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handoutMasterIdLst>
    <p:handoutMasterId r:id="rId17"/>
  </p:handoutMasterIdLst>
  <p:sldIdLst>
    <p:sldId id="476" r:id="rId2"/>
    <p:sldId id="579" r:id="rId3"/>
    <p:sldId id="563" r:id="rId4"/>
    <p:sldId id="567" r:id="rId5"/>
    <p:sldId id="568" r:id="rId6"/>
    <p:sldId id="569" r:id="rId7"/>
    <p:sldId id="570" r:id="rId8"/>
    <p:sldId id="571" r:id="rId9"/>
    <p:sldId id="573" r:id="rId10"/>
    <p:sldId id="572" r:id="rId11"/>
    <p:sldId id="574" r:id="rId12"/>
    <p:sldId id="575" r:id="rId13"/>
    <p:sldId id="576" r:id="rId14"/>
    <p:sldId id="577" r:id="rId15"/>
    <p:sldId id="5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FF"/>
    <a:srgbClr val="22AA2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9" autoAdjust="0"/>
    <p:restoredTop sz="90929"/>
  </p:normalViewPr>
  <p:slideViewPr>
    <p:cSldViewPr snapToGrid="0">
      <p:cViewPr>
        <p:scale>
          <a:sx n="100" d="100"/>
          <a:sy n="100" d="100"/>
        </p:scale>
        <p:origin x="-98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7EA13A-B7D6-49A1-ABD4-2ADDCBAA19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26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B6B4-10CA-4A30-8282-8688B2A685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9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74E1-F350-4938-9553-D00A0DCA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8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49FA-8E76-43C7-862E-0495646F22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1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4F3A-B166-4277-87DF-CA3C117F70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96820-FBBB-4E09-97BF-03B96FB83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0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E3CB-D3A3-47D1-8614-2F8BAC8BE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FDF2D-CFD5-4ECF-8400-A36349671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9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541F-2CE1-42BA-86CB-55110B721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0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C85E-AD1D-4959-BE7D-97E0F9B54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4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3391-A627-49C4-ADC6-074FF2164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6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9C60-D810-4110-B6C2-EF7F21332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2C028-74FC-4A6F-98B2-ABB362C989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3" y="2711450"/>
            <a:ext cx="7772400" cy="985838"/>
          </a:xfrm>
          <a:noFill/>
          <a:ln/>
        </p:spPr>
        <p:txBody>
          <a:bodyPr/>
          <a:lstStyle/>
          <a:p>
            <a:pPr algn="ctr"/>
            <a:r>
              <a:rPr lang="en-US" sz="3200"/>
              <a:t>NP-Complete Problems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483332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NP-Hard/NP-Complete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NP-complete problems are most “die-hard” problems in the class of NP.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Polynomial reductions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Let T be a function from the input set for a decision problem P into the input set for a decision problem Q. T is 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polynomial reduction</a:t>
            </a:r>
            <a:r>
              <a:rPr lang="en-US" sz="2000">
                <a:sym typeface="Symbol" pitchFamily="18" charset="2"/>
              </a:rPr>
              <a:t> from P to Q if all of the following hold: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 can be computed in polynomially bounded time.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For every instance x of P, the answer to x is </a:t>
            </a:r>
            <a:r>
              <a:rPr lang="en-US" sz="1800" i="1">
                <a:sym typeface="Symbol" pitchFamily="18" charset="2"/>
              </a:rPr>
              <a:t>yes</a:t>
            </a:r>
            <a:r>
              <a:rPr lang="en-US" sz="1800">
                <a:sym typeface="Symbol" pitchFamily="18" charset="2"/>
              </a:rPr>
              <a:t> if and only if the answer to instance T(x) of Q is </a:t>
            </a:r>
            <a:r>
              <a:rPr lang="en-US" sz="1800" i="1">
                <a:sym typeface="Symbol" pitchFamily="18" charset="2"/>
              </a:rPr>
              <a:t>yes</a:t>
            </a:r>
            <a:r>
              <a:rPr lang="en-US" sz="180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Problem P is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polynomially reducible</a:t>
            </a:r>
            <a:r>
              <a:rPr lang="en-US" sz="2000">
                <a:sym typeface="Symbol" pitchFamily="18" charset="2"/>
              </a:rPr>
              <a:t> to Q if there exists a polynomial reduction from P to Q.</a:t>
            </a:r>
          </a:p>
        </p:txBody>
      </p:sp>
      <p:sp>
        <p:nvSpPr>
          <p:cNvPr id="658436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58461" name="Oval 29"/>
          <p:cNvSpPr>
            <a:spLocks noChangeArrowheads="1"/>
          </p:cNvSpPr>
          <p:nvPr/>
        </p:nvSpPr>
        <p:spPr bwMode="auto">
          <a:xfrm>
            <a:off x="1752600" y="5114925"/>
            <a:ext cx="333375" cy="666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462" name="Text Box 30"/>
          <p:cNvSpPr txBox="1">
            <a:spLocks noChangeArrowheads="1"/>
          </p:cNvSpPr>
          <p:nvPr/>
        </p:nvSpPr>
        <p:spPr bwMode="auto">
          <a:xfrm>
            <a:off x="1755775" y="521652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P</a:t>
            </a:r>
          </a:p>
        </p:txBody>
      </p:sp>
      <p:sp>
        <p:nvSpPr>
          <p:cNvPr id="658463" name="Oval 31"/>
          <p:cNvSpPr>
            <a:spLocks noChangeArrowheads="1"/>
          </p:cNvSpPr>
          <p:nvPr/>
        </p:nvSpPr>
        <p:spPr bwMode="auto">
          <a:xfrm>
            <a:off x="4210050" y="5133975"/>
            <a:ext cx="333375" cy="666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8464" name="Text Box 32"/>
          <p:cNvSpPr txBox="1">
            <a:spLocks noChangeArrowheads="1"/>
          </p:cNvSpPr>
          <p:nvPr/>
        </p:nvSpPr>
        <p:spPr bwMode="auto">
          <a:xfrm>
            <a:off x="4213225" y="5235575"/>
            <a:ext cx="363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Q</a:t>
            </a:r>
          </a:p>
        </p:txBody>
      </p:sp>
      <p:sp>
        <p:nvSpPr>
          <p:cNvPr id="658465" name="Freeform 33"/>
          <p:cNvSpPr>
            <a:spLocks/>
          </p:cNvSpPr>
          <p:nvPr/>
        </p:nvSpPr>
        <p:spPr bwMode="auto">
          <a:xfrm>
            <a:off x="2066925" y="5081588"/>
            <a:ext cx="2152650" cy="290512"/>
          </a:xfrm>
          <a:custGeom>
            <a:avLst/>
            <a:gdLst>
              <a:gd name="T0" fmla="*/ 0 w 1356"/>
              <a:gd name="T1" fmla="*/ 141 h 183"/>
              <a:gd name="T2" fmla="*/ 318 w 1356"/>
              <a:gd name="T3" fmla="*/ 21 h 183"/>
              <a:gd name="T4" fmla="*/ 1038 w 1356"/>
              <a:gd name="T5" fmla="*/ 27 h 183"/>
              <a:gd name="T6" fmla="*/ 1356 w 1356"/>
              <a:gd name="T7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56" h="183">
                <a:moveTo>
                  <a:pt x="0" y="141"/>
                </a:moveTo>
                <a:cubicBezTo>
                  <a:pt x="72" y="90"/>
                  <a:pt x="145" y="40"/>
                  <a:pt x="318" y="21"/>
                </a:cubicBezTo>
                <a:cubicBezTo>
                  <a:pt x="491" y="2"/>
                  <a:pt x="865" y="0"/>
                  <a:pt x="1038" y="27"/>
                </a:cubicBezTo>
                <a:cubicBezTo>
                  <a:pt x="1211" y="54"/>
                  <a:pt x="1283" y="118"/>
                  <a:pt x="1356" y="18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8466" name="Freeform 34"/>
          <p:cNvSpPr>
            <a:spLocks/>
          </p:cNvSpPr>
          <p:nvPr/>
        </p:nvSpPr>
        <p:spPr bwMode="auto">
          <a:xfrm>
            <a:off x="2085975" y="5553075"/>
            <a:ext cx="2133600" cy="273050"/>
          </a:xfrm>
          <a:custGeom>
            <a:avLst/>
            <a:gdLst>
              <a:gd name="T0" fmla="*/ 1344 w 1344"/>
              <a:gd name="T1" fmla="*/ 6 h 172"/>
              <a:gd name="T2" fmla="*/ 990 w 1344"/>
              <a:gd name="T3" fmla="*/ 132 h 172"/>
              <a:gd name="T4" fmla="*/ 336 w 1344"/>
              <a:gd name="T5" fmla="*/ 150 h 172"/>
              <a:gd name="T6" fmla="*/ 0 w 1344"/>
              <a:gd name="T7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4" h="172">
                <a:moveTo>
                  <a:pt x="1344" y="6"/>
                </a:moveTo>
                <a:cubicBezTo>
                  <a:pt x="1251" y="57"/>
                  <a:pt x="1158" y="108"/>
                  <a:pt x="990" y="132"/>
                </a:cubicBezTo>
                <a:cubicBezTo>
                  <a:pt x="822" y="156"/>
                  <a:pt x="501" y="172"/>
                  <a:pt x="336" y="150"/>
                </a:cubicBezTo>
                <a:cubicBezTo>
                  <a:pt x="171" y="128"/>
                  <a:pt x="85" y="6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8467" name="Text Box 35"/>
          <p:cNvSpPr txBox="1">
            <a:spLocks noChangeArrowheads="1"/>
          </p:cNvSpPr>
          <p:nvPr/>
        </p:nvSpPr>
        <p:spPr bwMode="auto">
          <a:xfrm>
            <a:off x="1660525" y="4675188"/>
            <a:ext cx="3076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Polynomial reduction (encoding)</a:t>
            </a:r>
          </a:p>
        </p:txBody>
      </p:sp>
      <p:sp>
        <p:nvSpPr>
          <p:cNvPr id="658468" name="Text Box 36"/>
          <p:cNvSpPr txBox="1">
            <a:spLocks noChangeArrowheads="1"/>
          </p:cNvSpPr>
          <p:nvPr/>
        </p:nvSpPr>
        <p:spPr bwMode="auto">
          <a:xfrm>
            <a:off x="2660650" y="5827713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decoding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NP-Hard/NP-Complete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6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Polynomial reductions are transitive.</a:t>
            </a: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NP-hard</a:t>
            </a:r>
            <a:r>
              <a:rPr lang="en-US" sz="2000">
                <a:sym typeface="Symbol" pitchFamily="18" charset="2"/>
              </a:rPr>
              <a:t>: A problem X is called an NP-hard problem if every problem in NP is polynomially reducible to X.</a:t>
            </a:r>
          </a:p>
        </p:txBody>
      </p:sp>
      <p:sp>
        <p:nvSpPr>
          <p:cNvPr id="660484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60485" name="Oval 5"/>
          <p:cNvSpPr>
            <a:spLocks noChangeArrowheads="1"/>
          </p:cNvSpPr>
          <p:nvPr/>
        </p:nvSpPr>
        <p:spPr bwMode="auto">
          <a:xfrm>
            <a:off x="923925" y="2200275"/>
            <a:ext cx="333375" cy="666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486" name="Text Box 6"/>
          <p:cNvSpPr txBox="1">
            <a:spLocks noChangeArrowheads="1"/>
          </p:cNvSpPr>
          <p:nvPr/>
        </p:nvSpPr>
        <p:spPr bwMode="auto">
          <a:xfrm>
            <a:off x="927100" y="230187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</a:t>
            </a:r>
          </a:p>
        </p:txBody>
      </p:sp>
      <p:sp>
        <p:nvSpPr>
          <p:cNvPr id="660487" name="Oval 7"/>
          <p:cNvSpPr>
            <a:spLocks noChangeArrowheads="1"/>
          </p:cNvSpPr>
          <p:nvPr/>
        </p:nvSpPr>
        <p:spPr bwMode="auto">
          <a:xfrm>
            <a:off x="3381375" y="2219325"/>
            <a:ext cx="333375" cy="666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488" name="Text Box 8"/>
          <p:cNvSpPr txBox="1">
            <a:spLocks noChangeArrowheads="1"/>
          </p:cNvSpPr>
          <p:nvPr/>
        </p:nvSpPr>
        <p:spPr bwMode="auto">
          <a:xfrm>
            <a:off x="3384550" y="23209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B</a:t>
            </a:r>
          </a:p>
        </p:txBody>
      </p:sp>
      <p:sp>
        <p:nvSpPr>
          <p:cNvPr id="660489" name="Freeform 9"/>
          <p:cNvSpPr>
            <a:spLocks/>
          </p:cNvSpPr>
          <p:nvPr/>
        </p:nvSpPr>
        <p:spPr bwMode="auto">
          <a:xfrm>
            <a:off x="1238250" y="2166938"/>
            <a:ext cx="2152650" cy="290512"/>
          </a:xfrm>
          <a:custGeom>
            <a:avLst/>
            <a:gdLst>
              <a:gd name="T0" fmla="*/ 0 w 1356"/>
              <a:gd name="T1" fmla="*/ 141 h 183"/>
              <a:gd name="T2" fmla="*/ 318 w 1356"/>
              <a:gd name="T3" fmla="*/ 21 h 183"/>
              <a:gd name="T4" fmla="*/ 1038 w 1356"/>
              <a:gd name="T5" fmla="*/ 27 h 183"/>
              <a:gd name="T6" fmla="*/ 1356 w 1356"/>
              <a:gd name="T7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56" h="183">
                <a:moveTo>
                  <a:pt x="0" y="141"/>
                </a:moveTo>
                <a:cubicBezTo>
                  <a:pt x="72" y="90"/>
                  <a:pt x="145" y="40"/>
                  <a:pt x="318" y="21"/>
                </a:cubicBezTo>
                <a:cubicBezTo>
                  <a:pt x="491" y="2"/>
                  <a:pt x="865" y="0"/>
                  <a:pt x="1038" y="27"/>
                </a:cubicBezTo>
                <a:cubicBezTo>
                  <a:pt x="1211" y="54"/>
                  <a:pt x="1283" y="118"/>
                  <a:pt x="1356" y="18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490" name="Freeform 10"/>
          <p:cNvSpPr>
            <a:spLocks/>
          </p:cNvSpPr>
          <p:nvPr/>
        </p:nvSpPr>
        <p:spPr bwMode="auto">
          <a:xfrm>
            <a:off x="1257300" y="2638425"/>
            <a:ext cx="2133600" cy="273050"/>
          </a:xfrm>
          <a:custGeom>
            <a:avLst/>
            <a:gdLst>
              <a:gd name="T0" fmla="*/ 1344 w 1344"/>
              <a:gd name="T1" fmla="*/ 6 h 172"/>
              <a:gd name="T2" fmla="*/ 990 w 1344"/>
              <a:gd name="T3" fmla="*/ 132 h 172"/>
              <a:gd name="T4" fmla="*/ 336 w 1344"/>
              <a:gd name="T5" fmla="*/ 150 h 172"/>
              <a:gd name="T6" fmla="*/ 0 w 1344"/>
              <a:gd name="T7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4" h="172">
                <a:moveTo>
                  <a:pt x="1344" y="6"/>
                </a:moveTo>
                <a:cubicBezTo>
                  <a:pt x="1251" y="57"/>
                  <a:pt x="1158" y="108"/>
                  <a:pt x="990" y="132"/>
                </a:cubicBezTo>
                <a:cubicBezTo>
                  <a:pt x="822" y="156"/>
                  <a:pt x="501" y="172"/>
                  <a:pt x="336" y="150"/>
                </a:cubicBezTo>
                <a:cubicBezTo>
                  <a:pt x="171" y="128"/>
                  <a:pt x="85" y="6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491" name="Text Box 11"/>
          <p:cNvSpPr txBox="1">
            <a:spLocks noChangeArrowheads="1"/>
          </p:cNvSpPr>
          <p:nvPr/>
        </p:nvSpPr>
        <p:spPr bwMode="auto">
          <a:xfrm>
            <a:off x="1765300" y="2122488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encoding</a:t>
            </a:r>
          </a:p>
        </p:txBody>
      </p:sp>
      <p:sp>
        <p:nvSpPr>
          <p:cNvPr id="660492" name="Text Box 12"/>
          <p:cNvSpPr txBox="1">
            <a:spLocks noChangeArrowheads="1"/>
          </p:cNvSpPr>
          <p:nvPr/>
        </p:nvSpPr>
        <p:spPr bwMode="auto">
          <a:xfrm>
            <a:off x="1831975" y="2570163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decoding</a:t>
            </a:r>
          </a:p>
        </p:txBody>
      </p:sp>
      <p:sp>
        <p:nvSpPr>
          <p:cNvPr id="660495" name="Oval 15"/>
          <p:cNvSpPr>
            <a:spLocks noChangeArrowheads="1"/>
          </p:cNvSpPr>
          <p:nvPr/>
        </p:nvSpPr>
        <p:spPr bwMode="auto">
          <a:xfrm>
            <a:off x="5829300" y="2181225"/>
            <a:ext cx="333375" cy="666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496" name="Text Box 16"/>
          <p:cNvSpPr txBox="1">
            <a:spLocks noChangeArrowheads="1"/>
          </p:cNvSpPr>
          <p:nvPr/>
        </p:nvSpPr>
        <p:spPr bwMode="auto">
          <a:xfrm>
            <a:off x="5832475" y="2282825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C</a:t>
            </a:r>
          </a:p>
        </p:txBody>
      </p:sp>
      <p:sp>
        <p:nvSpPr>
          <p:cNvPr id="660497" name="Freeform 17"/>
          <p:cNvSpPr>
            <a:spLocks/>
          </p:cNvSpPr>
          <p:nvPr/>
        </p:nvSpPr>
        <p:spPr bwMode="auto">
          <a:xfrm>
            <a:off x="3686175" y="2128838"/>
            <a:ext cx="2152650" cy="290512"/>
          </a:xfrm>
          <a:custGeom>
            <a:avLst/>
            <a:gdLst>
              <a:gd name="T0" fmla="*/ 0 w 1356"/>
              <a:gd name="T1" fmla="*/ 141 h 183"/>
              <a:gd name="T2" fmla="*/ 318 w 1356"/>
              <a:gd name="T3" fmla="*/ 21 h 183"/>
              <a:gd name="T4" fmla="*/ 1038 w 1356"/>
              <a:gd name="T5" fmla="*/ 27 h 183"/>
              <a:gd name="T6" fmla="*/ 1356 w 1356"/>
              <a:gd name="T7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56" h="183">
                <a:moveTo>
                  <a:pt x="0" y="141"/>
                </a:moveTo>
                <a:cubicBezTo>
                  <a:pt x="72" y="90"/>
                  <a:pt x="145" y="40"/>
                  <a:pt x="318" y="21"/>
                </a:cubicBezTo>
                <a:cubicBezTo>
                  <a:pt x="491" y="2"/>
                  <a:pt x="865" y="0"/>
                  <a:pt x="1038" y="27"/>
                </a:cubicBezTo>
                <a:cubicBezTo>
                  <a:pt x="1211" y="54"/>
                  <a:pt x="1283" y="118"/>
                  <a:pt x="1356" y="18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498" name="Freeform 18"/>
          <p:cNvSpPr>
            <a:spLocks/>
          </p:cNvSpPr>
          <p:nvPr/>
        </p:nvSpPr>
        <p:spPr bwMode="auto">
          <a:xfrm>
            <a:off x="3705225" y="2600325"/>
            <a:ext cx="2133600" cy="273050"/>
          </a:xfrm>
          <a:custGeom>
            <a:avLst/>
            <a:gdLst>
              <a:gd name="T0" fmla="*/ 1344 w 1344"/>
              <a:gd name="T1" fmla="*/ 6 h 172"/>
              <a:gd name="T2" fmla="*/ 990 w 1344"/>
              <a:gd name="T3" fmla="*/ 132 h 172"/>
              <a:gd name="T4" fmla="*/ 336 w 1344"/>
              <a:gd name="T5" fmla="*/ 150 h 172"/>
              <a:gd name="T6" fmla="*/ 0 w 1344"/>
              <a:gd name="T7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4" h="172">
                <a:moveTo>
                  <a:pt x="1344" y="6"/>
                </a:moveTo>
                <a:cubicBezTo>
                  <a:pt x="1251" y="57"/>
                  <a:pt x="1158" y="108"/>
                  <a:pt x="990" y="132"/>
                </a:cubicBezTo>
                <a:cubicBezTo>
                  <a:pt x="822" y="156"/>
                  <a:pt x="501" y="172"/>
                  <a:pt x="336" y="150"/>
                </a:cubicBezTo>
                <a:cubicBezTo>
                  <a:pt x="171" y="128"/>
                  <a:pt x="85" y="6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499" name="Text Box 19"/>
          <p:cNvSpPr txBox="1">
            <a:spLocks noChangeArrowheads="1"/>
          </p:cNvSpPr>
          <p:nvPr/>
        </p:nvSpPr>
        <p:spPr bwMode="auto">
          <a:xfrm>
            <a:off x="4213225" y="2074863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encoding</a:t>
            </a:r>
          </a:p>
        </p:txBody>
      </p:sp>
      <p:sp>
        <p:nvSpPr>
          <p:cNvPr id="660500" name="Text Box 20"/>
          <p:cNvSpPr txBox="1">
            <a:spLocks noChangeArrowheads="1"/>
          </p:cNvSpPr>
          <p:nvPr/>
        </p:nvSpPr>
        <p:spPr bwMode="auto">
          <a:xfrm>
            <a:off x="4279900" y="2522538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decoding</a:t>
            </a:r>
          </a:p>
        </p:txBody>
      </p:sp>
      <p:sp>
        <p:nvSpPr>
          <p:cNvPr id="660501" name="Freeform 21"/>
          <p:cNvSpPr>
            <a:spLocks/>
          </p:cNvSpPr>
          <p:nvPr/>
        </p:nvSpPr>
        <p:spPr bwMode="auto">
          <a:xfrm>
            <a:off x="1085850" y="1858963"/>
            <a:ext cx="4886325" cy="341312"/>
          </a:xfrm>
          <a:custGeom>
            <a:avLst/>
            <a:gdLst>
              <a:gd name="T0" fmla="*/ 0 w 3078"/>
              <a:gd name="T1" fmla="*/ 215 h 215"/>
              <a:gd name="T2" fmla="*/ 384 w 3078"/>
              <a:gd name="T3" fmla="*/ 65 h 215"/>
              <a:gd name="T4" fmla="*/ 1398 w 3078"/>
              <a:gd name="T5" fmla="*/ 23 h 215"/>
              <a:gd name="T6" fmla="*/ 2526 w 3078"/>
              <a:gd name="T7" fmla="*/ 29 h 215"/>
              <a:gd name="T8" fmla="*/ 3078 w 3078"/>
              <a:gd name="T9" fmla="*/ 197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78" h="215">
                <a:moveTo>
                  <a:pt x="0" y="215"/>
                </a:moveTo>
                <a:cubicBezTo>
                  <a:pt x="75" y="156"/>
                  <a:pt x="151" y="97"/>
                  <a:pt x="384" y="65"/>
                </a:cubicBezTo>
                <a:cubicBezTo>
                  <a:pt x="617" y="33"/>
                  <a:pt x="1041" y="29"/>
                  <a:pt x="1398" y="23"/>
                </a:cubicBezTo>
                <a:cubicBezTo>
                  <a:pt x="1755" y="17"/>
                  <a:pt x="2246" y="0"/>
                  <a:pt x="2526" y="29"/>
                </a:cubicBezTo>
                <a:cubicBezTo>
                  <a:pt x="2806" y="58"/>
                  <a:pt x="2942" y="127"/>
                  <a:pt x="3078" y="197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02" name="Freeform 22"/>
          <p:cNvSpPr>
            <a:spLocks/>
          </p:cNvSpPr>
          <p:nvPr/>
        </p:nvSpPr>
        <p:spPr bwMode="auto">
          <a:xfrm>
            <a:off x="1076325" y="2857500"/>
            <a:ext cx="4924425" cy="273050"/>
          </a:xfrm>
          <a:custGeom>
            <a:avLst/>
            <a:gdLst>
              <a:gd name="T0" fmla="*/ 3102 w 3102"/>
              <a:gd name="T1" fmla="*/ 0 h 172"/>
              <a:gd name="T2" fmla="*/ 2562 w 3102"/>
              <a:gd name="T3" fmla="*/ 138 h 172"/>
              <a:gd name="T4" fmla="*/ 468 w 3102"/>
              <a:gd name="T5" fmla="*/ 150 h 172"/>
              <a:gd name="T6" fmla="*/ 0 w 3102"/>
              <a:gd name="T7" fmla="*/ 6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2" h="172">
                <a:moveTo>
                  <a:pt x="3102" y="0"/>
                </a:moveTo>
                <a:cubicBezTo>
                  <a:pt x="3051" y="56"/>
                  <a:pt x="3001" y="113"/>
                  <a:pt x="2562" y="138"/>
                </a:cubicBezTo>
                <a:cubicBezTo>
                  <a:pt x="2123" y="163"/>
                  <a:pt x="895" y="172"/>
                  <a:pt x="468" y="150"/>
                </a:cubicBezTo>
                <a:cubicBezTo>
                  <a:pt x="41" y="128"/>
                  <a:pt x="20" y="67"/>
                  <a:pt x="0" y="6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03" name="Text Box 23"/>
          <p:cNvSpPr txBox="1">
            <a:spLocks noChangeArrowheads="1"/>
          </p:cNvSpPr>
          <p:nvPr/>
        </p:nvSpPr>
        <p:spPr bwMode="auto">
          <a:xfrm>
            <a:off x="2803525" y="1589088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encoding</a:t>
            </a:r>
          </a:p>
        </p:txBody>
      </p:sp>
      <p:sp>
        <p:nvSpPr>
          <p:cNvPr id="660504" name="Text Box 24"/>
          <p:cNvSpPr txBox="1">
            <a:spLocks noChangeArrowheads="1"/>
          </p:cNvSpPr>
          <p:nvPr/>
        </p:nvSpPr>
        <p:spPr bwMode="auto">
          <a:xfrm>
            <a:off x="3098800" y="3046413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decoding</a:t>
            </a:r>
          </a:p>
        </p:txBody>
      </p:sp>
      <p:sp>
        <p:nvSpPr>
          <p:cNvPr id="660505" name="Oval 25"/>
          <p:cNvSpPr>
            <a:spLocks noChangeArrowheads="1"/>
          </p:cNvSpPr>
          <p:nvPr/>
        </p:nvSpPr>
        <p:spPr bwMode="auto">
          <a:xfrm>
            <a:off x="2000250" y="4619625"/>
            <a:ext cx="1600200" cy="12287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06" name="Oval 26"/>
          <p:cNvSpPr>
            <a:spLocks noChangeArrowheads="1"/>
          </p:cNvSpPr>
          <p:nvPr/>
        </p:nvSpPr>
        <p:spPr bwMode="auto">
          <a:xfrm>
            <a:off x="2924175" y="4810125"/>
            <a:ext cx="161925" cy="190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07" name="Oval 27"/>
          <p:cNvSpPr>
            <a:spLocks noChangeArrowheads="1"/>
          </p:cNvSpPr>
          <p:nvPr/>
        </p:nvSpPr>
        <p:spPr bwMode="auto">
          <a:xfrm>
            <a:off x="3200400" y="5019675"/>
            <a:ext cx="161925" cy="190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08" name="Oval 28"/>
          <p:cNvSpPr>
            <a:spLocks noChangeArrowheads="1"/>
          </p:cNvSpPr>
          <p:nvPr/>
        </p:nvSpPr>
        <p:spPr bwMode="auto">
          <a:xfrm>
            <a:off x="3086100" y="5353050"/>
            <a:ext cx="161925" cy="190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09" name="Oval 29"/>
          <p:cNvSpPr>
            <a:spLocks noChangeArrowheads="1"/>
          </p:cNvSpPr>
          <p:nvPr/>
        </p:nvSpPr>
        <p:spPr bwMode="auto">
          <a:xfrm>
            <a:off x="2581275" y="5191125"/>
            <a:ext cx="161925" cy="190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10" name="Oval 30"/>
          <p:cNvSpPr>
            <a:spLocks noChangeArrowheads="1"/>
          </p:cNvSpPr>
          <p:nvPr/>
        </p:nvSpPr>
        <p:spPr bwMode="auto">
          <a:xfrm>
            <a:off x="2428875" y="4819650"/>
            <a:ext cx="161925" cy="190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11" name="Oval 31"/>
          <p:cNvSpPr>
            <a:spLocks noChangeArrowheads="1"/>
          </p:cNvSpPr>
          <p:nvPr/>
        </p:nvSpPr>
        <p:spPr bwMode="auto">
          <a:xfrm>
            <a:off x="2581275" y="5610225"/>
            <a:ext cx="161925" cy="190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12" name="Oval 32"/>
          <p:cNvSpPr>
            <a:spLocks noChangeArrowheads="1"/>
          </p:cNvSpPr>
          <p:nvPr/>
        </p:nvSpPr>
        <p:spPr bwMode="auto">
          <a:xfrm>
            <a:off x="4533900" y="5057775"/>
            <a:ext cx="381000" cy="40957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0513" name="Text Box 33"/>
          <p:cNvSpPr txBox="1">
            <a:spLocks noChangeArrowheads="1"/>
          </p:cNvSpPr>
          <p:nvPr/>
        </p:nvSpPr>
        <p:spPr bwMode="auto">
          <a:xfrm>
            <a:off x="4565650" y="5054600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660514" name="Line 34"/>
          <p:cNvSpPr>
            <a:spLocks noChangeShapeType="1"/>
          </p:cNvSpPr>
          <p:nvPr/>
        </p:nvSpPr>
        <p:spPr bwMode="auto">
          <a:xfrm>
            <a:off x="3371850" y="5114925"/>
            <a:ext cx="1162050" cy="1428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15" name="Line 35"/>
          <p:cNvSpPr>
            <a:spLocks noChangeShapeType="1"/>
          </p:cNvSpPr>
          <p:nvPr/>
        </p:nvSpPr>
        <p:spPr bwMode="auto">
          <a:xfrm flipV="1">
            <a:off x="3248025" y="5334000"/>
            <a:ext cx="1304925" cy="1333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16" name="Line 36"/>
          <p:cNvSpPr>
            <a:spLocks noChangeShapeType="1"/>
          </p:cNvSpPr>
          <p:nvPr/>
        </p:nvSpPr>
        <p:spPr bwMode="auto">
          <a:xfrm>
            <a:off x="3095625" y="4895850"/>
            <a:ext cx="1457325" cy="2762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17" name="Line 37"/>
          <p:cNvSpPr>
            <a:spLocks noChangeShapeType="1"/>
          </p:cNvSpPr>
          <p:nvPr/>
        </p:nvSpPr>
        <p:spPr bwMode="auto">
          <a:xfrm>
            <a:off x="2733675" y="5286375"/>
            <a:ext cx="1790700" cy="95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18" name="Line 38"/>
          <p:cNvSpPr>
            <a:spLocks noChangeShapeType="1"/>
          </p:cNvSpPr>
          <p:nvPr/>
        </p:nvSpPr>
        <p:spPr bwMode="auto">
          <a:xfrm flipV="1">
            <a:off x="2743200" y="5400675"/>
            <a:ext cx="1828800" cy="3238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0520" name="Text Box 40"/>
          <p:cNvSpPr txBox="1">
            <a:spLocks noChangeArrowheads="1"/>
          </p:cNvSpPr>
          <p:nvPr/>
        </p:nvSpPr>
        <p:spPr bwMode="auto">
          <a:xfrm>
            <a:off x="2051050" y="5089525"/>
            <a:ext cx="461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NP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NP-Hard/NP-Complete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6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hlink"/>
                </a:solidFill>
                <a:sym typeface="Symbol" pitchFamily="18" charset="2"/>
              </a:rPr>
              <a:t>NP-Complete</a:t>
            </a:r>
            <a:r>
              <a:rPr lang="en-US" sz="2000" dirty="0">
                <a:sym typeface="Symbol" pitchFamily="18" charset="2"/>
              </a:rPr>
              <a:t>: A problem X is NP-complete if the followings are true: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ym typeface="Symbol" pitchFamily="18" charset="2"/>
              </a:rPr>
              <a:t>X is in NP (there is a non-deterministic polynomial time algorithm for X), and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ym typeface="Symbol" pitchFamily="18" charset="2"/>
              </a:rPr>
              <a:t>X is NP-hard (for every problem in NP, there is a polynomial reduction to X).</a:t>
            </a:r>
          </a:p>
          <a:p>
            <a:pPr lvl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Cook’s </a:t>
            </a:r>
            <a:r>
              <a:rPr lang="en-US" sz="2000" dirty="0">
                <a:sym typeface="Symbol" pitchFamily="18" charset="2"/>
              </a:rPr>
              <a:t>theorem (1971): The first NP-complete Problem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	</a:t>
            </a:r>
            <a:r>
              <a:rPr lang="en-US" sz="2000" dirty="0">
                <a:solidFill>
                  <a:srgbClr val="FF00FF"/>
                </a:solidFill>
                <a:sym typeface="Symbol" pitchFamily="18" charset="2"/>
              </a:rPr>
              <a:t>The </a:t>
            </a:r>
            <a:r>
              <a:rPr lang="en-US" sz="2000" dirty="0" err="1">
                <a:solidFill>
                  <a:srgbClr val="FF00FF"/>
                </a:solidFill>
                <a:sym typeface="Symbol" pitchFamily="18" charset="2"/>
              </a:rPr>
              <a:t>satisfiability</a:t>
            </a:r>
            <a:r>
              <a:rPr lang="en-US" sz="2000" dirty="0">
                <a:solidFill>
                  <a:srgbClr val="FF00FF"/>
                </a:solidFill>
                <a:sym typeface="Symbol" pitchFamily="18" charset="2"/>
              </a:rPr>
              <a:t> problem (SAT) is NP-complete</a:t>
            </a:r>
          </a:p>
          <a:p>
            <a:pPr>
              <a:lnSpc>
                <a:spcPct val="90000"/>
              </a:lnSpc>
            </a:pPr>
            <a:endParaRPr lang="en-US" sz="2000" dirty="0">
              <a:sym typeface="Symbol" pitchFamily="18" charset="2"/>
            </a:endParaRPr>
          </a:p>
        </p:txBody>
      </p:sp>
      <p:sp>
        <p:nvSpPr>
          <p:cNvPr id="661508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61542" name="Oval 38"/>
          <p:cNvSpPr>
            <a:spLocks noChangeArrowheads="1"/>
          </p:cNvSpPr>
          <p:nvPr/>
        </p:nvSpPr>
        <p:spPr bwMode="auto">
          <a:xfrm>
            <a:off x="2724150" y="2457450"/>
            <a:ext cx="2514600" cy="15335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3" name="Oval 39"/>
          <p:cNvSpPr>
            <a:spLocks noChangeArrowheads="1"/>
          </p:cNvSpPr>
          <p:nvPr/>
        </p:nvSpPr>
        <p:spPr bwMode="auto">
          <a:xfrm>
            <a:off x="3581400" y="2743200"/>
            <a:ext cx="152400" cy="2095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4" name="Oval 40"/>
          <p:cNvSpPr>
            <a:spLocks noChangeArrowheads="1"/>
          </p:cNvSpPr>
          <p:nvPr/>
        </p:nvSpPr>
        <p:spPr bwMode="auto">
          <a:xfrm>
            <a:off x="3933825" y="2733675"/>
            <a:ext cx="152400" cy="2095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5" name="Oval 41"/>
          <p:cNvSpPr>
            <a:spLocks noChangeArrowheads="1"/>
          </p:cNvSpPr>
          <p:nvPr/>
        </p:nvSpPr>
        <p:spPr bwMode="auto">
          <a:xfrm>
            <a:off x="4429125" y="2771775"/>
            <a:ext cx="152400" cy="2095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6" name="Oval 42"/>
          <p:cNvSpPr>
            <a:spLocks noChangeArrowheads="1"/>
          </p:cNvSpPr>
          <p:nvPr/>
        </p:nvSpPr>
        <p:spPr bwMode="auto">
          <a:xfrm>
            <a:off x="4124325" y="3505200"/>
            <a:ext cx="152400" cy="2095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7" name="Oval 43"/>
          <p:cNvSpPr>
            <a:spLocks noChangeArrowheads="1"/>
          </p:cNvSpPr>
          <p:nvPr/>
        </p:nvSpPr>
        <p:spPr bwMode="auto">
          <a:xfrm>
            <a:off x="3676650" y="3190875"/>
            <a:ext cx="152400" cy="2095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8" name="Oval 44"/>
          <p:cNvSpPr>
            <a:spLocks noChangeArrowheads="1"/>
          </p:cNvSpPr>
          <p:nvPr/>
        </p:nvSpPr>
        <p:spPr bwMode="auto">
          <a:xfrm>
            <a:off x="4495800" y="3190875"/>
            <a:ext cx="333375" cy="3619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1549" name="Text Box 45"/>
          <p:cNvSpPr txBox="1">
            <a:spLocks noChangeArrowheads="1"/>
          </p:cNvSpPr>
          <p:nvPr/>
        </p:nvSpPr>
        <p:spPr bwMode="auto">
          <a:xfrm>
            <a:off x="4527550" y="3189288"/>
            <a:ext cx="301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661550" name="Line 46"/>
          <p:cNvSpPr>
            <a:spLocks noChangeShapeType="1"/>
          </p:cNvSpPr>
          <p:nvPr/>
        </p:nvSpPr>
        <p:spPr bwMode="auto">
          <a:xfrm>
            <a:off x="4505325" y="2971800"/>
            <a:ext cx="161925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1551" name="Line 47"/>
          <p:cNvSpPr>
            <a:spLocks noChangeShapeType="1"/>
          </p:cNvSpPr>
          <p:nvPr/>
        </p:nvSpPr>
        <p:spPr bwMode="auto">
          <a:xfrm>
            <a:off x="4057650" y="2905125"/>
            <a:ext cx="504825" cy="3238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1552" name="Line 48"/>
          <p:cNvSpPr>
            <a:spLocks noChangeShapeType="1"/>
          </p:cNvSpPr>
          <p:nvPr/>
        </p:nvSpPr>
        <p:spPr bwMode="auto">
          <a:xfrm>
            <a:off x="3695700" y="2933700"/>
            <a:ext cx="809625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1553" name="Line 49"/>
          <p:cNvSpPr>
            <a:spLocks noChangeShapeType="1"/>
          </p:cNvSpPr>
          <p:nvPr/>
        </p:nvSpPr>
        <p:spPr bwMode="auto">
          <a:xfrm>
            <a:off x="3829050" y="3295650"/>
            <a:ext cx="676275" cy="104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1554" name="Line 50"/>
          <p:cNvSpPr>
            <a:spLocks noChangeShapeType="1"/>
          </p:cNvSpPr>
          <p:nvPr/>
        </p:nvSpPr>
        <p:spPr bwMode="auto">
          <a:xfrm flipV="1">
            <a:off x="4276725" y="3486150"/>
            <a:ext cx="247650" cy="1333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sm" len="med"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1555" name="Text Box 51"/>
          <p:cNvSpPr txBox="1">
            <a:spLocks noChangeArrowheads="1"/>
          </p:cNvSpPr>
          <p:nvPr/>
        </p:nvSpPr>
        <p:spPr bwMode="auto">
          <a:xfrm>
            <a:off x="2984500" y="3046413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Proving NP-Completeness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6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Steps for proving a problem X is NP-complete.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Problem X is in NP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Find an NP-complete problem Y, and a polynomial reduction from Y to X</a:t>
            </a:r>
          </a:p>
          <a:p>
            <a:pPr lvl="1">
              <a:lnSpc>
                <a:spcPct val="90000"/>
              </a:lnSpc>
            </a:pPr>
            <a:endParaRPr lang="en-US" sz="180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8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A good reduction R must do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Maps any instance of Y to some instances of X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answer to Y is </a:t>
            </a:r>
            <a:r>
              <a:rPr lang="en-US" sz="1800" i="1">
                <a:sym typeface="Symbol" pitchFamily="18" charset="2"/>
              </a:rPr>
              <a:t>yes</a:t>
            </a:r>
            <a:r>
              <a:rPr lang="en-US" sz="1800">
                <a:sym typeface="Symbol" pitchFamily="18" charset="2"/>
              </a:rPr>
              <a:t> if and only if the answer to X is </a:t>
            </a:r>
            <a:r>
              <a:rPr lang="en-US" sz="1800" i="1">
                <a:sym typeface="Symbol" pitchFamily="18" charset="2"/>
              </a:rPr>
              <a:t>yes</a:t>
            </a:r>
            <a:r>
              <a:rPr lang="en-US" sz="1800"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R should take polynomial time deterministically.</a:t>
            </a:r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62547" name="Oval 19"/>
          <p:cNvSpPr>
            <a:spLocks noChangeArrowheads="1"/>
          </p:cNvSpPr>
          <p:nvPr/>
        </p:nvSpPr>
        <p:spPr bwMode="auto">
          <a:xfrm>
            <a:off x="2276475" y="2266950"/>
            <a:ext cx="619125" cy="4191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2548" name="Oval 20"/>
          <p:cNvSpPr>
            <a:spLocks noChangeArrowheads="1"/>
          </p:cNvSpPr>
          <p:nvPr/>
        </p:nvSpPr>
        <p:spPr bwMode="auto">
          <a:xfrm>
            <a:off x="3990975" y="2238375"/>
            <a:ext cx="685800" cy="44767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2549" name="Text Box 21"/>
          <p:cNvSpPr txBox="1">
            <a:spLocks noChangeArrowheads="1"/>
          </p:cNvSpPr>
          <p:nvPr/>
        </p:nvSpPr>
        <p:spPr bwMode="auto">
          <a:xfrm>
            <a:off x="2422525" y="2293938"/>
            <a:ext cx="301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</a:t>
            </a:r>
          </a:p>
        </p:txBody>
      </p:sp>
      <p:sp>
        <p:nvSpPr>
          <p:cNvPr id="662550" name="Text Box 22"/>
          <p:cNvSpPr txBox="1">
            <a:spLocks noChangeArrowheads="1"/>
          </p:cNvSpPr>
          <p:nvPr/>
        </p:nvSpPr>
        <p:spPr bwMode="auto">
          <a:xfrm>
            <a:off x="4203700" y="2274888"/>
            <a:ext cx="301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662551" name="Freeform 23"/>
          <p:cNvSpPr>
            <a:spLocks/>
          </p:cNvSpPr>
          <p:nvPr/>
        </p:nvSpPr>
        <p:spPr bwMode="auto">
          <a:xfrm>
            <a:off x="2857500" y="2292350"/>
            <a:ext cx="1162050" cy="88900"/>
          </a:xfrm>
          <a:custGeom>
            <a:avLst/>
            <a:gdLst>
              <a:gd name="T0" fmla="*/ 0 w 732"/>
              <a:gd name="T1" fmla="*/ 44 h 56"/>
              <a:gd name="T2" fmla="*/ 228 w 732"/>
              <a:gd name="T3" fmla="*/ 8 h 56"/>
              <a:gd name="T4" fmla="*/ 522 w 732"/>
              <a:gd name="T5" fmla="*/ 8 h 56"/>
              <a:gd name="T6" fmla="*/ 732 w 732"/>
              <a:gd name="T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2" h="56">
                <a:moveTo>
                  <a:pt x="0" y="44"/>
                </a:moveTo>
                <a:cubicBezTo>
                  <a:pt x="70" y="29"/>
                  <a:pt x="141" y="14"/>
                  <a:pt x="228" y="8"/>
                </a:cubicBezTo>
                <a:cubicBezTo>
                  <a:pt x="315" y="2"/>
                  <a:pt x="438" y="0"/>
                  <a:pt x="522" y="8"/>
                </a:cubicBezTo>
                <a:cubicBezTo>
                  <a:pt x="606" y="16"/>
                  <a:pt x="669" y="36"/>
                  <a:pt x="732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2552" name="Freeform 24"/>
          <p:cNvSpPr>
            <a:spLocks/>
          </p:cNvSpPr>
          <p:nvPr/>
        </p:nvSpPr>
        <p:spPr bwMode="auto">
          <a:xfrm>
            <a:off x="2876550" y="2533650"/>
            <a:ext cx="1143000" cy="100013"/>
          </a:xfrm>
          <a:custGeom>
            <a:avLst/>
            <a:gdLst>
              <a:gd name="T0" fmla="*/ 720 w 720"/>
              <a:gd name="T1" fmla="*/ 24 h 63"/>
              <a:gd name="T2" fmla="*/ 492 w 720"/>
              <a:gd name="T3" fmla="*/ 54 h 63"/>
              <a:gd name="T4" fmla="*/ 210 w 720"/>
              <a:gd name="T5" fmla="*/ 54 h 63"/>
              <a:gd name="T6" fmla="*/ 0 w 720"/>
              <a:gd name="T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63">
                <a:moveTo>
                  <a:pt x="720" y="24"/>
                </a:moveTo>
                <a:cubicBezTo>
                  <a:pt x="648" y="36"/>
                  <a:pt x="577" y="49"/>
                  <a:pt x="492" y="54"/>
                </a:cubicBezTo>
                <a:cubicBezTo>
                  <a:pt x="407" y="59"/>
                  <a:pt x="292" y="63"/>
                  <a:pt x="210" y="54"/>
                </a:cubicBezTo>
                <a:cubicBezTo>
                  <a:pt x="128" y="45"/>
                  <a:pt x="64" y="2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2553" name="Text Box 25"/>
          <p:cNvSpPr txBox="1">
            <a:spLocks noChangeArrowheads="1"/>
          </p:cNvSpPr>
          <p:nvPr/>
        </p:nvSpPr>
        <p:spPr bwMode="auto">
          <a:xfrm>
            <a:off x="3270250" y="2246313"/>
            <a:ext cx="309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Examples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6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The clique problem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Instance</a:t>
            </a:r>
            <a:r>
              <a:rPr lang="en-US" sz="1800">
                <a:sym typeface="Symbol" pitchFamily="18" charset="2"/>
              </a:rPr>
              <a:t>: an undirected graph G = (V, E) and an integer k.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Question</a:t>
            </a:r>
            <a:r>
              <a:rPr lang="en-US" sz="1800">
                <a:sym typeface="Symbol" pitchFamily="18" charset="2"/>
              </a:rPr>
              <a:t>: Does G contain a clique of k vertices (A 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clique</a:t>
            </a:r>
            <a:r>
              <a:rPr lang="en-US" sz="1800">
                <a:sym typeface="Symbol" pitchFamily="18" charset="2"/>
              </a:rPr>
              <a:t> is a complete subgraph: every pair of vertices in the subgraph has an edge between them)?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Show the clique problem is NP-complete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Proof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Find a non-deterministic polynomial algorithm for the clique problem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Find a problem which is NP-complete (SAT), and a polynomial reduction.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SAT: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Instance</a:t>
            </a:r>
            <a:r>
              <a:rPr lang="en-US" sz="1800">
                <a:sym typeface="Symbol" pitchFamily="18" charset="2"/>
              </a:rPr>
              <a:t>: Given a CNF F = C</a:t>
            </a:r>
            <a:r>
              <a:rPr lang="en-US" sz="1800" baseline="-25000">
                <a:sym typeface="Symbol" pitchFamily="18" charset="2"/>
              </a:rPr>
              <a:t>1</a:t>
            </a:r>
            <a:r>
              <a:rPr lang="en-US" sz="1800" baseline="30000">
                <a:sym typeface="Symbol" pitchFamily="18" charset="2"/>
              </a:rPr>
              <a:t></a:t>
            </a:r>
            <a:r>
              <a:rPr lang="en-US" sz="1800">
                <a:sym typeface="Symbol" pitchFamily="18" charset="2"/>
              </a:rPr>
              <a:t>C</a:t>
            </a:r>
            <a:r>
              <a:rPr lang="en-US" sz="1800" baseline="-25000">
                <a:sym typeface="Symbol" pitchFamily="18" charset="2"/>
              </a:rPr>
              <a:t>2</a:t>
            </a:r>
            <a:r>
              <a:rPr lang="en-US" sz="1800" baseline="30000">
                <a:sym typeface="Symbol" pitchFamily="18" charset="2"/>
              </a:rPr>
              <a:t></a:t>
            </a:r>
            <a:r>
              <a:rPr lang="en-US" sz="1800">
                <a:sym typeface="Symbol" pitchFamily="18" charset="2"/>
              </a:rPr>
              <a:t>…</a:t>
            </a:r>
            <a:r>
              <a:rPr lang="en-US" sz="1800" baseline="30000">
                <a:sym typeface="Symbol" pitchFamily="18" charset="2"/>
              </a:rPr>
              <a:t></a:t>
            </a:r>
            <a:r>
              <a:rPr lang="en-US" sz="1800">
                <a:sym typeface="Symbol" pitchFamily="18" charset="2"/>
              </a:rPr>
              <a:t>C</a:t>
            </a:r>
            <a:r>
              <a:rPr lang="en-US" sz="1800" baseline="-25000">
                <a:sym typeface="Symbol" pitchFamily="18" charset="2"/>
              </a:rPr>
              <a:t>k</a:t>
            </a:r>
            <a:r>
              <a:rPr lang="en-US" sz="1800">
                <a:sym typeface="Symbol" pitchFamily="18" charset="2"/>
              </a:rPr>
              <a:t>, where C</a:t>
            </a:r>
            <a:r>
              <a:rPr lang="en-US" sz="1800" baseline="-25000">
                <a:sym typeface="Symbol" pitchFamily="18" charset="2"/>
              </a:rPr>
              <a:t>i</a:t>
            </a:r>
            <a:r>
              <a:rPr lang="en-US" sz="1800">
                <a:sym typeface="Symbol" pitchFamily="18" charset="2"/>
              </a:rPr>
              <a:t> = x</a:t>
            </a:r>
            <a:r>
              <a:rPr lang="en-US" sz="1800" baseline="-25000">
                <a:sym typeface="Symbol" pitchFamily="18" charset="2"/>
              </a:rPr>
              <a:t>i1</a:t>
            </a:r>
            <a:r>
              <a:rPr lang="en-US" sz="1800">
                <a:sym typeface="Symbol" pitchFamily="18" charset="2"/>
              </a:rPr>
              <a:t>x</a:t>
            </a:r>
            <a:r>
              <a:rPr lang="en-US" sz="1800" baseline="-25000">
                <a:sym typeface="Symbol" pitchFamily="18" charset="2"/>
              </a:rPr>
              <a:t>i2</a:t>
            </a:r>
            <a:r>
              <a:rPr lang="en-US" sz="1800">
                <a:sym typeface="Symbol" pitchFamily="18" charset="2"/>
              </a:rPr>
              <a:t>…x</a:t>
            </a:r>
            <a:r>
              <a:rPr lang="en-US" sz="1800" baseline="-25000">
                <a:sym typeface="Symbol" pitchFamily="18" charset="2"/>
              </a:rPr>
              <a:t>ik</a:t>
            </a:r>
            <a:r>
              <a:rPr lang="en-US" sz="1800" baseline="-50000">
                <a:sym typeface="Symbol" pitchFamily="18" charset="2"/>
              </a:rPr>
              <a:t>i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   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Question</a:t>
            </a:r>
            <a:r>
              <a:rPr lang="en-US" sz="1800">
                <a:sym typeface="Symbol" pitchFamily="18" charset="2"/>
              </a:rPr>
              <a:t>: Is F satisfiable?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u="sng">
                <a:sym typeface="Symbol" pitchFamily="18" charset="2"/>
              </a:rPr>
              <a:t>The reduction</a:t>
            </a:r>
            <a:r>
              <a:rPr lang="en-US" sz="1800">
                <a:sym typeface="Symbol" pitchFamily="18" charset="2"/>
              </a:rPr>
              <a:t>: Create a graph G = (V, E), V = {v</a:t>
            </a:r>
            <a:r>
              <a:rPr lang="en-US" sz="1800" baseline="-25000">
                <a:sym typeface="Symbol" pitchFamily="18" charset="2"/>
              </a:rPr>
              <a:t>ij</a:t>
            </a:r>
            <a:r>
              <a:rPr lang="en-US" sz="1800">
                <a:sym typeface="Symbol" pitchFamily="18" charset="2"/>
              </a:rPr>
              <a:t> | x</a:t>
            </a:r>
            <a:r>
              <a:rPr lang="en-US" sz="1800" baseline="-25000">
                <a:sym typeface="Symbol" pitchFamily="18" charset="2"/>
              </a:rPr>
              <a:t>ij</a:t>
            </a:r>
            <a:r>
              <a:rPr lang="en-US" sz="1800">
                <a:sym typeface="Symbol" pitchFamily="18" charset="2"/>
              </a:rPr>
              <a:t>  C</a:t>
            </a:r>
            <a:r>
              <a:rPr lang="en-US" sz="1800" baseline="-25000">
                <a:sym typeface="Symbol" pitchFamily="18" charset="2"/>
              </a:rPr>
              <a:t>i</a:t>
            </a:r>
            <a:r>
              <a:rPr lang="en-US" sz="1800">
                <a:sym typeface="Symbol" pitchFamily="18" charset="2"/>
              </a:rPr>
              <a:t>}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>
                <a:sym typeface="Symbol" pitchFamily="18" charset="2"/>
              </a:rPr>
              <a:t>The vertices from the same clause are not connected by edges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>
                <a:sym typeface="Symbol" pitchFamily="18" charset="2"/>
              </a:rPr>
              <a:t>v</a:t>
            </a:r>
            <a:r>
              <a:rPr lang="en-US" sz="1800" baseline="-25000">
                <a:sym typeface="Symbol" pitchFamily="18" charset="2"/>
              </a:rPr>
              <a:t>ij</a:t>
            </a:r>
            <a:r>
              <a:rPr lang="en-US" sz="1800">
                <a:sym typeface="Symbol" pitchFamily="18" charset="2"/>
              </a:rPr>
              <a:t> and v</a:t>
            </a:r>
            <a:r>
              <a:rPr lang="en-US" sz="1800" baseline="-25000">
                <a:sym typeface="Symbol" pitchFamily="18" charset="2"/>
              </a:rPr>
              <a:t>lk</a:t>
            </a:r>
            <a:r>
              <a:rPr lang="en-US" sz="1800">
                <a:sym typeface="Symbol" pitchFamily="18" charset="2"/>
              </a:rPr>
              <a:t> are not connected if 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>
                <a:sym typeface="Symbol" pitchFamily="18" charset="2"/>
              </a:rPr>
              <a:t>Connect everything else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>
                <a:sym typeface="Symbol" pitchFamily="18" charset="2"/>
              </a:rPr>
              <a:t>The reduction must make sense: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>
                <a:sym typeface="Symbol" pitchFamily="18" charset="2"/>
              </a:rPr>
              <a:t>	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There is a k-clique in G if and only if SAT is satisfiable</a:t>
            </a:r>
            <a:r>
              <a:rPr lang="en-US" sz="1800">
                <a:sym typeface="Symbol" pitchFamily="18" charset="2"/>
              </a:rPr>
              <a:t>.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63564" name="Object 12"/>
          <p:cNvGraphicFramePr>
            <a:graphicFrameLocks noChangeAspect="1"/>
          </p:cNvGraphicFramePr>
          <p:nvPr/>
        </p:nvGraphicFramePr>
        <p:xfrm>
          <a:off x="4870450" y="5000625"/>
          <a:ext cx="7366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73" name="Equation" r:id="rId3" imgW="507960" imgH="266400" progId="Equation.3">
                  <p:embed/>
                </p:oleObj>
              </mc:Choice>
              <mc:Fallback>
                <p:oleObj name="Equation" r:id="rId3" imgW="507960" imgH="266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50" y="5000625"/>
                        <a:ext cx="73660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Examples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6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ym typeface="Symbol" pitchFamily="18" charset="2"/>
              </a:rPr>
              <a:t>Proof (cont.)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The reduction must make sense: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	</a:t>
            </a:r>
            <a:r>
              <a:rPr lang="en-US" sz="1800" dirty="0">
                <a:solidFill>
                  <a:srgbClr val="FF00FF"/>
                </a:solidFill>
                <a:sym typeface="Symbol" pitchFamily="18" charset="2"/>
              </a:rPr>
              <a:t>There is a k-clique in G if and only if SAT is </a:t>
            </a:r>
            <a:r>
              <a:rPr lang="en-US" sz="1800" dirty="0" err="1">
                <a:solidFill>
                  <a:srgbClr val="FF00FF"/>
                </a:solidFill>
                <a:sym typeface="Symbol" pitchFamily="18" charset="2"/>
              </a:rPr>
              <a:t>satisfiable</a:t>
            </a:r>
            <a:r>
              <a:rPr lang="en-US" sz="1800" dirty="0"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“” If there is a k-clique in G, then F is </a:t>
            </a:r>
            <a:r>
              <a:rPr lang="en-US" sz="1800" dirty="0" err="1">
                <a:sym typeface="Symbol" pitchFamily="18" charset="2"/>
              </a:rPr>
              <a:t>satisfiable</a:t>
            </a:r>
            <a:r>
              <a:rPr lang="en-US" sz="1800" dirty="0"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For each vertex </a:t>
            </a:r>
            <a:r>
              <a:rPr lang="en-US" sz="1800" dirty="0" err="1">
                <a:sym typeface="Symbol" pitchFamily="18" charset="2"/>
              </a:rPr>
              <a:t>v</a:t>
            </a:r>
            <a:r>
              <a:rPr lang="en-US" sz="1800" baseline="-25000" dirty="0" err="1">
                <a:sym typeface="Symbol" pitchFamily="18" charset="2"/>
              </a:rPr>
              <a:t>ij</a:t>
            </a:r>
            <a:r>
              <a:rPr lang="en-US" sz="1800" dirty="0">
                <a:sym typeface="Symbol" pitchFamily="18" charset="2"/>
              </a:rPr>
              <a:t> in the k-clique, let its corresponding literal </a:t>
            </a:r>
            <a:r>
              <a:rPr lang="en-US" sz="1800" dirty="0" err="1">
                <a:sym typeface="Symbol" pitchFamily="18" charset="2"/>
              </a:rPr>
              <a:t>x</a:t>
            </a:r>
            <a:r>
              <a:rPr lang="en-US" sz="1800" baseline="-25000" dirty="0" err="1">
                <a:sym typeface="Symbol" pitchFamily="18" charset="2"/>
              </a:rPr>
              <a:t>ij</a:t>
            </a:r>
            <a:r>
              <a:rPr lang="en-US" sz="1800" dirty="0">
                <a:sym typeface="Symbol" pitchFamily="18" charset="2"/>
              </a:rPr>
              <a:t> or     be 1 (true). And set all other </a:t>
            </a:r>
            <a:r>
              <a:rPr lang="en-US" sz="1800" dirty="0" err="1">
                <a:sym typeface="Symbol" pitchFamily="18" charset="2"/>
              </a:rPr>
              <a:t>boolean</a:t>
            </a:r>
            <a:r>
              <a:rPr lang="en-US" sz="1800" dirty="0">
                <a:sym typeface="Symbol" pitchFamily="18" charset="2"/>
              </a:rPr>
              <a:t> variable to be 0 (false).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 dirty="0">
                <a:sym typeface="Symbol" pitchFamily="18" charset="2"/>
              </a:rPr>
              <a:t>No conflict assignment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 dirty="0">
                <a:sym typeface="Symbol" pitchFamily="18" charset="2"/>
              </a:rPr>
              <a:t>For each clause, there are at most one literal in the k-clique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 dirty="0">
                <a:sym typeface="Symbol" pitchFamily="18" charset="2"/>
              </a:rPr>
              <a:t>There are k clauses in F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“” If F is </a:t>
            </a:r>
            <a:r>
              <a:rPr lang="en-US" sz="1800" dirty="0" err="1">
                <a:sym typeface="Symbol" pitchFamily="18" charset="2"/>
              </a:rPr>
              <a:t>satisfiable</a:t>
            </a:r>
            <a:r>
              <a:rPr lang="en-US" sz="1800" dirty="0">
                <a:sym typeface="Symbol" pitchFamily="18" charset="2"/>
              </a:rPr>
              <a:t>, then there is a k-clique.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sym typeface="Symbol" pitchFamily="18" charset="2"/>
              </a:rPr>
              <a:t>For each clause </a:t>
            </a:r>
            <a:r>
              <a:rPr lang="en-US" sz="1800" dirty="0" err="1">
                <a:sym typeface="Symbol" pitchFamily="18" charset="2"/>
              </a:rPr>
              <a:t>C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 = x</a:t>
            </a:r>
            <a:r>
              <a:rPr lang="en-US" sz="1800" baseline="-25000" dirty="0">
                <a:sym typeface="Symbol" pitchFamily="18" charset="2"/>
              </a:rPr>
              <a:t>i1</a:t>
            </a:r>
            <a:r>
              <a:rPr lang="en-US" sz="1800" dirty="0">
                <a:sym typeface="Symbol" pitchFamily="18" charset="2"/>
              </a:rPr>
              <a:t>x</a:t>
            </a:r>
            <a:r>
              <a:rPr lang="en-US" sz="1800" baseline="-25000" dirty="0">
                <a:sym typeface="Symbol" pitchFamily="18" charset="2"/>
              </a:rPr>
              <a:t>i2</a:t>
            </a:r>
            <a:r>
              <a:rPr lang="en-US" sz="1800" dirty="0">
                <a:sym typeface="Symbol" pitchFamily="18" charset="2"/>
              </a:rPr>
              <a:t>…</a:t>
            </a:r>
            <a:r>
              <a:rPr lang="en-US" sz="1800" dirty="0" err="1">
                <a:sym typeface="Symbol" pitchFamily="18" charset="2"/>
              </a:rPr>
              <a:t>x</a:t>
            </a:r>
            <a:r>
              <a:rPr lang="en-US" sz="1800" baseline="-25000" dirty="0" err="1">
                <a:sym typeface="Symbol" pitchFamily="18" charset="2"/>
              </a:rPr>
              <a:t>ik</a:t>
            </a:r>
            <a:r>
              <a:rPr lang="en-US" sz="1800" baseline="-50000" dirty="0" err="1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, if </a:t>
            </a:r>
            <a:r>
              <a:rPr lang="en-US" sz="1800" dirty="0" err="1">
                <a:sym typeface="Symbol" pitchFamily="18" charset="2"/>
              </a:rPr>
              <a:t>x</a:t>
            </a:r>
            <a:r>
              <a:rPr lang="en-US" sz="1800" baseline="-25000" dirty="0" err="1">
                <a:sym typeface="Symbol" pitchFamily="18" charset="2"/>
              </a:rPr>
              <a:t>ij</a:t>
            </a:r>
            <a:r>
              <a:rPr lang="en-US" sz="1800" dirty="0">
                <a:sym typeface="Symbol" pitchFamily="18" charset="2"/>
              </a:rPr>
              <a:t> = 1, then </a:t>
            </a:r>
            <a:r>
              <a:rPr lang="en-US" sz="1800" dirty="0" err="1">
                <a:sym typeface="Symbol" pitchFamily="18" charset="2"/>
              </a:rPr>
              <a:t>v</a:t>
            </a:r>
            <a:r>
              <a:rPr lang="en-US" sz="1800" baseline="-25000" dirty="0" err="1">
                <a:sym typeface="Symbol" pitchFamily="18" charset="2"/>
              </a:rPr>
              <a:t>ij</a:t>
            </a:r>
            <a:r>
              <a:rPr lang="en-US" sz="1800" dirty="0">
                <a:sym typeface="Symbol" pitchFamily="18" charset="2"/>
              </a:rPr>
              <a:t> is taken.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sz="1800" dirty="0" err="1">
                <a:sym typeface="Symbol" pitchFamily="18" charset="2"/>
              </a:rPr>
              <a:t>v</a:t>
            </a:r>
            <a:r>
              <a:rPr lang="en-US" sz="1800" baseline="-25000" dirty="0" err="1">
                <a:sym typeface="Symbol" pitchFamily="18" charset="2"/>
              </a:rPr>
              <a:t>ij</a:t>
            </a:r>
            <a:r>
              <a:rPr lang="en-US" sz="1800" dirty="0">
                <a:sym typeface="Symbol" pitchFamily="18" charset="2"/>
              </a:rPr>
              <a:t> corresponding </a:t>
            </a:r>
            <a:r>
              <a:rPr lang="en-US" sz="1600" dirty="0" err="1">
                <a:sym typeface="Symbol" pitchFamily="18" charset="2"/>
              </a:rPr>
              <a:t>x</a:t>
            </a:r>
            <a:r>
              <a:rPr lang="en-US" sz="1600" baseline="-25000" dirty="0" err="1">
                <a:sym typeface="Symbol" pitchFamily="18" charset="2"/>
              </a:rPr>
              <a:t>ij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en-US" sz="1800" dirty="0">
                <a:sym typeface="Symbol" pitchFamily="18" charset="2"/>
              </a:rPr>
              <a:t>is taken, </a:t>
            </a:r>
            <a:r>
              <a:rPr lang="en-US" sz="1800" dirty="0" err="1">
                <a:sym typeface="Symbol" pitchFamily="18" charset="2"/>
              </a:rPr>
              <a:t>v</a:t>
            </a:r>
            <a:r>
              <a:rPr lang="en-US" sz="1800" baseline="-25000" dirty="0" err="1">
                <a:sym typeface="Symbol" pitchFamily="18" charset="2"/>
              </a:rPr>
              <a:t>lk</a:t>
            </a:r>
            <a:r>
              <a:rPr lang="en-US" sz="1800">
                <a:sym typeface="Symbol" pitchFamily="18" charset="2"/>
              </a:rPr>
              <a:t> </a:t>
            </a:r>
            <a:r>
              <a:rPr lang="en-US" sz="1800" smtClean="0">
                <a:sym typeface="Symbol" pitchFamily="18" charset="2"/>
              </a:rPr>
              <a:t>corresponding  </a:t>
            </a:r>
            <a:r>
              <a:rPr lang="en-US" sz="1600" smtClean="0">
                <a:sym typeface="Symbol" pitchFamily="18" charset="2"/>
              </a:rPr>
              <a:t>      </a:t>
            </a:r>
            <a:r>
              <a:rPr lang="en-US" sz="1600" dirty="0">
                <a:sym typeface="Symbol" pitchFamily="18" charset="2"/>
              </a:rPr>
              <a:t>will not </a:t>
            </a:r>
            <a:r>
              <a:rPr lang="en-US" sz="1800" dirty="0">
                <a:sym typeface="Symbol" pitchFamily="18" charset="2"/>
              </a:rPr>
              <a:t>be taken, where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 dirty="0">
              <a:sym typeface="Symbol" pitchFamily="18" charset="2"/>
            </a:endParaRPr>
          </a:p>
        </p:txBody>
      </p:sp>
      <p:sp>
        <p:nvSpPr>
          <p:cNvPr id="664580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64582" name="Object 6"/>
          <p:cNvGraphicFramePr>
            <a:graphicFrameLocks noChangeAspect="1"/>
          </p:cNvGraphicFramePr>
          <p:nvPr/>
        </p:nvGraphicFramePr>
        <p:xfrm>
          <a:off x="7743825" y="2343150"/>
          <a:ext cx="2476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588" name="Equation" r:id="rId3" imgW="190440" imgH="266400" progId="Equation.3">
                  <p:embed/>
                </p:oleObj>
              </mc:Choice>
              <mc:Fallback>
                <p:oleObj name="Equation" r:id="rId3" imgW="190440" imgH="26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3825" y="2343150"/>
                        <a:ext cx="2476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45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589732"/>
              </p:ext>
            </p:extLst>
          </p:nvPr>
        </p:nvGraphicFramePr>
        <p:xfrm>
          <a:off x="5925820" y="4414203"/>
          <a:ext cx="2809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589" name="Equation" r:id="rId5" imgW="215640" imgH="253800" progId="Equation.3">
                  <p:embed/>
                </p:oleObj>
              </mc:Choice>
              <mc:Fallback>
                <p:oleObj name="Equation" r:id="rId5" imgW="21564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5820" y="4414203"/>
                        <a:ext cx="28098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4584" name="Object 8"/>
          <p:cNvGraphicFramePr>
            <a:graphicFrameLocks noChangeAspect="1"/>
          </p:cNvGraphicFramePr>
          <p:nvPr/>
        </p:nvGraphicFramePr>
        <p:xfrm>
          <a:off x="2346325" y="4686300"/>
          <a:ext cx="6413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590" name="Equation" r:id="rId7" imgW="507960" imgH="266400" progId="Equation.3">
                  <p:embed/>
                </p:oleObj>
              </mc:Choice>
              <mc:Fallback>
                <p:oleObj name="Equation" r:id="rId7" imgW="50796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4686300"/>
                        <a:ext cx="64135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985838"/>
          </a:xfrm>
          <a:noFill/>
          <a:ln/>
        </p:spPr>
        <p:txBody>
          <a:bodyPr/>
          <a:lstStyle/>
          <a:p>
            <a:r>
              <a:rPr lang="en-US" sz="3200"/>
              <a:t>Running Time v.s. Input Size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65603" name="Text Box 1027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65604" name="Object 1028"/>
          <p:cNvGraphicFramePr>
            <a:graphicFrameLocks noChangeAspect="1"/>
          </p:cNvGraphicFramePr>
          <p:nvPr/>
        </p:nvGraphicFramePr>
        <p:xfrm>
          <a:off x="690563" y="1624013"/>
          <a:ext cx="7537450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07" name="Worksheet" r:id="rId3" imgW="6684264" imgH="2426208" progId="Excel.Sheet.8">
                  <p:embed/>
                </p:oleObj>
              </mc:Choice>
              <mc:Fallback>
                <p:oleObj name="Worksheet" r:id="rId3" imgW="6684264" imgH="2426208" progId="Excel.Shee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1624013"/>
                        <a:ext cx="7537450" cy="29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05" name="Text Box 1029"/>
          <p:cNvSpPr txBox="1">
            <a:spLocks noChangeArrowheads="1"/>
          </p:cNvSpPr>
          <p:nvPr/>
        </p:nvSpPr>
        <p:spPr bwMode="auto">
          <a:xfrm>
            <a:off x="796925" y="4748213"/>
            <a:ext cx="7558088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Times" pitchFamily="18" charset="0"/>
              <a:buChar char="•"/>
            </a:pPr>
            <a:r>
              <a:rPr lang="en-US" sz="2000"/>
              <a:t>  Concern with problems whose complexity may be described by </a:t>
            </a:r>
          </a:p>
          <a:p>
            <a:pPr>
              <a:buFont typeface="Times" pitchFamily="18" charset="0"/>
              <a:buNone/>
            </a:pPr>
            <a:r>
              <a:rPr lang="en-US" sz="2000"/>
              <a:t>   exponential functions.</a:t>
            </a:r>
          </a:p>
          <a:p>
            <a:pPr>
              <a:buFont typeface="Times" pitchFamily="18" charset="0"/>
              <a:buChar char="•"/>
            </a:pPr>
            <a:r>
              <a:rPr lang="en-US" sz="2000"/>
              <a:t>  Tractable problems v.s. intractable problems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Decision Problems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4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873125"/>
            <a:ext cx="8429625" cy="541813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Optimization problems</a:t>
            </a:r>
            <a:r>
              <a:rPr lang="en-US" sz="2000">
                <a:sym typeface="Symbol" pitchFamily="18" charset="2"/>
              </a:rPr>
              <a:t> can be formulated as decision problems.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decision problem</a:t>
            </a:r>
            <a:r>
              <a:rPr lang="en-US" sz="2000">
                <a:sym typeface="Symbol" pitchFamily="18" charset="2"/>
              </a:rPr>
              <a:t> is a question that has two possible answers, </a:t>
            </a: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yes</a:t>
            </a:r>
            <a:r>
              <a:rPr lang="en-US" sz="2000">
                <a:sym typeface="Symbol" pitchFamily="18" charset="2"/>
              </a:rPr>
              <a:t> and </a:t>
            </a: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no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problem instance</a:t>
            </a:r>
            <a:r>
              <a:rPr lang="en-US" sz="2000">
                <a:sym typeface="Symbol" pitchFamily="18" charset="2"/>
              </a:rPr>
              <a:t> is the combination of the problem and a specific input.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instance description</a:t>
            </a:r>
            <a:r>
              <a:rPr lang="en-US" sz="1800">
                <a:sym typeface="Symbol" pitchFamily="18" charset="2"/>
              </a:rPr>
              <a:t> part defines the information expected in the input.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question</a:t>
            </a:r>
            <a:r>
              <a:rPr lang="en-US" sz="1800">
                <a:sym typeface="Symbol" pitchFamily="18" charset="2"/>
              </a:rPr>
              <a:t> part state the actual yes-or-no question; the question contains variables defined in the instance description.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A precise statement of the input is important</a:t>
            </a:r>
          </a:p>
          <a:p>
            <a:pPr lvl="1"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Instance</a:t>
            </a:r>
            <a:r>
              <a:rPr lang="en-US" sz="1800">
                <a:sym typeface="Symbol" pitchFamily="18" charset="2"/>
              </a:rPr>
              <a:t>: an undirected graph G = (V, E).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</a:t>
            </a:r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Question</a:t>
            </a:r>
            <a:r>
              <a:rPr lang="en-US" sz="1800">
                <a:sym typeface="Symbol" pitchFamily="18" charset="2"/>
              </a:rPr>
              <a:t>: Does G contain a clique of k vertices? (A clique is a complete subgraph: every pair of vertices in the subgraph has an edge between them)</a:t>
            </a:r>
          </a:p>
          <a:p>
            <a:pPr lvl="1"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Instance</a:t>
            </a:r>
            <a:r>
              <a:rPr lang="en-US" sz="1800">
                <a:sym typeface="Symbol" pitchFamily="18" charset="2"/>
              </a:rPr>
              <a:t>: an undirected graph G = (V, E) and an integer k.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ym typeface="Symbol" pitchFamily="18" charset="2"/>
              </a:rPr>
              <a:t>	</a:t>
            </a:r>
            <a:r>
              <a:rPr lang="en-US" sz="1800" i="1">
                <a:solidFill>
                  <a:schemeClr val="hlink"/>
                </a:solidFill>
                <a:sym typeface="Symbol" pitchFamily="18" charset="2"/>
              </a:rPr>
              <a:t>Question</a:t>
            </a:r>
            <a:r>
              <a:rPr lang="en-US" sz="1800">
                <a:sym typeface="Symbol" pitchFamily="18" charset="2"/>
              </a:rPr>
              <a:t>: Does G contain a clique of k vertices?</a:t>
            </a:r>
          </a:p>
          <a:p>
            <a:pPr>
              <a:lnSpc>
                <a:spcPct val="90000"/>
              </a:lnSpc>
            </a:pPr>
            <a:endParaRPr lang="en-US" sz="2000">
              <a:sym typeface="Symbol" pitchFamily="18" charset="2"/>
            </a:endParaRPr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Example Decision Problems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873125"/>
            <a:ext cx="8429625" cy="541813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Bin packing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Suppose we have an unlimted number of bins each of capacity one, and n objects with sizes s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>
                <a:sym typeface="Symbol" pitchFamily="18" charset="2"/>
              </a:rPr>
              <a:t>, …, s</a:t>
            </a:r>
            <a:r>
              <a:rPr lang="en-US" sz="2000" baseline="-25000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 where 0 ≤ s</a:t>
            </a:r>
            <a:r>
              <a:rPr lang="en-US" sz="2000" baseline="-25000">
                <a:sym typeface="Symbol" pitchFamily="18" charset="2"/>
              </a:rPr>
              <a:t>i</a:t>
            </a:r>
            <a:r>
              <a:rPr lang="en-US" sz="2000">
                <a:sym typeface="Symbol" pitchFamily="18" charset="2"/>
              </a:rPr>
              <a:t> ≤ 1.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Optimization problem</a:t>
            </a:r>
            <a:r>
              <a:rPr lang="en-US" sz="1800">
                <a:sym typeface="Symbol" pitchFamily="18" charset="2"/>
              </a:rPr>
              <a:t>: Determine the smallest number of bins into which the objects can be packed.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Decision problem</a:t>
            </a:r>
            <a:r>
              <a:rPr lang="en-US" sz="1800">
                <a:sym typeface="Symbol" pitchFamily="18" charset="2"/>
              </a:rPr>
              <a:t>: Given, in addition to the inputs described, an integer k, do the objects fit in k bins?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Knapsack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Suppose we have a knapsack of capacity C (a positive integer) and n objects with sizes s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>
                <a:sym typeface="Symbol" pitchFamily="18" charset="2"/>
              </a:rPr>
              <a:t>, …, s</a:t>
            </a:r>
            <a:r>
              <a:rPr lang="en-US" sz="2000" baseline="-25000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 and “profits” p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>
                <a:sym typeface="Symbol" pitchFamily="18" charset="2"/>
              </a:rPr>
              <a:t>, …, p</a:t>
            </a:r>
            <a:r>
              <a:rPr lang="en-US" sz="2000" baseline="-25000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Optimization problem</a:t>
            </a:r>
            <a:r>
              <a:rPr lang="en-US" sz="1800">
                <a:sym typeface="Symbol" pitchFamily="18" charset="2"/>
              </a:rPr>
              <a:t>: Find the largest total profit of any subset of the objects that fits in the knapsack.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Decision problem</a:t>
            </a:r>
            <a:r>
              <a:rPr lang="en-US" sz="1800">
                <a:sym typeface="Symbol" pitchFamily="18" charset="2"/>
              </a:rPr>
              <a:t>: Given k, is there a subset of the objects that fits in the knapsack and has total profit at least k?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</p:txBody>
      </p:sp>
      <p:sp>
        <p:nvSpPr>
          <p:cNvPr id="653316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615950"/>
          </a:xfrm>
          <a:noFill/>
          <a:ln/>
        </p:spPr>
        <p:txBody>
          <a:bodyPr/>
          <a:lstStyle/>
          <a:p>
            <a:r>
              <a:rPr lang="en-US" sz="3200"/>
              <a:t>Example Decision Problems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873125"/>
            <a:ext cx="8429625" cy="5629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Subset sum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The input is a positive integer C and n objects whose sizes are positive integers s</a:t>
            </a:r>
            <a:r>
              <a:rPr lang="en-US" sz="2000" baseline="-25000">
                <a:sym typeface="Symbol" pitchFamily="18" charset="2"/>
              </a:rPr>
              <a:t>1</a:t>
            </a:r>
            <a:r>
              <a:rPr lang="en-US" sz="2000">
                <a:sym typeface="Symbol" pitchFamily="18" charset="2"/>
              </a:rPr>
              <a:t>, …, s</a:t>
            </a:r>
            <a:r>
              <a:rPr lang="en-US" sz="2000" baseline="-25000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Optimization problem</a:t>
            </a:r>
            <a:r>
              <a:rPr lang="en-US" sz="1800">
                <a:sym typeface="Symbol" pitchFamily="18" charset="2"/>
              </a:rPr>
              <a:t>: Among subsets of the objects with sum at most C, what is the largest subset sum?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Decision problem</a:t>
            </a:r>
            <a:r>
              <a:rPr lang="en-US" sz="1800">
                <a:sym typeface="Symbol" pitchFamily="18" charset="2"/>
              </a:rPr>
              <a:t>: Is there a subset of the objects whose sizes add up to exactly C?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Satisfiability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Given a Boolean expression S involving only Boolean variables and values in conjunctive normal form (CNF)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Decision problem</a:t>
            </a:r>
            <a:r>
              <a:rPr lang="en-US" sz="1800">
                <a:sym typeface="Symbol" pitchFamily="18" charset="2"/>
              </a:rPr>
              <a:t>: Can we find an assignment of Boolean values to the variables such that S is evaluated to the value of 1?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Some concepts</a:t>
            </a:r>
            <a:endParaRPr lang="en-US" sz="180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A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Boolean variable</a:t>
            </a:r>
            <a:r>
              <a:rPr lang="en-US" sz="1800">
                <a:sym typeface="Symbol" pitchFamily="18" charset="2"/>
              </a:rPr>
              <a:t> is a variable that may be assigned the value 1 or 0.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A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literal</a:t>
            </a:r>
            <a:r>
              <a:rPr lang="en-US" sz="1800">
                <a:sym typeface="Symbol" pitchFamily="18" charset="2"/>
              </a:rPr>
              <a:t> is a Boolean variable or the negation of a Boolean variable.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A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clause</a:t>
            </a:r>
            <a:r>
              <a:rPr lang="en-US" sz="1800">
                <a:sym typeface="Symbol" pitchFamily="18" charset="2"/>
              </a:rPr>
              <a:t> is a sequence of literals separated by the 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Boolean or</a:t>
            </a:r>
            <a:r>
              <a:rPr lang="en-US" sz="1800">
                <a:sym typeface="Symbol" pitchFamily="18" charset="2"/>
              </a:rPr>
              <a:t> operator ().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A Boolean formula is in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conjunctive normal form</a:t>
            </a:r>
            <a:r>
              <a:rPr lang="en-US" sz="1800">
                <a:sym typeface="Symbol" pitchFamily="18" charset="2"/>
              </a:rPr>
              <a:t> (CNF) if it consists of a sequence of clauses separated by the 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Boolean and</a:t>
            </a:r>
            <a:r>
              <a:rPr lang="en-US" sz="1800">
                <a:sym typeface="Symbol" pitchFamily="18" charset="2"/>
              </a:rPr>
              <a:t> operator ().</a:t>
            </a: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The Class P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Polynomially bounded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Symbol" pitchFamily="18" charset="2"/>
              </a:rPr>
              <a:t>	An algorithm is said to be </a:t>
            </a:r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polynomially bounded</a:t>
            </a:r>
            <a:r>
              <a:rPr lang="en-US" sz="2400">
                <a:sym typeface="Symbol" pitchFamily="18" charset="2"/>
              </a:rPr>
              <a:t> if its worst-case complexity is bounded by a polynomial function of the input size.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A problem is said to be </a:t>
            </a:r>
            <a:r>
              <a:rPr lang="en-US" sz="2400">
                <a:solidFill>
                  <a:schemeClr val="hlink"/>
                </a:solidFill>
                <a:sym typeface="Symbol" pitchFamily="18" charset="2"/>
              </a:rPr>
              <a:t>polynomially bounded</a:t>
            </a:r>
            <a:r>
              <a:rPr lang="en-US" sz="2400">
                <a:sym typeface="Symbol" pitchFamily="18" charset="2"/>
              </a:rPr>
              <a:t> if there is a polynomially bounded algorithm for it.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The class P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sym typeface="Symbol" pitchFamily="18" charset="2"/>
              </a:rPr>
              <a:t>	P is the class of decision problems that are polynomially bounded.</a:t>
            </a:r>
          </a:p>
          <a:p>
            <a:pPr>
              <a:lnSpc>
                <a:spcPct val="90000"/>
              </a:lnSpc>
            </a:pPr>
            <a:r>
              <a:rPr lang="en-US" sz="2400">
                <a:sym typeface="Symbol" pitchFamily="18" charset="2"/>
              </a:rPr>
              <a:t>The problems in P may not be “tractable” in practice, but those not in P are intractable.</a:t>
            </a:r>
          </a:p>
        </p:txBody>
      </p:sp>
      <p:sp>
        <p:nvSpPr>
          <p:cNvPr id="655364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The Class NP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Nondeterministic algorithm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A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nondeterministic algorithm</a:t>
            </a:r>
            <a:r>
              <a:rPr lang="en-US" sz="2000">
                <a:sym typeface="Symbol" pitchFamily="18" charset="2"/>
              </a:rPr>
              <a:t> has two phases and output step: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nondeterministic “guessing” phase: guess a “proposed solution” </a:t>
            </a:r>
            <a:r>
              <a:rPr lang="en-US" sz="1800" i="1">
                <a:sym typeface="Symbol" pitchFamily="18" charset="2"/>
              </a:rPr>
              <a:t>s</a:t>
            </a:r>
            <a:r>
              <a:rPr lang="en-US" sz="1800">
                <a:sym typeface="Symbol" pitchFamily="18" charset="2"/>
              </a:rPr>
              <a:t> (called </a:t>
            </a:r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certificate</a:t>
            </a:r>
            <a:r>
              <a:rPr lang="en-US" sz="1800">
                <a:sym typeface="Symbol" pitchFamily="18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deterministic “verifying” phase: A deterministic (i.e., ordinary) subroutine begins execution. In addition to the decision problems’ input, the subroutine may use </a:t>
            </a:r>
            <a:r>
              <a:rPr lang="en-US" sz="1800" i="1">
                <a:sym typeface="Symbol" pitchFamily="18" charset="2"/>
              </a:rPr>
              <a:t>s</a:t>
            </a:r>
            <a:r>
              <a:rPr lang="en-US" sz="1800">
                <a:sym typeface="Symbol" pitchFamily="18" charset="2"/>
              </a:rPr>
              <a:t>. Eventually it returns a value </a:t>
            </a:r>
            <a:r>
              <a:rPr lang="en-US" sz="1800" i="1">
                <a:sym typeface="Symbol" pitchFamily="18" charset="2"/>
              </a:rPr>
              <a:t>true</a:t>
            </a:r>
            <a:r>
              <a:rPr lang="en-US" sz="1800">
                <a:sym typeface="Symbol" pitchFamily="18" charset="2"/>
              </a:rPr>
              <a:t> or </a:t>
            </a:r>
            <a:r>
              <a:rPr lang="en-US" sz="1800" i="1">
                <a:sym typeface="Symbol" pitchFamily="18" charset="2"/>
              </a:rPr>
              <a:t>false</a:t>
            </a:r>
            <a:r>
              <a:rPr lang="en-US" sz="1800">
                <a:sym typeface="Symbol" pitchFamily="18" charset="2"/>
              </a:rPr>
              <a:t>  or it may get in an infinite loop and never halt. (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Think of the verifying phase as checking </a:t>
            </a:r>
            <a:r>
              <a:rPr lang="en-US" sz="1800" i="1">
                <a:solidFill>
                  <a:srgbClr val="FF00FF"/>
                </a:solidFill>
                <a:sym typeface="Symbol" pitchFamily="18" charset="2"/>
              </a:rPr>
              <a:t>s</a:t>
            </a:r>
            <a:r>
              <a:rPr lang="en-US" sz="1800">
                <a:solidFill>
                  <a:srgbClr val="FF00FF"/>
                </a:solidFill>
                <a:sym typeface="Symbol" pitchFamily="18" charset="2"/>
              </a:rPr>
              <a:t> to see if it is a solution for the decision problem’s input, i.e., if it justifies a yes answer for the decision problem’s input</a:t>
            </a:r>
            <a:r>
              <a:rPr lang="en-US" sz="1800">
                <a:sym typeface="Symbol" pitchFamily="18" charset="2"/>
              </a:rPr>
              <a:t>.)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output step. If the verifying phase returned </a:t>
            </a:r>
            <a:r>
              <a:rPr lang="en-US" sz="1800" i="1">
                <a:sym typeface="Symbol" pitchFamily="18" charset="2"/>
              </a:rPr>
              <a:t>true</a:t>
            </a:r>
            <a:r>
              <a:rPr lang="en-US" sz="1800">
                <a:sym typeface="Symbol" pitchFamily="18" charset="2"/>
              </a:rPr>
              <a:t>, the algorithm outputs </a:t>
            </a:r>
            <a:r>
              <a:rPr lang="en-US" sz="1800" i="1">
                <a:sym typeface="Symbol" pitchFamily="18" charset="2"/>
              </a:rPr>
              <a:t>yes</a:t>
            </a:r>
            <a:r>
              <a:rPr lang="en-US" sz="1800">
                <a:sym typeface="Symbol" pitchFamily="18" charset="2"/>
              </a:rPr>
              <a:t>. Otherwise, there is no output.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A nondeterministic algorithm is said to be 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polynomially bounded</a:t>
            </a:r>
            <a:r>
              <a:rPr lang="en-US" sz="2000">
                <a:sym typeface="Symbol" pitchFamily="18" charset="2"/>
              </a:rPr>
              <a:t> if there is a polynomial p such that for each input of size n for which the answer is </a:t>
            </a:r>
            <a:r>
              <a:rPr lang="en-US" sz="2000" i="1">
                <a:sym typeface="Symbol" pitchFamily="18" charset="2"/>
              </a:rPr>
              <a:t>yes</a:t>
            </a:r>
            <a:r>
              <a:rPr lang="en-US" sz="2000">
                <a:sym typeface="Symbol" pitchFamily="18" charset="2"/>
              </a:rPr>
              <a:t>, there is </a:t>
            </a: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some</a:t>
            </a:r>
            <a:r>
              <a:rPr lang="en-US" sz="2000">
                <a:sym typeface="Symbol" pitchFamily="18" charset="2"/>
              </a:rPr>
              <a:t> execution of the algorithm that produces a </a:t>
            </a:r>
            <a:r>
              <a:rPr lang="en-US" sz="2000" i="1">
                <a:sym typeface="Symbol" pitchFamily="18" charset="2"/>
              </a:rPr>
              <a:t>yes</a:t>
            </a:r>
            <a:r>
              <a:rPr lang="en-US" sz="2000">
                <a:sym typeface="Symbol" pitchFamily="18" charset="2"/>
              </a:rPr>
              <a:t> output in at most p(n) time.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NP</a:t>
            </a:r>
            <a:r>
              <a:rPr lang="en-US" sz="2000">
                <a:sym typeface="Symbol" pitchFamily="18" charset="2"/>
              </a:rPr>
              <a:t> is the class of decision problems for which there is a polynomially bounded nondeterministic algorithm.</a:t>
            </a:r>
          </a:p>
        </p:txBody>
      </p:sp>
      <p:sp>
        <p:nvSpPr>
          <p:cNvPr id="656388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The Class NP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Nondeterministic graph coloring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Given an undirected graph G = (V, E) with n vertices and an integer k, is G colorable with k colors such that each edge connecting two vertices with different colors?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Guess a “proposed solution” </a:t>
            </a:r>
            <a:r>
              <a:rPr lang="en-US" sz="1800" i="1">
                <a:sym typeface="Symbol" pitchFamily="18" charset="2"/>
              </a:rPr>
              <a:t>s</a:t>
            </a:r>
            <a:r>
              <a:rPr lang="en-US" sz="1800">
                <a:sym typeface="Symbol" pitchFamily="18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deterministic “verifying” phase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Check that each vertex is assigned a color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Totally there are at most k different colors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Scan the list of edges in the graph and check that the two vertices incident upon one edge have different colors.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The output step. If the verifying phase returned </a:t>
            </a:r>
            <a:r>
              <a:rPr lang="en-US" sz="1800" i="1">
                <a:sym typeface="Symbol" pitchFamily="18" charset="2"/>
              </a:rPr>
              <a:t>true</a:t>
            </a:r>
            <a:r>
              <a:rPr lang="en-US" sz="1800">
                <a:sym typeface="Symbol" pitchFamily="18" charset="2"/>
              </a:rPr>
              <a:t>, the algorithm outputs </a:t>
            </a:r>
            <a:r>
              <a:rPr lang="en-US" sz="1800" i="1">
                <a:sym typeface="Symbol" pitchFamily="18" charset="2"/>
              </a:rPr>
              <a:t>yes</a:t>
            </a:r>
            <a:r>
              <a:rPr lang="en-US" sz="1800">
                <a:sym typeface="Symbol" pitchFamily="18" charset="2"/>
              </a:rPr>
              <a:t>. Otherwise, there is no output.</a:t>
            </a:r>
          </a:p>
        </p:txBody>
      </p:sp>
      <p:sp>
        <p:nvSpPr>
          <p:cNvPr id="657412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57413" name="Object 5"/>
          <p:cNvGraphicFramePr>
            <a:graphicFrameLocks noChangeAspect="1"/>
          </p:cNvGraphicFramePr>
          <p:nvPr/>
        </p:nvGraphicFramePr>
        <p:xfrm>
          <a:off x="800100" y="4797425"/>
          <a:ext cx="5700713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25" name="Worksheet" r:id="rId3" imgW="5699760" imgH="1581912" progId="Excel.Sheet.8">
                  <p:embed/>
                </p:oleObj>
              </mc:Choice>
              <mc:Fallback>
                <p:oleObj name="Worksheet" r:id="rId3" imgW="5699760" imgH="1581912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4797425"/>
                        <a:ext cx="5700713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7416" name="Group 8"/>
          <p:cNvGrpSpPr>
            <a:grpSpLocks/>
          </p:cNvGrpSpPr>
          <p:nvPr/>
        </p:nvGrpSpPr>
        <p:grpSpPr bwMode="auto">
          <a:xfrm>
            <a:off x="7646988" y="4554538"/>
            <a:ext cx="285750" cy="306387"/>
            <a:chOff x="4493" y="3187"/>
            <a:chExt cx="180" cy="193"/>
          </a:xfrm>
        </p:grpSpPr>
        <p:sp>
          <p:nvSpPr>
            <p:cNvPr id="657414" name="Oval 6"/>
            <p:cNvSpPr>
              <a:spLocks noChangeArrowheads="1"/>
            </p:cNvSpPr>
            <p:nvPr/>
          </p:nvSpPr>
          <p:spPr bwMode="auto">
            <a:xfrm>
              <a:off x="4493" y="3193"/>
              <a:ext cx="167" cy="17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415" name="Text Box 7"/>
            <p:cNvSpPr txBox="1">
              <a:spLocks noChangeArrowheads="1"/>
            </p:cNvSpPr>
            <p:nvPr/>
          </p:nvSpPr>
          <p:spPr bwMode="auto">
            <a:xfrm>
              <a:off x="4496" y="3187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</p:grpSp>
      <p:grpSp>
        <p:nvGrpSpPr>
          <p:cNvPr id="657417" name="Group 9"/>
          <p:cNvGrpSpPr>
            <a:grpSpLocks/>
          </p:cNvGrpSpPr>
          <p:nvPr/>
        </p:nvGrpSpPr>
        <p:grpSpPr bwMode="auto">
          <a:xfrm>
            <a:off x="8075613" y="5097463"/>
            <a:ext cx="285750" cy="306387"/>
            <a:chOff x="4493" y="3187"/>
            <a:chExt cx="180" cy="193"/>
          </a:xfrm>
        </p:grpSpPr>
        <p:sp>
          <p:nvSpPr>
            <p:cNvPr id="657418" name="Oval 10"/>
            <p:cNvSpPr>
              <a:spLocks noChangeArrowheads="1"/>
            </p:cNvSpPr>
            <p:nvPr/>
          </p:nvSpPr>
          <p:spPr bwMode="auto">
            <a:xfrm>
              <a:off x="4493" y="3193"/>
              <a:ext cx="167" cy="17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419" name="Text Box 11"/>
            <p:cNvSpPr txBox="1">
              <a:spLocks noChangeArrowheads="1"/>
            </p:cNvSpPr>
            <p:nvPr/>
          </p:nvSpPr>
          <p:spPr bwMode="auto">
            <a:xfrm>
              <a:off x="4496" y="3187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4</a:t>
              </a:r>
            </a:p>
          </p:txBody>
        </p:sp>
      </p:grpSp>
      <p:grpSp>
        <p:nvGrpSpPr>
          <p:cNvPr id="657420" name="Group 12"/>
          <p:cNvGrpSpPr>
            <a:grpSpLocks/>
          </p:cNvGrpSpPr>
          <p:nvPr/>
        </p:nvGrpSpPr>
        <p:grpSpPr bwMode="auto">
          <a:xfrm>
            <a:off x="7332663" y="5126038"/>
            <a:ext cx="285750" cy="306387"/>
            <a:chOff x="4493" y="3187"/>
            <a:chExt cx="180" cy="193"/>
          </a:xfrm>
        </p:grpSpPr>
        <p:sp>
          <p:nvSpPr>
            <p:cNvPr id="657421" name="Oval 13"/>
            <p:cNvSpPr>
              <a:spLocks noChangeArrowheads="1"/>
            </p:cNvSpPr>
            <p:nvPr/>
          </p:nvSpPr>
          <p:spPr bwMode="auto">
            <a:xfrm>
              <a:off x="4493" y="3193"/>
              <a:ext cx="167" cy="17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422" name="Text Box 14"/>
            <p:cNvSpPr txBox="1">
              <a:spLocks noChangeArrowheads="1"/>
            </p:cNvSpPr>
            <p:nvPr/>
          </p:nvSpPr>
          <p:spPr bwMode="auto">
            <a:xfrm>
              <a:off x="4496" y="3187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</p:grpSp>
      <p:grpSp>
        <p:nvGrpSpPr>
          <p:cNvPr id="657423" name="Group 15"/>
          <p:cNvGrpSpPr>
            <a:grpSpLocks/>
          </p:cNvGrpSpPr>
          <p:nvPr/>
        </p:nvGrpSpPr>
        <p:grpSpPr bwMode="auto">
          <a:xfrm>
            <a:off x="8275638" y="5821363"/>
            <a:ext cx="285750" cy="306387"/>
            <a:chOff x="4493" y="3187"/>
            <a:chExt cx="180" cy="193"/>
          </a:xfrm>
        </p:grpSpPr>
        <p:sp>
          <p:nvSpPr>
            <p:cNvPr id="657424" name="Oval 16"/>
            <p:cNvSpPr>
              <a:spLocks noChangeArrowheads="1"/>
            </p:cNvSpPr>
            <p:nvPr/>
          </p:nvSpPr>
          <p:spPr bwMode="auto">
            <a:xfrm>
              <a:off x="4493" y="3193"/>
              <a:ext cx="167" cy="17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425" name="Text Box 17"/>
            <p:cNvSpPr txBox="1">
              <a:spLocks noChangeArrowheads="1"/>
            </p:cNvSpPr>
            <p:nvPr/>
          </p:nvSpPr>
          <p:spPr bwMode="auto">
            <a:xfrm>
              <a:off x="4496" y="3187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5</a:t>
              </a:r>
            </a:p>
          </p:txBody>
        </p:sp>
      </p:grpSp>
      <p:grpSp>
        <p:nvGrpSpPr>
          <p:cNvPr id="657426" name="Group 18"/>
          <p:cNvGrpSpPr>
            <a:grpSpLocks/>
          </p:cNvGrpSpPr>
          <p:nvPr/>
        </p:nvGrpSpPr>
        <p:grpSpPr bwMode="auto">
          <a:xfrm>
            <a:off x="7265988" y="5792788"/>
            <a:ext cx="285750" cy="306387"/>
            <a:chOff x="4493" y="3187"/>
            <a:chExt cx="180" cy="193"/>
          </a:xfrm>
        </p:grpSpPr>
        <p:sp>
          <p:nvSpPr>
            <p:cNvPr id="657427" name="Oval 19"/>
            <p:cNvSpPr>
              <a:spLocks noChangeArrowheads="1"/>
            </p:cNvSpPr>
            <p:nvPr/>
          </p:nvSpPr>
          <p:spPr bwMode="auto">
            <a:xfrm>
              <a:off x="4493" y="3193"/>
              <a:ext cx="167" cy="17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428" name="Text Box 20"/>
            <p:cNvSpPr txBox="1">
              <a:spLocks noChangeArrowheads="1"/>
            </p:cNvSpPr>
            <p:nvPr/>
          </p:nvSpPr>
          <p:spPr bwMode="auto">
            <a:xfrm>
              <a:off x="4496" y="3187"/>
              <a:ext cx="17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3</a:t>
              </a:r>
            </a:p>
          </p:txBody>
        </p:sp>
      </p:grpSp>
      <p:sp>
        <p:nvSpPr>
          <p:cNvPr id="657429" name="Line 21"/>
          <p:cNvSpPr>
            <a:spLocks noChangeShapeType="1"/>
          </p:cNvSpPr>
          <p:nvPr/>
        </p:nvSpPr>
        <p:spPr bwMode="auto">
          <a:xfrm flipH="1">
            <a:off x="7496175" y="4819650"/>
            <a:ext cx="219075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0" name="Line 22"/>
          <p:cNvSpPr>
            <a:spLocks noChangeShapeType="1"/>
          </p:cNvSpPr>
          <p:nvPr/>
        </p:nvSpPr>
        <p:spPr bwMode="auto">
          <a:xfrm>
            <a:off x="7877175" y="4810125"/>
            <a:ext cx="285750" cy="3143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1" name="Line 23"/>
          <p:cNvSpPr>
            <a:spLocks noChangeShapeType="1"/>
          </p:cNvSpPr>
          <p:nvPr/>
        </p:nvSpPr>
        <p:spPr bwMode="auto">
          <a:xfrm>
            <a:off x="7591425" y="5267325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2" name="Line 24"/>
          <p:cNvSpPr>
            <a:spLocks noChangeShapeType="1"/>
          </p:cNvSpPr>
          <p:nvPr/>
        </p:nvSpPr>
        <p:spPr bwMode="auto">
          <a:xfrm flipH="1">
            <a:off x="7410450" y="5419725"/>
            <a:ext cx="38100" cy="4000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3" name="Line 25"/>
          <p:cNvSpPr>
            <a:spLocks noChangeShapeType="1"/>
          </p:cNvSpPr>
          <p:nvPr/>
        </p:nvSpPr>
        <p:spPr bwMode="auto">
          <a:xfrm>
            <a:off x="8286750" y="5362575"/>
            <a:ext cx="133350" cy="4857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4" name="Line 26"/>
          <p:cNvSpPr>
            <a:spLocks noChangeShapeType="1"/>
          </p:cNvSpPr>
          <p:nvPr/>
        </p:nvSpPr>
        <p:spPr bwMode="auto">
          <a:xfrm>
            <a:off x="7534275" y="5934075"/>
            <a:ext cx="733425" cy="285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5" name="Line 27"/>
          <p:cNvSpPr>
            <a:spLocks noChangeShapeType="1"/>
          </p:cNvSpPr>
          <p:nvPr/>
        </p:nvSpPr>
        <p:spPr bwMode="auto">
          <a:xfrm flipV="1">
            <a:off x="7496175" y="5362575"/>
            <a:ext cx="638175" cy="4762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7436" name="Line 28"/>
          <p:cNvSpPr>
            <a:spLocks noChangeShapeType="1"/>
          </p:cNvSpPr>
          <p:nvPr/>
        </p:nvSpPr>
        <p:spPr bwMode="auto">
          <a:xfrm>
            <a:off x="7572375" y="5362575"/>
            <a:ext cx="752475" cy="4953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7325"/>
            <a:ext cx="7772400" cy="765175"/>
          </a:xfrm>
          <a:noFill/>
          <a:ln/>
        </p:spPr>
        <p:txBody>
          <a:bodyPr/>
          <a:lstStyle/>
          <a:p>
            <a:r>
              <a:rPr lang="en-US" sz="3200"/>
              <a:t>The Class NP</a:t>
            </a:r>
            <a:endParaRPr lang="en-US" sz="3200">
              <a:latin typeface="Batang" pitchFamily="18" charset="-127"/>
            </a:endParaRPr>
          </a:p>
        </p:txBody>
      </p:sp>
      <p:sp>
        <p:nvSpPr>
          <p:cNvPr id="65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8463" y="1127125"/>
            <a:ext cx="8429625" cy="5375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Nondeterministic vertex covering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Given an undirected graph G = (V, E) with n vertices and an integer k, is there a subset S of k vertices in G such that for each edge (u, v), either uS or vS?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Generate all subsets of k vertices of G; </a:t>
            </a:r>
          </a:p>
          <a:p>
            <a:pPr lvl="1">
              <a:lnSpc>
                <a:spcPct val="90000"/>
              </a:lnSpc>
            </a:pPr>
            <a:endParaRPr lang="en-US" sz="180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180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Non-deterministically select a subset S of k vertices from G;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For every vertex v in G, check whether v is adjacent to someone in S.</a:t>
            </a:r>
          </a:p>
          <a:p>
            <a:pPr>
              <a:lnSpc>
                <a:spcPct val="90000"/>
              </a:lnSpc>
            </a:pPr>
            <a:r>
              <a:rPr lang="en-US" sz="2000">
                <a:sym typeface="Symbol" pitchFamily="18" charset="2"/>
              </a:rPr>
              <a:t>P  NP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FF00FF"/>
                </a:solidFill>
                <a:sym typeface="Symbol" pitchFamily="18" charset="2"/>
              </a:rPr>
              <a:t>NP = P ? P  NP</a:t>
            </a:r>
          </a:p>
        </p:txBody>
      </p:sp>
      <p:sp>
        <p:nvSpPr>
          <p:cNvPr id="659460" name="Text Box 4"/>
          <p:cNvSpPr txBox="1">
            <a:spLocks noChangeArrowheads="1"/>
          </p:cNvSpPr>
          <p:nvPr/>
        </p:nvSpPr>
        <p:spPr bwMode="auto">
          <a:xfrm>
            <a:off x="6775450" y="1277938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59485" name="Object 29"/>
          <p:cNvGraphicFramePr>
            <a:graphicFrameLocks noChangeAspect="1"/>
          </p:cNvGraphicFramePr>
          <p:nvPr/>
        </p:nvGraphicFramePr>
        <p:xfrm>
          <a:off x="1809750" y="2622550"/>
          <a:ext cx="26860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649" name="Equation" r:id="rId3" imgW="2286000" imgH="469800" progId="Equation.3">
                  <p:embed/>
                </p:oleObj>
              </mc:Choice>
              <mc:Fallback>
                <p:oleObj name="Equation" r:id="rId3" imgW="2286000" imgH="4698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2622550"/>
                        <a:ext cx="268605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9486" name="Oval 30"/>
          <p:cNvSpPr>
            <a:spLocks noChangeArrowheads="1"/>
          </p:cNvSpPr>
          <p:nvPr/>
        </p:nvSpPr>
        <p:spPr bwMode="auto">
          <a:xfrm>
            <a:off x="4657725" y="4162425"/>
            <a:ext cx="1952625" cy="1457325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9487" name="Oval 31"/>
          <p:cNvSpPr>
            <a:spLocks noChangeArrowheads="1"/>
          </p:cNvSpPr>
          <p:nvPr/>
        </p:nvSpPr>
        <p:spPr bwMode="auto">
          <a:xfrm>
            <a:off x="5553075" y="4438650"/>
            <a:ext cx="885825" cy="9525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9488" name="Text Box 32"/>
          <p:cNvSpPr txBox="1">
            <a:spLocks noChangeArrowheads="1"/>
          </p:cNvSpPr>
          <p:nvPr/>
        </p:nvSpPr>
        <p:spPr bwMode="auto">
          <a:xfrm>
            <a:off x="5842000" y="4730750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P</a:t>
            </a:r>
          </a:p>
        </p:txBody>
      </p:sp>
      <p:sp>
        <p:nvSpPr>
          <p:cNvPr id="659489" name="Text Box 33"/>
          <p:cNvSpPr txBox="1">
            <a:spLocks noChangeArrowheads="1"/>
          </p:cNvSpPr>
          <p:nvPr/>
        </p:nvSpPr>
        <p:spPr bwMode="auto">
          <a:xfrm>
            <a:off x="4937125" y="4730750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NP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28571</TotalTime>
  <Words>475</Words>
  <Application>Microsoft Office PowerPoint</Application>
  <PresentationFormat>On-screen Show (4:3)</PresentationFormat>
  <Paragraphs>167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Times New Roman</vt:lpstr>
      <vt:lpstr>Tahoma</vt:lpstr>
      <vt:lpstr>Wingdings</vt:lpstr>
      <vt:lpstr>Batang</vt:lpstr>
      <vt:lpstr>Times</vt:lpstr>
      <vt:lpstr>Symbol</vt:lpstr>
      <vt:lpstr>Office Theme</vt:lpstr>
      <vt:lpstr>Microsoft Excel Worksheet</vt:lpstr>
      <vt:lpstr>Microsoft Equation 3.0</vt:lpstr>
      <vt:lpstr>NP-Complete Problems</vt:lpstr>
      <vt:lpstr>Running Time v.s. Input Size</vt:lpstr>
      <vt:lpstr>Decision Problems</vt:lpstr>
      <vt:lpstr>Example Decision Problems</vt:lpstr>
      <vt:lpstr>Example Decision Problems</vt:lpstr>
      <vt:lpstr>The Class P</vt:lpstr>
      <vt:lpstr>The Class NP</vt:lpstr>
      <vt:lpstr>The Class NP</vt:lpstr>
      <vt:lpstr>The Class NP</vt:lpstr>
      <vt:lpstr>NP-Hard/NP-Complete</vt:lpstr>
      <vt:lpstr>NP-Hard/NP-Complete</vt:lpstr>
      <vt:lpstr>NP-Hard/NP-Complete</vt:lpstr>
      <vt:lpstr>Proving NP-Completeness</vt:lpstr>
      <vt:lpstr>Examples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CSCI6370: Topics in Computer Science  Advanced Topics in Algorithms and Applications  Fall Semester, 2002</dc:title>
  <dc:creator>zchen</dc:creator>
  <cp:lastModifiedBy>Zhixiang Chen</cp:lastModifiedBy>
  <cp:revision>622</cp:revision>
  <dcterms:created xsi:type="dcterms:W3CDTF">2002-08-21T01:49:00Z</dcterms:created>
  <dcterms:modified xsi:type="dcterms:W3CDTF">2013-08-22T19:20:08Z</dcterms:modified>
</cp:coreProperties>
</file>