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handoutMasterIdLst>
    <p:handoutMasterId r:id="rId76"/>
  </p:handoutMasterIdLst>
  <p:sldIdLst>
    <p:sldId id="447" r:id="rId2"/>
    <p:sldId id="449" r:id="rId3"/>
    <p:sldId id="433" r:id="rId4"/>
    <p:sldId id="448" r:id="rId5"/>
    <p:sldId id="450" r:id="rId6"/>
    <p:sldId id="451" r:id="rId7"/>
    <p:sldId id="452" r:id="rId8"/>
    <p:sldId id="453" r:id="rId9"/>
    <p:sldId id="455" r:id="rId10"/>
    <p:sldId id="456" r:id="rId11"/>
    <p:sldId id="457" r:id="rId12"/>
    <p:sldId id="458" r:id="rId13"/>
    <p:sldId id="459" r:id="rId14"/>
    <p:sldId id="460" r:id="rId15"/>
    <p:sldId id="461" r:id="rId16"/>
    <p:sldId id="462" r:id="rId17"/>
    <p:sldId id="463" r:id="rId18"/>
    <p:sldId id="464" r:id="rId19"/>
    <p:sldId id="465" r:id="rId20"/>
    <p:sldId id="466" r:id="rId21"/>
    <p:sldId id="467" r:id="rId22"/>
    <p:sldId id="468" r:id="rId23"/>
    <p:sldId id="469" r:id="rId24"/>
    <p:sldId id="470" r:id="rId25"/>
    <p:sldId id="471" r:id="rId26"/>
    <p:sldId id="472" r:id="rId27"/>
    <p:sldId id="473" r:id="rId28"/>
    <p:sldId id="474" r:id="rId29"/>
    <p:sldId id="475" r:id="rId30"/>
    <p:sldId id="476" r:id="rId31"/>
    <p:sldId id="477" r:id="rId32"/>
    <p:sldId id="478" r:id="rId33"/>
    <p:sldId id="479" r:id="rId34"/>
    <p:sldId id="480" r:id="rId35"/>
    <p:sldId id="499" r:id="rId36"/>
    <p:sldId id="500" r:id="rId37"/>
    <p:sldId id="501" r:id="rId38"/>
    <p:sldId id="502" r:id="rId39"/>
    <p:sldId id="503" r:id="rId40"/>
    <p:sldId id="504" r:id="rId41"/>
    <p:sldId id="505" r:id="rId42"/>
    <p:sldId id="506" r:id="rId43"/>
    <p:sldId id="507" r:id="rId44"/>
    <p:sldId id="508" r:id="rId45"/>
    <p:sldId id="509" r:id="rId46"/>
    <p:sldId id="510" r:id="rId47"/>
    <p:sldId id="517" r:id="rId48"/>
    <p:sldId id="518" r:id="rId49"/>
    <p:sldId id="519" r:id="rId50"/>
    <p:sldId id="520" r:id="rId51"/>
    <p:sldId id="521" r:id="rId52"/>
    <p:sldId id="555" r:id="rId53"/>
    <p:sldId id="530" r:id="rId54"/>
    <p:sldId id="531" r:id="rId55"/>
    <p:sldId id="532" r:id="rId56"/>
    <p:sldId id="533" r:id="rId57"/>
    <p:sldId id="534" r:id="rId58"/>
    <p:sldId id="535" r:id="rId59"/>
    <p:sldId id="536" r:id="rId60"/>
    <p:sldId id="537" r:id="rId61"/>
    <p:sldId id="538" r:id="rId62"/>
    <p:sldId id="539" r:id="rId63"/>
    <p:sldId id="540" r:id="rId64"/>
    <p:sldId id="541" r:id="rId65"/>
    <p:sldId id="542" r:id="rId66"/>
    <p:sldId id="556" r:id="rId67"/>
    <p:sldId id="557" r:id="rId68"/>
    <p:sldId id="558" r:id="rId69"/>
    <p:sldId id="543" r:id="rId70"/>
    <p:sldId id="544" r:id="rId71"/>
    <p:sldId id="545" r:id="rId72"/>
    <p:sldId id="546" r:id="rId73"/>
    <p:sldId id="553" r:id="rId74"/>
    <p:sldId id="554" r:id="rId7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FF00FF"/>
    <a:srgbClr val="22AA22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105" autoAdjust="0"/>
    <p:restoredTop sz="90929"/>
  </p:normalViewPr>
  <p:slideViewPr>
    <p:cSldViewPr snapToGrid="0">
      <p:cViewPr varScale="1">
        <p:scale>
          <a:sx n="78" d="100"/>
          <a:sy n="78" d="100"/>
        </p:scale>
        <p:origin x="1013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image" Target="../media/image16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74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74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C5CBA19-4893-4027-A096-0FDBB696A2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9052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EDFE-D1D4-4D6E-A45C-9088CA66DE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110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C171C-6620-4465-BC33-E22924979C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756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8099C-6958-42DF-9A81-6C9889563D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982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EA28-7C8C-42A3-921D-CEE616AC51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553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18998-634A-4604-83BB-739B04B400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04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AF321-9107-4266-ABD1-A2FF53027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566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58BF8-A167-4B89-8B1C-149D395038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868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99645-6012-45C8-968A-83BB438DC5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016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C44E6-00EE-490F-A32C-CCCD9020A8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92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9A11C-2F20-4DBF-9CF6-FA7561641F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592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2D5CA-B281-4F34-8B18-108C3FE54E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82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ED553-6B0E-408F-BECC-75C7E632E7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680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0.jpeg"/><Relationship Id="rId4" Type="http://schemas.openxmlformats.org/officeDocument/2006/relationships/image" Target="../media/image9.wmf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1.e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e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2.e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e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e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6.e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8.emf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9.e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9.emf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8.emf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9.emf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9.emf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9.emf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9.emf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20713" y="369888"/>
            <a:ext cx="7772400" cy="1066800"/>
          </a:xfrm>
          <a:noFill/>
          <a:ln/>
        </p:spPr>
        <p:txBody>
          <a:bodyPr/>
          <a:lstStyle/>
          <a:p>
            <a:r>
              <a:rPr lang="en-US" sz="3200"/>
              <a:t>Graph Algorithms</a:t>
            </a:r>
            <a:endParaRPr lang="en-US" sz="3200">
              <a:latin typeface="Batang" pitchFamily="18" charset="-127"/>
            </a:endParaRPr>
          </a:p>
        </p:txBody>
      </p:sp>
      <p:sp>
        <p:nvSpPr>
          <p:cNvPr id="4362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584200" y="1519238"/>
            <a:ext cx="8274050" cy="4843462"/>
          </a:xfrm>
          <a:noFill/>
          <a:ln/>
        </p:spPr>
        <p:txBody>
          <a:bodyPr/>
          <a:lstStyle/>
          <a:p>
            <a:r>
              <a:rPr lang="en-US" sz="2400">
                <a:sym typeface="Symbol" pitchFamily="18" charset="2"/>
              </a:rPr>
              <a:t>Terminology</a:t>
            </a:r>
          </a:p>
          <a:p>
            <a:r>
              <a:rPr lang="en-US" sz="2400">
                <a:sym typeface="Symbol" pitchFamily="18" charset="2"/>
              </a:rPr>
              <a:t>Topological sort</a:t>
            </a:r>
          </a:p>
          <a:p>
            <a:r>
              <a:rPr lang="en-US" sz="2400">
                <a:sym typeface="Symbol" pitchFamily="18" charset="2"/>
              </a:rPr>
              <a:t>Shortest-path algorithms</a:t>
            </a:r>
          </a:p>
          <a:p>
            <a:r>
              <a:rPr lang="en-US" sz="2400">
                <a:sym typeface="Symbol" pitchFamily="18" charset="2"/>
              </a:rPr>
              <a:t>Minimum spanning tree</a:t>
            </a:r>
          </a:p>
          <a:p>
            <a:r>
              <a:rPr lang="en-US" sz="2400">
                <a:sym typeface="Symbol" pitchFamily="18" charset="2"/>
              </a:rPr>
              <a:t>Graph traversals</a:t>
            </a:r>
          </a:p>
          <a:p>
            <a:pPr>
              <a:buFont typeface="Wingdings" pitchFamily="2" charset="2"/>
              <a:buNone/>
            </a:pPr>
            <a:endParaRPr lang="en-US" sz="2400">
              <a:sym typeface="Symbol" pitchFamily="18" charset="2"/>
            </a:endParaRPr>
          </a:p>
        </p:txBody>
      </p:sp>
      <p:sp>
        <p:nvSpPr>
          <p:cNvPr id="436228" name="Text Box 4"/>
          <p:cNvSpPr txBox="1">
            <a:spLocks noChangeArrowheads="1"/>
          </p:cNvSpPr>
          <p:nvPr/>
        </p:nvSpPr>
        <p:spPr bwMode="auto">
          <a:xfrm>
            <a:off x="6784975" y="1589088"/>
            <a:ext cx="184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3" y="187325"/>
            <a:ext cx="7772400" cy="615950"/>
          </a:xfrm>
          <a:noFill/>
          <a:ln/>
        </p:spPr>
        <p:txBody>
          <a:bodyPr/>
          <a:lstStyle/>
          <a:p>
            <a:r>
              <a:rPr lang="en-US" sz="3200"/>
              <a:t>Graph Terminology</a:t>
            </a:r>
            <a:endParaRPr lang="en-US" sz="3200">
              <a:latin typeface="Batang" pitchFamily="18" charset="-127"/>
            </a:endParaRPr>
          </a:p>
        </p:txBody>
      </p:sp>
      <p:sp>
        <p:nvSpPr>
          <p:cNvPr id="4454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574675" y="863600"/>
            <a:ext cx="8166100" cy="5176838"/>
          </a:xfrm>
          <a:noFill/>
          <a:ln/>
        </p:spPr>
        <p:txBody>
          <a:bodyPr/>
          <a:lstStyle/>
          <a:p>
            <a:r>
              <a:rPr lang="en-US" sz="2400">
                <a:solidFill>
                  <a:schemeClr val="hlink"/>
                </a:solidFill>
                <a:sym typeface="Symbol" pitchFamily="18" charset="2"/>
              </a:rPr>
              <a:t>Connectivity (cont)</a:t>
            </a:r>
          </a:p>
          <a:p>
            <a:pPr lvl="1"/>
            <a:r>
              <a:rPr lang="en-US" sz="2000">
                <a:sym typeface="Symbol" pitchFamily="18" charset="2"/>
              </a:rPr>
              <a:t>If a directed graph is not strongly connected, but the underlying graph (without direction to the arcs) is connected, then the graph is said to be </a:t>
            </a:r>
            <a:r>
              <a:rPr lang="en-US" sz="2000">
                <a:solidFill>
                  <a:schemeClr val="hlink"/>
                </a:solidFill>
                <a:sym typeface="Symbol" pitchFamily="18" charset="2"/>
              </a:rPr>
              <a:t>weakly connected</a:t>
            </a:r>
            <a:r>
              <a:rPr lang="en-US" sz="2000">
                <a:sym typeface="Symbol" pitchFamily="18" charset="2"/>
              </a:rPr>
              <a:t>.</a:t>
            </a:r>
          </a:p>
          <a:p>
            <a:pPr lvl="1"/>
            <a:endParaRPr lang="en-US" sz="2000">
              <a:sym typeface="Symbol" pitchFamily="18" charset="2"/>
            </a:endParaRPr>
          </a:p>
          <a:p>
            <a:pPr lvl="1"/>
            <a:endParaRPr lang="en-US" sz="2000">
              <a:sym typeface="Symbol" pitchFamily="18" charset="2"/>
            </a:endParaRPr>
          </a:p>
          <a:p>
            <a:pPr lvl="1"/>
            <a:endParaRPr lang="en-US" sz="2000">
              <a:sym typeface="Symbol" pitchFamily="18" charset="2"/>
            </a:endParaRPr>
          </a:p>
          <a:p>
            <a:pPr lvl="1"/>
            <a:endParaRPr lang="en-US" sz="2000">
              <a:sym typeface="Symbol" pitchFamily="18" charset="2"/>
            </a:endParaRPr>
          </a:p>
          <a:p>
            <a:pPr lvl="1"/>
            <a:r>
              <a:rPr lang="en-US" sz="2000">
                <a:sym typeface="Symbol" pitchFamily="18" charset="2"/>
              </a:rPr>
              <a:t>A </a:t>
            </a:r>
            <a:r>
              <a:rPr lang="en-US" sz="2000">
                <a:solidFill>
                  <a:schemeClr val="hlink"/>
                </a:solidFill>
                <a:sym typeface="Symbol" pitchFamily="18" charset="2"/>
              </a:rPr>
              <a:t>complete graph</a:t>
            </a:r>
            <a:r>
              <a:rPr lang="en-US" sz="2000">
                <a:sym typeface="Symbol" pitchFamily="18" charset="2"/>
              </a:rPr>
              <a:t> is a graph in which there is a edge between every pair of vertices.</a:t>
            </a:r>
          </a:p>
        </p:txBody>
      </p:sp>
      <p:sp>
        <p:nvSpPr>
          <p:cNvPr id="445444" name="Text Box 4"/>
          <p:cNvSpPr txBox="1">
            <a:spLocks noChangeArrowheads="1"/>
          </p:cNvSpPr>
          <p:nvPr/>
        </p:nvSpPr>
        <p:spPr bwMode="auto">
          <a:xfrm>
            <a:off x="6784975" y="1277938"/>
            <a:ext cx="184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pSp>
        <p:nvGrpSpPr>
          <p:cNvPr id="445487" name="Group 47"/>
          <p:cNvGrpSpPr>
            <a:grpSpLocks/>
          </p:cNvGrpSpPr>
          <p:nvPr/>
        </p:nvGrpSpPr>
        <p:grpSpPr bwMode="auto">
          <a:xfrm>
            <a:off x="2214563" y="2303463"/>
            <a:ext cx="282575" cy="307975"/>
            <a:chOff x="894" y="2564"/>
            <a:chExt cx="178" cy="194"/>
          </a:xfrm>
        </p:grpSpPr>
        <p:sp>
          <p:nvSpPr>
            <p:cNvPr id="445488" name="Oval 48"/>
            <p:cNvSpPr>
              <a:spLocks noChangeArrowheads="1"/>
            </p:cNvSpPr>
            <p:nvPr/>
          </p:nvSpPr>
          <p:spPr bwMode="auto">
            <a:xfrm>
              <a:off x="894" y="25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89" name="Text Box 49"/>
            <p:cNvSpPr txBox="1">
              <a:spLocks noChangeArrowheads="1"/>
            </p:cNvSpPr>
            <p:nvPr/>
          </p:nvSpPr>
          <p:spPr bwMode="auto">
            <a:xfrm>
              <a:off x="897" y="2564"/>
              <a:ext cx="175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a</a:t>
              </a:r>
            </a:p>
          </p:txBody>
        </p:sp>
      </p:grpSp>
      <p:grpSp>
        <p:nvGrpSpPr>
          <p:cNvPr id="445490" name="Group 50"/>
          <p:cNvGrpSpPr>
            <a:grpSpLocks/>
          </p:cNvGrpSpPr>
          <p:nvPr/>
        </p:nvGrpSpPr>
        <p:grpSpPr bwMode="auto">
          <a:xfrm>
            <a:off x="3454400" y="2314575"/>
            <a:ext cx="287338" cy="307975"/>
            <a:chOff x="894" y="2564"/>
            <a:chExt cx="181" cy="194"/>
          </a:xfrm>
        </p:grpSpPr>
        <p:sp>
          <p:nvSpPr>
            <p:cNvPr id="445491" name="Oval 51"/>
            <p:cNvSpPr>
              <a:spLocks noChangeArrowheads="1"/>
            </p:cNvSpPr>
            <p:nvPr/>
          </p:nvSpPr>
          <p:spPr bwMode="auto">
            <a:xfrm>
              <a:off x="894" y="25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92" name="Text Box 52"/>
            <p:cNvSpPr txBox="1">
              <a:spLocks noChangeArrowheads="1"/>
            </p:cNvSpPr>
            <p:nvPr/>
          </p:nvSpPr>
          <p:spPr bwMode="auto">
            <a:xfrm>
              <a:off x="897" y="2564"/>
              <a:ext cx="178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b</a:t>
              </a:r>
            </a:p>
          </p:txBody>
        </p:sp>
      </p:grpSp>
      <p:grpSp>
        <p:nvGrpSpPr>
          <p:cNvPr id="445493" name="Group 53"/>
          <p:cNvGrpSpPr>
            <a:grpSpLocks/>
          </p:cNvGrpSpPr>
          <p:nvPr/>
        </p:nvGrpSpPr>
        <p:grpSpPr bwMode="auto">
          <a:xfrm>
            <a:off x="2176463" y="3327400"/>
            <a:ext cx="287337" cy="307975"/>
            <a:chOff x="894" y="2564"/>
            <a:chExt cx="181" cy="194"/>
          </a:xfrm>
        </p:grpSpPr>
        <p:sp>
          <p:nvSpPr>
            <p:cNvPr id="445494" name="Oval 54"/>
            <p:cNvSpPr>
              <a:spLocks noChangeArrowheads="1"/>
            </p:cNvSpPr>
            <p:nvPr/>
          </p:nvSpPr>
          <p:spPr bwMode="auto">
            <a:xfrm>
              <a:off x="894" y="25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95" name="Text Box 55"/>
            <p:cNvSpPr txBox="1">
              <a:spLocks noChangeArrowheads="1"/>
            </p:cNvSpPr>
            <p:nvPr/>
          </p:nvSpPr>
          <p:spPr bwMode="auto">
            <a:xfrm>
              <a:off x="897" y="2564"/>
              <a:ext cx="178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d</a:t>
              </a:r>
            </a:p>
          </p:txBody>
        </p:sp>
      </p:grpSp>
      <p:grpSp>
        <p:nvGrpSpPr>
          <p:cNvPr id="445496" name="Group 56"/>
          <p:cNvGrpSpPr>
            <a:grpSpLocks/>
          </p:cNvGrpSpPr>
          <p:nvPr/>
        </p:nvGrpSpPr>
        <p:grpSpPr bwMode="auto">
          <a:xfrm>
            <a:off x="3459163" y="3308350"/>
            <a:ext cx="282575" cy="307975"/>
            <a:chOff x="894" y="2564"/>
            <a:chExt cx="178" cy="194"/>
          </a:xfrm>
        </p:grpSpPr>
        <p:sp>
          <p:nvSpPr>
            <p:cNvPr id="445497" name="Oval 57"/>
            <p:cNvSpPr>
              <a:spLocks noChangeArrowheads="1"/>
            </p:cNvSpPr>
            <p:nvPr/>
          </p:nvSpPr>
          <p:spPr bwMode="auto">
            <a:xfrm>
              <a:off x="894" y="25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98" name="Text Box 58"/>
            <p:cNvSpPr txBox="1">
              <a:spLocks noChangeArrowheads="1"/>
            </p:cNvSpPr>
            <p:nvPr/>
          </p:nvSpPr>
          <p:spPr bwMode="auto">
            <a:xfrm>
              <a:off x="897" y="2564"/>
              <a:ext cx="175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e</a:t>
              </a:r>
            </a:p>
          </p:txBody>
        </p:sp>
      </p:grpSp>
      <p:grpSp>
        <p:nvGrpSpPr>
          <p:cNvPr id="445499" name="Group 59"/>
          <p:cNvGrpSpPr>
            <a:grpSpLocks/>
          </p:cNvGrpSpPr>
          <p:nvPr/>
        </p:nvGrpSpPr>
        <p:grpSpPr bwMode="auto">
          <a:xfrm>
            <a:off x="2814638" y="2901950"/>
            <a:ext cx="280987" cy="307975"/>
            <a:chOff x="894" y="2564"/>
            <a:chExt cx="177" cy="194"/>
          </a:xfrm>
        </p:grpSpPr>
        <p:sp>
          <p:nvSpPr>
            <p:cNvPr id="445500" name="Oval 60"/>
            <p:cNvSpPr>
              <a:spLocks noChangeArrowheads="1"/>
            </p:cNvSpPr>
            <p:nvPr/>
          </p:nvSpPr>
          <p:spPr bwMode="auto">
            <a:xfrm>
              <a:off x="894" y="25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501" name="Text Box 61"/>
            <p:cNvSpPr txBox="1">
              <a:spLocks noChangeArrowheads="1"/>
            </p:cNvSpPr>
            <p:nvPr/>
          </p:nvSpPr>
          <p:spPr bwMode="auto">
            <a:xfrm>
              <a:off x="897" y="2564"/>
              <a:ext cx="168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c</a:t>
              </a:r>
            </a:p>
          </p:txBody>
        </p:sp>
      </p:grpSp>
      <p:sp>
        <p:nvSpPr>
          <p:cNvPr id="445502" name="Line 62"/>
          <p:cNvSpPr>
            <a:spLocks noChangeShapeType="1"/>
          </p:cNvSpPr>
          <p:nvPr/>
        </p:nvSpPr>
        <p:spPr bwMode="auto">
          <a:xfrm>
            <a:off x="2484438" y="2471738"/>
            <a:ext cx="968375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5503" name="Line 63"/>
          <p:cNvSpPr>
            <a:spLocks noChangeShapeType="1"/>
          </p:cNvSpPr>
          <p:nvPr/>
        </p:nvSpPr>
        <p:spPr bwMode="auto">
          <a:xfrm>
            <a:off x="2462213" y="3482975"/>
            <a:ext cx="1001712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5504" name="Line 64"/>
          <p:cNvSpPr>
            <a:spLocks noChangeShapeType="1"/>
          </p:cNvSpPr>
          <p:nvPr/>
        </p:nvSpPr>
        <p:spPr bwMode="auto">
          <a:xfrm>
            <a:off x="3592513" y="2622550"/>
            <a:ext cx="0" cy="709613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5505" name="Line 65"/>
          <p:cNvSpPr>
            <a:spLocks noChangeShapeType="1"/>
          </p:cNvSpPr>
          <p:nvPr/>
        </p:nvSpPr>
        <p:spPr bwMode="auto">
          <a:xfrm>
            <a:off x="2452688" y="2568575"/>
            <a:ext cx="407987" cy="398463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5506" name="Line 66"/>
          <p:cNvSpPr>
            <a:spLocks noChangeShapeType="1"/>
          </p:cNvSpPr>
          <p:nvPr/>
        </p:nvSpPr>
        <p:spPr bwMode="auto">
          <a:xfrm flipV="1">
            <a:off x="2408238" y="3149600"/>
            <a:ext cx="431800" cy="24765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5507" name="Freeform 67"/>
          <p:cNvSpPr>
            <a:spLocks/>
          </p:cNvSpPr>
          <p:nvPr/>
        </p:nvSpPr>
        <p:spPr bwMode="auto">
          <a:xfrm>
            <a:off x="3095625" y="3097213"/>
            <a:ext cx="430213" cy="269875"/>
          </a:xfrm>
          <a:custGeom>
            <a:avLst/>
            <a:gdLst>
              <a:gd name="T0" fmla="*/ 0 w 271"/>
              <a:gd name="T1" fmla="*/ 0 h 170"/>
              <a:gd name="T2" fmla="*/ 149 w 271"/>
              <a:gd name="T3" fmla="*/ 34 h 170"/>
              <a:gd name="T4" fmla="*/ 271 w 271"/>
              <a:gd name="T5" fmla="*/ 170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1" h="170">
                <a:moveTo>
                  <a:pt x="0" y="0"/>
                </a:moveTo>
                <a:cubicBezTo>
                  <a:pt x="52" y="3"/>
                  <a:pt x="104" y="6"/>
                  <a:pt x="149" y="34"/>
                </a:cubicBezTo>
                <a:cubicBezTo>
                  <a:pt x="194" y="62"/>
                  <a:pt x="232" y="116"/>
                  <a:pt x="271" y="17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445524" name="Group 84"/>
          <p:cNvGrpSpPr>
            <a:grpSpLocks/>
          </p:cNvGrpSpPr>
          <p:nvPr/>
        </p:nvGrpSpPr>
        <p:grpSpPr bwMode="auto">
          <a:xfrm>
            <a:off x="4830763" y="2347913"/>
            <a:ext cx="282575" cy="307975"/>
            <a:chOff x="894" y="2564"/>
            <a:chExt cx="178" cy="194"/>
          </a:xfrm>
        </p:grpSpPr>
        <p:sp>
          <p:nvSpPr>
            <p:cNvPr id="445525" name="Oval 85"/>
            <p:cNvSpPr>
              <a:spLocks noChangeArrowheads="1"/>
            </p:cNvSpPr>
            <p:nvPr/>
          </p:nvSpPr>
          <p:spPr bwMode="auto">
            <a:xfrm>
              <a:off x="894" y="25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526" name="Text Box 86"/>
            <p:cNvSpPr txBox="1">
              <a:spLocks noChangeArrowheads="1"/>
            </p:cNvSpPr>
            <p:nvPr/>
          </p:nvSpPr>
          <p:spPr bwMode="auto">
            <a:xfrm>
              <a:off x="897" y="2564"/>
              <a:ext cx="175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a</a:t>
              </a:r>
            </a:p>
          </p:txBody>
        </p:sp>
      </p:grpSp>
      <p:grpSp>
        <p:nvGrpSpPr>
          <p:cNvPr id="445527" name="Group 87"/>
          <p:cNvGrpSpPr>
            <a:grpSpLocks/>
          </p:cNvGrpSpPr>
          <p:nvPr/>
        </p:nvGrpSpPr>
        <p:grpSpPr bwMode="auto">
          <a:xfrm>
            <a:off x="6070600" y="2359025"/>
            <a:ext cx="287338" cy="307975"/>
            <a:chOff x="894" y="2564"/>
            <a:chExt cx="181" cy="194"/>
          </a:xfrm>
        </p:grpSpPr>
        <p:sp>
          <p:nvSpPr>
            <p:cNvPr id="445528" name="Oval 88"/>
            <p:cNvSpPr>
              <a:spLocks noChangeArrowheads="1"/>
            </p:cNvSpPr>
            <p:nvPr/>
          </p:nvSpPr>
          <p:spPr bwMode="auto">
            <a:xfrm>
              <a:off x="894" y="25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529" name="Text Box 89"/>
            <p:cNvSpPr txBox="1">
              <a:spLocks noChangeArrowheads="1"/>
            </p:cNvSpPr>
            <p:nvPr/>
          </p:nvSpPr>
          <p:spPr bwMode="auto">
            <a:xfrm>
              <a:off x="897" y="2564"/>
              <a:ext cx="178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b</a:t>
              </a:r>
            </a:p>
          </p:txBody>
        </p:sp>
      </p:grpSp>
      <p:grpSp>
        <p:nvGrpSpPr>
          <p:cNvPr id="445530" name="Group 90"/>
          <p:cNvGrpSpPr>
            <a:grpSpLocks/>
          </p:cNvGrpSpPr>
          <p:nvPr/>
        </p:nvGrpSpPr>
        <p:grpSpPr bwMode="auto">
          <a:xfrm>
            <a:off x="4792663" y="3371850"/>
            <a:ext cx="287337" cy="307975"/>
            <a:chOff x="894" y="2564"/>
            <a:chExt cx="181" cy="194"/>
          </a:xfrm>
        </p:grpSpPr>
        <p:sp>
          <p:nvSpPr>
            <p:cNvPr id="445531" name="Oval 91"/>
            <p:cNvSpPr>
              <a:spLocks noChangeArrowheads="1"/>
            </p:cNvSpPr>
            <p:nvPr/>
          </p:nvSpPr>
          <p:spPr bwMode="auto">
            <a:xfrm>
              <a:off x="894" y="25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532" name="Text Box 92"/>
            <p:cNvSpPr txBox="1">
              <a:spLocks noChangeArrowheads="1"/>
            </p:cNvSpPr>
            <p:nvPr/>
          </p:nvSpPr>
          <p:spPr bwMode="auto">
            <a:xfrm>
              <a:off x="897" y="2564"/>
              <a:ext cx="178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d</a:t>
              </a:r>
            </a:p>
          </p:txBody>
        </p:sp>
      </p:grpSp>
      <p:grpSp>
        <p:nvGrpSpPr>
          <p:cNvPr id="445533" name="Group 93"/>
          <p:cNvGrpSpPr>
            <a:grpSpLocks/>
          </p:cNvGrpSpPr>
          <p:nvPr/>
        </p:nvGrpSpPr>
        <p:grpSpPr bwMode="auto">
          <a:xfrm>
            <a:off x="6075363" y="3352800"/>
            <a:ext cx="282575" cy="307975"/>
            <a:chOff x="894" y="2564"/>
            <a:chExt cx="178" cy="194"/>
          </a:xfrm>
        </p:grpSpPr>
        <p:sp>
          <p:nvSpPr>
            <p:cNvPr id="445534" name="Oval 94"/>
            <p:cNvSpPr>
              <a:spLocks noChangeArrowheads="1"/>
            </p:cNvSpPr>
            <p:nvPr/>
          </p:nvSpPr>
          <p:spPr bwMode="auto">
            <a:xfrm>
              <a:off x="894" y="25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535" name="Text Box 95"/>
            <p:cNvSpPr txBox="1">
              <a:spLocks noChangeArrowheads="1"/>
            </p:cNvSpPr>
            <p:nvPr/>
          </p:nvSpPr>
          <p:spPr bwMode="auto">
            <a:xfrm>
              <a:off x="897" y="2564"/>
              <a:ext cx="175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e</a:t>
              </a:r>
            </a:p>
          </p:txBody>
        </p:sp>
      </p:grpSp>
      <p:grpSp>
        <p:nvGrpSpPr>
          <p:cNvPr id="445536" name="Group 96"/>
          <p:cNvGrpSpPr>
            <a:grpSpLocks/>
          </p:cNvGrpSpPr>
          <p:nvPr/>
        </p:nvGrpSpPr>
        <p:grpSpPr bwMode="auto">
          <a:xfrm>
            <a:off x="5430838" y="2946400"/>
            <a:ext cx="280987" cy="307975"/>
            <a:chOff x="894" y="2564"/>
            <a:chExt cx="177" cy="194"/>
          </a:xfrm>
        </p:grpSpPr>
        <p:sp>
          <p:nvSpPr>
            <p:cNvPr id="445537" name="Oval 97"/>
            <p:cNvSpPr>
              <a:spLocks noChangeArrowheads="1"/>
            </p:cNvSpPr>
            <p:nvPr/>
          </p:nvSpPr>
          <p:spPr bwMode="auto">
            <a:xfrm>
              <a:off x="894" y="25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538" name="Text Box 98"/>
            <p:cNvSpPr txBox="1">
              <a:spLocks noChangeArrowheads="1"/>
            </p:cNvSpPr>
            <p:nvPr/>
          </p:nvSpPr>
          <p:spPr bwMode="auto">
            <a:xfrm>
              <a:off x="897" y="2564"/>
              <a:ext cx="168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c</a:t>
              </a:r>
            </a:p>
          </p:txBody>
        </p:sp>
      </p:grpSp>
      <p:sp>
        <p:nvSpPr>
          <p:cNvPr id="445539" name="Line 99"/>
          <p:cNvSpPr>
            <a:spLocks noChangeShapeType="1"/>
          </p:cNvSpPr>
          <p:nvPr/>
        </p:nvSpPr>
        <p:spPr bwMode="auto">
          <a:xfrm>
            <a:off x="5100638" y="2516188"/>
            <a:ext cx="968375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5540" name="Line 100"/>
          <p:cNvSpPr>
            <a:spLocks noChangeShapeType="1"/>
          </p:cNvSpPr>
          <p:nvPr/>
        </p:nvSpPr>
        <p:spPr bwMode="auto">
          <a:xfrm>
            <a:off x="5078413" y="3527425"/>
            <a:ext cx="1001712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5541" name="Line 101"/>
          <p:cNvSpPr>
            <a:spLocks noChangeShapeType="1"/>
          </p:cNvSpPr>
          <p:nvPr/>
        </p:nvSpPr>
        <p:spPr bwMode="auto">
          <a:xfrm>
            <a:off x="6208713" y="2667000"/>
            <a:ext cx="0" cy="709613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5542" name="Line 102"/>
          <p:cNvSpPr>
            <a:spLocks noChangeShapeType="1"/>
          </p:cNvSpPr>
          <p:nvPr/>
        </p:nvSpPr>
        <p:spPr bwMode="auto">
          <a:xfrm>
            <a:off x="5068888" y="2613025"/>
            <a:ext cx="407987" cy="398463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5543" name="Line 103"/>
          <p:cNvSpPr>
            <a:spLocks noChangeShapeType="1"/>
          </p:cNvSpPr>
          <p:nvPr/>
        </p:nvSpPr>
        <p:spPr bwMode="auto">
          <a:xfrm flipV="1">
            <a:off x="5024438" y="3194050"/>
            <a:ext cx="431800" cy="24765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5544" name="Freeform 104"/>
          <p:cNvSpPr>
            <a:spLocks/>
          </p:cNvSpPr>
          <p:nvPr/>
        </p:nvSpPr>
        <p:spPr bwMode="auto">
          <a:xfrm>
            <a:off x="5711825" y="3141663"/>
            <a:ext cx="430213" cy="269875"/>
          </a:xfrm>
          <a:custGeom>
            <a:avLst/>
            <a:gdLst>
              <a:gd name="T0" fmla="*/ 0 w 271"/>
              <a:gd name="T1" fmla="*/ 0 h 170"/>
              <a:gd name="T2" fmla="*/ 149 w 271"/>
              <a:gd name="T3" fmla="*/ 34 h 170"/>
              <a:gd name="T4" fmla="*/ 271 w 271"/>
              <a:gd name="T5" fmla="*/ 170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1" h="170">
                <a:moveTo>
                  <a:pt x="0" y="0"/>
                </a:moveTo>
                <a:cubicBezTo>
                  <a:pt x="52" y="3"/>
                  <a:pt x="104" y="6"/>
                  <a:pt x="149" y="34"/>
                </a:cubicBezTo>
                <a:cubicBezTo>
                  <a:pt x="194" y="62"/>
                  <a:pt x="232" y="116"/>
                  <a:pt x="271" y="17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445545" name="Group 105"/>
          <p:cNvGrpSpPr>
            <a:grpSpLocks/>
          </p:cNvGrpSpPr>
          <p:nvPr/>
        </p:nvGrpSpPr>
        <p:grpSpPr bwMode="auto">
          <a:xfrm>
            <a:off x="2014538" y="4430713"/>
            <a:ext cx="282575" cy="307975"/>
            <a:chOff x="894" y="2564"/>
            <a:chExt cx="178" cy="194"/>
          </a:xfrm>
        </p:grpSpPr>
        <p:sp>
          <p:nvSpPr>
            <p:cNvPr id="445546" name="Oval 106"/>
            <p:cNvSpPr>
              <a:spLocks noChangeArrowheads="1"/>
            </p:cNvSpPr>
            <p:nvPr/>
          </p:nvSpPr>
          <p:spPr bwMode="auto">
            <a:xfrm>
              <a:off x="894" y="25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547" name="Text Box 107"/>
            <p:cNvSpPr txBox="1">
              <a:spLocks noChangeArrowheads="1"/>
            </p:cNvSpPr>
            <p:nvPr/>
          </p:nvSpPr>
          <p:spPr bwMode="auto">
            <a:xfrm>
              <a:off x="897" y="2564"/>
              <a:ext cx="175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a</a:t>
              </a:r>
            </a:p>
          </p:txBody>
        </p:sp>
      </p:grpSp>
      <p:grpSp>
        <p:nvGrpSpPr>
          <p:cNvPr id="445548" name="Group 108"/>
          <p:cNvGrpSpPr>
            <a:grpSpLocks/>
          </p:cNvGrpSpPr>
          <p:nvPr/>
        </p:nvGrpSpPr>
        <p:grpSpPr bwMode="auto">
          <a:xfrm>
            <a:off x="3254375" y="4441825"/>
            <a:ext cx="287338" cy="307975"/>
            <a:chOff x="894" y="2564"/>
            <a:chExt cx="181" cy="194"/>
          </a:xfrm>
        </p:grpSpPr>
        <p:sp>
          <p:nvSpPr>
            <p:cNvPr id="445549" name="Oval 109"/>
            <p:cNvSpPr>
              <a:spLocks noChangeArrowheads="1"/>
            </p:cNvSpPr>
            <p:nvPr/>
          </p:nvSpPr>
          <p:spPr bwMode="auto">
            <a:xfrm>
              <a:off x="894" y="25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550" name="Text Box 110"/>
            <p:cNvSpPr txBox="1">
              <a:spLocks noChangeArrowheads="1"/>
            </p:cNvSpPr>
            <p:nvPr/>
          </p:nvSpPr>
          <p:spPr bwMode="auto">
            <a:xfrm>
              <a:off x="897" y="2564"/>
              <a:ext cx="178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b</a:t>
              </a:r>
            </a:p>
          </p:txBody>
        </p:sp>
      </p:grpSp>
      <p:grpSp>
        <p:nvGrpSpPr>
          <p:cNvPr id="445551" name="Group 111"/>
          <p:cNvGrpSpPr>
            <a:grpSpLocks/>
          </p:cNvGrpSpPr>
          <p:nvPr/>
        </p:nvGrpSpPr>
        <p:grpSpPr bwMode="auto">
          <a:xfrm>
            <a:off x="1976438" y="5454650"/>
            <a:ext cx="287337" cy="307975"/>
            <a:chOff x="894" y="2564"/>
            <a:chExt cx="181" cy="194"/>
          </a:xfrm>
        </p:grpSpPr>
        <p:sp>
          <p:nvSpPr>
            <p:cNvPr id="445552" name="Oval 112"/>
            <p:cNvSpPr>
              <a:spLocks noChangeArrowheads="1"/>
            </p:cNvSpPr>
            <p:nvPr/>
          </p:nvSpPr>
          <p:spPr bwMode="auto">
            <a:xfrm>
              <a:off x="894" y="25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553" name="Text Box 113"/>
            <p:cNvSpPr txBox="1">
              <a:spLocks noChangeArrowheads="1"/>
            </p:cNvSpPr>
            <p:nvPr/>
          </p:nvSpPr>
          <p:spPr bwMode="auto">
            <a:xfrm>
              <a:off x="897" y="2564"/>
              <a:ext cx="178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d</a:t>
              </a:r>
            </a:p>
          </p:txBody>
        </p:sp>
      </p:grpSp>
      <p:grpSp>
        <p:nvGrpSpPr>
          <p:cNvPr id="445554" name="Group 114"/>
          <p:cNvGrpSpPr>
            <a:grpSpLocks/>
          </p:cNvGrpSpPr>
          <p:nvPr/>
        </p:nvGrpSpPr>
        <p:grpSpPr bwMode="auto">
          <a:xfrm>
            <a:off x="3259138" y="5435600"/>
            <a:ext cx="280987" cy="307975"/>
            <a:chOff x="894" y="2564"/>
            <a:chExt cx="177" cy="194"/>
          </a:xfrm>
        </p:grpSpPr>
        <p:sp>
          <p:nvSpPr>
            <p:cNvPr id="445555" name="Oval 115"/>
            <p:cNvSpPr>
              <a:spLocks noChangeArrowheads="1"/>
            </p:cNvSpPr>
            <p:nvPr/>
          </p:nvSpPr>
          <p:spPr bwMode="auto">
            <a:xfrm>
              <a:off x="894" y="25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556" name="Text Box 116"/>
            <p:cNvSpPr txBox="1">
              <a:spLocks noChangeArrowheads="1"/>
            </p:cNvSpPr>
            <p:nvPr/>
          </p:nvSpPr>
          <p:spPr bwMode="auto">
            <a:xfrm>
              <a:off x="897" y="2564"/>
              <a:ext cx="168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c</a:t>
              </a:r>
            </a:p>
          </p:txBody>
        </p:sp>
      </p:grpSp>
      <p:sp>
        <p:nvSpPr>
          <p:cNvPr id="445560" name="Line 120"/>
          <p:cNvSpPr>
            <a:spLocks noChangeShapeType="1"/>
          </p:cNvSpPr>
          <p:nvPr/>
        </p:nvSpPr>
        <p:spPr bwMode="auto">
          <a:xfrm>
            <a:off x="2284413" y="4598988"/>
            <a:ext cx="968375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5561" name="Line 121"/>
          <p:cNvSpPr>
            <a:spLocks noChangeShapeType="1"/>
          </p:cNvSpPr>
          <p:nvPr/>
        </p:nvSpPr>
        <p:spPr bwMode="auto">
          <a:xfrm>
            <a:off x="2262188" y="5610225"/>
            <a:ext cx="1001712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5562" name="Line 122"/>
          <p:cNvSpPr>
            <a:spLocks noChangeShapeType="1"/>
          </p:cNvSpPr>
          <p:nvPr/>
        </p:nvSpPr>
        <p:spPr bwMode="auto">
          <a:xfrm>
            <a:off x="3392488" y="4749800"/>
            <a:ext cx="0" cy="709613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445566" name="Group 126"/>
          <p:cNvGrpSpPr>
            <a:grpSpLocks/>
          </p:cNvGrpSpPr>
          <p:nvPr/>
        </p:nvGrpSpPr>
        <p:grpSpPr bwMode="auto">
          <a:xfrm>
            <a:off x="5111750" y="4441825"/>
            <a:ext cx="282575" cy="307975"/>
            <a:chOff x="894" y="2564"/>
            <a:chExt cx="178" cy="194"/>
          </a:xfrm>
        </p:grpSpPr>
        <p:sp>
          <p:nvSpPr>
            <p:cNvPr id="445567" name="Oval 127"/>
            <p:cNvSpPr>
              <a:spLocks noChangeArrowheads="1"/>
            </p:cNvSpPr>
            <p:nvPr/>
          </p:nvSpPr>
          <p:spPr bwMode="auto">
            <a:xfrm>
              <a:off x="894" y="25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568" name="Text Box 128"/>
            <p:cNvSpPr txBox="1">
              <a:spLocks noChangeArrowheads="1"/>
            </p:cNvSpPr>
            <p:nvPr/>
          </p:nvSpPr>
          <p:spPr bwMode="auto">
            <a:xfrm>
              <a:off x="897" y="2564"/>
              <a:ext cx="175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a</a:t>
              </a:r>
            </a:p>
          </p:txBody>
        </p:sp>
      </p:grpSp>
      <p:grpSp>
        <p:nvGrpSpPr>
          <p:cNvPr id="445569" name="Group 129"/>
          <p:cNvGrpSpPr>
            <a:grpSpLocks/>
          </p:cNvGrpSpPr>
          <p:nvPr/>
        </p:nvGrpSpPr>
        <p:grpSpPr bwMode="auto">
          <a:xfrm>
            <a:off x="6351588" y="4452938"/>
            <a:ext cx="287337" cy="307975"/>
            <a:chOff x="894" y="2564"/>
            <a:chExt cx="181" cy="194"/>
          </a:xfrm>
        </p:grpSpPr>
        <p:sp>
          <p:nvSpPr>
            <p:cNvPr id="445570" name="Oval 130"/>
            <p:cNvSpPr>
              <a:spLocks noChangeArrowheads="1"/>
            </p:cNvSpPr>
            <p:nvPr/>
          </p:nvSpPr>
          <p:spPr bwMode="auto">
            <a:xfrm>
              <a:off x="894" y="25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571" name="Text Box 131"/>
            <p:cNvSpPr txBox="1">
              <a:spLocks noChangeArrowheads="1"/>
            </p:cNvSpPr>
            <p:nvPr/>
          </p:nvSpPr>
          <p:spPr bwMode="auto">
            <a:xfrm>
              <a:off x="897" y="2564"/>
              <a:ext cx="178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b</a:t>
              </a:r>
            </a:p>
          </p:txBody>
        </p:sp>
      </p:grpSp>
      <p:grpSp>
        <p:nvGrpSpPr>
          <p:cNvPr id="445572" name="Group 132"/>
          <p:cNvGrpSpPr>
            <a:grpSpLocks/>
          </p:cNvGrpSpPr>
          <p:nvPr/>
        </p:nvGrpSpPr>
        <p:grpSpPr bwMode="auto">
          <a:xfrm>
            <a:off x="5073650" y="5465763"/>
            <a:ext cx="287338" cy="307975"/>
            <a:chOff x="894" y="2564"/>
            <a:chExt cx="181" cy="194"/>
          </a:xfrm>
        </p:grpSpPr>
        <p:sp>
          <p:nvSpPr>
            <p:cNvPr id="445573" name="Oval 133"/>
            <p:cNvSpPr>
              <a:spLocks noChangeArrowheads="1"/>
            </p:cNvSpPr>
            <p:nvPr/>
          </p:nvSpPr>
          <p:spPr bwMode="auto">
            <a:xfrm>
              <a:off x="894" y="25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574" name="Text Box 134"/>
            <p:cNvSpPr txBox="1">
              <a:spLocks noChangeArrowheads="1"/>
            </p:cNvSpPr>
            <p:nvPr/>
          </p:nvSpPr>
          <p:spPr bwMode="auto">
            <a:xfrm>
              <a:off x="897" y="2564"/>
              <a:ext cx="178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d</a:t>
              </a:r>
            </a:p>
          </p:txBody>
        </p:sp>
      </p:grpSp>
      <p:grpSp>
        <p:nvGrpSpPr>
          <p:cNvPr id="445575" name="Group 135"/>
          <p:cNvGrpSpPr>
            <a:grpSpLocks/>
          </p:cNvGrpSpPr>
          <p:nvPr/>
        </p:nvGrpSpPr>
        <p:grpSpPr bwMode="auto">
          <a:xfrm>
            <a:off x="6356350" y="5446713"/>
            <a:ext cx="280988" cy="307975"/>
            <a:chOff x="894" y="2564"/>
            <a:chExt cx="177" cy="194"/>
          </a:xfrm>
        </p:grpSpPr>
        <p:sp>
          <p:nvSpPr>
            <p:cNvPr id="445576" name="Oval 136"/>
            <p:cNvSpPr>
              <a:spLocks noChangeArrowheads="1"/>
            </p:cNvSpPr>
            <p:nvPr/>
          </p:nvSpPr>
          <p:spPr bwMode="auto">
            <a:xfrm>
              <a:off x="894" y="25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577" name="Text Box 137"/>
            <p:cNvSpPr txBox="1">
              <a:spLocks noChangeArrowheads="1"/>
            </p:cNvSpPr>
            <p:nvPr/>
          </p:nvSpPr>
          <p:spPr bwMode="auto">
            <a:xfrm>
              <a:off x="897" y="2564"/>
              <a:ext cx="168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c</a:t>
              </a:r>
            </a:p>
          </p:txBody>
        </p:sp>
      </p:grpSp>
      <p:sp>
        <p:nvSpPr>
          <p:cNvPr id="445587" name="Line 147"/>
          <p:cNvSpPr>
            <a:spLocks noChangeShapeType="1"/>
          </p:cNvSpPr>
          <p:nvPr/>
        </p:nvSpPr>
        <p:spPr bwMode="auto">
          <a:xfrm>
            <a:off x="2128838" y="4738688"/>
            <a:ext cx="0" cy="754062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5588" name="Line 148"/>
          <p:cNvSpPr>
            <a:spLocks noChangeShapeType="1"/>
          </p:cNvSpPr>
          <p:nvPr/>
        </p:nvSpPr>
        <p:spPr bwMode="auto">
          <a:xfrm>
            <a:off x="2247900" y="4706938"/>
            <a:ext cx="1044575" cy="80645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5589" name="Line 149"/>
          <p:cNvSpPr>
            <a:spLocks noChangeShapeType="1"/>
          </p:cNvSpPr>
          <p:nvPr/>
        </p:nvSpPr>
        <p:spPr bwMode="auto">
          <a:xfrm flipV="1">
            <a:off x="2205038" y="4706938"/>
            <a:ext cx="1096962" cy="80645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5590" name="Freeform 150"/>
          <p:cNvSpPr>
            <a:spLocks/>
          </p:cNvSpPr>
          <p:nvPr/>
        </p:nvSpPr>
        <p:spPr bwMode="auto">
          <a:xfrm>
            <a:off x="5389563" y="4346575"/>
            <a:ext cx="968375" cy="215900"/>
          </a:xfrm>
          <a:custGeom>
            <a:avLst/>
            <a:gdLst>
              <a:gd name="T0" fmla="*/ 0 w 610"/>
              <a:gd name="T1" fmla="*/ 136 h 136"/>
              <a:gd name="T2" fmla="*/ 278 w 610"/>
              <a:gd name="T3" fmla="*/ 0 h 136"/>
              <a:gd name="T4" fmla="*/ 610 w 610"/>
              <a:gd name="T5" fmla="*/ 136 h 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10" h="136">
                <a:moveTo>
                  <a:pt x="0" y="136"/>
                </a:moveTo>
                <a:cubicBezTo>
                  <a:pt x="88" y="68"/>
                  <a:pt x="176" y="0"/>
                  <a:pt x="278" y="0"/>
                </a:cubicBezTo>
                <a:cubicBezTo>
                  <a:pt x="380" y="0"/>
                  <a:pt x="495" y="68"/>
                  <a:pt x="610" y="136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5591" name="Freeform 151"/>
          <p:cNvSpPr>
            <a:spLocks/>
          </p:cNvSpPr>
          <p:nvPr/>
        </p:nvSpPr>
        <p:spPr bwMode="auto">
          <a:xfrm>
            <a:off x="5389563" y="4616450"/>
            <a:ext cx="957262" cy="165100"/>
          </a:xfrm>
          <a:custGeom>
            <a:avLst/>
            <a:gdLst>
              <a:gd name="T0" fmla="*/ 603 w 603"/>
              <a:gd name="T1" fmla="*/ 20 h 104"/>
              <a:gd name="T2" fmla="*/ 305 w 603"/>
              <a:gd name="T3" fmla="*/ 101 h 104"/>
              <a:gd name="T4" fmla="*/ 0 w 603"/>
              <a:gd name="T5" fmla="*/ 0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03" h="104">
                <a:moveTo>
                  <a:pt x="603" y="20"/>
                </a:moveTo>
                <a:cubicBezTo>
                  <a:pt x="504" y="62"/>
                  <a:pt x="405" y="104"/>
                  <a:pt x="305" y="101"/>
                </a:cubicBezTo>
                <a:cubicBezTo>
                  <a:pt x="205" y="98"/>
                  <a:pt x="102" y="49"/>
                  <a:pt x="0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5592" name="Freeform 152"/>
          <p:cNvSpPr>
            <a:spLocks/>
          </p:cNvSpPr>
          <p:nvPr/>
        </p:nvSpPr>
        <p:spPr bwMode="auto">
          <a:xfrm>
            <a:off x="4981575" y="4745038"/>
            <a:ext cx="257175" cy="752475"/>
          </a:xfrm>
          <a:custGeom>
            <a:avLst/>
            <a:gdLst>
              <a:gd name="T0" fmla="*/ 162 w 162"/>
              <a:gd name="T1" fmla="*/ 0 h 474"/>
              <a:gd name="T2" fmla="*/ 6 w 162"/>
              <a:gd name="T3" fmla="*/ 251 h 474"/>
              <a:gd name="T4" fmla="*/ 128 w 162"/>
              <a:gd name="T5" fmla="*/ 474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2" h="474">
                <a:moveTo>
                  <a:pt x="162" y="0"/>
                </a:moveTo>
                <a:cubicBezTo>
                  <a:pt x="87" y="86"/>
                  <a:pt x="12" y="172"/>
                  <a:pt x="6" y="251"/>
                </a:cubicBezTo>
                <a:cubicBezTo>
                  <a:pt x="0" y="330"/>
                  <a:pt x="64" y="402"/>
                  <a:pt x="128" y="474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5593" name="Freeform 153"/>
          <p:cNvSpPr>
            <a:spLocks/>
          </p:cNvSpPr>
          <p:nvPr/>
        </p:nvSpPr>
        <p:spPr bwMode="auto">
          <a:xfrm>
            <a:off x="5238750" y="4756150"/>
            <a:ext cx="271463" cy="741363"/>
          </a:xfrm>
          <a:custGeom>
            <a:avLst/>
            <a:gdLst>
              <a:gd name="T0" fmla="*/ 0 w 171"/>
              <a:gd name="T1" fmla="*/ 0 h 467"/>
              <a:gd name="T2" fmla="*/ 170 w 171"/>
              <a:gd name="T3" fmla="*/ 230 h 467"/>
              <a:gd name="T4" fmla="*/ 7 w 171"/>
              <a:gd name="T5" fmla="*/ 467 h 4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1" h="467">
                <a:moveTo>
                  <a:pt x="0" y="0"/>
                </a:moveTo>
                <a:cubicBezTo>
                  <a:pt x="84" y="76"/>
                  <a:pt x="169" y="152"/>
                  <a:pt x="170" y="230"/>
                </a:cubicBezTo>
                <a:cubicBezTo>
                  <a:pt x="171" y="308"/>
                  <a:pt x="89" y="387"/>
                  <a:pt x="7" y="467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miter lim="800000"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5594" name="Freeform 154"/>
          <p:cNvSpPr>
            <a:spLocks/>
          </p:cNvSpPr>
          <p:nvPr/>
        </p:nvSpPr>
        <p:spPr bwMode="auto">
          <a:xfrm>
            <a:off x="6299200" y="4765675"/>
            <a:ext cx="187325" cy="700088"/>
          </a:xfrm>
          <a:custGeom>
            <a:avLst/>
            <a:gdLst>
              <a:gd name="T0" fmla="*/ 118 w 118"/>
              <a:gd name="T1" fmla="*/ 0 h 441"/>
              <a:gd name="T2" fmla="*/ 3 w 118"/>
              <a:gd name="T3" fmla="*/ 251 h 441"/>
              <a:gd name="T4" fmla="*/ 98 w 118"/>
              <a:gd name="T5" fmla="*/ 441 h 4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8" h="441">
                <a:moveTo>
                  <a:pt x="118" y="0"/>
                </a:moveTo>
                <a:cubicBezTo>
                  <a:pt x="62" y="89"/>
                  <a:pt x="6" y="178"/>
                  <a:pt x="3" y="251"/>
                </a:cubicBezTo>
                <a:cubicBezTo>
                  <a:pt x="0" y="324"/>
                  <a:pt x="49" y="382"/>
                  <a:pt x="98" y="441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5595" name="Freeform 155"/>
          <p:cNvSpPr>
            <a:spLocks/>
          </p:cNvSpPr>
          <p:nvPr/>
        </p:nvSpPr>
        <p:spPr bwMode="auto">
          <a:xfrm>
            <a:off x="6519863" y="4765675"/>
            <a:ext cx="204787" cy="700088"/>
          </a:xfrm>
          <a:custGeom>
            <a:avLst/>
            <a:gdLst>
              <a:gd name="T0" fmla="*/ 6 w 129"/>
              <a:gd name="T1" fmla="*/ 441 h 441"/>
              <a:gd name="T2" fmla="*/ 128 w 129"/>
              <a:gd name="T3" fmla="*/ 265 h 441"/>
              <a:gd name="T4" fmla="*/ 0 w 129"/>
              <a:gd name="T5" fmla="*/ 0 h 4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9" h="441">
                <a:moveTo>
                  <a:pt x="6" y="441"/>
                </a:moveTo>
                <a:cubicBezTo>
                  <a:pt x="67" y="389"/>
                  <a:pt x="129" y="338"/>
                  <a:pt x="128" y="265"/>
                </a:cubicBezTo>
                <a:cubicBezTo>
                  <a:pt x="127" y="192"/>
                  <a:pt x="63" y="96"/>
                  <a:pt x="0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5596" name="Freeform 156"/>
          <p:cNvSpPr>
            <a:spLocks/>
          </p:cNvSpPr>
          <p:nvPr/>
        </p:nvSpPr>
        <p:spPr bwMode="auto">
          <a:xfrm>
            <a:off x="5357813" y="5659438"/>
            <a:ext cx="1000125" cy="261937"/>
          </a:xfrm>
          <a:custGeom>
            <a:avLst/>
            <a:gdLst>
              <a:gd name="T0" fmla="*/ 0 w 630"/>
              <a:gd name="T1" fmla="*/ 13 h 165"/>
              <a:gd name="T2" fmla="*/ 352 w 630"/>
              <a:gd name="T3" fmla="*/ 163 h 165"/>
              <a:gd name="T4" fmla="*/ 630 w 630"/>
              <a:gd name="T5" fmla="*/ 0 h 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30" h="165">
                <a:moveTo>
                  <a:pt x="0" y="13"/>
                </a:moveTo>
                <a:cubicBezTo>
                  <a:pt x="123" y="89"/>
                  <a:pt x="247" y="165"/>
                  <a:pt x="352" y="163"/>
                </a:cubicBezTo>
                <a:cubicBezTo>
                  <a:pt x="457" y="161"/>
                  <a:pt x="543" y="80"/>
                  <a:pt x="630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5597" name="Freeform 157"/>
          <p:cNvSpPr>
            <a:spLocks/>
          </p:cNvSpPr>
          <p:nvPr/>
        </p:nvSpPr>
        <p:spPr bwMode="auto">
          <a:xfrm>
            <a:off x="5367338" y="5465763"/>
            <a:ext cx="979487" cy="193675"/>
          </a:xfrm>
          <a:custGeom>
            <a:avLst/>
            <a:gdLst>
              <a:gd name="T0" fmla="*/ 617 w 617"/>
              <a:gd name="T1" fmla="*/ 122 h 122"/>
              <a:gd name="T2" fmla="*/ 346 w 617"/>
              <a:gd name="T3" fmla="*/ 0 h 122"/>
              <a:gd name="T4" fmla="*/ 0 w 617"/>
              <a:gd name="T5" fmla="*/ 122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17" h="122">
                <a:moveTo>
                  <a:pt x="617" y="122"/>
                </a:moveTo>
                <a:cubicBezTo>
                  <a:pt x="533" y="61"/>
                  <a:pt x="449" y="0"/>
                  <a:pt x="346" y="0"/>
                </a:cubicBezTo>
                <a:cubicBezTo>
                  <a:pt x="243" y="0"/>
                  <a:pt x="121" y="61"/>
                  <a:pt x="0" y="122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5599" name="Freeform 159"/>
          <p:cNvSpPr>
            <a:spLocks/>
          </p:cNvSpPr>
          <p:nvPr/>
        </p:nvSpPr>
        <p:spPr bwMode="auto">
          <a:xfrm>
            <a:off x="5324475" y="4679950"/>
            <a:ext cx="1044575" cy="860425"/>
          </a:xfrm>
          <a:custGeom>
            <a:avLst/>
            <a:gdLst>
              <a:gd name="T0" fmla="*/ 0 w 658"/>
              <a:gd name="T1" fmla="*/ 542 h 542"/>
              <a:gd name="T2" fmla="*/ 109 w 658"/>
              <a:gd name="T3" fmla="*/ 441 h 542"/>
              <a:gd name="T4" fmla="*/ 258 w 658"/>
              <a:gd name="T5" fmla="*/ 258 h 542"/>
              <a:gd name="T6" fmla="*/ 461 w 658"/>
              <a:gd name="T7" fmla="*/ 149 h 542"/>
              <a:gd name="T8" fmla="*/ 658 w 658"/>
              <a:gd name="T9" fmla="*/ 0 h 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58" h="542">
                <a:moveTo>
                  <a:pt x="0" y="542"/>
                </a:moveTo>
                <a:cubicBezTo>
                  <a:pt x="33" y="515"/>
                  <a:pt x="66" y="488"/>
                  <a:pt x="109" y="441"/>
                </a:cubicBezTo>
                <a:cubicBezTo>
                  <a:pt x="152" y="394"/>
                  <a:pt x="199" y="307"/>
                  <a:pt x="258" y="258"/>
                </a:cubicBezTo>
                <a:cubicBezTo>
                  <a:pt x="317" y="209"/>
                  <a:pt x="394" y="192"/>
                  <a:pt x="461" y="149"/>
                </a:cubicBezTo>
                <a:cubicBezTo>
                  <a:pt x="528" y="106"/>
                  <a:pt x="593" y="53"/>
                  <a:pt x="658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5600" name="Freeform 160"/>
          <p:cNvSpPr>
            <a:spLocks/>
          </p:cNvSpPr>
          <p:nvPr/>
        </p:nvSpPr>
        <p:spPr bwMode="auto">
          <a:xfrm>
            <a:off x="5335588" y="4733925"/>
            <a:ext cx="1087437" cy="839788"/>
          </a:xfrm>
          <a:custGeom>
            <a:avLst/>
            <a:gdLst>
              <a:gd name="T0" fmla="*/ 685 w 685"/>
              <a:gd name="T1" fmla="*/ 0 h 529"/>
              <a:gd name="T2" fmla="*/ 563 w 685"/>
              <a:gd name="T3" fmla="*/ 183 h 529"/>
              <a:gd name="T4" fmla="*/ 380 w 685"/>
              <a:gd name="T5" fmla="*/ 353 h 529"/>
              <a:gd name="T6" fmla="*/ 102 w 685"/>
              <a:gd name="T7" fmla="*/ 488 h 529"/>
              <a:gd name="T8" fmla="*/ 0 w 685"/>
              <a:gd name="T9" fmla="*/ 529 h 5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85" h="529">
                <a:moveTo>
                  <a:pt x="685" y="0"/>
                </a:moveTo>
                <a:cubicBezTo>
                  <a:pt x="649" y="62"/>
                  <a:pt x="614" y="124"/>
                  <a:pt x="563" y="183"/>
                </a:cubicBezTo>
                <a:cubicBezTo>
                  <a:pt x="512" y="242"/>
                  <a:pt x="457" y="302"/>
                  <a:pt x="380" y="353"/>
                </a:cubicBezTo>
                <a:cubicBezTo>
                  <a:pt x="303" y="404"/>
                  <a:pt x="165" y="459"/>
                  <a:pt x="102" y="488"/>
                </a:cubicBezTo>
                <a:cubicBezTo>
                  <a:pt x="39" y="517"/>
                  <a:pt x="19" y="523"/>
                  <a:pt x="0" y="529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5601" name="Freeform 161"/>
          <p:cNvSpPr>
            <a:spLocks/>
          </p:cNvSpPr>
          <p:nvPr/>
        </p:nvSpPr>
        <p:spPr bwMode="auto">
          <a:xfrm>
            <a:off x="5324475" y="4722813"/>
            <a:ext cx="1022350" cy="862012"/>
          </a:xfrm>
          <a:custGeom>
            <a:avLst/>
            <a:gdLst>
              <a:gd name="T0" fmla="*/ 0 w 644"/>
              <a:gd name="T1" fmla="*/ 0 h 543"/>
              <a:gd name="T2" fmla="*/ 163 w 644"/>
              <a:gd name="T3" fmla="*/ 156 h 543"/>
              <a:gd name="T4" fmla="*/ 475 w 644"/>
              <a:gd name="T5" fmla="*/ 400 h 543"/>
              <a:gd name="T6" fmla="*/ 644 w 644"/>
              <a:gd name="T7" fmla="*/ 543 h 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44" h="543">
                <a:moveTo>
                  <a:pt x="0" y="0"/>
                </a:moveTo>
                <a:cubicBezTo>
                  <a:pt x="42" y="44"/>
                  <a:pt x="84" y="89"/>
                  <a:pt x="163" y="156"/>
                </a:cubicBezTo>
                <a:cubicBezTo>
                  <a:pt x="242" y="223"/>
                  <a:pt x="395" y="335"/>
                  <a:pt x="475" y="400"/>
                </a:cubicBezTo>
                <a:cubicBezTo>
                  <a:pt x="555" y="465"/>
                  <a:pt x="599" y="504"/>
                  <a:pt x="644" y="543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5602" name="Freeform 162"/>
          <p:cNvSpPr>
            <a:spLocks/>
          </p:cNvSpPr>
          <p:nvPr/>
        </p:nvSpPr>
        <p:spPr bwMode="auto">
          <a:xfrm>
            <a:off x="5367338" y="4691063"/>
            <a:ext cx="1022350" cy="839787"/>
          </a:xfrm>
          <a:custGeom>
            <a:avLst/>
            <a:gdLst>
              <a:gd name="T0" fmla="*/ 644 w 644"/>
              <a:gd name="T1" fmla="*/ 529 h 529"/>
              <a:gd name="T2" fmla="*/ 509 w 644"/>
              <a:gd name="T3" fmla="*/ 352 h 529"/>
              <a:gd name="T4" fmla="*/ 272 w 644"/>
              <a:gd name="T5" fmla="*/ 149 h 529"/>
              <a:gd name="T6" fmla="*/ 0 w 644"/>
              <a:gd name="T7" fmla="*/ 0 h 5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44" h="529">
                <a:moveTo>
                  <a:pt x="644" y="529"/>
                </a:moveTo>
                <a:cubicBezTo>
                  <a:pt x="607" y="472"/>
                  <a:pt x="571" y="415"/>
                  <a:pt x="509" y="352"/>
                </a:cubicBezTo>
                <a:cubicBezTo>
                  <a:pt x="447" y="289"/>
                  <a:pt x="357" y="208"/>
                  <a:pt x="272" y="149"/>
                </a:cubicBezTo>
                <a:cubicBezTo>
                  <a:pt x="187" y="90"/>
                  <a:pt x="93" y="45"/>
                  <a:pt x="0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5603" name="Text Box 163"/>
          <p:cNvSpPr txBox="1">
            <a:spLocks noChangeArrowheads="1"/>
          </p:cNvSpPr>
          <p:nvPr/>
        </p:nvSpPr>
        <p:spPr bwMode="auto">
          <a:xfrm>
            <a:off x="1349375" y="5957888"/>
            <a:ext cx="59483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How many edges are there in a complete graph with N vertices?</a:t>
            </a:r>
          </a:p>
        </p:txBody>
      </p:sp>
      <p:sp>
        <p:nvSpPr>
          <p:cNvPr id="445604" name="Text Box 164"/>
          <p:cNvSpPr txBox="1">
            <a:spLocks noChangeArrowheads="1"/>
          </p:cNvSpPr>
          <p:nvPr/>
        </p:nvSpPr>
        <p:spPr bwMode="auto">
          <a:xfrm>
            <a:off x="1344613" y="6300788"/>
            <a:ext cx="49990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Undirected graph: N(N-1)/2	Directed graph: N(N-1)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4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603" grpId="0" autoUpdateAnimBg="0"/>
      <p:bldP spid="44560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3" y="187325"/>
            <a:ext cx="7772400" cy="615950"/>
          </a:xfrm>
          <a:noFill/>
          <a:ln/>
        </p:spPr>
        <p:txBody>
          <a:bodyPr/>
          <a:lstStyle/>
          <a:p>
            <a:r>
              <a:rPr lang="en-US" sz="3200"/>
              <a:t>Eulerian Tour </a:t>
            </a:r>
            <a:r>
              <a:rPr lang="en-US" sz="3200">
                <a:sym typeface="Symbol" pitchFamily="18" charset="2"/>
              </a:rPr>
              <a:t> Classical Graph Problem</a:t>
            </a:r>
            <a:endParaRPr lang="en-US" sz="3200">
              <a:latin typeface="Batang" pitchFamily="18" charset="-127"/>
            </a:endParaRPr>
          </a:p>
        </p:txBody>
      </p:sp>
      <p:sp>
        <p:nvSpPr>
          <p:cNvPr id="446468" name="Text Box 4"/>
          <p:cNvSpPr txBox="1">
            <a:spLocks noChangeArrowheads="1"/>
          </p:cNvSpPr>
          <p:nvPr/>
        </p:nvSpPr>
        <p:spPr bwMode="auto">
          <a:xfrm>
            <a:off x="6784975" y="1277938"/>
            <a:ext cx="184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446555" name="Picture 91" descr="Eul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788" y="1141413"/>
            <a:ext cx="4022725" cy="2811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6556" name="Text Box 92"/>
          <p:cNvSpPr txBox="1">
            <a:spLocks noChangeArrowheads="1"/>
          </p:cNvSpPr>
          <p:nvPr/>
        </p:nvSpPr>
        <p:spPr bwMode="auto">
          <a:xfrm>
            <a:off x="715963" y="3902075"/>
            <a:ext cx="4213225" cy="64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/>
              <a:t>“Can I walk across each bridge exactly once and return to the starting point?”</a:t>
            </a:r>
          </a:p>
        </p:txBody>
      </p:sp>
      <p:pic>
        <p:nvPicPr>
          <p:cNvPr id="446557" name="Picture 93" descr="Eulermode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5588" y="1387475"/>
            <a:ext cx="2971800" cy="2125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6558" name="Text Box 94"/>
          <p:cNvSpPr txBox="1">
            <a:spLocks noChangeArrowheads="1"/>
          </p:cNvSpPr>
          <p:nvPr/>
        </p:nvSpPr>
        <p:spPr bwMode="auto">
          <a:xfrm>
            <a:off x="779463" y="4768850"/>
            <a:ext cx="8272462" cy="162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000"/>
              <a:t>  </a:t>
            </a:r>
            <a:r>
              <a:rPr lang="en-US" sz="2000">
                <a:solidFill>
                  <a:schemeClr val="hlink"/>
                </a:solidFill>
              </a:rPr>
              <a:t>Eulerian tour</a:t>
            </a:r>
            <a:r>
              <a:rPr lang="en-US" sz="2000"/>
              <a:t>: path that traverses every edge exactly once and return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   to the first vertex.</a:t>
            </a:r>
          </a:p>
          <a:p>
            <a:pPr>
              <a:buFont typeface="Wingdings" pitchFamily="2" charset="2"/>
              <a:buChar char="§"/>
            </a:pPr>
            <a:r>
              <a:rPr lang="en-US" sz="2000"/>
              <a:t>  </a:t>
            </a:r>
            <a:r>
              <a:rPr lang="en-US" sz="2000">
                <a:solidFill>
                  <a:schemeClr val="hlink"/>
                </a:solidFill>
              </a:rPr>
              <a:t>Euler’s theorem</a:t>
            </a:r>
            <a:r>
              <a:rPr lang="en-US" sz="2000"/>
              <a:t>: A graph has a Eulerian tour if and only if all vertices 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    have even degree.</a:t>
            </a:r>
          </a:p>
          <a:p>
            <a:pPr>
              <a:buFont typeface="Wingdings" pitchFamily="2" charset="2"/>
              <a:buChar char="§"/>
            </a:pPr>
            <a:r>
              <a:rPr lang="en-US" sz="2000"/>
              <a:t>  Do you find such ideas interesting?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4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3" y="187325"/>
            <a:ext cx="7772400" cy="615950"/>
          </a:xfrm>
          <a:noFill/>
          <a:ln/>
        </p:spPr>
        <p:txBody>
          <a:bodyPr/>
          <a:lstStyle/>
          <a:p>
            <a:r>
              <a:rPr lang="en-US" sz="3200"/>
              <a:t>Representation of Graphs</a:t>
            </a:r>
          </a:p>
        </p:txBody>
      </p:sp>
      <p:sp>
        <p:nvSpPr>
          <p:cNvPr id="4536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574675" y="863600"/>
            <a:ext cx="8166100" cy="5176838"/>
          </a:xfrm>
          <a:noFill/>
          <a:ln/>
        </p:spPr>
        <p:txBody>
          <a:bodyPr/>
          <a:lstStyle/>
          <a:p>
            <a:r>
              <a:rPr lang="en-US" sz="2400">
                <a:sym typeface="Symbol" pitchFamily="18" charset="2"/>
              </a:rPr>
              <a:t>Assumption</a:t>
            </a:r>
          </a:p>
          <a:p>
            <a:pPr lvl="1"/>
            <a:r>
              <a:rPr lang="en-US" sz="2000">
                <a:sym typeface="Symbol" pitchFamily="18" charset="2"/>
              </a:rPr>
              <a:t>Consider directed graphs (undirected graphs are similarly represented)</a:t>
            </a:r>
          </a:p>
          <a:p>
            <a:pPr lvl="1"/>
            <a:r>
              <a:rPr lang="en-US" sz="2000">
                <a:sym typeface="Symbol" pitchFamily="18" charset="2"/>
              </a:rPr>
              <a:t>All vertices are numbered starting at 1.</a:t>
            </a:r>
          </a:p>
          <a:p>
            <a:r>
              <a:rPr lang="en-US" sz="2400">
                <a:solidFill>
                  <a:schemeClr val="hlink"/>
                </a:solidFill>
                <a:sym typeface="Symbol" pitchFamily="18" charset="2"/>
              </a:rPr>
              <a:t>Adjacency matrix representation</a:t>
            </a:r>
          </a:p>
          <a:p>
            <a:r>
              <a:rPr lang="en-US" sz="2400">
                <a:solidFill>
                  <a:schemeClr val="hlink"/>
                </a:solidFill>
                <a:sym typeface="Symbol" pitchFamily="18" charset="2"/>
              </a:rPr>
              <a:t>Adjacency list representation</a:t>
            </a:r>
          </a:p>
        </p:txBody>
      </p:sp>
      <p:sp>
        <p:nvSpPr>
          <p:cNvPr id="453636" name="Text Box 4"/>
          <p:cNvSpPr txBox="1">
            <a:spLocks noChangeArrowheads="1"/>
          </p:cNvSpPr>
          <p:nvPr/>
        </p:nvSpPr>
        <p:spPr bwMode="auto">
          <a:xfrm>
            <a:off x="6784975" y="1277938"/>
            <a:ext cx="184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pSp>
        <p:nvGrpSpPr>
          <p:cNvPr id="453637" name="Group 5"/>
          <p:cNvGrpSpPr>
            <a:grpSpLocks/>
          </p:cNvGrpSpPr>
          <p:nvPr/>
        </p:nvGrpSpPr>
        <p:grpSpPr bwMode="auto">
          <a:xfrm>
            <a:off x="2892425" y="3808413"/>
            <a:ext cx="2730500" cy="1516062"/>
            <a:chOff x="488" y="2786"/>
            <a:chExt cx="1720" cy="955"/>
          </a:xfrm>
        </p:grpSpPr>
        <p:grpSp>
          <p:nvGrpSpPr>
            <p:cNvPr id="453638" name="Group 6"/>
            <p:cNvGrpSpPr>
              <a:grpSpLocks/>
            </p:cNvGrpSpPr>
            <p:nvPr/>
          </p:nvGrpSpPr>
          <p:grpSpPr bwMode="auto">
            <a:xfrm>
              <a:off x="880" y="2786"/>
              <a:ext cx="180" cy="194"/>
              <a:chOff x="894" y="2564"/>
              <a:chExt cx="180" cy="194"/>
            </a:xfrm>
          </p:grpSpPr>
          <p:sp>
            <p:nvSpPr>
              <p:cNvPr id="453639" name="Oval 7"/>
              <p:cNvSpPr>
                <a:spLocks noChangeArrowheads="1"/>
              </p:cNvSpPr>
              <p:nvPr/>
            </p:nvSpPr>
            <p:spPr bwMode="auto">
              <a:xfrm>
                <a:off x="894" y="2582"/>
                <a:ext cx="177" cy="17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3640" name="Text Box 8"/>
              <p:cNvSpPr txBox="1">
                <a:spLocks noChangeArrowheads="1"/>
              </p:cNvSpPr>
              <p:nvPr/>
            </p:nvSpPr>
            <p:spPr bwMode="auto">
              <a:xfrm>
                <a:off x="897" y="2564"/>
                <a:ext cx="177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1</a:t>
                </a:r>
              </a:p>
            </p:txBody>
          </p:sp>
        </p:grpSp>
        <p:grpSp>
          <p:nvGrpSpPr>
            <p:cNvPr id="453641" name="Group 9"/>
            <p:cNvGrpSpPr>
              <a:grpSpLocks/>
            </p:cNvGrpSpPr>
            <p:nvPr/>
          </p:nvGrpSpPr>
          <p:grpSpPr bwMode="auto">
            <a:xfrm>
              <a:off x="488" y="3159"/>
              <a:ext cx="180" cy="194"/>
              <a:chOff x="894" y="2564"/>
              <a:chExt cx="180" cy="194"/>
            </a:xfrm>
          </p:grpSpPr>
          <p:sp>
            <p:nvSpPr>
              <p:cNvPr id="453642" name="Oval 10"/>
              <p:cNvSpPr>
                <a:spLocks noChangeArrowheads="1"/>
              </p:cNvSpPr>
              <p:nvPr/>
            </p:nvSpPr>
            <p:spPr bwMode="auto">
              <a:xfrm>
                <a:off x="894" y="2582"/>
                <a:ext cx="177" cy="17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3643" name="Text Box 11"/>
              <p:cNvSpPr txBox="1">
                <a:spLocks noChangeArrowheads="1"/>
              </p:cNvSpPr>
              <p:nvPr/>
            </p:nvSpPr>
            <p:spPr bwMode="auto">
              <a:xfrm>
                <a:off x="897" y="2564"/>
                <a:ext cx="177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3</a:t>
                </a:r>
              </a:p>
            </p:txBody>
          </p:sp>
        </p:grpSp>
        <p:grpSp>
          <p:nvGrpSpPr>
            <p:cNvPr id="453644" name="Group 12"/>
            <p:cNvGrpSpPr>
              <a:grpSpLocks/>
            </p:cNvGrpSpPr>
            <p:nvPr/>
          </p:nvGrpSpPr>
          <p:grpSpPr bwMode="auto">
            <a:xfrm>
              <a:off x="882" y="3547"/>
              <a:ext cx="180" cy="194"/>
              <a:chOff x="894" y="2564"/>
              <a:chExt cx="180" cy="194"/>
            </a:xfrm>
          </p:grpSpPr>
          <p:sp>
            <p:nvSpPr>
              <p:cNvPr id="453645" name="Oval 13"/>
              <p:cNvSpPr>
                <a:spLocks noChangeArrowheads="1"/>
              </p:cNvSpPr>
              <p:nvPr/>
            </p:nvSpPr>
            <p:spPr bwMode="auto">
              <a:xfrm>
                <a:off x="894" y="2582"/>
                <a:ext cx="177" cy="17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3646" name="Text Box 14"/>
              <p:cNvSpPr txBox="1">
                <a:spLocks noChangeArrowheads="1"/>
              </p:cNvSpPr>
              <p:nvPr/>
            </p:nvSpPr>
            <p:spPr bwMode="auto">
              <a:xfrm>
                <a:off x="897" y="2564"/>
                <a:ext cx="177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6</a:t>
                </a:r>
              </a:p>
            </p:txBody>
          </p:sp>
        </p:grpSp>
        <p:grpSp>
          <p:nvGrpSpPr>
            <p:cNvPr id="453647" name="Group 15"/>
            <p:cNvGrpSpPr>
              <a:grpSpLocks/>
            </p:cNvGrpSpPr>
            <p:nvPr/>
          </p:nvGrpSpPr>
          <p:grpSpPr bwMode="auto">
            <a:xfrm>
              <a:off x="1255" y="3175"/>
              <a:ext cx="180" cy="194"/>
              <a:chOff x="894" y="2564"/>
              <a:chExt cx="180" cy="194"/>
            </a:xfrm>
          </p:grpSpPr>
          <p:sp>
            <p:nvSpPr>
              <p:cNvPr id="453648" name="Oval 16"/>
              <p:cNvSpPr>
                <a:spLocks noChangeArrowheads="1"/>
              </p:cNvSpPr>
              <p:nvPr/>
            </p:nvSpPr>
            <p:spPr bwMode="auto">
              <a:xfrm>
                <a:off x="894" y="2582"/>
                <a:ext cx="177" cy="17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3649" name="Text Box 17"/>
              <p:cNvSpPr txBox="1">
                <a:spLocks noChangeArrowheads="1"/>
              </p:cNvSpPr>
              <p:nvPr/>
            </p:nvSpPr>
            <p:spPr bwMode="auto">
              <a:xfrm>
                <a:off x="897" y="2564"/>
                <a:ext cx="177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4</a:t>
                </a:r>
              </a:p>
            </p:txBody>
          </p:sp>
        </p:grpSp>
        <p:grpSp>
          <p:nvGrpSpPr>
            <p:cNvPr id="453650" name="Group 18"/>
            <p:cNvGrpSpPr>
              <a:grpSpLocks/>
            </p:cNvGrpSpPr>
            <p:nvPr/>
          </p:nvGrpSpPr>
          <p:grpSpPr bwMode="auto">
            <a:xfrm>
              <a:off x="1643" y="2790"/>
              <a:ext cx="180" cy="194"/>
              <a:chOff x="894" y="2564"/>
              <a:chExt cx="180" cy="194"/>
            </a:xfrm>
          </p:grpSpPr>
          <p:sp>
            <p:nvSpPr>
              <p:cNvPr id="453651" name="Oval 19"/>
              <p:cNvSpPr>
                <a:spLocks noChangeArrowheads="1"/>
              </p:cNvSpPr>
              <p:nvPr/>
            </p:nvSpPr>
            <p:spPr bwMode="auto">
              <a:xfrm>
                <a:off x="894" y="2582"/>
                <a:ext cx="177" cy="17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3652" name="Text Box 20"/>
              <p:cNvSpPr txBox="1">
                <a:spLocks noChangeArrowheads="1"/>
              </p:cNvSpPr>
              <p:nvPr/>
            </p:nvSpPr>
            <p:spPr bwMode="auto">
              <a:xfrm>
                <a:off x="897" y="2564"/>
                <a:ext cx="177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2</a:t>
                </a:r>
              </a:p>
            </p:txBody>
          </p:sp>
        </p:grpSp>
        <p:grpSp>
          <p:nvGrpSpPr>
            <p:cNvPr id="453653" name="Group 21"/>
            <p:cNvGrpSpPr>
              <a:grpSpLocks/>
            </p:cNvGrpSpPr>
            <p:nvPr/>
          </p:nvGrpSpPr>
          <p:grpSpPr bwMode="auto">
            <a:xfrm>
              <a:off x="1649" y="3543"/>
              <a:ext cx="180" cy="194"/>
              <a:chOff x="894" y="2564"/>
              <a:chExt cx="180" cy="194"/>
            </a:xfrm>
          </p:grpSpPr>
          <p:sp>
            <p:nvSpPr>
              <p:cNvPr id="453654" name="Oval 22"/>
              <p:cNvSpPr>
                <a:spLocks noChangeArrowheads="1"/>
              </p:cNvSpPr>
              <p:nvPr/>
            </p:nvSpPr>
            <p:spPr bwMode="auto">
              <a:xfrm>
                <a:off x="894" y="2582"/>
                <a:ext cx="177" cy="17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3655" name="Text Box 23"/>
              <p:cNvSpPr txBox="1">
                <a:spLocks noChangeArrowheads="1"/>
              </p:cNvSpPr>
              <p:nvPr/>
            </p:nvSpPr>
            <p:spPr bwMode="auto">
              <a:xfrm>
                <a:off x="897" y="2564"/>
                <a:ext cx="177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7</a:t>
                </a:r>
              </a:p>
            </p:txBody>
          </p:sp>
        </p:grpSp>
        <p:grpSp>
          <p:nvGrpSpPr>
            <p:cNvPr id="453656" name="Group 24"/>
            <p:cNvGrpSpPr>
              <a:grpSpLocks/>
            </p:cNvGrpSpPr>
            <p:nvPr/>
          </p:nvGrpSpPr>
          <p:grpSpPr bwMode="auto">
            <a:xfrm>
              <a:off x="2028" y="3176"/>
              <a:ext cx="180" cy="194"/>
              <a:chOff x="894" y="2564"/>
              <a:chExt cx="180" cy="194"/>
            </a:xfrm>
          </p:grpSpPr>
          <p:sp>
            <p:nvSpPr>
              <p:cNvPr id="453657" name="Oval 25"/>
              <p:cNvSpPr>
                <a:spLocks noChangeArrowheads="1"/>
              </p:cNvSpPr>
              <p:nvPr/>
            </p:nvSpPr>
            <p:spPr bwMode="auto">
              <a:xfrm>
                <a:off x="894" y="2582"/>
                <a:ext cx="177" cy="17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3658" name="Text Box 26"/>
              <p:cNvSpPr txBox="1">
                <a:spLocks noChangeArrowheads="1"/>
              </p:cNvSpPr>
              <p:nvPr/>
            </p:nvSpPr>
            <p:spPr bwMode="auto">
              <a:xfrm>
                <a:off x="897" y="2564"/>
                <a:ext cx="177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5</a:t>
                </a:r>
              </a:p>
            </p:txBody>
          </p:sp>
        </p:grpSp>
        <p:sp>
          <p:nvSpPr>
            <p:cNvPr id="453659" name="Line 27"/>
            <p:cNvSpPr>
              <a:spLocks noChangeShapeType="1"/>
            </p:cNvSpPr>
            <p:nvPr/>
          </p:nvSpPr>
          <p:spPr bwMode="auto">
            <a:xfrm flipH="1">
              <a:off x="623" y="2955"/>
              <a:ext cx="271" cy="2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3660" name="Line 28"/>
            <p:cNvSpPr>
              <a:spLocks noChangeShapeType="1"/>
            </p:cNvSpPr>
            <p:nvPr/>
          </p:nvSpPr>
          <p:spPr bwMode="auto">
            <a:xfrm>
              <a:off x="617" y="3348"/>
              <a:ext cx="271" cy="25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3661" name="Line 29"/>
            <p:cNvSpPr>
              <a:spLocks noChangeShapeType="1"/>
            </p:cNvSpPr>
            <p:nvPr/>
          </p:nvSpPr>
          <p:spPr bwMode="auto">
            <a:xfrm>
              <a:off x="1057" y="2880"/>
              <a:ext cx="57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3662" name="Line 30"/>
            <p:cNvSpPr>
              <a:spLocks noChangeShapeType="1"/>
            </p:cNvSpPr>
            <p:nvPr/>
          </p:nvSpPr>
          <p:spPr bwMode="auto">
            <a:xfrm>
              <a:off x="1809" y="2934"/>
              <a:ext cx="265" cy="27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3663" name="Line 31"/>
            <p:cNvSpPr>
              <a:spLocks noChangeShapeType="1"/>
            </p:cNvSpPr>
            <p:nvPr/>
          </p:nvSpPr>
          <p:spPr bwMode="auto">
            <a:xfrm flipH="1">
              <a:off x="1803" y="3341"/>
              <a:ext cx="250" cy="25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3664" name="Line 32"/>
            <p:cNvSpPr>
              <a:spLocks noChangeShapeType="1"/>
            </p:cNvSpPr>
            <p:nvPr/>
          </p:nvSpPr>
          <p:spPr bwMode="auto">
            <a:xfrm flipH="1">
              <a:off x="1410" y="2955"/>
              <a:ext cx="257" cy="2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3665" name="Line 33"/>
            <p:cNvSpPr>
              <a:spLocks noChangeShapeType="1"/>
            </p:cNvSpPr>
            <p:nvPr/>
          </p:nvSpPr>
          <p:spPr bwMode="auto">
            <a:xfrm flipH="1">
              <a:off x="1430" y="3273"/>
              <a:ext cx="5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3666" name="Line 34"/>
            <p:cNvSpPr>
              <a:spLocks noChangeShapeType="1"/>
            </p:cNvSpPr>
            <p:nvPr/>
          </p:nvSpPr>
          <p:spPr bwMode="auto">
            <a:xfrm>
              <a:off x="1403" y="3341"/>
              <a:ext cx="264" cy="2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3667" name="Line 35"/>
            <p:cNvSpPr>
              <a:spLocks noChangeShapeType="1"/>
            </p:cNvSpPr>
            <p:nvPr/>
          </p:nvSpPr>
          <p:spPr bwMode="auto">
            <a:xfrm flipH="1">
              <a:off x="1057" y="3653"/>
              <a:ext cx="59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3668" name="Line 36"/>
            <p:cNvSpPr>
              <a:spLocks noChangeShapeType="1"/>
            </p:cNvSpPr>
            <p:nvPr/>
          </p:nvSpPr>
          <p:spPr bwMode="auto">
            <a:xfrm flipH="1">
              <a:off x="657" y="3273"/>
              <a:ext cx="59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3669" name="Line 37"/>
            <p:cNvSpPr>
              <a:spLocks noChangeShapeType="1"/>
            </p:cNvSpPr>
            <p:nvPr/>
          </p:nvSpPr>
          <p:spPr bwMode="auto">
            <a:xfrm flipH="1">
              <a:off x="996" y="3354"/>
              <a:ext cx="292" cy="2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3670" name="Line 38"/>
            <p:cNvSpPr>
              <a:spLocks noChangeShapeType="1"/>
            </p:cNvSpPr>
            <p:nvPr/>
          </p:nvSpPr>
          <p:spPr bwMode="auto">
            <a:xfrm>
              <a:off x="1023" y="2968"/>
              <a:ext cx="278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3" y="187325"/>
            <a:ext cx="7772400" cy="615950"/>
          </a:xfrm>
          <a:noFill/>
          <a:ln/>
        </p:spPr>
        <p:txBody>
          <a:bodyPr/>
          <a:lstStyle/>
          <a:p>
            <a:r>
              <a:rPr lang="en-US" sz="3200"/>
              <a:t>Adjacency Matrix</a:t>
            </a:r>
            <a:endParaRPr lang="en-US" sz="3200">
              <a:latin typeface="Batang" pitchFamily="18" charset="-127"/>
            </a:endParaRPr>
          </a:p>
        </p:txBody>
      </p:sp>
      <p:sp>
        <p:nvSpPr>
          <p:cNvPr id="4546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574675" y="863600"/>
            <a:ext cx="5746750" cy="5651500"/>
          </a:xfrm>
          <a:noFill/>
          <a:ln/>
        </p:spPr>
        <p:txBody>
          <a:bodyPr/>
          <a:lstStyle/>
          <a:p>
            <a:r>
              <a:rPr lang="en-US" sz="1800">
                <a:sym typeface="Symbol" pitchFamily="18" charset="2"/>
              </a:rPr>
              <a:t>A graph can be represented by using a two-dimensional array A, called an </a:t>
            </a:r>
            <a:r>
              <a:rPr lang="en-US" sz="1800">
                <a:solidFill>
                  <a:schemeClr val="hlink"/>
                </a:solidFill>
                <a:sym typeface="Symbol" pitchFamily="18" charset="2"/>
              </a:rPr>
              <a:t>adjacency matrix</a:t>
            </a:r>
            <a:r>
              <a:rPr lang="en-US" sz="1800">
                <a:sym typeface="Symbol" pitchFamily="18" charset="2"/>
              </a:rPr>
              <a:t>.</a:t>
            </a:r>
          </a:p>
          <a:p>
            <a:r>
              <a:rPr lang="en-US" sz="1800">
                <a:sym typeface="Symbol" pitchFamily="18" charset="2"/>
              </a:rPr>
              <a:t>For each edge (u, v), we set A[u][v] to 1 (</a:t>
            </a:r>
            <a:r>
              <a:rPr lang="en-US" sz="1800">
                <a:solidFill>
                  <a:schemeClr val="hlink"/>
                </a:solidFill>
                <a:sym typeface="Symbol" pitchFamily="18" charset="2"/>
              </a:rPr>
              <a:t>true</a:t>
            </a:r>
            <a:r>
              <a:rPr lang="en-US" sz="1800">
                <a:sym typeface="Symbol" pitchFamily="18" charset="2"/>
              </a:rPr>
              <a:t>); otherwise the entry in the array is 0 (</a:t>
            </a:r>
            <a:r>
              <a:rPr lang="en-US" sz="1800">
                <a:solidFill>
                  <a:schemeClr val="hlink"/>
                </a:solidFill>
                <a:sym typeface="Symbol" pitchFamily="18" charset="2"/>
              </a:rPr>
              <a:t>false</a:t>
            </a:r>
            <a:r>
              <a:rPr lang="en-US" sz="1800">
                <a:sym typeface="Symbol" pitchFamily="18" charset="2"/>
              </a:rPr>
              <a:t>).</a:t>
            </a:r>
          </a:p>
          <a:p>
            <a:endParaRPr lang="en-US" sz="1800">
              <a:sym typeface="Symbol" pitchFamily="18" charset="2"/>
            </a:endParaRPr>
          </a:p>
          <a:p>
            <a:endParaRPr lang="en-US" sz="2000">
              <a:sym typeface="Symbol" pitchFamily="18" charset="2"/>
            </a:endParaRPr>
          </a:p>
          <a:p>
            <a:endParaRPr lang="en-US" sz="2000">
              <a:sym typeface="Symbol" pitchFamily="18" charset="2"/>
            </a:endParaRPr>
          </a:p>
          <a:p>
            <a:endParaRPr lang="en-US" sz="800">
              <a:sym typeface="Symbol" pitchFamily="18" charset="2"/>
            </a:endParaRPr>
          </a:p>
          <a:p>
            <a:endParaRPr lang="en-US" sz="800">
              <a:sym typeface="Symbol" pitchFamily="18" charset="2"/>
            </a:endParaRPr>
          </a:p>
          <a:p>
            <a:endParaRPr lang="en-US" sz="800">
              <a:sym typeface="Symbol" pitchFamily="18" charset="2"/>
            </a:endParaRPr>
          </a:p>
          <a:p>
            <a:endParaRPr lang="en-US" sz="800">
              <a:sym typeface="Symbol" pitchFamily="18" charset="2"/>
            </a:endParaRPr>
          </a:p>
          <a:p>
            <a:r>
              <a:rPr lang="en-US" sz="1800">
                <a:sym typeface="Symbol" pitchFamily="18" charset="2"/>
              </a:rPr>
              <a:t>If  the edge has a weight associated with it, then we can set A[u][v] equal to the weight and use either a very large or a very small weight as a sentinel to indicate nonexistent edges.</a:t>
            </a:r>
          </a:p>
        </p:txBody>
      </p:sp>
      <p:sp>
        <p:nvSpPr>
          <p:cNvPr id="454660" name="Text Box 4"/>
          <p:cNvSpPr txBox="1">
            <a:spLocks noChangeArrowheads="1"/>
          </p:cNvSpPr>
          <p:nvPr/>
        </p:nvSpPr>
        <p:spPr bwMode="auto">
          <a:xfrm>
            <a:off x="6784975" y="1277938"/>
            <a:ext cx="184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pSp>
        <p:nvGrpSpPr>
          <p:cNvPr id="454661" name="Group 5"/>
          <p:cNvGrpSpPr>
            <a:grpSpLocks/>
          </p:cNvGrpSpPr>
          <p:nvPr/>
        </p:nvGrpSpPr>
        <p:grpSpPr bwMode="auto">
          <a:xfrm>
            <a:off x="2011363" y="2133600"/>
            <a:ext cx="2730500" cy="1516063"/>
            <a:chOff x="488" y="2786"/>
            <a:chExt cx="1720" cy="955"/>
          </a:xfrm>
        </p:grpSpPr>
        <p:grpSp>
          <p:nvGrpSpPr>
            <p:cNvPr id="454662" name="Group 6"/>
            <p:cNvGrpSpPr>
              <a:grpSpLocks/>
            </p:cNvGrpSpPr>
            <p:nvPr/>
          </p:nvGrpSpPr>
          <p:grpSpPr bwMode="auto">
            <a:xfrm>
              <a:off x="880" y="2786"/>
              <a:ext cx="180" cy="194"/>
              <a:chOff x="894" y="2564"/>
              <a:chExt cx="180" cy="194"/>
            </a:xfrm>
          </p:grpSpPr>
          <p:sp>
            <p:nvSpPr>
              <p:cNvPr id="454663" name="Oval 7"/>
              <p:cNvSpPr>
                <a:spLocks noChangeArrowheads="1"/>
              </p:cNvSpPr>
              <p:nvPr/>
            </p:nvSpPr>
            <p:spPr bwMode="auto">
              <a:xfrm>
                <a:off x="894" y="2582"/>
                <a:ext cx="177" cy="17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4664" name="Text Box 8"/>
              <p:cNvSpPr txBox="1">
                <a:spLocks noChangeArrowheads="1"/>
              </p:cNvSpPr>
              <p:nvPr/>
            </p:nvSpPr>
            <p:spPr bwMode="auto">
              <a:xfrm>
                <a:off x="897" y="2564"/>
                <a:ext cx="177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1</a:t>
                </a:r>
              </a:p>
            </p:txBody>
          </p:sp>
        </p:grpSp>
        <p:grpSp>
          <p:nvGrpSpPr>
            <p:cNvPr id="454665" name="Group 9"/>
            <p:cNvGrpSpPr>
              <a:grpSpLocks/>
            </p:cNvGrpSpPr>
            <p:nvPr/>
          </p:nvGrpSpPr>
          <p:grpSpPr bwMode="auto">
            <a:xfrm>
              <a:off x="488" y="3159"/>
              <a:ext cx="180" cy="194"/>
              <a:chOff x="894" y="2564"/>
              <a:chExt cx="180" cy="194"/>
            </a:xfrm>
          </p:grpSpPr>
          <p:sp>
            <p:nvSpPr>
              <p:cNvPr id="454666" name="Oval 10"/>
              <p:cNvSpPr>
                <a:spLocks noChangeArrowheads="1"/>
              </p:cNvSpPr>
              <p:nvPr/>
            </p:nvSpPr>
            <p:spPr bwMode="auto">
              <a:xfrm>
                <a:off x="894" y="2582"/>
                <a:ext cx="177" cy="17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4667" name="Text Box 11"/>
              <p:cNvSpPr txBox="1">
                <a:spLocks noChangeArrowheads="1"/>
              </p:cNvSpPr>
              <p:nvPr/>
            </p:nvSpPr>
            <p:spPr bwMode="auto">
              <a:xfrm>
                <a:off x="897" y="2564"/>
                <a:ext cx="177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3</a:t>
                </a:r>
              </a:p>
            </p:txBody>
          </p:sp>
        </p:grpSp>
        <p:grpSp>
          <p:nvGrpSpPr>
            <p:cNvPr id="454668" name="Group 12"/>
            <p:cNvGrpSpPr>
              <a:grpSpLocks/>
            </p:cNvGrpSpPr>
            <p:nvPr/>
          </p:nvGrpSpPr>
          <p:grpSpPr bwMode="auto">
            <a:xfrm>
              <a:off x="882" y="3547"/>
              <a:ext cx="180" cy="194"/>
              <a:chOff x="894" y="2564"/>
              <a:chExt cx="180" cy="194"/>
            </a:xfrm>
          </p:grpSpPr>
          <p:sp>
            <p:nvSpPr>
              <p:cNvPr id="454669" name="Oval 13"/>
              <p:cNvSpPr>
                <a:spLocks noChangeArrowheads="1"/>
              </p:cNvSpPr>
              <p:nvPr/>
            </p:nvSpPr>
            <p:spPr bwMode="auto">
              <a:xfrm>
                <a:off x="894" y="2582"/>
                <a:ext cx="177" cy="17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4670" name="Text Box 14"/>
              <p:cNvSpPr txBox="1">
                <a:spLocks noChangeArrowheads="1"/>
              </p:cNvSpPr>
              <p:nvPr/>
            </p:nvSpPr>
            <p:spPr bwMode="auto">
              <a:xfrm>
                <a:off x="897" y="2564"/>
                <a:ext cx="177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6</a:t>
                </a:r>
              </a:p>
            </p:txBody>
          </p:sp>
        </p:grpSp>
        <p:grpSp>
          <p:nvGrpSpPr>
            <p:cNvPr id="454671" name="Group 15"/>
            <p:cNvGrpSpPr>
              <a:grpSpLocks/>
            </p:cNvGrpSpPr>
            <p:nvPr/>
          </p:nvGrpSpPr>
          <p:grpSpPr bwMode="auto">
            <a:xfrm>
              <a:off x="1255" y="3175"/>
              <a:ext cx="180" cy="194"/>
              <a:chOff x="894" y="2564"/>
              <a:chExt cx="180" cy="194"/>
            </a:xfrm>
          </p:grpSpPr>
          <p:sp>
            <p:nvSpPr>
              <p:cNvPr id="454672" name="Oval 16"/>
              <p:cNvSpPr>
                <a:spLocks noChangeArrowheads="1"/>
              </p:cNvSpPr>
              <p:nvPr/>
            </p:nvSpPr>
            <p:spPr bwMode="auto">
              <a:xfrm>
                <a:off x="894" y="2582"/>
                <a:ext cx="177" cy="17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4673" name="Text Box 17"/>
              <p:cNvSpPr txBox="1">
                <a:spLocks noChangeArrowheads="1"/>
              </p:cNvSpPr>
              <p:nvPr/>
            </p:nvSpPr>
            <p:spPr bwMode="auto">
              <a:xfrm>
                <a:off x="897" y="2564"/>
                <a:ext cx="177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4</a:t>
                </a:r>
              </a:p>
            </p:txBody>
          </p:sp>
        </p:grpSp>
        <p:grpSp>
          <p:nvGrpSpPr>
            <p:cNvPr id="454674" name="Group 18"/>
            <p:cNvGrpSpPr>
              <a:grpSpLocks/>
            </p:cNvGrpSpPr>
            <p:nvPr/>
          </p:nvGrpSpPr>
          <p:grpSpPr bwMode="auto">
            <a:xfrm>
              <a:off x="1643" y="2790"/>
              <a:ext cx="180" cy="194"/>
              <a:chOff x="894" y="2564"/>
              <a:chExt cx="180" cy="194"/>
            </a:xfrm>
          </p:grpSpPr>
          <p:sp>
            <p:nvSpPr>
              <p:cNvPr id="454675" name="Oval 19"/>
              <p:cNvSpPr>
                <a:spLocks noChangeArrowheads="1"/>
              </p:cNvSpPr>
              <p:nvPr/>
            </p:nvSpPr>
            <p:spPr bwMode="auto">
              <a:xfrm>
                <a:off x="894" y="2582"/>
                <a:ext cx="177" cy="17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4676" name="Text Box 20"/>
              <p:cNvSpPr txBox="1">
                <a:spLocks noChangeArrowheads="1"/>
              </p:cNvSpPr>
              <p:nvPr/>
            </p:nvSpPr>
            <p:spPr bwMode="auto">
              <a:xfrm>
                <a:off x="897" y="2564"/>
                <a:ext cx="177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2</a:t>
                </a:r>
              </a:p>
            </p:txBody>
          </p:sp>
        </p:grpSp>
        <p:grpSp>
          <p:nvGrpSpPr>
            <p:cNvPr id="454677" name="Group 21"/>
            <p:cNvGrpSpPr>
              <a:grpSpLocks/>
            </p:cNvGrpSpPr>
            <p:nvPr/>
          </p:nvGrpSpPr>
          <p:grpSpPr bwMode="auto">
            <a:xfrm>
              <a:off x="1649" y="3543"/>
              <a:ext cx="180" cy="194"/>
              <a:chOff x="894" y="2564"/>
              <a:chExt cx="180" cy="194"/>
            </a:xfrm>
          </p:grpSpPr>
          <p:sp>
            <p:nvSpPr>
              <p:cNvPr id="454678" name="Oval 22"/>
              <p:cNvSpPr>
                <a:spLocks noChangeArrowheads="1"/>
              </p:cNvSpPr>
              <p:nvPr/>
            </p:nvSpPr>
            <p:spPr bwMode="auto">
              <a:xfrm>
                <a:off x="894" y="2582"/>
                <a:ext cx="177" cy="17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4679" name="Text Box 23"/>
              <p:cNvSpPr txBox="1">
                <a:spLocks noChangeArrowheads="1"/>
              </p:cNvSpPr>
              <p:nvPr/>
            </p:nvSpPr>
            <p:spPr bwMode="auto">
              <a:xfrm>
                <a:off x="897" y="2564"/>
                <a:ext cx="177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7</a:t>
                </a:r>
              </a:p>
            </p:txBody>
          </p:sp>
        </p:grpSp>
        <p:grpSp>
          <p:nvGrpSpPr>
            <p:cNvPr id="454680" name="Group 24"/>
            <p:cNvGrpSpPr>
              <a:grpSpLocks/>
            </p:cNvGrpSpPr>
            <p:nvPr/>
          </p:nvGrpSpPr>
          <p:grpSpPr bwMode="auto">
            <a:xfrm>
              <a:off x="2028" y="3176"/>
              <a:ext cx="180" cy="194"/>
              <a:chOff x="894" y="2564"/>
              <a:chExt cx="180" cy="194"/>
            </a:xfrm>
          </p:grpSpPr>
          <p:sp>
            <p:nvSpPr>
              <p:cNvPr id="454681" name="Oval 25"/>
              <p:cNvSpPr>
                <a:spLocks noChangeArrowheads="1"/>
              </p:cNvSpPr>
              <p:nvPr/>
            </p:nvSpPr>
            <p:spPr bwMode="auto">
              <a:xfrm>
                <a:off x="894" y="2582"/>
                <a:ext cx="177" cy="17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4682" name="Text Box 26"/>
              <p:cNvSpPr txBox="1">
                <a:spLocks noChangeArrowheads="1"/>
              </p:cNvSpPr>
              <p:nvPr/>
            </p:nvSpPr>
            <p:spPr bwMode="auto">
              <a:xfrm>
                <a:off x="897" y="2564"/>
                <a:ext cx="177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5</a:t>
                </a:r>
              </a:p>
            </p:txBody>
          </p:sp>
        </p:grpSp>
        <p:sp>
          <p:nvSpPr>
            <p:cNvPr id="454683" name="Line 27"/>
            <p:cNvSpPr>
              <a:spLocks noChangeShapeType="1"/>
            </p:cNvSpPr>
            <p:nvPr/>
          </p:nvSpPr>
          <p:spPr bwMode="auto">
            <a:xfrm flipH="1">
              <a:off x="623" y="2955"/>
              <a:ext cx="271" cy="2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4684" name="Line 28"/>
            <p:cNvSpPr>
              <a:spLocks noChangeShapeType="1"/>
            </p:cNvSpPr>
            <p:nvPr/>
          </p:nvSpPr>
          <p:spPr bwMode="auto">
            <a:xfrm>
              <a:off x="617" y="3348"/>
              <a:ext cx="271" cy="25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4685" name="Line 29"/>
            <p:cNvSpPr>
              <a:spLocks noChangeShapeType="1"/>
            </p:cNvSpPr>
            <p:nvPr/>
          </p:nvSpPr>
          <p:spPr bwMode="auto">
            <a:xfrm>
              <a:off x="1057" y="2880"/>
              <a:ext cx="57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4686" name="Line 30"/>
            <p:cNvSpPr>
              <a:spLocks noChangeShapeType="1"/>
            </p:cNvSpPr>
            <p:nvPr/>
          </p:nvSpPr>
          <p:spPr bwMode="auto">
            <a:xfrm>
              <a:off x="1809" y="2934"/>
              <a:ext cx="265" cy="27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4687" name="Line 31"/>
            <p:cNvSpPr>
              <a:spLocks noChangeShapeType="1"/>
            </p:cNvSpPr>
            <p:nvPr/>
          </p:nvSpPr>
          <p:spPr bwMode="auto">
            <a:xfrm flipH="1">
              <a:off x="1803" y="3341"/>
              <a:ext cx="250" cy="25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4688" name="Line 32"/>
            <p:cNvSpPr>
              <a:spLocks noChangeShapeType="1"/>
            </p:cNvSpPr>
            <p:nvPr/>
          </p:nvSpPr>
          <p:spPr bwMode="auto">
            <a:xfrm flipH="1">
              <a:off x="1410" y="2955"/>
              <a:ext cx="257" cy="2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4689" name="Line 33"/>
            <p:cNvSpPr>
              <a:spLocks noChangeShapeType="1"/>
            </p:cNvSpPr>
            <p:nvPr/>
          </p:nvSpPr>
          <p:spPr bwMode="auto">
            <a:xfrm flipH="1">
              <a:off x="1430" y="3273"/>
              <a:ext cx="5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4690" name="Line 34"/>
            <p:cNvSpPr>
              <a:spLocks noChangeShapeType="1"/>
            </p:cNvSpPr>
            <p:nvPr/>
          </p:nvSpPr>
          <p:spPr bwMode="auto">
            <a:xfrm>
              <a:off x="1403" y="3341"/>
              <a:ext cx="264" cy="2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4691" name="Line 35"/>
            <p:cNvSpPr>
              <a:spLocks noChangeShapeType="1"/>
            </p:cNvSpPr>
            <p:nvPr/>
          </p:nvSpPr>
          <p:spPr bwMode="auto">
            <a:xfrm flipH="1">
              <a:off x="1057" y="3653"/>
              <a:ext cx="59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4692" name="Line 36"/>
            <p:cNvSpPr>
              <a:spLocks noChangeShapeType="1"/>
            </p:cNvSpPr>
            <p:nvPr/>
          </p:nvSpPr>
          <p:spPr bwMode="auto">
            <a:xfrm flipH="1">
              <a:off x="657" y="3273"/>
              <a:ext cx="59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4693" name="Line 37"/>
            <p:cNvSpPr>
              <a:spLocks noChangeShapeType="1"/>
            </p:cNvSpPr>
            <p:nvPr/>
          </p:nvSpPr>
          <p:spPr bwMode="auto">
            <a:xfrm flipH="1">
              <a:off x="996" y="3354"/>
              <a:ext cx="292" cy="2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4694" name="Line 38"/>
            <p:cNvSpPr>
              <a:spLocks noChangeShapeType="1"/>
            </p:cNvSpPr>
            <p:nvPr/>
          </p:nvSpPr>
          <p:spPr bwMode="auto">
            <a:xfrm>
              <a:off x="1023" y="2968"/>
              <a:ext cx="278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aphicFrame>
        <p:nvGraphicFramePr>
          <p:cNvPr id="454695" name="Object 39"/>
          <p:cNvGraphicFramePr>
            <a:graphicFrameLocks noChangeAspect="1"/>
          </p:cNvGraphicFramePr>
          <p:nvPr/>
        </p:nvGraphicFramePr>
        <p:xfrm>
          <a:off x="6080125" y="1473200"/>
          <a:ext cx="2295525" cy="221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4748" name="Worksheet" r:id="rId3" imgW="2295906" imgH="2219757" progId="Excel.Sheet.8">
                  <p:embed/>
                </p:oleObj>
              </mc:Choice>
              <mc:Fallback>
                <p:oleObj name="Worksheet" r:id="rId3" imgW="2295906" imgH="2219757" progId="Excel.Sheet.8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0125" y="1473200"/>
                        <a:ext cx="2295525" cy="221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54696" name="Group 40"/>
          <p:cNvGrpSpPr>
            <a:grpSpLocks/>
          </p:cNvGrpSpPr>
          <p:nvPr/>
        </p:nvGrpSpPr>
        <p:grpSpPr bwMode="auto">
          <a:xfrm>
            <a:off x="1936750" y="4903788"/>
            <a:ext cx="2730500" cy="1598612"/>
            <a:chOff x="1220" y="3089"/>
            <a:chExt cx="1720" cy="1007"/>
          </a:xfrm>
        </p:grpSpPr>
        <p:grpSp>
          <p:nvGrpSpPr>
            <p:cNvPr id="454697" name="Group 41"/>
            <p:cNvGrpSpPr>
              <a:grpSpLocks/>
            </p:cNvGrpSpPr>
            <p:nvPr/>
          </p:nvGrpSpPr>
          <p:grpSpPr bwMode="auto">
            <a:xfrm>
              <a:off x="1220" y="3141"/>
              <a:ext cx="1720" cy="955"/>
              <a:chOff x="488" y="2786"/>
              <a:chExt cx="1720" cy="955"/>
            </a:xfrm>
          </p:grpSpPr>
          <p:grpSp>
            <p:nvGrpSpPr>
              <p:cNvPr id="454698" name="Group 42"/>
              <p:cNvGrpSpPr>
                <a:grpSpLocks/>
              </p:cNvGrpSpPr>
              <p:nvPr/>
            </p:nvGrpSpPr>
            <p:grpSpPr bwMode="auto">
              <a:xfrm>
                <a:off x="880" y="2786"/>
                <a:ext cx="180" cy="194"/>
                <a:chOff x="894" y="2564"/>
                <a:chExt cx="180" cy="194"/>
              </a:xfrm>
            </p:grpSpPr>
            <p:sp>
              <p:nvSpPr>
                <p:cNvPr id="454699" name="Oval 43"/>
                <p:cNvSpPr>
                  <a:spLocks noChangeArrowheads="1"/>
                </p:cNvSpPr>
                <p:nvPr/>
              </p:nvSpPr>
              <p:spPr bwMode="auto">
                <a:xfrm>
                  <a:off x="894" y="2582"/>
                  <a:ext cx="177" cy="176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4700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897" y="2564"/>
                  <a:ext cx="177" cy="19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400"/>
                    <a:t>1</a:t>
                  </a:r>
                </a:p>
              </p:txBody>
            </p:sp>
          </p:grpSp>
          <p:grpSp>
            <p:nvGrpSpPr>
              <p:cNvPr id="454701" name="Group 45"/>
              <p:cNvGrpSpPr>
                <a:grpSpLocks/>
              </p:cNvGrpSpPr>
              <p:nvPr/>
            </p:nvGrpSpPr>
            <p:grpSpPr bwMode="auto">
              <a:xfrm>
                <a:off x="488" y="3159"/>
                <a:ext cx="180" cy="194"/>
                <a:chOff x="894" y="2564"/>
                <a:chExt cx="180" cy="194"/>
              </a:xfrm>
            </p:grpSpPr>
            <p:sp>
              <p:nvSpPr>
                <p:cNvPr id="454702" name="Oval 46"/>
                <p:cNvSpPr>
                  <a:spLocks noChangeArrowheads="1"/>
                </p:cNvSpPr>
                <p:nvPr/>
              </p:nvSpPr>
              <p:spPr bwMode="auto">
                <a:xfrm>
                  <a:off x="894" y="2582"/>
                  <a:ext cx="177" cy="176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4703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897" y="2564"/>
                  <a:ext cx="177" cy="19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400"/>
                    <a:t>3</a:t>
                  </a:r>
                </a:p>
              </p:txBody>
            </p:sp>
          </p:grpSp>
          <p:grpSp>
            <p:nvGrpSpPr>
              <p:cNvPr id="454704" name="Group 48"/>
              <p:cNvGrpSpPr>
                <a:grpSpLocks/>
              </p:cNvGrpSpPr>
              <p:nvPr/>
            </p:nvGrpSpPr>
            <p:grpSpPr bwMode="auto">
              <a:xfrm>
                <a:off x="882" y="3547"/>
                <a:ext cx="180" cy="194"/>
                <a:chOff x="894" y="2564"/>
                <a:chExt cx="180" cy="194"/>
              </a:xfrm>
            </p:grpSpPr>
            <p:sp>
              <p:nvSpPr>
                <p:cNvPr id="454705" name="Oval 49"/>
                <p:cNvSpPr>
                  <a:spLocks noChangeArrowheads="1"/>
                </p:cNvSpPr>
                <p:nvPr/>
              </p:nvSpPr>
              <p:spPr bwMode="auto">
                <a:xfrm>
                  <a:off x="894" y="2582"/>
                  <a:ext cx="177" cy="176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4706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897" y="2564"/>
                  <a:ext cx="177" cy="19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400"/>
                    <a:t>6</a:t>
                  </a:r>
                </a:p>
              </p:txBody>
            </p:sp>
          </p:grpSp>
          <p:grpSp>
            <p:nvGrpSpPr>
              <p:cNvPr id="454707" name="Group 51"/>
              <p:cNvGrpSpPr>
                <a:grpSpLocks/>
              </p:cNvGrpSpPr>
              <p:nvPr/>
            </p:nvGrpSpPr>
            <p:grpSpPr bwMode="auto">
              <a:xfrm>
                <a:off x="1255" y="3175"/>
                <a:ext cx="180" cy="194"/>
                <a:chOff x="894" y="2564"/>
                <a:chExt cx="180" cy="194"/>
              </a:xfrm>
            </p:grpSpPr>
            <p:sp>
              <p:nvSpPr>
                <p:cNvPr id="454708" name="Oval 52"/>
                <p:cNvSpPr>
                  <a:spLocks noChangeArrowheads="1"/>
                </p:cNvSpPr>
                <p:nvPr/>
              </p:nvSpPr>
              <p:spPr bwMode="auto">
                <a:xfrm>
                  <a:off x="894" y="2582"/>
                  <a:ext cx="177" cy="176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4709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897" y="2564"/>
                  <a:ext cx="177" cy="19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400"/>
                    <a:t>4</a:t>
                  </a:r>
                </a:p>
              </p:txBody>
            </p:sp>
          </p:grpSp>
          <p:grpSp>
            <p:nvGrpSpPr>
              <p:cNvPr id="454710" name="Group 54"/>
              <p:cNvGrpSpPr>
                <a:grpSpLocks/>
              </p:cNvGrpSpPr>
              <p:nvPr/>
            </p:nvGrpSpPr>
            <p:grpSpPr bwMode="auto">
              <a:xfrm>
                <a:off x="1643" y="2790"/>
                <a:ext cx="180" cy="194"/>
                <a:chOff x="894" y="2564"/>
                <a:chExt cx="180" cy="194"/>
              </a:xfrm>
            </p:grpSpPr>
            <p:sp>
              <p:nvSpPr>
                <p:cNvPr id="454711" name="Oval 55"/>
                <p:cNvSpPr>
                  <a:spLocks noChangeArrowheads="1"/>
                </p:cNvSpPr>
                <p:nvPr/>
              </p:nvSpPr>
              <p:spPr bwMode="auto">
                <a:xfrm>
                  <a:off x="894" y="2582"/>
                  <a:ext cx="177" cy="176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4712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897" y="2564"/>
                  <a:ext cx="177" cy="19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400"/>
                    <a:t>2</a:t>
                  </a:r>
                </a:p>
              </p:txBody>
            </p:sp>
          </p:grpSp>
          <p:grpSp>
            <p:nvGrpSpPr>
              <p:cNvPr id="454713" name="Group 57"/>
              <p:cNvGrpSpPr>
                <a:grpSpLocks/>
              </p:cNvGrpSpPr>
              <p:nvPr/>
            </p:nvGrpSpPr>
            <p:grpSpPr bwMode="auto">
              <a:xfrm>
                <a:off x="1649" y="3543"/>
                <a:ext cx="180" cy="194"/>
                <a:chOff x="894" y="2564"/>
                <a:chExt cx="180" cy="194"/>
              </a:xfrm>
            </p:grpSpPr>
            <p:sp>
              <p:nvSpPr>
                <p:cNvPr id="454714" name="Oval 58"/>
                <p:cNvSpPr>
                  <a:spLocks noChangeArrowheads="1"/>
                </p:cNvSpPr>
                <p:nvPr/>
              </p:nvSpPr>
              <p:spPr bwMode="auto">
                <a:xfrm>
                  <a:off x="894" y="2582"/>
                  <a:ext cx="177" cy="176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4715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897" y="2564"/>
                  <a:ext cx="177" cy="19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400"/>
                    <a:t>7</a:t>
                  </a:r>
                </a:p>
              </p:txBody>
            </p:sp>
          </p:grpSp>
          <p:grpSp>
            <p:nvGrpSpPr>
              <p:cNvPr id="454716" name="Group 60"/>
              <p:cNvGrpSpPr>
                <a:grpSpLocks/>
              </p:cNvGrpSpPr>
              <p:nvPr/>
            </p:nvGrpSpPr>
            <p:grpSpPr bwMode="auto">
              <a:xfrm>
                <a:off x="2028" y="3176"/>
                <a:ext cx="180" cy="194"/>
                <a:chOff x="894" y="2564"/>
                <a:chExt cx="180" cy="194"/>
              </a:xfrm>
            </p:grpSpPr>
            <p:sp>
              <p:nvSpPr>
                <p:cNvPr id="454717" name="Oval 61"/>
                <p:cNvSpPr>
                  <a:spLocks noChangeArrowheads="1"/>
                </p:cNvSpPr>
                <p:nvPr/>
              </p:nvSpPr>
              <p:spPr bwMode="auto">
                <a:xfrm>
                  <a:off x="894" y="2582"/>
                  <a:ext cx="177" cy="176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4718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897" y="2564"/>
                  <a:ext cx="177" cy="19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400"/>
                    <a:t>5</a:t>
                  </a:r>
                </a:p>
              </p:txBody>
            </p:sp>
          </p:grpSp>
          <p:sp>
            <p:nvSpPr>
              <p:cNvPr id="454719" name="Line 63"/>
              <p:cNvSpPr>
                <a:spLocks noChangeShapeType="1"/>
              </p:cNvSpPr>
              <p:nvPr/>
            </p:nvSpPr>
            <p:spPr bwMode="auto">
              <a:xfrm flipH="1">
                <a:off x="623" y="2955"/>
                <a:ext cx="271" cy="23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4720" name="Line 64"/>
              <p:cNvSpPr>
                <a:spLocks noChangeShapeType="1"/>
              </p:cNvSpPr>
              <p:nvPr/>
            </p:nvSpPr>
            <p:spPr bwMode="auto">
              <a:xfrm>
                <a:off x="617" y="3348"/>
                <a:ext cx="271" cy="25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4721" name="Line 65"/>
              <p:cNvSpPr>
                <a:spLocks noChangeShapeType="1"/>
              </p:cNvSpPr>
              <p:nvPr/>
            </p:nvSpPr>
            <p:spPr bwMode="auto">
              <a:xfrm>
                <a:off x="1057" y="2880"/>
                <a:ext cx="57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4722" name="Line 66"/>
              <p:cNvSpPr>
                <a:spLocks noChangeShapeType="1"/>
              </p:cNvSpPr>
              <p:nvPr/>
            </p:nvSpPr>
            <p:spPr bwMode="auto">
              <a:xfrm>
                <a:off x="1809" y="2934"/>
                <a:ext cx="265" cy="27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4723" name="Line 67"/>
              <p:cNvSpPr>
                <a:spLocks noChangeShapeType="1"/>
              </p:cNvSpPr>
              <p:nvPr/>
            </p:nvSpPr>
            <p:spPr bwMode="auto">
              <a:xfrm flipH="1">
                <a:off x="1803" y="3341"/>
                <a:ext cx="250" cy="25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4724" name="Line 68"/>
              <p:cNvSpPr>
                <a:spLocks noChangeShapeType="1"/>
              </p:cNvSpPr>
              <p:nvPr/>
            </p:nvSpPr>
            <p:spPr bwMode="auto">
              <a:xfrm flipH="1">
                <a:off x="1410" y="2955"/>
                <a:ext cx="257" cy="25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4725" name="Line 69"/>
              <p:cNvSpPr>
                <a:spLocks noChangeShapeType="1"/>
              </p:cNvSpPr>
              <p:nvPr/>
            </p:nvSpPr>
            <p:spPr bwMode="auto">
              <a:xfrm flipH="1">
                <a:off x="1430" y="3273"/>
                <a:ext cx="58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4726" name="Line 70"/>
              <p:cNvSpPr>
                <a:spLocks noChangeShapeType="1"/>
              </p:cNvSpPr>
              <p:nvPr/>
            </p:nvSpPr>
            <p:spPr bwMode="auto">
              <a:xfrm>
                <a:off x="1403" y="3341"/>
                <a:ext cx="264" cy="23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4727" name="Line 71"/>
              <p:cNvSpPr>
                <a:spLocks noChangeShapeType="1"/>
              </p:cNvSpPr>
              <p:nvPr/>
            </p:nvSpPr>
            <p:spPr bwMode="auto">
              <a:xfrm flipH="1">
                <a:off x="1057" y="3653"/>
                <a:ext cx="59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4728" name="Line 72"/>
              <p:cNvSpPr>
                <a:spLocks noChangeShapeType="1"/>
              </p:cNvSpPr>
              <p:nvPr/>
            </p:nvSpPr>
            <p:spPr bwMode="auto">
              <a:xfrm flipH="1">
                <a:off x="657" y="3273"/>
                <a:ext cx="597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4729" name="Line 73"/>
              <p:cNvSpPr>
                <a:spLocks noChangeShapeType="1"/>
              </p:cNvSpPr>
              <p:nvPr/>
            </p:nvSpPr>
            <p:spPr bwMode="auto">
              <a:xfrm flipH="1">
                <a:off x="996" y="3354"/>
                <a:ext cx="292" cy="21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4730" name="Line 74"/>
              <p:cNvSpPr>
                <a:spLocks noChangeShapeType="1"/>
              </p:cNvSpPr>
              <p:nvPr/>
            </p:nvSpPr>
            <p:spPr bwMode="auto">
              <a:xfrm>
                <a:off x="1023" y="2968"/>
                <a:ext cx="278" cy="23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454731" name="Text Box 75"/>
            <p:cNvSpPr txBox="1">
              <a:spLocks noChangeArrowheads="1"/>
            </p:cNvSpPr>
            <p:nvPr/>
          </p:nvSpPr>
          <p:spPr bwMode="auto">
            <a:xfrm>
              <a:off x="1351" y="3311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454732" name="Text Box 76"/>
            <p:cNvSpPr txBox="1">
              <a:spLocks noChangeArrowheads="1"/>
            </p:cNvSpPr>
            <p:nvPr/>
          </p:nvSpPr>
          <p:spPr bwMode="auto">
            <a:xfrm>
              <a:off x="1963" y="3089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4</a:t>
              </a:r>
            </a:p>
          </p:txBody>
        </p:sp>
        <p:sp>
          <p:nvSpPr>
            <p:cNvPr id="454733" name="Text Box 77"/>
            <p:cNvSpPr txBox="1">
              <a:spLocks noChangeArrowheads="1"/>
            </p:cNvSpPr>
            <p:nvPr/>
          </p:nvSpPr>
          <p:spPr bwMode="auto">
            <a:xfrm>
              <a:off x="2595" y="3259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5</a:t>
              </a:r>
            </a:p>
          </p:txBody>
        </p:sp>
        <p:sp>
          <p:nvSpPr>
            <p:cNvPr id="454734" name="Text Box 78"/>
            <p:cNvSpPr txBox="1">
              <a:spLocks noChangeArrowheads="1"/>
            </p:cNvSpPr>
            <p:nvPr/>
          </p:nvSpPr>
          <p:spPr bwMode="auto">
            <a:xfrm>
              <a:off x="2277" y="3355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8</a:t>
              </a:r>
            </a:p>
          </p:txBody>
        </p:sp>
        <p:sp>
          <p:nvSpPr>
            <p:cNvPr id="454735" name="Text Box 79"/>
            <p:cNvSpPr txBox="1">
              <a:spLocks noChangeArrowheads="1"/>
            </p:cNvSpPr>
            <p:nvPr/>
          </p:nvSpPr>
          <p:spPr bwMode="auto">
            <a:xfrm>
              <a:off x="1844" y="3288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454736" name="Text Box 80"/>
            <p:cNvSpPr txBox="1">
              <a:spLocks noChangeArrowheads="1"/>
            </p:cNvSpPr>
            <p:nvPr/>
          </p:nvSpPr>
          <p:spPr bwMode="auto">
            <a:xfrm>
              <a:off x="1615" y="3473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6</a:t>
              </a:r>
            </a:p>
          </p:txBody>
        </p:sp>
        <p:sp>
          <p:nvSpPr>
            <p:cNvPr id="454737" name="Text Box 81"/>
            <p:cNvSpPr txBox="1">
              <a:spLocks noChangeArrowheads="1"/>
            </p:cNvSpPr>
            <p:nvPr/>
          </p:nvSpPr>
          <p:spPr bwMode="auto">
            <a:xfrm>
              <a:off x="2449" y="3481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3</a:t>
              </a:r>
            </a:p>
          </p:txBody>
        </p:sp>
        <p:sp>
          <p:nvSpPr>
            <p:cNvPr id="454738" name="Text Box 82"/>
            <p:cNvSpPr txBox="1">
              <a:spLocks noChangeArrowheads="1"/>
            </p:cNvSpPr>
            <p:nvPr/>
          </p:nvSpPr>
          <p:spPr bwMode="auto">
            <a:xfrm>
              <a:off x="2640" y="3753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6</a:t>
              </a:r>
            </a:p>
          </p:txBody>
        </p:sp>
        <p:sp>
          <p:nvSpPr>
            <p:cNvPr id="454739" name="Text Box 83"/>
            <p:cNvSpPr txBox="1">
              <a:spLocks noChangeArrowheads="1"/>
            </p:cNvSpPr>
            <p:nvPr/>
          </p:nvSpPr>
          <p:spPr bwMode="auto">
            <a:xfrm>
              <a:off x="2215" y="3667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454740" name="Text Box 84"/>
            <p:cNvSpPr txBox="1">
              <a:spLocks noChangeArrowheads="1"/>
            </p:cNvSpPr>
            <p:nvPr/>
          </p:nvSpPr>
          <p:spPr bwMode="auto">
            <a:xfrm>
              <a:off x="2033" y="3864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2</a:t>
              </a:r>
            </a:p>
          </p:txBody>
        </p:sp>
        <p:sp>
          <p:nvSpPr>
            <p:cNvPr id="454741" name="Text Box 85"/>
            <p:cNvSpPr txBox="1">
              <a:spLocks noChangeArrowheads="1"/>
            </p:cNvSpPr>
            <p:nvPr/>
          </p:nvSpPr>
          <p:spPr bwMode="auto">
            <a:xfrm>
              <a:off x="1770" y="3669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9</a:t>
              </a:r>
            </a:p>
          </p:txBody>
        </p:sp>
        <p:sp>
          <p:nvSpPr>
            <p:cNvPr id="454742" name="Text Box 86"/>
            <p:cNvSpPr txBox="1">
              <a:spLocks noChangeArrowheads="1"/>
            </p:cNvSpPr>
            <p:nvPr/>
          </p:nvSpPr>
          <p:spPr bwMode="auto">
            <a:xfrm>
              <a:off x="1439" y="3683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9</a:t>
              </a:r>
            </a:p>
          </p:txBody>
        </p:sp>
      </p:grpSp>
      <p:graphicFrame>
        <p:nvGraphicFramePr>
          <p:cNvPr id="454743" name="Object 87"/>
          <p:cNvGraphicFramePr>
            <a:graphicFrameLocks noChangeAspect="1"/>
          </p:cNvGraphicFramePr>
          <p:nvPr/>
        </p:nvGraphicFramePr>
        <p:xfrm>
          <a:off x="6103938" y="4186238"/>
          <a:ext cx="2295525" cy="221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4749" name="Worksheet" r:id="rId5" imgW="2295906" imgH="2219757" progId="Excel.Sheet.8">
                  <p:embed/>
                </p:oleObj>
              </mc:Choice>
              <mc:Fallback>
                <p:oleObj name="Worksheet" r:id="rId5" imgW="2295906" imgH="2219757" progId="Excel.Sheet.8">
                  <p:embed/>
                  <p:pic>
                    <p:nvPicPr>
                      <p:cNvPr id="0" name="Object 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3938" y="4186238"/>
                        <a:ext cx="2295525" cy="221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682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3" y="187325"/>
            <a:ext cx="7772400" cy="615950"/>
          </a:xfrm>
          <a:noFill/>
          <a:ln/>
        </p:spPr>
        <p:txBody>
          <a:bodyPr/>
          <a:lstStyle/>
          <a:p>
            <a:r>
              <a:rPr lang="en-US" sz="3200"/>
              <a:t>Adjacency Matrix </a:t>
            </a:r>
            <a:r>
              <a:rPr lang="en-US" sz="3200">
                <a:sym typeface="Symbol" pitchFamily="18" charset="2"/>
              </a:rPr>
              <a:t> Discussions </a:t>
            </a:r>
            <a:endParaRPr lang="en-US" sz="3200">
              <a:latin typeface="Batang" pitchFamily="18" charset="-127"/>
            </a:endParaRPr>
          </a:p>
        </p:txBody>
      </p:sp>
      <p:sp>
        <p:nvSpPr>
          <p:cNvPr id="4556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574675" y="863600"/>
            <a:ext cx="5746750" cy="5651500"/>
          </a:xfrm>
          <a:noFill/>
          <a:ln/>
        </p:spPr>
        <p:txBody>
          <a:bodyPr/>
          <a:lstStyle/>
          <a:p>
            <a:r>
              <a:rPr lang="en-US" sz="2000">
                <a:sym typeface="Symbol" pitchFamily="18" charset="2"/>
              </a:rPr>
              <a:t>The adjacency matrix representation has the merit of extreme simplicity.</a:t>
            </a:r>
          </a:p>
          <a:p>
            <a:r>
              <a:rPr lang="en-US" sz="2000">
                <a:sym typeface="Symbol" pitchFamily="18" charset="2"/>
              </a:rPr>
              <a:t>However, the space requirement is (|V|</a:t>
            </a:r>
            <a:r>
              <a:rPr lang="en-US" sz="2000" baseline="30000">
                <a:sym typeface="Symbol" pitchFamily="18" charset="2"/>
              </a:rPr>
              <a:t>2</a:t>
            </a:r>
            <a:r>
              <a:rPr lang="en-US" sz="2000">
                <a:sym typeface="Symbol" pitchFamily="18" charset="2"/>
              </a:rPr>
              <a:t>), which can be prohibitive if the graph does not have very many edges.</a:t>
            </a:r>
          </a:p>
          <a:p>
            <a:r>
              <a:rPr lang="en-US" sz="2000">
                <a:solidFill>
                  <a:schemeClr val="hlink"/>
                </a:solidFill>
                <a:sym typeface="Symbol" pitchFamily="18" charset="2"/>
              </a:rPr>
              <a:t>Dense graphs</a:t>
            </a:r>
            <a:r>
              <a:rPr lang="en-US" sz="2000">
                <a:sym typeface="Symbol" pitchFamily="18" charset="2"/>
              </a:rPr>
              <a:t>: a graph is </a:t>
            </a:r>
            <a:r>
              <a:rPr lang="en-US" sz="2000">
                <a:solidFill>
                  <a:schemeClr val="hlink"/>
                </a:solidFill>
                <a:sym typeface="Symbol" pitchFamily="18" charset="2"/>
              </a:rPr>
              <a:t>dense</a:t>
            </a:r>
            <a:r>
              <a:rPr lang="en-US" sz="2000">
                <a:sym typeface="Symbol" pitchFamily="18" charset="2"/>
              </a:rPr>
              <a:t> if |E| = (|V|</a:t>
            </a:r>
            <a:r>
              <a:rPr lang="en-US" sz="2000" baseline="30000">
                <a:sym typeface="Symbol" pitchFamily="18" charset="2"/>
              </a:rPr>
              <a:t>2</a:t>
            </a:r>
            <a:r>
              <a:rPr lang="en-US" sz="2000">
                <a:sym typeface="Symbol" pitchFamily="18" charset="2"/>
              </a:rPr>
              <a:t>).</a:t>
            </a:r>
          </a:p>
          <a:p>
            <a:r>
              <a:rPr lang="en-US" sz="2000">
                <a:solidFill>
                  <a:schemeClr val="hlink"/>
                </a:solidFill>
                <a:sym typeface="Symbol" pitchFamily="18" charset="2"/>
              </a:rPr>
              <a:t>Sparse graphs</a:t>
            </a:r>
            <a:r>
              <a:rPr lang="en-US" sz="2000">
                <a:sym typeface="Symbol" pitchFamily="18" charset="2"/>
              </a:rPr>
              <a:t>: if the graph is not dense, then it is </a:t>
            </a:r>
            <a:r>
              <a:rPr lang="en-US" sz="2000">
                <a:solidFill>
                  <a:schemeClr val="hlink"/>
                </a:solidFill>
                <a:sym typeface="Symbol" pitchFamily="18" charset="2"/>
              </a:rPr>
              <a:t>sparse</a:t>
            </a:r>
            <a:r>
              <a:rPr lang="en-US" sz="2000">
                <a:sym typeface="Symbol" pitchFamily="18" charset="2"/>
              </a:rPr>
              <a:t>.</a:t>
            </a:r>
          </a:p>
          <a:p>
            <a:r>
              <a:rPr lang="en-US" sz="2000">
                <a:sym typeface="Symbol" pitchFamily="18" charset="2"/>
              </a:rPr>
              <a:t>An adjacency matrix is an appropriate representation for a dense graph.</a:t>
            </a:r>
          </a:p>
          <a:p>
            <a:r>
              <a:rPr lang="en-US" sz="2000">
                <a:sym typeface="Symbol" pitchFamily="18" charset="2"/>
              </a:rPr>
              <a:t>But, in most of the applications that we shall see, the graph is sparse.</a:t>
            </a:r>
          </a:p>
        </p:txBody>
      </p:sp>
      <p:sp>
        <p:nvSpPr>
          <p:cNvPr id="455684" name="Text Box 4"/>
          <p:cNvSpPr txBox="1">
            <a:spLocks noChangeArrowheads="1"/>
          </p:cNvSpPr>
          <p:nvPr/>
        </p:nvSpPr>
        <p:spPr bwMode="auto">
          <a:xfrm>
            <a:off x="6784975" y="1277938"/>
            <a:ext cx="184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pSp>
        <p:nvGrpSpPr>
          <p:cNvPr id="455685" name="Group 5"/>
          <p:cNvGrpSpPr>
            <a:grpSpLocks/>
          </p:cNvGrpSpPr>
          <p:nvPr/>
        </p:nvGrpSpPr>
        <p:grpSpPr bwMode="auto">
          <a:xfrm>
            <a:off x="6138863" y="1595438"/>
            <a:ext cx="2730500" cy="1516062"/>
            <a:chOff x="488" y="2786"/>
            <a:chExt cx="1720" cy="955"/>
          </a:xfrm>
        </p:grpSpPr>
        <p:grpSp>
          <p:nvGrpSpPr>
            <p:cNvPr id="455686" name="Group 6"/>
            <p:cNvGrpSpPr>
              <a:grpSpLocks/>
            </p:cNvGrpSpPr>
            <p:nvPr/>
          </p:nvGrpSpPr>
          <p:grpSpPr bwMode="auto">
            <a:xfrm>
              <a:off x="880" y="2786"/>
              <a:ext cx="180" cy="194"/>
              <a:chOff x="894" y="2564"/>
              <a:chExt cx="180" cy="194"/>
            </a:xfrm>
          </p:grpSpPr>
          <p:sp>
            <p:nvSpPr>
              <p:cNvPr id="455687" name="Oval 7"/>
              <p:cNvSpPr>
                <a:spLocks noChangeArrowheads="1"/>
              </p:cNvSpPr>
              <p:nvPr/>
            </p:nvSpPr>
            <p:spPr bwMode="auto">
              <a:xfrm>
                <a:off x="894" y="2582"/>
                <a:ext cx="177" cy="17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5688" name="Text Box 8"/>
              <p:cNvSpPr txBox="1">
                <a:spLocks noChangeArrowheads="1"/>
              </p:cNvSpPr>
              <p:nvPr/>
            </p:nvSpPr>
            <p:spPr bwMode="auto">
              <a:xfrm>
                <a:off x="897" y="2564"/>
                <a:ext cx="177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1</a:t>
                </a:r>
              </a:p>
            </p:txBody>
          </p:sp>
        </p:grpSp>
        <p:grpSp>
          <p:nvGrpSpPr>
            <p:cNvPr id="455689" name="Group 9"/>
            <p:cNvGrpSpPr>
              <a:grpSpLocks/>
            </p:cNvGrpSpPr>
            <p:nvPr/>
          </p:nvGrpSpPr>
          <p:grpSpPr bwMode="auto">
            <a:xfrm>
              <a:off x="488" y="3159"/>
              <a:ext cx="180" cy="194"/>
              <a:chOff x="894" y="2564"/>
              <a:chExt cx="180" cy="194"/>
            </a:xfrm>
          </p:grpSpPr>
          <p:sp>
            <p:nvSpPr>
              <p:cNvPr id="455690" name="Oval 10"/>
              <p:cNvSpPr>
                <a:spLocks noChangeArrowheads="1"/>
              </p:cNvSpPr>
              <p:nvPr/>
            </p:nvSpPr>
            <p:spPr bwMode="auto">
              <a:xfrm>
                <a:off x="894" y="2582"/>
                <a:ext cx="177" cy="17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5691" name="Text Box 11"/>
              <p:cNvSpPr txBox="1">
                <a:spLocks noChangeArrowheads="1"/>
              </p:cNvSpPr>
              <p:nvPr/>
            </p:nvSpPr>
            <p:spPr bwMode="auto">
              <a:xfrm>
                <a:off x="897" y="2564"/>
                <a:ext cx="177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3</a:t>
                </a:r>
              </a:p>
            </p:txBody>
          </p:sp>
        </p:grpSp>
        <p:grpSp>
          <p:nvGrpSpPr>
            <p:cNvPr id="455692" name="Group 12"/>
            <p:cNvGrpSpPr>
              <a:grpSpLocks/>
            </p:cNvGrpSpPr>
            <p:nvPr/>
          </p:nvGrpSpPr>
          <p:grpSpPr bwMode="auto">
            <a:xfrm>
              <a:off x="882" y="3547"/>
              <a:ext cx="180" cy="194"/>
              <a:chOff x="894" y="2564"/>
              <a:chExt cx="180" cy="194"/>
            </a:xfrm>
          </p:grpSpPr>
          <p:sp>
            <p:nvSpPr>
              <p:cNvPr id="455693" name="Oval 13"/>
              <p:cNvSpPr>
                <a:spLocks noChangeArrowheads="1"/>
              </p:cNvSpPr>
              <p:nvPr/>
            </p:nvSpPr>
            <p:spPr bwMode="auto">
              <a:xfrm>
                <a:off x="894" y="2582"/>
                <a:ext cx="177" cy="17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5694" name="Text Box 14"/>
              <p:cNvSpPr txBox="1">
                <a:spLocks noChangeArrowheads="1"/>
              </p:cNvSpPr>
              <p:nvPr/>
            </p:nvSpPr>
            <p:spPr bwMode="auto">
              <a:xfrm>
                <a:off x="897" y="2564"/>
                <a:ext cx="177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6</a:t>
                </a:r>
              </a:p>
            </p:txBody>
          </p:sp>
        </p:grpSp>
        <p:grpSp>
          <p:nvGrpSpPr>
            <p:cNvPr id="455695" name="Group 15"/>
            <p:cNvGrpSpPr>
              <a:grpSpLocks/>
            </p:cNvGrpSpPr>
            <p:nvPr/>
          </p:nvGrpSpPr>
          <p:grpSpPr bwMode="auto">
            <a:xfrm>
              <a:off x="1255" y="3175"/>
              <a:ext cx="180" cy="194"/>
              <a:chOff x="894" y="2564"/>
              <a:chExt cx="180" cy="194"/>
            </a:xfrm>
          </p:grpSpPr>
          <p:sp>
            <p:nvSpPr>
              <p:cNvPr id="455696" name="Oval 16"/>
              <p:cNvSpPr>
                <a:spLocks noChangeArrowheads="1"/>
              </p:cNvSpPr>
              <p:nvPr/>
            </p:nvSpPr>
            <p:spPr bwMode="auto">
              <a:xfrm>
                <a:off x="894" y="2582"/>
                <a:ext cx="177" cy="17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5697" name="Text Box 17"/>
              <p:cNvSpPr txBox="1">
                <a:spLocks noChangeArrowheads="1"/>
              </p:cNvSpPr>
              <p:nvPr/>
            </p:nvSpPr>
            <p:spPr bwMode="auto">
              <a:xfrm>
                <a:off x="897" y="2564"/>
                <a:ext cx="177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4</a:t>
                </a:r>
              </a:p>
            </p:txBody>
          </p:sp>
        </p:grpSp>
        <p:grpSp>
          <p:nvGrpSpPr>
            <p:cNvPr id="455698" name="Group 18"/>
            <p:cNvGrpSpPr>
              <a:grpSpLocks/>
            </p:cNvGrpSpPr>
            <p:nvPr/>
          </p:nvGrpSpPr>
          <p:grpSpPr bwMode="auto">
            <a:xfrm>
              <a:off x="1643" y="2790"/>
              <a:ext cx="180" cy="194"/>
              <a:chOff x="894" y="2564"/>
              <a:chExt cx="180" cy="194"/>
            </a:xfrm>
          </p:grpSpPr>
          <p:sp>
            <p:nvSpPr>
              <p:cNvPr id="455699" name="Oval 19"/>
              <p:cNvSpPr>
                <a:spLocks noChangeArrowheads="1"/>
              </p:cNvSpPr>
              <p:nvPr/>
            </p:nvSpPr>
            <p:spPr bwMode="auto">
              <a:xfrm>
                <a:off x="894" y="2582"/>
                <a:ext cx="177" cy="17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5700" name="Text Box 20"/>
              <p:cNvSpPr txBox="1">
                <a:spLocks noChangeArrowheads="1"/>
              </p:cNvSpPr>
              <p:nvPr/>
            </p:nvSpPr>
            <p:spPr bwMode="auto">
              <a:xfrm>
                <a:off x="897" y="2564"/>
                <a:ext cx="177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2</a:t>
                </a:r>
              </a:p>
            </p:txBody>
          </p:sp>
        </p:grpSp>
        <p:grpSp>
          <p:nvGrpSpPr>
            <p:cNvPr id="455701" name="Group 21"/>
            <p:cNvGrpSpPr>
              <a:grpSpLocks/>
            </p:cNvGrpSpPr>
            <p:nvPr/>
          </p:nvGrpSpPr>
          <p:grpSpPr bwMode="auto">
            <a:xfrm>
              <a:off x="1649" y="3543"/>
              <a:ext cx="180" cy="194"/>
              <a:chOff x="894" y="2564"/>
              <a:chExt cx="180" cy="194"/>
            </a:xfrm>
          </p:grpSpPr>
          <p:sp>
            <p:nvSpPr>
              <p:cNvPr id="455702" name="Oval 22"/>
              <p:cNvSpPr>
                <a:spLocks noChangeArrowheads="1"/>
              </p:cNvSpPr>
              <p:nvPr/>
            </p:nvSpPr>
            <p:spPr bwMode="auto">
              <a:xfrm>
                <a:off x="894" y="2582"/>
                <a:ext cx="177" cy="17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5703" name="Text Box 23"/>
              <p:cNvSpPr txBox="1">
                <a:spLocks noChangeArrowheads="1"/>
              </p:cNvSpPr>
              <p:nvPr/>
            </p:nvSpPr>
            <p:spPr bwMode="auto">
              <a:xfrm>
                <a:off x="897" y="2564"/>
                <a:ext cx="177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7</a:t>
                </a:r>
              </a:p>
            </p:txBody>
          </p:sp>
        </p:grpSp>
        <p:grpSp>
          <p:nvGrpSpPr>
            <p:cNvPr id="455704" name="Group 24"/>
            <p:cNvGrpSpPr>
              <a:grpSpLocks/>
            </p:cNvGrpSpPr>
            <p:nvPr/>
          </p:nvGrpSpPr>
          <p:grpSpPr bwMode="auto">
            <a:xfrm>
              <a:off x="2028" y="3176"/>
              <a:ext cx="180" cy="194"/>
              <a:chOff x="894" y="2564"/>
              <a:chExt cx="180" cy="194"/>
            </a:xfrm>
          </p:grpSpPr>
          <p:sp>
            <p:nvSpPr>
              <p:cNvPr id="455705" name="Oval 25"/>
              <p:cNvSpPr>
                <a:spLocks noChangeArrowheads="1"/>
              </p:cNvSpPr>
              <p:nvPr/>
            </p:nvSpPr>
            <p:spPr bwMode="auto">
              <a:xfrm>
                <a:off x="894" y="2582"/>
                <a:ext cx="177" cy="17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5706" name="Text Box 26"/>
              <p:cNvSpPr txBox="1">
                <a:spLocks noChangeArrowheads="1"/>
              </p:cNvSpPr>
              <p:nvPr/>
            </p:nvSpPr>
            <p:spPr bwMode="auto">
              <a:xfrm>
                <a:off x="897" y="2564"/>
                <a:ext cx="177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5</a:t>
                </a:r>
              </a:p>
            </p:txBody>
          </p:sp>
        </p:grpSp>
        <p:sp>
          <p:nvSpPr>
            <p:cNvPr id="455707" name="Line 27"/>
            <p:cNvSpPr>
              <a:spLocks noChangeShapeType="1"/>
            </p:cNvSpPr>
            <p:nvPr/>
          </p:nvSpPr>
          <p:spPr bwMode="auto">
            <a:xfrm flipH="1">
              <a:off x="623" y="2955"/>
              <a:ext cx="271" cy="2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5708" name="Line 28"/>
            <p:cNvSpPr>
              <a:spLocks noChangeShapeType="1"/>
            </p:cNvSpPr>
            <p:nvPr/>
          </p:nvSpPr>
          <p:spPr bwMode="auto">
            <a:xfrm>
              <a:off x="617" y="3348"/>
              <a:ext cx="271" cy="25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5709" name="Line 29"/>
            <p:cNvSpPr>
              <a:spLocks noChangeShapeType="1"/>
            </p:cNvSpPr>
            <p:nvPr/>
          </p:nvSpPr>
          <p:spPr bwMode="auto">
            <a:xfrm>
              <a:off x="1057" y="2880"/>
              <a:ext cx="57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5710" name="Line 30"/>
            <p:cNvSpPr>
              <a:spLocks noChangeShapeType="1"/>
            </p:cNvSpPr>
            <p:nvPr/>
          </p:nvSpPr>
          <p:spPr bwMode="auto">
            <a:xfrm>
              <a:off x="1809" y="2934"/>
              <a:ext cx="265" cy="27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5711" name="Line 31"/>
            <p:cNvSpPr>
              <a:spLocks noChangeShapeType="1"/>
            </p:cNvSpPr>
            <p:nvPr/>
          </p:nvSpPr>
          <p:spPr bwMode="auto">
            <a:xfrm flipH="1">
              <a:off x="1803" y="3341"/>
              <a:ext cx="250" cy="25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5712" name="Line 32"/>
            <p:cNvSpPr>
              <a:spLocks noChangeShapeType="1"/>
            </p:cNvSpPr>
            <p:nvPr/>
          </p:nvSpPr>
          <p:spPr bwMode="auto">
            <a:xfrm flipH="1">
              <a:off x="1410" y="2955"/>
              <a:ext cx="257" cy="2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5713" name="Line 33"/>
            <p:cNvSpPr>
              <a:spLocks noChangeShapeType="1"/>
            </p:cNvSpPr>
            <p:nvPr/>
          </p:nvSpPr>
          <p:spPr bwMode="auto">
            <a:xfrm flipH="1">
              <a:off x="1430" y="3273"/>
              <a:ext cx="5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5714" name="Line 34"/>
            <p:cNvSpPr>
              <a:spLocks noChangeShapeType="1"/>
            </p:cNvSpPr>
            <p:nvPr/>
          </p:nvSpPr>
          <p:spPr bwMode="auto">
            <a:xfrm>
              <a:off x="1403" y="3341"/>
              <a:ext cx="264" cy="2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5715" name="Line 35"/>
            <p:cNvSpPr>
              <a:spLocks noChangeShapeType="1"/>
            </p:cNvSpPr>
            <p:nvPr/>
          </p:nvSpPr>
          <p:spPr bwMode="auto">
            <a:xfrm flipH="1">
              <a:off x="1057" y="3653"/>
              <a:ext cx="59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5716" name="Line 36"/>
            <p:cNvSpPr>
              <a:spLocks noChangeShapeType="1"/>
            </p:cNvSpPr>
            <p:nvPr/>
          </p:nvSpPr>
          <p:spPr bwMode="auto">
            <a:xfrm flipH="1">
              <a:off x="657" y="3273"/>
              <a:ext cx="59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5717" name="Line 37"/>
            <p:cNvSpPr>
              <a:spLocks noChangeShapeType="1"/>
            </p:cNvSpPr>
            <p:nvPr/>
          </p:nvSpPr>
          <p:spPr bwMode="auto">
            <a:xfrm flipH="1">
              <a:off x="996" y="3354"/>
              <a:ext cx="292" cy="2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5718" name="Line 38"/>
            <p:cNvSpPr>
              <a:spLocks noChangeShapeType="1"/>
            </p:cNvSpPr>
            <p:nvPr/>
          </p:nvSpPr>
          <p:spPr bwMode="auto">
            <a:xfrm>
              <a:off x="1023" y="2968"/>
              <a:ext cx="278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aphicFrame>
        <p:nvGraphicFramePr>
          <p:cNvPr id="455719" name="Object 39"/>
          <p:cNvGraphicFramePr>
            <a:graphicFrameLocks noChangeAspect="1"/>
          </p:cNvGraphicFramePr>
          <p:nvPr/>
        </p:nvGraphicFramePr>
        <p:xfrm>
          <a:off x="6305550" y="3733800"/>
          <a:ext cx="2295525" cy="221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5726" name="Worksheet" r:id="rId3" imgW="2295906" imgH="2219757" progId="Excel.Sheet.8">
                  <p:embed/>
                </p:oleObj>
              </mc:Choice>
              <mc:Fallback>
                <p:oleObj name="Worksheet" r:id="rId3" imgW="2295906" imgH="2219757" progId="Excel.Sheet.8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5550" y="3733800"/>
                        <a:ext cx="2295525" cy="221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5720" name="Object 40"/>
          <p:cNvGraphicFramePr>
            <a:graphicFrameLocks noChangeAspect="1"/>
          </p:cNvGraphicFramePr>
          <p:nvPr/>
        </p:nvGraphicFramePr>
        <p:xfrm>
          <a:off x="1168400" y="5330825"/>
          <a:ext cx="1289050" cy="1246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5727" name="Worksheet" r:id="rId5" imgW="2010156" imgH="1943405" progId="Excel.Sheet.8">
                  <p:embed/>
                </p:oleObj>
              </mc:Choice>
              <mc:Fallback>
                <p:oleObj name="Worksheet" r:id="rId5" imgW="2010156" imgH="1943405" progId="Excel.Sheet.8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8400" y="5330825"/>
                        <a:ext cx="1289050" cy="1246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5721" name="Text Box 41"/>
          <p:cNvSpPr txBox="1">
            <a:spLocks noChangeArrowheads="1"/>
          </p:cNvSpPr>
          <p:nvPr/>
        </p:nvSpPr>
        <p:spPr bwMode="auto">
          <a:xfrm>
            <a:off x="2682875" y="5421313"/>
            <a:ext cx="2178050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|E| </a:t>
            </a:r>
            <a:r>
              <a:rPr lang="en-US" sz="1600">
                <a:sym typeface="Symbol" pitchFamily="18" charset="2"/>
              </a:rPr>
              <a:t> 4|V|</a:t>
            </a:r>
          </a:p>
          <a:p>
            <a:r>
              <a:rPr lang="en-US" sz="1600">
                <a:sym typeface="Symbol" pitchFamily="18" charset="2"/>
              </a:rPr>
              <a:t>3,000 intersections</a:t>
            </a:r>
          </a:p>
          <a:p>
            <a:r>
              <a:rPr lang="en-US" sz="1600">
                <a:sym typeface="Symbol" pitchFamily="18" charset="2"/>
              </a:rPr>
              <a:t>3,000 vertices</a:t>
            </a:r>
          </a:p>
          <a:p>
            <a:r>
              <a:rPr lang="en-US" sz="1600">
                <a:sym typeface="Symbol" pitchFamily="18" charset="2"/>
              </a:rPr>
              <a:t>12,000 edges</a:t>
            </a:r>
          </a:p>
          <a:p>
            <a:r>
              <a:rPr lang="en-US" sz="1600">
                <a:sym typeface="Symbol" pitchFamily="18" charset="2"/>
              </a:rPr>
              <a:t>Matrix-size: 9,000,000</a:t>
            </a:r>
            <a:endParaRPr lang="en-US" sz="16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6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3" y="187325"/>
            <a:ext cx="7772400" cy="615950"/>
          </a:xfrm>
          <a:noFill/>
          <a:ln/>
        </p:spPr>
        <p:txBody>
          <a:bodyPr/>
          <a:lstStyle/>
          <a:p>
            <a:r>
              <a:rPr lang="en-US" sz="3200"/>
              <a:t>Adjacency Lists</a:t>
            </a:r>
            <a:r>
              <a:rPr lang="en-US" sz="3200">
                <a:sym typeface="Symbol" pitchFamily="18" charset="2"/>
              </a:rPr>
              <a:t> </a:t>
            </a:r>
            <a:endParaRPr lang="en-US" sz="3200">
              <a:latin typeface="Batang" pitchFamily="18" charset="-127"/>
            </a:endParaRPr>
          </a:p>
        </p:txBody>
      </p:sp>
      <p:sp>
        <p:nvSpPr>
          <p:cNvPr id="4567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574675" y="863600"/>
            <a:ext cx="8135938" cy="5651500"/>
          </a:xfrm>
          <a:noFill/>
          <a:ln/>
        </p:spPr>
        <p:txBody>
          <a:bodyPr/>
          <a:lstStyle/>
          <a:p>
            <a:r>
              <a:rPr lang="en-US" sz="2000">
                <a:sym typeface="Symbol" pitchFamily="18" charset="2"/>
              </a:rPr>
              <a:t>An adjacency list is a better solution for a sparse graph.</a:t>
            </a:r>
          </a:p>
          <a:p>
            <a:r>
              <a:rPr lang="en-US" sz="2000">
                <a:solidFill>
                  <a:srgbClr val="FF00FF"/>
                </a:solidFill>
                <a:sym typeface="Symbol" pitchFamily="18" charset="2"/>
              </a:rPr>
              <a:t>For each vertex, we keep a list of all adjacent vertices.</a:t>
            </a:r>
            <a:r>
              <a:rPr lang="en-US" sz="2000">
                <a:sym typeface="Symbol" pitchFamily="18" charset="2"/>
              </a:rPr>
              <a:t> </a:t>
            </a:r>
          </a:p>
          <a:p>
            <a:endParaRPr lang="en-US" sz="2000">
              <a:sym typeface="Symbol" pitchFamily="18" charset="2"/>
            </a:endParaRPr>
          </a:p>
          <a:p>
            <a:endParaRPr lang="en-US" sz="2000">
              <a:sym typeface="Symbol" pitchFamily="18" charset="2"/>
            </a:endParaRPr>
          </a:p>
          <a:p>
            <a:endParaRPr lang="en-US" sz="2000">
              <a:sym typeface="Symbol" pitchFamily="18" charset="2"/>
            </a:endParaRPr>
          </a:p>
          <a:p>
            <a:endParaRPr lang="en-US" sz="2000">
              <a:sym typeface="Symbol" pitchFamily="18" charset="2"/>
            </a:endParaRPr>
          </a:p>
          <a:p>
            <a:endParaRPr lang="en-US" sz="2000">
              <a:sym typeface="Symbol" pitchFamily="18" charset="2"/>
            </a:endParaRPr>
          </a:p>
          <a:p>
            <a:endParaRPr lang="en-US" sz="2000">
              <a:sym typeface="Symbol" pitchFamily="18" charset="2"/>
            </a:endParaRPr>
          </a:p>
          <a:p>
            <a:endParaRPr lang="en-US" sz="2000">
              <a:sym typeface="Symbol" pitchFamily="18" charset="2"/>
            </a:endParaRPr>
          </a:p>
          <a:p>
            <a:endParaRPr lang="en-US" sz="2000">
              <a:sym typeface="Symbol" pitchFamily="18" charset="2"/>
            </a:endParaRPr>
          </a:p>
          <a:p>
            <a:endParaRPr lang="en-US" sz="2000">
              <a:sym typeface="Symbol" pitchFamily="18" charset="2"/>
            </a:endParaRPr>
          </a:p>
          <a:p>
            <a:endParaRPr lang="en-US" sz="2000">
              <a:sym typeface="Symbol" pitchFamily="18" charset="2"/>
            </a:endParaRPr>
          </a:p>
          <a:p>
            <a:r>
              <a:rPr lang="en-US" sz="2000">
                <a:sym typeface="Symbol" pitchFamily="18" charset="2"/>
              </a:rPr>
              <a:t>The space requirement is O(|E| + |V|), which is linear in the size of the graph.</a:t>
            </a:r>
          </a:p>
          <a:p>
            <a:r>
              <a:rPr lang="en-US" sz="2000">
                <a:sym typeface="Symbol" pitchFamily="18" charset="2"/>
              </a:rPr>
              <a:t>How to find all vertices adjacent to some given vertex v?</a:t>
            </a:r>
          </a:p>
        </p:txBody>
      </p:sp>
      <p:sp>
        <p:nvSpPr>
          <p:cNvPr id="456708" name="Text Box 4"/>
          <p:cNvSpPr txBox="1">
            <a:spLocks noChangeArrowheads="1"/>
          </p:cNvSpPr>
          <p:nvPr/>
        </p:nvSpPr>
        <p:spPr bwMode="auto">
          <a:xfrm>
            <a:off x="6784975" y="1277938"/>
            <a:ext cx="184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pSp>
        <p:nvGrpSpPr>
          <p:cNvPr id="456709" name="Group 5"/>
          <p:cNvGrpSpPr>
            <a:grpSpLocks/>
          </p:cNvGrpSpPr>
          <p:nvPr/>
        </p:nvGrpSpPr>
        <p:grpSpPr bwMode="auto">
          <a:xfrm>
            <a:off x="6165850" y="2027238"/>
            <a:ext cx="2730500" cy="1516062"/>
            <a:chOff x="488" y="2786"/>
            <a:chExt cx="1720" cy="955"/>
          </a:xfrm>
        </p:grpSpPr>
        <p:grpSp>
          <p:nvGrpSpPr>
            <p:cNvPr id="456710" name="Group 6"/>
            <p:cNvGrpSpPr>
              <a:grpSpLocks/>
            </p:cNvGrpSpPr>
            <p:nvPr/>
          </p:nvGrpSpPr>
          <p:grpSpPr bwMode="auto">
            <a:xfrm>
              <a:off x="880" y="2786"/>
              <a:ext cx="180" cy="194"/>
              <a:chOff x="894" y="2564"/>
              <a:chExt cx="180" cy="194"/>
            </a:xfrm>
          </p:grpSpPr>
          <p:sp>
            <p:nvSpPr>
              <p:cNvPr id="456711" name="Oval 7"/>
              <p:cNvSpPr>
                <a:spLocks noChangeArrowheads="1"/>
              </p:cNvSpPr>
              <p:nvPr/>
            </p:nvSpPr>
            <p:spPr bwMode="auto">
              <a:xfrm>
                <a:off x="894" y="2582"/>
                <a:ext cx="177" cy="17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6712" name="Text Box 8"/>
              <p:cNvSpPr txBox="1">
                <a:spLocks noChangeArrowheads="1"/>
              </p:cNvSpPr>
              <p:nvPr/>
            </p:nvSpPr>
            <p:spPr bwMode="auto">
              <a:xfrm>
                <a:off x="897" y="2564"/>
                <a:ext cx="177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1</a:t>
                </a:r>
              </a:p>
            </p:txBody>
          </p:sp>
        </p:grpSp>
        <p:grpSp>
          <p:nvGrpSpPr>
            <p:cNvPr id="456713" name="Group 9"/>
            <p:cNvGrpSpPr>
              <a:grpSpLocks/>
            </p:cNvGrpSpPr>
            <p:nvPr/>
          </p:nvGrpSpPr>
          <p:grpSpPr bwMode="auto">
            <a:xfrm>
              <a:off x="488" y="3159"/>
              <a:ext cx="180" cy="194"/>
              <a:chOff x="894" y="2564"/>
              <a:chExt cx="180" cy="194"/>
            </a:xfrm>
          </p:grpSpPr>
          <p:sp>
            <p:nvSpPr>
              <p:cNvPr id="456714" name="Oval 10"/>
              <p:cNvSpPr>
                <a:spLocks noChangeArrowheads="1"/>
              </p:cNvSpPr>
              <p:nvPr/>
            </p:nvSpPr>
            <p:spPr bwMode="auto">
              <a:xfrm>
                <a:off x="894" y="2582"/>
                <a:ext cx="177" cy="17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6715" name="Text Box 11"/>
              <p:cNvSpPr txBox="1">
                <a:spLocks noChangeArrowheads="1"/>
              </p:cNvSpPr>
              <p:nvPr/>
            </p:nvSpPr>
            <p:spPr bwMode="auto">
              <a:xfrm>
                <a:off x="897" y="2564"/>
                <a:ext cx="177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3</a:t>
                </a:r>
              </a:p>
            </p:txBody>
          </p:sp>
        </p:grpSp>
        <p:grpSp>
          <p:nvGrpSpPr>
            <p:cNvPr id="456716" name="Group 12"/>
            <p:cNvGrpSpPr>
              <a:grpSpLocks/>
            </p:cNvGrpSpPr>
            <p:nvPr/>
          </p:nvGrpSpPr>
          <p:grpSpPr bwMode="auto">
            <a:xfrm>
              <a:off x="882" y="3547"/>
              <a:ext cx="180" cy="194"/>
              <a:chOff x="894" y="2564"/>
              <a:chExt cx="180" cy="194"/>
            </a:xfrm>
          </p:grpSpPr>
          <p:sp>
            <p:nvSpPr>
              <p:cNvPr id="456717" name="Oval 13"/>
              <p:cNvSpPr>
                <a:spLocks noChangeArrowheads="1"/>
              </p:cNvSpPr>
              <p:nvPr/>
            </p:nvSpPr>
            <p:spPr bwMode="auto">
              <a:xfrm>
                <a:off x="894" y="2582"/>
                <a:ext cx="177" cy="17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6718" name="Text Box 14"/>
              <p:cNvSpPr txBox="1">
                <a:spLocks noChangeArrowheads="1"/>
              </p:cNvSpPr>
              <p:nvPr/>
            </p:nvSpPr>
            <p:spPr bwMode="auto">
              <a:xfrm>
                <a:off x="897" y="2564"/>
                <a:ext cx="177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6</a:t>
                </a:r>
              </a:p>
            </p:txBody>
          </p:sp>
        </p:grpSp>
        <p:grpSp>
          <p:nvGrpSpPr>
            <p:cNvPr id="456719" name="Group 15"/>
            <p:cNvGrpSpPr>
              <a:grpSpLocks/>
            </p:cNvGrpSpPr>
            <p:nvPr/>
          </p:nvGrpSpPr>
          <p:grpSpPr bwMode="auto">
            <a:xfrm>
              <a:off x="1255" y="3175"/>
              <a:ext cx="180" cy="194"/>
              <a:chOff x="894" y="2564"/>
              <a:chExt cx="180" cy="194"/>
            </a:xfrm>
          </p:grpSpPr>
          <p:sp>
            <p:nvSpPr>
              <p:cNvPr id="456720" name="Oval 16"/>
              <p:cNvSpPr>
                <a:spLocks noChangeArrowheads="1"/>
              </p:cNvSpPr>
              <p:nvPr/>
            </p:nvSpPr>
            <p:spPr bwMode="auto">
              <a:xfrm>
                <a:off x="894" y="2582"/>
                <a:ext cx="177" cy="17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6721" name="Text Box 17"/>
              <p:cNvSpPr txBox="1">
                <a:spLocks noChangeArrowheads="1"/>
              </p:cNvSpPr>
              <p:nvPr/>
            </p:nvSpPr>
            <p:spPr bwMode="auto">
              <a:xfrm>
                <a:off x="897" y="2564"/>
                <a:ext cx="177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4</a:t>
                </a:r>
              </a:p>
            </p:txBody>
          </p:sp>
        </p:grpSp>
        <p:grpSp>
          <p:nvGrpSpPr>
            <p:cNvPr id="456722" name="Group 18"/>
            <p:cNvGrpSpPr>
              <a:grpSpLocks/>
            </p:cNvGrpSpPr>
            <p:nvPr/>
          </p:nvGrpSpPr>
          <p:grpSpPr bwMode="auto">
            <a:xfrm>
              <a:off x="1643" y="2790"/>
              <a:ext cx="180" cy="194"/>
              <a:chOff x="894" y="2564"/>
              <a:chExt cx="180" cy="194"/>
            </a:xfrm>
          </p:grpSpPr>
          <p:sp>
            <p:nvSpPr>
              <p:cNvPr id="456723" name="Oval 19"/>
              <p:cNvSpPr>
                <a:spLocks noChangeArrowheads="1"/>
              </p:cNvSpPr>
              <p:nvPr/>
            </p:nvSpPr>
            <p:spPr bwMode="auto">
              <a:xfrm>
                <a:off x="894" y="2582"/>
                <a:ext cx="177" cy="17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6724" name="Text Box 20"/>
              <p:cNvSpPr txBox="1">
                <a:spLocks noChangeArrowheads="1"/>
              </p:cNvSpPr>
              <p:nvPr/>
            </p:nvSpPr>
            <p:spPr bwMode="auto">
              <a:xfrm>
                <a:off x="897" y="2564"/>
                <a:ext cx="177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2</a:t>
                </a:r>
              </a:p>
            </p:txBody>
          </p:sp>
        </p:grpSp>
        <p:grpSp>
          <p:nvGrpSpPr>
            <p:cNvPr id="456725" name="Group 21"/>
            <p:cNvGrpSpPr>
              <a:grpSpLocks/>
            </p:cNvGrpSpPr>
            <p:nvPr/>
          </p:nvGrpSpPr>
          <p:grpSpPr bwMode="auto">
            <a:xfrm>
              <a:off x="1649" y="3543"/>
              <a:ext cx="180" cy="194"/>
              <a:chOff x="894" y="2564"/>
              <a:chExt cx="180" cy="194"/>
            </a:xfrm>
          </p:grpSpPr>
          <p:sp>
            <p:nvSpPr>
              <p:cNvPr id="456726" name="Oval 22"/>
              <p:cNvSpPr>
                <a:spLocks noChangeArrowheads="1"/>
              </p:cNvSpPr>
              <p:nvPr/>
            </p:nvSpPr>
            <p:spPr bwMode="auto">
              <a:xfrm>
                <a:off x="894" y="2582"/>
                <a:ext cx="177" cy="17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6727" name="Text Box 23"/>
              <p:cNvSpPr txBox="1">
                <a:spLocks noChangeArrowheads="1"/>
              </p:cNvSpPr>
              <p:nvPr/>
            </p:nvSpPr>
            <p:spPr bwMode="auto">
              <a:xfrm>
                <a:off x="897" y="2564"/>
                <a:ext cx="177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7</a:t>
                </a:r>
              </a:p>
            </p:txBody>
          </p:sp>
        </p:grpSp>
        <p:grpSp>
          <p:nvGrpSpPr>
            <p:cNvPr id="456728" name="Group 24"/>
            <p:cNvGrpSpPr>
              <a:grpSpLocks/>
            </p:cNvGrpSpPr>
            <p:nvPr/>
          </p:nvGrpSpPr>
          <p:grpSpPr bwMode="auto">
            <a:xfrm>
              <a:off x="2028" y="3176"/>
              <a:ext cx="180" cy="194"/>
              <a:chOff x="894" y="2564"/>
              <a:chExt cx="180" cy="194"/>
            </a:xfrm>
          </p:grpSpPr>
          <p:sp>
            <p:nvSpPr>
              <p:cNvPr id="456729" name="Oval 25"/>
              <p:cNvSpPr>
                <a:spLocks noChangeArrowheads="1"/>
              </p:cNvSpPr>
              <p:nvPr/>
            </p:nvSpPr>
            <p:spPr bwMode="auto">
              <a:xfrm>
                <a:off x="894" y="2582"/>
                <a:ext cx="177" cy="17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6730" name="Text Box 26"/>
              <p:cNvSpPr txBox="1">
                <a:spLocks noChangeArrowheads="1"/>
              </p:cNvSpPr>
              <p:nvPr/>
            </p:nvSpPr>
            <p:spPr bwMode="auto">
              <a:xfrm>
                <a:off x="897" y="2564"/>
                <a:ext cx="177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5</a:t>
                </a:r>
              </a:p>
            </p:txBody>
          </p:sp>
        </p:grpSp>
        <p:sp>
          <p:nvSpPr>
            <p:cNvPr id="456731" name="Line 27"/>
            <p:cNvSpPr>
              <a:spLocks noChangeShapeType="1"/>
            </p:cNvSpPr>
            <p:nvPr/>
          </p:nvSpPr>
          <p:spPr bwMode="auto">
            <a:xfrm flipH="1">
              <a:off x="623" y="2955"/>
              <a:ext cx="271" cy="2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6732" name="Line 28"/>
            <p:cNvSpPr>
              <a:spLocks noChangeShapeType="1"/>
            </p:cNvSpPr>
            <p:nvPr/>
          </p:nvSpPr>
          <p:spPr bwMode="auto">
            <a:xfrm>
              <a:off x="617" y="3348"/>
              <a:ext cx="271" cy="25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6733" name="Line 29"/>
            <p:cNvSpPr>
              <a:spLocks noChangeShapeType="1"/>
            </p:cNvSpPr>
            <p:nvPr/>
          </p:nvSpPr>
          <p:spPr bwMode="auto">
            <a:xfrm>
              <a:off x="1057" y="2880"/>
              <a:ext cx="57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6734" name="Line 30"/>
            <p:cNvSpPr>
              <a:spLocks noChangeShapeType="1"/>
            </p:cNvSpPr>
            <p:nvPr/>
          </p:nvSpPr>
          <p:spPr bwMode="auto">
            <a:xfrm>
              <a:off x="1809" y="2934"/>
              <a:ext cx="265" cy="27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6735" name="Line 31"/>
            <p:cNvSpPr>
              <a:spLocks noChangeShapeType="1"/>
            </p:cNvSpPr>
            <p:nvPr/>
          </p:nvSpPr>
          <p:spPr bwMode="auto">
            <a:xfrm flipH="1">
              <a:off x="1803" y="3341"/>
              <a:ext cx="250" cy="25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6736" name="Line 32"/>
            <p:cNvSpPr>
              <a:spLocks noChangeShapeType="1"/>
            </p:cNvSpPr>
            <p:nvPr/>
          </p:nvSpPr>
          <p:spPr bwMode="auto">
            <a:xfrm flipH="1">
              <a:off x="1410" y="2955"/>
              <a:ext cx="257" cy="2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6737" name="Line 33"/>
            <p:cNvSpPr>
              <a:spLocks noChangeShapeType="1"/>
            </p:cNvSpPr>
            <p:nvPr/>
          </p:nvSpPr>
          <p:spPr bwMode="auto">
            <a:xfrm flipH="1">
              <a:off x="1430" y="3273"/>
              <a:ext cx="5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6738" name="Line 34"/>
            <p:cNvSpPr>
              <a:spLocks noChangeShapeType="1"/>
            </p:cNvSpPr>
            <p:nvPr/>
          </p:nvSpPr>
          <p:spPr bwMode="auto">
            <a:xfrm>
              <a:off x="1403" y="3341"/>
              <a:ext cx="264" cy="2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6739" name="Line 35"/>
            <p:cNvSpPr>
              <a:spLocks noChangeShapeType="1"/>
            </p:cNvSpPr>
            <p:nvPr/>
          </p:nvSpPr>
          <p:spPr bwMode="auto">
            <a:xfrm flipH="1">
              <a:off x="1057" y="3653"/>
              <a:ext cx="59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6740" name="Line 36"/>
            <p:cNvSpPr>
              <a:spLocks noChangeShapeType="1"/>
            </p:cNvSpPr>
            <p:nvPr/>
          </p:nvSpPr>
          <p:spPr bwMode="auto">
            <a:xfrm flipH="1">
              <a:off x="657" y="3273"/>
              <a:ext cx="59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6741" name="Line 37"/>
            <p:cNvSpPr>
              <a:spLocks noChangeShapeType="1"/>
            </p:cNvSpPr>
            <p:nvPr/>
          </p:nvSpPr>
          <p:spPr bwMode="auto">
            <a:xfrm flipH="1">
              <a:off x="996" y="3354"/>
              <a:ext cx="292" cy="2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6742" name="Line 38"/>
            <p:cNvSpPr>
              <a:spLocks noChangeShapeType="1"/>
            </p:cNvSpPr>
            <p:nvPr/>
          </p:nvSpPr>
          <p:spPr bwMode="auto">
            <a:xfrm>
              <a:off x="1023" y="2968"/>
              <a:ext cx="278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456743" name="Picture 39" descr="adjli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0" y="1674813"/>
            <a:ext cx="5557838" cy="358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730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3" y="187325"/>
            <a:ext cx="7772400" cy="615950"/>
          </a:xfrm>
          <a:noFill/>
          <a:ln/>
        </p:spPr>
        <p:txBody>
          <a:bodyPr/>
          <a:lstStyle/>
          <a:p>
            <a:r>
              <a:rPr lang="en-US" sz="3200"/>
              <a:t>Adjacency Lists</a:t>
            </a:r>
            <a:r>
              <a:rPr lang="en-US" sz="3200">
                <a:sym typeface="Symbol" pitchFamily="18" charset="2"/>
              </a:rPr>
              <a:t> for Undirected Graphs</a:t>
            </a:r>
            <a:endParaRPr lang="en-US" sz="3200">
              <a:latin typeface="Batang" pitchFamily="18" charset="-127"/>
            </a:endParaRPr>
          </a:p>
        </p:txBody>
      </p:sp>
      <p:sp>
        <p:nvSpPr>
          <p:cNvPr id="4577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574675" y="863600"/>
            <a:ext cx="8135938" cy="5651500"/>
          </a:xfrm>
          <a:noFill/>
          <a:ln/>
        </p:spPr>
        <p:txBody>
          <a:bodyPr/>
          <a:lstStyle/>
          <a:p>
            <a:r>
              <a:rPr lang="en-US" sz="2000">
                <a:sym typeface="Symbol" pitchFamily="18" charset="2"/>
              </a:rPr>
              <a:t>Each edge (u, v) appears in two lists; one is associated with u, the other is associated with v. The space usage essentially doubles.</a:t>
            </a:r>
          </a:p>
          <a:p>
            <a:endParaRPr lang="en-US" sz="2000">
              <a:sym typeface="Symbol" pitchFamily="18" charset="2"/>
            </a:endParaRPr>
          </a:p>
          <a:p>
            <a:endParaRPr lang="en-US" sz="2400">
              <a:sym typeface="Symbol" pitchFamily="18" charset="2"/>
            </a:endParaRPr>
          </a:p>
          <a:p>
            <a:endParaRPr lang="en-US" sz="2400">
              <a:sym typeface="Symbol" pitchFamily="18" charset="2"/>
            </a:endParaRPr>
          </a:p>
          <a:p>
            <a:endParaRPr lang="en-US" sz="2400">
              <a:sym typeface="Symbol" pitchFamily="18" charset="2"/>
            </a:endParaRPr>
          </a:p>
          <a:p>
            <a:endParaRPr lang="en-US" sz="2400">
              <a:sym typeface="Symbol" pitchFamily="18" charset="2"/>
            </a:endParaRPr>
          </a:p>
          <a:p>
            <a:endParaRPr lang="en-US" sz="2400">
              <a:sym typeface="Symbol" pitchFamily="18" charset="2"/>
            </a:endParaRPr>
          </a:p>
          <a:p>
            <a:endParaRPr lang="en-US" sz="2400">
              <a:sym typeface="Symbol" pitchFamily="18" charset="2"/>
            </a:endParaRPr>
          </a:p>
          <a:p>
            <a:endParaRPr lang="en-US" sz="2400">
              <a:sym typeface="Symbol" pitchFamily="18" charset="2"/>
            </a:endParaRPr>
          </a:p>
          <a:p>
            <a:endParaRPr lang="en-US" sz="2400">
              <a:sym typeface="Symbol" pitchFamily="18" charset="2"/>
            </a:endParaRPr>
          </a:p>
          <a:p>
            <a:endParaRPr lang="en-US" sz="2400">
              <a:sym typeface="Symbol" pitchFamily="18" charset="2"/>
            </a:endParaRPr>
          </a:p>
        </p:txBody>
      </p:sp>
      <p:sp>
        <p:nvSpPr>
          <p:cNvPr id="457732" name="Text Box 4"/>
          <p:cNvSpPr txBox="1">
            <a:spLocks noChangeArrowheads="1"/>
          </p:cNvSpPr>
          <p:nvPr/>
        </p:nvSpPr>
        <p:spPr bwMode="auto">
          <a:xfrm>
            <a:off x="6784975" y="1277938"/>
            <a:ext cx="184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pSp>
        <p:nvGrpSpPr>
          <p:cNvPr id="457733" name="Group 5"/>
          <p:cNvGrpSpPr>
            <a:grpSpLocks/>
          </p:cNvGrpSpPr>
          <p:nvPr/>
        </p:nvGrpSpPr>
        <p:grpSpPr bwMode="auto">
          <a:xfrm>
            <a:off x="6165850" y="2027238"/>
            <a:ext cx="2730500" cy="1516062"/>
            <a:chOff x="488" y="2786"/>
            <a:chExt cx="1720" cy="955"/>
          </a:xfrm>
        </p:grpSpPr>
        <p:grpSp>
          <p:nvGrpSpPr>
            <p:cNvPr id="457734" name="Group 6"/>
            <p:cNvGrpSpPr>
              <a:grpSpLocks/>
            </p:cNvGrpSpPr>
            <p:nvPr/>
          </p:nvGrpSpPr>
          <p:grpSpPr bwMode="auto">
            <a:xfrm>
              <a:off x="880" y="2786"/>
              <a:ext cx="180" cy="194"/>
              <a:chOff x="894" y="2564"/>
              <a:chExt cx="180" cy="194"/>
            </a:xfrm>
          </p:grpSpPr>
          <p:sp>
            <p:nvSpPr>
              <p:cNvPr id="457735" name="Oval 7"/>
              <p:cNvSpPr>
                <a:spLocks noChangeArrowheads="1"/>
              </p:cNvSpPr>
              <p:nvPr/>
            </p:nvSpPr>
            <p:spPr bwMode="auto">
              <a:xfrm>
                <a:off x="894" y="2582"/>
                <a:ext cx="177" cy="17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7736" name="Text Box 8"/>
              <p:cNvSpPr txBox="1">
                <a:spLocks noChangeArrowheads="1"/>
              </p:cNvSpPr>
              <p:nvPr/>
            </p:nvSpPr>
            <p:spPr bwMode="auto">
              <a:xfrm>
                <a:off x="897" y="2564"/>
                <a:ext cx="177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1</a:t>
                </a:r>
              </a:p>
            </p:txBody>
          </p:sp>
        </p:grpSp>
        <p:grpSp>
          <p:nvGrpSpPr>
            <p:cNvPr id="457737" name="Group 9"/>
            <p:cNvGrpSpPr>
              <a:grpSpLocks/>
            </p:cNvGrpSpPr>
            <p:nvPr/>
          </p:nvGrpSpPr>
          <p:grpSpPr bwMode="auto">
            <a:xfrm>
              <a:off x="488" y="3159"/>
              <a:ext cx="180" cy="194"/>
              <a:chOff x="894" y="2564"/>
              <a:chExt cx="180" cy="194"/>
            </a:xfrm>
          </p:grpSpPr>
          <p:sp>
            <p:nvSpPr>
              <p:cNvPr id="457738" name="Oval 10"/>
              <p:cNvSpPr>
                <a:spLocks noChangeArrowheads="1"/>
              </p:cNvSpPr>
              <p:nvPr/>
            </p:nvSpPr>
            <p:spPr bwMode="auto">
              <a:xfrm>
                <a:off x="894" y="2582"/>
                <a:ext cx="177" cy="17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7739" name="Text Box 11"/>
              <p:cNvSpPr txBox="1">
                <a:spLocks noChangeArrowheads="1"/>
              </p:cNvSpPr>
              <p:nvPr/>
            </p:nvSpPr>
            <p:spPr bwMode="auto">
              <a:xfrm>
                <a:off x="897" y="2564"/>
                <a:ext cx="177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3</a:t>
                </a:r>
              </a:p>
            </p:txBody>
          </p:sp>
        </p:grpSp>
        <p:grpSp>
          <p:nvGrpSpPr>
            <p:cNvPr id="457740" name="Group 12"/>
            <p:cNvGrpSpPr>
              <a:grpSpLocks/>
            </p:cNvGrpSpPr>
            <p:nvPr/>
          </p:nvGrpSpPr>
          <p:grpSpPr bwMode="auto">
            <a:xfrm>
              <a:off x="882" y="3547"/>
              <a:ext cx="180" cy="194"/>
              <a:chOff x="894" y="2564"/>
              <a:chExt cx="180" cy="194"/>
            </a:xfrm>
          </p:grpSpPr>
          <p:sp>
            <p:nvSpPr>
              <p:cNvPr id="457741" name="Oval 13"/>
              <p:cNvSpPr>
                <a:spLocks noChangeArrowheads="1"/>
              </p:cNvSpPr>
              <p:nvPr/>
            </p:nvSpPr>
            <p:spPr bwMode="auto">
              <a:xfrm>
                <a:off x="894" y="2582"/>
                <a:ext cx="177" cy="17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7742" name="Text Box 14"/>
              <p:cNvSpPr txBox="1">
                <a:spLocks noChangeArrowheads="1"/>
              </p:cNvSpPr>
              <p:nvPr/>
            </p:nvSpPr>
            <p:spPr bwMode="auto">
              <a:xfrm>
                <a:off x="897" y="2564"/>
                <a:ext cx="177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6</a:t>
                </a:r>
              </a:p>
            </p:txBody>
          </p:sp>
        </p:grpSp>
        <p:grpSp>
          <p:nvGrpSpPr>
            <p:cNvPr id="457743" name="Group 15"/>
            <p:cNvGrpSpPr>
              <a:grpSpLocks/>
            </p:cNvGrpSpPr>
            <p:nvPr/>
          </p:nvGrpSpPr>
          <p:grpSpPr bwMode="auto">
            <a:xfrm>
              <a:off x="1255" y="3175"/>
              <a:ext cx="180" cy="194"/>
              <a:chOff x="894" y="2564"/>
              <a:chExt cx="180" cy="194"/>
            </a:xfrm>
          </p:grpSpPr>
          <p:sp>
            <p:nvSpPr>
              <p:cNvPr id="457744" name="Oval 16"/>
              <p:cNvSpPr>
                <a:spLocks noChangeArrowheads="1"/>
              </p:cNvSpPr>
              <p:nvPr/>
            </p:nvSpPr>
            <p:spPr bwMode="auto">
              <a:xfrm>
                <a:off x="894" y="2582"/>
                <a:ext cx="177" cy="17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7745" name="Text Box 17"/>
              <p:cNvSpPr txBox="1">
                <a:spLocks noChangeArrowheads="1"/>
              </p:cNvSpPr>
              <p:nvPr/>
            </p:nvSpPr>
            <p:spPr bwMode="auto">
              <a:xfrm>
                <a:off x="897" y="2564"/>
                <a:ext cx="177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4</a:t>
                </a:r>
              </a:p>
            </p:txBody>
          </p:sp>
        </p:grpSp>
        <p:grpSp>
          <p:nvGrpSpPr>
            <p:cNvPr id="457746" name="Group 18"/>
            <p:cNvGrpSpPr>
              <a:grpSpLocks/>
            </p:cNvGrpSpPr>
            <p:nvPr/>
          </p:nvGrpSpPr>
          <p:grpSpPr bwMode="auto">
            <a:xfrm>
              <a:off x="1643" y="2790"/>
              <a:ext cx="180" cy="194"/>
              <a:chOff x="894" y="2564"/>
              <a:chExt cx="180" cy="194"/>
            </a:xfrm>
          </p:grpSpPr>
          <p:sp>
            <p:nvSpPr>
              <p:cNvPr id="457747" name="Oval 19"/>
              <p:cNvSpPr>
                <a:spLocks noChangeArrowheads="1"/>
              </p:cNvSpPr>
              <p:nvPr/>
            </p:nvSpPr>
            <p:spPr bwMode="auto">
              <a:xfrm>
                <a:off x="894" y="2582"/>
                <a:ext cx="177" cy="17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7748" name="Text Box 20"/>
              <p:cNvSpPr txBox="1">
                <a:spLocks noChangeArrowheads="1"/>
              </p:cNvSpPr>
              <p:nvPr/>
            </p:nvSpPr>
            <p:spPr bwMode="auto">
              <a:xfrm>
                <a:off x="897" y="2564"/>
                <a:ext cx="177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2</a:t>
                </a:r>
              </a:p>
            </p:txBody>
          </p:sp>
        </p:grpSp>
        <p:grpSp>
          <p:nvGrpSpPr>
            <p:cNvPr id="457749" name="Group 21"/>
            <p:cNvGrpSpPr>
              <a:grpSpLocks/>
            </p:cNvGrpSpPr>
            <p:nvPr/>
          </p:nvGrpSpPr>
          <p:grpSpPr bwMode="auto">
            <a:xfrm>
              <a:off x="1649" y="3543"/>
              <a:ext cx="180" cy="194"/>
              <a:chOff x="894" y="2564"/>
              <a:chExt cx="180" cy="194"/>
            </a:xfrm>
          </p:grpSpPr>
          <p:sp>
            <p:nvSpPr>
              <p:cNvPr id="457750" name="Oval 22"/>
              <p:cNvSpPr>
                <a:spLocks noChangeArrowheads="1"/>
              </p:cNvSpPr>
              <p:nvPr/>
            </p:nvSpPr>
            <p:spPr bwMode="auto">
              <a:xfrm>
                <a:off x="894" y="2582"/>
                <a:ext cx="177" cy="17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7751" name="Text Box 23"/>
              <p:cNvSpPr txBox="1">
                <a:spLocks noChangeArrowheads="1"/>
              </p:cNvSpPr>
              <p:nvPr/>
            </p:nvSpPr>
            <p:spPr bwMode="auto">
              <a:xfrm>
                <a:off x="897" y="2564"/>
                <a:ext cx="177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7</a:t>
                </a:r>
              </a:p>
            </p:txBody>
          </p:sp>
        </p:grpSp>
        <p:grpSp>
          <p:nvGrpSpPr>
            <p:cNvPr id="457752" name="Group 24"/>
            <p:cNvGrpSpPr>
              <a:grpSpLocks/>
            </p:cNvGrpSpPr>
            <p:nvPr/>
          </p:nvGrpSpPr>
          <p:grpSpPr bwMode="auto">
            <a:xfrm>
              <a:off x="2028" y="3176"/>
              <a:ext cx="180" cy="194"/>
              <a:chOff x="894" y="2564"/>
              <a:chExt cx="180" cy="194"/>
            </a:xfrm>
          </p:grpSpPr>
          <p:sp>
            <p:nvSpPr>
              <p:cNvPr id="457753" name="Oval 25"/>
              <p:cNvSpPr>
                <a:spLocks noChangeArrowheads="1"/>
              </p:cNvSpPr>
              <p:nvPr/>
            </p:nvSpPr>
            <p:spPr bwMode="auto">
              <a:xfrm>
                <a:off x="894" y="2582"/>
                <a:ext cx="177" cy="17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7754" name="Text Box 26"/>
              <p:cNvSpPr txBox="1">
                <a:spLocks noChangeArrowheads="1"/>
              </p:cNvSpPr>
              <p:nvPr/>
            </p:nvSpPr>
            <p:spPr bwMode="auto">
              <a:xfrm>
                <a:off x="897" y="2564"/>
                <a:ext cx="177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5</a:t>
                </a:r>
              </a:p>
            </p:txBody>
          </p:sp>
        </p:grpSp>
        <p:sp>
          <p:nvSpPr>
            <p:cNvPr id="457755" name="Line 27"/>
            <p:cNvSpPr>
              <a:spLocks noChangeShapeType="1"/>
            </p:cNvSpPr>
            <p:nvPr/>
          </p:nvSpPr>
          <p:spPr bwMode="auto">
            <a:xfrm flipH="1">
              <a:off x="623" y="2955"/>
              <a:ext cx="271" cy="2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7756" name="Line 28"/>
            <p:cNvSpPr>
              <a:spLocks noChangeShapeType="1"/>
            </p:cNvSpPr>
            <p:nvPr/>
          </p:nvSpPr>
          <p:spPr bwMode="auto">
            <a:xfrm>
              <a:off x="617" y="3348"/>
              <a:ext cx="271" cy="25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7757" name="Line 29"/>
            <p:cNvSpPr>
              <a:spLocks noChangeShapeType="1"/>
            </p:cNvSpPr>
            <p:nvPr/>
          </p:nvSpPr>
          <p:spPr bwMode="auto">
            <a:xfrm>
              <a:off x="1057" y="2880"/>
              <a:ext cx="57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7758" name="Line 30"/>
            <p:cNvSpPr>
              <a:spLocks noChangeShapeType="1"/>
            </p:cNvSpPr>
            <p:nvPr/>
          </p:nvSpPr>
          <p:spPr bwMode="auto">
            <a:xfrm>
              <a:off x="1809" y="2934"/>
              <a:ext cx="265" cy="27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7759" name="Line 31"/>
            <p:cNvSpPr>
              <a:spLocks noChangeShapeType="1"/>
            </p:cNvSpPr>
            <p:nvPr/>
          </p:nvSpPr>
          <p:spPr bwMode="auto">
            <a:xfrm flipH="1">
              <a:off x="1803" y="3341"/>
              <a:ext cx="250" cy="25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7760" name="Line 32"/>
            <p:cNvSpPr>
              <a:spLocks noChangeShapeType="1"/>
            </p:cNvSpPr>
            <p:nvPr/>
          </p:nvSpPr>
          <p:spPr bwMode="auto">
            <a:xfrm flipH="1">
              <a:off x="1410" y="2955"/>
              <a:ext cx="257" cy="2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7761" name="Line 33"/>
            <p:cNvSpPr>
              <a:spLocks noChangeShapeType="1"/>
            </p:cNvSpPr>
            <p:nvPr/>
          </p:nvSpPr>
          <p:spPr bwMode="auto">
            <a:xfrm flipH="1">
              <a:off x="1430" y="3273"/>
              <a:ext cx="5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7762" name="Line 34"/>
            <p:cNvSpPr>
              <a:spLocks noChangeShapeType="1"/>
            </p:cNvSpPr>
            <p:nvPr/>
          </p:nvSpPr>
          <p:spPr bwMode="auto">
            <a:xfrm>
              <a:off x="1403" y="3341"/>
              <a:ext cx="264" cy="2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7763" name="Line 35"/>
            <p:cNvSpPr>
              <a:spLocks noChangeShapeType="1"/>
            </p:cNvSpPr>
            <p:nvPr/>
          </p:nvSpPr>
          <p:spPr bwMode="auto">
            <a:xfrm flipH="1">
              <a:off x="1057" y="3653"/>
              <a:ext cx="59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7764" name="Line 36"/>
            <p:cNvSpPr>
              <a:spLocks noChangeShapeType="1"/>
            </p:cNvSpPr>
            <p:nvPr/>
          </p:nvSpPr>
          <p:spPr bwMode="auto">
            <a:xfrm flipH="1">
              <a:off x="657" y="3273"/>
              <a:ext cx="59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7765" name="Line 37"/>
            <p:cNvSpPr>
              <a:spLocks noChangeShapeType="1"/>
            </p:cNvSpPr>
            <p:nvPr/>
          </p:nvSpPr>
          <p:spPr bwMode="auto">
            <a:xfrm flipH="1">
              <a:off x="996" y="3354"/>
              <a:ext cx="292" cy="2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7766" name="Line 38"/>
            <p:cNvSpPr>
              <a:spLocks noChangeShapeType="1"/>
            </p:cNvSpPr>
            <p:nvPr/>
          </p:nvSpPr>
          <p:spPr bwMode="auto">
            <a:xfrm>
              <a:off x="1023" y="2968"/>
              <a:ext cx="278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457767" name="Picture 39" descr="adjli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0" y="1674813"/>
            <a:ext cx="5557838" cy="358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7768" name="Rectangle 40"/>
          <p:cNvSpPr>
            <a:spLocks noChangeArrowheads="1"/>
          </p:cNvSpPr>
          <p:nvPr/>
        </p:nvSpPr>
        <p:spPr bwMode="auto">
          <a:xfrm>
            <a:off x="2392363" y="1739900"/>
            <a:ext cx="3722687" cy="3378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grpSp>
        <p:nvGrpSpPr>
          <p:cNvPr id="457769" name="Group 41"/>
          <p:cNvGrpSpPr>
            <a:grpSpLocks/>
          </p:cNvGrpSpPr>
          <p:nvPr/>
        </p:nvGrpSpPr>
        <p:grpSpPr bwMode="auto">
          <a:xfrm>
            <a:off x="2087563" y="1839913"/>
            <a:ext cx="2043112" cy="346075"/>
            <a:chOff x="1315" y="1159"/>
            <a:chExt cx="1287" cy="218"/>
          </a:xfrm>
        </p:grpSpPr>
        <p:grpSp>
          <p:nvGrpSpPr>
            <p:cNvPr id="457770" name="Group 42"/>
            <p:cNvGrpSpPr>
              <a:grpSpLocks/>
            </p:cNvGrpSpPr>
            <p:nvPr/>
          </p:nvGrpSpPr>
          <p:grpSpPr bwMode="auto">
            <a:xfrm>
              <a:off x="1499" y="1159"/>
              <a:ext cx="256" cy="210"/>
              <a:chOff x="1499" y="1159"/>
              <a:chExt cx="256" cy="210"/>
            </a:xfrm>
          </p:grpSpPr>
          <p:sp>
            <p:nvSpPr>
              <p:cNvPr id="457771" name="Rectangle 43"/>
              <p:cNvSpPr>
                <a:spLocks noChangeArrowheads="1"/>
              </p:cNvSpPr>
              <p:nvPr/>
            </p:nvSpPr>
            <p:spPr bwMode="auto">
              <a:xfrm>
                <a:off x="1525" y="1159"/>
                <a:ext cx="230" cy="20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7772" name="Line 44"/>
              <p:cNvSpPr>
                <a:spLocks noChangeShapeType="1"/>
              </p:cNvSpPr>
              <p:nvPr/>
            </p:nvSpPr>
            <p:spPr bwMode="auto">
              <a:xfrm>
                <a:off x="1661" y="1159"/>
                <a:ext cx="0" cy="21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7773" name="Text Box 45"/>
              <p:cNvSpPr txBox="1">
                <a:spLocks noChangeArrowheads="1"/>
              </p:cNvSpPr>
              <p:nvPr/>
            </p:nvSpPr>
            <p:spPr bwMode="auto">
              <a:xfrm>
                <a:off x="1499" y="1170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3</a:t>
                </a:r>
              </a:p>
            </p:txBody>
          </p:sp>
        </p:grpSp>
        <p:sp>
          <p:nvSpPr>
            <p:cNvPr id="457774" name="Line 46"/>
            <p:cNvSpPr>
              <a:spLocks noChangeShapeType="1"/>
            </p:cNvSpPr>
            <p:nvPr/>
          </p:nvSpPr>
          <p:spPr bwMode="auto">
            <a:xfrm>
              <a:off x="1315" y="1254"/>
              <a:ext cx="21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457775" name="Group 47"/>
            <p:cNvGrpSpPr>
              <a:grpSpLocks/>
            </p:cNvGrpSpPr>
            <p:nvPr/>
          </p:nvGrpSpPr>
          <p:grpSpPr bwMode="auto">
            <a:xfrm>
              <a:off x="1852" y="1160"/>
              <a:ext cx="256" cy="210"/>
              <a:chOff x="1499" y="1159"/>
              <a:chExt cx="256" cy="210"/>
            </a:xfrm>
          </p:grpSpPr>
          <p:sp>
            <p:nvSpPr>
              <p:cNvPr id="457776" name="Rectangle 48"/>
              <p:cNvSpPr>
                <a:spLocks noChangeArrowheads="1"/>
              </p:cNvSpPr>
              <p:nvPr/>
            </p:nvSpPr>
            <p:spPr bwMode="auto">
              <a:xfrm>
                <a:off x="1525" y="1159"/>
                <a:ext cx="230" cy="20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7777" name="Line 49"/>
              <p:cNvSpPr>
                <a:spLocks noChangeShapeType="1"/>
              </p:cNvSpPr>
              <p:nvPr/>
            </p:nvSpPr>
            <p:spPr bwMode="auto">
              <a:xfrm>
                <a:off x="1661" y="1159"/>
                <a:ext cx="0" cy="21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7778" name="Text Box 50"/>
              <p:cNvSpPr txBox="1">
                <a:spLocks noChangeArrowheads="1"/>
              </p:cNvSpPr>
              <p:nvPr/>
            </p:nvSpPr>
            <p:spPr bwMode="auto">
              <a:xfrm>
                <a:off x="1499" y="1170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4</a:t>
                </a:r>
              </a:p>
            </p:txBody>
          </p:sp>
        </p:grpSp>
        <p:sp>
          <p:nvSpPr>
            <p:cNvPr id="457779" name="Line 51"/>
            <p:cNvSpPr>
              <a:spLocks noChangeShapeType="1"/>
            </p:cNvSpPr>
            <p:nvPr/>
          </p:nvSpPr>
          <p:spPr bwMode="auto">
            <a:xfrm>
              <a:off x="1708" y="1260"/>
              <a:ext cx="1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7780" name="Line 52"/>
            <p:cNvSpPr>
              <a:spLocks noChangeShapeType="1"/>
            </p:cNvSpPr>
            <p:nvPr/>
          </p:nvSpPr>
          <p:spPr bwMode="auto">
            <a:xfrm flipV="1">
              <a:off x="2060" y="1266"/>
              <a:ext cx="17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457781" name="Group 53"/>
            <p:cNvGrpSpPr>
              <a:grpSpLocks/>
            </p:cNvGrpSpPr>
            <p:nvPr/>
          </p:nvGrpSpPr>
          <p:grpSpPr bwMode="auto">
            <a:xfrm>
              <a:off x="2212" y="1167"/>
              <a:ext cx="256" cy="210"/>
              <a:chOff x="1499" y="1159"/>
              <a:chExt cx="256" cy="210"/>
            </a:xfrm>
          </p:grpSpPr>
          <p:sp>
            <p:nvSpPr>
              <p:cNvPr id="457782" name="Rectangle 54"/>
              <p:cNvSpPr>
                <a:spLocks noChangeArrowheads="1"/>
              </p:cNvSpPr>
              <p:nvPr/>
            </p:nvSpPr>
            <p:spPr bwMode="auto">
              <a:xfrm>
                <a:off x="1525" y="1159"/>
                <a:ext cx="230" cy="20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7783" name="Line 55"/>
              <p:cNvSpPr>
                <a:spLocks noChangeShapeType="1"/>
              </p:cNvSpPr>
              <p:nvPr/>
            </p:nvSpPr>
            <p:spPr bwMode="auto">
              <a:xfrm>
                <a:off x="1661" y="1159"/>
                <a:ext cx="0" cy="21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7784" name="Text Box 56"/>
              <p:cNvSpPr txBox="1">
                <a:spLocks noChangeArrowheads="1"/>
              </p:cNvSpPr>
              <p:nvPr/>
            </p:nvSpPr>
            <p:spPr bwMode="auto">
              <a:xfrm>
                <a:off x="1499" y="1170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2</a:t>
                </a:r>
              </a:p>
            </p:txBody>
          </p:sp>
        </p:grpSp>
        <p:grpSp>
          <p:nvGrpSpPr>
            <p:cNvPr id="457785" name="Group 57"/>
            <p:cNvGrpSpPr>
              <a:grpSpLocks/>
            </p:cNvGrpSpPr>
            <p:nvPr/>
          </p:nvGrpSpPr>
          <p:grpSpPr bwMode="auto">
            <a:xfrm>
              <a:off x="2419" y="1266"/>
              <a:ext cx="183" cy="41"/>
              <a:chOff x="3476" y="3354"/>
              <a:chExt cx="183" cy="41"/>
            </a:xfrm>
          </p:grpSpPr>
          <p:sp>
            <p:nvSpPr>
              <p:cNvPr id="457786" name="Line 58"/>
              <p:cNvSpPr>
                <a:spLocks noChangeShapeType="1"/>
              </p:cNvSpPr>
              <p:nvPr/>
            </p:nvSpPr>
            <p:spPr bwMode="auto">
              <a:xfrm>
                <a:off x="3476" y="3354"/>
                <a:ext cx="15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7787" name="Line 59"/>
              <p:cNvSpPr>
                <a:spLocks noChangeShapeType="1"/>
              </p:cNvSpPr>
              <p:nvPr/>
            </p:nvSpPr>
            <p:spPr bwMode="auto">
              <a:xfrm>
                <a:off x="3632" y="3354"/>
                <a:ext cx="0" cy="2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7788" name="Line 60"/>
              <p:cNvSpPr>
                <a:spLocks noChangeShapeType="1"/>
              </p:cNvSpPr>
              <p:nvPr/>
            </p:nvSpPr>
            <p:spPr bwMode="auto">
              <a:xfrm>
                <a:off x="3619" y="3381"/>
                <a:ext cx="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7789" name="Line 61"/>
              <p:cNvSpPr>
                <a:spLocks noChangeShapeType="1"/>
              </p:cNvSpPr>
              <p:nvPr/>
            </p:nvSpPr>
            <p:spPr bwMode="auto">
              <a:xfrm>
                <a:off x="3625" y="3395"/>
                <a:ext cx="2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57790" name="Group 62"/>
          <p:cNvGrpSpPr>
            <a:grpSpLocks/>
          </p:cNvGrpSpPr>
          <p:nvPr/>
        </p:nvGrpSpPr>
        <p:grpSpPr bwMode="auto">
          <a:xfrm>
            <a:off x="2120900" y="2325688"/>
            <a:ext cx="2043113" cy="346075"/>
            <a:chOff x="1315" y="1159"/>
            <a:chExt cx="1287" cy="218"/>
          </a:xfrm>
        </p:grpSpPr>
        <p:grpSp>
          <p:nvGrpSpPr>
            <p:cNvPr id="457791" name="Group 63"/>
            <p:cNvGrpSpPr>
              <a:grpSpLocks/>
            </p:cNvGrpSpPr>
            <p:nvPr/>
          </p:nvGrpSpPr>
          <p:grpSpPr bwMode="auto">
            <a:xfrm>
              <a:off x="1499" y="1159"/>
              <a:ext cx="256" cy="210"/>
              <a:chOff x="1499" y="1159"/>
              <a:chExt cx="256" cy="210"/>
            </a:xfrm>
          </p:grpSpPr>
          <p:sp>
            <p:nvSpPr>
              <p:cNvPr id="457792" name="Rectangle 64"/>
              <p:cNvSpPr>
                <a:spLocks noChangeArrowheads="1"/>
              </p:cNvSpPr>
              <p:nvPr/>
            </p:nvSpPr>
            <p:spPr bwMode="auto">
              <a:xfrm>
                <a:off x="1525" y="1159"/>
                <a:ext cx="230" cy="20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7793" name="Line 65"/>
              <p:cNvSpPr>
                <a:spLocks noChangeShapeType="1"/>
              </p:cNvSpPr>
              <p:nvPr/>
            </p:nvSpPr>
            <p:spPr bwMode="auto">
              <a:xfrm>
                <a:off x="1661" y="1159"/>
                <a:ext cx="0" cy="21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7794" name="Text Box 66"/>
              <p:cNvSpPr txBox="1">
                <a:spLocks noChangeArrowheads="1"/>
              </p:cNvSpPr>
              <p:nvPr/>
            </p:nvSpPr>
            <p:spPr bwMode="auto">
              <a:xfrm>
                <a:off x="1499" y="1170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1</a:t>
                </a:r>
              </a:p>
            </p:txBody>
          </p:sp>
        </p:grpSp>
        <p:sp>
          <p:nvSpPr>
            <p:cNvPr id="457795" name="Line 67"/>
            <p:cNvSpPr>
              <a:spLocks noChangeShapeType="1"/>
            </p:cNvSpPr>
            <p:nvPr/>
          </p:nvSpPr>
          <p:spPr bwMode="auto">
            <a:xfrm>
              <a:off x="1315" y="1254"/>
              <a:ext cx="21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457796" name="Group 68"/>
            <p:cNvGrpSpPr>
              <a:grpSpLocks/>
            </p:cNvGrpSpPr>
            <p:nvPr/>
          </p:nvGrpSpPr>
          <p:grpSpPr bwMode="auto">
            <a:xfrm>
              <a:off x="1852" y="1160"/>
              <a:ext cx="256" cy="210"/>
              <a:chOff x="1499" y="1159"/>
              <a:chExt cx="256" cy="210"/>
            </a:xfrm>
          </p:grpSpPr>
          <p:sp>
            <p:nvSpPr>
              <p:cNvPr id="457797" name="Rectangle 69"/>
              <p:cNvSpPr>
                <a:spLocks noChangeArrowheads="1"/>
              </p:cNvSpPr>
              <p:nvPr/>
            </p:nvSpPr>
            <p:spPr bwMode="auto">
              <a:xfrm>
                <a:off x="1525" y="1159"/>
                <a:ext cx="230" cy="20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7798" name="Line 70"/>
              <p:cNvSpPr>
                <a:spLocks noChangeShapeType="1"/>
              </p:cNvSpPr>
              <p:nvPr/>
            </p:nvSpPr>
            <p:spPr bwMode="auto">
              <a:xfrm>
                <a:off x="1661" y="1159"/>
                <a:ext cx="0" cy="21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7799" name="Text Box 71"/>
              <p:cNvSpPr txBox="1">
                <a:spLocks noChangeArrowheads="1"/>
              </p:cNvSpPr>
              <p:nvPr/>
            </p:nvSpPr>
            <p:spPr bwMode="auto">
              <a:xfrm>
                <a:off x="1499" y="1170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4</a:t>
                </a:r>
              </a:p>
            </p:txBody>
          </p:sp>
        </p:grpSp>
        <p:sp>
          <p:nvSpPr>
            <p:cNvPr id="457800" name="Line 72"/>
            <p:cNvSpPr>
              <a:spLocks noChangeShapeType="1"/>
            </p:cNvSpPr>
            <p:nvPr/>
          </p:nvSpPr>
          <p:spPr bwMode="auto">
            <a:xfrm>
              <a:off x="1708" y="1260"/>
              <a:ext cx="1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7801" name="Line 73"/>
            <p:cNvSpPr>
              <a:spLocks noChangeShapeType="1"/>
            </p:cNvSpPr>
            <p:nvPr/>
          </p:nvSpPr>
          <p:spPr bwMode="auto">
            <a:xfrm flipV="1">
              <a:off x="2060" y="1266"/>
              <a:ext cx="17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457802" name="Group 74"/>
            <p:cNvGrpSpPr>
              <a:grpSpLocks/>
            </p:cNvGrpSpPr>
            <p:nvPr/>
          </p:nvGrpSpPr>
          <p:grpSpPr bwMode="auto">
            <a:xfrm>
              <a:off x="2212" y="1167"/>
              <a:ext cx="256" cy="210"/>
              <a:chOff x="1499" y="1159"/>
              <a:chExt cx="256" cy="210"/>
            </a:xfrm>
          </p:grpSpPr>
          <p:sp>
            <p:nvSpPr>
              <p:cNvPr id="457803" name="Rectangle 75"/>
              <p:cNvSpPr>
                <a:spLocks noChangeArrowheads="1"/>
              </p:cNvSpPr>
              <p:nvPr/>
            </p:nvSpPr>
            <p:spPr bwMode="auto">
              <a:xfrm>
                <a:off x="1525" y="1159"/>
                <a:ext cx="230" cy="20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7804" name="Line 76"/>
              <p:cNvSpPr>
                <a:spLocks noChangeShapeType="1"/>
              </p:cNvSpPr>
              <p:nvPr/>
            </p:nvSpPr>
            <p:spPr bwMode="auto">
              <a:xfrm>
                <a:off x="1661" y="1159"/>
                <a:ext cx="0" cy="21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7805" name="Text Box 77"/>
              <p:cNvSpPr txBox="1">
                <a:spLocks noChangeArrowheads="1"/>
              </p:cNvSpPr>
              <p:nvPr/>
            </p:nvSpPr>
            <p:spPr bwMode="auto">
              <a:xfrm>
                <a:off x="1499" y="1170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5</a:t>
                </a:r>
              </a:p>
            </p:txBody>
          </p:sp>
        </p:grpSp>
        <p:grpSp>
          <p:nvGrpSpPr>
            <p:cNvPr id="457806" name="Group 78"/>
            <p:cNvGrpSpPr>
              <a:grpSpLocks/>
            </p:cNvGrpSpPr>
            <p:nvPr/>
          </p:nvGrpSpPr>
          <p:grpSpPr bwMode="auto">
            <a:xfrm>
              <a:off x="2419" y="1266"/>
              <a:ext cx="183" cy="41"/>
              <a:chOff x="3476" y="3354"/>
              <a:chExt cx="183" cy="41"/>
            </a:xfrm>
          </p:grpSpPr>
          <p:sp>
            <p:nvSpPr>
              <p:cNvPr id="457807" name="Line 79"/>
              <p:cNvSpPr>
                <a:spLocks noChangeShapeType="1"/>
              </p:cNvSpPr>
              <p:nvPr/>
            </p:nvSpPr>
            <p:spPr bwMode="auto">
              <a:xfrm>
                <a:off x="3476" y="3354"/>
                <a:ext cx="15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7808" name="Line 80"/>
              <p:cNvSpPr>
                <a:spLocks noChangeShapeType="1"/>
              </p:cNvSpPr>
              <p:nvPr/>
            </p:nvSpPr>
            <p:spPr bwMode="auto">
              <a:xfrm>
                <a:off x="3632" y="3354"/>
                <a:ext cx="0" cy="2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7809" name="Line 81"/>
              <p:cNvSpPr>
                <a:spLocks noChangeShapeType="1"/>
              </p:cNvSpPr>
              <p:nvPr/>
            </p:nvSpPr>
            <p:spPr bwMode="auto">
              <a:xfrm>
                <a:off x="3619" y="3381"/>
                <a:ext cx="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7810" name="Line 82"/>
              <p:cNvSpPr>
                <a:spLocks noChangeShapeType="1"/>
              </p:cNvSpPr>
              <p:nvPr/>
            </p:nvSpPr>
            <p:spPr bwMode="auto">
              <a:xfrm>
                <a:off x="3625" y="3395"/>
                <a:ext cx="2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57811" name="Group 83"/>
          <p:cNvGrpSpPr>
            <a:grpSpLocks/>
          </p:cNvGrpSpPr>
          <p:nvPr/>
        </p:nvGrpSpPr>
        <p:grpSpPr bwMode="auto">
          <a:xfrm>
            <a:off x="2109788" y="3790950"/>
            <a:ext cx="2043112" cy="346075"/>
            <a:chOff x="1315" y="1159"/>
            <a:chExt cx="1287" cy="218"/>
          </a:xfrm>
        </p:grpSpPr>
        <p:grpSp>
          <p:nvGrpSpPr>
            <p:cNvPr id="457812" name="Group 84"/>
            <p:cNvGrpSpPr>
              <a:grpSpLocks/>
            </p:cNvGrpSpPr>
            <p:nvPr/>
          </p:nvGrpSpPr>
          <p:grpSpPr bwMode="auto">
            <a:xfrm>
              <a:off x="1499" y="1159"/>
              <a:ext cx="256" cy="210"/>
              <a:chOff x="1499" y="1159"/>
              <a:chExt cx="256" cy="210"/>
            </a:xfrm>
          </p:grpSpPr>
          <p:sp>
            <p:nvSpPr>
              <p:cNvPr id="457813" name="Rectangle 85"/>
              <p:cNvSpPr>
                <a:spLocks noChangeArrowheads="1"/>
              </p:cNvSpPr>
              <p:nvPr/>
            </p:nvSpPr>
            <p:spPr bwMode="auto">
              <a:xfrm>
                <a:off x="1525" y="1159"/>
                <a:ext cx="230" cy="20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7814" name="Line 86"/>
              <p:cNvSpPr>
                <a:spLocks noChangeShapeType="1"/>
              </p:cNvSpPr>
              <p:nvPr/>
            </p:nvSpPr>
            <p:spPr bwMode="auto">
              <a:xfrm>
                <a:off x="1661" y="1159"/>
                <a:ext cx="0" cy="21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7815" name="Text Box 87"/>
              <p:cNvSpPr txBox="1">
                <a:spLocks noChangeArrowheads="1"/>
              </p:cNvSpPr>
              <p:nvPr/>
            </p:nvSpPr>
            <p:spPr bwMode="auto">
              <a:xfrm>
                <a:off x="1499" y="1170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2</a:t>
                </a:r>
              </a:p>
            </p:txBody>
          </p:sp>
        </p:grpSp>
        <p:sp>
          <p:nvSpPr>
            <p:cNvPr id="457816" name="Line 88"/>
            <p:cNvSpPr>
              <a:spLocks noChangeShapeType="1"/>
            </p:cNvSpPr>
            <p:nvPr/>
          </p:nvSpPr>
          <p:spPr bwMode="auto">
            <a:xfrm>
              <a:off x="1315" y="1254"/>
              <a:ext cx="21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457817" name="Group 89"/>
            <p:cNvGrpSpPr>
              <a:grpSpLocks/>
            </p:cNvGrpSpPr>
            <p:nvPr/>
          </p:nvGrpSpPr>
          <p:grpSpPr bwMode="auto">
            <a:xfrm>
              <a:off x="1852" y="1160"/>
              <a:ext cx="256" cy="210"/>
              <a:chOff x="1499" y="1159"/>
              <a:chExt cx="256" cy="210"/>
            </a:xfrm>
          </p:grpSpPr>
          <p:sp>
            <p:nvSpPr>
              <p:cNvPr id="457818" name="Rectangle 90"/>
              <p:cNvSpPr>
                <a:spLocks noChangeArrowheads="1"/>
              </p:cNvSpPr>
              <p:nvPr/>
            </p:nvSpPr>
            <p:spPr bwMode="auto">
              <a:xfrm>
                <a:off x="1525" y="1159"/>
                <a:ext cx="230" cy="20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7819" name="Line 91"/>
              <p:cNvSpPr>
                <a:spLocks noChangeShapeType="1"/>
              </p:cNvSpPr>
              <p:nvPr/>
            </p:nvSpPr>
            <p:spPr bwMode="auto">
              <a:xfrm>
                <a:off x="1661" y="1159"/>
                <a:ext cx="0" cy="21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7820" name="Text Box 92"/>
              <p:cNvSpPr txBox="1">
                <a:spLocks noChangeArrowheads="1"/>
              </p:cNvSpPr>
              <p:nvPr/>
            </p:nvSpPr>
            <p:spPr bwMode="auto">
              <a:xfrm>
                <a:off x="1499" y="1170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4</a:t>
                </a:r>
              </a:p>
            </p:txBody>
          </p:sp>
        </p:grpSp>
        <p:sp>
          <p:nvSpPr>
            <p:cNvPr id="457821" name="Line 93"/>
            <p:cNvSpPr>
              <a:spLocks noChangeShapeType="1"/>
            </p:cNvSpPr>
            <p:nvPr/>
          </p:nvSpPr>
          <p:spPr bwMode="auto">
            <a:xfrm>
              <a:off x="1708" y="1260"/>
              <a:ext cx="1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7822" name="Line 94"/>
            <p:cNvSpPr>
              <a:spLocks noChangeShapeType="1"/>
            </p:cNvSpPr>
            <p:nvPr/>
          </p:nvSpPr>
          <p:spPr bwMode="auto">
            <a:xfrm flipV="1">
              <a:off x="2060" y="1266"/>
              <a:ext cx="17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457823" name="Group 95"/>
            <p:cNvGrpSpPr>
              <a:grpSpLocks/>
            </p:cNvGrpSpPr>
            <p:nvPr/>
          </p:nvGrpSpPr>
          <p:grpSpPr bwMode="auto">
            <a:xfrm>
              <a:off x="2212" y="1167"/>
              <a:ext cx="256" cy="210"/>
              <a:chOff x="1499" y="1159"/>
              <a:chExt cx="256" cy="210"/>
            </a:xfrm>
          </p:grpSpPr>
          <p:sp>
            <p:nvSpPr>
              <p:cNvPr id="457824" name="Rectangle 96"/>
              <p:cNvSpPr>
                <a:spLocks noChangeArrowheads="1"/>
              </p:cNvSpPr>
              <p:nvPr/>
            </p:nvSpPr>
            <p:spPr bwMode="auto">
              <a:xfrm>
                <a:off x="1525" y="1159"/>
                <a:ext cx="230" cy="20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7825" name="Line 97"/>
              <p:cNvSpPr>
                <a:spLocks noChangeShapeType="1"/>
              </p:cNvSpPr>
              <p:nvPr/>
            </p:nvSpPr>
            <p:spPr bwMode="auto">
              <a:xfrm>
                <a:off x="1661" y="1159"/>
                <a:ext cx="0" cy="21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7826" name="Text Box 98"/>
              <p:cNvSpPr txBox="1">
                <a:spLocks noChangeArrowheads="1"/>
              </p:cNvSpPr>
              <p:nvPr/>
            </p:nvSpPr>
            <p:spPr bwMode="auto">
              <a:xfrm>
                <a:off x="1499" y="1170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7</a:t>
                </a:r>
              </a:p>
            </p:txBody>
          </p:sp>
        </p:grpSp>
        <p:grpSp>
          <p:nvGrpSpPr>
            <p:cNvPr id="457827" name="Group 99"/>
            <p:cNvGrpSpPr>
              <a:grpSpLocks/>
            </p:cNvGrpSpPr>
            <p:nvPr/>
          </p:nvGrpSpPr>
          <p:grpSpPr bwMode="auto">
            <a:xfrm>
              <a:off x="2419" y="1266"/>
              <a:ext cx="183" cy="41"/>
              <a:chOff x="3476" y="3354"/>
              <a:chExt cx="183" cy="41"/>
            </a:xfrm>
          </p:grpSpPr>
          <p:sp>
            <p:nvSpPr>
              <p:cNvPr id="457828" name="Line 100"/>
              <p:cNvSpPr>
                <a:spLocks noChangeShapeType="1"/>
              </p:cNvSpPr>
              <p:nvPr/>
            </p:nvSpPr>
            <p:spPr bwMode="auto">
              <a:xfrm>
                <a:off x="3476" y="3354"/>
                <a:ext cx="15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7829" name="Line 101"/>
              <p:cNvSpPr>
                <a:spLocks noChangeShapeType="1"/>
              </p:cNvSpPr>
              <p:nvPr/>
            </p:nvSpPr>
            <p:spPr bwMode="auto">
              <a:xfrm>
                <a:off x="3632" y="3354"/>
                <a:ext cx="0" cy="2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7830" name="Line 102"/>
              <p:cNvSpPr>
                <a:spLocks noChangeShapeType="1"/>
              </p:cNvSpPr>
              <p:nvPr/>
            </p:nvSpPr>
            <p:spPr bwMode="auto">
              <a:xfrm>
                <a:off x="3619" y="3381"/>
                <a:ext cx="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7831" name="Line 103"/>
              <p:cNvSpPr>
                <a:spLocks noChangeShapeType="1"/>
              </p:cNvSpPr>
              <p:nvPr/>
            </p:nvSpPr>
            <p:spPr bwMode="auto">
              <a:xfrm>
                <a:off x="3625" y="3395"/>
                <a:ext cx="2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57832" name="Group 104"/>
          <p:cNvGrpSpPr>
            <a:grpSpLocks/>
          </p:cNvGrpSpPr>
          <p:nvPr/>
        </p:nvGrpSpPr>
        <p:grpSpPr bwMode="auto">
          <a:xfrm>
            <a:off x="2393950" y="3289300"/>
            <a:ext cx="406400" cy="333375"/>
            <a:chOff x="1499" y="1159"/>
            <a:chExt cx="256" cy="210"/>
          </a:xfrm>
        </p:grpSpPr>
        <p:sp>
          <p:nvSpPr>
            <p:cNvPr id="457833" name="Rectangle 105"/>
            <p:cNvSpPr>
              <a:spLocks noChangeArrowheads="1"/>
            </p:cNvSpPr>
            <p:nvPr/>
          </p:nvSpPr>
          <p:spPr bwMode="auto">
            <a:xfrm>
              <a:off x="1525" y="1159"/>
              <a:ext cx="230" cy="20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834" name="Line 106"/>
            <p:cNvSpPr>
              <a:spLocks noChangeShapeType="1"/>
            </p:cNvSpPr>
            <p:nvPr/>
          </p:nvSpPr>
          <p:spPr bwMode="auto">
            <a:xfrm>
              <a:off x="1661" y="1159"/>
              <a:ext cx="0" cy="2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7835" name="Text Box 107"/>
            <p:cNvSpPr txBox="1">
              <a:spLocks noChangeArrowheads="1"/>
            </p:cNvSpPr>
            <p:nvPr/>
          </p:nvSpPr>
          <p:spPr bwMode="auto">
            <a:xfrm>
              <a:off x="1499" y="1170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</p:grpSp>
      <p:sp>
        <p:nvSpPr>
          <p:cNvPr id="457836" name="Line 108"/>
          <p:cNvSpPr>
            <a:spLocks noChangeShapeType="1"/>
          </p:cNvSpPr>
          <p:nvPr/>
        </p:nvSpPr>
        <p:spPr bwMode="auto">
          <a:xfrm>
            <a:off x="2101850" y="3440113"/>
            <a:ext cx="33337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457837" name="Group 109"/>
          <p:cNvGrpSpPr>
            <a:grpSpLocks/>
          </p:cNvGrpSpPr>
          <p:nvPr/>
        </p:nvGrpSpPr>
        <p:grpSpPr bwMode="auto">
          <a:xfrm>
            <a:off x="2954338" y="3290888"/>
            <a:ext cx="406400" cy="333375"/>
            <a:chOff x="1499" y="1159"/>
            <a:chExt cx="256" cy="210"/>
          </a:xfrm>
        </p:grpSpPr>
        <p:sp>
          <p:nvSpPr>
            <p:cNvPr id="457838" name="Rectangle 110"/>
            <p:cNvSpPr>
              <a:spLocks noChangeArrowheads="1"/>
            </p:cNvSpPr>
            <p:nvPr/>
          </p:nvSpPr>
          <p:spPr bwMode="auto">
            <a:xfrm>
              <a:off x="1525" y="1159"/>
              <a:ext cx="230" cy="20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839" name="Line 111"/>
            <p:cNvSpPr>
              <a:spLocks noChangeShapeType="1"/>
            </p:cNvSpPr>
            <p:nvPr/>
          </p:nvSpPr>
          <p:spPr bwMode="auto">
            <a:xfrm>
              <a:off x="1661" y="1159"/>
              <a:ext cx="0" cy="2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7840" name="Text Box 112"/>
            <p:cNvSpPr txBox="1">
              <a:spLocks noChangeArrowheads="1"/>
            </p:cNvSpPr>
            <p:nvPr/>
          </p:nvSpPr>
          <p:spPr bwMode="auto">
            <a:xfrm>
              <a:off x="1499" y="1170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2</a:t>
              </a:r>
            </a:p>
          </p:txBody>
        </p:sp>
      </p:grpSp>
      <p:sp>
        <p:nvSpPr>
          <p:cNvPr id="457841" name="Line 113"/>
          <p:cNvSpPr>
            <a:spLocks noChangeShapeType="1"/>
          </p:cNvSpPr>
          <p:nvPr/>
        </p:nvSpPr>
        <p:spPr bwMode="auto">
          <a:xfrm>
            <a:off x="2725738" y="3449638"/>
            <a:ext cx="25717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57842" name="Line 114"/>
          <p:cNvSpPr>
            <a:spLocks noChangeShapeType="1"/>
          </p:cNvSpPr>
          <p:nvPr/>
        </p:nvSpPr>
        <p:spPr bwMode="auto">
          <a:xfrm flipV="1">
            <a:off x="3284538" y="3459163"/>
            <a:ext cx="279400" cy="158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457843" name="Group 115"/>
          <p:cNvGrpSpPr>
            <a:grpSpLocks/>
          </p:cNvGrpSpPr>
          <p:nvPr/>
        </p:nvGrpSpPr>
        <p:grpSpPr bwMode="auto">
          <a:xfrm>
            <a:off x="3525838" y="3302000"/>
            <a:ext cx="406400" cy="333375"/>
            <a:chOff x="1499" y="1159"/>
            <a:chExt cx="256" cy="210"/>
          </a:xfrm>
        </p:grpSpPr>
        <p:sp>
          <p:nvSpPr>
            <p:cNvPr id="457844" name="Rectangle 116"/>
            <p:cNvSpPr>
              <a:spLocks noChangeArrowheads="1"/>
            </p:cNvSpPr>
            <p:nvPr/>
          </p:nvSpPr>
          <p:spPr bwMode="auto">
            <a:xfrm>
              <a:off x="1525" y="1159"/>
              <a:ext cx="230" cy="20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845" name="Line 117"/>
            <p:cNvSpPr>
              <a:spLocks noChangeShapeType="1"/>
            </p:cNvSpPr>
            <p:nvPr/>
          </p:nvSpPr>
          <p:spPr bwMode="auto">
            <a:xfrm>
              <a:off x="1661" y="1159"/>
              <a:ext cx="0" cy="2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7846" name="Text Box 118"/>
            <p:cNvSpPr txBox="1">
              <a:spLocks noChangeArrowheads="1"/>
            </p:cNvSpPr>
            <p:nvPr/>
          </p:nvSpPr>
          <p:spPr bwMode="auto">
            <a:xfrm>
              <a:off x="1499" y="1170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5</a:t>
              </a:r>
            </a:p>
          </p:txBody>
        </p:sp>
      </p:grpSp>
      <p:grpSp>
        <p:nvGrpSpPr>
          <p:cNvPr id="457847" name="Group 119"/>
          <p:cNvGrpSpPr>
            <a:grpSpLocks/>
          </p:cNvGrpSpPr>
          <p:nvPr/>
        </p:nvGrpSpPr>
        <p:grpSpPr bwMode="auto">
          <a:xfrm>
            <a:off x="3843338" y="3311525"/>
            <a:ext cx="2043112" cy="346075"/>
            <a:chOff x="1315" y="1159"/>
            <a:chExt cx="1287" cy="218"/>
          </a:xfrm>
        </p:grpSpPr>
        <p:grpSp>
          <p:nvGrpSpPr>
            <p:cNvPr id="457848" name="Group 120"/>
            <p:cNvGrpSpPr>
              <a:grpSpLocks/>
            </p:cNvGrpSpPr>
            <p:nvPr/>
          </p:nvGrpSpPr>
          <p:grpSpPr bwMode="auto">
            <a:xfrm>
              <a:off x="1499" y="1159"/>
              <a:ext cx="256" cy="210"/>
              <a:chOff x="1499" y="1159"/>
              <a:chExt cx="256" cy="210"/>
            </a:xfrm>
          </p:grpSpPr>
          <p:sp>
            <p:nvSpPr>
              <p:cNvPr id="457849" name="Rectangle 121"/>
              <p:cNvSpPr>
                <a:spLocks noChangeArrowheads="1"/>
              </p:cNvSpPr>
              <p:nvPr/>
            </p:nvSpPr>
            <p:spPr bwMode="auto">
              <a:xfrm>
                <a:off x="1525" y="1159"/>
                <a:ext cx="230" cy="20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7850" name="Line 122"/>
              <p:cNvSpPr>
                <a:spLocks noChangeShapeType="1"/>
              </p:cNvSpPr>
              <p:nvPr/>
            </p:nvSpPr>
            <p:spPr bwMode="auto">
              <a:xfrm>
                <a:off x="1661" y="1159"/>
                <a:ext cx="0" cy="21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7851" name="Text Box 123"/>
              <p:cNvSpPr txBox="1">
                <a:spLocks noChangeArrowheads="1"/>
              </p:cNvSpPr>
              <p:nvPr/>
            </p:nvSpPr>
            <p:spPr bwMode="auto">
              <a:xfrm>
                <a:off x="1499" y="1170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7</a:t>
                </a:r>
              </a:p>
            </p:txBody>
          </p:sp>
        </p:grpSp>
        <p:sp>
          <p:nvSpPr>
            <p:cNvPr id="457852" name="Line 124"/>
            <p:cNvSpPr>
              <a:spLocks noChangeShapeType="1"/>
            </p:cNvSpPr>
            <p:nvPr/>
          </p:nvSpPr>
          <p:spPr bwMode="auto">
            <a:xfrm>
              <a:off x="1315" y="1254"/>
              <a:ext cx="21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457853" name="Group 125"/>
            <p:cNvGrpSpPr>
              <a:grpSpLocks/>
            </p:cNvGrpSpPr>
            <p:nvPr/>
          </p:nvGrpSpPr>
          <p:grpSpPr bwMode="auto">
            <a:xfrm>
              <a:off x="1852" y="1160"/>
              <a:ext cx="256" cy="210"/>
              <a:chOff x="1499" y="1159"/>
              <a:chExt cx="256" cy="210"/>
            </a:xfrm>
          </p:grpSpPr>
          <p:sp>
            <p:nvSpPr>
              <p:cNvPr id="457854" name="Rectangle 126"/>
              <p:cNvSpPr>
                <a:spLocks noChangeArrowheads="1"/>
              </p:cNvSpPr>
              <p:nvPr/>
            </p:nvSpPr>
            <p:spPr bwMode="auto">
              <a:xfrm>
                <a:off x="1525" y="1159"/>
                <a:ext cx="230" cy="20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7855" name="Line 127"/>
              <p:cNvSpPr>
                <a:spLocks noChangeShapeType="1"/>
              </p:cNvSpPr>
              <p:nvPr/>
            </p:nvSpPr>
            <p:spPr bwMode="auto">
              <a:xfrm>
                <a:off x="1661" y="1159"/>
                <a:ext cx="0" cy="21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7856" name="Text Box 128"/>
              <p:cNvSpPr txBox="1">
                <a:spLocks noChangeArrowheads="1"/>
              </p:cNvSpPr>
              <p:nvPr/>
            </p:nvSpPr>
            <p:spPr bwMode="auto">
              <a:xfrm>
                <a:off x="1499" y="1170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6</a:t>
                </a:r>
              </a:p>
            </p:txBody>
          </p:sp>
        </p:grpSp>
        <p:sp>
          <p:nvSpPr>
            <p:cNvPr id="457857" name="Line 129"/>
            <p:cNvSpPr>
              <a:spLocks noChangeShapeType="1"/>
            </p:cNvSpPr>
            <p:nvPr/>
          </p:nvSpPr>
          <p:spPr bwMode="auto">
            <a:xfrm>
              <a:off x="1708" y="1260"/>
              <a:ext cx="1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7858" name="Line 130"/>
            <p:cNvSpPr>
              <a:spLocks noChangeShapeType="1"/>
            </p:cNvSpPr>
            <p:nvPr/>
          </p:nvSpPr>
          <p:spPr bwMode="auto">
            <a:xfrm flipV="1">
              <a:off x="2060" y="1266"/>
              <a:ext cx="17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457859" name="Group 131"/>
            <p:cNvGrpSpPr>
              <a:grpSpLocks/>
            </p:cNvGrpSpPr>
            <p:nvPr/>
          </p:nvGrpSpPr>
          <p:grpSpPr bwMode="auto">
            <a:xfrm>
              <a:off x="2212" y="1167"/>
              <a:ext cx="256" cy="210"/>
              <a:chOff x="1499" y="1159"/>
              <a:chExt cx="256" cy="210"/>
            </a:xfrm>
          </p:grpSpPr>
          <p:sp>
            <p:nvSpPr>
              <p:cNvPr id="457860" name="Rectangle 132"/>
              <p:cNvSpPr>
                <a:spLocks noChangeArrowheads="1"/>
              </p:cNvSpPr>
              <p:nvPr/>
            </p:nvSpPr>
            <p:spPr bwMode="auto">
              <a:xfrm>
                <a:off x="1525" y="1159"/>
                <a:ext cx="230" cy="20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7861" name="Line 133"/>
              <p:cNvSpPr>
                <a:spLocks noChangeShapeType="1"/>
              </p:cNvSpPr>
              <p:nvPr/>
            </p:nvSpPr>
            <p:spPr bwMode="auto">
              <a:xfrm>
                <a:off x="1661" y="1159"/>
                <a:ext cx="0" cy="21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7862" name="Text Box 134"/>
              <p:cNvSpPr txBox="1">
                <a:spLocks noChangeArrowheads="1"/>
              </p:cNvSpPr>
              <p:nvPr/>
            </p:nvSpPr>
            <p:spPr bwMode="auto">
              <a:xfrm>
                <a:off x="1499" y="1170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3</a:t>
                </a:r>
              </a:p>
            </p:txBody>
          </p:sp>
        </p:grpSp>
        <p:grpSp>
          <p:nvGrpSpPr>
            <p:cNvPr id="457863" name="Group 135"/>
            <p:cNvGrpSpPr>
              <a:grpSpLocks/>
            </p:cNvGrpSpPr>
            <p:nvPr/>
          </p:nvGrpSpPr>
          <p:grpSpPr bwMode="auto">
            <a:xfrm>
              <a:off x="2419" y="1266"/>
              <a:ext cx="183" cy="41"/>
              <a:chOff x="3476" y="3354"/>
              <a:chExt cx="183" cy="41"/>
            </a:xfrm>
          </p:grpSpPr>
          <p:sp>
            <p:nvSpPr>
              <p:cNvPr id="457864" name="Line 136"/>
              <p:cNvSpPr>
                <a:spLocks noChangeShapeType="1"/>
              </p:cNvSpPr>
              <p:nvPr/>
            </p:nvSpPr>
            <p:spPr bwMode="auto">
              <a:xfrm>
                <a:off x="3476" y="3354"/>
                <a:ext cx="15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7865" name="Line 137"/>
              <p:cNvSpPr>
                <a:spLocks noChangeShapeType="1"/>
              </p:cNvSpPr>
              <p:nvPr/>
            </p:nvSpPr>
            <p:spPr bwMode="auto">
              <a:xfrm>
                <a:off x="3632" y="3354"/>
                <a:ext cx="0" cy="2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7866" name="Line 138"/>
              <p:cNvSpPr>
                <a:spLocks noChangeShapeType="1"/>
              </p:cNvSpPr>
              <p:nvPr/>
            </p:nvSpPr>
            <p:spPr bwMode="auto">
              <a:xfrm>
                <a:off x="3619" y="3381"/>
                <a:ext cx="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7867" name="Line 139"/>
              <p:cNvSpPr>
                <a:spLocks noChangeShapeType="1"/>
              </p:cNvSpPr>
              <p:nvPr/>
            </p:nvSpPr>
            <p:spPr bwMode="auto">
              <a:xfrm>
                <a:off x="3625" y="3395"/>
                <a:ext cx="2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57868" name="Group 140"/>
          <p:cNvGrpSpPr>
            <a:grpSpLocks/>
          </p:cNvGrpSpPr>
          <p:nvPr/>
        </p:nvGrpSpPr>
        <p:grpSpPr bwMode="auto">
          <a:xfrm>
            <a:off x="2133600" y="2811463"/>
            <a:ext cx="2043113" cy="346075"/>
            <a:chOff x="1315" y="1159"/>
            <a:chExt cx="1287" cy="218"/>
          </a:xfrm>
        </p:grpSpPr>
        <p:grpSp>
          <p:nvGrpSpPr>
            <p:cNvPr id="457869" name="Group 141"/>
            <p:cNvGrpSpPr>
              <a:grpSpLocks/>
            </p:cNvGrpSpPr>
            <p:nvPr/>
          </p:nvGrpSpPr>
          <p:grpSpPr bwMode="auto">
            <a:xfrm>
              <a:off x="1499" y="1159"/>
              <a:ext cx="256" cy="210"/>
              <a:chOff x="1499" y="1159"/>
              <a:chExt cx="256" cy="210"/>
            </a:xfrm>
          </p:grpSpPr>
          <p:sp>
            <p:nvSpPr>
              <p:cNvPr id="457870" name="Rectangle 142"/>
              <p:cNvSpPr>
                <a:spLocks noChangeArrowheads="1"/>
              </p:cNvSpPr>
              <p:nvPr/>
            </p:nvSpPr>
            <p:spPr bwMode="auto">
              <a:xfrm>
                <a:off x="1525" y="1159"/>
                <a:ext cx="230" cy="20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7871" name="Line 143"/>
              <p:cNvSpPr>
                <a:spLocks noChangeShapeType="1"/>
              </p:cNvSpPr>
              <p:nvPr/>
            </p:nvSpPr>
            <p:spPr bwMode="auto">
              <a:xfrm>
                <a:off x="1661" y="1159"/>
                <a:ext cx="0" cy="21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7872" name="Text Box 144"/>
              <p:cNvSpPr txBox="1">
                <a:spLocks noChangeArrowheads="1"/>
              </p:cNvSpPr>
              <p:nvPr/>
            </p:nvSpPr>
            <p:spPr bwMode="auto">
              <a:xfrm>
                <a:off x="1499" y="1170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1</a:t>
                </a:r>
              </a:p>
            </p:txBody>
          </p:sp>
        </p:grpSp>
        <p:sp>
          <p:nvSpPr>
            <p:cNvPr id="457873" name="Line 145"/>
            <p:cNvSpPr>
              <a:spLocks noChangeShapeType="1"/>
            </p:cNvSpPr>
            <p:nvPr/>
          </p:nvSpPr>
          <p:spPr bwMode="auto">
            <a:xfrm>
              <a:off x="1315" y="1254"/>
              <a:ext cx="21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457874" name="Group 146"/>
            <p:cNvGrpSpPr>
              <a:grpSpLocks/>
            </p:cNvGrpSpPr>
            <p:nvPr/>
          </p:nvGrpSpPr>
          <p:grpSpPr bwMode="auto">
            <a:xfrm>
              <a:off x="1852" y="1160"/>
              <a:ext cx="256" cy="210"/>
              <a:chOff x="1499" y="1159"/>
              <a:chExt cx="256" cy="210"/>
            </a:xfrm>
          </p:grpSpPr>
          <p:sp>
            <p:nvSpPr>
              <p:cNvPr id="457875" name="Rectangle 147"/>
              <p:cNvSpPr>
                <a:spLocks noChangeArrowheads="1"/>
              </p:cNvSpPr>
              <p:nvPr/>
            </p:nvSpPr>
            <p:spPr bwMode="auto">
              <a:xfrm>
                <a:off x="1525" y="1159"/>
                <a:ext cx="230" cy="20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7876" name="Line 148"/>
              <p:cNvSpPr>
                <a:spLocks noChangeShapeType="1"/>
              </p:cNvSpPr>
              <p:nvPr/>
            </p:nvSpPr>
            <p:spPr bwMode="auto">
              <a:xfrm>
                <a:off x="1661" y="1159"/>
                <a:ext cx="0" cy="21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7877" name="Text Box 149"/>
              <p:cNvSpPr txBox="1">
                <a:spLocks noChangeArrowheads="1"/>
              </p:cNvSpPr>
              <p:nvPr/>
            </p:nvSpPr>
            <p:spPr bwMode="auto">
              <a:xfrm>
                <a:off x="1499" y="1170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4</a:t>
                </a:r>
              </a:p>
            </p:txBody>
          </p:sp>
        </p:grpSp>
        <p:sp>
          <p:nvSpPr>
            <p:cNvPr id="457878" name="Line 150"/>
            <p:cNvSpPr>
              <a:spLocks noChangeShapeType="1"/>
            </p:cNvSpPr>
            <p:nvPr/>
          </p:nvSpPr>
          <p:spPr bwMode="auto">
            <a:xfrm>
              <a:off x="1708" y="1260"/>
              <a:ext cx="1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7879" name="Line 151"/>
            <p:cNvSpPr>
              <a:spLocks noChangeShapeType="1"/>
            </p:cNvSpPr>
            <p:nvPr/>
          </p:nvSpPr>
          <p:spPr bwMode="auto">
            <a:xfrm flipV="1">
              <a:off x="2060" y="1266"/>
              <a:ext cx="17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457880" name="Group 152"/>
            <p:cNvGrpSpPr>
              <a:grpSpLocks/>
            </p:cNvGrpSpPr>
            <p:nvPr/>
          </p:nvGrpSpPr>
          <p:grpSpPr bwMode="auto">
            <a:xfrm>
              <a:off x="2212" y="1167"/>
              <a:ext cx="256" cy="210"/>
              <a:chOff x="1499" y="1159"/>
              <a:chExt cx="256" cy="210"/>
            </a:xfrm>
          </p:grpSpPr>
          <p:sp>
            <p:nvSpPr>
              <p:cNvPr id="457881" name="Rectangle 153"/>
              <p:cNvSpPr>
                <a:spLocks noChangeArrowheads="1"/>
              </p:cNvSpPr>
              <p:nvPr/>
            </p:nvSpPr>
            <p:spPr bwMode="auto">
              <a:xfrm>
                <a:off x="1525" y="1159"/>
                <a:ext cx="230" cy="20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7882" name="Line 154"/>
              <p:cNvSpPr>
                <a:spLocks noChangeShapeType="1"/>
              </p:cNvSpPr>
              <p:nvPr/>
            </p:nvSpPr>
            <p:spPr bwMode="auto">
              <a:xfrm>
                <a:off x="1661" y="1159"/>
                <a:ext cx="0" cy="21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7883" name="Text Box 155"/>
              <p:cNvSpPr txBox="1">
                <a:spLocks noChangeArrowheads="1"/>
              </p:cNvSpPr>
              <p:nvPr/>
            </p:nvSpPr>
            <p:spPr bwMode="auto">
              <a:xfrm>
                <a:off x="1499" y="1170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6</a:t>
                </a:r>
              </a:p>
            </p:txBody>
          </p:sp>
        </p:grpSp>
        <p:grpSp>
          <p:nvGrpSpPr>
            <p:cNvPr id="457884" name="Group 156"/>
            <p:cNvGrpSpPr>
              <a:grpSpLocks/>
            </p:cNvGrpSpPr>
            <p:nvPr/>
          </p:nvGrpSpPr>
          <p:grpSpPr bwMode="auto">
            <a:xfrm>
              <a:off x="2419" y="1266"/>
              <a:ext cx="183" cy="41"/>
              <a:chOff x="3476" y="3354"/>
              <a:chExt cx="183" cy="41"/>
            </a:xfrm>
          </p:grpSpPr>
          <p:sp>
            <p:nvSpPr>
              <p:cNvPr id="457885" name="Line 157"/>
              <p:cNvSpPr>
                <a:spLocks noChangeShapeType="1"/>
              </p:cNvSpPr>
              <p:nvPr/>
            </p:nvSpPr>
            <p:spPr bwMode="auto">
              <a:xfrm>
                <a:off x="3476" y="3354"/>
                <a:ext cx="15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7886" name="Line 158"/>
              <p:cNvSpPr>
                <a:spLocks noChangeShapeType="1"/>
              </p:cNvSpPr>
              <p:nvPr/>
            </p:nvSpPr>
            <p:spPr bwMode="auto">
              <a:xfrm>
                <a:off x="3632" y="3354"/>
                <a:ext cx="0" cy="2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7887" name="Line 159"/>
              <p:cNvSpPr>
                <a:spLocks noChangeShapeType="1"/>
              </p:cNvSpPr>
              <p:nvPr/>
            </p:nvSpPr>
            <p:spPr bwMode="auto">
              <a:xfrm>
                <a:off x="3619" y="3381"/>
                <a:ext cx="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7888" name="Line 160"/>
              <p:cNvSpPr>
                <a:spLocks noChangeShapeType="1"/>
              </p:cNvSpPr>
              <p:nvPr/>
            </p:nvSpPr>
            <p:spPr bwMode="auto">
              <a:xfrm>
                <a:off x="3625" y="3395"/>
                <a:ext cx="2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57889" name="Group 161"/>
          <p:cNvGrpSpPr>
            <a:grpSpLocks/>
          </p:cNvGrpSpPr>
          <p:nvPr/>
        </p:nvGrpSpPr>
        <p:grpSpPr bwMode="auto">
          <a:xfrm>
            <a:off x="2122488" y="4254500"/>
            <a:ext cx="2043112" cy="346075"/>
            <a:chOff x="1315" y="1159"/>
            <a:chExt cx="1287" cy="218"/>
          </a:xfrm>
        </p:grpSpPr>
        <p:grpSp>
          <p:nvGrpSpPr>
            <p:cNvPr id="457890" name="Group 162"/>
            <p:cNvGrpSpPr>
              <a:grpSpLocks/>
            </p:cNvGrpSpPr>
            <p:nvPr/>
          </p:nvGrpSpPr>
          <p:grpSpPr bwMode="auto">
            <a:xfrm>
              <a:off x="1499" y="1159"/>
              <a:ext cx="256" cy="210"/>
              <a:chOff x="1499" y="1159"/>
              <a:chExt cx="256" cy="210"/>
            </a:xfrm>
          </p:grpSpPr>
          <p:sp>
            <p:nvSpPr>
              <p:cNvPr id="457891" name="Rectangle 163"/>
              <p:cNvSpPr>
                <a:spLocks noChangeArrowheads="1"/>
              </p:cNvSpPr>
              <p:nvPr/>
            </p:nvSpPr>
            <p:spPr bwMode="auto">
              <a:xfrm>
                <a:off x="1525" y="1159"/>
                <a:ext cx="230" cy="20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7892" name="Line 164"/>
              <p:cNvSpPr>
                <a:spLocks noChangeShapeType="1"/>
              </p:cNvSpPr>
              <p:nvPr/>
            </p:nvSpPr>
            <p:spPr bwMode="auto">
              <a:xfrm>
                <a:off x="1661" y="1159"/>
                <a:ext cx="0" cy="21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7893" name="Text Box 165"/>
              <p:cNvSpPr txBox="1">
                <a:spLocks noChangeArrowheads="1"/>
              </p:cNvSpPr>
              <p:nvPr/>
            </p:nvSpPr>
            <p:spPr bwMode="auto">
              <a:xfrm>
                <a:off x="1499" y="1170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3</a:t>
                </a:r>
              </a:p>
            </p:txBody>
          </p:sp>
        </p:grpSp>
        <p:sp>
          <p:nvSpPr>
            <p:cNvPr id="457894" name="Line 166"/>
            <p:cNvSpPr>
              <a:spLocks noChangeShapeType="1"/>
            </p:cNvSpPr>
            <p:nvPr/>
          </p:nvSpPr>
          <p:spPr bwMode="auto">
            <a:xfrm>
              <a:off x="1315" y="1254"/>
              <a:ext cx="21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457895" name="Group 167"/>
            <p:cNvGrpSpPr>
              <a:grpSpLocks/>
            </p:cNvGrpSpPr>
            <p:nvPr/>
          </p:nvGrpSpPr>
          <p:grpSpPr bwMode="auto">
            <a:xfrm>
              <a:off x="1852" y="1160"/>
              <a:ext cx="256" cy="210"/>
              <a:chOff x="1499" y="1159"/>
              <a:chExt cx="256" cy="210"/>
            </a:xfrm>
          </p:grpSpPr>
          <p:sp>
            <p:nvSpPr>
              <p:cNvPr id="457896" name="Rectangle 168"/>
              <p:cNvSpPr>
                <a:spLocks noChangeArrowheads="1"/>
              </p:cNvSpPr>
              <p:nvPr/>
            </p:nvSpPr>
            <p:spPr bwMode="auto">
              <a:xfrm>
                <a:off x="1525" y="1159"/>
                <a:ext cx="230" cy="20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7897" name="Line 169"/>
              <p:cNvSpPr>
                <a:spLocks noChangeShapeType="1"/>
              </p:cNvSpPr>
              <p:nvPr/>
            </p:nvSpPr>
            <p:spPr bwMode="auto">
              <a:xfrm>
                <a:off x="1661" y="1159"/>
                <a:ext cx="0" cy="21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7898" name="Text Box 170"/>
              <p:cNvSpPr txBox="1">
                <a:spLocks noChangeArrowheads="1"/>
              </p:cNvSpPr>
              <p:nvPr/>
            </p:nvSpPr>
            <p:spPr bwMode="auto">
              <a:xfrm>
                <a:off x="1499" y="1170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4</a:t>
                </a:r>
              </a:p>
            </p:txBody>
          </p:sp>
        </p:grpSp>
        <p:sp>
          <p:nvSpPr>
            <p:cNvPr id="457899" name="Line 171"/>
            <p:cNvSpPr>
              <a:spLocks noChangeShapeType="1"/>
            </p:cNvSpPr>
            <p:nvPr/>
          </p:nvSpPr>
          <p:spPr bwMode="auto">
            <a:xfrm>
              <a:off x="1708" y="1260"/>
              <a:ext cx="1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7900" name="Line 172"/>
            <p:cNvSpPr>
              <a:spLocks noChangeShapeType="1"/>
            </p:cNvSpPr>
            <p:nvPr/>
          </p:nvSpPr>
          <p:spPr bwMode="auto">
            <a:xfrm flipV="1">
              <a:off x="2060" y="1266"/>
              <a:ext cx="17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457901" name="Group 173"/>
            <p:cNvGrpSpPr>
              <a:grpSpLocks/>
            </p:cNvGrpSpPr>
            <p:nvPr/>
          </p:nvGrpSpPr>
          <p:grpSpPr bwMode="auto">
            <a:xfrm>
              <a:off x="2212" y="1167"/>
              <a:ext cx="256" cy="210"/>
              <a:chOff x="1499" y="1159"/>
              <a:chExt cx="256" cy="210"/>
            </a:xfrm>
          </p:grpSpPr>
          <p:sp>
            <p:nvSpPr>
              <p:cNvPr id="457902" name="Rectangle 174"/>
              <p:cNvSpPr>
                <a:spLocks noChangeArrowheads="1"/>
              </p:cNvSpPr>
              <p:nvPr/>
            </p:nvSpPr>
            <p:spPr bwMode="auto">
              <a:xfrm>
                <a:off x="1525" y="1159"/>
                <a:ext cx="230" cy="20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7903" name="Line 175"/>
              <p:cNvSpPr>
                <a:spLocks noChangeShapeType="1"/>
              </p:cNvSpPr>
              <p:nvPr/>
            </p:nvSpPr>
            <p:spPr bwMode="auto">
              <a:xfrm>
                <a:off x="1661" y="1159"/>
                <a:ext cx="0" cy="21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7904" name="Text Box 176"/>
              <p:cNvSpPr txBox="1">
                <a:spLocks noChangeArrowheads="1"/>
              </p:cNvSpPr>
              <p:nvPr/>
            </p:nvSpPr>
            <p:spPr bwMode="auto">
              <a:xfrm>
                <a:off x="1499" y="1170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7</a:t>
                </a:r>
              </a:p>
            </p:txBody>
          </p:sp>
        </p:grpSp>
        <p:grpSp>
          <p:nvGrpSpPr>
            <p:cNvPr id="457905" name="Group 177"/>
            <p:cNvGrpSpPr>
              <a:grpSpLocks/>
            </p:cNvGrpSpPr>
            <p:nvPr/>
          </p:nvGrpSpPr>
          <p:grpSpPr bwMode="auto">
            <a:xfrm>
              <a:off x="2419" y="1266"/>
              <a:ext cx="183" cy="41"/>
              <a:chOff x="3476" y="3354"/>
              <a:chExt cx="183" cy="41"/>
            </a:xfrm>
          </p:grpSpPr>
          <p:sp>
            <p:nvSpPr>
              <p:cNvPr id="457906" name="Line 178"/>
              <p:cNvSpPr>
                <a:spLocks noChangeShapeType="1"/>
              </p:cNvSpPr>
              <p:nvPr/>
            </p:nvSpPr>
            <p:spPr bwMode="auto">
              <a:xfrm>
                <a:off x="3476" y="3354"/>
                <a:ext cx="15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7907" name="Line 179"/>
              <p:cNvSpPr>
                <a:spLocks noChangeShapeType="1"/>
              </p:cNvSpPr>
              <p:nvPr/>
            </p:nvSpPr>
            <p:spPr bwMode="auto">
              <a:xfrm>
                <a:off x="3632" y="3354"/>
                <a:ext cx="0" cy="2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7908" name="Line 180"/>
              <p:cNvSpPr>
                <a:spLocks noChangeShapeType="1"/>
              </p:cNvSpPr>
              <p:nvPr/>
            </p:nvSpPr>
            <p:spPr bwMode="auto">
              <a:xfrm>
                <a:off x="3619" y="3381"/>
                <a:ext cx="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7909" name="Line 181"/>
              <p:cNvSpPr>
                <a:spLocks noChangeShapeType="1"/>
              </p:cNvSpPr>
              <p:nvPr/>
            </p:nvSpPr>
            <p:spPr bwMode="auto">
              <a:xfrm>
                <a:off x="3625" y="3395"/>
                <a:ext cx="2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57910" name="Group 182"/>
          <p:cNvGrpSpPr>
            <a:grpSpLocks/>
          </p:cNvGrpSpPr>
          <p:nvPr/>
        </p:nvGrpSpPr>
        <p:grpSpPr bwMode="auto">
          <a:xfrm>
            <a:off x="2112963" y="4751388"/>
            <a:ext cx="2043112" cy="346075"/>
            <a:chOff x="1315" y="1159"/>
            <a:chExt cx="1287" cy="218"/>
          </a:xfrm>
        </p:grpSpPr>
        <p:grpSp>
          <p:nvGrpSpPr>
            <p:cNvPr id="457911" name="Group 183"/>
            <p:cNvGrpSpPr>
              <a:grpSpLocks/>
            </p:cNvGrpSpPr>
            <p:nvPr/>
          </p:nvGrpSpPr>
          <p:grpSpPr bwMode="auto">
            <a:xfrm>
              <a:off x="1499" y="1159"/>
              <a:ext cx="256" cy="210"/>
              <a:chOff x="1499" y="1159"/>
              <a:chExt cx="256" cy="210"/>
            </a:xfrm>
          </p:grpSpPr>
          <p:sp>
            <p:nvSpPr>
              <p:cNvPr id="457912" name="Rectangle 184"/>
              <p:cNvSpPr>
                <a:spLocks noChangeArrowheads="1"/>
              </p:cNvSpPr>
              <p:nvPr/>
            </p:nvSpPr>
            <p:spPr bwMode="auto">
              <a:xfrm>
                <a:off x="1525" y="1159"/>
                <a:ext cx="230" cy="20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7913" name="Line 185"/>
              <p:cNvSpPr>
                <a:spLocks noChangeShapeType="1"/>
              </p:cNvSpPr>
              <p:nvPr/>
            </p:nvSpPr>
            <p:spPr bwMode="auto">
              <a:xfrm>
                <a:off x="1661" y="1159"/>
                <a:ext cx="0" cy="21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7914" name="Text Box 186"/>
              <p:cNvSpPr txBox="1">
                <a:spLocks noChangeArrowheads="1"/>
              </p:cNvSpPr>
              <p:nvPr/>
            </p:nvSpPr>
            <p:spPr bwMode="auto">
              <a:xfrm>
                <a:off x="1499" y="1170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6</a:t>
                </a:r>
              </a:p>
            </p:txBody>
          </p:sp>
        </p:grpSp>
        <p:sp>
          <p:nvSpPr>
            <p:cNvPr id="457915" name="Line 187"/>
            <p:cNvSpPr>
              <a:spLocks noChangeShapeType="1"/>
            </p:cNvSpPr>
            <p:nvPr/>
          </p:nvSpPr>
          <p:spPr bwMode="auto">
            <a:xfrm>
              <a:off x="1315" y="1254"/>
              <a:ext cx="21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457916" name="Group 188"/>
            <p:cNvGrpSpPr>
              <a:grpSpLocks/>
            </p:cNvGrpSpPr>
            <p:nvPr/>
          </p:nvGrpSpPr>
          <p:grpSpPr bwMode="auto">
            <a:xfrm>
              <a:off x="1852" y="1160"/>
              <a:ext cx="256" cy="210"/>
              <a:chOff x="1499" y="1159"/>
              <a:chExt cx="256" cy="210"/>
            </a:xfrm>
          </p:grpSpPr>
          <p:sp>
            <p:nvSpPr>
              <p:cNvPr id="457917" name="Rectangle 189"/>
              <p:cNvSpPr>
                <a:spLocks noChangeArrowheads="1"/>
              </p:cNvSpPr>
              <p:nvPr/>
            </p:nvSpPr>
            <p:spPr bwMode="auto">
              <a:xfrm>
                <a:off x="1525" y="1159"/>
                <a:ext cx="230" cy="20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7918" name="Line 190"/>
              <p:cNvSpPr>
                <a:spLocks noChangeShapeType="1"/>
              </p:cNvSpPr>
              <p:nvPr/>
            </p:nvSpPr>
            <p:spPr bwMode="auto">
              <a:xfrm>
                <a:off x="1661" y="1159"/>
                <a:ext cx="0" cy="21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7919" name="Text Box 191"/>
              <p:cNvSpPr txBox="1">
                <a:spLocks noChangeArrowheads="1"/>
              </p:cNvSpPr>
              <p:nvPr/>
            </p:nvSpPr>
            <p:spPr bwMode="auto">
              <a:xfrm>
                <a:off x="1499" y="1170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4</a:t>
                </a:r>
              </a:p>
            </p:txBody>
          </p:sp>
        </p:grpSp>
        <p:sp>
          <p:nvSpPr>
            <p:cNvPr id="457920" name="Line 192"/>
            <p:cNvSpPr>
              <a:spLocks noChangeShapeType="1"/>
            </p:cNvSpPr>
            <p:nvPr/>
          </p:nvSpPr>
          <p:spPr bwMode="auto">
            <a:xfrm>
              <a:off x="1708" y="1260"/>
              <a:ext cx="1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7921" name="Line 193"/>
            <p:cNvSpPr>
              <a:spLocks noChangeShapeType="1"/>
            </p:cNvSpPr>
            <p:nvPr/>
          </p:nvSpPr>
          <p:spPr bwMode="auto">
            <a:xfrm flipV="1">
              <a:off x="2060" y="1266"/>
              <a:ext cx="17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457922" name="Group 194"/>
            <p:cNvGrpSpPr>
              <a:grpSpLocks/>
            </p:cNvGrpSpPr>
            <p:nvPr/>
          </p:nvGrpSpPr>
          <p:grpSpPr bwMode="auto">
            <a:xfrm>
              <a:off x="2212" y="1167"/>
              <a:ext cx="256" cy="210"/>
              <a:chOff x="1499" y="1159"/>
              <a:chExt cx="256" cy="210"/>
            </a:xfrm>
          </p:grpSpPr>
          <p:sp>
            <p:nvSpPr>
              <p:cNvPr id="457923" name="Rectangle 195"/>
              <p:cNvSpPr>
                <a:spLocks noChangeArrowheads="1"/>
              </p:cNvSpPr>
              <p:nvPr/>
            </p:nvSpPr>
            <p:spPr bwMode="auto">
              <a:xfrm>
                <a:off x="1525" y="1159"/>
                <a:ext cx="230" cy="20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7924" name="Line 196"/>
              <p:cNvSpPr>
                <a:spLocks noChangeShapeType="1"/>
              </p:cNvSpPr>
              <p:nvPr/>
            </p:nvSpPr>
            <p:spPr bwMode="auto">
              <a:xfrm>
                <a:off x="1661" y="1159"/>
                <a:ext cx="0" cy="21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7925" name="Text Box 197"/>
              <p:cNvSpPr txBox="1">
                <a:spLocks noChangeArrowheads="1"/>
              </p:cNvSpPr>
              <p:nvPr/>
            </p:nvSpPr>
            <p:spPr bwMode="auto">
              <a:xfrm>
                <a:off x="1499" y="1170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5</a:t>
                </a:r>
              </a:p>
            </p:txBody>
          </p:sp>
        </p:grpSp>
        <p:grpSp>
          <p:nvGrpSpPr>
            <p:cNvPr id="457926" name="Group 198"/>
            <p:cNvGrpSpPr>
              <a:grpSpLocks/>
            </p:cNvGrpSpPr>
            <p:nvPr/>
          </p:nvGrpSpPr>
          <p:grpSpPr bwMode="auto">
            <a:xfrm>
              <a:off x="2419" y="1266"/>
              <a:ext cx="183" cy="41"/>
              <a:chOff x="3476" y="3354"/>
              <a:chExt cx="183" cy="41"/>
            </a:xfrm>
          </p:grpSpPr>
          <p:sp>
            <p:nvSpPr>
              <p:cNvPr id="457927" name="Line 199"/>
              <p:cNvSpPr>
                <a:spLocks noChangeShapeType="1"/>
              </p:cNvSpPr>
              <p:nvPr/>
            </p:nvSpPr>
            <p:spPr bwMode="auto">
              <a:xfrm>
                <a:off x="3476" y="3354"/>
                <a:ext cx="15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7928" name="Line 200"/>
              <p:cNvSpPr>
                <a:spLocks noChangeShapeType="1"/>
              </p:cNvSpPr>
              <p:nvPr/>
            </p:nvSpPr>
            <p:spPr bwMode="auto">
              <a:xfrm>
                <a:off x="3632" y="3354"/>
                <a:ext cx="0" cy="2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7929" name="Line 201"/>
              <p:cNvSpPr>
                <a:spLocks noChangeShapeType="1"/>
              </p:cNvSpPr>
              <p:nvPr/>
            </p:nvSpPr>
            <p:spPr bwMode="auto">
              <a:xfrm>
                <a:off x="3619" y="3381"/>
                <a:ext cx="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7930" name="Line 202"/>
              <p:cNvSpPr>
                <a:spLocks noChangeShapeType="1"/>
              </p:cNvSpPr>
              <p:nvPr/>
            </p:nvSpPr>
            <p:spPr bwMode="auto">
              <a:xfrm>
                <a:off x="3625" y="3395"/>
                <a:ext cx="2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4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3" y="187325"/>
            <a:ext cx="7772400" cy="615950"/>
          </a:xfrm>
          <a:noFill/>
          <a:ln/>
        </p:spPr>
        <p:txBody>
          <a:bodyPr/>
          <a:lstStyle/>
          <a:p>
            <a:r>
              <a:rPr lang="en-US" sz="3200"/>
              <a:t>Topological Sort</a:t>
            </a:r>
            <a:r>
              <a:rPr lang="en-US" sz="3200">
                <a:sym typeface="Symbol" pitchFamily="18" charset="2"/>
              </a:rPr>
              <a:t> </a:t>
            </a:r>
            <a:endParaRPr lang="en-US" sz="3200">
              <a:latin typeface="Batang" pitchFamily="18" charset="-127"/>
            </a:endParaRPr>
          </a:p>
        </p:txBody>
      </p:sp>
      <p:sp>
        <p:nvSpPr>
          <p:cNvPr id="4587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574675" y="863600"/>
            <a:ext cx="8135938" cy="56515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sym typeface="Symbol" pitchFamily="18" charset="2"/>
              </a:rPr>
              <a:t>What is a topological sort?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000">
                <a:sym typeface="Symbol" pitchFamily="18" charset="2"/>
              </a:rPr>
              <a:t>A </a:t>
            </a:r>
            <a:r>
              <a:rPr lang="en-US" sz="2000">
                <a:solidFill>
                  <a:schemeClr val="hlink"/>
                </a:solidFill>
                <a:sym typeface="Symbol" pitchFamily="18" charset="2"/>
              </a:rPr>
              <a:t>topological sort</a:t>
            </a:r>
            <a:r>
              <a:rPr lang="en-US" sz="2000">
                <a:sym typeface="Symbol" pitchFamily="18" charset="2"/>
              </a:rPr>
              <a:t> is an ordering of vertices in a directed acyclic graph G, such that </a:t>
            </a:r>
            <a:r>
              <a:rPr lang="en-US" sz="2000">
                <a:solidFill>
                  <a:srgbClr val="FF00FF"/>
                </a:solidFill>
                <a:sym typeface="Symbol" pitchFamily="18" charset="2"/>
              </a:rPr>
              <a:t>if there is a path from v</a:t>
            </a:r>
            <a:r>
              <a:rPr lang="en-US" sz="2000" baseline="-25000">
                <a:solidFill>
                  <a:srgbClr val="FF00FF"/>
                </a:solidFill>
                <a:sym typeface="Symbol" pitchFamily="18" charset="2"/>
              </a:rPr>
              <a:t>i</a:t>
            </a:r>
            <a:r>
              <a:rPr lang="en-US" sz="2000">
                <a:solidFill>
                  <a:srgbClr val="FF00FF"/>
                </a:solidFill>
                <a:sym typeface="Symbol" pitchFamily="18" charset="2"/>
              </a:rPr>
              <a:t> to v</a:t>
            </a:r>
            <a:r>
              <a:rPr lang="en-US" sz="2000" baseline="-25000">
                <a:solidFill>
                  <a:srgbClr val="FF00FF"/>
                </a:solidFill>
                <a:sym typeface="Symbol" pitchFamily="18" charset="2"/>
              </a:rPr>
              <a:t>j</a:t>
            </a:r>
            <a:r>
              <a:rPr lang="en-US" sz="2000">
                <a:solidFill>
                  <a:srgbClr val="FF00FF"/>
                </a:solidFill>
                <a:sym typeface="Symbol" pitchFamily="18" charset="2"/>
              </a:rPr>
              <a:t> in G, then v</a:t>
            </a:r>
            <a:r>
              <a:rPr lang="en-US" sz="2000" baseline="-25000">
                <a:solidFill>
                  <a:srgbClr val="FF00FF"/>
                </a:solidFill>
                <a:sym typeface="Symbol" pitchFamily="18" charset="2"/>
              </a:rPr>
              <a:t>j</a:t>
            </a:r>
            <a:r>
              <a:rPr lang="en-US" sz="2000">
                <a:solidFill>
                  <a:srgbClr val="FF00FF"/>
                </a:solidFill>
                <a:sym typeface="Symbol" pitchFamily="18" charset="2"/>
              </a:rPr>
              <a:t> appears after v</a:t>
            </a:r>
            <a:r>
              <a:rPr lang="en-US" sz="2000" baseline="-25000">
                <a:solidFill>
                  <a:srgbClr val="FF00FF"/>
                </a:solidFill>
                <a:sym typeface="Symbol" pitchFamily="18" charset="2"/>
              </a:rPr>
              <a:t>i</a:t>
            </a:r>
            <a:r>
              <a:rPr lang="en-US" sz="2000">
                <a:solidFill>
                  <a:srgbClr val="FF00FF"/>
                </a:solidFill>
                <a:sym typeface="Symbol" pitchFamily="18" charset="2"/>
              </a:rPr>
              <a:t> in the ordering</a:t>
            </a:r>
            <a:r>
              <a:rPr lang="en-US" sz="2000">
                <a:sym typeface="Symbol" pitchFamily="18" charset="2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2400">
                <a:sym typeface="Symbol" pitchFamily="18" charset="2"/>
              </a:rPr>
              <a:t>Example  course prerequisite structure</a:t>
            </a:r>
          </a:p>
          <a:p>
            <a:pPr>
              <a:lnSpc>
                <a:spcPct val="90000"/>
              </a:lnSpc>
            </a:pPr>
            <a:endParaRPr lang="en-US" sz="2400">
              <a:sym typeface="Symbol" pitchFamily="18" charset="2"/>
            </a:endParaRPr>
          </a:p>
          <a:p>
            <a:pPr>
              <a:lnSpc>
                <a:spcPct val="90000"/>
              </a:lnSpc>
            </a:pPr>
            <a:endParaRPr lang="en-US" sz="2400">
              <a:sym typeface="Symbol" pitchFamily="18" charset="2"/>
            </a:endParaRPr>
          </a:p>
          <a:p>
            <a:pPr>
              <a:lnSpc>
                <a:spcPct val="90000"/>
              </a:lnSpc>
            </a:pPr>
            <a:endParaRPr lang="en-US" sz="2400">
              <a:sym typeface="Symbol" pitchFamily="18" charset="2"/>
            </a:endParaRPr>
          </a:p>
          <a:p>
            <a:pPr>
              <a:lnSpc>
                <a:spcPct val="90000"/>
              </a:lnSpc>
            </a:pPr>
            <a:endParaRPr lang="en-US" sz="2400">
              <a:sym typeface="Symbol" pitchFamily="18" charset="2"/>
            </a:endParaRPr>
          </a:p>
          <a:p>
            <a:pPr>
              <a:lnSpc>
                <a:spcPct val="90000"/>
              </a:lnSpc>
            </a:pPr>
            <a:endParaRPr lang="en-US" sz="2400">
              <a:sym typeface="Symbol" pitchFamily="18" charset="2"/>
            </a:endParaRPr>
          </a:p>
          <a:p>
            <a:pPr lvl="1">
              <a:lnSpc>
                <a:spcPct val="90000"/>
              </a:lnSpc>
            </a:pPr>
            <a:endParaRPr lang="en-US" sz="2000">
              <a:sym typeface="Symbol" pitchFamily="18" charset="2"/>
            </a:endParaRPr>
          </a:p>
          <a:p>
            <a:pPr lvl="1">
              <a:lnSpc>
                <a:spcPct val="90000"/>
              </a:lnSpc>
            </a:pPr>
            <a:endParaRPr lang="en-US" sz="2000">
              <a:sym typeface="Symbol" pitchFamily="18" charset="2"/>
            </a:endParaRPr>
          </a:p>
          <a:p>
            <a:pPr lvl="1">
              <a:lnSpc>
                <a:spcPct val="90000"/>
              </a:lnSpc>
            </a:pPr>
            <a:r>
              <a:rPr lang="en-US" sz="2000">
                <a:sym typeface="Symbol" pitchFamily="18" charset="2"/>
              </a:rPr>
              <a:t>A directed edge (v, w) indicated that course v must be completed before taking course w.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ym typeface="Symbol" pitchFamily="18" charset="2"/>
              </a:rPr>
              <a:t>A topological ordering of these courses is any course sequence that does not violate the prerequisite requirement.</a:t>
            </a:r>
          </a:p>
        </p:txBody>
      </p:sp>
      <p:sp>
        <p:nvSpPr>
          <p:cNvPr id="458756" name="Text Box 4"/>
          <p:cNvSpPr txBox="1">
            <a:spLocks noChangeArrowheads="1"/>
          </p:cNvSpPr>
          <p:nvPr/>
        </p:nvSpPr>
        <p:spPr bwMode="auto">
          <a:xfrm>
            <a:off x="6784975" y="1277938"/>
            <a:ext cx="184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58757" name="Oval 5"/>
          <p:cNvSpPr>
            <a:spLocks noChangeArrowheads="1"/>
          </p:cNvSpPr>
          <p:nvPr/>
        </p:nvSpPr>
        <p:spPr bwMode="auto">
          <a:xfrm>
            <a:off x="1371600" y="3352800"/>
            <a:ext cx="762000" cy="3048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MAC3311</a:t>
            </a:r>
          </a:p>
        </p:txBody>
      </p:sp>
      <p:sp>
        <p:nvSpPr>
          <p:cNvPr id="458758" name="Oval 6"/>
          <p:cNvSpPr>
            <a:spLocks noChangeArrowheads="1"/>
          </p:cNvSpPr>
          <p:nvPr/>
        </p:nvSpPr>
        <p:spPr bwMode="auto">
          <a:xfrm>
            <a:off x="1371600" y="3962400"/>
            <a:ext cx="762000" cy="3048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COP3210</a:t>
            </a:r>
          </a:p>
        </p:txBody>
      </p:sp>
      <p:sp>
        <p:nvSpPr>
          <p:cNvPr id="458759" name="Oval 7"/>
          <p:cNvSpPr>
            <a:spLocks noChangeArrowheads="1"/>
          </p:cNvSpPr>
          <p:nvPr/>
        </p:nvSpPr>
        <p:spPr bwMode="auto">
          <a:xfrm>
            <a:off x="2590800" y="2667000"/>
            <a:ext cx="762000" cy="3048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CAP3700</a:t>
            </a:r>
          </a:p>
        </p:txBody>
      </p:sp>
      <p:sp>
        <p:nvSpPr>
          <p:cNvPr id="458760" name="Oval 8"/>
          <p:cNvSpPr>
            <a:spLocks noChangeArrowheads="1"/>
          </p:cNvSpPr>
          <p:nvPr/>
        </p:nvSpPr>
        <p:spPr bwMode="auto">
          <a:xfrm>
            <a:off x="2590800" y="3200400"/>
            <a:ext cx="762000" cy="3048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MAD3104</a:t>
            </a:r>
          </a:p>
        </p:txBody>
      </p:sp>
      <p:sp>
        <p:nvSpPr>
          <p:cNvPr id="458761" name="Oval 9"/>
          <p:cNvSpPr>
            <a:spLocks noChangeArrowheads="1"/>
          </p:cNvSpPr>
          <p:nvPr/>
        </p:nvSpPr>
        <p:spPr bwMode="auto">
          <a:xfrm>
            <a:off x="2590800" y="3657600"/>
            <a:ext cx="762000" cy="3048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COP3400</a:t>
            </a:r>
          </a:p>
        </p:txBody>
      </p:sp>
      <p:sp>
        <p:nvSpPr>
          <p:cNvPr id="458762" name="Oval 10"/>
          <p:cNvSpPr>
            <a:spLocks noChangeArrowheads="1"/>
          </p:cNvSpPr>
          <p:nvPr/>
        </p:nvSpPr>
        <p:spPr bwMode="auto">
          <a:xfrm>
            <a:off x="2590800" y="4114800"/>
            <a:ext cx="762000" cy="3048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COP3212</a:t>
            </a:r>
          </a:p>
        </p:txBody>
      </p:sp>
      <p:sp>
        <p:nvSpPr>
          <p:cNvPr id="458763" name="Oval 11"/>
          <p:cNvSpPr>
            <a:spLocks noChangeArrowheads="1"/>
          </p:cNvSpPr>
          <p:nvPr/>
        </p:nvSpPr>
        <p:spPr bwMode="auto">
          <a:xfrm>
            <a:off x="2590800" y="4648200"/>
            <a:ext cx="762000" cy="3048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COP455</a:t>
            </a:r>
          </a:p>
        </p:txBody>
      </p:sp>
      <p:sp>
        <p:nvSpPr>
          <p:cNvPr id="458764" name="Oval 12"/>
          <p:cNvSpPr>
            <a:spLocks noChangeArrowheads="1"/>
          </p:cNvSpPr>
          <p:nvPr/>
        </p:nvSpPr>
        <p:spPr bwMode="auto">
          <a:xfrm>
            <a:off x="4191000" y="2667000"/>
            <a:ext cx="762000" cy="3048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MAD3305</a:t>
            </a:r>
          </a:p>
        </p:txBody>
      </p:sp>
      <p:sp>
        <p:nvSpPr>
          <p:cNvPr id="458765" name="Oval 13"/>
          <p:cNvSpPr>
            <a:spLocks noChangeArrowheads="1"/>
          </p:cNvSpPr>
          <p:nvPr/>
        </p:nvSpPr>
        <p:spPr bwMode="auto">
          <a:xfrm>
            <a:off x="4191000" y="3200400"/>
            <a:ext cx="762000" cy="3048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MAD3512</a:t>
            </a:r>
          </a:p>
        </p:txBody>
      </p:sp>
      <p:sp>
        <p:nvSpPr>
          <p:cNvPr id="458766" name="Oval 14"/>
          <p:cNvSpPr>
            <a:spLocks noChangeArrowheads="1"/>
          </p:cNvSpPr>
          <p:nvPr/>
        </p:nvSpPr>
        <p:spPr bwMode="auto">
          <a:xfrm>
            <a:off x="4191000" y="3657600"/>
            <a:ext cx="762000" cy="3048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COP3530</a:t>
            </a:r>
          </a:p>
        </p:txBody>
      </p:sp>
      <p:sp>
        <p:nvSpPr>
          <p:cNvPr id="458767" name="Oval 15"/>
          <p:cNvSpPr>
            <a:spLocks noChangeArrowheads="1"/>
          </p:cNvSpPr>
          <p:nvPr/>
        </p:nvSpPr>
        <p:spPr bwMode="auto">
          <a:xfrm>
            <a:off x="4191000" y="4114800"/>
            <a:ext cx="762000" cy="3048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CDA4101</a:t>
            </a:r>
          </a:p>
        </p:txBody>
      </p:sp>
      <p:sp>
        <p:nvSpPr>
          <p:cNvPr id="458768" name="Oval 16"/>
          <p:cNvSpPr>
            <a:spLocks noChangeArrowheads="1"/>
          </p:cNvSpPr>
          <p:nvPr/>
        </p:nvSpPr>
        <p:spPr bwMode="auto">
          <a:xfrm>
            <a:off x="4191000" y="4648200"/>
            <a:ext cx="762000" cy="3048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CDA4400</a:t>
            </a:r>
          </a:p>
        </p:txBody>
      </p:sp>
      <p:sp>
        <p:nvSpPr>
          <p:cNvPr id="458769" name="Oval 17"/>
          <p:cNvSpPr>
            <a:spLocks noChangeArrowheads="1"/>
          </p:cNvSpPr>
          <p:nvPr/>
        </p:nvSpPr>
        <p:spPr bwMode="auto">
          <a:xfrm>
            <a:off x="5791200" y="2667000"/>
            <a:ext cx="762000" cy="3048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COP4540</a:t>
            </a:r>
          </a:p>
        </p:txBody>
      </p:sp>
      <p:sp>
        <p:nvSpPr>
          <p:cNvPr id="458770" name="Oval 18"/>
          <p:cNvSpPr>
            <a:spLocks noChangeArrowheads="1"/>
          </p:cNvSpPr>
          <p:nvPr/>
        </p:nvSpPr>
        <p:spPr bwMode="auto">
          <a:xfrm>
            <a:off x="5791200" y="3200400"/>
            <a:ext cx="762000" cy="3048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COP5621</a:t>
            </a:r>
          </a:p>
        </p:txBody>
      </p:sp>
      <p:sp>
        <p:nvSpPr>
          <p:cNvPr id="458771" name="Oval 19"/>
          <p:cNvSpPr>
            <a:spLocks noChangeArrowheads="1"/>
          </p:cNvSpPr>
          <p:nvPr/>
        </p:nvSpPr>
        <p:spPr bwMode="auto">
          <a:xfrm>
            <a:off x="5791200" y="3657600"/>
            <a:ext cx="762000" cy="3048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CIS4610</a:t>
            </a:r>
          </a:p>
        </p:txBody>
      </p:sp>
      <p:sp>
        <p:nvSpPr>
          <p:cNvPr id="458772" name="Oval 20"/>
          <p:cNvSpPr>
            <a:spLocks noChangeArrowheads="1"/>
          </p:cNvSpPr>
          <p:nvPr/>
        </p:nvSpPr>
        <p:spPr bwMode="auto">
          <a:xfrm>
            <a:off x="5791200" y="4114800"/>
            <a:ext cx="762000" cy="3048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COP4610</a:t>
            </a:r>
          </a:p>
        </p:txBody>
      </p:sp>
      <p:sp>
        <p:nvSpPr>
          <p:cNvPr id="458773" name="Oval 21"/>
          <p:cNvSpPr>
            <a:spLocks noChangeArrowheads="1"/>
          </p:cNvSpPr>
          <p:nvPr/>
        </p:nvSpPr>
        <p:spPr bwMode="auto">
          <a:xfrm>
            <a:off x="5791200" y="4648200"/>
            <a:ext cx="762000" cy="3048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COP4225</a:t>
            </a:r>
          </a:p>
        </p:txBody>
      </p:sp>
      <p:sp>
        <p:nvSpPr>
          <p:cNvPr id="458774" name="Line 22"/>
          <p:cNvSpPr>
            <a:spLocks noChangeShapeType="1"/>
          </p:cNvSpPr>
          <p:nvPr/>
        </p:nvSpPr>
        <p:spPr bwMode="auto">
          <a:xfrm flipV="1">
            <a:off x="2133600" y="3352800"/>
            <a:ext cx="457200" cy="152400"/>
          </a:xfrm>
          <a:prstGeom prst="line">
            <a:avLst/>
          </a:prstGeom>
          <a:noFill/>
          <a:ln w="19050">
            <a:solidFill>
              <a:srgbClr val="22AA22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58775" name="Line 23"/>
          <p:cNvSpPr>
            <a:spLocks noChangeShapeType="1"/>
          </p:cNvSpPr>
          <p:nvPr/>
        </p:nvSpPr>
        <p:spPr bwMode="auto">
          <a:xfrm flipV="1">
            <a:off x="2133600" y="3352800"/>
            <a:ext cx="457200" cy="762000"/>
          </a:xfrm>
          <a:prstGeom prst="line">
            <a:avLst/>
          </a:prstGeom>
          <a:noFill/>
          <a:ln w="19050">
            <a:solidFill>
              <a:srgbClr val="FF00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58776" name="Line 24"/>
          <p:cNvSpPr>
            <a:spLocks noChangeShapeType="1"/>
          </p:cNvSpPr>
          <p:nvPr/>
        </p:nvSpPr>
        <p:spPr bwMode="auto">
          <a:xfrm flipV="1">
            <a:off x="2133600" y="3810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58777" name="Line 25"/>
          <p:cNvSpPr>
            <a:spLocks noChangeShapeType="1"/>
          </p:cNvSpPr>
          <p:nvPr/>
        </p:nvSpPr>
        <p:spPr bwMode="auto">
          <a:xfrm>
            <a:off x="2133600" y="4114800"/>
            <a:ext cx="457200" cy="152400"/>
          </a:xfrm>
          <a:prstGeom prst="line">
            <a:avLst/>
          </a:prstGeom>
          <a:noFill/>
          <a:ln w="19050">
            <a:solidFill>
              <a:srgbClr val="FF00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58778" name="Line 26"/>
          <p:cNvSpPr>
            <a:spLocks noChangeShapeType="1"/>
          </p:cNvSpPr>
          <p:nvPr/>
        </p:nvSpPr>
        <p:spPr bwMode="auto">
          <a:xfrm flipV="1">
            <a:off x="2971800" y="2971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58779" name="Line 27"/>
          <p:cNvSpPr>
            <a:spLocks noChangeShapeType="1"/>
          </p:cNvSpPr>
          <p:nvPr/>
        </p:nvSpPr>
        <p:spPr bwMode="auto">
          <a:xfrm>
            <a:off x="2971800" y="4419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58780" name="Line 28"/>
          <p:cNvSpPr>
            <a:spLocks noChangeShapeType="1"/>
          </p:cNvSpPr>
          <p:nvPr/>
        </p:nvSpPr>
        <p:spPr bwMode="auto">
          <a:xfrm flipV="1">
            <a:off x="3352800" y="28194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58781" name="Line 29"/>
          <p:cNvSpPr>
            <a:spLocks noChangeShapeType="1"/>
          </p:cNvSpPr>
          <p:nvPr/>
        </p:nvSpPr>
        <p:spPr bwMode="auto">
          <a:xfrm>
            <a:off x="3352800" y="3352800"/>
            <a:ext cx="838200" cy="0"/>
          </a:xfrm>
          <a:prstGeom prst="line">
            <a:avLst/>
          </a:prstGeom>
          <a:noFill/>
          <a:ln w="19050">
            <a:solidFill>
              <a:srgbClr val="22AA22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58782" name="Line 30"/>
          <p:cNvSpPr>
            <a:spLocks noChangeShapeType="1"/>
          </p:cNvSpPr>
          <p:nvPr/>
        </p:nvSpPr>
        <p:spPr bwMode="auto">
          <a:xfrm>
            <a:off x="3352800" y="3352800"/>
            <a:ext cx="838200" cy="457200"/>
          </a:xfrm>
          <a:prstGeom prst="line">
            <a:avLst/>
          </a:prstGeom>
          <a:noFill/>
          <a:ln w="19050">
            <a:solidFill>
              <a:srgbClr val="FF00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58783" name="Line 31"/>
          <p:cNvSpPr>
            <a:spLocks noChangeShapeType="1"/>
          </p:cNvSpPr>
          <p:nvPr/>
        </p:nvSpPr>
        <p:spPr bwMode="auto">
          <a:xfrm>
            <a:off x="3352800" y="3352800"/>
            <a:ext cx="83820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58784" name="Line 32"/>
          <p:cNvSpPr>
            <a:spLocks noChangeShapeType="1"/>
          </p:cNvSpPr>
          <p:nvPr/>
        </p:nvSpPr>
        <p:spPr bwMode="auto">
          <a:xfrm>
            <a:off x="3352800" y="3352800"/>
            <a:ext cx="838200" cy="1447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58785" name="Line 33"/>
          <p:cNvSpPr>
            <a:spLocks noChangeShapeType="1"/>
          </p:cNvSpPr>
          <p:nvPr/>
        </p:nvSpPr>
        <p:spPr bwMode="auto">
          <a:xfrm>
            <a:off x="3352800" y="4267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58786" name="Line 34"/>
          <p:cNvSpPr>
            <a:spLocks noChangeShapeType="1"/>
          </p:cNvSpPr>
          <p:nvPr/>
        </p:nvSpPr>
        <p:spPr bwMode="auto">
          <a:xfrm flipV="1">
            <a:off x="3352800" y="3810000"/>
            <a:ext cx="838200" cy="457200"/>
          </a:xfrm>
          <a:prstGeom prst="line">
            <a:avLst/>
          </a:prstGeom>
          <a:noFill/>
          <a:ln w="19050">
            <a:solidFill>
              <a:srgbClr val="FF00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58787" name="Line 35"/>
          <p:cNvSpPr>
            <a:spLocks noChangeShapeType="1"/>
          </p:cNvSpPr>
          <p:nvPr/>
        </p:nvSpPr>
        <p:spPr bwMode="auto">
          <a:xfrm>
            <a:off x="3352800" y="38100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58788" name="Line 36"/>
          <p:cNvSpPr>
            <a:spLocks noChangeShapeType="1"/>
          </p:cNvSpPr>
          <p:nvPr/>
        </p:nvSpPr>
        <p:spPr bwMode="auto">
          <a:xfrm>
            <a:off x="4953000" y="4267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58789" name="Line 37"/>
          <p:cNvSpPr>
            <a:spLocks noChangeShapeType="1"/>
          </p:cNvSpPr>
          <p:nvPr/>
        </p:nvSpPr>
        <p:spPr bwMode="auto">
          <a:xfrm>
            <a:off x="4953000" y="3810000"/>
            <a:ext cx="838200" cy="0"/>
          </a:xfrm>
          <a:prstGeom prst="line">
            <a:avLst/>
          </a:prstGeom>
          <a:noFill/>
          <a:ln w="19050">
            <a:solidFill>
              <a:srgbClr val="FF00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58790" name="Line 38"/>
          <p:cNvSpPr>
            <a:spLocks noChangeShapeType="1"/>
          </p:cNvSpPr>
          <p:nvPr/>
        </p:nvSpPr>
        <p:spPr bwMode="auto">
          <a:xfrm>
            <a:off x="4953000" y="38100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58791" name="Line 39"/>
          <p:cNvSpPr>
            <a:spLocks noChangeShapeType="1"/>
          </p:cNvSpPr>
          <p:nvPr/>
        </p:nvSpPr>
        <p:spPr bwMode="auto">
          <a:xfrm flipV="1">
            <a:off x="4953000" y="2819400"/>
            <a:ext cx="838200" cy="990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58792" name="Line 40"/>
          <p:cNvSpPr>
            <a:spLocks noChangeShapeType="1"/>
          </p:cNvSpPr>
          <p:nvPr/>
        </p:nvSpPr>
        <p:spPr bwMode="auto">
          <a:xfrm>
            <a:off x="4953000" y="3352800"/>
            <a:ext cx="838200" cy="0"/>
          </a:xfrm>
          <a:prstGeom prst="line">
            <a:avLst/>
          </a:prstGeom>
          <a:noFill/>
          <a:ln w="19050">
            <a:solidFill>
              <a:srgbClr val="22AA22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58793" name="Line 41"/>
          <p:cNvSpPr>
            <a:spLocks noChangeShapeType="1"/>
          </p:cNvSpPr>
          <p:nvPr/>
        </p:nvSpPr>
        <p:spPr bwMode="auto">
          <a:xfrm>
            <a:off x="6172200" y="4419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58794" name="Line 42"/>
          <p:cNvSpPr>
            <a:spLocks noChangeShapeType="1"/>
          </p:cNvSpPr>
          <p:nvPr/>
        </p:nvSpPr>
        <p:spPr bwMode="auto">
          <a:xfrm flipV="1">
            <a:off x="6172200" y="3505200"/>
            <a:ext cx="0" cy="152400"/>
          </a:xfrm>
          <a:prstGeom prst="line">
            <a:avLst/>
          </a:prstGeom>
          <a:noFill/>
          <a:ln w="19050">
            <a:solidFill>
              <a:srgbClr val="FF00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3" y="187325"/>
            <a:ext cx="7772400" cy="615950"/>
          </a:xfrm>
          <a:noFill/>
          <a:ln/>
        </p:spPr>
        <p:txBody>
          <a:bodyPr/>
          <a:lstStyle/>
          <a:p>
            <a:r>
              <a:rPr lang="en-US" sz="3200"/>
              <a:t>More on Topological Sort</a:t>
            </a:r>
            <a:r>
              <a:rPr lang="en-US" sz="3200">
                <a:sym typeface="Symbol" pitchFamily="18" charset="2"/>
              </a:rPr>
              <a:t> </a:t>
            </a:r>
            <a:endParaRPr lang="en-US" sz="3200">
              <a:latin typeface="Batang" pitchFamily="18" charset="-127"/>
            </a:endParaRPr>
          </a:p>
        </p:txBody>
      </p:sp>
      <p:sp>
        <p:nvSpPr>
          <p:cNvPr id="4597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574675" y="863600"/>
            <a:ext cx="8135938" cy="5651500"/>
          </a:xfrm>
          <a:noFill/>
          <a:ln/>
        </p:spPr>
        <p:txBody>
          <a:bodyPr/>
          <a:lstStyle/>
          <a:p>
            <a:r>
              <a:rPr lang="en-US" sz="2400">
                <a:sym typeface="Symbol" pitchFamily="18" charset="2"/>
              </a:rPr>
              <a:t>A directed graph with cycles has no topological orderings.</a:t>
            </a:r>
          </a:p>
          <a:p>
            <a:pPr lvl="1"/>
            <a:r>
              <a:rPr lang="en-US" sz="2000">
                <a:sym typeface="Symbol" pitchFamily="18" charset="2"/>
              </a:rPr>
              <a:t>If the graph has a cycle, then for two vertices v and w on the cycle, v precedes w and w precedes v.</a:t>
            </a:r>
          </a:p>
          <a:p>
            <a:pPr lvl="1"/>
            <a:endParaRPr lang="en-US" sz="2000">
              <a:sym typeface="Symbol" pitchFamily="18" charset="2"/>
            </a:endParaRPr>
          </a:p>
          <a:p>
            <a:pPr lvl="1"/>
            <a:endParaRPr lang="en-US" sz="2000">
              <a:sym typeface="Symbol" pitchFamily="18" charset="2"/>
            </a:endParaRPr>
          </a:p>
          <a:p>
            <a:pPr lvl="1"/>
            <a:endParaRPr lang="en-US" sz="2000">
              <a:sym typeface="Symbol" pitchFamily="18" charset="2"/>
            </a:endParaRPr>
          </a:p>
          <a:p>
            <a:r>
              <a:rPr lang="en-US" sz="2400">
                <a:sym typeface="Symbol" pitchFamily="18" charset="2"/>
              </a:rPr>
              <a:t>The topological ordering is not necessarily unique.</a:t>
            </a:r>
          </a:p>
        </p:txBody>
      </p:sp>
      <p:sp>
        <p:nvSpPr>
          <p:cNvPr id="459780" name="Text Box 4"/>
          <p:cNvSpPr txBox="1">
            <a:spLocks noChangeArrowheads="1"/>
          </p:cNvSpPr>
          <p:nvPr/>
        </p:nvSpPr>
        <p:spPr bwMode="auto">
          <a:xfrm>
            <a:off x="6784975" y="1277938"/>
            <a:ext cx="184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pSp>
        <p:nvGrpSpPr>
          <p:cNvPr id="459781" name="Group 5"/>
          <p:cNvGrpSpPr>
            <a:grpSpLocks/>
          </p:cNvGrpSpPr>
          <p:nvPr/>
        </p:nvGrpSpPr>
        <p:grpSpPr bwMode="auto">
          <a:xfrm>
            <a:off x="3657600" y="4038600"/>
            <a:ext cx="5181600" cy="2286000"/>
            <a:chOff x="864" y="1680"/>
            <a:chExt cx="3264" cy="1440"/>
          </a:xfrm>
        </p:grpSpPr>
        <p:sp>
          <p:nvSpPr>
            <p:cNvPr id="459782" name="Oval 6"/>
            <p:cNvSpPr>
              <a:spLocks noChangeArrowheads="1"/>
            </p:cNvSpPr>
            <p:nvPr/>
          </p:nvSpPr>
          <p:spPr bwMode="auto">
            <a:xfrm>
              <a:off x="864" y="2112"/>
              <a:ext cx="480" cy="192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MAC3311</a:t>
              </a:r>
            </a:p>
          </p:txBody>
        </p:sp>
        <p:sp>
          <p:nvSpPr>
            <p:cNvPr id="459783" name="Oval 7"/>
            <p:cNvSpPr>
              <a:spLocks noChangeArrowheads="1"/>
            </p:cNvSpPr>
            <p:nvPr/>
          </p:nvSpPr>
          <p:spPr bwMode="auto">
            <a:xfrm>
              <a:off x="864" y="2496"/>
              <a:ext cx="480" cy="192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COP3210</a:t>
              </a:r>
            </a:p>
          </p:txBody>
        </p:sp>
        <p:sp>
          <p:nvSpPr>
            <p:cNvPr id="459784" name="Oval 8"/>
            <p:cNvSpPr>
              <a:spLocks noChangeArrowheads="1"/>
            </p:cNvSpPr>
            <p:nvPr/>
          </p:nvSpPr>
          <p:spPr bwMode="auto">
            <a:xfrm>
              <a:off x="1632" y="1680"/>
              <a:ext cx="480" cy="192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CAP3700</a:t>
              </a:r>
            </a:p>
          </p:txBody>
        </p:sp>
        <p:sp>
          <p:nvSpPr>
            <p:cNvPr id="459785" name="Oval 9"/>
            <p:cNvSpPr>
              <a:spLocks noChangeArrowheads="1"/>
            </p:cNvSpPr>
            <p:nvPr/>
          </p:nvSpPr>
          <p:spPr bwMode="auto">
            <a:xfrm>
              <a:off x="1632" y="2016"/>
              <a:ext cx="480" cy="192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MAD3104</a:t>
              </a:r>
            </a:p>
          </p:txBody>
        </p:sp>
        <p:sp>
          <p:nvSpPr>
            <p:cNvPr id="459786" name="Oval 10"/>
            <p:cNvSpPr>
              <a:spLocks noChangeArrowheads="1"/>
            </p:cNvSpPr>
            <p:nvPr/>
          </p:nvSpPr>
          <p:spPr bwMode="auto">
            <a:xfrm>
              <a:off x="1632" y="2304"/>
              <a:ext cx="480" cy="192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COP3400</a:t>
              </a:r>
            </a:p>
          </p:txBody>
        </p:sp>
        <p:sp>
          <p:nvSpPr>
            <p:cNvPr id="459787" name="Oval 11"/>
            <p:cNvSpPr>
              <a:spLocks noChangeArrowheads="1"/>
            </p:cNvSpPr>
            <p:nvPr/>
          </p:nvSpPr>
          <p:spPr bwMode="auto">
            <a:xfrm>
              <a:off x="1632" y="2592"/>
              <a:ext cx="480" cy="192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COP3212</a:t>
              </a:r>
            </a:p>
          </p:txBody>
        </p:sp>
        <p:sp>
          <p:nvSpPr>
            <p:cNvPr id="459788" name="Oval 12"/>
            <p:cNvSpPr>
              <a:spLocks noChangeArrowheads="1"/>
            </p:cNvSpPr>
            <p:nvPr/>
          </p:nvSpPr>
          <p:spPr bwMode="auto">
            <a:xfrm>
              <a:off x="1632" y="2928"/>
              <a:ext cx="480" cy="192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COP455</a:t>
              </a:r>
            </a:p>
          </p:txBody>
        </p:sp>
        <p:sp>
          <p:nvSpPr>
            <p:cNvPr id="459789" name="Oval 13"/>
            <p:cNvSpPr>
              <a:spLocks noChangeArrowheads="1"/>
            </p:cNvSpPr>
            <p:nvPr/>
          </p:nvSpPr>
          <p:spPr bwMode="auto">
            <a:xfrm>
              <a:off x="2640" y="1680"/>
              <a:ext cx="480" cy="192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MAD3305</a:t>
              </a:r>
            </a:p>
          </p:txBody>
        </p:sp>
        <p:sp>
          <p:nvSpPr>
            <p:cNvPr id="459790" name="Oval 14"/>
            <p:cNvSpPr>
              <a:spLocks noChangeArrowheads="1"/>
            </p:cNvSpPr>
            <p:nvPr/>
          </p:nvSpPr>
          <p:spPr bwMode="auto">
            <a:xfrm>
              <a:off x="2640" y="2016"/>
              <a:ext cx="480" cy="192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MAD3512</a:t>
              </a:r>
            </a:p>
          </p:txBody>
        </p:sp>
        <p:sp>
          <p:nvSpPr>
            <p:cNvPr id="459791" name="Oval 15"/>
            <p:cNvSpPr>
              <a:spLocks noChangeArrowheads="1"/>
            </p:cNvSpPr>
            <p:nvPr/>
          </p:nvSpPr>
          <p:spPr bwMode="auto">
            <a:xfrm>
              <a:off x="2640" y="2304"/>
              <a:ext cx="480" cy="192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COP3530</a:t>
              </a:r>
            </a:p>
          </p:txBody>
        </p:sp>
        <p:sp>
          <p:nvSpPr>
            <p:cNvPr id="459792" name="Oval 16"/>
            <p:cNvSpPr>
              <a:spLocks noChangeArrowheads="1"/>
            </p:cNvSpPr>
            <p:nvPr/>
          </p:nvSpPr>
          <p:spPr bwMode="auto">
            <a:xfrm>
              <a:off x="2640" y="2592"/>
              <a:ext cx="480" cy="192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CDA4101</a:t>
              </a:r>
            </a:p>
          </p:txBody>
        </p:sp>
        <p:sp>
          <p:nvSpPr>
            <p:cNvPr id="459793" name="Oval 17"/>
            <p:cNvSpPr>
              <a:spLocks noChangeArrowheads="1"/>
            </p:cNvSpPr>
            <p:nvPr/>
          </p:nvSpPr>
          <p:spPr bwMode="auto">
            <a:xfrm>
              <a:off x="2640" y="2928"/>
              <a:ext cx="480" cy="192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CDA4400</a:t>
              </a:r>
            </a:p>
          </p:txBody>
        </p:sp>
        <p:sp>
          <p:nvSpPr>
            <p:cNvPr id="459794" name="Oval 18"/>
            <p:cNvSpPr>
              <a:spLocks noChangeArrowheads="1"/>
            </p:cNvSpPr>
            <p:nvPr/>
          </p:nvSpPr>
          <p:spPr bwMode="auto">
            <a:xfrm>
              <a:off x="3648" y="1680"/>
              <a:ext cx="480" cy="192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COP4540</a:t>
              </a:r>
            </a:p>
          </p:txBody>
        </p:sp>
        <p:sp>
          <p:nvSpPr>
            <p:cNvPr id="459795" name="Oval 19"/>
            <p:cNvSpPr>
              <a:spLocks noChangeArrowheads="1"/>
            </p:cNvSpPr>
            <p:nvPr/>
          </p:nvSpPr>
          <p:spPr bwMode="auto">
            <a:xfrm>
              <a:off x="3648" y="2016"/>
              <a:ext cx="480" cy="192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COP5621</a:t>
              </a:r>
            </a:p>
          </p:txBody>
        </p:sp>
        <p:sp>
          <p:nvSpPr>
            <p:cNvPr id="459796" name="Oval 20"/>
            <p:cNvSpPr>
              <a:spLocks noChangeArrowheads="1"/>
            </p:cNvSpPr>
            <p:nvPr/>
          </p:nvSpPr>
          <p:spPr bwMode="auto">
            <a:xfrm>
              <a:off x="3648" y="2304"/>
              <a:ext cx="480" cy="192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CIS4610</a:t>
              </a:r>
            </a:p>
          </p:txBody>
        </p:sp>
        <p:sp>
          <p:nvSpPr>
            <p:cNvPr id="459797" name="Oval 21"/>
            <p:cNvSpPr>
              <a:spLocks noChangeArrowheads="1"/>
            </p:cNvSpPr>
            <p:nvPr/>
          </p:nvSpPr>
          <p:spPr bwMode="auto">
            <a:xfrm>
              <a:off x="3648" y="2592"/>
              <a:ext cx="480" cy="192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COP4610</a:t>
              </a:r>
            </a:p>
          </p:txBody>
        </p:sp>
        <p:sp>
          <p:nvSpPr>
            <p:cNvPr id="459798" name="Oval 22"/>
            <p:cNvSpPr>
              <a:spLocks noChangeArrowheads="1"/>
            </p:cNvSpPr>
            <p:nvPr/>
          </p:nvSpPr>
          <p:spPr bwMode="auto">
            <a:xfrm>
              <a:off x="3648" y="2928"/>
              <a:ext cx="480" cy="192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COP4225</a:t>
              </a:r>
            </a:p>
          </p:txBody>
        </p:sp>
        <p:sp>
          <p:nvSpPr>
            <p:cNvPr id="459799" name="Line 23"/>
            <p:cNvSpPr>
              <a:spLocks noChangeShapeType="1"/>
            </p:cNvSpPr>
            <p:nvPr/>
          </p:nvSpPr>
          <p:spPr bwMode="auto">
            <a:xfrm flipV="1">
              <a:off x="1344" y="2112"/>
              <a:ext cx="288" cy="96"/>
            </a:xfrm>
            <a:prstGeom prst="line">
              <a:avLst/>
            </a:prstGeom>
            <a:noFill/>
            <a:ln w="19050">
              <a:solidFill>
                <a:srgbClr val="22AA22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9800" name="Line 24"/>
            <p:cNvSpPr>
              <a:spLocks noChangeShapeType="1"/>
            </p:cNvSpPr>
            <p:nvPr/>
          </p:nvSpPr>
          <p:spPr bwMode="auto">
            <a:xfrm flipV="1">
              <a:off x="1344" y="2112"/>
              <a:ext cx="288" cy="480"/>
            </a:xfrm>
            <a:prstGeom prst="line">
              <a:avLst/>
            </a:prstGeom>
            <a:noFill/>
            <a:ln w="19050">
              <a:solidFill>
                <a:srgbClr val="FF00FF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9801" name="Line 25"/>
            <p:cNvSpPr>
              <a:spLocks noChangeShapeType="1"/>
            </p:cNvSpPr>
            <p:nvPr/>
          </p:nvSpPr>
          <p:spPr bwMode="auto">
            <a:xfrm flipV="1">
              <a:off x="1344" y="2400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9802" name="Line 26"/>
            <p:cNvSpPr>
              <a:spLocks noChangeShapeType="1"/>
            </p:cNvSpPr>
            <p:nvPr/>
          </p:nvSpPr>
          <p:spPr bwMode="auto">
            <a:xfrm>
              <a:off x="1344" y="2592"/>
              <a:ext cx="28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9803" name="Line 27"/>
            <p:cNvSpPr>
              <a:spLocks noChangeShapeType="1"/>
            </p:cNvSpPr>
            <p:nvPr/>
          </p:nvSpPr>
          <p:spPr bwMode="auto">
            <a:xfrm flipV="1">
              <a:off x="1872" y="18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9804" name="Line 28"/>
            <p:cNvSpPr>
              <a:spLocks noChangeShapeType="1"/>
            </p:cNvSpPr>
            <p:nvPr/>
          </p:nvSpPr>
          <p:spPr bwMode="auto">
            <a:xfrm>
              <a:off x="1872" y="278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9805" name="Line 29"/>
            <p:cNvSpPr>
              <a:spLocks noChangeShapeType="1"/>
            </p:cNvSpPr>
            <p:nvPr/>
          </p:nvSpPr>
          <p:spPr bwMode="auto">
            <a:xfrm flipV="1">
              <a:off x="2112" y="1776"/>
              <a:ext cx="52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9806" name="Line 30"/>
            <p:cNvSpPr>
              <a:spLocks noChangeShapeType="1"/>
            </p:cNvSpPr>
            <p:nvPr/>
          </p:nvSpPr>
          <p:spPr bwMode="auto">
            <a:xfrm>
              <a:off x="2112" y="2112"/>
              <a:ext cx="528" cy="0"/>
            </a:xfrm>
            <a:prstGeom prst="line">
              <a:avLst/>
            </a:prstGeom>
            <a:noFill/>
            <a:ln w="19050">
              <a:solidFill>
                <a:srgbClr val="22AA22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9807" name="Line 31"/>
            <p:cNvSpPr>
              <a:spLocks noChangeShapeType="1"/>
            </p:cNvSpPr>
            <p:nvPr/>
          </p:nvSpPr>
          <p:spPr bwMode="auto">
            <a:xfrm>
              <a:off x="2112" y="2112"/>
              <a:ext cx="528" cy="288"/>
            </a:xfrm>
            <a:prstGeom prst="line">
              <a:avLst/>
            </a:prstGeom>
            <a:noFill/>
            <a:ln w="19050">
              <a:solidFill>
                <a:srgbClr val="FF00FF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9808" name="Line 32"/>
            <p:cNvSpPr>
              <a:spLocks noChangeShapeType="1"/>
            </p:cNvSpPr>
            <p:nvPr/>
          </p:nvSpPr>
          <p:spPr bwMode="auto">
            <a:xfrm>
              <a:off x="2112" y="2112"/>
              <a:ext cx="528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9809" name="Line 33"/>
            <p:cNvSpPr>
              <a:spLocks noChangeShapeType="1"/>
            </p:cNvSpPr>
            <p:nvPr/>
          </p:nvSpPr>
          <p:spPr bwMode="auto">
            <a:xfrm>
              <a:off x="2112" y="2112"/>
              <a:ext cx="528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9810" name="Line 34"/>
            <p:cNvSpPr>
              <a:spLocks noChangeShapeType="1"/>
            </p:cNvSpPr>
            <p:nvPr/>
          </p:nvSpPr>
          <p:spPr bwMode="auto">
            <a:xfrm>
              <a:off x="2112" y="2688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9811" name="Line 35"/>
            <p:cNvSpPr>
              <a:spLocks noChangeShapeType="1"/>
            </p:cNvSpPr>
            <p:nvPr/>
          </p:nvSpPr>
          <p:spPr bwMode="auto">
            <a:xfrm flipV="1">
              <a:off x="2112" y="2400"/>
              <a:ext cx="52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9812" name="Line 36"/>
            <p:cNvSpPr>
              <a:spLocks noChangeShapeType="1"/>
            </p:cNvSpPr>
            <p:nvPr/>
          </p:nvSpPr>
          <p:spPr bwMode="auto">
            <a:xfrm>
              <a:off x="2112" y="2400"/>
              <a:ext cx="52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9813" name="Line 37"/>
            <p:cNvSpPr>
              <a:spLocks noChangeShapeType="1"/>
            </p:cNvSpPr>
            <p:nvPr/>
          </p:nvSpPr>
          <p:spPr bwMode="auto">
            <a:xfrm>
              <a:off x="3120" y="2688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9814" name="Line 38"/>
            <p:cNvSpPr>
              <a:spLocks noChangeShapeType="1"/>
            </p:cNvSpPr>
            <p:nvPr/>
          </p:nvSpPr>
          <p:spPr bwMode="auto">
            <a:xfrm>
              <a:off x="3120" y="2400"/>
              <a:ext cx="528" cy="0"/>
            </a:xfrm>
            <a:prstGeom prst="line">
              <a:avLst/>
            </a:prstGeom>
            <a:noFill/>
            <a:ln w="19050">
              <a:solidFill>
                <a:srgbClr val="FF00FF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9815" name="Line 39"/>
            <p:cNvSpPr>
              <a:spLocks noChangeShapeType="1"/>
            </p:cNvSpPr>
            <p:nvPr/>
          </p:nvSpPr>
          <p:spPr bwMode="auto">
            <a:xfrm>
              <a:off x="3120" y="2400"/>
              <a:ext cx="52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9816" name="Line 40"/>
            <p:cNvSpPr>
              <a:spLocks noChangeShapeType="1"/>
            </p:cNvSpPr>
            <p:nvPr/>
          </p:nvSpPr>
          <p:spPr bwMode="auto">
            <a:xfrm flipV="1">
              <a:off x="3120" y="1776"/>
              <a:ext cx="528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9817" name="Line 41"/>
            <p:cNvSpPr>
              <a:spLocks noChangeShapeType="1"/>
            </p:cNvSpPr>
            <p:nvPr/>
          </p:nvSpPr>
          <p:spPr bwMode="auto">
            <a:xfrm>
              <a:off x="3120" y="2112"/>
              <a:ext cx="528" cy="0"/>
            </a:xfrm>
            <a:prstGeom prst="line">
              <a:avLst/>
            </a:prstGeom>
            <a:noFill/>
            <a:ln w="19050">
              <a:solidFill>
                <a:srgbClr val="22AA22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9818" name="Line 42"/>
            <p:cNvSpPr>
              <a:spLocks noChangeShapeType="1"/>
            </p:cNvSpPr>
            <p:nvPr/>
          </p:nvSpPr>
          <p:spPr bwMode="auto">
            <a:xfrm>
              <a:off x="3888" y="278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9819" name="Line 43"/>
            <p:cNvSpPr>
              <a:spLocks noChangeShapeType="1"/>
            </p:cNvSpPr>
            <p:nvPr/>
          </p:nvSpPr>
          <p:spPr bwMode="auto">
            <a:xfrm flipV="1">
              <a:off x="3888" y="2208"/>
              <a:ext cx="0" cy="96"/>
            </a:xfrm>
            <a:prstGeom prst="line">
              <a:avLst/>
            </a:prstGeom>
            <a:noFill/>
            <a:ln w="19050">
              <a:solidFill>
                <a:srgbClr val="FF00FF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59820" name="Group 44"/>
          <p:cNvGrpSpPr>
            <a:grpSpLocks/>
          </p:cNvGrpSpPr>
          <p:nvPr/>
        </p:nvGrpSpPr>
        <p:grpSpPr bwMode="auto">
          <a:xfrm>
            <a:off x="6089650" y="2119313"/>
            <a:ext cx="282575" cy="307975"/>
            <a:chOff x="894" y="2564"/>
            <a:chExt cx="178" cy="194"/>
          </a:xfrm>
        </p:grpSpPr>
        <p:sp>
          <p:nvSpPr>
            <p:cNvPr id="459821" name="Oval 45"/>
            <p:cNvSpPr>
              <a:spLocks noChangeArrowheads="1"/>
            </p:cNvSpPr>
            <p:nvPr/>
          </p:nvSpPr>
          <p:spPr bwMode="auto">
            <a:xfrm>
              <a:off x="894" y="25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22" name="Text Box 46"/>
            <p:cNvSpPr txBox="1">
              <a:spLocks noChangeArrowheads="1"/>
            </p:cNvSpPr>
            <p:nvPr/>
          </p:nvSpPr>
          <p:spPr bwMode="auto">
            <a:xfrm>
              <a:off x="897" y="2564"/>
              <a:ext cx="175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a</a:t>
              </a:r>
            </a:p>
          </p:txBody>
        </p:sp>
      </p:grpSp>
      <p:grpSp>
        <p:nvGrpSpPr>
          <p:cNvPr id="459823" name="Group 47"/>
          <p:cNvGrpSpPr>
            <a:grpSpLocks/>
          </p:cNvGrpSpPr>
          <p:nvPr/>
        </p:nvGrpSpPr>
        <p:grpSpPr bwMode="auto">
          <a:xfrm>
            <a:off x="7329488" y="2130425"/>
            <a:ext cx="287337" cy="307975"/>
            <a:chOff x="894" y="2564"/>
            <a:chExt cx="181" cy="194"/>
          </a:xfrm>
        </p:grpSpPr>
        <p:sp>
          <p:nvSpPr>
            <p:cNvPr id="459824" name="Oval 48"/>
            <p:cNvSpPr>
              <a:spLocks noChangeArrowheads="1"/>
            </p:cNvSpPr>
            <p:nvPr/>
          </p:nvSpPr>
          <p:spPr bwMode="auto">
            <a:xfrm>
              <a:off x="894" y="25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25" name="Text Box 49"/>
            <p:cNvSpPr txBox="1">
              <a:spLocks noChangeArrowheads="1"/>
            </p:cNvSpPr>
            <p:nvPr/>
          </p:nvSpPr>
          <p:spPr bwMode="auto">
            <a:xfrm>
              <a:off x="897" y="2564"/>
              <a:ext cx="178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b</a:t>
              </a:r>
            </a:p>
          </p:txBody>
        </p:sp>
      </p:grpSp>
      <p:grpSp>
        <p:nvGrpSpPr>
          <p:cNvPr id="459826" name="Group 50"/>
          <p:cNvGrpSpPr>
            <a:grpSpLocks/>
          </p:cNvGrpSpPr>
          <p:nvPr/>
        </p:nvGrpSpPr>
        <p:grpSpPr bwMode="auto">
          <a:xfrm>
            <a:off x="6051550" y="3143250"/>
            <a:ext cx="287338" cy="307975"/>
            <a:chOff x="894" y="2564"/>
            <a:chExt cx="181" cy="194"/>
          </a:xfrm>
        </p:grpSpPr>
        <p:sp>
          <p:nvSpPr>
            <p:cNvPr id="459827" name="Oval 51"/>
            <p:cNvSpPr>
              <a:spLocks noChangeArrowheads="1"/>
            </p:cNvSpPr>
            <p:nvPr/>
          </p:nvSpPr>
          <p:spPr bwMode="auto">
            <a:xfrm>
              <a:off x="894" y="25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28" name="Text Box 52"/>
            <p:cNvSpPr txBox="1">
              <a:spLocks noChangeArrowheads="1"/>
            </p:cNvSpPr>
            <p:nvPr/>
          </p:nvSpPr>
          <p:spPr bwMode="auto">
            <a:xfrm>
              <a:off x="897" y="2564"/>
              <a:ext cx="178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d</a:t>
              </a:r>
            </a:p>
          </p:txBody>
        </p:sp>
      </p:grpSp>
      <p:grpSp>
        <p:nvGrpSpPr>
          <p:cNvPr id="459829" name="Group 53"/>
          <p:cNvGrpSpPr>
            <a:grpSpLocks/>
          </p:cNvGrpSpPr>
          <p:nvPr/>
        </p:nvGrpSpPr>
        <p:grpSpPr bwMode="auto">
          <a:xfrm>
            <a:off x="7334250" y="3124200"/>
            <a:ext cx="282575" cy="307975"/>
            <a:chOff x="894" y="2564"/>
            <a:chExt cx="178" cy="194"/>
          </a:xfrm>
        </p:grpSpPr>
        <p:sp>
          <p:nvSpPr>
            <p:cNvPr id="459830" name="Oval 54"/>
            <p:cNvSpPr>
              <a:spLocks noChangeArrowheads="1"/>
            </p:cNvSpPr>
            <p:nvPr/>
          </p:nvSpPr>
          <p:spPr bwMode="auto">
            <a:xfrm>
              <a:off x="894" y="25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31" name="Text Box 55"/>
            <p:cNvSpPr txBox="1">
              <a:spLocks noChangeArrowheads="1"/>
            </p:cNvSpPr>
            <p:nvPr/>
          </p:nvSpPr>
          <p:spPr bwMode="auto">
            <a:xfrm>
              <a:off x="897" y="2564"/>
              <a:ext cx="175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e</a:t>
              </a:r>
            </a:p>
          </p:txBody>
        </p:sp>
      </p:grpSp>
      <p:grpSp>
        <p:nvGrpSpPr>
          <p:cNvPr id="459832" name="Group 56"/>
          <p:cNvGrpSpPr>
            <a:grpSpLocks/>
          </p:cNvGrpSpPr>
          <p:nvPr/>
        </p:nvGrpSpPr>
        <p:grpSpPr bwMode="auto">
          <a:xfrm>
            <a:off x="6689725" y="2717800"/>
            <a:ext cx="280988" cy="307975"/>
            <a:chOff x="894" y="2564"/>
            <a:chExt cx="177" cy="194"/>
          </a:xfrm>
        </p:grpSpPr>
        <p:sp>
          <p:nvSpPr>
            <p:cNvPr id="459833" name="Oval 57"/>
            <p:cNvSpPr>
              <a:spLocks noChangeArrowheads="1"/>
            </p:cNvSpPr>
            <p:nvPr/>
          </p:nvSpPr>
          <p:spPr bwMode="auto">
            <a:xfrm>
              <a:off x="894" y="25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34" name="Text Box 58"/>
            <p:cNvSpPr txBox="1">
              <a:spLocks noChangeArrowheads="1"/>
            </p:cNvSpPr>
            <p:nvPr/>
          </p:nvSpPr>
          <p:spPr bwMode="auto">
            <a:xfrm>
              <a:off x="897" y="2564"/>
              <a:ext cx="168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c</a:t>
              </a:r>
            </a:p>
          </p:txBody>
        </p:sp>
      </p:grpSp>
      <p:sp>
        <p:nvSpPr>
          <p:cNvPr id="459835" name="Line 59"/>
          <p:cNvSpPr>
            <a:spLocks noChangeShapeType="1"/>
          </p:cNvSpPr>
          <p:nvPr/>
        </p:nvSpPr>
        <p:spPr bwMode="auto">
          <a:xfrm>
            <a:off x="6359525" y="2287588"/>
            <a:ext cx="968375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59836" name="Line 60"/>
          <p:cNvSpPr>
            <a:spLocks noChangeShapeType="1"/>
          </p:cNvSpPr>
          <p:nvPr/>
        </p:nvSpPr>
        <p:spPr bwMode="auto">
          <a:xfrm>
            <a:off x="6337300" y="3298825"/>
            <a:ext cx="1001713" cy="0"/>
          </a:xfrm>
          <a:prstGeom prst="line">
            <a:avLst/>
          </a:prstGeom>
          <a:noFill/>
          <a:ln w="19050">
            <a:solidFill>
              <a:srgbClr val="FF00FF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59837" name="Line 61"/>
          <p:cNvSpPr>
            <a:spLocks noChangeShapeType="1"/>
          </p:cNvSpPr>
          <p:nvPr/>
        </p:nvSpPr>
        <p:spPr bwMode="auto">
          <a:xfrm>
            <a:off x="7467600" y="2438400"/>
            <a:ext cx="0" cy="709613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59838" name="Line 62"/>
          <p:cNvSpPr>
            <a:spLocks noChangeShapeType="1"/>
          </p:cNvSpPr>
          <p:nvPr/>
        </p:nvSpPr>
        <p:spPr bwMode="auto">
          <a:xfrm>
            <a:off x="6327775" y="2384425"/>
            <a:ext cx="407988" cy="398463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59839" name="Line 63"/>
          <p:cNvSpPr>
            <a:spLocks noChangeShapeType="1"/>
          </p:cNvSpPr>
          <p:nvPr/>
        </p:nvSpPr>
        <p:spPr bwMode="auto">
          <a:xfrm flipV="1">
            <a:off x="6283325" y="2965450"/>
            <a:ext cx="431800" cy="247650"/>
          </a:xfrm>
          <a:prstGeom prst="line">
            <a:avLst/>
          </a:prstGeom>
          <a:noFill/>
          <a:ln w="19050">
            <a:solidFill>
              <a:srgbClr val="FF00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59840" name="Freeform 64"/>
          <p:cNvSpPr>
            <a:spLocks/>
          </p:cNvSpPr>
          <p:nvPr/>
        </p:nvSpPr>
        <p:spPr bwMode="auto">
          <a:xfrm>
            <a:off x="6970713" y="2913063"/>
            <a:ext cx="430212" cy="269875"/>
          </a:xfrm>
          <a:custGeom>
            <a:avLst/>
            <a:gdLst>
              <a:gd name="T0" fmla="*/ 0 w 271"/>
              <a:gd name="T1" fmla="*/ 0 h 170"/>
              <a:gd name="T2" fmla="*/ 149 w 271"/>
              <a:gd name="T3" fmla="*/ 34 h 170"/>
              <a:gd name="T4" fmla="*/ 271 w 271"/>
              <a:gd name="T5" fmla="*/ 170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1" h="170">
                <a:moveTo>
                  <a:pt x="0" y="0"/>
                </a:moveTo>
                <a:cubicBezTo>
                  <a:pt x="52" y="3"/>
                  <a:pt x="104" y="6"/>
                  <a:pt x="149" y="34"/>
                </a:cubicBezTo>
                <a:cubicBezTo>
                  <a:pt x="194" y="62"/>
                  <a:pt x="232" y="116"/>
                  <a:pt x="271" y="170"/>
                </a:cubicBezTo>
              </a:path>
            </a:pathLst>
          </a:custGeom>
          <a:noFill/>
          <a:ln w="19050" cap="flat" cmpd="sng">
            <a:solidFill>
              <a:srgbClr val="FF00FF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459841" name="Group 65"/>
          <p:cNvGrpSpPr>
            <a:grpSpLocks/>
          </p:cNvGrpSpPr>
          <p:nvPr/>
        </p:nvGrpSpPr>
        <p:grpSpPr bwMode="auto">
          <a:xfrm>
            <a:off x="668338" y="4103688"/>
            <a:ext cx="2779712" cy="1527175"/>
            <a:chOff x="421" y="2585"/>
            <a:chExt cx="1751" cy="962"/>
          </a:xfrm>
        </p:grpSpPr>
        <p:sp>
          <p:nvSpPr>
            <p:cNvPr id="459842" name="Oval 66"/>
            <p:cNvSpPr>
              <a:spLocks noChangeArrowheads="1"/>
            </p:cNvSpPr>
            <p:nvPr/>
          </p:nvSpPr>
          <p:spPr bwMode="auto">
            <a:xfrm>
              <a:off x="824" y="2610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43" name="Text Box 67"/>
            <p:cNvSpPr txBox="1">
              <a:spLocks noChangeArrowheads="1"/>
            </p:cNvSpPr>
            <p:nvPr/>
          </p:nvSpPr>
          <p:spPr bwMode="auto">
            <a:xfrm>
              <a:off x="816" y="2585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1</a:t>
              </a:r>
              <a:endParaRPr lang="en-US" sz="1400"/>
            </a:p>
          </p:txBody>
        </p:sp>
        <p:sp>
          <p:nvSpPr>
            <p:cNvPr id="459844" name="Oval 68"/>
            <p:cNvSpPr>
              <a:spLocks noChangeArrowheads="1"/>
            </p:cNvSpPr>
            <p:nvPr/>
          </p:nvSpPr>
          <p:spPr bwMode="auto">
            <a:xfrm>
              <a:off x="432" y="2983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45" name="Text Box 69"/>
            <p:cNvSpPr txBox="1">
              <a:spLocks noChangeArrowheads="1"/>
            </p:cNvSpPr>
            <p:nvPr/>
          </p:nvSpPr>
          <p:spPr bwMode="auto">
            <a:xfrm>
              <a:off x="421" y="2958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3</a:t>
              </a:r>
              <a:endParaRPr lang="en-US" sz="1400"/>
            </a:p>
          </p:txBody>
        </p:sp>
        <p:sp>
          <p:nvSpPr>
            <p:cNvPr id="459846" name="Oval 70"/>
            <p:cNvSpPr>
              <a:spLocks noChangeArrowheads="1"/>
            </p:cNvSpPr>
            <p:nvPr/>
          </p:nvSpPr>
          <p:spPr bwMode="auto">
            <a:xfrm>
              <a:off x="826" y="3371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47" name="Text Box 71"/>
            <p:cNvSpPr txBox="1">
              <a:spLocks noChangeArrowheads="1"/>
            </p:cNvSpPr>
            <p:nvPr/>
          </p:nvSpPr>
          <p:spPr bwMode="auto">
            <a:xfrm>
              <a:off x="808" y="3339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6</a:t>
              </a:r>
              <a:endParaRPr lang="en-US" sz="1400"/>
            </a:p>
          </p:txBody>
        </p:sp>
        <p:sp>
          <p:nvSpPr>
            <p:cNvPr id="459848" name="Oval 72"/>
            <p:cNvSpPr>
              <a:spLocks noChangeArrowheads="1"/>
            </p:cNvSpPr>
            <p:nvPr/>
          </p:nvSpPr>
          <p:spPr bwMode="auto">
            <a:xfrm>
              <a:off x="1199" y="2999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49" name="Text Box 73"/>
            <p:cNvSpPr txBox="1">
              <a:spLocks noChangeArrowheads="1"/>
            </p:cNvSpPr>
            <p:nvPr/>
          </p:nvSpPr>
          <p:spPr bwMode="auto">
            <a:xfrm>
              <a:off x="1188" y="2974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4</a:t>
              </a:r>
              <a:endParaRPr lang="en-US" sz="1400"/>
            </a:p>
          </p:txBody>
        </p:sp>
        <p:sp>
          <p:nvSpPr>
            <p:cNvPr id="459850" name="Oval 74"/>
            <p:cNvSpPr>
              <a:spLocks noChangeArrowheads="1"/>
            </p:cNvSpPr>
            <p:nvPr/>
          </p:nvSpPr>
          <p:spPr bwMode="auto">
            <a:xfrm>
              <a:off x="1587" y="2614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51" name="Text Box 75"/>
            <p:cNvSpPr txBox="1">
              <a:spLocks noChangeArrowheads="1"/>
            </p:cNvSpPr>
            <p:nvPr/>
          </p:nvSpPr>
          <p:spPr bwMode="auto">
            <a:xfrm>
              <a:off x="1576" y="2589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2</a:t>
              </a:r>
              <a:endParaRPr lang="en-US" sz="1400"/>
            </a:p>
          </p:txBody>
        </p:sp>
        <p:sp>
          <p:nvSpPr>
            <p:cNvPr id="459852" name="Oval 76"/>
            <p:cNvSpPr>
              <a:spLocks noChangeArrowheads="1"/>
            </p:cNvSpPr>
            <p:nvPr/>
          </p:nvSpPr>
          <p:spPr bwMode="auto">
            <a:xfrm>
              <a:off x="1593" y="3367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53" name="Text Box 77"/>
            <p:cNvSpPr txBox="1">
              <a:spLocks noChangeArrowheads="1"/>
            </p:cNvSpPr>
            <p:nvPr/>
          </p:nvSpPr>
          <p:spPr bwMode="auto">
            <a:xfrm>
              <a:off x="1589" y="3342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7</a:t>
              </a:r>
              <a:endParaRPr lang="en-US" sz="1400"/>
            </a:p>
          </p:txBody>
        </p:sp>
        <p:sp>
          <p:nvSpPr>
            <p:cNvPr id="459854" name="Oval 78"/>
            <p:cNvSpPr>
              <a:spLocks noChangeArrowheads="1"/>
            </p:cNvSpPr>
            <p:nvPr/>
          </p:nvSpPr>
          <p:spPr bwMode="auto">
            <a:xfrm>
              <a:off x="1972" y="3000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55" name="Text Box 79"/>
            <p:cNvSpPr txBox="1">
              <a:spLocks noChangeArrowheads="1"/>
            </p:cNvSpPr>
            <p:nvPr/>
          </p:nvSpPr>
          <p:spPr bwMode="auto">
            <a:xfrm>
              <a:off x="1961" y="2975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5</a:t>
              </a:r>
              <a:endParaRPr lang="en-US" sz="1400"/>
            </a:p>
          </p:txBody>
        </p:sp>
        <p:sp>
          <p:nvSpPr>
            <p:cNvPr id="459856" name="Line 80"/>
            <p:cNvSpPr>
              <a:spLocks noChangeShapeType="1"/>
            </p:cNvSpPr>
            <p:nvPr/>
          </p:nvSpPr>
          <p:spPr bwMode="auto">
            <a:xfrm flipH="1">
              <a:off x="567" y="2761"/>
              <a:ext cx="271" cy="2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9857" name="Line 81"/>
            <p:cNvSpPr>
              <a:spLocks noChangeShapeType="1"/>
            </p:cNvSpPr>
            <p:nvPr/>
          </p:nvSpPr>
          <p:spPr bwMode="auto">
            <a:xfrm>
              <a:off x="561" y="3154"/>
              <a:ext cx="271" cy="25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9858" name="Line 82"/>
            <p:cNvSpPr>
              <a:spLocks noChangeShapeType="1"/>
            </p:cNvSpPr>
            <p:nvPr/>
          </p:nvSpPr>
          <p:spPr bwMode="auto">
            <a:xfrm>
              <a:off x="1001" y="2686"/>
              <a:ext cx="57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9859" name="Line 83"/>
            <p:cNvSpPr>
              <a:spLocks noChangeShapeType="1"/>
            </p:cNvSpPr>
            <p:nvPr/>
          </p:nvSpPr>
          <p:spPr bwMode="auto">
            <a:xfrm>
              <a:off x="1753" y="2740"/>
              <a:ext cx="265" cy="27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9860" name="Line 84"/>
            <p:cNvSpPr>
              <a:spLocks noChangeShapeType="1"/>
            </p:cNvSpPr>
            <p:nvPr/>
          </p:nvSpPr>
          <p:spPr bwMode="auto">
            <a:xfrm flipH="1">
              <a:off x="1747" y="3147"/>
              <a:ext cx="250" cy="25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9861" name="Line 85"/>
            <p:cNvSpPr>
              <a:spLocks noChangeShapeType="1"/>
            </p:cNvSpPr>
            <p:nvPr/>
          </p:nvSpPr>
          <p:spPr bwMode="auto">
            <a:xfrm flipH="1">
              <a:off x="1354" y="2761"/>
              <a:ext cx="257" cy="2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9862" name="Line 86"/>
            <p:cNvSpPr>
              <a:spLocks noChangeShapeType="1"/>
            </p:cNvSpPr>
            <p:nvPr/>
          </p:nvSpPr>
          <p:spPr bwMode="auto">
            <a:xfrm flipH="1">
              <a:off x="1374" y="3079"/>
              <a:ext cx="5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9863" name="Line 87"/>
            <p:cNvSpPr>
              <a:spLocks noChangeShapeType="1"/>
            </p:cNvSpPr>
            <p:nvPr/>
          </p:nvSpPr>
          <p:spPr bwMode="auto">
            <a:xfrm>
              <a:off x="1347" y="3147"/>
              <a:ext cx="264" cy="2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9864" name="Line 88"/>
            <p:cNvSpPr>
              <a:spLocks noChangeShapeType="1"/>
            </p:cNvSpPr>
            <p:nvPr/>
          </p:nvSpPr>
          <p:spPr bwMode="auto">
            <a:xfrm flipH="1">
              <a:off x="1001" y="3459"/>
              <a:ext cx="59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9865" name="Line 89"/>
            <p:cNvSpPr>
              <a:spLocks noChangeShapeType="1"/>
            </p:cNvSpPr>
            <p:nvPr/>
          </p:nvSpPr>
          <p:spPr bwMode="auto">
            <a:xfrm flipH="1">
              <a:off x="601" y="3079"/>
              <a:ext cx="59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9866" name="Line 90"/>
            <p:cNvSpPr>
              <a:spLocks noChangeShapeType="1"/>
            </p:cNvSpPr>
            <p:nvPr/>
          </p:nvSpPr>
          <p:spPr bwMode="auto">
            <a:xfrm flipH="1">
              <a:off x="940" y="3160"/>
              <a:ext cx="292" cy="2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9867" name="Line 91"/>
            <p:cNvSpPr>
              <a:spLocks noChangeShapeType="1"/>
            </p:cNvSpPr>
            <p:nvPr/>
          </p:nvSpPr>
          <p:spPr bwMode="auto">
            <a:xfrm>
              <a:off x="967" y="2774"/>
              <a:ext cx="278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59868" name="Text Box 92"/>
          <p:cNvSpPr txBox="1">
            <a:spLocks noChangeArrowheads="1"/>
          </p:cNvSpPr>
          <p:nvPr/>
        </p:nvSpPr>
        <p:spPr bwMode="auto">
          <a:xfrm>
            <a:off x="930275" y="5753100"/>
            <a:ext cx="18002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600"/>
              <a:t>v</a:t>
            </a:r>
            <a:r>
              <a:rPr lang="en-US" sz="1600" baseline="-25000"/>
              <a:t>1</a:t>
            </a:r>
            <a:r>
              <a:rPr lang="en-US" sz="1600"/>
              <a:t>,v</a:t>
            </a:r>
            <a:r>
              <a:rPr lang="en-US" sz="1600" baseline="-25000"/>
              <a:t>2</a:t>
            </a:r>
            <a:r>
              <a:rPr lang="en-US" sz="1600"/>
              <a:t>,v</a:t>
            </a:r>
            <a:r>
              <a:rPr lang="en-US" sz="1600" baseline="-25000"/>
              <a:t>5</a:t>
            </a:r>
            <a:r>
              <a:rPr lang="en-US" sz="1600"/>
              <a:t>,v</a:t>
            </a:r>
            <a:r>
              <a:rPr lang="en-US" sz="1600" baseline="-25000"/>
              <a:t>4</a:t>
            </a:r>
            <a:r>
              <a:rPr lang="en-US" sz="1600"/>
              <a:t>,</a:t>
            </a:r>
            <a:r>
              <a:rPr lang="en-US" sz="1600">
                <a:solidFill>
                  <a:srgbClr val="FF00FF"/>
                </a:solidFill>
              </a:rPr>
              <a:t>v</a:t>
            </a:r>
            <a:r>
              <a:rPr lang="en-US" sz="1600" baseline="-25000">
                <a:solidFill>
                  <a:srgbClr val="FF00FF"/>
                </a:solidFill>
              </a:rPr>
              <a:t>3</a:t>
            </a:r>
            <a:r>
              <a:rPr lang="en-US" sz="1600">
                <a:solidFill>
                  <a:srgbClr val="FF00FF"/>
                </a:solidFill>
              </a:rPr>
              <a:t>,v</a:t>
            </a:r>
            <a:r>
              <a:rPr lang="en-US" sz="1600" baseline="-25000">
                <a:solidFill>
                  <a:srgbClr val="FF00FF"/>
                </a:solidFill>
              </a:rPr>
              <a:t>7</a:t>
            </a:r>
            <a:r>
              <a:rPr lang="en-US" sz="1600"/>
              <a:t>,v</a:t>
            </a:r>
            <a:r>
              <a:rPr lang="en-US" sz="1600" baseline="-25000"/>
              <a:t>6</a:t>
            </a:r>
          </a:p>
          <a:p>
            <a:r>
              <a:rPr lang="en-US" sz="1600"/>
              <a:t>v</a:t>
            </a:r>
            <a:r>
              <a:rPr lang="en-US" sz="1600" baseline="-25000"/>
              <a:t>1</a:t>
            </a:r>
            <a:r>
              <a:rPr lang="en-US" sz="1600"/>
              <a:t>,v</a:t>
            </a:r>
            <a:r>
              <a:rPr lang="en-US" sz="1600" baseline="-25000"/>
              <a:t>2</a:t>
            </a:r>
            <a:r>
              <a:rPr lang="en-US" sz="1600"/>
              <a:t>,v</a:t>
            </a:r>
            <a:r>
              <a:rPr lang="en-US" sz="1600" baseline="-25000"/>
              <a:t>5</a:t>
            </a:r>
            <a:r>
              <a:rPr lang="en-US" sz="1600"/>
              <a:t>,v</a:t>
            </a:r>
            <a:r>
              <a:rPr lang="en-US" sz="1600" baseline="-25000"/>
              <a:t>4</a:t>
            </a:r>
            <a:r>
              <a:rPr lang="en-US" sz="1600"/>
              <a:t>,</a:t>
            </a:r>
            <a:r>
              <a:rPr lang="en-US" sz="1600">
                <a:solidFill>
                  <a:srgbClr val="FF00FF"/>
                </a:solidFill>
              </a:rPr>
              <a:t>v</a:t>
            </a:r>
            <a:r>
              <a:rPr lang="en-US" sz="1600" baseline="-25000">
                <a:solidFill>
                  <a:srgbClr val="FF00FF"/>
                </a:solidFill>
              </a:rPr>
              <a:t>7</a:t>
            </a:r>
            <a:r>
              <a:rPr lang="en-US" sz="1600">
                <a:solidFill>
                  <a:srgbClr val="FF00FF"/>
                </a:solidFill>
              </a:rPr>
              <a:t>,v</a:t>
            </a:r>
            <a:r>
              <a:rPr lang="en-US" sz="1600" baseline="-25000">
                <a:solidFill>
                  <a:srgbClr val="FF00FF"/>
                </a:solidFill>
              </a:rPr>
              <a:t>3</a:t>
            </a:r>
            <a:r>
              <a:rPr lang="en-US" sz="1600"/>
              <a:t>,v</a:t>
            </a:r>
            <a:r>
              <a:rPr lang="en-US" sz="1600" baseline="-25000"/>
              <a:t>6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3" y="187325"/>
            <a:ext cx="7772400" cy="615950"/>
          </a:xfrm>
          <a:noFill/>
          <a:ln/>
        </p:spPr>
        <p:txBody>
          <a:bodyPr/>
          <a:lstStyle/>
          <a:p>
            <a:r>
              <a:rPr lang="en-US" sz="3200"/>
              <a:t>How to Find a Topological Ordering</a:t>
            </a:r>
            <a:r>
              <a:rPr lang="en-US" sz="3200">
                <a:sym typeface="Symbol" pitchFamily="18" charset="2"/>
              </a:rPr>
              <a:t> </a:t>
            </a:r>
            <a:endParaRPr lang="en-US" sz="3200">
              <a:latin typeface="Batang" pitchFamily="18" charset="-127"/>
            </a:endParaRPr>
          </a:p>
        </p:txBody>
      </p:sp>
      <p:sp>
        <p:nvSpPr>
          <p:cNvPr id="46080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574675" y="863600"/>
            <a:ext cx="8135938" cy="5651500"/>
          </a:xfrm>
          <a:noFill/>
          <a:ln/>
        </p:spPr>
        <p:txBody>
          <a:bodyPr/>
          <a:lstStyle/>
          <a:p>
            <a:r>
              <a:rPr lang="en-US" sz="2400">
                <a:sym typeface="Symbol" pitchFamily="18" charset="2"/>
              </a:rPr>
              <a:t>The basic idea</a:t>
            </a:r>
          </a:p>
          <a:p>
            <a:pPr lvl="1"/>
            <a:r>
              <a:rPr lang="en-US" sz="2000">
                <a:sym typeface="Symbol" pitchFamily="18" charset="2"/>
              </a:rPr>
              <a:t>Find any vertex with no incoming edges.</a:t>
            </a:r>
          </a:p>
          <a:p>
            <a:pPr lvl="1"/>
            <a:r>
              <a:rPr lang="en-US" sz="2000">
                <a:sym typeface="Symbol" pitchFamily="18" charset="2"/>
              </a:rPr>
              <a:t>Print this vertex, and remove it, along with its edges, from the graph.</a:t>
            </a:r>
          </a:p>
          <a:p>
            <a:pPr lvl="1"/>
            <a:r>
              <a:rPr lang="en-US" sz="2000">
                <a:sym typeface="Symbol" pitchFamily="18" charset="2"/>
              </a:rPr>
              <a:t>Apply this same strategy to the rest of the graph, until no vertices with 0 incoming edge.</a:t>
            </a:r>
          </a:p>
          <a:p>
            <a:r>
              <a:rPr lang="en-US" sz="2400">
                <a:sym typeface="Symbol" pitchFamily="18" charset="2"/>
              </a:rPr>
              <a:t>Example</a:t>
            </a:r>
          </a:p>
        </p:txBody>
      </p:sp>
      <p:sp>
        <p:nvSpPr>
          <p:cNvPr id="460804" name="Text Box 4"/>
          <p:cNvSpPr txBox="1">
            <a:spLocks noChangeArrowheads="1"/>
          </p:cNvSpPr>
          <p:nvPr/>
        </p:nvSpPr>
        <p:spPr bwMode="auto">
          <a:xfrm>
            <a:off x="6784975" y="1277938"/>
            <a:ext cx="184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60805" name="Oval 5"/>
          <p:cNvSpPr>
            <a:spLocks noChangeArrowheads="1"/>
          </p:cNvSpPr>
          <p:nvPr/>
        </p:nvSpPr>
        <p:spPr bwMode="auto">
          <a:xfrm>
            <a:off x="911225" y="4471988"/>
            <a:ext cx="280988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06" name="Text Box 6"/>
          <p:cNvSpPr txBox="1">
            <a:spLocks noChangeArrowheads="1"/>
          </p:cNvSpPr>
          <p:nvPr/>
        </p:nvSpPr>
        <p:spPr bwMode="auto">
          <a:xfrm>
            <a:off x="893763" y="4432300"/>
            <a:ext cx="33496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3</a:t>
            </a:r>
            <a:endParaRPr lang="en-US" sz="1400"/>
          </a:p>
        </p:txBody>
      </p:sp>
      <p:sp>
        <p:nvSpPr>
          <p:cNvPr id="460807" name="Oval 7"/>
          <p:cNvSpPr>
            <a:spLocks noChangeArrowheads="1"/>
          </p:cNvSpPr>
          <p:nvPr/>
        </p:nvSpPr>
        <p:spPr bwMode="auto">
          <a:xfrm>
            <a:off x="1536700" y="5087938"/>
            <a:ext cx="280988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08" name="Text Box 8"/>
          <p:cNvSpPr txBox="1">
            <a:spLocks noChangeArrowheads="1"/>
          </p:cNvSpPr>
          <p:nvPr/>
        </p:nvSpPr>
        <p:spPr bwMode="auto">
          <a:xfrm>
            <a:off x="1508125" y="5037138"/>
            <a:ext cx="334963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6</a:t>
            </a:r>
            <a:endParaRPr lang="en-US" sz="1400"/>
          </a:p>
        </p:txBody>
      </p:sp>
      <p:sp>
        <p:nvSpPr>
          <p:cNvPr id="460809" name="Oval 9"/>
          <p:cNvSpPr>
            <a:spLocks noChangeArrowheads="1"/>
          </p:cNvSpPr>
          <p:nvPr/>
        </p:nvSpPr>
        <p:spPr bwMode="auto">
          <a:xfrm>
            <a:off x="2128838" y="4497388"/>
            <a:ext cx="280987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10" name="Text Box 10"/>
          <p:cNvSpPr txBox="1">
            <a:spLocks noChangeArrowheads="1"/>
          </p:cNvSpPr>
          <p:nvPr/>
        </p:nvSpPr>
        <p:spPr bwMode="auto">
          <a:xfrm>
            <a:off x="2111375" y="4457700"/>
            <a:ext cx="334963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4</a:t>
            </a:r>
            <a:endParaRPr lang="en-US" sz="1400"/>
          </a:p>
        </p:txBody>
      </p:sp>
      <p:sp>
        <p:nvSpPr>
          <p:cNvPr id="460811" name="Oval 11"/>
          <p:cNvSpPr>
            <a:spLocks noChangeArrowheads="1"/>
          </p:cNvSpPr>
          <p:nvPr/>
        </p:nvSpPr>
        <p:spPr bwMode="auto">
          <a:xfrm>
            <a:off x="2744788" y="3886200"/>
            <a:ext cx="280987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12" name="Text Box 12"/>
          <p:cNvSpPr txBox="1">
            <a:spLocks noChangeArrowheads="1"/>
          </p:cNvSpPr>
          <p:nvPr/>
        </p:nvSpPr>
        <p:spPr bwMode="auto">
          <a:xfrm>
            <a:off x="2727325" y="3846513"/>
            <a:ext cx="334963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2</a:t>
            </a:r>
            <a:endParaRPr lang="en-US" sz="1400"/>
          </a:p>
        </p:txBody>
      </p:sp>
      <p:sp>
        <p:nvSpPr>
          <p:cNvPr id="460813" name="Oval 13"/>
          <p:cNvSpPr>
            <a:spLocks noChangeArrowheads="1"/>
          </p:cNvSpPr>
          <p:nvPr/>
        </p:nvSpPr>
        <p:spPr bwMode="auto">
          <a:xfrm>
            <a:off x="2754313" y="5081588"/>
            <a:ext cx="280987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14" name="Text Box 14"/>
          <p:cNvSpPr txBox="1">
            <a:spLocks noChangeArrowheads="1"/>
          </p:cNvSpPr>
          <p:nvPr/>
        </p:nvSpPr>
        <p:spPr bwMode="auto">
          <a:xfrm>
            <a:off x="2747963" y="5041900"/>
            <a:ext cx="33496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7</a:t>
            </a:r>
            <a:endParaRPr lang="en-US" sz="1400"/>
          </a:p>
        </p:txBody>
      </p:sp>
      <p:sp>
        <p:nvSpPr>
          <p:cNvPr id="460815" name="Oval 15"/>
          <p:cNvSpPr>
            <a:spLocks noChangeArrowheads="1"/>
          </p:cNvSpPr>
          <p:nvPr/>
        </p:nvSpPr>
        <p:spPr bwMode="auto">
          <a:xfrm>
            <a:off x="3355975" y="4498975"/>
            <a:ext cx="280988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16" name="Text Box 16"/>
          <p:cNvSpPr txBox="1">
            <a:spLocks noChangeArrowheads="1"/>
          </p:cNvSpPr>
          <p:nvPr/>
        </p:nvSpPr>
        <p:spPr bwMode="auto">
          <a:xfrm>
            <a:off x="3338513" y="4459288"/>
            <a:ext cx="334962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5</a:t>
            </a:r>
            <a:endParaRPr lang="en-US" sz="1400"/>
          </a:p>
        </p:txBody>
      </p:sp>
      <p:sp>
        <p:nvSpPr>
          <p:cNvPr id="460817" name="Line 17"/>
          <p:cNvSpPr>
            <a:spLocks noChangeShapeType="1"/>
          </p:cNvSpPr>
          <p:nvPr/>
        </p:nvSpPr>
        <p:spPr bwMode="auto">
          <a:xfrm>
            <a:off x="1116013" y="4743450"/>
            <a:ext cx="430212" cy="396875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0818" name="Line 18"/>
          <p:cNvSpPr>
            <a:spLocks noChangeShapeType="1"/>
          </p:cNvSpPr>
          <p:nvPr/>
        </p:nvSpPr>
        <p:spPr bwMode="auto">
          <a:xfrm>
            <a:off x="3008313" y="4086225"/>
            <a:ext cx="420687" cy="430213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0819" name="Line 19"/>
          <p:cNvSpPr>
            <a:spLocks noChangeShapeType="1"/>
          </p:cNvSpPr>
          <p:nvPr/>
        </p:nvSpPr>
        <p:spPr bwMode="auto">
          <a:xfrm flipH="1">
            <a:off x="2998788" y="4732338"/>
            <a:ext cx="396875" cy="398462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0820" name="Line 20"/>
          <p:cNvSpPr>
            <a:spLocks noChangeShapeType="1"/>
          </p:cNvSpPr>
          <p:nvPr/>
        </p:nvSpPr>
        <p:spPr bwMode="auto">
          <a:xfrm flipH="1">
            <a:off x="2374900" y="4119563"/>
            <a:ext cx="407988" cy="407987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0821" name="Line 21"/>
          <p:cNvSpPr>
            <a:spLocks noChangeShapeType="1"/>
          </p:cNvSpPr>
          <p:nvPr/>
        </p:nvSpPr>
        <p:spPr bwMode="auto">
          <a:xfrm flipH="1">
            <a:off x="2406650" y="4624388"/>
            <a:ext cx="935038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0822" name="Line 22"/>
          <p:cNvSpPr>
            <a:spLocks noChangeShapeType="1"/>
          </p:cNvSpPr>
          <p:nvPr/>
        </p:nvSpPr>
        <p:spPr bwMode="auto">
          <a:xfrm>
            <a:off x="2363788" y="4732338"/>
            <a:ext cx="419100" cy="376237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0823" name="Line 23"/>
          <p:cNvSpPr>
            <a:spLocks noChangeShapeType="1"/>
          </p:cNvSpPr>
          <p:nvPr/>
        </p:nvSpPr>
        <p:spPr bwMode="auto">
          <a:xfrm flipH="1">
            <a:off x="1814513" y="5227638"/>
            <a:ext cx="936625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0824" name="Line 24"/>
          <p:cNvSpPr>
            <a:spLocks noChangeShapeType="1"/>
          </p:cNvSpPr>
          <p:nvPr/>
        </p:nvSpPr>
        <p:spPr bwMode="auto">
          <a:xfrm flipH="1">
            <a:off x="1179513" y="4624388"/>
            <a:ext cx="947737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0825" name="Line 25"/>
          <p:cNvSpPr>
            <a:spLocks noChangeShapeType="1"/>
          </p:cNvSpPr>
          <p:nvPr/>
        </p:nvSpPr>
        <p:spPr bwMode="auto">
          <a:xfrm flipH="1">
            <a:off x="1717675" y="4752975"/>
            <a:ext cx="463550" cy="3444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460826" name="Group 26"/>
          <p:cNvGrpSpPr>
            <a:grpSpLocks/>
          </p:cNvGrpSpPr>
          <p:nvPr/>
        </p:nvGrpSpPr>
        <p:grpSpPr bwMode="auto">
          <a:xfrm>
            <a:off x="1125538" y="3840163"/>
            <a:ext cx="1603375" cy="665162"/>
            <a:chOff x="709" y="2111"/>
            <a:chExt cx="1010" cy="419"/>
          </a:xfrm>
        </p:grpSpPr>
        <p:sp>
          <p:nvSpPr>
            <p:cNvPr id="460827" name="Oval 27"/>
            <p:cNvSpPr>
              <a:spLocks noChangeArrowheads="1"/>
            </p:cNvSpPr>
            <p:nvPr/>
          </p:nvSpPr>
          <p:spPr bwMode="auto">
            <a:xfrm>
              <a:off x="966" y="2136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828" name="Text Box 28"/>
            <p:cNvSpPr txBox="1">
              <a:spLocks noChangeArrowheads="1"/>
            </p:cNvSpPr>
            <p:nvPr/>
          </p:nvSpPr>
          <p:spPr bwMode="auto">
            <a:xfrm>
              <a:off x="958" y="2111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1</a:t>
              </a:r>
              <a:endParaRPr lang="en-US" sz="1400"/>
            </a:p>
          </p:txBody>
        </p:sp>
        <p:sp>
          <p:nvSpPr>
            <p:cNvPr id="460829" name="Line 29"/>
            <p:cNvSpPr>
              <a:spLocks noChangeShapeType="1"/>
            </p:cNvSpPr>
            <p:nvPr/>
          </p:nvSpPr>
          <p:spPr bwMode="auto">
            <a:xfrm flipH="1">
              <a:off x="709" y="2287"/>
              <a:ext cx="271" cy="2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0830" name="Line 30"/>
            <p:cNvSpPr>
              <a:spLocks noChangeShapeType="1"/>
            </p:cNvSpPr>
            <p:nvPr/>
          </p:nvSpPr>
          <p:spPr bwMode="auto">
            <a:xfrm>
              <a:off x="1143" y="2212"/>
              <a:ext cx="57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0831" name="Line 31"/>
            <p:cNvSpPr>
              <a:spLocks noChangeShapeType="1"/>
            </p:cNvSpPr>
            <p:nvPr/>
          </p:nvSpPr>
          <p:spPr bwMode="auto">
            <a:xfrm>
              <a:off x="1109" y="2300"/>
              <a:ext cx="278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60832" name="Group 32"/>
          <p:cNvGrpSpPr>
            <a:grpSpLocks/>
          </p:cNvGrpSpPr>
          <p:nvPr/>
        </p:nvGrpSpPr>
        <p:grpSpPr bwMode="auto">
          <a:xfrm>
            <a:off x="1127125" y="3830638"/>
            <a:ext cx="1603375" cy="665162"/>
            <a:chOff x="2221" y="3142"/>
            <a:chExt cx="1010" cy="419"/>
          </a:xfrm>
        </p:grpSpPr>
        <p:sp>
          <p:nvSpPr>
            <p:cNvPr id="460833" name="Oval 33"/>
            <p:cNvSpPr>
              <a:spLocks noChangeArrowheads="1"/>
            </p:cNvSpPr>
            <p:nvPr/>
          </p:nvSpPr>
          <p:spPr bwMode="auto">
            <a:xfrm>
              <a:off x="2478" y="3167"/>
              <a:ext cx="177" cy="176"/>
            </a:xfrm>
            <a:prstGeom prst="ellipse">
              <a:avLst/>
            </a:prstGeom>
            <a:noFill/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834" name="Text Box 34"/>
            <p:cNvSpPr txBox="1">
              <a:spLocks noChangeArrowheads="1"/>
            </p:cNvSpPr>
            <p:nvPr/>
          </p:nvSpPr>
          <p:spPr bwMode="auto">
            <a:xfrm>
              <a:off x="2470" y="3142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chemeClr val="accent2"/>
                  </a:solidFill>
                </a:rPr>
                <a:t>v</a:t>
              </a:r>
              <a:r>
                <a:rPr lang="en-US" sz="1400" baseline="-25000">
                  <a:solidFill>
                    <a:schemeClr val="accent2"/>
                  </a:solidFill>
                </a:rPr>
                <a:t>1</a:t>
              </a:r>
              <a:endParaRPr lang="en-US" sz="1400">
                <a:solidFill>
                  <a:schemeClr val="accent2"/>
                </a:solidFill>
              </a:endParaRPr>
            </a:p>
          </p:txBody>
        </p:sp>
        <p:sp>
          <p:nvSpPr>
            <p:cNvPr id="460835" name="Line 35"/>
            <p:cNvSpPr>
              <a:spLocks noChangeShapeType="1"/>
            </p:cNvSpPr>
            <p:nvPr/>
          </p:nvSpPr>
          <p:spPr bwMode="auto">
            <a:xfrm flipH="1">
              <a:off x="2221" y="3318"/>
              <a:ext cx="271" cy="237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0836" name="Line 36"/>
            <p:cNvSpPr>
              <a:spLocks noChangeShapeType="1"/>
            </p:cNvSpPr>
            <p:nvPr/>
          </p:nvSpPr>
          <p:spPr bwMode="auto">
            <a:xfrm>
              <a:off x="2655" y="3243"/>
              <a:ext cx="576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0837" name="Line 37"/>
            <p:cNvSpPr>
              <a:spLocks noChangeShapeType="1"/>
            </p:cNvSpPr>
            <p:nvPr/>
          </p:nvSpPr>
          <p:spPr bwMode="auto">
            <a:xfrm>
              <a:off x="2621" y="3331"/>
              <a:ext cx="278" cy="23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60838" name="Text Box 38"/>
          <p:cNvSpPr txBox="1">
            <a:spLocks noChangeArrowheads="1"/>
          </p:cNvSpPr>
          <p:nvPr/>
        </p:nvSpPr>
        <p:spPr bwMode="auto">
          <a:xfrm>
            <a:off x="4254500" y="3440113"/>
            <a:ext cx="11160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Output: </a:t>
            </a:r>
            <a:r>
              <a:rPr lang="en-US" sz="1600">
                <a:solidFill>
                  <a:srgbClr val="FF00FF"/>
                </a:solidFill>
              </a:rPr>
              <a:t>v</a:t>
            </a:r>
            <a:r>
              <a:rPr lang="en-US" sz="1600" baseline="-25000">
                <a:solidFill>
                  <a:srgbClr val="FF00FF"/>
                </a:solidFill>
              </a:rPr>
              <a:t>1</a:t>
            </a:r>
          </a:p>
        </p:txBody>
      </p:sp>
      <p:sp>
        <p:nvSpPr>
          <p:cNvPr id="460839" name="Text Box 39"/>
          <p:cNvSpPr txBox="1">
            <a:spLocks noChangeArrowheads="1"/>
          </p:cNvSpPr>
          <p:nvPr/>
        </p:nvSpPr>
        <p:spPr bwMode="auto">
          <a:xfrm>
            <a:off x="4252913" y="3762375"/>
            <a:ext cx="1981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600"/>
              <a:t>Output: </a:t>
            </a:r>
            <a:r>
              <a:rPr lang="en-US" sz="1600">
                <a:solidFill>
                  <a:srgbClr val="FF00FF"/>
                </a:solidFill>
              </a:rPr>
              <a:t>v</a:t>
            </a:r>
            <a:r>
              <a:rPr lang="en-US" sz="1600" baseline="-25000">
                <a:solidFill>
                  <a:srgbClr val="FF00FF"/>
                </a:solidFill>
              </a:rPr>
              <a:t>1 </a:t>
            </a:r>
            <a:r>
              <a:rPr lang="en-US" sz="1600">
                <a:solidFill>
                  <a:srgbClr val="FF00FF"/>
                </a:solidFill>
              </a:rPr>
              <a:t>v</a:t>
            </a:r>
            <a:r>
              <a:rPr lang="en-US" sz="1600" baseline="-25000">
                <a:solidFill>
                  <a:srgbClr val="FF00FF"/>
                </a:solidFill>
              </a:rPr>
              <a:t>2</a:t>
            </a:r>
          </a:p>
        </p:txBody>
      </p:sp>
      <p:grpSp>
        <p:nvGrpSpPr>
          <p:cNvPr id="460840" name="Group 40"/>
          <p:cNvGrpSpPr>
            <a:grpSpLocks/>
          </p:cNvGrpSpPr>
          <p:nvPr/>
        </p:nvGrpSpPr>
        <p:grpSpPr bwMode="auto">
          <a:xfrm>
            <a:off x="2374900" y="3836988"/>
            <a:ext cx="1054100" cy="681037"/>
            <a:chOff x="2696" y="3031"/>
            <a:chExt cx="664" cy="429"/>
          </a:xfrm>
        </p:grpSpPr>
        <p:sp>
          <p:nvSpPr>
            <p:cNvPr id="460841" name="Text Box 41"/>
            <p:cNvSpPr txBox="1">
              <a:spLocks noChangeArrowheads="1"/>
            </p:cNvSpPr>
            <p:nvPr/>
          </p:nvSpPr>
          <p:spPr bwMode="auto">
            <a:xfrm>
              <a:off x="2918" y="3031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chemeClr val="accent2"/>
                  </a:solidFill>
                </a:rPr>
                <a:t>v</a:t>
              </a:r>
              <a:r>
                <a:rPr lang="en-US" sz="1400" baseline="-25000">
                  <a:solidFill>
                    <a:schemeClr val="accent2"/>
                  </a:solidFill>
                </a:rPr>
                <a:t>2</a:t>
              </a:r>
              <a:endParaRPr lang="en-US" sz="1400">
                <a:solidFill>
                  <a:schemeClr val="accent2"/>
                </a:solidFill>
              </a:endParaRPr>
            </a:p>
          </p:txBody>
        </p:sp>
        <p:grpSp>
          <p:nvGrpSpPr>
            <p:cNvPr id="460842" name="Group 42"/>
            <p:cNvGrpSpPr>
              <a:grpSpLocks/>
            </p:cNvGrpSpPr>
            <p:nvPr/>
          </p:nvGrpSpPr>
          <p:grpSpPr bwMode="auto">
            <a:xfrm>
              <a:off x="2696" y="3056"/>
              <a:ext cx="664" cy="404"/>
              <a:chOff x="2696" y="3056"/>
              <a:chExt cx="664" cy="404"/>
            </a:xfrm>
          </p:grpSpPr>
          <p:sp>
            <p:nvSpPr>
              <p:cNvPr id="460843" name="Oval 43"/>
              <p:cNvSpPr>
                <a:spLocks noChangeArrowheads="1"/>
              </p:cNvSpPr>
              <p:nvPr/>
            </p:nvSpPr>
            <p:spPr bwMode="auto">
              <a:xfrm>
                <a:off x="2929" y="3056"/>
                <a:ext cx="177" cy="176"/>
              </a:xfrm>
              <a:prstGeom prst="ellipse">
                <a:avLst/>
              </a:prstGeom>
              <a:noFill/>
              <a:ln w="19050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0844" name="Line 44"/>
              <p:cNvSpPr>
                <a:spLocks noChangeShapeType="1"/>
              </p:cNvSpPr>
              <p:nvPr/>
            </p:nvSpPr>
            <p:spPr bwMode="auto">
              <a:xfrm>
                <a:off x="3095" y="3182"/>
                <a:ext cx="265" cy="271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0845" name="Line 45"/>
              <p:cNvSpPr>
                <a:spLocks noChangeShapeType="1"/>
              </p:cNvSpPr>
              <p:nvPr/>
            </p:nvSpPr>
            <p:spPr bwMode="auto">
              <a:xfrm flipH="1">
                <a:off x="2696" y="3203"/>
                <a:ext cx="257" cy="257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460846" name="Text Box 46"/>
          <p:cNvSpPr txBox="1">
            <a:spLocks noChangeArrowheads="1"/>
          </p:cNvSpPr>
          <p:nvPr/>
        </p:nvSpPr>
        <p:spPr bwMode="auto">
          <a:xfrm>
            <a:off x="4240213" y="4067175"/>
            <a:ext cx="1981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600"/>
              <a:t>Output: </a:t>
            </a:r>
            <a:r>
              <a:rPr lang="en-US" sz="1600">
                <a:solidFill>
                  <a:srgbClr val="FF00FF"/>
                </a:solidFill>
              </a:rPr>
              <a:t>v</a:t>
            </a:r>
            <a:r>
              <a:rPr lang="en-US" sz="1600" baseline="-25000">
                <a:solidFill>
                  <a:srgbClr val="FF00FF"/>
                </a:solidFill>
              </a:rPr>
              <a:t>1 </a:t>
            </a:r>
            <a:r>
              <a:rPr lang="en-US" sz="1600">
                <a:solidFill>
                  <a:srgbClr val="FF00FF"/>
                </a:solidFill>
              </a:rPr>
              <a:t>v</a:t>
            </a:r>
            <a:r>
              <a:rPr lang="en-US" sz="1600" baseline="-25000">
                <a:solidFill>
                  <a:srgbClr val="FF00FF"/>
                </a:solidFill>
              </a:rPr>
              <a:t>2 </a:t>
            </a:r>
            <a:r>
              <a:rPr lang="en-US" sz="1600">
                <a:solidFill>
                  <a:srgbClr val="FF00FF"/>
                </a:solidFill>
              </a:rPr>
              <a:t>v</a:t>
            </a:r>
            <a:r>
              <a:rPr lang="en-US" sz="1600" baseline="-25000">
                <a:solidFill>
                  <a:srgbClr val="FF00FF"/>
                </a:solidFill>
              </a:rPr>
              <a:t>5</a:t>
            </a:r>
          </a:p>
        </p:txBody>
      </p:sp>
      <p:grpSp>
        <p:nvGrpSpPr>
          <p:cNvPr id="460847" name="Group 47"/>
          <p:cNvGrpSpPr>
            <a:grpSpLocks/>
          </p:cNvGrpSpPr>
          <p:nvPr/>
        </p:nvGrpSpPr>
        <p:grpSpPr bwMode="auto">
          <a:xfrm>
            <a:off x="2408238" y="4449763"/>
            <a:ext cx="1266825" cy="671512"/>
            <a:chOff x="2493" y="3221"/>
            <a:chExt cx="798" cy="423"/>
          </a:xfrm>
        </p:grpSpPr>
        <p:sp>
          <p:nvSpPr>
            <p:cNvPr id="460848" name="Oval 48"/>
            <p:cNvSpPr>
              <a:spLocks noChangeArrowheads="1"/>
            </p:cNvSpPr>
            <p:nvPr/>
          </p:nvSpPr>
          <p:spPr bwMode="auto">
            <a:xfrm>
              <a:off x="3091" y="3246"/>
              <a:ext cx="177" cy="176"/>
            </a:xfrm>
            <a:prstGeom prst="ellipse">
              <a:avLst/>
            </a:prstGeom>
            <a:noFill/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849" name="Text Box 49"/>
            <p:cNvSpPr txBox="1">
              <a:spLocks noChangeArrowheads="1"/>
            </p:cNvSpPr>
            <p:nvPr/>
          </p:nvSpPr>
          <p:spPr bwMode="auto">
            <a:xfrm>
              <a:off x="3080" y="3221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chemeClr val="accent2"/>
                  </a:solidFill>
                </a:rPr>
                <a:t>v</a:t>
              </a:r>
              <a:r>
                <a:rPr lang="en-US" sz="1400" baseline="-25000">
                  <a:solidFill>
                    <a:schemeClr val="accent2"/>
                  </a:solidFill>
                </a:rPr>
                <a:t>5</a:t>
              </a:r>
              <a:endParaRPr lang="en-US" sz="1400">
                <a:solidFill>
                  <a:schemeClr val="accent2"/>
                </a:solidFill>
              </a:endParaRPr>
            </a:p>
          </p:txBody>
        </p:sp>
        <p:sp>
          <p:nvSpPr>
            <p:cNvPr id="460850" name="Line 50"/>
            <p:cNvSpPr>
              <a:spLocks noChangeShapeType="1"/>
            </p:cNvSpPr>
            <p:nvPr/>
          </p:nvSpPr>
          <p:spPr bwMode="auto">
            <a:xfrm flipH="1">
              <a:off x="2866" y="3393"/>
              <a:ext cx="250" cy="251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0851" name="Line 51"/>
            <p:cNvSpPr>
              <a:spLocks noChangeShapeType="1"/>
            </p:cNvSpPr>
            <p:nvPr/>
          </p:nvSpPr>
          <p:spPr bwMode="auto">
            <a:xfrm flipH="1">
              <a:off x="2493" y="3325"/>
              <a:ext cx="589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60852" name="Text Box 52"/>
          <p:cNvSpPr txBox="1">
            <a:spLocks noChangeArrowheads="1"/>
          </p:cNvSpPr>
          <p:nvPr/>
        </p:nvSpPr>
        <p:spPr bwMode="auto">
          <a:xfrm>
            <a:off x="4248150" y="4375150"/>
            <a:ext cx="1981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600"/>
              <a:t>Output: </a:t>
            </a:r>
            <a:r>
              <a:rPr lang="en-US" sz="1600">
                <a:solidFill>
                  <a:srgbClr val="FF00FF"/>
                </a:solidFill>
              </a:rPr>
              <a:t>v</a:t>
            </a:r>
            <a:r>
              <a:rPr lang="en-US" sz="1600" baseline="-25000">
                <a:solidFill>
                  <a:srgbClr val="FF00FF"/>
                </a:solidFill>
              </a:rPr>
              <a:t>1 </a:t>
            </a:r>
            <a:r>
              <a:rPr lang="en-US" sz="1600">
                <a:solidFill>
                  <a:srgbClr val="FF00FF"/>
                </a:solidFill>
              </a:rPr>
              <a:t>v</a:t>
            </a:r>
            <a:r>
              <a:rPr lang="en-US" sz="1600" baseline="-25000">
                <a:solidFill>
                  <a:srgbClr val="FF00FF"/>
                </a:solidFill>
              </a:rPr>
              <a:t>2 </a:t>
            </a:r>
            <a:r>
              <a:rPr lang="en-US" sz="1600">
                <a:solidFill>
                  <a:srgbClr val="FF00FF"/>
                </a:solidFill>
              </a:rPr>
              <a:t>v</a:t>
            </a:r>
            <a:r>
              <a:rPr lang="en-US" sz="1600" baseline="-25000">
                <a:solidFill>
                  <a:srgbClr val="FF00FF"/>
                </a:solidFill>
              </a:rPr>
              <a:t>5 </a:t>
            </a:r>
            <a:r>
              <a:rPr lang="en-US" sz="1600">
                <a:solidFill>
                  <a:srgbClr val="FF00FF"/>
                </a:solidFill>
              </a:rPr>
              <a:t>v</a:t>
            </a:r>
            <a:r>
              <a:rPr lang="en-US" sz="1600" baseline="-25000">
                <a:solidFill>
                  <a:srgbClr val="FF00FF"/>
                </a:solidFill>
              </a:rPr>
              <a:t>4</a:t>
            </a:r>
          </a:p>
        </p:txBody>
      </p:sp>
      <p:grpSp>
        <p:nvGrpSpPr>
          <p:cNvPr id="460853" name="Group 53"/>
          <p:cNvGrpSpPr>
            <a:grpSpLocks/>
          </p:cNvGrpSpPr>
          <p:nvPr/>
        </p:nvGrpSpPr>
        <p:grpSpPr bwMode="auto">
          <a:xfrm>
            <a:off x="1179513" y="4449763"/>
            <a:ext cx="1603375" cy="650875"/>
            <a:chOff x="2153" y="3369"/>
            <a:chExt cx="1010" cy="410"/>
          </a:xfrm>
        </p:grpSpPr>
        <p:sp>
          <p:nvSpPr>
            <p:cNvPr id="460854" name="Oval 54"/>
            <p:cNvSpPr>
              <a:spLocks noChangeArrowheads="1"/>
            </p:cNvSpPr>
            <p:nvPr/>
          </p:nvSpPr>
          <p:spPr bwMode="auto">
            <a:xfrm>
              <a:off x="2751" y="3394"/>
              <a:ext cx="177" cy="176"/>
            </a:xfrm>
            <a:prstGeom prst="ellipse">
              <a:avLst/>
            </a:prstGeom>
            <a:noFill/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855" name="Text Box 55"/>
            <p:cNvSpPr txBox="1">
              <a:spLocks noChangeArrowheads="1"/>
            </p:cNvSpPr>
            <p:nvPr/>
          </p:nvSpPr>
          <p:spPr bwMode="auto">
            <a:xfrm>
              <a:off x="2740" y="3369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chemeClr val="accent2"/>
                  </a:solidFill>
                </a:rPr>
                <a:t>v</a:t>
              </a:r>
              <a:r>
                <a:rPr lang="en-US" sz="1400" baseline="-25000">
                  <a:solidFill>
                    <a:schemeClr val="accent2"/>
                  </a:solidFill>
                </a:rPr>
                <a:t>4</a:t>
              </a:r>
              <a:endParaRPr lang="en-US" sz="1400">
                <a:solidFill>
                  <a:schemeClr val="accent2"/>
                </a:solidFill>
              </a:endParaRPr>
            </a:p>
          </p:txBody>
        </p:sp>
        <p:sp>
          <p:nvSpPr>
            <p:cNvPr id="460856" name="Line 56"/>
            <p:cNvSpPr>
              <a:spLocks noChangeShapeType="1"/>
            </p:cNvSpPr>
            <p:nvPr/>
          </p:nvSpPr>
          <p:spPr bwMode="auto">
            <a:xfrm>
              <a:off x="2899" y="3542"/>
              <a:ext cx="264" cy="237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0857" name="Line 57"/>
            <p:cNvSpPr>
              <a:spLocks noChangeShapeType="1"/>
            </p:cNvSpPr>
            <p:nvPr/>
          </p:nvSpPr>
          <p:spPr bwMode="auto">
            <a:xfrm flipH="1">
              <a:off x="2153" y="3474"/>
              <a:ext cx="597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0858" name="Line 58"/>
            <p:cNvSpPr>
              <a:spLocks noChangeShapeType="1"/>
            </p:cNvSpPr>
            <p:nvPr/>
          </p:nvSpPr>
          <p:spPr bwMode="auto">
            <a:xfrm flipH="1">
              <a:off x="2492" y="3555"/>
              <a:ext cx="292" cy="217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60859" name="Text Box 59"/>
          <p:cNvSpPr txBox="1">
            <a:spLocks noChangeArrowheads="1"/>
          </p:cNvSpPr>
          <p:nvPr/>
        </p:nvSpPr>
        <p:spPr bwMode="auto">
          <a:xfrm>
            <a:off x="4244975" y="4705350"/>
            <a:ext cx="23034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600"/>
              <a:t>Output: </a:t>
            </a:r>
            <a:r>
              <a:rPr lang="en-US" sz="1600">
                <a:solidFill>
                  <a:srgbClr val="FF00FF"/>
                </a:solidFill>
              </a:rPr>
              <a:t>v</a:t>
            </a:r>
            <a:r>
              <a:rPr lang="en-US" sz="1600" baseline="-25000">
                <a:solidFill>
                  <a:srgbClr val="FF00FF"/>
                </a:solidFill>
              </a:rPr>
              <a:t>1 </a:t>
            </a:r>
            <a:r>
              <a:rPr lang="en-US" sz="1600">
                <a:solidFill>
                  <a:srgbClr val="FF00FF"/>
                </a:solidFill>
              </a:rPr>
              <a:t>v</a:t>
            </a:r>
            <a:r>
              <a:rPr lang="en-US" sz="1600" baseline="-25000">
                <a:solidFill>
                  <a:srgbClr val="FF00FF"/>
                </a:solidFill>
              </a:rPr>
              <a:t>2 </a:t>
            </a:r>
            <a:r>
              <a:rPr lang="en-US" sz="1600">
                <a:solidFill>
                  <a:srgbClr val="FF00FF"/>
                </a:solidFill>
              </a:rPr>
              <a:t>v</a:t>
            </a:r>
            <a:r>
              <a:rPr lang="en-US" sz="1600" baseline="-25000">
                <a:solidFill>
                  <a:srgbClr val="FF00FF"/>
                </a:solidFill>
              </a:rPr>
              <a:t>5 </a:t>
            </a:r>
            <a:r>
              <a:rPr lang="en-US" sz="1600">
                <a:solidFill>
                  <a:srgbClr val="FF00FF"/>
                </a:solidFill>
              </a:rPr>
              <a:t>v</a:t>
            </a:r>
            <a:r>
              <a:rPr lang="en-US" sz="1600" baseline="-25000">
                <a:solidFill>
                  <a:srgbClr val="FF00FF"/>
                </a:solidFill>
              </a:rPr>
              <a:t>4 </a:t>
            </a:r>
            <a:r>
              <a:rPr lang="en-US" sz="1600">
                <a:solidFill>
                  <a:srgbClr val="FF00FF"/>
                </a:solidFill>
              </a:rPr>
              <a:t>v</a:t>
            </a:r>
            <a:r>
              <a:rPr lang="en-US" sz="1600" baseline="-25000">
                <a:solidFill>
                  <a:srgbClr val="FF00FF"/>
                </a:solidFill>
              </a:rPr>
              <a:t>7</a:t>
            </a:r>
          </a:p>
        </p:txBody>
      </p:sp>
      <p:grpSp>
        <p:nvGrpSpPr>
          <p:cNvPr id="460860" name="Group 60"/>
          <p:cNvGrpSpPr>
            <a:grpSpLocks/>
          </p:cNvGrpSpPr>
          <p:nvPr/>
        </p:nvGrpSpPr>
        <p:grpSpPr bwMode="auto">
          <a:xfrm>
            <a:off x="1816100" y="5033963"/>
            <a:ext cx="1268413" cy="319087"/>
            <a:chOff x="1455" y="3473"/>
            <a:chExt cx="799" cy="201"/>
          </a:xfrm>
        </p:grpSpPr>
        <p:sp>
          <p:nvSpPr>
            <p:cNvPr id="460861" name="Oval 61"/>
            <p:cNvSpPr>
              <a:spLocks noChangeArrowheads="1"/>
            </p:cNvSpPr>
            <p:nvPr/>
          </p:nvSpPr>
          <p:spPr bwMode="auto">
            <a:xfrm>
              <a:off x="2047" y="3498"/>
              <a:ext cx="177" cy="176"/>
            </a:xfrm>
            <a:prstGeom prst="ellipse">
              <a:avLst/>
            </a:prstGeom>
            <a:noFill/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862" name="Text Box 62"/>
            <p:cNvSpPr txBox="1">
              <a:spLocks noChangeArrowheads="1"/>
            </p:cNvSpPr>
            <p:nvPr/>
          </p:nvSpPr>
          <p:spPr bwMode="auto">
            <a:xfrm>
              <a:off x="2043" y="3473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chemeClr val="accent2"/>
                  </a:solidFill>
                </a:rPr>
                <a:t>v</a:t>
              </a:r>
              <a:r>
                <a:rPr lang="en-US" sz="1400" baseline="-25000">
                  <a:solidFill>
                    <a:schemeClr val="accent2"/>
                  </a:solidFill>
                </a:rPr>
                <a:t>7</a:t>
              </a:r>
              <a:endParaRPr lang="en-US" sz="1400">
                <a:solidFill>
                  <a:schemeClr val="accent2"/>
                </a:solidFill>
              </a:endParaRPr>
            </a:p>
          </p:txBody>
        </p:sp>
        <p:sp>
          <p:nvSpPr>
            <p:cNvPr id="460863" name="Line 63"/>
            <p:cNvSpPr>
              <a:spLocks noChangeShapeType="1"/>
            </p:cNvSpPr>
            <p:nvPr/>
          </p:nvSpPr>
          <p:spPr bwMode="auto">
            <a:xfrm flipH="1">
              <a:off x="1455" y="3590"/>
              <a:ext cx="590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60864" name="Text Box 64"/>
          <p:cNvSpPr txBox="1">
            <a:spLocks noChangeArrowheads="1"/>
          </p:cNvSpPr>
          <p:nvPr/>
        </p:nvSpPr>
        <p:spPr bwMode="auto">
          <a:xfrm>
            <a:off x="4241800" y="5013325"/>
            <a:ext cx="23034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600"/>
              <a:t>Output: </a:t>
            </a:r>
            <a:r>
              <a:rPr lang="en-US" sz="1600">
                <a:solidFill>
                  <a:srgbClr val="FF00FF"/>
                </a:solidFill>
              </a:rPr>
              <a:t>v</a:t>
            </a:r>
            <a:r>
              <a:rPr lang="en-US" sz="1600" baseline="-25000">
                <a:solidFill>
                  <a:srgbClr val="FF00FF"/>
                </a:solidFill>
              </a:rPr>
              <a:t>1 </a:t>
            </a:r>
            <a:r>
              <a:rPr lang="en-US" sz="1600">
                <a:solidFill>
                  <a:srgbClr val="FF00FF"/>
                </a:solidFill>
              </a:rPr>
              <a:t>v</a:t>
            </a:r>
            <a:r>
              <a:rPr lang="en-US" sz="1600" baseline="-25000">
                <a:solidFill>
                  <a:srgbClr val="FF00FF"/>
                </a:solidFill>
              </a:rPr>
              <a:t>2 </a:t>
            </a:r>
            <a:r>
              <a:rPr lang="en-US" sz="1600">
                <a:solidFill>
                  <a:srgbClr val="FF00FF"/>
                </a:solidFill>
              </a:rPr>
              <a:t>v</a:t>
            </a:r>
            <a:r>
              <a:rPr lang="en-US" sz="1600" baseline="-25000">
                <a:solidFill>
                  <a:srgbClr val="FF00FF"/>
                </a:solidFill>
              </a:rPr>
              <a:t>5 </a:t>
            </a:r>
            <a:r>
              <a:rPr lang="en-US" sz="1600">
                <a:solidFill>
                  <a:srgbClr val="FF00FF"/>
                </a:solidFill>
              </a:rPr>
              <a:t>v</a:t>
            </a:r>
            <a:r>
              <a:rPr lang="en-US" sz="1600" baseline="-25000">
                <a:solidFill>
                  <a:srgbClr val="FF00FF"/>
                </a:solidFill>
              </a:rPr>
              <a:t>4 </a:t>
            </a:r>
            <a:r>
              <a:rPr lang="en-US" sz="1600">
                <a:solidFill>
                  <a:srgbClr val="FF00FF"/>
                </a:solidFill>
              </a:rPr>
              <a:t>v</a:t>
            </a:r>
            <a:r>
              <a:rPr lang="en-US" sz="1600" baseline="-25000">
                <a:solidFill>
                  <a:srgbClr val="FF00FF"/>
                </a:solidFill>
              </a:rPr>
              <a:t>7 </a:t>
            </a:r>
            <a:r>
              <a:rPr lang="en-US" sz="1600">
                <a:solidFill>
                  <a:srgbClr val="FF00FF"/>
                </a:solidFill>
              </a:rPr>
              <a:t>v</a:t>
            </a:r>
            <a:r>
              <a:rPr lang="en-US" sz="1600" baseline="-25000">
                <a:solidFill>
                  <a:srgbClr val="FF00FF"/>
                </a:solidFill>
              </a:rPr>
              <a:t>3</a:t>
            </a:r>
          </a:p>
        </p:txBody>
      </p:sp>
      <p:grpSp>
        <p:nvGrpSpPr>
          <p:cNvPr id="460865" name="Group 65"/>
          <p:cNvGrpSpPr>
            <a:grpSpLocks/>
          </p:cNvGrpSpPr>
          <p:nvPr/>
        </p:nvGrpSpPr>
        <p:grpSpPr bwMode="auto">
          <a:xfrm>
            <a:off x="896938" y="4422775"/>
            <a:ext cx="652462" cy="708025"/>
            <a:chOff x="1046" y="3339"/>
            <a:chExt cx="411" cy="446"/>
          </a:xfrm>
        </p:grpSpPr>
        <p:sp>
          <p:nvSpPr>
            <p:cNvPr id="460866" name="Oval 66"/>
            <p:cNvSpPr>
              <a:spLocks noChangeArrowheads="1"/>
            </p:cNvSpPr>
            <p:nvPr/>
          </p:nvSpPr>
          <p:spPr bwMode="auto">
            <a:xfrm>
              <a:off x="1057" y="3364"/>
              <a:ext cx="177" cy="176"/>
            </a:xfrm>
            <a:prstGeom prst="ellipse">
              <a:avLst/>
            </a:prstGeom>
            <a:noFill/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867" name="Text Box 67"/>
            <p:cNvSpPr txBox="1">
              <a:spLocks noChangeArrowheads="1"/>
            </p:cNvSpPr>
            <p:nvPr/>
          </p:nvSpPr>
          <p:spPr bwMode="auto">
            <a:xfrm>
              <a:off x="1046" y="3339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chemeClr val="accent2"/>
                  </a:solidFill>
                </a:rPr>
                <a:t>v</a:t>
              </a:r>
              <a:r>
                <a:rPr lang="en-US" sz="1400" baseline="-25000">
                  <a:solidFill>
                    <a:schemeClr val="accent2"/>
                  </a:solidFill>
                </a:rPr>
                <a:t>3</a:t>
              </a:r>
              <a:endParaRPr lang="en-US" sz="1400">
                <a:solidFill>
                  <a:schemeClr val="accent2"/>
                </a:solidFill>
              </a:endParaRPr>
            </a:p>
          </p:txBody>
        </p:sp>
        <p:sp>
          <p:nvSpPr>
            <p:cNvPr id="460868" name="Line 68"/>
            <p:cNvSpPr>
              <a:spLocks noChangeShapeType="1"/>
            </p:cNvSpPr>
            <p:nvPr/>
          </p:nvSpPr>
          <p:spPr bwMode="auto">
            <a:xfrm>
              <a:off x="1186" y="3535"/>
              <a:ext cx="271" cy="25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60869" name="Text Box 69"/>
          <p:cNvSpPr txBox="1">
            <a:spLocks noChangeArrowheads="1"/>
          </p:cNvSpPr>
          <p:nvPr/>
        </p:nvSpPr>
        <p:spPr bwMode="auto">
          <a:xfrm>
            <a:off x="4227513" y="5310188"/>
            <a:ext cx="25511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600"/>
              <a:t>Output: </a:t>
            </a:r>
            <a:r>
              <a:rPr lang="en-US" sz="1600">
                <a:solidFill>
                  <a:srgbClr val="FF00FF"/>
                </a:solidFill>
              </a:rPr>
              <a:t>v</a:t>
            </a:r>
            <a:r>
              <a:rPr lang="en-US" sz="1600" baseline="-25000">
                <a:solidFill>
                  <a:srgbClr val="FF00FF"/>
                </a:solidFill>
              </a:rPr>
              <a:t>1 </a:t>
            </a:r>
            <a:r>
              <a:rPr lang="en-US" sz="1600">
                <a:solidFill>
                  <a:srgbClr val="FF00FF"/>
                </a:solidFill>
              </a:rPr>
              <a:t>v</a:t>
            </a:r>
            <a:r>
              <a:rPr lang="en-US" sz="1600" baseline="-25000">
                <a:solidFill>
                  <a:srgbClr val="FF00FF"/>
                </a:solidFill>
              </a:rPr>
              <a:t>2 </a:t>
            </a:r>
            <a:r>
              <a:rPr lang="en-US" sz="1600">
                <a:solidFill>
                  <a:srgbClr val="FF00FF"/>
                </a:solidFill>
              </a:rPr>
              <a:t>v</a:t>
            </a:r>
            <a:r>
              <a:rPr lang="en-US" sz="1600" baseline="-25000">
                <a:solidFill>
                  <a:srgbClr val="FF00FF"/>
                </a:solidFill>
              </a:rPr>
              <a:t>5 </a:t>
            </a:r>
            <a:r>
              <a:rPr lang="en-US" sz="1600">
                <a:solidFill>
                  <a:srgbClr val="FF00FF"/>
                </a:solidFill>
              </a:rPr>
              <a:t>v</a:t>
            </a:r>
            <a:r>
              <a:rPr lang="en-US" sz="1600" baseline="-25000">
                <a:solidFill>
                  <a:srgbClr val="FF00FF"/>
                </a:solidFill>
              </a:rPr>
              <a:t>4 </a:t>
            </a:r>
            <a:r>
              <a:rPr lang="en-US" sz="1600">
                <a:solidFill>
                  <a:srgbClr val="FF00FF"/>
                </a:solidFill>
              </a:rPr>
              <a:t>v</a:t>
            </a:r>
            <a:r>
              <a:rPr lang="en-US" sz="1600" baseline="-25000">
                <a:solidFill>
                  <a:srgbClr val="FF00FF"/>
                </a:solidFill>
              </a:rPr>
              <a:t>7 </a:t>
            </a:r>
            <a:r>
              <a:rPr lang="en-US" sz="1600">
                <a:solidFill>
                  <a:srgbClr val="FF00FF"/>
                </a:solidFill>
              </a:rPr>
              <a:t>v</a:t>
            </a:r>
            <a:r>
              <a:rPr lang="en-US" sz="1600" baseline="-25000">
                <a:solidFill>
                  <a:srgbClr val="FF00FF"/>
                </a:solidFill>
              </a:rPr>
              <a:t>3 </a:t>
            </a:r>
            <a:r>
              <a:rPr lang="en-US" sz="1600">
                <a:solidFill>
                  <a:srgbClr val="FF00FF"/>
                </a:solidFill>
              </a:rPr>
              <a:t>v</a:t>
            </a:r>
            <a:r>
              <a:rPr lang="en-US" sz="1600" baseline="-25000">
                <a:solidFill>
                  <a:srgbClr val="FF00FF"/>
                </a:solidFill>
              </a:rPr>
              <a:t>6</a:t>
            </a:r>
          </a:p>
        </p:txBody>
      </p:sp>
      <p:grpSp>
        <p:nvGrpSpPr>
          <p:cNvPr id="460870" name="Group 70"/>
          <p:cNvGrpSpPr>
            <a:grpSpLocks/>
          </p:cNvGrpSpPr>
          <p:nvPr/>
        </p:nvGrpSpPr>
        <p:grpSpPr bwMode="auto">
          <a:xfrm>
            <a:off x="1509713" y="5027613"/>
            <a:ext cx="334962" cy="330200"/>
            <a:chOff x="1303" y="3503"/>
            <a:chExt cx="211" cy="208"/>
          </a:xfrm>
        </p:grpSpPr>
        <p:sp>
          <p:nvSpPr>
            <p:cNvPr id="460871" name="Oval 71"/>
            <p:cNvSpPr>
              <a:spLocks noChangeArrowheads="1"/>
            </p:cNvSpPr>
            <p:nvPr/>
          </p:nvSpPr>
          <p:spPr bwMode="auto">
            <a:xfrm>
              <a:off x="1321" y="3535"/>
              <a:ext cx="177" cy="176"/>
            </a:xfrm>
            <a:prstGeom prst="ellipse">
              <a:avLst/>
            </a:prstGeom>
            <a:noFill/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872" name="Text Box 72"/>
            <p:cNvSpPr txBox="1">
              <a:spLocks noChangeArrowheads="1"/>
            </p:cNvSpPr>
            <p:nvPr/>
          </p:nvSpPr>
          <p:spPr bwMode="auto">
            <a:xfrm>
              <a:off x="1303" y="3503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chemeClr val="accent2"/>
                  </a:solidFill>
                </a:rPr>
                <a:t>v</a:t>
              </a:r>
              <a:r>
                <a:rPr lang="en-US" sz="1400" baseline="-25000">
                  <a:solidFill>
                    <a:schemeClr val="accent2"/>
                  </a:solidFill>
                </a:rPr>
                <a:t>6</a:t>
              </a:r>
              <a:endParaRPr lang="en-US" sz="1400">
                <a:solidFill>
                  <a:schemeClr val="accent2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0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60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6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60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60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60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60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60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60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60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60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60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60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8" grpId="0" autoUpdateAnimBg="0"/>
      <p:bldP spid="460839" grpId="0" autoUpdateAnimBg="0"/>
      <p:bldP spid="460846" grpId="0" autoUpdateAnimBg="0"/>
      <p:bldP spid="460852" grpId="0" autoUpdateAnimBg="0"/>
      <p:bldP spid="460859" grpId="0" autoUpdateAnimBg="0"/>
      <p:bldP spid="460864" grpId="0" autoUpdateAnimBg="0"/>
      <p:bldP spid="460869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2"/>
          <p:cNvSpPr>
            <a:spLocks noGrp="1" noChangeArrowheads="1"/>
          </p:cNvSpPr>
          <p:nvPr>
            <p:ph type="title"/>
          </p:nvPr>
        </p:nvSpPr>
        <p:spPr>
          <a:xfrm>
            <a:off x="587375" y="258763"/>
            <a:ext cx="7772400" cy="5715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sz="3200"/>
              <a:t>What is a Graph?</a:t>
            </a:r>
            <a:endParaRPr lang="en-US" sz="3200">
              <a:latin typeface="Batang" pitchFamily="18" charset="-127"/>
            </a:endParaRPr>
          </a:p>
        </p:txBody>
      </p:sp>
      <p:sp>
        <p:nvSpPr>
          <p:cNvPr id="4382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584200" y="958850"/>
            <a:ext cx="8274050" cy="5403850"/>
          </a:xfrm>
          <a:noFill/>
          <a:ln/>
        </p:spPr>
        <p:txBody>
          <a:bodyPr/>
          <a:lstStyle/>
          <a:p>
            <a:r>
              <a:rPr lang="en-US" sz="2000">
                <a:sym typeface="Symbol" pitchFamily="18" charset="2"/>
              </a:rPr>
              <a:t>A </a:t>
            </a:r>
            <a:r>
              <a:rPr lang="en-US" sz="2000">
                <a:solidFill>
                  <a:schemeClr val="hlink"/>
                </a:solidFill>
                <a:sym typeface="Symbol" pitchFamily="18" charset="2"/>
              </a:rPr>
              <a:t>graph</a:t>
            </a:r>
            <a:r>
              <a:rPr lang="en-US" sz="2000">
                <a:sym typeface="Symbol" pitchFamily="18" charset="2"/>
              </a:rPr>
              <a:t> G = (V, E) consists of:</a:t>
            </a:r>
          </a:p>
          <a:p>
            <a:pPr lvl="1"/>
            <a:r>
              <a:rPr lang="en-US" sz="2000">
                <a:sym typeface="Symbol" pitchFamily="18" charset="2"/>
              </a:rPr>
              <a:t>V: set of vertices</a:t>
            </a:r>
          </a:p>
          <a:p>
            <a:pPr lvl="1"/>
            <a:r>
              <a:rPr lang="en-US" sz="2000">
                <a:sym typeface="Symbol" pitchFamily="18" charset="2"/>
              </a:rPr>
              <a:t>E: set of edges connecting the vertices in V</a:t>
            </a:r>
          </a:p>
          <a:p>
            <a:r>
              <a:rPr lang="en-US" sz="2000">
                <a:sym typeface="Symbol" pitchFamily="18" charset="2"/>
              </a:rPr>
              <a:t>An </a:t>
            </a:r>
            <a:r>
              <a:rPr lang="en-US" sz="2000">
                <a:solidFill>
                  <a:schemeClr val="hlink"/>
                </a:solidFill>
                <a:sym typeface="Symbol" pitchFamily="18" charset="2"/>
              </a:rPr>
              <a:t>edge</a:t>
            </a:r>
            <a:r>
              <a:rPr lang="en-US" sz="2000">
                <a:sym typeface="Symbol" pitchFamily="18" charset="2"/>
              </a:rPr>
              <a:t> e = (v, w) is a pair of vertices, where v, w  V. Sometimes each edge is associated with a </a:t>
            </a:r>
            <a:r>
              <a:rPr lang="en-US" sz="2000">
                <a:solidFill>
                  <a:schemeClr val="hlink"/>
                </a:solidFill>
                <a:sym typeface="Symbol" pitchFamily="18" charset="2"/>
              </a:rPr>
              <a:t>weight</a:t>
            </a:r>
            <a:r>
              <a:rPr lang="en-US" sz="2000">
                <a:sym typeface="Symbol" pitchFamily="18" charset="2"/>
              </a:rPr>
              <a:t> or a </a:t>
            </a:r>
            <a:r>
              <a:rPr lang="en-US" sz="2000">
                <a:solidFill>
                  <a:schemeClr val="hlink"/>
                </a:solidFill>
                <a:sym typeface="Symbol" pitchFamily="18" charset="2"/>
              </a:rPr>
              <a:t>cost</a:t>
            </a:r>
            <a:r>
              <a:rPr lang="en-US" sz="2000">
                <a:sym typeface="Symbol" pitchFamily="18" charset="2"/>
              </a:rPr>
              <a:t>. </a:t>
            </a:r>
          </a:p>
          <a:p>
            <a:r>
              <a:rPr lang="en-US" sz="2000">
                <a:sym typeface="Symbol" pitchFamily="18" charset="2"/>
              </a:rPr>
              <a:t>If the pair is ordered, then the graph is </a:t>
            </a:r>
            <a:r>
              <a:rPr lang="en-US" sz="2000">
                <a:solidFill>
                  <a:schemeClr val="hlink"/>
                </a:solidFill>
                <a:sym typeface="Symbol" pitchFamily="18" charset="2"/>
              </a:rPr>
              <a:t>directed</a:t>
            </a:r>
            <a:r>
              <a:rPr lang="en-US" sz="2000">
                <a:sym typeface="Symbol" pitchFamily="18" charset="2"/>
              </a:rPr>
              <a:t>. Directed graphs are sometimes referred to as </a:t>
            </a:r>
            <a:r>
              <a:rPr lang="en-US" sz="2000">
                <a:solidFill>
                  <a:schemeClr val="hlink"/>
                </a:solidFill>
                <a:sym typeface="Symbol" pitchFamily="18" charset="2"/>
              </a:rPr>
              <a:t>digraphs</a:t>
            </a:r>
            <a:r>
              <a:rPr lang="en-US" sz="2000">
                <a:sym typeface="Symbol" pitchFamily="18" charset="2"/>
              </a:rPr>
              <a:t>.</a:t>
            </a:r>
          </a:p>
          <a:p>
            <a:r>
              <a:rPr lang="en-US" sz="2000">
                <a:sym typeface="Symbol" pitchFamily="18" charset="2"/>
              </a:rPr>
              <a:t>Examples</a:t>
            </a:r>
          </a:p>
          <a:p>
            <a:endParaRPr lang="en-US" sz="2000">
              <a:sym typeface="Symbol" pitchFamily="18" charset="2"/>
            </a:endParaRPr>
          </a:p>
        </p:txBody>
      </p:sp>
      <p:sp>
        <p:nvSpPr>
          <p:cNvPr id="438276" name="Text Box 4"/>
          <p:cNvSpPr txBox="1">
            <a:spLocks noChangeArrowheads="1"/>
          </p:cNvSpPr>
          <p:nvPr/>
        </p:nvSpPr>
        <p:spPr bwMode="auto">
          <a:xfrm>
            <a:off x="6784975" y="1589088"/>
            <a:ext cx="184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pSp>
        <p:nvGrpSpPr>
          <p:cNvPr id="438279" name="Group 7"/>
          <p:cNvGrpSpPr>
            <a:grpSpLocks/>
          </p:cNvGrpSpPr>
          <p:nvPr/>
        </p:nvGrpSpPr>
        <p:grpSpPr bwMode="auto">
          <a:xfrm>
            <a:off x="1419225" y="4070350"/>
            <a:ext cx="282575" cy="307975"/>
            <a:chOff x="894" y="2564"/>
            <a:chExt cx="178" cy="194"/>
          </a:xfrm>
        </p:grpSpPr>
        <p:sp>
          <p:nvSpPr>
            <p:cNvPr id="438277" name="Oval 5"/>
            <p:cNvSpPr>
              <a:spLocks noChangeArrowheads="1"/>
            </p:cNvSpPr>
            <p:nvPr/>
          </p:nvSpPr>
          <p:spPr bwMode="auto">
            <a:xfrm>
              <a:off x="894" y="25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8278" name="Text Box 6"/>
            <p:cNvSpPr txBox="1">
              <a:spLocks noChangeArrowheads="1"/>
            </p:cNvSpPr>
            <p:nvPr/>
          </p:nvSpPr>
          <p:spPr bwMode="auto">
            <a:xfrm>
              <a:off x="897" y="2564"/>
              <a:ext cx="175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a</a:t>
              </a:r>
            </a:p>
          </p:txBody>
        </p:sp>
      </p:grpSp>
      <p:grpSp>
        <p:nvGrpSpPr>
          <p:cNvPr id="438280" name="Group 8"/>
          <p:cNvGrpSpPr>
            <a:grpSpLocks/>
          </p:cNvGrpSpPr>
          <p:nvPr/>
        </p:nvGrpSpPr>
        <p:grpSpPr bwMode="auto">
          <a:xfrm>
            <a:off x="2659063" y="4081463"/>
            <a:ext cx="287337" cy="307975"/>
            <a:chOff x="894" y="2564"/>
            <a:chExt cx="181" cy="194"/>
          </a:xfrm>
        </p:grpSpPr>
        <p:sp>
          <p:nvSpPr>
            <p:cNvPr id="438281" name="Oval 9"/>
            <p:cNvSpPr>
              <a:spLocks noChangeArrowheads="1"/>
            </p:cNvSpPr>
            <p:nvPr/>
          </p:nvSpPr>
          <p:spPr bwMode="auto">
            <a:xfrm>
              <a:off x="894" y="25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8282" name="Text Box 10"/>
            <p:cNvSpPr txBox="1">
              <a:spLocks noChangeArrowheads="1"/>
            </p:cNvSpPr>
            <p:nvPr/>
          </p:nvSpPr>
          <p:spPr bwMode="auto">
            <a:xfrm>
              <a:off x="897" y="2564"/>
              <a:ext cx="178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b</a:t>
              </a:r>
            </a:p>
          </p:txBody>
        </p:sp>
      </p:grpSp>
      <p:grpSp>
        <p:nvGrpSpPr>
          <p:cNvPr id="438283" name="Group 11"/>
          <p:cNvGrpSpPr>
            <a:grpSpLocks/>
          </p:cNvGrpSpPr>
          <p:nvPr/>
        </p:nvGrpSpPr>
        <p:grpSpPr bwMode="auto">
          <a:xfrm>
            <a:off x="1381125" y="5094288"/>
            <a:ext cx="287338" cy="307975"/>
            <a:chOff x="894" y="2564"/>
            <a:chExt cx="181" cy="194"/>
          </a:xfrm>
        </p:grpSpPr>
        <p:sp>
          <p:nvSpPr>
            <p:cNvPr id="438284" name="Oval 12"/>
            <p:cNvSpPr>
              <a:spLocks noChangeArrowheads="1"/>
            </p:cNvSpPr>
            <p:nvPr/>
          </p:nvSpPr>
          <p:spPr bwMode="auto">
            <a:xfrm>
              <a:off x="894" y="25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8285" name="Text Box 13"/>
            <p:cNvSpPr txBox="1">
              <a:spLocks noChangeArrowheads="1"/>
            </p:cNvSpPr>
            <p:nvPr/>
          </p:nvSpPr>
          <p:spPr bwMode="auto">
            <a:xfrm>
              <a:off x="897" y="2564"/>
              <a:ext cx="178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d</a:t>
              </a:r>
            </a:p>
          </p:txBody>
        </p:sp>
      </p:grpSp>
      <p:grpSp>
        <p:nvGrpSpPr>
          <p:cNvPr id="438286" name="Group 14"/>
          <p:cNvGrpSpPr>
            <a:grpSpLocks/>
          </p:cNvGrpSpPr>
          <p:nvPr/>
        </p:nvGrpSpPr>
        <p:grpSpPr bwMode="auto">
          <a:xfrm>
            <a:off x="2663825" y="5075238"/>
            <a:ext cx="282575" cy="307975"/>
            <a:chOff x="894" y="2564"/>
            <a:chExt cx="178" cy="194"/>
          </a:xfrm>
        </p:grpSpPr>
        <p:sp>
          <p:nvSpPr>
            <p:cNvPr id="438287" name="Oval 15"/>
            <p:cNvSpPr>
              <a:spLocks noChangeArrowheads="1"/>
            </p:cNvSpPr>
            <p:nvPr/>
          </p:nvSpPr>
          <p:spPr bwMode="auto">
            <a:xfrm>
              <a:off x="894" y="25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8288" name="Text Box 16"/>
            <p:cNvSpPr txBox="1">
              <a:spLocks noChangeArrowheads="1"/>
            </p:cNvSpPr>
            <p:nvPr/>
          </p:nvSpPr>
          <p:spPr bwMode="auto">
            <a:xfrm>
              <a:off x="897" y="2564"/>
              <a:ext cx="175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e</a:t>
              </a:r>
            </a:p>
          </p:txBody>
        </p:sp>
      </p:grpSp>
      <p:grpSp>
        <p:nvGrpSpPr>
          <p:cNvPr id="438289" name="Group 17"/>
          <p:cNvGrpSpPr>
            <a:grpSpLocks/>
          </p:cNvGrpSpPr>
          <p:nvPr/>
        </p:nvGrpSpPr>
        <p:grpSpPr bwMode="auto">
          <a:xfrm>
            <a:off x="2019300" y="4668838"/>
            <a:ext cx="280988" cy="307975"/>
            <a:chOff x="894" y="2564"/>
            <a:chExt cx="177" cy="194"/>
          </a:xfrm>
        </p:grpSpPr>
        <p:sp>
          <p:nvSpPr>
            <p:cNvPr id="438290" name="Oval 18"/>
            <p:cNvSpPr>
              <a:spLocks noChangeArrowheads="1"/>
            </p:cNvSpPr>
            <p:nvPr/>
          </p:nvSpPr>
          <p:spPr bwMode="auto">
            <a:xfrm>
              <a:off x="894" y="25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8291" name="Text Box 19"/>
            <p:cNvSpPr txBox="1">
              <a:spLocks noChangeArrowheads="1"/>
            </p:cNvSpPr>
            <p:nvPr/>
          </p:nvSpPr>
          <p:spPr bwMode="auto">
            <a:xfrm>
              <a:off x="897" y="2564"/>
              <a:ext cx="168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c</a:t>
              </a:r>
            </a:p>
          </p:txBody>
        </p:sp>
      </p:grpSp>
      <p:sp>
        <p:nvSpPr>
          <p:cNvPr id="438292" name="Line 20"/>
          <p:cNvSpPr>
            <a:spLocks noChangeShapeType="1"/>
          </p:cNvSpPr>
          <p:nvPr/>
        </p:nvSpPr>
        <p:spPr bwMode="auto">
          <a:xfrm>
            <a:off x="1689100" y="4238625"/>
            <a:ext cx="968375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8293" name="Line 21"/>
          <p:cNvSpPr>
            <a:spLocks noChangeShapeType="1"/>
          </p:cNvSpPr>
          <p:nvPr/>
        </p:nvSpPr>
        <p:spPr bwMode="auto">
          <a:xfrm>
            <a:off x="1527175" y="4378325"/>
            <a:ext cx="0" cy="74295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8294" name="Line 22"/>
          <p:cNvSpPr>
            <a:spLocks noChangeShapeType="1"/>
          </p:cNvSpPr>
          <p:nvPr/>
        </p:nvSpPr>
        <p:spPr bwMode="auto">
          <a:xfrm>
            <a:off x="1666875" y="5249863"/>
            <a:ext cx="1001713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8295" name="Line 23"/>
          <p:cNvSpPr>
            <a:spLocks noChangeShapeType="1"/>
          </p:cNvSpPr>
          <p:nvPr/>
        </p:nvSpPr>
        <p:spPr bwMode="auto">
          <a:xfrm>
            <a:off x="2797175" y="4389438"/>
            <a:ext cx="0" cy="709612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8296" name="Line 24"/>
          <p:cNvSpPr>
            <a:spLocks noChangeShapeType="1"/>
          </p:cNvSpPr>
          <p:nvPr/>
        </p:nvSpPr>
        <p:spPr bwMode="auto">
          <a:xfrm>
            <a:off x="1657350" y="4335463"/>
            <a:ext cx="407988" cy="398462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8298" name="Line 26"/>
          <p:cNvSpPr>
            <a:spLocks noChangeShapeType="1"/>
          </p:cNvSpPr>
          <p:nvPr/>
        </p:nvSpPr>
        <p:spPr bwMode="auto">
          <a:xfrm>
            <a:off x="2290763" y="4905375"/>
            <a:ext cx="409575" cy="258763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8299" name="Line 27"/>
          <p:cNvSpPr>
            <a:spLocks noChangeShapeType="1"/>
          </p:cNvSpPr>
          <p:nvPr/>
        </p:nvSpPr>
        <p:spPr bwMode="auto">
          <a:xfrm flipV="1">
            <a:off x="1612900" y="4916488"/>
            <a:ext cx="431800" cy="24765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8300" name="Text Box 28"/>
          <p:cNvSpPr txBox="1">
            <a:spLocks noChangeArrowheads="1"/>
          </p:cNvSpPr>
          <p:nvPr/>
        </p:nvSpPr>
        <p:spPr bwMode="auto">
          <a:xfrm>
            <a:off x="800100" y="5429250"/>
            <a:ext cx="2760663" cy="119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V = {a, b, c, d, e}</a:t>
            </a:r>
          </a:p>
          <a:p>
            <a:r>
              <a:rPr lang="en-US" sz="1800"/>
              <a:t>E = {(a, b), (a, c), (a, d),</a:t>
            </a:r>
          </a:p>
          <a:p>
            <a:r>
              <a:rPr lang="en-US" sz="1800"/>
              <a:t>        (b, e), (c, d), (c, e),</a:t>
            </a:r>
          </a:p>
          <a:p>
            <a:r>
              <a:rPr lang="en-US" sz="1800"/>
              <a:t>        (d, e)}</a:t>
            </a:r>
          </a:p>
        </p:txBody>
      </p:sp>
      <p:grpSp>
        <p:nvGrpSpPr>
          <p:cNvPr id="438301" name="Group 29"/>
          <p:cNvGrpSpPr>
            <a:grpSpLocks/>
          </p:cNvGrpSpPr>
          <p:nvPr/>
        </p:nvGrpSpPr>
        <p:grpSpPr bwMode="auto">
          <a:xfrm>
            <a:off x="5454650" y="4081463"/>
            <a:ext cx="282575" cy="307975"/>
            <a:chOff x="894" y="2564"/>
            <a:chExt cx="178" cy="194"/>
          </a:xfrm>
        </p:grpSpPr>
        <p:sp>
          <p:nvSpPr>
            <p:cNvPr id="438302" name="Oval 30"/>
            <p:cNvSpPr>
              <a:spLocks noChangeArrowheads="1"/>
            </p:cNvSpPr>
            <p:nvPr/>
          </p:nvSpPr>
          <p:spPr bwMode="auto">
            <a:xfrm>
              <a:off x="894" y="25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8303" name="Text Box 31"/>
            <p:cNvSpPr txBox="1">
              <a:spLocks noChangeArrowheads="1"/>
            </p:cNvSpPr>
            <p:nvPr/>
          </p:nvSpPr>
          <p:spPr bwMode="auto">
            <a:xfrm>
              <a:off x="897" y="2564"/>
              <a:ext cx="175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a</a:t>
              </a:r>
            </a:p>
          </p:txBody>
        </p:sp>
      </p:grpSp>
      <p:grpSp>
        <p:nvGrpSpPr>
          <p:cNvPr id="438304" name="Group 32"/>
          <p:cNvGrpSpPr>
            <a:grpSpLocks/>
          </p:cNvGrpSpPr>
          <p:nvPr/>
        </p:nvGrpSpPr>
        <p:grpSpPr bwMode="auto">
          <a:xfrm>
            <a:off x="6694488" y="4092575"/>
            <a:ext cx="287337" cy="307975"/>
            <a:chOff x="894" y="2564"/>
            <a:chExt cx="181" cy="194"/>
          </a:xfrm>
        </p:grpSpPr>
        <p:sp>
          <p:nvSpPr>
            <p:cNvPr id="438305" name="Oval 33"/>
            <p:cNvSpPr>
              <a:spLocks noChangeArrowheads="1"/>
            </p:cNvSpPr>
            <p:nvPr/>
          </p:nvSpPr>
          <p:spPr bwMode="auto">
            <a:xfrm>
              <a:off x="894" y="25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8306" name="Text Box 34"/>
            <p:cNvSpPr txBox="1">
              <a:spLocks noChangeArrowheads="1"/>
            </p:cNvSpPr>
            <p:nvPr/>
          </p:nvSpPr>
          <p:spPr bwMode="auto">
            <a:xfrm>
              <a:off x="897" y="2564"/>
              <a:ext cx="178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b</a:t>
              </a:r>
            </a:p>
          </p:txBody>
        </p:sp>
      </p:grpSp>
      <p:grpSp>
        <p:nvGrpSpPr>
          <p:cNvPr id="438307" name="Group 35"/>
          <p:cNvGrpSpPr>
            <a:grpSpLocks/>
          </p:cNvGrpSpPr>
          <p:nvPr/>
        </p:nvGrpSpPr>
        <p:grpSpPr bwMode="auto">
          <a:xfrm>
            <a:off x="5416550" y="5105400"/>
            <a:ext cx="287338" cy="307975"/>
            <a:chOff x="894" y="2564"/>
            <a:chExt cx="181" cy="194"/>
          </a:xfrm>
        </p:grpSpPr>
        <p:sp>
          <p:nvSpPr>
            <p:cNvPr id="438308" name="Oval 36"/>
            <p:cNvSpPr>
              <a:spLocks noChangeArrowheads="1"/>
            </p:cNvSpPr>
            <p:nvPr/>
          </p:nvSpPr>
          <p:spPr bwMode="auto">
            <a:xfrm>
              <a:off x="894" y="25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8309" name="Text Box 37"/>
            <p:cNvSpPr txBox="1">
              <a:spLocks noChangeArrowheads="1"/>
            </p:cNvSpPr>
            <p:nvPr/>
          </p:nvSpPr>
          <p:spPr bwMode="auto">
            <a:xfrm>
              <a:off x="897" y="2564"/>
              <a:ext cx="178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d</a:t>
              </a:r>
            </a:p>
          </p:txBody>
        </p:sp>
      </p:grpSp>
      <p:grpSp>
        <p:nvGrpSpPr>
          <p:cNvPr id="438310" name="Group 38"/>
          <p:cNvGrpSpPr>
            <a:grpSpLocks/>
          </p:cNvGrpSpPr>
          <p:nvPr/>
        </p:nvGrpSpPr>
        <p:grpSpPr bwMode="auto">
          <a:xfrm>
            <a:off x="6699250" y="5086350"/>
            <a:ext cx="282575" cy="307975"/>
            <a:chOff x="894" y="2564"/>
            <a:chExt cx="178" cy="194"/>
          </a:xfrm>
        </p:grpSpPr>
        <p:sp>
          <p:nvSpPr>
            <p:cNvPr id="438311" name="Oval 39"/>
            <p:cNvSpPr>
              <a:spLocks noChangeArrowheads="1"/>
            </p:cNvSpPr>
            <p:nvPr/>
          </p:nvSpPr>
          <p:spPr bwMode="auto">
            <a:xfrm>
              <a:off x="894" y="25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8312" name="Text Box 40"/>
            <p:cNvSpPr txBox="1">
              <a:spLocks noChangeArrowheads="1"/>
            </p:cNvSpPr>
            <p:nvPr/>
          </p:nvSpPr>
          <p:spPr bwMode="auto">
            <a:xfrm>
              <a:off x="897" y="2564"/>
              <a:ext cx="175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e</a:t>
              </a:r>
            </a:p>
          </p:txBody>
        </p:sp>
      </p:grpSp>
      <p:grpSp>
        <p:nvGrpSpPr>
          <p:cNvPr id="438313" name="Group 41"/>
          <p:cNvGrpSpPr>
            <a:grpSpLocks/>
          </p:cNvGrpSpPr>
          <p:nvPr/>
        </p:nvGrpSpPr>
        <p:grpSpPr bwMode="auto">
          <a:xfrm>
            <a:off x="6054725" y="4679950"/>
            <a:ext cx="280988" cy="307975"/>
            <a:chOff x="894" y="2564"/>
            <a:chExt cx="177" cy="194"/>
          </a:xfrm>
        </p:grpSpPr>
        <p:sp>
          <p:nvSpPr>
            <p:cNvPr id="438314" name="Oval 42"/>
            <p:cNvSpPr>
              <a:spLocks noChangeArrowheads="1"/>
            </p:cNvSpPr>
            <p:nvPr/>
          </p:nvSpPr>
          <p:spPr bwMode="auto">
            <a:xfrm>
              <a:off x="894" y="25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8315" name="Text Box 43"/>
            <p:cNvSpPr txBox="1">
              <a:spLocks noChangeArrowheads="1"/>
            </p:cNvSpPr>
            <p:nvPr/>
          </p:nvSpPr>
          <p:spPr bwMode="auto">
            <a:xfrm>
              <a:off x="897" y="2564"/>
              <a:ext cx="168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c</a:t>
              </a:r>
            </a:p>
          </p:txBody>
        </p:sp>
      </p:grpSp>
      <p:sp>
        <p:nvSpPr>
          <p:cNvPr id="438316" name="Line 44"/>
          <p:cNvSpPr>
            <a:spLocks noChangeShapeType="1"/>
          </p:cNvSpPr>
          <p:nvPr/>
        </p:nvSpPr>
        <p:spPr bwMode="auto">
          <a:xfrm>
            <a:off x="5724525" y="4249738"/>
            <a:ext cx="968375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8317" name="Line 45"/>
          <p:cNvSpPr>
            <a:spLocks noChangeShapeType="1"/>
          </p:cNvSpPr>
          <p:nvPr/>
        </p:nvSpPr>
        <p:spPr bwMode="auto">
          <a:xfrm>
            <a:off x="5562600" y="4389438"/>
            <a:ext cx="0" cy="74295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8318" name="Line 46"/>
          <p:cNvSpPr>
            <a:spLocks noChangeShapeType="1"/>
          </p:cNvSpPr>
          <p:nvPr/>
        </p:nvSpPr>
        <p:spPr bwMode="auto">
          <a:xfrm>
            <a:off x="5702300" y="5260975"/>
            <a:ext cx="1001713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8319" name="Line 47"/>
          <p:cNvSpPr>
            <a:spLocks noChangeShapeType="1"/>
          </p:cNvSpPr>
          <p:nvPr/>
        </p:nvSpPr>
        <p:spPr bwMode="auto">
          <a:xfrm>
            <a:off x="6832600" y="4400550"/>
            <a:ext cx="0" cy="709613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8320" name="Line 48"/>
          <p:cNvSpPr>
            <a:spLocks noChangeShapeType="1"/>
          </p:cNvSpPr>
          <p:nvPr/>
        </p:nvSpPr>
        <p:spPr bwMode="auto">
          <a:xfrm>
            <a:off x="5692775" y="4346575"/>
            <a:ext cx="407988" cy="398463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8321" name="Line 49"/>
          <p:cNvSpPr>
            <a:spLocks noChangeShapeType="1"/>
          </p:cNvSpPr>
          <p:nvPr/>
        </p:nvSpPr>
        <p:spPr bwMode="auto">
          <a:xfrm>
            <a:off x="6326188" y="4916488"/>
            <a:ext cx="409575" cy="258762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8322" name="Line 50"/>
          <p:cNvSpPr>
            <a:spLocks noChangeShapeType="1"/>
          </p:cNvSpPr>
          <p:nvPr/>
        </p:nvSpPr>
        <p:spPr bwMode="auto">
          <a:xfrm flipV="1">
            <a:off x="5648325" y="4927600"/>
            <a:ext cx="431800" cy="24765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8323" name="Text Box 51"/>
          <p:cNvSpPr txBox="1">
            <a:spLocks noChangeArrowheads="1"/>
          </p:cNvSpPr>
          <p:nvPr/>
        </p:nvSpPr>
        <p:spPr bwMode="auto">
          <a:xfrm>
            <a:off x="4835525" y="5440363"/>
            <a:ext cx="3409950" cy="119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V = {a, b, c, d, e}</a:t>
            </a:r>
          </a:p>
          <a:p>
            <a:r>
              <a:rPr lang="en-US" sz="1800"/>
              <a:t>E = {(a, b), (a, c), (a, d),</a:t>
            </a:r>
          </a:p>
          <a:p>
            <a:r>
              <a:rPr lang="en-US" sz="1800"/>
              <a:t>        (b, e), (c, d), (c, e),</a:t>
            </a:r>
          </a:p>
          <a:p>
            <a:r>
              <a:rPr lang="en-US" sz="1800"/>
              <a:t>        (d, e)} (</a:t>
            </a:r>
            <a:r>
              <a:rPr lang="en-US" sz="1800">
                <a:solidFill>
                  <a:srgbClr val="FF0000"/>
                </a:solidFill>
              </a:rPr>
              <a:t>pairs are ordered</a:t>
            </a:r>
            <a:r>
              <a:rPr lang="en-US" sz="1800"/>
              <a:t>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6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3" y="187325"/>
            <a:ext cx="7772400" cy="615950"/>
          </a:xfrm>
          <a:noFill/>
          <a:ln/>
        </p:spPr>
        <p:txBody>
          <a:bodyPr/>
          <a:lstStyle/>
          <a:p>
            <a:r>
              <a:rPr lang="en-US" sz="3200"/>
              <a:t>Cycle Detection</a:t>
            </a:r>
            <a:r>
              <a:rPr lang="en-US" sz="3200">
                <a:sym typeface="Symbol" pitchFamily="18" charset="2"/>
              </a:rPr>
              <a:t> </a:t>
            </a:r>
            <a:endParaRPr lang="en-US" sz="3200">
              <a:latin typeface="Batang" pitchFamily="18" charset="-127"/>
            </a:endParaRPr>
          </a:p>
        </p:txBody>
      </p:sp>
      <p:sp>
        <p:nvSpPr>
          <p:cNvPr id="4618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574675" y="863600"/>
            <a:ext cx="8135938" cy="5651500"/>
          </a:xfrm>
          <a:noFill/>
          <a:ln/>
        </p:spPr>
        <p:txBody>
          <a:bodyPr/>
          <a:lstStyle/>
          <a:p>
            <a:r>
              <a:rPr lang="en-US" sz="2400">
                <a:sym typeface="Symbol" pitchFamily="18" charset="2"/>
              </a:rPr>
              <a:t>Using topological sorting to detect if there is a cycle in a directed graph</a:t>
            </a:r>
          </a:p>
          <a:p>
            <a:pPr lvl="1"/>
            <a:r>
              <a:rPr lang="en-US" sz="2000">
                <a:sym typeface="Symbol" pitchFamily="18" charset="2"/>
              </a:rPr>
              <a:t>Perform a topological sorting on the graph.</a:t>
            </a:r>
          </a:p>
          <a:p>
            <a:pPr lvl="1"/>
            <a:r>
              <a:rPr lang="en-US" sz="2000">
                <a:sym typeface="Symbol" pitchFamily="18" charset="2"/>
              </a:rPr>
              <a:t>After finishing topological sorting, if there are remaining vertices in the graph (i.e., each of those vertices has &gt;= 1 incoming edge), then we can say the graph contains cycles.</a:t>
            </a:r>
          </a:p>
          <a:p>
            <a:r>
              <a:rPr lang="en-US" sz="2400">
                <a:sym typeface="Symbol" pitchFamily="18" charset="2"/>
              </a:rPr>
              <a:t>Example</a:t>
            </a:r>
          </a:p>
        </p:txBody>
      </p:sp>
      <p:sp>
        <p:nvSpPr>
          <p:cNvPr id="461828" name="Text Box 4"/>
          <p:cNvSpPr txBox="1">
            <a:spLocks noChangeArrowheads="1"/>
          </p:cNvSpPr>
          <p:nvPr/>
        </p:nvSpPr>
        <p:spPr bwMode="auto">
          <a:xfrm>
            <a:off x="6784975" y="1277938"/>
            <a:ext cx="184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61829" name="Oval 5"/>
          <p:cNvSpPr>
            <a:spLocks noChangeArrowheads="1"/>
          </p:cNvSpPr>
          <p:nvPr/>
        </p:nvSpPr>
        <p:spPr bwMode="auto">
          <a:xfrm>
            <a:off x="911225" y="4283075"/>
            <a:ext cx="280988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830" name="Text Box 6"/>
          <p:cNvSpPr txBox="1">
            <a:spLocks noChangeArrowheads="1"/>
          </p:cNvSpPr>
          <p:nvPr/>
        </p:nvSpPr>
        <p:spPr bwMode="auto">
          <a:xfrm>
            <a:off x="893763" y="4243388"/>
            <a:ext cx="334962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3</a:t>
            </a:r>
            <a:endParaRPr lang="en-US" sz="1400"/>
          </a:p>
        </p:txBody>
      </p:sp>
      <p:sp>
        <p:nvSpPr>
          <p:cNvPr id="461831" name="Oval 7"/>
          <p:cNvSpPr>
            <a:spLocks noChangeArrowheads="1"/>
          </p:cNvSpPr>
          <p:nvPr/>
        </p:nvSpPr>
        <p:spPr bwMode="auto">
          <a:xfrm>
            <a:off x="1536700" y="4899025"/>
            <a:ext cx="280988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832" name="Text Box 8"/>
          <p:cNvSpPr txBox="1">
            <a:spLocks noChangeArrowheads="1"/>
          </p:cNvSpPr>
          <p:nvPr/>
        </p:nvSpPr>
        <p:spPr bwMode="auto">
          <a:xfrm>
            <a:off x="1508125" y="4848225"/>
            <a:ext cx="334963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6</a:t>
            </a:r>
            <a:endParaRPr lang="en-US" sz="1400"/>
          </a:p>
        </p:txBody>
      </p:sp>
      <p:sp>
        <p:nvSpPr>
          <p:cNvPr id="461833" name="Oval 9"/>
          <p:cNvSpPr>
            <a:spLocks noChangeArrowheads="1"/>
          </p:cNvSpPr>
          <p:nvPr/>
        </p:nvSpPr>
        <p:spPr bwMode="auto">
          <a:xfrm>
            <a:off x="2128838" y="4308475"/>
            <a:ext cx="280987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834" name="Text Box 10"/>
          <p:cNvSpPr txBox="1">
            <a:spLocks noChangeArrowheads="1"/>
          </p:cNvSpPr>
          <p:nvPr/>
        </p:nvSpPr>
        <p:spPr bwMode="auto">
          <a:xfrm>
            <a:off x="2111375" y="4268788"/>
            <a:ext cx="334963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4</a:t>
            </a:r>
            <a:endParaRPr lang="en-US" sz="1400"/>
          </a:p>
        </p:txBody>
      </p:sp>
      <p:sp>
        <p:nvSpPr>
          <p:cNvPr id="461835" name="Oval 11"/>
          <p:cNvSpPr>
            <a:spLocks noChangeArrowheads="1"/>
          </p:cNvSpPr>
          <p:nvPr/>
        </p:nvSpPr>
        <p:spPr bwMode="auto">
          <a:xfrm>
            <a:off x="2744788" y="3697288"/>
            <a:ext cx="280987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836" name="Text Box 12"/>
          <p:cNvSpPr txBox="1">
            <a:spLocks noChangeArrowheads="1"/>
          </p:cNvSpPr>
          <p:nvPr/>
        </p:nvSpPr>
        <p:spPr bwMode="auto">
          <a:xfrm>
            <a:off x="2727325" y="3657600"/>
            <a:ext cx="334963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2</a:t>
            </a:r>
            <a:endParaRPr lang="en-US" sz="1400"/>
          </a:p>
        </p:txBody>
      </p:sp>
      <p:sp>
        <p:nvSpPr>
          <p:cNvPr id="461837" name="Oval 13"/>
          <p:cNvSpPr>
            <a:spLocks noChangeArrowheads="1"/>
          </p:cNvSpPr>
          <p:nvPr/>
        </p:nvSpPr>
        <p:spPr bwMode="auto">
          <a:xfrm>
            <a:off x="2754313" y="4892675"/>
            <a:ext cx="280987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838" name="Text Box 14"/>
          <p:cNvSpPr txBox="1">
            <a:spLocks noChangeArrowheads="1"/>
          </p:cNvSpPr>
          <p:nvPr/>
        </p:nvSpPr>
        <p:spPr bwMode="auto">
          <a:xfrm>
            <a:off x="2747963" y="4852988"/>
            <a:ext cx="334962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7</a:t>
            </a:r>
            <a:endParaRPr lang="en-US" sz="1400"/>
          </a:p>
        </p:txBody>
      </p:sp>
      <p:sp>
        <p:nvSpPr>
          <p:cNvPr id="461839" name="Oval 15"/>
          <p:cNvSpPr>
            <a:spLocks noChangeArrowheads="1"/>
          </p:cNvSpPr>
          <p:nvPr/>
        </p:nvSpPr>
        <p:spPr bwMode="auto">
          <a:xfrm>
            <a:off x="3355975" y="4310063"/>
            <a:ext cx="280988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840" name="Text Box 16"/>
          <p:cNvSpPr txBox="1">
            <a:spLocks noChangeArrowheads="1"/>
          </p:cNvSpPr>
          <p:nvPr/>
        </p:nvSpPr>
        <p:spPr bwMode="auto">
          <a:xfrm>
            <a:off x="3338513" y="4270375"/>
            <a:ext cx="33496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5</a:t>
            </a:r>
            <a:endParaRPr lang="en-US" sz="1400"/>
          </a:p>
        </p:txBody>
      </p:sp>
      <p:sp>
        <p:nvSpPr>
          <p:cNvPr id="461841" name="Line 17"/>
          <p:cNvSpPr>
            <a:spLocks noChangeShapeType="1"/>
          </p:cNvSpPr>
          <p:nvPr/>
        </p:nvSpPr>
        <p:spPr bwMode="auto">
          <a:xfrm>
            <a:off x="1116013" y="4554538"/>
            <a:ext cx="430212" cy="396875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1842" name="Line 18"/>
          <p:cNvSpPr>
            <a:spLocks noChangeShapeType="1"/>
          </p:cNvSpPr>
          <p:nvPr/>
        </p:nvSpPr>
        <p:spPr bwMode="auto">
          <a:xfrm>
            <a:off x="3008313" y="3897313"/>
            <a:ext cx="420687" cy="430212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1843" name="Line 19"/>
          <p:cNvSpPr>
            <a:spLocks noChangeShapeType="1"/>
          </p:cNvSpPr>
          <p:nvPr/>
        </p:nvSpPr>
        <p:spPr bwMode="auto">
          <a:xfrm flipH="1">
            <a:off x="2998788" y="4543425"/>
            <a:ext cx="396875" cy="398463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1844" name="Line 20"/>
          <p:cNvSpPr>
            <a:spLocks noChangeShapeType="1"/>
          </p:cNvSpPr>
          <p:nvPr/>
        </p:nvSpPr>
        <p:spPr bwMode="auto">
          <a:xfrm flipH="1">
            <a:off x="2374900" y="3930650"/>
            <a:ext cx="407988" cy="4079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1845" name="Line 21"/>
          <p:cNvSpPr>
            <a:spLocks noChangeShapeType="1"/>
          </p:cNvSpPr>
          <p:nvPr/>
        </p:nvSpPr>
        <p:spPr bwMode="auto">
          <a:xfrm flipH="1">
            <a:off x="2406650" y="4435475"/>
            <a:ext cx="935038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1846" name="Line 22"/>
          <p:cNvSpPr>
            <a:spLocks noChangeShapeType="1"/>
          </p:cNvSpPr>
          <p:nvPr/>
        </p:nvSpPr>
        <p:spPr bwMode="auto">
          <a:xfrm>
            <a:off x="2363788" y="4543425"/>
            <a:ext cx="419100" cy="37623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1847" name="Line 23"/>
          <p:cNvSpPr>
            <a:spLocks noChangeShapeType="1"/>
          </p:cNvSpPr>
          <p:nvPr/>
        </p:nvSpPr>
        <p:spPr bwMode="auto">
          <a:xfrm flipH="1">
            <a:off x="1814513" y="5038725"/>
            <a:ext cx="936625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1848" name="Line 24"/>
          <p:cNvSpPr>
            <a:spLocks noChangeShapeType="1"/>
          </p:cNvSpPr>
          <p:nvPr/>
        </p:nvSpPr>
        <p:spPr bwMode="auto">
          <a:xfrm flipH="1">
            <a:off x="1179513" y="4435475"/>
            <a:ext cx="947737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1849" name="Line 25"/>
          <p:cNvSpPr>
            <a:spLocks noChangeShapeType="1"/>
          </p:cNvSpPr>
          <p:nvPr/>
        </p:nvSpPr>
        <p:spPr bwMode="auto">
          <a:xfrm flipH="1">
            <a:off x="1717675" y="4564063"/>
            <a:ext cx="463550" cy="344487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461850" name="Group 26"/>
          <p:cNvGrpSpPr>
            <a:grpSpLocks/>
          </p:cNvGrpSpPr>
          <p:nvPr/>
        </p:nvGrpSpPr>
        <p:grpSpPr bwMode="auto">
          <a:xfrm>
            <a:off x="1125538" y="3651250"/>
            <a:ext cx="1603375" cy="665163"/>
            <a:chOff x="709" y="2111"/>
            <a:chExt cx="1010" cy="419"/>
          </a:xfrm>
        </p:grpSpPr>
        <p:sp>
          <p:nvSpPr>
            <p:cNvPr id="461851" name="Oval 27"/>
            <p:cNvSpPr>
              <a:spLocks noChangeArrowheads="1"/>
            </p:cNvSpPr>
            <p:nvPr/>
          </p:nvSpPr>
          <p:spPr bwMode="auto">
            <a:xfrm>
              <a:off x="966" y="2136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852" name="Text Box 28"/>
            <p:cNvSpPr txBox="1">
              <a:spLocks noChangeArrowheads="1"/>
            </p:cNvSpPr>
            <p:nvPr/>
          </p:nvSpPr>
          <p:spPr bwMode="auto">
            <a:xfrm>
              <a:off x="958" y="2111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1</a:t>
              </a:r>
              <a:endParaRPr lang="en-US" sz="1400"/>
            </a:p>
          </p:txBody>
        </p:sp>
        <p:sp>
          <p:nvSpPr>
            <p:cNvPr id="461853" name="Line 29"/>
            <p:cNvSpPr>
              <a:spLocks noChangeShapeType="1"/>
            </p:cNvSpPr>
            <p:nvPr/>
          </p:nvSpPr>
          <p:spPr bwMode="auto">
            <a:xfrm flipH="1">
              <a:off x="709" y="2287"/>
              <a:ext cx="271" cy="2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1854" name="Line 30"/>
            <p:cNvSpPr>
              <a:spLocks noChangeShapeType="1"/>
            </p:cNvSpPr>
            <p:nvPr/>
          </p:nvSpPr>
          <p:spPr bwMode="auto">
            <a:xfrm>
              <a:off x="1143" y="2212"/>
              <a:ext cx="57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1855" name="Line 31"/>
            <p:cNvSpPr>
              <a:spLocks noChangeShapeType="1"/>
            </p:cNvSpPr>
            <p:nvPr/>
          </p:nvSpPr>
          <p:spPr bwMode="auto">
            <a:xfrm>
              <a:off x="1109" y="2300"/>
              <a:ext cx="278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61856" name="Group 32"/>
          <p:cNvGrpSpPr>
            <a:grpSpLocks/>
          </p:cNvGrpSpPr>
          <p:nvPr/>
        </p:nvGrpSpPr>
        <p:grpSpPr bwMode="auto">
          <a:xfrm>
            <a:off x="1127125" y="3641725"/>
            <a:ext cx="1603375" cy="665163"/>
            <a:chOff x="2221" y="3142"/>
            <a:chExt cx="1010" cy="419"/>
          </a:xfrm>
        </p:grpSpPr>
        <p:sp>
          <p:nvSpPr>
            <p:cNvPr id="461857" name="Oval 33"/>
            <p:cNvSpPr>
              <a:spLocks noChangeArrowheads="1"/>
            </p:cNvSpPr>
            <p:nvPr/>
          </p:nvSpPr>
          <p:spPr bwMode="auto">
            <a:xfrm>
              <a:off x="2478" y="3167"/>
              <a:ext cx="177" cy="176"/>
            </a:xfrm>
            <a:prstGeom prst="ellipse">
              <a:avLst/>
            </a:prstGeom>
            <a:noFill/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858" name="Text Box 34"/>
            <p:cNvSpPr txBox="1">
              <a:spLocks noChangeArrowheads="1"/>
            </p:cNvSpPr>
            <p:nvPr/>
          </p:nvSpPr>
          <p:spPr bwMode="auto">
            <a:xfrm>
              <a:off x="2470" y="3142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chemeClr val="accent2"/>
                  </a:solidFill>
                </a:rPr>
                <a:t>v</a:t>
              </a:r>
              <a:r>
                <a:rPr lang="en-US" sz="1400" baseline="-25000">
                  <a:solidFill>
                    <a:schemeClr val="accent2"/>
                  </a:solidFill>
                </a:rPr>
                <a:t>1</a:t>
              </a:r>
              <a:endParaRPr lang="en-US" sz="1400">
                <a:solidFill>
                  <a:schemeClr val="accent2"/>
                </a:solidFill>
              </a:endParaRPr>
            </a:p>
          </p:txBody>
        </p:sp>
        <p:sp>
          <p:nvSpPr>
            <p:cNvPr id="461859" name="Line 35"/>
            <p:cNvSpPr>
              <a:spLocks noChangeShapeType="1"/>
            </p:cNvSpPr>
            <p:nvPr/>
          </p:nvSpPr>
          <p:spPr bwMode="auto">
            <a:xfrm flipH="1">
              <a:off x="2221" y="3318"/>
              <a:ext cx="271" cy="237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1860" name="Line 36"/>
            <p:cNvSpPr>
              <a:spLocks noChangeShapeType="1"/>
            </p:cNvSpPr>
            <p:nvPr/>
          </p:nvSpPr>
          <p:spPr bwMode="auto">
            <a:xfrm>
              <a:off x="2655" y="3243"/>
              <a:ext cx="576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1861" name="Line 37"/>
            <p:cNvSpPr>
              <a:spLocks noChangeShapeType="1"/>
            </p:cNvSpPr>
            <p:nvPr/>
          </p:nvSpPr>
          <p:spPr bwMode="auto">
            <a:xfrm>
              <a:off x="2621" y="3331"/>
              <a:ext cx="278" cy="23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61862" name="Text Box 38"/>
          <p:cNvSpPr txBox="1">
            <a:spLocks noChangeArrowheads="1"/>
          </p:cNvSpPr>
          <p:nvPr/>
        </p:nvSpPr>
        <p:spPr bwMode="auto">
          <a:xfrm>
            <a:off x="4254500" y="3440113"/>
            <a:ext cx="11160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Output: </a:t>
            </a:r>
            <a:r>
              <a:rPr lang="en-US" sz="1600">
                <a:solidFill>
                  <a:srgbClr val="FF00FF"/>
                </a:solidFill>
              </a:rPr>
              <a:t>v</a:t>
            </a:r>
            <a:r>
              <a:rPr lang="en-US" sz="1600" baseline="-25000">
                <a:solidFill>
                  <a:srgbClr val="FF00FF"/>
                </a:solidFill>
              </a:rPr>
              <a:t>1</a:t>
            </a:r>
          </a:p>
        </p:txBody>
      </p:sp>
      <p:sp>
        <p:nvSpPr>
          <p:cNvPr id="461863" name="Text Box 39"/>
          <p:cNvSpPr txBox="1">
            <a:spLocks noChangeArrowheads="1"/>
          </p:cNvSpPr>
          <p:nvPr/>
        </p:nvSpPr>
        <p:spPr bwMode="auto">
          <a:xfrm>
            <a:off x="4252913" y="3762375"/>
            <a:ext cx="1981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600"/>
              <a:t>Output: </a:t>
            </a:r>
            <a:r>
              <a:rPr lang="en-US" sz="1600">
                <a:solidFill>
                  <a:srgbClr val="FF00FF"/>
                </a:solidFill>
              </a:rPr>
              <a:t>v</a:t>
            </a:r>
            <a:r>
              <a:rPr lang="en-US" sz="1600" baseline="-25000">
                <a:solidFill>
                  <a:srgbClr val="FF00FF"/>
                </a:solidFill>
              </a:rPr>
              <a:t>1 </a:t>
            </a:r>
            <a:r>
              <a:rPr lang="en-US" sz="1600">
                <a:solidFill>
                  <a:srgbClr val="FF00FF"/>
                </a:solidFill>
              </a:rPr>
              <a:t>v</a:t>
            </a:r>
            <a:r>
              <a:rPr lang="en-US" sz="1600" baseline="-25000">
                <a:solidFill>
                  <a:srgbClr val="FF00FF"/>
                </a:solidFill>
              </a:rPr>
              <a:t>2</a:t>
            </a:r>
          </a:p>
        </p:txBody>
      </p:sp>
      <p:grpSp>
        <p:nvGrpSpPr>
          <p:cNvPr id="461864" name="Group 40"/>
          <p:cNvGrpSpPr>
            <a:grpSpLocks/>
          </p:cNvGrpSpPr>
          <p:nvPr/>
        </p:nvGrpSpPr>
        <p:grpSpPr bwMode="auto">
          <a:xfrm>
            <a:off x="2374900" y="3648075"/>
            <a:ext cx="1054100" cy="681038"/>
            <a:chOff x="2696" y="3031"/>
            <a:chExt cx="664" cy="429"/>
          </a:xfrm>
        </p:grpSpPr>
        <p:sp>
          <p:nvSpPr>
            <p:cNvPr id="461865" name="Text Box 41"/>
            <p:cNvSpPr txBox="1">
              <a:spLocks noChangeArrowheads="1"/>
            </p:cNvSpPr>
            <p:nvPr/>
          </p:nvSpPr>
          <p:spPr bwMode="auto">
            <a:xfrm>
              <a:off x="2918" y="3031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chemeClr val="accent2"/>
                  </a:solidFill>
                </a:rPr>
                <a:t>v</a:t>
              </a:r>
              <a:r>
                <a:rPr lang="en-US" sz="1400" baseline="-25000">
                  <a:solidFill>
                    <a:schemeClr val="accent2"/>
                  </a:solidFill>
                </a:rPr>
                <a:t>2</a:t>
              </a:r>
              <a:endParaRPr lang="en-US" sz="1400">
                <a:solidFill>
                  <a:schemeClr val="accent2"/>
                </a:solidFill>
              </a:endParaRPr>
            </a:p>
          </p:txBody>
        </p:sp>
        <p:grpSp>
          <p:nvGrpSpPr>
            <p:cNvPr id="461866" name="Group 42"/>
            <p:cNvGrpSpPr>
              <a:grpSpLocks/>
            </p:cNvGrpSpPr>
            <p:nvPr/>
          </p:nvGrpSpPr>
          <p:grpSpPr bwMode="auto">
            <a:xfrm>
              <a:off x="2696" y="3056"/>
              <a:ext cx="664" cy="404"/>
              <a:chOff x="2696" y="3056"/>
              <a:chExt cx="664" cy="404"/>
            </a:xfrm>
          </p:grpSpPr>
          <p:sp>
            <p:nvSpPr>
              <p:cNvPr id="461867" name="Oval 43"/>
              <p:cNvSpPr>
                <a:spLocks noChangeArrowheads="1"/>
              </p:cNvSpPr>
              <p:nvPr/>
            </p:nvSpPr>
            <p:spPr bwMode="auto">
              <a:xfrm>
                <a:off x="2929" y="3056"/>
                <a:ext cx="177" cy="176"/>
              </a:xfrm>
              <a:prstGeom prst="ellipse">
                <a:avLst/>
              </a:prstGeom>
              <a:noFill/>
              <a:ln w="19050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868" name="Line 44"/>
              <p:cNvSpPr>
                <a:spLocks noChangeShapeType="1"/>
              </p:cNvSpPr>
              <p:nvPr/>
            </p:nvSpPr>
            <p:spPr bwMode="auto">
              <a:xfrm>
                <a:off x="3095" y="3182"/>
                <a:ext cx="265" cy="271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869" name="Line 45"/>
              <p:cNvSpPr>
                <a:spLocks noChangeShapeType="1"/>
              </p:cNvSpPr>
              <p:nvPr/>
            </p:nvSpPr>
            <p:spPr bwMode="auto">
              <a:xfrm flipH="1">
                <a:off x="2696" y="3203"/>
                <a:ext cx="257" cy="257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461870" name="Text Box 46"/>
          <p:cNvSpPr txBox="1">
            <a:spLocks noChangeArrowheads="1"/>
          </p:cNvSpPr>
          <p:nvPr/>
        </p:nvSpPr>
        <p:spPr bwMode="auto">
          <a:xfrm>
            <a:off x="4240213" y="4067175"/>
            <a:ext cx="1981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600"/>
              <a:t>Output: </a:t>
            </a:r>
            <a:r>
              <a:rPr lang="en-US" sz="1600">
                <a:solidFill>
                  <a:srgbClr val="FF00FF"/>
                </a:solidFill>
              </a:rPr>
              <a:t>v</a:t>
            </a:r>
            <a:r>
              <a:rPr lang="en-US" sz="1600" baseline="-25000">
                <a:solidFill>
                  <a:srgbClr val="FF00FF"/>
                </a:solidFill>
              </a:rPr>
              <a:t>1 </a:t>
            </a:r>
            <a:r>
              <a:rPr lang="en-US" sz="1600">
                <a:solidFill>
                  <a:srgbClr val="FF00FF"/>
                </a:solidFill>
              </a:rPr>
              <a:t>v</a:t>
            </a:r>
            <a:r>
              <a:rPr lang="en-US" sz="1600" baseline="-25000">
                <a:solidFill>
                  <a:srgbClr val="FF00FF"/>
                </a:solidFill>
              </a:rPr>
              <a:t>2 </a:t>
            </a:r>
            <a:r>
              <a:rPr lang="en-US" sz="1600">
                <a:solidFill>
                  <a:srgbClr val="FF00FF"/>
                </a:solidFill>
              </a:rPr>
              <a:t>v</a:t>
            </a:r>
            <a:r>
              <a:rPr lang="en-US" sz="1600" baseline="-25000">
                <a:solidFill>
                  <a:srgbClr val="FF00FF"/>
                </a:solidFill>
              </a:rPr>
              <a:t>5</a:t>
            </a:r>
          </a:p>
        </p:txBody>
      </p:sp>
      <p:grpSp>
        <p:nvGrpSpPr>
          <p:cNvPr id="461871" name="Group 47"/>
          <p:cNvGrpSpPr>
            <a:grpSpLocks/>
          </p:cNvGrpSpPr>
          <p:nvPr/>
        </p:nvGrpSpPr>
        <p:grpSpPr bwMode="auto">
          <a:xfrm>
            <a:off x="2408238" y="4260850"/>
            <a:ext cx="1266825" cy="671513"/>
            <a:chOff x="2493" y="3221"/>
            <a:chExt cx="798" cy="423"/>
          </a:xfrm>
        </p:grpSpPr>
        <p:sp>
          <p:nvSpPr>
            <p:cNvPr id="461872" name="Oval 48"/>
            <p:cNvSpPr>
              <a:spLocks noChangeArrowheads="1"/>
            </p:cNvSpPr>
            <p:nvPr/>
          </p:nvSpPr>
          <p:spPr bwMode="auto">
            <a:xfrm>
              <a:off x="3091" y="3246"/>
              <a:ext cx="177" cy="176"/>
            </a:xfrm>
            <a:prstGeom prst="ellipse">
              <a:avLst/>
            </a:prstGeom>
            <a:noFill/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873" name="Text Box 49"/>
            <p:cNvSpPr txBox="1">
              <a:spLocks noChangeArrowheads="1"/>
            </p:cNvSpPr>
            <p:nvPr/>
          </p:nvSpPr>
          <p:spPr bwMode="auto">
            <a:xfrm>
              <a:off x="3080" y="3221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chemeClr val="accent2"/>
                  </a:solidFill>
                </a:rPr>
                <a:t>v</a:t>
              </a:r>
              <a:r>
                <a:rPr lang="en-US" sz="1400" baseline="-25000">
                  <a:solidFill>
                    <a:schemeClr val="accent2"/>
                  </a:solidFill>
                </a:rPr>
                <a:t>5</a:t>
              </a:r>
              <a:endParaRPr lang="en-US" sz="1400">
                <a:solidFill>
                  <a:schemeClr val="accent2"/>
                </a:solidFill>
              </a:endParaRPr>
            </a:p>
          </p:txBody>
        </p:sp>
        <p:sp>
          <p:nvSpPr>
            <p:cNvPr id="461874" name="Line 50"/>
            <p:cNvSpPr>
              <a:spLocks noChangeShapeType="1"/>
            </p:cNvSpPr>
            <p:nvPr/>
          </p:nvSpPr>
          <p:spPr bwMode="auto">
            <a:xfrm flipH="1">
              <a:off x="2866" y="3393"/>
              <a:ext cx="250" cy="251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1875" name="Line 51"/>
            <p:cNvSpPr>
              <a:spLocks noChangeShapeType="1"/>
            </p:cNvSpPr>
            <p:nvPr/>
          </p:nvSpPr>
          <p:spPr bwMode="auto">
            <a:xfrm flipH="1">
              <a:off x="2493" y="3325"/>
              <a:ext cx="589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61876" name="Text Box 52"/>
          <p:cNvSpPr txBox="1">
            <a:spLocks noChangeArrowheads="1"/>
          </p:cNvSpPr>
          <p:nvPr/>
        </p:nvSpPr>
        <p:spPr bwMode="auto">
          <a:xfrm>
            <a:off x="4248150" y="4375150"/>
            <a:ext cx="1981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600"/>
              <a:t>Output: </a:t>
            </a:r>
            <a:r>
              <a:rPr lang="en-US" sz="1600">
                <a:solidFill>
                  <a:srgbClr val="FF00FF"/>
                </a:solidFill>
              </a:rPr>
              <a:t>v</a:t>
            </a:r>
            <a:r>
              <a:rPr lang="en-US" sz="1600" baseline="-25000">
                <a:solidFill>
                  <a:srgbClr val="FF00FF"/>
                </a:solidFill>
              </a:rPr>
              <a:t>1 </a:t>
            </a:r>
            <a:r>
              <a:rPr lang="en-US" sz="1600">
                <a:solidFill>
                  <a:srgbClr val="FF00FF"/>
                </a:solidFill>
              </a:rPr>
              <a:t>v</a:t>
            </a:r>
            <a:r>
              <a:rPr lang="en-US" sz="1600" baseline="-25000">
                <a:solidFill>
                  <a:srgbClr val="FF00FF"/>
                </a:solidFill>
              </a:rPr>
              <a:t>2 </a:t>
            </a:r>
            <a:r>
              <a:rPr lang="en-US" sz="1600">
                <a:solidFill>
                  <a:srgbClr val="FF00FF"/>
                </a:solidFill>
              </a:rPr>
              <a:t>v</a:t>
            </a:r>
            <a:r>
              <a:rPr lang="en-US" sz="1600" baseline="-25000">
                <a:solidFill>
                  <a:srgbClr val="FF00FF"/>
                </a:solidFill>
              </a:rPr>
              <a:t>5 </a:t>
            </a:r>
            <a:r>
              <a:rPr lang="en-US" sz="1600">
                <a:solidFill>
                  <a:srgbClr val="FF00FF"/>
                </a:solidFill>
              </a:rPr>
              <a:t>v</a:t>
            </a:r>
            <a:r>
              <a:rPr lang="en-US" sz="1600" baseline="-25000">
                <a:solidFill>
                  <a:srgbClr val="FF00FF"/>
                </a:solidFill>
              </a:rPr>
              <a:t>4</a:t>
            </a:r>
          </a:p>
        </p:txBody>
      </p:sp>
      <p:grpSp>
        <p:nvGrpSpPr>
          <p:cNvPr id="461877" name="Group 53"/>
          <p:cNvGrpSpPr>
            <a:grpSpLocks/>
          </p:cNvGrpSpPr>
          <p:nvPr/>
        </p:nvGrpSpPr>
        <p:grpSpPr bwMode="auto">
          <a:xfrm>
            <a:off x="1179513" y="4260850"/>
            <a:ext cx="1603375" cy="650875"/>
            <a:chOff x="2153" y="3369"/>
            <a:chExt cx="1010" cy="410"/>
          </a:xfrm>
        </p:grpSpPr>
        <p:sp>
          <p:nvSpPr>
            <p:cNvPr id="461878" name="Oval 54"/>
            <p:cNvSpPr>
              <a:spLocks noChangeArrowheads="1"/>
            </p:cNvSpPr>
            <p:nvPr/>
          </p:nvSpPr>
          <p:spPr bwMode="auto">
            <a:xfrm>
              <a:off x="2751" y="3394"/>
              <a:ext cx="177" cy="176"/>
            </a:xfrm>
            <a:prstGeom prst="ellipse">
              <a:avLst/>
            </a:prstGeom>
            <a:noFill/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879" name="Text Box 55"/>
            <p:cNvSpPr txBox="1">
              <a:spLocks noChangeArrowheads="1"/>
            </p:cNvSpPr>
            <p:nvPr/>
          </p:nvSpPr>
          <p:spPr bwMode="auto">
            <a:xfrm>
              <a:off x="2740" y="3369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chemeClr val="accent2"/>
                  </a:solidFill>
                </a:rPr>
                <a:t>v</a:t>
              </a:r>
              <a:r>
                <a:rPr lang="en-US" sz="1400" baseline="-25000">
                  <a:solidFill>
                    <a:schemeClr val="accent2"/>
                  </a:solidFill>
                </a:rPr>
                <a:t>4</a:t>
              </a:r>
              <a:endParaRPr lang="en-US" sz="1400">
                <a:solidFill>
                  <a:schemeClr val="accent2"/>
                </a:solidFill>
              </a:endParaRPr>
            </a:p>
          </p:txBody>
        </p:sp>
        <p:sp>
          <p:nvSpPr>
            <p:cNvPr id="461880" name="Line 56"/>
            <p:cNvSpPr>
              <a:spLocks noChangeShapeType="1"/>
            </p:cNvSpPr>
            <p:nvPr/>
          </p:nvSpPr>
          <p:spPr bwMode="auto">
            <a:xfrm>
              <a:off x="2899" y="3542"/>
              <a:ext cx="264" cy="237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1881" name="Line 57"/>
            <p:cNvSpPr>
              <a:spLocks noChangeShapeType="1"/>
            </p:cNvSpPr>
            <p:nvPr/>
          </p:nvSpPr>
          <p:spPr bwMode="auto">
            <a:xfrm flipH="1">
              <a:off x="2153" y="3474"/>
              <a:ext cx="597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1882" name="Line 58"/>
            <p:cNvSpPr>
              <a:spLocks noChangeShapeType="1"/>
            </p:cNvSpPr>
            <p:nvPr/>
          </p:nvSpPr>
          <p:spPr bwMode="auto">
            <a:xfrm flipH="1">
              <a:off x="2492" y="3555"/>
              <a:ext cx="292" cy="217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61883" name="Text Box 59"/>
          <p:cNvSpPr txBox="1">
            <a:spLocks noChangeArrowheads="1"/>
          </p:cNvSpPr>
          <p:nvPr/>
        </p:nvSpPr>
        <p:spPr bwMode="auto">
          <a:xfrm>
            <a:off x="4244975" y="4705350"/>
            <a:ext cx="23034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600"/>
              <a:t>Output: </a:t>
            </a:r>
            <a:r>
              <a:rPr lang="en-US" sz="1600">
                <a:solidFill>
                  <a:srgbClr val="FF00FF"/>
                </a:solidFill>
              </a:rPr>
              <a:t>v</a:t>
            </a:r>
            <a:r>
              <a:rPr lang="en-US" sz="1600" baseline="-25000">
                <a:solidFill>
                  <a:srgbClr val="FF00FF"/>
                </a:solidFill>
              </a:rPr>
              <a:t>1 </a:t>
            </a:r>
            <a:r>
              <a:rPr lang="en-US" sz="1600">
                <a:solidFill>
                  <a:srgbClr val="FF00FF"/>
                </a:solidFill>
              </a:rPr>
              <a:t>v</a:t>
            </a:r>
            <a:r>
              <a:rPr lang="en-US" sz="1600" baseline="-25000">
                <a:solidFill>
                  <a:srgbClr val="FF00FF"/>
                </a:solidFill>
              </a:rPr>
              <a:t>2 </a:t>
            </a:r>
            <a:r>
              <a:rPr lang="en-US" sz="1600">
                <a:solidFill>
                  <a:srgbClr val="FF00FF"/>
                </a:solidFill>
              </a:rPr>
              <a:t>v</a:t>
            </a:r>
            <a:r>
              <a:rPr lang="en-US" sz="1600" baseline="-25000">
                <a:solidFill>
                  <a:srgbClr val="FF00FF"/>
                </a:solidFill>
              </a:rPr>
              <a:t>5 </a:t>
            </a:r>
            <a:r>
              <a:rPr lang="en-US" sz="1600">
                <a:solidFill>
                  <a:srgbClr val="FF00FF"/>
                </a:solidFill>
              </a:rPr>
              <a:t>v</a:t>
            </a:r>
            <a:r>
              <a:rPr lang="en-US" sz="1600" baseline="-25000">
                <a:solidFill>
                  <a:srgbClr val="FF00FF"/>
                </a:solidFill>
              </a:rPr>
              <a:t>4 </a:t>
            </a:r>
            <a:r>
              <a:rPr lang="en-US" sz="1600">
                <a:solidFill>
                  <a:srgbClr val="FF00FF"/>
                </a:solidFill>
              </a:rPr>
              <a:t>v</a:t>
            </a:r>
            <a:r>
              <a:rPr lang="en-US" sz="1600" baseline="-25000">
                <a:solidFill>
                  <a:srgbClr val="FF00FF"/>
                </a:solidFill>
              </a:rPr>
              <a:t>7</a:t>
            </a:r>
          </a:p>
        </p:txBody>
      </p:sp>
      <p:grpSp>
        <p:nvGrpSpPr>
          <p:cNvPr id="461884" name="Group 60"/>
          <p:cNvGrpSpPr>
            <a:grpSpLocks/>
          </p:cNvGrpSpPr>
          <p:nvPr/>
        </p:nvGrpSpPr>
        <p:grpSpPr bwMode="auto">
          <a:xfrm>
            <a:off x="1816100" y="4845050"/>
            <a:ext cx="1268413" cy="319088"/>
            <a:chOff x="1455" y="3473"/>
            <a:chExt cx="799" cy="201"/>
          </a:xfrm>
        </p:grpSpPr>
        <p:sp>
          <p:nvSpPr>
            <p:cNvPr id="461885" name="Oval 61"/>
            <p:cNvSpPr>
              <a:spLocks noChangeArrowheads="1"/>
            </p:cNvSpPr>
            <p:nvPr/>
          </p:nvSpPr>
          <p:spPr bwMode="auto">
            <a:xfrm>
              <a:off x="2047" y="3498"/>
              <a:ext cx="177" cy="176"/>
            </a:xfrm>
            <a:prstGeom prst="ellipse">
              <a:avLst/>
            </a:prstGeom>
            <a:noFill/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886" name="Text Box 62"/>
            <p:cNvSpPr txBox="1">
              <a:spLocks noChangeArrowheads="1"/>
            </p:cNvSpPr>
            <p:nvPr/>
          </p:nvSpPr>
          <p:spPr bwMode="auto">
            <a:xfrm>
              <a:off x="2043" y="3473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chemeClr val="accent2"/>
                  </a:solidFill>
                </a:rPr>
                <a:t>v</a:t>
              </a:r>
              <a:r>
                <a:rPr lang="en-US" sz="1400" baseline="-25000">
                  <a:solidFill>
                    <a:schemeClr val="accent2"/>
                  </a:solidFill>
                </a:rPr>
                <a:t>7</a:t>
              </a:r>
              <a:endParaRPr lang="en-US" sz="1400">
                <a:solidFill>
                  <a:schemeClr val="accent2"/>
                </a:solidFill>
              </a:endParaRPr>
            </a:p>
          </p:txBody>
        </p:sp>
        <p:sp>
          <p:nvSpPr>
            <p:cNvPr id="461887" name="Line 63"/>
            <p:cNvSpPr>
              <a:spLocks noChangeShapeType="1"/>
            </p:cNvSpPr>
            <p:nvPr/>
          </p:nvSpPr>
          <p:spPr bwMode="auto">
            <a:xfrm flipH="1">
              <a:off x="1455" y="3590"/>
              <a:ext cx="590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61888" name="Group 64"/>
          <p:cNvGrpSpPr>
            <a:grpSpLocks/>
          </p:cNvGrpSpPr>
          <p:nvPr/>
        </p:nvGrpSpPr>
        <p:grpSpPr bwMode="auto">
          <a:xfrm>
            <a:off x="1509713" y="4838700"/>
            <a:ext cx="334962" cy="330200"/>
            <a:chOff x="1303" y="3503"/>
            <a:chExt cx="211" cy="208"/>
          </a:xfrm>
        </p:grpSpPr>
        <p:sp>
          <p:nvSpPr>
            <p:cNvPr id="461889" name="Oval 65"/>
            <p:cNvSpPr>
              <a:spLocks noChangeArrowheads="1"/>
            </p:cNvSpPr>
            <p:nvPr/>
          </p:nvSpPr>
          <p:spPr bwMode="auto">
            <a:xfrm>
              <a:off x="1321" y="3535"/>
              <a:ext cx="177" cy="176"/>
            </a:xfrm>
            <a:prstGeom prst="ellipse">
              <a:avLst/>
            </a:prstGeom>
            <a:noFill/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890" name="Text Box 66"/>
            <p:cNvSpPr txBox="1">
              <a:spLocks noChangeArrowheads="1"/>
            </p:cNvSpPr>
            <p:nvPr/>
          </p:nvSpPr>
          <p:spPr bwMode="auto">
            <a:xfrm>
              <a:off x="1303" y="3503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chemeClr val="accent2"/>
                  </a:solidFill>
                </a:rPr>
                <a:t>v</a:t>
              </a:r>
              <a:r>
                <a:rPr lang="en-US" sz="1400" baseline="-25000">
                  <a:solidFill>
                    <a:schemeClr val="accent2"/>
                  </a:solidFill>
                </a:rPr>
                <a:t>6</a:t>
              </a:r>
              <a:endParaRPr lang="en-US" sz="1400">
                <a:solidFill>
                  <a:schemeClr val="accent2"/>
                </a:solidFill>
              </a:endParaRPr>
            </a:p>
          </p:txBody>
        </p:sp>
      </p:grpSp>
      <p:sp>
        <p:nvSpPr>
          <p:cNvPr id="461891" name="Freeform 67"/>
          <p:cNvSpPr>
            <a:spLocks/>
          </p:cNvSpPr>
          <p:nvPr/>
        </p:nvSpPr>
        <p:spPr bwMode="auto">
          <a:xfrm>
            <a:off x="912813" y="4518025"/>
            <a:ext cx="636587" cy="601663"/>
          </a:xfrm>
          <a:custGeom>
            <a:avLst/>
            <a:gdLst>
              <a:gd name="T0" fmla="*/ 401 w 401"/>
              <a:gd name="T1" fmla="*/ 359 h 379"/>
              <a:gd name="T2" fmla="*/ 231 w 401"/>
              <a:gd name="T3" fmla="*/ 352 h 379"/>
              <a:gd name="T4" fmla="*/ 35 w 401"/>
              <a:gd name="T5" fmla="*/ 197 h 379"/>
              <a:gd name="T6" fmla="*/ 21 w 401"/>
              <a:gd name="T7" fmla="*/ 0 h 3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1" h="379">
                <a:moveTo>
                  <a:pt x="401" y="359"/>
                </a:moveTo>
                <a:cubicBezTo>
                  <a:pt x="346" y="369"/>
                  <a:pt x="292" y="379"/>
                  <a:pt x="231" y="352"/>
                </a:cubicBezTo>
                <a:cubicBezTo>
                  <a:pt x="170" y="325"/>
                  <a:pt x="70" y="256"/>
                  <a:pt x="35" y="197"/>
                </a:cubicBezTo>
                <a:cubicBezTo>
                  <a:pt x="0" y="138"/>
                  <a:pt x="10" y="69"/>
                  <a:pt x="21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1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1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61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61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61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61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61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61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61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61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61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862" grpId="0" autoUpdateAnimBg="0"/>
      <p:bldP spid="461863" grpId="0" autoUpdateAnimBg="0"/>
      <p:bldP spid="461870" grpId="0" autoUpdateAnimBg="0"/>
      <p:bldP spid="461876" grpId="0" autoUpdateAnimBg="0"/>
      <p:bldP spid="461883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3" y="187325"/>
            <a:ext cx="7772400" cy="615950"/>
          </a:xfrm>
          <a:noFill/>
          <a:ln/>
        </p:spPr>
        <p:txBody>
          <a:bodyPr/>
          <a:lstStyle/>
          <a:p>
            <a:r>
              <a:rPr lang="en-US" sz="3200"/>
              <a:t>Topological Sorting Algorithm 1</a:t>
            </a:r>
            <a:r>
              <a:rPr lang="en-US" sz="3200">
                <a:sym typeface="Symbol" pitchFamily="18" charset="2"/>
              </a:rPr>
              <a:t> </a:t>
            </a:r>
            <a:endParaRPr lang="en-US" sz="3200">
              <a:latin typeface="Batang" pitchFamily="18" charset="-127"/>
            </a:endParaRPr>
          </a:p>
        </p:txBody>
      </p:sp>
      <p:sp>
        <p:nvSpPr>
          <p:cNvPr id="4628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396875" y="863600"/>
            <a:ext cx="6134100" cy="5856288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>
                <a:sym typeface="Symbol" pitchFamily="18" charset="2"/>
              </a:rPr>
              <a:t>We define the </a:t>
            </a:r>
            <a:r>
              <a:rPr lang="en-US" sz="1800">
                <a:solidFill>
                  <a:schemeClr val="hlink"/>
                </a:solidFill>
                <a:sym typeface="Symbol" pitchFamily="18" charset="2"/>
              </a:rPr>
              <a:t>indegree</a:t>
            </a:r>
            <a:r>
              <a:rPr lang="en-US" sz="1800">
                <a:sym typeface="Symbol" pitchFamily="18" charset="2"/>
              </a:rPr>
              <a:t> of a vertex v as the number of edges (u, v).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600">
                <a:sym typeface="Symbol" pitchFamily="18" charset="2"/>
              </a:rPr>
              <a:t>	indegree(v</a:t>
            </a:r>
            <a:r>
              <a:rPr lang="en-US" sz="1600" baseline="-25000">
                <a:sym typeface="Symbol" pitchFamily="18" charset="2"/>
              </a:rPr>
              <a:t>1</a:t>
            </a:r>
            <a:r>
              <a:rPr lang="en-US" sz="1600">
                <a:sym typeface="Symbol" pitchFamily="18" charset="2"/>
              </a:rPr>
              <a:t>) = 0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600">
                <a:sym typeface="Symbol" pitchFamily="18" charset="2"/>
              </a:rPr>
              <a:t>	indegree(v</a:t>
            </a:r>
            <a:r>
              <a:rPr lang="en-US" sz="1600" baseline="-25000">
                <a:sym typeface="Symbol" pitchFamily="18" charset="2"/>
              </a:rPr>
              <a:t>4</a:t>
            </a:r>
            <a:r>
              <a:rPr lang="en-US" sz="1600">
                <a:sym typeface="Symbol" pitchFamily="18" charset="2"/>
              </a:rPr>
              <a:t>) = 3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600">
                <a:sym typeface="Symbol" pitchFamily="18" charset="2"/>
              </a:rPr>
              <a:t>	indegree(v</a:t>
            </a:r>
            <a:r>
              <a:rPr lang="en-US" sz="1600" baseline="-25000">
                <a:sym typeface="Symbol" pitchFamily="18" charset="2"/>
              </a:rPr>
              <a:t>7</a:t>
            </a:r>
            <a:r>
              <a:rPr lang="en-US" sz="1600">
                <a:sym typeface="Symbol" pitchFamily="18" charset="2"/>
              </a:rPr>
              <a:t>) = 2</a:t>
            </a:r>
          </a:p>
          <a:p>
            <a:pPr>
              <a:lnSpc>
                <a:spcPct val="90000"/>
              </a:lnSpc>
            </a:pPr>
            <a:r>
              <a:rPr lang="en-US" sz="1800">
                <a:sym typeface="Symbol" pitchFamily="18" charset="2"/>
              </a:rPr>
              <a:t>Assumptions</a:t>
            </a:r>
          </a:p>
          <a:p>
            <a:pPr lvl="1">
              <a:lnSpc>
                <a:spcPct val="90000"/>
              </a:lnSpc>
            </a:pPr>
            <a:r>
              <a:rPr lang="en-US" sz="1600">
                <a:sym typeface="Symbol" pitchFamily="18" charset="2"/>
              </a:rPr>
              <a:t>The indegree for each vertex is stored</a:t>
            </a:r>
          </a:p>
          <a:p>
            <a:pPr lvl="1">
              <a:lnSpc>
                <a:spcPct val="90000"/>
              </a:lnSpc>
            </a:pPr>
            <a:r>
              <a:rPr lang="en-US" sz="1600">
                <a:sym typeface="Symbol" pitchFamily="18" charset="2"/>
              </a:rPr>
              <a:t>The graph is read into an adjacency list</a:t>
            </a:r>
          </a:p>
          <a:p>
            <a:pPr>
              <a:lnSpc>
                <a:spcPct val="90000"/>
              </a:lnSpc>
            </a:pPr>
            <a:r>
              <a:rPr lang="en-US" sz="1800">
                <a:sym typeface="Symbol" pitchFamily="18" charset="2"/>
              </a:rPr>
              <a:t>The algorithm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200">
                <a:sym typeface="Symbol" pitchFamily="18" charset="2"/>
              </a:rPr>
              <a:t>Void Graph::topsort()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200">
                <a:sym typeface="Symbol" pitchFamily="18" charset="2"/>
              </a:rPr>
              <a:t>{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200">
                <a:sym typeface="Symbol" pitchFamily="18" charset="2"/>
              </a:rPr>
              <a:t>    Vertex v, w;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1200">
              <a:sym typeface="Symbol" pitchFamily="18" charset="2"/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200">
                <a:sym typeface="Symbol" pitchFamily="18" charset="2"/>
              </a:rPr>
              <a:t>    for (int counter = 0; counter &lt; NUM_VERTICES; counter ++)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200">
                <a:sym typeface="Symbol" pitchFamily="18" charset="2"/>
              </a:rPr>
              <a:t>    {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200">
                <a:sym typeface="Symbol" pitchFamily="18" charset="2"/>
              </a:rPr>
              <a:t>	    v = findNewVertexOfDegreeZero();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200">
                <a:sym typeface="Symbol" pitchFamily="18" charset="2"/>
              </a:rPr>
              <a:t>	    if (v == NOT_A_VERTEX)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200">
                <a:sym typeface="Symbol" pitchFamily="18" charset="2"/>
              </a:rPr>
              <a:t>		      throw CycleFound();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200">
                <a:sym typeface="Symbol" pitchFamily="18" charset="2"/>
              </a:rPr>
              <a:t>	    v.topNum = counter;     //place the topological numbering of the vertex.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200">
                <a:sym typeface="Symbol" pitchFamily="18" charset="2"/>
              </a:rPr>
              <a:t>	    for each w adjacent to v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200">
                <a:sym typeface="Symbol" pitchFamily="18" charset="2"/>
              </a:rPr>
              <a:t>	         w.indegree --;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200">
                <a:sym typeface="Symbol" pitchFamily="18" charset="2"/>
              </a:rPr>
              <a:t>	}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200">
                <a:sym typeface="Symbol" pitchFamily="18" charset="2"/>
              </a:rPr>
              <a:t>} </a:t>
            </a:r>
          </a:p>
        </p:txBody>
      </p:sp>
      <p:grpSp>
        <p:nvGrpSpPr>
          <p:cNvPr id="462852" name="Group 4"/>
          <p:cNvGrpSpPr>
            <a:grpSpLocks/>
          </p:cNvGrpSpPr>
          <p:nvPr/>
        </p:nvGrpSpPr>
        <p:grpSpPr bwMode="auto">
          <a:xfrm>
            <a:off x="6078538" y="1122363"/>
            <a:ext cx="2779712" cy="1527175"/>
            <a:chOff x="563" y="2300"/>
            <a:chExt cx="1751" cy="962"/>
          </a:xfrm>
        </p:grpSpPr>
        <p:sp>
          <p:nvSpPr>
            <p:cNvPr id="462853" name="Oval 5"/>
            <p:cNvSpPr>
              <a:spLocks noChangeArrowheads="1"/>
            </p:cNvSpPr>
            <p:nvPr/>
          </p:nvSpPr>
          <p:spPr bwMode="auto">
            <a:xfrm>
              <a:off x="574" y="2698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2854" name="Text Box 6"/>
            <p:cNvSpPr txBox="1">
              <a:spLocks noChangeArrowheads="1"/>
            </p:cNvSpPr>
            <p:nvPr/>
          </p:nvSpPr>
          <p:spPr bwMode="auto">
            <a:xfrm>
              <a:off x="563" y="2673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3</a:t>
              </a:r>
              <a:endParaRPr lang="en-US" sz="1400"/>
            </a:p>
          </p:txBody>
        </p:sp>
        <p:sp>
          <p:nvSpPr>
            <p:cNvPr id="462855" name="Oval 7"/>
            <p:cNvSpPr>
              <a:spLocks noChangeArrowheads="1"/>
            </p:cNvSpPr>
            <p:nvPr/>
          </p:nvSpPr>
          <p:spPr bwMode="auto">
            <a:xfrm>
              <a:off x="968" y="3086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2856" name="Text Box 8"/>
            <p:cNvSpPr txBox="1">
              <a:spLocks noChangeArrowheads="1"/>
            </p:cNvSpPr>
            <p:nvPr/>
          </p:nvSpPr>
          <p:spPr bwMode="auto">
            <a:xfrm>
              <a:off x="950" y="3054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6</a:t>
              </a:r>
              <a:endParaRPr lang="en-US" sz="1400"/>
            </a:p>
          </p:txBody>
        </p:sp>
        <p:sp>
          <p:nvSpPr>
            <p:cNvPr id="462857" name="Oval 9"/>
            <p:cNvSpPr>
              <a:spLocks noChangeArrowheads="1"/>
            </p:cNvSpPr>
            <p:nvPr/>
          </p:nvSpPr>
          <p:spPr bwMode="auto">
            <a:xfrm>
              <a:off x="1341" y="2714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2858" name="Text Box 10"/>
            <p:cNvSpPr txBox="1">
              <a:spLocks noChangeArrowheads="1"/>
            </p:cNvSpPr>
            <p:nvPr/>
          </p:nvSpPr>
          <p:spPr bwMode="auto">
            <a:xfrm>
              <a:off x="1330" y="2689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4</a:t>
              </a:r>
              <a:endParaRPr lang="en-US" sz="1400"/>
            </a:p>
          </p:txBody>
        </p:sp>
        <p:sp>
          <p:nvSpPr>
            <p:cNvPr id="462859" name="Oval 11"/>
            <p:cNvSpPr>
              <a:spLocks noChangeArrowheads="1"/>
            </p:cNvSpPr>
            <p:nvPr/>
          </p:nvSpPr>
          <p:spPr bwMode="auto">
            <a:xfrm>
              <a:off x="1729" y="2329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2860" name="Text Box 12"/>
            <p:cNvSpPr txBox="1">
              <a:spLocks noChangeArrowheads="1"/>
            </p:cNvSpPr>
            <p:nvPr/>
          </p:nvSpPr>
          <p:spPr bwMode="auto">
            <a:xfrm>
              <a:off x="1718" y="2304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2</a:t>
              </a:r>
              <a:endParaRPr lang="en-US" sz="1400"/>
            </a:p>
          </p:txBody>
        </p:sp>
        <p:sp>
          <p:nvSpPr>
            <p:cNvPr id="462861" name="Oval 13"/>
            <p:cNvSpPr>
              <a:spLocks noChangeArrowheads="1"/>
            </p:cNvSpPr>
            <p:nvPr/>
          </p:nvSpPr>
          <p:spPr bwMode="auto">
            <a:xfrm>
              <a:off x="1735" y="30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2862" name="Text Box 14"/>
            <p:cNvSpPr txBox="1">
              <a:spLocks noChangeArrowheads="1"/>
            </p:cNvSpPr>
            <p:nvPr/>
          </p:nvSpPr>
          <p:spPr bwMode="auto">
            <a:xfrm>
              <a:off x="1731" y="3057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7</a:t>
              </a:r>
              <a:endParaRPr lang="en-US" sz="1400"/>
            </a:p>
          </p:txBody>
        </p:sp>
        <p:sp>
          <p:nvSpPr>
            <p:cNvPr id="462863" name="Oval 15"/>
            <p:cNvSpPr>
              <a:spLocks noChangeArrowheads="1"/>
            </p:cNvSpPr>
            <p:nvPr/>
          </p:nvSpPr>
          <p:spPr bwMode="auto">
            <a:xfrm>
              <a:off x="2114" y="2715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2864" name="Text Box 16"/>
            <p:cNvSpPr txBox="1">
              <a:spLocks noChangeArrowheads="1"/>
            </p:cNvSpPr>
            <p:nvPr/>
          </p:nvSpPr>
          <p:spPr bwMode="auto">
            <a:xfrm>
              <a:off x="2103" y="2690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5</a:t>
              </a:r>
              <a:endParaRPr lang="en-US" sz="1400"/>
            </a:p>
          </p:txBody>
        </p:sp>
        <p:sp>
          <p:nvSpPr>
            <p:cNvPr id="462865" name="Line 17"/>
            <p:cNvSpPr>
              <a:spLocks noChangeShapeType="1"/>
            </p:cNvSpPr>
            <p:nvPr/>
          </p:nvSpPr>
          <p:spPr bwMode="auto">
            <a:xfrm>
              <a:off x="703" y="2869"/>
              <a:ext cx="271" cy="25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2866" name="Line 18"/>
            <p:cNvSpPr>
              <a:spLocks noChangeShapeType="1"/>
            </p:cNvSpPr>
            <p:nvPr/>
          </p:nvSpPr>
          <p:spPr bwMode="auto">
            <a:xfrm>
              <a:off x="1895" y="2455"/>
              <a:ext cx="265" cy="27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2867" name="Line 19"/>
            <p:cNvSpPr>
              <a:spLocks noChangeShapeType="1"/>
            </p:cNvSpPr>
            <p:nvPr/>
          </p:nvSpPr>
          <p:spPr bwMode="auto">
            <a:xfrm flipH="1">
              <a:off x="1889" y="2862"/>
              <a:ext cx="250" cy="25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2868" name="Line 20"/>
            <p:cNvSpPr>
              <a:spLocks noChangeShapeType="1"/>
            </p:cNvSpPr>
            <p:nvPr/>
          </p:nvSpPr>
          <p:spPr bwMode="auto">
            <a:xfrm flipH="1">
              <a:off x="1496" y="2476"/>
              <a:ext cx="257" cy="2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2869" name="Line 21"/>
            <p:cNvSpPr>
              <a:spLocks noChangeShapeType="1"/>
            </p:cNvSpPr>
            <p:nvPr/>
          </p:nvSpPr>
          <p:spPr bwMode="auto">
            <a:xfrm flipH="1">
              <a:off x="1516" y="2794"/>
              <a:ext cx="5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2870" name="Line 22"/>
            <p:cNvSpPr>
              <a:spLocks noChangeShapeType="1"/>
            </p:cNvSpPr>
            <p:nvPr/>
          </p:nvSpPr>
          <p:spPr bwMode="auto">
            <a:xfrm>
              <a:off x="1489" y="2862"/>
              <a:ext cx="264" cy="2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2871" name="Line 23"/>
            <p:cNvSpPr>
              <a:spLocks noChangeShapeType="1"/>
            </p:cNvSpPr>
            <p:nvPr/>
          </p:nvSpPr>
          <p:spPr bwMode="auto">
            <a:xfrm flipH="1">
              <a:off x="1143" y="3174"/>
              <a:ext cx="59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2872" name="Line 24"/>
            <p:cNvSpPr>
              <a:spLocks noChangeShapeType="1"/>
            </p:cNvSpPr>
            <p:nvPr/>
          </p:nvSpPr>
          <p:spPr bwMode="auto">
            <a:xfrm flipH="1">
              <a:off x="743" y="2794"/>
              <a:ext cx="59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2873" name="Line 25"/>
            <p:cNvSpPr>
              <a:spLocks noChangeShapeType="1"/>
            </p:cNvSpPr>
            <p:nvPr/>
          </p:nvSpPr>
          <p:spPr bwMode="auto">
            <a:xfrm flipH="1">
              <a:off x="1082" y="2875"/>
              <a:ext cx="292" cy="2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462874" name="Group 26"/>
            <p:cNvGrpSpPr>
              <a:grpSpLocks/>
            </p:cNvGrpSpPr>
            <p:nvPr/>
          </p:nvGrpSpPr>
          <p:grpSpPr bwMode="auto">
            <a:xfrm>
              <a:off x="709" y="2300"/>
              <a:ext cx="1010" cy="419"/>
              <a:chOff x="709" y="2111"/>
              <a:chExt cx="1010" cy="419"/>
            </a:xfrm>
          </p:grpSpPr>
          <p:sp>
            <p:nvSpPr>
              <p:cNvPr id="462875" name="Oval 27"/>
              <p:cNvSpPr>
                <a:spLocks noChangeArrowheads="1"/>
              </p:cNvSpPr>
              <p:nvPr/>
            </p:nvSpPr>
            <p:spPr bwMode="auto">
              <a:xfrm>
                <a:off x="966" y="2136"/>
                <a:ext cx="177" cy="17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2876" name="Text Box 28"/>
              <p:cNvSpPr txBox="1">
                <a:spLocks noChangeArrowheads="1"/>
              </p:cNvSpPr>
              <p:nvPr/>
            </p:nvSpPr>
            <p:spPr bwMode="auto">
              <a:xfrm>
                <a:off x="958" y="2111"/>
                <a:ext cx="211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v</a:t>
                </a:r>
                <a:r>
                  <a:rPr lang="en-US" sz="1400" baseline="-25000"/>
                  <a:t>1</a:t>
                </a:r>
                <a:endParaRPr lang="en-US" sz="1400"/>
              </a:p>
            </p:txBody>
          </p:sp>
          <p:sp>
            <p:nvSpPr>
              <p:cNvPr id="462877" name="Line 29"/>
              <p:cNvSpPr>
                <a:spLocks noChangeShapeType="1"/>
              </p:cNvSpPr>
              <p:nvPr/>
            </p:nvSpPr>
            <p:spPr bwMode="auto">
              <a:xfrm flipH="1">
                <a:off x="709" y="2287"/>
                <a:ext cx="271" cy="23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2878" name="Line 30"/>
              <p:cNvSpPr>
                <a:spLocks noChangeShapeType="1"/>
              </p:cNvSpPr>
              <p:nvPr/>
            </p:nvSpPr>
            <p:spPr bwMode="auto">
              <a:xfrm>
                <a:off x="1143" y="2212"/>
                <a:ext cx="57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2879" name="Line 31"/>
              <p:cNvSpPr>
                <a:spLocks noChangeShapeType="1"/>
              </p:cNvSpPr>
              <p:nvPr/>
            </p:nvSpPr>
            <p:spPr bwMode="auto">
              <a:xfrm>
                <a:off x="1109" y="2300"/>
                <a:ext cx="278" cy="23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pic>
        <p:nvPicPr>
          <p:cNvPr id="462880" name="Picture 32" descr="adjli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2175" y="2847975"/>
            <a:ext cx="3181350" cy="2054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2881" name="Text Box 33"/>
          <p:cNvSpPr txBox="1">
            <a:spLocks noChangeArrowheads="1"/>
          </p:cNvSpPr>
          <p:nvPr/>
        </p:nvSpPr>
        <p:spPr bwMode="auto">
          <a:xfrm>
            <a:off x="6459538" y="2865438"/>
            <a:ext cx="280987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0</a:t>
            </a:r>
          </a:p>
        </p:txBody>
      </p:sp>
      <p:sp>
        <p:nvSpPr>
          <p:cNvPr id="462882" name="Text Box 34"/>
          <p:cNvSpPr txBox="1">
            <a:spLocks noChangeArrowheads="1"/>
          </p:cNvSpPr>
          <p:nvPr/>
        </p:nvSpPr>
        <p:spPr bwMode="auto">
          <a:xfrm>
            <a:off x="6483350" y="3146425"/>
            <a:ext cx="280988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1</a:t>
            </a:r>
          </a:p>
        </p:txBody>
      </p:sp>
      <p:sp>
        <p:nvSpPr>
          <p:cNvPr id="462883" name="Text Box 35"/>
          <p:cNvSpPr txBox="1">
            <a:spLocks noChangeArrowheads="1"/>
          </p:cNvSpPr>
          <p:nvPr/>
        </p:nvSpPr>
        <p:spPr bwMode="auto">
          <a:xfrm>
            <a:off x="6464300" y="3427413"/>
            <a:ext cx="280988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2</a:t>
            </a:r>
          </a:p>
        </p:txBody>
      </p:sp>
      <p:sp>
        <p:nvSpPr>
          <p:cNvPr id="462884" name="Text Box 36"/>
          <p:cNvSpPr txBox="1">
            <a:spLocks noChangeArrowheads="1"/>
          </p:cNvSpPr>
          <p:nvPr/>
        </p:nvSpPr>
        <p:spPr bwMode="auto">
          <a:xfrm>
            <a:off x="6456363" y="3686175"/>
            <a:ext cx="280987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3</a:t>
            </a:r>
          </a:p>
        </p:txBody>
      </p:sp>
      <p:sp>
        <p:nvSpPr>
          <p:cNvPr id="462885" name="Text Box 37"/>
          <p:cNvSpPr txBox="1">
            <a:spLocks noChangeArrowheads="1"/>
          </p:cNvSpPr>
          <p:nvPr/>
        </p:nvSpPr>
        <p:spPr bwMode="auto">
          <a:xfrm>
            <a:off x="6446838" y="3989388"/>
            <a:ext cx="280987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1</a:t>
            </a:r>
          </a:p>
        </p:txBody>
      </p:sp>
      <p:sp>
        <p:nvSpPr>
          <p:cNvPr id="462886" name="Text Box 38"/>
          <p:cNvSpPr txBox="1">
            <a:spLocks noChangeArrowheads="1"/>
          </p:cNvSpPr>
          <p:nvPr/>
        </p:nvSpPr>
        <p:spPr bwMode="auto">
          <a:xfrm>
            <a:off x="6448425" y="4259263"/>
            <a:ext cx="280988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3</a:t>
            </a:r>
          </a:p>
        </p:txBody>
      </p:sp>
      <p:sp>
        <p:nvSpPr>
          <p:cNvPr id="462887" name="Text Box 39"/>
          <p:cNvSpPr txBox="1">
            <a:spLocks noChangeArrowheads="1"/>
          </p:cNvSpPr>
          <p:nvPr/>
        </p:nvSpPr>
        <p:spPr bwMode="auto">
          <a:xfrm>
            <a:off x="6440488" y="4541838"/>
            <a:ext cx="280987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2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874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3" y="187325"/>
            <a:ext cx="7772400" cy="615950"/>
          </a:xfrm>
          <a:noFill/>
          <a:ln/>
        </p:spPr>
        <p:txBody>
          <a:bodyPr/>
          <a:lstStyle/>
          <a:p>
            <a:r>
              <a:rPr lang="en-US" sz="3200"/>
              <a:t>Analysis of Algorithm 1</a:t>
            </a:r>
            <a:r>
              <a:rPr lang="en-US" sz="3200">
                <a:sym typeface="Symbol" pitchFamily="18" charset="2"/>
              </a:rPr>
              <a:t> </a:t>
            </a:r>
            <a:endParaRPr lang="en-US" sz="3200">
              <a:latin typeface="Batang" pitchFamily="18" charset="-127"/>
            </a:endParaRPr>
          </a:p>
        </p:txBody>
      </p:sp>
      <p:sp>
        <p:nvSpPr>
          <p:cNvPr id="4638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396875" y="863600"/>
            <a:ext cx="5607050" cy="5707063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>
                <a:sym typeface="Symbol" pitchFamily="18" charset="2"/>
              </a:rPr>
              <a:t>The function </a:t>
            </a:r>
            <a:r>
              <a:rPr lang="en-US" sz="1800">
                <a:latin typeface="Batang" pitchFamily="18" charset="-127"/>
                <a:sym typeface="Symbol" pitchFamily="18" charset="2"/>
              </a:rPr>
              <a:t>findNewVertexOfIndegreeZero</a:t>
            </a:r>
            <a:r>
              <a:rPr lang="en-US" sz="1800">
                <a:sym typeface="Symbol" pitchFamily="18" charset="2"/>
              </a:rPr>
              <a:t> scans the array of vertices looking for a vertex with </a:t>
            </a:r>
            <a:r>
              <a:rPr lang="en-US" sz="1800">
                <a:solidFill>
                  <a:srgbClr val="FF00FF"/>
                </a:solidFill>
                <a:sym typeface="Symbol" pitchFamily="18" charset="2"/>
              </a:rPr>
              <a:t>indegree</a:t>
            </a:r>
            <a:r>
              <a:rPr lang="en-US" sz="1800">
                <a:sym typeface="Symbol" pitchFamily="18" charset="2"/>
              </a:rPr>
              <a:t> 0 that has not already been assigned a topological number.</a:t>
            </a:r>
          </a:p>
          <a:p>
            <a:pPr>
              <a:lnSpc>
                <a:spcPct val="90000"/>
              </a:lnSpc>
            </a:pPr>
            <a:r>
              <a:rPr lang="en-US" sz="1800">
                <a:sym typeface="Symbol" pitchFamily="18" charset="2"/>
              </a:rPr>
              <a:t>Since it is a simple sequential scan of the array of vertices, each call to it takes O(|V|) time. Totally there are |V| such calls, the running time of the algorithm is O(|V|</a:t>
            </a:r>
            <a:r>
              <a:rPr lang="en-US" sz="1800" baseline="30000">
                <a:sym typeface="Symbol" pitchFamily="18" charset="2"/>
              </a:rPr>
              <a:t>2</a:t>
            </a:r>
            <a:r>
              <a:rPr lang="en-US" sz="1800">
                <a:sym typeface="Symbol" pitchFamily="18" charset="2"/>
              </a:rPr>
              <a:t>).</a:t>
            </a:r>
          </a:p>
          <a:p>
            <a:pPr>
              <a:lnSpc>
                <a:spcPct val="90000"/>
              </a:lnSpc>
            </a:pPr>
            <a:r>
              <a:rPr lang="en-US" sz="1800">
                <a:sym typeface="Symbol" pitchFamily="18" charset="2"/>
              </a:rPr>
              <a:t>Can we do better?</a:t>
            </a:r>
          </a:p>
          <a:p>
            <a:pPr lvl="1">
              <a:lnSpc>
                <a:spcPct val="90000"/>
              </a:lnSpc>
            </a:pPr>
            <a:r>
              <a:rPr lang="en-US" sz="1600">
                <a:sym typeface="Symbol" pitchFamily="18" charset="2"/>
              </a:rPr>
              <a:t>The cause of the poor running time is the sequential scan through the array of vertices to find the vertex with indegree 0.</a:t>
            </a:r>
          </a:p>
          <a:p>
            <a:pPr lvl="1">
              <a:lnSpc>
                <a:spcPct val="90000"/>
              </a:lnSpc>
            </a:pPr>
            <a:r>
              <a:rPr lang="en-US" sz="1600">
                <a:sym typeface="Symbol" pitchFamily="18" charset="2"/>
              </a:rPr>
              <a:t>In each iteration, we only update the indegrees of the vertices adjacent to the vertex with indegree 0. If the graph is sparse, we would expect that only a few vertices have their indegrees updated.</a:t>
            </a:r>
          </a:p>
          <a:p>
            <a:pPr lvl="1">
              <a:lnSpc>
                <a:spcPct val="90000"/>
              </a:lnSpc>
            </a:pPr>
            <a:r>
              <a:rPr lang="en-US" sz="1600">
                <a:sym typeface="Symbol" pitchFamily="18" charset="2"/>
              </a:rPr>
              <a:t>However, in Algorithm 1, in the search for a vertex of indegree 0, we look at all the vertices.</a:t>
            </a:r>
          </a:p>
          <a:p>
            <a:pPr lvl="1">
              <a:lnSpc>
                <a:spcPct val="90000"/>
              </a:lnSpc>
            </a:pPr>
            <a:r>
              <a:rPr lang="en-US" sz="1600">
                <a:sym typeface="Symbol" pitchFamily="18" charset="2"/>
              </a:rPr>
              <a:t>Actually, we only need to pay attention to the vertices with their indegrees updated in the last iteration.</a:t>
            </a:r>
          </a:p>
        </p:txBody>
      </p:sp>
      <p:sp>
        <p:nvSpPr>
          <p:cNvPr id="463876" name="Text Box 4"/>
          <p:cNvSpPr txBox="1">
            <a:spLocks noChangeArrowheads="1"/>
          </p:cNvSpPr>
          <p:nvPr/>
        </p:nvSpPr>
        <p:spPr bwMode="auto">
          <a:xfrm>
            <a:off x="6775450" y="1277938"/>
            <a:ext cx="184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pSp>
        <p:nvGrpSpPr>
          <p:cNvPr id="463877" name="Group 5"/>
          <p:cNvGrpSpPr>
            <a:grpSpLocks/>
          </p:cNvGrpSpPr>
          <p:nvPr/>
        </p:nvGrpSpPr>
        <p:grpSpPr bwMode="auto">
          <a:xfrm>
            <a:off x="6003925" y="842963"/>
            <a:ext cx="2779713" cy="1527175"/>
            <a:chOff x="563" y="2300"/>
            <a:chExt cx="1751" cy="962"/>
          </a:xfrm>
        </p:grpSpPr>
        <p:sp>
          <p:nvSpPr>
            <p:cNvPr id="463878" name="Oval 6"/>
            <p:cNvSpPr>
              <a:spLocks noChangeArrowheads="1"/>
            </p:cNvSpPr>
            <p:nvPr/>
          </p:nvSpPr>
          <p:spPr bwMode="auto">
            <a:xfrm>
              <a:off x="574" y="2698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3879" name="Text Box 7"/>
            <p:cNvSpPr txBox="1">
              <a:spLocks noChangeArrowheads="1"/>
            </p:cNvSpPr>
            <p:nvPr/>
          </p:nvSpPr>
          <p:spPr bwMode="auto">
            <a:xfrm>
              <a:off x="563" y="2673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3</a:t>
              </a:r>
              <a:endParaRPr lang="en-US" sz="1400"/>
            </a:p>
          </p:txBody>
        </p:sp>
        <p:sp>
          <p:nvSpPr>
            <p:cNvPr id="463880" name="Oval 8"/>
            <p:cNvSpPr>
              <a:spLocks noChangeArrowheads="1"/>
            </p:cNvSpPr>
            <p:nvPr/>
          </p:nvSpPr>
          <p:spPr bwMode="auto">
            <a:xfrm>
              <a:off x="968" y="3086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3881" name="Text Box 9"/>
            <p:cNvSpPr txBox="1">
              <a:spLocks noChangeArrowheads="1"/>
            </p:cNvSpPr>
            <p:nvPr/>
          </p:nvSpPr>
          <p:spPr bwMode="auto">
            <a:xfrm>
              <a:off x="950" y="3054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6</a:t>
              </a:r>
              <a:endParaRPr lang="en-US" sz="1400"/>
            </a:p>
          </p:txBody>
        </p:sp>
        <p:sp>
          <p:nvSpPr>
            <p:cNvPr id="463882" name="Oval 10"/>
            <p:cNvSpPr>
              <a:spLocks noChangeArrowheads="1"/>
            </p:cNvSpPr>
            <p:nvPr/>
          </p:nvSpPr>
          <p:spPr bwMode="auto">
            <a:xfrm>
              <a:off x="1341" y="2714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3883" name="Text Box 11"/>
            <p:cNvSpPr txBox="1">
              <a:spLocks noChangeArrowheads="1"/>
            </p:cNvSpPr>
            <p:nvPr/>
          </p:nvSpPr>
          <p:spPr bwMode="auto">
            <a:xfrm>
              <a:off x="1330" y="2689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4</a:t>
              </a:r>
              <a:endParaRPr lang="en-US" sz="1400"/>
            </a:p>
          </p:txBody>
        </p:sp>
        <p:sp>
          <p:nvSpPr>
            <p:cNvPr id="463884" name="Oval 12"/>
            <p:cNvSpPr>
              <a:spLocks noChangeArrowheads="1"/>
            </p:cNvSpPr>
            <p:nvPr/>
          </p:nvSpPr>
          <p:spPr bwMode="auto">
            <a:xfrm>
              <a:off x="1729" y="2329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3885" name="Text Box 13"/>
            <p:cNvSpPr txBox="1">
              <a:spLocks noChangeArrowheads="1"/>
            </p:cNvSpPr>
            <p:nvPr/>
          </p:nvSpPr>
          <p:spPr bwMode="auto">
            <a:xfrm>
              <a:off x="1718" y="2304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2</a:t>
              </a:r>
              <a:endParaRPr lang="en-US" sz="1400"/>
            </a:p>
          </p:txBody>
        </p:sp>
        <p:sp>
          <p:nvSpPr>
            <p:cNvPr id="463886" name="Oval 14"/>
            <p:cNvSpPr>
              <a:spLocks noChangeArrowheads="1"/>
            </p:cNvSpPr>
            <p:nvPr/>
          </p:nvSpPr>
          <p:spPr bwMode="auto">
            <a:xfrm>
              <a:off x="1735" y="30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3887" name="Text Box 15"/>
            <p:cNvSpPr txBox="1">
              <a:spLocks noChangeArrowheads="1"/>
            </p:cNvSpPr>
            <p:nvPr/>
          </p:nvSpPr>
          <p:spPr bwMode="auto">
            <a:xfrm>
              <a:off x="1731" y="3057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7</a:t>
              </a:r>
              <a:endParaRPr lang="en-US" sz="1400"/>
            </a:p>
          </p:txBody>
        </p:sp>
        <p:sp>
          <p:nvSpPr>
            <p:cNvPr id="463888" name="Oval 16"/>
            <p:cNvSpPr>
              <a:spLocks noChangeArrowheads="1"/>
            </p:cNvSpPr>
            <p:nvPr/>
          </p:nvSpPr>
          <p:spPr bwMode="auto">
            <a:xfrm>
              <a:off x="2114" y="2715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3889" name="Text Box 17"/>
            <p:cNvSpPr txBox="1">
              <a:spLocks noChangeArrowheads="1"/>
            </p:cNvSpPr>
            <p:nvPr/>
          </p:nvSpPr>
          <p:spPr bwMode="auto">
            <a:xfrm>
              <a:off x="2103" y="2690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5</a:t>
              </a:r>
              <a:endParaRPr lang="en-US" sz="1400"/>
            </a:p>
          </p:txBody>
        </p:sp>
        <p:sp>
          <p:nvSpPr>
            <p:cNvPr id="463890" name="Line 18"/>
            <p:cNvSpPr>
              <a:spLocks noChangeShapeType="1"/>
            </p:cNvSpPr>
            <p:nvPr/>
          </p:nvSpPr>
          <p:spPr bwMode="auto">
            <a:xfrm>
              <a:off x="703" y="2869"/>
              <a:ext cx="271" cy="25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3891" name="Line 19"/>
            <p:cNvSpPr>
              <a:spLocks noChangeShapeType="1"/>
            </p:cNvSpPr>
            <p:nvPr/>
          </p:nvSpPr>
          <p:spPr bwMode="auto">
            <a:xfrm>
              <a:off x="1895" y="2455"/>
              <a:ext cx="265" cy="27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3892" name="Line 20"/>
            <p:cNvSpPr>
              <a:spLocks noChangeShapeType="1"/>
            </p:cNvSpPr>
            <p:nvPr/>
          </p:nvSpPr>
          <p:spPr bwMode="auto">
            <a:xfrm flipH="1">
              <a:off x="1889" y="2862"/>
              <a:ext cx="250" cy="25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3893" name="Line 21"/>
            <p:cNvSpPr>
              <a:spLocks noChangeShapeType="1"/>
            </p:cNvSpPr>
            <p:nvPr/>
          </p:nvSpPr>
          <p:spPr bwMode="auto">
            <a:xfrm flipH="1">
              <a:off x="1496" y="2476"/>
              <a:ext cx="257" cy="2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3894" name="Line 22"/>
            <p:cNvSpPr>
              <a:spLocks noChangeShapeType="1"/>
            </p:cNvSpPr>
            <p:nvPr/>
          </p:nvSpPr>
          <p:spPr bwMode="auto">
            <a:xfrm flipH="1">
              <a:off x="1516" y="2794"/>
              <a:ext cx="5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3895" name="Line 23"/>
            <p:cNvSpPr>
              <a:spLocks noChangeShapeType="1"/>
            </p:cNvSpPr>
            <p:nvPr/>
          </p:nvSpPr>
          <p:spPr bwMode="auto">
            <a:xfrm>
              <a:off x="1489" y="2862"/>
              <a:ext cx="264" cy="2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3896" name="Line 24"/>
            <p:cNvSpPr>
              <a:spLocks noChangeShapeType="1"/>
            </p:cNvSpPr>
            <p:nvPr/>
          </p:nvSpPr>
          <p:spPr bwMode="auto">
            <a:xfrm flipH="1">
              <a:off x="1143" y="3174"/>
              <a:ext cx="59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3897" name="Line 25"/>
            <p:cNvSpPr>
              <a:spLocks noChangeShapeType="1"/>
            </p:cNvSpPr>
            <p:nvPr/>
          </p:nvSpPr>
          <p:spPr bwMode="auto">
            <a:xfrm flipH="1">
              <a:off x="743" y="2794"/>
              <a:ext cx="59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3898" name="Line 26"/>
            <p:cNvSpPr>
              <a:spLocks noChangeShapeType="1"/>
            </p:cNvSpPr>
            <p:nvPr/>
          </p:nvSpPr>
          <p:spPr bwMode="auto">
            <a:xfrm flipH="1">
              <a:off x="1082" y="2875"/>
              <a:ext cx="292" cy="2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463899" name="Group 27"/>
            <p:cNvGrpSpPr>
              <a:grpSpLocks/>
            </p:cNvGrpSpPr>
            <p:nvPr/>
          </p:nvGrpSpPr>
          <p:grpSpPr bwMode="auto">
            <a:xfrm>
              <a:off x="709" y="2300"/>
              <a:ext cx="1010" cy="419"/>
              <a:chOff x="709" y="2111"/>
              <a:chExt cx="1010" cy="419"/>
            </a:xfrm>
          </p:grpSpPr>
          <p:sp>
            <p:nvSpPr>
              <p:cNvPr id="463900" name="Oval 28"/>
              <p:cNvSpPr>
                <a:spLocks noChangeArrowheads="1"/>
              </p:cNvSpPr>
              <p:nvPr/>
            </p:nvSpPr>
            <p:spPr bwMode="auto">
              <a:xfrm>
                <a:off x="966" y="2136"/>
                <a:ext cx="177" cy="17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3901" name="Text Box 29"/>
              <p:cNvSpPr txBox="1">
                <a:spLocks noChangeArrowheads="1"/>
              </p:cNvSpPr>
              <p:nvPr/>
            </p:nvSpPr>
            <p:spPr bwMode="auto">
              <a:xfrm>
                <a:off x="958" y="2111"/>
                <a:ext cx="211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v</a:t>
                </a:r>
                <a:r>
                  <a:rPr lang="en-US" sz="1400" baseline="-25000"/>
                  <a:t>1</a:t>
                </a:r>
                <a:endParaRPr lang="en-US" sz="1400"/>
              </a:p>
            </p:txBody>
          </p:sp>
          <p:sp>
            <p:nvSpPr>
              <p:cNvPr id="463902" name="Line 30"/>
              <p:cNvSpPr>
                <a:spLocks noChangeShapeType="1"/>
              </p:cNvSpPr>
              <p:nvPr/>
            </p:nvSpPr>
            <p:spPr bwMode="auto">
              <a:xfrm flipH="1">
                <a:off x="709" y="2287"/>
                <a:ext cx="271" cy="23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3903" name="Line 31"/>
              <p:cNvSpPr>
                <a:spLocks noChangeShapeType="1"/>
              </p:cNvSpPr>
              <p:nvPr/>
            </p:nvSpPr>
            <p:spPr bwMode="auto">
              <a:xfrm>
                <a:off x="1143" y="2212"/>
                <a:ext cx="57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3904" name="Line 32"/>
              <p:cNvSpPr>
                <a:spLocks noChangeShapeType="1"/>
              </p:cNvSpPr>
              <p:nvPr/>
            </p:nvSpPr>
            <p:spPr bwMode="auto">
              <a:xfrm>
                <a:off x="1109" y="2300"/>
                <a:ext cx="278" cy="23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pic>
        <p:nvPicPr>
          <p:cNvPr id="463905" name="Picture 33" descr="adjli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2650" y="2492375"/>
            <a:ext cx="3181350" cy="2054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3906" name="Text Box 34"/>
          <p:cNvSpPr txBox="1">
            <a:spLocks noChangeArrowheads="1"/>
          </p:cNvSpPr>
          <p:nvPr/>
        </p:nvSpPr>
        <p:spPr bwMode="auto">
          <a:xfrm>
            <a:off x="6450013" y="2509838"/>
            <a:ext cx="280987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0</a:t>
            </a:r>
          </a:p>
        </p:txBody>
      </p:sp>
      <p:sp>
        <p:nvSpPr>
          <p:cNvPr id="463907" name="Text Box 35"/>
          <p:cNvSpPr txBox="1">
            <a:spLocks noChangeArrowheads="1"/>
          </p:cNvSpPr>
          <p:nvPr/>
        </p:nvSpPr>
        <p:spPr bwMode="auto">
          <a:xfrm>
            <a:off x="6473825" y="2790825"/>
            <a:ext cx="280988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1</a:t>
            </a:r>
          </a:p>
        </p:txBody>
      </p:sp>
      <p:sp>
        <p:nvSpPr>
          <p:cNvPr id="463908" name="Text Box 36"/>
          <p:cNvSpPr txBox="1">
            <a:spLocks noChangeArrowheads="1"/>
          </p:cNvSpPr>
          <p:nvPr/>
        </p:nvSpPr>
        <p:spPr bwMode="auto">
          <a:xfrm>
            <a:off x="6454775" y="3071813"/>
            <a:ext cx="280988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2</a:t>
            </a:r>
          </a:p>
        </p:txBody>
      </p:sp>
      <p:sp>
        <p:nvSpPr>
          <p:cNvPr id="463909" name="Text Box 37"/>
          <p:cNvSpPr txBox="1">
            <a:spLocks noChangeArrowheads="1"/>
          </p:cNvSpPr>
          <p:nvPr/>
        </p:nvSpPr>
        <p:spPr bwMode="auto">
          <a:xfrm>
            <a:off x="6446838" y="3330575"/>
            <a:ext cx="280987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3</a:t>
            </a:r>
          </a:p>
        </p:txBody>
      </p:sp>
      <p:sp>
        <p:nvSpPr>
          <p:cNvPr id="463910" name="Text Box 38"/>
          <p:cNvSpPr txBox="1">
            <a:spLocks noChangeArrowheads="1"/>
          </p:cNvSpPr>
          <p:nvPr/>
        </p:nvSpPr>
        <p:spPr bwMode="auto">
          <a:xfrm>
            <a:off x="6437313" y="3633788"/>
            <a:ext cx="280987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1</a:t>
            </a:r>
          </a:p>
        </p:txBody>
      </p:sp>
      <p:sp>
        <p:nvSpPr>
          <p:cNvPr id="463911" name="Text Box 39"/>
          <p:cNvSpPr txBox="1">
            <a:spLocks noChangeArrowheads="1"/>
          </p:cNvSpPr>
          <p:nvPr/>
        </p:nvSpPr>
        <p:spPr bwMode="auto">
          <a:xfrm>
            <a:off x="6438900" y="3903663"/>
            <a:ext cx="280988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3</a:t>
            </a:r>
          </a:p>
        </p:txBody>
      </p:sp>
      <p:sp>
        <p:nvSpPr>
          <p:cNvPr id="463912" name="Text Box 40"/>
          <p:cNvSpPr txBox="1">
            <a:spLocks noChangeArrowheads="1"/>
          </p:cNvSpPr>
          <p:nvPr/>
        </p:nvSpPr>
        <p:spPr bwMode="auto">
          <a:xfrm>
            <a:off x="6430963" y="4186238"/>
            <a:ext cx="280987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2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898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3" y="187325"/>
            <a:ext cx="7772400" cy="615950"/>
          </a:xfrm>
          <a:noFill/>
          <a:ln/>
        </p:spPr>
        <p:txBody>
          <a:bodyPr/>
          <a:lstStyle/>
          <a:p>
            <a:r>
              <a:rPr lang="en-US" sz="3200"/>
              <a:t>A Better Implementation </a:t>
            </a:r>
            <a:r>
              <a:rPr lang="en-US" sz="3200">
                <a:sym typeface="Symbol" pitchFamily="18" charset="2"/>
              </a:rPr>
              <a:t></a:t>
            </a:r>
            <a:r>
              <a:rPr lang="en-US" sz="3200"/>
              <a:t> Algorithm 2</a:t>
            </a:r>
            <a:r>
              <a:rPr lang="en-US" sz="3200">
                <a:sym typeface="Symbol" pitchFamily="18" charset="2"/>
              </a:rPr>
              <a:t> </a:t>
            </a:r>
            <a:endParaRPr lang="en-US" sz="3200">
              <a:latin typeface="Batang" pitchFamily="18" charset="-127"/>
            </a:endParaRPr>
          </a:p>
        </p:txBody>
      </p:sp>
      <p:sp>
        <p:nvSpPr>
          <p:cNvPr id="4648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396875" y="863600"/>
            <a:ext cx="5607050" cy="5707063"/>
          </a:xfrm>
          <a:noFill/>
          <a:ln/>
        </p:spPr>
        <p:txBody>
          <a:bodyPr/>
          <a:lstStyle/>
          <a:p>
            <a:r>
              <a:rPr lang="en-US" sz="2000">
                <a:sym typeface="Symbol" pitchFamily="18" charset="2"/>
              </a:rPr>
              <a:t>The basic idea</a:t>
            </a:r>
          </a:p>
          <a:p>
            <a:pPr lvl="1"/>
            <a:r>
              <a:rPr lang="en-US" sz="1800">
                <a:sym typeface="Symbol" pitchFamily="18" charset="2"/>
              </a:rPr>
              <a:t>Use a queue to keep all the (unassigned) vertices of indegree 0</a:t>
            </a:r>
          </a:p>
          <a:p>
            <a:pPr lvl="1"/>
            <a:r>
              <a:rPr lang="en-US" sz="1800">
                <a:sym typeface="Symbol" pitchFamily="18" charset="2"/>
              </a:rPr>
              <a:t>Initially, we scan the array of vertices once to place all vertices of indegree 0 on the queue.</a:t>
            </a:r>
          </a:p>
          <a:p>
            <a:pPr lvl="1"/>
            <a:r>
              <a:rPr lang="en-US" sz="1800">
                <a:sym typeface="Symbol" pitchFamily="18" charset="2"/>
              </a:rPr>
              <a:t>In each iteration, remove the front from the queue and assign the topological numbering to the vertex.</a:t>
            </a:r>
          </a:p>
          <a:p>
            <a:pPr lvl="1"/>
            <a:r>
              <a:rPr lang="en-US" sz="1800">
                <a:sym typeface="Symbol" pitchFamily="18" charset="2"/>
              </a:rPr>
              <a:t>When we decrement the indegrees of the adjacent vertices, we check each vertex and place it in the rear of the queue if its indegree falls to 0.</a:t>
            </a:r>
          </a:p>
          <a:p>
            <a:r>
              <a:rPr lang="en-US" sz="2000">
                <a:sym typeface="Symbol" pitchFamily="18" charset="2"/>
              </a:rPr>
              <a:t>Note that the topological ordering then is the order in which the vertices dequeue.</a:t>
            </a:r>
          </a:p>
        </p:txBody>
      </p:sp>
      <p:sp>
        <p:nvSpPr>
          <p:cNvPr id="464900" name="Text Box 4"/>
          <p:cNvSpPr txBox="1">
            <a:spLocks noChangeArrowheads="1"/>
          </p:cNvSpPr>
          <p:nvPr/>
        </p:nvSpPr>
        <p:spPr bwMode="auto">
          <a:xfrm>
            <a:off x="6775450" y="1277938"/>
            <a:ext cx="184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pSp>
        <p:nvGrpSpPr>
          <p:cNvPr id="464901" name="Group 5"/>
          <p:cNvGrpSpPr>
            <a:grpSpLocks/>
          </p:cNvGrpSpPr>
          <p:nvPr/>
        </p:nvGrpSpPr>
        <p:grpSpPr bwMode="auto">
          <a:xfrm>
            <a:off x="6003925" y="842963"/>
            <a:ext cx="2779713" cy="1527175"/>
            <a:chOff x="563" y="2300"/>
            <a:chExt cx="1751" cy="962"/>
          </a:xfrm>
        </p:grpSpPr>
        <p:sp>
          <p:nvSpPr>
            <p:cNvPr id="464902" name="Oval 6"/>
            <p:cNvSpPr>
              <a:spLocks noChangeArrowheads="1"/>
            </p:cNvSpPr>
            <p:nvPr/>
          </p:nvSpPr>
          <p:spPr bwMode="auto">
            <a:xfrm>
              <a:off x="574" y="2698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4903" name="Text Box 7"/>
            <p:cNvSpPr txBox="1">
              <a:spLocks noChangeArrowheads="1"/>
            </p:cNvSpPr>
            <p:nvPr/>
          </p:nvSpPr>
          <p:spPr bwMode="auto">
            <a:xfrm>
              <a:off x="563" y="2673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3</a:t>
              </a:r>
              <a:endParaRPr lang="en-US" sz="1400"/>
            </a:p>
          </p:txBody>
        </p:sp>
        <p:sp>
          <p:nvSpPr>
            <p:cNvPr id="464904" name="Oval 8"/>
            <p:cNvSpPr>
              <a:spLocks noChangeArrowheads="1"/>
            </p:cNvSpPr>
            <p:nvPr/>
          </p:nvSpPr>
          <p:spPr bwMode="auto">
            <a:xfrm>
              <a:off x="968" y="3086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4905" name="Text Box 9"/>
            <p:cNvSpPr txBox="1">
              <a:spLocks noChangeArrowheads="1"/>
            </p:cNvSpPr>
            <p:nvPr/>
          </p:nvSpPr>
          <p:spPr bwMode="auto">
            <a:xfrm>
              <a:off x="950" y="3054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6</a:t>
              </a:r>
              <a:endParaRPr lang="en-US" sz="1400"/>
            </a:p>
          </p:txBody>
        </p:sp>
        <p:sp>
          <p:nvSpPr>
            <p:cNvPr id="464906" name="Oval 10"/>
            <p:cNvSpPr>
              <a:spLocks noChangeArrowheads="1"/>
            </p:cNvSpPr>
            <p:nvPr/>
          </p:nvSpPr>
          <p:spPr bwMode="auto">
            <a:xfrm>
              <a:off x="1341" y="2714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4907" name="Text Box 11"/>
            <p:cNvSpPr txBox="1">
              <a:spLocks noChangeArrowheads="1"/>
            </p:cNvSpPr>
            <p:nvPr/>
          </p:nvSpPr>
          <p:spPr bwMode="auto">
            <a:xfrm>
              <a:off x="1330" y="2689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4</a:t>
              </a:r>
              <a:endParaRPr lang="en-US" sz="1400"/>
            </a:p>
          </p:txBody>
        </p:sp>
        <p:sp>
          <p:nvSpPr>
            <p:cNvPr id="464908" name="Oval 12"/>
            <p:cNvSpPr>
              <a:spLocks noChangeArrowheads="1"/>
            </p:cNvSpPr>
            <p:nvPr/>
          </p:nvSpPr>
          <p:spPr bwMode="auto">
            <a:xfrm>
              <a:off x="1729" y="2329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4909" name="Text Box 13"/>
            <p:cNvSpPr txBox="1">
              <a:spLocks noChangeArrowheads="1"/>
            </p:cNvSpPr>
            <p:nvPr/>
          </p:nvSpPr>
          <p:spPr bwMode="auto">
            <a:xfrm>
              <a:off x="1718" y="2304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2</a:t>
              </a:r>
              <a:endParaRPr lang="en-US" sz="1400"/>
            </a:p>
          </p:txBody>
        </p:sp>
        <p:sp>
          <p:nvSpPr>
            <p:cNvPr id="464910" name="Oval 14"/>
            <p:cNvSpPr>
              <a:spLocks noChangeArrowheads="1"/>
            </p:cNvSpPr>
            <p:nvPr/>
          </p:nvSpPr>
          <p:spPr bwMode="auto">
            <a:xfrm>
              <a:off x="1735" y="30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4911" name="Text Box 15"/>
            <p:cNvSpPr txBox="1">
              <a:spLocks noChangeArrowheads="1"/>
            </p:cNvSpPr>
            <p:nvPr/>
          </p:nvSpPr>
          <p:spPr bwMode="auto">
            <a:xfrm>
              <a:off x="1731" y="3057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7</a:t>
              </a:r>
              <a:endParaRPr lang="en-US" sz="1400"/>
            </a:p>
          </p:txBody>
        </p:sp>
        <p:sp>
          <p:nvSpPr>
            <p:cNvPr id="464912" name="Oval 16"/>
            <p:cNvSpPr>
              <a:spLocks noChangeArrowheads="1"/>
            </p:cNvSpPr>
            <p:nvPr/>
          </p:nvSpPr>
          <p:spPr bwMode="auto">
            <a:xfrm>
              <a:off x="2114" y="2715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4913" name="Text Box 17"/>
            <p:cNvSpPr txBox="1">
              <a:spLocks noChangeArrowheads="1"/>
            </p:cNvSpPr>
            <p:nvPr/>
          </p:nvSpPr>
          <p:spPr bwMode="auto">
            <a:xfrm>
              <a:off x="2103" y="2690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5</a:t>
              </a:r>
              <a:endParaRPr lang="en-US" sz="1400"/>
            </a:p>
          </p:txBody>
        </p:sp>
        <p:sp>
          <p:nvSpPr>
            <p:cNvPr id="464914" name="Line 18"/>
            <p:cNvSpPr>
              <a:spLocks noChangeShapeType="1"/>
            </p:cNvSpPr>
            <p:nvPr/>
          </p:nvSpPr>
          <p:spPr bwMode="auto">
            <a:xfrm>
              <a:off x="703" y="2869"/>
              <a:ext cx="271" cy="25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4915" name="Line 19"/>
            <p:cNvSpPr>
              <a:spLocks noChangeShapeType="1"/>
            </p:cNvSpPr>
            <p:nvPr/>
          </p:nvSpPr>
          <p:spPr bwMode="auto">
            <a:xfrm>
              <a:off x="1895" y="2455"/>
              <a:ext cx="265" cy="27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4916" name="Line 20"/>
            <p:cNvSpPr>
              <a:spLocks noChangeShapeType="1"/>
            </p:cNvSpPr>
            <p:nvPr/>
          </p:nvSpPr>
          <p:spPr bwMode="auto">
            <a:xfrm flipH="1">
              <a:off x="1889" y="2862"/>
              <a:ext cx="250" cy="25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4917" name="Line 21"/>
            <p:cNvSpPr>
              <a:spLocks noChangeShapeType="1"/>
            </p:cNvSpPr>
            <p:nvPr/>
          </p:nvSpPr>
          <p:spPr bwMode="auto">
            <a:xfrm flipH="1">
              <a:off x="1496" y="2476"/>
              <a:ext cx="257" cy="2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4918" name="Line 22"/>
            <p:cNvSpPr>
              <a:spLocks noChangeShapeType="1"/>
            </p:cNvSpPr>
            <p:nvPr/>
          </p:nvSpPr>
          <p:spPr bwMode="auto">
            <a:xfrm flipH="1">
              <a:off x="1516" y="2794"/>
              <a:ext cx="5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4919" name="Line 23"/>
            <p:cNvSpPr>
              <a:spLocks noChangeShapeType="1"/>
            </p:cNvSpPr>
            <p:nvPr/>
          </p:nvSpPr>
          <p:spPr bwMode="auto">
            <a:xfrm>
              <a:off x="1489" y="2862"/>
              <a:ext cx="264" cy="2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4920" name="Line 24"/>
            <p:cNvSpPr>
              <a:spLocks noChangeShapeType="1"/>
            </p:cNvSpPr>
            <p:nvPr/>
          </p:nvSpPr>
          <p:spPr bwMode="auto">
            <a:xfrm flipH="1">
              <a:off x="1143" y="3174"/>
              <a:ext cx="59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4921" name="Line 25"/>
            <p:cNvSpPr>
              <a:spLocks noChangeShapeType="1"/>
            </p:cNvSpPr>
            <p:nvPr/>
          </p:nvSpPr>
          <p:spPr bwMode="auto">
            <a:xfrm flipH="1">
              <a:off x="743" y="2794"/>
              <a:ext cx="59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4922" name="Line 26"/>
            <p:cNvSpPr>
              <a:spLocks noChangeShapeType="1"/>
            </p:cNvSpPr>
            <p:nvPr/>
          </p:nvSpPr>
          <p:spPr bwMode="auto">
            <a:xfrm flipH="1">
              <a:off x="1082" y="2875"/>
              <a:ext cx="292" cy="2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464923" name="Group 27"/>
            <p:cNvGrpSpPr>
              <a:grpSpLocks/>
            </p:cNvGrpSpPr>
            <p:nvPr/>
          </p:nvGrpSpPr>
          <p:grpSpPr bwMode="auto">
            <a:xfrm>
              <a:off x="709" y="2300"/>
              <a:ext cx="1010" cy="419"/>
              <a:chOff x="709" y="2111"/>
              <a:chExt cx="1010" cy="419"/>
            </a:xfrm>
          </p:grpSpPr>
          <p:sp>
            <p:nvSpPr>
              <p:cNvPr id="464924" name="Oval 28"/>
              <p:cNvSpPr>
                <a:spLocks noChangeArrowheads="1"/>
              </p:cNvSpPr>
              <p:nvPr/>
            </p:nvSpPr>
            <p:spPr bwMode="auto">
              <a:xfrm>
                <a:off x="966" y="2136"/>
                <a:ext cx="177" cy="17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4925" name="Text Box 29"/>
              <p:cNvSpPr txBox="1">
                <a:spLocks noChangeArrowheads="1"/>
              </p:cNvSpPr>
              <p:nvPr/>
            </p:nvSpPr>
            <p:spPr bwMode="auto">
              <a:xfrm>
                <a:off x="958" y="2111"/>
                <a:ext cx="211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v</a:t>
                </a:r>
                <a:r>
                  <a:rPr lang="en-US" sz="1400" baseline="-25000"/>
                  <a:t>1</a:t>
                </a:r>
                <a:endParaRPr lang="en-US" sz="1400"/>
              </a:p>
            </p:txBody>
          </p:sp>
          <p:sp>
            <p:nvSpPr>
              <p:cNvPr id="464926" name="Line 30"/>
              <p:cNvSpPr>
                <a:spLocks noChangeShapeType="1"/>
              </p:cNvSpPr>
              <p:nvPr/>
            </p:nvSpPr>
            <p:spPr bwMode="auto">
              <a:xfrm flipH="1">
                <a:off x="709" y="2287"/>
                <a:ext cx="271" cy="23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4927" name="Line 31"/>
              <p:cNvSpPr>
                <a:spLocks noChangeShapeType="1"/>
              </p:cNvSpPr>
              <p:nvPr/>
            </p:nvSpPr>
            <p:spPr bwMode="auto">
              <a:xfrm>
                <a:off x="1143" y="2212"/>
                <a:ext cx="57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4928" name="Line 32"/>
              <p:cNvSpPr>
                <a:spLocks noChangeShapeType="1"/>
              </p:cNvSpPr>
              <p:nvPr/>
            </p:nvSpPr>
            <p:spPr bwMode="auto">
              <a:xfrm>
                <a:off x="1109" y="2300"/>
                <a:ext cx="278" cy="23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pic>
        <p:nvPicPr>
          <p:cNvPr id="464929" name="Picture 33" descr="adjli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2650" y="2492375"/>
            <a:ext cx="3181350" cy="2054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4930" name="Text Box 34"/>
          <p:cNvSpPr txBox="1">
            <a:spLocks noChangeArrowheads="1"/>
          </p:cNvSpPr>
          <p:nvPr/>
        </p:nvSpPr>
        <p:spPr bwMode="auto">
          <a:xfrm>
            <a:off x="6450013" y="2509838"/>
            <a:ext cx="280987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0</a:t>
            </a:r>
          </a:p>
        </p:txBody>
      </p:sp>
      <p:sp>
        <p:nvSpPr>
          <p:cNvPr id="464931" name="Text Box 35"/>
          <p:cNvSpPr txBox="1">
            <a:spLocks noChangeArrowheads="1"/>
          </p:cNvSpPr>
          <p:nvPr/>
        </p:nvSpPr>
        <p:spPr bwMode="auto">
          <a:xfrm>
            <a:off x="6473825" y="2790825"/>
            <a:ext cx="280988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1</a:t>
            </a:r>
          </a:p>
        </p:txBody>
      </p:sp>
      <p:sp>
        <p:nvSpPr>
          <p:cNvPr id="464932" name="Text Box 36"/>
          <p:cNvSpPr txBox="1">
            <a:spLocks noChangeArrowheads="1"/>
          </p:cNvSpPr>
          <p:nvPr/>
        </p:nvSpPr>
        <p:spPr bwMode="auto">
          <a:xfrm>
            <a:off x="6454775" y="3071813"/>
            <a:ext cx="280988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2</a:t>
            </a:r>
          </a:p>
        </p:txBody>
      </p:sp>
      <p:sp>
        <p:nvSpPr>
          <p:cNvPr id="464933" name="Text Box 37"/>
          <p:cNvSpPr txBox="1">
            <a:spLocks noChangeArrowheads="1"/>
          </p:cNvSpPr>
          <p:nvPr/>
        </p:nvSpPr>
        <p:spPr bwMode="auto">
          <a:xfrm>
            <a:off x="6446838" y="3330575"/>
            <a:ext cx="280987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3</a:t>
            </a:r>
          </a:p>
        </p:txBody>
      </p:sp>
      <p:sp>
        <p:nvSpPr>
          <p:cNvPr id="464934" name="Text Box 38"/>
          <p:cNvSpPr txBox="1">
            <a:spLocks noChangeArrowheads="1"/>
          </p:cNvSpPr>
          <p:nvPr/>
        </p:nvSpPr>
        <p:spPr bwMode="auto">
          <a:xfrm>
            <a:off x="6437313" y="3633788"/>
            <a:ext cx="280987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1</a:t>
            </a:r>
          </a:p>
        </p:txBody>
      </p:sp>
      <p:sp>
        <p:nvSpPr>
          <p:cNvPr id="464935" name="Text Box 39"/>
          <p:cNvSpPr txBox="1">
            <a:spLocks noChangeArrowheads="1"/>
          </p:cNvSpPr>
          <p:nvPr/>
        </p:nvSpPr>
        <p:spPr bwMode="auto">
          <a:xfrm>
            <a:off x="6438900" y="3903663"/>
            <a:ext cx="280988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3</a:t>
            </a:r>
          </a:p>
        </p:txBody>
      </p:sp>
      <p:sp>
        <p:nvSpPr>
          <p:cNvPr id="464936" name="Text Box 40"/>
          <p:cNvSpPr txBox="1">
            <a:spLocks noChangeArrowheads="1"/>
          </p:cNvSpPr>
          <p:nvPr/>
        </p:nvSpPr>
        <p:spPr bwMode="auto">
          <a:xfrm>
            <a:off x="6430963" y="4186238"/>
            <a:ext cx="280987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2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3" y="187325"/>
            <a:ext cx="7772400" cy="615950"/>
          </a:xfrm>
          <a:noFill/>
          <a:ln/>
        </p:spPr>
        <p:txBody>
          <a:bodyPr/>
          <a:lstStyle/>
          <a:p>
            <a:r>
              <a:rPr lang="en-US" sz="3200"/>
              <a:t>Pseudocode  for Algorithm 2</a:t>
            </a:r>
            <a:r>
              <a:rPr lang="en-US" sz="3200">
                <a:sym typeface="Symbol" pitchFamily="18" charset="2"/>
              </a:rPr>
              <a:t> </a:t>
            </a:r>
            <a:endParaRPr lang="en-US" sz="3200">
              <a:latin typeface="Batang" pitchFamily="18" charset="-127"/>
            </a:endParaRPr>
          </a:p>
        </p:txBody>
      </p:sp>
      <p:sp>
        <p:nvSpPr>
          <p:cNvPr id="4659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396875" y="863600"/>
            <a:ext cx="8253413" cy="5707063"/>
          </a:xfrm>
          <a:noFill/>
          <a:ln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1400">
                <a:sym typeface="Symbol" pitchFamily="18" charset="2"/>
              </a:rPr>
              <a:t>	void Graph::topsort()</a:t>
            </a:r>
          </a:p>
          <a:p>
            <a:pPr>
              <a:buFont typeface="Wingdings" pitchFamily="2" charset="2"/>
              <a:buNone/>
            </a:pPr>
            <a:r>
              <a:rPr lang="en-US" sz="1400">
                <a:sym typeface="Symbol" pitchFamily="18" charset="2"/>
              </a:rPr>
              <a:t>	{</a:t>
            </a:r>
          </a:p>
          <a:p>
            <a:pPr>
              <a:buFont typeface="Wingdings" pitchFamily="2" charset="2"/>
              <a:buNone/>
            </a:pPr>
            <a:r>
              <a:rPr lang="en-US" sz="1400">
                <a:sym typeface="Symbol" pitchFamily="18" charset="2"/>
              </a:rPr>
              <a:t>	    Queue q(NUM_VERTICES);</a:t>
            </a:r>
          </a:p>
          <a:p>
            <a:pPr>
              <a:buFont typeface="Wingdings" pitchFamily="2" charset="2"/>
              <a:buNone/>
            </a:pPr>
            <a:r>
              <a:rPr lang="en-US" sz="1400">
                <a:sym typeface="Symbol" pitchFamily="18" charset="2"/>
              </a:rPr>
              <a:t>	    int counter = 0;</a:t>
            </a:r>
          </a:p>
          <a:p>
            <a:pPr>
              <a:buFont typeface="Wingdings" pitchFamily="2" charset="2"/>
              <a:buNone/>
            </a:pPr>
            <a:r>
              <a:rPr lang="en-US" sz="1400">
                <a:sym typeface="Symbol" pitchFamily="18" charset="2"/>
              </a:rPr>
              <a:t>	    Vertex v, w;</a:t>
            </a:r>
          </a:p>
          <a:p>
            <a:pPr>
              <a:buFont typeface="Wingdings" pitchFamily="2" charset="2"/>
              <a:buNone/>
            </a:pPr>
            <a:endParaRPr lang="en-US" sz="1400"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r>
              <a:rPr lang="en-US" sz="1400">
                <a:sym typeface="Symbol" pitchFamily="18" charset="2"/>
              </a:rPr>
              <a:t>	    q.makeEmpty();</a:t>
            </a:r>
          </a:p>
          <a:p>
            <a:pPr>
              <a:buFont typeface="Wingdings" pitchFamily="2" charset="2"/>
              <a:buNone/>
            </a:pPr>
            <a:r>
              <a:rPr lang="en-US" sz="1400">
                <a:sym typeface="Symbol" pitchFamily="18" charset="2"/>
              </a:rPr>
              <a:t>	    for each vertex v</a:t>
            </a:r>
          </a:p>
          <a:p>
            <a:pPr>
              <a:buFont typeface="Wingdings" pitchFamily="2" charset="2"/>
              <a:buNone/>
            </a:pPr>
            <a:r>
              <a:rPr lang="en-US" sz="1400">
                <a:sym typeface="Symbol" pitchFamily="18" charset="2"/>
              </a:rPr>
              <a:t>		if (v.indegree == 0)</a:t>
            </a:r>
          </a:p>
          <a:p>
            <a:pPr>
              <a:buFont typeface="Wingdings" pitchFamily="2" charset="2"/>
              <a:buNone/>
            </a:pPr>
            <a:r>
              <a:rPr lang="en-US" sz="1400">
                <a:sym typeface="Symbol" pitchFamily="18" charset="2"/>
              </a:rPr>
              <a:t>		    q.enqueue(v);</a:t>
            </a:r>
          </a:p>
          <a:p>
            <a:pPr>
              <a:buFont typeface="Wingdings" pitchFamily="2" charset="2"/>
              <a:buNone/>
            </a:pPr>
            <a:r>
              <a:rPr lang="en-US" sz="1400">
                <a:sym typeface="Symbol" pitchFamily="18" charset="2"/>
              </a:rPr>
              <a:t>	    while (!q.isEmpty())</a:t>
            </a:r>
          </a:p>
          <a:p>
            <a:pPr>
              <a:buFont typeface="Wingdings" pitchFamily="2" charset="2"/>
              <a:buNone/>
            </a:pPr>
            <a:r>
              <a:rPr lang="en-US" sz="1400">
                <a:sym typeface="Symbol" pitchFamily="18" charset="2"/>
              </a:rPr>
              <a:t>	    {</a:t>
            </a:r>
          </a:p>
          <a:p>
            <a:pPr>
              <a:buFont typeface="Wingdings" pitchFamily="2" charset="2"/>
              <a:buNone/>
            </a:pPr>
            <a:r>
              <a:rPr lang="en-US" sz="1400">
                <a:sym typeface="Symbol" pitchFamily="18" charset="2"/>
              </a:rPr>
              <a:t>		v = q.dequeue();</a:t>
            </a:r>
          </a:p>
          <a:p>
            <a:pPr>
              <a:buFont typeface="Wingdings" pitchFamily="2" charset="2"/>
              <a:buNone/>
            </a:pPr>
            <a:r>
              <a:rPr lang="en-US" sz="1400">
                <a:sym typeface="Symbol" pitchFamily="18" charset="2"/>
              </a:rPr>
              <a:t>		v.topNum = ++counter; // assign next number as its topological numbering</a:t>
            </a:r>
          </a:p>
          <a:p>
            <a:pPr>
              <a:buFont typeface="Wingdings" pitchFamily="2" charset="2"/>
              <a:buNone/>
            </a:pPr>
            <a:r>
              <a:rPr lang="en-US" sz="1400">
                <a:sym typeface="Symbol" pitchFamily="18" charset="2"/>
              </a:rPr>
              <a:t>		for each w adjacent to v</a:t>
            </a:r>
          </a:p>
          <a:p>
            <a:pPr>
              <a:buFont typeface="Wingdings" pitchFamily="2" charset="2"/>
              <a:buNone/>
            </a:pPr>
            <a:r>
              <a:rPr lang="en-US" sz="1400">
                <a:sym typeface="Symbol" pitchFamily="18" charset="2"/>
              </a:rPr>
              <a:t>		   if (--w.indegree == 0)</a:t>
            </a:r>
          </a:p>
          <a:p>
            <a:pPr>
              <a:buFont typeface="Wingdings" pitchFamily="2" charset="2"/>
              <a:buNone/>
            </a:pPr>
            <a:r>
              <a:rPr lang="en-US" sz="1400">
                <a:sym typeface="Symbol" pitchFamily="18" charset="2"/>
              </a:rPr>
              <a:t>		       q.enqueue(w);</a:t>
            </a:r>
          </a:p>
          <a:p>
            <a:pPr>
              <a:buFont typeface="Wingdings" pitchFamily="2" charset="2"/>
              <a:buNone/>
            </a:pPr>
            <a:r>
              <a:rPr lang="en-US" sz="1400">
                <a:sym typeface="Symbol" pitchFamily="18" charset="2"/>
              </a:rPr>
              <a:t>	    }</a:t>
            </a:r>
          </a:p>
          <a:p>
            <a:pPr>
              <a:buFont typeface="Wingdings" pitchFamily="2" charset="2"/>
              <a:buNone/>
            </a:pPr>
            <a:r>
              <a:rPr lang="en-US" sz="1400">
                <a:sym typeface="Symbol" pitchFamily="18" charset="2"/>
              </a:rPr>
              <a:t>	    if (counter != NUM_VERTICES)</a:t>
            </a:r>
          </a:p>
          <a:p>
            <a:pPr>
              <a:buFont typeface="Wingdings" pitchFamily="2" charset="2"/>
              <a:buNone/>
            </a:pPr>
            <a:r>
              <a:rPr lang="en-US" sz="1400">
                <a:sym typeface="Symbol" pitchFamily="18" charset="2"/>
              </a:rPr>
              <a:t>		throw CycleFound();</a:t>
            </a:r>
          </a:p>
          <a:p>
            <a:pPr>
              <a:buFont typeface="Wingdings" pitchFamily="2" charset="2"/>
              <a:buNone/>
            </a:pPr>
            <a:r>
              <a:rPr lang="en-US" sz="1400">
                <a:sym typeface="Symbol" pitchFamily="18" charset="2"/>
              </a:rPr>
              <a:t>	}</a:t>
            </a:r>
          </a:p>
        </p:txBody>
      </p:sp>
      <p:sp>
        <p:nvSpPr>
          <p:cNvPr id="465924" name="Text Box 4"/>
          <p:cNvSpPr txBox="1">
            <a:spLocks noChangeArrowheads="1"/>
          </p:cNvSpPr>
          <p:nvPr/>
        </p:nvSpPr>
        <p:spPr bwMode="auto">
          <a:xfrm>
            <a:off x="6775450" y="1277938"/>
            <a:ext cx="184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6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3" y="187325"/>
            <a:ext cx="7772400" cy="615950"/>
          </a:xfrm>
          <a:noFill/>
          <a:ln/>
        </p:spPr>
        <p:txBody>
          <a:bodyPr/>
          <a:lstStyle/>
          <a:p>
            <a:r>
              <a:rPr lang="en-US" sz="3200"/>
              <a:t>Algorithm 2</a:t>
            </a:r>
            <a:r>
              <a:rPr lang="en-US" sz="3200">
                <a:sym typeface="Symbol" pitchFamily="18" charset="2"/>
              </a:rPr>
              <a:t> </a:t>
            </a:r>
            <a:r>
              <a:rPr lang="en-US" sz="3200"/>
              <a:t> Example</a:t>
            </a:r>
          </a:p>
        </p:txBody>
      </p:sp>
      <p:sp>
        <p:nvSpPr>
          <p:cNvPr id="466947" name="Text Box 3"/>
          <p:cNvSpPr txBox="1">
            <a:spLocks noChangeArrowheads="1"/>
          </p:cNvSpPr>
          <p:nvPr/>
        </p:nvSpPr>
        <p:spPr bwMode="auto">
          <a:xfrm>
            <a:off x="6775450" y="1277938"/>
            <a:ext cx="184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pSp>
        <p:nvGrpSpPr>
          <p:cNvPr id="466948" name="Group 4"/>
          <p:cNvGrpSpPr>
            <a:grpSpLocks/>
          </p:cNvGrpSpPr>
          <p:nvPr/>
        </p:nvGrpSpPr>
        <p:grpSpPr bwMode="auto">
          <a:xfrm>
            <a:off x="1430338" y="939800"/>
            <a:ext cx="2779712" cy="1527175"/>
            <a:chOff x="563" y="2300"/>
            <a:chExt cx="1751" cy="962"/>
          </a:xfrm>
        </p:grpSpPr>
        <p:sp>
          <p:nvSpPr>
            <p:cNvPr id="466949" name="Oval 5"/>
            <p:cNvSpPr>
              <a:spLocks noChangeArrowheads="1"/>
            </p:cNvSpPr>
            <p:nvPr/>
          </p:nvSpPr>
          <p:spPr bwMode="auto">
            <a:xfrm>
              <a:off x="574" y="2698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6950" name="Text Box 6"/>
            <p:cNvSpPr txBox="1">
              <a:spLocks noChangeArrowheads="1"/>
            </p:cNvSpPr>
            <p:nvPr/>
          </p:nvSpPr>
          <p:spPr bwMode="auto">
            <a:xfrm>
              <a:off x="563" y="2673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3</a:t>
              </a:r>
              <a:endParaRPr lang="en-US" sz="1400"/>
            </a:p>
          </p:txBody>
        </p:sp>
        <p:sp>
          <p:nvSpPr>
            <p:cNvPr id="466951" name="Oval 7"/>
            <p:cNvSpPr>
              <a:spLocks noChangeArrowheads="1"/>
            </p:cNvSpPr>
            <p:nvPr/>
          </p:nvSpPr>
          <p:spPr bwMode="auto">
            <a:xfrm>
              <a:off x="968" y="3086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6952" name="Text Box 8"/>
            <p:cNvSpPr txBox="1">
              <a:spLocks noChangeArrowheads="1"/>
            </p:cNvSpPr>
            <p:nvPr/>
          </p:nvSpPr>
          <p:spPr bwMode="auto">
            <a:xfrm>
              <a:off x="950" y="3054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6</a:t>
              </a:r>
              <a:endParaRPr lang="en-US" sz="1400"/>
            </a:p>
          </p:txBody>
        </p:sp>
        <p:sp>
          <p:nvSpPr>
            <p:cNvPr id="466953" name="Oval 9"/>
            <p:cNvSpPr>
              <a:spLocks noChangeArrowheads="1"/>
            </p:cNvSpPr>
            <p:nvPr/>
          </p:nvSpPr>
          <p:spPr bwMode="auto">
            <a:xfrm>
              <a:off x="1341" y="2714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6954" name="Text Box 10"/>
            <p:cNvSpPr txBox="1">
              <a:spLocks noChangeArrowheads="1"/>
            </p:cNvSpPr>
            <p:nvPr/>
          </p:nvSpPr>
          <p:spPr bwMode="auto">
            <a:xfrm>
              <a:off x="1330" y="2689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4</a:t>
              </a:r>
              <a:endParaRPr lang="en-US" sz="1400"/>
            </a:p>
          </p:txBody>
        </p:sp>
        <p:sp>
          <p:nvSpPr>
            <p:cNvPr id="466955" name="Oval 11"/>
            <p:cNvSpPr>
              <a:spLocks noChangeArrowheads="1"/>
            </p:cNvSpPr>
            <p:nvPr/>
          </p:nvSpPr>
          <p:spPr bwMode="auto">
            <a:xfrm>
              <a:off x="1729" y="2329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6956" name="Text Box 12"/>
            <p:cNvSpPr txBox="1">
              <a:spLocks noChangeArrowheads="1"/>
            </p:cNvSpPr>
            <p:nvPr/>
          </p:nvSpPr>
          <p:spPr bwMode="auto">
            <a:xfrm>
              <a:off x="1718" y="2304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2</a:t>
              </a:r>
              <a:endParaRPr lang="en-US" sz="1400"/>
            </a:p>
          </p:txBody>
        </p:sp>
        <p:sp>
          <p:nvSpPr>
            <p:cNvPr id="466957" name="Oval 13"/>
            <p:cNvSpPr>
              <a:spLocks noChangeArrowheads="1"/>
            </p:cNvSpPr>
            <p:nvPr/>
          </p:nvSpPr>
          <p:spPr bwMode="auto">
            <a:xfrm>
              <a:off x="1735" y="30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6958" name="Text Box 14"/>
            <p:cNvSpPr txBox="1">
              <a:spLocks noChangeArrowheads="1"/>
            </p:cNvSpPr>
            <p:nvPr/>
          </p:nvSpPr>
          <p:spPr bwMode="auto">
            <a:xfrm>
              <a:off x="1731" y="3057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7</a:t>
              </a:r>
              <a:endParaRPr lang="en-US" sz="1400"/>
            </a:p>
          </p:txBody>
        </p:sp>
        <p:sp>
          <p:nvSpPr>
            <p:cNvPr id="466959" name="Oval 15"/>
            <p:cNvSpPr>
              <a:spLocks noChangeArrowheads="1"/>
            </p:cNvSpPr>
            <p:nvPr/>
          </p:nvSpPr>
          <p:spPr bwMode="auto">
            <a:xfrm>
              <a:off x="2114" y="2715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6960" name="Text Box 16"/>
            <p:cNvSpPr txBox="1">
              <a:spLocks noChangeArrowheads="1"/>
            </p:cNvSpPr>
            <p:nvPr/>
          </p:nvSpPr>
          <p:spPr bwMode="auto">
            <a:xfrm>
              <a:off x="2103" y="2690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5</a:t>
              </a:r>
              <a:endParaRPr lang="en-US" sz="1400"/>
            </a:p>
          </p:txBody>
        </p:sp>
        <p:sp>
          <p:nvSpPr>
            <p:cNvPr id="466961" name="Line 17"/>
            <p:cNvSpPr>
              <a:spLocks noChangeShapeType="1"/>
            </p:cNvSpPr>
            <p:nvPr/>
          </p:nvSpPr>
          <p:spPr bwMode="auto">
            <a:xfrm>
              <a:off x="703" y="2869"/>
              <a:ext cx="271" cy="25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6962" name="Line 18"/>
            <p:cNvSpPr>
              <a:spLocks noChangeShapeType="1"/>
            </p:cNvSpPr>
            <p:nvPr/>
          </p:nvSpPr>
          <p:spPr bwMode="auto">
            <a:xfrm>
              <a:off x="1895" y="2455"/>
              <a:ext cx="265" cy="27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6963" name="Line 19"/>
            <p:cNvSpPr>
              <a:spLocks noChangeShapeType="1"/>
            </p:cNvSpPr>
            <p:nvPr/>
          </p:nvSpPr>
          <p:spPr bwMode="auto">
            <a:xfrm flipH="1">
              <a:off x="1889" y="2862"/>
              <a:ext cx="250" cy="25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6964" name="Line 20"/>
            <p:cNvSpPr>
              <a:spLocks noChangeShapeType="1"/>
            </p:cNvSpPr>
            <p:nvPr/>
          </p:nvSpPr>
          <p:spPr bwMode="auto">
            <a:xfrm flipH="1">
              <a:off x="1496" y="2476"/>
              <a:ext cx="257" cy="2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6965" name="Line 21"/>
            <p:cNvSpPr>
              <a:spLocks noChangeShapeType="1"/>
            </p:cNvSpPr>
            <p:nvPr/>
          </p:nvSpPr>
          <p:spPr bwMode="auto">
            <a:xfrm flipH="1">
              <a:off x="1516" y="2794"/>
              <a:ext cx="5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6966" name="Line 22"/>
            <p:cNvSpPr>
              <a:spLocks noChangeShapeType="1"/>
            </p:cNvSpPr>
            <p:nvPr/>
          </p:nvSpPr>
          <p:spPr bwMode="auto">
            <a:xfrm>
              <a:off x="1489" y="2862"/>
              <a:ext cx="264" cy="2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6967" name="Line 23"/>
            <p:cNvSpPr>
              <a:spLocks noChangeShapeType="1"/>
            </p:cNvSpPr>
            <p:nvPr/>
          </p:nvSpPr>
          <p:spPr bwMode="auto">
            <a:xfrm flipH="1">
              <a:off x="1143" y="3174"/>
              <a:ext cx="59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6968" name="Line 24"/>
            <p:cNvSpPr>
              <a:spLocks noChangeShapeType="1"/>
            </p:cNvSpPr>
            <p:nvPr/>
          </p:nvSpPr>
          <p:spPr bwMode="auto">
            <a:xfrm flipH="1">
              <a:off x="743" y="2794"/>
              <a:ext cx="59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6969" name="Line 25"/>
            <p:cNvSpPr>
              <a:spLocks noChangeShapeType="1"/>
            </p:cNvSpPr>
            <p:nvPr/>
          </p:nvSpPr>
          <p:spPr bwMode="auto">
            <a:xfrm flipH="1">
              <a:off x="1082" y="2875"/>
              <a:ext cx="292" cy="2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466970" name="Group 26"/>
            <p:cNvGrpSpPr>
              <a:grpSpLocks/>
            </p:cNvGrpSpPr>
            <p:nvPr/>
          </p:nvGrpSpPr>
          <p:grpSpPr bwMode="auto">
            <a:xfrm>
              <a:off x="709" y="2300"/>
              <a:ext cx="1010" cy="419"/>
              <a:chOff x="709" y="2111"/>
              <a:chExt cx="1010" cy="419"/>
            </a:xfrm>
          </p:grpSpPr>
          <p:sp>
            <p:nvSpPr>
              <p:cNvPr id="466971" name="Oval 27"/>
              <p:cNvSpPr>
                <a:spLocks noChangeArrowheads="1"/>
              </p:cNvSpPr>
              <p:nvPr/>
            </p:nvSpPr>
            <p:spPr bwMode="auto">
              <a:xfrm>
                <a:off x="966" y="2136"/>
                <a:ext cx="177" cy="17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6972" name="Text Box 28"/>
              <p:cNvSpPr txBox="1">
                <a:spLocks noChangeArrowheads="1"/>
              </p:cNvSpPr>
              <p:nvPr/>
            </p:nvSpPr>
            <p:spPr bwMode="auto">
              <a:xfrm>
                <a:off x="958" y="2111"/>
                <a:ext cx="211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v</a:t>
                </a:r>
                <a:r>
                  <a:rPr lang="en-US" sz="1400" baseline="-25000"/>
                  <a:t>1</a:t>
                </a:r>
                <a:endParaRPr lang="en-US" sz="1400"/>
              </a:p>
            </p:txBody>
          </p:sp>
          <p:sp>
            <p:nvSpPr>
              <p:cNvPr id="466973" name="Line 29"/>
              <p:cNvSpPr>
                <a:spLocks noChangeShapeType="1"/>
              </p:cNvSpPr>
              <p:nvPr/>
            </p:nvSpPr>
            <p:spPr bwMode="auto">
              <a:xfrm flipH="1">
                <a:off x="709" y="2287"/>
                <a:ext cx="271" cy="23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6974" name="Line 30"/>
              <p:cNvSpPr>
                <a:spLocks noChangeShapeType="1"/>
              </p:cNvSpPr>
              <p:nvPr/>
            </p:nvSpPr>
            <p:spPr bwMode="auto">
              <a:xfrm>
                <a:off x="1143" y="2212"/>
                <a:ext cx="57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6975" name="Line 31"/>
              <p:cNvSpPr>
                <a:spLocks noChangeShapeType="1"/>
              </p:cNvSpPr>
              <p:nvPr/>
            </p:nvSpPr>
            <p:spPr bwMode="auto">
              <a:xfrm>
                <a:off x="1109" y="2300"/>
                <a:ext cx="278" cy="23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66976" name="Group 32"/>
          <p:cNvGrpSpPr>
            <a:grpSpLocks/>
          </p:cNvGrpSpPr>
          <p:nvPr/>
        </p:nvGrpSpPr>
        <p:grpSpPr bwMode="auto">
          <a:xfrm>
            <a:off x="4575175" y="954088"/>
            <a:ext cx="3427413" cy="2097087"/>
            <a:chOff x="3756" y="1570"/>
            <a:chExt cx="2004" cy="1294"/>
          </a:xfrm>
        </p:grpSpPr>
        <p:pic>
          <p:nvPicPr>
            <p:cNvPr id="466977" name="Picture 33" descr="adjlist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6" y="1570"/>
              <a:ext cx="2004" cy="12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66978" name="Text Box 34"/>
            <p:cNvSpPr txBox="1">
              <a:spLocks noChangeArrowheads="1"/>
            </p:cNvSpPr>
            <p:nvPr/>
          </p:nvSpPr>
          <p:spPr bwMode="auto">
            <a:xfrm>
              <a:off x="4063" y="1581"/>
              <a:ext cx="165" cy="1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0</a:t>
              </a:r>
            </a:p>
          </p:txBody>
        </p:sp>
        <p:sp>
          <p:nvSpPr>
            <p:cNvPr id="466979" name="Text Box 35"/>
            <p:cNvSpPr txBox="1">
              <a:spLocks noChangeArrowheads="1"/>
            </p:cNvSpPr>
            <p:nvPr/>
          </p:nvSpPr>
          <p:spPr bwMode="auto">
            <a:xfrm>
              <a:off x="4078" y="1758"/>
              <a:ext cx="164" cy="1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1</a:t>
              </a:r>
            </a:p>
          </p:txBody>
        </p:sp>
        <p:sp>
          <p:nvSpPr>
            <p:cNvPr id="466980" name="Text Box 36"/>
            <p:cNvSpPr txBox="1">
              <a:spLocks noChangeArrowheads="1"/>
            </p:cNvSpPr>
            <p:nvPr/>
          </p:nvSpPr>
          <p:spPr bwMode="auto">
            <a:xfrm>
              <a:off x="4066" y="1935"/>
              <a:ext cx="164" cy="1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2</a:t>
              </a:r>
            </a:p>
          </p:txBody>
        </p:sp>
        <p:sp>
          <p:nvSpPr>
            <p:cNvPr id="466981" name="Text Box 37"/>
            <p:cNvSpPr txBox="1">
              <a:spLocks noChangeArrowheads="1"/>
            </p:cNvSpPr>
            <p:nvPr/>
          </p:nvSpPr>
          <p:spPr bwMode="auto">
            <a:xfrm>
              <a:off x="4061" y="2098"/>
              <a:ext cx="165" cy="1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3</a:t>
              </a:r>
            </a:p>
          </p:txBody>
        </p:sp>
        <p:sp>
          <p:nvSpPr>
            <p:cNvPr id="466982" name="Text Box 38"/>
            <p:cNvSpPr txBox="1">
              <a:spLocks noChangeArrowheads="1"/>
            </p:cNvSpPr>
            <p:nvPr/>
          </p:nvSpPr>
          <p:spPr bwMode="auto">
            <a:xfrm>
              <a:off x="4055" y="2289"/>
              <a:ext cx="164" cy="1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1</a:t>
              </a:r>
            </a:p>
          </p:txBody>
        </p:sp>
        <p:sp>
          <p:nvSpPr>
            <p:cNvPr id="466983" name="Text Box 39"/>
            <p:cNvSpPr txBox="1">
              <a:spLocks noChangeArrowheads="1"/>
            </p:cNvSpPr>
            <p:nvPr/>
          </p:nvSpPr>
          <p:spPr bwMode="auto">
            <a:xfrm>
              <a:off x="4056" y="2459"/>
              <a:ext cx="164" cy="1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3</a:t>
              </a:r>
            </a:p>
          </p:txBody>
        </p:sp>
        <p:sp>
          <p:nvSpPr>
            <p:cNvPr id="466984" name="Text Box 40"/>
            <p:cNvSpPr txBox="1">
              <a:spLocks noChangeArrowheads="1"/>
            </p:cNvSpPr>
            <p:nvPr/>
          </p:nvSpPr>
          <p:spPr bwMode="auto">
            <a:xfrm>
              <a:off x="4051" y="2637"/>
              <a:ext cx="164" cy="1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2</a:t>
              </a:r>
            </a:p>
          </p:txBody>
        </p:sp>
      </p:grpSp>
      <p:sp>
        <p:nvSpPr>
          <p:cNvPr id="466985" name="Text Box 41"/>
          <p:cNvSpPr txBox="1">
            <a:spLocks noChangeArrowheads="1"/>
          </p:cNvSpPr>
          <p:nvPr/>
        </p:nvSpPr>
        <p:spPr bwMode="auto">
          <a:xfrm>
            <a:off x="1889125" y="3435350"/>
            <a:ext cx="280988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1</a:t>
            </a:r>
          </a:p>
        </p:txBody>
      </p:sp>
      <p:sp>
        <p:nvSpPr>
          <p:cNvPr id="466986" name="Line 42"/>
          <p:cNvSpPr>
            <a:spLocks noChangeShapeType="1"/>
          </p:cNvSpPr>
          <p:nvPr/>
        </p:nvSpPr>
        <p:spPr bwMode="auto">
          <a:xfrm flipH="1">
            <a:off x="1497013" y="3603625"/>
            <a:ext cx="430212" cy="0"/>
          </a:xfrm>
          <a:prstGeom prst="line">
            <a:avLst/>
          </a:prstGeom>
          <a:noFill/>
          <a:ln w="9525">
            <a:solidFill>
              <a:srgbClr val="FF00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6987" name="Line 43"/>
          <p:cNvSpPr>
            <a:spLocks noChangeShapeType="1"/>
          </p:cNvSpPr>
          <p:nvPr/>
        </p:nvSpPr>
        <p:spPr bwMode="auto">
          <a:xfrm flipH="1">
            <a:off x="2089150" y="3602038"/>
            <a:ext cx="441325" cy="0"/>
          </a:xfrm>
          <a:prstGeom prst="line">
            <a:avLst/>
          </a:prstGeom>
          <a:noFill/>
          <a:ln w="9525">
            <a:solidFill>
              <a:srgbClr val="FF00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6988" name="Text Box 44"/>
          <p:cNvSpPr txBox="1">
            <a:spLocks noChangeArrowheads="1"/>
          </p:cNvSpPr>
          <p:nvPr/>
        </p:nvSpPr>
        <p:spPr bwMode="auto">
          <a:xfrm>
            <a:off x="909638" y="3440113"/>
            <a:ext cx="368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q:</a:t>
            </a:r>
          </a:p>
        </p:txBody>
      </p:sp>
      <p:sp>
        <p:nvSpPr>
          <p:cNvPr id="466989" name="Text Box 45"/>
          <p:cNvSpPr txBox="1">
            <a:spLocks noChangeArrowheads="1"/>
          </p:cNvSpPr>
          <p:nvPr/>
        </p:nvSpPr>
        <p:spPr bwMode="auto">
          <a:xfrm>
            <a:off x="900113" y="3114675"/>
            <a:ext cx="105092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top_ord:</a:t>
            </a:r>
          </a:p>
        </p:txBody>
      </p:sp>
      <p:pic>
        <p:nvPicPr>
          <p:cNvPr id="466990" name="Picture 46" descr="adjli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400" y="3721100"/>
            <a:ext cx="3427413" cy="2097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6991" name="Text Box 47"/>
          <p:cNvSpPr txBox="1">
            <a:spLocks noChangeArrowheads="1"/>
          </p:cNvSpPr>
          <p:nvPr/>
        </p:nvSpPr>
        <p:spPr bwMode="auto">
          <a:xfrm>
            <a:off x="4800600" y="3738563"/>
            <a:ext cx="280988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FF"/>
                </a:solidFill>
              </a:rPr>
              <a:t>1</a:t>
            </a:r>
          </a:p>
        </p:txBody>
      </p:sp>
      <p:sp>
        <p:nvSpPr>
          <p:cNvPr id="466992" name="Text Box 48"/>
          <p:cNvSpPr txBox="1">
            <a:spLocks noChangeArrowheads="1"/>
          </p:cNvSpPr>
          <p:nvPr/>
        </p:nvSpPr>
        <p:spPr bwMode="auto">
          <a:xfrm>
            <a:off x="5148263" y="4025900"/>
            <a:ext cx="280987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466993" name="Text Box 49"/>
          <p:cNvSpPr txBox="1">
            <a:spLocks noChangeArrowheads="1"/>
          </p:cNvSpPr>
          <p:nvPr/>
        </p:nvSpPr>
        <p:spPr bwMode="auto">
          <a:xfrm>
            <a:off x="5127625" y="4313238"/>
            <a:ext cx="280988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466994" name="Text Box 50"/>
          <p:cNvSpPr txBox="1">
            <a:spLocks noChangeArrowheads="1"/>
          </p:cNvSpPr>
          <p:nvPr/>
        </p:nvSpPr>
        <p:spPr bwMode="auto">
          <a:xfrm>
            <a:off x="5119688" y="4576763"/>
            <a:ext cx="280987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466995" name="Text Box 51"/>
          <p:cNvSpPr txBox="1">
            <a:spLocks noChangeArrowheads="1"/>
          </p:cNvSpPr>
          <p:nvPr/>
        </p:nvSpPr>
        <p:spPr bwMode="auto">
          <a:xfrm>
            <a:off x="5108575" y="4886325"/>
            <a:ext cx="280988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1</a:t>
            </a:r>
          </a:p>
        </p:txBody>
      </p:sp>
      <p:sp>
        <p:nvSpPr>
          <p:cNvPr id="466996" name="Text Box 52"/>
          <p:cNvSpPr txBox="1">
            <a:spLocks noChangeArrowheads="1"/>
          </p:cNvSpPr>
          <p:nvPr/>
        </p:nvSpPr>
        <p:spPr bwMode="auto">
          <a:xfrm>
            <a:off x="5110163" y="5162550"/>
            <a:ext cx="280987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3</a:t>
            </a:r>
          </a:p>
        </p:txBody>
      </p:sp>
      <p:sp>
        <p:nvSpPr>
          <p:cNvPr id="466997" name="Text Box 53"/>
          <p:cNvSpPr txBox="1">
            <a:spLocks noChangeArrowheads="1"/>
          </p:cNvSpPr>
          <p:nvPr/>
        </p:nvSpPr>
        <p:spPr bwMode="auto">
          <a:xfrm>
            <a:off x="5102225" y="5449888"/>
            <a:ext cx="280988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2</a:t>
            </a:r>
          </a:p>
        </p:txBody>
      </p:sp>
      <p:sp>
        <p:nvSpPr>
          <p:cNvPr id="466998" name="Rectangle 54"/>
          <p:cNvSpPr>
            <a:spLocks noChangeArrowheads="1"/>
          </p:cNvSpPr>
          <p:nvPr/>
        </p:nvSpPr>
        <p:spPr bwMode="auto">
          <a:xfrm>
            <a:off x="5711825" y="3754438"/>
            <a:ext cx="2173288" cy="279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66999" name="Group 55"/>
          <p:cNvGrpSpPr>
            <a:grpSpLocks/>
          </p:cNvGrpSpPr>
          <p:nvPr/>
        </p:nvGrpSpPr>
        <p:grpSpPr bwMode="auto">
          <a:xfrm>
            <a:off x="5507038" y="3903663"/>
            <a:ext cx="290512" cy="65087"/>
            <a:chOff x="3476" y="3354"/>
            <a:chExt cx="183" cy="41"/>
          </a:xfrm>
        </p:grpSpPr>
        <p:sp>
          <p:nvSpPr>
            <p:cNvPr id="467000" name="Line 56"/>
            <p:cNvSpPr>
              <a:spLocks noChangeShapeType="1"/>
            </p:cNvSpPr>
            <p:nvPr/>
          </p:nvSpPr>
          <p:spPr bwMode="auto">
            <a:xfrm>
              <a:off x="3476" y="3354"/>
              <a:ext cx="1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7001" name="Line 57"/>
            <p:cNvSpPr>
              <a:spLocks noChangeShapeType="1"/>
            </p:cNvSpPr>
            <p:nvPr/>
          </p:nvSpPr>
          <p:spPr bwMode="auto">
            <a:xfrm>
              <a:off x="3632" y="3354"/>
              <a:ext cx="0" cy="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7002" name="Line 58"/>
            <p:cNvSpPr>
              <a:spLocks noChangeShapeType="1"/>
            </p:cNvSpPr>
            <p:nvPr/>
          </p:nvSpPr>
          <p:spPr bwMode="auto">
            <a:xfrm>
              <a:off x="3619" y="3381"/>
              <a:ext cx="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7003" name="Line 59"/>
            <p:cNvSpPr>
              <a:spLocks noChangeShapeType="1"/>
            </p:cNvSpPr>
            <p:nvPr/>
          </p:nvSpPr>
          <p:spPr bwMode="auto">
            <a:xfrm>
              <a:off x="3625" y="3395"/>
              <a:ext cx="2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67004" name="Line 60"/>
          <p:cNvSpPr>
            <a:spLocks noChangeShapeType="1"/>
          </p:cNvSpPr>
          <p:nvPr/>
        </p:nvSpPr>
        <p:spPr bwMode="auto">
          <a:xfrm>
            <a:off x="5722938" y="3098800"/>
            <a:ext cx="0" cy="52705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7005" name="Text Box 61"/>
          <p:cNvSpPr txBox="1">
            <a:spLocks noChangeArrowheads="1"/>
          </p:cNvSpPr>
          <p:nvPr/>
        </p:nvSpPr>
        <p:spPr bwMode="auto">
          <a:xfrm>
            <a:off x="2009775" y="5621338"/>
            <a:ext cx="280988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2</a:t>
            </a:r>
          </a:p>
        </p:txBody>
      </p:sp>
      <p:sp>
        <p:nvSpPr>
          <p:cNvPr id="467006" name="Line 62"/>
          <p:cNvSpPr>
            <a:spLocks noChangeShapeType="1"/>
          </p:cNvSpPr>
          <p:nvPr/>
        </p:nvSpPr>
        <p:spPr bwMode="auto">
          <a:xfrm flipH="1">
            <a:off x="1617663" y="5789613"/>
            <a:ext cx="430212" cy="0"/>
          </a:xfrm>
          <a:prstGeom prst="line">
            <a:avLst/>
          </a:prstGeom>
          <a:noFill/>
          <a:ln w="9525">
            <a:solidFill>
              <a:srgbClr val="FF00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7007" name="Line 63"/>
          <p:cNvSpPr>
            <a:spLocks noChangeShapeType="1"/>
          </p:cNvSpPr>
          <p:nvPr/>
        </p:nvSpPr>
        <p:spPr bwMode="auto">
          <a:xfrm flipH="1">
            <a:off x="2209800" y="5788025"/>
            <a:ext cx="441325" cy="0"/>
          </a:xfrm>
          <a:prstGeom prst="line">
            <a:avLst/>
          </a:prstGeom>
          <a:noFill/>
          <a:ln w="9525">
            <a:solidFill>
              <a:srgbClr val="FF00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7008" name="Text Box 64"/>
          <p:cNvSpPr txBox="1">
            <a:spLocks noChangeArrowheads="1"/>
          </p:cNvSpPr>
          <p:nvPr/>
        </p:nvSpPr>
        <p:spPr bwMode="auto">
          <a:xfrm>
            <a:off x="1030288" y="5626100"/>
            <a:ext cx="368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q:</a:t>
            </a:r>
          </a:p>
        </p:txBody>
      </p:sp>
      <p:sp>
        <p:nvSpPr>
          <p:cNvPr id="467009" name="Text Box 65"/>
          <p:cNvSpPr txBox="1">
            <a:spLocks noChangeArrowheads="1"/>
          </p:cNvSpPr>
          <p:nvPr/>
        </p:nvSpPr>
        <p:spPr bwMode="auto">
          <a:xfrm>
            <a:off x="1020763" y="5300663"/>
            <a:ext cx="12477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top_ord: </a:t>
            </a:r>
            <a:r>
              <a:rPr lang="en-US" sz="1800">
                <a:solidFill>
                  <a:srgbClr val="FF00FF"/>
                </a:solidFill>
              </a:rPr>
              <a:t>1</a:t>
            </a:r>
            <a:endParaRPr lang="en-US" sz="1800"/>
          </a:p>
        </p:txBody>
      </p:sp>
      <p:sp>
        <p:nvSpPr>
          <p:cNvPr id="467010" name="Line 66"/>
          <p:cNvSpPr>
            <a:spLocks noChangeShapeType="1"/>
          </p:cNvSpPr>
          <p:nvPr/>
        </p:nvSpPr>
        <p:spPr bwMode="auto">
          <a:xfrm>
            <a:off x="5722938" y="5959475"/>
            <a:ext cx="0" cy="52705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970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3" y="187325"/>
            <a:ext cx="7772400" cy="615950"/>
          </a:xfrm>
          <a:noFill/>
          <a:ln/>
        </p:spPr>
        <p:txBody>
          <a:bodyPr/>
          <a:lstStyle/>
          <a:p>
            <a:r>
              <a:rPr lang="en-US" sz="3200"/>
              <a:t>Algorithm 2</a:t>
            </a:r>
            <a:r>
              <a:rPr lang="en-US" sz="3200">
                <a:sym typeface="Symbol" pitchFamily="18" charset="2"/>
              </a:rPr>
              <a:t> </a:t>
            </a:r>
            <a:r>
              <a:rPr lang="en-US" sz="3200"/>
              <a:t> Example</a:t>
            </a:r>
          </a:p>
        </p:txBody>
      </p:sp>
      <p:sp>
        <p:nvSpPr>
          <p:cNvPr id="467971" name="Text Box 3"/>
          <p:cNvSpPr txBox="1">
            <a:spLocks noChangeArrowheads="1"/>
          </p:cNvSpPr>
          <p:nvPr/>
        </p:nvSpPr>
        <p:spPr bwMode="auto">
          <a:xfrm>
            <a:off x="6775450" y="1277938"/>
            <a:ext cx="184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67972" name="Text Box 4"/>
          <p:cNvSpPr txBox="1">
            <a:spLocks noChangeArrowheads="1"/>
          </p:cNvSpPr>
          <p:nvPr/>
        </p:nvSpPr>
        <p:spPr bwMode="auto">
          <a:xfrm>
            <a:off x="1878013" y="2624138"/>
            <a:ext cx="280987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5</a:t>
            </a:r>
          </a:p>
        </p:txBody>
      </p:sp>
      <p:sp>
        <p:nvSpPr>
          <p:cNvPr id="467973" name="Line 5"/>
          <p:cNvSpPr>
            <a:spLocks noChangeShapeType="1"/>
          </p:cNvSpPr>
          <p:nvPr/>
        </p:nvSpPr>
        <p:spPr bwMode="auto">
          <a:xfrm flipH="1">
            <a:off x="1485900" y="2792413"/>
            <a:ext cx="430213" cy="0"/>
          </a:xfrm>
          <a:prstGeom prst="line">
            <a:avLst/>
          </a:prstGeom>
          <a:noFill/>
          <a:ln w="9525">
            <a:solidFill>
              <a:srgbClr val="FF00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7974" name="Line 6"/>
          <p:cNvSpPr>
            <a:spLocks noChangeShapeType="1"/>
          </p:cNvSpPr>
          <p:nvPr/>
        </p:nvSpPr>
        <p:spPr bwMode="auto">
          <a:xfrm flipH="1">
            <a:off x="2078038" y="2790825"/>
            <a:ext cx="441325" cy="0"/>
          </a:xfrm>
          <a:prstGeom prst="line">
            <a:avLst/>
          </a:prstGeom>
          <a:noFill/>
          <a:ln w="9525">
            <a:solidFill>
              <a:srgbClr val="FF00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7975" name="Text Box 7"/>
          <p:cNvSpPr txBox="1">
            <a:spLocks noChangeArrowheads="1"/>
          </p:cNvSpPr>
          <p:nvPr/>
        </p:nvSpPr>
        <p:spPr bwMode="auto">
          <a:xfrm>
            <a:off x="898525" y="2628900"/>
            <a:ext cx="368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q:</a:t>
            </a:r>
          </a:p>
        </p:txBody>
      </p:sp>
      <p:sp>
        <p:nvSpPr>
          <p:cNvPr id="467976" name="Text Box 8"/>
          <p:cNvSpPr txBox="1">
            <a:spLocks noChangeArrowheads="1"/>
          </p:cNvSpPr>
          <p:nvPr/>
        </p:nvSpPr>
        <p:spPr bwMode="auto">
          <a:xfrm>
            <a:off x="889000" y="2303463"/>
            <a:ext cx="151606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top_ord: </a:t>
            </a:r>
            <a:r>
              <a:rPr lang="en-US" sz="1800">
                <a:solidFill>
                  <a:srgbClr val="FF00FF"/>
                </a:solidFill>
              </a:rPr>
              <a:t>1  2</a:t>
            </a:r>
          </a:p>
        </p:txBody>
      </p:sp>
      <p:sp>
        <p:nvSpPr>
          <p:cNvPr id="467977" name="Line 9"/>
          <p:cNvSpPr>
            <a:spLocks noChangeShapeType="1"/>
          </p:cNvSpPr>
          <p:nvPr/>
        </p:nvSpPr>
        <p:spPr bwMode="auto">
          <a:xfrm>
            <a:off x="5722938" y="3098800"/>
            <a:ext cx="0" cy="52705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7978" name="Text Box 10"/>
          <p:cNvSpPr txBox="1">
            <a:spLocks noChangeArrowheads="1"/>
          </p:cNvSpPr>
          <p:nvPr/>
        </p:nvSpPr>
        <p:spPr bwMode="auto">
          <a:xfrm>
            <a:off x="1943100" y="5421313"/>
            <a:ext cx="280988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4</a:t>
            </a:r>
          </a:p>
        </p:txBody>
      </p:sp>
      <p:sp>
        <p:nvSpPr>
          <p:cNvPr id="467979" name="Line 11"/>
          <p:cNvSpPr>
            <a:spLocks noChangeShapeType="1"/>
          </p:cNvSpPr>
          <p:nvPr/>
        </p:nvSpPr>
        <p:spPr bwMode="auto">
          <a:xfrm flipH="1">
            <a:off x="1550988" y="5589588"/>
            <a:ext cx="430212" cy="0"/>
          </a:xfrm>
          <a:prstGeom prst="line">
            <a:avLst/>
          </a:prstGeom>
          <a:noFill/>
          <a:ln w="9525">
            <a:solidFill>
              <a:srgbClr val="FF00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7980" name="Line 12"/>
          <p:cNvSpPr>
            <a:spLocks noChangeShapeType="1"/>
          </p:cNvSpPr>
          <p:nvPr/>
        </p:nvSpPr>
        <p:spPr bwMode="auto">
          <a:xfrm flipH="1">
            <a:off x="2143125" y="5588000"/>
            <a:ext cx="441325" cy="0"/>
          </a:xfrm>
          <a:prstGeom prst="line">
            <a:avLst/>
          </a:prstGeom>
          <a:noFill/>
          <a:ln w="9525">
            <a:solidFill>
              <a:srgbClr val="FF00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7981" name="Text Box 13"/>
          <p:cNvSpPr txBox="1">
            <a:spLocks noChangeArrowheads="1"/>
          </p:cNvSpPr>
          <p:nvPr/>
        </p:nvSpPr>
        <p:spPr bwMode="auto">
          <a:xfrm>
            <a:off x="963613" y="5426075"/>
            <a:ext cx="368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q:</a:t>
            </a:r>
          </a:p>
        </p:txBody>
      </p:sp>
      <p:sp>
        <p:nvSpPr>
          <p:cNvPr id="467982" name="Text Box 14"/>
          <p:cNvSpPr txBox="1">
            <a:spLocks noChangeArrowheads="1"/>
          </p:cNvSpPr>
          <p:nvPr/>
        </p:nvSpPr>
        <p:spPr bwMode="auto">
          <a:xfrm>
            <a:off x="954088" y="5100638"/>
            <a:ext cx="17843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top_ord: </a:t>
            </a:r>
            <a:r>
              <a:rPr lang="en-US" sz="1800">
                <a:solidFill>
                  <a:srgbClr val="FF00FF"/>
                </a:solidFill>
              </a:rPr>
              <a:t>1  2  5</a:t>
            </a:r>
          </a:p>
        </p:txBody>
      </p:sp>
      <p:pic>
        <p:nvPicPr>
          <p:cNvPr id="467983" name="Picture 15" descr="adjli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2450" y="936625"/>
            <a:ext cx="3427413" cy="2097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7984" name="Text Box 16"/>
          <p:cNvSpPr txBox="1">
            <a:spLocks noChangeArrowheads="1"/>
          </p:cNvSpPr>
          <p:nvPr/>
        </p:nvSpPr>
        <p:spPr bwMode="auto">
          <a:xfrm>
            <a:off x="4598988" y="954088"/>
            <a:ext cx="280987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FF"/>
                </a:solidFill>
              </a:rPr>
              <a:t>1</a:t>
            </a:r>
          </a:p>
        </p:txBody>
      </p:sp>
      <p:sp>
        <p:nvSpPr>
          <p:cNvPr id="467985" name="Text Box 17"/>
          <p:cNvSpPr txBox="1">
            <a:spLocks noChangeArrowheads="1"/>
          </p:cNvSpPr>
          <p:nvPr/>
        </p:nvSpPr>
        <p:spPr bwMode="auto">
          <a:xfrm>
            <a:off x="4591050" y="1241425"/>
            <a:ext cx="280988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FF"/>
                </a:solidFill>
              </a:rPr>
              <a:t>2</a:t>
            </a:r>
          </a:p>
        </p:txBody>
      </p:sp>
      <p:sp>
        <p:nvSpPr>
          <p:cNvPr id="467986" name="Text Box 18"/>
          <p:cNvSpPr txBox="1">
            <a:spLocks noChangeArrowheads="1"/>
          </p:cNvSpPr>
          <p:nvPr/>
        </p:nvSpPr>
        <p:spPr bwMode="auto">
          <a:xfrm>
            <a:off x="4892675" y="1528763"/>
            <a:ext cx="280988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1</a:t>
            </a:r>
          </a:p>
        </p:txBody>
      </p:sp>
      <p:sp>
        <p:nvSpPr>
          <p:cNvPr id="467987" name="Text Box 19"/>
          <p:cNvSpPr txBox="1">
            <a:spLocks noChangeArrowheads="1"/>
          </p:cNvSpPr>
          <p:nvPr/>
        </p:nvSpPr>
        <p:spPr bwMode="auto">
          <a:xfrm>
            <a:off x="4884738" y="1792288"/>
            <a:ext cx="280987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467988" name="Text Box 20"/>
          <p:cNvSpPr txBox="1">
            <a:spLocks noChangeArrowheads="1"/>
          </p:cNvSpPr>
          <p:nvPr/>
        </p:nvSpPr>
        <p:spPr bwMode="auto">
          <a:xfrm>
            <a:off x="4873625" y="2101850"/>
            <a:ext cx="280988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467989" name="Text Box 21"/>
          <p:cNvSpPr txBox="1">
            <a:spLocks noChangeArrowheads="1"/>
          </p:cNvSpPr>
          <p:nvPr/>
        </p:nvSpPr>
        <p:spPr bwMode="auto">
          <a:xfrm>
            <a:off x="4875213" y="2378075"/>
            <a:ext cx="280987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3</a:t>
            </a:r>
          </a:p>
        </p:txBody>
      </p:sp>
      <p:sp>
        <p:nvSpPr>
          <p:cNvPr id="467990" name="Text Box 22"/>
          <p:cNvSpPr txBox="1">
            <a:spLocks noChangeArrowheads="1"/>
          </p:cNvSpPr>
          <p:nvPr/>
        </p:nvSpPr>
        <p:spPr bwMode="auto">
          <a:xfrm>
            <a:off x="4867275" y="2665413"/>
            <a:ext cx="280988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2</a:t>
            </a:r>
          </a:p>
        </p:txBody>
      </p:sp>
      <p:sp>
        <p:nvSpPr>
          <p:cNvPr id="467991" name="Rectangle 23"/>
          <p:cNvSpPr>
            <a:spLocks noChangeArrowheads="1"/>
          </p:cNvSpPr>
          <p:nvPr/>
        </p:nvSpPr>
        <p:spPr bwMode="auto">
          <a:xfrm>
            <a:off x="5476875" y="969963"/>
            <a:ext cx="2173288" cy="279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67992" name="Group 24"/>
          <p:cNvGrpSpPr>
            <a:grpSpLocks/>
          </p:cNvGrpSpPr>
          <p:nvPr/>
        </p:nvGrpSpPr>
        <p:grpSpPr bwMode="auto">
          <a:xfrm>
            <a:off x="5272088" y="1119188"/>
            <a:ext cx="290512" cy="65087"/>
            <a:chOff x="3476" y="3354"/>
            <a:chExt cx="183" cy="41"/>
          </a:xfrm>
        </p:grpSpPr>
        <p:sp>
          <p:nvSpPr>
            <p:cNvPr id="467993" name="Line 25"/>
            <p:cNvSpPr>
              <a:spLocks noChangeShapeType="1"/>
            </p:cNvSpPr>
            <p:nvPr/>
          </p:nvSpPr>
          <p:spPr bwMode="auto">
            <a:xfrm>
              <a:off x="3476" y="3354"/>
              <a:ext cx="1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7994" name="Line 26"/>
            <p:cNvSpPr>
              <a:spLocks noChangeShapeType="1"/>
            </p:cNvSpPr>
            <p:nvPr/>
          </p:nvSpPr>
          <p:spPr bwMode="auto">
            <a:xfrm>
              <a:off x="3632" y="3354"/>
              <a:ext cx="0" cy="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7995" name="Line 27"/>
            <p:cNvSpPr>
              <a:spLocks noChangeShapeType="1"/>
            </p:cNvSpPr>
            <p:nvPr/>
          </p:nvSpPr>
          <p:spPr bwMode="auto">
            <a:xfrm>
              <a:off x="3619" y="3381"/>
              <a:ext cx="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7996" name="Line 28"/>
            <p:cNvSpPr>
              <a:spLocks noChangeShapeType="1"/>
            </p:cNvSpPr>
            <p:nvPr/>
          </p:nvSpPr>
          <p:spPr bwMode="auto">
            <a:xfrm>
              <a:off x="3625" y="3395"/>
              <a:ext cx="2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67997" name="Rectangle 29"/>
          <p:cNvSpPr>
            <a:spLocks noChangeArrowheads="1"/>
          </p:cNvSpPr>
          <p:nvPr/>
        </p:nvSpPr>
        <p:spPr bwMode="auto">
          <a:xfrm>
            <a:off x="5475288" y="1258888"/>
            <a:ext cx="1527175" cy="279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67998" name="Group 30"/>
          <p:cNvGrpSpPr>
            <a:grpSpLocks/>
          </p:cNvGrpSpPr>
          <p:nvPr/>
        </p:nvGrpSpPr>
        <p:grpSpPr bwMode="auto">
          <a:xfrm>
            <a:off x="5302250" y="1404938"/>
            <a:ext cx="290513" cy="65087"/>
            <a:chOff x="3476" y="3354"/>
            <a:chExt cx="183" cy="41"/>
          </a:xfrm>
        </p:grpSpPr>
        <p:sp>
          <p:nvSpPr>
            <p:cNvPr id="467999" name="Line 31"/>
            <p:cNvSpPr>
              <a:spLocks noChangeShapeType="1"/>
            </p:cNvSpPr>
            <p:nvPr/>
          </p:nvSpPr>
          <p:spPr bwMode="auto">
            <a:xfrm>
              <a:off x="3476" y="3354"/>
              <a:ext cx="1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8000" name="Line 32"/>
            <p:cNvSpPr>
              <a:spLocks noChangeShapeType="1"/>
            </p:cNvSpPr>
            <p:nvPr/>
          </p:nvSpPr>
          <p:spPr bwMode="auto">
            <a:xfrm>
              <a:off x="3632" y="3354"/>
              <a:ext cx="0" cy="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8001" name="Line 33"/>
            <p:cNvSpPr>
              <a:spLocks noChangeShapeType="1"/>
            </p:cNvSpPr>
            <p:nvPr/>
          </p:nvSpPr>
          <p:spPr bwMode="auto">
            <a:xfrm>
              <a:off x="3619" y="3381"/>
              <a:ext cx="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8002" name="Line 34"/>
            <p:cNvSpPr>
              <a:spLocks noChangeShapeType="1"/>
            </p:cNvSpPr>
            <p:nvPr/>
          </p:nvSpPr>
          <p:spPr bwMode="auto">
            <a:xfrm>
              <a:off x="3625" y="3395"/>
              <a:ext cx="2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68003" name="Text Box 35"/>
          <p:cNvSpPr txBox="1">
            <a:spLocks noChangeArrowheads="1"/>
          </p:cNvSpPr>
          <p:nvPr/>
        </p:nvSpPr>
        <p:spPr bwMode="auto">
          <a:xfrm>
            <a:off x="6864350" y="4087813"/>
            <a:ext cx="184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468004" name="Picture 36" descr="adjli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1350" y="3746500"/>
            <a:ext cx="3427413" cy="2097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8005" name="Text Box 37"/>
          <p:cNvSpPr txBox="1">
            <a:spLocks noChangeArrowheads="1"/>
          </p:cNvSpPr>
          <p:nvPr/>
        </p:nvSpPr>
        <p:spPr bwMode="auto">
          <a:xfrm>
            <a:off x="4687888" y="3763963"/>
            <a:ext cx="280987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FF"/>
                </a:solidFill>
              </a:rPr>
              <a:t>1</a:t>
            </a:r>
          </a:p>
        </p:txBody>
      </p:sp>
      <p:sp>
        <p:nvSpPr>
          <p:cNvPr id="468006" name="Text Box 38"/>
          <p:cNvSpPr txBox="1">
            <a:spLocks noChangeArrowheads="1"/>
          </p:cNvSpPr>
          <p:nvPr/>
        </p:nvSpPr>
        <p:spPr bwMode="auto">
          <a:xfrm>
            <a:off x="4679950" y="4051300"/>
            <a:ext cx="280988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FF"/>
                </a:solidFill>
              </a:rPr>
              <a:t>2</a:t>
            </a:r>
          </a:p>
        </p:txBody>
      </p:sp>
      <p:sp>
        <p:nvSpPr>
          <p:cNvPr id="468007" name="Text Box 39"/>
          <p:cNvSpPr txBox="1">
            <a:spLocks noChangeArrowheads="1"/>
          </p:cNvSpPr>
          <p:nvPr/>
        </p:nvSpPr>
        <p:spPr bwMode="auto">
          <a:xfrm>
            <a:off x="4981575" y="4338638"/>
            <a:ext cx="280988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1</a:t>
            </a:r>
          </a:p>
        </p:txBody>
      </p:sp>
      <p:sp>
        <p:nvSpPr>
          <p:cNvPr id="468008" name="Text Box 40"/>
          <p:cNvSpPr txBox="1">
            <a:spLocks noChangeArrowheads="1"/>
          </p:cNvSpPr>
          <p:nvPr/>
        </p:nvSpPr>
        <p:spPr bwMode="auto">
          <a:xfrm>
            <a:off x="4973638" y="4602163"/>
            <a:ext cx="280987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468009" name="Text Box 41"/>
          <p:cNvSpPr txBox="1">
            <a:spLocks noChangeArrowheads="1"/>
          </p:cNvSpPr>
          <p:nvPr/>
        </p:nvSpPr>
        <p:spPr bwMode="auto">
          <a:xfrm>
            <a:off x="4695825" y="4911725"/>
            <a:ext cx="280988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FF"/>
                </a:solidFill>
              </a:rPr>
              <a:t>3</a:t>
            </a:r>
          </a:p>
        </p:txBody>
      </p:sp>
      <p:sp>
        <p:nvSpPr>
          <p:cNvPr id="468010" name="Text Box 42"/>
          <p:cNvSpPr txBox="1">
            <a:spLocks noChangeArrowheads="1"/>
          </p:cNvSpPr>
          <p:nvPr/>
        </p:nvSpPr>
        <p:spPr bwMode="auto">
          <a:xfrm>
            <a:off x="4964113" y="5187950"/>
            <a:ext cx="280987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3</a:t>
            </a:r>
          </a:p>
        </p:txBody>
      </p:sp>
      <p:sp>
        <p:nvSpPr>
          <p:cNvPr id="468011" name="Text Box 43"/>
          <p:cNvSpPr txBox="1">
            <a:spLocks noChangeArrowheads="1"/>
          </p:cNvSpPr>
          <p:nvPr/>
        </p:nvSpPr>
        <p:spPr bwMode="auto">
          <a:xfrm>
            <a:off x="4956175" y="5475288"/>
            <a:ext cx="280988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468012" name="Rectangle 44"/>
          <p:cNvSpPr>
            <a:spLocks noChangeArrowheads="1"/>
          </p:cNvSpPr>
          <p:nvPr/>
        </p:nvSpPr>
        <p:spPr bwMode="auto">
          <a:xfrm>
            <a:off x="5565775" y="3779838"/>
            <a:ext cx="2173288" cy="279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68013" name="Group 45"/>
          <p:cNvGrpSpPr>
            <a:grpSpLocks/>
          </p:cNvGrpSpPr>
          <p:nvPr/>
        </p:nvGrpSpPr>
        <p:grpSpPr bwMode="auto">
          <a:xfrm>
            <a:off x="5360988" y="3929063"/>
            <a:ext cx="290512" cy="65087"/>
            <a:chOff x="3476" y="3354"/>
            <a:chExt cx="183" cy="41"/>
          </a:xfrm>
        </p:grpSpPr>
        <p:sp>
          <p:nvSpPr>
            <p:cNvPr id="468014" name="Line 46"/>
            <p:cNvSpPr>
              <a:spLocks noChangeShapeType="1"/>
            </p:cNvSpPr>
            <p:nvPr/>
          </p:nvSpPr>
          <p:spPr bwMode="auto">
            <a:xfrm>
              <a:off x="3476" y="3354"/>
              <a:ext cx="1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8015" name="Line 47"/>
            <p:cNvSpPr>
              <a:spLocks noChangeShapeType="1"/>
            </p:cNvSpPr>
            <p:nvPr/>
          </p:nvSpPr>
          <p:spPr bwMode="auto">
            <a:xfrm>
              <a:off x="3632" y="3354"/>
              <a:ext cx="0" cy="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8016" name="Line 48"/>
            <p:cNvSpPr>
              <a:spLocks noChangeShapeType="1"/>
            </p:cNvSpPr>
            <p:nvPr/>
          </p:nvSpPr>
          <p:spPr bwMode="auto">
            <a:xfrm>
              <a:off x="3619" y="3381"/>
              <a:ext cx="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8017" name="Line 49"/>
            <p:cNvSpPr>
              <a:spLocks noChangeShapeType="1"/>
            </p:cNvSpPr>
            <p:nvPr/>
          </p:nvSpPr>
          <p:spPr bwMode="auto">
            <a:xfrm>
              <a:off x="3625" y="3395"/>
              <a:ext cx="2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68018" name="Rectangle 50"/>
          <p:cNvSpPr>
            <a:spLocks noChangeArrowheads="1"/>
          </p:cNvSpPr>
          <p:nvPr/>
        </p:nvSpPr>
        <p:spPr bwMode="auto">
          <a:xfrm>
            <a:off x="5564188" y="4068763"/>
            <a:ext cx="1527175" cy="279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68019" name="Group 51"/>
          <p:cNvGrpSpPr>
            <a:grpSpLocks/>
          </p:cNvGrpSpPr>
          <p:nvPr/>
        </p:nvGrpSpPr>
        <p:grpSpPr bwMode="auto">
          <a:xfrm>
            <a:off x="5391150" y="4214813"/>
            <a:ext cx="290513" cy="65087"/>
            <a:chOff x="3476" y="3354"/>
            <a:chExt cx="183" cy="41"/>
          </a:xfrm>
        </p:grpSpPr>
        <p:sp>
          <p:nvSpPr>
            <p:cNvPr id="468020" name="Line 52"/>
            <p:cNvSpPr>
              <a:spLocks noChangeShapeType="1"/>
            </p:cNvSpPr>
            <p:nvPr/>
          </p:nvSpPr>
          <p:spPr bwMode="auto">
            <a:xfrm>
              <a:off x="3476" y="3354"/>
              <a:ext cx="1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8021" name="Line 53"/>
            <p:cNvSpPr>
              <a:spLocks noChangeShapeType="1"/>
            </p:cNvSpPr>
            <p:nvPr/>
          </p:nvSpPr>
          <p:spPr bwMode="auto">
            <a:xfrm>
              <a:off x="3632" y="3354"/>
              <a:ext cx="0" cy="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8022" name="Line 54"/>
            <p:cNvSpPr>
              <a:spLocks noChangeShapeType="1"/>
            </p:cNvSpPr>
            <p:nvPr/>
          </p:nvSpPr>
          <p:spPr bwMode="auto">
            <a:xfrm>
              <a:off x="3619" y="3381"/>
              <a:ext cx="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8023" name="Line 55"/>
            <p:cNvSpPr>
              <a:spLocks noChangeShapeType="1"/>
            </p:cNvSpPr>
            <p:nvPr/>
          </p:nvSpPr>
          <p:spPr bwMode="auto">
            <a:xfrm>
              <a:off x="3625" y="3395"/>
              <a:ext cx="2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68024" name="Rectangle 56"/>
          <p:cNvSpPr>
            <a:spLocks noChangeArrowheads="1"/>
          </p:cNvSpPr>
          <p:nvPr/>
        </p:nvSpPr>
        <p:spPr bwMode="auto">
          <a:xfrm>
            <a:off x="5583238" y="4927600"/>
            <a:ext cx="1538287" cy="279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68025" name="Group 57"/>
          <p:cNvGrpSpPr>
            <a:grpSpLocks/>
          </p:cNvGrpSpPr>
          <p:nvPr/>
        </p:nvGrpSpPr>
        <p:grpSpPr bwMode="auto">
          <a:xfrm>
            <a:off x="5384800" y="5059363"/>
            <a:ext cx="290513" cy="65087"/>
            <a:chOff x="3476" y="3354"/>
            <a:chExt cx="183" cy="41"/>
          </a:xfrm>
        </p:grpSpPr>
        <p:sp>
          <p:nvSpPr>
            <p:cNvPr id="468026" name="Line 58"/>
            <p:cNvSpPr>
              <a:spLocks noChangeShapeType="1"/>
            </p:cNvSpPr>
            <p:nvPr/>
          </p:nvSpPr>
          <p:spPr bwMode="auto">
            <a:xfrm>
              <a:off x="3476" y="3354"/>
              <a:ext cx="1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8027" name="Line 59"/>
            <p:cNvSpPr>
              <a:spLocks noChangeShapeType="1"/>
            </p:cNvSpPr>
            <p:nvPr/>
          </p:nvSpPr>
          <p:spPr bwMode="auto">
            <a:xfrm>
              <a:off x="3632" y="3354"/>
              <a:ext cx="0" cy="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8028" name="Line 60"/>
            <p:cNvSpPr>
              <a:spLocks noChangeShapeType="1"/>
            </p:cNvSpPr>
            <p:nvPr/>
          </p:nvSpPr>
          <p:spPr bwMode="auto">
            <a:xfrm>
              <a:off x="3619" y="3381"/>
              <a:ext cx="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8029" name="Line 61"/>
            <p:cNvSpPr>
              <a:spLocks noChangeShapeType="1"/>
            </p:cNvSpPr>
            <p:nvPr/>
          </p:nvSpPr>
          <p:spPr bwMode="auto">
            <a:xfrm>
              <a:off x="3625" y="3395"/>
              <a:ext cx="2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68030" name="Line 62"/>
          <p:cNvSpPr>
            <a:spLocks noChangeShapeType="1"/>
          </p:cNvSpPr>
          <p:nvPr/>
        </p:nvSpPr>
        <p:spPr bwMode="auto">
          <a:xfrm>
            <a:off x="5767388" y="5908675"/>
            <a:ext cx="0" cy="52705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3" y="187325"/>
            <a:ext cx="7772400" cy="615950"/>
          </a:xfrm>
          <a:noFill/>
          <a:ln/>
        </p:spPr>
        <p:txBody>
          <a:bodyPr/>
          <a:lstStyle/>
          <a:p>
            <a:r>
              <a:rPr lang="en-US" sz="3200"/>
              <a:t>Algorithm 2</a:t>
            </a:r>
            <a:r>
              <a:rPr lang="en-US" sz="3200">
                <a:sym typeface="Symbol" pitchFamily="18" charset="2"/>
              </a:rPr>
              <a:t> </a:t>
            </a:r>
            <a:r>
              <a:rPr lang="en-US" sz="3200"/>
              <a:t> Example</a:t>
            </a:r>
          </a:p>
        </p:txBody>
      </p:sp>
      <p:sp>
        <p:nvSpPr>
          <p:cNvPr id="468995" name="Line 3"/>
          <p:cNvSpPr>
            <a:spLocks noChangeShapeType="1"/>
          </p:cNvSpPr>
          <p:nvPr/>
        </p:nvSpPr>
        <p:spPr bwMode="auto">
          <a:xfrm>
            <a:off x="5722938" y="3098800"/>
            <a:ext cx="0" cy="52705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8996" name="Text Box 4"/>
          <p:cNvSpPr txBox="1">
            <a:spLocks noChangeArrowheads="1"/>
          </p:cNvSpPr>
          <p:nvPr/>
        </p:nvSpPr>
        <p:spPr bwMode="auto">
          <a:xfrm>
            <a:off x="1922463" y="2589213"/>
            <a:ext cx="48895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3  7</a:t>
            </a:r>
          </a:p>
        </p:txBody>
      </p:sp>
      <p:sp>
        <p:nvSpPr>
          <p:cNvPr id="468997" name="Line 5"/>
          <p:cNvSpPr>
            <a:spLocks noChangeShapeType="1"/>
          </p:cNvSpPr>
          <p:nvPr/>
        </p:nvSpPr>
        <p:spPr bwMode="auto">
          <a:xfrm flipH="1">
            <a:off x="1530350" y="2757488"/>
            <a:ext cx="430213" cy="0"/>
          </a:xfrm>
          <a:prstGeom prst="line">
            <a:avLst/>
          </a:prstGeom>
          <a:noFill/>
          <a:ln w="9525">
            <a:solidFill>
              <a:srgbClr val="FF00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8998" name="Line 6"/>
          <p:cNvSpPr>
            <a:spLocks noChangeShapeType="1"/>
          </p:cNvSpPr>
          <p:nvPr/>
        </p:nvSpPr>
        <p:spPr bwMode="auto">
          <a:xfrm flipH="1">
            <a:off x="2344738" y="2755900"/>
            <a:ext cx="441325" cy="0"/>
          </a:xfrm>
          <a:prstGeom prst="line">
            <a:avLst/>
          </a:prstGeom>
          <a:noFill/>
          <a:ln w="9525">
            <a:solidFill>
              <a:srgbClr val="FF00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8999" name="Text Box 7"/>
          <p:cNvSpPr txBox="1">
            <a:spLocks noChangeArrowheads="1"/>
          </p:cNvSpPr>
          <p:nvPr/>
        </p:nvSpPr>
        <p:spPr bwMode="auto">
          <a:xfrm>
            <a:off x="942975" y="2593975"/>
            <a:ext cx="368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q:</a:t>
            </a:r>
          </a:p>
        </p:txBody>
      </p:sp>
      <p:sp>
        <p:nvSpPr>
          <p:cNvPr id="469000" name="Text Box 8"/>
          <p:cNvSpPr txBox="1">
            <a:spLocks noChangeArrowheads="1"/>
          </p:cNvSpPr>
          <p:nvPr/>
        </p:nvSpPr>
        <p:spPr bwMode="auto">
          <a:xfrm>
            <a:off x="933450" y="2268538"/>
            <a:ext cx="2052638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top_ord: </a:t>
            </a:r>
            <a:r>
              <a:rPr lang="en-US" sz="1800">
                <a:solidFill>
                  <a:srgbClr val="FF00FF"/>
                </a:solidFill>
              </a:rPr>
              <a:t>1  2  5  4</a:t>
            </a:r>
          </a:p>
        </p:txBody>
      </p:sp>
      <p:sp>
        <p:nvSpPr>
          <p:cNvPr id="469001" name="Text Box 9"/>
          <p:cNvSpPr txBox="1">
            <a:spLocks noChangeArrowheads="1"/>
          </p:cNvSpPr>
          <p:nvPr/>
        </p:nvSpPr>
        <p:spPr bwMode="auto">
          <a:xfrm>
            <a:off x="6843713" y="1255713"/>
            <a:ext cx="184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469002" name="Picture 10" descr="adjli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0713" y="914400"/>
            <a:ext cx="3427412" cy="2097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9003" name="Text Box 11"/>
          <p:cNvSpPr txBox="1">
            <a:spLocks noChangeArrowheads="1"/>
          </p:cNvSpPr>
          <p:nvPr/>
        </p:nvSpPr>
        <p:spPr bwMode="auto">
          <a:xfrm>
            <a:off x="4667250" y="931863"/>
            <a:ext cx="280988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FF"/>
                </a:solidFill>
              </a:rPr>
              <a:t>1</a:t>
            </a:r>
          </a:p>
        </p:txBody>
      </p:sp>
      <p:sp>
        <p:nvSpPr>
          <p:cNvPr id="469004" name="Text Box 12"/>
          <p:cNvSpPr txBox="1">
            <a:spLocks noChangeArrowheads="1"/>
          </p:cNvSpPr>
          <p:nvPr/>
        </p:nvSpPr>
        <p:spPr bwMode="auto">
          <a:xfrm>
            <a:off x="4659313" y="1219200"/>
            <a:ext cx="280987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FF"/>
                </a:solidFill>
              </a:rPr>
              <a:t>2</a:t>
            </a:r>
          </a:p>
        </p:txBody>
      </p:sp>
      <p:sp>
        <p:nvSpPr>
          <p:cNvPr id="469005" name="Text Box 13"/>
          <p:cNvSpPr txBox="1">
            <a:spLocks noChangeArrowheads="1"/>
          </p:cNvSpPr>
          <p:nvPr/>
        </p:nvSpPr>
        <p:spPr bwMode="auto">
          <a:xfrm>
            <a:off x="4960938" y="1506538"/>
            <a:ext cx="280987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469006" name="Text Box 14"/>
          <p:cNvSpPr txBox="1">
            <a:spLocks noChangeArrowheads="1"/>
          </p:cNvSpPr>
          <p:nvPr/>
        </p:nvSpPr>
        <p:spPr bwMode="auto">
          <a:xfrm>
            <a:off x="4675188" y="1770063"/>
            <a:ext cx="280987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FF"/>
                </a:solidFill>
              </a:rPr>
              <a:t>4</a:t>
            </a:r>
          </a:p>
        </p:txBody>
      </p:sp>
      <p:sp>
        <p:nvSpPr>
          <p:cNvPr id="469007" name="Text Box 15"/>
          <p:cNvSpPr txBox="1">
            <a:spLocks noChangeArrowheads="1"/>
          </p:cNvSpPr>
          <p:nvPr/>
        </p:nvSpPr>
        <p:spPr bwMode="auto">
          <a:xfrm>
            <a:off x="4675188" y="2079625"/>
            <a:ext cx="280987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FF"/>
                </a:solidFill>
              </a:rPr>
              <a:t>3</a:t>
            </a:r>
          </a:p>
        </p:txBody>
      </p:sp>
      <p:sp>
        <p:nvSpPr>
          <p:cNvPr id="469008" name="Text Box 16"/>
          <p:cNvSpPr txBox="1">
            <a:spLocks noChangeArrowheads="1"/>
          </p:cNvSpPr>
          <p:nvPr/>
        </p:nvSpPr>
        <p:spPr bwMode="auto">
          <a:xfrm>
            <a:off x="4943475" y="2355850"/>
            <a:ext cx="280988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2</a:t>
            </a:r>
          </a:p>
        </p:txBody>
      </p:sp>
      <p:sp>
        <p:nvSpPr>
          <p:cNvPr id="469009" name="Text Box 17"/>
          <p:cNvSpPr txBox="1">
            <a:spLocks noChangeArrowheads="1"/>
          </p:cNvSpPr>
          <p:nvPr/>
        </p:nvSpPr>
        <p:spPr bwMode="auto">
          <a:xfrm>
            <a:off x="4935538" y="2643188"/>
            <a:ext cx="280987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469010" name="Rectangle 18"/>
          <p:cNvSpPr>
            <a:spLocks noChangeArrowheads="1"/>
          </p:cNvSpPr>
          <p:nvPr/>
        </p:nvSpPr>
        <p:spPr bwMode="auto">
          <a:xfrm>
            <a:off x="5545138" y="947738"/>
            <a:ext cx="2173287" cy="279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69011" name="Group 19"/>
          <p:cNvGrpSpPr>
            <a:grpSpLocks/>
          </p:cNvGrpSpPr>
          <p:nvPr/>
        </p:nvGrpSpPr>
        <p:grpSpPr bwMode="auto">
          <a:xfrm>
            <a:off x="5340350" y="1096963"/>
            <a:ext cx="290513" cy="65087"/>
            <a:chOff x="3476" y="3354"/>
            <a:chExt cx="183" cy="41"/>
          </a:xfrm>
        </p:grpSpPr>
        <p:sp>
          <p:nvSpPr>
            <p:cNvPr id="469012" name="Line 20"/>
            <p:cNvSpPr>
              <a:spLocks noChangeShapeType="1"/>
            </p:cNvSpPr>
            <p:nvPr/>
          </p:nvSpPr>
          <p:spPr bwMode="auto">
            <a:xfrm>
              <a:off x="3476" y="3354"/>
              <a:ext cx="1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9013" name="Line 21"/>
            <p:cNvSpPr>
              <a:spLocks noChangeShapeType="1"/>
            </p:cNvSpPr>
            <p:nvPr/>
          </p:nvSpPr>
          <p:spPr bwMode="auto">
            <a:xfrm>
              <a:off x="3632" y="3354"/>
              <a:ext cx="0" cy="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9014" name="Line 22"/>
            <p:cNvSpPr>
              <a:spLocks noChangeShapeType="1"/>
            </p:cNvSpPr>
            <p:nvPr/>
          </p:nvSpPr>
          <p:spPr bwMode="auto">
            <a:xfrm>
              <a:off x="3619" y="3381"/>
              <a:ext cx="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9015" name="Line 23"/>
            <p:cNvSpPr>
              <a:spLocks noChangeShapeType="1"/>
            </p:cNvSpPr>
            <p:nvPr/>
          </p:nvSpPr>
          <p:spPr bwMode="auto">
            <a:xfrm>
              <a:off x="3625" y="3395"/>
              <a:ext cx="2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69016" name="Rectangle 24"/>
          <p:cNvSpPr>
            <a:spLocks noChangeArrowheads="1"/>
          </p:cNvSpPr>
          <p:nvPr/>
        </p:nvSpPr>
        <p:spPr bwMode="auto">
          <a:xfrm>
            <a:off x="5543550" y="1236663"/>
            <a:ext cx="1527175" cy="279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69017" name="Group 25"/>
          <p:cNvGrpSpPr>
            <a:grpSpLocks/>
          </p:cNvGrpSpPr>
          <p:nvPr/>
        </p:nvGrpSpPr>
        <p:grpSpPr bwMode="auto">
          <a:xfrm>
            <a:off x="5370513" y="1382713"/>
            <a:ext cx="290512" cy="65087"/>
            <a:chOff x="3476" y="3354"/>
            <a:chExt cx="183" cy="41"/>
          </a:xfrm>
        </p:grpSpPr>
        <p:sp>
          <p:nvSpPr>
            <p:cNvPr id="469018" name="Line 26"/>
            <p:cNvSpPr>
              <a:spLocks noChangeShapeType="1"/>
            </p:cNvSpPr>
            <p:nvPr/>
          </p:nvSpPr>
          <p:spPr bwMode="auto">
            <a:xfrm>
              <a:off x="3476" y="3354"/>
              <a:ext cx="1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9019" name="Line 27"/>
            <p:cNvSpPr>
              <a:spLocks noChangeShapeType="1"/>
            </p:cNvSpPr>
            <p:nvPr/>
          </p:nvSpPr>
          <p:spPr bwMode="auto">
            <a:xfrm>
              <a:off x="3632" y="3354"/>
              <a:ext cx="0" cy="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9020" name="Line 28"/>
            <p:cNvSpPr>
              <a:spLocks noChangeShapeType="1"/>
            </p:cNvSpPr>
            <p:nvPr/>
          </p:nvSpPr>
          <p:spPr bwMode="auto">
            <a:xfrm>
              <a:off x="3619" y="3381"/>
              <a:ext cx="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9021" name="Line 29"/>
            <p:cNvSpPr>
              <a:spLocks noChangeShapeType="1"/>
            </p:cNvSpPr>
            <p:nvPr/>
          </p:nvSpPr>
          <p:spPr bwMode="auto">
            <a:xfrm>
              <a:off x="3625" y="3395"/>
              <a:ext cx="2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69022" name="Rectangle 30"/>
          <p:cNvSpPr>
            <a:spLocks noChangeArrowheads="1"/>
          </p:cNvSpPr>
          <p:nvPr/>
        </p:nvSpPr>
        <p:spPr bwMode="auto">
          <a:xfrm>
            <a:off x="5562600" y="2095500"/>
            <a:ext cx="1538288" cy="279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69023" name="Group 31"/>
          <p:cNvGrpSpPr>
            <a:grpSpLocks/>
          </p:cNvGrpSpPr>
          <p:nvPr/>
        </p:nvGrpSpPr>
        <p:grpSpPr bwMode="auto">
          <a:xfrm>
            <a:off x="5364163" y="2227263"/>
            <a:ext cx="290512" cy="65087"/>
            <a:chOff x="3476" y="3354"/>
            <a:chExt cx="183" cy="41"/>
          </a:xfrm>
        </p:grpSpPr>
        <p:sp>
          <p:nvSpPr>
            <p:cNvPr id="469024" name="Line 32"/>
            <p:cNvSpPr>
              <a:spLocks noChangeShapeType="1"/>
            </p:cNvSpPr>
            <p:nvPr/>
          </p:nvSpPr>
          <p:spPr bwMode="auto">
            <a:xfrm>
              <a:off x="3476" y="3354"/>
              <a:ext cx="1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9025" name="Line 33"/>
            <p:cNvSpPr>
              <a:spLocks noChangeShapeType="1"/>
            </p:cNvSpPr>
            <p:nvPr/>
          </p:nvSpPr>
          <p:spPr bwMode="auto">
            <a:xfrm>
              <a:off x="3632" y="3354"/>
              <a:ext cx="0" cy="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9026" name="Line 34"/>
            <p:cNvSpPr>
              <a:spLocks noChangeShapeType="1"/>
            </p:cNvSpPr>
            <p:nvPr/>
          </p:nvSpPr>
          <p:spPr bwMode="auto">
            <a:xfrm>
              <a:off x="3619" y="3381"/>
              <a:ext cx="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9027" name="Line 35"/>
            <p:cNvSpPr>
              <a:spLocks noChangeShapeType="1"/>
            </p:cNvSpPr>
            <p:nvPr/>
          </p:nvSpPr>
          <p:spPr bwMode="auto">
            <a:xfrm>
              <a:off x="3625" y="3395"/>
              <a:ext cx="2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69028" name="Rectangle 36"/>
          <p:cNvSpPr>
            <a:spLocks noChangeArrowheads="1"/>
          </p:cNvSpPr>
          <p:nvPr/>
        </p:nvSpPr>
        <p:spPr bwMode="auto">
          <a:xfrm>
            <a:off x="5529263" y="1817688"/>
            <a:ext cx="2216150" cy="2905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69029" name="Group 37"/>
          <p:cNvGrpSpPr>
            <a:grpSpLocks/>
          </p:cNvGrpSpPr>
          <p:nvPr/>
        </p:nvGrpSpPr>
        <p:grpSpPr bwMode="auto">
          <a:xfrm>
            <a:off x="5372100" y="1943100"/>
            <a:ext cx="290513" cy="65088"/>
            <a:chOff x="3476" y="3354"/>
            <a:chExt cx="183" cy="41"/>
          </a:xfrm>
        </p:grpSpPr>
        <p:sp>
          <p:nvSpPr>
            <p:cNvPr id="469030" name="Line 38"/>
            <p:cNvSpPr>
              <a:spLocks noChangeShapeType="1"/>
            </p:cNvSpPr>
            <p:nvPr/>
          </p:nvSpPr>
          <p:spPr bwMode="auto">
            <a:xfrm>
              <a:off x="3476" y="3354"/>
              <a:ext cx="1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9031" name="Line 39"/>
            <p:cNvSpPr>
              <a:spLocks noChangeShapeType="1"/>
            </p:cNvSpPr>
            <p:nvPr/>
          </p:nvSpPr>
          <p:spPr bwMode="auto">
            <a:xfrm>
              <a:off x="3632" y="3354"/>
              <a:ext cx="0" cy="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9032" name="Line 40"/>
            <p:cNvSpPr>
              <a:spLocks noChangeShapeType="1"/>
            </p:cNvSpPr>
            <p:nvPr/>
          </p:nvSpPr>
          <p:spPr bwMode="auto">
            <a:xfrm>
              <a:off x="3619" y="3381"/>
              <a:ext cx="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9033" name="Line 41"/>
            <p:cNvSpPr>
              <a:spLocks noChangeShapeType="1"/>
            </p:cNvSpPr>
            <p:nvPr/>
          </p:nvSpPr>
          <p:spPr bwMode="auto">
            <a:xfrm>
              <a:off x="3625" y="3395"/>
              <a:ext cx="2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69034" name="Line 42"/>
          <p:cNvSpPr>
            <a:spLocks noChangeShapeType="1"/>
          </p:cNvSpPr>
          <p:nvPr/>
        </p:nvSpPr>
        <p:spPr bwMode="auto">
          <a:xfrm>
            <a:off x="5715000" y="5884863"/>
            <a:ext cx="0" cy="52705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9035" name="Text Box 43"/>
          <p:cNvSpPr txBox="1">
            <a:spLocks noChangeArrowheads="1"/>
          </p:cNvSpPr>
          <p:nvPr/>
        </p:nvSpPr>
        <p:spPr bwMode="auto">
          <a:xfrm>
            <a:off x="1914525" y="5375275"/>
            <a:ext cx="280988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7</a:t>
            </a:r>
          </a:p>
        </p:txBody>
      </p:sp>
      <p:sp>
        <p:nvSpPr>
          <p:cNvPr id="469036" name="Line 44"/>
          <p:cNvSpPr>
            <a:spLocks noChangeShapeType="1"/>
          </p:cNvSpPr>
          <p:nvPr/>
        </p:nvSpPr>
        <p:spPr bwMode="auto">
          <a:xfrm flipH="1">
            <a:off x="1522413" y="5543550"/>
            <a:ext cx="430212" cy="0"/>
          </a:xfrm>
          <a:prstGeom prst="line">
            <a:avLst/>
          </a:prstGeom>
          <a:noFill/>
          <a:ln w="9525">
            <a:solidFill>
              <a:srgbClr val="FF00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9037" name="Line 45"/>
          <p:cNvSpPr>
            <a:spLocks noChangeShapeType="1"/>
          </p:cNvSpPr>
          <p:nvPr/>
        </p:nvSpPr>
        <p:spPr bwMode="auto">
          <a:xfrm flipH="1">
            <a:off x="2170113" y="5541963"/>
            <a:ext cx="441325" cy="0"/>
          </a:xfrm>
          <a:prstGeom prst="line">
            <a:avLst/>
          </a:prstGeom>
          <a:noFill/>
          <a:ln w="9525">
            <a:solidFill>
              <a:srgbClr val="FF00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9038" name="Text Box 46"/>
          <p:cNvSpPr txBox="1">
            <a:spLocks noChangeArrowheads="1"/>
          </p:cNvSpPr>
          <p:nvPr/>
        </p:nvSpPr>
        <p:spPr bwMode="auto">
          <a:xfrm>
            <a:off x="935038" y="5380038"/>
            <a:ext cx="368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q:</a:t>
            </a:r>
          </a:p>
        </p:txBody>
      </p:sp>
      <p:sp>
        <p:nvSpPr>
          <p:cNvPr id="469039" name="Text Box 47"/>
          <p:cNvSpPr txBox="1">
            <a:spLocks noChangeArrowheads="1"/>
          </p:cNvSpPr>
          <p:nvPr/>
        </p:nvSpPr>
        <p:spPr bwMode="auto">
          <a:xfrm>
            <a:off x="925513" y="5054600"/>
            <a:ext cx="232092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top_ord: </a:t>
            </a:r>
            <a:r>
              <a:rPr lang="en-US" sz="1800">
                <a:solidFill>
                  <a:srgbClr val="FF00FF"/>
                </a:solidFill>
              </a:rPr>
              <a:t>1  2  5  4  3</a:t>
            </a:r>
          </a:p>
        </p:txBody>
      </p:sp>
      <p:sp>
        <p:nvSpPr>
          <p:cNvPr id="469040" name="Text Box 48"/>
          <p:cNvSpPr txBox="1">
            <a:spLocks noChangeArrowheads="1"/>
          </p:cNvSpPr>
          <p:nvPr/>
        </p:nvSpPr>
        <p:spPr bwMode="auto">
          <a:xfrm>
            <a:off x="6835775" y="4041775"/>
            <a:ext cx="184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469041" name="Picture 49" descr="adjli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2775" y="3700463"/>
            <a:ext cx="3427413" cy="2097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9042" name="Text Box 50"/>
          <p:cNvSpPr txBox="1">
            <a:spLocks noChangeArrowheads="1"/>
          </p:cNvSpPr>
          <p:nvPr/>
        </p:nvSpPr>
        <p:spPr bwMode="auto">
          <a:xfrm>
            <a:off x="4659313" y="3717925"/>
            <a:ext cx="280987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FF"/>
                </a:solidFill>
              </a:rPr>
              <a:t>1</a:t>
            </a:r>
          </a:p>
        </p:txBody>
      </p:sp>
      <p:sp>
        <p:nvSpPr>
          <p:cNvPr id="469043" name="Text Box 51"/>
          <p:cNvSpPr txBox="1">
            <a:spLocks noChangeArrowheads="1"/>
          </p:cNvSpPr>
          <p:nvPr/>
        </p:nvSpPr>
        <p:spPr bwMode="auto">
          <a:xfrm>
            <a:off x="4651375" y="4005263"/>
            <a:ext cx="280988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FF"/>
                </a:solidFill>
              </a:rPr>
              <a:t>2</a:t>
            </a:r>
          </a:p>
        </p:txBody>
      </p:sp>
      <p:sp>
        <p:nvSpPr>
          <p:cNvPr id="469044" name="Text Box 52"/>
          <p:cNvSpPr txBox="1">
            <a:spLocks noChangeArrowheads="1"/>
          </p:cNvSpPr>
          <p:nvPr/>
        </p:nvSpPr>
        <p:spPr bwMode="auto">
          <a:xfrm>
            <a:off x="4664075" y="4292600"/>
            <a:ext cx="280988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FF"/>
                </a:solidFill>
              </a:rPr>
              <a:t>5</a:t>
            </a:r>
          </a:p>
        </p:txBody>
      </p:sp>
      <p:sp>
        <p:nvSpPr>
          <p:cNvPr id="469045" name="Text Box 53"/>
          <p:cNvSpPr txBox="1">
            <a:spLocks noChangeArrowheads="1"/>
          </p:cNvSpPr>
          <p:nvPr/>
        </p:nvSpPr>
        <p:spPr bwMode="auto">
          <a:xfrm>
            <a:off x="4667250" y="4556125"/>
            <a:ext cx="280988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FF"/>
                </a:solidFill>
              </a:rPr>
              <a:t>4</a:t>
            </a:r>
          </a:p>
        </p:txBody>
      </p:sp>
      <p:sp>
        <p:nvSpPr>
          <p:cNvPr id="469046" name="Text Box 54"/>
          <p:cNvSpPr txBox="1">
            <a:spLocks noChangeArrowheads="1"/>
          </p:cNvSpPr>
          <p:nvPr/>
        </p:nvSpPr>
        <p:spPr bwMode="auto">
          <a:xfrm>
            <a:off x="4667250" y="4865688"/>
            <a:ext cx="280988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FF"/>
                </a:solidFill>
              </a:rPr>
              <a:t>3</a:t>
            </a:r>
          </a:p>
        </p:txBody>
      </p:sp>
      <p:sp>
        <p:nvSpPr>
          <p:cNvPr id="469047" name="Text Box 55"/>
          <p:cNvSpPr txBox="1">
            <a:spLocks noChangeArrowheads="1"/>
          </p:cNvSpPr>
          <p:nvPr/>
        </p:nvSpPr>
        <p:spPr bwMode="auto">
          <a:xfrm>
            <a:off x="4935538" y="5141913"/>
            <a:ext cx="280987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469048" name="Text Box 56"/>
          <p:cNvSpPr txBox="1">
            <a:spLocks noChangeArrowheads="1"/>
          </p:cNvSpPr>
          <p:nvPr/>
        </p:nvSpPr>
        <p:spPr bwMode="auto">
          <a:xfrm>
            <a:off x="4927600" y="5429250"/>
            <a:ext cx="280988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0</a:t>
            </a:r>
          </a:p>
        </p:txBody>
      </p:sp>
      <p:sp>
        <p:nvSpPr>
          <p:cNvPr id="469049" name="Rectangle 57"/>
          <p:cNvSpPr>
            <a:spLocks noChangeArrowheads="1"/>
          </p:cNvSpPr>
          <p:nvPr/>
        </p:nvSpPr>
        <p:spPr bwMode="auto">
          <a:xfrm>
            <a:off x="5537200" y="3733800"/>
            <a:ext cx="2173288" cy="279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69050" name="Group 58"/>
          <p:cNvGrpSpPr>
            <a:grpSpLocks/>
          </p:cNvGrpSpPr>
          <p:nvPr/>
        </p:nvGrpSpPr>
        <p:grpSpPr bwMode="auto">
          <a:xfrm>
            <a:off x="5332413" y="3883025"/>
            <a:ext cx="290512" cy="65088"/>
            <a:chOff x="3476" y="3354"/>
            <a:chExt cx="183" cy="41"/>
          </a:xfrm>
        </p:grpSpPr>
        <p:sp>
          <p:nvSpPr>
            <p:cNvPr id="469051" name="Line 59"/>
            <p:cNvSpPr>
              <a:spLocks noChangeShapeType="1"/>
            </p:cNvSpPr>
            <p:nvPr/>
          </p:nvSpPr>
          <p:spPr bwMode="auto">
            <a:xfrm>
              <a:off x="3476" y="3354"/>
              <a:ext cx="1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9052" name="Line 60"/>
            <p:cNvSpPr>
              <a:spLocks noChangeShapeType="1"/>
            </p:cNvSpPr>
            <p:nvPr/>
          </p:nvSpPr>
          <p:spPr bwMode="auto">
            <a:xfrm>
              <a:off x="3632" y="3354"/>
              <a:ext cx="0" cy="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9053" name="Line 61"/>
            <p:cNvSpPr>
              <a:spLocks noChangeShapeType="1"/>
            </p:cNvSpPr>
            <p:nvPr/>
          </p:nvSpPr>
          <p:spPr bwMode="auto">
            <a:xfrm>
              <a:off x="3619" y="3381"/>
              <a:ext cx="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9054" name="Line 62"/>
            <p:cNvSpPr>
              <a:spLocks noChangeShapeType="1"/>
            </p:cNvSpPr>
            <p:nvPr/>
          </p:nvSpPr>
          <p:spPr bwMode="auto">
            <a:xfrm>
              <a:off x="3625" y="3395"/>
              <a:ext cx="2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69055" name="Rectangle 63"/>
          <p:cNvSpPr>
            <a:spLocks noChangeArrowheads="1"/>
          </p:cNvSpPr>
          <p:nvPr/>
        </p:nvSpPr>
        <p:spPr bwMode="auto">
          <a:xfrm>
            <a:off x="5535613" y="4022725"/>
            <a:ext cx="1527175" cy="279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69056" name="Group 64"/>
          <p:cNvGrpSpPr>
            <a:grpSpLocks/>
          </p:cNvGrpSpPr>
          <p:nvPr/>
        </p:nvGrpSpPr>
        <p:grpSpPr bwMode="auto">
          <a:xfrm>
            <a:off x="5362575" y="4168775"/>
            <a:ext cx="290513" cy="65088"/>
            <a:chOff x="3476" y="3354"/>
            <a:chExt cx="183" cy="41"/>
          </a:xfrm>
        </p:grpSpPr>
        <p:sp>
          <p:nvSpPr>
            <p:cNvPr id="469057" name="Line 65"/>
            <p:cNvSpPr>
              <a:spLocks noChangeShapeType="1"/>
            </p:cNvSpPr>
            <p:nvPr/>
          </p:nvSpPr>
          <p:spPr bwMode="auto">
            <a:xfrm>
              <a:off x="3476" y="3354"/>
              <a:ext cx="1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9058" name="Line 66"/>
            <p:cNvSpPr>
              <a:spLocks noChangeShapeType="1"/>
            </p:cNvSpPr>
            <p:nvPr/>
          </p:nvSpPr>
          <p:spPr bwMode="auto">
            <a:xfrm>
              <a:off x="3632" y="3354"/>
              <a:ext cx="0" cy="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9059" name="Line 67"/>
            <p:cNvSpPr>
              <a:spLocks noChangeShapeType="1"/>
            </p:cNvSpPr>
            <p:nvPr/>
          </p:nvSpPr>
          <p:spPr bwMode="auto">
            <a:xfrm>
              <a:off x="3619" y="3381"/>
              <a:ext cx="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9060" name="Line 68"/>
            <p:cNvSpPr>
              <a:spLocks noChangeShapeType="1"/>
            </p:cNvSpPr>
            <p:nvPr/>
          </p:nvSpPr>
          <p:spPr bwMode="auto">
            <a:xfrm>
              <a:off x="3625" y="3395"/>
              <a:ext cx="2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69061" name="Rectangle 69"/>
          <p:cNvSpPr>
            <a:spLocks noChangeArrowheads="1"/>
          </p:cNvSpPr>
          <p:nvPr/>
        </p:nvSpPr>
        <p:spPr bwMode="auto">
          <a:xfrm>
            <a:off x="5554663" y="4881563"/>
            <a:ext cx="1538287" cy="279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69062" name="Group 70"/>
          <p:cNvGrpSpPr>
            <a:grpSpLocks/>
          </p:cNvGrpSpPr>
          <p:nvPr/>
        </p:nvGrpSpPr>
        <p:grpSpPr bwMode="auto">
          <a:xfrm>
            <a:off x="5356225" y="5013325"/>
            <a:ext cx="290513" cy="65088"/>
            <a:chOff x="3476" y="3354"/>
            <a:chExt cx="183" cy="41"/>
          </a:xfrm>
        </p:grpSpPr>
        <p:sp>
          <p:nvSpPr>
            <p:cNvPr id="469063" name="Line 71"/>
            <p:cNvSpPr>
              <a:spLocks noChangeShapeType="1"/>
            </p:cNvSpPr>
            <p:nvPr/>
          </p:nvSpPr>
          <p:spPr bwMode="auto">
            <a:xfrm>
              <a:off x="3476" y="3354"/>
              <a:ext cx="1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9064" name="Line 72"/>
            <p:cNvSpPr>
              <a:spLocks noChangeShapeType="1"/>
            </p:cNvSpPr>
            <p:nvPr/>
          </p:nvSpPr>
          <p:spPr bwMode="auto">
            <a:xfrm>
              <a:off x="3632" y="3354"/>
              <a:ext cx="0" cy="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9065" name="Line 73"/>
            <p:cNvSpPr>
              <a:spLocks noChangeShapeType="1"/>
            </p:cNvSpPr>
            <p:nvPr/>
          </p:nvSpPr>
          <p:spPr bwMode="auto">
            <a:xfrm>
              <a:off x="3619" y="3381"/>
              <a:ext cx="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9066" name="Line 74"/>
            <p:cNvSpPr>
              <a:spLocks noChangeShapeType="1"/>
            </p:cNvSpPr>
            <p:nvPr/>
          </p:nvSpPr>
          <p:spPr bwMode="auto">
            <a:xfrm>
              <a:off x="3625" y="3395"/>
              <a:ext cx="2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69067" name="Rectangle 75"/>
          <p:cNvSpPr>
            <a:spLocks noChangeArrowheads="1"/>
          </p:cNvSpPr>
          <p:nvPr/>
        </p:nvSpPr>
        <p:spPr bwMode="auto">
          <a:xfrm>
            <a:off x="5521325" y="4603750"/>
            <a:ext cx="2216150" cy="2905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69068" name="Group 76"/>
          <p:cNvGrpSpPr>
            <a:grpSpLocks/>
          </p:cNvGrpSpPr>
          <p:nvPr/>
        </p:nvGrpSpPr>
        <p:grpSpPr bwMode="auto">
          <a:xfrm>
            <a:off x="5364163" y="4729163"/>
            <a:ext cx="290512" cy="65087"/>
            <a:chOff x="3476" y="3354"/>
            <a:chExt cx="183" cy="41"/>
          </a:xfrm>
        </p:grpSpPr>
        <p:sp>
          <p:nvSpPr>
            <p:cNvPr id="469069" name="Line 77"/>
            <p:cNvSpPr>
              <a:spLocks noChangeShapeType="1"/>
            </p:cNvSpPr>
            <p:nvPr/>
          </p:nvSpPr>
          <p:spPr bwMode="auto">
            <a:xfrm>
              <a:off x="3476" y="3354"/>
              <a:ext cx="1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9070" name="Line 78"/>
            <p:cNvSpPr>
              <a:spLocks noChangeShapeType="1"/>
            </p:cNvSpPr>
            <p:nvPr/>
          </p:nvSpPr>
          <p:spPr bwMode="auto">
            <a:xfrm>
              <a:off x="3632" y="3354"/>
              <a:ext cx="0" cy="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9071" name="Line 79"/>
            <p:cNvSpPr>
              <a:spLocks noChangeShapeType="1"/>
            </p:cNvSpPr>
            <p:nvPr/>
          </p:nvSpPr>
          <p:spPr bwMode="auto">
            <a:xfrm>
              <a:off x="3619" y="3381"/>
              <a:ext cx="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9072" name="Line 80"/>
            <p:cNvSpPr>
              <a:spLocks noChangeShapeType="1"/>
            </p:cNvSpPr>
            <p:nvPr/>
          </p:nvSpPr>
          <p:spPr bwMode="auto">
            <a:xfrm>
              <a:off x="3625" y="3395"/>
              <a:ext cx="2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69073" name="Rectangle 81"/>
          <p:cNvSpPr>
            <a:spLocks noChangeArrowheads="1"/>
          </p:cNvSpPr>
          <p:nvPr/>
        </p:nvSpPr>
        <p:spPr bwMode="auto">
          <a:xfrm>
            <a:off x="5540375" y="4303713"/>
            <a:ext cx="838200" cy="3000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69074" name="Group 82"/>
          <p:cNvGrpSpPr>
            <a:grpSpLocks/>
          </p:cNvGrpSpPr>
          <p:nvPr/>
        </p:nvGrpSpPr>
        <p:grpSpPr bwMode="auto">
          <a:xfrm>
            <a:off x="5364163" y="4451350"/>
            <a:ext cx="290512" cy="65088"/>
            <a:chOff x="3476" y="3354"/>
            <a:chExt cx="183" cy="41"/>
          </a:xfrm>
        </p:grpSpPr>
        <p:sp>
          <p:nvSpPr>
            <p:cNvPr id="469075" name="Line 83"/>
            <p:cNvSpPr>
              <a:spLocks noChangeShapeType="1"/>
            </p:cNvSpPr>
            <p:nvPr/>
          </p:nvSpPr>
          <p:spPr bwMode="auto">
            <a:xfrm>
              <a:off x="3476" y="3354"/>
              <a:ext cx="1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9076" name="Line 84"/>
            <p:cNvSpPr>
              <a:spLocks noChangeShapeType="1"/>
            </p:cNvSpPr>
            <p:nvPr/>
          </p:nvSpPr>
          <p:spPr bwMode="auto">
            <a:xfrm>
              <a:off x="3632" y="3354"/>
              <a:ext cx="0" cy="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9077" name="Line 85"/>
            <p:cNvSpPr>
              <a:spLocks noChangeShapeType="1"/>
            </p:cNvSpPr>
            <p:nvPr/>
          </p:nvSpPr>
          <p:spPr bwMode="auto">
            <a:xfrm>
              <a:off x="3619" y="3381"/>
              <a:ext cx="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9078" name="Line 86"/>
            <p:cNvSpPr>
              <a:spLocks noChangeShapeType="1"/>
            </p:cNvSpPr>
            <p:nvPr/>
          </p:nvSpPr>
          <p:spPr bwMode="auto">
            <a:xfrm>
              <a:off x="3625" y="3395"/>
              <a:ext cx="2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8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3" y="187325"/>
            <a:ext cx="7772400" cy="615950"/>
          </a:xfrm>
          <a:noFill/>
          <a:ln/>
        </p:spPr>
        <p:txBody>
          <a:bodyPr/>
          <a:lstStyle/>
          <a:p>
            <a:r>
              <a:rPr lang="en-US" sz="3200"/>
              <a:t>Algorithm 2</a:t>
            </a:r>
            <a:r>
              <a:rPr lang="en-US" sz="3200">
                <a:sym typeface="Symbol" pitchFamily="18" charset="2"/>
              </a:rPr>
              <a:t> </a:t>
            </a:r>
            <a:r>
              <a:rPr lang="en-US" sz="3200"/>
              <a:t> Example</a:t>
            </a:r>
          </a:p>
        </p:txBody>
      </p:sp>
      <p:sp>
        <p:nvSpPr>
          <p:cNvPr id="470019" name="Line 3"/>
          <p:cNvSpPr>
            <a:spLocks noChangeShapeType="1"/>
          </p:cNvSpPr>
          <p:nvPr/>
        </p:nvSpPr>
        <p:spPr bwMode="auto">
          <a:xfrm>
            <a:off x="5705475" y="3128963"/>
            <a:ext cx="0" cy="52705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70020" name="Text Box 4"/>
          <p:cNvSpPr txBox="1">
            <a:spLocks noChangeArrowheads="1"/>
          </p:cNvSpPr>
          <p:nvPr/>
        </p:nvSpPr>
        <p:spPr bwMode="auto">
          <a:xfrm>
            <a:off x="1905000" y="2619375"/>
            <a:ext cx="280988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6</a:t>
            </a:r>
          </a:p>
        </p:txBody>
      </p:sp>
      <p:sp>
        <p:nvSpPr>
          <p:cNvPr id="470021" name="Line 5"/>
          <p:cNvSpPr>
            <a:spLocks noChangeShapeType="1"/>
          </p:cNvSpPr>
          <p:nvPr/>
        </p:nvSpPr>
        <p:spPr bwMode="auto">
          <a:xfrm flipH="1">
            <a:off x="1512888" y="2787650"/>
            <a:ext cx="430212" cy="0"/>
          </a:xfrm>
          <a:prstGeom prst="line">
            <a:avLst/>
          </a:prstGeom>
          <a:noFill/>
          <a:ln w="9525">
            <a:solidFill>
              <a:srgbClr val="FF00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70022" name="Line 6"/>
          <p:cNvSpPr>
            <a:spLocks noChangeShapeType="1"/>
          </p:cNvSpPr>
          <p:nvPr/>
        </p:nvSpPr>
        <p:spPr bwMode="auto">
          <a:xfrm flipH="1">
            <a:off x="2160588" y="2786063"/>
            <a:ext cx="441325" cy="0"/>
          </a:xfrm>
          <a:prstGeom prst="line">
            <a:avLst/>
          </a:prstGeom>
          <a:noFill/>
          <a:ln w="9525">
            <a:solidFill>
              <a:srgbClr val="FF00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70023" name="Text Box 7"/>
          <p:cNvSpPr txBox="1">
            <a:spLocks noChangeArrowheads="1"/>
          </p:cNvSpPr>
          <p:nvPr/>
        </p:nvSpPr>
        <p:spPr bwMode="auto">
          <a:xfrm>
            <a:off x="925513" y="2624138"/>
            <a:ext cx="368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q:</a:t>
            </a:r>
          </a:p>
        </p:txBody>
      </p:sp>
      <p:sp>
        <p:nvSpPr>
          <p:cNvPr id="470024" name="Text Box 8"/>
          <p:cNvSpPr txBox="1">
            <a:spLocks noChangeArrowheads="1"/>
          </p:cNvSpPr>
          <p:nvPr/>
        </p:nvSpPr>
        <p:spPr bwMode="auto">
          <a:xfrm>
            <a:off x="915988" y="2298700"/>
            <a:ext cx="258921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top_ord: </a:t>
            </a:r>
            <a:r>
              <a:rPr lang="en-US" sz="1800">
                <a:solidFill>
                  <a:srgbClr val="FF00FF"/>
                </a:solidFill>
              </a:rPr>
              <a:t>1  2  5  4  3  7</a:t>
            </a:r>
          </a:p>
        </p:txBody>
      </p:sp>
      <p:sp>
        <p:nvSpPr>
          <p:cNvPr id="470025" name="Text Box 9"/>
          <p:cNvSpPr txBox="1">
            <a:spLocks noChangeArrowheads="1"/>
          </p:cNvSpPr>
          <p:nvPr/>
        </p:nvSpPr>
        <p:spPr bwMode="auto">
          <a:xfrm>
            <a:off x="6826250" y="1285875"/>
            <a:ext cx="184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470026" name="Picture 10" descr="adjli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3250" y="944563"/>
            <a:ext cx="3427413" cy="2097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0027" name="Text Box 11"/>
          <p:cNvSpPr txBox="1">
            <a:spLocks noChangeArrowheads="1"/>
          </p:cNvSpPr>
          <p:nvPr/>
        </p:nvSpPr>
        <p:spPr bwMode="auto">
          <a:xfrm>
            <a:off x="4649788" y="962025"/>
            <a:ext cx="280987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FF"/>
                </a:solidFill>
              </a:rPr>
              <a:t>1</a:t>
            </a:r>
          </a:p>
        </p:txBody>
      </p:sp>
      <p:sp>
        <p:nvSpPr>
          <p:cNvPr id="470028" name="Text Box 12"/>
          <p:cNvSpPr txBox="1">
            <a:spLocks noChangeArrowheads="1"/>
          </p:cNvSpPr>
          <p:nvPr/>
        </p:nvSpPr>
        <p:spPr bwMode="auto">
          <a:xfrm>
            <a:off x="4641850" y="1249363"/>
            <a:ext cx="280988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FF"/>
                </a:solidFill>
              </a:rPr>
              <a:t>2</a:t>
            </a:r>
          </a:p>
        </p:txBody>
      </p:sp>
      <p:sp>
        <p:nvSpPr>
          <p:cNvPr id="470029" name="Text Box 13"/>
          <p:cNvSpPr txBox="1">
            <a:spLocks noChangeArrowheads="1"/>
          </p:cNvSpPr>
          <p:nvPr/>
        </p:nvSpPr>
        <p:spPr bwMode="auto">
          <a:xfrm>
            <a:off x="4654550" y="1536700"/>
            <a:ext cx="280988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FF"/>
                </a:solidFill>
              </a:rPr>
              <a:t>5</a:t>
            </a:r>
          </a:p>
        </p:txBody>
      </p:sp>
      <p:sp>
        <p:nvSpPr>
          <p:cNvPr id="470030" name="Text Box 14"/>
          <p:cNvSpPr txBox="1">
            <a:spLocks noChangeArrowheads="1"/>
          </p:cNvSpPr>
          <p:nvPr/>
        </p:nvSpPr>
        <p:spPr bwMode="auto">
          <a:xfrm>
            <a:off x="4657725" y="1800225"/>
            <a:ext cx="280988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FF"/>
                </a:solidFill>
              </a:rPr>
              <a:t>4</a:t>
            </a:r>
          </a:p>
        </p:txBody>
      </p:sp>
      <p:sp>
        <p:nvSpPr>
          <p:cNvPr id="470031" name="Text Box 15"/>
          <p:cNvSpPr txBox="1">
            <a:spLocks noChangeArrowheads="1"/>
          </p:cNvSpPr>
          <p:nvPr/>
        </p:nvSpPr>
        <p:spPr bwMode="auto">
          <a:xfrm>
            <a:off x="4657725" y="2109788"/>
            <a:ext cx="280988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FF"/>
                </a:solidFill>
              </a:rPr>
              <a:t>3</a:t>
            </a:r>
          </a:p>
        </p:txBody>
      </p:sp>
      <p:sp>
        <p:nvSpPr>
          <p:cNvPr id="470032" name="Text Box 16"/>
          <p:cNvSpPr txBox="1">
            <a:spLocks noChangeArrowheads="1"/>
          </p:cNvSpPr>
          <p:nvPr/>
        </p:nvSpPr>
        <p:spPr bwMode="auto">
          <a:xfrm>
            <a:off x="4926013" y="2386013"/>
            <a:ext cx="280987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470033" name="Text Box 17"/>
          <p:cNvSpPr txBox="1">
            <a:spLocks noChangeArrowheads="1"/>
          </p:cNvSpPr>
          <p:nvPr/>
        </p:nvSpPr>
        <p:spPr bwMode="auto">
          <a:xfrm>
            <a:off x="4662488" y="2673350"/>
            <a:ext cx="280987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FF"/>
                </a:solidFill>
              </a:rPr>
              <a:t>6</a:t>
            </a:r>
          </a:p>
        </p:txBody>
      </p:sp>
      <p:sp>
        <p:nvSpPr>
          <p:cNvPr id="470034" name="Rectangle 18"/>
          <p:cNvSpPr>
            <a:spLocks noChangeArrowheads="1"/>
          </p:cNvSpPr>
          <p:nvPr/>
        </p:nvSpPr>
        <p:spPr bwMode="auto">
          <a:xfrm>
            <a:off x="5527675" y="977900"/>
            <a:ext cx="2173288" cy="279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70035" name="Group 19"/>
          <p:cNvGrpSpPr>
            <a:grpSpLocks/>
          </p:cNvGrpSpPr>
          <p:nvPr/>
        </p:nvGrpSpPr>
        <p:grpSpPr bwMode="auto">
          <a:xfrm>
            <a:off x="5322888" y="1127125"/>
            <a:ext cx="290512" cy="65088"/>
            <a:chOff x="3476" y="3354"/>
            <a:chExt cx="183" cy="41"/>
          </a:xfrm>
        </p:grpSpPr>
        <p:sp>
          <p:nvSpPr>
            <p:cNvPr id="470036" name="Line 20"/>
            <p:cNvSpPr>
              <a:spLocks noChangeShapeType="1"/>
            </p:cNvSpPr>
            <p:nvPr/>
          </p:nvSpPr>
          <p:spPr bwMode="auto">
            <a:xfrm>
              <a:off x="3476" y="3354"/>
              <a:ext cx="1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0037" name="Line 21"/>
            <p:cNvSpPr>
              <a:spLocks noChangeShapeType="1"/>
            </p:cNvSpPr>
            <p:nvPr/>
          </p:nvSpPr>
          <p:spPr bwMode="auto">
            <a:xfrm>
              <a:off x="3632" y="3354"/>
              <a:ext cx="0" cy="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0038" name="Line 22"/>
            <p:cNvSpPr>
              <a:spLocks noChangeShapeType="1"/>
            </p:cNvSpPr>
            <p:nvPr/>
          </p:nvSpPr>
          <p:spPr bwMode="auto">
            <a:xfrm>
              <a:off x="3619" y="3381"/>
              <a:ext cx="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0039" name="Line 23"/>
            <p:cNvSpPr>
              <a:spLocks noChangeShapeType="1"/>
            </p:cNvSpPr>
            <p:nvPr/>
          </p:nvSpPr>
          <p:spPr bwMode="auto">
            <a:xfrm>
              <a:off x="3625" y="3395"/>
              <a:ext cx="2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70040" name="Rectangle 24"/>
          <p:cNvSpPr>
            <a:spLocks noChangeArrowheads="1"/>
          </p:cNvSpPr>
          <p:nvPr/>
        </p:nvSpPr>
        <p:spPr bwMode="auto">
          <a:xfrm>
            <a:off x="5526088" y="1266825"/>
            <a:ext cx="1527175" cy="279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70041" name="Group 25"/>
          <p:cNvGrpSpPr>
            <a:grpSpLocks/>
          </p:cNvGrpSpPr>
          <p:nvPr/>
        </p:nvGrpSpPr>
        <p:grpSpPr bwMode="auto">
          <a:xfrm>
            <a:off x="5353050" y="1412875"/>
            <a:ext cx="290513" cy="65088"/>
            <a:chOff x="3476" y="3354"/>
            <a:chExt cx="183" cy="41"/>
          </a:xfrm>
        </p:grpSpPr>
        <p:sp>
          <p:nvSpPr>
            <p:cNvPr id="470042" name="Line 26"/>
            <p:cNvSpPr>
              <a:spLocks noChangeShapeType="1"/>
            </p:cNvSpPr>
            <p:nvPr/>
          </p:nvSpPr>
          <p:spPr bwMode="auto">
            <a:xfrm>
              <a:off x="3476" y="3354"/>
              <a:ext cx="1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0043" name="Line 27"/>
            <p:cNvSpPr>
              <a:spLocks noChangeShapeType="1"/>
            </p:cNvSpPr>
            <p:nvPr/>
          </p:nvSpPr>
          <p:spPr bwMode="auto">
            <a:xfrm>
              <a:off x="3632" y="3354"/>
              <a:ext cx="0" cy="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0044" name="Line 28"/>
            <p:cNvSpPr>
              <a:spLocks noChangeShapeType="1"/>
            </p:cNvSpPr>
            <p:nvPr/>
          </p:nvSpPr>
          <p:spPr bwMode="auto">
            <a:xfrm>
              <a:off x="3619" y="3381"/>
              <a:ext cx="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0045" name="Line 29"/>
            <p:cNvSpPr>
              <a:spLocks noChangeShapeType="1"/>
            </p:cNvSpPr>
            <p:nvPr/>
          </p:nvSpPr>
          <p:spPr bwMode="auto">
            <a:xfrm>
              <a:off x="3625" y="3395"/>
              <a:ext cx="2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70046" name="Rectangle 30"/>
          <p:cNvSpPr>
            <a:spLocks noChangeArrowheads="1"/>
          </p:cNvSpPr>
          <p:nvPr/>
        </p:nvSpPr>
        <p:spPr bwMode="auto">
          <a:xfrm>
            <a:off x="5545138" y="2125663"/>
            <a:ext cx="1538287" cy="279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70047" name="Group 31"/>
          <p:cNvGrpSpPr>
            <a:grpSpLocks/>
          </p:cNvGrpSpPr>
          <p:nvPr/>
        </p:nvGrpSpPr>
        <p:grpSpPr bwMode="auto">
          <a:xfrm>
            <a:off x="5346700" y="2257425"/>
            <a:ext cx="290513" cy="65088"/>
            <a:chOff x="3476" y="3354"/>
            <a:chExt cx="183" cy="41"/>
          </a:xfrm>
        </p:grpSpPr>
        <p:sp>
          <p:nvSpPr>
            <p:cNvPr id="470048" name="Line 32"/>
            <p:cNvSpPr>
              <a:spLocks noChangeShapeType="1"/>
            </p:cNvSpPr>
            <p:nvPr/>
          </p:nvSpPr>
          <p:spPr bwMode="auto">
            <a:xfrm>
              <a:off x="3476" y="3354"/>
              <a:ext cx="1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0049" name="Line 33"/>
            <p:cNvSpPr>
              <a:spLocks noChangeShapeType="1"/>
            </p:cNvSpPr>
            <p:nvPr/>
          </p:nvSpPr>
          <p:spPr bwMode="auto">
            <a:xfrm>
              <a:off x="3632" y="3354"/>
              <a:ext cx="0" cy="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0050" name="Line 34"/>
            <p:cNvSpPr>
              <a:spLocks noChangeShapeType="1"/>
            </p:cNvSpPr>
            <p:nvPr/>
          </p:nvSpPr>
          <p:spPr bwMode="auto">
            <a:xfrm>
              <a:off x="3619" y="3381"/>
              <a:ext cx="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0051" name="Line 35"/>
            <p:cNvSpPr>
              <a:spLocks noChangeShapeType="1"/>
            </p:cNvSpPr>
            <p:nvPr/>
          </p:nvSpPr>
          <p:spPr bwMode="auto">
            <a:xfrm>
              <a:off x="3625" y="3395"/>
              <a:ext cx="2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70052" name="Rectangle 36"/>
          <p:cNvSpPr>
            <a:spLocks noChangeArrowheads="1"/>
          </p:cNvSpPr>
          <p:nvPr/>
        </p:nvSpPr>
        <p:spPr bwMode="auto">
          <a:xfrm>
            <a:off x="5511800" y="1847850"/>
            <a:ext cx="2216150" cy="2905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70053" name="Group 37"/>
          <p:cNvGrpSpPr>
            <a:grpSpLocks/>
          </p:cNvGrpSpPr>
          <p:nvPr/>
        </p:nvGrpSpPr>
        <p:grpSpPr bwMode="auto">
          <a:xfrm>
            <a:off x="5354638" y="1973263"/>
            <a:ext cx="290512" cy="65087"/>
            <a:chOff x="3476" y="3354"/>
            <a:chExt cx="183" cy="41"/>
          </a:xfrm>
        </p:grpSpPr>
        <p:sp>
          <p:nvSpPr>
            <p:cNvPr id="470054" name="Line 38"/>
            <p:cNvSpPr>
              <a:spLocks noChangeShapeType="1"/>
            </p:cNvSpPr>
            <p:nvPr/>
          </p:nvSpPr>
          <p:spPr bwMode="auto">
            <a:xfrm>
              <a:off x="3476" y="3354"/>
              <a:ext cx="1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0055" name="Line 39"/>
            <p:cNvSpPr>
              <a:spLocks noChangeShapeType="1"/>
            </p:cNvSpPr>
            <p:nvPr/>
          </p:nvSpPr>
          <p:spPr bwMode="auto">
            <a:xfrm>
              <a:off x="3632" y="3354"/>
              <a:ext cx="0" cy="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0056" name="Line 40"/>
            <p:cNvSpPr>
              <a:spLocks noChangeShapeType="1"/>
            </p:cNvSpPr>
            <p:nvPr/>
          </p:nvSpPr>
          <p:spPr bwMode="auto">
            <a:xfrm>
              <a:off x="3619" y="3381"/>
              <a:ext cx="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0057" name="Line 41"/>
            <p:cNvSpPr>
              <a:spLocks noChangeShapeType="1"/>
            </p:cNvSpPr>
            <p:nvPr/>
          </p:nvSpPr>
          <p:spPr bwMode="auto">
            <a:xfrm>
              <a:off x="3625" y="3395"/>
              <a:ext cx="2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70058" name="Rectangle 42"/>
          <p:cNvSpPr>
            <a:spLocks noChangeArrowheads="1"/>
          </p:cNvSpPr>
          <p:nvPr/>
        </p:nvSpPr>
        <p:spPr bwMode="auto">
          <a:xfrm>
            <a:off x="5530850" y="1547813"/>
            <a:ext cx="838200" cy="3000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70059" name="Group 43"/>
          <p:cNvGrpSpPr>
            <a:grpSpLocks/>
          </p:cNvGrpSpPr>
          <p:nvPr/>
        </p:nvGrpSpPr>
        <p:grpSpPr bwMode="auto">
          <a:xfrm>
            <a:off x="5354638" y="1695450"/>
            <a:ext cx="290512" cy="65088"/>
            <a:chOff x="3476" y="3354"/>
            <a:chExt cx="183" cy="41"/>
          </a:xfrm>
        </p:grpSpPr>
        <p:sp>
          <p:nvSpPr>
            <p:cNvPr id="470060" name="Line 44"/>
            <p:cNvSpPr>
              <a:spLocks noChangeShapeType="1"/>
            </p:cNvSpPr>
            <p:nvPr/>
          </p:nvSpPr>
          <p:spPr bwMode="auto">
            <a:xfrm>
              <a:off x="3476" y="3354"/>
              <a:ext cx="1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0061" name="Line 45"/>
            <p:cNvSpPr>
              <a:spLocks noChangeShapeType="1"/>
            </p:cNvSpPr>
            <p:nvPr/>
          </p:nvSpPr>
          <p:spPr bwMode="auto">
            <a:xfrm>
              <a:off x="3632" y="3354"/>
              <a:ext cx="0" cy="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0062" name="Line 46"/>
            <p:cNvSpPr>
              <a:spLocks noChangeShapeType="1"/>
            </p:cNvSpPr>
            <p:nvPr/>
          </p:nvSpPr>
          <p:spPr bwMode="auto">
            <a:xfrm>
              <a:off x="3619" y="3381"/>
              <a:ext cx="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0063" name="Line 47"/>
            <p:cNvSpPr>
              <a:spLocks noChangeShapeType="1"/>
            </p:cNvSpPr>
            <p:nvPr/>
          </p:nvSpPr>
          <p:spPr bwMode="auto">
            <a:xfrm>
              <a:off x="3625" y="3395"/>
              <a:ext cx="2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70064" name="Rectangle 48"/>
          <p:cNvSpPr>
            <a:spLocks noChangeArrowheads="1"/>
          </p:cNvSpPr>
          <p:nvPr/>
        </p:nvSpPr>
        <p:spPr bwMode="auto">
          <a:xfrm>
            <a:off x="5540375" y="2668588"/>
            <a:ext cx="2301875" cy="342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70065" name="Group 49"/>
          <p:cNvGrpSpPr>
            <a:grpSpLocks/>
          </p:cNvGrpSpPr>
          <p:nvPr/>
        </p:nvGrpSpPr>
        <p:grpSpPr bwMode="auto">
          <a:xfrm>
            <a:off x="5348288" y="2828925"/>
            <a:ext cx="290512" cy="65088"/>
            <a:chOff x="3476" y="3354"/>
            <a:chExt cx="183" cy="41"/>
          </a:xfrm>
        </p:grpSpPr>
        <p:sp>
          <p:nvSpPr>
            <p:cNvPr id="470066" name="Line 50"/>
            <p:cNvSpPr>
              <a:spLocks noChangeShapeType="1"/>
            </p:cNvSpPr>
            <p:nvPr/>
          </p:nvSpPr>
          <p:spPr bwMode="auto">
            <a:xfrm>
              <a:off x="3476" y="3354"/>
              <a:ext cx="1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0067" name="Line 51"/>
            <p:cNvSpPr>
              <a:spLocks noChangeShapeType="1"/>
            </p:cNvSpPr>
            <p:nvPr/>
          </p:nvSpPr>
          <p:spPr bwMode="auto">
            <a:xfrm>
              <a:off x="3632" y="3354"/>
              <a:ext cx="0" cy="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0068" name="Line 52"/>
            <p:cNvSpPr>
              <a:spLocks noChangeShapeType="1"/>
            </p:cNvSpPr>
            <p:nvPr/>
          </p:nvSpPr>
          <p:spPr bwMode="auto">
            <a:xfrm>
              <a:off x="3619" y="3381"/>
              <a:ext cx="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0069" name="Line 53"/>
            <p:cNvSpPr>
              <a:spLocks noChangeShapeType="1"/>
            </p:cNvSpPr>
            <p:nvPr/>
          </p:nvSpPr>
          <p:spPr bwMode="auto">
            <a:xfrm>
              <a:off x="3625" y="3395"/>
              <a:ext cx="2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70070" name="Text Box 54"/>
          <p:cNvSpPr txBox="1">
            <a:spLocks noChangeArrowheads="1"/>
          </p:cNvSpPr>
          <p:nvPr/>
        </p:nvSpPr>
        <p:spPr bwMode="auto">
          <a:xfrm>
            <a:off x="1982788" y="5375275"/>
            <a:ext cx="23971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 </a:t>
            </a:r>
          </a:p>
        </p:txBody>
      </p:sp>
      <p:sp>
        <p:nvSpPr>
          <p:cNvPr id="470071" name="Line 55"/>
          <p:cNvSpPr>
            <a:spLocks noChangeShapeType="1"/>
          </p:cNvSpPr>
          <p:nvPr/>
        </p:nvSpPr>
        <p:spPr bwMode="auto">
          <a:xfrm flipH="1">
            <a:off x="1590675" y="5543550"/>
            <a:ext cx="430213" cy="0"/>
          </a:xfrm>
          <a:prstGeom prst="line">
            <a:avLst/>
          </a:prstGeom>
          <a:noFill/>
          <a:ln w="9525">
            <a:solidFill>
              <a:srgbClr val="FF00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70072" name="Line 56"/>
          <p:cNvSpPr>
            <a:spLocks noChangeShapeType="1"/>
          </p:cNvSpPr>
          <p:nvPr/>
        </p:nvSpPr>
        <p:spPr bwMode="auto">
          <a:xfrm flipH="1">
            <a:off x="2238375" y="5541963"/>
            <a:ext cx="441325" cy="0"/>
          </a:xfrm>
          <a:prstGeom prst="line">
            <a:avLst/>
          </a:prstGeom>
          <a:noFill/>
          <a:ln w="9525">
            <a:solidFill>
              <a:srgbClr val="FF00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70073" name="Text Box 57"/>
          <p:cNvSpPr txBox="1">
            <a:spLocks noChangeArrowheads="1"/>
          </p:cNvSpPr>
          <p:nvPr/>
        </p:nvSpPr>
        <p:spPr bwMode="auto">
          <a:xfrm>
            <a:off x="1003300" y="5380038"/>
            <a:ext cx="368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q:</a:t>
            </a:r>
          </a:p>
        </p:txBody>
      </p:sp>
      <p:sp>
        <p:nvSpPr>
          <p:cNvPr id="470074" name="Text Box 58"/>
          <p:cNvSpPr txBox="1">
            <a:spLocks noChangeArrowheads="1"/>
          </p:cNvSpPr>
          <p:nvPr/>
        </p:nvSpPr>
        <p:spPr bwMode="auto">
          <a:xfrm>
            <a:off x="993775" y="5054600"/>
            <a:ext cx="28575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top_ord: </a:t>
            </a:r>
            <a:r>
              <a:rPr lang="en-US" sz="1800">
                <a:solidFill>
                  <a:srgbClr val="FF00FF"/>
                </a:solidFill>
              </a:rPr>
              <a:t>1  2  5  4  3  7  6</a:t>
            </a:r>
          </a:p>
        </p:txBody>
      </p:sp>
      <p:sp>
        <p:nvSpPr>
          <p:cNvPr id="470075" name="Text Box 59"/>
          <p:cNvSpPr txBox="1">
            <a:spLocks noChangeArrowheads="1"/>
          </p:cNvSpPr>
          <p:nvPr/>
        </p:nvSpPr>
        <p:spPr bwMode="auto">
          <a:xfrm>
            <a:off x="6904038" y="4041775"/>
            <a:ext cx="184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470076" name="Picture 60" descr="adjli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1038" y="3700463"/>
            <a:ext cx="3427412" cy="2097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0077" name="Text Box 61"/>
          <p:cNvSpPr txBox="1">
            <a:spLocks noChangeArrowheads="1"/>
          </p:cNvSpPr>
          <p:nvPr/>
        </p:nvSpPr>
        <p:spPr bwMode="auto">
          <a:xfrm>
            <a:off x="4727575" y="3717925"/>
            <a:ext cx="280988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FF"/>
                </a:solidFill>
              </a:rPr>
              <a:t>1</a:t>
            </a:r>
          </a:p>
        </p:txBody>
      </p:sp>
      <p:sp>
        <p:nvSpPr>
          <p:cNvPr id="470078" name="Text Box 62"/>
          <p:cNvSpPr txBox="1">
            <a:spLocks noChangeArrowheads="1"/>
          </p:cNvSpPr>
          <p:nvPr/>
        </p:nvSpPr>
        <p:spPr bwMode="auto">
          <a:xfrm>
            <a:off x="4719638" y="4005263"/>
            <a:ext cx="280987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FF"/>
                </a:solidFill>
              </a:rPr>
              <a:t>2</a:t>
            </a:r>
          </a:p>
        </p:txBody>
      </p:sp>
      <p:sp>
        <p:nvSpPr>
          <p:cNvPr id="470079" name="Text Box 63"/>
          <p:cNvSpPr txBox="1">
            <a:spLocks noChangeArrowheads="1"/>
          </p:cNvSpPr>
          <p:nvPr/>
        </p:nvSpPr>
        <p:spPr bwMode="auto">
          <a:xfrm>
            <a:off x="4732338" y="4292600"/>
            <a:ext cx="280987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FF"/>
                </a:solidFill>
              </a:rPr>
              <a:t>5</a:t>
            </a:r>
          </a:p>
        </p:txBody>
      </p:sp>
      <p:sp>
        <p:nvSpPr>
          <p:cNvPr id="470080" name="Text Box 64"/>
          <p:cNvSpPr txBox="1">
            <a:spLocks noChangeArrowheads="1"/>
          </p:cNvSpPr>
          <p:nvPr/>
        </p:nvSpPr>
        <p:spPr bwMode="auto">
          <a:xfrm>
            <a:off x="4735513" y="4556125"/>
            <a:ext cx="280987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FF"/>
                </a:solidFill>
              </a:rPr>
              <a:t>4</a:t>
            </a:r>
          </a:p>
        </p:txBody>
      </p:sp>
      <p:sp>
        <p:nvSpPr>
          <p:cNvPr id="470081" name="Text Box 65"/>
          <p:cNvSpPr txBox="1">
            <a:spLocks noChangeArrowheads="1"/>
          </p:cNvSpPr>
          <p:nvPr/>
        </p:nvSpPr>
        <p:spPr bwMode="auto">
          <a:xfrm>
            <a:off x="4735513" y="4865688"/>
            <a:ext cx="280987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FF"/>
                </a:solidFill>
              </a:rPr>
              <a:t>3</a:t>
            </a:r>
          </a:p>
        </p:txBody>
      </p:sp>
      <p:sp>
        <p:nvSpPr>
          <p:cNvPr id="470082" name="Text Box 66"/>
          <p:cNvSpPr txBox="1">
            <a:spLocks noChangeArrowheads="1"/>
          </p:cNvSpPr>
          <p:nvPr/>
        </p:nvSpPr>
        <p:spPr bwMode="auto">
          <a:xfrm>
            <a:off x="4770438" y="5141913"/>
            <a:ext cx="280987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FF"/>
                </a:solidFill>
              </a:rPr>
              <a:t>7</a:t>
            </a:r>
          </a:p>
        </p:txBody>
      </p:sp>
      <p:sp>
        <p:nvSpPr>
          <p:cNvPr id="470083" name="Text Box 67"/>
          <p:cNvSpPr txBox="1">
            <a:spLocks noChangeArrowheads="1"/>
          </p:cNvSpPr>
          <p:nvPr/>
        </p:nvSpPr>
        <p:spPr bwMode="auto">
          <a:xfrm>
            <a:off x="4740275" y="5429250"/>
            <a:ext cx="280988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FF"/>
                </a:solidFill>
              </a:rPr>
              <a:t>6</a:t>
            </a:r>
          </a:p>
        </p:txBody>
      </p:sp>
      <p:sp>
        <p:nvSpPr>
          <p:cNvPr id="470084" name="Rectangle 68"/>
          <p:cNvSpPr>
            <a:spLocks noChangeArrowheads="1"/>
          </p:cNvSpPr>
          <p:nvPr/>
        </p:nvSpPr>
        <p:spPr bwMode="auto">
          <a:xfrm>
            <a:off x="5605463" y="3733800"/>
            <a:ext cx="2173287" cy="279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70085" name="Group 69"/>
          <p:cNvGrpSpPr>
            <a:grpSpLocks/>
          </p:cNvGrpSpPr>
          <p:nvPr/>
        </p:nvGrpSpPr>
        <p:grpSpPr bwMode="auto">
          <a:xfrm>
            <a:off x="5400675" y="3883025"/>
            <a:ext cx="290513" cy="65088"/>
            <a:chOff x="3476" y="3354"/>
            <a:chExt cx="183" cy="41"/>
          </a:xfrm>
        </p:grpSpPr>
        <p:sp>
          <p:nvSpPr>
            <p:cNvPr id="470086" name="Line 70"/>
            <p:cNvSpPr>
              <a:spLocks noChangeShapeType="1"/>
            </p:cNvSpPr>
            <p:nvPr/>
          </p:nvSpPr>
          <p:spPr bwMode="auto">
            <a:xfrm>
              <a:off x="3476" y="3354"/>
              <a:ext cx="1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0087" name="Line 71"/>
            <p:cNvSpPr>
              <a:spLocks noChangeShapeType="1"/>
            </p:cNvSpPr>
            <p:nvPr/>
          </p:nvSpPr>
          <p:spPr bwMode="auto">
            <a:xfrm>
              <a:off x="3632" y="3354"/>
              <a:ext cx="0" cy="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0088" name="Line 72"/>
            <p:cNvSpPr>
              <a:spLocks noChangeShapeType="1"/>
            </p:cNvSpPr>
            <p:nvPr/>
          </p:nvSpPr>
          <p:spPr bwMode="auto">
            <a:xfrm>
              <a:off x="3619" y="3381"/>
              <a:ext cx="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0089" name="Line 73"/>
            <p:cNvSpPr>
              <a:spLocks noChangeShapeType="1"/>
            </p:cNvSpPr>
            <p:nvPr/>
          </p:nvSpPr>
          <p:spPr bwMode="auto">
            <a:xfrm>
              <a:off x="3625" y="3395"/>
              <a:ext cx="2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70090" name="Rectangle 74"/>
          <p:cNvSpPr>
            <a:spLocks noChangeArrowheads="1"/>
          </p:cNvSpPr>
          <p:nvPr/>
        </p:nvSpPr>
        <p:spPr bwMode="auto">
          <a:xfrm>
            <a:off x="5603875" y="4022725"/>
            <a:ext cx="1527175" cy="279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70091" name="Group 75"/>
          <p:cNvGrpSpPr>
            <a:grpSpLocks/>
          </p:cNvGrpSpPr>
          <p:nvPr/>
        </p:nvGrpSpPr>
        <p:grpSpPr bwMode="auto">
          <a:xfrm>
            <a:off x="5430838" y="4168775"/>
            <a:ext cx="290512" cy="65088"/>
            <a:chOff x="3476" y="3354"/>
            <a:chExt cx="183" cy="41"/>
          </a:xfrm>
        </p:grpSpPr>
        <p:sp>
          <p:nvSpPr>
            <p:cNvPr id="470092" name="Line 76"/>
            <p:cNvSpPr>
              <a:spLocks noChangeShapeType="1"/>
            </p:cNvSpPr>
            <p:nvPr/>
          </p:nvSpPr>
          <p:spPr bwMode="auto">
            <a:xfrm>
              <a:off x="3476" y="3354"/>
              <a:ext cx="1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0093" name="Line 77"/>
            <p:cNvSpPr>
              <a:spLocks noChangeShapeType="1"/>
            </p:cNvSpPr>
            <p:nvPr/>
          </p:nvSpPr>
          <p:spPr bwMode="auto">
            <a:xfrm>
              <a:off x="3632" y="3354"/>
              <a:ext cx="0" cy="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0094" name="Line 78"/>
            <p:cNvSpPr>
              <a:spLocks noChangeShapeType="1"/>
            </p:cNvSpPr>
            <p:nvPr/>
          </p:nvSpPr>
          <p:spPr bwMode="auto">
            <a:xfrm>
              <a:off x="3619" y="3381"/>
              <a:ext cx="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0095" name="Line 79"/>
            <p:cNvSpPr>
              <a:spLocks noChangeShapeType="1"/>
            </p:cNvSpPr>
            <p:nvPr/>
          </p:nvSpPr>
          <p:spPr bwMode="auto">
            <a:xfrm>
              <a:off x="3625" y="3395"/>
              <a:ext cx="2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70096" name="Rectangle 80"/>
          <p:cNvSpPr>
            <a:spLocks noChangeArrowheads="1"/>
          </p:cNvSpPr>
          <p:nvPr/>
        </p:nvSpPr>
        <p:spPr bwMode="auto">
          <a:xfrm>
            <a:off x="5622925" y="4881563"/>
            <a:ext cx="1538288" cy="279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70097" name="Group 81"/>
          <p:cNvGrpSpPr>
            <a:grpSpLocks/>
          </p:cNvGrpSpPr>
          <p:nvPr/>
        </p:nvGrpSpPr>
        <p:grpSpPr bwMode="auto">
          <a:xfrm>
            <a:off x="5424488" y="5013325"/>
            <a:ext cx="290512" cy="65088"/>
            <a:chOff x="3476" y="3354"/>
            <a:chExt cx="183" cy="41"/>
          </a:xfrm>
        </p:grpSpPr>
        <p:sp>
          <p:nvSpPr>
            <p:cNvPr id="470098" name="Line 82"/>
            <p:cNvSpPr>
              <a:spLocks noChangeShapeType="1"/>
            </p:cNvSpPr>
            <p:nvPr/>
          </p:nvSpPr>
          <p:spPr bwMode="auto">
            <a:xfrm>
              <a:off x="3476" y="3354"/>
              <a:ext cx="1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0099" name="Line 83"/>
            <p:cNvSpPr>
              <a:spLocks noChangeShapeType="1"/>
            </p:cNvSpPr>
            <p:nvPr/>
          </p:nvSpPr>
          <p:spPr bwMode="auto">
            <a:xfrm>
              <a:off x="3632" y="3354"/>
              <a:ext cx="0" cy="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0100" name="Line 84"/>
            <p:cNvSpPr>
              <a:spLocks noChangeShapeType="1"/>
            </p:cNvSpPr>
            <p:nvPr/>
          </p:nvSpPr>
          <p:spPr bwMode="auto">
            <a:xfrm>
              <a:off x="3619" y="3381"/>
              <a:ext cx="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0101" name="Line 85"/>
            <p:cNvSpPr>
              <a:spLocks noChangeShapeType="1"/>
            </p:cNvSpPr>
            <p:nvPr/>
          </p:nvSpPr>
          <p:spPr bwMode="auto">
            <a:xfrm>
              <a:off x="3625" y="3395"/>
              <a:ext cx="2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70102" name="Rectangle 86"/>
          <p:cNvSpPr>
            <a:spLocks noChangeArrowheads="1"/>
          </p:cNvSpPr>
          <p:nvPr/>
        </p:nvSpPr>
        <p:spPr bwMode="auto">
          <a:xfrm>
            <a:off x="5589588" y="4603750"/>
            <a:ext cx="2216150" cy="2905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70103" name="Group 87"/>
          <p:cNvGrpSpPr>
            <a:grpSpLocks/>
          </p:cNvGrpSpPr>
          <p:nvPr/>
        </p:nvGrpSpPr>
        <p:grpSpPr bwMode="auto">
          <a:xfrm>
            <a:off x="5432425" y="4729163"/>
            <a:ext cx="290513" cy="65087"/>
            <a:chOff x="3476" y="3354"/>
            <a:chExt cx="183" cy="41"/>
          </a:xfrm>
        </p:grpSpPr>
        <p:sp>
          <p:nvSpPr>
            <p:cNvPr id="470104" name="Line 88"/>
            <p:cNvSpPr>
              <a:spLocks noChangeShapeType="1"/>
            </p:cNvSpPr>
            <p:nvPr/>
          </p:nvSpPr>
          <p:spPr bwMode="auto">
            <a:xfrm>
              <a:off x="3476" y="3354"/>
              <a:ext cx="1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0105" name="Line 89"/>
            <p:cNvSpPr>
              <a:spLocks noChangeShapeType="1"/>
            </p:cNvSpPr>
            <p:nvPr/>
          </p:nvSpPr>
          <p:spPr bwMode="auto">
            <a:xfrm>
              <a:off x="3632" y="3354"/>
              <a:ext cx="0" cy="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0106" name="Line 90"/>
            <p:cNvSpPr>
              <a:spLocks noChangeShapeType="1"/>
            </p:cNvSpPr>
            <p:nvPr/>
          </p:nvSpPr>
          <p:spPr bwMode="auto">
            <a:xfrm>
              <a:off x="3619" y="3381"/>
              <a:ext cx="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0107" name="Line 91"/>
            <p:cNvSpPr>
              <a:spLocks noChangeShapeType="1"/>
            </p:cNvSpPr>
            <p:nvPr/>
          </p:nvSpPr>
          <p:spPr bwMode="auto">
            <a:xfrm>
              <a:off x="3625" y="3395"/>
              <a:ext cx="2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70108" name="Rectangle 92"/>
          <p:cNvSpPr>
            <a:spLocks noChangeArrowheads="1"/>
          </p:cNvSpPr>
          <p:nvPr/>
        </p:nvSpPr>
        <p:spPr bwMode="auto">
          <a:xfrm>
            <a:off x="5608638" y="4303713"/>
            <a:ext cx="838200" cy="3000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70109" name="Group 93"/>
          <p:cNvGrpSpPr>
            <a:grpSpLocks/>
          </p:cNvGrpSpPr>
          <p:nvPr/>
        </p:nvGrpSpPr>
        <p:grpSpPr bwMode="auto">
          <a:xfrm>
            <a:off x="5432425" y="4451350"/>
            <a:ext cx="290513" cy="65088"/>
            <a:chOff x="3476" y="3354"/>
            <a:chExt cx="183" cy="41"/>
          </a:xfrm>
        </p:grpSpPr>
        <p:sp>
          <p:nvSpPr>
            <p:cNvPr id="470110" name="Line 94"/>
            <p:cNvSpPr>
              <a:spLocks noChangeShapeType="1"/>
            </p:cNvSpPr>
            <p:nvPr/>
          </p:nvSpPr>
          <p:spPr bwMode="auto">
            <a:xfrm>
              <a:off x="3476" y="3354"/>
              <a:ext cx="1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0111" name="Line 95"/>
            <p:cNvSpPr>
              <a:spLocks noChangeShapeType="1"/>
            </p:cNvSpPr>
            <p:nvPr/>
          </p:nvSpPr>
          <p:spPr bwMode="auto">
            <a:xfrm>
              <a:off x="3632" y="3354"/>
              <a:ext cx="0" cy="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0112" name="Line 96"/>
            <p:cNvSpPr>
              <a:spLocks noChangeShapeType="1"/>
            </p:cNvSpPr>
            <p:nvPr/>
          </p:nvSpPr>
          <p:spPr bwMode="auto">
            <a:xfrm>
              <a:off x="3619" y="3381"/>
              <a:ext cx="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0113" name="Line 97"/>
            <p:cNvSpPr>
              <a:spLocks noChangeShapeType="1"/>
            </p:cNvSpPr>
            <p:nvPr/>
          </p:nvSpPr>
          <p:spPr bwMode="auto">
            <a:xfrm>
              <a:off x="3625" y="3395"/>
              <a:ext cx="2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70114" name="Rectangle 98"/>
          <p:cNvSpPr>
            <a:spLocks noChangeArrowheads="1"/>
          </p:cNvSpPr>
          <p:nvPr/>
        </p:nvSpPr>
        <p:spPr bwMode="auto">
          <a:xfrm>
            <a:off x="5618163" y="5424488"/>
            <a:ext cx="2301875" cy="342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70115" name="Group 99"/>
          <p:cNvGrpSpPr>
            <a:grpSpLocks/>
          </p:cNvGrpSpPr>
          <p:nvPr/>
        </p:nvGrpSpPr>
        <p:grpSpPr bwMode="auto">
          <a:xfrm>
            <a:off x="5426075" y="5584825"/>
            <a:ext cx="290513" cy="65088"/>
            <a:chOff x="3476" y="3354"/>
            <a:chExt cx="183" cy="41"/>
          </a:xfrm>
        </p:grpSpPr>
        <p:sp>
          <p:nvSpPr>
            <p:cNvPr id="470116" name="Line 100"/>
            <p:cNvSpPr>
              <a:spLocks noChangeShapeType="1"/>
            </p:cNvSpPr>
            <p:nvPr/>
          </p:nvSpPr>
          <p:spPr bwMode="auto">
            <a:xfrm>
              <a:off x="3476" y="3354"/>
              <a:ext cx="1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0117" name="Line 101"/>
            <p:cNvSpPr>
              <a:spLocks noChangeShapeType="1"/>
            </p:cNvSpPr>
            <p:nvPr/>
          </p:nvSpPr>
          <p:spPr bwMode="auto">
            <a:xfrm>
              <a:off x="3632" y="3354"/>
              <a:ext cx="0" cy="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0118" name="Line 102"/>
            <p:cNvSpPr>
              <a:spLocks noChangeShapeType="1"/>
            </p:cNvSpPr>
            <p:nvPr/>
          </p:nvSpPr>
          <p:spPr bwMode="auto">
            <a:xfrm>
              <a:off x="3619" y="3381"/>
              <a:ext cx="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0119" name="Line 103"/>
            <p:cNvSpPr>
              <a:spLocks noChangeShapeType="1"/>
            </p:cNvSpPr>
            <p:nvPr/>
          </p:nvSpPr>
          <p:spPr bwMode="auto">
            <a:xfrm>
              <a:off x="3625" y="3395"/>
              <a:ext cx="2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2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3" y="187325"/>
            <a:ext cx="7772400" cy="615950"/>
          </a:xfrm>
          <a:noFill/>
          <a:ln/>
        </p:spPr>
        <p:txBody>
          <a:bodyPr/>
          <a:lstStyle/>
          <a:p>
            <a:r>
              <a:rPr lang="en-US" sz="3200"/>
              <a:t>Running Time of Algorithm 2</a:t>
            </a:r>
            <a:r>
              <a:rPr lang="en-US" sz="3200">
                <a:sym typeface="Symbol" pitchFamily="18" charset="2"/>
              </a:rPr>
              <a:t> </a:t>
            </a:r>
            <a:endParaRPr lang="en-US" sz="3200">
              <a:latin typeface="Batang" pitchFamily="18" charset="-127"/>
            </a:endParaRPr>
          </a:p>
        </p:txBody>
      </p:sp>
      <p:sp>
        <p:nvSpPr>
          <p:cNvPr id="4710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22300" y="873125"/>
            <a:ext cx="8005763" cy="5418138"/>
          </a:xfrm>
          <a:noFill/>
          <a:ln/>
        </p:spPr>
        <p:txBody>
          <a:bodyPr/>
          <a:lstStyle/>
          <a:p>
            <a:r>
              <a:rPr lang="en-US" sz="2000">
                <a:sym typeface="Symbol" pitchFamily="18" charset="2"/>
              </a:rPr>
              <a:t>The initialization steps take time O(|V|).</a:t>
            </a:r>
          </a:p>
          <a:p>
            <a:endParaRPr lang="en-US" sz="2000">
              <a:sym typeface="Symbol" pitchFamily="18" charset="2"/>
            </a:endParaRPr>
          </a:p>
          <a:p>
            <a:endParaRPr lang="en-US" sz="2000">
              <a:sym typeface="Symbol" pitchFamily="18" charset="2"/>
            </a:endParaRPr>
          </a:p>
          <a:p>
            <a:endParaRPr lang="en-US" sz="2000">
              <a:sym typeface="Symbol" pitchFamily="18" charset="2"/>
            </a:endParaRPr>
          </a:p>
          <a:p>
            <a:r>
              <a:rPr lang="en-US" sz="2000">
                <a:sym typeface="Symbol" pitchFamily="18" charset="2"/>
              </a:rPr>
              <a:t>The dequeue operations are done at most once per vertex. Totally, it takes O(|V|) time.</a:t>
            </a:r>
          </a:p>
          <a:p>
            <a:endParaRPr lang="en-US" sz="2000">
              <a:sym typeface="Symbol" pitchFamily="18" charset="2"/>
            </a:endParaRPr>
          </a:p>
          <a:p>
            <a:endParaRPr lang="en-US" sz="2000">
              <a:sym typeface="Symbol" pitchFamily="18" charset="2"/>
            </a:endParaRPr>
          </a:p>
          <a:p>
            <a:r>
              <a:rPr lang="en-US" sz="2000">
                <a:sym typeface="Symbol" pitchFamily="18" charset="2"/>
              </a:rPr>
              <a:t>The for loop is executed at most once per edge. It takes O(|E|) time.</a:t>
            </a:r>
          </a:p>
          <a:p>
            <a:endParaRPr lang="en-US" sz="2000">
              <a:sym typeface="Symbol" pitchFamily="18" charset="2"/>
            </a:endParaRPr>
          </a:p>
          <a:p>
            <a:endParaRPr lang="en-US" sz="2000">
              <a:sym typeface="Symbol" pitchFamily="18" charset="2"/>
            </a:endParaRPr>
          </a:p>
          <a:p>
            <a:r>
              <a:rPr lang="en-US" sz="2000">
                <a:sym typeface="Symbol" pitchFamily="18" charset="2"/>
              </a:rPr>
              <a:t>The total running time is O(|V|+|E|).</a:t>
            </a:r>
          </a:p>
        </p:txBody>
      </p:sp>
      <p:sp>
        <p:nvSpPr>
          <p:cNvPr id="471044" name="Text Box 4"/>
          <p:cNvSpPr txBox="1">
            <a:spLocks noChangeArrowheads="1"/>
          </p:cNvSpPr>
          <p:nvPr/>
        </p:nvSpPr>
        <p:spPr bwMode="auto">
          <a:xfrm>
            <a:off x="6775450" y="1277938"/>
            <a:ext cx="184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71045" name="Rectangle 5"/>
          <p:cNvSpPr>
            <a:spLocks noChangeArrowheads="1"/>
          </p:cNvSpPr>
          <p:nvPr/>
        </p:nvSpPr>
        <p:spPr bwMode="auto">
          <a:xfrm>
            <a:off x="714375" y="1255713"/>
            <a:ext cx="4572000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200">
                <a:sym typeface="Symbol" pitchFamily="18" charset="2"/>
              </a:rPr>
              <a:t>	    q.makeEmpty();</a:t>
            </a:r>
          </a:p>
          <a:p>
            <a:pPr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200">
                <a:sym typeface="Symbol" pitchFamily="18" charset="2"/>
              </a:rPr>
              <a:t>	    for each vertex v</a:t>
            </a:r>
          </a:p>
          <a:p>
            <a:pPr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200">
                <a:sym typeface="Symbol" pitchFamily="18" charset="2"/>
              </a:rPr>
              <a:t>		if (v.indegree == 0)</a:t>
            </a:r>
          </a:p>
          <a:p>
            <a:pPr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200">
                <a:sym typeface="Symbol" pitchFamily="18" charset="2"/>
              </a:rPr>
              <a:t>		    q.enqueue(v);</a:t>
            </a:r>
          </a:p>
        </p:txBody>
      </p:sp>
      <p:sp>
        <p:nvSpPr>
          <p:cNvPr id="471046" name="Rectangle 6"/>
          <p:cNvSpPr>
            <a:spLocks noChangeArrowheads="1"/>
          </p:cNvSpPr>
          <p:nvPr/>
        </p:nvSpPr>
        <p:spPr bwMode="auto">
          <a:xfrm>
            <a:off x="922338" y="3063875"/>
            <a:ext cx="7853362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200">
                <a:sym typeface="Symbol" pitchFamily="18" charset="2"/>
              </a:rPr>
              <a:t>	v = q.dequeue();</a:t>
            </a:r>
          </a:p>
          <a:p>
            <a:pPr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200">
                <a:sym typeface="Symbol" pitchFamily="18" charset="2"/>
              </a:rPr>
              <a:t>	v.topNum = ++counter; // assign next number as its topological numbering</a:t>
            </a:r>
          </a:p>
        </p:txBody>
      </p:sp>
      <p:sp>
        <p:nvSpPr>
          <p:cNvPr id="471047" name="Rectangle 7"/>
          <p:cNvSpPr>
            <a:spLocks noChangeArrowheads="1"/>
          </p:cNvSpPr>
          <p:nvPr/>
        </p:nvSpPr>
        <p:spPr bwMode="auto">
          <a:xfrm>
            <a:off x="184150" y="4300538"/>
            <a:ext cx="4356100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200">
                <a:sym typeface="Symbol" pitchFamily="18" charset="2"/>
              </a:rPr>
              <a:t>		for each w adjacent to v</a:t>
            </a:r>
          </a:p>
          <a:p>
            <a:pPr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200">
                <a:sym typeface="Symbol" pitchFamily="18" charset="2"/>
              </a:rPr>
              <a:t>		   if (--w.indegree == 0)</a:t>
            </a:r>
          </a:p>
          <a:p>
            <a:pPr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200">
                <a:sym typeface="Symbol" pitchFamily="18" charset="2"/>
              </a:rPr>
              <a:t>		       q.enqueue(w);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20713" y="369888"/>
            <a:ext cx="7772400" cy="615950"/>
          </a:xfrm>
          <a:noFill/>
          <a:ln/>
        </p:spPr>
        <p:txBody>
          <a:bodyPr/>
          <a:lstStyle/>
          <a:p>
            <a:r>
              <a:rPr lang="en-US" sz="3200"/>
              <a:t>Road Network of McAllen</a:t>
            </a:r>
            <a:endParaRPr lang="en-US" sz="3200">
              <a:latin typeface="Batang" pitchFamily="18" charset="-127"/>
            </a:endParaRPr>
          </a:p>
        </p:txBody>
      </p:sp>
      <p:sp>
        <p:nvSpPr>
          <p:cNvPr id="419846" name="Text Box 6"/>
          <p:cNvSpPr txBox="1">
            <a:spLocks noChangeArrowheads="1"/>
          </p:cNvSpPr>
          <p:nvPr/>
        </p:nvSpPr>
        <p:spPr bwMode="auto">
          <a:xfrm>
            <a:off x="4035425" y="1189038"/>
            <a:ext cx="87312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UTPA (v1)</a:t>
            </a:r>
          </a:p>
        </p:txBody>
      </p:sp>
      <p:sp>
        <p:nvSpPr>
          <p:cNvPr id="419847" name="Text Box 7"/>
          <p:cNvSpPr txBox="1">
            <a:spLocks noChangeArrowheads="1"/>
          </p:cNvSpPr>
          <p:nvPr/>
        </p:nvSpPr>
        <p:spPr bwMode="auto">
          <a:xfrm>
            <a:off x="1677988" y="1781175"/>
            <a:ext cx="167322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Expressway 281 (v13)</a:t>
            </a:r>
          </a:p>
        </p:txBody>
      </p:sp>
      <p:sp>
        <p:nvSpPr>
          <p:cNvPr id="419848" name="Text Box 8"/>
          <p:cNvSpPr txBox="1">
            <a:spLocks noChangeArrowheads="1"/>
          </p:cNvSpPr>
          <p:nvPr/>
        </p:nvSpPr>
        <p:spPr bwMode="auto">
          <a:xfrm>
            <a:off x="5959475" y="1833563"/>
            <a:ext cx="13890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McColl Depot (v7)</a:t>
            </a:r>
          </a:p>
        </p:txBody>
      </p:sp>
      <p:sp>
        <p:nvSpPr>
          <p:cNvPr id="419849" name="Text Box 9"/>
          <p:cNvSpPr txBox="1">
            <a:spLocks noChangeArrowheads="1"/>
          </p:cNvSpPr>
          <p:nvPr/>
        </p:nvSpPr>
        <p:spPr bwMode="auto">
          <a:xfrm>
            <a:off x="954088" y="2641600"/>
            <a:ext cx="15906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Expressway 83 (v11)</a:t>
            </a:r>
          </a:p>
        </p:txBody>
      </p:sp>
      <p:sp>
        <p:nvSpPr>
          <p:cNvPr id="419850" name="Text Box 10"/>
          <p:cNvSpPr txBox="1">
            <a:spLocks noChangeArrowheads="1"/>
          </p:cNvSpPr>
          <p:nvPr/>
        </p:nvSpPr>
        <p:spPr bwMode="auto">
          <a:xfrm>
            <a:off x="2279650" y="3384550"/>
            <a:ext cx="13716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La Plaza Mall (v2)</a:t>
            </a:r>
          </a:p>
        </p:txBody>
      </p:sp>
      <p:sp>
        <p:nvSpPr>
          <p:cNvPr id="419851" name="Text Box 11"/>
          <p:cNvSpPr txBox="1">
            <a:spLocks noChangeArrowheads="1"/>
          </p:cNvSpPr>
          <p:nvPr/>
        </p:nvSpPr>
        <p:spPr bwMode="auto">
          <a:xfrm>
            <a:off x="2089150" y="4105275"/>
            <a:ext cx="96361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Airport (v3)</a:t>
            </a:r>
          </a:p>
        </p:txBody>
      </p:sp>
      <p:sp>
        <p:nvSpPr>
          <p:cNvPr id="419852" name="Text Box 12"/>
          <p:cNvSpPr txBox="1">
            <a:spLocks noChangeArrowheads="1"/>
          </p:cNvSpPr>
          <p:nvPr/>
        </p:nvSpPr>
        <p:spPr bwMode="auto">
          <a:xfrm>
            <a:off x="1301750" y="5578475"/>
            <a:ext cx="163671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Reynosa Bridge (v10)</a:t>
            </a:r>
          </a:p>
        </p:txBody>
      </p:sp>
      <p:sp>
        <p:nvSpPr>
          <p:cNvPr id="419853" name="Text Box 13"/>
          <p:cNvSpPr txBox="1">
            <a:spLocks noChangeArrowheads="1"/>
          </p:cNvSpPr>
          <p:nvPr/>
        </p:nvSpPr>
        <p:spPr bwMode="auto">
          <a:xfrm>
            <a:off x="2894013" y="4837113"/>
            <a:ext cx="174942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S. 10</a:t>
            </a:r>
            <a:r>
              <a:rPr lang="en-US" sz="1200" baseline="30000"/>
              <a:t>th</a:t>
            </a:r>
            <a:r>
              <a:rPr lang="en-US" sz="1200"/>
              <a:t> St. Depot 1 (v6)</a:t>
            </a:r>
          </a:p>
        </p:txBody>
      </p:sp>
      <p:sp>
        <p:nvSpPr>
          <p:cNvPr id="419854" name="Line 14"/>
          <p:cNvSpPr>
            <a:spLocks noChangeShapeType="1"/>
          </p:cNvSpPr>
          <p:nvPr/>
        </p:nvSpPr>
        <p:spPr bwMode="auto">
          <a:xfrm flipH="1">
            <a:off x="2535238" y="1417638"/>
            <a:ext cx="1806575" cy="37623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9855" name="Line 15"/>
          <p:cNvSpPr>
            <a:spLocks noChangeShapeType="1"/>
          </p:cNvSpPr>
          <p:nvPr/>
        </p:nvSpPr>
        <p:spPr bwMode="auto">
          <a:xfrm>
            <a:off x="4416425" y="1417638"/>
            <a:ext cx="2141538" cy="43021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9866" name="Text Box 26"/>
          <p:cNvSpPr txBox="1">
            <a:spLocks noChangeArrowheads="1"/>
          </p:cNvSpPr>
          <p:nvPr/>
        </p:nvSpPr>
        <p:spPr bwMode="auto">
          <a:xfrm>
            <a:off x="4984750" y="2641600"/>
            <a:ext cx="176688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N. 10</a:t>
            </a:r>
            <a:r>
              <a:rPr lang="en-US" sz="1200" baseline="30000"/>
              <a:t>th</a:t>
            </a:r>
            <a:r>
              <a:rPr lang="en-US" sz="1200"/>
              <a:t> St. Depot 1 (v4)</a:t>
            </a:r>
          </a:p>
        </p:txBody>
      </p:sp>
      <p:sp>
        <p:nvSpPr>
          <p:cNvPr id="419867" name="Text Box 27"/>
          <p:cNvSpPr txBox="1">
            <a:spLocks noChangeArrowheads="1"/>
          </p:cNvSpPr>
          <p:nvPr/>
        </p:nvSpPr>
        <p:spPr bwMode="auto">
          <a:xfrm>
            <a:off x="4256088" y="3405188"/>
            <a:ext cx="1525587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23</a:t>
            </a:r>
            <a:r>
              <a:rPr lang="en-US" sz="1200" baseline="30000"/>
              <a:t>rd</a:t>
            </a:r>
            <a:r>
              <a:rPr lang="en-US" sz="1200"/>
              <a:t> St. Depot (v12)</a:t>
            </a:r>
          </a:p>
        </p:txBody>
      </p:sp>
      <p:sp>
        <p:nvSpPr>
          <p:cNvPr id="419868" name="Text Box 28"/>
          <p:cNvSpPr txBox="1">
            <a:spLocks noChangeArrowheads="1"/>
          </p:cNvSpPr>
          <p:nvPr/>
        </p:nvSpPr>
        <p:spPr bwMode="auto">
          <a:xfrm>
            <a:off x="5443538" y="4191000"/>
            <a:ext cx="174942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S. 10</a:t>
            </a:r>
            <a:r>
              <a:rPr lang="en-US" sz="1200" baseline="30000"/>
              <a:t>th</a:t>
            </a:r>
            <a:r>
              <a:rPr lang="en-US" sz="1200"/>
              <a:t> St. Depot 2 (v5)</a:t>
            </a:r>
          </a:p>
        </p:txBody>
      </p:sp>
      <p:sp>
        <p:nvSpPr>
          <p:cNvPr id="419869" name="Text Box 29"/>
          <p:cNvSpPr txBox="1">
            <a:spLocks noChangeArrowheads="1"/>
          </p:cNvSpPr>
          <p:nvPr/>
        </p:nvSpPr>
        <p:spPr bwMode="auto">
          <a:xfrm>
            <a:off x="4830763" y="5168900"/>
            <a:ext cx="1550987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Nolana Depot 2 (v9)</a:t>
            </a:r>
          </a:p>
        </p:txBody>
      </p:sp>
      <p:sp>
        <p:nvSpPr>
          <p:cNvPr id="419870" name="Text Box 30"/>
          <p:cNvSpPr txBox="1">
            <a:spLocks noChangeArrowheads="1"/>
          </p:cNvSpPr>
          <p:nvPr/>
        </p:nvSpPr>
        <p:spPr bwMode="auto">
          <a:xfrm>
            <a:off x="6899275" y="5792788"/>
            <a:ext cx="155098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Nolana Depot 1 (v8)</a:t>
            </a:r>
          </a:p>
        </p:txBody>
      </p:sp>
      <p:sp>
        <p:nvSpPr>
          <p:cNvPr id="419871" name="Line 31"/>
          <p:cNvSpPr>
            <a:spLocks noChangeShapeType="1"/>
          </p:cNvSpPr>
          <p:nvPr/>
        </p:nvSpPr>
        <p:spPr bwMode="auto">
          <a:xfrm flipH="1">
            <a:off x="5729288" y="2149475"/>
            <a:ext cx="903287" cy="4953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9872" name="Line 32"/>
          <p:cNvSpPr>
            <a:spLocks noChangeShapeType="1"/>
          </p:cNvSpPr>
          <p:nvPr/>
        </p:nvSpPr>
        <p:spPr bwMode="auto">
          <a:xfrm flipH="1">
            <a:off x="4976813" y="2901950"/>
            <a:ext cx="752475" cy="52705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9874" name="Line 34"/>
          <p:cNvSpPr>
            <a:spLocks noChangeShapeType="1"/>
          </p:cNvSpPr>
          <p:nvPr/>
        </p:nvSpPr>
        <p:spPr bwMode="auto">
          <a:xfrm flipH="1">
            <a:off x="5514975" y="4462463"/>
            <a:ext cx="1020763" cy="73183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9878" name="Line 38"/>
          <p:cNvSpPr>
            <a:spLocks noChangeShapeType="1"/>
          </p:cNvSpPr>
          <p:nvPr/>
        </p:nvSpPr>
        <p:spPr bwMode="auto">
          <a:xfrm flipH="1">
            <a:off x="3749675" y="4451350"/>
            <a:ext cx="2603500" cy="398463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9879" name="Line 39"/>
          <p:cNvSpPr>
            <a:spLocks noChangeShapeType="1"/>
          </p:cNvSpPr>
          <p:nvPr/>
        </p:nvSpPr>
        <p:spPr bwMode="auto">
          <a:xfrm>
            <a:off x="4857750" y="3676650"/>
            <a:ext cx="569913" cy="1528763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9880" name="Line 40"/>
          <p:cNvSpPr>
            <a:spLocks noChangeShapeType="1"/>
          </p:cNvSpPr>
          <p:nvPr/>
        </p:nvSpPr>
        <p:spPr bwMode="auto">
          <a:xfrm flipV="1">
            <a:off x="2889250" y="5322888"/>
            <a:ext cx="1958975" cy="4413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9881" name="Line 41"/>
          <p:cNvSpPr>
            <a:spLocks noChangeShapeType="1"/>
          </p:cNvSpPr>
          <p:nvPr/>
        </p:nvSpPr>
        <p:spPr bwMode="auto">
          <a:xfrm>
            <a:off x="3717925" y="5108575"/>
            <a:ext cx="1130300" cy="203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9882" name="Line 42"/>
          <p:cNvSpPr>
            <a:spLocks noChangeShapeType="1"/>
          </p:cNvSpPr>
          <p:nvPr/>
        </p:nvSpPr>
        <p:spPr bwMode="auto">
          <a:xfrm>
            <a:off x="6772275" y="2127250"/>
            <a:ext cx="1065213" cy="3668713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9883" name="Line 43"/>
          <p:cNvSpPr>
            <a:spLocks noChangeShapeType="1"/>
          </p:cNvSpPr>
          <p:nvPr/>
        </p:nvSpPr>
        <p:spPr bwMode="auto">
          <a:xfrm>
            <a:off x="5922963" y="2901950"/>
            <a:ext cx="430212" cy="1312863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9884" name="Line 44"/>
          <p:cNvSpPr>
            <a:spLocks noChangeShapeType="1"/>
          </p:cNvSpPr>
          <p:nvPr/>
        </p:nvSpPr>
        <p:spPr bwMode="auto">
          <a:xfrm>
            <a:off x="6600825" y="4484688"/>
            <a:ext cx="1108075" cy="134461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9893" name="Line 53"/>
          <p:cNvSpPr>
            <a:spLocks noChangeShapeType="1"/>
          </p:cNvSpPr>
          <p:nvPr/>
        </p:nvSpPr>
        <p:spPr bwMode="auto">
          <a:xfrm flipH="1">
            <a:off x="1706563" y="2063750"/>
            <a:ext cx="763587" cy="59213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9894" name="Line 54"/>
          <p:cNvSpPr>
            <a:spLocks noChangeShapeType="1"/>
          </p:cNvSpPr>
          <p:nvPr/>
        </p:nvSpPr>
        <p:spPr bwMode="auto">
          <a:xfrm>
            <a:off x="1641475" y="2913063"/>
            <a:ext cx="387350" cy="267811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9895" name="Line 55"/>
          <p:cNvSpPr>
            <a:spLocks noChangeShapeType="1"/>
          </p:cNvSpPr>
          <p:nvPr/>
        </p:nvSpPr>
        <p:spPr bwMode="auto">
          <a:xfrm>
            <a:off x="1738313" y="2913063"/>
            <a:ext cx="1216025" cy="4953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9896" name="Line 56"/>
          <p:cNvSpPr>
            <a:spLocks noChangeShapeType="1"/>
          </p:cNvSpPr>
          <p:nvPr/>
        </p:nvSpPr>
        <p:spPr bwMode="auto">
          <a:xfrm>
            <a:off x="2965450" y="3622675"/>
            <a:ext cx="687388" cy="123825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9897" name="Line 57"/>
          <p:cNvSpPr>
            <a:spLocks noChangeShapeType="1"/>
          </p:cNvSpPr>
          <p:nvPr/>
        </p:nvSpPr>
        <p:spPr bwMode="auto">
          <a:xfrm flipH="1">
            <a:off x="2524125" y="3633788"/>
            <a:ext cx="344488" cy="51593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9898" name="Line 58"/>
          <p:cNvSpPr>
            <a:spLocks noChangeShapeType="1"/>
          </p:cNvSpPr>
          <p:nvPr/>
        </p:nvSpPr>
        <p:spPr bwMode="auto">
          <a:xfrm flipH="1">
            <a:off x="2211388" y="4354513"/>
            <a:ext cx="333375" cy="123666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9899" name="Text Box 59"/>
          <p:cNvSpPr txBox="1">
            <a:spLocks noChangeArrowheads="1"/>
          </p:cNvSpPr>
          <p:nvPr/>
        </p:nvSpPr>
        <p:spPr bwMode="auto">
          <a:xfrm>
            <a:off x="3228975" y="1350963"/>
            <a:ext cx="39528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1.7</a:t>
            </a:r>
          </a:p>
        </p:txBody>
      </p:sp>
      <p:sp>
        <p:nvSpPr>
          <p:cNvPr id="419900" name="Text Box 60"/>
          <p:cNvSpPr txBox="1">
            <a:spLocks noChangeArrowheads="1"/>
          </p:cNvSpPr>
          <p:nvPr/>
        </p:nvSpPr>
        <p:spPr bwMode="auto">
          <a:xfrm>
            <a:off x="5335588" y="1371600"/>
            <a:ext cx="395287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2.3</a:t>
            </a:r>
          </a:p>
        </p:txBody>
      </p:sp>
      <p:sp>
        <p:nvSpPr>
          <p:cNvPr id="419901" name="Text Box 61"/>
          <p:cNvSpPr txBox="1">
            <a:spLocks noChangeArrowheads="1"/>
          </p:cNvSpPr>
          <p:nvPr/>
        </p:nvSpPr>
        <p:spPr bwMode="auto">
          <a:xfrm>
            <a:off x="1704975" y="2232025"/>
            <a:ext cx="39528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7.7</a:t>
            </a:r>
          </a:p>
        </p:txBody>
      </p:sp>
      <p:sp>
        <p:nvSpPr>
          <p:cNvPr id="419902" name="Text Box 62"/>
          <p:cNvSpPr txBox="1">
            <a:spLocks noChangeArrowheads="1"/>
          </p:cNvSpPr>
          <p:nvPr/>
        </p:nvSpPr>
        <p:spPr bwMode="auto">
          <a:xfrm>
            <a:off x="2270125" y="2952750"/>
            <a:ext cx="39528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0.8</a:t>
            </a:r>
          </a:p>
        </p:txBody>
      </p:sp>
      <p:sp>
        <p:nvSpPr>
          <p:cNvPr id="419903" name="Text Box 63"/>
          <p:cNvSpPr txBox="1">
            <a:spLocks noChangeArrowheads="1"/>
          </p:cNvSpPr>
          <p:nvPr/>
        </p:nvSpPr>
        <p:spPr bwMode="auto">
          <a:xfrm>
            <a:off x="1506538" y="4146550"/>
            <a:ext cx="395287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5.3</a:t>
            </a:r>
          </a:p>
        </p:txBody>
      </p:sp>
      <p:sp>
        <p:nvSpPr>
          <p:cNvPr id="419904" name="Text Box 64"/>
          <p:cNvSpPr txBox="1">
            <a:spLocks noChangeArrowheads="1"/>
          </p:cNvSpPr>
          <p:nvPr/>
        </p:nvSpPr>
        <p:spPr bwMode="auto">
          <a:xfrm>
            <a:off x="2339975" y="3749675"/>
            <a:ext cx="39528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0.5</a:t>
            </a:r>
          </a:p>
        </p:txBody>
      </p:sp>
      <p:sp>
        <p:nvSpPr>
          <p:cNvPr id="419905" name="Text Box 65"/>
          <p:cNvSpPr txBox="1">
            <a:spLocks noChangeArrowheads="1"/>
          </p:cNvSpPr>
          <p:nvPr/>
        </p:nvSpPr>
        <p:spPr bwMode="auto">
          <a:xfrm>
            <a:off x="3217863" y="4006850"/>
            <a:ext cx="395287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1.1</a:t>
            </a:r>
          </a:p>
        </p:txBody>
      </p:sp>
      <p:sp>
        <p:nvSpPr>
          <p:cNvPr id="419906" name="Text Box 66"/>
          <p:cNvSpPr txBox="1">
            <a:spLocks noChangeArrowheads="1"/>
          </p:cNvSpPr>
          <p:nvPr/>
        </p:nvSpPr>
        <p:spPr bwMode="auto">
          <a:xfrm>
            <a:off x="2324100" y="4878388"/>
            <a:ext cx="39528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3.2</a:t>
            </a:r>
          </a:p>
        </p:txBody>
      </p:sp>
      <p:sp>
        <p:nvSpPr>
          <p:cNvPr id="419907" name="Text Box 67"/>
          <p:cNvSpPr txBox="1">
            <a:spLocks noChangeArrowheads="1"/>
          </p:cNvSpPr>
          <p:nvPr/>
        </p:nvSpPr>
        <p:spPr bwMode="auto">
          <a:xfrm>
            <a:off x="3540125" y="5556250"/>
            <a:ext cx="39528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7.3</a:t>
            </a:r>
          </a:p>
        </p:txBody>
      </p:sp>
      <p:sp>
        <p:nvSpPr>
          <p:cNvPr id="419908" name="Text Box 68"/>
          <p:cNvSpPr txBox="1">
            <a:spLocks noChangeArrowheads="1"/>
          </p:cNvSpPr>
          <p:nvPr/>
        </p:nvSpPr>
        <p:spPr bwMode="auto">
          <a:xfrm>
            <a:off x="4721225" y="4114800"/>
            <a:ext cx="39528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3.2</a:t>
            </a:r>
          </a:p>
        </p:txBody>
      </p:sp>
      <p:sp>
        <p:nvSpPr>
          <p:cNvPr id="419909" name="Text Box 69"/>
          <p:cNvSpPr txBox="1">
            <a:spLocks noChangeArrowheads="1"/>
          </p:cNvSpPr>
          <p:nvPr/>
        </p:nvSpPr>
        <p:spPr bwMode="auto">
          <a:xfrm>
            <a:off x="5602288" y="4706938"/>
            <a:ext cx="395287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3.4</a:t>
            </a:r>
          </a:p>
        </p:txBody>
      </p:sp>
      <p:sp>
        <p:nvSpPr>
          <p:cNvPr id="419910" name="Text Box 70"/>
          <p:cNvSpPr txBox="1">
            <a:spLocks noChangeArrowheads="1"/>
          </p:cNvSpPr>
          <p:nvPr/>
        </p:nvSpPr>
        <p:spPr bwMode="auto">
          <a:xfrm>
            <a:off x="3927475" y="5148263"/>
            <a:ext cx="39528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3.7</a:t>
            </a:r>
          </a:p>
        </p:txBody>
      </p:sp>
      <p:sp>
        <p:nvSpPr>
          <p:cNvPr id="419911" name="Text Box 71"/>
          <p:cNvSpPr txBox="1">
            <a:spLocks noChangeArrowheads="1"/>
          </p:cNvSpPr>
          <p:nvPr/>
        </p:nvSpPr>
        <p:spPr bwMode="auto">
          <a:xfrm>
            <a:off x="5803900" y="2232025"/>
            <a:ext cx="39528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2.2</a:t>
            </a:r>
          </a:p>
        </p:txBody>
      </p:sp>
      <p:sp>
        <p:nvSpPr>
          <p:cNvPr id="419912" name="Text Box 72"/>
          <p:cNvSpPr txBox="1">
            <a:spLocks noChangeArrowheads="1"/>
          </p:cNvSpPr>
          <p:nvPr/>
        </p:nvSpPr>
        <p:spPr bwMode="auto">
          <a:xfrm>
            <a:off x="7175500" y="3513138"/>
            <a:ext cx="39528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3.1</a:t>
            </a:r>
          </a:p>
        </p:txBody>
      </p:sp>
      <p:sp>
        <p:nvSpPr>
          <p:cNvPr id="419913" name="Text Box 73"/>
          <p:cNvSpPr txBox="1">
            <a:spLocks noChangeArrowheads="1"/>
          </p:cNvSpPr>
          <p:nvPr/>
        </p:nvSpPr>
        <p:spPr bwMode="auto">
          <a:xfrm>
            <a:off x="4946650" y="3016250"/>
            <a:ext cx="39528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3.5</a:t>
            </a:r>
          </a:p>
        </p:txBody>
      </p:sp>
      <p:sp>
        <p:nvSpPr>
          <p:cNvPr id="419914" name="Text Box 74"/>
          <p:cNvSpPr txBox="1">
            <a:spLocks noChangeArrowheads="1"/>
          </p:cNvSpPr>
          <p:nvPr/>
        </p:nvSpPr>
        <p:spPr bwMode="auto">
          <a:xfrm>
            <a:off x="6089650" y="3405188"/>
            <a:ext cx="39528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3.0</a:t>
            </a:r>
          </a:p>
        </p:txBody>
      </p:sp>
      <p:sp>
        <p:nvSpPr>
          <p:cNvPr id="419915" name="Text Box 75"/>
          <p:cNvSpPr txBox="1">
            <a:spLocks noChangeArrowheads="1"/>
          </p:cNvSpPr>
          <p:nvPr/>
        </p:nvSpPr>
        <p:spPr bwMode="auto">
          <a:xfrm>
            <a:off x="6819900" y="5073650"/>
            <a:ext cx="39528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2.4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3" y="187325"/>
            <a:ext cx="7772400" cy="615950"/>
          </a:xfrm>
          <a:noFill/>
          <a:ln/>
        </p:spPr>
        <p:txBody>
          <a:bodyPr/>
          <a:lstStyle/>
          <a:p>
            <a:r>
              <a:rPr lang="en-US" sz="3200"/>
              <a:t>Shortest-Path Algorithms</a:t>
            </a:r>
            <a:r>
              <a:rPr lang="en-US" sz="3200">
                <a:sym typeface="Symbol" pitchFamily="18" charset="2"/>
              </a:rPr>
              <a:t> </a:t>
            </a:r>
            <a:endParaRPr lang="en-US" sz="3200">
              <a:latin typeface="Batang" pitchFamily="18" charset="-127"/>
            </a:endParaRPr>
          </a:p>
        </p:txBody>
      </p:sp>
      <p:sp>
        <p:nvSpPr>
          <p:cNvPr id="4720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22300" y="873125"/>
            <a:ext cx="8005763" cy="5418138"/>
          </a:xfrm>
          <a:noFill/>
          <a:ln/>
        </p:spPr>
        <p:txBody>
          <a:bodyPr/>
          <a:lstStyle/>
          <a:p>
            <a:r>
              <a:rPr lang="en-US" sz="2000">
                <a:sym typeface="Symbol" pitchFamily="18" charset="2"/>
              </a:rPr>
              <a:t>Concepts</a:t>
            </a:r>
          </a:p>
          <a:p>
            <a:r>
              <a:rPr lang="en-US" sz="2000">
                <a:sym typeface="Symbol" pitchFamily="18" charset="2"/>
              </a:rPr>
              <a:t>Dijkstra’s algorithm</a:t>
            </a:r>
          </a:p>
          <a:p>
            <a:r>
              <a:rPr lang="en-US" sz="2000">
                <a:sym typeface="Symbol" pitchFamily="18" charset="2"/>
              </a:rPr>
              <a:t>Acyclic graphs</a:t>
            </a:r>
          </a:p>
        </p:txBody>
      </p:sp>
      <p:sp>
        <p:nvSpPr>
          <p:cNvPr id="472068" name="Text Box 4"/>
          <p:cNvSpPr txBox="1">
            <a:spLocks noChangeArrowheads="1"/>
          </p:cNvSpPr>
          <p:nvPr/>
        </p:nvSpPr>
        <p:spPr bwMode="auto">
          <a:xfrm>
            <a:off x="6775450" y="1277938"/>
            <a:ext cx="184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472069" name="Picture 5" descr="sp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575" y="2497138"/>
            <a:ext cx="6946900" cy="387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3" y="187325"/>
            <a:ext cx="7772400" cy="615950"/>
          </a:xfrm>
          <a:noFill/>
          <a:ln/>
        </p:spPr>
        <p:txBody>
          <a:bodyPr/>
          <a:lstStyle/>
          <a:p>
            <a:r>
              <a:rPr lang="en-US" sz="3200"/>
              <a:t>Weighted Graphs</a:t>
            </a:r>
            <a:r>
              <a:rPr lang="en-US" sz="3200">
                <a:sym typeface="Symbol" pitchFamily="18" charset="2"/>
              </a:rPr>
              <a:t> </a:t>
            </a:r>
            <a:endParaRPr lang="en-US" sz="3200">
              <a:latin typeface="Batang" pitchFamily="18" charset="-127"/>
            </a:endParaRPr>
          </a:p>
        </p:txBody>
      </p:sp>
      <p:sp>
        <p:nvSpPr>
          <p:cNvPr id="4730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22300" y="873125"/>
            <a:ext cx="8005763" cy="5418138"/>
          </a:xfrm>
          <a:noFill/>
          <a:ln/>
        </p:spPr>
        <p:txBody>
          <a:bodyPr/>
          <a:lstStyle/>
          <a:p>
            <a:r>
              <a:rPr lang="en-US" sz="2000">
                <a:solidFill>
                  <a:schemeClr val="hlink"/>
                </a:solidFill>
                <a:sym typeface="Symbol" pitchFamily="18" charset="2"/>
              </a:rPr>
              <a:t>Weights</a:t>
            </a:r>
            <a:r>
              <a:rPr lang="en-US" sz="2000">
                <a:sym typeface="Symbol" pitchFamily="18" charset="2"/>
              </a:rPr>
              <a:t> on the edges of a graph represent distances, costs, etc.</a:t>
            </a:r>
          </a:p>
          <a:p>
            <a:r>
              <a:rPr lang="en-US" sz="2000">
                <a:sym typeface="Symbol" pitchFamily="18" charset="2"/>
              </a:rPr>
              <a:t>An example of a weighted undirected graph:</a:t>
            </a:r>
          </a:p>
        </p:txBody>
      </p:sp>
      <p:sp>
        <p:nvSpPr>
          <p:cNvPr id="473092" name="Text Box 4"/>
          <p:cNvSpPr txBox="1">
            <a:spLocks noChangeArrowheads="1"/>
          </p:cNvSpPr>
          <p:nvPr/>
        </p:nvSpPr>
        <p:spPr bwMode="auto">
          <a:xfrm>
            <a:off x="6775450" y="1277938"/>
            <a:ext cx="184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473093" name="Picture 5" descr="sp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938" y="1938338"/>
            <a:ext cx="6946900" cy="387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3" y="187325"/>
            <a:ext cx="7772400" cy="615950"/>
          </a:xfrm>
          <a:noFill/>
          <a:ln/>
        </p:spPr>
        <p:txBody>
          <a:bodyPr/>
          <a:lstStyle/>
          <a:p>
            <a:r>
              <a:rPr lang="en-US" sz="3200"/>
              <a:t>Weighted Paths</a:t>
            </a:r>
            <a:r>
              <a:rPr lang="en-US" sz="3200">
                <a:sym typeface="Symbol" pitchFamily="18" charset="2"/>
              </a:rPr>
              <a:t> </a:t>
            </a:r>
            <a:endParaRPr lang="en-US" sz="3200">
              <a:latin typeface="Batang" pitchFamily="18" charset="-127"/>
            </a:endParaRPr>
          </a:p>
        </p:txBody>
      </p:sp>
      <p:sp>
        <p:nvSpPr>
          <p:cNvPr id="4741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28625" y="873125"/>
            <a:ext cx="8426450" cy="5708650"/>
          </a:xfrm>
          <a:noFill/>
          <a:ln/>
        </p:spPr>
        <p:txBody>
          <a:bodyPr/>
          <a:lstStyle/>
          <a:p>
            <a:r>
              <a:rPr lang="en-US" sz="2000">
                <a:sym typeface="Symbol" pitchFamily="18" charset="2"/>
              </a:rPr>
              <a:t>Given a weighted graph G = (V, E) with each edge (v</a:t>
            </a:r>
            <a:r>
              <a:rPr lang="en-US" sz="2000" baseline="-25000">
                <a:sym typeface="Symbol" pitchFamily="18" charset="2"/>
              </a:rPr>
              <a:t>i</a:t>
            </a:r>
            <a:r>
              <a:rPr lang="en-US" sz="2000">
                <a:sym typeface="Symbol" pitchFamily="18" charset="2"/>
              </a:rPr>
              <a:t>, v</a:t>
            </a:r>
            <a:r>
              <a:rPr lang="en-US" sz="2000" baseline="-25000">
                <a:sym typeface="Symbol" pitchFamily="18" charset="2"/>
              </a:rPr>
              <a:t>j</a:t>
            </a:r>
            <a:r>
              <a:rPr lang="en-US" sz="2000">
                <a:sym typeface="Symbol" pitchFamily="18" charset="2"/>
              </a:rPr>
              <a:t>) having a cost c</a:t>
            </a:r>
            <a:r>
              <a:rPr lang="en-US" sz="2000" baseline="-25000">
                <a:sym typeface="Symbol" pitchFamily="18" charset="2"/>
              </a:rPr>
              <a:t>i,j</a:t>
            </a:r>
            <a:r>
              <a:rPr lang="en-US" sz="2000">
                <a:sym typeface="Symbol" pitchFamily="18" charset="2"/>
              </a:rPr>
              <a:t>, the cost of a path v</a:t>
            </a:r>
            <a:r>
              <a:rPr lang="en-US" sz="2000" baseline="-25000">
                <a:sym typeface="Symbol" pitchFamily="18" charset="2"/>
              </a:rPr>
              <a:t>1</a:t>
            </a:r>
            <a:r>
              <a:rPr lang="en-US" sz="2000">
                <a:sym typeface="Symbol" pitchFamily="18" charset="2"/>
              </a:rPr>
              <a:t>v</a:t>
            </a:r>
            <a:r>
              <a:rPr lang="en-US" sz="2000" baseline="-25000">
                <a:sym typeface="Symbol" pitchFamily="18" charset="2"/>
              </a:rPr>
              <a:t>2</a:t>
            </a:r>
            <a:r>
              <a:rPr lang="en-US" sz="2000">
                <a:sym typeface="Symbol" pitchFamily="18" charset="2"/>
              </a:rPr>
              <a:t>…v</a:t>
            </a:r>
            <a:r>
              <a:rPr lang="en-US" sz="2000" baseline="-25000">
                <a:sym typeface="Symbol" pitchFamily="18" charset="2"/>
              </a:rPr>
              <a:t>m</a:t>
            </a:r>
            <a:r>
              <a:rPr lang="en-US" sz="2000">
                <a:sym typeface="Symbol" pitchFamily="18" charset="2"/>
              </a:rPr>
              <a:t> is          . This is referred to as the </a:t>
            </a:r>
            <a:r>
              <a:rPr lang="en-US" sz="2000">
                <a:solidFill>
                  <a:schemeClr val="hlink"/>
                </a:solidFill>
                <a:sym typeface="Symbol" pitchFamily="18" charset="2"/>
              </a:rPr>
              <a:t>weighted path length</a:t>
            </a:r>
            <a:r>
              <a:rPr lang="en-US" sz="2000">
                <a:sym typeface="Symbol" pitchFamily="18" charset="2"/>
              </a:rPr>
              <a:t>.</a:t>
            </a:r>
          </a:p>
          <a:p>
            <a:pPr>
              <a:buFont typeface="Wingdings" pitchFamily="2" charset="2"/>
              <a:buNone/>
            </a:pPr>
            <a:endParaRPr lang="en-US" sz="2000">
              <a:sym typeface="Symbol" pitchFamily="18" charset="2"/>
            </a:endParaRPr>
          </a:p>
          <a:p>
            <a:endParaRPr lang="en-US" sz="2000">
              <a:sym typeface="Symbol" pitchFamily="18" charset="2"/>
            </a:endParaRPr>
          </a:p>
          <a:p>
            <a:endParaRPr lang="en-US" sz="2000">
              <a:sym typeface="Symbol" pitchFamily="18" charset="2"/>
            </a:endParaRPr>
          </a:p>
          <a:p>
            <a:endParaRPr lang="en-US" sz="2000">
              <a:sym typeface="Symbol" pitchFamily="18" charset="2"/>
            </a:endParaRPr>
          </a:p>
          <a:p>
            <a:endParaRPr lang="en-US" sz="2000">
              <a:sym typeface="Symbol" pitchFamily="18" charset="2"/>
            </a:endParaRPr>
          </a:p>
          <a:p>
            <a:endParaRPr lang="en-US" sz="2000">
              <a:sym typeface="Symbol" pitchFamily="18" charset="2"/>
            </a:endParaRPr>
          </a:p>
          <a:p>
            <a:endParaRPr lang="en-US" sz="2000">
              <a:sym typeface="Symbol" pitchFamily="18" charset="2"/>
            </a:endParaRPr>
          </a:p>
          <a:p>
            <a:endParaRPr lang="en-US" sz="2000">
              <a:sym typeface="Symbol" pitchFamily="18" charset="2"/>
            </a:endParaRPr>
          </a:p>
          <a:p>
            <a:endParaRPr lang="en-US" sz="2000">
              <a:sym typeface="Symbol" pitchFamily="18" charset="2"/>
            </a:endParaRPr>
          </a:p>
          <a:p>
            <a:r>
              <a:rPr lang="en-US" sz="2000">
                <a:sym typeface="Symbol" pitchFamily="18" charset="2"/>
              </a:rPr>
              <a:t>Generally, when it is not specified whether we are referring to a weighted or an unweighted path, the path is weighted if the graph is.</a:t>
            </a:r>
          </a:p>
        </p:txBody>
      </p:sp>
      <p:sp>
        <p:nvSpPr>
          <p:cNvPr id="474116" name="Text Box 4"/>
          <p:cNvSpPr txBox="1">
            <a:spLocks noChangeArrowheads="1"/>
          </p:cNvSpPr>
          <p:nvPr/>
        </p:nvSpPr>
        <p:spPr bwMode="auto">
          <a:xfrm>
            <a:off x="6775450" y="1277938"/>
            <a:ext cx="184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474117" name="Object 5"/>
          <p:cNvGraphicFramePr>
            <a:graphicFrameLocks noChangeAspect="1"/>
          </p:cNvGraphicFramePr>
          <p:nvPr/>
        </p:nvGraphicFramePr>
        <p:xfrm>
          <a:off x="5067300" y="1212850"/>
          <a:ext cx="720725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4121" name="Equation" r:id="rId3" imgW="634680" imgH="291960" progId="Equation.3">
                  <p:embed/>
                </p:oleObj>
              </mc:Choice>
              <mc:Fallback>
                <p:oleObj name="Equation" r:id="rId3" imgW="634680" imgH="2919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7300" y="1212850"/>
                        <a:ext cx="720725" cy="331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74118" name="Picture 6" descr="sp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5575" y="1944688"/>
            <a:ext cx="5689600" cy="314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8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3" y="187325"/>
            <a:ext cx="7772400" cy="615950"/>
          </a:xfrm>
          <a:noFill/>
          <a:ln/>
        </p:spPr>
        <p:txBody>
          <a:bodyPr/>
          <a:lstStyle/>
          <a:p>
            <a:r>
              <a:rPr lang="en-US" sz="3200"/>
              <a:t>Shortest Paths</a:t>
            </a:r>
            <a:r>
              <a:rPr lang="en-US" sz="3200">
                <a:sym typeface="Symbol" pitchFamily="18" charset="2"/>
              </a:rPr>
              <a:t> </a:t>
            </a:r>
            <a:endParaRPr lang="en-US" sz="3200">
              <a:latin typeface="Batang" pitchFamily="18" charset="-127"/>
            </a:endParaRPr>
          </a:p>
        </p:txBody>
      </p:sp>
      <p:sp>
        <p:nvSpPr>
          <p:cNvPr id="4751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28625" y="873125"/>
            <a:ext cx="8426450" cy="5708650"/>
          </a:xfrm>
          <a:noFill/>
          <a:ln/>
        </p:spPr>
        <p:txBody>
          <a:bodyPr/>
          <a:lstStyle/>
          <a:p>
            <a:r>
              <a:rPr lang="en-US" sz="2000">
                <a:solidFill>
                  <a:schemeClr val="hlink"/>
                </a:solidFill>
                <a:sym typeface="Symbol" pitchFamily="18" charset="2"/>
              </a:rPr>
              <a:t>The problem</a:t>
            </a:r>
            <a:r>
              <a:rPr lang="en-US" sz="2000">
                <a:sym typeface="Symbol" pitchFamily="18" charset="2"/>
              </a:rPr>
              <a:t>: Given a graph G = (V, E) with non-negative edge weights, and a distinguished vertex, s, find the shortest weighted path from s to every other vertex in G.</a:t>
            </a:r>
          </a:p>
        </p:txBody>
      </p:sp>
      <p:sp>
        <p:nvSpPr>
          <p:cNvPr id="475140" name="Text Box 4"/>
          <p:cNvSpPr txBox="1">
            <a:spLocks noChangeArrowheads="1"/>
          </p:cNvSpPr>
          <p:nvPr/>
        </p:nvSpPr>
        <p:spPr bwMode="auto">
          <a:xfrm>
            <a:off x="6775450" y="1277938"/>
            <a:ext cx="184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pSp>
        <p:nvGrpSpPr>
          <p:cNvPr id="475141" name="Group 5"/>
          <p:cNvGrpSpPr>
            <a:grpSpLocks/>
          </p:cNvGrpSpPr>
          <p:nvPr/>
        </p:nvGrpSpPr>
        <p:grpSpPr bwMode="auto">
          <a:xfrm>
            <a:off x="1403350" y="2001838"/>
            <a:ext cx="2324100" cy="1506537"/>
            <a:chOff x="1067" y="1260"/>
            <a:chExt cx="1464" cy="949"/>
          </a:xfrm>
        </p:grpSpPr>
        <p:sp>
          <p:nvSpPr>
            <p:cNvPr id="475142" name="Text Box 6"/>
            <p:cNvSpPr txBox="1">
              <a:spLocks noChangeArrowheads="1"/>
            </p:cNvSpPr>
            <p:nvPr/>
          </p:nvSpPr>
          <p:spPr bwMode="auto">
            <a:xfrm>
              <a:off x="1067" y="1482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4</a:t>
              </a:r>
            </a:p>
          </p:txBody>
        </p:sp>
        <p:sp>
          <p:nvSpPr>
            <p:cNvPr id="475143" name="Text Box 7"/>
            <p:cNvSpPr txBox="1">
              <a:spLocks noChangeArrowheads="1"/>
            </p:cNvSpPr>
            <p:nvPr/>
          </p:nvSpPr>
          <p:spPr bwMode="auto">
            <a:xfrm>
              <a:off x="1679" y="1260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2</a:t>
              </a:r>
            </a:p>
          </p:txBody>
        </p:sp>
        <p:sp>
          <p:nvSpPr>
            <p:cNvPr id="475144" name="Text Box 8"/>
            <p:cNvSpPr txBox="1">
              <a:spLocks noChangeArrowheads="1"/>
            </p:cNvSpPr>
            <p:nvPr/>
          </p:nvSpPr>
          <p:spPr bwMode="auto">
            <a:xfrm>
              <a:off x="2311" y="1430"/>
              <a:ext cx="220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10</a:t>
              </a:r>
            </a:p>
          </p:txBody>
        </p:sp>
        <p:sp>
          <p:nvSpPr>
            <p:cNvPr id="475145" name="Text Box 9"/>
            <p:cNvSpPr txBox="1">
              <a:spLocks noChangeArrowheads="1"/>
            </p:cNvSpPr>
            <p:nvPr/>
          </p:nvSpPr>
          <p:spPr bwMode="auto">
            <a:xfrm>
              <a:off x="1993" y="1526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3</a:t>
              </a:r>
            </a:p>
          </p:txBody>
        </p:sp>
        <p:sp>
          <p:nvSpPr>
            <p:cNvPr id="475146" name="Text Box 10"/>
            <p:cNvSpPr txBox="1">
              <a:spLocks noChangeArrowheads="1"/>
            </p:cNvSpPr>
            <p:nvPr/>
          </p:nvSpPr>
          <p:spPr bwMode="auto">
            <a:xfrm>
              <a:off x="1560" y="1459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475147" name="Text Box 11"/>
            <p:cNvSpPr txBox="1">
              <a:spLocks noChangeArrowheads="1"/>
            </p:cNvSpPr>
            <p:nvPr/>
          </p:nvSpPr>
          <p:spPr bwMode="auto">
            <a:xfrm>
              <a:off x="1331" y="1644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2</a:t>
              </a:r>
            </a:p>
          </p:txBody>
        </p:sp>
        <p:sp>
          <p:nvSpPr>
            <p:cNvPr id="475148" name="Text Box 12"/>
            <p:cNvSpPr txBox="1">
              <a:spLocks noChangeArrowheads="1"/>
            </p:cNvSpPr>
            <p:nvPr/>
          </p:nvSpPr>
          <p:spPr bwMode="auto">
            <a:xfrm>
              <a:off x="2165" y="1652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2</a:t>
              </a:r>
            </a:p>
          </p:txBody>
        </p:sp>
        <p:sp>
          <p:nvSpPr>
            <p:cNvPr id="475149" name="Text Box 13"/>
            <p:cNvSpPr txBox="1">
              <a:spLocks noChangeArrowheads="1"/>
            </p:cNvSpPr>
            <p:nvPr/>
          </p:nvSpPr>
          <p:spPr bwMode="auto">
            <a:xfrm>
              <a:off x="2356" y="1924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6</a:t>
              </a:r>
            </a:p>
          </p:txBody>
        </p:sp>
        <p:sp>
          <p:nvSpPr>
            <p:cNvPr id="475150" name="Text Box 14"/>
            <p:cNvSpPr txBox="1">
              <a:spLocks noChangeArrowheads="1"/>
            </p:cNvSpPr>
            <p:nvPr/>
          </p:nvSpPr>
          <p:spPr bwMode="auto">
            <a:xfrm>
              <a:off x="1931" y="1838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4</a:t>
              </a:r>
            </a:p>
          </p:txBody>
        </p:sp>
        <p:sp>
          <p:nvSpPr>
            <p:cNvPr id="475151" name="Text Box 15"/>
            <p:cNvSpPr txBox="1">
              <a:spLocks noChangeArrowheads="1"/>
            </p:cNvSpPr>
            <p:nvPr/>
          </p:nvSpPr>
          <p:spPr bwMode="auto">
            <a:xfrm>
              <a:off x="1749" y="2035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475152" name="Text Box 16"/>
            <p:cNvSpPr txBox="1">
              <a:spLocks noChangeArrowheads="1"/>
            </p:cNvSpPr>
            <p:nvPr/>
          </p:nvSpPr>
          <p:spPr bwMode="auto">
            <a:xfrm>
              <a:off x="1486" y="1840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8</a:t>
              </a:r>
            </a:p>
          </p:txBody>
        </p:sp>
        <p:sp>
          <p:nvSpPr>
            <p:cNvPr id="475153" name="Text Box 17"/>
            <p:cNvSpPr txBox="1">
              <a:spLocks noChangeArrowheads="1"/>
            </p:cNvSpPr>
            <p:nvPr/>
          </p:nvSpPr>
          <p:spPr bwMode="auto">
            <a:xfrm>
              <a:off x="1155" y="1854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5</a:t>
              </a:r>
            </a:p>
          </p:txBody>
        </p:sp>
      </p:grpSp>
      <p:sp>
        <p:nvSpPr>
          <p:cNvPr id="475154" name="Oval 18"/>
          <p:cNvSpPr>
            <a:spLocks noChangeArrowheads="1"/>
          </p:cNvSpPr>
          <p:nvPr/>
        </p:nvSpPr>
        <p:spPr bwMode="auto">
          <a:xfrm>
            <a:off x="1168400" y="2713038"/>
            <a:ext cx="280988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5155" name="Text Box 19"/>
          <p:cNvSpPr txBox="1">
            <a:spLocks noChangeArrowheads="1"/>
          </p:cNvSpPr>
          <p:nvPr/>
        </p:nvSpPr>
        <p:spPr bwMode="auto">
          <a:xfrm>
            <a:off x="1150938" y="2673350"/>
            <a:ext cx="33496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3</a:t>
            </a:r>
            <a:endParaRPr lang="en-US" sz="1400"/>
          </a:p>
        </p:txBody>
      </p:sp>
      <p:sp>
        <p:nvSpPr>
          <p:cNvPr id="475156" name="Oval 20"/>
          <p:cNvSpPr>
            <a:spLocks noChangeArrowheads="1"/>
          </p:cNvSpPr>
          <p:nvPr/>
        </p:nvSpPr>
        <p:spPr bwMode="auto">
          <a:xfrm>
            <a:off x="1793875" y="3328988"/>
            <a:ext cx="280988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5157" name="Text Box 21"/>
          <p:cNvSpPr txBox="1">
            <a:spLocks noChangeArrowheads="1"/>
          </p:cNvSpPr>
          <p:nvPr/>
        </p:nvSpPr>
        <p:spPr bwMode="auto">
          <a:xfrm>
            <a:off x="1765300" y="3278188"/>
            <a:ext cx="334963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6</a:t>
            </a:r>
            <a:endParaRPr lang="en-US" sz="1400"/>
          </a:p>
        </p:txBody>
      </p:sp>
      <p:sp>
        <p:nvSpPr>
          <p:cNvPr id="475158" name="Oval 22"/>
          <p:cNvSpPr>
            <a:spLocks noChangeArrowheads="1"/>
          </p:cNvSpPr>
          <p:nvPr/>
        </p:nvSpPr>
        <p:spPr bwMode="auto">
          <a:xfrm>
            <a:off x="2386013" y="2738438"/>
            <a:ext cx="280987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5159" name="Text Box 23"/>
          <p:cNvSpPr txBox="1">
            <a:spLocks noChangeArrowheads="1"/>
          </p:cNvSpPr>
          <p:nvPr/>
        </p:nvSpPr>
        <p:spPr bwMode="auto">
          <a:xfrm>
            <a:off x="2368550" y="2698750"/>
            <a:ext cx="334963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4</a:t>
            </a:r>
            <a:endParaRPr lang="en-US" sz="1400"/>
          </a:p>
        </p:txBody>
      </p:sp>
      <p:sp>
        <p:nvSpPr>
          <p:cNvPr id="475160" name="Oval 24"/>
          <p:cNvSpPr>
            <a:spLocks noChangeArrowheads="1"/>
          </p:cNvSpPr>
          <p:nvPr/>
        </p:nvSpPr>
        <p:spPr bwMode="auto">
          <a:xfrm>
            <a:off x="3001963" y="2127250"/>
            <a:ext cx="280987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5161" name="Text Box 25"/>
          <p:cNvSpPr txBox="1">
            <a:spLocks noChangeArrowheads="1"/>
          </p:cNvSpPr>
          <p:nvPr/>
        </p:nvSpPr>
        <p:spPr bwMode="auto">
          <a:xfrm>
            <a:off x="2984500" y="2087563"/>
            <a:ext cx="334963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2</a:t>
            </a:r>
            <a:endParaRPr lang="en-US" sz="1400"/>
          </a:p>
        </p:txBody>
      </p:sp>
      <p:sp>
        <p:nvSpPr>
          <p:cNvPr id="475162" name="Oval 26"/>
          <p:cNvSpPr>
            <a:spLocks noChangeArrowheads="1"/>
          </p:cNvSpPr>
          <p:nvPr/>
        </p:nvSpPr>
        <p:spPr bwMode="auto">
          <a:xfrm>
            <a:off x="3011488" y="3322638"/>
            <a:ext cx="280987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5163" name="Text Box 27"/>
          <p:cNvSpPr txBox="1">
            <a:spLocks noChangeArrowheads="1"/>
          </p:cNvSpPr>
          <p:nvPr/>
        </p:nvSpPr>
        <p:spPr bwMode="auto">
          <a:xfrm>
            <a:off x="3005138" y="3282950"/>
            <a:ext cx="33496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7</a:t>
            </a:r>
            <a:endParaRPr lang="en-US" sz="1400"/>
          </a:p>
        </p:txBody>
      </p:sp>
      <p:sp>
        <p:nvSpPr>
          <p:cNvPr id="475164" name="Oval 28"/>
          <p:cNvSpPr>
            <a:spLocks noChangeArrowheads="1"/>
          </p:cNvSpPr>
          <p:nvPr/>
        </p:nvSpPr>
        <p:spPr bwMode="auto">
          <a:xfrm>
            <a:off x="3613150" y="2740025"/>
            <a:ext cx="280988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5165" name="Text Box 29"/>
          <p:cNvSpPr txBox="1">
            <a:spLocks noChangeArrowheads="1"/>
          </p:cNvSpPr>
          <p:nvPr/>
        </p:nvSpPr>
        <p:spPr bwMode="auto">
          <a:xfrm>
            <a:off x="3595688" y="2700338"/>
            <a:ext cx="334962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5</a:t>
            </a:r>
            <a:endParaRPr lang="en-US" sz="1400"/>
          </a:p>
        </p:txBody>
      </p:sp>
      <p:sp>
        <p:nvSpPr>
          <p:cNvPr id="475166" name="Line 30"/>
          <p:cNvSpPr>
            <a:spLocks noChangeShapeType="1"/>
          </p:cNvSpPr>
          <p:nvPr/>
        </p:nvSpPr>
        <p:spPr bwMode="auto">
          <a:xfrm>
            <a:off x="1373188" y="2984500"/>
            <a:ext cx="430212" cy="396875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75167" name="Line 31"/>
          <p:cNvSpPr>
            <a:spLocks noChangeShapeType="1"/>
          </p:cNvSpPr>
          <p:nvPr/>
        </p:nvSpPr>
        <p:spPr bwMode="auto">
          <a:xfrm>
            <a:off x="3265488" y="2327275"/>
            <a:ext cx="420687" cy="430213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75168" name="Line 32"/>
          <p:cNvSpPr>
            <a:spLocks noChangeShapeType="1"/>
          </p:cNvSpPr>
          <p:nvPr/>
        </p:nvSpPr>
        <p:spPr bwMode="auto">
          <a:xfrm flipH="1">
            <a:off x="3255963" y="2973388"/>
            <a:ext cx="396875" cy="398462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75169" name="Line 33"/>
          <p:cNvSpPr>
            <a:spLocks noChangeShapeType="1"/>
          </p:cNvSpPr>
          <p:nvPr/>
        </p:nvSpPr>
        <p:spPr bwMode="auto">
          <a:xfrm flipH="1">
            <a:off x="2632075" y="2360613"/>
            <a:ext cx="407988" cy="407987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75170" name="Line 34"/>
          <p:cNvSpPr>
            <a:spLocks noChangeShapeType="1"/>
          </p:cNvSpPr>
          <p:nvPr/>
        </p:nvSpPr>
        <p:spPr bwMode="auto">
          <a:xfrm flipH="1">
            <a:off x="2663825" y="2865438"/>
            <a:ext cx="935038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75171" name="Line 35"/>
          <p:cNvSpPr>
            <a:spLocks noChangeShapeType="1"/>
          </p:cNvSpPr>
          <p:nvPr/>
        </p:nvSpPr>
        <p:spPr bwMode="auto">
          <a:xfrm>
            <a:off x="2620963" y="2973388"/>
            <a:ext cx="419100" cy="376237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75172" name="Line 36"/>
          <p:cNvSpPr>
            <a:spLocks noChangeShapeType="1"/>
          </p:cNvSpPr>
          <p:nvPr/>
        </p:nvSpPr>
        <p:spPr bwMode="auto">
          <a:xfrm flipH="1">
            <a:off x="2071688" y="3468688"/>
            <a:ext cx="936625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75173" name="Line 37"/>
          <p:cNvSpPr>
            <a:spLocks noChangeShapeType="1"/>
          </p:cNvSpPr>
          <p:nvPr/>
        </p:nvSpPr>
        <p:spPr bwMode="auto">
          <a:xfrm flipH="1">
            <a:off x="1436688" y="2865438"/>
            <a:ext cx="947737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75174" name="Line 38"/>
          <p:cNvSpPr>
            <a:spLocks noChangeShapeType="1"/>
          </p:cNvSpPr>
          <p:nvPr/>
        </p:nvSpPr>
        <p:spPr bwMode="auto">
          <a:xfrm flipH="1">
            <a:off x="1974850" y="2994025"/>
            <a:ext cx="463550" cy="3444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75175" name="Oval 39"/>
          <p:cNvSpPr>
            <a:spLocks noChangeArrowheads="1"/>
          </p:cNvSpPr>
          <p:nvPr/>
        </p:nvSpPr>
        <p:spPr bwMode="auto">
          <a:xfrm>
            <a:off x="1790700" y="2120900"/>
            <a:ext cx="280988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5176" name="Text Box 40"/>
          <p:cNvSpPr txBox="1">
            <a:spLocks noChangeArrowheads="1"/>
          </p:cNvSpPr>
          <p:nvPr/>
        </p:nvSpPr>
        <p:spPr bwMode="auto">
          <a:xfrm>
            <a:off x="1778000" y="2081213"/>
            <a:ext cx="334963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1</a:t>
            </a:r>
            <a:endParaRPr lang="en-US" sz="1400"/>
          </a:p>
        </p:txBody>
      </p:sp>
      <p:sp>
        <p:nvSpPr>
          <p:cNvPr id="475177" name="Line 41"/>
          <p:cNvSpPr>
            <a:spLocks noChangeShapeType="1"/>
          </p:cNvSpPr>
          <p:nvPr/>
        </p:nvSpPr>
        <p:spPr bwMode="auto">
          <a:xfrm flipH="1">
            <a:off x="1382713" y="2360613"/>
            <a:ext cx="430212" cy="376237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75178" name="Line 42"/>
          <p:cNvSpPr>
            <a:spLocks noChangeShapeType="1"/>
          </p:cNvSpPr>
          <p:nvPr/>
        </p:nvSpPr>
        <p:spPr bwMode="auto">
          <a:xfrm>
            <a:off x="2071688" y="2241550"/>
            <a:ext cx="9144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75179" name="Line 43"/>
          <p:cNvSpPr>
            <a:spLocks noChangeShapeType="1"/>
          </p:cNvSpPr>
          <p:nvPr/>
        </p:nvSpPr>
        <p:spPr bwMode="auto">
          <a:xfrm>
            <a:off x="2017713" y="2381250"/>
            <a:ext cx="441325" cy="365125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75180" name="Text Box 44"/>
          <p:cNvSpPr txBox="1">
            <a:spLocks noChangeArrowheads="1"/>
          </p:cNvSpPr>
          <p:nvPr/>
        </p:nvSpPr>
        <p:spPr bwMode="auto">
          <a:xfrm>
            <a:off x="4081463" y="2289175"/>
            <a:ext cx="1036637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/>
              <a:t>v</a:t>
            </a:r>
            <a:r>
              <a:rPr lang="en-US" sz="1800" baseline="-25000"/>
              <a:t>1</a:t>
            </a:r>
            <a:r>
              <a:rPr lang="en-US" sz="1800">
                <a:sym typeface="Symbol" pitchFamily="18" charset="2"/>
              </a:rPr>
              <a:t> v</a:t>
            </a:r>
            <a:r>
              <a:rPr lang="en-US" sz="1800" baseline="-25000">
                <a:sym typeface="Symbol" pitchFamily="18" charset="2"/>
              </a:rPr>
              <a:t>6</a:t>
            </a:r>
            <a:r>
              <a:rPr lang="en-US" sz="1800">
                <a:sym typeface="Symbol" pitchFamily="18" charset="2"/>
              </a:rPr>
              <a:t>: </a:t>
            </a:r>
            <a:endParaRPr lang="en-US" sz="1800"/>
          </a:p>
        </p:txBody>
      </p:sp>
      <p:grpSp>
        <p:nvGrpSpPr>
          <p:cNvPr id="475181" name="Group 45"/>
          <p:cNvGrpSpPr>
            <a:grpSpLocks/>
          </p:cNvGrpSpPr>
          <p:nvPr/>
        </p:nvGrpSpPr>
        <p:grpSpPr bwMode="auto">
          <a:xfrm>
            <a:off x="2071688" y="2233613"/>
            <a:ext cx="1614487" cy="1227137"/>
            <a:chOff x="2451" y="2416"/>
            <a:chExt cx="1017" cy="773"/>
          </a:xfrm>
        </p:grpSpPr>
        <p:sp>
          <p:nvSpPr>
            <p:cNvPr id="475182" name="Line 46"/>
            <p:cNvSpPr>
              <a:spLocks noChangeShapeType="1"/>
            </p:cNvSpPr>
            <p:nvPr/>
          </p:nvSpPr>
          <p:spPr bwMode="auto">
            <a:xfrm>
              <a:off x="3203" y="2470"/>
              <a:ext cx="265" cy="271"/>
            </a:xfrm>
            <a:prstGeom prst="line">
              <a:avLst/>
            </a:prstGeom>
            <a:noFill/>
            <a:ln w="19050">
              <a:solidFill>
                <a:srgbClr val="FF00FF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5183" name="Line 47"/>
            <p:cNvSpPr>
              <a:spLocks noChangeShapeType="1"/>
            </p:cNvSpPr>
            <p:nvPr/>
          </p:nvSpPr>
          <p:spPr bwMode="auto">
            <a:xfrm flipH="1">
              <a:off x="2824" y="2809"/>
              <a:ext cx="589" cy="0"/>
            </a:xfrm>
            <a:prstGeom prst="line">
              <a:avLst/>
            </a:prstGeom>
            <a:noFill/>
            <a:ln w="19050">
              <a:solidFill>
                <a:srgbClr val="FF00FF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5184" name="Line 48"/>
            <p:cNvSpPr>
              <a:spLocks noChangeShapeType="1"/>
            </p:cNvSpPr>
            <p:nvPr/>
          </p:nvSpPr>
          <p:spPr bwMode="auto">
            <a:xfrm>
              <a:off x="2797" y="2877"/>
              <a:ext cx="264" cy="237"/>
            </a:xfrm>
            <a:prstGeom prst="line">
              <a:avLst/>
            </a:prstGeom>
            <a:noFill/>
            <a:ln w="19050">
              <a:solidFill>
                <a:srgbClr val="FF00FF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5185" name="Line 49"/>
            <p:cNvSpPr>
              <a:spLocks noChangeShapeType="1"/>
            </p:cNvSpPr>
            <p:nvPr/>
          </p:nvSpPr>
          <p:spPr bwMode="auto">
            <a:xfrm flipH="1">
              <a:off x="2451" y="3189"/>
              <a:ext cx="590" cy="0"/>
            </a:xfrm>
            <a:prstGeom prst="line">
              <a:avLst/>
            </a:prstGeom>
            <a:noFill/>
            <a:ln w="19050">
              <a:solidFill>
                <a:srgbClr val="FF00FF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5186" name="Line 50"/>
            <p:cNvSpPr>
              <a:spLocks noChangeShapeType="1"/>
            </p:cNvSpPr>
            <p:nvPr/>
          </p:nvSpPr>
          <p:spPr bwMode="auto">
            <a:xfrm>
              <a:off x="2451" y="2416"/>
              <a:ext cx="576" cy="0"/>
            </a:xfrm>
            <a:prstGeom prst="line">
              <a:avLst/>
            </a:prstGeom>
            <a:noFill/>
            <a:ln w="19050">
              <a:solidFill>
                <a:srgbClr val="FF00FF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75187" name="Group 51"/>
          <p:cNvGrpSpPr>
            <a:grpSpLocks/>
          </p:cNvGrpSpPr>
          <p:nvPr/>
        </p:nvGrpSpPr>
        <p:grpSpPr bwMode="auto">
          <a:xfrm>
            <a:off x="1374775" y="2352675"/>
            <a:ext cx="439738" cy="1020763"/>
            <a:chOff x="1395" y="2742"/>
            <a:chExt cx="277" cy="643"/>
          </a:xfrm>
        </p:grpSpPr>
        <p:sp>
          <p:nvSpPr>
            <p:cNvPr id="475188" name="Line 52"/>
            <p:cNvSpPr>
              <a:spLocks noChangeShapeType="1"/>
            </p:cNvSpPr>
            <p:nvPr/>
          </p:nvSpPr>
          <p:spPr bwMode="auto">
            <a:xfrm>
              <a:off x="1395" y="3135"/>
              <a:ext cx="271" cy="250"/>
            </a:xfrm>
            <a:prstGeom prst="line">
              <a:avLst/>
            </a:prstGeom>
            <a:noFill/>
            <a:ln w="19050">
              <a:solidFill>
                <a:srgbClr val="FF00FF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5189" name="Line 53"/>
            <p:cNvSpPr>
              <a:spLocks noChangeShapeType="1"/>
            </p:cNvSpPr>
            <p:nvPr/>
          </p:nvSpPr>
          <p:spPr bwMode="auto">
            <a:xfrm flipH="1">
              <a:off x="1401" y="2742"/>
              <a:ext cx="271" cy="237"/>
            </a:xfrm>
            <a:prstGeom prst="line">
              <a:avLst/>
            </a:prstGeom>
            <a:noFill/>
            <a:ln w="19050">
              <a:solidFill>
                <a:srgbClr val="FF00FF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75190" name="Group 54"/>
          <p:cNvGrpSpPr>
            <a:grpSpLocks/>
          </p:cNvGrpSpPr>
          <p:nvPr/>
        </p:nvGrpSpPr>
        <p:grpSpPr bwMode="auto">
          <a:xfrm>
            <a:off x="1374775" y="2373313"/>
            <a:ext cx="1085850" cy="1000125"/>
            <a:chOff x="2316" y="2626"/>
            <a:chExt cx="684" cy="630"/>
          </a:xfrm>
        </p:grpSpPr>
        <p:sp>
          <p:nvSpPr>
            <p:cNvPr id="475191" name="Line 55"/>
            <p:cNvSpPr>
              <a:spLocks noChangeShapeType="1"/>
            </p:cNvSpPr>
            <p:nvPr/>
          </p:nvSpPr>
          <p:spPr bwMode="auto">
            <a:xfrm>
              <a:off x="2316" y="3006"/>
              <a:ext cx="271" cy="250"/>
            </a:xfrm>
            <a:prstGeom prst="line">
              <a:avLst/>
            </a:prstGeom>
            <a:noFill/>
            <a:ln w="19050">
              <a:solidFill>
                <a:srgbClr val="FF00FF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5192" name="Line 56"/>
            <p:cNvSpPr>
              <a:spLocks noChangeShapeType="1"/>
            </p:cNvSpPr>
            <p:nvPr/>
          </p:nvSpPr>
          <p:spPr bwMode="auto">
            <a:xfrm flipH="1">
              <a:off x="2356" y="2931"/>
              <a:ext cx="597" cy="0"/>
            </a:xfrm>
            <a:prstGeom prst="line">
              <a:avLst/>
            </a:prstGeom>
            <a:noFill/>
            <a:ln w="19050">
              <a:solidFill>
                <a:srgbClr val="FF00FF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5193" name="Line 57"/>
            <p:cNvSpPr>
              <a:spLocks noChangeShapeType="1"/>
            </p:cNvSpPr>
            <p:nvPr/>
          </p:nvSpPr>
          <p:spPr bwMode="auto">
            <a:xfrm>
              <a:off x="2722" y="2626"/>
              <a:ext cx="278" cy="230"/>
            </a:xfrm>
            <a:prstGeom prst="line">
              <a:avLst/>
            </a:prstGeom>
            <a:noFill/>
            <a:ln w="19050">
              <a:solidFill>
                <a:srgbClr val="FF00FF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75194" name="Group 58"/>
          <p:cNvGrpSpPr>
            <a:grpSpLocks/>
          </p:cNvGrpSpPr>
          <p:nvPr/>
        </p:nvGrpSpPr>
        <p:grpSpPr bwMode="auto">
          <a:xfrm>
            <a:off x="2019300" y="2382838"/>
            <a:ext cx="1022350" cy="1087437"/>
            <a:chOff x="3197" y="2944"/>
            <a:chExt cx="644" cy="685"/>
          </a:xfrm>
        </p:grpSpPr>
        <p:sp>
          <p:nvSpPr>
            <p:cNvPr id="475195" name="Line 59"/>
            <p:cNvSpPr>
              <a:spLocks noChangeShapeType="1"/>
            </p:cNvSpPr>
            <p:nvPr/>
          </p:nvSpPr>
          <p:spPr bwMode="auto">
            <a:xfrm>
              <a:off x="3577" y="3317"/>
              <a:ext cx="264" cy="237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5196" name="Line 60"/>
            <p:cNvSpPr>
              <a:spLocks noChangeShapeType="1"/>
            </p:cNvSpPr>
            <p:nvPr/>
          </p:nvSpPr>
          <p:spPr bwMode="auto">
            <a:xfrm flipH="1">
              <a:off x="3231" y="3629"/>
              <a:ext cx="59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5197" name="Line 61"/>
            <p:cNvSpPr>
              <a:spLocks noChangeShapeType="1"/>
            </p:cNvSpPr>
            <p:nvPr/>
          </p:nvSpPr>
          <p:spPr bwMode="auto">
            <a:xfrm>
              <a:off x="3197" y="2944"/>
              <a:ext cx="278" cy="23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75198" name="Text Box 62"/>
          <p:cNvSpPr txBox="1">
            <a:spLocks noChangeArrowheads="1"/>
          </p:cNvSpPr>
          <p:nvPr/>
        </p:nvSpPr>
        <p:spPr bwMode="auto">
          <a:xfrm>
            <a:off x="4932363" y="2287588"/>
            <a:ext cx="30956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6</a:t>
            </a:r>
          </a:p>
        </p:txBody>
      </p:sp>
      <p:pic>
        <p:nvPicPr>
          <p:cNvPr id="475199" name="Picture 63" descr="sp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688" y="3797300"/>
            <a:ext cx="4802187" cy="2659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5200" name="Text Box 64"/>
          <p:cNvSpPr txBox="1">
            <a:spLocks noChangeArrowheads="1"/>
          </p:cNvSpPr>
          <p:nvPr/>
        </p:nvSpPr>
        <p:spPr bwMode="auto">
          <a:xfrm>
            <a:off x="6029325" y="4559300"/>
            <a:ext cx="1360488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BOS </a:t>
            </a:r>
            <a:r>
              <a:rPr lang="en-US" sz="1800">
                <a:sym typeface="Symbol" pitchFamily="18" charset="2"/>
              </a:rPr>
              <a:t> LAX</a:t>
            </a:r>
          </a:p>
        </p:txBody>
      </p:sp>
      <p:sp>
        <p:nvSpPr>
          <p:cNvPr id="475201" name="Text Box 65"/>
          <p:cNvSpPr txBox="1">
            <a:spLocks noChangeArrowheads="1"/>
          </p:cNvSpPr>
          <p:nvPr/>
        </p:nvSpPr>
        <p:spPr bwMode="auto">
          <a:xfrm>
            <a:off x="5943600" y="5237163"/>
            <a:ext cx="3168650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Currently there are no algorithms</a:t>
            </a:r>
          </a:p>
          <a:p>
            <a:r>
              <a:rPr lang="en-US" sz="1600"/>
              <a:t>in which finding the path from</a:t>
            </a:r>
          </a:p>
          <a:p>
            <a:r>
              <a:rPr lang="en-US" sz="1600"/>
              <a:t>s to one vertex is any faster </a:t>
            </a:r>
          </a:p>
          <a:p>
            <a:r>
              <a:rPr lang="en-US" sz="1600"/>
              <a:t>than finding the path from s</a:t>
            </a:r>
          </a:p>
          <a:p>
            <a:r>
              <a:rPr lang="en-US" sz="1600"/>
              <a:t>to all other vertices.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51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51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5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51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5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75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75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75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75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5198" grpId="0" autoUpdateAnimBg="0"/>
      <p:bldP spid="475200" grpId="0" autoUpdateAnimBg="0"/>
      <p:bldP spid="475201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2"/>
          <p:cNvSpPr>
            <a:spLocks noGrp="1" noChangeArrowheads="1"/>
          </p:cNvSpPr>
          <p:nvPr>
            <p:ph type="title"/>
          </p:nvPr>
        </p:nvSpPr>
        <p:spPr>
          <a:xfrm>
            <a:off x="620713" y="369888"/>
            <a:ext cx="7772400" cy="615950"/>
          </a:xfrm>
          <a:noFill/>
          <a:ln/>
        </p:spPr>
        <p:txBody>
          <a:bodyPr/>
          <a:lstStyle/>
          <a:p>
            <a:r>
              <a:rPr lang="en-US" sz="3200"/>
              <a:t>Road Network of McAllen</a:t>
            </a:r>
            <a:endParaRPr lang="en-US" sz="3200">
              <a:latin typeface="Batang" pitchFamily="18" charset="-127"/>
            </a:endParaRPr>
          </a:p>
        </p:txBody>
      </p:sp>
      <p:sp>
        <p:nvSpPr>
          <p:cNvPr id="476163" name="Text Box 3"/>
          <p:cNvSpPr txBox="1">
            <a:spLocks noChangeArrowheads="1"/>
          </p:cNvSpPr>
          <p:nvPr/>
        </p:nvSpPr>
        <p:spPr bwMode="auto">
          <a:xfrm>
            <a:off x="4035425" y="1189038"/>
            <a:ext cx="87312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UTPA (v1)</a:t>
            </a:r>
          </a:p>
        </p:txBody>
      </p:sp>
      <p:sp>
        <p:nvSpPr>
          <p:cNvPr id="476164" name="Text Box 4"/>
          <p:cNvSpPr txBox="1">
            <a:spLocks noChangeArrowheads="1"/>
          </p:cNvSpPr>
          <p:nvPr/>
        </p:nvSpPr>
        <p:spPr bwMode="auto">
          <a:xfrm>
            <a:off x="1677988" y="1781175"/>
            <a:ext cx="167322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Expressway 281 (v13)</a:t>
            </a:r>
          </a:p>
        </p:txBody>
      </p:sp>
      <p:sp>
        <p:nvSpPr>
          <p:cNvPr id="476165" name="Text Box 5"/>
          <p:cNvSpPr txBox="1">
            <a:spLocks noChangeArrowheads="1"/>
          </p:cNvSpPr>
          <p:nvPr/>
        </p:nvSpPr>
        <p:spPr bwMode="auto">
          <a:xfrm>
            <a:off x="5959475" y="1833563"/>
            <a:ext cx="13890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McColl Depot (v7)</a:t>
            </a:r>
          </a:p>
        </p:txBody>
      </p:sp>
      <p:sp>
        <p:nvSpPr>
          <p:cNvPr id="476166" name="Text Box 6"/>
          <p:cNvSpPr txBox="1">
            <a:spLocks noChangeArrowheads="1"/>
          </p:cNvSpPr>
          <p:nvPr/>
        </p:nvSpPr>
        <p:spPr bwMode="auto">
          <a:xfrm>
            <a:off x="954088" y="2641600"/>
            <a:ext cx="15906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Expressway 83 (v11)</a:t>
            </a:r>
          </a:p>
        </p:txBody>
      </p:sp>
      <p:sp>
        <p:nvSpPr>
          <p:cNvPr id="476167" name="Text Box 7"/>
          <p:cNvSpPr txBox="1">
            <a:spLocks noChangeArrowheads="1"/>
          </p:cNvSpPr>
          <p:nvPr/>
        </p:nvSpPr>
        <p:spPr bwMode="auto">
          <a:xfrm>
            <a:off x="2279650" y="3384550"/>
            <a:ext cx="13716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La Plaza Mall (v2)</a:t>
            </a:r>
          </a:p>
        </p:txBody>
      </p:sp>
      <p:sp>
        <p:nvSpPr>
          <p:cNvPr id="476168" name="Text Box 8"/>
          <p:cNvSpPr txBox="1">
            <a:spLocks noChangeArrowheads="1"/>
          </p:cNvSpPr>
          <p:nvPr/>
        </p:nvSpPr>
        <p:spPr bwMode="auto">
          <a:xfrm>
            <a:off x="2089150" y="4105275"/>
            <a:ext cx="96361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Airport (v3)</a:t>
            </a:r>
          </a:p>
        </p:txBody>
      </p:sp>
      <p:sp>
        <p:nvSpPr>
          <p:cNvPr id="476169" name="Text Box 9"/>
          <p:cNvSpPr txBox="1">
            <a:spLocks noChangeArrowheads="1"/>
          </p:cNvSpPr>
          <p:nvPr/>
        </p:nvSpPr>
        <p:spPr bwMode="auto">
          <a:xfrm>
            <a:off x="1301750" y="5578475"/>
            <a:ext cx="163671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Reynosa Bridge (v10)</a:t>
            </a:r>
          </a:p>
        </p:txBody>
      </p:sp>
      <p:sp>
        <p:nvSpPr>
          <p:cNvPr id="476170" name="Text Box 10"/>
          <p:cNvSpPr txBox="1">
            <a:spLocks noChangeArrowheads="1"/>
          </p:cNvSpPr>
          <p:nvPr/>
        </p:nvSpPr>
        <p:spPr bwMode="auto">
          <a:xfrm>
            <a:off x="2894013" y="4837113"/>
            <a:ext cx="174942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S. 10</a:t>
            </a:r>
            <a:r>
              <a:rPr lang="en-US" sz="1200" baseline="30000"/>
              <a:t>th</a:t>
            </a:r>
            <a:r>
              <a:rPr lang="en-US" sz="1200"/>
              <a:t> St. Depot 1 (v6)</a:t>
            </a:r>
          </a:p>
        </p:txBody>
      </p:sp>
      <p:sp>
        <p:nvSpPr>
          <p:cNvPr id="476171" name="Line 11"/>
          <p:cNvSpPr>
            <a:spLocks noChangeShapeType="1"/>
          </p:cNvSpPr>
          <p:nvPr/>
        </p:nvSpPr>
        <p:spPr bwMode="auto">
          <a:xfrm flipH="1">
            <a:off x="2535238" y="1417638"/>
            <a:ext cx="1806575" cy="37623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76172" name="Line 12"/>
          <p:cNvSpPr>
            <a:spLocks noChangeShapeType="1"/>
          </p:cNvSpPr>
          <p:nvPr/>
        </p:nvSpPr>
        <p:spPr bwMode="auto">
          <a:xfrm>
            <a:off x="4416425" y="1417638"/>
            <a:ext cx="2141538" cy="43021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76173" name="Text Box 13"/>
          <p:cNvSpPr txBox="1">
            <a:spLocks noChangeArrowheads="1"/>
          </p:cNvSpPr>
          <p:nvPr/>
        </p:nvSpPr>
        <p:spPr bwMode="auto">
          <a:xfrm>
            <a:off x="4984750" y="2641600"/>
            <a:ext cx="176688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N. 10</a:t>
            </a:r>
            <a:r>
              <a:rPr lang="en-US" sz="1200" baseline="30000"/>
              <a:t>th</a:t>
            </a:r>
            <a:r>
              <a:rPr lang="en-US" sz="1200"/>
              <a:t> St. Depot 1 (v4)</a:t>
            </a:r>
          </a:p>
        </p:txBody>
      </p:sp>
      <p:sp>
        <p:nvSpPr>
          <p:cNvPr id="476174" name="Text Box 14"/>
          <p:cNvSpPr txBox="1">
            <a:spLocks noChangeArrowheads="1"/>
          </p:cNvSpPr>
          <p:nvPr/>
        </p:nvSpPr>
        <p:spPr bwMode="auto">
          <a:xfrm>
            <a:off x="4256088" y="3405188"/>
            <a:ext cx="1525587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23</a:t>
            </a:r>
            <a:r>
              <a:rPr lang="en-US" sz="1200" baseline="30000"/>
              <a:t>rd</a:t>
            </a:r>
            <a:r>
              <a:rPr lang="en-US" sz="1200"/>
              <a:t> St. Depot (v12)</a:t>
            </a:r>
          </a:p>
        </p:txBody>
      </p:sp>
      <p:sp>
        <p:nvSpPr>
          <p:cNvPr id="476175" name="Text Box 15"/>
          <p:cNvSpPr txBox="1">
            <a:spLocks noChangeArrowheads="1"/>
          </p:cNvSpPr>
          <p:nvPr/>
        </p:nvSpPr>
        <p:spPr bwMode="auto">
          <a:xfrm>
            <a:off x="5443538" y="4191000"/>
            <a:ext cx="174942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S. 10</a:t>
            </a:r>
            <a:r>
              <a:rPr lang="en-US" sz="1200" baseline="30000"/>
              <a:t>th</a:t>
            </a:r>
            <a:r>
              <a:rPr lang="en-US" sz="1200"/>
              <a:t> St. Depot 2 (v5)</a:t>
            </a:r>
          </a:p>
        </p:txBody>
      </p:sp>
      <p:sp>
        <p:nvSpPr>
          <p:cNvPr id="476176" name="Text Box 16"/>
          <p:cNvSpPr txBox="1">
            <a:spLocks noChangeArrowheads="1"/>
          </p:cNvSpPr>
          <p:nvPr/>
        </p:nvSpPr>
        <p:spPr bwMode="auto">
          <a:xfrm>
            <a:off x="4830763" y="5168900"/>
            <a:ext cx="1550987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Nolana Depot 2 (v9)</a:t>
            </a:r>
          </a:p>
        </p:txBody>
      </p:sp>
      <p:sp>
        <p:nvSpPr>
          <p:cNvPr id="476177" name="Text Box 17"/>
          <p:cNvSpPr txBox="1">
            <a:spLocks noChangeArrowheads="1"/>
          </p:cNvSpPr>
          <p:nvPr/>
        </p:nvSpPr>
        <p:spPr bwMode="auto">
          <a:xfrm>
            <a:off x="6899275" y="5792788"/>
            <a:ext cx="155098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Nolana Depot 1 (v8)</a:t>
            </a:r>
          </a:p>
        </p:txBody>
      </p:sp>
      <p:sp>
        <p:nvSpPr>
          <p:cNvPr id="476178" name="Line 18"/>
          <p:cNvSpPr>
            <a:spLocks noChangeShapeType="1"/>
          </p:cNvSpPr>
          <p:nvPr/>
        </p:nvSpPr>
        <p:spPr bwMode="auto">
          <a:xfrm flipH="1">
            <a:off x="5729288" y="2149475"/>
            <a:ext cx="903287" cy="4953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76179" name="Line 19"/>
          <p:cNvSpPr>
            <a:spLocks noChangeShapeType="1"/>
          </p:cNvSpPr>
          <p:nvPr/>
        </p:nvSpPr>
        <p:spPr bwMode="auto">
          <a:xfrm flipH="1">
            <a:off x="4976813" y="2901950"/>
            <a:ext cx="752475" cy="52705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76180" name="Line 20"/>
          <p:cNvSpPr>
            <a:spLocks noChangeShapeType="1"/>
          </p:cNvSpPr>
          <p:nvPr/>
        </p:nvSpPr>
        <p:spPr bwMode="auto">
          <a:xfrm flipH="1">
            <a:off x="5514975" y="4462463"/>
            <a:ext cx="1020763" cy="73183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76181" name="Line 21"/>
          <p:cNvSpPr>
            <a:spLocks noChangeShapeType="1"/>
          </p:cNvSpPr>
          <p:nvPr/>
        </p:nvSpPr>
        <p:spPr bwMode="auto">
          <a:xfrm flipH="1">
            <a:off x="3749675" y="4451350"/>
            <a:ext cx="2603500" cy="398463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76182" name="Line 22"/>
          <p:cNvSpPr>
            <a:spLocks noChangeShapeType="1"/>
          </p:cNvSpPr>
          <p:nvPr/>
        </p:nvSpPr>
        <p:spPr bwMode="auto">
          <a:xfrm>
            <a:off x="4857750" y="3676650"/>
            <a:ext cx="569913" cy="1528763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76183" name="Line 23"/>
          <p:cNvSpPr>
            <a:spLocks noChangeShapeType="1"/>
          </p:cNvSpPr>
          <p:nvPr/>
        </p:nvSpPr>
        <p:spPr bwMode="auto">
          <a:xfrm flipV="1">
            <a:off x="2889250" y="5322888"/>
            <a:ext cx="1958975" cy="4413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76184" name="Line 24"/>
          <p:cNvSpPr>
            <a:spLocks noChangeShapeType="1"/>
          </p:cNvSpPr>
          <p:nvPr/>
        </p:nvSpPr>
        <p:spPr bwMode="auto">
          <a:xfrm>
            <a:off x="3717925" y="5108575"/>
            <a:ext cx="1130300" cy="203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76185" name="Line 25"/>
          <p:cNvSpPr>
            <a:spLocks noChangeShapeType="1"/>
          </p:cNvSpPr>
          <p:nvPr/>
        </p:nvSpPr>
        <p:spPr bwMode="auto">
          <a:xfrm>
            <a:off x="6772275" y="2127250"/>
            <a:ext cx="1065213" cy="3668713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76186" name="Line 26"/>
          <p:cNvSpPr>
            <a:spLocks noChangeShapeType="1"/>
          </p:cNvSpPr>
          <p:nvPr/>
        </p:nvSpPr>
        <p:spPr bwMode="auto">
          <a:xfrm>
            <a:off x="5922963" y="2901950"/>
            <a:ext cx="430212" cy="1312863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76187" name="Line 27"/>
          <p:cNvSpPr>
            <a:spLocks noChangeShapeType="1"/>
          </p:cNvSpPr>
          <p:nvPr/>
        </p:nvSpPr>
        <p:spPr bwMode="auto">
          <a:xfrm>
            <a:off x="6600825" y="4484688"/>
            <a:ext cx="1108075" cy="134461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76188" name="Line 28"/>
          <p:cNvSpPr>
            <a:spLocks noChangeShapeType="1"/>
          </p:cNvSpPr>
          <p:nvPr/>
        </p:nvSpPr>
        <p:spPr bwMode="auto">
          <a:xfrm flipH="1">
            <a:off x="1706563" y="2063750"/>
            <a:ext cx="763587" cy="59213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76189" name="Line 29"/>
          <p:cNvSpPr>
            <a:spLocks noChangeShapeType="1"/>
          </p:cNvSpPr>
          <p:nvPr/>
        </p:nvSpPr>
        <p:spPr bwMode="auto">
          <a:xfrm>
            <a:off x="1641475" y="2913063"/>
            <a:ext cx="387350" cy="267811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76190" name="Line 30"/>
          <p:cNvSpPr>
            <a:spLocks noChangeShapeType="1"/>
          </p:cNvSpPr>
          <p:nvPr/>
        </p:nvSpPr>
        <p:spPr bwMode="auto">
          <a:xfrm>
            <a:off x="1738313" y="2913063"/>
            <a:ext cx="1216025" cy="4953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76191" name="Line 31"/>
          <p:cNvSpPr>
            <a:spLocks noChangeShapeType="1"/>
          </p:cNvSpPr>
          <p:nvPr/>
        </p:nvSpPr>
        <p:spPr bwMode="auto">
          <a:xfrm>
            <a:off x="2965450" y="3622675"/>
            <a:ext cx="687388" cy="123825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76192" name="Line 32"/>
          <p:cNvSpPr>
            <a:spLocks noChangeShapeType="1"/>
          </p:cNvSpPr>
          <p:nvPr/>
        </p:nvSpPr>
        <p:spPr bwMode="auto">
          <a:xfrm flipH="1">
            <a:off x="2524125" y="3633788"/>
            <a:ext cx="344488" cy="51593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76193" name="Line 33"/>
          <p:cNvSpPr>
            <a:spLocks noChangeShapeType="1"/>
          </p:cNvSpPr>
          <p:nvPr/>
        </p:nvSpPr>
        <p:spPr bwMode="auto">
          <a:xfrm flipH="1">
            <a:off x="2211388" y="4354513"/>
            <a:ext cx="333375" cy="123666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76194" name="Text Box 34"/>
          <p:cNvSpPr txBox="1">
            <a:spLocks noChangeArrowheads="1"/>
          </p:cNvSpPr>
          <p:nvPr/>
        </p:nvSpPr>
        <p:spPr bwMode="auto">
          <a:xfrm>
            <a:off x="3228975" y="1350963"/>
            <a:ext cx="39528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1.7</a:t>
            </a:r>
          </a:p>
        </p:txBody>
      </p:sp>
      <p:sp>
        <p:nvSpPr>
          <p:cNvPr id="476195" name="Text Box 35"/>
          <p:cNvSpPr txBox="1">
            <a:spLocks noChangeArrowheads="1"/>
          </p:cNvSpPr>
          <p:nvPr/>
        </p:nvSpPr>
        <p:spPr bwMode="auto">
          <a:xfrm>
            <a:off x="5335588" y="1371600"/>
            <a:ext cx="395287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2.3</a:t>
            </a:r>
          </a:p>
        </p:txBody>
      </p:sp>
      <p:sp>
        <p:nvSpPr>
          <p:cNvPr id="476196" name="Text Box 36"/>
          <p:cNvSpPr txBox="1">
            <a:spLocks noChangeArrowheads="1"/>
          </p:cNvSpPr>
          <p:nvPr/>
        </p:nvSpPr>
        <p:spPr bwMode="auto">
          <a:xfrm>
            <a:off x="1704975" y="2232025"/>
            <a:ext cx="39528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7.7</a:t>
            </a:r>
          </a:p>
        </p:txBody>
      </p:sp>
      <p:sp>
        <p:nvSpPr>
          <p:cNvPr id="476197" name="Text Box 37"/>
          <p:cNvSpPr txBox="1">
            <a:spLocks noChangeArrowheads="1"/>
          </p:cNvSpPr>
          <p:nvPr/>
        </p:nvSpPr>
        <p:spPr bwMode="auto">
          <a:xfrm>
            <a:off x="2270125" y="2952750"/>
            <a:ext cx="39528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0.8</a:t>
            </a:r>
          </a:p>
        </p:txBody>
      </p:sp>
      <p:sp>
        <p:nvSpPr>
          <p:cNvPr id="476198" name="Text Box 38"/>
          <p:cNvSpPr txBox="1">
            <a:spLocks noChangeArrowheads="1"/>
          </p:cNvSpPr>
          <p:nvPr/>
        </p:nvSpPr>
        <p:spPr bwMode="auto">
          <a:xfrm>
            <a:off x="1506538" y="4146550"/>
            <a:ext cx="395287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5.3</a:t>
            </a:r>
          </a:p>
        </p:txBody>
      </p:sp>
      <p:sp>
        <p:nvSpPr>
          <p:cNvPr id="476199" name="Text Box 39"/>
          <p:cNvSpPr txBox="1">
            <a:spLocks noChangeArrowheads="1"/>
          </p:cNvSpPr>
          <p:nvPr/>
        </p:nvSpPr>
        <p:spPr bwMode="auto">
          <a:xfrm>
            <a:off x="2339975" y="3749675"/>
            <a:ext cx="39528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0.5</a:t>
            </a:r>
          </a:p>
        </p:txBody>
      </p:sp>
      <p:sp>
        <p:nvSpPr>
          <p:cNvPr id="476200" name="Text Box 40"/>
          <p:cNvSpPr txBox="1">
            <a:spLocks noChangeArrowheads="1"/>
          </p:cNvSpPr>
          <p:nvPr/>
        </p:nvSpPr>
        <p:spPr bwMode="auto">
          <a:xfrm>
            <a:off x="3217863" y="4006850"/>
            <a:ext cx="395287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1.1</a:t>
            </a:r>
          </a:p>
        </p:txBody>
      </p:sp>
      <p:sp>
        <p:nvSpPr>
          <p:cNvPr id="476201" name="Text Box 41"/>
          <p:cNvSpPr txBox="1">
            <a:spLocks noChangeArrowheads="1"/>
          </p:cNvSpPr>
          <p:nvPr/>
        </p:nvSpPr>
        <p:spPr bwMode="auto">
          <a:xfrm>
            <a:off x="2324100" y="4878388"/>
            <a:ext cx="39528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3.2</a:t>
            </a:r>
          </a:p>
        </p:txBody>
      </p:sp>
      <p:sp>
        <p:nvSpPr>
          <p:cNvPr id="476202" name="Text Box 42"/>
          <p:cNvSpPr txBox="1">
            <a:spLocks noChangeArrowheads="1"/>
          </p:cNvSpPr>
          <p:nvPr/>
        </p:nvSpPr>
        <p:spPr bwMode="auto">
          <a:xfrm>
            <a:off x="3540125" y="5556250"/>
            <a:ext cx="39528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7.3</a:t>
            </a:r>
          </a:p>
        </p:txBody>
      </p:sp>
      <p:sp>
        <p:nvSpPr>
          <p:cNvPr id="476203" name="Text Box 43"/>
          <p:cNvSpPr txBox="1">
            <a:spLocks noChangeArrowheads="1"/>
          </p:cNvSpPr>
          <p:nvPr/>
        </p:nvSpPr>
        <p:spPr bwMode="auto">
          <a:xfrm>
            <a:off x="4721225" y="4114800"/>
            <a:ext cx="39528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3.2</a:t>
            </a:r>
          </a:p>
        </p:txBody>
      </p:sp>
      <p:sp>
        <p:nvSpPr>
          <p:cNvPr id="476204" name="Text Box 44"/>
          <p:cNvSpPr txBox="1">
            <a:spLocks noChangeArrowheads="1"/>
          </p:cNvSpPr>
          <p:nvPr/>
        </p:nvSpPr>
        <p:spPr bwMode="auto">
          <a:xfrm>
            <a:off x="5602288" y="4706938"/>
            <a:ext cx="395287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3.4</a:t>
            </a:r>
          </a:p>
        </p:txBody>
      </p:sp>
      <p:sp>
        <p:nvSpPr>
          <p:cNvPr id="476205" name="Text Box 45"/>
          <p:cNvSpPr txBox="1">
            <a:spLocks noChangeArrowheads="1"/>
          </p:cNvSpPr>
          <p:nvPr/>
        </p:nvSpPr>
        <p:spPr bwMode="auto">
          <a:xfrm>
            <a:off x="3927475" y="5148263"/>
            <a:ext cx="39528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3.7</a:t>
            </a:r>
          </a:p>
        </p:txBody>
      </p:sp>
      <p:sp>
        <p:nvSpPr>
          <p:cNvPr id="476206" name="Text Box 46"/>
          <p:cNvSpPr txBox="1">
            <a:spLocks noChangeArrowheads="1"/>
          </p:cNvSpPr>
          <p:nvPr/>
        </p:nvSpPr>
        <p:spPr bwMode="auto">
          <a:xfrm>
            <a:off x="5803900" y="2232025"/>
            <a:ext cx="39528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2.2</a:t>
            </a:r>
          </a:p>
        </p:txBody>
      </p:sp>
      <p:sp>
        <p:nvSpPr>
          <p:cNvPr id="476207" name="Text Box 47"/>
          <p:cNvSpPr txBox="1">
            <a:spLocks noChangeArrowheads="1"/>
          </p:cNvSpPr>
          <p:nvPr/>
        </p:nvSpPr>
        <p:spPr bwMode="auto">
          <a:xfrm>
            <a:off x="7175500" y="3513138"/>
            <a:ext cx="39528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3.1</a:t>
            </a:r>
          </a:p>
        </p:txBody>
      </p:sp>
      <p:sp>
        <p:nvSpPr>
          <p:cNvPr id="476208" name="Text Box 48"/>
          <p:cNvSpPr txBox="1">
            <a:spLocks noChangeArrowheads="1"/>
          </p:cNvSpPr>
          <p:nvPr/>
        </p:nvSpPr>
        <p:spPr bwMode="auto">
          <a:xfrm>
            <a:off x="4946650" y="3016250"/>
            <a:ext cx="39528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3.5</a:t>
            </a:r>
          </a:p>
        </p:txBody>
      </p:sp>
      <p:sp>
        <p:nvSpPr>
          <p:cNvPr id="476209" name="Text Box 49"/>
          <p:cNvSpPr txBox="1">
            <a:spLocks noChangeArrowheads="1"/>
          </p:cNvSpPr>
          <p:nvPr/>
        </p:nvSpPr>
        <p:spPr bwMode="auto">
          <a:xfrm>
            <a:off x="6089650" y="3405188"/>
            <a:ext cx="39528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3.0</a:t>
            </a:r>
          </a:p>
        </p:txBody>
      </p:sp>
      <p:sp>
        <p:nvSpPr>
          <p:cNvPr id="476210" name="Text Box 50"/>
          <p:cNvSpPr txBox="1">
            <a:spLocks noChangeArrowheads="1"/>
          </p:cNvSpPr>
          <p:nvPr/>
        </p:nvSpPr>
        <p:spPr bwMode="auto">
          <a:xfrm>
            <a:off x="6819900" y="5073650"/>
            <a:ext cx="39528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2.4</a:t>
            </a:r>
          </a:p>
        </p:txBody>
      </p:sp>
      <p:sp>
        <p:nvSpPr>
          <p:cNvPr id="476211" name="Text Box 51"/>
          <p:cNvSpPr txBox="1">
            <a:spLocks noChangeArrowheads="1"/>
          </p:cNvSpPr>
          <p:nvPr/>
        </p:nvSpPr>
        <p:spPr bwMode="auto">
          <a:xfrm>
            <a:off x="4603750" y="4440238"/>
            <a:ext cx="39528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1.2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3" y="153988"/>
            <a:ext cx="7772400" cy="615950"/>
          </a:xfrm>
          <a:noFill/>
          <a:ln/>
        </p:spPr>
        <p:txBody>
          <a:bodyPr/>
          <a:lstStyle/>
          <a:p>
            <a:r>
              <a:rPr lang="en-US" sz="3200"/>
              <a:t>Dijkstra’s Algorithm</a:t>
            </a:r>
          </a:p>
        </p:txBody>
      </p:sp>
      <p:sp>
        <p:nvSpPr>
          <p:cNvPr id="4956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17513" y="909638"/>
            <a:ext cx="8426450" cy="570865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>
                <a:solidFill>
                  <a:schemeClr val="hlink"/>
                </a:solidFill>
                <a:sym typeface="Symbol" pitchFamily="18" charset="2"/>
              </a:rPr>
              <a:t>The problem</a:t>
            </a:r>
            <a:r>
              <a:rPr lang="en-US" sz="2000">
                <a:sym typeface="Symbol" pitchFamily="18" charset="2"/>
              </a:rPr>
              <a:t>: Given a graph G = (V, E) with </a:t>
            </a:r>
            <a:r>
              <a:rPr lang="en-US" sz="2000">
                <a:solidFill>
                  <a:srgbClr val="FF0000"/>
                </a:solidFill>
                <a:sym typeface="Symbol" pitchFamily="18" charset="2"/>
              </a:rPr>
              <a:t>non-negative</a:t>
            </a:r>
            <a:r>
              <a:rPr lang="en-US" sz="2000">
                <a:sym typeface="Symbol" pitchFamily="18" charset="2"/>
              </a:rPr>
              <a:t> edge weights, and a distinguished vertex, s, find the shortest weighted path from s to every other vertex in G.</a:t>
            </a:r>
          </a:p>
          <a:p>
            <a:pPr>
              <a:lnSpc>
                <a:spcPct val="90000"/>
              </a:lnSpc>
            </a:pPr>
            <a:r>
              <a:rPr lang="en-US" sz="2000">
                <a:sym typeface="Symbol" pitchFamily="18" charset="2"/>
              </a:rPr>
              <a:t>Each vertex is marked as either </a:t>
            </a:r>
            <a:r>
              <a:rPr lang="en-US" sz="2000">
                <a:solidFill>
                  <a:srgbClr val="FF00FF"/>
                </a:solidFill>
                <a:latin typeface="Batang" pitchFamily="18" charset="-127"/>
                <a:sym typeface="Symbol" pitchFamily="18" charset="2"/>
              </a:rPr>
              <a:t>known</a:t>
            </a:r>
            <a:r>
              <a:rPr lang="en-US" sz="2000">
                <a:sym typeface="Symbol" pitchFamily="18" charset="2"/>
              </a:rPr>
              <a:t> or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>
                <a:sym typeface="Symbol" pitchFamily="18" charset="2"/>
              </a:rPr>
              <a:t>	</a:t>
            </a:r>
            <a:r>
              <a:rPr lang="en-US" sz="2000">
                <a:solidFill>
                  <a:srgbClr val="FF00FF"/>
                </a:solidFill>
                <a:latin typeface="Batang" pitchFamily="18" charset="-127"/>
                <a:sym typeface="Symbol" pitchFamily="18" charset="2"/>
              </a:rPr>
              <a:t>unknown</a:t>
            </a:r>
            <a:r>
              <a:rPr lang="en-US" sz="2000">
                <a:sym typeface="Symbol" pitchFamily="18" charset="2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2000">
                <a:sym typeface="Symbol" pitchFamily="18" charset="2"/>
              </a:rPr>
              <a:t>A tentative distance </a:t>
            </a:r>
            <a:r>
              <a:rPr lang="en-US" sz="2000">
                <a:solidFill>
                  <a:srgbClr val="FF00FF"/>
                </a:solidFill>
                <a:latin typeface="Batang" pitchFamily="18" charset="-127"/>
                <a:sym typeface="Symbol" pitchFamily="18" charset="2"/>
              </a:rPr>
              <a:t>d</a:t>
            </a:r>
            <a:r>
              <a:rPr lang="en-US" sz="2000" baseline="-25000">
                <a:solidFill>
                  <a:srgbClr val="FF00FF"/>
                </a:solidFill>
                <a:latin typeface="Batang" pitchFamily="18" charset="-127"/>
                <a:sym typeface="Symbol" pitchFamily="18" charset="2"/>
              </a:rPr>
              <a:t>v</a:t>
            </a:r>
            <a:r>
              <a:rPr lang="en-US" sz="2000">
                <a:sym typeface="Symbol" pitchFamily="18" charset="2"/>
              </a:rPr>
              <a:t> is kept for each vertex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>
                <a:sym typeface="Symbol" pitchFamily="18" charset="2"/>
              </a:rPr>
              <a:t>	to denote the shortest path length from </a:t>
            </a:r>
            <a:r>
              <a:rPr lang="en-US" sz="2000">
                <a:latin typeface="Batang" pitchFamily="18" charset="-127"/>
                <a:sym typeface="Symbol" pitchFamily="18" charset="2"/>
              </a:rPr>
              <a:t>s</a:t>
            </a:r>
            <a:r>
              <a:rPr lang="en-US" sz="2000">
                <a:sym typeface="Symbol" pitchFamily="18" charset="2"/>
              </a:rPr>
              <a:t> to </a:t>
            </a:r>
            <a:r>
              <a:rPr lang="en-US" sz="2000">
                <a:latin typeface="Batang" pitchFamily="18" charset="-127"/>
                <a:sym typeface="Symbol" pitchFamily="18" charset="2"/>
              </a:rPr>
              <a:t>v</a:t>
            </a:r>
            <a:r>
              <a:rPr lang="en-US" sz="2000">
                <a:sym typeface="Symbol" pitchFamily="18" charset="2"/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>
                <a:sym typeface="Symbol" pitchFamily="18" charset="2"/>
              </a:rPr>
              <a:t>	using only </a:t>
            </a:r>
            <a:r>
              <a:rPr lang="en-US" sz="2000">
                <a:latin typeface="Batang" pitchFamily="18" charset="-127"/>
                <a:sym typeface="Symbol" pitchFamily="18" charset="2"/>
              </a:rPr>
              <a:t>known</a:t>
            </a:r>
            <a:r>
              <a:rPr lang="en-US" sz="2000">
                <a:sym typeface="Symbol" pitchFamily="18" charset="2"/>
              </a:rPr>
              <a:t> vertices as intermediates.</a:t>
            </a:r>
          </a:p>
          <a:p>
            <a:pPr>
              <a:lnSpc>
                <a:spcPct val="90000"/>
              </a:lnSpc>
            </a:pPr>
            <a:r>
              <a:rPr lang="en-US" sz="2000">
                <a:sym typeface="Symbol" pitchFamily="18" charset="2"/>
              </a:rPr>
              <a:t>Use </a:t>
            </a:r>
            <a:r>
              <a:rPr lang="en-US" sz="2000">
                <a:solidFill>
                  <a:srgbClr val="FF00FF"/>
                </a:solidFill>
                <a:latin typeface="Batang" pitchFamily="18" charset="-127"/>
                <a:sym typeface="Symbol" pitchFamily="18" charset="2"/>
              </a:rPr>
              <a:t>p</a:t>
            </a:r>
            <a:r>
              <a:rPr lang="en-US" sz="2000" baseline="-25000">
                <a:solidFill>
                  <a:srgbClr val="FF00FF"/>
                </a:solidFill>
                <a:latin typeface="Batang" pitchFamily="18" charset="-127"/>
                <a:sym typeface="Symbol" pitchFamily="18" charset="2"/>
              </a:rPr>
              <a:t>v</a:t>
            </a:r>
            <a:r>
              <a:rPr lang="en-US" sz="2000">
                <a:sym typeface="Symbol" pitchFamily="18" charset="2"/>
              </a:rPr>
              <a:t> to record the predecessor on the path from </a:t>
            </a:r>
            <a:r>
              <a:rPr lang="en-US" sz="2000">
                <a:latin typeface="Batang" pitchFamily="18" charset="-127"/>
                <a:sym typeface="Symbol" pitchFamily="18" charset="2"/>
              </a:rPr>
              <a:t>s</a:t>
            </a:r>
            <a:r>
              <a:rPr lang="en-US" sz="2000">
                <a:sym typeface="Symbol" pitchFamily="18" charset="2"/>
              </a:rPr>
              <a:t> to </a:t>
            </a:r>
            <a:r>
              <a:rPr lang="en-US" sz="2000">
                <a:latin typeface="Batang" pitchFamily="18" charset="-127"/>
                <a:sym typeface="Symbol" pitchFamily="18" charset="2"/>
              </a:rPr>
              <a:t>v</a:t>
            </a:r>
            <a:r>
              <a:rPr lang="en-US" sz="2000">
                <a:sym typeface="Symbol" pitchFamily="18" charset="2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rgbClr val="FF00FF"/>
                </a:solidFill>
                <a:sym typeface="Symbol" pitchFamily="18" charset="2"/>
              </a:rPr>
              <a:t>The key idea of Dijkstra’s algorithm</a:t>
            </a:r>
            <a:r>
              <a:rPr lang="en-US" sz="2000">
                <a:sym typeface="Symbol" pitchFamily="18" charset="2"/>
              </a:rPr>
              <a:t>: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ym typeface="Symbol" pitchFamily="18" charset="2"/>
              </a:rPr>
              <a:t>Dijkstra’s algorithm proceeds in stages.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ym typeface="Symbol" pitchFamily="18" charset="2"/>
              </a:rPr>
              <a:t>At each stage,</a:t>
            </a:r>
          </a:p>
          <a:p>
            <a:pPr lvl="2">
              <a:lnSpc>
                <a:spcPct val="90000"/>
              </a:lnSpc>
            </a:pPr>
            <a:r>
              <a:rPr lang="en-US" sz="1800">
                <a:sym typeface="Symbol" pitchFamily="18" charset="2"/>
              </a:rPr>
              <a:t>Selects a vertex v, which has the smallest </a:t>
            </a:r>
            <a:r>
              <a:rPr lang="en-US" sz="1800">
                <a:solidFill>
                  <a:srgbClr val="FF00FF"/>
                </a:solidFill>
                <a:latin typeface="Batang" pitchFamily="18" charset="-127"/>
                <a:sym typeface="Symbol" pitchFamily="18" charset="2"/>
              </a:rPr>
              <a:t>d</a:t>
            </a:r>
            <a:r>
              <a:rPr lang="en-US" sz="1800" baseline="-25000">
                <a:solidFill>
                  <a:srgbClr val="FF00FF"/>
                </a:solidFill>
                <a:latin typeface="Batang" pitchFamily="18" charset="-127"/>
                <a:sym typeface="Symbol" pitchFamily="18" charset="2"/>
              </a:rPr>
              <a:t>v</a:t>
            </a:r>
            <a:r>
              <a:rPr lang="en-US" sz="1800">
                <a:sym typeface="Symbol" pitchFamily="18" charset="2"/>
              </a:rPr>
              <a:t> among all the </a:t>
            </a:r>
            <a:r>
              <a:rPr lang="en-US" sz="1800">
                <a:solidFill>
                  <a:srgbClr val="FF00FF"/>
                </a:solidFill>
                <a:latin typeface="Batang" pitchFamily="18" charset="-127"/>
                <a:sym typeface="Symbol" pitchFamily="18" charset="2"/>
              </a:rPr>
              <a:t>unknown</a:t>
            </a:r>
            <a:r>
              <a:rPr lang="en-US" sz="1800">
                <a:sym typeface="Symbol" pitchFamily="18" charset="2"/>
              </a:rPr>
              <a:t> vertices.</a:t>
            </a:r>
          </a:p>
          <a:p>
            <a:pPr lvl="2">
              <a:lnSpc>
                <a:spcPct val="90000"/>
              </a:lnSpc>
            </a:pPr>
            <a:r>
              <a:rPr lang="en-US" sz="1800">
                <a:sym typeface="Symbol" pitchFamily="18" charset="2"/>
              </a:rPr>
              <a:t>Declares that the shortest path from s to v is </a:t>
            </a:r>
            <a:r>
              <a:rPr lang="en-US" sz="1800">
                <a:solidFill>
                  <a:srgbClr val="FF00FF"/>
                </a:solidFill>
                <a:latin typeface="Batang" pitchFamily="18" charset="-127"/>
                <a:sym typeface="Symbol" pitchFamily="18" charset="2"/>
              </a:rPr>
              <a:t>known</a:t>
            </a:r>
            <a:r>
              <a:rPr lang="en-US" sz="1800">
                <a:sym typeface="Symbol" pitchFamily="18" charset="2"/>
              </a:rPr>
              <a:t>.</a:t>
            </a:r>
          </a:p>
          <a:p>
            <a:pPr lvl="2">
              <a:lnSpc>
                <a:spcPct val="90000"/>
              </a:lnSpc>
            </a:pPr>
            <a:r>
              <a:rPr lang="en-US" sz="1800">
                <a:sym typeface="Symbol" pitchFamily="18" charset="2"/>
              </a:rPr>
              <a:t>Updates the path length for the adjacent vertices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ym typeface="Symbol" pitchFamily="18" charset="2"/>
              </a:rPr>
              <a:t>The algorithm terminates while all vertices are labeled </a:t>
            </a:r>
            <a:r>
              <a:rPr lang="en-US" sz="2000">
                <a:solidFill>
                  <a:srgbClr val="FF00FF"/>
                </a:solidFill>
                <a:latin typeface="Batang" pitchFamily="18" charset="-127"/>
                <a:sym typeface="Symbol" pitchFamily="18" charset="2"/>
              </a:rPr>
              <a:t>known</a:t>
            </a:r>
            <a:r>
              <a:rPr lang="en-US" sz="2000">
                <a:sym typeface="Symbol" pitchFamily="18" charset="2"/>
              </a:rPr>
              <a:t>.</a:t>
            </a:r>
          </a:p>
        </p:txBody>
      </p:sp>
      <p:sp>
        <p:nvSpPr>
          <p:cNvPr id="495620" name="Text Box 4"/>
          <p:cNvSpPr txBox="1">
            <a:spLocks noChangeArrowheads="1"/>
          </p:cNvSpPr>
          <p:nvPr/>
        </p:nvSpPr>
        <p:spPr bwMode="auto">
          <a:xfrm>
            <a:off x="6775450" y="1277938"/>
            <a:ext cx="184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pSp>
        <p:nvGrpSpPr>
          <p:cNvPr id="495621" name="Group 5"/>
          <p:cNvGrpSpPr>
            <a:grpSpLocks/>
          </p:cNvGrpSpPr>
          <p:nvPr/>
        </p:nvGrpSpPr>
        <p:grpSpPr bwMode="auto">
          <a:xfrm>
            <a:off x="6373813" y="1603375"/>
            <a:ext cx="2324100" cy="1506538"/>
            <a:chOff x="1067" y="1260"/>
            <a:chExt cx="1464" cy="949"/>
          </a:xfrm>
        </p:grpSpPr>
        <p:sp>
          <p:nvSpPr>
            <p:cNvPr id="495622" name="Text Box 6"/>
            <p:cNvSpPr txBox="1">
              <a:spLocks noChangeArrowheads="1"/>
            </p:cNvSpPr>
            <p:nvPr/>
          </p:nvSpPr>
          <p:spPr bwMode="auto">
            <a:xfrm>
              <a:off x="1067" y="1482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4</a:t>
              </a:r>
            </a:p>
          </p:txBody>
        </p:sp>
        <p:sp>
          <p:nvSpPr>
            <p:cNvPr id="495623" name="Text Box 7"/>
            <p:cNvSpPr txBox="1">
              <a:spLocks noChangeArrowheads="1"/>
            </p:cNvSpPr>
            <p:nvPr/>
          </p:nvSpPr>
          <p:spPr bwMode="auto">
            <a:xfrm>
              <a:off x="1679" y="1260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2</a:t>
              </a:r>
            </a:p>
          </p:txBody>
        </p:sp>
        <p:sp>
          <p:nvSpPr>
            <p:cNvPr id="495624" name="Text Box 8"/>
            <p:cNvSpPr txBox="1">
              <a:spLocks noChangeArrowheads="1"/>
            </p:cNvSpPr>
            <p:nvPr/>
          </p:nvSpPr>
          <p:spPr bwMode="auto">
            <a:xfrm>
              <a:off x="2311" y="1430"/>
              <a:ext cx="220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10</a:t>
              </a:r>
            </a:p>
          </p:txBody>
        </p:sp>
        <p:sp>
          <p:nvSpPr>
            <p:cNvPr id="495625" name="Text Box 9"/>
            <p:cNvSpPr txBox="1">
              <a:spLocks noChangeArrowheads="1"/>
            </p:cNvSpPr>
            <p:nvPr/>
          </p:nvSpPr>
          <p:spPr bwMode="auto">
            <a:xfrm>
              <a:off x="1993" y="1526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3</a:t>
              </a:r>
            </a:p>
          </p:txBody>
        </p:sp>
        <p:sp>
          <p:nvSpPr>
            <p:cNvPr id="495626" name="Text Box 10"/>
            <p:cNvSpPr txBox="1">
              <a:spLocks noChangeArrowheads="1"/>
            </p:cNvSpPr>
            <p:nvPr/>
          </p:nvSpPr>
          <p:spPr bwMode="auto">
            <a:xfrm>
              <a:off x="1560" y="1459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495627" name="Text Box 11"/>
            <p:cNvSpPr txBox="1">
              <a:spLocks noChangeArrowheads="1"/>
            </p:cNvSpPr>
            <p:nvPr/>
          </p:nvSpPr>
          <p:spPr bwMode="auto">
            <a:xfrm>
              <a:off x="1331" y="1644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2</a:t>
              </a:r>
            </a:p>
          </p:txBody>
        </p:sp>
        <p:sp>
          <p:nvSpPr>
            <p:cNvPr id="495628" name="Text Box 12"/>
            <p:cNvSpPr txBox="1">
              <a:spLocks noChangeArrowheads="1"/>
            </p:cNvSpPr>
            <p:nvPr/>
          </p:nvSpPr>
          <p:spPr bwMode="auto">
            <a:xfrm>
              <a:off x="2165" y="1652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2</a:t>
              </a:r>
            </a:p>
          </p:txBody>
        </p:sp>
        <p:sp>
          <p:nvSpPr>
            <p:cNvPr id="495629" name="Text Box 13"/>
            <p:cNvSpPr txBox="1">
              <a:spLocks noChangeArrowheads="1"/>
            </p:cNvSpPr>
            <p:nvPr/>
          </p:nvSpPr>
          <p:spPr bwMode="auto">
            <a:xfrm>
              <a:off x="2356" y="1924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6</a:t>
              </a:r>
            </a:p>
          </p:txBody>
        </p:sp>
        <p:sp>
          <p:nvSpPr>
            <p:cNvPr id="495630" name="Text Box 14"/>
            <p:cNvSpPr txBox="1">
              <a:spLocks noChangeArrowheads="1"/>
            </p:cNvSpPr>
            <p:nvPr/>
          </p:nvSpPr>
          <p:spPr bwMode="auto">
            <a:xfrm>
              <a:off x="1931" y="1838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4</a:t>
              </a:r>
            </a:p>
          </p:txBody>
        </p:sp>
        <p:sp>
          <p:nvSpPr>
            <p:cNvPr id="495631" name="Text Box 15"/>
            <p:cNvSpPr txBox="1">
              <a:spLocks noChangeArrowheads="1"/>
            </p:cNvSpPr>
            <p:nvPr/>
          </p:nvSpPr>
          <p:spPr bwMode="auto">
            <a:xfrm>
              <a:off x="1749" y="2035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495632" name="Text Box 16"/>
            <p:cNvSpPr txBox="1">
              <a:spLocks noChangeArrowheads="1"/>
            </p:cNvSpPr>
            <p:nvPr/>
          </p:nvSpPr>
          <p:spPr bwMode="auto">
            <a:xfrm>
              <a:off x="1486" y="1840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8</a:t>
              </a:r>
            </a:p>
          </p:txBody>
        </p:sp>
        <p:sp>
          <p:nvSpPr>
            <p:cNvPr id="495633" name="Text Box 17"/>
            <p:cNvSpPr txBox="1">
              <a:spLocks noChangeArrowheads="1"/>
            </p:cNvSpPr>
            <p:nvPr/>
          </p:nvSpPr>
          <p:spPr bwMode="auto">
            <a:xfrm>
              <a:off x="1155" y="1854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5</a:t>
              </a:r>
            </a:p>
          </p:txBody>
        </p:sp>
      </p:grpSp>
      <p:sp>
        <p:nvSpPr>
          <p:cNvPr id="495634" name="Oval 18"/>
          <p:cNvSpPr>
            <a:spLocks noChangeArrowheads="1"/>
          </p:cNvSpPr>
          <p:nvPr/>
        </p:nvSpPr>
        <p:spPr bwMode="auto">
          <a:xfrm>
            <a:off x="6138863" y="2314575"/>
            <a:ext cx="280987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5635" name="Text Box 19"/>
          <p:cNvSpPr txBox="1">
            <a:spLocks noChangeArrowheads="1"/>
          </p:cNvSpPr>
          <p:nvPr/>
        </p:nvSpPr>
        <p:spPr bwMode="auto">
          <a:xfrm>
            <a:off x="6121400" y="2274888"/>
            <a:ext cx="334963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3</a:t>
            </a:r>
            <a:endParaRPr lang="en-US" sz="1400"/>
          </a:p>
        </p:txBody>
      </p:sp>
      <p:sp>
        <p:nvSpPr>
          <p:cNvPr id="495636" name="Oval 20"/>
          <p:cNvSpPr>
            <a:spLocks noChangeArrowheads="1"/>
          </p:cNvSpPr>
          <p:nvPr/>
        </p:nvSpPr>
        <p:spPr bwMode="auto">
          <a:xfrm>
            <a:off x="6764338" y="2930525"/>
            <a:ext cx="280987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5637" name="Text Box 21"/>
          <p:cNvSpPr txBox="1">
            <a:spLocks noChangeArrowheads="1"/>
          </p:cNvSpPr>
          <p:nvPr/>
        </p:nvSpPr>
        <p:spPr bwMode="auto">
          <a:xfrm>
            <a:off x="6735763" y="2879725"/>
            <a:ext cx="33496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6</a:t>
            </a:r>
            <a:endParaRPr lang="en-US" sz="1400"/>
          </a:p>
        </p:txBody>
      </p:sp>
      <p:sp>
        <p:nvSpPr>
          <p:cNvPr id="495638" name="Oval 22"/>
          <p:cNvSpPr>
            <a:spLocks noChangeArrowheads="1"/>
          </p:cNvSpPr>
          <p:nvPr/>
        </p:nvSpPr>
        <p:spPr bwMode="auto">
          <a:xfrm>
            <a:off x="7356475" y="2339975"/>
            <a:ext cx="280988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5639" name="Text Box 23"/>
          <p:cNvSpPr txBox="1">
            <a:spLocks noChangeArrowheads="1"/>
          </p:cNvSpPr>
          <p:nvPr/>
        </p:nvSpPr>
        <p:spPr bwMode="auto">
          <a:xfrm>
            <a:off x="7339013" y="2300288"/>
            <a:ext cx="334962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4</a:t>
            </a:r>
            <a:endParaRPr lang="en-US" sz="1400"/>
          </a:p>
        </p:txBody>
      </p:sp>
      <p:sp>
        <p:nvSpPr>
          <p:cNvPr id="495640" name="Oval 24"/>
          <p:cNvSpPr>
            <a:spLocks noChangeArrowheads="1"/>
          </p:cNvSpPr>
          <p:nvPr/>
        </p:nvSpPr>
        <p:spPr bwMode="auto">
          <a:xfrm>
            <a:off x="7972425" y="1728788"/>
            <a:ext cx="280988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5641" name="Text Box 25"/>
          <p:cNvSpPr txBox="1">
            <a:spLocks noChangeArrowheads="1"/>
          </p:cNvSpPr>
          <p:nvPr/>
        </p:nvSpPr>
        <p:spPr bwMode="auto">
          <a:xfrm>
            <a:off x="7954963" y="1689100"/>
            <a:ext cx="33496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2</a:t>
            </a:r>
            <a:endParaRPr lang="en-US" sz="1400"/>
          </a:p>
        </p:txBody>
      </p:sp>
      <p:sp>
        <p:nvSpPr>
          <p:cNvPr id="495642" name="Oval 26"/>
          <p:cNvSpPr>
            <a:spLocks noChangeArrowheads="1"/>
          </p:cNvSpPr>
          <p:nvPr/>
        </p:nvSpPr>
        <p:spPr bwMode="auto">
          <a:xfrm>
            <a:off x="7981950" y="2924175"/>
            <a:ext cx="280988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5643" name="Text Box 27"/>
          <p:cNvSpPr txBox="1">
            <a:spLocks noChangeArrowheads="1"/>
          </p:cNvSpPr>
          <p:nvPr/>
        </p:nvSpPr>
        <p:spPr bwMode="auto">
          <a:xfrm>
            <a:off x="7975600" y="2884488"/>
            <a:ext cx="334963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7</a:t>
            </a:r>
            <a:endParaRPr lang="en-US" sz="1400"/>
          </a:p>
        </p:txBody>
      </p:sp>
      <p:sp>
        <p:nvSpPr>
          <p:cNvPr id="495644" name="Oval 28"/>
          <p:cNvSpPr>
            <a:spLocks noChangeArrowheads="1"/>
          </p:cNvSpPr>
          <p:nvPr/>
        </p:nvSpPr>
        <p:spPr bwMode="auto">
          <a:xfrm>
            <a:off x="8583613" y="2341563"/>
            <a:ext cx="280987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5645" name="Text Box 29"/>
          <p:cNvSpPr txBox="1">
            <a:spLocks noChangeArrowheads="1"/>
          </p:cNvSpPr>
          <p:nvPr/>
        </p:nvSpPr>
        <p:spPr bwMode="auto">
          <a:xfrm>
            <a:off x="8566150" y="2301875"/>
            <a:ext cx="334963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5</a:t>
            </a:r>
            <a:endParaRPr lang="en-US" sz="1400"/>
          </a:p>
        </p:txBody>
      </p:sp>
      <p:sp>
        <p:nvSpPr>
          <p:cNvPr id="495646" name="Line 30"/>
          <p:cNvSpPr>
            <a:spLocks noChangeShapeType="1"/>
          </p:cNvSpPr>
          <p:nvPr/>
        </p:nvSpPr>
        <p:spPr bwMode="auto">
          <a:xfrm>
            <a:off x="6343650" y="2586038"/>
            <a:ext cx="430213" cy="396875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5647" name="Line 31"/>
          <p:cNvSpPr>
            <a:spLocks noChangeShapeType="1"/>
          </p:cNvSpPr>
          <p:nvPr/>
        </p:nvSpPr>
        <p:spPr bwMode="auto">
          <a:xfrm>
            <a:off x="8235950" y="1928813"/>
            <a:ext cx="420688" cy="430212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5648" name="Line 32"/>
          <p:cNvSpPr>
            <a:spLocks noChangeShapeType="1"/>
          </p:cNvSpPr>
          <p:nvPr/>
        </p:nvSpPr>
        <p:spPr bwMode="auto">
          <a:xfrm flipH="1">
            <a:off x="8226425" y="2574925"/>
            <a:ext cx="396875" cy="398463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5649" name="Line 33"/>
          <p:cNvSpPr>
            <a:spLocks noChangeShapeType="1"/>
          </p:cNvSpPr>
          <p:nvPr/>
        </p:nvSpPr>
        <p:spPr bwMode="auto">
          <a:xfrm flipH="1">
            <a:off x="7602538" y="1962150"/>
            <a:ext cx="407987" cy="4079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5650" name="Line 34"/>
          <p:cNvSpPr>
            <a:spLocks noChangeShapeType="1"/>
          </p:cNvSpPr>
          <p:nvPr/>
        </p:nvSpPr>
        <p:spPr bwMode="auto">
          <a:xfrm flipH="1">
            <a:off x="7634288" y="2466975"/>
            <a:ext cx="935037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5651" name="Line 35"/>
          <p:cNvSpPr>
            <a:spLocks noChangeShapeType="1"/>
          </p:cNvSpPr>
          <p:nvPr/>
        </p:nvSpPr>
        <p:spPr bwMode="auto">
          <a:xfrm>
            <a:off x="7591425" y="2574925"/>
            <a:ext cx="419100" cy="37623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5652" name="Line 36"/>
          <p:cNvSpPr>
            <a:spLocks noChangeShapeType="1"/>
          </p:cNvSpPr>
          <p:nvPr/>
        </p:nvSpPr>
        <p:spPr bwMode="auto">
          <a:xfrm flipH="1">
            <a:off x="7042150" y="3070225"/>
            <a:ext cx="936625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5653" name="Line 37"/>
          <p:cNvSpPr>
            <a:spLocks noChangeShapeType="1"/>
          </p:cNvSpPr>
          <p:nvPr/>
        </p:nvSpPr>
        <p:spPr bwMode="auto">
          <a:xfrm flipH="1">
            <a:off x="6407150" y="2466975"/>
            <a:ext cx="947738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5654" name="Line 38"/>
          <p:cNvSpPr>
            <a:spLocks noChangeShapeType="1"/>
          </p:cNvSpPr>
          <p:nvPr/>
        </p:nvSpPr>
        <p:spPr bwMode="auto">
          <a:xfrm flipH="1">
            <a:off x="6945313" y="2595563"/>
            <a:ext cx="463550" cy="344487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5655" name="Oval 39"/>
          <p:cNvSpPr>
            <a:spLocks noChangeArrowheads="1"/>
          </p:cNvSpPr>
          <p:nvPr/>
        </p:nvSpPr>
        <p:spPr bwMode="auto">
          <a:xfrm>
            <a:off x="6761163" y="1722438"/>
            <a:ext cx="280987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5656" name="Text Box 40"/>
          <p:cNvSpPr txBox="1">
            <a:spLocks noChangeArrowheads="1"/>
          </p:cNvSpPr>
          <p:nvPr/>
        </p:nvSpPr>
        <p:spPr bwMode="auto">
          <a:xfrm>
            <a:off x="6748463" y="1682750"/>
            <a:ext cx="33496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1</a:t>
            </a:r>
            <a:endParaRPr lang="en-US" sz="1400"/>
          </a:p>
        </p:txBody>
      </p:sp>
      <p:sp>
        <p:nvSpPr>
          <p:cNvPr id="495657" name="Line 41"/>
          <p:cNvSpPr>
            <a:spLocks noChangeShapeType="1"/>
          </p:cNvSpPr>
          <p:nvPr/>
        </p:nvSpPr>
        <p:spPr bwMode="auto">
          <a:xfrm flipH="1">
            <a:off x="6353175" y="1962150"/>
            <a:ext cx="430213" cy="37623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5658" name="Line 42"/>
          <p:cNvSpPr>
            <a:spLocks noChangeShapeType="1"/>
          </p:cNvSpPr>
          <p:nvPr/>
        </p:nvSpPr>
        <p:spPr bwMode="auto">
          <a:xfrm>
            <a:off x="7042150" y="1843088"/>
            <a:ext cx="9144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5659" name="Line 43"/>
          <p:cNvSpPr>
            <a:spLocks noChangeShapeType="1"/>
          </p:cNvSpPr>
          <p:nvPr/>
        </p:nvSpPr>
        <p:spPr bwMode="auto">
          <a:xfrm>
            <a:off x="6988175" y="1982788"/>
            <a:ext cx="441325" cy="365125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Freeform 2"/>
          <p:cNvSpPr>
            <a:spLocks/>
          </p:cNvSpPr>
          <p:nvPr/>
        </p:nvSpPr>
        <p:spPr bwMode="auto">
          <a:xfrm>
            <a:off x="1946275" y="1154113"/>
            <a:ext cx="3165475" cy="1866900"/>
          </a:xfrm>
          <a:custGeom>
            <a:avLst/>
            <a:gdLst>
              <a:gd name="T0" fmla="*/ 266 w 1994"/>
              <a:gd name="T1" fmla="*/ 0 h 1176"/>
              <a:gd name="T2" fmla="*/ 794 w 1994"/>
              <a:gd name="T3" fmla="*/ 27 h 1176"/>
              <a:gd name="T4" fmla="*/ 970 w 1994"/>
              <a:gd name="T5" fmla="*/ 40 h 1176"/>
              <a:gd name="T6" fmla="*/ 1153 w 1994"/>
              <a:gd name="T7" fmla="*/ 67 h 1176"/>
              <a:gd name="T8" fmla="*/ 1845 w 1994"/>
              <a:gd name="T9" fmla="*/ 155 h 1176"/>
              <a:gd name="T10" fmla="*/ 1885 w 1994"/>
              <a:gd name="T11" fmla="*/ 169 h 1176"/>
              <a:gd name="T12" fmla="*/ 1906 w 1994"/>
              <a:gd name="T13" fmla="*/ 176 h 1176"/>
              <a:gd name="T14" fmla="*/ 1946 w 1994"/>
              <a:gd name="T15" fmla="*/ 216 h 1176"/>
              <a:gd name="T16" fmla="*/ 1967 w 1994"/>
              <a:gd name="T17" fmla="*/ 237 h 1176"/>
              <a:gd name="T18" fmla="*/ 1994 w 1994"/>
              <a:gd name="T19" fmla="*/ 298 h 1176"/>
              <a:gd name="T20" fmla="*/ 1933 w 1994"/>
              <a:gd name="T21" fmla="*/ 447 h 1176"/>
              <a:gd name="T22" fmla="*/ 1912 w 1994"/>
              <a:gd name="T23" fmla="*/ 487 h 1176"/>
              <a:gd name="T24" fmla="*/ 1872 w 1994"/>
              <a:gd name="T25" fmla="*/ 515 h 1176"/>
              <a:gd name="T26" fmla="*/ 1757 w 1994"/>
              <a:gd name="T27" fmla="*/ 582 h 1176"/>
              <a:gd name="T28" fmla="*/ 1485 w 1994"/>
              <a:gd name="T29" fmla="*/ 670 h 1176"/>
              <a:gd name="T30" fmla="*/ 1411 w 1994"/>
              <a:gd name="T31" fmla="*/ 725 h 1176"/>
              <a:gd name="T32" fmla="*/ 1357 w 1994"/>
              <a:gd name="T33" fmla="*/ 779 h 1176"/>
              <a:gd name="T34" fmla="*/ 1309 w 1994"/>
              <a:gd name="T35" fmla="*/ 833 h 1176"/>
              <a:gd name="T36" fmla="*/ 1262 w 1994"/>
              <a:gd name="T37" fmla="*/ 914 h 1176"/>
              <a:gd name="T38" fmla="*/ 1242 w 1994"/>
              <a:gd name="T39" fmla="*/ 955 h 1176"/>
              <a:gd name="T40" fmla="*/ 1221 w 1994"/>
              <a:gd name="T41" fmla="*/ 969 h 1176"/>
              <a:gd name="T42" fmla="*/ 1065 w 1994"/>
              <a:gd name="T43" fmla="*/ 1138 h 1176"/>
              <a:gd name="T44" fmla="*/ 903 w 1994"/>
              <a:gd name="T45" fmla="*/ 1152 h 1176"/>
              <a:gd name="T46" fmla="*/ 699 w 1994"/>
              <a:gd name="T47" fmla="*/ 1091 h 1176"/>
              <a:gd name="T48" fmla="*/ 537 w 1994"/>
              <a:gd name="T49" fmla="*/ 1023 h 1176"/>
              <a:gd name="T50" fmla="*/ 442 w 1994"/>
              <a:gd name="T51" fmla="*/ 989 h 1176"/>
              <a:gd name="T52" fmla="*/ 394 w 1994"/>
              <a:gd name="T53" fmla="*/ 969 h 1176"/>
              <a:gd name="T54" fmla="*/ 327 w 1994"/>
              <a:gd name="T55" fmla="*/ 942 h 1176"/>
              <a:gd name="T56" fmla="*/ 266 w 1994"/>
              <a:gd name="T57" fmla="*/ 908 h 1176"/>
              <a:gd name="T58" fmla="*/ 225 w 1994"/>
              <a:gd name="T59" fmla="*/ 894 h 1176"/>
              <a:gd name="T60" fmla="*/ 205 w 1994"/>
              <a:gd name="T61" fmla="*/ 887 h 1176"/>
              <a:gd name="T62" fmla="*/ 144 w 1994"/>
              <a:gd name="T63" fmla="*/ 847 h 1176"/>
              <a:gd name="T64" fmla="*/ 103 w 1994"/>
              <a:gd name="T65" fmla="*/ 813 h 1176"/>
              <a:gd name="T66" fmla="*/ 56 w 1994"/>
              <a:gd name="T67" fmla="*/ 752 h 1176"/>
              <a:gd name="T68" fmla="*/ 22 w 1994"/>
              <a:gd name="T69" fmla="*/ 650 h 1176"/>
              <a:gd name="T70" fmla="*/ 15 w 1994"/>
              <a:gd name="T71" fmla="*/ 521 h 1176"/>
              <a:gd name="T72" fmla="*/ 1 w 1994"/>
              <a:gd name="T73" fmla="*/ 460 h 1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994" h="1176">
                <a:moveTo>
                  <a:pt x="266" y="0"/>
                </a:moveTo>
                <a:cubicBezTo>
                  <a:pt x="437" y="26"/>
                  <a:pt x="624" y="23"/>
                  <a:pt x="794" y="27"/>
                </a:cubicBezTo>
                <a:cubicBezTo>
                  <a:pt x="902" y="43"/>
                  <a:pt x="749" y="22"/>
                  <a:pt x="970" y="40"/>
                </a:cubicBezTo>
                <a:cubicBezTo>
                  <a:pt x="1031" y="45"/>
                  <a:pt x="1092" y="59"/>
                  <a:pt x="1153" y="67"/>
                </a:cubicBezTo>
                <a:cubicBezTo>
                  <a:pt x="1383" y="97"/>
                  <a:pt x="1614" y="132"/>
                  <a:pt x="1845" y="155"/>
                </a:cubicBezTo>
                <a:cubicBezTo>
                  <a:pt x="1858" y="160"/>
                  <a:pt x="1872" y="164"/>
                  <a:pt x="1885" y="169"/>
                </a:cubicBezTo>
                <a:cubicBezTo>
                  <a:pt x="1892" y="171"/>
                  <a:pt x="1906" y="176"/>
                  <a:pt x="1906" y="176"/>
                </a:cubicBezTo>
                <a:cubicBezTo>
                  <a:pt x="1919" y="189"/>
                  <a:pt x="1933" y="203"/>
                  <a:pt x="1946" y="216"/>
                </a:cubicBezTo>
                <a:cubicBezTo>
                  <a:pt x="1953" y="223"/>
                  <a:pt x="1967" y="237"/>
                  <a:pt x="1967" y="237"/>
                </a:cubicBezTo>
                <a:cubicBezTo>
                  <a:pt x="1974" y="260"/>
                  <a:pt x="1987" y="276"/>
                  <a:pt x="1994" y="298"/>
                </a:cubicBezTo>
                <a:cubicBezTo>
                  <a:pt x="1988" y="362"/>
                  <a:pt x="1988" y="409"/>
                  <a:pt x="1933" y="447"/>
                </a:cubicBezTo>
                <a:cubicBezTo>
                  <a:pt x="1928" y="462"/>
                  <a:pt x="1925" y="475"/>
                  <a:pt x="1912" y="487"/>
                </a:cubicBezTo>
                <a:cubicBezTo>
                  <a:pt x="1900" y="498"/>
                  <a:pt x="1872" y="515"/>
                  <a:pt x="1872" y="515"/>
                </a:cubicBezTo>
                <a:cubicBezTo>
                  <a:pt x="1847" y="551"/>
                  <a:pt x="1799" y="568"/>
                  <a:pt x="1757" y="582"/>
                </a:cubicBezTo>
                <a:cubicBezTo>
                  <a:pt x="1667" y="612"/>
                  <a:pt x="1576" y="644"/>
                  <a:pt x="1485" y="670"/>
                </a:cubicBezTo>
                <a:cubicBezTo>
                  <a:pt x="1463" y="685"/>
                  <a:pt x="1435" y="717"/>
                  <a:pt x="1411" y="725"/>
                </a:cubicBezTo>
                <a:cubicBezTo>
                  <a:pt x="1395" y="748"/>
                  <a:pt x="1380" y="763"/>
                  <a:pt x="1357" y="779"/>
                </a:cubicBezTo>
                <a:cubicBezTo>
                  <a:pt x="1341" y="802"/>
                  <a:pt x="1333" y="818"/>
                  <a:pt x="1309" y="833"/>
                </a:cubicBezTo>
                <a:cubicBezTo>
                  <a:pt x="1300" y="864"/>
                  <a:pt x="1279" y="887"/>
                  <a:pt x="1262" y="914"/>
                </a:cubicBezTo>
                <a:cubicBezTo>
                  <a:pt x="1242" y="944"/>
                  <a:pt x="1270" y="927"/>
                  <a:pt x="1242" y="955"/>
                </a:cubicBezTo>
                <a:cubicBezTo>
                  <a:pt x="1236" y="961"/>
                  <a:pt x="1228" y="964"/>
                  <a:pt x="1221" y="969"/>
                </a:cubicBezTo>
                <a:cubicBezTo>
                  <a:pt x="1196" y="1040"/>
                  <a:pt x="1137" y="1114"/>
                  <a:pt x="1065" y="1138"/>
                </a:cubicBezTo>
                <a:cubicBezTo>
                  <a:pt x="1011" y="1176"/>
                  <a:pt x="986" y="1156"/>
                  <a:pt x="903" y="1152"/>
                </a:cubicBezTo>
                <a:cubicBezTo>
                  <a:pt x="834" y="1134"/>
                  <a:pt x="767" y="1110"/>
                  <a:pt x="699" y="1091"/>
                </a:cubicBezTo>
                <a:cubicBezTo>
                  <a:pt x="651" y="1057"/>
                  <a:pt x="590" y="1047"/>
                  <a:pt x="537" y="1023"/>
                </a:cubicBezTo>
                <a:cubicBezTo>
                  <a:pt x="507" y="1009"/>
                  <a:pt x="471" y="1004"/>
                  <a:pt x="442" y="989"/>
                </a:cubicBezTo>
                <a:cubicBezTo>
                  <a:pt x="399" y="966"/>
                  <a:pt x="448" y="981"/>
                  <a:pt x="394" y="969"/>
                </a:cubicBezTo>
                <a:cubicBezTo>
                  <a:pt x="372" y="954"/>
                  <a:pt x="352" y="950"/>
                  <a:pt x="327" y="942"/>
                </a:cubicBezTo>
                <a:cubicBezTo>
                  <a:pt x="308" y="930"/>
                  <a:pt x="286" y="917"/>
                  <a:pt x="266" y="908"/>
                </a:cubicBezTo>
                <a:cubicBezTo>
                  <a:pt x="253" y="902"/>
                  <a:pt x="239" y="899"/>
                  <a:pt x="225" y="894"/>
                </a:cubicBezTo>
                <a:cubicBezTo>
                  <a:pt x="218" y="892"/>
                  <a:pt x="205" y="887"/>
                  <a:pt x="205" y="887"/>
                </a:cubicBezTo>
                <a:cubicBezTo>
                  <a:pt x="185" y="868"/>
                  <a:pt x="171" y="855"/>
                  <a:pt x="144" y="847"/>
                </a:cubicBezTo>
                <a:cubicBezTo>
                  <a:pt x="131" y="834"/>
                  <a:pt x="115" y="826"/>
                  <a:pt x="103" y="813"/>
                </a:cubicBezTo>
                <a:cubicBezTo>
                  <a:pt x="85" y="795"/>
                  <a:pt x="75" y="771"/>
                  <a:pt x="56" y="752"/>
                </a:cubicBezTo>
                <a:cubicBezTo>
                  <a:pt x="44" y="718"/>
                  <a:pt x="34" y="684"/>
                  <a:pt x="22" y="650"/>
                </a:cubicBezTo>
                <a:cubicBezTo>
                  <a:pt x="20" y="607"/>
                  <a:pt x="20" y="564"/>
                  <a:pt x="15" y="521"/>
                </a:cubicBezTo>
                <a:cubicBezTo>
                  <a:pt x="0" y="394"/>
                  <a:pt x="1" y="494"/>
                  <a:pt x="1" y="460"/>
                </a:cubicBezTo>
              </a:path>
            </a:pathLst>
          </a:custGeom>
          <a:solidFill>
            <a:schemeClr val="folHlink"/>
          </a:solidFill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6643" name="Rectangle 3"/>
          <p:cNvSpPr>
            <a:spLocks noGrp="1" noChangeArrowheads="1"/>
          </p:cNvSpPr>
          <p:nvPr>
            <p:ph type="title"/>
          </p:nvPr>
        </p:nvSpPr>
        <p:spPr>
          <a:xfrm>
            <a:off x="588963" y="153988"/>
            <a:ext cx="7772400" cy="615950"/>
          </a:xfrm>
          <a:noFill/>
          <a:ln/>
        </p:spPr>
        <p:txBody>
          <a:bodyPr/>
          <a:lstStyle/>
          <a:p>
            <a:r>
              <a:rPr lang="en-US" sz="3200"/>
              <a:t>Updating the Path Length</a:t>
            </a:r>
          </a:p>
        </p:txBody>
      </p:sp>
      <p:sp>
        <p:nvSpPr>
          <p:cNvPr id="496644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17513" y="909638"/>
            <a:ext cx="8426450" cy="5418137"/>
          </a:xfrm>
          <a:noFill/>
          <a:ln/>
        </p:spPr>
        <p:txBody>
          <a:bodyPr/>
          <a:lstStyle/>
          <a:p>
            <a:endParaRPr lang="en-US" sz="2000">
              <a:sym typeface="Symbol" pitchFamily="18" charset="2"/>
            </a:endParaRPr>
          </a:p>
          <a:p>
            <a:endParaRPr lang="en-US" sz="2000">
              <a:sym typeface="Symbol" pitchFamily="18" charset="2"/>
            </a:endParaRPr>
          </a:p>
          <a:p>
            <a:endParaRPr lang="en-US" sz="2000">
              <a:sym typeface="Symbol" pitchFamily="18" charset="2"/>
            </a:endParaRPr>
          </a:p>
          <a:p>
            <a:endParaRPr lang="en-US" sz="2000">
              <a:sym typeface="Symbol" pitchFamily="18" charset="2"/>
            </a:endParaRPr>
          </a:p>
          <a:p>
            <a:endParaRPr lang="en-US" sz="2000">
              <a:sym typeface="Symbol" pitchFamily="18" charset="2"/>
            </a:endParaRPr>
          </a:p>
          <a:p>
            <a:endParaRPr lang="en-US" sz="2000">
              <a:sym typeface="Symbol" pitchFamily="18" charset="2"/>
            </a:endParaRPr>
          </a:p>
          <a:p>
            <a:r>
              <a:rPr lang="en-US" sz="2000">
                <a:latin typeface="Batang" pitchFamily="18" charset="-127"/>
                <a:sym typeface="Symbol" pitchFamily="18" charset="2"/>
              </a:rPr>
              <a:t>v</a:t>
            </a:r>
            <a:r>
              <a:rPr lang="en-US" sz="2000">
                <a:sym typeface="Symbol" pitchFamily="18" charset="2"/>
              </a:rPr>
              <a:t> is the newly evaluated vertex that has the smallest </a:t>
            </a:r>
            <a:r>
              <a:rPr lang="en-US" sz="2000">
                <a:solidFill>
                  <a:srgbClr val="FF00FF"/>
                </a:solidFill>
                <a:latin typeface="Batang" pitchFamily="18" charset="-127"/>
                <a:sym typeface="Symbol" pitchFamily="18" charset="2"/>
              </a:rPr>
              <a:t>d</a:t>
            </a:r>
            <a:r>
              <a:rPr lang="en-US" sz="2000" baseline="-25000">
                <a:solidFill>
                  <a:srgbClr val="FF00FF"/>
                </a:solidFill>
                <a:latin typeface="Batang" pitchFamily="18" charset="-127"/>
                <a:sym typeface="Symbol" pitchFamily="18" charset="2"/>
              </a:rPr>
              <a:t>v</a:t>
            </a:r>
            <a:r>
              <a:rPr lang="en-US" sz="2000">
                <a:sym typeface="Symbol" pitchFamily="18" charset="2"/>
              </a:rPr>
              <a:t> among all the </a:t>
            </a:r>
            <a:r>
              <a:rPr lang="en-US" sz="2000">
                <a:latin typeface="Batang" pitchFamily="18" charset="-127"/>
                <a:sym typeface="Symbol" pitchFamily="18" charset="2"/>
              </a:rPr>
              <a:t>unknown</a:t>
            </a:r>
            <a:r>
              <a:rPr lang="en-US" sz="2000">
                <a:sym typeface="Symbol" pitchFamily="18" charset="2"/>
              </a:rPr>
              <a:t> vertices.</a:t>
            </a:r>
          </a:p>
          <a:p>
            <a:r>
              <a:rPr lang="en-US" sz="2000">
                <a:sym typeface="Symbol" pitchFamily="18" charset="2"/>
              </a:rPr>
              <a:t>For each adjacent vertex w, if</a:t>
            </a:r>
          </a:p>
          <a:p>
            <a:pPr>
              <a:buFont typeface="Wingdings" pitchFamily="2" charset="2"/>
              <a:buNone/>
            </a:pPr>
            <a:r>
              <a:rPr lang="en-US" sz="2000">
                <a:sym typeface="Symbol" pitchFamily="18" charset="2"/>
              </a:rPr>
              <a:t>			d</a:t>
            </a:r>
            <a:r>
              <a:rPr lang="en-US" sz="2000" baseline="-25000">
                <a:sym typeface="Symbol" pitchFamily="18" charset="2"/>
              </a:rPr>
              <a:t>w</a:t>
            </a:r>
            <a:r>
              <a:rPr lang="en-US" sz="2000">
                <a:sym typeface="Symbol" pitchFamily="18" charset="2"/>
              </a:rPr>
              <a:t> &gt; d</a:t>
            </a:r>
            <a:r>
              <a:rPr lang="en-US" sz="2000" baseline="-25000">
                <a:sym typeface="Symbol" pitchFamily="18" charset="2"/>
              </a:rPr>
              <a:t>v</a:t>
            </a:r>
            <a:r>
              <a:rPr lang="en-US" sz="2000">
                <a:sym typeface="Symbol" pitchFamily="18" charset="2"/>
              </a:rPr>
              <a:t> + c</a:t>
            </a:r>
            <a:r>
              <a:rPr lang="en-US" sz="2000" baseline="-25000">
                <a:sym typeface="Symbol" pitchFamily="18" charset="2"/>
              </a:rPr>
              <a:t>v,w</a:t>
            </a:r>
            <a:r>
              <a:rPr lang="en-US" sz="2000">
                <a:sym typeface="Symbol" pitchFamily="18" charset="2"/>
              </a:rPr>
              <a:t>,</a:t>
            </a:r>
          </a:p>
          <a:p>
            <a:pPr>
              <a:buFont typeface="Wingdings" pitchFamily="2" charset="2"/>
              <a:buNone/>
            </a:pPr>
            <a:r>
              <a:rPr lang="en-US" sz="2000">
                <a:sym typeface="Symbol" pitchFamily="18" charset="2"/>
              </a:rPr>
              <a:t>	then we can improve the estimate of d</a:t>
            </a:r>
            <a:r>
              <a:rPr lang="en-US" sz="2000" baseline="-25000">
                <a:sym typeface="Symbol" pitchFamily="18" charset="2"/>
              </a:rPr>
              <a:t>w</a:t>
            </a:r>
            <a:r>
              <a:rPr lang="en-US" sz="2000">
                <a:sym typeface="Symbol" pitchFamily="18" charset="2"/>
              </a:rPr>
              <a:t>:</a:t>
            </a:r>
          </a:p>
          <a:p>
            <a:pPr>
              <a:buFont typeface="Wingdings" pitchFamily="2" charset="2"/>
              <a:buNone/>
            </a:pPr>
            <a:r>
              <a:rPr lang="en-US" sz="2000">
                <a:sym typeface="Symbol" pitchFamily="18" charset="2"/>
              </a:rPr>
              <a:t>			d</a:t>
            </a:r>
            <a:r>
              <a:rPr lang="en-US" sz="2000" baseline="-25000">
                <a:sym typeface="Symbol" pitchFamily="18" charset="2"/>
              </a:rPr>
              <a:t>w</a:t>
            </a:r>
            <a:r>
              <a:rPr lang="en-US" sz="2000">
                <a:sym typeface="Symbol" pitchFamily="18" charset="2"/>
              </a:rPr>
              <a:t> = d</a:t>
            </a:r>
            <a:r>
              <a:rPr lang="en-US" sz="2000" baseline="-25000">
                <a:sym typeface="Symbol" pitchFamily="18" charset="2"/>
              </a:rPr>
              <a:t>v</a:t>
            </a:r>
            <a:r>
              <a:rPr lang="en-US" sz="2000">
                <a:sym typeface="Symbol" pitchFamily="18" charset="2"/>
              </a:rPr>
              <a:t> + c</a:t>
            </a:r>
            <a:r>
              <a:rPr lang="en-US" sz="2000" baseline="-25000">
                <a:sym typeface="Symbol" pitchFamily="18" charset="2"/>
              </a:rPr>
              <a:t>v,w</a:t>
            </a:r>
            <a:endParaRPr lang="en-US" sz="2000">
              <a:sym typeface="Symbol" pitchFamily="18" charset="2"/>
            </a:endParaRPr>
          </a:p>
          <a:p>
            <a:r>
              <a:rPr lang="en-US" sz="2000">
                <a:sym typeface="Symbol" pitchFamily="18" charset="2"/>
              </a:rPr>
              <a:t>It is a good idea to use </a:t>
            </a:r>
            <a:r>
              <a:rPr lang="en-US" sz="2000">
                <a:latin typeface="Batang" pitchFamily="18" charset="-127"/>
                <a:sym typeface="Symbol" pitchFamily="18" charset="2"/>
              </a:rPr>
              <a:t>v</a:t>
            </a:r>
            <a:r>
              <a:rPr lang="en-US" sz="2000">
                <a:sym typeface="Symbol" pitchFamily="18" charset="2"/>
              </a:rPr>
              <a:t> on the path to </a:t>
            </a:r>
            <a:r>
              <a:rPr lang="en-US" sz="2000">
                <a:latin typeface="Batang" pitchFamily="18" charset="-127"/>
                <a:sym typeface="Symbol" pitchFamily="18" charset="2"/>
              </a:rPr>
              <a:t>w</a:t>
            </a:r>
            <a:r>
              <a:rPr lang="en-US" sz="2000">
                <a:sym typeface="Symbol" pitchFamily="18" charset="2"/>
              </a:rPr>
              <a:t>.</a:t>
            </a:r>
          </a:p>
        </p:txBody>
      </p:sp>
      <p:sp>
        <p:nvSpPr>
          <p:cNvPr id="496645" name="Oval 5"/>
          <p:cNvSpPr>
            <a:spLocks noChangeArrowheads="1"/>
          </p:cNvSpPr>
          <p:nvPr/>
        </p:nvSpPr>
        <p:spPr bwMode="auto">
          <a:xfrm>
            <a:off x="2406650" y="2089150"/>
            <a:ext cx="280988" cy="279400"/>
          </a:xfrm>
          <a:prstGeom prst="ellipse">
            <a:avLst/>
          </a:prstGeom>
          <a:noFill/>
          <a:ln w="1905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6646" name="Oval 6"/>
          <p:cNvSpPr>
            <a:spLocks noChangeArrowheads="1"/>
          </p:cNvSpPr>
          <p:nvPr/>
        </p:nvSpPr>
        <p:spPr bwMode="auto">
          <a:xfrm>
            <a:off x="4324350" y="2638425"/>
            <a:ext cx="280988" cy="279400"/>
          </a:xfrm>
          <a:prstGeom prst="ellipse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6647" name="Oval 7"/>
          <p:cNvSpPr>
            <a:spLocks noChangeArrowheads="1"/>
          </p:cNvSpPr>
          <p:nvPr/>
        </p:nvSpPr>
        <p:spPr bwMode="auto">
          <a:xfrm>
            <a:off x="5326063" y="2027238"/>
            <a:ext cx="280987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6648" name="Text Box 8"/>
          <p:cNvSpPr txBox="1">
            <a:spLocks noChangeArrowheads="1"/>
          </p:cNvSpPr>
          <p:nvPr/>
        </p:nvSpPr>
        <p:spPr bwMode="auto">
          <a:xfrm>
            <a:off x="2146300" y="2044700"/>
            <a:ext cx="2746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s</a:t>
            </a:r>
          </a:p>
        </p:txBody>
      </p:sp>
      <p:sp>
        <p:nvSpPr>
          <p:cNvPr id="496649" name="Text Box 9"/>
          <p:cNvSpPr txBox="1">
            <a:spLocks noChangeArrowheads="1"/>
          </p:cNvSpPr>
          <p:nvPr/>
        </p:nvSpPr>
        <p:spPr bwMode="auto">
          <a:xfrm>
            <a:off x="4573588" y="2649538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v</a:t>
            </a:r>
          </a:p>
        </p:txBody>
      </p:sp>
      <p:sp>
        <p:nvSpPr>
          <p:cNvPr id="496650" name="Text Box 10"/>
          <p:cNvSpPr txBox="1">
            <a:spLocks noChangeArrowheads="1"/>
          </p:cNvSpPr>
          <p:nvPr/>
        </p:nvSpPr>
        <p:spPr bwMode="auto">
          <a:xfrm>
            <a:off x="5600700" y="1968500"/>
            <a:ext cx="3349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w</a:t>
            </a:r>
          </a:p>
        </p:txBody>
      </p:sp>
      <p:sp>
        <p:nvSpPr>
          <p:cNvPr id="496651" name="Freeform 11"/>
          <p:cNvSpPr>
            <a:spLocks/>
          </p:cNvSpPr>
          <p:nvPr/>
        </p:nvSpPr>
        <p:spPr bwMode="auto">
          <a:xfrm>
            <a:off x="2668588" y="1573213"/>
            <a:ext cx="2700337" cy="581025"/>
          </a:xfrm>
          <a:custGeom>
            <a:avLst/>
            <a:gdLst>
              <a:gd name="T0" fmla="*/ 0 w 1701"/>
              <a:gd name="T1" fmla="*/ 366 h 366"/>
              <a:gd name="T2" fmla="*/ 82 w 1701"/>
              <a:gd name="T3" fmla="*/ 312 h 366"/>
              <a:gd name="T4" fmla="*/ 143 w 1701"/>
              <a:gd name="T5" fmla="*/ 271 h 366"/>
              <a:gd name="T6" fmla="*/ 190 w 1701"/>
              <a:gd name="T7" fmla="*/ 217 h 366"/>
              <a:gd name="T8" fmla="*/ 244 w 1701"/>
              <a:gd name="T9" fmla="*/ 135 h 366"/>
              <a:gd name="T10" fmla="*/ 265 w 1701"/>
              <a:gd name="T11" fmla="*/ 95 h 366"/>
              <a:gd name="T12" fmla="*/ 305 w 1701"/>
              <a:gd name="T13" fmla="*/ 81 h 366"/>
              <a:gd name="T14" fmla="*/ 326 w 1701"/>
              <a:gd name="T15" fmla="*/ 74 h 366"/>
              <a:gd name="T16" fmla="*/ 495 w 1701"/>
              <a:gd name="T17" fmla="*/ 108 h 366"/>
              <a:gd name="T18" fmla="*/ 556 w 1701"/>
              <a:gd name="T19" fmla="*/ 135 h 366"/>
              <a:gd name="T20" fmla="*/ 597 w 1701"/>
              <a:gd name="T21" fmla="*/ 149 h 366"/>
              <a:gd name="T22" fmla="*/ 617 w 1701"/>
              <a:gd name="T23" fmla="*/ 156 h 366"/>
              <a:gd name="T24" fmla="*/ 787 w 1701"/>
              <a:gd name="T25" fmla="*/ 122 h 366"/>
              <a:gd name="T26" fmla="*/ 827 w 1701"/>
              <a:gd name="T27" fmla="*/ 95 h 366"/>
              <a:gd name="T28" fmla="*/ 848 w 1701"/>
              <a:gd name="T29" fmla="*/ 81 h 366"/>
              <a:gd name="T30" fmla="*/ 963 w 1701"/>
              <a:gd name="T31" fmla="*/ 0 h 366"/>
              <a:gd name="T32" fmla="*/ 1146 w 1701"/>
              <a:gd name="T33" fmla="*/ 47 h 366"/>
              <a:gd name="T34" fmla="*/ 1322 w 1701"/>
              <a:gd name="T35" fmla="*/ 196 h 366"/>
              <a:gd name="T36" fmla="*/ 1498 w 1701"/>
              <a:gd name="T37" fmla="*/ 176 h 366"/>
              <a:gd name="T38" fmla="*/ 1573 w 1701"/>
              <a:gd name="T39" fmla="*/ 183 h 366"/>
              <a:gd name="T40" fmla="*/ 1674 w 1701"/>
              <a:gd name="T41" fmla="*/ 291 h 366"/>
              <a:gd name="T42" fmla="*/ 1701 w 1701"/>
              <a:gd name="T43" fmla="*/ 312 h 3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701" h="366">
                <a:moveTo>
                  <a:pt x="0" y="366"/>
                </a:moveTo>
                <a:cubicBezTo>
                  <a:pt x="25" y="341"/>
                  <a:pt x="48" y="322"/>
                  <a:pt x="82" y="312"/>
                </a:cubicBezTo>
                <a:cubicBezTo>
                  <a:pt x="129" y="279"/>
                  <a:pt x="108" y="293"/>
                  <a:pt x="143" y="271"/>
                </a:cubicBezTo>
                <a:cubicBezTo>
                  <a:pt x="174" y="223"/>
                  <a:pt x="156" y="239"/>
                  <a:pt x="190" y="217"/>
                </a:cubicBezTo>
                <a:cubicBezTo>
                  <a:pt x="207" y="191"/>
                  <a:pt x="230" y="163"/>
                  <a:pt x="244" y="135"/>
                </a:cubicBezTo>
                <a:cubicBezTo>
                  <a:pt x="250" y="122"/>
                  <a:pt x="251" y="104"/>
                  <a:pt x="265" y="95"/>
                </a:cubicBezTo>
                <a:cubicBezTo>
                  <a:pt x="277" y="87"/>
                  <a:pt x="292" y="86"/>
                  <a:pt x="305" y="81"/>
                </a:cubicBezTo>
                <a:cubicBezTo>
                  <a:pt x="312" y="79"/>
                  <a:pt x="326" y="74"/>
                  <a:pt x="326" y="74"/>
                </a:cubicBezTo>
                <a:cubicBezTo>
                  <a:pt x="474" y="84"/>
                  <a:pt x="402" y="80"/>
                  <a:pt x="495" y="108"/>
                </a:cubicBezTo>
                <a:cubicBezTo>
                  <a:pt x="529" y="132"/>
                  <a:pt x="504" y="117"/>
                  <a:pt x="556" y="135"/>
                </a:cubicBezTo>
                <a:cubicBezTo>
                  <a:pt x="570" y="140"/>
                  <a:pt x="583" y="144"/>
                  <a:pt x="597" y="149"/>
                </a:cubicBezTo>
                <a:cubicBezTo>
                  <a:pt x="604" y="151"/>
                  <a:pt x="617" y="156"/>
                  <a:pt x="617" y="156"/>
                </a:cubicBezTo>
                <a:cubicBezTo>
                  <a:pt x="747" y="148"/>
                  <a:pt x="702" y="150"/>
                  <a:pt x="787" y="122"/>
                </a:cubicBezTo>
                <a:cubicBezTo>
                  <a:pt x="800" y="113"/>
                  <a:pt x="814" y="104"/>
                  <a:pt x="827" y="95"/>
                </a:cubicBezTo>
                <a:cubicBezTo>
                  <a:pt x="834" y="90"/>
                  <a:pt x="848" y="81"/>
                  <a:pt x="848" y="81"/>
                </a:cubicBezTo>
                <a:cubicBezTo>
                  <a:pt x="868" y="51"/>
                  <a:pt x="930" y="20"/>
                  <a:pt x="963" y="0"/>
                </a:cubicBezTo>
                <a:cubicBezTo>
                  <a:pt x="1018" y="6"/>
                  <a:pt x="1100" y="7"/>
                  <a:pt x="1146" y="47"/>
                </a:cubicBezTo>
                <a:cubicBezTo>
                  <a:pt x="1210" y="103"/>
                  <a:pt x="1235" y="177"/>
                  <a:pt x="1322" y="196"/>
                </a:cubicBezTo>
                <a:cubicBezTo>
                  <a:pt x="1393" y="192"/>
                  <a:pt x="1434" y="187"/>
                  <a:pt x="1498" y="176"/>
                </a:cubicBezTo>
                <a:cubicBezTo>
                  <a:pt x="1523" y="178"/>
                  <a:pt x="1549" y="176"/>
                  <a:pt x="1573" y="183"/>
                </a:cubicBezTo>
                <a:cubicBezTo>
                  <a:pt x="1620" y="197"/>
                  <a:pt x="1650" y="255"/>
                  <a:pt x="1674" y="291"/>
                </a:cubicBezTo>
                <a:cubicBezTo>
                  <a:pt x="1680" y="300"/>
                  <a:pt x="1694" y="303"/>
                  <a:pt x="1701" y="31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6652" name="Freeform 12"/>
          <p:cNvSpPr>
            <a:spLocks/>
          </p:cNvSpPr>
          <p:nvPr/>
        </p:nvSpPr>
        <p:spPr bwMode="auto">
          <a:xfrm>
            <a:off x="2659063" y="2325688"/>
            <a:ext cx="1763712" cy="709612"/>
          </a:xfrm>
          <a:custGeom>
            <a:avLst/>
            <a:gdLst>
              <a:gd name="T0" fmla="*/ 0 w 1111"/>
              <a:gd name="T1" fmla="*/ 0 h 447"/>
              <a:gd name="T2" fmla="*/ 88 w 1111"/>
              <a:gd name="T3" fmla="*/ 102 h 447"/>
              <a:gd name="T4" fmla="*/ 298 w 1111"/>
              <a:gd name="T5" fmla="*/ 143 h 447"/>
              <a:gd name="T6" fmla="*/ 339 w 1111"/>
              <a:gd name="T7" fmla="*/ 170 h 447"/>
              <a:gd name="T8" fmla="*/ 359 w 1111"/>
              <a:gd name="T9" fmla="*/ 210 h 447"/>
              <a:gd name="T10" fmla="*/ 420 w 1111"/>
              <a:gd name="T11" fmla="*/ 278 h 447"/>
              <a:gd name="T12" fmla="*/ 542 w 1111"/>
              <a:gd name="T13" fmla="*/ 251 h 447"/>
              <a:gd name="T14" fmla="*/ 603 w 1111"/>
              <a:gd name="T15" fmla="*/ 237 h 447"/>
              <a:gd name="T16" fmla="*/ 623 w 1111"/>
              <a:gd name="T17" fmla="*/ 251 h 447"/>
              <a:gd name="T18" fmla="*/ 643 w 1111"/>
              <a:gd name="T19" fmla="*/ 258 h 447"/>
              <a:gd name="T20" fmla="*/ 725 w 1111"/>
              <a:gd name="T21" fmla="*/ 325 h 447"/>
              <a:gd name="T22" fmla="*/ 779 w 1111"/>
              <a:gd name="T23" fmla="*/ 380 h 447"/>
              <a:gd name="T24" fmla="*/ 840 w 1111"/>
              <a:gd name="T25" fmla="*/ 400 h 447"/>
              <a:gd name="T26" fmla="*/ 1003 w 1111"/>
              <a:gd name="T27" fmla="*/ 447 h 447"/>
              <a:gd name="T28" fmla="*/ 1057 w 1111"/>
              <a:gd name="T29" fmla="*/ 434 h 447"/>
              <a:gd name="T30" fmla="*/ 1070 w 1111"/>
              <a:gd name="T31" fmla="*/ 414 h 447"/>
              <a:gd name="T32" fmla="*/ 1091 w 1111"/>
              <a:gd name="T33" fmla="*/ 400 h 447"/>
              <a:gd name="T34" fmla="*/ 1111 w 1111"/>
              <a:gd name="T35" fmla="*/ 380 h 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11" h="447">
                <a:moveTo>
                  <a:pt x="0" y="0"/>
                </a:moveTo>
                <a:cubicBezTo>
                  <a:pt x="18" y="29"/>
                  <a:pt x="58" y="92"/>
                  <a:pt x="88" y="102"/>
                </a:cubicBezTo>
                <a:cubicBezTo>
                  <a:pt x="156" y="126"/>
                  <a:pt x="227" y="128"/>
                  <a:pt x="298" y="143"/>
                </a:cubicBezTo>
                <a:cubicBezTo>
                  <a:pt x="312" y="152"/>
                  <a:pt x="325" y="161"/>
                  <a:pt x="339" y="170"/>
                </a:cubicBezTo>
                <a:cubicBezTo>
                  <a:pt x="351" y="178"/>
                  <a:pt x="353" y="198"/>
                  <a:pt x="359" y="210"/>
                </a:cubicBezTo>
                <a:cubicBezTo>
                  <a:pt x="374" y="242"/>
                  <a:pt x="385" y="266"/>
                  <a:pt x="420" y="278"/>
                </a:cubicBezTo>
                <a:cubicBezTo>
                  <a:pt x="466" y="273"/>
                  <a:pt x="499" y="265"/>
                  <a:pt x="542" y="251"/>
                </a:cubicBezTo>
                <a:cubicBezTo>
                  <a:pt x="566" y="234"/>
                  <a:pt x="574" y="229"/>
                  <a:pt x="603" y="237"/>
                </a:cubicBezTo>
                <a:cubicBezTo>
                  <a:pt x="610" y="242"/>
                  <a:pt x="616" y="247"/>
                  <a:pt x="623" y="251"/>
                </a:cubicBezTo>
                <a:cubicBezTo>
                  <a:pt x="629" y="254"/>
                  <a:pt x="637" y="254"/>
                  <a:pt x="643" y="258"/>
                </a:cubicBezTo>
                <a:cubicBezTo>
                  <a:pt x="672" y="277"/>
                  <a:pt x="695" y="306"/>
                  <a:pt x="725" y="325"/>
                </a:cubicBezTo>
                <a:cubicBezTo>
                  <a:pt x="737" y="345"/>
                  <a:pt x="759" y="367"/>
                  <a:pt x="779" y="380"/>
                </a:cubicBezTo>
                <a:cubicBezTo>
                  <a:pt x="797" y="392"/>
                  <a:pt x="820" y="393"/>
                  <a:pt x="840" y="400"/>
                </a:cubicBezTo>
                <a:cubicBezTo>
                  <a:pt x="893" y="418"/>
                  <a:pt x="947" y="437"/>
                  <a:pt x="1003" y="447"/>
                </a:cubicBezTo>
                <a:cubicBezTo>
                  <a:pt x="1007" y="446"/>
                  <a:pt x="1049" y="440"/>
                  <a:pt x="1057" y="434"/>
                </a:cubicBezTo>
                <a:cubicBezTo>
                  <a:pt x="1063" y="429"/>
                  <a:pt x="1064" y="420"/>
                  <a:pt x="1070" y="414"/>
                </a:cubicBezTo>
                <a:cubicBezTo>
                  <a:pt x="1076" y="408"/>
                  <a:pt x="1084" y="405"/>
                  <a:pt x="1091" y="400"/>
                </a:cubicBezTo>
                <a:cubicBezTo>
                  <a:pt x="1105" y="378"/>
                  <a:pt x="1096" y="380"/>
                  <a:pt x="1111" y="38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6653" name="Line 13"/>
          <p:cNvSpPr>
            <a:spLocks noChangeShapeType="1"/>
          </p:cNvSpPr>
          <p:nvPr/>
        </p:nvSpPr>
        <p:spPr bwMode="auto">
          <a:xfrm flipV="1">
            <a:off x="4605338" y="2282825"/>
            <a:ext cx="754062" cy="45243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6654" name="Text Box 14"/>
          <p:cNvSpPr txBox="1">
            <a:spLocks noChangeArrowheads="1"/>
          </p:cNvSpPr>
          <p:nvPr/>
        </p:nvSpPr>
        <p:spPr bwMode="auto">
          <a:xfrm>
            <a:off x="3943350" y="1636713"/>
            <a:ext cx="406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60</a:t>
            </a:r>
          </a:p>
        </p:txBody>
      </p:sp>
      <p:sp>
        <p:nvSpPr>
          <p:cNvPr id="496655" name="Text Box 15"/>
          <p:cNvSpPr txBox="1">
            <a:spLocks noChangeArrowheads="1"/>
          </p:cNvSpPr>
          <p:nvPr/>
        </p:nvSpPr>
        <p:spPr bwMode="auto">
          <a:xfrm>
            <a:off x="3254375" y="2420938"/>
            <a:ext cx="406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30</a:t>
            </a:r>
          </a:p>
        </p:txBody>
      </p:sp>
      <p:sp>
        <p:nvSpPr>
          <p:cNvPr id="496656" name="Text Box 16"/>
          <p:cNvSpPr txBox="1">
            <a:spLocks noChangeArrowheads="1"/>
          </p:cNvSpPr>
          <p:nvPr/>
        </p:nvSpPr>
        <p:spPr bwMode="auto">
          <a:xfrm>
            <a:off x="4805363" y="2486025"/>
            <a:ext cx="406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20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3" y="153988"/>
            <a:ext cx="7772400" cy="615950"/>
          </a:xfrm>
          <a:noFill/>
          <a:ln/>
        </p:spPr>
        <p:txBody>
          <a:bodyPr/>
          <a:lstStyle/>
          <a:p>
            <a:r>
              <a:rPr lang="en-US" sz="3200"/>
              <a:t>Illustrating Dijkstra’s Algorithm</a:t>
            </a:r>
          </a:p>
        </p:txBody>
      </p:sp>
      <p:sp>
        <p:nvSpPr>
          <p:cNvPr id="4976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17513" y="909638"/>
            <a:ext cx="8426450" cy="5418137"/>
          </a:xfrm>
          <a:noFill/>
          <a:ln/>
        </p:spPr>
        <p:txBody>
          <a:bodyPr/>
          <a:lstStyle/>
          <a:p>
            <a:r>
              <a:rPr lang="en-US" sz="2000">
                <a:sym typeface="Symbol" pitchFamily="18" charset="2"/>
              </a:rPr>
              <a:t>Find the shortest paths from start node v</a:t>
            </a:r>
            <a:r>
              <a:rPr lang="en-US" sz="2000" baseline="-25000">
                <a:sym typeface="Symbol" pitchFamily="18" charset="2"/>
              </a:rPr>
              <a:t>1</a:t>
            </a:r>
            <a:r>
              <a:rPr lang="en-US" sz="2000">
                <a:sym typeface="Symbol" pitchFamily="18" charset="2"/>
              </a:rPr>
              <a:t>(s).</a:t>
            </a:r>
          </a:p>
        </p:txBody>
      </p:sp>
      <p:grpSp>
        <p:nvGrpSpPr>
          <p:cNvPr id="497668" name="Group 4"/>
          <p:cNvGrpSpPr>
            <a:grpSpLocks/>
          </p:cNvGrpSpPr>
          <p:nvPr/>
        </p:nvGrpSpPr>
        <p:grpSpPr bwMode="auto">
          <a:xfrm>
            <a:off x="4224338" y="3433763"/>
            <a:ext cx="2324100" cy="1506537"/>
            <a:chOff x="1067" y="1260"/>
            <a:chExt cx="1464" cy="949"/>
          </a:xfrm>
        </p:grpSpPr>
        <p:sp>
          <p:nvSpPr>
            <p:cNvPr id="497669" name="Text Box 5"/>
            <p:cNvSpPr txBox="1">
              <a:spLocks noChangeArrowheads="1"/>
            </p:cNvSpPr>
            <p:nvPr/>
          </p:nvSpPr>
          <p:spPr bwMode="auto">
            <a:xfrm>
              <a:off x="1067" y="1482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4</a:t>
              </a:r>
            </a:p>
          </p:txBody>
        </p:sp>
        <p:sp>
          <p:nvSpPr>
            <p:cNvPr id="497670" name="Text Box 6"/>
            <p:cNvSpPr txBox="1">
              <a:spLocks noChangeArrowheads="1"/>
            </p:cNvSpPr>
            <p:nvPr/>
          </p:nvSpPr>
          <p:spPr bwMode="auto">
            <a:xfrm>
              <a:off x="1679" y="1260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2</a:t>
              </a:r>
            </a:p>
          </p:txBody>
        </p:sp>
        <p:sp>
          <p:nvSpPr>
            <p:cNvPr id="497671" name="Text Box 7"/>
            <p:cNvSpPr txBox="1">
              <a:spLocks noChangeArrowheads="1"/>
            </p:cNvSpPr>
            <p:nvPr/>
          </p:nvSpPr>
          <p:spPr bwMode="auto">
            <a:xfrm>
              <a:off x="2311" y="1430"/>
              <a:ext cx="220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10</a:t>
              </a:r>
            </a:p>
          </p:txBody>
        </p:sp>
        <p:sp>
          <p:nvSpPr>
            <p:cNvPr id="497672" name="Text Box 8"/>
            <p:cNvSpPr txBox="1">
              <a:spLocks noChangeArrowheads="1"/>
            </p:cNvSpPr>
            <p:nvPr/>
          </p:nvSpPr>
          <p:spPr bwMode="auto">
            <a:xfrm>
              <a:off x="1993" y="1526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3</a:t>
              </a:r>
            </a:p>
          </p:txBody>
        </p:sp>
        <p:sp>
          <p:nvSpPr>
            <p:cNvPr id="497673" name="Text Box 9"/>
            <p:cNvSpPr txBox="1">
              <a:spLocks noChangeArrowheads="1"/>
            </p:cNvSpPr>
            <p:nvPr/>
          </p:nvSpPr>
          <p:spPr bwMode="auto">
            <a:xfrm>
              <a:off x="1560" y="1459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497674" name="Text Box 10"/>
            <p:cNvSpPr txBox="1">
              <a:spLocks noChangeArrowheads="1"/>
            </p:cNvSpPr>
            <p:nvPr/>
          </p:nvSpPr>
          <p:spPr bwMode="auto">
            <a:xfrm>
              <a:off x="1331" y="1644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2</a:t>
              </a:r>
            </a:p>
          </p:txBody>
        </p:sp>
        <p:sp>
          <p:nvSpPr>
            <p:cNvPr id="497675" name="Text Box 11"/>
            <p:cNvSpPr txBox="1">
              <a:spLocks noChangeArrowheads="1"/>
            </p:cNvSpPr>
            <p:nvPr/>
          </p:nvSpPr>
          <p:spPr bwMode="auto">
            <a:xfrm>
              <a:off x="2165" y="1652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2</a:t>
              </a:r>
            </a:p>
          </p:txBody>
        </p:sp>
        <p:sp>
          <p:nvSpPr>
            <p:cNvPr id="497676" name="Text Box 12"/>
            <p:cNvSpPr txBox="1">
              <a:spLocks noChangeArrowheads="1"/>
            </p:cNvSpPr>
            <p:nvPr/>
          </p:nvSpPr>
          <p:spPr bwMode="auto">
            <a:xfrm>
              <a:off x="2356" y="1924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6</a:t>
              </a:r>
            </a:p>
          </p:txBody>
        </p:sp>
        <p:sp>
          <p:nvSpPr>
            <p:cNvPr id="497677" name="Text Box 13"/>
            <p:cNvSpPr txBox="1">
              <a:spLocks noChangeArrowheads="1"/>
            </p:cNvSpPr>
            <p:nvPr/>
          </p:nvSpPr>
          <p:spPr bwMode="auto">
            <a:xfrm>
              <a:off x="1931" y="1838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4</a:t>
              </a:r>
            </a:p>
          </p:txBody>
        </p:sp>
        <p:sp>
          <p:nvSpPr>
            <p:cNvPr id="497678" name="Text Box 14"/>
            <p:cNvSpPr txBox="1">
              <a:spLocks noChangeArrowheads="1"/>
            </p:cNvSpPr>
            <p:nvPr/>
          </p:nvSpPr>
          <p:spPr bwMode="auto">
            <a:xfrm>
              <a:off x="1749" y="2035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497679" name="Text Box 15"/>
            <p:cNvSpPr txBox="1">
              <a:spLocks noChangeArrowheads="1"/>
            </p:cNvSpPr>
            <p:nvPr/>
          </p:nvSpPr>
          <p:spPr bwMode="auto">
            <a:xfrm>
              <a:off x="1486" y="1840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8</a:t>
              </a:r>
            </a:p>
          </p:txBody>
        </p:sp>
        <p:sp>
          <p:nvSpPr>
            <p:cNvPr id="497680" name="Text Box 16"/>
            <p:cNvSpPr txBox="1">
              <a:spLocks noChangeArrowheads="1"/>
            </p:cNvSpPr>
            <p:nvPr/>
          </p:nvSpPr>
          <p:spPr bwMode="auto">
            <a:xfrm>
              <a:off x="1155" y="1854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5</a:t>
              </a:r>
            </a:p>
          </p:txBody>
        </p:sp>
      </p:grpSp>
      <p:sp>
        <p:nvSpPr>
          <p:cNvPr id="497681" name="Oval 17"/>
          <p:cNvSpPr>
            <a:spLocks noChangeArrowheads="1"/>
          </p:cNvSpPr>
          <p:nvPr/>
        </p:nvSpPr>
        <p:spPr bwMode="auto">
          <a:xfrm>
            <a:off x="3989388" y="4144963"/>
            <a:ext cx="280987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7682" name="Text Box 18"/>
          <p:cNvSpPr txBox="1">
            <a:spLocks noChangeArrowheads="1"/>
          </p:cNvSpPr>
          <p:nvPr/>
        </p:nvSpPr>
        <p:spPr bwMode="auto">
          <a:xfrm>
            <a:off x="3971925" y="4105275"/>
            <a:ext cx="334963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3</a:t>
            </a:r>
            <a:endParaRPr lang="en-US" sz="1400"/>
          </a:p>
        </p:txBody>
      </p:sp>
      <p:sp>
        <p:nvSpPr>
          <p:cNvPr id="497683" name="Oval 19"/>
          <p:cNvSpPr>
            <a:spLocks noChangeArrowheads="1"/>
          </p:cNvSpPr>
          <p:nvPr/>
        </p:nvSpPr>
        <p:spPr bwMode="auto">
          <a:xfrm>
            <a:off x="4614863" y="4760913"/>
            <a:ext cx="280987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7684" name="Text Box 20"/>
          <p:cNvSpPr txBox="1">
            <a:spLocks noChangeArrowheads="1"/>
          </p:cNvSpPr>
          <p:nvPr/>
        </p:nvSpPr>
        <p:spPr bwMode="auto">
          <a:xfrm>
            <a:off x="4586288" y="4710113"/>
            <a:ext cx="334962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6</a:t>
            </a:r>
            <a:endParaRPr lang="en-US" sz="1400"/>
          </a:p>
        </p:txBody>
      </p:sp>
      <p:sp>
        <p:nvSpPr>
          <p:cNvPr id="497685" name="Oval 21"/>
          <p:cNvSpPr>
            <a:spLocks noChangeArrowheads="1"/>
          </p:cNvSpPr>
          <p:nvPr/>
        </p:nvSpPr>
        <p:spPr bwMode="auto">
          <a:xfrm>
            <a:off x="5207000" y="4170363"/>
            <a:ext cx="280988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7686" name="Text Box 22"/>
          <p:cNvSpPr txBox="1">
            <a:spLocks noChangeArrowheads="1"/>
          </p:cNvSpPr>
          <p:nvPr/>
        </p:nvSpPr>
        <p:spPr bwMode="auto">
          <a:xfrm>
            <a:off x="5189538" y="4130675"/>
            <a:ext cx="33496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4</a:t>
            </a:r>
            <a:endParaRPr lang="en-US" sz="1400"/>
          </a:p>
        </p:txBody>
      </p:sp>
      <p:sp>
        <p:nvSpPr>
          <p:cNvPr id="497687" name="Oval 23"/>
          <p:cNvSpPr>
            <a:spLocks noChangeArrowheads="1"/>
          </p:cNvSpPr>
          <p:nvPr/>
        </p:nvSpPr>
        <p:spPr bwMode="auto">
          <a:xfrm>
            <a:off x="5822950" y="3559175"/>
            <a:ext cx="280988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7688" name="Text Box 24"/>
          <p:cNvSpPr txBox="1">
            <a:spLocks noChangeArrowheads="1"/>
          </p:cNvSpPr>
          <p:nvPr/>
        </p:nvSpPr>
        <p:spPr bwMode="auto">
          <a:xfrm>
            <a:off x="5805488" y="3519488"/>
            <a:ext cx="334962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2</a:t>
            </a:r>
            <a:endParaRPr lang="en-US" sz="1400"/>
          </a:p>
        </p:txBody>
      </p:sp>
      <p:sp>
        <p:nvSpPr>
          <p:cNvPr id="497689" name="Oval 25"/>
          <p:cNvSpPr>
            <a:spLocks noChangeArrowheads="1"/>
          </p:cNvSpPr>
          <p:nvPr/>
        </p:nvSpPr>
        <p:spPr bwMode="auto">
          <a:xfrm>
            <a:off x="5832475" y="4754563"/>
            <a:ext cx="280988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7690" name="Text Box 26"/>
          <p:cNvSpPr txBox="1">
            <a:spLocks noChangeArrowheads="1"/>
          </p:cNvSpPr>
          <p:nvPr/>
        </p:nvSpPr>
        <p:spPr bwMode="auto">
          <a:xfrm>
            <a:off x="5826125" y="4714875"/>
            <a:ext cx="334963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7</a:t>
            </a:r>
            <a:endParaRPr lang="en-US" sz="1400"/>
          </a:p>
        </p:txBody>
      </p:sp>
      <p:sp>
        <p:nvSpPr>
          <p:cNvPr id="497691" name="Oval 27"/>
          <p:cNvSpPr>
            <a:spLocks noChangeArrowheads="1"/>
          </p:cNvSpPr>
          <p:nvPr/>
        </p:nvSpPr>
        <p:spPr bwMode="auto">
          <a:xfrm>
            <a:off x="6434138" y="4171950"/>
            <a:ext cx="280987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7692" name="Text Box 28"/>
          <p:cNvSpPr txBox="1">
            <a:spLocks noChangeArrowheads="1"/>
          </p:cNvSpPr>
          <p:nvPr/>
        </p:nvSpPr>
        <p:spPr bwMode="auto">
          <a:xfrm>
            <a:off x="6416675" y="4132263"/>
            <a:ext cx="334963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5</a:t>
            </a:r>
            <a:endParaRPr lang="en-US" sz="1400"/>
          </a:p>
        </p:txBody>
      </p:sp>
      <p:sp>
        <p:nvSpPr>
          <p:cNvPr id="497693" name="Line 29"/>
          <p:cNvSpPr>
            <a:spLocks noChangeShapeType="1"/>
          </p:cNvSpPr>
          <p:nvPr/>
        </p:nvSpPr>
        <p:spPr bwMode="auto">
          <a:xfrm>
            <a:off x="4194175" y="4416425"/>
            <a:ext cx="430213" cy="396875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7694" name="Line 30"/>
          <p:cNvSpPr>
            <a:spLocks noChangeShapeType="1"/>
          </p:cNvSpPr>
          <p:nvPr/>
        </p:nvSpPr>
        <p:spPr bwMode="auto">
          <a:xfrm>
            <a:off x="6086475" y="3759200"/>
            <a:ext cx="420688" cy="430213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7695" name="Line 31"/>
          <p:cNvSpPr>
            <a:spLocks noChangeShapeType="1"/>
          </p:cNvSpPr>
          <p:nvPr/>
        </p:nvSpPr>
        <p:spPr bwMode="auto">
          <a:xfrm flipH="1">
            <a:off x="6076950" y="4405313"/>
            <a:ext cx="396875" cy="398462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7696" name="Line 32"/>
          <p:cNvSpPr>
            <a:spLocks noChangeShapeType="1"/>
          </p:cNvSpPr>
          <p:nvPr/>
        </p:nvSpPr>
        <p:spPr bwMode="auto">
          <a:xfrm flipH="1">
            <a:off x="5453063" y="3792538"/>
            <a:ext cx="407987" cy="407987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7697" name="Line 33"/>
          <p:cNvSpPr>
            <a:spLocks noChangeShapeType="1"/>
          </p:cNvSpPr>
          <p:nvPr/>
        </p:nvSpPr>
        <p:spPr bwMode="auto">
          <a:xfrm flipH="1">
            <a:off x="5484813" y="4297363"/>
            <a:ext cx="935037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7698" name="Line 34"/>
          <p:cNvSpPr>
            <a:spLocks noChangeShapeType="1"/>
          </p:cNvSpPr>
          <p:nvPr/>
        </p:nvSpPr>
        <p:spPr bwMode="auto">
          <a:xfrm>
            <a:off x="5441950" y="4405313"/>
            <a:ext cx="419100" cy="376237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7699" name="Line 35"/>
          <p:cNvSpPr>
            <a:spLocks noChangeShapeType="1"/>
          </p:cNvSpPr>
          <p:nvPr/>
        </p:nvSpPr>
        <p:spPr bwMode="auto">
          <a:xfrm flipH="1">
            <a:off x="4892675" y="4900613"/>
            <a:ext cx="936625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7700" name="Line 36"/>
          <p:cNvSpPr>
            <a:spLocks noChangeShapeType="1"/>
          </p:cNvSpPr>
          <p:nvPr/>
        </p:nvSpPr>
        <p:spPr bwMode="auto">
          <a:xfrm flipH="1">
            <a:off x="4257675" y="4297363"/>
            <a:ext cx="947738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7701" name="Line 37"/>
          <p:cNvSpPr>
            <a:spLocks noChangeShapeType="1"/>
          </p:cNvSpPr>
          <p:nvPr/>
        </p:nvSpPr>
        <p:spPr bwMode="auto">
          <a:xfrm flipH="1">
            <a:off x="4795838" y="4425950"/>
            <a:ext cx="463550" cy="3444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7702" name="Oval 38"/>
          <p:cNvSpPr>
            <a:spLocks noChangeArrowheads="1"/>
          </p:cNvSpPr>
          <p:nvPr/>
        </p:nvSpPr>
        <p:spPr bwMode="auto">
          <a:xfrm>
            <a:off x="4611688" y="3552825"/>
            <a:ext cx="280987" cy="279400"/>
          </a:xfrm>
          <a:prstGeom prst="ellipse">
            <a:avLst/>
          </a:prstGeom>
          <a:noFill/>
          <a:ln w="1905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7703" name="Text Box 39"/>
          <p:cNvSpPr txBox="1">
            <a:spLocks noChangeArrowheads="1"/>
          </p:cNvSpPr>
          <p:nvPr/>
        </p:nvSpPr>
        <p:spPr bwMode="auto">
          <a:xfrm>
            <a:off x="4598988" y="3513138"/>
            <a:ext cx="334962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FF"/>
                </a:solidFill>
              </a:rPr>
              <a:t>v</a:t>
            </a:r>
            <a:r>
              <a:rPr lang="en-US" sz="1400" baseline="-25000">
                <a:solidFill>
                  <a:srgbClr val="FF00FF"/>
                </a:solidFill>
              </a:rPr>
              <a:t>1</a:t>
            </a:r>
            <a:endParaRPr lang="en-US" sz="1400">
              <a:solidFill>
                <a:srgbClr val="FF00FF"/>
              </a:solidFill>
            </a:endParaRPr>
          </a:p>
        </p:txBody>
      </p:sp>
      <p:sp>
        <p:nvSpPr>
          <p:cNvPr id="497704" name="Line 40"/>
          <p:cNvSpPr>
            <a:spLocks noChangeShapeType="1"/>
          </p:cNvSpPr>
          <p:nvPr/>
        </p:nvSpPr>
        <p:spPr bwMode="auto">
          <a:xfrm flipH="1">
            <a:off x="4203700" y="3792538"/>
            <a:ext cx="430213" cy="376237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7705" name="Line 41"/>
          <p:cNvSpPr>
            <a:spLocks noChangeShapeType="1"/>
          </p:cNvSpPr>
          <p:nvPr/>
        </p:nvSpPr>
        <p:spPr bwMode="auto">
          <a:xfrm>
            <a:off x="4892675" y="3673475"/>
            <a:ext cx="9144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7706" name="Line 42"/>
          <p:cNvSpPr>
            <a:spLocks noChangeShapeType="1"/>
          </p:cNvSpPr>
          <p:nvPr/>
        </p:nvSpPr>
        <p:spPr bwMode="auto">
          <a:xfrm>
            <a:off x="4838700" y="3813175"/>
            <a:ext cx="441325" cy="365125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497707" name="Object 43"/>
          <p:cNvGraphicFramePr>
            <a:graphicFrameLocks noChangeAspect="1"/>
          </p:cNvGraphicFramePr>
          <p:nvPr/>
        </p:nvGraphicFramePr>
        <p:xfrm>
          <a:off x="1160463" y="3487738"/>
          <a:ext cx="2055812" cy="167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7751" name="Worksheet" r:id="rId3" imgW="2448306" imgH="1990954" progId="Excel.Sheet.8">
                  <p:embed/>
                </p:oleObj>
              </mc:Choice>
              <mc:Fallback>
                <p:oleObj name="Worksheet" r:id="rId3" imgW="2448306" imgH="1990954" progId="Excel.Sheet.8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0463" y="3487738"/>
                        <a:ext cx="2055812" cy="167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97708" name="Group 44"/>
          <p:cNvGrpSpPr>
            <a:grpSpLocks/>
          </p:cNvGrpSpPr>
          <p:nvPr/>
        </p:nvGrpSpPr>
        <p:grpSpPr bwMode="auto">
          <a:xfrm>
            <a:off x="2322513" y="1347788"/>
            <a:ext cx="2324100" cy="1506537"/>
            <a:chOff x="1067" y="1260"/>
            <a:chExt cx="1464" cy="949"/>
          </a:xfrm>
        </p:grpSpPr>
        <p:sp>
          <p:nvSpPr>
            <p:cNvPr id="497709" name="Text Box 45"/>
            <p:cNvSpPr txBox="1">
              <a:spLocks noChangeArrowheads="1"/>
            </p:cNvSpPr>
            <p:nvPr/>
          </p:nvSpPr>
          <p:spPr bwMode="auto">
            <a:xfrm>
              <a:off x="1067" y="1482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4</a:t>
              </a:r>
            </a:p>
          </p:txBody>
        </p:sp>
        <p:sp>
          <p:nvSpPr>
            <p:cNvPr id="497710" name="Text Box 46"/>
            <p:cNvSpPr txBox="1">
              <a:spLocks noChangeArrowheads="1"/>
            </p:cNvSpPr>
            <p:nvPr/>
          </p:nvSpPr>
          <p:spPr bwMode="auto">
            <a:xfrm>
              <a:off x="1679" y="1260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2</a:t>
              </a:r>
            </a:p>
          </p:txBody>
        </p:sp>
        <p:sp>
          <p:nvSpPr>
            <p:cNvPr id="497711" name="Text Box 47"/>
            <p:cNvSpPr txBox="1">
              <a:spLocks noChangeArrowheads="1"/>
            </p:cNvSpPr>
            <p:nvPr/>
          </p:nvSpPr>
          <p:spPr bwMode="auto">
            <a:xfrm>
              <a:off x="2311" y="1430"/>
              <a:ext cx="220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10</a:t>
              </a:r>
            </a:p>
          </p:txBody>
        </p:sp>
        <p:sp>
          <p:nvSpPr>
            <p:cNvPr id="497712" name="Text Box 48"/>
            <p:cNvSpPr txBox="1">
              <a:spLocks noChangeArrowheads="1"/>
            </p:cNvSpPr>
            <p:nvPr/>
          </p:nvSpPr>
          <p:spPr bwMode="auto">
            <a:xfrm>
              <a:off x="1993" y="1526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3</a:t>
              </a:r>
            </a:p>
          </p:txBody>
        </p:sp>
        <p:sp>
          <p:nvSpPr>
            <p:cNvPr id="497713" name="Text Box 49"/>
            <p:cNvSpPr txBox="1">
              <a:spLocks noChangeArrowheads="1"/>
            </p:cNvSpPr>
            <p:nvPr/>
          </p:nvSpPr>
          <p:spPr bwMode="auto">
            <a:xfrm>
              <a:off x="1560" y="1459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497714" name="Text Box 50"/>
            <p:cNvSpPr txBox="1">
              <a:spLocks noChangeArrowheads="1"/>
            </p:cNvSpPr>
            <p:nvPr/>
          </p:nvSpPr>
          <p:spPr bwMode="auto">
            <a:xfrm>
              <a:off x="1331" y="1644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2</a:t>
              </a:r>
            </a:p>
          </p:txBody>
        </p:sp>
        <p:sp>
          <p:nvSpPr>
            <p:cNvPr id="497715" name="Text Box 51"/>
            <p:cNvSpPr txBox="1">
              <a:spLocks noChangeArrowheads="1"/>
            </p:cNvSpPr>
            <p:nvPr/>
          </p:nvSpPr>
          <p:spPr bwMode="auto">
            <a:xfrm>
              <a:off x="2165" y="1652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2</a:t>
              </a:r>
            </a:p>
          </p:txBody>
        </p:sp>
        <p:sp>
          <p:nvSpPr>
            <p:cNvPr id="497716" name="Text Box 52"/>
            <p:cNvSpPr txBox="1">
              <a:spLocks noChangeArrowheads="1"/>
            </p:cNvSpPr>
            <p:nvPr/>
          </p:nvSpPr>
          <p:spPr bwMode="auto">
            <a:xfrm>
              <a:off x="2356" y="1924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6</a:t>
              </a:r>
            </a:p>
          </p:txBody>
        </p:sp>
        <p:sp>
          <p:nvSpPr>
            <p:cNvPr id="497717" name="Text Box 53"/>
            <p:cNvSpPr txBox="1">
              <a:spLocks noChangeArrowheads="1"/>
            </p:cNvSpPr>
            <p:nvPr/>
          </p:nvSpPr>
          <p:spPr bwMode="auto">
            <a:xfrm>
              <a:off x="1931" y="1838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4</a:t>
              </a:r>
            </a:p>
          </p:txBody>
        </p:sp>
        <p:sp>
          <p:nvSpPr>
            <p:cNvPr id="497718" name="Text Box 54"/>
            <p:cNvSpPr txBox="1">
              <a:spLocks noChangeArrowheads="1"/>
            </p:cNvSpPr>
            <p:nvPr/>
          </p:nvSpPr>
          <p:spPr bwMode="auto">
            <a:xfrm>
              <a:off x="1749" y="2035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497719" name="Text Box 55"/>
            <p:cNvSpPr txBox="1">
              <a:spLocks noChangeArrowheads="1"/>
            </p:cNvSpPr>
            <p:nvPr/>
          </p:nvSpPr>
          <p:spPr bwMode="auto">
            <a:xfrm>
              <a:off x="1486" y="1840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8</a:t>
              </a:r>
            </a:p>
          </p:txBody>
        </p:sp>
        <p:sp>
          <p:nvSpPr>
            <p:cNvPr id="497720" name="Text Box 56"/>
            <p:cNvSpPr txBox="1">
              <a:spLocks noChangeArrowheads="1"/>
            </p:cNvSpPr>
            <p:nvPr/>
          </p:nvSpPr>
          <p:spPr bwMode="auto">
            <a:xfrm>
              <a:off x="1155" y="1854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5</a:t>
              </a:r>
            </a:p>
          </p:txBody>
        </p:sp>
      </p:grpSp>
      <p:sp>
        <p:nvSpPr>
          <p:cNvPr id="497721" name="Oval 57"/>
          <p:cNvSpPr>
            <a:spLocks noChangeArrowheads="1"/>
          </p:cNvSpPr>
          <p:nvPr/>
        </p:nvSpPr>
        <p:spPr bwMode="auto">
          <a:xfrm>
            <a:off x="2087563" y="2058988"/>
            <a:ext cx="280987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7722" name="Text Box 58"/>
          <p:cNvSpPr txBox="1">
            <a:spLocks noChangeArrowheads="1"/>
          </p:cNvSpPr>
          <p:nvPr/>
        </p:nvSpPr>
        <p:spPr bwMode="auto">
          <a:xfrm>
            <a:off x="2070100" y="2019300"/>
            <a:ext cx="334963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3</a:t>
            </a:r>
            <a:endParaRPr lang="en-US" sz="1400"/>
          </a:p>
        </p:txBody>
      </p:sp>
      <p:sp>
        <p:nvSpPr>
          <p:cNvPr id="497723" name="Oval 59"/>
          <p:cNvSpPr>
            <a:spLocks noChangeArrowheads="1"/>
          </p:cNvSpPr>
          <p:nvPr/>
        </p:nvSpPr>
        <p:spPr bwMode="auto">
          <a:xfrm>
            <a:off x="2713038" y="2674938"/>
            <a:ext cx="280987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7724" name="Text Box 60"/>
          <p:cNvSpPr txBox="1">
            <a:spLocks noChangeArrowheads="1"/>
          </p:cNvSpPr>
          <p:nvPr/>
        </p:nvSpPr>
        <p:spPr bwMode="auto">
          <a:xfrm>
            <a:off x="2684463" y="2624138"/>
            <a:ext cx="334962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6</a:t>
            </a:r>
            <a:endParaRPr lang="en-US" sz="1400"/>
          </a:p>
        </p:txBody>
      </p:sp>
      <p:sp>
        <p:nvSpPr>
          <p:cNvPr id="497725" name="Oval 61"/>
          <p:cNvSpPr>
            <a:spLocks noChangeArrowheads="1"/>
          </p:cNvSpPr>
          <p:nvPr/>
        </p:nvSpPr>
        <p:spPr bwMode="auto">
          <a:xfrm>
            <a:off x="3305175" y="2084388"/>
            <a:ext cx="280988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7726" name="Text Box 62"/>
          <p:cNvSpPr txBox="1">
            <a:spLocks noChangeArrowheads="1"/>
          </p:cNvSpPr>
          <p:nvPr/>
        </p:nvSpPr>
        <p:spPr bwMode="auto">
          <a:xfrm>
            <a:off x="3287713" y="2044700"/>
            <a:ext cx="33496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4</a:t>
            </a:r>
            <a:endParaRPr lang="en-US" sz="1400"/>
          </a:p>
        </p:txBody>
      </p:sp>
      <p:sp>
        <p:nvSpPr>
          <p:cNvPr id="497727" name="Oval 63"/>
          <p:cNvSpPr>
            <a:spLocks noChangeArrowheads="1"/>
          </p:cNvSpPr>
          <p:nvPr/>
        </p:nvSpPr>
        <p:spPr bwMode="auto">
          <a:xfrm>
            <a:off x="3921125" y="1473200"/>
            <a:ext cx="280988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7728" name="Text Box 64"/>
          <p:cNvSpPr txBox="1">
            <a:spLocks noChangeArrowheads="1"/>
          </p:cNvSpPr>
          <p:nvPr/>
        </p:nvSpPr>
        <p:spPr bwMode="auto">
          <a:xfrm>
            <a:off x="3903663" y="1433513"/>
            <a:ext cx="334962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2</a:t>
            </a:r>
            <a:endParaRPr lang="en-US" sz="1400"/>
          </a:p>
        </p:txBody>
      </p:sp>
      <p:sp>
        <p:nvSpPr>
          <p:cNvPr id="497729" name="Oval 65"/>
          <p:cNvSpPr>
            <a:spLocks noChangeArrowheads="1"/>
          </p:cNvSpPr>
          <p:nvPr/>
        </p:nvSpPr>
        <p:spPr bwMode="auto">
          <a:xfrm>
            <a:off x="3930650" y="2668588"/>
            <a:ext cx="280988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7730" name="Text Box 66"/>
          <p:cNvSpPr txBox="1">
            <a:spLocks noChangeArrowheads="1"/>
          </p:cNvSpPr>
          <p:nvPr/>
        </p:nvSpPr>
        <p:spPr bwMode="auto">
          <a:xfrm>
            <a:off x="3924300" y="2628900"/>
            <a:ext cx="334963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7</a:t>
            </a:r>
            <a:endParaRPr lang="en-US" sz="1400"/>
          </a:p>
        </p:txBody>
      </p:sp>
      <p:sp>
        <p:nvSpPr>
          <p:cNvPr id="497731" name="Oval 67"/>
          <p:cNvSpPr>
            <a:spLocks noChangeArrowheads="1"/>
          </p:cNvSpPr>
          <p:nvPr/>
        </p:nvSpPr>
        <p:spPr bwMode="auto">
          <a:xfrm>
            <a:off x="4532313" y="2085975"/>
            <a:ext cx="280987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7732" name="Text Box 68"/>
          <p:cNvSpPr txBox="1">
            <a:spLocks noChangeArrowheads="1"/>
          </p:cNvSpPr>
          <p:nvPr/>
        </p:nvSpPr>
        <p:spPr bwMode="auto">
          <a:xfrm>
            <a:off x="4514850" y="2046288"/>
            <a:ext cx="334963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5</a:t>
            </a:r>
            <a:endParaRPr lang="en-US" sz="1400"/>
          </a:p>
        </p:txBody>
      </p:sp>
      <p:sp>
        <p:nvSpPr>
          <p:cNvPr id="497733" name="Line 69"/>
          <p:cNvSpPr>
            <a:spLocks noChangeShapeType="1"/>
          </p:cNvSpPr>
          <p:nvPr/>
        </p:nvSpPr>
        <p:spPr bwMode="auto">
          <a:xfrm>
            <a:off x="2292350" y="2330450"/>
            <a:ext cx="430213" cy="396875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7734" name="Line 70"/>
          <p:cNvSpPr>
            <a:spLocks noChangeShapeType="1"/>
          </p:cNvSpPr>
          <p:nvPr/>
        </p:nvSpPr>
        <p:spPr bwMode="auto">
          <a:xfrm>
            <a:off x="4184650" y="1673225"/>
            <a:ext cx="420688" cy="430213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7735" name="Line 71"/>
          <p:cNvSpPr>
            <a:spLocks noChangeShapeType="1"/>
          </p:cNvSpPr>
          <p:nvPr/>
        </p:nvSpPr>
        <p:spPr bwMode="auto">
          <a:xfrm flipH="1">
            <a:off x="4175125" y="2319338"/>
            <a:ext cx="396875" cy="398462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7736" name="Line 72"/>
          <p:cNvSpPr>
            <a:spLocks noChangeShapeType="1"/>
          </p:cNvSpPr>
          <p:nvPr/>
        </p:nvSpPr>
        <p:spPr bwMode="auto">
          <a:xfrm flipH="1">
            <a:off x="3551238" y="1706563"/>
            <a:ext cx="407987" cy="407987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7737" name="Line 73"/>
          <p:cNvSpPr>
            <a:spLocks noChangeShapeType="1"/>
          </p:cNvSpPr>
          <p:nvPr/>
        </p:nvSpPr>
        <p:spPr bwMode="auto">
          <a:xfrm flipH="1">
            <a:off x="3582988" y="2211388"/>
            <a:ext cx="935037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7738" name="Line 74"/>
          <p:cNvSpPr>
            <a:spLocks noChangeShapeType="1"/>
          </p:cNvSpPr>
          <p:nvPr/>
        </p:nvSpPr>
        <p:spPr bwMode="auto">
          <a:xfrm>
            <a:off x="3540125" y="2319338"/>
            <a:ext cx="419100" cy="376237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7739" name="Line 75"/>
          <p:cNvSpPr>
            <a:spLocks noChangeShapeType="1"/>
          </p:cNvSpPr>
          <p:nvPr/>
        </p:nvSpPr>
        <p:spPr bwMode="auto">
          <a:xfrm flipH="1">
            <a:off x="2990850" y="2814638"/>
            <a:ext cx="936625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7740" name="Line 76"/>
          <p:cNvSpPr>
            <a:spLocks noChangeShapeType="1"/>
          </p:cNvSpPr>
          <p:nvPr/>
        </p:nvSpPr>
        <p:spPr bwMode="auto">
          <a:xfrm flipH="1">
            <a:off x="2355850" y="2211388"/>
            <a:ext cx="947738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7741" name="Line 77"/>
          <p:cNvSpPr>
            <a:spLocks noChangeShapeType="1"/>
          </p:cNvSpPr>
          <p:nvPr/>
        </p:nvSpPr>
        <p:spPr bwMode="auto">
          <a:xfrm flipH="1">
            <a:off x="2894013" y="2339975"/>
            <a:ext cx="463550" cy="3444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7742" name="Oval 78"/>
          <p:cNvSpPr>
            <a:spLocks noChangeArrowheads="1"/>
          </p:cNvSpPr>
          <p:nvPr/>
        </p:nvSpPr>
        <p:spPr bwMode="auto">
          <a:xfrm>
            <a:off x="2709863" y="1466850"/>
            <a:ext cx="280987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7743" name="Text Box 79"/>
          <p:cNvSpPr txBox="1">
            <a:spLocks noChangeArrowheads="1"/>
          </p:cNvSpPr>
          <p:nvPr/>
        </p:nvSpPr>
        <p:spPr bwMode="auto">
          <a:xfrm>
            <a:off x="2697163" y="1427163"/>
            <a:ext cx="334962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1</a:t>
            </a:r>
            <a:endParaRPr lang="en-US" sz="1400"/>
          </a:p>
        </p:txBody>
      </p:sp>
      <p:sp>
        <p:nvSpPr>
          <p:cNvPr id="497744" name="Line 80"/>
          <p:cNvSpPr>
            <a:spLocks noChangeShapeType="1"/>
          </p:cNvSpPr>
          <p:nvPr/>
        </p:nvSpPr>
        <p:spPr bwMode="auto">
          <a:xfrm flipH="1">
            <a:off x="2301875" y="1706563"/>
            <a:ext cx="430213" cy="376237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7745" name="Line 81"/>
          <p:cNvSpPr>
            <a:spLocks noChangeShapeType="1"/>
          </p:cNvSpPr>
          <p:nvPr/>
        </p:nvSpPr>
        <p:spPr bwMode="auto">
          <a:xfrm>
            <a:off x="2990850" y="1587500"/>
            <a:ext cx="9144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7746" name="Line 82"/>
          <p:cNvSpPr>
            <a:spLocks noChangeShapeType="1"/>
          </p:cNvSpPr>
          <p:nvPr/>
        </p:nvSpPr>
        <p:spPr bwMode="auto">
          <a:xfrm>
            <a:off x="2936875" y="1727200"/>
            <a:ext cx="441325" cy="365125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7747" name="Line 83"/>
          <p:cNvSpPr>
            <a:spLocks noChangeShapeType="1"/>
          </p:cNvSpPr>
          <p:nvPr/>
        </p:nvSpPr>
        <p:spPr bwMode="auto">
          <a:xfrm>
            <a:off x="3937000" y="5314950"/>
            <a:ext cx="0" cy="118268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7748" name="Text Box 84"/>
          <p:cNvSpPr txBox="1">
            <a:spLocks noChangeArrowheads="1"/>
          </p:cNvSpPr>
          <p:nvPr/>
        </p:nvSpPr>
        <p:spPr bwMode="auto">
          <a:xfrm>
            <a:off x="3995738" y="5683250"/>
            <a:ext cx="2749550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1</a:t>
            </a:r>
            <a:r>
              <a:rPr lang="en-US" sz="1400"/>
              <a:t> is selected with path length 0.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0" name="Freeform 2"/>
          <p:cNvSpPr>
            <a:spLocks/>
          </p:cNvSpPr>
          <p:nvPr/>
        </p:nvSpPr>
        <p:spPr bwMode="auto">
          <a:xfrm>
            <a:off x="3722688" y="3783013"/>
            <a:ext cx="3065462" cy="1822450"/>
          </a:xfrm>
          <a:custGeom>
            <a:avLst/>
            <a:gdLst>
              <a:gd name="T0" fmla="*/ 34 w 1931"/>
              <a:gd name="T1" fmla="*/ 422 h 1148"/>
              <a:gd name="T2" fmla="*/ 0 w 1931"/>
              <a:gd name="T3" fmla="*/ 477 h 1148"/>
              <a:gd name="T4" fmla="*/ 40 w 1931"/>
              <a:gd name="T5" fmla="*/ 612 h 1148"/>
              <a:gd name="T6" fmla="*/ 67 w 1931"/>
              <a:gd name="T7" fmla="*/ 653 h 1148"/>
              <a:gd name="T8" fmla="*/ 115 w 1931"/>
              <a:gd name="T9" fmla="*/ 687 h 1148"/>
              <a:gd name="T10" fmla="*/ 162 w 1931"/>
              <a:gd name="T11" fmla="*/ 741 h 1148"/>
              <a:gd name="T12" fmla="*/ 223 w 1931"/>
              <a:gd name="T13" fmla="*/ 822 h 1148"/>
              <a:gd name="T14" fmla="*/ 271 w 1931"/>
              <a:gd name="T15" fmla="*/ 876 h 1148"/>
              <a:gd name="T16" fmla="*/ 305 w 1931"/>
              <a:gd name="T17" fmla="*/ 917 h 1148"/>
              <a:gd name="T18" fmla="*/ 433 w 1931"/>
              <a:gd name="T19" fmla="*/ 1032 h 1148"/>
              <a:gd name="T20" fmla="*/ 616 w 1931"/>
              <a:gd name="T21" fmla="*/ 1100 h 1148"/>
              <a:gd name="T22" fmla="*/ 813 w 1931"/>
              <a:gd name="T23" fmla="*/ 1148 h 1148"/>
              <a:gd name="T24" fmla="*/ 1301 w 1931"/>
              <a:gd name="T25" fmla="*/ 1127 h 1148"/>
              <a:gd name="T26" fmla="*/ 1599 w 1931"/>
              <a:gd name="T27" fmla="*/ 1039 h 1148"/>
              <a:gd name="T28" fmla="*/ 1660 w 1931"/>
              <a:gd name="T29" fmla="*/ 985 h 1148"/>
              <a:gd name="T30" fmla="*/ 1701 w 1931"/>
              <a:gd name="T31" fmla="*/ 965 h 1148"/>
              <a:gd name="T32" fmla="*/ 1734 w 1931"/>
              <a:gd name="T33" fmla="*/ 931 h 1148"/>
              <a:gd name="T34" fmla="*/ 1782 w 1931"/>
              <a:gd name="T35" fmla="*/ 876 h 1148"/>
              <a:gd name="T36" fmla="*/ 1843 w 1931"/>
              <a:gd name="T37" fmla="*/ 802 h 1148"/>
              <a:gd name="T38" fmla="*/ 1911 w 1931"/>
              <a:gd name="T39" fmla="*/ 680 h 1148"/>
              <a:gd name="T40" fmla="*/ 1931 w 1931"/>
              <a:gd name="T41" fmla="*/ 605 h 1148"/>
              <a:gd name="T42" fmla="*/ 1870 w 1931"/>
              <a:gd name="T43" fmla="*/ 212 h 1148"/>
              <a:gd name="T44" fmla="*/ 1802 w 1931"/>
              <a:gd name="T45" fmla="*/ 131 h 1148"/>
              <a:gd name="T46" fmla="*/ 1680 w 1931"/>
              <a:gd name="T47" fmla="*/ 77 h 1148"/>
              <a:gd name="T48" fmla="*/ 1612 w 1931"/>
              <a:gd name="T49" fmla="*/ 50 h 1148"/>
              <a:gd name="T50" fmla="*/ 1463 w 1931"/>
              <a:gd name="T51" fmla="*/ 2 h 1148"/>
              <a:gd name="T52" fmla="*/ 1158 w 1931"/>
              <a:gd name="T53" fmla="*/ 36 h 1148"/>
              <a:gd name="T54" fmla="*/ 1118 w 1931"/>
              <a:gd name="T55" fmla="*/ 97 h 1148"/>
              <a:gd name="T56" fmla="*/ 1138 w 1931"/>
              <a:gd name="T57" fmla="*/ 226 h 1148"/>
              <a:gd name="T58" fmla="*/ 1314 w 1931"/>
              <a:gd name="T59" fmla="*/ 334 h 1148"/>
              <a:gd name="T60" fmla="*/ 1375 w 1931"/>
              <a:gd name="T61" fmla="*/ 382 h 1148"/>
              <a:gd name="T62" fmla="*/ 1511 w 1931"/>
              <a:gd name="T63" fmla="*/ 490 h 1148"/>
              <a:gd name="T64" fmla="*/ 1558 w 1931"/>
              <a:gd name="T65" fmla="*/ 544 h 1148"/>
              <a:gd name="T66" fmla="*/ 1511 w 1931"/>
              <a:gd name="T67" fmla="*/ 680 h 1148"/>
              <a:gd name="T68" fmla="*/ 1335 w 1931"/>
              <a:gd name="T69" fmla="*/ 761 h 1148"/>
              <a:gd name="T70" fmla="*/ 1152 w 1931"/>
              <a:gd name="T71" fmla="*/ 829 h 1148"/>
              <a:gd name="T72" fmla="*/ 1023 w 1931"/>
              <a:gd name="T73" fmla="*/ 843 h 1148"/>
              <a:gd name="T74" fmla="*/ 725 w 1931"/>
              <a:gd name="T75" fmla="*/ 809 h 1148"/>
              <a:gd name="T76" fmla="*/ 467 w 1931"/>
              <a:gd name="T77" fmla="*/ 599 h 1148"/>
              <a:gd name="T78" fmla="*/ 420 w 1931"/>
              <a:gd name="T79" fmla="*/ 517 h 1148"/>
              <a:gd name="T80" fmla="*/ 284 w 1931"/>
              <a:gd name="T81" fmla="*/ 382 h 1148"/>
              <a:gd name="T82" fmla="*/ 203 w 1931"/>
              <a:gd name="T83" fmla="*/ 355 h 1148"/>
              <a:gd name="T84" fmla="*/ 162 w 1931"/>
              <a:gd name="T85" fmla="*/ 341 h 1148"/>
              <a:gd name="T86" fmla="*/ 47 w 1931"/>
              <a:gd name="T87" fmla="*/ 368 h 1148"/>
              <a:gd name="T88" fmla="*/ 40 w 1931"/>
              <a:gd name="T89" fmla="*/ 389 h 1148"/>
              <a:gd name="T90" fmla="*/ 13 w 1931"/>
              <a:gd name="T91" fmla="*/ 422 h 1148"/>
              <a:gd name="T92" fmla="*/ 34 w 1931"/>
              <a:gd name="T93" fmla="*/ 422 h 1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931" h="1148">
                <a:moveTo>
                  <a:pt x="34" y="422"/>
                </a:moveTo>
                <a:cubicBezTo>
                  <a:pt x="8" y="439"/>
                  <a:pt x="8" y="448"/>
                  <a:pt x="0" y="477"/>
                </a:cubicBezTo>
                <a:cubicBezTo>
                  <a:pt x="6" y="553"/>
                  <a:pt x="1" y="555"/>
                  <a:pt x="40" y="612"/>
                </a:cubicBezTo>
                <a:cubicBezTo>
                  <a:pt x="49" y="626"/>
                  <a:pt x="53" y="644"/>
                  <a:pt x="67" y="653"/>
                </a:cubicBezTo>
                <a:cubicBezTo>
                  <a:pt x="81" y="662"/>
                  <a:pt x="105" y="675"/>
                  <a:pt x="115" y="687"/>
                </a:cubicBezTo>
                <a:cubicBezTo>
                  <a:pt x="172" y="752"/>
                  <a:pt x="116" y="709"/>
                  <a:pt x="162" y="741"/>
                </a:cubicBezTo>
                <a:cubicBezTo>
                  <a:pt x="182" y="769"/>
                  <a:pt x="202" y="795"/>
                  <a:pt x="223" y="822"/>
                </a:cubicBezTo>
                <a:cubicBezTo>
                  <a:pt x="265" y="876"/>
                  <a:pt x="231" y="851"/>
                  <a:pt x="271" y="876"/>
                </a:cubicBezTo>
                <a:cubicBezTo>
                  <a:pt x="310" y="940"/>
                  <a:pt x="253" y="851"/>
                  <a:pt x="305" y="917"/>
                </a:cubicBezTo>
                <a:cubicBezTo>
                  <a:pt x="342" y="964"/>
                  <a:pt x="371" y="1013"/>
                  <a:pt x="433" y="1032"/>
                </a:cubicBezTo>
                <a:cubicBezTo>
                  <a:pt x="498" y="1075"/>
                  <a:pt x="546" y="1076"/>
                  <a:pt x="616" y="1100"/>
                </a:cubicBezTo>
                <a:cubicBezTo>
                  <a:pt x="681" y="1122"/>
                  <a:pt x="745" y="1139"/>
                  <a:pt x="813" y="1148"/>
                </a:cubicBezTo>
                <a:cubicBezTo>
                  <a:pt x="977" y="1143"/>
                  <a:pt x="1137" y="1133"/>
                  <a:pt x="1301" y="1127"/>
                </a:cubicBezTo>
                <a:cubicBezTo>
                  <a:pt x="1402" y="1101"/>
                  <a:pt x="1500" y="1073"/>
                  <a:pt x="1599" y="1039"/>
                </a:cubicBezTo>
                <a:cubicBezTo>
                  <a:pt x="1618" y="1032"/>
                  <a:pt x="1655" y="990"/>
                  <a:pt x="1660" y="985"/>
                </a:cubicBezTo>
                <a:cubicBezTo>
                  <a:pt x="1671" y="974"/>
                  <a:pt x="1688" y="973"/>
                  <a:pt x="1701" y="965"/>
                </a:cubicBezTo>
                <a:cubicBezTo>
                  <a:pt x="1745" y="894"/>
                  <a:pt x="1681" y="991"/>
                  <a:pt x="1734" y="931"/>
                </a:cubicBezTo>
                <a:cubicBezTo>
                  <a:pt x="1793" y="865"/>
                  <a:pt x="1736" y="908"/>
                  <a:pt x="1782" y="876"/>
                </a:cubicBezTo>
                <a:cubicBezTo>
                  <a:pt x="1803" y="845"/>
                  <a:pt x="1813" y="821"/>
                  <a:pt x="1843" y="802"/>
                </a:cubicBezTo>
                <a:cubicBezTo>
                  <a:pt x="1868" y="764"/>
                  <a:pt x="1897" y="723"/>
                  <a:pt x="1911" y="680"/>
                </a:cubicBezTo>
                <a:cubicBezTo>
                  <a:pt x="1919" y="655"/>
                  <a:pt x="1931" y="605"/>
                  <a:pt x="1931" y="605"/>
                </a:cubicBezTo>
                <a:cubicBezTo>
                  <a:pt x="1925" y="448"/>
                  <a:pt x="1918" y="352"/>
                  <a:pt x="1870" y="212"/>
                </a:cubicBezTo>
                <a:cubicBezTo>
                  <a:pt x="1861" y="184"/>
                  <a:pt x="1820" y="149"/>
                  <a:pt x="1802" y="131"/>
                </a:cubicBezTo>
                <a:cubicBezTo>
                  <a:pt x="1769" y="98"/>
                  <a:pt x="1722" y="91"/>
                  <a:pt x="1680" y="77"/>
                </a:cubicBezTo>
                <a:cubicBezTo>
                  <a:pt x="1656" y="60"/>
                  <a:pt x="1640" y="59"/>
                  <a:pt x="1612" y="50"/>
                </a:cubicBezTo>
                <a:cubicBezTo>
                  <a:pt x="1562" y="35"/>
                  <a:pt x="1514" y="15"/>
                  <a:pt x="1463" y="2"/>
                </a:cubicBezTo>
                <a:cubicBezTo>
                  <a:pt x="1324" y="7"/>
                  <a:pt x="1267" y="0"/>
                  <a:pt x="1158" y="36"/>
                </a:cubicBezTo>
                <a:cubicBezTo>
                  <a:pt x="1145" y="57"/>
                  <a:pt x="1118" y="97"/>
                  <a:pt x="1118" y="97"/>
                </a:cubicBezTo>
                <a:cubicBezTo>
                  <a:pt x="1121" y="133"/>
                  <a:pt x="1119" y="189"/>
                  <a:pt x="1138" y="226"/>
                </a:cubicBezTo>
                <a:cubicBezTo>
                  <a:pt x="1172" y="291"/>
                  <a:pt x="1249" y="315"/>
                  <a:pt x="1314" y="334"/>
                </a:cubicBezTo>
                <a:cubicBezTo>
                  <a:pt x="1363" y="366"/>
                  <a:pt x="1344" y="349"/>
                  <a:pt x="1375" y="382"/>
                </a:cubicBezTo>
                <a:cubicBezTo>
                  <a:pt x="1399" y="450"/>
                  <a:pt x="1448" y="469"/>
                  <a:pt x="1511" y="490"/>
                </a:cubicBezTo>
                <a:cubicBezTo>
                  <a:pt x="1534" y="506"/>
                  <a:pt x="1549" y="517"/>
                  <a:pt x="1558" y="544"/>
                </a:cubicBezTo>
                <a:cubicBezTo>
                  <a:pt x="1552" y="592"/>
                  <a:pt x="1554" y="650"/>
                  <a:pt x="1511" y="680"/>
                </a:cubicBezTo>
                <a:cubicBezTo>
                  <a:pt x="1472" y="735"/>
                  <a:pt x="1399" y="751"/>
                  <a:pt x="1335" y="761"/>
                </a:cubicBezTo>
                <a:cubicBezTo>
                  <a:pt x="1272" y="782"/>
                  <a:pt x="1214" y="807"/>
                  <a:pt x="1152" y="829"/>
                </a:cubicBezTo>
                <a:cubicBezTo>
                  <a:pt x="1111" y="843"/>
                  <a:pt x="1066" y="837"/>
                  <a:pt x="1023" y="843"/>
                </a:cubicBezTo>
                <a:cubicBezTo>
                  <a:pt x="917" y="839"/>
                  <a:pt x="824" y="839"/>
                  <a:pt x="725" y="809"/>
                </a:cubicBezTo>
                <a:cubicBezTo>
                  <a:pt x="633" y="749"/>
                  <a:pt x="531" y="690"/>
                  <a:pt x="467" y="599"/>
                </a:cubicBezTo>
                <a:cubicBezTo>
                  <a:pt x="457" y="568"/>
                  <a:pt x="434" y="546"/>
                  <a:pt x="420" y="517"/>
                </a:cubicBezTo>
                <a:cubicBezTo>
                  <a:pt x="389" y="454"/>
                  <a:pt x="348" y="410"/>
                  <a:pt x="284" y="382"/>
                </a:cubicBezTo>
                <a:cubicBezTo>
                  <a:pt x="259" y="371"/>
                  <a:pt x="230" y="363"/>
                  <a:pt x="203" y="355"/>
                </a:cubicBezTo>
                <a:cubicBezTo>
                  <a:pt x="189" y="351"/>
                  <a:pt x="162" y="341"/>
                  <a:pt x="162" y="341"/>
                </a:cubicBezTo>
                <a:cubicBezTo>
                  <a:pt x="108" y="346"/>
                  <a:pt x="87" y="342"/>
                  <a:pt x="47" y="368"/>
                </a:cubicBezTo>
                <a:cubicBezTo>
                  <a:pt x="45" y="375"/>
                  <a:pt x="45" y="383"/>
                  <a:pt x="40" y="389"/>
                </a:cubicBezTo>
                <a:cubicBezTo>
                  <a:pt x="37" y="392"/>
                  <a:pt x="2" y="406"/>
                  <a:pt x="13" y="422"/>
                </a:cubicBezTo>
                <a:cubicBezTo>
                  <a:pt x="17" y="428"/>
                  <a:pt x="27" y="422"/>
                  <a:pt x="34" y="422"/>
                </a:cubicBezTo>
                <a:close/>
              </a:path>
            </a:pathLst>
          </a:custGeom>
          <a:solidFill>
            <a:srgbClr val="C0C0C0">
              <a:alpha val="50000"/>
            </a:srgbClr>
          </a:solidFill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8691" name="Freeform 3"/>
          <p:cNvSpPr>
            <a:spLocks/>
          </p:cNvSpPr>
          <p:nvPr/>
        </p:nvSpPr>
        <p:spPr bwMode="auto">
          <a:xfrm>
            <a:off x="4184650" y="3752850"/>
            <a:ext cx="1384300" cy="1228725"/>
          </a:xfrm>
          <a:custGeom>
            <a:avLst/>
            <a:gdLst>
              <a:gd name="T0" fmla="*/ 0 w 872"/>
              <a:gd name="T1" fmla="*/ 177 h 774"/>
              <a:gd name="T2" fmla="*/ 129 w 872"/>
              <a:gd name="T3" fmla="*/ 211 h 774"/>
              <a:gd name="T4" fmla="*/ 190 w 872"/>
              <a:gd name="T5" fmla="*/ 286 h 774"/>
              <a:gd name="T6" fmla="*/ 285 w 872"/>
              <a:gd name="T7" fmla="*/ 353 h 774"/>
              <a:gd name="T8" fmla="*/ 325 w 872"/>
              <a:gd name="T9" fmla="*/ 380 h 774"/>
              <a:gd name="T10" fmla="*/ 339 w 872"/>
              <a:gd name="T11" fmla="*/ 401 h 774"/>
              <a:gd name="T12" fmla="*/ 400 w 872"/>
              <a:gd name="T13" fmla="*/ 448 h 774"/>
              <a:gd name="T14" fmla="*/ 461 w 872"/>
              <a:gd name="T15" fmla="*/ 530 h 774"/>
              <a:gd name="T16" fmla="*/ 556 w 872"/>
              <a:gd name="T17" fmla="*/ 611 h 774"/>
              <a:gd name="T18" fmla="*/ 644 w 872"/>
              <a:gd name="T19" fmla="*/ 726 h 774"/>
              <a:gd name="T20" fmla="*/ 664 w 872"/>
              <a:gd name="T21" fmla="*/ 746 h 774"/>
              <a:gd name="T22" fmla="*/ 725 w 872"/>
              <a:gd name="T23" fmla="*/ 767 h 774"/>
              <a:gd name="T24" fmla="*/ 745 w 872"/>
              <a:gd name="T25" fmla="*/ 774 h 774"/>
              <a:gd name="T26" fmla="*/ 827 w 872"/>
              <a:gd name="T27" fmla="*/ 733 h 774"/>
              <a:gd name="T28" fmla="*/ 847 w 872"/>
              <a:gd name="T29" fmla="*/ 672 h 774"/>
              <a:gd name="T30" fmla="*/ 834 w 872"/>
              <a:gd name="T31" fmla="*/ 435 h 774"/>
              <a:gd name="T32" fmla="*/ 664 w 872"/>
              <a:gd name="T33" fmla="*/ 252 h 774"/>
              <a:gd name="T34" fmla="*/ 603 w 872"/>
              <a:gd name="T35" fmla="*/ 198 h 774"/>
              <a:gd name="T36" fmla="*/ 488 w 872"/>
              <a:gd name="T37" fmla="*/ 123 h 774"/>
              <a:gd name="T38" fmla="*/ 427 w 872"/>
              <a:gd name="T39" fmla="*/ 89 h 774"/>
              <a:gd name="T40" fmla="*/ 278 w 872"/>
              <a:gd name="T41" fmla="*/ 15 h 774"/>
              <a:gd name="T42" fmla="*/ 230 w 872"/>
              <a:gd name="T43" fmla="*/ 1 h 7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872" h="774">
                <a:moveTo>
                  <a:pt x="0" y="177"/>
                </a:moveTo>
                <a:cubicBezTo>
                  <a:pt x="42" y="192"/>
                  <a:pt x="85" y="203"/>
                  <a:pt x="129" y="211"/>
                </a:cubicBezTo>
                <a:cubicBezTo>
                  <a:pt x="151" y="244"/>
                  <a:pt x="159" y="266"/>
                  <a:pt x="190" y="286"/>
                </a:cubicBezTo>
                <a:cubicBezTo>
                  <a:pt x="211" y="318"/>
                  <a:pt x="248" y="342"/>
                  <a:pt x="285" y="353"/>
                </a:cubicBezTo>
                <a:cubicBezTo>
                  <a:pt x="298" y="362"/>
                  <a:pt x="312" y="371"/>
                  <a:pt x="325" y="380"/>
                </a:cubicBezTo>
                <a:cubicBezTo>
                  <a:pt x="332" y="385"/>
                  <a:pt x="333" y="395"/>
                  <a:pt x="339" y="401"/>
                </a:cubicBezTo>
                <a:cubicBezTo>
                  <a:pt x="377" y="443"/>
                  <a:pt x="365" y="436"/>
                  <a:pt x="400" y="448"/>
                </a:cubicBezTo>
                <a:cubicBezTo>
                  <a:pt x="420" y="469"/>
                  <a:pt x="442" y="517"/>
                  <a:pt x="461" y="530"/>
                </a:cubicBezTo>
                <a:cubicBezTo>
                  <a:pt x="502" y="557"/>
                  <a:pt x="520" y="587"/>
                  <a:pt x="556" y="611"/>
                </a:cubicBezTo>
                <a:cubicBezTo>
                  <a:pt x="571" y="662"/>
                  <a:pt x="605" y="694"/>
                  <a:pt x="644" y="726"/>
                </a:cubicBezTo>
                <a:cubicBezTo>
                  <a:pt x="651" y="732"/>
                  <a:pt x="656" y="741"/>
                  <a:pt x="664" y="746"/>
                </a:cubicBezTo>
                <a:cubicBezTo>
                  <a:pt x="683" y="756"/>
                  <a:pt x="705" y="760"/>
                  <a:pt x="725" y="767"/>
                </a:cubicBezTo>
                <a:cubicBezTo>
                  <a:pt x="732" y="769"/>
                  <a:pt x="745" y="774"/>
                  <a:pt x="745" y="774"/>
                </a:cubicBezTo>
                <a:cubicBezTo>
                  <a:pt x="818" y="763"/>
                  <a:pt x="777" y="764"/>
                  <a:pt x="827" y="733"/>
                </a:cubicBezTo>
                <a:cubicBezTo>
                  <a:pt x="834" y="713"/>
                  <a:pt x="840" y="692"/>
                  <a:pt x="847" y="672"/>
                </a:cubicBezTo>
                <a:cubicBezTo>
                  <a:pt x="860" y="597"/>
                  <a:pt x="872" y="504"/>
                  <a:pt x="834" y="435"/>
                </a:cubicBezTo>
                <a:cubicBezTo>
                  <a:pt x="792" y="360"/>
                  <a:pt x="735" y="298"/>
                  <a:pt x="664" y="252"/>
                </a:cubicBezTo>
                <a:cubicBezTo>
                  <a:pt x="641" y="237"/>
                  <a:pt x="626" y="213"/>
                  <a:pt x="603" y="198"/>
                </a:cubicBezTo>
                <a:cubicBezTo>
                  <a:pt x="580" y="161"/>
                  <a:pt x="527" y="144"/>
                  <a:pt x="488" y="123"/>
                </a:cubicBezTo>
                <a:cubicBezTo>
                  <a:pt x="466" y="112"/>
                  <a:pt x="451" y="97"/>
                  <a:pt x="427" y="89"/>
                </a:cubicBezTo>
                <a:cubicBezTo>
                  <a:pt x="382" y="44"/>
                  <a:pt x="336" y="32"/>
                  <a:pt x="278" y="15"/>
                </a:cubicBezTo>
                <a:cubicBezTo>
                  <a:pt x="228" y="0"/>
                  <a:pt x="253" y="1"/>
                  <a:pt x="230" y="1"/>
                </a:cubicBezTo>
              </a:path>
            </a:pathLst>
          </a:custGeom>
          <a:solidFill>
            <a:schemeClr val="folHlink">
              <a:alpha val="50000"/>
            </a:schemeClr>
          </a:solidFill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8692" name="Freeform 4"/>
          <p:cNvSpPr>
            <a:spLocks/>
          </p:cNvSpPr>
          <p:nvPr/>
        </p:nvSpPr>
        <p:spPr bwMode="auto">
          <a:xfrm>
            <a:off x="4881563" y="941388"/>
            <a:ext cx="1228725" cy="1308100"/>
          </a:xfrm>
          <a:custGeom>
            <a:avLst/>
            <a:gdLst>
              <a:gd name="T0" fmla="*/ 428 w 774"/>
              <a:gd name="T1" fmla="*/ 44 h 824"/>
              <a:gd name="T2" fmla="*/ 306 w 774"/>
              <a:gd name="T3" fmla="*/ 98 h 824"/>
              <a:gd name="T4" fmla="*/ 286 w 774"/>
              <a:gd name="T5" fmla="*/ 173 h 824"/>
              <a:gd name="T6" fmla="*/ 225 w 774"/>
              <a:gd name="T7" fmla="*/ 281 h 824"/>
              <a:gd name="T8" fmla="*/ 205 w 774"/>
              <a:gd name="T9" fmla="*/ 322 h 824"/>
              <a:gd name="T10" fmla="*/ 130 w 774"/>
              <a:gd name="T11" fmla="*/ 451 h 824"/>
              <a:gd name="T12" fmla="*/ 96 w 774"/>
              <a:gd name="T13" fmla="*/ 478 h 824"/>
              <a:gd name="T14" fmla="*/ 56 w 774"/>
              <a:gd name="T15" fmla="*/ 505 h 824"/>
              <a:gd name="T16" fmla="*/ 2 w 774"/>
              <a:gd name="T17" fmla="*/ 627 h 824"/>
              <a:gd name="T18" fmla="*/ 29 w 774"/>
              <a:gd name="T19" fmla="*/ 749 h 824"/>
              <a:gd name="T20" fmla="*/ 90 w 774"/>
              <a:gd name="T21" fmla="*/ 817 h 824"/>
              <a:gd name="T22" fmla="*/ 218 w 774"/>
              <a:gd name="T23" fmla="*/ 803 h 824"/>
              <a:gd name="T24" fmla="*/ 259 w 774"/>
              <a:gd name="T25" fmla="*/ 776 h 824"/>
              <a:gd name="T26" fmla="*/ 279 w 774"/>
              <a:gd name="T27" fmla="*/ 762 h 824"/>
              <a:gd name="T28" fmla="*/ 347 w 774"/>
              <a:gd name="T29" fmla="*/ 688 h 824"/>
              <a:gd name="T30" fmla="*/ 388 w 774"/>
              <a:gd name="T31" fmla="*/ 634 h 824"/>
              <a:gd name="T32" fmla="*/ 422 w 774"/>
              <a:gd name="T33" fmla="*/ 606 h 824"/>
              <a:gd name="T34" fmla="*/ 435 w 774"/>
              <a:gd name="T35" fmla="*/ 586 h 824"/>
              <a:gd name="T36" fmla="*/ 489 w 774"/>
              <a:gd name="T37" fmla="*/ 532 h 824"/>
              <a:gd name="T38" fmla="*/ 537 w 774"/>
              <a:gd name="T39" fmla="*/ 478 h 824"/>
              <a:gd name="T40" fmla="*/ 564 w 774"/>
              <a:gd name="T41" fmla="*/ 444 h 824"/>
              <a:gd name="T42" fmla="*/ 571 w 774"/>
              <a:gd name="T43" fmla="*/ 423 h 824"/>
              <a:gd name="T44" fmla="*/ 672 w 774"/>
              <a:gd name="T45" fmla="*/ 362 h 824"/>
              <a:gd name="T46" fmla="*/ 706 w 774"/>
              <a:gd name="T47" fmla="*/ 301 h 824"/>
              <a:gd name="T48" fmla="*/ 618 w 774"/>
              <a:gd name="T49" fmla="*/ 3 h 824"/>
              <a:gd name="T50" fmla="*/ 489 w 774"/>
              <a:gd name="T51" fmla="*/ 17 h 824"/>
              <a:gd name="T52" fmla="*/ 428 w 774"/>
              <a:gd name="T53" fmla="*/ 44 h 8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774" h="824">
                <a:moveTo>
                  <a:pt x="428" y="44"/>
                </a:moveTo>
                <a:cubicBezTo>
                  <a:pt x="385" y="59"/>
                  <a:pt x="351" y="87"/>
                  <a:pt x="306" y="98"/>
                </a:cubicBezTo>
                <a:cubicBezTo>
                  <a:pt x="272" y="122"/>
                  <a:pt x="279" y="131"/>
                  <a:pt x="286" y="173"/>
                </a:cubicBezTo>
                <a:cubicBezTo>
                  <a:pt x="276" y="251"/>
                  <a:pt x="273" y="233"/>
                  <a:pt x="225" y="281"/>
                </a:cubicBezTo>
                <a:cubicBezTo>
                  <a:pt x="200" y="353"/>
                  <a:pt x="240" y="244"/>
                  <a:pt x="205" y="322"/>
                </a:cubicBezTo>
                <a:cubicBezTo>
                  <a:pt x="185" y="366"/>
                  <a:pt x="182" y="434"/>
                  <a:pt x="130" y="451"/>
                </a:cubicBezTo>
                <a:cubicBezTo>
                  <a:pt x="106" y="488"/>
                  <a:pt x="131" y="458"/>
                  <a:pt x="96" y="478"/>
                </a:cubicBezTo>
                <a:cubicBezTo>
                  <a:pt x="82" y="486"/>
                  <a:pt x="56" y="505"/>
                  <a:pt x="56" y="505"/>
                </a:cubicBezTo>
                <a:cubicBezTo>
                  <a:pt x="29" y="544"/>
                  <a:pt x="15" y="582"/>
                  <a:pt x="2" y="627"/>
                </a:cubicBezTo>
                <a:cubicBezTo>
                  <a:pt x="7" y="689"/>
                  <a:pt x="0" y="706"/>
                  <a:pt x="29" y="749"/>
                </a:cubicBezTo>
                <a:cubicBezTo>
                  <a:pt x="38" y="778"/>
                  <a:pt x="62" y="808"/>
                  <a:pt x="90" y="817"/>
                </a:cubicBezTo>
                <a:cubicBezTo>
                  <a:pt x="133" y="814"/>
                  <a:pt x="181" y="824"/>
                  <a:pt x="218" y="803"/>
                </a:cubicBezTo>
                <a:cubicBezTo>
                  <a:pt x="232" y="795"/>
                  <a:pt x="245" y="785"/>
                  <a:pt x="259" y="776"/>
                </a:cubicBezTo>
                <a:cubicBezTo>
                  <a:pt x="266" y="771"/>
                  <a:pt x="279" y="762"/>
                  <a:pt x="279" y="762"/>
                </a:cubicBezTo>
                <a:cubicBezTo>
                  <a:pt x="298" y="735"/>
                  <a:pt x="324" y="711"/>
                  <a:pt x="347" y="688"/>
                </a:cubicBezTo>
                <a:cubicBezTo>
                  <a:pt x="356" y="660"/>
                  <a:pt x="363" y="649"/>
                  <a:pt x="388" y="634"/>
                </a:cubicBezTo>
                <a:cubicBezTo>
                  <a:pt x="423" y="578"/>
                  <a:pt x="377" y="642"/>
                  <a:pt x="422" y="606"/>
                </a:cubicBezTo>
                <a:cubicBezTo>
                  <a:pt x="428" y="601"/>
                  <a:pt x="430" y="592"/>
                  <a:pt x="435" y="586"/>
                </a:cubicBezTo>
                <a:cubicBezTo>
                  <a:pt x="452" y="566"/>
                  <a:pt x="467" y="546"/>
                  <a:pt x="489" y="532"/>
                </a:cubicBezTo>
                <a:cubicBezTo>
                  <a:pt x="504" y="511"/>
                  <a:pt x="522" y="499"/>
                  <a:pt x="537" y="478"/>
                </a:cubicBezTo>
                <a:cubicBezTo>
                  <a:pt x="555" y="424"/>
                  <a:pt x="529" y="489"/>
                  <a:pt x="564" y="444"/>
                </a:cubicBezTo>
                <a:cubicBezTo>
                  <a:pt x="569" y="438"/>
                  <a:pt x="566" y="428"/>
                  <a:pt x="571" y="423"/>
                </a:cubicBezTo>
                <a:cubicBezTo>
                  <a:pt x="593" y="401"/>
                  <a:pt x="643" y="372"/>
                  <a:pt x="672" y="362"/>
                </a:cubicBezTo>
                <a:cubicBezTo>
                  <a:pt x="703" y="316"/>
                  <a:pt x="694" y="337"/>
                  <a:pt x="706" y="301"/>
                </a:cubicBezTo>
                <a:cubicBezTo>
                  <a:pt x="714" y="183"/>
                  <a:pt x="774" y="26"/>
                  <a:pt x="618" y="3"/>
                </a:cubicBezTo>
                <a:cubicBezTo>
                  <a:pt x="601" y="4"/>
                  <a:pt x="524" y="0"/>
                  <a:pt x="489" y="17"/>
                </a:cubicBezTo>
                <a:cubicBezTo>
                  <a:pt x="469" y="27"/>
                  <a:pt x="428" y="44"/>
                  <a:pt x="428" y="44"/>
                </a:cubicBezTo>
                <a:close/>
              </a:path>
            </a:pathLst>
          </a:custGeom>
          <a:solidFill>
            <a:srgbClr val="C0C0C0">
              <a:alpha val="50000"/>
            </a:srgbClr>
          </a:solidFill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8693" name="Freeform 5"/>
          <p:cNvSpPr>
            <a:spLocks/>
          </p:cNvSpPr>
          <p:nvPr/>
        </p:nvSpPr>
        <p:spPr bwMode="auto">
          <a:xfrm>
            <a:off x="4162425" y="849313"/>
            <a:ext cx="722313" cy="828675"/>
          </a:xfrm>
          <a:custGeom>
            <a:avLst/>
            <a:gdLst>
              <a:gd name="T0" fmla="*/ 0 w 455"/>
              <a:gd name="T1" fmla="*/ 190 h 522"/>
              <a:gd name="T2" fmla="*/ 14 w 455"/>
              <a:gd name="T3" fmla="*/ 278 h 522"/>
              <a:gd name="T4" fmla="*/ 75 w 455"/>
              <a:gd name="T5" fmla="*/ 380 h 522"/>
              <a:gd name="T6" fmla="*/ 82 w 455"/>
              <a:gd name="T7" fmla="*/ 448 h 522"/>
              <a:gd name="T8" fmla="*/ 204 w 455"/>
              <a:gd name="T9" fmla="*/ 522 h 522"/>
              <a:gd name="T10" fmla="*/ 299 w 455"/>
              <a:gd name="T11" fmla="*/ 441 h 522"/>
              <a:gd name="T12" fmla="*/ 312 w 455"/>
              <a:gd name="T13" fmla="*/ 420 h 522"/>
              <a:gd name="T14" fmla="*/ 373 w 455"/>
              <a:gd name="T15" fmla="*/ 393 h 522"/>
              <a:gd name="T16" fmla="*/ 414 w 455"/>
              <a:gd name="T17" fmla="*/ 339 h 522"/>
              <a:gd name="T18" fmla="*/ 421 w 455"/>
              <a:gd name="T19" fmla="*/ 305 h 522"/>
              <a:gd name="T20" fmla="*/ 427 w 455"/>
              <a:gd name="T21" fmla="*/ 231 h 522"/>
              <a:gd name="T22" fmla="*/ 448 w 455"/>
              <a:gd name="T23" fmla="*/ 170 h 522"/>
              <a:gd name="T24" fmla="*/ 455 w 455"/>
              <a:gd name="T25" fmla="*/ 149 h 522"/>
              <a:gd name="T26" fmla="*/ 400 w 455"/>
              <a:gd name="T27" fmla="*/ 0 h 5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55" h="522">
                <a:moveTo>
                  <a:pt x="0" y="190"/>
                </a:moveTo>
                <a:cubicBezTo>
                  <a:pt x="1" y="204"/>
                  <a:pt x="1" y="255"/>
                  <a:pt x="14" y="278"/>
                </a:cubicBezTo>
                <a:cubicBezTo>
                  <a:pt x="34" y="314"/>
                  <a:pt x="62" y="341"/>
                  <a:pt x="75" y="380"/>
                </a:cubicBezTo>
                <a:cubicBezTo>
                  <a:pt x="77" y="403"/>
                  <a:pt x="78" y="425"/>
                  <a:pt x="82" y="448"/>
                </a:cubicBezTo>
                <a:cubicBezTo>
                  <a:pt x="91" y="502"/>
                  <a:pt x="160" y="513"/>
                  <a:pt x="204" y="522"/>
                </a:cubicBezTo>
                <a:cubicBezTo>
                  <a:pt x="250" y="510"/>
                  <a:pt x="270" y="476"/>
                  <a:pt x="299" y="441"/>
                </a:cubicBezTo>
                <a:cubicBezTo>
                  <a:pt x="304" y="435"/>
                  <a:pt x="306" y="425"/>
                  <a:pt x="312" y="420"/>
                </a:cubicBezTo>
                <a:cubicBezTo>
                  <a:pt x="327" y="408"/>
                  <a:pt x="356" y="405"/>
                  <a:pt x="373" y="393"/>
                </a:cubicBezTo>
                <a:cubicBezTo>
                  <a:pt x="388" y="371"/>
                  <a:pt x="421" y="395"/>
                  <a:pt x="414" y="339"/>
                </a:cubicBezTo>
                <a:cubicBezTo>
                  <a:pt x="416" y="328"/>
                  <a:pt x="420" y="316"/>
                  <a:pt x="421" y="305"/>
                </a:cubicBezTo>
                <a:cubicBezTo>
                  <a:pt x="424" y="280"/>
                  <a:pt x="423" y="255"/>
                  <a:pt x="427" y="231"/>
                </a:cubicBezTo>
                <a:cubicBezTo>
                  <a:pt x="428" y="227"/>
                  <a:pt x="444" y="182"/>
                  <a:pt x="448" y="170"/>
                </a:cubicBezTo>
                <a:cubicBezTo>
                  <a:pt x="450" y="163"/>
                  <a:pt x="455" y="149"/>
                  <a:pt x="455" y="149"/>
                </a:cubicBezTo>
                <a:cubicBezTo>
                  <a:pt x="448" y="71"/>
                  <a:pt x="451" y="51"/>
                  <a:pt x="400" y="0"/>
                </a:cubicBezTo>
              </a:path>
            </a:pathLst>
          </a:custGeom>
          <a:solidFill>
            <a:srgbClr val="C8D2FC">
              <a:alpha val="50000"/>
            </a:srgbClr>
          </a:solidFill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8694" name="Rectangle 6"/>
          <p:cNvSpPr>
            <a:spLocks noGrp="1" noChangeArrowheads="1"/>
          </p:cNvSpPr>
          <p:nvPr>
            <p:ph type="title"/>
          </p:nvPr>
        </p:nvSpPr>
        <p:spPr>
          <a:xfrm>
            <a:off x="588963" y="153988"/>
            <a:ext cx="7772400" cy="615950"/>
          </a:xfrm>
          <a:noFill/>
          <a:ln/>
        </p:spPr>
        <p:txBody>
          <a:bodyPr/>
          <a:lstStyle/>
          <a:p>
            <a:r>
              <a:rPr lang="en-US" sz="3200"/>
              <a:t>Illustrating Dijkstra’s Algorithm</a:t>
            </a:r>
          </a:p>
        </p:txBody>
      </p:sp>
      <p:grpSp>
        <p:nvGrpSpPr>
          <p:cNvPr id="498695" name="Group 7"/>
          <p:cNvGrpSpPr>
            <a:grpSpLocks/>
          </p:cNvGrpSpPr>
          <p:nvPr/>
        </p:nvGrpSpPr>
        <p:grpSpPr bwMode="auto">
          <a:xfrm>
            <a:off x="4019550" y="1087438"/>
            <a:ext cx="2324100" cy="1506537"/>
            <a:chOff x="1067" y="1260"/>
            <a:chExt cx="1464" cy="949"/>
          </a:xfrm>
        </p:grpSpPr>
        <p:sp>
          <p:nvSpPr>
            <p:cNvPr id="498696" name="Text Box 8"/>
            <p:cNvSpPr txBox="1">
              <a:spLocks noChangeArrowheads="1"/>
            </p:cNvSpPr>
            <p:nvPr/>
          </p:nvSpPr>
          <p:spPr bwMode="auto">
            <a:xfrm>
              <a:off x="1067" y="1482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4</a:t>
              </a:r>
            </a:p>
          </p:txBody>
        </p:sp>
        <p:sp>
          <p:nvSpPr>
            <p:cNvPr id="498697" name="Text Box 9"/>
            <p:cNvSpPr txBox="1">
              <a:spLocks noChangeArrowheads="1"/>
            </p:cNvSpPr>
            <p:nvPr/>
          </p:nvSpPr>
          <p:spPr bwMode="auto">
            <a:xfrm>
              <a:off x="1679" y="1260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2</a:t>
              </a:r>
            </a:p>
          </p:txBody>
        </p:sp>
        <p:sp>
          <p:nvSpPr>
            <p:cNvPr id="498698" name="Text Box 10"/>
            <p:cNvSpPr txBox="1">
              <a:spLocks noChangeArrowheads="1"/>
            </p:cNvSpPr>
            <p:nvPr/>
          </p:nvSpPr>
          <p:spPr bwMode="auto">
            <a:xfrm>
              <a:off x="2311" y="1430"/>
              <a:ext cx="220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10</a:t>
              </a:r>
            </a:p>
          </p:txBody>
        </p:sp>
        <p:sp>
          <p:nvSpPr>
            <p:cNvPr id="498699" name="Text Box 11"/>
            <p:cNvSpPr txBox="1">
              <a:spLocks noChangeArrowheads="1"/>
            </p:cNvSpPr>
            <p:nvPr/>
          </p:nvSpPr>
          <p:spPr bwMode="auto">
            <a:xfrm>
              <a:off x="1993" y="1526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3</a:t>
              </a:r>
            </a:p>
          </p:txBody>
        </p:sp>
        <p:sp>
          <p:nvSpPr>
            <p:cNvPr id="498700" name="Text Box 12"/>
            <p:cNvSpPr txBox="1">
              <a:spLocks noChangeArrowheads="1"/>
            </p:cNvSpPr>
            <p:nvPr/>
          </p:nvSpPr>
          <p:spPr bwMode="auto">
            <a:xfrm>
              <a:off x="1560" y="1459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498701" name="Text Box 13"/>
            <p:cNvSpPr txBox="1">
              <a:spLocks noChangeArrowheads="1"/>
            </p:cNvSpPr>
            <p:nvPr/>
          </p:nvSpPr>
          <p:spPr bwMode="auto">
            <a:xfrm>
              <a:off x="1331" y="1644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2</a:t>
              </a:r>
            </a:p>
          </p:txBody>
        </p:sp>
        <p:sp>
          <p:nvSpPr>
            <p:cNvPr id="498702" name="Text Box 14"/>
            <p:cNvSpPr txBox="1">
              <a:spLocks noChangeArrowheads="1"/>
            </p:cNvSpPr>
            <p:nvPr/>
          </p:nvSpPr>
          <p:spPr bwMode="auto">
            <a:xfrm>
              <a:off x="2165" y="1652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2</a:t>
              </a:r>
            </a:p>
          </p:txBody>
        </p:sp>
        <p:sp>
          <p:nvSpPr>
            <p:cNvPr id="498703" name="Text Box 15"/>
            <p:cNvSpPr txBox="1">
              <a:spLocks noChangeArrowheads="1"/>
            </p:cNvSpPr>
            <p:nvPr/>
          </p:nvSpPr>
          <p:spPr bwMode="auto">
            <a:xfrm>
              <a:off x="2356" y="1924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6</a:t>
              </a:r>
            </a:p>
          </p:txBody>
        </p:sp>
        <p:sp>
          <p:nvSpPr>
            <p:cNvPr id="498704" name="Text Box 16"/>
            <p:cNvSpPr txBox="1">
              <a:spLocks noChangeArrowheads="1"/>
            </p:cNvSpPr>
            <p:nvPr/>
          </p:nvSpPr>
          <p:spPr bwMode="auto">
            <a:xfrm>
              <a:off x="1931" y="1838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4</a:t>
              </a:r>
            </a:p>
          </p:txBody>
        </p:sp>
        <p:sp>
          <p:nvSpPr>
            <p:cNvPr id="498705" name="Text Box 17"/>
            <p:cNvSpPr txBox="1">
              <a:spLocks noChangeArrowheads="1"/>
            </p:cNvSpPr>
            <p:nvPr/>
          </p:nvSpPr>
          <p:spPr bwMode="auto">
            <a:xfrm>
              <a:off x="1749" y="2035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498706" name="Text Box 18"/>
            <p:cNvSpPr txBox="1">
              <a:spLocks noChangeArrowheads="1"/>
            </p:cNvSpPr>
            <p:nvPr/>
          </p:nvSpPr>
          <p:spPr bwMode="auto">
            <a:xfrm>
              <a:off x="1486" y="1840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8</a:t>
              </a:r>
            </a:p>
          </p:txBody>
        </p:sp>
        <p:sp>
          <p:nvSpPr>
            <p:cNvPr id="498707" name="Text Box 19"/>
            <p:cNvSpPr txBox="1">
              <a:spLocks noChangeArrowheads="1"/>
            </p:cNvSpPr>
            <p:nvPr/>
          </p:nvSpPr>
          <p:spPr bwMode="auto">
            <a:xfrm>
              <a:off x="1155" y="1854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5</a:t>
              </a:r>
            </a:p>
          </p:txBody>
        </p:sp>
      </p:grpSp>
      <p:sp>
        <p:nvSpPr>
          <p:cNvPr id="498708" name="Oval 20"/>
          <p:cNvSpPr>
            <a:spLocks noChangeArrowheads="1"/>
          </p:cNvSpPr>
          <p:nvPr/>
        </p:nvSpPr>
        <p:spPr bwMode="auto">
          <a:xfrm>
            <a:off x="3784600" y="1798638"/>
            <a:ext cx="280988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8709" name="Text Box 21"/>
          <p:cNvSpPr txBox="1">
            <a:spLocks noChangeArrowheads="1"/>
          </p:cNvSpPr>
          <p:nvPr/>
        </p:nvSpPr>
        <p:spPr bwMode="auto">
          <a:xfrm>
            <a:off x="3767138" y="1758950"/>
            <a:ext cx="33496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3</a:t>
            </a:r>
            <a:endParaRPr lang="en-US" sz="1400"/>
          </a:p>
        </p:txBody>
      </p:sp>
      <p:sp>
        <p:nvSpPr>
          <p:cNvPr id="498710" name="Oval 22"/>
          <p:cNvSpPr>
            <a:spLocks noChangeArrowheads="1"/>
          </p:cNvSpPr>
          <p:nvPr/>
        </p:nvSpPr>
        <p:spPr bwMode="auto">
          <a:xfrm>
            <a:off x="4410075" y="2414588"/>
            <a:ext cx="280988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8711" name="Text Box 23"/>
          <p:cNvSpPr txBox="1">
            <a:spLocks noChangeArrowheads="1"/>
          </p:cNvSpPr>
          <p:nvPr/>
        </p:nvSpPr>
        <p:spPr bwMode="auto">
          <a:xfrm>
            <a:off x="4381500" y="2363788"/>
            <a:ext cx="334963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6</a:t>
            </a:r>
            <a:endParaRPr lang="en-US" sz="1400"/>
          </a:p>
        </p:txBody>
      </p:sp>
      <p:sp>
        <p:nvSpPr>
          <p:cNvPr id="498712" name="Oval 24"/>
          <p:cNvSpPr>
            <a:spLocks noChangeArrowheads="1"/>
          </p:cNvSpPr>
          <p:nvPr/>
        </p:nvSpPr>
        <p:spPr bwMode="auto">
          <a:xfrm>
            <a:off x="5002213" y="1824038"/>
            <a:ext cx="280987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8713" name="Text Box 25"/>
          <p:cNvSpPr txBox="1">
            <a:spLocks noChangeArrowheads="1"/>
          </p:cNvSpPr>
          <p:nvPr/>
        </p:nvSpPr>
        <p:spPr bwMode="auto">
          <a:xfrm>
            <a:off x="4984750" y="1784350"/>
            <a:ext cx="334963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4</a:t>
            </a:r>
            <a:endParaRPr lang="en-US" sz="1400"/>
          </a:p>
        </p:txBody>
      </p:sp>
      <p:sp>
        <p:nvSpPr>
          <p:cNvPr id="498714" name="Oval 26"/>
          <p:cNvSpPr>
            <a:spLocks noChangeArrowheads="1"/>
          </p:cNvSpPr>
          <p:nvPr/>
        </p:nvSpPr>
        <p:spPr bwMode="auto">
          <a:xfrm>
            <a:off x="5618163" y="1212850"/>
            <a:ext cx="280987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8715" name="Text Box 27"/>
          <p:cNvSpPr txBox="1">
            <a:spLocks noChangeArrowheads="1"/>
          </p:cNvSpPr>
          <p:nvPr/>
        </p:nvSpPr>
        <p:spPr bwMode="auto">
          <a:xfrm>
            <a:off x="5600700" y="1173163"/>
            <a:ext cx="334963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2</a:t>
            </a:r>
            <a:endParaRPr lang="en-US" sz="1400"/>
          </a:p>
        </p:txBody>
      </p:sp>
      <p:sp>
        <p:nvSpPr>
          <p:cNvPr id="498716" name="Oval 28"/>
          <p:cNvSpPr>
            <a:spLocks noChangeArrowheads="1"/>
          </p:cNvSpPr>
          <p:nvPr/>
        </p:nvSpPr>
        <p:spPr bwMode="auto">
          <a:xfrm>
            <a:off x="5627688" y="2408238"/>
            <a:ext cx="280987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8717" name="Text Box 29"/>
          <p:cNvSpPr txBox="1">
            <a:spLocks noChangeArrowheads="1"/>
          </p:cNvSpPr>
          <p:nvPr/>
        </p:nvSpPr>
        <p:spPr bwMode="auto">
          <a:xfrm>
            <a:off x="5621338" y="2368550"/>
            <a:ext cx="33496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7</a:t>
            </a:r>
            <a:endParaRPr lang="en-US" sz="1400"/>
          </a:p>
        </p:txBody>
      </p:sp>
      <p:sp>
        <p:nvSpPr>
          <p:cNvPr id="498718" name="Oval 30"/>
          <p:cNvSpPr>
            <a:spLocks noChangeArrowheads="1"/>
          </p:cNvSpPr>
          <p:nvPr/>
        </p:nvSpPr>
        <p:spPr bwMode="auto">
          <a:xfrm>
            <a:off x="6229350" y="1825625"/>
            <a:ext cx="280988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8719" name="Text Box 31"/>
          <p:cNvSpPr txBox="1">
            <a:spLocks noChangeArrowheads="1"/>
          </p:cNvSpPr>
          <p:nvPr/>
        </p:nvSpPr>
        <p:spPr bwMode="auto">
          <a:xfrm>
            <a:off x="6211888" y="1785938"/>
            <a:ext cx="334962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5</a:t>
            </a:r>
            <a:endParaRPr lang="en-US" sz="1400"/>
          </a:p>
        </p:txBody>
      </p:sp>
      <p:sp>
        <p:nvSpPr>
          <p:cNvPr id="498720" name="Line 32"/>
          <p:cNvSpPr>
            <a:spLocks noChangeShapeType="1"/>
          </p:cNvSpPr>
          <p:nvPr/>
        </p:nvSpPr>
        <p:spPr bwMode="auto">
          <a:xfrm>
            <a:off x="3989388" y="2070100"/>
            <a:ext cx="430212" cy="396875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8721" name="Line 33"/>
          <p:cNvSpPr>
            <a:spLocks noChangeShapeType="1"/>
          </p:cNvSpPr>
          <p:nvPr/>
        </p:nvSpPr>
        <p:spPr bwMode="auto">
          <a:xfrm>
            <a:off x="5881688" y="1412875"/>
            <a:ext cx="420687" cy="430213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8722" name="Line 34"/>
          <p:cNvSpPr>
            <a:spLocks noChangeShapeType="1"/>
          </p:cNvSpPr>
          <p:nvPr/>
        </p:nvSpPr>
        <p:spPr bwMode="auto">
          <a:xfrm flipH="1">
            <a:off x="5872163" y="2058988"/>
            <a:ext cx="396875" cy="398462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8723" name="Line 35"/>
          <p:cNvSpPr>
            <a:spLocks noChangeShapeType="1"/>
          </p:cNvSpPr>
          <p:nvPr/>
        </p:nvSpPr>
        <p:spPr bwMode="auto">
          <a:xfrm flipH="1">
            <a:off x="5248275" y="1446213"/>
            <a:ext cx="407988" cy="407987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8724" name="Line 36"/>
          <p:cNvSpPr>
            <a:spLocks noChangeShapeType="1"/>
          </p:cNvSpPr>
          <p:nvPr/>
        </p:nvSpPr>
        <p:spPr bwMode="auto">
          <a:xfrm flipH="1">
            <a:off x="5280025" y="1951038"/>
            <a:ext cx="935038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8725" name="Line 37"/>
          <p:cNvSpPr>
            <a:spLocks noChangeShapeType="1"/>
          </p:cNvSpPr>
          <p:nvPr/>
        </p:nvSpPr>
        <p:spPr bwMode="auto">
          <a:xfrm>
            <a:off x="5237163" y="2058988"/>
            <a:ext cx="419100" cy="376237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8726" name="Line 38"/>
          <p:cNvSpPr>
            <a:spLocks noChangeShapeType="1"/>
          </p:cNvSpPr>
          <p:nvPr/>
        </p:nvSpPr>
        <p:spPr bwMode="auto">
          <a:xfrm flipH="1">
            <a:off x="4687888" y="2554288"/>
            <a:ext cx="936625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8727" name="Line 39"/>
          <p:cNvSpPr>
            <a:spLocks noChangeShapeType="1"/>
          </p:cNvSpPr>
          <p:nvPr/>
        </p:nvSpPr>
        <p:spPr bwMode="auto">
          <a:xfrm flipH="1">
            <a:off x="4052888" y="1951038"/>
            <a:ext cx="947737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8728" name="Line 40"/>
          <p:cNvSpPr>
            <a:spLocks noChangeShapeType="1"/>
          </p:cNvSpPr>
          <p:nvPr/>
        </p:nvSpPr>
        <p:spPr bwMode="auto">
          <a:xfrm flipH="1">
            <a:off x="4591050" y="2079625"/>
            <a:ext cx="463550" cy="3444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8729" name="Oval 41"/>
          <p:cNvSpPr>
            <a:spLocks noChangeArrowheads="1"/>
          </p:cNvSpPr>
          <p:nvPr/>
        </p:nvSpPr>
        <p:spPr bwMode="auto">
          <a:xfrm>
            <a:off x="4406900" y="1206500"/>
            <a:ext cx="280988" cy="279400"/>
          </a:xfrm>
          <a:prstGeom prst="ellipse">
            <a:avLst/>
          </a:prstGeom>
          <a:noFill/>
          <a:ln w="1905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8730" name="Text Box 42"/>
          <p:cNvSpPr txBox="1">
            <a:spLocks noChangeArrowheads="1"/>
          </p:cNvSpPr>
          <p:nvPr/>
        </p:nvSpPr>
        <p:spPr bwMode="auto">
          <a:xfrm>
            <a:off x="4394200" y="1166813"/>
            <a:ext cx="334963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FF"/>
                </a:solidFill>
              </a:rPr>
              <a:t>v</a:t>
            </a:r>
            <a:r>
              <a:rPr lang="en-US" sz="1400" baseline="-25000">
                <a:solidFill>
                  <a:srgbClr val="FF00FF"/>
                </a:solidFill>
              </a:rPr>
              <a:t>1</a:t>
            </a:r>
            <a:endParaRPr lang="en-US" sz="1400">
              <a:solidFill>
                <a:srgbClr val="FF00FF"/>
              </a:solidFill>
            </a:endParaRPr>
          </a:p>
        </p:txBody>
      </p:sp>
      <p:sp>
        <p:nvSpPr>
          <p:cNvPr id="498731" name="Line 43"/>
          <p:cNvSpPr>
            <a:spLocks noChangeShapeType="1"/>
          </p:cNvSpPr>
          <p:nvPr/>
        </p:nvSpPr>
        <p:spPr bwMode="auto">
          <a:xfrm flipH="1">
            <a:off x="3998913" y="1446213"/>
            <a:ext cx="430212" cy="376237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8732" name="Line 44"/>
          <p:cNvSpPr>
            <a:spLocks noChangeShapeType="1"/>
          </p:cNvSpPr>
          <p:nvPr/>
        </p:nvSpPr>
        <p:spPr bwMode="auto">
          <a:xfrm>
            <a:off x="4687888" y="1327150"/>
            <a:ext cx="9144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8733" name="Line 45"/>
          <p:cNvSpPr>
            <a:spLocks noChangeShapeType="1"/>
          </p:cNvSpPr>
          <p:nvPr/>
        </p:nvSpPr>
        <p:spPr bwMode="auto">
          <a:xfrm>
            <a:off x="4633913" y="1466850"/>
            <a:ext cx="441325" cy="365125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498734" name="Object 46"/>
          <p:cNvGraphicFramePr>
            <a:graphicFrameLocks noChangeAspect="1"/>
          </p:cNvGraphicFramePr>
          <p:nvPr/>
        </p:nvGraphicFramePr>
        <p:xfrm>
          <a:off x="955675" y="1141413"/>
          <a:ext cx="2055813" cy="167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8785" name="Worksheet" r:id="rId3" imgW="2448306" imgH="1990954" progId="Excel.Sheet.8">
                  <p:embed/>
                </p:oleObj>
              </mc:Choice>
              <mc:Fallback>
                <p:oleObj name="Worksheet" r:id="rId3" imgW="2448306" imgH="1990954" progId="Excel.Sheet.8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5675" y="1141413"/>
                        <a:ext cx="2055813" cy="167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8735" name="Line 47"/>
          <p:cNvSpPr>
            <a:spLocks noChangeShapeType="1"/>
          </p:cNvSpPr>
          <p:nvPr/>
        </p:nvSpPr>
        <p:spPr bwMode="auto">
          <a:xfrm flipH="1">
            <a:off x="3709988" y="2968625"/>
            <a:ext cx="1587" cy="601663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8736" name="Text Box 48"/>
          <p:cNvSpPr txBox="1">
            <a:spLocks noChangeArrowheads="1"/>
          </p:cNvSpPr>
          <p:nvPr/>
        </p:nvSpPr>
        <p:spPr bwMode="auto">
          <a:xfrm>
            <a:off x="3748088" y="3111500"/>
            <a:ext cx="126206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4</a:t>
            </a:r>
            <a:r>
              <a:rPr lang="en-US" sz="1400"/>
              <a:t> is selected.</a:t>
            </a:r>
          </a:p>
        </p:txBody>
      </p:sp>
      <p:grpSp>
        <p:nvGrpSpPr>
          <p:cNvPr id="498737" name="Group 49"/>
          <p:cNvGrpSpPr>
            <a:grpSpLocks/>
          </p:cNvGrpSpPr>
          <p:nvPr/>
        </p:nvGrpSpPr>
        <p:grpSpPr bwMode="auto">
          <a:xfrm>
            <a:off x="4183063" y="3841750"/>
            <a:ext cx="2324100" cy="1506538"/>
            <a:chOff x="1067" y="1260"/>
            <a:chExt cx="1464" cy="949"/>
          </a:xfrm>
        </p:grpSpPr>
        <p:sp>
          <p:nvSpPr>
            <p:cNvPr id="498738" name="Text Box 50"/>
            <p:cNvSpPr txBox="1">
              <a:spLocks noChangeArrowheads="1"/>
            </p:cNvSpPr>
            <p:nvPr/>
          </p:nvSpPr>
          <p:spPr bwMode="auto">
            <a:xfrm>
              <a:off x="1067" y="1482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4</a:t>
              </a:r>
            </a:p>
          </p:txBody>
        </p:sp>
        <p:sp>
          <p:nvSpPr>
            <p:cNvPr id="498739" name="Text Box 51"/>
            <p:cNvSpPr txBox="1">
              <a:spLocks noChangeArrowheads="1"/>
            </p:cNvSpPr>
            <p:nvPr/>
          </p:nvSpPr>
          <p:spPr bwMode="auto">
            <a:xfrm>
              <a:off x="1679" y="1260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2</a:t>
              </a:r>
            </a:p>
          </p:txBody>
        </p:sp>
        <p:sp>
          <p:nvSpPr>
            <p:cNvPr id="498740" name="Text Box 52"/>
            <p:cNvSpPr txBox="1">
              <a:spLocks noChangeArrowheads="1"/>
            </p:cNvSpPr>
            <p:nvPr/>
          </p:nvSpPr>
          <p:spPr bwMode="auto">
            <a:xfrm>
              <a:off x="2311" y="1430"/>
              <a:ext cx="220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10</a:t>
              </a:r>
            </a:p>
          </p:txBody>
        </p:sp>
        <p:sp>
          <p:nvSpPr>
            <p:cNvPr id="498741" name="Text Box 53"/>
            <p:cNvSpPr txBox="1">
              <a:spLocks noChangeArrowheads="1"/>
            </p:cNvSpPr>
            <p:nvPr/>
          </p:nvSpPr>
          <p:spPr bwMode="auto">
            <a:xfrm>
              <a:off x="1993" y="1526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3</a:t>
              </a:r>
            </a:p>
          </p:txBody>
        </p:sp>
        <p:sp>
          <p:nvSpPr>
            <p:cNvPr id="498742" name="Text Box 54"/>
            <p:cNvSpPr txBox="1">
              <a:spLocks noChangeArrowheads="1"/>
            </p:cNvSpPr>
            <p:nvPr/>
          </p:nvSpPr>
          <p:spPr bwMode="auto">
            <a:xfrm>
              <a:off x="1560" y="1459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498743" name="Text Box 55"/>
            <p:cNvSpPr txBox="1">
              <a:spLocks noChangeArrowheads="1"/>
            </p:cNvSpPr>
            <p:nvPr/>
          </p:nvSpPr>
          <p:spPr bwMode="auto">
            <a:xfrm>
              <a:off x="1331" y="1644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2</a:t>
              </a:r>
            </a:p>
          </p:txBody>
        </p:sp>
        <p:sp>
          <p:nvSpPr>
            <p:cNvPr id="498744" name="Text Box 56"/>
            <p:cNvSpPr txBox="1">
              <a:spLocks noChangeArrowheads="1"/>
            </p:cNvSpPr>
            <p:nvPr/>
          </p:nvSpPr>
          <p:spPr bwMode="auto">
            <a:xfrm>
              <a:off x="2165" y="1652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2</a:t>
              </a:r>
            </a:p>
          </p:txBody>
        </p:sp>
        <p:sp>
          <p:nvSpPr>
            <p:cNvPr id="498745" name="Text Box 57"/>
            <p:cNvSpPr txBox="1">
              <a:spLocks noChangeArrowheads="1"/>
            </p:cNvSpPr>
            <p:nvPr/>
          </p:nvSpPr>
          <p:spPr bwMode="auto">
            <a:xfrm>
              <a:off x="2356" y="1924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6</a:t>
              </a:r>
            </a:p>
          </p:txBody>
        </p:sp>
        <p:sp>
          <p:nvSpPr>
            <p:cNvPr id="498746" name="Text Box 58"/>
            <p:cNvSpPr txBox="1">
              <a:spLocks noChangeArrowheads="1"/>
            </p:cNvSpPr>
            <p:nvPr/>
          </p:nvSpPr>
          <p:spPr bwMode="auto">
            <a:xfrm>
              <a:off x="1931" y="1838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4</a:t>
              </a:r>
            </a:p>
          </p:txBody>
        </p:sp>
        <p:sp>
          <p:nvSpPr>
            <p:cNvPr id="498747" name="Text Box 59"/>
            <p:cNvSpPr txBox="1">
              <a:spLocks noChangeArrowheads="1"/>
            </p:cNvSpPr>
            <p:nvPr/>
          </p:nvSpPr>
          <p:spPr bwMode="auto">
            <a:xfrm>
              <a:off x="1749" y="2035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498748" name="Text Box 60"/>
            <p:cNvSpPr txBox="1">
              <a:spLocks noChangeArrowheads="1"/>
            </p:cNvSpPr>
            <p:nvPr/>
          </p:nvSpPr>
          <p:spPr bwMode="auto">
            <a:xfrm>
              <a:off x="1486" y="1840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8</a:t>
              </a:r>
            </a:p>
          </p:txBody>
        </p:sp>
        <p:sp>
          <p:nvSpPr>
            <p:cNvPr id="498749" name="Text Box 61"/>
            <p:cNvSpPr txBox="1">
              <a:spLocks noChangeArrowheads="1"/>
            </p:cNvSpPr>
            <p:nvPr/>
          </p:nvSpPr>
          <p:spPr bwMode="auto">
            <a:xfrm>
              <a:off x="1155" y="1854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5</a:t>
              </a:r>
            </a:p>
          </p:txBody>
        </p:sp>
      </p:grpSp>
      <p:sp>
        <p:nvSpPr>
          <p:cNvPr id="498750" name="Oval 62"/>
          <p:cNvSpPr>
            <a:spLocks noChangeArrowheads="1"/>
          </p:cNvSpPr>
          <p:nvPr/>
        </p:nvSpPr>
        <p:spPr bwMode="auto">
          <a:xfrm>
            <a:off x="3948113" y="4552950"/>
            <a:ext cx="280987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8751" name="Text Box 63"/>
          <p:cNvSpPr txBox="1">
            <a:spLocks noChangeArrowheads="1"/>
          </p:cNvSpPr>
          <p:nvPr/>
        </p:nvSpPr>
        <p:spPr bwMode="auto">
          <a:xfrm>
            <a:off x="3930650" y="4513263"/>
            <a:ext cx="334963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3</a:t>
            </a:r>
            <a:endParaRPr lang="en-US" sz="1400"/>
          </a:p>
        </p:txBody>
      </p:sp>
      <p:sp>
        <p:nvSpPr>
          <p:cNvPr id="498752" name="Oval 64"/>
          <p:cNvSpPr>
            <a:spLocks noChangeArrowheads="1"/>
          </p:cNvSpPr>
          <p:nvPr/>
        </p:nvSpPr>
        <p:spPr bwMode="auto">
          <a:xfrm>
            <a:off x="4573588" y="5168900"/>
            <a:ext cx="280987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8753" name="Text Box 65"/>
          <p:cNvSpPr txBox="1">
            <a:spLocks noChangeArrowheads="1"/>
          </p:cNvSpPr>
          <p:nvPr/>
        </p:nvSpPr>
        <p:spPr bwMode="auto">
          <a:xfrm>
            <a:off x="4545013" y="5118100"/>
            <a:ext cx="33496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6</a:t>
            </a:r>
            <a:endParaRPr lang="en-US" sz="1400"/>
          </a:p>
        </p:txBody>
      </p:sp>
      <p:sp>
        <p:nvSpPr>
          <p:cNvPr id="498754" name="Oval 66"/>
          <p:cNvSpPr>
            <a:spLocks noChangeArrowheads="1"/>
          </p:cNvSpPr>
          <p:nvPr/>
        </p:nvSpPr>
        <p:spPr bwMode="auto">
          <a:xfrm>
            <a:off x="5165725" y="4578350"/>
            <a:ext cx="280988" cy="279400"/>
          </a:xfrm>
          <a:prstGeom prst="ellipse">
            <a:avLst/>
          </a:prstGeom>
          <a:noFill/>
          <a:ln w="1905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8755" name="Text Box 67"/>
          <p:cNvSpPr txBox="1">
            <a:spLocks noChangeArrowheads="1"/>
          </p:cNvSpPr>
          <p:nvPr/>
        </p:nvSpPr>
        <p:spPr bwMode="auto">
          <a:xfrm>
            <a:off x="5148263" y="4538663"/>
            <a:ext cx="334962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FF"/>
                </a:solidFill>
              </a:rPr>
              <a:t>v</a:t>
            </a:r>
            <a:r>
              <a:rPr lang="en-US" sz="1400" baseline="-25000">
                <a:solidFill>
                  <a:srgbClr val="FF00FF"/>
                </a:solidFill>
              </a:rPr>
              <a:t>4</a:t>
            </a:r>
            <a:endParaRPr lang="en-US" sz="1400">
              <a:solidFill>
                <a:srgbClr val="FF00FF"/>
              </a:solidFill>
            </a:endParaRPr>
          </a:p>
        </p:txBody>
      </p:sp>
      <p:sp>
        <p:nvSpPr>
          <p:cNvPr id="498756" name="Oval 68"/>
          <p:cNvSpPr>
            <a:spLocks noChangeArrowheads="1"/>
          </p:cNvSpPr>
          <p:nvPr/>
        </p:nvSpPr>
        <p:spPr bwMode="auto">
          <a:xfrm>
            <a:off x="5781675" y="3967163"/>
            <a:ext cx="280988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8757" name="Text Box 69"/>
          <p:cNvSpPr txBox="1">
            <a:spLocks noChangeArrowheads="1"/>
          </p:cNvSpPr>
          <p:nvPr/>
        </p:nvSpPr>
        <p:spPr bwMode="auto">
          <a:xfrm>
            <a:off x="5764213" y="3927475"/>
            <a:ext cx="33496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2</a:t>
            </a:r>
            <a:endParaRPr lang="en-US" sz="1400"/>
          </a:p>
        </p:txBody>
      </p:sp>
      <p:sp>
        <p:nvSpPr>
          <p:cNvPr id="498758" name="Oval 70"/>
          <p:cNvSpPr>
            <a:spLocks noChangeArrowheads="1"/>
          </p:cNvSpPr>
          <p:nvPr/>
        </p:nvSpPr>
        <p:spPr bwMode="auto">
          <a:xfrm>
            <a:off x="5791200" y="5162550"/>
            <a:ext cx="280988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8759" name="Text Box 71"/>
          <p:cNvSpPr txBox="1">
            <a:spLocks noChangeArrowheads="1"/>
          </p:cNvSpPr>
          <p:nvPr/>
        </p:nvSpPr>
        <p:spPr bwMode="auto">
          <a:xfrm>
            <a:off x="5784850" y="5122863"/>
            <a:ext cx="334963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7</a:t>
            </a:r>
            <a:endParaRPr lang="en-US" sz="1400"/>
          </a:p>
        </p:txBody>
      </p:sp>
      <p:sp>
        <p:nvSpPr>
          <p:cNvPr id="498760" name="Oval 72"/>
          <p:cNvSpPr>
            <a:spLocks noChangeArrowheads="1"/>
          </p:cNvSpPr>
          <p:nvPr/>
        </p:nvSpPr>
        <p:spPr bwMode="auto">
          <a:xfrm>
            <a:off x="6392863" y="4579938"/>
            <a:ext cx="280987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8761" name="Text Box 73"/>
          <p:cNvSpPr txBox="1">
            <a:spLocks noChangeArrowheads="1"/>
          </p:cNvSpPr>
          <p:nvPr/>
        </p:nvSpPr>
        <p:spPr bwMode="auto">
          <a:xfrm>
            <a:off x="6375400" y="4540250"/>
            <a:ext cx="334963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5</a:t>
            </a:r>
            <a:endParaRPr lang="en-US" sz="1400"/>
          </a:p>
        </p:txBody>
      </p:sp>
      <p:sp>
        <p:nvSpPr>
          <p:cNvPr id="498762" name="Line 74"/>
          <p:cNvSpPr>
            <a:spLocks noChangeShapeType="1"/>
          </p:cNvSpPr>
          <p:nvPr/>
        </p:nvSpPr>
        <p:spPr bwMode="auto">
          <a:xfrm>
            <a:off x="4152900" y="4824413"/>
            <a:ext cx="430213" cy="396875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8763" name="Line 75"/>
          <p:cNvSpPr>
            <a:spLocks noChangeShapeType="1"/>
          </p:cNvSpPr>
          <p:nvPr/>
        </p:nvSpPr>
        <p:spPr bwMode="auto">
          <a:xfrm>
            <a:off x="6045200" y="4167188"/>
            <a:ext cx="420688" cy="430212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8764" name="Line 76"/>
          <p:cNvSpPr>
            <a:spLocks noChangeShapeType="1"/>
          </p:cNvSpPr>
          <p:nvPr/>
        </p:nvSpPr>
        <p:spPr bwMode="auto">
          <a:xfrm flipH="1">
            <a:off x="6035675" y="4813300"/>
            <a:ext cx="396875" cy="398463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8765" name="Line 77"/>
          <p:cNvSpPr>
            <a:spLocks noChangeShapeType="1"/>
          </p:cNvSpPr>
          <p:nvPr/>
        </p:nvSpPr>
        <p:spPr bwMode="auto">
          <a:xfrm flipH="1">
            <a:off x="5411788" y="4200525"/>
            <a:ext cx="407987" cy="4079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8766" name="Line 78"/>
          <p:cNvSpPr>
            <a:spLocks noChangeShapeType="1"/>
          </p:cNvSpPr>
          <p:nvPr/>
        </p:nvSpPr>
        <p:spPr bwMode="auto">
          <a:xfrm flipH="1">
            <a:off x="5443538" y="4705350"/>
            <a:ext cx="935037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8767" name="Line 79"/>
          <p:cNvSpPr>
            <a:spLocks noChangeShapeType="1"/>
          </p:cNvSpPr>
          <p:nvPr/>
        </p:nvSpPr>
        <p:spPr bwMode="auto">
          <a:xfrm>
            <a:off x="5400675" y="4813300"/>
            <a:ext cx="419100" cy="37623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8768" name="Line 80"/>
          <p:cNvSpPr>
            <a:spLocks noChangeShapeType="1"/>
          </p:cNvSpPr>
          <p:nvPr/>
        </p:nvSpPr>
        <p:spPr bwMode="auto">
          <a:xfrm flipH="1">
            <a:off x="4851400" y="5308600"/>
            <a:ext cx="936625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8769" name="Line 81"/>
          <p:cNvSpPr>
            <a:spLocks noChangeShapeType="1"/>
          </p:cNvSpPr>
          <p:nvPr/>
        </p:nvSpPr>
        <p:spPr bwMode="auto">
          <a:xfrm flipH="1">
            <a:off x="4216400" y="4705350"/>
            <a:ext cx="947738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8770" name="Line 82"/>
          <p:cNvSpPr>
            <a:spLocks noChangeShapeType="1"/>
          </p:cNvSpPr>
          <p:nvPr/>
        </p:nvSpPr>
        <p:spPr bwMode="auto">
          <a:xfrm flipH="1">
            <a:off x="4754563" y="4833938"/>
            <a:ext cx="463550" cy="344487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8771" name="Oval 83"/>
          <p:cNvSpPr>
            <a:spLocks noChangeArrowheads="1"/>
          </p:cNvSpPr>
          <p:nvPr/>
        </p:nvSpPr>
        <p:spPr bwMode="auto">
          <a:xfrm>
            <a:off x="4570413" y="3960813"/>
            <a:ext cx="280987" cy="279400"/>
          </a:xfrm>
          <a:prstGeom prst="ellipse">
            <a:avLst/>
          </a:prstGeom>
          <a:noFill/>
          <a:ln w="1905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8772" name="Text Box 84"/>
          <p:cNvSpPr txBox="1">
            <a:spLocks noChangeArrowheads="1"/>
          </p:cNvSpPr>
          <p:nvPr/>
        </p:nvSpPr>
        <p:spPr bwMode="auto">
          <a:xfrm>
            <a:off x="4557713" y="3921125"/>
            <a:ext cx="33496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FF"/>
                </a:solidFill>
              </a:rPr>
              <a:t>v</a:t>
            </a:r>
            <a:r>
              <a:rPr lang="en-US" sz="1400" baseline="-25000">
                <a:solidFill>
                  <a:srgbClr val="FF00FF"/>
                </a:solidFill>
              </a:rPr>
              <a:t>1</a:t>
            </a:r>
            <a:endParaRPr lang="en-US" sz="1400">
              <a:solidFill>
                <a:srgbClr val="FF00FF"/>
              </a:solidFill>
            </a:endParaRPr>
          </a:p>
        </p:txBody>
      </p:sp>
      <p:sp>
        <p:nvSpPr>
          <p:cNvPr id="498773" name="Line 85"/>
          <p:cNvSpPr>
            <a:spLocks noChangeShapeType="1"/>
          </p:cNvSpPr>
          <p:nvPr/>
        </p:nvSpPr>
        <p:spPr bwMode="auto">
          <a:xfrm flipH="1">
            <a:off x="4162425" y="4200525"/>
            <a:ext cx="430213" cy="37623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8774" name="Line 86"/>
          <p:cNvSpPr>
            <a:spLocks noChangeShapeType="1"/>
          </p:cNvSpPr>
          <p:nvPr/>
        </p:nvSpPr>
        <p:spPr bwMode="auto">
          <a:xfrm>
            <a:off x="4851400" y="4081463"/>
            <a:ext cx="9144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8775" name="Line 87"/>
          <p:cNvSpPr>
            <a:spLocks noChangeShapeType="1"/>
          </p:cNvSpPr>
          <p:nvPr/>
        </p:nvSpPr>
        <p:spPr bwMode="auto">
          <a:xfrm>
            <a:off x="4797425" y="4221163"/>
            <a:ext cx="441325" cy="365125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498776" name="Object 88"/>
          <p:cNvGraphicFramePr>
            <a:graphicFrameLocks noChangeAspect="1"/>
          </p:cNvGraphicFramePr>
          <p:nvPr/>
        </p:nvGraphicFramePr>
        <p:xfrm>
          <a:off x="1119188" y="3895725"/>
          <a:ext cx="2055812" cy="167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8786" name="Worksheet" r:id="rId5" imgW="2448306" imgH="1990954" progId="Excel.Sheet.8">
                  <p:embed/>
                </p:oleObj>
              </mc:Choice>
              <mc:Fallback>
                <p:oleObj name="Worksheet" r:id="rId5" imgW="2448306" imgH="1990954" progId="Excel.Sheet.8">
                  <p:embed/>
                  <p:pic>
                    <p:nvPicPr>
                      <p:cNvPr id="0" name="Object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9188" y="3895725"/>
                        <a:ext cx="2055812" cy="167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8777" name="Line 89"/>
          <p:cNvSpPr>
            <a:spLocks noChangeShapeType="1"/>
          </p:cNvSpPr>
          <p:nvPr/>
        </p:nvSpPr>
        <p:spPr bwMode="auto">
          <a:xfrm flipH="1">
            <a:off x="3873500" y="5722938"/>
            <a:ext cx="1588" cy="60166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8778" name="Text Box 90"/>
          <p:cNvSpPr txBox="1">
            <a:spLocks noChangeArrowheads="1"/>
          </p:cNvSpPr>
          <p:nvPr/>
        </p:nvSpPr>
        <p:spPr bwMode="auto">
          <a:xfrm>
            <a:off x="3911600" y="5865813"/>
            <a:ext cx="1262063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2</a:t>
            </a:r>
            <a:r>
              <a:rPr lang="en-US" sz="1400"/>
              <a:t> is selected.</a:t>
            </a:r>
          </a:p>
        </p:txBody>
      </p:sp>
      <p:sp>
        <p:nvSpPr>
          <p:cNvPr id="498779" name="Text Box 91"/>
          <p:cNvSpPr txBox="1">
            <a:spLocks noChangeArrowheads="1"/>
          </p:cNvSpPr>
          <p:nvPr/>
        </p:nvSpPr>
        <p:spPr bwMode="auto">
          <a:xfrm>
            <a:off x="1198563" y="2849563"/>
            <a:ext cx="1368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Update v</a:t>
            </a:r>
            <a:r>
              <a:rPr lang="en-US" sz="1600" baseline="-25000"/>
              <a:t>2</a:t>
            </a:r>
            <a:r>
              <a:rPr lang="en-US" sz="1600"/>
              <a:t>, v</a:t>
            </a:r>
            <a:r>
              <a:rPr lang="en-US" sz="1600" baseline="-25000"/>
              <a:t>4</a:t>
            </a:r>
          </a:p>
        </p:txBody>
      </p:sp>
      <p:sp>
        <p:nvSpPr>
          <p:cNvPr id="498780" name="Text Box 92"/>
          <p:cNvSpPr txBox="1">
            <a:spLocks noChangeArrowheads="1"/>
          </p:cNvSpPr>
          <p:nvPr/>
        </p:nvSpPr>
        <p:spPr bwMode="auto">
          <a:xfrm>
            <a:off x="1125538" y="5607050"/>
            <a:ext cx="1974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Update v</a:t>
            </a:r>
            <a:r>
              <a:rPr lang="en-US" sz="1600" baseline="-25000"/>
              <a:t>3</a:t>
            </a:r>
            <a:r>
              <a:rPr lang="en-US" sz="1600"/>
              <a:t>, v</a:t>
            </a:r>
            <a:r>
              <a:rPr lang="en-US" sz="1600" baseline="-25000"/>
              <a:t>5</a:t>
            </a:r>
            <a:r>
              <a:rPr lang="en-US" sz="1600"/>
              <a:t>, v</a:t>
            </a:r>
            <a:r>
              <a:rPr lang="en-US" sz="1600" baseline="-25000"/>
              <a:t>6</a:t>
            </a:r>
            <a:r>
              <a:rPr lang="en-US" sz="1600"/>
              <a:t>, v</a:t>
            </a:r>
            <a:r>
              <a:rPr lang="en-US" sz="1600" baseline="-25000"/>
              <a:t>7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Freeform 2"/>
          <p:cNvSpPr>
            <a:spLocks/>
          </p:cNvSpPr>
          <p:nvPr/>
        </p:nvSpPr>
        <p:spPr bwMode="auto">
          <a:xfrm>
            <a:off x="4121150" y="4518025"/>
            <a:ext cx="2430463" cy="1204913"/>
          </a:xfrm>
          <a:custGeom>
            <a:avLst/>
            <a:gdLst>
              <a:gd name="T0" fmla="*/ 6 w 1531"/>
              <a:gd name="T1" fmla="*/ 569 h 759"/>
              <a:gd name="T2" fmla="*/ 60 w 1531"/>
              <a:gd name="T3" fmla="*/ 671 h 759"/>
              <a:gd name="T4" fmla="*/ 67 w 1531"/>
              <a:gd name="T5" fmla="*/ 691 h 759"/>
              <a:gd name="T6" fmla="*/ 128 w 1531"/>
              <a:gd name="T7" fmla="*/ 725 h 759"/>
              <a:gd name="T8" fmla="*/ 284 w 1531"/>
              <a:gd name="T9" fmla="*/ 759 h 759"/>
              <a:gd name="T10" fmla="*/ 1084 w 1531"/>
              <a:gd name="T11" fmla="*/ 725 h 759"/>
              <a:gd name="T12" fmla="*/ 1199 w 1531"/>
              <a:gd name="T13" fmla="*/ 691 h 759"/>
              <a:gd name="T14" fmla="*/ 1239 w 1531"/>
              <a:gd name="T15" fmla="*/ 664 h 759"/>
              <a:gd name="T16" fmla="*/ 1307 w 1531"/>
              <a:gd name="T17" fmla="*/ 590 h 759"/>
              <a:gd name="T18" fmla="*/ 1341 w 1531"/>
              <a:gd name="T19" fmla="*/ 563 h 759"/>
              <a:gd name="T20" fmla="*/ 1355 w 1531"/>
              <a:gd name="T21" fmla="*/ 542 h 759"/>
              <a:gd name="T22" fmla="*/ 1395 w 1531"/>
              <a:gd name="T23" fmla="*/ 508 h 759"/>
              <a:gd name="T24" fmla="*/ 1409 w 1531"/>
              <a:gd name="T25" fmla="*/ 488 h 759"/>
              <a:gd name="T26" fmla="*/ 1429 w 1531"/>
              <a:gd name="T27" fmla="*/ 474 h 759"/>
              <a:gd name="T28" fmla="*/ 1504 w 1531"/>
              <a:gd name="T29" fmla="*/ 352 h 759"/>
              <a:gd name="T30" fmla="*/ 1531 w 1531"/>
              <a:gd name="T31" fmla="*/ 217 h 759"/>
              <a:gd name="T32" fmla="*/ 1511 w 1531"/>
              <a:gd name="T33" fmla="*/ 102 h 759"/>
              <a:gd name="T34" fmla="*/ 1429 w 1531"/>
              <a:gd name="T35" fmla="*/ 27 h 759"/>
              <a:gd name="T36" fmla="*/ 1389 w 1531"/>
              <a:gd name="T37" fmla="*/ 14 h 759"/>
              <a:gd name="T38" fmla="*/ 1348 w 1531"/>
              <a:gd name="T39" fmla="*/ 0 h 759"/>
              <a:gd name="T40" fmla="*/ 1246 w 1531"/>
              <a:gd name="T41" fmla="*/ 20 h 759"/>
              <a:gd name="T42" fmla="*/ 1151 w 1531"/>
              <a:gd name="T43" fmla="*/ 129 h 759"/>
              <a:gd name="T44" fmla="*/ 1090 w 1531"/>
              <a:gd name="T45" fmla="*/ 231 h 759"/>
              <a:gd name="T46" fmla="*/ 1063 w 1531"/>
              <a:gd name="T47" fmla="*/ 271 h 759"/>
              <a:gd name="T48" fmla="*/ 1036 w 1531"/>
              <a:gd name="T49" fmla="*/ 312 h 759"/>
              <a:gd name="T50" fmla="*/ 914 w 1531"/>
              <a:gd name="T51" fmla="*/ 393 h 759"/>
              <a:gd name="T52" fmla="*/ 772 w 1531"/>
              <a:gd name="T53" fmla="*/ 434 h 759"/>
              <a:gd name="T54" fmla="*/ 528 w 1531"/>
              <a:gd name="T55" fmla="*/ 468 h 759"/>
              <a:gd name="T56" fmla="*/ 399 w 1531"/>
              <a:gd name="T57" fmla="*/ 461 h 759"/>
              <a:gd name="T58" fmla="*/ 365 w 1531"/>
              <a:gd name="T59" fmla="*/ 427 h 759"/>
              <a:gd name="T60" fmla="*/ 257 w 1531"/>
              <a:gd name="T61" fmla="*/ 373 h 759"/>
              <a:gd name="T62" fmla="*/ 74 w 1531"/>
              <a:gd name="T63" fmla="*/ 413 h 759"/>
              <a:gd name="T64" fmla="*/ 33 w 1531"/>
              <a:gd name="T65" fmla="*/ 495 h 759"/>
              <a:gd name="T66" fmla="*/ 6 w 1531"/>
              <a:gd name="T67" fmla="*/ 569 h 7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531" h="759">
                <a:moveTo>
                  <a:pt x="6" y="569"/>
                </a:moveTo>
                <a:cubicBezTo>
                  <a:pt x="28" y="602"/>
                  <a:pt x="38" y="637"/>
                  <a:pt x="60" y="671"/>
                </a:cubicBezTo>
                <a:cubicBezTo>
                  <a:pt x="64" y="677"/>
                  <a:pt x="63" y="685"/>
                  <a:pt x="67" y="691"/>
                </a:cubicBezTo>
                <a:cubicBezTo>
                  <a:pt x="81" y="709"/>
                  <a:pt x="109" y="715"/>
                  <a:pt x="128" y="725"/>
                </a:cubicBezTo>
                <a:cubicBezTo>
                  <a:pt x="180" y="752"/>
                  <a:pt x="226" y="754"/>
                  <a:pt x="284" y="759"/>
                </a:cubicBezTo>
                <a:cubicBezTo>
                  <a:pt x="554" y="754"/>
                  <a:pt x="815" y="734"/>
                  <a:pt x="1084" y="725"/>
                </a:cubicBezTo>
                <a:cubicBezTo>
                  <a:pt x="1124" y="717"/>
                  <a:pt x="1160" y="704"/>
                  <a:pt x="1199" y="691"/>
                </a:cubicBezTo>
                <a:cubicBezTo>
                  <a:pt x="1214" y="686"/>
                  <a:pt x="1239" y="664"/>
                  <a:pt x="1239" y="664"/>
                </a:cubicBezTo>
                <a:cubicBezTo>
                  <a:pt x="1258" y="637"/>
                  <a:pt x="1280" y="608"/>
                  <a:pt x="1307" y="590"/>
                </a:cubicBezTo>
                <a:cubicBezTo>
                  <a:pt x="1349" y="528"/>
                  <a:pt x="1293" y="601"/>
                  <a:pt x="1341" y="563"/>
                </a:cubicBezTo>
                <a:cubicBezTo>
                  <a:pt x="1348" y="558"/>
                  <a:pt x="1350" y="548"/>
                  <a:pt x="1355" y="542"/>
                </a:cubicBezTo>
                <a:cubicBezTo>
                  <a:pt x="1370" y="524"/>
                  <a:pt x="1376" y="521"/>
                  <a:pt x="1395" y="508"/>
                </a:cubicBezTo>
                <a:cubicBezTo>
                  <a:pt x="1400" y="501"/>
                  <a:pt x="1403" y="494"/>
                  <a:pt x="1409" y="488"/>
                </a:cubicBezTo>
                <a:cubicBezTo>
                  <a:pt x="1415" y="482"/>
                  <a:pt x="1424" y="480"/>
                  <a:pt x="1429" y="474"/>
                </a:cubicBezTo>
                <a:cubicBezTo>
                  <a:pt x="1461" y="438"/>
                  <a:pt x="1478" y="392"/>
                  <a:pt x="1504" y="352"/>
                </a:cubicBezTo>
                <a:cubicBezTo>
                  <a:pt x="1527" y="316"/>
                  <a:pt x="1521" y="257"/>
                  <a:pt x="1531" y="217"/>
                </a:cubicBezTo>
                <a:cubicBezTo>
                  <a:pt x="1530" y="204"/>
                  <a:pt x="1529" y="125"/>
                  <a:pt x="1511" y="102"/>
                </a:cubicBezTo>
                <a:cubicBezTo>
                  <a:pt x="1494" y="81"/>
                  <a:pt x="1453" y="43"/>
                  <a:pt x="1429" y="27"/>
                </a:cubicBezTo>
                <a:cubicBezTo>
                  <a:pt x="1425" y="24"/>
                  <a:pt x="1393" y="15"/>
                  <a:pt x="1389" y="14"/>
                </a:cubicBezTo>
                <a:cubicBezTo>
                  <a:pt x="1375" y="10"/>
                  <a:pt x="1348" y="0"/>
                  <a:pt x="1348" y="0"/>
                </a:cubicBezTo>
                <a:cubicBezTo>
                  <a:pt x="1306" y="5"/>
                  <a:pt x="1283" y="9"/>
                  <a:pt x="1246" y="20"/>
                </a:cubicBezTo>
                <a:cubicBezTo>
                  <a:pt x="1197" y="54"/>
                  <a:pt x="1184" y="82"/>
                  <a:pt x="1151" y="129"/>
                </a:cubicBezTo>
                <a:cubicBezTo>
                  <a:pt x="1138" y="171"/>
                  <a:pt x="1122" y="199"/>
                  <a:pt x="1090" y="231"/>
                </a:cubicBezTo>
                <a:cubicBezTo>
                  <a:pt x="1079" y="268"/>
                  <a:pt x="1092" y="236"/>
                  <a:pt x="1063" y="271"/>
                </a:cubicBezTo>
                <a:cubicBezTo>
                  <a:pt x="1053" y="284"/>
                  <a:pt x="1048" y="300"/>
                  <a:pt x="1036" y="312"/>
                </a:cubicBezTo>
                <a:cubicBezTo>
                  <a:pt x="1003" y="344"/>
                  <a:pt x="959" y="378"/>
                  <a:pt x="914" y="393"/>
                </a:cubicBezTo>
                <a:cubicBezTo>
                  <a:pt x="874" y="421"/>
                  <a:pt x="820" y="426"/>
                  <a:pt x="772" y="434"/>
                </a:cubicBezTo>
                <a:cubicBezTo>
                  <a:pt x="703" y="458"/>
                  <a:pt x="604" y="458"/>
                  <a:pt x="528" y="468"/>
                </a:cubicBezTo>
                <a:cubicBezTo>
                  <a:pt x="485" y="466"/>
                  <a:pt x="442" y="467"/>
                  <a:pt x="399" y="461"/>
                </a:cubicBezTo>
                <a:cubicBezTo>
                  <a:pt x="378" y="458"/>
                  <a:pt x="378" y="438"/>
                  <a:pt x="365" y="427"/>
                </a:cubicBezTo>
                <a:cubicBezTo>
                  <a:pt x="330" y="396"/>
                  <a:pt x="300" y="384"/>
                  <a:pt x="257" y="373"/>
                </a:cubicBezTo>
                <a:cubicBezTo>
                  <a:pt x="189" y="378"/>
                  <a:pt x="131" y="376"/>
                  <a:pt x="74" y="413"/>
                </a:cubicBezTo>
                <a:cubicBezTo>
                  <a:pt x="39" y="466"/>
                  <a:pt x="52" y="439"/>
                  <a:pt x="33" y="495"/>
                </a:cubicBezTo>
                <a:cubicBezTo>
                  <a:pt x="0" y="593"/>
                  <a:pt x="6" y="485"/>
                  <a:pt x="6" y="569"/>
                </a:cubicBezTo>
                <a:close/>
              </a:path>
            </a:pathLst>
          </a:custGeom>
          <a:solidFill>
            <a:srgbClr val="C0C0C0">
              <a:alpha val="50000"/>
            </a:srgbClr>
          </a:solidFill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9715" name="Freeform 3"/>
          <p:cNvSpPr>
            <a:spLocks/>
          </p:cNvSpPr>
          <p:nvPr/>
        </p:nvSpPr>
        <p:spPr bwMode="auto">
          <a:xfrm>
            <a:off x="3470275" y="3830638"/>
            <a:ext cx="2446338" cy="1268412"/>
          </a:xfrm>
          <a:custGeom>
            <a:avLst/>
            <a:gdLst>
              <a:gd name="T0" fmla="*/ 125 w 1541"/>
              <a:gd name="T1" fmla="*/ 243 h 799"/>
              <a:gd name="T2" fmla="*/ 71 w 1541"/>
              <a:gd name="T3" fmla="*/ 298 h 799"/>
              <a:gd name="T4" fmla="*/ 23 w 1541"/>
              <a:gd name="T5" fmla="*/ 379 h 799"/>
              <a:gd name="T6" fmla="*/ 98 w 1541"/>
              <a:gd name="T7" fmla="*/ 677 h 799"/>
              <a:gd name="T8" fmla="*/ 213 w 1541"/>
              <a:gd name="T9" fmla="*/ 799 h 799"/>
              <a:gd name="T10" fmla="*/ 315 w 1541"/>
              <a:gd name="T11" fmla="*/ 779 h 799"/>
              <a:gd name="T12" fmla="*/ 328 w 1541"/>
              <a:gd name="T13" fmla="*/ 758 h 799"/>
              <a:gd name="T14" fmla="*/ 369 w 1541"/>
              <a:gd name="T15" fmla="*/ 731 h 799"/>
              <a:gd name="T16" fmla="*/ 423 w 1541"/>
              <a:gd name="T17" fmla="*/ 691 h 799"/>
              <a:gd name="T18" fmla="*/ 464 w 1541"/>
              <a:gd name="T19" fmla="*/ 677 h 799"/>
              <a:gd name="T20" fmla="*/ 579 w 1541"/>
              <a:gd name="T21" fmla="*/ 684 h 799"/>
              <a:gd name="T22" fmla="*/ 687 w 1541"/>
              <a:gd name="T23" fmla="*/ 725 h 799"/>
              <a:gd name="T24" fmla="*/ 782 w 1541"/>
              <a:gd name="T25" fmla="*/ 752 h 799"/>
              <a:gd name="T26" fmla="*/ 870 w 1541"/>
              <a:gd name="T27" fmla="*/ 752 h 799"/>
              <a:gd name="T28" fmla="*/ 931 w 1541"/>
              <a:gd name="T29" fmla="*/ 792 h 799"/>
              <a:gd name="T30" fmla="*/ 1073 w 1541"/>
              <a:gd name="T31" fmla="*/ 785 h 799"/>
              <a:gd name="T32" fmla="*/ 1134 w 1541"/>
              <a:gd name="T33" fmla="*/ 765 h 799"/>
              <a:gd name="T34" fmla="*/ 1175 w 1541"/>
              <a:gd name="T35" fmla="*/ 731 h 799"/>
              <a:gd name="T36" fmla="*/ 1202 w 1541"/>
              <a:gd name="T37" fmla="*/ 691 h 799"/>
              <a:gd name="T38" fmla="*/ 1243 w 1541"/>
              <a:gd name="T39" fmla="*/ 664 h 799"/>
              <a:gd name="T40" fmla="*/ 1338 w 1541"/>
              <a:gd name="T41" fmla="*/ 596 h 799"/>
              <a:gd name="T42" fmla="*/ 1378 w 1541"/>
              <a:gd name="T43" fmla="*/ 569 h 799"/>
              <a:gd name="T44" fmla="*/ 1446 w 1541"/>
              <a:gd name="T45" fmla="*/ 494 h 799"/>
              <a:gd name="T46" fmla="*/ 1480 w 1541"/>
              <a:gd name="T47" fmla="*/ 433 h 799"/>
              <a:gd name="T48" fmla="*/ 1494 w 1541"/>
              <a:gd name="T49" fmla="*/ 392 h 799"/>
              <a:gd name="T50" fmla="*/ 1541 w 1541"/>
              <a:gd name="T51" fmla="*/ 311 h 799"/>
              <a:gd name="T52" fmla="*/ 1521 w 1541"/>
              <a:gd name="T53" fmla="*/ 115 h 799"/>
              <a:gd name="T54" fmla="*/ 1507 w 1541"/>
              <a:gd name="T55" fmla="*/ 60 h 799"/>
              <a:gd name="T56" fmla="*/ 1317 w 1541"/>
              <a:gd name="T57" fmla="*/ 6 h 799"/>
              <a:gd name="T58" fmla="*/ 708 w 1541"/>
              <a:gd name="T59" fmla="*/ 27 h 799"/>
              <a:gd name="T60" fmla="*/ 518 w 1541"/>
              <a:gd name="T61" fmla="*/ 60 h 799"/>
              <a:gd name="T62" fmla="*/ 457 w 1541"/>
              <a:gd name="T63" fmla="*/ 81 h 799"/>
              <a:gd name="T64" fmla="*/ 416 w 1541"/>
              <a:gd name="T65" fmla="*/ 94 h 799"/>
              <a:gd name="T66" fmla="*/ 355 w 1541"/>
              <a:gd name="T67" fmla="*/ 121 h 7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541" h="799">
                <a:moveTo>
                  <a:pt x="125" y="243"/>
                </a:moveTo>
                <a:cubicBezTo>
                  <a:pt x="105" y="263"/>
                  <a:pt x="94" y="282"/>
                  <a:pt x="71" y="298"/>
                </a:cubicBezTo>
                <a:cubicBezTo>
                  <a:pt x="53" y="324"/>
                  <a:pt x="42" y="353"/>
                  <a:pt x="23" y="379"/>
                </a:cubicBezTo>
                <a:cubicBezTo>
                  <a:pt x="0" y="467"/>
                  <a:pt x="45" y="601"/>
                  <a:pt x="98" y="677"/>
                </a:cubicBezTo>
                <a:cubicBezTo>
                  <a:pt x="115" y="733"/>
                  <a:pt x="156" y="784"/>
                  <a:pt x="213" y="799"/>
                </a:cubicBezTo>
                <a:cubicBezTo>
                  <a:pt x="250" y="794"/>
                  <a:pt x="280" y="789"/>
                  <a:pt x="315" y="779"/>
                </a:cubicBezTo>
                <a:cubicBezTo>
                  <a:pt x="319" y="772"/>
                  <a:pt x="322" y="763"/>
                  <a:pt x="328" y="758"/>
                </a:cubicBezTo>
                <a:cubicBezTo>
                  <a:pt x="340" y="747"/>
                  <a:pt x="369" y="731"/>
                  <a:pt x="369" y="731"/>
                </a:cubicBezTo>
                <a:cubicBezTo>
                  <a:pt x="383" y="710"/>
                  <a:pt x="400" y="701"/>
                  <a:pt x="423" y="691"/>
                </a:cubicBezTo>
                <a:cubicBezTo>
                  <a:pt x="436" y="685"/>
                  <a:pt x="464" y="677"/>
                  <a:pt x="464" y="677"/>
                </a:cubicBezTo>
                <a:cubicBezTo>
                  <a:pt x="502" y="679"/>
                  <a:pt x="541" y="680"/>
                  <a:pt x="579" y="684"/>
                </a:cubicBezTo>
                <a:cubicBezTo>
                  <a:pt x="618" y="688"/>
                  <a:pt x="653" y="709"/>
                  <a:pt x="687" y="725"/>
                </a:cubicBezTo>
                <a:cubicBezTo>
                  <a:pt x="716" y="739"/>
                  <a:pt x="751" y="746"/>
                  <a:pt x="782" y="752"/>
                </a:cubicBezTo>
                <a:cubicBezTo>
                  <a:pt x="826" y="747"/>
                  <a:pt x="838" y="736"/>
                  <a:pt x="870" y="752"/>
                </a:cubicBezTo>
                <a:cubicBezTo>
                  <a:pt x="892" y="763"/>
                  <a:pt x="931" y="792"/>
                  <a:pt x="931" y="792"/>
                </a:cubicBezTo>
                <a:cubicBezTo>
                  <a:pt x="978" y="790"/>
                  <a:pt x="1026" y="789"/>
                  <a:pt x="1073" y="785"/>
                </a:cubicBezTo>
                <a:cubicBezTo>
                  <a:pt x="1094" y="783"/>
                  <a:pt x="1134" y="765"/>
                  <a:pt x="1134" y="765"/>
                </a:cubicBezTo>
                <a:cubicBezTo>
                  <a:pt x="1147" y="753"/>
                  <a:pt x="1163" y="744"/>
                  <a:pt x="1175" y="731"/>
                </a:cubicBezTo>
                <a:cubicBezTo>
                  <a:pt x="1186" y="719"/>
                  <a:pt x="1189" y="700"/>
                  <a:pt x="1202" y="691"/>
                </a:cubicBezTo>
                <a:cubicBezTo>
                  <a:pt x="1216" y="682"/>
                  <a:pt x="1243" y="664"/>
                  <a:pt x="1243" y="664"/>
                </a:cubicBezTo>
                <a:cubicBezTo>
                  <a:pt x="1266" y="627"/>
                  <a:pt x="1298" y="609"/>
                  <a:pt x="1338" y="596"/>
                </a:cubicBezTo>
                <a:cubicBezTo>
                  <a:pt x="1351" y="587"/>
                  <a:pt x="1369" y="582"/>
                  <a:pt x="1378" y="569"/>
                </a:cubicBezTo>
                <a:cubicBezTo>
                  <a:pt x="1396" y="541"/>
                  <a:pt x="1419" y="513"/>
                  <a:pt x="1446" y="494"/>
                </a:cubicBezTo>
                <a:cubicBezTo>
                  <a:pt x="1454" y="472"/>
                  <a:pt x="1472" y="455"/>
                  <a:pt x="1480" y="433"/>
                </a:cubicBezTo>
                <a:cubicBezTo>
                  <a:pt x="1485" y="419"/>
                  <a:pt x="1486" y="404"/>
                  <a:pt x="1494" y="392"/>
                </a:cubicBezTo>
                <a:cubicBezTo>
                  <a:pt x="1512" y="365"/>
                  <a:pt x="1530" y="342"/>
                  <a:pt x="1541" y="311"/>
                </a:cubicBezTo>
                <a:cubicBezTo>
                  <a:pt x="1534" y="246"/>
                  <a:pt x="1531" y="180"/>
                  <a:pt x="1521" y="115"/>
                </a:cubicBezTo>
                <a:cubicBezTo>
                  <a:pt x="1518" y="96"/>
                  <a:pt x="1520" y="74"/>
                  <a:pt x="1507" y="60"/>
                </a:cubicBezTo>
                <a:cubicBezTo>
                  <a:pt x="1460" y="12"/>
                  <a:pt x="1376" y="12"/>
                  <a:pt x="1317" y="6"/>
                </a:cubicBezTo>
                <a:cubicBezTo>
                  <a:pt x="956" y="11"/>
                  <a:pt x="933" y="0"/>
                  <a:pt x="708" y="27"/>
                </a:cubicBezTo>
                <a:cubicBezTo>
                  <a:pt x="645" y="35"/>
                  <a:pt x="579" y="40"/>
                  <a:pt x="518" y="60"/>
                </a:cubicBezTo>
                <a:cubicBezTo>
                  <a:pt x="475" y="74"/>
                  <a:pt x="488" y="70"/>
                  <a:pt x="457" y="81"/>
                </a:cubicBezTo>
                <a:cubicBezTo>
                  <a:pt x="443" y="86"/>
                  <a:pt x="416" y="94"/>
                  <a:pt x="416" y="94"/>
                </a:cubicBezTo>
                <a:cubicBezTo>
                  <a:pt x="370" y="125"/>
                  <a:pt x="392" y="121"/>
                  <a:pt x="355" y="121"/>
                </a:cubicBezTo>
              </a:path>
            </a:pathLst>
          </a:custGeom>
          <a:solidFill>
            <a:schemeClr val="folHlink">
              <a:alpha val="50000"/>
            </a:schemeClr>
          </a:solidFill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9716" name="Freeform 4"/>
          <p:cNvSpPr>
            <a:spLocks/>
          </p:cNvSpPr>
          <p:nvPr/>
        </p:nvSpPr>
        <p:spPr bwMode="auto">
          <a:xfrm>
            <a:off x="3675063" y="1663700"/>
            <a:ext cx="3016250" cy="1296988"/>
          </a:xfrm>
          <a:custGeom>
            <a:avLst/>
            <a:gdLst>
              <a:gd name="T0" fmla="*/ 43 w 1900"/>
              <a:gd name="T1" fmla="*/ 111 h 817"/>
              <a:gd name="T2" fmla="*/ 145 w 1900"/>
              <a:gd name="T3" fmla="*/ 409 h 817"/>
              <a:gd name="T4" fmla="*/ 219 w 1900"/>
              <a:gd name="T5" fmla="*/ 483 h 817"/>
              <a:gd name="T6" fmla="*/ 253 w 1900"/>
              <a:gd name="T7" fmla="*/ 511 h 817"/>
              <a:gd name="T8" fmla="*/ 267 w 1900"/>
              <a:gd name="T9" fmla="*/ 531 h 817"/>
              <a:gd name="T10" fmla="*/ 287 w 1900"/>
              <a:gd name="T11" fmla="*/ 544 h 817"/>
              <a:gd name="T12" fmla="*/ 328 w 1900"/>
              <a:gd name="T13" fmla="*/ 585 h 817"/>
              <a:gd name="T14" fmla="*/ 368 w 1900"/>
              <a:gd name="T15" fmla="*/ 599 h 817"/>
              <a:gd name="T16" fmla="*/ 409 w 1900"/>
              <a:gd name="T17" fmla="*/ 626 h 817"/>
              <a:gd name="T18" fmla="*/ 484 w 1900"/>
              <a:gd name="T19" fmla="*/ 680 h 817"/>
              <a:gd name="T20" fmla="*/ 755 w 1900"/>
              <a:gd name="T21" fmla="*/ 775 h 817"/>
              <a:gd name="T22" fmla="*/ 1453 w 1900"/>
              <a:gd name="T23" fmla="*/ 748 h 817"/>
              <a:gd name="T24" fmla="*/ 1541 w 1900"/>
              <a:gd name="T25" fmla="*/ 687 h 817"/>
              <a:gd name="T26" fmla="*/ 1609 w 1900"/>
              <a:gd name="T27" fmla="*/ 585 h 817"/>
              <a:gd name="T28" fmla="*/ 1629 w 1900"/>
              <a:gd name="T29" fmla="*/ 572 h 817"/>
              <a:gd name="T30" fmla="*/ 1690 w 1900"/>
              <a:gd name="T31" fmla="*/ 517 h 817"/>
              <a:gd name="T32" fmla="*/ 1778 w 1900"/>
              <a:gd name="T33" fmla="*/ 443 h 817"/>
              <a:gd name="T34" fmla="*/ 1839 w 1900"/>
              <a:gd name="T35" fmla="*/ 395 h 817"/>
              <a:gd name="T36" fmla="*/ 1900 w 1900"/>
              <a:gd name="T37" fmla="*/ 267 h 817"/>
              <a:gd name="T38" fmla="*/ 1792 w 1900"/>
              <a:gd name="T39" fmla="*/ 57 h 817"/>
              <a:gd name="T40" fmla="*/ 1731 w 1900"/>
              <a:gd name="T41" fmla="*/ 16 h 817"/>
              <a:gd name="T42" fmla="*/ 1690 w 1900"/>
              <a:gd name="T43" fmla="*/ 2 h 817"/>
              <a:gd name="T44" fmla="*/ 1615 w 1900"/>
              <a:gd name="T45" fmla="*/ 16 h 817"/>
              <a:gd name="T46" fmla="*/ 1602 w 1900"/>
              <a:gd name="T47" fmla="*/ 36 h 817"/>
              <a:gd name="T48" fmla="*/ 1534 w 1900"/>
              <a:gd name="T49" fmla="*/ 118 h 817"/>
              <a:gd name="T50" fmla="*/ 1473 w 1900"/>
              <a:gd name="T51" fmla="*/ 212 h 817"/>
              <a:gd name="T52" fmla="*/ 1446 w 1900"/>
              <a:gd name="T53" fmla="*/ 253 h 817"/>
              <a:gd name="T54" fmla="*/ 1426 w 1900"/>
              <a:gd name="T55" fmla="*/ 294 h 817"/>
              <a:gd name="T56" fmla="*/ 1385 w 1900"/>
              <a:gd name="T57" fmla="*/ 321 h 817"/>
              <a:gd name="T58" fmla="*/ 1310 w 1900"/>
              <a:gd name="T59" fmla="*/ 375 h 817"/>
              <a:gd name="T60" fmla="*/ 890 w 1900"/>
              <a:gd name="T61" fmla="*/ 483 h 817"/>
              <a:gd name="T62" fmla="*/ 816 w 1900"/>
              <a:gd name="T63" fmla="*/ 477 h 817"/>
              <a:gd name="T64" fmla="*/ 755 w 1900"/>
              <a:gd name="T65" fmla="*/ 443 h 817"/>
              <a:gd name="T66" fmla="*/ 653 w 1900"/>
              <a:gd name="T67" fmla="*/ 389 h 817"/>
              <a:gd name="T68" fmla="*/ 551 w 1900"/>
              <a:gd name="T69" fmla="*/ 321 h 817"/>
              <a:gd name="T70" fmla="*/ 396 w 1900"/>
              <a:gd name="T71" fmla="*/ 185 h 817"/>
              <a:gd name="T72" fmla="*/ 314 w 1900"/>
              <a:gd name="T73" fmla="*/ 131 h 817"/>
              <a:gd name="T74" fmla="*/ 158 w 1900"/>
              <a:gd name="T75" fmla="*/ 23 h 817"/>
              <a:gd name="T76" fmla="*/ 70 w 1900"/>
              <a:gd name="T77" fmla="*/ 36 h 817"/>
              <a:gd name="T78" fmla="*/ 57 w 1900"/>
              <a:gd name="T79" fmla="*/ 57 h 817"/>
              <a:gd name="T80" fmla="*/ 23 w 1900"/>
              <a:gd name="T81" fmla="*/ 145 h 8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900" h="817">
                <a:moveTo>
                  <a:pt x="43" y="111"/>
                </a:moveTo>
                <a:cubicBezTo>
                  <a:pt x="0" y="234"/>
                  <a:pt x="59" y="331"/>
                  <a:pt x="145" y="409"/>
                </a:cubicBezTo>
                <a:cubicBezTo>
                  <a:pt x="171" y="432"/>
                  <a:pt x="191" y="465"/>
                  <a:pt x="219" y="483"/>
                </a:cubicBezTo>
                <a:cubicBezTo>
                  <a:pt x="258" y="541"/>
                  <a:pt x="207" y="475"/>
                  <a:pt x="253" y="511"/>
                </a:cubicBezTo>
                <a:cubicBezTo>
                  <a:pt x="259" y="516"/>
                  <a:pt x="261" y="525"/>
                  <a:pt x="267" y="531"/>
                </a:cubicBezTo>
                <a:cubicBezTo>
                  <a:pt x="273" y="537"/>
                  <a:pt x="281" y="539"/>
                  <a:pt x="287" y="544"/>
                </a:cubicBezTo>
                <a:cubicBezTo>
                  <a:pt x="301" y="557"/>
                  <a:pt x="314" y="571"/>
                  <a:pt x="328" y="585"/>
                </a:cubicBezTo>
                <a:cubicBezTo>
                  <a:pt x="338" y="595"/>
                  <a:pt x="355" y="594"/>
                  <a:pt x="368" y="599"/>
                </a:cubicBezTo>
                <a:cubicBezTo>
                  <a:pt x="374" y="601"/>
                  <a:pt x="403" y="622"/>
                  <a:pt x="409" y="626"/>
                </a:cubicBezTo>
                <a:cubicBezTo>
                  <a:pt x="428" y="653"/>
                  <a:pt x="455" y="661"/>
                  <a:pt x="484" y="680"/>
                </a:cubicBezTo>
                <a:cubicBezTo>
                  <a:pt x="565" y="734"/>
                  <a:pt x="658" y="764"/>
                  <a:pt x="755" y="775"/>
                </a:cubicBezTo>
                <a:cubicBezTo>
                  <a:pt x="978" y="768"/>
                  <a:pt x="1245" y="817"/>
                  <a:pt x="1453" y="748"/>
                </a:cubicBezTo>
                <a:cubicBezTo>
                  <a:pt x="1483" y="727"/>
                  <a:pt x="1517" y="716"/>
                  <a:pt x="1541" y="687"/>
                </a:cubicBezTo>
                <a:cubicBezTo>
                  <a:pt x="1567" y="656"/>
                  <a:pt x="1586" y="618"/>
                  <a:pt x="1609" y="585"/>
                </a:cubicBezTo>
                <a:cubicBezTo>
                  <a:pt x="1614" y="578"/>
                  <a:pt x="1623" y="577"/>
                  <a:pt x="1629" y="572"/>
                </a:cubicBezTo>
                <a:cubicBezTo>
                  <a:pt x="1705" y="505"/>
                  <a:pt x="1642" y="551"/>
                  <a:pt x="1690" y="517"/>
                </a:cubicBezTo>
                <a:cubicBezTo>
                  <a:pt x="1713" y="482"/>
                  <a:pt x="1742" y="462"/>
                  <a:pt x="1778" y="443"/>
                </a:cubicBezTo>
                <a:cubicBezTo>
                  <a:pt x="1801" y="431"/>
                  <a:pt x="1818" y="410"/>
                  <a:pt x="1839" y="395"/>
                </a:cubicBezTo>
                <a:cubicBezTo>
                  <a:pt x="1867" y="354"/>
                  <a:pt x="1888" y="315"/>
                  <a:pt x="1900" y="267"/>
                </a:cubicBezTo>
                <a:cubicBezTo>
                  <a:pt x="1888" y="183"/>
                  <a:pt x="1865" y="107"/>
                  <a:pt x="1792" y="57"/>
                </a:cubicBezTo>
                <a:cubicBezTo>
                  <a:pt x="1744" y="25"/>
                  <a:pt x="1765" y="38"/>
                  <a:pt x="1731" y="16"/>
                </a:cubicBezTo>
                <a:cubicBezTo>
                  <a:pt x="1719" y="8"/>
                  <a:pt x="1690" y="2"/>
                  <a:pt x="1690" y="2"/>
                </a:cubicBezTo>
                <a:cubicBezTo>
                  <a:pt x="1665" y="5"/>
                  <a:pt x="1635" y="0"/>
                  <a:pt x="1615" y="16"/>
                </a:cubicBezTo>
                <a:cubicBezTo>
                  <a:pt x="1609" y="21"/>
                  <a:pt x="1607" y="30"/>
                  <a:pt x="1602" y="36"/>
                </a:cubicBezTo>
                <a:cubicBezTo>
                  <a:pt x="1579" y="63"/>
                  <a:pt x="1559" y="92"/>
                  <a:pt x="1534" y="118"/>
                </a:cubicBezTo>
                <a:cubicBezTo>
                  <a:pt x="1523" y="149"/>
                  <a:pt x="1500" y="194"/>
                  <a:pt x="1473" y="212"/>
                </a:cubicBezTo>
                <a:cubicBezTo>
                  <a:pt x="1457" y="261"/>
                  <a:pt x="1479" y="204"/>
                  <a:pt x="1446" y="253"/>
                </a:cubicBezTo>
                <a:cubicBezTo>
                  <a:pt x="1427" y="281"/>
                  <a:pt x="1454" y="266"/>
                  <a:pt x="1426" y="294"/>
                </a:cubicBezTo>
                <a:cubicBezTo>
                  <a:pt x="1414" y="306"/>
                  <a:pt x="1398" y="312"/>
                  <a:pt x="1385" y="321"/>
                </a:cubicBezTo>
                <a:cubicBezTo>
                  <a:pt x="1367" y="347"/>
                  <a:pt x="1337" y="357"/>
                  <a:pt x="1310" y="375"/>
                </a:cubicBezTo>
                <a:cubicBezTo>
                  <a:pt x="1187" y="455"/>
                  <a:pt x="1031" y="465"/>
                  <a:pt x="890" y="483"/>
                </a:cubicBezTo>
                <a:cubicBezTo>
                  <a:pt x="865" y="481"/>
                  <a:pt x="841" y="480"/>
                  <a:pt x="816" y="477"/>
                </a:cubicBezTo>
                <a:cubicBezTo>
                  <a:pt x="780" y="472"/>
                  <a:pt x="800" y="458"/>
                  <a:pt x="755" y="443"/>
                </a:cubicBezTo>
                <a:cubicBezTo>
                  <a:pt x="715" y="429"/>
                  <a:pt x="688" y="413"/>
                  <a:pt x="653" y="389"/>
                </a:cubicBezTo>
                <a:cubicBezTo>
                  <a:pt x="619" y="366"/>
                  <a:pt x="591" y="334"/>
                  <a:pt x="551" y="321"/>
                </a:cubicBezTo>
                <a:cubicBezTo>
                  <a:pt x="524" y="279"/>
                  <a:pt x="446" y="202"/>
                  <a:pt x="396" y="185"/>
                </a:cubicBezTo>
                <a:cubicBezTo>
                  <a:pt x="377" y="167"/>
                  <a:pt x="339" y="139"/>
                  <a:pt x="314" y="131"/>
                </a:cubicBezTo>
                <a:cubicBezTo>
                  <a:pt x="281" y="80"/>
                  <a:pt x="217" y="40"/>
                  <a:pt x="158" y="23"/>
                </a:cubicBezTo>
                <a:cubicBezTo>
                  <a:pt x="128" y="26"/>
                  <a:pt x="93" y="17"/>
                  <a:pt x="70" y="36"/>
                </a:cubicBezTo>
                <a:cubicBezTo>
                  <a:pt x="64" y="41"/>
                  <a:pt x="62" y="50"/>
                  <a:pt x="57" y="57"/>
                </a:cubicBezTo>
                <a:cubicBezTo>
                  <a:pt x="32" y="95"/>
                  <a:pt x="23" y="101"/>
                  <a:pt x="23" y="145"/>
                </a:cubicBezTo>
              </a:path>
            </a:pathLst>
          </a:custGeom>
          <a:solidFill>
            <a:srgbClr val="C0C0C0">
              <a:alpha val="50000"/>
            </a:srgbClr>
          </a:solidFill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9717" name="Freeform 5"/>
          <p:cNvSpPr>
            <a:spLocks/>
          </p:cNvSpPr>
          <p:nvPr/>
        </p:nvSpPr>
        <p:spPr bwMode="auto">
          <a:xfrm>
            <a:off x="4119563" y="927100"/>
            <a:ext cx="1958975" cy="1331913"/>
          </a:xfrm>
          <a:custGeom>
            <a:avLst/>
            <a:gdLst>
              <a:gd name="T0" fmla="*/ 0 w 1234"/>
              <a:gd name="T1" fmla="*/ 229 h 839"/>
              <a:gd name="T2" fmla="*/ 41 w 1234"/>
              <a:gd name="T3" fmla="*/ 256 h 839"/>
              <a:gd name="T4" fmla="*/ 61 w 1234"/>
              <a:gd name="T5" fmla="*/ 270 h 839"/>
              <a:gd name="T6" fmla="*/ 238 w 1234"/>
              <a:gd name="T7" fmla="*/ 419 h 839"/>
              <a:gd name="T8" fmla="*/ 360 w 1234"/>
              <a:gd name="T9" fmla="*/ 507 h 839"/>
              <a:gd name="T10" fmla="*/ 441 w 1234"/>
              <a:gd name="T11" fmla="*/ 602 h 839"/>
              <a:gd name="T12" fmla="*/ 536 w 1234"/>
              <a:gd name="T13" fmla="*/ 690 h 839"/>
              <a:gd name="T14" fmla="*/ 664 w 1234"/>
              <a:gd name="T15" fmla="*/ 819 h 839"/>
              <a:gd name="T16" fmla="*/ 725 w 1234"/>
              <a:gd name="T17" fmla="*/ 839 h 839"/>
              <a:gd name="T18" fmla="*/ 800 w 1234"/>
              <a:gd name="T19" fmla="*/ 819 h 839"/>
              <a:gd name="T20" fmla="*/ 881 w 1234"/>
              <a:gd name="T21" fmla="*/ 717 h 839"/>
              <a:gd name="T22" fmla="*/ 956 w 1234"/>
              <a:gd name="T23" fmla="*/ 609 h 839"/>
              <a:gd name="T24" fmla="*/ 963 w 1234"/>
              <a:gd name="T25" fmla="*/ 588 h 839"/>
              <a:gd name="T26" fmla="*/ 983 w 1234"/>
              <a:gd name="T27" fmla="*/ 582 h 839"/>
              <a:gd name="T28" fmla="*/ 1003 w 1234"/>
              <a:gd name="T29" fmla="*/ 561 h 839"/>
              <a:gd name="T30" fmla="*/ 1024 w 1234"/>
              <a:gd name="T31" fmla="*/ 548 h 839"/>
              <a:gd name="T32" fmla="*/ 1064 w 1234"/>
              <a:gd name="T33" fmla="*/ 521 h 839"/>
              <a:gd name="T34" fmla="*/ 1085 w 1234"/>
              <a:gd name="T35" fmla="*/ 507 h 839"/>
              <a:gd name="T36" fmla="*/ 1098 w 1234"/>
              <a:gd name="T37" fmla="*/ 487 h 839"/>
              <a:gd name="T38" fmla="*/ 1119 w 1234"/>
              <a:gd name="T39" fmla="*/ 473 h 839"/>
              <a:gd name="T40" fmla="*/ 1146 w 1234"/>
              <a:gd name="T41" fmla="*/ 439 h 839"/>
              <a:gd name="T42" fmla="*/ 1213 w 1234"/>
              <a:gd name="T43" fmla="*/ 365 h 839"/>
              <a:gd name="T44" fmla="*/ 1227 w 1234"/>
              <a:gd name="T45" fmla="*/ 324 h 839"/>
              <a:gd name="T46" fmla="*/ 1234 w 1234"/>
              <a:gd name="T47" fmla="*/ 304 h 839"/>
              <a:gd name="T48" fmla="*/ 1200 w 1234"/>
              <a:gd name="T49" fmla="*/ 161 h 839"/>
              <a:gd name="T50" fmla="*/ 698 w 1234"/>
              <a:gd name="T51" fmla="*/ 26 h 839"/>
              <a:gd name="T52" fmla="*/ 454 w 1234"/>
              <a:gd name="T53" fmla="*/ 26 h 839"/>
              <a:gd name="T54" fmla="*/ 393 w 1234"/>
              <a:gd name="T55" fmla="*/ 46 h 839"/>
              <a:gd name="T56" fmla="*/ 305 w 1234"/>
              <a:gd name="T57" fmla="*/ 60 h 839"/>
              <a:gd name="T58" fmla="*/ 163 w 1234"/>
              <a:gd name="T59" fmla="*/ 53 h 839"/>
              <a:gd name="T60" fmla="*/ 156 w 1234"/>
              <a:gd name="T61" fmla="*/ 33 h 8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234" h="839">
                <a:moveTo>
                  <a:pt x="0" y="229"/>
                </a:moveTo>
                <a:cubicBezTo>
                  <a:pt x="14" y="238"/>
                  <a:pt x="27" y="247"/>
                  <a:pt x="41" y="256"/>
                </a:cubicBezTo>
                <a:cubicBezTo>
                  <a:pt x="48" y="261"/>
                  <a:pt x="61" y="270"/>
                  <a:pt x="61" y="270"/>
                </a:cubicBezTo>
                <a:cubicBezTo>
                  <a:pt x="94" y="317"/>
                  <a:pt x="190" y="387"/>
                  <a:pt x="238" y="419"/>
                </a:cubicBezTo>
                <a:cubicBezTo>
                  <a:pt x="281" y="447"/>
                  <a:pt x="309" y="490"/>
                  <a:pt x="360" y="507"/>
                </a:cubicBezTo>
                <a:cubicBezTo>
                  <a:pt x="396" y="532"/>
                  <a:pt x="411" y="572"/>
                  <a:pt x="441" y="602"/>
                </a:cubicBezTo>
                <a:cubicBezTo>
                  <a:pt x="472" y="632"/>
                  <a:pt x="508" y="657"/>
                  <a:pt x="536" y="690"/>
                </a:cubicBezTo>
                <a:cubicBezTo>
                  <a:pt x="571" y="731"/>
                  <a:pt x="614" y="797"/>
                  <a:pt x="664" y="819"/>
                </a:cubicBezTo>
                <a:cubicBezTo>
                  <a:pt x="684" y="828"/>
                  <a:pt x="705" y="832"/>
                  <a:pt x="725" y="839"/>
                </a:cubicBezTo>
                <a:cubicBezTo>
                  <a:pt x="750" y="833"/>
                  <a:pt x="775" y="828"/>
                  <a:pt x="800" y="819"/>
                </a:cubicBezTo>
                <a:cubicBezTo>
                  <a:pt x="834" y="785"/>
                  <a:pt x="855" y="758"/>
                  <a:pt x="881" y="717"/>
                </a:cubicBezTo>
                <a:cubicBezTo>
                  <a:pt x="905" y="679"/>
                  <a:pt x="906" y="624"/>
                  <a:pt x="956" y="609"/>
                </a:cubicBezTo>
                <a:cubicBezTo>
                  <a:pt x="958" y="602"/>
                  <a:pt x="958" y="593"/>
                  <a:pt x="963" y="588"/>
                </a:cubicBezTo>
                <a:cubicBezTo>
                  <a:pt x="968" y="583"/>
                  <a:pt x="977" y="586"/>
                  <a:pt x="983" y="582"/>
                </a:cubicBezTo>
                <a:cubicBezTo>
                  <a:pt x="991" y="577"/>
                  <a:pt x="996" y="567"/>
                  <a:pt x="1003" y="561"/>
                </a:cubicBezTo>
                <a:cubicBezTo>
                  <a:pt x="1009" y="556"/>
                  <a:pt x="1017" y="553"/>
                  <a:pt x="1024" y="548"/>
                </a:cubicBezTo>
                <a:cubicBezTo>
                  <a:pt x="1037" y="539"/>
                  <a:pt x="1051" y="530"/>
                  <a:pt x="1064" y="521"/>
                </a:cubicBezTo>
                <a:cubicBezTo>
                  <a:pt x="1071" y="516"/>
                  <a:pt x="1085" y="507"/>
                  <a:pt x="1085" y="507"/>
                </a:cubicBezTo>
                <a:cubicBezTo>
                  <a:pt x="1089" y="500"/>
                  <a:pt x="1092" y="493"/>
                  <a:pt x="1098" y="487"/>
                </a:cubicBezTo>
                <a:cubicBezTo>
                  <a:pt x="1104" y="481"/>
                  <a:pt x="1114" y="480"/>
                  <a:pt x="1119" y="473"/>
                </a:cubicBezTo>
                <a:cubicBezTo>
                  <a:pt x="1157" y="425"/>
                  <a:pt x="1084" y="481"/>
                  <a:pt x="1146" y="439"/>
                </a:cubicBezTo>
                <a:cubicBezTo>
                  <a:pt x="1156" y="407"/>
                  <a:pt x="1185" y="383"/>
                  <a:pt x="1213" y="365"/>
                </a:cubicBezTo>
                <a:cubicBezTo>
                  <a:pt x="1218" y="351"/>
                  <a:pt x="1222" y="338"/>
                  <a:pt x="1227" y="324"/>
                </a:cubicBezTo>
                <a:cubicBezTo>
                  <a:pt x="1229" y="317"/>
                  <a:pt x="1234" y="304"/>
                  <a:pt x="1234" y="304"/>
                </a:cubicBezTo>
                <a:cubicBezTo>
                  <a:pt x="1230" y="268"/>
                  <a:pt x="1224" y="195"/>
                  <a:pt x="1200" y="161"/>
                </a:cubicBezTo>
                <a:cubicBezTo>
                  <a:pt x="1088" y="0"/>
                  <a:pt x="868" y="30"/>
                  <a:pt x="698" y="26"/>
                </a:cubicBezTo>
                <a:cubicBezTo>
                  <a:pt x="584" y="15"/>
                  <a:pt x="611" y="14"/>
                  <a:pt x="454" y="26"/>
                </a:cubicBezTo>
                <a:cubicBezTo>
                  <a:pt x="435" y="27"/>
                  <a:pt x="412" y="41"/>
                  <a:pt x="393" y="46"/>
                </a:cubicBezTo>
                <a:cubicBezTo>
                  <a:pt x="360" y="55"/>
                  <a:pt x="341" y="55"/>
                  <a:pt x="305" y="60"/>
                </a:cubicBezTo>
                <a:cubicBezTo>
                  <a:pt x="258" y="58"/>
                  <a:pt x="210" y="61"/>
                  <a:pt x="163" y="53"/>
                </a:cubicBezTo>
                <a:cubicBezTo>
                  <a:pt x="156" y="52"/>
                  <a:pt x="156" y="33"/>
                  <a:pt x="156" y="33"/>
                </a:cubicBezTo>
              </a:path>
            </a:pathLst>
          </a:custGeom>
          <a:solidFill>
            <a:schemeClr val="folHlink">
              <a:alpha val="50000"/>
            </a:schemeClr>
          </a:solidFill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9718" name="Rectangle 6"/>
          <p:cNvSpPr>
            <a:spLocks noGrp="1" noChangeArrowheads="1"/>
          </p:cNvSpPr>
          <p:nvPr>
            <p:ph type="title"/>
          </p:nvPr>
        </p:nvSpPr>
        <p:spPr>
          <a:xfrm>
            <a:off x="588963" y="153988"/>
            <a:ext cx="7772400" cy="615950"/>
          </a:xfrm>
          <a:noFill/>
          <a:ln/>
        </p:spPr>
        <p:txBody>
          <a:bodyPr/>
          <a:lstStyle/>
          <a:p>
            <a:r>
              <a:rPr lang="en-US" sz="3200"/>
              <a:t>Illustrating Dijkstra’s Algorithm</a:t>
            </a:r>
          </a:p>
        </p:txBody>
      </p:sp>
      <p:grpSp>
        <p:nvGrpSpPr>
          <p:cNvPr id="499719" name="Group 7"/>
          <p:cNvGrpSpPr>
            <a:grpSpLocks/>
          </p:cNvGrpSpPr>
          <p:nvPr/>
        </p:nvGrpSpPr>
        <p:grpSpPr bwMode="auto">
          <a:xfrm>
            <a:off x="4076700" y="1119188"/>
            <a:ext cx="2324100" cy="1506537"/>
            <a:chOff x="1067" y="1260"/>
            <a:chExt cx="1464" cy="949"/>
          </a:xfrm>
        </p:grpSpPr>
        <p:sp>
          <p:nvSpPr>
            <p:cNvPr id="499720" name="Text Box 8"/>
            <p:cNvSpPr txBox="1">
              <a:spLocks noChangeArrowheads="1"/>
            </p:cNvSpPr>
            <p:nvPr/>
          </p:nvSpPr>
          <p:spPr bwMode="auto">
            <a:xfrm>
              <a:off x="1067" y="1482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5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4</a:t>
              </a:r>
            </a:p>
          </p:txBody>
        </p:sp>
        <p:sp>
          <p:nvSpPr>
            <p:cNvPr id="499721" name="Text Box 9"/>
            <p:cNvSpPr txBox="1">
              <a:spLocks noChangeArrowheads="1"/>
            </p:cNvSpPr>
            <p:nvPr/>
          </p:nvSpPr>
          <p:spPr bwMode="auto">
            <a:xfrm>
              <a:off x="1679" y="1260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5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2</a:t>
              </a:r>
            </a:p>
          </p:txBody>
        </p:sp>
        <p:sp>
          <p:nvSpPr>
            <p:cNvPr id="499722" name="Text Box 10"/>
            <p:cNvSpPr txBox="1">
              <a:spLocks noChangeArrowheads="1"/>
            </p:cNvSpPr>
            <p:nvPr/>
          </p:nvSpPr>
          <p:spPr bwMode="auto">
            <a:xfrm>
              <a:off x="2311" y="1430"/>
              <a:ext cx="220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5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10</a:t>
              </a:r>
            </a:p>
          </p:txBody>
        </p:sp>
        <p:sp>
          <p:nvSpPr>
            <p:cNvPr id="499723" name="Text Box 11"/>
            <p:cNvSpPr txBox="1">
              <a:spLocks noChangeArrowheads="1"/>
            </p:cNvSpPr>
            <p:nvPr/>
          </p:nvSpPr>
          <p:spPr bwMode="auto">
            <a:xfrm>
              <a:off x="1993" y="1526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5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3</a:t>
              </a:r>
            </a:p>
          </p:txBody>
        </p:sp>
        <p:sp>
          <p:nvSpPr>
            <p:cNvPr id="499724" name="Text Box 12"/>
            <p:cNvSpPr txBox="1">
              <a:spLocks noChangeArrowheads="1"/>
            </p:cNvSpPr>
            <p:nvPr/>
          </p:nvSpPr>
          <p:spPr bwMode="auto">
            <a:xfrm>
              <a:off x="1560" y="1459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5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499725" name="Text Box 13"/>
            <p:cNvSpPr txBox="1">
              <a:spLocks noChangeArrowheads="1"/>
            </p:cNvSpPr>
            <p:nvPr/>
          </p:nvSpPr>
          <p:spPr bwMode="auto">
            <a:xfrm>
              <a:off x="1331" y="1644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5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2</a:t>
              </a:r>
            </a:p>
          </p:txBody>
        </p:sp>
        <p:sp>
          <p:nvSpPr>
            <p:cNvPr id="499726" name="Text Box 14"/>
            <p:cNvSpPr txBox="1">
              <a:spLocks noChangeArrowheads="1"/>
            </p:cNvSpPr>
            <p:nvPr/>
          </p:nvSpPr>
          <p:spPr bwMode="auto">
            <a:xfrm>
              <a:off x="2165" y="1652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5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2</a:t>
              </a:r>
            </a:p>
          </p:txBody>
        </p:sp>
        <p:sp>
          <p:nvSpPr>
            <p:cNvPr id="499727" name="Text Box 15"/>
            <p:cNvSpPr txBox="1">
              <a:spLocks noChangeArrowheads="1"/>
            </p:cNvSpPr>
            <p:nvPr/>
          </p:nvSpPr>
          <p:spPr bwMode="auto">
            <a:xfrm>
              <a:off x="2356" y="1924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5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6</a:t>
              </a:r>
            </a:p>
          </p:txBody>
        </p:sp>
        <p:sp>
          <p:nvSpPr>
            <p:cNvPr id="499728" name="Text Box 16"/>
            <p:cNvSpPr txBox="1">
              <a:spLocks noChangeArrowheads="1"/>
            </p:cNvSpPr>
            <p:nvPr/>
          </p:nvSpPr>
          <p:spPr bwMode="auto">
            <a:xfrm>
              <a:off x="1931" y="1838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5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4</a:t>
              </a:r>
            </a:p>
          </p:txBody>
        </p:sp>
        <p:sp>
          <p:nvSpPr>
            <p:cNvPr id="499729" name="Text Box 17"/>
            <p:cNvSpPr txBox="1">
              <a:spLocks noChangeArrowheads="1"/>
            </p:cNvSpPr>
            <p:nvPr/>
          </p:nvSpPr>
          <p:spPr bwMode="auto">
            <a:xfrm>
              <a:off x="1749" y="2035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5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499730" name="Text Box 18"/>
            <p:cNvSpPr txBox="1">
              <a:spLocks noChangeArrowheads="1"/>
            </p:cNvSpPr>
            <p:nvPr/>
          </p:nvSpPr>
          <p:spPr bwMode="auto">
            <a:xfrm>
              <a:off x="1486" y="1840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5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8</a:t>
              </a:r>
            </a:p>
          </p:txBody>
        </p:sp>
        <p:sp>
          <p:nvSpPr>
            <p:cNvPr id="499731" name="Text Box 19"/>
            <p:cNvSpPr txBox="1">
              <a:spLocks noChangeArrowheads="1"/>
            </p:cNvSpPr>
            <p:nvPr/>
          </p:nvSpPr>
          <p:spPr bwMode="auto">
            <a:xfrm>
              <a:off x="1155" y="1854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5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5</a:t>
              </a:r>
            </a:p>
          </p:txBody>
        </p:sp>
      </p:grpSp>
      <p:sp>
        <p:nvSpPr>
          <p:cNvPr id="499732" name="Oval 20"/>
          <p:cNvSpPr>
            <a:spLocks noChangeArrowheads="1"/>
          </p:cNvSpPr>
          <p:nvPr/>
        </p:nvSpPr>
        <p:spPr bwMode="auto">
          <a:xfrm>
            <a:off x="3841750" y="1830388"/>
            <a:ext cx="280988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9733" name="Text Box 21"/>
          <p:cNvSpPr txBox="1">
            <a:spLocks noChangeArrowheads="1"/>
          </p:cNvSpPr>
          <p:nvPr/>
        </p:nvSpPr>
        <p:spPr bwMode="auto">
          <a:xfrm>
            <a:off x="3824288" y="1790700"/>
            <a:ext cx="33496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3</a:t>
            </a:r>
            <a:endParaRPr lang="en-US" sz="1400"/>
          </a:p>
        </p:txBody>
      </p:sp>
      <p:sp>
        <p:nvSpPr>
          <p:cNvPr id="499734" name="Oval 22"/>
          <p:cNvSpPr>
            <a:spLocks noChangeArrowheads="1"/>
          </p:cNvSpPr>
          <p:nvPr/>
        </p:nvSpPr>
        <p:spPr bwMode="auto">
          <a:xfrm>
            <a:off x="4467225" y="2446338"/>
            <a:ext cx="280988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9735" name="Text Box 23"/>
          <p:cNvSpPr txBox="1">
            <a:spLocks noChangeArrowheads="1"/>
          </p:cNvSpPr>
          <p:nvPr/>
        </p:nvSpPr>
        <p:spPr bwMode="auto">
          <a:xfrm>
            <a:off x="4438650" y="2395538"/>
            <a:ext cx="334963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6</a:t>
            </a:r>
            <a:endParaRPr lang="en-US" sz="1400"/>
          </a:p>
        </p:txBody>
      </p:sp>
      <p:sp>
        <p:nvSpPr>
          <p:cNvPr id="499736" name="Oval 24"/>
          <p:cNvSpPr>
            <a:spLocks noChangeArrowheads="1"/>
          </p:cNvSpPr>
          <p:nvPr/>
        </p:nvSpPr>
        <p:spPr bwMode="auto">
          <a:xfrm>
            <a:off x="5059363" y="1855788"/>
            <a:ext cx="280987" cy="279400"/>
          </a:xfrm>
          <a:prstGeom prst="ellipse">
            <a:avLst/>
          </a:prstGeom>
          <a:noFill/>
          <a:ln w="1905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9737" name="Text Box 25"/>
          <p:cNvSpPr txBox="1">
            <a:spLocks noChangeArrowheads="1"/>
          </p:cNvSpPr>
          <p:nvPr/>
        </p:nvSpPr>
        <p:spPr bwMode="auto">
          <a:xfrm>
            <a:off x="5041900" y="1816100"/>
            <a:ext cx="334963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FF"/>
                </a:solidFill>
              </a:rPr>
              <a:t>v</a:t>
            </a:r>
            <a:r>
              <a:rPr lang="en-US" sz="1400" baseline="-25000">
                <a:solidFill>
                  <a:srgbClr val="FF00FF"/>
                </a:solidFill>
              </a:rPr>
              <a:t>4</a:t>
            </a:r>
            <a:endParaRPr lang="en-US" sz="1400">
              <a:solidFill>
                <a:srgbClr val="FF00FF"/>
              </a:solidFill>
            </a:endParaRPr>
          </a:p>
        </p:txBody>
      </p:sp>
      <p:sp>
        <p:nvSpPr>
          <p:cNvPr id="499738" name="Oval 26"/>
          <p:cNvSpPr>
            <a:spLocks noChangeArrowheads="1"/>
          </p:cNvSpPr>
          <p:nvPr/>
        </p:nvSpPr>
        <p:spPr bwMode="auto">
          <a:xfrm>
            <a:off x="5675313" y="1244600"/>
            <a:ext cx="280987" cy="279400"/>
          </a:xfrm>
          <a:prstGeom prst="ellipse">
            <a:avLst/>
          </a:prstGeom>
          <a:noFill/>
          <a:ln w="1905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9739" name="Text Box 27"/>
          <p:cNvSpPr txBox="1">
            <a:spLocks noChangeArrowheads="1"/>
          </p:cNvSpPr>
          <p:nvPr/>
        </p:nvSpPr>
        <p:spPr bwMode="auto">
          <a:xfrm>
            <a:off x="5657850" y="1204913"/>
            <a:ext cx="334963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FF"/>
                </a:solidFill>
              </a:rPr>
              <a:t>v</a:t>
            </a:r>
            <a:r>
              <a:rPr lang="en-US" sz="1400" baseline="-25000">
                <a:solidFill>
                  <a:srgbClr val="FF00FF"/>
                </a:solidFill>
              </a:rPr>
              <a:t>2</a:t>
            </a:r>
            <a:endParaRPr lang="en-US" sz="1400">
              <a:solidFill>
                <a:srgbClr val="FF00FF"/>
              </a:solidFill>
            </a:endParaRPr>
          </a:p>
        </p:txBody>
      </p:sp>
      <p:sp>
        <p:nvSpPr>
          <p:cNvPr id="499740" name="Oval 28"/>
          <p:cNvSpPr>
            <a:spLocks noChangeArrowheads="1"/>
          </p:cNvSpPr>
          <p:nvPr/>
        </p:nvSpPr>
        <p:spPr bwMode="auto">
          <a:xfrm>
            <a:off x="5684838" y="2439988"/>
            <a:ext cx="280987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9741" name="Text Box 29"/>
          <p:cNvSpPr txBox="1">
            <a:spLocks noChangeArrowheads="1"/>
          </p:cNvSpPr>
          <p:nvPr/>
        </p:nvSpPr>
        <p:spPr bwMode="auto">
          <a:xfrm>
            <a:off x="5678488" y="2400300"/>
            <a:ext cx="33496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7</a:t>
            </a:r>
            <a:endParaRPr lang="en-US" sz="1400"/>
          </a:p>
        </p:txBody>
      </p:sp>
      <p:sp>
        <p:nvSpPr>
          <p:cNvPr id="499742" name="Oval 30"/>
          <p:cNvSpPr>
            <a:spLocks noChangeArrowheads="1"/>
          </p:cNvSpPr>
          <p:nvPr/>
        </p:nvSpPr>
        <p:spPr bwMode="auto">
          <a:xfrm>
            <a:off x="6286500" y="1857375"/>
            <a:ext cx="280988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9743" name="Text Box 31"/>
          <p:cNvSpPr txBox="1">
            <a:spLocks noChangeArrowheads="1"/>
          </p:cNvSpPr>
          <p:nvPr/>
        </p:nvSpPr>
        <p:spPr bwMode="auto">
          <a:xfrm>
            <a:off x="6269038" y="1817688"/>
            <a:ext cx="334962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5</a:t>
            </a:r>
            <a:endParaRPr lang="en-US" sz="1400"/>
          </a:p>
        </p:txBody>
      </p:sp>
      <p:sp>
        <p:nvSpPr>
          <p:cNvPr id="499744" name="Line 32"/>
          <p:cNvSpPr>
            <a:spLocks noChangeShapeType="1"/>
          </p:cNvSpPr>
          <p:nvPr/>
        </p:nvSpPr>
        <p:spPr bwMode="auto">
          <a:xfrm>
            <a:off x="4046538" y="2101850"/>
            <a:ext cx="430212" cy="396875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9745" name="Line 33"/>
          <p:cNvSpPr>
            <a:spLocks noChangeShapeType="1"/>
          </p:cNvSpPr>
          <p:nvPr/>
        </p:nvSpPr>
        <p:spPr bwMode="auto">
          <a:xfrm>
            <a:off x="5938838" y="1444625"/>
            <a:ext cx="420687" cy="430213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9746" name="Line 34"/>
          <p:cNvSpPr>
            <a:spLocks noChangeShapeType="1"/>
          </p:cNvSpPr>
          <p:nvPr/>
        </p:nvSpPr>
        <p:spPr bwMode="auto">
          <a:xfrm flipH="1">
            <a:off x="5929313" y="2090738"/>
            <a:ext cx="396875" cy="398462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9747" name="Line 35"/>
          <p:cNvSpPr>
            <a:spLocks noChangeShapeType="1"/>
          </p:cNvSpPr>
          <p:nvPr/>
        </p:nvSpPr>
        <p:spPr bwMode="auto">
          <a:xfrm flipH="1">
            <a:off x="5305425" y="1477963"/>
            <a:ext cx="407988" cy="407987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9748" name="Line 36"/>
          <p:cNvSpPr>
            <a:spLocks noChangeShapeType="1"/>
          </p:cNvSpPr>
          <p:nvPr/>
        </p:nvSpPr>
        <p:spPr bwMode="auto">
          <a:xfrm flipH="1">
            <a:off x="5337175" y="1982788"/>
            <a:ext cx="935038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9749" name="Line 37"/>
          <p:cNvSpPr>
            <a:spLocks noChangeShapeType="1"/>
          </p:cNvSpPr>
          <p:nvPr/>
        </p:nvSpPr>
        <p:spPr bwMode="auto">
          <a:xfrm>
            <a:off x="5294313" y="2090738"/>
            <a:ext cx="419100" cy="376237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9750" name="Line 38"/>
          <p:cNvSpPr>
            <a:spLocks noChangeShapeType="1"/>
          </p:cNvSpPr>
          <p:nvPr/>
        </p:nvSpPr>
        <p:spPr bwMode="auto">
          <a:xfrm flipH="1">
            <a:off x="4745038" y="2586038"/>
            <a:ext cx="936625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9751" name="Line 39"/>
          <p:cNvSpPr>
            <a:spLocks noChangeShapeType="1"/>
          </p:cNvSpPr>
          <p:nvPr/>
        </p:nvSpPr>
        <p:spPr bwMode="auto">
          <a:xfrm flipH="1">
            <a:off x="4110038" y="1982788"/>
            <a:ext cx="947737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9752" name="Line 40"/>
          <p:cNvSpPr>
            <a:spLocks noChangeShapeType="1"/>
          </p:cNvSpPr>
          <p:nvPr/>
        </p:nvSpPr>
        <p:spPr bwMode="auto">
          <a:xfrm flipH="1">
            <a:off x="4648200" y="2111375"/>
            <a:ext cx="463550" cy="3444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9753" name="Oval 41"/>
          <p:cNvSpPr>
            <a:spLocks noChangeArrowheads="1"/>
          </p:cNvSpPr>
          <p:nvPr/>
        </p:nvSpPr>
        <p:spPr bwMode="auto">
          <a:xfrm>
            <a:off x="4464050" y="1238250"/>
            <a:ext cx="280988" cy="279400"/>
          </a:xfrm>
          <a:prstGeom prst="ellipse">
            <a:avLst/>
          </a:prstGeom>
          <a:noFill/>
          <a:ln w="1905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9754" name="Text Box 42"/>
          <p:cNvSpPr txBox="1">
            <a:spLocks noChangeArrowheads="1"/>
          </p:cNvSpPr>
          <p:nvPr/>
        </p:nvSpPr>
        <p:spPr bwMode="auto">
          <a:xfrm>
            <a:off x="4451350" y="1198563"/>
            <a:ext cx="334963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FF"/>
                </a:solidFill>
              </a:rPr>
              <a:t>v</a:t>
            </a:r>
            <a:r>
              <a:rPr lang="en-US" sz="1400" baseline="-25000">
                <a:solidFill>
                  <a:srgbClr val="FF00FF"/>
                </a:solidFill>
              </a:rPr>
              <a:t>1</a:t>
            </a:r>
            <a:endParaRPr lang="en-US" sz="1400">
              <a:solidFill>
                <a:srgbClr val="FF00FF"/>
              </a:solidFill>
            </a:endParaRPr>
          </a:p>
        </p:txBody>
      </p:sp>
      <p:sp>
        <p:nvSpPr>
          <p:cNvPr id="499755" name="Line 43"/>
          <p:cNvSpPr>
            <a:spLocks noChangeShapeType="1"/>
          </p:cNvSpPr>
          <p:nvPr/>
        </p:nvSpPr>
        <p:spPr bwMode="auto">
          <a:xfrm flipH="1">
            <a:off x="4056063" y="1477963"/>
            <a:ext cx="430212" cy="376237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9756" name="Line 44"/>
          <p:cNvSpPr>
            <a:spLocks noChangeShapeType="1"/>
          </p:cNvSpPr>
          <p:nvPr/>
        </p:nvSpPr>
        <p:spPr bwMode="auto">
          <a:xfrm>
            <a:off x="4745038" y="1358900"/>
            <a:ext cx="9144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9757" name="Line 45"/>
          <p:cNvSpPr>
            <a:spLocks noChangeShapeType="1"/>
          </p:cNvSpPr>
          <p:nvPr/>
        </p:nvSpPr>
        <p:spPr bwMode="auto">
          <a:xfrm>
            <a:off x="4691063" y="1498600"/>
            <a:ext cx="441325" cy="365125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499758" name="Object 46"/>
          <p:cNvGraphicFramePr>
            <a:graphicFrameLocks noChangeAspect="1"/>
          </p:cNvGraphicFramePr>
          <p:nvPr/>
        </p:nvGraphicFramePr>
        <p:xfrm>
          <a:off x="1012825" y="1173163"/>
          <a:ext cx="2055813" cy="167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9809" name="Worksheet" r:id="rId3" imgW="2448306" imgH="1990954" progId="Excel.Sheet.8">
                  <p:embed/>
                </p:oleObj>
              </mc:Choice>
              <mc:Fallback>
                <p:oleObj name="Worksheet" r:id="rId3" imgW="2448306" imgH="1990954" progId="Excel.Sheet.8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2825" y="1173163"/>
                        <a:ext cx="2055813" cy="167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9759" name="Line 47"/>
          <p:cNvSpPr>
            <a:spLocks noChangeShapeType="1"/>
          </p:cNvSpPr>
          <p:nvPr/>
        </p:nvSpPr>
        <p:spPr bwMode="auto">
          <a:xfrm flipH="1">
            <a:off x="3767138" y="3000375"/>
            <a:ext cx="1587" cy="601663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9760" name="Text Box 48"/>
          <p:cNvSpPr txBox="1">
            <a:spLocks noChangeArrowheads="1"/>
          </p:cNvSpPr>
          <p:nvPr/>
        </p:nvSpPr>
        <p:spPr bwMode="auto">
          <a:xfrm>
            <a:off x="3805238" y="3143250"/>
            <a:ext cx="126206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3</a:t>
            </a:r>
            <a:r>
              <a:rPr lang="en-US" sz="1400"/>
              <a:t> is selected.</a:t>
            </a:r>
          </a:p>
        </p:txBody>
      </p:sp>
      <p:sp>
        <p:nvSpPr>
          <p:cNvPr id="499761" name="Text Box 49"/>
          <p:cNvSpPr txBox="1">
            <a:spLocks noChangeArrowheads="1"/>
          </p:cNvSpPr>
          <p:nvPr/>
        </p:nvSpPr>
        <p:spPr bwMode="auto">
          <a:xfrm>
            <a:off x="1198563" y="2849563"/>
            <a:ext cx="10652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Update v</a:t>
            </a:r>
            <a:r>
              <a:rPr lang="en-US" sz="1600" baseline="-25000"/>
              <a:t>5</a:t>
            </a:r>
          </a:p>
        </p:txBody>
      </p:sp>
      <p:grpSp>
        <p:nvGrpSpPr>
          <p:cNvPr id="499762" name="Group 50"/>
          <p:cNvGrpSpPr>
            <a:grpSpLocks/>
          </p:cNvGrpSpPr>
          <p:nvPr/>
        </p:nvGrpSpPr>
        <p:grpSpPr bwMode="auto">
          <a:xfrm>
            <a:off x="3949700" y="3971925"/>
            <a:ext cx="2324100" cy="1506538"/>
            <a:chOff x="1067" y="1260"/>
            <a:chExt cx="1464" cy="949"/>
          </a:xfrm>
        </p:grpSpPr>
        <p:sp>
          <p:nvSpPr>
            <p:cNvPr id="499763" name="Text Box 51"/>
            <p:cNvSpPr txBox="1">
              <a:spLocks noChangeArrowheads="1"/>
            </p:cNvSpPr>
            <p:nvPr/>
          </p:nvSpPr>
          <p:spPr bwMode="auto">
            <a:xfrm>
              <a:off x="1067" y="1482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5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4</a:t>
              </a:r>
            </a:p>
          </p:txBody>
        </p:sp>
        <p:sp>
          <p:nvSpPr>
            <p:cNvPr id="499764" name="Text Box 52"/>
            <p:cNvSpPr txBox="1">
              <a:spLocks noChangeArrowheads="1"/>
            </p:cNvSpPr>
            <p:nvPr/>
          </p:nvSpPr>
          <p:spPr bwMode="auto">
            <a:xfrm>
              <a:off x="1679" y="1260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5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2</a:t>
              </a:r>
            </a:p>
          </p:txBody>
        </p:sp>
        <p:sp>
          <p:nvSpPr>
            <p:cNvPr id="499765" name="Text Box 53"/>
            <p:cNvSpPr txBox="1">
              <a:spLocks noChangeArrowheads="1"/>
            </p:cNvSpPr>
            <p:nvPr/>
          </p:nvSpPr>
          <p:spPr bwMode="auto">
            <a:xfrm>
              <a:off x="2311" y="1430"/>
              <a:ext cx="220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5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10</a:t>
              </a:r>
            </a:p>
          </p:txBody>
        </p:sp>
        <p:sp>
          <p:nvSpPr>
            <p:cNvPr id="499766" name="Text Box 54"/>
            <p:cNvSpPr txBox="1">
              <a:spLocks noChangeArrowheads="1"/>
            </p:cNvSpPr>
            <p:nvPr/>
          </p:nvSpPr>
          <p:spPr bwMode="auto">
            <a:xfrm>
              <a:off x="1993" y="1526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5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3</a:t>
              </a:r>
            </a:p>
          </p:txBody>
        </p:sp>
        <p:sp>
          <p:nvSpPr>
            <p:cNvPr id="499767" name="Text Box 55"/>
            <p:cNvSpPr txBox="1">
              <a:spLocks noChangeArrowheads="1"/>
            </p:cNvSpPr>
            <p:nvPr/>
          </p:nvSpPr>
          <p:spPr bwMode="auto">
            <a:xfrm>
              <a:off x="1560" y="1459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5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499768" name="Text Box 56"/>
            <p:cNvSpPr txBox="1">
              <a:spLocks noChangeArrowheads="1"/>
            </p:cNvSpPr>
            <p:nvPr/>
          </p:nvSpPr>
          <p:spPr bwMode="auto">
            <a:xfrm>
              <a:off x="1331" y="1644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5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2</a:t>
              </a:r>
            </a:p>
          </p:txBody>
        </p:sp>
        <p:sp>
          <p:nvSpPr>
            <p:cNvPr id="499769" name="Text Box 57"/>
            <p:cNvSpPr txBox="1">
              <a:spLocks noChangeArrowheads="1"/>
            </p:cNvSpPr>
            <p:nvPr/>
          </p:nvSpPr>
          <p:spPr bwMode="auto">
            <a:xfrm>
              <a:off x="2165" y="1652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5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2</a:t>
              </a:r>
            </a:p>
          </p:txBody>
        </p:sp>
        <p:sp>
          <p:nvSpPr>
            <p:cNvPr id="499770" name="Text Box 58"/>
            <p:cNvSpPr txBox="1">
              <a:spLocks noChangeArrowheads="1"/>
            </p:cNvSpPr>
            <p:nvPr/>
          </p:nvSpPr>
          <p:spPr bwMode="auto">
            <a:xfrm>
              <a:off x="2356" y="1924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5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6</a:t>
              </a:r>
            </a:p>
          </p:txBody>
        </p:sp>
        <p:sp>
          <p:nvSpPr>
            <p:cNvPr id="499771" name="Text Box 59"/>
            <p:cNvSpPr txBox="1">
              <a:spLocks noChangeArrowheads="1"/>
            </p:cNvSpPr>
            <p:nvPr/>
          </p:nvSpPr>
          <p:spPr bwMode="auto">
            <a:xfrm>
              <a:off x="1931" y="1838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5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4</a:t>
              </a:r>
            </a:p>
          </p:txBody>
        </p:sp>
        <p:sp>
          <p:nvSpPr>
            <p:cNvPr id="499772" name="Text Box 60"/>
            <p:cNvSpPr txBox="1">
              <a:spLocks noChangeArrowheads="1"/>
            </p:cNvSpPr>
            <p:nvPr/>
          </p:nvSpPr>
          <p:spPr bwMode="auto">
            <a:xfrm>
              <a:off x="1749" y="2035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5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499773" name="Text Box 61"/>
            <p:cNvSpPr txBox="1">
              <a:spLocks noChangeArrowheads="1"/>
            </p:cNvSpPr>
            <p:nvPr/>
          </p:nvSpPr>
          <p:spPr bwMode="auto">
            <a:xfrm>
              <a:off x="1486" y="1840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5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8</a:t>
              </a:r>
            </a:p>
          </p:txBody>
        </p:sp>
        <p:sp>
          <p:nvSpPr>
            <p:cNvPr id="499774" name="Text Box 62"/>
            <p:cNvSpPr txBox="1">
              <a:spLocks noChangeArrowheads="1"/>
            </p:cNvSpPr>
            <p:nvPr/>
          </p:nvSpPr>
          <p:spPr bwMode="auto">
            <a:xfrm>
              <a:off x="1155" y="1854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5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5</a:t>
              </a:r>
            </a:p>
          </p:txBody>
        </p:sp>
      </p:grpSp>
      <p:sp>
        <p:nvSpPr>
          <p:cNvPr id="499775" name="Oval 63"/>
          <p:cNvSpPr>
            <a:spLocks noChangeArrowheads="1"/>
          </p:cNvSpPr>
          <p:nvPr/>
        </p:nvSpPr>
        <p:spPr bwMode="auto">
          <a:xfrm>
            <a:off x="3714750" y="4683125"/>
            <a:ext cx="280988" cy="279400"/>
          </a:xfrm>
          <a:prstGeom prst="ellipse">
            <a:avLst/>
          </a:prstGeom>
          <a:noFill/>
          <a:ln w="1905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9776" name="Text Box 64"/>
          <p:cNvSpPr txBox="1">
            <a:spLocks noChangeArrowheads="1"/>
          </p:cNvSpPr>
          <p:nvPr/>
        </p:nvSpPr>
        <p:spPr bwMode="auto">
          <a:xfrm>
            <a:off x="3697288" y="4643438"/>
            <a:ext cx="334962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FF"/>
                </a:solidFill>
              </a:rPr>
              <a:t>v</a:t>
            </a:r>
            <a:r>
              <a:rPr lang="en-US" sz="1400" baseline="-25000">
                <a:solidFill>
                  <a:srgbClr val="FF00FF"/>
                </a:solidFill>
              </a:rPr>
              <a:t>3</a:t>
            </a:r>
            <a:endParaRPr lang="en-US" sz="1400">
              <a:solidFill>
                <a:srgbClr val="FF00FF"/>
              </a:solidFill>
            </a:endParaRPr>
          </a:p>
        </p:txBody>
      </p:sp>
      <p:sp>
        <p:nvSpPr>
          <p:cNvPr id="499777" name="Oval 65"/>
          <p:cNvSpPr>
            <a:spLocks noChangeArrowheads="1"/>
          </p:cNvSpPr>
          <p:nvPr/>
        </p:nvSpPr>
        <p:spPr bwMode="auto">
          <a:xfrm>
            <a:off x="4340225" y="5299075"/>
            <a:ext cx="280988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9778" name="Text Box 66"/>
          <p:cNvSpPr txBox="1">
            <a:spLocks noChangeArrowheads="1"/>
          </p:cNvSpPr>
          <p:nvPr/>
        </p:nvSpPr>
        <p:spPr bwMode="auto">
          <a:xfrm>
            <a:off x="4311650" y="5248275"/>
            <a:ext cx="334963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6</a:t>
            </a:r>
            <a:endParaRPr lang="en-US" sz="1400"/>
          </a:p>
        </p:txBody>
      </p:sp>
      <p:sp>
        <p:nvSpPr>
          <p:cNvPr id="499779" name="Oval 67"/>
          <p:cNvSpPr>
            <a:spLocks noChangeArrowheads="1"/>
          </p:cNvSpPr>
          <p:nvPr/>
        </p:nvSpPr>
        <p:spPr bwMode="auto">
          <a:xfrm>
            <a:off x="4932363" y="4708525"/>
            <a:ext cx="280987" cy="279400"/>
          </a:xfrm>
          <a:prstGeom prst="ellipse">
            <a:avLst/>
          </a:prstGeom>
          <a:noFill/>
          <a:ln w="1905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9780" name="Text Box 68"/>
          <p:cNvSpPr txBox="1">
            <a:spLocks noChangeArrowheads="1"/>
          </p:cNvSpPr>
          <p:nvPr/>
        </p:nvSpPr>
        <p:spPr bwMode="auto">
          <a:xfrm>
            <a:off x="4914900" y="4668838"/>
            <a:ext cx="334963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FF"/>
                </a:solidFill>
              </a:rPr>
              <a:t>v</a:t>
            </a:r>
            <a:r>
              <a:rPr lang="en-US" sz="1400" baseline="-25000">
                <a:solidFill>
                  <a:srgbClr val="FF00FF"/>
                </a:solidFill>
              </a:rPr>
              <a:t>4</a:t>
            </a:r>
            <a:endParaRPr lang="en-US" sz="1400">
              <a:solidFill>
                <a:srgbClr val="FF00FF"/>
              </a:solidFill>
            </a:endParaRPr>
          </a:p>
        </p:txBody>
      </p:sp>
      <p:sp>
        <p:nvSpPr>
          <p:cNvPr id="499781" name="Oval 69"/>
          <p:cNvSpPr>
            <a:spLocks noChangeArrowheads="1"/>
          </p:cNvSpPr>
          <p:nvPr/>
        </p:nvSpPr>
        <p:spPr bwMode="auto">
          <a:xfrm>
            <a:off x="5548313" y="4097338"/>
            <a:ext cx="280987" cy="279400"/>
          </a:xfrm>
          <a:prstGeom prst="ellipse">
            <a:avLst/>
          </a:prstGeom>
          <a:noFill/>
          <a:ln w="1905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9782" name="Text Box 70"/>
          <p:cNvSpPr txBox="1">
            <a:spLocks noChangeArrowheads="1"/>
          </p:cNvSpPr>
          <p:nvPr/>
        </p:nvSpPr>
        <p:spPr bwMode="auto">
          <a:xfrm>
            <a:off x="5530850" y="4057650"/>
            <a:ext cx="334963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FF"/>
                </a:solidFill>
              </a:rPr>
              <a:t>v</a:t>
            </a:r>
            <a:r>
              <a:rPr lang="en-US" sz="1400" baseline="-25000">
                <a:solidFill>
                  <a:srgbClr val="FF00FF"/>
                </a:solidFill>
              </a:rPr>
              <a:t>2</a:t>
            </a:r>
            <a:endParaRPr lang="en-US" sz="1400">
              <a:solidFill>
                <a:srgbClr val="FF00FF"/>
              </a:solidFill>
            </a:endParaRPr>
          </a:p>
        </p:txBody>
      </p:sp>
      <p:sp>
        <p:nvSpPr>
          <p:cNvPr id="499783" name="Oval 71"/>
          <p:cNvSpPr>
            <a:spLocks noChangeArrowheads="1"/>
          </p:cNvSpPr>
          <p:nvPr/>
        </p:nvSpPr>
        <p:spPr bwMode="auto">
          <a:xfrm>
            <a:off x="5557838" y="5292725"/>
            <a:ext cx="280987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9784" name="Text Box 72"/>
          <p:cNvSpPr txBox="1">
            <a:spLocks noChangeArrowheads="1"/>
          </p:cNvSpPr>
          <p:nvPr/>
        </p:nvSpPr>
        <p:spPr bwMode="auto">
          <a:xfrm>
            <a:off x="5551488" y="5253038"/>
            <a:ext cx="334962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7</a:t>
            </a:r>
            <a:endParaRPr lang="en-US" sz="1400"/>
          </a:p>
        </p:txBody>
      </p:sp>
      <p:sp>
        <p:nvSpPr>
          <p:cNvPr id="499785" name="Oval 73"/>
          <p:cNvSpPr>
            <a:spLocks noChangeArrowheads="1"/>
          </p:cNvSpPr>
          <p:nvPr/>
        </p:nvSpPr>
        <p:spPr bwMode="auto">
          <a:xfrm>
            <a:off x="6159500" y="4710113"/>
            <a:ext cx="280988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9786" name="Text Box 74"/>
          <p:cNvSpPr txBox="1">
            <a:spLocks noChangeArrowheads="1"/>
          </p:cNvSpPr>
          <p:nvPr/>
        </p:nvSpPr>
        <p:spPr bwMode="auto">
          <a:xfrm>
            <a:off x="6142038" y="4670425"/>
            <a:ext cx="33496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5</a:t>
            </a:r>
            <a:endParaRPr lang="en-US" sz="1400"/>
          </a:p>
        </p:txBody>
      </p:sp>
      <p:sp>
        <p:nvSpPr>
          <p:cNvPr id="499787" name="Line 75"/>
          <p:cNvSpPr>
            <a:spLocks noChangeShapeType="1"/>
          </p:cNvSpPr>
          <p:nvPr/>
        </p:nvSpPr>
        <p:spPr bwMode="auto">
          <a:xfrm>
            <a:off x="3919538" y="4954588"/>
            <a:ext cx="430212" cy="396875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9788" name="Line 76"/>
          <p:cNvSpPr>
            <a:spLocks noChangeShapeType="1"/>
          </p:cNvSpPr>
          <p:nvPr/>
        </p:nvSpPr>
        <p:spPr bwMode="auto">
          <a:xfrm>
            <a:off x="5811838" y="4297363"/>
            <a:ext cx="420687" cy="430212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9789" name="Line 77"/>
          <p:cNvSpPr>
            <a:spLocks noChangeShapeType="1"/>
          </p:cNvSpPr>
          <p:nvPr/>
        </p:nvSpPr>
        <p:spPr bwMode="auto">
          <a:xfrm flipH="1">
            <a:off x="5802313" y="4943475"/>
            <a:ext cx="396875" cy="398463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9790" name="Line 78"/>
          <p:cNvSpPr>
            <a:spLocks noChangeShapeType="1"/>
          </p:cNvSpPr>
          <p:nvPr/>
        </p:nvSpPr>
        <p:spPr bwMode="auto">
          <a:xfrm flipH="1">
            <a:off x="5178425" y="4330700"/>
            <a:ext cx="407988" cy="4079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9791" name="Line 79"/>
          <p:cNvSpPr>
            <a:spLocks noChangeShapeType="1"/>
          </p:cNvSpPr>
          <p:nvPr/>
        </p:nvSpPr>
        <p:spPr bwMode="auto">
          <a:xfrm flipH="1">
            <a:off x="5210175" y="4835525"/>
            <a:ext cx="935038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9792" name="Line 80"/>
          <p:cNvSpPr>
            <a:spLocks noChangeShapeType="1"/>
          </p:cNvSpPr>
          <p:nvPr/>
        </p:nvSpPr>
        <p:spPr bwMode="auto">
          <a:xfrm>
            <a:off x="5167313" y="4943475"/>
            <a:ext cx="419100" cy="37623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9793" name="Line 81"/>
          <p:cNvSpPr>
            <a:spLocks noChangeShapeType="1"/>
          </p:cNvSpPr>
          <p:nvPr/>
        </p:nvSpPr>
        <p:spPr bwMode="auto">
          <a:xfrm flipH="1">
            <a:off x="4618038" y="5438775"/>
            <a:ext cx="936625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9794" name="Line 82"/>
          <p:cNvSpPr>
            <a:spLocks noChangeShapeType="1"/>
          </p:cNvSpPr>
          <p:nvPr/>
        </p:nvSpPr>
        <p:spPr bwMode="auto">
          <a:xfrm flipH="1">
            <a:off x="3983038" y="4835525"/>
            <a:ext cx="947737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9795" name="Line 83"/>
          <p:cNvSpPr>
            <a:spLocks noChangeShapeType="1"/>
          </p:cNvSpPr>
          <p:nvPr/>
        </p:nvSpPr>
        <p:spPr bwMode="auto">
          <a:xfrm flipH="1">
            <a:off x="4521200" y="4964113"/>
            <a:ext cx="463550" cy="344487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9796" name="Oval 84"/>
          <p:cNvSpPr>
            <a:spLocks noChangeArrowheads="1"/>
          </p:cNvSpPr>
          <p:nvPr/>
        </p:nvSpPr>
        <p:spPr bwMode="auto">
          <a:xfrm>
            <a:off x="4337050" y="4090988"/>
            <a:ext cx="280988" cy="279400"/>
          </a:xfrm>
          <a:prstGeom prst="ellipse">
            <a:avLst/>
          </a:prstGeom>
          <a:noFill/>
          <a:ln w="1905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9797" name="Text Box 85"/>
          <p:cNvSpPr txBox="1">
            <a:spLocks noChangeArrowheads="1"/>
          </p:cNvSpPr>
          <p:nvPr/>
        </p:nvSpPr>
        <p:spPr bwMode="auto">
          <a:xfrm>
            <a:off x="4324350" y="4051300"/>
            <a:ext cx="334963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FF"/>
                </a:solidFill>
              </a:rPr>
              <a:t>v</a:t>
            </a:r>
            <a:r>
              <a:rPr lang="en-US" sz="1400" baseline="-25000">
                <a:solidFill>
                  <a:srgbClr val="FF00FF"/>
                </a:solidFill>
              </a:rPr>
              <a:t>1</a:t>
            </a:r>
            <a:endParaRPr lang="en-US" sz="1400">
              <a:solidFill>
                <a:srgbClr val="FF00FF"/>
              </a:solidFill>
            </a:endParaRPr>
          </a:p>
        </p:txBody>
      </p:sp>
      <p:sp>
        <p:nvSpPr>
          <p:cNvPr id="499798" name="Line 86"/>
          <p:cNvSpPr>
            <a:spLocks noChangeShapeType="1"/>
          </p:cNvSpPr>
          <p:nvPr/>
        </p:nvSpPr>
        <p:spPr bwMode="auto">
          <a:xfrm flipH="1">
            <a:off x="3929063" y="4330700"/>
            <a:ext cx="430212" cy="37623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9799" name="Line 87"/>
          <p:cNvSpPr>
            <a:spLocks noChangeShapeType="1"/>
          </p:cNvSpPr>
          <p:nvPr/>
        </p:nvSpPr>
        <p:spPr bwMode="auto">
          <a:xfrm>
            <a:off x="4618038" y="4211638"/>
            <a:ext cx="9144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9800" name="Line 88"/>
          <p:cNvSpPr>
            <a:spLocks noChangeShapeType="1"/>
          </p:cNvSpPr>
          <p:nvPr/>
        </p:nvSpPr>
        <p:spPr bwMode="auto">
          <a:xfrm>
            <a:off x="4564063" y="4351338"/>
            <a:ext cx="441325" cy="365125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499801" name="Object 89"/>
          <p:cNvGraphicFramePr>
            <a:graphicFrameLocks noChangeAspect="1"/>
          </p:cNvGraphicFramePr>
          <p:nvPr/>
        </p:nvGraphicFramePr>
        <p:xfrm>
          <a:off x="885825" y="4025900"/>
          <a:ext cx="2055813" cy="167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9810" name="Worksheet" r:id="rId5" imgW="2448306" imgH="1990954" progId="Excel.Sheet.8">
                  <p:embed/>
                </p:oleObj>
              </mc:Choice>
              <mc:Fallback>
                <p:oleObj name="Worksheet" r:id="rId5" imgW="2448306" imgH="1990954" progId="Excel.Sheet.8">
                  <p:embed/>
                  <p:pic>
                    <p:nvPicPr>
                      <p:cNvPr id="0" name="Object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5825" y="4025900"/>
                        <a:ext cx="2055813" cy="167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9802" name="Line 90"/>
          <p:cNvSpPr>
            <a:spLocks noChangeShapeType="1"/>
          </p:cNvSpPr>
          <p:nvPr/>
        </p:nvSpPr>
        <p:spPr bwMode="auto">
          <a:xfrm>
            <a:off x="3641725" y="5853113"/>
            <a:ext cx="7938" cy="635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9803" name="Text Box 91"/>
          <p:cNvSpPr txBox="1">
            <a:spLocks noChangeArrowheads="1"/>
          </p:cNvSpPr>
          <p:nvPr/>
        </p:nvSpPr>
        <p:spPr bwMode="auto">
          <a:xfrm>
            <a:off x="3678238" y="5995988"/>
            <a:ext cx="1262062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5</a:t>
            </a:r>
            <a:r>
              <a:rPr lang="en-US" sz="1400"/>
              <a:t> is selected.</a:t>
            </a:r>
          </a:p>
        </p:txBody>
      </p:sp>
      <p:sp>
        <p:nvSpPr>
          <p:cNvPr id="499804" name="Text Box 92"/>
          <p:cNvSpPr txBox="1">
            <a:spLocks noChangeArrowheads="1"/>
          </p:cNvSpPr>
          <p:nvPr/>
        </p:nvSpPr>
        <p:spPr bwMode="auto">
          <a:xfrm>
            <a:off x="1071563" y="5702300"/>
            <a:ext cx="10652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Update v</a:t>
            </a:r>
            <a:r>
              <a:rPr lang="en-US" sz="1600" baseline="-25000"/>
              <a:t>6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20713" y="369888"/>
            <a:ext cx="7772400" cy="615950"/>
          </a:xfrm>
          <a:noFill/>
          <a:ln/>
        </p:spPr>
        <p:txBody>
          <a:bodyPr/>
          <a:lstStyle/>
          <a:p>
            <a:r>
              <a:rPr lang="en-US" sz="3200"/>
              <a:t>Graph Terminology</a:t>
            </a:r>
            <a:endParaRPr lang="en-US" sz="3200">
              <a:latin typeface="Batang" pitchFamily="18" charset="-127"/>
            </a:endParaRPr>
          </a:p>
        </p:txBody>
      </p:sp>
      <p:sp>
        <p:nvSpPr>
          <p:cNvPr id="4372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574675" y="1174750"/>
            <a:ext cx="8274050" cy="5176838"/>
          </a:xfrm>
          <a:noFill/>
          <a:ln/>
        </p:spPr>
        <p:txBody>
          <a:bodyPr/>
          <a:lstStyle/>
          <a:p>
            <a:r>
              <a:rPr lang="en-US" sz="2400">
                <a:solidFill>
                  <a:schemeClr val="hlink"/>
                </a:solidFill>
                <a:sym typeface="Symbol" pitchFamily="18" charset="2"/>
              </a:rPr>
              <a:t>Adjacent vertices</a:t>
            </a:r>
            <a:r>
              <a:rPr lang="en-US" sz="2400">
                <a:sym typeface="Symbol" pitchFamily="18" charset="2"/>
              </a:rPr>
              <a:t>: connected by an edge</a:t>
            </a:r>
          </a:p>
          <a:p>
            <a:pPr lvl="1"/>
            <a:r>
              <a:rPr lang="en-US" sz="2000">
                <a:sym typeface="Symbol" pitchFamily="18" charset="2"/>
              </a:rPr>
              <a:t>Vertex w is </a:t>
            </a:r>
            <a:r>
              <a:rPr lang="en-US" sz="2000">
                <a:solidFill>
                  <a:schemeClr val="hlink"/>
                </a:solidFill>
                <a:sym typeface="Symbol" pitchFamily="18" charset="2"/>
              </a:rPr>
              <a:t>adjacent</a:t>
            </a:r>
            <a:r>
              <a:rPr lang="en-US" sz="2000">
                <a:sym typeface="Symbol" pitchFamily="18" charset="2"/>
              </a:rPr>
              <a:t> to v if and only if (v, w)  E. </a:t>
            </a:r>
          </a:p>
          <a:p>
            <a:pPr lvl="1"/>
            <a:r>
              <a:rPr lang="en-US" sz="2000">
                <a:sym typeface="Symbol" pitchFamily="18" charset="2"/>
              </a:rPr>
              <a:t>In an undirected graph with edge (v, w), and hence (w, v), w is adjacent to v and v is adjacent to w.</a:t>
            </a:r>
          </a:p>
        </p:txBody>
      </p:sp>
      <p:sp>
        <p:nvSpPr>
          <p:cNvPr id="437252" name="Text Box 4"/>
          <p:cNvSpPr txBox="1">
            <a:spLocks noChangeArrowheads="1"/>
          </p:cNvSpPr>
          <p:nvPr/>
        </p:nvSpPr>
        <p:spPr bwMode="auto">
          <a:xfrm>
            <a:off x="6784975" y="1589088"/>
            <a:ext cx="184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pSp>
        <p:nvGrpSpPr>
          <p:cNvPr id="437254" name="Group 6"/>
          <p:cNvGrpSpPr>
            <a:grpSpLocks/>
          </p:cNvGrpSpPr>
          <p:nvPr/>
        </p:nvGrpSpPr>
        <p:grpSpPr bwMode="auto">
          <a:xfrm>
            <a:off x="1493838" y="2725738"/>
            <a:ext cx="282575" cy="307975"/>
            <a:chOff x="894" y="2564"/>
            <a:chExt cx="178" cy="194"/>
          </a:xfrm>
        </p:grpSpPr>
        <p:sp>
          <p:nvSpPr>
            <p:cNvPr id="437255" name="Oval 7"/>
            <p:cNvSpPr>
              <a:spLocks noChangeArrowheads="1"/>
            </p:cNvSpPr>
            <p:nvPr/>
          </p:nvSpPr>
          <p:spPr bwMode="auto">
            <a:xfrm>
              <a:off x="894" y="25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7256" name="Text Box 8"/>
            <p:cNvSpPr txBox="1">
              <a:spLocks noChangeArrowheads="1"/>
            </p:cNvSpPr>
            <p:nvPr/>
          </p:nvSpPr>
          <p:spPr bwMode="auto">
            <a:xfrm>
              <a:off x="897" y="2564"/>
              <a:ext cx="175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a</a:t>
              </a:r>
            </a:p>
          </p:txBody>
        </p:sp>
      </p:grpSp>
      <p:grpSp>
        <p:nvGrpSpPr>
          <p:cNvPr id="437257" name="Group 9"/>
          <p:cNvGrpSpPr>
            <a:grpSpLocks/>
          </p:cNvGrpSpPr>
          <p:nvPr/>
        </p:nvGrpSpPr>
        <p:grpSpPr bwMode="auto">
          <a:xfrm>
            <a:off x="2733675" y="2736850"/>
            <a:ext cx="287338" cy="307975"/>
            <a:chOff x="894" y="2564"/>
            <a:chExt cx="181" cy="194"/>
          </a:xfrm>
        </p:grpSpPr>
        <p:sp>
          <p:nvSpPr>
            <p:cNvPr id="437258" name="Oval 10"/>
            <p:cNvSpPr>
              <a:spLocks noChangeArrowheads="1"/>
            </p:cNvSpPr>
            <p:nvPr/>
          </p:nvSpPr>
          <p:spPr bwMode="auto">
            <a:xfrm>
              <a:off x="894" y="25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7259" name="Text Box 11"/>
            <p:cNvSpPr txBox="1">
              <a:spLocks noChangeArrowheads="1"/>
            </p:cNvSpPr>
            <p:nvPr/>
          </p:nvSpPr>
          <p:spPr bwMode="auto">
            <a:xfrm>
              <a:off x="897" y="2564"/>
              <a:ext cx="178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b</a:t>
              </a:r>
            </a:p>
          </p:txBody>
        </p:sp>
      </p:grpSp>
      <p:grpSp>
        <p:nvGrpSpPr>
          <p:cNvPr id="437260" name="Group 12"/>
          <p:cNvGrpSpPr>
            <a:grpSpLocks/>
          </p:cNvGrpSpPr>
          <p:nvPr/>
        </p:nvGrpSpPr>
        <p:grpSpPr bwMode="auto">
          <a:xfrm>
            <a:off x="1455738" y="3749675"/>
            <a:ext cx="287337" cy="307975"/>
            <a:chOff x="894" y="2564"/>
            <a:chExt cx="181" cy="194"/>
          </a:xfrm>
        </p:grpSpPr>
        <p:sp>
          <p:nvSpPr>
            <p:cNvPr id="437261" name="Oval 13"/>
            <p:cNvSpPr>
              <a:spLocks noChangeArrowheads="1"/>
            </p:cNvSpPr>
            <p:nvPr/>
          </p:nvSpPr>
          <p:spPr bwMode="auto">
            <a:xfrm>
              <a:off x="894" y="25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7262" name="Text Box 14"/>
            <p:cNvSpPr txBox="1">
              <a:spLocks noChangeArrowheads="1"/>
            </p:cNvSpPr>
            <p:nvPr/>
          </p:nvSpPr>
          <p:spPr bwMode="auto">
            <a:xfrm>
              <a:off x="897" y="2564"/>
              <a:ext cx="178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d</a:t>
              </a:r>
            </a:p>
          </p:txBody>
        </p:sp>
      </p:grpSp>
      <p:grpSp>
        <p:nvGrpSpPr>
          <p:cNvPr id="437263" name="Group 15"/>
          <p:cNvGrpSpPr>
            <a:grpSpLocks/>
          </p:cNvGrpSpPr>
          <p:nvPr/>
        </p:nvGrpSpPr>
        <p:grpSpPr bwMode="auto">
          <a:xfrm>
            <a:off x="2738438" y="3730625"/>
            <a:ext cx="282575" cy="307975"/>
            <a:chOff x="894" y="2564"/>
            <a:chExt cx="178" cy="194"/>
          </a:xfrm>
        </p:grpSpPr>
        <p:sp>
          <p:nvSpPr>
            <p:cNvPr id="437264" name="Oval 16"/>
            <p:cNvSpPr>
              <a:spLocks noChangeArrowheads="1"/>
            </p:cNvSpPr>
            <p:nvPr/>
          </p:nvSpPr>
          <p:spPr bwMode="auto">
            <a:xfrm>
              <a:off x="894" y="25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7265" name="Text Box 17"/>
            <p:cNvSpPr txBox="1">
              <a:spLocks noChangeArrowheads="1"/>
            </p:cNvSpPr>
            <p:nvPr/>
          </p:nvSpPr>
          <p:spPr bwMode="auto">
            <a:xfrm>
              <a:off x="897" y="2564"/>
              <a:ext cx="175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e</a:t>
              </a:r>
            </a:p>
          </p:txBody>
        </p:sp>
      </p:grpSp>
      <p:grpSp>
        <p:nvGrpSpPr>
          <p:cNvPr id="437266" name="Group 18"/>
          <p:cNvGrpSpPr>
            <a:grpSpLocks/>
          </p:cNvGrpSpPr>
          <p:nvPr/>
        </p:nvGrpSpPr>
        <p:grpSpPr bwMode="auto">
          <a:xfrm>
            <a:off x="2093913" y="3324225"/>
            <a:ext cx="280987" cy="307975"/>
            <a:chOff x="894" y="2564"/>
            <a:chExt cx="177" cy="194"/>
          </a:xfrm>
        </p:grpSpPr>
        <p:sp>
          <p:nvSpPr>
            <p:cNvPr id="437267" name="Oval 19"/>
            <p:cNvSpPr>
              <a:spLocks noChangeArrowheads="1"/>
            </p:cNvSpPr>
            <p:nvPr/>
          </p:nvSpPr>
          <p:spPr bwMode="auto">
            <a:xfrm>
              <a:off x="894" y="25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7268" name="Text Box 20"/>
            <p:cNvSpPr txBox="1">
              <a:spLocks noChangeArrowheads="1"/>
            </p:cNvSpPr>
            <p:nvPr/>
          </p:nvSpPr>
          <p:spPr bwMode="auto">
            <a:xfrm>
              <a:off x="897" y="2564"/>
              <a:ext cx="168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c</a:t>
              </a:r>
            </a:p>
          </p:txBody>
        </p:sp>
      </p:grpSp>
      <p:sp>
        <p:nvSpPr>
          <p:cNvPr id="437269" name="Line 21"/>
          <p:cNvSpPr>
            <a:spLocks noChangeShapeType="1"/>
          </p:cNvSpPr>
          <p:nvPr/>
        </p:nvSpPr>
        <p:spPr bwMode="auto">
          <a:xfrm>
            <a:off x="1763713" y="2894013"/>
            <a:ext cx="968375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7270" name="Line 22"/>
          <p:cNvSpPr>
            <a:spLocks noChangeShapeType="1"/>
          </p:cNvSpPr>
          <p:nvPr/>
        </p:nvSpPr>
        <p:spPr bwMode="auto">
          <a:xfrm>
            <a:off x="1601788" y="3033713"/>
            <a:ext cx="0" cy="74295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7271" name="Line 23"/>
          <p:cNvSpPr>
            <a:spLocks noChangeShapeType="1"/>
          </p:cNvSpPr>
          <p:nvPr/>
        </p:nvSpPr>
        <p:spPr bwMode="auto">
          <a:xfrm>
            <a:off x="1741488" y="3905250"/>
            <a:ext cx="1001712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7272" name="Line 24"/>
          <p:cNvSpPr>
            <a:spLocks noChangeShapeType="1"/>
          </p:cNvSpPr>
          <p:nvPr/>
        </p:nvSpPr>
        <p:spPr bwMode="auto">
          <a:xfrm>
            <a:off x="2871788" y="3044825"/>
            <a:ext cx="0" cy="709613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7273" name="Line 25"/>
          <p:cNvSpPr>
            <a:spLocks noChangeShapeType="1"/>
          </p:cNvSpPr>
          <p:nvPr/>
        </p:nvSpPr>
        <p:spPr bwMode="auto">
          <a:xfrm>
            <a:off x="1731963" y="2990850"/>
            <a:ext cx="407987" cy="398463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7274" name="Line 26"/>
          <p:cNvSpPr>
            <a:spLocks noChangeShapeType="1"/>
          </p:cNvSpPr>
          <p:nvPr/>
        </p:nvSpPr>
        <p:spPr bwMode="auto">
          <a:xfrm>
            <a:off x="2365375" y="3560763"/>
            <a:ext cx="409575" cy="258762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7275" name="Line 27"/>
          <p:cNvSpPr>
            <a:spLocks noChangeShapeType="1"/>
          </p:cNvSpPr>
          <p:nvPr/>
        </p:nvSpPr>
        <p:spPr bwMode="auto">
          <a:xfrm flipV="1">
            <a:off x="1687513" y="3571875"/>
            <a:ext cx="431800" cy="24765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437276" name="Group 28"/>
          <p:cNvGrpSpPr>
            <a:grpSpLocks/>
          </p:cNvGrpSpPr>
          <p:nvPr/>
        </p:nvGrpSpPr>
        <p:grpSpPr bwMode="auto">
          <a:xfrm>
            <a:off x="5529263" y="2736850"/>
            <a:ext cx="282575" cy="307975"/>
            <a:chOff x="894" y="2564"/>
            <a:chExt cx="178" cy="194"/>
          </a:xfrm>
        </p:grpSpPr>
        <p:sp>
          <p:nvSpPr>
            <p:cNvPr id="437277" name="Oval 29"/>
            <p:cNvSpPr>
              <a:spLocks noChangeArrowheads="1"/>
            </p:cNvSpPr>
            <p:nvPr/>
          </p:nvSpPr>
          <p:spPr bwMode="auto">
            <a:xfrm>
              <a:off x="894" y="25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7278" name="Text Box 30"/>
            <p:cNvSpPr txBox="1">
              <a:spLocks noChangeArrowheads="1"/>
            </p:cNvSpPr>
            <p:nvPr/>
          </p:nvSpPr>
          <p:spPr bwMode="auto">
            <a:xfrm>
              <a:off x="897" y="2564"/>
              <a:ext cx="175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a</a:t>
              </a:r>
            </a:p>
          </p:txBody>
        </p:sp>
      </p:grpSp>
      <p:grpSp>
        <p:nvGrpSpPr>
          <p:cNvPr id="437279" name="Group 31"/>
          <p:cNvGrpSpPr>
            <a:grpSpLocks/>
          </p:cNvGrpSpPr>
          <p:nvPr/>
        </p:nvGrpSpPr>
        <p:grpSpPr bwMode="auto">
          <a:xfrm>
            <a:off x="6769100" y="2747963"/>
            <a:ext cx="287338" cy="307975"/>
            <a:chOff x="894" y="2564"/>
            <a:chExt cx="181" cy="194"/>
          </a:xfrm>
        </p:grpSpPr>
        <p:sp>
          <p:nvSpPr>
            <p:cNvPr id="437280" name="Oval 32"/>
            <p:cNvSpPr>
              <a:spLocks noChangeArrowheads="1"/>
            </p:cNvSpPr>
            <p:nvPr/>
          </p:nvSpPr>
          <p:spPr bwMode="auto">
            <a:xfrm>
              <a:off x="894" y="25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7281" name="Text Box 33"/>
            <p:cNvSpPr txBox="1">
              <a:spLocks noChangeArrowheads="1"/>
            </p:cNvSpPr>
            <p:nvPr/>
          </p:nvSpPr>
          <p:spPr bwMode="auto">
            <a:xfrm>
              <a:off x="897" y="2564"/>
              <a:ext cx="178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b</a:t>
              </a:r>
            </a:p>
          </p:txBody>
        </p:sp>
      </p:grpSp>
      <p:grpSp>
        <p:nvGrpSpPr>
          <p:cNvPr id="437282" name="Group 34"/>
          <p:cNvGrpSpPr>
            <a:grpSpLocks/>
          </p:cNvGrpSpPr>
          <p:nvPr/>
        </p:nvGrpSpPr>
        <p:grpSpPr bwMode="auto">
          <a:xfrm>
            <a:off x="5491163" y="3760788"/>
            <a:ext cx="287337" cy="307975"/>
            <a:chOff x="894" y="2564"/>
            <a:chExt cx="181" cy="194"/>
          </a:xfrm>
        </p:grpSpPr>
        <p:sp>
          <p:nvSpPr>
            <p:cNvPr id="437283" name="Oval 35"/>
            <p:cNvSpPr>
              <a:spLocks noChangeArrowheads="1"/>
            </p:cNvSpPr>
            <p:nvPr/>
          </p:nvSpPr>
          <p:spPr bwMode="auto">
            <a:xfrm>
              <a:off x="894" y="25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7284" name="Text Box 36"/>
            <p:cNvSpPr txBox="1">
              <a:spLocks noChangeArrowheads="1"/>
            </p:cNvSpPr>
            <p:nvPr/>
          </p:nvSpPr>
          <p:spPr bwMode="auto">
            <a:xfrm>
              <a:off x="897" y="2564"/>
              <a:ext cx="178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d</a:t>
              </a:r>
            </a:p>
          </p:txBody>
        </p:sp>
      </p:grpSp>
      <p:grpSp>
        <p:nvGrpSpPr>
          <p:cNvPr id="437285" name="Group 37"/>
          <p:cNvGrpSpPr>
            <a:grpSpLocks/>
          </p:cNvGrpSpPr>
          <p:nvPr/>
        </p:nvGrpSpPr>
        <p:grpSpPr bwMode="auto">
          <a:xfrm>
            <a:off x="6773863" y="3741738"/>
            <a:ext cx="282575" cy="307975"/>
            <a:chOff x="894" y="2564"/>
            <a:chExt cx="178" cy="194"/>
          </a:xfrm>
        </p:grpSpPr>
        <p:sp>
          <p:nvSpPr>
            <p:cNvPr id="437286" name="Oval 38"/>
            <p:cNvSpPr>
              <a:spLocks noChangeArrowheads="1"/>
            </p:cNvSpPr>
            <p:nvPr/>
          </p:nvSpPr>
          <p:spPr bwMode="auto">
            <a:xfrm>
              <a:off x="894" y="25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7287" name="Text Box 39"/>
            <p:cNvSpPr txBox="1">
              <a:spLocks noChangeArrowheads="1"/>
            </p:cNvSpPr>
            <p:nvPr/>
          </p:nvSpPr>
          <p:spPr bwMode="auto">
            <a:xfrm>
              <a:off x="897" y="2564"/>
              <a:ext cx="175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e</a:t>
              </a:r>
            </a:p>
          </p:txBody>
        </p:sp>
      </p:grpSp>
      <p:grpSp>
        <p:nvGrpSpPr>
          <p:cNvPr id="437288" name="Group 40"/>
          <p:cNvGrpSpPr>
            <a:grpSpLocks/>
          </p:cNvGrpSpPr>
          <p:nvPr/>
        </p:nvGrpSpPr>
        <p:grpSpPr bwMode="auto">
          <a:xfrm>
            <a:off x="6129338" y="3335338"/>
            <a:ext cx="280987" cy="307975"/>
            <a:chOff x="894" y="2564"/>
            <a:chExt cx="177" cy="194"/>
          </a:xfrm>
        </p:grpSpPr>
        <p:sp>
          <p:nvSpPr>
            <p:cNvPr id="437289" name="Oval 41"/>
            <p:cNvSpPr>
              <a:spLocks noChangeArrowheads="1"/>
            </p:cNvSpPr>
            <p:nvPr/>
          </p:nvSpPr>
          <p:spPr bwMode="auto">
            <a:xfrm>
              <a:off x="894" y="25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7290" name="Text Box 42"/>
            <p:cNvSpPr txBox="1">
              <a:spLocks noChangeArrowheads="1"/>
            </p:cNvSpPr>
            <p:nvPr/>
          </p:nvSpPr>
          <p:spPr bwMode="auto">
            <a:xfrm>
              <a:off x="897" y="2564"/>
              <a:ext cx="168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c</a:t>
              </a:r>
            </a:p>
          </p:txBody>
        </p:sp>
      </p:grpSp>
      <p:sp>
        <p:nvSpPr>
          <p:cNvPr id="437291" name="Line 43"/>
          <p:cNvSpPr>
            <a:spLocks noChangeShapeType="1"/>
          </p:cNvSpPr>
          <p:nvPr/>
        </p:nvSpPr>
        <p:spPr bwMode="auto">
          <a:xfrm>
            <a:off x="5799138" y="2905125"/>
            <a:ext cx="968375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7292" name="Line 44"/>
          <p:cNvSpPr>
            <a:spLocks noChangeShapeType="1"/>
          </p:cNvSpPr>
          <p:nvPr/>
        </p:nvSpPr>
        <p:spPr bwMode="auto">
          <a:xfrm>
            <a:off x="5637213" y="3044825"/>
            <a:ext cx="0" cy="74295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7293" name="Line 45"/>
          <p:cNvSpPr>
            <a:spLocks noChangeShapeType="1"/>
          </p:cNvSpPr>
          <p:nvPr/>
        </p:nvSpPr>
        <p:spPr bwMode="auto">
          <a:xfrm>
            <a:off x="5776913" y="3916363"/>
            <a:ext cx="1001712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7294" name="Line 46"/>
          <p:cNvSpPr>
            <a:spLocks noChangeShapeType="1"/>
          </p:cNvSpPr>
          <p:nvPr/>
        </p:nvSpPr>
        <p:spPr bwMode="auto">
          <a:xfrm>
            <a:off x="6907213" y="3055938"/>
            <a:ext cx="0" cy="709612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7295" name="Line 47"/>
          <p:cNvSpPr>
            <a:spLocks noChangeShapeType="1"/>
          </p:cNvSpPr>
          <p:nvPr/>
        </p:nvSpPr>
        <p:spPr bwMode="auto">
          <a:xfrm>
            <a:off x="5767388" y="3001963"/>
            <a:ext cx="407987" cy="398462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7296" name="Line 48"/>
          <p:cNvSpPr>
            <a:spLocks noChangeShapeType="1"/>
          </p:cNvSpPr>
          <p:nvPr/>
        </p:nvSpPr>
        <p:spPr bwMode="auto">
          <a:xfrm>
            <a:off x="6400800" y="3571875"/>
            <a:ext cx="409575" cy="258763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7297" name="Line 49"/>
          <p:cNvSpPr>
            <a:spLocks noChangeShapeType="1"/>
          </p:cNvSpPr>
          <p:nvPr/>
        </p:nvSpPr>
        <p:spPr bwMode="auto">
          <a:xfrm flipV="1">
            <a:off x="5722938" y="3582988"/>
            <a:ext cx="431800" cy="24765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7298" name="Text Box 50"/>
          <p:cNvSpPr txBox="1">
            <a:spLocks noChangeArrowheads="1"/>
          </p:cNvSpPr>
          <p:nvPr/>
        </p:nvSpPr>
        <p:spPr bwMode="auto">
          <a:xfrm>
            <a:off x="962025" y="4151313"/>
            <a:ext cx="27511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Vertex a is adjacent to c and</a:t>
            </a:r>
          </a:p>
          <a:p>
            <a:r>
              <a:rPr lang="en-US" sz="1600"/>
              <a:t>vertex c is adjacent to a</a:t>
            </a:r>
          </a:p>
        </p:txBody>
      </p:sp>
      <p:sp>
        <p:nvSpPr>
          <p:cNvPr id="437299" name="Text Box 51"/>
          <p:cNvSpPr txBox="1">
            <a:spLocks noChangeArrowheads="1"/>
          </p:cNvSpPr>
          <p:nvPr/>
        </p:nvSpPr>
        <p:spPr bwMode="auto">
          <a:xfrm>
            <a:off x="5041900" y="4175125"/>
            <a:ext cx="279876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Vertex c is adjacent to a, but</a:t>
            </a:r>
          </a:p>
          <a:p>
            <a:r>
              <a:rPr lang="en-US" sz="1600"/>
              <a:t>vertex a is </a:t>
            </a:r>
            <a:r>
              <a:rPr lang="en-US" sz="1600">
                <a:solidFill>
                  <a:srgbClr val="FF0000"/>
                </a:solidFill>
              </a:rPr>
              <a:t>NOT</a:t>
            </a:r>
            <a:r>
              <a:rPr lang="en-US" sz="1600"/>
              <a:t> adjacent to c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8" name="Freeform 2"/>
          <p:cNvSpPr>
            <a:spLocks/>
          </p:cNvSpPr>
          <p:nvPr/>
        </p:nvSpPr>
        <p:spPr bwMode="auto">
          <a:xfrm>
            <a:off x="4314825" y="5211763"/>
            <a:ext cx="722313" cy="490537"/>
          </a:xfrm>
          <a:custGeom>
            <a:avLst/>
            <a:gdLst>
              <a:gd name="T0" fmla="*/ 33 w 455"/>
              <a:gd name="T1" fmla="*/ 85 h 309"/>
              <a:gd name="T2" fmla="*/ 26 w 455"/>
              <a:gd name="T3" fmla="*/ 220 h 309"/>
              <a:gd name="T4" fmla="*/ 47 w 455"/>
              <a:gd name="T5" fmla="*/ 234 h 309"/>
              <a:gd name="T6" fmla="*/ 128 w 455"/>
              <a:gd name="T7" fmla="*/ 288 h 309"/>
              <a:gd name="T8" fmla="*/ 169 w 455"/>
              <a:gd name="T9" fmla="*/ 302 h 309"/>
              <a:gd name="T10" fmla="*/ 189 w 455"/>
              <a:gd name="T11" fmla="*/ 309 h 309"/>
              <a:gd name="T12" fmla="*/ 392 w 455"/>
              <a:gd name="T13" fmla="*/ 302 h 309"/>
              <a:gd name="T14" fmla="*/ 433 w 455"/>
              <a:gd name="T15" fmla="*/ 288 h 309"/>
              <a:gd name="T16" fmla="*/ 453 w 455"/>
              <a:gd name="T17" fmla="*/ 241 h 309"/>
              <a:gd name="T18" fmla="*/ 447 w 455"/>
              <a:gd name="T19" fmla="*/ 119 h 309"/>
              <a:gd name="T20" fmla="*/ 399 w 455"/>
              <a:gd name="T21" fmla="*/ 71 h 309"/>
              <a:gd name="T22" fmla="*/ 359 w 455"/>
              <a:gd name="T23" fmla="*/ 44 h 309"/>
              <a:gd name="T24" fmla="*/ 189 w 455"/>
              <a:gd name="T25" fmla="*/ 10 h 309"/>
              <a:gd name="T26" fmla="*/ 13 w 455"/>
              <a:gd name="T27" fmla="*/ 37 h 309"/>
              <a:gd name="T28" fmla="*/ 13 w 455"/>
              <a:gd name="T29" fmla="*/ 92 h 309"/>
              <a:gd name="T30" fmla="*/ 33 w 455"/>
              <a:gd name="T31" fmla="*/ 85 h 3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55" h="309">
                <a:moveTo>
                  <a:pt x="33" y="85"/>
                </a:moveTo>
                <a:cubicBezTo>
                  <a:pt x="18" y="129"/>
                  <a:pt x="13" y="173"/>
                  <a:pt x="26" y="220"/>
                </a:cubicBezTo>
                <a:cubicBezTo>
                  <a:pt x="28" y="228"/>
                  <a:pt x="41" y="229"/>
                  <a:pt x="47" y="234"/>
                </a:cubicBezTo>
                <a:cubicBezTo>
                  <a:pt x="74" y="256"/>
                  <a:pt x="96" y="274"/>
                  <a:pt x="128" y="288"/>
                </a:cubicBezTo>
                <a:cubicBezTo>
                  <a:pt x="141" y="294"/>
                  <a:pt x="155" y="297"/>
                  <a:pt x="169" y="302"/>
                </a:cubicBezTo>
                <a:cubicBezTo>
                  <a:pt x="176" y="304"/>
                  <a:pt x="189" y="309"/>
                  <a:pt x="189" y="309"/>
                </a:cubicBezTo>
                <a:cubicBezTo>
                  <a:pt x="257" y="307"/>
                  <a:pt x="325" y="308"/>
                  <a:pt x="392" y="302"/>
                </a:cubicBezTo>
                <a:cubicBezTo>
                  <a:pt x="406" y="301"/>
                  <a:pt x="433" y="288"/>
                  <a:pt x="433" y="288"/>
                </a:cubicBezTo>
                <a:cubicBezTo>
                  <a:pt x="445" y="270"/>
                  <a:pt x="453" y="265"/>
                  <a:pt x="453" y="241"/>
                </a:cubicBezTo>
                <a:cubicBezTo>
                  <a:pt x="453" y="200"/>
                  <a:pt x="455" y="159"/>
                  <a:pt x="447" y="119"/>
                </a:cubicBezTo>
                <a:cubicBezTo>
                  <a:pt x="436" y="65"/>
                  <a:pt x="426" y="86"/>
                  <a:pt x="399" y="71"/>
                </a:cubicBezTo>
                <a:cubicBezTo>
                  <a:pt x="385" y="63"/>
                  <a:pt x="374" y="49"/>
                  <a:pt x="359" y="44"/>
                </a:cubicBezTo>
                <a:cubicBezTo>
                  <a:pt x="304" y="26"/>
                  <a:pt x="246" y="20"/>
                  <a:pt x="189" y="10"/>
                </a:cubicBezTo>
                <a:cubicBezTo>
                  <a:pt x="105" y="14"/>
                  <a:pt x="70" y="0"/>
                  <a:pt x="13" y="37"/>
                </a:cubicBezTo>
                <a:cubicBezTo>
                  <a:pt x="5" y="60"/>
                  <a:pt x="0" y="65"/>
                  <a:pt x="13" y="92"/>
                </a:cubicBezTo>
                <a:cubicBezTo>
                  <a:pt x="39" y="145"/>
                  <a:pt x="33" y="96"/>
                  <a:pt x="33" y="85"/>
                </a:cubicBezTo>
                <a:close/>
              </a:path>
            </a:pathLst>
          </a:custGeom>
          <a:solidFill>
            <a:srgbClr val="C0C0C0">
              <a:alpha val="50000"/>
            </a:srgbClr>
          </a:solidFill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0739" name="Freeform 3"/>
          <p:cNvSpPr>
            <a:spLocks/>
          </p:cNvSpPr>
          <p:nvPr/>
        </p:nvSpPr>
        <p:spPr bwMode="auto">
          <a:xfrm>
            <a:off x="3740150" y="3808413"/>
            <a:ext cx="3079750" cy="1882775"/>
          </a:xfrm>
          <a:custGeom>
            <a:avLst/>
            <a:gdLst>
              <a:gd name="T0" fmla="*/ 788 w 1940"/>
              <a:gd name="T1" fmla="*/ 13 h 1186"/>
              <a:gd name="T2" fmla="*/ 605 w 1940"/>
              <a:gd name="T3" fmla="*/ 81 h 1186"/>
              <a:gd name="T4" fmla="*/ 544 w 1940"/>
              <a:gd name="T5" fmla="*/ 102 h 1186"/>
              <a:gd name="T6" fmla="*/ 416 w 1940"/>
              <a:gd name="T7" fmla="*/ 176 h 1186"/>
              <a:gd name="T8" fmla="*/ 314 w 1940"/>
              <a:gd name="T9" fmla="*/ 223 h 1186"/>
              <a:gd name="T10" fmla="*/ 239 w 1940"/>
              <a:gd name="T11" fmla="*/ 284 h 1186"/>
              <a:gd name="T12" fmla="*/ 219 w 1940"/>
              <a:gd name="T13" fmla="*/ 305 h 1186"/>
              <a:gd name="T14" fmla="*/ 206 w 1940"/>
              <a:gd name="T15" fmla="*/ 325 h 1186"/>
              <a:gd name="T16" fmla="*/ 165 w 1940"/>
              <a:gd name="T17" fmla="*/ 352 h 1186"/>
              <a:gd name="T18" fmla="*/ 145 w 1940"/>
              <a:gd name="T19" fmla="*/ 366 h 1186"/>
              <a:gd name="T20" fmla="*/ 131 w 1940"/>
              <a:gd name="T21" fmla="*/ 386 h 1186"/>
              <a:gd name="T22" fmla="*/ 111 w 1940"/>
              <a:gd name="T23" fmla="*/ 400 h 1186"/>
              <a:gd name="T24" fmla="*/ 63 w 1940"/>
              <a:gd name="T25" fmla="*/ 454 h 1186"/>
              <a:gd name="T26" fmla="*/ 23 w 1940"/>
              <a:gd name="T27" fmla="*/ 556 h 1186"/>
              <a:gd name="T28" fmla="*/ 9 w 1940"/>
              <a:gd name="T29" fmla="*/ 596 h 1186"/>
              <a:gd name="T30" fmla="*/ 77 w 1940"/>
              <a:gd name="T31" fmla="*/ 854 h 1186"/>
              <a:gd name="T32" fmla="*/ 307 w 1940"/>
              <a:gd name="T33" fmla="*/ 833 h 1186"/>
              <a:gd name="T34" fmla="*/ 795 w 1940"/>
              <a:gd name="T35" fmla="*/ 867 h 1186"/>
              <a:gd name="T36" fmla="*/ 951 w 1940"/>
              <a:gd name="T37" fmla="*/ 888 h 1186"/>
              <a:gd name="T38" fmla="*/ 1039 w 1940"/>
              <a:gd name="T39" fmla="*/ 901 h 1186"/>
              <a:gd name="T40" fmla="*/ 1080 w 1940"/>
              <a:gd name="T41" fmla="*/ 921 h 1186"/>
              <a:gd name="T42" fmla="*/ 1120 w 1940"/>
              <a:gd name="T43" fmla="*/ 949 h 1186"/>
              <a:gd name="T44" fmla="*/ 1168 w 1940"/>
              <a:gd name="T45" fmla="*/ 1010 h 1186"/>
              <a:gd name="T46" fmla="*/ 1378 w 1940"/>
              <a:gd name="T47" fmla="*/ 1186 h 1186"/>
              <a:gd name="T48" fmla="*/ 1574 w 1940"/>
              <a:gd name="T49" fmla="*/ 1138 h 1186"/>
              <a:gd name="T50" fmla="*/ 1744 w 1940"/>
              <a:gd name="T51" fmla="*/ 969 h 1186"/>
              <a:gd name="T52" fmla="*/ 1812 w 1940"/>
              <a:gd name="T53" fmla="*/ 894 h 1186"/>
              <a:gd name="T54" fmla="*/ 1873 w 1940"/>
              <a:gd name="T55" fmla="*/ 813 h 1186"/>
              <a:gd name="T56" fmla="*/ 1913 w 1940"/>
              <a:gd name="T57" fmla="*/ 752 h 1186"/>
              <a:gd name="T58" fmla="*/ 1940 w 1940"/>
              <a:gd name="T59" fmla="*/ 671 h 1186"/>
              <a:gd name="T60" fmla="*/ 1934 w 1940"/>
              <a:gd name="T61" fmla="*/ 589 h 1186"/>
              <a:gd name="T62" fmla="*/ 1893 w 1940"/>
              <a:gd name="T63" fmla="*/ 488 h 1186"/>
              <a:gd name="T64" fmla="*/ 1852 w 1940"/>
              <a:gd name="T65" fmla="*/ 400 h 1186"/>
              <a:gd name="T66" fmla="*/ 1703 w 1940"/>
              <a:gd name="T67" fmla="*/ 244 h 1186"/>
              <a:gd name="T68" fmla="*/ 1493 w 1940"/>
              <a:gd name="T69" fmla="*/ 108 h 1186"/>
              <a:gd name="T70" fmla="*/ 1385 w 1940"/>
              <a:gd name="T71" fmla="*/ 81 h 1186"/>
              <a:gd name="T72" fmla="*/ 1276 w 1940"/>
              <a:gd name="T73" fmla="*/ 47 h 1186"/>
              <a:gd name="T74" fmla="*/ 1195 w 1940"/>
              <a:gd name="T75" fmla="*/ 41 h 1186"/>
              <a:gd name="T76" fmla="*/ 1086 w 1940"/>
              <a:gd name="T77" fmla="*/ 20 h 1186"/>
              <a:gd name="T78" fmla="*/ 1032 w 1940"/>
              <a:gd name="T79" fmla="*/ 0 h 1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940" h="1186">
                <a:moveTo>
                  <a:pt x="788" y="13"/>
                </a:moveTo>
                <a:cubicBezTo>
                  <a:pt x="726" y="35"/>
                  <a:pt x="664" y="55"/>
                  <a:pt x="605" y="81"/>
                </a:cubicBezTo>
                <a:cubicBezTo>
                  <a:pt x="585" y="90"/>
                  <a:pt x="562" y="90"/>
                  <a:pt x="544" y="102"/>
                </a:cubicBezTo>
                <a:cubicBezTo>
                  <a:pt x="503" y="129"/>
                  <a:pt x="464" y="164"/>
                  <a:pt x="416" y="176"/>
                </a:cubicBezTo>
                <a:cubicBezTo>
                  <a:pt x="392" y="192"/>
                  <a:pt x="342" y="215"/>
                  <a:pt x="314" y="223"/>
                </a:cubicBezTo>
                <a:cubicBezTo>
                  <a:pt x="282" y="245"/>
                  <a:pt x="267" y="261"/>
                  <a:pt x="239" y="284"/>
                </a:cubicBezTo>
                <a:cubicBezTo>
                  <a:pt x="232" y="290"/>
                  <a:pt x="225" y="297"/>
                  <a:pt x="219" y="305"/>
                </a:cubicBezTo>
                <a:cubicBezTo>
                  <a:pt x="214" y="311"/>
                  <a:pt x="212" y="320"/>
                  <a:pt x="206" y="325"/>
                </a:cubicBezTo>
                <a:cubicBezTo>
                  <a:pt x="194" y="336"/>
                  <a:pt x="179" y="343"/>
                  <a:pt x="165" y="352"/>
                </a:cubicBezTo>
                <a:cubicBezTo>
                  <a:pt x="158" y="357"/>
                  <a:pt x="145" y="366"/>
                  <a:pt x="145" y="366"/>
                </a:cubicBezTo>
                <a:cubicBezTo>
                  <a:pt x="140" y="373"/>
                  <a:pt x="137" y="380"/>
                  <a:pt x="131" y="386"/>
                </a:cubicBezTo>
                <a:cubicBezTo>
                  <a:pt x="125" y="392"/>
                  <a:pt x="116" y="394"/>
                  <a:pt x="111" y="400"/>
                </a:cubicBezTo>
                <a:cubicBezTo>
                  <a:pt x="57" y="462"/>
                  <a:pt x="109" y="423"/>
                  <a:pt x="63" y="454"/>
                </a:cubicBezTo>
                <a:cubicBezTo>
                  <a:pt x="51" y="488"/>
                  <a:pt x="35" y="521"/>
                  <a:pt x="23" y="556"/>
                </a:cubicBezTo>
                <a:cubicBezTo>
                  <a:pt x="19" y="569"/>
                  <a:pt x="9" y="596"/>
                  <a:pt x="9" y="596"/>
                </a:cubicBezTo>
                <a:cubicBezTo>
                  <a:pt x="14" y="710"/>
                  <a:pt x="0" y="777"/>
                  <a:pt x="77" y="854"/>
                </a:cubicBezTo>
                <a:cubicBezTo>
                  <a:pt x="159" y="850"/>
                  <a:pt x="230" y="853"/>
                  <a:pt x="307" y="833"/>
                </a:cubicBezTo>
                <a:cubicBezTo>
                  <a:pt x="470" y="840"/>
                  <a:pt x="632" y="856"/>
                  <a:pt x="795" y="867"/>
                </a:cubicBezTo>
                <a:cubicBezTo>
                  <a:pt x="869" y="882"/>
                  <a:pt x="818" y="873"/>
                  <a:pt x="951" y="888"/>
                </a:cubicBezTo>
                <a:cubicBezTo>
                  <a:pt x="980" y="891"/>
                  <a:pt x="1039" y="901"/>
                  <a:pt x="1039" y="901"/>
                </a:cubicBezTo>
                <a:cubicBezTo>
                  <a:pt x="1063" y="909"/>
                  <a:pt x="1057" y="906"/>
                  <a:pt x="1080" y="921"/>
                </a:cubicBezTo>
                <a:cubicBezTo>
                  <a:pt x="1094" y="930"/>
                  <a:pt x="1120" y="949"/>
                  <a:pt x="1120" y="949"/>
                </a:cubicBezTo>
                <a:cubicBezTo>
                  <a:pt x="1153" y="997"/>
                  <a:pt x="1136" y="978"/>
                  <a:pt x="1168" y="1010"/>
                </a:cubicBezTo>
                <a:cubicBezTo>
                  <a:pt x="1205" y="1116"/>
                  <a:pt x="1275" y="1159"/>
                  <a:pt x="1378" y="1186"/>
                </a:cubicBezTo>
                <a:cubicBezTo>
                  <a:pt x="1443" y="1181"/>
                  <a:pt x="1518" y="1177"/>
                  <a:pt x="1574" y="1138"/>
                </a:cubicBezTo>
                <a:cubicBezTo>
                  <a:pt x="1609" y="1088"/>
                  <a:pt x="1690" y="1003"/>
                  <a:pt x="1744" y="969"/>
                </a:cubicBezTo>
                <a:cubicBezTo>
                  <a:pt x="1767" y="934"/>
                  <a:pt x="1778" y="917"/>
                  <a:pt x="1812" y="894"/>
                </a:cubicBezTo>
                <a:cubicBezTo>
                  <a:pt x="1832" y="865"/>
                  <a:pt x="1847" y="837"/>
                  <a:pt x="1873" y="813"/>
                </a:cubicBezTo>
                <a:cubicBezTo>
                  <a:pt x="1881" y="786"/>
                  <a:pt x="1893" y="772"/>
                  <a:pt x="1913" y="752"/>
                </a:cubicBezTo>
                <a:cubicBezTo>
                  <a:pt x="1922" y="725"/>
                  <a:pt x="1932" y="698"/>
                  <a:pt x="1940" y="671"/>
                </a:cubicBezTo>
                <a:cubicBezTo>
                  <a:pt x="1938" y="644"/>
                  <a:pt x="1938" y="616"/>
                  <a:pt x="1934" y="589"/>
                </a:cubicBezTo>
                <a:cubicBezTo>
                  <a:pt x="1928" y="552"/>
                  <a:pt x="1908" y="521"/>
                  <a:pt x="1893" y="488"/>
                </a:cubicBezTo>
                <a:cubicBezTo>
                  <a:pt x="1878" y="455"/>
                  <a:pt x="1873" y="430"/>
                  <a:pt x="1852" y="400"/>
                </a:cubicBezTo>
                <a:cubicBezTo>
                  <a:pt x="1827" y="326"/>
                  <a:pt x="1764" y="285"/>
                  <a:pt x="1703" y="244"/>
                </a:cubicBezTo>
                <a:cubicBezTo>
                  <a:pt x="1634" y="198"/>
                  <a:pt x="1567" y="145"/>
                  <a:pt x="1493" y="108"/>
                </a:cubicBezTo>
                <a:cubicBezTo>
                  <a:pt x="1461" y="92"/>
                  <a:pt x="1417" y="92"/>
                  <a:pt x="1385" y="81"/>
                </a:cubicBezTo>
                <a:cubicBezTo>
                  <a:pt x="1349" y="69"/>
                  <a:pt x="1312" y="59"/>
                  <a:pt x="1276" y="47"/>
                </a:cubicBezTo>
                <a:cubicBezTo>
                  <a:pt x="1250" y="38"/>
                  <a:pt x="1222" y="44"/>
                  <a:pt x="1195" y="41"/>
                </a:cubicBezTo>
                <a:cubicBezTo>
                  <a:pt x="1138" y="36"/>
                  <a:pt x="1142" y="34"/>
                  <a:pt x="1086" y="20"/>
                </a:cubicBezTo>
                <a:cubicBezTo>
                  <a:pt x="1069" y="16"/>
                  <a:pt x="1045" y="13"/>
                  <a:pt x="1032" y="0"/>
                </a:cubicBezTo>
              </a:path>
            </a:pathLst>
          </a:custGeom>
          <a:solidFill>
            <a:schemeClr val="folHlink">
              <a:alpha val="50000"/>
            </a:schemeClr>
          </a:solidFill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0740" name="Freeform 4"/>
          <p:cNvSpPr>
            <a:spLocks/>
          </p:cNvSpPr>
          <p:nvPr/>
        </p:nvSpPr>
        <p:spPr bwMode="auto">
          <a:xfrm>
            <a:off x="4281488" y="2387600"/>
            <a:ext cx="1839912" cy="638175"/>
          </a:xfrm>
          <a:custGeom>
            <a:avLst/>
            <a:gdLst>
              <a:gd name="T0" fmla="*/ 129 w 1159"/>
              <a:gd name="T1" fmla="*/ 27 h 402"/>
              <a:gd name="T2" fmla="*/ 27 w 1159"/>
              <a:gd name="T3" fmla="*/ 88 h 402"/>
              <a:gd name="T4" fmla="*/ 0 w 1159"/>
              <a:gd name="T5" fmla="*/ 149 h 402"/>
              <a:gd name="T6" fmla="*/ 20 w 1159"/>
              <a:gd name="T7" fmla="*/ 210 h 402"/>
              <a:gd name="T8" fmla="*/ 312 w 1159"/>
              <a:gd name="T9" fmla="*/ 299 h 402"/>
              <a:gd name="T10" fmla="*/ 427 w 1159"/>
              <a:gd name="T11" fmla="*/ 312 h 402"/>
              <a:gd name="T12" fmla="*/ 684 w 1159"/>
              <a:gd name="T13" fmla="*/ 319 h 402"/>
              <a:gd name="T14" fmla="*/ 1091 w 1159"/>
              <a:gd name="T15" fmla="*/ 278 h 402"/>
              <a:gd name="T16" fmla="*/ 1125 w 1159"/>
              <a:gd name="T17" fmla="*/ 224 h 402"/>
              <a:gd name="T18" fmla="*/ 1159 w 1159"/>
              <a:gd name="T19" fmla="*/ 163 h 402"/>
              <a:gd name="T20" fmla="*/ 1152 w 1159"/>
              <a:gd name="T21" fmla="*/ 102 h 402"/>
              <a:gd name="T22" fmla="*/ 1017 w 1159"/>
              <a:gd name="T23" fmla="*/ 27 h 402"/>
              <a:gd name="T24" fmla="*/ 949 w 1159"/>
              <a:gd name="T25" fmla="*/ 7 h 402"/>
              <a:gd name="T26" fmla="*/ 928 w 1159"/>
              <a:gd name="T27" fmla="*/ 0 h 402"/>
              <a:gd name="T28" fmla="*/ 712 w 1159"/>
              <a:gd name="T29" fmla="*/ 34 h 402"/>
              <a:gd name="T30" fmla="*/ 251 w 1159"/>
              <a:gd name="T31" fmla="*/ 0 h 402"/>
              <a:gd name="T32" fmla="*/ 136 w 1159"/>
              <a:gd name="T33" fmla="*/ 7 h 402"/>
              <a:gd name="T34" fmla="*/ 129 w 1159"/>
              <a:gd name="T35" fmla="*/ 27 h 4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59" h="402">
                <a:moveTo>
                  <a:pt x="129" y="27"/>
                </a:moveTo>
                <a:cubicBezTo>
                  <a:pt x="95" y="38"/>
                  <a:pt x="50" y="59"/>
                  <a:pt x="27" y="88"/>
                </a:cubicBezTo>
                <a:cubicBezTo>
                  <a:pt x="13" y="105"/>
                  <a:pt x="0" y="149"/>
                  <a:pt x="0" y="149"/>
                </a:cubicBezTo>
                <a:cubicBezTo>
                  <a:pt x="4" y="175"/>
                  <a:pt x="2" y="192"/>
                  <a:pt x="20" y="210"/>
                </a:cubicBezTo>
                <a:cubicBezTo>
                  <a:pt x="78" y="268"/>
                  <a:pt x="237" y="290"/>
                  <a:pt x="312" y="299"/>
                </a:cubicBezTo>
                <a:cubicBezTo>
                  <a:pt x="350" y="304"/>
                  <a:pt x="388" y="310"/>
                  <a:pt x="427" y="312"/>
                </a:cubicBezTo>
                <a:cubicBezTo>
                  <a:pt x="513" y="316"/>
                  <a:pt x="598" y="317"/>
                  <a:pt x="684" y="319"/>
                </a:cubicBezTo>
                <a:cubicBezTo>
                  <a:pt x="820" y="316"/>
                  <a:pt x="1034" y="402"/>
                  <a:pt x="1091" y="278"/>
                </a:cubicBezTo>
                <a:cubicBezTo>
                  <a:pt x="1115" y="225"/>
                  <a:pt x="1089" y="249"/>
                  <a:pt x="1125" y="224"/>
                </a:cubicBezTo>
                <a:cubicBezTo>
                  <a:pt x="1156" y="177"/>
                  <a:pt x="1147" y="198"/>
                  <a:pt x="1159" y="163"/>
                </a:cubicBezTo>
                <a:cubicBezTo>
                  <a:pt x="1157" y="143"/>
                  <a:pt x="1157" y="122"/>
                  <a:pt x="1152" y="102"/>
                </a:cubicBezTo>
                <a:cubicBezTo>
                  <a:pt x="1136" y="42"/>
                  <a:pt x="1066" y="36"/>
                  <a:pt x="1017" y="27"/>
                </a:cubicBezTo>
                <a:cubicBezTo>
                  <a:pt x="984" y="21"/>
                  <a:pt x="985" y="19"/>
                  <a:pt x="949" y="7"/>
                </a:cubicBezTo>
                <a:cubicBezTo>
                  <a:pt x="942" y="5"/>
                  <a:pt x="928" y="0"/>
                  <a:pt x="928" y="0"/>
                </a:cubicBezTo>
                <a:cubicBezTo>
                  <a:pt x="848" y="6"/>
                  <a:pt x="789" y="25"/>
                  <a:pt x="712" y="34"/>
                </a:cubicBezTo>
                <a:cubicBezTo>
                  <a:pt x="554" y="30"/>
                  <a:pt x="405" y="27"/>
                  <a:pt x="251" y="0"/>
                </a:cubicBezTo>
                <a:cubicBezTo>
                  <a:pt x="213" y="2"/>
                  <a:pt x="174" y="1"/>
                  <a:pt x="136" y="7"/>
                </a:cubicBezTo>
                <a:cubicBezTo>
                  <a:pt x="89" y="14"/>
                  <a:pt x="121" y="23"/>
                  <a:pt x="129" y="27"/>
                </a:cubicBezTo>
                <a:close/>
              </a:path>
            </a:pathLst>
          </a:custGeom>
          <a:solidFill>
            <a:srgbClr val="C0C0C0">
              <a:alpha val="50000"/>
            </a:srgbClr>
          </a:solidFill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0741" name="Freeform 5"/>
          <p:cNvSpPr>
            <a:spLocks/>
          </p:cNvSpPr>
          <p:nvPr/>
        </p:nvSpPr>
        <p:spPr bwMode="auto">
          <a:xfrm>
            <a:off x="3638550" y="968375"/>
            <a:ext cx="3225800" cy="1376363"/>
          </a:xfrm>
          <a:custGeom>
            <a:avLst/>
            <a:gdLst>
              <a:gd name="T0" fmla="*/ 663 w 2032"/>
              <a:gd name="T1" fmla="*/ 47 h 867"/>
              <a:gd name="T2" fmla="*/ 520 w 2032"/>
              <a:gd name="T3" fmla="*/ 122 h 867"/>
              <a:gd name="T4" fmla="*/ 439 w 2032"/>
              <a:gd name="T5" fmla="*/ 183 h 867"/>
              <a:gd name="T6" fmla="*/ 324 w 2032"/>
              <a:gd name="T7" fmla="*/ 264 h 867"/>
              <a:gd name="T8" fmla="*/ 283 w 2032"/>
              <a:gd name="T9" fmla="*/ 291 h 867"/>
              <a:gd name="T10" fmla="*/ 263 w 2032"/>
              <a:gd name="T11" fmla="*/ 305 h 867"/>
              <a:gd name="T12" fmla="*/ 209 w 2032"/>
              <a:gd name="T13" fmla="*/ 359 h 867"/>
              <a:gd name="T14" fmla="*/ 141 w 2032"/>
              <a:gd name="T15" fmla="*/ 434 h 867"/>
              <a:gd name="T16" fmla="*/ 73 w 2032"/>
              <a:gd name="T17" fmla="*/ 501 h 867"/>
              <a:gd name="T18" fmla="*/ 53 w 2032"/>
              <a:gd name="T19" fmla="*/ 542 h 867"/>
              <a:gd name="T20" fmla="*/ 26 w 2032"/>
              <a:gd name="T21" fmla="*/ 583 h 867"/>
              <a:gd name="T22" fmla="*/ 12 w 2032"/>
              <a:gd name="T23" fmla="*/ 623 h 867"/>
              <a:gd name="T24" fmla="*/ 46 w 2032"/>
              <a:gd name="T25" fmla="*/ 745 h 867"/>
              <a:gd name="T26" fmla="*/ 317 w 2032"/>
              <a:gd name="T27" fmla="*/ 827 h 867"/>
              <a:gd name="T28" fmla="*/ 574 w 2032"/>
              <a:gd name="T29" fmla="*/ 833 h 867"/>
              <a:gd name="T30" fmla="*/ 1401 w 2032"/>
              <a:gd name="T31" fmla="*/ 840 h 867"/>
              <a:gd name="T32" fmla="*/ 1618 w 2032"/>
              <a:gd name="T33" fmla="*/ 820 h 867"/>
              <a:gd name="T34" fmla="*/ 1930 w 2032"/>
              <a:gd name="T35" fmla="*/ 800 h 867"/>
              <a:gd name="T36" fmla="*/ 1957 w 2032"/>
              <a:gd name="T37" fmla="*/ 793 h 867"/>
              <a:gd name="T38" fmla="*/ 1998 w 2032"/>
              <a:gd name="T39" fmla="*/ 752 h 867"/>
              <a:gd name="T40" fmla="*/ 1909 w 2032"/>
              <a:gd name="T41" fmla="*/ 440 h 867"/>
              <a:gd name="T42" fmla="*/ 1848 w 2032"/>
              <a:gd name="T43" fmla="*/ 339 h 867"/>
              <a:gd name="T44" fmla="*/ 1394 w 2032"/>
              <a:gd name="T45" fmla="*/ 156 h 867"/>
              <a:gd name="T46" fmla="*/ 1191 w 2032"/>
              <a:gd name="T47" fmla="*/ 115 h 867"/>
              <a:gd name="T48" fmla="*/ 1171 w 2032"/>
              <a:gd name="T49" fmla="*/ 108 h 867"/>
              <a:gd name="T50" fmla="*/ 1150 w 2032"/>
              <a:gd name="T51" fmla="*/ 102 h 867"/>
              <a:gd name="T52" fmla="*/ 1110 w 2032"/>
              <a:gd name="T53" fmla="*/ 88 h 867"/>
              <a:gd name="T54" fmla="*/ 1062 w 2032"/>
              <a:gd name="T55" fmla="*/ 34 h 867"/>
              <a:gd name="T56" fmla="*/ 1035 w 2032"/>
              <a:gd name="T57" fmla="*/ 0 h 8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032" h="867">
                <a:moveTo>
                  <a:pt x="663" y="47"/>
                </a:moveTo>
                <a:cubicBezTo>
                  <a:pt x="616" y="78"/>
                  <a:pt x="567" y="91"/>
                  <a:pt x="520" y="122"/>
                </a:cubicBezTo>
                <a:cubicBezTo>
                  <a:pt x="491" y="141"/>
                  <a:pt x="473" y="171"/>
                  <a:pt x="439" y="183"/>
                </a:cubicBezTo>
                <a:cubicBezTo>
                  <a:pt x="407" y="215"/>
                  <a:pt x="363" y="239"/>
                  <a:pt x="324" y="264"/>
                </a:cubicBezTo>
                <a:cubicBezTo>
                  <a:pt x="310" y="273"/>
                  <a:pt x="297" y="282"/>
                  <a:pt x="283" y="291"/>
                </a:cubicBezTo>
                <a:cubicBezTo>
                  <a:pt x="276" y="296"/>
                  <a:pt x="263" y="305"/>
                  <a:pt x="263" y="305"/>
                </a:cubicBezTo>
                <a:cubicBezTo>
                  <a:pt x="247" y="328"/>
                  <a:pt x="232" y="343"/>
                  <a:pt x="209" y="359"/>
                </a:cubicBezTo>
                <a:cubicBezTo>
                  <a:pt x="190" y="386"/>
                  <a:pt x="168" y="415"/>
                  <a:pt x="141" y="434"/>
                </a:cubicBezTo>
                <a:cubicBezTo>
                  <a:pt x="125" y="457"/>
                  <a:pt x="96" y="486"/>
                  <a:pt x="73" y="501"/>
                </a:cubicBezTo>
                <a:cubicBezTo>
                  <a:pt x="28" y="568"/>
                  <a:pt x="84" y="480"/>
                  <a:pt x="53" y="542"/>
                </a:cubicBezTo>
                <a:cubicBezTo>
                  <a:pt x="35" y="577"/>
                  <a:pt x="42" y="547"/>
                  <a:pt x="26" y="583"/>
                </a:cubicBezTo>
                <a:cubicBezTo>
                  <a:pt x="20" y="596"/>
                  <a:pt x="12" y="623"/>
                  <a:pt x="12" y="623"/>
                </a:cubicBezTo>
                <a:cubicBezTo>
                  <a:pt x="3" y="674"/>
                  <a:pt x="0" y="715"/>
                  <a:pt x="46" y="745"/>
                </a:cubicBezTo>
                <a:cubicBezTo>
                  <a:pt x="89" y="815"/>
                  <a:pt x="246" y="824"/>
                  <a:pt x="317" y="827"/>
                </a:cubicBezTo>
                <a:cubicBezTo>
                  <a:pt x="403" y="830"/>
                  <a:pt x="488" y="831"/>
                  <a:pt x="574" y="833"/>
                </a:cubicBezTo>
                <a:cubicBezTo>
                  <a:pt x="842" y="867"/>
                  <a:pt x="1146" y="843"/>
                  <a:pt x="1401" y="840"/>
                </a:cubicBezTo>
                <a:cubicBezTo>
                  <a:pt x="1478" y="830"/>
                  <a:pt x="1534" y="824"/>
                  <a:pt x="1618" y="820"/>
                </a:cubicBezTo>
                <a:cubicBezTo>
                  <a:pt x="1785" y="795"/>
                  <a:pt x="1681" y="807"/>
                  <a:pt x="1930" y="800"/>
                </a:cubicBezTo>
                <a:cubicBezTo>
                  <a:pt x="1939" y="798"/>
                  <a:pt x="1949" y="798"/>
                  <a:pt x="1957" y="793"/>
                </a:cubicBezTo>
                <a:cubicBezTo>
                  <a:pt x="1973" y="782"/>
                  <a:pt x="1998" y="752"/>
                  <a:pt x="1998" y="752"/>
                </a:cubicBezTo>
                <a:cubicBezTo>
                  <a:pt x="2032" y="644"/>
                  <a:pt x="1968" y="529"/>
                  <a:pt x="1909" y="440"/>
                </a:cubicBezTo>
                <a:cubicBezTo>
                  <a:pt x="1898" y="402"/>
                  <a:pt x="1869" y="372"/>
                  <a:pt x="1848" y="339"/>
                </a:cubicBezTo>
                <a:cubicBezTo>
                  <a:pt x="1746" y="175"/>
                  <a:pt x="1567" y="165"/>
                  <a:pt x="1394" y="156"/>
                </a:cubicBezTo>
                <a:cubicBezTo>
                  <a:pt x="1325" y="141"/>
                  <a:pt x="1257" y="138"/>
                  <a:pt x="1191" y="115"/>
                </a:cubicBezTo>
                <a:cubicBezTo>
                  <a:pt x="1184" y="113"/>
                  <a:pt x="1178" y="110"/>
                  <a:pt x="1171" y="108"/>
                </a:cubicBezTo>
                <a:cubicBezTo>
                  <a:pt x="1164" y="106"/>
                  <a:pt x="1157" y="104"/>
                  <a:pt x="1150" y="102"/>
                </a:cubicBezTo>
                <a:cubicBezTo>
                  <a:pt x="1137" y="98"/>
                  <a:pt x="1110" y="88"/>
                  <a:pt x="1110" y="88"/>
                </a:cubicBezTo>
                <a:cubicBezTo>
                  <a:pt x="1094" y="65"/>
                  <a:pt x="1086" y="49"/>
                  <a:pt x="1062" y="34"/>
                </a:cubicBezTo>
                <a:cubicBezTo>
                  <a:pt x="1046" y="8"/>
                  <a:pt x="1055" y="19"/>
                  <a:pt x="1035" y="0"/>
                </a:cubicBezTo>
              </a:path>
            </a:pathLst>
          </a:custGeom>
          <a:solidFill>
            <a:srgbClr val="C8D2FC">
              <a:alpha val="50000"/>
            </a:srgbClr>
          </a:solidFill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0742" name="Rectangle 6"/>
          <p:cNvSpPr>
            <a:spLocks noGrp="1" noChangeArrowheads="1"/>
          </p:cNvSpPr>
          <p:nvPr>
            <p:ph type="title"/>
          </p:nvPr>
        </p:nvSpPr>
        <p:spPr>
          <a:xfrm>
            <a:off x="588963" y="153988"/>
            <a:ext cx="7772400" cy="615950"/>
          </a:xfrm>
          <a:noFill/>
          <a:ln/>
        </p:spPr>
        <p:txBody>
          <a:bodyPr/>
          <a:lstStyle/>
          <a:p>
            <a:r>
              <a:rPr lang="en-US" sz="3200"/>
              <a:t>Illustrating Dijkstra’s Algorithm</a:t>
            </a:r>
          </a:p>
        </p:txBody>
      </p:sp>
      <p:grpSp>
        <p:nvGrpSpPr>
          <p:cNvPr id="500743" name="Group 7"/>
          <p:cNvGrpSpPr>
            <a:grpSpLocks/>
          </p:cNvGrpSpPr>
          <p:nvPr/>
        </p:nvGrpSpPr>
        <p:grpSpPr bwMode="auto">
          <a:xfrm>
            <a:off x="4111625" y="1196975"/>
            <a:ext cx="2324100" cy="1506538"/>
            <a:chOff x="1067" y="1260"/>
            <a:chExt cx="1464" cy="949"/>
          </a:xfrm>
        </p:grpSpPr>
        <p:sp>
          <p:nvSpPr>
            <p:cNvPr id="500744" name="Text Box 8"/>
            <p:cNvSpPr txBox="1">
              <a:spLocks noChangeArrowheads="1"/>
            </p:cNvSpPr>
            <p:nvPr/>
          </p:nvSpPr>
          <p:spPr bwMode="auto">
            <a:xfrm>
              <a:off x="1067" y="1482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5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4</a:t>
              </a:r>
            </a:p>
          </p:txBody>
        </p:sp>
        <p:sp>
          <p:nvSpPr>
            <p:cNvPr id="500745" name="Text Box 9"/>
            <p:cNvSpPr txBox="1">
              <a:spLocks noChangeArrowheads="1"/>
            </p:cNvSpPr>
            <p:nvPr/>
          </p:nvSpPr>
          <p:spPr bwMode="auto">
            <a:xfrm>
              <a:off x="1679" y="1260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5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2</a:t>
              </a:r>
            </a:p>
          </p:txBody>
        </p:sp>
        <p:sp>
          <p:nvSpPr>
            <p:cNvPr id="500746" name="Text Box 10"/>
            <p:cNvSpPr txBox="1">
              <a:spLocks noChangeArrowheads="1"/>
            </p:cNvSpPr>
            <p:nvPr/>
          </p:nvSpPr>
          <p:spPr bwMode="auto">
            <a:xfrm>
              <a:off x="2311" y="1430"/>
              <a:ext cx="220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5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10</a:t>
              </a:r>
            </a:p>
          </p:txBody>
        </p:sp>
        <p:sp>
          <p:nvSpPr>
            <p:cNvPr id="500747" name="Text Box 11"/>
            <p:cNvSpPr txBox="1">
              <a:spLocks noChangeArrowheads="1"/>
            </p:cNvSpPr>
            <p:nvPr/>
          </p:nvSpPr>
          <p:spPr bwMode="auto">
            <a:xfrm>
              <a:off x="1993" y="1526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5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3</a:t>
              </a:r>
            </a:p>
          </p:txBody>
        </p:sp>
        <p:sp>
          <p:nvSpPr>
            <p:cNvPr id="500748" name="Text Box 12"/>
            <p:cNvSpPr txBox="1">
              <a:spLocks noChangeArrowheads="1"/>
            </p:cNvSpPr>
            <p:nvPr/>
          </p:nvSpPr>
          <p:spPr bwMode="auto">
            <a:xfrm>
              <a:off x="1560" y="1459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5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500749" name="Text Box 13"/>
            <p:cNvSpPr txBox="1">
              <a:spLocks noChangeArrowheads="1"/>
            </p:cNvSpPr>
            <p:nvPr/>
          </p:nvSpPr>
          <p:spPr bwMode="auto">
            <a:xfrm>
              <a:off x="1331" y="1644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5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2</a:t>
              </a:r>
            </a:p>
          </p:txBody>
        </p:sp>
        <p:sp>
          <p:nvSpPr>
            <p:cNvPr id="500750" name="Text Box 14"/>
            <p:cNvSpPr txBox="1">
              <a:spLocks noChangeArrowheads="1"/>
            </p:cNvSpPr>
            <p:nvPr/>
          </p:nvSpPr>
          <p:spPr bwMode="auto">
            <a:xfrm>
              <a:off x="2165" y="1652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5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2</a:t>
              </a:r>
            </a:p>
          </p:txBody>
        </p:sp>
        <p:sp>
          <p:nvSpPr>
            <p:cNvPr id="500751" name="Text Box 15"/>
            <p:cNvSpPr txBox="1">
              <a:spLocks noChangeArrowheads="1"/>
            </p:cNvSpPr>
            <p:nvPr/>
          </p:nvSpPr>
          <p:spPr bwMode="auto">
            <a:xfrm>
              <a:off x="2356" y="1924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5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6</a:t>
              </a:r>
            </a:p>
          </p:txBody>
        </p:sp>
        <p:sp>
          <p:nvSpPr>
            <p:cNvPr id="500752" name="Text Box 16"/>
            <p:cNvSpPr txBox="1">
              <a:spLocks noChangeArrowheads="1"/>
            </p:cNvSpPr>
            <p:nvPr/>
          </p:nvSpPr>
          <p:spPr bwMode="auto">
            <a:xfrm>
              <a:off x="1931" y="1838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5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4</a:t>
              </a:r>
            </a:p>
          </p:txBody>
        </p:sp>
        <p:sp>
          <p:nvSpPr>
            <p:cNvPr id="500753" name="Text Box 17"/>
            <p:cNvSpPr txBox="1">
              <a:spLocks noChangeArrowheads="1"/>
            </p:cNvSpPr>
            <p:nvPr/>
          </p:nvSpPr>
          <p:spPr bwMode="auto">
            <a:xfrm>
              <a:off x="1749" y="2035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5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500754" name="Text Box 18"/>
            <p:cNvSpPr txBox="1">
              <a:spLocks noChangeArrowheads="1"/>
            </p:cNvSpPr>
            <p:nvPr/>
          </p:nvSpPr>
          <p:spPr bwMode="auto">
            <a:xfrm>
              <a:off x="1486" y="1840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5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8</a:t>
              </a:r>
            </a:p>
          </p:txBody>
        </p:sp>
        <p:sp>
          <p:nvSpPr>
            <p:cNvPr id="500755" name="Text Box 19"/>
            <p:cNvSpPr txBox="1">
              <a:spLocks noChangeArrowheads="1"/>
            </p:cNvSpPr>
            <p:nvPr/>
          </p:nvSpPr>
          <p:spPr bwMode="auto">
            <a:xfrm>
              <a:off x="1155" y="1854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5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5</a:t>
              </a:r>
            </a:p>
          </p:txBody>
        </p:sp>
      </p:grpSp>
      <p:sp>
        <p:nvSpPr>
          <p:cNvPr id="500756" name="Oval 20"/>
          <p:cNvSpPr>
            <a:spLocks noChangeArrowheads="1"/>
          </p:cNvSpPr>
          <p:nvPr/>
        </p:nvSpPr>
        <p:spPr bwMode="auto">
          <a:xfrm>
            <a:off x="3876675" y="1908175"/>
            <a:ext cx="280988" cy="279400"/>
          </a:xfrm>
          <a:prstGeom prst="ellipse">
            <a:avLst/>
          </a:prstGeom>
          <a:noFill/>
          <a:ln w="1905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0757" name="Text Box 21"/>
          <p:cNvSpPr txBox="1">
            <a:spLocks noChangeArrowheads="1"/>
          </p:cNvSpPr>
          <p:nvPr/>
        </p:nvSpPr>
        <p:spPr bwMode="auto">
          <a:xfrm>
            <a:off x="3859213" y="1868488"/>
            <a:ext cx="334962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FF"/>
                </a:solidFill>
              </a:rPr>
              <a:t>v</a:t>
            </a:r>
            <a:r>
              <a:rPr lang="en-US" sz="1400" baseline="-25000">
                <a:solidFill>
                  <a:srgbClr val="FF00FF"/>
                </a:solidFill>
              </a:rPr>
              <a:t>3</a:t>
            </a:r>
            <a:endParaRPr lang="en-US" sz="1400">
              <a:solidFill>
                <a:srgbClr val="FF00FF"/>
              </a:solidFill>
            </a:endParaRPr>
          </a:p>
        </p:txBody>
      </p:sp>
      <p:sp>
        <p:nvSpPr>
          <p:cNvPr id="500758" name="Oval 22"/>
          <p:cNvSpPr>
            <a:spLocks noChangeArrowheads="1"/>
          </p:cNvSpPr>
          <p:nvPr/>
        </p:nvSpPr>
        <p:spPr bwMode="auto">
          <a:xfrm>
            <a:off x="4502150" y="2524125"/>
            <a:ext cx="280988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0759" name="Text Box 23"/>
          <p:cNvSpPr txBox="1">
            <a:spLocks noChangeArrowheads="1"/>
          </p:cNvSpPr>
          <p:nvPr/>
        </p:nvSpPr>
        <p:spPr bwMode="auto">
          <a:xfrm>
            <a:off x="4473575" y="2473325"/>
            <a:ext cx="334963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6</a:t>
            </a:r>
            <a:endParaRPr lang="en-US" sz="1400"/>
          </a:p>
        </p:txBody>
      </p:sp>
      <p:sp>
        <p:nvSpPr>
          <p:cNvPr id="500760" name="Oval 24"/>
          <p:cNvSpPr>
            <a:spLocks noChangeArrowheads="1"/>
          </p:cNvSpPr>
          <p:nvPr/>
        </p:nvSpPr>
        <p:spPr bwMode="auto">
          <a:xfrm>
            <a:off x="5094288" y="1933575"/>
            <a:ext cx="280987" cy="279400"/>
          </a:xfrm>
          <a:prstGeom prst="ellipse">
            <a:avLst/>
          </a:prstGeom>
          <a:noFill/>
          <a:ln w="1905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0761" name="Text Box 25"/>
          <p:cNvSpPr txBox="1">
            <a:spLocks noChangeArrowheads="1"/>
          </p:cNvSpPr>
          <p:nvPr/>
        </p:nvSpPr>
        <p:spPr bwMode="auto">
          <a:xfrm>
            <a:off x="5076825" y="1893888"/>
            <a:ext cx="334963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FF"/>
                </a:solidFill>
              </a:rPr>
              <a:t>v</a:t>
            </a:r>
            <a:r>
              <a:rPr lang="en-US" sz="1400" baseline="-25000">
                <a:solidFill>
                  <a:srgbClr val="FF00FF"/>
                </a:solidFill>
              </a:rPr>
              <a:t>4</a:t>
            </a:r>
            <a:endParaRPr lang="en-US" sz="1400">
              <a:solidFill>
                <a:srgbClr val="FF00FF"/>
              </a:solidFill>
            </a:endParaRPr>
          </a:p>
        </p:txBody>
      </p:sp>
      <p:sp>
        <p:nvSpPr>
          <p:cNvPr id="500762" name="Oval 26"/>
          <p:cNvSpPr>
            <a:spLocks noChangeArrowheads="1"/>
          </p:cNvSpPr>
          <p:nvPr/>
        </p:nvSpPr>
        <p:spPr bwMode="auto">
          <a:xfrm>
            <a:off x="5710238" y="1322388"/>
            <a:ext cx="280987" cy="279400"/>
          </a:xfrm>
          <a:prstGeom prst="ellipse">
            <a:avLst/>
          </a:prstGeom>
          <a:noFill/>
          <a:ln w="1905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0763" name="Text Box 27"/>
          <p:cNvSpPr txBox="1">
            <a:spLocks noChangeArrowheads="1"/>
          </p:cNvSpPr>
          <p:nvPr/>
        </p:nvSpPr>
        <p:spPr bwMode="auto">
          <a:xfrm>
            <a:off x="5692775" y="1282700"/>
            <a:ext cx="334963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FF"/>
                </a:solidFill>
              </a:rPr>
              <a:t>v</a:t>
            </a:r>
            <a:r>
              <a:rPr lang="en-US" sz="1400" baseline="-25000">
                <a:solidFill>
                  <a:srgbClr val="FF00FF"/>
                </a:solidFill>
              </a:rPr>
              <a:t>2</a:t>
            </a:r>
            <a:endParaRPr lang="en-US" sz="1400">
              <a:solidFill>
                <a:srgbClr val="FF00FF"/>
              </a:solidFill>
            </a:endParaRPr>
          </a:p>
        </p:txBody>
      </p:sp>
      <p:sp>
        <p:nvSpPr>
          <p:cNvPr id="500764" name="Oval 28"/>
          <p:cNvSpPr>
            <a:spLocks noChangeArrowheads="1"/>
          </p:cNvSpPr>
          <p:nvPr/>
        </p:nvSpPr>
        <p:spPr bwMode="auto">
          <a:xfrm>
            <a:off x="5719763" y="2517775"/>
            <a:ext cx="280987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0765" name="Text Box 29"/>
          <p:cNvSpPr txBox="1">
            <a:spLocks noChangeArrowheads="1"/>
          </p:cNvSpPr>
          <p:nvPr/>
        </p:nvSpPr>
        <p:spPr bwMode="auto">
          <a:xfrm>
            <a:off x="5713413" y="2478088"/>
            <a:ext cx="334962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7</a:t>
            </a:r>
            <a:endParaRPr lang="en-US" sz="1400"/>
          </a:p>
        </p:txBody>
      </p:sp>
      <p:sp>
        <p:nvSpPr>
          <p:cNvPr id="500766" name="Oval 30"/>
          <p:cNvSpPr>
            <a:spLocks noChangeArrowheads="1"/>
          </p:cNvSpPr>
          <p:nvPr/>
        </p:nvSpPr>
        <p:spPr bwMode="auto">
          <a:xfrm>
            <a:off x="6321425" y="1935163"/>
            <a:ext cx="280988" cy="279400"/>
          </a:xfrm>
          <a:prstGeom prst="ellipse">
            <a:avLst/>
          </a:prstGeom>
          <a:noFill/>
          <a:ln w="1905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0767" name="Text Box 31"/>
          <p:cNvSpPr txBox="1">
            <a:spLocks noChangeArrowheads="1"/>
          </p:cNvSpPr>
          <p:nvPr/>
        </p:nvSpPr>
        <p:spPr bwMode="auto">
          <a:xfrm>
            <a:off x="6303963" y="1895475"/>
            <a:ext cx="33496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FF"/>
                </a:solidFill>
              </a:rPr>
              <a:t>v</a:t>
            </a:r>
            <a:r>
              <a:rPr lang="en-US" sz="1400" baseline="-25000">
                <a:solidFill>
                  <a:srgbClr val="FF00FF"/>
                </a:solidFill>
              </a:rPr>
              <a:t>5</a:t>
            </a:r>
            <a:endParaRPr lang="en-US" sz="1400">
              <a:solidFill>
                <a:srgbClr val="FF00FF"/>
              </a:solidFill>
            </a:endParaRPr>
          </a:p>
        </p:txBody>
      </p:sp>
      <p:sp>
        <p:nvSpPr>
          <p:cNvPr id="500768" name="Line 32"/>
          <p:cNvSpPr>
            <a:spLocks noChangeShapeType="1"/>
          </p:cNvSpPr>
          <p:nvPr/>
        </p:nvSpPr>
        <p:spPr bwMode="auto">
          <a:xfrm>
            <a:off x="4081463" y="2179638"/>
            <a:ext cx="430212" cy="396875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0769" name="Line 33"/>
          <p:cNvSpPr>
            <a:spLocks noChangeShapeType="1"/>
          </p:cNvSpPr>
          <p:nvPr/>
        </p:nvSpPr>
        <p:spPr bwMode="auto">
          <a:xfrm>
            <a:off x="5973763" y="1522413"/>
            <a:ext cx="420687" cy="430212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0770" name="Line 34"/>
          <p:cNvSpPr>
            <a:spLocks noChangeShapeType="1"/>
          </p:cNvSpPr>
          <p:nvPr/>
        </p:nvSpPr>
        <p:spPr bwMode="auto">
          <a:xfrm flipH="1">
            <a:off x="5964238" y="2168525"/>
            <a:ext cx="396875" cy="398463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0771" name="Line 35"/>
          <p:cNvSpPr>
            <a:spLocks noChangeShapeType="1"/>
          </p:cNvSpPr>
          <p:nvPr/>
        </p:nvSpPr>
        <p:spPr bwMode="auto">
          <a:xfrm flipH="1">
            <a:off x="5340350" y="1555750"/>
            <a:ext cx="407988" cy="4079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0772" name="Line 36"/>
          <p:cNvSpPr>
            <a:spLocks noChangeShapeType="1"/>
          </p:cNvSpPr>
          <p:nvPr/>
        </p:nvSpPr>
        <p:spPr bwMode="auto">
          <a:xfrm flipH="1">
            <a:off x="5372100" y="2060575"/>
            <a:ext cx="935038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0773" name="Line 37"/>
          <p:cNvSpPr>
            <a:spLocks noChangeShapeType="1"/>
          </p:cNvSpPr>
          <p:nvPr/>
        </p:nvSpPr>
        <p:spPr bwMode="auto">
          <a:xfrm>
            <a:off x="5329238" y="2168525"/>
            <a:ext cx="419100" cy="37623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0774" name="Line 38"/>
          <p:cNvSpPr>
            <a:spLocks noChangeShapeType="1"/>
          </p:cNvSpPr>
          <p:nvPr/>
        </p:nvSpPr>
        <p:spPr bwMode="auto">
          <a:xfrm flipH="1">
            <a:off x="4779963" y="2663825"/>
            <a:ext cx="936625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0775" name="Line 39"/>
          <p:cNvSpPr>
            <a:spLocks noChangeShapeType="1"/>
          </p:cNvSpPr>
          <p:nvPr/>
        </p:nvSpPr>
        <p:spPr bwMode="auto">
          <a:xfrm flipH="1">
            <a:off x="4144963" y="2060575"/>
            <a:ext cx="947737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0776" name="Line 40"/>
          <p:cNvSpPr>
            <a:spLocks noChangeShapeType="1"/>
          </p:cNvSpPr>
          <p:nvPr/>
        </p:nvSpPr>
        <p:spPr bwMode="auto">
          <a:xfrm flipH="1">
            <a:off x="4683125" y="2189163"/>
            <a:ext cx="463550" cy="344487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0777" name="Oval 41"/>
          <p:cNvSpPr>
            <a:spLocks noChangeArrowheads="1"/>
          </p:cNvSpPr>
          <p:nvPr/>
        </p:nvSpPr>
        <p:spPr bwMode="auto">
          <a:xfrm>
            <a:off x="4498975" y="1316038"/>
            <a:ext cx="280988" cy="279400"/>
          </a:xfrm>
          <a:prstGeom prst="ellipse">
            <a:avLst/>
          </a:prstGeom>
          <a:noFill/>
          <a:ln w="1905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0778" name="Text Box 42"/>
          <p:cNvSpPr txBox="1">
            <a:spLocks noChangeArrowheads="1"/>
          </p:cNvSpPr>
          <p:nvPr/>
        </p:nvSpPr>
        <p:spPr bwMode="auto">
          <a:xfrm>
            <a:off x="4486275" y="1276350"/>
            <a:ext cx="334963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FF"/>
                </a:solidFill>
              </a:rPr>
              <a:t>v</a:t>
            </a:r>
            <a:r>
              <a:rPr lang="en-US" sz="1400" baseline="-25000">
                <a:solidFill>
                  <a:srgbClr val="FF00FF"/>
                </a:solidFill>
              </a:rPr>
              <a:t>1</a:t>
            </a:r>
            <a:endParaRPr lang="en-US" sz="1400">
              <a:solidFill>
                <a:srgbClr val="FF00FF"/>
              </a:solidFill>
            </a:endParaRPr>
          </a:p>
        </p:txBody>
      </p:sp>
      <p:sp>
        <p:nvSpPr>
          <p:cNvPr id="500779" name="Line 43"/>
          <p:cNvSpPr>
            <a:spLocks noChangeShapeType="1"/>
          </p:cNvSpPr>
          <p:nvPr/>
        </p:nvSpPr>
        <p:spPr bwMode="auto">
          <a:xfrm flipH="1">
            <a:off x="4090988" y="1555750"/>
            <a:ext cx="430212" cy="37623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0780" name="Line 44"/>
          <p:cNvSpPr>
            <a:spLocks noChangeShapeType="1"/>
          </p:cNvSpPr>
          <p:nvPr/>
        </p:nvSpPr>
        <p:spPr bwMode="auto">
          <a:xfrm>
            <a:off x="4779963" y="1436688"/>
            <a:ext cx="9144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0781" name="Line 45"/>
          <p:cNvSpPr>
            <a:spLocks noChangeShapeType="1"/>
          </p:cNvSpPr>
          <p:nvPr/>
        </p:nvSpPr>
        <p:spPr bwMode="auto">
          <a:xfrm>
            <a:off x="4725988" y="1576388"/>
            <a:ext cx="441325" cy="365125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500782" name="Object 46"/>
          <p:cNvGraphicFramePr>
            <a:graphicFrameLocks noChangeAspect="1"/>
          </p:cNvGraphicFramePr>
          <p:nvPr/>
        </p:nvGraphicFramePr>
        <p:xfrm>
          <a:off x="1047750" y="1250950"/>
          <a:ext cx="2055813" cy="167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0833" name="Worksheet" r:id="rId3" imgW="2448306" imgH="1990954" progId="Excel.Sheet.8">
                  <p:embed/>
                </p:oleObj>
              </mc:Choice>
              <mc:Fallback>
                <p:oleObj name="Worksheet" r:id="rId3" imgW="2448306" imgH="1990954" progId="Excel.Sheet.8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7750" y="1250950"/>
                        <a:ext cx="2055813" cy="167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0783" name="Line 47"/>
          <p:cNvSpPr>
            <a:spLocks noChangeShapeType="1"/>
          </p:cNvSpPr>
          <p:nvPr/>
        </p:nvSpPr>
        <p:spPr bwMode="auto">
          <a:xfrm>
            <a:off x="3803650" y="3078163"/>
            <a:ext cx="7938" cy="635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0784" name="Text Box 48"/>
          <p:cNvSpPr txBox="1">
            <a:spLocks noChangeArrowheads="1"/>
          </p:cNvSpPr>
          <p:nvPr/>
        </p:nvSpPr>
        <p:spPr bwMode="auto">
          <a:xfrm>
            <a:off x="3840163" y="3221038"/>
            <a:ext cx="1262062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7</a:t>
            </a:r>
            <a:r>
              <a:rPr lang="en-US" sz="1400"/>
              <a:t> is selected.</a:t>
            </a:r>
          </a:p>
        </p:txBody>
      </p:sp>
      <p:sp>
        <p:nvSpPr>
          <p:cNvPr id="500785" name="Text Box 49"/>
          <p:cNvSpPr txBox="1">
            <a:spLocks noChangeArrowheads="1"/>
          </p:cNvSpPr>
          <p:nvPr/>
        </p:nvSpPr>
        <p:spPr bwMode="auto">
          <a:xfrm>
            <a:off x="1233488" y="2927350"/>
            <a:ext cx="10652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Update v</a:t>
            </a:r>
            <a:r>
              <a:rPr lang="en-US" sz="1600" baseline="-25000"/>
              <a:t>7</a:t>
            </a:r>
          </a:p>
        </p:txBody>
      </p:sp>
      <p:grpSp>
        <p:nvGrpSpPr>
          <p:cNvPr id="500786" name="Group 50"/>
          <p:cNvGrpSpPr>
            <a:grpSpLocks/>
          </p:cNvGrpSpPr>
          <p:nvPr/>
        </p:nvGrpSpPr>
        <p:grpSpPr bwMode="auto">
          <a:xfrm>
            <a:off x="4144963" y="3984625"/>
            <a:ext cx="2324100" cy="1506538"/>
            <a:chOff x="1067" y="1260"/>
            <a:chExt cx="1464" cy="949"/>
          </a:xfrm>
        </p:grpSpPr>
        <p:sp>
          <p:nvSpPr>
            <p:cNvPr id="500787" name="Text Box 51"/>
            <p:cNvSpPr txBox="1">
              <a:spLocks noChangeArrowheads="1"/>
            </p:cNvSpPr>
            <p:nvPr/>
          </p:nvSpPr>
          <p:spPr bwMode="auto">
            <a:xfrm>
              <a:off x="1067" y="1482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5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4</a:t>
              </a:r>
            </a:p>
          </p:txBody>
        </p:sp>
        <p:sp>
          <p:nvSpPr>
            <p:cNvPr id="500788" name="Text Box 52"/>
            <p:cNvSpPr txBox="1">
              <a:spLocks noChangeArrowheads="1"/>
            </p:cNvSpPr>
            <p:nvPr/>
          </p:nvSpPr>
          <p:spPr bwMode="auto">
            <a:xfrm>
              <a:off x="1679" y="1260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5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2</a:t>
              </a:r>
            </a:p>
          </p:txBody>
        </p:sp>
        <p:sp>
          <p:nvSpPr>
            <p:cNvPr id="500789" name="Text Box 53"/>
            <p:cNvSpPr txBox="1">
              <a:spLocks noChangeArrowheads="1"/>
            </p:cNvSpPr>
            <p:nvPr/>
          </p:nvSpPr>
          <p:spPr bwMode="auto">
            <a:xfrm>
              <a:off x="2311" y="1430"/>
              <a:ext cx="220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5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10</a:t>
              </a:r>
            </a:p>
          </p:txBody>
        </p:sp>
        <p:sp>
          <p:nvSpPr>
            <p:cNvPr id="500790" name="Text Box 54"/>
            <p:cNvSpPr txBox="1">
              <a:spLocks noChangeArrowheads="1"/>
            </p:cNvSpPr>
            <p:nvPr/>
          </p:nvSpPr>
          <p:spPr bwMode="auto">
            <a:xfrm>
              <a:off x="1993" y="1526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5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3</a:t>
              </a:r>
            </a:p>
          </p:txBody>
        </p:sp>
        <p:sp>
          <p:nvSpPr>
            <p:cNvPr id="500791" name="Text Box 55"/>
            <p:cNvSpPr txBox="1">
              <a:spLocks noChangeArrowheads="1"/>
            </p:cNvSpPr>
            <p:nvPr/>
          </p:nvSpPr>
          <p:spPr bwMode="auto">
            <a:xfrm>
              <a:off x="1560" y="1459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5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500792" name="Text Box 56"/>
            <p:cNvSpPr txBox="1">
              <a:spLocks noChangeArrowheads="1"/>
            </p:cNvSpPr>
            <p:nvPr/>
          </p:nvSpPr>
          <p:spPr bwMode="auto">
            <a:xfrm>
              <a:off x="1331" y="1644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5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2</a:t>
              </a:r>
            </a:p>
          </p:txBody>
        </p:sp>
        <p:sp>
          <p:nvSpPr>
            <p:cNvPr id="500793" name="Text Box 57"/>
            <p:cNvSpPr txBox="1">
              <a:spLocks noChangeArrowheads="1"/>
            </p:cNvSpPr>
            <p:nvPr/>
          </p:nvSpPr>
          <p:spPr bwMode="auto">
            <a:xfrm>
              <a:off x="2165" y="1652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5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2</a:t>
              </a:r>
            </a:p>
          </p:txBody>
        </p:sp>
        <p:sp>
          <p:nvSpPr>
            <p:cNvPr id="500794" name="Text Box 58"/>
            <p:cNvSpPr txBox="1">
              <a:spLocks noChangeArrowheads="1"/>
            </p:cNvSpPr>
            <p:nvPr/>
          </p:nvSpPr>
          <p:spPr bwMode="auto">
            <a:xfrm>
              <a:off x="2356" y="1924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5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6</a:t>
              </a:r>
            </a:p>
          </p:txBody>
        </p:sp>
        <p:sp>
          <p:nvSpPr>
            <p:cNvPr id="500795" name="Text Box 59"/>
            <p:cNvSpPr txBox="1">
              <a:spLocks noChangeArrowheads="1"/>
            </p:cNvSpPr>
            <p:nvPr/>
          </p:nvSpPr>
          <p:spPr bwMode="auto">
            <a:xfrm>
              <a:off x="1931" y="1838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5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4</a:t>
              </a:r>
            </a:p>
          </p:txBody>
        </p:sp>
        <p:sp>
          <p:nvSpPr>
            <p:cNvPr id="500796" name="Text Box 60"/>
            <p:cNvSpPr txBox="1">
              <a:spLocks noChangeArrowheads="1"/>
            </p:cNvSpPr>
            <p:nvPr/>
          </p:nvSpPr>
          <p:spPr bwMode="auto">
            <a:xfrm>
              <a:off x="1749" y="2035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5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500797" name="Text Box 61"/>
            <p:cNvSpPr txBox="1">
              <a:spLocks noChangeArrowheads="1"/>
            </p:cNvSpPr>
            <p:nvPr/>
          </p:nvSpPr>
          <p:spPr bwMode="auto">
            <a:xfrm>
              <a:off x="1486" y="1840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5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8</a:t>
              </a:r>
            </a:p>
          </p:txBody>
        </p:sp>
        <p:sp>
          <p:nvSpPr>
            <p:cNvPr id="500798" name="Text Box 62"/>
            <p:cNvSpPr txBox="1">
              <a:spLocks noChangeArrowheads="1"/>
            </p:cNvSpPr>
            <p:nvPr/>
          </p:nvSpPr>
          <p:spPr bwMode="auto">
            <a:xfrm>
              <a:off x="1155" y="1854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5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5</a:t>
              </a:r>
            </a:p>
          </p:txBody>
        </p:sp>
      </p:grpSp>
      <p:sp>
        <p:nvSpPr>
          <p:cNvPr id="500799" name="Oval 63"/>
          <p:cNvSpPr>
            <a:spLocks noChangeArrowheads="1"/>
          </p:cNvSpPr>
          <p:nvPr/>
        </p:nvSpPr>
        <p:spPr bwMode="auto">
          <a:xfrm>
            <a:off x="3910013" y="4695825"/>
            <a:ext cx="280987" cy="279400"/>
          </a:xfrm>
          <a:prstGeom prst="ellipse">
            <a:avLst/>
          </a:prstGeom>
          <a:noFill/>
          <a:ln w="1905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0800" name="Text Box 64"/>
          <p:cNvSpPr txBox="1">
            <a:spLocks noChangeArrowheads="1"/>
          </p:cNvSpPr>
          <p:nvPr/>
        </p:nvSpPr>
        <p:spPr bwMode="auto">
          <a:xfrm>
            <a:off x="3892550" y="4656138"/>
            <a:ext cx="334963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FF"/>
                </a:solidFill>
              </a:rPr>
              <a:t>v</a:t>
            </a:r>
            <a:r>
              <a:rPr lang="en-US" sz="1400" baseline="-25000">
                <a:solidFill>
                  <a:srgbClr val="FF00FF"/>
                </a:solidFill>
              </a:rPr>
              <a:t>3</a:t>
            </a:r>
            <a:endParaRPr lang="en-US" sz="1400">
              <a:solidFill>
                <a:srgbClr val="FF00FF"/>
              </a:solidFill>
            </a:endParaRPr>
          </a:p>
        </p:txBody>
      </p:sp>
      <p:sp>
        <p:nvSpPr>
          <p:cNvPr id="500801" name="Oval 65"/>
          <p:cNvSpPr>
            <a:spLocks noChangeArrowheads="1"/>
          </p:cNvSpPr>
          <p:nvPr/>
        </p:nvSpPr>
        <p:spPr bwMode="auto">
          <a:xfrm>
            <a:off x="4535488" y="5311775"/>
            <a:ext cx="280987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0802" name="Text Box 66"/>
          <p:cNvSpPr txBox="1">
            <a:spLocks noChangeArrowheads="1"/>
          </p:cNvSpPr>
          <p:nvPr/>
        </p:nvSpPr>
        <p:spPr bwMode="auto">
          <a:xfrm>
            <a:off x="4506913" y="5260975"/>
            <a:ext cx="33496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6</a:t>
            </a:r>
            <a:endParaRPr lang="en-US" sz="1400"/>
          </a:p>
        </p:txBody>
      </p:sp>
      <p:sp>
        <p:nvSpPr>
          <p:cNvPr id="500803" name="Oval 67"/>
          <p:cNvSpPr>
            <a:spLocks noChangeArrowheads="1"/>
          </p:cNvSpPr>
          <p:nvPr/>
        </p:nvSpPr>
        <p:spPr bwMode="auto">
          <a:xfrm>
            <a:off x="5127625" y="4721225"/>
            <a:ext cx="280988" cy="279400"/>
          </a:xfrm>
          <a:prstGeom prst="ellipse">
            <a:avLst/>
          </a:prstGeom>
          <a:noFill/>
          <a:ln w="1905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0804" name="Text Box 68"/>
          <p:cNvSpPr txBox="1">
            <a:spLocks noChangeArrowheads="1"/>
          </p:cNvSpPr>
          <p:nvPr/>
        </p:nvSpPr>
        <p:spPr bwMode="auto">
          <a:xfrm>
            <a:off x="5110163" y="4681538"/>
            <a:ext cx="334962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FF"/>
                </a:solidFill>
              </a:rPr>
              <a:t>v</a:t>
            </a:r>
            <a:r>
              <a:rPr lang="en-US" sz="1400" baseline="-25000">
                <a:solidFill>
                  <a:srgbClr val="FF00FF"/>
                </a:solidFill>
              </a:rPr>
              <a:t>4</a:t>
            </a:r>
            <a:endParaRPr lang="en-US" sz="1400">
              <a:solidFill>
                <a:srgbClr val="FF00FF"/>
              </a:solidFill>
            </a:endParaRPr>
          </a:p>
        </p:txBody>
      </p:sp>
      <p:sp>
        <p:nvSpPr>
          <p:cNvPr id="500805" name="Oval 69"/>
          <p:cNvSpPr>
            <a:spLocks noChangeArrowheads="1"/>
          </p:cNvSpPr>
          <p:nvPr/>
        </p:nvSpPr>
        <p:spPr bwMode="auto">
          <a:xfrm>
            <a:off x="5743575" y="4110038"/>
            <a:ext cx="280988" cy="279400"/>
          </a:xfrm>
          <a:prstGeom prst="ellipse">
            <a:avLst/>
          </a:prstGeom>
          <a:noFill/>
          <a:ln w="1905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0806" name="Text Box 70"/>
          <p:cNvSpPr txBox="1">
            <a:spLocks noChangeArrowheads="1"/>
          </p:cNvSpPr>
          <p:nvPr/>
        </p:nvSpPr>
        <p:spPr bwMode="auto">
          <a:xfrm>
            <a:off x="5726113" y="4070350"/>
            <a:ext cx="33496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FF"/>
                </a:solidFill>
              </a:rPr>
              <a:t>v</a:t>
            </a:r>
            <a:r>
              <a:rPr lang="en-US" sz="1400" baseline="-25000">
                <a:solidFill>
                  <a:srgbClr val="FF00FF"/>
                </a:solidFill>
              </a:rPr>
              <a:t>2</a:t>
            </a:r>
            <a:endParaRPr lang="en-US" sz="1400">
              <a:solidFill>
                <a:srgbClr val="FF00FF"/>
              </a:solidFill>
            </a:endParaRPr>
          </a:p>
        </p:txBody>
      </p:sp>
      <p:sp>
        <p:nvSpPr>
          <p:cNvPr id="500807" name="Oval 71"/>
          <p:cNvSpPr>
            <a:spLocks noChangeArrowheads="1"/>
          </p:cNvSpPr>
          <p:nvPr/>
        </p:nvSpPr>
        <p:spPr bwMode="auto">
          <a:xfrm>
            <a:off x="5753100" y="5305425"/>
            <a:ext cx="280988" cy="279400"/>
          </a:xfrm>
          <a:prstGeom prst="ellipse">
            <a:avLst/>
          </a:prstGeom>
          <a:noFill/>
          <a:ln w="1905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0808" name="Text Box 72"/>
          <p:cNvSpPr txBox="1">
            <a:spLocks noChangeArrowheads="1"/>
          </p:cNvSpPr>
          <p:nvPr/>
        </p:nvSpPr>
        <p:spPr bwMode="auto">
          <a:xfrm>
            <a:off x="5746750" y="5265738"/>
            <a:ext cx="334963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FF"/>
                </a:solidFill>
              </a:rPr>
              <a:t>v</a:t>
            </a:r>
            <a:r>
              <a:rPr lang="en-US" sz="1400" baseline="-25000">
                <a:solidFill>
                  <a:srgbClr val="FF00FF"/>
                </a:solidFill>
              </a:rPr>
              <a:t>7</a:t>
            </a:r>
            <a:endParaRPr lang="en-US" sz="1400">
              <a:solidFill>
                <a:srgbClr val="FF00FF"/>
              </a:solidFill>
            </a:endParaRPr>
          </a:p>
        </p:txBody>
      </p:sp>
      <p:sp>
        <p:nvSpPr>
          <p:cNvPr id="500809" name="Oval 73"/>
          <p:cNvSpPr>
            <a:spLocks noChangeArrowheads="1"/>
          </p:cNvSpPr>
          <p:nvPr/>
        </p:nvSpPr>
        <p:spPr bwMode="auto">
          <a:xfrm>
            <a:off x="6354763" y="4722813"/>
            <a:ext cx="280987" cy="279400"/>
          </a:xfrm>
          <a:prstGeom prst="ellipse">
            <a:avLst/>
          </a:prstGeom>
          <a:noFill/>
          <a:ln w="1905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0810" name="Text Box 74"/>
          <p:cNvSpPr txBox="1">
            <a:spLocks noChangeArrowheads="1"/>
          </p:cNvSpPr>
          <p:nvPr/>
        </p:nvSpPr>
        <p:spPr bwMode="auto">
          <a:xfrm>
            <a:off x="6337300" y="4683125"/>
            <a:ext cx="334963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FF"/>
                </a:solidFill>
              </a:rPr>
              <a:t>v</a:t>
            </a:r>
            <a:r>
              <a:rPr lang="en-US" sz="1400" baseline="-25000">
                <a:solidFill>
                  <a:srgbClr val="FF00FF"/>
                </a:solidFill>
              </a:rPr>
              <a:t>5</a:t>
            </a:r>
            <a:endParaRPr lang="en-US" sz="1400">
              <a:solidFill>
                <a:srgbClr val="FF00FF"/>
              </a:solidFill>
            </a:endParaRPr>
          </a:p>
        </p:txBody>
      </p:sp>
      <p:sp>
        <p:nvSpPr>
          <p:cNvPr id="500811" name="Line 75"/>
          <p:cNvSpPr>
            <a:spLocks noChangeShapeType="1"/>
          </p:cNvSpPr>
          <p:nvPr/>
        </p:nvSpPr>
        <p:spPr bwMode="auto">
          <a:xfrm>
            <a:off x="4114800" y="4967288"/>
            <a:ext cx="430213" cy="396875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0812" name="Line 76"/>
          <p:cNvSpPr>
            <a:spLocks noChangeShapeType="1"/>
          </p:cNvSpPr>
          <p:nvPr/>
        </p:nvSpPr>
        <p:spPr bwMode="auto">
          <a:xfrm>
            <a:off x="6007100" y="4310063"/>
            <a:ext cx="420688" cy="430212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0813" name="Line 77"/>
          <p:cNvSpPr>
            <a:spLocks noChangeShapeType="1"/>
          </p:cNvSpPr>
          <p:nvPr/>
        </p:nvSpPr>
        <p:spPr bwMode="auto">
          <a:xfrm flipH="1">
            <a:off x="5997575" y="4956175"/>
            <a:ext cx="396875" cy="398463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0814" name="Line 78"/>
          <p:cNvSpPr>
            <a:spLocks noChangeShapeType="1"/>
          </p:cNvSpPr>
          <p:nvPr/>
        </p:nvSpPr>
        <p:spPr bwMode="auto">
          <a:xfrm flipH="1">
            <a:off x="5373688" y="4343400"/>
            <a:ext cx="407987" cy="4079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0815" name="Line 79"/>
          <p:cNvSpPr>
            <a:spLocks noChangeShapeType="1"/>
          </p:cNvSpPr>
          <p:nvPr/>
        </p:nvSpPr>
        <p:spPr bwMode="auto">
          <a:xfrm flipH="1">
            <a:off x="5405438" y="4848225"/>
            <a:ext cx="935037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0816" name="Line 80"/>
          <p:cNvSpPr>
            <a:spLocks noChangeShapeType="1"/>
          </p:cNvSpPr>
          <p:nvPr/>
        </p:nvSpPr>
        <p:spPr bwMode="auto">
          <a:xfrm>
            <a:off x="5362575" y="4956175"/>
            <a:ext cx="419100" cy="37623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0817" name="Line 81"/>
          <p:cNvSpPr>
            <a:spLocks noChangeShapeType="1"/>
          </p:cNvSpPr>
          <p:nvPr/>
        </p:nvSpPr>
        <p:spPr bwMode="auto">
          <a:xfrm flipH="1">
            <a:off x="4813300" y="5451475"/>
            <a:ext cx="936625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0818" name="Line 82"/>
          <p:cNvSpPr>
            <a:spLocks noChangeShapeType="1"/>
          </p:cNvSpPr>
          <p:nvPr/>
        </p:nvSpPr>
        <p:spPr bwMode="auto">
          <a:xfrm flipH="1">
            <a:off x="4178300" y="4848225"/>
            <a:ext cx="947738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0819" name="Line 83"/>
          <p:cNvSpPr>
            <a:spLocks noChangeShapeType="1"/>
          </p:cNvSpPr>
          <p:nvPr/>
        </p:nvSpPr>
        <p:spPr bwMode="auto">
          <a:xfrm flipH="1">
            <a:off x="4716463" y="4976813"/>
            <a:ext cx="463550" cy="344487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0820" name="Oval 84"/>
          <p:cNvSpPr>
            <a:spLocks noChangeArrowheads="1"/>
          </p:cNvSpPr>
          <p:nvPr/>
        </p:nvSpPr>
        <p:spPr bwMode="auto">
          <a:xfrm>
            <a:off x="4532313" y="4103688"/>
            <a:ext cx="280987" cy="279400"/>
          </a:xfrm>
          <a:prstGeom prst="ellipse">
            <a:avLst/>
          </a:prstGeom>
          <a:noFill/>
          <a:ln w="1905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0821" name="Text Box 85"/>
          <p:cNvSpPr txBox="1">
            <a:spLocks noChangeArrowheads="1"/>
          </p:cNvSpPr>
          <p:nvPr/>
        </p:nvSpPr>
        <p:spPr bwMode="auto">
          <a:xfrm>
            <a:off x="4519613" y="4064000"/>
            <a:ext cx="33496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FF"/>
                </a:solidFill>
              </a:rPr>
              <a:t>v</a:t>
            </a:r>
            <a:r>
              <a:rPr lang="en-US" sz="1400" baseline="-25000">
                <a:solidFill>
                  <a:srgbClr val="FF00FF"/>
                </a:solidFill>
              </a:rPr>
              <a:t>1</a:t>
            </a:r>
            <a:endParaRPr lang="en-US" sz="1400">
              <a:solidFill>
                <a:srgbClr val="FF00FF"/>
              </a:solidFill>
            </a:endParaRPr>
          </a:p>
        </p:txBody>
      </p:sp>
      <p:sp>
        <p:nvSpPr>
          <p:cNvPr id="500822" name="Line 86"/>
          <p:cNvSpPr>
            <a:spLocks noChangeShapeType="1"/>
          </p:cNvSpPr>
          <p:nvPr/>
        </p:nvSpPr>
        <p:spPr bwMode="auto">
          <a:xfrm flipH="1">
            <a:off x="4124325" y="4343400"/>
            <a:ext cx="430213" cy="37623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0823" name="Line 87"/>
          <p:cNvSpPr>
            <a:spLocks noChangeShapeType="1"/>
          </p:cNvSpPr>
          <p:nvPr/>
        </p:nvSpPr>
        <p:spPr bwMode="auto">
          <a:xfrm>
            <a:off x="4813300" y="4224338"/>
            <a:ext cx="9144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0824" name="Line 88"/>
          <p:cNvSpPr>
            <a:spLocks noChangeShapeType="1"/>
          </p:cNvSpPr>
          <p:nvPr/>
        </p:nvSpPr>
        <p:spPr bwMode="auto">
          <a:xfrm>
            <a:off x="4759325" y="4364038"/>
            <a:ext cx="441325" cy="365125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500825" name="Object 89"/>
          <p:cNvGraphicFramePr>
            <a:graphicFrameLocks noChangeAspect="1"/>
          </p:cNvGraphicFramePr>
          <p:nvPr/>
        </p:nvGraphicFramePr>
        <p:xfrm>
          <a:off x="1081088" y="4038600"/>
          <a:ext cx="2055812" cy="167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0834" name="Worksheet" r:id="rId5" imgW="2448306" imgH="1990954" progId="Excel.Sheet.8">
                  <p:embed/>
                </p:oleObj>
              </mc:Choice>
              <mc:Fallback>
                <p:oleObj name="Worksheet" r:id="rId5" imgW="2448306" imgH="1990954" progId="Excel.Sheet.8">
                  <p:embed/>
                  <p:pic>
                    <p:nvPicPr>
                      <p:cNvPr id="0" name="Object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1088" y="4038600"/>
                        <a:ext cx="2055812" cy="167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0826" name="Line 90"/>
          <p:cNvSpPr>
            <a:spLocks noChangeShapeType="1"/>
          </p:cNvSpPr>
          <p:nvPr/>
        </p:nvSpPr>
        <p:spPr bwMode="auto">
          <a:xfrm>
            <a:off x="3836988" y="5865813"/>
            <a:ext cx="7937" cy="635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0827" name="Text Box 91"/>
          <p:cNvSpPr txBox="1">
            <a:spLocks noChangeArrowheads="1"/>
          </p:cNvSpPr>
          <p:nvPr/>
        </p:nvSpPr>
        <p:spPr bwMode="auto">
          <a:xfrm>
            <a:off x="3873500" y="6008688"/>
            <a:ext cx="1262063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6</a:t>
            </a:r>
            <a:r>
              <a:rPr lang="en-US" sz="1400"/>
              <a:t> is selected.</a:t>
            </a:r>
          </a:p>
        </p:txBody>
      </p:sp>
      <p:sp>
        <p:nvSpPr>
          <p:cNvPr id="500828" name="Text Box 92"/>
          <p:cNvSpPr txBox="1">
            <a:spLocks noChangeArrowheads="1"/>
          </p:cNvSpPr>
          <p:nvPr/>
        </p:nvSpPr>
        <p:spPr bwMode="auto">
          <a:xfrm>
            <a:off x="1266825" y="5715000"/>
            <a:ext cx="10652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Update v</a:t>
            </a:r>
            <a:r>
              <a:rPr lang="en-US" sz="1600" baseline="-25000"/>
              <a:t>6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Freeform 2"/>
          <p:cNvSpPr>
            <a:spLocks/>
          </p:cNvSpPr>
          <p:nvPr/>
        </p:nvSpPr>
        <p:spPr bwMode="auto">
          <a:xfrm>
            <a:off x="3894138" y="1076325"/>
            <a:ext cx="2967037" cy="2012950"/>
          </a:xfrm>
          <a:custGeom>
            <a:avLst/>
            <a:gdLst>
              <a:gd name="T0" fmla="*/ 712 w 1869"/>
              <a:gd name="T1" fmla="*/ 20 h 1268"/>
              <a:gd name="T2" fmla="*/ 691 w 1869"/>
              <a:gd name="T3" fmla="*/ 34 h 1268"/>
              <a:gd name="T4" fmla="*/ 671 w 1869"/>
              <a:gd name="T5" fmla="*/ 54 h 1268"/>
              <a:gd name="T6" fmla="*/ 630 w 1869"/>
              <a:gd name="T7" fmla="*/ 74 h 1268"/>
              <a:gd name="T8" fmla="*/ 590 w 1869"/>
              <a:gd name="T9" fmla="*/ 101 h 1268"/>
              <a:gd name="T10" fmla="*/ 569 w 1869"/>
              <a:gd name="T11" fmla="*/ 115 h 1268"/>
              <a:gd name="T12" fmla="*/ 434 w 1869"/>
              <a:gd name="T13" fmla="*/ 203 h 1268"/>
              <a:gd name="T14" fmla="*/ 413 w 1869"/>
              <a:gd name="T15" fmla="*/ 210 h 1268"/>
              <a:gd name="T16" fmla="*/ 393 w 1869"/>
              <a:gd name="T17" fmla="*/ 216 h 1268"/>
              <a:gd name="T18" fmla="*/ 352 w 1869"/>
              <a:gd name="T19" fmla="*/ 230 h 1268"/>
              <a:gd name="T20" fmla="*/ 291 w 1869"/>
              <a:gd name="T21" fmla="*/ 257 h 1268"/>
              <a:gd name="T22" fmla="*/ 237 w 1869"/>
              <a:gd name="T23" fmla="*/ 298 h 1268"/>
              <a:gd name="T24" fmla="*/ 142 w 1869"/>
              <a:gd name="T25" fmla="*/ 399 h 1268"/>
              <a:gd name="T26" fmla="*/ 122 w 1869"/>
              <a:gd name="T27" fmla="*/ 440 h 1268"/>
              <a:gd name="T28" fmla="*/ 81 w 1869"/>
              <a:gd name="T29" fmla="*/ 542 h 1268"/>
              <a:gd name="T30" fmla="*/ 20 w 1869"/>
              <a:gd name="T31" fmla="*/ 684 h 1268"/>
              <a:gd name="T32" fmla="*/ 0 w 1869"/>
              <a:gd name="T33" fmla="*/ 765 h 1268"/>
              <a:gd name="T34" fmla="*/ 7 w 1869"/>
              <a:gd name="T35" fmla="*/ 820 h 1268"/>
              <a:gd name="T36" fmla="*/ 48 w 1869"/>
              <a:gd name="T37" fmla="*/ 853 h 1268"/>
              <a:gd name="T38" fmla="*/ 129 w 1869"/>
              <a:gd name="T39" fmla="*/ 908 h 1268"/>
              <a:gd name="T40" fmla="*/ 210 w 1869"/>
              <a:gd name="T41" fmla="*/ 982 h 1268"/>
              <a:gd name="T42" fmla="*/ 291 w 1869"/>
              <a:gd name="T43" fmla="*/ 1070 h 1268"/>
              <a:gd name="T44" fmla="*/ 332 w 1869"/>
              <a:gd name="T45" fmla="*/ 1097 h 1268"/>
              <a:gd name="T46" fmla="*/ 800 w 1869"/>
              <a:gd name="T47" fmla="*/ 1226 h 1268"/>
              <a:gd name="T48" fmla="*/ 1159 w 1869"/>
              <a:gd name="T49" fmla="*/ 1267 h 1268"/>
              <a:gd name="T50" fmla="*/ 1471 w 1869"/>
              <a:gd name="T51" fmla="*/ 1247 h 1268"/>
              <a:gd name="T52" fmla="*/ 1532 w 1869"/>
              <a:gd name="T53" fmla="*/ 1213 h 1268"/>
              <a:gd name="T54" fmla="*/ 1572 w 1869"/>
              <a:gd name="T55" fmla="*/ 1186 h 1268"/>
              <a:gd name="T56" fmla="*/ 1606 w 1869"/>
              <a:gd name="T57" fmla="*/ 1152 h 1268"/>
              <a:gd name="T58" fmla="*/ 1681 w 1869"/>
              <a:gd name="T59" fmla="*/ 1077 h 1268"/>
              <a:gd name="T60" fmla="*/ 1687 w 1869"/>
              <a:gd name="T61" fmla="*/ 1057 h 1268"/>
              <a:gd name="T62" fmla="*/ 1728 w 1869"/>
              <a:gd name="T63" fmla="*/ 1030 h 1268"/>
              <a:gd name="T64" fmla="*/ 1796 w 1869"/>
              <a:gd name="T65" fmla="*/ 955 h 1268"/>
              <a:gd name="T66" fmla="*/ 1837 w 1869"/>
              <a:gd name="T67" fmla="*/ 874 h 1268"/>
              <a:gd name="T68" fmla="*/ 1843 w 1869"/>
              <a:gd name="T69" fmla="*/ 549 h 1268"/>
              <a:gd name="T70" fmla="*/ 1694 w 1869"/>
              <a:gd name="T71" fmla="*/ 318 h 1268"/>
              <a:gd name="T72" fmla="*/ 1491 w 1869"/>
              <a:gd name="T73" fmla="*/ 216 h 1268"/>
              <a:gd name="T74" fmla="*/ 1369 w 1869"/>
              <a:gd name="T75" fmla="*/ 169 h 1268"/>
              <a:gd name="T76" fmla="*/ 1017 w 1869"/>
              <a:gd name="T77" fmla="*/ 74 h 1268"/>
              <a:gd name="T78" fmla="*/ 976 w 1869"/>
              <a:gd name="T79" fmla="*/ 47 h 1268"/>
              <a:gd name="T80" fmla="*/ 949 w 1869"/>
              <a:gd name="T81" fmla="*/ 0 h 12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869" h="1268">
                <a:moveTo>
                  <a:pt x="712" y="20"/>
                </a:moveTo>
                <a:cubicBezTo>
                  <a:pt x="705" y="25"/>
                  <a:pt x="697" y="29"/>
                  <a:pt x="691" y="34"/>
                </a:cubicBezTo>
                <a:cubicBezTo>
                  <a:pt x="684" y="40"/>
                  <a:pt x="679" y="49"/>
                  <a:pt x="671" y="54"/>
                </a:cubicBezTo>
                <a:cubicBezTo>
                  <a:pt x="658" y="63"/>
                  <a:pt x="643" y="66"/>
                  <a:pt x="630" y="74"/>
                </a:cubicBezTo>
                <a:cubicBezTo>
                  <a:pt x="617" y="83"/>
                  <a:pt x="603" y="92"/>
                  <a:pt x="590" y="101"/>
                </a:cubicBezTo>
                <a:cubicBezTo>
                  <a:pt x="583" y="106"/>
                  <a:pt x="569" y="115"/>
                  <a:pt x="569" y="115"/>
                </a:cubicBezTo>
                <a:cubicBezTo>
                  <a:pt x="541" y="158"/>
                  <a:pt x="482" y="187"/>
                  <a:pt x="434" y="203"/>
                </a:cubicBezTo>
                <a:cubicBezTo>
                  <a:pt x="427" y="205"/>
                  <a:pt x="420" y="208"/>
                  <a:pt x="413" y="210"/>
                </a:cubicBezTo>
                <a:cubicBezTo>
                  <a:pt x="406" y="212"/>
                  <a:pt x="400" y="214"/>
                  <a:pt x="393" y="216"/>
                </a:cubicBezTo>
                <a:cubicBezTo>
                  <a:pt x="379" y="221"/>
                  <a:pt x="352" y="230"/>
                  <a:pt x="352" y="230"/>
                </a:cubicBezTo>
                <a:cubicBezTo>
                  <a:pt x="331" y="244"/>
                  <a:pt x="315" y="249"/>
                  <a:pt x="291" y="257"/>
                </a:cubicBezTo>
                <a:cubicBezTo>
                  <a:pt x="268" y="273"/>
                  <a:pt x="263" y="289"/>
                  <a:pt x="237" y="298"/>
                </a:cubicBezTo>
                <a:cubicBezTo>
                  <a:pt x="204" y="331"/>
                  <a:pt x="175" y="368"/>
                  <a:pt x="142" y="399"/>
                </a:cubicBezTo>
                <a:cubicBezTo>
                  <a:pt x="129" y="445"/>
                  <a:pt x="146" y="395"/>
                  <a:pt x="122" y="440"/>
                </a:cubicBezTo>
                <a:cubicBezTo>
                  <a:pt x="105" y="473"/>
                  <a:pt x="102" y="510"/>
                  <a:pt x="81" y="542"/>
                </a:cubicBezTo>
                <a:cubicBezTo>
                  <a:pt x="66" y="592"/>
                  <a:pt x="50" y="642"/>
                  <a:pt x="20" y="684"/>
                </a:cubicBezTo>
                <a:cubicBezTo>
                  <a:pt x="3" y="738"/>
                  <a:pt x="9" y="711"/>
                  <a:pt x="0" y="765"/>
                </a:cubicBezTo>
                <a:cubicBezTo>
                  <a:pt x="2" y="783"/>
                  <a:pt x="1" y="803"/>
                  <a:pt x="7" y="820"/>
                </a:cubicBezTo>
                <a:cubicBezTo>
                  <a:pt x="12" y="833"/>
                  <a:pt x="37" y="846"/>
                  <a:pt x="48" y="853"/>
                </a:cubicBezTo>
                <a:cubicBezTo>
                  <a:pt x="71" y="869"/>
                  <a:pt x="108" y="889"/>
                  <a:pt x="129" y="908"/>
                </a:cubicBezTo>
                <a:cubicBezTo>
                  <a:pt x="158" y="934"/>
                  <a:pt x="178" y="961"/>
                  <a:pt x="210" y="982"/>
                </a:cubicBezTo>
                <a:cubicBezTo>
                  <a:pt x="241" y="1030"/>
                  <a:pt x="245" y="1039"/>
                  <a:pt x="291" y="1070"/>
                </a:cubicBezTo>
                <a:cubicBezTo>
                  <a:pt x="305" y="1079"/>
                  <a:pt x="332" y="1097"/>
                  <a:pt x="332" y="1097"/>
                </a:cubicBezTo>
                <a:cubicBezTo>
                  <a:pt x="446" y="1268"/>
                  <a:pt x="597" y="1221"/>
                  <a:pt x="800" y="1226"/>
                </a:cubicBezTo>
                <a:cubicBezTo>
                  <a:pt x="920" y="1236"/>
                  <a:pt x="1041" y="1247"/>
                  <a:pt x="1159" y="1267"/>
                </a:cubicBezTo>
                <a:cubicBezTo>
                  <a:pt x="1269" y="1263"/>
                  <a:pt x="1365" y="1262"/>
                  <a:pt x="1471" y="1247"/>
                </a:cubicBezTo>
                <a:cubicBezTo>
                  <a:pt x="1540" y="1223"/>
                  <a:pt x="1487" y="1247"/>
                  <a:pt x="1532" y="1213"/>
                </a:cubicBezTo>
                <a:cubicBezTo>
                  <a:pt x="1545" y="1203"/>
                  <a:pt x="1572" y="1186"/>
                  <a:pt x="1572" y="1186"/>
                </a:cubicBezTo>
                <a:cubicBezTo>
                  <a:pt x="1610" y="1128"/>
                  <a:pt x="1560" y="1198"/>
                  <a:pt x="1606" y="1152"/>
                </a:cubicBezTo>
                <a:cubicBezTo>
                  <a:pt x="1631" y="1127"/>
                  <a:pt x="1650" y="1098"/>
                  <a:pt x="1681" y="1077"/>
                </a:cubicBezTo>
                <a:cubicBezTo>
                  <a:pt x="1683" y="1070"/>
                  <a:pt x="1682" y="1062"/>
                  <a:pt x="1687" y="1057"/>
                </a:cubicBezTo>
                <a:cubicBezTo>
                  <a:pt x="1699" y="1045"/>
                  <a:pt x="1728" y="1030"/>
                  <a:pt x="1728" y="1030"/>
                </a:cubicBezTo>
                <a:cubicBezTo>
                  <a:pt x="1753" y="992"/>
                  <a:pt x="1765" y="986"/>
                  <a:pt x="1796" y="955"/>
                </a:cubicBezTo>
                <a:cubicBezTo>
                  <a:pt x="1806" y="927"/>
                  <a:pt x="1820" y="898"/>
                  <a:pt x="1837" y="874"/>
                </a:cubicBezTo>
                <a:cubicBezTo>
                  <a:pt x="1869" y="762"/>
                  <a:pt x="1849" y="698"/>
                  <a:pt x="1843" y="549"/>
                </a:cubicBezTo>
                <a:cubicBezTo>
                  <a:pt x="1839" y="442"/>
                  <a:pt x="1771" y="382"/>
                  <a:pt x="1694" y="318"/>
                </a:cubicBezTo>
                <a:cubicBezTo>
                  <a:pt x="1634" y="268"/>
                  <a:pt x="1565" y="242"/>
                  <a:pt x="1491" y="216"/>
                </a:cubicBezTo>
                <a:cubicBezTo>
                  <a:pt x="1451" y="202"/>
                  <a:pt x="1410" y="183"/>
                  <a:pt x="1369" y="169"/>
                </a:cubicBezTo>
                <a:cubicBezTo>
                  <a:pt x="1256" y="130"/>
                  <a:pt x="1133" y="104"/>
                  <a:pt x="1017" y="74"/>
                </a:cubicBezTo>
                <a:cubicBezTo>
                  <a:pt x="1013" y="71"/>
                  <a:pt x="979" y="51"/>
                  <a:pt x="976" y="47"/>
                </a:cubicBezTo>
                <a:cubicBezTo>
                  <a:pt x="965" y="33"/>
                  <a:pt x="965" y="14"/>
                  <a:pt x="949" y="0"/>
                </a:cubicBezTo>
              </a:path>
            </a:pathLst>
          </a:custGeom>
          <a:solidFill>
            <a:schemeClr val="folHlink">
              <a:alpha val="50000"/>
            </a:schemeClr>
          </a:solidFill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title"/>
          </p:nvPr>
        </p:nvSpPr>
        <p:spPr>
          <a:xfrm>
            <a:off x="588963" y="153988"/>
            <a:ext cx="7772400" cy="615950"/>
          </a:xfrm>
          <a:noFill/>
          <a:ln/>
        </p:spPr>
        <p:txBody>
          <a:bodyPr/>
          <a:lstStyle/>
          <a:p>
            <a:r>
              <a:rPr lang="en-US" sz="3200"/>
              <a:t>Illustrating Dijkstra’s Algorithm</a:t>
            </a:r>
          </a:p>
        </p:txBody>
      </p:sp>
      <p:grpSp>
        <p:nvGrpSpPr>
          <p:cNvPr id="501764" name="Group 4"/>
          <p:cNvGrpSpPr>
            <a:grpSpLocks/>
          </p:cNvGrpSpPr>
          <p:nvPr/>
        </p:nvGrpSpPr>
        <p:grpSpPr bwMode="auto">
          <a:xfrm>
            <a:off x="4241800" y="1317625"/>
            <a:ext cx="2324100" cy="1506538"/>
            <a:chOff x="1067" y="1260"/>
            <a:chExt cx="1464" cy="949"/>
          </a:xfrm>
        </p:grpSpPr>
        <p:sp>
          <p:nvSpPr>
            <p:cNvPr id="501765" name="Text Box 5"/>
            <p:cNvSpPr txBox="1">
              <a:spLocks noChangeArrowheads="1"/>
            </p:cNvSpPr>
            <p:nvPr/>
          </p:nvSpPr>
          <p:spPr bwMode="auto">
            <a:xfrm>
              <a:off x="1067" y="1482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5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4</a:t>
              </a:r>
            </a:p>
          </p:txBody>
        </p:sp>
        <p:sp>
          <p:nvSpPr>
            <p:cNvPr id="501766" name="Text Box 6"/>
            <p:cNvSpPr txBox="1">
              <a:spLocks noChangeArrowheads="1"/>
            </p:cNvSpPr>
            <p:nvPr/>
          </p:nvSpPr>
          <p:spPr bwMode="auto">
            <a:xfrm>
              <a:off x="1679" y="1260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5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2</a:t>
              </a:r>
            </a:p>
          </p:txBody>
        </p:sp>
        <p:sp>
          <p:nvSpPr>
            <p:cNvPr id="501767" name="Text Box 7"/>
            <p:cNvSpPr txBox="1">
              <a:spLocks noChangeArrowheads="1"/>
            </p:cNvSpPr>
            <p:nvPr/>
          </p:nvSpPr>
          <p:spPr bwMode="auto">
            <a:xfrm>
              <a:off x="2311" y="1430"/>
              <a:ext cx="220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5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10</a:t>
              </a:r>
            </a:p>
          </p:txBody>
        </p:sp>
        <p:sp>
          <p:nvSpPr>
            <p:cNvPr id="501768" name="Text Box 8"/>
            <p:cNvSpPr txBox="1">
              <a:spLocks noChangeArrowheads="1"/>
            </p:cNvSpPr>
            <p:nvPr/>
          </p:nvSpPr>
          <p:spPr bwMode="auto">
            <a:xfrm>
              <a:off x="1993" y="1526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5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3</a:t>
              </a:r>
            </a:p>
          </p:txBody>
        </p:sp>
        <p:sp>
          <p:nvSpPr>
            <p:cNvPr id="501769" name="Text Box 9"/>
            <p:cNvSpPr txBox="1">
              <a:spLocks noChangeArrowheads="1"/>
            </p:cNvSpPr>
            <p:nvPr/>
          </p:nvSpPr>
          <p:spPr bwMode="auto">
            <a:xfrm>
              <a:off x="1560" y="1459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5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501770" name="Text Box 10"/>
            <p:cNvSpPr txBox="1">
              <a:spLocks noChangeArrowheads="1"/>
            </p:cNvSpPr>
            <p:nvPr/>
          </p:nvSpPr>
          <p:spPr bwMode="auto">
            <a:xfrm>
              <a:off x="1331" y="1644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5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2</a:t>
              </a:r>
            </a:p>
          </p:txBody>
        </p:sp>
        <p:sp>
          <p:nvSpPr>
            <p:cNvPr id="501771" name="Text Box 11"/>
            <p:cNvSpPr txBox="1">
              <a:spLocks noChangeArrowheads="1"/>
            </p:cNvSpPr>
            <p:nvPr/>
          </p:nvSpPr>
          <p:spPr bwMode="auto">
            <a:xfrm>
              <a:off x="2165" y="1652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5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2</a:t>
              </a:r>
            </a:p>
          </p:txBody>
        </p:sp>
        <p:sp>
          <p:nvSpPr>
            <p:cNvPr id="501772" name="Text Box 12"/>
            <p:cNvSpPr txBox="1">
              <a:spLocks noChangeArrowheads="1"/>
            </p:cNvSpPr>
            <p:nvPr/>
          </p:nvSpPr>
          <p:spPr bwMode="auto">
            <a:xfrm>
              <a:off x="2356" y="1924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5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6</a:t>
              </a:r>
            </a:p>
          </p:txBody>
        </p:sp>
        <p:sp>
          <p:nvSpPr>
            <p:cNvPr id="501773" name="Text Box 13"/>
            <p:cNvSpPr txBox="1">
              <a:spLocks noChangeArrowheads="1"/>
            </p:cNvSpPr>
            <p:nvPr/>
          </p:nvSpPr>
          <p:spPr bwMode="auto">
            <a:xfrm>
              <a:off x="1931" y="1838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5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4</a:t>
              </a:r>
            </a:p>
          </p:txBody>
        </p:sp>
        <p:sp>
          <p:nvSpPr>
            <p:cNvPr id="501774" name="Text Box 14"/>
            <p:cNvSpPr txBox="1">
              <a:spLocks noChangeArrowheads="1"/>
            </p:cNvSpPr>
            <p:nvPr/>
          </p:nvSpPr>
          <p:spPr bwMode="auto">
            <a:xfrm>
              <a:off x="1749" y="2035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5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501775" name="Text Box 15"/>
            <p:cNvSpPr txBox="1">
              <a:spLocks noChangeArrowheads="1"/>
            </p:cNvSpPr>
            <p:nvPr/>
          </p:nvSpPr>
          <p:spPr bwMode="auto">
            <a:xfrm>
              <a:off x="1486" y="1840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5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8</a:t>
              </a:r>
            </a:p>
          </p:txBody>
        </p:sp>
        <p:sp>
          <p:nvSpPr>
            <p:cNvPr id="501776" name="Text Box 16"/>
            <p:cNvSpPr txBox="1">
              <a:spLocks noChangeArrowheads="1"/>
            </p:cNvSpPr>
            <p:nvPr/>
          </p:nvSpPr>
          <p:spPr bwMode="auto">
            <a:xfrm>
              <a:off x="1155" y="1854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5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5</a:t>
              </a:r>
            </a:p>
          </p:txBody>
        </p:sp>
      </p:grpSp>
      <p:sp>
        <p:nvSpPr>
          <p:cNvPr id="501777" name="Oval 17"/>
          <p:cNvSpPr>
            <a:spLocks noChangeArrowheads="1"/>
          </p:cNvSpPr>
          <p:nvPr/>
        </p:nvSpPr>
        <p:spPr bwMode="auto">
          <a:xfrm>
            <a:off x="4006850" y="2028825"/>
            <a:ext cx="280988" cy="279400"/>
          </a:xfrm>
          <a:prstGeom prst="ellipse">
            <a:avLst/>
          </a:prstGeom>
          <a:noFill/>
          <a:ln w="1905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778" name="Text Box 18"/>
          <p:cNvSpPr txBox="1">
            <a:spLocks noChangeArrowheads="1"/>
          </p:cNvSpPr>
          <p:nvPr/>
        </p:nvSpPr>
        <p:spPr bwMode="auto">
          <a:xfrm>
            <a:off x="3989388" y="1989138"/>
            <a:ext cx="334962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FF"/>
                </a:solidFill>
              </a:rPr>
              <a:t>v</a:t>
            </a:r>
            <a:r>
              <a:rPr lang="en-US" sz="1400" baseline="-25000">
                <a:solidFill>
                  <a:srgbClr val="FF00FF"/>
                </a:solidFill>
              </a:rPr>
              <a:t>3</a:t>
            </a:r>
            <a:endParaRPr lang="en-US" sz="1400">
              <a:solidFill>
                <a:srgbClr val="FF00FF"/>
              </a:solidFill>
            </a:endParaRPr>
          </a:p>
        </p:txBody>
      </p:sp>
      <p:sp>
        <p:nvSpPr>
          <p:cNvPr id="501779" name="Oval 19"/>
          <p:cNvSpPr>
            <a:spLocks noChangeArrowheads="1"/>
          </p:cNvSpPr>
          <p:nvPr/>
        </p:nvSpPr>
        <p:spPr bwMode="auto">
          <a:xfrm>
            <a:off x="4632325" y="2644775"/>
            <a:ext cx="280988" cy="279400"/>
          </a:xfrm>
          <a:prstGeom prst="ellipse">
            <a:avLst/>
          </a:prstGeom>
          <a:noFill/>
          <a:ln w="1905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780" name="Text Box 20"/>
          <p:cNvSpPr txBox="1">
            <a:spLocks noChangeArrowheads="1"/>
          </p:cNvSpPr>
          <p:nvPr/>
        </p:nvSpPr>
        <p:spPr bwMode="auto">
          <a:xfrm>
            <a:off x="4603750" y="2593975"/>
            <a:ext cx="334963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FF"/>
                </a:solidFill>
              </a:rPr>
              <a:t>v</a:t>
            </a:r>
            <a:r>
              <a:rPr lang="en-US" sz="1400" baseline="-25000">
                <a:solidFill>
                  <a:srgbClr val="FF00FF"/>
                </a:solidFill>
              </a:rPr>
              <a:t>6</a:t>
            </a:r>
            <a:endParaRPr lang="en-US" sz="1400">
              <a:solidFill>
                <a:srgbClr val="FF00FF"/>
              </a:solidFill>
            </a:endParaRPr>
          </a:p>
        </p:txBody>
      </p:sp>
      <p:sp>
        <p:nvSpPr>
          <p:cNvPr id="501781" name="Oval 21"/>
          <p:cNvSpPr>
            <a:spLocks noChangeArrowheads="1"/>
          </p:cNvSpPr>
          <p:nvPr/>
        </p:nvSpPr>
        <p:spPr bwMode="auto">
          <a:xfrm>
            <a:off x="5224463" y="2054225"/>
            <a:ext cx="280987" cy="279400"/>
          </a:xfrm>
          <a:prstGeom prst="ellipse">
            <a:avLst/>
          </a:prstGeom>
          <a:noFill/>
          <a:ln w="1905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782" name="Text Box 22"/>
          <p:cNvSpPr txBox="1">
            <a:spLocks noChangeArrowheads="1"/>
          </p:cNvSpPr>
          <p:nvPr/>
        </p:nvSpPr>
        <p:spPr bwMode="auto">
          <a:xfrm>
            <a:off x="5207000" y="2014538"/>
            <a:ext cx="334963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FF"/>
                </a:solidFill>
              </a:rPr>
              <a:t>v</a:t>
            </a:r>
            <a:r>
              <a:rPr lang="en-US" sz="1400" baseline="-25000">
                <a:solidFill>
                  <a:srgbClr val="FF00FF"/>
                </a:solidFill>
              </a:rPr>
              <a:t>4</a:t>
            </a:r>
            <a:endParaRPr lang="en-US" sz="1400">
              <a:solidFill>
                <a:srgbClr val="FF00FF"/>
              </a:solidFill>
            </a:endParaRPr>
          </a:p>
        </p:txBody>
      </p:sp>
      <p:sp>
        <p:nvSpPr>
          <p:cNvPr id="501783" name="Oval 23"/>
          <p:cNvSpPr>
            <a:spLocks noChangeArrowheads="1"/>
          </p:cNvSpPr>
          <p:nvPr/>
        </p:nvSpPr>
        <p:spPr bwMode="auto">
          <a:xfrm>
            <a:off x="5840413" y="1443038"/>
            <a:ext cx="280987" cy="279400"/>
          </a:xfrm>
          <a:prstGeom prst="ellipse">
            <a:avLst/>
          </a:prstGeom>
          <a:noFill/>
          <a:ln w="1905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784" name="Text Box 24"/>
          <p:cNvSpPr txBox="1">
            <a:spLocks noChangeArrowheads="1"/>
          </p:cNvSpPr>
          <p:nvPr/>
        </p:nvSpPr>
        <p:spPr bwMode="auto">
          <a:xfrm>
            <a:off x="5822950" y="1403350"/>
            <a:ext cx="334963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FF"/>
                </a:solidFill>
              </a:rPr>
              <a:t>v</a:t>
            </a:r>
            <a:r>
              <a:rPr lang="en-US" sz="1400" baseline="-25000">
                <a:solidFill>
                  <a:srgbClr val="FF00FF"/>
                </a:solidFill>
              </a:rPr>
              <a:t>2</a:t>
            </a:r>
            <a:endParaRPr lang="en-US" sz="1400">
              <a:solidFill>
                <a:srgbClr val="FF00FF"/>
              </a:solidFill>
            </a:endParaRPr>
          </a:p>
        </p:txBody>
      </p:sp>
      <p:sp>
        <p:nvSpPr>
          <p:cNvPr id="501785" name="Oval 25"/>
          <p:cNvSpPr>
            <a:spLocks noChangeArrowheads="1"/>
          </p:cNvSpPr>
          <p:nvPr/>
        </p:nvSpPr>
        <p:spPr bwMode="auto">
          <a:xfrm>
            <a:off x="5849938" y="2638425"/>
            <a:ext cx="280987" cy="279400"/>
          </a:xfrm>
          <a:prstGeom prst="ellipse">
            <a:avLst/>
          </a:prstGeom>
          <a:noFill/>
          <a:ln w="1905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786" name="Text Box 26"/>
          <p:cNvSpPr txBox="1">
            <a:spLocks noChangeArrowheads="1"/>
          </p:cNvSpPr>
          <p:nvPr/>
        </p:nvSpPr>
        <p:spPr bwMode="auto">
          <a:xfrm>
            <a:off x="5843588" y="2598738"/>
            <a:ext cx="334962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FF"/>
                </a:solidFill>
              </a:rPr>
              <a:t>v</a:t>
            </a:r>
            <a:r>
              <a:rPr lang="en-US" sz="1400" baseline="-25000">
                <a:solidFill>
                  <a:srgbClr val="FF00FF"/>
                </a:solidFill>
              </a:rPr>
              <a:t>7</a:t>
            </a:r>
            <a:endParaRPr lang="en-US" sz="1400">
              <a:solidFill>
                <a:srgbClr val="FF00FF"/>
              </a:solidFill>
            </a:endParaRPr>
          </a:p>
        </p:txBody>
      </p:sp>
      <p:sp>
        <p:nvSpPr>
          <p:cNvPr id="501787" name="Oval 27"/>
          <p:cNvSpPr>
            <a:spLocks noChangeArrowheads="1"/>
          </p:cNvSpPr>
          <p:nvPr/>
        </p:nvSpPr>
        <p:spPr bwMode="auto">
          <a:xfrm>
            <a:off x="6451600" y="2055813"/>
            <a:ext cx="280988" cy="279400"/>
          </a:xfrm>
          <a:prstGeom prst="ellipse">
            <a:avLst/>
          </a:prstGeom>
          <a:noFill/>
          <a:ln w="1905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788" name="Text Box 28"/>
          <p:cNvSpPr txBox="1">
            <a:spLocks noChangeArrowheads="1"/>
          </p:cNvSpPr>
          <p:nvPr/>
        </p:nvSpPr>
        <p:spPr bwMode="auto">
          <a:xfrm>
            <a:off x="6434138" y="2016125"/>
            <a:ext cx="33496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FF"/>
                </a:solidFill>
              </a:rPr>
              <a:t>v</a:t>
            </a:r>
            <a:r>
              <a:rPr lang="en-US" sz="1400" baseline="-25000">
                <a:solidFill>
                  <a:srgbClr val="FF00FF"/>
                </a:solidFill>
              </a:rPr>
              <a:t>5</a:t>
            </a:r>
            <a:endParaRPr lang="en-US" sz="1400">
              <a:solidFill>
                <a:srgbClr val="FF00FF"/>
              </a:solidFill>
            </a:endParaRPr>
          </a:p>
        </p:txBody>
      </p:sp>
      <p:sp>
        <p:nvSpPr>
          <p:cNvPr id="501789" name="Line 29"/>
          <p:cNvSpPr>
            <a:spLocks noChangeShapeType="1"/>
          </p:cNvSpPr>
          <p:nvPr/>
        </p:nvSpPr>
        <p:spPr bwMode="auto">
          <a:xfrm>
            <a:off x="4211638" y="2300288"/>
            <a:ext cx="430212" cy="396875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1790" name="Line 30"/>
          <p:cNvSpPr>
            <a:spLocks noChangeShapeType="1"/>
          </p:cNvSpPr>
          <p:nvPr/>
        </p:nvSpPr>
        <p:spPr bwMode="auto">
          <a:xfrm>
            <a:off x="6103938" y="1643063"/>
            <a:ext cx="420687" cy="430212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1791" name="Line 31"/>
          <p:cNvSpPr>
            <a:spLocks noChangeShapeType="1"/>
          </p:cNvSpPr>
          <p:nvPr/>
        </p:nvSpPr>
        <p:spPr bwMode="auto">
          <a:xfrm flipH="1">
            <a:off x="6094413" y="2289175"/>
            <a:ext cx="396875" cy="398463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1792" name="Line 32"/>
          <p:cNvSpPr>
            <a:spLocks noChangeShapeType="1"/>
          </p:cNvSpPr>
          <p:nvPr/>
        </p:nvSpPr>
        <p:spPr bwMode="auto">
          <a:xfrm flipH="1">
            <a:off x="5470525" y="1676400"/>
            <a:ext cx="407988" cy="4079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1793" name="Line 33"/>
          <p:cNvSpPr>
            <a:spLocks noChangeShapeType="1"/>
          </p:cNvSpPr>
          <p:nvPr/>
        </p:nvSpPr>
        <p:spPr bwMode="auto">
          <a:xfrm flipH="1">
            <a:off x="5502275" y="2181225"/>
            <a:ext cx="935038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1794" name="Line 34"/>
          <p:cNvSpPr>
            <a:spLocks noChangeShapeType="1"/>
          </p:cNvSpPr>
          <p:nvPr/>
        </p:nvSpPr>
        <p:spPr bwMode="auto">
          <a:xfrm>
            <a:off x="5459413" y="2289175"/>
            <a:ext cx="419100" cy="37623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1795" name="Line 35"/>
          <p:cNvSpPr>
            <a:spLocks noChangeShapeType="1"/>
          </p:cNvSpPr>
          <p:nvPr/>
        </p:nvSpPr>
        <p:spPr bwMode="auto">
          <a:xfrm flipH="1">
            <a:off x="4910138" y="2784475"/>
            <a:ext cx="936625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1796" name="Line 36"/>
          <p:cNvSpPr>
            <a:spLocks noChangeShapeType="1"/>
          </p:cNvSpPr>
          <p:nvPr/>
        </p:nvSpPr>
        <p:spPr bwMode="auto">
          <a:xfrm flipH="1">
            <a:off x="4275138" y="2181225"/>
            <a:ext cx="947737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1797" name="Line 37"/>
          <p:cNvSpPr>
            <a:spLocks noChangeShapeType="1"/>
          </p:cNvSpPr>
          <p:nvPr/>
        </p:nvSpPr>
        <p:spPr bwMode="auto">
          <a:xfrm flipH="1">
            <a:off x="4813300" y="2309813"/>
            <a:ext cx="463550" cy="344487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1798" name="Oval 38"/>
          <p:cNvSpPr>
            <a:spLocks noChangeArrowheads="1"/>
          </p:cNvSpPr>
          <p:nvPr/>
        </p:nvSpPr>
        <p:spPr bwMode="auto">
          <a:xfrm>
            <a:off x="4629150" y="1436688"/>
            <a:ext cx="280988" cy="279400"/>
          </a:xfrm>
          <a:prstGeom prst="ellipse">
            <a:avLst/>
          </a:prstGeom>
          <a:noFill/>
          <a:ln w="1905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799" name="Text Box 39"/>
          <p:cNvSpPr txBox="1">
            <a:spLocks noChangeArrowheads="1"/>
          </p:cNvSpPr>
          <p:nvPr/>
        </p:nvSpPr>
        <p:spPr bwMode="auto">
          <a:xfrm>
            <a:off x="4616450" y="1397000"/>
            <a:ext cx="334963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FF"/>
                </a:solidFill>
              </a:rPr>
              <a:t>v</a:t>
            </a:r>
            <a:r>
              <a:rPr lang="en-US" sz="1400" baseline="-25000">
                <a:solidFill>
                  <a:srgbClr val="FF00FF"/>
                </a:solidFill>
              </a:rPr>
              <a:t>1</a:t>
            </a:r>
            <a:endParaRPr lang="en-US" sz="1400">
              <a:solidFill>
                <a:srgbClr val="FF00FF"/>
              </a:solidFill>
            </a:endParaRPr>
          </a:p>
        </p:txBody>
      </p:sp>
      <p:sp>
        <p:nvSpPr>
          <p:cNvPr id="501800" name="Line 40"/>
          <p:cNvSpPr>
            <a:spLocks noChangeShapeType="1"/>
          </p:cNvSpPr>
          <p:nvPr/>
        </p:nvSpPr>
        <p:spPr bwMode="auto">
          <a:xfrm flipH="1">
            <a:off x="4221163" y="1676400"/>
            <a:ext cx="430212" cy="37623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1801" name="Line 41"/>
          <p:cNvSpPr>
            <a:spLocks noChangeShapeType="1"/>
          </p:cNvSpPr>
          <p:nvPr/>
        </p:nvSpPr>
        <p:spPr bwMode="auto">
          <a:xfrm>
            <a:off x="4910138" y="1557338"/>
            <a:ext cx="9144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1802" name="Line 42"/>
          <p:cNvSpPr>
            <a:spLocks noChangeShapeType="1"/>
          </p:cNvSpPr>
          <p:nvPr/>
        </p:nvSpPr>
        <p:spPr bwMode="auto">
          <a:xfrm>
            <a:off x="4856163" y="1697038"/>
            <a:ext cx="441325" cy="365125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501803" name="Object 43"/>
          <p:cNvGraphicFramePr>
            <a:graphicFrameLocks noChangeAspect="1"/>
          </p:cNvGraphicFramePr>
          <p:nvPr/>
        </p:nvGraphicFramePr>
        <p:xfrm>
          <a:off x="1177925" y="1371600"/>
          <a:ext cx="2055813" cy="167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33" name="Worksheet" r:id="rId3" imgW="2448306" imgH="1990954" progId="Excel.Sheet.8">
                  <p:embed/>
                </p:oleObj>
              </mc:Choice>
              <mc:Fallback>
                <p:oleObj name="Worksheet" r:id="rId3" imgW="2448306" imgH="1990954" progId="Excel.Sheet.8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7925" y="1371600"/>
                        <a:ext cx="2055813" cy="167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804" name="Text Box 44"/>
          <p:cNvSpPr txBox="1">
            <a:spLocks noChangeArrowheads="1"/>
          </p:cNvSpPr>
          <p:nvPr/>
        </p:nvSpPr>
        <p:spPr bwMode="auto">
          <a:xfrm>
            <a:off x="1363663" y="3048000"/>
            <a:ext cx="8239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Update</a:t>
            </a:r>
            <a:endParaRPr lang="en-US" sz="1600" baseline="-25000"/>
          </a:p>
        </p:txBody>
      </p:sp>
      <p:sp>
        <p:nvSpPr>
          <p:cNvPr id="501805" name="Text Box 45"/>
          <p:cNvSpPr txBox="1">
            <a:spLocks noChangeArrowheads="1"/>
          </p:cNvSpPr>
          <p:nvPr/>
        </p:nvSpPr>
        <p:spPr bwMode="auto">
          <a:xfrm>
            <a:off x="3827463" y="4127500"/>
            <a:ext cx="2667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2</a:t>
            </a:r>
          </a:p>
        </p:txBody>
      </p:sp>
      <p:sp>
        <p:nvSpPr>
          <p:cNvPr id="501806" name="Text Box 46"/>
          <p:cNvSpPr txBox="1">
            <a:spLocks noChangeArrowheads="1"/>
          </p:cNvSpPr>
          <p:nvPr/>
        </p:nvSpPr>
        <p:spPr bwMode="auto">
          <a:xfrm>
            <a:off x="3638550" y="4443413"/>
            <a:ext cx="2667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1</a:t>
            </a:r>
          </a:p>
        </p:txBody>
      </p:sp>
      <p:sp>
        <p:nvSpPr>
          <p:cNvPr id="501807" name="Text Box 47"/>
          <p:cNvSpPr txBox="1">
            <a:spLocks noChangeArrowheads="1"/>
          </p:cNvSpPr>
          <p:nvPr/>
        </p:nvSpPr>
        <p:spPr bwMode="auto">
          <a:xfrm>
            <a:off x="3275013" y="4737100"/>
            <a:ext cx="2667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2</a:t>
            </a:r>
          </a:p>
        </p:txBody>
      </p:sp>
      <p:sp>
        <p:nvSpPr>
          <p:cNvPr id="501808" name="Text Box 48"/>
          <p:cNvSpPr txBox="1">
            <a:spLocks noChangeArrowheads="1"/>
          </p:cNvSpPr>
          <p:nvPr/>
        </p:nvSpPr>
        <p:spPr bwMode="auto">
          <a:xfrm>
            <a:off x="4598988" y="4749800"/>
            <a:ext cx="2667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2</a:t>
            </a:r>
          </a:p>
        </p:txBody>
      </p:sp>
      <p:sp>
        <p:nvSpPr>
          <p:cNvPr id="501809" name="Text Box 49"/>
          <p:cNvSpPr txBox="1">
            <a:spLocks noChangeArrowheads="1"/>
          </p:cNvSpPr>
          <p:nvPr/>
        </p:nvSpPr>
        <p:spPr bwMode="auto">
          <a:xfrm>
            <a:off x="4227513" y="5045075"/>
            <a:ext cx="2667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4</a:t>
            </a:r>
          </a:p>
        </p:txBody>
      </p:sp>
      <p:sp>
        <p:nvSpPr>
          <p:cNvPr id="501810" name="Text Box 50"/>
          <p:cNvSpPr txBox="1">
            <a:spLocks noChangeArrowheads="1"/>
          </p:cNvSpPr>
          <p:nvPr/>
        </p:nvSpPr>
        <p:spPr bwMode="auto">
          <a:xfrm>
            <a:off x="3938588" y="5357813"/>
            <a:ext cx="2667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1</a:t>
            </a:r>
          </a:p>
        </p:txBody>
      </p:sp>
      <p:sp>
        <p:nvSpPr>
          <p:cNvPr id="501811" name="Oval 51"/>
          <p:cNvSpPr>
            <a:spLocks noChangeArrowheads="1"/>
          </p:cNvSpPr>
          <p:nvPr/>
        </p:nvSpPr>
        <p:spPr bwMode="auto">
          <a:xfrm>
            <a:off x="2620963" y="4838700"/>
            <a:ext cx="280987" cy="279400"/>
          </a:xfrm>
          <a:prstGeom prst="ellipse">
            <a:avLst/>
          </a:prstGeom>
          <a:noFill/>
          <a:ln w="1905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12" name="Text Box 52"/>
          <p:cNvSpPr txBox="1">
            <a:spLocks noChangeArrowheads="1"/>
          </p:cNvSpPr>
          <p:nvPr/>
        </p:nvSpPr>
        <p:spPr bwMode="auto">
          <a:xfrm>
            <a:off x="2603500" y="4799013"/>
            <a:ext cx="334963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FF"/>
                </a:solidFill>
              </a:rPr>
              <a:t>v</a:t>
            </a:r>
            <a:r>
              <a:rPr lang="en-US" sz="1400" baseline="-25000">
                <a:solidFill>
                  <a:srgbClr val="FF00FF"/>
                </a:solidFill>
              </a:rPr>
              <a:t>3</a:t>
            </a:r>
            <a:endParaRPr lang="en-US" sz="1400">
              <a:solidFill>
                <a:srgbClr val="FF00FF"/>
              </a:solidFill>
            </a:endParaRPr>
          </a:p>
        </p:txBody>
      </p:sp>
      <p:sp>
        <p:nvSpPr>
          <p:cNvPr id="501813" name="Oval 53"/>
          <p:cNvSpPr>
            <a:spLocks noChangeArrowheads="1"/>
          </p:cNvSpPr>
          <p:nvPr/>
        </p:nvSpPr>
        <p:spPr bwMode="auto">
          <a:xfrm>
            <a:off x="3246438" y="5454650"/>
            <a:ext cx="280987" cy="279400"/>
          </a:xfrm>
          <a:prstGeom prst="ellipse">
            <a:avLst/>
          </a:prstGeom>
          <a:noFill/>
          <a:ln w="1905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14" name="Text Box 54"/>
          <p:cNvSpPr txBox="1">
            <a:spLocks noChangeArrowheads="1"/>
          </p:cNvSpPr>
          <p:nvPr/>
        </p:nvSpPr>
        <p:spPr bwMode="auto">
          <a:xfrm>
            <a:off x="3217863" y="5403850"/>
            <a:ext cx="33496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FF"/>
                </a:solidFill>
              </a:rPr>
              <a:t>v</a:t>
            </a:r>
            <a:r>
              <a:rPr lang="en-US" sz="1400" baseline="-25000">
                <a:solidFill>
                  <a:srgbClr val="FF00FF"/>
                </a:solidFill>
              </a:rPr>
              <a:t>6</a:t>
            </a:r>
            <a:endParaRPr lang="en-US" sz="1400">
              <a:solidFill>
                <a:srgbClr val="FF00FF"/>
              </a:solidFill>
            </a:endParaRPr>
          </a:p>
        </p:txBody>
      </p:sp>
      <p:sp>
        <p:nvSpPr>
          <p:cNvPr id="501815" name="Oval 55"/>
          <p:cNvSpPr>
            <a:spLocks noChangeArrowheads="1"/>
          </p:cNvSpPr>
          <p:nvPr/>
        </p:nvSpPr>
        <p:spPr bwMode="auto">
          <a:xfrm>
            <a:off x="3838575" y="4864100"/>
            <a:ext cx="280988" cy="279400"/>
          </a:xfrm>
          <a:prstGeom prst="ellipse">
            <a:avLst/>
          </a:prstGeom>
          <a:noFill/>
          <a:ln w="1905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16" name="Text Box 56"/>
          <p:cNvSpPr txBox="1">
            <a:spLocks noChangeArrowheads="1"/>
          </p:cNvSpPr>
          <p:nvPr/>
        </p:nvSpPr>
        <p:spPr bwMode="auto">
          <a:xfrm>
            <a:off x="3821113" y="4824413"/>
            <a:ext cx="334962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FF"/>
                </a:solidFill>
              </a:rPr>
              <a:t>v</a:t>
            </a:r>
            <a:r>
              <a:rPr lang="en-US" sz="1400" baseline="-25000">
                <a:solidFill>
                  <a:srgbClr val="FF00FF"/>
                </a:solidFill>
              </a:rPr>
              <a:t>4</a:t>
            </a:r>
            <a:endParaRPr lang="en-US" sz="1400">
              <a:solidFill>
                <a:srgbClr val="FF00FF"/>
              </a:solidFill>
            </a:endParaRPr>
          </a:p>
        </p:txBody>
      </p:sp>
      <p:sp>
        <p:nvSpPr>
          <p:cNvPr id="501817" name="Oval 57"/>
          <p:cNvSpPr>
            <a:spLocks noChangeArrowheads="1"/>
          </p:cNvSpPr>
          <p:nvPr/>
        </p:nvSpPr>
        <p:spPr bwMode="auto">
          <a:xfrm>
            <a:off x="4454525" y="4252913"/>
            <a:ext cx="280988" cy="279400"/>
          </a:xfrm>
          <a:prstGeom prst="ellipse">
            <a:avLst/>
          </a:prstGeom>
          <a:noFill/>
          <a:ln w="1905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18" name="Text Box 58"/>
          <p:cNvSpPr txBox="1">
            <a:spLocks noChangeArrowheads="1"/>
          </p:cNvSpPr>
          <p:nvPr/>
        </p:nvSpPr>
        <p:spPr bwMode="auto">
          <a:xfrm>
            <a:off x="4437063" y="4213225"/>
            <a:ext cx="33496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FF"/>
                </a:solidFill>
              </a:rPr>
              <a:t>v</a:t>
            </a:r>
            <a:r>
              <a:rPr lang="en-US" sz="1400" baseline="-25000">
                <a:solidFill>
                  <a:srgbClr val="FF00FF"/>
                </a:solidFill>
              </a:rPr>
              <a:t>2</a:t>
            </a:r>
            <a:endParaRPr lang="en-US" sz="1400">
              <a:solidFill>
                <a:srgbClr val="FF00FF"/>
              </a:solidFill>
            </a:endParaRPr>
          </a:p>
        </p:txBody>
      </p:sp>
      <p:sp>
        <p:nvSpPr>
          <p:cNvPr id="501819" name="Oval 59"/>
          <p:cNvSpPr>
            <a:spLocks noChangeArrowheads="1"/>
          </p:cNvSpPr>
          <p:nvPr/>
        </p:nvSpPr>
        <p:spPr bwMode="auto">
          <a:xfrm>
            <a:off x="4464050" y="5448300"/>
            <a:ext cx="280988" cy="279400"/>
          </a:xfrm>
          <a:prstGeom prst="ellipse">
            <a:avLst/>
          </a:prstGeom>
          <a:noFill/>
          <a:ln w="1905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20" name="Text Box 60"/>
          <p:cNvSpPr txBox="1">
            <a:spLocks noChangeArrowheads="1"/>
          </p:cNvSpPr>
          <p:nvPr/>
        </p:nvSpPr>
        <p:spPr bwMode="auto">
          <a:xfrm>
            <a:off x="4457700" y="5408613"/>
            <a:ext cx="334963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FF"/>
                </a:solidFill>
              </a:rPr>
              <a:t>v</a:t>
            </a:r>
            <a:r>
              <a:rPr lang="en-US" sz="1400" baseline="-25000">
                <a:solidFill>
                  <a:srgbClr val="FF00FF"/>
                </a:solidFill>
              </a:rPr>
              <a:t>7</a:t>
            </a:r>
            <a:endParaRPr lang="en-US" sz="1400">
              <a:solidFill>
                <a:srgbClr val="FF00FF"/>
              </a:solidFill>
            </a:endParaRPr>
          </a:p>
        </p:txBody>
      </p:sp>
      <p:sp>
        <p:nvSpPr>
          <p:cNvPr id="501821" name="Oval 61"/>
          <p:cNvSpPr>
            <a:spLocks noChangeArrowheads="1"/>
          </p:cNvSpPr>
          <p:nvPr/>
        </p:nvSpPr>
        <p:spPr bwMode="auto">
          <a:xfrm>
            <a:off x="5065713" y="4865688"/>
            <a:ext cx="280987" cy="279400"/>
          </a:xfrm>
          <a:prstGeom prst="ellipse">
            <a:avLst/>
          </a:prstGeom>
          <a:noFill/>
          <a:ln w="1905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22" name="Text Box 62"/>
          <p:cNvSpPr txBox="1">
            <a:spLocks noChangeArrowheads="1"/>
          </p:cNvSpPr>
          <p:nvPr/>
        </p:nvSpPr>
        <p:spPr bwMode="auto">
          <a:xfrm>
            <a:off x="5048250" y="4826000"/>
            <a:ext cx="334963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FF"/>
                </a:solidFill>
              </a:rPr>
              <a:t>v</a:t>
            </a:r>
            <a:r>
              <a:rPr lang="en-US" sz="1400" baseline="-25000">
                <a:solidFill>
                  <a:srgbClr val="FF00FF"/>
                </a:solidFill>
              </a:rPr>
              <a:t>5</a:t>
            </a:r>
            <a:endParaRPr lang="en-US" sz="1400">
              <a:solidFill>
                <a:srgbClr val="FF00FF"/>
              </a:solidFill>
            </a:endParaRPr>
          </a:p>
        </p:txBody>
      </p:sp>
      <p:sp>
        <p:nvSpPr>
          <p:cNvPr id="501823" name="Line 63"/>
          <p:cNvSpPr>
            <a:spLocks noChangeShapeType="1"/>
          </p:cNvSpPr>
          <p:nvPr/>
        </p:nvSpPr>
        <p:spPr bwMode="auto">
          <a:xfrm flipH="1">
            <a:off x="4116388" y="4991100"/>
            <a:ext cx="935037" cy="0"/>
          </a:xfrm>
          <a:prstGeom prst="line">
            <a:avLst/>
          </a:prstGeom>
          <a:noFill/>
          <a:ln w="19050">
            <a:solidFill>
              <a:srgbClr val="FF00FF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1824" name="Line 64"/>
          <p:cNvSpPr>
            <a:spLocks noChangeShapeType="1"/>
          </p:cNvSpPr>
          <p:nvPr/>
        </p:nvSpPr>
        <p:spPr bwMode="auto">
          <a:xfrm>
            <a:off x="4073525" y="5099050"/>
            <a:ext cx="419100" cy="376238"/>
          </a:xfrm>
          <a:prstGeom prst="line">
            <a:avLst/>
          </a:prstGeom>
          <a:noFill/>
          <a:ln w="19050">
            <a:solidFill>
              <a:srgbClr val="FF00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1825" name="Line 65"/>
          <p:cNvSpPr>
            <a:spLocks noChangeShapeType="1"/>
          </p:cNvSpPr>
          <p:nvPr/>
        </p:nvSpPr>
        <p:spPr bwMode="auto">
          <a:xfrm flipH="1">
            <a:off x="3524250" y="5594350"/>
            <a:ext cx="936625" cy="0"/>
          </a:xfrm>
          <a:prstGeom prst="line">
            <a:avLst/>
          </a:prstGeom>
          <a:noFill/>
          <a:ln w="19050">
            <a:solidFill>
              <a:srgbClr val="FF00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1826" name="Line 66"/>
          <p:cNvSpPr>
            <a:spLocks noChangeShapeType="1"/>
          </p:cNvSpPr>
          <p:nvPr/>
        </p:nvSpPr>
        <p:spPr bwMode="auto">
          <a:xfrm flipH="1">
            <a:off x="2889250" y="4991100"/>
            <a:ext cx="947738" cy="0"/>
          </a:xfrm>
          <a:prstGeom prst="line">
            <a:avLst/>
          </a:prstGeom>
          <a:noFill/>
          <a:ln w="19050">
            <a:solidFill>
              <a:srgbClr val="FF00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1827" name="Oval 67"/>
          <p:cNvSpPr>
            <a:spLocks noChangeArrowheads="1"/>
          </p:cNvSpPr>
          <p:nvPr/>
        </p:nvSpPr>
        <p:spPr bwMode="auto">
          <a:xfrm>
            <a:off x="3243263" y="4246563"/>
            <a:ext cx="280987" cy="279400"/>
          </a:xfrm>
          <a:prstGeom prst="ellipse">
            <a:avLst/>
          </a:prstGeom>
          <a:noFill/>
          <a:ln w="1905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28" name="Text Box 68"/>
          <p:cNvSpPr txBox="1">
            <a:spLocks noChangeArrowheads="1"/>
          </p:cNvSpPr>
          <p:nvPr/>
        </p:nvSpPr>
        <p:spPr bwMode="auto">
          <a:xfrm>
            <a:off x="3230563" y="4206875"/>
            <a:ext cx="33496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FF"/>
                </a:solidFill>
              </a:rPr>
              <a:t>v</a:t>
            </a:r>
            <a:r>
              <a:rPr lang="en-US" sz="1400" baseline="-25000">
                <a:solidFill>
                  <a:srgbClr val="FF00FF"/>
                </a:solidFill>
              </a:rPr>
              <a:t>1</a:t>
            </a:r>
            <a:endParaRPr lang="en-US" sz="1400">
              <a:solidFill>
                <a:srgbClr val="FF00FF"/>
              </a:solidFill>
            </a:endParaRPr>
          </a:p>
        </p:txBody>
      </p:sp>
      <p:sp>
        <p:nvSpPr>
          <p:cNvPr id="501829" name="Line 69"/>
          <p:cNvSpPr>
            <a:spLocks noChangeShapeType="1"/>
          </p:cNvSpPr>
          <p:nvPr/>
        </p:nvSpPr>
        <p:spPr bwMode="auto">
          <a:xfrm>
            <a:off x="3524250" y="4367213"/>
            <a:ext cx="914400" cy="0"/>
          </a:xfrm>
          <a:prstGeom prst="line">
            <a:avLst/>
          </a:prstGeom>
          <a:noFill/>
          <a:ln w="19050">
            <a:solidFill>
              <a:srgbClr val="FF00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1830" name="Line 70"/>
          <p:cNvSpPr>
            <a:spLocks noChangeShapeType="1"/>
          </p:cNvSpPr>
          <p:nvPr/>
        </p:nvSpPr>
        <p:spPr bwMode="auto">
          <a:xfrm>
            <a:off x="3470275" y="4506913"/>
            <a:ext cx="441325" cy="365125"/>
          </a:xfrm>
          <a:prstGeom prst="line">
            <a:avLst/>
          </a:prstGeom>
          <a:noFill/>
          <a:ln w="19050">
            <a:solidFill>
              <a:srgbClr val="FF00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6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3" y="153988"/>
            <a:ext cx="7772400" cy="615950"/>
          </a:xfrm>
          <a:noFill/>
          <a:ln/>
        </p:spPr>
        <p:txBody>
          <a:bodyPr/>
          <a:lstStyle/>
          <a:p>
            <a:r>
              <a:rPr lang="en-US" sz="3200"/>
              <a:t>Dijkstra’s Algorithm </a:t>
            </a:r>
            <a:r>
              <a:rPr lang="en-US" sz="3200">
                <a:sym typeface="Symbol" pitchFamily="18" charset="2"/>
              </a:rPr>
              <a:t> Pseudocode</a:t>
            </a:r>
            <a:endParaRPr lang="en-US" sz="3200"/>
          </a:p>
        </p:txBody>
      </p:sp>
      <p:sp>
        <p:nvSpPr>
          <p:cNvPr id="5027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17513" y="909638"/>
            <a:ext cx="8426450" cy="5708650"/>
          </a:xfrm>
          <a:noFill/>
          <a:ln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1600">
                <a:sym typeface="Symbol" pitchFamily="18" charset="2"/>
              </a:rPr>
              <a:t>	void Graph::dijkstra(Vertex s)</a:t>
            </a:r>
          </a:p>
          <a:p>
            <a:pPr>
              <a:buFont typeface="Wingdings" pitchFamily="2" charset="2"/>
              <a:buNone/>
            </a:pPr>
            <a:r>
              <a:rPr lang="en-US" sz="1400">
                <a:sym typeface="Symbol" pitchFamily="18" charset="2"/>
              </a:rPr>
              <a:t>	{</a:t>
            </a:r>
          </a:p>
          <a:p>
            <a:pPr>
              <a:buFont typeface="Wingdings" pitchFamily="2" charset="2"/>
              <a:buNone/>
            </a:pPr>
            <a:r>
              <a:rPr lang="en-US" sz="1400">
                <a:sym typeface="Symbol" pitchFamily="18" charset="2"/>
              </a:rPr>
              <a:t>		Vertex v, w;</a:t>
            </a:r>
          </a:p>
          <a:p>
            <a:pPr>
              <a:buFont typeface="Wingdings" pitchFamily="2" charset="2"/>
              <a:buNone/>
            </a:pPr>
            <a:r>
              <a:rPr lang="en-US" sz="1400">
                <a:sym typeface="Symbol" pitchFamily="18" charset="2"/>
              </a:rPr>
              <a:t>/* 1*/	s.dist = 0;</a:t>
            </a:r>
          </a:p>
          <a:p>
            <a:pPr>
              <a:buFont typeface="Wingdings" pitchFamily="2" charset="2"/>
              <a:buNone/>
            </a:pPr>
            <a:endParaRPr lang="en-US" sz="1400"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r>
              <a:rPr lang="en-US" sz="1400">
                <a:sym typeface="Symbol" pitchFamily="18" charset="2"/>
              </a:rPr>
              <a:t>/* 2*/	for ( ; ; )</a:t>
            </a:r>
          </a:p>
          <a:p>
            <a:pPr>
              <a:buFont typeface="Wingdings" pitchFamily="2" charset="2"/>
              <a:buNone/>
            </a:pPr>
            <a:r>
              <a:rPr lang="en-US" sz="1400">
                <a:sym typeface="Symbol" pitchFamily="18" charset="2"/>
              </a:rPr>
              <a:t>		{</a:t>
            </a:r>
          </a:p>
          <a:p>
            <a:pPr>
              <a:buFont typeface="Wingdings" pitchFamily="2" charset="2"/>
              <a:buNone/>
            </a:pPr>
            <a:r>
              <a:rPr lang="en-US" sz="1400">
                <a:sym typeface="Symbol" pitchFamily="18" charset="2"/>
              </a:rPr>
              <a:t>/* 3*/	      v = smallest unknown distance vertex;</a:t>
            </a:r>
          </a:p>
          <a:p>
            <a:pPr>
              <a:buFont typeface="Wingdings" pitchFamily="2" charset="2"/>
              <a:buNone/>
            </a:pPr>
            <a:r>
              <a:rPr lang="en-US" sz="1400">
                <a:sym typeface="Symbol" pitchFamily="18" charset="2"/>
              </a:rPr>
              <a:t>/* 4*/	      if ( v == NOT_A_VERTEX)</a:t>
            </a:r>
          </a:p>
          <a:p>
            <a:pPr>
              <a:buFont typeface="Wingdings" pitchFamily="2" charset="2"/>
              <a:buNone/>
            </a:pPr>
            <a:r>
              <a:rPr lang="en-US" sz="1400">
                <a:sym typeface="Symbol" pitchFamily="18" charset="2"/>
              </a:rPr>
              <a:t>/* 5*/		break;</a:t>
            </a:r>
          </a:p>
          <a:p>
            <a:pPr>
              <a:buFont typeface="Wingdings" pitchFamily="2" charset="2"/>
              <a:buNone/>
            </a:pPr>
            <a:r>
              <a:rPr lang="en-US" sz="1400">
                <a:sym typeface="Symbol" pitchFamily="18" charset="2"/>
              </a:rPr>
              <a:t>/* 6*/	      v.known = true;</a:t>
            </a:r>
          </a:p>
          <a:p>
            <a:pPr>
              <a:buFont typeface="Wingdings" pitchFamily="2" charset="2"/>
              <a:buNone/>
            </a:pPr>
            <a:endParaRPr lang="en-US" sz="1400"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r>
              <a:rPr lang="en-US" sz="1400">
                <a:sym typeface="Symbol" pitchFamily="18" charset="2"/>
              </a:rPr>
              <a:t>/* 7*/	      for each w adjacent to v</a:t>
            </a:r>
          </a:p>
          <a:p>
            <a:pPr>
              <a:buFont typeface="Wingdings" pitchFamily="2" charset="2"/>
              <a:buNone/>
            </a:pPr>
            <a:r>
              <a:rPr lang="en-US" sz="1400">
                <a:sym typeface="Symbol" pitchFamily="18" charset="2"/>
              </a:rPr>
              <a:t>/* 8*/	           if (!w.know)</a:t>
            </a:r>
          </a:p>
          <a:p>
            <a:pPr>
              <a:buFont typeface="Wingdings" pitchFamily="2" charset="2"/>
              <a:buNone/>
            </a:pPr>
            <a:r>
              <a:rPr lang="en-US" sz="1400">
                <a:sym typeface="Symbol" pitchFamily="18" charset="2"/>
              </a:rPr>
              <a:t>/* 9*/		if (v.dist + c</a:t>
            </a:r>
            <a:r>
              <a:rPr lang="en-US" sz="1400" baseline="-25000">
                <a:sym typeface="Symbol" pitchFamily="18" charset="2"/>
              </a:rPr>
              <a:t>vw</a:t>
            </a:r>
            <a:r>
              <a:rPr lang="en-US" sz="1400">
                <a:sym typeface="Symbol" pitchFamily="18" charset="2"/>
              </a:rPr>
              <a:t> &lt; w.dist)</a:t>
            </a:r>
          </a:p>
          <a:p>
            <a:pPr>
              <a:buFont typeface="Wingdings" pitchFamily="2" charset="2"/>
              <a:buNone/>
            </a:pPr>
            <a:r>
              <a:rPr lang="en-US" sz="1400">
                <a:sym typeface="Symbol" pitchFamily="18" charset="2"/>
              </a:rPr>
              <a:t>			{</a:t>
            </a:r>
          </a:p>
          <a:p>
            <a:pPr>
              <a:buFont typeface="Wingdings" pitchFamily="2" charset="2"/>
              <a:buNone/>
            </a:pPr>
            <a:r>
              <a:rPr lang="en-US" sz="1400">
                <a:sym typeface="Symbol" pitchFamily="18" charset="2"/>
              </a:rPr>
              <a:t>/* 10*/		      decrease (w.dist to v.dist + c</a:t>
            </a:r>
            <a:r>
              <a:rPr lang="en-US" sz="1400" baseline="-25000">
                <a:sym typeface="Symbol" pitchFamily="18" charset="2"/>
              </a:rPr>
              <a:t>vw</a:t>
            </a:r>
            <a:r>
              <a:rPr lang="en-US" sz="1400">
                <a:sym typeface="Symbol" pitchFamily="18" charset="2"/>
              </a:rPr>
              <a:t>);</a:t>
            </a:r>
          </a:p>
          <a:p>
            <a:pPr>
              <a:buFont typeface="Wingdings" pitchFamily="2" charset="2"/>
              <a:buNone/>
            </a:pPr>
            <a:r>
              <a:rPr lang="en-US" sz="1400">
                <a:sym typeface="Symbol" pitchFamily="18" charset="2"/>
              </a:rPr>
              <a:t>/* 11*/		      w.path = v;</a:t>
            </a:r>
          </a:p>
          <a:p>
            <a:pPr>
              <a:buFont typeface="Wingdings" pitchFamily="2" charset="2"/>
              <a:buNone/>
            </a:pPr>
            <a:r>
              <a:rPr lang="en-US" sz="1400">
                <a:sym typeface="Symbol" pitchFamily="18" charset="2"/>
              </a:rPr>
              <a:t>			}</a:t>
            </a:r>
          </a:p>
          <a:p>
            <a:pPr>
              <a:buFont typeface="Wingdings" pitchFamily="2" charset="2"/>
              <a:buNone/>
            </a:pPr>
            <a:r>
              <a:rPr lang="en-US" sz="1400">
                <a:sym typeface="Symbol" pitchFamily="18" charset="2"/>
              </a:rPr>
              <a:t>		}</a:t>
            </a:r>
          </a:p>
          <a:p>
            <a:pPr>
              <a:buFont typeface="Wingdings" pitchFamily="2" charset="2"/>
              <a:buNone/>
            </a:pPr>
            <a:r>
              <a:rPr lang="en-US" sz="1400">
                <a:sym typeface="Symbol" pitchFamily="18" charset="2"/>
              </a:rPr>
              <a:t>	} </a:t>
            </a:r>
          </a:p>
        </p:txBody>
      </p:sp>
      <p:sp>
        <p:nvSpPr>
          <p:cNvPr id="502788" name="Text Box 4"/>
          <p:cNvSpPr txBox="1">
            <a:spLocks noChangeArrowheads="1"/>
          </p:cNvSpPr>
          <p:nvPr/>
        </p:nvSpPr>
        <p:spPr bwMode="auto">
          <a:xfrm>
            <a:off x="6775450" y="1277938"/>
            <a:ext cx="184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pSp>
        <p:nvGrpSpPr>
          <p:cNvPr id="502789" name="Group 5"/>
          <p:cNvGrpSpPr>
            <a:grpSpLocks/>
          </p:cNvGrpSpPr>
          <p:nvPr/>
        </p:nvGrpSpPr>
        <p:grpSpPr bwMode="auto">
          <a:xfrm>
            <a:off x="6373813" y="1603375"/>
            <a:ext cx="2324100" cy="1506538"/>
            <a:chOff x="1067" y="1260"/>
            <a:chExt cx="1464" cy="949"/>
          </a:xfrm>
        </p:grpSpPr>
        <p:sp>
          <p:nvSpPr>
            <p:cNvPr id="502790" name="Text Box 6"/>
            <p:cNvSpPr txBox="1">
              <a:spLocks noChangeArrowheads="1"/>
            </p:cNvSpPr>
            <p:nvPr/>
          </p:nvSpPr>
          <p:spPr bwMode="auto">
            <a:xfrm>
              <a:off x="1067" y="1482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4</a:t>
              </a:r>
            </a:p>
          </p:txBody>
        </p:sp>
        <p:sp>
          <p:nvSpPr>
            <p:cNvPr id="502791" name="Text Box 7"/>
            <p:cNvSpPr txBox="1">
              <a:spLocks noChangeArrowheads="1"/>
            </p:cNvSpPr>
            <p:nvPr/>
          </p:nvSpPr>
          <p:spPr bwMode="auto">
            <a:xfrm>
              <a:off x="1679" y="1260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2</a:t>
              </a:r>
            </a:p>
          </p:txBody>
        </p:sp>
        <p:sp>
          <p:nvSpPr>
            <p:cNvPr id="502792" name="Text Box 8"/>
            <p:cNvSpPr txBox="1">
              <a:spLocks noChangeArrowheads="1"/>
            </p:cNvSpPr>
            <p:nvPr/>
          </p:nvSpPr>
          <p:spPr bwMode="auto">
            <a:xfrm>
              <a:off x="2311" y="1430"/>
              <a:ext cx="220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10</a:t>
              </a:r>
            </a:p>
          </p:txBody>
        </p:sp>
        <p:sp>
          <p:nvSpPr>
            <p:cNvPr id="502793" name="Text Box 9"/>
            <p:cNvSpPr txBox="1">
              <a:spLocks noChangeArrowheads="1"/>
            </p:cNvSpPr>
            <p:nvPr/>
          </p:nvSpPr>
          <p:spPr bwMode="auto">
            <a:xfrm>
              <a:off x="1993" y="1526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3</a:t>
              </a:r>
            </a:p>
          </p:txBody>
        </p:sp>
        <p:sp>
          <p:nvSpPr>
            <p:cNvPr id="502794" name="Text Box 10"/>
            <p:cNvSpPr txBox="1">
              <a:spLocks noChangeArrowheads="1"/>
            </p:cNvSpPr>
            <p:nvPr/>
          </p:nvSpPr>
          <p:spPr bwMode="auto">
            <a:xfrm>
              <a:off x="1560" y="1459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502795" name="Text Box 11"/>
            <p:cNvSpPr txBox="1">
              <a:spLocks noChangeArrowheads="1"/>
            </p:cNvSpPr>
            <p:nvPr/>
          </p:nvSpPr>
          <p:spPr bwMode="auto">
            <a:xfrm>
              <a:off x="1331" y="1644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2</a:t>
              </a:r>
            </a:p>
          </p:txBody>
        </p:sp>
        <p:sp>
          <p:nvSpPr>
            <p:cNvPr id="502796" name="Text Box 12"/>
            <p:cNvSpPr txBox="1">
              <a:spLocks noChangeArrowheads="1"/>
            </p:cNvSpPr>
            <p:nvPr/>
          </p:nvSpPr>
          <p:spPr bwMode="auto">
            <a:xfrm>
              <a:off x="2165" y="1652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2</a:t>
              </a:r>
            </a:p>
          </p:txBody>
        </p:sp>
        <p:sp>
          <p:nvSpPr>
            <p:cNvPr id="502797" name="Text Box 13"/>
            <p:cNvSpPr txBox="1">
              <a:spLocks noChangeArrowheads="1"/>
            </p:cNvSpPr>
            <p:nvPr/>
          </p:nvSpPr>
          <p:spPr bwMode="auto">
            <a:xfrm>
              <a:off x="2356" y="1924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6</a:t>
              </a:r>
            </a:p>
          </p:txBody>
        </p:sp>
        <p:sp>
          <p:nvSpPr>
            <p:cNvPr id="502798" name="Text Box 14"/>
            <p:cNvSpPr txBox="1">
              <a:spLocks noChangeArrowheads="1"/>
            </p:cNvSpPr>
            <p:nvPr/>
          </p:nvSpPr>
          <p:spPr bwMode="auto">
            <a:xfrm>
              <a:off x="1931" y="1838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4</a:t>
              </a:r>
            </a:p>
          </p:txBody>
        </p:sp>
        <p:sp>
          <p:nvSpPr>
            <p:cNvPr id="502799" name="Text Box 15"/>
            <p:cNvSpPr txBox="1">
              <a:spLocks noChangeArrowheads="1"/>
            </p:cNvSpPr>
            <p:nvPr/>
          </p:nvSpPr>
          <p:spPr bwMode="auto">
            <a:xfrm>
              <a:off x="1749" y="2035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502800" name="Text Box 16"/>
            <p:cNvSpPr txBox="1">
              <a:spLocks noChangeArrowheads="1"/>
            </p:cNvSpPr>
            <p:nvPr/>
          </p:nvSpPr>
          <p:spPr bwMode="auto">
            <a:xfrm>
              <a:off x="1486" y="1840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8</a:t>
              </a:r>
            </a:p>
          </p:txBody>
        </p:sp>
        <p:sp>
          <p:nvSpPr>
            <p:cNvPr id="502801" name="Text Box 17"/>
            <p:cNvSpPr txBox="1">
              <a:spLocks noChangeArrowheads="1"/>
            </p:cNvSpPr>
            <p:nvPr/>
          </p:nvSpPr>
          <p:spPr bwMode="auto">
            <a:xfrm>
              <a:off x="1155" y="1854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5</a:t>
              </a:r>
            </a:p>
          </p:txBody>
        </p:sp>
      </p:grpSp>
      <p:sp>
        <p:nvSpPr>
          <p:cNvPr id="502802" name="Oval 18"/>
          <p:cNvSpPr>
            <a:spLocks noChangeArrowheads="1"/>
          </p:cNvSpPr>
          <p:nvPr/>
        </p:nvSpPr>
        <p:spPr bwMode="auto">
          <a:xfrm>
            <a:off x="6138863" y="2314575"/>
            <a:ext cx="280987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803" name="Text Box 19"/>
          <p:cNvSpPr txBox="1">
            <a:spLocks noChangeArrowheads="1"/>
          </p:cNvSpPr>
          <p:nvPr/>
        </p:nvSpPr>
        <p:spPr bwMode="auto">
          <a:xfrm>
            <a:off x="6121400" y="2274888"/>
            <a:ext cx="334963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3</a:t>
            </a:r>
            <a:endParaRPr lang="en-US" sz="1400"/>
          </a:p>
        </p:txBody>
      </p:sp>
      <p:sp>
        <p:nvSpPr>
          <p:cNvPr id="502804" name="Oval 20"/>
          <p:cNvSpPr>
            <a:spLocks noChangeArrowheads="1"/>
          </p:cNvSpPr>
          <p:nvPr/>
        </p:nvSpPr>
        <p:spPr bwMode="auto">
          <a:xfrm>
            <a:off x="6764338" y="2930525"/>
            <a:ext cx="280987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805" name="Text Box 21"/>
          <p:cNvSpPr txBox="1">
            <a:spLocks noChangeArrowheads="1"/>
          </p:cNvSpPr>
          <p:nvPr/>
        </p:nvSpPr>
        <p:spPr bwMode="auto">
          <a:xfrm>
            <a:off x="6735763" y="2879725"/>
            <a:ext cx="33496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6</a:t>
            </a:r>
            <a:endParaRPr lang="en-US" sz="1400"/>
          </a:p>
        </p:txBody>
      </p:sp>
      <p:sp>
        <p:nvSpPr>
          <p:cNvPr id="502806" name="Oval 22"/>
          <p:cNvSpPr>
            <a:spLocks noChangeArrowheads="1"/>
          </p:cNvSpPr>
          <p:nvPr/>
        </p:nvSpPr>
        <p:spPr bwMode="auto">
          <a:xfrm>
            <a:off x="7356475" y="2339975"/>
            <a:ext cx="280988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807" name="Text Box 23"/>
          <p:cNvSpPr txBox="1">
            <a:spLocks noChangeArrowheads="1"/>
          </p:cNvSpPr>
          <p:nvPr/>
        </p:nvSpPr>
        <p:spPr bwMode="auto">
          <a:xfrm>
            <a:off x="7339013" y="2300288"/>
            <a:ext cx="334962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4</a:t>
            </a:r>
            <a:endParaRPr lang="en-US" sz="1400"/>
          </a:p>
        </p:txBody>
      </p:sp>
      <p:sp>
        <p:nvSpPr>
          <p:cNvPr id="502808" name="Oval 24"/>
          <p:cNvSpPr>
            <a:spLocks noChangeArrowheads="1"/>
          </p:cNvSpPr>
          <p:nvPr/>
        </p:nvSpPr>
        <p:spPr bwMode="auto">
          <a:xfrm>
            <a:off x="7972425" y="1728788"/>
            <a:ext cx="280988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809" name="Text Box 25"/>
          <p:cNvSpPr txBox="1">
            <a:spLocks noChangeArrowheads="1"/>
          </p:cNvSpPr>
          <p:nvPr/>
        </p:nvSpPr>
        <p:spPr bwMode="auto">
          <a:xfrm>
            <a:off x="7954963" y="1689100"/>
            <a:ext cx="33496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2</a:t>
            </a:r>
            <a:endParaRPr lang="en-US" sz="1400"/>
          </a:p>
        </p:txBody>
      </p:sp>
      <p:sp>
        <p:nvSpPr>
          <p:cNvPr id="502810" name="Oval 26"/>
          <p:cNvSpPr>
            <a:spLocks noChangeArrowheads="1"/>
          </p:cNvSpPr>
          <p:nvPr/>
        </p:nvSpPr>
        <p:spPr bwMode="auto">
          <a:xfrm>
            <a:off x="7981950" y="2924175"/>
            <a:ext cx="280988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811" name="Text Box 27"/>
          <p:cNvSpPr txBox="1">
            <a:spLocks noChangeArrowheads="1"/>
          </p:cNvSpPr>
          <p:nvPr/>
        </p:nvSpPr>
        <p:spPr bwMode="auto">
          <a:xfrm>
            <a:off x="7975600" y="2884488"/>
            <a:ext cx="334963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7</a:t>
            </a:r>
            <a:endParaRPr lang="en-US" sz="1400"/>
          </a:p>
        </p:txBody>
      </p:sp>
      <p:sp>
        <p:nvSpPr>
          <p:cNvPr id="502812" name="Oval 28"/>
          <p:cNvSpPr>
            <a:spLocks noChangeArrowheads="1"/>
          </p:cNvSpPr>
          <p:nvPr/>
        </p:nvSpPr>
        <p:spPr bwMode="auto">
          <a:xfrm>
            <a:off x="8583613" y="2341563"/>
            <a:ext cx="280987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813" name="Text Box 29"/>
          <p:cNvSpPr txBox="1">
            <a:spLocks noChangeArrowheads="1"/>
          </p:cNvSpPr>
          <p:nvPr/>
        </p:nvSpPr>
        <p:spPr bwMode="auto">
          <a:xfrm>
            <a:off x="8566150" y="2301875"/>
            <a:ext cx="334963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5</a:t>
            </a:r>
            <a:endParaRPr lang="en-US" sz="1400"/>
          </a:p>
        </p:txBody>
      </p:sp>
      <p:sp>
        <p:nvSpPr>
          <p:cNvPr id="502814" name="Line 30"/>
          <p:cNvSpPr>
            <a:spLocks noChangeShapeType="1"/>
          </p:cNvSpPr>
          <p:nvPr/>
        </p:nvSpPr>
        <p:spPr bwMode="auto">
          <a:xfrm>
            <a:off x="6343650" y="2586038"/>
            <a:ext cx="430213" cy="396875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2815" name="Line 31"/>
          <p:cNvSpPr>
            <a:spLocks noChangeShapeType="1"/>
          </p:cNvSpPr>
          <p:nvPr/>
        </p:nvSpPr>
        <p:spPr bwMode="auto">
          <a:xfrm>
            <a:off x="8235950" y="1928813"/>
            <a:ext cx="420688" cy="430212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2816" name="Line 32"/>
          <p:cNvSpPr>
            <a:spLocks noChangeShapeType="1"/>
          </p:cNvSpPr>
          <p:nvPr/>
        </p:nvSpPr>
        <p:spPr bwMode="auto">
          <a:xfrm flipH="1">
            <a:off x="8226425" y="2574925"/>
            <a:ext cx="396875" cy="398463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2817" name="Line 33"/>
          <p:cNvSpPr>
            <a:spLocks noChangeShapeType="1"/>
          </p:cNvSpPr>
          <p:nvPr/>
        </p:nvSpPr>
        <p:spPr bwMode="auto">
          <a:xfrm flipH="1">
            <a:off x="7602538" y="1962150"/>
            <a:ext cx="407987" cy="4079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2818" name="Line 34"/>
          <p:cNvSpPr>
            <a:spLocks noChangeShapeType="1"/>
          </p:cNvSpPr>
          <p:nvPr/>
        </p:nvSpPr>
        <p:spPr bwMode="auto">
          <a:xfrm flipH="1">
            <a:off x="7634288" y="2466975"/>
            <a:ext cx="935037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2819" name="Line 35"/>
          <p:cNvSpPr>
            <a:spLocks noChangeShapeType="1"/>
          </p:cNvSpPr>
          <p:nvPr/>
        </p:nvSpPr>
        <p:spPr bwMode="auto">
          <a:xfrm>
            <a:off x="7591425" y="2574925"/>
            <a:ext cx="419100" cy="37623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2820" name="Line 36"/>
          <p:cNvSpPr>
            <a:spLocks noChangeShapeType="1"/>
          </p:cNvSpPr>
          <p:nvPr/>
        </p:nvSpPr>
        <p:spPr bwMode="auto">
          <a:xfrm flipH="1">
            <a:off x="7042150" y="3070225"/>
            <a:ext cx="936625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2821" name="Line 37"/>
          <p:cNvSpPr>
            <a:spLocks noChangeShapeType="1"/>
          </p:cNvSpPr>
          <p:nvPr/>
        </p:nvSpPr>
        <p:spPr bwMode="auto">
          <a:xfrm flipH="1">
            <a:off x="6407150" y="2466975"/>
            <a:ext cx="947738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2822" name="Line 38"/>
          <p:cNvSpPr>
            <a:spLocks noChangeShapeType="1"/>
          </p:cNvSpPr>
          <p:nvPr/>
        </p:nvSpPr>
        <p:spPr bwMode="auto">
          <a:xfrm flipH="1">
            <a:off x="6945313" y="2595563"/>
            <a:ext cx="463550" cy="344487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2823" name="Oval 39"/>
          <p:cNvSpPr>
            <a:spLocks noChangeArrowheads="1"/>
          </p:cNvSpPr>
          <p:nvPr/>
        </p:nvSpPr>
        <p:spPr bwMode="auto">
          <a:xfrm>
            <a:off x="6761163" y="1722438"/>
            <a:ext cx="280987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824" name="Text Box 40"/>
          <p:cNvSpPr txBox="1">
            <a:spLocks noChangeArrowheads="1"/>
          </p:cNvSpPr>
          <p:nvPr/>
        </p:nvSpPr>
        <p:spPr bwMode="auto">
          <a:xfrm>
            <a:off x="6748463" y="1682750"/>
            <a:ext cx="33496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1</a:t>
            </a:r>
            <a:endParaRPr lang="en-US" sz="1400"/>
          </a:p>
        </p:txBody>
      </p:sp>
      <p:sp>
        <p:nvSpPr>
          <p:cNvPr id="502825" name="Line 41"/>
          <p:cNvSpPr>
            <a:spLocks noChangeShapeType="1"/>
          </p:cNvSpPr>
          <p:nvPr/>
        </p:nvSpPr>
        <p:spPr bwMode="auto">
          <a:xfrm flipH="1">
            <a:off x="6353175" y="1962150"/>
            <a:ext cx="430213" cy="37623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2826" name="Line 42"/>
          <p:cNvSpPr>
            <a:spLocks noChangeShapeType="1"/>
          </p:cNvSpPr>
          <p:nvPr/>
        </p:nvSpPr>
        <p:spPr bwMode="auto">
          <a:xfrm>
            <a:off x="7042150" y="1843088"/>
            <a:ext cx="9144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2827" name="Line 43"/>
          <p:cNvSpPr>
            <a:spLocks noChangeShapeType="1"/>
          </p:cNvSpPr>
          <p:nvPr/>
        </p:nvSpPr>
        <p:spPr bwMode="auto">
          <a:xfrm>
            <a:off x="6988175" y="1982788"/>
            <a:ext cx="441325" cy="365125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3" y="153988"/>
            <a:ext cx="7772400" cy="615950"/>
          </a:xfrm>
          <a:noFill/>
          <a:ln/>
        </p:spPr>
        <p:txBody>
          <a:bodyPr/>
          <a:lstStyle/>
          <a:p>
            <a:r>
              <a:rPr lang="en-US" sz="3200"/>
              <a:t>Running Time</a:t>
            </a:r>
          </a:p>
        </p:txBody>
      </p:sp>
      <p:sp>
        <p:nvSpPr>
          <p:cNvPr id="5038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17513" y="909638"/>
            <a:ext cx="5984875" cy="5708650"/>
          </a:xfrm>
          <a:noFill/>
          <a:ln/>
        </p:spPr>
        <p:txBody>
          <a:bodyPr/>
          <a:lstStyle/>
          <a:p>
            <a:r>
              <a:rPr lang="en-US" sz="2000">
                <a:sym typeface="Symbol" pitchFamily="18" charset="2"/>
              </a:rPr>
              <a:t>The running time depends on how the vertices are manipulated.</a:t>
            </a:r>
          </a:p>
          <a:p>
            <a:r>
              <a:rPr lang="en-US" sz="2000">
                <a:sym typeface="Symbol" pitchFamily="18" charset="2"/>
              </a:rPr>
              <a:t>If we use the obvious algorithm of scanning down the array of vertices to find the minimum </a:t>
            </a:r>
            <a:r>
              <a:rPr lang="en-US" sz="2000">
                <a:latin typeface="Batang" pitchFamily="18" charset="-127"/>
                <a:sym typeface="Symbol" pitchFamily="18" charset="2"/>
              </a:rPr>
              <a:t>d</a:t>
            </a:r>
            <a:r>
              <a:rPr lang="en-US" sz="2000" baseline="-20000">
                <a:latin typeface="Batang" pitchFamily="18" charset="-127"/>
                <a:sym typeface="Symbol" pitchFamily="18" charset="2"/>
              </a:rPr>
              <a:t>v</a:t>
            </a:r>
            <a:r>
              <a:rPr lang="en-US" sz="2000">
                <a:sym typeface="Symbol" pitchFamily="18" charset="2"/>
              </a:rPr>
              <a:t>, </a:t>
            </a:r>
          </a:p>
          <a:p>
            <a:pPr lvl="1"/>
            <a:r>
              <a:rPr lang="en-US" sz="1800">
                <a:sym typeface="Symbol" pitchFamily="18" charset="2"/>
              </a:rPr>
              <a:t>Each phase will take O(|V|) time to find the minimum</a:t>
            </a:r>
          </a:p>
          <a:p>
            <a:pPr lvl="1"/>
            <a:r>
              <a:rPr lang="en-US" sz="1800">
                <a:sym typeface="Symbol" pitchFamily="18" charset="2"/>
              </a:rPr>
              <a:t>Thus, O(|V|</a:t>
            </a:r>
            <a:r>
              <a:rPr lang="en-US" sz="1800" baseline="30000">
                <a:sym typeface="Symbol" pitchFamily="18" charset="2"/>
              </a:rPr>
              <a:t>2</a:t>
            </a:r>
            <a:r>
              <a:rPr lang="en-US" sz="1800">
                <a:sym typeface="Symbol" pitchFamily="18" charset="2"/>
              </a:rPr>
              <a:t>) time will be spent finding the minimum over the course of the algorithm.</a:t>
            </a:r>
          </a:p>
          <a:p>
            <a:r>
              <a:rPr lang="en-US" sz="2000">
                <a:sym typeface="Symbol" pitchFamily="18" charset="2"/>
              </a:rPr>
              <a:t>The time for updating </a:t>
            </a:r>
            <a:r>
              <a:rPr lang="en-US" sz="2000">
                <a:latin typeface="Batang" pitchFamily="18" charset="-127"/>
                <a:sym typeface="Symbol" pitchFamily="18" charset="2"/>
              </a:rPr>
              <a:t>d</a:t>
            </a:r>
            <a:r>
              <a:rPr lang="en-US" sz="2000" baseline="-20000">
                <a:latin typeface="Batang" pitchFamily="18" charset="-127"/>
                <a:sym typeface="Symbol" pitchFamily="18" charset="2"/>
              </a:rPr>
              <a:t>w</a:t>
            </a:r>
            <a:r>
              <a:rPr lang="en-US" sz="2000">
                <a:sym typeface="Symbol" pitchFamily="18" charset="2"/>
              </a:rPr>
              <a:t> is constant per update, and there is at most one update per edge for a total of O(|E|).</a:t>
            </a:r>
          </a:p>
          <a:p>
            <a:r>
              <a:rPr lang="en-US" sz="2000">
                <a:sym typeface="Symbol" pitchFamily="18" charset="2"/>
              </a:rPr>
              <a:t>The total running time is O(|E|+|V|</a:t>
            </a:r>
            <a:r>
              <a:rPr lang="en-US" sz="2000" baseline="30000">
                <a:sym typeface="Symbol" pitchFamily="18" charset="2"/>
              </a:rPr>
              <a:t>2</a:t>
            </a:r>
            <a:r>
              <a:rPr lang="en-US" sz="2000">
                <a:sym typeface="Symbol" pitchFamily="18" charset="2"/>
              </a:rPr>
              <a:t>) = O(|V|</a:t>
            </a:r>
            <a:r>
              <a:rPr lang="en-US" sz="2000" baseline="30000">
                <a:sym typeface="Symbol" pitchFamily="18" charset="2"/>
              </a:rPr>
              <a:t>2</a:t>
            </a:r>
            <a:r>
              <a:rPr lang="en-US" sz="2000">
                <a:sym typeface="Symbol" pitchFamily="18" charset="2"/>
              </a:rPr>
              <a:t>).</a:t>
            </a:r>
          </a:p>
          <a:p>
            <a:r>
              <a:rPr lang="en-US" sz="2000">
                <a:solidFill>
                  <a:srgbClr val="FF00FF"/>
                </a:solidFill>
                <a:sym typeface="Symbol" pitchFamily="18" charset="2"/>
              </a:rPr>
              <a:t>Good for dense graphs</a:t>
            </a:r>
            <a:r>
              <a:rPr lang="en-US" sz="2000">
                <a:sym typeface="Symbol" pitchFamily="18" charset="2"/>
              </a:rPr>
              <a:t>.</a:t>
            </a:r>
          </a:p>
          <a:p>
            <a:endParaRPr lang="en-US" sz="2400">
              <a:sym typeface="Symbol" pitchFamily="18" charset="2"/>
            </a:endParaRPr>
          </a:p>
        </p:txBody>
      </p:sp>
      <p:grpSp>
        <p:nvGrpSpPr>
          <p:cNvPr id="503812" name="Group 4"/>
          <p:cNvGrpSpPr>
            <a:grpSpLocks/>
          </p:cNvGrpSpPr>
          <p:nvPr/>
        </p:nvGrpSpPr>
        <p:grpSpPr bwMode="auto">
          <a:xfrm>
            <a:off x="6056313" y="901700"/>
            <a:ext cx="2779712" cy="1931988"/>
            <a:chOff x="3856" y="805"/>
            <a:chExt cx="1751" cy="1217"/>
          </a:xfrm>
        </p:grpSpPr>
        <p:sp>
          <p:nvSpPr>
            <p:cNvPr id="503813" name="Text Box 5"/>
            <p:cNvSpPr txBox="1">
              <a:spLocks noChangeArrowheads="1"/>
            </p:cNvSpPr>
            <p:nvPr/>
          </p:nvSpPr>
          <p:spPr bwMode="auto">
            <a:xfrm>
              <a:off x="4268" y="805"/>
              <a:ext cx="116" cy="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grpSp>
          <p:nvGrpSpPr>
            <p:cNvPr id="503814" name="Group 6"/>
            <p:cNvGrpSpPr>
              <a:grpSpLocks/>
            </p:cNvGrpSpPr>
            <p:nvPr/>
          </p:nvGrpSpPr>
          <p:grpSpPr bwMode="auto">
            <a:xfrm>
              <a:off x="4015" y="1010"/>
              <a:ext cx="1464" cy="949"/>
              <a:chOff x="1067" y="1260"/>
              <a:chExt cx="1464" cy="949"/>
            </a:xfrm>
          </p:grpSpPr>
          <p:sp>
            <p:nvSpPr>
              <p:cNvPr id="503815" name="Text Box 7"/>
              <p:cNvSpPr txBox="1">
                <a:spLocks noChangeArrowheads="1"/>
              </p:cNvSpPr>
              <p:nvPr/>
            </p:nvSpPr>
            <p:spPr bwMode="auto">
              <a:xfrm>
                <a:off x="1067" y="1482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4</a:t>
                </a:r>
              </a:p>
            </p:txBody>
          </p:sp>
          <p:sp>
            <p:nvSpPr>
              <p:cNvPr id="503816" name="Text Box 8"/>
              <p:cNvSpPr txBox="1">
                <a:spLocks noChangeArrowheads="1"/>
              </p:cNvSpPr>
              <p:nvPr/>
            </p:nvSpPr>
            <p:spPr bwMode="auto">
              <a:xfrm>
                <a:off x="1679" y="1260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2</a:t>
                </a:r>
              </a:p>
            </p:txBody>
          </p:sp>
          <p:sp>
            <p:nvSpPr>
              <p:cNvPr id="503817" name="Text Box 9"/>
              <p:cNvSpPr txBox="1">
                <a:spLocks noChangeArrowheads="1"/>
              </p:cNvSpPr>
              <p:nvPr/>
            </p:nvSpPr>
            <p:spPr bwMode="auto">
              <a:xfrm>
                <a:off x="2311" y="1430"/>
                <a:ext cx="220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10</a:t>
                </a:r>
              </a:p>
            </p:txBody>
          </p:sp>
          <p:sp>
            <p:nvSpPr>
              <p:cNvPr id="503818" name="Text Box 10"/>
              <p:cNvSpPr txBox="1">
                <a:spLocks noChangeArrowheads="1"/>
              </p:cNvSpPr>
              <p:nvPr/>
            </p:nvSpPr>
            <p:spPr bwMode="auto">
              <a:xfrm>
                <a:off x="1993" y="1526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3</a:t>
                </a:r>
              </a:p>
            </p:txBody>
          </p:sp>
          <p:sp>
            <p:nvSpPr>
              <p:cNvPr id="503819" name="Text Box 11"/>
              <p:cNvSpPr txBox="1">
                <a:spLocks noChangeArrowheads="1"/>
              </p:cNvSpPr>
              <p:nvPr/>
            </p:nvSpPr>
            <p:spPr bwMode="auto">
              <a:xfrm>
                <a:off x="1560" y="1459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1</a:t>
                </a:r>
              </a:p>
            </p:txBody>
          </p:sp>
          <p:sp>
            <p:nvSpPr>
              <p:cNvPr id="503820" name="Text Box 12"/>
              <p:cNvSpPr txBox="1">
                <a:spLocks noChangeArrowheads="1"/>
              </p:cNvSpPr>
              <p:nvPr/>
            </p:nvSpPr>
            <p:spPr bwMode="auto">
              <a:xfrm>
                <a:off x="1331" y="1644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2</a:t>
                </a:r>
              </a:p>
            </p:txBody>
          </p:sp>
          <p:sp>
            <p:nvSpPr>
              <p:cNvPr id="503821" name="Text Box 13"/>
              <p:cNvSpPr txBox="1">
                <a:spLocks noChangeArrowheads="1"/>
              </p:cNvSpPr>
              <p:nvPr/>
            </p:nvSpPr>
            <p:spPr bwMode="auto">
              <a:xfrm>
                <a:off x="2165" y="1652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2</a:t>
                </a:r>
              </a:p>
            </p:txBody>
          </p:sp>
          <p:sp>
            <p:nvSpPr>
              <p:cNvPr id="503822" name="Text Box 14"/>
              <p:cNvSpPr txBox="1">
                <a:spLocks noChangeArrowheads="1"/>
              </p:cNvSpPr>
              <p:nvPr/>
            </p:nvSpPr>
            <p:spPr bwMode="auto">
              <a:xfrm>
                <a:off x="2356" y="1924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6</a:t>
                </a:r>
              </a:p>
            </p:txBody>
          </p:sp>
          <p:sp>
            <p:nvSpPr>
              <p:cNvPr id="503823" name="Text Box 15"/>
              <p:cNvSpPr txBox="1">
                <a:spLocks noChangeArrowheads="1"/>
              </p:cNvSpPr>
              <p:nvPr/>
            </p:nvSpPr>
            <p:spPr bwMode="auto">
              <a:xfrm>
                <a:off x="1931" y="1838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4</a:t>
                </a:r>
              </a:p>
            </p:txBody>
          </p:sp>
          <p:sp>
            <p:nvSpPr>
              <p:cNvPr id="503824" name="Text Box 16"/>
              <p:cNvSpPr txBox="1">
                <a:spLocks noChangeArrowheads="1"/>
              </p:cNvSpPr>
              <p:nvPr/>
            </p:nvSpPr>
            <p:spPr bwMode="auto">
              <a:xfrm>
                <a:off x="1749" y="2035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1</a:t>
                </a:r>
              </a:p>
            </p:txBody>
          </p:sp>
          <p:sp>
            <p:nvSpPr>
              <p:cNvPr id="503825" name="Text Box 17"/>
              <p:cNvSpPr txBox="1">
                <a:spLocks noChangeArrowheads="1"/>
              </p:cNvSpPr>
              <p:nvPr/>
            </p:nvSpPr>
            <p:spPr bwMode="auto">
              <a:xfrm>
                <a:off x="1486" y="1840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8</a:t>
                </a:r>
              </a:p>
            </p:txBody>
          </p:sp>
          <p:sp>
            <p:nvSpPr>
              <p:cNvPr id="503826" name="Text Box 18"/>
              <p:cNvSpPr txBox="1">
                <a:spLocks noChangeArrowheads="1"/>
              </p:cNvSpPr>
              <p:nvPr/>
            </p:nvSpPr>
            <p:spPr bwMode="auto">
              <a:xfrm>
                <a:off x="1155" y="1854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5</a:t>
                </a:r>
              </a:p>
            </p:txBody>
          </p:sp>
        </p:grpSp>
        <p:sp>
          <p:nvSpPr>
            <p:cNvPr id="503827" name="Oval 19"/>
            <p:cNvSpPr>
              <a:spLocks noChangeArrowheads="1"/>
            </p:cNvSpPr>
            <p:nvPr/>
          </p:nvSpPr>
          <p:spPr bwMode="auto">
            <a:xfrm>
              <a:off x="3867" y="1458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3828" name="Text Box 20"/>
            <p:cNvSpPr txBox="1">
              <a:spLocks noChangeArrowheads="1"/>
            </p:cNvSpPr>
            <p:nvPr/>
          </p:nvSpPr>
          <p:spPr bwMode="auto">
            <a:xfrm>
              <a:off x="3856" y="1433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3</a:t>
              </a:r>
              <a:endParaRPr lang="en-US" sz="1400"/>
            </a:p>
          </p:txBody>
        </p:sp>
        <p:sp>
          <p:nvSpPr>
            <p:cNvPr id="503829" name="Oval 21"/>
            <p:cNvSpPr>
              <a:spLocks noChangeArrowheads="1"/>
            </p:cNvSpPr>
            <p:nvPr/>
          </p:nvSpPr>
          <p:spPr bwMode="auto">
            <a:xfrm>
              <a:off x="4261" y="1846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3830" name="Text Box 22"/>
            <p:cNvSpPr txBox="1">
              <a:spLocks noChangeArrowheads="1"/>
            </p:cNvSpPr>
            <p:nvPr/>
          </p:nvSpPr>
          <p:spPr bwMode="auto">
            <a:xfrm>
              <a:off x="4243" y="1814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6</a:t>
              </a:r>
              <a:endParaRPr lang="en-US" sz="1400"/>
            </a:p>
          </p:txBody>
        </p:sp>
        <p:sp>
          <p:nvSpPr>
            <p:cNvPr id="503831" name="Oval 23"/>
            <p:cNvSpPr>
              <a:spLocks noChangeArrowheads="1"/>
            </p:cNvSpPr>
            <p:nvPr/>
          </p:nvSpPr>
          <p:spPr bwMode="auto">
            <a:xfrm>
              <a:off x="4634" y="1474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3832" name="Text Box 24"/>
            <p:cNvSpPr txBox="1">
              <a:spLocks noChangeArrowheads="1"/>
            </p:cNvSpPr>
            <p:nvPr/>
          </p:nvSpPr>
          <p:spPr bwMode="auto">
            <a:xfrm>
              <a:off x="4623" y="1449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4</a:t>
              </a:r>
              <a:endParaRPr lang="en-US" sz="1400"/>
            </a:p>
          </p:txBody>
        </p:sp>
        <p:sp>
          <p:nvSpPr>
            <p:cNvPr id="503833" name="Oval 25"/>
            <p:cNvSpPr>
              <a:spLocks noChangeArrowheads="1"/>
            </p:cNvSpPr>
            <p:nvPr/>
          </p:nvSpPr>
          <p:spPr bwMode="auto">
            <a:xfrm>
              <a:off x="5022" y="1089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3834" name="Text Box 26"/>
            <p:cNvSpPr txBox="1">
              <a:spLocks noChangeArrowheads="1"/>
            </p:cNvSpPr>
            <p:nvPr/>
          </p:nvSpPr>
          <p:spPr bwMode="auto">
            <a:xfrm>
              <a:off x="5011" y="1064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2</a:t>
              </a:r>
              <a:endParaRPr lang="en-US" sz="1400"/>
            </a:p>
          </p:txBody>
        </p:sp>
        <p:sp>
          <p:nvSpPr>
            <p:cNvPr id="503835" name="Oval 27"/>
            <p:cNvSpPr>
              <a:spLocks noChangeArrowheads="1"/>
            </p:cNvSpPr>
            <p:nvPr/>
          </p:nvSpPr>
          <p:spPr bwMode="auto">
            <a:xfrm>
              <a:off x="5028" y="184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3836" name="Text Box 28"/>
            <p:cNvSpPr txBox="1">
              <a:spLocks noChangeArrowheads="1"/>
            </p:cNvSpPr>
            <p:nvPr/>
          </p:nvSpPr>
          <p:spPr bwMode="auto">
            <a:xfrm>
              <a:off x="5024" y="1817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7</a:t>
              </a:r>
              <a:endParaRPr lang="en-US" sz="1400"/>
            </a:p>
          </p:txBody>
        </p:sp>
        <p:sp>
          <p:nvSpPr>
            <p:cNvPr id="503837" name="Oval 29"/>
            <p:cNvSpPr>
              <a:spLocks noChangeArrowheads="1"/>
            </p:cNvSpPr>
            <p:nvPr/>
          </p:nvSpPr>
          <p:spPr bwMode="auto">
            <a:xfrm>
              <a:off x="5407" y="1475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3838" name="Text Box 30"/>
            <p:cNvSpPr txBox="1">
              <a:spLocks noChangeArrowheads="1"/>
            </p:cNvSpPr>
            <p:nvPr/>
          </p:nvSpPr>
          <p:spPr bwMode="auto">
            <a:xfrm>
              <a:off x="5396" y="1450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5</a:t>
              </a:r>
              <a:endParaRPr lang="en-US" sz="1400"/>
            </a:p>
          </p:txBody>
        </p:sp>
        <p:sp>
          <p:nvSpPr>
            <p:cNvPr id="503839" name="Line 31"/>
            <p:cNvSpPr>
              <a:spLocks noChangeShapeType="1"/>
            </p:cNvSpPr>
            <p:nvPr/>
          </p:nvSpPr>
          <p:spPr bwMode="auto">
            <a:xfrm>
              <a:off x="3996" y="1629"/>
              <a:ext cx="271" cy="25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3840" name="Line 32"/>
            <p:cNvSpPr>
              <a:spLocks noChangeShapeType="1"/>
            </p:cNvSpPr>
            <p:nvPr/>
          </p:nvSpPr>
          <p:spPr bwMode="auto">
            <a:xfrm>
              <a:off x="5188" y="1215"/>
              <a:ext cx="265" cy="27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3841" name="Line 33"/>
            <p:cNvSpPr>
              <a:spLocks noChangeShapeType="1"/>
            </p:cNvSpPr>
            <p:nvPr/>
          </p:nvSpPr>
          <p:spPr bwMode="auto">
            <a:xfrm flipH="1">
              <a:off x="5182" y="1622"/>
              <a:ext cx="250" cy="25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3842" name="Line 34"/>
            <p:cNvSpPr>
              <a:spLocks noChangeShapeType="1"/>
            </p:cNvSpPr>
            <p:nvPr/>
          </p:nvSpPr>
          <p:spPr bwMode="auto">
            <a:xfrm flipH="1">
              <a:off x="4789" y="1236"/>
              <a:ext cx="257" cy="2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3843" name="Line 35"/>
            <p:cNvSpPr>
              <a:spLocks noChangeShapeType="1"/>
            </p:cNvSpPr>
            <p:nvPr/>
          </p:nvSpPr>
          <p:spPr bwMode="auto">
            <a:xfrm flipH="1">
              <a:off x="4809" y="1554"/>
              <a:ext cx="5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3844" name="Line 36"/>
            <p:cNvSpPr>
              <a:spLocks noChangeShapeType="1"/>
            </p:cNvSpPr>
            <p:nvPr/>
          </p:nvSpPr>
          <p:spPr bwMode="auto">
            <a:xfrm>
              <a:off x="4782" y="1622"/>
              <a:ext cx="264" cy="2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3845" name="Line 37"/>
            <p:cNvSpPr>
              <a:spLocks noChangeShapeType="1"/>
            </p:cNvSpPr>
            <p:nvPr/>
          </p:nvSpPr>
          <p:spPr bwMode="auto">
            <a:xfrm flipH="1">
              <a:off x="4436" y="1934"/>
              <a:ext cx="59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3846" name="Line 38"/>
            <p:cNvSpPr>
              <a:spLocks noChangeShapeType="1"/>
            </p:cNvSpPr>
            <p:nvPr/>
          </p:nvSpPr>
          <p:spPr bwMode="auto">
            <a:xfrm flipH="1">
              <a:off x="4036" y="1554"/>
              <a:ext cx="59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3847" name="Line 39"/>
            <p:cNvSpPr>
              <a:spLocks noChangeShapeType="1"/>
            </p:cNvSpPr>
            <p:nvPr/>
          </p:nvSpPr>
          <p:spPr bwMode="auto">
            <a:xfrm flipH="1">
              <a:off x="4375" y="1635"/>
              <a:ext cx="292" cy="2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3848" name="Oval 40"/>
            <p:cNvSpPr>
              <a:spLocks noChangeArrowheads="1"/>
            </p:cNvSpPr>
            <p:nvPr/>
          </p:nvSpPr>
          <p:spPr bwMode="auto">
            <a:xfrm>
              <a:off x="4259" y="1085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3849" name="Text Box 41"/>
            <p:cNvSpPr txBox="1">
              <a:spLocks noChangeArrowheads="1"/>
            </p:cNvSpPr>
            <p:nvPr/>
          </p:nvSpPr>
          <p:spPr bwMode="auto">
            <a:xfrm>
              <a:off x="4251" y="1060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1</a:t>
              </a:r>
              <a:endParaRPr lang="en-US" sz="1400"/>
            </a:p>
          </p:txBody>
        </p:sp>
        <p:sp>
          <p:nvSpPr>
            <p:cNvPr id="503850" name="Line 42"/>
            <p:cNvSpPr>
              <a:spLocks noChangeShapeType="1"/>
            </p:cNvSpPr>
            <p:nvPr/>
          </p:nvSpPr>
          <p:spPr bwMode="auto">
            <a:xfrm flipH="1">
              <a:off x="4002" y="1236"/>
              <a:ext cx="271" cy="2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3851" name="Line 43"/>
            <p:cNvSpPr>
              <a:spLocks noChangeShapeType="1"/>
            </p:cNvSpPr>
            <p:nvPr/>
          </p:nvSpPr>
          <p:spPr bwMode="auto">
            <a:xfrm>
              <a:off x="4436" y="1161"/>
              <a:ext cx="57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3852" name="Line 44"/>
            <p:cNvSpPr>
              <a:spLocks noChangeShapeType="1"/>
            </p:cNvSpPr>
            <p:nvPr/>
          </p:nvSpPr>
          <p:spPr bwMode="auto">
            <a:xfrm>
              <a:off x="4402" y="1249"/>
              <a:ext cx="278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aphicFrame>
        <p:nvGraphicFramePr>
          <p:cNvPr id="503853" name="Object 45"/>
          <p:cNvGraphicFramePr>
            <a:graphicFrameLocks noChangeAspect="1"/>
          </p:cNvGraphicFramePr>
          <p:nvPr/>
        </p:nvGraphicFramePr>
        <p:xfrm>
          <a:off x="6448425" y="3200400"/>
          <a:ext cx="1323975" cy="187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856" name="Worksheet" r:id="rId3" imgW="1324356" imgH="1876755" progId="Excel.Sheet.8">
                  <p:embed/>
                </p:oleObj>
              </mc:Choice>
              <mc:Fallback>
                <p:oleObj name="Worksheet" r:id="rId3" imgW="1324356" imgH="1876755" progId="Excel.Sheet.8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8425" y="3200400"/>
                        <a:ext cx="1323975" cy="187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3" y="153988"/>
            <a:ext cx="7772400" cy="615950"/>
          </a:xfrm>
          <a:noFill/>
          <a:ln/>
        </p:spPr>
        <p:txBody>
          <a:bodyPr/>
          <a:lstStyle/>
          <a:p>
            <a:r>
              <a:rPr lang="en-US" sz="3200"/>
              <a:t>Running Time</a:t>
            </a:r>
          </a:p>
        </p:txBody>
      </p:sp>
      <p:sp>
        <p:nvSpPr>
          <p:cNvPr id="5048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17513" y="909638"/>
            <a:ext cx="5489575" cy="5395912"/>
          </a:xfrm>
          <a:noFill/>
          <a:ln/>
        </p:spPr>
        <p:txBody>
          <a:bodyPr/>
          <a:lstStyle/>
          <a:p>
            <a:r>
              <a:rPr lang="en-US" sz="2000">
                <a:sym typeface="Symbol" pitchFamily="18" charset="2"/>
              </a:rPr>
              <a:t>Using priority queues</a:t>
            </a:r>
          </a:p>
          <a:p>
            <a:pPr>
              <a:buFont typeface="Wingdings" pitchFamily="2" charset="2"/>
              <a:buNone/>
            </a:pPr>
            <a:r>
              <a:rPr lang="en-US" sz="2000">
                <a:sym typeface="Symbol" pitchFamily="18" charset="2"/>
              </a:rPr>
              <a:t>	use a priority queue to keep the </a:t>
            </a:r>
            <a:r>
              <a:rPr lang="en-US" sz="2000">
                <a:latin typeface="Batang" pitchFamily="18" charset="-127"/>
                <a:sym typeface="Symbol" pitchFamily="18" charset="2"/>
              </a:rPr>
              <a:t>d</a:t>
            </a:r>
            <a:r>
              <a:rPr lang="en-US" sz="2000" baseline="-25000">
                <a:latin typeface="Batang" pitchFamily="18" charset="-127"/>
                <a:sym typeface="Symbol" pitchFamily="18" charset="2"/>
              </a:rPr>
              <a:t>v</a:t>
            </a:r>
            <a:r>
              <a:rPr lang="en-US" sz="2000">
                <a:sym typeface="Symbol" pitchFamily="18" charset="2"/>
              </a:rPr>
              <a:t>’s for all </a:t>
            </a:r>
            <a:r>
              <a:rPr lang="en-US" sz="2000">
                <a:solidFill>
                  <a:srgbClr val="FF00FF"/>
                </a:solidFill>
                <a:latin typeface="Batang" pitchFamily="18" charset="-127"/>
                <a:sym typeface="Symbol" pitchFamily="18" charset="2"/>
              </a:rPr>
              <a:t>unknown</a:t>
            </a:r>
            <a:r>
              <a:rPr lang="en-US" sz="2000">
                <a:sym typeface="Symbol" pitchFamily="18" charset="2"/>
              </a:rPr>
              <a:t> vertices.</a:t>
            </a:r>
          </a:p>
          <a:p>
            <a:r>
              <a:rPr lang="en-US" sz="2000">
                <a:sym typeface="Symbol" pitchFamily="18" charset="2"/>
              </a:rPr>
              <a:t>Perform a </a:t>
            </a:r>
            <a:r>
              <a:rPr lang="en-US" sz="2000">
                <a:latin typeface="Batang" pitchFamily="18" charset="-127"/>
                <a:sym typeface="Symbol" pitchFamily="18" charset="2"/>
              </a:rPr>
              <a:t>deleteMin</a:t>
            </a:r>
            <a:r>
              <a:rPr lang="en-US" sz="2000">
                <a:sym typeface="Symbol" pitchFamily="18" charset="2"/>
              </a:rPr>
              <a:t> operation to obtain the minimum </a:t>
            </a:r>
            <a:r>
              <a:rPr lang="en-US" sz="2000">
                <a:latin typeface="Batang" pitchFamily="18" charset="-127"/>
                <a:sym typeface="Symbol" pitchFamily="18" charset="2"/>
              </a:rPr>
              <a:t>d</a:t>
            </a:r>
            <a:r>
              <a:rPr lang="en-US" sz="2000" baseline="-25000">
                <a:latin typeface="Batang" pitchFamily="18" charset="-127"/>
                <a:sym typeface="Symbol" pitchFamily="18" charset="2"/>
              </a:rPr>
              <a:t>v</a:t>
            </a:r>
            <a:r>
              <a:rPr lang="en-US" sz="2000">
                <a:sym typeface="Symbol" pitchFamily="18" charset="2"/>
              </a:rPr>
              <a:t>, which takes O(log|V|) time. </a:t>
            </a:r>
          </a:p>
          <a:p>
            <a:r>
              <a:rPr lang="en-US" sz="2000">
                <a:sym typeface="Symbol" pitchFamily="18" charset="2"/>
              </a:rPr>
              <a:t>Updating </a:t>
            </a:r>
            <a:r>
              <a:rPr lang="en-US" sz="2000">
                <a:latin typeface="Batang" pitchFamily="18" charset="-127"/>
                <a:sym typeface="Symbol" pitchFamily="18" charset="2"/>
              </a:rPr>
              <a:t>d</a:t>
            </a:r>
            <a:r>
              <a:rPr lang="en-US" sz="2000" baseline="-25000">
                <a:latin typeface="Batang" pitchFamily="18" charset="-127"/>
                <a:sym typeface="Symbol" pitchFamily="18" charset="2"/>
              </a:rPr>
              <a:t>w </a:t>
            </a:r>
            <a:r>
              <a:rPr lang="en-US" sz="2000">
                <a:sym typeface="Symbol" pitchFamily="18" charset="2"/>
              </a:rPr>
              <a:t>is treated as a </a:t>
            </a:r>
            <a:r>
              <a:rPr lang="en-US" sz="2000">
                <a:latin typeface="Batang" pitchFamily="18" charset="-127"/>
                <a:sym typeface="Symbol" pitchFamily="18" charset="2"/>
              </a:rPr>
              <a:t>decreaseKey</a:t>
            </a:r>
            <a:r>
              <a:rPr lang="en-US" sz="2000">
                <a:sym typeface="Symbol" pitchFamily="18" charset="2"/>
              </a:rPr>
              <a:t> operation on a priority queue, which takes O(log|V|) time.</a:t>
            </a:r>
          </a:p>
          <a:p>
            <a:r>
              <a:rPr lang="en-US" sz="2000">
                <a:sym typeface="Symbol" pitchFamily="18" charset="2"/>
              </a:rPr>
              <a:t>How to find the corresponding </a:t>
            </a:r>
            <a:r>
              <a:rPr lang="en-US" sz="2000">
                <a:latin typeface="Batang" pitchFamily="18" charset="-127"/>
                <a:sym typeface="Symbol" pitchFamily="18" charset="2"/>
              </a:rPr>
              <a:t>d</a:t>
            </a:r>
            <a:r>
              <a:rPr lang="en-US" sz="2000" baseline="-25000">
                <a:latin typeface="Batang" pitchFamily="18" charset="-127"/>
                <a:sym typeface="Symbol" pitchFamily="18" charset="2"/>
              </a:rPr>
              <a:t>v </a:t>
            </a:r>
            <a:r>
              <a:rPr lang="en-US" sz="2000">
                <a:sym typeface="Symbol" pitchFamily="18" charset="2"/>
              </a:rPr>
              <a:t>for a vertex </a:t>
            </a:r>
            <a:r>
              <a:rPr lang="en-US" sz="2000">
                <a:latin typeface="Batang" pitchFamily="18" charset="-127"/>
                <a:sym typeface="Symbol" pitchFamily="18" charset="2"/>
              </a:rPr>
              <a:t>v</a:t>
            </a:r>
            <a:r>
              <a:rPr lang="en-US" sz="2000">
                <a:sym typeface="Symbol" pitchFamily="18" charset="2"/>
              </a:rPr>
              <a:t>?</a:t>
            </a:r>
          </a:p>
          <a:p>
            <a:r>
              <a:rPr lang="en-US" sz="2000">
                <a:sym typeface="Symbol" pitchFamily="18" charset="2"/>
              </a:rPr>
              <a:t>Total running time: O((|V|+|E|)log|V|).</a:t>
            </a:r>
          </a:p>
          <a:p>
            <a:r>
              <a:rPr lang="en-US" sz="2000">
                <a:solidFill>
                  <a:srgbClr val="FF00FF"/>
                </a:solidFill>
                <a:sym typeface="Symbol" pitchFamily="18" charset="2"/>
              </a:rPr>
              <a:t>Using the Fibonacci heap to implement Dijkstra’s algorithm, the running time is O(|E|+|V|log|V|).</a:t>
            </a:r>
          </a:p>
        </p:txBody>
      </p:sp>
      <p:grpSp>
        <p:nvGrpSpPr>
          <p:cNvPr id="504836" name="Group 4"/>
          <p:cNvGrpSpPr>
            <a:grpSpLocks/>
          </p:cNvGrpSpPr>
          <p:nvPr/>
        </p:nvGrpSpPr>
        <p:grpSpPr bwMode="auto">
          <a:xfrm>
            <a:off x="6056313" y="912813"/>
            <a:ext cx="2779712" cy="1931987"/>
            <a:chOff x="3856" y="805"/>
            <a:chExt cx="1751" cy="1217"/>
          </a:xfrm>
        </p:grpSpPr>
        <p:sp>
          <p:nvSpPr>
            <p:cNvPr id="504837" name="Text Box 5"/>
            <p:cNvSpPr txBox="1">
              <a:spLocks noChangeArrowheads="1"/>
            </p:cNvSpPr>
            <p:nvPr/>
          </p:nvSpPr>
          <p:spPr bwMode="auto">
            <a:xfrm>
              <a:off x="4268" y="805"/>
              <a:ext cx="116" cy="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grpSp>
          <p:nvGrpSpPr>
            <p:cNvPr id="504838" name="Group 6"/>
            <p:cNvGrpSpPr>
              <a:grpSpLocks/>
            </p:cNvGrpSpPr>
            <p:nvPr/>
          </p:nvGrpSpPr>
          <p:grpSpPr bwMode="auto">
            <a:xfrm>
              <a:off x="4015" y="1010"/>
              <a:ext cx="1464" cy="949"/>
              <a:chOff x="1067" y="1260"/>
              <a:chExt cx="1464" cy="949"/>
            </a:xfrm>
          </p:grpSpPr>
          <p:sp>
            <p:nvSpPr>
              <p:cNvPr id="504839" name="Text Box 7"/>
              <p:cNvSpPr txBox="1">
                <a:spLocks noChangeArrowheads="1"/>
              </p:cNvSpPr>
              <p:nvPr/>
            </p:nvSpPr>
            <p:spPr bwMode="auto">
              <a:xfrm>
                <a:off x="1067" y="1482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4</a:t>
                </a:r>
              </a:p>
            </p:txBody>
          </p:sp>
          <p:sp>
            <p:nvSpPr>
              <p:cNvPr id="504840" name="Text Box 8"/>
              <p:cNvSpPr txBox="1">
                <a:spLocks noChangeArrowheads="1"/>
              </p:cNvSpPr>
              <p:nvPr/>
            </p:nvSpPr>
            <p:spPr bwMode="auto">
              <a:xfrm>
                <a:off x="1679" y="1260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2</a:t>
                </a:r>
              </a:p>
            </p:txBody>
          </p:sp>
          <p:sp>
            <p:nvSpPr>
              <p:cNvPr id="504841" name="Text Box 9"/>
              <p:cNvSpPr txBox="1">
                <a:spLocks noChangeArrowheads="1"/>
              </p:cNvSpPr>
              <p:nvPr/>
            </p:nvSpPr>
            <p:spPr bwMode="auto">
              <a:xfrm>
                <a:off x="2311" y="1430"/>
                <a:ext cx="220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10</a:t>
                </a:r>
              </a:p>
            </p:txBody>
          </p:sp>
          <p:sp>
            <p:nvSpPr>
              <p:cNvPr id="504842" name="Text Box 10"/>
              <p:cNvSpPr txBox="1">
                <a:spLocks noChangeArrowheads="1"/>
              </p:cNvSpPr>
              <p:nvPr/>
            </p:nvSpPr>
            <p:spPr bwMode="auto">
              <a:xfrm>
                <a:off x="1993" y="1526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3</a:t>
                </a:r>
              </a:p>
            </p:txBody>
          </p:sp>
          <p:sp>
            <p:nvSpPr>
              <p:cNvPr id="504843" name="Text Box 11"/>
              <p:cNvSpPr txBox="1">
                <a:spLocks noChangeArrowheads="1"/>
              </p:cNvSpPr>
              <p:nvPr/>
            </p:nvSpPr>
            <p:spPr bwMode="auto">
              <a:xfrm>
                <a:off x="1560" y="1459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1</a:t>
                </a:r>
              </a:p>
            </p:txBody>
          </p:sp>
          <p:sp>
            <p:nvSpPr>
              <p:cNvPr id="504844" name="Text Box 12"/>
              <p:cNvSpPr txBox="1">
                <a:spLocks noChangeArrowheads="1"/>
              </p:cNvSpPr>
              <p:nvPr/>
            </p:nvSpPr>
            <p:spPr bwMode="auto">
              <a:xfrm>
                <a:off x="1331" y="1644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2</a:t>
                </a:r>
              </a:p>
            </p:txBody>
          </p:sp>
          <p:sp>
            <p:nvSpPr>
              <p:cNvPr id="504845" name="Text Box 13"/>
              <p:cNvSpPr txBox="1">
                <a:spLocks noChangeArrowheads="1"/>
              </p:cNvSpPr>
              <p:nvPr/>
            </p:nvSpPr>
            <p:spPr bwMode="auto">
              <a:xfrm>
                <a:off x="2165" y="1652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2</a:t>
                </a:r>
              </a:p>
            </p:txBody>
          </p:sp>
          <p:sp>
            <p:nvSpPr>
              <p:cNvPr id="504846" name="Text Box 14"/>
              <p:cNvSpPr txBox="1">
                <a:spLocks noChangeArrowheads="1"/>
              </p:cNvSpPr>
              <p:nvPr/>
            </p:nvSpPr>
            <p:spPr bwMode="auto">
              <a:xfrm>
                <a:off x="2356" y="1924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6</a:t>
                </a:r>
              </a:p>
            </p:txBody>
          </p:sp>
          <p:sp>
            <p:nvSpPr>
              <p:cNvPr id="504847" name="Text Box 15"/>
              <p:cNvSpPr txBox="1">
                <a:spLocks noChangeArrowheads="1"/>
              </p:cNvSpPr>
              <p:nvPr/>
            </p:nvSpPr>
            <p:spPr bwMode="auto">
              <a:xfrm>
                <a:off x="1931" y="1838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4</a:t>
                </a:r>
              </a:p>
            </p:txBody>
          </p:sp>
          <p:sp>
            <p:nvSpPr>
              <p:cNvPr id="504848" name="Text Box 16"/>
              <p:cNvSpPr txBox="1">
                <a:spLocks noChangeArrowheads="1"/>
              </p:cNvSpPr>
              <p:nvPr/>
            </p:nvSpPr>
            <p:spPr bwMode="auto">
              <a:xfrm>
                <a:off x="1749" y="2035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1</a:t>
                </a:r>
              </a:p>
            </p:txBody>
          </p:sp>
          <p:sp>
            <p:nvSpPr>
              <p:cNvPr id="504849" name="Text Box 17"/>
              <p:cNvSpPr txBox="1">
                <a:spLocks noChangeArrowheads="1"/>
              </p:cNvSpPr>
              <p:nvPr/>
            </p:nvSpPr>
            <p:spPr bwMode="auto">
              <a:xfrm>
                <a:off x="1486" y="1840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8</a:t>
                </a:r>
              </a:p>
            </p:txBody>
          </p:sp>
          <p:sp>
            <p:nvSpPr>
              <p:cNvPr id="504850" name="Text Box 18"/>
              <p:cNvSpPr txBox="1">
                <a:spLocks noChangeArrowheads="1"/>
              </p:cNvSpPr>
              <p:nvPr/>
            </p:nvSpPr>
            <p:spPr bwMode="auto">
              <a:xfrm>
                <a:off x="1155" y="1854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5</a:t>
                </a:r>
              </a:p>
            </p:txBody>
          </p:sp>
        </p:grpSp>
        <p:sp>
          <p:nvSpPr>
            <p:cNvPr id="504851" name="Oval 19"/>
            <p:cNvSpPr>
              <a:spLocks noChangeArrowheads="1"/>
            </p:cNvSpPr>
            <p:nvPr/>
          </p:nvSpPr>
          <p:spPr bwMode="auto">
            <a:xfrm>
              <a:off x="3867" y="1458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4852" name="Text Box 20"/>
            <p:cNvSpPr txBox="1">
              <a:spLocks noChangeArrowheads="1"/>
            </p:cNvSpPr>
            <p:nvPr/>
          </p:nvSpPr>
          <p:spPr bwMode="auto">
            <a:xfrm>
              <a:off x="3856" y="1433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3</a:t>
              </a:r>
              <a:endParaRPr lang="en-US" sz="1400"/>
            </a:p>
          </p:txBody>
        </p:sp>
        <p:sp>
          <p:nvSpPr>
            <p:cNvPr id="504853" name="Oval 21"/>
            <p:cNvSpPr>
              <a:spLocks noChangeArrowheads="1"/>
            </p:cNvSpPr>
            <p:nvPr/>
          </p:nvSpPr>
          <p:spPr bwMode="auto">
            <a:xfrm>
              <a:off x="4261" y="1846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4854" name="Text Box 22"/>
            <p:cNvSpPr txBox="1">
              <a:spLocks noChangeArrowheads="1"/>
            </p:cNvSpPr>
            <p:nvPr/>
          </p:nvSpPr>
          <p:spPr bwMode="auto">
            <a:xfrm>
              <a:off x="4243" y="1814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6</a:t>
              </a:r>
              <a:endParaRPr lang="en-US" sz="1400"/>
            </a:p>
          </p:txBody>
        </p:sp>
        <p:sp>
          <p:nvSpPr>
            <p:cNvPr id="504855" name="Oval 23"/>
            <p:cNvSpPr>
              <a:spLocks noChangeArrowheads="1"/>
            </p:cNvSpPr>
            <p:nvPr/>
          </p:nvSpPr>
          <p:spPr bwMode="auto">
            <a:xfrm>
              <a:off x="4634" y="1474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4856" name="Text Box 24"/>
            <p:cNvSpPr txBox="1">
              <a:spLocks noChangeArrowheads="1"/>
            </p:cNvSpPr>
            <p:nvPr/>
          </p:nvSpPr>
          <p:spPr bwMode="auto">
            <a:xfrm>
              <a:off x="4623" y="1449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4</a:t>
              </a:r>
              <a:endParaRPr lang="en-US" sz="1400"/>
            </a:p>
          </p:txBody>
        </p:sp>
        <p:sp>
          <p:nvSpPr>
            <p:cNvPr id="504857" name="Oval 25"/>
            <p:cNvSpPr>
              <a:spLocks noChangeArrowheads="1"/>
            </p:cNvSpPr>
            <p:nvPr/>
          </p:nvSpPr>
          <p:spPr bwMode="auto">
            <a:xfrm>
              <a:off x="5022" y="1089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4858" name="Text Box 26"/>
            <p:cNvSpPr txBox="1">
              <a:spLocks noChangeArrowheads="1"/>
            </p:cNvSpPr>
            <p:nvPr/>
          </p:nvSpPr>
          <p:spPr bwMode="auto">
            <a:xfrm>
              <a:off x="5011" y="1064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2</a:t>
              </a:r>
              <a:endParaRPr lang="en-US" sz="1400"/>
            </a:p>
          </p:txBody>
        </p:sp>
        <p:sp>
          <p:nvSpPr>
            <p:cNvPr id="504859" name="Oval 27"/>
            <p:cNvSpPr>
              <a:spLocks noChangeArrowheads="1"/>
            </p:cNvSpPr>
            <p:nvPr/>
          </p:nvSpPr>
          <p:spPr bwMode="auto">
            <a:xfrm>
              <a:off x="5028" y="184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4860" name="Text Box 28"/>
            <p:cNvSpPr txBox="1">
              <a:spLocks noChangeArrowheads="1"/>
            </p:cNvSpPr>
            <p:nvPr/>
          </p:nvSpPr>
          <p:spPr bwMode="auto">
            <a:xfrm>
              <a:off x="5024" y="1817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7</a:t>
              </a:r>
              <a:endParaRPr lang="en-US" sz="1400"/>
            </a:p>
          </p:txBody>
        </p:sp>
        <p:sp>
          <p:nvSpPr>
            <p:cNvPr id="504861" name="Oval 29"/>
            <p:cNvSpPr>
              <a:spLocks noChangeArrowheads="1"/>
            </p:cNvSpPr>
            <p:nvPr/>
          </p:nvSpPr>
          <p:spPr bwMode="auto">
            <a:xfrm>
              <a:off x="5407" y="1475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4862" name="Text Box 30"/>
            <p:cNvSpPr txBox="1">
              <a:spLocks noChangeArrowheads="1"/>
            </p:cNvSpPr>
            <p:nvPr/>
          </p:nvSpPr>
          <p:spPr bwMode="auto">
            <a:xfrm>
              <a:off x="5396" y="1450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5</a:t>
              </a:r>
              <a:endParaRPr lang="en-US" sz="1400"/>
            </a:p>
          </p:txBody>
        </p:sp>
        <p:sp>
          <p:nvSpPr>
            <p:cNvPr id="504863" name="Line 31"/>
            <p:cNvSpPr>
              <a:spLocks noChangeShapeType="1"/>
            </p:cNvSpPr>
            <p:nvPr/>
          </p:nvSpPr>
          <p:spPr bwMode="auto">
            <a:xfrm>
              <a:off x="3996" y="1629"/>
              <a:ext cx="271" cy="25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4864" name="Line 32"/>
            <p:cNvSpPr>
              <a:spLocks noChangeShapeType="1"/>
            </p:cNvSpPr>
            <p:nvPr/>
          </p:nvSpPr>
          <p:spPr bwMode="auto">
            <a:xfrm>
              <a:off x="5188" y="1215"/>
              <a:ext cx="265" cy="27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4865" name="Line 33"/>
            <p:cNvSpPr>
              <a:spLocks noChangeShapeType="1"/>
            </p:cNvSpPr>
            <p:nvPr/>
          </p:nvSpPr>
          <p:spPr bwMode="auto">
            <a:xfrm flipH="1">
              <a:off x="5182" y="1622"/>
              <a:ext cx="250" cy="25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4866" name="Line 34"/>
            <p:cNvSpPr>
              <a:spLocks noChangeShapeType="1"/>
            </p:cNvSpPr>
            <p:nvPr/>
          </p:nvSpPr>
          <p:spPr bwMode="auto">
            <a:xfrm flipH="1">
              <a:off x="4789" y="1236"/>
              <a:ext cx="257" cy="2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4867" name="Line 35"/>
            <p:cNvSpPr>
              <a:spLocks noChangeShapeType="1"/>
            </p:cNvSpPr>
            <p:nvPr/>
          </p:nvSpPr>
          <p:spPr bwMode="auto">
            <a:xfrm flipH="1">
              <a:off x="4809" y="1554"/>
              <a:ext cx="5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4868" name="Line 36"/>
            <p:cNvSpPr>
              <a:spLocks noChangeShapeType="1"/>
            </p:cNvSpPr>
            <p:nvPr/>
          </p:nvSpPr>
          <p:spPr bwMode="auto">
            <a:xfrm>
              <a:off x="4782" y="1622"/>
              <a:ext cx="264" cy="2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4869" name="Line 37"/>
            <p:cNvSpPr>
              <a:spLocks noChangeShapeType="1"/>
            </p:cNvSpPr>
            <p:nvPr/>
          </p:nvSpPr>
          <p:spPr bwMode="auto">
            <a:xfrm flipH="1">
              <a:off x="4436" y="1934"/>
              <a:ext cx="59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4870" name="Line 38"/>
            <p:cNvSpPr>
              <a:spLocks noChangeShapeType="1"/>
            </p:cNvSpPr>
            <p:nvPr/>
          </p:nvSpPr>
          <p:spPr bwMode="auto">
            <a:xfrm flipH="1">
              <a:off x="4036" y="1554"/>
              <a:ext cx="59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4871" name="Line 39"/>
            <p:cNvSpPr>
              <a:spLocks noChangeShapeType="1"/>
            </p:cNvSpPr>
            <p:nvPr/>
          </p:nvSpPr>
          <p:spPr bwMode="auto">
            <a:xfrm flipH="1">
              <a:off x="4375" y="1635"/>
              <a:ext cx="292" cy="2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4872" name="Oval 40"/>
            <p:cNvSpPr>
              <a:spLocks noChangeArrowheads="1"/>
            </p:cNvSpPr>
            <p:nvPr/>
          </p:nvSpPr>
          <p:spPr bwMode="auto">
            <a:xfrm>
              <a:off x="4259" y="1085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4873" name="Text Box 41"/>
            <p:cNvSpPr txBox="1">
              <a:spLocks noChangeArrowheads="1"/>
            </p:cNvSpPr>
            <p:nvPr/>
          </p:nvSpPr>
          <p:spPr bwMode="auto">
            <a:xfrm>
              <a:off x="4251" y="1060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1</a:t>
              </a:r>
              <a:endParaRPr lang="en-US" sz="1400"/>
            </a:p>
          </p:txBody>
        </p:sp>
        <p:sp>
          <p:nvSpPr>
            <p:cNvPr id="504874" name="Line 42"/>
            <p:cNvSpPr>
              <a:spLocks noChangeShapeType="1"/>
            </p:cNvSpPr>
            <p:nvPr/>
          </p:nvSpPr>
          <p:spPr bwMode="auto">
            <a:xfrm flipH="1">
              <a:off x="4002" y="1236"/>
              <a:ext cx="271" cy="2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4875" name="Line 43"/>
            <p:cNvSpPr>
              <a:spLocks noChangeShapeType="1"/>
            </p:cNvSpPr>
            <p:nvPr/>
          </p:nvSpPr>
          <p:spPr bwMode="auto">
            <a:xfrm>
              <a:off x="4436" y="1161"/>
              <a:ext cx="57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4876" name="Line 44"/>
            <p:cNvSpPr>
              <a:spLocks noChangeShapeType="1"/>
            </p:cNvSpPr>
            <p:nvPr/>
          </p:nvSpPr>
          <p:spPr bwMode="auto">
            <a:xfrm>
              <a:off x="4402" y="1249"/>
              <a:ext cx="278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aphicFrame>
        <p:nvGraphicFramePr>
          <p:cNvPr id="504877" name="Object 45"/>
          <p:cNvGraphicFramePr>
            <a:graphicFrameLocks noChangeAspect="1"/>
          </p:cNvGraphicFramePr>
          <p:nvPr/>
        </p:nvGraphicFramePr>
        <p:xfrm>
          <a:off x="7481888" y="3211513"/>
          <a:ext cx="1323975" cy="187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4911" name="Worksheet" r:id="rId3" imgW="1324356" imgH="1876755" progId="Excel.Sheet.8">
                  <p:embed/>
                </p:oleObj>
              </mc:Choice>
              <mc:Fallback>
                <p:oleObj name="Worksheet" r:id="rId3" imgW="1324356" imgH="1876755" progId="Excel.Sheet.8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81888" y="3211513"/>
                        <a:ext cx="1323975" cy="187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04878" name="Group 46"/>
          <p:cNvGrpSpPr>
            <a:grpSpLocks/>
          </p:cNvGrpSpPr>
          <p:nvPr/>
        </p:nvGrpSpPr>
        <p:grpSpPr bwMode="auto">
          <a:xfrm>
            <a:off x="5719763" y="3463925"/>
            <a:ext cx="1711325" cy="1514475"/>
            <a:chOff x="4354" y="1728"/>
            <a:chExt cx="1078" cy="954"/>
          </a:xfrm>
        </p:grpSpPr>
        <p:grpSp>
          <p:nvGrpSpPr>
            <p:cNvPr id="504879" name="Group 47"/>
            <p:cNvGrpSpPr>
              <a:grpSpLocks/>
            </p:cNvGrpSpPr>
            <p:nvPr/>
          </p:nvGrpSpPr>
          <p:grpSpPr bwMode="auto">
            <a:xfrm>
              <a:off x="4832" y="1728"/>
              <a:ext cx="361" cy="214"/>
              <a:chOff x="4832" y="1728"/>
              <a:chExt cx="361" cy="214"/>
            </a:xfrm>
          </p:grpSpPr>
          <p:sp>
            <p:nvSpPr>
              <p:cNvPr id="504880" name="Oval 48"/>
              <p:cNvSpPr>
                <a:spLocks noChangeArrowheads="1"/>
              </p:cNvSpPr>
              <p:nvPr/>
            </p:nvSpPr>
            <p:spPr bwMode="auto">
              <a:xfrm>
                <a:off x="4836" y="1760"/>
                <a:ext cx="177" cy="17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4881" name="Text Box 49"/>
              <p:cNvSpPr txBox="1">
                <a:spLocks noChangeArrowheads="1"/>
              </p:cNvSpPr>
              <p:nvPr/>
            </p:nvSpPr>
            <p:spPr bwMode="auto">
              <a:xfrm>
                <a:off x="4832" y="1749"/>
                <a:ext cx="177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2</a:t>
                </a:r>
              </a:p>
            </p:txBody>
          </p:sp>
          <p:sp>
            <p:nvSpPr>
              <p:cNvPr id="504882" name="Text Box 50"/>
              <p:cNvSpPr txBox="1">
                <a:spLocks noChangeArrowheads="1"/>
              </p:cNvSpPr>
              <p:nvPr/>
            </p:nvSpPr>
            <p:spPr bwMode="auto">
              <a:xfrm>
                <a:off x="4982" y="1728"/>
                <a:ext cx="211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v</a:t>
                </a:r>
                <a:r>
                  <a:rPr lang="en-US" sz="1400" baseline="-25000"/>
                  <a:t>2</a:t>
                </a:r>
                <a:endParaRPr lang="en-US" sz="1400"/>
              </a:p>
            </p:txBody>
          </p:sp>
        </p:grpSp>
        <p:grpSp>
          <p:nvGrpSpPr>
            <p:cNvPr id="504883" name="Group 51"/>
            <p:cNvGrpSpPr>
              <a:grpSpLocks/>
            </p:cNvGrpSpPr>
            <p:nvPr/>
          </p:nvGrpSpPr>
          <p:grpSpPr bwMode="auto">
            <a:xfrm>
              <a:off x="4558" y="2068"/>
              <a:ext cx="361" cy="214"/>
              <a:chOff x="4832" y="1728"/>
              <a:chExt cx="361" cy="214"/>
            </a:xfrm>
          </p:grpSpPr>
          <p:sp>
            <p:nvSpPr>
              <p:cNvPr id="504884" name="Oval 52"/>
              <p:cNvSpPr>
                <a:spLocks noChangeArrowheads="1"/>
              </p:cNvSpPr>
              <p:nvPr/>
            </p:nvSpPr>
            <p:spPr bwMode="auto">
              <a:xfrm>
                <a:off x="4836" y="1760"/>
                <a:ext cx="177" cy="17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4885" name="Text Box 53"/>
              <p:cNvSpPr txBox="1">
                <a:spLocks noChangeArrowheads="1"/>
              </p:cNvSpPr>
              <p:nvPr/>
            </p:nvSpPr>
            <p:spPr bwMode="auto">
              <a:xfrm>
                <a:off x="4832" y="1749"/>
                <a:ext cx="177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3</a:t>
                </a:r>
              </a:p>
            </p:txBody>
          </p:sp>
          <p:sp>
            <p:nvSpPr>
              <p:cNvPr id="504886" name="Text Box 54"/>
              <p:cNvSpPr txBox="1">
                <a:spLocks noChangeArrowheads="1"/>
              </p:cNvSpPr>
              <p:nvPr/>
            </p:nvSpPr>
            <p:spPr bwMode="auto">
              <a:xfrm>
                <a:off x="4982" y="1728"/>
                <a:ext cx="211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v</a:t>
                </a:r>
                <a:r>
                  <a:rPr lang="en-US" sz="1400" baseline="-25000"/>
                  <a:t>3</a:t>
                </a:r>
                <a:endParaRPr lang="en-US" sz="1400"/>
              </a:p>
            </p:txBody>
          </p:sp>
        </p:grpSp>
        <p:grpSp>
          <p:nvGrpSpPr>
            <p:cNvPr id="504887" name="Group 55"/>
            <p:cNvGrpSpPr>
              <a:grpSpLocks/>
            </p:cNvGrpSpPr>
            <p:nvPr/>
          </p:nvGrpSpPr>
          <p:grpSpPr bwMode="auto">
            <a:xfrm>
              <a:off x="5071" y="2081"/>
              <a:ext cx="361" cy="214"/>
              <a:chOff x="4832" y="1728"/>
              <a:chExt cx="361" cy="214"/>
            </a:xfrm>
          </p:grpSpPr>
          <p:sp>
            <p:nvSpPr>
              <p:cNvPr id="504888" name="Oval 56"/>
              <p:cNvSpPr>
                <a:spLocks noChangeArrowheads="1"/>
              </p:cNvSpPr>
              <p:nvPr/>
            </p:nvSpPr>
            <p:spPr bwMode="auto">
              <a:xfrm>
                <a:off x="4836" y="1760"/>
                <a:ext cx="177" cy="17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4889" name="Text Box 57"/>
              <p:cNvSpPr txBox="1">
                <a:spLocks noChangeArrowheads="1"/>
              </p:cNvSpPr>
              <p:nvPr/>
            </p:nvSpPr>
            <p:spPr bwMode="auto">
              <a:xfrm>
                <a:off x="4832" y="1749"/>
                <a:ext cx="177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3</a:t>
                </a:r>
              </a:p>
            </p:txBody>
          </p:sp>
          <p:sp>
            <p:nvSpPr>
              <p:cNvPr id="504890" name="Text Box 58"/>
              <p:cNvSpPr txBox="1">
                <a:spLocks noChangeArrowheads="1"/>
              </p:cNvSpPr>
              <p:nvPr/>
            </p:nvSpPr>
            <p:spPr bwMode="auto">
              <a:xfrm>
                <a:off x="4982" y="1728"/>
                <a:ext cx="211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v</a:t>
                </a:r>
                <a:r>
                  <a:rPr lang="en-US" sz="1400" baseline="-25000"/>
                  <a:t>5</a:t>
                </a:r>
                <a:endParaRPr lang="en-US" sz="1400"/>
              </a:p>
            </p:txBody>
          </p:sp>
        </p:grpSp>
        <p:grpSp>
          <p:nvGrpSpPr>
            <p:cNvPr id="504891" name="Group 59"/>
            <p:cNvGrpSpPr>
              <a:grpSpLocks/>
            </p:cNvGrpSpPr>
            <p:nvPr/>
          </p:nvGrpSpPr>
          <p:grpSpPr bwMode="auto">
            <a:xfrm>
              <a:off x="4354" y="2468"/>
              <a:ext cx="361" cy="214"/>
              <a:chOff x="4832" y="1728"/>
              <a:chExt cx="361" cy="214"/>
            </a:xfrm>
          </p:grpSpPr>
          <p:sp>
            <p:nvSpPr>
              <p:cNvPr id="504892" name="Oval 60"/>
              <p:cNvSpPr>
                <a:spLocks noChangeArrowheads="1"/>
              </p:cNvSpPr>
              <p:nvPr/>
            </p:nvSpPr>
            <p:spPr bwMode="auto">
              <a:xfrm>
                <a:off x="4836" y="1760"/>
                <a:ext cx="177" cy="17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4893" name="Text Box 61"/>
              <p:cNvSpPr txBox="1">
                <a:spLocks noChangeArrowheads="1"/>
              </p:cNvSpPr>
              <p:nvPr/>
            </p:nvSpPr>
            <p:spPr bwMode="auto">
              <a:xfrm>
                <a:off x="4832" y="1749"/>
                <a:ext cx="177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9</a:t>
                </a:r>
              </a:p>
            </p:txBody>
          </p:sp>
          <p:sp>
            <p:nvSpPr>
              <p:cNvPr id="504894" name="Text Box 62"/>
              <p:cNvSpPr txBox="1">
                <a:spLocks noChangeArrowheads="1"/>
              </p:cNvSpPr>
              <p:nvPr/>
            </p:nvSpPr>
            <p:spPr bwMode="auto">
              <a:xfrm>
                <a:off x="4982" y="1728"/>
                <a:ext cx="211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v</a:t>
                </a:r>
                <a:r>
                  <a:rPr lang="en-US" sz="1400" baseline="-25000"/>
                  <a:t>6</a:t>
                </a:r>
                <a:endParaRPr lang="en-US" sz="1400"/>
              </a:p>
            </p:txBody>
          </p:sp>
        </p:grpSp>
        <p:grpSp>
          <p:nvGrpSpPr>
            <p:cNvPr id="504895" name="Group 63"/>
            <p:cNvGrpSpPr>
              <a:grpSpLocks/>
            </p:cNvGrpSpPr>
            <p:nvPr/>
          </p:nvGrpSpPr>
          <p:grpSpPr bwMode="auto">
            <a:xfrm>
              <a:off x="4767" y="2468"/>
              <a:ext cx="361" cy="214"/>
              <a:chOff x="4832" y="1728"/>
              <a:chExt cx="361" cy="214"/>
            </a:xfrm>
          </p:grpSpPr>
          <p:sp>
            <p:nvSpPr>
              <p:cNvPr id="504896" name="Oval 64"/>
              <p:cNvSpPr>
                <a:spLocks noChangeArrowheads="1"/>
              </p:cNvSpPr>
              <p:nvPr/>
            </p:nvSpPr>
            <p:spPr bwMode="auto">
              <a:xfrm>
                <a:off x="4836" y="1760"/>
                <a:ext cx="177" cy="17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4897" name="Text Box 65"/>
              <p:cNvSpPr txBox="1">
                <a:spLocks noChangeArrowheads="1"/>
              </p:cNvSpPr>
              <p:nvPr/>
            </p:nvSpPr>
            <p:spPr bwMode="auto">
              <a:xfrm>
                <a:off x="4832" y="1749"/>
                <a:ext cx="177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5</a:t>
                </a:r>
              </a:p>
            </p:txBody>
          </p:sp>
          <p:sp>
            <p:nvSpPr>
              <p:cNvPr id="504898" name="Text Box 66"/>
              <p:cNvSpPr txBox="1">
                <a:spLocks noChangeArrowheads="1"/>
              </p:cNvSpPr>
              <p:nvPr/>
            </p:nvSpPr>
            <p:spPr bwMode="auto">
              <a:xfrm>
                <a:off x="4982" y="1728"/>
                <a:ext cx="211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v</a:t>
                </a:r>
                <a:r>
                  <a:rPr lang="en-US" sz="1400" baseline="-25000"/>
                  <a:t>7</a:t>
                </a:r>
                <a:endParaRPr lang="en-US" sz="1400"/>
              </a:p>
            </p:txBody>
          </p:sp>
        </p:grpSp>
        <p:sp>
          <p:nvSpPr>
            <p:cNvPr id="504899" name="Line 67"/>
            <p:cNvSpPr>
              <a:spLocks noChangeShapeType="1"/>
            </p:cNvSpPr>
            <p:nvPr/>
          </p:nvSpPr>
          <p:spPr bwMode="auto">
            <a:xfrm flipH="1">
              <a:off x="4642" y="1918"/>
              <a:ext cx="230" cy="1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4900" name="Line 68"/>
            <p:cNvSpPr>
              <a:spLocks noChangeShapeType="1"/>
            </p:cNvSpPr>
            <p:nvPr/>
          </p:nvSpPr>
          <p:spPr bwMode="auto">
            <a:xfrm>
              <a:off x="4987" y="1925"/>
              <a:ext cx="177" cy="1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4901" name="Line 69"/>
            <p:cNvSpPr>
              <a:spLocks noChangeShapeType="1"/>
            </p:cNvSpPr>
            <p:nvPr/>
          </p:nvSpPr>
          <p:spPr bwMode="auto">
            <a:xfrm flipH="1">
              <a:off x="4445" y="2263"/>
              <a:ext cx="156" cy="2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4902" name="Line 70"/>
            <p:cNvSpPr>
              <a:spLocks noChangeShapeType="1"/>
            </p:cNvSpPr>
            <p:nvPr/>
          </p:nvSpPr>
          <p:spPr bwMode="auto">
            <a:xfrm>
              <a:off x="4689" y="2263"/>
              <a:ext cx="163" cy="2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504903" name="Group 71"/>
          <p:cNvGrpSpPr>
            <a:grpSpLocks/>
          </p:cNvGrpSpPr>
          <p:nvPr/>
        </p:nvGrpSpPr>
        <p:grpSpPr bwMode="auto">
          <a:xfrm>
            <a:off x="5938838" y="3238500"/>
            <a:ext cx="2022475" cy="1878013"/>
            <a:chOff x="3741" y="2040"/>
            <a:chExt cx="1274" cy="1183"/>
          </a:xfrm>
        </p:grpSpPr>
        <p:sp>
          <p:nvSpPr>
            <p:cNvPr id="504904" name="Freeform 72"/>
            <p:cNvSpPr>
              <a:spLocks/>
            </p:cNvSpPr>
            <p:nvPr/>
          </p:nvSpPr>
          <p:spPr bwMode="auto">
            <a:xfrm>
              <a:off x="4161" y="2040"/>
              <a:ext cx="854" cy="244"/>
            </a:xfrm>
            <a:custGeom>
              <a:avLst/>
              <a:gdLst>
                <a:gd name="T0" fmla="*/ 854 w 854"/>
                <a:gd name="T1" fmla="*/ 244 h 244"/>
                <a:gd name="T2" fmla="*/ 745 w 854"/>
                <a:gd name="T3" fmla="*/ 210 h 244"/>
                <a:gd name="T4" fmla="*/ 677 w 854"/>
                <a:gd name="T5" fmla="*/ 189 h 244"/>
                <a:gd name="T6" fmla="*/ 515 w 854"/>
                <a:gd name="T7" fmla="*/ 122 h 244"/>
                <a:gd name="T8" fmla="*/ 454 w 854"/>
                <a:gd name="T9" fmla="*/ 88 h 244"/>
                <a:gd name="T10" fmla="*/ 393 w 854"/>
                <a:gd name="T11" fmla="*/ 67 h 244"/>
                <a:gd name="T12" fmla="*/ 176 w 854"/>
                <a:gd name="T13" fmla="*/ 0 h 244"/>
                <a:gd name="T14" fmla="*/ 68 w 854"/>
                <a:gd name="T15" fmla="*/ 27 h 244"/>
                <a:gd name="T16" fmla="*/ 27 w 854"/>
                <a:gd name="T17" fmla="*/ 81 h 244"/>
                <a:gd name="T18" fmla="*/ 0 w 854"/>
                <a:gd name="T19" fmla="*/ 183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54" h="244">
                  <a:moveTo>
                    <a:pt x="854" y="244"/>
                  </a:moveTo>
                  <a:cubicBezTo>
                    <a:pt x="817" y="235"/>
                    <a:pt x="782" y="221"/>
                    <a:pt x="745" y="210"/>
                  </a:cubicBezTo>
                  <a:cubicBezTo>
                    <a:pt x="728" y="205"/>
                    <a:pt x="690" y="198"/>
                    <a:pt x="677" y="189"/>
                  </a:cubicBezTo>
                  <a:cubicBezTo>
                    <a:pt x="628" y="157"/>
                    <a:pt x="571" y="139"/>
                    <a:pt x="515" y="122"/>
                  </a:cubicBezTo>
                  <a:cubicBezTo>
                    <a:pt x="496" y="110"/>
                    <a:pt x="474" y="97"/>
                    <a:pt x="454" y="88"/>
                  </a:cubicBezTo>
                  <a:cubicBezTo>
                    <a:pt x="434" y="79"/>
                    <a:pt x="411" y="78"/>
                    <a:pt x="393" y="67"/>
                  </a:cubicBezTo>
                  <a:cubicBezTo>
                    <a:pt x="331" y="29"/>
                    <a:pt x="247" y="10"/>
                    <a:pt x="176" y="0"/>
                  </a:cubicBezTo>
                  <a:cubicBezTo>
                    <a:pt x="123" y="5"/>
                    <a:pt x="106" y="0"/>
                    <a:pt x="68" y="27"/>
                  </a:cubicBezTo>
                  <a:cubicBezTo>
                    <a:pt x="59" y="54"/>
                    <a:pt x="38" y="55"/>
                    <a:pt x="27" y="81"/>
                  </a:cubicBezTo>
                  <a:cubicBezTo>
                    <a:pt x="14" y="110"/>
                    <a:pt x="0" y="151"/>
                    <a:pt x="0" y="183"/>
                  </a:cubicBezTo>
                </a:path>
              </a:pathLst>
            </a:custGeom>
            <a:noFill/>
            <a:ln w="9525" cap="flat" cmpd="sng">
              <a:solidFill>
                <a:srgbClr val="FF00FF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4905" name="Freeform 73"/>
            <p:cNvSpPr>
              <a:spLocks/>
            </p:cNvSpPr>
            <p:nvPr/>
          </p:nvSpPr>
          <p:spPr bwMode="auto">
            <a:xfrm>
              <a:off x="3964" y="2426"/>
              <a:ext cx="1044" cy="142"/>
            </a:xfrm>
            <a:custGeom>
              <a:avLst/>
              <a:gdLst>
                <a:gd name="T0" fmla="*/ 1044 w 1044"/>
                <a:gd name="T1" fmla="*/ 20 h 142"/>
                <a:gd name="T2" fmla="*/ 888 w 1044"/>
                <a:gd name="T3" fmla="*/ 0 h 142"/>
                <a:gd name="T4" fmla="*/ 407 w 1044"/>
                <a:gd name="T5" fmla="*/ 7 h 142"/>
                <a:gd name="T6" fmla="*/ 298 w 1044"/>
                <a:gd name="T7" fmla="*/ 20 h 142"/>
                <a:gd name="T8" fmla="*/ 190 w 1044"/>
                <a:gd name="T9" fmla="*/ 54 h 142"/>
                <a:gd name="T10" fmla="*/ 48 w 1044"/>
                <a:gd name="T11" fmla="*/ 102 h 142"/>
                <a:gd name="T12" fmla="*/ 0 w 1044"/>
                <a:gd name="T13" fmla="*/ 14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44" h="142">
                  <a:moveTo>
                    <a:pt x="1044" y="20"/>
                  </a:moveTo>
                  <a:cubicBezTo>
                    <a:pt x="989" y="16"/>
                    <a:pt x="942" y="7"/>
                    <a:pt x="888" y="0"/>
                  </a:cubicBezTo>
                  <a:cubicBezTo>
                    <a:pt x="728" y="11"/>
                    <a:pt x="566" y="28"/>
                    <a:pt x="407" y="7"/>
                  </a:cubicBezTo>
                  <a:cubicBezTo>
                    <a:pt x="376" y="10"/>
                    <a:pt x="332" y="10"/>
                    <a:pt x="298" y="20"/>
                  </a:cubicBezTo>
                  <a:cubicBezTo>
                    <a:pt x="262" y="31"/>
                    <a:pt x="227" y="45"/>
                    <a:pt x="190" y="54"/>
                  </a:cubicBezTo>
                  <a:cubicBezTo>
                    <a:pt x="142" y="65"/>
                    <a:pt x="89" y="74"/>
                    <a:pt x="48" y="102"/>
                  </a:cubicBezTo>
                  <a:cubicBezTo>
                    <a:pt x="32" y="124"/>
                    <a:pt x="19" y="124"/>
                    <a:pt x="0" y="142"/>
                  </a:cubicBezTo>
                </a:path>
              </a:pathLst>
            </a:custGeom>
            <a:noFill/>
            <a:ln w="9525" cap="flat" cmpd="sng">
              <a:solidFill>
                <a:srgbClr val="FF00FF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4906" name="Freeform 74"/>
            <p:cNvSpPr>
              <a:spLocks/>
            </p:cNvSpPr>
            <p:nvPr/>
          </p:nvSpPr>
          <p:spPr bwMode="auto">
            <a:xfrm>
              <a:off x="4493" y="2711"/>
              <a:ext cx="522" cy="94"/>
            </a:xfrm>
            <a:custGeom>
              <a:avLst/>
              <a:gdLst>
                <a:gd name="T0" fmla="*/ 522 w 522"/>
                <a:gd name="T1" fmla="*/ 74 h 94"/>
                <a:gd name="T2" fmla="*/ 298 w 522"/>
                <a:gd name="T3" fmla="*/ 94 h 94"/>
                <a:gd name="T4" fmla="*/ 68 w 522"/>
                <a:gd name="T5" fmla="*/ 27 h 94"/>
                <a:gd name="T6" fmla="*/ 0 w 522"/>
                <a:gd name="T7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2" h="94">
                  <a:moveTo>
                    <a:pt x="522" y="74"/>
                  </a:moveTo>
                  <a:cubicBezTo>
                    <a:pt x="444" y="78"/>
                    <a:pt x="375" y="87"/>
                    <a:pt x="298" y="94"/>
                  </a:cubicBezTo>
                  <a:cubicBezTo>
                    <a:pt x="214" y="87"/>
                    <a:pt x="143" y="60"/>
                    <a:pt x="68" y="27"/>
                  </a:cubicBezTo>
                  <a:cubicBezTo>
                    <a:pt x="47" y="18"/>
                    <a:pt x="18" y="16"/>
                    <a:pt x="0" y="0"/>
                  </a:cubicBezTo>
                </a:path>
              </a:pathLst>
            </a:custGeom>
            <a:noFill/>
            <a:ln w="9525" cap="flat" cmpd="sng">
              <a:solidFill>
                <a:srgbClr val="FF00FF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4907" name="Freeform 75"/>
            <p:cNvSpPr>
              <a:spLocks/>
            </p:cNvSpPr>
            <p:nvPr/>
          </p:nvSpPr>
          <p:spPr bwMode="auto">
            <a:xfrm>
              <a:off x="3741" y="2797"/>
              <a:ext cx="1274" cy="175"/>
            </a:xfrm>
            <a:custGeom>
              <a:avLst/>
              <a:gdLst>
                <a:gd name="T0" fmla="*/ 1274 w 1274"/>
                <a:gd name="T1" fmla="*/ 164 h 175"/>
                <a:gd name="T2" fmla="*/ 908 w 1274"/>
                <a:gd name="T3" fmla="*/ 164 h 175"/>
                <a:gd name="T4" fmla="*/ 820 w 1274"/>
                <a:gd name="T5" fmla="*/ 130 h 175"/>
                <a:gd name="T6" fmla="*/ 609 w 1274"/>
                <a:gd name="T7" fmla="*/ 63 h 175"/>
                <a:gd name="T8" fmla="*/ 427 w 1274"/>
                <a:gd name="T9" fmla="*/ 15 h 175"/>
                <a:gd name="T10" fmla="*/ 210 w 1274"/>
                <a:gd name="T11" fmla="*/ 56 h 175"/>
                <a:gd name="T12" fmla="*/ 149 w 1274"/>
                <a:gd name="T13" fmla="*/ 90 h 175"/>
                <a:gd name="T14" fmla="*/ 108 w 1274"/>
                <a:gd name="T15" fmla="*/ 103 h 175"/>
                <a:gd name="T16" fmla="*/ 88 w 1274"/>
                <a:gd name="T17" fmla="*/ 117 h 175"/>
                <a:gd name="T18" fmla="*/ 47 w 1274"/>
                <a:gd name="T19" fmla="*/ 130 h 175"/>
                <a:gd name="T20" fmla="*/ 0 w 1274"/>
                <a:gd name="T21" fmla="*/ 164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74" h="175">
                  <a:moveTo>
                    <a:pt x="1274" y="164"/>
                  </a:moveTo>
                  <a:cubicBezTo>
                    <a:pt x="1090" y="172"/>
                    <a:pt x="1113" y="175"/>
                    <a:pt x="908" y="164"/>
                  </a:cubicBezTo>
                  <a:cubicBezTo>
                    <a:pt x="873" y="162"/>
                    <a:pt x="849" y="144"/>
                    <a:pt x="820" y="130"/>
                  </a:cubicBezTo>
                  <a:cubicBezTo>
                    <a:pt x="757" y="99"/>
                    <a:pt x="677" y="82"/>
                    <a:pt x="609" y="63"/>
                  </a:cubicBezTo>
                  <a:cubicBezTo>
                    <a:pt x="558" y="28"/>
                    <a:pt x="486" y="21"/>
                    <a:pt x="427" y="15"/>
                  </a:cubicBezTo>
                  <a:cubicBezTo>
                    <a:pt x="291" y="21"/>
                    <a:pt x="292" y="0"/>
                    <a:pt x="210" y="56"/>
                  </a:cubicBezTo>
                  <a:cubicBezTo>
                    <a:pt x="192" y="68"/>
                    <a:pt x="168" y="82"/>
                    <a:pt x="149" y="90"/>
                  </a:cubicBezTo>
                  <a:cubicBezTo>
                    <a:pt x="136" y="96"/>
                    <a:pt x="108" y="103"/>
                    <a:pt x="108" y="103"/>
                  </a:cubicBezTo>
                  <a:cubicBezTo>
                    <a:pt x="101" y="108"/>
                    <a:pt x="95" y="114"/>
                    <a:pt x="88" y="117"/>
                  </a:cubicBezTo>
                  <a:cubicBezTo>
                    <a:pt x="75" y="123"/>
                    <a:pt x="47" y="130"/>
                    <a:pt x="47" y="130"/>
                  </a:cubicBezTo>
                  <a:cubicBezTo>
                    <a:pt x="4" y="160"/>
                    <a:pt x="18" y="146"/>
                    <a:pt x="0" y="164"/>
                  </a:cubicBezTo>
                </a:path>
              </a:pathLst>
            </a:custGeom>
            <a:noFill/>
            <a:ln w="9525" cap="flat" cmpd="sng">
              <a:solidFill>
                <a:srgbClr val="FF00FF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4908" name="Freeform 76"/>
            <p:cNvSpPr>
              <a:spLocks/>
            </p:cNvSpPr>
            <p:nvPr/>
          </p:nvSpPr>
          <p:spPr bwMode="auto">
            <a:xfrm>
              <a:off x="4161" y="3124"/>
              <a:ext cx="854" cy="99"/>
            </a:xfrm>
            <a:custGeom>
              <a:avLst/>
              <a:gdLst>
                <a:gd name="T0" fmla="*/ 854 w 854"/>
                <a:gd name="T1" fmla="*/ 0 h 99"/>
                <a:gd name="T2" fmla="*/ 413 w 854"/>
                <a:gd name="T3" fmla="*/ 74 h 99"/>
                <a:gd name="T4" fmla="*/ 0 w 854"/>
                <a:gd name="T5" fmla="*/ 7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54" h="99">
                  <a:moveTo>
                    <a:pt x="854" y="0"/>
                  </a:moveTo>
                  <a:cubicBezTo>
                    <a:pt x="714" y="47"/>
                    <a:pt x="560" y="62"/>
                    <a:pt x="413" y="74"/>
                  </a:cubicBezTo>
                  <a:cubicBezTo>
                    <a:pt x="318" y="71"/>
                    <a:pt x="92" y="99"/>
                    <a:pt x="0" y="7"/>
                  </a:cubicBezTo>
                </a:path>
              </a:pathLst>
            </a:custGeom>
            <a:noFill/>
            <a:ln w="9525" cap="flat" cmpd="sng">
              <a:solidFill>
                <a:srgbClr val="FF00FF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4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3" y="153988"/>
            <a:ext cx="7772400" cy="615950"/>
          </a:xfrm>
          <a:noFill/>
          <a:ln/>
        </p:spPr>
        <p:txBody>
          <a:bodyPr/>
          <a:lstStyle/>
          <a:p>
            <a:r>
              <a:rPr lang="en-US" sz="3200"/>
              <a:t>Negative Edge Costs</a:t>
            </a:r>
          </a:p>
        </p:txBody>
      </p:sp>
      <p:sp>
        <p:nvSpPr>
          <p:cNvPr id="5058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17513" y="909638"/>
            <a:ext cx="8232775" cy="5395912"/>
          </a:xfrm>
          <a:noFill/>
          <a:ln/>
        </p:spPr>
        <p:txBody>
          <a:bodyPr/>
          <a:lstStyle/>
          <a:p>
            <a:r>
              <a:rPr lang="en-US" sz="2000">
                <a:sym typeface="Symbol" pitchFamily="18" charset="2"/>
              </a:rPr>
              <a:t>Dijkstra’s algorithm is NOT applicable to a graph with negative edge costs. </a:t>
            </a:r>
          </a:p>
          <a:p>
            <a:endParaRPr lang="en-US" sz="2000">
              <a:sym typeface="Symbol" pitchFamily="18" charset="2"/>
            </a:endParaRPr>
          </a:p>
          <a:p>
            <a:endParaRPr lang="en-US" sz="2000">
              <a:sym typeface="Symbol" pitchFamily="18" charset="2"/>
            </a:endParaRPr>
          </a:p>
          <a:p>
            <a:endParaRPr lang="en-US" sz="2000">
              <a:sym typeface="Symbol" pitchFamily="18" charset="2"/>
            </a:endParaRPr>
          </a:p>
          <a:p>
            <a:endParaRPr lang="en-US" sz="2000">
              <a:sym typeface="Symbol" pitchFamily="18" charset="2"/>
            </a:endParaRPr>
          </a:p>
          <a:p>
            <a:endParaRPr lang="en-US" sz="2000">
              <a:sym typeface="Symbol" pitchFamily="18" charset="2"/>
            </a:endParaRPr>
          </a:p>
          <a:p>
            <a:endParaRPr lang="en-US" sz="2000">
              <a:sym typeface="Symbol" pitchFamily="18" charset="2"/>
            </a:endParaRPr>
          </a:p>
          <a:p>
            <a:endParaRPr lang="en-US" sz="2000">
              <a:sym typeface="Symbol" pitchFamily="18" charset="2"/>
            </a:endParaRPr>
          </a:p>
          <a:p>
            <a:r>
              <a:rPr lang="en-US" sz="2000">
                <a:sym typeface="Symbol" pitchFamily="18" charset="2"/>
              </a:rPr>
              <a:t>The Bellman-Ford algorithm solves the shortest path problem in a graph with negative edge costs in O(|V||E|) time.</a:t>
            </a:r>
          </a:p>
          <a:p>
            <a:pPr lvl="1"/>
            <a:endParaRPr lang="en-US" sz="2000">
              <a:sym typeface="Symbol" pitchFamily="18" charset="2"/>
            </a:endParaRPr>
          </a:p>
        </p:txBody>
      </p:sp>
      <p:sp>
        <p:nvSpPr>
          <p:cNvPr id="505860" name="Oval 4"/>
          <p:cNvSpPr>
            <a:spLocks noChangeArrowheads="1"/>
          </p:cNvSpPr>
          <p:nvPr/>
        </p:nvSpPr>
        <p:spPr bwMode="auto">
          <a:xfrm>
            <a:off x="3632200" y="3489325"/>
            <a:ext cx="280988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5861" name="Text Box 5"/>
          <p:cNvSpPr txBox="1">
            <a:spLocks noChangeArrowheads="1"/>
          </p:cNvSpPr>
          <p:nvPr/>
        </p:nvSpPr>
        <p:spPr bwMode="auto">
          <a:xfrm>
            <a:off x="3614738" y="3449638"/>
            <a:ext cx="334962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3</a:t>
            </a:r>
            <a:endParaRPr lang="en-US" sz="1400"/>
          </a:p>
        </p:txBody>
      </p:sp>
      <p:sp>
        <p:nvSpPr>
          <p:cNvPr id="505862" name="Oval 6"/>
          <p:cNvSpPr>
            <a:spLocks noChangeArrowheads="1"/>
          </p:cNvSpPr>
          <p:nvPr/>
        </p:nvSpPr>
        <p:spPr bwMode="auto">
          <a:xfrm>
            <a:off x="4022725" y="1858963"/>
            <a:ext cx="280988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5863" name="Text Box 7"/>
          <p:cNvSpPr txBox="1">
            <a:spLocks noChangeArrowheads="1"/>
          </p:cNvSpPr>
          <p:nvPr/>
        </p:nvSpPr>
        <p:spPr bwMode="auto">
          <a:xfrm>
            <a:off x="4005263" y="1819275"/>
            <a:ext cx="33496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2</a:t>
            </a:r>
            <a:endParaRPr lang="en-US" sz="1400"/>
          </a:p>
        </p:txBody>
      </p:sp>
      <p:sp>
        <p:nvSpPr>
          <p:cNvPr id="505864" name="Oval 8"/>
          <p:cNvSpPr>
            <a:spLocks noChangeArrowheads="1"/>
          </p:cNvSpPr>
          <p:nvPr/>
        </p:nvSpPr>
        <p:spPr bwMode="auto">
          <a:xfrm>
            <a:off x="2243138" y="2144713"/>
            <a:ext cx="280987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5865" name="Text Box 9"/>
          <p:cNvSpPr txBox="1">
            <a:spLocks noChangeArrowheads="1"/>
          </p:cNvSpPr>
          <p:nvPr/>
        </p:nvSpPr>
        <p:spPr bwMode="auto">
          <a:xfrm>
            <a:off x="2230438" y="2105025"/>
            <a:ext cx="33496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1</a:t>
            </a:r>
            <a:endParaRPr lang="en-US" sz="1400"/>
          </a:p>
        </p:txBody>
      </p:sp>
      <p:sp>
        <p:nvSpPr>
          <p:cNvPr id="505866" name="Line 10"/>
          <p:cNvSpPr>
            <a:spLocks noChangeShapeType="1"/>
          </p:cNvSpPr>
          <p:nvPr/>
        </p:nvSpPr>
        <p:spPr bwMode="auto">
          <a:xfrm flipV="1">
            <a:off x="2517775" y="2022475"/>
            <a:ext cx="1516063" cy="2159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5867" name="Line 11"/>
          <p:cNvSpPr>
            <a:spLocks noChangeShapeType="1"/>
          </p:cNvSpPr>
          <p:nvPr/>
        </p:nvSpPr>
        <p:spPr bwMode="auto">
          <a:xfrm>
            <a:off x="2441575" y="2420938"/>
            <a:ext cx="1238250" cy="1117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5868" name="Line 12"/>
          <p:cNvSpPr>
            <a:spLocks noChangeShapeType="1"/>
          </p:cNvSpPr>
          <p:nvPr/>
        </p:nvSpPr>
        <p:spPr bwMode="auto">
          <a:xfrm flipV="1">
            <a:off x="3862388" y="2130425"/>
            <a:ext cx="311150" cy="138747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5869" name="Text Box 13"/>
          <p:cNvSpPr txBox="1">
            <a:spLocks noChangeArrowheads="1"/>
          </p:cNvSpPr>
          <p:nvPr/>
        </p:nvSpPr>
        <p:spPr bwMode="auto">
          <a:xfrm>
            <a:off x="2973388" y="1828800"/>
            <a:ext cx="295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5</a:t>
            </a:r>
          </a:p>
        </p:txBody>
      </p:sp>
      <p:sp>
        <p:nvSpPr>
          <p:cNvPr id="505870" name="Text Box 14"/>
          <p:cNvSpPr txBox="1">
            <a:spLocks noChangeArrowheads="1"/>
          </p:cNvSpPr>
          <p:nvPr/>
        </p:nvSpPr>
        <p:spPr bwMode="auto">
          <a:xfrm>
            <a:off x="2814638" y="2927350"/>
            <a:ext cx="295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8</a:t>
            </a:r>
          </a:p>
        </p:txBody>
      </p:sp>
      <p:sp>
        <p:nvSpPr>
          <p:cNvPr id="505871" name="Text Box 15"/>
          <p:cNvSpPr txBox="1">
            <a:spLocks noChangeArrowheads="1"/>
          </p:cNvSpPr>
          <p:nvPr/>
        </p:nvSpPr>
        <p:spPr bwMode="auto">
          <a:xfrm>
            <a:off x="3989388" y="2746375"/>
            <a:ext cx="3698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-6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882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3" y="153988"/>
            <a:ext cx="7772400" cy="615950"/>
          </a:xfrm>
          <a:noFill/>
          <a:ln/>
        </p:spPr>
        <p:txBody>
          <a:bodyPr/>
          <a:lstStyle/>
          <a:p>
            <a:r>
              <a:rPr lang="en-US" sz="3200"/>
              <a:t>Printing the Shortest Paths</a:t>
            </a:r>
          </a:p>
        </p:txBody>
      </p:sp>
      <p:sp>
        <p:nvSpPr>
          <p:cNvPr id="5068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17513" y="909638"/>
            <a:ext cx="8232775" cy="5395912"/>
          </a:xfrm>
          <a:noFill/>
          <a:ln/>
        </p:spPr>
        <p:txBody>
          <a:bodyPr/>
          <a:lstStyle/>
          <a:p>
            <a:endParaRPr lang="en-US" sz="2000">
              <a:sym typeface="Symbol" pitchFamily="18" charset="2"/>
            </a:endParaRPr>
          </a:p>
          <a:p>
            <a:endParaRPr lang="en-US" sz="2000">
              <a:sym typeface="Symbol" pitchFamily="18" charset="2"/>
            </a:endParaRPr>
          </a:p>
          <a:p>
            <a:endParaRPr lang="en-US" sz="2000">
              <a:sym typeface="Symbol" pitchFamily="18" charset="2"/>
            </a:endParaRPr>
          </a:p>
          <a:p>
            <a:endParaRPr lang="en-US" sz="2000">
              <a:sym typeface="Symbol" pitchFamily="18" charset="2"/>
            </a:endParaRPr>
          </a:p>
          <a:p>
            <a:endParaRPr lang="en-US" sz="2000">
              <a:sym typeface="Symbol" pitchFamily="18" charset="2"/>
            </a:endParaRPr>
          </a:p>
          <a:p>
            <a:endParaRPr lang="en-US" sz="2000">
              <a:sym typeface="Symbol" pitchFamily="18" charset="2"/>
            </a:endParaRPr>
          </a:p>
          <a:p>
            <a:r>
              <a:rPr lang="en-US" sz="2000">
                <a:sym typeface="Symbol" pitchFamily="18" charset="2"/>
              </a:rPr>
              <a:t>Track back the start vertex </a:t>
            </a:r>
            <a:r>
              <a:rPr lang="en-US" sz="2000">
                <a:latin typeface="Batang" pitchFamily="18" charset="-127"/>
                <a:sym typeface="Symbol" pitchFamily="18" charset="2"/>
              </a:rPr>
              <a:t>s</a:t>
            </a:r>
            <a:r>
              <a:rPr lang="en-US" sz="2000">
                <a:sym typeface="Symbol" pitchFamily="18" charset="2"/>
              </a:rPr>
              <a:t> by using </a:t>
            </a:r>
            <a:r>
              <a:rPr lang="en-US" sz="2000">
                <a:latin typeface="Batang" pitchFamily="18" charset="-127"/>
                <a:sym typeface="Symbol" pitchFamily="18" charset="2"/>
              </a:rPr>
              <a:t>p</a:t>
            </a:r>
            <a:r>
              <a:rPr lang="en-US" sz="2000" baseline="-25000">
                <a:latin typeface="Batang" pitchFamily="18" charset="-127"/>
                <a:sym typeface="Symbol" pitchFamily="18" charset="2"/>
              </a:rPr>
              <a:t>v</a:t>
            </a:r>
            <a:r>
              <a:rPr lang="en-US" sz="2000">
                <a:sym typeface="Symbol" pitchFamily="18" charset="2"/>
              </a:rPr>
              <a:t>.</a:t>
            </a:r>
          </a:p>
          <a:p>
            <a:r>
              <a:rPr lang="en-US" sz="2000">
                <a:sym typeface="Symbol" pitchFamily="18" charset="2"/>
              </a:rPr>
              <a:t>Example: print out the shortest path from </a:t>
            </a:r>
            <a:r>
              <a:rPr lang="en-US" sz="2000">
                <a:latin typeface="Batang" pitchFamily="18" charset="-127"/>
                <a:sym typeface="Symbol" pitchFamily="18" charset="2"/>
              </a:rPr>
              <a:t>s (v</a:t>
            </a:r>
            <a:r>
              <a:rPr lang="en-US" sz="2000" baseline="-25000">
                <a:latin typeface="Batang" pitchFamily="18" charset="-127"/>
                <a:sym typeface="Symbol" pitchFamily="18" charset="2"/>
              </a:rPr>
              <a:t>1</a:t>
            </a:r>
            <a:r>
              <a:rPr lang="en-US" sz="2000">
                <a:sym typeface="Symbol" pitchFamily="18" charset="2"/>
              </a:rPr>
              <a:t>) to </a:t>
            </a:r>
            <a:r>
              <a:rPr lang="en-US" sz="2000">
                <a:latin typeface="Batang" pitchFamily="18" charset="-127"/>
                <a:sym typeface="Symbol" pitchFamily="18" charset="2"/>
              </a:rPr>
              <a:t>v</a:t>
            </a:r>
            <a:r>
              <a:rPr lang="en-US" sz="2000" baseline="-25000">
                <a:latin typeface="Batang" pitchFamily="18" charset="-127"/>
                <a:sym typeface="Symbol" pitchFamily="18" charset="2"/>
              </a:rPr>
              <a:t>6</a:t>
            </a:r>
            <a:r>
              <a:rPr lang="en-US" sz="2000">
                <a:sym typeface="Symbol" pitchFamily="18" charset="2"/>
              </a:rPr>
              <a:t>.</a:t>
            </a:r>
          </a:p>
          <a:p>
            <a:pPr>
              <a:buFont typeface="Wingdings" pitchFamily="2" charset="2"/>
              <a:buNone/>
            </a:pPr>
            <a:r>
              <a:rPr lang="en-US" sz="2000">
                <a:sym typeface="Symbol" pitchFamily="18" charset="2"/>
              </a:rPr>
              <a:t>		 </a:t>
            </a:r>
            <a:r>
              <a:rPr lang="en-US" sz="2000">
                <a:latin typeface="Batang" pitchFamily="18" charset="-127"/>
                <a:sym typeface="Symbol" pitchFamily="18" charset="2"/>
              </a:rPr>
              <a:t>v</a:t>
            </a:r>
            <a:r>
              <a:rPr lang="en-US" sz="2000" baseline="-25000">
                <a:latin typeface="Batang" pitchFamily="18" charset="-127"/>
                <a:sym typeface="Symbol" pitchFamily="18" charset="2"/>
              </a:rPr>
              <a:t>6 </a:t>
            </a:r>
            <a:r>
              <a:rPr lang="en-US" sz="2000">
                <a:latin typeface="Batang" pitchFamily="18" charset="-127"/>
                <a:sym typeface="Symbol" pitchFamily="18" charset="2"/>
              </a:rPr>
              <a:t>v</a:t>
            </a:r>
            <a:r>
              <a:rPr lang="en-US" sz="2000" baseline="-25000">
                <a:latin typeface="Batang" pitchFamily="18" charset="-127"/>
                <a:sym typeface="Symbol" pitchFamily="18" charset="2"/>
              </a:rPr>
              <a:t>7 </a:t>
            </a:r>
            <a:r>
              <a:rPr lang="en-US" sz="2000">
                <a:latin typeface="Batang" pitchFamily="18" charset="-127"/>
                <a:sym typeface="Symbol" pitchFamily="18" charset="2"/>
              </a:rPr>
              <a:t>v</a:t>
            </a:r>
            <a:r>
              <a:rPr lang="en-US" sz="2000" baseline="-25000">
                <a:latin typeface="Batang" pitchFamily="18" charset="-127"/>
                <a:sym typeface="Symbol" pitchFamily="18" charset="2"/>
              </a:rPr>
              <a:t>4 </a:t>
            </a:r>
            <a:r>
              <a:rPr lang="en-US" sz="2000">
                <a:latin typeface="Batang" pitchFamily="18" charset="-127"/>
                <a:sym typeface="Symbol" pitchFamily="18" charset="2"/>
              </a:rPr>
              <a:t>v</a:t>
            </a:r>
            <a:r>
              <a:rPr lang="en-US" sz="2000" baseline="-25000">
                <a:latin typeface="Batang" pitchFamily="18" charset="-127"/>
                <a:sym typeface="Symbol" pitchFamily="18" charset="2"/>
              </a:rPr>
              <a:t>1 </a:t>
            </a:r>
            <a:r>
              <a:rPr lang="en-US" sz="2000">
                <a:latin typeface="Batang" pitchFamily="18" charset="-127"/>
                <a:sym typeface="Symbol" pitchFamily="18" charset="2"/>
              </a:rPr>
              <a:t> v</a:t>
            </a:r>
            <a:r>
              <a:rPr lang="en-US" sz="2000" baseline="-25000">
                <a:latin typeface="Batang" pitchFamily="18" charset="-127"/>
                <a:sym typeface="Symbol" pitchFamily="18" charset="2"/>
              </a:rPr>
              <a:t>1 </a:t>
            </a:r>
            <a:r>
              <a:rPr lang="en-US" sz="2000">
                <a:latin typeface="Batang" pitchFamily="18" charset="-127"/>
                <a:sym typeface="Symbol" pitchFamily="18" charset="2"/>
              </a:rPr>
              <a:t>v</a:t>
            </a:r>
            <a:r>
              <a:rPr lang="en-US" sz="2000" baseline="-25000">
                <a:latin typeface="Batang" pitchFamily="18" charset="-127"/>
                <a:sym typeface="Symbol" pitchFamily="18" charset="2"/>
              </a:rPr>
              <a:t>4 </a:t>
            </a:r>
            <a:r>
              <a:rPr lang="en-US" sz="2000">
                <a:latin typeface="Batang" pitchFamily="18" charset="-127"/>
                <a:sym typeface="Symbol" pitchFamily="18" charset="2"/>
              </a:rPr>
              <a:t>v</a:t>
            </a:r>
            <a:r>
              <a:rPr lang="en-US" sz="2000" baseline="-25000">
                <a:latin typeface="Batang" pitchFamily="18" charset="-127"/>
                <a:sym typeface="Symbol" pitchFamily="18" charset="2"/>
              </a:rPr>
              <a:t>7 </a:t>
            </a:r>
            <a:r>
              <a:rPr lang="en-US" sz="2000">
                <a:latin typeface="Batang" pitchFamily="18" charset="-127"/>
                <a:sym typeface="Symbol" pitchFamily="18" charset="2"/>
              </a:rPr>
              <a:t>v</a:t>
            </a:r>
            <a:r>
              <a:rPr lang="en-US" sz="2000" baseline="-25000">
                <a:latin typeface="Batang" pitchFamily="18" charset="-127"/>
                <a:sym typeface="Symbol" pitchFamily="18" charset="2"/>
              </a:rPr>
              <a:t>6 </a:t>
            </a:r>
            <a:endParaRPr lang="en-US" sz="2000">
              <a:sym typeface="Symbol" pitchFamily="18" charset="2"/>
            </a:endParaRPr>
          </a:p>
          <a:p>
            <a:endParaRPr lang="en-US" sz="2000">
              <a:sym typeface="Symbol" pitchFamily="18" charset="2"/>
            </a:endParaRPr>
          </a:p>
        </p:txBody>
      </p:sp>
      <p:grpSp>
        <p:nvGrpSpPr>
          <p:cNvPr id="506884" name="Group 4"/>
          <p:cNvGrpSpPr>
            <a:grpSpLocks/>
          </p:cNvGrpSpPr>
          <p:nvPr/>
        </p:nvGrpSpPr>
        <p:grpSpPr bwMode="auto">
          <a:xfrm>
            <a:off x="4230688" y="1157288"/>
            <a:ext cx="2324100" cy="1506537"/>
            <a:chOff x="1067" y="1260"/>
            <a:chExt cx="1464" cy="949"/>
          </a:xfrm>
        </p:grpSpPr>
        <p:sp>
          <p:nvSpPr>
            <p:cNvPr id="506885" name="Text Box 5"/>
            <p:cNvSpPr txBox="1">
              <a:spLocks noChangeArrowheads="1"/>
            </p:cNvSpPr>
            <p:nvPr/>
          </p:nvSpPr>
          <p:spPr bwMode="auto">
            <a:xfrm>
              <a:off x="1067" y="1482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4</a:t>
              </a:r>
            </a:p>
          </p:txBody>
        </p:sp>
        <p:sp>
          <p:nvSpPr>
            <p:cNvPr id="506886" name="Text Box 6"/>
            <p:cNvSpPr txBox="1">
              <a:spLocks noChangeArrowheads="1"/>
            </p:cNvSpPr>
            <p:nvPr/>
          </p:nvSpPr>
          <p:spPr bwMode="auto">
            <a:xfrm>
              <a:off x="1679" y="1260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2</a:t>
              </a:r>
            </a:p>
          </p:txBody>
        </p:sp>
        <p:sp>
          <p:nvSpPr>
            <p:cNvPr id="506887" name="Text Box 7"/>
            <p:cNvSpPr txBox="1">
              <a:spLocks noChangeArrowheads="1"/>
            </p:cNvSpPr>
            <p:nvPr/>
          </p:nvSpPr>
          <p:spPr bwMode="auto">
            <a:xfrm>
              <a:off x="2311" y="1430"/>
              <a:ext cx="220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10</a:t>
              </a:r>
            </a:p>
          </p:txBody>
        </p:sp>
        <p:sp>
          <p:nvSpPr>
            <p:cNvPr id="506888" name="Text Box 8"/>
            <p:cNvSpPr txBox="1">
              <a:spLocks noChangeArrowheads="1"/>
            </p:cNvSpPr>
            <p:nvPr/>
          </p:nvSpPr>
          <p:spPr bwMode="auto">
            <a:xfrm>
              <a:off x="1993" y="1526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3</a:t>
              </a:r>
            </a:p>
          </p:txBody>
        </p:sp>
        <p:sp>
          <p:nvSpPr>
            <p:cNvPr id="506889" name="Text Box 9"/>
            <p:cNvSpPr txBox="1">
              <a:spLocks noChangeArrowheads="1"/>
            </p:cNvSpPr>
            <p:nvPr/>
          </p:nvSpPr>
          <p:spPr bwMode="auto">
            <a:xfrm>
              <a:off x="1560" y="1459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506890" name="Text Box 10"/>
            <p:cNvSpPr txBox="1">
              <a:spLocks noChangeArrowheads="1"/>
            </p:cNvSpPr>
            <p:nvPr/>
          </p:nvSpPr>
          <p:spPr bwMode="auto">
            <a:xfrm>
              <a:off x="1331" y="1644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2</a:t>
              </a:r>
            </a:p>
          </p:txBody>
        </p:sp>
        <p:sp>
          <p:nvSpPr>
            <p:cNvPr id="506891" name="Text Box 11"/>
            <p:cNvSpPr txBox="1">
              <a:spLocks noChangeArrowheads="1"/>
            </p:cNvSpPr>
            <p:nvPr/>
          </p:nvSpPr>
          <p:spPr bwMode="auto">
            <a:xfrm>
              <a:off x="2165" y="1652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2</a:t>
              </a:r>
            </a:p>
          </p:txBody>
        </p:sp>
        <p:sp>
          <p:nvSpPr>
            <p:cNvPr id="506892" name="Text Box 12"/>
            <p:cNvSpPr txBox="1">
              <a:spLocks noChangeArrowheads="1"/>
            </p:cNvSpPr>
            <p:nvPr/>
          </p:nvSpPr>
          <p:spPr bwMode="auto">
            <a:xfrm>
              <a:off x="2356" y="1924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6</a:t>
              </a:r>
            </a:p>
          </p:txBody>
        </p:sp>
        <p:sp>
          <p:nvSpPr>
            <p:cNvPr id="506893" name="Text Box 13"/>
            <p:cNvSpPr txBox="1">
              <a:spLocks noChangeArrowheads="1"/>
            </p:cNvSpPr>
            <p:nvPr/>
          </p:nvSpPr>
          <p:spPr bwMode="auto">
            <a:xfrm>
              <a:off x="1931" y="1838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4</a:t>
              </a:r>
            </a:p>
          </p:txBody>
        </p:sp>
        <p:sp>
          <p:nvSpPr>
            <p:cNvPr id="506894" name="Text Box 14"/>
            <p:cNvSpPr txBox="1">
              <a:spLocks noChangeArrowheads="1"/>
            </p:cNvSpPr>
            <p:nvPr/>
          </p:nvSpPr>
          <p:spPr bwMode="auto">
            <a:xfrm>
              <a:off x="1749" y="2035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506895" name="Text Box 15"/>
            <p:cNvSpPr txBox="1">
              <a:spLocks noChangeArrowheads="1"/>
            </p:cNvSpPr>
            <p:nvPr/>
          </p:nvSpPr>
          <p:spPr bwMode="auto">
            <a:xfrm>
              <a:off x="1486" y="1840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8</a:t>
              </a:r>
            </a:p>
          </p:txBody>
        </p:sp>
        <p:sp>
          <p:nvSpPr>
            <p:cNvPr id="506896" name="Text Box 16"/>
            <p:cNvSpPr txBox="1">
              <a:spLocks noChangeArrowheads="1"/>
            </p:cNvSpPr>
            <p:nvPr/>
          </p:nvSpPr>
          <p:spPr bwMode="auto">
            <a:xfrm>
              <a:off x="1155" y="1854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5</a:t>
              </a:r>
            </a:p>
          </p:txBody>
        </p:sp>
      </p:grpSp>
      <p:sp>
        <p:nvSpPr>
          <p:cNvPr id="506897" name="Oval 17"/>
          <p:cNvSpPr>
            <a:spLocks noChangeArrowheads="1"/>
          </p:cNvSpPr>
          <p:nvPr/>
        </p:nvSpPr>
        <p:spPr bwMode="auto">
          <a:xfrm>
            <a:off x="3995738" y="1868488"/>
            <a:ext cx="280987" cy="279400"/>
          </a:xfrm>
          <a:prstGeom prst="ellipse">
            <a:avLst/>
          </a:prstGeom>
          <a:noFill/>
          <a:ln w="1905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6898" name="Text Box 18"/>
          <p:cNvSpPr txBox="1">
            <a:spLocks noChangeArrowheads="1"/>
          </p:cNvSpPr>
          <p:nvPr/>
        </p:nvSpPr>
        <p:spPr bwMode="auto">
          <a:xfrm>
            <a:off x="3978275" y="1828800"/>
            <a:ext cx="334963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FF"/>
                </a:solidFill>
              </a:rPr>
              <a:t>v</a:t>
            </a:r>
            <a:r>
              <a:rPr lang="en-US" sz="1400" baseline="-25000">
                <a:solidFill>
                  <a:srgbClr val="FF00FF"/>
                </a:solidFill>
              </a:rPr>
              <a:t>3</a:t>
            </a:r>
            <a:endParaRPr lang="en-US" sz="1400">
              <a:solidFill>
                <a:srgbClr val="FF00FF"/>
              </a:solidFill>
            </a:endParaRPr>
          </a:p>
        </p:txBody>
      </p:sp>
      <p:sp>
        <p:nvSpPr>
          <p:cNvPr id="506899" name="Oval 19"/>
          <p:cNvSpPr>
            <a:spLocks noChangeArrowheads="1"/>
          </p:cNvSpPr>
          <p:nvPr/>
        </p:nvSpPr>
        <p:spPr bwMode="auto">
          <a:xfrm>
            <a:off x="4621213" y="2484438"/>
            <a:ext cx="280987" cy="279400"/>
          </a:xfrm>
          <a:prstGeom prst="ellipse">
            <a:avLst/>
          </a:prstGeom>
          <a:noFill/>
          <a:ln w="1905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6900" name="Text Box 20"/>
          <p:cNvSpPr txBox="1">
            <a:spLocks noChangeArrowheads="1"/>
          </p:cNvSpPr>
          <p:nvPr/>
        </p:nvSpPr>
        <p:spPr bwMode="auto">
          <a:xfrm>
            <a:off x="4592638" y="2433638"/>
            <a:ext cx="334962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FF"/>
                </a:solidFill>
              </a:rPr>
              <a:t>v</a:t>
            </a:r>
            <a:r>
              <a:rPr lang="en-US" sz="1400" baseline="-25000">
                <a:solidFill>
                  <a:srgbClr val="FF00FF"/>
                </a:solidFill>
              </a:rPr>
              <a:t>6</a:t>
            </a:r>
            <a:endParaRPr lang="en-US" sz="1400">
              <a:solidFill>
                <a:srgbClr val="FF00FF"/>
              </a:solidFill>
            </a:endParaRPr>
          </a:p>
        </p:txBody>
      </p:sp>
      <p:sp>
        <p:nvSpPr>
          <p:cNvPr id="506901" name="Oval 21"/>
          <p:cNvSpPr>
            <a:spLocks noChangeArrowheads="1"/>
          </p:cNvSpPr>
          <p:nvPr/>
        </p:nvSpPr>
        <p:spPr bwMode="auto">
          <a:xfrm>
            <a:off x="5213350" y="1893888"/>
            <a:ext cx="280988" cy="279400"/>
          </a:xfrm>
          <a:prstGeom prst="ellipse">
            <a:avLst/>
          </a:prstGeom>
          <a:noFill/>
          <a:ln w="1905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6902" name="Text Box 22"/>
          <p:cNvSpPr txBox="1">
            <a:spLocks noChangeArrowheads="1"/>
          </p:cNvSpPr>
          <p:nvPr/>
        </p:nvSpPr>
        <p:spPr bwMode="auto">
          <a:xfrm>
            <a:off x="5195888" y="1854200"/>
            <a:ext cx="33496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FF"/>
                </a:solidFill>
              </a:rPr>
              <a:t>v</a:t>
            </a:r>
            <a:r>
              <a:rPr lang="en-US" sz="1400" baseline="-25000">
                <a:solidFill>
                  <a:srgbClr val="FF00FF"/>
                </a:solidFill>
              </a:rPr>
              <a:t>4</a:t>
            </a:r>
            <a:endParaRPr lang="en-US" sz="1400">
              <a:solidFill>
                <a:srgbClr val="FF00FF"/>
              </a:solidFill>
            </a:endParaRPr>
          </a:p>
        </p:txBody>
      </p:sp>
      <p:sp>
        <p:nvSpPr>
          <p:cNvPr id="506903" name="Oval 23"/>
          <p:cNvSpPr>
            <a:spLocks noChangeArrowheads="1"/>
          </p:cNvSpPr>
          <p:nvPr/>
        </p:nvSpPr>
        <p:spPr bwMode="auto">
          <a:xfrm>
            <a:off x="5829300" y="1282700"/>
            <a:ext cx="280988" cy="279400"/>
          </a:xfrm>
          <a:prstGeom prst="ellipse">
            <a:avLst/>
          </a:prstGeom>
          <a:noFill/>
          <a:ln w="1905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6904" name="Text Box 24"/>
          <p:cNvSpPr txBox="1">
            <a:spLocks noChangeArrowheads="1"/>
          </p:cNvSpPr>
          <p:nvPr/>
        </p:nvSpPr>
        <p:spPr bwMode="auto">
          <a:xfrm>
            <a:off x="5811838" y="1243013"/>
            <a:ext cx="334962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FF"/>
                </a:solidFill>
              </a:rPr>
              <a:t>v</a:t>
            </a:r>
            <a:r>
              <a:rPr lang="en-US" sz="1400" baseline="-25000">
                <a:solidFill>
                  <a:srgbClr val="FF00FF"/>
                </a:solidFill>
              </a:rPr>
              <a:t>2</a:t>
            </a:r>
            <a:endParaRPr lang="en-US" sz="1400">
              <a:solidFill>
                <a:srgbClr val="FF00FF"/>
              </a:solidFill>
            </a:endParaRPr>
          </a:p>
        </p:txBody>
      </p:sp>
      <p:sp>
        <p:nvSpPr>
          <p:cNvPr id="506905" name="Oval 25"/>
          <p:cNvSpPr>
            <a:spLocks noChangeArrowheads="1"/>
          </p:cNvSpPr>
          <p:nvPr/>
        </p:nvSpPr>
        <p:spPr bwMode="auto">
          <a:xfrm>
            <a:off x="5838825" y="2478088"/>
            <a:ext cx="280988" cy="279400"/>
          </a:xfrm>
          <a:prstGeom prst="ellipse">
            <a:avLst/>
          </a:prstGeom>
          <a:noFill/>
          <a:ln w="1905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6906" name="Text Box 26"/>
          <p:cNvSpPr txBox="1">
            <a:spLocks noChangeArrowheads="1"/>
          </p:cNvSpPr>
          <p:nvPr/>
        </p:nvSpPr>
        <p:spPr bwMode="auto">
          <a:xfrm>
            <a:off x="5832475" y="2438400"/>
            <a:ext cx="334963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FF"/>
                </a:solidFill>
              </a:rPr>
              <a:t>v</a:t>
            </a:r>
            <a:r>
              <a:rPr lang="en-US" sz="1400" baseline="-25000">
                <a:solidFill>
                  <a:srgbClr val="FF00FF"/>
                </a:solidFill>
              </a:rPr>
              <a:t>7</a:t>
            </a:r>
            <a:endParaRPr lang="en-US" sz="1400">
              <a:solidFill>
                <a:srgbClr val="FF00FF"/>
              </a:solidFill>
            </a:endParaRPr>
          </a:p>
        </p:txBody>
      </p:sp>
      <p:sp>
        <p:nvSpPr>
          <p:cNvPr id="506907" name="Oval 27"/>
          <p:cNvSpPr>
            <a:spLocks noChangeArrowheads="1"/>
          </p:cNvSpPr>
          <p:nvPr/>
        </p:nvSpPr>
        <p:spPr bwMode="auto">
          <a:xfrm>
            <a:off x="6440488" y="1895475"/>
            <a:ext cx="280987" cy="279400"/>
          </a:xfrm>
          <a:prstGeom prst="ellipse">
            <a:avLst/>
          </a:prstGeom>
          <a:noFill/>
          <a:ln w="1905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6908" name="Text Box 28"/>
          <p:cNvSpPr txBox="1">
            <a:spLocks noChangeArrowheads="1"/>
          </p:cNvSpPr>
          <p:nvPr/>
        </p:nvSpPr>
        <p:spPr bwMode="auto">
          <a:xfrm>
            <a:off x="6423025" y="1855788"/>
            <a:ext cx="334963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FF"/>
                </a:solidFill>
              </a:rPr>
              <a:t>v</a:t>
            </a:r>
            <a:r>
              <a:rPr lang="en-US" sz="1400" baseline="-25000">
                <a:solidFill>
                  <a:srgbClr val="FF00FF"/>
                </a:solidFill>
              </a:rPr>
              <a:t>5</a:t>
            </a:r>
            <a:endParaRPr lang="en-US" sz="1400">
              <a:solidFill>
                <a:srgbClr val="FF00FF"/>
              </a:solidFill>
            </a:endParaRPr>
          </a:p>
        </p:txBody>
      </p:sp>
      <p:sp>
        <p:nvSpPr>
          <p:cNvPr id="506909" name="Line 29"/>
          <p:cNvSpPr>
            <a:spLocks noChangeShapeType="1"/>
          </p:cNvSpPr>
          <p:nvPr/>
        </p:nvSpPr>
        <p:spPr bwMode="auto">
          <a:xfrm>
            <a:off x="4200525" y="2139950"/>
            <a:ext cx="430213" cy="396875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6910" name="Line 30"/>
          <p:cNvSpPr>
            <a:spLocks noChangeShapeType="1"/>
          </p:cNvSpPr>
          <p:nvPr/>
        </p:nvSpPr>
        <p:spPr bwMode="auto">
          <a:xfrm>
            <a:off x="6092825" y="1482725"/>
            <a:ext cx="420688" cy="430213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6911" name="Line 31"/>
          <p:cNvSpPr>
            <a:spLocks noChangeShapeType="1"/>
          </p:cNvSpPr>
          <p:nvPr/>
        </p:nvSpPr>
        <p:spPr bwMode="auto">
          <a:xfrm flipH="1">
            <a:off x="6083300" y="2128838"/>
            <a:ext cx="396875" cy="398462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6912" name="Line 32"/>
          <p:cNvSpPr>
            <a:spLocks noChangeShapeType="1"/>
          </p:cNvSpPr>
          <p:nvPr/>
        </p:nvSpPr>
        <p:spPr bwMode="auto">
          <a:xfrm flipH="1">
            <a:off x="5459413" y="1516063"/>
            <a:ext cx="407987" cy="407987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6913" name="Line 33"/>
          <p:cNvSpPr>
            <a:spLocks noChangeShapeType="1"/>
          </p:cNvSpPr>
          <p:nvPr/>
        </p:nvSpPr>
        <p:spPr bwMode="auto">
          <a:xfrm flipH="1">
            <a:off x="5491163" y="2020888"/>
            <a:ext cx="935037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6914" name="Line 34"/>
          <p:cNvSpPr>
            <a:spLocks noChangeShapeType="1"/>
          </p:cNvSpPr>
          <p:nvPr/>
        </p:nvSpPr>
        <p:spPr bwMode="auto">
          <a:xfrm>
            <a:off x="5448300" y="2128838"/>
            <a:ext cx="419100" cy="376237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6915" name="Line 35"/>
          <p:cNvSpPr>
            <a:spLocks noChangeShapeType="1"/>
          </p:cNvSpPr>
          <p:nvPr/>
        </p:nvSpPr>
        <p:spPr bwMode="auto">
          <a:xfrm flipH="1">
            <a:off x="4899025" y="2624138"/>
            <a:ext cx="936625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6916" name="Line 36"/>
          <p:cNvSpPr>
            <a:spLocks noChangeShapeType="1"/>
          </p:cNvSpPr>
          <p:nvPr/>
        </p:nvSpPr>
        <p:spPr bwMode="auto">
          <a:xfrm flipH="1">
            <a:off x="4264025" y="2020888"/>
            <a:ext cx="947738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6917" name="Line 37"/>
          <p:cNvSpPr>
            <a:spLocks noChangeShapeType="1"/>
          </p:cNvSpPr>
          <p:nvPr/>
        </p:nvSpPr>
        <p:spPr bwMode="auto">
          <a:xfrm flipH="1">
            <a:off x="4802188" y="2149475"/>
            <a:ext cx="463550" cy="3444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6918" name="Oval 38"/>
          <p:cNvSpPr>
            <a:spLocks noChangeArrowheads="1"/>
          </p:cNvSpPr>
          <p:nvPr/>
        </p:nvSpPr>
        <p:spPr bwMode="auto">
          <a:xfrm>
            <a:off x="4618038" y="1276350"/>
            <a:ext cx="280987" cy="279400"/>
          </a:xfrm>
          <a:prstGeom prst="ellipse">
            <a:avLst/>
          </a:prstGeom>
          <a:noFill/>
          <a:ln w="1905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6919" name="Text Box 39"/>
          <p:cNvSpPr txBox="1">
            <a:spLocks noChangeArrowheads="1"/>
          </p:cNvSpPr>
          <p:nvPr/>
        </p:nvSpPr>
        <p:spPr bwMode="auto">
          <a:xfrm>
            <a:off x="4605338" y="1236663"/>
            <a:ext cx="334962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FF"/>
                </a:solidFill>
              </a:rPr>
              <a:t>v</a:t>
            </a:r>
            <a:r>
              <a:rPr lang="en-US" sz="1400" baseline="-25000">
                <a:solidFill>
                  <a:srgbClr val="FF00FF"/>
                </a:solidFill>
              </a:rPr>
              <a:t>1</a:t>
            </a:r>
            <a:endParaRPr lang="en-US" sz="1400">
              <a:solidFill>
                <a:srgbClr val="FF00FF"/>
              </a:solidFill>
            </a:endParaRPr>
          </a:p>
        </p:txBody>
      </p:sp>
      <p:sp>
        <p:nvSpPr>
          <p:cNvPr id="506920" name="Line 40"/>
          <p:cNvSpPr>
            <a:spLocks noChangeShapeType="1"/>
          </p:cNvSpPr>
          <p:nvPr/>
        </p:nvSpPr>
        <p:spPr bwMode="auto">
          <a:xfrm flipH="1">
            <a:off x="4210050" y="1516063"/>
            <a:ext cx="430213" cy="376237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6921" name="Line 41"/>
          <p:cNvSpPr>
            <a:spLocks noChangeShapeType="1"/>
          </p:cNvSpPr>
          <p:nvPr/>
        </p:nvSpPr>
        <p:spPr bwMode="auto">
          <a:xfrm>
            <a:off x="4899025" y="1397000"/>
            <a:ext cx="9144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6922" name="Line 42"/>
          <p:cNvSpPr>
            <a:spLocks noChangeShapeType="1"/>
          </p:cNvSpPr>
          <p:nvPr/>
        </p:nvSpPr>
        <p:spPr bwMode="auto">
          <a:xfrm>
            <a:off x="4845050" y="1536700"/>
            <a:ext cx="441325" cy="365125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506923" name="Object 43"/>
          <p:cNvGraphicFramePr>
            <a:graphicFrameLocks noChangeAspect="1"/>
          </p:cNvGraphicFramePr>
          <p:nvPr/>
        </p:nvGraphicFramePr>
        <p:xfrm>
          <a:off x="1166813" y="1211263"/>
          <a:ext cx="2055812" cy="167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6926" name="Worksheet" r:id="rId3" imgW="2448306" imgH="1990954" progId="Excel.Sheet.8">
                  <p:embed/>
                </p:oleObj>
              </mc:Choice>
              <mc:Fallback>
                <p:oleObj name="Worksheet" r:id="rId3" imgW="2448306" imgH="1990954" progId="Excel.Sheet.8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6813" y="1211263"/>
                        <a:ext cx="2055812" cy="167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3" y="153988"/>
            <a:ext cx="7772400" cy="615950"/>
          </a:xfrm>
          <a:noFill/>
          <a:ln/>
        </p:spPr>
        <p:txBody>
          <a:bodyPr/>
          <a:lstStyle/>
          <a:p>
            <a:r>
              <a:rPr lang="en-US" sz="3200"/>
              <a:t>Shortest Paths in Directed Acyclic Graphs</a:t>
            </a:r>
          </a:p>
        </p:txBody>
      </p:sp>
      <p:sp>
        <p:nvSpPr>
          <p:cNvPr id="5140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17513" y="909638"/>
            <a:ext cx="8232775" cy="5395912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>
                <a:sym typeface="Symbol" pitchFamily="18" charset="2"/>
              </a:rPr>
              <a:t>What is a directed acyclic graph?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>
                <a:sym typeface="Symbol" pitchFamily="18" charset="2"/>
              </a:rPr>
              <a:t>	A directed acyclic graph (DAG) is a directed graph with no cycles.</a:t>
            </a:r>
          </a:p>
          <a:p>
            <a:pPr>
              <a:lnSpc>
                <a:spcPct val="90000"/>
              </a:lnSpc>
            </a:pPr>
            <a:r>
              <a:rPr lang="en-US" sz="1800">
                <a:sym typeface="Symbol" pitchFamily="18" charset="2"/>
              </a:rPr>
              <a:t>Shortest paths are always well defined in a DAG, even if there are negative-cost edges (no negative-cost cycles can exist).</a:t>
            </a:r>
          </a:p>
          <a:p>
            <a:pPr>
              <a:lnSpc>
                <a:spcPct val="90000"/>
              </a:lnSpc>
            </a:pPr>
            <a:r>
              <a:rPr lang="en-US" sz="1800">
                <a:sym typeface="Symbol" pitchFamily="18" charset="2"/>
              </a:rPr>
              <a:t>The algorithm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>
                <a:sym typeface="Symbol" pitchFamily="18" charset="2"/>
              </a:rPr>
              <a:t>	void Graph::shortestPathinDAG (Vertex s)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400">
                <a:sym typeface="Symbol" pitchFamily="18" charset="2"/>
              </a:rPr>
              <a:t>	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400">
                <a:sym typeface="Symbol" pitchFamily="18" charset="2"/>
              </a:rPr>
              <a:t>		Vertex v, w;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400">
              <a:sym typeface="Symbol" pitchFamily="18" charset="2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400">
                <a:sym typeface="Symbol" pitchFamily="18" charset="2"/>
              </a:rPr>
              <a:t>/* 1*/	s.dist = 0;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400">
                <a:sym typeface="Symbol" pitchFamily="18" charset="2"/>
              </a:rPr>
              <a:t>		for any other vertex v, v.dist = ;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400">
                <a:sym typeface="Symbol" pitchFamily="18" charset="2"/>
              </a:rPr>
              <a:t>/* 2*/	topologically sort the vertices of G;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400">
                <a:sym typeface="Symbol" pitchFamily="18" charset="2"/>
              </a:rPr>
              <a:t>/* 3*/ 	for each vertex </a:t>
            </a:r>
            <a:r>
              <a:rPr lang="en-US" sz="1400">
                <a:latin typeface="Batang" pitchFamily="18" charset="-127"/>
                <a:sym typeface="Symbol" pitchFamily="18" charset="2"/>
              </a:rPr>
              <a:t>v</a:t>
            </a:r>
            <a:r>
              <a:rPr lang="en-US" sz="1400">
                <a:sym typeface="Symbol" pitchFamily="18" charset="2"/>
              </a:rPr>
              <a:t> taken in topologically sorted order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400">
                <a:sym typeface="Symbol" pitchFamily="18" charset="2"/>
              </a:rPr>
              <a:t>/* 4*/	     do for each vertex </a:t>
            </a:r>
            <a:r>
              <a:rPr lang="en-US" sz="1400">
                <a:latin typeface="Batang" pitchFamily="18" charset="-127"/>
                <a:sym typeface="Symbol" pitchFamily="18" charset="2"/>
              </a:rPr>
              <a:t>w</a:t>
            </a:r>
            <a:r>
              <a:rPr lang="en-US" sz="1400">
                <a:sym typeface="Symbol" pitchFamily="18" charset="2"/>
              </a:rPr>
              <a:t> adjacent to </a:t>
            </a:r>
            <a:r>
              <a:rPr lang="en-US" sz="1400">
                <a:latin typeface="Batang" pitchFamily="18" charset="-127"/>
                <a:sym typeface="Symbol" pitchFamily="18" charset="2"/>
              </a:rPr>
              <a:t>v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400">
                <a:sym typeface="Symbol" pitchFamily="18" charset="2"/>
              </a:rPr>
              <a:t>/* 5*/	               do if (</a:t>
            </a:r>
            <a:r>
              <a:rPr lang="en-US" sz="1400">
                <a:latin typeface="Batang" pitchFamily="18" charset="-127"/>
                <a:sym typeface="Symbol" pitchFamily="18" charset="2"/>
              </a:rPr>
              <a:t>v</a:t>
            </a:r>
            <a:r>
              <a:rPr lang="en-US" sz="1400">
                <a:sym typeface="Symbol" pitchFamily="18" charset="2"/>
              </a:rPr>
              <a:t>.dist + c</a:t>
            </a:r>
            <a:r>
              <a:rPr lang="en-US" sz="1400" baseline="-25000">
                <a:sym typeface="Symbol" pitchFamily="18" charset="2"/>
              </a:rPr>
              <a:t>vw</a:t>
            </a:r>
            <a:r>
              <a:rPr lang="en-US" sz="1400">
                <a:sym typeface="Symbol" pitchFamily="18" charset="2"/>
              </a:rPr>
              <a:t> &lt; </a:t>
            </a:r>
            <a:r>
              <a:rPr lang="en-US" sz="1400">
                <a:latin typeface="Batang" pitchFamily="18" charset="-127"/>
                <a:sym typeface="Symbol" pitchFamily="18" charset="2"/>
              </a:rPr>
              <a:t>w</a:t>
            </a:r>
            <a:r>
              <a:rPr lang="en-US" sz="1400">
                <a:sym typeface="Symbol" pitchFamily="18" charset="2"/>
              </a:rPr>
              <a:t>.dist)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400">
                <a:sym typeface="Symbol" pitchFamily="18" charset="2"/>
              </a:rPr>
              <a:t>			   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400">
                <a:sym typeface="Symbol" pitchFamily="18" charset="2"/>
              </a:rPr>
              <a:t>/* 6*/		      decrease (</a:t>
            </a:r>
            <a:r>
              <a:rPr lang="en-US" sz="1400">
                <a:latin typeface="Batang" pitchFamily="18" charset="-127"/>
                <a:sym typeface="Symbol" pitchFamily="18" charset="2"/>
              </a:rPr>
              <a:t>w</a:t>
            </a:r>
            <a:r>
              <a:rPr lang="en-US" sz="1400">
                <a:sym typeface="Symbol" pitchFamily="18" charset="2"/>
              </a:rPr>
              <a:t>.dist to </a:t>
            </a:r>
            <a:r>
              <a:rPr lang="en-US" sz="1400">
                <a:latin typeface="Batang" pitchFamily="18" charset="-127"/>
                <a:sym typeface="Symbol" pitchFamily="18" charset="2"/>
              </a:rPr>
              <a:t>v</a:t>
            </a:r>
            <a:r>
              <a:rPr lang="en-US" sz="1400">
                <a:sym typeface="Symbol" pitchFamily="18" charset="2"/>
              </a:rPr>
              <a:t>.dist + c</a:t>
            </a:r>
            <a:r>
              <a:rPr lang="en-US" sz="1400" baseline="-25000">
                <a:sym typeface="Symbol" pitchFamily="18" charset="2"/>
              </a:rPr>
              <a:t>vw</a:t>
            </a:r>
            <a:r>
              <a:rPr lang="en-US" sz="1400">
                <a:sym typeface="Symbol" pitchFamily="18" charset="2"/>
              </a:rPr>
              <a:t>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400">
                <a:sym typeface="Symbol" pitchFamily="18" charset="2"/>
              </a:rPr>
              <a:t>/* 7*/		      </a:t>
            </a:r>
            <a:r>
              <a:rPr lang="en-US" sz="1400">
                <a:latin typeface="Batang" pitchFamily="18" charset="-127"/>
                <a:sym typeface="Symbol" pitchFamily="18" charset="2"/>
              </a:rPr>
              <a:t>w</a:t>
            </a:r>
            <a:r>
              <a:rPr lang="en-US" sz="1400">
                <a:sym typeface="Symbol" pitchFamily="18" charset="2"/>
              </a:rPr>
              <a:t>.path = </a:t>
            </a:r>
            <a:r>
              <a:rPr lang="en-US" sz="1400">
                <a:latin typeface="Batang" pitchFamily="18" charset="-127"/>
                <a:sym typeface="Symbol" pitchFamily="18" charset="2"/>
              </a:rPr>
              <a:t>v</a:t>
            </a:r>
            <a:r>
              <a:rPr lang="en-US" sz="1400">
                <a:sym typeface="Symbol" pitchFamily="18" charset="2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400">
                <a:sym typeface="Symbol" pitchFamily="18" charset="2"/>
              </a:rPr>
              <a:t>			    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400">
                <a:sym typeface="Symbol" pitchFamily="18" charset="2"/>
              </a:rPr>
              <a:t>	}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800">
              <a:sym typeface="Symbol" pitchFamily="18" charset="2"/>
            </a:endParaRPr>
          </a:p>
        </p:txBody>
      </p:sp>
      <p:grpSp>
        <p:nvGrpSpPr>
          <p:cNvPr id="514052" name="Group 4"/>
          <p:cNvGrpSpPr>
            <a:grpSpLocks/>
          </p:cNvGrpSpPr>
          <p:nvPr/>
        </p:nvGrpSpPr>
        <p:grpSpPr bwMode="auto">
          <a:xfrm>
            <a:off x="3973513" y="2489200"/>
            <a:ext cx="4845050" cy="1568450"/>
            <a:chOff x="2503" y="1568"/>
            <a:chExt cx="3052" cy="988"/>
          </a:xfrm>
        </p:grpSpPr>
        <p:grpSp>
          <p:nvGrpSpPr>
            <p:cNvPr id="514053" name="Group 5"/>
            <p:cNvGrpSpPr>
              <a:grpSpLocks/>
            </p:cNvGrpSpPr>
            <p:nvPr/>
          </p:nvGrpSpPr>
          <p:grpSpPr bwMode="auto">
            <a:xfrm>
              <a:off x="2503" y="1745"/>
              <a:ext cx="3052" cy="670"/>
              <a:chOff x="2319" y="1941"/>
              <a:chExt cx="3052" cy="670"/>
            </a:xfrm>
          </p:grpSpPr>
          <p:grpSp>
            <p:nvGrpSpPr>
              <p:cNvPr id="514054" name="Group 6"/>
              <p:cNvGrpSpPr>
                <a:grpSpLocks/>
              </p:cNvGrpSpPr>
              <p:nvPr/>
            </p:nvGrpSpPr>
            <p:grpSpPr bwMode="auto">
              <a:xfrm>
                <a:off x="2319" y="2112"/>
                <a:ext cx="180" cy="201"/>
                <a:chOff x="2781" y="2112"/>
                <a:chExt cx="180" cy="201"/>
              </a:xfrm>
            </p:grpSpPr>
            <p:sp>
              <p:nvSpPr>
                <p:cNvPr id="514055" name="Oval 7"/>
                <p:cNvSpPr>
                  <a:spLocks noChangeArrowheads="1"/>
                </p:cNvSpPr>
                <p:nvPr/>
              </p:nvSpPr>
              <p:spPr bwMode="auto">
                <a:xfrm>
                  <a:off x="2781" y="2137"/>
                  <a:ext cx="177" cy="176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4056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2805" y="2112"/>
                  <a:ext cx="156" cy="19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400"/>
                    <a:t>r</a:t>
                  </a:r>
                </a:p>
              </p:txBody>
            </p:sp>
          </p:grpSp>
          <p:grpSp>
            <p:nvGrpSpPr>
              <p:cNvPr id="514057" name="Group 9"/>
              <p:cNvGrpSpPr>
                <a:grpSpLocks/>
              </p:cNvGrpSpPr>
              <p:nvPr/>
            </p:nvGrpSpPr>
            <p:grpSpPr bwMode="auto">
              <a:xfrm>
                <a:off x="2878" y="2098"/>
                <a:ext cx="177" cy="201"/>
                <a:chOff x="3270" y="2133"/>
                <a:chExt cx="177" cy="201"/>
              </a:xfrm>
            </p:grpSpPr>
            <p:sp>
              <p:nvSpPr>
                <p:cNvPr id="514058" name="Oval 10"/>
                <p:cNvSpPr>
                  <a:spLocks noChangeArrowheads="1"/>
                </p:cNvSpPr>
                <p:nvPr/>
              </p:nvSpPr>
              <p:spPr bwMode="auto">
                <a:xfrm>
                  <a:off x="3270" y="2158"/>
                  <a:ext cx="177" cy="176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4059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3280" y="2133"/>
                  <a:ext cx="166" cy="19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400"/>
                    <a:t>s</a:t>
                  </a:r>
                </a:p>
              </p:txBody>
            </p:sp>
          </p:grpSp>
          <p:grpSp>
            <p:nvGrpSpPr>
              <p:cNvPr id="514060" name="Group 12"/>
              <p:cNvGrpSpPr>
                <a:grpSpLocks/>
              </p:cNvGrpSpPr>
              <p:nvPr/>
            </p:nvGrpSpPr>
            <p:grpSpPr bwMode="auto">
              <a:xfrm>
                <a:off x="3458" y="2100"/>
                <a:ext cx="182" cy="201"/>
                <a:chOff x="3270" y="2133"/>
                <a:chExt cx="182" cy="201"/>
              </a:xfrm>
            </p:grpSpPr>
            <p:sp>
              <p:nvSpPr>
                <p:cNvPr id="514061" name="Oval 13"/>
                <p:cNvSpPr>
                  <a:spLocks noChangeArrowheads="1"/>
                </p:cNvSpPr>
                <p:nvPr/>
              </p:nvSpPr>
              <p:spPr bwMode="auto">
                <a:xfrm>
                  <a:off x="3270" y="2158"/>
                  <a:ext cx="177" cy="176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4062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3280" y="2133"/>
                  <a:ext cx="172" cy="19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400"/>
                    <a:t>v</a:t>
                  </a:r>
                </a:p>
              </p:txBody>
            </p:sp>
          </p:grpSp>
          <p:grpSp>
            <p:nvGrpSpPr>
              <p:cNvPr id="514063" name="Group 15"/>
              <p:cNvGrpSpPr>
                <a:grpSpLocks/>
              </p:cNvGrpSpPr>
              <p:nvPr/>
            </p:nvGrpSpPr>
            <p:grpSpPr bwMode="auto">
              <a:xfrm>
                <a:off x="4046" y="2102"/>
                <a:ext cx="188" cy="201"/>
                <a:chOff x="3270" y="2133"/>
                <a:chExt cx="188" cy="201"/>
              </a:xfrm>
            </p:grpSpPr>
            <p:sp>
              <p:nvSpPr>
                <p:cNvPr id="514064" name="Oval 16"/>
                <p:cNvSpPr>
                  <a:spLocks noChangeArrowheads="1"/>
                </p:cNvSpPr>
                <p:nvPr/>
              </p:nvSpPr>
              <p:spPr bwMode="auto">
                <a:xfrm>
                  <a:off x="3270" y="2158"/>
                  <a:ext cx="177" cy="176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4065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3280" y="2133"/>
                  <a:ext cx="178" cy="19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400"/>
                    <a:t>u</a:t>
                  </a:r>
                </a:p>
              </p:txBody>
            </p:sp>
          </p:grpSp>
          <p:grpSp>
            <p:nvGrpSpPr>
              <p:cNvPr id="514066" name="Group 18"/>
              <p:cNvGrpSpPr>
                <a:grpSpLocks/>
              </p:cNvGrpSpPr>
              <p:nvPr/>
            </p:nvGrpSpPr>
            <p:grpSpPr bwMode="auto">
              <a:xfrm>
                <a:off x="4633" y="2103"/>
                <a:ext cx="209" cy="201"/>
                <a:chOff x="3270" y="2133"/>
                <a:chExt cx="209" cy="201"/>
              </a:xfrm>
            </p:grpSpPr>
            <p:sp>
              <p:nvSpPr>
                <p:cNvPr id="514067" name="Oval 19"/>
                <p:cNvSpPr>
                  <a:spLocks noChangeArrowheads="1"/>
                </p:cNvSpPr>
                <p:nvPr/>
              </p:nvSpPr>
              <p:spPr bwMode="auto">
                <a:xfrm>
                  <a:off x="3270" y="2158"/>
                  <a:ext cx="177" cy="176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4068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3280" y="2133"/>
                  <a:ext cx="199" cy="19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400"/>
                    <a:t>w</a:t>
                  </a:r>
                </a:p>
              </p:txBody>
            </p:sp>
          </p:grpSp>
          <p:grpSp>
            <p:nvGrpSpPr>
              <p:cNvPr id="514069" name="Group 21"/>
              <p:cNvGrpSpPr>
                <a:grpSpLocks/>
              </p:cNvGrpSpPr>
              <p:nvPr/>
            </p:nvGrpSpPr>
            <p:grpSpPr bwMode="auto">
              <a:xfrm>
                <a:off x="5190" y="2098"/>
                <a:ext cx="181" cy="201"/>
                <a:chOff x="3270" y="2133"/>
                <a:chExt cx="181" cy="201"/>
              </a:xfrm>
            </p:grpSpPr>
            <p:sp>
              <p:nvSpPr>
                <p:cNvPr id="514070" name="Oval 22"/>
                <p:cNvSpPr>
                  <a:spLocks noChangeArrowheads="1"/>
                </p:cNvSpPr>
                <p:nvPr/>
              </p:nvSpPr>
              <p:spPr bwMode="auto">
                <a:xfrm>
                  <a:off x="3270" y="2158"/>
                  <a:ext cx="177" cy="176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4071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3280" y="2133"/>
                  <a:ext cx="171" cy="19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400"/>
                    <a:t>x</a:t>
                  </a:r>
                </a:p>
              </p:txBody>
            </p:sp>
          </p:grpSp>
          <p:sp>
            <p:nvSpPr>
              <p:cNvPr id="514072" name="Line 24"/>
              <p:cNvSpPr>
                <a:spLocks noChangeShapeType="1"/>
              </p:cNvSpPr>
              <p:nvPr/>
            </p:nvSpPr>
            <p:spPr bwMode="auto">
              <a:xfrm>
                <a:off x="2494" y="2223"/>
                <a:ext cx="39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14073" name="Line 25"/>
              <p:cNvSpPr>
                <a:spLocks noChangeShapeType="1"/>
              </p:cNvSpPr>
              <p:nvPr/>
            </p:nvSpPr>
            <p:spPr bwMode="auto">
              <a:xfrm>
                <a:off x="3056" y="2209"/>
                <a:ext cx="4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14074" name="Line 26"/>
              <p:cNvSpPr>
                <a:spLocks noChangeShapeType="1"/>
              </p:cNvSpPr>
              <p:nvPr/>
            </p:nvSpPr>
            <p:spPr bwMode="auto">
              <a:xfrm>
                <a:off x="3632" y="2216"/>
                <a:ext cx="41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14075" name="Line 27"/>
              <p:cNvSpPr>
                <a:spLocks noChangeShapeType="1"/>
              </p:cNvSpPr>
              <p:nvPr/>
            </p:nvSpPr>
            <p:spPr bwMode="auto">
              <a:xfrm>
                <a:off x="4222" y="2216"/>
                <a:ext cx="41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14076" name="Line 28"/>
              <p:cNvSpPr>
                <a:spLocks noChangeShapeType="1"/>
              </p:cNvSpPr>
              <p:nvPr/>
            </p:nvSpPr>
            <p:spPr bwMode="auto">
              <a:xfrm>
                <a:off x="4811" y="2216"/>
                <a:ext cx="387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14077" name="Freeform 29"/>
              <p:cNvSpPr>
                <a:spLocks/>
              </p:cNvSpPr>
              <p:nvPr/>
            </p:nvSpPr>
            <p:spPr bwMode="auto">
              <a:xfrm>
                <a:off x="2968" y="1941"/>
                <a:ext cx="1132" cy="187"/>
              </a:xfrm>
              <a:custGeom>
                <a:avLst/>
                <a:gdLst>
                  <a:gd name="T0" fmla="*/ 0 w 1132"/>
                  <a:gd name="T1" fmla="*/ 180 h 187"/>
                  <a:gd name="T2" fmla="*/ 230 w 1132"/>
                  <a:gd name="T3" fmla="*/ 45 h 187"/>
                  <a:gd name="T4" fmla="*/ 712 w 1132"/>
                  <a:gd name="T5" fmla="*/ 24 h 187"/>
                  <a:gd name="T6" fmla="*/ 1132 w 1132"/>
                  <a:gd name="T7" fmla="*/ 187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32" h="187">
                    <a:moveTo>
                      <a:pt x="0" y="180"/>
                    </a:moveTo>
                    <a:cubicBezTo>
                      <a:pt x="56" y="125"/>
                      <a:pt x="112" y="71"/>
                      <a:pt x="230" y="45"/>
                    </a:cubicBezTo>
                    <a:cubicBezTo>
                      <a:pt x="348" y="19"/>
                      <a:pt x="562" y="0"/>
                      <a:pt x="712" y="24"/>
                    </a:cubicBezTo>
                    <a:cubicBezTo>
                      <a:pt x="862" y="48"/>
                      <a:pt x="997" y="117"/>
                      <a:pt x="1132" y="187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14078" name="Freeform 30"/>
              <p:cNvSpPr>
                <a:spLocks/>
              </p:cNvSpPr>
              <p:nvPr/>
            </p:nvSpPr>
            <p:spPr bwMode="auto">
              <a:xfrm>
                <a:off x="2406" y="2297"/>
                <a:ext cx="1104" cy="179"/>
              </a:xfrm>
              <a:custGeom>
                <a:avLst/>
                <a:gdLst>
                  <a:gd name="T0" fmla="*/ 0 w 1104"/>
                  <a:gd name="T1" fmla="*/ 14 h 179"/>
                  <a:gd name="T2" fmla="*/ 305 w 1104"/>
                  <a:gd name="T3" fmla="*/ 136 h 179"/>
                  <a:gd name="T4" fmla="*/ 813 w 1104"/>
                  <a:gd name="T5" fmla="*/ 156 h 179"/>
                  <a:gd name="T6" fmla="*/ 1104 w 1104"/>
                  <a:gd name="T7" fmla="*/ 0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04" h="179">
                    <a:moveTo>
                      <a:pt x="0" y="14"/>
                    </a:moveTo>
                    <a:cubicBezTo>
                      <a:pt x="85" y="63"/>
                      <a:pt x="170" y="112"/>
                      <a:pt x="305" y="136"/>
                    </a:cubicBezTo>
                    <a:cubicBezTo>
                      <a:pt x="440" y="160"/>
                      <a:pt x="680" y="179"/>
                      <a:pt x="813" y="156"/>
                    </a:cubicBezTo>
                    <a:cubicBezTo>
                      <a:pt x="946" y="133"/>
                      <a:pt x="1025" y="66"/>
                      <a:pt x="1104" y="0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14079" name="Freeform 31"/>
              <p:cNvSpPr>
                <a:spLocks/>
              </p:cNvSpPr>
              <p:nvPr/>
            </p:nvSpPr>
            <p:spPr bwMode="auto">
              <a:xfrm>
                <a:off x="3558" y="2304"/>
                <a:ext cx="1138" cy="183"/>
              </a:xfrm>
              <a:custGeom>
                <a:avLst/>
                <a:gdLst>
                  <a:gd name="T0" fmla="*/ 0 w 1138"/>
                  <a:gd name="T1" fmla="*/ 0 h 183"/>
                  <a:gd name="T2" fmla="*/ 332 w 1138"/>
                  <a:gd name="T3" fmla="*/ 129 h 183"/>
                  <a:gd name="T4" fmla="*/ 826 w 1138"/>
                  <a:gd name="T5" fmla="*/ 163 h 183"/>
                  <a:gd name="T6" fmla="*/ 1138 w 1138"/>
                  <a:gd name="T7" fmla="*/ 7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38" h="183">
                    <a:moveTo>
                      <a:pt x="0" y="0"/>
                    </a:moveTo>
                    <a:cubicBezTo>
                      <a:pt x="97" y="51"/>
                      <a:pt x="194" y="102"/>
                      <a:pt x="332" y="129"/>
                    </a:cubicBezTo>
                    <a:cubicBezTo>
                      <a:pt x="470" y="156"/>
                      <a:pt x="692" y="183"/>
                      <a:pt x="826" y="163"/>
                    </a:cubicBezTo>
                    <a:cubicBezTo>
                      <a:pt x="960" y="143"/>
                      <a:pt x="1049" y="75"/>
                      <a:pt x="1138" y="7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14080" name="Freeform 32"/>
              <p:cNvSpPr>
                <a:spLocks/>
              </p:cNvSpPr>
              <p:nvPr/>
            </p:nvSpPr>
            <p:spPr bwMode="auto">
              <a:xfrm>
                <a:off x="3558" y="2284"/>
                <a:ext cx="1667" cy="327"/>
              </a:xfrm>
              <a:custGeom>
                <a:avLst/>
                <a:gdLst>
                  <a:gd name="T0" fmla="*/ 0 w 1667"/>
                  <a:gd name="T1" fmla="*/ 20 h 327"/>
                  <a:gd name="T2" fmla="*/ 298 w 1667"/>
                  <a:gd name="T3" fmla="*/ 271 h 327"/>
                  <a:gd name="T4" fmla="*/ 874 w 1667"/>
                  <a:gd name="T5" fmla="*/ 311 h 327"/>
                  <a:gd name="T6" fmla="*/ 1355 w 1667"/>
                  <a:gd name="T7" fmla="*/ 311 h 327"/>
                  <a:gd name="T8" fmla="*/ 1511 w 1667"/>
                  <a:gd name="T9" fmla="*/ 217 h 327"/>
                  <a:gd name="T10" fmla="*/ 1667 w 1667"/>
                  <a:gd name="T11" fmla="*/ 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67" h="327">
                    <a:moveTo>
                      <a:pt x="0" y="20"/>
                    </a:moveTo>
                    <a:cubicBezTo>
                      <a:pt x="76" y="121"/>
                      <a:pt x="152" y="222"/>
                      <a:pt x="298" y="271"/>
                    </a:cubicBezTo>
                    <a:cubicBezTo>
                      <a:pt x="444" y="320"/>
                      <a:pt x="698" y="304"/>
                      <a:pt x="874" y="311"/>
                    </a:cubicBezTo>
                    <a:cubicBezTo>
                      <a:pt x="1050" y="318"/>
                      <a:pt x="1249" y="327"/>
                      <a:pt x="1355" y="311"/>
                    </a:cubicBezTo>
                    <a:cubicBezTo>
                      <a:pt x="1461" y="295"/>
                      <a:pt x="1459" y="269"/>
                      <a:pt x="1511" y="217"/>
                    </a:cubicBezTo>
                    <a:cubicBezTo>
                      <a:pt x="1563" y="165"/>
                      <a:pt x="1615" y="82"/>
                      <a:pt x="1667" y="0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514081" name="Text Box 33"/>
            <p:cNvSpPr txBox="1">
              <a:spLocks noChangeArrowheads="1"/>
            </p:cNvSpPr>
            <p:nvPr/>
          </p:nvSpPr>
          <p:spPr bwMode="auto">
            <a:xfrm>
              <a:off x="2748" y="1858"/>
              <a:ext cx="177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5</a:t>
              </a:r>
            </a:p>
          </p:txBody>
        </p:sp>
        <p:sp>
          <p:nvSpPr>
            <p:cNvPr id="514082" name="Text Box 34"/>
            <p:cNvSpPr txBox="1">
              <a:spLocks noChangeArrowheads="1"/>
            </p:cNvSpPr>
            <p:nvPr/>
          </p:nvSpPr>
          <p:spPr bwMode="auto">
            <a:xfrm>
              <a:off x="3312" y="1845"/>
              <a:ext cx="177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2</a:t>
              </a:r>
            </a:p>
          </p:txBody>
        </p:sp>
        <p:sp>
          <p:nvSpPr>
            <p:cNvPr id="514083" name="Text Box 35"/>
            <p:cNvSpPr txBox="1">
              <a:spLocks noChangeArrowheads="1"/>
            </p:cNvSpPr>
            <p:nvPr/>
          </p:nvSpPr>
          <p:spPr bwMode="auto">
            <a:xfrm>
              <a:off x="3903" y="1846"/>
              <a:ext cx="177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7</a:t>
              </a:r>
            </a:p>
          </p:txBody>
        </p:sp>
        <p:sp>
          <p:nvSpPr>
            <p:cNvPr id="514084" name="Text Box 36"/>
            <p:cNvSpPr txBox="1">
              <a:spLocks noChangeArrowheads="1"/>
            </p:cNvSpPr>
            <p:nvPr/>
          </p:nvSpPr>
          <p:spPr bwMode="auto">
            <a:xfrm>
              <a:off x="4480" y="1834"/>
              <a:ext cx="218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-1</a:t>
              </a:r>
            </a:p>
          </p:txBody>
        </p:sp>
        <p:sp>
          <p:nvSpPr>
            <p:cNvPr id="514085" name="Text Box 37"/>
            <p:cNvSpPr txBox="1">
              <a:spLocks noChangeArrowheads="1"/>
            </p:cNvSpPr>
            <p:nvPr/>
          </p:nvSpPr>
          <p:spPr bwMode="auto">
            <a:xfrm>
              <a:off x="5057" y="1849"/>
              <a:ext cx="218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-2</a:t>
              </a:r>
            </a:p>
          </p:txBody>
        </p:sp>
        <p:sp>
          <p:nvSpPr>
            <p:cNvPr id="514086" name="Freeform 38"/>
            <p:cNvSpPr>
              <a:spLocks/>
            </p:cNvSpPr>
            <p:nvPr/>
          </p:nvSpPr>
          <p:spPr bwMode="auto">
            <a:xfrm>
              <a:off x="4323" y="1733"/>
              <a:ext cx="1146" cy="198"/>
            </a:xfrm>
            <a:custGeom>
              <a:avLst/>
              <a:gdLst>
                <a:gd name="T0" fmla="*/ 0 w 1146"/>
                <a:gd name="T1" fmla="*/ 198 h 198"/>
                <a:gd name="T2" fmla="*/ 143 w 1146"/>
                <a:gd name="T3" fmla="*/ 97 h 198"/>
                <a:gd name="T4" fmla="*/ 576 w 1146"/>
                <a:gd name="T5" fmla="*/ 9 h 198"/>
                <a:gd name="T6" fmla="*/ 902 w 1146"/>
                <a:gd name="T7" fmla="*/ 42 h 198"/>
                <a:gd name="T8" fmla="*/ 1146 w 1146"/>
                <a:gd name="T9" fmla="*/ 185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6" h="198">
                  <a:moveTo>
                    <a:pt x="0" y="198"/>
                  </a:moveTo>
                  <a:cubicBezTo>
                    <a:pt x="23" y="163"/>
                    <a:pt x="47" y="128"/>
                    <a:pt x="143" y="97"/>
                  </a:cubicBezTo>
                  <a:cubicBezTo>
                    <a:pt x="239" y="66"/>
                    <a:pt x="450" y="18"/>
                    <a:pt x="576" y="9"/>
                  </a:cubicBezTo>
                  <a:cubicBezTo>
                    <a:pt x="702" y="0"/>
                    <a:pt x="807" y="13"/>
                    <a:pt x="902" y="42"/>
                  </a:cubicBezTo>
                  <a:cubicBezTo>
                    <a:pt x="997" y="71"/>
                    <a:pt x="1071" y="128"/>
                    <a:pt x="1146" y="185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4087" name="Text Box 39"/>
            <p:cNvSpPr txBox="1">
              <a:spLocks noChangeArrowheads="1"/>
            </p:cNvSpPr>
            <p:nvPr/>
          </p:nvSpPr>
          <p:spPr bwMode="auto">
            <a:xfrm>
              <a:off x="3150" y="2104"/>
              <a:ext cx="177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3</a:t>
              </a:r>
            </a:p>
          </p:txBody>
        </p:sp>
        <p:sp>
          <p:nvSpPr>
            <p:cNvPr id="514088" name="Text Box 40"/>
            <p:cNvSpPr txBox="1">
              <a:spLocks noChangeArrowheads="1"/>
            </p:cNvSpPr>
            <p:nvPr/>
          </p:nvSpPr>
          <p:spPr bwMode="auto">
            <a:xfrm>
              <a:off x="3610" y="1601"/>
              <a:ext cx="177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6</a:t>
              </a:r>
            </a:p>
          </p:txBody>
        </p:sp>
        <p:sp>
          <p:nvSpPr>
            <p:cNvPr id="514089" name="Text Box 41"/>
            <p:cNvSpPr txBox="1">
              <a:spLocks noChangeArrowheads="1"/>
            </p:cNvSpPr>
            <p:nvPr/>
          </p:nvSpPr>
          <p:spPr bwMode="auto">
            <a:xfrm>
              <a:off x="4824" y="1568"/>
              <a:ext cx="177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1</a:t>
              </a:r>
            </a:p>
          </p:txBody>
        </p:sp>
        <p:sp>
          <p:nvSpPr>
            <p:cNvPr id="514090" name="Text Box 42"/>
            <p:cNvSpPr txBox="1">
              <a:spLocks noChangeArrowheads="1"/>
            </p:cNvSpPr>
            <p:nvPr/>
          </p:nvSpPr>
          <p:spPr bwMode="auto">
            <a:xfrm>
              <a:off x="4371" y="2111"/>
              <a:ext cx="177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4</a:t>
              </a:r>
            </a:p>
          </p:txBody>
        </p:sp>
        <p:sp>
          <p:nvSpPr>
            <p:cNvPr id="514091" name="Text Box 43"/>
            <p:cNvSpPr txBox="1">
              <a:spLocks noChangeArrowheads="1"/>
            </p:cNvSpPr>
            <p:nvPr/>
          </p:nvSpPr>
          <p:spPr bwMode="auto">
            <a:xfrm>
              <a:off x="4656" y="2363"/>
              <a:ext cx="177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2</a:t>
              </a:r>
            </a:p>
          </p:txBody>
        </p:sp>
      </p:grp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3" y="153988"/>
            <a:ext cx="7772400" cy="615950"/>
          </a:xfrm>
          <a:noFill/>
          <a:ln/>
        </p:spPr>
        <p:txBody>
          <a:bodyPr/>
          <a:lstStyle/>
          <a:p>
            <a:r>
              <a:rPr lang="en-US" sz="3200"/>
              <a:t>Illustrations</a:t>
            </a:r>
          </a:p>
        </p:txBody>
      </p:sp>
      <p:sp>
        <p:nvSpPr>
          <p:cNvPr id="515075" name="Oval 3"/>
          <p:cNvSpPr>
            <a:spLocks noChangeArrowheads="1"/>
          </p:cNvSpPr>
          <p:nvPr/>
        </p:nvSpPr>
        <p:spPr bwMode="auto">
          <a:xfrm>
            <a:off x="962025" y="1717675"/>
            <a:ext cx="280988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5076" name="Text Box 4"/>
          <p:cNvSpPr txBox="1">
            <a:spLocks noChangeArrowheads="1"/>
          </p:cNvSpPr>
          <p:nvPr/>
        </p:nvSpPr>
        <p:spPr bwMode="auto">
          <a:xfrm>
            <a:off x="1000125" y="1677988"/>
            <a:ext cx="24765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r</a:t>
            </a:r>
          </a:p>
        </p:txBody>
      </p:sp>
      <p:sp>
        <p:nvSpPr>
          <p:cNvPr id="515077" name="Oval 5"/>
          <p:cNvSpPr>
            <a:spLocks noChangeArrowheads="1"/>
          </p:cNvSpPr>
          <p:nvPr/>
        </p:nvSpPr>
        <p:spPr bwMode="auto">
          <a:xfrm>
            <a:off x="1849438" y="1695450"/>
            <a:ext cx="280987" cy="279400"/>
          </a:xfrm>
          <a:prstGeom prst="ellipse">
            <a:avLst/>
          </a:prstGeom>
          <a:noFill/>
          <a:ln w="1905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5078" name="Text Box 6"/>
          <p:cNvSpPr txBox="1">
            <a:spLocks noChangeArrowheads="1"/>
          </p:cNvSpPr>
          <p:nvPr/>
        </p:nvSpPr>
        <p:spPr bwMode="auto">
          <a:xfrm>
            <a:off x="1865313" y="1655763"/>
            <a:ext cx="263525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FF"/>
                </a:solidFill>
              </a:rPr>
              <a:t>s</a:t>
            </a:r>
          </a:p>
        </p:txBody>
      </p:sp>
      <p:sp>
        <p:nvSpPr>
          <p:cNvPr id="515079" name="Oval 7"/>
          <p:cNvSpPr>
            <a:spLocks noChangeArrowheads="1"/>
          </p:cNvSpPr>
          <p:nvPr/>
        </p:nvSpPr>
        <p:spPr bwMode="auto">
          <a:xfrm>
            <a:off x="2770188" y="1698625"/>
            <a:ext cx="280987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5080" name="Text Box 8"/>
          <p:cNvSpPr txBox="1">
            <a:spLocks noChangeArrowheads="1"/>
          </p:cNvSpPr>
          <p:nvPr/>
        </p:nvSpPr>
        <p:spPr bwMode="auto">
          <a:xfrm>
            <a:off x="2786063" y="1658938"/>
            <a:ext cx="27305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</a:p>
        </p:txBody>
      </p:sp>
      <p:sp>
        <p:nvSpPr>
          <p:cNvPr id="515081" name="Oval 9"/>
          <p:cNvSpPr>
            <a:spLocks noChangeArrowheads="1"/>
          </p:cNvSpPr>
          <p:nvPr/>
        </p:nvSpPr>
        <p:spPr bwMode="auto">
          <a:xfrm>
            <a:off x="3703638" y="1701800"/>
            <a:ext cx="280987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5082" name="Text Box 10"/>
          <p:cNvSpPr txBox="1">
            <a:spLocks noChangeArrowheads="1"/>
          </p:cNvSpPr>
          <p:nvPr/>
        </p:nvSpPr>
        <p:spPr bwMode="auto">
          <a:xfrm>
            <a:off x="3719513" y="1662113"/>
            <a:ext cx="282575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u</a:t>
            </a:r>
          </a:p>
        </p:txBody>
      </p:sp>
      <p:sp>
        <p:nvSpPr>
          <p:cNvPr id="515083" name="Oval 11"/>
          <p:cNvSpPr>
            <a:spLocks noChangeArrowheads="1"/>
          </p:cNvSpPr>
          <p:nvPr/>
        </p:nvSpPr>
        <p:spPr bwMode="auto">
          <a:xfrm>
            <a:off x="4635500" y="1703388"/>
            <a:ext cx="280988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5084" name="Text Box 12"/>
          <p:cNvSpPr txBox="1">
            <a:spLocks noChangeArrowheads="1"/>
          </p:cNvSpPr>
          <p:nvPr/>
        </p:nvSpPr>
        <p:spPr bwMode="auto">
          <a:xfrm>
            <a:off x="4651375" y="1663700"/>
            <a:ext cx="315913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w</a:t>
            </a:r>
          </a:p>
        </p:txBody>
      </p:sp>
      <p:sp>
        <p:nvSpPr>
          <p:cNvPr id="515085" name="Oval 13"/>
          <p:cNvSpPr>
            <a:spLocks noChangeArrowheads="1"/>
          </p:cNvSpPr>
          <p:nvPr/>
        </p:nvSpPr>
        <p:spPr bwMode="auto">
          <a:xfrm>
            <a:off x="5519738" y="1695450"/>
            <a:ext cx="280987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5086" name="Text Box 14"/>
          <p:cNvSpPr txBox="1">
            <a:spLocks noChangeArrowheads="1"/>
          </p:cNvSpPr>
          <p:nvPr/>
        </p:nvSpPr>
        <p:spPr bwMode="auto">
          <a:xfrm>
            <a:off x="5535613" y="1655763"/>
            <a:ext cx="271462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x</a:t>
            </a:r>
          </a:p>
        </p:txBody>
      </p:sp>
      <p:sp>
        <p:nvSpPr>
          <p:cNvPr id="515087" name="Line 15"/>
          <p:cNvSpPr>
            <a:spLocks noChangeShapeType="1"/>
          </p:cNvSpPr>
          <p:nvPr/>
        </p:nvSpPr>
        <p:spPr bwMode="auto">
          <a:xfrm>
            <a:off x="1239838" y="1854200"/>
            <a:ext cx="623887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5088" name="Line 16"/>
          <p:cNvSpPr>
            <a:spLocks noChangeShapeType="1"/>
          </p:cNvSpPr>
          <p:nvPr/>
        </p:nvSpPr>
        <p:spPr bwMode="auto">
          <a:xfrm>
            <a:off x="2132013" y="1831975"/>
            <a:ext cx="6350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5089" name="Line 17"/>
          <p:cNvSpPr>
            <a:spLocks noChangeShapeType="1"/>
          </p:cNvSpPr>
          <p:nvPr/>
        </p:nvSpPr>
        <p:spPr bwMode="auto">
          <a:xfrm>
            <a:off x="3046413" y="1843088"/>
            <a:ext cx="657225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5090" name="Line 18"/>
          <p:cNvSpPr>
            <a:spLocks noChangeShapeType="1"/>
          </p:cNvSpPr>
          <p:nvPr/>
        </p:nvSpPr>
        <p:spPr bwMode="auto">
          <a:xfrm>
            <a:off x="3983038" y="1843088"/>
            <a:ext cx="655637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5091" name="Line 19"/>
          <p:cNvSpPr>
            <a:spLocks noChangeShapeType="1"/>
          </p:cNvSpPr>
          <p:nvPr/>
        </p:nvSpPr>
        <p:spPr bwMode="auto">
          <a:xfrm>
            <a:off x="4918075" y="1843088"/>
            <a:ext cx="614363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5092" name="Freeform 20"/>
          <p:cNvSpPr>
            <a:spLocks/>
          </p:cNvSpPr>
          <p:nvPr/>
        </p:nvSpPr>
        <p:spPr bwMode="auto">
          <a:xfrm>
            <a:off x="1992313" y="1406525"/>
            <a:ext cx="1797050" cy="296863"/>
          </a:xfrm>
          <a:custGeom>
            <a:avLst/>
            <a:gdLst>
              <a:gd name="T0" fmla="*/ 0 w 1132"/>
              <a:gd name="T1" fmla="*/ 180 h 187"/>
              <a:gd name="T2" fmla="*/ 230 w 1132"/>
              <a:gd name="T3" fmla="*/ 45 h 187"/>
              <a:gd name="T4" fmla="*/ 712 w 1132"/>
              <a:gd name="T5" fmla="*/ 24 h 187"/>
              <a:gd name="T6" fmla="*/ 1132 w 1132"/>
              <a:gd name="T7" fmla="*/ 187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32" h="187">
                <a:moveTo>
                  <a:pt x="0" y="180"/>
                </a:moveTo>
                <a:cubicBezTo>
                  <a:pt x="56" y="125"/>
                  <a:pt x="112" y="71"/>
                  <a:pt x="230" y="45"/>
                </a:cubicBezTo>
                <a:cubicBezTo>
                  <a:pt x="348" y="19"/>
                  <a:pt x="562" y="0"/>
                  <a:pt x="712" y="24"/>
                </a:cubicBezTo>
                <a:cubicBezTo>
                  <a:pt x="862" y="48"/>
                  <a:pt x="997" y="117"/>
                  <a:pt x="1132" y="187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5093" name="Freeform 21"/>
          <p:cNvSpPr>
            <a:spLocks/>
          </p:cNvSpPr>
          <p:nvPr/>
        </p:nvSpPr>
        <p:spPr bwMode="auto">
          <a:xfrm>
            <a:off x="1100138" y="1971675"/>
            <a:ext cx="1752600" cy="284163"/>
          </a:xfrm>
          <a:custGeom>
            <a:avLst/>
            <a:gdLst>
              <a:gd name="T0" fmla="*/ 0 w 1104"/>
              <a:gd name="T1" fmla="*/ 14 h 179"/>
              <a:gd name="T2" fmla="*/ 305 w 1104"/>
              <a:gd name="T3" fmla="*/ 136 h 179"/>
              <a:gd name="T4" fmla="*/ 813 w 1104"/>
              <a:gd name="T5" fmla="*/ 156 h 179"/>
              <a:gd name="T6" fmla="*/ 1104 w 1104"/>
              <a:gd name="T7" fmla="*/ 0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04" h="179">
                <a:moveTo>
                  <a:pt x="0" y="14"/>
                </a:moveTo>
                <a:cubicBezTo>
                  <a:pt x="85" y="63"/>
                  <a:pt x="170" y="112"/>
                  <a:pt x="305" y="136"/>
                </a:cubicBezTo>
                <a:cubicBezTo>
                  <a:pt x="440" y="160"/>
                  <a:pt x="680" y="179"/>
                  <a:pt x="813" y="156"/>
                </a:cubicBezTo>
                <a:cubicBezTo>
                  <a:pt x="946" y="133"/>
                  <a:pt x="1025" y="66"/>
                  <a:pt x="1104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5094" name="Freeform 22"/>
          <p:cNvSpPr>
            <a:spLocks/>
          </p:cNvSpPr>
          <p:nvPr/>
        </p:nvSpPr>
        <p:spPr bwMode="auto">
          <a:xfrm>
            <a:off x="2928938" y="1982788"/>
            <a:ext cx="1806575" cy="290512"/>
          </a:xfrm>
          <a:custGeom>
            <a:avLst/>
            <a:gdLst>
              <a:gd name="T0" fmla="*/ 0 w 1138"/>
              <a:gd name="T1" fmla="*/ 0 h 183"/>
              <a:gd name="T2" fmla="*/ 332 w 1138"/>
              <a:gd name="T3" fmla="*/ 129 h 183"/>
              <a:gd name="T4" fmla="*/ 826 w 1138"/>
              <a:gd name="T5" fmla="*/ 163 h 183"/>
              <a:gd name="T6" fmla="*/ 1138 w 1138"/>
              <a:gd name="T7" fmla="*/ 7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38" h="183">
                <a:moveTo>
                  <a:pt x="0" y="0"/>
                </a:moveTo>
                <a:cubicBezTo>
                  <a:pt x="97" y="51"/>
                  <a:pt x="194" y="102"/>
                  <a:pt x="332" y="129"/>
                </a:cubicBezTo>
                <a:cubicBezTo>
                  <a:pt x="470" y="156"/>
                  <a:pt x="692" y="183"/>
                  <a:pt x="826" y="163"/>
                </a:cubicBezTo>
                <a:cubicBezTo>
                  <a:pt x="960" y="143"/>
                  <a:pt x="1049" y="75"/>
                  <a:pt x="1138" y="7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5095" name="Freeform 23"/>
          <p:cNvSpPr>
            <a:spLocks/>
          </p:cNvSpPr>
          <p:nvPr/>
        </p:nvSpPr>
        <p:spPr bwMode="auto">
          <a:xfrm>
            <a:off x="2928938" y="1951038"/>
            <a:ext cx="2646362" cy="519112"/>
          </a:xfrm>
          <a:custGeom>
            <a:avLst/>
            <a:gdLst>
              <a:gd name="T0" fmla="*/ 0 w 1667"/>
              <a:gd name="T1" fmla="*/ 20 h 327"/>
              <a:gd name="T2" fmla="*/ 298 w 1667"/>
              <a:gd name="T3" fmla="*/ 271 h 327"/>
              <a:gd name="T4" fmla="*/ 874 w 1667"/>
              <a:gd name="T5" fmla="*/ 311 h 327"/>
              <a:gd name="T6" fmla="*/ 1355 w 1667"/>
              <a:gd name="T7" fmla="*/ 311 h 327"/>
              <a:gd name="T8" fmla="*/ 1511 w 1667"/>
              <a:gd name="T9" fmla="*/ 217 h 327"/>
              <a:gd name="T10" fmla="*/ 1667 w 1667"/>
              <a:gd name="T11" fmla="*/ 0 h 3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67" h="327">
                <a:moveTo>
                  <a:pt x="0" y="20"/>
                </a:moveTo>
                <a:cubicBezTo>
                  <a:pt x="76" y="121"/>
                  <a:pt x="152" y="222"/>
                  <a:pt x="298" y="271"/>
                </a:cubicBezTo>
                <a:cubicBezTo>
                  <a:pt x="444" y="320"/>
                  <a:pt x="698" y="304"/>
                  <a:pt x="874" y="311"/>
                </a:cubicBezTo>
                <a:cubicBezTo>
                  <a:pt x="1050" y="318"/>
                  <a:pt x="1249" y="327"/>
                  <a:pt x="1355" y="311"/>
                </a:cubicBezTo>
                <a:cubicBezTo>
                  <a:pt x="1461" y="295"/>
                  <a:pt x="1459" y="269"/>
                  <a:pt x="1511" y="217"/>
                </a:cubicBezTo>
                <a:cubicBezTo>
                  <a:pt x="1563" y="165"/>
                  <a:pt x="1615" y="82"/>
                  <a:pt x="1667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5096" name="Text Box 24"/>
          <p:cNvSpPr txBox="1">
            <a:spLocks noChangeArrowheads="1"/>
          </p:cNvSpPr>
          <p:nvPr/>
        </p:nvSpPr>
        <p:spPr bwMode="auto">
          <a:xfrm>
            <a:off x="1350963" y="1585913"/>
            <a:ext cx="280987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5</a:t>
            </a:r>
          </a:p>
        </p:txBody>
      </p:sp>
      <p:sp>
        <p:nvSpPr>
          <p:cNvPr id="515097" name="Text Box 25"/>
          <p:cNvSpPr txBox="1">
            <a:spLocks noChangeArrowheads="1"/>
          </p:cNvSpPr>
          <p:nvPr/>
        </p:nvSpPr>
        <p:spPr bwMode="auto">
          <a:xfrm>
            <a:off x="2246313" y="1565275"/>
            <a:ext cx="280987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2</a:t>
            </a:r>
          </a:p>
        </p:txBody>
      </p:sp>
      <p:sp>
        <p:nvSpPr>
          <p:cNvPr id="515098" name="Text Box 26"/>
          <p:cNvSpPr txBox="1">
            <a:spLocks noChangeArrowheads="1"/>
          </p:cNvSpPr>
          <p:nvPr/>
        </p:nvSpPr>
        <p:spPr bwMode="auto">
          <a:xfrm>
            <a:off x="3184525" y="1566863"/>
            <a:ext cx="280988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7</a:t>
            </a:r>
          </a:p>
        </p:txBody>
      </p:sp>
      <p:sp>
        <p:nvSpPr>
          <p:cNvPr id="515099" name="Text Box 27"/>
          <p:cNvSpPr txBox="1">
            <a:spLocks noChangeArrowheads="1"/>
          </p:cNvSpPr>
          <p:nvPr/>
        </p:nvSpPr>
        <p:spPr bwMode="auto">
          <a:xfrm>
            <a:off x="4100513" y="1547813"/>
            <a:ext cx="346075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-1</a:t>
            </a:r>
          </a:p>
        </p:txBody>
      </p:sp>
      <p:sp>
        <p:nvSpPr>
          <p:cNvPr id="515100" name="Text Box 28"/>
          <p:cNvSpPr txBox="1">
            <a:spLocks noChangeArrowheads="1"/>
          </p:cNvSpPr>
          <p:nvPr/>
        </p:nvSpPr>
        <p:spPr bwMode="auto">
          <a:xfrm>
            <a:off x="5016500" y="1571625"/>
            <a:ext cx="346075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-2</a:t>
            </a:r>
          </a:p>
        </p:txBody>
      </p:sp>
      <p:sp>
        <p:nvSpPr>
          <p:cNvPr id="515101" name="Freeform 29"/>
          <p:cNvSpPr>
            <a:spLocks/>
          </p:cNvSpPr>
          <p:nvPr/>
        </p:nvSpPr>
        <p:spPr bwMode="auto">
          <a:xfrm>
            <a:off x="3851275" y="1387475"/>
            <a:ext cx="1819275" cy="314325"/>
          </a:xfrm>
          <a:custGeom>
            <a:avLst/>
            <a:gdLst>
              <a:gd name="T0" fmla="*/ 0 w 1146"/>
              <a:gd name="T1" fmla="*/ 198 h 198"/>
              <a:gd name="T2" fmla="*/ 143 w 1146"/>
              <a:gd name="T3" fmla="*/ 97 h 198"/>
              <a:gd name="T4" fmla="*/ 576 w 1146"/>
              <a:gd name="T5" fmla="*/ 9 h 198"/>
              <a:gd name="T6" fmla="*/ 902 w 1146"/>
              <a:gd name="T7" fmla="*/ 42 h 198"/>
              <a:gd name="T8" fmla="*/ 1146 w 1146"/>
              <a:gd name="T9" fmla="*/ 185 h 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46" h="198">
                <a:moveTo>
                  <a:pt x="0" y="198"/>
                </a:moveTo>
                <a:cubicBezTo>
                  <a:pt x="23" y="163"/>
                  <a:pt x="47" y="128"/>
                  <a:pt x="143" y="97"/>
                </a:cubicBezTo>
                <a:cubicBezTo>
                  <a:pt x="239" y="66"/>
                  <a:pt x="450" y="18"/>
                  <a:pt x="576" y="9"/>
                </a:cubicBezTo>
                <a:cubicBezTo>
                  <a:pt x="702" y="0"/>
                  <a:pt x="807" y="13"/>
                  <a:pt x="902" y="42"/>
                </a:cubicBezTo>
                <a:cubicBezTo>
                  <a:pt x="997" y="71"/>
                  <a:pt x="1071" y="128"/>
                  <a:pt x="1146" y="185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5102" name="Text Box 30"/>
          <p:cNvSpPr txBox="1">
            <a:spLocks noChangeArrowheads="1"/>
          </p:cNvSpPr>
          <p:nvPr/>
        </p:nvSpPr>
        <p:spPr bwMode="auto">
          <a:xfrm>
            <a:off x="1989138" y="1976438"/>
            <a:ext cx="280987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3</a:t>
            </a:r>
          </a:p>
        </p:txBody>
      </p:sp>
      <p:sp>
        <p:nvSpPr>
          <p:cNvPr id="515103" name="Text Box 31"/>
          <p:cNvSpPr txBox="1">
            <a:spLocks noChangeArrowheads="1"/>
          </p:cNvSpPr>
          <p:nvPr/>
        </p:nvSpPr>
        <p:spPr bwMode="auto">
          <a:xfrm>
            <a:off x="2719388" y="1177925"/>
            <a:ext cx="280987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6</a:t>
            </a:r>
          </a:p>
        </p:txBody>
      </p:sp>
      <p:sp>
        <p:nvSpPr>
          <p:cNvPr id="515104" name="Text Box 32"/>
          <p:cNvSpPr txBox="1">
            <a:spLocks noChangeArrowheads="1"/>
          </p:cNvSpPr>
          <p:nvPr/>
        </p:nvSpPr>
        <p:spPr bwMode="auto">
          <a:xfrm>
            <a:off x="4646613" y="1125538"/>
            <a:ext cx="280987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1</a:t>
            </a:r>
          </a:p>
        </p:txBody>
      </p:sp>
      <p:sp>
        <p:nvSpPr>
          <p:cNvPr id="515105" name="Text Box 33"/>
          <p:cNvSpPr txBox="1">
            <a:spLocks noChangeArrowheads="1"/>
          </p:cNvSpPr>
          <p:nvPr/>
        </p:nvSpPr>
        <p:spPr bwMode="auto">
          <a:xfrm>
            <a:off x="3927475" y="1987550"/>
            <a:ext cx="280988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4</a:t>
            </a:r>
          </a:p>
        </p:txBody>
      </p:sp>
      <p:sp>
        <p:nvSpPr>
          <p:cNvPr id="515106" name="Text Box 34"/>
          <p:cNvSpPr txBox="1">
            <a:spLocks noChangeArrowheads="1"/>
          </p:cNvSpPr>
          <p:nvPr/>
        </p:nvSpPr>
        <p:spPr bwMode="auto">
          <a:xfrm>
            <a:off x="4379913" y="2387600"/>
            <a:ext cx="280987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2</a:t>
            </a:r>
          </a:p>
        </p:txBody>
      </p:sp>
      <p:sp>
        <p:nvSpPr>
          <p:cNvPr id="515107" name="Text Box 35"/>
          <p:cNvSpPr txBox="1">
            <a:spLocks noChangeArrowheads="1"/>
          </p:cNvSpPr>
          <p:nvPr/>
        </p:nvSpPr>
        <p:spPr bwMode="auto">
          <a:xfrm>
            <a:off x="682625" y="820738"/>
            <a:ext cx="5443538" cy="39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Find shortest paths from s to all other vertices.</a:t>
            </a:r>
          </a:p>
        </p:txBody>
      </p:sp>
      <p:sp>
        <p:nvSpPr>
          <p:cNvPr id="515108" name="Text Box 36"/>
          <p:cNvSpPr txBox="1">
            <a:spLocks noChangeArrowheads="1"/>
          </p:cNvSpPr>
          <p:nvPr/>
        </p:nvSpPr>
        <p:spPr bwMode="auto">
          <a:xfrm>
            <a:off x="693738" y="2757488"/>
            <a:ext cx="2522537" cy="39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Step 1: Initialization:</a:t>
            </a:r>
          </a:p>
        </p:txBody>
      </p:sp>
      <p:sp>
        <p:nvSpPr>
          <p:cNvPr id="515109" name="Oval 37"/>
          <p:cNvSpPr>
            <a:spLocks noChangeArrowheads="1"/>
          </p:cNvSpPr>
          <p:nvPr/>
        </p:nvSpPr>
        <p:spPr bwMode="auto">
          <a:xfrm>
            <a:off x="1296988" y="3721100"/>
            <a:ext cx="280987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5110" name="Text Box 38"/>
          <p:cNvSpPr txBox="1">
            <a:spLocks noChangeArrowheads="1"/>
          </p:cNvSpPr>
          <p:nvPr/>
        </p:nvSpPr>
        <p:spPr bwMode="auto">
          <a:xfrm>
            <a:off x="1335088" y="3681413"/>
            <a:ext cx="24765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r</a:t>
            </a:r>
          </a:p>
        </p:txBody>
      </p:sp>
      <p:sp>
        <p:nvSpPr>
          <p:cNvPr id="515111" name="Oval 39"/>
          <p:cNvSpPr>
            <a:spLocks noChangeArrowheads="1"/>
          </p:cNvSpPr>
          <p:nvPr/>
        </p:nvSpPr>
        <p:spPr bwMode="auto">
          <a:xfrm>
            <a:off x="2184400" y="3698875"/>
            <a:ext cx="280988" cy="279400"/>
          </a:xfrm>
          <a:prstGeom prst="ellipse">
            <a:avLst/>
          </a:prstGeom>
          <a:noFill/>
          <a:ln w="1905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5112" name="Text Box 40"/>
          <p:cNvSpPr txBox="1">
            <a:spLocks noChangeArrowheads="1"/>
          </p:cNvSpPr>
          <p:nvPr/>
        </p:nvSpPr>
        <p:spPr bwMode="auto">
          <a:xfrm>
            <a:off x="2200275" y="3659188"/>
            <a:ext cx="263525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FF"/>
                </a:solidFill>
              </a:rPr>
              <a:t>s</a:t>
            </a:r>
          </a:p>
        </p:txBody>
      </p:sp>
      <p:sp>
        <p:nvSpPr>
          <p:cNvPr id="515113" name="Oval 41"/>
          <p:cNvSpPr>
            <a:spLocks noChangeArrowheads="1"/>
          </p:cNvSpPr>
          <p:nvPr/>
        </p:nvSpPr>
        <p:spPr bwMode="auto">
          <a:xfrm>
            <a:off x="3105150" y="3702050"/>
            <a:ext cx="280988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5114" name="Text Box 42"/>
          <p:cNvSpPr txBox="1">
            <a:spLocks noChangeArrowheads="1"/>
          </p:cNvSpPr>
          <p:nvPr/>
        </p:nvSpPr>
        <p:spPr bwMode="auto">
          <a:xfrm>
            <a:off x="3121025" y="3662363"/>
            <a:ext cx="27305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</a:p>
        </p:txBody>
      </p:sp>
      <p:sp>
        <p:nvSpPr>
          <p:cNvPr id="515115" name="Oval 43"/>
          <p:cNvSpPr>
            <a:spLocks noChangeArrowheads="1"/>
          </p:cNvSpPr>
          <p:nvPr/>
        </p:nvSpPr>
        <p:spPr bwMode="auto">
          <a:xfrm>
            <a:off x="4038600" y="3705225"/>
            <a:ext cx="280988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5116" name="Text Box 44"/>
          <p:cNvSpPr txBox="1">
            <a:spLocks noChangeArrowheads="1"/>
          </p:cNvSpPr>
          <p:nvPr/>
        </p:nvSpPr>
        <p:spPr bwMode="auto">
          <a:xfrm>
            <a:off x="4054475" y="3665538"/>
            <a:ext cx="282575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u</a:t>
            </a:r>
          </a:p>
        </p:txBody>
      </p:sp>
      <p:sp>
        <p:nvSpPr>
          <p:cNvPr id="515117" name="Oval 45"/>
          <p:cNvSpPr>
            <a:spLocks noChangeArrowheads="1"/>
          </p:cNvSpPr>
          <p:nvPr/>
        </p:nvSpPr>
        <p:spPr bwMode="auto">
          <a:xfrm>
            <a:off x="4970463" y="3706813"/>
            <a:ext cx="280987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5118" name="Text Box 46"/>
          <p:cNvSpPr txBox="1">
            <a:spLocks noChangeArrowheads="1"/>
          </p:cNvSpPr>
          <p:nvPr/>
        </p:nvSpPr>
        <p:spPr bwMode="auto">
          <a:xfrm>
            <a:off x="4986338" y="3667125"/>
            <a:ext cx="31591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w</a:t>
            </a:r>
          </a:p>
        </p:txBody>
      </p:sp>
      <p:sp>
        <p:nvSpPr>
          <p:cNvPr id="515119" name="Oval 47"/>
          <p:cNvSpPr>
            <a:spLocks noChangeArrowheads="1"/>
          </p:cNvSpPr>
          <p:nvPr/>
        </p:nvSpPr>
        <p:spPr bwMode="auto">
          <a:xfrm>
            <a:off x="5854700" y="3698875"/>
            <a:ext cx="280988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5120" name="Text Box 48"/>
          <p:cNvSpPr txBox="1">
            <a:spLocks noChangeArrowheads="1"/>
          </p:cNvSpPr>
          <p:nvPr/>
        </p:nvSpPr>
        <p:spPr bwMode="auto">
          <a:xfrm>
            <a:off x="5870575" y="3659188"/>
            <a:ext cx="271463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x</a:t>
            </a:r>
          </a:p>
        </p:txBody>
      </p:sp>
      <p:sp>
        <p:nvSpPr>
          <p:cNvPr id="515121" name="Line 49"/>
          <p:cNvSpPr>
            <a:spLocks noChangeShapeType="1"/>
          </p:cNvSpPr>
          <p:nvPr/>
        </p:nvSpPr>
        <p:spPr bwMode="auto">
          <a:xfrm>
            <a:off x="1574800" y="3857625"/>
            <a:ext cx="623888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5122" name="Line 50"/>
          <p:cNvSpPr>
            <a:spLocks noChangeShapeType="1"/>
          </p:cNvSpPr>
          <p:nvPr/>
        </p:nvSpPr>
        <p:spPr bwMode="auto">
          <a:xfrm>
            <a:off x="2466975" y="3835400"/>
            <a:ext cx="6350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5123" name="Line 51"/>
          <p:cNvSpPr>
            <a:spLocks noChangeShapeType="1"/>
          </p:cNvSpPr>
          <p:nvPr/>
        </p:nvSpPr>
        <p:spPr bwMode="auto">
          <a:xfrm>
            <a:off x="3381375" y="3846513"/>
            <a:ext cx="657225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5124" name="Line 52"/>
          <p:cNvSpPr>
            <a:spLocks noChangeShapeType="1"/>
          </p:cNvSpPr>
          <p:nvPr/>
        </p:nvSpPr>
        <p:spPr bwMode="auto">
          <a:xfrm>
            <a:off x="4318000" y="3846513"/>
            <a:ext cx="655638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5125" name="Line 53"/>
          <p:cNvSpPr>
            <a:spLocks noChangeShapeType="1"/>
          </p:cNvSpPr>
          <p:nvPr/>
        </p:nvSpPr>
        <p:spPr bwMode="auto">
          <a:xfrm>
            <a:off x="5253038" y="3846513"/>
            <a:ext cx="614362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5126" name="Freeform 54"/>
          <p:cNvSpPr>
            <a:spLocks/>
          </p:cNvSpPr>
          <p:nvPr/>
        </p:nvSpPr>
        <p:spPr bwMode="auto">
          <a:xfrm>
            <a:off x="2327275" y="3409950"/>
            <a:ext cx="1797050" cy="296863"/>
          </a:xfrm>
          <a:custGeom>
            <a:avLst/>
            <a:gdLst>
              <a:gd name="T0" fmla="*/ 0 w 1132"/>
              <a:gd name="T1" fmla="*/ 180 h 187"/>
              <a:gd name="T2" fmla="*/ 230 w 1132"/>
              <a:gd name="T3" fmla="*/ 45 h 187"/>
              <a:gd name="T4" fmla="*/ 712 w 1132"/>
              <a:gd name="T5" fmla="*/ 24 h 187"/>
              <a:gd name="T6" fmla="*/ 1132 w 1132"/>
              <a:gd name="T7" fmla="*/ 187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32" h="187">
                <a:moveTo>
                  <a:pt x="0" y="180"/>
                </a:moveTo>
                <a:cubicBezTo>
                  <a:pt x="56" y="125"/>
                  <a:pt x="112" y="71"/>
                  <a:pt x="230" y="45"/>
                </a:cubicBezTo>
                <a:cubicBezTo>
                  <a:pt x="348" y="19"/>
                  <a:pt x="562" y="0"/>
                  <a:pt x="712" y="24"/>
                </a:cubicBezTo>
                <a:cubicBezTo>
                  <a:pt x="862" y="48"/>
                  <a:pt x="997" y="117"/>
                  <a:pt x="1132" y="187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5127" name="Freeform 55"/>
          <p:cNvSpPr>
            <a:spLocks/>
          </p:cNvSpPr>
          <p:nvPr/>
        </p:nvSpPr>
        <p:spPr bwMode="auto">
          <a:xfrm>
            <a:off x="1435100" y="3975100"/>
            <a:ext cx="1752600" cy="284163"/>
          </a:xfrm>
          <a:custGeom>
            <a:avLst/>
            <a:gdLst>
              <a:gd name="T0" fmla="*/ 0 w 1104"/>
              <a:gd name="T1" fmla="*/ 14 h 179"/>
              <a:gd name="T2" fmla="*/ 305 w 1104"/>
              <a:gd name="T3" fmla="*/ 136 h 179"/>
              <a:gd name="T4" fmla="*/ 813 w 1104"/>
              <a:gd name="T5" fmla="*/ 156 h 179"/>
              <a:gd name="T6" fmla="*/ 1104 w 1104"/>
              <a:gd name="T7" fmla="*/ 0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04" h="179">
                <a:moveTo>
                  <a:pt x="0" y="14"/>
                </a:moveTo>
                <a:cubicBezTo>
                  <a:pt x="85" y="63"/>
                  <a:pt x="170" y="112"/>
                  <a:pt x="305" y="136"/>
                </a:cubicBezTo>
                <a:cubicBezTo>
                  <a:pt x="440" y="160"/>
                  <a:pt x="680" y="179"/>
                  <a:pt x="813" y="156"/>
                </a:cubicBezTo>
                <a:cubicBezTo>
                  <a:pt x="946" y="133"/>
                  <a:pt x="1025" y="66"/>
                  <a:pt x="1104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5128" name="Freeform 56"/>
          <p:cNvSpPr>
            <a:spLocks/>
          </p:cNvSpPr>
          <p:nvPr/>
        </p:nvSpPr>
        <p:spPr bwMode="auto">
          <a:xfrm>
            <a:off x="3263900" y="3986213"/>
            <a:ext cx="1806575" cy="290512"/>
          </a:xfrm>
          <a:custGeom>
            <a:avLst/>
            <a:gdLst>
              <a:gd name="T0" fmla="*/ 0 w 1138"/>
              <a:gd name="T1" fmla="*/ 0 h 183"/>
              <a:gd name="T2" fmla="*/ 332 w 1138"/>
              <a:gd name="T3" fmla="*/ 129 h 183"/>
              <a:gd name="T4" fmla="*/ 826 w 1138"/>
              <a:gd name="T5" fmla="*/ 163 h 183"/>
              <a:gd name="T6" fmla="*/ 1138 w 1138"/>
              <a:gd name="T7" fmla="*/ 7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38" h="183">
                <a:moveTo>
                  <a:pt x="0" y="0"/>
                </a:moveTo>
                <a:cubicBezTo>
                  <a:pt x="97" y="51"/>
                  <a:pt x="194" y="102"/>
                  <a:pt x="332" y="129"/>
                </a:cubicBezTo>
                <a:cubicBezTo>
                  <a:pt x="470" y="156"/>
                  <a:pt x="692" y="183"/>
                  <a:pt x="826" y="163"/>
                </a:cubicBezTo>
                <a:cubicBezTo>
                  <a:pt x="960" y="143"/>
                  <a:pt x="1049" y="75"/>
                  <a:pt x="1138" y="7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5129" name="Freeform 57"/>
          <p:cNvSpPr>
            <a:spLocks/>
          </p:cNvSpPr>
          <p:nvPr/>
        </p:nvSpPr>
        <p:spPr bwMode="auto">
          <a:xfrm>
            <a:off x="3263900" y="3954463"/>
            <a:ext cx="2646363" cy="519112"/>
          </a:xfrm>
          <a:custGeom>
            <a:avLst/>
            <a:gdLst>
              <a:gd name="T0" fmla="*/ 0 w 1667"/>
              <a:gd name="T1" fmla="*/ 20 h 327"/>
              <a:gd name="T2" fmla="*/ 298 w 1667"/>
              <a:gd name="T3" fmla="*/ 271 h 327"/>
              <a:gd name="T4" fmla="*/ 874 w 1667"/>
              <a:gd name="T5" fmla="*/ 311 h 327"/>
              <a:gd name="T6" fmla="*/ 1355 w 1667"/>
              <a:gd name="T7" fmla="*/ 311 h 327"/>
              <a:gd name="T8" fmla="*/ 1511 w 1667"/>
              <a:gd name="T9" fmla="*/ 217 h 327"/>
              <a:gd name="T10" fmla="*/ 1667 w 1667"/>
              <a:gd name="T11" fmla="*/ 0 h 3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67" h="327">
                <a:moveTo>
                  <a:pt x="0" y="20"/>
                </a:moveTo>
                <a:cubicBezTo>
                  <a:pt x="76" y="121"/>
                  <a:pt x="152" y="222"/>
                  <a:pt x="298" y="271"/>
                </a:cubicBezTo>
                <a:cubicBezTo>
                  <a:pt x="444" y="320"/>
                  <a:pt x="698" y="304"/>
                  <a:pt x="874" y="311"/>
                </a:cubicBezTo>
                <a:cubicBezTo>
                  <a:pt x="1050" y="318"/>
                  <a:pt x="1249" y="327"/>
                  <a:pt x="1355" y="311"/>
                </a:cubicBezTo>
                <a:cubicBezTo>
                  <a:pt x="1461" y="295"/>
                  <a:pt x="1459" y="269"/>
                  <a:pt x="1511" y="217"/>
                </a:cubicBezTo>
                <a:cubicBezTo>
                  <a:pt x="1563" y="165"/>
                  <a:pt x="1615" y="82"/>
                  <a:pt x="1667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5130" name="Text Box 58"/>
          <p:cNvSpPr txBox="1">
            <a:spLocks noChangeArrowheads="1"/>
          </p:cNvSpPr>
          <p:nvPr/>
        </p:nvSpPr>
        <p:spPr bwMode="auto">
          <a:xfrm>
            <a:off x="1685925" y="3589338"/>
            <a:ext cx="280988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5</a:t>
            </a:r>
          </a:p>
        </p:txBody>
      </p:sp>
      <p:sp>
        <p:nvSpPr>
          <p:cNvPr id="515131" name="Text Box 59"/>
          <p:cNvSpPr txBox="1">
            <a:spLocks noChangeArrowheads="1"/>
          </p:cNvSpPr>
          <p:nvPr/>
        </p:nvSpPr>
        <p:spPr bwMode="auto">
          <a:xfrm>
            <a:off x="2581275" y="3568700"/>
            <a:ext cx="280988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2</a:t>
            </a:r>
          </a:p>
        </p:txBody>
      </p:sp>
      <p:sp>
        <p:nvSpPr>
          <p:cNvPr id="515132" name="Text Box 60"/>
          <p:cNvSpPr txBox="1">
            <a:spLocks noChangeArrowheads="1"/>
          </p:cNvSpPr>
          <p:nvPr/>
        </p:nvSpPr>
        <p:spPr bwMode="auto">
          <a:xfrm>
            <a:off x="3519488" y="3570288"/>
            <a:ext cx="280987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7</a:t>
            </a:r>
          </a:p>
        </p:txBody>
      </p:sp>
      <p:sp>
        <p:nvSpPr>
          <p:cNvPr id="515133" name="Text Box 61"/>
          <p:cNvSpPr txBox="1">
            <a:spLocks noChangeArrowheads="1"/>
          </p:cNvSpPr>
          <p:nvPr/>
        </p:nvSpPr>
        <p:spPr bwMode="auto">
          <a:xfrm>
            <a:off x="4435475" y="3551238"/>
            <a:ext cx="346075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-1</a:t>
            </a:r>
          </a:p>
        </p:txBody>
      </p:sp>
      <p:sp>
        <p:nvSpPr>
          <p:cNvPr id="515134" name="Text Box 62"/>
          <p:cNvSpPr txBox="1">
            <a:spLocks noChangeArrowheads="1"/>
          </p:cNvSpPr>
          <p:nvPr/>
        </p:nvSpPr>
        <p:spPr bwMode="auto">
          <a:xfrm>
            <a:off x="5351463" y="3575050"/>
            <a:ext cx="346075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-2</a:t>
            </a:r>
          </a:p>
        </p:txBody>
      </p:sp>
      <p:sp>
        <p:nvSpPr>
          <p:cNvPr id="515135" name="Freeform 63"/>
          <p:cNvSpPr>
            <a:spLocks/>
          </p:cNvSpPr>
          <p:nvPr/>
        </p:nvSpPr>
        <p:spPr bwMode="auto">
          <a:xfrm>
            <a:off x="4186238" y="3390900"/>
            <a:ext cx="1819275" cy="314325"/>
          </a:xfrm>
          <a:custGeom>
            <a:avLst/>
            <a:gdLst>
              <a:gd name="T0" fmla="*/ 0 w 1146"/>
              <a:gd name="T1" fmla="*/ 198 h 198"/>
              <a:gd name="T2" fmla="*/ 143 w 1146"/>
              <a:gd name="T3" fmla="*/ 97 h 198"/>
              <a:gd name="T4" fmla="*/ 576 w 1146"/>
              <a:gd name="T5" fmla="*/ 9 h 198"/>
              <a:gd name="T6" fmla="*/ 902 w 1146"/>
              <a:gd name="T7" fmla="*/ 42 h 198"/>
              <a:gd name="T8" fmla="*/ 1146 w 1146"/>
              <a:gd name="T9" fmla="*/ 185 h 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46" h="198">
                <a:moveTo>
                  <a:pt x="0" y="198"/>
                </a:moveTo>
                <a:cubicBezTo>
                  <a:pt x="23" y="163"/>
                  <a:pt x="47" y="128"/>
                  <a:pt x="143" y="97"/>
                </a:cubicBezTo>
                <a:cubicBezTo>
                  <a:pt x="239" y="66"/>
                  <a:pt x="450" y="18"/>
                  <a:pt x="576" y="9"/>
                </a:cubicBezTo>
                <a:cubicBezTo>
                  <a:pt x="702" y="0"/>
                  <a:pt x="807" y="13"/>
                  <a:pt x="902" y="42"/>
                </a:cubicBezTo>
                <a:cubicBezTo>
                  <a:pt x="997" y="71"/>
                  <a:pt x="1071" y="128"/>
                  <a:pt x="1146" y="185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5136" name="Text Box 64"/>
          <p:cNvSpPr txBox="1">
            <a:spLocks noChangeArrowheads="1"/>
          </p:cNvSpPr>
          <p:nvPr/>
        </p:nvSpPr>
        <p:spPr bwMode="auto">
          <a:xfrm>
            <a:off x="2324100" y="3979863"/>
            <a:ext cx="280988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3</a:t>
            </a:r>
          </a:p>
        </p:txBody>
      </p:sp>
      <p:sp>
        <p:nvSpPr>
          <p:cNvPr id="515137" name="Text Box 65"/>
          <p:cNvSpPr txBox="1">
            <a:spLocks noChangeArrowheads="1"/>
          </p:cNvSpPr>
          <p:nvPr/>
        </p:nvSpPr>
        <p:spPr bwMode="auto">
          <a:xfrm>
            <a:off x="3054350" y="3181350"/>
            <a:ext cx="280988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6</a:t>
            </a:r>
          </a:p>
        </p:txBody>
      </p:sp>
      <p:sp>
        <p:nvSpPr>
          <p:cNvPr id="515138" name="Text Box 66"/>
          <p:cNvSpPr txBox="1">
            <a:spLocks noChangeArrowheads="1"/>
          </p:cNvSpPr>
          <p:nvPr/>
        </p:nvSpPr>
        <p:spPr bwMode="auto">
          <a:xfrm>
            <a:off x="4262438" y="3990975"/>
            <a:ext cx="280987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4</a:t>
            </a:r>
          </a:p>
        </p:txBody>
      </p:sp>
      <p:sp>
        <p:nvSpPr>
          <p:cNvPr id="515139" name="Text Box 67"/>
          <p:cNvSpPr txBox="1">
            <a:spLocks noChangeArrowheads="1"/>
          </p:cNvSpPr>
          <p:nvPr/>
        </p:nvSpPr>
        <p:spPr bwMode="auto">
          <a:xfrm>
            <a:off x="4714875" y="4391025"/>
            <a:ext cx="280988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2</a:t>
            </a:r>
          </a:p>
        </p:txBody>
      </p:sp>
      <p:sp>
        <p:nvSpPr>
          <p:cNvPr id="515140" name="Text Box 68"/>
          <p:cNvSpPr txBox="1">
            <a:spLocks noChangeArrowheads="1"/>
          </p:cNvSpPr>
          <p:nvPr/>
        </p:nvSpPr>
        <p:spPr bwMode="auto">
          <a:xfrm>
            <a:off x="2171700" y="3446463"/>
            <a:ext cx="280988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515141" name="Text Box 69"/>
          <p:cNvSpPr txBox="1">
            <a:spLocks noChangeArrowheads="1"/>
          </p:cNvSpPr>
          <p:nvPr/>
        </p:nvSpPr>
        <p:spPr bwMode="auto">
          <a:xfrm>
            <a:off x="1287463" y="3440113"/>
            <a:ext cx="311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  <a:sym typeface="Symbol" pitchFamily="18" charset="2"/>
              </a:rPr>
              <a:t></a:t>
            </a:r>
            <a:endParaRPr lang="en-US" sz="1400">
              <a:solidFill>
                <a:srgbClr val="FF0000"/>
              </a:solidFill>
            </a:endParaRPr>
          </a:p>
        </p:txBody>
      </p:sp>
      <p:sp>
        <p:nvSpPr>
          <p:cNvPr id="515142" name="Text Box 70"/>
          <p:cNvSpPr txBox="1">
            <a:spLocks noChangeArrowheads="1"/>
          </p:cNvSpPr>
          <p:nvPr/>
        </p:nvSpPr>
        <p:spPr bwMode="auto">
          <a:xfrm>
            <a:off x="3108325" y="3452813"/>
            <a:ext cx="311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  <a:sym typeface="Symbol" pitchFamily="18" charset="2"/>
              </a:rPr>
              <a:t></a:t>
            </a:r>
            <a:endParaRPr lang="en-US" sz="1400">
              <a:solidFill>
                <a:srgbClr val="FF0000"/>
              </a:solidFill>
            </a:endParaRPr>
          </a:p>
        </p:txBody>
      </p:sp>
      <p:sp>
        <p:nvSpPr>
          <p:cNvPr id="515143" name="Text Box 71"/>
          <p:cNvSpPr txBox="1">
            <a:spLocks noChangeArrowheads="1"/>
          </p:cNvSpPr>
          <p:nvPr/>
        </p:nvSpPr>
        <p:spPr bwMode="auto">
          <a:xfrm>
            <a:off x="3992563" y="3432175"/>
            <a:ext cx="311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  <a:sym typeface="Symbol" pitchFamily="18" charset="2"/>
              </a:rPr>
              <a:t></a:t>
            </a:r>
            <a:endParaRPr lang="en-US" sz="1400">
              <a:solidFill>
                <a:srgbClr val="FF0000"/>
              </a:solidFill>
            </a:endParaRPr>
          </a:p>
        </p:txBody>
      </p:sp>
      <p:sp>
        <p:nvSpPr>
          <p:cNvPr id="515144" name="Text Box 72"/>
          <p:cNvSpPr txBox="1">
            <a:spLocks noChangeArrowheads="1"/>
          </p:cNvSpPr>
          <p:nvPr/>
        </p:nvSpPr>
        <p:spPr bwMode="auto">
          <a:xfrm>
            <a:off x="4983163" y="3465513"/>
            <a:ext cx="311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  <a:sym typeface="Symbol" pitchFamily="18" charset="2"/>
              </a:rPr>
              <a:t></a:t>
            </a:r>
            <a:endParaRPr lang="en-US" sz="1400">
              <a:solidFill>
                <a:srgbClr val="FF0000"/>
              </a:solidFill>
            </a:endParaRPr>
          </a:p>
        </p:txBody>
      </p:sp>
      <p:sp>
        <p:nvSpPr>
          <p:cNvPr id="515145" name="Text Box 73"/>
          <p:cNvSpPr txBox="1">
            <a:spLocks noChangeArrowheads="1"/>
          </p:cNvSpPr>
          <p:nvPr/>
        </p:nvSpPr>
        <p:spPr bwMode="auto">
          <a:xfrm>
            <a:off x="5899150" y="3413125"/>
            <a:ext cx="311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  <a:sym typeface="Symbol" pitchFamily="18" charset="2"/>
              </a:rPr>
              <a:t></a:t>
            </a:r>
            <a:endParaRPr lang="en-US" sz="1400">
              <a:solidFill>
                <a:srgbClr val="FF0000"/>
              </a:solidFill>
            </a:endParaRPr>
          </a:p>
        </p:txBody>
      </p:sp>
      <p:sp>
        <p:nvSpPr>
          <p:cNvPr id="515146" name="Text Box 74"/>
          <p:cNvSpPr txBox="1">
            <a:spLocks noChangeArrowheads="1"/>
          </p:cNvSpPr>
          <p:nvPr/>
        </p:nvSpPr>
        <p:spPr bwMode="auto">
          <a:xfrm>
            <a:off x="723900" y="4587875"/>
            <a:ext cx="3463925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Step 2: Topologically sorting:</a:t>
            </a:r>
          </a:p>
        </p:txBody>
      </p:sp>
      <p:sp>
        <p:nvSpPr>
          <p:cNvPr id="515147" name="Oval 75"/>
          <p:cNvSpPr>
            <a:spLocks noChangeArrowheads="1"/>
          </p:cNvSpPr>
          <p:nvPr/>
        </p:nvSpPr>
        <p:spPr bwMode="auto">
          <a:xfrm>
            <a:off x="1327150" y="5551488"/>
            <a:ext cx="280988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5148" name="Text Box 76"/>
          <p:cNvSpPr txBox="1">
            <a:spLocks noChangeArrowheads="1"/>
          </p:cNvSpPr>
          <p:nvPr/>
        </p:nvSpPr>
        <p:spPr bwMode="auto">
          <a:xfrm>
            <a:off x="1365250" y="5511800"/>
            <a:ext cx="247650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r</a:t>
            </a:r>
          </a:p>
        </p:txBody>
      </p:sp>
      <p:sp>
        <p:nvSpPr>
          <p:cNvPr id="515149" name="Oval 77"/>
          <p:cNvSpPr>
            <a:spLocks noChangeArrowheads="1"/>
          </p:cNvSpPr>
          <p:nvPr/>
        </p:nvSpPr>
        <p:spPr bwMode="auto">
          <a:xfrm>
            <a:off x="2214563" y="5529263"/>
            <a:ext cx="280987" cy="279400"/>
          </a:xfrm>
          <a:prstGeom prst="ellipse">
            <a:avLst/>
          </a:prstGeom>
          <a:noFill/>
          <a:ln w="1905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5150" name="Text Box 78"/>
          <p:cNvSpPr txBox="1">
            <a:spLocks noChangeArrowheads="1"/>
          </p:cNvSpPr>
          <p:nvPr/>
        </p:nvSpPr>
        <p:spPr bwMode="auto">
          <a:xfrm>
            <a:off x="2230438" y="5489575"/>
            <a:ext cx="263525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FF"/>
                </a:solidFill>
              </a:rPr>
              <a:t>s</a:t>
            </a:r>
          </a:p>
        </p:txBody>
      </p:sp>
      <p:sp>
        <p:nvSpPr>
          <p:cNvPr id="515151" name="Oval 79"/>
          <p:cNvSpPr>
            <a:spLocks noChangeArrowheads="1"/>
          </p:cNvSpPr>
          <p:nvPr/>
        </p:nvSpPr>
        <p:spPr bwMode="auto">
          <a:xfrm>
            <a:off x="3135313" y="5532438"/>
            <a:ext cx="280987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5152" name="Text Box 80"/>
          <p:cNvSpPr txBox="1">
            <a:spLocks noChangeArrowheads="1"/>
          </p:cNvSpPr>
          <p:nvPr/>
        </p:nvSpPr>
        <p:spPr bwMode="auto">
          <a:xfrm>
            <a:off x="3151188" y="5492750"/>
            <a:ext cx="273050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</a:p>
        </p:txBody>
      </p:sp>
      <p:sp>
        <p:nvSpPr>
          <p:cNvPr id="515153" name="Oval 81"/>
          <p:cNvSpPr>
            <a:spLocks noChangeArrowheads="1"/>
          </p:cNvSpPr>
          <p:nvPr/>
        </p:nvSpPr>
        <p:spPr bwMode="auto">
          <a:xfrm>
            <a:off x="4068763" y="5535613"/>
            <a:ext cx="280987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5154" name="Text Box 82"/>
          <p:cNvSpPr txBox="1">
            <a:spLocks noChangeArrowheads="1"/>
          </p:cNvSpPr>
          <p:nvPr/>
        </p:nvSpPr>
        <p:spPr bwMode="auto">
          <a:xfrm>
            <a:off x="4084638" y="5495925"/>
            <a:ext cx="282575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u</a:t>
            </a:r>
          </a:p>
        </p:txBody>
      </p:sp>
      <p:sp>
        <p:nvSpPr>
          <p:cNvPr id="515155" name="Oval 83"/>
          <p:cNvSpPr>
            <a:spLocks noChangeArrowheads="1"/>
          </p:cNvSpPr>
          <p:nvPr/>
        </p:nvSpPr>
        <p:spPr bwMode="auto">
          <a:xfrm>
            <a:off x="5000625" y="5537200"/>
            <a:ext cx="280988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5156" name="Text Box 84"/>
          <p:cNvSpPr txBox="1">
            <a:spLocks noChangeArrowheads="1"/>
          </p:cNvSpPr>
          <p:nvPr/>
        </p:nvSpPr>
        <p:spPr bwMode="auto">
          <a:xfrm>
            <a:off x="5016500" y="5497513"/>
            <a:ext cx="315913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w</a:t>
            </a:r>
          </a:p>
        </p:txBody>
      </p:sp>
      <p:sp>
        <p:nvSpPr>
          <p:cNvPr id="515157" name="Oval 85"/>
          <p:cNvSpPr>
            <a:spLocks noChangeArrowheads="1"/>
          </p:cNvSpPr>
          <p:nvPr/>
        </p:nvSpPr>
        <p:spPr bwMode="auto">
          <a:xfrm>
            <a:off x="5884863" y="5529263"/>
            <a:ext cx="280987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5158" name="Text Box 86"/>
          <p:cNvSpPr txBox="1">
            <a:spLocks noChangeArrowheads="1"/>
          </p:cNvSpPr>
          <p:nvPr/>
        </p:nvSpPr>
        <p:spPr bwMode="auto">
          <a:xfrm>
            <a:off x="5900738" y="5489575"/>
            <a:ext cx="27146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x</a:t>
            </a:r>
          </a:p>
        </p:txBody>
      </p:sp>
      <p:sp>
        <p:nvSpPr>
          <p:cNvPr id="515159" name="Line 87"/>
          <p:cNvSpPr>
            <a:spLocks noChangeShapeType="1"/>
          </p:cNvSpPr>
          <p:nvPr/>
        </p:nvSpPr>
        <p:spPr bwMode="auto">
          <a:xfrm>
            <a:off x="1604963" y="5688013"/>
            <a:ext cx="623887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5160" name="Line 88"/>
          <p:cNvSpPr>
            <a:spLocks noChangeShapeType="1"/>
          </p:cNvSpPr>
          <p:nvPr/>
        </p:nvSpPr>
        <p:spPr bwMode="auto">
          <a:xfrm>
            <a:off x="2497138" y="5665788"/>
            <a:ext cx="6350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5161" name="Line 89"/>
          <p:cNvSpPr>
            <a:spLocks noChangeShapeType="1"/>
          </p:cNvSpPr>
          <p:nvPr/>
        </p:nvSpPr>
        <p:spPr bwMode="auto">
          <a:xfrm>
            <a:off x="3411538" y="5676900"/>
            <a:ext cx="657225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5162" name="Line 90"/>
          <p:cNvSpPr>
            <a:spLocks noChangeShapeType="1"/>
          </p:cNvSpPr>
          <p:nvPr/>
        </p:nvSpPr>
        <p:spPr bwMode="auto">
          <a:xfrm>
            <a:off x="4348163" y="5676900"/>
            <a:ext cx="655637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5163" name="Line 91"/>
          <p:cNvSpPr>
            <a:spLocks noChangeShapeType="1"/>
          </p:cNvSpPr>
          <p:nvPr/>
        </p:nvSpPr>
        <p:spPr bwMode="auto">
          <a:xfrm>
            <a:off x="5283200" y="5676900"/>
            <a:ext cx="614363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5164" name="Freeform 92"/>
          <p:cNvSpPr>
            <a:spLocks/>
          </p:cNvSpPr>
          <p:nvPr/>
        </p:nvSpPr>
        <p:spPr bwMode="auto">
          <a:xfrm>
            <a:off x="2357438" y="5240338"/>
            <a:ext cx="1797050" cy="296862"/>
          </a:xfrm>
          <a:custGeom>
            <a:avLst/>
            <a:gdLst>
              <a:gd name="T0" fmla="*/ 0 w 1132"/>
              <a:gd name="T1" fmla="*/ 180 h 187"/>
              <a:gd name="T2" fmla="*/ 230 w 1132"/>
              <a:gd name="T3" fmla="*/ 45 h 187"/>
              <a:gd name="T4" fmla="*/ 712 w 1132"/>
              <a:gd name="T5" fmla="*/ 24 h 187"/>
              <a:gd name="T6" fmla="*/ 1132 w 1132"/>
              <a:gd name="T7" fmla="*/ 187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32" h="187">
                <a:moveTo>
                  <a:pt x="0" y="180"/>
                </a:moveTo>
                <a:cubicBezTo>
                  <a:pt x="56" y="125"/>
                  <a:pt x="112" y="71"/>
                  <a:pt x="230" y="45"/>
                </a:cubicBezTo>
                <a:cubicBezTo>
                  <a:pt x="348" y="19"/>
                  <a:pt x="562" y="0"/>
                  <a:pt x="712" y="24"/>
                </a:cubicBezTo>
                <a:cubicBezTo>
                  <a:pt x="862" y="48"/>
                  <a:pt x="997" y="117"/>
                  <a:pt x="1132" y="187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5165" name="Freeform 93"/>
          <p:cNvSpPr>
            <a:spLocks/>
          </p:cNvSpPr>
          <p:nvPr/>
        </p:nvSpPr>
        <p:spPr bwMode="auto">
          <a:xfrm>
            <a:off x="1465263" y="5805488"/>
            <a:ext cx="1752600" cy="284162"/>
          </a:xfrm>
          <a:custGeom>
            <a:avLst/>
            <a:gdLst>
              <a:gd name="T0" fmla="*/ 0 w 1104"/>
              <a:gd name="T1" fmla="*/ 14 h 179"/>
              <a:gd name="T2" fmla="*/ 305 w 1104"/>
              <a:gd name="T3" fmla="*/ 136 h 179"/>
              <a:gd name="T4" fmla="*/ 813 w 1104"/>
              <a:gd name="T5" fmla="*/ 156 h 179"/>
              <a:gd name="T6" fmla="*/ 1104 w 1104"/>
              <a:gd name="T7" fmla="*/ 0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04" h="179">
                <a:moveTo>
                  <a:pt x="0" y="14"/>
                </a:moveTo>
                <a:cubicBezTo>
                  <a:pt x="85" y="63"/>
                  <a:pt x="170" y="112"/>
                  <a:pt x="305" y="136"/>
                </a:cubicBezTo>
                <a:cubicBezTo>
                  <a:pt x="440" y="160"/>
                  <a:pt x="680" y="179"/>
                  <a:pt x="813" y="156"/>
                </a:cubicBezTo>
                <a:cubicBezTo>
                  <a:pt x="946" y="133"/>
                  <a:pt x="1025" y="66"/>
                  <a:pt x="1104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5166" name="Freeform 94"/>
          <p:cNvSpPr>
            <a:spLocks/>
          </p:cNvSpPr>
          <p:nvPr/>
        </p:nvSpPr>
        <p:spPr bwMode="auto">
          <a:xfrm>
            <a:off x="3294063" y="5816600"/>
            <a:ext cx="1806575" cy="290513"/>
          </a:xfrm>
          <a:custGeom>
            <a:avLst/>
            <a:gdLst>
              <a:gd name="T0" fmla="*/ 0 w 1138"/>
              <a:gd name="T1" fmla="*/ 0 h 183"/>
              <a:gd name="T2" fmla="*/ 332 w 1138"/>
              <a:gd name="T3" fmla="*/ 129 h 183"/>
              <a:gd name="T4" fmla="*/ 826 w 1138"/>
              <a:gd name="T5" fmla="*/ 163 h 183"/>
              <a:gd name="T6" fmla="*/ 1138 w 1138"/>
              <a:gd name="T7" fmla="*/ 7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38" h="183">
                <a:moveTo>
                  <a:pt x="0" y="0"/>
                </a:moveTo>
                <a:cubicBezTo>
                  <a:pt x="97" y="51"/>
                  <a:pt x="194" y="102"/>
                  <a:pt x="332" y="129"/>
                </a:cubicBezTo>
                <a:cubicBezTo>
                  <a:pt x="470" y="156"/>
                  <a:pt x="692" y="183"/>
                  <a:pt x="826" y="163"/>
                </a:cubicBezTo>
                <a:cubicBezTo>
                  <a:pt x="960" y="143"/>
                  <a:pt x="1049" y="75"/>
                  <a:pt x="1138" y="7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5167" name="Freeform 95"/>
          <p:cNvSpPr>
            <a:spLocks/>
          </p:cNvSpPr>
          <p:nvPr/>
        </p:nvSpPr>
        <p:spPr bwMode="auto">
          <a:xfrm>
            <a:off x="3294063" y="5784850"/>
            <a:ext cx="2646362" cy="519113"/>
          </a:xfrm>
          <a:custGeom>
            <a:avLst/>
            <a:gdLst>
              <a:gd name="T0" fmla="*/ 0 w 1667"/>
              <a:gd name="T1" fmla="*/ 20 h 327"/>
              <a:gd name="T2" fmla="*/ 298 w 1667"/>
              <a:gd name="T3" fmla="*/ 271 h 327"/>
              <a:gd name="T4" fmla="*/ 874 w 1667"/>
              <a:gd name="T5" fmla="*/ 311 h 327"/>
              <a:gd name="T6" fmla="*/ 1355 w 1667"/>
              <a:gd name="T7" fmla="*/ 311 h 327"/>
              <a:gd name="T8" fmla="*/ 1511 w 1667"/>
              <a:gd name="T9" fmla="*/ 217 h 327"/>
              <a:gd name="T10" fmla="*/ 1667 w 1667"/>
              <a:gd name="T11" fmla="*/ 0 h 3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67" h="327">
                <a:moveTo>
                  <a:pt x="0" y="20"/>
                </a:moveTo>
                <a:cubicBezTo>
                  <a:pt x="76" y="121"/>
                  <a:pt x="152" y="222"/>
                  <a:pt x="298" y="271"/>
                </a:cubicBezTo>
                <a:cubicBezTo>
                  <a:pt x="444" y="320"/>
                  <a:pt x="698" y="304"/>
                  <a:pt x="874" y="311"/>
                </a:cubicBezTo>
                <a:cubicBezTo>
                  <a:pt x="1050" y="318"/>
                  <a:pt x="1249" y="327"/>
                  <a:pt x="1355" y="311"/>
                </a:cubicBezTo>
                <a:cubicBezTo>
                  <a:pt x="1461" y="295"/>
                  <a:pt x="1459" y="269"/>
                  <a:pt x="1511" y="217"/>
                </a:cubicBezTo>
                <a:cubicBezTo>
                  <a:pt x="1563" y="165"/>
                  <a:pt x="1615" y="82"/>
                  <a:pt x="1667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5168" name="Text Box 96"/>
          <p:cNvSpPr txBox="1">
            <a:spLocks noChangeArrowheads="1"/>
          </p:cNvSpPr>
          <p:nvPr/>
        </p:nvSpPr>
        <p:spPr bwMode="auto">
          <a:xfrm>
            <a:off x="1716088" y="5419725"/>
            <a:ext cx="280987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5</a:t>
            </a:r>
          </a:p>
        </p:txBody>
      </p:sp>
      <p:sp>
        <p:nvSpPr>
          <p:cNvPr id="515169" name="Text Box 97"/>
          <p:cNvSpPr txBox="1">
            <a:spLocks noChangeArrowheads="1"/>
          </p:cNvSpPr>
          <p:nvPr/>
        </p:nvSpPr>
        <p:spPr bwMode="auto">
          <a:xfrm>
            <a:off x="2611438" y="5399088"/>
            <a:ext cx="280987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2</a:t>
            </a:r>
          </a:p>
        </p:txBody>
      </p:sp>
      <p:sp>
        <p:nvSpPr>
          <p:cNvPr id="515170" name="Text Box 98"/>
          <p:cNvSpPr txBox="1">
            <a:spLocks noChangeArrowheads="1"/>
          </p:cNvSpPr>
          <p:nvPr/>
        </p:nvSpPr>
        <p:spPr bwMode="auto">
          <a:xfrm>
            <a:off x="3549650" y="5400675"/>
            <a:ext cx="280988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7</a:t>
            </a:r>
          </a:p>
        </p:txBody>
      </p:sp>
      <p:sp>
        <p:nvSpPr>
          <p:cNvPr id="515171" name="Text Box 99"/>
          <p:cNvSpPr txBox="1">
            <a:spLocks noChangeArrowheads="1"/>
          </p:cNvSpPr>
          <p:nvPr/>
        </p:nvSpPr>
        <p:spPr bwMode="auto">
          <a:xfrm>
            <a:off x="4465638" y="5381625"/>
            <a:ext cx="346075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-1</a:t>
            </a:r>
          </a:p>
        </p:txBody>
      </p:sp>
      <p:sp>
        <p:nvSpPr>
          <p:cNvPr id="515172" name="Text Box 100"/>
          <p:cNvSpPr txBox="1">
            <a:spLocks noChangeArrowheads="1"/>
          </p:cNvSpPr>
          <p:nvPr/>
        </p:nvSpPr>
        <p:spPr bwMode="auto">
          <a:xfrm>
            <a:off x="5381625" y="5405438"/>
            <a:ext cx="346075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-2</a:t>
            </a:r>
          </a:p>
        </p:txBody>
      </p:sp>
      <p:sp>
        <p:nvSpPr>
          <p:cNvPr id="515173" name="Freeform 101"/>
          <p:cNvSpPr>
            <a:spLocks/>
          </p:cNvSpPr>
          <p:nvPr/>
        </p:nvSpPr>
        <p:spPr bwMode="auto">
          <a:xfrm>
            <a:off x="4216400" y="5221288"/>
            <a:ext cx="1819275" cy="314325"/>
          </a:xfrm>
          <a:custGeom>
            <a:avLst/>
            <a:gdLst>
              <a:gd name="T0" fmla="*/ 0 w 1146"/>
              <a:gd name="T1" fmla="*/ 198 h 198"/>
              <a:gd name="T2" fmla="*/ 143 w 1146"/>
              <a:gd name="T3" fmla="*/ 97 h 198"/>
              <a:gd name="T4" fmla="*/ 576 w 1146"/>
              <a:gd name="T5" fmla="*/ 9 h 198"/>
              <a:gd name="T6" fmla="*/ 902 w 1146"/>
              <a:gd name="T7" fmla="*/ 42 h 198"/>
              <a:gd name="T8" fmla="*/ 1146 w 1146"/>
              <a:gd name="T9" fmla="*/ 185 h 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46" h="198">
                <a:moveTo>
                  <a:pt x="0" y="198"/>
                </a:moveTo>
                <a:cubicBezTo>
                  <a:pt x="23" y="163"/>
                  <a:pt x="47" y="128"/>
                  <a:pt x="143" y="97"/>
                </a:cubicBezTo>
                <a:cubicBezTo>
                  <a:pt x="239" y="66"/>
                  <a:pt x="450" y="18"/>
                  <a:pt x="576" y="9"/>
                </a:cubicBezTo>
                <a:cubicBezTo>
                  <a:pt x="702" y="0"/>
                  <a:pt x="807" y="13"/>
                  <a:pt x="902" y="42"/>
                </a:cubicBezTo>
                <a:cubicBezTo>
                  <a:pt x="997" y="71"/>
                  <a:pt x="1071" y="128"/>
                  <a:pt x="1146" y="185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5174" name="Text Box 102"/>
          <p:cNvSpPr txBox="1">
            <a:spLocks noChangeArrowheads="1"/>
          </p:cNvSpPr>
          <p:nvPr/>
        </p:nvSpPr>
        <p:spPr bwMode="auto">
          <a:xfrm>
            <a:off x="2354263" y="5810250"/>
            <a:ext cx="280987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3</a:t>
            </a:r>
          </a:p>
        </p:txBody>
      </p:sp>
      <p:sp>
        <p:nvSpPr>
          <p:cNvPr id="515175" name="Text Box 103"/>
          <p:cNvSpPr txBox="1">
            <a:spLocks noChangeArrowheads="1"/>
          </p:cNvSpPr>
          <p:nvPr/>
        </p:nvSpPr>
        <p:spPr bwMode="auto">
          <a:xfrm>
            <a:off x="3084513" y="5011738"/>
            <a:ext cx="280987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6</a:t>
            </a:r>
          </a:p>
        </p:txBody>
      </p:sp>
      <p:sp>
        <p:nvSpPr>
          <p:cNvPr id="515176" name="Text Box 104"/>
          <p:cNvSpPr txBox="1">
            <a:spLocks noChangeArrowheads="1"/>
          </p:cNvSpPr>
          <p:nvPr/>
        </p:nvSpPr>
        <p:spPr bwMode="auto">
          <a:xfrm>
            <a:off x="4292600" y="5821363"/>
            <a:ext cx="280988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4</a:t>
            </a:r>
          </a:p>
        </p:txBody>
      </p:sp>
      <p:sp>
        <p:nvSpPr>
          <p:cNvPr id="515177" name="Text Box 105"/>
          <p:cNvSpPr txBox="1">
            <a:spLocks noChangeArrowheads="1"/>
          </p:cNvSpPr>
          <p:nvPr/>
        </p:nvSpPr>
        <p:spPr bwMode="auto">
          <a:xfrm>
            <a:off x="4745038" y="6221413"/>
            <a:ext cx="280987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2</a:t>
            </a:r>
          </a:p>
        </p:txBody>
      </p:sp>
      <p:sp>
        <p:nvSpPr>
          <p:cNvPr id="515178" name="Text Box 106"/>
          <p:cNvSpPr txBox="1">
            <a:spLocks noChangeArrowheads="1"/>
          </p:cNvSpPr>
          <p:nvPr/>
        </p:nvSpPr>
        <p:spPr bwMode="auto">
          <a:xfrm>
            <a:off x="2201863" y="5276850"/>
            <a:ext cx="280987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515179" name="Text Box 107"/>
          <p:cNvSpPr txBox="1">
            <a:spLocks noChangeArrowheads="1"/>
          </p:cNvSpPr>
          <p:nvPr/>
        </p:nvSpPr>
        <p:spPr bwMode="auto">
          <a:xfrm>
            <a:off x="1317625" y="5270500"/>
            <a:ext cx="311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  <a:sym typeface="Symbol" pitchFamily="18" charset="2"/>
              </a:rPr>
              <a:t></a:t>
            </a:r>
            <a:endParaRPr lang="en-US" sz="1400">
              <a:solidFill>
                <a:srgbClr val="FF0000"/>
              </a:solidFill>
            </a:endParaRPr>
          </a:p>
        </p:txBody>
      </p:sp>
      <p:sp>
        <p:nvSpPr>
          <p:cNvPr id="515180" name="Text Box 108"/>
          <p:cNvSpPr txBox="1">
            <a:spLocks noChangeArrowheads="1"/>
          </p:cNvSpPr>
          <p:nvPr/>
        </p:nvSpPr>
        <p:spPr bwMode="auto">
          <a:xfrm>
            <a:off x="3138488" y="5283200"/>
            <a:ext cx="311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  <a:sym typeface="Symbol" pitchFamily="18" charset="2"/>
              </a:rPr>
              <a:t></a:t>
            </a:r>
            <a:endParaRPr lang="en-US" sz="1400">
              <a:solidFill>
                <a:srgbClr val="FF0000"/>
              </a:solidFill>
            </a:endParaRPr>
          </a:p>
        </p:txBody>
      </p:sp>
      <p:sp>
        <p:nvSpPr>
          <p:cNvPr id="515181" name="Text Box 109"/>
          <p:cNvSpPr txBox="1">
            <a:spLocks noChangeArrowheads="1"/>
          </p:cNvSpPr>
          <p:nvPr/>
        </p:nvSpPr>
        <p:spPr bwMode="auto">
          <a:xfrm>
            <a:off x="4022725" y="5262563"/>
            <a:ext cx="311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  <a:sym typeface="Symbol" pitchFamily="18" charset="2"/>
              </a:rPr>
              <a:t></a:t>
            </a:r>
            <a:endParaRPr lang="en-US" sz="1400">
              <a:solidFill>
                <a:srgbClr val="FF0000"/>
              </a:solidFill>
            </a:endParaRPr>
          </a:p>
        </p:txBody>
      </p:sp>
      <p:sp>
        <p:nvSpPr>
          <p:cNvPr id="515182" name="Text Box 110"/>
          <p:cNvSpPr txBox="1">
            <a:spLocks noChangeArrowheads="1"/>
          </p:cNvSpPr>
          <p:nvPr/>
        </p:nvSpPr>
        <p:spPr bwMode="auto">
          <a:xfrm>
            <a:off x="5013325" y="5295900"/>
            <a:ext cx="311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  <a:sym typeface="Symbol" pitchFamily="18" charset="2"/>
              </a:rPr>
              <a:t></a:t>
            </a:r>
            <a:endParaRPr lang="en-US" sz="1400">
              <a:solidFill>
                <a:srgbClr val="FF0000"/>
              </a:solidFill>
            </a:endParaRPr>
          </a:p>
        </p:txBody>
      </p:sp>
      <p:sp>
        <p:nvSpPr>
          <p:cNvPr id="515183" name="Text Box 111"/>
          <p:cNvSpPr txBox="1">
            <a:spLocks noChangeArrowheads="1"/>
          </p:cNvSpPr>
          <p:nvPr/>
        </p:nvSpPr>
        <p:spPr bwMode="auto">
          <a:xfrm>
            <a:off x="5929313" y="5243513"/>
            <a:ext cx="311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  <a:sym typeface="Symbol" pitchFamily="18" charset="2"/>
              </a:rPr>
              <a:t></a:t>
            </a:r>
            <a:endParaRPr lang="en-US" sz="1400">
              <a:solidFill>
                <a:srgbClr val="FF0000"/>
              </a:solidFill>
            </a:endParaRPr>
          </a:p>
        </p:txBody>
      </p:sp>
      <p:sp>
        <p:nvSpPr>
          <p:cNvPr id="515184" name="Text Box 112"/>
          <p:cNvSpPr txBox="1">
            <a:spLocks noChangeArrowheads="1"/>
          </p:cNvSpPr>
          <p:nvPr/>
        </p:nvSpPr>
        <p:spPr bwMode="auto">
          <a:xfrm>
            <a:off x="5068888" y="3117850"/>
            <a:ext cx="280987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1</a:t>
            </a:r>
          </a:p>
        </p:txBody>
      </p:sp>
      <p:sp>
        <p:nvSpPr>
          <p:cNvPr id="515185" name="Text Box 113"/>
          <p:cNvSpPr txBox="1">
            <a:spLocks noChangeArrowheads="1"/>
          </p:cNvSpPr>
          <p:nvPr/>
        </p:nvSpPr>
        <p:spPr bwMode="auto">
          <a:xfrm>
            <a:off x="5092700" y="4979988"/>
            <a:ext cx="280988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1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3" y="153988"/>
            <a:ext cx="7772400" cy="615950"/>
          </a:xfrm>
          <a:noFill/>
          <a:ln/>
        </p:spPr>
        <p:txBody>
          <a:bodyPr/>
          <a:lstStyle/>
          <a:p>
            <a:r>
              <a:rPr lang="en-US" sz="3200"/>
              <a:t>Illustrations</a:t>
            </a:r>
          </a:p>
        </p:txBody>
      </p:sp>
      <p:sp>
        <p:nvSpPr>
          <p:cNvPr id="516099" name="Text Box 3"/>
          <p:cNvSpPr txBox="1">
            <a:spLocks noChangeArrowheads="1"/>
          </p:cNvSpPr>
          <p:nvPr/>
        </p:nvSpPr>
        <p:spPr bwMode="auto">
          <a:xfrm>
            <a:off x="693738" y="757238"/>
            <a:ext cx="7589837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Step 3: Performing one pass over the vertices in the topologically </a:t>
            </a:r>
          </a:p>
          <a:p>
            <a:r>
              <a:rPr lang="en-US" sz="2000"/>
              <a:t>	sorted order and updating the distances:</a:t>
            </a:r>
          </a:p>
        </p:txBody>
      </p:sp>
      <p:sp>
        <p:nvSpPr>
          <p:cNvPr id="516100" name="Oval 4"/>
          <p:cNvSpPr>
            <a:spLocks noChangeArrowheads="1"/>
          </p:cNvSpPr>
          <p:nvPr/>
        </p:nvSpPr>
        <p:spPr bwMode="auto">
          <a:xfrm>
            <a:off x="1285875" y="2043113"/>
            <a:ext cx="280988" cy="279400"/>
          </a:xfrm>
          <a:prstGeom prst="ellipse">
            <a:avLst/>
          </a:prstGeom>
          <a:solidFill>
            <a:srgbClr val="E4C850">
              <a:alpha val="50000"/>
            </a:srgb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22AA22"/>
              </a:solidFill>
            </a:endParaRPr>
          </a:p>
        </p:txBody>
      </p:sp>
      <p:sp>
        <p:nvSpPr>
          <p:cNvPr id="516101" name="Text Box 5"/>
          <p:cNvSpPr txBox="1">
            <a:spLocks noChangeArrowheads="1"/>
          </p:cNvSpPr>
          <p:nvPr/>
        </p:nvSpPr>
        <p:spPr bwMode="auto">
          <a:xfrm>
            <a:off x="1335088" y="2025650"/>
            <a:ext cx="247650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r</a:t>
            </a:r>
          </a:p>
        </p:txBody>
      </p:sp>
      <p:sp>
        <p:nvSpPr>
          <p:cNvPr id="516102" name="Oval 6"/>
          <p:cNvSpPr>
            <a:spLocks noChangeArrowheads="1"/>
          </p:cNvSpPr>
          <p:nvPr/>
        </p:nvSpPr>
        <p:spPr bwMode="auto">
          <a:xfrm>
            <a:off x="2184400" y="2020888"/>
            <a:ext cx="280988" cy="279400"/>
          </a:xfrm>
          <a:prstGeom prst="ellipse">
            <a:avLst/>
          </a:prstGeom>
          <a:noFill/>
          <a:ln w="1905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6103" name="Text Box 7"/>
          <p:cNvSpPr txBox="1">
            <a:spLocks noChangeArrowheads="1"/>
          </p:cNvSpPr>
          <p:nvPr/>
        </p:nvSpPr>
        <p:spPr bwMode="auto">
          <a:xfrm>
            <a:off x="2200275" y="1981200"/>
            <a:ext cx="263525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FF"/>
                </a:solidFill>
              </a:rPr>
              <a:t>s</a:t>
            </a:r>
          </a:p>
        </p:txBody>
      </p:sp>
      <p:sp>
        <p:nvSpPr>
          <p:cNvPr id="516104" name="Oval 8"/>
          <p:cNvSpPr>
            <a:spLocks noChangeArrowheads="1"/>
          </p:cNvSpPr>
          <p:nvPr/>
        </p:nvSpPr>
        <p:spPr bwMode="auto">
          <a:xfrm>
            <a:off x="3105150" y="2024063"/>
            <a:ext cx="280988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6105" name="Text Box 9"/>
          <p:cNvSpPr txBox="1">
            <a:spLocks noChangeArrowheads="1"/>
          </p:cNvSpPr>
          <p:nvPr/>
        </p:nvSpPr>
        <p:spPr bwMode="auto">
          <a:xfrm>
            <a:off x="3121025" y="1984375"/>
            <a:ext cx="273050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</a:p>
        </p:txBody>
      </p:sp>
      <p:sp>
        <p:nvSpPr>
          <p:cNvPr id="516106" name="Oval 10"/>
          <p:cNvSpPr>
            <a:spLocks noChangeArrowheads="1"/>
          </p:cNvSpPr>
          <p:nvPr/>
        </p:nvSpPr>
        <p:spPr bwMode="auto">
          <a:xfrm>
            <a:off x="4038600" y="2027238"/>
            <a:ext cx="280988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6107" name="Text Box 11"/>
          <p:cNvSpPr txBox="1">
            <a:spLocks noChangeArrowheads="1"/>
          </p:cNvSpPr>
          <p:nvPr/>
        </p:nvSpPr>
        <p:spPr bwMode="auto">
          <a:xfrm>
            <a:off x="4054475" y="1987550"/>
            <a:ext cx="282575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u</a:t>
            </a:r>
          </a:p>
        </p:txBody>
      </p:sp>
      <p:sp>
        <p:nvSpPr>
          <p:cNvPr id="516108" name="Oval 12"/>
          <p:cNvSpPr>
            <a:spLocks noChangeArrowheads="1"/>
          </p:cNvSpPr>
          <p:nvPr/>
        </p:nvSpPr>
        <p:spPr bwMode="auto">
          <a:xfrm>
            <a:off x="4970463" y="2028825"/>
            <a:ext cx="280987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6109" name="Text Box 13"/>
          <p:cNvSpPr txBox="1">
            <a:spLocks noChangeArrowheads="1"/>
          </p:cNvSpPr>
          <p:nvPr/>
        </p:nvSpPr>
        <p:spPr bwMode="auto">
          <a:xfrm>
            <a:off x="4986338" y="1989138"/>
            <a:ext cx="315912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w</a:t>
            </a:r>
          </a:p>
        </p:txBody>
      </p:sp>
      <p:sp>
        <p:nvSpPr>
          <p:cNvPr id="516110" name="Oval 14"/>
          <p:cNvSpPr>
            <a:spLocks noChangeArrowheads="1"/>
          </p:cNvSpPr>
          <p:nvPr/>
        </p:nvSpPr>
        <p:spPr bwMode="auto">
          <a:xfrm>
            <a:off x="5854700" y="2020888"/>
            <a:ext cx="280988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6111" name="Text Box 15"/>
          <p:cNvSpPr txBox="1">
            <a:spLocks noChangeArrowheads="1"/>
          </p:cNvSpPr>
          <p:nvPr/>
        </p:nvSpPr>
        <p:spPr bwMode="auto">
          <a:xfrm>
            <a:off x="5870575" y="1981200"/>
            <a:ext cx="271463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x</a:t>
            </a:r>
          </a:p>
        </p:txBody>
      </p:sp>
      <p:sp>
        <p:nvSpPr>
          <p:cNvPr id="516112" name="Line 16"/>
          <p:cNvSpPr>
            <a:spLocks noChangeShapeType="1"/>
          </p:cNvSpPr>
          <p:nvPr/>
        </p:nvSpPr>
        <p:spPr bwMode="auto">
          <a:xfrm>
            <a:off x="1574800" y="2179638"/>
            <a:ext cx="623888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6113" name="Line 17"/>
          <p:cNvSpPr>
            <a:spLocks noChangeShapeType="1"/>
          </p:cNvSpPr>
          <p:nvPr/>
        </p:nvSpPr>
        <p:spPr bwMode="auto">
          <a:xfrm>
            <a:off x="2466975" y="2157413"/>
            <a:ext cx="6350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6114" name="Line 18"/>
          <p:cNvSpPr>
            <a:spLocks noChangeShapeType="1"/>
          </p:cNvSpPr>
          <p:nvPr/>
        </p:nvSpPr>
        <p:spPr bwMode="auto">
          <a:xfrm>
            <a:off x="3381375" y="2168525"/>
            <a:ext cx="657225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6115" name="Line 19"/>
          <p:cNvSpPr>
            <a:spLocks noChangeShapeType="1"/>
          </p:cNvSpPr>
          <p:nvPr/>
        </p:nvSpPr>
        <p:spPr bwMode="auto">
          <a:xfrm>
            <a:off x="4318000" y="2168525"/>
            <a:ext cx="655638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6116" name="Line 20"/>
          <p:cNvSpPr>
            <a:spLocks noChangeShapeType="1"/>
          </p:cNvSpPr>
          <p:nvPr/>
        </p:nvSpPr>
        <p:spPr bwMode="auto">
          <a:xfrm>
            <a:off x="5253038" y="2168525"/>
            <a:ext cx="614362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6117" name="Freeform 21"/>
          <p:cNvSpPr>
            <a:spLocks/>
          </p:cNvSpPr>
          <p:nvPr/>
        </p:nvSpPr>
        <p:spPr bwMode="auto">
          <a:xfrm>
            <a:off x="2327275" y="1731963"/>
            <a:ext cx="1797050" cy="296862"/>
          </a:xfrm>
          <a:custGeom>
            <a:avLst/>
            <a:gdLst>
              <a:gd name="T0" fmla="*/ 0 w 1132"/>
              <a:gd name="T1" fmla="*/ 180 h 187"/>
              <a:gd name="T2" fmla="*/ 230 w 1132"/>
              <a:gd name="T3" fmla="*/ 45 h 187"/>
              <a:gd name="T4" fmla="*/ 712 w 1132"/>
              <a:gd name="T5" fmla="*/ 24 h 187"/>
              <a:gd name="T6" fmla="*/ 1132 w 1132"/>
              <a:gd name="T7" fmla="*/ 187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32" h="187">
                <a:moveTo>
                  <a:pt x="0" y="180"/>
                </a:moveTo>
                <a:cubicBezTo>
                  <a:pt x="56" y="125"/>
                  <a:pt x="112" y="71"/>
                  <a:pt x="230" y="45"/>
                </a:cubicBezTo>
                <a:cubicBezTo>
                  <a:pt x="348" y="19"/>
                  <a:pt x="562" y="0"/>
                  <a:pt x="712" y="24"/>
                </a:cubicBezTo>
                <a:cubicBezTo>
                  <a:pt x="862" y="48"/>
                  <a:pt x="997" y="117"/>
                  <a:pt x="1132" y="187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6118" name="Freeform 22"/>
          <p:cNvSpPr>
            <a:spLocks/>
          </p:cNvSpPr>
          <p:nvPr/>
        </p:nvSpPr>
        <p:spPr bwMode="auto">
          <a:xfrm>
            <a:off x="1435100" y="2297113"/>
            <a:ext cx="1752600" cy="284162"/>
          </a:xfrm>
          <a:custGeom>
            <a:avLst/>
            <a:gdLst>
              <a:gd name="T0" fmla="*/ 0 w 1104"/>
              <a:gd name="T1" fmla="*/ 14 h 179"/>
              <a:gd name="T2" fmla="*/ 305 w 1104"/>
              <a:gd name="T3" fmla="*/ 136 h 179"/>
              <a:gd name="T4" fmla="*/ 813 w 1104"/>
              <a:gd name="T5" fmla="*/ 156 h 179"/>
              <a:gd name="T6" fmla="*/ 1104 w 1104"/>
              <a:gd name="T7" fmla="*/ 0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04" h="179">
                <a:moveTo>
                  <a:pt x="0" y="14"/>
                </a:moveTo>
                <a:cubicBezTo>
                  <a:pt x="85" y="63"/>
                  <a:pt x="170" y="112"/>
                  <a:pt x="305" y="136"/>
                </a:cubicBezTo>
                <a:cubicBezTo>
                  <a:pt x="440" y="160"/>
                  <a:pt x="680" y="179"/>
                  <a:pt x="813" y="156"/>
                </a:cubicBezTo>
                <a:cubicBezTo>
                  <a:pt x="946" y="133"/>
                  <a:pt x="1025" y="66"/>
                  <a:pt x="1104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6119" name="Freeform 23"/>
          <p:cNvSpPr>
            <a:spLocks/>
          </p:cNvSpPr>
          <p:nvPr/>
        </p:nvSpPr>
        <p:spPr bwMode="auto">
          <a:xfrm>
            <a:off x="3263900" y="2308225"/>
            <a:ext cx="1806575" cy="290513"/>
          </a:xfrm>
          <a:custGeom>
            <a:avLst/>
            <a:gdLst>
              <a:gd name="T0" fmla="*/ 0 w 1138"/>
              <a:gd name="T1" fmla="*/ 0 h 183"/>
              <a:gd name="T2" fmla="*/ 332 w 1138"/>
              <a:gd name="T3" fmla="*/ 129 h 183"/>
              <a:gd name="T4" fmla="*/ 826 w 1138"/>
              <a:gd name="T5" fmla="*/ 163 h 183"/>
              <a:gd name="T6" fmla="*/ 1138 w 1138"/>
              <a:gd name="T7" fmla="*/ 7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38" h="183">
                <a:moveTo>
                  <a:pt x="0" y="0"/>
                </a:moveTo>
                <a:cubicBezTo>
                  <a:pt x="97" y="51"/>
                  <a:pt x="194" y="102"/>
                  <a:pt x="332" y="129"/>
                </a:cubicBezTo>
                <a:cubicBezTo>
                  <a:pt x="470" y="156"/>
                  <a:pt x="692" y="183"/>
                  <a:pt x="826" y="163"/>
                </a:cubicBezTo>
                <a:cubicBezTo>
                  <a:pt x="960" y="143"/>
                  <a:pt x="1049" y="75"/>
                  <a:pt x="1138" y="7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6120" name="Freeform 24"/>
          <p:cNvSpPr>
            <a:spLocks/>
          </p:cNvSpPr>
          <p:nvPr/>
        </p:nvSpPr>
        <p:spPr bwMode="auto">
          <a:xfrm>
            <a:off x="3263900" y="2276475"/>
            <a:ext cx="2646363" cy="519113"/>
          </a:xfrm>
          <a:custGeom>
            <a:avLst/>
            <a:gdLst>
              <a:gd name="T0" fmla="*/ 0 w 1667"/>
              <a:gd name="T1" fmla="*/ 20 h 327"/>
              <a:gd name="T2" fmla="*/ 298 w 1667"/>
              <a:gd name="T3" fmla="*/ 271 h 327"/>
              <a:gd name="T4" fmla="*/ 874 w 1667"/>
              <a:gd name="T5" fmla="*/ 311 h 327"/>
              <a:gd name="T6" fmla="*/ 1355 w 1667"/>
              <a:gd name="T7" fmla="*/ 311 h 327"/>
              <a:gd name="T8" fmla="*/ 1511 w 1667"/>
              <a:gd name="T9" fmla="*/ 217 h 327"/>
              <a:gd name="T10" fmla="*/ 1667 w 1667"/>
              <a:gd name="T11" fmla="*/ 0 h 3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67" h="327">
                <a:moveTo>
                  <a:pt x="0" y="20"/>
                </a:moveTo>
                <a:cubicBezTo>
                  <a:pt x="76" y="121"/>
                  <a:pt x="152" y="222"/>
                  <a:pt x="298" y="271"/>
                </a:cubicBezTo>
                <a:cubicBezTo>
                  <a:pt x="444" y="320"/>
                  <a:pt x="698" y="304"/>
                  <a:pt x="874" y="311"/>
                </a:cubicBezTo>
                <a:cubicBezTo>
                  <a:pt x="1050" y="318"/>
                  <a:pt x="1249" y="327"/>
                  <a:pt x="1355" y="311"/>
                </a:cubicBezTo>
                <a:cubicBezTo>
                  <a:pt x="1461" y="295"/>
                  <a:pt x="1459" y="269"/>
                  <a:pt x="1511" y="217"/>
                </a:cubicBezTo>
                <a:cubicBezTo>
                  <a:pt x="1563" y="165"/>
                  <a:pt x="1615" y="82"/>
                  <a:pt x="1667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6121" name="Text Box 25"/>
          <p:cNvSpPr txBox="1">
            <a:spLocks noChangeArrowheads="1"/>
          </p:cNvSpPr>
          <p:nvPr/>
        </p:nvSpPr>
        <p:spPr bwMode="auto">
          <a:xfrm>
            <a:off x="1685925" y="1911350"/>
            <a:ext cx="280988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5</a:t>
            </a:r>
          </a:p>
        </p:txBody>
      </p:sp>
      <p:sp>
        <p:nvSpPr>
          <p:cNvPr id="516122" name="Text Box 26"/>
          <p:cNvSpPr txBox="1">
            <a:spLocks noChangeArrowheads="1"/>
          </p:cNvSpPr>
          <p:nvPr/>
        </p:nvSpPr>
        <p:spPr bwMode="auto">
          <a:xfrm>
            <a:off x="2581275" y="1890713"/>
            <a:ext cx="280988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2</a:t>
            </a:r>
          </a:p>
        </p:txBody>
      </p:sp>
      <p:sp>
        <p:nvSpPr>
          <p:cNvPr id="516123" name="Text Box 27"/>
          <p:cNvSpPr txBox="1">
            <a:spLocks noChangeArrowheads="1"/>
          </p:cNvSpPr>
          <p:nvPr/>
        </p:nvSpPr>
        <p:spPr bwMode="auto">
          <a:xfrm>
            <a:off x="3519488" y="1892300"/>
            <a:ext cx="280987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7</a:t>
            </a:r>
          </a:p>
        </p:txBody>
      </p:sp>
      <p:sp>
        <p:nvSpPr>
          <p:cNvPr id="516124" name="Text Box 28"/>
          <p:cNvSpPr txBox="1">
            <a:spLocks noChangeArrowheads="1"/>
          </p:cNvSpPr>
          <p:nvPr/>
        </p:nvSpPr>
        <p:spPr bwMode="auto">
          <a:xfrm>
            <a:off x="4435475" y="1873250"/>
            <a:ext cx="346075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-1</a:t>
            </a:r>
          </a:p>
        </p:txBody>
      </p:sp>
      <p:sp>
        <p:nvSpPr>
          <p:cNvPr id="516125" name="Text Box 29"/>
          <p:cNvSpPr txBox="1">
            <a:spLocks noChangeArrowheads="1"/>
          </p:cNvSpPr>
          <p:nvPr/>
        </p:nvSpPr>
        <p:spPr bwMode="auto">
          <a:xfrm>
            <a:off x="5351463" y="1897063"/>
            <a:ext cx="346075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-2</a:t>
            </a:r>
          </a:p>
        </p:txBody>
      </p:sp>
      <p:sp>
        <p:nvSpPr>
          <p:cNvPr id="516126" name="Freeform 30"/>
          <p:cNvSpPr>
            <a:spLocks/>
          </p:cNvSpPr>
          <p:nvPr/>
        </p:nvSpPr>
        <p:spPr bwMode="auto">
          <a:xfrm>
            <a:off x="4186238" y="1712913"/>
            <a:ext cx="1819275" cy="314325"/>
          </a:xfrm>
          <a:custGeom>
            <a:avLst/>
            <a:gdLst>
              <a:gd name="T0" fmla="*/ 0 w 1146"/>
              <a:gd name="T1" fmla="*/ 198 h 198"/>
              <a:gd name="T2" fmla="*/ 143 w 1146"/>
              <a:gd name="T3" fmla="*/ 97 h 198"/>
              <a:gd name="T4" fmla="*/ 576 w 1146"/>
              <a:gd name="T5" fmla="*/ 9 h 198"/>
              <a:gd name="T6" fmla="*/ 902 w 1146"/>
              <a:gd name="T7" fmla="*/ 42 h 198"/>
              <a:gd name="T8" fmla="*/ 1146 w 1146"/>
              <a:gd name="T9" fmla="*/ 185 h 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46" h="198">
                <a:moveTo>
                  <a:pt x="0" y="198"/>
                </a:moveTo>
                <a:cubicBezTo>
                  <a:pt x="23" y="163"/>
                  <a:pt x="47" y="128"/>
                  <a:pt x="143" y="97"/>
                </a:cubicBezTo>
                <a:cubicBezTo>
                  <a:pt x="239" y="66"/>
                  <a:pt x="450" y="18"/>
                  <a:pt x="576" y="9"/>
                </a:cubicBezTo>
                <a:cubicBezTo>
                  <a:pt x="702" y="0"/>
                  <a:pt x="807" y="13"/>
                  <a:pt x="902" y="42"/>
                </a:cubicBezTo>
                <a:cubicBezTo>
                  <a:pt x="997" y="71"/>
                  <a:pt x="1071" y="128"/>
                  <a:pt x="1146" y="185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6127" name="Text Box 31"/>
          <p:cNvSpPr txBox="1">
            <a:spLocks noChangeArrowheads="1"/>
          </p:cNvSpPr>
          <p:nvPr/>
        </p:nvSpPr>
        <p:spPr bwMode="auto">
          <a:xfrm>
            <a:off x="2324100" y="2301875"/>
            <a:ext cx="280988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3</a:t>
            </a:r>
          </a:p>
        </p:txBody>
      </p:sp>
      <p:sp>
        <p:nvSpPr>
          <p:cNvPr id="516128" name="Text Box 32"/>
          <p:cNvSpPr txBox="1">
            <a:spLocks noChangeArrowheads="1"/>
          </p:cNvSpPr>
          <p:nvPr/>
        </p:nvSpPr>
        <p:spPr bwMode="auto">
          <a:xfrm>
            <a:off x="3054350" y="1503363"/>
            <a:ext cx="280988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6</a:t>
            </a:r>
          </a:p>
        </p:txBody>
      </p:sp>
      <p:sp>
        <p:nvSpPr>
          <p:cNvPr id="516129" name="Text Box 33"/>
          <p:cNvSpPr txBox="1">
            <a:spLocks noChangeArrowheads="1"/>
          </p:cNvSpPr>
          <p:nvPr/>
        </p:nvSpPr>
        <p:spPr bwMode="auto">
          <a:xfrm>
            <a:off x="4262438" y="2312988"/>
            <a:ext cx="280987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4</a:t>
            </a:r>
          </a:p>
        </p:txBody>
      </p:sp>
      <p:sp>
        <p:nvSpPr>
          <p:cNvPr id="516130" name="Text Box 34"/>
          <p:cNvSpPr txBox="1">
            <a:spLocks noChangeArrowheads="1"/>
          </p:cNvSpPr>
          <p:nvPr/>
        </p:nvSpPr>
        <p:spPr bwMode="auto">
          <a:xfrm>
            <a:off x="4714875" y="2713038"/>
            <a:ext cx="280988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2</a:t>
            </a:r>
          </a:p>
        </p:txBody>
      </p:sp>
      <p:sp>
        <p:nvSpPr>
          <p:cNvPr id="516131" name="Text Box 35"/>
          <p:cNvSpPr txBox="1">
            <a:spLocks noChangeArrowheads="1"/>
          </p:cNvSpPr>
          <p:nvPr/>
        </p:nvSpPr>
        <p:spPr bwMode="auto">
          <a:xfrm>
            <a:off x="2171700" y="1768475"/>
            <a:ext cx="280988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516132" name="Text Box 36"/>
          <p:cNvSpPr txBox="1">
            <a:spLocks noChangeArrowheads="1"/>
          </p:cNvSpPr>
          <p:nvPr/>
        </p:nvSpPr>
        <p:spPr bwMode="auto">
          <a:xfrm>
            <a:off x="1287463" y="1762125"/>
            <a:ext cx="311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660033"/>
                </a:solidFill>
                <a:sym typeface="Symbol" pitchFamily="18" charset="2"/>
              </a:rPr>
              <a:t></a:t>
            </a:r>
            <a:endParaRPr lang="en-US" sz="1400">
              <a:solidFill>
                <a:srgbClr val="660033"/>
              </a:solidFill>
            </a:endParaRPr>
          </a:p>
        </p:txBody>
      </p:sp>
      <p:sp>
        <p:nvSpPr>
          <p:cNvPr id="516133" name="Text Box 37"/>
          <p:cNvSpPr txBox="1">
            <a:spLocks noChangeArrowheads="1"/>
          </p:cNvSpPr>
          <p:nvPr/>
        </p:nvSpPr>
        <p:spPr bwMode="auto">
          <a:xfrm>
            <a:off x="3108325" y="1774825"/>
            <a:ext cx="311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  <a:sym typeface="Symbol" pitchFamily="18" charset="2"/>
              </a:rPr>
              <a:t></a:t>
            </a:r>
            <a:endParaRPr lang="en-US" sz="1400">
              <a:solidFill>
                <a:srgbClr val="FF0000"/>
              </a:solidFill>
            </a:endParaRPr>
          </a:p>
        </p:txBody>
      </p:sp>
      <p:sp>
        <p:nvSpPr>
          <p:cNvPr id="516134" name="Text Box 38"/>
          <p:cNvSpPr txBox="1">
            <a:spLocks noChangeArrowheads="1"/>
          </p:cNvSpPr>
          <p:nvPr/>
        </p:nvSpPr>
        <p:spPr bwMode="auto">
          <a:xfrm>
            <a:off x="3992563" y="1754188"/>
            <a:ext cx="311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  <a:sym typeface="Symbol" pitchFamily="18" charset="2"/>
              </a:rPr>
              <a:t></a:t>
            </a:r>
            <a:endParaRPr lang="en-US" sz="1400">
              <a:solidFill>
                <a:srgbClr val="FF0000"/>
              </a:solidFill>
            </a:endParaRPr>
          </a:p>
        </p:txBody>
      </p:sp>
      <p:sp>
        <p:nvSpPr>
          <p:cNvPr id="516135" name="Text Box 39"/>
          <p:cNvSpPr txBox="1">
            <a:spLocks noChangeArrowheads="1"/>
          </p:cNvSpPr>
          <p:nvPr/>
        </p:nvSpPr>
        <p:spPr bwMode="auto">
          <a:xfrm>
            <a:off x="4983163" y="1787525"/>
            <a:ext cx="311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  <a:sym typeface="Symbol" pitchFamily="18" charset="2"/>
              </a:rPr>
              <a:t></a:t>
            </a:r>
            <a:endParaRPr lang="en-US" sz="1400">
              <a:solidFill>
                <a:srgbClr val="FF0000"/>
              </a:solidFill>
            </a:endParaRPr>
          </a:p>
        </p:txBody>
      </p:sp>
      <p:sp>
        <p:nvSpPr>
          <p:cNvPr id="516136" name="Text Box 40"/>
          <p:cNvSpPr txBox="1">
            <a:spLocks noChangeArrowheads="1"/>
          </p:cNvSpPr>
          <p:nvPr/>
        </p:nvSpPr>
        <p:spPr bwMode="auto">
          <a:xfrm>
            <a:off x="5899150" y="1735138"/>
            <a:ext cx="311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  <a:sym typeface="Symbol" pitchFamily="18" charset="2"/>
              </a:rPr>
              <a:t></a:t>
            </a:r>
            <a:endParaRPr lang="en-US" sz="1400">
              <a:solidFill>
                <a:srgbClr val="FF0000"/>
              </a:solidFill>
            </a:endParaRPr>
          </a:p>
        </p:txBody>
      </p:sp>
      <p:sp>
        <p:nvSpPr>
          <p:cNvPr id="516137" name="Oval 41"/>
          <p:cNvSpPr>
            <a:spLocks noChangeArrowheads="1"/>
          </p:cNvSpPr>
          <p:nvPr/>
        </p:nvSpPr>
        <p:spPr bwMode="auto">
          <a:xfrm>
            <a:off x="1290638" y="3700463"/>
            <a:ext cx="280987" cy="279400"/>
          </a:xfrm>
          <a:prstGeom prst="ellipse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22AA22"/>
              </a:solidFill>
            </a:endParaRPr>
          </a:p>
        </p:txBody>
      </p:sp>
      <p:sp>
        <p:nvSpPr>
          <p:cNvPr id="516138" name="Text Box 42"/>
          <p:cNvSpPr txBox="1">
            <a:spLocks noChangeArrowheads="1"/>
          </p:cNvSpPr>
          <p:nvPr/>
        </p:nvSpPr>
        <p:spPr bwMode="auto">
          <a:xfrm>
            <a:off x="1328738" y="3683000"/>
            <a:ext cx="247650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r</a:t>
            </a:r>
          </a:p>
        </p:txBody>
      </p:sp>
      <p:sp>
        <p:nvSpPr>
          <p:cNvPr id="516139" name="Oval 43"/>
          <p:cNvSpPr>
            <a:spLocks noChangeArrowheads="1"/>
          </p:cNvSpPr>
          <p:nvPr/>
        </p:nvSpPr>
        <p:spPr bwMode="auto">
          <a:xfrm>
            <a:off x="2178050" y="3678238"/>
            <a:ext cx="280988" cy="279400"/>
          </a:xfrm>
          <a:prstGeom prst="ellipse">
            <a:avLst/>
          </a:prstGeom>
          <a:solidFill>
            <a:srgbClr val="E4C850">
              <a:alpha val="50000"/>
            </a:srgbClr>
          </a:solidFill>
          <a:ln w="19050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6140" name="Text Box 44"/>
          <p:cNvSpPr txBox="1">
            <a:spLocks noChangeArrowheads="1"/>
          </p:cNvSpPr>
          <p:nvPr/>
        </p:nvSpPr>
        <p:spPr bwMode="auto">
          <a:xfrm>
            <a:off x="2193925" y="3638550"/>
            <a:ext cx="263525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FF"/>
                </a:solidFill>
              </a:rPr>
              <a:t>s</a:t>
            </a:r>
          </a:p>
        </p:txBody>
      </p:sp>
      <p:sp>
        <p:nvSpPr>
          <p:cNvPr id="516141" name="Oval 45"/>
          <p:cNvSpPr>
            <a:spLocks noChangeArrowheads="1"/>
          </p:cNvSpPr>
          <p:nvPr/>
        </p:nvSpPr>
        <p:spPr bwMode="auto">
          <a:xfrm>
            <a:off x="3098800" y="3681413"/>
            <a:ext cx="280988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6142" name="Text Box 46"/>
          <p:cNvSpPr txBox="1">
            <a:spLocks noChangeArrowheads="1"/>
          </p:cNvSpPr>
          <p:nvPr/>
        </p:nvSpPr>
        <p:spPr bwMode="auto">
          <a:xfrm>
            <a:off x="3114675" y="3641725"/>
            <a:ext cx="273050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</a:p>
        </p:txBody>
      </p:sp>
      <p:sp>
        <p:nvSpPr>
          <p:cNvPr id="516143" name="Oval 47"/>
          <p:cNvSpPr>
            <a:spLocks noChangeArrowheads="1"/>
          </p:cNvSpPr>
          <p:nvPr/>
        </p:nvSpPr>
        <p:spPr bwMode="auto">
          <a:xfrm>
            <a:off x="4032250" y="3684588"/>
            <a:ext cx="280988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6144" name="Text Box 48"/>
          <p:cNvSpPr txBox="1">
            <a:spLocks noChangeArrowheads="1"/>
          </p:cNvSpPr>
          <p:nvPr/>
        </p:nvSpPr>
        <p:spPr bwMode="auto">
          <a:xfrm>
            <a:off x="4048125" y="3644900"/>
            <a:ext cx="282575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u</a:t>
            </a:r>
          </a:p>
        </p:txBody>
      </p:sp>
      <p:sp>
        <p:nvSpPr>
          <p:cNvPr id="516145" name="Oval 49"/>
          <p:cNvSpPr>
            <a:spLocks noChangeArrowheads="1"/>
          </p:cNvSpPr>
          <p:nvPr/>
        </p:nvSpPr>
        <p:spPr bwMode="auto">
          <a:xfrm>
            <a:off x="4964113" y="3686175"/>
            <a:ext cx="280987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6146" name="Text Box 50"/>
          <p:cNvSpPr txBox="1">
            <a:spLocks noChangeArrowheads="1"/>
          </p:cNvSpPr>
          <p:nvPr/>
        </p:nvSpPr>
        <p:spPr bwMode="auto">
          <a:xfrm>
            <a:off x="4979988" y="3646488"/>
            <a:ext cx="315912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w</a:t>
            </a:r>
          </a:p>
        </p:txBody>
      </p:sp>
      <p:sp>
        <p:nvSpPr>
          <p:cNvPr id="516147" name="Oval 51"/>
          <p:cNvSpPr>
            <a:spLocks noChangeArrowheads="1"/>
          </p:cNvSpPr>
          <p:nvPr/>
        </p:nvSpPr>
        <p:spPr bwMode="auto">
          <a:xfrm>
            <a:off x="5848350" y="3678238"/>
            <a:ext cx="280988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6148" name="Text Box 52"/>
          <p:cNvSpPr txBox="1">
            <a:spLocks noChangeArrowheads="1"/>
          </p:cNvSpPr>
          <p:nvPr/>
        </p:nvSpPr>
        <p:spPr bwMode="auto">
          <a:xfrm>
            <a:off x="5864225" y="3638550"/>
            <a:ext cx="271463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x</a:t>
            </a:r>
          </a:p>
        </p:txBody>
      </p:sp>
      <p:sp>
        <p:nvSpPr>
          <p:cNvPr id="516149" name="Line 53"/>
          <p:cNvSpPr>
            <a:spLocks noChangeShapeType="1"/>
          </p:cNvSpPr>
          <p:nvPr/>
        </p:nvSpPr>
        <p:spPr bwMode="auto">
          <a:xfrm>
            <a:off x="1568450" y="3836988"/>
            <a:ext cx="623888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6150" name="Line 54"/>
          <p:cNvSpPr>
            <a:spLocks noChangeShapeType="1"/>
          </p:cNvSpPr>
          <p:nvPr/>
        </p:nvSpPr>
        <p:spPr bwMode="auto">
          <a:xfrm>
            <a:off x="2460625" y="3814763"/>
            <a:ext cx="6350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6151" name="Line 55"/>
          <p:cNvSpPr>
            <a:spLocks noChangeShapeType="1"/>
          </p:cNvSpPr>
          <p:nvPr/>
        </p:nvSpPr>
        <p:spPr bwMode="auto">
          <a:xfrm>
            <a:off x="3375025" y="3825875"/>
            <a:ext cx="657225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6152" name="Line 56"/>
          <p:cNvSpPr>
            <a:spLocks noChangeShapeType="1"/>
          </p:cNvSpPr>
          <p:nvPr/>
        </p:nvSpPr>
        <p:spPr bwMode="auto">
          <a:xfrm>
            <a:off x="4311650" y="3825875"/>
            <a:ext cx="655638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6153" name="Line 57"/>
          <p:cNvSpPr>
            <a:spLocks noChangeShapeType="1"/>
          </p:cNvSpPr>
          <p:nvPr/>
        </p:nvSpPr>
        <p:spPr bwMode="auto">
          <a:xfrm>
            <a:off x="5246688" y="3825875"/>
            <a:ext cx="614362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6154" name="Freeform 58"/>
          <p:cNvSpPr>
            <a:spLocks/>
          </p:cNvSpPr>
          <p:nvPr/>
        </p:nvSpPr>
        <p:spPr bwMode="auto">
          <a:xfrm>
            <a:off x="2320925" y="3389313"/>
            <a:ext cx="1797050" cy="296862"/>
          </a:xfrm>
          <a:custGeom>
            <a:avLst/>
            <a:gdLst>
              <a:gd name="T0" fmla="*/ 0 w 1132"/>
              <a:gd name="T1" fmla="*/ 180 h 187"/>
              <a:gd name="T2" fmla="*/ 230 w 1132"/>
              <a:gd name="T3" fmla="*/ 45 h 187"/>
              <a:gd name="T4" fmla="*/ 712 w 1132"/>
              <a:gd name="T5" fmla="*/ 24 h 187"/>
              <a:gd name="T6" fmla="*/ 1132 w 1132"/>
              <a:gd name="T7" fmla="*/ 187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32" h="187">
                <a:moveTo>
                  <a:pt x="0" y="180"/>
                </a:moveTo>
                <a:cubicBezTo>
                  <a:pt x="56" y="125"/>
                  <a:pt x="112" y="71"/>
                  <a:pt x="230" y="45"/>
                </a:cubicBezTo>
                <a:cubicBezTo>
                  <a:pt x="348" y="19"/>
                  <a:pt x="562" y="0"/>
                  <a:pt x="712" y="24"/>
                </a:cubicBezTo>
                <a:cubicBezTo>
                  <a:pt x="862" y="48"/>
                  <a:pt x="997" y="117"/>
                  <a:pt x="1132" y="187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6155" name="Freeform 59"/>
          <p:cNvSpPr>
            <a:spLocks/>
          </p:cNvSpPr>
          <p:nvPr/>
        </p:nvSpPr>
        <p:spPr bwMode="auto">
          <a:xfrm>
            <a:off x="1428750" y="3954463"/>
            <a:ext cx="1752600" cy="284162"/>
          </a:xfrm>
          <a:custGeom>
            <a:avLst/>
            <a:gdLst>
              <a:gd name="T0" fmla="*/ 0 w 1104"/>
              <a:gd name="T1" fmla="*/ 14 h 179"/>
              <a:gd name="T2" fmla="*/ 305 w 1104"/>
              <a:gd name="T3" fmla="*/ 136 h 179"/>
              <a:gd name="T4" fmla="*/ 813 w 1104"/>
              <a:gd name="T5" fmla="*/ 156 h 179"/>
              <a:gd name="T6" fmla="*/ 1104 w 1104"/>
              <a:gd name="T7" fmla="*/ 0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04" h="179">
                <a:moveTo>
                  <a:pt x="0" y="14"/>
                </a:moveTo>
                <a:cubicBezTo>
                  <a:pt x="85" y="63"/>
                  <a:pt x="170" y="112"/>
                  <a:pt x="305" y="136"/>
                </a:cubicBezTo>
                <a:cubicBezTo>
                  <a:pt x="440" y="160"/>
                  <a:pt x="680" y="179"/>
                  <a:pt x="813" y="156"/>
                </a:cubicBezTo>
                <a:cubicBezTo>
                  <a:pt x="946" y="133"/>
                  <a:pt x="1025" y="66"/>
                  <a:pt x="1104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6156" name="Freeform 60"/>
          <p:cNvSpPr>
            <a:spLocks/>
          </p:cNvSpPr>
          <p:nvPr/>
        </p:nvSpPr>
        <p:spPr bwMode="auto">
          <a:xfrm>
            <a:off x="3257550" y="3965575"/>
            <a:ext cx="1806575" cy="290513"/>
          </a:xfrm>
          <a:custGeom>
            <a:avLst/>
            <a:gdLst>
              <a:gd name="T0" fmla="*/ 0 w 1138"/>
              <a:gd name="T1" fmla="*/ 0 h 183"/>
              <a:gd name="T2" fmla="*/ 332 w 1138"/>
              <a:gd name="T3" fmla="*/ 129 h 183"/>
              <a:gd name="T4" fmla="*/ 826 w 1138"/>
              <a:gd name="T5" fmla="*/ 163 h 183"/>
              <a:gd name="T6" fmla="*/ 1138 w 1138"/>
              <a:gd name="T7" fmla="*/ 7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38" h="183">
                <a:moveTo>
                  <a:pt x="0" y="0"/>
                </a:moveTo>
                <a:cubicBezTo>
                  <a:pt x="97" y="51"/>
                  <a:pt x="194" y="102"/>
                  <a:pt x="332" y="129"/>
                </a:cubicBezTo>
                <a:cubicBezTo>
                  <a:pt x="470" y="156"/>
                  <a:pt x="692" y="183"/>
                  <a:pt x="826" y="163"/>
                </a:cubicBezTo>
                <a:cubicBezTo>
                  <a:pt x="960" y="143"/>
                  <a:pt x="1049" y="75"/>
                  <a:pt x="1138" y="7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6157" name="Freeform 61"/>
          <p:cNvSpPr>
            <a:spLocks/>
          </p:cNvSpPr>
          <p:nvPr/>
        </p:nvSpPr>
        <p:spPr bwMode="auto">
          <a:xfrm>
            <a:off x="3257550" y="3933825"/>
            <a:ext cx="2646363" cy="519113"/>
          </a:xfrm>
          <a:custGeom>
            <a:avLst/>
            <a:gdLst>
              <a:gd name="T0" fmla="*/ 0 w 1667"/>
              <a:gd name="T1" fmla="*/ 20 h 327"/>
              <a:gd name="T2" fmla="*/ 298 w 1667"/>
              <a:gd name="T3" fmla="*/ 271 h 327"/>
              <a:gd name="T4" fmla="*/ 874 w 1667"/>
              <a:gd name="T5" fmla="*/ 311 h 327"/>
              <a:gd name="T6" fmla="*/ 1355 w 1667"/>
              <a:gd name="T7" fmla="*/ 311 h 327"/>
              <a:gd name="T8" fmla="*/ 1511 w 1667"/>
              <a:gd name="T9" fmla="*/ 217 h 327"/>
              <a:gd name="T10" fmla="*/ 1667 w 1667"/>
              <a:gd name="T11" fmla="*/ 0 h 3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67" h="327">
                <a:moveTo>
                  <a:pt x="0" y="20"/>
                </a:moveTo>
                <a:cubicBezTo>
                  <a:pt x="76" y="121"/>
                  <a:pt x="152" y="222"/>
                  <a:pt x="298" y="271"/>
                </a:cubicBezTo>
                <a:cubicBezTo>
                  <a:pt x="444" y="320"/>
                  <a:pt x="698" y="304"/>
                  <a:pt x="874" y="311"/>
                </a:cubicBezTo>
                <a:cubicBezTo>
                  <a:pt x="1050" y="318"/>
                  <a:pt x="1249" y="327"/>
                  <a:pt x="1355" y="311"/>
                </a:cubicBezTo>
                <a:cubicBezTo>
                  <a:pt x="1461" y="295"/>
                  <a:pt x="1459" y="269"/>
                  <a:pt x="1511" y="217"/>
                </a:cubicBezTo>
                <a:cubicBezTo>
                  <a:pt x="1563" y="165"/>
                  <a:pt x="1615" y="82"/>
                  <a:pt x="1667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6158" name="Text Box 62"/>
          <p:cNvSpPr txBox="1">
            <a:spLocks noChangeArrowheads="1"/>
          </p:cNvSpPr>
          <p:nvPr/>
        </p:nvSpPr>
        <p:spPr bwMode="auto">
          <a:xfrm>
            <a:off x="1679575" y="3568700"/>
            <a:ext cx="280988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5</a:t>
            </a:r>
          </a:p>
        </p:txBody>
      </p:sp>
      <p:sp>
        <p:nvSpPr>
          <p:cNvPr id="516159" name="Text Box 63"/>
          <p:cNvSpPr txBox="1">
            <a:spLocks noChangeArrowheads="1"/>
          </p:cNvSpPr>
          <p:nvPr/>
        </p:nvSpPr>
        <p:spPr bwMode="auto">
          <a:xfrm>
            <a:off x="2574925" y="3548063"/>
            <a:ext cx="280988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2</a:t>
            </a:r>
          </a:p>
        </p:txBody>
      </p:sp>
      <p:sp>
        <p:nvSpPr>
          <p:cNvPr id="516160" name="Text Box 64"/>
          <p:cNvSpPr txBox="1">
            <a:spLocks noChangeArrowheads="1"/>
          </p:cNvSpPr>
          <p:nvPr/>
        </p:nvSpPr>
        <p:spPr bwMode="auto">
          <a:xfrm>
            <a:off x="3513138" y="3549650"/>
            <a:ext cx="280987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7</a:t>
            </a:r>
          </a:p>
        </p:txBody>
      </p:sp>
      <p:sp>
        <p:nvSpPr>
          <p:cNvPr id="516161" name="Text Box 65"/>
          <p:cNvSpPr txBox="1">
            <a:spLocks noChangeArrowheads="1"/>
          </p:cNvSpPr>
          <p:nvPr/>
        </p:nvSpPr>
        <p:spPr bwMode="auto">
          <a:xfrm>
            <a:off x="4429125" y="3530600"/>
            <a:ext cx="346075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-1</a:t>
            </a:r>
          </a:p>
        </p:txBody>
      </p:sp>
      <p:sp>
        <p:nvSpPr>
          <p:cNvPr id="516162" name="Text Box 66"/>
          <p:cNvSpPr txBox="1">
            <a:spLocks noChangeArrowheads="1"/>
          </p:cNvSpPr>
          <p:nvPr/>
        </p:nvSpPr>
        <p:spPr bwMode="auto">
          <a:xfrm>
            <a:off x="5345113" y="3554413"/>
            <a:ext cx="346075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-2</a:t>
            </a:r>
          </a:p>
        </p:txBody>
      </p:sp>
      <p:sp>
        <p:nvSpPr>
          <p:cNvPr id="516163" name="Freeform 67"/>
          <p:cNvSpPr>
            <a:spLocks/>
          </p:cNvSpPr>
          <p:nvPr/>
        </p:nvSpPr>
        <p:spPr bwMode="auto">
          <a:xfrm>
            <a:off x="4179888" y="3370263"/>
            <a:ext cx="1819275" cy="314325"/>
          </a:xfrm>
          <a:custGeom>
            <a:avLst/>
            <a:gdLst>
              <a:gd name="T0" fmla="*/ 0 w 1146"/>
              <a:gd name="T1" fmla="*/ 198 h 198"/>
              <a:gd name="T2" fmla="*/ 143 w 1146"/>
              <a:gd name="T3" fmla="*/ 97 h 198"/>
              <a:gd name="T4" fmla="*/ 576 w 1146"/>
              <a:gd name="T5" fmla="*/ 9 h 198"/>
              <a:gd name="T6" fmla="*/ 902 w 1146"/>
              <a:gd name="T7" fmla="*/ 42 h 198"/>
              <a:gd name="T8" fmla="*/ 1146 w 1146"/>
              <a:gd name="T9" fmla="*/ 185 h 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46" h="198">
                <a:moveTo>
                  <a:pt x="0" y="198"/>
                </a:moveTo>
                <a:cubicBezTo>
                  <a:pt x="23" y="163"/>
                  <a:pt x="47" y="128"/>
                  <a:pt x="143" y="97"/>
                </a:cubicBezTo>
                <a:cubicBezTo>
                  <a:pt x="239" y="66"/>
                  <a:pt x="450" y="18"/>
                  <a:pt x="576" y="9"/>
                </a:cubicBezTo>
                <a:cubicBezTo>
                  <a:pt x="702" y="0"/>
                  <a:pt x="807" y="13"/>
                  <a:pt x="902" y="42"/>
                </a:cubicBezTo>
                <a:cubicBezTo>
                  <a:pt x="997" y="71"/>
                  <a:pt x="1071" y="128"/>
                  <a:pt x="1146" y="185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6164" name="Text Box 68"/>
          <p:cNvSpPr txBox="1">
            <a:spLocks noChangeArrowheads="1"/>
          </p:cNvSpPr>
          <p:nvPr/>
        </p:nvSpPr>
        <p:spPr bwMode="auto">
          <a:xfrm>
            <a:off x="2317750" y="3959225"/>
            <a:ext cx="280988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3</a:t>
            </a:r>
          </a:p>
        </p:txBody>
      </p:sp>
      <p:sp>
        <p:nvSpPr>
          <p:cNvPr id="516165" name="Text Box 69"/>
          <p:cNvSpPr txBox="1">
            <a:spLocks noChangeArrowheads="1"/>
          </p:cNvSpPr>
          <p:nvPr/>
        </p:nvSpPr>
        <p:spPr bwMode="auto">
          <a:xfrm>
            <a:off x="3048000" y="3160713"/>
            <a:ext cx="280988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6</a:t>
            </a:r>
          </a:p>
        </p:txBody>
      </p:sp>
      <p:sp>
        <p:nvSpPr>
          <p:cNvPr id="516166" name="Text Box 70"/>
          <p:cNvSpPr txBox="1">
            <a:spLocks noChangeArrowheads="1"/>
          </p:cNvSpPr>
          <p:nvPr/>
        </p:nvSpPr>
        <p:spPr bwMode="auto">
          <a:xfrm>
            <a:off x="4256088" y="3970338"/>
            <a:ext cx="280987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4</a:t>
            </a:r>
          </a:p>
        </p:txBody>
      </p:sp>
      <p:sp>
        <p:nvSpPr>
          <p:cNvPr id="516167" name="Text Box 71"/>
          <p:cNvSpPr txBox="1">
            <a:spLocks noChangeArrowheads="1"/>
          </p:cNvSpPr>
          <p:nvPr/>
        </p:nvSpPr>
        <p:spPr bwMode="auto">
          <a:xfrm>
            <a:off x="4708525" y="4370388"/>
            <a:ext cx="280988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2</a:t>
            </a:r>
          </a:p>
        </p:txBody>
      </p:sp>
      <p:sp>
        <p:nvSpPr>
          <p:cNvPr id="516168" name="Text Box 72"/>
          <p:cNvSpPr txBox="1">
            <a:spLocks noChangeArrowheads="1"/>
          </p:cNvSpPr>
          <p:nvPr/>
        </p:nvSpPr>
        <p:spPr bwMode="auto">
          <a:xfrm>
            <a:off x="2165350" y="3425825"/>
            <a:ext cx="280988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660033"/>
                </a:solidFill>
              </a:rPr>
              <a:t>0</a:t>
            </a:r>
          </a:p>
        </p:txBody>
      </p:sp>
      <p:sp>
        <p:nvSpPr>
          <p:cNvPr id="516169" name="Text Box 73"/>
          <p:cNvSpPr txBox="1">
            <a:spLocks noChangeArrowheads="1"/>
          </p:cNvSpPr>
          <p:nvPr/>
        </p:nvSpPr>
        <p:spPr bwMode="auto">
          <a:xfrm>
            <a:off x="1281113" y="3419475"/>
            <a:ext cx="311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  <a:sym typeface="Symbol" pitchFamily="18" charset="2"/>
              </a:rPr>
              <a:t></a:t>
            </a:r>
            <a:endParaRPr lang="en-US" sz="1400">
              <a:solidFill>
                <a:schemeClr val="hlink"/>
              </a:solidFill>
            </a:endParaRPr>
          </a:p>
        </p:txBody>
      </p:sp>
      <p:sp>
        <p:nvSpPr>
          <p:cNvPr id="516170" name="Text Box 74"/>
          <p:cNvSpPr txBox="1">
            <a:spLocks noChangeArrowheads="1"/>
          </p:cNvSpPr>
          <p:nvPr/>
        </p:nvSpPr>
        <p:spPr bwMode="auto">
          <a:xfrm>
            <a:off x="3101975" y="3430588"/>
            <a:ext cx="280988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660033"/>
                </a:solidFill>
                <a:sym typeface="Symbol" pitchFamily="18" charset="2"/>
              </a:rPr>
              <a:t>2</a:t>
            </a:r>
            <a:endParaRPr lang="en-US" sz="1400">
              <a:solidFill>
                <a:srgbClr val="660033"/>
              </a:solidFill>
            </a:endParaRPr>
          </a:p>
        </p:txBody>
      </p:sp>
      <p:sp>
        <p:nvSpPr>
          <p:cNvPr id="516171" name="Text Box 75"/>
          <p:cNvSpPr txBox="1">
            <a:spLocks noChangeArrowheads="1"/>
          </p:cNvSpPr>
          <p:nvPr/>
        </p:nvSpPr>
        <p:spPr bwMode="auto">
          <a:xfrm>
            <a:off x="3986213" y="3409950"/>
            <a:ext cx="280987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660033"/>
                </a:solidFill>
                <a:sym typeface="Symbol" pitchFamily="18" charset="2"/>
              </a:rPr>
              <a:t>6</a:t>
            </a:r>
            <a:endParaRPr lang="en-US" sz="1400">
              <a:solidFill>
                <a:srgbClr val="660033"/>
              </a:solidFill>
            </a:endParaRPr>
          </a:p>
        </p:txBody>
      </p:sp>
      <p:sp>
        <p:nvSpPr>
          <p:cNvPr id="516172" name="Text Box 76"/>
          <p:cNvSpPr txBox="1">
            <a:spLocks noChangeArrowheads="1"/>
          </p:cNvSpPr>
          <p:nvPr/>
        </p:nvSpPr>
        <p:spPr bwMode="auto">
          <a:xfrm>
            <a:off x="4976813" y="3444875"/>
            <a:ext cx="311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  <a:sym typeface="Symbol" pitchFamily="18" charset="2"/>
              </a:rPr>
              <a:t></a:t>
            </a:r>
            <a:endParaRPr lang="en-US" sz="1400">
              <a:solidFill>
                <a:srgbClr val="FF0000"/>
              </a:solidFill>
            </a:endParaRPr>
          </a:p>
        </p:txBody>
      </p:sp>
      <p:sp>
        <p:nvSpPr>
          <p:cNvPr id="516173" name="Text Box 77"/>
          <p:cNvSpPr txBox="1">
            <a:spLocks noChangeArrowheads="1"/>
          </p:cNvSpPr>
          <p:nvPr/>
        </p:nvSpPr>
        <p:spPr bwMode="auto">
          <a:xfrm>
            <a:off x="5892800" y="3392488"/>
            <a:ext cx="311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  <a:sym typeface="Symbol" pitchFamily="18" charset="2"/>
              </a:rPr>
              <a:t></a:t>
            </a:r>
            <a:endParaRPr lang="en-US" sz="1400">
              <a:solidFill>
                <a:srgbClr val="FF0000"/>
              </a:solidFill>
            </a:endParaRPr>
          </a:p>
        </p:txBody>
      </p:sp>
      <p:sp>
        <p:nvSpPr>
          <p:cNvPr id="516174" name="Oval 78"/>
          <p:cNvSpPr>
            <a:spLocks noChangeArrowheads="1"/>
          </p:cNvSpPr>
          <p:nvPr/>
        </p:nvSpPr>
        <p:spPr bwMode="auto">
          <a:xfrm>
            <a:off x="1411288" y="5338763"/>
            <a:ext cx="280987" cy="279400"/>
          </a:xfrm>
          <a:prstGeom prst="ellipse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22AA22"/>
              </a:solidFill>
            </a:endParaRPr>
          </a:p>
        </p:txBody>
      </p:sp>
      <p:sp>
        <p:nvSpPr>
          <p:cNvPr id="516175" name="Text Box 79"/>
          <p:cNvSpPr txBox="1">
            <a:spLocks noChangeArrowheads="1"/>
          </p:cNvSpPr>
          <p:nvPr/>
        </p:nvSpPr>
        <p:spPr bwMode="auto">
          <a:xfrm>
            <a:off x="1449388" y="5321300"/>
            <a:ext cx="247650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r</a:t>
            </a:r>
          </a:p>
        </p:txBody>
      </p:sp>
      <p:sp>
        <p:nvSpPr>
          <p:cNvPr id="516176" name="Oval 80"/>
          <p:cNvSpPr>
            <a:spLocks noChangeArrowheads="1"/>
          </p:cNvSpPr>
          <p:nvPr/>
        </p:nvSpPr>
        <p:spPr bwMode="auto">
          <a:xfrm>
            <a:off x="2298700" y="5316538"/>
            <a:ext cx="280988" cy="279400"/>
          </a:xfrm>
          <a:prstGeom prst="ellipse">
            <a:avLst/>
          </a:prstGeom>
          <a:solidFill>
            <a:srgbClr val="C0C0C0"/>
          </a:solidFill>
          <a:ln w="19050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6177" name="Text Box 81"/>
          <p:cNvSpPr txBox="1">
            <a:spLocks noChangeArrowheads="1"/>
          </p:cNvSpPr>
          <p:nvPr/>
        </p:nvSpPr>
        <p:spPr bwMode="auto">
          <a:xfrm>
            <a:off x="2314575" y="5276850"/>
            <a:ext cx="263525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FF"/>
                </a:solidFill>
              </a:rPr>
              <a:t>s</a:t>
            </a:r>
          </a:p>
        </p:txBody>
      </p:sp>
      <p:sp>
        <p:nvSpPr>
          <p:cNvPr id="516178" name="Oval 82"/>
          <p:cNvSpPr>
            <a:spLocks noChangeArrowheads="1"/>
          </p:cNvSpPr>
          <p:nvPr/>
        </p:nvSpPr>
        <p:spPr bwMode="auto">
          <a:xfrm>
            <a:off x="3219450" y="5319713"/>
            <a:ext cx="280988" cy="279400"/>
          </a:xfrm>
          <a:prstGeom prst="ellipse">
            <a:avLst/>
          </a:prstGeom>
          <a:solidFill>
            <a:srgbClr val="E4C850">
              <a:alpha val="50000"/>
            </a:srgb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6179" name="Text Box 83"/>
          <p:cNvSpPr txBox="1">
            <a:spLocks noChangeArrowheads="1"/>
          </p:cNvSpPr>
          <p:nvPr/>
        </p:nvSpPr>
        <p:spPr bwMode="auto">
          <a:xfrm>
            <a:off x="3235325" y="5280025"/>
            <a:ext cx="273050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</a:p>
        </p:txBody>
      </p:sp>
      <p:sp>
        <p:nvSpPr>
          <p:cNvPr id="516180" name="Oval 84"/>
          <p:cNvSpPr>
            <a:spLocks noChangeArrowheads="1"/>
          </p:cNvSpPr>
          <p:nvPr/>
        </p:nvSpPr>
        <p:spPr bwMode="auto">
          <a:xfrm>
            <a:off x="4152900" y="5322888"/>
            <a:ext cx="280988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6181" name="Text Box 85"/>
          <p:cNvSpPr txBox="1">
            <a:spLocks noChangeArrowheads="1"/>
          </p:cNvSpPr>
          <p:nvPr/>
        </p:nvSpPr>
        <p:spPr bwMode="auto">
          <a:xfrm>
            <a:off x="4168775" y="5283200"/>
            <a:ext cx="282575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u</a:t>
            </a:r>
          </a:p>
        </p:txBody>
      </p:sp>
      <p:sp>
        <p:nvSpPr>
          <p:cNvPr id="516182" name="Oval 86"/>
          <p:cNvSpPr>
            <a:spLocks noChangeArrowheads="1"/>
          </p:cNvSpPr>
          <p:nvPr/>
        </p:nvSpPr>
        <p:spPr bwMode="auto">
          <a:xfrm>
            <a:off x="5084763" y="5324475"/>
            <a:ext cx="280987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6183" name="Text Box 87"/>
          <p:cNvSpPr txBox="1">
            <a:spLocks noChangeArrowheads="1"/>
          </p:cNvSpPr>
          <p:nvPr/>
        </p:nvSpPr>
        <p:spPr bwMode="auto">
          <a:xfrm>
            <a:off x="5100638" y="5284788"/>
            <a:ext cx="315912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w</a:t>
            </a:r>
          </a:p>
        </p:txBody>
      </p:sp>
      <p:sp>
        <p:nvSpPr>
          <p:cNvPr id="516184" name="Oval 88"/>
          <p:cNvSpPr>
            <a:spLocks noChangeArrowheads="1"/>
          </p:cNvSpPr>
          <p:nvPr/>
        </p:nvSpPr>
        <p:spPr bwMode="auto">
          <a:xfrm>
            <a:off x="5969000" y="5316538"/>
            <a:ext cx="280988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6185" name="Text Box 89"/>
          <p:cNvSpPr txBox="1">
            <a:spLocks noChangeArrowheads="1"/>
          </p:cNvSpPr>
          <p:nvPr/>
        </p:nvSpPr>
        <p:spPr bwMode="auto">
          <a:xfrm>
            <a:off x="5984875" y="5276850"/>
            <a:ext cx="271463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x</a:t>
            </a:r>
          </a:p>
        </p:txBody>
      </p:sp>
      <p:sp>
        <p:nvSpPr>
          <p:cNvPr id="516186" name="Line 90"/>
          <p:cNvSpPr>
            <a:spLocks noChangeShapeType="1"/>
          </p:cNvSpPr>
          <p:nvPr/>
        </p:nvSpPr>
        <p:spPr bwMode="auto">
          <a:xfrm>
            <a:off x="1689100" y="5475288"/>
            <a:ext cx="623888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6187" name="Line 91"/>
          <p:cNvSpPr>
            <a:spLocks noChangeShapeType="1"/>
          </p:cNvSpPr>
          <p:nvPr/>
        </p:nvSpPr>
        <p:spPr bwMode="auto">
          <a:xfrm>
            <a:off x="2581275" y="5453063"/>
            <a:ext cx="6350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6188" name="Line 92"/>
          <p:cNvSpPr>
            <a:spLocks noChangeShapeType="1"/>
          </p:cNvSpPr>
          <p:nvPr/>
        </p:nvSpPr>
        <p:spPr bwMode="auto">
          <a:xfrm>
            <a:off x="3495675" y="5464175"/>
            <a:ext cx="657225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6189" name="Line 93"/>
          <p:cNvSpPr>
            <a:spLocks noChangeShapeType="1"/>
          </p:cNvSpPr>
          <p:nvPr/>
        </p:nvSpPr>
        <p:spPr bwMode="auto">
          <a:xfrm>
            <a:off x="4432300" y="5464175"/>
            <a:ext cx="655638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6190" name="Line 94"/>
          <p:cNvSpPr>
            <a:spLocks noChangeShapeType="1"/>
          </p:cNvSpPr>
          <p:nvPr/>
        </p:nvSpPr>
        <p:spPr bwMode="auto">
          <a:xfrm>
            <a:off x="5367338" y="5464175"/>
            <a:ext cx="614362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6191" name="Freeform 95"/>
          <p:cNvSpPr>
            <a:spLocks/>
          </p:cNvSpPr>
          <p:nvPr/>
        </p:nvSpPr>
        <p:spPr bwMode="auto">
          <a:xfrm>
            <a:off x="2441575" y="5027613"/>
            <a:ext cx="1797050" cy="296862"/>
          </a:xfrm>
          <a:custGeom>
            <a:avLst/>
            <a:gdLst>
              <a:gd name="T0" fmla="*/ 0 w 1132"/>
              <a:gd name="T1" fmla="*/ 180 h 187"/>
              <a:gd name="T2" fmla="*/ 230 w 1132"/>
              <a:gd name="T3" fmla="*/ 45 h 187"/>
              <a:gd name="T4" fmla="*/ 712 w 1132"/>
              <a:gd name="T5" fmla="*/ 24 h 187"/>
              <a:gd name="T6" fmla="*/ 1132 w 1132"/>
              <a:gd name="T7" fmla="*/ 187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32" h="187">
                <a:moveTo>
                  <a:pt x="0" y="180"/>
                </a:moveTo>
                <a:cubicBezTo>
                  <a:pt x="56" y="125"/>
                  <a:pt x="112" y="71"/>
                  <a:pt x="230" y="45"/>
                </a:cubicBezTo>
                <a:cubicBezTo>
                  <a:pt x="348" y="19"/>
                  <a:pt x="562" y="0"/>
                  <a:pt x="712" y="24"/>
                </a:cubicBezTo>
                <a:cubicBezTo>
                  <a:pt x="862" y="48"/>
                  <a:pt x="997" y="117"/>
                  <a:pt x="1132" y="187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6192" name="Freeform 96"/>
          <p:cNvSpPr>
            <a:spLocks/>
          </p:cNvSpPr>
          <p:nvPr/>
        </p:nvSpPr>
        <p:spPr bwMode="auto">
          <a:xfrm>
            <a:off x="1549400" y="5592763"/>
            <a:ext cx="1752600" cy="284162"/>
          </a:xfrm>
          <a:custGeom>
            <a:avLst/>
            <a:gdLst>
              <a:gd name="T0" fmla="*/ 0 w 1104"/>
              <a:gd name="T1" fmla="*/ 14 h 179"/>
              <a:gd name="T2" fmla="*/ 305 w 1104"/>
              <a:gd name="T3" fmla="*/ 136 h 179"/>
              <a:gd name="T4" fmla="*/ 813 w 1104"/>
              <a:gd name="T5" fmla="*/ 156 h 179"/>
              <a:gd name="T6" fmla="*/ 1104 w 1104"/>
              <a:gd name="T7" fmla="*/ 0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04" h="179">
                <a:moveTo>
                  <a:pt x="0" y="14"/>
                </a:moveTo>
                <a:cubicBezTo>
                  <a:pt x="85" y="63"/>
                  <a:pt x="170" y="112"/>
                  <a:pt x="305" y="136"/>
                </a:cubicBezTo>
                <a:cubicBezTo>
                  <a:pt x="440" y="160"/>
                  <a:pt x="680" y="179"/>
                  <a:pt x="813" y="156"/>
                </a:cubicBezTo>
                <a:cubicBezTo>
                  <a:pt x="946" y="133"/>
                  <a:pt x="1025" y="66"/>
                  <a:pt x="1104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6193" name="Freeform 97"/>
          <p:cNvSpPr>
            <a:spLocks/>
          </p:cNvSpPr>
          <p:nvPr/>
        </p:nvSpPr>
        <p:spPr bwMode="auto">
          <a:xfrm>
            <a:off x="3378200" y="5603875"/>
            <a:ext cx="1806575" cy="290513"/>
          </a:xfrm>
          <a:custGeom>
            <a:avLst/>
            <a:gdLst>
              <a:gd name="T0" fmla="*/ 0 w 1138"/>
              <a:gd name="T1" fmla="*/ 0 h 183"/>
              <a:gd name="T2" fmla="*/ 332 w 1138"/>
              <a:gd name="T3" fmla="*/ 129 h 183"/>
              <a:gd name="T4" fmla="*/ 826 w 1138"/>
              <a:gd name="T5" fmla="*/ 163 h 183"/>
              <a:gd name="T6" fmla="*/ 1138 w 1138"/>
              <a:gd name="T7" fmla="*/ 7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38" h="183">
                <a:moveTo>
                  <a:pt x="0" y="0"/>
                </a:moveTo>
                <a:cubicBezTo>
                  <a:pt x="97" y="51"/>
                  <a:pt x="194" y="102"/>
                  <a:pt x="332" y="129"/>
                </a:cubicBezTo>
                <a:cubicBezTo>
                  <a:pt x="470" y="156"/>
                  <a:pt x="692" y="183"/>
                  <a:pt x="826" y="163"/>
                </a:cubicBezTo>
                <a:cubicBezTo>
                  <a:pt x="960" y="143"/>
                  <a:pt x="1049" y="75"/>
                  <a:pt x="1138" y="7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6194" name="Freeform 98"/>
          <p:cNvSpPr>
            <a:spLocks/>
          </p:cNvSpPr>
          <p:nvPr/>
        </p:nvSpPr>
        <p:spPr bwMode="auto">
          <a:xfrm>
            <a:off x="3378200" y="5572125"/>
            <a:ext cx="2646363" cy="519113"/>
          </a:xfrm>
          <a:custGeom>
            <a:avLst/>
            <a:gdLst>
              <a:gd name="T0" fmla="*/ 0 w 1667"/>
              <a:gd name="T1" fmla="*/ 20 h 327"/>
              <a:gd name="T2" fmla="*/ 298 w 1667"/>
              <a:gd name="T3" fmla="*/ 271 h 327"/>
              <a:gd name="T4" fmla="*/ 874 w 1667"/>
              <a:gd name="T5" fmla="*/ 311 h 327"/>
              <a:gd name="T6" fmla="*/ 1355 w 1667"/>
              <a:gd name="T7" fmla="*/ 311 h 327"/>
              <a:gd name="T8" fmla="*/ 1511 w 1667"/>
              <a:gd name="T9" fmla="*/ 217 h 327"/>
              <a:gd name="T10" fmla="*/ 1667 w 1667"/>
              <a:gd name="T11" fmla="*/ 0 h 3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67" h="327">
                <a:moveTo>
                  <a:pt x="0" y="20"/>
                </a:moveTo>
                <a:cubicBezTo>
                  <a:pt x="76" y="121"/>
                  <a:pt x="152" y="222"/>
                  <a:pt x="298" y="271"/>
                </a:cubicBezTo>
                <a:cubicBezTo>
                  <a:pt x="444" y="320"/>
                  <a:pt x="698" y="304"/>
                  <a:pt x="874" y="311"/>
                </a:cubicBezTo>
                <a:cubicBezTo>
                  <a:pt x="1050" y="318"/>
                  <a:pt x="1249" y="327"/>
                  <a:pt x="1355" y="311"/>
                </a:cubicBezTo>
                <a:cubicBezTo>
                  <a:pt x="1461" y="295"/>
                  <a:pt x="1459" y="269"/>
                  <a:pt x="1511" y="217"/>
                </a:cubicBezTo>
                <a:cubicBezTo>
                  <a:pt x="1563" y="165"/>
                  <a:pt x="1615" y="82"/>
                  <a:pt x="1667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6195" name="Text Box 99"/>
          <p:cNvSpPr txBox="1">
            <a:spLocks noChangeArrowheads="1"/>
          </p:cNvSpPr>
          <p:nvPr/>
        </p:nvSpPr>
        <p:spPr bwMode="auto">
          <a:xfrm>
            <a:off x="1800225" y="5207000"/>
            <a:ext cx="280988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5</a:t>
            </a:r>
          </a:p>
        </p:txBody>
      </p:sp>
      <p:sp>
        <p:nvSpPr>
          <p:cNvPr id="516196" name="Text Box 100"/>
          <p:cNvSpPr txBox="1">
            <a:spLocks noChangeArrowheads="1"/>
          </p:cNvSpPr>
          <p:nvPr/>
        </p:nvSpPr>
        <p:spPr bwMode="auto">
          <a:xfrm>
            <a:off x="2695575" y="5186363"/>
            <a:ext cx="280988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2</a:t>
            </a:r>
          </a:p>
        </p:txBody>
      </p:sp>
      <p:sp>
        <p:nvSpPr>
          <p:cNvPr id="516197" name="Text Box 101"/>
          <p:cNvSpPr txBox="1">
            <a:spLocks noChangeArrowheads="1"/>
          </p:cNvSpPr>
          <p:nvPr/>
        </p:nvSpPr>
        <p:spPr bwMode="auto">
          <a:xfrm>
            <a:off x="3633788" y="5187950"/>
            <a:ext cx="280987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7</a:t>
            </a:r>
          </a:p>
        </p:txBody>
      </p:sp>
      <p:sp>
        <p:nvSpPr>
          <p:cNvPr id="516198" name="Text Box 102"/>
          <p:cNvSpPr txBox="1">
            <a:spLocks noChangeArrowheads="1"/>
          </p:cNvSpPr>
          <p:nvPr/>
        </p:nvSpPr>
        <p:spPr bwMode="auto">
          <a:xfrm>
            <a:off x="4549775" y="5168900"/>
            <a:ext cx="346075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-1</a:t>
            </a:r>
          </a:p>
        </p:txBody>
      </p:sp>
      <p:sp>
        <p:nvSpPr>
          <p:cNvPr id="516199" name="Text Box 103"/>
          <p:cNvSpPr txBox="1">
            <a:spLocks noChangeArrowheads="1"/>
          </p:cNvSpPr>
          <p:nvPr/>
        </p:nvSpPr>
        <p:spPr bwMode="auto">
          <a:xfrm>
            <a:off x="5465763" y="5192713"/>
            <a:ext cx="346075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-2</a:t>
            </a:r>
          </a:p>
        </p:txBody>
      </p:sp>
      <p:sp>
        <p:nvSpPr>
          <p:cNvPr id="516200" name="Freeform 104"/>
          <p:cNvSpPr>
            <a:spLocks/>
          </p:cNvSpPr>
          <p:nvPr/>
        </p:nvSpPr>
        <p:spPr bwMode="auto">
          <a:xfrm>
            <a:off x="4300538" y="5008563"/>
            <a:ext cx="1819275" cy="314325"/>
          </a:xfrm>
          <a:custGeom>
            <a:avLst/>
            <a:gdLst>
              <a:gd name="T0" fmla="*/ 0 w 1146"/>
              <a:gd name="T1" fmla="*/ 198 h 198"/>
              <a:gd name="T2" fmla="*/ 143 w 1146"/>
              <a:gd name="T3" fmla="*/ 97 h 198"/>
              <a:gd name="T4" fmla="*/ 576 w 1146"/>
              <a:gd name="T5" fmla="*/ 9 h 198"/>
              <a:gd name="T6" fmla="*/ 902 w 1146"/>
              <a:gd name="T7" fmla="*/ 42 h 198"/>
              <a:gd name="T8" fmla="*/ 1146 w 1146"/>
              <a:gd name="T9" fmla="*/ 185 h 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46" h="198">
                <a:moveTo>
                  <a:pt x="0" y="198"/>
                </a:moveTo>
                <a:cubicBezTo>
                  <a:pt x="23" y="163"/>
                  <a:pt x="47" y="128"/>
                  <a:pt x="143" y="97"/>
                </a:cubicBezTo>
                <a:cubicBezTo>
                  <a:pt x="239" y="66"/>
                  <a:pt x="450" y="18"/>
                  <a:pt x="576" y="9"/>
                </a:cubicBezTo>
                <a:cubicBezTo>
                  <a:pt x="702" y="0"/>
                  <a:pt x="807" y="13"/>
                  <a:pt x="902" y="42"/>
                </a:cubicBezTo>
                <a:cubicBezTo>
                  <a:pt x="997" y="71"/>
                  <a:pt x="1071" y="128"/>
                  <a:pt x="1146" y="185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6201" name="Text Box 105"/>
          <p:cNvSpPr txBox="1">
            <a:spLocks noChangeArrowheads="1"/>
          </p:cNvSpPr>
          <p:nvPr/>
        </p:nvSpPr>
        <p:spPr bwMode="auto">
          <a:xfrm>
            <a:off x="2438400" y="5597525"/>
            <a:ext cx="280988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3</a:t>
            </a:r>
          </a:p>
        </p:txBody>
      </p:sp>
      <p:sp>
        <p:nvSpPr>
          <p:cNvPr id="516202" name="Text Box 106"/>
          <p:cNvSpPr txBox="1">
            <a:spLocks noChangeArrowheads="1"/>
          </p:cNvSpPr>
          <p:nvPr/>
        </p:nvSpPr>
        <p:spPr bwMode="auto">
          <a:xfrm>
            <a:off x="3168650" y="4799013"/>
            <a:ext cx="280988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6</a:t>
            </a:r>
          </a:p>
        </p:txBody>
      </p:sp>
      <p:sp>
        <p:nvSpPr>
          <p:cNvPr id="516203" name="Text Box 107"/>
          <p:cNvSpPr txBox="1">
            <a:spLocks noChangeArrowheads="1"/>
          </p:cNvSpPr>
          <p:nvPr/>
        </p:nvSpPr>
        <p:spPr bwMode="auto">
          <a:xfrm>
            <a:off x="4376738" y="5608638"/>
            <a:ext cx="280987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4</a:t>
            </a:r>
          </a:p>
        </p:txBody>
      </p:sp>
      <p:sp>
        <p:nvSpPr>
          <p:cNvPr id="516204" name="Text Box 108"/>
          <p:cNvSpPr txBox="1">
            <a:spLocks noChangeArrowheads="1"/>
          </p:cNvSpPr>
          <p:nvPr/>
        </p:nvSpPr>
        <p:spPr bwMode="auto">
          <a:xfrm>
            <a:off x="4829175" y="6008688"/>
            <a:ext cx="280988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2</a:t>
            </a:r>
          </a:p>
        </p:txBody>
      </p:sp>
      <p:sp>
        <p:nvSpPr>
          <p:cNvPr id="516205" name="Text Box 109"/>
          <p:cNvSpPr txBox="1">
            <a:spLocks noChangeArrowheads="1"/>
          </p:cNvSpPr>
          <p:nvPr/>
        </p:nvSpPr>
        <p:spPr bwMode="auto">
          <a:xfrm>
            <a:off x="2286000" y="5064125"/>
            <a:ext cx="280988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516206" name="Text Box 110"/>
          <p:cNvSpPr txBox="1">
            <a:spLocks noChangeArrowheads="1"/>
          </p:cNvSpPr>
          <p:nvPr/>
        </p:nvSpPr>
        <p:spPr bwMode="auto">
          <a:xfrm>
            <a:off x="1401763" y="5057775"/>
            <a:ext cx="311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  <a:sym typeface="Symbol" pitchFamily="18" charset="2"/>
              </a:rPr>
              <a:t></a:t>
            </a:r>
            <a:endParaRPr lang="en-US" sz="1400">
              <a:solidFill>
                <a:schemeClr val="hlink"/>
              </a:solidFill>
            </a:endParaRPr>
          </a:p>
        </p:txBody>
      </p:sp>
      <p:sp>
        <p:nvSpPr>
          <p:cNvPr id="516207" name="Text Box 111"/>
          <p:cNvSpPr txBox="1">
            <a:spLocks noChangeArrowheads="1"/>
          </p:cNvSpPr>
          <p:nvPr/>
        </p:nvSpPr>
        <p:spPr bwMode="auto">
          <a:xfrm>
            <a:off x="3222625" y="5068888"/>
            <a:ext cx="280988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660033"/>
                </a:solidFill>
                <a:sym typeface="Symbol" pitchFamily="18" charset="2"/>
              </a:rPr>
              <a:t>2</a:t>
            </a:r>
            <a:endParaRPr lang="en-US" sz="1400">
              <a:solidFill>
                <a:srgbClr val="660033"/>
              </a:solidFill>
            </a:endParaRPr>
          </a:p>
        </p:txBody>
      </p:sp>
      <p:sp>
        <p:nvSpPr>
          <p:cNvPr id="516208" name="Text Box 112"/>
          <p:cNvSpPr txBox="1">
            <a:spLocks noChangeArrowheads="1"/>
          </p:cNvSpPr>
          <p:nvPr/>
        </p:nvSpPr>
        <p:spPr bwMode="auto">
          <a:xfrm>
            <a:off x="4106863" y="5048250"/>
            <a:ext cx="280987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  <a:sym typeface="Symbol" pitchFamily="18" charset="2"/>
              </a:rPr>
              <a:t>6</a:t>
            </a:r>
            <a:endParaRPr lang="en-US" sz="1400">
              <a:solidFill>
                <a:schemeClr val="hlink"/>
              </a:solidFill>
            </a:endParaRPr>
          </a:p>
        </p:txBody>
      </p:sp>
      <p:sp>
        <p:nvSpPr>
          <p:cNvPr id="516209" name="Text Box 113"/>
          <p:cNvSpPr txBox="1">
            <a:spLocks noChangeArrowheads="1"/>
          </p:cNvSpPr>
          <p:nvPr/>
        </p:nvSpPr>
        <p:spPr bwMode="auto">
          <a:xfrm>
            <a:off x="5097463" y="5081588"/>
            <a:ext cx="280987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660033"/>
                </a:solidFill>
                <a:sym typeface="Symbol" pitchFamily="18" charset="2"/>
              </a:rPr>
              <a:t>6</a:t>
            </a:r>
            <a:endParaRPr lang="en-US" sz="1400">
              <a:solidFill>
                <a:srgbClr val="660033"/>
              </a:solidFill>
            </a:endParaRPr>
          </a:p>
        </p:txBody>
      </p:sp>
      <p:sp>
        <p:nvSpPr>
          <p:cNvPr id="516210" name="Text Box 114"/>
          <p:cNvSpPr txBox="1">
            <a:spLocks noChangeArrowheads="1"/>
          </p:cNvSpPr>
          <p:nvPr/>
        </p:nvSpPr>
        <p:spPr bwMode="auto">
          <a:xfrm>
            <a:off x="6013450" y="5029200"/>
            <a:ext cx="280988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660033"/>
                </a:solidFill>
                <a:sym typeface="Symbol" pitchFamily="18" charset="2"/>
              </a:rPr>
              <a:t>4</a:t>
            </a:r>
            <a:endParaRPr lang="en-US" sz="1400">
              <a:solidFill>
                <a:srgbClr val="660033"/>
              </a:solidFill>
            </a:endParaRPr>
          </a:p>
        </p:txBody>
      </p:sp>
      <p:sp>
        <p:nvSpPr>
          <p:cNvPr id="516211" name="Text Box 115"/>
          <p:cNvSpPr txBox="1">
            <a:spLocks noChangeArrowheads="1"/>
          </p:cNvSpPr>
          <p:nvPr/>
        </p:nvSpPr>
        <p:spPr bwMode="auto">
          <a:xfrm>
            <a:off x="5103813" y="1482725"/>
            <a:ext cx="280987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1</a:t>
            </a:r>
          </a:p>
        </p:txBody>
      </p:sp>
      <p:sp>
        <p:nvSpPr>
          <p:cNvPr id="516212" name="Text Box 116"/>
          <p:cNvSpPr txBox="1">
            <a:spLocks noChangeArrowheads="1"/>
          </p:cNvSpPr>
          <p:nvPr/>
        </p:nvSpPr>
        <p:spPr bwMode="auto">
          <a:xfrm>
            <a:off x="5040313" y="3095625"/>
            <a:ext cx="280987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1</a:t>
            </a:r>
          </a:p>
        </p:txBody>
      </p:sp>
      <p:sp>
        <p:nvSpPr>
          <p:cNvPr id="516213" name="Text Box 117"/>
          <p:cNvSpPr txBox="1">
            <a:spLocks noChangeArrowheads="1"/>
          </p:cNvSpPr>
          <p:nvPr/>
        </p:nvSpPr>
        <p:spPr bwMode="auto">
          <a:xfrm>
            <a:off x="5129213" y="4754563"/>
            <a:ext cx="280987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20713" y="369888"/>
            <a:ext cx="7772400" cy="615950"/>
          </a:xfrm>
          <a:noFill/>
          <a:ln/>
        </p:spPr>
        <p:txBody>
          <a:bodyPr/>
          <a:lstStyle/>
          <a:p>
            <a:r>
              <a:rPr lang="en-US" sz="3200"/>
              <a:t>Graph Terminology</a:t>
            </a:r>
            <a:endParaRPr lang="en-US" sz="3200">
              <a:latin typeface="Batang" pitchFamily="18" charset="-127"/>
            </a:endParaRPr>
          </a:p>
        </p:txBody>
      </p:sp>
      <p:sp>
        <p:nvSpPr>
          <p:cNvPr id="4392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574675" y="1174750"/>
            <a:ext cx="8166100" cy="5176838"/>
          </a:xfrm>
          <a:noFill/>
          <a:ln/>
        </p:spPr>
        <p:txBody>
          <a:bodyPr/>
          <a:lstStyle/>
          <a:p>
            <a:r>
              <a:rPr lang="en-US" sz="2400" dirty="0">
                <a:solidFill>
                  <a:schemeClr val="hlink"/>
                </a:solidFill>
                <a:sym typeface="Symbol" pitchFamily="18" charset="2"/>
              </a:rPr>
              <a:t>Path</a:t>
            </a:r>
            <a:endParaRPr lang="en-US" sz="2400" dirty="0">
              <a:sym typeface="Symbol" pitchFamily="18" charset="2"/>
            </a:endParaRPr>
          </a:p>
          <a:p>
            <a:pPr lvl="1"/>
            <a:r>
              <a:rPr lang="en-US" sz="2000" dirty="0">
                <a:sym typeface="Symbol" pitchFamily="18" charset="2"/>
              </a:rPr>
              <a:t>A path in a graph is a sequence of vertices w</a:t>
            </a:r>
            <a:r>
              <a:rPr lang="en-US" sz="2000" baseline="-25000" dirty="0">
                <a:sym typeface="Symbol" pitchFamily="18" charset="2"/>
              </a:rPr>
              <a:t>1</a:t>
            </a:r>
            <a:r>
              <a:rPr lang="en-US" sz="2000" dirty="0">
                <a:sym typeface="Symbol" pitchFamily="18" charset="2"/>
              </a:rPr>
              <a:t>, w</a:t>
            </a:r>
            <a:r>
              <a:rPr lang="en-US" sz="2000" baseline="-25000" dirty="0">
                <a:sym typeface="Symbol" pitchFamily="18" charset="2"/>
              </a:rPr>
              <a:t>2</a:t>
            </a:r>
            <a:r>
              <a:rPr lang="en-US" sz="2000" dirty="0">
                <a:sym typeface="Symbol" pitchFamily="18" charset="2"/>
              </a:rPr>
              <a:t>, w</a:t>
            </a:r>
            <a:r>
              <a:rPr lang="en-US" sz="2000" baseline="-25000" dirty="0">
                <a:sym typeface="Symbol" pitchFamily="18" charset="2"/>
              </a:rPr>
              <a:t>3</a:t>
            </a:r>
            <a:r>
              <a:rPr lang="en-US" sz="2000" dirty="0">
                <a:sym typeface="Symbol" pitchFamily="18" charset="2"/>
              </a:rPr>
              <a:t>, …, </a:t>
            </a:r>
            <a:r>
              <a:rPr lang="en-US" sz="2000" dirty="0" err="1">
                <a:sym typeface="Symbol" pitchFamily="18" charset="2"/>
              </a:rPr>
              <a:t>w</a:t>
            </a:r>
            <a:r>
              <a:rPr lang="en-US" sz="2000" baseline="-25000" dirty="0" err="1">
                <a:sym typeface="Symbol" pitchFamily="18" charset="2"/>
              </a:rPr>
              <a:t>N</a:t>
            </a:r>
            <a:r>
              <a:rPr lang="en-US" sz="2000" dirty="0">
                <a:sym typeface="Symbol" pitchFamily="18" charset="2"/>
              </a:rPr>
              <a:t> such that w</a:t>
            </a:r>
            <a:r>
              <a:rPr lang="en-US" sz="2000" baseline="-25000" dirty="0">
                <a:sym typeface="Symbol" pitchFamily="18" charset="2"/>
              </a:rPr>
              <a:t>i+1</a:t>
            </a:r>
            <a:r>
              <a:rPr lang="en-US" sz="2000" dirty="0">
                <a:sym typeface="Symbol" pitchFamily="18" charset="2"/>
              </a:rPr>
              <a:t> is adjacent to </a:t>
            </a:r>
            <a:r>
              <a:rPr lang="en-US" sz="2000" dirty="0" err="1">
                <a:sym typeface="Symbol" pitchFamily="18" charset="2"/>
              </a:rPr>
              <a:t>w</a:t>
            </a:r>
            <a:r>
              <a:rPr lang="en-US" sz="2000" baseline="-25000" dirty="0" err="1">
                <a:sym typeface="Symbol" pitchFamily="18" charset="2"/>
              </a:rPr>
              <a:t>i</a:t>
            </a:r>
            <a:r>
              <a:rPr lang="en-US" sz="2000" dirty="0">
                <a:sym typeface="Symbol" pitchFamily="18" charset="2"/>
              </a:rPr>
              <a:t> (</a:t>
            </a:r>
            <a:r>
              <a:rPr lang="en-US" sz="2000" dirty="0" err="1">
                <a:sym typeface="Symbol" pitchFamily="18" charset="2"/>
              </a:rPr>
              <a:t>i.e</a:t>
            </a:r>
            <a:r>
              <a:rPr lang="en-US" sz="2000" dirty="0">
                <a:sym typeface="Symbol" pitchFamily="18" charset="2"/>
              </a:rPr>
              <a:t>, (</a:t>
            </a:r>
            <a:r>
              <a:rPr lang="en-US" sz="2000" dirty="0" err="1">
                <a:sym typeface="Symbol" pitchFamily="18" charset="2"/>
              </a:rPr>
              <a:t>w</a:t>
            </a:r>
            <a:r>
              <a:rPr lang="en-US" sz="2000" baseline="-25000" dirty="0" err="1">
                <a:sym typeface="Symbol" pitchFamily="18" charset="2"/>
              </a:rPr>
              <a:t>i</a:t>
            </a:r>
            <a:r>
              <a:rPr lang="en-US" sz="2000" dirty="0">
                <a:sym typeface="Symbol" pitchFamily="18" charset="2"/>
              </a:rPr>
              <a:t>, w</a:t>
            </a:r>
            <a:r>
              <a:rPr lang="en-US" sz="2000" baseline="-25000" dirty="0">
                <a:sym typeface="Symbol" pitchFamily="18" charset="2"/>
              </a:rPr>
              <a:t>i+1</a:t>
            </a:r>
            <a:r>
              <a:rPr lang="en-US" sz="2000" dirty="0">
                <a:sym typeface="Symbol" pitchFamily="18" charset="2"/>
              </a:rPr>
              <a:t>)  E) for 1 &lt;= </a:t>
            </a:r>
            <a:r>
              <a:rPr lang="en-US" sz="2000" dirty="0" err="1">
                <a:sym typeface="Symbol" pitchFamily="18" charset="2"/>
              </a:rPr>
              <a:t>i</a:t>
            </a:r>
            <a:r>
              <a:rPr lang="en-US" sz="2000" dirty="0">
                <a:sym typeface="Symbol" pitchFamily="18" charset="2"/>
              </a:rPr>
              <a:t> &lt; N.</a:t>
            </a:r>
          </a:p>
          <a:p>
            <a:pPr lvl="1"/>
            <a:endParaRPr lang="en-US" sz="2000" dirty="0">
              <a:sym typeface="Symbol" pitchFamily="18" charset="2"/>
            </a:endParaRPr>
          </a:p>
          <a:p>
            <a:pPr lvl="1"/>
            <a:endParaRPr lang="en-US" sz="2000" dirty="0">
              <a:sym typeface="Symbol" pitchFamily="18" charset="2"/>
            </a:endParaRPr>
          </a:p>
          <a:p>
            <a:pPr lvl="1"/>
            <a:endParaRPr lang="en-US" sz="2000" dirty="0">
              <a:sym typeface="Symbol" pitchFamily="18" charset="2"/>
            </a:endParaRPr>
          </a:p>
          <a:p>
            <a:pPr lvl="1"/>
            <a:endParaRPr lang="en-US" sz="2000" dirty="0">
              <a:sym typeface="Symbol" pitchFamily="18" charset="2"/>
            </a:endParaRPr>
          </a:p>
          <a:p>
            <a:pPr lvl="1"/>
            <a:endParaRPr lang="en-US" sz="2000" dirty="0">
              <a:sym typeface="Symbol" pitchFamily="18" charset="2"/>
            </a:endParaRPr>
          </a:p>
          <a:p>
            <a:pPr lvl="1"/>
            <a:endParaRPr lang="en-US" sz="2000" dirty="0">
              <a:sym typeface="Symbol" pitchFamily="18" charset="2"/>
            </a:endParaRPr>
          </a:p>
          <a:p>
            <a:pPr lvl="1"/>
            <a:endParaRPr lang="en-US" sz="2000" dirty="0">
              <a:sym typeface="Symbol" pitchFamily="18" charset="2"/>
            </a:endParaRPr>
          </a:p>
          <a:p>
            <a:pPr lvl="1"/>
            <a:r>
              <a:rPr lang="en-US" sz="2000" dirty="0">
                <a:sym typeface="Symbol" pitchFamily="18" charset="2"/>
              </a:rPr>
              <a:t>The </a:t>
            </a:r>
            <a:r>
              <a:rPr lang="en-US" sz="2000" dirty="0">
                <a:solidFill>
                  <a:schemeClr val="hlink"/>
                </a:solidFill>
                <a:sym typeface="Symbol" pitchFamily="18" charset="2"/>
              </a:rPr>
              <a:t>length</a:t>
            </a:r>
            <a:r>
              <a:rPr lang="en-US" sz="2000" dirty="0">
                <a:sym typeface="Symbol" pitchFamily="18" charset="2"/>
              </a:rPr>
              <a:t> of a path, w</a:t>
            </a:r>
            <a:r>
              <a:rPr lang="en-US" sz="2000" baseline="-25000" dirty="0">
                <a:sym typeface="Symbol" pitchFamily="18" charset="2"/>
              </a:rPr>
              <a:t>1</a:t>
            </a:r>
            <a:r>
              <a:rPr lang="en-US" sz="2000" dirty="0">
                <a:sym typeface="Symbol" pitchFamily="18" charset="2"/>
              </a:rPr>
              <a:t>, w</a:t>
            </a:r>
            <a:r>
              <a:rPr lang="en-US" sz="2000" baseline="-25000" dirty="0">
                <a:sym typeface="Symbol" pitchFamily="18" charset="2"/>
              </a:rPr>
              <a:t>2</a:t>
            </a:r>
            <a:r>
              <a:rPr lang="en-US" sz="2000" dirty="0">
                <a:sym typeface="Symbol" pitchFamily="18" charset="2"/>
              </a:rPr>
              <a:t>, w</a:t>
            </a:r>
            <a:r>
              <a:rPr lang="en-US" sz="2000" baseline="-25000" dirty="0">
                <a:sym typeface="Symbol" pitchFamily="18" charset="2"/>
              </a:rPr>
              <a:t>3</a:t>
            </a:r>
            <a:r>
              <a:rPr lang="en-US" sz="2000" dirty="0">
                <a:sym typeface="Symbol" pitchFamily="18" charset="2"/>
              </a:rPr>
              <a:t>, …, </a:t>
            </a:r>
            <a:r>
              <a:rPr lang="en-US" sz="2000" dirty="0" err="1">
                <a:sym typeface="Symbol" pitchFamily="18" charset="2"/>
              </a:rPr>
              <a:t>w</a:t>
            </a:r>
            <a:r>
              <a:rPr lang="en-US" sz="2000" baseline="-25000" dirty="0" err="1">
                <a:sym typeface="Symbol" pitchFamily="18" charset="2"/>
              </a:rPr>
              <a:t>N</a:t>
            </a:r>
            <a:r>
              <a:rPr lang="en-US" sz="2000" dirty="0">
                <a:sym typeface="Symbol" pitchFamily="18" charset="2"/>
              </a:rPr>
              <a:t>, is the number of edges on the path, which is equal to N-1.</a:t>
            </a:r>
          </a:p>
          <a:p>
            <a:pPr lvl="1"/>
            <a:r>
              <a:rPr lang="en-US" sz="2000" dirty="0">
                <a:sym typeface="Symbol" pitchFamily="18" charset="2"/>
              </a:rPr>
              <a:t>We allow a path from a vertex to itself; if this path contains no edges, then the path length is 0.</a:t>
            </a:r>
          </a:p>
        </p:txBody>
      </p:sp>
      <p:sp>
        <p:nvSpPr>
          <p:cNvPr id="439300" name="Text Box 4"/>
          <p:cNvSpPr txBox="1">
            <a:spLocks noChangeArrowheads="1"/>
          </p:cNvSpPr>
          <p:nvPr/>
        </p:nvSpPr>
        <p:spPr bwMode="auto">
          <a:xfrm>
            <a:off x="6784975" y="1589088"/>
            <a:ext cx="184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pSp>
        <p:nvGrpSpPr>
          <p:cNvPr id="439301" name="Group 5"/>
          <p:cNvGrpSpPr>
            <a:grpSpLocks/>
          </p:cNvGrpSpPr>
          <p:nvPr/>
        </p:nvGrpSpPr>
        <p:grpSpPr bwMode="auto">
          <a:xfrm>
            <a:off x="1893888" y="2481263"/>
            <a:ext cx="282575" cy="307975"/>
            <a:chOff x="894" y="2564"/>
            <a:chExt cx="178" cy="194"/>
          </a:xfrm>
        </p:grpSpPr>
        <p:sp>
          <p:nvSpPr>
            <p:cNvPr id="439302" name="Oval 6"/>
            <p:cNvSpPr>
              <a:spLocks noChangeArrowheads="1"/>
            </p:cNvSpPr>
            <p:nvPr/>
          </p:nvSpPr>
          <p:spPr bwMode="auto">
            <a:xfrm>
              <a:off x="894" y="25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303" name="Text Box 7"/>
            <p:cNvSpPr txBox="1">
              <a:spLocks noChangeArrowheads="1"/>
            </p:cNvSpPr>
            <p:nvPr/>
          </p:nvSpPr>
          <p:spPr bwMode="auto">
            <a:xfrm>
              <a:off x="897" y="2564"/>
              <a:ext cx="175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a</a:t>
              </a:r>
            </a:p>
          </p:txBody>
        </p:sp>
      </p:grpSp>
      <p:grpSp>
        <p:nvGrpSpPr>
          <p:cNvPr id="439304" name="Group 8"/>
          <p:cNvGrpSpPr>
            <a:grpSpLocks/>
          </p:cNvGrpSpPr>
          <p:nvPr/>
        </p:nvGrpSpPr>
        <p:grpSpPr bwMode="auto">
          <a:xfrm>
            <a:off x="3133725" y="2492375"/>
            <a:ext cx="287338" cy="307975"/>
            <a:chOff x="894" y="2564"/>
            <a:chExt cx="181" cy="194"/>
          </a:xfrm>
        </p:grpSpPr>
        <p:sp>
          <p:nvSpPr>
            <p:cNvPr id="439305" name="Oval 9"/>
            <p:cNvSpPr>
              <a:spLocks noChangeArrowheads="1"/>
            </p:cNvSpPr>
            <p:nvPr/>
          </p:nvSpPr>
          <p:spPr bwMode="auto">
            <a:xfrm>
              <a:off x="894" y="25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306" name="Text Box 10"/>
            <p:cNvSpPr txBox="1">
              <a:spLocks noChangeArrowheads="1"/>
            </p:cNvSpPr>
            <p:nvPr/>
          </p:nvSpPr>
          <p:spPr bwMode="auto">
            <a:xfrm>
              <a:off x="897" y="2564"/>
              <a:ext cx="178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b</a:t>
              </a:r>
            </a:p>
          </p:txBody>
        </p:sp>
      </p:grpSp>
      <p:grpSp>
        <p:nvGrpSpPr>
          <p:cNvPr id="439307" name="Group 11"/>
          <p:cNvGrpSpPr>
            <a:grpSpLocks/>
          </p:cNvGrpSpPr>
          <p:nvPr/>
        </p:nvGrpSpPr>
        <p:grpSpPr bwMode="auto">
          <a:xfrm>
            <a:off x="1855788" y="3505200"/>
            <a:ext cx="287337" cy="307975"/>
            <a:chOff x="894" y="2564"/>
            <a:chExt cx="181" cy="194"/>
          </a:xfrm>
        </p:grpSpPr>
        <p:sp>
          <p:nvSpPr>
            <p:cNvPr id="439308" name="Oval 12"/>
            <p:cNvSpPr>
              <a:spLocks noChangeArrowheads="1"/>
            </p:cNvSpPr>
            <p:nvPr/>
          </p:nvSpPr>
          <p:spPr bwMode="auto">
            <a:xfrm>
              <a:off x="894" y="25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309" name="Text Box 13"/>
            <p:cNvSpPr txBox="1">
              <a:spLocks noChangeArrowheads="1"/>
            </p:cNvSpPr>
            <p:nvPr/>
          </p:nvSpPr>
          <p:spPr bwMode="auto">
            <a:xfrm>
              <a:off x="897" y="2564"/>
              <a:ext cx="178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d</a:t>
              </a:r>
            </a:p>
          </p:txBody>
        </p:sp>
      </p:grpSp>
      <p:grpSp>
        <p:nvGrpSpPr>
          <p:cNvPr id="439310" name="Group 14"/>
          <p:cNvGrpSpPr>
            <a:grpSpLocks/>
          </p:cNvGrpSpPr>
          <p:nvPr/>
        </p:nvGrpSpPr>
        <p:grpSpPr bwMode="auto">
          <a:xfrm>
            <a:off x="3138488" y="3486150"/>
            <a:ext cx="282575" cy="307975"/>
            <a:chOff x="894" y="2564"/>
            <a:chExt cx="178" cy="194"/>
          </a:xfrm>
        </p:grpSpPr>
        <p:sp>
          <p:nvSpPr>
            <p:cNvPr id="439311" name="Oval 15"/>
            <p:cNvSpPr>
              <a:spLocks noChangeArrowheads="1"/>
            </p:cNvSpPr>
            <p:nvPr/>
          </p:nvSpPr>
          <p:spPr bwMode="auto">
            <a:xfrm>
              <a:off x="894" y="25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312" name="Text Box 16"/>
            <p:cNvSpPr txBox="1">
              <a:spLocks noChangeArrowheads="1"/>
            </p:cNvSpPr>
            <p:nvPr/>
          </p:nvSpPr>
          <p:spPr bwMode="auto">
            <a:xfrm>
              <a:off x="897" y="2564"/>
              <a:ext cx="175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e</a:t>
              </a:r>
            </a:p>
          </p:txBody>
        </p:sp>
      </p:grpSp>
      <p:grpSp>
        <p:nvGrpSpPr>
          <p:cNvPr id="439313" name="Group 17"/>
          <p:cNvGrpSpPr>
            <a:grpSpLocks/>
          </p:cNvGrpSpPr>
          <p:nvPr/>
        </p:nvGrpSpPr>
        <p:grpSpPr bwMode="auto">
          <a:xfrm>
            <a:off x="2493963" y="3079750"/>
            <a:ext cx="280987" cy="307975"/>
            <a:chOff x="894" y="2564"/>
            <a:chExt cx="177" cy="194"/>
          </a:xfrm>
        </p:grpSpPr>
        <p:sp>
          <p:nvSpPr>
            <p:cNvPr id="439314" name="Oval 18"/>
            <p:cNvSpPr>
              <a:spLocks noChangeArrowheads="1"/>
            </p:cNvSpPr>
            <p:nvPr/>
          </p:nvSpPr>
          <p:spPr bwMode="auto">
            <a:xfrm>
              <a:off x="894" y="25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315" name="Text Box 19"/>
            <p:cNvSpPr txBox="1">
              <a:spLocks noChangeArrowheads="1"/>
            </p:cNvSpPr>
            <p:nvPr/>
          </p:nvSpPr>
          <p:spPr bwMode="auto">
            <a:xfrm>
              <a:off x="897" y="2564"/>
              <a:ext cx="168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c</a:t>
              </a:r>
            </a:p>
          </p:txBody>
        </p:sp>
      </p:grpSp>
      <p:sp>
        <p:nvSpPr>
          <p:cNvPr id="439316" name="Line 20"/>
          <p:cNvSpPr>
            <a:spLocks noChangeShapeType="1"/>
          </p:cNvSpPr>
          <p:nvPr/>
        </p:nvSpPr>
        <p:spPr bwMode="auto">
          <a:xfrm>
            <a:off x="2163763" y="2649538"/>
            <a:ext cx="968375" cy="0"/>
          </a:xfrm>
          <a:prstGeom prst="line">
            <a:avLst/>
          </a:prstGeom>
          <a:noFill/>
          <a:ln w="3810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9317" name="Line 21"/>
          <p:cNvSpPr>
            <a:spLocks noChangeShapeType="1"/>
          </p:cNvSpPr>
          <p:nvPr/>
        </p:nvSpPr>
        <p:spPr bwMode="auto">
          <a:xfrm>
            <a:off x="2001838" y="2789238"/>
            <a:ext cx="0" cy="74295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9318" name="Line 22"/>
          <p:cNvSpPr>
            <a:spLocks noChangeShapeType="1"/>
          </p:cNvSpPr>
          <p:nvPr/>
        </p:nvSpPr>
        <p:spPr bwMode="auto">
          <a:xfrm>
            <a:off x="2141538" y="3660775"/>
            <a:ext cx="1001712" cy="0"/>
          </a:xfrm>
          <a:prstGeom prst="line">
            <a:avLst/>
          </a:prstGeom>
          <a:noFill/>
          <a:ln w="3810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9319" name="Line 23"/>
          <p:cNvSpPr>
            <a:spLocks noChangeShapeType="1"/>
          </p:cNvSpPr>
          <p:nvPr/>
        </p:nvSpPr>
        <p:spPr bwMode="auto">
          <a:xfrm>
            <a:off x="3271838" y="2800350"/>
            <a:ext cx="0" cy="709613"/>
          </a:xfrm>
          <a:prstGeom prst="line">
            <a:avLst/>
          </a:prstGeom>
          <a:noFill/>
          <a:ln w="3810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9320" name="Line 24"/>
          <p:cNvSpPr>
            <a:spLocks noChangeShapeType="1"/>
          </p:cNvSpPr>
          <p:nvPr/>
        </p:nvSpPr>
        <p:spPr bwMode="auto">
          <a:xfrm>
            <a:off x="2132013" y="2746375"/>
            <a:ext cx="407987" cy="398463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9321" name="Line 25"/>
          <p:cNvSpPr>
            <a:spLocks noChangeShapeType="1"/>
          </p:cNvSpPr>
          <p:nvPr/>
        </p:nvSpPr>
        <p:spPr bwMode="auto">
          <a:xfrm>
            <a:off x="2765425" y="3316288"/>
            <a:ext cx="409575" cy="258762"/>
          </a:xfrm>
          <a:prstGeom prst="line">
            <a:avLst/>
          </a:prstGeom>
          <a:noFill/>
          <a:ln w="3810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9322" name="Line 26"/>
          <p:cNvSpPr>
            <a:spLocks noChangeShapeType="1"/>
          </p:cNvSpPr>
          <p:nvPr/>
        </p:nvSpPr>
        <p:spPr bwMode="auto">
          <a:xfrm flipV="1">
            <a:off x="2087563" y="3327400"/>
            <a:ext cx="431800" cy="247650"/>
          </a:xfrm>
          <a:prstGeom prst="line">
            <a:avLst/>
          </a:prstGeom>
          <a:noFill/>
          <a:ln w="3810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439323" name="Group 27"/>
          <p:cNvGrpSpPr>
            <a:grpSpLocks/>
          </p:cNvGrpSpPr>
          <p:nvPr/>
        </p:nvGrpSpPr>
        <p:grpSpPr bwMode="auto">
          <a:xfrm>
            <a:off x="5929313" y="2492375"/>
            <a:ext cx="282575" cy="307975"/>
            <a:chOff x="894" y="2564"/>
            <a:chExt cx="178" cy="194"/>
          </a:xfrm>
        </p:grpSpPr>
        <p:sp>
          <p:nvSpPr>
            <p:cNvPr id="439324" name="Oval 28"/>
            <p:cNvSpPr>
              <a:spLocks noChangeArrowheads="1"/>
            </p:cNvSpPr>
            <p:nvPr/>
          </p:nvSpPr>
          <p:spPr bwMode="auto">
            <a:xfrm>
              <a:off x="894" y="25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325" name="Text Box 29"/>
            <p:cNvSpPr txBox="1">
              <a:spLocks noChangeArrowheads="1"/>
            </p:cNvSpPr>
            <p:nvPr/>
          </p:nvSpPr>
          <p:spPr bwMode="auto">
            <a:xfrm>
              <a:off x="897" y="2564"/>
              <a:ext cx="175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a</a:t>
              </a:r>
            </a:p>
          </p:txBody>
        </p:sp>
      </p:grpSp>
      <p:grpSp>
        <p:nvGrpSpPr>
          <p:cNvPr id="439326" name="Group 30"/>
          <p:cNvGrpSpPr>
            <a:grpSpLocks/>
          </p:cNvGrpSpPr>
          <p:nvPr/>
        </p:nvGrpSpPr>
        <p:grpSpPr bwMode="auto">
          <a:xfrm>
            <a:off x="7169150" y="2503488"/>
            <a:ext cx="287338" cy="307975"/>
            <a:chOff x="894" y="2564"/>
            <a:chExt cx="181" cy="194"/>
          </a:xfrm>
        </p:grpSpPr>
        <p:sp>
          <p:nvSpPr>
            <p:cNvPr id="439327" name="Oval 31"/>
            <p:cNvSpPr>
              <a:spLocks noChangeArrowheads="1"/>
            </p:cNvSpPr>
            <p:nvPr/>
          </p:nvSpPr>
          <p:spPr bwMode="auto">
            <a:xfrm>
              <a:off x="894" y="25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328" name="Text Box 32"/>
            <p:cNvSpPr txBox="1">
              <a:spLocks noChangeArrowheads="1"/>
            </p:cNvSpPr>
            <p:nvPr/>
          </p:nvSpPr>
          <p:spPr bwMode="auto">
            <a:xfrm>
              <a:off x="897" y="2564"/>
              <a:ext cx="178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b</a:t>
              </a:r>
            </a:p>
          </p:txBody>
        </p:sp>
      </p:grpSp>
      <p:grpSp>
        <p:nvGrpSpPr>
          <p:cNvPr id="439329" name="Group 33"/>
          <p:cNvGrpSpPr>
            <a:grpSpLocks/>
          </p:cNvGrpSpPr>
          <p:nvPr/>
        </p:nvGrpSpPr>
        <p:grpSpPr bwMode="auto">
          <a:xfrm>
            <a:off x="5891213" y="3516313"/>
            <a:ext cx="287337" cy="307975"/>
            <a:chOff x="894" y="2564"/>
            <a:chExt cx="181" cy="194"/>
          </a:xfrm>
        </p:grpSpPr>
        <p:sp>
          <p:nvSpPr>
            <p:cNvPr id="439330" name="Oval 34"/>
            <p:cNvSpPr>
              <a:spLocks noChangeArrowheads="1"/>
            </p:cNvSpPr>
            <p:nvPr/>
          </p:nvSpPr>
          <p:spPr bwMode="auto">
            <a:xfrm>
              <a:off x="894" y="25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331" name="Text Box 35"/>
            <p:cNvSpPr txBox="1">
              <a:spLocks noChangeArrowheads="1"/>
            </p:cNvSpPr>
            <p:nvPr/>
          </p:nvSpPr>
          <p:spPr bwMode="auto">
            <a:xfrm>
              <a:off x="897" y="2564"/>
              <a:ext cx="178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d</a:t>
              </a:r>
            </a:p>
          </p:txBody>
        </p:sp>
      </p:grpSp>
      <p:grpSp>
        <p:nvGrpSpPr>
          <p:cNvPr id="439332" name="Group 36"/>
          <p:cNvGrpSpPr>
            <a:grpSpLocks/>
          </p:cNvGrpSpPr>
          <p:nvPr/>
        </p:nvGrpSpPr>
        <p:grpSpPr bwMode="auto">
          <a:xfrm>
            <a:off x="7173913" y="3497263"/>
            <a:ext cx="282575" cy="307975"/>
            <a:chOff x="894" y="2564"/>
            <a:chExt cx="178" cy="194"/>
          </a:xfrm>
        </p:grpSpPr>
        <p:sp>
          <p:nvSpPr>
            <p:cNvPr id="439333" name="Oval 37"/>
            <p:cNvSpPr>
              <a:spLocks noChangeArrowheads="1"/>
            </p:cNvSpPr>
            <p:nvPr/>
          </p:nvSpPr>
          <p:spPr bwMode="auto">
            <a:xfrm>
              <a:off x="894" y="25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334" name="Text Box 38"/>
            <p:cNvSpPr txBox="1">
              <a:spLocks noChangeArrowheads="1"/>
            </p:cNvSpPr>
            <p:nvPr/>
          </p:nvSpPr>
          <p:spPr bwMode="auto">
            <a:xfrm>
              <a:off x="897" y="2564"/>
              <a:ext cx="175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e</a:t>
              </a:r>
            </a:p>
          </p:txBody>
        </p:sp>
      </p:grpSp>
      <p:grpSp>
        <p:nvGrpSpPr>
          <p:cNvPr id="439335" name="Group 39"/>
          <p:cNvGrpSpPr>
            <a:grpSpLocks/>
          </p:cNvGrpSpPr>
          <p:nvPr/>
        </p:nvGrpSpPr>
        <p:grpSpPr bwMode="auto">
          <a:xfrm>
            <a:off x="6529388" y="3090863"/>
            <a:ext cx="280987" cy="307975"/>
            <a:chOff x="894" y="2564"/>
            <a:chExt cx="177" cy="194"/>
          </a:xfrm>
        </p:grpSpPr>
        <p:sp>
          <p:nvSpPr>
            <p:cNvPr id="439336" name="Oval 40"/>
            <p:cNvSpPr>
              <a:spLocks noChangeArrowheads="1"/>
            </p:cNvSpPr>
            <p:nvPr/>
          </p:nvSpPr>
          <p:spPr bwMode="auto">
            <a:xfrm>
              <a:off x="894" y="25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337" name="Text Box 41"/>
            <p:cNvSpPr txBox="1">
              <a:spLocks noChangeArrowheads="1"/>
            </p:cNvSpPr>
            <p:nvPr/>
          </p:nvSpPr>
          <p:spPr bwMode="auto">
            <a:xfrm>
              <a:off x="897" y="2564"/>
              <a:ext cx="168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c</a:t>
              </a:r>
            </a:p>
          </p:txBody>
        </p:sp>
      </p:grpSp>
      <p:sp>
        <p:nvSpPr>
          <p:cNvPr id="439338" name="Line 42"/>
          <p:cNvSpPr>
            <a:spLocks noChangeShapeType="1"/>
          </p:cNvSpPr>
          <p:nvPr/>
        </p:nvSpPr>
        <p:spPr bwMode="auto">
          <a:xfrm>
            <a:off x="6199188" y="2660650"/>
            <a:ext cx="968375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9339" name="Line 43"/>
          <p:cNvSpPr>
            <a:spLocks noChangeShapeType="1"/>
          </p:cNvSpPr>
          <p:nvPr/>
        </p:nvSpPr>
        <p:spPr bwMode="auto">
          <a:xfrm>
            <a:off x="6037263" y="2800350"/>
            <a:ext cx="0" cy="74295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9340" name="Line 44"/>
          <p:cNvSpPr>
            <a:spLocks noChangeShapeType="1"/>
          </p:cNvSpPr>
          <p:nvPr/>
        </p:nvSpPr>
        <p:spPr bwMode="auto">
          <a:xfrm>
            <a:off x="6176963" y="3671888"/>
            <a:ext cx="1001712" cy="0"/>
          </a:xfrm>
          <a:prstGeom prst="line">
            <a:avLst/>
          </a:prstGeom>
          <a:noFill/>
          <a:ln w="38100">
            <a:solidFill>
              <a:srgbClr val="FF00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9341" name="Line 45"/>
          <p:cNvSpPr>
            <a:spLocks noChangeShapeType="1"/>
          </p:cNvSpPr>
          <p:nvPr/>
        </p:nvSpPr>
        <p:spPr bwMode="auto">
          <a:xfrm>
            <a:off x="7307263" y="2811463"/>
            <a:ext cx="0" cy="709612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9342" name="Line 46"/>
          <p:cNvSpPr>
            <a:spLocks noChangeShapeType="1"/>
          </p:cNvSpPr>
          <p:nvPr/>
        </p:nvSpPr>
        <p:spPr bwMode="auto">
          <a:xfrm>
            <a:off x="6167438" y="2757488"/>
            <a:ext cx="407987" cy="398462"/>
          </a:xfrm>
          <a:prstGeom prst="line">
            <a:avLst/>
          </a:prstGeom>
          <a:noFill/>
          <a:ln w="38100">
            <a:solidFill>
              <a:srgbClr val="FF00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9343" name="Line 47"/>
          <p:cNvSpPr>
            <a:spLocks noChangeShapeType="1"/>
          </p:cNvSpPr>
          <p:nvPr/>
        </p:nvSpPr>
        <p:spPr bwMode="auto">
          <a:xfrm>
            <a:off x="6800850" y="3327400"/>
            <a:ext cx="409575" cy="258763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9344" name="Line 48"/>
          <p:cNvSpPr>
            <a:spLocks noChangeShapeType="1"/>
          </p:cNvSpPr>
          <p:nvPr/>
        </p:nvSpPr>
        <p:spPr bwMode="auto">
          <a:xfrm flipV="1">
            <a:off x="6122988" y="3338513"/>
            <a:ext cx="431800" cy="247650"/>
          </a:xfrm>
          <a:prstGeom prst="line">
            <a:avLst/>
          </a:prstGeom>
          <a:noFill/>
          <a:ln w="38100">
            <a:solidFill>
              <a:srgbClr val="FF00FF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9345" name="Text Box 49"/>
          <p:cNvSpPr txBox="1">
            <a:spLocks noChangeArrowheads="1"/>
          </p:cNvSpPr>
          <p:nvPr/>
        </p:nvSpPr>
        <p:spPr bwMode="auto">
          <a:xfrm>
            <a:off x="1706563" y="3906838"/>
            <a:ext cx="18542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abedce is a path.</a:t>
            </a:r>
          </a:p>
          <a:p>
            <a:r>
              <a:rPr lang="en-US" sz="1600"/>
              <a:t>cdeb is a path.</a:t>
            </a:r>
          </a:p>
          <a:p>
            <a:r>
              <a:rPr lang="en-US" sz="1600"/>
              <a:t>bca is NOT a path.</a:t>
            </a:r>
          </a:p>
        </p:txBody>
      </p:sp>
      <p:sp>
        <p:nvSpPr>
          <p:cNvPr id="439346" name="Text Box 50"/>
          <p:cNvSpPr txBox="1">
            <a:spLocks noChangeArrowheads="1"/>
          </p:cNvSpPr>
          <p:nvPr/>
        </p:nvSpPr>
        <p:spPr bwMode="auto">
          <a:xfrm>
            <a:off x="5641975" y="3930650"/>
            <a:ext cx="196056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acde is a path.</a:t>
            </a:r>
          </a:p>
          <a:p>
            <a:r>
              <a:rPr lang="en-US" sz="1600"/>
              <a:t>abec is NOT a path.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3" y="153988"/>
            <a:ext cx="7772400" cy="615950"/>
          </a:xfrm>
          <a:noFill/>
          <a:ln/>
        </p:spPr>
        <p:txBody>
          <a:bodyPr/>
          <a:lstStyle/>
          <a:p>
            <a:r>
              <a:rPr lang="en-US" sz="3200"/>
              <a:t>Illustrations</a:t>
            </a:r>
          </a:p>
        </p:txBody>
      </p:sp>
      <p:sp>
        <p:nvSpPr>
          <p:cNvPr id="517123" name="Text Box 3"/>
          <p:cNvSpPr txBox="1">
            <a:spLocks noChangeArrowheads="1"/>
          </p:cNvSpPr>
          <p:nvPr/>
        </p:nvSpPr>
        <p:spPr bwMode="auto">
          <a:xfrm>
            <a:off x="693738" y="757238"/>
            <a:ext cx="7589837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Step 3: Performing one pass over the vertices in the topologically </a:t>
            </a:r>
          </a:p>
          <a:p>
            <a:r>
              <a:rPr lang="en-US" sz="2000"/>
              <a:t>	sorted order and updating the distances:</a:t>
            </a:r>
          </a:p>
        </p:txBody>
      </p:sp>
      <p:sp>
        <p:nvSpPr>
          <p:cNvPr id="517124" name="Oval 4"/>
          <p:cNvSpPr>
            <a:spLocks noChangeArrowheads="1"/>
          </p:cNvSpPr>
          <p:nvPr/>
        </p:nvSpPr>
        <p:spPr bwMode="auto">
          <a:xfrm>
            <a:off x="1131888" y="2068513"/>
            <a:ext cx="280987" cy="279400"/>
          </a:xfrm>
          <a:prstGeom prst="ellipse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22AA22"/>
              </a:solidFill>
            </a:endParaRPr>
          </a:p>
        </p:txBody>
      </p:sp>
      <p:sp>
        <p:nvSpPr>
          <p:cNvPr id="517125" name="Text Box 5"/>
          <p:cNvSpPr txBox="1">
            <a:spLocks noChangeArrowheads="1"/>
          </p:cNvSpPr>
          <p:nvPr/>
        </p:nvSpPr>
        <p:spPr bwMode="auto">
          <a:xfrm>
            <a:off x="1169988" y="2051050"/>
            <a:ext cx="247650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r</a:t>
            </a:r>
          </a:p>
        </p:txBody>
      </p:sp>
      <p:sp>
        <p:nvSpPr>
          <p:cNvPr id="517126" name="Oval 6"/>
          <p:cNvSpPr>
            <a:spLocks noChangeArrowheads="1"/>
          </p:cNvSpPr>
          <p:nvPr/>
        </p:nvSpPr>
        <p:spPr bwMode="auto">
          <a:xfrm>
            <a:off x="2019300" y="2046288"/>
            <a:ext cx="280988" cy="279400"/>
          </a:xfrm>
          <a:prstGeom prst="ellipse">
            <a:avLst/>
          </a:prstGeom>
          <a:solidFill>
            <a:srgbClr val="C0C0C0"/>
          </a:solidFill>
          <a:ln w="19050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127" name="Text Box 7"/>
          <p:cNvSpPr txBox="1">
            <a:spLocks noChangeArrowheads="1"/>
          </p:cNvSpPr>
          <p:nvPr/>
        </p:nvSpPr>
        <p:spPr bwMode="auto">
          <a:xfrm>
            <a:off x="2035175" y="2006600"/>
            <a:ext cx="263525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FF"/>
                </a:solidFill>
              </a:rPr>
              <a:t>s</a:t>
            </a:r>
          </a:p>
        </p:txBody>
      </p:sp>
      <p:sp>
        <p:nvSpPr>
          <p:cNvPr id="517128" name="Oval 8"/>
          <p:cNvSpPr>
            <a:spLocks noChangeArrowheads="1"/>
          </p:cNvSpPr>
          <p:nvPr/>
        </p:nvSpPr>
        <p:spPr bwMode="auto">
          <a:xfrm>
            <a:off x="2940050" y="2049463"/>
            <a:ext cx="280988" cy="279400"/>
          </a:xfrm>
          <a:prstGeom prst="ellipse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129" name="Text Box 9"/>
          <p:cNvSpPr txBox="1">
            <a:spLocks noChangeArrowheads="1"/>
          </p:cNvSpPr>
          <p:nvPr/>
        </p:nvSpPr>
        <p:spPr bwMode="auto">
          <a:xfrm>
            <a:off x="2955925" y="2009775"/>
            <a:ext cx="273050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</a:p>
        </p:txBody>
      </p:sp>
      <p:sp>
        <p:nvSpPr>
          <p:cNvPr id="517130" name="Oval 10"/>
          <p:cNvSpPr>
            <a:spLocks noChangeArrowheads="1"/>
          </p:cNvSpPr>
          <p:nvPr/>
        </p:nvSpPr>
        <p:spPr bwMode="auto">
          <a:xfrm>
            <a:off x="3873500" y="2052638"/>
            <a:ext cx="280988" cy="279400"/>
          </a:xfrm>
          <a:prstGeom prst="ellipse">
            <a:avLst/>
          </a:prstGeom>
          <a:solidFill>
            <a:srgbClr val="E4C850">
              <a:alpha val="50000"/>
            </a:srgb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131" name="Text Box 11"/>
          <p:cNvSpPr txBox="1">
            <a:spLocks noChangeArrowheads="1"/>
          </p:cNvSpPr>
          <p:nvPr/>
        </p:nvSpPr>
        <p:spPr bwMode="auto">
          <a:xfrm>
            <a:off x="3889375" y="2012950"/>
            <a:ext cx="282575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u</a:t>
            </a:r>
          </a:p>
        </p:txBody>
      </p:sp>
      <p:sp>
        <p:nvSpPr>
          <p:cNvPr id="517132" name="Oval 12"/>
          <p:cNvSpPr>
            <a:spLocks noChangeArrowheads="1"/>
          </p:cNvSpPr>
          <p:nvPr/>
        </p:nvSpPr>
        <p:spPr bwMode="auto">
          <a:xfrm>
            <a:off x="4805363" y="2054225"/>
            <a:ext cx="280987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133" name="Text Box 13"/>
          <p:cNvSpPr txBox="1">
            <a:spLocks noChangeArrowheads="1"/>
          </p:cNvSpPr>
          <p:nvPr/>
        </p:nvSpPr>
        <p:spPr bwMode="auto">
          <a:xfrm>
            <a:off x="4821238" y="2014538"/>
            <a:ext cx="315912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w</a:t>
            </a:r>
          </a:p>
        </p:txBody>
      </p:sp>
      <p:sp>
        <p:nvSpPr>
          <p:cNvPr id="517134" name="Oval 14"/>
          <p:cNvSpPr>
            <a:spLocks noChangeArrowheads="1"/>
          </p:cNvSpPr>
          <p:nvPr/>
        </p:nvSpPr>
        <p:spPr bwMode="auto">
          <a:xfrm>
            <a:off x="5689600" y="2046288"/>
            <a:ext cx="280988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135" name="Text Box 15"/>
          <p:cNvSpPr txBox="1">
            <a:spLocks noChangeArrowheads="1"/>
          </p:cNvSpPr>
          <p:nvPr/>
        </p:nvSpPr>
        <p:spPr bwMode="auto">
          <a:xfrm>
            <a:off x="5705475" y="2006600"/>
            <a:ext cx="271463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x</a:t>
            </a:r>
          </a:p>
        </p:txBody>
      </p:sp>
      <p:sp>
        <p:nvSpPr>
          <p:cNvPr id="517136" name="Line 16"/>
          <p:cNvSpPr>
            <a:spLocks noChangeShapeType="1"/>
          </p:cNvSpPr>
          <p:nvPr/>
        </p:nvSpPr>
        <p:spPr bwMode="auto">
          <a:xfrm>
            <a:off x="1409700" y="2205038"/>
            <a:ext cx="623888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7137" name="Line 17"/>
          <p:cNvSpPr>
            <a:spLocks noChangeShapeType="1"/>
          </p:cNvSpPr>
          <p:nvPr/>
        </p:nvSpPr>
        <p:spPr bwMode="auto">
          <a:xfrm>
            <a:off x="2301875" y="2182813"/>
            <a:ext cx="6350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7138" name="Line 18"/>
          <p:cNvSpPr>
            <a:spLocks noChangeShapeType="1"/>
          </p:cNvSpPr>
          <p:nvPr/>
        </p:nvSpPr>
        <p:spPr bwMode="auto">
          <a:xfrm>
            <a:off x="3216275" y="2193925"/>
            <a:ext cx="657225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7139" name="Line 19"/>
          <p:cNvSpPr>
            <a:spLocks noChangeShapeType="1"/>
          </p:cNvSpPr>
          <p:nvPr/>
        </p:nvSpPr>
        <p:spPr bwMode="auto">
          <a:xfrm>
            <a:off x="4152900" y="2193925"/>
            <a:ext cx="655638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7140" name="Line 20"/>
          <p:cNvSpPr>
            <a:spLocks noChangeShapeType="1"/>
          </p:cNvSpPr>
          <p:nvPr/>
        </p:nvSpPr>
        <p:spPr bwMode="auto">
          <a:xfrm>
            <a:off x="5087938" y="2193925"/>
            <a:ext cx="614362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7141" name="Freeform 21"/>
          <p:cNvSpPr>
            <a:spLocks/>
          </p:cNvSpPr>
          <p:nvPr/>
        </p:nvSpPr>
        <p:spPr bwMode="auto">
          <a:xfrm>
            <a:off x="2162175" y="1757363"/>
            <a:ext cx="1797050" cy="296862"/>
          </a:xfrm>
          <a:custGeom>
            <a:avLst/>
            <a:gdLst>
              <a:gd name="T0" fmla="*/ 0 w 1132"/>
              <a:gd name="T1" fmla="*/ 180 h 187"/>
              <a:gd name="T2" fmla="*/ 230 w 1132"/>
              <a:gd name="T3" fmla="*/ 45 h 187"/>
              <a:gd name="T4" fmla="*/ 712 w 1132"/>
              <a:gd name="T5" fmla="*/ 24 h 187"/>
              <a:gd name="T6" fmla="*/ 1132 w 1132"/>
              <a:gd name="T7" fmla="*/ 187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32" h="187">
                <a:moveTo>
                  <a:pt x="0" y="180"/>
                </a:moveTo>
                <a:cubicBezTo>
                  <a:pt x="56" y="125"/>
                  <a:pt x="112" y="71"/>
                  <a:pt x="230" y="45"/>
                </a:cubicBezTo>
                <a:cubicBezTo>
                  <a:pt x="348" y="19"/>
                  <a:pt x="562" y="0"/>
                  <a:pt x="712" y="24"/>
                </a:cubicBezTo>
                <a:cubicBezTo>
                  <a:pt x="862" y="48"/>
                  <a:pt x="997" y="117"/>
                  <a:pt x="1132" y="187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7142" name="Freeform 22"/>
          <p:cNvSpPr>
            <a:spLocks/>
          </p:cNvSpPr>
          <p:nvPr/>
        </p:nvSpPr>
        <p:spPr bwMode="auto">
          <a:xfrm>
            <a:off x="1270000" y="2322513"/>
            <a:ext cx="1752600" cy="284162"/>
          </a:xfrm>
          <a:custGeom>
            <a:avLst/>
            <a:gdLst>
              <a:gd name="T0" fmla="*/ 0 w 1104"/>
              <a:gd name="T1" fmla="*/ 14 h 179"/>
              <a:gd name="T2" fmla="*/ 305 w 1104"/>
              <a:gd name="T3" fmla="*/ 136 h 179"/>
              <a:gd name="T4" fmla="*/ 813 w 1104"/>
              <a:gd name="T5" fmla="*/ 156 h 179"/>
              <a:gd name="T6" fmla="*/ 1104 w 1104"/>
              <a:gd name="T7" fmla="*/ 0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04" h="179">
                <a:moveTo>
                  <a:pt x="0" y="14"/>
                </a:moveTo>
                <a:cubicBezTo>
                  <a:pt x="85" y="63"/>
                  <a:pt x="170" y="112"/>
                  <a:pt x="305" y="136"/>
                </a:cubicBezTo>
                <a:cubicBezTo>
                  <a:pt x="440" y="160"/>
                  <a:pt x="680" y="179"/>
                  <a:pt x="813" y="156"/>
                </a:cubicBezTo>
                <a:cubicBezTo>
                  <a:pt x="946" y="133"/>
                  <a:pt x="1025" y="66"/>
                  <a:pt x="1104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7143" name="Freeform 23"/>
          <p:cNvSpPr>
            <a:spLocks/>
          </p:cNvSpPr>
          <p:nvPr/>
        </p:nvSpPr>
        <p:spPr bwMode="auto">
          <a:xfrm>
            <a:off x="3098800" y="2333625"/>
            <a:ext cx="1806575" cy="290513"/>
          </a:xfrm>
          <a:custGeom>
            <a:avLst/>
            <a:gdLst>
              <a:gd name="T0" fmla="*/ 0 w 1138"/>
              <a:gd name="T1" fmla="*/ 0 h 183"/>
              <a:gd name="T2" fmla="*/ 332 w 1138"/>
              <a:gd name="T3" fmla="*/ 129 h 183"/>
              <a:gd name="T4" fmla="*/ 826 w 1138"/>
              <a:gd name="T5" fmla="*/ 163 h 183"/>
              <a:gd name="T6" fmla="*/ 1138 w 1138"/>
              <a:gd name="T7" fmla="*/ 7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38" h="183">
                <a:moveTo>
                  <a:pt x="0" y="0"/>
                </a:moveTo>
                <a:cubicBezTo>
                  <a:pt x="97" y="51"/>
                  <a:pt x="194" y="102"/>
                  <a:pt x="332" y="129"/>
                </a:cubicBezTo>
                <a:cubicBezTo>
                  <a:pt x="470" y="156"/>
                  <a:pt x="692" y="183"/>
                  <a:pt x="826" y="163"/>
                </a:cubicBezTo>
                <a:cubicBezTo>
                  <a:pt x="960" y="143"/>
                  <a:pt x="1049" y="75"/>
                  <a:pt x="1138" y="7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7144" name="Freeform 24"/>
          <p:cNvSpPr>
            <a:spLocks/>
          </p:cNvSpPr>
          <p:nvPr/>
        </p:nvSpPr>
        <p:spPr bwMode="auto">
          <a:xfrm>
            <a:off x="3098800" y="2301875"/>
            <a:ext cx="2646363" cy="519113"/>
          </a:xfrm>
          <a:custGeom>
            <a:avLst/>
            <a:gdLst>
              <a:gd name="T0" fmla="*/ 0 w 1667"/>
              <a:gd name="T1" fmla="*/ 20 h 327"/>
              <a:gd name="T2" fmla="*/ 298 w 1667"/>
              <a:gd name="T3" fmla="*/ 271 h 327"/>
              <a:gd name="T4" fmla="*/ 874 w 1667"/>
              <a:gd name="T5" fmla="*/ 311 h 327"/>
              <a:gd name="T6" fmla="*/ 1355 w 1667"/>
              <a:gd name="T7" fmla="*/ 311 h 327"/>
              <a:gd name="T8" fmla="*/ 1511 w 1667"/>
              <a:gd name="T9" fmla="*/ 217 h 327"/>
              <a:gd name="T10" fmla="*/ 1667 w 1667"/>
              <a:gd name="T11" fmla="*/ 0 h 3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67" h="327">
                <a:moveTo>
                  <a:pt x="0" y="20"/>
                </a:moveTo>
                <a:cubicBezTo>
                  <a:pt x="76" y="121"/>
                  <a:pt x="152" y="222"/>
                  <a:pt x="298" y="271"/>
                </a:cubicBezTo>
                <a:cubicBezTo>
                  <a:pt x="444" y="320"/>
                  <a:pt x="698" y="304"/>
                  <a:pt x="874" y="311"/>
                </a:cubicBezTo>
                <a:cubicBezTo>
                  <a:pt x="1050" y="318"/>
                  <a:pt x="1249" y="327"/>
                  <a:pt x="1355" y="311"/>
                </a:cubicBezTo>
                <a:cubicBezTo>
                  <a:pt x="1461" y="295"/>
                  <a:pt x="1459" y="269"/>
                  <a:pt x="1511" y="217"/>
                </a:cubicBezTo>
                <a:cubicBezTo>
                  <a:pt x="1563" y="165"/>
                  <a:pt x="1615" y="82"/>
                  <a:pt x="1667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7145" name="Text Box 25"/>
          <p:cNvSpPr txBox="1">
            <a:spLocks noChangeArrowheads="1"/>
          </p:cNvSpPr>
          <p:nvPr/>
        </p:nvSpPr>
        <p:spPr bwMode="auto">
          <a:xfrm>
            <a:off x="1520825" y="1936750"/>
            <a:ext cx="280988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5</a:t>
            </a:r>
          </a:p>
        </p:txBody>
      </p:sp>
      <p:sp>
        <p:nvSpPr>
          <p:cNvPr id="517146" name="Text Box 26"/>
          <p:cNvSpPr txBox="1">
            <a:spLocks noChangeArrowheads="1"/>
          </p:cNvSpPr>
          <p:nvPr/>
        </p:nvSpPr>
        <p:spPr bwMode="auto">
          <a:xfrm>
            <a:off x="2416175" y="1916113"/>
            <a:ext cx="280988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2</a:t>
            </a:r>
          </a:p>
        </p:txBody>
      </p:sp>
      <p:sp>
        <p:nvSpPr>
          <p:cNvPr id="517147" name="Text Box 27"/>
          <p:cNvSpPr txBox="1">
            <a:spLocks noChangeArrowheads="1"/>
          </p:cNvSpPr>
          <p:nvPr/>
        </p:nvSpPr>
        <p:spPr bwMode="auto">
          <a:xfrm>
            <a:off x="3354388" y="1917700"/>
            <a:ext cx="280987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7</a:t>
            </a:r>
          </a:p>
        </p:txBody>
      </p:sp>
      <p:sp>
        <p:nvSpPr>
          <p:cNvPr id="517148" name="Text Box 28"/>
          <p:cNvSpPr txBox="1">
            <a:spLocks noChangeArrowheads="1"/>
          </p:cNvSpPr>
          <p:nvPr/>
        </p:nvSpPr>
        <p:spPr bwMode="auto">
          <a:xfrm>
            <a:off x="4270375" y="1898650"/>
            <a:ext cx="346075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-1</a:t>
            </a:r>
          </a:p>
        </p:txBody>
      </p:sp>
      <p:sp>
        <p:nvSpPr>
          <p:cNvPr id="517149" name="Text Box 29"/>
          <p:cNvSpPr txBox="1">
            <a:spLocks noChangeArrowheads="1"/>
          </p:cNvSpPr>
          <p:nvPr/>
        </p:nvSpPr>
        <p:spPr bwMode="auto">
          <a:xfrm>
            <a:off x="5186363" y="1922463"/>
            <a:ext cx="346075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-2</a:t>
            </a:r>
          </a:p>
        </p:txBody>
      </p:sp>
      <p:sp>
        <p:nvSpPr>
          <p:cNvPr id="517150" name="Freeform 30"/>
          <p:cNvSpPr>
            <a:spLocks/>
          </p:cNvSpPr>
          <p:nvPr/>
        </p:nvSpPr>
        <p:spPr bwMode="auto">
          <a:xfrm>
            <a:off x="4021138" y="1738313"/>
            <a:ext cx="1819275" cy="314325"/>
          </a:xfrm>
          <a:custGeom>
            <a:avLst/>
            <a:gdLst>
              <a:gd name="T0" fmla="*/ 0 w 1146"/>
              <a:gd name="T1" fmla="*/ 198 h 198"/>
              <a:gd name="T2" fmla="*/ 143 w 1146"/>
              <a:gd name="T3" fmla="*/ 97 h 198"/>
              <a:gd name="T4" fmla="*/ 576 w 1146"/>
              <a:gd name="T5" fmla="*/ 9 h 198"/>
              <a:gd name="T6" fmla="*/ 902 w 1146"/>
              <a:gd name="T7" fmla="*/ 42 h 198"/>
              <a:gd name="T8" fmla="*/ 1146 w 1146"/>
              <a:gd name="T9" fmla="*/ 185 h 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46" h="198">
                <a:moveTo>
                  <a:pt x="0" y="198"/>
                </a:moveTo>
                <a:cubicBezTo>
                  <a:pt x="23" y="163"/>
                  <a:pt x="47" y="128"/>
                  <a:pt x="143" y="97"/>
                </a:cubicBezTo>
                <a:cubicBezTo>
                  <a:pt x="239" y="66"/>
                  <a:pt x="450" y="18"/>
                  <a:pt x="576" y="9"/>
                </a:cubicBezTo>
                <a:cubicBezTo>
                  <a:pt x="702" y="0"/>
                  <a:pt x="807" y="13"/>
                  <a:pt x="902" y="42"/>
                </a:cubicBezTo>
                <a:cubicBezTo>
                  <a:pt x="997" y="71"/>
                  <a:pt x="1071" y="128"/>
                  <a:pt x="1146" y="185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7151" name="Text Box 31"/>
          <p:cNvSpPr txBox="1">
            <a:spLocks noChangeArrowheads="1"/>
          </p:cNvSpPr>
          <p:nvPr/>
        </p:nvSpPr>
        <p:spPr bwMode="auto">
          <a:xfrm>
            <a:off x="2159000" y="2327275"/>
            <a:ext cx="280988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3</a:t>
            </a:r>
          </a:p>
        </p:txBody>
      </p:sp>
      <p:sp>
        <p:nvSpPr>
          <p:cNvPr id="517152" name="Text Box 32"/>
          <p:cNvSpPr txBox="1">
            <a:spLocks noChangeArrowheads="1"/>
          </p:cNvSpPr>
          <p:nvPr/>
        </p:nvSpPr>
        <p:spPr bwMode="auto">
          <a:xfrm>
            <a:off x="2889250" y="1528763"/>
            <a:ext cx="280988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6</a:t>
            </a:r>
          </a:p>
        </p:txBody>
      </p:sp>
      <p:sp>
        <p:nvSpPr>
          <p:cNvPr id="517153" name="Text Box 33"/>
          <p:cNvSpPr txBox="1">
            <a:spLocks noChangeArrowheads="1"/>
          </p:cNvSpPr>
          <p:nvPr/>
        </p:nvSpPr>
        <p:spPr bwMode="auto">
          <a:xfrm>
            <a:off x="4097338" y="2338388"/>
            <a:ext cx="280987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4</a:t>
            </a:r>
          </a:p>
        </p:txBody>
      </p:sp>
      <p:sp>
        <p:nvSpPr>
          <p:cNvPr id="517154" name="Text Box 34"/>
          <p:cNvSpPr txBox="1">
            <a:spLocks noChangeArrowheads="1"/>
          </p:cNvSpPr>
          <p:nvPr/>
        </p:nvSpPr>
        <p:spPr bwMode="auto">
          <a:xfrm>
            <a:off x="4549775" y="2738438"/>
            <a:ext cx="280988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2</a:t>
            </a:r>
          </a:p>
        </p:txBody>
      </p:sp>
      <p:sp>
        <p:nvSpPr>
          <p:cNvPr id="517155" name="Text Box 35"/>
          <p:cNvSpPr txBox="1">
            <a:spLocks noChangeArrowheads="1"/>
          </p:cNvSpPr>
          <p:nvPr/>
        </p:nvSpPr>
        <p:spPr bwMode="auto">
          <a:xfrm>
            <a:off x="2006600" y="1793875"/>
            <a:ext cx="280988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517156" name="Text Box 36"/>
          <p:cNvSpPr txBox="1">
            <a:spLocks noChangeArrowheads="1"/>
          </p:cNvSpPr>
          <p:nvPr/>
        </p:nvSpPr>
        <p:spPr bwMode="auto">
          <a:xfrm>
            <a:off x="1122363" y="1787525"/>
            <a:ext cx="311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  <a:sym typeface="Symbol" pitchFamily="18" charset="2"/>
              </a:rPr>
              <a:t></a:t>
            </a:r>
            <a:endParaRPr lang="en-US" sz="1400">
              <a:solidFill>
                <a:schemeClr val="hlink"/>
              </a:solidFill>
            </a:endParaRPr>
          </a:p>
        </p:txBody>
      </p:sp>
      <p:sp>
        <p:nvSpPr>
          <p:cNvPr id="517157" name="Text Box 37"/>
          <p:cNvSpPr txBox="1">
            <a:spLocks noChangeArrowheads="1"/>
          </p:cNvSpPr>
          <p:nvPr/>
        </p:nvSpPr>
        <p:spPr bwMode="auto">
          <a:xfrm>
            <a:off x="2943225" y="1798638"/>
            <a:ext cx="280988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  <a:sym typeface="Symbol" pitchFamily="18" charset="2"/>
              </a:rPr>
              <a:t>2</a:t>
            </a:r>
            <a:endParaRPr lang="en-US" sz="1400">
              <a:solidFill>
                <a:schemeClr val="hlink"/>
              </a:solidFill>
            </a:endParaRPr>
          </a:p>
        </p:txBody>
      </p:sp>
      <p:sp>
        <p:nvSpPr>
          <p:cNvPr id="517158" name="Text Box 38"/>
          <p:cNvSpPr txBox="1">
            <a:spLocks noChangeArrowheads="1"/>
          </p:cNvSpPr>
          <p:nvPr/>
        </p:nvSpPr>
        <p:spPr bwMode="auto">
          <a:xfrm>
            <a:off x="3827463" y="1778000"/>
            <a:ext cx="280987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660033"/>
                </a:solidFill>
                <a:sym typeface="Symbol" pitchFamily="18" charset="2"/>
              </a:rPr>
              <a:t>6</a:t>
            </a:r>
            <a:endParaRPr lang="en-US" sz="1400">
              <a:solidFill>
                <a:srgbClr val="660033"/>
              </a:solidFill>
            </a:endParaRPr>
          </a:p>
        </p:txBody>
      </p:sp>
      <p:sp>
        <p:nvSpPr>
          <p:cNvPr id="517159" name="Text Box 39"/>
          <p:cNvSpPr txBox="1">
            <a:spLocks noChangeArrowheads="1"/>
          </p:cNvSpPr>
          <p:nvPr/>
        </p:nvSpPr>
        <p:spPr bwMode="auto">
          <a:xfrm>
            <a:off x="4818063" y="1811338"/>
            <a:ext cx="280987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660033"/>
                </a:solidFill>
                <a:sym typeface="Symbol" pitchFamily="18" charset="2"/>
              </a:rPr>
              <a:t>5</a:t>
            </a:r>
            <a:endParaRPr lang="en-US" sz="1400">
              <a:solidFill>
                <a:srgbClr val="660033"/>
              </a:solidFill>
            </a:endParaRPr>
          </a:p>
        </p:txBody>
      </p:sp>
      <p:sp>
        <p:nvSpPr>
          <p:cNvPr id="517160" name="Text Box 40"/>
          <p:cNvSpPr txBox="1">
            <a:spLocks noChangeArrowheads="1"/>
          </p:cNvSpPr>
          <p:nvPr/>
        </p:nvSpPr>
        <p:spPr bwMode="auto">
          <a:xfrm>
            <a:off x="5734050" y="1758950"/>
            <a:ext cx="280988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  <a:sym typeface="Symbol" pitchFamily="18" charset="2"/>
              </a:rPr>
              <a:t>4</a:t>
            </a:r>
            <a:endParaRPr lang="en-US" sz="1400">
              <a:solidFill>
                <a:schemeClr val="hlink"/>
              </a:solidFill>
            </a:endParaRPr>
          </a:p>
        </p:txBody>
      </p:sp>
      <p:sp>
        <p:nvSpPr>
          <p:cNvPr id="517161" name="Text Box 41"/>
          <p:cNvSpPr txBox="1">
            <a:spLocks noChangeArrowheads="1"/>
          </p:cNvSpPr>
          <p:nvPr/>
        </p:nvSpPr>
        <p:spPr bwMode="auto">
          <a:xfrm>
            <a:off x="4953000" y="1492250"/>
            <a:ext cx="280988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1</a:t>
            </a:r>
          </a:p>
        </p:txBody>
      </p:sp>
      <p:sp>
        <p:nvSpPr>
          <p:cNvPr id="517162" name="Oval 42"/>
          <p:cNvSpPr>
            <a:spLocks noChangeArrowheads="1"/>
          </p:cNvSpPr>
          <p:nvPr/>
        </p:nvSpPr>
        <p:spPr bwMode="auto">
          <a:xfrm>
            <a:off x="1123950" y="3708400"/>
            <a:ext cx="280988" cy="279400"/>
          </a:xfrm>
          <a:prstGeom prst="ellipse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22AA22"/>
              </a:solidFill>
            </a:endParaRPr>
          </a:p>
        </p:txBody>
      </p:sp>
      <p:sp>
        <p:nvSpPr>
          <p:cNvPr id="517163" name="Text Box 43"/>
          <p:cNvSpPr txBox="1">
            <a:spLocks noChangeArrowheads="1"/>
          </p:cNvSpPr>
          <p:nvPr/>
        </p:nvSpPr>
        <p:spPr bwMode="auto">
          <a:xfrm>
            <a:off x="1162050" y="3690938"/>
            <a:ext cx="24765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r</a:t>
            </a:r>
          </a:p>
        </p:txBody>
      </p:sp>
      <p:sp>
        <p:nvSpPr>
          <p:cNvPr id="517164" name="Oval 44"/>
          <p:cNvSpPr>
            <a:spLocks noChangeArrowheads="1"/>
          </p:cNvSpPr>
          <p:nvPr/>
        </p:nvSpPr>
        <p:spPr bwMode="auto">
          <a:xfrm>
            <a:off x="2011363" y="3686175"/>
            <a:ext cx="280987" cy="279400"/>
          </a:xfrm>
          <a:prstGeom prst="ellipse">
            <a:avLst/>
          </a:prstGeom>
          <a:solidFill>
            <a:srgbClr val="C0C0C0"/>
          </a:solidFill>
          <a:ln w="19050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165" name="Text Box 45"/>
          <p:cNvSpPr txBox="1">
            <a:spLocks noChangeArrowheads="1"/>
          </p:cNvSpPr>
          <p:nvPr/>
        </p:nvSpPr>
        <p:spPr bwMode="auto">
          <a:xfrm>
            <a:off x="2027238" y="3646488"/>
            <a:ext cx="263525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FF"/>
                </a:solidFill>
              </a:rPr>
              <a:t>s</a:t>
            </a:r>
          </a:p>
        </p:txBody>
      </p:sp>
      <p:sp>
        <p:nvSpPr>
          <p:cNvPr id="517166" name="Oval 46"/>
          <p:cNvSpPr>
            <a:spLocks noChangeArrowheads="1"/>
          </p:cNvSpPr>
          <p:nvPr/>
        </p:nvSpPr>
        <p:spPr bwMode="auto">
          <a:xfrm>
            <a:off x="2932113" y="3689350"/>
            <a:ext cx="280987" cy="279400"/>
          </a:xfrm>
          <a:prstGeom prst="ellipse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167" name="Text Box 47"/>
          <p:cNvSpPr txBox="1">
            <a:spLocks noChangeArrowheads="1"/>
          </p:cNvSpPr>
          <p:nvPr/>
        </p:nvSpPr>
        <p:spPr bwMode="auto">
          <a:xfrm>
            <a:off x="2947988" y="3649663"/>
            <a:ext cx="27305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</a:p>
        </p:txBody>
      </p:sp>
      <p:sp>
        <p:nvSpPr>
          <p:cNvPr id="517168" name="Oval 48"/>
          <p:cNvSpPr>
            <a:spLocks noChangeArrowheads="1"/>
          </p:cNvSpPr>
          <p:nvPr/>
        </p:nvSpPr>
        <p:spPr bwMode="auto">
          <a:xfrm>
            <a:off x="3865563" y="3692525"/>
            <a:ext cx="280987" cy="279400"/>
          </a:xfrm>
          <a:prstGeom prst="ellipse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169" name="Text Box 49"/>
          <p:cNvSpPr txBox="1">
            <a:spLocks noChangeArrowheads="1"/>
          </p:cNvSpPr>
          <p:nvPr/>
        </p:nvSpPr>
        <p:spPr bwMode="auto">
          <a:xfrm>
            <a:off x="3881438" y="3652838"/>
            <a:ext cx="282575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u</a:t>
            </a:r>
          </a:p>
        </p:txBody>
      </p:sp>
      <p:sp>
        <p:nvSpPr>
          <p:cNvPr id="517170" name="Oval 50"/>
          <p:cNvSpPr>
            <a:spLocks noChangeArrowheads="1"/>
          </p:cNvSpPr>
          <p:nvPr/>
        </p:nvSpPr>
        <p:spPr bwMode="auto">
          <a:xfrm>
            <a:off x="4797425" y="3694113"/>
            <a:ext cx="280988" cy="279400"/>
          </a:xfrm>
          <a:prstGeom prst="ellipse">
            <a:avLst/>
          </a:prstGeom>
          <a:solidFill>
            <a:srgbClr val="E4C850">
              <a:alpha val="50000"/>
            </a:srgb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171" name="Text Box 51"/>
          <p:cNvSpPr txBox="1">
            <a:spLocks noChangeArrowheads="1"/>
          </p:cNvSpPr>
          <p:nvPr/>
        </p:nvSpPr>
        <p:spPr bwMode="auto">
          <a:xfrm>
            <a:off x="4813300" y="3654425"/>
            <a:ext cx="315913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w</a:t>
            </a:r>
          </a:p>
        </p:txBody>
      </p:sp>
      <p:sp>
        <p:nvSpPr>
          <p:cNvPr id="517172" name="Oval 52"/>
          <p:cNvSpPr>
            <a:spLocks noChangeArrowheads="1"/>
          </p:cNvSpPr>
          <p:nvPr/>
        </p:nvSpPr>
        <p:spPr bwMode="auto">
          <a:xfrm>
            <a:off x="5681663" y="3686175"/>
            <a:ext cx="280987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173" name="Text Box 53"/>
          <p:cNvSpPr txBox="1">
            <a:spLocks noChangeArrowheads="1"/>
          </p:cNvSpPr>
          <p:nvPr/>
        </p:nvSpPr>
        <p:spPr bwMode="auto">
          <a:xfrm>
            <a:off x="5697538" y="3646488"/>
            <a:ext cx="271462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x</a:t>
            </a:r>
          </a:p>
        </p:txBody>
      </p:sp>
      <p:sp>
        <p:nvSpPr>
          <p:cNvPr id="517174" name="Line 54"/>
          <p:cNvSpPr>
            <a:spLocks noChangeShapeType="1"/>
          </p:cNvSpPr>
          <p:nvPr/>
        </p:nvSpPr>
        <p:spPr bwMode="auto">
          <a:xfrm>
            <a:off x="1401763" y="3844925"/>
            <a:ext cx="623887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7175" name="Line 55"/>
          <p:cNvSpPr>
            <a:spLocks noChangeShapeType="1"/>
          </p:cNvSpPr>
          <p:nvPr/>
        </p:nvSpPr>
        <p:spPr bwMode="auto">
          <a:xfrm>
            <a:off x="2293938" y="3822700"/>
            <a:ext cx="6350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7176" name="Line 56"/>
          <p:cNvSpPr>
            <a:spLocks noChangeShapeType="1"/>
          </p:cNvSpPr>
          <p:nvPr/>
        </p:nvSpPr>
        <p:spPr bwMode="auto">
          <a:xfrm>
            <a:off x="3208338" y="3833813"/>
            <a:ext cx="657225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7177" name="Line 57"/>
          <p:cNvSpPr>
            <a:spLocks noChangeShapeType="1"/>
          </p:cNvSpPr>
          <p:nvPr/>
        </p:nvSpPr>
        <p:spPr bwMode="auto">
          <a:xfrm>
            <a:off x="4144963" y="3833813"/>
            <a:ext cx="655637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7178" name="Line 58"/>
          <p:cNvSpPr>
            <a:spLocks noChangeShapeType="1"/>
          </p:cNvSpPr>
          <p:nvPr/>
        </p:nvSpPr>
        <p:spPr bwMode="auto">
          <a:xfrm>
            <a:off x="5080000" y="3833813"/>
            <a:ext cx="614363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7179" name="Freeform 59"/>
          <p:cNvSpPr>
            <a:spLocks/>
          </p:cNvSpPr>
          <p:nvPr/>
        </p:nvSpPr>
        <p:spPr bwMode="auto">
          <a:xfrm>
            <a:off x="2154238" y="3397250"/>
            <a:ext cx="1797050" cy="296863"/>
          </a:xfrm>
          <a:custGeom>
            <a:avLst/>
            <a:gdLst>
              <a:gd name="T0" fmla="*/ 0 w 1132"/>
              <a:gd name="T1" fmla="*/ 180 h 187"/>
              <a:gd name="T2" fmla="*/ 230 w 1132"/>
              <a:gd name="T3" fmla="*/ 45 h 187"/>
              <a:gd name="T4" fmla="*/ 712 w 1132"/>
              <a:gd name="T5" fmla="*/ 24 h 187"/>
              <a:gd name="T6" fmla="*/ 1132 w 1132"/>
              <a:gd name="T7" fmla="*/ 187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32" h="187">
                <a:moveTo>
                  <a:pt x="0" y="180"/>
                </a:moveTo>
                <a:cubicBezTo>
                  <a:pt x="56" y="125"/>
                  <a:pt x="112" y="71"/>
                  <a:pt x="230" y="45"/>
                </a:cubicBezTo>
                <a:cubicBezTo>
                  <a:pt x="348" y="19"/>
                  <a:pt x="562" y="0"/>
                  <a:pt x="712" y="24"/>
                </a:cubicBezTo>
                <a:cubicBezTo>
                  <a:pt x="862" y="48"/>
                  <a:pt x="997" y="117"/>
                  <a:pt x="1132" y="187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7180" name="Freeform 60"/>
          <p:cNvSpPr>
            <a:spLocks/>
          </p:cNvSpPr>
          <p:nvPr/>
        </p:nvSpPr>
        <p:spPr bwMode="auto">
          <a:xfrm>
            <a:off x="1262063" y="3962400"/>
            <a:ext cx="1752600" cy="284163"/>
          </a:xfrm>
          <a:custGeom>
            <a:avLst/>
            <a:gdLst>
              <a:gd name="T0" fmla="*/ 0 w 1104"/>
              <a:gd name="T1" fmla="*/ 14 h 179"/>
              <a:gd name="T2" fmla="*/ 305 w 1104"/>
              <a:gd name="T3" fmla="*/ 136 h 179"/>
              <a:gd name="T4" fmla="*/ 813 w 1104"/>
              <a:gd name="T5" fmla="*/ 156 h 179"/>
              <a:gd name="T6" fmla="*/ 1104 w 1104"/>
              <a:gd name="T7" fmla="*/ 0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04" h="179">
                <a:moveTo>
                  <a:pt x="0" y="14"/>
                </a:moveTo>
                <a:cubicBezTo>
                  <a:pt x="85" y="63"/>
                  <a:pt x="170" y="112"/>
                  <a:pt x="305" y="136"/>
                </a:cubicBezTo>
                <a:cubicBezTo>
                  <a:pt x="440" y="160"/>
                  <a:pt x="680" y="179"/>
                  <a:pt x="813" y="156"/>
                </a:cubicBezTo>
                <a:cubicBezTo>
                  <a:pt x="946" y="133"/>
                  <a:pt x="1025" y="66"/>
                  <a:pt x="1104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7181" name="Freeform 61"/>
          <p:cNvSpPr>
            <a:spLocks/>
          </p:cNvSpPr>
          <p:nvPr/>
        </p:nvSpPr>
        <p:spPr bwMode="auto">
          <a:xfrm>
            <a:off x="3090863" y="3973513"/>
            <a:ext cx="1806575" cy="290512"/>
          </a:xfrm>
          <a:custGeom>
            <a:avLst/>
            <a:gdLst>
              <a:gd name="T0" fmla="*/ 0 w 1138"/>
              <a:gd name="T1" fmla="*/ 0 h 183"/>
              <a:gd name="T2" fmla="*/ 332 w 1138"/>
              <a:gd name="T3" fmla="*/ 129 h 183"/>
              <a:gd name="T4" fmla="*/ 826 w 1138"/>
              <a:gd name="T5" fmla="*/ 163 h 183"/>
              <a:gd name="T6" fmla="*/ 1138 w 1138"/>
              <a:gd name="T7" fmla="*/ 7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38" h="183">
                <a:moveTo>
                  <a:pt x="0" y="0"/>
                </a:moveTo>
                <a:cubicBezTo>
                  <a:pt x="97" y="51"/>
                  <a:pt x="194" y="102"/>
                  <a:pt x="332" y="129"/>
                </a:cubicBezTo>
                <a:cubicBezTo>
                  <a:pt x="470" y="156"/>
                  <a:pt x="692" y="183"/>
                  <a:pt x="826" y="163"/>
                </a:cubicBezTo>
                <a:cubicBezTo>
                  <a:pt x="960" y="143"/>
                  <a:pt x="1049" y="75"/>
                  <a:pt x="1138" y="7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7182" name="Freeform 62"/>
          <p:cNvSpPr>
            <a:spLocks/>
          </p:cNvSpPr>
          <p:nvPr/>
        </p:nvSpPr>
        <p:spPr bwMode="auto">
          <a:xfrm>
            <a:off x="3090863" y="3941763"/>
            <a:ext cx="2646362" cy="519112"/>
          </a:xfrm>
          <a:custGeom>
            <a:avLst/>
            <a:gdLst>
              <a:gd name="T0" fmla="*/ 0 w 1667"/>
              <a:gd name="T1" fmla="*/ 20 h 327"/>
              <a:gd name="T2" fmla="*/ 298 w 1667"/>
              <a:gd name="T3" fmla="*/ 271 h 327"/>
              <a:gd name="T4" fmla="*/ 874 w 1667"/>
              <a:gd name="T5" fmla="*/ 311 h 327"/>
              <a:gd name="T6" fmla="*/ 1355 w 1667"/>
              <a:gd name="T7" fmla="*/ 311 h 327"/>
              <a:gd name="T8" fmla="*/ 1511 w 1667"/>
              <a:gd name="T9" fmla="*/ 217 h 327"/>
              <a:gd name="T10" fmla="*/ 1667 w 1667"/>
              <a:gd name="T11" fmla="*/ 0 h 3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67" h="327">
                <a:moveTo>
                  <a:pt x="0" y="20"/>
                </a:moveTo>
                <a:cubicBezTo>
                  <a:pt x="76" y="121"/>
                  <a:pt x="152" y="222"/>
                  <a:pt x="298" y="271"/>
                </a:cubicBezTo>
                <a:cubicBezTo>
                  <a:pt x="444" y="320"/>
                  <a:pt x="698" y="304"/>
                  <a:pt x="874" y="311"/>
                </a:cubicBezTo>
                <a:cubicBezTo>
                  <a:pt x="1050" y="318"/>
                  <a:pt x="1249" y="327"/>
                  <a:pt x="1355" y="311"/>
                </a:cubicBezTo>
                <a:cubicBezTo>
                  <a:pt x="1461" y="295"/>
                  <a:pt x="1459" y="269"/>
                  <a:pt x="1511" y="217"/>
                </a:cubicBezTo>
                <a:cubicBezTo>
                  <a:pt x="1563" y="165"/>
                  <a:pt x="1615" y="82"/>
                  <a:pt x="1667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7183" name="Text Box 63"/>
          <p:cNvSpPr txBox="1">
            <a:spLocks noChangeArrowheads="1"/>
          </p:cNvSpPr>
          <p:nvPr/>
        </p:nvSpPr>
        <p:spPr bwMode="auto">
          <a:xfrm>
            <a:off x="1512888" y="3576638"/>
            <a:ext cx="280987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5</a:t>
            </a:r>
          </a:p>
        </p:txBody>
      </p:sp>
      <p:sp>
        <p:nvSpPr>
          <p:cNvPr id="517184" name="Text Box 64"/>
          <p:cNvSpPr txBox="1">
            <a:spLocks noChangeArrowheads="1"/>
          </p:cNvSpPr>
          <p:nvPr/>
        </p:nvSpPr>
        <p:spPr bwMode="auto">
          <a:xfrm>
            <a:off x="2408238" y="3556000"/>
            <a:ext cx="280987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2</a:t>
            </a:r>
          </a:p>
        </p:txBody>
      </p:sp>
      <p:sp>
        <p:nvSpPr>
          <p:cNvPr id="517185" name="Text Box 65"/>
          <p:cNvSpPr txBox="1">
            <a:spLocks noChangeArrowheads="1"/>
          </p:cNvSpPr>
          <p:nvPr/>
        </p:nvSpPr>
        <p:spPr bwMode="auto">
          <a:xfrm>
            <a:off x="3346450" y="3557588"/>
            <a:ext cx="280988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7</a:t>
            </a:r>
          </a:p>
        </p:txBody>
      </p:sp>
      <p:sp>
        <p:nvSpPr>
          <p:cNvPr id="517186" name="Text Box 66"/>
          <p:cNvSpPr txBox="1">
            <a:spLocks noChangeArrowheads="1"/>
          </p:cNvSpPr>
          <p:nvPr/>
        </p:nvSpPr>
        <p:spPr bwMode="auto">
          <a:xfrm>
            <a:off x="4262438" y="3538538"/>
            <a:ext cx="346075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-1</a:t>
            </a:r>
          </a:p>
        </p:txBody>
      </p:sp>
      <p:sp>
        <p:nvSpPr>
          <p:cNvPr id="517187" name="Text Box 67"/>
          <p:cNvSpPr txBox="1">
            <a:spLocks noChangeArrowheads="1"/>
          </p:cNvSpPr>
          <p:nvPr/>
        </p:nvSpPr>
        <p:spPr bwMode="auto">
          <a:xfrm>
            <a:off x="5178425" y="3562350"/>
            <a:ext cx="346075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-2</a:t>
            </a:r>
          </a:p>
        </p:txBody>
      </p:sp>
      <p:sp>
        <p:nvSpPr>
          <p:cNvPr id="517188" name="Freeform 68"/>
          <p:cNvSpPr>
            <a:spLocks/>
          </p:cNvSpPr>
          <p:nvPr/>
        </p:nvSpPr>
        <p:spPr bwMode="auto">
          <a:xfrm>
            <a:off x="4013200" y="3378200"/>
            <a:ext cx="1819275" cy="314325"/>
          </a:xfrm>
          <a:custGeom>
            <a:avLst/>
            <a:gdLst>
              <a:gd name="T0" fmla="*/ 0 w 1146"/>
              <a:gd name="T1" fmla="*/ 198 h 198"/>
              <a:gd name="T2" fmla="*/ 143 w 1146"/>
              <a:gd name="T3" fmla="*/ 97 h 198"/>
              <a:gd name="T4" fmla="*/ 576 w 1146"/>
              <a:gd name="T5" fmla="*/ 9 h 198"/>
              <a:gd name="T6" fmla="*/ 902 w 1146"/>
              <a:gd name="T7" fmla="*/ 42 h 198"/>
              <a:gd name="T8" fmla="*/ 1146 w 1146"/>
              <a:gd name="T9" fmla="*/ 185 h 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46" h="198">
                <a:moveTo>
                  <a:pt x="0" y="198"/>
                </a:moveTo>
                <a:cubicBezTo>
                  <a:pt x="23" y="163"/>
                  <a:pt x="47" y="128"/>
                  <a:pt x="143" y="97"/>
                </a:cubicBezTo>
                <a:cubicBezTo>
                  <a:pt x="239" y="66"/>
                  <a:pt x="450" y="18"/>
                  <a:pt x="576" y="9"/>
                </a:cubicBezTo>
                <a:cubicBezTo>
                  <a:pt x="702" y="0"/>
                  <a:pt x="807" y="13"/>
                  <a:pt x="902" y="42"/>
                </a:cubicBezTo>
                <a:cubicBezTo>
                  <a:pt x="997" y="71"/>
                  <a:pt x="1071" y="128"/>
                  <a:pt x="1146" y="185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7189" name="Text Box 69"/>
          <p:cNvSpPr txBox="1">
            <a:spLocks noChangeArrowheads="1"/>
          </p:cNvSpPr>
          <p:nvPr/>
        </p:nvSpPr>
        <p:spPr bwMode="auto">
          <a:xfrm>
            <a:off x="2151063" y="3967163"/>
            <a:ext cx="280987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3</a:t>
            </a:r>
          </a:p>
        </p:txBody>
      </p:sp>
      <p:sp>
        <p:nvSpPr>
          <p:cNvPr id="517190" name="Text Box 70"/>
          <p:cNvSpPr txBox="1">
            <a:spLocks noChangeArrowheads="1"/>
          </p:cNvSpPr>
          <p:nvPr/>
        </p:nvSpPr>
        <p:spPr bwMode="auto">
          <a:xfrm>
            <a:off x="2881313" y="3168650"/>
            <a:ext cx="280987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6</a:t>
            </a:r>
          </a:p>
        </p:txBody>
      </p:sp>
      <p:sp>
        <p:nvSpPr>
          <p:cNvPr id="517191" name="Text Box 71"/>
          <p:cNvSpPr txBox="1">
            <a:spLocks noChangeArrowheads="1"/>
          </p:cNvSpPr>
          <p:nvPr/>
        </p:nvSpPr>
        <p:spPr bwMode="auto">
          <a:xfrm>
            <a:off x="4089400" y="3978275"/>
            <a:ext cx="280988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4</a:t>
            </a:r>
          </a:p>
        </p:txBody>
      </p:sp>
      <p:sp>
        <p:nvSpPr>
          <p:cNvPr id="517192" name="Text Box 72"/>
          <p:cNvSpPr txBox="1">
            <a:spLocks noChangeArrowheads="1"/>
          </p:cNvSpPr>
          <p:nvPr/>
        </p:nvSpPr>
        <p:spPr bwMode="auto">
          <a:xfrm>
            <a:off x="4541838" y="4378325"/>
            <a:ext cx="280987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2</a:t>
            </a:r>
          </a:p>
        </p:txBody>
      </p:sp>
      <p:sp>
        <p:nvSpPr>
          <p:cNvPr id="517193" name="Text Box 73"/>
          <p:cNvSpPr txBox="1">
            <a:spLocks noChangeArrowheads="1"/>
          </p:cNvSpPr>
          <p:nvPr/>
        </p:nvSpPr>
        <p:spPr bwMode="auto">
          <a:xfrm>
            <a:off x="1998663" y="3433763"/>
            <a:ext cx="280987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517194" name="Text Box 74"/>
          <p:cNvSpPr txBox="1">
            <a:spLocks noChangeArrowheads="1"/>
          </p:cNvSpPr>
          <p:nvPr/>
        </p:nvSpPr>
        <p:spPr bwMode="auto">
          <a:xfrm>
            <a:off x="1114425" y="3427413"/>
            <a:ext cx="311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  <a:sym typeface="Symbol" pitchFamily="18" charset="2"/>
              </a:rPr>
              <a:t></a:t>
            </a:r>
            <a:endParaRPr lang="en-US" sz="1400">
              <a:solidFill>
                <a:schemeClr val="hlink"/>
              </a:solidFill>
            </a:endParaRPr>
          </a:p>
        </p:txBody>
      </p:sp>
      <p:sp>
        <p:nvSpPr>
          <p:cNvPr id="517195" name="Text Box 75"/>
          <p:cNvSpPr txBox="1">
            <a:spLocks noChangeArrowheads="1"/>
          </p:cNvSpPr>
          <p:nvPr/>
        </p:nvSpPr>
        <p:spPr bwMode="auto">
          <a:xfrm>
            <a:off x="2935288" y="3438525"/>
            <a:ext cx="280987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  <a:sym typeface="Symbol" pitchFamily="18" charset="2"/>
              </a:rPr>
              <a:t>2</a:t>
            </a:r>
            <a:endParaRPr lang="en-US" sz="1400">
              <a:solidFill>
                <a:schemeClr val="hlink"/>
              </a:solidFill>
            </a:endParaRPr>
          </a:p>
        </p:txBody>
      </p:sp>
      <p:sp>
        <p:nvSpPr>
          <p:cNvPr id="517196" name="Text Box 76"/>
          <p:cNvSpPr txBox="1">
            <a:spLocks noChangeArrowheads="1"/>
          </p:cNvSpPr>
          <p:nvPr/>
        </p:nvSpPr>
        <p:spPr bwMode="auto">
          <a:xfrm>
            <a:off x="3819525" y="3417888"/>
            <a:ext cx="280988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  <a:sym typeface="Symbol" pitchFamily="18" charset="2"/>
              </a:rPr>
              <a:t>6</a:t>
            </a:r>
            <a:endParaRPr lang="en-US" sz="1400">
              <a:solidFill>
                <a:schemeClr val="hlink"/>
              </a:solidFill>
            </a:endParaRPr>
          </a:p>
        </p:txBody>
      </p:sp>
      <p:sp>
        <p:nvSpPr>
          <p:cNvPr id="517197" name="Text Box 77"/>
          <p:cNvSpPr txBox="1">
            <a:spLocks noChangeArrowheads="1"/>
          </p:cNvSpPr>
          <p:nvPr/>
        </p:nvSpPr>
        <p:spPr bwMode="auto">
          <a:xfrm>
            <a:off x="4810125" y="3451225"/>
            <a:ext cx="280988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  <a:sym typeface="Symbol" pitchFamily="18" charset="2"/>
              </a:rPr>
              <a:t>5</a:t>
            </a:r>
            <a:endParaRPr lang="en-US" sz="1400">
              <a:solidFill>
                <a:schemeClr val="hlink"/>
              </a:solidFill>
            </a:endParaRPr>
          </a:p>
        </p:txBody>
      </p:sp>
      <p:sp>
        <p:nvSpPr>
          <p:cNvPr id="517198" name="Text Box 78"/>
          <p:cNvSpPr txBox="1">
            <a:spLocks noChangeArrowheads="1"/>
          </p:cNvSpPr>
          <p:nvPr/>
        </p:nvSpPr>
        <p:spPr bwMode="auto">
          <a:xfrm>
            <a:off x="5726113" y="3398838"/>
            <a:ext cx="280987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660033"/>
                </a:solidFill>
                <a:sym typeface="Symbol" pitchFamily="18" charset="2"/>
              </a:rPr>
              <a:t>3</a:t>
            </a:r>
            <a:endParaRPr lang="en-US" sz="1400">
              <a:solidFill>
                <a:srgbClr val="660033"/>
              </a:solidFill>
            </a:endParaRPr>
          </a:p>
        </p:txBody>
      </p:sp>
      <p:sp>
        <p:nvSpPr>
          <p:cNvPr id="517199" name="Text Box 79"/>
          <p:cNvSpPr txBox="1">
            <a:spLocks noChangeArrowheads="1"/>
          </p:cNvSpPr>
          <p:nvPr/>
        </p:nvSpPr>
        <p:spPr bwMode="auto">
          <a:xfrm>
            <a:off x="4945063" y="3132138"/>
            <a:ext cx="280987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1</a:t>
            </a:r>
          </a:p>
        </p:txBody>
      </p:sp>
      <p:sp>
        <p:nvSpPr>
          <p:cNvPr id="517200" name="Oval 80"/>
          <p:cNvSpPr>
            <a:spLocks noChangeArrowheads="1"/>
          </p:cNvSpPr>
          <p:nvPr/>
        </p:nvSpPr>
        <p:spPr bwMode="auto">
          <a:xfrm>
            <a:off x="1116013" y="5313363"/>
            <a:ext cx="280987" cy="279400"/>
          </a:xfrm>
          <a:prstGeom prst="ellipse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22AA22"/>
              </a:solidFill>
            </a:endParaRPr>
          </a:p>
        </p:txBody>
      </p:sp>
      <p:sp>
        <p:nvSpPr>
          <p:cNvPr id="517201" name="Text Box 81"/>
          <p:cNvSpPr txBox="1">
            <a:spLocks noChangeArrowheads="1"/>
          </p:cNvSpPr>
          <p:nvPr/>
        </p:nvSpPr>
        <p:spPr bwMode="auto">
          <a:xfrm>
            <a:off x="1154113" y="5295900"/>
            <a:ext cx="247650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r</a:t>
            </a:r>
          </a:p>
        </p:txBody>
      </p:sp>
      <p:sp>
        <p:nvSpPr>
          <p:cNvPr id="517202" name="Oval 82"/>
          <p:cNvSpPr>
            <a:spLocks noChangeArrowheads="1"/>
          </p:cNvSpPr>
          <p:nvPr/>
        </p:nvSpPr>
        <p:spPr bwMode="auto">
          <a:xfrm>
            <a:off x="2003425" y="5291138"/>
            <a:ext cx="280988" cy="279400"/>
          </a:xfrm>
          <a:prstGeom prst="ellipse">
            <a:avLst/>
          </a:prstGeom>
          <a:solidFill>
            <a:srgbClr val="C0C0C0"/>
          </a:solidFill>
          <a:ln w="19050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203" name="Text Box 83"/>
          <p:cNvSpPr txBox="1">
            <a:spLocks noChangeArrowheads="1"/>
          </p:cNvSpPr>
          <p:nvPr/>
        </p:nvSpPr>
        <p:spPr bwMode="auto">
          <a:xfrm>
            <a:off x="2019300" y="5251450"/>
            <a:ext cx="263525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FF"/>
                </a:solidFill>
              </a:rPr>
              <a:t>s</a:t>
            </a:r>
          </a:p>
        </p:txBody>
      </p:sp>
      <p:sp>
        <p:nvSpPr>
          <p:cNvPr id="517204" name="Oval 84"/>
          <p:cNvSpPr>
            <a:spLocks noChangeArrowheads="1"/>
          </p:cNvSpPr>
          <p:nvPr/>
        </p:nvSpPr>
        <p:spPr bwMode="auto">
          <a:xfrm>
            <a:off x="2924175" y="5294313"/>
            <a:ext cx="280988" cy="279400"/>
          </a:xfrm>
          <a:prstGeom prst="ellipse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205" name="Text Box 85"/>
          <p:cNvSpPr txBox="1">
            <a:spLocks noChangeArrowheads="1"/>
          </p:cNvSpPr>
          <p:nvPr/>
        </p:nvSpPr>
        <p:spPr bwMode="auto">
          <a:xfrm>
            <a:off x="2940050" y="5254625"/>
            <a:ext cx="273050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</a:p>
        </p:txBody>
      </p:sp>
      <p:sp>
        <p:nvSpPr>
          <p:cNvPr id="517206" name="Oval 86"/>
          <p:cNvSpPr>
            <a:spLocks noChangeArrowheads="1"/>
          </p:cNvSpPr>
          <p:nvPr/>
        </p:nvSpPr>
        <p:spPr bwMode="auto">
          <a:xfrm>
            <a:off x="3857625" y="5297488"/>
            <a:ext cx="280988" cy="279400"/>
          </a:xfrm>
          <a:prstGeom prst="ellipse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207" name="Text Box 87"/>
          <p:cNvSpPr txBox="1">
            <a:spLocks noChangeArrowheads="1"/>
          </p:cNvSpPr>
          <p:nvPr/>
        </p:nvSpPr>
        <p:spPr bwMode="auto">
          <a:xfrm>
            <a:off x="3873500" y="5257800"/>
            <a:ext cx="282575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u</a:t>
            </a:r>
          </a:p>
        </p:txBody>
      </p:sp>
      <p:sp>
        <p:nvSpPr>
          <p:cNvPr id="517208" name="Oval 88"/>
          <p:cNvSpPr>
            <a:spLocks noChangeArrowheads="1"/>
          </p:cNvSpPr>
          <p:nvPr/>
        </p:nvSpPr>
        <p:spPr bwMode="auto">
          <a:xfrm>
            <a:off x="4789488" y="5299075"/>
            <a:ext cx="280987" cy="279400"/>
          </a:xfrm>
          <a:prstGeom prst="ellipse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209" name="Text Box 89"/>
          <p:cNvSpPr txBox="1">
            <a:spLocks noChangeArrowheads="1"/>
          </p:cNvSpPr>
          <p:nvPr/>
        </p:nvSpPr>
        <p:spPr bwMode="auto">
          <a:xfrm>
            <a:off x="4805363" y="5259388"/>
            <a:ext cx="315912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w</a:t>
            </a:r>
          </a:p>
        </p:txBody>
      </p:sp>
      <p:sp>
        <p:nvSpPr>
          <p:cNvPr id="517210" name="Oval 90"/>
          <p:cNvSpPr>
            <a:spLocks noChangeArrowheads="1"/>
          </p:cNvSpPr>
          <p:nvPr/>
        </p:nvSpPr>
        <p:spPr bwMode="auto">
          <a:xfrm>
            <a:off x="5673725" y="5291138"/>
            <a:ext cx="280988" cy="279400"/>
          </a:xfrm>
          <a:prstGeom prst="ellipse">
            <a:avLst/>
          </a:prstGeom>
          <a:solidFill>
            <a:srgbClr val="E4C850">
              <a:alpha val="50000"/>
            </a:srgb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211" name="Text Box 91"/>
          <p:cNvSpPr txBox="1">
            <a:spLocks noChangeArrowheads="1"/>
          </p:cNvSpPr>
          <p:nvPr/>
        </p:nvSpPr>
        <p:spPr bwMode="auto">
          <a:xfrm>
            <a:off x="5689600" y="5251450"/>
            <a:ext cx="271463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x</a:t>
            </a:r>
          </a:p>
        </p:txBody>
      </p:sp>
      <p:sp>
        <p:nvSpPr>
          <p:cNvPr id="517212" name="Line 92"/>
          <p:cNvSpPr>
            <a:spLocks noChangeShapeType="1"/>
          </p:cNvSpPr>
          <p:nvPr/>
        </p:nvSpPr>
        <p:spPr bwMode="auto">
          <a:xfrm>
            <a:off x="1393825" y="5449888"/>
            <a:ext cx="623888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7213" name="Line 93"/>
          <p:cNvSpPr>
            <a:spLocks noChangeShapeType="1"/>
          </p:cNvSpPr>
          <p:nvPr/>
        </p:nvSpPr>
        <p:spPr bwMode="auto">
          <a:xfrm>
            <a:off x="2286000" y="5427663"/>
            <a:ext cx="6350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7214" name="Line 94"/>
          <p:cNvSpPr>
            <a:spLocks noChangeShapeType="1"/>
          </p:cNvSpPr>
          <p:nvPr/>
        </p:nvSpPr>
        <p:spPr bwMode="auto">
          <a:xfrm>
            <a:off x="3200400" y="5438775"/>
            <a:ext cx="657225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7215" name="Line 95"/>
          <p:cNvSpPr>
            <a:spLocks noChangeShapeType="1"/>
          </p:cNvSpPr>
          <p:nvPr/>
        </p:nvSpPr>
        <p:spPr bwMode="auto">
          <a:xfrm>
            <a:off x="4137025" y="5438775"/>
            <a:ext cx="655638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7216" name="Line 96"/>
          <p:cNvSpPr>
            <a:spLocks noChangeShapeType="1"/>
          </p:cNvSpPr>
          <p:nvPr/>
        </p:nvSpPr>
        <p:spPr bwMode="auto">
          <a:xfrm>
            <a:off x="5072063" y="5438775"/>
            <a:ext cx="614362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7217" name="Freeform 97"/>
          <p:cNvSpPr>
            <a:spLocks/>
          </p:cNvSpPr>
          <p:nvPr/>
        </p:nvSpPr>
        <p:spPr bwMode="auto">
          <a:xfrm>
            <a:off x="2146300" y="5002213"/>
            <a:ext cx="1797050" cy="296862"/>
          </a:xfrm>
          <a:custGeom>
            <a:avLst/>
            <a:gdLst>
              <a:gd name="T0" fmla="*/ 0 w 1132"/>
              <a:gd name="T1" fmla="*/ 180 h 187"/>
              <a:gd name="T2" fmla="*/ 230 w 1132"/>
              <a:gd name="T3" fmla="*/ 45 h 187"/>
              <a:gd name="T4" fmla="*/ 712 w 1132"/>
              <a:gd name="T5" fmla="*/ 24 h 187"/>
              <a:gd name="T6" fmla="*/ 1132 w 1132"/>
              <a:gd name="T7" fmla="*/ 187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32" h="187">
                <a:moveTo>
                  <a:pt x="0" y="180"/>
                </a:moveTo>
                <a:cubicBezTo>
                  <a:pt x="56" y="125"/>
                  <a:pt x="112" y="71"/>
                  <a:pt x="230" y="45"/>
                </a:cubicBezTo>
                <a:cubicBezTo>
                  <a:pt x="348" y="19"/>
                  <a:pt x="562" y="0"/>
                  <a:pt x="712" y="24"/>
                </a:cubicBezTo>
                <a:cubicBezTo>
                  <a:pt x="862" y="48"/>
                  <a:pt x="997" y="117"/>
                  <a:pt x="1132" y="187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7218" name="Freeform 98"/>
          <p:cNvSpPr>
            <a:spLocks/>
          </p:cNvSpPr>
          <p:nvPr/>
        </p:nvSpPr>
        <p:spPr bwMode="auto">
          <a:xfrm>
            <a:off x="1254125" y="5567363"/>
            <a:ext cx="1752600" cy="284162"/>
          </a:xfrm>
          <a:custGeom>
            <a:avLst/>
            <a:gdLst>
              <a:gd name="T0" fmla="*/ 0 w 1104"/>
              <a:gd name="T1" fmla="*/ 14 h 179"/>
              <a:gd name="T2" fmla="*/ 305 w 1104"/>
              <a:gd name="T3" fmla="*/ 136 h 179"/>
              <a:gd name="T4" fmla="*/ 813 w 1104"/>
              <a:gd name="T5" fmla="*/ 156 h 179"/>
              <a:gd name="T6" fmla="*/ 1104 w 1104"/>
              <a:gd name="T7" fmla="*/ 0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04" h="179">
                <a:moveTo>
                  <a:pt x="0" y="14"/>
                </a:moveTo>
                <a:cubicBezTo>
                  <a:pt x="85" y="63"/>
                  <a:pt x="170" y="112"/>
                  <a:pt x="305" y="136"/>
                </a:cubicBezTo>
                <a:cubicBezTo>
                  <a:pt x="440" y="160"/>
                  <a:pt x="680" y="179"/>
                  <a:pt x="813" y="156"/>
                </a:cubicBezTo>
                <a:cubicBezTo>
                  <a:pt x="946" y="133"/>
                  <a:pt x="1025" y="66"/>
                  <a:pt x="1104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7219" name="Freeform 99"/>
          <p:cNvSpPr>
            <a:spLocks/>
          </p:cNvSpPr>
          <p:nvPr/>
        </p:nvSpPr>
        <p:spPr bwMode="auto">
          <a:xfrm>
            <a:off x="3082925" y="5578475"/>
            <a:ext cx="1806575" cy="290513"/>
          </a:xfrm>
          <a:custGeom>
            <a:avLst/>
            <a:gdLst>
              <a:gd name="T0" fmla="*/ 0 w 1138"/>
              <a:gd name="T1" fmla="*/ 0 h 183"/>
              <a:gd name="T2" fmla="*/ 332 w 1138"/>
              <a:gd name="T3" fmla="*/ 129 h 183"/>
              <a:gd name="T4" fmla="*/ 826 w 1138"/>
              <a:gd name="T5" fmla="*/ 163 h 183"/>
              <a:gd name="T6" fmla="*/ 1138 w 1138"/>
              <a:gd name="T7" fmla="*/ 7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38" h="183">
                <a:moveTo>
                  <a:pt x="0" y="0"/>
                </a:moveTo>
                <a:cubicBezTo>
                  <a:pt x="97" y="51"/>
                  <a:pt x="194" y="102"/>
                  <a:pt x="332" y="129"/>
                </a:cubicBezTo>
                <a:cubicBezTo>
                  <a:pt x="470" y="156"/>
                  <a:pt x="692" y="183"/>
                  <a:pt x="826" y="163"/>
                </a:cubicBezTo>
                <a:cubicBezTo>
                  <a:pt x="960" y="143"/>
                  <a:pt x="1049" y="75"/>
                  <a:pt x="1138" y="7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7220" name="Freeform 100"/>
          <p:cNvSpPr>
            <a:spLocks/>
          </p:cNvSpPr>
          <p:nvPr/>
        </p:nvSpPr>
        <p:spPr bwMode="auto">
          <a:xfrm>
            <a:off x="3082925" y="5546725"/>
            <a:ext cx="2646363" cy="519113"/>
          </a:xfrm>
          <a:custGeom>
            <a:avLst/>
            <a:gdLst>
              <a:gd name="T0" fmla="*/ 0 w 1667"/>
              <a:gd name="T1" fmla="*/ 20 h 327"/>
              <a:gd name="T2" fmla="*/ 298 w 1667"/>
              <a:gd name="T3" fmla="*/ 271 h 327"/>
              <a:gd name="T4" fmla="*/ 874 w 1667"/>
              <a:gd name="T5" fmla="*/ 311 h 327"/>
              <a:gd name="T6" fmla="*/ 1355 w 1667"/>
              <a:gd name="T7" fmla="*/ 311 h 327"/>
              <a:gd name="T8" fmla="*/ 1511 w 1667"/>
              <a:gd name="T9" fmla="*/ 217 h 327"/>
              <a:gd name="T10" fmla="*/ 1667 w 1667"/>
              <a:gd name="T11" fmla="*/ 0 h 3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67" h="327">
                <a:moveTo>
                  <a:pt x="0" y="20"/>
                </a:moveTo>
                <a:cubicBezTo>
                  <a:pt x="76" y="121"/>
                  <a:pt x="152" y="222"/>
                  <a:pt x="298" y="271"/>
                </a:cubicBezTo>
                <a:cubicBezTo>
                  <a:pt x="444" y="320"/>
                  <a:pt x="698" y="304"/>
                  <a:pt x="874" y="311"/>
                </a:cubicBezTo>
                <a:cubicBezTo>
                  <a:pt x="1050" y="318"/>
                  <a:pt x="1249" y="327"/>
                  <a:pt x="1355" y="311"/>
                </a:cubicBezTo>
                <a:cubicBezTo>
                  <a:pt x="1461" y="295"/>
                  <a:pt x="1459" y="269"/>
                  <a:pt x="1511" y="217"/>
                </a:cubicBezTo>
                <a:cubicBezTo>
                  <a:pt x="1563" y="165"/>
                  <a:pt x="1615" y="82"/>
                  <a:pt x="1667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7221" name="Text Box 101"/>
          <p:cNvSpPr txBox="1">
            <a:spLocks noChangeArrowheads="1"/>
          </p:cNvSpPr>
          <p:nvPr/>
        </p:nvSpPr>
        <p:spPr bwMode="auto">
          <a:xfrm>
            <a:off x="1504950" y="5181600"/>
            <a:ext cx="280988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5</a:t>
            </a:r>
          </a:p>
        </p:txBody>
      </p:sp>
      <p:sp>
        <p:nvSpPr>
          <p:cNvPr id="517222" name="Text Box 102"/>
          <p:cNvSpPr txBox="1">
            <a:spLocks noChangeArrowheads="1"/>
          </p:cNvSpPr>
          <p:nvPr/>
        </p:nvSpPr>
        <p:spPr bwMode="auto">
          <a:xfrm>
            <a:off x="2400300" y="5160963"/>
            <a:ext cx="280988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2</a:t>
            </a:r>
          </a:p>
        </p:txBody>
      </p:sp>
      <p:sp>
        <p:nvSpPr>
          <p:cNvPr id="517223" name="Text Box 103"/>
          <p:cNvSpPr txBox="1">
            <a:spLocks noChangeArrowheads="1"/>
          </p:cNvSpPr>
          <p:nvPr/>
        </p:nvSpPr>
        <p:spPr bwMode="auto">
          <a:xfrm>
            <a:off x="3338513" y="5162550"/>
            <a:ext cx="280987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7</a:t>
            </a:r>
          </a:p>
        </p:txBody>
      </p:sp>
      <p:sp>
        <p:nvSpPr>
          <p:cNvPr id="517224" name="Text Box 104"/>
          <p:cNvSpPr txBox="1">
            <a:spLocks noChangeArrowheads="1"/>
          </p:cNvSpPr>
          <p:nvPr/>
        </p:nvSpPr>
        <p:spPr bwMode="auto">
          <a:xfrm>
            <a:off x="4254500" y="5143500"/>
            <a:ext cx="346075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-1</a:t>
            </a:r>
          </a:p>
        </p:txBody>
      </p:sp>
      <p:sp>
        <p:nvSpPr>
          <p:cNvPr id="517225" name="Text Box 105"/>
          <p:cNvSpPr txBox="1">
            <a:spLocks noChangeArrowheads="1"/>
          </p:cNvSpPr>
          <p:nvPr/>
        </p:nvSpPr>
        <p:spPr bwMode="auto">
          <a:xfrm>
            <a:off x="5170488" y="5167313"/>
            <a:ext cx="346075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-2</a:t>
            </a:r>
          </a:p>
        </p:txBody>
      </p:sp>
      <p:sp>
        <p:nvSpPr>
          <p:cNvPr id="517226" name="Freeform 106"/>
          <p:cNvSpPr>
            <a:spLocks/>
          </p:cNvSpPr>
          <p:nvPr/>
        </p:nvSpPr>
        <p:spPr bwMode="auto">
          <a:xfrm>
            <a:off x="4005263" y="4983163"/>
            <a:ext cx="1819275" cy="314325"/>
          </a:xfrm>
          <a:custGeom>
            <a:avLst/>
            <a:gdLst>
              <a:gd name="T0" fmla="*/ 0 w 1146"/>
              <a:gd name="T1" fmla="*/ 198 h 198"/>
              <a:gd name="T2" fmla="*/ 143 w 1146"/>
              <a:gd name="T3" fmla="*/ 97 h 198"/>
              <a:gd name="T4" fmla="*/ 576 w 1146"/>
              <a:gd name="T5" fmla="*/ 9 h 198"/>
              <a:gd name="T6" fmla="*/ 902 w 1146"/>
              <a:gd name="T7" fmla="*/ 42 h 198"/>
              <a:gd name="T8" fmla="*/ 1146 w 1146"/>
              <a:gd name="T9" fmla="*/ 185 h 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46" h="198">
                <a:moveTo>
                  <a:pt x="0" y="198"/>
                </a:moveTo>
                <a:cubicBezTo>
                  <a:pt x="23" y="163"/>
                  <a:pt x="47" y="128"/>
                  <a:pt x="143" y="97"/>
                </a:cubicBezTo>
                <a:cubicBezTo>
                  <a:pt x="239" y="66"/>
                  <a:pt x="450" y="18"/>
                  <a:pt x="576" y="9"/>
                </a:cubicBezTo>
                <a:cubicBezTo>
                  <a:pt x="702" y="0"/>
                  <a:pt x="807" y="13"/>
                  <a:pt x="902" y="42"/>
                </a:cubicBezTo>
                <a:cubicBezTo>
                  <a:pt x="997" y="71"/>
                  <a:pt x="1071" y="128"/>
                  <a:pt x="1146" y="185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7227" name="Text Box 107"/>
          <p:cNvSpPr txBox="1">
            <a:spLocks noChangeArrowheads="1"/>
          </p:cNvSpPr>
          <p:nvPr/>
        </p:nvSpPr>
        <p:spPr bwMode="auto">
          <a:xfrm>
            <a:off x="2143125" y="5572125"/>
            <a:ext cx="280988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3</a:t>
            </a:r>
          </a:p>
        </p:txBody>
      </p:sp>
      <p:sp>
        <p:nvSpPr>
          <p:cNvPr id="517228" name="Text Box 108"/>
          <p:cNvSpPr txBox="1">
            <a:spLocks noChangeArrowheads="1"/>
          </p:cNvSpPr>
          <p:nvPr/>
        </p:nvSpPr>
        <p:spPr bwMode="auto">
          <a:xfrm>
            <a:off x="2873375" y="4773613"/>
            <a:ext cx="280988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6</a:t>
            </a:r>
          </a:p>
        </p:txBody>
      </p:sp>
      <p:sp>
        <p:nvSpPr>
          <p:cNvPr id="517229" name="Text Box 109"/>
          <p:cNvSpPr txBox="1">
            <a:spLocks noChangeArrowheads="1"/>
          </p:cNvSpPr>
          <p:nvPr/>
        </p:nvSpPr>
        <p:spPr bwMode="auto">
          <a:xfrm>
            <a:off x="4081463" y="5583238"/>
            <a:ext cx="280987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4</a:t>
            </a:r>
          </a:p>
        </p:txBody>
      </p:sp>
      <p:sp>
        <p:nvSpPr>
          <p:cNvPr id="517230" name="Text Box 110"/>
          <p:cNvSpPr txBox="1">
            <a:spLocks noChangeArrowheads="1"/>
          </p:cNvSpPr>
          <p:nvPr/>
        </p:nvSpPr>
        <p:spPr bwMode="auto">
          <a:xfrm>
            <a:off x="4533900" y="5983288"/>
            <a:ext cx="280988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2</a:t>
            </a:r>
          </a:p>
        </p:txBody>
      </p:sp>
      <p:sp>
        <p:nvSpPr>
          <p:cNvPr id="517231" name="Text Box 111"/>
          <p:cNvSpPr txBox="1">
            <a:spLocks noChangeArrowheads="1"/>
          </p:cNvSpPr>
          <p:nvPr/>
        </p:nvSpPr>
        <p:spPr bwMode="auto">
          <a:xfrm>
            <a:off x="1990725" y="5038725"/>
            <a:ext cx="280988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517232" name="Text Box 112"/>
          <p:cNvSpPr txBox="1">
            <a:spLocks noChangeArrowheads="1"/>
          </p:cNvSpPr>
          <p:nvPr/>
        </p:nvSpPr>
        <p:spPr bwMode="auto">
          <a:xfrm>
            <a:off x="1106488" y="5032375"/>
            <a:ext cx="311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  <a:sym typeface="Symbol" pitchFamily="18" charset="2"/>
              </a:rPr>
              <a:t></a:t>
            </a:r>
            <a:endParaRPr lang="en-US" sz="1400">
              <a:solidFill>
                <a:schemeClr val="hlink"/>
              </a:solidFill>
            </a:endParaRPr>
          </a:p>
        </p:txBody>
      </p:sp>
      <p:sp>
        <p:nvSpPr>
          <p:cNvPr id="517233" name="Text Box 113"/>
          <p:cNvSpPr txBox="1">
            <a:spLocks noChangeArrowheads="1"/>
          </p:cNvSpPr>
          <p:nvPr/>
        </p:nvSpPr>
        <p:spPr bwMode="auto">
          <a:xfrm>
            <a:off x="2927350" y="5043488"/>
            <a:ext cx="280988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  <a:sym typeface="Symbol" pitchFamily="18" charset="2"/>
              </a:rPr>
              <a:t>2</a:t>
            </a:r>
            <a:endParaRPr lang="en-US" sz="1400">
              <a:solidFill>
                <a:schemeClr val="hlink"/>
              </a:solidFill>
            </a:endParaRPr>
          </a:p>
        </p:txBody>
      </p:sp>
      <p:sp>
        <p:nvSpPr>
          <p:cNvPr id="517234" name="Text Box 114"/>
          <p:cNvSpPr txBox="1">
            <a:spLocks noChangeArrowheads="1"/>
          </p:cNvSpPr>
          <p:nvPr/>
        </p:nvSpPr>
        <p:spPr bwMode="auto">
          <a:xfrm>
            <a:off x="3811588" y="5022850"/>
            <a:ext cx="280987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  <a:sym typeface="Symbol" pitchFamily="18" charset="2"/>
              </a:rPr>
              <a:t>6</a:t>
            </a:r>
            <a:endParaRPr lang="en-US" sz="1400">
              <a:solidFill>
                <a:schemeClr val="hlink"/>
              </a:solidFill>
            </a:endParaRPr>
          </a:p>
        </p:txBody>
      </p:sp>
      <p:sp>
        <p:nvSpPr>
          <p:cNvPr id="517235" name="Text Box 115"/>
          <p:cNvSpPr txBox="1">
            <a:spLocks noChangeArrowheads="1"/>
          </p:cNvSpPr>
          <p:nvPr/>
        </p:nvSpPr>
        <p:spPr bwMode="auto">
          <a:xfrm>
            <a:off x="4802188" y="5056188"/>
            <a:ext cx="280987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  <a:sym typeface="Symbol" pitchFamily="18" charset="2"/>
              </a:rPr>
              <a:t>5</a:t>
            </a:r>
            <a:endParaRPr lang="en-US" sz="1400">
              <a:solidFill>
                <a:schemeClr val="hlink"/>
              </a:solidFill>
            </a:endParaRPr>
          </a:p>
        </p:txBody>
      </p:sp>
      <p:sp>
        <p:nvSpPr>
          <p:cNvPr id="517236" name="Text Box 116"/>
          <p:cNvSpPr txBox="1">
            <a:spLocks noChangeArrowheads="1"/>
          </p:cNvSpPr>
          <p:nvPr/>
        </p:nvSpPr>
        <p:spPr bwMode="auto">
          <a:xfrm>
            <a:off x="5718175" y="5003800"/>
            <a:ext cx="280988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660033"/>
                </a:solidFill>
                <a:sym typeface="Symbol" pitchFamily="18" charset="2"/>
              </a:rPr>
              <a:t>3</a:t>
            </a:r>
            <a:endParaRPr lang="en-US" sz="1400">
              <a:solidFill>
                <a:srgbClr val="660033"/>
              </a:solidFill>
            </a:endParaRPr>
          </a:p>
        </p:txBody>
      </p:sp>
      <p:sp>
        <p:nvSpPr>
          <p:cNvPr id="517237" name="Text Box 117"/>
          <p:cNvSpPr txBox="1">
            <a:spLocks noChangeArrowheads="1"/>
          </p:cNvSpPr>
          <p:nvPr/>
        </p:nvSpPr>
        <p:spPr bwMode="auto">
          <a:xfrm>
            <a:off x="4937125" y="4737100"/>
            <a:ext cx="280988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1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3" y="153988"/>
            <a:ext cx="7772400" cy="615950"/>
          </a:xfrm>
          <a:noFill/>
          <a:ln/>
        </p:spPr>
        <p:txBody>
          <a:bodyPr/>
          <a:lstStyle/>
          <a:p>
            <a:r>
              <a:rPr lang="en-US" sz="3200"/>
              <a:t>Analysis</a:t>
            </a:r>
          </a:p>
        </p:txBody>
      </p:sp>
      <p:sp>
        <p:nvSpPr>
          <p:cNvPr id="5181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17513" y="909638"/>
            <a:ext cx="8232775" cy="5395912"/>
          </a:xfrm>
          <a:noFill/>
          <a:ln/>
        </p:spPr>
        <p:txBody>
          <a:bodyPr/>
          <a:lstStyle/>
          <a:p>
            <a:r>
              <a:rPr lang="en-US" sz="2000">
                <a:sym typeface="Symbol" pitchFamily="18" charset="2"/>
              </a:rPr>
              <a:t>Correctness </a:t>
            </a:r>
          </a:p>
          <a:p>
            <a:endParaRPr lang="en-US" sz="2000">
              <a:sym typeface="Symbol" pitchFamily="18" charset="2"/>
            </a:endParaRPr>
          </a:p>
          <a:p>
            <a:endParaRPr lang="en-US" sz="2000">
              <a:sym typeface="Symbol" pitchFamily="18" charset="2"/>
            </a:endParaRPr>
          </a:p>
          <a:p>
            <a:endParaRPr lang="en-US" sz="2000">
              <a:sym typeface="Symbol" pitchFamily="18" charset="2"/>
            </a:endParaRPr>
          </a:p>
          <a:p>
            <a:endParaRPr lang="en-US" sz="2000"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r>
              <a:rPr lang="en-US" sz="2000">
                <a:sym typeface="Symbol" pitchFamily="18" charset="2"/>
              </a:rPr>
              <a:t>	When a vertex </a:t>
            </a:r>
            <a:r>
              <a:rPr lang="en-US" sz="2000">
                <a:latin typeface="Batang" pitchFamily="18" charset="-127"/>
                <a:sym typeface="Symbol" pitchFamily="18" charset="2"/>
              </a:rPr>
              <a:t>v</a:t>
            </a:r>
            <a:r>
              <a:rPr lang="en-US" sz="2000">
                <a:sym typeface="Symbol" pitchFamily="18" charset="2"/>
              </a:rPr>
              <a:t> is selected, its distance </a:t>
            </a:r>
            <a:r>
              <a:rPr lang="en-US" sz="2000">
                <a:latin typeface="Batang" pitchFamily="18" charset="-127"/>
                <a:sym typeface="Symbol" pitchFamily="18" charset="2"/>
              </a:rPr>
              <a:t>v.dist</a:t>
            </a:r>
            <a:r>
              <a:rPr lang="en-US" sz="2000">
                <a:sym typeface="Symbol" pitchFamily="18" charset="2"/>
              </a:rPr>
              <a:t> can no longer be lowered, since by the topological ordering rule it has no incoming edges emanating from </a:t>
            </a:r>
            <a:r>
              <a:rPr lang="en-US" sz="2000">
                <a:solidFill>
                  <a:srgbClr val="FF00FF"/>
                </a:solidFill>
                <a:latin typeface="Batang" pitchFamily="18" charset="-127"/>
                <a:sym typeface="Symbol" pitchFamily="18" charset="2"/>
              </a:rPr>
              <a:t>unknown</a:t>
            </a:r>
            <a:r>
              <a:rPr lang="en-US" sz="2000">
                <a:sym typeface="Symbol" pitchFamily="18" charset="2"/>
              </a:rPr>
              <a:t> vertices.</a:t>
            </a:r>
          </a:p>
          <a:p>
            <a:r>
              <a:rPr lang="en-US" sz="2000">
                <a:sym typeface="Symbol" pitchFamily="18" charset="2"/>
              </a:rPr>
              <a:t>Running time</a:t>
            </a:r>
          </a:p>
          <a:p>
            <a:pPr lvl="1"/>
            <a:r>
              <a:rPr lang="en-US" sz="1800">
                <a:sym typeface="Symbol" pitchFamily="18" charset="2"/>
              </a:rPr>
              <a:t>Initialization step takes O(|V|) time.</a:t>
            </a:r>
          </a:p>
          <a:p>
            <a:pPr lvl="1"/>
            <a:r>
              <a:rPr lang="en-US" sz="1800">
                <a:sym typeface="Symbol" pitchFamily="18" charset="2"/>
              </a:rPr>
              <a:t>Topologically sorting takes O(|V|+|E|) time.</a:t>
            </a:r>
          </a:p>
          <a:p>
            <a:pPr lvl="1"/>
            <a:r>
              <a:rPr lang="en-US" sz="1800">
                <a:sym typeface="Symbol" pitchFamily="18" charset="2"/>
              </a:rPr>
              <a:t>In step 3, one pass over the vertices takes O(|V|) time; It totally takes O(|E|) to examine each edge once for distance updating.</a:t>
            </a:r>
          </a:p>
          <a:p>
            <a:pPr lvl="1"/>
            <a:r>
              <a:rPr lang="en-US" sz="1800">
                <a:sym typeface="Symbol" pitchFamily="18" charset="2"/>
              </a:rPr>
              <a:t>Totally, the running time is O(|V|+|E|).  </a:t>
            </a:r>
          </a:p>
          <a:p>
            <a:pPr>
              <a:buFont typeface="Wingdings" pitchFamily="2" charset="2"/>
              <a:buNone/>
            </a:pPr>
            <a:endParaRPr lang="en-US" sz="2000">
              <a:sym typeface="Symbol" pitchFamily="18" charset="2"/>
            </a:endParaRPr>
          </a:p>
        </p:txBody>
      </p:sp>
      <p:grpSp>
        <p:nvGrpSpPr>
          <p:cNvPr id="518148" name="Group 4"/>
          <p:cNvGrpSpPr>
            <a:grpSpLocks/>
          </p:cNvGrpSpPr>
          <p:nvPr/>
        </p:nvGrpSpPr>
        <p:grpSpPr bwMode="auto">
          <a:xfrm>
            <a:off x="1111250" y="1085850"/>
            <a:ext cx="4892675" cy="1560513"/>
            <a:chOff x="883" y="2995"/>
            <a:chExt cx="3082" cy="983"/>
          </a:xfrm>
        </p:grpSpPr>
        <p:sp>
          <p:nvSpPr>
            <p:cNvPr id="518149" name="Oval 5"/>
            <p:cNvSpPr>
              <a:spLocks noChangeArrowheads="1"/>
            </p:cNvSpPr>
            <p:nvPr/>
          </p:nvSpPr>
          <p:spPr bwMode="auto">
            <a:xfrm>
              <a:off x="889" y="3363"/>
              <a:ext cx="177" cy="176"/>
            </a:xfrm>
            <a:prstGeom prst="ellipse">
              <a:avLst/>
            </a:prstGeom>
            <a:solidFill>
              <a:srgbClr val="C0C0C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rgbClr val="22AA22"/>
                </a:solidFill>
              </a:endParaRPr>
            </a:p>
          </p:txBody>
        </p:sp>
        <p:sp>
          <p:nvSpPr>
            <p:cNvPr id="518150" name="Text Box 6"/>
            <p:cNvSpPr txBox="1">
              <a:spLocks noChangeArrowheads="1"/>
            </p:cNvSpPr>
            <p:nvPr/>
          </p:nvSpPr>
          <p:spPr bwMode="auto">
            <a:xfrm>
              <a:off x="913" y="3352"/>
              <a:ext cx="156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r</a:t>
              </a:r>
            </a:p>
          </p:txBody>
        </p:sp>
        <p:sp>
          <p:nvSpPr>
            <p:cNvPr id="518151" name="Oval 7"/>
            <p:cNvSpPr>
              <a:spLocks noChangeArrowheads="1"/>
            </p:cNvSpPr>
            <p:nvPr/>
          </p:nvSpPr>
          <p:spPr bwMode="auto">
            <a:xfrm>
              <a:off x="1448" y="3349"/>
              <a:ext cx="177" cy="176"/>
            </a:xfrm>
            <a:prstGeom prst="ellipse">
              <a:avLst/>
            </a:prstGeom>
            <a:solidFill>
              <a:srgbClr val="C0C0C0"/>
            </a:solidFill>
            <a:ln w="19050">
              <a:solidFill>
                <a:srgbClr val="FF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152" name="Text Box 8"/>
            <p:cNvSpPr txBox="1">
              <a:spLocks noChangeArrowheads="1"/>
            </p:cNvSpPr>
            <p:nvPr/>
          </p:nvSpPr>
          <p:spPr bwMode="auto">
            <a:xfrm>
              <a:off x="1458" y="3324"/>
              <a:ext cx="166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FF00FF"/>
                  </a:solidFill>
                </a:rPr>
                <a:t>s</a:t>
              </a:r>
            </a:p>
          </p:txBody>
        </p:sp>
        <p:sp>
          <p:nvSpPr>
            <p:cNvPr id="518153" name="Oval 9"/>
            <p:cNvSpPr>
              <a:spLocks noChangeArrowheads="1"/>
            </p:cNvSpPr>
            <p:nvPr/>
          </p:nvSpPr>
          <p:spPr bwMode="auto">
            <a:xfrm>
              <a:off x="2028" y="3351"/>
              <a:ext cx="177" cy="176"/>
            </a:xfrm>
            <a:prstGeom prst="ellipse">
              <a:avLst/>
            </a:prstGeom>
            <a:solidFill>
              <a:srgbClr val="E4C850">
                <a:alpha val="50000"/>
              </a:srgb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154" name="Text Box 10"/>
            <p:cNvSpPr txBox="1">
              <a:spLocks noChangeArrowheads="1"/>
            </p:cNvSpPr>
            <p:nvPr/>
          </p:nvSpPr>
          <p:spPr bwMode="auto">
            <a:xfrm>
              <a:off x="2038" y="3326"/>
              <a:ext cx="172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</a:p>
          </p:txBody>
        </p:sp>
        <p:sp>
          <p:nvSpPr>
            <p:cNvPr id="518155" name="Oval 11"/>
            <p:cNvSpPr>
              <a:spLocks noChangeArrowheads="1"/>
            </p:cNvSpPr>
            <p:nvPr/>
          </p:nvSpPr>
          <p:spPr bwMode="auto">
            <a:xfrm>
              <a:off x="2616" y="3353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156" name="Text Box 12"/>
            <p:cNvSpPr txBox="1">
              <a:spLocks noChangeArrowheads="1"/>
            </p:cNvSpPr>
            <p:nvPr/>
          </p:nvSpPr>
          <p:spPr bwMode="auto">
            <a:xfrm>
              <a:off x="2626" y="3328"/>
              <a:ext cx="178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u</a:t>
              </a:r>
            </a:p>
          </p:txBody>
        </p:sp>
        <p:sp>
          <p:nvSpPr>
            <p:cNvPr id="518157" name="Oval 13"/>
            <p:cNvSpPr>
              <a:spLocks noChangeArrowheads="1"/>
            </p:cNvSpPr>
            <p:nvPr/>
          </p:nvSpPr>
          <p:spPr bwMode="auto">
            <a:xfrm>
              <a:off x="3203" y="3354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158" name="Text Box 14"/>
            <p:cNvSpPr txBox="1">
              <a:spLocks noChangeArrowheads="1"/>
            </p:cNvSpPr>
            <p:nvPr/>
          </p:nvSpPr>
          <p:spPr bwMode="auto">
            <a:xfrm>
              <a:off x="3213" y="3329"/>
              <a:ext cx="199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w</a:t>
              </a:r>
            </a:p>
          </p:txBody>
        </p:sp>
        <p:sp>
          <p:nvSpPr>
            <p:cNvPr id="518159" name="Oval 15"/>
            <p:cNvSpPr>
              <a:spLocks noChangeArrowheads="1"/>
            </p:cNvSpPr>
            <p:nvPr/>
          </p:nvSpPr>
          <p:spPr bwMode="auto">
            <a:xfrm>
              <a:off x="3760" y="3349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160" name="Text Box 16"/>
            <p:cNvSpPr txBox="1">
              <a:spLocks noChangeArrowheads="1"/>
            </p:cNvSpPr>
            <p:nvPr/>
          </p:nvSpPr>
          <p:spPr bwMode="auto">
            <a:xfrm>
              <a:off x="3770" y="3324"/>
              <a:ext cx="17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x</a:t>
              </a:r>
            </a:p>
          </p:txBody>
        </p:sp>
        <p:sp>
          <p:nvSpPr>
            <p:cNvPr id="518161" name="Line 17"/>
            <p:cNvSpPr>
              <a:spLocks noChangeShapeType="1"/>
            </p:cNvSpPr>
            <p:nvPr/>
          </p:nvSpPr>
          <p:spPr bwMode="auto">
            <a:xfrm>
              <a:off x="1064" y="3449"/>
              <a:ext cx="39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8162" name="Line 18"/>
            <p:cNvSpPr>
              <a:spLocks noChangeShapeType="1"/>
            </p:cNvSpPr>
            <p:nvPr/>
          </p:nvSpPr>
          <p:spPr bwMode="auto">
            <a:xfrm>
              <a:off x="1626" y="3435"/>
              <a:ext cx="4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8163" name="Line 19"/>
            <p:cNvSpPr>
              <a:spLocks noChangeShapeType="1"/>
            </p:cNvSpPr>
            <p:nvPr/>
          </p:nvSpPr>
          <p:spPr bwMode="auto">
            <a:xfrm>
              <a:off x="2202" y="3442"/>
              <a:ext cx="41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8164" name="Line 20"/>
            <p:cNvSpPr>
              <a:spLocks noChangeShapeType="1"/>
            </p:cNvSpPr>
            <p:nvPr/>
          </p:nvSpPr>
          <p:spPr bwMode="auto">
            <a:xfrm>
              <a:off x="2792" y="3442"/>
              <a:ext cx="41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8165" name="Line 21"/>
            <p:cNvSpPr>
              <a:spLocks noChangeShapeType="1"/>
            </p:cNvSpPr>
            <p:nvPr/>
          </p:nvSpPr>
          <p:spPr bwMode="auto">
            <a:xfrm>
              <a:off x="3381" y="3442"/>
              <a:ext cx="38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8166" name="Freeform 22"/>
            <p:cNvSpPr>
              <a:spLocks/>
            </p:cNvSpPr>
            <p:nvPr/>
          </p:nvSpPr>
          <p:spPr bwMode="auto">
            <a:xfrm>
              <a:off x="1538" y="3167"/>
              <a:ext cx="1132" cy="187"/>
            </a:xfrm>
            <a:custGeom>
              <a:avLst/>
              <a:gdLst>
                <a:gd name="T0" fmla="*/ 0 w 1132"/>
                <a:gd name="T1" fmla="*/ 180 h 187"/>
                <a:gd name="T2" fmla="*/ 230 w 1132"/>
                <a:gd name="T3" fmla="*/ 45 h 187"/>
                <a:gd name="T4" fmla="*/ 712 w 1132"/>
                <a:gd name="T5" fmla="*/ 24 h 187"/>
                <a:gd name="T6" fmla="*/ 1132 w 1132"/>
                <a:gd name="T7" fmla="*/ 187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32" h="187">
                  <a:moveTo>
                    <a:pt x="0" y="180"/>
                  </a:moveTo>
                  <a:cubicBezTo>
                    <a:pt x="56" y="125"/>
                    <a:pt x="112" y="71"/>
                    <a:pt x="230" y="45"/>
                  </a:cubicBezTo>
                  <a:cubicBezTo>
                    <a:pt x="348" y="19"/>
                    <a:pt x="562" y="0"/>
                    <a:pt x="712" y="24"/>
                  </a:cubicBezTo>
                  <a:cubicBezTo>
                    <a:pt x="862" y="48"/>
                    <a:pt x="997" y="117"/>
                    <a:pt x="1132" y="187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8167" name="Freeform 23"/>
            <p:cNvSpPr>
              <a:spLocks/>
            </p:cNvSpPr>
            <p:nvPr/>
          </p:nvSpPr>
          <p:spPr bwMode="auto">
            <a:xfrm>
              <a:off x="976" y="3523"/>
              <a:ext cx="1104" cy="179"/>
            </a:xfrm>
            <a:custGeom>
              <a:avLst/>
              <a:gdLst>
                <a:gd name="T0" fmla="*/ 0 w 1104"/>
                <a:gd name="T1" fmla="*/ 14 h 179"/>
                <a:gd name="T2" fmla="*/ 305 w 1104"/>
                <a:gd name="T3" fmla="*/ 136 h 179"/>
                <a:gd name="T4" fmla="*/ 813 w 1104"/>
                <a:gd name="T5" fmla="*/ 156 h 179"/>
                <a:gd name="T6" fmla="*/ 1104 w 1104"/>
                <a:gd name="T7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04" h="179">
                  <a:moveTo>
                    <a:pt x="0" y="14"/>
                  </a:moveTo>
                  <a:cubicBezTo>
                    <a:pt x="85" y="63"/>
                    <a:pt x="170" y="112"/>
                    <a:pt x="305" y="136"/>
                  </a:cubicBezTo>
                  <a:cubicBezTo>
                    <a:pt x="440" y="160"/>
                    <a:pt x="680" y="179"/>
                    <a:pt x="813" y="156"/>
                  </a:cubicBezTo>
                  <a:cubicBezTo>
                    <a:pt x="946" y="133"/>
                    <a:pt x="1025" y="66"/>
                    <a:pt x="1104" y="0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8168" name="Freeform 24"/>
            <p:cNvSpPr>
              <a:spLocks/>
            </p:cNvSpPr>
            <p:nvPr/>
          </p:nvSpPr>
          <p:spPr bwMode="auto">
            <a:xfrm>
              <a:off x="2128" y="3530"/>
              <a:ext cx="1138" cy="183"/>
            </a:xfrm>
            <a:custGeom>
              <a:avLst/>
              <a:gdLst>
                <a:gd name="T0" fmla="*/ 0 w 1138"/>
                <a:gd name="T1" fmla="*/ 0 h 183"/>
                <a:gd name="T2" fmla="*/ 332 w 1138"/>
                <a:gd name="T3" fmla="*/ 129 h 183"/>
                <a:gd name="T4" fmla="*/ 826 w 1138"/>
                <a:gd name="T5" fmla="*/ 163 h 183"/>
                <a:gd name="T6" fmla="*/ 1138 w 1138"/>
                <a:gd name="T7" fmla="*/ 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38" h="183">
                  <a:moveTo>
                    <a:pt x="0" y="0"/>
                  </a:moveTo>
                  <a:cubicBezTo>
                    <a:pt x="97" y="51"/>
                    <a:pt x="194" y="102"/>
                    <a:pt x="332" y="129"/>
                  </a:cubicBezTo>
                  <a:cubicBezTo>
                    <a:pt x="470" y="156"/>
                    <a:pt x="692" y="183"/>
                    <a:pt x="826" y="163"/>
                  </a:cubicBezTo>
                  <a:cubicBezTo>
                    <a:pt x="960" y="143"/>
                    <a:pt x="1049" y="75"/>
                    <a:pt x="1138" y="7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8169" name="Freeform 25"/>
            <p:cNvSpPr>
              <a:spLocks/>
            </p:cNvSpPr>
            <p:nvPr/>
          </p:nvSpPr>
          <p:spPr bwMode="auto">
            <a:xfrm>
              <a:off x="2128" y="3510"/>
              <a:ext cx="1667" cy="327"/>
            </a:xfrm>
            <a:custGeom>
              <a:avLst/>
              <a:gdLst>
                <a:gd name="T0" fmla="*/ 0 w 1667"/>
                <a:gd name="T1" fmla="*/ 20 h 327"/>
                <a:gd name="T2" fmla="*/ 298 w 1667"/>
                <a:gd name="T3" fmla="*/ 271 h 327"/>
                <a:gd name="T4" fmla="*/ 874 w 1667"/>
                <a:gd name="T5" fmla="*/ 311 h 327"/>
                <a:gd name="T6" fmla="*/ 1355 w 1667"/>
                <a:gd name="T7" fmla="*/ 311 h 327"/>
                <a:gd name="T8" fmla="*/ 1511 w 1667"/>
                <a:gd name="T9" fmla="*/ 217 h 327"/>
                <a:gd name="T10" fmla="*/ 1667 w 1667"/>
                <a:gd name="T11" fmla="*/ 0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67" h="327">
                  <a:moveTo>
                    <a:pt x="0" y="20"/>
                  </a:moveTo>
                  <a:cubicBezTo>
                    <a:pt x="76" y="121"/>
                    <a:pt x="152" y="222"/>
                    <a:pt x="298" y="271"/>
                  </a:cubicBezTo>
                  <a:cubicBezTo>
                    <a:pt x="444" y="320"/>
                    <a:pt x="698" y="304"/>
                    <a:pt x="874" y="311"/>
                  </a:cubicBezTo>
                  <a:cubicBezTo>
                    <a:pt x="1050" y="318"/>
                    <a:pt x="1249" y="327"/>
                    <a:pt x="1355" y="311"/>
                  </a:cubicBezTo>
                  <a:cubicBezTo>
                    <a:pt x="1461" y="295"/>
                    <a:pt x="1459" y="269"/>
                    <a:pt x="1511" y="217"/>
                  </a:cubicBezTo>
                  <a:cubicBezTo>
                    <a:pt x="1563" y="165"/>
                    <a:pt x="1615" y="82"/>
                    <a:pt x="1667" y="0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8170" name="Text Box 26"/>
            <p:cNvSpPr txBox="1">
              <a:spLocks noChangeArrowheads="1"/>
            </p:cNvSpPr>
            <p:nvPr/>
          </p:nvSpPr>
          <p:spPr bwMode="auto">
            <a:xfrm>
              <a:off x="1134" y="3280"/>
              <a:ext cx="177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5</a:t>
              </a:r>
            </a:p>
          </p:txBody>
        </p:sp>
        <p:sp>
          <p:nvSpPr>
            <p:cNvPr id="518171" name="Text Box 27"/>
            <p:cNvSpPr txBox="1">
              <a:spLocks noChangeArrowheads="1"/>
            </p:cNvSpPr>
            <p:nvPr/>
          </p:nvSpPr>
          <p:spPr bwMode="auto">
            <a:xfrm>
              <a:off x="1698" y="3267"/>
              <a:ext cx="177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2</a:t>
              </a:r>
            </a:p>
          </p:txBody>
        </p:sp>
        <p:sp>
          <p:nvSpPr>
            <p:cNvPr id="518172" name="Text Box 28"/>
            <p:cNvSpPr txBox="1">
              <a:spLocks noChangeArrowheads="1"/>
            </p:cNvSpPr>
            <p:nvPr/>
          </p:nvSpPr>
          <p:spPr bwMode="auto">
            <a:xfrm>
              <a:off x="2289" y="3268"/>
              <a:ext cx="177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7</a:t>
              </a:r>
            </a:p>
          </p:txBody>
        </p:sp>
        <p:sp>
          <p:nvSpPr>
            <p:cNvPr id="518173" name="Text Box 29"/>
            <p:cNvSpPr txBox="1">
              <a:spLocks noChangeArrowheads="1"/>
            </p:cNvSpPr>
            <p:nvPr/>
          </p:nvSpPr>
          <p:spPr bwMode="auto">
            <a:xfrm>
              <a:off x="2866" y="3256"/>
              <a:ext cx="218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-1</a:t>
              </a:r>
            </a:p>
          </p:txBody>
        </p:sp>
        <p:sp>
          <p:nvSpPr>
            <p:cNvPr id="518174" name="Text Box 30"/>
            <p:cNvSpPr txBox="1">
              <a:spLocks noChangeArrowheads="1"/>
            </p:cNvSpPr>
            <p:nvPr/>
          </p:nvSpPr>
          <p:spPr bwMode="auto">
            <a:xfrm>
              <a:off x="3443" y="3271"/>
              <a:ext cx="218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-2</a:t>
              </a:r>
            </a:p>
          </p:txBody>
        </p:sp>
        <p:sp>
          <p:nvSpPr>
            <p:cNvPr id="518175" name="Freeform 31"/>
            <p:cNvSpPr>
              <a:spLocks/>
            </p:cNvSpPr>
            <p:nvPr/>
          </p:nvSpPr>
          <p:spPr bwMode="auto">
            <a:xfrm>
              <a:off x="2709" y="3155"/>
              <a:ext cx="1146" cy="198"/>
            </a:xfrm>
            <a:custGeom>
              <a:avLst/>
              <a:gdLst>
                <a:gd name="T0" fmla="*/ 0 w 1146"/>
                <a:gd name="T1" fmla="*/ 198 h 198"/>
                <a:gd name="T2" fmla="*/ 143 w 1146"/>
                <a:gd name="T3" fmla="*/ 97 h 198"/>
                <a:gd name="T4" fmla="*/ 576 w 1146"/>
                <a:gd name="T5" fmla="*/ 9 h 198"/>
                <a:gd name="T6" fmla="*/ 902 w 1146"/>
                <a:gd name="T7" fmla="*/ 42 h 198"/>
                <a:gd name="T8" fmla="*/ 1146 w 1146"/>
                <a:gd name="T9" fmla="*/ 185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6" h="198">
                  <a:moveTo>
                    <a:pt x="0" y="198"/>
                  </a:moveTo>
                  <a:cubicBezTo>
                    <a:pt x="23" y="163"/>
                    <a:pt x="47" y="128"/>
                    <a:pt x="143" y="97"/>
                  </a:cubicBezTo>
                  <a:cubicBezTo>
                    <a:pt x="239" y="66"/>
                    <a:pt x="450" y="18"/>
                    <a:pt x="576" y="9"/>
                  </a:cubicBezTo>
                  <a:cubicBezTo>
                    <a:pt x="702" y="0"/>
                    <a:pt x="807" y="13"/>
                    <a:pt x="902" y="42"/>
                  </a:cubicBezTo>
                  <a:cubicBezTo>
                    <a:pt x="997" y="71"/>
                    <a:pt x="1071" y="128"/>
                    <a:pt x="1146" y="185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8176" name="Text Box 32"/>
            <p:cNvSpPr txBox="1">
              <a:spLocks noChangeArrowheads="1"/>
            </p:cNvSpPr>
            <p:nvPr/>
          </p:nvSpPr>
          <p:spPr bwMode="auto">
            <a:xfrm>
              <a:off x="1536" y="3526"/>
              <a:ext cx="177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3</a:t>
              </a:r>
            </a:p>
          </p:txBody>
        </p:sp>
        <p:sp>
          <p:nvSpPr>
            <p:cNvPr id="518177" name="Text Box 33"/>
            <p:cNvSpPr txBox="1">
              <a:spLocks noChangeArrowheads="1"/>
            </p:cNvSpPr>
            <p:nvPr/>
          </p:nvSpPr>
          <p:spPr bwMode="auto">
            <a:xfrm>
              <a:off x="1996" y="3023"/>
              <a:ext cx="177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6</a:t>
              </a:r>
            </a:p>
          </p:txBody>
        </p:sp>
        <p:sp>
          <p:nvSpPr>
            <p:cNvPr id="518178" name="Text Box 34"/>
            <p:cNvSpPr txBox="1">
              <a:spLocks noChangeArrowheads="1"/>
            </p:cNvSpPr>
            <p:nvPr/>
          </p:nvSpPr>
          <p:spPr bwMode="auto">
            <a:xfrm>
              <a:off x="2757" y="3533"/>
              <a:ext cx="177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4</a:t>
              </a:r>
            </a:p>
          </p:txBody>
        </p:sp>
        <p:sp>
          <p:nvSpPr>
            <p:cNvPr id="518179" name="Text Box 35"/>
            <p:cNvSpPr txBox="1">
              <a:spLocks noChangeArrowheads="1"/>
            </p:cNvSpPr>
            <p:nvPr/>
          </p:nvSpPr>
          <p:spPr bwMode="auto">
            <a:xfrm>
              <a:off x="3042" y="3785"/>
              <a:ext cx="177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2</a:t>
              </a:r>
            </a:p>
          </p:txBody>
        </p:sp>
        <p:sp>
          <p:nvSpPr>
            <p:cNvPr id="518180" name="Text Box 36"/>
            <p:cNvSpPr txBox="1">
              <a:spLocks noChangeArrowheads="1"/>
            </p:cNvSpPr>
            <p:nvPr/>
          </p:nvSpPr>
          <p:spPr bwMode="auto">
            <a:xfrm>
              <a:off x="1440" y="3190"/>
              <a:ext cx="177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chemeClr val="hlink"/>
                  </a:solidFill>
                </a:rPr>
                <a:t>0</a:t>
              </a:r>
            </a:p>
          </p:txBody>
        </p:sp>
        <p:sp>
          <p:nvSpPr>
            <p:cNvPr id="518181" name="Text Box 37"/>
            <p:cNvSpPr txBox="1">
              <a:spLocks noChangeArrowheads="1"/>
            </p:cNvSpPr>
            <p:nvPr/>
          </p:nvSpPr>
          <p:spPr bwMode="auto">
            <a:xfrm>
              <a:off x="883" y="3186"/>
              <a:ext cx="19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chemeClr val="hlink"/>
                  </a:solidFill>
                  <a:sym typeface="Symbol" pitchFamily="18" charset="2"/>
                </a:rPr>
                <a:t></a:t>
              </a:r>
              <a:endParaRPr lang="en-US" sz="1400">
                <a:solidFill>
                  <a:schemeClr val="hlink"/>
                </a:solidFill>
              </a:endParaRPr>
            </a:p>
          </p:txBody>
        </p:sp>
        <p:sp>
          <p:nvSpPr>
            <p:cNvPr id="518182" name="Text Box 38"/>
            <p:cNvSpPr txBox="1">
              <a:spLocks noChangeArrowheads="1"/>
            </p:cNvSpPr>
            <p:nvPr/>
          </p:nvSpPr>
          <p:spPr bwMode="auto">
            <a:xfrm>
              <a:off x="2030" y="3193"/>
              <a:ext cx="177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660033"/>
                  </a:solidFill>
                  <a:sym typeface="Symbol" pitchFamily="18" charset="2"/>
                </a:rPr>
                <a:t>2</a:t>
              </a:r>
              <a:endParaRPr lang="en-US" sz="1400">
                <a:solidFill>
                  <a:srgbClr val="660033"/>
                </a:solidFill>
              </a:endParaRPr>
            </a:p>
          </p:txBody>
        </p:sp>
        <p:sp>
          <p:nvSpPr>
            <p:cNvPr id="518183" name="Text Box 39"/>
            <p:cNvSpPr txBox="1">
              <a:spLocks noChangeArrowheads="1"/>
            </p:cNvSpPr>
            <p:nvPr/>
          </p:nvSpPr>
          <p:spPr bwMode="auto">
            <a:xfrm>
              <a:off x="2587" y="3180"/>
              <a:ext cx="177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chemeClr val="hlink"/>
                  </a:solidFill>
                  <a:sym typeface="Symbol" pitchFamily="18" charset="2"/>
                </a:rPr>
                <a:t>6</a:t>
              </a:r>
              <a:endParaRPr lang="en-US" sz="1400">
                <a:solidFill>
                  <a:schemeClr val="hlink"/>
                </a:solidFill>
              </a:endParaRPr>
            </a:p>
          </p:txBody>
        </p:sp>
        <p:sp>
          <p:nvSpPr>
            <p:cNvPr id="518184" name="Text Box 40"/>
            <p:cNvSpPr txBox="1">
              <a:spLocks noChangeArrowheads="1"/>
            </p:cNvSpPr>
            <p:nvPr/>
          </p:nvSpPr>
          <p:spPr bwMode="auto">
            <a:xfrm>
              <a:off x="3211" y="3201"/>
              <a:ext cx="177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660033"/>
                  </a:solidFill>
                  <a:sym typeface="Symbol" pitchFamily="18" charset="2"/>
                </a:rPr>
                <a:t>6</a:t>
              </a:r>
              <a:endParaRPr lang="en-US" sz="1400">
                <a:solidFill>
                  <a:srgbClr val="660033"/>
                </a:solidFill>
              </a:endParaRPr>
            </a:p>
          </p:txBody>
        </p:sp>
        <p:sp>
          <p:nvSpPr>
            <p:cNvPr id="518185" name="Text Box 41"/>
            <p:cNvSpPr txBox="1">
              <a:spLocks noChangeArrowheads="1"/>
            </p:cNvSpPr>
            <p:nvPr/>
          </p:nvSpPr>
          <p:spPr bwMode="auto">
            <a:xfrm>
              <a:off x="3788" y="3168"/>
              <a:ext cx="177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660033"/>
                  </a:solidFill>
                  <a:sym typeface="Symbol" pitchFamily="18" charset="2"/>
                </a:rPr>
                <a:t>4</a:t>
              </a:r>
              <a:endParaRPr lang="en-US" sz="1400">
                <a:solidFill>
                  <a:srgbClr val="660033"/>
                </a:solidFill>
              </a:endParaRPr>
            </a:p>
          </p:txBody>
        </p:sp>
        <p:sp>
          <p:nvSpPr>
            <p:cNvPr id="518186" name="Text Box 42"/>
            <p:cNvSpPr txBox="1">
              <a:spLocks noChangeArrowheads="1"/>
            </p:cNvSpPr>
            <p:nvPr/>
          </p:nvSpPr>
          <p:spPr bwMode="auto">
            <a:xfrm>
              <a:off x="3231" y="2995"/>
              <a:ext cx="177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1</a:t>
              </a:r>
            </a:p>
          </p:txBody>
        </p:sp>
      </p:grpSp>
      <p:sp>
        <p:nvSpPr>
          <p:cNvPr id="518187" name="Line 43"/>
          <p:cNvSpPr>
            <a:spLocks noChangeShapeType="1"/>
          </p:cNvSpPr>
          <p:nvPr/>
        </p:nvSpPr>
        <p:spPr bwMode="auto">
          <a:xfrm>
            <a:off x="3432175" y="1196975"/>
            <a:ext cx="9525" cy="1420813"/>
          </a:xfrm>
          <a:prstGeom prst="line">
            <a:avLst/>
          </a:prstGeom>
          <a:noFill/>
          <a:ln w="19050">
            <a:solidFill>
              <a:srgbClr val="C606C6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058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3" y="153988"/>
            <a:ext cx="7772400" cy="615950"/>
          </a:xfrm>
          <a:noFill/>
          <a:ln/>
        </p:spPr>
        <p:txBody>
          <a:bodyPr/>
          <a:lstStyle/>
          <a:p>
            <a:r>
              <a:rPr lang="en-US" sz="3200"/>
              <a:t>Minimum Spanning Tree</a:t>
            </a:r>
          </a:p>
        </p:txBody>
      </p:sp>
      <p:sp>
        <p:nvSpPr>
          <p:cNvPr id="5570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17513" y="909638"/>
            <a:ext cx="8372475" cy="5708650"/>
          </a:xfrm>
          <a:noFill/>
          <a:ln/>
        </p:spPr>
        <p:txBody>
          <a:bodyPr/>
          <a:lstStyle/>
          <a:p>
            <a:r>
              <a:rPr lang="en-US" sz="2000">
                <a:sym typeface="Symbol" pitchFamily="18" charset="2"/>
              </a:rPr>
              <a:t>Motivation</a:t>
            </a:r>
          </a:p>
          <a:p>
            <a:pPr lvl="1"/>
            <a:r>
              <a:rPr lang="en-US" sz="1800">
                <a:sym typeface="Symbol" pitchFamily="18" charset="2"/>
              </a:rPr>
              <a:t>A town has a set of houses and a set of roads</a:t>
            </a:r>
          </a:p>
          <a:p>
            <a:pPr lvl="1"/>
            <a:r>
              <a:rPr lang="en-US" sz="1800">
                <a:sym typeface="Symbol" pitchFamily="18" charset="2"/>
              </a:rPr>
              <a:t>A road connects 2 and only 2 houses</a:t>
            </a:r>
          </a:p>
          <a:p>
            <a:pPr lvl="1"/>
            <a:r>
              <a:rPr lang="en-US" sz="1800">
                <a:sym typeface="Symbol" pitchFamily="18" charset="2"/>
              </a:rPr>
              <a:t>A  road connecting houses u and v has a </a:t>
            </a:r>
          </a:p>
          <a:p>
            <a:pPr lvl="1">
              <a:buFont typeface="Wingdings" pitchFamily="2" charset="2"/>
              <a:buNone/>
            </a:pPr>
            <a:r>
              <a:rPr lang="en-US" sz="1800">
                <a:sym typeface="Symbol" pitchFamily="18" charset="2"/>
              </a:rPr>
              <a:t>	repair cost c(u, v)</a:t>
            </a:r>
          </a:p>
          <a:p>
            <a:pPr lvl="1"/>
            <a:r>
              <a:rPr lang="en-US" sz="1800">
                <a:solidFill>
                  <a:srgbClr val="C606C6"/>
                </a:solidFill>
                <a:sym typeface="Symbol" pitchFamily="18" charset="2"/>
              </a:rPr>
              <a:t>Objective</a:t>
            </a:r>
            <a:r>
              <a:rPr lang="en-US" sz="1800">
                <a:sym typeface="Symbol" pitchFamily="18" charset="2"/>
              </a:rPr>
              <a:t>: Repair enough (and no more) roads </a:t>
            </a:r>
          </a:p>
          <a:p>
            <a:pPr lvl="1">
              <a:buFont typeface="Wingdings" pitchFamily="2" charset="2"/>
              <a:buNone/>
            </a:pPr>
            <a:r>
              <a:rPr lang="en-US" sz="1800">
                <a:sym typeface="Symbol" pitchFamily="18" charset="2"/>
              </a:rPr>
              <a:t>	such that</a:t>
            </a:r>
          </a:p>
          <a:p>
            <a:pPr lvl="2"/>
            <a:r>
              <a:rPr lang="en-US" sz="1800">
                <a:sym typeface="Symbol" pitchFamily="18" charset="2"/>
              </a:rPr>
              <a:t>Everyone stays connected: can reach every house from all other houses, and</a:t>
            </a:r>
          </a:p>
          <a:p>
            <a:pPr lvl="2"/>
            <a:r>
              <a:rPr lang="en-US" sz="1800">
                <a:sym typeface="Symbol" pitchFamily="18" charset="2"/>
              </a:rPr>
              <a:t>Total repair  cost is minimum.</a:t>
            </a:r>
          </a:p>
          <a:p>
            <a:r>
              <a:rPr lang="en-US" sz="2000">
                <a:sym typeface="Symbol" pitchFamily="18" charset="2"/>
              </a:rPr>
              <a:t>Model as a graph</a:t>
            </a:r>
          </a:p>
          <a:p>
            <a:pPr lvl="1"/>
            <a:r>
              <a:rPr lang="en-US" sz="1800">
                <a:sym typeface="Symbol" pitchFamily="18" charset="2"/>
              </a:rPr>
              <a:t>Undirected graph G = (V, E)</a:t>
            </a:r>
          </a:p>
          <a:p>
            <a:pPr lvl="1"/>
            <a:r>
              <a:rPr lang="en-US" sz="1800">
                <a:sym typeface="Symbol" pitchFamily="18" charset="2"/>
              </a:rPr>
              <a:t>Weight c(u, v) on each edge (u, v)  E</a:t>
            </a:r>
          </a:p>
          <a:p>
            <a:pPr lvl="1"/>
            <a:r>
              <a:rPr lang="en-US" sz="1800">
                <a:sym typeface="Symbol" pitchFamily="18" charset="2"/>
              </a:rPr>
              <a:t>Find T  E such that</a:t>
            </a:r>
          </a:p>
          <a:p>
            <a:pPr lvl="2"/>
            <a:r>
              <a:rPr lang="en-US" sz="1800">
                <a:sym typeface="Symbol" pitchFamily="18" charset="2"/>
              </a:rPr>
              <a:t>T connected all vertices (T is a spanning tree), and</a:t>
            </a:r>
          </a:p>
          <a:p>
            <a:pPr lvl="2"/>
            <a:r>
              <a:rPr lang="en-US" sz="1800">
                <a:sym typeface="Symbol" pitchFamily="18" charset="2"/>
              </a:rPr>
              <a:t>c(T) = </a:t>
            </a:r>
            <a:r>
              <a:rPr lang="en-US" sz="1800" baseline="-25000">
                <a:sym typeface="Symbol" pitchFamily="18" charset="2"/>
              </a:rPr>
              <a:t>(u, v)T</a:t>
            </a:r>
            <a:r>
              <a:rPr lang="en-US" sz="1800">
                <a:sym typeface="Symbol" pitchFamily="18" charset="2"/>
              </a:rPr>
              <a:t> c(u, v) is minimized.</a:t>
            </a:r>
            <a:endParaRPr lang="en-US" sz="1600">
              <a:sym typeface="Symbol" pitchFamily="18" charset="2"/>
            </a:endParaRPr>
          </a:p>
        </p:txBody>
      </p:sp>
      <p:pic>
        <p:nvPicPr>
          <p:cNvPr id="55706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1450" y="1001713"/>
            <a:ext cx="36036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7061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035050"/>
            <a:ext cx="331788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7062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3925" y="1787525"/>
            <a:ext cx="4191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7063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9225" y="1878013"/>
            <a:ext cx="371475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706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0375" y="1812925"/>
            <a:ext cx="360363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7065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0363" y="2643188"/>
            <a:ext cx="331787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7066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9775" y="2544763"/>
            <a:ext cx="331788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7067" name="Line 11"/>
          <p:cNvSpPr>
            <a:spLocks noChangeShapeType="1"/>
          </p:cNvSpPr>
          <p:nvPr/>
        </p:nvSpPr>
        <p:spPr bwMode="auto">
          <a:xfrm>
            <a:off x="6888163" y="1160463"/>
            <a:ext cx="731837" cy="112712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7068" name="Freeform 12"/>
          <p:cNvSpPr>
            <a:spLocks/>
          </p:cNvSpPr>
          <p:nvPr/>
        </p:nvSpPr>
        <p:spPr bwMode="auto">
          <a:xfrm>
            <a:off x="6583363" y="1377950"/>
            <a:ext cx="136525" cy="538163"/>
          </a:xfrm>
          <a:custGeom>
            <a:avLst/>
            <a:gdLst>
              <a:gd name="T0" fmla="*/ 86 w 86"/>
              <a:gd name="T1" fmla="*/ 0 h 339"/>
              <a:gd name="T2" fmla="*/ 35 w 86"/>
              <a:gd name="T3" fmla="*/ 50 h 339"/>
              <a:gd name="T4" fmla="*/ 25 w 86"/>
              <a:gd name="T5" fmla="*/ 71 h 339"/>
              <a:gd name="T6" fmla="*/ 15 w 86"/>
              <a:gd name="T7" fmla="*/ 101 h 339"/>
              <a:gd name="T8" fmla="*/ 30 w 86"/>
              <a:gd name="T9" fmla="*/ 167 h 339"/>
              <a:gd name="T10" fmla="*/ 61 w 86"/>
              <a:gd name="T11" fmla="*/ 339 h 3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6" h="339">
                <a:moveTo>
                  <a:pt x="86" y="0"/>
                </a:moveTo>
                <a:cubicBezTo>
                  <a:pt x="68" y="17"/>
                  <a:pt x="55" y="34"/>
                  <a:pt x="35" y="50"/>
                </a:cubicBezTo>
                <a:cubicBezTo>
                  <a:pt x="31" y="57"/>
                  <a:pt x="27" y="63"/>
                  <a:pt x="25" y="71"/>
                </a:cubicBezTo>
                <a:cubicBezTo>
                  <a:pt x="21" y="80"/>
                  <a:pt x="15" y="101"/>
                  <a:pt x="15" y="101"/>
                </a:cubicBezTo>
                <a:cubicBezTo>
                  <a:pt x="19" y="123"/>
                  <a:pt x="28" y="144"/>
                  <a:pt x="30" y="167"/>
                </a:cubicBezTo>
                <a:cubicBezTo>
                  <a:pt x="39" y="326"/>
                  <a:pt x="0" y="288"/>
                  <a:pt x="61" y="339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7069" name="Freeform 13"/>
          <p:cNvSpPr>
            <a:spLocks/>
          </p:cNvSpPr>
          <p:nvPr/>
        </p:nvSpPr>
        <p:spPr bwMode="auto">
          <a:xfrm>
            <a:off x="6840538" y="1992313"/>
            <a:ext cx="449262" cy="79375"/>
          </a:xfrm>
          <a:custGeom>
            <a:avLst/>
            <a:gdLst>
              <a:gd name="T0" fmla="*/ 0 w 283"/>
              <a:gd name="T1" fmla="*/ 23 h 50"/>
              <a:gd name="T2" fmla="*/ 142 w 283"/>
              <a:gd name="T3" fmla="*/ 33 h 50"/>
              <a:gd name="T4" fmla="*/ 187 w 283"/>
              <a:gd name="T5" fmla="*/ 3 h 50"/>
              <a:gd name="T6" fmla="*/ 283 w 283"/>
              <a:gd name="T7" fmla="*/ 3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3" h="50">
                <a:moveTo>
                  <a:pt x="0" y="23"/>
                </a:moveTo>
                <a:cubicBezTo>
                  <a:pt x="41" y="50"/>
                  <a:pt x="95" y="35"/>
                  <a:pt x="142" y="33"/>
                </a:cubicBezTo>
                <a:cubicBezTo>
                  <a:pt x="161" y="26"/>
                  <a:pt x="165" y="4"/>
                  <a:pt x="187" y="3"/>
                </a:cubicBezTo>
                <a:cubicBezTo>
                  <a:pt x="218" y="0"/>
                  <a:pt x="251" y="3"/>
                  <a:pt x="283" y="3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7070" name="Freeform 14"/>
          <p:cNvSpPr>
            <a:spLocks/>
          </p:cNvSpPr>
          <p:nvPr/>
        </p:nvSpPr>
        <p:spPr bwMode="auto">
          <a:xfrm>
            <a:off x="6751638" y="2238375"/>
            <a:ext cx="514350" cy="304800"/>
          </a:xfrm>
          <a:custGeom>
            <a:avLst/>
            <a:gdLst>
              <a:gd name="T0" fmla="*/ 324 w 324"/>
              <a:gd name="T1" fmla="*/ 192 h 192"/>
              <a:gd name="T2" fmla="*/ 101 w 324"/>
              <a:gd name="T3" fmla="*/ 91 h 192"/>
              <a:gd name="T4" fmla="*/ 61 w 324"/>
              <a:gd name="T5" fmla="*/ 70 h 192"/>
              <a:gd name="T6" fmla="*/ 0 w 324"/>
              <a:gd name="T7" fmla="*/ 0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4" h="192">
                <a:moveTo>
                  <a:pt x="324" y="192"/>
                </a:moveTo>
                <a:cubicBezTo>
                  <a:pt x="296" y="109"/>
                  <a:pt x="171" y="100"/>
                  <a:pt x="101" y="91"/>
                </a:cubicBezTo>
                <a:cubicBezTo>
                  <a:pt x="66" y="79"/>
                  <a:pt x="78" y="88"/>
                  <a:pt x="61" y="70"/>
                </a:cubicBezTo>
                <a:cubicBezTo>
                  <a:pt x="49" y="35"/>
                  <a:pt x="33" y="16"/>
                  <a:pt x="0" y="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7071" name="Freeform 15"/>
          <p:cNvSpPr>
            <a:spLocks/>
          </p:cNvSpPr>
          <p:nvPr/>
        </p:nvSpPr>
        <p:spPr bwMode="auto">
          <a:xfrm>
            <a:off x="6788150" y="1401763"/>
            <a:ext cx="847725" cy="466725"/>
          </a:xfrm>
          <a:custGeom>
            <a:avLst/>
            <a:gdLst>
              <a:gd name="T0" fmla="*/ 534 w 534"/>
              <a:gd name="T1" fmla="*/ 0 h 294"/>
              <a:gd name="T2" fmla="*/ 215 w 534"/>
              <a:gd name="T3" fmla="*/ 5 h 294"/>
              <a:gd name="T4" fmla="*/ 200 w 534"/>
              <a:gd name="T5" fmla="*/ 15 h 294"/>
              <a:gd name="T6" fmla="*/ 185 w 534"/>
              <a:gd name="T7" fmla="*/ 20 h 294"/>
              <a:gd name="T8" fmla="*/ 149 w 534"/>
              <a:gd name="T9" fmla="*/ 71 h 294"/>
              <a:gd name="T10" fmla="*/ 134 w 534"/>
              <a:gd name="T11" fmla="*/ 106 h 294"/>
              <a:gd name="T12" fmla="*/ 119 w 534"/>
              <a:gd name="T13" fmla="*/ 116 h 294"/>
              <a:gd name="T14" fmla="*/ 109 w 534"/>
              <a:gd name="T15" fmla="*/ 127 h 294"/>
              <a:gd name="T16" fmla="*/ 48 w 534"/>
              <a:gd name="T17" fmla="*/ 203 h 294"/>
              <a:gd name="T18" fmla="*/ 18 w 534"/>
              <a:gd name="T19" fmla="*/ 263 h 294"/>
              <a:gd name="T20" fmla="*/ 13 w 534"/>
              <a:gd name="T21" fmla="*/ 279 h 294"/>
              <a:gd name="T22" fmla="*/ 2 w 534"/>
              <a:gd name="T23" fmla="*/ 294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34" h="294">
                <a:moveTo>
                  <a:pt x="534" y="0"/>
                </a:moveTo>
                <a:cubicBezTo>
                  <a:pt x="427" y="1"/>
                  <a:pt x="321" y="0"/>
                  <a:pt x="215" y="5"/>
                </a:cubicBezTo>
                <a:cubicBezTo>
                  <a:pt x="208" y="5"/>
                  <a:pt x="205" y="12"/>
                  <a:pt x="200" y="15"/>
                </a:cubicBezTo>
                <a:cubicBezTo>
                  <a:pt x="195" y="17"/>
                  <a:pt x="190" y="18"/>
                  <a:pt x="185" y="20"/>
                </a:cubicBezTo>
                <a:cubicBezTo>
                  <a:pt x="174" y="41"/>
                  <a:pt x="160" y="51"/>
                  <a:pt x="149" y="71"/>
                </a:cubicBezTo>
                <a:cubicBezTo>
                  <a:pt x="142" y="82"/>
                  <a:pt x="141" y="96"/>
                  <a:pt x="134" y="106"/>
                </a:cubicBezTo>
                <a:cubicBezTo>
                  <a:pt x="130" y="110"/>
                  <a:pt x="123" y="112"/>
                  <a:pt x="119" y="116"/>
                </a:cubicBezTo>
                <a:cubicBezTo>
                  <a:pt x="115" y="119"/>
                  <a:pt x="112" y="123"/>
                  <a:pt x="109" y="127"/>
                </a:cubicBezTo>
                <a:cubicBezTo>
                  <a:pt x="88" y="152"/>
                  <a:pt x="74" y="183"/>
                  <a:pt x="48" y="203"/>
                </a:cubicBezTo>
                <a:cubicBezTo>
                  <a:pt x="22" y="240"/>
                  <a:pt x="31" y="222"/>
                  <a:pt x="18" y="263"/>
                </a:cubicBezTo>
                <a:cubicBezTo>
                  <a:pt x="16" y="268"/>
                  <a:pt x="17" y="275"/>
                  <a:pt x="13" y="279"/>
                </a:cubicBezTo>
                <a:cubicBezTo>
                  <a:pt x="0" y="290"/>
                  <a:pt x="2" y="284"/>
                  <a:pt x="2" y="294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7072" name="Freeform 16"/>
          <p:cNvSpPr>
            <a:spLocks/>
          </p:cNvSpPr>
          <p:nvPr/>
        </p:nvSpPr>
        <p:spPr bwMode="auto">
          <a:xfrm>
            <a:off x="7531100" y="1433513"/>
            <a:ext cx="265113" cy="354012"/>
          </a:xfrm>
          <a:custGeom>
            <a:avLst/>
            <a:gdLst>
              <a:gd name="T0" fmla="*/ 0 w 167"/>
              <a:gd name="T1" fmla="*/ 223 h 223"/>
              <a:gd name="T2" fmla="*/ 122 w 167"/>
              <a:gd name="T3" fmla="*/ 193 h 223"/>
              <a:gd name="T4" fmla="*/ 152 w 167"/>
              <a:gd name="T5" fmla="*/ 127 h 223"/>
              <a:gd name="T6" fmla="*/ 167 w 167"/>
              <a:gd name="T7" fmla="*/ 0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7" h="223">
                <a:moveTo>
                  <a:pt x="0" y="223"/>
                </a:moveTo>
                <a:cubicBezTo>
                  <a:pt x="40" y="211"/>
                  <a:pt x="80" y="202"/>
                  <a:pt x="122" y="193"/>
                </a:cubicBezTo>
                <a:cubicBezTo>
                  <a:pt x="140" y="173"/>
                  <a:pt x="145" y="152"/>
                  <a:pt x="152" y="127"/>
                </a:cubicBezTo>
                <a:cubicBezTo>
                  <a:pt x="156" y="88"/>
                  <a:pt x="150" y="33"/>
                  <a:pt x="167" y="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7073" name="Freeform 17"/>
          <p:cNvSpPr>
            <a:spLocks/>
          </p:cNvSpPr>
          <p:nvPr/>
        </p:nvSpPr>
        <p:spPr bwMode="auto">
          <a:xfrm>
            <a:off x="7940675" y="1265238"/>
            <a:ext cx="447675" cy="554037"/>
          </a:xfrm>
          <a:custGeom>
            <a:avLst/>
            <a:gdLst>
              <a:gd name="T0" fmla="*/ 0 w 282"/>
              <a:gd name="T1" fmla="*/ 0 h 349"/>
              <a:gd name="T2" fmla="*/ 233 w 282"/>
              <a:gd name="T3" fmla="*/ 20 h 349"/>
              <a:gd name="T4" fmla="*/ 269 w 282"/>
              <a:gd name="T5" fmla="*/ 30 h 349"/>
              <a:gd name="T6" fmla="*/ 243 w 282"/>
              <a:gd name="T7" fmla="*/ 86 h 349"/>
              <a:gd name="T8" fmla="*/ 233 w 282"/>
              <a:gd name="T9" fmla="*/ 162 h 349"/>
              <a:gd name="T10" fmla="*/ 218 w 282"/>
              <a:gd name="T11" fmla="*/ 349 h 3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2" h="349">
                <a:moveTo>
                  <a:pt x="0" y="0"/>
                </a:moveTo>
                <a:cubicBezTo>
                  <a:pt x="112" y="4"/>
                  <a:pt x="134" y="7"/>
                  <a:pt x="233" y="20"/>
                </a:cubicBezTo>
                <a:cubicBezTo>
                  <a:pt x="245" y="23"/>
                  <a:pt x="260" y="20"/>
                  <a:pt x="269" y="30"/>
                </a:cubicBezTo>
                <a:cubicBezTo>
                  <a:pt x="282" y="45"/>
                  <a:pt x="243" y="86"/>
                  <a:pt x="243" y="86"/>
                </a:cubicBezTo>
                <a:cubicBezTo>
                  <a:pt x="230" y="123"/>
                  <a:pt x="227" y="109"/>
                  <a:pt x="233" y="162"/>
                </a:cubicBezTo>
                <a:cubicBezTo>
                  <a:pt x="227" y="225"/>
                  <a:pt x="218" y="284"/>
                  <a:pt x="218" y="349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7074" name="Freeform 18"/>
          <p:cNvSpPr>
            <a:spLocks/>
          </p:cNvSpPr>
          <p:nvPr/>
        </p:nvSpPr>
        <p:spPr bwMode="auto">
          <a:xfrm>
            <a:off x="7394575" y="2220913"/>
            <a:ext cx="715963" cy="419100"/>
          </a:xfrm>
          <a:custGeom>
            <a:avLst/>
            <a:gdLst>
              <a:gd name="T0" fmla="*/ 451 w 451"/>
              <a:gd name="T1" fmla="*/ 264 h 264"/>
              <a:gd name="T2" fmla="*/ 436 w 451"/>
              <a:gd name="T3" fmla="*/ 218 h 264"/>
              <a:gd name="T4" fmla="*/ 263 w 451"/>
              <a:gd name="T5" fmla="*/ 127 h 264"/>
              <a:gd name="T6" fmla="*/ 203 w 451"/>
              <a:gd name="T7" fmla="*/ 102 h 264"/>
              <a:gd name="T8" fmla="*/ 157 w 451"/>
              <a:gd name="T9" fmla="*/ 87 h 264"/>
              <a:gd name="T10" fmla="*/ 86 w 451"/>
              <a:gd name="T11" fmla="*/ 56 h 264"/>
              <a:gd name="T12" fmla="*/ 61 w 451"/>
              <a:gd name="T13" fmla="*/ 46 h 264"/>
              <a:gd name="T14" fmla="*/ 31 w 451"/>
              <a:gd name="T15" fmla="*/ 36 h 264"/>
              <a:gd name="T16" fmla="*/ 5 w 451"/>
              <a:gd name="T17" fmla="*/ 16 h 264"/>
              <a:gd name="T18" fmla="*/ 0 w 451"/>
              <a:gd name="T19" fmla="*/ 0 h 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51" h="264">
                <a:moveTo>
                  <a:pt x="451" y="264"/>
                </a:moveTo>
                <a:cubicBezTo>
                  <a:pt x="446" y="248"/>
                  <a:pt x="448" y="227"/>
                  <a:pt x="436" y="218"/>
                </a:cubicBezTo>
                <a:cubicBezTo>
                  <a:pt x="384" y="178"/>
                  <a:pt x="328" y="137"/>
                  <a:pt x="263" y="127"/>
                </a:cubicBezTo>
                <a:cubicBezTo>
                  <a:pt x="243" y="118"/>
                  <a:pt x="223" y="108"/>
                  <a:pt x="203" y="102"/>
                </a:cubicBezTo>
                <a:cubicBezTo>
                  <a:pt x="187" y="97"/>
                  <a:pt x="157" y="87"/>
                  <a:pt x="157" y="87"/>
                </a:cubicBezTo>
                <a:cubicBezTo>
                  <a:pt x="135" y="71"/>
                  <a:pt x="110" y="66"/>
                  <a:pt x="86" y="56"/>
                </a:cubicBezTo>
                <a:cubicBezTo>
                  <a:pt x="77" y="52"/>
                  <a:pt x="69" y="49"/>
                  <a:pt x="61" y="46"/>
                </a:cubicBezTo>
                <a:cubicBezTo>
                  <a:pt x="51" y="42"/>
                  <a:pt x="31" y="36"/>
                  <a:pt x="31" y="36"/>
                </a:cubicBezTo>
                <a:cubicBezTo>
                  <a:pt x="22" y="28"/>
                  <a:pt x="11" y="24"/>
                  <a:pt x="5" y="16"/>
                </a:cubicBezTo>
                <a:cubicBezTo>
                  <a:pt x="1" y="11"/>
                  <a:pt x="0" y="0"/>
                  <a:pt x="0" y="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7075" name="Freeform 19"/>
          <p:cNvSpPr>
            <a:spLocks/>
          </p:cNvSpPr>
          <p:nvPr/>
        </p:nvSpPr>
        <p:spPr bwMode="auto">
          <a:xfrm>
            <a:off x="8310563" y="2189163"/>
            <a:ext cx="277812" cy="647700"/>
          </a:xfrm>
          <a:custGeom>
            <a:avLst/>
            <a:gdLst>
              <a:gd name="T0" fmla="*/ 0 w 175"/>
              <a:gd name="T1" fmla="*/ 390 h 408"/>
              <a:gd name="T2" fmla="*/ 147 w 175"/>
              <a:gd name="T3" fmla="*/ 390 h 408"/>
              <a:gd name="T4" fmla="*/ 152 w 175"/>
              <a:gd name="T5" fmla="*/ 375 h 408"/>
              <a:gd name="T6" fmla="*/ 162 w 175"/>
              <a:gd name="T7" fmla="*/ 360 h 408"/>
              <a:gd name="T8" fmla="*/ 172 w 175"/>
              <a:gd name="T9" fmla="*/ 319 h 408"/>
              <a:gd name="T10" fmla="*/ 122 w 175"/>
              <a:gd name="T11" fmla="*/ 208 h 408"/>
              <a:gd name="T12" fmla="*/ 46 w 175"/>
              <a:gd name="T13" fmla="*/ 152 h 408"/>
              <a:gd name="T14" fmla="*/ 36 w 175"/>
              <a:gd name="T15" fmla="*/ 76 h 408"/>
              <a:gd name="T16" fmla="*/ 5 w 175"/>
              <a:gd name="T17" fmla="*/ 0 h 4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5" h="408">
                <a:moveTo>
                  <a:pt x="0" y="390"/>
                </a:moveTo>
                <a:cubicBezTo>
                  <a:pt x="47" y="408"/>
                  <a:pt x="97" y="406"/>
                  <a:pt x="147" y="390"/>
                </a:cubicBezTo>
                <a:cubicBezTo>
                  <a:pt x="148" y="385"/>
                  <a:pt x="149" y="379"/>
                  <a:pt x="152" y="375"/>
                </a:cubicBezTo>
                <a:cubicBezTo>
                  <a:pt x="154" y="369"/>
                  <a:pt x="159" y="365"/>
                  <a:pt x="162" y="360"/>
                </a:cubicBezTo>
                <a:cubicBezTo>
                  <a:pt x="166" y="346"/>
                  <a:pt x="172" y="319"/>
                  <a:pt x="172" y="319"/>
                </a:cubicBezTo>
                <a:cubicBezTo>
                  <a:pt x="163" y="250"/>
                  <a:pt x="175" y="234"/>
                  <a:pt x="122" y="208"/>
                </a:cubicBezTo>
                <a:cubicBezTo>
                  <a:pt x="101" y="186"/>
                  <a:pt x="74" y="161"/>
                  <a:pt x="46" y="152"/>
                </a:cubicBezTo>
                <a:cubicBezTo>
                  <a:pt x="33" y="113"/>
                  <a:pt x="46" y="158"/>
                  <a:pt x="36" y="76"/>
                </a:cubicBezTo>
                <a:cubicBezTo>
                  <a:pt x="32" y="52"/>
                  <a:pt x="15" y="21"/>
                  <a:pt x="5" y="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7076" name="Freeform 20"/>
          <p:cNvSpPr>
            <a:spLocks/>
          </p:cNvSpPr>
          <p:nvPr/>
        </p:nvSpPr>
        <p:spPr bwMode="auto">
          <a:xfrm>
            <a:off x="7861300" y="1441450"/>
            <a:ext cx="355600" cy="1214438"/>
          </a:xfrm>
          <a:custGeom>
            <a:avLst/>
            <a:gdLst>
              <a:gd name="T0" fmla="*/ 0 w 224"/>
              <a:gd name="T1" fmla="*/ 0 h 765"/>
              <a:gd name="T2" fmla="*/ 50 w 224"/>
              <a:gd name="T3" fmla="*/ 147 h 765"/>
              <a:gd name="T4" fmla="*/ 45 w 224"/>
              <a:gd name="T5" fmla="*/ 208 h 765"/>
              <a:gd name="T6" fmla="*/ 35 w 224"/>
              <a:gd name="T7" fmla="*/ 238 h 765"/>
              <a:gd name="T8" fmla="*/ 91 w 224"/>
              <a:gd name="T9" fmla="*/ 491 h 765"/>
              <a:gd name="T10" fmla="*/ 121 w 224"/>
              <a:gd name="T11" fmla="*/ 507 h 765"/>
              <a:gd name="T12" fmla="*/ 147 w 224"/>
              <a:gd name="T13" fmla="*/ 532 h 765"/>
              <a:gd name="T14" fmla="*/ 202 w 224"/>
              <a:gd name="T15" fmla="*/ 633 h 765"/>
              <a:gd name="T16" fmla="*/ 218 w 224"/>
              <a:gd name="T17" fmla="*/ 659 h 765"/>
              <a:gd name="T18" fmla="*/ 223 w 224"/>
              <a:gd name="T19" fmla="*/ 765 h 7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24" h="765">
                <a:moveTo>
                  <a:pt x="0" y="0"/>
                </a:moveTo>
                <a:cubicBezTo>
                  <a:pt x="13" y="50"/>
                  <a:pt x="30" y="98"/>
                  <a:pt x="50" y="147"/>
                </a:cubicBezTo>
                <a:cubicBezTo>
                  <a:pt x="48" y="167"/>
                  <a:pt x="48" y="187"/>
                  <a:pt x="45" y="208"/>
                </a:cubicBezTo>
                <a:cubicBezTo>
                  <a:pt x="43" y="218"/>
                  <a:pt x="35" y="238"/>
                  <a:pt x="35" y="238"/>
                </a:cubicBezTo>
                <a:cubicBezTo>
                  <a:pt x="24" y="312"/>
                  <a:pt x="7" y="449"/>
                  <a:pt x="91" y="491"/>
                </a:cubicBezTo>
                <a:cubicBezTo>
                  <a:pt x="121" y="524"/>
                  <a:pt x="73" y="476"/>
                  <a:pt x="121" y="507"/>
                </a:cubicBezTo>
                <a:cubicBezTo>
                  <a:pt x="131" y="513"/>
                  <a:pt x="147" y="532"/>
                  <a:pt x="147" y="532"/>
                </a:cubicBezTo>
                <a:cubicBezTo>
                  <a:pt x="158" y="567"/>
                  <a:pt x="170" y="612"/>
                  <a:pt x="202" y="633"/>
                </a:cubicBezTo>
                <a:cubicBezTo>
                  <a:pt x="205" y="642"/>
                  <a:pt x="215" y="649"/>
                  <a:pt x="218" y="659"/>
                </a:cubicBezTo>
                <a:cubicBezTo>
                  <a:pt x="224" y="687"/>
                  <a:pt x="223" y="733"/>
                  <a:pt x="223" y="765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7077" name="Freeform 21"/>
          <p:cNvSpPr>
            <a:spLocks/>
          </p:cNvSpPr>
          <p:nvPr/>
        </p:nvSpPr>
        <p:spPr bwMode="auto">
          <a:xfrm>
            <a:off x="7258050" y="2846388"/>
            <a:ext cx="739775" cy="307975"/>
          </a:xfrm>
          <a:custGeom>
            <a:avLst/>
            <a:gdLst>
              <a:gd name="T0" fmla="*/ 436 w 436"/>
              <a:gd name="T1" fmla="*/ 1 h 194"/>
              <a:gd name="T2" fmla="*/ 350 w 436"/>
              <a:gd name="T3" fmla="*/ 6 h 194"/>
              <a:gd name="T4" fmla="*/ 299 w 436"/>
              <a:gd name="T5" fmla="*/ 42 h 194"/>
              <a:gd name="T6" fmla="*/ 233 w 436"/>
              <a:gd name="T7" fmla="*/ 82 h 194"/>
              <a:gd name="T8" fmla="*/ 218 w 436"/>
              <a:gd name="T9" fmla="*/ 138 h 194"/>
              <a:gd name="T10" fmla="*/ 183 w 436"/>
              <a:gd name="T11" fmla="*/ 194 h 194"/>
              <a:gd name="T12" fmla="*/ 117 w 436"/>
              <a:gd name="T13" fmla="*/ 184 h 194"/>
              <a:gd name="T14" fmla="*/ 71 w 436"/>
              <a:gd name="T15" fmla="*/ 158 h 194"/>
              <a:gd name="T16" fmla="*/ 61 w 436"/>
              <a:gd name="T17" fmla="*/ 138 h 194"/>
              <a:gd name="T18" fmla="*/ 46 w 436"/>
              <a:gd name="T19" fmla="*/ 128 h 194"/>
              <a:gd name="T20" fmla="*/ 26 w 436"/>
              <a:gd name="T21" fmla="*/ 108 h 194"/>
              <a:gd name="T22" fmla="*/ 0 w 436"/>
              <a:gd name="T23" fmla="*/ 67 h 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36" h="194">
                <a:moveTo>
                  <a:pt x="436" y="1"/>
                </a:moveTo>
                <a:cubicBezTo>
                  <a:pt x="407" y="2"/>
                  <a:pt x="378" y="0"/>
                  <a:pt x="350" y="6"/>
                </a:cubicBezTo>
                <a:cubicBezTo>
                  <a:pt x="335" y="8"/>
                  <a:pt x="310" y="35"/>
                  <a:pt x="299" y="42"/>
                </a:cubicBezTo>
                <a:cubicBezTo>
                  <a:pt x="270" y="58"/>
                  <a:pt x="256" y="60"/>
                  <a:pt x="233" y="82"/>
                </a:cubicBezTo>
                <a:cubicBezTo>
                  <a:pt x="226" y="101"/>
                  <a:pt x="222" y="115"/>
                  <a:pt x="218" y="138"/>
                </a:cubicBezTo>
                <a:cubicBezTo>
                  <a:pt x="210" y="179"/>
                  <a:pt x="219" y="181"/>
                  <a:pt x="183" y="194"/>
                </a:cubicBezTo>
                <a:cubicBezTo>
                  <a:pt x="178" y="193"/>
                  <a:pt x="132" y="192"/>
                  <a:pt x="117" y="184"/>
                </a:cubicBezTo>
                <a:cubicBezTo>
                  <a:pt x="66" y="154"/>
                  <a:pt x="105" y="168"/>
                  <a:pt x="71" y="158"/>
                </a:cubicBezTo>
                <a:cubicBezTo>
                  <a:pt x="67" y="151"/>
                  <a:pt x="65" y="143"/>
                  <a:pt x="61" y="138"/>
                </a:cubicBezTo>
                <a:cubicBezTo>
                  <a:pt x="57" y="133"/>
                  <a:pt x="49" y="132"/>
                  <a:pt x="46" y="128"/>
                </a:cubicBezTo>
                <a:cubicBezTo>
                  <a:pt x="26" y="103"/>
                  <a:pt x="58" y="118"/>
                  <a:pt x="26" y="108"/>
                </a:cubicBezTo>
                <a:cubicBezTo>
                  <a:pt x="21" y="94"/>
                  <a:pt x="0" y="74"/>
                  <a:pt x="0" y="67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7078" name="Freeform 22"/>
          <p:cNvSpPr>
            <a:spLocks/>
          </p:cNvSpPr>
          <p:nvPr/>
        </p:nvSpPr>
        <p:spPr bwMode="auto">
          <a:xfrm>
            <a:off x="6840538" y="2165350"/>
            <a:ext cx="1149350" cy="522288"/>
          </a:xfrm>
          <a:custGeom>
            <a:avLst/>
            <a:gdLst>
              <a:gd name="T0" fmla="*/ 724 w 724"/>
              <a:gd name="T1" fmla="*/ 329 h 329"/>
              <a:gd name="T2" fmla="*/ 562 w 724"/>
              <a:gd name="T3" fmla="*/ 273 h 329"/>
              <a:gd name="T4" fmla="*/ 531 w 724"/>
              <a:gd name="T5" fmla="*/ 218 h 329"/>
              <a:gd name="T6" fmla="*/ 445 w 724"/>
              <a:gd name="T7" fmla="*/ 187 h 329"/>
              <a:gd name="T8" fmla="*/ 314 w 724"/>
              <a:gd name="T9" fmla="*/ 127 h 329"/>
              <a:gd name="T10" fmla="*/ 278 w 724"/>
              <a:gd name="T11" fmla="*/ 86 h 329"/>
              <a:gd name="T12" fmla="*/ 96 w 724"/>
              <a:gd name="T13" fmla="*/ 35 h 329"/>
              <a:gd name="T14" fmla="*/ 0 w 724"/>
              <a:gd name="T15" fmla="*/ 0 h 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24" h="329">
                <a:moveTo>
                  <a:pt x="724" y="329"/>
                </a:moveTo>
                <a:cubicBezTo>
                  <a:pt x="668" y="308"/>
                  <a:pt x="619" y="284"/>
                  <a:pt x="562" y="273"/>
                </a:cubicBezTo>
                <a:cubicBezTo>
                  <a:pt x="552" y="254"/>
                  <a:pt x="547" y="230"/>
                  <a:pt x="531" y="218"/>
                </a:cubicBezTo>
                <a:cubicBezTo>
                  <a:pt x="509" y="201"/>
                  <a:pt x="465" y="195"/>
                  <a:pt x="445" y="187"/>
                </a:cubicBezTo>
                <a:cubicBezTo>
                  <a:pt x="399" y="168"/>
                  <a:pt x="357" y="148"/>
                  <a:pt x="314" y="127"/>
                </a:cubicBezTo>
                <a:cubicBezTo>
                  <a:pt x="302" y="114"/>
                  <a:pt x="292" y="94"/>
                  <a:pt x="278" y="86"/>
                </a:cubicBezTo>
                <a:cubicBezTo>
                  <a:pt x="230" y="59"/>
                  <a:pt x="147" y="52"/>
                  <a:pt x="96" y="35"/>
                </a:cubicBezTo>
                <a:cubicBezTo>
                  <a:pt x="58" y="22"/>
                  <a:pt x="42" y="0"/>
                  <a:pt x="0" y="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7079" name="Text Box 23"/>
          <p:cNvSpPr txBox="1">
            <a:spLocks noChangeArrowheads="1"/>
          </p:cNvSpPr>
          <p:nvPr/>
        </p:nvSpPr>
        <p:spPr bwMode="auto">
          <a:xfrm>
            <a:off x="6189663" y="4132263"/>
            <a:ext cx="2667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4</a:t>
            </a:r>
          </a:p>
        </p:txBody>
      </p:sp>
      <p:sp>
        <p:nvSpPr>
          <p:cNvPr id="557080" name="Text Box 24"/>
          <p:cNvSpPr txBox="1">
            <a:spLocks noChangeArrowheads="1"/>
          </p:cNvSpPr>
          <p:nvPr/>
        </p:nvSpPr>
        <p:spPr bwMode="auto">
          <a:xfrm>
            <a:off x="7161213" y="3779838"/>
            <a:ext cx="2667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2</a:t>
            </a:r>
          </a:p>
        </p:txBody>
      </p:sp>
      <p:sp>
        <p:nvSpPr>
          <p:cNvPr id="557081" name="Text Box 25"/>
          <p:cNvSpPr txBox="1">
            <a:spLocks noChangeArrowheads="1"/>
          </p:cNvSpPr>
          <p:nvPr/>
        </p:nvSpPr>
        <p:spPr bwMode="auto">
          <a:xfrm>
            <a:off x="8164513" y="4049713"/>
            <a:ext cx="3492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10</a:t>
            </a:r>
          </a:p>
        </p:txBody>
      </p:sp>
      <p:sp>
        <p:nvSpPr>
          <p:cNvPr id="557082" name="Text Box 26"/>
          <p:cNvSpPr txBox="1">
            <a:spLocks noChangeArrowheads="1"/>
          </p:cNvSpPr>
          <p:nvPr/>
        </p:nvSpPr>
        <p:spPr bwMode="auto">
          <a:xfrm>
            <a:off x="7524750" y="4297363"/>
            <a:ext cx="2667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3</a:t>
            </a:r>
          </a:p>
        </p:txBody>
      </p:sp>
      <p:sp>
        <p:nvSpPr>
          <p:cNvPr id="557083" name="Text Box 27"/>
          <p:cNvSpPr txBox="1">
            <a:spLocks noChangeArrowheads="1"/>
          </p:cNvSpPr>
          <p:nvPr/>
        </p:nvSpPr>
        <p:spPr bwMode="auto">
          <a:xfrm>
            <a:off x="6900863" y="4087813"/>
            <a:ext cx="2667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1</a:t>
            </a:r>
          </a:p>
        </p:txBody>
      </p:sp>
      <p:sp>
        <p:nvSpPr>
          <p:cNvPr id="557084" name="Text Box 28"/>
          <p:cNvSpPr txBox="1">
            <a:spLocks noChangeArrowheads="1"/>
          </p:cNvSpPr>
          <p:nvPr/>
        </p:nvSpPr>
        <p:spPr bwMode="auto">
          <a:xfrm>
            <a:off x="6656388" y="4429125"/>
            <a:ext cx="2667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2</a:t>
            </a:r>
          </a:p>
        </p:txBody>
      </p:sp>
      <p:sp>
        <p:nvSpPr>
          <p:cNvPr id="557085" name="Text Box 29"/>
          <p:cNvSpPr txBox="1">
            <a:spLocks noChangeArrowheads="1"/>
          </p:cNvSpPr>
          <p:nvPr/>
        </p:nvSpPr>
        <p:spPr bwMode="auto">
          <a:xfrm>
            <a:off x="7877175" y="4449763"/>
            <a:ext cx="2667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7</a:t>
            </a:r>
          </a:p>
        </p:txBody>
      </p:sp>
      <p:sp>
        <p:nvSpPr>
          <p:cNvPr id="557086" name="Text Box 30"/>
          <p:cNvSpPr txBox="1">
            <a:spLocks noChangeArrowheads="1"/>
          </p:cNvSpPr>
          <p:nvPr/>
        </p:nvSpPr>
        <p:spPr bwMode="auto">
          <a:xfrm>
            <a:off x="8235950" y="4833938"/>
            <a:ext cx="2667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6</a:t>
            </a:r>
          </a:p>
        </p:txBody>
      </p:sp>
      <p:sp>
        <p:nvSpPr>
          <p:cNvPr id="557087" name="Text Box 31"/>
          <p:cNvSpPr txBox="1">
            <a:spLocks noChangeArrowheads="1"/>
          </p:cNvSpPr>
          <p:nvPr/>
        </p:nvSpPr>
        <p:spPr bwMode="auto">
          <a:xfrm>
            <a:off x="7561263" y="4768850"/>
            <a:ext cx="2667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4</a:t>
            </a:r>
          </a:p>
        </p:txBody>
      </p:sp>
      <p:sp>
        <p:nvSpPr>
          <p:cNvPr id="557088" name="Text Box 32"/>
          <p:cNvSpPr txBox="1">
            <a:spLocks noChangeArrowheads="1"/>
          </p:cNvSpPr>
          <p:nvPr/>
        </p:nvSpPr>
        <p:spPr bwMode="auto">
          <a:xfrm>
            <a:off x="7240588" y="5232400"/>
            <a:ext cx="2667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1</a:t>
            </a:r>
          </a:p>
        </p:txBody>
      </p:sp>
      <p:sp>
        <p:nvSpPr>
          <p:cNvPr id="557089" name="Text Box 33"/>
          <p:cNvSpPr txBox="1">
            <a:spLocks noChangeArrowheads="1"/>
          </p:cNvSpPr>
          <p:nvPr/>
        </p:nvSpPr>
        <p:spPr bwMode="auto">
          <a:xfrm>
            <a:off x="6910388" y="4748213"/>
            <a:ext cx="2667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8</a:t>
            </a:r>
          </a:p>
        </p:txBody>
      </p:sp>
      <p:sp>
        <p:nvSpPr>
          <p:cNvPr id="557090" name="Text Box 34"/>
          <p:cNvSpPr txBox="1">
            <a:spLocks noChangeArrowheads="1"/>
          </p:cNvSpPr>
          <p:nvPr/>
        </p:nvSpPr>
        <p:spPr bwMode="auto">
          <a:xfrm>
            <a:off x="6154738" y="4873625"/>
            <a:ext cx="2667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5</a:t>
            </a:r>
          </a:p>
        </p:txBody>
      </p:sp>
      <p:sp>
        <p:nvSpPr>
          <p:cNvPr id="557091" name="Oval 35"/>
          <p:cNvSpPr>
            <a:spLocks noChangeArrowheads="1"/>
          </p:cNvSpPr>
          <p:nvPr/>
        </p:nvSpPr>
        <p:spPr bwMode="auto">
          <a:xfrm>
            <a:off x="5954713" y="4491038"/>
            <a:ext cx="280987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7092" name="Text Box 36"/>
          <p:cNvSpPr txBox="1">
            <a:spLocks noChangeArrowheads="1"/>
          </p:cNvSpPr>
          <p:nvPr/>
        </p:nvSpPr>
        <p:spPr bwMode="auto">
          <a:xfrm>
            <a:off x="5937250" y="4451350"/>
            <a:ext cx="334963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3</a:t>
            </a:r>
            <a:endParaRPr lang="en-US" sz="1400"/>
          </a:p>
        </p:txBody>
      </p:sp>
      <p:sp>
        <p:nvSpPr>
          <p:cNvPr id="557093" name="Oval 37"/>
          <p:cNvSpPr>
            <a:spLocks noChangeArrowheads="1"/>
          </p:cNvSpPr>
          <p:nvPr/>
        </p:nvSpPr>
        <p:spPr bwMode="auto">
          <a:xfrm>
            <a:off x="6580188" y="5106988"/>
            <a:ext cx="280987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7094" name="Text Box 38"/>
          <p:cNvSpPr txBox="1">
            <a:spLocks noChangeArrowheads="1"/>
          </p:cNvSpPr>
          <p:nvPr/>
        </p:nvSpPr>
        <p:spPr bwMode="auto">
          <a:xfrm>
            <a:off x="6551613" y="5056188"/>
            <a:ext cx="334962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6</a:t>
            </a:r>
            <a:endParaRPr lang="en-US" sz="1400"/>
          </a:p>
        </p:txBody>
      </p:sp>
      <p:sp>
        <p:nvSpPr>
          <p:cNvPr id="557095" name="Oval 39"/>
          <p:cNvSpPr>
            <a:spLocks noChangeArrowheads="1"/>
          </p:cNvSpPr>
          <p:nvPr/>
        </p:nvSpPr>
        <p:spPr bwMode="auto">
          <a:xfrm>
            <a:off x="7172325" y="4516438"/>
            <a:ext cx="280988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7096" name="Text Box 40"/>
          <p:cNvSpPr txBox="1">
            <a:spLocks noChangeArrowheads="1"/>
          </p:cNvSpPr>
          <p:nvPr/>
        </p:nvSpPr>
        <p:spPr bwMode="auto">
          <a:xfrm>
            <a:off x="7154863" y="4476750"/>
            <a:ext cx="33496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4</a:t>
            </a:r>
            <a:endParaRPr lang="en-US" sz="1400"/>
          </a:p>
        </p:txBody>
      </p:sp>
      <p:sp>
        <p:nvSpPr>
          <p:cNvPr id="557097" name="Oval 41"/>
          <p:cNvSpPr>
            <a:spLocks noChangeArrowheads="1"/>
          </p:cNvSpPr>
          <p:nvPr/>
        </p:nvSpPr>
        <p:spPr bwMode="auto">
          <a:xfrm>
            <a:off x="7788275" y="3905250"/>
            <a:ext cx="280988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7098" name="Text Box 42"/>
          <p:cNvSpPr txBox="1">
            <a:spLocks noChangeArrowheads="1"/>
          </p:cNvSpPr>
          <p:nvPr/>
        </p:nvSpPr>
        <p:spPr bwMode="auto">
          <a:xfrm>
            <a:off x="7770813" y="3865563"/>
            <a:ext cx="334962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2</a:t>
            </a:r>
            <a:endParaRPr lang="en-US" sz="1400"/>
          </a:p>
        </p:txBody>
      </p:sp>
      <p:sp>
        <p:nvSpPr>
          <p:cNvPr id="557099" name="Oval 43"/>
          <p:cNvSpPr>
            <a:spLocks noChangeArrowheads="1"/>
          </p:cNvSpPr>
          <p:nvPr/>
        </p:nvSpPr>
        <p:spPr bwMode="auto">
          <a:xfrm>
            <a:off x="7797800" y="5100638"/>
            <a:ext cx="280988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7100" name="Text Box 44"/>
          <p:cNvSpPr txBox="1">
            <a:spLocks noChangeArrowheads="1"/>
          </p:cNvSpPr>
          <p:nvPr/>
        </p:nvSpPr>
        <p:spPr bwMode="auto">
          <a:xfrm>
            <a:off x="7791450" y="5060950"/>
            <a:ext cx="334963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7</a:t>
            </a:r>
            <a:endParaRPr lang="en-US" sz="1400"/>
          </a:p>
        </p:txBody>
      </p:sp>
      <p:sp>
        <p:nvSpPr>
          <p:cNvPr id="557101" name="Oval 45"/>
          <p:cNvSpPr>
            <a:spLocks noChangeArrowheads="1"/>
          </p:cNvSpPr>
          <p:nvPr/>
        </p:nvSpPr>
        <p:spPr bwMode="auto">
          <a:xfrm>
            <a:off x="8399463" y="4518025"/>
            <a:ext cx="280987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7102" name="Text Box 46"/>
          <p:cNvSpPr txBox="1">
            <a:spLocks noChangeArrowheads="1"/>
          </p:cNvSpPr>
          <p:nvPr/>
        </p:nvSpPr>
        <p:spPr bwMode="auto">
          <a:xfrm>
            <a:off x="8382000" y="4478338"/>
            <a:ext cx="334963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5</a:t>
            </a:r>
            <a:endParaRPr lang="en-US" sz="1400"/>
          </a:p>
        </p:txBody>
      </p:sp>
      <p:sp>
        <p:nvSpPr>
          <p:cNvPr id="557103" name="Line 47"/>
          <p:cNvSpPr>
            <a:spLocks noChangeShapeType="1"/>
          </p:cNvSpPr>
          <p:nvPr/>
        </p:nvSpPr>
        <p:spPr bwMode="auto">
          <a:xfrm>
            <a:off x="6159500" y="4762500"/>
            <a:ext cx="430213" cy="396875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57104" name="Line 48"/>
          <p:cNvSpPr>
            <a:spLocks noChangeShapeType="1"/>
          </p:cNvSpPr>
          <p:nvPr/>
        </p:nvSpPr>
        <p:spPr bwMode="auto">
          <a:xfrm>
            <a:off x="8051800" y="4105275"/>
            <a:ext cx="420688" cy="430213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57105" name="Line 49"/>
          <p:cNvSpPr>
            <a:spLocks noChangeShapeType="1"/>
          </p:cNvSpPr>
          <p:nvPr/>
        </p:nvSpPr>
        <p:spPr bwMode="auto">
          <a:xfrm flipH="1">
            <a:off x="8042275" y="4751388"/>
            <a:ext cx="396875" cy="398462"/>
          </a:xfrm>
          <a:prstGeom prst="line">
            <a:avLst/>
          </a:prstGeom>
          <a:noFill/>
          <a:ln w="19050">
            <a:solidFill>
              <a:srgbClr val="C606C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57106" name="Line 50"/>
          <p:cNvSpPr>
            <a:spLocks noChangeShapeType="1"/>
          </p:cNvSpPr>
          <p:nvPr/>
        </p:nvSpPr>
        <p:spPr bwMode="auto">
          <a:xfrm flipH="1">
            <a:off x="7418388" y="4138613"/>
            <a:ext cx="407987" cy="407987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57107" name="Line 51"/>
          <p:cNvSpPr>
            <a:spLocks noChangeShapeType="1"/>
          </p:cNvSpPr>
          <p:nvPr/>
        </p:nvSpPr>
        <p:spPr bwMode="auto">
          <a:xfrm>
            <a:off x="7407275" y="4751388"/>
            <a:ext cx="419100" cy="376237"/>
          </a:xfrm>
          <a:prstGeom prst="line">
            <a:avLst/>
          </a:prstGeom>
          <a:noFill/>
          <a:ln w="19050">
            <a:solidFill>
              <a:srgbClr val="C606C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57108" name="Line 52"/>
          <p:cNvSpPr>
            <a:spLocks noChangeShapeType="1"/>
          </p:cNvSpPr>
          <p:nvPr/>
        </p:nvSpPr>
        <p:spPr bwMode="auto">
          <a:xfrm flipH="1">
            <a:off x="6858000" y="5246688"/>
            <a:ext cx="936625" cy="0"/>
          </a:xfrm>
          <a:prstGeom prst="line">
            <a:avLst/>
          </a:prstGeom>
          <a:noFill/>
          <a:ln w="19050">
            <a:solidFill>
              <a:srgbClr val="C606C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57109" name="Line 53"/>
          <p:cNvSpPr>
            <a:spLocks noChangeShapeType="1"/>
          </p:cNvSpPr>
          <p:nvPr/>
        </p:nvSpPr>
        <p:spPr bwMode="auto">
          <a:xfrm flipH="1">
            <a:off x="6223000" y="4643438"/>
            <a:ext cx="947738" cy="0"/>
          </a:xfrm>
          <a:prstGeom prst="line">
            <a:avLst/>
          </a:prstGeom>
          <a:noFill/>
          <a:ln w="19050">
            <a:solidFill>
              <a:srgbClr val="C606C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57110" name="Oval 54"/>
          <p:cNvSpPr>
            <a:spLocks noChangeArrowheads="1"/>
          </p:cNvSpPr>
          <p:nvPr/>
        </p:nvSpPr>
        <p:spPr bwMode="auto">
          <a:xfrm>
            <a:off x="6577013" y="3898900"/>
            <a:ext cx="280987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7111" name="Text Box 55"/>
          <p:cNvSpPr txBox="1">
            <a:spLocks noChangeArrowheads="1"/>
          </p:cNvSpPr>
          <p:nvPr/>
        </p:nvSpPr>
        <p:spPr bwMode="auto">
          <a:xfrm>
            <a:off x="6564313" y="3859213"/>
            <a:ext cx="334962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1</a:t>
            </a:r>
            <a:endParaRPr lang="en-US" sz="1400"/>
          </a:p>
        </p:txBody>
      </p:sp>
      <p:sp>
        <p:nvSpPr>
          <p:cNvPr id="557112" name="Line 56"/>
          <p:cNvSpPr>
            <a:spLocks noChangeShapeType="1"/>
          </p:cNvSpPr>
          <p:nvPr/>
        </p:nvSpPr>
        <p:spPr bwMode="auto">
          <a:xfrm flipH="1">
            <a:off x="6169025" y="4138613"/>
            <a:ext cx="430213" cy="376237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57113" name="Line 57"/>
          <p:cNvSpPr>
            <a:spLocks noChangeShapeType="1"/>
          </p:cNvSpPr>
          <p:nvPr/>
        </p:nvSpPr>
        <p:spPr bwMode="auto">
          <a:xfrm>
            <a:off x="6858000" y="4019550"/>
            <a:ext cx="914400" cy="0"/>
          </a:xfrm>
          <a:prstGeom prst="line">
            <a:avLst/>
          </a:prstGeom>
          <a:noFill/>
          <a:ln w="19050">
            <a:solidFill>
              <a:srgbClr val="C606C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57114" name="Line 58"/>
          <p:cNvSpPr>
            <a:spLocks noChangeShapeType="1"/>
          </p:cNvSpPr>
          <p:nvPr/>
        </p:nvSpPr>
        <p:spPr bwMode="auto">
          <a:xfrm flipV="1">
            <a:off x="6221413" y="4083050"/>
            <a:ext cx="1566862" cy="474663"/>
          </a:xfrm>
          <a:prstGeom prst="line">
            <a:avLst/>
          </a:prstGeom>
          <a:noFill/>
          <a:ln w="19050">
            <a:solidFill>
              <a:srgbClr val="C606C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7115" name="Line 59"/>
          <p:cNvSpPr>
            <a:spLocks noChangeShapeType="1"/>
          </p:cNvSpPr>
          <p:nvPr/>
        </p:nvSpPr>
        <p:spPr bwMode="auto">
          <a:xfrm flipH="1" flipV="1">
            <a:off x="6205538" y="4710113"/>
            <a:ext cx="1582737" cy="4826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7116" name="Line 60"/>
          <p:cNvSpPr>
            <a:spLocks noChangeShapeType="1"/>
          </p:cNvSpPr>
          <p:nvPr/>
        </p:nvSpPr>
        <p:spPr bwMode="auto">
          <a:xfrm flipV="1">
            <a:off x="7940675" y="4179888"/>
            <a:ext cx="0" cy="915987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3" y="153988"/>
            <a:ext cx="7772400" cy="615950"/>
          </a:xfrm>
          <a:noFill/>
          <a:ln/>
        </p:spPr>
        <p:txBody>
          <a:bodyPr/>
          <a:lstStyle/>
          <a:p>
            <a:r>
              <a:rPr lang="en-US" sz="3200"/>
              <a:t>Minimum Spanning Tree</a:t>
            </a:r>
          </a:p>
        </p:txBody>
      </p:sp>
      <p:sp>
        <p:nvSpPr>
          <p:cNvPr id="5273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17513" y="909638"/>
            <a:ext cx="8372475" cy="5708650"/>
          </a:xfrm>
          <a:noFill/>
          <a:ln/>
        </p:spPr>
        <p:txBody>
          <a:bodyPr/>
          <a:lstStyle/>
          <a:p>
            <a:r>
              <a:rPr lang="en-US" sz="2400">
                <a:sym typeface="Symbol" pitchFamily="18" charset="2"/>
              </a:rPr>
              <a:t>Given an </a:t>
            </a:r>
            <a:r>
              <a:rPr lang="en-US" sz="2400">
                <a:solidFill>
                  <a:srgbClr val="C606C6"/>
                </a:solidFill>
                <a:sym typeface="Symbol" pitchFamily="18" charset="2"/>
              </a:rPr>
              <a:t>undirected</a:t>
            </a:r>
            <a:r>
              <a:rPr lang="en-US" sz="2400">
                <a:sym typeface="Symbol" pitchFamily="18" charset="2"/>
              </a:rPr>
              <a:t> graph G = (V, E), with edge costs c</a:t>
            </a:r>
            <a:r>
              <a:rPr lang="en-US" sz="2400" baseline="-25000">
                <a:sym typeface="Symbol" pitchFamily="18" charset="2"/>
              </a:rPr>
              <a:t>ij</a:t>
            </a:r>
            <a:r>
              <a:rPr lang="en-US" sz="2400">
                <a:sym typeface="Symbol" pitchFamily="18" charset="2"/>
              </a:rPr>
              <a:t>.</a:t>
            </a:r>
          </a:p>
          <a:p>
            <a:r>
              <a:rPr lang="en-US" sz="2400">
                <a:sym typeface="Symbol" pitchFamily="18" charset="2"/>
              </a:rPr>
              <a:t>A </a:t>
            </a:r>
            <a:r>
              <a:rPr lang="en-US" sz="2400">
                <a:solidFill>
                  <a:schemeClr val="hlink"/>
                </a:solidFill>
                <a:sym typeface="Symbol" pitchFamily="18" charset="2"/>
              </a:rPr>
              <a:t>spanning tree</a:t>
            </a:r>
            <a:r>
              <a:rPr lang="en-US" sz="2400">
                <a:sym typeface="Symbol" pitchFamily="18" charset="2"/>
              </a:rPr>
              <a:t> T of G is an acyclic subgraph that spans all the vertices.</a:t>
            </a:r>
            <a:endParaRPr lang="en-US" sz="2800">
              <a:sym typeface="Symbol" pitchFamily="18" charset="2"/>
            </a:endParaRPr>
          </a:p>
        </p:txBody>
      </p:sp>
      <p:sp>
        <p:nvSpPr>
          <p:cNvPr id="527364" name="Text Box 4"/>
          <p:cNvSpPr txBox="1">
            <a:spLocks noChangeArrowheads="1"/>
          </p:cNvSpPr>
          <p:nvPr/>
        </p:nvSpPr>
        <p:spPr bwMode="auto">
          <a:xfrm>
            <a:off x="6775450" y="1277938"/>
            <a:ext cx="184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pSp>
        <p:nvGrpSpPr>
          <p:cNvPr id="527365" name="Group 5"/>
          <p:cNvGrpSpPr>
            <a:grpSpLocks/>
          </p:cNvGrpSpPr>
          <p:nvPr/>
        </p:nvGrpSpPr>
        <p:grpSpPr bwMode="auto">
          <a:xfrm>
            <a:off x="849313" y="2171700"/>
            <a:ext cx="2779712" cy="1606550"/>
            <a:chOff x="3856" y="1010"/>
            <a:chExt cx="1751" cy="1012"/>
          </a:xfrm>
        </p:grpSpPr>
        <p:grpSp>
          <p:nvGrpSpPr>
            <p:cNvPr id="527366" name="Group 6"/>
            <p:cNvGrpSpPr>
              <a:grpSpLocks/>
            </p:cNvGrpSpPr>
            <p:nvPr/>
          </p:nvGrpSpPr>
          <p:grpSpPr bwMode="auto">
            <a:xfrm>
              <a:off x="4015" y="1010"/>
              <a:ext cx="1464" cy="949"/>
              <a:chOff x="1067" y="1260"/>
              <a:chExt cx="1464" cy="949"/>
            </a:xfrm>
          </p:grpSpPr>
          <p:sp>
            <p:nvSpPr>
              <p:cNvPr id="527367" name="Text Box 7"/>
              <p:cNvSpPr txBox="1">
                <a:spLocks noChangeArrowheads="1"/>
              </p:cNvSpPr>
              <p:nvPr/>
            </p:nvSpPr>
            <p:spPr bwMode="auto">
              <a:xfrm>
                <a:off x="1067" y="1482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4</a:t>
                </a:r>
              </a:p>
            </p:txBody>
          </p:sp>
          <p:sp>
            <p:nvSpPr>
              <p:cNvPr id="527368" name="Text Box 8"/>
              <p:cNvSpPr txBox="1">
                <a:spLocks noChangeArrowheads="1"/>
              </p:cNvSpPr>
              <p:nvPr/>
            </p:nvSpPr>
            <p:spPr bwMode="auto">
              <a:xfrm>
                <a:off x="1679" y="1260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2</a:t>
                </a:r>
              </a:p>
            </p:txBody>
          </p:sp>
          <p:sp>
            <p:nvSpPr>
              <p:cNvPr id="527369" name="Text Box 9"/>
              <p:cNvSpPr txBox="1">
                <a:spLocks noChangeArrowheads="1"/>
              </p:cNvSpPr>
              <p:nvPr/>
            </p:nvSpPr>
            <p:spPr bwMode="auto">
              <a:xfrm>
                <a:off x="2311" y="1430"/>
                <a:ext cx="220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10</a:t>
                </a:r>
              </a:p>
            </p:txBody>
          </p:sp>
          <p:sp>
            <p:nvSpPr>
              <p:cNvPr id="527370" name="Text Box 10"/>
              <p:cNvSpPr txBox="1">
                <a:spLocks noChangeArrowheads="1"/>
              </p:cNvSpPr>
              <p:nvPr/>
            </p:nvSpPr>
            <p:spPr bwMode="auto">
              <a:xfrm>
                <a:off x="1993" y="1526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3</a:t>
                </a:r>
              </a:p>
            </p:txBody>
          </p:sp>
          <p:sp>
            <p:nvSpPr>
              <p:cNvPr id="527371" name="Text Box 11"/>
              <p:cNvSpPr txBox="1">
                <a:spLocks noChangeArrowheads="1"/>
              </p:cNvSpPr>
              <p:nvPr/>
            </p:nvSpPr>
            <p:spPr bwMode="auto">
              <a:xfrm>
                <a:off x="1560" y="1459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1</a:t>
                </a:r>
              </a:p>
            </p:txBody>
          </p:sp>
          <p:sp>
            <p:nvSpPr>
              <p:cNvPr id="527372" name="Text Box 12"/>
              <p:cNvSpPr txBox="1">
                <a:spLocks noChangeArrowheads="1"/>
              </p:cNvSpPr>
              <p:nvPr/>
            </p:nvSpPr>
            <p:spPr bwMode="auto">
              <a:xfrm>
                <a:off x="1331" y="1644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2</a:t>
                </a:r>
              </a:p>
            </p:txBody>
          </p:sp>
          <p:sp>
            <p:nvSpPr>
              <p:cNvPr id="527373" name="Text Box 13"/>
              <p:cNvSpPr txBox="1">
                <a:spLocks noChangeArrowheads="1"/>
              </p:cNvSpPr>
              <p:nvPr/>
            </p:nvSpPr>
            <p:spPr bwMode="auto">
              <a:xfrm>
                <a:off x="2165" y="1652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7</a:t>
                </a:r>
              </a:p>
            </p:txBody>
          </p:sp>
          <p:sp>
            <p:nvSpPr>
              <p:cNvPr id="527374" name="Text Box 14"/>
              <p:cNvSpPr txBox="1">
                <a:spLocks noChangeArrowheads="1"/>
              </p:cNvSpPr>
              <p:nvPr/>
            </p:nvSpPr>
            <p:spPr bwMode="auto">
              <a:xfrm>
                <a:off x="2356" y="1924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6</a:t>
                </a:r>
              </a:p>
            </p:txBody>
          </p:sp>
          <p:sp>
            <p:nvSpPr>
              <p:cNvPr id="527375" name="Text Box 15"/>
              <p:cNvSpPr txBox="1">
                <a:spLocks noChangeArrowheads="1"/>
              </p:cNvSpPr>
              <p:nvPr/>
            </p:nvSpPr>
            <p:spPr bwMode="auto">
              <a:xfrm>
                <a:off x="1931" y="1838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4</a:t>
                </a:r>
              </a:p>
            </p:txBody>
          </p:sp>
          <p:sp>
            <p:nvSpPr>
              <p:cNvPr id="527376" name="Text Box 16"/>
              <p:cNvSpPr txBox="1">
                <a:spLocks noChangeArrowheads="1"/>
              </p:cNvSpPr>
              <p:nvPr/>
            </p:nvSpPr>
            <p:spPr bwMode="auto">
              <a:xfrm>
                <a:off x="1749" y="2035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1</a:t>
                </a:r>
              </a:p>
            </p:txBody>
          </p:sp>
          <p:sp>
            <p:nvSpPr>
              <p:cNvPr id="527377" name="Text Box 17"/>
              <p:cNvSpPr txBox="1">
                <a:spLocks noChangeArrowheads="1"/>
              </p:cNvSpPr>
              <p:nvPr/>
            </p:nvSpPr>
            <p:spPr bwMode="auto">
              <a:xfrm>
                <a:off x="1486" y="1840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8</a:t>
                </a:r>
              </a:p>
            </p:txBody>
          </p:sp>
          <p:sp>
            <p:nvSpPr>
              <p:cNvPr id="527378" name="Text Box 18"/>
              <p:cNvSpPr txBox="1">
                <a:spLocks noChangeArrowheads="1"/>
              </p:cNvSpPr>
              <p:nvPr/>
            </p:nvSpPr>
            <p:spPr bwMode="auto">
              <a:xfrm>
                <a:off x="1155" y="1854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5</a:t>
                </a:r>
              </a:p>
            </p:txBody>
          </p:sp>
        </p:grpSp>
        <p:sp>
          <p:nvSpPr>
            <p:cNvPr id="527379" name="Oval 19"/>
            <p:cNvSpPr>
              <a:spLocks noChangeArrowheads="1"/>
            </p:cNvSpPr>
            <p:nvPr/>
          </p:nvSpPr>
          <p:spPr bwMode="auto">
            <a:xfrm>
              <a:off x="3867" y="1458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380" name="Text Box 20"/>
            <p:cNvSpPr txBox="1">
              <a:spLocks noChangeArrowheads="1"/>
            </p:cNvSpPr>
            <p:nvPr/>
          </p:nvSpPr>
          <p:spPr bwMode="auto">
            <a:xfrm>
              <a:off x="3856" y="1433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3</a:t>
              </a:r>
              <a:endParaRPr lang="en-US" sz="1400"/>
            </a:p>
          </p:txBody>
        </p:sp>
        <p:sp>
          <p:nvSpPr>
            <p:cNvPr id="527381" name="Oval 21"/>
            <p:cNvSpPr>
              <a:spLocks noChangeArrowheads="1"/>
            </p:cNvSpPr>
            <p:nvPr/>
          </p:nvSpPr>
          <p:spPr bwMode="auto">
            <a:xfrm>
              <a:off x="4261" y="1846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382" name="Text Box 22"/>
            <p:cNvSpPr txBox="1">
              <a:spLocks noChangeArrowheads="1"/>
            </p:cNvSpPr>
            <p:nvPr/>
          </p:nvSpPr>
          <p:spPr bwMode="auto">
            <a:xfrm>
              <a:off x="4243" y="1814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6</a:t>
              </a:r>
              <a:endParaRPr lang="en-US" sz="1400"/>
            </a:p>
          </p:txBody>
        </p:sp>
        <p:sp>
          <p:nvSpPr>
            <p:cNvPr id="527383" name="Oval 23"/>
            <p:cNvSpPr>
              <a:spLocks noChangeArrowheads="1"/>
            </p:cNvSpPr>
            <p:nvPr/>
          </p:nvSpPr>
          <p:spPr bwMode="auto">
            <a:xfrm>
              <a:off x="4634" y="1474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384" name="Text Box 24"/>
            <p:cNvSpPr txBox="1">
              <a:spLocks noChangeArrowheads="1"/>
            </p:cNvSpPr>
            <p:nvPr/>
          </p:nvSpPr>
          <p:spPr bwMode="auto">
            <a:xfrm>
              <a:off x="4623" y="1449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4</a:t>
              </a:r>
              <a:endParaRPr lang="en-US" sz="1400"/>
            </a:p>
          </p:txBody>
        </p:sp>
        <p:sp>
          <p:nvSpPr>
            <p:cNvPr id="527385" name="Oval 25"/>
            <p:cNvSpPr>
              <a:spLocks noChangeArrowheads="1"/>
            </p:cNvSpPr>
            <p:nvPr/>
          </p:nvSpPr>
          <p:spPr bwMode="auto">
            <a:xfrm>
              <a:off x="5022" y="1089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386" name="Text Box 26"/>
            <p:cNvSpPr txBox="1">
              <a:spLocks noChangeArrowheads="1"/>
            </p:cNvSpPr>
            <p:nvPr/>
          </p:nvSpPr>
          <p:spPr bwMode="auto">
            <a:xfrm>
              <a:off x="5011" y="1064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2</a:t>
              </a:r>
              <a:endParaRPr lang="en-US" sz="1400"/>
            </a:p>
          </p:txBody>
        </p:sp>
        <p:sp>
          <p:nvSpPr>
            <p:cNvPr id="527387" name="Oval 27"/>
            <p:cNvSpPr>
              <a:spLocks noChangeArrowheads="1"/>
            </p:cNvSpPr>
            <p:nvPr/>
          </p:nvSpPr>
          <p:spPr bwMode="auto">
            <a:xfrm>
              <a:off x="5028" y="184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388" name="Text Box 28"/>
            <p:cNvSpPr txBox="1">
              <a:spLocks noChangeArrowheads="1"/>
            </p:cNvSpPr>
            <p:nvPr/>
          </p:nvSpPr>
          <p:spPr bwMode="auto">
            <a:xfrm>
              <a:off x="5024" y="1817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7</a:t>
              </a:r>
              <a:endParaRPr lang="en-US" sz="1400"/>
            </a:p>
          </p:txBody>
        </p:sp>
        <p:sp>
          <p:nvSpPr>
            <p:cNvPr id="527389" name="Oval 29"/>
            <p:cNvSpPr>
              <a:spLocks noChangeArrowheads="1"/>
            </p:cNvSpPr>
            <p:nvPr/>
          </p:nvSpPr>
          <p:spPr bwMode="auto">
            <a:xfrm>
              <a:off x="5407" y="1475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390" name="Text Box 30"/>
            <p:cNvSpPr txBox="1">
              <a:spLocks noChangeArrowheads="1"/>
            </p:cNvSpPr>
            <p:nvPr/>
          </p:nvSpPr>
          <p:spPr bwMode="auto">
            <a:xfrm>
              <a:off x="5396" y="1450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5</a:t>
              </a:r>
              <a:endParaRPr lang="en-US" sz="1400"/>
            </a:p>
          </p:txBody>
        </p:sp>
        <p:sp>
          <p:nvSpPr>
            <p:cNvPr id="527391" name="Line 31"/>
            <p:cNvSpPr>
              <a:spLocks noChangeShapeType="1"/>
            </p:cNvSpPr>
            <p:nvPr/>
          </p:nvSpPr>
          <p:spPr bwMode="auto">
            <a:xfrm>
              <a:off x="3996" y="1629"/>
              <a:ext cx="271" cy="25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7392" name="Line 32"/>
            <p:cNvSpPr>
              <a:spLocks noChangeShapeType="1"/>
            </p:cNvSpPr>
            <p:nvPr/>
          </p:nvSpPr>
          <p:spPr bwMode="auto">
            <a:xfrm>
              <a:off x="5188" y="1215"/>
              <a:ext cx="265" cy="27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7393" name="Line 33"/>
            <p:cNvSpPr>
              <a:spLocks noChangeShapeType="1"/>
            </p:cNvSpPr>
            <p:nvPr/>
          </p:nvSpPr>
          <p:spPr bwMode="auto">
            <a:xfrm flipH="1">
              <a:off x="5182" y="1622"/>
              <a:ext cx="250" cy="25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7394" name="Line 34"/>
            <p:cNvSpPr>
              <a:spLocks noChangeShapeType="1"/>
            </p:cNvSpPr>
            <p:nvPr/>
          </p:nvSpPr>
          <p:spPr bwMode="auto">
            <a:xfrm flipH="1">
              <a:off x="4789" y="1236"/>
              <a:ext cx="257" cy="2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7395" name="Line 35"/>
            <p:cNvSpPr>
              <a:spLocks noChangeShapeType="1"/>
            </p:cNvSpPr>
            <p:nvPr/>
          </p:nvSpPr>
          <p:spPr bwMode="auto">
            <a:xfrm flipH="1">
              <a:off x="4809" y="1554"/>
              <a:ext cx="5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7396" name="Line 36"/>
            <p:cNvSpPr>
              <a:spLocks noChangeShapeType="1"/>
            </p:cNvSpPr>
            <p:nvPr/>
          </p:nvSpPr>
          <p:spPr bwMode="auto">
            <a:xfrm>
              <a:off x="4782" y="1622"/>
              <a:ext cx="264" cy="2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7397" name="Line 37"/>
            <p:cNvSpPr>
              <a:spLocks noChangeShapeType="1"/>
            </p:cNvSpPr>
            <p:nvPr/>
          </p:nvSpPr>
          <p:spPr bwMode="auto">
            <a:xfrm flipH="1">
              <a:off x="4436" y="1934"/>
              <a:ext cx="59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7398" name="Line 38"/>
            <p:cNvSpPr>
              <a:spLocks noChangeShapeType="1"/>
            </p:cNvSpPr>
            <p:nvPr/>
          </p:nvSpPr>
          <p:spPr bwMode="auto">
            <a:xfrm flipH="1">
              <a:off x="4036" y="1554"/>
              <a:ext cx="59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7399" name="Line 39"/>
            <p:cNvSpPr>
              <a:spLocks noChangeShapeType="1"/>
            </p:cNvSpPr>
            <p:nvPr/>
          </p:nvSpPr>
          <p:spPr bwMode="auto">
            <a:xfrm flipH="1">
              <a:off x="4375" y="1635"/>
              <a:ext cx="292" cy="2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7400" name="Oval 40"/>
            <p:cNvSpPr>
              <a:spLocks noChangeArrowheads="1"/>
            </p:cNvSpPr>
            <p:nvPr/>
          </p:nvSpPr>
          <p:spPr bwMode="auto">
            <a:xfrm>
              <a:off x="4259" y="1085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401" name="Text Box 41"/>
            <p:cNvSpPr txBox="1">
              <a:spLocks noChangeArrowheads="1"/>
            </p:cNvSpPr>
            <p:nvPr/>
          </p:nvSpPr>
          <p:spPr bwMode="auto">
            <a:xfrm>
              <a:off x="4251" y="1060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1</a:t>
              </a:r>
              <a:endParaRPr lang="en-US" sz="1400"/>
            </a:p>
          </p:txBody>
        </p:sp>
        <p:sp>
          <p:nvSpPr>
            <p:cNvPr id="527402" name="Line 42"/>
            <p:cNvSpPr>
              <a:spLocks noChangeShapeType="1"/>
            </p:cNvSpPr>
            <p:nvPr/>
          </p:nvSpPr>
          <p:spPr bwMode="auto">
            <a:xfrm flipH="1">
              <a:off x="4002" y="1236"/>
              <a:ext cx="271" cy="2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7403" name="Line 43"/>
            <p:cNvSpPr>
              <a:spLocks noChangeShapeType="1"/>
            </p:cNvSpPr>
            <p:nvPr/>
          </p:nvSpPr>
          <p:spPr bwMode="auto">
            <a:xfrm>
              <a:off x="4436" y="1161"/>
              <a:ext cx="57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7404" name="Line 44"/>
            <p:cNvSpPr>
              <a:spLocks noChangeShapeType="1"/>
            </p:cNvSpPr>
            <p:nvPr/>
          </p:nvSpPr>
          <p:spPr bwMode="auto">
            <a:xfrm>
              <a:off x="4402" y="1249"/>
              <a:ext cx="278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527405" name="Text Box 45"/>
          <p:cNvSpPr txBox="1">
            <a:spLocks noChangeArrowheads="1"/>
          </p:cNvSpPr>
          <p:nvPr/>
        </p:nvSpPr>
        <p:spPr bwMode="auto">
          <a:xfrm>
            <a:off x="5094288" y="2525713"/>
            <a:ext cx="2667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4</a:t>
            </a:r>
          </a:p>
        </p:txBody>
      </p:sp>
      <p:sp>
        <p:nvSpPr>
          <p:cNvPr id="527406" name="Text Box 46"/>
          <p:cNvSpPr txBox="1">
            <a:spLocks noChangeArrowheads="1"/>
          </p:cNvSpPr>
          <p:nvPr/>
        </p:nvSpPr>
        <p:spPr bwMode="auto">
          <a:xfrm>
            <a:off x="6065838" y="2173288"/>
            <a:ext cx="2667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2</a:t>
            </a:r>
          </a:p>
        </p:txBody>
      </p:sp>
      <p:sp>
        <p:nvSpPr>
          <p:cNvPr id="527407" name="Text Box 47"/>
          <p:cNvSpPr txBox="1">
            <a:spLocks noChangeArrowheads="1"/>
          </p:cNvSpPr>
          <p:nvPr/>
        </p:nvSpPr>
        <p:spPr bwMode="auto">
          <a:xfrm>
            <a:off x="5876925" y="2489200"/>
            <a:ext cx="2667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1</a:t>
            </a:r>
          </a:p>
        </p:txBody>
      </p:sp>
      <p:sp>
        <p:nvSpPr>
          <p:cNvPr id="527408" name="Text Box 48"/>
          <p:cNvSpPr txBox="1">
            <a:spLocks noChangeArrowheads="1"/>
          </p:cNvSpPr>
          <p:nvPr/>
        </p:nvSpPr>
        <p:spPr bwMode="auto">
          <a:xfrm>
            <a:off x="7140575" y="3227388"/>
            <a:ext cx="2667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6</a:t>
            </a:r>
          </a:p>
        </p:txBody>
      </p:sp>
      <p:sp>
        <p:nvSpPr>
          <p:cNvPr id="527409" name="Text Box 49"/>
          <p:cNvSpPr txBox="1">
            <a:spLocks noChangeArrowheads="1"/>
          </p:cNvSpPr>
          <p:nvPr/>
        </p:nvSpPr>
        <p:spPr bwMode="auto">
          <a:xfrm>
            <a:off x="6465888" y="3090863"/>
            <a:ext cx="2667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4</a:t>
            </a:r>
          </a:p>
        </p:txBody>
      </p:sp>
      <p:sp>
        <p:nvSpPr>
          <p:cNvPr id="527410" name="Text Box 50"/>
          <p:cNvSpPr txBox="1">
            <a:spLocks noChangeArrowheads="1"/>
          </p:cNvSpPr>
          <p:nvPr/>
        </p:nvSpPr>
        <p:spPr bwMode="auto">
          <a:xfrm>
            <a:off x="6176963" y="3403600"/>
            <a:ext cx="2667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1</a:t>
            </a:r>
          </a:p>
        </p:txBody>
      </p:sp>
      <p:sp>
        <p:nvSpPr>
          <p:cNvPr id="527411" name="Text Box 51"/>
          <p:cNvSpPr txBox="1">
            <a:spLocks noChangeArrowheads="1"/>
          </p:cNvSpPr>
          <p:nvPr/>
        </p:nvSpPr>
        <p:spPr bwMode="auto">
          <a:xfrm>
            <a:off x="5759450" y="3094038"/>
            <a:ext cx="2667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8</a:t>
            </a:r>
          </a:p>
        </p:txBody>
      </p:sp>
      <p:sp>
        <p:nvSpPr>
          <p:cNvPr id="527412" name="Oval 52"/>
          <p:cNvSpPr>
            <a:spLocks noChangeArrowheads="1"/>
          </p:cNvSpPr>
          <p:nvPr/>
        </p:nvSpPr>
        <p:spPr bwMode="auto">
          <a:xfrm>
            <a:off x="4859338" y="2884488"/>
            <a:ext cx="280987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7413" name="Text Box 53"/>
          <p:cNvSpPr txBox="1">
            <a:spLocks noChangeArrowheads="1"/>
          </p:cNvSpPr>
          <p:nvPr/>
        </p:nvSpPr>
        <p:spPr bwMode="auto">
          <a:xfrm>
            <a:off x="4841875" y="2844800"/>
            <a:ext cx="334963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3</a:t>
            </a:r>
            <a:endParaRPr lang="en-US" sz="1400"/>
          </a:p>
        </p:txBody>
      </p:sp>
      <p:sp>
        <p:nvSpPr>
          <p:cNvPr id="527414" name="Oval 54"/>
          <p:cNvSpPr>
            <a:spLocks noChangeArrowheads="1"/>
          </p:cNvSpPr>
          <p:nvPr/>
        </p:nvSpPr>
        <p:spPr bwMode="auto">
          <a:xfrm>
            <a:off x="5484813" y="3500438"/>
            <a:ext cx="280987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7415" name="Text Box 55"/>
          <p:cNvSpPr txBox="1">
            <a:spLocks noChangeArrowheads="1"/>
          </p:cNvSpPr>
          <p:nvPr/>
        </p:nvSpPr>
        <p:spPr bwMode="auto">
          <a:xfrm>
            <a:off x="5456238" y="3449638"/>
            <a:ext cx="334962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6</a:t>
            </a:r>
            <a:endParaRPr lang="en-US" sz="1400"/>
          </a:p>
        </p:txBody>
      </p:sp>
      <p:sp>
        <p:nvSpPr>
          <p:cNvPr id="527416" name="Oval 56"/>
          <p:cNvSpPr>
            <a:spLocks noChangeArrowheads="1"/>
          </p:cNvSpPr>
          <p:nvPr/>
        </p:nvSpPr>
        <p:spPr bwMode="auto">
          <a:xfrm>
            <a:off x="6076950" y="2909888"/>
            <a:ext cx="280988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7417" name="Text Box 57"/>
          <p:cNvSpPr txBox="1">
            <a:spLocks noChangeArrowheads="1"/>
          </p:cNvSpPr>
          <p:nvPr/>
        </p:nvSpPr>
        <p:spPr bwMode="auto">
          <a:xfrm>
            <a:off x="6059488" y="2870200"/>
            <a:ext cx="33496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4</a:t>
            </a:r>
            <a:endParaRPr lang="en-US" sz="1400"/>
          </a:p>
        </p:txBody>
      </p:sp>
      <p:sp>
        <p:nvSpPr>
          <p:cNvPr id="527418" name="Oval 58"/>
          <p:cNvSpPr>
            <a:spLocks noChangeArrowheads="1"/>
          </p:cNvSpPr>
          <p:nvPr/>
        </p:nvSpPr>
        <p:spPr bwMode="auto">
          <a:xfrm>
            <a:off x="6692900" y="2298700"/>
            <a:ext cx="280988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7419" name="Text Box 59"/>
          <p:cNvSpPr txBox="1">
            <a:spLocks noChangeArrowheads="1"/>
          </p:cNvSpPr>
          <p:nvPr/>
        </p:nvSpPr>
        <p:spPr bwMode="auto">
          <a:xfrm>
            <a:off x="6675438" y="2259013"/>
            <a:ext cx="334962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2</a:t>
            </a:r>
            <a:endParaRPr lang="en-US" sz="1400"/>
          </a:p>
        </p:txBody>
      </p:sp>
      <p:sp>
        <p:nvSpPr>
          <p:cNvPr id="527420" name="Oval 60"/>
          <p:cNvSpPr>
            <a:spLocks noChangeArrowheads="1"/>
          </p:cNvSpPr>
          <p:nvPr/>
        </p:nvSpPr>
        <p:spPr bwMode="auto">
          <a:xfrm>
            <a:off x="6702425" y="3494088"/>
            <a:ext cx="280988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7421" name="Text Box 61"/>
          <p:cNvSpPr txBox="1">
            <a:spLocks noChangeArrowheads="1"/>
          </p:cNvSpPr>
          <p:nvPr/>
        </p:nvSpPr>
        <p:spPr bwMode="auto">
          <a:xfrm>
            <a:off x="6696075" y="3454400"/>
            <a:ext cx="334963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7</a:t>
            </a:r>
            <a:endParaRPr lang="en-US" sz="1400"/>
          </a:p>
        </p:txBody>
      </p:sp>
      <p:sp>
        <p:nvSpPr>
          <p:cNvPr id="527422" name="Oval 62"/>
          <p:cNvSpPr>
            <a:spLocks noChangeArrowheads="1"/>
          </p:cNvSpPr>
          <p:nvPr/>
        </p:nvSpPr>
        <p:spPr bwMode="auto">
          <a:xfrm>
            <a:off x="7304088" y="2911475"/>
            <a:ext cx="280987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7423" name="Text Box 63"/>
          <p:cNvSpPr txBox="1">
            <a:spLocks noChangeArrowheads="1"/>
          </p:cNvSpPr>
          <p:nvPr/>
        </p:nvSpPr>
        <p:spPr bwMode="auto">
          <a:xfrm>
            <a:off x="7286625" y="2871788"/>
            <a:ext cx="334963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5</a:t>
            </a:r>
            <a:endParaRPr lang="en-US" sz="1400"/>
          </a:p>
        </p:txBody>
      </p:sp>
      <p:sp>
        <p:nvSpPr>
          <p:cNvPr id="527424" name="Line 64"/>
          <p:cNvSpPr>
            <a:spLocks noChangeShapeType="1"/>
          </p:cNvSpPr>
          <p:nvPr/>
        </p:nvSpPr>
        <p:spPr bwMode="auto">
          <a:xfrm flipH="1">
            <a:off x="6946900" y="3144838"/>
            <a:ext cx="396875" cy="398462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7425" name="Line 65"/>
          <p:cNvSpPr>
            <a:spLocks noChangeShapeType="1"/>
          </p:cNvSpPr>
          <p:nvPr/>
        </p:nvSpPr>
        <p:spPr bwMode="auto">
          <a:xfrm>
            <a:off x="6311900" y="3144838"/>
            <a:ext cx="419100" cy="376237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7426" name="Line 66"/>
          <p:cNvSpPr>
            <a:spLocks noChangeShapeType="1"/>
          </p:cNvSpPr>
          <p:nvPr/>
        </p:nvSpPr>
        <p:spPr bwMode="auto">
          <a:xfrm flipH="1">
            <a:off x="5762625" y="3640138"/>
            <a:ext cx="936625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7427" name="Line 67"/>
          <p:cNvSpPr>
            <a:spLocks noChangeShapeType="1"/>
          </p:cNvSpPr>
          <p:nvPr/>
        </p:nvSpPr>
        <p:spPr bwMode="auto">
          <a:xfrm flipH="1">
            <a:off x="5665788" y="3165475"/>
            <a:ext cx="463550" cy="3444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7428" name="Oval 68"/>
          <p:cNvSpPr>
            <a:spLocks noChangeArrowheads="1"/>
          </p:cNvSpPr>
          <p:nvPr/>
        </p:nvSpPr>
        <p:spPr bwMode="auto">
          <a:xfrm>
            <a:off x="5481638" y="2292350"/>
            <a:ext cx="280987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7429" name="Text Box 69"/>
          <p:cNvSpPr txBox="1">
            <a:spLocks noChangeArrowheads="1"/>
          </p:cNvSpPr>
          <p:nvPr/>
        </p:nvSpPr>
        <p:spPr bwMode="auto">
          <a:xfrm>
            <a:off x="5468938" y="2252663"/>
            <a:ext cx="334962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1</a:t>
            </a:r>
            <a:endParaRPr lang="en-US" sz="1400"/>
          </a:p>
        </p:txBody>
      </p:sp>
      <p:sp>
        <p:nvSpPr>
          <p:cNvPr id="527430" name="Line 70"/>
          <p:cNvSpPr>
            <a:spLocks noChangeShapeType="1"/>
          </p:cNvSpPr>
          <p:nvPr/>
        </p:nvSpPr>
        <p:spPr bwMode="auto">
          <a:xfrm flipH="1">
            <a:off x="5073650" y="2532063"/>
            <a:ext cx="430213" cy="376237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7431" name="Line 71"/>
          <p:cNvSpPr>
            <a:spLocks noChangeShapeType="1"/>
          </p:cNvSpPr>
          <p:nvPr/>
        </p:nvSpPr>
        <p:spPr bwMode="auto">
          <a:xfrm>
            <a:off x="5762625" y="2413000"/>
            <a:ext cx="9144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7432" name="Line 72"/>
          <p:cNvSpPr>
            <a:spLocks noChangeShapeType="1"/>
          </p:cNvSpPr>
          <p:nvPr/>
        </p:nvSpPr>
        <p:spPr bwMode="auto">
          <a:xfrm>
            <a:off x="5708650" y="2552700"/>
            <a:ext cx="441325" cy="365125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7433" name="Text Box 73"/>
          <p:cNvSpPr txBox="1">
            <a:spLocks noChangeArrowheads="1"/>
          </p:cNvSpPr>
          <p:nvPr/>
        </p:nvSpPr>
        <p:spPr bwMode="auto">
          <a:xfrm>
            <a:off x="436563" y="4840288"/>
            <a:ext cx="2667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4</a:t>
            </a:r>
          </a:p>
        </p:txBody>
      </p:sp>
      <p:sp>
        <p:nvSpPr>
          <p:cNvPr id="527434" name="Text Box 74"/>
          <p:cNvSpPr txBox="1">
            <a:spLocks noChangeArrowheads="1"/>
          </p:cNvSpPr>
          <p:nvPr/>
        </p:nvSpPr>
        <p:spPr bwMode="auto">
          <a:xfrm>
            <a:off x="1408113" y="4487863"/>
            <a:ext cx="2667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2</a:t>
            </a:r>
          </a:p>
        </p:txBody>
      </p:sp>
      <p:sp>
        <p:nvSpPr>
          <p:cNvPr id="527435" name="Text Box 75"/>
          <p:cNvSpPr txBox="1">
            <a:spLocks noChangeArrowheads="1"/>
          </p:cNvSpPr>
          <p:nvPr/>
        </p:nvSpPr>
        <p:spPr bwMode="auto">
          <a:xfrm>
            <a:off x="2411413" y="4757738"/>
            <a:ext cx="3492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10</a:t>
            </a:r>
          </a:p>
        </p:txBody>
      </p:sp>
      <p:sp>
        <p:nvSpPr>
          <p:cNvPr id="527436" name="Text Box 76"/>
          <p:cNvSpPr txBox="1">
            <a:spLocks noChangeArrowheads="1"/>
          </p:cNvSpPr>
          <p:nvPr/>
        </p:nvSpPr>
        <p:spPr bwMode="auto">
          <a:xfrm>
            <a:off x="1219200" y="4803775"/>
            <a:ext cx="2667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1</a:t>
            </a:r>
          </a:p>
        </p:txBody>
      </p:sp>
      <p:sp>
        <p:nvSpPr>
          <p:cNvPr id="527437" name="Text Box 77"/>
          <p:cNvSpPr txBox="1">
            <a:spLocks noChangeArrowheads="1"/>
          </p:cNvSpPr>
          <p:nvPr/>
        </p:nvSpPr>
        <p:spPr bwMode="auto">
          <a:xfrm>
            <a:off x="1808163" y="5405438"/>
            <a:ext cx="2667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4</a:t>
            </a:r>
          </a:p>
        </p:txBody>
      </p:sp>
      <p:sp>
        <p:nvSpPr>
          <p:cNvPr id="527438" name="Oval 78"/>
          <p:cNvSpPr>
            <a:spLocks noChangeArrowheads="1"/>
          </p:cNvSpPr>
          <p:nvPr/>
        </p:nvSpPr>
        <p:spPr bwMode="auto">
          <a:xfrm>
            <a:off x="201613" y="5199063"/>
            <a:ext cx="280987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7439" name="Text Box 79"/>
          <p:cNvSpPr txBox="1">
            <a:spLocks noChangeArrowheads="1"/>
          </p:cNvSpPr>
          <p:nvPr/>
        </p:nvSpPr>
        <p:spPr bwMode="auto">
          <a:xfrm>
            <a:off x="184150" y="5159375"/>
            <a:ext cx="334963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3</a:t>
            </a:r>
            <a:endParaRPr lang="en-US" sz="1400"/>
          </a:p>
        </p:txBody>
      </p:sp>
      <p:sp>
        <p:nvSpPr>
          <p:cNvPr id="527440" name="Oval 80"/>
          <p:cNvSpPr>
            <a:spLocks noChangeArrowheads="1"/>
          </p:cNvSpPr>
          <p:nvPr/>
        </p:nvSpPr>
        <p:spPr bwMode="auto">
          <a:xfrm>
            <a:off x="1419225" y="5224463"/>
            <a:ext cx="280988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7441" name="Text Box 81"/>
          <p:cNvSpPr txBox="1">
            <a:spLocks noChangeArrowheads="1"/>
          </p:cNvSpPr>
          <p:nvPr/>
        </p:nvSpPr>
        <p:spPr bwMode="auto">
          <a:xfrm>
            <a:off x="1401763" y="5184775"/>
            <a:ext cx="33496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4</a:t>
            </a:r>
            <a:endParaRPr lang="en-US" sz="1400"/>
          </a:p>
        </p:txBody>
      </p:sp>
      <p:sp>
        <p:nvSpPr>
          <p:cNvPr id="527442" name="Oval 82"/>
          <p:cNvSpPr>
            <a:spLocks noChangeArrowheads="1"/>
          </p:cNvSpPr>
          <p:nvPr/>
        </p:nvSpPr>
        <p:spPr bwMode="auto">
          <a:xfrm>
            <a:off x="2035175" y="4613275"/>
            <a:ext cx="280988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7443" name="Text Box 83"/>
          <p:cNvSpPr txBox="1">
            <a:spLocks noChangeArrowheads="1"/>
          </p:cNvSpPr>
          <p:nvPr/>
        </p:nvSpPr>
        <p:spPr bwMode="auto">
          <a:xfrm>
            <a:off x="2017713" y="4573588"/>
            <a:ext cx="334962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2</a:t>
            </a:r>
            <a:endParaRPr lang="en-US" sz="1400"/>
          </a:p>
        </p:txBody>
      </p:sp>
      <p:sp>
        <p:nvSpPr>
          <p:cNvPr id="527444" name="Oval 84"/>
          <p:cNvSpPr>
            <a:spLocks noChangeArrowheads="1"/>
          </p:cNvSpPr>
          <p:nvPr/>
        </p:nvSpPr>
        <p:spPr bwMode="auto">
          <a:xfrm>
            <a:off x="2044700" y="5808663"/>
            <a:ext cx="280988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7445" name="Text Box 85"/>
          <p:cNvSpPr txBox="1">
            <a:spLocks noChangeArrowheads="1"/>
          </p:cNvSpPr>
          <p:nvPr/>
        </p:nvSpPr>
        <p:spPr bwMode="auto">
          <a:xfrm>
            <a:off x="2038350" y="5768975"/>
            <a:ext cx="334963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7</a:t>
            </a:r>
            <a:endParaRPr lang="en-US" sz="1400"/>
          </a:p>
        </p:txBody>
      </p:sp>
      <p:sp>
        <p:nvSpPr>
          <p:cNvPr id="527446" name="Oval 86"/>
          <p:cNvSpPr>
            <a:spLocks noChangeArrowheads="1"/>
          </p:cNvSpPr>
          <p:nvPr/>
        </p:nvSpPr>
        <p:spPr bwMode="auto">
          <a:xfrm>
            <a:off x="2646363" y="5226050"/>
            <a:ext cx="280987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7447" name="Text Box 87"/>
          <p:cNvSpPr txBox="1">
            <a:spLocks noChangeArrowheads="1"/>
          </p:cNvSpPr>
          <p:nvPr/>
        </p:nvSpPr>
        <p:spPr bwMode="auto">
          <a:xfrm>
            <a:off x="2628900" y="5186363"/>
            <a:ext cx="334963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5</a:t>
            </a:r>
            <a:endParaRPr lang="en-US" sz="1400"/>
          </a:p>
        </p:txBody>
      </p:sp>
      <p:sp>
        <p:nvSpPr>
          <p:cNvPr id="527448" name="Line 88"/>
          <p:cNvSpPr>
            <a:spLocks noChangeShapeType="1"/>
          </p:cNvSpPr>
          <p:nvPr/>
        </p:nvSpPr>
        <p:spPr bwMode="auto">
          <a:xfrm>
            <a:off x="2298700" y="4813300"/>
            <a:ext cx="420688" cy="430213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7449" name="Line 89"/>
          <p:cNvSpPr>
            <a:spLocks noChangeShapeType="1"/>
          </p:cNvSpPr>
          <p:nvPr/>
        </p:nvSpPr>
        <p:spPr bwMode="auto">
          <a:xfrm>
            <a:off x="1654175" y="5459413"/>
            <a:ext cx="419100" cy="376237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7450" name="Oval 90"/>
          <p:cNvSpPr>
            <a:spLocks noChangeArrowheads="1"/>
          </p:cNvSpPr>
          <p:nvPr/>
        </p:nvSpPr>
        <p:spPr bwMode="auto">
          <a:xfrm>
            <a:off x="823913" y="4606925"/>
            <a:ext cx="280987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7451" name="Text Box 91"/>
          <p:cNvSpPr txBox="1">
            <a:spLocks noChangeArrowheads="1"/>
          </p:cNvSpPr>
          <p:nvPr/>
        </p:nvSpPr>
        <p:spPr bwMode="auto">
          <a:xfrm>
            <a:off x="811213" y="4567238"/>
            <a:ext cx="334962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1</a:t>
            </a:r>
            <a:endParaRPr lang="en-US" sz="1400"/>
          </a:p>
        </p:txBody>
      </p:sp>
      <p:sp>
        <p:nvSpPr>
          <p:cNvPr id="527452" name="Line 92"/>
          <p:cNvSpPr>
            <a:spLocks noChangeShapeType="1"/>
          </p:cNvSpPr>
          <p:nvPr/>
        </p:nvSpPr>
        <p:spPr bwMode="auto">
          <a:xfrm flipH="1">
            <a:off x="415925" y="4846638"/>
            <a:ext cx="430213" cy="376237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7453" name="Line 93"/>
          <p:cNvSpPr>
            <a:spLocks noChangeShapeType="1"/>
          </p:cNvSpPr>
          <p:nvPr/>
        </p:nvSpPr>
        <p:spPr bwMode="auto">
          <a:xfrm>
            <a:off x="1104900" y="4727575"/>
            <a:ext cx="9144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7454" name="Line 94"/>
          <p:cNvSpPr>
            <a:spLocks noChangeShapeType="1"/>
          </p:cNvSpPr>
          <p:nvPr/>
        </p:nvSpPr>
        <p:spPr bwMode="auto">
          <a:xfrm>
            <a:off x="1050925" y="4867275"/>
            <a:ext cx="441325" cy="365125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7455" name="Text Box 95"/>
          <p:cNvSpPr txBox="1">
            <a:spLocks noChangeArrowheads="1"/>
          </p:cNvSpPr>
          <p:nvPr/>
        </p:nvSpPr>
        <p:spPr bwMode="auto">
          <a:xfrm>
            <a:off x="3457575" y="4827588"/>
            <a:ext cx="2667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4</a:t>
            </a:r>
          </a:p>
        </p:txBody>
      </p:sp>
      <p:sp>
        <p:nvSpPr>
          <p:cNvPr id="527456" name="Text Box 96"/>
          <p:cNvSpPr txBox="1">
            <a:spLocks noChangeArrowheads="1"/>
          </p:cNvSpPr>
          <p:nvPr/>
        </p:nvSpPr>
        <p:spPr bwMode="auto">
          <a:xfrm>
            <a:off x="4429125" y="4475163"/>
            <a:ext cx="2667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2</a:t>
            </a:r>
          </a:p>
        </p:txBody>
      </p:sp>
      <p:sp>
        <p:nvSpPr>
          <p:cNvPr id="527457" name="Text Box 97"/>
          <p:cNvSpPr txBox="1">
            <a:spLocks noChangeArrowheads="1"/>
          </p:cNvSpPr>
          <p:nvPr/>
        </p:nvSpPr>
        <p:spPr bwMode="auto">
          <a:xfrm>
            <a:off x="5200650" y="5097463"/>
            <a:ext cx="2667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7</a:t>
            </a:r>
          </a:p>
        </p:txBody>
      </p:sp>
      <p:sp>
        <p:nvSpPr>
          <p:cNvPr id="527458" name="Text Box 98"/>
          <p:cNvSpPr txBox="1">
            <a:spLocks noChangeArrowheads="1"/>
          </p:cNvSpPr>
          <p:nvPr/>
        </p:nvSpPr>
        <p:spPr bwMode="auto">
          <a:xfrm>
            <a:off x="4829175" y="5392738"/>
            <a:ext cx="2667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4</a:t>
            </a:r>
          </a:p>
        </p:txBody>
      </p:sp>
      <p:sp>
        <p:nvSpPr>
          <p:cNvPr id="527459" name="Text Box 99"/>
          <p:cNvSpPr txBox="1">
            <a:spLocks noChangeArrowheads="1"/>
          </p:cNvSpPr>
          <p:nvPr/>
        </p:nvSpPr>
        <p:spPr bwMode="auto">
          <a:xfrm>
            <a:off x="3597275" y="5418138"/>
            <a:ext cx="2667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5</a:t>
            </a:r>
          </a:p>
        </p:txBody>
      </p:sp>
      <p:sp>
        <p:nvSpPr>
          <p:cNvPr id="527460" name="Oval 100"/>
          <p:cNvSpPr>
            <a:spLocks noChangeArrowheads="1"/>
          </p:cNvSpPr>
          <p:nvPr/>
        </p:nvSpPr>
        <p:spPr bwMode="auto">
          <a:xfrm>
            <a:off x="3222625" y="5186363"/>
            <a:ext cx="280988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7461" name="Text Box 101"/>
          <p:cNvSpPr txBox="1">
            <a:spLocks noChangeArrowheads="1"/>
          </p:cNvSpPr>
          <p:nvPr/>
        </p:nvSpPr>
        <p:spPr bwMode="auto">
          <a:xfrm>
            <a:off x="3205163" y="5146675"/>
            <a:ext cx="33496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3</a:t>
            </a:r>
            <a:endParaRPr lang="en-US" sz="1400"/>
          </a:p>
        </p:txBody>
      </p:sp>
      <p:sp>
        <p:nvSpPr>
          <p:cNvPr id="527462" name="Oval 102"/>
          <p:cNvSpPr>
            <a:spLocks noChangeArrowheads="1"/>
          </p:cNvSpPr>
          <p:nvPr/>
        </p:nvSpPr>
        <p:spPr bwMode="auto">
          <a:xfrm>
            <a:off x="3848100" y="5802313"/>
            <a:ext cx="280988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7463" name="Text Box 103"/>
          <p:cNvSpPr txBox="1">
            <a:spLocks noChangeArrowheads="1"/>
          </p:cNvSpPr>
          <p:nvPr/>
        </p:nvSpPr>
        <p:spPr bwMode="auto">
          <a:xfrm>
            <a:off x="3819525" y="5751513"/>
            <a:ext cx="334963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6</a:t>
            </a:r>
            <a:endParaRPr lang="en-US" sz="1400"/>
          </a:p>
        </p:txBody>
      </p:sp>
      <p:sp>
        <p:nvSpPr>
          <p:cNvPr id="527464" name="Oval 104"/>
          <p:cNvSpPr>
            <a:spLocks noChangeArrowheads="1"/>
          </p:cNvSpPr>
          <p:nvPr/>
        </p:nvSpPr>
        <p:spPr bwMode="auto">
          <a:xfrm>
            <a:off x="4440238" y="5211763"/>
            <a:ext cx="280987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7465" name="Text Box 105"/>
          <p:cNvSpPr txBox="1">
            <a:spLocks noChangeArrowheads="1"/>
          </p:cNvSpPr>
          <p:nvPr/>
        </p:nvSpPr>
        <p:spPr bwMode="auto">
          <a:xfrm>
            <a:off x="4422775" y="5172075"/>
            <a:ext cx="334963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4</a:t>
            </a:r>
            <a:endParaRPr lang="en-US" sz="1400"/>
          </a:p>
        </p:txBody>
      </p:sp>
      <p:sp>
        <p:nvSpPr>
          <p:cNvPr id="527466" name="Oval 106"/>
          <p:cNvSpPr>
            <a:spLocks noChangeArrowheads="1"/>
          </p:cNvSpPr>
          <p:nvPr/>
        </p:nvSpPr>
        <p:spPr bwMode="auto">
          <a:xfrm>
            <a:off x="5056188" y="4600575"/>
            <a:ext cx="280987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7467" name="Text Box 107"/>
          <p:cNvSpPr txBox="1">
            <a:spLocks noChangeArrowheads="1"/>
          </p:cNvSpPr>
          <p:nvPr/>
        </p:nvSpPr>
        <p:spPr bwMode="auto">
          <a:xfrm>
            <a:off x="5038725" y="4560888"/>
            <a:ext cx="334963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2</a:t>
            </a:r>
            <a:endParaRPr lang="en-US" sz="1400"/>
          </a:p>
        </p:txBody>
      </p:sp>
      <p:sp>
        <p:nvSpPr>
          <p:cNvPr id="527468" name="Oval 108"/>
          <p:cNvSpPr>
            <a:spLocks noChangeArrowheads="1"/>
          </p:cNvSpPr>
          <p:nvPr/>
        </p:nvSpPr>
        <p:spPr bwMode="auto">
          <a:xfrm>
            <a:off x="5065713" y="5795963"/>
            <a:ext cx="280987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7469" name="Text Box 109"/>
          <p:cNvSpPr txBox="1">
            <a:spLocks noChangeArrowheads="1"/>
          </p:cNvSpPr>
          <p:nvPr/>
        </p:nvSpPr>
        <p:spPr bwMode="auto">
          <a:xfrm>
            <a:off x="5059363" y="5756275"/>
            <a:ext cx="33496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7</a:t>
            </a:r>
            <a:endParaRPr lang="en-US" sz="1400"/>
          </a:p>
        </p:txBody>
      </p:sp>
      <p:sp>
        <p:nvSpPr>
          <p:cNvPr id="527470" name="Oval 110"/>
          <p:cNvSpPr>
            <a:spLocks noChangeArrowheads="1"/>
          </p:cNvSpPr>
          <p:nvPr/>
        </p:nvSpPr>
        <p:spPr bwMode="auto">
          <a:xfrm>
            <a:off x="5667375" y="5213350"/>
            <a:ext cx="280988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7471" name="Text Box 111"/>
          <p:cNvSpPr txBox="1">
            <a:spLocks noChangeArrowheads="1"/>
          </p:cNvSpPr>
          <p:nvPr/>
        </p:nvSpPr>
        <p:spPr bwMode="auto">
          <a:xfrm>
            <a:off x="5649913" y="5173663"/>
            <a:ext cx="334962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5</a:t>
            </a:r>
            <a:endParaRPr lang="en-US" sz="1400"/>
          </a:p>
        </p:txBody>
      </p:sp>
      <p:sp>
        <p:nvSpPr>
          <p:cNvPr id="527472" name="Line 112"/>
          <p:cNvSpPr>
            <a:spLocks noChangeShapeType="1"/>
          </p:cNvSpPr>
          <p:nvPr/>
        </p:nvSpPr>
        <p:spPr bwMode="auto">
          <a:xfrm>
            <a:off x="3427413" y="5457825"/>
            <a:ext cx="430212" cy="396875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7473" name="Line 113"/>
          <p:cNvSpPr>
            <a:spLocks noChangeShapeType="1"/>
          </p:cNvSpPr>
          <p:nvPr/>
        </p:nvSpPr>
        <p:spPr bwMode="auto">
          <a:xfrm flipH="1">
            <a:off x="4718050" y="5338763"/>
            <a:ext cx="935038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7474" name="Line 114"/>
          <p:cNvSpPr>
            <a:spLocks noChangeShapeType="1"/>
          </p:cNvSpPr>
          <p:nvPr/>
        </p:nvSpPr>
        <p:spPr bwMode="auto">
          <a:xfrm>
            <a:off x="4675188" y="5446713"/>
            <a:ext cx="419100" cy="376237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7475" name="Oval 115"/>
          <p:cNvSpPr>
            <a:spLocks noChangeArrowheads="1"/>
          </p:cNvSpPr>
          <p:nvPr/>
        </p:nvSpPr>
        <p:spPr bwMode="auto">
          <a:xfrm>
            <a:off x="3844925" y="4594225"/>
            <a:ext cx="280988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7476" name="Text Box 116"/>
          <p:cNvSpPr txBox="1">
            <a:spLocks noChangeArrowheads="1"/>
          </p:cNvSpPr>
          <p:nvPr/>
        </p:nvSpPr>
        <p:spPr bwMode="auto">
          <a:xfrm>
            <a:off x="3832225" y="4554538"/>
            <a:ext cx="334963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1</a:t>
            </a:r>
            <a:endParaRPr lang="en-US" sz="1400"/>
          </a:p>
        </p:txBody>
      </p:sp>
      <p:sp>
        <p:nvSpPr>
          <p:cNvPr id="527477" name="Line 117"/>
          <p:cNvSpPr>
            <a:spLocks noChangeShapeType="1"/>
          </p:cNvSpPr>
          <p:nvPr/>
        </p:nvSpPr>
        <p:spPr bwMode="auto">
          <a:xfrm flipH="1">
            <a:off x="3436938" y="4833938"/>
            <a:ext cx="430212" cy="376237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7478" name="Line 118"/>
          <p:cNvSpPr>
            <a:spLocks noChangeShapeType="1"/>
          </p:cNvSpPr>
          <p:nvPr/>
        </p:nvSpPr>
        <p:spPr bwMode="auto">
          <a:xfrm>
            <a:off x="4125913" y="4714875"/>
            <a:ext cx="9144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7479" name="Text Box 119"/>
          <p:cNvSpPr txBox="1">
            <a:spLocks noChangeArrowheads="1"/>
          </p:cNvSpPr>
          <p:nvPr/>
        </p:nvSpPr>
        <p:spPr bwMode="auto">
          <a:xfrm>
            <a:off x="8509000" y="4733925"/>
            <a:ext cx="3492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10</a:t>
            </a:r>
          </a:p>
        </p:txBody>
      </p:sp>
      <p:sp>
        <p:nvSpPr>
          <p:cNvPr id="527480" name="Text Box 120"/>
          <p:cNvSpPr txBox="1">
            <a:spLocks noChangeArrowheads="1"/>
          </p:cNvSpPr>
          <p:nvPr/>
        </p:nvSpPr>
        <p:spPr bwMode="auto">
          <a:xfrm>
            <a:off x="8004175" y="4886325"/>
            <a:ext cx="2667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3</a:t>
            </a:r>
          </a:p>
        </p:txBody>
      </p:sp>
      <p:sp>
        <p:nvSpPr>
          <p:cNvPr id="527481" name="Text Box 121"/>
          <p:cNvSpPr txBox="1">
            <a:spLocks noChangeArrowheads="1"/>
          </p:cNvSpPr>
          <p:nvPr/>
        </p:nvSpPr>
        <p:spPr bwMode="auto">
          <a:xfrm>
            <a:off x="7316788" y="4779963"/>
            <a:ext cx="2667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1</a:t>
            </a:r>
          </a:p>
        </p:txBody>
      </p:sp>
      <p:sp>
        <p:nvSpPr>
          <p:cNvPr id="527482" name="Text Box 122"/>
          <p:cNvSpPr txBox="1">
            <a:spLocks noChangeArrowheads="1"/>
          </p:cNvSpPr>
          <p:nvPr/>
        </p:nvSpPr>
        <p:spPr bwMode="auto">
          <a:xfrm>
            <a:off x="6953250" y="5073650"/>
            <a:ext cx="2667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2</a:t>
            </a:r>
          </a:p>
        </p:txBody>
      </p:sp>
      <p:sp>
        <p:nvSpPr>
          <p:cNvPr id="527483" name="Text Box 123"/>
          <p:cNvSpPr txBox="1">
            <a:spLocks noChangeArrowheads="1"/>
          </p:cNvSpPr>
          <p:nvPr/>
        </p:nvSpPr>
        <p:spPr bwMode="auto">
          <a:xfrm>
            <a:off x="7616825" y="5694363"/>
            <a:ext cx="2667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1</a:t>
            </a:r>
          </a:p>
        </p:txBody>
      </p:sp>
      <p:sp>
        <p:nvSpPr>
          <p:cNvPr id="527484" name="Text Box 124"/>
          <p:cNvSpPr txBox="1">
            <a:spLocks noChangeArrowheads="1"/>
          </p:cNvSpPr>
          <p:nvPr/>
        </p:nvSpPr>
        <p:spPr bwMode="auto">
          <a:xfrm>
            <a:off x="6673850" y="5407025"/>
            <a:ext cx="2667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5</a:t>
            </a:r>
          </a:p>
        </p:txBody>
      </p:sp>
      <p:sp>
        <p:nvSpPr>
          <p:cNvPr id="527485" name="Oval 125"/>
          <p:cNvSpPr>
            <a:spLocks noChangeArrowheads="1"/>
          </p:cNvSpPr>
          <p:nvPr/>
        </p:nvSpPr>
        <p:spPr bwMode="auto">
          <a:xfrm>
            <a:off x="6299200" y="5175250"/>
            <a:ext cx="280988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7486" name="Text Box 126"/>
          <p:cNvSpPr txBox="1">
            <a:spLocks noChangeArrowheads="1"/>
          </p:cNvSpPr>
          <p:nvPr/>
        </p:nvSpPr>
        <p:spPr bwMode="auto">
          <a:xfrm>
            <a:off x="6281738" y="5135563"/>
            <a:ext cx="334962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3</a:t>
            </a:r>
            <a:endParaRPr lang="en-US" sz="1400"/>
          </a:p>
        </p:txBody>
      </p:sp>
      <p:sp>
        <p:nvSpPr>
          <p:cNvPr id="527487" name="Oval 127"/>
          <p:cNvSpPr>
            <a:spLocks noChangeArrowheads="1"/>
          </p:cNvSpPr>
          <p:nvPr/>
        </p:nvSpPr>
        <p:spPr bwMode="auto">
          <a:xfrm>
            <a:off x="6924675" y="5791200"/>
            <a:ext cx="280988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7488" name="Text Box 128"/>
          <p:cNvSpPr txBox="1">
            <a:spLocks noChangeArrowheads="1"/>
          </p:cNvSpPr>
          <p:nvPr/>
        </p:nvSpPr>
        <p:spPr bwMode="auto">
          <a:xfrm>
            <a:off x="6896100" y="5740400"/>
            <a:ext cx="334963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6</a:t>
            </a:r>
            <a:endParaRPr lang="en-US" sz="1400"/>
          </a:p>
        </p:txBody>
      </p:sp>
      <p:sp>
        <p:nvSpPr>
          <p:cNvPr id="527489" name="Oval 129"/>
          <p:cNvSpPr>
            <a:spLocks noChangeArrowheads="1"/>
          </p:cNvSpPr>
          <p:nvPr/>
        </p:nvSpPr>
        <p:spPr bwMode="auto">
          <a:xfrm>
            <a:off x="7516813" y="5200650"/>
            <a:ext cx="280987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7490" name="Text Box 130"/>
          <p:cNvSpPr txBox="1">
            <a:spLocks noChangeArrowheads="1"/>
          </p:cNvSpPr>
          <p:nvPr/>
        </p:nvSpPr>
        <p:spPr bwMode="auto">
          <a:xfrm>
            <a:off x="7499350" y="5160963"/>
            <a:ext cx="334963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4</a:t>
            </a:r>
            <a:endParaRPr lang="en-US" sz="1400"/>
          </a:p>
        </p:txBody>
      </p:sp>
      <p:sp>
        <p:nvSpPr>
          <p:cNvPr id="527491" name="Oval 131"/>
          <p:cNvSpPr>
            <a:spLocks noChangeArrowheads="1"/>
          </p:cNvSpPr>
          <p:nvPr/>
        </p:nvSpPr>
        <p:spPr bwMode="auto">
          <a:xfrm>
            <a:off x="8132763" y="4589463"/>
            <a:ext cx="280987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7492" name="Text Box 132"/>
          <p:cNvSpPr txBox="1">
            <a:spLocks noChangeArrowheads="1"/>
          </p:cNvSpPr>
          <p:nvPr/>
        </p:nvSpPr>
        <p:spPr bwMode="auto">
          <a:xfrm>
            <a:off x="8115300" y="4549775"/>
            <a:ext cx="334963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2</a:t>
            </a:r>
            <a:endParaRPr lang="en-US" sz="1400"/>
          </a:p>
        </p:txBody>
      </p:sp>
      <p:sp>
        <p:nvSpPr>
          <p:cNvPr id="527493" name="Oval 133"/>
          <p:cNvSpPr>
            <a:spLocks noChangeArrowheads="1"/>
          </p:cNvSpPr>
          <p:nvPr/>
        </p:nvSpPr>
        <p:spPr bwMode="auto">
          <a:xfrm>
            <a:off x="8142288" y="5784850"/>
            <a:ext cx="280987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7494" name="Text Box 134"/>
          <p:cNvSpPr txBox="1">
            <a:spLocks noChangeArrowheads="1"/>
          </p:cNvSpPr>
          <p:nvPr/>
        </p:nvSpPr>
        <p:spPr bwMode="auto">
          <a:xfrm>
            <a:off x="8135938" y="5745163"/>
            <a:ext cx="334962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7</a:t>
            </a:r>
            <a:endParaRPr lang="en-US" sz="1400"/>
          </a:p>
        </p:txBody>
      </p:sp>
      <p:sp>
        <p:nvSpPr>
          <p:cNvPr id="527495" name="Oval 135"/>
          <p:cNvSpPr>
            <a:spLocks noChangeArrowheads="1"/>
          </p:cNvSpPr>
          <p:nvPr/>
        </p:nvSpPr>
        <p:spPr bwMode="auto">
          <a:xfrm>
            <a:off x="8743950" y="5202238"/>
            <a:ext cx="280988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7496" name="Text Box 136"/>
          <p:cNvSpPr txBox="1">
            <a:spLocks noChangeArrowheads="1"/>
          </p:cNvSpPr>
          <p:nvPr/>
        </p:nvSpPr>
        <p:spPr bwMode="auto">
          <a:xfrm>
            <a:off x="8726488" y="5162550"/>
            <a:ext cx="33496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5</a:t>
            </a:r>
            <a:endParaRPr lang="en-US" sz="1400"/>
          </a:p>
        </p:txBody>
      </p:sp>
      <p:sp>
        <p:nvSpPr>
          <p:cNvPr id="527497" name="Line 137"/>
          <p:cNvSpPr>
            <a:spLocks noChangeShapeType="1"/>
          </p:cNvSpPr>
          <p:nvPr/>
        </p:nvSpPr>
        <p:spPr bwMode="auto">
          <a:xfrm>
            <a:off x="6503988" y="5446713"/>
            <a:ext cx="430212" cy="396875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7498" name="Line 138"/>
          <p:cNvSpPr>
            <a:spLocks noChangeShapeType="1"/>
          </p:cNvSpPr>
          <p:nvPr/>
        </p:nvSpPr>
        <p:spPr bwMode="auto">
          <a:xfrm>
            <a:off x="8396288" y="4789488"/>
            <a:ext cx="420687" cy="430212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7499" name="Line 139"/>
          <p:cNvSpPr>
            <a:spLocks noChangeShapeType="1"/>
          </p:cNvSpPr>
          <p:nvPr/>
        </p:nvSpPr>
        <p:spPr bwMode="auto">
          <a:xfrm flipH="1">
            <a:off x="7762875" y="4822825"/>
            <a:ext cx="407988" cy="4079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7500" name="Line 140"/>
          <p:cNvSpPr>
            <a:spLocks noChangeShapeType="1"/>
          </p:cNvSpPr>
          <p:nvPr/>
        </p:nvSpPr>
        <p:spPr bwMode="auto">
          <a:xfrm flipH="1">
            <a:off x="7202488" y="5930900"/>
            <a:ext cx="936625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7501" name="Line 141"/>
          <p:cNvSpPr>
            <a:spLocks noChangeShapeType="1"/>
          </p:cNvSpPr>
          <p:nvPr/>
        </p:nvSpPr>
        <p:spPr bwMode="auto">
          <a:xfrm flipH="1">
            <a:off x="6567488" y="5327650"/>
            <a:ext cx="947737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7502" name="Oval 142"/>
          <p:cNvSpPr>
            <a:spLocks noChangeArrowheads="1"/>
          </p:cNvSpPr>
          <p:nvPr/>
        </p:nvSpPr>
        <p:spPr bwMode="auto">
          <a:xfrm>
            <a:off x="6921500" y="4583113"/>
            <a:ext cx="280988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7503" name="Text Box 143"/>
          <p:cNvSpPr txBox="1">
            <a:spLocks noChangeArrowheads="1"/>
          </p:cNvSpPr>
          <p:nvPr/>
        </p:nvSpPr>
        <p:spPr bwMode="auto">
          <a:xfrm>
            <a:off x="6908800" y="4543425"/>
            <a:ext cx="334963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1</a:t>
            </a:r>
            <a:endParaRPr lang="en-US" sz="1400"/>
          </a:p>
        </p:txBody>
      </p:sp>
      <p:sp>
        <p:nvSpPr>
          <p:cNvPr id="527504" name="Line 144"/>
          <p:cNvSpPr>
            <a:spLocks noChangeShapeType="1"/>
          </p:cNvSpPr>
          <p:nvPr/>
        </p:nvSpPr>
        <p:spPr bwMode="auto">
          <a:xfrm>
            <a:off x="7148513" y="4843463"/>
            <a:ext cx="441325" cy="365125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3" y="153988"/>
            <a:ext cx="7772400" cy="615950"/>
          </a:xfrm>
          <a:noFill/>
          <a:ln/>
        </p:spPr>
        <p:txBody>
          <a:bodyPr/>
          <a:lstStyle/>
          <a:p>
            <a:r>
              <a:rPr lang="en-US" sz="3200"/>
              <a:t>Minimum Spanning Tree</a:t>
            </a:r>
          </a:p>
        </p:txBody>
      </p:sp>
      <p:sp>
        <p:nvSpPr>
          <p:cNvPr id="5283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17513" y="909638"/>
            <a:ext cx="8372475" cy="5708650"/>
          </a:xfrm>
          <a:noFill/>
          <a:ln/>
        </p:spPr>
        <p:txBody>
          <a:bodyPr/>
          <a:lstStyle/>
          <a:p>
            <a:r>
              <a:rPr lang="en-US" sz="2400">
                <a:sym typeface="Symbol" pitchFamily="18" charset="2"/>
              </a:rPr>
              <a:t>What is the number of edges in a spanning tree with |V| vertices? </a:t>
            </a:r>
          </a:p>
          <a:p>
            <a:r>
              <a:rPr lang="en-US" sz="2400">
                <a:sym typeface="Symbol" pitchFamily="18" charset="2"/>
              </a:rPr>
              <a:t>The </a:t>
            </a:r>
            <a:r>
              <a:rPr lang="en-US" sz="2400">
                <a:solidFill>
                  <a:schemeClr val="hlink"/>
                </a:solidFill>
                <a:sym typeface="Symbol" pitchFamily="18" charset="2"/>
              </a:rPr>
              <a:t>cost</a:t>
            </a:r>
            <a:r>
              <a:rPr lang="en-US" sz="2400">
                <a:sym typeface="Symbol" pitchFamily="18" charset="2"/>
              </a:rPr>
              <a:t> of the spanning tree T is the </a:t>
            </a:r>
            <a:r>
              <a:rPr lang="en-US" sz="2400" i="1">
                <a:solidFill>
                  <a:srgbClr val="C606C6"/>
                </a:solidFill>
                <a:sym typeface="Symbol" pitchFamily="18" charset="2"/>
              </a:rPr>
              <a:t>sum</a:t>
            </a:r>
            <a:r>
              <a:rPr lang="en-US" sz="2400">
                <a:sym typeface="Symbol" pitchFamily="18" charset="2"/>
              </a:rPr>
              <a:t> of the costs of the edges in T.</a:t>
            </a:r>
          </a:p>
          <a:p>
            <a:r>
              <a:rPr lang="en-US" sz="2400">
                <a:sym typeface="Symbol" pitchFamily="18" charset="2"/>
              </a:rPr>
              <a:t>The </a:t>
            </a:r>
            <a:r>
              <a:rPr lang="en-US" sz="2400">
                <a:solidFill>
                  <a:schemeClr val="hlink"/>
                </a:solidFill>
                <a:sym typeface="Symbol" pitchFamily="18" charset="2"/>
              </a:rPr>
              <a:t>minimum spanning tree</a:t>
            </a:r>
            <a:r>
              <a:rPr lang="en-US" sz="2400">
                <a:sym typeface="Symbol" pitchFamily="18" charset="2"/>
              </a:rPr>
              <a:t> (MST) is the smallest cost spanning tree</a:t>
            </a:r>
            <a:endParaRPr lang="en-US" sz="2800">
              <a:sym typeface="Symbol" pitchFamily="18" charset="2"/>
            </a:endParaRPr>
          </a:p>
        </p:txBody>
      </p:sp>
      <p:sp>
        <p:nvSpPr>
          <p:cNvPr id="528388" name="Text Box 4"/>
          <p:cNvSpPr txBox="1">
            <a:spLocks noChangeArrowheads="1"/>
          </p:cNvSpPr>
          <p:nvPr/>
        </p:nvSpPr>
        <p:spPr bwMode="auto">
          <a:xfrm>
            <a:off x="6775450" y="1277938"/>
            <a:ext cx="184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pSp>
        <p:nvGrpSpPr>
          <p:cNvPr id="528389" name="Group 5"/>
          <p:cNvGrpSpPr>
            <a:grpSpLocks/>
          </p:cNvGrpSpPr>
          <p:nvPr/>
        </p:nvGrpSpPr>
        <p:grpSpPr bwMode="auto">
          <a:xfrm>
            <a:off x="279400" y="4025900"/>
            <a:ext cx="2779713" cy="1606550"/>
            <a:chOff x="3856" y="1010"/>
            <a:chExt cx="1751" cy="1012"/>
          </a:xfrm>
        </p:grpSpPr>
        <p:grpSp>
          <p:nvGrpSpPr>
            <p:cNvPr id="528390" name="Group 6"/>
            <p:cNvGrpSpPr>
              <a:grpSpLocks/>
            </p:cNvGrpSpPr>
            <p:nvPr/>
          </p:nvGrpSpPr>
          <p:grpSpPr bwMode="auto">
            <a:xfrm>
              <a:off x="4015" y="1010"/>
              <a:ext cx="1464" cy="949"/>
              <a:chOff x="1067" y="1260"/>
              <a:chExt cx="1464" cy="949"/>
            </a:xfrm>
          </p:grpSpPr>
          <p:sp>
            <p:nvSpPr>
              <p:cNvPr id="528391" name="Text Box 7"/>
              <p:cNvSpPr txBox="1">
                <a:spLocks noChangeArrowheads="1"/>
              </p:cNvSpPr>
              <p:nvPr/>
            </p:nvSpPr>
            <p:spPr bwMode="auto">
              <a:xfrm>
                <a:off x="1067" y="1482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4</a:t>
                </a:r>
              </a:p>
            </p:txBody>
          </p:sp>
          <p:sp>
            <p:nvSpPr>
              <p:cNvPr id="528392" name="Text Box 8"/>
              <p:cNvSpPr txBox="1">
                <a:spLocks noChangeArrowheads="1"/>
              </p:cNvSpPr>
              <p:nvPr/>
            </p:nvSpPr>
            <p:spPr bwMode="auto">
              <a:xfrm>
                <a:off x="1679" y="1260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2</a:t>
                </a:r>
              </a:p>
            </p:txBody>
          </p:sp>
          <p:sp>
            <p:nvSpPr>
              <p:cNvPr id="528393" name="Text Box 9"/>
              <p:cNvSpPr txBox="1">
                <a:spLocks noChangeArrowheads="1"/>
              </p:cNvSpPr>
              <p:nvPr/>
            </p:nvSpPr>
            <p:spPr bwMode="auto">
              <a:xfrm>
                <a:off x="2311" y="1430"/>
                <a:ext cx="220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10</a:t>
                </a:r>
              </a:p>
            </p:txBody>
          </p:sp>
          <p:sp>
            <p:nvSpPr>
              <p:cNvPr id="528394" name="Text Box 10"/>
              <p:cNvSpPr txBox="1">
                <a:spLocks noChangeArrowheads="1"/>
              </p:cNvSpPr>
              <p:nvPr/>
            </p:nvSpPr>
            <p:spPr bwMode="auto">
              <a:xfrm>
                <a:off x="1993" y="1526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3</a:t>
                </a:r>
              </a:p>
            </p:txBody>
          </p:sp>
          <p:sp>
            <p:nvSpPr>
              <p:cNvPr id="528395" name="Text Box 11"/>
              <p:cNvSpPr txBox="1">
                <a:spLocks noChangeArrowheads="1"/>
              </p:cNvSpPr>
              <p:nvPr/>
            </p:nvSpPr>
            <p:spPr bwMode="auto">
              <a:xfrm>
                <a:off x="1560" y="1459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1</a:t>
                </a:r>
              </a:p>
            </p:txBody>
          </p:sp>
          <p:sp>
            <p:nvSpPr>
              <p:cNvPr id="528396" name="Text Box 12"/>
              <p:cNvSpPr txBox="1">
                <a:spLocks noChangeArrowheads="1"/>
              </p:cNvSpPr>
              <p:nvPr/>
            </p:nvSpPr>
            <p:spPr bwMode="auto">
              <a:xfrm>
                <a:off x="1331" y="1644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2</a:t>
                </a:r>
              </a:p>
            </p:txBody>
          </p:sp>
          <p:sp>
            <p:nvSpPr>
              <p:cNvPr id="528397" name="Text Box 13"/>
              <p:cNvSpPr txBox="1">
                <a:spLocks noChangeArrowheads="1"/>
              </p:cNvSpPr>
              <p:nvPr/>
            </p:nvSpPr>
            <p:spPr bwMode="auto">
              <a:xfrm>
                <a:off x="2165" y="1652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7</a:t>
                </a:r>
              </a:p>
            </p:txBody>
          </p:sp>
          <p:sp>
            <p:nvSpPr>
              <p:cNvPr id="528398" name="Text Box 14"/>
              <p:cNvSpPr txBox="1">
                <a:spLocks noChangeArrowheads="1"/>
              </p:cNvSpPr>
              <p:nvPr/>
            </p:nvSpPr>
            <p:spPr bwMode="auto">
              <a:xfrm>
                <a:off x="2356" y="1924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6</a:t>
                </a:r>
              </a:p>
            </p:txBody>
          </p:sp>
          <p:sp>
            <p:nvSpPr>
              <p:cNvPr id="528399" name="Text Box 15"/>
              <p:cNvSpPr txBox="1">
                <a:spLocks noChangeArrowheads="1"/>
              </p:cNvSpPr>
              <p:nvPr/>
            </p:nvSpPr>
            <p:spPr bwMode="auto">
              <a:xfrm>
                <a:off x="1931" y="1838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4</a:t>
                </a:r>
              </a:p>
            </p:txBody>
          </p:sp>
          <p:sp>
            <p:nvSpPr>
              <p:cNvPr id="528400" name="Text Box 16"/>
              <p:cNvSpPr txBox="1">
                <a:spLocks noChangeArrowheads="1"/>
              </p:cNvSpPr>
              <p:nvPr/>
            </p:nvSpPr>
            <p:spPr bwMode="auto">
              <a:xfrm>
                <a:off x="1749" y="2035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1</a:t>
                </a:r>
              </a:p>
            </p:txBody>
          </p:sp>
          <p:sp>
            <p:nvSpPr>
              <p:cNvPr id="528401" name="Text Box 17"/>
              <p:cNvSpPr txBox="1">
                <a:spLocks noChangeArrowheads="1"/>
              </p:cNvSpPr>
              <p:nvPr/>
            </p:nvSpPr>
            <p:spPr bwMode="auto">
              <a:xfrm>
                <a:off x="1486" y="1840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8</a:t>
                </a:r>
              </a:p>
            </p:txBody>
          </p:sp>
          <p:sp>
            <p:nvSpPr>
              <p:cNvPr id="528402" name="Text Box 18"/>
              <p:cNvSpPr txBox="1">
                <a:spLocks noChangeArrowheads="1"/>
              </p:cNvSpPr>
              <p:nvPr/>
            </p:nvSpPr>
            <p:spPr bwMode="auto">
              <a:xfrm>
                <a:off x="1155" y="1854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5</a:t>
                </a:r>
              </a:p>
            </p:txBody>
          </p:sp>
        </p:grpSp>
        <p:sp>
          <p:nvSpPr>
            <p:cNvPr id="528403" name="Oval 19"/>
            <p:cNvSpPr>
              <a:spLocks noChangeArrowheads="1"/>
            </p:cNvSpPr>
            <p:nvPr/>
          </p:nvSpPr>
          <p:spPr bwMode="auto">
            <a:xfrm>
              <a:off x="3867" y="1458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404" name="Text Box 20"/>
            <p:cNvSpPr txBox="1">
              <a:spLocks noChangeArrowheads="1"/>
            </p:cNvSpPr>
            <p:nvPr/>
          </p:nvSpPr>
          <p:spPr bwMode="auto">
            <a:xfrm>
              <a:off x="3856" y="1433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3</a:t>
              </a:r>
              <a:endParaRPr lang="en-US" sz="1400"/>
            </a:p>
          </p:txBody>
        </p:sp>
        <p:sp>
          <p:nvSpPr>
            <p:cNvPr id="528405" name="Oval 21"/>
            <p:cNvSpPr>
              <a:spLocks noChangeArrowheads="1"/>
            </p:cNvSpPr>
            <p:nvPr/>
          </p:nvSpPr>
          <p:spPr bwMode="auto">
            <a:xfrm>
              <a:off x="4261" y="1846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406" name="Text Box 22"/>
            <p:cNvSpPr txBox="1">
              <a:spLocks noChangeArrowheads="1"/>
            </p:cNvSpPr>
            <p:nvPr/>
          </p:nvSpPr>
          <p:spPr bwMode="auto">
            <a:xfrm>
              <a:off x="4243" y="1814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6</a:t>
              </a:r>
              <a:endParaRPr lang="en-US" sz="1400"/>
            </a:p>
          </p:txBody>
        </p:sp>
        <p:sp>
          <p:nvSpPr>
            <p:cNvPr id="528407" name="Oval 23"/>
            <p:cNvSpPr>
              <a:spLocks noChangeArrowheads="1"/>
            </p:cNvSpPr>
            <p:nvPr/>
          </p:nvSpPr>
          <p:spPr bwMode="auto">
            <a:xfrm>
              <a:off x="4634" y="1474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408" name="Text Box 24"/>
            <p:cNvSpPr txBox="1">
              <a:spLocks noChangeArrowheads="1"/>
            </p:cNvSpPr>
            <p:nvPr/>
          </p:nvSpPr>
          <p:spPr bwMode="auto">
            <a:xfrm>
              <a:off x="4623" y="1449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4</a:t>
              </a:r>
              <a:endParaRPr lang="en-US" sz="1400"/>
            </a:p>
          </p:txBody>
        </p:sp>
        <p:sp>
          <p:nvSpPr>
            <p:cNvPr id="528409" name="Oval 25"/>
            <p:cNvSpPr>
              <a:spLocks noChangeArrowheads="1"/>
            </p:cNvSpPr>
            <p:nvPr/>
          </p:nvSpPr>
          <p:spPr bwMode="auto">
            <a:xfrm>
              <a:off x="5022" y="1089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410" name="Text Box 26"/>
            <p:cNvSpPr txBox="1">
              <a:spLocks noChangeArrowheads="1"/>
            </p:cNvSpPr>
            <p:nvPr/>
          </p:nvSpPr>
          <p:spPr bwMode="auto">
            <a:xfrm>
              <a:off x="5011" y="1064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2</a:t>
              </a:r>
              <a:endParaRPr lang="en-US" sz="1400"/>
            </a:p>
          </p:txBody>
        </p:sp>
        <p:sp>
          <p:nvSpPr>
            <p:cNvPr id="528411" name="Oval 27"/>
            <p:cNvSpPr>
              <a:spLocks noChangeArrowheads="1"/>
            </p:cNvSpPr>
            <p:nvPr/>
          </p:nvSpPr>
          <p:spPr bwMode="auto">
            <a:xfrm>
              <a:off x="5028" y="184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412" name="Text Box 28"/>
            <p:cNvSpPr txBox="1">
              <a:spLocks noChangeArrowheads="1"/>
            </p:cNvSpPr>
            <p:nvPr/>
          </p:nvSpPr>
          <p:spPr bwMode="auto">
            <a:xfrm>
              <a:off x="5024" y="1817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7</a:t>
              </a:r>
              <a:endParaRPr lang="en-US" sz="1400"/>
            </a:p>
          </p:txBody>
        </p:sp>
        <p:sp>
          <p:nvSpPr>
            <p:cNvPr id="528413" name="Oval 29"/>
            <p:cNvSpPr>
              <a:spLocks noChangeArrowheads="1"/>
            </p:cNvSpPr>
            <p:nvPr/>
          </p:nvSpPr>
          <p:spPr bwMode="auto">
            <a:xfrm>
              <a:off x="5407" y="1475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414" name="Text Box 30"/>
            <p:cNvSpPr txBox="1">
              <a:spLocks noChangeArrowheads="1"/>
            </p:cNvSpPr>
            <p:nvPr/>
          </p:nvSpPr>
          <p:spPr bwMode="auto">
            <a:xfrm>
              <a:off x="5396" y="1450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5</a:t>
              </a:r>
              <a:endParaRPr lang="en-US" sz="1400"/>
            </a:p>
          </p:txBody>
        </p:sp>
        <p:sp>
          <p:nvSpPr>
            <p:cNvPr id="528415" name="Line 31"/>
            <p:cNvSpPr>
              <a:spLocks noChangeShapeType="1"/>
            </p:cNvSpPr>
            <p:nvPr/>
          </p:nvSpPr>
          <p:spPr bwMode="auto">
            <a:xfrm>
              <a:off x="3996" y="1629"/>
              <a:ext cx="271" cy="25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8416" name="Line 32"/>
            <p:cNvSpPr>
              <a:spLocks noChangeShapeType="1"/>
            </p:cNvSpPr>
            <p:nvPr/>
          </p:nvSpPr>
          <p:spPr bwMode="auto">
            <a:xfrm>
              <a:off x="5188" y="1215"/>
              <a:ext cx="265" cy="27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8417" name="Line 33"/>
            <p:cNvSpPr>
              <a:spLocks noChangeShapeType="1"/>
            </p:cNvSpPr>
            <p:nvPr/>
          </p:nvSpPr>
          <p:spPr bwMode="auto">
            <a:xfrm flipH="1">
              <a:off x="5182" y="1622"/>
              <a:ext cx="250" cy="25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8418" name="Line 34"/>
            <p:cNvSpPr>
              <a:spLocks noChangeShapeType="1"/>
            </p:cNvSpPr>
            <p:nvPr/>
          </p:nvSpPr>
          <p:spPr bwMode="auto">
            <a:xfrm flipH="1">
              <a:off x="4789" y="1236"/>
              <a:ext cx="257" cy="2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8419" name="Line 35"/>
            <p:cNvSpPr>
              <a:spLocks noChangeShapeType="1"/>
            </p:cNvSpPr>
            <p:nvPr/>
          </p:nvSpPr>
          <p:spPr bwMode="auto">
            <a:xfrm flipH="1">
              <a:off x="4809" y="1554"/>
              <a:ext cx="5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8420" name="Line 36"/>
            <p:cNvSpPr>
              <a:spLocks noChangeShapeType="1"/>
            </p:cNvSpPr>
            <p:nvPr/>
          </p:nvSpPr>
          <p:spPr bwMode="auto">
            <a:xfrm>
              <a:off x="4782" y="1622"/>
              <a:ext cx="264" cy="2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8421" name="Line 37"/>
            <p:cNvSpPr>
              <a:spLocks noChangeShapeType="1"/>
            </p:cNvSpPr>
            <p:nvPr/>
          </p:nvSpPr>
          <p:spPr bwMode="auto">
            <a:xfrm flipH="1">
              <a:off x="4436" y="1934"/>
              <a:ext cx="59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8422" name="Line 38"/>
            <p:cNvSpPr>
              <a:spLocks noChangeShapeType="1"/>
            </p:cNvSpPr>
            <p:nvPr/>
          </p:nvSpPr>
          <p:spPr bwMode="auto">
            <a:xfrm flipH="1">
              <a:off x="4036" y="1554"/>
              <a:ext cx="59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8423" name="Line 39"/>
            <p:cNvSpPr>
              <a:spLocks noChangeShapeType="1"/>
            </p:cNvSpPr>
            <p:nvPr/>
          </p:nvSpPr>
          <p:spPr bwMode="auto">
            <a:xfrm flipH="1">
              <a:off x="4375" y="1635"/>
              <a:ext cx="292" cy="2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8424" name="Oval 40"/>
            <p:cNvSpPr>
              <a:spLocks noChangeArrowheads="1"/>
            </p:cNvSpPr>
            <p:nvPr/>
          </p:nvSpPr>
          <p:spPr bwMode="auto">
            <a:xfrm>
              <a:off x="4259" y="1085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425" name="Text Box 41"/>
            <p:cNvSpPr txBox="1">
              <a:spLocks noChangeArrowheads="1"/>
            </p:cNvSpPr>
            <p:nvPr/>
          </p:nvSpPr>
          <p:spPr bwMode="auto">
            <a:xfrm>
              <a:off x="4251" y="1060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1</a:t>
              </a:r>
              <a:endParaRPr lang="en-US" sz="1400"/>
            </a:p>
          </p:txBody>
        </p:sp>
        <p:sp>
          <p:nvSpPr>
            <p:cNvPr id="528426" name="Line 42"/>
            <p:cNvSpPr>
              <a:spLocks noChangeShapeType="1"/>
            </p:cNvSpPr>
            <p:nvPr/>
          </p:nvSpPr>
          <p:spPr bwMode="auto">
            <a:xfrm flipH="1">
              <a:off x="4002" y="1236"/>
              <a:ext cx="271" cy="2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8427" name="Line 43"/>
            <p:cNvSpPr>
              <a:spLocks noChangeShapeType="1"/>
            </p:cNvSpPr>
            <p:nvPr/>
          </p:nvSpPr>
          <p:spPr bwMode="auto">
            <a:xfrm>
              <a:off x="4436" y="1161"/>
              <a:ext cx="57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8428" name="Line 44"/>
            <p:cNvSpPr>
              <a:spLocks noChangeShapeType="1"/>
            </p:cNvSpPr>
            <p:nvPr/>
          </p:nvSpPr>
          <p:spPr bwMode="auto">
            <a:xfrm>
              <a:off x="4402" y="1249"/>
              <a:ext cx="278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528429" name="Text Box 45"/>
          <p:cNvSpPr txBox="1">
            <a:spLocks noChangeArrowheads="1"/>
          </p:cNvSpPr>
          <p:nvPr/>
        </p:nvSpPr>
        <p:spPr bwMode="auto">
          <a:xfrm>
            <a:off x="8509000" y="4289425"/>
            <a:ext cx="3492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10</a:t>
            </a:r>
          </a:p>
        </p:txBody>
      </p:sp>
      <p:sp>
        <p:nvSpPr>
          <p:cNvPr id="528430" name="Text Box 46"/>
          <p:cNvSpPr txBox="1">
            <a:spLocks noChangeArrowheads="1"/>
          </p:cNvSpPr>
          <p:nvPr/>
        </p:nvSpPr>
        <p:spPr bwMode="auto">
          <a:xfrm>
            <a:off x="8004175" y="4441825"/>
            <a:ext cx="2667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3</a:t>
            </a:r>
          </a:p>
        </p:txBody>
      </p:sp>
      <p:sp>
        <p:nvSpPr>
          <p:cNvPr id="528431" name="Text Box 47"/>
          <p:cNvSpPr txBox="1">
            <a:spLocks noChangeArrowheads="1"/>
          </p:cNvSpPr>
          <p:nvPr/>
        </p:nvSpPr>
        <p:spPr bwMode="auto">
          <a:xfrm>
            <a:off x="7316788" y="4335463"/>
            <a:ext cx="2667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1</a:t>
            </a:r>
          </a:p>
        </p:txBody>
      </p:sp>
      <p:sp>
        <p:nvSpPr>
          <p:cNvPr id="528432" name="Text Box 48"/>
          <p:cNvSpPr txBox="1">
            <a:spLocks noChangeArrowheads="1"/>
          </p:cNvSpPr>
          <p:nvPr/>
        </p:nvSpPr>
        <p:spPr bwMode="auto">
          <a:xfrm>
            <a:off x="6953250" y="4629150"/>
            <a:ext cx="2667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2</a:t>
            </a:r>
          </a:p>
        </p:txBody>
      </p:sp>
      <p:sp>
        <p:nvSpPr>
          <p:cNvPr id="528433" name="Text Box 49"/>
          <p:cNvSpPr txBox="1">
            <a:spLocks noChangeArrowheads="1"/>
          </p:cNvSpPr>
          <p:nvPr/>
        </p:nvSpPr>
        <p:spPr bwMode="auto">
          <a:xfrm>
            <a:off x="7616825" y="5249863"/>
            <a:ext cx="2667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1</a:t>
            </a:r>
          </a:p>
        </p:txBody>
      </p:sp>
      <p:sp>
        <p:nvSpPr>
          <p:cNvPr id="528434" name="Text Box 50"/>
          <p:cNvSpPr txBox="1">
            <a:spLocks noChangeArrowheads="1"/>
          </p:cNvSpPr>
          <p:nvPr/>
        </p:nvSpPr>
        <p:spPr bwMode="auto">
          <a:xfrm>
            <a:off x="6673850" y="4962525"/>
            <a:ext cx="2667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5</a:t>
            </a:r>
          </a:p>
        </p:txBody>
      </p:sp>
      <p:sp>
        <p:nvSpPr>
          <p:cNvPr id="528435" name="Oval 51"/>
          <p:cNvSpPr>
            <a:spLocks noChangeArrowheads="1"/>
          </p:cNvSpPr>
          <p:nvPr/>
        </p:nvSpPr>
        <p:spPr bwMode="auto">
          <a:xfrm>
            <a:off x="6299200" y="4730750"/>
            <a:ext cx="280988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8436" name="Text Box 52"/>
          <p:cNvSpPr txBox="1">
            <a:spLocks noChangeArrowheads="1"/>
          </p:cNvSpPr>
          <p:nvPr/>
        </p:nvSpPr>
        <p:spPr bwMode="auto">
          <a:xfrm>
            <a:off x="6281738" y="4691063"/>
            <a:ext cx="334962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3</a:t>
            </a:r>
            <a:endParaRPr lang="en-US" sz="1400"/>
          </a:p>
        </p:txBody>
      </p:sp>
      <p:sp>
        <p:nvSpPr>
          <p:cNvPr id="528437" name="Oval 53"/>
          <p:cNvSpPr>
            <a:spLocks noChangeArrowheads="1"/>
          </p:cNvSpPr>
          <p:nvPr/>
        </p:nvSpPr>
        <p:spPr bwMode="auto">
          <a:xfrm>
            <a:off x="6924675" y="5346700"/>
            <a:ext cx="280988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8438" name="Text Box 54"/>
          <p:cNvSpPr txBox="1">
            <a:spLocks noChangeArrowheads="1"/>
          </p:cNvSpPr>
          <p:nvPr/>
        </p:nvSpPr>
        <p:spPr bwMode="auto">
          <a:xfrm>
            <a:off x="6896100" y="5295900"/>
            <a:ext cx="334963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6</a:t>
            </a:r>
            <a:endParaRPr lang="en-US" sz="1400"/>
          </a:p>
        </p:txBody>
      </p:sp>
      <p:sp>
        <p:nvSpPr>
          <p:cNvPr id="528439" name="Oval 55"/>
          <p:cNvSpPr>
            <a:spLocks noChangeArrowheads="1"/>
          </p:cNvSpPr>
          <p:nvPr/>
        </p:nvSpPr>
        <p:spPr bwMode="auto">
          <a:xfrm>
            <a:off x="7516813" y="4756150"/>
            <a:ext cx="280987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8440" name="Text Box 56"/>
          <p:cNvSpPr txBox="1">
            <a:spLocks noChangeArrowheads="1"/>
          </p:cNvSpPr>
          <p:nvPr/>
        </p:nvSpPr>
        <p:spPr bwMode="auto">
          <a:xfrm>
            <a:off x="7499350" y="4716463"/>
            <a:ext cx="334963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4</a:t>
            </a:r>
            <a:endParaRPr lang="en-US" sz="1400"/>
          </a:p>
        </p:txBody>
      </p:sp>
      <p:sp>
        <p:nvSpPr>
          <p:cNvPr id="528441" name="Oval 57"/>
          <p:cNvSpPr>
            <a:spLocks noChangeArrowheads="1"/>
          </p:cNvSpPr>
          <p:nvPr/>
        </p:nvSpPr>
        <p:spPr bwMode="auto">
          <a:xfrm>
            <a:off x="8132763" y="4144963"/>
            <a:ext cx="280987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8442" name="Text Box 58"/>
          <p:cNvSpPr txBox="1">
            <a:spLocks noChangeArrowheads="1"/>
          </p:cNvSpPr>
          <p:nvPr/>
        </p:nvSpPr>
        <p:spPr bwMode="auto">
          <a:xfrm>
            <a:off x="8115300" y="4105275"/>
            <a:ext cx="334963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2</a:t>
            </a:r>
            <a:endParaRPr lang="en-US" sz="1400"/>
          </a:p>
        </p:txBody>
      </p:sp>
      <p:sp>
        <p:nvSpPr>
          <p:cNvPr id="528443" name="Oval 59"/>
          <p:cNvSpPr>
            <a:spLocks noChangeArrowheads="1"/>
          </p:cNvSpPr>
          <p:nvPr/>
        </p:nvSpPr>
        <p:spPr bwMode="auto">
          <a:xfrm>
            <a:off x="8142288" y="5340350"/>
            <a:ext cx="280987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8444" name="Text Box 60"/>
          <p:cNvSpPr txBox="1">
            <a:spLocks noChangeArrowheads="1"/>
          </p:cNvSpPr>
          <p:nvPr/>
        </p:nvSpPr>
        <p:spPr bwMode="auto">
          <a:xfrm>
            <a:off x="8135938" y="5300663"/>
            <a:ext cx="334962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7</a:t>
            </a:r>
            <a:endParaRPr lang="en-US" sz="1400"/>
          </a:p>
        </p:txBody>
      </p:sp>
      <p:sp>
        <p:nvSpPr>
          <p:cNvPr id="528445" name="Oval 61"/>
          <p:cNvSpPr>
            <a:spLocks noChangeArrowheads="1"/>
          </p:cNvSpPr>
          <p:nvPr/>
        </p:nvSpPr>
        <p:spPr bwMode="auto">
          <a:xfrm>
            <a:off x="8743950" y="4757738"/>
            <a:ext cx="280988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8446" name="Text Box 62"/>
          <p:cNvSpPr txBox="1">
            <a:spLocks noChangeArrowheads="1"/>
          </p:cNvSpPr>
          <p:nvPr/>
        </p:nvSpPr>
        <p:spPr bwMode="auto">
          <a:xfrm>
            <a:off x="8726488" y="4718050"/>
            <a:ext cx="33496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5</a:t>
            </a:r>
            <a:endParaRPr lang="en-US" sz="1400"/>
          </a:p>
        </p:txBody>
      </p:sp>
      <p:sp>
        <p:nvSpPr>
          <p:cNvPr id="528447" name="Line 63"/>
          <p:cNvSpPr>
            <a:spLocks noChangeShapeType="1"/>
          </p:cNvSpPr>
          <p:nvPr/>
        </p:nvSpPr>
        <p:spPr bwMode="auto">
          <a:xfrm>
            <a:off x="6503988" y="5002213"/>
            <a:ext cx="430212" cy="396875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8448" name="Line 64"/>
          <p:cNvSpPr>
            <a:spLocks noChangeShapeType="1"/>
          </p:cNvSpPr>
          <p:nvPr/>
        </p:nvSpPr>
        <p:spPr bwMode="auto">
          <a:xfrm>
            <a:off x="8396288" y="4344988"/>
            <a:ext cx="420687" cy="430212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8449" name="Line 65"/>
          <p:cNvSpPr>
            <a:spLocks noChangeShapeType="1"/>
          </p:cNvSpPr>
          <p:nvPr/>
        </p:nvSpPr>
        <p:spPr bwMode="auto">
          <a:xfrm flipH="1">
            <a:off x="7762875" y="4378325"/>
            <a:ext cx="407988" cy="4079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8450" name="Line 66"/>
          <p:cNvSpPr>
            <a:spLocks noChangeShapeType="1"/>
          </p:cNvSpPr>
          <p:nvPr/>
        </p:nvSpPr>
        <p:spPr bwMode="auto">
          <a:xfrm flipH="1">
            <a:off x="7202488" y="5486400"/>
            <a:ext cx="936625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8451" name="Line 67"/>
          <p:cNvSpPr>
            <a:spLocks noChangeShapeType="1"/>
          </p:cNvSpPr>
          <p:nvPr/>
        </p:nvSpPr>
        <p:spPr bwMode="auto">
          <a:xfrm flipH="1">
            <a:off x="6567488" y="4883150"/>
            <a:ext cx="947737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8452" name="Oval 68"/>
          <p:cNvSpPr>
            <a:spLocks noChangeArrowheads="1"/>
          </p:cNvSpPr>
          <p:nvPr/>
        </p:nvSpPr>
        <p:spPr bwMode="auto">
          <a:xfrm>
            <a:off x="6921500" y="4138613"/>
            <a:ext cx="280988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8453" name="Text Box 69"/>
          <p:cNvSpPr txBox="1">
            <a:spLocks noChangeArrowheads="1"/>
          </p:cNvSpPr>
          <p:nvPr/>
        </p:nvSpPr>
        <p:spPr bwMode="auto">
          <a:xfrm>
            <a:off x="6908800" y="4098925"/>
            <a:ext cx="334963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1</a:t>
            </a:r>
            <a:endParaRPr lang="en-US" sz="1400"/>
          </a:p>
        </p:txBody>
      </p:sp>
      <p:sp>
        <p:nvSpPr>
          <p:cNvPr id="528454" name="Line 70"/>
          <p:cNvSpPr>
            <a:spLocks noChangeShapeType="1"/>
          </p:cNvSpPr>
          <p:nvPr/>
        </p:nvSpPr>
        <p:spPr bwMode="auto">
          <a:xfrm>
            <a:off x="7148513" y="4398963"/>
            <a:ext cx="441325" cy="365125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8455" name="Text Box 71"/>
          <p:cNvSpPr txBox="1">
            <a:spLocks noChangeArrowheads="1"/>
          </p:cNvSpPr>
          <p:nvPr/>
        </p:nvSpPr>
        <p:spPr bwMode="auto">
          <a:xfrm>
            <a:off x="3538538" y="4379913"/>
            <a:ext cx="2667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4</a:t>
            </a:r>
          </a:p>
        </p:txBody>
      </p:sp>
      <p:sp>
        <p:nvSpPr>
          <p:cNvPr id="528456" name="Text Box 72"/>
          <p:cNvSpPr txBox="1">
            <a:spLocks noChangeArrowheads="1"/>
          </p:cNvSpPr>
          <p:nvPr/>
        </p:nvSpPr>
        <p:spPr bwMode="auto">
          <a:xfrm>
            <a:off x="4510088" y="4027488"/>
            <a:ext cx="2667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2</a:t>
            </a:r>
          </a:p>
        </p:txBody>
      </p:sp>
      <p:sp>
        <p:nvSpPr>
          <p:cNvPr id="528457" name="Text Box 73"/>
          <p:cNvSpPr txBox="1">
            <a:spLocks noChangeArrowheads="1"/>
          </p:cNvSpPr>
          <p:nvPr/>
        </p:nvSpPr>
        <p:spPr bwMode="auto">
          <a:xfrm>
            <a:off x="5513388" y="4297363"/>
            <a:ext cx="3492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10</a:t>
            </a:r>
          </a:p>
        </p:txBody>
      </p:sp>
      <p:sp>
        <p:nvSpPr>
          <p:cNvPr id="528458" name="Text Box 74"/>
          <p:cNvSpPr txBox="1">
            <a:spLocks noChangeArrowheads="1"/>
          </p:cNvSpPr>
          <p:nvPr/>
        </p:nvSpPr>
        <p:spPr bwMode="auto">
          <a:xfrm>
            <a:off x="4321175" y="4343400"/>
            <a:ext cx="2667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1</a:t>
            </a:r>
          </a:p>
        </p:txBody>
      </p:sp>
      <p:sp>
        <p:nvSpPr>
          <p:cNvPr id="528459" name="Text Box 75"/>
          <p:cNvSpPr txBox="1">
            <a:spLocks noChangeArrowheads="1"/>
          </p:cNvSpPr>
          <p:nvPr/>
        </p:nvSpPr>
        <p:spPr bwMode="auto">
          <a:xfrm>
            <a:off x="5584825" y="5081588"/>
            <a:ext cx="2667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6</a:t>
            </a:r>
          </a:p>
        </p:txBody>
      </p:sp>
      <p:sp>
        <p:nvSpPr>
          <p:cNvPr id="528460" name="Text Box 76"/>
          <p:cNvSpPr txBox="1">
            <a:spLocks noChangeArrowheads="1"/>
          </p:cNvSpPr>
          <p:nvPr/>
        </p:nvSpPr>
        <p:spPr bwMode="auto">
          <a:xfrm>
            <a:off x="4203700" y="4948238"/>
            <a:ext cx="2667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8</a:t>
            </a:r>
          </a:p>
        </p:txBody>
      </p:sp>
      <p:sp>
        <p:nvSpPr>
          <p:cNvPr id="528461" name="Oval 77"/>
          <p:cNvSpPr>
            <a:spLocks noChangeArrowheads="1"/>
          </p:cNvSpPr>
          <p:nvPr/>
        </p:nvSpPr>
        <p:spPr bwMode="auto">
          <a:xfrm>
            <a:off x="3303588" y="4738688"/>
            <a:ext cx="280987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8462" name="Text Box 78"/>
          <p:cNvSpPr txBox="1">
            <a:spLocks noChangeArrowheads="1"/>
          </p:cNvSpPr>
          <p:nvPr/>
        </p:nvSpPr>
        <p:spPr bwMode="auto">
          <a:xfrm>
            <a:off x="3286125" y="4699000"/>
            <a:ext cx="334963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3</a:t>
            </a:r>
            <a:endParaRPr lang="en-US" sz="1400"/>
          </a:p>
        </p:txBody>
      </p:sp>
      <p:sp>
        <p:nvSpPr>
          <p:cNvPr id="528463" name="Oval 79"/>
          <p:cNvSpPr>
            <a:spLocks noChangeArrowheads="1"/>
          </p:cNvSpPr>
          <p:nvPr/>
        </p:nvSpPr>
        <p:spPr bwMode="auto">
          <a:xfrm>
            <a:off x="3929063" y="5354638"/>
            <a:ext cx="280987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8464" name="Text Box 80"/>
          <p:cNvSpPr txBox="1">
            <a:spLocks noChangeArrowheads="1"/>
          </p:cNvSpPr>
          <p:nvPr/>
        </p:nvSpPr>
        <p:spPr bwMode="auto">
          <a:xfrm>
            <a:off x="3900488" y="5303838"/>
            <a:ext cx="334962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6</a:t>
            </a:r>
            <a:endParaRPr lang="en-US" sz="1400"/>
          </a:p>
        </p:txBody>
      </p:sp>
      <p:sp>
        <p:nvSpPr>
          <p:cNvPr id="528465" name="Oval 81"/>
          <p:cNvSpPr>
            <a:spLocks noChangeArrowheads="1"/>
          </p:cNvSpPr>
          <p:nvPr/>
        </p:nvSpPr>
        <p:spPr bwMode="auto">
          <a:xfrm>
            <a:off x="4521200" y="4764088"/>
            <a:ext cx="280988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8466" name="Text Box 82"/>
          <p:cNvSpPr txBox="1">
            <a:spLocks noChangeArrowheads="1"/>
          </p:cNvSpPr>
          <p:nvPr/>
        </p:nvSpPr>
        <p:spPr bwMode="auto">
          <a:xfrm>
            <a:off x="4503738" y="4724400"/>
            <a:ext cx="33496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4</a:t>
            </a:r>
            <a:endParaRPr lang="en-US" sz="1400"/>
          </a:p>
        </p:txBody>
      </p:sp>
      <p:sp>
        <p:nvSpPr>
          <p:cNvPr id="528467" name="Oval 83"/>
          <p:cNvSpPr>
            <a:spLocks noChangeArrowheads="1"/>
          </p:cNvSpPr>
          <p:nvPr/>
        </p:nvSpPr>
        <p:spPr bwMode="auto">
          <a:xfrm>
            <a:off x="5137150" y="4152900"/>
            <a:ext cx="280988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8468" name="Text Box 84"/>
          <p:cNvSpPr txBox="1">
            <a:spLocks noChangeArrowheads="1"/>
          </p:cNvSpPr>
          <p:nvPr/>
        </p:nvSpPr>
        <p:spPr bwMode="auto">
          <a:xfrm>
            <a:off x="5119688" y="4113213"/>
            <a:ext cx="334962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2</a:t>
            </a:r>
            <a:endParaRPr lang="en-US" sz="1400"/>
          </a:p>
        </p:txBody>
      </p:sp>
      <p:sp>
        <p:nvSpPr>
          <p:cNvPr id="528469" name="Oval 85"/>
          <p:cNvSpPr>
            <a:spLocks noChangeArrowheads="1"/>
          </p:cNvSpPr>
          <p:nvPr/>
        </p:nvSpPr>
        <p:spPr bwMode="auto">
          <a:xfrm>
            <a:off x="5146675" y="5348288"/>
            <a:ext cx="280988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8470" name="Text Box 86"/>
          <p:cNvSpPr txBox="1">
            <a:spLocks noChangeArrowheads="1"/>
          </p:cNvSpPr>
          <p:nvPr/>
        </p:nvSpPr>
        <p:spPr bwMode="auto">
          <a:xfrm>
            <a:off x="5140325" y="5308600"/>
            <a:ext cx="334963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7</a:t>
            </a:r>
            <a:endParaRPr lang="en-US" sz="1400"/>
          </a:p>
        </p:txBody>
      </p:sp>
      <p:sp>
        <p:nvSpPr>
          <p:cNvPr id="528471" name="Oval 87"/>
          <p:cNvSpPr>
            <a:spLocks noChangeArrowheads="1"/>
          </p:cNvSpPr>
          <p:nvPr/>
        </p:nvSpPr>
        <p:spPr bwMode="auto">
          <a:xfrm>
            <a:off x="5748338" y="4765675"/>
            <a:ext cx="280987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8472" name="Text Box 88"/>
          <p:cNvSpPr txBox="1">
            <a:spLocks noChangeArrowheads="1"/>
          </p:cNvSpPr>
          <p:nvPr/>
        </p:nvSpPr>
        <p:spPr bwMode="auto">
          <a:xfrm>
            <a:off x="5730875" y="4725988"/>
            <a:ext cx="334963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5</a:t>
            </a:r>
            <a:endParaRPr lang="en-US" sz="1400"/>
          </a:p>
        </p:txBody>
      </p:sp>
      <p:sp>
        <p:nvSpPr>
          <p:cNvPr id="528473" name="Line 89"/>
          <p:cNvSpPr>
            <a:spLocks noChangeShapeType="1"/>
          </p:cNvSpPr>
          <p:nvPr/>
        </p:nvSpPr>
        <p:spPr bwMode="auto">
          <a:xfrm>
            <a:off x="5400675" y="4352925"/>
            <a:ext cx="420688" cy="430213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8474" name="Line 90"/>
          <p:cNvSpPr>
            <a:spLocks noChangeShapeType="1"/>
          </p:cNvSpPr>
          <p:nvPr/>
        </p:nvSpPr>
        <p:spPr bwMode="auto">
          <a:xfrm flipH="1">
            <a:off x="5391150" y="4999038"/>
            <a:ext cx="396875" cy="398462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8475" name="Line 91"/>
          <p:cNvSpPr>
            <a:spLocks noChangeShapeType="1"/>
          </p:cNvSpPr>
          <p:nvPr/>
        </p:nvSpPr>
        <p:spPr bwMode="auto">
          <a:xfrm flipH="1">
            <a:off x="4110038" y="5019675"/>
            <a:ext cx="463550" cy="3444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8476" name="Oval 92"/>
          <p:cNvSpPr>
            <a:spLocks noChangeArrowheads="1"/>
          </p:cNvSpPr>
          <p:nvPr/>
        </p:nvSpPr>
        <p:spPr bwMode="auto">
          <a:xfrm>
            <a:off x="3925888" y="4146550"/>
            <a:ext cx="280987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8477" name="Text Box 93"/>
          <p:cNvSpPr txBox="1">
            <a:spLocks noChangeArrowheads="1"/>
          </p:cNvSpPr>
          <p:nvPr/>
        </p:nvSpPr>
        <p:spPr bwMode="auto">
          <a:xfrm>
            <a:off x="3913188" y="4106863"/>
            <a:ext cx="334962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1</a:t>
            </a:r>
            <a:endParaRPr lang="en-US" sz="1400"/>
          </a:p>
        </p:txBody>
      </p:sp>
      <p:sp>
        <p:nvSpPr>
          <p:cNvPr id="528478" name="Line 94"/>
          <p:cNvSpPr>
            <a:spLocks noChangeShapeType="1"/>
          </p:cNvSpPr>
          <p:nvPr/>
        </p:nvSpPr>
        <p:spPr bwMode="auto">
          <a:xfrm flipH="1">
            <a:off x="3517900" y="4386263"/>
            <a:ext cx="430213" cy="376237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8479" name="Line 95"/>
          <p:cNvSpPr>
            <a:spLocks noChangeShapeType="1"/>
          </p:cNvSpPr>
          <p:nvPr/>
        </p:nvSpPr>
        <p:spPr bwMode="auto">
          <a:xfrm>
            <a:off x="4206875" y="4267200"/>
            <a:ext cx="9144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8480" name="Line 96"/>
          <p:cNvSpPr>
            <a:spLocks noChangeShapeType="1"/>
          </p:cNvSpPr>
          <p:nvPr/>
        </p:nvSpPr>
        <p:spPr bwMode="auto">
          <a:xfrm>
            <a:off x="4152900" y="4406900"/>
            <a:ext cx="441325" cy="365125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8481" name="Text Box 97"/>
          <p:cNvSpPr txBox="1">
            <a:spLocks noChangeArrowheads="1"/>
          </p:cNvSpPr>
          <p:nvPr/>
        </p:nvSpPr>
        <p:spPr bwMode="auto">
          <a:xfrm>
            <a:off x="2178050" y="1346200"/>
            <a:ext cx="758825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C606C6"/>
                </a:solidFill>
              </a:rPr>
              <a:t>|V|-1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8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8481" grpId="0" autoUpdateAnimBg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3" y="153988"/>
            <a:ext cx="7772400" cy="615950"/>
          </a:xfrm>
          <a:noFill/>
          <a:ln/>
        </p:spPr>
        <p:txBody>
          <a:bodyPr/>
          <a:lstStyle/>
          <a:p>
            <a:r>
              <a:rPr lang="en-US" sz="3200"/>
              <a:t>Prim’s Algorithm</a:t>
            </a:r>
          </a:p>
        </p:txBody>
      </p:sp>
      <p:sp>
        <p:nvSpPr>
          <p:cNvPr id="5294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17513" y="909638"/>
            <a:ext cx="8372475" cy="5708650"/>
          </a:xfrm>
          <a:noFill/>
          <a:ln/>
        </p:spPr>
        <p:txBody>
          <a:bodyPr/>
          <a:lstStyle/>
          <a:p>
            <a:r>
              <a:rPr lang="en-US" sz="2400">
                <a:sym typeface="Symbol" pitchFamily="18" charset="2"/>
              </a:rPr>
              <a:t>Key idea</a:t>
            </a:r>
          </a:p>
          <a:p>
            <a:pPr lvl="1"/>
            <a:r>
              <a:rPr lang="en-US" sz="2400">
                <a:sym typeface="Symbol" pitchFamily="18" charset="2"/>
              </a:rPr>
              <a:t>Grows the minimum spanning tree in successive stages</a:t>
            </a:r>
          </a:p>
          <a:p>
            <a:pPr lvl="1"/>
            <a:r>
              <a:rPr lang="en-US" sz="2400">
                <a:sym typeface="Symbol" pitchFamily="18" charset="2"/>
              </a:rPr>
              <a:t>At any point in the algorithm, we have a set of vertices that have already been included in the tree; the rest of the vertices have not.</a:t>
            </a:r>
          </a:p>
          <a:p>
            <a:pPr lvl="1"/>
            <a:r>
              <a:rPr lang="en-US" sz="2400">
                <a:sym typeface="Symbol" pitchFamily="18" charset="2"/>
              </a:rPr>
              <a:t>The algorithm then finds, at each stage, a new vertex to add to the tree by choosing the </a:t>
            </a:r>
            <a:r>
              <a:rPr lang="en-US" sz="2400">
                <a:solidFill>
                  <a:srgbClr val="C606C6"/>
                </a:solidFill>
                <a:sym typeface="Symbol" pitchFamily="18" charset="2"/>
              </a:rPr>
              <a:t>edge (u, v)</a:t>
            </a:r>
            <a:r>
              <a:rPr lang="en-US" sz="2400">
                <a:sym typeface="Symbol" pitchFamily="18" charset="2"/>
              </a:rPr>
              <a:t> such that </a:t>
            </a:r>
            <a:r>
              <a:rPr lang="en-US" sz="2400">
                <a:solidFill>
                  <a:srgbClr val="C606C6"/>
                </a:solidFill>
                <a:sym typeface="Symbol" pitchFamily="18" charset="2"/>
              </a:rPr>
              <a:t>the cost of (u, v) is the smallest</a:t>
            </a:r>
            <a:r>
              <a:rPr lang="en-US" sz="2400">
                <a:sym typeface="Symbol" pitchFamily="18" charset="2"/>
              </a:rPr>
              <a:t> among all edges where u is in the tree and v in not.</a:t>
            </a:r>
          </a:p>
        </p:txBody>
      </p:sp>
      <p:sp>
        <p:nvSpPr>
          <p:cNvPr id="529412" name="Text Box 4"/>
          <p:cNvSpPr txBox="1">
            <a:spLocks noChangeArrowheads="1"/>
          </p:cNvSpPr>
          <p:nvPr/>
        </p:nvSpPr>
        <p:spPr bwMode="auto">
          <a:xfrm>
            <a:off x="6775450" y="1277938"/>
            <a:ext cx="184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pSp>
        <p:nvGrpSpPr>
          <p:cNvPr id="529413" name="Group 5"/>
          <p:cNvGrpSpPr>
            <a:grpSpLocks/>
          </p:cNvGrpSpPr>
          <p:nvPr/>
        </p:nvGrpSpPr>
        <p:grpSpPr bwMode="auto">
          <a:xfrm>
            <a:off x="1335088" y="4767263"/>
            <a:ext cx="2779712" cy="1606550"/>
            <a:chOff x="3856" y="1010"/>
            <a:chExt cx="1751" cy="1012"/>
          </a:xfrm>
        </p:grpSpPr>
        <p:grpSp>
          <p:nvGrpSpPr>
            <p:cNvPr id="529414" name="Group 6"/>
            <p:cNvGrpSpPr>
              <a:grpSpLocks/>
            </p:cNvGrpSpPr>
            <p:nvPr/>
          </p:nvGrpSpPr>
          <p:grpSpPr bwMode="auto">
            <a:xfrm>
              <a:off x="4015" y="1010"/>
              <a:ext cx="1464" cy="949"/>
              <a:chOff x="1067" y="1260"/>
              <a:chExt cx="1464" cy="949"/>
            </a:xfrm>
          </p:grpSpPr>
          <p:sp>
            <p:nvSpPr>
              <p:cNvPr id="529415" name="Text Box 7"/>
              <p:cNvSpPr txBox="1">
                <a:spLocks noChangeArrowheads="1"/>
              </p:cNvSpPr>
              <p:nvPr/>
            </p:nvSpPr>
            <p:spPr bwMode="auto">
              <a:xfrm>
                <a:off x="1067" y="1482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4</a:t>
                </a:r>
              </a:p>
            </p:txBody>
          </p:sp>
          <p:sp>
            <p:nvSpPr>
              <p:cNvPr id="529416" name="Text Box 8"/>
              <p:cNvSpPr txBox="1">
                <a:spLocks noChangeArrowheads="1"/>
              </p:cNvSpPr>
              <p:nvPr/>
            </p:nvSpPr>
            <p:spPr bwMode="auto">
              <a:xfrm>
                <a:off x="1679" y="1260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2</a:t>
                </a:r>
              </a:p>
            </p:txBody>
          </p:sp>
          <p:sp>
            <p:nvSpPr>
              <p:cNvPr id="529417" name="Text Box 9"/>
              <p:cNvSpPr txBox="1">
                <a:spLocks noChangeArrowheads="1"/>
              </p:cNvSpPr>
              <p:nvPr/>
            </p:nvSpPr>
            <p:spPr bwMode="auto">
              <a:xfrm>
                <a:off x="2311" y="1430"/>
                <a:ext cx="220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10</a:t>
                </a:r>
              </a:p>
            </p:txBody>
          </p:sp>
          <p:sp>
            <p:nvSpPr>
              <p:cNvPr id="529418" name="Text Box 10"/>
              <p:cNvSpPr txBox="1">
                <a:spLocks noChangeArrowheads="1"/>
              </p:cNvSpPr>
              <p:nvPr/>
            </p:nvSpPr>
            <p:spPr bwMode="auto">
              <a:xfrm>
                <a:off x="1993" y="1526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3</a:t>
                </a:r>
              </a:p>
            </p:txBody>
          </p:sp>
          <p:sp>
            <p:nvSpPr>
              <p:cNvPr id="529419" name="Text Box 11"/>
              <p:cNvSpPr txBox="1">
                <a:spLocks noChangeArrowheads="1"/>
              </p:cNvSpPr>
              <p:nvPr/>
            </p:nvSpPr>
            <p:spPr bwMode="auto">
              <a:xfrm>
                <a:off x="1560" y="1459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1</a:t>
                </a:r>
              </a:p>
            </p:txBody>
          </p:sp>
          <p:sp>
            <p:nvSpPr>
              <p:cNvPr id="529420" name="Text Box 12"/>
              <p:cNvSpPr txBox="1">
                <a:spLocks noChangeArrowheads="1"/>
              </p:cNvSpPr>
              <p:nvPr/>
            </p:nvSpPr>
            <p:spPr bwMode="auto">
              <a:xfrm>
                <a:off x="1331" y="1644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2</a:t>
                </a:r>
              </a:p>
            </p:txBody>
          </p:sp>
          <p:sp>
            <p:nvSpPr>
              <p:cNvPr id="529421" name="Text Box 13"/>
              <p:cNvSpPr txBox="1">
                <a:spLocks noChangeArrowheads="1"/>
              </p:cNvSpPr>
              <p:nvPr/>
            </p:nvSpPr>
            <p:spPr bwMode="auto">
              <a:xfrm>
                <a:off x="2165" y="1652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7</a:t>
                </a:r>
              </a:p>
            </p:txBody>
          </p:sp>
          <p:sp>
            <p:nvSpPr>
              <p:cNvPr id="529422" name="Text Box 14"/>
              <p:cNvSpPr txBox="1">
                <a:spLocks noChangeArrowheads="1"/>
              </p:cNvSpPr>
              <p:nvPr/>
            </p:nvSpPr>
            <p:spPr bwMode="auto">
              <a:xfrm>
                <a:off x="2356" y="1924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6</a:t>
                </a:r>
              </a:p>
            </p:txBody>
          </p:sp>
          <p:sp>
            <p:nvSpPr>
              <p:cNvPr id="529423" name="Text Box 15"/>
              <p:cNvSpPr txBox="1">
                <a:spLocks noChangeArrowheads="1"/>
              </p:cNvSpPr>
              <p:nvPr/>
            </p:nvSpPr>
            <p:spPr bwMode="auto">
              <a:xfrm>
                <a:off x="1931" y="1838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4</a:t>
                </a:r>
              </a:p>
            </p:txBody>
          </p:sp>
          <p:sp>
            <p:nvSpPr>
              <p:cNvPr id="529424" name="Text Box 16"/>
              <p:cNvSpPr txBox="1">
                <a:spLocks noChangeArrowheads="1"/>
              </p:cNvSpPr>
              <p:nvPr/>
            </p:nvSpPr>
            <p:spPr bwMode="auto">
              <a:xfrm>
                <a:off x="1749" y="2035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1</a:t>
                </a:r>
              </a:p>
            </p:txBody>
          </p:sp>
          <p:sp>
            <p:nvSpPr>
              <p:cNvPr id="529425" name="Text Box 17"/>
              <p:cNvSpPr txBox="1">
                <a:spLocks noChangeArrowheads="1"/>
              </p:cNvSpPr>
              <p:nvPr/>
            </p:nvSpPr>
            <p:spPr bwMode="auto">
              <a:xfrm>
                <a:off x="1486" y="1840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8</a:t>
                </a:r>
              </a:p>
            </p:txBody>
          </p:sp>
          <p:sp>
            <p:nvSpPr>
              <p:cNvPr id="529426" name="Text Box 18"/>
              <p:cNvSpPr txBox="1">
                <a:spLocks noChangeArrowheads="1"/>
              </p:cNvSpPr>
              <p:nvPr/>
            </p:nvSpPr>
            <p:spPr bwMode="auto">
              <a:xfrm>
                <a:off x="1155" y="1854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5</a:t>
                </a:r>
              </a:p>
            </p:txBody>
          </p:sp>
        </p:grpSp>
        <p:sp>
          <p:nvSpPr>
            <p:cNvPr id="529427" name="Oval 19"/>
            <p:cNvSpPr>
              <a:spLocks noChangeArrowheads="1"/>
            </p:cNvSpPr>
            <p:nvPr/>
          </p:nvSpPr>
          <p:spPr bwMode="auto">
            <a:xfrm>
              <a:off x="3867" y="1458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428" name="Text Box 20"/>
            <p:cNvSpPr txBox="1">
              <a:spLocks noChangeArrowheads="1"/>
            </p:cNvSpPr>
            <p:nvPr/>
          </p:nvSpPr>
          <p:spPr bwMode="auto">
            <a:xfrm>
              <a:off x="3856" y="1433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3</a:t>
              </a:r>
              <a:endParaRPr lang="en-US" sz="1400"/>
            </a:p>
          </p:txBody>
        </p:sp>
        <p:sp>
          <p:nvSpPr>
            <p:cNvPr id="529429" name="Oval 21"/>
            <p:cNvSpPr>
              <a:spLocks noChangeArrowheads="1"/>
            </p:cNvSpPr>
            <p:nvPr/>
          </p:nvSpPr>
          <p:spPr bwMode="auto">
            <a:xfrm>
              <a:off x="4261" y="1846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430" name="Text Box 22"/>
            <p:cNvSpPr txBox="1">
              <a:spLocks noChangeArrowheads="1"/>
            </p:cNvSpPr>
            <p:nvPr/>
          </p:nvSpPr>
          <p:spPr bwMode="auto">
            <a:xfrm>
              <a:off x="4243" y="1814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6</a:t>
              </a:r>
              <a:endParaRPr lang="en-US" sz="1400"/>
            </a:p>
          </p:txBody>
        </p:sp>
        <p:sp>
          <p:nvSpPr>
            <p:cNvPr id="529431" name="Oval 23"/>
            <p:cNvSpPr>
              <a:spLocks noChangeArrowheads="1"/>
            </p:cNvSpPr>
            <p:nvPr/>
          </p:nvSpPr>
          <p:spPr bwMode="auto">
            <a:xfrm>
              <a:off x="4634" y="1474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432" name="Text Box 24"/>
            <p:cNvSpPr txBox="1">
              <a:spLocks noChangeArrowheads="1"/>
            </p:cNvSpPr>
            <p:nvPr/>
          </p:nvSpPr>
          <p:spPr bwMode="auto">
            <a:xfrm>
              <a:off x="4623" y="1449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4</a:t>
              </a:r>
              <a:endParaRPr lang="en-US" sz="1400"/>
            </a:p>
          </p:txBody>
        </p:sp>
        <p:sp>
          <p:nvSpPr>
            <p:cNvPr id="529433" name="Oval 25"/>
            <p:cNvSpPr>
              <a:spLocks noChangeArrowheads="1"/>
            </p:cNvSpPr>
            <p:nvPr/>
          </p:nvSpPr>
          <p:spPr bwMode="auto">
            <a:xfrm>
              <a:off x="5022" y="1089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434" name="Text Box 26"/>
            <p:cNvSpPr txBox="1">
              <a:spLocks noChangeArrowheads="1"/>
            </p:cNvSpPr>
            <p:nvPr/>
          </p:nvSpPr>
          <p:spPr bwMode="auto">
            <a:xfrm>
              <a:off x="5011" y="1064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2</a:t>
              </a:r>
              <a:endParaRPr lang="en-US" sz="1400"/>
            </a:p>
          </p:txBody>
        </p:sp>
        <p:sp>
          <p:nvSpPr>
            <p:cNvPr id="529435" name="Oval 27"/>
            <p:cNvSpPr>
              <a:spLocks noChangeArrowheads="1"/>
            </p:cNvSpPr>
            <p:nvPr/>
          </p:nvSpPr>
          <p:spPr bwMode="auto">
            <a:xfrm>
              <a:off x="5028" y="184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436" name="Text Box 28"/>
            <p:cNvSpPr txBox="1">
              <a:spLocks noChangeArrowheads="1"/>
            </p:cNvSpPr>
            <p:nvPr/>
          </p:nvSpPr>
          <p:spPr bwMode="auto">
            <a:xfrm>
              <a:off x="5024" y="1817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7</a:t>
              </a:r>
              <a:endParaRPr lang="en-US" sz="1400"/>
            </a:p>
          </p:txBody>
        </p:sp>
        <p:sp>
          <p:nvSpPr>
            <p:cNvPr id="529437" name="Oval 29"/>
            <p:cNvSpPr>
              <a:spLocks noChangeArrowheads="1"/>
            </p:cNvSpPr>
            <p:nvPr/>
          </p:nvSpPr>
          <p:spPr bwMode="auto">
            <a:xfrm>
              <a:off x="5407" y="1475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438" name="Text Box 30"/>
            <p:cNvSpPr txBox="1">
              <a:spLocks noChangeArrowheads="1"/>
            </p:cNvSpPr>
            <p:nvPr/>
          </p:nvSpPr>
          <p:spPr bwMode="auto">
            <a:xfrm>
              <a:off x="5396" y="1450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5</a:t>
              </a:r>
              <a:endParaRPr lang="en-US" sz="1400"/>
            </a:p>
          </p:txBody>
        </p:sp>
        <p:sp>
          <p:nvSpPr>
            <p:cNvPr id="529439" name="Line 31"/>
            <p:cNvSpPr>
              <a:spLocks noChangeShapeType="1"/>
            </p:cNvSpPr>
            <p:nvPr/>
          </p:nvSpPr>
          <p:spPr bwMode="auto">
            <a:xfrm>
              <a:off x="3996" y="1629"/>
              <a:ext cx="271" cy="25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9440" name="Line 32"/>
            <p:cNvSpPr>
              <a:spLocks noChangeShapeType="1"/>
            </p:cNvSpPr>
            <p:nvPr/>
          </p:nvSpPr>
          <p:spPr bwMode="auto">
            <a:xfrm>
              <a:off x="5188" y="1215"/>
              <a:ext cx="265" cy="27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9441" name="Line 33"/>
            <p:cNvSpPr>
              <a:spLocks noChangeShapeType="1"/>
            </p:cNvSpPr>
            <p:nvPr/>
          </p:nvSpPr>
          <p:spPr bwMode="auto">
            <a:xfrm flipH="1">
              <a:off x="5182" y="1622"/>
              <a:ext cx="250" cy="25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9442" name="Line 34"/>
            <p:cNvSpPr>
              <a:spLocks noChangeShapeType="1"/>
            </p:cNvSpPr>
            <p:nvPr/>
          </p:nvSpPr>
          <p:spPr bwMode="auto">
            <a:xfrm flipH="1">
              <a:off x="4789" y="1236"/>
              <a:ext cx="257" cy="2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9443" name="Line 35"/>
            <p:cNvSpPr>
              <a:spLocks noChangeShapeType="1"/>
            </p:cNvSpPr>
            <p:nvPr/>
          </p:nvSpPr>
          <p:spPr bwMode="auto">
            <a:xfrm flipH="1">
              <a:off x="4809" y="1554"/>
              <a:ext cx="5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9444" name="Line 36"/>
            <p:cNvSpPr>
              <a:spLocks noChangeShapeType="1"/>
            </p:cNvSpPr>
            <p:nvPr/>
          </p:nvSpPr>
          <p:spPr bwMode="auto">
            <a:xfrm>
              <a:off x="4782" y="1622"/>
              <a:ext cx="264" cy="2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9445" name="Line 37"/>
            <p:cNvSpPr>
              <a:spLocks noChangeShapeType="1"/>
            </p:cNvSpPr>
            <p:nvPr/>
          </p:nvSpPr>
          <p:spPr bwMode="auto">
            <a:xfrm flipH="1">
              <a:off x="4436" y="1934"/>
              <a:ext cx="59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9446" name="Line 38"/>
            <p:cNvSpPr>
              <a:spLocks noChangeShapeType="1"/>
            </p:cNvSpPr>
            <p:nvPr/>
          </p:nvSpPr>
          <p:spPr bwMode="auto">
            <a:xfrm flipH="1">
              <a:off x="4036" y="1554"/>
              <a:ext cx="59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9447" name="Line 39"/>
            <p:cNvSpPr>
              <a:spLocks noChangeShapeType="1"/>
            </p:cNvSpPr>
            <p:nvPr/>
          </p:nvSpPr>
          <p:spPr bwMode="auto">
            <a:xfrm flipH="1">
              <a:off x="4375" y="1635"/>
              <a:ext cx="292" cy="2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9448" name="Oval 40"/>
            <p:cNvSpPr>
              <a:spLocks noChangeArrowheads="1"/>
            </p:cNvSpPr>
            <p:nvPr/>
          </p:nvSpPr>
          <p:spPr bwMode="auto">
            <a:xfrm>
              <a:off x="4259" y="1085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449" name="Text Box 41"/>
            <p:cNvSpPr txBox="1">
              <a:spLocks noChangeArrowheads="1"/>
            </p:cNvSpPr>
            <p:nvPr/>
          </p:nvSpPr>
          <p:spPr bwMode="auto">
            <a:xfrm>
              <a:off x="4251" y="1060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1</a:t>
              </a:r>
              <a:endParaRPr lang="en-US" sz="1400"/>
            </a:p>
          </p:txBody>
        </p:sp>
        <p:sp>
          <p:nvSpPr>
            <p:cNvPr id="529450" name="Line 42"/>
            <p:cNvSpPr>
              <a:spLocks noChangeShapeType="1"/>
            </p:cNvSpPr>
            <p:nvPr/>
          </p:nvSpPr>
          <p:spPr bwMode="auto">
            <a:xfrm flipH="1">
              <a:off x="4002" y="1236"/>
              <a:ext cx="271" cy="2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9451" name="Line 43"/>
            <p:cNvSpPr>
              <a:spLocks noChangeShapeType="1"/>
            </p:cNvSpPr>
            <p:nvPr/>
          </p:nvSpPr>
          <p:spPr bwMode="auto">
            <a:xfrm>
              <a:off x="4436" y="1161"/>
              <a:ext cx="57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9452" name="Line 44"/>
            <p:cNvSpPr>
              <a:spLocks noChangeShapeType="1"/>
            </p:cNvSpPr>
            <p:nvPr/>
          </p:nvSpPr>
          <p:spPr bwMode="auto">
            <a:xfrm>
              <a:off x="4402" y="1249"/>
              <a:ext cx="278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529453" name="Text Box 45"/>
          <p:cNvSpPr txBox="1">
            <a:spLocks noChangeArrowheads="1"/>
          </p:cNvSpPr>
          <p:nvPr/>
        </p:nvSpPr>
        <p:spPr bwMode="auto">
          <a:xfrm>
            <a:off x="6450013" y="4806950"/>
            <a:ext cx="184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pSp>
        <p:nvGrpSpPr>
          <p:cNvPr id="529454" name="Group 46"/>
          <p:cNvGrpSpPr>
            <a:grpSpLocks/>
          </p:cNvGrpSpPr>
          <p:nvPr/>
        </p:nvGrpSpPr>
        <p:grpSpPr bwMode="auto">
          <a:xfrm>
            <a:off x="4895850" y="4867275"/>
            <a:ext cx="2324100" cy="1506538"/>
            <a:chOff x="1067" y="1260"/>
            <a:chExt cx="1464" cy="949"/>
          </a:xfrm>
        </p:grpSpPr>
        <p:sp>
          <p:nvSpPr>
            <p:cNvPr id="529455" name="Text Box 47"/>
            <p:cNvSpPr txBox="1">
              <a:spLocks noChangeArrowheads="1"/>
            </p:cNvSpPr>
            <p:nvPr/>
          </p:nvSpPr>
          <p:spPr bwMode="auto">
            <a:xfrm>
              <a:off x="1067" y="1482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hlink"/>
                  </a:solidFill>
                </a:rPr>
                <a:t>4</a:t>
              </a:r>
            </a:p>
          </p:txBody>
        </p:sp>
        <p:sp>
          <p:nvSpPr>
            <p:cNvPr id="529456" name="Text Box 48"/>
            <p:cNvSpPr txBox="1">
              <a:spLocks noChangeArrowheads="1"/>
            </p:cNvSpPr>
            <p:nvPr/>
          </p:nvSpPr>
          <p:spPr bwMode="auto">
            <a:xfrm>
              <a:off x="1679" y="1260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FD1D32"/>
                  </a:solidFill>
                </a:rPr>
                <a:t>2</a:t>
              </a:r>
            </a:p>
          </p:txBody>
        </p:sp>
        <p:sp>
          <p:nvSpPr>
            <p:cNvPr id="529457" name="Text Box 49"/>
            <p:cNvSpPr txBox="1">
              <a:spLocks noChangeArrowheads="1"/>
            </p:cNvSpPr>
            <p:nvPr/>
          </p:nvSpPr>
          <p:spPr bwMode="auto">
            <a:xfrm>
              <a:off x="2311" y="1430"/>
              <a:ext cx="220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hlink"/>
                  </a:solidFill>
                </a:rPr>
                <a:t>10</a:t>
              </a:r>
            </a:p>
          </p:txBody>
        </p:sp>
        <p:sp>
          <p:nvSpPr>
            <p:cNvPr id="529458" name="Text Box 50"/>
            <p:cNvSpPr txBox="1">
              <a:spLocks noChangeArrowheads="1"/>
            </p:cNvSpPr>
            <p:nvPr/>
          </p:nvSpPr>
          <p:spPr bwMode="auto">
            <a:xfrm>
              <a:off x="1993" y="1526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529459" name="Text Box 51"/>
            <p:cNvSpPr txBox="1">
              <a:spLocks noChangeArrowheads="1"/>
            </p:cNvSpPr>
            <p:nvPr/>
          </p:nvSpPr>
          <p:spPr bwMode="auto">
            <a:xfrm>
              <a:off x="1560" y="1459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FD1D32"/>
                  </a:solidFill>
                </a:rPr>
                <a:t>1</a:t>
              </a:r>
            </a:p>
          </p:txBody>
        </p:sp>
        <p:sp>
          <p:nvSpPr>
            <p:cNvPr id="529460" name="Text Box 52"/>
            <p:cNvSpPr txBox="1">
              <a:spLocks noChangeArrowheads="1"/>
            </p:cNvSpPr>
            <p:nvPr/>
          </p:nvSpPr>
          <p:spPr bwMode="auto">
            <a:xfrm>
              <a:off x="1331" y="1644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hlink"/>
                  </a:solidFill>
                </a:rPr>
                <a:t>2</a:t>
              </a:r>
            </a:p>
          </p:txBody>
        </p:sp>
        <p:sp>
          <p:nvSpPr>
            <p:cNvPr id="529461" name="Text Box 53"/>
            <p:cNvSpPr txBox="1">
              <a:spLocks noChangeArrowheads="1"/>
            </p:cNvSpPr>
            <p:nvPr/>
          </p:nvSpPr>
          <p:spPr bwMode="auto">
            <a:xfrm>
              <a:off x="2165" y="1652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hlink"/>
                  </a:solidFill>
                </a:rPr>
                <a:t>7</a:t>
              </a:r>
            </a:p>
          </p:txBody>
        </p:sp>
        <p:sp>
          <p:nvSpPr>
            <p:cNvPr id="529462" name="Text Box 54"/>
            <p:cNvSpPr txBox="1">
              <a:spLocks noChangeArrowheads="1"/>
            </p:cNvSpPr>
            <p:nvPr/>
          </p:nvSpPr>
          <p:spPr bwMode="auto">
            <a:xfrm>
              <a:off x="2356" y="1924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6</a:t>
              </a:r>
            </a:p>
          </p:txBody>
        </p:sp>
        <p:sp>
          <p:nvSpPr>
            <p:cNvPr id="529463" name="Text Box 55"/>
            <p:cNvSpPr txBox="1">
              <a:spLocks noChangeArrowheads="1"/>
            </p:cNvSpPr>
            <p:nvPr/>
          </p:nvSpPr>
          <p:spPr bwMode="auto">
            <a:xfrm>
              <a:off x="1931" y="1838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hlink"/>
                  </a:solidFill>
                </a:rPr>
                <a:t>4</a:t>
              </a:r>
            </a:p>
          </p:txBody>
        </p:sp>
        <p:sp>
          <p:nvSpPr>
            <p:cNvPr id="529464" name="Text Box 56"/>
            <p:cNvSpPr txBox="1">
              <a:spLocks noChangeArrowheads="1"/>
            </p:cNvSpPr>
            <p:nvPr/>
          </p:nvSpPr>
          <p:spPr bwMode="auto">
            <a:xfrm>
              <a:off x="1749" y="2035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529465" name="Text Box 57"/>
            <p:cNvSpPr txBox="1">
              <a:spLocks noChangeArrowheads="1"/>
            </p:cNvSpPr>
            <p:nvPr/>
          </p:nvSpPr>
          <p:spPr bwMode="auto">
            <a:xfrm>
              <a:off x="1486" y="1840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hlink"/>
                  </a:solidFill>
                </a:rPr>
                <a:t>8</a:t>
              </a:r>
            </a:p>
          </p:txBody>
        </p:sp>
        <p:sp>
          <p:nvSpPr>
            <p:cNvPr id="529466" name="Text Box 58"/>
            <p:cNvSpPr txBox="1">
              <a:spLocks noChangeArrowheads="1"/>
            </p:cNvSpPr>
            <p:nvPr/>
          </p:nvSpPr>
          <p:spPr bwMode="auto">
            <a:xfrm>
              <a:off x="1155" y="1854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5</a:t>
              </a:r>
            </a:p>
          </p:txBody>
        </p:sp>
      </p:grpSp>
      <p:sp>
        <p:nvSpPr>
          <p:cNvPr id="529467" name="Oval 59"/>
          <p:cNvSpPr>
            <a:spLocks noChangeArrowheads="1"/>
          </p:cNvSpPr>
          <p:nvPr/>
        </p:nvSpPr>
        <p:spPr bwMode="auto">
          <a:xfrm>
            <a:off x="4660900" y="5578475"/>
            <a:ext cx="280988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9468" name="Text Box 60"/>
          <p:cNvSpPr txBox="1">
            <a:spLocks noChangeArrowheads="1"/>
          </p:cNvSpPr>
          <p:nvPr/>
        </p:nvSpPr>
        <p:spPr bwMode="auto">
          <a:xfrm>
            <a:off x="4643438" y="5538788"/>
            <a:ext cx="334962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3</a:t>
            </a:r>
            <a:endParaRPr lang="en-US" sz="1400"/>
          </a:p>
        </p:txBody>
      </p:sp>
      <p:sp>
        <p:nvSpPr>
          <p:cNvPr id="529469" name="Oval 61"/>
          <p:cNvSpPr>
            <a:spLocks noChangeArrowheads="1"/>
          </p:cNvSpPr>
          <p:nvPr/>
        </p:nvSpPr>
        <p:spPr bwMode="auto">
          <a:xfrm>
            <a:off x="5286375" y="6194425"/>
            <a:ext cx="280988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9470" name="Text Box 62"/>
          <p:cNvSpPr txBox="1">
            <a:spLocks noChangeArrowheads="1"/>
          </p:cNvSpPr>
          <p:nvPr/>
        </p:nvSpPr>
        <p:spPr bwMode="auto">
          <a:xfrm>
            <a:off x="5257800" y="6143625"/>
            <a:ext cx="334963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6</a:t>
            </a:r>
            <a:endParaRPr lang="en-US" sz="1400"/>
          </a:p>
        </p:txBody>
      </p:sp>
      <p:sp>
        <p:nvSpPr>
          <p:cNvPr id="529471" name="Oval 63"/>
          <p:cNvSpPr>
            <a:spLocks noChangeArrowheads="1"/>
          </p:cNvSpPr>
          <p:nvPr/>
        </p:nvSpPr>
        <p:spPr bwMode="auto">
          <a:xfrm>
            <a:off x="5878513" y="5603875"/>
            <a:ext cx="280987" cy="279400"/>
          </a:xfrm>
          <a:prstGeom prst="ellips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9472" name="Text Box 64"/>
          <p:cNvSpPr txBox="1">
            <a:spLocks noChangeArrowheads="1"/>
          </p:cNvSpPr>
          <p:nvPr/>
        </p:nvSpPr>
        <p:spPr bwMode="auto">
          <a:xfrm>
            <a:off x="5861050" y="5564188"/>
            <a:ext cx="334963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4</a:t>
            </a:r>
            <a:endParaRPr lang="en-US" sz="1400"/>
          </a:p>
        </p:txBody>
      </p:sp>
      <p:sp>
        <p:nvSpPr>
          <p:cNvPr id="529473" name="Oval 65"/>
          <p:cNvSpPr>
            <a:spLocks noChangeArrowheads="1"/>
          </p:cNvSpPr>
          <p:nvPr/>
        </p:nvSpPr>
        <p:spPr bwMode="auto">
          <a:xfrm>
            <a:off x="6494463" y="4992688"/>
            <a:ext cx="280987" cy="279400"/>
          </a:xfrm>
          <a:prstGeom prst="ellips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9474" name="Text Box 66"/>
          <p:cNvSpPr txBox="1">
            <a:spLocks noChangeArrowheads="1"/>
          </p:cNvSpPr>
          <p:nvPr/>
        </p:nvSpPr>
        <p:spPr bwMode="auto">
          <a:xfrm>
            <a:off x="6477000" y="4953000"/>
            <a:ext cx="334963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2</a:t>
            </a:r>
            <a:endParaRPr lang="en-US" sz="1400"/>
          </a:p>
        </p:txBody>
      </p:sp>
      <p:sp>
        <p:nvSpPr>
          <p:cNvPr id="529475" name="Oval 67"/>
          <p:cNvSpPr>
            <a:spLocks noChangeArrowheads="1"/>
          </p:cNvSpPr>
          <p:nvPr/>
        </p:nvSpPr>
        <p:spPr bwMode="auto">
          <a:xfrm>
            <a:off x="6503988" y="6188075"/>
            <a:ext cx="280987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9476" name="Text Box 68"/>
          <p:cNvSpPr txBox="1">
            <a:spLocks noChangeArrowheads="1"/>
          </p:cNvSpPr>
          <p:nvPr/>
        </p:nvSpPr>
        <p:spPr bwMode="auto">
          <a:xfrm>
            <a:off x="6497638" y="6148388"/>
            <a:ext cx="334962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7</a:t>
            </a:r>
            <a:endParaRPr lang="en-US" sz="1400"/>
          </a:p>
        </p:txBody>
      </p:sp>
      <p:sp>
        <p:nvSpPr>
          <p:cNvPr id="529477" name="Oval 69"/>
          <p:cNvSpPr>
            <a:spLocks noChangeArrowheads="1"/>
          </p:cNvSpPr>
          <p:nvPr/>
        </p:nvSpPr>
        <p:spPr bwMode="auto">
          <a:xfrm>
            <a:off x="7105650" y="5605463"/>
            <a:ext cx="280988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9478" name="Text Box 70"/>
          <p:cNvSpPr txBox="1">
            <a:spLocks noChangeArrowheads="1"/>
          </p:cNvSpPr>
          <p:nvPr/>
        </p:nvSpPr>
        <p:spPr bwMode="auto">
          <a:xfrm>
            <a:off x="7088188" y="5565775"/>
            <a:ext cx="33496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5</a:t>
            </a:r>
            <a:endParaRPr lang="en-US" sz="1400"/>
          </a:p>
        </p:txBody>
      </p:sp>
      <p:sp>
        <p:nvSpPr>
          <p:cNvPr id="529479" name="Line 71"/>
          <p:cNvSpPr>
            <a:spLocks noChangeShapeType="1"/>
          </p:cNvSpPr>
          <p:nvPr/>
        </p:nvSpPr>
        <p:spPr bwMode="auto">
          <a:xfrm>
            <a:off x="4865688" y="5849938"/>
            <a:ext cx="430212" cy="396875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9480" name="Line 72"/>
          <p:cNvSpPr>
            <a:spLocks noChangeShapeType="1"/>
          </p:cNvSpPr>
          <p:nvPr/>
        </p:nvSpPr>
        <p:spPr bwMode="auto">
          <a:xfrm>
            <a:off x="6757988" y="5192713"/>
            <a:ext cx="420687" cy="430212"/>
          </a:xfrm>
          <a:prstGeom prst="line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9481" name="Line 73"/>
          <p:cNvSpPr>
            <a:spLocks noChangeShapeType="1"/>
          </p:cNvSpPr>
          <p:nvPr/>
        </p:nvSpPr>
        <p:spPr bwMode="auto">
          <a:xfrm flipH="1">
            <a:off x="6748463" y="5838825"/>
            <a:ext cx="396875" cy="398463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9482" name="Line 74"/>
          <p:cNvSpPr>
            <a:spLocks noChangeShapeType="1"/>
          </p:cNvSpPr>
          <p:nvPr/>
        </p:nvSpPr>
        <p:spPr bwMode="auto">
          <a:xfrm flipH="1">
            <a:off x="6124575" y="5226050"/>
            <a:ext cx="407988" cy="407988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9483" name="Line 75"/>
          <p:cNvSpPr>
            <a:spLocks noChangeShapeType="1"/>
          </p:cNvSpPr>
          <p:nvPr/>
        </p:nvSpPr>
        <p:spPr bwMode="auto">
          <a:xfrm flipH="1">
            <a:off x="6156325" y="5730875"/>
            <a:ext cx="935038" cy="0"/>
          </a:xfrm>
          <a:prstGeom prst="line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9484" name="Line 76"/>
          <p:cNvSpPr>
            <a:spLocks noChangeShapeType="1"/>
          </p:cNvSpPr>
          <p:nvPr/>
        </p:nvSpPr>
        <p:spPr bwMode="auto">
          <a:xfrm>
            <a:off x="6113463" y="5838825"/>
            <a:ext cx="419100" cy="376238"/>
          </a:xfrm>
          <a:prstGeom prst="line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9485" name="Line 77"/>
          <p:cNvSpPr>
            <a:spLocks noChangeShapeType="1"/>
          </p:cNvSpPr>
          <p:nvPr/>
        </p:nvSpPr>
        <p:spPr bwMode="auto">
          <a:xfrm flipH="1">
            <a:off x="5564188" y="6334125"/>
            <a:ext cx="936625" cy="0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9486" name="Line 78"/>
          <p:cNvSpPr>
            <a:spLocks noChangeShapeType="1"/>
          </p:cNvSpPr>
          <p:nvPr/>
        </p:nvSpPr>
        <p:spPr bwMode="auto">
          <a:xfrm flipH="1">
            <a:off x="4929188" y="5730875"/>
            <a:ext cx="947737" cy="0"/>
          </a:xfrm>
          <a:prstGeom prst="line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9487" name="Line 79"/>
          <p:cNvSpPr>
            <a:spLocks noChangeShapeType="1"/>
          </p:cNvSpPr>
          <p:nvPr/>
        </p:nvSpPr>
        <p:spPr bwMode="auto">
          <a:xfrm flipH="1">
            <a:off x="5467350" y="5859463"/>
            <a:ext cx="463550" cy="344487"/>
          </a:xfrm>
          <a:prstGeom prst="line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9488" name="Oval 80"/>
          <p:cNvSpPr>
            <a:spLocks noChangeArrowheads="1"/>
          </p:cNvSpPr>
          <p:nvPr/>
        </p:nvSpPr>
        <p:spPr bwMode="auto">
          <a:xfrm>
            <a:off x="5283200" y="4986338"/>
            <a:ext cx="280988" cy="279400"/>
          </a:xfrm>
          <a:prstGeom prst="ellips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9489" name="Text Box 81"/>
          <p:cNvSpPr txBox="1">
            <a:spLocks noChangeArrowheads="1"/>
          </p:cNvSpPr>
          <p:nvPr/>
        </p:nvSpPr>
        <p:spPr bwMode="auto">
          <a:xfrm>
            <a:off x="5270500" y="4946650"/>
            <a:ext cx="334963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1</a:t>
            </a:r>
            <a:endParaRPr lang="en-US" sz="1400"/>
          </a:p>
        </p:txBody>
      </p:sp>
      <p:sp>
        <p:nvSpPr>
          <p:cNvPr id="529490" name="Line 82"/>
          <p:cNvSpPr>
            <a:spLocks noChangeShapeType="1"/>
          </p:cNvSpPr>
          <p:nvPr/>
        </p:nvSpPr>
        <p:spPr bwMode="auto">
          <a:xfrm flipH="1">
            <a:off x="4875213" y="5226050"/>
            <a:ext cx="430212" cy="376238"/>
          </a:xfrm>
          <a:prstGeom prst="line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9491" name="Line 83"/>
          <p:cNvSpPr>
            <a:spLocks noChangeShapeType="1"/>
          </p:cNvSpPr>
          <p:nvPr/>
        </p:nvSpPr>
        <p:spPr bwMode="auto">
          <a:xfrm>
            <a:off x="5564188" y="5106988"/>
            <a:ext cx="914400" cy="0"/>
          </a:xfrm>
          <a:prstGeom prst="lin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9492" name="Line 84"/>
          <p:cNvSpPr>
            <a:spLocks noChangeShapeType="1"/>
          </p:cNvSpPr>
          <p:nvPr/>
        </p:nvSpPr>
        <p:spPr bwMode="auto">
          <a:xfrm>
            <a:off x="5510213" y="5246688"/>
            <a:ext cx="441325" cy="365125"/>
          </a:xfrm>
          <a:prstGeom prst="lin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3" y="153988"/>
            <a:ext cx="7772400" cy="615950"/>
          </a:xfrm>
          <a:noFill/>
          <a:ln/>
        </p:spPr>
        <p:txBody>
          <a:bodyPr/>
          <a:lstStyle/>
          <a:p>
            <a:r>
              <a:rPr lang="en-US" sz="3200"/>
              <a:t>Simple Way to Represent a Tree</a:t>
            </a:r>
          </a:p>
        </p:txBody>
      </p:sp>
      <p:sp>
        <p:nvSpPr>
          <p:cNvPr id="5304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17513" y="909638"/>
            <a:ext cx="8372475" cy="5708650"/>
          </a:xfrm>
          <a:noFill/>
          <a:ln/>
        </p:spPr>
        <p:txBody>
          <a:bodyPr/>
          <a:lstStyle/>
          <a:p>
            <a:r>
              <a:rPr lang="en-US" sz="2400">
                <a:sym typeface="Symbol" pitchFamily="18" charset="2"/>
              </a:rPr>
              <a:t>In a tree, each vertex has </a:t>
            </a:r>
            <a:r>
              <a:rPr lang="en-US" sz="2400">
                <a:solidFill>
                  <a:srgbClr val="C606C6"/>
                </a:solidFill>
                <a:sym typeface="Symbol" pitchFamily="18" charset="2"/>
              </a:rPr>
              <a:t>only one</a:t>
            </a:r>
            <a:r>
              <a:rPr lang="en-US" sz="2400">
                <a:sym typeface="Symbol" pitchFamily="18" charset="2"/>
              </a:rPr>
              <a:t> parent.</a:t>
            </a:r>
          </a:p>
          <a:p>
            <a:r>
              <a:rPr lang="en-US" sz="2400">
                <a:sym typeface="Symbol" pitchFamily="18" charset="2"/>
              </a:rPr>
              <a:t>Each vertex keeps a pointer pointing to its parent.</a:t>
            </a:r>
          </a:p>
          <a:p>
            <a:endParaRPr lang="en-US" sz="2400">
              <a:sym typeface="Symbol" pitchFamily="18" charset="2"/>
            </a:endParaRPr>
          </a:p>
          <a:p>
            <a:endParaRPr lang="en-US" sz="2400">
              <a:sym typeface="Symbol" pitchFamily="18" charset="2"/>
            </a:endParaRPr>
          </a:p>
          <a:p>
            <a:endParaRPr lang="en-US" sz="2400">
              <a:sym typeface="Symbol" pitchFamily="18" charset="2"/>
            </a:endParaRPr>
          </a:p>
          <a:p>
            <a:endParaRPr lang="en-US" sz="2400">
              <a:sym typeface="Symbol" pitchFamily="18" charset="2"/>
            </a:endParaRPr>
          </a:p>
          <a:p>
            <a:endParaRPr lang="en-US" sz="2400">
              <a:sym typeface="Symbol" pitchFamily="18" charset="2"/>
            </a:endParaRPr>
          </a:p>
          <a:p>
            <a:endParaRPr lang="en-US" sz="2400">
              <a:sym typeface="Symbol" pitchFamily="18" charset="2"/>
            </a:endParaRPr>
          </a:p>
          <a:p>
            <a:r>
              <a:rPr lang="en-US" sz="2400">
                <a:sym typeface="Symbol" pitchFamily="18" charset="2"/>
              </a:rPr>
              <a:t>We use p</a:t>
            </a:r>
            <a:r>
              <a:rPr lang="en-US" sz="2400" baseline="-25000">
                <a:sym typeface="Symbol" pitchFamily="18" charset="2"/>
              </a:rPr>
              <a:t>v</a:t>
            </a:r>
            <a:r>
              <a:rPr lang="en-US" sz="2400">
                <a:sym typeface="Symbol" pitchFamily="18" charset="2"/>
              </a:rPr>
              <a:t> to denote the parent of v in the tree.</a:t>
            </a:r>
            <a:endParaRPr lang="en-US" sz="2800">
              <a:sym typeface="Symbol" pitchFamily="18" charset="2"/>
            </a:endParaRPr>
          </a:p>
        </p:txBody>
      </p:sp>
      <p:sp>
        <p:nvSpPr>
          <p:cNvPr id="530436" name="Text Box 4"/>
          <p:cNvSpPr txBox="1">
            <a:spLocks noChangeArrowheads="1"/>
          </p:cNvSpPr>
          <p:nvPr/>
        </p:nvSpPr>
        <p:spPr bwMode="auto">
          <a:xfrm>
            <a:off x="6775450" y="1277938"/>
            <a:ext cx="184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pSp>
        <p:nvGrpSpPr>
          <p:cNvPr id="530437" name="Group 5"/>
          <p:cNvGrpSpPr>
            <a:grpSpLocks/>
          </p:cNvGrpSpPr>
          <p:nvPr/>
        </p:nvGrpSpPr>
        <p:grpSpPr bwMode="auto">
          <a:xfrm>
            <a:off x="2135188" y="2508250"/>
            <a:ext cx="2779712" cy="1606550"/>
            <a:chOff x="2070" y="2537"/>
            <a:chExt cx="1751" cy="1012"/>
          </a:xfrm>
        </p:grpSpPr>
        <p:sp>
          <p:nvSpPr>
            <p:cNvPr id="530438" name="Text Box 6"/>
            <p:cNvSpPr txBox="1">
              <a:spLocks noChangeArrowheads="1"/>
            </p:cNvSpPr>
            <p:nvPr/>
          </p:nvSpPr>
          <p:spPr bwMode="auto">
            <a:xfrm>
              <a:off x="2229" y="2759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4</a:t>
              </a:r>
            </a:p>
          </p:txBody>
        </p:sp>
        <p:sp>
          <p:nvSpPr>
            <p:cNvPr id="530439" name="Text Box 7"/>
            <p:cNvSpPr txBox="1">
              <a:spLocks noChangeArrowheads="1"/>
            </p:cNvSpPr>
            <p:nvPr/>
          </p:nvSpPr>
          <p:spPr bwMode="auto">
            <a:xfrm>
              <a:off x="2841" y="2537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2</a:t>
              </a:r>
            </a:p>
          </p:txBody>
        </p:sp>
        <p:sp>
          <p:nvSpPr>
            <p:cNvPr id="530440" name="Text Box 8"/>
            <p:cNvSpPr txBox="1">
              <a:spLocks noChangeArrowheads="1"/>
            </p:cNvSpPr>
            <p:nvPr/>
          </p:nvSpPr>
          <p:spPr bwMode="auto">
            <a:xfrm>
              <a:off x="3473" y="2707"/>
              <a:ext cx="220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10</a:t>
              </a:r>
            </a:p>
          </p:txBody>
        </p:sp>
        <p:sp>
          <p:nvSpPr>
            <p:cNvPr id="530441" name="Text Box 9"/>
            <p:cNvSpPr txBox="1">
              <a:spLocks noChangeArrowheads="1"/>
            </p:cNvSpPr>
            <p:nvPr/>
          </p:nvSpPr>
          <p:spPr bwMode="auto">
            <a:xfrm>
              <a:off x="2722" y="2736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530442" name="Text Box 10"/>
            <p:cNvSpPr txBox="1">
              <a:spLocks noChangeArrowheads="1"/>
            </p:cNvSpPr>
            <p:nvPr/>
          </p:nvSpPr>
          <p:spPr bwMode="auto">
            <a:xfrm>
              <a:off x="3518" y="3201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6</a:t>
              </a:r>
            </a:p>
          </p:txBody>
        </p:sp>
        <p:sp>
          <p:nvSpPr>
            <p:cNvPr id="530443" name="Text Box 11"/>
            <p:cNvSpPr txBox="1">
              <a:spLocks noChangeArrowheads="1"/>
            </p:cNvSpPr>
            <p:nvPr/>
          </p:nvSpPr>
          <p:spPr bwMode="auto">
            <a:xfrm>
              <a:off x="2648" y="3117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8</a:t>
              </a:r>
            </a:p>
          </p:txBody>
        </p:sp>
        <p:sp>
          <p:nvSpPr>
            <p:cNvPr id="530444" name="Oval 12"/>
            <p:cNvSpPr>
              <a:spLocks noChangeArrowheads="1"/>
            </p:cNvSpPr>
            <p:nvPr/>
          </p:nvSpPr>
          <p:spPr bwMode="auto">
            <a:xfrm>
              <a:off x="2081" y="2985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445" name="Text Box 13"/>
            <p:cNvSpPr txBox="1">
              <a:spLocks noChangeArrowheads="1"/>
            </p:cNvSpPr>
            <p:nvPr/>
          </p:nvSpPr>
          <p:spPr bwMode="auto">
            <a:xfrm>
              <a:off x="2070" y="2960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3</a:t>
              </a:r>
              <a:endParaRPr lang="en-US" sz="1400"/>
            </a:p>
          </p:txBody>
        </p:sp>
        <p:sp>
          <p:nvSpPr>
            <p:cNvPr id="530446" name="Oval 14"/>
            <p:cNvSpPr>
              <a:spLocks noChangeArrowheads="1"/>
            </p:cNvSpPr>
            <p:nvPr/>
          </p:nvSpPr>
          <p:spPr bwMode="auto">
            <a:xfrm>
              <a:off x="2475" y="3373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447" name="Text Box 15"/>
            <p:cNvSpPr txBox="1">
              <a:spLocks noChangeArrowheads="1"/>
            </p:cNvSpPr>
            <p:nvPr/>
          </p:nvSpPr>
          <p:spPr bwMode="auto">
            <a:xfrm>
              <a:off x="2457" y="3341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6</a:t>
              </a:r>
              <a:endParaRPr lang="en-US" sz="1400"/>
            </a:p>
          </p:txBody>
        </p:sp>
        <p:sp>
          <p:nvSpPr>
            <p:cNvPr id="530448" name="Oval 16"/>
            <p:cNvSpPr>
              <a:spLocks noChangeArrowheads="1"/>
            </p:cNvSpPr>
            <p:nvPr/>
          </p:nvSpPr>
          <p:spPr bwMode="auto">
            <a:xfrm>
              <a:off x="2848" y="3001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449" name="Text Box 17"/>
            <p:cNvSpPr txBox="1">
              <a:spLocks noChangeArrowheads="1"/>
            </p:cNvSpPr>
            <p:nvPr/>
          </p:nvSpPr>
          <p:spPr bwMode="auto">
            <a:xfrm>
              <a:off x="2837" y="2976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4</a:t>
              </a:r>
              <a:endParaRPr lang="en-US" sz="1400"/>
            </a:p>
          </p:txBody>
        </p:sp>
        <p:sp>
          <p:nvSpPr>
            <p:cNvPr id="530450" name="Oval 18"/>
            <p:cNvSpPr>
              <a:spLocks noChangeArrowheads="1"/>
            </p:cNvSpPr>
            <p:nvPr/>
          </p:nvSpPr>
          <p:spPr bwMode="auto">
            <a:xfrm>
              <a:off x="3236" y="2616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451" name="Text Box 19"/>
            <p:cNvSpPr txBox="1">
              <a:spLocks noChangeArrowheads="1"/>
            </p:cNvSpPr>
            <p:nvPr/>
          </p:nvSpPr>
          <p:spPr bwMode="auto">
            <a:xfrm>
              <a:off x="3225" y="2591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2</a:t>
              </a:r>
              <a:endParaRPr lang="en-US" sz="1400"/>
            </a:p>
          </p:txBody>
        </p:sp>
        <p:sp>
          <p:nvSpPr>
            <p:cNvPr id="530452" name="Oval 20"/>
            <p:cNvSpPr>
              <a:spLocks noChangeArrowheads="1"/>
            </p:cNvSpPr>
            <p:nvPr/>
          </p:nvSpPr>
          <p:spPr bwMode="auto">
            <a:xfrm>
              <a:off x="3242" y="3369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453" name="Text Box 21"/>
            <p:cNvSpPr txBox="1">
              <a:spLocks noChangeArrowheads="1"/>
            </p:cNvSpPr>
            <p:nvPr/>
          </p:nvSpPr>
          <p:spPr bwMode="auto">
            <a:xfrm>
              <a:off x="3238" y="3344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7</a:t>
              </a:r>
              <a:endParaRPr lang="en-US" sz="1400"/>
            </a:p>
          </p:txBody>
        </p:sp>
        <p:sp>
          <p:nvSpPr>
            <p:cNvPr id="530454" name="Oval 22"/>
            <p:cNvSpPr>
              <a:spLocks noChangeArrowheads="1"/>
            </p:cNvSpPr>
            <p:nvPr/>
          </p:nvSpPr>
          <p:spPr bwMode="auto">
            <a:xfrm>
              <a:off x="3621" y="300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455" name="Text Box 23"/>
            <p:cNvSpPr txBox="1">
              <a:spLocks noChangeArrowheads="1"/>
            </p:cNvSpPr>
            <p:nvPr/>
          </p:nvSpPr>
          <p:spPr bwMode="auto">
            <a:xfrm>
              <a:off x="3610" y="2977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5</a:t>
              </a:r>
              <a:endParaRPr lang="en-US" sz="1400"/>
            </a:p>
          </p:txBody>
        </p:sp>
        <p:sp>
          <p:nvSpPr>
            <p:cNvPr id="530456" name="Line 24"/>
            <p:cNvSpPr>
              <a:spLocks noChangeShapeType="1"/>
            </p:cNvSpPr>
            <p:nvPr/>
          </p:nvSpPr>
          <p:spPr bwMode="auto">
            <a:xfrm>
              <a:off x="3402" y="2742"/>
              <a:ext cx="265" cy="27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0457" name="Line 25"/>
            <p:cNvSpPr>
              <a:spLocks noChangeShapeType="1"/>
            </p:cNvSpPr>
            <p:nvPr/>
          </p:nvSpPr>
          <p:spPr bwMode="auto">
            <a:xfrm flipH="1">
              <a:off x="3396" y="3149"/>
              <a:ext cx="250" cy="25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0458" name="Line 26"/>
            <p:cNvSpPr>
              <a:spLocks noChangeShapeType="1"/>
            </p:cNvSpPr>
            <p:nvPr/>
          </p:nvSpPr>
          <p:spPr bwMode="auto">
            <a:xfrm flipH="1">
              <a:off x="2589" y="3162"/>
              <a:ext cx="292" cy="2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0459" name="Oval 27"/>
            <p:cNvSpPr>
              <a:spLocks noChangeArrowheads="1"/>
            </p:cNvSpPr>
            <p:nvPr/>
          </p:nvSpPr>
          <p:spPr bwMode="auto">
            <a:xfrm>
              <a:off x="2473" y="261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460" name="Text Box 28"/>
            <p:cNvSpPr txBox="1">
              <a:spLocks noChangeArrowheads="1"/>
            </p:cNvSpPr>
            <p:nvPr/>
          </p:nvSpPr>
          <p:spPr bwMode="auto">
            <a:xfrm>
              <a:off x="2465" y="2587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1</a:t>
              </a:r>
              <a:endParaRPr lang="en-US" sz="1400"/>
            </a:p>
          </p:txBody>
        </p:sp>
        <p:sp>
          <p:nvSpPr>
            <p:cNvPr id="530461" name="Line 29"/>
            <p:cNvSpPr>
              <a:spLocks noChangeShapeType="1"/>
            </p:cNvSpPr>
            <p:nvPr/>
          </p:nvSpPr>
          <p:spPr bwMode="auto">
            <a:xfrm flipH="1">
              <a:off x="2216" y="2763"/>
              <a:ext cx="271" cy="2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0462" name="Line 30"/>
            <p:cNvSpPr>
              <a:spLocks noChangeShapeType="1"/>
            </p:cNvSpPr>
            <p:nvPr/>
          </p:nvSpPr>
          <p:spPr bwMode="auto">
            <a:xfrm>
              <a:off x="2650" y="2688"/>
              <a:ext cx="57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0463" name="Line 31"/>
            <p:cNvSpPr>
              <a:spLocks noChangeShapeType="1"/>
            </p:cNvSpPr>
            <p:nvPr/>
          </p:nvSpPr>
          <p:spPr bwMode="auto">
            <a:xfrm>
              <a:off x="2616" y="2776"/>
              <a:ext cx="278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530464" name="Freeform 32"/>
          <p:cNvSpPr>
            <a:spLocks/>
          </p:cNvSpPr>
          <p:nvPr/>
        </p:nvSpPr>
        <p:spPr bwMode="auto">
          <a:xfrm>
            <a:off x="2128838" y="2689225"/>
            <a:ext cx="668337" cy="549275"/>
          </a:xfrm>
          <a:custGeom>
            <a:avLst/>
            <a:gdLst>
              <a:gd name="T0" fmla="*/ 48 w 421"/>
              <a:gd name="T1" fmla="*/ 346 h 346"/>
              <a:gd name="T2" fmla="*/ 62 w 421"/>
              <a:gd name="T3" fmla="*/ 102 h 346"/>
              <a:gd name="T4" fmla="*/ 421 w 421"/>
              <a:gd name="T5" fmla="*/ 0 h 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1" h="346">
                <a:moveTo>
                  <a:pt x="48" y="346"/>
                </a:moveTo>
                <a:cubicBezTo>
                  <a:pt x="24" y="253"/>
                  <a:pt x="0" y="160"/>
                  <a:pt x="62" y="102"/>
                </a:cubicBezTo>
                <a:cubicBezTo>
                  <a:pt x="124" y="44"/>
                  <a:pt x="272" y="22"/>
                  <a:pt x="421" y="0"/>
                </a:cubicBezTo>
              </a:path>
            </a:pathLst>
          </a:custGeom>
          <a:noFill/>
          <a:ln w="9525" cap="flat" cmpd="sng">
            <a:solidFill>
              <a:srgbClr val="C606C6"/>
            </a:solidFill>
            <a:prstDash val="dash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0465" name="Freeform 33"/>
          <p:cNvSpPr>
            <a:spLocks/>
          </p:cNvSpPr>
          <p:nvPr/>
        </p:nvSpPr>
        <p:spPr bwMode="auto">
          <a:xfrm>
            <a:off x="2968625" y="2282825"/>
            <a:ext cx="1184275" cy="352425"/>
          </a:xfrm>
          <a:custGeom>
            <a:avLst/>
            <a:gdLst>
              <a:gd name="T0" fmla="*/ 746 w 746"/>
              <a:gd name="T1" fmla="*/ 222 h 222"/>
              <a:gd name="T2" fmla="*/ 563 w 746"/>
              <a:gd name="T3" fmla="*/ 60 h 222"/>
              <a:gd name="T4" fmla="*/ 237 w 746"/>
              <a:gd name="T5" fmla="*/ 26 h 222"/>
              <a:gd name="T6" fmla="*/ 0 w 746"/>
              <a:gd name="T7" fmla="*/ 215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46" h="222">
                <a:moveTo>
                  <a:pt x="746" y="222"/>
                </a:moveTo>
                <a:cubicBezTo>
                  <a:pt x="697" y="157"/>
                  <a:pt x="648" y="93"/>
                  <a:pt x="563" y="60"/>
                </a:cubicBezTo>
                <a:cubicBezTo>
                  <a:pt x="478" y="27"/>
                  <a:pt x="331" y="0"/>
                  <a:pt x="237" y="26"/>
                </a:cubicBezTo>
                <a:cubicBezTo>
                  <a:pt x="143" y="52"/>
                  <a:pt x="71" y="133"/>
                  <a:pt x="0" y="215"/>
                </a:cubicBezTo>
              </a:path>
            </a:pathLst>
          </a:custGeom>
          <a:noFill/>
          <a:ln w="9525" cap="flat" cmpd="sng">
            <a:solidFill>
              <a:srgbClr val="C606C6"/>
            </a:solidFill>
            <a:prstDash val="dash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0466" name="Freeform 34"/>
          <p:cNvSpPr>
            <a:spLocks/>
          </p:cNvSpPr>
          <p:nvPr/>
        </p:nvSpPr>
        <p:spPr bwMode="auto">
          <a:xfrm>
            <a:off x="3055938" y="2808288"/>
            <a:ext cx="579437" cy="493712"/>
          </a:xfrm>
          <a:custGeom>
            <a:avLst/>
            <a:gdLst>
              <a:gd name="T0" fmla="*/ 365 w 365"/>
              <a:gd name="T1" fmla="*/ 311 h 311"/>
              <a:gd name="T2" fmla="*/ 332 w 365"/>
              <a:gd name="T3" fmla="*/ 156 h 311"/>
              <a:gd name="T4" fmla="*/ 210 w 365"/>
              <a:gd name="T5" fmla="*/ 34 h 311"/>
              <a:gd name="T6" fmla="*/ 0 w 365"/>
              <a:gd name="T7" fmla="*/ 0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5" h="311">
                <a:moveTo>
                  <a:pt x="365" y="311"/>
                </a:moveTo>
                <a:cubicBezTo>
                  <a:pt x="361" y="256"/>
                  <a:pt x="358" y="202"/>
                  <a:pt x="332" y="156"/>
                </a:cubicBezTo>
                <a:cubicBezTo>
                  <a:pt x="306" y="110"/>
                  <a:pt x="265" y="60"/>
                  <a:pt x="210" y="34"/>
                </a:cubicBezTo>
                <a:cubicBezTo>
                  <a:pt x="155" y="8"/>
                  <a:pt x="77" y="4"/>
                  <a:pt x="0" y="0"/>
                </a:cubicBezTo>
              </a:path>
            </a:pathLst>
          </a:custGeom>
          <a:noFill/>
          <a:ln w="9525" cap="flat" cmpd="sng">
            <a:solidFill>
              <a:srgbClr val="C606C6"/>
            </a:solidFill>
            <a:prstDash val="dash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0467" name="Freeform 35"/>
          <p:cNvSpPr>
            <a:spLocks/>
          </p:cNvSpPr>
          <p:nvPr/>
        </p:nvSpPr>
        <p:spPr bwMode="auto">
          <a:xfrm>
            <a:off x="3055938" y="3495675"/>
            <a:ext cx="536575" cy="517525"/>
          </a:xfrm>
          <a:custGeom>
            <a:avLst/>
            <a:gdLst>
              <a:gd name="T0" fmla="*/ 0 w 338"/>
              <a:gd name="T1" fmla="*/ 319 h 326"/>
              <a:gd name="T2" fmla="*/ 149 w 338"/>
              <a:gd name="T3" fmla="*/ 305 h 326"/>
              <a:gd name="T4" fmla="*/ 304 w 338"/>
              <a:gd name="T5" fmla="*/ 190 h 326"/>
              <a:gd name="T6" fmla="*/ 338 w 338"/>
              <a:gd name="T7" fmla="*/ 0 h 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8" h="326">
                <a:moveTo>
                  <a:pt x="0" y="319"/>
                </a:moveTo>
                <a:cubicBezTo>
                  <a:pt x="49" y="322"/>
                  <a:pt x="98" y="326"/>
                  <a:pt x="149" y="305"/>
                </a:cubicBezTo>
                <a:cubicBezTo>
                  <a:pt x="200" y="284"/>
                  <a:pt x="273" y="241"/>
                  <a:pt x="304" y="190"/>
                </a:cubicBezTo>
                <a:cubicBezTo>
                  <a:pt x="335" y="139"/>
                  <a:pt x="336" y="69"/>
                  <a:pt x="338" y="0"/>
                </a:cubicBezTo>
              </a:path>
            </a:pathLst>
          </a:custGeom>
          <a:noFill/>
          <a:ln w="9525" cap="flat" cmpd="sng">
            <a:solidFill>
              <a:srgbClr val="C606C6"/>
            </a:solidFill>
            <a:prstDash val="dash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0468" name="Freeform 36"/>
          <p:cNvSpPr>
            <a:spLocks/>
          </p:cNvSpPr>
          <p:nvPr/>
        </p:nvSpPr>
        <p:spPr bwMode="auto">
          <a:xfrm>
            <a:off x="4259263" y="2643188"/>
            <a:ext cx="641350" cy="681037"/>
          </a:xfrm>
          <a:custGeom>
            <a:avLst/>
            <a:gdLst>
              <a:gd name="T0" fmla="*/ 380 w 404"/>
              <a:gd name="T1" fmla="*/ 429 h 429"/>
              <a:gd name="T2" fmla="*/ 400 w 404"/>
              <a:gd name="T3" fmla="*/ 239 h 429"/>
              <a:gd name="T4" fmla="*/ 353 w 404"/>
              <a:gd name="T5" fmla="*/ 90 h 429"/>
              <a:gd name="T6" fmla="*/ 217 w 404"/>
              <a:gd name="T7" fmla="*/ 9 h 429"/>
              <a:gd name="T8" fmla="*/ 0 w 404"/>
              <a:gd name="T9" fmla="*/ 36 h 4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4" h="429">
                <a:moveTo>
                  <a:pt x="380" y="429"/>
                </a:moveTo>
                <a:cubicBezTo>
                  <a:pt x="392" y="362"/>
                  <a:pt x="404" y="295"/>
                  <a:pt x="400" y="239"/>
                </a:cubicBezTo>
                <a:cubicBezTo>
                  <a:pt x="396" y="183"/>
                  <a:pt x="383" y="128"/>
                  <a:pt x="353" y="90"/>
                </a:cubicBezTo>
                <a:cubicBezTo>
                  <a:pt x="323" y="52"/>
                  <a:pt x="276" y="18"/>
                  <a:pt x="217" y="9"/>
                </a:cubicBezTo>
                <a:cubicBezTo>
                  <a:pt x="158" y="0"/>
                  <a:pt x="79" y="18"/>
                  <a:pt x="0" y="36"/>
                </a:cubicBezTo>
              </a:path>
            </a:pathLst>
          </a:custGeom>
          <a:noFill/>
          <a:ln w="9525" cap="flat" cmpd="sng">
            <a:solidFill>
              <a:srgbClr val="C606C6"/>
            </a:solidFill>
            <a:prstDash val="dash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0469" name="Freeform 37"/>
          <p:cNvSpPr>
            <a:spLocks/>
          </p:cNvSpPr>
          <p:nvPr/>
        </p:nvSpPr>
        <p:spPr bwMode="auto">
          <a:xfrm>
            <a:off x="4270375" y="3495675"/>
            <a:ext cx="554038" cy="582613"/>
          </a:xfrm>
          <a:custGeom>
            <a:avLst/>
            <a:gdLst>
              <a:gd name="T0" fmla="*/ 0 w 349"/>
              <a:gd name="T1" fmla="*/ 339 h 367"/>
              <a:gd name="T2" fmla="*/ 197 w 349"/>
              <a:gd name="T3" fmla="*/ 353 h 367"/>
              <a:gd name="T4" fmla="*/ 326 w 349"/>
              <a:gd name="T5" fmla="*/ 258 h 367"/>
              <a:gd name="T6" fmla="*/ 332 w 349"/>
              <a:gd name="T7" fmla="*/ 0 h 3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49" h="367">
                <a:moveTo>
                  <a:pt x="0" y="339"/>
                </a:moveTo>
                <a:cubicBezTo>
                  <a:pt x="71" y="353"/>
                  <a:pt x="143" y="367"/>
                  <a:pt x="197" y="353"/>
                </a:cubicBezTo>
                <a:cubicBezTo>
                  <a:pt x="251" y="339"/>
                  <a:pt x="303" y="317"/>
                  <a:pt x="326" y="258"/>
                </a:cubicBezTo>
                <a:cubicBezTo>
                  <a:pt x="349" y="199"/>
                  <a:pt x="340" y="99"/>
                  <a:pt x="332" y="0"/>
                </a:cubicBezTo>
              </a:path>
            </a:pathLst>
          </a:custGeom>
          <a:noFill/>
          <a:ln w="9525" cap="flat" cmpd="sng">
            <a:solidFill>
              <a:srgbClr val="C606C6"/>
            </a:solidFill>
            <a:prstDash val="dash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3" y="153988"/>
            <a:ext cx="7772400" cy="615950"/>
          </a:xfrm>
          <a:noFill/>
          <a:ln/>
        </p:spPr>
        <p:txBody>
          <a:bodyPr/>
          <a:lstStyle/>
          <a:p>
            <a:r>
              <a:rPr lang="en-US" sz="3200"/>
              <a:t>Pseudocode of Prim’s Algorithm</a:t>
            </a:r>
          </a:p>
        </p:txBody>
      </p:sp>
      <p:sp>
        <p:nvSpPr>
          <p:cNvPr id="5314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17513" y="909638"/>
            <a:ext cx="6264275" cy="570865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>
                <a:sym typeface="Symbol" pitchFamily="18" charset="2"/>
              </a:rPr>
              <a:t>Input: Graph G = (V, E), and s is the root of the minimum spanning tree.  For each vertex v, A(v) is a list of its adjacent vertices.</a:t>
            </a:r>
          </a:p>
          <a:p>
            <a:pPr>
              <a:lnSpc>
                <a:spcPct val="90000"/>
              </a:lnSpc>
            </a:pPr>
            <a:r>
              <a:rPr lang="en-US" sz="1800">
                <a:sym typeface="Symbol" pitchFamily="18" charset="2"/>
              </a:rPr>
              <a:t>Let d</a:t>
            </a:r>
            <a:r>
              <a:rPr lang="en-US" sz="1800" baseline="-25000">
                <a:sym typeface="Symbol" pitchFamily="18" charset="2"/>
              </a:rPr>
              <a:t>v</a:t>
            </a:r>
            <a:r>
              <a:rPr lang="en-US" sz="1800">
                <a:sym typeface="Symbol" pitchFamily="18" charset="2"/>
              </a:rPr>
              <a:t> denote the cost of the shortest edge connecting v to a vertex in the tree.</a:t>
            </a:r>
          </a:p>
          <a:p>
            <a:pPr>
              <a:lnSpc>
                <a:spcPct val="90000"/>
              </a:lnSpc>
            </a:pPr>
            <a:r>
              <a:rPr lang="en-US" sz="1800">
                <a:sym typeface="Symbol" pitchFamily="18" charset="2"/>
              </a:rPr>
              <a:t>Let Q denote the vertices not in the tree.</a:t>
            </a:r>
          </a:p>
          <a:p>
            <a:pPr>
              <a:lnSpc>
                <a:spcPct val="90000"/>
              </a:lnSpc>
            </a:pPr>
            <a:r>
              <a:rPr lang="en-US" sz="1800">
                <a:sym typeface="Symbol" pitchFamily="18" charset="2"/>
              </a:rPr>
              <a:t>The algorithm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>
                <a:sym typeface="Symbol" pitchFamily="18" charset="2"/>
              </a:rPr>
              <a:t>	void Graph::MST-Prim (Vertex s)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400">
                <a:sym typeface="Symbol" pitchFamily="18" charset="2"/>
              </a:rPr>
              <a:t>	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400">
                <a:sym typeface="Symbol" pitchFamily="18" charset="2"/>
              </a:rPr>
              <a:t>		Q = V;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400">
                <a:sym typeface="Symbol" pitchFamily="18" charset="2"/>
              </a:rPr>
              <a:t>		for each v  Q do d</a:t>
            </a:r>
            <a:r>
              <a:rPr lang="en-US" sz="1400" baseline="-25000">
                <a:sym typeface="Symbol" pitchFamily="18" charset="2"/>
              </a:rPr>
              <a:t>v</a:t>
            </a:r>
            <a:r>
              <a:rPr lang="en-US" sz="1400">
                <a:sym typeface="Symbol" pitchFamily="18" charset="2"/>
              </a:rPr>
              <a:t> = ;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400">
                <a:sym typeface="Symbol" pitchFamily="18" charset="2"/>
              </a:rPr>
              <a:t>		d</a:t>
            </a:r>
            <a:r>
              <a:rPr lang="en-US" sz="1400" baseline="-25000">
                <a:sym typeface="Symbol" pitchFamily="18" charset="2"/>
              </a:rPr>
              <a:t>s</a:t>
            </a:r>
            <a:r>
              <a:rPr lang="en-US" sz="1400">
                <a:sym typeface="Symbol" pitchFamily="18" charset="2"/>
              </a:rPr>
              <a:t> = 0; p</a:t>
            </a:r>
            <a:r>
              <a:rPr lang="en-US" sz="1400" baseline="-25000">
                <a:sym typeface="Symbol" pitchFamily="18" charset="2"/>
              </a:rPr>
              <a:t>s</a:t>
            </a:r>
            <a:r>
              <a:rPr lang="en-US" sz="1400">
                <a:sym typeface="Symbol" pitchFamily="18" charset="2"/>
              </a:rPr>
              <a:t> = null;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400">
                <a:sym typeface="Symbol" pitchFamily="18" charset="2"/>
              </a:rPr>
              <a:t>		 while Q   do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400">
                <a:sym typeface="Symbol" pitchFamily="18" charset="2"/>
              </a:rPr>
              <a:t>		     find a vertex v  Q incident on a shortest edge connecting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400">
                <a:sym typeface="Symbol" pitchFamily="18" charset="2"/>
              </a:rPr>
              <a:t>		           with a vertex in the tree;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400">
                <a:latin typeface="Batang" pitchFamily="18" charset="-127"/>
                <a:sym typeface="Symbol" pitchFamily="18" charset="2"/>
              </a:rPr>
              <a:t>	</a:t>
            </a:r>
            <a:r>
              <a:rPr lang="en-US" sz="1400">
                <a:sym typeface="Symbol" pitchFamily="18" charset="2"/>
              </a:rPr>
              <a:t>	     add v into the tree and remove v from Q;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400">
                <a:sym typeface="Symbol" pitchFamily="18" charset="2"/>
              </a:rPr>
              <a:t>		     for each vertex w adjacent to v do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400">
                <a:sym typeface="Symbol" pitchFamily="18" charset="2"/>
              </a:rPr>
              <a:t>		            if w  Q and c</a:t>
            </a:r>
            <a:r>
              <a:rPr lang="en-US" sz="1400" baseline="-25000">
                <a:sym typeface="Symbol" pitchFamily="18" charset="2"/>
              </a:rPr>
              <a:t>vw</a:t>
            </a:r>
            <a:r>
              <a:rPr lang="en-US" sz="1400">
                <a:sym typeface="Symbol" pitchFamily="18" charset="2"/>
              </a:rPr>
              <a:t> &lt; d</a:t>
            </a:r>
            <a:r>
              <a:rPr lang="en-US" sz="1400" baseline="-25000">
                <a:sym typeface="Symbol" pitchFamily="18" charset="2"/>
              </a:rPr>
              <a:t>w</a:t>
            </a:r>
            <a:r>
              <a:rPr lang="en-US" sz="1400">
                <a:sym typeface="Symbol" pitchFamily="18" charset="2"/>
              </a:rPr>
              <a:t> 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400">
                <a:sym typeface="Symbol" pitchFamily="18" charset="2"/>
              </a:rPr>
              <a:t>			d</a:t>
            </a:r>
            <a:r>
              <a:rPr lang="en-US" sz="1400" baseline="-25000">
                <a:sym typeface="Symbol" pitchFamily="18" charset="2"/>
              </a:rPr>
              <a:t>w</a:t>
            </a:r>
            <a:r>
              <a:rPr lang="en-US" sz="1400">
                <a:sym typeface="Symbol" pitchFamily="18" charset="2"/>
              </a:rPr>
              <a:t> = c</a:t>
            </a:r>
            <a:r>
              <a:rPr lang="en-US" sz="1400" baseline="-25000">
                <a:sym typeface="Symbol" pitchFamily="18" charset="2"/>
              </a:rPr>
              <a:t>vw</a:t>
            </a:r>
            <a:r>
              <a:rPr lang="en-US" sz="1400">
                <a:sym typeface="Symbol" pitchFamily="18" charset="2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400">
                <a:sym typeface="Symbol" pitchFamily="18" charset="2"/>
              </a:rPr>
              <a:t>			 p</a:t>
            </a:r>
            <a:r>
              <a:rPr lang="en-US" sz="1400" baseline="-25000">
                <a:sym typeface="Symbol" pitchFamily="18" charset="2"/>
              </a:rPr>
              <a:t>w</a:t>
            </a:r>
            <a:r>
              <a:rPr lang="en-US" sz="1400">
                <a:sym typeface="Symbol" pitchFamily="18" charset="2"/>
              </a:rPr>
              <a:t> = </a:t>
            </a:r>
            <a:r>
              <a:rPr lang="en-US" sz="1400">
                <a:latin typeface="Batang" pitchFamily="18" charset="-127"/>
                <a:sym typeface="Symbol" pitchFamily="18" charset="2"/>
              </a:rPr>
              <a:t>v</a:t>
            </a:r>
            <a:r>
              <a:rPr lang="en-US" sz="1400">
                <a:sym typeface="Symbol" pitchFamily="18" charset="2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400">
                <a:sym typeface="Symbol" pitchFamily="18" charset="2"/>
              </a:rPr>
              <a:t>			 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400">
                <a:sym typeface="Symbol" pitchFamily="18" charset="2"/>
              </a:rPr>
              <a:t>	} </a:t>
            </a:r>
            <a:endParaRPr lang="en-US" sz="1800">
              <a:sym typeface="Symbol" pitchFamily="18" charset="2"/>
            </a:endParaRPr>
          </a:p>
        </p:txBody>
      </p:sp>
      <p:sp>
        <p:nvSpPr>
          <p:cNvPr id="531460" name="Text Box 4"/>
          <p:cNvSpPr txBox="1">
            <a:spLocks noChangeArrowheads="1"/>
          </p:cNvSpPr>
          <p:nvPr/>
        </p:nvSpPr>
        <p:spPr bwMode="auto">
          <a:xfrm>
            <a:off x="6775450" y="1277938"/>
            <a:ext cx="184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531461" name="Object 5"/>
          <p:cNvGraphicFramePr>
            <a:graphicFrameLocks noChangeAspect="1"/>
          </p:cNvGraphicFramePr>
          <p:nvPr/>
        </p:nvGraphicFramePr>
        <p:xfrm>
          <a:off x="7159625" y="2459038"/>
          <a:ext cx="1323975" cy="187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552" name="Worksheet" r:id="rId3" imgW="1324356" imgH="1876755" progId="Excel.Sheet.8">
                  <p:embed/>
                </p:oleObj>
              </mc:Choice>
              <mc:Fallback>
                <p:oleObj name="Worksheet" r:id="rId3" imgW="1324356" imgH="1876755" progId="Excel.Shee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9625" y="2459038"/>
                        <a:ext cx="1323975" cy="187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31462" name="Group 6"/>
          <p:cNvGrpSpPr>
            <a:grpSpLocks/>
          </p:cNvGrpSpPr>
          <p:nvPr/>
        </p:nvGrpSpPr>
        <p:grpSpPr bwMode="auto">
          <a:xfrm>
            <a:off x="6364288" y="785813"/>
            <a:ext cx="2779712" cy="1606550"/>
            <a:chOff x="3856" y="1010"/>
            <a:chExt cx="1751" cy="1012"/>
          </a:xfrm>
        </p:grpSpPr>
        <p:grpSp>
          <p:nvGrpSpPr>
            <p:cNvPr id="531463" name="Group 7"/>
            <p:cNvGrpSpPr>
              <a:grpSpLocks/>
            </p:cNvGrpSpPr>
            <p:nvPr/>
          </p:nvGrpSpPr>
          <p:grpSpPr bwMode="auto">
            <a:xfrm>
              <a:off x="4015" y="1010"/>
              <a:ext cx="1464" cy="949"/>
              <a:chOff x="1067" y="1260"/>
              <a:chExt cx="1464" cy="949"/>
            </a:xfrm>
          </p:grpSpPr>
          <p:sp>
            <p:nvSpPr>
              <p:cNvPr id="531464" name="Text Box 8"/>
              <p:cNvSpPr txBox="1">
                <a:spLocks noChangeArrowheads="1"/>
              </p:cNvSpPr>
              <p:nvPr/>
            </p:nvSpPr>
            <p:spPr bwMode="auto">
              <a:xfrm>
                <a:off x="1067" y="1482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4</a:t>
                </a:r>
              </a:p>
            </p:txBody>
          </p:sp>
          <p:sp>
            <p:nvSpPr>
              <p:cNvPr id="531465" name="Text Box 9"/>
              <p:cNvSpPr txBox="1">
                <a:spLocks noChangeArrowheads="1"/>
              </p:cNvSpPr>
              <p:nvPr/>
            </p:nvSpPr>
            <p:spPr bwMode="auto">
              <a:xfrm>
                <a:off x="1679" y="1260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2</a:t>
                </a:r>
              </a:p>
            </p:txBody>
          </p:sp>
          <p:sp>
            <p:nvSpPr>
              <p:cNvPr id="531466" name="Text Box 10"/>
              <p:cNvSpPr txBox="1">
                <a:spLocks noChangeArrowheads="1"/>
              </p:cNvSpPr>
              <p:nvPr/>
            </p:nvSpPr>
            <p:spPr bwMode="auto">
              <a:xfrm>
                <a:off x="2311" y="1430"/>
                <a:ext cx="220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10</a:t>
                </a:r>
              </a:p>
            </p:txBody>
          </p:sp>
          <p:sp>
            <p:nvSpPr>
              <p:cNvPr id="531467" name="Text Box 11"/>
              <p:cNvSpPr txBox="1">
                <a:spLocks noChangeArrowheads="1"/>
              </p:cNvSpPr>
              <p:nvPr/>
            </p:nvSpPr>
            <p:spPr bwMode="auto">
              <a:xfrm>
                <a:off x="1993" y="1526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3</a:t>
                </a:r>
              </a:p>
            </p:txBody>
          </p:sp>
          <p:sp>
            <p:nvSpPr>
              <p:cNvPr id="531468" name="Text Box 12"/>
              <p:cNvSpPr txBox="1">
                <a:spLocks noChangeArrowheads="1"/>
              </p:cNvSpPr>
              <p:nvPr/>
            </p:nvSpPr>
            <p:spPr bwMode="auto">
              <a:xfrm>
                <a:off x="1560" y="1459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1</a:t>
                </a:r>
              </a:p>
            </p:txBody>
          </p:sp>
          <p:sp>
            <p:nvSpPr>
              <p:cNvPr id="531469" name="Text Box 13"/>
              <p:cNvSpPr txBox="1">
                <a:spLocks noChangeArrowheads="1"/>
              </p:cNvSpPr>
              <p:nvPr/>
            </p:nvSpPr>
            <p:spPr bwMode="auto">
              <a:xfrm>
                <a:off x="1331" y="1644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2</a:t>
                </a:r>
              </a:p>
            </p:txBody>
          </p:sp>
          <p:sp>
            <p:nvSpPr>
              <p:cNvPr id="531470" name="Text Box 14"/>
              <p:cNvSpPr txBox="1">
                <a:spLocks noChangeArrowheads="1"/>
              </p:cNvSpPr>
              <p:nvPr/>
            </p:nvSpPr>
            <p:spPr bwMode="auto">
              <a:xfrm>
                <a:off x="2165" y="1652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7</a:t>
                </a:r>
              </a:p>
            </p:txBody>
          </p:sp>
          <p:sp>
            <p:nvSpPr>
              <p:cNvPr id="531471" name="Text Box 15"/>
              <p:cNvSpPr txBox="1">
                <a:spLocks noChangeArrowheads="1"/>
              </p:cNvSpPr>
              <p:nvPr/>
            </p:nvSpPr>
            <p:spPr bwMode="auto">
              <a:xfrm>
                <a:off x="2356" y="1924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6</a:t>
                </a:r>
              </a:p>
            </p:txBody>
          </p:sp>
          <p:sp>
            <p:nvSpPr>
              <p:cNvPr id="531472" name="Text Box 16"/>
              <p:cNvSpPr txBox="1">
                <a:spLocks noChangeArrowheads="1"/>
              </p:cNvSpPr>
              <p:nvPr/>
            </p:nvSpPr>
            <p:spPr bwMode="auto">
              <a:xfrm>
                <a:off x="1931" y="1838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4</a:t>
                </a:r>
              </a:p>
            </p:txBody>
          </p:sp>
          <p:sp>
            <p:nvSpPr>
              <p:cNvPr id="531473" name="Text Box 17"/>
              <p:cNvSpPr txBox="1">
                <a:spLocks noChangeArrowheads="1"/>
              </p:cNvSpPr>
              <p:nvPr/>
            </p:nvSpPr>
            <p:spPr bwMode="auto">
              <a:xfrm>
                <a:off x="1749" y="2035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1</a:t>
                </a:r>
              </a:p>
            </p:txBody>
          </p:sp>
          <p:sp>
            <p:nvSpPr>
              <p:cNvPr id="531474" name="Text Box 18"/>
              <p:cNvSpPr txBox="1">
                <a:spLocks noChangeArrowheads="1"/>
              </p:cNvSpPr>
              <p:nvPr/>
            </p:nvSpPr>
            <p:spPr bwMode="auto">
              <a:xfrm>
                <a:off x="1486" y="1840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8</a:t>
                </a:r>
              </a:p>
            </p:txBody>
          </p:sp>
          <p:sp>
            <p:nvSpPr>
              <p:cNvPr id="531475" name="Text Box 19"/>
              <p:cNvSpPr txBox="1">
                <a:spLocks noChangeArrowheads="1"/>
              </p:cNvSpPr>
              <p:nvPr/>
            </p:nvSpPr>
            <p:spPr bwMode="auto">
              <a:xfrm>
                <a:off x="1155" y="1854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5</a:t>
                </a:r>
              </a:p>
            </p:txBody>
          </p:sp>
        </p:grpSp>
        <p:sp>
          <p:nvSpPr>
            <p:cNvPr id="531476" name="Oval 20"/>
            <p:cNvSpPr>
              <a:spLocks noChangeArrowheads="1"/>
            </p:cNvSpPr>
            <p:nvPr/>
          </p:nvSpPr>
          <p:spPr bwMode="auto">
            <a:xfrm>
              <a:off x="3867" y="1458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477" name="Text Box 21"/>
            <p:cNvSpPr txBox="1">
              <a:spLocks noChangeArrowheads="1"/>
            </p:cNvSpPr>
            <p:nvPr/>
          </p:nvSpPr>
          <p:spPr bwMode="auto">
            <a:xfrm>
              <a:off x="3856" y="1433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3</a:t>
              </a:r>
              <a:endParaRPr lang="en-US" sz="1400"/>
            </a:p>
          </p:txBody>
        </p:sp>
        <p:sp>
          <p:nvSpPr>
            <p:cNvPr id="531478" name="Oval 22"/>
            <p:cNvSpPr>
              <a:spLocks noChangeArrowheads="1"/>
            </p:cNvSpPr>
            <p:nvPr/>
          </p:nvSpPr>
          <p:spPr bwMode="auto">
            <a:xfrm>
              <a:off x="4261" y="1846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479" name="Text Box 23"/>
            <p:cNvSpPr txBox="1">
              <a:spLocks noChangeArrowheads="1"/>
            </p:cNvSpPr>
            <p:nvPr/>
          </p:nvSpPr>
          <p:spPr bwMode="auto">
            <a:xfrm>
              <a:off x="4243" y="1814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6</a:t>
              </a:r>
              <a:endParaRPr lang="en-US" sz="1400"/>
            </a:p>
          </p:txBody>
        </p:sp>
        <p:sp>
          <p:nvSpPr>
            <p:cNvPr id="531480" name="Oval 24"/>
            <p:cNvSpPr>
              <a:spLocks noChangeArrowheads="1"/>
            </p:cNvSpPr>
            <p:nvPr/>
          </p:nvSpPr>
          <p:spPr bwMode="auto">
            <a:xfrm>
              <a:off x="4634" y="1474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481" name="Text Box 25"/>
            <p:cNvSpPr txBox="1">
              <a:spLocks noChangeArrowheads="1"/>
            </p:cNvSpPr>
            <p:nvPr/>
          </p:nvSpPr>
          <p:spPr bwMode="auto">
            <a:xfrm>
              <a:off x="4623" y="1449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4</a:t>
              </a:r>
              <a:endParaRPr lang="en-US" sz="1400"/>
            </a:p>
          </p:txBody>
        </p:sp>
        <p:sp>
          <p:nvSpPr>
            <p:cNvPr id="531482" name="Oval 26"/>
            <p:cNvSpPr>
              <a:spLocks noChangeArrowheads="1"/>
            </p:cNvSpPr>
            <p:nvPr/>
          </p:nvSpPr>
          <p:spPr bwMode="auto">
            <a:xfrm>
              <a:off x="5022" y="1089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483" name="Text Box 27"/>
            <p:cNvSpPr txBox="1">
              <a:spLocks noChangeArrowheads="1"/>
            </p:cNvSpPr>
            <p:nvPr/>
          </p:nvSpPr>
          <p:spPr bwMode="auto">
            <a:xfrm>
              <a:off x="5011" y="1064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2</a:t>
              </a:r>
              <a:endParaRPr lang="en-US" sz="1400"/>
            </a:p>
          </p:txBody>
        </p:sp>
        <p:sp>
          <p:nvSpPr>
            <p:cNvPr id="531484" name="Oval 28"/>
            <p:cNvSpPr>
              <a:spLocks noChangeArrowheads="1"/>
            </p:cNvSpPr>
            <p:nvPr/>
          </p:nvSpPr>
          <p:spPr bwMode="auto">
            <a:xfrm>
              <a:off x="5028" y="184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485" name="Text Box 29"/>
            <p:cNvSpPr txBox="1">
              <a:spLocks noChangeArrowheads="1"/>
            </p:cNvSpPr>
            <p:nvPr/>
          </p:nvSpPr>
          <p:spPr bwMode="auto">
            <a:xfrm>
              <a:off x="5024" y="1817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7</a:t>
              </a:r>
              <a:endParaRPr lang="en-US" sz="1400"/>
            </a:p>
          </p:txBody>
        </p:sp>
        <p:sp>
          <p:nvSpPr>
            <p:cNvPr id="531486" name="Oval 30"/>
            <p:cNvSpPr>
              <a:spLocks noChangeArrowheads="1"/>
            </p:cNvSpPr>
            <p:nvPr/>
          </p:nvSpPr>
          <p:spPr bwMode="auto">
            <a:xfrm>
              <a:off x="5407" y="1475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487" name="Text Box 31"/>
            <p:cNvSpPr txBox="1">
              <a:spLocks noChangeArrowheads="1"/>
            </p:cNvSpPr>
            <p:nvPr/>
          </p:nvSpPr>
          <p:spPr bwMode="auto">
            <a:xfrm>
              <a:off x="5396" y="1450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5</a:t>
              </a:r>
              <a:endParaRPr lang="en-US" sz="1400"/>
            </a:p>
          </p:txBody>
        </p:sp>
        <p:sp>
          <p:nvSpPr>
            <p:cNvPr id="531488" name="Line 32"/>
            <p:cNvSpPr>
              <a:spLocks noChangeShapeType="1"/>
            </p:cNvSpPr>
            <p:nvPr/>
          </p:nvSpPr>
          <p:spPr bwMode="auto">
            <a:xfrm>
              <a:off x="3996" y="1629"/>
              <a:ext cx="271" cy="25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1489" name="Line 33"/>
            <p:cNvSpPr>
              <a:spLocks noChangeShapeType="1"/>
            </p:cNvSpPr>
            <p:nvPr/>
          </p:nvSpPr>
          <p:spPr bwMode="auto">
            <a:xfrm>
              <a:off x="5188" y="1215"/>
              <a:ext cx="265" cy="27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1490" name="Line 34"/>
            <p:cNvSpPr>
              <a:spLocks noChangeShapeType="1"/>
            </p:cNvSpPr>
            <p:nvPr/>
          </p:nvSpPr>
          <p:spPr bwMode="auto">
            <a:xfrm flipH="1">
              <a:off x="5182" y="1622"/>
              <a:ext cx="250" cy="25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1491" name="Line 35"/>
            <p:cNvSpPr>
              <a:spLocks noChangeShapeType="1"/>
            </p:cNvSpPr>
            <p:nvPr/>
          </p:nvSpPr>
          <p:spPr bwMode="auto">
            <a:xfrm flipH="1">
              <a:off x="4789" y="1236"/>
              <a:ext cx="257" cy="2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1492" name="Line 36"/>
            <p:cNvSpPr>
              <a:spLocks noChangeShapeType="1"/>
            </p:cNvSpPr>
            <p:nvPr/>
          </p:nvSpPr>
          <p:spPr bwMode="auto">
            <a:xfrm flipH="1">
              <a:off x="4809" y="1554"/>
              <a:ext cx="5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1493" name="Line 37"/>
            <p:cNvSpPr>
              <a:spLocks noChangeShapeType="1"/>
            </p:cNvSpPr>
            <p:nvPr/>
          </p:nvSpPr>
          <p:spPr bwMode="auto">
            <a:xfrm>
              <a:off x="4782" y="1622"/>
              <a:ext cx="264" cy="2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1494" name="Line 38"/>
            <p:cNvSpPr>
              <a:spLocks noChangeShapeType="1"/>
            </p:cNvSpPr>
            <p:nvPr/>
          </p:nvSpPr>
          <p:spPr bwMode="auto">
            <a:xfrm flipH="1">
              <a:off x="4436" y="1934"/>
              <a:ext cx="59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1495" name="Line 39"/>
            <p:cNvSpPr>
              <a:spLocks noChangeShapeType="1"/>
            </p:cNvSpPr>
            <p:nvPr/>
          </p:nvSpPr>
          <p:spPr bwMode="auto">
            <a:xfrm flipH="1">
              <a:off x="4036" y="1554"/>
              <a:ext cx="59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1496" name="Line 40"/>
            <p:cNvSpPr>
              <a:spLocks noChangeShapeType="1"/>
            </p:cNvSpPr>
            <p:nvPr/>
          </p:nvSpPr>
          <p:spPr bwMode="auto">
            <a:xfrm flipH="1">
              <a:off x="4375" y="1635"/>
              <a:ext cx="292" cy="2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1497" name="Oval 41"/>
            <p:cNvSpPr>
              <a:spLocks noChangeArrowheads="1"/>
            </p:cNvSpPr>
            <p:nvPr/>
          </p:nvSpPr>
          <p:spPr bwMode="auto">
            <a:xfrm>
              <a:off x="4259" y="1085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498" name="Text Box 42"/>
            <p:cNvSpPr txBox="1">
              <a:spLocks noChangeArrowheads="1"/>
            </p:cNvSpPr>
            <p:nvPr/>
          </p:nvSpPr>
          <p:spPr bwMode="auto">
            <a:xfrm>
              <a:off x="4251" y="1060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1</a:t>
              </a:r>
              <a:endParaRPr lang="en-US" sz="1400"/>
            </a:p>
          </p:txBody>
        </p:sp>
        <p:sp>
          <p:nvSpPr>
            <p:cNvPr id="531499" name="Line 43"/>
            <p:cNvSpPr>
              <a:spLocks noChangeShapeType="1"/>
            </p:cNvSpPr>
            <p:nvPr/>
          </p:nvSpPr>
          <p:spPr bwMode="auto">
            <a:xfrm flipH="1">
              <a:off x="4002" y="1236"/>
              <a:ext cx="271" cy="2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1500" name="Line 44"/>
            <p:cNvSpPr>
              <a:spLocks noChangeShapeType="1"/>
            </p:cNvSpPr>
            <p:nvPr/>
          </p:nvSpPr>
          <p:spPr bwMode="auto">
            <a:xfrm>
              <a:off x="4436" y="1161"/>
              <a:ext cx="57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1501" name="Line 45"/>
            <p:cNvSpPr>
              <a:spLocks noChangeShapeType="1"/>
            </p:cNvSpPr>
            <p:nvPr/>
          </p:nvSpPr>
          <p:spPr bwMode="auto">
            <a:xfrm>
              <a:off x="4402" y="1249"/>
              <a:ext cx="278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531502" name="Group 46"/>
          <p:cNvGrpSpPr>
            <a:grpSpLocks/>
          </p:cNvGrpSpPr>
          <p:nvPr/>
        </p:nvGrpSpPr>
        <p:grpSpPr bwMode="auto">
          <a:xfrm>
            <a:off x="5773738" y="4503738"/>
            <a:ext cx="3211512" cy="1992312"/>
            <a:chOff x="3637" y="2837"/>
            <a:chExt cx="2023" cy="1255"/>
          </a:xfrm>
        </p:grpSpPr>
        <p:sp>
          <p:nvSpPr>
            <p:cNvPr id="531503" name="Text Box 47"/>
            <p:cNvSpPr txBox="1">
              <a:spLocks noChangeArrowheads="1"/>
            </p:cNvSpPr>
            <p:nvPr/>
          </p:nvSpPr>
          <p:spPr bwMode="auto">
            <a:xfrm>
              <a:off x="4930" y="2892"/>
              <a:ext cx="116" cy="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grpSp>
          <p:nvGrpSpPr>
            <p:cNvPr id="531504" name="Group 48"/>
            <p:cNvGrpSpPr>
              <a:grpSpLocks/>
            </p:cNvGrpSpPr>
            <p:nvPr/>
          </p:nvGrpSpPr>
          <p:grpSpPr bwMode="auto">
            <a:xfrm>
              <a:off x="3951" y="2930"/>
              <a:ext cx="1464" cy="949"/>
              <a:chOff x="1067" y="1260"/>
              <a:chExt cx="1464" cy="949"/>
            </a:xfrm>
          </p:grpSpPr>
          <p:sp>
            <p:nvSpPr>
              <p:cNvPr id="531505" name="Text Box 49"/>
              <p:cNvSpPr txBox="1">
                <a:spLocks noChangeArrowheads="1"/>
              </p:cNvSpPr>
              <p:nvPr/>
            </p:nvSpPr>
            <p:spPr bwMode="auto">
              <a:xfrm>
                <a:off x="1067" y="1482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>
                    <a:solidFill>
                      <a:schemeClr val="accent2"/>
                    </a:solidFill>
                  </a:rPr>
                  <a:t>4</a:t>
                </a:r>
              </a:p>
            </p:txBody>
          </p:sp>
          <p:sp>
            <p:nvSpPr>
              <p:cNvPr id="531506" name="Text Box 50"/>
              <p:cNvSpPr txBox="1">
                <a:spLocks noChangeArrowheads="1"/>
              </p:cNvSpPr>
              <p:nvPr/>
            </p:nvSpPr>
            <p:spPr bwMode="auto">
              <a:xfrm>
                <a:off x="1679" y="1260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>
                    <a:solidFill>
                      <a:srgbClr val="FD1D32"/>
                    </a:solidFill>
                  </a:rPr>
                  <a:t>2</a:t>
                </a:r>
              </a:p>
            </p:txBody>
          </p:sp>
          <p:sp>
            <p:nvSpPr>
              <p:cNvPr id="531507" name="Text Box 51"/>
              <p:cNvSpPr txBox="1">
                <a:spLocks noChangeArrowheads="1"/>
              </p:cNvSpPr>
              <p:nvPr/>
            </p:nvSpPr>
            <p:spPr bwMode="auto">
              <a:xfrm>
                <a:off x="2311" y="1430"/>
                <a:ext cx="220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>
                    <a:solidFill>
                      <a:schemeClr val="accent2"/>
                    </a:solidFill>
                  </a:rPr>
                  <a:t>10</a:t>
                </a:r>
              </a:p>
            </p:txBody>
          </p:sp>
          <p:sp>
            <p:nvSpPr>
              <p:cNvPr id="531508" name="Text Box 52"/>
              <p:cNvSpPr txBox="1">
                <a:spLocks noChangeArrowheads="1"/>
              </p:cNvSpPr>
              <p:nvPr/>
            </p:nvSpPr>
            <p:spPr bwMode="auto">
              <a:xfrm>
                <a:off x="1993" y="1526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>
                    <a:solidFill>
                      <a:schemeClr val="accent2"/>
                    </a:solidFill>
                  </a:rPr>
                  <a:t>3</a:t>
                </a:r>
              </a:p>
            </p:txBody>
          </p:sp>
          <p:sp>
            <p:nvSpPr>
              <p:cNvPr id="531509" name="Text Box 53"/>
              <p:cNvSpPr txBox="1">
                <a:spLocks noChangeArrowheads="1"/>
              </p:cNvSpPr>
              <p:nvPr/>
            </p:nvSpPr>
            <p:spPr bwMode="auto">
              <a:xfrm>
                <a:off x="1560" y="1459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>
                    <a:solidFill>
                      <a:srgbClr val="FD1D32"/>
                    </a:solidFill>
                  </a:rPr>
                  <a:t>1</a:t>
                </a:r>
              </a:p>
            </p:txBody>
          </p:sp>
          <p:sp>
            <p:nvSpPr>
              <p:cNvPr id="531510" name="Text Box 54"/>
              <p:cNvSpPr txBox="1">
                <a:spLocks noChangeArrowheads="1"/>
              </p:cNvSpPr>
              <p:nvPr/>
            </p:nvSpPr>
            <p:spPr bwMode="auto">
              <a:xfrm>
                <a:off x="1331" y="1644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>
                    <a:solidFill>
                      <a:schemeClr val="accent2"/>
                    </a:solidFill>
                  </a:rPr>
                  <a:t>2</a:t>
                </a:r>
              </a:p>
            </p:txBody>
          </p:sp>
          <p:sp>
            <p:nvSpPr>
              <p:cNvPr id="531511" name="Text Box 55"/>
              <p:cNvSpPr txBox="1">
                <a:spLocks noChangeArrowheads="1"/>
              </p:cNvSpPr>
              <p:nvPr/>
            </p:nvSpPr>
            <p:spPr bwMode="auto">
              <a:xfrm>
                <a:off x="2165" y="1652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>
                    <a:solidFill>
                      <a:schemeClr val="accent2"/>
                    </a:solidFill>
                  </a:rPr>
                  <a:t>7</a:t>
                </a:r>
              </a:p>
            </p:txBody>
          </p:sp>
          <p:sp>
            <p:nvSpPr>
              <p:cNvPr id="531512" name="Text Box 56"/>
              <p:cNvSpPr txBox="1">
                <a:spLocks noChangeArrowheads="1"/>
              </p:cNvSpPr>
              <p:nvPr/>
            </p:nvSpPr>
            <p:spPr bwMode="auto">
              <a:xfrm>
                <a:off x="2356" y="1924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>
                    <a:solidFill>
                      <a:schemeClr val="accent2"/>
                    </a:solidFill>
                  </a:rPr>
                  <a:t>6</a:t>
                </a:r>
              </a:p>
            </p:txBody>
          </p:sp>
          <p:sp>
            <p:nvSpPr>
              <p:cNvPr id="531513" name="Text Box 57"/>
              <p:cNvSpPr txBox="1">
                <a:spLocks noChangeArrowheads="1"/>
              </p:cNvSpPr>
              <p:nvPr/>
            </p:nvSpPr>
            <p:spPr bwMode="auto">
              <a:xfrm>
                <a:off x="1931" y="1838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>
                    <a:solidFill>
                      <a:schemeClr val="accent2"/>
                    </a:solidFill>
                  </a:rPr>
                  <a:t>4</a:t>
                </a:r>
              </a:p>
            </p:txBody>
          </p:sp>
          <p:sp>
            <p:nvSpPr>
              <p:cNvPr id="531514" name="Text Box 58"/>
              <p:cNvSpPr txBox="1">
                <a:spLocks noChangeArrowheads="1"/>
              </p:cNvSpPr>
              <p:nvPr/>
            </p:nvSpPr>
            <p:spPr bwMode="auto">
              <a:xfrm>
                <a:off x="1749" y="2035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>
                    <a:solidFill>
                      <a:schemeClr val="accent2"/>
                    </a:solidFill>
                  </a:rPr>
                  <a:t>1</a:t>
                </a:r>
              </a:p>
            </p:txBody>
          </p:sp>
          <p:sp>
            <p:nvSpPr>
              <p:cNvPr id="531515" name="Text Box 59"/>
              <p:cNvSpPr txBox="1">
                <a:spLocks noChangeArrowheads="1"/>
              </p:cNvSpPr>
              <p:nvPr/>
            </p:nvSpPr>
            <p:spPr bwMode="auto">
              <a:xfrm>
                <a:off x="1486" y="1840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>
                    <a:solidFill>
                      <a:schemeClr val="accent2"/>
                    </a:solidFill>
                  </a:rPr>
                  <a:t>8</a:t>
                </a:r>
              </a:p>
            </p:txBody>
          </p:sp>
          <p:sp>
            <p:nvSpPr>
              <p:cNvPr id="531516" name="Text Box 60"/>
              <p:cNvSpPr txBox="1">
                <a:spLocks noChangeArrowheads="1"/>
              </p:cNvSpPr>
              <p:nvPr/>
            </p:nvSpPr>
            <p:spPr bwMode="auto">
              <a:xfrm>
                <a:off x="1155" y="1854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>
                    <a:solidFill>
                      <a:schemeClr val="accent2"/>
                    </a:solidFill>
                  </a:rPr>
                  <a:t>5</a:t>
                </a:r>
              </a:p>
            </p:txBody>
          </p:sp>
        </p:grpSp>
        <p:sp>
          <p:nvSpPr>
            <p:cNvPr id="531517" name="Oval 61"/>
            <p:cNvSpPr>
              <a:spLocks noChangeArrowheads="1"/>
            </p:cNvSpPr>
            <p:nvPr/>
          </p:nvSpPr>
          <p:spPr bwMode="auto">
            <a:xfrm>
              <a:off x="3803" y="3378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518" name="Text Box 62"/>
            <p:cNvSpPr txBox="1">
              <a:spLocks noChangeArrowheads="1"/>
            </p:cNvSpPr>
            <p:nvPr/>
          </p:nvSpPr>
          <p:spPr bwMode="auto">
            <a:xfrm>
              <a:off x="3792" y="3353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3</a:t>
              </a:r>
              <a:endParaRPr lang="en-US" sz="1400"/>
            </a:p>
          </p:txBody>
        </p:sp>
        <p:sp>
          <p:nvSpPr>
            <p:cNvPr id="531519" name="Oval 63"/>
            <p:cNvSpPr>
              <a:spLocks noChangeArrowheads="1"/>
            </p:cNvSpPr>
            <p:nvPr/>
          </p:nvSpPr>
          <p:spPr bwMode="auto">
            <a:xfrm>
              <a:off x="4197" y="3766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520" name="Text Box 64"/>
            <p:cNvSpPr txBox="1">
              <a:spLocks noChangeArrowheads="1"/>
            </p:cNvSpPr>
            <p:nvPr/>
          </p:nvSpPr>
          <p:spPr bwMode="auto">
            <a:xfrm>
              <a:off x="4179" y="3734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6</a:t>
              </a:r>
              <a:endParaRPr lang="en-US" sz="1400"/>
            </a:p>
          </p:txBody>
        </p:sp>
        <p:sp>
          <p:nvSpPr>
            <p:cNvPr id="531521" name="Oval 65"/>
            <p:cNvSpPr>
              <a:spLocks noChangeArrowheads="1"/>
            </p:cNvSpPr>
            <p:nvPr/>
          </p:nvSpPr>
          <p:spPr bwMode="auto">
            <a:xfrm>
              <a:off x="4570" y="3394"/>
              <a:ext cx="177" cy="176"/>
            </a:xfrm>
            <a:prstGeom prst="ellipse">
              <a:avLst/>
            </a:prstGeom>
            <a:noFill/>
            <a:ln w="19050">
              <a:solidFill>
                <a:srgbClr val="FD1D3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522" name="Text Box 66"/>
            <p:cNvSpPr txBox="1">
              <a:spLocks noChangeArrowheads="1"/>
            </p:cNvSpPr>
            <p:nvPr/>
          </p:nvSpPr>
          <p:spPr bwMode="auto">
            <a:xfrm>
              <a:off x="4559" y="3369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4</a:t>
              </a:r>
              <a:endParaRPr lang="en-US" sz="1400"/>
            </a:p>
          </p:txBody>
        </p:sp>
        <p:sp>
          <p:nvSpPr>
            <p:cNvPr id="531523" name="Oval 67"/>
            <p:cNvSpPr>
              <a:spLocks noChangeArrowheads="1"/>
            </p:cNvSpPr>
            <p:nvPr/>
          </p:nvSpPr>
          <p:spPr bwMode="auto">
            <a:xfrm>
              <a:off x="4958" y="3009"/>
              <a:ext cx="177" cy="176"/>
            </a:xfrm>
            <a:prstGeom prst="ellipse">
              <a:avLst/>
            </a:prstGeom>
            <a:noFill/>
            <a:ln w="19050">
              <a:solidFill>
                <a:srgbClr val="FD1D3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524" name="Text Box 68"/>
            <p:cNvSpPr txBox="1">
              <a:spLocks noChangeArrowheads="1"/>
            </p:cNvSpPr>
            <p:nvPr/>
          </p:nvSpPr>
          <p:spPr bwMode="auto">
            <a:xfrm>
              <a:off x="4947" y="2984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2</a:t>
              </a:r>
              <a:endParaRPr lang="en-US" sz="1400"/>
            </a:p>
          </p:txBody>
        </p:sp>
        <p:sp>
          <p:nvSpPr>
            <p:cNvPr id="531525" name="Oval 69"/>
            <p:cNvSpPr>
              <a:spLocks noChangeArrowheads="1"/>
            </p:cNvSpPr>
            <p:nvPr/>
          </p:nvSpPr>
          <p:spPr bwMode="auto">
            <a:xfrm>
              <a:off x="4964" y="376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526" name="Text Box 70"/>
            <p:cNvSpPr txBox="1">
              <a:spLocks noChangeArrowheads="1"/>
            </p:cNvSpPr>
            <p:nvPr/>
          </p:nvSpPr>
          <p:spPr bwMode="auto">
            <a:xfrm>
              <a:off x="4960" y="3737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7</a:t>
              </a:r>
              <a:endParaRPr lang="en-US" sz="1400"/>
            </a:p>
          </p:txBody>
        </p:sp>
        <p:sp>
          <p:nvSpPr>
            <p:cNvPr id="531527" name="Oval 71"/>
            <p:cNvSpPr>
              <a:spLocks noChangeArrowheads="1"/>
            </p:cNvSpPr>
            <p:nvPr/>
          </p:nvSpPr>
          <p:spPr bwMode="auto">
            <a:xfrm>
              <a:off x="5343" y="3395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528" name="Text Box 72"/>
            <p:cNvSpPr txBox="1">
              <a:spLocks noChangeArrowheads="1"/>
            </p:cNvSpPr>
            <p:nvPr/>
          </p:nvSpPr>
          <p:spPr bwMode="auto">
            <a:xfrm>
              <a:off x="5332" y="3370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5</a:t>
              </a:r>
              <a:endParaRPr lang="en-US" sz="1400"/>
            </a:p>
          </p:txBody>
        </p:sp>
        <p:sp>
          <p:nvSpPr>
            <p:cNvPr id="531529" name="Line 73"/>
            <p:cNvSpPr>
              <a:spLocks noChangeShapeType="1"/>
            </p:cNvSpPr>
            <p:nvPr/>
          </p:nvSpPr>
          <p:spPr bwMode="auto">
            <a:xfrm>
              <a:off x="3932" y="3549"/>
              <a:ext cx="271" cy="250"/>
            </a:xfrm>
            <a:prstGeom prst="line">
              <a:avLst/>
            </a:prstGeom>
            <a:noFill/>
            <a:ln w="19050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1530" name="Line 74"/>
            <p:cNvSpPr>
              <a:spLocks noChangeShapeType="1"/>
            </p:cNvSpPr>
            <p:nvPr/>
          </p:nvSpPr>
          <p:spPr bwMode="auto">
            <a:xfrm>
              <a:off x="5124" y="3135"/>
              <a:ext cx="265" cy="271"/>
            </a:xfrm>
            <a:prstGeom prst="line">
              <a:avLst/>
            </a:prstGeom>
            <a:noFill/>
            <a:ln w="19050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1531" name="Line 75"/>
            <p:cNvSpPr>
              <a:spLocks noChangeShapeType="1"/>
            </p:cNvSpPr>
            <p:nvPr/>
          </p:nvSpPr>
          <p:spPr bwMode="auto">
            <a:xfrm flipH="1">
              <a:off x="5118" y="3542"/>
              <a:ext cx="250" cy="251"/>
            </a:xfrm>
            <a:prstGeom prst="line">
              <a:avLst/>
            </a:prstGeom>
            <a:noFill/>
            <a:ln w="19050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1532" name="Line 76"/>
            <p:cNvSpPr>
              <a:spLocks noChangeShapeType="1"/>
            </p:cNvSpPr>
            <p:nvPr/>
          </p:nvSpPr>
          <p:spPr bwMode="auto">
            <a:xfrm flipH="1">
              <a:off x="4725" y="3156"/>
              <a:ext cx="257" cy="257"/>
            </a:xfrm>
            <a:prstGeom prst="line">
              <a:avLst/>
            </a:prstGeom>
            <a:noFill/>
            <a:ln w="19050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1533" name="Line 77"/>
            <p:cNvSpPr>
              <a:spLocks noChangeShapeType="1"/>
            </p:cNvSpPr>
            <p:nvPr/>
          </p:nvSpPr>
          <p:spPr bwMode="auto">
            <a:xfrm flipH="1">
              <a:off x="4745" y="3474"/>
              <a:ext cx="589" cy="0"/>
            </a:xfrm>
            <a:prstGeom prst="line">
              <a:avLst/>
            </a:prstGeom>
            <a:noFill/>
            <a:ln w="19050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1534" name="Line 78"/>
            <p:cNvSpPr>
              <a:spLocks noChangeShapeType="1"/>
            </p:cNvSpPr>
            <p:nvPr/>
          </p:nvSpPr>
          <p:spPr bwMode="auto">
            <a:xfrm>
              <a:off x="4718" y="3542"/>
              <a:ext cx="264" cy="237"/>
            </a:xfrm>
            <a:prstGeom prst="line">
              <a:avLst/>
            </a:prstGeom>
            <a:noFill/>
            <a:ln w="19050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1535" name="Line 79"/>
            <p:cNvSpPr>
              <a:spLocks noChangeShapeType="1"/>
            </p:cNvSpPr>
            <p:nvPr/>
          </p:nvSpPr>
          <p:spPr bwMode="auto">
            <a:xfrm flipH="1">
              <a:off x="4372" y="3854"/>
              <a:ext cx="590" cy="0"/>
            </a:xfrm>
            <a:prstGeom prst="line">
              <a:avLst/>
            </a:prstGeom>
            <a:noFill/>
            <a:ln w="19050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1536" name="Line 80"/>
            <p:cNvSpPr>
              <a:spLocks noChangeShapeType="1"/>
            </p:cNvSpPr>
            <p:nvPr/>
          </p:nvSpPr>
          <p:spPr bwMode="auto">
            <a:xfrm flipH="1">
              <a:off x="3972" y="3474"/>
              <a:ext cx="597" cy="0"/>
            </a:xfrm>
            <a:prstGeom prst="line">
              <a:avLst/>
            </a:prstGeom>
            <a:noFill/>
            <a:ln w="19050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1537" name="Line 81"/>
            <p:cNvSpPr>
              <a:spLocks noChangeShapeType="1"/>
            </p:cNvSpPr>
            <p:nvPr/>
          </p:nvSpPr>
          <p:spPr bwMode="auto">
            <a:xfrm flipH="1">
              <a:off x="4311" y="3555"/>
              <a:ext cx="292" cy="217"/>
            </a:xfrm>
            <a:prstGeom prst="line">
              <a:avLst/>
            </a:prstGeom>
            <a:noFill/>
            <a:ln w="19050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1538" name="Oval 82"/>
            <p:cNvSpPr>
              <a:spLocks noChangeArrowheads="1"/>
            </p:cNvSpPr>
            <p:nvPr/>
          </p:nvSpPr>
          <p:spPr bwMode="auto">
            <a:xfrm>
              <a:off x="4195" y="3005"/>
              <a:ext cx="177" cy="176"/>
            </a:xfrm>
            <a:prstGeom prst="ellipse">
              <a:avLst/>
            </a:prstGeom>
            <a:noFill/>
            <a:ln w="19050">
              <a:solidFill>
                <a:srgbClr val="FD1D3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539" name="Text Box 83"/>
            <p:cNvSpPr txBox="1">
              <a:spLocks noChangeArrowheads="1"/>
            </p:cNvSpPr>
            <p:nvPr/>
          </p:nvSpPr>
          <p:spPr bwMode="auto">
            <a:xfrm>
              <a:off x="4187" y="2980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1</a:t>
              </a:r>
              <a:endParaRPr lang="en-US" sz="1400"/>
            </a:p>
          </p:txBody>
        </p:sp>
        <p:sp>
          <p:nvSpPr>
            <p:cNvPr id="531540" name="Line 84"/>
            <p:cNvSpPr>
              <a:spLocks noChangeShapeType="1"/>
            </p:cNvSpPr>
            <p:nvPr/>
          </p:nvSpPr>
          <p:spPr bwMode="auto">
            <a:xfrm flipH="1">
              <a:off x="3938" y="3156"/>
              <a:ext cx="271" cy="237"/>
            </a:xfrm>
            <a:prstGeom prst="line">
              <a:avLst/>
            </a:prstGeom>
            <a:noFill/>
            <a:ln w="19050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1541" name="Line 85"/>
            <p:cNvSpPr>
              <a:spLocks noChangeShapeType="1"/>
            </p:cNvSpPr>
            <p:nvPr/>
          </p:nvSpPr>
          <p:spPr bwMode="auto">
            <a:xfrm>
              <a:off x="4372" y="3081"/>
              <a:ext cx="576" cy="0"/>
            </a:xfrm>
            <a:prstGeom prst="line">
              <a:avLst/>
            </a:prstGeom>
            <a:noFill/>
            <a:ln w="19050">
              <a:solidFill>
                <a:srgbClr val="FD1D3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1542" name="Line 86"/>
            <p:cNvSpPr>
              <a:spLocks noChangeShapeType="1"/>
            </p:cNvSpPr>
            <p:nvPr/>
          </p:nvSpPr>
          <p:spPr bwMode="auto">
            <a:xfrm>
              <a:off x="4338" y="3169"/>
              <a:ext cx="278" cy="230"/>
            </a:xfrm>
            <a:prstGeom prst="line">
              <a:avLst/>
            </a:prstGeom>
            <a:noFill/>
            <a:ln w="19050">
              <a:solidFill>
                <a:srgbClr val="FD1D3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1543" name="Text Box 87"/>
            <p:cNvSpPr txBox="1">
              <a:spLocks noChangeArrowheads="1"/>
            </p:cNvSpPr>
            <p:nvPr/>
          </p:nvSpPr>
          <p:spPr bwMode="auto">
            <a:xfrm>
              <a:off x="4193" y="2849"/>
              <a:ext cx="177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chemeClr val="hlink"/>
                  </a:solidFill>
                </a:rPr>
                <a:t>0</a:t>
              </a:r>
            </a:p>
          </p:txBody>
        </p:sp>
        <p:sp>
          <p:nvSpPr>
            <p:cNvPr id="531544" name="Text Box 88"/>
            <p:cNvSpPr txBox="1">
              <a:spLocks noChangeArrowheads="1"/>
            </p:cNvSpPr>
            <p:nvPr/>
          </p:nvSpPr>
          <p:spPr bwMode="auto">
            <a:xfrm>
              <a:off x="4960" y="2837"/>
              <a:ext cx="177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chemeClr val="hlink"/>
                  </a:solidFill>
                  <a:sym typeface="Symbol" pitchFamily="18" charset="2"/>
                </a:rPr>
                <a:t>2</a:t>
              </a:r>
              <a:endParaRPr lang="en-US" sz="1400">
                <a:solidFill>
                  <a:schemeClr val="hlink"/>
                </a:solidFill>
              </a:endParaRPr>
            </a:p>
          </p:txBody>
        </p:sp>
        <p:sp>
          <p:nvSpPr>
            <p:cNvPr id="531545" name="Text Box 89"/>
            <p:cNvSpPr txBox="1">
              <a:spLocks noChangeArrowheads="1"/>
            </p:cNvSpPr>
            <p:nvPr/>
          </p:nvSpPr>
          <p:spPr bwMode="auto">
            <a:xfrm>
              <a:off x="5483" y="3381"/>
              <a:ext cx="177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chemeClr val="hlink"/>
                  </a:solidFill>
                  <a:sym typeface="Symbol" pitchFamily="18" charset="2"/>
                </a:rPr>
                <a:t>7</a:t>
              </a:r>
              <a:endParaRPr lang="en-US" sz="1400">
                <a:solidFill>
                  <a:schemeClr val="hlink"/>
                </a:solidFill>
              </a:endParaRPr>
            </a:p>
          </p:txBody>
        </p:sp>
        <p:sp>
          <p:nvSpPr>
            <p:cNvPr id="531546" name="Text Box 90"/>
            <p:cNvSpPr txBox="1">
              <a:spLocks noChangeArrowheads="1"/>
            </p:cNvSpPr>
            <p:nvPr/>
          </p:nvSpPr>
          <p:spPr bwMode="auto">
            <a:xfrm>
              <a:off x="4563" y="3240"/>
              <a:ext cx="177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chemeClr val="hlink"/>
                  </a:solidFill>
                  <a:sym typeface="Symbol" pitchFamily="18" charset="2"/>
                </a:rPr>
                <a:t>1</a:t>
              </a:r>
              <a:endParaRPr lang="en-US" sz="1400">
                <a:solidFill>
                  <a:schemeClr val="hlink"/>
                </a:solidFill>
              </a:endParaRPr>
            </a:p>
          </p:txBody>
        </p:sp>
        <p:sp>
          <p:nvSpPr>
            <p:cNvPr id="531547" name="Text Box 91"/>
            <p:cNvSpPr txBox="1">
              <a:spLocks noChangeArrowheads="1"/>
            </p:cNvSpPr>
            <p:nvPr/>
          </p:nvSpPr>
          <p:spPr bwMode="auto">
            <a:xfrm>
              <a:off x="4965" y="3886"/>
              <a:ext cx="177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chemeClr val="hlink"/>
                  </a:solidFill>
                  <a:sym typeface="Symbol" pitchFamily="18" charset="2"/>
                </a:rPr>
                <a:t>4</a:t>
              </a:r>
              <a:endParaRPr lang="en-US" sz="1400">
                <a:solidFill>
                  <a:schemeClr val="hlink"/>
                </a:solidFill>
              </a:endParaRPr>
            </a:p>
          </p:txBody>
        </p:sp>
        <p:sp>
          <p:nvSpPr>
            <p:cNvPr id="531548" name="Text Box 92"/>
            <p:cNvSpPr txBox="1">
              <a:spLocks noChangeArrowheads="1"/>
            </p:cNvSpPr>
            <p:nvPr/>
          </p:nvSpPr>
          <p:spPr bwMode="auto">
            <a:xfrm>
              <a:off x="4191" y="3899"/>
              <a:ext cx="177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chemeClr val="hlink"/>
                  </a:solidFill>
                  <a:sym typeface="Symbol" pitchFamily="18" charset="2"/>
                </a:rPr>
                <a:t>8</a:t>
              </a:r>
              <a:endParaRPr lang="en-US" sz="1400">
                <a:solidFill>
                  <a:schemeClr val="hlink"/>
                </a:solidFill>
              </a:endParaRPr>
            </a:p>
          </p:txBody>
        </p:sp>
        <p:sp>
          <p:nvSpPr>
            <p:cNvPr id="531549" name="Text Box 93"/>
            <p:cNvSpPr txBox="1">
              <a:spLocks noChangeArrowheads="1"/>
            </p:cNvSpPr>
            <p:nvPr/>
          </p:nvSpPr>
          <p:spPr bwMode="auto">
            <a:xfrm>
              <a:off x="3637" y="3365"/>
              <a:ext cx="177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chemeClr val="hlink"/>
                  </a:solidFill>
                  <a:sym typeface="Symbol" pitchFamily="18" charset="2"/>
                </a:rPr>
                <a:t>2</a:t>
              </a:r>
              <a:endParaRPr lang="en-US" sz="1400">
                <a:solidFill>
                  <a:schemeClr val="hlink"/>
                </a:solidFill>
              </a:endParaRPr>
            </a:p>
          </p:txBody>
        </p:sp>
      </p:grp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3" y="153988"/>
            <a:ext cx="7772400" cy="615950"/>
          </a:xfrm>
          <a:noFill/>
          <a:ln/>
        </p:spPr>
        <p:txBody>
          <a:bodyPr/>
          <a:lstStyle/>
          <a:p>
            <a:r>
              <a:rPr lang="en-US" sz="3200"/>
              <a:t>Illustration</a:t>
            </a:r>
          </a:p>
        </p:txBody>
      </p:sp>
      <p:sp>
        <p:nvSpPr>
          <p:cNvPr id="5324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17513" y="909638"/>
            <a:ext cx="8275637" cy="5708650"/>
          </a:xfrm>
          <a:noFill/>
          <a:ln/>
        </p:spPr>
        <p:txBody>
          <a:bodyPr/>
          <a:lstStyle/>
          <a:p>
            <a:r>
              <a:rPr lang="en-US" sz="2000">
                <a:sym typeface="Symbol" pitchFamily="18" charset="2"/>
              </a:rPr>
              <a:t>Grow a minimum spanning tree of G with root v</a:t>
            </a:r>
            <a:r>
              <a:rPr lang="en-US" sz="2000" baseline="-25000">
                <a:sym typeface="Symbol" pitchFamily="18" charset="2"/>
              </a:rPr>
              <a:t>1</a:t>
            </a:r>
            <a:r>
              <a:rPr lang="en-US" sz="2000">
                <a:sym typeface="Symbol" pitchFamily="18" charset="2"/>
              </a:rPr>
              <a:t>.</a:t>
            </a:r>
          </a:p>
          <a:p>
            <a:r>
              <a:rPr lang="en-US" sz="2000">
                <a:sym typeface="Symbol" pitchFamily="18" charset="2"/>
              </a:rPr>
              <a:t>d</a:t>
            </a:r>
            <a:r>
              <a:rPr lang="en-US" sz="2000" baseline="-25000">
                <a:sym typeface="Symbol" pitchFamily="18" charset="2"/>
              </a:rPr>
              <a:t>v</a:t>
            </a:r>
            <a:r>
              <a:rPr lang="en-US" sz="2000">
                <a:sym typeface="Symbol" pitchFamily="18" charset="2"/>
              </a:rPr>
              <a:t> denote the cost of the shortest edge connecting v to a vertex in the tree.</a:t>
            </a:r>
          </a:p>
          <a:p>
            <a:pPr>
              <a:buFont typeface="Wingdings" pitchFamily="2" charset="2"/>
              <a:buNone/>
            </a:pPr>
            <a:endParaRPr lang="en-US" sz="2000">
              <a:sym typeface="Symbol" pitchFamily="18" charset="2"/>
            </a:endParaRPr>
          </a:p>
        </p:txBody>
      </p:sp>
      <p:sp>
        <p:nvSpPr>
          <p:cNvPr id="532484" name="Text Box 4"/>
          <p:cNvSpPr txBox="1">
            <a:spLocks noChangeArrowheads="1"/>
          </p:cNvSpPr>
          <p:nvPr/>
        </p:nvSpPr>
        <p:spPr bwMode="auto">
          <a:xfrm>
            <a:off x="6775450" y="1277938"/>
            <a:ext cx="184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pSp>
        <p:nvGrpSpPr>
          <p:cNvPr id="532485" name="Group 5"/>
          <p:cNvGrpSpPr>
            <a:grpSpLocks/>
          </p:cNvGrpSpPr>
          <p:nvPr/>
        </p:nvGrpSpPr>
        <p:grpSpPr bwMode="auto">
          <a:xfrm>
            <a:off x="2344738" y="1722438"/>
            <a:ext cx="2779712" cy="1606550"/>
            <a:chOff x="3856" y="1010"/>
            <a:chExt cx="1751" cy="1012"/>
          </a:xfrm>
        </p:grpSpPr>
        <p:grpSp>
          <p:nvGrpSpPr>
            <p:cNvPr id="532486" name="Group 6"/>
            <p:cNvGrpSpPr>
              <a:grpSpLocks/>
            </p:cNvGrpSpPr>
            <p:nvPr/>
          </p:nvGrpSpPr>
          <p:grpSpPr bwMode="auto">
            <a:xfrm>
              <a:off x="4015" y="1010"/>
              <a:ext cx="1464" cy="949"/>
              <a:chOff x="1067" y="1260"/>
              <a:chExt cx="1464" cy="949"/>
            </a:xfrm>
          </p:grpSpPr>
          <p:sp>
            <p:nvSpPr>
              <p:cNvPr id="532487" name="Text Box 7"/>
              <p:cNvSpPr txBox="1">
                <a:spLocks noChangeArrowheads="1"/>
              </p:cNvSpPr>
              <p:nvPr/>
            </p:nvSpPr>
            <p:spPr bwMode="auto">
              <a:xfrm>
                <a:off x="1067" y="1482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4</a:t>
                </a:r>
              </a:p>
            </p:txBody>
          </p:sp>
          <p:sp>
            <p:nvSpPr>
              <p:cNvPr id="532488" name="Text Box 8"/>
              <p:cNvSpPr txBox="1">
                <a:spLocks noChangeArrowheads="1"/>
              </p:cNvSpPr>
              <p:nvPr/>
            </p:nvSpPr>
            <p:spPr bwMode="auto">
              <a:xfrm>
                <a:off x="1679" y="1260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2</a:t>
                </a:r>
              </a:p>
            </p:txBody>
          </p:sp>
          <p:sp>
            <p:nvSpPr>
              <p:cNvPr id="532489" name="Text Box 9"/>
              <p:cNvSpPr txBox="1">
                <a:spLocks noChangeArrowheads="1"/>
              </p:cNvSpPr>
              <p:nvPr/>
            </p:nvSpPr>
            <p:spPr bwMode="auto">
              <a:xfrm>
                <a:off x="2311" y="1430"/>
                <a:ext cx="220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10</a:t>
                </a:r>
              </a:p>
            </p:txBody>
          </p:sp>
          <p:sp>
            <p:nvSpPr>
              <p:cNvPr id="532490" name="Text Box 10"/>
              <p:cNvSpPr txBox="1">
                <a:spLocks noChangeArrowheads="1"/>
              </p:cNvSpPr>
              <p:nvPr/>
            </p:nvSpPr>
            <p:spPr bwMode="auto">
              <a:xfrm>
                <a:off x="1993" y="1526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3</a:t>
                </a:r>
              </a:p>
            </p:txBody>
          </p:sp>
          <p:sp>
            <p:nvSpPr>
              <p:cNvPr id="532491" name="Text Box 11"/>
              <p:cNvSpPr txBox="1">
                <a:spLocks noChangeArrowheads="1"/>
              </p:cNvSpPr>
              <p:nvPr/>
            </p:nvSpPr>
            <p:spPr bwMode="auto">
              <a:xfrm>
                <a:off x="1560" y="1459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1</a:t>
                </a:r>
              </a:p>
            </p:txBody>
          </p:sp>
          <p:sp>
            <p:nvSpPr>
              <p:cNvPr id="532492" name="Text Box 12"/>
              <p:cNvSpPr txBox="1">
                <a:spLocks noChangeArrowheads="1"/>
              </p:cNvSpPr>
              <p:nvPr/>
            </p:nvSpPr>
            <p:spPr bwMode="auto">
              <a:xfrm>
                <a:off x="1331" y="1644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2</a:t>
                </a:r>
              </a:p>
            </p:txBody>
          </p:sp>
          <p:sp>
            <p:nvSpPr>
              <p:cNvPr id="532493" name="Text Box 13"/>
              <p:cNvSpPr txBox="1">
                <a:spLocks noChangeArrowheads="1"/>
              </p:cNvSpPr>
              <p:nvPr/>
            </p:nvSpPr>
            <p:spPr bwMode="auto">
              <a:xfrm>
                <a:off x="2165" y="1652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7</a:t>
                </a:r>
              </a:p>
            </p:txBody>
          </p:sp>
          <p:sp>
            <p:nvSpPr>
              <p:cNvPr id="532494" name="Text Box 14"/>
              <p:cNvSpPr txBox="1">
                <a:spLocks noChangeArrowheads="1"/>
              </p:cNvSpPr>
              <p:nvPr/>
            </p:nvSpPr>
            <p:spPr bwMode="auto">
              <a:xfrm>
                <a:off x="2356" y="1924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6</a:t>
                </a:r>
              </a:p>
            </p:txBody>
          </p:sp>
          <p:sp>
            <p:nvSpPr>
              <p:cNvPr id="532495" name="Text Box 15"/>
              <p:cNvSpPr txBox="1">
                <a:spLocks noChangeArrowheads="1"/>
              </p:cNvSpPr>
              <p:nvPr/>
            </p:nvSpPr>
            <p:spPr bwMode="auto">
              <a:xfrm>
                <a:off x="1931" y="1838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4</a:t>
                </a:r>
              </a:p>
            </p:txBody>
          </p:sp>
          <p:sp>
            <p:nvSpPr>
              <p:cNvPr id="532496" name="Text Box 16"/>
              <p:cNvSpPr txBox="1">
                <a:spLocks noChangeArrowheads="1"/>
              </p:cNvSpPr>
              <p:nvPr/>
            </p:nvSpPr>
            <p:spPr bwMode="auto">
              <a:xfrm>
                <a:off x="1749" y="2035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1</a:t>
                </a:r>
              </a:p>
            </p:txBody>
          </p:sp>
          <p:sp>
            <p:nvSpPr>
              <p:cNvPr id="532497" name="Text Box 17"/>
              <p:cNvSpPr txBox="1">
                <a:spLocks noChangeArrowheads="1"/>
              </p:cNvSpPr>
              <p:nvPr/>
            </p:nvSpPr>
            <p:spPr bwMode="auto">
              <a:xfrm>
                <a:off x="1486" y="1840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8</a:t>
                </a:r>
              </a:p>
            </p:txBody>
          </p:sp>
          <p:sp>
            <p:nvSpPr>
              <p:cNvPr id="532498" name="Text Box 18"/>
              <p:cNvSpPr txBox="1">
                <a:spLocks noChangeArrowheads="1"/>
              </p:cNvSpPr>
              <p:nvPr/>
            </p:nvSpPr>
            <p:spPr bwMode="auto">
              <a:xfrm>
                <a:off x="1155" y="1854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5</a:t>
                </a:r>
              </a:p>
            </p:txBody>
          </p:sp>
        </p:grpSp>
        <p:sp>
          <p:nvSpPr>
            <p:cNvPr id="532499" name="Oval 19"/>
            <p:cNvSpPr>
              <a:spLocks noChangeArrowheads="1"/>
            </p:cNvSpPr>
            <p:nvPr/>
          </p:nvSpPr>
          <p:spPr bwMode="auto">
            <a:xfrm>
              <a:off x="3867" y="1458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00" name="Text Box 20"/>
            <p:cNvSpPr txBox="1">
              <a:spLocks noChangeArrowheads="1"/>
            </p:cNvSpPr>
            <p:nvPr/>
          </p:nvSpPr>
          <p:spPr bwMode="auto">
            <a:xfrm>
              <a:off x="3856" y="1433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3</a:t>
              </a:r>
              <a:endParaRPr lang="en-US" sz="1400"/>
            </a:p>
          </p:txBody>
        </p:sp>
        <p:sp>
          <p:nvSpPr>
            <p:cNvPr id="532501" name="Oval 21"/>
            <p:cNvSpPr>
              <a:spLocks noChangeArrowheads="1"/>
            </p:cNvSpPr>
            <p:nvPr/>
          </p:nvSpPr>
          <p:spPr bwMode="auto">
            <a:xfrm>
              <a:off x="4261" y="1846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02" name="Text Box 22"/>
            <p:cNvSpPr txBox="1">
              <a:spLocks noChangeArrowheads="1"/>
            </p:cNvSpPr>
            <p:nvPr/>
          </p:nvSpPr>
          <p:spPr bwMode="auto">
            <a:xfrm>
              <a:off x="4243" y="1814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6</a:t>
              </a:r>
              <a:endParaRPr lang="en-US" sz="1400"/>
            </a:p>
          </p:txBody>
        </p:sp>
        <p:sp>
          <p:nvSpPr>
            <p:cNvPr id="532503" name="Oval 23"/>
            <p:cNvSpPr>
              <a:spLocks noChangeArrowheads="1"/>
            </p:cNvSpPr>
            <p:nvPr/>
          </p:nvSpPr>
          <p:spPr bwMode="auto">
            <a:xfrm>
              <a:off x="4634" y="1474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04" name="Text Box 24"/>
            <p:cNvSpPr txBox="1">
              <a:spLocks noChangeArrowheads="1"/>
            </p:cNvSpPr>
            <p:nvPr/>
          </p:nvSpPr>
          <p:spPr bwMode="auto">
            <a:xfrm>
              <a:off x="4623" y="1449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4</a:t>
              </a:r>
              <a:endParaRPr lang="en-US" sz="1400"/>
            </a:p>
          </p:txBody>
        </p:sp>
        <p:sp>
          <p:nvSpPr>
            <p:cNvPr id="532505" name="Oval 25"/>
            <p:cNvSpPr>
              <a:spLocks noChangeArrowheads="1"/>
            </p:cNvSpPr>
            <p:nvPr/>
          </p:nvSpPr>
          <p:spPr bwMode="auto">
            <a:xfrm>
              <a:off x="5022" y="1089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06" name="Text Box 26"/>
            <p:cNvSpPr txBox="1">
              <a:spLocks noChangeArrowheads="1"/>
            </p:cNvSpPr>
            <p:nvPr/>
          </p:nvSpPr>
          <p:spPr bwMode="auto">
            <a:xfrm>
              <a:off x="5011" y="1064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2</a:t>
              </a:r>
              <a:endParaRPr lang="en-US" sz="1400"/>
            </a:p>
          </p:txBody>
        </p:sp>
        <p:sp>
          <p:nvSpPr>
            <p:cNvPr id="532507" name="Oval 27"/>
            <p:cNvSpPr>
              <a:spLocks noChangeArrowheads="1"/>
            </p:cNvSpPr>
            <p:nvPr/>
          </p:nvSpPr>
          <p:spPr bwMode="auto">
            <a:xfrm>
              <a:off x="5028" y="184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08" name="Text Box 28"/>
            <p:cNvSpPr txBox="1">
              <a:spLocks noChangeArrowheads="1"/>
            </p:cNvSpPr>
            <p:nvPr/>
          </p:nvSpPr>
          <p:spPr bwMode="auto">
            <a:xfrm>
              <a:off x="5024" y="1817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7</a:t>
              </a:r>
              <a:endParaRPr lang="en-US" sz="1400"/>
            </a:p>
          </p:txBody>
        </p:sp>
        <p:sp>
          <p:nvSpPr>
            <p:cNvPr id="532509" name="Oval 29"/>
            <p:cNvSpPr>
              <a:spLocks noChangeArrowheads="1"/>
            </p:cNvSpPr>
            <p:nvPr/>
          </p:nvSpPr>
          <p:spPr bwMode="auto">
            <a:xfrm>
              <a:off x="5407" y="1475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10" name="Text Box 30"/>
            <p:cNvSpPr txBox="1">
              <a:spLocks noChangeArrowheads="1"/>
            </p:cNvSpPr>
            <p:nvPr/>
          </p:nvSpPr>
          <p:spPr bwMode="auto">
            <a:xfrm>
              <a:off x="5396" y="1450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5</a:t>
              </a:r>
              <a:endParaRPr lang="en-US" sz="1400"/>
            </a:p>
          </p:txBody>
        </p:sp>
        <p:sp>
          <p:nvSpPr>
            <p:cNvPr id="532511" name="Line 31"/>
            <p:cNvSpPr>
              <a:spLocks noChangeShapeType="1"/>
            </p:cNvSpPr>
            <p:nvPr/>
          </p:nvSpPr>
          <p:spPr bwMode="auto">
            <a:xfrm>
              <a:off x="3996" y="1629"/>
              <a:ext cx="271" cy="25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2512" name="Line 32"/>
            <p:cNvSpPr>
              <a:spLocks noChangeShapeType="1"/>
            </p:cNvSpPr>
            <p:nvPr/>
          </p:nvSpPr>
          <p:spPr bwMode="auto">
            <a:xfrm>
              <a:off x="5188" y="1215"/>
              <a:ext cx="265" cy="27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2513" name="Line 33"/>
            <p:cNvSpPr>
              <a:spLocks noChangeShapeType="1"/>
            </p:cNvSpPr>
            <p:nvPr/>
          </p:nvSpPr>
          <p:spPr bwMode="auto">
            <a:xfrm flipH="1">
              <a:off x="5182" y="1622"/>
              <a:ext cx="250" cy="25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2514" name="Line 34"/>
            <p:cNvSpPr>
              <a:spLocks noChangeShapeType="1"/>
            </p:cNvSpPr>
            <p:nvPr/>
          </p:nvSpPr>
          <p:spPr bwMode="auto">
            <a:xfrm flipH="1">
              <a:off x="4789" y="1236"/>
              <a:ext cx="257" cy="2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2515" name="Line 35"/>
            <p:cNvSpPr>
              <a:spLocks noChangeShapeType="1"/>
            </p:cNvSpPr>
            <p:nvPr/>
          </p:nvSpPr>
          <p:spPr bwMode="auto">
            <a:xfrm flipH="1">
              <a:off x="4809" y="1554"/>
              <a:ext cx="5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2516" name="Line 36"/>
            <p:cNvSpPr>
              <a:spLocks noChangeShapeType="1"/>
            </p:cNvSpPr>
            <p:nvPr/>
          </p:nvSpPr>
          <p:spPr bwMode="auto">
            <a:xfrm>
              <a:off x="4782" y="1622"/>
              <a:ext cx="264" cy="2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2517" name="Line 37"/>
            <p:cNvSpPr>
              <a:spLocks noChangeShapeType="1"/>
            </p:cNvSpPr>
            <p:nvPr/>
          </p:nvSpPr>
          <p:spPr bwMode="auto">
            <a:xfrm flipH="1">
              <a:off x="4436" y="1934"/>
              <a:ext cx="59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2518" name="Line 38"/>
            <p:cNvSpPr>
              <a:spLocks noChangeShapeType="1"/>
            </p:cNvSpPr>
            <p:nvPr/>
          </p:nvSpPr>
          <p:spPr bwMode="auto">
            <a:xfrm flipH="1">
              <a:off x="4036" y="1554"/>
              <a:ext cx="59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2519" name="Line 39"/>
            <p:cNvSpPr>
              <a:spLocks noChangeShapeType="1"/>
            </p:cNvSpPr>
            <p:nvPr/>
          </p:nvSpPr>
          <p:spPr bwMode="auto">
            <a:xfrm flipH="1">
              <a:off x="4375" y="1635"/>
              <a:ext cx="292" cy="2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2520" name="Oval 40"/>
            <p:cNvSpPr>
              <a:spLocks noChangeArrowheads="1"/>
            </p:cNvSpPr>
            <p:nvPr/>
          </p:nvSpPr>
          <p:spPr bwMode="auto">
            <a:xfrm>
              <a:off x="4259" y="1085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21" name="Text Box 41"/>
            <p:cNvSpPr txBox="1">
              <a:spLocks noChangeArrowheads="1"/>
            </p:cNvSpPr>
            <p:nvPr/>
          </p:nvSpPr>
          <p:spPr bwMode="auto">
            <a:xfrm>
              <a:off x="4251" y="1060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1</a:t>
              </a:r>
              <a:endParaRPr lang="en-US" sz="1400"/>
            </a:p>
          </p:txBody>
        </p:sp>
        <p:sp>
          <p:nvSpPr>
            <p:cNvPr id="532522" name="Line 42"/>
            <p:cNvSpPr>
              <a:spLocks noChangeShapeType="1"/>
            </p:cNvSpPr>
            <p:nvPr/>
          </p:nvSpPr>
          <p:spPr bwMode="auto">
            <a:xfrm flipH="1">
              <a:off x="4002" y="1236"/>
              <a:ext cx="271" cy="2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2523" name="Line 43"/>
            <p:cNvSpPr>
              <a:spLocks noChangeShapeType="1"/>
            </p:cNvSpPr>
            <p:nvPr/>
          </p:nvSpPr>
          <p:spPr bwMode="auto">
            <a:xfrm>
              <a:off x="4436" y="1161"/>
              <a:ext cx="57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2524" name="Line 44"/>
            <p:cNvSpPr>
              <a:spLocks noChangeShapeType="1"/>
            </p:cNvSpPr>
            <p:nvPr/>
          </p:nvSpPr>
          <p:spPr bwMode="auto">
            <a:xfrm>
              <a:off x="4402" y="1249"/>
              <a:ext cx="278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532525" name="Group 45"/>
          <p:cNvGrpSpPr>
            <a:grpSpLocks/>
          </p:cNvGrpSpPr>
          <p:nvPr/>
        </p:nvGrpSpPr>
        <p:grpSpPr bwMode="auto">
          <a:xfrm>
            <a:off x="900113" y="4133850"/>
            <a:ext cx="2324100" cy="1506538"/>
            <a:chOff x="1067" y="1260"/>
            <a:chExt cx="1464" cy="949"/>
          </a:xfrm>
        </p:grpSpPr>
        <p:sp>
          <p:nvSpPr>
            <p:cNvPr id="532526" name="Text Box 46"/>
            <p:cNvSpPr txBox="1">
              <a:spLocks noChangeArrowheads="1"/>
            </p:cNvSpPr>
            <p:nvPr/>
          </p:nvSpPr>
          <p:spPr bwMode="auto">
            <a:xfrm>
              <a:off x="1067" y="1482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532527" name="Text Box 47"/>
            <p:cNvSpPr txBox="1">
              <a:spLocks noChangeArrowheads="1"/>
            </p:cNvSpPr>
            <p:nvPr/>
          </p:nvSpPr>
          <p:spPr bwMode="auto">
            <a:xfrm>
              <a:off x="1679" y="1260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532528" name="Text Box 48"/>
            <p:cNvSpPr txBox="1">
              <a:spLocks noChangeArrowheads="1"/>
            </p:cNvSpPr>
            <p:nvPr/>
          </p:nvSpPr>
          <p:spPr bwMode="auto">
            <a:xfrm>
              <a:off x="2311" y="1430"/>
              <a:ext cx="220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10</a:t>
              </a:r>
            </a:p>
          </p:txBody>
        </p:sp>
        <p:sp>
          <p:nvSpPr>
            <p:cNvPr id="532529" name="Text Box 49"/>
            <p:cNvSpPr txBox="1">
              <a:spLocks noChangeArrowheads="1"/>
            </p:cNvSpPr>
            <p:nvPr/>
          </p:nvSpPr>
          <p:spPr bwMode="auto">
            <a:xfrm>
              <a:off x="1993" y="1526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532530" name="Text Box 50"/>
            <p:cNvSpPr txBox="1">
              <a:spLocks noChangeArrowheads="1"/>
            </p:cNvSpPr>
            <p:nvPr/>
          </p:nvSpPr>
          <p:spPr bwMode="auto">
            <a:xfrm>
              <a:off x="1560" y="1459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532531" name="Text Box 51"/>
            <p:cNvSpPr txBox="1">
              <a:spLocks noChangeArrowheads="1"/>
            </p:cNvSpPr>
            <p:nvPr/>
          </p:nvSpPr>
          <p:spPr bwMode="auto">
            <a:xfrm>
              <a:off x="1331" y="1644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532532" name="Text Box 52"/>
            <p:cNvSpPr txBox="1">
              <a:spLocks noChangeArrowheads="1"/>
            </p:cNvSpPr>
            <p:nvPr/>
          </p:nvSpPr>
          <p:spPr bwMode="auto">
            <a:xfrm>
              <a:off x="2165" y="1652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7</a:t>
              </a:r>
            </a:p>
          </p:txBody>
        </p:sp>
        <p:sp>
          <p:nvSpPr>
            <p:cNvPr id="532533" name="Text Box 53"/>
            <p:cNvSpPr txBox="1">
              <a:spLocks noChangeArrowheads="1"/>
            </p:cNvSpPr>
            <p:nvPr/>
          </p:nvSpPr>
          <p:spPr bwMode="auto">
            <a:xfrm>
              <a:off x="2356" y="1924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6</a:t>
              </a:r>
            </a:p>
          </p:txBody>
        </p:sp>
        <p:sp>
          <p:nvSpPr>
            <p:cNvPr id="532534" name="Text Box 54"/>
            <p:cNvSpPr txBox="1">
              <a:spLocks noChangeArrowheads="1"/>
            </p:cNvSpPr>
            <p:nvPr/>
          </p:nvSpPr>
          <p:spPr bwMode="auto">
            <a:xfrm>
              <a:off x="1931" y="1838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532535" name="Text Box 55"/>
            <p:cNvSpPr txBox="1">
              <a:spLocks noChangeArrowheads="1"/>
            </p:cNvSpPr>
            <p:nvPr/>
          </p:nvSpPr>
          <p:spPr bwMode="auto">
            <a:xfrm>
              <a:off x="1749" y="2035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532536" name="Text Box 56"/>
            <p:cNvSpPr txBox="1">
              <a:spLocks noChangeArrowheads="1"/>
            </p:cNvSpPr>
            <p:nvPr/>
          </p:nvSpPr>
          <p:spPr bwMode="auto">
            <a:xfrm>
              <a:off x="1486" y="1840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8</a:t>
              </a:r>
            </a:p>
          </p:txBody>
        </p:sp>
        <p:sp>
          <p:nvSpPr>
            <p:cNvPr id="532537" name="Text Box 57"/>
            <p:cNvSpPr txBox="1">
              <a:spLocks noChangeArrowheads="1"/>
            </p:cNvSpPr>
            <p:nvPr/>
          </p:nvSpPr>
          <p:spPr bwMode="auto">
            <a:xfrm>
              <a:off x="1155" y="1854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5</a:t>
              </a:r>
            </a:p>
          </p:txBody>
        </p:sp>
      </p:grpSp>
      <p:sp>
        <p:nvSpPr>
          <p:cNvPr id="532538" name="Oval 58"/>
          <p:cNvSpPr>
            <a:spLocks noChangeArrowheads="1"/>
          </p:cNvSpPr>
          <p:nvPr/>
        </p:nvSpPr>
        <p:spPr bwMode="auto">
          <a:xfrm>
            <a:off x="665163" y="4845050"/>
            <a:ext cx="280987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39" name="Text Box 59"/>
          <p:cNvSpPr txBox="1">
            <a:spLocks noChangeArrowheads="1"/>
          </p:cNvSpPr>
          <p:nvPr/>
        </p:nvSpPr>
        <p:spPr bwMode="auto">
          <a:xfrm>
            <a:off x="647700" y="4805363"/>
            <a:ext cx="334963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3</a:t>
            </a:r>
            <a:endParaRPr lang="en-US" sz="1400"/>
          </a:p>
        </p:txBody>
      </p:sp>
      <p:sp>
        <p:nvSpPr>
          <p:cNvPr id="532540" name="Oval 60"/>
          <p:cNvSpPr>
            <a:spLocks noChangeArrowheads="1"/>
          </p:cNvSpPr>
          <p:nvPr/>
        </p:nvSpPr>
        <p:spPr bwMode="auto">
          <a:xfrm>
            <a:off x="1290638" y="5461000"/>
            <a:ext cx="280987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41" name="Text Box 61"/>
          <p:cNvSpPr txBox="1">
            <a:spLocks noChangeArrowheads="1"/>
          </p:cNvSpPr>
          <p:nvPr/>
        </p:nvSpPr>
        <p:spPr bwMode="auto">
          <a:xfrm>
            <a:off x="1262063" y="5410200"/>
            <a:ext cx="33496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6</a:t>
            </a:r>
            <a:endParaRPr lang="en-US" sz="1400"/>
          </a:p>
        </p:txBody>
      </p:sp>
      <p:sp>
        <p:nvSpPr>
          <p:cNvPr id="532542" name="Oval 62"/>
          <p:cNvSpPr>
            <a:spLocks noChangeArrowheads="1"/>
          </p:cNvSpPr>
          <p:nvPr/>
        </p:nvSpPr>
        <p:spPr bwMode="auto">
          <a:xfrm>
            <a:off x="1882775" y="4870450"/>
            <a:ext cx="280988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43" name="Text Box 63"/>
          <p:cNvSpPr txBox="1">
            <a:spLocks noChangeArrowheads="1"/>
          </p:cNvSpPr>
          <p:nvPr/>
        </p:nvSpPr>
        <p:spPr bwMode="auto">
          <a:xfrm>
            <a:off x="1865313" y="4830763"/>
            <a:ext cx="334962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4</a:t>
            </a:r>
            <a:endParaRPr lang="en-US" sz="1400"/>
          </a:p>
        </p:txBody>
      </p:sp>
      <p:sp>
        <p:nvSpPr>
          <p:cNvPr id="532544" name="Oval 64"/>
          <p:cNvSpPr>
            <a:spLocks noChangeArrowheads="1"/>
          </p:cNvSpPr>
          <p:nvPr/>
        </p:nvSpPr>
        <p:spPr bwMode="auto">
          <a:xfrm>
            <a:off x="2498725" y="4259263"/>
            <a:ext cx="280988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45" name="Text Box 65"/>
          <p:cNvSpPr txBox="1">
            <a:spLocks noChangeArrowheads="1"/>
          </p:cNvSpPr>
          <p:nvPr/>
        </p:nvSpPr>
        <p:spPr bwMode="auto">
          <a:xfrm>
            <a:off x="2481263" y="4219575"/>
            <a:ext cx="33496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2</a:t>
            </a:r>
            <a:endParaRPr lang="en-US" sz="1400"/>
          </a:p>
        </p:txBody>
      </p:sp>
      <p:sp>
        <p:nvSpPr>
          <p:cNvPr id="532546" name="Oval 66"/>
          <p:cNvSpPr>
            <a:spLocks noChangeArrowheads="1"/>
          </p:cNvSpPr>
          <p:nvPr/>
        </p:nvSpPr>
        <p:spPr bwMode="auto">
          <a:xfrm>
            <a:off x="2508250" y="5454650"/>
            <a:ext cx="280988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47" name="Text Box 67"/>
          <p:cNvSpPr txBox="1">
            <a:spLocks noChangeArrowheads="1"/>
          </p:cNvSpPr>
          <p:nvPr/>
        </p:nvSpPr>
        <p:spPr bwMode="auto">
          <a:xfrm>
            <a:off x="2501900" y="5414963"/>
            <a:ext cx="334963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7</a:t>
            </a:r>
            <a:endParaRPr lang="en-US" sz="1400"/>
          </a:p>
        </p:txBody>
      </p:sp>
      <p:sp>
        <p:nvSpPr>
          <p:cNvPr id="532548" name="Oval 68"/>
          <p:cNvSpPr>
            <a:spLocks noChangeArrowheads="1"/>
          </p:cNvSpPr>
          <p:nvPr/>
        </p:nvSpPr>
        <p:spPr bwMode="auto">
          <a:xfrm>
            <a:off x="3109913" y="4872038"/>
            <a:ext cx="280987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49" name="Text Box 69"/>
          <p:cNvSpPr txBox="1">
            <a:spLocks noChangeArrowheads="1"/>
          </p:cNvSpPr>
          <p:nvPr/>
        </p:nvSpPr>
        <p:spPr bwMode="auto">
          <a:xfrm>
            <a:off x="3092450" y="4832350"/>
            <a:ext cx="334963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5</a:t>
            </a:r>
            <a:endParaRPr lang="en-US" sz="1400"/>
          </a:p>
        </p:txBody>
      </p:sp>
      <p:sp>
        <p:nvSpPr>
          <p:cNvPr id="532550" name="Line 70"/>
          <p:cNvSpPr>
            <a:spLocks noChangeShapeType="1"/>
          </p:cNvSpPr>
          <p:nvPr/>
        </p:nvSpPr>
        <p:spPr bwMode="auto">
          <a:xfrm>
            <a:off x="869950" y="5116513"/>
            <a:ext cx="430213" cy="396875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551" name="Line 71"/>
          <p:cNvSpPr>
            <a:spLocks noChangeShapeType="1"/>
          </p:cNvSpPr>
          <p:nvPr/>
        </p:nvSpPr>
        <p:spPr bwMode="auto">
          <a:xfrm>
            <a:off x="2762250" y="4459288"/>
            <a:ext cx="420688" cy="430212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552" name="Line 72"/>
          <p:cNvSpPr>
            <a:spLocks noChangeShapeType="1"/>
          </p:cNvSpPr>
          <p:nvPr/>
        </p:nvSpPr>
        <p:spPr bwMode="auto">
          <a:xfrm flipH="1">
            <a:off x="2752725" y="5105400"/>
            <a:ext cx="396875" cy="398463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553" name="Line 73"/>
          <p:cNvSpPr>
            <a:spLocks noChangeShapeType="1"/>
          </p:cNvSpPr>
          <p:nvPr/>
        </p:nvSpPr>
        <p:spPr bwMode="auto">
          <a:xfrm flipH="1">
            <a:off x="2128838" y="4492625"/>
            <a:ext cx="407987" cy="407988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554" name="Line 74"/>
          <p:cNvSpPr>
            <a:spLocks noChangeShapeType="1"/>
          </p:cNvSpPr>
          <p:nvPr/>
        </p:nvSpPr>
        <p:spPr bwMode="auto">
          <a:xfrm flipH="1">
            <a:off x="2160588" y="4997450"/>
            <a:ext cx="935037" cy="0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555" name="Line 75"/>
          <p:cNvSpPr>
            <a:spLocks noChangeShapeType="1"/>
          </p:cNvSpPr>
          <p:nvPr/>
        </p:nvSpPr>
        <p:spPr bwMode="auto">
          <a:xfrm>
            <a:off x="2117725" y="5105400"/>
            <a:ext cx="419100" cy="376238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556" name="Line 76"/>
          <p:cNvSpPr>
            <a:spLocks noChangeShapeType="1"/>
          </p:cNvSpPr>
          <p:nvPr/>
        </p:nvSpPr>
        <p:spPr bwMode="auto">
          <a:xfrm flipH="1">
            <a:off x="1568450" y="5600700"/>
            <a:ext cx="936625" cy="0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557" name="Line 77"/>
          <p:cNvSpPr>
            <a:spLocks noChangeShapeType="1"/>
          </p:cNvSpPr>
          <p:nvPr/>
        </p:nvSpPr>
        <p:spPr bwMode="auto">
          <a:xfrm flipH="1">
            <a:off x="933450" y="4997450"/>
            <a:ext cx="947738" cy="0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558" name="Line 78"/>
          <p:cNvSpPr>
            <a:spLocks noChangeShapeType="1"/>
          </p:cNvSpPr>
          <p:nvPr/>
        </p:nvSpPr>
        <p:spPr bwMode="auto">
          <a:xfrm flipH="1">
            <a:off x="1471613" y="5126038"/>
            <a:ext cx="463550" cy="344487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559" name="Oval 79"/>
          <p:cNvSpPr>
            <a:spLocks noChangeArrowheads="1"/>
          </p:cNvSpPr>
          <p:nvPr/>
        </p:nvSpPr>
        <p:spPr bwMode="auto">
          <a:xfrm>
            <a:off x="1287463" y="4252913"/>
            <a:ext cx="280987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60" name="Text Box 80"/>
          <p:cNvSpPr txBox="1">
            <a:spLocks noChangeArrowheads="1"/>
          </p:cNvSpPr>
          <p:nvPr/>
        </p:nvSpPr>
        <p:spPr bwMode="auto">
          <a:xfrm>
            <a:off x="1274763" y="4213225"/>
            <a:ext cx="33496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1</a:t>
            </a:r>
            <a:endParaRPr lang="en-US" sz="1400"/>
          </a:p>
        </p:txBody>
      </p:sp>
      <p:sp>
        <p:nvSpPr>
          <p:cNvPr id="532561" name="Line 81"/>
          <p:cNvSpPr>
            <a:spLocks noChangeShapeType="1"/>
          </p:cNvSpPr>
          <p:nvPr/>
        </p:nvSpPr>
        <p:spPr bwMode="auto">
          <a:xfrm flipH="1">
            <a:off x="879475" y="4492625"/>
            <a:ext cx="430213" cy="376238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562" name="Line 82"/>
          <p:cNvSpPr>
            <a:spLocks noChangeShapeType="1"/>
          </p:cNvSpPr>
          <p:nvPr/>
        </p:nvSpPr>
        <p:spPr bwMode="auto">
          <a:xfrm>
            <a:off x="1568450" y="4373563"/>
            <a:ext cx="914400" cy="0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563" name="Line 83"/>
          <p:cNvSpPr>
            <a:spLocks noChangeShapeType="1"/>
          </p:cNvSpPr>
          <p:nvPr/>
        </p:nvSpPr>
        <p:spPr bwMode="auto">
          <a:xfrm>
            <a:off x="1514475" y="4513263"/>
            <a:ext cx="441325" cy="365125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564" name="Text Box 84"/>
          <p:cNvSpPr txBox="1">
            <a:spLocks noChangeArrowheads="1"/>
          </p:cNvSpPr>
          <p:nvPr/>
        </p:nvSpPr>
        <p:spPr bwMode="auto">
          <a:xfrm>
            <a:off x="1284288" y="4005263"/>
            <a:ext cx="280987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532565" name="Text Box 85"/>
          <p:cNvSpPr txBox="1">
            <a:spLocks noChangeArrowheads="1"/>
          </p:cNvSpPr>
          <p:nvPr/>
        </p:nvSpPr>
        <p:spPr bwMode="auto">
          <a:xfrm>
            <a:off x="2501900" y="3987800"/>
            <a:ext cx="311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  <a:sym typeface="Symbol" pitchFamily="18" charset="2"/>
              </a:rPr>
              <a:t></a:t>
            </a:r>
            <a:endParaRPr lang="en-US" sz="1400">
              <a:solidFill>
                <a:schemeClr val="hlink"/>
              </a:solidFill>
            </a:endParaRPr>
          </a:p>
        </p:txBody>
      </p:sp>
      <p:sp>
        <p:nvSpPr>
          <p:cNvPr id="532566" name="Text Box 86"/>
          <p:cNvSpPr txBox="1">
            <a:spLocks noChangeArrowheads="1"/>
          </p:cNvSpPr>
          <p:nvPr/>
        </p:nvSpPr>
        <p:spPr bwMode="auto">
          <a:xfrm>
            <a:off x="3332163" y="4851400"/>
            <a:ext cx="311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  <a:sym typeface="Symbol" pitchFamily="18" charset="2"/>
              </a:rPr>
              <a:t></a:t>
            </a:r>
            <a:endParaRPr lang="en-US" sz="1400">
              <a:solidFill>
                <a:schemeClr val="hlink"/>
              </a:solidFill>
            </a:endParaRPr>
          </a:p>
        </p:txBody>
      </p:sp>
      <p:sp>
        <p:nvSpPr>
          <p:cNvPr id="532567" name="Text Box 87"/>
          <p:cNvSpPr txBox="1">
            <a:spLocks noChangeArrowheads="1"/>
          </p:cNvSpPr>
          <p:nvPr/>
        </p:nvSpPr>
        <p:spPr bwMode="auto">
          <a:xfrm>
            <a:off x="1871663" y="4627563"/>
            <a:ext cx="311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  <a:sym typeface="Symbol" pitchFamily="18" charset="2"/>
              </a:rPr>
              <a:t></a:t>
            </a:r>
            <a:endParaRPr lang="en-US" sz="1400">
              <a:solidFill>
                <a:schemeClr val="hlink"/>
              </a:solidFill>
            </a:endParaRPr>
          </a:p>
        </p:txBody>
      </p:sp>
      <p:sp>
        <p:nvSpPr>
          <p:cNvPr id="532568" name="Text Box 88"/>
          <p:cNvSpPr txBox="1">
            <a:spLocks noChangeArrowheads="1"/>
          </p:cNvSpPr>
          <p:nvPr/>
        </p:nvSpPr>
        <p:spPr bwMode="auto">
          <a:xfrm>
            <a:off x="2509838" y="5653088"/>
            <a:ext cx="311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  <a:sym typeface="Symbol" pitchFamily="18" charset="2"/>
              </a:rPr>
              <a:t></a:t>
            </a:r>
            <a:endParaRPr lang="en-US" sz="1400">
              <a:solidFill>
                <a:schemeClr val="hlink"/>
              </a:solidFill>
            </a:endParaRPr>
          </a:p>
        </p:txBody>
      </p:sp>
      <p:sp>
        <p:nvSpPr>
          <p:cNvPr id="532569" name="Text Box 89"/>
          <p:cNvSpPr txBox="1">
            <a:spLocks noChangeArrowheads="1"/>
          </p:cNvSpPr>
          <p:nvPr/>
        </p:nvSpPr>
        <p:spPr bwMode="auto">
          <a:xfrm>
            <a:off x="1281113" y="5673725"/>
            <a:ext cx="311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  <a:sym typeface="Symbol" pitchFamily="18" charset="2"/>
              </a:rPr>
              <a:t></a:t>
            </a:r>
            <a:endParaRPr lang="en-US" sz="1400">
              <a:solidFill>
                <a:schemeClr val="hlink"/>
              </a:solidFill>
            </a:endParaRPr>
          </a:p>
        </p:txBody>
      </p:sp>
      <p:sp>
        <p:nvSpPr>
          <p:cNvPr id="532570" name="Text Box 90"/>
          <p:cNvSpPr txBox="1">
            <a:spLocks noChangeArrowheads="1"/>
          </p:cNvSpPr>
          <p:nvPr/>
        </p:nvSpPr>
        <p:spPr bwMode="auto">
          <a:xfrm>
            <a:off x="401638" y="4826000"/>
            <a:ext cx="311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  <a:sym typeface="Symbol" pitchFamily="18" charset="2"/>
              </a:rPr>
              <a:t></a:t>
            </a:r>
            <a:endParaRPr lang="en-US" sz="1400">
              <a:solidFill>
                <a:schemeClr val="hlink"/>
              </a:solidFill>
            </a:endParaRPr>
          </a:p>
        </p:txBody>
      </p:sp>
      <p:grpSp>
        <p:nvGrpSpPr>
          <p:cNvPr id="532571" name="Group 91"/>
          <p:cNvGrpSpPr>
            <a:grpSpLocks/>
          </p:cNvGrpSpPr>
          <p:nvPr/>
        </p:nvGrpSpPr>
        <p:grpSpPr bwMode="auto">
          <a:xfrm>
            <a:off x="5313363" y="4189413"/>
            <a:ext cx="2324100" cy="1506537"/>
            <a:chOff x="1067" y="1260"/>
            <a:chExt cx="1464" cy="949"/>
          </a:xfrm>
        </p:grpSpPr>
        <p:sp>
          <p:nvSpPr>
            <p:cNvPr id="532572" name="Text Box 92"/>
            <p:cNvSpPr txBox="1">
              <a:spLocks noChangeArrowheads="1"/>
            </p:cNvSpPr>
            <p:nvPr/>
          </p:nvSpPr>
          <p:spPr bwMode="auto">
            <a:xfrm>
              <a:off x="1067" y="1482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532573" name="Text Box 93"/>
            <p:cNvSpPr txBox="1">
              <a:spLocks noChangeArrowheads="1"/>
            </p:cNvSpPr>
            <p:nvPr/>
          </p:nvSpPr>
          <p:spPr bwMode="auto">
            <a:xfrm>
              <a:off x="1679" y="1260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532574" name="Text Box 94"/>
            <p:cNvSpPr txBox="1">
              <a:spLocks noChangeArrowheads="1"/>
            </p:cNvSpPr>
            <p:nvPr/>
          </p:nvSpPr>
          <p:spPr bwMode="auto">
            <a:xfrm>
              <a:off x="2311" y="1430"/>
              <a:ext cx="220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10</a:t>
              </a:r>
            </a:p>
          </p:txBody>
        </p:sp>
        <p:sp>
          <p:nvSpPr>
            <p:cNvPr id="532575" name="Text Box 95"/>
            <p:cNvSpPr txBox="1">
              <a:spLocks noChangeArrowheads="1"/>
            </p:cNvSpPr>
            <p:nvPr/>
          </p:nvSpPr>
          <p:spPr bwMode="auto">
            <a:xfrm>
              <a:off x="1993" y="1526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532576" name="Text Box 96"/>
            <p:cNvSpPr txBox="1">
              <a:spLocks noChangeArrowheads="1"/>
            </p:cNvSpPr>
            <p:nvPr/>
          </p:nvSpPr>
          <p:spPr bwMode="auto">
            <a:xfrm>
              <a:off x="1560" y="1459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532577" name="Text Box 97"/>
            <p:cNvSpPr txBox="1">
              <a:spLocks noChangeArrowheads="1"/>
            </p:cNvSpPr>
            <p:nvPr/>
          </p:nvSpPr>
          <p:spPr bwMode="auto">
            <a:xfrm>
              <a:off x="1331" y="1644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532578" name="Text Box 98"/>
            <p:cNvSpPr txBox="1">
              <a:spLocks noChangeArrowheads="1"/>
            </p:cNvSpPr>
            <p:nvPr/>
          </p:nvSpPr>
          <p:spPr bwMode="auto">
            <a:xfrm>
              <a:off x="2165" y="1652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7</a:t>
              </a:r>
            </a:p>
          </p:txBody>
        </p:sp>
        <p:sp>
          <p:nvSpPr>
            <p:cNvPr id="532579" name="Text Box 99"/>
            <p:cNvSpPr txBox="1">
              <a:spLocks noChangeArrowheads="1"/>
            </p:cNvSpPr>
            <p:nvPr/>
          </p:nvSpPr>
          <p:spPr bwMode="auto">
            <a:xfrm>
              <a:off x="2356" y="1924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6</a:t>
              </a:r>
            </a:p>
          </p:txBody>
        </p:sp>
        <p:sp>
          <p:nvSpPr>
            <p:cNvPr id="532580" name="Text Box 100"/>
            <p:cNvSpPr txBox="1">
              <a:spLocks noChangeArrowheads="1"/>
            </p:cNvSpPr>
            <p:nvPr/>
          </p:nvSpPr>
          <p:spPr bwMode="auto">
            <a:xfrm>
              <a:off x="1931" y="1838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532581" name="Text Box 101"/>
            <p:cNvSpPr txBox="1">
              <a:spLocks noChangeArrowheads="1"/>
            </p:cNvSpPr>
            <p:nvPr/>
          </p:nvSpPr>
          <p:spPr bwMode="auto">
            <a:xfrm>
              <a:off x="1749" y="2035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532582" name="Text Box 102"/>
            <p:cNvSpPr txBox="1">
              <a:spLocks noChangeArrowheads="1"/>
            </p:cNvSpPr>
            <p:nvPr/>
          </p:nvSpPr>
          <p:spPr bwMode="auto">
            <a:xfrm>
              <a:off x="1486" y="1840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8</a:t>
              </a:r>
            </a:p>
          </p:txBody>
        </p:sp>
        <p:sp>
          <p:nvSpPr>
            <p:cNvPr id="532583" name="Text Box 103"/>
            <p:cNvSpPr txBox="1">
              <a:spLocks noChangeArrowheads="1"/>
            </p:cNvSpPr>
            <p:nvPr/>
          </p:nvSpPr>
          <p:spPr bwMode="auto">
            <a:xfrm>
              <a:off x="1155" y="1854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5</a:t>
              </a:r>
            </a:p>
          </p:txBody>
        </p:sp>
      </p:grpSp>
      <p:sp>
        <p:nvSpPr>
          <p:cNvPr id="532584" name="Oval 104"/>
          <p:cNvSpPr>
            <a:spLocks noChangeArrowheads="1"/>
          </p:cNvSpPr>
          <p:nvPr/>
        </p:nvSpPr>
        <p:spPr bwMode="auto">
          <a:xfrm>
            <a:off x="5078413" y="4900613"/>
            <a:ext cx="280987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85" name="Text Box 105"/>
          <p:cNvSpPr txBox="1">
            <a:spLocks noChangeArrowheads="1"/>
          </p:cNvSpPr>
          <p:nvPr/>
        </p:nvSpPr>
        <p:spPr bwMode="auto">
          <a:xfrm>
            <a:off x="5060950" y="4860925"/>
            <a:ext cx="334963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3</a:t>
            </a:r>
            <a:endParaRPr lang="en-US" sz="1400"/>
          </a:p>
        </p:txBody>
      </p:sp>
      <p:sp>
        <p:nvSpPr>
          <p:cNvPr id="532586" name="Oval 106"/>
          <p:cNvSpPr>
            <a:spLocks noChangeArrowheads="1"/>
          </p:cNvSpPr>
          <p:nvPr/>
        </p:nvSpPr>
        <p:spPr bwMode="auto">
          <a:xfrm>
            <a:off x="5703888" y="5516563"/>
            <a:ext cx="280987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87" name="Text Box 107"/>
          <p:cNvSpPr txBox="1">
            <a:spLocks noChangeArrowheads="1"/>
          </p:cNvSpPr>
          <p:nvPr/>
        </p:nvSpPr>
        <p:spPr bwMode="auto">
          <a:xfrm>
            <a:off x="5675313" y="5465763"/>
            <a:ext cx="334962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6</a:t>
            </a:r>
            <a:endParaRPr lang="en-US" sz="1400"/>
          </a:p>
        </p:txBody>
      </p:sp>
      <p:sp>
        <p:nvSpPr>
          <p:cNvPr id="532588" name="Oval 108"/>
          <p:cNvSpPr>
            <a:spLocks noChangeArrowheads="1"/>
          </p:cNvSpPr>
          <p:nvPr/>
        </p:nvSpPr>
        <p:spPr bwMode="auto">
          <a:xfrm>
            <a:off x="6296025" y="4926013"/>
            <a:ext cx="280988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89" name="Text Box 109"/>
          <p:cNvSpPr txBox="1">
            <a:spLocks noChangeArrowheads="1"/>
          </p:cNvSpPr>
          <p:nvPr/>
        </p:nvSpPr>
        <p:spPr bwMode="auto">
          <a:xfrm>
            <a:off x="6278563" y="4886325"/>
            <a:ext cx="33496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4</a:t>
            </a:r>
            <a:endParaRPr lang="en-US" sz="1400"/>
          </a:p>
        </p:txBody>
      </p:sp>
      <p:sp>
        <p:nvSpPr>
          <p:cNvPr id="532590" name="Oval 110"/>
          <p:cNvSpPr>
            <a:spLocks noChangeArrowheads="1"/>
          </p:cNvSpPr>
          <p:nvPr/>
        </p:nvSpPr>
        <p:spPr bwMode="auto">
          <a:xfrm>
            <a:off x="6911975" y="4314825"/>
            <a:ext cx="280988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91" name="Text Box 111"/>
          <p:cNvSpPr txBox="1">
            <a:spLocks noChangeArrowheads="1"/>
          </p:cNvSpPr>
          <p:nvPr/>
        </p:nvSpPr>
        <p:spPr bwMode="auto">
          <a:xfrm>
            <a:off x="6894513" y="4275138"/>
            <a:ext cx="334962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2</a:t>
            </a:r>
            <a:endParaRPr lang="en-US" sz="1400"/>
          </a:p>
        </p:txBody>
      </p:sp>
      <p:sp>
        <p:nvSpPr>
          <p:cNvPr id="532592" name="Oval 112"/>
          <p:cNvSpPr>
            <a:spLocks noChangeArrowheads="1"/>
          </p:cNvSpPr>
          <p:nvPr/>
        </p:nvSpPr>
        <p:spPr bwMode="auto">
          <a:xfrm>
            <a:off x="6921500" y="5510213"/>
            <a:ext cx="280988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93" name="Text Box 113"/>
          <p:cNvSpPr txBox="1">
            <a:spLocks noChangeArrowheads="1"/>
          </p:cNvSpPr>
          <p:nvPr/>
        </p:nvSpPr>
        <p:spPr bwMode="auto">
          <a:xfrm>
            <a:off x="6915150" y="5470525"/>
            <a:ext cx="334963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7</a:t>
            </a:r>
            <a:endParaRPr lang="en-US" sz="1400"/>
          </a:p>
        </p:txBody>
      </p:sp>
      <p:sp>
        <p:nvSpPr>
          <p:cNvPr id="532594" name="Oval 114"/>
          <p:cNvSpPr>
            <a:spLocks noChangeArrowheads="1"/>
          </p:cNvSpPr>
          <p:nvPr/>
        </p:nvSpPr>
        <p:spPr bwMode="auto">
          <a:xfrm>
            <a:off x="7523163" y="4927600"/>
            <a:ext cx="280987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95" name="Text Box 115"/>
          <p:cNvSpPr txBox="1">
            <a:spLocks noChangeArrowheads="1"/>
          </p:cNvSpPr>
          <p:nvPr/>
        </p:nvSpPr>
        <p:spPr bwMode="auto">
          <a:xfrm>
            <a:off x="7505700" y="4887913"/>
            <a:ext cx="334963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5</a:t>
            </a:r>
            <a:endParaRPr lang="en-US" sz="1400"/>
          </a:p>
        </p:txBody>
      </p:sp>
      <p:sp>
        <p:nvSpPr>
          <p:cNvPr id="532596" name="Line 116"/>
          <p:cNvSpPr>
            <a:spLocks noChangeShapeType="1"/>
          </p:cNvSpPr>
          <p:nvPr/>
        </p:nvSpPr>
        <p:spPr bwMode="auto">
          <a:xfrm>
            <a:off x="5283200" y="5172075"/>
            <a:ext cx="430213" cy="396875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597" name="Line 117"/>
          <p:cNvSpPr>
            <a:spLocks noChangeShapeType="1"/>
          </p:cNvSpPr>
          <p:nvPr/>
        </p:nvSpPr>
        <p:spPr bwMode="auto">
          <a:xfrm>
            <a:off x="7175500" y="4514850"/>
            <a:ext cx="420688" cy="430213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598" name="Line 118"/>
          <p:cNvSpPr>
            <a:spLocks noChangeShapeType="1"/>
          </p:cNvSpPr>
          <p:nvPr/>
        </p:nvSpPr>
        <p:spPr bwMode="auto">
          <a:xfrm flipH="1">
            <a:off x="7165975" y="5160963"/>
            <a:ext cx="396875" cy="398462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599" name="Line 119"/>
          <p:cNvSpPr>
            <a:spLocks noChangeShapeType="1"/>
          </p:cNvSpPr>
          <p:nvPr/>
        </p:nvSpPr>
        <p:spPr bwMode="auto">
          <a:xfrm flipH="1">
            <a:off x="6542088" y="4548188"/>
            <a:ext cx="407987" cy="407987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600" name="Line 120"/>
          <p:cNvSpPr>
            <a:spLocks noChangeShapeType="1"/>
          </p:cNvSpPr>
          <p:nvPr/>
        </p:nvSpPr>
        <p:spPr bwMode="auto">
          <a:xfrm flipH="1">
            <a:off x="6573838" y="5053013"/>
            <a:ext cx="935037" cy="0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601" name="Line 121"/>
          <p:cNvSpPr>
            <a:spLocks noChangeShapeType="1"/>
          </p:cNvSpPr>
          <p:nvPr/>
        </p:nvSpPr>
        <p:spPr bwMode="auto">
          <a:xfrm>
            <a:off x="6530975" y="5160963"/>
            <a:ext cx="419100" cy="376237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602" name="Line 122"/>
          <p:cNvSpPr>
            <a:spLocks noChangeShapeType="1"/>
          </p:cNvSpPr>
          <p:nvPr/>
        </p:nvSpPr>
        <p:spPr bwMode="auto">
          <a:xfrm flipH="1">
            <a:off x="5981700" y="5656263"/>
            <a:ext cx="936625" cy="0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603" name="Line 123"/>
          <p:cNvSpPr>
            <a:spLocks noChangeShapeType="1"/>
          </p:cNvSpPr>
          <p:nvPr/>
        </p:nvSpPr>
        <p:spPr bwMode="auto">
          <a:xfrm flipH="1">
            <a:off x="5346700" y="5053013"/>
            <a:ext cx="947738" cy="0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604" name="Line 124"/>
          <p:cNvSpPr>
            <a:spLocks noChangeShapeType="1"/>
          </p:cNvSpPr>
          <p:nvPr/>
        </p:nvSpPr>
        <p:spPr bwMode="auto">
          <a:xfrm flipH="1">
            <a:off x="5884863" y="5181600"/>
            <a:ext cx="463550" cy="344488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605" name="Oval 125"/>
          <p:cNvSpPr>
            <a:spLocks noChangeArrowheads="1"/>
          </p:cNvSpPr>
          <p:nvPr/>
        </p:nvSpPr>
        <p:spPr bwMode="auto">
          <a:xfrm>
            <a:off x="5700713" y="4308475"/>
            <a:ext cx="280987" cy="279400"/>
          </a:xfrm>
          <a:prstGeom prst="ellips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06" name="Text Box 126"/>
          <p:cNvSpPr txBox="1">
            <a:spLocks noChangeArrowheads="1"/>
          </p:cNvSpPr>
          <p:nvPr/>
        </p:nvSpPr>
        <p:spPr bwMode="auto">
          <a:xfrm>
            <a:off x="5688013" y="4268788"/>
            <a:ext cx="334962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1</a:t>
            </a:r>
            <a:endParaRPr lang="en-US" sz="1400"/>
          </a:p>
        </p:txBody>
      </p:sp>
      <p:sp>
        <p:nvSpPr>
          <p:cNvPr id="532607" name="Line 127"/>
          <p:cNvSpPr>
            <a:spLocks noChangeShapeType="1"/>
          </p:cNvSpPr>
          <p:nvPr/>
        </p:nvSpPr>
        <p:spPr bwMode="auto">
          <a:xfrm flipH="1">
            <a:off x="5292725" y="4548188"/>
            <a:ext cx="430213" cy="376237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608" name="Line 128"/>
          <p:cNvSpPr>
            <a:spLocks noChangeShapeType="1"/>
          </p:cNvSpPr>
          <p:nvPr/>
        </p:nvSpPr>
        <p:spPr bwMode="auto">
          <a:xfrm>
            <a:off x="5981700" y="4429125"/>
            <a:ext cx="914400" cy="0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609" name="Line 129"/>
          <p:cNvSpPr>
            <a:spLocks noChangeShapeType="1"/>
          </p:cNvSpPr>
          <p:nvPr/>
        </p:nvSpPr>
        <p:spPr bwMode="auto">
          <a:xfrm>
            <a:off x="5927725" y="4568825"/>
            <a:ext cx="441325" cy="365125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610" name="Text Box 130"/>
          <p:cNvSpPr txBox="1">
            <a:spLocks noChangeArrowheads="1"/>
          </p:cNvSpPr>
          <p:nvPr/>
        </p:nvSpPr>
        <p:spPr bwMode="auto">
          <a:xfrm>
            <a:off x="5697538" y="4060825"/>
            <a:ext cx="280987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532611" name="Text Box 131"/>
          <p:cNvSpPr txBox="1">
            <a:spLocks noChangeArrowheads="1"/>
          </p:cNvSpPr>
          <p:nvPr/>
        </p:nvSpPr>
        <p:spPr bwMode="auto">
          <a:xfrm>
            <a:off x="6915150" y="4041775"/>
            <a:ext cx="280988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  <a:sym typeface="Symbol" pitchFamily="18" charset="2"/>
              </a:rPr>
              <a:t>2</a:t>
            </a:r>
            <a:endParaRPr lang="en-US" sz="1400">
              <a:solidFill>
                <a:schemeClr val="hlink"/>
              </a:solidFill>
            </a:endParaRPr>
          </a:p>
        </p:txBody>
      </p:sp>
      <p:sp>
        <p:nvSpPr>
          <p:cNvPr id="532612" name="Text Box 132"/>
          <p:cNvSpPr txBox="1">
            <a:spLocks noChangeArrowheads="1"/>
          </p:cNvSpPr>
          <p:nvPr/>
        </p:nvSpPr>
        <p:spPr bwMode="auto">
          <a:xfrm>
            <a:off x="7745413" y="4906963"/>
            <a:ext cx="311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  <a:sym typeface="Symbol" pitchFamily="18" charset="2"/>
              </a:rPr>
              <a:t></a:t>
            </a:r>
            <a:endParaRPr lang="en-US" sz="1400">
              <a:solidFill>
                <a:schemeClr val="hlink"/>
              </a:solidFill>
            </a:endParaRPr>
          </a:p>
        </p:txBody>
      </p:sp>
      <p:sp>
        <p:nvSpPr>
          <p:cNvPr id="532613" name="Text Box 133"/>
          <p:cNvSpPr txBox="1">
            <a:spLocks noChangeArrowheads="1"/>
          </p:cNvSpPr>
          <p:nvPr/>
        </p:nvSpPr>
        <p:spPr bwMode="auto">
          <a:xfrm>
            <a:off x="6284913" y="4681538"/>
            <a:ext cx="280987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  <a:sym typeface="Symbol" pitchFamily="18" charset="2"/>
              </a:rPr>
              <a:t>1</a:t>
            </a:r>
            <a:endParaRPr lang="en-US" sz="1400">
              <a:solidFill>
                <a:schemeClr val="hlink"/>
              </a:solidFill>
            </a:endParaRPr>
          </a:p>
        </p:txBody>
      </p:sp>
      <p:sp>
        <p:nvSpPr>
          <p:cNvPr id="532614" name="Text Box 134"/>
          <p:cNvSpPr txBox="1">
            <a:spLocks noChangeArrowheads="1"/>
          </p:cNvSpPr>
          <p:nvPr/>
        </p:nvSpPr>
        <p:spPr bwMode="auto">
          <a:xfrm>
            <a:off x="6923088" y="5708650"/>
            <a:ext cx="311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  <a:sym typeface="Symbol" pitchFamily="18" charset="2"/>
              </a:rPr>
              <a:t></a:t>
            </a:r>
            <a:endParaRPr lang="en-US" sz="1400">
              <a:solidFill>
                <a:schemeClr val="hlink"/>
              </a:solidFill>
            </a:endParaRPr>
          </a:p>
        </p:txBody>
      </p:sp>
      <p:sp>
        <p:nvSpPr>
          <p:cNvPr id="532615" name="Text Box 135"/>
          <p:cNvSpPr txBox="1">
            <a:spLocks noChangeArrowheads="1"/>
          </p:cNvSpPr>
          <p:nvPr/>
        </p:nvSpPr>
        <p:spPr bwMode="auto">
          <a:xfrm>
            <a:off x="5694363" y="5729288"/>
            <a:ext cx="311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  <a:sym typeface="Symbol" pitchFamily="18" charset="2"/>
              </a:rPr>
              <a:t></a:t>
            </a:r>
            <a:endParaRPr lang="en-US" sz="1400">
              <a:solidFill>
                <a:schemeClr val="hlink"/>
              </a:solidFill>
            </a:endParaRPr>
          </a:p>
        </p:txBody>
      </p:sp>
      <p:sp>
        <p:nvSpPr>
          <p:cNvPr id="532616" name="Text Box 136"/>
          <p:cNvSpPr txBox="1">
            <a:spLocks noChangeArrowheads="1"/>
          </p:cNvSpPr>
          <p:nvPr/>
        </p:nvSpPr>
        <p:spPr bwMode="auto">
          <a:xfrm>
            <a:off x="4814888" y="4879975"/>
            <a:ext cx="280987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  <a:sym typeface="Symbol" pitchFamily="18" charset="2"/>
              </a:rPr>
              <a:t>4</a:t>
            </a:r>
            <a:endParaRPr lang="en-US" sz="1400">
              <a:solidFill>
                <a:schemeClr val="hlink"/>
              </a:solidFill>
            </a:endParaRPr>
          </a:p>
        </p:txBody>
      </p:sp>
      <p:sp>
        <p:nvSpPr>
          <p:cNvPr id="532617" name="Line 137"/>
          <p:cNvSpPr>
            <a:spLocks noChangeShapeType="1"/>
          </p:cNvSpPr>
          <p:nvPr/>
        </p:nvSpPr>
        <p:spPr bwMode="auto">
          <a:xfrm>
            <a:off x="3819525" y="4937125"/>
            <a:ext cx="92392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3" y="153988"/>
            <a:ext cx="7772400" cy="615950"/>
          </a:xfrm>
          <a:noFill/>
          <a:ln/>
        </p:spPr>
        <p:txBody>
          <a:bodyPr/>
          <a:lstStyle/>
          <a:p>
            <a:r>
              <a:rPr lang="en-US" sz="3200"/>
              <a:t>Illustration</a:t>
            </a:r>
          </a:p>
        </p:txBody>
      </p:sp>
      <p:sp>
        <p:nvSpPr>
          <p:cNvPr id="533507" name="Text Box 3"/>
          <p:cNvSpPr txBox="1">
            <a:spLocks noChangeArrowheads="1"/>
          </p:cNvSpPr>
          <p:nvPr/>
        </p:nvSpPr>
        <p:spPr bwMode="auto">
          <a:xfrm>
            <a:off x="7508875" y="1277938"/>
            <a:ext cx="184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pSp>
        <p:nvGrpSpPr>
          <p:cNvPr id="533508" name="Group 4"/>
          <p:cNvGrpSpPr>
            <a:grpSpLocks/>
          </p:cNvGrpSpPr>
          <p:nvPr/>
        </p:nvGrpSpPr>
        <p:grpSpPr bwMode="auto">
          <a:xfrm>
            <a:off x="1893888" y="1328738"/>
            <a:ext cx="2324100" cy="1506537"/>
            <a:chOff x="1067" y="1260"/>
            <a:chExt cx="1464" cy="949"/>
          </a:xfrm>
        </p:grpSpPr>
        <p:sp>
          <p:nvSpPr>
            <p:cNvPr id="533509" name="Text Box 5"/>
            <p:cNvSpPr txBox="1">
              <a:spLocks noChangeArrowheads="1"/>
            </p:cNvSpPr>
            <p:nvPr/>
          </p:nvSpPr>
          <p:spPr bwMode="auto">
            <a:xfrm>
              <a:off x="1067" y="1482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533510" name="Text Box 6"/>
            <p:cNvSpPr txBox="1">
              <a:spLocks noChangeArrowheads="1"/>
            </p:cNvSpPr>
            <p:nvPr/>
          </p:nvSpPr>
          <p:spPr bwMode="auto">
            <a:xfrm>
              <a:off x="1679" y="1260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533511" name="Text Box 7"/>
            <p:cNvSpPr txBox="1">
              <a:spLocks noChangeArrowheads="1"/>
            </p:cNvSpPr>
            <p:nvPr/>
          </p:nvSpPr>
          <p:spPr bwMode="auto">
            <a:xfrm>
              <a:off x="2311" y="1430"/>
              <a:ext cx="220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10</a:t>
              </a:r>
            </a:p>
          </p:txBody>
        </p:sp>
        <p:sp>
          <p:nvSpPr>
            <p:cNvPr id="533512" name="Text Box 8"/>
            <p:cNvSpPr txBox="1">
              <a:spLocks noChangeArrowheads="1"/>
            </p:cNvSpPr>
            <p:nvPr/>
          </p:nvSpPr>
          <p:spPr bwMode="auto">
            <a:xfrm>
              <a:off x="1993" y="1526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533513" name="Text Box 9"/>
            <p:cNvSpPr txBox="1">
              <a:spLocks noChangeArrowheads="1"/>
            </p:cNvSpPr>
            <p:nvPr/>
          </p:nvSpPr>
          <p:spPr bwMode="auto">
            <a:xfrm>
              <a:off x="1560" y="1459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FD1D32"/>
                  </a:solidFill>
                </a:rPr>
                <a:t>1</a:t>
              </a:r>
            </a:p>
          </p:txBody>
        </p:sp>
        <p:sp>
          <p:nvSpPr>
            <p:cNvPr id="533514" name="Text Box 10"/>
            <p:cNvSpPr txBox="1">
              <a:spLocks noChangeArrowheads="1"/>
            </p:cNvSpPr>
            <p:nvPr/>
          </p:nvSpPr>
          <p:spPr bwMode="auto">
            <a:xfrm>
              <a:off x="1331" y="1644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533515" name="Text Box 11"/>
            <p:cNvSpPr txBox="1">
              <a:spLocks noChangeArrowheads="1"/>
            </p:cNvSpPr>
            <p:nvPr/>
          </p:nvSpPr>
          <p:spPr bwMode="auto">
            <a:xfrm>
              <a:off x="2165" y="1652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7</a:t>
              </a:r>
            </a:p>
          </p:txBody>
        </p:sp>
        <p:sp>
          <p:nvSpPr>
            <p:cNvPr id="533516" name="Text Box 12"/>
            <p:cNvSpPr txBox="1">
              <a:spLocks noChangeArrowheads="1"/>
            </p:cNvSpPr>
            <p:nvPr/>
          </p:nvSpPr>
          <p:spPr bwMode="auto">
            <a:xfrm>
              <a:off x="2356" y="1924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6</a:t>
              </a:r>
            </a:p>
          </p:txBody>
        </p:sp>
        <p:sp>
          <p:nvSpPr>
            <p:cNvPr id="533517" name="Text Box 13"/>
            <p:cNvSpPr txBox="1">
              <a:spLocks noChangeArrowheads="1"/>
            </p:cNvSpPr>
            <p:nvPr/>
          </p:nvSpPr>
          <p:spPr bwMode="auto">
            <a:xfrm>
              <a:off x="1931" y="1838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533518" name="Text Box 14"/>
            <p:cNvSpPr txBox="1">
              <a:spLocks noChangeArrowheads="1"/>
            </p:cNvSpPr>
            <p:nvPr/>
          </p:nvSpPr>
          <p:spPr bwMode="auto">
            <a:xfrm>
              <a:off x="1749" y="2035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533519" name="Text Box 15"/>
            <p:cNvSpPr txBox="1">
              <a:spLocks noChangeArrowheads="1"/>
            </p:cNvSpPr>
            <p:nvPr/>
          </p:nvSpPr>
          <p:spPr bwMode="auto">
            <a:xfrm>
              <a:off x="1486" y="1840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8</a:t>
              </a:r>
            </a:p>
          </p:txBody>
        </p:sp>
        <p:sp>
          <p:nvSpPr>
            <p:cNvPr id="533520" name="Text Box 16"/>
            <p:cNvSpPr txBox="1">
              <a:spLocks noChangeArrowheads="1"/>
            </p:cNvSpPr>
            <p:nvPr/>
          </p:nvSpPr>
          <p:spPr bwMode="auto">
            <a:xfrm>
              <a:off x="1155" y="1854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5</a:t>
              </a:r>
            </a:p>
          </p:txBody>
        </p:sp>
      </p:grpSp>
      <p:sp>
        <p:nvSpPr>
          <p:cNvPr id="533521" name="Oval 17"/>
          <p:cNvSpPr>
            <a:spLocks noChangeArrowheads="1"/>
          </p:cNvSpPr>
          <p:nvPr/>
        </p:nvSpPr>
        <p:spPr bwMode="auto">
          <a:xfrm>
            <a:off x="1658938" y="2039938"/>
            <a:ext cx="280987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3522" name="Text Box 18"/>
          <p:cNvSpPr txBox="1">
            <a:spLocks noChangeArrowheads="1"/>
          </p:cNvSpPr>
          <p:nvPr/>
        </p:nvSpPr>
        <p:spPr bwMode="auto">
          <a:xfrm>
            <a:off x="1641475" y="2000250"/>
            <a:ext cx="334963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3</a:t>
            </a:r>
            <a:endParaRPr lang="en-US" sz="1400"/>
          </a:p>
        </p:txBody>
      </p:sp>
      <p:sp>
        <p:nvSpPr>
          <p:cNvPr id="533523" name="Oval 19"/>
          <p:cNvSpPr>
            <a:spLocks noChangeArrowheads="1"/>
          </p:cNvSpPr>
          <p:nvPr/>
        </p:nvSpPr>
        <p:spPr bwMode="auto">
          <a:xfrm>
            <a:off x="2284413" y="2655888"/>
            <a:ext cx="280987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3524" name="Text Box 20"/>
          <p:cNvSpPr txBox="1">
            <a:spLocks noChangeArrowheads="1"/>
          </p:cNvSpPr>
          <p:nvPr/>
        </p:nvSpPr>
        <p:spPr bwMode="auto">
          <a:xfrm>
            <a:off x="2255838" y="2605088"/>
            <a:ext cx="334962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6</a:t>
            </a:r>
            <a:endParaRPr lang="en-US" sz="1400"/>
          </a:p>
        </p:txBody>
      </p:sp>
      <p:sp>
        <p:nvSpPr>
          <p:cNvPr id="533525" name="Oval 21"/>
          <p:cNvSpPr>
            <a:spLocks noChangeArrowheads="1"/>
          </p:cNvSpPr>
          <p:nvPr/>
        </p:nvSpPr>
        <p:spPr bwMode="auto">
          <a:xfrm>
            <a:off x="2876550" y="2065338"/>
            <a:ext cx="280988" cy="279400"/>
          </a:xfrm>
          <a:prstGeom prst="ellips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3526" name="Text Box 22"/>
          <p:cNvSpPr txBox="1">
            <a:spLocks noChangeArrowheads="1"/>
          </p:cNvSpPr>
          <p:nvPr/>
        </p:nvSpPr>
        <p:spPr bwMode="auto">
          <a:xfrm>
            <a:off x="2859088" y="2025650"/>
            <a:ext cx="33496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4</a:t>
            </a:r>
            <a:endParaRPr lang="en-US" sz="1400"/>
          </a:p>
        </p:txBody>
      </p:sp>
      <p:sp>
        <p:nvSpPr>
          <p:cNvPr id="533527" name="Oval 23"/>
          <p:cNvSpPr>
            <a:spLocks noChangeArrowheads="1"/>
          </p:cNvSpPr>
          <p:nvPr/>
        </p:nvSpPr>
        <p:spPr bwMode="auto">
          <a:xfrm>
            <a:off x="3492500" y="1454150"/>
            <a:ext cx="280988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3528" name="Text Box 24"/>
          <p:cNvSpPr txBox="1">
            <a:spLocks noChangeArrowheads="1"/>
          </p:cNvSpPr>
          <p:nvPr/>
        </p:nvSpPr>
        <p:spPr bwMode="auto">
          <a:xfrm>
            <a:off x="3475038" y="1414463"/>
            <a:ext cx="334962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2</a:t>
            </a:r>
            <a:endParaRPr lang="en-US" sz="1400"/>
          </a:p>
        </p:txBody>
      </p:sp>
      <p:sp>
        <p:nvSpPr>
          <p:cNvPr id="533529" name="Oval 25"/>
          <p:cNvSpPr>
            <a:spLocks noChangeArrowheads="1"/>
          </p:cNvSpPr>
          <p:nvPr/>
        </p:nvSpPr>
        <p:spPr bwMode="auto">
          <a:xfrm>
            <a:off x="3502025" y="2649538"/>
            <a:ext cx="280988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3530" name="Text Box 26"/>
          <p:cNvSpPr txBox="1">
            <a:spLocks noChangeArrowheads="1"/>
          </p:cNvSpPr>
          <p:nvPr/>
        </p:nvSpPr>
        <p:spPr bwMode="auto">
          <a:xfrm>
            <a:off x="3495675" y="2609850"/>
            <a:ext cx="334963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7</a:t>
            </a:r>
            <a:endParaRPr lang="en-US" sz="1400"/>
          </a:p>
        </p:txBody>
      </p:sp>
      <p:sp>
        <p:nvSpPr>
          <p:cNvPr id="533531" name="Oval 27"/>
          <p:cNvSpPr>
            <a:spLocks noChangeArrowheads="1"/>
          </p:cNvSpPr>
          <p:nvPr/>
        </p:nvSpPr>
        <p:spPr bwMode="auto">
          <a:xfrm>
            <a:off x="4103688" y="2066925"/>
            <a:ext cx="280987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3532" name="Text Box 28"/>
          <p:cNvSpPr txBox="1">
            <a:spLocks noChangeArrowheads="1"/>
          </p:cNvSpPr>
          <p:nvPr/>
        </p:nvSpPr>
        <p:spPr bwMode="auto">
          <a:xfrm>
            <a:off x="4086225" y="2027238"/>
            <a:ext cx="334963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5</a:t>
            </a:r>
            <a:endParaRPr lang="en-US" sz="1400"/>
          </a:p>
        </p:txBody>
      </p:sp>
      <p:sp>
        <p:nvSpPr>
          <p:cNvPr id="533533" name="Line 29"/>
          <p:cNvSpPr>
            <a:spLocks noChangeShapeType="1"/>
          </p:cNvSpPr>
          <p:nvPr/>
        </p:nvSpPr>
        <p:spPr bwMode="auto">
          <a:xfrm>
            <a:off x="1863725" y="2311400"/>
            <a:ext cx="430213" cy="396875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534" name="Line 30"/>
          <p:cNvSpPr>
            <a:spLocks noChangeShapeType="1"/>
          </p:cNvSpPr>
          <p:nvPr/>
        </p:nvSpPr>
        <p:spPr bwMode="auto">
          <a:xfrm>
            <a:off x="3756025" y="1654175"/>
            <a:ext cx="420688" cy="430213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535" name="Line 31"/>
          <p:cNvSpPr>
            <a:spLocks noChangeShapeType="1"/>
          </p:cNvSpPr>
          <p:nvPr/>
        </p:nvSpPr>
        <p:spPr bwMode="auto">
          <a:xfrm flipH="1">
            <a:off x="3746500" y="2300288"/>
            <a:ext cx="396875" cy="398462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536" name="Line 32"/>
          <p:cNvSpPr>
            <a:spLocks noChangeShapeType="1"/>
          </p:cNvSpPr>
          <p:nvPr/>
        </p:nvSpPr>
        <p:spPr bwMode="auto">
          <a:xfrm flipH="1">
            <a:off x="3122613" y="1687513"/>
            <a:ext cx="407987" cy="407987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537" name="Line 33"/>
          <p:cNvSpPr>
            <a:spLocks noChangeShapeType="1"/>
          </p:cNvSpPr>
          <p:nvPr/>
        </p:nvSpPr>
        <p:spPr bwMode="auto">
          <a:xfrm flipH="1">
            <a:off x="3154363" y="2192338"/>
            <a:ext cx="935037" cy="0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538" name="Line 34"/>
          <p:cNvSpPr>
            <a:spLocks noChangeShapeType="1"/>
          </p:cNvSpPr>
          <p:nvPr/>
        </p:nvSpPr>
        <p:spPr bwMode="auto">
          <a:xfrm>
            <a:off x="3111500" y="2300288"/>
            <a:ext cx="419100" cy="376237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539" name="Line 35"/>
          <p:cNvSpPr>
            <a:spLocks noChangeShapeType="1"/>
          </p:cNvSpPr>
          <p:nvPr/>
        </p:nvSpPr>
        <p:spPr bwMode="auto">
          <a:xfrm flipH="1">
            <a:off x="2562225" y="2795588"/>
            <a:ext cx="936625" cy="0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540" name="Line 36"/>
          <p:cNvSpPr>
            <a:spLocks noChangeShapeType="1"/>
          </p:cNvSpPr>
          <p:nvPr/>
        </p:nvSpPr>
        <p:spPr bwMode="auto">
          <a:xfrm flipH="1">
            <a:off x="1927225" y="2192338"/>
            <a:ext cx="947738" cy="0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541" name="Line 37"/>
          <p:cNvSpPr>
            <a:spLocks noChangeShapeType="1"/>
          </p:cNvSpPr>
          <p:nvPr/>
        </p:nvSpPr>
        <p:spPr bwMode="auto">
          <a:xfrm flipH="1">
            <a:off x="2465388" y="2320925"/>
            <a:ext cx="463550" cy="344488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542" name="Oval 38"/>
          <p:cNvSpPr>
            <a:spLocks noChangeArrowheads="1"/>
          </p:cNvSpPr>
          <p:nvPr/>
        </p:nvSpPr>
        <p:spPr bwMode="auto">
          <a:xfrm>
            <a:off x="2281238" y="1447800"/>
            <a:ext cx="280987" cy="279400"/>
          </a:xfrm>
          <a:prstGeom prst="ellips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3543" name="Text Box 39"/>
          <p:cNvSpPr txBox="1">
            <a:spLocks noChangeArrowheads="1"/>
          </p:cNvSpPr>
          <p:nvPr/>
        </p:nvSpPr>
        <p:spPr bwMode="auto">
          <a:xfrm>
            <a:off x="2268538" y="1408113"/>
            <a:ext cx="334962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1</a:t>
            </a:r>
            <a:endParaRPr lang="en-US" sz="1400"/>
          </a:p>
        </p:txBody>
      </p:sp>
      <p:sp>
        <p:nvSpPr>
          <p:cNvPr id="533544" name="Line 40"/>
          <p:cNvSpPr>
            <a:spLocks noChangeShapeType="1"/>
          </p:cNvSpPr>
          <p:nvPr/>
        </p:nvSpPr>
        <p:spPr bwMode="auto">
          <a:xfrm flipH="1">
            <a:off x="1873250" y="1687513"/>
            <a:ext cx="430213" cy="376237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545" name="Line 41"/>
          <p:cNvSpPr>
            <a:spLocks noChangeShapeType="1"/>
          </p:cNvSpPr>
          <p:nvPr/>
        </p:nvSpPr>
        <p:spPr bwMode="auto">
          <a:xfrm>
            <a:off x="2562225" y="1568450"/>
            <a:ext cx="914400" cy="0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546" name="Line 42"/>
          <p:cNvSpPr>
            <a:spLocks noChangeShapeType="1"/>
          </p:cNvSpPr>
          <p:nvPr/>
        </p:nvSpPr>
        <p:spPr bwMode="auto">
          <a:xfrm>
            <a:off x="2508250" y="1708150"/>
            <a:ext cx="441325" cy="365125"/>
          </a:xfrm>
          <a:prstGeom prst="lin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547" name="Text Box 43"/>
          <p:cNvSpPr txBox="1">
            <a:spLocks noChangeArrowheads="1"/>
          </p:cNvSpPr>
          <p:nvPr/>
        </p:nvSpPr>
        <p:spPr bwMode="auto">
          <a:xfrm>
            <a:off x="2278063" y="1200150"/>
            <a:ext cx="280987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533548" name="Text Box 44"/>
          <p:cNvSpPr txBox="1">
            <a:spLocks noChangeArrowheads="1"/>
          </p:cNvSpPr>
          <p:nvPr/>
        </p:nvSpPr>
        <p:spPr bwMode="auto">
          <a:xfrm>
            <a:off x="3495675" y="1181100"/>
            <a:ext cx="280988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  <a:sym typeface="Symbol" pitchFamily="18" charset="2"/>
              </a:rPr>
              <a:t>2</a:t>
            </a:r>
            <a:endParaRPr lang="en-US" sz="1400">
              <a:solidFill>
                <a:schemeClr val="hlink"/>
              </a:solidFill>
            </a:endParaRPr>
          </a:p>
        </p:txBody>
      </p:sp>
      <p:sp>
        <p:nvSpPr>
          <p:cNvPr id="533549" name="Text Box 45"/>
          <p:cNvSpPr txBox="1">
            <a:spLocks noChangeArrowheads="1"/>
          </p:cNvSpPr>
          <p:nvPr/>
        </p:nvSpPr>
        <p:spPr bwMode="auto">
          <a:xfrm>
            <a:off x="4325938" y="2044700"/>
            <a:ext cx="280987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  <a:sym typeface="Symbol" pitchFamily="18" charset="2"/>
              </a:rPr>
              <a:t>7</a:t>
            </a:r>
            <a:endParaRPr lang="en-US" sz="1400">
              <a:solidFill>
                <a:schemeClr val="hlink"/>
              </a:solidFill>
            </a:endParaRPr>
          </a:p>
        </p:txBody>
      </p:sp>
      <p:sp>
        <p:nvSpPr>
          <p:cNvPr id="533550" name="Text Box 46"/>
          <p:cNvSpPr txBox="1">
            <a:spLocks noChangeArrowheads="1"/>
          </p:cNvSpPr>
          <p:nvPr/>
        </p:nvSpPr>
        <p:spPr bwMode="auto">
          <a:xfrm>
            <a:off x="2865438" y="1820863"/>
            <a:ext cx="280987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  <a:sym typeface="Symbol" pitchFamily="18" charset="2"/>
              </a:rPr>
              <a:t>1</a:t>
            </a:r>
            <a:endParaRPr lang="en-US" sz="1400">
              <a:solidFill>
                <a:schemeClr val="hlink"/>
              </a:solidFill>
            </a:endParaRPr>
          </a:p>
        </p:txBody>
      </p:sp>
      <p:sp>
        <p:nvSpPr>
          <p:cNvPr id="533551" name="Text Box 47"/>
          <p:cNvSpPr txBox="1">
            <a:spLocks noChangeArrowheads="1"/>
          </p:cNvSpPr>
          <p:nvPr/>
        </p:nvSpPr>
        <p:spPr bwMode="auto">
          <a:xfrm>
            <a:off x="3503613" y="2846388"/>
            <a:ext cx="280987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  <a:sym typeface="Symbol" pitchFamily="18" charset="2"/>
              </a:rPr>
              <a:t>4</a:t>
            </a:r>
            <a:endParaRPr lang="en-US" sz="1400">
              <a:solidFill>
                <a:schemeClr val="hlink"/>
              </a:solidFill>
            </a:endParaRPr>
          </a:p>
        </p:txBody>
      </p:sp>
      <p:sp>
        <p:nvSpPr>
          <p:cNvPr id="533552" name="Text Box 48"/>
          <p:cNvSpPr txBox="1">
            <a:spLocks noChangeArrowheads="1"/>
          </p:cNvSpPr>
          <p:nvPr/>
        </p:nvSpPr>
        <p:spPr bwMode="auto">
          <a:xfrm>
            <a:off x="2274888" y="2867025"/>
            <a:ext cx="280987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  <a:sym typeface="Symbol" pitchFamily="18" charset="2"/>
              </a:rPr>
              <a:t>8</a:t>
            </a:r>
            <a:endParaRPr lang="en-US" sz="1400">
              <a:solidFill>
                <a:schemeClr val="hlink"/>
              </a:solidFill>
            </a:endParaRPr>
          </a:p>
        </p:txBody>
      </p:sp>
      <p:sp>
        <p:nvSpPr>
          <p:cNvPr id="533553" name="Text Box 49"/>
          <p:cNvSpPr txBox="1">
            <a:spLocks noChangeArrowheads="1"/>
          </p:cNvSpPr>
          <p:nvPr/>
        </p:nvSpPr>
        <p:spPr bwMode="auto">
          <a:xfrm>
            <a:off x="1395413" y="2019300"/>
            <a:ext cx="280987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  <a:sym typeface="Symbol" pitchFamily="18" charset="2"/>
              </a:rPr>
              <a:t>2</a:t>
            </a:r>
            <a:endParaRPr lang="en-US" sz="1400">
              <a:solidFill>
                <a:schemeClr val="hlink"/>
              </a:solidFill>
            </a:endParaRPr>
          </a:p>
        </p:txBody>
      </p:sp>
      <p:grpSp>
        <p:nvGrpSpPr>
          <p:cNvPr id="533554" name="Group 50"/>
          <p:cNvGrpSpPr>
            <a:grpSpLocks/>
          </p:cNvGrpSpPr>
          <p:nvPr/>
        </p:nvGrpSpPr>
        <p:grpSpPr bwMode="auto">
          <a:xfrm>
            <a:off x="5954713" y="1338263"/>
            <a:ext cx="2324100" cy="1506537"/>
            <a:chOff x="1067" y="1260"/>
            <a:chExt cx="1464" cy="949"/>
          </a:xfrm>
        </p:grpSpPr>
        <p:sp>
          <p:nvSpPr>
            <p:cNvPr id="533555" name="Text Box 51"/>
            <p:cNvSpPr txBox="1">
              <a:spLocks noChangeArrowheads="1"/>
            </p:cNvSpPr>
            <p:nvPr/>
          </p:nvSpPr>
          <p:spPr bwMode="auto">
            <a:xfrm>
              <a:off x="1067" y="1482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533556" name="Text Box 52"/>
            <p:cNvSpPr txBox="1">
              <a:spLocks noChangeArrowheads="1"/>
            </p:cNvSpPr>
            <p:nvPr/>
          </p:nvSpPr>
          <p:spPr bwMode="auto">
            <a:xfrm>
              <a:off x="1679" y="1260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FD1D32"/>
                  </a:solidFill>
                </a:rPr>
                <a:t>2</a:t>
              </a:r>
            </a:p>
          </p:txBody>
        </p:sp>
        <p:sp>
          <p:nvSpPr>
            <p:cNvPr id="533557" name="Text Box 53"/>
            <p:cNvSpPr txBox="1">
              <a:spLocks noChangeArrowheads="1"/>
            </p:cNvSpPr>
            <p:nvPr/>
          </p:nvSpPr>
          <p:spPr bwMode="auto">
            <a:xfrm>
              <a:off x="2311" y="1430"/>
              <a:ext cx="220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10</a:t>
              </a:r>
            </a:p>
          </p:txBody>
        </p:sp>
        <p:sp>
          <p:nvSpPr>
            <p:cNvPr id="533558" name="Text Box 54"/>
            <p:cNvSpPr txBox="1">
              <a:spLocks noChangeArrowheads="1"/>
            </p:cNvSpPr>
            <p:nvPr/>
          </p:nvSpPr>
          <p:spPr bwMode="auto">
            <a:xfrm>
              <a:off x="1993" y="1526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533559" name="Text Box 55"/>
            <p:cNvSpPr txBox="1">
              <a:spLocks noChangeArrowheads="1"/>
            </p:cNvSpPr>
            <p:nvPr/>
          </p:nvSpPr>
          <p:spPr bwMode="auto">
            <a:xfrm>
              <a:off x="1560" y="1459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FD1D32"/>
                  </a:solidFill>
                </a:rPr>
                <a:t>1</a:t>
              </a:r>
            </a:p>
          </p:txBody>
        </p:sp>
        <p:sp>
          <p:nvSpPr>
            <p:cNvPr id="533560" name="Text Box 56"/>
            <p:cNvSpPr txBox="1">
              <a:spLocks noChangeArrowheads="1"/>
            </p:cNvSpPr>
            <p:nvPr/>
          </p:nvSpPr>
          <p:spPr bwMode="auto">
            <a:xfrm>
              <a:off x="1331" y="1644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533561" name="Text Box 57"/>
            <p:cNvSpPr txBox="1">
              <a:spLocks noChangeArrowheads="1"/>
            </p:cNvSpPr>
            <p:nvPr/>
          </p:nvSpPr>
          <p:spPr bwMode="auto">
            <a:xfrm>
              <a:off x="2165" y="1652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7</a:t>
              </a:r>
            </a:p>
          </p:txBody>
        </p:sp>
        <p:sp>
          <p:nvSpPr>
            <p:cNvPr id="533562" name="Text Box 58"/>
            <p:cNvSpPr txBox="1">
              <a:spLocks noChangeArrowheads="1"/>
            </p:cNvSpPr>
            <p:nvPr/>
          </p:nvSpPr>
          <p:spPr bwMode="auto">
            <a:xfrm>
              <a:off x="2356" y="1924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6</a:t>
              </a:r>
            </a:p>
          </p:txBody>
        </p:sp>
        <p:sp>
          <p:nvSpPr>
            <p:cNvPr id="533563" name="Text Box 59"/>
            <p:cNvSpPr txBox="1">
              <a:spLocks noChangeArrowheads="1"/>
            </p:cNvSpPr>
            <p:nvPr/>
          </p:nvSpPr>
          <p:spPr bwMode="auto">
            <a:xfrm>
              <a:off x="1931" y="1838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533564" name="Text Box 60"/>
            <p:cNvSpPr txBox="1">
              <a:spLocks noChangeArrowheads="1"/>
            </p:cNvSpPr>
            <p:nvPr/>
          </p:nvSpPr>
          <p:spPr bwMode="auto">
            <a:xfrm>
              <a:off x="1749" y="2035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533565" name="Text Box 61"/>
            <p:cNvSpPr txBox="1">
              <a:spLocks noChangeArrowheads="1"/>
            </p:cNvSpPr>
            <p:nvPr/>
          </p:nvSpPr>
          <p:spPr bwMode="auto">
            <a:xfrm>
              <a:off x="1486" y="1840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8</a:t>
              </a:r>
            </a:p>
          </p:txBody>
        </p:sp>
        <p:sp>
          <p:nvSpPr>
            <p:cNvPr id="533566" name="Text Box 62"/>
            <p:cNvSpPr txBox="1">
              <a:spLocks noChangeArrowheads="1"/>
            </p:cNvSpPr>
            <p:nvPr/>
          </p:nvSpPr>
          <p:spPr bwMode="auto">
            <a:xfrm>
              <a:off x="1155" y="1854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5</a:t>
              </a:r>
            </a:p>
          </p:txBody>
        </p:sp>
      </p:grpSp>
      <p:sp>
        <p:nvSpPr>
          <p:cNvPr id="533567" name="Oval 63"/>
          <p:cNvSpPr>
            <a:spLocks noChangeArrowheads="1"/>
          </p:cNvSpPr>
          <p:nvPr/>
        </p:nvSpPr>
        <p:spPr bwMode="auto">
          <a:xfrm>
            <a:off x="5719763" y="2049463"/>
            <a:ext cx="280987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3568" name="Text Box 64"/>
          <p:cNvSpPr txBox="1">
            <a:spLocks noChangeArrowheads="1"/>
          </p:cNvSpPr>
          <p:nvPr/>
        </p:nvSpPr>
        <p:spPr bwMode="auto">
          <a:xfrm>
            <a:off x="5702300" y="2009775"/>
            <a:ext cx="334963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3</a:t>
            </a:r>
            <a:endParaRPr lang="en-US" sz="1400"/>
          </a:p>
        </p:txBody>
      </p:sp>
      <p:sp>
        <p:nvSpPr>
          <p:cNvPr id="533569" name="Oval 65"/>
          <p:cNvSpPr>
            <a:spLocks noChangeArrowheads="1"/>
          </p:cNvSpPr>
          <p:nvPr/>
        </p:nvSpPr>
        <p:spPr bwMode="auto">
          <a:xfrm>
            <a:off x="6345238" y="2665413"/>
            <a:ext cx="280987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3570" name="Text Box 66"/>
          <p:cNvSpPr txBox="1">
            <a:spLocks noChangeArrowheads="1"/>
          </p:cNvSpPr>
          <p:nvPr/>
        </p:nvSpPr>
        <p:spPr bwMode="auto">
          <a:xfrm>
            <a:off x="6316663" y="2614613"/>
            <a:ext cx="334962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6</a:t>
            </a:r>
            <a:endParaRPr lang="en-US" sz="1400"/>
          </a:p>
        </p:txBody>
      </p:sp>
      <p:sp>
        <p:nvSpPr>
          <p:cNvPr id="533571" name="Oval 67"/>
          <p:cNvSpPr>
            <a:spLocks noChangeArrowheads="1"/>
          </p:cNvSpPr>
          <p:nvPr/>
        </p:nvSpPr>
        <p:spPr bwMode="auto">
          <a:xfrm>
            <a:off x="6937375" y="2074863"/>
            <a:ext cx="280988" cy="279400"/>
          </a:xfrm>
          <a:prstGeom prst="ellips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3572" name="Text Box 68"/>
          <p:cNvSpPr txBox="1">
            <a:spLocks noChangeArrowheads="1"/>
          </p:cNvSpPr>
          <p:nvPr/>
        </p:nvSpPr>
        <p:spPr bwMode="auto">
          <a:xfrm>
            <a:off x="6919913" y="2035175"/>
            <a:ext cx="33496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4</a:t>
            </a:r>
            <a:endParaRPr lang="en-US" sz="1400"/>
          </a:p>
        </p:txBody>
      </p:sp>
      <p:sp>
        <p:nvSpPr>
          <p:cNvPr id="533573" name="Oval 69"/>
          <p:cNvSpPr>
            <a:spLocks noChangeArrowheads="1"/>
          </p:cNvSpPr>
          <p:nvPr/>
        </p:nvSpPr>
        <p:spPr bwMode="auto">
          <a:xfrm>
            <a:off x="7553325" y="1463675"/>
            <a:ext cx="280988" cy="279400"/>
          </a:xfrm>
          <a:prstGeom prst="ellips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3574" name="Text Box 70"/>
          <p:cNvSpPr txBox="1">
            <a:spLocks noChangeArrowheads="1"/>
          </p:cNvSpPr>
          <p:nvPr/>
        </p:nvSpPr>
        <p:spPr bwMode="auto">
          <a:xfrm>
            <a:off x="7535863" y="1423988"/>
            <a:ext cx="334962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2</a:t>
            </a:r>
            <a:endParaRPr lang="en-US" sz="1400"/>
          </a:p>
        </p:txBody>
      </p:sp>
      <p:sp>
        <p:nvSpPr>
          <p:cNvPr id="533575" name="Oval 71"/>
          <p:cNvSpPr>
            <a:spLocks noChangeArrowheads="1"/>
          </p:cNvSpPr>
          <p:nvPr/>
        </p:nvSpPr>
        <p:spPr bwMode="auto">
          <a:xfrm>
            <a:off x="7562850" y="2659063"/>
            <a:ext cx="280988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3576" name="Text Box 72"/>
          <p:cNvSpPr txBox="1">
            <a:spLocks noChangeArrowheads="1"/>
          </p:cNvSpPr>
          <p:nvPr/>
        </p:nvSpPr>
        <p:spPr bwMode="auto">
          <a:xfrm>
            <a:off x="7556500" y="2619375"/>
            <a:ext cx="334963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7</a:t>
            </a:r>
            <a:endParaRPr lang="en-US" sz="1400"/>
          </a:p>
        </p:txBody>
      </p:sp>
      <p:sp>
        <p:nvSpPr>
          <p:cNvPr id="533577" name="Oval 73"/>
          <p:cNvSpPr>
            <a:spLocks noChangeArrowheads="1"/>
          </p:cNvSpPr>
          <p:nvPr/>
        </p:nvSpPr>
        <p:spPr bwMode="auto">
          <a:xfrm>
            <a:off x="8164513" y="2076450"/>
            <a:ext cx="280987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3578" name="Text Box 74"/>
          <p:cNvSpPr txBox="1">
            <a:spLocks noChangeArrowheads="1"/>
          </p:cNvSpPr>
          <p:nvPr/>
        </p:nvSpPr>
        <p:spPr bwMode="auto">
          <a:xfrm>
            <a:off x="8147050" y="2036763"/>
            <a:ext cx="334963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5</a:t>
            </a:r>
            <a:endParaRPr lang="en-US" sz="1400"/>
          </a:p>
        </p:txBody>
      </p:sp>
      <p:sp>
        <p:nvSpPr>
          <p:cNvPr id="533579" name="Line 75"/>
          <p:cNvSpPr>
            <a:spLocks noChangeShapeType="1"/>
          </p:cNvSpPr>
          <p:nvPr/>
        </p:nvSpPr>
        <p:spPr bwMode="auto">
          <a:xfrm>
            <a:off x="5924550" y="2320925"/>
            <a:ext cx="430213" cy="396875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580" name="Line 76"/>
          <p:cNvSpPr>
            <a:spLocks noChangeShapeType="1"/>
          </p:cNvSpPr>
          <p:nvPr/>
        </p:nvSpPr>
        <p:spPr bwMode="auto">
          <a:xfrm>
            <a:off x="7816850" y="1663700"/>
            <a:ext cx="420688" cy="430213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581" name="Line 77"/>
          <p:cNvSpPr>
            <a:spLocks noChangeShapeType="1"/>
          </p:cNvSpPr>
          <p:nvPr/>
        </p:nvSpPr>
        <p:spPr bwMode="auto">
          <a:xfrm flipH="1">
            <a:off x="7807325" y="2309813"/>
            <a:ext cx="396875" cy="398462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582" name="Line 78"/>
          <p:cNvSpPr>
            <a:spLocks noChangeShapeType="1"/>
          </p:cNvSpPr>
          <p:nvPr/>
        </p:nvSpPr>
        <p:spPr bwMode="auto">
          <a:xfrm flipH="1">
            <a:off x="7183438" y="1697038"/>
            <a:ext cx="407987" cy="407987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583" name="Line 79"/>
          <p:cNvSpPr>
            <a:spLocks noChangeShapeType="1"/>
          </p:cNvSpPr>
          <p:nvPr/>
        </p:nvSpPr>
        <p:spPr bwMode="auto">
          <a:xfrm flipH="1">
            <a:off x="7215188" y="2201863"/>
            <a:ext cx="935037" cy="0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584" name="Line 80"/>
          <p:cNvSpPr>
            <a:spLocks noChangeShapeType="1"/>
          </p:cNvSpPr>
          <p:nvPr/>
        </p:nvSpPr>
        <p:spPr bwMode="auto">
          <a:xfrm>
            <a:off x="7172325" y="2309813"/>
            <a:ext cx="419100" cy="376237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585" name="Line 81"/>
          <p:cNvSpPr>
            <a:spLocks noChangeShapeType="1"/>
          </p:cNvSpPr>
          <p:nvPr/>
        </p:nvSpPr>
        <p:spPr bwMode="auto">
          <a:xfrm flipH="1">
            <a:off x="6623050" y="2805113"/>
            <a:ext cx="936625" cy="0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586" name="Line 82"/>
          <p:cNvSpPr>
            <a:spLocks noChangeShapeType="1"/>
          </p:cNvSpPr>
          <p:nvPr/>
        </p:nvSpPr>
        <p:spPr bwMode="auto">
          <a:xfrm flipH="1">
            <a:off x="5988050" y="2201863"/>
            <a:ext cx="947738" cy="0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587" name="Line 83"/>
          <p:cNvSpPr>
            <a:spLocks noChangeShapeType="1"/>
          </p:cNvSpPr>
          <p:nvPr/>
        </p:nvSpPr>
        <p:spPr bwMode="auto">
          <a:xfrm flipH="1">
            <a:off x="6526213" y="2330450"/>
            <a:ext cx="463550" cy="344488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588" name="Oval 84"/>
          <p:cNvSpPr>
            <a:spLocks noChangeArrowheads="1"/>
          </p:cNvSpPr>
          <p:nvPr/>
        </p:nvSpPr>
        <p:spPr bwMode="auto">
          <a:xfrm>
            <a:off x="6342063" y="1457325"/>
            <a:ext cx="280987" cy="279400"/>
          </a:xfrm>
          <a:prstGeom prst="ellips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3589" name="Text Box 85"/>
          <p:cNvSpPr txBox="1">
            <a:spLocks noChangeArrowheads="1"/>
          </p:cNvSpPr>
          <p:nvPr/>
        </p:nvSpPr>
        <p:spPr bwMode="auto">
          <a:xfrm>
            <a:off x="6329363" y="1417638"/>
            <a:ext cx="334962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1</a:t>
            </a:r>
            <a:endParaRPr lang="en-US" sz="1400"/>
          </a:p>
        </p:txBody>
      </p:sp>
      <p:sp>
        <p:nvSpPr>
          <p:cNvPr id="533590" name="Line 86"/>
          <p:cNvSpPr>
            <a:spLocks noChangeShapeType="1"/>
          </p:cNvSpPr>
          <p:nvPr/>
        </p:nvSpPr>
        <p:spPr bwMode="auto">
          <a:xfrm flipH="1">
            <a:off x="5934075" y="1697038"/>
            <a:ext cx="430213" cy="376237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591" name="Line 87"/>
          <p:cNvSpPr>
            <a:spLocks noChangeShapeType="1"/>
          </p:cNvSpPr>
          <p:nvPr/>
        </p:nvSpPr>
        <p:spPr bwMode="auto">
          <a:xfrm>
            <a:off x="6623050" y="1577975"/>
            <a:ext cx="914400" cy="0"/>
          </a:xfrm>
          <a:prstGeom prst="lin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592" name="Line 88"/>
          <p:cNvSpPr>
            <a:spLocks noChangeShapeType="1"/>
          </p:cNvSpPr>
          <p:nvPr/>
        </p:nvSpPr>
        <p:spPr bwMode="auto">
          <a:xfrm>
            <a:off x="6569075" y="1717675"/>
            <a:ext cx="441325" cy="365125"/>
          </a:xfrm>
          <a:prstGeom prst="lin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593" name="Text Box 89"/>
          <p:cNvSpPr txBox="1">
            <a:spLocks noChangeArrowheads="1"/>
          </p:cNvSpPr>
          <p:nvPr/>
        </p:nvSpPr>
        <p:spPr bwMode="auto">
          <a:xfrm>
            <a:off x="6338888" y="1209675"/>
            <a:ext cx="280987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533594" name="Text Box 90"/>
          <p:cNvSpPr txBox="1">
            <a:spLocks noChangeArrowheads="1"/>
          </p:cNvSpPr>
          <p:nvPr/>
        </p:nvSpPr>
        <p:spPr bwMode="auto">
          <a:xfrm>
            <a:off x="7556500" y="1190625"/>
            <a:ext cx="280988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  <a:sym typeface="Symbol" pitchFamily="18" charset="2"/>
              </a:rPr>
              <a:t>2</a:t>
            </a:r>
            <a:endParaRPr lang="en-US" sz="1400">
              <a:solidFill>
                <a:schemeClr val="hlink"/>
              </a:solidFill>
            </a:endParaRPr>
          </a:p>
        </p:txBody>
      </p:sp>
      <p:sp>
        <p:nvSpPr>
          <p:cNvPr id="533595" name="Text Box 91"/>
          <p:cNvSpPr txBox="1">
            <a:spLocks noChangeArrowheads="1"/>
          </p:cNvSpPr>
          <p:nvPr/>
        </p:nvSpPr>
        <p:spPr bwMode="auto">
          <a:xfrm>
            <a:off x="8386763" y="2054225"/>
            <a:ext cx="280987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  <a:sym typeface="Symbol" pitchFamily="18" charset="2"/>
              </a:rPr>
              <a:t>7</a:t>
            </a:r>
            <a:endParaRPr lang="en-US" sz="1400">
              <a:solidFill>
                <a:schemeClr val="hlink"/>
              </a:solidFill>
            </a:endParaRPr>
          </a:p>
        </p:txBody>
      </p:sp>
      <p:sp>
        <p:nvSpPr>
          <p:cNvPr id="533596" name="Text Box 92"/>
          <p:cNvSpPr txBox="1">
            <a:spLocks noChangeArrowheads="1"/>
          </p:cNvSpPr>
          <p:nvPr/>
        </p:nvSpPr>
        <p:spPr bwMode="auto">
          <a:xfrm>
            <a:off x="6926263" y="1830388"/>
            <a:ext cx="280987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  <a:sym typeface="Symbol" pitchFamily="18" charset="2"/>
              </a:rPr>
              <a:t>1</a:t>
            </a:r>
            <a:endParaRPr lang="en-US" sz="1400">
              <a:solidFill>
                <a:schemeClr val="hlink"/>
              </a:solidFill>
            </a:endParaRPr>
          </a:p>
        </p:txBody>
      </p:sp>
      <p:sp>
        <p:nvSpPr>
          <p:cNvPr id="533597" name="Text Box 93"/>
          <p:cNvSpPr txBox="1">
            <a:spLocks noChangeArrowheads="1"/>
          </p:cNvSpPr>
          <p:nvPr/>
        </p:nvSpPr>
        <p:spPr bwMode="auto">
          <a:xfrm>
            <a:off x="7564438" y="2855913"/>
            <a:ext cx="280987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  <a:sym typeface="Symbol" pitchFamily="18" charset="2"/>
              </a:rPr>
              <a:t>4</a:t>
            </a:r>
            <a:endParaRPr lang="en-US" sz="1400">
              <a:solidFill>
                <a:schemeClr val="hlink"/>
              </a:solidFill>
            </a:endParaRPr>
          </a:p>
        </p:txBody>
      </p:sp>
      <p:sp>
        <p:nvSpPr>
          <p:cNvPr id="533598" name="Text Box 94"/>
          <p:cNvSpPr txBox="1">
            <a:spLocks noChangeArrowheads="1"/>
          </p:cNvSpPr>
          <p:nvPr/>
        </p:nvSpPr>
        <p:spPr bwMode="auto">
          <a:xfrm>
            <a:off x="6335713" y="2876550"/>
            <a:ext cx="280987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  <a:sym typeface="Symbol" pitchFamily="18" charset="2"/>
              </a:rPr>
              <a:t>8</a:t>
            </a:r>
            <a:endParaRPr lang="en-US" sz="1400">
              <a:solidFill>
                <a:schemeClr val="hlink"/>
              </a:solidFill>
            </a:endParaRPr>
          </a:p>
        </p:txBody>
      </p:sp>
      <p:sp>
        <p:nvSpPr>
          <p:cNvPr id="533599" name="Text Box 95"/>
          <p:cNvSpPr txBox="1">
            <a:spLocks noChangeArrowheads="1"/>
          </p:cNvSpPr>
          <p:nvPr/>
        </p:nvSpPr>
        <p:spPr bwMode="auto">
          <a:xfrm>
            <a:off x="5456238" y="2028825"/>
            <a:ext cx="280987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  <a:sym typeface="Symbol" pitchFamily="18" charset="2"/>
              </a:rPr>
              <a:t>2</a:t>
            </a:r>
            <a:endParaRPr lang="en-US" sz="1400">
              <a:solidFill>
                <a:schemeClr val="hlink"/>
              </a:solidFill>
            </a:endParaRPr>
          </a:p>
        </p:txBody>
      </p:sp>
      <p:sp>
        <p:nvSpPr>
          <p:cNvPr id="533600" name="Line 96"/>
          <p:cNvSpPr>
            <a:spLocks noChangeShapeType="1"/>
          </p:cNvSpPr>
          <p:nvPr/>
        </p:nvSpPr>
        <p:spPr bwMode="auto">
          <a:xfrm>
            <a:off x="4713288" y="2184400"/>
            <a:ext cx="58102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601" name="Line 97"/>
          <p:cNvSpPr>
            <a:spLocks noChangeShapeType="1"/>
          </p:cNvSpPr>
          <p:nvPr/>
        </p:nvSpPr>
        <p:spPr bwMode="auto">
          <a:xfrm>
            <a:off x="731838" y="2193925"/>
            <a:ext cx="592137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602" name="Text Box 98"/>
          <p:cNvSpPr txBox="1">
            <a:spLocks noChangeArrowheads="1"/>
          </p:cNvSpPr>
          <p:nvPr/>
        </p:nvSpPr>
        <p:spPr bwMode="auto">
          <a:xfrm>
            <a:off x="3530600" y="3883025"/>
            <a:ext cx="184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pSp>
        <p:nvGrpSpPr>
          <p:cNvPr id="533603" name="Group 99"/>
          <p:cNvGrpSpPr>
            <a:grpSpLocks/>
          </p:cNvGrpSpPr>
          <p:nvPr/>
        </p:nvGrpSpPr>
        <p:grpSpPr bwMode="auto">
          <a:xfrm>
            <a:off x="1976438" y="3943350"/>
            <a:ext cx="2324100" cy="1506538"/>
            <a:chOff x="1067" y="1260"/>
            <a:chExt cx="1464" cy="949"/>
          </a:xfrm>
        </p:grpSpPr>
        <p:sp>
          <p:nvSpPr>
            <p:cNvPr id="533604" name="Text Box 100"/>
            <p:cNvSpPr txBox="1">
              <a:spLocks noChangeArrowheads="1"/>
            </p:cNvSpPr>
            <p:nvPr/>
          </p:nvSpPr>
          <p:spPr bwMode="auto">
            <a:xfrm>
              <a:off x="1067" y="1482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533605" name="Text Box 101"/>
            <p:cNvSpPr txBox="1">
              <a:spLocks noChangeArrowheads="1"/>
            </p:cNvSpPr>
            <p:nvPr/>
          </p:nvSpPr>
          <p:spPr bwMode="auto">
            <a:xfrm>
              <a:off x="1679" y="1260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FD1D32"/>
                  </a:solidFill>
                </a:rPr>
                <a:t>2</a:t>
              </a:r>
            </a:p>
          </p:txBody>
        </p:sp>
        <p:sp>
          <p:nvSpPr>
            <p:cNvPr id="533606" name="Text Box 102"/>
            <p:cNvSpPr txBox="1">
              <a:spLocks noChangeArrowheads="1"/>
            </p:cNvSpPr>
            <p:nvPr/>
          </p:nvSpPr>
          <p:spPr bwMode="auto">
            <a:xfrm>
              <a:off x="2311" y="1430"/>
              <a:ext cx="220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10</a:t>
              </a:r>
            </a:p>
          </p:txBody>
        </p:sp>
        <p:sp>
          <p:nvSpPr>
            <p:cNvPr id="533607" name="Text Box 103"/>
            <p:cNvSpPr txBox="1">
              <a:spLocks noChangeArrowheads="1"/>
            </p:cNvSpPr>
            <p:nvPr/>
          </p:nvSpPr>
          <p:spPr bwMode="auto">
            <a:xfrm>
              <a:off x="1993" y="1526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533608" name="Text Box 104"/>
            <p:cNvSpPr txBox="1">
              <a:spLocks noChangeArrowheads="1"/>
            </p:cNvSpPr>
            <p:nvPr/>
          </p:nvSpPr>
          <p:spPr bwMode="auto">
            <a:xfrm>
              <a:off x="1560" y="1459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FD1D32"/>
                  </a:solidFill>
                </a:rPr>
                <a:t>1</a:t>
              </a:r>
            </a:p>
          </p:txBody>
        </p:sp>
        <p:sp>
          <p:nvSpPr>
            <p:cNvPr id="533609" name="Text Box 105"/>
            <p:cNvSpPr txBox="1">
              <a:spLocks noChangeArrowheads="1"/>
            </p:cNvSpPr>
            <p:nvPr/>
          </p:nvSpPr>
          <p:spPr bwMode="auto">
            <a:xfrm>
              <a:off x="1331" y="1644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FD1D32"/>
                  </a:solidFill>
                </a:rPr>
                <a:t>2</a:t>
              </a:r>
            </a:p>
          </p:txBody>
        </p:sp>
        <p:sp>
          <p:nvSpPr>
            <p:cNvPr id="533610" name="Text Box 106"/>
            <p:cNvSpPr txBox="1">
              <a:spLocks noChangeArrowheads="1"/>
            </p:cNvSpPr>
            <p:nvPr/>
          </p:nvSpPr>
          <p:spPr bwMode="auto">
            <a:xfrm>
              <a:off x="2165" y="1652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7</a:t>
              </a:r>
            </a:p>
          </p:txBody>
        </p:sp>
        <p:sp>
          <p:nvSpPr>
            <p:cNvPr id="533611" name="Text Box 107"/>
            <p:cNvSpPr txBox="1">
              <a:spLocks noChangeArrowheads="1"/>
            </p:cNvSpPr>
            <p:nvPr/>
          </p:nvSpPr>
          <p:spPr bwMode="auto">
            <a:xfrm>
              <a:off x="2356" y="1924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6</a:t>
              </a:r>
            </a:p>
          </p:txBody>
        </p:sp>
        <p:sp>
          <p:nvSpPr>
            <p:cNvPr id="533612" name="Text Box 108"/>
            <p:cNvSpPr txBox="1">
              <a:spLocks noChangeArrowheads="1"/>
            </p:cNvSpPr>
            <p:nvPr/>
          </p:nvSpPr>
          <p:spPr bwMode="auto">
            <a:xfrm>
              <a:off x="1931" y="1838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533613" name="Text Box 109"/>
            <p:cNvSpPr txBox="1">
              <a:spLocks noChangeArrowheads="1"/>
            </p:cNvSpPr>
            <p:nvPr/>
          </p:nvSpPr>
          <p:spPr bwMode="auto">
            <a:xfrm>
              <a:off x="1749" y="2035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533614" name="Text Box 110"/>
            <p:cNvSpPr txBox="1">
              <a:spLocks noChangeArrowheads="1"/>
            </p:cNvSpPr>
            <p:nvPr/>
          </p:nvSpPr>
          <p:spPr bwMode="auto">
            <a:xfrm>
              <a:off x="1486" y="1840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8</a:t>
              </a:r>
            </a:p>
          </p:txBody>
        </p:sp>
        <p:sp>
          <p:nvSpPr>
            <p:cNvPr id="533615" name="Text Box 111"/>
            <p:cNvSpPr txBox="1">
              <a:spLocks noChangeArrowheads="1"/>
            </p:cNvSpPr>
            <p:nvPr/>
          </p:nvSpPr>
          <p:spPr bwMode="auto">
            <a:xfrm>
              <a:off x="1155" y="1854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5</a:t>
              </a:r>
            </a:p>
          </p:txBody>
        </p:sp>
      </p:grpSp>
      <p:sp>
        <p:nvSpPr>
          <p:cNvPr id="533616" name="Oval 112"/>
          <p:cNvSpPr>
            <a:spLocks noChangeArrowheads="1"/>
          </p:cNvSpPr>
          <p:nvPr/>
        </p:nvSpPr>
        <p:spPr bwMode="auto">
          <a:xfrm>
            <a:off x="1741488" y="4654550"/>
            <a:ext cx="280987" cy="279400"/>
          </a:xfrm>
          <a:prstGeom prst="ellips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3617" name="Text Box 113"/>
          <p:cNvSpPr txBox="1">
            <a:spLocks noChangeArrowheads="1"/>
          </p:cNvSpPr>
          <p:nvPr/>
        </p:nvSpPr>
        <p:spPr bwMode="auto">
          <a:xfrm>
            <a:off x="1724025" y="4614863"/>
            <a:ext cx="334963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3</a:t>
            </a:r>
            <a:endParaRPr lang="en-US" sz="1400"/>
          </a:p>
        </p:txBody>
      </p:sp>
      <p:sp>
        <p:nvSpPr>
          <p:cNvPr id="533618" name="Oval 114"/>
          <p:cNvSpPr>
            <a:spLocks noChangeArrowheads="1"/>
          </p:cNvSpPr>
          <p:nvPr/>
        </p:nvSpPr>
        <p:spPr bwMode="auto">
          <a:xfrm>
            <a:off x="2366963" y="5270500"/>
            <a:ext cx="280987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3619" name="Text Box 115"/>
          <p:cNvSpPr txBox="1">
            <a:spLocks noChangeArrowheads="1"/>
          </p:cNvSpPr>
          <p:nvPr/>
        </p:nvSpPr>
        <p:spPr bwMode="auto">
          <a:xfrm>
            <a:off x="2338388" y="5219700"/>
            <a:ext cx="33496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6</a:t>
            </a:r>
            <a:endParaRPr lang="en-US" sz="1400"/>
          </a:p>
        </p:txBody>
      </p:sp>
      <p:sp>
        <p:nvSpPr>
          <p:cNvPr id="533620" name="Oval 116"/>
          <p:cNvSpPr>
            <a:spLocks noChangeArrowheads="1"/>
          </p:cNvSpPr>
          <p:nvPr/>
        </p:nvSpPr>
        <p:spPr bwMode="auto">
          <a:xfrm>
            <a:off x="2959100" y="4679950"/>
            <a:ext cx="280988" cy="279400"/>
          </a:xfrm>
          <a:prstGeom prst="ellips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3621" name="Text Box 117"/>
          <p:cNvSpPr txBox="1">
            <a:spLocks noChangeArrowheads="1"/>
          </p:cNvSpPr>
          <p:nvPr/>
        </p:nvSpPr>
        <p:spPr bwMode="auto">
          <a:xfrm>
            <a:off x="2941638" y="4640263"/>
            <a:ext cx="334962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4</a:t>
            </a:r>
            <a:endParaRPr lang="en-US" sz="1400"/>
          </a:p>
        </p:txBody>
      </p:sp>
      <p:sp>
        <p:nvSpPr>
          <p:cNvPr id="533622" name="Oval 118"/>
          <p:cNvSpPr>
            <a:spLocks noChangeArrowheads="1"/>
          </p:cNvSpPr>
          <p:nvPr/>
        </p:nvSpPr>
        <p:spPr bwMode="auto">
          <a:xfrm>
            <a:off x="3575050" y="4068763"/>
            <a:ext cx="280988" cy="279400"/>
          </a:xfrm>
          <a:prstGeom prst="ellips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3623" name="Text Box 119"/>
          <p:cNvSpPr txBox="1">
            <a:spLocks noChangeArrowheads="1"/>
          </p:cNvSpPr>
          <p:nvPr/>
        </p:nvSpPr>
        <p:spPr bwMode="auto">
          <a:xfrm>
            <a:off x="3557588" y="4029075"/>
            <a:ext cx="33496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2</a:t>
            </a:r>
            <a:endParaRPr lang="en-US" sz="1400"/>
          </a:p>
        </p:txBody>
      </p:sp>
      <p:sp>
        <p:nvSpPr>
          <p:cNvPr id="533624" name="Oval 120"/>
          <p:cNvSpPr>
            <a:spLocks noChangeArrowheads="1"/>
          </p:cNvSpPr>
          <p:nvPr/>
        </p:nvSpPr>
        <p:spPr bwMode="auto">
          <a:xfrm>
            <a:off x="3584575" y="5264150"/>
            <a:ext cx="280988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3625" name="Text Box 121"/>
          <p:cNvSpPr txBox="1">
            <a:spLocks noChangeArrowheads="1"/>
          </p:cNvSpPr>
          <p:nvPr/>
        </p:nvSpPr>
        <p:spPr bwMode="auto">
          <a:xfrm>
            <a:off x="3578225" y="5224463"/>
            <a:ext cx="334963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7</a:t>
            </a:r>
            <a:endParaRPr lang="en-US" sz="1400"/>
          </a:p>
        </p:txBody>
      </p:sp>
      <p:sp>
        <p:nvSpPr>
          <p:cNvPr id="533626" name="Oval 122"/>
          <p:cNvSpPr>
            <a:spLocks noChangeArrowheads="1"/>
          </p:cNvSpPr>
          <p:nvPr/>
        </p:nvSpPr>
        <p:spPr bwMode="auto">
          <a:xfrm>
            <a:off x="4186238" y="4681538"/>
            <a:ext cx="280987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3627" name="Text Box 123"/>
          <p:cNvSpPr txBox="1">
            <a:spLocks noChangeArrowheads="1"/>
          </p:cNvSpPr>
          <p:nvPr/>
        </p:nvSpPr>
        <p:spPr bwMode="auto">
          <a:xfrm>
            <a:off x="4168775" y="4641850"/>
            <a:ext cx="334963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5</a:t>
            </a:r>
            <a:endParaRPr lang="en-US" sz="1400"/>
          </a:p>
        </p:txBody>
      </p:sp>
      <p:sp>
        <p:nvSpPr>
          <p:cNvPr id="533628" name="Line 124"/>
          <p:cNvSpPr>
            <a:spLocks noChangeShapeType="1"/>
          </p:cNvSpPr>
          <p:nvPr/>
        </p:nvSpPr>
        <p:spPr bwMode="auto">
          <a:xfrm>
            <a:off x="1946275" y="4926013"/>
            <a:ext cx="430213" cy="396875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629" name="Line 125"/>
          <p:cNvSpPr>
            <a:spLocks noChangeShapeType="1"/>
          </p:cNvSpPr>
          <p:nvPr/>
        </p:nvSpPr>
        <p:spPr bwMode="auto">
          <a:xfrm>
            <a:off x="3838575" y="4268788"/>
            <a:ext cx="420688" cy="430212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630" name="Line 126"/>
          <p:cNvSpPr>
            <a:spLocks noChangeShapeType="1"/>
          </p:cNvSpPr>
          <p:nvPr/>
        </p:nvSpPr>
        <p:spPr bwMode="auto">
          <a:xfrm flipH="1">
            <a:off x="3829050" y="4914900"/>
            <a:ext cx="396875" cy="398463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631" name="Line 127"/>
          <p:cNvSpPr>
            <a:spLocks noChangeShapeType="1"/>
          </p:cNvSpPr>
          <p:nvPr/>
        </p:nvSpPr>
        <p:spPr bwMode="auto">
          <a:xfrm flipH="1">
            <a:off x="3205163" y="4302125"/>
            <a:ext cx="407987" cy="407988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632" name="Line 128"/>
          <p:cNvSpPr>
            <a:spLocks noChangeShapeType="1"/>
          </p:cNvSpPr>
          <p:nvPr/>
        </p:nvSpPr>
        <p:spPr bwMode="auto">
          <a:xfrm flipH="1">
            <a:off x="3236913" y="4806950"/>
            <a:ext cx="935037" cy="0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633" name="Line 129"/>
          <p:cNvSpPr>
            <a:spLocks noChangeShapeType="1"/>
          </p:cNvSpPr>
          <p:nvPr/>
        </p:nvSpPr>
        <p:spPr bwMode="auto">
          <a:xfrm>
            <a:off x="3194050" y="4914900"/>
            <a:ext cx="419100" cy="376238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634" name="Line 130"/>
          <p:cNvSpPr>
            <a:spLocks noChangeShapeType="1"/>
          </p:cNvSpPr>
          <p:nvPr/>
        </p:nvSpPr>
        <p:spPr bwMode="auto">
          <a:xfrm flipH="1">
            <a:off x="2644775" y="5410200"/>
            <a:ext cx="936625" cy="0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635" name="Line 131"/>
          <p:cNvSpPr>
            <a:spLocks noChangeShapeType="1"/>
          </p:cNvSpPr>
          <p:nvPr/>
        </p:nvSpPr>
        <p:spPr bwMode="auto">
          <a:xfrm flipH="1">
            <a:off x="2009775" y="4806950"/>
            <a:ext cx="947738" cy="0"/>
          </a:xfrm>
          <a:prstGeom prst="lin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636" name="Line 132"/>
          <p:cNvSpPr>
            <a:spLocks noChangeShapeType="1"/>
          </p:cNvSpPr>
          <p:nvPr/>
        </p:nvSpPr>
        <p:spPr bwMode="auto">
          <a:xfrm flipH="1">
            <a:off x="2547938" y="4935538"/>
            <a:ext cx="463550" cy="344487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637" name="Oval 133"/>
          <p:cNvSpPr>
            <a:spLocks noChangeArrowheads="1"/>
          </p:cNvSpPr>
          <p:nvPr/>
        </p:nvSpPr>
        <p:spPr bwMode="auto">
          <a:xfrm>
            <a:off x="2363788" y="4062413"/>
            <a:ext cx="280987" cy="279400"/>
          </a:xfrm>
          <a:prstGeom prst="ellips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3638" name="Text Box 134"/>
          <p:cNvSpPr txBox="1">
            <a:spLocks noChangeArrowheads="1"/>
          </p:cNvSpPr>
          <p:nvPr/>
        </p:nvSpPr>
        <p:spPr bwMode="auto">
          <a:xfrm>
            <a:off x="2351088" y="4022725"/>
            <a:ext cx="33496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1</a:t>
            </a:r>
            <a:endParaRPr lang="en-US" sz="1400"/>
          </a:p>
        </p:txBody>
      </p:sp>
      <p:sp>
        <p:nvSpPr>
          <p:cNvPr id="533639" name="Line 135"/>
          <p:cNvSpPr>
            <a:spLocks noChangeShapeType="1"/>
          </p:cNvSpPr>
          <p:nvPr/>
        </p:nvSpPr>
        <p:spPr bwMode="auto">
          <a:xfrm flipH="1">
            <a:off x="1955800" y="4302125"/>
            <a:ext cx="430213" cy="376238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640" name="Line 136"/>
          <p:cNvSpPr>
            <a:spLocks noChangeShapeType="1"/>
          </p:cNvSpPr>
          <p:nvPr/>
        </p:nvSpPr>
        <p:spPr bwMode="auto">
          <a:xfrm>
            <a:off x="2644775" y="4183063"/>
            <a:ext cx="914400" cy="0"/>
          </a:xfrm>
          <a:prstGeom prst="lin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641" name="Line 137"/>
          <p:cNvSpPr>
            <a:spLocks noChangeShapeType="1"/>
          </p:cNvSpPr>
          <p:nvPr/>
        </p:nvSpPr>
        <p:spPr bwMode="auto">
          <a:xfrm>
            <a:off x="2590800" y="4322763"/>
            <a:ext cx="441325" cy="365125"/>
          </a:xfrm>
          <a:prstGeom prst="lin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642" name="Text Box 138"/>
          <p:cNvSpPr txBox="1">
            <a:spLocks noChangeArrowheads="1"/>
          </p:cNvSpPr>
          <p:nvPr/>
        </p:nvSpPr>
        <p:spPr bwMode="auto">
          <a:xfrm>
            <a:off x="2360613" y="3814763"/>
            <a:ext cx="280987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533643" name="Text Box 139"/>
          <p:cNvSpPr txBox="1">
            <a:spLocks noChangeArrowheads="1"/>
          </p:cNvSpPr>
          <p:nvPr/>
        </p:nvSpPr>
        <p:spPr bwMode="auto">
          <a:xfrm>
            <a:off x="3578225" y="3795713"/>
            <a:ext cx="280988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  <a:sym typeface="Symbol" pitchFamily="18" charset="2"/>
              </a:rPr>
              <a:t>2</a:t>
            </a:r>
            <a:endParaRPr lang="en-US" sz="1400">
              <a:solidFill>
                <a:schemeClr val="hlink"/>
              </a:solidFill>
            </a:endParaRPr>
          </a:p>
        </p:txBody>
      </p:sp>
      <p:sp>
        <p:nvSpPr>
          <p:cNvPr id="533644" name="Text Box 140"/>
          <p:cNvSpPr txBox="1">
            <a:spLocks noChangeArrowheads="1"/>
          </p:cNvSpPr>
          <p:nvPr/>
        </p:nvSpPr>
        <p:spPr bwMode="auto">
          <a:xfrm>
            <a:off x="4408488" y="4659313"/>
            <a:ext cx="280987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  <a:sym typeface="Symbol" pitchFamily="18" charset="2"/>
              </a:rPr>
              <a:t>7</a:t>
            </a:r>
            <a:endParaRPr lang="en-US" sz="1400">
              <a:solidFill>
                <a:schemeClr val="hlink"/>
              </a:solidFill>
            </a:endParaRPr>
          </a:p>
        </p:txBody>
      </p:sp>
      <p:sp>
        <p:nvSpPr>
          <p:cNvPr id="533645" name="Text Box 141"/>
          <p:cNvSpPr txBox="1">
            <a:spLocks noChangeArrowheads="1"/>
          </p:cNvSpPr>
          <p:nvPr/>
        </p:nvSpPr>
        <p:spPr bwMode="auto">
          <a:xfrm>
            <a:off x="2947988" y="4435475"/>
            <a:ext cx="280987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  <a:sym typeface="Symbol" pitchFamily="18" charset="2"/>
              </a:rPr>
              <a:t>1</a:t>
            </a:r>
            <a:endParaRPr lang="en-US" sz="1400">
              <a:solidFill>
                <a:schemeClr val="hlink"/>
              </a:solidFill>
            </a:endParaRPr>
          </a:p>
        </p:txBody>
      </p:sp>
      <p:sp>
        <p:nvSpPr>
          <p:cNvPr id="533646" name="Text Box 142"/>
          <p:cNvSpPr txBox="1">
            <a:spLocks noChangeArrowheads="1"/>
          </p:cNvSpPr>
          <p:nvPr/>
        </p:nvSpPr>
        <p:spPr bwMode="auto">
          <a:xfrm>
            <a:off x="3586163" y="5461000"/>
            <a:ext cx="280987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  <a:sym typeface="Symbol" pitchFamily="18" charset="2"/>
              </a:rPr>
              <a:t>4</a:t>
            </a:r>
            <a:endParaRPr lang="en-US" sz="1400">
              <a:solidFill>
                <a:schemeClr val="hlink"/>
              </a:solidFill>
            </a:endParaRPr>
          </a:p>
        </p:txBody>
      </p:sp>
      <p:sp>
        <p:nvSpPr>
          <p:cNvPr id="533647" name="Text Box 143"/>
          <p:cNvSpPr txBox="1">
            <a:spLocks noChangeArrowheads="1"/>
          </p:cNvSpPr>
          <p:nvPr/>
        </p:nvSpPr>
        <p:spPr bwMode="auto">
          <a:xfrm>
            <a:off x="2357438" y="5481638"/>
            <a:ext cx="280987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  <a:sym typeface="Symbol" pitchFamily="18" charset="2"/>
              </a:rPr>
              <a:t>5</a:t>
            </a:r>
            <a:endParaRPr lang="en-US" sz="1400">
              <a:solidFill>
                <a:schemeClr val="hlink"/>
              </a:solidFill>
            </a:endParaRPr>
          </a:p>
        </p:txBody>
      </p:sp>
      <p:sp>
        <p:nvSpPr>
          <p:cNvPr id="533648" name="Text Box 144"/>
          <p:cNvSpPr txBox="1">
            <a:spLocks noChangeArrowheads="1"/>
          </p:cNvSpPr>
          <p:nvPr/>
        </p:nvSpPr>
        <p:spPr bwMode="auto">
          <a:xfrm>
            <a:off x="1477963" y="4633913"/>
            <a:ext cx="280987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  <a:sym typeface="Symbol" pitchFamily="18" charset="2"/>
              </a:rPr>
              <a:t>2</a:t>
            </a:r>
            <a:endParaRPr lang="en-US" sz="1400">
              <a:solidFill>
                <a:schemeClr val="hlink"/>
              </a:solidFill>
            </a:endParaRPr>
          </a:p>
        </p:txBody>
      </p:sp>
      <p:sp>
        <p:nvSpPr>
          <p:cNvPr id="533649" name="Line 145"/>
          <p:cNvSpPr>
            <a:spLocks noChangeShapeType="1"/>
          </p:cNvSpPr>
          <p:nvPr/>
        </p:nvSpPr>
        <p:spPr bwMode="auto">
          <a:xfrm>
            <a:off x="735013" y="4789488"/>
            <a:ext cx="58102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650" name="Text Box 146"/>
          <p:cNvSpPr txBox="1">
            <a:spLocks noChangeArrowheads="1"/>
          </p:cNvSpPr>
          <p:nvPr/>
        </p:nvSpPr>
        <p:spPr bwMode="auto">
          <a:xfrm>
            <a:off x="7534275" y="3886200"/>
            <a:ext cx="184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pSp>
        <p:nvGrpSpPr>
          <p:cNvPr id="533651" name="Group 147"/>
          <p:cNvGrpSpPr>
            <a:grpSpLocks/>
          </p:cNvGrpSpPr>
          <p:nvPr/>
        </p:nvGrpSpPr>
        <p:grpSpPr bwMode="auto">
          <a:xfrm>
            <a:off x="5980113" y="3946525"/>
            <a:ext cx="2324100" cy="1506538"/>
            <a:chOff x="1067" y="1260"/>
            <a:chExt cx="1464" cy="949"/>
          </a:xfrm>
        </p:grpSpPr>
        <p:sp>
          <p:nvSpPr>
            <p:cNvPr id="533652" name="Text Box 148"/>
            <p:cNvSpPr txBox="1">
              <a:spLocks noChangeArrowheads="1"/>
            </p:cNvSpPr>
            <p:nvPr/>
          </p:nvSpPr>
          <p:spPr bwMode="auto">
            <a:xfrm>
              <a:off x="1067" y="1482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533653" name="Text Box 149"/>
            <p:cNvSpPr txBox="1">
              <a:spLocks noChangeArrowheads="1"/>
            </p:cNvSpPr>
            <p:nvPr/>
          </p:nvSpPr>
          <p:spPr bwMode="auto">
            <a:xfrm>
              <a:off x="1679" y="1260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FD1D32"/>
                  </a:solidFill>
                </a:rPr>
                <a:t>2</a:t>
              </a:r>
            </a:p>
          </p:txBody>
        </p:sp>
        <p:sp>
          <p:nvSpPr>
            <p:cNvPr id="533654" name="Text Box 150"/>
            <p:cNvSpPr txBox="1">
              <a:spLocks noChangeArrowheads="1"/>
            </p:cNvSpPr>
            <p:nvPr/>
          </p:nvSpPr>
          <p:spPr bwMode="auto">
            <a:xfrm>
              <a:off x="2311" y="1430"/>
              <a:ext cx="220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10</a:t>
              </a:r>
            </a:p>
          </p:txBody>
        </p:sp>
        <p:sp>
          <p:nvSpPr>
            <p:cNvPr id="533655" name="Text Box 151"/>
            <p:cNvSpPr txBox="1">
              <a:spLocks noChangeArrowheads="1"/>
            </p:cNvSpPr>
            <p:nvPr/>
          </p:nvSpPr>
          <p:spPr bwMode="auto">
            <a:xfrm>
              <a:off x="1993" y="1526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533656" name="Text Box 152"/>
            <p:cNvSpPr txBox="1">
              <a:spLocks noChangeArrowheads="1"/>
            </p:cNvSpPr>
            <p:nvPr/>
          </p:nvSpPr>
          <p:spPr bwMode="auto">
            <a:xfrm>
              <a:off x="1560" y="1459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FD1D32"/>
                  </a:solidFill>
                </a:rPr>
                <a:t>1</a:t>
              </a:r>
            </a:p>
          </p:txBody>
        </p:sp>
        <p:sp>
          <p:nvSpPr>
            <p:cNvPr id="533657" name="Text Box 153"/>
            <p:cNvSpPr txBox="1">
              <a:spLocks noChangeArrowheads="1"/>
            </p:cNvSpPr>
            <p:nvPr/>
          </p:nvSpPr>
          <p:spPr bwMode="auto">
            <a:xfrm>
              <a:off x="1331" y="1644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FD1D32"/>
                  </a:solidFill>
                </a:rPr>
                <a:t>2</a:t>
              </a:r>
            </a:p>
          </p:txBody>
        </p:sp>
        <p:sp>
          <p:nvSpPr>
            <p:cNvPr id="533658" name="Text Box 154"/>
            <p:cNvSpPr txBox="1">
              <a:spLocks noChangeArrowheads="1"/>
            </p:cNvSpPr>
            <p:nvPr/>
          </p:nvSpPr>
          <p:spPr bwMode="auto">
            <a:xfrm>
              <a:off x="2165" y="1652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7</a:t>
              </a:r>
            </a:p>
          </p:txBody>
        </p:sp>
        <p:sp>
          <p:nvSpPr>
            <p:cNvPr id="533659" name="Text Box 155"/>
            <p:cNvSpPr txBox="1">
              <a:spLocks noChangeArrowheads="1"/>
            </p:cNvSpPr>
            <p:nvPr/>
          </p:nvSpPr>
          <p:spPr bwMode="auto">
            <a:xfrm>
              <a:off x="2356" y="1924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6</a:t>
              </a:r>
            </a:p>
          </p:txBody>
        </p:sp>
        <p:sp>
          <p:nvSpPr>
            <p:cNvPr id="533660" name="Text Box 156"/>
            <p:cNvSpPr txBox="1">
              <a:spLocks noChangeArrowheads="1"/>
            </p:cNvSpPr>
            <p:nvPr/>
          </p:nvSpPr>
          <p:spPr bwMode="auto">
            <a:xfrm>
              <a:off x="1931" y="1838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FD1D32"/>
                  </a:solidFill>
                </a:rPr>
                <a:t>4</a:t>
              </a:r>
            </a:p>
          </p:txBody>
        </p:sp>
        <p:sp>
          <p:nvSpPr>
            <p:cNvPr id="533661" name="Text Box 157"/>
            <p:cNvSpPr txBox="1">
              <a:spLocks noChangeArrowheads="1"/>
            </p:cNvSpPr>
            <p:nvPr/>
          </p:nvSpPr>
          <p:spPr bwMode="auto">
            <a:xfrm>
              <a:off x="1749" y="2035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533662" name="Text Box 158"/>
            <p:cNvSpPr txBox="1">
              <a:spLocks noChangeArrowheads="1"/>
            </p:cNvSpPr>
            <p:nvPr/>
          </p:nvSpPr>
          <p:spPr bwMode="auto">
            <a:xfrm>
              <a:off x="1486" y="1840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8</a:t>
              </a:r>
            </a:p>
          </p:txBody>
        </p:sp>
        <p:sp>
          <p:nvSpPr>
            <p:cNvPr id="533663" name="Text Box 159"/>
            <p:cNvSpPr txBox="1">
              <a:spLocks noChangeArrowheads="1"/>
            </p:cNvSpPr>
            <p:nvPr/>
          </p:nvSpPr>
          <p:spPr bwMode="auto">
            <a:xfrm>
              <a:off x="1155" y="1854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5</a:t>
              </a:r>
            </a:p>
          </p:txBody>
        </p:sp>
      </p:grpSp>
      <p:sp>
        <p:nvSpPr>
          <p:cNvPr id="533664" name="Oval 160"/>
          <p:cNvSpPr>
            <a:spLocks noChangeArrowheads="1"/>
          </p:cNvSpPr>
          <p:nvPr/>
        </p:nvSpPr>
        <p:spPr bwMode="auto">
          <a:xfrm>
            <a:off x="5745163" y="4657725"/>
            <a:ext cx="280987" cy="279400"/>
          </a:xfrm>
          <a:prstGeom prst="ellips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3665" name="Text Box 161"/>
          <p:cNvSpPr txBox="1">
            <a:spLocks noChangeArrowheads="1"/>
          </p:cNvSpPr>
          <p:nvPr/>
        </p:nvSpPr>
        <p:spPr bwMode="auto">
          <a:xfrm>
            <a:off x="5727700" y="4618038"/>
            <a:ext cx="334963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3</a:t>
            </a:r>
            <a:endParaRPr lang="en-US" sz="1400"/>
          </a:p>
        </p:txBody>
      </p:sp>
      <p:sp>
        <p:nvSpPr>
          <p:cNvPr id="533666" name="Oval 162"/>
          <p:cNvSpPr>
            <a:spLocks noChangeArrowheads="1"/>
          </p:cNvSpPr>
          <p:nvPr/>
        </p:nvSpPr>
        <p:spPr bwMode="auto">
          <a:xfrm>
            <a:off x="6370638" y="5273675"/>
            <a:ext cx="280987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3667" name="Text Box 163"/>
          <p:cNvSpPr txBox="1">
            <a:spLocks noChangeArrowheads="1"/>
          </p:cNvSpPr>
          <p:nvPr/>
        </p:nvSpPr>
        <p:spPr bwMode="auto">
          <a:xfrm>
            <a:off x="6342063" y="5222875"/>
            <a:ext cx="33496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6</a:t>
            </a:r>
            <a:endParaRPr lang="en-US" sz="1400"/>
          </a:p>
        </p:txBody>
      </p:sp>
      <p:sp>
        <p:nvSpPr>
          <p:cNvPr id="533668" name="Oval 164"/>
          <p:cNvSpPr>
            <a:spLocks noChangeArrowheads="1"/>
          </p:cNvSpPr>
          <p:nvPr/>
        </p:nvSpPr>
        <p:spPr bwMode="auto">
          <a:xfrm>
            <a:off x="6962775" y="4683125"/>
            <a:ext cx="280988" cy="279400"/>
          </a:xfrm>
          <a:prstGeom prst="ellips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3669" name="Text Box 165"/>
          <p:cNvSpPr txBox="1">
            <a:spLocks noChangeArrowheads="1"/>
          </p:cNvSpPr>
          <p:nvPr/>
        </p:nvSpPr>
        <p:spPr bwMode="auto">
          <a:xfrm>
            <a:off x="6945313" y="4643438"/>
            <a:ext cx="334962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4</a:t>
            </a:r>
            <a:endParaRPr lang="en-US" sz="1400"/>
          </a:p>
        </p:txBody>
      </p:sp>
      <p:sp>
        <p:nvSpPr>
          <p:cNvPr id="533670" name="Oval 166"/>
          <p:cNvSpPr>
            <a:spLocks noChangeArrowheads="1"/>
          </p:cNvSpPr>
          <p:nvPr/>
        </p:nvSpPr>
        <p:spPr bwMode="auto">
          <a:xfrm>
            <a:off x="7578725" y="4071938"/>
            <a:ext cx="280988" cy="279400"/>
          </a:xfrm>
          <a:prstGeom prst="ellips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3671" name="Text Box 167"/>
          <p:cNvSpPr txBox="1">
            <a:spLocks noChangeArrowheads="1"/>
          </p:cNvSpPr>
          <p:nvPr/>
        </p:nvSpPr>
        <p:spPr bwMode="auto">
          <a:xfrm>
            <a:off x="7561263" y="4032250"/>
            <a:ext cx="33496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2</a:t>
            </a:r>
            <a:endParaRPr lang="en-US" sz="1400"/>
          </a:p>
        </p:txBody>
      </p:sp>
      <p:sp>
        <p:nvSpPr>
          <p:cNvPr id="533672" name="Oval 168"/>
          <p:cNvSpPr>
            <a:spLocks noChangeArrowheads="1"/>
          </p:cNvSpPr>
          <p:nvPr/>
        </p:nvSpPr>
        <p:spPr bwMode="auto">
          <a:xfrm>
            <a:off x="7588250" y="5267325"/>
            <a:ext cx="280988" cy="279400"/>
          </a:xfrm>
          <a:prstGeom prst="ellips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3673" name="Text Box 169"/>
          <p:cNvSpPr txBox="1">
            <a:spLocks noChangeArrowheads="1"/>
          </p:cNvSpPr>
          <p:nvPr/>
        </p:nvSpPr>
        <p:spPr bwMode="auto">
          <a:xfrm>
            <a:off x="7581900" y="5227638"/>
            <a:ext cx="334963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7</a:t>
            </a:r>
            <a:endParaRPr lang="en-US" sz="1400"/>
          </a:p>
        </p:txBody>
      </p:sp>
      <p:sp>
        <p:nvSpPr>
          <p:cNvPr id="533674" name="Oval 170"/>
          <p:cNvSpPr>
            <a:spLocks noChangeArrowheads="1"/>
          </p:cNvSpPr>
          <p:nvPr/>
        </p:nvSpPr>
        <p:spPr bwMode="auto">
          <a:xfrm>
            <a:off x="8189913" y="4684713"/>
            <a:ext cx="280987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3675" name="Text Box 171"/>
          <p:cNvSpPr txBox="1">
            <a:spLocks noChangeArrowheads="1"/>
          </p:cNvSpPr>
          <p:nvPr/>
        </p:nvSpPr>
        <p:spPr bwMode="auto">
          <a:xfrm>
            <a:off x="8172450" y="4645025"/>
            <a:ext cx="334963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5</a:t>
            </a:r>
            <a:endParaRPr lang="en-US" sz="1400"/>
          </a:p>
        </p:txBody>
      </p:sp>
      <p:sp>
        <p:nvSpPr>
          <p:cNvPr id="533676" name="Line 172"/>
          <p:cNvSpPr>
            <a:spLocks noChangeShapeType="1"/>
          </p:cNvSpPr>
          <p:nvPr/>
        </p:nvSpPr>
        <p:spPr bwMode="auto">
          <a:xfrm>
            <a:off x="5949950" y="4929188"/>
            <a:ext cx="430213" cy="396875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677" name="Line 173"/>
          <p:cNvSpPr>
            <a:spLocks noChangeShapeType="1"/>
          </p:cNvSpPr>
          <p:nvPr/>
        </p:nvSpPr>
        <p:spPr bwMode="auto">
          <a:xfrm>
            <a:off x="7842250" y="4271963"/>
            <a:ext cx="420688" cy="430212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678" name="Line 174"/>
          <p:cNvSpPr>
            <a:spLocks noChangeShapeType="1"/>
          </p:cNvSpPr>
          <p:nvPr/>
        </p:nvSpPr>
        <p:spPr bwMode="auto">
          <a:xfrm flipH="1">
            <a:off x="7832725" y="4918075"/>
            <a:ext cx="396875" cy="398463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679" name="Line 175"/>
          <p:cNvSpPr>
            <a:spLocks noChangeShapeType="1"/>
          </p:cNvSpPr>
          <p:nvPr/>
        </p:nvSpPr>
        <p:spPr bwMode="auto">
          <a:xfrm flipH="1">
            <a:off x="7208838" y="4305300"/>
            <a:ext cx="407987" cy="407988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680" name="Line 176"/>
          <p:cNvSpPr>
            <a:spLocks noChangeShapeType="1"/>
          </p:cNvSpPr>
          <p:nvPr/>
        </p:nvSpPr>
        <p:spPr bwMode="auto">
          <a:xfrm flipH="1">
            <a:off x="7240588" y="4810125"/>
            <a:ext cx="935037" cy="0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681" name="Line 177"/>
          <p:cNvSpPr>
            <a:spLocks noChangeShapeType="1"/>
          </p:cNvSpPr>
          <p:nvPr/>
        </p:nvSpPr>
        <p:spPr bwMode="auto">
          <a:xfrm>
            <a:off x="7197725" y="4918075"/>
            <a:ext cx="419100" cy="376238"/>
          </a:xfrm>
          <a:prstGeom prst="lin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682" name="Line 178"/>
          <p:cNvSpPr>
            <a:spLocks noChangeShapeType="1"/>
          </p:cNvSpPr>
          <p:nvPr/>
        </p:nvSpPr>
        <p:spPr bwMode="auto">
          <a:xfrm flipH="1">
            <a:off x="6648450" y="5413375"/>
            <a:ext cx="936625" cy="0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683" name="Line 179"/>
          <p:cNvSpPr>
            <a:spLocks noChangeShapeType="1"/>
          </p:cNvSpPr>
          <p:nvPr/>
        </p:nvSpPr>
        <p:spPr bwMode="auto">
          <a:xfrm flipH="1">
            <a:off x="6013450" y="4810125"/>
            <a:ext cx="947738" cy="0"/>
          </a:xfrm>
          <a:prstGeom prst="lin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684" name="Line 180"/>
          <p:cNvSpPr>
            <a:spLocks noChangeShapeType="1"/>
          </p:cNvSpPr>
          <p:nvPr/>
        </p:nvSpPr>
        <p:spPr bwMode="auto">
          <a:xfrm flipH="1">
            <a:off x="6551613" y="4938713"/>
            <a:ext cx="463550" cy="344487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685" name="Oval 181"/>
          <p:cNvSpPr>
            <a:spLocks noChangeArrowheads="1"/>
          </p:cNvSpPr>
          <p:nvPr/>
        </p:nvSpPr>
        <p:spPr bwMode="auto">
          <a:xfrm>
            <a:off x="6367463" y="4065588"/>
            <a:ext cx="280987" cy="279400"/>
          </a:xfrm>
          <a:prstGeom prst="ellips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3686" name="Text Box 182"/>
          <p:cNvSpPr txBox="1">
            <a:spLocks noChangeArrowheads="1"/>
          </p:cNvSpPr>
          <p:nvPr/>
        </p:nvSpPr>
        <p:spPr bwMode="auto">
          <a:xfrm>
            <a:off x="6354763" y="4025900"/>
            <a:ext cx="33496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1</a:t>
            </a:r>
            <a:endParaRPr lang="en-US" sz="1400"/>
          </a:p>
        </p:txBody>
      </p:sp>
      <p:sp>
        <p:nvSpPr>
          <p:cNvPr id="533687" name="Line 183"/>
          <p:cNvSpPr>
            <a:spLocks noChangeShapeType="1"/>
          </p:cNvSpPr>
          <p:nvPr/>
        </p:nvSpPr>
        <p:spPr bwMode="auto">
          <a:xfrm flipH="1">
            <a:off x="5959475" y="4305300"/>
            <a:ext cx="430213" cy="376238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688" name="Line 184"/>
          <p:cNvSpPr>
            <a:spLocks noChangeShapeType="1"/>
          </p:cNvSpPr>
          <p:nvPr/>
        </p:nvSpPr>
        <p:spPr bwMode="auto">
          <a:xfrm>
            <a:off x="6648450" y="4186238"/>
            <a:ext cx="914400" cy="0"/>
          </a:xfrm>
          <a:prstGeom prst="lin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689" name="Line 185"/>
          <p:cNvSpPr>
            <a:spLocks noChangeShapeType="1"/>
          </p:cNvSpPr>
          <p:nvPr/>
        </p:nvSpPr>
        <p:spPr bwMode="auto">
          <a:xfrm>
            <a:off x="6594475" y="4325938"/>
            <a:ext cx="441325" cy="365125"/>
          </a:xfrm>
          <a:prstGeom prst="lin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690" name="Text Box 186"/>
          <p:cNvSpPr txBox="1">
            <a:spLocks noChangeArrowheads="1"/>
          </p:cNvSpPr>
          <p:nvPr/>
        </p:nvSpPr>
        <p:spPr bwMode="auto">
          <a:xfrm>
            <a:off x="6364288" y="3817938"/>
            <a:ext cx="280987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533691" name="Text Box 187"/>
          <p:cNvSpPr txBox="1">
            <a:spLocks noChangeArrowheads="1"/>
          </p:cNvSpPr>
          <p:nvPr/>
        </p:nvSpPr>
        <p:spPr bwMode="auto">
          <a:xfrm>
            <a:off x="7581900" y="3798888"/>
            <a:ext cx="280988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  <a:sym typeface="Symbol" pitchFamily="18" charset="2"/>
              </a:rPr>
              <a:t>2</a:t>
            </a:r>
            <a:endParaRPr lang="en-US" sz="1400">
              <a:solidFill>
                <a:schemeClr val="hlink"/>
              </a:solidFill>
            </a:endParaRPr>
          </a:p>
        </p:txBody>
      </p:sp>
      <p:sp>
        <p:nvSpPr>
          <p:cNvPr id="533692" name="Text Box 188"/>
          <p:cNvSpPr txBox="1">
            <a:spLocks noChangeArrowheads="1"/>
          </p:cNvSpPr>
          <p:nvPr/>
        </p:nvSpPr>
        <p:spPr bwMode="auto">
          <a:xfrm>
            <a:off x="8412163" y="4662488"/>
            <a:ext cx="280987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  <a:sym typeface="Symbol" pitchFamily="18" charset="2"/>
              </a:rPr>
              <a:t>6</a:t>
            </a:r>
            <a:endParaRPr lang="en-US" sz="1400">
              <a:solidFill>
                <a:schemeClr val="hlink"/>
              </a:solidFill>
            </a:endParaRPr>
          </a:p>
        </p:txBody>
      </p:sp>
      <p:sp>
        <p:nvSpPr>
          <p:cNvPr id="533693" name="Text Box 189"/>
          <p:cNvSpPr txBox="1">
            <a:spLocks noChangeArrowheads="1"/>
          </p:cNvSpPr>
          <p:nvPr/>
        </p:nvSpPr>
        <p:spPr bwMode="auto">
          <a:xfrm>
            <a:off x="6951663" y="4438650"/>
            <a:ext cx="280987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  <a:sym typeface="Symbol" pitchFamily="18" charset="2"/>
              </a:rPr>
              <a:t>1</a:t>
            </a:r>
            <a:endParaRPr lang="en-US" sz="1400">
              <a:solidFill>
                <a:schemeClr val="hlink"/>
              </a:solidFill>
            </a:endParaRPr>
          </a:p>
        </p:txBody>
      </p:sp>
      <p:sp>
        <p:nvSpPr>
          <p:cNvPr id="533694" name="Text Box 190"/>
          <p:cNvSpPr txBox="1">
            <a:spLocks noChangeArrowheads="1"/>
          </p:cNvSpPr>
          <p:nvPr/>
        </p:nvSpPr>
        <p:spPr bwMode="auto">
          <a:xfrm>
            <a:off x="7589838" y="5464175"/>
            <a:ext cx="280987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  <a:sym typeface="Symbol" pitchFamily="18" charset="2"/>
              </a:rPr>
              <a:t>4</a:t>
            </a:r>
            <a:endParaRPr lang="en-US" sz="1400">
              <a:solidFill>
                <a:schemeClr val="hlink"/>
              </a:solidFill>
            </a:endParaRPr>
          </a:p>
        </p:txBody>
      </p:sp>
      <p:sp>
        <p:nvSpPr>
          <p:cNvPr id="533695" name="Text Box 191"/>
          <p:cNvSpPr txBox="1">
            <a:spLocks noChangeArrowheads="1"/>
          </p:cNvSpPr>
          <p:nvPr/>
        </p:nvSpPr>
        <p:spPr bwMode="auto">
          <a:xfrm>
            <a:off x="6361113" y="5484813"/>
            <a:ext cx="280987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  <a:sym typeface="Symbol" pitchFamily="18" charset="2"/>
              </a:rPr>
              <a:t>1</a:t>
            </a:r>
            <a:endParaRPr lang="en-US" sz="1400">
              <a:solidFill>
                <a:schemeClr val="hlink"/>
              </a:solidFill>
            </a:endParaRPr>
          </a:p>
        </p:txBody>
      </p:sp>
      <p:sp>
        <p:nvSpPr>
          <p:cNvPr id="533696" name="Text Box 192"/>
          <p:cNvSpPr txBox="1">
            <a:spLocks noChangeArrowheads="1"/>
          </p:cNvSpPr>
          <p:nvPr/>
        </p:nvSpPr>
        <p:spPr bwMode="auto">
          <a:xfrm>
            <a:off x="5481638" y="4637088"/>
            <a:ext cx="280987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  <a:sym typeface="Symbol" pitchFamily="18" charset="2"/>
              </a:rPr>
              <a:t>2</a:t>
            </a:r>
            <a:endParaRPr lang="en-US" sz="1400">
              <a:solidFill>
                <a:schemeClr val="hlink"/>
              </a:solidFill>
            </a:endParaRPr>
          </a:p>
        </p:txBody>
      </p:sp>
      <p:sp>
        <p:nvSpPr>
          <p:cNvPr id="533697" name="Line 193"/>
          <p:cNvSpPr>
            <a:spLocks noChangeShapeType="1"/>
          </p:cNvSpPr>
          <p:nvPr/>
        </p:nvSpPr>
        <p:spPr bwMode="auto">
          <a:xfrm>
            <a:off x="4738688" y="4792663"/>
            <a:ext cx="58102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20713" y="369888"/>
            <a:ext cx="7772400" cy="615950"/>
          </a:xfrm>
          <a:noFill/>
          <a:ln/>
        </p:spPr>
        <p:txBody>
          <a:bodyPr/>
          <a:lstStyle/>
          <a:p>
            <a:r>
              <a:rPr lang="en-US" sz="3200"/>
              <a:t>Graph Terminology</a:t>
            </a:r>
            <a:endParaRPr lang="en-US" sz="3200">
              <a:latin typeface="Batang" pitchFamily="18" charset="-127"/>
            </a:endParaRPr>
          </a:p>
        </p:txBody>
      </p:sp>
      <p:sp>
        <p:nvSpPr>
          <p:cNvPr id="4403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574675" y="1174750"/>
            <a:ext cx="8166100" cy="5176838"/>
          </a:xfrm>
          <a:noFill/>
          <a:ln/>
        </p:spPr>
        <p:txBody>
          <a:bodyPr/>
          <a:lstStyle/>
          <a:p>
            <a:r>
              <a:rPr lang="en-US" sz="2400">
                <a:solidFill>
                  <a:schemeClr val="hlink"/>
                </a:solidFill>
                <a:sym typeface="Symbol" pitchFamily="18" charset="2"/>
              </a:rPr>
              <a:t>Loops</a:t>
            </a:r>
          </a:p>
          <a:p>
            <a:pPr lvl="1"/>
            <a:r>
              <a:rPr lang="en-US" sz="2000">
                <a:sym typeface="Symbol" pitchFamily="18" charset="2"/>
              </a:rPr>
              <a:t>If the graph contains an edge (v, v) from a vertex to itself, then the path v, v is sometimes referred to as a </a:t>
            </a:r>
            <a:r>
              <a:rPr lang="en-US" sz="2000">
                <a:solidFill>
                  <a:schemeClr val="hlink"/>
                </a:solidFill>
                <a:sym typeface="Symbol" pitchFamily="18" charset="2"/>
              </a:rPr>
              <a:t>loop</a:t>
            </a:r>
            <a:r>
              <a:rPr lang="en-US" sz="2000">
                <a:sym typeface="Symbol" pitchFamily="18" charset="2"/>
              </a:rPr>
              <a:t>.</a:t>
            </a:r>
          </a:p>
          <a:p>
            <a:pPr lvl="1"/>
            <a:endParaRPr lang="en-US" sz="2000">
              <a:sym typeface="Symbol" pitchFamily="18" charset="2"/>
            </a:endParaRPr>
          </a:p>
          <a:p>
            <a:pPr lvl="1"/>
            <a:endParaRPr lang="en-US" sz="2000">
              <a:sym typeface="Symbol" pitchFamily="18" charset="2"/>
            </a:endParaRPr>
          </a:p>
          <a:p>
            <a:pPr lvl="1"/>
            <a:endParaRPr lang="en-US" sz="2000">
              <a:sym typeface="Symbol" pitchFamily="18" charset="2"/>
            </a:endParaRPr>
          </a:p>
          <a:p>
            <a:pPr lvl="1"/>
            <a:endParaRPr lang="en-US" sz="2000">
              <a:sym typeface="Symbol" pitchFamily="18" charset="2"/>
            </a:endParaRPr>
          </a:p>
          <a:p>
            <a:pPr lvl="1"/>
            <a:r>
              <a:rPr lang="en-US" sz="2000">
                <a:sym typeface="Symbol" pitchFamily="18" charset="2"/>
              </a:rPr>
              <a:t>The graphs we will consider will generally be loopless.</a:t>
            </a:r>
          </a:p>
          <a:p>
            <a:r>
              <a:rPr lang="en-US" sz="2400">
                <a:solidFill>
                  <a:schemeClr val="hlink"/>
                </a:solidFill>
                <a:sym typeface="Symbol" pitchFamily="18" charset="2"/>
              </a:rPr>
              <a:t>Simple paths</a:t>
            </a:r>
            <a:endParaRPr lang="en-US" sz="2400">
              <a:sym typeface="Symbol" pitchFamily="18" charset="2"/>
            </a:endParaRPr>
          </a:p>
          <a:p>
            <a:pPr lvl="1"/>
            <a:r>
              <a:rPr lang="en-US" sz="2000">
                <a:sym typeface="Symbol" pitchFamily="18" charset="2"/>
              </a:rPr>
              <a:t>A </a:t>
            </a:r>
            <a:r>
              <a:rPr lang="en-US" sz="2000">
                <a:solidFill>
                  <a:schemeClr val="hlink"/>
                </a:solidFill>
                <a:sym typeface="Symbol" pitchFamily="18" charset="2"/>
              </a:rPr>
              <a:t>simple</a:t>
            </a:r>
            <a:r>
              <a:rPr lang="en-US" sz="2000">
                <a:sym typeface="Symbol" pitchFamily="18" charset="2"/>
              </a:rPr>
              <a:t> path is a path such that all vertices are distinct, except that the first and last could be the same.</a:t>
            </a:r>
          </a:p>
          <a:p>
            <a:pPr lvl="1"/>
            <a:endParaRPr lang="en-US" sz="2000">
              <a:sym typeface="Symbol" pitchFamily="18" charset="2"/>
            </a:endParaRPr>
          </a:p>
          <a:p>
            <a:pPr lvl="1"/>
            <a:endParaRPr lang="en-US" sz="2000">
              <a:sym typeface="Symbol" pitchFamily="18" charset="2"/>
            </a:endParaRPr>
          </a:p>
          <a:p>
            <a:pPr lvl="1"/>
            <a:endParaRPr lang="en-US" sz="2000">
              <a:sym typeface="Symbol" pitchFamily="18" charset="2"/>
            </a:endParaRPr>
          </a:p>
          <a:p>
            <a:pPr lvl="1"/>
            <a:endParaRPr lang="en-US" sz="2000">
              <a:sym typeface="Symbol" pitchFamily="18" charset="2"/>
            </a:endParaRPr>
          </a:p>
        </p:txBody>
      </p:sp>
      <p:sp>
        <p:nvSpPr>
          <p:cNvPr id="440324" name="Text Box 4"/>
          <p:cNvSpPr txBox="1">
            <a:spLocks noChangeArrowheads="1"/>
          </p:cNvSpPr>
          <p:nvPr/>
        </p:nvSpPr>
        <p:spPr bwMode="auto">
          <a:xfrm>
            <a:off x="6784975" y="1589088"/>
            <a:ext cx="184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pSp>
        <p:nvGrpSpPr>
          <p:cNvPr id="440325" name="Group 5"/>
          <p:cNvGrpSpPr>
            <a:grpSpLocks/>
          </p:cNvGrpSpPr>
          <p:nvPr/>
        </p:nvGrpSpPr>
        <p:grpSpPr bwMode="auto">
          <a:xfrm>
            <a:off x="1893888" y="5237163"/>
            <a:ext cx="282575" cy="307975"/>
            <a:chOff x="894" y="2564"/>
            <a:chExt cx="178" cy="194"/>
          </a:xfrm>
        </p:grpSpPr>
        <p:sp>
          <p:nvSpPr>
            <p:cNvPr id="440326" name="Oval 6"/>
            <p:cNvSpPr>
              <a:spLocks noChangeArrowheads="1"/>
            </p:cNvSpPr>
            <p:nvPr/>
          </p:nvSpPr>
          <p:spPr bwMode="auto">
            <a:xfrm>
              <a:off x="894" y="25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327" name="Text Box 7"/>
            <p:cNvSpPr txBox="1">
              <a:spLocks noChangeArrowheads="1"/>
            </p:cNvSpPr>
            <p:nvPr/>
          </p:nvSpPr>
          <p:spPr bwMode="auto">
            <a:xfrm>
              <a:off x="897" y="2564"/>
              <a:ext cx="175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a</a:t>
              </a:r>
            </a:p>
          </p:txBody>
        </p:sp>
      </p:grpSp>
      <p:grpSp>
        <p:nvGrpSpPr>
          <p:cNvPr id="440328" name="Group 8"/>
          <p:cNvGrpSpPr>
            <a:grpSpLocks/>
          </p:cNvGrpSpPr>
          <p:nvPr/>
        </p:nvGrpSpPr>
        <p:grpSpPr bwMode="auto">
          <a:xfrm>
            <a:off x="3133725" y="5248275"/>
            <a:ext cx="287338" cy="307975"/>
            <a:chOff x="894" y="2564"/>
            <a:chExt cx="181" cy="194"/>
          </a:xfrm>
        </p:grpSpPr>
        <p:sp>
          <p:nvSpPr>
            <p:cNvPr id="440329" name="Oval 9"/>
            <p:cNvSpPr>
              <a:spLocks noChangeArrowheads="1"/>
            </p:cNvSpPr>
            <p:nvPr/>
          </p:nvSpPr>
          <p:spPr bwMode="auto">
            <a:xfrm>
              <a:off x="894" y="25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330" name="Text Box 10"/>
            <p:cNvSpPr txBox="1">
              <a:spLocks noChangeArrowheads="1"/>
            </p:cNvSpPr>
            <p:nvPr/>
          </p:nvSpPr>
          <p:spPr bwMode="auto">
            <a:xfrm>
              <a:off x="897" y="2564"/>
              <a:ext cx="178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b</a:t>
              </a:r>
            </a:p>
          </p:txBody>
        </p:sp>
      </p:grpSp>
      <p:grpSp>
        <p:nvGrpSpPr>
          <p:cNvPr id="440331" name="Group 11"/>
          <p:cNvGrpSpPr>
            <a:grpSpLocks/>
          </p:cNvGrpSpPr>
          <p:nvPr/>
        </p:nvGrpSpPr>
        <p:grpSpPr bwMode="auto">
          <a:xfrm>
            <a:off x="1855788" y="6261100"/>
            <a:ext cx="287337" cy="307975"/>
            <a:chOff x="894" y="2564"/>
            <a:chExt cx="181" cy="194"/>
          </a:xfrm>
        </p:grpSpPr>
        <p:sp>
          <p:nvSpPr>
            <p:cNvPr id="440332" name="Oval 12"/>
            <p:cNvSpPr>
              <a:spLocks noChangeArrowheads="1"/>
            </p:cNvSpPr>
            <p:nvPr/>
          </p:nvSpPr>
          <p:spPr bwMode="auto">
            <a:xfrm>
              <a:off x="894" y="25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333" name="Text Box 13"/>
            <p:cNvSpPr txBox="1">
              <a:spLocks noChangeArrowheads="1"/>
            </p:cNvSpPr>
            <p:nvPr/>
          </p:nvSpPr>
          <p:spPr bwMode="auto">
            <a:xfrm>
              <a:off x="897" y="2564"/>
              <a:ext cx="178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d</a:t>
              </a:r>
            </a:p>
          </p:txBody>
        </p:sp>
      </p:grpSp>
      <p:grpSp>
        <p:nvGrpSpPr>
          <p:cNvPr id="440334" name="Group 14"/>
          <p:cNvGrpSpPr>
            <a:grpSpLocks/>
          </p:cNvGrpSpPr>
          <p:nvPr/>
        </p:nvGrpSpPr>
        <p:grpSpPr bwMode="auto">
          <a:xfrm>
            <a:off x="3138488" y="6242050"/>
            <a:ext cx="282575" cy="307975"/>
            <a:chOff x="894" y="2564"/>
            <a:chExt cx="178" cy="194"/>
          </a:xfrm>
        </p:grpSpPr>
        <p:sp>
          <p:nvSpPr>
            <p:cNvPr id="440335" name="Oval 15"/>
            <p:cNvSpPr>
              <a:spLocks noChangeArrowheads="1"/>
            </p:cNvSpPr>
            <p:nvPr/>
          </p:nvSpPr>
          <p:spPr bwMode="auto">
            <a:xfrm>
              <a:off x="894" y="25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336" name="Text Box 16"/>
            <p:cNvSpPr txBox="1">
              <a:spLocks noChangeArrowheads="1"/>
            </p:cNvSpPr>
            <p:nvPr/>
          </p:nvSpPr>
          <p:spPr bwMode="auto">
            <a:xfrm>
              <a:off x="897" y="2564"/>
              <a:ext cx="175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e</a:t>
              </a:r>
            </a:p>
          </p:txBody>
        </p:sp>
      </p:grpSp>
      <p:grpSp>
        <p:nvGrpSpPr>
          <p:cNvPr id="440337" name="Group 17"/>
          <p:cNvGrpSpPr>
            <a:grpSpLocks/>
          </p:cNvGrpSpPr>
          <p:nvPr/>
        </p:nvGrpSpPr>
        <p:grpSpPr bwMode="auto">
          <a:xfrm>
            <a:off x="2493963" y="5835650"/>
            <a:ext cx="280987" cy="307975"/>
            <a:chOff x="894" y="2564"/>
            <a:chExt cx="177" cy="194"/>
          </a:xfrm>
        </p:grpSpPr>
        <p:sp>
          <p:nvSpPr>
            <p:cNvPr id="440338" name="Oval 18"/>
            <p:cNvSpPr>
              <a:spLocks noChangeArrowheads="1"/>
            </p:cNvSpPr>
            <p:nvPr/>
          </p:nvSpPr>
          <p:spPr bwMode="auto">
            <a:xfrm>
              <a:off x="894" y="25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339" name="Text Box 19"/>
            <p:cNvSpPr txBox="1">
              <a:spLocks noChangeArrowheads="1"/>
            </p:cNvSpPr>
            <p:nvPr/>
          </p:nvSpPr>
          <p:spPr bwMode="auto">
            <a:xfrm>
              <a:off x="897" y="2564"/>
              <a:ext cx="168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c</a:t>
              </a:r>
            </a:p>
          </p:txBody>
        </p:sp>
      </p:grpSp>
      <p:sp>
        <p:nvSpPr>
          <p:cNvPr id="440340" name="Line 20"/>
          <p:cNvSpPr>
            <a:spLocks noChangeShapeType="1"/>
          </p:cNvSpPr>
          <p:nvPr/>
        </p:nvSpPr>
        <p:spPr bwMode="auto">
          <a:xfrm>
            <a:off x="2163763" y="5405438"/>
            <a:ext cx="968375" cy="0"/>
          </a:xfrm>
          <a:prstGeom prst="line">
            <a:avLst/>
          </a:prstGeom>
          <a:noFill/>
          <a:ln w="3810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0341" name="Line 21"/>
          <p:cNvSpPr>
            <a:spLocks noChangeShapeType="1"/>
          </p:cNvSpPr>
          <p:nvPr/>
        </p:nvSpPr>
        <p:spPr bwMode="auto">
          <a:xfrm>
            <a:off x="2001838" y="5545138"/>
            <a:ext cx="0" cy="74295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0342" name="Line 22"/>
          <p:cNvSpPr>
            <a:spLocks noChangeShapeType="1"/>
          </p:cNvSpPr>
          <p:nvPr/>
        </p:nvSpPr>
        <p:spPr bwMode="auto">
          <a:xfrm>
            <a:off x="2141538" y="6416675"/>
            <a:ext cx="1001712" cy="0"/>
          </a:xfrm>
          <a:prstGeom prst="line">
            <a:avLst/>
          </a:prstGeom>
          <a:noFill/>
          <a:ln w="3810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0343" name="Line 23"/>
          <p:cNvSpPr>
            <a:spLocks noChangeShapeType="1"/>
          </p:cNvSpPr>
          <p:nvPr/>
        </p:nvSpPr>
        <p:spPr bwMode="auto">
          <a:xfrm>
            <a:off x="3271838" y="5556250"/>
            <a:ext cx="0" cy="709613"/>
          </a:xfrm>
          <a:prstGeom prst="line">
            <a:avLst/>
          </a:prstGeom>
          <a:noFill/>
          <a:ln w="3810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0344" name="Line 24"/>
          <p:cNvSpPr>
            <a:spLocks noChangeShapeType="1"/>
          </p:cNvSpPr>
          <p:nvPr/>
        </p:nvSpPr>
        <p:spPr bwMode="auto">
          <a:xfrm>
            <a:off x="2132013" y="5502275"/>
            <a:ext cx="407987" cy="398463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0345" name="Line 25"/>
          <p:cNvSpPr>
            <a:spLocks noChangeShapeType="1"/>
          </p:cNvSpPr>
          <p:nvPr/>
        </p:nvSpPr>
        <p:spPr bwMode="auto">
          <a:xfrm>
            <a:off x="2765425" y="6072188"/>
            <a:ext cx="409575" cy="258762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0346" name="Line 26"/>
          <p:cNvSpPr>
            <a:spLocks noChangeShapeType="1"/>
          </p:cNvSpPr>
          <p:nvPr/>
        </p:nvSpPr>
        <p:spPr bwMode="auto">
          <a:xfrm flipV="1">
            <a:off x="2087563" y="6083300"/>
            <a:ext cx="431800" cy="247650"/>
          </a:xfrm>
          <a:prstGeom prst="line">
            <a:avLst/>
          </a:prstGeom>
          <a:noFill/>
          <a:ln w="3810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0369" name="Text Box 49"/>
          <p:cNvSpPr txBox="1">
            <a:spLocks noChangeArrowheads="1"/>
          </p:cNvSpPr>
          <p:nvPr/>
        </p:nvSpPr>
        <p:spPr bwMode="auto">
          <a:xfrm>
            <a:off x="4202113" y="5538788"/>
            <a:ext cx="281622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abedc is a simple path.</a:t>
            </a:r>
          </a:p>
          <a:p>
            <a:r>
              <a:rPr lang="en-US" sz="1600"/>
              <a:t>cdec is a simple path.</a:t>
            </a:r>
          </a:p>
          <a:p>
            <a:r>
              <a:rPr lang="en-US" sz="1600"/>
              <a:t>abedce is NOT a simple path.</a:t>
            </a:r>
          </a:p>
        </p:txBody>
      </p:sp>
      <p:grpSp>
        <p:nvGrpSpPr>
          <p:cNvPr id="440371" name="Group 51"/>
          <p:cNvGrpSpPr>
            <a:grpSpLocks/>
          </p:cNvGrpSpPr>
          <p:nvPr/>
        </p:nvGrpSpPr>
        <p:grpSpPr bwMode="auto">
          <a:xfrm>
            <a:off x="3038475" y="2327275"/>
            <a:ext cx="282575" cy="307975"/>
            <a:chOff x="894" y="2564"/>
            <a:chExt cx="178" cy="194"/>
          </a:xfrm>
        </p:grpSpPr>
        <p:sp>
          <p:nvSpPr>
            <p:cNvPr id="440372" name="Oval 52"/>
            <p:cNvSpPr>
              <a:spLocks noChangeArrowheads="1"/>
            </p:cNvSpPr>
            <p:nvPr/>
          </p:nvSpPr>
          <p:spPr bwMode="auto">
            <a:xfrm>
              <a:off x="894" y="25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373" name="Text Box 53"/>
            <p:cNvSpPr txBox="1">
              <a:spLocks noChangeArrowheads="1"/>
            </p:cNvSpPr>
            <p:nvPr/>
          </p:nvSpPr>
          <p:spPr bwMode="auto">
            <a:xfrm>
              <a:off x="897" y="2564"/>
              <a:ext cx="175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a</a:t>
              </a:r>
            </a:p>
          </p:txBody>
        </p:sp>
      </p:grpSp>
      <p:grpSp>
        <p:nvGrpSpPr>
          <p:cNvPr id="440374" name="Group 54"/>
          <p:cNvGrpSpPr>
            <a:grpSpLocks/>
          </p:cNvGrpSpPr>
          <p:nvPr/>
        </p:nvGrpSpPr>
        <p:grpSpPr bwMode="auto">
          <a:xfrm>
            <a:off x="4278313" y="2338388"/>
            <a:ext cx="287337" cy="307975"/>
            <a:chOff x="894" y="2564"/>
            <a:chExt cx="181" cy="194"/>
          </a:xfrm>
        </p:grpSpPr>
        <p:sp>
          <p:nvSpPr>
            <p:cNvPr id="440375" name="Oval 55"/>
            <p:cNvSpPr>
              <a:spLocks noChangeArrowheads="1"/>
            </p:cNvSpPr>
            <p:nvPr/>
          </p:nvSpPr>
          <p:spPr bwMode="auto">
            <a:xfrm>
              <a:off x="894" y="25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376" name="Text Box 56"/>
            <p:cNvSpPr txBox="1">
              <a:spLocks noChangeArrowheads="1"/>
            </p:cNvSpPr>
            <p:nvPr/>
          </p:nvSpPr>
          <p:spPr bwMode="auto">
            <a:xfrm>
              <a:off x="897" y="2564"/>
              <a:ext cx="178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b</a:t>
              </a:r>
            </a:p>
          </p:txBody>
        </p:sp>
      </p:grpSp>
      <p:grpSp>
        <p:nvGrpSpPr>
          <p:cNvPr id="440377" name="Group 57"/>
          <p:cNvGrpSpPr>
            <a:grpSpLocks/>
          </p:cNvGrpSpPr>
          <p:nvPr/>
        </p:nvGrpSpPr>
        <p:grpSpPr bwMode="auto">
          <a:xfrm>
            <a:off x="3000375" y="3351213"/>
            <a:ext cx="287338" cy="307975"/>
            <a:chOff x="894" y="2564"/>
            <a:chExt cx="181" cy="194"/>
          </a:xfrm>
        </p:grpSpPr>
        <p:sp>
          <p:nvSpPr>
            <p:cNvPr id="440378" name="Oval 58"/>
            <p:cNvSpPr>
              <a:spLocks noChangeArrowheads="1"/>
            </p:cNvSpPr>
            <p:nvPr/>
          </p:nvSpPr>
          <p:spPr bwMode="auto">
            <a:xfrm>
              <a:off x="894" y="25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379" name="Text Box 59"/>
            <p:cNvSpPr txBox="1">
              <a:spLocks noChangeArrowheads="1"/>
            </p:cNvSpPr>
            <p:nvPr/>
          </p:nvSpPr>
          <p:spPr bwMode="auto">
            <a:xfrm>
              <a:off x="897" y="2564"/>
              <a:ext cx="178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d</a:t>
              </a:r>
            </a:p>
          </p:txBody>
        </p:sp>
      </p:grpSp>
      <p:grpSp>
        <p:nvGrpSpPr>
          <p:cNvPr id="440380" name="Group 60"/>
          <p:cNvGrpSpPr>
            <a:grpSpLocks/>
          </p:cNvGrpSpPr>
          <p:nvPr/>
        </p:nvGrpSpPr>
        <p:grpSpPr bwMode="auto">
          <a:xfrm>
            <a:off x="4283075" y="3332163"/>
            <a:ext cx="282575" cy="307975"/>
            <a:chOff x="894" y="2564"/>
            <a:chExt cx="178" cy="194"/>
          </a:xfrm>
        </p:grpSpPr>
        <p:sp>
          <p:nvSpPr>
            <p:cNvPr id="440381" name="Oval 61"/>
            <p:cNvSpPr>
              <a:spLocks noChangeArrowheads="1"/>
            </p:cNvSpPr>
            <p:nvPr/>
          </p:nvSpPr>
          <p:spPr bwMode="auto">
            <a:xfrm>
              <a:off x="894" y="25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382" name="Text Box 62"/>
            <p:cNvSpPr txBox="1">
              <a:spLocks noChangeArrowheads="1"/>
            </p:cNvSpPr>
            <p:nvPr/>
          </p:nvSpPr>
          <p:spPr bwMode="auto">
            <a:xfrm>
              <a:off x="897" y="2564"/>
              <a:ext cx="175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e</a:t>
              </a:r>
            </a:p>
          </p:txBody>
        </p:sp>
      </p:grpSp>
      <p:grpSp>
        <p:nvGrpSpPr>
          <p:cNvPr id="440383" name="Group 63"/>
          <p:cNvGrpSpPr>
            <a:grpSpLocks/>
          </p:cNvGrpSpPr>
          <p:nvPr/>
        </p:nvGrpSpPr>
        <p:grpSpPr bwMode="auto">
          <a:xfrm>
            <a:off x="3638550" y="2925763"/>
            <a:ext cx="280988" cy="307975"/>
            <a:chOff x="894" y="2564"/>
            <a:chExt cx="177" cy="194"/>
          </a:xfrm>
        </p:grpSpPr>
        <p:sp>
          <p:nvSpPr>
            <p:cNvPr id="440384" name="Oval 64"/>
            <p:cNvSpPr>
              <a:spLocks noChangeArrowheads="1"/>
            </p:cNvSpPr>
            <p:nvPr/>
          </p:nvSpPr>
          <p:spPr bwMode="auto">
            <a:xfrm>
              <a:off x="894" y="25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385" name="Text Box 65"/>
            <p:cNvSpPr txBox="1">
              <a:spLocks noChangeArrowheads="1"/>
            </p:cNvSpPr>
            <p:nvPr/>
          </p:nvSpPr>
          <p:spPr bwMode="auto">
            <a:xfrm>
              <a:off x="897" y="2564"/>
              <a:ext cx="168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c</a:t>
              </a:r>
            </a:p>
          </p:txBody>
        </p:sp>
      </p:grpSp>
      <p:sp>
        <p:nvSpPr>
          <p:cNvPr id="440386" name="Line 66"/>
          <p:cNvSpPr>
            <a:spLocks noChangeShapeType="1"/>
          </p:cNvSpPr>
          <p:nvPr/>
        </p:nvSpPr>
        <p:spPr bwMode="auto">
          <a:xfrm>
            <a:off x="3308350" y="2495550"/>
            <a:ext cx="968375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0387" name="Line 67"/>
          <p:cNvSpPr>
            <a:spLocks noChangeShapeType="1"/>
          </p:cNvSpPr>
          <p:nvPr/>
        </p:nvSpPr>
        <p:spPr bwMode="auto">
          <a:xfrm>
            <a:off x="3146425" y="2635250"/>
            <a:ext cx="0" cy="74295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0388" name="Line 68"/>
          <p:cNvSpPr>
            <a:spLocks noChangeShapeType="1"/>
          </p:cNvSpPr>
          <p:nvPr/>
        </p:nvSpPr>
        <p:spPr bwMode="auto">
          <a:xfrm>
            <a:off x="3286125" y="3506788"/>
            <a:ext cx="1001713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0389" name="Line 69"/>
          <p:cNvSpPr>
            <a:spLocks noChangeShapeType="1"/>
          </p:cNvSpPr>
          <p:nvPr/>
        </p:nvSpPr>
        <p:spPr bwMode="auto">
          <a:xfrm>
            <a:off x="4416425" y="2646363"/>
            <a:ext cx="0" cy="709612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0390" name="Line 70"/>
          <p:cNvSpPr>
            <a:spLocks noChangeShapeType="1"/>
          </p:cNvSpPr>
          <p:nvPr/>
        </p:nvSpPr>
        <p:spPr bwMode="auto">
          <a:xfrm>
            <a:off x="3276600" y="2592388"/>
            <a:ext cx="407988" cy="398462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0391" name="Line 71"/>
          <p:cNvSpPr>
            <a:spLocks noChangeShapeType="1"/>
          </p:cNvSpPr>
          <p:nvPr/>
        </p:nvSpPr>
        <p:spPr bwMode="auto">
          <a:xfrm>
            <a:off x="3910013" y="3162300"/>
            <a:ext cx="409575" cy="258763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0392" name="Line 72"/>
          <p:cNvSpPr>
            <a:spLocks noChangeShapeType="1"/>
          </p:cNvSpPr>
          <p:nvPr/>
        </p:nvSpPr>
        <p:spPr bwMode="auto">
          <a:xfrm flipV="1">
            <a:off x="3232150" y="3173413"/>
            <a:ext cx="431800" cy="24765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0393" name="Oval 73"/>
          <p:cNvSpPr>
            <a:spLocks noChangeArrowheads="1"/>
          </p:cNvSpPr>
          <p:nvPr/>
        </p:nvSpPr>
        <p:spPr bwMode="auto">
          <a:xfrm>
            <a:off x="4560888" y="2332038"/>
            <a:ext cx="290512" cy="355600"/>
          </a:xfrm>
          <a:prstGeom prst="ellipse">
            <a:avLst/>
          </a:prstGeom>
          <a:noFill/>
          <a:ln w="1905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4" name="Oval 74"/>
          <p:cNvSpPr>
            <a:spLocks noChangeArrowheads="1"/>
          </p:cNvSpPr>
          <p:nvPr/>
        </p:nvSpPr>
        <p:spPr bwMode="auto">
          <a:xfrm>
            <a:off x="2722563" y="3313113"/>
            <a:ext cx="290512" cy="355600"/>
          </a:xfrm>
          <a:prstGeom prst="ellipse">
            <a:avLst/>
          </a:prstGeom>
          <a:noFill/>
          <a:ln w="1905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3" y="153988"/>
            <a:ext cx="7772400" cy="615950"/>
          </a:xfrm>
          <a:noFill/>
          <a:ln/>
        </p:spPr>
        <p:txBody>
          <a:bodyPr/>
          <a:lstStyle/>
          <a:p>
            <a:r>
              <a:rPr lang="en-US" sz="3200"/>
              <a:t>Illustration</a:t>
            </a:r>
          </a:p>
        </p:txBody>
      </p:sp>
      <p:sp>
        <p:nvSpPr>
          <p:cNvPr id="534531" name="Text Box 3"/>
          <p:cNvSpPr txBox="1">
            <a:spLocks noChangeArrowheads="1"/>
          </p:cNvSpPr>
          <p:nvPr/>
        </p:nvSpPr>
        <p:spPr bwMode="auto">
          <a:xfrm>
            <a:off x="3435350" y="1239838"/>
            <a:ext cx="184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pSp>
        <p:nvGrpSpPr>
          <p:cNvPr id="534532" name="Group 4"/>
          <p:cNvGrpSpPr>
            <a:grpSpLocks/>
          </p:cNvGrpSpPr>
          <p:nvPr/>
        </p:nvGrpSpPr>
        <p:grpSpPr bwMode="auto">
          <a:xfrm>
            <a:off x="1881188" y="1300163"/>
            <a:ext cx="2324100" cy="1506537"/>
            <a:chOff x="1067" y="1260"/>
            <a:chExt cx="1464" cy="949"/>
          </a:xfrm>
        </p:grpSpPr>
        <p:sp>
          <p:nvSpPr>
            <p:cNvPr id="534533" name="Text Box 5"/>
            <p:cNvSpPr txBox="1">
              <a:spLocks noChangeArrowheads="1"/>
            </p:cNvSpPr>
            <p:nvPr/>
          </p:nvSpPr>
          <p:spPr bwMode="auto">
            <a:xfrm>
              <a:off x="1067" y="1482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534534" name="Text Box 6"/>
            <p:cNvSpPr txBox="1">
              <a:spLocks noChangeArrowheads="1"/>
            </p:cNvSpPr>
            <p:nvPr/>
          </p:nvSpPr>
          <p:spPr bwMode="auto">
            <a:xfrm>
              <a:off x="1679" y="1260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FD1D32"/>
                  </a:solidFill>
                </a:rPr>
                <a:t>2</a:t>
              </a:r>
            </a:p>
          </p:txBody>
        </p:sp>
        <p:sp>
          <p:nvSpPr>
            <p:cNvPr id="534535" name="Text Box 7"/>
            <p:cNvSpPr txBox="1">
              <a:spLocks noChangeArrowheads="1"/>
            </p:cNvSpPr>
            <p:nvPr/>
          </p:nvSpPr>
          <p:spPr bwMode="auto">
            <a:xfrm>
              <a:off x="2311" y="1430"/>
              <a:ext cx="220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10</a:t>
              </a:r>
            </a:p>
          </p:txBody>
        </p:sp>
        <p:sp>
          <p:nvSpPr>
            <p:cNvPr id="534536" name="Text Box 8"/>
            <p:cNvSpPr txBox="1">
              <a:spLocks noChangeArrowheads="1"/>
            </p:cNvSpPr>
            <p:nvPr/>
          </p:nvSpPr>
          <p:spPr bwMode="auto">
            <a:xfrm>
              <a:off x="1993" y="1526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534537" name="Text Box 9"/>
            <p:cNvSpPr txBox="1">
              <a:spLocks noChangeArrowheads="1"/>
            </p:cNvSpPr>
            <p:nvPr/>
          </p:nvSpPr>
          <p:spPr bwMode="auto">
            <a:xfrm>
              <a:off x="1560" y="1459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FD1D32"/>
                  </a:solidFill>
                </a:rPr>
                <a:t>1</a:t>
              </a:r>
            </a:p>
          </p:txBody>
        </p:sp>
        <p:sp>
          <p:nvSpPr>
            <p:cNvPr id="534538" name="Text Box 10"/>
            <p:cNvSpPr txBox="1">
              <a:spLocks noChangeArrowheads="1"/>
            </p:cNvSpPr>
            <p:nvPr/>
          </p:nvSpPr>
          <p:spPr bwMode="auto">
            <a:xfrm>
              <a:off x="1331" y="1644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FD1D32"/>
                  </a:solidFill>
                </a:rPr>
                <a:t>2</a:t>
              </a:r>
            </a:p>
          </p:txBody>
        </p:sp>
        <p:sp>
          <p:nvSpPr>
            <p:cNvPr id="534539" name="Text Box 11"/>
            <p:cNvSpPr txBox="1">
              <a:spLocks noChangeArrowheads="1"/>
            </p:cNvSpPr>
            <p:nvPr/>
          </p:nvSpPr>
          <p:spPr bwMode="auto">
            <a:xfrm>
              <a:off x="2165" y="1652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7</a:t>
              </a:r>
            </a:p>
          </p:txBody>
        </p:sp>
        <p:sp>
          <p:nvSpPr>
            <p:cNvPr id="534540" name="Text Box 12"/>
            <p:cNvSpPr txBox="1">
              <a:spLocks noChangeArrowheads="1"/>
            </p:cNvSpPr>
            <p:nvPr/>
          </p:nvSpPr>
          <p:spPr bwMode="auto">
            <a:xfrm>
              <a:off x="2356" y="1924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6</a:t>
              </a:r>
            </a:p>
          </p:txBody>
        </p:sp>
        <p:sp>
          <p:nvSpPr>
            <p:cNvPr id="534541" name="Text Box 13"/>
            <p:cNvSpPr txBox="1">
              <a:spLocks noChangeArrowheads="1"/>
            </p:cNvSpPr>
            <p:nvPr/>
          </p:nvSpPr>
          <p:spPr bwMode="auto">
            <a:xfrm>
              <a:off x="1931" y="1838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FD1D32"/>
                  </a:solidFill>
                </a:rPr>
                <a:t>4</a:t>
              </a:r>
            </a:p>
          </p:txBody>
        </p:sp>
        <p:sp>
          <p:nvSpPr>
            <p:cNvPr id="534542" name="Text Box 14"/>
            <p:cNvSpPr txBox="1">
              <a:spLocks noChangeArrowheads="1"/>
            </p:cNvSpPr>
            <p:nvPr/>
          </p:nvSpPr>
          <p:spPr bwMode="auto">
            <a:xfrm>
              <a:off x="1749" y="2035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FD1D32"/>
                  </a:solidFill>
                </a:rPr>
                <a:t>1</a:t>
              </a:r>
            </a:p>
          </p:txBody>
        </p:sp>
        <p:sp>
          <p:nvSpPr>
            <p:cNvPr id="534543" name="Text Box 15"/>
            <p:cNvSpPr txBox="1">
              <a:spLocks noChangeArrowheads="1"/>
            </p:cNvSpPr>
            <p:nvPr/>
          </p:nvSpPr>
          <p:spPr bwMode="auto">
            <a:xfrm>
              <a:off x="1486" y="1840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8</a:t>
              </a:r>
            </a:p>
          </p:txBody>
        </p:sp>
        <p:sp>
          <p:nvSpPr>
            <p:cNvPr id="534544" name="Text Box 16"/>
            <p:cNvSpPr txBox="1">
              <a:spLocks noChangeArrowheads="1"/>
            </p:cNvSpPr>
            <p:nvPr/>
          </p:nvSpPr>
          <p:spPr bwMode="auto">
            <a:xfrm>
              <a:off x="1155" y="1854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5</a:t>
              </a:r>
            </a:p>
          </p:txBody>
        </p:sp>
      </p:grpSp>
      <p:sp>
        <p:nvSpPr>
          <p:cNvPr id="534545" name="Oval 17"/>
          <p:cNvSpPr>
            <a:spLocks noChangeArrowheads="1"/>
          </p:cNvSpPr>
          <p:nvPr/>
        </p:nvSpPr>
        <p:spPr bwMode="auto">
          <a:xfrm>
            <a:off x="1646238" y="2011363"/>
            <a:ext cx="280987" cy="279400"/>
          </a:xfrm>
          <a:prstGeom prst="ellips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4546" name="Text Box 18"/>
          <p:cNvSpPr txBox="1">
            <a:spLocks noChangeArrowheads="1"/>
          </p:cNvSpPr>
          <p:nvPr/>
        </p:nvSpPr>
        <p:spPr bwMode="auto">
          <a:xfrm>
            <a:off x="1628775" y="1971675"/>
            <a:ext cx="334963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3</a:t>
            </a:r>
            <a:endParaRPr lang="en-US" sz="1400"/>
          </a:p>
        </p:txBody>
      </p:sp>
      <p:sp>
        <p:nvSpPr>
          <p:cNvPr id="534547" name="Oval 19"/>
          <p:cNvSpPr>
            <a:spLocks noChangeArrowheads="1"/>
          </p:cNvSpPr>
          <p:nvPr/>
        </p:nvSpPr>
        <p:spPr bwMode="auto">
          <a:xfrm>
            <a:off x="2271713" y="2627313"/>
            <a:ext cx="280987" cy="279400"/>
          </a:xfrm>
          <a:prstGeom prst="ellips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4548" name="Text Box 20"/>
          <p:cNvSpPr txBox="1">
            <a:spLocks noChangeArrowheads="1"/>
          </p:cNvSpPr>
          <p:nvPr/>
        </p:nvSpPr>
        <p:spPr bwMode="auto">
          <a:xfrm>
            <a:off x="2243138" y="2576513"/>
            <a:ext cx="334962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6</a:t>
            </a:r>
            <a:endParaRPr lang="en-US" sz="1400"/>
          </a:p>
        </p:txBody>
      </p:sp>
      <p:sp>
        <p:nvSpPr>
          <p:cNvPr id="534549" name="Oval 21"/>
          <p:cNvSpPr>
            <a:spLocks noChangeArrowheads="1"/>
          </p:cNvSpPr>
          <p:nvPr/>
        </p:nvSpPr>
        <p:spPr bwMode="auto">
          <a:xfrm>
            <a:off x="2863850" y="2036763"/>
            <a:ext cx="280988" cy="279400"/>
          </a:xfrm>
          <a:prstGeom prst="ellips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4550" name="Text Box 22"/>
          <p:cNvSpPr txBox="1">
            <a:spLocks noChangeArrowheads="1"/>
          </p:cNvSpPr>
          <p:nvPr/>
        </p:nvSpPr>
        <p:spPr bwMode="auto">
          <a:xfrm>
            <a:off x="2846388" y="1997075"/>
            <a:ext cx="33496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4</a:t>
            </a:r>
            <a:endParaRPr lang="en-US" sz="1400"/>
          </a:p>
        </p:txBody>
      </p:sp>
      <p:sp>
        <p:nvSpPr>
          <p:cNvPr id="534551" name="Oval 23"/>
          <p:cNvSpPr>
            <a:spLocks noChangeArrowheads="1"/>
          </p:cNvSpPr>
          <p:nvPr/>
        </p:nvSpPr>
        <p:spPr bwMode="auto">
          <a:xfrm>
            <a:off x="3479800" y="1425575"/>
            <a:ext cx="280988" cy="279400"/>
          </a:xfrm>
          <a:prstGeom prst="ellips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4552" name="Text Box 24"/>
          <p:cNvSpPr txBox="1">
            <a:spLocks noChangeArrowheads="1"/>
          </p:cNvSpPr>
          <p:nvPr/>
        </p:nvSpPr>
        <p:spPr bwMode="auto">
          <a:xfrm>
            <a:off x="3462338" y="1385888"/>
            <a:ext cx="334962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2</a:t>
            </a:r>
            <a:endParaRPr lang="en-US" sz="1400"/>
          </a:p>
        </p:txBody>
      </p:sp>
      <p:sp>
        <p:nvSpPr>
          <p:cNvPr id="534553" name="Oval 25"/>
          <p:cNvSpPr>
            <a:spLocks noChangeArrowheads="1"/>
          </p:cNvSpPr>
          <p:nvPr/>
        </p:nvSpPr>
        <p:spPr bwMode="auto">
          <a:xfrm>
            <a:off x="3489325" y="2620963"/>
            <a:ext cx="280988" cy="279400"/>
          </a:xfrm>
          <a:prstGeom prst="ellips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4554" name="Text Box 26"/>
          <p:cNvSpPr txBox="1">
            <a:spLocks noChangeArrowheads="1"/>
          </p:cNvSpPr>
          <p:nvPr/>
        </p:nvSpPr>
        <p:spPr bwMode="auto">
          <a:xfrm>
            <a:off x="3482975" y="2581275"/>
            <a:ext cx="334963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7</a:t>
            </a:r>
            <a:endParaRPr lang="en-US" sz="1400"/>
          </a:p>
        </p:txBody>
      </p:sp>
      <p:sp>
        <p:nvSpPr>
          <p:cNvPr id="534555" name="Oval 27"/>
          <p:cNvSpPr>
            <a:spLocks noChangeArrowheads="1"/>
          </p:cNvSpPr>
          <p:nvPr/>
        </p:nvSpPr>
        <p:spPr bwMode="auto">
          <a:xfrm>
            <a:off x="4090988" y="2038350"/>
            <a:ext cx="280987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4556" name="Text Box 28"/>
          <p:cNvSpPr txBox="1">
            <a:spLocks noChangeArrowheads="1"/>
          </p:cNvSpPr>
          <p:nvPr/>
        </p:nvSpPr>
        <p:spPr bwMode="auto">
          <a:xfrm>
            <a:off x="4073525" y="1998663"/>
            <a:ext cx="334963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5</a:t>
            </a:r>
            <a:endParaRPr lang="en-US" sz="1400"/>
          </a:p>
        </p:txBody>
      </p:sp>
      <p:sp>
        <p:nvSpPr>
          <p:cNvPr id="534557" name="Line 29"/>
          <p:cNvSpPr>
            <a:spLocks noChangeShapeType="1"/>
          </p:cNvSpPr>
          <p:nvPr/>
        </p:nvSpPr>
        <p:spPr bwMode="auto">
          <a:xfrm>
            <a:off x="1851025" y="2282825"/>
            <a:ext cx="430213" cy="396875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4558" name="Line 30"/>
          <p:cNvSpPr>
            <a:spLocks noChangeShapeType="1"/>
          </p:cNvSpPr>
          <p:nvPr/>
        </p:nvSpPr>
        <p:spPr bwMode="auto">
          <a:xfrm>
            <a:off x="3743325" y="1625600"/>
            <a:ext cx="420688" cy="430213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4559" name="Line 31"/>
          <p:cNvSpPr>
            <a:spLocks noChangeShapeType="1"/>
          </p:cNvSpPr>
          <p:nvPr/>
        </p:nvSpPr>
        <p:spPr bwMode="auto">
          <a:xfrm flipH="1">
            <a:off x="3733800" y="2271713"/>
            <a:ext cx="396875" cy="398462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4560" name="Line 32"/>
          <p:cNvSpPr>
            <a:spLocks noChangeShapeType="1"/>
          </p:cNvSpPr>
          <p:nvPr/>
        </p:nvSpPr>
        <p:spPr bwMode="auto">
          <a:xfrm flipH="1">
            <a:off x="3109913" y="1658938"/>
            <a:ext cx="407987" cy="407987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4561" name="Line 33"/>
          <p:cNvSpPr>
            <a:spLocks noChangeShapeType="1"/>
          </p:cNvSpPr>
          <p:nvPr/>
        </p:nvSpPr>
        <p:spPr bwMode="auto">
          <a:xfrm flipH="1">
            <a:off x="3141663" y="2163763"/>
            <a:ext cx="935037" cy="0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4562" name="Line 34"/>
          <p:cNvSpPr>
            <a:spLocks noChangeShapeType="1"/>
          </p:cNvSpPr>
          <p:nvPr/>
        </p:nvSpPr>
        <p:spPr bwMode="auto">
          <a:xfrm>
            <a:off x="3098800" y="2271713"/>
            <a:ext cx="419100" cy="376237"/>
          </a:xfrm>
          <a:prstGeom prst="lin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4563" name="Line 35"/>
          <p:cNvSpPr>
            <a:spLocks noChangeShapeType="1"/>
          </p:cNvSpPr>
          <p:nvPr/>
        </p:nvSpPr>
        <p:spPr bwMode="auto">
          <a:xfrm flipH="1">
            <a:off x="2549525" y="2767013"/>
            <a:ext cx="936625" cy="0"/>
          </a:xfrm>
          <a:prstGeom prst="lin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4564" name="Line 36"/>
          <p:cNvSpPr>
            <a:spLocks noChangeShapeType="1"/>
          </p:cNvSpPr>
          <p:nvPr/>
        </p:nvSpPr>
        <p:spPr bwMode="auto">
          <a:xfrm flipH="1">
            <a:off x="1914525" y="2163763"/>
            <a:ext cx="947738" cy="0"/>
          </a:xfrm>
          <a:prstGeom prst="lin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4565" name="Line 37"/>
          <p:cNvSpPr>
            <a:spLocks noChangeShapeType="1"/>
          </p:cNvSpPr>
          <p:nvPr/>
        </p:nvSpPr>
        <p:spPr bwMode="auto">
          <a:xfrm flipH="1">
            <a:off x="2452688" y="2292350"/>
            <a:ext cx="463550" cy="344488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4566" name="Oval 38"/>
          <p:cNvSpPr>
            <a:spLocks noChangeArrowheads="1"/>
          </p:cNvSpPr>
          <p:nvPr/>
        </p:nvSpPr>
        <p:spPr bwMode="auto">
          <a:xfrm>
            <a:off x="2268538" y="1419225"/>
            <a:ext cx="280987" cy="279400"/>
          </a:xfrm>
          <a:prstGeom prst="ellips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4567" name="Text Box 39"/>
          <p:cNvSpPr txBox="1">
            <a:spLocks noChangeArrowheads="1"/>
          </p:cNvSpPr>
          <p:nvPr/>
        </p:nvSpPr>
        <p:spPr bwMode="auto">
          <a:xfrm>
            <a:off x="2255838" y="1379538"/>
            <a:ext cx="334962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1</a:t>
            </a:r>
            <a:endParaRPr lang="en-US" sz="1400"/>
          </a:p>
        </p:txBody>
      </p:sp>
      <p:sp>
        <p:nvSpPr>
          <p:cNvPr id="534568" name="Line 40"/>
          <p:cNvSpPr>
            <a:spLocks noChangeShapeType="1"/>
          </p:cNvSpPr>
          <p:nvPr/>
        </p:nvSpPr>
        <p:spPr bwMode="auto">
          <a:xfrm flipH="1">
            <a:off x="1860550" y="1658938"/>
            <a:ext cx="430213" cy="376237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4569" name="Line 41"/>
          <p:cNvSpPr>
            <a:spLocks noChangeShapeType="1"/>
          </p:cNvSpPr>
          <p:nvPr/>
        </p:nvSpPr>
        <p:spPr bwMode="auto">
          <a:xfrm>
            <a:off x="2549525" y="1539875"/>
            <a:ext cx="914400" cy="0"/>
          </a:xfrm>
          <a:prstGeom prst="lin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4570" name="Line 42"/>
          <p:cNvSpPr>
            <a:spLocks noChangeShapeType="1"/>
          </p:cNvSpPr>
          <p:nvPr/>
        </p:nvSpPr>
        <p:spPr bwMode="auto">
          <a:xfrm>
            <a:off x="2495550" y="1679575"/>
            <a:ext cx="441325" cy="365125"/>
          </a:xfrm>
          <a:prstGeom prst="lin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4571" name="Text Box 43"/>
          <p:cNvSpPr txBox="1">
            <a:spLocks noChangeArrowheads="1"/>
          </p:cNvSpPr>
          <p:nvPr/>
        </p:nvSpPr>
        <p:spPr bwMode="auto">
          <a:xfrm>
            <a:off x="2265363" y="1171575"/>
            <a:ext cx="280987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534572" name="Text Box 44"/>
          <p:cNvSpPr txBox="1">
            <a:spLocks noChangeArrowheads="1"/>
          </p:cNvSpPr>
          <p:nvPr/>
        </p:nvSpPr>
        <p:spPr bwMode="auto">
          <a:xfrm>
            <a:off x="3482975" y="1152525"/>
            <a:ext cx="280988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  <a:sym typeface="Symbol" pitchFamily="18" charset="2"/>
              </a:rPr>
              <a:t>2</a:t>
            </a:r>
            <a:endParaRPr lang="en-US" sz="1400">
              <a:solidFill>
                <a:schemeClr val="hlink"/>
              </a:solidFill>
            </a:endParaRPr>
          </a:p>
        </p:txBody>
      </p:sp>
      <p:sp>
        <p:nvSpPr>
          <p:cNvPr id="534573" name="Text Box 45"/>
          <p:cNvSpPr txBox="1">
            <a:spLocks noChangeArrowheads="1"/>
          </p:cNvSpPr>
          <p:nvPr/>
        </p:nvSpPr>
        <p:spPr bwMode="auto">
          <a:xfrm>
            <a:off x="4313238" y="2016125"/>
            <a:ext cx="280987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  <a:sym typeface="Symbol" pitchFamily="18" charset="2"/>
              </a:rPr>
              <a:t>6</a:t>
            </a:r>
            <a:endParaRPr lang="en-US" sz="1400">
              <a:solidFill>
                <a:schemeClr val="hlink"/>
              </a:solidFill>
            </a:endParaRPr>
          </a:p>
        </p:txBody>
      </p:sp>
      <p:sp>
        <p:nvSpPr>
          <p:cNvPr id="534574" name="Text Box 46"/>
          <p:cNvSpPr txBox="1">
            <a:spLocks noChangeArrowheads="1"/>
          </p:cNvSpPr>
          <p:nvPr/>
        </p:nvSpPr>
        <p:spPr bwMode="auto">
          <a:xfrm>
            <a:off x="2852738" y="1792288"/>
            <a:ext cx="280987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  <a:sym typeface="Symbol" pitchFamily="18" charset="2"/>
              </a:rPr>
              <a:t>1</a:t>
            </a:r>
            <a:endParaRPr lang="en-US" sz="1400">
              <a:solidFill>
                <a:schemeClr val="hlink"/>
              </a:solidFill>
            </a:endParaRPr>
          </a:p>
        </p:txBody>
      </p:sp>
      <p:sp>
        <p:nvSpPr>
          <p:cNvPr id="534575" name="Text Box 47"/>
          <p:cNvSpPr txBox="1">
            <a:spLocks noChangeArrowheads="1"/>
          </p:cNvSpPr>
          <p:nvPr/>
        </p:nvSpPr>
        <p:spPr bwMode="auto">
          <a:xfrm>
            <a:off x="3490913" y="2817813"/>
            <a:ext cx="280987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  <a:sym typeface="Symbol" pitchFamily="18" charset="2"/>
              </a:rPr>
              <a:t>4</a:t>
            </a:r>
            <a:endParaRPr lang="en-US" sz="1400">
              <a:solidFill>
                <a:schemeClr val="hlink"/>
              </a:solidFill>
            </a:endParaRPr>
          </a:p>
        </p:txBody>
      </p:sp>
      <p:sp>
        <p:nvSpPr>
          <p:cNvPr id="534576" name="Text Box 48"/>
          <p:cNvSpPr txBox="1">
            <a:spLocks noChangeArrowheads="1"/>
          </p:cNvSpPr>
          <p:nvPr/>
        </p:nvSpPr>
        <p:spPr bwMode="auto">
          <a:xfrm>
            <a:off x="2262188" y="2838450"/>
            <a:ext cx="280987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  <a:sym typeface="Symbol" pitchFamily="18" charset="2"/>
              </a:rPr>
              <a:t>1</a:t>
            </a:r>
            <a:endParaRPr lang="en-US" sz="1400">
              <a:solidFill>
                <a:schemeClr val="hlink"/>
              </a:solidFill>
            </a:endParaRPr>
          </a:p>
        </p:txBody>
      </p:sp>
      <p:sp>
        <p:nvSpPr>
          <p:cNvPr id="534577" name="Text Box 49"/>
          <p:cNvSpPr txBox="1">
            <a:spLocks noChangeArrowheads="1"/>
          </p:cNvSpPr>
          <p:nvPr/>
        </p:nvSpPr>
        <p:spPr bwMode="auto">
          <a:xfrm>
            <a:off x="1382713" y="1990725"/>
            <a:ext cx="280987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  <a:sym typeface="Symbol" pitchFamily="18" charset="2"/>
              </a:rPr>
              <a:t>2</a:t>
            </a:r>
            <a:endParaRPr lang="en-US" sz="1400">
              <a:solidFill>
                <a:schemeClr val="hlink"/>
              </a:solidFill>
            </a:endParaRPr>
          </a:p>
        </p:txBody>
      </p:sp>
      <p:sp>
        <p:nvSpPr>
          <p:cNvPr id="534578" name="Line 50"/>
          <p:cNvSpPr>
            <a:spLocks noChangeShapeType="1"/>
          </p:cNvSpPr>
          <p:nvPr/>
        </p:nvSpPr>
        <p:spPr bwMode="auto">
          <a:xfrm>
            <a:off x="639763" y="2146300"/>
            <a:ext cx="58102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4579" name="Text Box 51"/>
          <p:cNvSpPr txBox="1">
            <a:spLocks noChangeArrowheads="1"/>
          </p:cNvSpPr>
          <p:nvPr/>
        </p:nvSpPr>
        <p:spPr bwMode="auto">
          <a:xfrm>
            <a:off x="7440613" y="1228725"/>
            <a:ext cx="184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pSp>
        <p:nvGrpSpPr>
          <p:cNvPr id="534580" name="Group 52"/>
          <p:cNvGrpSpPr>
            <a:grpSpLocks/>
          </p:cNvGrpSpPr>
          <p:nvPr/>
        </p:nvGrpSpPr>
        <p:grpSpPr bwMode="auto">
          <a:xfrm>
            <a:off x="5886450" y="1289050"/>
            <a:ext cx="2324100" cy="1506538"/>
            <a:chOff x="1067" y="1260"/>
            <a:chExt cx="1464" cy="949"/>
          </a:xfrm>
        </p:grpSpPr>
        <p:sp>
          <p:nvSpPr>
            <p:cNvPr id="534581" name="Text Box 53"/>
            <p:cNvSpPr txBox="1">
              <a:spLocks noChangeArrowheads="1"/>
            </p:cNvSpPr>
            <p:nvPr/>
          </p:nvSpPr>
          <p:spPr bwMode="auto">
            <a:xfrm>
              <a:off x="1067" y="1482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534582" name="Text Box 54"/>
            <p:cNvSpPr txBox="1">
              <a:spLocks noChangeArrowheads="1"/>
            </p:cNvSpPr>
            <p:nvPr/>
          </p:nvSpPr>
          <p:spPr bwMode="auto">
            <a:xfrm>
              <a:off x="1679" y="1260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FD1D32"/>
                  </a:solidFill>
                </a:rPr>
                <a:t>2</a:t>
              </a:r>
            </a:p>
          </p:txBody>
        </p:sp>
        <p:sp>
          <p:nvSpPr>
            <p:cNvPr id="534583" name="Text Box 55"/>
            <p:cNvSpPr txBox="1">
              <a:spLocks noChangeArrowheads="1"/>
            </p:cNvSpPr>
            <p:nvPr/>
          </p:nvSpPr>
          <p:spPr bwMode="auto">
            <a:xfrm>
              <a:off x="2311" y="1430"/>
              <a:ext cx="220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10</a:t>
              </a:r>
            </a:p>
          </p:txBody>
        </p:sp>
        <p:sp>
          <p:nvSpPr>
            <p:cNvPr id="534584" name="Text Box 56"/>
            <p:cNvSpPr txBox="1">
              <a:spLocks noChangeArrowheads="1"/>
            </p:cNvSpPr>
            <p:nvPr/>
          </p:nvSpPr>
          <p:spPr bwMode="auto">
            <a:xfrm>
              <a:off x="1993" y="1526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534585" name="Text Box 57"/>
            <p:cNvSpPr txBox="1">
              <a:spLocks noChangeArrowheads="1"/>
            </p:cNvSpPr>
            <p:nvPr/>
          </p:nvSpPr>
          <p:spPr bwMode="auto">
            <a:xfrm>
              <a:off x="1560" y="1459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FD1D32"/>
                  </a:solidFill>
                </a:rPr>
                <a:t>1</a:t>
              </a:r>
            </a:p>
          </p:txBody>
        </p:sp>
        <p:sp>
          <p:nvSpPr>
            <p:cNvPr id="534586" name="Text Box 58"/>
            <p:cNvSpPr txBox="1">
              <a:spLocks noChangeArrowheads="1"/>
            </p:cNvSpPr>
            <p:nvPr/>
          </p:nvSpPr>
          <p:spPr bwMode="auto">
            <a:xfrm>
              <a:off x="1331" y="1644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FD1D32"/>
                  </a:solidFill>
                </a:rPr>
                <a:t>2</a:t>
              </a:r>
            </a:p>
          </p:txBody>
        </p:sp>
        <p:sp>
          <p:nvSpPr>
            <p:cNvPr id="534587" name="Text Box 59"/>
            <p:cNvSpPr txBox="1">
              <a:spLocks noChangeArrowheads="1"/>
            </p:cNvSpPr>
            <p:nvPr/>
          </p:nvSpPr>
          <p:spPr bwMode="auto">
            <a:xfrm>
              <a:off x="2165" y="1652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7</a:t>
              </a:r>
            </a:p>
          </p:txBody>
        </p:sp>
        <p:sp>
          <p:nvSpPr>
            <p:cNvPr id="534588" name="Text Box 60"/>
            <p:cNvSpPr txBox="1">
              <a:spLocks noChangeArrowheads="1"/>
            </p:cNvSpPr>
            <p:nvPr/>
          </p:nvSpPr>
          <p:spPr bwMode="auto">
            <a:xfrm>
              <a:off x="2356" y="1924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FD1D32"/>
                  </a:solidFill>
                </a:rPr>
                <a:t>6</a:t>
              </a:r>
            </a:p>
          </p:txBody>
        </p:sp>
        <p:sp>
          <p:nvSpPr>
            <p:cNvPr id="534589" name="Text Box 61"/>
            <p:cNvSpPr txBox="1">
              <a:spLocks noChangeArrowheads="1"/>
            </p:cNvSpPr>
            <p:nvPr/>
          </p:nvSpPr>
          <p:spPr bwMode="auto">
            <a:xfrm>
              <a:off x="1931" y="1838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FD1D32"/>
                  </a:solidFill>
                </a:rPr>
                <a:t>4</a:t>
              </a:r>
            </a:p>
          </p:txBody>
        </p:sp>
        <p:sp>
          <p:nvSpPr>
            <p:cNvPr id="534590" name="Text Box 62"/>
            <p:cNvSpPr txBox="1">
              <a:spLocks noChangeArrowheads="1"/>
            </p:cNvSpPr>
            <p:nvPr/>
          </p:nvSpPr>
          <p:spPr bwMode="auto">
            <a:xfrm>
              <a:off x="1749" y="2035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FD1D32"/>
                  </a:solidFill>
                </a:rPr>
                <a:t>1</a:t>
              </a:r>
            </a:p>
          </p:txBody>
        </p:sp>
        <p:sp>
          <p:nvSpPr>
            <p:cNvPr id="534591" name="Text Box 63"/>
            <p:cNvSpPr txBox="1">
              <a:spLocks noChangeArrowheads="1"/>
            </p:cNvSpPr>
            <p:nvPr/>
          </p:nvSpPr>
          <p:spPr bwMode="auto">
            <a:xfrm>
              <a:off x="1486" y="1840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8</a:t>
              </a:r>
            </a:p>
          </p:txBody>
        </p:sp>
        <p:sp>
          <p:nvSpPr>
            <p:cNvPr id="534592" name="Text Box 64"/>
            <p:cNvSpPr txBox="1">
              <a:spLocks noChangeArrowheads="1"/>
            </p:cNvSpPr>
            <p:nvPr/>
          </p:nvSpPr>
          <p:spPr bwMode="auto">
            <a:xfrm>
              <a:off x="1155" y="1854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5</a:t>
              </a:r>
            </a:p>
          </p:txBody>
        </p:sp>
      </p:grpSp>
      <p:sp>
        <p:nvSpPr>
          <p:cNvPr id="534593" name="Oval 65"/>
          <p:cNvSpPr>
            <a:spLocks noChangeArrowheads="1"/>
          </p:cNvSpPr>
          <p:nvPr/>
        </p:nvSpPr>
        <p:spPr bwMode="auto">
          <a:xfrm>
            <a:off x="5651500" y="2000250"/>
            <a:ext cx="280988" cy="279400"/>
          </a:xfrm>
          <a:prstGeom prst="ellips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4594" name="Text Box 66"/>
          <p:cNvSpPr txBox="1">
            <a:spLocks noChangeArrowheads="1"/>
          </p:cNvSpPr>
          <p:nvPr/>
        </p:nvSpPr>
        <p:spPr bwMode="auto">
          <a:xfrm>
            <a:off x="5634038" y="1960563"/>
            <a:ext cx="334962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3</a:t>
            </a:r>
            <a:endParaRPr lang="en-US" sz="1400"/>
          </a:p>
        </p:txBody>
      </p:sp>
      <p:sp>
        <p:nvSpPr>
          <p:cNvPr id="534595" name="Oval 67"/>
          <p:cNvSpPr>
            <a:spLocks noChangeArrowheads="1"/>
          </p:cNvSpPr>
          <p:nvPr/>
        </p:nvSpPr>
        <p:spPr bwMode="auto">
          <a:xfrm>
            <a:off x="6276975" y="2616200"/>
            <a:ext cx="280988" cy="279400"/>
          </a:xfrm>
          <a:prstGeom prst="ellips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4596" name="Text Box 68"/>
          <p:cNvSpPr txBox="1">
            <a:spLocks noChangeArrowheads="1"/>
          </p:cNvSpPr>
          <p:nvPr/>
        </p:nvSpPr>
        <p:spPr bwMode="auto">
          <a:xfrm>
            <a:off x="6248400" y="2565400"/>
            <a:ext cx="334963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6</a:t>
            </a:r>
            <a:endParaRPr lang="en-US" sz="1400"/>
          </a:p>
        </p:txBody>
      </p:sp>
      <p:sp>
        <p:nvSpPr>
          <p:cNvPr id="534597" name="Oval 69"/>
          <p:cNvSpPr>
            <a:spLocks noChangeArrowheads="1"/>
          </p:cNvSpPr>
          <p:nvPr/>
        </p:nvSpPr>
        <p:spPr bwMode="auto">
          <a:xfrm>
            <a:off x="6869113" y="2025650"/>
            <a:ext cx="280987" cy="279400"/>
          </a:xfrm>
          <a:prstGeom prst="ellips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4598" name="Text Box 70"/>
          <p:cNvSpPr txBox="1">
            <a:spLocks noChangeArrowheads="1"/>
          </p:cNvSpPr>
          <p:nvPr/>
        </p:nvSpPr>
        <p:spPr bwMode="auto">
          <a:xfrm>
            <a:off x="6851650" y="1985963"/>
            <a:ext cx="334963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4</a:t>
            </a:r>
            <a:endParaRPr lang="en-US" sz="1400"/>
          </a:p>
        </p:txBody>
      </p:sp>
      <p:sp>
        <p:nvSpPr>
          <p:cNvPr id="534599" name="Oval 71"/>
          <p:cNvSpPr>
            <a:spLocks noChangeArrowheads="1"/>
          </p:cNvSpPr>
          <p:nvPr/>
        </p:nvSpPr>
        <p:spPr bwMode="auto">
          <a:xfrm>
            <a:off x="7485063" y="1414463"/>
            <a:ext cx="280987" cy="279400"/>
          </a:xfrm>
          <a:prstGeom prst="ellips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4600" name="Text Box 72"/>
          <p:cNvSpPr txBox="1">
            <a:spLocks noChangeArrowheads="1"/>
          </p:cNvSpPr>
          <p:nvPr/>
        </p:nvSpPr>
        <p:spPr bwMode="auto">
          <a:xfrm>
            <a:off x="7467600" y="1374775"/>
            <a:ext cx="334963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2</a:t>
            </a:r>
            <a:endParaRPr lang="en-US" sz="1400"/>
          </a:p>
        </p:txBody>
      </p:sp>
      <p:sp>
        <p:nvSpPr>
          <p:cNvPr id="534601" name="Oval 73"/>
          <p:cNvSpPr>
            <a:spLocks noChangeArrowheads="1"/>
          </p:cNvSpPr>
          <p:nvPr/>
        </p:nvSpPr>
        <p:spPr bwMode="auto">
          <a:xfrm>
            <a:off x="7494588" y="2609850"/>
            <a:ext cx="280987" cy="279400"/>
          </a:xfrm>
          <a:prstGeom prst="ellips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4602" name="Text Box 74"/>
          <p:cNvSpPr txBox="1">
            <a:spLocks noChangeArrowheads="1"/>
          </p:cNvSpPr>
          <p:nvPr/>
        </p:nvSpPr>
        <p:spPr bwMode="auto">
          <a:xfrm>
            <a:off x="7488238" y="2570163"/>
            <a:ext cx="334962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7</a:t>
            </a:r>
            <a:endParaRPr lang="en-US" sz="1400"/>
          </a:p>
        </p:txBody>
      </p:sp>
      <p:sp>
        <p:nvSpPr>
          <p:cNvPr id="534603" name="Oval 75"/>
          <p:cNvSpPr>
            <a:spLocks noChangeArrowheads="1"/>
          </p:cNvSpPr>
          <p:nvPr/>
        </p:nvSpPr>
        <p:spPr bwMode="auto">
          <a:xfrm>
            <a:off x="8096250" y="2027238"/>
            <a:ext cx="280988" cy="279400"/>
          </a:xfrm>
          <a:prstGeom prst="ellips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4604" name="Text Box 76"/>
          <p:cNvSpPr txBox="1">
            <a:spLocks noChangeArrowheads="1"/>
          </p:cNvSpPr>
          <p:nvPr/>
        </p:nvSpPr>
        <p:spPr bwMode="auto">
          <a:xfrm>
            <a:off x="8078788" y="1987550"/>
            <a:ext cx="33496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5</a:t>
            </a:r>
            <a:endParaRPr lang="en-US" sz="1400"/>
          </a:p>
        </p:txBody>
      </p:sp>
      <p:sp>
        <p:nvSpPr>
          <p:cNvPr id="534605" name="Line 77"/>
          <p:cNvSpPr>
            <a:spLocks noChangeShapeType="1"/>
          </p:cNvSpPr>
          <p:nvPr/>
        </p:nvSpPr>
        <p:spPr bwMode="auto">
          <a:xfrm>
            <a:off x="5856288" y="2271713"/>
            <a:ext cx="430212" cy="396875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4606" name="Line 78"/>
          <p:cNvSpPr>
            <a:spLocks noChangeShapeType="1"/>
          </p:cNvSpPr>
          <p:nvPr/>
        </p:nvSpPr>
        <p:spPr bwMode="auto">
          <a:xfrm>
            <a:off x="7748588" y="1614488"/>
            <a:ext cx="420687" cy="430212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4607" name="Line 79"/>
          <p:cNvSpPr>
            <a:spLocks noChangeShapeType="1"/>
          </p:cNvSpPr>
          <p:nvPr/>
        </p:nvSpPr>
        <p:spPr bwMode="auto">
          <a:xfrm flipH="1">
            <a:off x="7739063" y="2260600"/>
            <a:ext cx="396875" cy="398463"/>
          </a:xfrm>
          <a:prstGeom prst="lin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4608" name="Line 80"/>
          <p:cNvSpPr>
            <a:spLocks noChangeShapeType="1"/>
          </p:cNvSpPr>
          <p:nvPr/>
        </p:nvSpPr>
        <p:spPr bwMode="auto">
          <a:xfrm flipH="1">
            <a:off x="7115175" y="1647825"/>
            <a:ext cx="407988" cy="407988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4609" name="Line 81"/>
          <p:cNvSpPr>
            <a:spLocks noChangeShapeType="1"/>
          </p:cNvSpPr>
          <p:nvPr/>
        </p:nvSpPr>
        <p:spPr bwMode="auto">
          <a:xfrm flipH="1">
            <a:off x="7146925" y="2152650"/>
            <a:ext cx="935038" cy="0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4610" name="Line 82"/>
          <p:cNvSpPr>
            <a:spLocks noChangeShapeType="1"/>
          </p:cNvSpPr>
          <p:nvPr/>
        </p:nvSpPr>
        <p:spPr bwMode="auto">
          <a:xfrm>
            <a:off x="7104063" y="2260600"/>
            <a:ext cx="419100" cy="376238"/>
          </a:xfrm>
          <a:prstGeom prst="lin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4611" name="Line 83"/>
          <p:cNvSpPr>
            <a:spLocks noChangeShapeType="1"/>
          </p:cNvSpPr>
          <p:nvPr/>
        </p:nvSpPr>
        <p:spPr bwMode="auto">
          <a:xfrm flipH="1">
            <a:off x="6554788" y="2755900"/>
            <a:ext cx="936625" cy="0"/>
          </a:xfrm>
          <a:prstGeom prst="lin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4612" name="Line 84"/>
          <p:cNvSpPr>
            <a:spLocks noChangeShapeType="1"/>
          </p:cNvSpPr>
          <p:nvPr/>
        </p:nvSpPr>
        <p:spPr bwMode="auto">
          <a:xfrm flipH="1">
            <a:off x="5919788" y="2152650"/>
            <a:ext cx="947737" cy="0"/>
          </a:xfrm>
          <a:prstGeom prst="lin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4613" name="Line 85"/>
          <p:cNvSpPr>
            <a:spLocks noChangeShapeType="1"/>
          </p:cNvSpPr>
          <p:nvPr/>
        </p:nvSpPr>
        <p:spPr bwMode="auto">
          <a:xfrm flipH="1">
            <a:off x="6457950" y="2281238"/>
            <a:ext cx="463550" cy="344487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4614" name="Oval 86"/>
          <p:cNvSpPr>
            <a:spLocks noChangeArrowheads="1"/>
          </p:cNvSpPr>
          <p:nvPr/>
        </p:nvSpPr>
        <p:spPr bwMode="auto">
          <a:xfrm>
            <a:off x="6273800" y="1408113"/>
            <a:ext cx="280988" cy="279400"/>
          </a:xfrm>
          <a:prstGeom prst="ellips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4615" name="Text Box 87"/>
          <p:cNvSpPr txBox="1">
            <a:spLocks noChangeArrowheads="1"/>
          </p:cNvSpPr>
          <p:nvPr/>
        </p:nvSpPr>
        <p:spPr bwMode="auto">
          <a:xfrm>
            <a:off x="6261100" y="1368425"/>
            <a:ext cx="334963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1</a:t>
            </a:r>
            <a:endParaRPr lang="en-US" sz="1400"/>
          </a:p>
        </p:txBody>
      </p:sp>
      <p:sp>
        <p:nvSpPr>
          <p:cNvPr id="534616" name="Line 88"/>
          <p:cNvSpPr>
            <a:spLocks noChangeShapeType="1"/>
          </p:cNvSpPr>
          <p:nvPr/>
        </p:nvSpPr>
        <p:spPr bwMode="auto">
          <a:xfrm flipH="1">
            <a:off x="5865813" y="1647825"/>
            <a:ext cx="430212" cy="376238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4617" name="Line 89"/>
          <p:cNvSpPr>
            <a:spLocks noChangeShapeType="1"/>
          </p:cNvSpPr>
          <p:nvPr/>
        </p:nvSpPr>
        <p:spPr bwMode="auto">
          <a:xfrm>
            <a:off x="6554788" y="1528763"/>
            <a:ext cx="914400" cy="0"/>
          </a:xfrm>
          <a:prstGeom prst="lin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4618" name="Line 90"/>
          <p:cNvSpPr>
            <a:spLocks noChangeShapeType="1"/>
          </p:cNvSpPr>
          <p:nvPr/>
        </p:nvSpPr>
        <p:spPr bwMode="auto">
          <a:xfrm>
            <a:off x="6500813" y="1668463"/>
            <a:ext cx="441325" cy="365125"/>
          </a:xfrm>
          <a:prstGeom prst="lin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4619" name="Text Box 91"/>
          <p:cNvSpPr txBox="1">
            <a:spLocks noChangeArrowheads="1"/>
          </p:cNvSpPr>
          <p:nvPr/>
        </p:nvSpPr>
        <p:spPr bwMode="auto">
          <a:xfrm>
            <a:off x="6270625" y="1160463"/>
            <a:ext cx="280988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534620" name="Text Box 92"/>
          <p:cNvSpPr txBox="1">
            <a:spLocks noChangeArrowheads="1"/>
          </p:cNvSpPr>
          <p:nvPr/>
        </p:nvSpPr>
        <p:spPr bwMode="auto">
          <a:xfrm>
            <a:off x="7488238" y="1141413"/>
            <a:ext cx="280987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  <a:sym typeface="Symbol" pitchFamily="18" charset="2"/>
              </a:rPr>
              <a:t>2</a:t>
            </a:r>
            <a:endParaRPr lang="en-US" sz="1400">
              <a:solidFill>
                <a:schemeClr val="hlink"/>
              </a:solidFill>
            </a:endParaRPr>
          </a:p>
        </p:txBody>
      </p:sp>
      <p:sp>
        <p:nvSpPr>
          <p:cNvPr id="534621" name="Text Box 93"/>
          <p:cNvSpPr txBox="1">
            <a:spLocks noChangeArrowheads="1"/>
          </p:cNvSpPr>
          <p:nvPr/>
        </p:nvSpPr>
        <p:spPr bwMode="auto">
          <a:xfrm>
            <a:off x="8318500" y="2005013"/>
            <a:ext cx="280988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  <a:sym typeface="Symbol" pitchFamily="18" charset="2"/>
              </a:rPr>
              <a:t>6</a:t>
            </a:r>
            <a:endParaRPr lang="en-US" sz="1400">
              <a:solidFill>
                <a:schemeClr val="hlink"/>
              </a:solidFill>
            </a:endParaRPr>
          </a:p>
        </p:txBody>
      </p:sp>
      <p:sp>
        <p:nvSpPr>
          <p:cNvPr id="534622" name="Text Box 94"/>
          <p:cNvSpPr txBox="1">
            <a:spLocks noChangeArrowheads="1"/>
          </p:cNvSpPr>
          <p:nvPr/>
        </p:nvSpPr>
        <p:spPr bwMode="auto">
          <a:xfrm>
            <a:off x="6858000" y="1781175"/>
            <a:ext cx="280988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  <a:sym typeface="Symbol" pitchFamily="18" charset="2"/>
              </a:rPr>
              <a:t>1</a:t>
            </a:r>
            <a:endParaRPr lang="en-US" sz="1400">
              <a:solidFill>
                <a:schemeClr val="hlink"/>
              </a:solidFill>
            </a:endParaRPr>
          </a:p>
        </p:txBody>
      </p:sp>
      <p:sp>
        <p:nvSpPr>
          <p:cNvPr id="534623" name="Text Box 95"/>
          <p:cNvSpPr txBox="1">
            <a:spLocks noChangeArrowheads="1"/>
          </p:cNvSpPr>
          <p:nvPr/>
        </p:nvSpPr>
        <p:spPr bwMode="auto">
          <a:xfrm>
            <a:off x="7496175" y="2806700"/>
            <a:ext cx="280988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  <a:sym typeface="Symbol" pitchFamily="18" charset="2"/>
              </a:rPr>
              <a:t>4</a:t>
            </a:r>
            <a:endParaRPr lang="en-US" sz="1400">
              <a:solidFill>
                <a:schemeClr val="hlink"/>
              </a:solidFill>
            </a:endParaRPr>
          </a:p>
        </p:txBody>
      </p:sp>
      <p:sp>
        <p:nvSpPr>
          <p:cNvPr id="534624" name="Text Box 96"/>
          <p:cNvSpPr txBox="1">
            <a:spLocks noChangeArrowheads="1"/>
          </p:cNvSpPr>
          <p:nvPr/>
        </p:nvSpPr>
        <p:spPr bwMode="auto">
          <a:xfrm>
            <a:off x="6267450" y="2827338"/>
            <a:ext cx="280988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  <a:sym typeface="Symbol" pitchFamily="18" charset="2"/>
              </a:rPr>
              <a:t>1</a:t>
            </a:r>
            <a:endParaRPr lang="en-US" sz="1400">
              <a:solidFill>
                <a:schemeClr val="hlink"/>
              </a:solidFill>
            </a:endParaRPr>
          </a:p>
        </p:txBody>
      </p:sp>
      <p:sp>
        <p:nvSpPr>
          <p:cNvPr id="534625" name="Text Box 97"/>
          <p:cNvSpPr txBox="1">
            <a:spLocks noChangeArrowheads="1"/>
          </p:cNvSpPr>
          <p:nvPr/>
        </p:nvSpPr>
        <p:spPr bwMode="auto">
          <a:xfrm>
            <a:off x="5387975" y="1979613"/>
            <a:ext cx="280988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  <a:sym typeface="Symbol" pitchFamily="18" charset="2"/>
              </a:rPr>
              <a:t>2</a:t>
            </a:r>
            <a:endParaRPr lang="en-US" sz="1400">
              <a:solidFill>
                <a:schemeClr val="hlink"/>
              </a:solidFill>
            </a:endParaRPr>
          </a:p>
        </p:txBody>
      </p:sp>
      <p:sp>
        <p:nvSpPr>
          <p:cNvPr id="534626" name="Line 98"/>
          <p:cNvSpPr>
            <a:spLocks noChangeShapeType="1"/>
          </p:cNvSpPr>
          <p:nvPr/>
        </p:nvSpPr>
        <p:spPr bwMode="auto">
          <a:xfrm>
            <a:off x="4645025" y="2135188"/>
            <a:ext cx="58102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3" y="153988"/>
            <a:ext cx="7772400" cy="615950"/>
          </a:xfrm>
          <a:noFill/>
          <a:ln/>
        </p:spPr>
        <p:txBody>
          <a:bodyPr/>
          <a:lstStyle/>
          <a:p>
            <a:r>
              <a:rPr lang="en-US" sz="3200"/>
              <a:t>Running Time of Prim’s Algorithm</a:t>
            </a:r>
          </a:p>
        </p:txBody>
      </p:sp>
      <p:sp>
        <p:nvSpPr>
          <p:cNvPr id="5355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17513" y="909638"/>
            <a:ext cx="6264275" cy="5708650"/>
          </a:xfrm>
          <a:noFill/>
          <a:ln/>
        </p:spPr>
        <p:txBody>
          <a:bodyPr/>
          <a:lstStyle/>
          <a:p>
            <a:r>
              <a:rPr lang="en-US" sz="2000">
                <a:sym typeface="Symbol" pitchFamily="18" charset="2"/>
              </a:rPr>
              <a:t>Depend on how to implement Q.</a:t>
            </a:r>
          </a:p>
          <a:p>
            <a:r>
              <a:rPr lang="en-US" sz="2000">
                <a:sym typeface="Symbol" pitchFamily="18" charset="2"/>
              </a:rPr>
              <a:t>The algorithm</a:t>
            </a:r>
          </a:p>
          <a:p>
            <a:pPr>
              <a:buFont typeface="Wingdings" pitchFamily="2" charset="2"/>
              <a:buNone/>
            </a:pPr>
            <a:r>
              <a:rPr lang="en-US" sz="1400">
                <a:sym typeface="Symbol" pitchFamily="18" charset="2"/>
              </a:rPr>
              <a:t>	void Graph::MST-Prim (Vertex s)</a:t>
            </a:r>
          </a:p>
          <a:p>
            <a:pPr>
              <a:buFont typeface="Wingdings" pitchFamily="2" charset="2"/>
              <a:buNone/>
            </a:pPr>
            <a:r>
              <a:rPr lang="en-US" sz="1400">
                <a:sym typeface="Symbol" pitchFamily="18" charset="2"/>
              </a:rPr>
              <a:t>	{</a:t>
            </a:r>
          </a:p>
          <a:p>
            <a:pPr>
              <a:buFont typeface="Wingdings" pitchFamily="2" charset="2"/>
              <a:buNone/>
            </a:pPr>
            <a:r>
              <a:rPr lang="en-US" sz="1400">
                <a:sym typeface="Symbol" pitchFamily="18" charset="2"/>
              </a:rPr>
              <a:t>		Q = V;</a:t>
            </a:r>
          </a:p>
          <a:p>
            <a:pPr>
              <a:buFont typeface="Wingdings" pitchFamily="2" charset="2"/>
              <a:buNone/>
            </a:pPr>
            <a:r>
              <a:rPr lang="en-US" sz="1400">
                <a:sym typeface="Symbol" pitchFamily="18" charset="2"/>
              </a:rPr>
              <a:t>		for each v  Q do d</a:t>
            </a:r>
            <a:r>
              <a:rPr lang="en-US" sz="1400" baseline="-25000">
                <a:sym typeface="Symbol" pitchFamily="18" charset="2"/>
              </a:rPr>
              <a:t>v</a:t>
            </a:r>
            <a:r>
              <a:rPr lang="en-US" sz="1400">
                <a:sym typeface="Symbol" pitchFamily="18" charset="2"/>
              </a:rPr>
              <a:t> = ;</a:t>
            </a:r>
          </a:p>
          <a:p>
            <a:pPr>
              <a:buFont typeface="Wingdings" pitchFamily="2" charset="2"/>
              <a:buNone/>
            </a:pPr>
            <a:r>
              <a:rPr lang="en-US" sz="1400">
                <a:sym typeface="Symbol" pitchFamily="18" charset="2"/>
              </a:rPr>
              <a:t>		d</a:t>
            </a:r>
            <a:r>
              <a:rPr lang="en-US" sz="1400" baseline="-25000">
                <a:sym typeface="Symbol" pitchFamily="18" charset="2"/>
              </a:rPr>
              <a:t>s</a:t>
            </a:r>
            <a:r>
              <a:rPr lang="en-US" sz="1400">
                <a:sym typeface="Symbol" pitchFamily="18" charset="2"/>
              </a:rPr>
              <a:t> = 0; p</a:t>
            </a:r>
            <a:r>
              <a:rPr lang="en-US" sz="1400" baseline="-25000">
                <a:sym typeface="Symbol" pitchFamily="18" charset="2"/>
              </a:rPr>
              <a:t>s</a:t>
            </a:r>
            <a:r>
              <a:rPr lang="en-US" sz="1400">
                <a:sym typeface="Symbol" pitchFamily="18" charset="2"/>
              </a:rPr>
              <a:t> = null;</a:t>
            </a:r>
          </a:p>
          <a:p>
            <a:pPr>
              <a:buFont typeface="Wingdings" pitchFamily="2" charset="2"/>
              <a:buNone/>
            </a:pPr>
            <a:r>
              <a:rPr lang="en-US" sz="1400">
                <a:sym typeface="Symbol" pitchFamily="18" charset="2"/>
              </a:rPr>
              <a:t>		 while Q   do</a:t>
            </a:r>
          </a:p>
          <a:p>
            <a:pPr>
              <a:buFont typeface="Wingdings" pitchFamily="2" charset="2"/>
              <a:buNone/>
            </a:pPr>
            <a:r>
              <a:rPr lang="en-US" sz="1400">
                <a:sym typeface="Symbol" pitchFamily="18" charset="2"/>
              </a:rPr>
              <a:t>		     find a vertex v  Q incident on a shortest edge connecting</a:t>
            </a:r>
          </a:p>
          <a:p>
            <a:pPr>
              <a:buFont typeface="Wingdings" pitchFamily="2" charset="2"/>
              <a:buNone/>
            </a:pPr>
            <a:r>
              <a:rPr lang="en-US" sz="1400">
                <a:sym typeface="Symbol" pitchFamily="18" charset="2"/>
              </a:rPr>
              <a:t>		           with a vertex in the tree;</a:t>
            </a:r>
          </a:p>
          <a:p>
            <a:pPr>
              <a:buFont typeface="Wingdings" pitchFamily="2" charset="2"/>
              <a:buNone/>
            </a:pPr>
            <a:r>
              <a:rPr lang="en-US" sz="1400">
                <a:latin typeface="Batang" pitchFamily="18" charset="-127"/>
                <a:sym typeface="Symbol" pitchFamily="18" charset="2"/>
              </a:rPr>
              <a:t>	</a:t>
            </a:r>
            <a:r>
              <a:rPr lang="en-US" sz="1400">
                <a:sym typeface="Symbol" pitchFamily="18" charset="2"/>
              </a:rPr>
              <a:t>	     add v into the tree and remove v from Q;</a:t>
            </a:r>
          </a:p>
          <a:p>
            <a:pPr>
              <a:buFont typeface="Wingdings" pitchFamily="2" charset="2"/>
              <a:buNone/>
            </a:pPr>
            <a:r>
              <a:rPr lang="en-US" sz="1400">
                <a:sym typeface="Symbol" pitchFamily="18" charset="2"/>
              </a:rPr>
              <a:t>		     for each vertex w adjacent to v do</a:t>
            </a:r>
          </a:p>
          <a:p>
            <a:pPr>
              <a:buFont typeface="Wingdings" pitchFamily="2" charset="2"/>
              <a:buNone/>
            </a:pPr>
            <a:r>
              <a:rPr lang="en-US" sz="1400">
                <a:sym typeface="Symbol" pitchFamily="18" charset="2"/>
              </a:rPr>
              <a:t>		            if w  Q and c</a:t>
            </a:r>
            <a:r>
              <a:rPr lang="en-US" sz="1400" baseline="-25000">
                <a:sym typeface="Symbol" pitchFamily="18" charset="2"/>
              </a:rPr>
              <a:t>vw</a:t>
            </a:r>
            <a:r>
              <a:rPr lang="en-US" sz="1400">
                <a:sym typeface="Symbol" pitchFamily="18" charset="2"/>
              </a:rPr>
              <a:t> &lt; d</a:t>
            </a:r>
            <a:r>
              <a:rPr lang="en-US" sz="1400" baseline="-25000">
                <a:sym typeface="Symbol" pitchFamily="18" charset="2"/>
              </a:rPr>
              <a:t>w</a:t>
            </a:r>
            <a:r>
              <a:rPr lang="en-US" sz="1400">
                <a:sym typeface="Symbol" pitchFamily="18" charset="2"/>
              </a:rPr>
              <a:t> {</a:t>
            </a:r>
          </a:p>
          <a:p>
            <a:pPr>
              <a:buFont typeface="Wingdings" pitchFamily="2" charset="2"/>
              <a:buNone/>
            </a:pPr>
            <a:r>
              <a:rPr lang="en-US" sz="1400">
                <a:sym typeface="Symbol" pitchFamily="18" charset="2"/>
              </a:rPr>
              <a:t>			d</a:t>
            </a:r>
            <a:r>
              <a:rPr lang="en-US" sz="1400" baseline="-25000">
                <a:sym typeface="Symbol" pitchFamily="18" charset="2"/>
              </a:rPr>
              <a:t>w</a:t>
            </a:r>
            <a:r>
              <a:rPr lang="en-US" sz="1400">
                <a:sym typeface="Symbol" pitchFamily="18" charset="2"/>
              </a:rPr>
              <a:t> = c</a:t>
            </a:r>
            <a:r>
              <a:rPr lang="en-US" sz="1400" baseline="-25000">
                <a:sym typeface="Symbol" pitchFamily="18" charset="2"/>
              </a:rPr>
              <a:t>vw</a:t>
            </a:r>
            <a:r>
              <a:rPr lang="en-US" sz="1400">
                <a:sym typeface="Symbol" pitchFamily="18" charset="2"/>
              </a:rPr>
              <a:t>;</a:t>
            </a:r>
          </a:p>
          <a:p>
            <a:pPr>
              <a:buFont typeface="Wingdings" pitchFamily="2" charset="2"/>
              <a:buNone/>
            </a:pPr>
            <a:r>
              <a:rPr lang="en-US" sz="1400">
                <a:sym typeface="Symbol" pitchFamily="18" charset="2"/>
              </a:rPr>
              <a:t>			 p</a:t>
            </a:r>
            <a:r>
              <a:rPr lang="en-US" sz="1400" baseline="-25000">
                <a:sym typeface="Symbol" pitchFamily="18" charset="2"/>
              </a:rPr>
              <a:t>w</a:t>
            </a:r>
            <a:r>
              <a:rPr lang="en-US" sz="1400">
                <a:sym typeface="Symbol" pitchFamily="18" charset="2"/>
              </a:rPr>
              <a:t> = </a:t>
            </a:r>
            <a:r>
              <a:rPr lang="en-US" sz="1400">
                <a:latin typeface="Batang" pitchFamily="18" charset="-127"/>
                <a:sym typeface="Symbol" pitchFamily="18" charset="2"/>
              </a:rPr>
              <a:t>v</a:t>
            </a:r>
            <a:r>
              <a:rPr lang="en-US" sz="1400">
                <a:sym typeface="Symbol" pitchFamily="18" charset="2"/>
              </a:rPr>
              <a:t>;</a:t>
            </a:r>
          </a:p>
          <a:p>
            <a:pPr>
              <a:buFont typeface="Wingdings" pitchFamily="2" charset="2"/>
              <a:buNone/>
            </a:pPr>
            <a:r>
              <a:rPr lang="en-US" sz="1400">
                <a:sym typeface="Symbol" pitchFamily="18" charset="2"/>
              </a:rPr>
              <a:t>			 }</a:t>
            </a:r>
          </a:p>
          <a:p>
            <a:pPr>
              <a:buFont typeface="Wingdings" pitchFamily="2" charset="2"/>
              <a:buNone/>
            </a:pPr>
            <a:r>
              <a:rPr lang="en-US" sz="1400">
                <a:sym typeface="Symbol" pitchFamily="18" charset="2"/>
              </a:rPr>
              <a:t>	} </a:t>
            </a:r>
          </a:p>
          <a:p>
            <a:r>
              <a:rPr lang="en-US" sz="2000">
                <a:sym typeface="Symbol" pitchFamily="18" charset="2"/>
              </a:rPr>
              <a:t>Using an array or a list: O(|V|</a:t>
            </a:r>
            <a:r>
              <a:rPr lang="en-US" sz="2000" baseline="30000">
                <a:sym typeface="Symbol" pitchFamily="18" charset="2"/>
              </a:rPr>
              <a:t>2</a:t>
            </a:r>
            <a:r>
              <a:rPr lang="en-US" sz="2000">
                <a:sym typeface="Symbol" pitchFamily="18" charset="2"/>
              </a:rPr>
              <a:t>)</a:t>
            </a:r>
          </a:p>
          <a:p>
            <a:r>
              <a:rPr lang="en-US" sz="2000">
                <a:sym typeface="Symbol" pitchFamily="18" charset="2"/>
              </a:rPr>
              <a:t>Using a binary heap: O(|E|log|V|)</a:t>
            </a:r>
          </a:p>
          <a:p>
            <a:pPr>
              <a:buFont typeface="Wingdings" pitchFamily="2" charset="2"/>
              <a:buNone/>
            </a:pPr>
            <a:endParaRPr lang="en-US" sz="1400">
              <a:sym typeface="Symbol" pitchFamily="18" charset="2"/>
            </a:endParaRPr>
          </a:p>
        </p:txBody>
      </p:sp>
      <p:sp>
        <p:nvSpPr>
          <p:cNvPr id="535556" name="Text Box 4"/>
          <p:cNvSpPr txBox="1">
            <a:spLocks noChangeArrowheads="1"/>
          </p:cNvSpPr>
          <p:nvPr/>
        </p:nvSpPr>
        <p:spPr bwMode="auto">
          <a:xfrm>
            <a:off x="6775450" y="1277938"/>
            <a:ext cx="184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535557" name="Object 5"/>
          <p:cNvGraphicFramePr>
            <a:graphicFrameLocks noChangeAspect="1"/>
          </p:cNvGraphicFramePr>
          <p:nvPr/>
        </p:nvGraphicFramePr>
        <p:xfrm>
          <a:off x="7072313" y="2824163"/>
          <a:ext cx="1323975" cy="187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600" name="Worksheet" r:id="rId3" imgW="1324356" imgH="1876755" progId="Excel.Sheet.8">
                  <p:embed/>
                </p:oleObj>
              </mc:Choice>
              <mc:Fallback>
                <p:oleObj name="Worksheet" r:id="rId3" imgW="1324356" imgH="1876755" progId="Excel.Shee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2313" y="2824163"/>
                        <a:ext cx="1323975" cy="187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35558" name="Group 6"/>
          <p:cNvGrpSpPr>
            <a:grpSpLocks/>
          </p:cNvGrpSpPr>
          <p:nvPr/>
        </p:nvGrpSpPr>
        <p:grpSpPr bwMode="auto">
          <a:xfrm>
            <a:off x="6335713" y="1065213"/>
            <a:ext cx="2779712" cy="1606550"/>
            <a:chOff x="3856" y="1010"/>
            <a:chExt cx="1751" cy="1012"/>
          </a:xfrm>
        </p:grpSpPr>
        <p:grpSp>
          <p:nvGrpSpPr>
            <p:cNvPr id="535559" name="Group 7"/>
            <p:cNvGrpSpPr>
              <a:grpSpLocks/>
            </p:cNvGrpSpPr>
            <p:nvPr/>
          </p:nvGrpSpPr>
          <p:grpSpPr bwMode="auto">
            <a:xfrm>
              <a:off x="4015" y="1010"/>
              <a:ext cx="1464" cy="949"/>
              <a:chOff x="1067" y="1260"/>
              <a:chExt cx="1464" cy="949"/>
            </a:xfrm>
          </p:grpSpPr>
          <p:sp>
            <p:nvSpPr>
              <p:cNvPr id="535560" name="Text Box 8"/>
              <p:cNvSpPr txBox="1">
                <a:spLocks noChangeArrowheads="1"/>
              </p:cNvSpPr>
              <p:nvPr/>
            </p:nvSpPr>
            <p:spPr bwMode="auto">
              <a:xfrm>
                <a:off x="1067" y="1482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4</a:t>
                </a:r>
              </a:p>
            </p:txBody>
          </p:sp>
          <p:sp>
            <p:nvSpPr>
              <p:cNvPr id="535561" name="Text Box 9"/>
              <p:cNvSpPr txBox="1">
                <a:spLocks noChangeArrowheads="1"/>
              </p:cNvSpPr>
              <p:nvPr/>
            </p:nvSpPr>
            <p:spPr bwMode="auto">
              <a:xfrm>
                <a:off x="1679" y="1260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2</a:t>
                </a:r>
              </a:p>
            </p:txBody>
          </p:sp>
          <p:sp>
            <p:nvSpPr>
              <p:cNvPr id="535562" name="Text Box 10"/>
              <p:cNvSpPr txBox="1">
                <a:spLocks noChangeArrowheads="1"/>
              </p:cNvSpPr>
              <p:nvPr/>
            </p:nvSpPr>
            <p:spPr bwMode="auto">
              <a:xfrm>
                <a:off x="2311" y="1430"/>
                <a:ext cx="220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10</a:t>
                </a:r>
              </a:p>
            </p:txBody>
          </p:sp>
          <p:sp>
            <p:nvSpPr>
              <p:cNvPr id="535563" name="Text Box 11"/>
              <p:cNvSpPr txBox="1">
                <a:spLocks noChangeArrowheads="1"/>
              </p:cNvSpPr>
              <p:nvPr/>
            </p:nvSpPr>
            <p:spPr bwMode="auto">
              <a:xfrm>
                <a:off x="1993" y="1526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3</a:t>
                </a:r>
              </a:p>
            </p:txBody>
          </p:sp>
          <p:sp>
            <p:nvSpPr>
              <p:cNvPr id="535564" name="Text Box 12"/>
              <p:cNvSpPr txBox="1">
                <a:spLocks noChangeArrowheads="1"/>
              </p:cNvSpPr>
              <p:nvPr/>
            </p:nvSpPr>
            <p:spPr bwMode="auto">
              <a:xfrm>
                <a:off x="1560" y="1459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1</a:t>
                </a:r>
              </a:p>
            </p:txBody>
          </p:sp>
          <p:sp>
            <p:nvSpPr>
              <p:cNvPr id="535565" name="Text Box 13"/>
              <p:cNvSpPr txBox="1">
                <a:spLocks noChangeArrowheads="1"/>
              </p:cNvSpPr>
              <p:nvPr/>
            </p:nvSpPr>
            <p:spPr bwMode="auto">
              <a:xfrm>
                <a:off x="1331" y="1644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2</a:t>
                </a:r>
              </a:p>
            </p:txBody>
          </p:sp>
          <p:sp>
            <p:nvSpPr>
              <p:cNvPr id="535566" name="Text Box 14"/>
              <p:cNvSpPr txBox="1">
                <a:spLocks noChangeArrowheads="1"/>
              </p:cNvSpPr>
              <p:nvPr/>
            </p:nvSpPr>
            <p:spPr bwMode="auto">
              <a:xfrm>
                <a:off x="2165" y="1652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7</a:t>
                </a:r>
              </a:p>
            </p:txBody>
          </p:sp>
          <p:sp>
            <p:nvSpPr>
              <p:cNvPr id="535567" name="Text Box 15"/>
              <p:cNvSpPr txBox="1">
                <a:spLocks noChangeArrowheads="1"/>
              </p:cNvSpPr>
              <p:nvPr/>
            </p:nvSpPr>
            <p:spPr bwMode="auto">
              <a:xfrm>
                <a:off x="2356" y="1924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6</a:t>
                </a:r>
              </a:p>
            </p:txBody>
          </p:sp>
          <p:sp>
            <p:nvSpPr>
              <p:cNvPr id="535568" name="Text Box 16"/>
              <p:cNvSpPr txBox="1">
                <a:spLocks noChangeArrowheads="1"/>
              </p:cNvSpPr>
              <p:nvPr/>
            </p:nvSpPr>
            <p:spPr bwMode="auto">
              <a:xfrm>
                <a:off x="1931" y="1838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4</a:t>
                </a:r>
              </a:p>
            </p:txBody>
          </p:sp>
          <p:sp>
            <p:nvSpPr>
              <p:cNvPr id="535569" name="Text Box 17"/>
              <p:cNvSpPr txBox="1">
                <a:spLocks noChangeArrowheads="1"/>
              </p:cNvSpPr>
              <p:nvPr/>
            </p:nvSpPr>
            <p:spPr bwMode="auto">
              <a:xfrm>
                <a:off x="1749" y="2035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1</a:t>
                </a:r>
              </a:p>
            </p:txBody>
          </p:sp>
          <p:sp>
            <p:nvSpPr>
              <p:cNvPr id="535570" name="Text Box 18"/>
              <p:cNvSpPr txBox="1">
                <a:spLocks noChangeArrowheads="1"/>
              </p:cNvSpPr>
              <p:nvPr/>
            </p:nvSpPr>
            <p:spPr bwMode="auto">
              <a:xfrm>
                <a:off x="1486" y="1840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8</a:t>
                </a:r>
              </a:p>
            </p:txBody>
          </p:sp>
          <p:sp>
            <p:nvSpPr>
              <p:cNvPr id="535571" name="Text Box 19"/>
              <p:cNvSpPr txBox="1">
                <a:spLocks noChangeArrowheads="1"/>
              </p:cNvSpPr>
              <p:nvPr/>
            </p:nvSpPr>
            <p:spPr bwMode="auto">
              <a:xfrm>
                <a:off x="1155" y="1854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5</a:t>
                </a:r>
              </a:p>
            </p:txBody>
          </p:sp>
        </p:grpSp>
        <p:sp>
          <p:nvSpPr>
            <p:cNvPr id="535572" name="Oval 20"/>
            <p:cNvSpPr>
              <a:spLocks noChangeArrowheads="1"/>
            </p:cNvSpPr>
            <p:nvPr/>
          </p:nvSpPr>
          <p:spPr bwMode="auto">
            <a:xfrm>
              <a:off x="3867" y="1458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573" name="Text Box 21"/>
            <p:cNvSpPr txBox="1">
              <a:spLocks noChangeArrowheads="1"/>
            </p:cNvSpPr>
            <p:nvPr/>
          </p:nvSpPr>
          <p:spPr bwMode="auto">
            <a:xfrm>
              <a:off x="3856" y="1433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3</a:t>
              </a:r>
              <a:endParaRPr lang="en-US" sz="1400"/>
            </a:p>
          </p:txBody>
        </p:sp>
        <p:sp>
          <p:nvSpPr>
            <p:cNvPr id="535574" name="Oval 22"/>
            <p:cNvSpPr>
              <a:spLocks noChangeArrowheads="1"/>
            </p:cNvSpPr>
            <p:nvPr/>
          </p:nvSpPr>
          <p:spPr bwMode="auto">
            <a:xfrm>
              <a:off x="4261" y="1846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575" name="Text Box 23"/>
            <p:cNvSpPr txBox="1">
              <a:spLocks noChangeArrowheads="1"/>
            </p:cNvSpPr>
            <p:nvPr/>
          </p:nvSpPr>
          <p:spPr bwMode="auto">
            <a:xfrm>
              <a:off x="4243" y="1814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6</a:t>
              </a:r>
              <a:endParaRPr lang="en-US" sz="1400"/>
            </a:p>
          </p:txBody>
        </p:sp>
        <p:sp>
          <p:nvSpPr>
            <p:cNvPr id="535576" name="Oval 24"/>
            <p:cNvSpPr>
              <a:spLocks noChangeArrowheads="1"/>
            </p:cNvSpPr>
            <p:nvPr/>
          </p:nvSpPr>
          <p:spPr bwMode="auto">
            <a:xfrm>
              <a:off x="4634" y="1474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577" name="Text Box 25"/>
            <p:cNvSpPr txBox="1">
              <a:spLocks noChangeArrowheads="1"/>
            </p:cNvSpPr>
            <p:nvPr/>
          </p:nvSpPr>
          <p:spPr bwMode="auto">
            <a:xfrm>
              <a:off x="4623" y="1449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4</a:t>
              </a:r>
              <a:endParaRPr lang="en-US" sz="1400"/>
            </a:p>
          </p:txBody>
        </p:sp>
        <p:sp>
          <p:nvSpPr>
            <p:cNvPr id="535578" name="Oval 26"/>
            <p:cNvSpPr>
              <a:spLocks noChangeArrowheads="1"/>
            </p:cNvSpPr>
            <p:nvPr/>
          </p:nvSpPr>
          <p:spPr bwMode="auto">
            <a:xfrm>
              <a:off x="5022" y="1089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579" name="Text Box 27"/>
            <p:cNvSpPr txBox="1">
              <a:spLocks noChangeArrowheads="1"/>
            </p:cNvSpPr>
            <p:nvPr/>
          </p:nvSpPr>
          <p:spPr bwMode="auto">
            <a:xfrm>
              <a:off x="5011" y="1064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2</a:t>
              </a:r>
              <a:endParaRPr lang="en-US" sz="1400"/>
            </a:p>
          </p:txBody>
        </p:sp>
        <p:sp>
          <p:nvSpPr>
            <p:cNvPr id="535580" name="Oval 28"/>
            <p:cNvSpPr>
              <a:spLocks noChangeArrowheads="1"/>
            </p:cNvSpPr>
            <p:nvPr/>
          </p:nvSpPr>
          <p:spPr bwMode="auto">
            <a:xfrm>
              <a:off x="5028" y="184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581" name="Text Box 29"/>
            <p:cNvSpPr txBox="1">
              <a:spLocks noChangeArrowheads="1"/>
            </p:cNvSpPr>
            <p:nvPr/>
          </p:nvSpPr>
          <p:spPr bwMode="auto">
            <a:xfrm>
              <a:off x="5024" y="1817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7</a:t>
              </a:r>
              <a:endParaRPr lang="en-US" sz="1400"/>
            </a:p>
          </p:txBody>
        </p:sp>
        <p:sp>
          <p:nvSpPr>
            <p:cNvPr id="535582" name="Oval 30"/>
            <p:cNvSpPr>
              <a:spLocks noChangeArrowheads="1"/>
            </p:cNvSpPr>
            <p:nvPr/>
          </p:nvSpPr>
          <p:spPr bwMode="auto">
            <a:xfrm>
              <a:off x="5407" y="1475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583" name="Text Box 31"/>
            <p:cNvSpPr txBox="1">
              <a:spLocks noChangeArrowheads="1"/>
            </p:cNvSpPr>
            <p:nvPr/>
          </p:nvSpPr>
          <p:spPr bwMode="auto">
            <a:xfrm>
              <a:off x="5396" y="1450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5</a:t>
              </a:r>
              <a:endParaRPr lang="en-US" sz="1400"/>
            </a:p>
          </p:txBody>
        </p:sp>
        <p:sp>
          <p:nvSpPr>
            <p:cNvPr id="535584" name="Line 32"/>
            <p:cNvSpPr>
              <a:spLocks noChangeShapeType="1"/>
            </p:cNvSpPr>
            <p:nvPr/>
          </p:nvSpPr>
          <p:spPr bwMode="auto">
            <a:xfrm>
              <a:off x="3996" y="1629"/>
              <a:ext cx="271" cy="25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5585" name="Line 33"/>
            <p:cNvSpPr>
              <a:spLocks noChangeShapeType="1"/>
            </p:cNvSpPr>
            <p:nvPr/>
          </p:nvSpPr>
          <p:spPr bwMode="auto">
            <a:xfrm>
              <a:off x="5188" y="1215"/>
              <a:ext cx="265" cy="27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5586" name="Line 34"/>
            <p:cNvSpPr>
              <a:spLocks noChangeShapeType="1"/>
            </p:cNvSpPr>
            <p:nvPr/>
          </p:nvSpPr>
          <p:spPr bwMode="auto">
            <a:xfrm flipH="1">
              <a:off x="5182" y="1622"/>
              <a:ext cx="250" cy="25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5587" name="Line 35"/>
            <p:cNvSpPr>
              <a:spLocks noChangeShapeType="1"/>
            </p:cNvSpPr>
            <p:nvPr/>
          </p:nvSpPr>
          <p:spPr bwMode="auto">
            <a:xfrm flipH="1">
              <a:off x="4789" y="1236"/>
              <a:ext cx="257" cy="2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5588" name="Line 36"/>
            <p:cNvSpPr>
              <a:spLocks noChangeShapeType="1"/>
            </p:cNvSpPr>
            <p:nvPr/>
          </p:nvSpPr>
          <p:spPr bwMode="auto">
            <a:xfrm flipH="1">
              <a:off x="4809" y="1554"/>
              <a:ext cx="5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5589" name="Line 37"/>
            <p:cNvSpPr>
              <a:spLocks noChangeShapeType="1"/>
            </p:cNvSpPr>
            <p:nvPr/>
          </p:nvSpPr>
          <p:spPr bwMode="auto">
            <a:xfrm>
              <a:off x="4782" y="1622"/>
              <a:ext cx="264" cy="2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5590" name="Line 38"/>
            <p:cNvSpPr>
              <a:spLocks noChangeShapeType="1"/>
            </p:cNvSpPr>
            <p:nvPr/>
          </p:nvSpPr>
          <p:spPr bwMode="auto">
            <a:xfrm flipH="1">
              <a:off x="4436" y="1934"/>
              <a:ext cx="59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5591" name="Line 39"/>
            <p:cNvSpPr>
              <a:spLocks noChangeShapeType="1"/>
            </p:cNvSpPr>
            <p:nvPr/>
          </p:nvSpPr>
          <p:spPr bwMode="auto">
            <a:xfrm flipH="1">
              <a:off x="4036" y="1554"/>
              <a:ext cx="59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5592" name="Line 40"/>
            <p:cNvSpPr>
              <a:spLocks noChangeShapeType="1"/>
            </p:cNvSpPr>
            <p:nvPr/>
          </p:nvSpPr>
          <p:spPr bwMode="auto">
            <a:xfrm flipH="1">
              <a:off x="4375" y="1635"/>
              <a:ext cx="292" cy="2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5593" name="Oval 41"/>
            <p:cNvSpPr>
              <a:spLocks noChangeArrowheads="1"/>
            </p:cNvSpPr>
            <p:nvPr/>
          </p:nvSpPr>
          <p:spPr bwMode="auto">
            <a:xfrm>
              <a:off x="4259" y="1085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594" name="Text Box 42"/>
            <p:cNvSpPr txBox="1">
              <a:spLocks noChangeArrowheads="1"/>
            </p:cNvSpPr>
            <p:nvPr/>
          </p:nvSpPr>
          <p:spPr bwMode="auto">
            <a:xfrm>
              <a:off x="4251" y="1060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1</a:t>
              </a:r>
              <a:endParaRPr lang="en-US" sz="1400"/>
            </a:p>
          </p:txBody>
        </p:sp>
        <p:sp>
          <p:nvSpPr>
            <p:cNvPr id="535595" name="Line 43"/>
            <p:cNvSpPr>
              <a:spLocks noChangeShapeType="1"/>
            </p:cNvSpPr>
            <p:nvPr/>
          </p:nvSpPr>
          <p:spPr bwMode="auto">
            <a:xfrm flipH="1">
              <a:off x="4002" y="1236"/>
              <a:ext cx="271" cy="2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5596" name="Line 44"/>
            <p:cNvSpPr>
              <a:spLocks noChangeShapeType="1"/>
            </p:cNvSpPr>
            <p:nvPr/>
          </p:nvSpPr>
          <p:spPr bwMode="auto">
            <a:xfrm>
              <a:off x="4436" y="1161"/>
              <a:ext cx="57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5597" name="Line 45"/>
            <p:cNvSpPr>
              <a:spLocks noChangeShapeType="1"/>
            </p:cNvSpPr>
            <p:nvPr/>
          </p:nvSpPr>
          <p:spPr bwMode="auto">
            <a:xfrm>
              <a:off x="4402" y="1249"/>
              <a:ext cx="278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3" y="153988"/>
            <a:ext cx="7772400" cy="615950"/>
          </a:xfrm>
          <a:noFill/>
          <a:ln/>
        </p:spPr>
        <p:txBody>
          <a:bodyPr/>
          <a:lstStyle/>
          <a:p>
            <a:r>
              <a:rPr lang="en-US" sz="3200"/>
              <a:t>Kruskal’s Algorithm</a:t>
            </a:r>
          </a:p>
        </p:txBody>
      </p:sp>
      <p:sp>
        <p:nvSpPr>
          <p:cNvPr id="5365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17513" y="909638"/>
            <a:ext cx="6264275" cy="5708650"/>
          </a:xfrm>
          <a:noFill/>
          <a:ln/>
        </p:spPr>
        <p:txBody>
          <a:bodyPr/>
          <a:lstStyle/>
          <a:p>
            <a:r>
              <a:rPr lang="en-US" sz="2400">
                <a:sym typeface="Symbol" pitchFamily="18" charset="2"/>
              </a:rPr>
              <a:t>Initially make each vertex of V a singleton tree.</a:t>
            </a:r>
          </a:p>
          <a:p>
            <a:r>
              <a:rPr lang="en-US" sz="2400">
                <a:sym typeface="Symbol" pitchFamily="18" charset="2"/>
              </a:rPr>
              <a:t>Scan edges of E in non-decreasing order of cost.</a:t>
            </a:r>
          </a:p>
          <a:p>
            <a:r>
              <a:rPr lang="en-US" sz="2400">
                <a:sym typeface="Symbol" pitchFamily="18" charset="2"/>
              </a:rPr>
              <a:t>For edge e:</a:t>
            </a:r>
          </a:p>
          <a:p>
            <a:pPr lvl="1"/>
            <a:r>
              <a:rPr lang="en-US" sz="2000">
                <a:sym typeface="Symbol" pitchFamily="18" charset="2"/>
              </a:rPr>
              <a:t>If both endpoints of e in the same tree, then discard it;</a:t>
            </a:r>
          </a:p>
          <a:p>
            <a:pPr lvl="1"/>
            <a:r>
              <a:rPr lang="en-US" sz="2000">
                <a:sym typeface="Symbol" pitchFamily="18" charset="2"/>
              </a:rPr>
              <a:t>Otherwise, add e and merge the two trees.</a:t>
            </a:r>
          </a:p>
          <a:p>
            <a:pPr>
              <a:buFont typeface="Wingdings" pitchFamily="2" charset="2"/>
              <a:buNone/>
            </a:pPr>
            <a:endParaRPr lang="en-US" sz="2400">
              <a:sym typeface="Symbol" pitchFamily="18" charset="2"/>
            </a:endParaRPr>
          </a:p>
        </p:txBody>
      </p:sp>
      <p:sp>
        <p:nvSpPr>
          <p:cNvPr id="536580" name="Text Box 4"/>
          <p:cNvSpPr txBox="1">
            <a:spLocks noChangeArrowheads="1"/>
          </p:cNvSpPr>
          <p:nvPr/>
        </p:nvSpPr>
        <p:spPr bwMode="auto">
          <a:xfrm>
            <a:off x="6775450" y="1277938"/>
            <a:ext cx="184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536581" name="Object 5"/>
          <p:cNvGraphicFramePr>
            <a:graphicFrameLocks noChangeAspect="1"/>
          </p:cNvGraphicFramePr>
          <p:nvPr/>
        </p:nvGraphicFramePr>
        <p:xfrm>
          <a:off x="7072313" y="2824163"/>
          <a:ext cx="1323975" cy="187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6663" name="Worksheet" r:id="rId3" imgW="1324356" imgH="1876755" progId="Excel.Sheet.8">
                  <p:embed/>
                </p:oleObj>
              </mc:Choice>
              <mc:Fallback>
                <p:oleObj name="Worksheet" r:id="rId3" imgW="1324356" imgH="1876755" progId="Excel.Shee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2313" y="2824163"/>
                        <a:ext cx="1323975" cy="187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36582" name="Group 6"/>
          <p:cNvGrpSpPr>
            <a:grpSpLocks/>
          </p:cNvGrpSpPr>
          <p:nvPr/>
        </p:nvGrpSpPr>
        <p:grpSpPr bwMode="auto">
          <a:xfrm>
            <a:off x="6335713" y="1065213"/>
            <a:ext cx="2779712" cy="1606550"/>
            <a:chOff x="3856" y="1010"/>
            <a:chExt cx="1751" cy="1012"/>
          </a:xfrm>
        </p:grpSpPr>
        <p:grpSp>
          <p:nvGrpSpPr>
            <p:cNvPr id="536583" name="Group 7"/>
            <p:cNvGrpSpPr>
              <a:grpSpLocks/>
            </p:cNvGrpSpPr>
            <p:nvPr/>
          </p:nvGrpSpPr>
          <p:grpSpPr bwMode="auto">
            <a:xfrm>
              <a:off x="4015" y="1010"/>
              <a:ext cx="1464" cy="949"/>
              <a:chOff x="1067" y="1260"/>
              <a:chExt cx="1464" cy="949"/>
            </a:xfrm>
          </p:grpSpPr>
          <p:sp>
            <p:nvSpPr>
              <p:cNvPr id="536584" name="Text Box 8"/>
              <p:cNvSpPr txBox="1">
                <a:spLocks noChangeArrowheads="1"/>
              </p:cNvSpPr>
              <p:nvPr/>
            </p:nvSpPr>
            <p:spPr bwMode="auto">
              <a:xfrm>
                <a:off x="1067" y="1482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4</a:t>
                </a:r>
              </a:p>
            </p:txBody>
          </p:sp>
          <p:sp>
            <p:nvSpPr>
              <p:cNvPr id="536585" name="Text Box 9"/>
              <p:cNvSpPr txBox="1">
                <a:spLocks noChangeArrowheads="1"/>
              </p:cNvSpPr>
              <p:nvPr/>
            </p:nvSpPr>
            <p:spPr bwMode="auto">
              <a:xfrm>
                <a:off x="1679" y="1260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2</a:t>
                </a:r>
              </a:p>
            </p:txBody>
          </p:sp>
          <p:sp>
            <p:nvSpPr>
              <p:cNvPr id="536586" name="Text Box 10"/>
              <p:cNvSpPr txBox="1">
                <a:spLocks noChangeArrowheads="1"/>
              </p:cNvSpPr>
              <p:nvPr/>
            </p:nvSpPr>
            <p:spPr bwMode="auto">
              <a:xfrm>
                <a:off x="2311" y="1430"/>
                <a:ext cx="220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10</a:t>
                </a:r>
              </a:p>
            </p:txBody>
          </p:sp>
          <p:sp>
            <p:nvSpPr>
              <p:cNvPr id="536587" name="Text Box 11"/>
              <p:cNvSpPr txBox="1">
                <a:spLocks noChangeArrowheads="1"/>
              </p:cNvSpPr>
              <p:nvPr/>
            </p:nvSpPr>
            <p:spPr bwMode="auto">
              <a:xfrm>
                <a:off x="1993" y="1526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3</a:t>
                </a:r>
              </a:p>
            </p:txBody>
          </p:sp>
          <p:sp>
            <p:nvSpPr>
              <p:cNvPr id="536588" name="Text Box 12"/>
              <p:cNvSpPr txBox="1">
                <a:spLocks noChangeArrowheads="1"/>
              </p:cNvSpPr>
              <p:nvPr/>
            </p:nvSpPr>
            <p:spPr bwMode="auto">
              <a:xfrm>
                <a:off x="1560" y="1459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1</a:t>
                </a:r>
              </a:p>
            </p:txBody>
          </p:sp>
          <p:sp>
            <p:nvSpPr>
              <p:cNvPr id="536589" name="Text Box 13"/>
              <p:cNvSpPr txBox="1">
                <a:spLocks noChangeArrowheads="1"/>
              </p:cNvSpPr>
              <p:nvPr/>
            </p:nvSpPr>
            <p:spPr bwMode="auto">
              <a:xfrm>
                <a:off x="1331" y="1644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2</a:t>
                </a:r>
              </a:p>
            </p:txBody>
          </p:sp>
          <p:sp>
            <p:nvSpPr>
              <p:cNvPr id="536590" name="Text Box 14"/>
              <p:cNvSpPr txBox="1">
                <a:spLocks noChangeArrowheads="1"/>
              </p:cNvSpPr>
              <p:nvPr/>
            </p:nvSpPr>
            <p:spPr bwMode="auto">
              <a:xfrm>
                <a:off x="2165" y="1652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7</a:t>
                </a:r>
              </a:p>
            </p:txBody>
          </p:sp>
          <p:sp>
            <p:nvSpPr>
              <p:cNvPr id="536591" name="Text Box 15"/>
              <p:cNvSpPr txBox="1">
                <a:spLocks noChangeArrowheads="1"/>
              </p:cNvSpPr>
              <p:nvPr/>
            </p:nvSpPr>
            <p:spPr bwMode="auto">
              <a:xfrm>
                <a:off x="2356" y="1924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6</a:t>
                </a:r>
              </a:p>
            </p:txBody>
          </p:sp>
          <p:sp>
            <p:nvSpPr>
              <p:cNvPr id="536592" name="Text Box 16"/>
              <p:cNvSpPr txBox="1">
                <a:spLocks noChangeArrowheads="1"/>
              </p:cNvSpPr>
              <p:nvPr/>
            </p:nvSpPr>
            <p:spPr bwMode="auto">
              <a:xfrm>
                <a:off x="1931" y="1838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4</a:t>
                </a:r>
              </a:p>
            </p:txBody>
          </p:sp>
          <p:sp>
            <p:nvSpPr>
              <p:cNvPr id="536593" name="Text Box 17"/>
              <p:cNvSpPr txBox="1">
                <a:spLocks noChangeArrowheads="1"/>
              </p:cNvSpPr>
              <p:nvPr/>
            </p:nvSpPr>
            <p:spPr bwMode="auto">
              <a:xfrm>
                <a:off x="1749" y="2035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1</a:t>
                </a:r>
              </a:p>
            </p:txBody>
          </p:sp>
          <p:sp>
            <p:nvSpPr>
              <p:cNvPr id="536594" name="Text Box 18"/>
              <p:cNvSpPr txBox="1">
                <a:spLocks noChangeArrowheads="1"/>
              </p:cNvSpPr>
              <p:nvPr/>
            </p:nvSpPr>
            <p:spPr bwMode="auto">
              <a:xfrm>
                <a:off x="1486" y="1840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8</a:t>
                </a:r>
              </a:p>
            </p:txBody>
          </p:sp>
          <p:sp>
            <p:nvSpPr>
              <p:cNvPr id="536595" name="Text Box 19"/>
              <p:cNvSpPr txBox="1">
                <a:spLocks noChangeArrowheads="1"/>
              </p:cNvSpPr>
              <p:nvPr/>
            </p:nvSpPr>
            <p:spPr bwMode="auto">
              <a:xfrm>
                <a:off x="1155" y="1854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5</a:t>
                </a:r>
              </a:p>
            </p:txBody>
          </p:sp>
        </p:grpSp>
        <p:sp>
          <p:nvSpPr>
            <p:cNvPr id="536596" name="Oval 20"/>
            <p:cNvSpPr>
              <a:spLocks noChangeArrowheads="1"/>
            </p:cNvSpPr>
            <p:nvPr/>
          </p:nvSpPr>
          <p:spPr bwMode="auto">
            <a:xfrm>
              <a:off x="3867" y="1458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597" name="Text Box 21"/>
            <p:cNvSpPr txBox="1">
              <a:spLocks noChangeArrowheads="1"/>
            </p:cNvSpPr>
            <p:nvPr/>
          </p:nvSpPr>
          <p:spPr bwMode="auto">
            <a:xfrm>
              <a:off x="3856" y="1433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3</a:t>
              </a:r>
              <a:endParaRPr lang="en-US" sz="1400"/>
            </a:p>
          </p:txBody>
        </p:sp>
        <p:sp>
          <p:nvSpPr>
            <p:cNvPr id="536598" name="Oval 22"/>
            <p:cNvSpPr>
              <a:spLocks noChangeArrowheads="1"/>
            </p:cNvSpPr>
            <p:nvPr/>
          </p:nvSpPr>
          <p:spPr bwMode="auto">
            <a:xfrm>
              <a:off x="4261" y="1846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599" name="Text Box 23"/>
            <p:cNvSpPr txBox="1">
              <a:spLocks noChangeArrowheads="1"/>
            </p:cNvSpPr>
            <p:nvPr/>
          </p:nvSpPr>
          <p:spPr bwMode="auto">
            <a:xfrm>
              <a:off x="4243" y="1814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6</a:t>
              </a:r>
              <a:endParaRPr lang="en-US" sz="1400"/>
            </a:p>
          </p:txBody>
        </p:sp>
        <p:sp>
          <p:nvSpPr>
            <p:cNvPr id="536600" name="Oval 24"/>
            <p:cNvSpPr>
              <a:spLocks noChangeArrowheads="1"/>
            </p:cNvSpPr>
            <p:nvPr/>
          </p:nvSpPr>
          <p:spPr bwMode="auto">
            <a:xfrm>
              <a:off x="4634" y="1474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601" name="Text Box 25"/>
            <p:cNvSpPr txBox="1">
              <a:spLocks noChangeArrowheads="1"/>
            </p:cNvSpPr>
            <p:nvPr/>
          </p:nvSpPr>
          <p:spPr bwMode="auto">
            <a:xfrm>
              <a:off x="4623" y="1449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4</a:t>
              </a:r>
              <a:endParaRPr lang="en-US" sz="1400"/>
            </a:p>
          </p:txBody>
        </p:sp>
        <p:sp>
          <p:nvSpPr>
            <p:cNvPr id="536602" name="Oval 26"/>
            <p:cNvSpPr>
              <a:spLocks noChangeArrowheads="1"/>
            </p:cNvSpPr>
            <p:nvPr/>
          </p:nvSpPr>
          <p:spPr bwMode="auto">
            <a:xfrm>
              <a:off x="5022" y="1089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603" name="Text Box 27"/>
            <p:cNvSpPr txBox="1">
              <a:spLocks noChangeArrowheads="1"/>
            </p:cNvSpPr>
            <p:nvPr/>
          </p:nvSpPr>
          <p:spPr bwMode="auto">
            <a:xfrm>
              <a:off x="5011" y="1064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2</a:t>
              </a:r>
              <a:endParaRPr lang="en-US" sz="1400"/>
            </a:p>
          </p:txBody>
        </p:sp>
        <p:sp>
          <p:nvSpPr>
            <p:cNvPr id="536604" name="Oval 28"/>
            <p:cNvSpPr>
              <a:spLocks noChangeArrowheads="1"/>
            </p:cNvSpPr>
            <p:nvPr/>
          </p:nvSpPr>
          <p:spPr bwMode="auto">
            <a:xfrm>
              <a:off x="5028" y="184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605" name="Text Box 29"/>
            <p:cNvSpPr txBox="1">
              <a:spLocks noChangeArrowheads="1"/>
            </p:cNvSpPr>
            <p:nvPr/>
          </p:nvSpPr>
          <p:spPr bwMode="auto">
            <a:xfrm>
              <a:off x="5024" y="1817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7</a:t>
              </a:r>
              <a:endParaRPr lang="en-US" sz="1400"/>
            </a:p>
          </p:txBody>
        </p:sp>
        <p:sp>
          <p:nvSpPr>
            <p:cNvPr id="536606" name="Oval 30"/>
            <p:cNvSpPr>
              <a:spLocks noChangeArrowheads="1"/>
            </p:cNvSpPr>
            <p:nvPr/>
          </p:nvSpPr>
          <p:spPr bwMode="auto">
            <a:xfrm>
              <a:off x="5407" y="1475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607" name="Text Box 31"/>
            <p:cNvSpPr txBox="1">
              <a:spLocks noChangeArrowheads="1"/>
            </p:cNvSpPr>
            <p:nvPr/>
          </p:nvSpPr>
          <p:spPr bwMode="auto">
            <a:xfrm>
              <a:off x="5396" y="1450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5</a:t>
              </a:r>
              <a:endParaRPr lang="en-US" sz="1400"/>
            </a:p>
          </p:txBody>
        </p:sp>
        <p:sp>
          <p:nvSpPr>
            <p:cNvPr id="536608" name="Line 32"/>
            <p:cNvSpPr>
              <a:spLocks noChangeShapeType="1"/>
            </p:cNvSpPr>
            <p:nvPr/>
          </p:nvSpPr>
          <p:spPr bwMode="auto">
            <a:xfrm>
              <a:off x="3996" y="1629"/>
              <a:ext cx="271" cy="25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6609" name="Line 33"/>
            <p:cNvSpPr>
              <a:spLocks noChangeShapeType="1"/>
            </p:cNvSpPr>
            <p:nvPr/>
          </p:nvSpPr>
          <p:spPr bwMode="auto">
            <a:xfrm>
              <a:off x="5188" y="1215"/>
              <a:ext cx="265" cy="27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6610" name="Line 34"/>
            <p:cNvSpPr>
              <a:spLocks noChangeShapeType="1"/>
            </p:cNvSpPr>
            <p:nvPr/>
          </p:nvSpPr>
          <p:spPr bwMode="auto">
            <a:xfrm flipH="1">
              <a:off x="5182" y="1622"/>
              <a:ext cx="250" cy="25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6611" name="Line 35"/>
            <p:cNvSpPr>
              <a:spLocks noChangeShapeType="1"/>
            </p:cNvSpPr>
            <p:nvPr/>
          </p:nvSpPr>
          <p:spPr bwMode="auto">
            <a:xfrm flipH="1">
              <a:off x="4789" y="1236"/>
              <a:ext cx="257" cy="2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6612" name="Line 36"/>
            <p:cNvSpPr>
              <a:spLocks noChangeShapeType="1"/>
            </p:cNvSpPr>
            <p:nvPr/>
          </p:nvSpPr>
          <p:spPr bwMode="auto">
            <a:xfrm flipH="1">
              <a:off x="4809" y="1554"/>
              <a:ext cx="5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6613" name="Line 37"/>
            <p:cNvSpPr>
              <a:spLocks noChangeShapeType="1"/>
            </p:cNvSpPr>
            <p:nvPr/>
          </p:nvSpPr>
          <p:spPr bwMode="auto">
            <a:xfrm>
              <a:off x="4782" y="1622"/>
              <a:ext cx="264" cy="2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6614" name="Line 38"/>
            <p:cNvSpPr>
              <a:spLocks noChangeShapeType="1"/>
            </p:cNvSpPr>
            <p:nvPr/>
          </p:nvSpPr>
          <p:spPr bwMode="auto">
            <a:xfrm flipH="1">
              <a:off x="4436" y="1934"/>
              <a:ext cx="59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6615" name="Line 39"/>
            <p:cNvSpPr>
              <a:spLocks noChangeShapeType="1"/>
            </p:cNvSpPr>
            <p:nvPr/>
          </p:nvSpPr>
          <p:spPr bwMode="auto">
            <a:xfrm flipH="1">
              <a:off x="4036" y="1554"/>
              <a:ext cx="59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6616" name="Line 40"/>
            <p:cNvSpPr>
              <a:spLocks noChangeShapeType="1"/>
            </p:cNvSpPr>
            <p:nvPr/>
          </p:nvSpPr>
          <p:spPr bwMode="auto">
            <a:xfrm flipH="1">
              <a:off x="4375" y="1635"/>
              <a:ext cx="292" cy="2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6617" name="Oval 41"/>
            <p:cNvSpPr>
              <a:spLocks noChangeArrowheads="1"/>
            </p:cNvSpPr>
            <p:nvPr/>
          </p:nvSpPr>
          <p:spPr bwMode="auto">
            <a:xfrm>
              <a:off x="4259" y="1085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618" name="Text Box 42"/>
            <p:cNvSpPr txBox="1">
              <a:spLocks noChangeArrowheads="1"/>
            </p:cNvSpPr>
            <p:nvPr/>
          </p:nvSpPr>
          <p:spPr bwMode="auto">
            <a:xfrm>
              <a:off x="4251" y="1060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1</a:t>
              </a:r>
              <a:endParaRPr lang="en-US" sz="1400"/>
            </a:p>
          </p:txBody>
        </p:sp>
        <p:sp>
          <p:nvSpPr>
            <p:cNvPr id="536619" name="Line 43"/>
            <p:cNvSpPr>
              <a:spLocks noChangeShapeType="1"/>
            </p:cNvSpPr>
            <p:nvPr/>
          </p:nvSpPr>
          <p:spPr bwMode="auto">
            <a:xfrm flipH="1">
              <a:off x="4002" y="1236"/>
              <a:ext cx="271" cy="2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6620" name="Line 44"/>
            <p:cNvSpPr>
              <a:spLocks noChangeShapeType="1"/>
            </p:cNvSpPr>
            <p:nvPr/>
          </p:nvSpPr>
          <p:spPr bwMode="auto">
            <a:xfrm>
              <a:off x="4436" y="1161"/>
              <a:ext cx="57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6621" name="Line 45"/>
            <p:cNvSpPr>
              <a:spLocks noChangeShapeType="1"/>
            </p:cNvSpPr>
            <p:nvPr/>
          </p:nvSpPr>
          <p:spPr bwMode="auto">
            <a:xfrm>
              <a:off x="4402" y="1249"/>
              <a:ext cx="278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536622" name="Group 46"/>
          <p:cNvGrpSpPr>
            <a:grpSpLocks/>
          </p:cNvGrpSpPr>
          <p:nvPr/>
        </p:nvGrpSpPr>
        <p:grpSpPr bwMode="auto">
          <a:xfrm>
            <a:off x="2114550" y="4475163"/>
            <a:ext cx="2324100" cy="1506537"/>
            <a:chOff x="1067" y="1260"/>
            <a:chExt cx="1464" cy="949"/>
          </a:xfrm>
        </p:grpSpPr>
        <p:sp>
          <p:nvSpPr>
            <p:cNvPr id="536623" name="Text Box 47"/>
            <p:cNvSpPr txBox="1">
              <a:spLocks noChangeArrowheads="1"/>
            </p:cNvSpPr>
            <p:nvPr/>
          </p:nvSpPr>
          <p:spPr bwMode="auto">
            <a:xfrm>
              <a:off x="1067" y="1482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536624" name="Text Box 48"/>
            <p:cNvSpPr txBox="1">
              <a:spLocks noChangeArrowheads="1"/>
            </p:cNvSpPr>
            <p:nvPr/>
          </p:nvSpPr>
          <p:spPr bwMode="auto">
            <a:xfrm>
              <a:off x="1679" y="1260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FD1D32"/>
                  </a:solidFill>
                </a:rPr>
                <a:t>2</a:t>
              </a:r>
            </a:p>
          </p:txBody>
        </p:sp>
        <p:sp>
          <p:nvSpPr>
            <p:cNvPr id="536625" name="Text Box 49"/>
            <p:cNvSpPr txBox="1">
              <a:spLocks noChangeArrowheads="1"/>
            </p:cNvSpPr>
            <p:nvPr/>
          </p:nvSpPr>
          <p:spPr bwMode="auto">
            <a:xfrm>
              <a:off x="2311" y="1430"/>
              <a:ext cx="220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10</a:t>
              </a:r>
            </a:p>
          </p:txBody>
        </p:sp>
        <p:sp>
          <p:nvSpPr>
            <p:cNvPr id="536626" name="Text Box 50"/>
            <p:cNvSpPr txBox="1">
              <a:spLocks noChangeArrowheads="1"/>
            </p:cNvSpPr>
            <p:nvPr/>
          </p:nvSpPr>
          <p:spPr bwMode="auto">
            <a:xfrm>
              <a:off x="1993" y="1526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536627" name="Text Box 51"/>
            <p:cNvSpPr txBox="1">
              <a:spLocks noChangeArrowheads="1"/>
            </p:cNvSpPr>
            <p:nvPr/>
          </p:nvSpPr>
          <p:spPr bwMode="auto">
            <a:xfrm>
              <a:off x="1560" y="1459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FD1D32"/>
                  </a:solidFill>
                </a:rPr>
                <a:t>1</a:t>
              </a:r>
            </a:p>
          </p:txBody>
        </p:sp>
        <p:sp>
          <p:nvSpPr>
            <p:cNvPr id="536628" name="Text Box 52"/>
            <p:cNvSpPr txBox="1">
              <a:spLocks noChangeArrowheads="1"/>
            </p:cNvSpPr>
            <p:nvPr/>
          </p:nvSpPr>
          <p:spPr bwMode="auto">
            <a:xfrm>
              <a:off x="1331" y="1644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FD1D32"/>
                  </a:solidFill>
                </a:rPr>
                <a:t>2</a:t>
              </a:r>
            </a:p>
          </p:txBody>
        </p:sp>
        <p:sp>
          <p:nvSpPr>
            <p:cNvPr id="536629" name="Text Box 53"/>
            <p:cNvSpPr txBox="1">
              <a:spLocks noChangeArrowheads="1"/>
            </p:cNvSpPr>
            <p:nvPr/>
          </p:nvSpPr>
          <p:spPr bwMode="auto">
            <a:xfrm>
              <a:off x="2165" y="1652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7</a:t>
              </a:r>
            </a:p>
          </p:txBody>
        </p:sp>
        <p:sp>
          <p:nvSpPr>
            <p:cNvPr id="536630" name="Text Box 54"/>
            <p:cNvSpPr txBox="1">
              <a:spLocks noChangeArrowheads="1"/>
            </p:cNvSpPr>
            <p:nvPr/>
          </p:nvSpPr>
          <p:spPr bwMode="auto">
            <a:xfrm>
              <a:off x="2356" y="1924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6</a:t>
              </a:r>
            </a:p>
          </p:txBody>
        </p:sp>
        <p:sp>
          <p:nvSpPr>
            <p:cNvPr id="536631" name="Text Box 55"/>
            <p:cNvSpPr txBox="1">
              <a:spLocks noChangeArrowheads="1"/>
            </p:cNvSpPr>
            <p:nvPr/>
          </p:nvSpPr>
          <p:spPr bwMode="auto">
            <a:xfrm>
              <a:off x="1931" y="1838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536632" name="Text Box 56"/>
            <p:cNvSpPr txBox="1">
              <a:spLocks noChangeArrowheads="1"/>
            </p:cNvSpPr>
            <p:nvPr/>
          </p:nvSpPr>
          <p:spPr bwMode="auto">
            <a:xfrm>
              <a:off x="1749" y="2035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FD1D32"/>
                  </a:solidFill>
                </a:rPr>
                <a:t>1</a:t>
              </a:r>
            </a:p>
          </p:txBody>
        </p:sp>
        <p:sp>
          <p:nvSpPr>
            <p:cNvPr id="536633" name="Text Box 57"/>
            <p:cNvSpPr txBox="1">
              <a:spLocks noChangeArrowheads="1"/>
            </p:cNvSpPr>
            <p:nvPr/>
          </p:nvSpPr>
          <p:spPr bwMode="auto">
            <a:xfrm>
              <a:off x="1486" y="1840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8</a:t>
              </a:r>
            </a:p>
          </p:txBody>
        </p:sp>
        <p:sp>
          <p:nvSpPr>
            <p:cNvPr id="536634" name="Text Box 58"/>
            <p:cNvSpPr txBox="1">
              <a:spLocks noChangeArrowheads="1"/>
            </p:cNvSpPr>
            <p:nvPr/>
          </p:nvSpPr>
          <p:spPr bwMode="auto">
            <a:xfrm>
              <a:off x="1155" y="1854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5</a:t>
              </a:r>
            </a:p>
          </p:txBody>
        </p:sp>
      </p:grpSp>
      <p:sp>
        <p:nvSpPr>
          <p:cNvPr id="536635" name="Oval 59"/>
          <p:cNvSpPr>
            <a:spLocks noChangeArrowheads="1"/>
          </p:cNvSpPr>
          <p:nvPr/>
        </p:nvSpPr>
        <p:spPr bwMode="auto">
          <a:xfrm>
            <a:off x="1879600" y="5186363"/>
            <a:ext cx="280988" cy="279400"/>
          </a:xfrm>
          <a:prstGeom prst="ellips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6636" name="Text Box 60"/>
          <p:cNvSpPr txBox="1">
            <a:spLocks noChangeArrowheads="1"/>
          </p:cNvSpPr>
          <p:nvPr/>
        </p:nvSpPr>
        <p:spPr bwMode="auto">
          <a:xfrm>
            <a:off x="1862138" y="5146675"/>
            <a:ext cx="33496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3</a:t>
            </a:r>
            <a:endParaRPr lang="en-US" sz="1400"/>
          </a:p>
        </p:txBody>
      </p:sp>
      <p:sp>
        <p:nvSpPr>
          <p:cNvPr id="536637" name="Oval 61"/>
          <p:cNvSpPr>
            <a:spLocks noChangeArrowheads="1"/>
          </p:cNvSpPr>
          <p:nvPr/>
        </p:nvSpPr>
        <p:spPr bwMode="auto">
          <a:xfrm>
            <a:off x="2505075" y="5802313"/>
            <a:ext cx="280988" cy="279400"/>
          </a:xfrm>
          <a:prstGeom prst="ellips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6638" name="Text Box 62"/>
          <p:cNvSpPr txBox="1">
            <a:spLocks noChangeArrowheads="1"/>
          </p:cNvSpPr>
          <p:nvPr/>
        </p:nvSpPr>
        <p:spPr bwMode="auto">
          <a:xfrm>
            <a:off x="2476500" y="5751513"/>
            <a:ext cx="334963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6</a:t>
            </a:r>
            <a:endParaRPr lang="en-US" sz="1400"/>
          </a:p>
        </p:txBody>
      </p:sp>
      <p:sp>
        <p:nvSpPr>
          <p:cNvPr id="536639" name="Oval 63"/>
          <p:cNvSpPr>
            <a:spLocks noChangeArrowheads="1"/>
          </p:cNvSpPr>
          <p:nvPr/>
        </p:nvSpPr>
        <p:spPr bwMode="auto">
          <a:xfrm>
            <a:off x="3097213" y="5211763"/>
            <a:ext cx="280987" cy="279400"/>
          </a:xfrm>
          <a:prstGeom prst="ellips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6640" name="Text Box 64"/>
          <p:cNvSpPr txBox="1">
            <a:spLocks noChangeArrowheads="1"/>
          </p:cNvSpPr>
          <p:nvPr/>
        </p:nvSpPr>
        <p:spPr bwMode="auto">
          <a:xfrm>
            <a:off x="3079750" y="5172075"/>
            <a:ext cx="334963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4</a:t>
            </a:r>
            <a:endParaRPr lang="en-US" sz="1400"/>
          </a:p>
        </p:txBody>
      </p:sp>
      <p:sp>
        <p:nvSpPr>
          <p:cNvPr id="536641" name="Oval 65"/>
          <p:cNvSpPr>
            <a:spLocks noChangeArrowheads="1"/>
          </p:cNvSpPr>
          <p:nvPr/>
        </p:nvSpPr>
        <p:spPr bwMode="auto">
          <a:xfrm>
            <a:off x="3713163" y="4600575"/>
            <a:ext cx="280987" cy="279400"/>
          </a:xfrm>
          <a:prstGeom prst="ellips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6642" name="Text Box 66"/>
          <p:cNvSpPr txBox="1">
            <a:spLocks noChangeArrowheads="1"/>
          </p:cNvSpPr>
          <p:nvPr/>
        </p:nvSpPr>
        <p:spPr bwMode="auto">
          <a:xfrm>
            <a:off x="3695700" y="4560888"/>
            <a:ext cx="334963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2</a:t>
            </a:r>
            <a:endParaRPr lang="en-US" sz="1400"/>
          </a:p>
        </p:txBody>
      </p:sp>
      <p:sp>
        <p:nvSpPr>
          <p:cNvPr id="536643" name="Oval 67"/>
          <p:cNvSpPr>
            <a:spLocks noChangeArrowheads="1"/>
          </p:cNvSpPr>
          <p:nvPr/>
        </p:nvSpPr>
        <p:spPr bwMode="auto">
          <a:xfrm>
            <a:off x="3722688" y="5795963"/>
            <a:ext cx="280987" cy="279400"/>
          </a:xfrm>
          <a:prstGeom prst="ellips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6644" name="Text Box 68"/>
          <p:cNvSpPr txBox="1">
            <a:spLocks noChangeArrowheads="1"/>
          </p:cNvSpPr>
          <p:nvPr/>
        </p:nvSpPr>
        <p:spPr bwMode="auto">
          <a:xfrm>
            <a:off x="3716338" y="5756275"/>
            <a:ext cx="33496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7</a:t>
            </a:r>
            <a:endParaRPr lang="en-US" sz="1400"/>
          </a:p>
        </p:txBody>
      </p:sp>
      <p:sp>
        <p:nvSpPr>
          <p:cNvPr id="536645" name="Oval 69"/>
          <p:cNvSpPr>
            <a:spLocks noChangeArrowheads="1"/>
          </p:cNvSpPr>
          <p:nvPr/>
        </p:nvSpPr>
        <p:spPr bwMode="auto">
          <a:xfrm>
            <a:off x="4324350" y="5213350"/>
            <a:ext cx="280988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6646" name="Text Box 70"/>
          <p:cNvSpPr txBox="1">
            <a:spLocks noChangeArrowheads="1"/>
          </p:cNvSpPr>
          <p:nvPr/>
        </p:nvSpPr>
        <p:spPr bwMode="auto">
          <a:xfrm>
            <a:off x="4306888" y="5173663"/>
            <a:ext cx="334962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5</a:t>
            </a:r>
            <a:endParaRPr lang="en-US" sz="1400"/>
          </a:p>
        </p:txBody>
      </p:sp>
      <p:sp>
        <p:nvSpPr>
          <p:cNvPr id="536647" name="Line 71"/>
          <p:cNvSpPr>
            <a:spLocks noChangeShapeType="1"/>
          </p:cNvSpPr>
          <p:nvPr/>
        </p:nvSpPr>
        <p:spPr bwMode="auto">
          <a:xfrm>
            <a:off x="2084388" y="5457825"/>
            <a:ext cx="430212" cy="396875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6648" name="Line 72"/>
          <p:cNvSpPr>
            <a:spLocks noChangeShapeType="1"/>
          </p:cNvSpPr>
          <p:nvPr/>
        </p:nvSpPr>
        <p:spPr bwMode="auto">
          <a:xfrm>
            <a:off x="3976688" y="4800600"/>
            <a:ext cx="420687" cy="430213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6649" name="Line 73"/>
          <p:cNvSpPr>
            <a:spLocks noChangeShapeType="1"/>
          </p:cNvSpPr>
          <p:nvPr/>
        </p:nvSpPr>
        <p:spPr bwMode="auto">
          <a:xfrm flipH="1">
            <a:off x="3967163" y="5446713"/>
            <a:ext cx="396875" cy="398462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6650" name="Line 74"/>
          <p:cNvSpPr>
            <a:spLocks noChangeShapeType="1"/>
          </p:cNvSpPr>
          <p:nvPr/>
        </p:nvSpPr>
        <p:spPr bwMode="auto">
          <a:xfrm flipH="1">
            <a:off x="3343275" y="4833938"/>
            <a:ext cx="407988" cy="407987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6651" name="Line 75"/>
          <p:cNvSpPr>
            <a:spLocks noChangeShapeType="1"/>
          </p:cNvSpPr>
          <p:nvPr/>
        </p:nvSpPr>
        <p:spPr bwMode="auto">
          <a:xfrm flipH="1">
            <a:off x="3375025" y="5338763"/>
            <a:ext cx="935038" cy="0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6652" name="Line 76"/>
          <p:cNvSpPr>
            <a:spLocks noChangeShapeType="1"/>
          </p:cNvSpPr>
          <p:nvPr/>
        </p:nvSpPr>
        <p:spPr bwMode="auto">
          <a:xfrm>
            <a:off x="3332163" y="5446713"/>
            <a:ext cx="419100" cy="376237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6653" name="Line 77"/>
          <p:cNvSpPr>
            <a:spLocks noChangeShapeType="1"/>
          </p:cNvSpPr>
          <p:nvPr/>
        </p:nvSpPr>
        <p:spPr bwMode="auto">
          <a:xfrm flipH="1">
            <a:off x="2782888" y="5942013"/>
            <a:ext cx="936625" cy="0"/>
          </a:xfrm>
          <a:prstGeom prst="lin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6654" name="Line 78"/>
          <p:cNvSpPr>
            <a:spLocks noChangeShapeType="1"/>
          </p:cNvSpPr>
          <p:nvPr/>
        </p:nvSpPr>
        <p:spPr bwMode="auto">
          <a:xfrm flipH="1">
            <a:off x="2147888" y="5338763"/>
            <a:ext cx="947737" cy="0"/>
          </a:xfrm>
          <a:prstGeom prst="lin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6655" name="Line 79"/>
          <p:cNvSpPr>
            <a:spLocks noChangeShapeType="1"/>
          </p:cNvSpPr>
          <p:nvPr/>
        </p:nvSpPr>
        <p:spPr bwMode="auto">
          <a:xfrm flipH="1">
            <a:off x="2686050" y="5467350"/>
            <a:ext cx="463550" cy="344488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6656" name="Oval 80"/>
          <p:cNvSpPr>
            <a:spLocks noChangeArrowheads="1"/>
          </p:cNvSpPr>
          <p:nvPr/>
        </p:nvSpPr>
        <p:spPr bwMode="auto">
          <a:xfrm>
            <a:off x="2501900" y="4594225"/>
            <a:ext cx="280988" cy="279400"/>
          </a:xfrm>
          <a:prstGeom prst="ellips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6657" name="Text Box 81"/>
          <p:cNvSpPr txBox="1">
            <a:spLocks noChangeArrowheads="1"/>
          </p:cNvSpPr>
          <p:nvPr/>
        </p:nvSpPr>
        <p:spPr bwMode="auto">
          <a:xfrm>
            <a:off x="2489200" y="4554538"/>
            <a:ext cx="334963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1</a:t>
            </a:r>
            <a:endParaRPr lang="en-US" sz="1400"/>
          </a:p>
        </p:txBody>
      </p:sp>
      <p:sp>
        <p:nvSpPr>
          <p:cNvPr id="536658" name="Line 82"/>
          <p:cNvSpPr>
            <a:spLocks noChangeShapeType="1"/>
          </p:cNvSpPr>
          <p:nvPr/>
        </p:nvSpPr>
        <p:spPr bwMode="auto">
          <a:xfrm flipH="1">
            <a:off x="2093913" y="4833938"/>
            <a:ext cx="430212" cy="376237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6659" name="Line 83"/>
          <p:cNvSpPr>
            <a:spLocks noChangeShapeType="1"/>
          </p:cNvSpPr>
          <p:nvPr/>
        </p:nvSpPr>
        <p:spPr bwMode="auto">
          <a:xfrm>
            <a:off x="2782888" y="4714875"/>
            <a:ext cx="914400" cy="0"/>
          </a:xfrm>
          <a:prstGeom prst="lin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6660" name="Line 84"/>
          <p:cNvSpPr>
            <a:spLocks noChangeShapeType="1"/>
          </p:cNvSpPr>
          <p:nvPr/>
        </p:nvSpPr>
        <p:spPr bwMode="auto">
          <a:xfrm>
            <a:off x="2728913" y="4854575"/>
            <a:ext cx="441325" cy="365125"/>
          </a:xfrm>
          <a:prstGeom prst="lin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3" y="153988"/>
            <a:ext cx="7772400" cy="615950"/>
          </a:xfrm>
          <a:noFill/>
          <a:ln/>
        </p:spPr>
        <p:txBody>
          <a:bodyPr/>
          <a:lstStyle/>
          <a:p>
            <a:r>
              <a:rPr lang="en-US" sz="3200"/>
              <a:t>Illustration</a:t>
            </a:r>
          </a:p>
        </p:txBody>
      </p:sp>
      <p:sp>
        <p:nvSpPr>
          <p:cNvPr id="53760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17513" y="909638"/>
            <a:ext cx="8275637" cy="5708650"/>
          </a:xfrm>
          <a:noFill/>
          <a:ln/>
        </p:spPr>
        <p:txBody>
          <a:bodyPr/>
          <a:lstStyle/>
          <a:p>
            <a:r>
              <a:rPr lang="en-US" sz="2000">
                <a:sym typeface="Symbol" pitchFamily="18" charset="2"/>
              </a:rPr>
              <a:t>Grow a minimum spanning tree of G by using Kruskal’s algorithm.</a:t>
            </a:r>
          </a:p>
        </p:txBody>
      </p:sp>
      <p:sp>
        <p:nvSpPr>
          <p:cNvPr id="537604" name="Text Box 4"/>
          <p:cNvSpPr txBox="1">
            <a:spLocks noChangeArrowheads="1"/>
          </p:cNvSpPr>
          <p:nvPr/>
        </p:nvSpPr>
        <p:spPr bwMode="auto">
          <a:xfrm>
            <a:off x="6775450" y="1277938"/>
            <a:ext cx="184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pSp>
        <p:nvGrpSpPr>
          <p:cNvPr id="537605" name="Group 5"/>
          <p:cNvGrpSpPr>
            <a:grpSpLocks/>
          </p:cNvGrpSpPr>
          <p:nvPr/>
        </p:nvGrpSpPr>
        <p:grpSpPr bwMode="auto">
          <a:xfrm>
            <a:off x="2333625" y="1452563"/>
            <a:ext cx="2779713" cy="1606550"/>
            <a:chOff x="3856" y="1010"/>
            <a:chExt cx="1751" cy="1012"/>
          </a:xfrm>
        </p:grpSpPr>
        <p:grpSp>
          <p:nvGrpSpPr>
            <p:cNvPr id="537606" name="Group 6"/>
            <p:cNvGrpSpPr>
              <a:grpSpLocks/>
            </p:cNvGrpSpPr>
            <p:nvPr/>
          </p:nvGrpSpPr>
          <p:grpSpPr bwMode="auto">
            <a:xfrm>
              <a:off x="4015" y="1010"/>
              <a:ext cx="1464" cy="949"/>
              <a:chOff x="1067" y="1260"/>
              <a:chExt cx="1464" cy="949"/>
            </a:xfrm>
          </p:grpSpPr>
          <p:sp>
            <p:nvSpPr>
              <p:cNvPr id="537607" name="Text Box 7"/>
              <p:cNvSpPr txBox="1">
                <a:spLocks noChangeArrowheads="1"/>
              </p:cNvSpPr>
              <p:nvPr/>
            </p:nvSpPr>
            <p:spPr bwMode="auto">
              <a:xfrm>
                <a:off x="1067" y="1482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4</a:t>
                </a:r>
              </a:p>
            </p:txBody>
          </p:sp>
          <p:sp>
            <p:nvSpPr>
              <p:cNvPr id="537608" name="Text Box 8"/>
              <p:cNvSpPr txBox="1">
                <a:spLocks noChangeArrowheads="1"/>
              </p:cNvSpPr>
              <p:nvPr/>
            </p:nvSpPr>
            <p:spPr bwMode="auto">
              <a:xfrm>
                <a:off x="1679" y="1260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2</a:t>
                </a:r>
              </a:p>
            </p:txBody>
          </p:sp>
          <p:sp>
            <p:nvSpPr>
              <p:cNvPr id="537609" name="Text Box 9"/>
              <p:cNvSpPr txBox="1">
                <a:spLocks noChangeArrowheads="1"/>
              </p:cNvSpPr>
              <p:nvPr/>
            </p:nvSpPr>
            <p:spPr bwMode="auto">
              <a:xfrm>
                <a:off x="2311" y="1430"/>
                <a:ext cx="220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10</a:t>
                </a:r>
              </a:p>
            </p:txBody>
          </p:sp>
          <p:sp>
            <p:nvSpPr>
              <p:cNvPr id="537610" name="Text Box 10"/>
              <p:cNvSpPr txBox="1">
                <a:spLocks noChangeArrowheads="1"/>
              </p:cNvSpPr>
              <p:nvPr/>
            </p:nvSpPr>
            <p:spPr bwMode="auto">
              <a:xfrm>
                <a:off x="1993" y="1526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3</a:t>
                </a:r>
              </a:p>
            </p:txBody>
          </p:sp>
          <p:sp>
            <p:nvSpPr>
              <p:cNvPr id="537611" name="Text Box 11"/>
              <p:cNvSpPr txBox="1">
                <a:spLocks noChangeArrowheads="1"/>
              </p:cNvSpPr>
              <p:nvPr/>
            </p:nvSpPr>
            <p:spPr bwMode="auto">
              <a:xfrm>
                <a:off x="1560" y="1459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1</a:t>
                </a:r>
              </a:p>
            </p:txBody>
          </p:sp>
          <p:sp>
            <p:nvSpPr>
              <p:cNvPr id="537612" name="Text Box 12"/>
              <p:cNvSpPr txBox="1">
                <a:spLocks noChangeArrowheads="1"/>
              </p:cNvSpPr>
              <p:nvPr/>
            </p:nvSpPr>
            <p:spPr bwMode="auto">
              <a:xfrm>
                <a:off x="1331" y="1644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2</a:t>
                </a:r>
              </a:p>
            </p:txBody>
          </p:sp>
          <p:sp>
            <p:nvSpPr>
              <p:cNvPr id="537613" name="Text Box 13"/>
              <p:cNvSpPr txBox="1">
                <a:spLocks noChangeArrowheads="1"/>
              </p:cNvSpPr>
              <p:nvPr/>
            </p:nvSpPr>
            <p:spPr bwMode="auto">
              <a:xfrm>
                <a:off x="2165" y="1652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7</a:t>
                </a:r>
              </a:p>
            </p:txBody>
          </p:sp>
          <p:sp>
            <p:nvSpPr>
              <p:cNvPr id="537614" name="Text Box 14"/>
              <p:cNvSpPr txBox="1">
                <a:spLocks noChangeArrowheads="1"/>
              </p:cNvSpPr>
              <p:nvPr/>
            </p:nvSpPr>
            <p:spPr bwMode="auto">
              <a:xfrm>
                <a:off x="2356" y="1924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6</a:t>
                </a:r>
              </a:p>
            </p:txBody>
          </p:sp>
          <p:sp>
            <p:nvSpPr>
              <p:cNvPr id="537615" name="Text Box 15"/>
              <p:cNvSpPr txBox="1">
                <a:spLocks noChangeArrowheads="1"/>
              </p:cNvSpPr>
              <p:nvPr/>
            </p:nvSpPr>
            <p:spPr bwMode="auto">
              <a:xfrm>
                <a:off x="1931" y="1838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4</a:t>
                </a:r>
              </a:p>
            </p:txBody>
          </p:sp>
          <p:sp>
            <p:nvSpPr>
              <p:cNvPr id="537616" name="Text Box 16"/>
              <p:cNvSpPr txBox="1">
                <a:spLocks noChangeArrowheads="1"/>
              </p:cNvSpPr>
              <p:nvPr/>
            </p:nvSpPr>
            <p:spPr bwMode="auto">
              <a:xfrm>
                <a:off x="1749" y="2035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1</a:t>
                </a:r>
              </a:p>
            </p:txBody>
          </p:sp>
          <p:sp>
            <p:nvSpPr>
              <p:cNvPr id="537617" name="Text Box 17"/>
              <p:cNvSpPr txBox="1">
                <a:spLocks noChangeArrowheads="1"/>
              </p:cNvSpPr>
              <p:nvPr/>
            </p:nvSpPr>
            <p:spPr bwMode="auto">
              <a:xfrm>
                <a:off x="1486" y="1840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8</a:t>
                </a:r>
              </a:p>
            </p:txBody>
          </p:sp>
          <p:sp>
            <p:nvSpPr>
              <p:cNvPr id="537618" name="Text Box 18"/>
              <p:cNvSpPr txBox="1">
                <a:spLocks noChangeArrowheads="1"/>
              </p:cNvSpPr>
              <p:nvPr/>
            </p:nvSpPr>
            <p:spPr bwMode="auto">
              <a:xfrm>
                <a:off x="1155" y="1854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5</a:t>
                </a:r>
              </a:p>
            </p:txBody>
          </p:sp>
        </p:grpSp>
        <p:sp>
          <p:nvSpPr>
            <p:cNvPr id="537619" name="Oval 19"/>
            <p:cNvSpPr>
              <a:spLocks noChangeArrowheads="1"/>
            </p:cNvSpPr>
            <p:nvPr/>
          </p:nvSpPr>
          <p:spPr bwMode="auto">
            <a:xfrm>
              <a:off x="3867" y="1458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620" name="Text Box 20"/>
            <p:cNvSpPr txBox="1">
              <a:spLocks noChangeArrowheads="1"/>
            </p:cNvSpPr>
            <p:nvPr/>
          </p:nvSpPr>
          <p:spPr bwMode="auto">
            <a:xfrm>
              <a:off x="3856" y="1433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3</a:t>
              </a:r>
              <a:endParaRPr lang="en-US" sz="1400"/>
            </a:p>
          </p:txBody>
        </p:sp>
        <p:sp>
          <p:nvSpPr>
            <p:cNvPr id="537621" name="Oval 21"/>
            <p:cNvSpPr>
              <a:spLocks noChangeArrowheads="1"/>
            </p:cNvSpPr>
            <p:nvPr/>
          </p:nvSpPr>
          <p:spPr bwMode="auto">
            <a:xfrm>
              <a:off x="4261" y="1846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622" name="Text Box 22"/>
            <p:cNvSpPr txBox="1">
              <a:spLocks noChangeArrowheads="1"/>
            </p:cNvSpPr>
            <p:nvPr/>
          </p:nvSpPr>
          <p:spPr bwMode="auto">
            <a:xfrm>
              <a:off x="4243" y="1814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6</a:t>
              </a:r>
              <a:endParaRPr lang="en-US" sz="1400"/>
            </a:p>
          </p:txBody>
        </p:sp>
        <p:sp>
          <p:nvSpPr>
            <p:cNvPr id="537623" name="Oval 23"/>
            <p:cNvSpPr>
              <a:spLocks noChangeArrowheads="1"/>
            </p:cNvSpPr>
            <p:nvPr/>
          </p:nvSpPr>
          <p:spPr bwMode="auto">
            <a:xfrm>
              <a:off x="4634" y="1474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624" name="Text Box 24"/>
            <p:cNvSpPr txBox="1">
              <a:spLocks noChangeArrowheads="1"/>
            </p:cNvSpPr>
            <p:nvPr/>
          </p:nvSpPr>
          <p:spPr bwMode="auto">
            <a:xfrm>
              <a:off x="4623" y="1449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4</a:t>
              </a:r>
              <a:endParaRPr lang="en-US" sz="1400"/>
            </a:p>
          </p:txBody>
        </p:sp>
        <p:sp>
          <p:nvSpPr>
            <p:cNvPr id="537625" name="Oval 25"/>
            <p:cNvSpPr>
              <a:spLocks noChangeArrowheads="1"/>
            </p:cNvSpPr>
            <p:nvPr/>
          </p:nvSpPr>
          <p:spPr bwMode="auto">
            <a:xfrm>
              <a:off x="5022" y="1089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626" name="Text Box 26"/>
            <p:cNvSpPr txBox="1">
              <a:spLocks noChangeArrowheads="1"/>
            </p:cNvSpPr>
            <p:nvPr/>
          </p:nvSpPr>
          <p:spPr bwMode="auto">
            <a:xfrm>
              <a:off x="5011" y="1064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2</a:t>
              </a:r>
              <a:endParaRPr lang="en-US" sz="1400"/>
            </a:p>
          </p:txBody>
        </p:sp>
        <p:sp>
          <p:nvSpPr>
            <p:cNvPr id="537627" name="Oval 27"/>
            <p:cNvSpPr>
              <a:spLocks noChangeArrowheads="1"/>
            </p:cNvSpPr>
            <p:nvPr/>
          </p:nvSpPr>
          <p:spPr bwMode="auto">
            <a:xfrm>
              <a:off x="5028" y="184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628" name="Text Box 28"/>
            <p:cNvSpPr txBox="1">
              <a:spLocks noChangeArrowheads="1"/>
            </p:cNvSpPr>
            <p:nvPr/>
          </p:nvSpPr>
          <p:spPr bwMode="auto">
            <a:xfrm>
              <a:off x="5024" y="1817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7</a:t>
              </a:r>
              <a:endParaRPr lang="en-US" sz="1400"/>
            </a:p>
          </p:txBody>
        </p:sp>
        <p:sp>
          <p:nvSpPr>
            <p:cNvPr id="537629" name="Oval 29"/>
            <p:cNvSpPr>
              <a:spLocks noChangeArrowheads="1"/>
            </p:cNvSpPr>
            <p:nvPr/>
          </p:nvSpPr>
          <p:spPr bwMode="auto">
            <a:xfrm>
              <a:off x="5407" y="1475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630" name="Text Box 30"/>
            <p:cNvSpPr txBox="1">
              <a:spLocks noChangeArrowheads="1"/>
            </p:cNvSpPr>
            <p:nvPr/>
          </p:nvSpPr>
          <p:spPr bwMode="auto">
            <a:xfrm>
              <a:off x="5396" y="1450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5</a:t>
              </a:r>
              <a:endParaRPr lang="en-US" sz="1400"/>
            </a:p>
          </p:txBody>
        </p:sp>
        <p:sp>
          <p:nvSpPr>
            <p:cNvPr id="537631" name="Line 31"/>
            <p:cNvSpPr>
              <a:spLocks noChangeShapeType="1"/>
            </p:cNvSpPr>
            <p:nvPr/>
          </p:nvSpPr>
          <p:spPr bwMode="auto">
            <a:xfrm>
              <a:off x="3996" y="1629"/>
              <a:ext cx="271" cy="25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7632" name="Line 32"/>
            <p:cNvSpPr>
              <a:spLocks noChangeShapeType="1"/>
            </p:cNvSpPr>
            <p:nvPr/>
          </p:nvSpPr>
          <p:spPr bwMode="auto">
            <a:xfrm>
              <a:off x="5188" y="1215"/>
              <a:ext cx="265" cy="27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7633" name="Line 33"/>
            <p:cNvSpPr>
              <a:spLocks noChangeShapeType="1"/>
            </p:cNvSpPr>
            <p:nvPr/>
          </p:nvSpPr>
          <p:spPr bwMode="auto">
            <a:xfrm flipH="1">
              <a:off x="5182" y="1622"/>
              <a:ext cx="250" cy="25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7634" name="Line 34"/>
            <p:cNvSpPr>
              <a:spLocks noChangeShapeType="1"/>
            </p:cNvSpPr>
            <p:nvPr/>
          </p:nvSpPr>
          <p:spPr bwMode="auto">
            <a:xfrm flipH="1">
              <a:off x="4789" y="1236"/>
              <a:ext cx="257" cy="2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7635" name="Line 35"/>
            <p:cNvSpPr>
              <a:spLocks noChangeShapeType="1"/>
            </p:cNvSpPr>
            <p:nvPr/>
          </p:nvSpPr>
          <p:spPr bwMode="auto">
            <a:xfrm flipH="1">
              <a:off x="4809" y="1554"/>
              <a:ext cx="5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7636" name="Line 36"/>
            <p:cNvSpPr>
              <a:spLocks noChangeShapeType="1"/>
            </p:cNvSpPr>
            <p:nvPr/>
          </p:nvSpPr>
          <p:spPr bwMode="auto">
            <a:xfrm>
              <a:off x="4782" y="1622"/>
              <a:ext cx="264" cy="2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7637" name="Line 37"/>
            <p:cNvSpPr>
              <a:spLocks noChangeShapeType="1"/>
            </p:cNvSpPr>
            <p:nvPr/>
          </p:nvSpPr>
          <p:spPr bwMode="auto">
            <a:xfrm flipH="1">
              <a:off x="4436" y="1934"/>
              <a:ext cx="59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7638" name="Line 38"/>
            <p:cNvSpPr>
              <a:spLocks noChangeShapeType="1"/>
            </p:cNvSpPr>
            <p:nvPr/>
          </p:nvSpPr>
          <p:spPr bwMode="auto">
            <a:xfrm flipH="1">
              <a:off x="4036" y="1554"/>
              <a:ext cx="59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7639" name="Line 39"/>
            <p:cNvSpPr>
              <a:spLocks noChangeShapeType="1"/>
            </p:cNvSpPr>
            <p:nvPr/>
          </p:nvSpPr>
          <p:spPr bwMode="auto">
            <a:xfrm flipH="1">
              <a:off x="4375" y="1635"/>
              <a:ext cx="292" cy="2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7640" name="Oval 40"/>
            <p:cNvSpPr>
              <a:spLocks noChangeArrowheads="1"/>
            </p:cNvSpPr>
            <p:nvPr/>
          </p:nvSpPr>
          <p:spPr bwMode="auto">
            <a:xfrm>
              <a:off x="4259" y="1085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641" name="Text Box 41"/>
            <p:cNvSpPr txBox="1">
              <a:spLocks noChangeArrowheads="1"/>
            </p:cNvSpPr>
            <p:nvPr/>
          </p:nvSpPr>
          <p:spPr bwMode="auto">
            <a:xfrm>
              <a:off x="4251" y="1060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1</a:t>
              </a:r>
              <a:endParaRPr lang="en-US" sz="1400"/>
            </a:p>
          </p:txBody>
        </p:sp>
        <p:sp>
          <p:nvSpPr>
            <p:cNvPr id="537642" name="Line 42"/>
            <p:cNvSpPr>
              <a:spLocks noChangeShapeType="1"/>
            </p:cNvSpPr>
            <p:nvPr/>
          </p:nvSpPr>
          <p:spPr bwMode="auto">
            <a:xfrm flipH="1">
              <a:off x="4002" y="1236"/>
              <a:ext cx="271" cy="2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7643" name="Line 43"/>
            <p:cNvSpPr>
              <a:spLocks noChangeShapeType="1"/>
            </p:cNvSpPr>
            <p:nvPr/>
          </p:nvSpPr>
          <p:spPr bwMode="auto">
            <a:xfrm>
              <a:off x="4436" y="1161"/>
              <a:ext cx="57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7644" name="Line 44"/>
            <p:cNvSpPr>
              <a:spLocks noChangeShapeType="1"/>
            </p:cNvSpPr>
            <p:nvPr/>
          </p:nvSpPr>
          <p:spPr bwMode="auto">
            <a:xfrm>
              <a:off x="4402" y="1249"/>
              <a:ext cx="278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537645" name="Group 45"/>
          <p:cNvGrpSpPr>
            <a:grpSpLocks/>
          </p:cNvGrpSpPr>
          <p:nvPr/>
        </p:nvGrpSpPr>
        <p:grpSpPr bwMode="auto">
          <a:xfrm>
            <a:off x="900113" y="4133850"/>
            <a:ext cx="2324100" cy="1506538"/>
            <a:chOff x="1067" y="1260"/>
            <a:chExt cx="1464" cy="949"/>
          </a:xfrm>
        </p:grpSpPr>
        <p:sp>
          <p:nvSpPr>
            <p:cNvPr id="537646" name="Text Box 46"/>
            <p:cNvSpPr txBox="1">
              <a:spLocks noChangeArrowheads="1"/>
            </p:cNvSpPr>
            <p:nvPr/>
          </p:nvSpPr>
          <p:spPr bwMode="auto">
            <a:xfrm>
              <a:off x="1067" y="1482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537647" name="Text Box 47"/>
            <p:cNvSpPr txBox="1">
              <a:spLocks noChangeArrowheads="1"/>
            </p:cNvSpPr>
            <p:nvPr/>
          </p:nvSpPr>
          <p:spPr bwMode="auto">
            <a:xfrm>
              <a:off x="1679" y="1260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537648" name="Text Box 48"/>
            <p:cNvSpPr txBox="1">
              <a:spLocks noChangeArrowheads="1"/>
            </p:cNvSpPr>
            <p:nvPr/>
          </p:nvSpPr>
          <p:spPr bwMode="auto">
            <a:xfrm>
              <a:off x="2311" y="1430"/>
              <a:ext cx="220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10</a:t>
              </a:r>
            </a:p>
          </p:txBody>
        </p:sp>
        <p:sp>
          <p:nvSpPr>
            <p:cNvPr id="537649" name="Text Box 49"/>
            <p:cNvSpPr txBox="1">
              <a:spLocks noChangeArrowheads="1"/>
            </p:cNvSpPr>
            <p:nvPr/>
          </p:nvSpPr>
          <p:spPr bwMode="auto">
            <a:xfrm>
              <a:off x="1993" y="1526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537650" name="Text Box 50"/>
            <p:cNvSpPr txBox="1">
              <a:spLocks noChangeArrowheads="1"/>
            </p:cNvSpPr>
            <p:nvPr/>
          </p:nvSpPr>
          <p:spPr bwMode="auto">
            <a:xfrm>
              <a:off x="1560" y="1459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537651" name="Text Box 51"/>
            <p:cNvSpPr txBox="1">
              <a:spLocks noChangeArrowheads="1"/>
            </p:cNvSpPr>
            <p:nvPr/>
          </p:nvSpPr>
          <p:spPr bwMode="auto">
            <a:xfrm>
              <a:off x="1331" y="1644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537652" name="Text Box 52"/>
            <p:cNvSpPr txBox="1">
              <a:spLocks noChangeArrowheads="1"/>
            </p:cNvSpPr>
            <p:nvPr/>
          </p:nvSpPr>
          <p:spPr bwMode="auto">
            <a:xfrm>
              <a:off x="2165" y="1652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7</a:t>
              </a:r>
            </a:p>
          </p:txBody>
        </p:sp>
        <p:sp>
          <p:nvSpPr>
            <p:cNvPr id="537653" name="Text Box 53"/>
            <p:cNvSpPr txBox="1">
              <a:spLocks noChangeArrowheads="1"/>
            </p:cNvSpPr>
            <p:nvPr/>
          </p:nvSpPr>
          <p:spPr bwMode="auto">
            <a:xfrm>
              <a:off x="2356" y="1924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6</a:t>
              </a:r>
            </a:p>
          </p:txBody>
        </p:sp>
        <p:sp>
          <p:nvSpPr>
            <p:cNvPr id="537654" name="Text Box 54"/>
            <p:cNvSpPr txBox="1">
              <a:spLocks noChangeArrowheads="1"/>
            </p:cNvSpPr>
            <p:nvPr/>
          </p:nvSpPr>
          <p:spPr bwMode="auto">
            <a:xfrm>
              <a:off x="1931" y="1838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537655" name="Text Box 55"/>
            <p:cNvSpPr txBox="1">
              <a:spLocks noChangeArrowheads="1"/>
            </p:cNvSpPr>
            <p:nvPr/>
          </p:nvSpPr>
          <p:spPr bwMode="auto">
            <a:xfrm>
              <a:off x="1749" y="2035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537656" name="Text Box 56"/>
            <p:cNvSpPr txBox="1">
              <a:spLocks noChangeArrowheads="1"/>
            </p:cNvSpPr>
            <p:nvPr/>
          </p:nvSpPr>
          <p:spPr bwMode="auto">
            <a:xfrm>
              <a:off x="1486" y="1840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8</a:t>
              </a:r>
            </a:p>
          </p:txBody>
        </p:sp>
        <p:sp>
          <p:nvSpPr>
            <p:cNvPr id="537657" name="Text Box 57"/>
            <p:cNvSpPr txBox="1">
              <a:spLocks noChangeArrowheads="1"/>
            </p:cNvSpPr>
            <p:nvPr/>
          </p:nvSpPr>
          <p:spPr bwMode="auto">
            <a:xfrm>
              <a:off x="1155" y="1854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5</a:t>
              </a:r>
            </a:p>
          </p:txBody>
        </p:sp>
      </p:grpSp>
      <p:sp>
        <p:nvSpPr>
          <p:cNvPr id="537658" name="Oval 58"/>
          <p:cNvSpPr>
            <a:spLocks noChangeArrowheads="1"/>
          </p:cNvSpPr>
          <p:nvPr/>
        </p:nvSpPr>
        <p:spPr bwMode="auto">
          <a:xfrm>
            <a:off x="665163" y="4845050"/>
            <a:ext cx="280987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7659" name="Text Box 59"/>
          <p:cNvSpPr txBox="1">
            <a:spLocks noChangeArrowheads="1"/>
          </p:cNvSpPr>
          <p:nvPr/>
        </p:nvSpPr>
        <p:spPr bwMode="auto">
          <a:xfrm>
            <a:off x="647700" y="4805363"/>
            <a:ext cx="334963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3</a:t>
            </a:r>
            <a:endParaRPr lang="en-US" sz="1400"/>
          </a:p>
        </p:txBody>
      </p:sp>
      <p:sp>
        <p:nvSpPr>
          <p:cNvPr id="537660" name="Oval 60"/>
          <p:cNvSpPr>
            <a:spLocks noChangeArrowheads="1"/>
          </p:cNvSpPr>
          <p:nvPr/>
        </p:nvSpPr>
        <p:spPr bwMode="auto">
          <a:xfrm>
            <a:off x="1290638" y="5461000"/>
            <a:ext cx="280987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7661" name="Text Box 61"/>
          <p:cNvSpPr txBox="1">
            <a:spLocks noChangeArrowheads="1"/>
          </p:cNvSpPr>
          <p:nvPr/>
        </p:nvSpPr>
        <p:spPr bwMode="auto">
          <a:xfrm>
            <a:off x="1262063" y="5410200"/>
            <a:ext cx="33496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6</a:t>
            </a:r>
            <a:endParaRPr lang="en-US" sz="1400"/>
          </a:p>
        </p:txBody>
      </p:sp>
      <p:sp>
        <p:nvSpPr>
          <p:cNvPr id="537662" name="Oval 62"/>
          <p:cNvSpPr>
            <a:spLocks noChangeArrowheads="1"/>
          </p:cNvSpPr>
          <p:nvPr/>
        </p:nvSpPr>
        <p:spPr bwMode="auto">
          <a:xfrm>
            <a:off x="1882775" y="4870450"/>
            <a:ext cx="280988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7663" name="Text Box 63"/>
          <p:cNvSpPr txBox="1">
            <a:spLocks noChangeArrowheads="1"/>
          </p:cNvSpPr>
          <p:nvPr/>
        </p:nvSpPr>
        <p:spPr bwMode="auto">
          <a:xfrm>
            <a:off x="1865313" y="4830763"/>
            <a:ext cx="334962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4</a:t>
            </a:r>
            <a:endParaRPr lang="en-US" sz="1400"/>
          </a:p>
        </p:txBody>
      </p:sp>
      <p:sp>
        <p:nvSpPr>
          <p:cNvPr id="537664" name="Oval 64"/>
          <p:cNvSpPr>
            <a:spLocks noChangeArrowheads="1"/>
          </p:cNvSpPr>
          <p:nvPr/>
        </p:nvSpPr>
        <p:spPr bwMode="auto">
          <a:xfrm>
            <a:off x="2498725" y="4259263"/>
            <a:ext cx="280988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7665" name="Text Box 65"/>
          <p:cNvSpPr txBox="1">
            <a:spLocks noChangeArrowheads="1"/>
          </p:cNvSpPr>
          <p:nvPr/>
        </p:nvSpPr>
        <p:spPr bwMode="auto">
          <a:xfrm>
            <a:off x="2481263" y="4219575"/>
            <a:ext cx="33496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2</a:t>
            </a:r>
            <a:endParaRPr lang="en-US" sz="1400"/>
          </a:p>
        </p:txBody>
      </p:sp>
      <p:sp>
        <p:nvSpPr>
          <p:cNvPr id="537666" name="Oval 66"/>
          <p:cNvSpPr>
            <a:spLocks noChangeArrowheads="1"/>
          </p:cNvSpPr>
          <p:nvPr/>
        </p:nvSpPr>
        <p:spPr bwMode="auto">
          <a:xfrm>
            <a:off x="2508250" y="5454650"/>
            <a:ext cx="280988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7667" name="Text Box 67"/>
          <p:cNvSpPr txBox="1">
            <a:spLocks noChangeArrowheads="1"/>
          </p:cNvSpPr>
          <p:nvPr/>
        </p:nvSpPr>
        <p:spPr bwMode="auto">
          <a:xfrm>
            <a:off x="2501900" y="5414963"/>
            <a:ext cx="334963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7</a:t>
            </a:r>
            <a:endParaRPr lang="en-US" sz="1400"/>
          </a:p>
        </p:txBody>
      </p:sp>
      <p:sp>
        <p:nvSpPr>
          <p:cNvPr id="537668" name="Oval 68"/>
          <p:cNvSpPr>
            <a:spLocks noChangeArrowheads="1"/>
          </p:cNvSpPr>
          <p:nvPr/>
        </p:nvSpPr>
        <p:spPr bwMode="auto">
          <a:xfrm>
            <a:off x="3109913" y="4872038"/>
            <a:ext cx="280987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7669" name="Text Box 69"/>
          <p:cNvSpPr txBox="1">
            <a:spLocks noChangeArrowheads="1"/>
          </p:cNvSpPr>
          <p:nvPr/>
        </p:nvSpPr>
        <p:spPr bwMode="auto">
          <a:xfrm>
            <a:off x="3092450" y="4832350"/>
            <a:ext cx="334963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5</a:t>
            </a:r>
            <a:endParaRPr lang="en-US" sz="1400"/>
          </a:p>
        </p:txBody>
      </p:sp>
      <p:sp>
        <p:nvSpPr>
          <p:cNvPr id="537670" name="Line 70"/>
          <p:cNvSpPr>
            <a:spLocks noChangeShapeType="1"/>
          </p:cNvSpPr>
          <p:nvPr/>
        </p:nvSpPr>
        <p:spPr bwMode="auto">
          <a:xfrm>
            <a:off x="869950" y="5116513"/>
            <a:ext cx="430213" cy="396875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7671" name="Line 71"/>
          <p:cNvSpPr>
            <a:spLocks noChangeShapeType="1"/>
          </p:cNvSpPr>
          <p:nvPr/>
        </p:nvSpPr>
        <p:spPr bwMode="auto">
          <a:xfrm>
            <a:off x="2762250" y="4459288"/>
            <a:ext cx="420688" cy="430212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7672" name="Line 72"/>
          <p:cNvSpPr>
            <a:spLocks noChangeShapeType="1"/>
          </p:cNvSpPr>
          <p:nvPr/>
        </p:nvSpPr>
        <p:spPr bwMode="auto">
          <a:xfrm flipH="1">
            <a:off x="2752725" y="5105400"/>
            <a:ext cx="396875" cy="398463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7673" name="Line 73"/>
          <p:cNvSpPr>
            <a:spLocks noChangeShapeType="1"/>
          </p:cNvSpPr>
          <p:nvPr/>
        </p:nvSpPr>
        <p:spPr bwMode="auto">
          <a:xfrm flipH="1">
            <a:off x="2128838" y="4492625"/>
            <a:ext cx="407987" cy="407988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7674" name="Line 74"/>
          <p:cNvSpPr>
            <a:spLocks noChangeShapeType="1"/>
          </p:cNvSpPr>
          <p:nvPr/>
        </p:nvSpPr>
        <p:spPr bwMode="auto">
          <a:xfrm flipH="1">
            <a:off x="2160588" y="4997450"/>
            <a:ext cx="935037" cy="0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7675" name="Line 75"/>
          <p:cNvSpPr>
            <a:spLocks noChangeShapeType="1"/>
          </p:cNvSpPr>
          <p:nvPr/>
        </p:nvSpPr>
        <p:spPr bwMode="auto">
          <a:xfrm>
            <a:off x="2117725" y="5105400"/>
            <a:ext cx="419100" cy="376238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7676" name="Line 76"/>
          <p:cNvSpPr>
            <a:spLocks noChangeShapeType="1"/>
          </p:cNvSpPr>
          <p:nvPr/>
        </p:nvSpPr>
        <p:spPr bwMode="auto">
          <a:xfrm flipH="1">
            <a:off x="1568450" y="5600700"/>
            <a:ext cx="936625" cy="0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7677" name="Line 77"/>
          <p:cNvSpPr>
            <a:spLocks noChangeShapeType="1"/>
          </p:cNvSpPr>
          <p:nvPr/>
        </p:nvSpPr>
        <p:spPr bwMode="auto">
          <a:xfrm flipH="1">
            <a:off x="933450" y="4997450"/>
            <a:ext cx="947738" cy="0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7678" name="Line 78"/>
          <p:cNvSpPr>
            <a:spLocks noChangeShapeType="1"/>
          </p:cNvSpPr>
          <p:nvPr/>
        </p:nvSpPr>
        <p:spPr bwMode="auto">
          <a:xfrm flipH="1">
            <a:off x="1471613" y="5126038"/>
            <a:ext cx="463550" cy="344487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7679" name="Oval 79"/>
          <p:cNvSpPr>
            <a:spLocks noChangeArrowheads="1"/>
          </p:cNvSpPr>
          <p:nvPr/>
        </p:nvSpPr>
        <p:spPr bwMode="auto">
          <a:xfrm>
            <a:off x="1287463" y="4252913"/>
            <a:ext cx="280987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7680" name="Text Box 80"/>
          <p:cNvSpPr txBox="1">
            <a:spLocks noChangeArrowheads="1"/>
          </p:cNvSpPr>
          <p:nvPr/>
        </p:nvSpPr>
        <p:spPr bwMode="auto">
          <a:xfrm>
            <a:off x="1274763" y="4213225"/>
            <a:ext cx="33496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1</a:t>
            </a:r>
            <a:endParaRPr lang="en-US" sz="1400"/>
          </a:p>
        </p:txBody>
      </p:sp>
      <p:sp>
        <p:nvSpPr>
          <p:cNvPr id="537681" name="Line 81"/>
          <p:cNvSpPr>
            <a:spLocks noChangeShapeType="1"/>
          </p:cNvSpPr>
          <p:nvPr/>
        </p:nvSpPr>
        <p:spPr bwMode="auto">
          <a:xfrm flipH="1">
            <a:off x="879475" y="4492625"/>
            <a:ext cx="430213" cy="376238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7682" name="Line 82"/>
          <p:cNvSpPr>
            <a:spLocks noChangeShapeType="1"/>
          </p:cNvSpPr>
          <p:nvPr/>
        </p:nvSpPr>
        <p:spPr bwMode="auto">
          <a:xfrm>
            <a:off x="1568450" y="4373563"/>
            <a:ext cx="914400" cy="0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7683" name="Line 83"/>
          <p:cNvSpPr>
            <a:spLocks noChangeShapeType="1"/>
          </p:cNvSpPr>
          <p:nvPr/>
        </p:nvSpPr>
        <p:spPr bwMode="auto">
          <a:xfrm>
            <a:off x="1514475" y="4513263"/>
            <a:ext cx="441325" cy="365125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7684" name="Line 84"/>
          <p:cNvSpPr>
            <a:spLocks noChangeShapeType="1"/>
          </p:cNvSpPr>
          <p:nvPr/>
        </p:nvSpPr>
        <p:spPr bwMode="auto">
          <a:xfrm>
            <a:off x="3819525" y="4937125"/>
            <a:ext cx="92392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537685" name="Group 85"/>
          <p:cNvGrpSpPr>
            <a:grpSpLocks/>
          </p:cNvGrpSpPr>
          <p:nvPr/>
        </p:nvGrpSpPr>
        <p:grpSpPr bwMode="auto">
          <a:xfrm>
            <a:off x="5399088" y="4081463"/>
            <a:ext cx="2324100" cy="1506537"/>
            <a:chOff x="1067" y="1260"/>
            <a:chExt cx="1464" cy="949"/>
          </a:xfrm>
        </p:grpSpPr>
        <p:sp>
          <p:nvSpPr>
            <p:cNvPr id="537686" name="Text Box 86"/>
            <p:cNvSpPr txBox="1">
              <a:spLocks noChangeArrowheads="1"/>
            </p:cNvSpPr>
            <p:nvPr/>
          </p:nvSpPr>
          <p:spPr bwMode="auto">
            <a:xfrm>
              <a:off x="1067" y="1482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537687" name="Text Box 87"/>
            <p:cNvSpPr txBox="1">
              <a:spLocks noChangeArrowheads="1"/>
            </p:cNvSpPr>
            <p:nvPr/>
          </p:nvSpPr>
          <p:spPr bwMode="auto">
            <a:xfrm>
              <a:off x="1679" y="1260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537688" name="Text Box 88"/>
            <p:cNvSpPr txBox="1">
              <a:spLocks noChangeArrowheads="1"/>
            </p:cNvSpPr>
            <p:nvPr/>
          </p:nvSpPr>
          <p:spPr bwMode="auto">
            <a:xfrm>
              <a:off x="2311" y="1430"/>
              <a:ext cx="220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10</a:t>
              </a:r>
            </a:p>
          </p:txBody>
        </p:sp>
        <p:sp>
          <p:nvSpPr>
            <p:cNvPr id="537689" name="Text Box 89"/>
            <p:cNvSpPr txBox="1">
              <a:spLocks noChangeArrowheads="1"/>
            </p:cNvSpPr>
            <p:nvPr/>
          </p:nvSpPr>
          <p:spPr bwMode="auto">
            <a:xfrm>
              <a:off x="1993" y="1526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537690" name="Text Box 90"/>
            <p:cNvSpPr txBox="1">
              <a:spLocks noChangeArrowheads="1"/>
            </p:cNvSpPr>
            <p:nvPr/>
          </p:nvSpPr>
          <p:spPr bwMode="auto">
            <a:xfrm>
              <a:off x="1560" y="1459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FD1D32"/>
                  </a:solidFill>
                </a:rPr>
                <a:t>1</a:t>
              </a:r>
            </a:p>
          </p:txBody>
        </p:sp>
        <p:sp>
          <p:nvSpPr>
            <p:cNvPr id="537691" name="Text Box 91"/>
            <p:cNvSpPr txBox="1">
              <a:spLocks noChangeArrowheads="1"/>
            </p:cNvSpPr>
            <p:nvPr/>
          </p:nvSpPr>
          <p:spPr bwMode="auto">
            <a:xfrm>
              <a:off x="1331" y="1644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537692" name="Text Box 92"/>
            <p:cNvSpPr txBox="1">
              <a:spLocks noChangeArrowheads="1"/>
            </p:cNvSpPr>
            <p:nvPr/>
          </p:nvSpPr>
          <p:spPr bwMode="auto">
            <a:xfrm>
              <a:off x="2165" y="1652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7</a:t>
              </a:r>
            </a:p>
          </p:txBody>
        </p:sp>
        <p:sp>
          <p:nvSpPr>
            <p:cNvPr id="537693" name="Text Box 93"/>
            <p:cNvSpPr txBox="1">
              <a:spLocks noChangeArrowheads="1"/>
            </p:cNvSpPr>
            <p:nvPr/>
          </p:nvSpPr>
          <p:spPr bwMode="auto">
            <a:xfrm>
              <a:off x="2356" y="1924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6</a:t>
              </a:r>
            </a:p>
          </p:txBody>
        </p:sp>
        <p:sp>
          <p:nvSpPr>
            <p:cNvPr id="537694" name="Text Box 94"/>
            <p:cNvSpPr txBox="1">
              <a:spLocks noChangeArrowheads="1"/>
            </p:cNvSpPr>
            <p:nvPr/>
          </p:nvSpPr>
          <p:spPr bwMode="auto">
            <a:xfrm>
              <a:off x="1931" y="1838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537695" name="Text Box 95"/>
            <p:cNvSpPr txBox="1">
              <a:spLocks noChangeArrowheads="1"/>
            </p:cNvSpPr>
            <p:nvPr/>
          </p:nvSpPr>
          <p:spPr bwMode="auto">
            <a:xfrm>
              <a:off x="1749" y="2035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537696" name="Text Box 96"/>
            <p:cNvSpPr txBox="1">
              <a:spLocks noChangeArrowheads="1"/>
            </p:cNvSpPr>
            <p:nvPr/>
          </p:nvSpPr>
          <p:spPr bwMode="auto">
            <a:xfrm>
              <a:off x="1486" y="1840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8</a:t>
              </a:r>
            </a:p>
          </p:txBody>
        </p:sp>
        <p:sp>
          <p:nvSpPr>
            <p:cNvPr id="537697" name="Text Box 97"/>
            <p:cNvSpPr txBox="1">
              <a:spLocks noChangeArrowheads="1"/>
            </p:cNvSpPr>
            <p:nvPr/>
          </p:nvSpPr>
          <p:spPr bwMode="auto">
            <a:xfrm>
              <a:off x="1155" y="1854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5</a:t>
              </a:r>
            </a:p>
          </p:txBody>
        </p:sp>
      </p:grpSp>
      <p:sp>
        <p:nvSpPr>
          <p:cNvPr id="537698" name="Oval 98"/>
          <p:cNvSpPr>
            <a:spLocks noChangeArrowheads="1"/>
          </p:cNvSpPr>
          <p:nvPr/>
        </p:nvSpPr>
        <p:spPr bwMode="auto">
          <a:xfrm>
            <a:off x="5164138" y="4792663"/>
            <a:ext cx="280987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7699" name="Text Box 99"/>
          <p:cNvSpPr txBox="1">
            <a:spLocks noChangeArrowheads="1"/>
          </p:cNvSpPr>
          <p:nvPr/>
        </p:nvSpPr>
        <p:spPr bwMode="auto">
          <a:xfrm>
            <a:off x="5146675" y="4752975"/>
            <a:ext cx="334963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3</a:t>
            </a:r>
            <a:endParaRPr lang="en-US" sz="1400"/>
          </a:p>
        </p:txBody>
      </p:sp>
      <p:sp>
        <p:nvSpPr>
          <p:cNvPr id="537700" name="Oval 100"/>
          <p:cNvSpPr>
            <a:spLocks noChangeArrowheads="1"/>
          </p:cNvSpPr>
          <p:nvPr/>
        </p:nvSpPr>
        <p:spPr bwMode="auto">
          <a:xfrm>
            <a:off x="5789613" y="5408613"/>
            <a:ext cx="280987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7701" name="Text Box 101"/>
          <p:cNvSpPr txBox="1">
            <a:spLocks noChangeArrowheads="1"/>
          </p:cNvSpPr>
          <p:nvPr/>
        </p:nvSpPr>
        <p:spPr bwMode="auto">
          <a:xfrm>
            <a:off x="5761038" y="5357813"/>
            <a:ext cx="334962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6</a:t>
            </a:r>
            <a:endParaRPr lang="en-US" sz="1400"/>
          </a:p>
        </p:txBody>
      </p:sp>
      <p:sp>
        <p:nvSpPr>
          <p:cNvPr id="537702" name="Oval 102"/>
          <p:cNvSpPr>
            <a:spLocks noChangeArrowheads="1"/>
          </p:cNvSpPr>
          <p:nvPr/>
        </p:nvSpPr>
        <p:spPr bwMode="auto">
          <a:xfrm>
            <a:off x="6381750" y="4818063"/>
            <a:ext cx="280988" cy="279400"/>
          </a:xfrm>
          <a:prstGeom prst="ellips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7703" name="Text Box 103"/>
          <p:cNvSpPr txBox="1">
            <a:spLocks noChangeArrowheads="1"/>
          </p:cNvSpPr>
          <p:nvPr/>
        </p:nvSpPr>
        <p:spPr bwMode="auto">
          <a:xfrm>
            <a:off x="6364288" y="4778375"/>
            <a:ext cx="33496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4</a:t>
            </a:r>
            <a:endParaRPr lang="en-US" sz="1400"/>
          </a:p>
        </p:txBody>
      </p:sp>
      <p:sp>
        <p:nvSpPr>
          <p:cNvPr id="537704" name="Oval 104"/>
          <p:cNvSpPr>
            <a:spLocks noChangeArrowheads="1"/>
          </p:cNvSpPr>
          <p:nvPr/>
        </p:nvSpPr>
        <p:spPr bwMode="auto">
          <a:xfrm>
            <a:off x="6997700" y="4206875"/>
            <a:ext cx="280988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7705" name="Text Box 105"/>
          <p:cNvSpPr txBox="1">
            <a:spLocks noChangeArrowheads="1"/>
          </p:cNvSpPr>
          <p:nvPr/>
        </p:nvSpPr>
        <p:spPr bwMode="auto">
          <a:xfrm>
            <a:off x="6980238" y="4167188"/>
            <a:ext cx="334962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2</a:t>
            </a:r>
            <a:endParaRPr lang="en-US" sz="1400"/>
          </a:p>
        </p:txBody>
      </p:sp>
      <p:sp>
        <p:nvSpPr>
          <p:cNvPr id="537706" name="Oval 106"/>
          <p:cNvSpPr>
            <a:spLocks noChangeArrowheads="1"/>
          </p:cNvSpPr>
          <p:nvPr/>
        </p:nvSpPr>
        <p:spPr bwMode="auto">
          <a:xfrm>
            <a:off x="7007225" y="5402263"/>
            <a:ext cx="280988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7707" name="Text Box 107"/>
          <p:cNvSpPr txBox="1">
            <a:spLocks noChangeArrowheads="1"/>
          </p:cNvSpPr>
          <p:nvPr/>
        </p:nvSpPr>
        <p:spPr bwMode="auto">
          <a:xfrm>
            <a:off x="7000875" y="5362575"/>
            <a:ext cx="334963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7</a:t>
            </a:r>
            <a:endParaRPr lang="en-US" sz="1400"/>
          </a:p>
        </p:txBody>
      </p:sp>
      <p:sp>
        <p:nvSpPr>
          <p:cNvPr id="537708" name="Oval 108"/>
          <p:cNvSpPr>
            <a:spLocks noChangeArrowheads="1"/>
          </p:cNvSpPr>
          <p:nvPr/>
        </p:nvSpPr>
        <p:spPr bwMode="auto">
          <a:xfrm>
            <a:off x="7608888" y="4819650"/>
            <a:ext cx="280987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7709" name="Text Box 109"/>
          <p:cNvSpPr txBox="1">
            <a:spLocks noChangeArrowheads="1"/>
          </p:cNvSpPr>
          <p:nvPr/>
        </p:nvSpPr>
        <p:spPr bwMode="auto">
          <a:xfrm>
            <a:off x="7591425" y="4779963"/>
            <a:ext cx="334963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5</a:t>
            </a:r>
            <a:endParaRPr lang="en-US" sz="1400"/>
          </a:p>
        </p:txBody>
      </p:sp>
      <p:sp>
        <p:nvSpPr>
          <p:cNvPr id="537710" name="Line 110"/>
          <p:cNvSpPr>
            <a:spLocks noChangeShapeType="1"/>
          </p:cNvSpPr>
          <p:nvPr/>
        </p:nvSpPr>
        <p:spPr bwMode="auto">
          <a:xfrm>
            <a:off x="5368925" y="5064125"/>
            <a:ext cx="430213" cy="396875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7711" name="Line 111"/>
          <p:cNvSpPr>
            <a:spLocks noChangeShapeType="1"/>
          </p:cNvSpPr>
          <p:nvPr/>
        </p:nvSpPr>
        <p:spPr bwMode="auto">
          <a:xfrm>
            <a:off x="7261225" y="4406900"/>
            <a:ext cx="420688" cy="430213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7712" name="Line 112"/>
          <p:cNvSpPr>
            <a:spLocks noChangeShapeType="1"/>
          </p:cNvSpPr>
          <p:nvPr/>
        </p:nvSpPr>
        <p:spPr bwMode="auto">
          <a:xfrm flipH="1">
            <a:off x="7251700" y="5053013"/>
            <a:ext cx="396875" cy="398462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7713" name="Line 113"/>
          <p:cNvSpPr>
            <a:spLocks noChangeShapeType="1"/>
          </p:cNvSpPr>
          <p:nvPr/>
        </p:nvSpPr>
        <p:spPr bwMode="auto">
          <a:xfrm flipH="1">
            <a:off x="6627813" y="4440238"/>
            <a:ext cx="407987" cy="407987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7714" name="Line 114"/>
          <p:cNvSpPr>
            <a:spLocks noChangeShapeType="1"/>
          </p:cNvSpPr>
          <p:nvPr/>
        </p:nvSpPr>
        <p:spPr bwMode="auto">
          <a:xfrm flipH="1">
            <a:off x="6659563" y="4945063"/>
            <a:ext cx="935037" cy="0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7715" name="Line 115"/>
          <p:cNvSpPr>
            <a:spLocks noChangeShapeType="1"/>
          </p:cNvSpPr>
          <p:nvPr/>
        </p:nvSpPr>
        <p:spPr bwMode="auto">
          <a:xfrm>
            <a:off x="6616700" y="5053013"/>
            <a:ext cx="419100" cy="376237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7716" name="Line 116"/>
          <p:cNvSpPr>
            <a:spLocks noChangeShapeType="1"/>
          </p:cNvSpPr>
          <p:nvPr/>
        </p:nvSpPr>
        <p:spPr bwMode="auto">
          <a:xfrm flipH="1">
            <a:off x="6067425" y="5548313"/>
            <a:ext cx="936625" cy="0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7717" name="Line 117"/>
          <p:cNvSpPr>
            <a:spLocks noChangeShapeType="1"/>
          </p:cNvSpPr>
          <p:nvPr/>
        </p:nvSpPr>
        <p:spPr bwMode="auto">
          <a:xfrm flipH="1">
            <a:off x="5432425" y="4945063"/>
            <a:ext cx="947738" cy="0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7718" name="Line 118"/>
          <p:cNvSpPr>
            <a:spLocks noChangeShapeType="1"/>
          </p:cNvSpPr>
          <p:nvPr/>
        </p:nvSpPr>
        <p:spPr bwMode="auto">
          <a:xfrm flipH="1">
            <a:off x="5970588" y="5073650"/>
            <a:ext cx="463550" cy="344488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7719" name="Oval 119"/>
          <p:cNvSpPr>
            <a:spLocks noChangeArrowheads="1"/>
          </p:cNvSpPr>
          <p:nvPr/>
        </p:nvSpPr>
        <p:spPr bwMode="auto">
          <a:xfrm>
            <a:off x="5786438" y="4200525"/>
            <a:ext cx="280987" cy="279400"/>
          </a:xfrm>
          <a:prstGeom prst="ellips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7720" name="Text Box 120"/>
          <p:cNvSpPr txBox="1">
            <a:spLocks noChangeArrowheads="1"/>
          </p:cNvSpPr>
          <p:nvPr/>
        </p:nvSpPr>
        <p:spPr bwMode="auto">
          <a:xfrm>
            <a:off x="5773738" y="4160838"/>
            <a:ext cx="334962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1</a:t>
            </a:r>
            <a:endParaRPr lang="en-US" sz="1400"/>
          </a:p>
        </p:txBody>
      </p:sp>
      <p:sp>
        <p:nvSpPr>
          <p:cNvPr id="537721" name="Line 121"/>
          <p:cNvSpPr>
            <a:spLocks noChangeShapeType="1"/>
          </p:cNvSpPr>
          <p:nvPr/>
        </p:nvSpPr>
        <p:spPr bwMode="auto">
          <a:xfrm flipH="1">
            <a:off x="5378450" y="4440238"/>
            <a:ext cx="430213" cy="376237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7722" name="Line 122"/>
          <p:cNvSpPr>
            <a:spLocks noChangeShapeType="1"/>
          </p:cNvSpPr>
          <p:nvPr/>
        </p:nvSpPr>
        <p:spPr bwMode="auto">
          <a:xfrm>
            <a:off x="6067425" y="4321175"/>
            <a:ext cx="914400" cy="0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7723" name="Line 123"/>
          <p:cNvSpPr>
            <a:spLocks noChangeShapeType="1"/>
          </p:cNvSpPr>
          <p:nvPr/>
        </p:nvSpPr>
        <p:spPr bwMode="auto">
          <a:xfrm>
            <a:off x="6013450" y="4460875"/>
            <a:ext cx="441325" cy="365125"/>
          </a:xfrm>
          <a:prstGeom prst="lin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3" y="153988"/>
            <a:ext cx="7772400" cy="615950"/>
          </a:xfrm>
          <a:noFill/>
          <a:ln/>
        </p:spPr>
        <p:txBody>
          <a:bodyPr/>
          <a:lstStyle/>
          <a:p>
            <a:r>
              <a:rPr lang="en-US" sz="3200"/>
              <a:t>Illustration</a:t>
            </a:r>
          </a:p>
        </p:txBody>
      </p:sp>
      <p:sp>
        <p:nvSpPr>
          <p:cNvPr id="538627" name="Line 3"/>
          <p:cNvSpPr>
            <a:spLocks noChangeShapeType="1"/>
          </p:cNvSpPr>
          <p:nvPr/>
        </p:nvSpPr>
        <p:spPr bwMode="auto">
          <a:xfrm>
            <a:off x="500063" y="1839913"/>
            <a:ext cx="92392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538628" name="Group 4"/>
          <p:cNvGrpSpPr>
            <a:grpSpLocks/>
          </p:cNvGrpSpPr>
          <p:nvPr/>
        </p:nvGrpSpPr>
        <p:grpSpPr bwMode="auto">
          <a:xfrm>
            <a:off x="2079625" y="984250"/>
            <a:ext cx="2324100" cy="1506538"/>
            <a:chOff x="1067" y="1260"/>
            <a:chExt cx="1464" cy="949"/>
          </a:xfrm>
        </p:grpSpPr>
        <p:sp>
          <p:nvSpPr>
            <p:cNvPr id="538629" name="Text Box 5"/>
            <p:cNvSpPr txBox="1">
              <a:spLocks noChangeArrowheads="1"/>
            </p:cNvSpPr>
            <p:nvPr/>
          </p:nvSpPr>
          <p:spPr bwMode="auto">
            <a:xfrm>
              <a:off x="1067" y="1482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538630" name="Text Box 6"/>
            <p:cNvSpPr txBox="1">
              <a:spLocks noChangeArrowheads="1"/>
            </p:cNvSpPr>
            <p:nvPr/>
          </p:nvSpPr>
          <p:spPr bwMode="auto">
            <a:xfrm>
              <a:off x="1679" y="1260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538631" name="Text Box 7"/>
            <p:cNvSpPr txBox="1">
              <a:spLocks noChangeArrowheads="1"/>
            </p:cNvSpPr>
            <p:nvPr/>
          </p:nvSpPr>
          <p:spPr bwMode="auto">
            <a:xfrm>
              <a:off x="2311" y="1430"/>
              <a:ext cx="220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10</a:t>
              </a:r>
            </a:p>
          </p:txBody>
        </p:sp>
        <p:sp>
          <p:nvSpPr>
            <p:cNvPr id="538632" name="Text Box 8"/>
            <p:cNvSpPr txBox="1">
              <a:spLocks noChangeArrowheads="1"/>
            </p:cNvSpPr>
            <p:nvPr/>
          </p:nvSpPr>
          <p:spPr bwMode="auto">
            <a:xfrm>
              <a:off x="1993" y="1526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538633" name="Text Box 9"/>
            <p:cNvSpPr txBox="1">
              <a:spLocks noChangeArrowheads="1"/>
            </p:cNvSpPr>
            <p:nvPr/>
          </p:nvSpPr>
          <p:spPr bwMode="auto">
            <a:xfrm>
              <a:off x="1560" y="1459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FD1D32"/>
                  </a:solidFill>
                </a:rPr>
                <a:t>1</a:t>
              </a:r>
            </a:p>
          </p:txBody>
        </p:sp>
        <p:sp>
          <p:nvSpPr>
            <p:cNvPr id="538634" name="Text Box 10"/>
            <p:cNvSpPr txBox="1">
              <a:spLocks noChangeArrowheads="1"/>
            </p:cNvSpPr>
            <p:nvPr/>
          </p:nvSpPr>
          <p:spPr bwMode="auto">
            <a:xfrm>
              <a:off x="1331" y="1644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538635" name="Text Box 11"/>
            <p:cNvSpPr txBox="1">
              <a:spLocks noChangeArrowheads="1"/>
            </p:cNvSpPr>
            <p:nvPr/>
          </p:nvSpPr>
          <p:spPr bwMode="auto">
            <a:xfrm>
              <a:off x="2165" y="1652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7</a:t>
              </a:r>
            </a:p>
          </p:txBody>
        </p:sp>
        <p:sp>
          <p:nvSpPr>
            <p:cNvPr id="538636" name="Text Box 12"/>
            <p:cNvSpPr txBox="1">
              <a:spLocks noChangeArrowheads="1"/>
            </p:cNvSpPr>
            <p:nvPr/>
          </p:nvSpPr>
          <p:spPr bwMode="auto">
            <a:xfrm>
              <a:off x="2356" y="1924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6</a:t>
              </a:r>
            </a:p>
          </p:txBody>
        </p:sp>
        <p:sp>
          <p:nvSpPr>
            <p:cNvPr id="538637" name="Text Box 13"/>
            <p:cNvSpPr txBox="1">
              <a:spLocks noChangeArrowheads="1"/>
            </p:cNvSpPr>
            <p:nvPr/>
          </p:nvSpPr>
          <p:spPr bwMode="auto">
            <a:xfrm>
              <a:off x="1931" y="1838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538638" name="Text Box 14"/>
            <p:cNvSpPr txBox="1">
              <a:spLocks noChangeArrowheads="1"/>
            </p:cNvSpPr>
            <p:nvPr/>
          </p:nvSpPr>
          <p:spPr bwMode="auto">
            <a:xfrm>
              <a:off x="1749" y="2035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FD1D32"/>
                  </a:solidFill>
                </a:rPr>
                <a:t>1</a:t>
              </a:r>
            </a:p>
          </p:txBody>
        </p:sp>
        <p:sp>
          <p:nvSpPr>
            <p:cNvPr id="538639" name="Text Box 15"/>
            <p:cNvSpPr txBox="1">
              <a:spLocks noChangeArrowheads="1"/>
            </p:cNvSpPr>
            <p:nvPr/>
          </p:nvSpPr>
          <p:spPr bwMode="auto">
            <a:xfrm>
              <a:off x="1486" y="1840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8</a:t>
              </a:r>
            </a:p>
          </p:txBody>
        </p:sp>
        <p:sp>
          <p:nvSpPr>
            <p:cNvPr id="538640" name="Text Box 16"/>
            <p:cNvSpPr txBox="1">
              <a:spLocks noChangeArrowheads="1"/>
            </p:cNvSpPr>
            <p:nvPr/>
          </p:nvSpPr>
          <p:spPr bwMode="auto">
            <a:xfrm>
              <a:off x="1155" y="1854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5</a:t>
              </a:r>
            </a:p>
          </p:txBody>
        </p:sp>
      </p:grpSp>
      <p:sp>
        <p:nvSpPr>
          <p:cNvPr id="538641" name="Oval 17"/>
          <p:cNvSpPr>
            <a:spLocks noChangeArrowheads="1"/>
          </p:cNvSpPr>
          <p:nvPr/>
        </p:nvSpPr>
        <p:spPr bwMode="auto">
          <a:xfrm>
            <a:off x="1844675" y="1695450"/>
            <a:ext cx="280988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642" name="Text Box 18"/>
          <p:cNvSpPr txBox="1">
            <a:spLocks noChangeArrowheads="1"/>
          </p:cNvSpPr>
          <p:nvPr/>
        </p:nvSpPr>
        <p:spPr bwMode="auto">
          <a:xfrm>
            <a:off x="1827213" y="1655763"/>
            <a:ext cx="334962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3</a:t>
            </a:r>
            <a:endParaRPr lang="en-US" sz="1400"/>
          </a:p>
        </p:txBody>
      </p:sp>
      <p:sp>
        <p:nvSpPr>
          <p:cNvPr id="538643" name="Oval 19"/>
          <p:cNvSpPr>
            <a:spLocks noChangeArrowheads="1"/>
          </p:cNvSpPr>
          <p:nvPr/>
        </p:nvSpPr>
        <p:spPr bwMode="auto">
          <a:xfrm>
            <a:off x="2470150" y="2311400"/>
            <a:ext cx="280988" cy="279400"/>
          </a:xfrm>
          <a:prstGeom prst="ellips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644" name="Text Box 20"/>
          <p:cNvSpPr txBox="1">
            <a:spLocks noChangeArrowheads="1"/>
          </p:cNvSpPr>
          <p:nvPr/>
        </p:nvSpPr>
        <p:spPr bwMode="auto">
          <a:xfrm>
            <a:off x="2441575" y="2260600"/>
            <a:ext cx="334963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6</a:t>
            </a:r>
            <a:endParaRPr lang="en-US" sz="1400"/>
          </a:p>
        </p:txBody>
      </p:sp>
      <p:sp>
        <p:nvSpPr>
          <p:cNvPr id="538645" name="Oval 21"/>
          <p:cNvSpPr>
            <a:spLocks noChangeArrowheads="1"/>
          </p:cNvSpPr>
          <p:nvPr/>
        </p:nvSpPr>
        <p:spPr bwMode="auto">
          <a:xfrm>
            <a:off x="3062288" y="1720850"/>
            <a:ext cx="280987" cy="279400"/>
          </a:xfrm>
          <a:prstGeom prst="ellips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646" name="Text Box 22"/>
          <p:cNvSpPr txBox="1">
            <a:spLocks noChangeArrowheads="1"/>
          </p:cNvSpPr>
          <p:nvPr/>
        </p:nvSpPr>
        <p:spPr bwMode="auto">
          <a:xfrm>
            <a:off x="3044825" y="1681163"/>
            <a:ext cx="334963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4</a:t>
            </a:r>
            <a:endParaRPr lang="en-US" sz="1400"/>
          </a:p>
        </p:txBody>
      </p:sp>
      <p:sp>
        <p:nvSpPr>
          <p:cNvPr id="538647" name="Oval 23"/>
          <p:cNvSpPr>
            <a:spLocks noChangeArrowheads="1"/>
          </p:cNvSpPr>
          <p:nvPr/>
        </p:nvSpPr>
        <p:spPr bwMode="auto">
          <a:xfrm>
            <a:off x="3678238" y="1109663"/>
            <a:ext cx="280987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648" name="Text Box 24"/>
          <p:cNvSpPr txBox="1">
            <a:spLocks noChangeArrowheads="1"/>
          </p:cNvSpPr>
          <p:nvPr/>
        </p:nvSpPr>
        <p:spPr bwMode="auto">
          <a:xfrm>
            <a:off x="3660775" y="1069975"/>
            <a:ext cx="334963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2</a:t>
            </a:r>
            <a:endParaRPr lang="en-US" sz="1400"/>
          </a:p>
        </p:txBody>
      </p:sp>
      <p:sp>
        <p:nvSpPr>
          <p:cNvPr id="538649" name="Oval 25"/>
          <p:cNvSpPr>
            <a:spLocks noChangeArrowheads="1"/>
          </p:cNvSpPr>
          <p:nvPr/>
        </p:nvSpPr>
        <p:spPr bwMode="auto">
          <a:xfrm>
            <a:off x="3687763" y="2305050"/>
            <a:ext cx="280987" cy="279400"/>
          </a:xfrm>
          <a:prstGeom prst="ellips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650" name="Text Box 26"/>
          <p:cNvSpPr txBox="1">
            <a:spLocks noChangeArrowheads="1"/>
          </p:cNvSpPr>
          <p:nvPr/>
        </p:nvSpPr>
        <p:spPr bwMode="auto">
          <a:xfrm>
            <a:off x="3681413" y="2265363"/>
            <a:ext cx="334962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7</a:t>
            </a:r>
            <a:endParaRPr lang="en-US" sz="1400"/>
          </a:p>
        </p:txBody>
      </p:sp>
      <p:sp>
        <p:nvSpPr>
          <p:cNvPr id="538651" name="Oval 27"/>
          <p:cNvSpPr>
            <a:spLocks noChangeArrowheads="1"/>
          </p:cNvSpPr>
          <p:nvPr/>
        </p:nvSpPr>
        <p:spPr bwMode="auto">
          <a:xfrm>
            <a:off x="4289425" y="1722438"/>
            <a:ext cx="280988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652" name="Text Box 28"/>
          <p:cNvSpPr txBox="1">
            <a:spLocks noChangeArrowheads="1"/>
          </p:cNvSpPr>
          <p:nvPr/>
        </p:nvSpPr>
        <p:spPr bwMode="auto">
          <a:xfrm>
            <a:off x="4271963" y="1682750"/>
            <a:ext cx="33496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5</a:t>
            </a:r>
            <a:endParaRPr lang="en-US" sz="1400"/>
          </a:p>
        </p:txBody>
      </p:sp>
      <p:sp>
        <p:nvSpPr>
          <p:cNvPr id="538653" name="Line 29"/>
          <p:cNvSpPr>
            <a:spLocks noChangeShapeType="1"/>
          </p:cNvSpPr>
          <p:nvPr/>
        </p:nvSpPr>
        <p:spPr bwMode="auto">
          <a:xfrm>
            <a:off x="2049463" y="1966913"/>
            <a:ext cx="430212" cy="396875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8654" name="Line 30"/>
          <p:cNvSpPr>
            <a:spLocks noChangeShapeType="1"/>
          </p:cNvSpPr>
          <p:nvPr/>
        </p:nvSpPr>
        <p:spPr bwMode="auto">
          <a:xfrm>
            <a:off x="3941763" y="1309688"/>
            <a:ext cx="420687" cy="430212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8655" name="Line 31"/>
          <p:cNvSpPr>
            <a:spLocks noChangeShapeType="1"/>
          </p:cNvSpPr>
          <p:nvPr/>
        </p:nvSpPr>
        <p:spPr bwMode="auto">
          <a:xfrm flipH="1">
            <a:off x="3932238" y="1955800"/>
            <a:ext cx="396875" cy="398463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8656" name="Line 32"/>
          <p:cNvSpPr>
            <a:spLocks noChangeShapeType="1"/>
          </p:cNvSpPr>
          <p:nvPr/>
        </p:nvSpPr>
        <p:spPr bwMode="auto">
          <a:xfrm flipH="1">
            <a:off x="3308350" y="1343025"/>
            <a:ext cx="407988" cy="407988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8657" name="Line 33"/>
          <p:cNvSpPr>
            <a:spLocks noChangeShapeType="1"/>
          </p:cNvSpPr>
          <p:nvPr/>
        </p:nvSpPr>
        <p:spPr bwMode="auto">
          <a:xfrm flipH="1">
            <a:off x="3340100" y="1847850"/>
            <a:ext cx="935038" cy="0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8658" name="Line 34"/>
          <p:cNvSpPr>
            <a:spLocks noChangeShapeType="1"/>
          </p:cNvSpPr>
          <p:nvPr/>
        </p:nvSpPr>
        <p:spPr bwMode="auto">
          <a:xfrm>
            <a:off x="3297238" y="1955800"/>
            <a:ext cx="419100" cy="376238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8659" name="Line 35"/>
          <p:cNvSpPr>
            <a:spLocks noChangeShapeType="1"/>
          </p:cNvSpPr>
          <p:nvPr/>
        </p:nvSpPr>
        <p:spPr bwMode="auto">
          <a:xfrm flipH="1">
            <a:off x="2747963" y="2451100"/>
            <a:ext cx="936625" cy="0"/>
          </a:xfrm>
          <a:prstGeom prst="lin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8660" name="Line 36"/>
          <p:cNvSpPr>
            <a:spLocks noChangeShapeType="1"/>
          </p:cNvSpPr>
          <p:nvPr/>
        </p:nvSpPr>
        <p:spPr bwMode="auto">
          <a:xfrm flipH="1">
            <a:off x="2112963" y="1847850"/>
            <a:ext cx="947737" cy="0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8661" name="Line 37"/>
          <p:cNvSpPr>
            <a:spLocks noChangeShapeType="1"/>
          </p:cNvSpPr>
          <p:nvPr/>
        </p:nvSpPr>
        <p:spPr bwMode="auto">
          <a:xfrm flipH="1">
            <a:off x="2651125" y="1976438"/>
            <a:ext cx="463550" cy="344487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8662" name="Oval 38"/>
          <p:cNvSpPr>
            <a:spLocks noChangeArrowheads="1"/>
          </p:cNvSpPr>
          <p:nvPr/>
        </p:nvSpPr>
        <p:spPr bwMode="auto">
          <a:xfrm>
            <a:off x="2466975" y="1103313"/>
            <a:ext cx="280988" cy="279400"/>
          </a:xfrm>
          <a:prstGeom prst="ellips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663" name="Text Box 39"/>
          <p:cNvSpPr txBox="1">
            <a:spLocks noChangeArrowheads="1"/>
          </p:cNvSpPr>
          <p:nvPr/>
        </p:nvSpPr>
        <p:spPr bwMode="auto">
          <a:xfrm>
            <a:off x="2454275" y="1063625"/>
            <a:ext cx="334963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1</a:t>
            </a:r>
            <a:endParaRPr lang="en-US" sz="1400"/>
          </a:p>
        </p:txBody>
      </p:sp>
      <p:sp>
        <p:nvSpPr>
          <p:cNvPr id="538664" name="Line 40"/>
          <p:cNvSpPr>
            <a:spLocks noChangeShapeType="1"/>
          </p:cNvSpPr>
          <p:nvPr/>
        </p:nvSpPr>
        <p:spPr bwMode="auto">
          <a:xfrm flipH="1">
            <a:off x="2058988" y="1343025"/>
            <a:ext cx="430212" cy="376238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8665" name="Line 41"/>
          <p:cNvSpPr>
            <a:spLocks noChangeShapeType="1"/>
          </p:cNvSpPr>
          <p:nvPr/>
        </p:nvSpPr>
        <p:spPr bwMode="auto">
          <a:xfrm>
            <a:off x="2747963" y="1223963"/>
            <a:ext cx="914400" cy="0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8666" name="Line 42"/>
          <p:cNvSpPr>
            <a:spLocks noChangeShapeType="1"/>
          </p:cNvSpPr>
          <p:nvPr/>
        </p:nvSpPr>
        <p:spPr bwMode="auto">
          <a:xfrm>
            <a:off x="2693988" y="1363663"/>
            <a:ext cx="441325" cy="365125"/>
          </a:xfrm>
          <a:prstGeom prst="lin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8667" name="Line 43"/>
          <p:cNvSpPr>
            <a:spLocks noChangeShapeType="1"/>
          </p:cNvSpPr>
          <p:nvPr/>
        </p:nvSpPr>
        <p:spPr bwMode="auto">
          <a:xfrm flipV="1">
            <a:off x="4835525" y="1852613"/>
            <a:ext cx="741363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538668" name="Group 44"/>
          <p:cNvGrpSpPr>
            <a:grpSpLocks/>
          </p:cNvGrpSpPr>
          <p:nvPr/>
        </p:nvGrpSpPr>
        <p:grpSpPr bwMode="auto">
          <a:xfrm>
            <a:off x="6232525" y="996950"/>
            <a:ext cx="2324100" cy="1506538"/>
            <a:chOff x="1067" y="1260"/>
            <a:chExt cx="1464" cy="949"/>
          </a:xfrm>
        </p:grpSpPr>
        <p:sp>
          <p:nvSpPr>
            <p:cNvPr id="538669" name="Text Box 45"/>
            <p:cNvSpPr txBox="1">
              <a:spLocks noChangeArrowheads="1"/>
            </p:cNvSpPr>
            <p:nvPr/>
          </p:nvSpPr>
          <p:spPr bwMode="auto">
            <a:xfrm>
              <a:off x="1067" y="1482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538670" name="Text Box 46"/>
            <p:cNvSpPr txBox="1">
              <a:spLocks noChangeArrowheads="1"/>
            </p:cNvSpPr>
            <p:nvPr/>
          </p:nvSpPr>
          <p:spPr bwMode="auto">
            <a:xfrm>
              <a:off x="1679" y="1260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FD1D32"/>
                  </a:solidFill>
                </a:rPr>
                <a:t>2</a:t>
              </a:r>
            </a:p>
          </p:txBody>
        </p:sp>
        <p:sp>
          <p:nvSpPr>
            <p:cNvPr id="538671" name="Text Box 47"/>
            <p:cNvSpPr txBox="1">
              <a:spLocks noChangeArrowheads="1"/>
            </p:cNvSpPr>
            <p:nvPr/>
          </p:nvSpPr>
          <p:spPr bwMode="auto">
            <a:xfrm>
              <a:off x="2311" y="1430"/>
              <a:ext cx="220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10</a:t>
              </a:r>
            </a:p>
          </p:txBody>
        </p:sp>
        <p:sp>
          <p:nvSpPr>
            <p:cNvPr id="538672" name="Text Box 48"/>
            <p:cNvSpPr txBox="1">
              <a:spLocks noChangeArrowheads="1"/>
            </p:cNvSpPr>
            <p:nvPr/>
          </p:nvSpPr>
          <p:spPr bwMode="auto">
            <a:xfrm>
              <a:off x="1993" y="1526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538673" name="Text Box 49"/>
            <p:cNvSpPr txBox="1">
              <a:spLocks noChangeArrowheads="1"/>
            </p:cNvSpPr>
            <p:nvPr/>
          </p:nvSpPr>
          <p:spPr bwMode="auto">
            <a:xfrm>
              <a:off x="1560" y="1459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FD1D32"/>
                  </a:solidFill>
                </a:rPr>
                <a:t>1</a:t>
              </a:r>
            </a:p>
          </p:txBody>
        </p:sp>
        <p:sp>
          <p:nvSpPr>
            <p:cNvPr id="538674" name="Text Box 50"/>
            <p:cNvSpPr txBox="1">
              <a:spLocks noChangeArrowheads="1"/>
            </p:cNvSpPr>
            <p:nvPr/>
          </p:nvSpPr>
          <p:spPr bwMode="auto">
            <a:xfrm>
              <a:off x="1331" y="1644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538675" name="Text Box 51"/>
            <p:cNvSpPr txBox="1">
              <a:spLocks noChangeArrowheads="1"/>
            </p:cNvSpPr>
            <p:nvPr/>
          </p:nvSpPr>
          <p:spPr bwMode="auto">
            <a:xfrm>
              <a:off x="2165" y="1652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7</a:t>
              </a:r>
            </a:p>
          </p:txBody>
        </p:sp>
        <p:sp>
          <p:nvSpPr>
            <p:cNvPr id="538676" name="Text Box 52"/>
            <p:cNvSpPr txBox="1">
              <a:spLocks noChangeArrowheads="1"/>
            </p:cNvSpPr>
            <p:nvPr/>
          </p:nvSpPr>
          <p:spPr bwMode="auto">
            <a:xfrm>
              <a:off x="2356" y="1924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6</a:t>
              </a:r>
            </a:p>
          </p:txBody>
        </p:sp>
        <p:sp>
          <p:nvSpPr>
            <p:cNvPr id="538677" name="Text Box 53"/>
            <p:cNvSpPr txBox="1">
              <a:spLocks noChangeArrowheads="1"/>
            </p:cNvSpPr>
            <p:nvPr/>
          </p:nvSpPr>
          <p:spPr bwMode="auto">
            <a:xfrm>
              <a:off x="1931" y="1838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538678" name="Text Box 54"/>
            <p:cNvSpPr txBox="1">
              <a:spLocks noChangeArrowheads="1"/>
            </p:cNvSpPr>
            <p:nvPr/>
          </p:nvSpPr>
          <p:spPr bwMode="auto">
            <a:xfrm>
              <a:off x="1749" y="2035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FD1D32"/>
                  </a:solidFill>
                </a:rPr>
                <a:t>1</a:t>
              </a:r>
            </a:p>
          </p:txBody>
        </p:sp>
        <p:sp>
          <p:nvSpPr>
            <p:cNvPr id="538679" name="Text Box 55"/>
            <p:cNvSpPr txBox="1">
              <a:spLocks noChangeArrowheads="1"/>
            </p:cNvSpPr>
            <p:nvPr/>
          </p:nvSpPr>
          <p:spPr bwMode="auto">
            <a:xfrm>
              <a:off x="1486" y="1840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8</a:t>
              </a:r>
            </a:p>
          </p:txBody>
        </p:sp>
        <p:sp>
          <p:nvSpPr>
            <p:cNvPr id="538680" name="Text Box 56"/>
            <p:cNvSpPr txBox="1">
              <a:spLocks noChangeArrowheads="1"/>
            </p:cNvSpPr>
            <p:nvPr/>
          </p:nvSpPr>
          <p:spPr bwMode="auto">
            <a:xfrm>
              <a:off x="1155" y="1854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5</a:t>
              </a:r>
            </a:p>
          </p:txBody>
        </p:sp>
      </p:grpSp>
      <p:sp>
        <p:nvSpPr>
          <p:cNvPr id="538681" name="Oval 57"/>
          <p:cNvSpPr>
            <a:spLocks noChangeArrowheads="1"/>
          </p:cNvSpPr>
          <p:nvPr/>
        </p:nvSpPr>
        <p:spPr bwMode="auto">
          <a:xfrm>
            <a:off x="5997575" y="1708150"/>
            <a:ext cx="280988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682" name="Text Box 58"/>
          <p:cNvSpPr txBox="1">
            <a:spLocks noChangeArrowheads="1"/>
          </p:cNvSpPr>
          <p:nvPr/>
        </p:nvSpPr>
        <p:spPr bwMode="auto">
          <a:xfrm>
            <a:off x="5980113" y="1668463"/>
            <a:ext cx="334962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3</a:t>
            </a:r>
            <a:endParaRPr lang="en-US" sz="1400"/>
          </a:p>
        </p:txBody>
      </p:sp>
      <p:sp>
        <p:nvSpPr>
          <p:cNvPr id="538683" name="Oval 59"/>
          <p:cNvSpPr>
            <a:spLocks noChangeArrowheads="1"/>
          </p:cNvSpPr>
          <p:nvPr/>
        </p:nvSpPr>
        <p:spPr bwMode="auto">
          <a:xfrm>
            <a:off x="6623050" y="2324100"/>
            <a:ext cx="280988" cy="279400"/>
          </a:xfrm>
          <a:prstGeom prst="ellips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684" name="Text Box 60"/>
          <p:cNvSpPr txBox="1">
            <a:spLocks noChangeArrowheads="1"/>
          </p:cNvSpPr>
          <p:nvPr/>
        </p:nvSpPr>
        <p:spPr bwMode="auto">
          <a:xfrm>
            <a:off x="6594475" y="2273300"/>
            <a:ext cx="334963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6</a:t>
            </a:r>
            <a:endParaRPr lang="en-US" sz="1400"/>
          </a:p>
        </p:txBody>
      </p:sp>
      <p:sp>
        <p:nvSpPr>
          <p:cNvPr id="538685" name="Oval 61"/>
          <p:cNvSpPr>
            <a:spLocks noChangeArrowheads="1"/>
          </p:cNvSpPr>
          <p:nvPr/>
        </p:nvSpPr>
        <p:spPr bwMode="auto">
          <a:xfrm>
            <a:off x="7215188" y="1733550"/>
            <a:ext cx="280987" cy="279400"/>
          </a:xfrm>
          <a:prstGeom prst="ellips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686" name="Text Box 62"/>
          <p:cNvSpPr txBox="1">
            <a:spLocks noChangeArrowheads="1"/>
          </p:cNvSpPr>
          <p:nvPr/>
        </p:nvSpPr>
        <p:spPr bwMode="auto">
          <a:xfrm>
            <a:off x="7197725" y="1693863"/>
            <a:ext cx="334963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4</a:t>
            </a:r>
            <a:endParaRPr lang="en-US" sz="1400"/>
          </a:p>
        </p:txBody>
      </p:sp>
      <p:sp>
        <p:nvSpPr>
          <p:cNvPr id="538687" name="Oval 63"/>
          <p:cNvSpPr>
            <a:spLocks noChangeArrowheads="1"/>
          </p:cNvSpPr>
          <p:nvPr/>
        </p:nvSpPr>
        <p:spPr bwMode="auto">
          <a:xfrm>
            <a:off x="7831138" y="1122363"/>
            <a:ext cx="280987" cy="279400"/>
          </a:xfrm>
          <a:prstGeom prst="ellips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688" name="Text Box 64"/>
          <p:cNvSpPr txBox="1">
            <a:spLocks noChangeArrowheads="1"/>
          </p:cNvSpPr>
          <p:nvPr/>
        </p:nvSpPr>
        <p:spPr bwMode="auto">
          <a:xfrm>
            <a:off x="7813675" y="1082675"/>
            <a:ext cx="334963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2</a:t>
            </a:r>
            <a:endParaRPr lang="en-US" sz="1400"/>
          </a:p>
        </p:txBody>
      </p:sp>
      <p:sp>
        <p:nvSpPr>
          <p:cNvPr id="538689" name="Oval 65"/>
          <p:cNvSpPr>
            <a:spLocks noChangeArrowheads="1"/>
          </p:cNvSpPr>
          <p:nvPr/>
        </p:nvSpPr>
        <p:spPr bwMode="auto">
          <a:xfrm>
            <a:off x="7840663" y="2317750"/>
            <a:ext cx="280987" cy="279400"/>
          </a:xfrm>
          <a:prstGeom prst="ellips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690" name="Text Box 66"/>
          <p:cNvSpPr txBox="1">
            <a:spLocks noChangeArrowheads="1"/>
          </p:cNvSpPr>
          <p:nvPr/>
        </p:nvSpPr>
        <p:spPr bwMode="auto">
          <a:xfrm>
            <a:off x="7834313" y="2278063"/>
            <a:ext cx="334962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7</a:t>
            </a:r>
            <a:endParaRPr lang="en-US" sz="1400"/>
          </a:p>
        </p:txBody>
      </p:sp>
      <p:sp>
        <p:nvSpPr>
          <p:cNvPr id="538691" name="Oval 67"/>
          <p:cNvSpPr>
            <a:spLocks noChangeArrowheads="1"/>
          </p:cNvSpPr>
          <p:nvPr/>
        </p:nvSpPr>
        <p:spPr bwMode="auto">
          <a:xfrm>
            <a:off x="8442325" y="1735138"/>
            <a:ext cx="280988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692" name="Text Box 68"/>
          <p:cNvSpPr txBox="1">
            <a:spLocks noChangeArrowheads="1"/>
          </p:cNvSpPr>
          <p:nvPr/>
        </p:nvSpPr>
        <p:spPr bwMode="auto">
          <a:xfrm>
            <a:off x="8424863" y="1695450"/>
            <a:ext cx="33496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5</a:t>
            </a:r>
            <a:endParaRPr lang="en-US" sz="1400"/>
          </a:p>
        </p:txBody>
      </p:sp>
      <p:sp>
        <p:nvSpPr>
          <p:cNvPr id="538693" name="Line 69"/>
          <p:cNvSpPr>
            <a:spLocks noChangeShapeType="1"/>
          </p:cNvSpPr>
          <p:nvPr/>
        </p:nvSpPr>
        <p:spPr bwMode="auto">
          <a:xfrm>
            <a:off x="6202363" y="1979613"/>
            <a:ext cx="430212" cy="396875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8694" name="Line 70"/>
          <p:cNvSpPr>
            <a:spLocks noChangeShapeType="1"/>
          </p:cNvSpPr>
          <p:nvPr/>
        </p:nvSpPr>
        <p:spPr bwMode="auto">
          <a:xfrm>
            <a:off x="8094663" y="1322388"/>
            <a:ext cx="420687" cy="430212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8695" name="Line 71"/>
          <p:cNvSpPr>
            <a:spLocks noChangeShapeType="1"/>
          </p:cNvSpPr>
          <p:nvPr/>
        </p:nvSpPr>
        <p:spPr bwMode="auto">
          <a:xfrm flipH="1">
            <a:off x="8085138" y="1968500"/>
            <a:ext cx="396875" cy="398463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8696" name="Line 72"/>
          <p:cNvSpPr>
            <a:spLocks noChangeShapeType="1"/>
          </p:cNvSpPr>
          <p:nvPr/>
        </p:nvSpPr>
        <p:spPr bwMode="auto">
          <a:xfrm flipH="1">
            <a:off x="7461250" y="1355725"/>
            <a:ext cx="407988" cy="407988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8697" name="Line 73"/>
          <p:cNvSpPr>
            <a:spLocks noChangeShapeType="1"/>
          </p:cNvSpPr>
          <p:nvPr/>
        </p:nvSpPr>
        <p:spPr bwMode="auto">
          <a:xfrm flipH="1">
            <a:off x="7493000" y="1860550"/>
            <a:ext cx="935038" cy="0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8698" name="Line 74"/>
          <p:cNvSpPr>
            <a:spLocks noChangeShapeType="1"/>
          </p:cNvSpPr>
          <p:nvPr/>
        </p:nvSpPr>
        <p:spPr bwMode="auto">
          <a:xfrm>
            <a:off x="7450138" y="1968500"/>
            <a:ext cx="419100" cy="376238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8699" name="Line 75"/>
          <p:cNvSpPr>
            <a:spLocks noChangeShapeType="1"/>
          </p:cNvSpPr>
          <p:nvPr/>
        </p:nvSpPr>
        <p:spPr bwMode="auto">
          <a:xfrm flipH="1">
            <a:off x="6900863" y="2463800"/>
            <a:ext cx="936625" cy="0"/>
          </a:xfrm>
          <a:prstGeom prst="lin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8700" name="Line 76"/>
          <p:cNvSpPr>
            <a:spLocks noChangeShapeType="1"/>
          </p:cNvSpPr>
          <p:nvPr/>
        </p:nvSpPr>
        <p:spPr bwMode="auto">
          <a:xfrm flipH="1">
            <a:off x="6265863" y="1860550"/>
            <a:ext cx="947737" cy="0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8701" name="Line 77"/>
          <p:cNvSpPr>
            <a:spLocks noChangeShapeType="1"/>
          </p:cNvSpPr>
          <p:nvPr/>
        </p:nvSpPr>
        <p:spPr bwMode="auto">
          <a:xfrm flipH="1">
            <a:off x="6804025" y="1989138"/>
            <a:ext cx="463550" cy="344487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8702" name="Oval 78"/>
          <p:cNvSpPr>
            <a:spLocks noChangeArrowheads="1"/>
          </p:cNvSpPr>
          <p:nvPr/>
        </p:nvSpPr>
        <p:spPr bwMode="auto">
          <a:xfrm>
            <a:off x="6619875" y="1116013"/>
            <a:ext cx="280988" cy="279400"/>
          </a:xfrm>
          <a:prstGeom prst="ellips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703" name="Text Box 79"/>
          <p:cNvSpPr txBox="1">
            <a:spLocks noChangeArrowheads="1"/>
          </p:cNvSpPr>
          <p:nvPr/>
        </p:nvSpPr>
        <p:spPr bwMode="auto">
          <a:xfrm>
            <a:off x="6607175" y="1076325"/>
            <a:ext cx="334963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1</a:t>
            </a:r>
            <a:endParaRPr lang="en-US" sz="1400"/>
          </a:p>
        </p:txBody>
      </p:sp>
      <p:sp>
        <p:nvSpPr>
          <p:cNvPr id="538704" name="Line 80"/>
          <p:cNvSpPr>
            <a:spLocks noChangeShapeType="1"/>
          </p:cNvSpPr>
          <p:nvPr/>
        </p:nvSpPr>
        <p:spPr bwMode="auto">
          <a:xfrm flipH="1">
            <a:off x="6211888" y="1355725"/>
            <a:ext cx="430212" cy="376238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8705" name="Line 81"/>
          <p:cNvSpPr>
            <a:spLocks noChangeShapeType="1"/>
          </p:cNvSpPr>
          <p:nvPr/>
        </p:nvSpPr>
        <p:spPr bwMode="auto">
          <a:xfrm>
            <a:off x="6900863" y="1236663"/>
            <a:ext cx="914400" cy="0"/>
          </a:xfrm>
          <a:prstGeom prst="lin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8706" name="Line 82"/>
          <p:cNvSpPr>
            <a:spLocks noChangeShapeType="1"/>
          </p:cNvSpPr>
          <p:nvPr/>
        </p:nvSpPr>
        <p:spPr bwMode="auto">
          <a:xfrm>
            <a:off x="6846888" y="1376363"/>
            <a:ext cx="441325" cy="365125"/>
          </a:xfrm>
          <a:prstGeom prst="lin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8707" name="Line 83"/>
          <p:cNvSpPr>
            <a:spLocks noChangeShapeType="1"/>
          </p:cNvSpPr>
          <p:nvPr/>
        </p:nvSpPr>
        <p:spPr bwMode="auto">
          <a:xfrm flipV="1">
            <a:off x="663575" y="3802063"/>
            <a:ext cx="741363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538708" name="Group 84"/>
          <p:cNvGrpSpPr>
            <a:grpSpLocks/>
          </p:cNvGrpSpPr>
          <p:nvPr/>
        </p:nvGrpSpPr>
        <p:grpSpPr bwMode="auto">
          <a:xfrm>
            <a:off x="2060575" y="2946400"/>
            <a:ext cx="2324100" cy="1506538"/>
            <a:chOff x="1067" y="1260"/>
            <a:chExt cx="1464" cy="949"/>
          </a:xfrm>
        </p:grpSpPr>
        <p:sp>
          <p:nvSpPr>
            <p:cNvPr id="538709" name="Text Box 85"/>
            <p:cNvSpPr txBox="1">
              <a:spLocks noChangeArrowheads="1"/>
            </p:cNvSpPr>
            <p:nvPr/>
          </p:nvSpPr>
          <p:spPr bwMode="auto">
            <a:xfrm>
              <a:off x="1067" y="1482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538710" name="Text Box 86"/>
            <p:cNvSpPr txBox="1">
              <a:spLocks noChangeArrowheads="1"/>
            </p:cNvSpPr>
            <p:nvPr/>
          </p:nvSpPr>
          <p:spPr bwMode="auto">
            <a:xfrm>
              <a:off x="1679" y="1260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FD1D32"/>
                  </a:solidFill>
                </a:rPr>
                <a:t>2</a:t>
              </a:r>
            </a:p>
          </p:txBody>
        </p:sp>
        <p:sp>
          <p:nvSpPr>
            <p:cNvPr id="538711" name="Text Box 87"/>
            <p:cNvSpPr txBox="1">
              <a:spLocks noChangeArrowheads="1"/>
            </p:cNvSpPr>
            <p:nvPr/>
          </p:nvSpPr>
          <p:spPr bwMode="auto">
            <a:xfrm>
              <a:off x="2311" y="1430"/>
              <a:ext cx="220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10</a:t>
              </a:r>
            </a:p>
          </p:txBody>
        </p:sp>
        <p:sp>
          <p:nvSpPr>
            <p:cNvPr id="538712" name="Text Box 88"/>
            <p:cNvSpPr txBox="1">
              <a:spLocks noChangeArrowheads="1"/>
            </p:cNvSpPr>
            <p:nvPr/>
          </p:nvSpPr>
          <p:spPr bwMode="auto">
            <a:xfrm>
              <a:off x="1993" y="1526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538713" name="Text Box 89"/>
            <p:cNvSpPr txBox="1">
              <a:spLocks noChangeArrowheads="1"/>
            </p:cNvSpPr>
            <p:nvPr/>
          </p:nvSpPr>
          <p:spPr bwMode="auto">
            <a:xfrm>
              <a:off x="1560" y="1459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FD1D32"/>
                  </a:solidFill>
                </a:rPr>
                <a:t>1</a:t>
              </a:r>
            </a:p>
          </p:txBody>
        </p:sp>
        <p:sp>
          <p:nvSpPr>
            <p:cNvPr id="538714" name="Text Box 90"/>
            <p:cNvSpPr txBox="1">
              <a:spLocks noChangeArrowheads="1"/>
            </p:cNvSpPr>
            <p:nvPr/>
          </p:nvSpPr>
          <p:spPr bwMode="auto">
            <a:xfrm>
              <a:off x="1331" y="1644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FD1D32"/>
                  </a:solidFill>
                </a:rPr>
                <a:t>2</a:t>
              </a:r>
            </a:p>
          </p:txBody>
        </p:sp>
        <p:sp>
          <p:nvSpPr>
            <p:cNvPr id="538715" name="Text Box 91"/>
            <p:cNvSpPr txBox="1">
              <a:spLocks noChangeArrowheads="1"/>
            </p:cNvSpPr>
            <p:nvPr/>
          </p:nvSpPr>
          <p:spPr bwMode="auto">
            <a:xfrm>
              <a:off x="2165" y="1652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7</a:t>
              </a:r>
            </a:p>
          </p:txBody>
        </p:sp>
        <p:sp>
          <p:nvSpPr>
            <p:cNvPr id="538716" name="Text Box 92"/>
            <p:cNvSpPr txBox="1">
              <a:spLocks noChangeArrowheads="1"/>
            </p:cNvSpPr>
            <p:nvPr/>
          </p:nvSpPr>
          <p:spPr bwMode="auto">
            <a:xfrm>
              <a:off x="2356" y="1924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6</a:t>
              </a:r>
            </a:p>
          </p:txBody>
        </p:sp>
        <p:sp>
          <p:nvSpPr>
            <p:cNvPr id="538717" name="Text Box 93"/>
            <p:cNvSpPr txBox="1">
              <a:spLocks noChangeArrowheads="1"/>
            </p:cNvSpPr>
            <p:nvPr/>
          </p:nvSpPr>
          <p:spPr bwMode="auto">
            <a:xfrm>
              <a:off x="1931" y="1838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538718" name="Text Box 94"/>
            <p:cNvSpPr txBox="1">
              <a:spLocks noChangeArrowheads="1"/>
            </p:cNvSpPr>
            <p:nvPr/>
          </p:nvSpPr>
          <p:spPr bwMode="auto">
            <a:xfrm>
              <a:off x="1749" y="2035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FD1D32"/>
                  </a:solidFill>
                </a:rPr>
                <a:t>1</a:t>
              </a:r>
            </a:p>
          </p:txBody>
        </p:sp>
        <p:sp>
          <p:nvSpPr>
            <p:cNvPr id="538719" name="Text Box 95"/>
            <p:cNvSpPr txBox="1">
              <a:spLocks noChangeArrowheads="1"/>
            </p:cNvSpPr>
            <p:nvPr/>
          </p:nvSpPr>
          <p:spPr bwMode="auto">
            <a:xfrm>
              <a:off x="1486" y="1840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8</a:t>
              </a:r>
            </a:p>
          </p:txBody>
        </p:sp>
        <p:sp>
          <p:nvSpPr>
            <p:cNvPr id="538720" name="Text Box 96"/>
            <p:cNvSpPr txBox="1">
              <a:spLocks noChangeArrowheads="1"/>
            </p:cNvSpPr>
            <p:nvPr/>
          </p:nvSpPr>
          <p:spPr bwMode="auto">
            <a:xfrm>
              <a:off x="1155" y="1854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5</a:t>
              </a:r>
            </a:p>
          </p:txBody>
        </p:sp>
      </p:grpSp>
      <p:sp>
        <p:nvSpPr>
          <p:cNvPr id="538721" name="Oval 97"/>
          <p:cNvSpPr>
            <a:spLocks noChangeArrowheads="1"/>
          </p:cNvSpPr>
          <p:nvPr/>
        </p:nvSpPr>
        <p:spPr bwMode="auto">
          <a:xfrm>
            <a:off x="1825625" y="3657600"/>
            <a:ext cx="280988" cy="279400"/>
          </a:xfrm>
          <a:prstGeom prst="ellips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722" name="Text Box 98"/>
          <p:cNvSpPr txBox="1">
            <a:spLocks noChangeArrowheads="1"/>
          </p:cNvSpPr>
          <p:nvPr/>
        </p:nvSpPr>
        <p:spPr bwMode="auto">
          <a:xfrm>
            <a:off x="1808163" y="3617913"/>
            <a:ext cx="334962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3</a:t>
            </a:r>
            <a:endParaRPr lang="en-US" sz="1400"/>
          </a:p>
        </p:txBody>
      </p:sp>
      <p:sp>
        <p:nvSpPr>
          <p:cNvPr id="538723" name="Oval 99"/>
          <p:cNvSpPr>
            <a:spLocks noChangeArrowheads="1"/>
          </p:cNvSpPr>
          <p:nvPr/>
        </p:nvSpPr>
        <p:spPr bwMode="auto">
          <a:xfrm>
            <a:off x="2451100" y="4273550"/>
            <a:ext cx="280988" cy="279400"/>
          </a:xfrm>
          <a:prstGeom prst="ellips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724" name="Text Box 100"/>
          <p:cNvSpPr txBox="1">
            <a:spLocks noChangeArrowheads="1"/>
          </p:cNvSpPr>
          <p:nvPr/>
        </p:nvSpPr>
        <p:spPr bwMode="auto">
          <a:xfrm>
            <a:off x="2422525" y="4222750"/>
            <a:ext cx="334963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6</a:t>
            </a:r>
            <a:endParaRPr lang="en-US" sz="1400"/>
          </a:p>
        </p:txBody>
      </p:sp>
      <p:sp>
        <p:nvSpPr>
          <p:cNvPr id="538725" name="Oval 101"/>
          <p:cNvSpPr>
            <a:spLocks noChangeArrowheads="1"/>
          </p:cNvSpPr>
          <p:nvPr/>
        </p:nvSpPr>
        <p:spPr bwMode="auto">
          <a:xfrm>
            <a:off x="3043238" y="3683000"/>
            <a:ext cx="280987" cy="279400"/>
          </a:xfrm>
          <a:prstGeom prst="ellips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726" name="Text Box 102"/>
          <p:cNvSpPr txBox="1">
            <a:spLocks noChangeArrowheads="1"/>
          </p:cNvSpPr>
          <p:nvPr/>
        </p:nvSpPr>
        <p:spPr bwMode="auto">
          <a:xfrm>
            <a:off x="3025775" y="3643313"/>
            <a:ext cx="334963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4</a:t>
            </a:r>
            <a:endParaRPr lang="en-US" sz="1400"/>
          </a:p>
        </p:txBody>
      </p:sp>
      <p:sp>
        <p:nvSpPr>
          <p:cNvPr id="538727" name="Oval 103"/>
          <p:cNvSpPr>
            <a:spLocks noChangeArrowheads="1"/>
          </p:cNvSpPr>
          <p:nvPr/>
        </p:nvSpPr>
        <p:spPr bwMode="auto">
          <a:xfrm>
            <a:off x="3659188" y="3071813"/>
            <a:ext cx="280987" cy="279400"/>
          </a:xfrm>
          <a:prstGeom prst="ellips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728" name="Text Box 104"/>
          <p:cNvSpPr txBox="1">
            <a:spLocks noChangeArrowheads="1"/>
          </p:cNvSpPr>
          <p:nvPr/>
        </p:nvSpPr>
        <p:spPr bwMode="auto">
          <a:xfrm>
            <a:off x="3641725" y="3032125"/>
            <a:ext cx="334963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2</a:t>
            </a:r>
            <a:endParaRPr lang="en-US" sz="1400"/>
          </a:p>
        </p:txBody>
      </p:sp>
      <p:sp>
        <p:nvSpPr>
          <p:cNvPr id="538729" name="Oval 105"/>
          <p:cNvSpPr>
            <a:spLocks noChangeArrowheads="1"/>
          </p:cNvSpPr>
          <p:nvPr/>
        </p:nvSpPr>
        <p:spPr bwMode="auto">
          <a:xfrm>
            <a:off x="3668713" y="4267200"/>
            <a:ext cx="280987" cy="279400"/>
          </a:xfrm>
          <a:prstGeom prst="ellips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730" name="Text Box 106"/>
          <p:cNvSpPr txBox="1">
            <a:spLocks noChangeArrowheads="1"/>
          </p:cNvSpPr>
          <p:nvPr/>
        </p:nvSpPr>
        <p:spPr bwMode="auto">
          <a:xfrm>
            <a:off x="3662363" y="4227513"/>
            <a:ext cx="334962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7</a:t>
            </a:r>
            <a:endParaRPr lang="en-US" sz="1400"/>
          </a:p>
        </p:txBody>
      </p:sp>
      <p:sp>
        <p:nvSpPr>
          <p:cNvPr id="538731" name="Oval 107"/>
          <p:cNvSpPr>
            <a:spLocks noChangeArrowheads="1"/>
          </p:cNvSpPr>
          <p:nvPr/>
        </p:nvSpPr>
        <p:spPr bwMode="auto">
          <a:xfrm>
            <a:off x="4270375" y="3684588"/>
            <a:ext cx="280988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732" name="Text Box 108"/>
          <p:cNvSpPr txBox="1">
            <a:spLocks noChangeArrowheads="1"/>
          </p:cNvSpPr>
          <p:nvPr/>
        </p:nvSpPr>
        <p:spPr bwMode="auto">
          <a:xfrm>
            <a:off x="4252913" y="3644900"/>
            <a:ext cx="33496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5</a:t>
            </a:r>
            <a:endParaRPr lang="en-US" sz="1400"/>
          </a:p>
        </p:txBody>
      </p:sp>
      <p:sp>
        <p:nvSpPr>
          <p:cNvPr id="538733" name="Line 109"/>
          <p:cNvSpPr>
            <a:spLocks noChangeShapeType="1"/>
          </p:cNvSpPr>
          <p:nvPr/>
        </p:nvSpPr>
        <p:spPr bwMode="auto">
          <a:xfrm>
            <a:off x="2030413" y="3929063"/>
            <a:ext cx="430212" cy="396875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8734" name="Line 110"/>
          <p:cNvSpPr>
            <a:spLocks noChangeShapeType="1"/>
          </p:cNvSpPr>
          <p:nvPr/>
        </p:nvSpPr>
        <p:spPr bwMode="auto">
          <a:xfrm>
            <a:off x="3922713" y="3271838"/>
            <a:ext cx="420687" cy="430212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8735" name="Line 111"/>
          <p:cNvSpPr>
            <a:spLocks noChangeShapeType="1"/>
          </p:cNvSpPr>
          <p:nvPr/>
        </p:nvSpPr>
        <p:spPr bwMode="auto">
          <a:xfrm flipH="1">
            <a:off x="3913188" y="3917950"/>
            <a:ext cx="396875" cy="398463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8736" name="Line 112"/>
          <p:cNvSpPr>
            <a:spLocks noChangeShapeType="1"/>
          </p:cNvSpPr>
          <p:nvPr/>
        </p:nvSpPr>
        <p:spPr bwMode="auto">
          <a:xfrm flipH="1">
            <a:off x="3289300" y="3305175"/>
            <a:ext cx="407988" cy="407988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8737" name="Line 113"/>
          <p:cNvSpPr>
            <a:spLocks noChangeShapeType="1"/>
          </p:cNvSpPr>
          <p:nvPr/>
        </p:nvSpPr>
        <p:spPr bwMode="auto">
          <a:xfrm flipH="1">
            <a:off x="3321050" y="3810000"/>
            <a:ext cx="935038" cy="0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8738" name="Line 114"/>
          <p:cNvSpPr>
            <a:spLocks noChangeShapeType="1"/>
          </p:cNvSpPr>
          <p:nvPr/>
        </p:nvSpPr>
        <p:spPr bwMode="auto">
          <a:xfrm>
            <a:off x="3278188" y="3917950"/>
            <a:ext cx="419100" cy="376238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8739" name="Line 115"/>
          <p:cNvSpPr>
            <a:spLocks noChangeShapeType="1"/>
          </p:cNvSpPr>
          <p:nvPr/>
        </p:nvSpPr>
        <p:spPr bwMode="auto">
          <a:xfrm flipH="1">
            <a:off x="2728913" y="4413250"/>
            <a:ext cx="936625" cy="0"/>
          </a:xfrm>
          <a:prstGeom prst="lin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8740" name="Line 116"/>
          <p:cNvSpPr>
            <a:spLocks noChangeShapeType="1"/>
          </p:cNvSpPr>
          <p:nvPr/>
        </p:nvSpPr>
        <p:spPr bwMode="auto">
          <a:xfrm flipH="1">
            <a:off x="2093913" y="3810000"/>
            <a:ext cx="947737" cy="0"/>
          </a:xfrm>
          <a:prstGeom prst="lin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8741" name="Line 117"/>
          <p:cNvSpPr>
            <a:spLocks noChangeShapeType="1"/>
          </p:cNvSpPr>
          <p:nvPr/>
        </p:nvSpPr>
        <p:spPr bwMode="auto">
          <a:xfrm flipH="1">
            <a:off x="2632075" y="3938588"/>
            <a:ext cx="463550" cy="344487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8742" name="Oval 118"/>
          <p:cNvSpPr>
            <a:spLocks noChangeArrowheads="1"/>
          </p:cNvSpPr>
          <p:nvPr/>
        </p:nvSpPr>
        <p:spPr bwMode="auto">
          <a:xfrm>
            <a:off x="2447925" y="3065463"/>
            <a:ext cx="280988" cy="279400"/>
          </a:xfrm>
          <a:prstGeom prst="ellips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743" name="Text Box 119"/>
          <p:cNvSpPr txBox="1">
            <a:spLocks noChangeArrowheads="1"/>
          </p:cNvSpPr>
          <p:nvPr/>
        </p:nvSpPr>
        <p:spPr bwMode="auto">
          <a:xfrm>
            <a:off x="2435225" y="3025775"/>
            <a:ext cx="334963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1</a:t>
            </a:r>
            <a:endParaRPr lang="en-US" sz="1400"/>
          </a:p>
        </p:txBody>
      </p:sp>
      <p:sp>
        <p:nvSpPr>
          <p:cNvPr id="538744" name="Line 120"/>
          <p:cNvSpPr>
            <a:spLocks noChangeShapeType="1"/>
          </p:cNvSpPr>
          <p:nvPr/>
        </p:nvSpPr>
        <p:spPr bwMode="auto">
          <a:xfrm flipH="1">
            <a:off x="2039938" y="3305175"/>
            <a:ext cx="430212" cy="376238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8745" name="Line 121"/>
          <p:cNvSpPr>
            <a:spLocks noChangeShapeType="1"/>
          </p:cNvSpPr>
          <p:nvPr/>
        </p:nvSpPr>
        <p:spPr bwMode="auto">
          <a:xfrm>
            <a:off x="2728913" y="3186113"/>
            <a:ext cx="914400" cy="0"/>
          </a:xfrm>
          <a:prstGeom prst="lin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8746" name="Line 122"/>
          <p:cNvSpPr>
            <a:spLocks noChangeShapeType="1"/>
          </p:cNvSpPr>
          <p:nvPr/>
        </p:nvSpPr>
        <p:spPr bwMode="auto">
          <a:xfrm>
            <a:off x="2674938" y="3325813"/>
            <a:ext cx="441325" cy="365125"/>
          </a:xfrm>
          <a:prstGeom prst="lin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8747" name="Line 123"/>
          <p:cNvSpPr>
            <a:spLocks noChangeShapeType="1"/>
          </p:cNvSpPr>
          <p:nvPr/>
        </p:nvSpPr>
        <p:spPr bwMode="auto">
          <a:xfrm flipV="1">
            <a:off x="4851400" y="3803650"/>
            <a:ext cx="741363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538748" name="Group 124"/>
          <p:cNvGrpSpPr>
            <a:grpSpLocks/>
          </p:cNvGrpSpPr>
          <p:nvPr/>
        </p:nvGrpSpPr>
        <p:grpSpPr bwMode="auto">
          <a:xfrm>
            <a:off x="6248400" y="2947988"/>
            <a:ext cx="2324100" cy="1506537"/>
            <a:chOff x="1067" y="1260"/>
            <a:chExt cx="1464" cy="949"/>
          </a:xfrm>
        </p:grpSpPr>
        <p:sp>
          <p:nvSpPr>
            <p:cNvPr id="538749" name="Text Box 125"/>
            <p:cNvSpPr txBox="1">
              <a:spLocks noChangeArrowheads="1"/>
            </p:cNvSpPr>
            <p:nvPr/>
          </p:nvSpPr>
          <p:spPr bwMode="auto">
            <a:xfrm>
              <a:off x="1067" y="1482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538750" name="Text Box 126"/>
            <p:cNvSpPr txBox="1">
              <a:spLocks noChangeArrowheads="1"/>
            </p:cNvSpPr>
            <p:nvPr/>
          </p:nvSpPr>
          <p:spPr bwMode="auto">
            <a:xfrm>
              <a:off x="1679" y="1260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FD1D32"/>
                  </a:solidFill>
                </a:rPr>
                <a:t>2</a:t>
              </a:r>
            </a:p>
          </p:txBody>
        </p:sp>
        <p:sp>
          <p:nvSpPr>
            <p:cNvPr id="538751" name="Text Box 127"/>
            <p:cNvSpPr txBox="1">
              <a:spLocks noChangeArrowheads="1"/>
            </p:cNvSpPr>
            <p:nvPr/>
          </p:nvSpPr>
          <p:spPr bwMode="auto">
            <a:xfrm>
              <a:off x="2311" y="1430"/>
              <a:ext cx="220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10</a:t>
              </a:r>
            </a:p>
          </p:txBody>
        </p:sp>
        <p:sp>
          <p:nvSpPr>
            <p:cNvPr id="538752" name="Text Box 128"/>
            <p:cNvSpPr txBox="1">
              <a:spLocks noChangeArrowheads="1"/>
            </p:cNvSpPr>
            <p:nvPr/>
          </p:nvSpPr>
          <p:spPr bwMode="auto">
            <a:xfrm>
              <a:off x="1993" y="1526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538753" name="Text Box 129"/>
            <p:cNvSpPr txBox="1">
              <a:spLocks noChangeArrowheads="1"/>
            </p:cNvSpPr>
            <p:nvPr/>
          </p:nvSpPr>
          <p:spPr bwMode="auto">
            <a:xfrm>
              <a:off x="1560" y="1459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FD1D32"/>
                  </a:solidFill>
                </a:rPr>
                <a:t>1</a:t>
              </a:r>
            </a:p>
          </p:txBody>
        </p:sp>
        <p:sp>
          <p:nvSpPr>
            <p:cNvPr id="538754" name="Text Box 130"/>
            <p:cNvSpPr txBox="1">
              <a:spLocks noChangeArrowheads="1"/>
            </p:cNvSpPr>
            <p:nvPr/>
          </p:nvSpPr>
          <p:spPr bwMode="auto">
            <a:xfrm>
              <a:off x="1331" y="1644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FD1D32"/>
                  </a:solidFill>
                </a:rPr>
                <a:t>2</a:t>
              </a:r>
            </a:p>
          </p:txBody>
        </p:sp>
        <p:sp>
          <p:nvSpPr>
            <p:cNvPr id="538755" name="Text Box 131"/>
            <p:cNvSpPr txBox="1">
              <a:spLocks noChangeArrowheads="1"/>
            </p:cNvSpPr>
            <p:nvPr/>
          </p:nvSpPr>
          <p:spPr bwMode="auto">
            <a:xfrm>
              <a:off x="2165" y="1652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7</a:t>
              </a:r>
            </a:p>
          </p:txBody>
        </p:sp>
        <p:sp>
          <p:nvSpPr>
            <p:cNvPr id="538756" name="Text Box 132"/>
            <p:cNvSpPr txBox="1">
              <a:spLocks noChangeArrowheads="1"/>
            </p:cNvSpPr>
            <p:nvPr/>
          </p:nvSpPr>
          <p:spPr bwMode="auto">
            <a:xfrm>
              <a:off x="2356" y="1924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6</a:t>
              </a:r>
            </a:p>
          </p:txBody>
        </p:sp>
        <p:sp>
          <p:nvSpPr>
            <p:cNvPr id="538757" name="Text Box 133"/>
            <p:cNvSpPr txBox="1">
              <a:spLocks noChangeArrowheads="1"/>
            </p:cNvSpPr>
            <p:nvPr/>
          </p:nvSpPr>
          <p:spPr bwMode="auto">
            <a:xfrm>
              <a:off x="1931" y="1838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538758" name="Text Box 134"/>
            <p:cNvSpPr txBox="1">
              <a:spLocks noChangeArrowheads="1"/>
            </p:cNvSpPr>
            <p:nvPr/>
          </p:nvSpPr>
          <p:spPr bwMode="auto">
            <a:xfrm>
              <a:off x="1749" y="2035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FD1D32"/>
                  </a:solidFill>
                </a:rPr>
                <a:t>1</a:t>
              </a:r>
            </a:p>
          </p:txBody>
        </p:sp>
        <p:sp>
          <p:nvSpPr>
            <p:cNvPr id="538759" name="Text Box 135"/>
            <p:cNvSpPr txBox="1">
              <a:spLocks noChangeArrowheads="1"/>
            </p:cNvSpPr>
            <p:nvPr/>
          </p:nvSpPr>
          <p:spPr bwMode="auto">
            <a:xfrm>
              <a:off x="1486" y="1840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8</a:t>
              </a:r>
            </a:p>
          </p:txBody>
        </p:sp>
        <p:sp>
          <p:nvSpPr>
            <p:cNvPr id="538760" name="Text Box 136"/>
            <p:cNvSpPr txBox="1">
              <a:spLocks noChangeArrowheads="1"/>
            </p:cNvSpPr>
            <p:nvPr/>
          </p:nvSpPr>
          <p:spPr bwMode="auto">
            <a:xfrm>
              <a:off x="1155" y="1854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5</a:t>
              </a:r>
            </a:p>
          </p:txBody>
        </p:sp>
      </p:grpSp>
      <p:sp>
        <p:nvSpPr>
          <p:cNvPr id="538761" name="Oval 137"/>
          <p:cNvSpPr>
            <a:spLocks noChangeArrowheads="1"/>
          </p:cNvSpPr>
          <p:nvPr/>
        </p:nvSpPr>
        <p:spPr bwMode="auto">
          <a:xfrm>
            <a:off x="6013450" y="3659188"/>
            <a:ext cx="280988" cy="279400"/>
          </a:xfrm>
          <a:prstGeom prst="ellips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762" name="Text Box 138"/>
          <p:cNvSpPr txBox="1">
            <a:spLocks noChangeArrowheads="1"/>
          </p:cNvSpPr>
          <p:nvPr/>
        </p:nvSpPr>
        <p:spPr bwMode="auto">
          <a:xfrm>
            <a:off x="5995988" y="3619500"/>
            <a:ext cx="33496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3</a:t>
            </a:r>
            <a:endParaRPr lang="en-US" sz="1400"/>
          </a:p>
        </p:txBody>
      </p:sp>
      <p:sp>
        <p:nvSpPr>
          <p:cNvPr id="538763" name="Oval 139"/>
          <p:cNvSpPr>
            <a:spLocks noChangeArrowheads="1"/>
          </p:cNvSpPr>
          <p:nvPr/>
        </p:nvSpPr>
        <p:spPr bwMode="auto">
          <a:xfrm>
            <a:off x="6638925" y="4275138"/>
            <a:ext cx="280988" cy="279400"/>
          </a:xfrm>
          <a:prstGeom prst="ellips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764" name="Text Box 140"/>
          <p:cNvSpPr txBox="1">
            <a:spLocks noChangeArrowheads="1"/>
          </p:cNvSpPr>
          <p:nvPr/>
        </p:nvSpPr>
        <p:spPr bwMode="auto">
          <a:xfrm>
            <a:off x="6610350" y="4224338"/>
            <a:ext cx="334963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6</a:t>
            </a:r>
            <a:endParaRPr lang="en-US" sz="1400"/>
          </a:p>
        </p:txBody>
      </p:sp>
      <p:sp>
        <p:nvSpPr>
          <p:cNvPr id="538765" name="Oval 141"/>
          <p:cNvSpPr>
            <a:spLocks noChangeArrowheads="1"/>
          </p:cNvSpPr>
          <p:nvPr/>
        </p:nvSpPr>
        <p:spPr bwMode="auto">
          <a:xfrm>
            <a:off x="7231063" y="3684588"/>
            <a:ext cx="280987" cy="279400"/>
          </a:xfrm>
          <a:prstGeom prst="ellips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766" name="Text Box 142"/>
          <p:cNvSpPr txBox="1">
            <a:spLocks noChangeArrowheads="1"/>
          </p:cNvSpPr>
          <p:nvPr/>
        </p:nvSpPr>
        <p:spPr bwMode="auto">
          <a:xfrm>
            <a:off x="7213600" y="3644900"/>
            <a:ext cx="334963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4</a:t>
            </a:r>
            <a:endParaRPr lang="en-US" sz="1400"/>
          </a:p>
        </p:txBody>
      </p:sp>
      <p:sp>
        <p:nvSpPr>
          <p:cNvPr id="538767" name="Oval 143"/>
          <p:cNvSpPr>
            <a:spLocks noChangeArrowheads="1"/>
          </p:cNvSpPr>
          <p:nvPr/>
        </p:nvSpPr>
        <p:spPr bwMode="auto">
          <a:xfrm>
            <a:off x="7847013" y="3073400"/>
            <a:ext cx="280987" cy="279400"/>
          </a:xfrm>
          <a:prstGeom prst="ellips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768" name="Text Box 144"/>
          <p:cNvSpPr txBox="1">
            <a:spLocks noChangeArrowheads="1"/>
          </p:cNvSpPr>
          <p:nvPr/>
        </p:nvSpPr>
        <p:spPr bwMode="auto">
          <a:xfrm>
            <a:off x="7829550" y="3033713"/>
            <a:ext cx="334963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2</a:t>
            </a:r>
            <a:endParaRPr lang="en-US" sz="1400"/>
          </a:p>
        </p:txBody>
      </p:sp>
      <p:sp>
        <p:nvSpPr>
          <p:cNvPr id="538769" name="Oval 145"/>
          <p:cNvSpPr>
            <a:spLocks noChangeArrowheads="1"/>
          </p:cNvSpPr>
          <p:nvPr/>
        </p:nvSpPr>
        <p:spPr bwMode="auto">
          <a:xfrm>
            <a:off x="7856538" y="4268788"/>
            <a:ext cx="280987" cy="279400"/>
          </a:xfrm>
          <a:prstGeom prst="ellips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770" name="Text Box 146"/>
          <p:cNvSpPr txBox="1">
            <a:spLocks noChangeArrowheads="1"/>
          </p:cNvSpPr>
          <p:nvPr/>
        </p:nvSpPr>
        <p:spPr bwMode="auto">
          <a:xfrm>
            <a:off x="7850188" y="4229100"/>
            <a:ext cx="33496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7</a:t>
            </a:r>
            <a:endParaRPr lang="en-US" sz="1400"/>
          </a:p>
        </p:txBody>
      </p:sp>
      <p:sp>
        <p:nvSpPr>
          <p:cNvPr id="538771" name="Oval 147"/>
          <p:cNvSpPr>
            <a:spLocks noChangeArrowheads="1"/>
          </p:cNvSpPr>
          <p:nvPr/>
        </p:nvSpPr>
        <p:spPr bwMode="auto">
          <a:xfrm>
            <a:off x="8458200" y="3686175"/>
            <a:ext cx="280988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772" name="Text Box 148"/>
          <p:cNvSpPr txBox="1">
            <a:spLocks noChangeArrowheads="1"/>
          </p:cNvSpPr>
          <p:nvPr/>
        </p:nvSpPr>
        <p:spPr bwMode="auto">
          <a:xfrm>
            <a:off x="8440738" y="3646488"/>
            <a:ext cx="334962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5</a:t>
            </a:r>
            <a:endParaRPr lang="en-US" sz="1400"/>
          </a:p>
        </p:txBody>
      </p:sp>
      <p:sp>
        <p:nvSpPr>
          <p:cNvPr id="538773" name="Line 149"/>
          <p:cNvSpPr>
            <a:spLocks noChangeShapeType="1"/>
          </p:cNvSpPr>
          <p:nvPr/>
        </p:nvSpPr>
        <p:spPr bwMode="auto">
          <a:xfrm>
            <a:off x="6218238" y="3930650"/>
            <a:ext cx="430212" cy="396875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8774" name="Line 150"/>
          <p:cNvSpPr>
            <a:spLocks noChangeShapeType="1"/>
          </p:cNvSpPr>
          <p:nvPr/>
        </p:nvSpPr>
        <p:spPr bwMode="auto">
          <a:xfrm>
            <a:off x="8110538" y="3273425"/>
            <a:ext cx="420687" cy="430213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8775" name="Line 151"/>
          <p:cNvSpPr>
            <a:spLocks noChangeShapeType="1"/>
          </p:cNvSpPr>
          <p:nvPr/>
        </p:nvSpPr>
        <p:spPr bwMode="auto">
          <a:xfrm flipH="1">
            <a:off x="8101013" y="3919538"/>
            <a:ext cx="396875" cy="398462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8776" name="Line 152"/>
          <p:cNvSpPr>
            <a:spLocks noChangeShapeType="1"/>
          </p:cNvSpPr>
          <p:nvPr/>
        </p:nvSpPr>
        <p:spPr bwMode="auto">
          <a:xfrm flipH="1">
            <a:off x="7477125" y="3306763"/>
            <a:ext cx="407988" cy="407987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8777" name="Line 153"/>
          <p:cNvSpPr>
            <a:spLocks noChangeShapeType="1"/>
          </p:cNvSpPr>
          <p:nvPr/>
        </p:nvSpPr>
        <p:spPr bwMode="auto">
          <a:xfrm flipH="1">
            <a:off x="7508875" y="3811588"/>
            <a:ext cx="935038" cy="0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8778" name="Line 154"/>
          <p:cNvSpPr>
            <a:spLocks noChangeShapeType="1"/>
          </p:cNvSpPr>
          <p:nvPr/>
        </p:nvSpPr>
        <p:spPr bwMode="auto">
          <a:xfrm>
            <a:off x="7466013" y="3919538"/>
            <a:ext cx="419100" cy="376237"/>
          </a:xfrm>
          <a:prstGeom prst="lin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8779" name="Line 155"/>
          <p:cNvSpPr>
            <a:spLocks noChangeShapeType="1"/>
          </p:cNvSpPr>
          <p:nvPr/>
        </p:nvSpPr>
        <p:spPr bwMode="auto">
          <a:xfrm flipH="1">
            <a:off x="6916738" y="4414838"/>
            <a:ext cx="936625" cy="0"/>
          </a:xfrm>
          <a:prstGeom prst="lin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8780" name="Line 156"/>
          <p:cNvSpPr>
            <a:spLocks noChangeShapeType="1"/>
          </p:cNvSpPr>
          <p:nvPr/>
        </p:nvSpPr>
        <p:spPr bwMode="auto">
          <a:xfrm flipH="1">
            <a:off x="6281738" y="3811588"/>
            <a:ext cx="947737" cy="0"/>
          </a:xfrm>
          <a:prstGeom prst="lin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8781" name="Line 157"/>
          <p:cNvSpPr>
            <a:spLocks noChangeShapeType="1"/>
          </p:cNvSpPr>
          <p:nvPr/>
        </p:nvSpPr>
        <p:spPr bwMode="auto">
          <a:xfrm flipH="1">
            <a:off x="6819900" y="3940175"/>
            <a:ext cx="463550" cy="344488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8782" name="Oval 158"/>
          <p:cNvSpPr>
            <a:spLocks noChangeArrowheads="1"/>
          </p:cNvSpPr>
          <p:nvPr/>
        </p:nvSpPr>
        <p:spPr bwMode="auto">
          <a:xfrm>
            <a:off x="6635750" y="3067050"/>
            <a:ext cx="280988" cy="279400"/>
          </a:xfrm>
          <a:prstGeom prst="ellips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783" name="Text Box 159"/>
          <p:cNvSpPr txBox="1">
            <a:spLocks noChangeArrowheads="1"/>
          </p:cNvSpPr>
          <p:nvPr/>
        </p:nvSpPr>
        <p:spPr bwMode="auto">
          <a:xfrm>
            <a:off x="6623050" y="3027363"/>
            <a:ext cx="334963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1</a:t>
            </a:r>
            <a:endParaRPr lang="en-US" sz="1400"/>
          </a:p>
        </p:txBody>
      </p:sp>
      <p:sp>
        <p:nvSpPr>
          <p:cNvPr id="538784" name="Line 160"/>
          <p:cNvSpPr>
            <a:spLocks noChangeShapeType="1"/>
          </p:cNvSpPr>
          <p:nvPr/>
        </p:nvSpPr>
        <p:spPr bwMode="auto">
          <a:xfrm flipH="1">
            <a:off x="6227763" y="3306763"/>
            <a:ext cx="430212" cy="376237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8785" name="Line 161"/>
          <p:cNvSpPr>
            <a:spLocks noChangeShapeType="1"/>
          </p:cNvSpPr>
          <p:nvPr/>
        </p:nvSpPr>
        <p:spPr bwMode="auto">
          <a:xfrm>
            <a:off x="6916738" y="3187700"/>
            <a:ext cx="914400" cy="0"/>
          </a:xfrm>
          <a:prstGeom prst="lin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8786" name="Line 162"/>
          <p:cNvSpPr>
            <a:spLocks noChangeShapeType="1"/>
          </p:cNvSpPr>
          <p:nvPr/>
        </p:nvSpPr>
        <p:spPr bwMode="auto">
          <a:xfrm>
            <a:off x="6862763" y="3327400"/>
            <a:ext cx="441325" cy="365125"/>
          </a:xfrm>
          <a:prstGeom prst="lin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8787" name="Line 163"/>
          <p:cNvSpPr>
            <a:spLocks noChangeShapeType="1"/>
          </p:cNvSpPr>
          <p:nvPr/>
        </p:nvSpPr>
        <p:spPr bwMode="auto">
          <a:xfrm flipV="1">
            <a:off x="636588" y="5773738"/>
            <a:ext cx="741362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538788" name="Group 164"/>
          <p:cNvGrpSpPr>
            <a:grpSpLocks/>
          </p:cNvGrpSpPr>
          <p:nvPr/>
        </p:nvGrpSpPr>
        <p:grpSpPr bwMode="auto">
          <a:xfrm>
            <a:off x="2033588" y="4918075"/>
            <a:ext cx="2324100" cy="1506538"/>
            <a:chOff x="1067" y="1260"/>
            <a:chExt cx="1464" cy="949"/>
          </a:xfrm>
        </p:grpSpPr>
        <p:sp>
          <p:nvSpPr>
            <p:cNvPr id="538789" name="Text Box 165"/>
            <p:cNvSpPr txBox="1">
              <a:spLocks noChangeArrowheads="1"/>
            </p:cNvSpPr>
            <p:nvPr/>
          </p:nvSpPr>
          <p:spPr bwMode="auto">
            <a:xfrm>
              <a:off x="1067" y="1482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538790" name="Text Box 166"/>
            <p:cNvSpPr txBox="1">
              <a:spLocks noChangeArrowheads="1"/>
            </p:cNvSpPr>
            <p:nvPr/>
          </p:nvSpPr>
          <p:spPr bwMode="auto">
            <a:xfrm>
              <a:off x="1679" y="1260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FD1D32"/>
                  </a:solidFill>
                </a:rPr>
                <a:t>2</a:t>
              </a:r>
            </a:p>
          </p:txBody>
        </p:sp>
        <p:sp>
          <p:nvSpPr>
            <p:cNvPr id="538791" name="Text Box 167"/>
            <p:cNvSpPr txBox="1">
              <a:spLocks noChangeArrowheads="1"/>
            </p:cNvSpPr>
            <p:nvPr/>
          </p:nvSpPr>
          <p:spPr bwMode="auto">
            <a:xfrm>
              <a:off x="2311" y="1430"/>
              <a:ext cx="220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10</a:t>
              </a:r>
            </a:p>
          </p:txBody>
        </p:sp>
        <p:sp>
          <p:nvSpPr>
            <p:cNvPr id="538792" name="Text Box 168"/>
            <p:cNvSpPr txBox="1">
              <a:spLocks noChangeArrowheads="1"/>
            </p:cNvSpPr>
            <p:nvPr/>
          </p:nvSpPr>
          <p:spPr bwMode="auto">
            <a:xfrm>
              <a:off x="1993" y="1526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538793" name="Text Box 169"/>
            <p:cNvSpPr txBox="1">
              <a:spLocks noChangeArrowheads="1"/>
            </p:cNvSpPr>
            <p:nvPr/>
          </p:nvSpPr>
          <p:spPr bwMode="auto">
            <a:xfrm>
              <a:off x="1560" y="1459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FD1D32"/>
                  </a:solidFill>
                </a:rPr>
                <a:t>1</a:t>
              </a:r>
            </a:p>
          </p:txBody>
        </p:sp>
        <p:sp>
          <p:nvSpPr>
            <p:cNvPr id="538794" name="Text Box 170"/>
            <p:cNvSpPr txBox="1">
              <a:spLocks noChangeArrowheads="1"/>
            </p:cNvSpPr>
            <p:nvPr/>
          </p:nvSpPr>
          <p:spPr bwMode="auto">
            <a:xfrm>
              <a:off x="1331" y="1644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FD1D32"/>
                  </a:solidFill>
                </a:rPr>
                <a:t>2</a:t>
              </a:r>
            </a:p>
          </p:txBody>
        </p:sp>
        <p:sp>
          <p:nvSpPr>
            <p:cNvPr id="538795" name="Text Box 171"/>
            <p:cNvSpPr txBox="1">
              <a:spLocks noChangeArrowheads="1"/>
            </p:cNvSpPr>
            <p:nvPr/>
          </p:nvSpPr>
          <p:spPr bwMode="auto">
            <a:xfrm>
              <a:off x="2165" y="1652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7</a:t>
              </a:r>
            </a:p>
          </p:txBody>
        </p:sp>
        <p:sp>
          <p:nvSpPr>
            <p:cNvPr id="538796" name="Text Box 172"/>
            <p:cNvSpPr txBox="1">
              <a:spLocks noChangeArrowheads="1"/>
            </p:cNvSpPr>
            <p:nvPr/>
          </p:nvSpPr>
          <p:spPr bwMode="auto">
            <a:xfrm>
              <a:off x="2356" y="1924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FD1D32"/>
                  </a:solidFill>
                </a:rPr>
                <a:t>6</a:t>
              </a:r>
            </a:p>
          </p:txBody>
        </p:sp>
        <p:sp>
          <p:nvSpPr>
            <p:cNvPr id="538797" name="Text Box 173"/>
            <p:cNvSpPr txBox="1">
              <a:spLocks noChangeArrowheads="1"/>
            </p:cNvSpPr>
            <p:nvPr/>
          </p:nvSpPr>
          <p:spPr bwMode="auto">
            <a:xfrm>
              <a:off x="1931" y="1838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538798" name="Text Box 174"/>
            <p:cNvSpPr txBox="1">
              <a:spLocks noChangeArrowheads="1"/>
            </p:cNvSpPr>
            <p:nvPr/>
          </p:nvSpPr>
          <p:spPr bwMode="auto">
            <a:xfrm>
              <a:off x="1749" y="2035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FD1D32"/>
                  </a:solidFill>
                </a:rPr>
                <a:t>1</a:t>
              </a:r>
            </a:p>
          </p:txBody>
        </p:sp>
        <p:sp>
          <p:nvSpPr>
            <p:cNvPr id="538799" name="Text Box 175"/>
            <p:cNvSpPr txBox="1">
              <a:spLocks noChangeArrowheads="1"/>
            </p:cNvSpPr>
            <p:nvPr/>
          </p:nvSpPr>
          <p:spPr bwMode="auto">
            <a:xfrm>
              <a:off x="1486" y="1840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8</a:t>
              </a:r>
            </a:p>
          </p:txBody>
        </p:sp>
        <p:sp>
          <p:nvSpPr>
            <p:cNvPr id="538800" name="Text Box 176"/>
            <p:cNvSpPr txBox="1">
              <a:spLocks noChangeArrowheads="1"/>
            </p:cNvSpPr>
            <p:nvPr/>
          </p:nvSpPr>
          <p:spPr bwMode="auto">
            <a:xfrm>
              <a:off x="1155" y="1854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5</a:t>
              </a:r>
            </a:p>
          </p:txBody>
        </p:sp>
      </p:grpSp>
      <p:sp>
        <p:nvSpPr>
          <p:cNvPr id="538801" name="Oval 177"/>
          <p:cNvSpPr>
            <a:spLocks noChangeArrowheads="1"/>
          </p:cNvSpPr>
          <p:nvPr/>
        </p:nvSpPr>
        <p:spPr bwMode="auto">
          <a:xfrm>
            <a:off x="1798638" y="5629275"/>
            <a:ext cx="280987" cy="279400"/>
          </a:xfrm>
          <a:prstGeom prst="ellips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802" name="Text Box 178"/>
          <p:cNvSpPr txBox="1">
            <a:spLocks noChangeArrowheads="1"/>
          </p:cNvSpPr>
          <p:nvPr/>
        </p:nvSpPr>
        <p:spPr bwMode="auto">
          <a:xfrm>
            <a:off x="1781175" y="5589588"/>
            <a:ext cx="334963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3</a:t>
            </a:r>
            <a:endParaRPr lang="en-US" sz="1400"/>
          </a:p>
        </p:txBody>
      </p:sp>
      <p:sp>
        <p:nvSpPr>
          <p:cNvPr id="538803" name="Oval 179"/>
          <p:cNvSpPr>
            <a:spLocks noChangeArrowheads="1"/>
          </p:cNvSpPr>
          <p:nvPr/>
        </p:nvSpPr>
        <p:spPr bwMode="auto">
          <a:xfrm>
            <a:off x="2424113" y="6245225"/>
            <a:ext cx="280987" cy="279400"/>
          </a:xfrm>
          <a:prstGeom prst="ellips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804" name="Text Box 180"/>
          <p:cNvSpPr txBox="1">
            <a:spLocks noChangeArrowheads="1"/>
          </p:cNvSpPr>
          <p:nvPr/>
        </p:nvSpPr>
        <p:spPr bwMode="auto">
          <a:xfrm>
            <a:off x="2395538" y="6194425"/>
            <a:ext cx="33496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6</a:t>
            </a:r>
            <a:endParaRPr lang="en-US" sz="1400"/>
          </a:p>
        </p:txBody>
      </p:sp>
      <p:sp>
        <p:nvSpPr>
          <p:cNvPr id="538805" name="Oval 181"/>
          <p:cNvSpPr>
            <a:spLocks noChangeArrowheads="1"/>
          </p:cNvSpPr>
          <p:nvPr/>
        </p:nvSpPr>
        <p:spPr bwMode="auto">
          <a:xfrm>
            <a:off x="3016250" y="5654675"/>
            <a:ext cx="280988" cy="279400"/>
          </a:xfrm>
          <a:prstGeom prst="ellips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806" name="Text Box 182"/>
          <p:cNvSpPr txBox="1">
            <a:spLocks noChangeArrowheads="1"/>
          </p:cNvSpPr>
          <p:nvPr/>
        </p:nvSpPr>
        <p:spPr bwMode="auto">
          <a:xfrm>
            <a:off x="2998788" y="5614988"/>
            <a:ext cx="334962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4</a:t>
            </a:r>
            <a:endParaRPr lang="en-US" sz="1400"/>
          </a:p>
        </p:txBody>
      </p:sp>
      <p:sp>
        <p:nvSpPr>
          <p:cNvPr id="538807" name="Oval 183"/>
          <p:cNvSpPr>
            <a:spLocks noChangeArrowheads="1"/>
          </p:cNvSpPr>
          <p:nvPr/>
        </p:nvSpPr>
        <p:spPr bwMode="auto">
          <a:xfrm>
            <a:off x="3632200" y="5043488"/>
            <a:ext cx="280988" cy="279400"/>
          </a:xfrm>
          <a:prstGeom prst="ellips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808" name="Text Box 184"/>
          <p:cNvSpPr txBox="1">
            <a:spLocks noChangeArrowheads="1"/>
          </p:cNvSpPr>
          <p:nvPr/>
        </p:nvSpPr>
        <p:spPr bwMode="auto">
          <a:xfrm>
            <a:off x="3614738" y="5003800"/>
            <a:ext cx="33496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2</a:t>
            </a:r>
            <a:endParaRPr lang="en-US" sz="1400"/>
          </a:p>
        </p:txBody>
      </p:sp>
      <p:sp>
        <p:nvSpPr>
          <p:cNvPr id="538809" name="Oval 185"/>
          <p:cNvSpPr>
            <a:spLocks noChangeArrowheads="1"/>
          </p:cNvSpPr>
          <p:nvPr/>
        </p:nvSpPr>
        <p:spPr bwMode="auto">
          <a:xfrm>
            <a:off x="3641725" y="6238875"/>
            <a:ext cx="280988" cy="279400"/>
          </a:xfrm>
          <a:prstGeom prst="ellips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810" name="Text Box 186"/>
          <p:cNvSpPr txBox="1">
            <a:spLocks noChangeArrowheads="1"/>
          </p:cNvSpPr>
          <p:nvPr/>
        </p:nvSpPr>
        <p:spPr bwMode="auto">
          <a:xfrm>
            <a:off x="3635375" y="6199188"/>
            <a:ext cx="334963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7</a:t>
            </a:r>
            <a:endParaRPr lang="en-US" sz="1400"/>
          </a:p>
        </p:txBody>
      </p:sp>
      <p:sp>
        <p:nvSpPr>
          <p:cNvPr id="538811" name="Oval 187"/>
          <p:cNvSpPr>
            <a:spLocks noChangeArrowheads="1"/>
          </p:cNvSpPr>
          <p:nvPr/>
        </p:nvSpPr>
        <p:spPr bwMode="auto">
          <a:xfrm>
            <a:off x="4243388" y="5656263"/>
            <a:ext cx="280987" cy="279400"/>
          </a:xfrm>
          <a:prstGeom prst="ellips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812" name="Text Box 188"/>
          <p:cNvSpPr txBox="1">
            <a:spLocks noChangeArrowheads="1"/>
          </p:cNvSpPr>
          <p:nvPr/>
        </p:nvSpPr>
        <p:spPr bwMode="auto">
          <a:xfrm>
            <a:off x="4225925" y="5616575"/>
            <a:ext cx="334963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5</a:t>
            </a:r>
            <a:endParaRPr lang="en-US" sz="1400"/>
          </a:p>
        </p:txBody>
      </p:sp>
      <p:sp>
        <p:nvSpPr>
          <p:cNvPr id="538813" name="Line 189"/>
          <p:cNvSpPr>
            <a:spLocks noChangeShapeType="1"/>
          </p:cNvSpPr>
          <p:nvPr/>
        </p:nvSpPr>
        <p:spPr bwMode="auto">
          <a:xfrm>
            <a:off x="2003425" y="5900738"/>
            <a:ext cx="430213" cy="396875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8814" name="Line 190"/>
          <p:cNvSpPr>
            <a:spLocks noChangeShapeType="1"/>
          </p:cNvSpPr>
          <p:nvPr/>
        </p:nvSpPr>
        <p:spPr bwMode="auto">
          <a:xfrm>
            <a:off x="3895725" y="5243513"/>
            <a:ext cx="420688" cy="430212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8815" name="Line 191"/>
          <p:cNvSpPr>
            <a:spLocks noChangeShapeType="1"/>
          </p:cNvSpPr>
          <p:nvPr/>
        </p:nvSpPr>
        <p:spPr bwMode="auto">
          <a:xfrm flipH="1">
            <a:off x="3886200" y="5889625"/>
            <a:ext cx="396875" cy="398463"/>
          </a:xfrm>
          <a:prstGeom prst="lin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8816" name="Line 192"/>
          <p:cNvSpPr>
            <a:spLocks noChangeShapeType="1"/>
          </p:cNvSpPr>
          <p:nvPr/>
        </p:nvSpPr>
        <p:spPr bwMode="auto">
          <a:xfrm flipH="1">
            <a:off x="3262313" y="5276850"/>
            <a:ext cx="407987" cy="407988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8817" name="Line 193"/>
          <p:cNvSpPr>
            <a:spLocks noChangeShapeType="1"/>
          </p:cNvSpPr>
          <p:nvPr/>
        </p:nvSpPr>
        <p:spPr bwMode="auto">
          <a:xfrm flipH="1">
            <a:off x="3294063" y="5781675"/>
            <a:ext cx="935037" cy="0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8818" name="Line 194"/>
          <p:cNvSpPr>
            <a:spLocks noChangeShapeType="1"/>
          </p:cNvSpPr>
          <p:nvPr/>
        </p:nvSpPr>
        <p:spPr bwMode="auto">
          <a:xfrm>
            <a:off x="3251200" y="5889625"/>
            <a:ext cx="419100" cy="376238"/>
          </a:xfrm>
          <a:prstGeom prst="lin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8819" name="Line 195"/>
          <p:cNvSpPr>
            <a:spLocks noChangeShapeType="1"/>
          </p:cNvSpPr>
          <p:nvPr/>
        </p:nvSpPr>
        <p:spPr bwMode="auto">
          <a:xfrm flipH="1">
            <a:off x="2701925" y="6384925"/>
            <a:ext cx="936625" cy="0"/>
          </a:xfrm>
          <a:prstGeom prst="lin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8820" name="Line 196"/>
          <p:cNvSpPr>
            <a:spLocks noChangeShapeType="1"/>
          </p:cNvSpPr>
          <p:nvPr/>
        </p:nvSpPr>
        <p:spPr bwMode="auto">
          <a:xfrm flipH="1">
            <a:off x="2066925" y="5781675"/>
            <a:ext cx="947738" cy="0"/>
          </a:xfrm>
          <a:prstGeom prst="lin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8821" name="Line 197"/>
          <p:cNvSpPr>
            <a:spLocks noChangeShapeType="1"/>
          </p:cNvSpPr>
          <p:nvPr/>
        </p:nvSpPr>
        <p:spPr bwMode="auto">
          <a:xfrm flipH="1">
            <a:off x="2605088" y="5910263"/>
            <a:ext cx="463550" cy="344487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8822" name="Oval 198"/>
          <p:cNvSpPr>
            <a:spLocks noChangeArrowheads="1"/>
          </p:cNvSpPr>
          <p:nvPr/>
        </p:nvSpPr>
        <p:spPr bwMode="auto">
          <a:xfrm>
            <a:off x="2420938" y="5037138"/>
            <a:ext cx="280987" cy="279400"/>
          </a:xfrm>
          <a:prstGeom prst="ellips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823" name="Text Box 199"/>
          <p:cNvSpPr txBox="1">
            <a:spLocks noChangeArrowheads="1"/>
          </p:cNvSpPr>
          <p:nvPr/>
        </p:nvSpPr>
        <p:spPr bwMode="auto">
          <a:xfrm>
            <a:off x="2408238" y="4997450"/>
            <a:ext cx="33496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1</a:t>
            </a:r>
            <a:endParaRPr lang="en-US" sz="1400"/>
          </a:p>
        </p:txBody>
      </p:sp>
      <p:sp>
        <p:nvSpPr>
          <p:cNvPr id="538824" name="Line 200"/>
          <p:cNvSpPr>
            <a:spLocks noChangeShapeType="1"/>
          </p:cNvSpPr>
          <p:nvPr/>
        </p:nvSpPr>
        <p:spPr bwMode="auto">
          <a:xfrm flipH="1">
            <a:off x="2012950" y="5276850"/>
            <a:ext cx="430213" cy="376238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8825" name="Line 201"/>
          <p:cNvSpPr>
            <a:spLocks noChangeShapeType="1"/>
          </p:cNvSpPr>
          <p:nvPr/>
        </p:nvSpPr>
        <p:spPr bwMode="auto">
          <a:xfrm>
            <a:off x="2701925" y="5157788"/>
            <a:ext cx="914400" cy="0"/>
          </a:xfrm>
          <a:prstGeom prst="lin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8826" name="Line 202"/>
          <p:cNvSpPr>
            <a:spLocks noChangeShapeType="1"/>
          </p:cNvSpPr>
          <p:nvPr/>
        </p:nvSpPr>
        <p:spPr bwMode="auto">
          <a:xfrm>
            <a:off x="2647950" y="5297488"/>
            <a:ext cx="441325" cy="365125"/>
          </a:xfrm>
          <a:prstGeom prst="lin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3" y="153988"/>
            <a:ext cx="7772400" cy="615950"/>
          </a:xfrm>
          <a:noFill/>
          <a:ln/>
        </p:spPr>
        <p:txBody>
          <a:bodyPr/>
          <a:lstStyle/>
          <a:p>
            <a:r>
              <a:rPr lang="en-US" sz="3200"/>
              <a:t>Pseudocode of Kruskal’s Algorithm</a:t>
            </a:r>
          </a:p>
        </p:txBody>
      </p:sp>
      <p:sp>
        <p:nvSpPr>
          <p:cNvPr id="5396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17513" y="909638"/>
            <a:ext cx="6264275" cy="5708650"/>
          </a:xfrm>
          <a:noFill/>
          <a:ln/>
        </p:spPr>
        <p:txBody>
          <a:bodyPr/>
          <a:lstStyle/>
          <a:p>
            <a:r>
              <a:rPr lang="en-US" sz="2000">
                <a:sym typeface="Symbol" pitchFamily="18" charset="2"/>
              </a:rPr>
              <a:t>Input: Graph G = (V, E.  For each vertex v, A(v) is a list of its adjacent vertices.</a:t>
            </a:r>
          </a:p>
          <a:p>
            <a:r>
              <a:rPr lang="en-US" sz="2000">
                <a:sym typeface="Symbol" pitchFamily="18" charset="2"/>
              </a:rPr>
              <a:t>The algorithm</a:t>
            </a:r>
          </a:p>
          <a:p>
            <a:pPr>
              <a:buFont typeface="Wingdings" pitchFamily="2" charset="2"/>
              <a:buNone/>
            </a:pPr>
            <a:r>
              <a:rPr lang="en-US" sz="1600">
                <a:sym typeface="Symbol" pitchFamily="18" charset="2"/>
              </a:rPr>
              <a:t>	void Graph::MST-Kruskal (Vertex s)</a:t>
            </a:r>
          </a:p>
          <a:p>
            <a:pPr>
              <a:buFont typeface="Wingdings" pitchFamily="2" charset="2"/>
              <a:buNone/>
            </a:pPr>
            <a:r>
              <a:rPr lang="en-US" sz="1600">
                <a:sym typeface="Symbol" pitchFamily="18" charset="2"/>
              </a:rPr>
              <a:t>	{</a:t>
            </a:r>
          </a:p>
          <a:p>
            <a:pPr>
              <a:buFont typeface="Wingdings" pitchFamily="2" charset="2"/>
              <a:buNone/>
            </a:pPr>
            <a:r>
              <a:rPr lang="en-US" sz="1600">
                <a:sym typeface="Symbol" pitchFamily="18" charset="2"/>
              </a:rPr>
              <a:t>		view each vertex in V as a singleton tree;</a:t>
            </a:r>
          </a:p>
          <a:p>
            <a:pPr>
              <a:buFont typeface="Wingdings" pitchFamily="2" charset="2"/>
              <a:buNone/>
            </a:pPr>
            <a:r>
              <a:rPr lang="en-US" sz="1600">
                <a:sym typeface="Symbol" pitchFamily="18" charset="2"/>
              </a:rPr>
              <a:t>		sort the edges of E by nodecreasing cost </a:t>
            </a:r>
            <a:r>
              <a:rPr lang="en-US" sz="1600">
                <a:latin typeface="Batang" pitchFamily="18" charset="-127"/>
                <a:sym typeface="Symbol" pitchFamily="18" charset="2"/>
              </a:rPr>
              <a:t>c</a:t>
            </a:r>
            <a:r>
              <a:rPr lang="en-US" sz="1600">
                <a:sym typeface="Symbol" pitchFamily="18" charset="2"/>
              </a:rPr>
              <a:t>;</a:t>
            </a:r>
          </a:p>
          <a:p>
            <a:pPr>
              <a:buFont typeface="Wingdings" pitchFamily="2" charset="2"/>
              <a:buNone/>
            </a:pPr>
            <a:r>
              <a:rPr lang="en-US" sz="1600">
                <a:sym typeface="Symbol" pitchFamily="18" charset="2"/>
              </a:rPr>
              <a:t>		for each edge (v, w)  E, in order by nodecreasing cost</a:t>
            </a:r>
          </a:p>
          <a:p>
            <a:pPr>
              <a:buFont typeface="Wingdings" pitchFamily="2" charset="2"/>
              <a:buNone/>
            </a:pPr>
            <a:r>
              <a:rPr lang="en-US" sz="1600">
                <a:sym typeface="Symbol" pitchFamily="18" charset="2"/>
              </a:rPr>
              <a:t>		     do if v and w are not in the same tree</a:t>
            </a:r>
          </a:p>
          <a:p>
            <a:pPr>
              <a:buFont typeface="Wingdings" pitchFamily="2" charset="2"/>
              <a:buNone/>
            </a:pPr>
            <a:r>
              <a:rPr lang="en-US" sz="1600">
                <a:sym typeface="Symbol" pitchFamily="18" charset="2"/>
              </a:rPr>
              <a:t>		          then merge the two trees;</a:t>
            </a:r>
          </a:p>
          <a:p>
            <a:pPr>
              <a:buFont typeface="Wingdings" pitchFamily="2" charset="2"/>
              <a:buNone/>
            </a:pPr>
            <a:r>
              <a:rPr lang="en-US" sz="1600">
                <a:sym typeface="Symbol" pitchFamily="18" charset="2"/>
              </a:rPr>
              <a:t>	}</a:t>
            </a:r>
          </a:p>
          <a:p>
            <a:pPr>
              <a:buFont typeface="Wingdings" pitchFamily="2" charset="2"/>
              <a:buNone/>
            </a:pPr>
            <a:endParaRPr lang="en-US" sz="1600">
              <a:sym typeface="Symbol" pitchFamily="18" charset="2"/>
            </a:endParaRPr>
          </a:p>
          <a:p>
            <a:r>
              <a:rPr lang="en-US" sz="2000">
                <a:sym typeface="Symbol" pitchFamily="18" charset="2"/>
              </a:rPr>
              <a:t>Running Time: </a:t>
            </a:r>
          </a:p>
          <a:p>
            <a:pPr lvl="1"/>
            <a:r>
              <a:rPr lang="en-US" sz="1400">
                <a:sym typeface="Symbol" pitchFamily="18" charset="2"/>
              </a:rPr>
              <a:t>Using disjoint set data structure, O(|E|log|V|).</a:t>
            </a:r>
          </a:p>
        </p:txBody>
      </p:sp>
      <p:graphicFrame>
        <p:nvGraphicFramePr>
          <p:cNvPr id="539652" name="Object 4"/>
          <p:cNvGraphicFramePr>
            <a:graphicFrameLocks noChangeAspect="1"/>
          </p:cNvGraphicFramePr>
          <p:nvPr/>
        </p:nvGraphicFramePr>
        <p:xfrm>
          <a:off x="7159625" y="2459038"/>
          <a:ext cx="1323975" cy="187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9734" name="Worksheet" r:id="rId3" imgW="1324356" imgH="1876755" progId="Excel.Sheet.8">
                  <p:embed/>
                </p:oleObj>
              </mc:Choice>
              <mc:Fallback>
                <p:oleObj name="Worksheet" r:id="rId3" imgW="1324356" imgH="1876755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9625" y="2459038"/>
                        <a:ext cx="1323975" cy="187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39653" name="Group 5"/>
          <p:cNvGrpSpPr>
            <a:grpSpLocks/>
          </p:cNvGrpSpPr>
          <p:nvPr/>
        </p:nvGrpSpPr>
        <p:grpSpPr bwMode="auto">
          <a:xfrm>
            <a:off x="6284913" y="817563"/>
            <a:ext cx="2779712" cy="1606550"/>
            <a:chOff x="3856" y="1010"/>
            <a:chExt cx="1751" cy="1012"/>
          </a:xfrm>
        </p:grpSpPr>
        <p:grpSp>
          <p:nvGrpSpPr>
            <p:cNvPr id="539654" name="Group 6"/>
            <p:cNvGrpSpPr>
              <a:grpSpLocks/>
            </p:cNvGrpSpPr>
            <p:nvPr/>
          </p:nvGrpSpPr>
          <p:grpSpPr bwMode="auto">
            <a:xfrm>
              <a:off x="4015" y="1010"/>
              <a:ext cx="1464" cy="949"/>
              <a:chOff x="1067" y="1260"/>
              <a:chExt cx="1464" cy="949"/>
            </a:xfrm>
          </p:grpSpPr>
          <p:sp>
            <p:nvSpPr>
              <p:cNvPr id="539655" name="Text Box 7"/>
              <p:cNvSpPr txBox="1">
                <a:spLocks noChangeArrowheads="1"/>
              </p:cNvSpPr>
              <p:nvPr/>
            </p:nvSpPr>
            <p:spPr bwMode="auto">
              <a:xfrm>
                <a:off x="1067" y="1482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4</a:t>
                </a:r>
              </a:p>
            </p:txBody>
          </p:sp>
          <p:sp>
            <p:nvSpPr>
              <p:cNvPr id="539656" name="Text Box 8"/>
              <p:cNvSpPr txBox="1">
                <a:spLocks noChangeArrowheads="1"/>
              </p:cNvSpPr>
              <p:nvPr/>
            </p:nvSpPr>
            <p:spPr bwMode="auto">
              <a:xfrm>
                <a:off x="1679" y="1260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2</a:t>
                </a:r>
              </a:p>
            </p:txBody>
          </p:sp>
          <p:sp>
            <p:nvSpPr>
              <p:cNvPr id="539657" name="Text Box 9"/>
              <p:cNvSpPr txBox="1">
                <a:spLocks noChangeArrowheads="1"/>
              </p:cNvSpPr>
              <p:nvPr/>
            </p:nvSpPr>
            <p:spPr bwMode="auto">
              <a:xfrm>
                <a:off x="2311" y="1430"/>
                <a:ext cx="220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10</a:t>
                </a:r>
              </a:p>
            </p:txBody>
          </p:sp>
          <p:sp>
            <p:nvSpPr>
              <p:cNvPr id="539658" name="Text Box 10"/>
              <p:cNvSpPr txBox="1">
                <a:spLocks noChangeArrowheads="1"/>
              </p:cNvSpPr>
              <p:nvPr/>
            </p:nvSpPr>
            <p:spPr bwMode="auto">
              <a:xfrm>
                <a:off x="1993" y="1526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3</a:t>
                </a:r>
              </a:p>
            </p:txBody>
          </p:sp>
          <p:sp>
            <p:nvSpPr>
              <p:cNvPr id="539659" name="Text Box 11"/>
              <p:cNvSpPr txBox="1">
                <a:spLocks noChangeArrowheads="1"/>
              </p:cNvSpPr>
              <p:nvPr/>
            </p:nvSpPr>
            <p:spPr bwMode="auto">
              <a:xfrm>
                <a:off x="1560" y="1459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1</a:t>
                </a:r>
              </a:p>
            </p:txBody>
          </p:sp>
          <p:sp>
            <p:nvSpPr>
              <p:cNvPr id="539660" name="Text Box 12"/>
              <p:cNvSpPr txBox="1">
                <a:spLocks noChangeArrowheads="1"/>
              </p:cNvSpPr>
              <p:nvPr/>
            </p:nvSpPr>
            <p:spPr bwMode="auto">
              <a:xfrm>
                <a:off x="1331" y="1644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2</a:t>
                </a:r>
              </a:p>
            </p:txBody>
          </p:sp>
          <p:sp>
            <p:nvSpPr>
              <p:cNvPr id="539661" name="Text Box 13"/>
              <p:cNvSpPr txBox="1">
                <a:spLocks noChangeArrowheads="1"/>
              </p:cNvSpPr>
              <p:nvPr/>
            </p:nvSpPr>
            <p:spPr bwMode="auto">
              <a:xfrm>
                <a:off x="2165" y="1652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7</a:t>
                </a:r>
              </a:p>
            </p:txBody>
          </p:sp>
          <p:sp>
            <p:nvSpPr>
              <p:cNvPr id="539662" name="Text Box 14"/>
              <p:cNvSpPr txBox="1">
                <a:spLocks noChangeArrowheads="1"/>
              </p:cNvSpPr>
              <p:nvPr/>
            </p:nvSpPr>
            <p:spPr bwMode="auto">
              <a:xfrm>
                <a:off x="2356" y="1924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6</a:t>
                </a:r>
              </a:p>
            </p:txBody>
          </p:sp>
          <p:sp>
            <p:nvSpPr>
              <p:cNvPr id="539663" name="Text Box 15"/>
              <p:cNvSpPr txBox="1">
                <a:spLocks noChangeArrowheads="1"/>
              </p:cNvSpPr>
              <p:nvPr/>
            </p:nvSpPr>
            <p:spPr bwMode="auto">
              <a:xfrm>
                <a:off x="1931" y="1838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4</a:t>
                </a:r>
              </a:p>
            </p:txBody>
          </p:sp>
          <p:sp>
            <p:nvSpPr>
              <p:cNvPr id="539664" name="Text Box 16"/>
              <p:cNvSpPr txBox="1">
                <a:spLocks noChangeArrowheads="1"/>
              </p:cNvSpPr>
              <p:nvPr/>
            </p:nvSpPr>
            <p:spPr bwMode="auto">
              <a:xfrm>
                <a:off x="1749" y="2035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1</a:t>
                </a:r>
              </a:p>
            </p:txBody>
          </p:sp>
          <p:sp>
            <p:nvSpPr>
              <p:cNvPr id="539665" name="Text Box 17"/>
              <p:cNvSpPr txBox="1">
                <a:spLocks noChangeArrowheads="1"/>
              </p:cNvSpPr>
              <p:nvPr/>
            </p:nvSpPr>
            <p:spPr bwMode="auto">
              <a:xfrm>
                <a:off x="1486" y="1840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8</a:t>
                </a:r>
              </a:p>
            </p:txBody>
          </p:sp>
          <p:sp>
            <p:nvSpPr>
              <p:cNvPr id="539666" name="Text Box 18"/>
              <p:cNvSpPr txBox="1">
                <a:spLocks noChangeArrowheads="1"/>
              </p:cNvSpPr>
              <p:nvPr/>
            </p:nvSpPr>
            <p:spPr bwMode="auto">
              <a:xfrm>
                <a:off x="1155" y="1854"/>
                <a:ext cx="16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5</a:t>
                </a:r>
              </a:p>
            </p:txBody>
          </p:sp>
        </p:grpSp>
        <p:sp>
          <p:nvSpPr>
            <p:cNvPr id="539667" name="Oval 19"/>
            <p:cNvSpPr>
              <a:spLocks noChangeArrowheads="1"/>
            </p:cNvSpPr>
            <p:nvPr/>
          </p:nvSpPr>
          <p:spPr bwMode="auto">
            <a:xfrm>
              <a:off x="3867" y="1458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668" name="Text Box 20"/>
            <p:cNvSpPr txBox="1">
              <a:spLocks noChangeArrowheads="1"/>
            </p:cNvSpPr>
            <p:nvPr/>
          </p:nvSpPr>
          <p:spPr bwMode="auto">
            <a:xfrm>
              <a:off x="3856" y="1433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3</a:t>
              </a:r>
              <a:endParaRPr lang="en-US" sz="1400"/>
            </a:p>
          </p:txBody>
        </p:sp>
        <p:sp>
          <p:nvSpPr>
            <p:cNvPr id="539669" name="Oval 21"/>
            <p:cNvSpPr>
              <a:spLocks noChangeArrowheads="1"/>
            </p:cNvSpPr>
            <p:nvPr/>
          </p:nvSpPr>
          <p:spPr bwMode="auto">
            <a:xfrm>
              <a:off x="4261" y="1846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670" name="Text Box 22"/>
            <p:cNvSpPr txBox="1">
              <a:spLocks noChangeArrowheads="1"/>
            </p:cNvSpPr>
            <p:nvPr/>
          </p:nvSpPr>
          <p:spPr bwMode="auto">
            <a:xfrm>
              <a:off x="4243" y="1814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6</a:t>
              </a:r>
              <a:endParaRPr lang="en-US" sz="1400"/>
            </a:p>
          </p:txBody>
        </p:sp>
        <p:sp>
          <p:nvSpPr>
            <p:cNvPr id="539671" name="Oval 23"/>
            <p:cNvSpPr>
              <a:spLocks noChangeArrowheads="1"/>
            </p:cNvSpPr>
            <p:nvPr/>
          </p:nvSpPr>
          <p:spPr bwMode="auto">
            <a:xfrm>
              <a:off x="4634" y="1474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672" name="Text Box 24"/>
            <p:cNvSpPr txBox="1">
              <a:spLocks noChangeArrowheads="1"/>
            </p:cNvSpPr>
            <p:nvPr/>
          </p:nvSpPr>
          <p:spPr bwMode="auto">
            <a:xfrm>
              <a:off x="4623" y="1449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4</a:t>
              </a:r>
              <a:endParaRPr lang="en-US" sz="1400"/>
            </a:p>
          </p:txBody>
        </p:sp>
        <p:sp>
          <p:nvSpPr>
            <p:cNvPr id="539673" name="Oval 25"/>
            <p:cNvSpPr>
              <a:spLocks noChangeArrowheads="1"/>
            </p:cNvSpPr>
            <p:nvPr/>
          </p:nvSpPr>
          <p:spPr bwMode="auto">
            <a:xfrm>
              <a:off x="5022" y="1089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674" name="Text Box 26"/>
            <p:cNvSpPr txBox="1">
              <a:spLocks noChangeArrowheads="1"/>
            </p:cNvSpPr>
            <p:nvPr/>
          </p:nvSpPr>
          <p:spPr bwMode="auto">
            <a:xfrm>
              <a:off x="5011" y="1064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2</a:t>
              </a:r>
              <a:endParaRPr lang="en-US" sz="1400"/>
            </a:p>
          </p:txBody>
        </p:sp>
        <p:sp>
          <p:nvSpPr>
            <p:cNvPr id="539675" name="Oval 27"/>
            <p:cNvSpPr>
              <a:spLocks noChangeArrowheads="1"/>
            </p:cNvSpPr>
            <p:nvPr/>
          </p:nvSpPr>
          <p:spPr bwMode="auto">
            <a:xfrm>
              <a:off x="5028" y="184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676" name="Text Box 28"/>
            <p:cNvSpPr txBox="1">
              <a:spLocks noChangeArrowheads="1"/>
            </p:cNvSpPr>
            <p:nvPr/>
          </p:nvSpPr>
          <p:spPr bwMode="auto">
            <a:xfrm>
              <a:off x="5024" y="1817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7</a:t>
              </a:r>
              <a:endParaRPr lang="en-US" sz="1400"/>
            </a:p>
          </p:txBody>
        </p:sp>
        <p:sp>
          <p:nvSpPr>
            <p:cNvPr id="539677" name="Oval 29"/>
            <p:cNvSpPr>
              <a:spLocks noChangeArrowheads="1"/>
            </p:cNvSpPr>
            <p:nvPr/>
          </p:nvSpPr>
          <p:spPr bwMode="auto">
            <a:xfrm>
              <a:off x="5407" y="1475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678" name="Text Box 30"/>
            <p:cNvSpPr txBox="1">
              <a:spLocks noChangeArrowheads="1"/>
            </p:cNvSpPr>
            <p:nvPr/>
          </p:nvSpPr>
          <p:spPr bwMode="auto">
            <a:xfrm>
              <a:off x="5396" y="1450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5</a:t>
              </a:r>
              <a:endParaRPr lang="en-US" sz="1400"/>
            </a:p>
          </p:txBody>
        </p:sp>
        <p:sp>
          <p:nvSpPr>
            <p:cNvPr id="539679" name="Line 31"/>
            <p:cNvSpPr>
              <a:spLocks noChangeShapeType="1"/>
            </p:cNvSpPr>
            <p:nvPr/>
          </p:nvSpPr>
          <p:spPr bwMode="auto">
            <a:xfrm>
              <a:off x="3996" y="1629"/>
              <a:ext cx="271" cy="25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9680" name="Line 32"/>
            <p:cNvSpPr>
              <a:spLocks noChangeShapeType="1"/>
            </p:cNvSpPr>
            <p:nvPr/>
          </p:nvSpPr>
          <p:spPr bwMode="auto">
            <a:xfrm>
              <a:off x="5188" y="1215"/>
              <a:ext cx="265" cy="27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9681" name="Line 33"/>
            <p:cNvSpPr>
              <a:spLocks noChangeShapeType="1"/>
            </p:cNvSpPr>
            <p:nvPr/>
          </p:nvSpPr>
          <p:spPr bwMode="auto">
            <a:xfrm flipH="1">
              <a:off x="5182" y="1622"/>
              <a:ext cx="250" cy="25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9682" name="Line 34"/>
            <p:cNvSpPr>
              <a:spLocks noChangeShapeType="1"/>
            </p:cNvSpPr>
            <p:nvPr/>
          </p:nvSpPr>
          <p:spPr bwMode="auto">
            <a:xfrm flipH="1">
              <a:off x="4789" y="1236"/>
              <a:ext cx="257" cy="2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9683" name="Line 35"/>
            <p:cNvSpPr>
              <a:spLocks noChangeShapeType="1"/>
            </p:cNvSpPr>
            <p:nvPr/>
          </p:nvSpPr>
          <p:spPr bwMode="auto">
            <a:xfrm flipH="1">
              <a:off x="4809" y="1554"/>
              <a:ext cx="5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9684" name="Line 36"/>
            <p:cNvSpPr>
              <a:spLocks noChangeShapeType="1"/>
            </p:cNvSpPr>
            <p:nvPr/>
          </p:nvSpPr>
          <p:spPr bwMode="auto">
            <a:xfrm>
              <a:off x="4782" y="1622"/>
              <a:ext cx="264" cy="2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9685" name="Line 37"/>
            <p:cNvSpPr>
              <a:spLocks noChangeShapeType="1"/>
            </p:cNvSpPr>
            <p:nvPr/>
          </p:nvSpPr>
          <p:spPr bwMode="auto">
            <a:xfrm flipH="1">
              <a:off x="4436" y="1934"/>
              <a:ext cx="59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9686" name="Line 38"/>
            <p:cNvSpPr>
              <a:spLocks noChangeShapeType="1"/>
            </p:cNvSpPr>
            <p:nvPr/>
          </p:nvSpPr>
          <p:spPr bwMode="auto">
            <a:xfrm flipH="1">
              <a:off x="4036" y="1554"/>
              <a:ext cx="59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9687" name="Line 39"/>
            <p:cNvSpPr>
              <a:spLocks noChangeShapeType="1"/>
            </p:cNvSpPr>
            <p:nvPr/>
          </p:nvSpPr>
          <p:spPr bwMode="auto">
            <a:xfrm flipH="1">
              <a:off x="4375" y="1635"/>
              <a:ext cx="292" cy="2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9688" name="Oval 40"/>
            <p:cNvSpPr>
              <a:spLocks noChangeArrowheads="1"/>
            </p:cNvSpPr>
            <p:nvPr/>
          </p:nvSpPr>
          <p:spPr bwMode="auto">
            <a:xfrm>
              <a:off x="4259" y="1085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689" name="Text Box 41"/>
            <p:cNvSpPr txBox="1">
              <a:spLocks noChangeArrowheads="1"/>
            </p:cNvSpPr>
            <p:nvPr/>
          </p:nvSpPr>
          <p:spPr bwMode="auto">
            <a:xfrm>
              <a:off x="4251" y="1060"/>
              <a:ext cx="21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v</a:t>
              </a:r>
              <a:r>
                <a:rPr lang="en-US" sz="1400" baseline="-25000"/>
                <a:t>1</a:t>
              </a:r>
              <a:endParaRPr lang="en-US" sz="1400"/>
            </a:p>
          </p:txBody>
        </p:sp>
        <p:sp>
          <p:nvSpPr>
            <p:cNvPr id="539690" name="Line 42"/>
            <p:cNvSpPr>
              <a:spLocks noChangeShapeType="1"/>
            </p:cNvSpPr>
            <p:nvPr/>
          </p:nvSpPr>
          <p:spPr bwMode="auto">
            <a:xfrm flipH="1">
              <a:off x="4002" y="1236"/>
              <a:ext cx="271" cy="2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9691" name="Line 43"/>
            <p:cNvSpPr>
              <a:spLocks noChangeShapeType="1"/>
            </p:cNvSpPr>
            <p:nvPr/>
          </p:nvSpPr>
          <p:spPr bwMode="auto">
            <a:xfrm>
              <a:off x="4436" y="1161"/>
              <a:ext cx="57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9692" name="Line 44"/>
            <p:cNvSpPr>
              <a:spLocks noChangeShapeType="1"/>
            </p:cNvSpPr>
            <p:nvPr/>
          </p:nvSpPr>
          <p:spPr bwMode="auto">
            <a:xfrm>
              <a:off x="4402" y="1249"/>
              <a:ext cx="278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539693" name="Group 45"/>
          <p:cNvGrpSpPr>
            <a:grpSpLocks/>
          </p:cNvGrpSpPr>
          <p:nvPr/>
        </p:nvGrpSpPr>
        <p:grpSpPr bwMode="auto">
          <a:xfrm>
            <a:off x="6073775" y="4732338"/>
            <a:ext cx="2324100" cy="1506537"/>
            <a:chOff x="1067" y="1260"/>
            <a:chExt cx="1464" cy="949"/>
          </a:xfrm>
        </p:grpSpPr>
        <p:sp>
          <p:nvSpPr>
            <p:cNvPr id="539694" name="Text Box 46"/>
            <p:cNvSpPr txBox="1">
              <a:spLocks noChangeArrowheads="1"/>
            </p:cNvSpPr>
            <p:nvPr/>
          </p:nvSpPr>
          <p:spPr bwMode="auto">
            <a:xfrm>
              <a:off x="1067" y="1482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539695" name="Text Box 47"/>
            <p:cNvSpPr txBox="1">
              <a:spLocks noChangeArrowheads="1"/>
            </p:cNvSpPr>
            <p:nvPr/>
          </p:nvSpPr>
          <p:spPr bwMode="auto">
            <a:xfrm>
              <a:off x="1679" y="1260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FD1D32"/>
                  </a:solidFill>
                </a:rPr>
                <a:t>2</a:t>
              </a:r>
            </a:p>
          </p:txBody>
        </p:sp>
        <p:sp>
          <p:nvSpPr>
            <p:cNvPr id="539696" name="Text Box 48"/>
            <p:cNvSpPr txBox="1">
              <a:spLocks noChangeArrowheads="1"/>
            </p:cNvSpPr>
            <p:nvPr/>
          </p:nvSpPr>
          <p:spPr bwMode="auto">
            <a:xfrm>
              <a:off x="2311" y="1430"/>
              <a:ext cx="220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10</a:t>
              </a:r>
            </a:p>
          </p:txBody>
        </p:sp>
        <p:sp>
          <p:nvSpPr>
            <p:cNvPr id="539697" name="Text Box 49"/>
            <p:cNvSpPr txBox="1">
              <a:spLocks noChangeArrowheads="1"/>
            </p:cNvSpPr>
            <p:nvPr/>
          </p:nvSpPr>
          <p:spPr bwMode="auto">
            <a:xfrm>
              <a:off x="1993" y="1526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539698" name="Text Box 50"/>
            <p:cNvSpPr txBox="1">
              <a:spLocks noChangeArrowheads="1"/>
            </p:cNvSpPr>
            <p:nvPr/>
          </p:nvSpPr>
          <p:spPr bwMode="auto">
            <a:xfrm>
              <a:off x="1560" y="1459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FD1D32"/>
                  </a:solidFill>
                </a:rPr>
                <a:t>1</a:t>
              </a:r>
            </a:p>
          </p:txBody>
        </p:sp>
        <p:sp>
          <p:nvSpPr>
            <p:cNvPr id="539699" name="Text Box 51"/>
            <p:cNvSpPr txBox="1">
              <a:spLocks noChangeArrowheads="1"/>
            </p:cNvSpPr>
            <p:nvPr/>
          </p:nvSpPr>
          <p:spPr bwMode="auto">
            <a:xfrm>
              <a:off x="1331" y="1644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FD1D32"/>
                  </a:solidFill>
                </a:rPr>
                <a:t>2</a:t>
              </a:r>
            </a:p>
          </p:txBody>
        </p:sp>
        <p:sp>
          <p:nvSpPr>
            <p:cNvPr id="539700" name="Text Box 52"/>
            <p:cNvSpPr txBox="1">
              <a:spLocks noChangeArrowheads="1"/>
            </p:cNvSpPr>
            <p:nvPr/>
          </p:nvSpPr>
          <p:spPr bwMode="auto">
            <a:xfrm>
              <a:off x="2165" y="1652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7</a:t>
              </a:r>
            </a:p>
          </p:txBody>
        </p:sp>
        <p:sp>
          <p:nvSpPr>
            <p:cNvPr id="539701" name="Text Box 53"/>
            <p:cNvSpPr txBox="1">
              <a:spLocks noChangeArrowheads="1"/>
            </p:cNvSpPr>
            <p:nvPr/>
          </p:nvSpPr>
          <p:spPr bwMode="auto">
            <a:xfrm>
              <a:off x="2356" y="1924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6</a:t>
              </a:r>
            </a:p>
          </p:txBody>
        </p:sp>
        <p:sp>
          <p:nvSpPr>
            <p:cNvPr id="539702" name="Text Box 54"/>
            <p:cNvSpPr txBox="1">
              <a:spLocks noChangeArrowheads="1"/>
            </p:cNvSpPr>
            <p:nvPr/>
          </p:nvSpPr>
          <p:spPr bwMode="auto">
            <a:xfrm>
              <a:off x="1931" y="1838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539703" name="Text Box 55"/>
            <p:cNvSpPr txBox="1">
              <a:spLocks noChangeArrowheads="1"/>
            </p:cNvSpPr>
            <p:nvPr/>
          </p:nvSpPr>
          <p:spPr bwMode="auto">
            <a:xfrm>
              <a:off x="1749" y="2035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FD1D32"/>
                  </a:solidFill>
                </a:rPr>
                <a:t>1</a:t>
              </a:r>
            </a:p>
          </p:txBody>
        </p:sp>
        <p:sp>
          <p:nvSpPr>
            <p:cNvPr id="539704" name="Text Box 56"/>
            <p:cNvSpPr txBox="1">
              <a:spLocks noChangeArrowheads="1"/>
            </p:cNvSpPr>
            <p:nvPr/>
          </p:nvSpPr>
          <p:spPr bwMode="auto">
            <a:xfrm>
              <a:off x="1486" y="1840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8</a:t>
              </a:r>
            </a:p>
          </p:txBody>
        </p:sp>
        <p:sp>
          <p:nvSpPr>
            <p:cNvPr id="539705" name="Text Box 57"/>
            <p:cNvSpPr txBox="1">
              <a:spLocks noChangeArrowheads="1"/>
            </p:cNvSpPr>
            <p:nvPr/>
          </p:nvSpPr>
          <p:spPr bwMode="auto">
            <a:xfrm>
              <a:off x="1155" y="1854"/>
              <a:ext cx="16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</a:rPr>
                <a:t>5</a:t>
              </a:r>
            </a:p>
          </p:txBody>
        </p:sp>
      </p:grpSp>
      <p:sp>
        <p:nvSpPr>
          <p:cNvPr id="539706" name="Oval 58"/>
          <p:cNvSpPr>
            <a:spLocks noChangeArrowheads="1"/>
          </p:cNvSpPr>
          <p:nvPr/>
        </p:nvSpPr>
        <p:spPr bwMode="auto">
          <a:xfrm>
            <a:off x="5838825" y="5443538"/>
            <a:ext cx="280988" cy="279400"/>
          </a:xfrm>
          <a:prstGeom prst="ellips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9707" name="Text Box 59"/>
          <p:cNvSpPr txBox="1">
            <a:spLocks noChangeArrowheads="1"/>
          </p:cNvSpPr>
          <p:nvPr/>
        </p:nvSpPr>
        <p:spPr bwMode="auto">
          <a:xfrm>
            <a:off x="5821363" y="5403850"/>
            <a:ext cx="33496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3</a:t>
            </a:r>
            <a:endParaRPr lang="en-US" sz="1400"/>
          </a:p>
        </p:txBody>
      </p:sp>
      <p:sp>
        <p:nvSpPr>
          <p:cNvPr id="539708" name="Oval 60"/>
          <p:cNvSpPr>
            <a:spLocks noChangeArrowheads="1"/>
          </p:cNvSpPr>
          <p:nvPr/>
        </p:nvSpPr>
        <p:spPr bwMode="auto">
          <a:xfrm>
            <a:off x="6464300" y="6059488"/>
            <a:ext cx="280988" cy="279400"/>
          </a:xfrm>
          <a:prstGeom prst="ellips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9709" name="Text Box 61"/>
          <p:cNvSpPr txBox="1">
            <a:spLocks noChangeArrowheads="1"/>
          </p:cNvSpPr>
          <p:nvPr/>
        </p:nvSpPr>
        <p:spPr bwMode="auto">
          <a:xfrm>
            <a:off x="6435725" y="6008688"/>
            <a:ext cx="334963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6</a:t>
            </a:r>
            <a:endParaRPr lang="en-US" sz="1400"/>
          </a:p>
        </p:txBody>
      </p:sp>
      <p:sp>
        <p:nvSpPr>
          <p:cNvPr id="539710" name="Oval 62"/>
          <p:cNvSpPr>
            <a:spLocks noChangeArrowheads="1"/>
          </p:cNvSpPr>
          <p:nvPr/>
        </p:nvSpPr>
        <p:spPr bwMode="auto">
          <a:xfrm>
            <a:off x="7056438" y="5468938"/>
            <a:ext cx="280987" cy="279400"/>
          </a:xfrm>
          <a:prstGeom prst="ellips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9711" name="Text Box 63"/>
          <p:cNvSpPr txBox="1">
            <a:spLocks noChangeArrowheads="1"/>
          </p:cNvSpPr>
          <p:nvPr/>
        </p:nvSpPr>
        <p:spPr bwMode="auto">
          <a:xfrm>
            <a:off x="7038975" y="5429250"/>
            <a:ext cx="334963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4</a:t>
            </a:r>
            <a:endParaRPr lang="en-US" sz="1400"/>
          </a:p>
        </p:txBody>
      </p:sp>
      <p:sp>
        <p:nvSpPr>
          <p:cNvPr id="539712" name="Oval 64"/>
          <p:cNvSpPr>
            <a:spLocks noChangeArrowheads="1"/>
          </p:cNvSpPr>
          <p:nvPr/>
        </p:nvSpPr>
        <p:spPr bwMode="auto">
          <a:xfrm>
            <a:off x="7672388" y="4857750"/>
            <a:ext cx="280987" cy="279400"/>
          </a:xfrm>
          <a:prstGeom prst="ellips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9713" name="Text Box 65"/>
          <p:cNvSpPr txBox="1">
            <a:spLocks noChangeArrowheads="1"/>
          </p:cNvSpPr>
          <p:nvPr/>
        </p:nvSpPr>
        <p:spPr bwMode="auto">
          <a:xfrm>
            <a:off x="7654925" y="4818063"/>
            <a:ext cx="334963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2</a:t>
            </a:r>
            <a:endParaRPr lang="en-US" sz="1400"/>
          </a:p>
        </p:txBody>
      </p:sp>
      <p:sp>
        <p:nvSpPr>
          <p:cNvPr id="539714" name="Oval 66"/>
          <p:cNvSpPr>
            <a:spLocks noChangeArrowheads="1"/>
          </p:cNvSpPr>
          <p:nvPr/>
        </p:nvSpPr>
        <p:spPr bwMode="auto">
          <a:xfrm>
            <a:off x="7681913" y="6053138"/>
            <a:ext cx="280987" cy="279400"/>
          </a:xfrm>
          <a:prstGeom prst="ellips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9715" name="Text Box 67"/>
          <p:cNvSpPr txBox="1">
            <a:spLocks noChangeArrowheads="1"/>
          </p:cNvSpPr>
          <p:nvPr/>
        </p:nvSpPr>
        <p:spPr bwMode="auto">
          <a:xfrm>
            <a:off x="7675563" y="6013450"/>
            <a:ext cx="33496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7</a:t>
            </a:r>
            <a:endParaRPr lang="en-US" sz="1400"/>
          </a:p>
        </p:txBody>
      </p:sp>
      <p:sp>
        <p:nvSpPr>
          <p:cNvPr id="539716" name="Oval 68"/>
          <p:cNvSpPr>
            <a:spLocks noChangeArrowheads="1"/>
          </p:cNvSpPr>
          <p:nvPr/>
        </p:nvSpPr>
        <p:spPr bwMode="auto">
          <a:xfrm>
            <a:off x="8283575" y="5470525"/>
            <a:ext cx="280988" cy="279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9717" name="Text Box 69"/>
          <p:cNvSpPr txBox="1">
            <a:spLocks noChangeArrowheads="1"/>
          </p:cNvSpPr>
          <p:nvPr/>
        </p:nvSpPr>
        <p:spPr bwMode="auto">
          <a:xfrm>
            <a:off x="8266113" y="5430838"/>
            <a:ext cx="334962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5</a:t>
            </a:r>
            <a:endParaRPr lang="en-US" sz="1400"/>
          </a:p>
        </p:txBody>
      </p:sp>
      <p:sp>
        <p:nvSpPr>
          <p:cNvPr id="539718" name="Line 70"/>
          <p:cNvSpPr>
            <a:spLocks noChangeShapeType="1"/>
          </p:cNvSpPr>
          <p:nvPr/>
        </p:nvSpPr>
        <p:spPr bwMode="auto">
          <a:xfrm>
            <a:off x="6043613" y="5715000"/>
            <a:ext cx="430212" cy="396875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9719" name="Line 71"/>
          <p:cNvSpPr>
            <a:spLocks noChangeShapeType="1"/>
          </p:cNvSpPr>
          <p:nvPr/>
        </p:nvSpPr>
        <p:spPr bwMode="auto">
          <a:xfrm>
            <a:off x="7935913" y="5057775"/>
            <a:ext cx="420687" cy="430213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9720" name="Line 72"/>
          <p:cNvSpPr>
            <a:spLocks noChangeShapeType="1"/>
          </p:cNvSpPr>
          <p:nvPr/>
        </p:nvSpPr>
        <p:spPr bwMode="auto">
          <a:xfrm flipH="1">
            <a:off x="7926388" y="5703888"/>
            <a:ext cx="396875" cy="398462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9721" name="Line 73"/>
          <p:cNvSpPr>
            <a:spLocks noChangeShapeType="1"/>
          </p:cNvSpPr>
          <p:nvPr/>
        </p:nvSpPr>
        <p:spPr bwMode="auto">
          <a:xfrm flipH="1">
            <a:off x="7302500" y="5091113"/>
            <a:ext cx="407988" cy="407987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9722" name="Line 74"/>
          <p:cNvSpPr>
            <a:spLocks noChangeShapeType="1"/>
          </p:cNvSpPr>
          <p:nvPr/>
        </p:nvSpPr>
        <p:spPr bwMode="auto">
          <a:xfrm flipH="1">
            <a:off x="7334250" y="5595938"/>
            <a:ext cx="935038" cy="0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9723" name="Line 75"/>
          <p:cNvSpPr>
            <a:spLocks noChangeShapeType="1"/>
          </p:cNvSpPr>
          <p:nvPr/>
        </p:nvSpPr>
        <p:spPr bwMode="auto">
          <a:xfrm>
            <a:off x="7291388" y="5703888"/>
            <a:ext cx="419100" cy="376237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9724" name="Line 76"/>
          <p:cNvSpPr>
            <a:spLocks noChangeShapeType="1"/>
          </p:cNvSpPr>
          <p:nvPr/>
        </p:nvSpPr>
        <p:spPr bwMode="auto">
          <a:xfrm flipH="1">
            <a:off x="6742113" y="6199188"/>
            <a:ext cx="936625" cy="0"/>
          </a:xfrm>
          <a:prstGeom prst="lin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9725" name="Line 77"/>
          <p:cNvSpPr>
            <a:spLocks noChangeShapeType="1"/>
          </p:cNvSpPr>
          <p:nvPr/>
        </p:nvSpPr>
        <p:spPr bwMode="auto">
          <a:xfrm flipH="1">
            <a:off x="6107113" y="5595938"/>
            <a:ext cx="947737" cy="0"/>
          </a:xfrm>
          <a:prstGeom prst="lin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9726" name="Line 78"/>
          <p:cNvSpPr>
            <a:spLocks noChangeShapeType="1"/>
          </p:cNvSpPr>
          <p:nvPr/>
        </p:nvSpPr>
        <p:spPr bwMode="auto">
          <a:xfrm flipH="1">
            <a:off x="6645275" y="5724525"/>
            <a:ext cx="463550" cy="344488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9727" name="Oval 79"/>
          <p:cNvSpPr>
            <a:spLocks noChangeArrowheads="1"/>
          </p:cNvSpPr>
          <p:nvPr/>
        </p:nvSpPr>
        <p:spPr bwMode="auto">
          <a:xfrm>
            <a:off x="6461125" y="4851400"/>
            <a:ext cx="280988" cy="279400"/>
          </a:xfrm>
          <a:prstGeom prst="ellips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9728" name="Text Box 80"/>
          <p:cNvSpPr txBox="1">
            <a:spLocks noChangeArrowheads="1"/>
          </p:cNvSpPr>
          <p:nvPr/>
        </p:nvSpPr>
        <p:spPr bwMode="auto">
          <a:xfrm>
            <a:off x="6448425" y="4811713"/>
            <a:ext cx="334963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v</a:t>
            </a:r>
            <a:r>
              <a:rPr lang="en-US" sz="1400" baseline="-25000"/>
              <a:t>1</a:t>
            </a:r>
            <a:endParaRPr lang="en-US" sz="1400"/>
          </a:p>
        </p:txBody>
      </p:sp>
      <p:sp>
        <p:nvSpPr>
          <p:cNvPr id="539729" name="Line 81"/>
          <p:cNvSpPr>
            <a:spLocks noChangeShapeType="1"/>
          </p:cNvSpPr>
          <p:nvPr/>
        </p:nvSpPr>
        <p:spPr bwMode="auto">
          <a:xfrm flipH="1">
            <a:off x="6053138" y="5091113"/>
            <a:ext cx="430212" cy="376237"/>
          </a:xfrm>
          <a:prstGeom prst="line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9730" name="Line 82"/>
          <p:cNvSpPr>
            <a:spLocks noChangeShapeType="1"/>
          </p:cNvSpPr>
          <p:nvPr/>
        </p:nvSpPr>
        <p:spPr bwMode="auto">
          <a:xfrm>
            <a:off x="6742113" y="4972050"/>
            <a:ext cx="914400" cy="0"/>
          </a:xfrm>
          <a:prstGeom prst="lin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9731" name="Line 83"/>
          <p:cNvSpPr>
            <a:spLocks noChangeShapeType="1"/>
          </p:cNvSpPr>
          <p:nvPr/>
        </p:nvSpPr>
        <p:spPr bwMode="auto">
          <a:xfrm>
            <a:off x="6688138" y="5111750"/>
            <a:ext cx="441325" cy="365125"/>
          </a:xfrm>
          <a:prstGeom prst="line">
            <a:avLst/>
          </a:prstGeom>
          <a:noFill/>
          <a:ln w="19050">
            <a:solidFill>
              <a:srgbClr val="FD1D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082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3" y="187325"/>
            <a:ext cx="7772400" cy="615950"/>
          </a:xfrm>
          <a:noFill/>
          <a:ln/>
        </p:spPr>
        <p:txBody>
          <a:bodyPr/>
          <a:lstStyle/>
          <a:p>
            <a:r>
              <a:rPr lang="en-US" sz="3200"/>
              <a:t>Breadth First Search</a:t>
            </a:r>
            <a:endParaRPr lang="en-US" sz="3200">
              <a:latin typeface="Batang" pitchFamily="18" charset="-127"/>
            </a:endParaRPr>
          </a:p>
        </p:txBody>
      </p:sp>
      <p:sp>
        <p:nvSpPr>
          <p:cNvPr id="5580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574675" y="885825"/>
            <a:ext cx="8135938" cy="5468938"/>
          </a:xfrm>
          <a:noFill/>
          <a:ln/>
        </p:spPr>
        <p:txBody>
          <a:bodyPr/>
          <a:lstStyle/>
          <a:p>
            <a:r>
              <a:rPr lang="en-US" sz="2000">
                <a:sym typeface="Symbol" pitchFamily="18" charset="2"/>
              </a:rPr>
              <a:t>The problem</a:t>
            </a:r>
          </a:p>
          <a:p>
            <a:pPr lvl="1"/>
            <a:r>
              <a:rPr lang="en-US" sz="2000">
                <a:solidFill>
                  <a:schemeClr val="hlink"/>
                </a:solidFill>
                <a:sym typeface="Symbol" pitchFamily="18" charset="2"/>
              </a:rPr>
              <a:t>Input</a:t>
            </a:r>
            <a:r>
              <a:rPr lang="en-US" sz="2000">
                <a:sym typeface="Symbol" pitchFamily="18" charset="2"/>
              </a:rPr>
              <a:t>:	Graph G = (V, E), either directed or undirected, and source vertex s  V.</a:t>
            </a:r>
          </a:p>
          <a:p>
            <a:pPr lvl="1"/>
            <a:r>
              <a:rPr lang="en-US" sz="2000">
                <a:solidFill>
                  <a:schemeClr val="hlink"/>
                </a:solidFill>
                <a:sym typeface="Symbol" pitchFamily="18" charset="2"/>
              </a:rPr>
              <a:t>Output</a:t>
            </a:r>
            <a:r>
              <a:rPr lang="en-US" sz="2000">
                <a:sym typeface="Symbol" pitchFamily="18" charset="2"/>
              </a:rPr>
              <a:t>: 	d[v] = distance (smallest # of edges) from s to v, for all v  V.</a:t>
            </a:r>
          </a:p>
          <a:p>
            <a:pPr>
              <a:lnSpc>
                <a:spcPct val="90000"/>
              </a:lnSpc>
            </a:pPr>
            <a:r>
              <a:rPr lang="en-US" sz="2000">
                <a:sym typeface="Symbol" pitchFamily="18" charset="2"/>
              </a:rPr>
              <a:t>Idea: </a:t>
            </a:r>
            <a:r>
              <a:rPr lang="en-US" sz="2000">
                <a:solidFill>
                  <a:srgbClr val="FF00FF"/>
                </a:solidFill>
                <a:sym typeface="Symbol" pitchFamily="18" charset="2"/>
              </a:rPr>
              <a:t>Send a wave out from s</a:t>
            </a:r>
            <a:r>
              <a:rPr lang="en-US" sz="2000">
                <a:sym typeface="Symbol" pitchFamily="18" charset="2"/>
              </a:rPr>
              <a:t>.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ym typeface="Symbol" pitchFamily="18" charset="2"/>
              </a:rPr>
              <a:t>First hits all vertices 1 edge from s.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ym typeface="Symbol" pitchFamily="18" charset="2"/>
              </a:rPr>
              <a:t>From there, hits all vertices 2 edges from s.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ym typeface="Symbol" pitchFamily="18" charset="2"/>
              </a:rPr>
              <a:t>Etc.</a:t>
            </a:r>
          </a:p>
          <a:p>
            <a:pPr lvl="1"/>
            <a:endParaRPr lang="en-US" sz="2000">
              <a:sym typeface="Symbol" pitchFamily="18" charset="2"/>
            </a:endParaRPr>
          </a:p>
        </p:txBody>
      </p:sp>
      <p:sp>
        <p:nvSpPr>
          <p:cNvPr id="558084" name="Text Box 4"/>
          <p:cNvSpPr txBox="1">
            <a:spLocks noChangeArrowheads="1"/>
          </p:cNvSpPr>
          <p:nvPr/>
        </p:nvSpPr>
        <p:spPr bwMode="auto">
          <a:xfrm>
            <a:off x="6784975" y="1077913"/>
            <a:ext cx="184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pSp>
        <p:nvGrpSpPr>
          <p:cNvPr id="558085" name="Group 5"/>
          <p:cNvGrpSpPr>
            <a:grpSpLocks/>
          </p:cNvGrpSpPr>
          <p:nvPr/>
        </p:nvGrpSpPr>
        <p:grpSpPr bwMode="auto">
          <a:xfrm>
            <a:off x="2119313" y="3959225"/>
            <a:ext cx="3822700" cy="2316163"/>
            <a:chOff x="1424" y="900"/>
            <a:chExt cx="2408" cy="1459"/>
          </a:xfrm>
        </p:grpSpPr>
        <p:grpSp>
          <p:nvGrpSpPr>
            <p:cNvPr id="558086" name="Group 6"/>
            <p:cNvGrpSpPr>
              <a:grpSpLocks/>
            </p:cNvGrpSpPr>
            <p:nvPr/>
          </p:nvGrpSpPr>
          <p:grpSpPr bwMode="auto">
            <a:xfrm>
              <a:off x="1430" y="1009"/>
              <a:ext cx="197" cy="224"/>
              <a:chOff x="1430" y="1009"/>
              <a:chExt cx="197" cy="224"/>
            </a:xfrm>
          </p:grpSpPr>
          <p:sp>
            <p:nvSpPr>
              <p:cNvPr id="558087" name="Oval 7"/>
              <p:cNvSpPr>
                <a:spLocks noChangeArrowheads="1"/>
              </p:cNvSpPr>
              <p:nvPr/>
            </p:nvSpPr>
            <p:spPr bwMode="auto">
              <a:xfrm>
                <a:off x="1430" y="1023"/>
                <a:ext cx="196" cy="21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8088" name="Text Box 8"/>
              <p:cNvSpPr txBox="1">
                <a:spLocks noChangeArrowheads="1"/>
              </p:cNvSpPr>
              <p:nvPr/>
            </p:nvSpPr>
            <p:spPr bwMode="auto">
              <a:xfrm>
                <a:off x="1454" y="1009"/>
                <a:ext cx="173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s</a:t>
                </a:r>
              </a:p>
            </p:txBody>
          </p:sp>
        </p:grpSp>
        <p:grpSp>
          <p:nvGrpSpPr>
            <p:cNvPr id="558089" name="Group 9"/>
            <p:cNvGrpSpPr>
              <a:grpSpLocks/>
            </p:cNvGrpSpPr>
            <p:nvPr/>
          </p:nvGrpSpPr>
          <p:grpSpPr bwMode="auto">
            <a:xfrm>
              <a:off x="2096" y="1227"/>
              <a:ext cx="199" cy="224"/>
              <a:chOff x="1430" y="1009"/>
              <a:chExt cx="199" cy="224"/>
            </a:xfrm>
          </p:grpSpPr>
          <p:sp>
            <p:nvSpPr>
              <p:cNvPr id="558090" name="Oval 10"/>
              <p:cNvSpPr>
                <a:spLocks noChangeArrowheads="1"/>
              </p:cNvSpPr>
              <p:nvPr/>
            </p:nvSpPr>
            <p:spPr bwMode="auto">
              <a:xfrm>
                <a:off x="1430" y="1023"/>
                <a:ext cx="196" cy="21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8091" name="Text Box 11"/>
              <p:cNvSpPr txBox="1">
                <a:spLocks noChangeArrowheads="1"/>
              </p:cNvSpPr>
              <p:nvPr/>
            </p:nvSpPr>
            <p:spPr bwMode="auto">
              <a:xfrm>
                <a:off x="1454" y="1009"/>
                <a:ext cx="175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c</a:t>
                </a:r>
              </a:p>
            </p:txBody>
          </p:sp>
        </p:grpSp>
        <p:grpSp>
          <p:nvGrpSpPr>
            <p:cNvPr id="558092" name="Group 12"/>
            <p:cNvGrpSpPr>
              <a:grpSpLocks/>
            </p:cNvGrpSpPr>
            <p:nvPr/>
          </p:nvGrpSpPr>
          <p:grpSpPr bwMode="auto">
            <a:xfrm>
              <a:off x="1424" y="1498"/>
              <a:ext cx="207" cy="224"/>
              <a:chOff x="1430" y="1009"/>
              <a:chExt cx="207" cy="224"/>
            </a:xfrm>
          </p:grpSpPr>
          <p:sp>
            <p:nvSpPr>
              <p:cNvPr id="558093" name="Oval 13"/>
              <p:cNvSpPr>
                <a:spLocks noChangeArrowheads="1"/>
              </p:cNvSpPr>
              <p:nvPr/>
            </p:nvSpPr>
            <p:spPr bwMode="auto">
              <a:xfrm>
                <a:off x="1430" y="1023"/>
                <a:ext cx="196" cy="21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8094" name="Text Box 14"/>
              <p:cNvSpPr txBox="1">
                <a:spLocks noChangeArrowheads="1"/>
              </p:cNvSpPr>
              <p:nvPr/>
            </p:nvSpPr>
            <p:spPr bwMode="auto">
              <a:xfrm>
                <a:off x="1454" y="1009"/>
                <a:ext cx="183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a</a:t>
                </a:r>
              </a:p>
            </p:txBody>
          </p:sp>
        </p:grpSp>
        <p:grpSp>
          <p:nvGrpSpPr>
            <p:cNvPr id="558095" name="Group 15"/>
            <p:cNvGrpSpPr>
              <a:grpSpLocks/>
            </p:cNvGrpSpPr>
            <p:nvPr/>
          </p:nvGrpSpPr>
          <p:grpSpPr bwMode="auto">
            <a:xfrm>
              <a:off x="1452" y="2007"/>
              <a:ext cx="211" cy="224"/>
              <a:chOff x="1430" y="1009"/>
              <a:chExt cx="211" cy="224"/>
            </a:xfrm>
          </p:grpSpPr>
          <p:sp>
            <p:nvSpPr>
              <p:cNvPr id="558096" name="Oval 16"/>
              <p:cNvSpPr>
                <a:spLocks noChangeArrowheads="1"/>
              </p:cNvSpPr>
              <p:nvPr/>
            </p:nvSpPr>
            <p:spPr bwMode="auto">
              <a:xfrm>
                <a:off x="1430" y="1023"/>
                <a:ext cx="196" cy="21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8097" name="Text Box 17"/>
              <p:cNvSpPr txBox="1">
                <a:spLocks noChangeArrowheads="1"/>
              </p:cNvSpPr>
              <p:nvPr/>
            </p:nvSpPr>
            <p:spPr bwMode="auto">
              <a:xfrm>
                <a:off x="1454" y="1009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b</a:t>
                </a:r>
              </a:p>
            </p:txBody>
          </p:sp>
        </p:grpSp>
        <p:grpSp>
          <p:nvGrpSpPr>
            <p:cNvPr id="558098" name="Group 18"/>
            <p:cNvGrpSpPr>
              <a:grpSpLocks/>
            </p:cNvGrpSpPr>
            <p:nvPr/>
          </p:nvGrpSpPr>
          <p:grpSpPr bwMode="auto">
            <a:xfrm>
              <a:off x="2096" y="1708"/>
              <a:ext cx="207" cy="224"/>
              <a:chOff x="1430" y="1009"/>
              <a:chExt cx="207" cy="224"/>
            </a:xfrm>
          </p:grpSpPr>
          <p:sp>
            <p:nvSpPr>
              <p:cNvPr id="558099" name="Oval 19"/>
              <p:cNvSpPr>
                <a:spLocks noChangeArrowheads="1"/>
              </p:cNvSpPr>
              <p:nvPr/>
            </p:nvSpPr>
            <p:spPr bwMode="auto">
              <a:xfrm>
                <a:off x="1430" y="1023"/>
                <a:ext cx="196" cy="21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8100" name="Text Box 20"/>
              <p:cNvSpPr txBox="1">
                <a:spLocks noChangeArrowheads="1"/>
              </p:cNvSpPr>
              <p:nvPr/>
            </p:nvSpPr>
            <p:spPr bwMode="auto">
              <a:xfrm>
                <a:off x="1454" y="1009"/>
                <a:ext cx="183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e</a:t>
                </a:r>
              </a:p>
            </p:txBody>
          </p:sp>
        </p:grpSp>
        <p:grpSp>
          <p:nvGrpSpPr>
            <p:cNvPr id="558101" name="Group 21"/>
            <p:cNvGrpSpPr>
              <a:grpSpLocks/>
            </p:cNvGrpSpPr>
            <p:nvPr/>
          </p:nvGrpSpPr>
          <p:grpSpPr bwMode="auto">
            <a:xfrm>
              <a:off x="2854" y="1051"/>
              <a:ext cx="196" cy="224"/>
              <a:chOff x="1430" y="1009"/>
              <a:chExt cx="196" cy="224"/>
            </a:xfrm>
          </p:grpSpPr>
          <p:sp>
            <p:nvSpPr>
              <p:cNvPr id="558102" name="Oval 22"/>
              <p:cNvSpPr>
                <a:spLocks noChangeArrowheads="1"/>
              </p:cNvSpPr>
              <p:nvPr/>
            </p:nvSpPr>
            <p:spPr bwMode="auto">
              <a:xfrm>
                <a:off x="1430" y="1023"/>
                <a:ext cx="196" cy="21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8103" name="Text Box 23"/>
              <p:cNvSpPr txBox="1">
                <a:spLocks noChangeArrowheads="1"/>
              </p:cNvSpPr>
              <p:nvPr/>
            </p:nvSpPr>
            <p:spPr bwMode="auto">
              <a:xfrm>
                <a:off x="1454" y="1009"/>
                <a:ext cx="15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f</a:t>
                </a:r>
              </a:p>
            </p:txBody>
          </p:sp>
        </p:grpSp>
        <p:grpSp>
          <p:nvGrpSpPr>
            <p:cNvPr id="558104" name="Group 24"/>
            <p:cNvGrpSpPr>
              <a:grpSpLocks/>
            </p:cNvGrpSpPr>
            <p:nvPr/>
          </p:nvGrpSpPr>
          <p:grpSpPr bwMode="auto">
            <a:xfrm>
              <a:off x="2848" y="1540"/>
              <a:ext cx="211" cy="224"/>
              <a:chOff x="1430" y="1009"/>
              <a:chExt cx="211" cy="224"/>
            </a:xfrm>
          </p:grpSpPr>
          <p:sp>
            <p:nvSpPr>
              <p:cNvPr id="558105" name="Oval 25"/>
              <p:cNvSpPr>
                <a:spLocks noChangeArrowheads="1"/>
              </p:cNvSpPr>
              <p:nvPr/>
            </p:nvSpPr>
            <p:spPr bwMode="auto">
              <a:xfrm>
                <a:off x="1430" y="1023"/>
                <a:ext cx="196" cy="21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8106" name="Text Box 26"/>
              <p:cNvSpPr txBox="1">
                <a:spLocks noChangeArrowheads="1"/>
              </p:cNvSpPr>
              <p:nvPr/>
            </p:nvSpPr>
            <p:spPr bwMode="auto">
              <a:xfrm>
                <a:off x="1454" y="1009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g</a:t>
                </a:r>
              </a:p>
            </p:txBody>
          </p:sp>
        </p:grpSp>
        <p:grpSp>
          <p:nvGrpSpPr>
            <p:cNvPr id="558107" name="Group 27"/>
            <p:cNvGrpSpPr>
              <a:grpSpLocks/>
            </p:cNvGrpSpPr>
            <p:nvPr/>
          </p:nvGrpSpPr>
          <p:grpSpPr bwMode="auto">
            <a:xfrm>
              <a:off x="2876" y="2049"/>
              <a:ext cx="211" cy="224"/>
              <a:chOff x="1430" y="1009"/>
              <a:chExt cx="211" cy="224"/>
            </a:xfrm>
          </p:grpSpPr>
          <p:sp>
            <p:nvSpPr>
              <p:cNvPr id="558108" name="Oval 28"/>
              <p:cNvSpPr>
                <a:spLocks noChangeArrowheads="1"/>
              </p:cNvSpPr>
              <p:nvPr/>
            </p:nvSpPr>
            <p:spPr bwMode="auto">
              <a:xfrm>
                <a:off x="1430" y="1023"/>
                <a:ext cx="196" cy="21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8109" name="Text Box 29"/>
              <p:cNvSpPr txBox="1">
                <a:spLocks noChangeArrowheads="1"/>
              </p:cNvSpPr>
              <p:nvPr/>
            </p:nvSpPr>
            <p:spPr bwMode="auto">
              <a:xfrm>
                <a:off x="1454" y="1009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h</a:t>
                </a:r>
              </a:p>
            </p:txBody>
          </p:sp>
        </p:grpSp>
        <p:grpSp>
          <p:nvGrpSpPr>
            <p:cNvPr id="558110" name="Group 30"/>
            <p:cNvGrpSpPr>
              <a:grpSpLocks/>
            </p:cNvGrpSpPr>
            <p:nvPr/>
          </p:nvGrpSpPr>
          <p:grpSpPr bwMode="auto">
            <a:xfrm>
              <a:off x="3615" y="1833"/>
              <a:ext cx="211" cy="224"/>
              <a:chOff x="1430" y="1009"/>
              <a:chExt cx="211" cy="224"/>
            </a:xfrm>
          </p:grpSpPr>
          <p:sp>
            <p:nvSpPr>
              <p:cNvPr id="558111" name="Oval 31"/>
              <p:cNvSpPr>
                <a:spLocks noChangeArrowheads="1"/>
              </p:cNvSpPr>
              <p:nvPr/>
            </p:nvSpPr>
            <p:spPr bwMode="auto">
              <a:xfrm>
                <a:off x="1430" y="1023"/>
                <a:ext cx="196" cy="21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8112" name="Text Box 32"/>
              <p:cNvSpPr txBox="1">
                <a:spLocks noChangeArrowheads="1"/>
              </p:cNvSpPr>
              <p:nvPr/>
            </p:nvSpPr>
            <p:spPr bwMode="auto">
              <a:xfrm>
                <a:off x="1454" y="1009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q</a:t>
                </a:r>
              </a:p>
            </p:txBody>
          </p:sp>
        </p:grpSp>
        <p:sp>
          <p:nvSpPr>
            <p:cNvPr id="558113" name="Line 33"/>
            <p:cNvSpPr>
              <a:spLocks noChangeShapeType="1"/>
            </p:cNvSpPr>
            <p:nvPr/>
          </p:nvSpPr>
          <p:spPr bwMode="auto">
            <a:xfrm>
              <a:off x="1525" y="1240"/>
              <a:ext cx="0" cy="2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8114" name="Line 34"/>
            <p:cNvSpPr>
              <a:spLocks noChangeShapeType="1"/>
            </p:cNvSpPr>
            <p:nvPr/>
          </p:nvSpPr>
          <p:spPr bwMode="auto">
            <a:xfrm flipH="1" flipV="1">
              <a:off x="1525" y="1721"/>
              <a:ext cx="20" cy="2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8115" name="Line 35"/>
            <p:cNvSpPr>
              <a:spLocks noChangeShapeType="1"/>
            </p:cNvSpPr>
            <p:nvPr/>
          </p:nvSpPr>
          <p:spPr bwMode="auto">
            <a:xfrm>
              <a:off x="1626" y="1145"/>
              <a:ext cx="461" cy="1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8116" name="Line 36"/>
            <p:cNvSpPr>
              <a:spLocks noChangeShapeType="1"/>
            </p:cNvSpPr>
            <p:nvPr/>
          </p:nvSpPr>
          <p:spPr bwMode="auto">
            <a:xfrm>
              <a:off x="1620" y="1626"/>
              <a:ext cx="474" cy="1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8117" name="Line 37"/>
            <p:cNvSpPr>
              <a:spLocks noChangeShapeType="1"/>
            </p:cNvSpPr>
            <p:nvPr/>
          </p:nvSpPr>
          <p:spPr bwMode="auto">
            <a:xfrm flipH="1">
              <a:off x="1640" y="1891"/>
              <a:ext cx="467" cy="2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8118" name="Line 38"/>
            <p:cNvSpPr>
              <a:spLocks noChangeShapeType="1"/>
            </p:cNvSpPr>
            <p:nvPr/>
          </p:nvSpPr>
          <p:spPr bwMode="auto">
            <a:xfrm>
              <a:off x="2202" y="1450"/>
              <a:ext cx="0" cy="2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8119" name="Line 39"/>
            <p:cNvSpPr>
              <a:spLocks noChangeShapeType="1"/>
            </p:cNvSpPr>
            <p:nvPr/>
          </p:nvSpPr>
          <p:spPr bwMode="auto">
            <a:xfrm flipH="1">
              <a:off x="2290" y="1172"/>
              <a:ext cx="563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8120" name="Line 40"/>
            <p:cNvSpPr>
              <a:spLocks noChangeShapeType="1"/>
            </p:cNvSpPr>
            <p:nvPr/>
          </p:nvSpPr>
          <p:spPr bwMode="auto">
            <a:xfrm>
              <a:off x="2284" y="1382"/>
              <a:ext cx="562" cy="2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8121" name="Line 41"/>
            <p:cNvSpPr>
              <a:spLocks noChangeShapeType="1"/>
            </p:cNvSpPr>
            <p:nvPr/>
          </p:nvSpPr>
          <p:spPr bwMode="auto">
            <a:xfrm>
              <a:off x="2270" y="1877"/>
              <a:ext cx="603" cy="3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8122" name="Line 42"/>
            <p:cNvSpPr>
              <a:spLocks noChangeShapeType="1"/>
            </p:cNvSpPr>
            <p:nvPr/>
          </p:nvSpPr>
          <p:spPr bwMode="auto">
            <a:xfrm flipV="1">
              <a:off x="2955" y="1274"/>
              <a:ext cx="0" cy="2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8123" name="Line 43"/>
            <p:cNvSpPr>
              <a:spLocks noChangeShapeType="1"/>
            </p:cNvSpPr>
            <p:nvPr/>
          </p:nvSpPr>
          <p:spPr bwMode="auto">
            <a:xfrm>
              <a:off x="3049" y="1674"/>
              <a:ext cx="563" cy="2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8124" name="Line 44"/>
            <p:cNvSpPr>
              <a:spLocks noChangeShapeType="1"/>
            </p:cNvSpPr>
            <p:nvPr/>
          </p:nvSpPr>
          <p:spPr bwMode="auto">
            <a:xfrm flipV="1">
              <a:off x="3063" y="1992"/>
              <a:ext cx="549" cy="1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8125" name="Freeform 45"/>
            <p:cNvSpPr>
              <a:spLocks/>
            </p:cNvSpPr>
            <p:nvPr/>
          </p:nvSpPr>
          <p:spPr bwMode="auto">
            <a:xfrm>
              <a:off x="2776" y="1701"/>
              <a:ext cx="104" cy="400"/>
            </a:xfrm>
            <a:custGeom>
              <a:avLst/>
              <a:gdLst>
                <a:gd name="T0" fmla="*/ 104 w 104"/>
                <a:gd name="T1" fmla="*/ 400 h 400"/>
                <a:gd name="T2" fmla="*/ 16 w 104"/>
                <a:gd name="T3" fmla="*/ 298 h 400"/>
                <a:gd name="T4" fmla="*/ 9 w 104"/>
                <a:gd name="T5" fmla="*/ 129 h 400"/>
                <a:gd name="T6" fmla="*/ 70 w 104"/>
                <a:gd name="T7" fmla="*/ 0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4" h="400">
                  <a:moveTo>
                    <a:pt x="104" y="400"/>
                  </a:moveTo>
                  <a:cubicBezTo>
                    <a:pt x="68" y="371"/>
                    <a:pt x="32" y="343"/>
                    <a:pt x="16" y="298"/>
                  </a:cubicBezTo>
                  <a:cubicBezTo>
                    <a:pt x="0" y="253"/>
                    <a:pt x="0" y="179"/>
                    <a:pt x="9" y="129"/>
                  </a:cubicBezTo>
                  <a:cubicBezTo>
                    <a:pt x="18" y="79"/>
                    <a:pt x="44" y="39"/>
                    <a:pt x="70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8126" name="Freeform 46"/>
            <p:cNvSpPr>
              <a:spLocks/>
            </p:cNvSpPr>
            <p:nvPr/>
          </p:nvSpPr>
          <p:spPr bwMode="auto">
            <a:xfrm>
              <a:off x="3022" y="1728"/>
              <a:ext cx="86" cy="359"/>
            </a:xfrm>
            <a:custGeom>
              <a:avLst/>
              <a:gdLst>
                <a:gd name="T0" fmla="*/ 0 w 86"/>
                <a:gd name="T1" fmla="*/ 0 h 359"/>
                <a:gd name="T2" fmla="*/ 75 w 86"/>
                <a:gd name="T3" fmla="*/ 129 h 359"/>
                <a:gd name="T4" fmla="*/ 68 w 86"/>
                <a:gd name="T5" fmla="*/ 298 h 359"/>
                <a:gd name="T6" fmla="*/ 27 w 86"/>
                <a:gd name="T7" fmla="*/ 359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" h="359">
                  <a:moveTo>
                    <a:pt x="0" y="0"/>
                  </a:moveTo>
                  <a:cubicBezTo>
                    <a:pt x="32" y="39"/>
                    <a:pt x="64" y="79"/>
                    <a:pt x="75" y="129"/>
                  </a:cubicBezTo>
                  <a:cubicBezTo>
                    <a:pt x="86" y="179"/>
                    <a:pt x="76" y="260"/>
                    <a:pt x="68" y="298"/>
                  </a:cubicBezTo>
                  <a:cubicBezTo>
                    <a:pt x="60" y="336"/>
                    <a:pt x="43" y="347"/>
                    <a:pt x="27" y="359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8127" name="Text Box 47"/>
            <p:cNvSpPr txBox="1">
              <a:spLocks noChangeArrowheads="1"/>
            </p:cNvSpPr>
            <p:nvPr/>
          </p:nvSpPr>
          <p:spPr bwMode="auto">
            <a:xfrm>
              <a:off x="1582" y="900"/>
              <a:ext cx="1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FF00FF"/>
                  </a:solidFill>
                </a:rPr>
                <a:t>0</a:t>
              </a:r>
            </a:p>
          </p:txBody>
        </p:sp>
        <p:sp>
          <p:nvSpPr>
            <p:cNvPr id="558128" name="Text Box 48"/>
            <p:cNvSpPr txBox="1">
              <a:spLocks noChangeArrowheads="1"/>
            </p:cNvSpPr>
            <p:nvPr/>
          </p:nvSpPr>
          <p:spPr bwMode="auto">
            <a:xfrm>
              <a:off x="1584" y="1409"/>
              <a:ext cx="1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FF00FF"/>
                  </a:solidFill>
                </a:rPr>
                <a:t>1</a:t>
              </a:r>
            </a:p>
          </p:txBody>
        </p:sp>
        <p:sp>
          <p:nvSpPr>
            <p:cNvPr id="558129" name="Text Box 49"/>
            <p:cNvSpPr txBox="1">
              <a:spLocks noChangeArrowheads="1"/>
            </p:cNvSpPr>
            <p:nvPr/>
          </p:nvSpPr>
          <p:spPr bwMode="auto">
            <a:xfrm>
              <a:off x="1599" y="2128"/>
              <a:ext cx="1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FF00FF"/>
                  </a:solidFill>
                </a:rPr>
                <a:t>3</a:t>
              </a:r>
            </a:p>
          </p:txBody>
        </p:sp>
        <p:sp>
          <p:nvSpPr>
            <p:cNvPr id="558130" name="Text Box 50"/>
            <p:cNvSpPr txBox="1">
              <a:spLocks noChangeArrowheads="1"/>
            </p:cNvSpPr>
            <p:nvPr/>
          </p:nvSpPr>
          <p:spPr bwMode="auto">
            <a:xfrm>
              <a:off x="2108" y="1066"/>
              <a:ext cx="1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FF00FF"/>
                  </a:solidFill>
                </a:rPr>
                <a:t>1</a:t>
              </a:r>
            </a:p>
          </p:txBody>
        </p:sp>
        <p:sp>
          <p:nvSpPr>
            <p:cNvPr id="558131" name="Text Box 51"/>
            <p:cNvSpPr txBox="1">
              <a:spLocks noChangeArrowheads="1"/>
            </p:cNvSpPr>
            <p:nvPr/>
          </p:nvSpPr>
          <p:spPr bwMode="auto">
            <a:xfrm>
              <a:off x="2259" y="1663"/>
              <a:ext cx="1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FF00FF"/>
                  </a:solidFill>
                </a:rPr>
                <a:t>2</a:t>
              </a:r>
            </a:p>
          </p:txBody>
        </p:sp>
        <p:sp>
          <p:nvSpPr>
            <p:cNvPr id="558132" name="Text Box 52"/>
            <p:cNvSpPr txBox="1">
              <a:spLocks noChangeArrowheads="1"/>
            </p:cNvSpPr>
            <p:nvPr/>
          </p:nvSpPr>
          <p:spPr bwMode="auto">
            <a:xfrm>
              <a:off x="2992" y="959"/>
              <a:ext cx="1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FF00FF"/>
                  </a:solidFill>
                </a:rPr>
                <a:t>3</a:t>
              </a:r>
            </a:p>
          </p:txBody>
        </p:sp>
        <p:sp>
          <p:nvSpPr>
            <p:cNvPr id="558133" name="Text Box 53"/>
            <p:cNvSpPr txBox="1">
              <a:spLocks noChangeArrowheads="1"/>
            </p:cNvSpPr>
            <p:nvPr/>
          </p:nvSpPr>
          <p:spPr bwMode="auto">
            <a:xfrm>
              <a:off x="3000" y="1435"/>
              <a:ext cx="1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FF00FF"/>
                  </a:solidFill>
                </a:rPr>
                <a:t>2</a:t>
              </a:r>
            </a:p>
          </p:txBody>
        </p:sp>
        <p:sp>
          <p:nvSpPr>
            <p:cNvPr id="558134" name="Text Box 54"/>
            <p:cNvSpPr txBox="1">
              <a:spLocks noChangeArrowheads="1"/>
            </p:cNvSpPr>
            <p:nvPr/>
          </p:nvSpPr>
          <p:spPr bwMode="auto">
            <a:xfrm>
              <a:off x="3028" y="2147"/>
              <a:ext cx="1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FF00FF"/>
                  </a:solidFill>
                </a:rPr>
                <a:t>3</a:t>
              </a:r>
            </a:p>
          </p:txBody>
        </p:sp>
        <p:sp>
          <p:nvSpPr>
            <p:cNvPr id="558135" name="Text Box 55"/>
            <p:cNvSpPr txBox="1">
              <a:spLocks noChangeArrowheads="1"/>
            </p:cNvSpPr>
            <p:nvPr/>
          </p:nvSpPr>
          <p:spPr bwMode="auto">
            <a:xfrm>
              <a:off x="3646" y="1680"/>
              <a:ext cx="1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FF00FF"/>
                  </a:solidFill>
                </a:rPr>
                <a:t>3</a:t>
              </a:r>
            </a:p>
          </p:txBody>
        </p:sp>
      </p:grp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106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3" y="187325"/>
            <a:ext cx="7772400" cy="615950"/>
          </a:xfrm>
          <a:noFill/>
          <a:ln/>
        </p:spPr>
        <p:txBody>
          <a:bodyPr/>
          <a:lstStyle/>
          <a:p>
            <a:r>
              <a:rPr lang="en-US" sz="3200"/>
              <a:t>Breadth First Search</a:t>
            </a:r>
            <a:endParaRPr lang="en-US" sz="3200">
              <a:latin typeface="Batang" pitchFamily="18" charset="-127"/>
            </a:endParaRPr>
          </a:p>
        </p:txBody>
      </p:sp>
      <p:sp>
        <p:nvSpPr>
          <p:cNvPr id="5591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574675" y="885825"/>
            <a:ext cx="8135938" cy="540385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>
                <a:sym typeface="Symbol" pitchFamily="18" charset="2"/>
              </a:rPr>
              <a:t>Use FIFO queue Q to maintain wavefront.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ym typeface="Symbol" pitchFamily="18" charset="2"/>
              </a:rPr>
              <a:t>v  Q if and only if wave has hit v but has not come out of v yet.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800">
              <a:sym typeface="Symbol" pitchFamily="18" charset="2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200">
                <a:sym typeface="Symbol" pitchFamily="18" charset="2"/>
              </a:rPr>
              <a:t>		</a:t>
            </a:r>
            <a:r>
              <a:rPr lang="en-US" sz="1200">
                <a:latin typeface="Batang" pitchFamily="18" charset="-127"/>
                <a:sym typeface="Symbol" pitchFamily="18" charset="2"/>
              </a:rPr>
              <a:t>BFS</a:t>
            </a:r>
            <a:r>
              <a:rPr lang="en-US" sz="1200">
                <a:sym typeface="Symbol" pitchFamily="18" charset="2"/>
              </a:rPr>
              <a:t>(G, s)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200">
                <a:sym typeface="Symbol" pitchFamily="18" charset="2"/>
              </a:rPr>
              <a:t>		for each u  V-{s}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200">
                <a:sym typeface="Symbol" pitchFamily="18" charset="2"/>
              </a:rPr>
              <a:t>		    do d[u] = ; [u] = null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200">
                <a:sym typeface="Symbol" pitchFamily="18" charset="2"/>
              </a:rPr>
              <a:t>		d[s] = 0; [s] = null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200">
                <a:sym typeface="Symbol" pitchFamily="18" charset="2"/>
              </a:rPr>
              <a:t>		Q = 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200">
                <a:sym typeface="Symbol" pitchFamily="18" charset="2"/>
              </a:rPr>
              <a:t>		</a:t>
            </a:r>
            <a:r>
              <a:rPr lang="en-US" sz="1200">
                <a:latin typeface="Batang" pitchFamily="18" charset="-127"/>
                <a:sym typeface="Symbol" pitchFamily="18" charset="2"/>
              </a:rPr>
              <a:t>ENQUEUE</a:t>
            </a:r>
            <a:r>
              <a:rPr lang="en-US" sz="1200">
                <a:sym typeface="Symbol" pitchFamily="18" charset="2"/>
              </a:rPr>
              <a:t>(Q, s)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200">
                <a:sym typeface="Symbol" pitchFamily="18" charset="2"/>
              </a:rPr>
              <a:t>		while Q  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200">
                <a:sym typeface="Symbol" pitchFamily="18" charset="2"/>
              </a:rPr>
              <a:t>		    do u = </a:t>
            </a:r>
            <a:r>
              <a:rPr lang="en-US" sz="1200">
                <a:latin typeface="Batang" pitchFamily="18" charset="-127"/>
                <a:sym typeface="Symbol" pitchFamily="18" charset="2"/>
              </a:rPr>
              <a:t>DEQUEUE</a:t>
            </a:r>
            <a:r>
              <a:rPr lang="en-US" sz="1200">
                <a:sym typeface="Symbol" pitchFamily="18" charset="2"/>
              </a:rPr>
              <a:t>(Q)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200">
                <a:sym typeface="Symbol" pitchFamily="18" charset="2"/>
              </a:rPr>
              <a:t>		         for each v  Adj[u]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200">
                <a:sym typeface="Symbol" pitchFamily="18" charset="2"/>
              </a:rPr>
              <a:t>		              do if d[v] = 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200">
                <a:sym typeface="Symbol" pitchFamily="18" charset="2"/>
              </a:rPr>
              <a:t>			  then d[v] = d[u] + 1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200">
                <a:sym typeface="Symbol" pitchFamily="18" charset="2"/>
              </a:rPr>
              <a:t>			          [v] = u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200">
                <a:sym typeface="Symbol" pitchFamily="18" charset="2"/>
              </a:rPr>
              <a:t>			          </a:t>
            </a:r>
            <a:r>
              <a:rPr lang="en-US" sz="1200">
                <a:latin typeface="Batang" pitchFamily="18" charset="-127"/>
                <a:sym typeface="Symbol" pitchFamily="18" charset="2"/>
              </a:rPr>
              <a:t>ENQUEUE</a:t>
            </a:r>
            <a:r>
              <a:rPr lang="en-US" sz="1200">
                <a:sym typeface="Symbol" pitchFamily="18" charset="2"/>
              </a:rPr>
              <a:t>(Q, v)</a:t>
            </a:r>
          </a:p>
          <a:p>
            <a:r>
              <a:rPr lang="en-US" sz="1800">
                <a:sym typeface="Symbol" pitchFamily="18" charset="2"/>
              </a:rPr>
              <a:t>Example: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400">
              <a:sym typeface="Symbol" pitchFamily="18" charset="2"/>
            </a:endParaRPr>
          </a:p>
        </p:txBody>
      </p:sp>
      <p:sp>
        <p:nvSpPr>
          <p:cNvPr id="559108" name="Text Box 4"/>
          <p:cNvSpPr txBox="1">
            <a:spLocks noChangeArrowheads="1"/>
          </p:cNvSpPr>
          <p:nvPr/>
        </p:nvSpPr>
        <p:spPr bwMode="auto">
          <a:xfrm>
            <a:off x="6784975" y="1077913"/>
            <a:ext cx="184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pSp>
        <p:nvGrpSpPr>
          <p:cNvPr id="559109" name="Group 5"/>
          <p:cNvGrpSpPr>
            <a:grpSpLocks/>
          </p:cNvGrpSpPr>
          <p:nvPr/>
        </p:nvGrpSpPr>
        <p:grpSpPr bwMode="auto">
          <a:xfrm>
            <a:off x="2054225" y="4430713"/>
            <a:ext cx="3822700" cy="2316162"/>
            <a:chOff x="1424" y="900"/>
            <a:chExt cx="2408" cy="1459"/>
          </a:xfrm>
        </p:grpSpPr>
        <p:grpSp>
          <p:nvGrpSpPr>
            <p:cNvPr id="559110" name="Group 6"/>
            <p:cNvGrpSpPr>
              <a:grpSpLocks/>
            </p:cNvGrpSpPr>
            <p:nvPr/>
          </p:nvGrpSpPr>
          <p:grpSpPr bwMode="auto">
            <a:xfrm>
              <a:off x="1430" y="1009"/>
              <a:ext cx="197" cy="224"/>
              <a:chOff x="1430" y="1009"/>
              <a:chExt cx="197" cy="224"/>
            </a:xfrm>
          </p:grpSpPr>
          <p:sp>
            <p:nvSpPr>
              <p:cNvPr id="559111" name="Oval 7"/>
              <p:cNvSpPr>
                <a:spLocks noChangeArrowheads="1"/>
              </p:cNvSpPr>
              <p:nvPr/>
            </p:nvSpPr>
            <p:spPr bwMode="auto">
              <a:xfrm>
                <a:off x="1430" y="1023"/>
                <a:ext cx="196" cy="21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9112" name="Text Box 8"/>
              <p:cNvSpPr txBox="1">
                <a:spLocks noChangeArrowheads="1"/>
              </p:cNvSpPr>
              <p:nvPr/>
            </p:nvSpPr>
            <p:spPr bwMode="auto">
              <a:xfrm>
                <a:off x="1454" y="1009"/>
                <a:ext cx="173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s</a:t>
                </a:r>
              </a:p>
            </p:txBody>
          </p:sp>
        </p:grpSp>
        <p:grpSp>
          <p:nvGrpSpPr>
            <p:cNvPr id="559113" name="Group 9"/>
            <p:cNvGrpSpPr>
              <a:grpSpLocks/>
            </p:cNvGrpSpPr>
            <p:nvPr/>
          </p:nvGrpSpPr>
          <p:grpSpPr bwMode="auto">
            <a:xfrm>
              <a:off x="2096" y="1227"/>
              <a:ext cx="199" cy="224"/>
              <a:chOff x="1430" y="1009"/>
              <a:chExt cx="199" cy="224"/>
            </a:xfrm>
          </p:grpSpPr>
          <p:sp>
            <p:nvSpPr>
              <p:cNvPr id="559114" name="Oval 10"/>
              <p:cNvSpPr>
                <a:spLocks noChangeArrowheads="1"/>
              </p:cNvSpPr>
              <p:nvPr/>
            </p:nvSpPr>
            <p:spPr bwMode="auto">
              <a:xfrm>
                <a:off x="1430" y="1023"/>
                <a:ext cx="196" cy="21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9115" name="Text Box 11"/>
              <p:cNvSpPr txBox="1">
                <a:spLocks noChangeArrowheads="1"/>
              </p:cNvSpPr>
              <p:nvPr/>
            </p:nvSpPr>
            <p:spPr bwMode="auto">
              <a:xfrm>
                <a:off x="1454" y="1009"/>
                <a:ext cx="175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c</a:t>
                </a:r>
              </a:p>
            </p:txBody>
          </p:sp>
        </p:grpSp>
        <p:grpSp>
          <p:nvGrpSpPr>
            <p:cNvPr id="559116" name="Group 12"/>
            <p:cNvGrpSpPr>
              <a:grpSpLocks/>
            </p:cNvGrpSpPr>
            <p:nvPr/>
          </p:nvGrpSpPr>
          <p:grpSpPr bwMode="auto">
            <a:xfrm>
              <a:off x="1424" y="1498"/>
              <a:ext cx="207" cy="224"/>
              <a:chOff x="1430" y="1009"/>
              <a:chExt cx="207" cy="224"/>
            </a:xfrm>
          </p:grpSpPr>
          <p:sp>
            <p:nvSpPr>
              <p:cNvPr id="559117" name="Oval 13"/>
              <p:cNvSpPr>
                <a:spLocks noChangeArrowheads="1"/>
              </p:cNvSpPr>
              <p:nvPr/>
            </p:nvSpPr>
            <p:spPr bwMode="auto">
              <a:xfrm>
                <a:off x="1430" y="1023"/>
                <a:ext cx="196" cy="21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9118" name="Text Box 14"/>
              <p:cNvSpPr txBox="1">
                <a:spLocks noChangeArrowheads="1"/>
              </p:cNvSpPr>
              <p:nvPr/>
            </p:nvSpPr>
            <p:spPr bwMode="auto">
              <a:xfrm>
                <a:off x="1454" y="1009"/>
                <a:ext cx="183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a</a:t>
                </a:r>
              </a:p>
            </p:txBody>
          </p:sp>
        </p:grpSp>
        <p:grpSp>
          <p:nvGrpSpPr>
            <p:cNvPr id="559119" name="Group 15"/>
            <p:cNvGrpSpPr>
              <a:grpSpLocks/>
            </p:cNvGrpSpPr>
            <p:nvPr/>
          </p:nvGrpSpPr>
          <p:grpSpPr bwMode="auto">
            <a:xfrm>
              <a:off x="1452" y="2007"/>
              <a:ext cx="211" cy="224"/>
              <a:chOff x="1430" y="1009"/>
              <a:chExt cx="211" cy="224"/>
            </a:xfrm>
          </p:grpSpPr>
          <p:sp>
            <p:nvSpPr>
              <p:cNvPr id="559120" name="Oval 16"/>
              <p:cNvSpPr>
                <a:spLocks noChangeArrowheads="1"/>
              </p:cNvSpPr>
              <p:nvPr/>
            </p:nvSpPr>
            <p:spPr bwMode="auto">
              <a:xfrm>
                <a:off x="1430" y="1023"/>
                <a:ext cx="196" cy="21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9121" name="Text Box 17"/>
              <p:cNvSpPr txBox="1">
                <a:spLocks noChangeArrowheads="1"/>
              </p:cNvSpPr>
              <p:nvPr/>
            </p:nvSpPr>
            <p:spPr bwMode="auto">
              <a:xfrm>
                <a:off x="1454" y="1009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b</a:t>
                </a:r>
              </a:p>
            </p:txBody>
          </p:sp>
        </p:grpSp>
        <p:grpSp>
          <p:nvGrpSpPr>
            <p:cNvPr id="559122" name="Group 18"/>
            <p:cNvGrpSpPr>
              <a:grpSpLocks/>
            </p:cNvGrpSpPr>
            <p:nvPr/>
          </p:nvGrpSpPr>
          <p:grpSpPr bwMode="auto">
            <a:xfrm>
              <a:off x="2096" y="1708"/>
              <a:ext cx="207" cy="224"/>
              <a:chOff x="1430" y="1009"/>
              <a:chExt cx="207" cy="224"/>
            </a:xfrm>
          </p:grpSpPr>
          <p:sp>
            <p:nvSpPr>
              <p:cNvPr id="559123" name="Oval 19"/>
              <p:cNvSpPr>
                <a:spLocks noChangeArrowheads="1"/>
              </p:cNvSpPr>
              <p:nvPr/>
            </p:nvSpPr>
            <p:spPr bwMode="auto">
              <a:xfrm>
                <a:off x="1430" y="1023"/>
                <a:ext cx="196" cy="21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9124" name="Text Box 20"/>
              <p:cNvSpPr txBox="1">
                <a:spLocks noChangeArrowheads="1"/>
              </p:cNvSpPr>
              <p:nvPr/>
            </p:nvSpPr>
            <p:spPr bwMode="auto">
              <a:xfrm>
                <a:off x="1454" y="1009"/>
                <a:ext cx="183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e</a:t>
                </a:r>
              </a:p>
            </p:txBody>
          </p:sp>
        </p:grpSp>
        <p:grpSp>
          <p:nvGrpSpPr>
            <p:cNvPr id="559125" name="Group 21"/>
            <p:cNvGrpSpPr>
              <a:grpSpLocks/>
            </p:cNvGrpSpPr>
            <p:nvPr/>
          </p:nvGrpSpPr>
          <p:grpSpPr bwMode="auto">
            <a:xfrm>
              <a:off x="2854" y="1051"/>
              <a:ext cx="196" cy="224"/>
              <a:chOff x="1430" y="1009"/>
              <a:chExt cx="196" cy="224"/>
            </a:xfrm>
          </p:grpSpPr>
          <p:sp>
            <p:nvSpPr>
              <p:cNvPr id="559126" name="Oval 22"/>
              <p:cNvSpPr>
                <a:spLocks noChangeArrowheads="1"/>
              </p:cNvSpPr>
              <p:nvPr/>
            </p:nvSpPr>
            <p:spPr bwMode="auto">
              <a:xfrm>
                <a:off x="1430" y="1023"/>
                <a:ext cx="196" cy="21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9127" name="Text Box 23"/>
              <p:cNvSpPr txBox="1">
                <a:spLocks noChangeArrowheads="1"/>
              </p:cNvSpPr>
              <p:nvPr/>
            </p:nvSpPr>
            <p:spPr bwMode="auto">
              <a:xfrm>
                <a:off x="1454" y="1009"/>
                <a:ext cx="15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f</a:t>
                </a:r>
              </a:p>
            </p:txBody>
          </p:sp>
        </p:grpSp>
        <p:grpSp>
          <p:nvGrpSpPr>
            <p:cNvPr id="559128" name="Group 24"/>
            <p:cNvGrpSpPr>
              <a:grpSpLocks/>
            </p:cNvGrpSpPr>
            <p:nvPr/>
          </p:nvGrpSpPr>
          <p:grpSpPr bwMode="auto">
            <a:xfrm>
              <a:off x="2848" y="1540"/>
              <a:ext cx="211" cy="224"/>
              <a:chOff x="1430" y="1009"/>
              <a:chExt cx="211" cy="224"/>
            </a:xfrm>
          </p:grpSpPr>
          <p:sp>
            <p:nvSpPr>
              <p:cNvPr id="559129" name="Oval 25"/>
              <p:cNvSpPr>
                <a:spLocks noChangeArrowheads="1"/>
              </p:cNvSpPr>
              <p:nvPr/>
            </p:nvSpPr>
            <p:spPr bwMode="auto">
              <a:xfrm>
                <a:off x="1430" y="1023"/>
                <a:ext cx="196" cy="21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9130" name="Text Box 26"/>
              <p:cNvSpPr txBox="1">
                <a:spLocks noChangeArrowheads="1"/>
              </p:cNvSpPr>
              <p:nvPr/>
            </p:nvSpPr>
            <p:spPr bwMode="auto">
              <a:xfrm>
                <a:off x="1454" y="1009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g</a:t>
                </a:r>
              </a:p>
            </p:txBody>
          </p:sp>
        </p:grpSp>
        <p:grpSp>
          <p:nvGrpSpPr>
            <p:cNvPr id="559131" name="Group 27"/>
            <p:cNvGrpSpPr>
              <a:grpSpLocks/>
            </p:cNvGrpSpPr>
            <p:nvPr/>
          </p:nvGrpSpPr>
          <p:grpSpPr bwMode="auto">
            <a:xfrm>
              <a:off x="2876" y="2049"/>
              <a:ext cx="211" cy="224"/>
              <a:chOff x="1430" y="1009"/>
              <a:chExt cx="211" cy="224"/>
            </a:xfrm>
          </p:grpSpPr>
          <p:sp>
            <p:nvSpPr>
              <p:cNvPr id="559132" name="Oval 28"/>
              <p:cNvSpPr>
                <a:spLocks noChangeArrowheads="1"/>
              </p:cNvSpPr>
              <p:nvPr/>
            </p:nvSpPr>
            <p:spPr bwMode="auto">
              <a:xfrm>
                <a:off x="1430" y="1023"/>
                <a:ext cx="196" cy="21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9133" name="Text Box 29"/>
              <p:cNvSpPr txBox="1">
                <a:spLocks noChangeArrowheads="1"/>
              </p:cNvSpPr>
              <p:nvPr/>
            </p:nvSpPr>
            <p:spPr bwMode="auto">
              <a:xfrm>
                <a:off x="1454" y="1009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h</a:t>
                </a:r>
              </a:p>
            </p:txBody>
          </p:sp>
        </p:grpSp>
        <p:grpSp>
          <p:nvGrpSpPr>
            <p:cNvPr id="559134" name="Group 30"/>
            <p:cNvGrpSpPr>
              <a:grpSpLocks/>
            </p:cNvGrpSpPr>
            <p:nvPr/>
          </p:nvGrpSpPr>
          <p:grpSpPr bwMode="auto">
            <a:xfrm>
              <a:off x="3615" y="1833"/>
              <a:ext cx="211" cy="224"/>
              <a:chOff x="1430" y="1009"/>
              <a:chExt cx="211" cy="224"/>
            </a:xfrm>
          </p:grpSpPr>
          <p:sp>
            <p:nvSpPr>
              <p:cNvPr id="559135" name="Oval 31"/>
              <p:cNvSpPr>
                <a:spLocks noChangeArrowheads="1"/>
              </p:cNvSpPr>
              <p:nvPr/>
            </p:nvSpPr>
            <p:spPr bwMode="auto">
              <a:xfrm>
                <a:off x="1430" y="1023"/>
                <a:ext cx="196" cy="21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9136" name="Text Box 32"/>
              <p:cNvSpPr txBox="1">
                <a:spLocks noChangeArrowheads="1"/>
              </p:cNvSpPr>
              <p:nvPr/>
            </p:nvSpPr>
            <p:spPr bwMode="auto">
              <a:xfrm>
                <a:off x="1454" y="1009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q</a:t>
                </a:r>
              </a:p>
            </p:txBody>
          </p:sp>
        </p:grpSp>
        <p:sp>
          <p:nvSpPr>
            <p:cNvPr id="559137" name="Line 33"/>
            <p:cNvSpPr>
              <a:spLocks noChangeShapeType="1"/>
            </p:cNvSpPr>
            <p:nvPr/>
          </p:nvSpPr>
          <p:spPr bwMode="auto">
            <a:xfrm>
              <a:off x="1525" y="1240"/>
              <a:ext cx="0" cy="2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9138" name="Line 34"/>
            <p:cNvSpPr>
              <a:spLocks noChangeShapeType="1"/>
            </p:cNvSpPr>
            <p:nvPr/>
          </p:nvSpPr>
          <p:spPr bwMode="auto">
            <a:xfrm flipH="1" flipV="1">
              <a:off x="1525" y="1721"/>
              <a:ext cx="20" cy="2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9139" name="Line 35"/>
            <p:cNvSpPr>
              <a:spLocks noChangeShapeType="1"/>
            </p:cNvSpPr>
            <p:nvPr/>
          </p:nvSpPr>
          <p:spPr bwMode="auto">
            <a:xfrm>
              <a:off x="1626" y="1145"/>
              <a:ext cx="461" cy="1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9140" name="Line 36"/>
            <p:cNvSpPr>
              <a:spLocks noChangeShapeType="1"/>
            </p:cNvSpPr>
            <p:nvPr/>
          </p:nvSpPr>
          <p:spPr bwMode="auto">
            <a:xfrm>
              <a:off x="1620" y="1626"/>
              <a:ext cx="474" cy="1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9141" name="Line 37"/>
            <p:cNvSpPr>
              <a:spLocks noChangeShapeType="1"/>
            </p:cNvSpPr>
            <p:nvPr/>
          </p:nvSpPr>
          <p:spPr bwMode="auto">
            <a:xfrm flipH="1">
              <a:off x="1640" y="1891"/>
              <a:ext cx="467" cy="2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9142" name="Line 38"/>
            <p:cNvSpPr>
              <a:spLocks noChangeShapeType="1"/>
            </p:cNvSpPr>
            <p:nvPr/>
          </p:nvSpPr>
          <p:spPr bwMode="auto">
            <a:xfrm>
              <a:off x="2202" y="1450"/>
              <a:ext cx="0" cy="2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9143" name="Line 39"/>
            <p:cNvSpPr>
              <a:spLocks noChangeShapeType="1"/>
            </p:cNvSpPr>
            <p:nvPr/>
          </p:nvSpPr>
          <p:spPr bwMode="auto">
            <a:xfrm flipH="1">
              <a:off x="2290" y="1172"/>
              <a:ext cx="563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9144" name="Line 40"/>
            <p:cNvSpPr>
              <a:spLocks noChangeShapeType="1"/>
            </p:cNvSpPr>
            <p:nvPr/>
          </p:nvSpPr>
          <p:spPr bwMode="auto">
            <a:xfrm>
              <a:off x="2284" y="1382"/>
              <a:ext cx="562" cy="2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9145" name="Line 41"/>
            <p:cNvSpPr>
              <a:spLocks noChangeShapeType="1"/>
            </p:cNvSpPr>
            <p:nvPr/>
          </p:nvSpPr>
          <p:spPr bwMode="auto">
            <a:xfrm>
              <a:off x="2270" y="1877"/>
              <a:ext cx="603" cy="3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9146" name="Line 42"/>
            <p:cNvSpPr>
              <a:spLocks noChangeShapeType="1"/>
            </p:cNvSpPr>
            <p:nvPr/>
          </p:nvSpPr>
          <p:spPr bwMode="auto">
            <a:xfrm flipV="1">
              <a:off x="2955" y="1274"/>
              <a:ext cx="0" cy="2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9147" name="Line 43"/>
            <p:cNvSpPr>
              <a:spLocks noChangeShapeType="1"/>
            </p:cNvSpPr>
            <p:nvPr/>
          </p:nvSpPr>
          <p:spPr bwMode="auto">
            <a:xfrm>
              <a:off x="3049" y="1674"/>
              <a:ext cx="563" cy="2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9148" name="Line 44"/>
            <p:cNvSpPr>
              <a:spLocks noChangeShapeType="1"/>
            </p:cNvSpPr>
            <p:nvPr/>
          </p:nvSpPr>
          <p:spPr bwMode="auto">
            <a:xfrm flipV="1">
              <a:off x="3063" y="1992"/>
              <a:ext cx="549" cy="1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9149" name="Freeform 45"/>
            <p:cNvSpPr>
              <a:spLocks/>
            </p:cNvSpPr>
            <p:nvPr/>
          </p:nvSpPr>
          <p:spPr bwMode="auto">
            <a:xfrm>
              <a:off x="2776" y="1701"/>
              <a:ext cx="104" cy="400"/>
            </a:xfrm>
            <a:custGeom>
              <a:avLst/>
              <a:gdLst>
                <a:gd name="T0" fmla="*/ 104 w 104"/>
                <a:gd name="T1" fmla="*/ 400 h 400"/>
                <a:gd name="T2" fmla="*/ 16 w 104"/>
                <a:gd name="T3" fmla="*/ 298 h 400"/>
                <a:gd name="T4" fmla="*/ 9 w 104"/>
                <a:gd name="T5" fmla="*/ 129 h 400"/>
                <a:gd name="T6" fmla="*/ 70 w 104"/>
                <a:gd name="T7" fmla="*/ 0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4" h="400">
                  <a:moveTo>
                    <a:pt x="104" y="400"/>
                  </a:moveTo>
                  <a:cubicBezTo>
                    <a:pt x="68" y="371"/>
                    <a:pt x="32" y="343"/>
                    <a:pt x="16" y="298"/>
                  </a:cubicBezTo>
                  <a:cubicBezTo>
                    <a:pt x="0" y="253"/>
                    <a:pt x="0" y="179"/>
                    <a:pt x="9" y="129"/>
                  </a:cubicBezTo>
                  <a:cubicBezTo>
                    <a:pt x="18" y="79"/>
                    <a:pt x="44" y="39"/>
                    <a:pt x="70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9150" name="Freeform 46"/>
            <p:cNvSpPr>
              <a:spLocks/>
            </p:cNvSpPr>
            <p:nvPr/>
          </p:nvSpPr>
          <p:spPr bwMode="auto">
            <a:xfrm>
              <a:off x="3022" y="1728"/>
              <a:ext cx="86" cy="359"/>
            </a:xfrm>
            <a:custGeom>
              <a:avLst/>
              <a:gdLst>
                <a:gd name="T0" fmla="*/ 0 w 86"/>
                <a:gd name="T1" fmla="*/ 0 h 359"/>
                <a:gd name="T2" fmla="*/ 75 w 86"/>
                <a:gd name="T3" fmla="*/ 129 h 359"/>
                <a:gd name="T4" fmla="*/ 68 w 86"/>
                <a:gd name="T5" fmla="*/ 298 h 359"/>
                <a:gd name="T6" fmla="*/ 27 w 86"/>
                <a:gd name="T7" fmla="*/ 359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" h="359">
                  <a:moveTo>
                    <a:pt x="0" y="0"/>
                  </a:moveTo>
                  <a:cubicBezTo>
                    <a:pt x="32" y="39"/>
                    <a:pt x="64" y="79"/>
                    <a:pt x="75" y="129"/>
                  </a:cubicBezTo>
                  <a:cubicBezTo>
                    <a:pt x="86" y="179"/>
                    <a:pt x="76" y="260"/>
                    <a:pt x="68" y="298"/>
                  </a:cubicBezTo>
                  <a:cubicBezTo>
                    <a:pt x="60" y="336"/>
                    <a:pt x="43" y="347"/>
                    <a:pt x="27" y="359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9151" name="Text Box 47"/>
            <p:cNvSpPr txBox="1">
              <a:spLocks noChangeArrowheads="1"/>
            </p:cNvSpPr>
            <p:nvPr/>
          </p:nvSpPr>
          <p:spPr bwMode="auto">
            <a:xfrm>
              <a:off x="1582" y="900"/>
              <a:ext cx="1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FF00FF"/>
                  </a:solidFill>
                </a:rPr>
                <a:t>0</a:t>
              </a:r>
            </a:p>
          </p:txBody>
        </p:sp>
        <p:sp>
          <p:nvSpPr>
            <p:cNvPr id="559152" name="Text Box 48"/>
            <p:cNvSpPr txBox="1">
              <a:spLocks noChangeArrowheads="1"/>
            </p:cNvSpPr>
            <p:nvPr/>
          </p:nvSpPr>
          <p:spPr bwMode="auto">
            <a:xfrm>
              <a:off x="1584" y="1409"/>
              <a:ext cx="1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FF00FF"/>
                  </a:solidFill>
                </a:rPr>
                <a:t>1</a:t>
              </a:r>
            </a:p>
          </p:txBody>
        </p:sp>
        <p:sp>
          <p:nvSpPr>
            <p:cNvPr id="559153" name="Text Box 49"/>
            <p:cNvSpPr txBox="1">
              <a:spLocks noChangeArrowheads="1"/>
            </p:cNvSpPr>
            <p:nvPr/>
          </p:nvSpPr>
          <p:spPr bwMode="auto">
            <a:xfrm>
              <a:off x="1599" y="2128"/>
              <a:ext cx="1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FF00FF"/>
                  </a:solidFill>
                </a:rPr>
                <a:t>3</a:t>
              </a:r>
            </a:p>
          </p:txBody>
        </p:sp>
        <p:sp>
          <p:nvSpPr>
            <p:cNvPr id="559154" name="Text Box 50"/>
            <p:cNvSpPr txBox="1">
              <a:spLocks noChangeArrowheads="1"/>
            </p:cNvSpPr>
            <p:nvPr/>
          </p:nvSpPr>
          <p:spPr bwMode="auto">
            <a:xfrm>
              <a:off x="2108" y="1066"/>
              <a:ext cx="1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FF00FF"/>
                  </a:solidFill>
                </a:rPr>
                <a:t>1</a:t>
              </a:r>
            </a:p>
          </p:txBody>
        </p:sp>
        <p:sp>
          <p:nvSpPr>
            <p:cNvPr id="559155" name="Text Box 51"/>
            <p:cNvSpPr txBox="1">
              <a:spLocks noChangeArrowheads="1"/>
            </p:cNvSpPr>
            <p:nvPr/>
          </p:nvSpPr>
          <p:spPr bwMode="auto">
            <a:xfrm>
              <a:off x="2259" y="1663"/>
              <a:ext cx="1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FF00FF"/>
                  </a:solidFill>
                </a:rPr>
                <a:t>2</a:t>
              </a:r>
            </a:p>
          </p:txBody>
        </p:sp>
        <p:sp>
          <p:nvSpPr>
            <p:cNvPr id="559156" name="Text Box 52"/>
            <p:cNvSpPr txBox="1">
              <a:spLocks noChangeArrowheads="1"/>
            </p:cNvSpPr>
            <p:nvPr/>
          </p:nvSpPr>
          <p:spPr bwMode="auto">
            <a:xfrm>
              <a:off x="2992" y="959"/>
              <a:ext cx="1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FF00FF"/>
                  </a:solidFill>
                </a:rPr>
                <a:t>3</a:t>
              </a:r>
            </a:p>
          </p:txBody>
        </p:sp>
        <p:sp>
          <p:nvSpPr>
            <p:cNvPr id="559157" name="Text Box 53"/>
            <p:cNvSpPr txBox="1">
              <a:spLocks noChangeArrowheads="1"/>
            </p:cNvSpPr>
            <p:nvPr/>
          </p:nvSpPr>
          <p:spPr bwMode="auto">
            <a:xfrm>
              <a:off x="3000" y="1435"/>
              <a:ext cx="1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FF00FF"/>
                  </a:solidFill>
                </a:rPr>
                <a:t>2</a:t>
              </a:r>
            </a:p>
          </p:txBody>
        </p:sp>
        <p:sp>
          <p:nvSpPr>
            <p:cNvPr id="559158" name="Text Box 54"/>
            <p:cNvSpPr txBox="1">
              <a:spLocks noChangeArrowheads="1"/>
            </p:cNvSpPr>
            <p:nvPr/>
          </p:nvSpPr>
          <p:spPr bwMode="auto">
            <a:xfrm>
              <a:off x="3028" y="2147"/>
              <a:ext cx="1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FF00FF"/>
                  </a:solidFill>
                </a:rPr>
                <a:t>3</a:t>
              </a:r>
            </a:p>
          </p:txBody>
        </p:sp>
        <p:sp>
          <p:nvSpPr>
            <p:cNvPr id="559159" name="Text Box 55"/>
            <p:cNvSpPr txBox="1">
              <a:spLocks noChangeArrowheads="1"/>
            </p:cNvSpPr>
            <p:nvPr/>
          </p:nvSpPr>
          <p:spPr bwMode="auto">
            <a:xfrm>
              <a:off x="3646" y="1680"/>
              <a:ext cx="1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FF00FF"/>
                  </a:solidFill>
                </a:rPr>
                <a:t>3</a:t>
              </a:r>
            </a:p>
          </p:txBody>
        </p:sp>
      </p:grp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3" y="187325"/>
            <a:ext cx="7772400" cy="615950"/>
          </a:xfrm>
          <a:noFill/>
          <a:ln/>
        </p:spPr>
        <p:txBody>
          <a:bodyPr/>
          <a:lstStyle/>
          <a:p>
            <a:r>
              <a:rPr lang="en-US" sz="3200"/>
              <a:t>Breadth First Search</a:t>
            </a:r>
            <a:endParaRPr lang="en-US" sz="3200">
              <a:latin typeface="Batang" pitchFamily="18" charset="-127"/>
            </a:endParaRPr>
          </a:p>
        </p:txBody>
      </p:sp>
      <p:sp>
        <p:nvSpPr>
          <p:cNvPr id="5601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574675" y="885825"/>
            <a:ext cx="8135938" cy="5468938"/>
          </a:xfrm>
          <a:noFill/>
          <a:ln/>
        </p:spPr>
        <p:txBody>
          <a:bodyPr/>
          <a:lstStyle/>
          <a:p>
            <a:r>
              <a:rPr lang="en-US" sz="1800">
                <a:sym typeface="Symbol" pitchFamily="18" charset="2"/>
              </a:rPr>
              <a:t>Can show that Q consists of vertices with d values.</a:t>
            </a:r>
          </a:p>
          <a:p>
            <a:pPr>
              <a:buFont typeface="Wingdings" pitchFamily="2" charset="2"/>
              <a:buNone/>
            </a:pPr>
            <a:r>
              <a:rPr lang="en-US" sz="1800">
                <a:sym typeface="Symbol" pitchFamily="18" charset="2"/>
              </a:rPr>
              <a:t>	i    i    i   …  i   i+1   i+1  …  i+1 </a:t>
            </a:r>
          </a:p>
          <a:p>
            <a:pPr lvl="1"/>
            <a:r>
              <a:rPr lang="en-US" sz="1800">
                <a:sym typeface="Symbol" pitchFamily="18" charset="2"/>
              </a:rPr>
              <a:t>Only 1 or 2 different values</a:t>
            </a:r>
          </a:p>
          <a:p>
            <a:pPr lvl="1"/>
            <a:r>
              <a:rPr lang="en-US" sz="1800">
                <a:sym typeface="Symbol" pitchFamily="18" charset="2"/>
              </a:rPr>
              <a:t>If 2, differ by 1 and all smallest are first.</a:t>
            </a:r>
          </a:p>
          <a:p>
            <a:r>
              <a:rPr lang="en-US" sz="1800">
                <a:sym typeface="Symbol" pitchFamily="18" charset="2"/>
              </a:rPr>
              <a:t>Since each vertex gets a finite d value at most once, values assigned to vertices are monotonically increasing over time.</a:t>
            </a:r>
          </a:p>
          <a:p>
            <a:r>
              <a:rPr lang="en-US" sz="1800">
                <a:sym typeface="Symbol" pitchFamily="18" charset="2"/>
              </a:rPr>
              <a:t>Running Time: O(|V|+|E|)</a:t>
            </a:r>
          </a:p>
          <a:p>
            <a:pPr lvl="1"/>
            <a:r>
              <a:rPr lang="en-US" sz="1800">
                <a:sym typeface="Symbol" pitchFamily="18" charset="2"/>
              </a:rPr>
              <a:t>O(|V|) because every vertex enqueued at most once.</a:t>
            </a:r>
          </a:p>
          <a:p>
            <a:pPr lvl="1"/>
            <a:r>
              <a:rPr lang="en-US" sz="1800">
                <a:sym typeface="Symbol" pitchFamily="18" charset="2"/>
              </a:rPr>
              <a:t>O(|E|) because every vertex dequeued at most once and we examine (u, v) only when u is dequeued. Therefore, every edge examined at most once if directed, at most twice if undirected.</a:t>
            </a:r>
          </a:p>
          <a:p>
            <a:endParaRPr lang="en-US" sz="1800"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endParaRPr lang="en-US" sz="700">
              <a:sym typeface="Symbol" pitchFamily="18" charset="2"/>
            </a:endParaRPr>
          </a:p>
        </p:txBody>
      </p:sp>
      <p:sp>
        <p:nvSpPr>
          <p:cNvPr id="560132" name="Text Box 4"/>
          <p:cNvSpPr txBox="1">
            <a:spLocks noChangeArrowheads="1"/>
          </p:cNvSpPr>
          <p:nvPr/>
        </p:nvSpPr>
        <p:spPr bwMode="auto">
          <a:xfrm>
            <a:off x="6784975" y="1077913"/>
            <a:ext cx="184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3" y="153988"/>
            <a:ext cx="7772400" cy="615950"/>
          </a:xfrm>
          <a:noFill/>
          <a:ln/>
        </p:spPr>
        <p:txBody>
          <a:bodyPr/>
          <a:lstStyle/>
          <a:p>
            <a:r>
              <a:rPr lang="en-US" sz="3200"/>
              <a:t>Depth-First Search</a:t>
            </a:r>
          </a:p>
        </p:txBody>
      </p:sp>
      <p:sp>
        <p:nvSpPr>
          <p:cNvPr id="5406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17513" y="909638"/>
            <a:ext cx="8372475" cy="5708650"/>
          </a:xfrm>
          <a:noFill/>
          <a:ln/>
        </p:spPr>
        <p:txBody>
          <a:bodyPr/>
          <a:lstStyle/>
          <a:p>
            <a:r>
              <a:rPr lang="en-US" sz="2000">
                <a:sym typeface="Symbol" pitchFamily="18" charset="2"/>
              </a:rPr>
              <a:t>Depth-first search (DFS) on undirected graphs</a:t>
            </a:r>
          </a:p>
          <a:p>
            <a:pPr lvl="1"/>
            <a:r>
              <a:rPr lang="en-US" sz="2000">
                <a:sym typeface="Symbol" pitchFamily="18" charset="2"/>
              </a:rPr>
              <a:t>We start at vertex </a:t>
            </a:r>
            <a:r>
              <a:rPr lang="en-US" sz="2000">
                <a:latin typeface="Batang" pitchFamily="18" charset="-127"/>
                <a:sym typeface="Symbol" pitchFamily="18" charset="2"/>
              </a:rPr>
              <a:t>v</a:t>
            </a:r>
            <a:r>
              <a:rPr lang="en-US" sz="2000">
                <a:sym typeface="Symbol" pitchFamily="18" charset="2"/>
              </a:rPr>
              <a:t>, mark </a:t>
            </a:r>
            <a:r>
              <a:rPr lang="en-US" sz="2000">
                <a:latin typeface="Batang" pitchFamily="18" charset="-127"/>
                <a:sym typeface="Symbol" pitchFamily="18" charset="2"/>
              </a:rPr>
              <a:t>v</a:t>
            </a:r>
            <a:r>
              <a:rPr lang="en-US" sz="2000">
                <a:sym typeface="Symbol" pitchFamily="18" charset="2"/>
              </a:rPr>
              <a:t> as </a:t>
            </a:r>
            <a:r>
              <a:rPr lang="en-US" sz="2000">
                <a:latin typeface="Batang" pitchFamily="18" charset="-127"/>
                <a:sym typeface="Symbol" pitchFamily="18" charset="2"/>
              </a:rPr>
              <a:t>visited</a:t>
            </a:r>
            <a:r>
              <a:rPr lang="en-US" sz="2000">
                <a:sym typeface="Symbol" pitchFamily="18" charset="2"/>
              </a:rPr>
              <a:t>.  </a:t>
            </a:r>
          </a:p>
          <a:p>
            <a:pPr lvl="1"/>
            <a:r>
              <a:rPr lang="en-US" sz="2000">
                <a:sym typeface="Symbol" pitchFamily="18" charset="2"/>
              </a:rPr>
              <a:t>Recursively call depth-first search on all adjacent vertices that are not already </a:t>
            </a:r>
            <a:r>
              <a:rPr lang="en-US" sz="2000">
                <a:latin typeface="Batang" pitchFamily="18" charset="-127"/>
                <a:sym typeface="Symbol" pitchFamily="18" charset="2"/>
              </a:rPr>
              <a:t>visited</a:t>
            </a:r>
            <a:r>
              <a:rPr lang="en-US" sz="2000">
                <a:sym typeface="Symbol" pitchFamily="18" charset="2"/>
              </a:rPr>
              <a:t>.</a:t>
            </a:r>
          </a:p>
          <a:p>
            <a:r>
              <a:rPr lang="en-US" sz="2400">
                <a:sym typeface="Symbol" pitchFamily="18" charset="2"/>
              </a:rPr>
              <a:t>Pseudocode for DFS on undirected graphs</a:t>
            </a:r>
          </a:p>
          <a:p>
            <a:pPr lvl="1">
              <a:buFont typeface="Wingdings" pitchFamily="2" charset="2"/>
              <a:buNone/>
            </a:pPr>
            <a:r>
              <a:rPr lang="en-US" sz="1600">
                <a:sym typeface="Symbol" pitchFamily="18" charset="2"/>
              </a:rPr>
              <a:t>	void Graph::dfs(vertex v)</a:t>
            </a:r>
          </a:p>
          <a:p>
            <a:pPr lvl="1">
              <a:buFont typeface="Wingdings" pitchFamily="2" charset="2"/>
              <a:buNone/>
            </a:pPr>
            <a:r>
              <a:rPr lang="en-US" sz="1600">
                <a:sym typeface="Symbol" pitchFamily="18" charset="2"/>
              </a:rPr>
              <a:t>	{</a:t>
            </a:r>
          </a:p>
          <a:p>
            <a:pPr lvl="1">
              <a:buFont typeface="Wingdings" pitchFamily="2" charset="2"/>
              <a:buNone/>
            </a:pPr>
            <a:r>
              <a:rPr lang="en-US" sz="1600">
                <a:sym typeface="Symbol" pitchFamily="18" charset="2"/>
              </a:rPr>
              <a:t>	      v.visited = true;</a:t>
            </a:r>
          </a:p>
          <a:p>
            <a:pPr lvl="1">
              <a:buFont typeface="Wingdings" pitchFamily="2" charset="2"/>
              <a:buNone/>
            </a:pPr>
            <a:r>
              <a:rPr lang="en-US" sz="1600">
                <a:sym typeface="Symbol" pitchFamily="18" charset="2"/>
              </a:rPr>
              <a:t>	      for each w adjacent to v</a:t>
            </a:r>
          </a:p>
          <a:p>
            <a:pPr lvl="1">
              <a:buFont typeface="Wingdings" pitchFamily="2" charset="2"/>
              <a:buNone/>
            </a:pPr>
            <a:r>
              <a:rPr lang="en-US" sz="1600">
                <a:sym typeface="Symbol" pitchFamily="18" charset="2"/>
              </a:rPr>
              <a:t>			if (!w.visited)</a:t>
            </a:r>
          </a:p>
          <a:p>
            <a:pPr lvl="1">
              <a:buFont typeface="Wingdings" pitchFamily="2" charset="2"/>
              <a:buNone/>
            </a:pPr>
            <a:r>
              <a:rPr lang="en-US" sz="1600">
                <a:sym typeface="Symbol" pitchFamily="18" charset="2"/>
              </a:rPr>
              <a:t>			     dfs(w);</a:t>
            </a:r>
          </a:p>
          <a:p>
            <a:pPr lvl="1">
              <a:buFont typeface="Wingdings" pitchFamily="2" charset="2"/>
              <a:buNone/>
            </a:pPr>
            <a:r>
              <a:rPr lang="en-US" sz="1600">
                <a:sym typeface="Symbol" pitchFamily="18" charset="2"/>
              </a:rPr>
              <a:t>	}</a:t>
            </a:r>
          </a:p>
          <a:p>
            <a:r>
              <a:rPr lang="en-US" sz="2000">
                <a:sym typeface="Symbol" pitchFamily="18" charset="2"/>
              </a:rPr>
              <a:t>DFS on graphs is similar to preorder traversal on a tree.</a:t>
            </a:r>
          </a:p>
          <a:p>
            <a:pPr>
              <a:buFont typeface="Wingdings" pitchFamily="2" charset="2"/>
              <a:buNone/>
            </a:pPr>
            <a:r>
              <a:rPr lang="en-US" sz="1800">
                <a:sym typeface="Symbol" pitchFamily="18" charset="2"/>
              </a:rPr>
              <a:t>	</a:t>
            </a:r>
          </a:p>
        </p:txBody>
      </p:sp>
      <p:sp>
        <p:nvSpPr>
          <p:cNvPr id="540676" name="Text Box 4"/>
          <p:cNvSpPr txBox="1">
            <a:spLocks noChangeArrowheads="1"/>
          </p:cNvSpPr>
          <p:nvPr/>
        </p:nvSpPr>
        <p:spPr bwMode="auto">
          <a:xfrm>
            <a:off x="6775450" y="1277938"/>
            <a:ext cx="184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20713" y="369888"/>
            <a:ext cx="7772400" cy="615950"/>
          </a:xfrm>
          <a:noFill/>
          <a:ln/>
        </p:spPr>
        <p:txBody>
          <a:bodyPr/>
          <a:lstStyle/>
          <a:p>
            <a:r>
              <a:rPr lang="en-US" sz="3200"/>
              <a:t>Graph Terminology</a:t>
            </a:r>
            <a:endParaRPr lang="en-US" sz="3200">
              <a:latin typeface="Batang" pitchFamily="18" charset="-127"/>
            </a:endParaRPr>
          </a:p>
        </p:txBody>
      </p:sp>
      <p:sp>
        <p:nvSpPr>
          <p:cNvPr id="4413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574675" y="1174750"/>
            <a:ext cx="8166100" cy="5176838"/>
          </a:xfrm>
          <a:noFill/>
          <a:ln/>
        </p:spPr>
        <p:txBody>
          <a:bodyPr/>
          <a:lstStyle/>
          <a:p>
            <a:r>
              <a:rPr lang="en-US" sz="2400">
                <a:solidFill>
                  <a:schemeClr val="hlink"/>
                </a:solidFill>
                <a:sym typeface="Symbol" pitchFamily="18" charset="2"/>
              </a:rPr>
              <a:t>Cycles</a:t>
            </a:r>
          </a:p>
          <a:p>
            <a:pPr lvl="1"/>
            <a:r>
              <a:rPr lang="en-US" sz="2000">
                <a:sym typeface="Symbol" pitchFamily="18" charset="2"/>
              </a:rPr>
              <a:t>A </a:t>
            </a:r>
            <a:r>
              <a:rPr lang="en-US" sz="2000">
                <a:solidFill>
                  <a:schemeClr val="hlink"/>
                </a:solidFill>
                <a:sym typeface="Symbol" pitchFamily="18" charset="2"/>
              </a:rPr>
              <a:t>cycle</a:t>
            </a:r>
            <a:r>
              <a:rPr lang="en-US" sz="2000">
                <a:sym typeface="Symbol" pitchFamily="18" charset="2"/>
              </a:rPr>
              <a:t> in a directed graph is a path of length at least 1 such that the first vertex on the path is the same as the last one; if the path is simple, then the cycle is a </a:t>
            </a:r>
            <a:r>
              <a:rPr lang="en-US" sz="2000">
                <a:solidFill>
                  <a:schemeClr val="hlink"/>
                </a:solidFill>
                <a:sym typeface="Symbol" pitchFamily="18" charset="2"/>
              </a:rPr>
              <a:t>simple cycle</a:t>
            </a:r>
            <a:r>
              <a:rPr lang="en-US" sz="2000">
                <a:sym typeface="Symbol" pitchFamily="18" charset="2"/>
              </a:rPr>
              <a:t>.</a:t>
            </a:r>
          </a:p>
          <a:p>
            <a:pPr lvl="1"/>
            <a:endParaRPr lang="en-US" sz="2000">
              <a:sym typeface="Symbol" pitchFamily="18" charset="2"/>
            </a:endParaRPr>
          </a:p>
          <a:p>
            <a:pPr lvl="1"/>
            <a:endParaRPr lang="en-US" sz="2000">
              <a:sym typeface="Symbol" pitchFamily="18" charset="2"/>
            </a:endParaRPr>
          </a:p>
          <a:p>
            <a:pPr lvl="1"/>
            <a:endParaRPr lang="en-US" sz="2000">
              <a:sym typeface="Symbol" pitchFamily="18" charset="2"/>
            </a:endParaRPr>
          </a:p>
          <a:p>
            <a:pPr lvl="1"/>
            <a:endParaRPr lang="en-US" sz="2000">
              <a:sym typeface="Symbol" pitchFamily="18" charset="2"/>
            </a:endParaRPr>
          </a:p>
          <a:p>
            <a:pPr lvl="1"/>
            <a:r>
              <a:rPr lang="en-US" sz="2000">
                <a:sym typeface="Symbol" pitchFamily="18" charset="2"/>
              </a:rPr>
              <a:t>A </a:t>
            </a:r>
            <a:r>
              <a:rPr lang="en-US" sz="2000">
                <a:solidFill>
                  <a:schemeClr val="hlink"/>
                </a:solidFill>
                <a:sym typeface="Symbol" pitchFamily="18" charset="2"/>
              </a:rPr>
              <a:t>cycle</a:t>
            </a:r>
            <a:r>
              <a:rPr lang="en-US" sz="2000">
                <a:sym typeface="Symbol" pitchFamily="18" charset="2"/>
              </a:rPr>
              <a:t> in a undirected graph</a:t>
            </a:r>
          </a:p>
          <a:p>
            <a:pPr lvl="2"/>
            <a:r>
              <a:rPr lang="en-US" sz="1800">
                <a:sym typeface="Symbol" pitchFamily="18" charset="2"/>
              </a:rPr>
              <a:t>A path of length at least 1 such that the first vertex on the path is the same as the last one.</a:t>
            </a:r>
          </a:p>
          <a:p>
            <a:pPr lvl="2"/>
            <a:r>
              <a:rPr lang="en-US" sz="1800">
                <a:sym typeface="Symbol" pitchFamily="18" charset="2"/>
              </a:rPr>
              <a:t>The edges on the path are distinct.</a:t>
            </a:r>
          </a:p>
        </p:txBody>
      </p:sp>
      <p:sp>
        <p:nvSpPr>
          <p:cNvPr id="441348" name="Text Box 4"/>
          <p:cNvSpPr txBox="1">
            <a:spLocks noChangeArrowheads="1"/>
          </p:cNvSpPr>
          <p:nvPr/>
        </p:nvSpPr>
        <p:spPr bwMode="auto">
          <a:xfrm>
            <a:off x="6784975" y="1589088"/>
            <a:ext cx="184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pSp>
        <p:nvGrpSpPr>
          <p:cNvPr id="441349" name="Group 5"/>
          <p:cNvGrpSpPr>
            <a:grpSpLocks/>
          </p:cNvGrpSpPr>
          <p:nvPr/>
        </p:nvGrpSpPr>
        <p:grpSpPr bwMode="auto">
          <a:xfrm>
            <a:off x="1893888" y="2659063"/>
            <a:ext cx="282575" cy="307975"/>
            <a:chOff x="894" y="2564"/>
            <a:chExt cx="178" cy="194"/>
          </a:xfrm>
        </p:grpSpPr>
        <p:sp>
          <p:nvSpPr>
            <p:cNvPr id="441350" name="Oval 6"/>
            <p:cNvSpPr>
              <a:spLocks noChangeArrowheads="1"/>
            </p:cNvSpPr>
            <p:nvPr/>
          </p:nvSpPr>
          <p:spPr bwMode="auto">
            <a:xfrm>
              <a:off x="894" y="25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51" name="Text Box 7"/>
            <p:cNvSpPr txBox="1">
              <a:spLocks noChangeArrowheads="1"/>
            </p:cNvSpPr>
            <p:nvPr/>
          </p:nvSpPr>
          <p:spPr bwMode="auto">
            <a:xfrm>
              <a:off x="897" y="2564"/>
              <a:ext cx="175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a</a:t>
              </a:r>
            </a:p>
          </p:txBody>
        </p:sp>
      </p:grpSp>
      <p:grpSp>
        <p:nvGrpSpPr>
          <p:cNvPr id="441352" name="Group 8"/>
          <p:cNvGrpSpPr>
            <a:grpSpLocks/>
          </p:cNvGrpSpPr>
          <p:nvPr/>
        </p:nvGrpSpPr>
        <p:grpSpPr bwMode="auto">
          <a:xfrm>
            <a:off x="3133725" y="2670175"/>
            <a:ext cx="287338" cy="307975"/>
            <a:chOff x="894" y="2564"/>
            <a:chExt cx="181" cy="194"/>
          </a:xfrm>
        </p:grpSpPr>
        <p:sp>
          <p:nvSpPr>
            <p:cNvPr id="441353" name="Oval 9"/>
            <p:cNvSpPr>
              <a:spLocks noChangeArrowheads="1"/>
            </p:cNvSpPr>
            <p:nvPr/>
          </p:nvSpPr>
          <p:spPr bwMode="auto">
            <a:xfrm>
              <a:off x="894" y="25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54" name="Text Box 10"/>
            <p:cNvSpPr txBox="1">
              <a:spLocks noChangeArrowheads="1"/>
            </p:cNvSpPr>
            <p:nvPr/>
          </p:nvSpPr>
          <p:spPr bwMode="auto">
            <a:xfrm>
              <a:off x="897" y="2564"/>
              <a:ext cx="178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b</a:t>
              </a:r>
            </a:p>
          </p:txBody>
        </p:sp>
      </p:grpSp>
      <p:grpSp>
        <p:nvGrpSpPr>
          <p:cNvPr id="441355" name="Group 11"/>
          <p:cNvGrpSpPr>
            <a:grpSpLocks/>
          </p:cNvGrpSpPr>
          <p:nvPr/>
        </p:nvGrpSpPr>
        <p:grpSpPr bwMode="auto">
          <a:xfrm>
            <a:off x="1855788" y="3683000"/>
            <a:ext cx="287337" cy="307975"/>
            <a:chOff x="894" y="2564"/>
            <a:chExt cx="181" cy="194"/>
          </a:xfrm>
        </p:grpSpPr>
        <p:sp>
          <p:nvSpPr>
            <p:cNvPr id="441356" name="Oval 12"/>
            <p:cNvSpPr>
              <a:spLocks noChangeArrowheads="1"/>
            </p:cNvSpPr>
            <p:nvPr/>
          </p:nvSpPr>
          <p:spPr bwMode="auto">
            <a:xfrm>
              <a:off x="894" y="25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57" name="Text Box 13"/>
            <p:cNvSpPr txBox="1">
              <a:spLocks noChangeArrowheads="1"/>
            </p:cNvSpPr>
            <p:nvPr/>
          </p:nvSpPr>
          <p:spPr bwMode="auto">
            <a:xfrm>
              <a:off x="897" y="2564"/>
              <a:ext cx="178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d</a:t>
              </a:r>
            </a:p>
          </p:txBody>
        </p:sp>
      </p:grpSp>
      <p:grpSp>
        <p:nvGrpSpPr>
          <p:cNvPr id="441358" name="Group 14"/>
          <p:cNvGrpSpPr>
            <a:grpSpLocks/>
          </p:cNvGrpSpPr>
          <p:nvPr/>
        </p:nvGrpSpPr>
        <p:grpSpPr bwMode="auto">
          <a:xfrm>
            <a:off x="3138488" y="3663950"/>
            <a:ext cx="282575" cy="307975"/>
            <a:chOff x="894" y="2564"/>
            <a:chExt cx="178" cy="194"/>
          </a:xfrm>
        </p:grpSpPr>
        <p:sp>
          <p:nvSpPr>
            <p:cNvPr id="441359" name="Oval 15"/>
            <p:cNvSpPr>
              <a:spLocks noChangeArrowheads="1"/>
            </p:cNvSpPr>
            <p:nvPr/>
          </p:nvSpPr>
          <p:spPr bwMode="auto">
            <a:xfrm>
              <a:off x="894" y="25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60" name="Text Box 16"/>
            <p:cNvSpPr txBox="1">
              <a:spLocks noChangeArrowheads="1"/>
            </p:cNvSpPr>
            <p:nvPr/>
          </p:nvSpPr>
          <p:spPr bwMode="auto">
            <a:xfrm>
              <a:off x="897" y="2564"/>
              <a:ext cx="175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e</a:t>
              </a:r>
            </a:p>
          </p:txBody>
        </p:sp>
      </p:grpSp>
      <p:grpSp>
        <p:nvGrpSpPr>
          <p:cNvPr id="441361" name="Group 17"/>
          <p:cNvGrpSpPr>
            <a:grpSpLocks/>
          </p:cNvGrpSpPr>
          <p:nvPr/>
        </p:nvGrpSpPr>
        <p:grpSpPr bwMode="auto">
          <a:xfrm>
            <a:off x="2493963" y="3257550"/>
            <a:ext cx="280987" cy="307975"/>
            <a:chOff x="894" y="2564"/>
            <a:chExt cx="177" cy="194"/>
          </a:xfrm>
        </p:grpSpPr>
        <p:sp>
          <p:nvSpPr>
            <p:cNvPr id="441362" name="Oval 18"/>
            <p:cNvSpPr>
              <a:spLocks noChangeArrowheads="1"/>
            </p:cNvSpPr>
            <p:nvPr/>
          </p:nvSpPr>
          <p:spPr bwMode="auto">
            <a:xfrm>
              <a:off x="894" y="25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63" name="Text Box 19"/>
            <p:cNvSpPr txBox="1">
              <a:spLocks noChangeArrowheads="1"/>
            </p:cNvSpPr>
            <p:nvPr/>
          </p:nvSpPr>
          <p:spPr bwMode="auto">
            <a:xfrm>
              <a:off x="897" y="2564"/>
              <a:ext cx="168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c</a:t>
              </a:r>
            </a:p>
          </p:txBody>
        </p:sp>
      </p:grpSp>
      <p:sp>
        <p:nvSpPr>
          <p:cNvPr id="441364" name="Line 20"/>
          <p:cNvSpPr>
            <a:spLocks noChangeShapeType="1"/>
          </p:cNvSpPr>
          <p:nvPr/>
        </p:nvSpPr>
        <p:spPr bwMode="auto">
          <a:xfrm>
            <a:off x="2163763" y="2827338"/>
            <a:ext cx="968375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1365" name="Line 21"/>
          <p:cNvSpPr>
            <a:spLocks noChangeShapeType="1"/>
          </p:cNvSpPr>
          <p:nvPr/>
        </p:nvSpPr>
        <p:spPr bwMode="auto">
          <a:xfrm>
            <a:off x="2001838" y="2967038"/>
            <a:ext cx="0" cy="74295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1366" name="Line 22"/>
          <p:cNvSpPr>
            <a:spLocks noChangeShapeType="1"/>
          </p:cNvSpPr>
          <p:nvPr/>
        </p:nvSpPr>
        <p:spPr bwMode="auto">
          <a:xfrm>
            <a:off x="2141538" y="3838575"/>
            <a:ext cx="1001712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1367" name="Line 23"/>
          <p:cNvSpPr>
            <a:spLocks noChangeShapeType="1"/>
          </p:cNvSpPr>
          <p:nvPr/>
        </p:nvSpPr>
        <p:spPr bwMode="auto">
          <a:xfrm>
            <a:off x="3271838" y="2978150"/>
            <a:ext cx="0" cy="709613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1368" name="Line 24"/>
          <p:cNvSpPr>
            <a:spLocks noChangeShapeType="1"/>
          </p:cNvSpPr>
          <p:nvPr/>
        </p:nvSpPr>
        <p:spPr bwMode="auto">
          <a:xfrm>
            <a:off x="2132013" y="2924175"/>
            <a:ext cx="407987" cy="398463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1370" name="Line 26"/>
          <p:cNvSpPr>
            <a:spLocks noChangeShapeType="1"/>
          </p:cNvSpPr>
          <p:nvPr/>
        </p:nvSpPr>
        <p:spPr bwMode="auto">
          <a:xfrm flipV="1">
            <a:off x="2087563" y="3505200"/>
            <a:ext cx="431800" cy="24765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1371" name="Text Box 27"/>
          <p:cNvSpPr txBox="1">
            <a:spLocks noChangeArrowheads="1"/>
          </p:cNvSpPr>
          <p:nvPr/>
        </p:nvSpPr>
        <p:spPr bwMode="auto">
          <a:xfrm>
            <a:off x="4202113" y="2960688"/>
            <a:ext cx="425767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abeda is a simple cycle.</a:t>
            </a:r>
          </a:p>
          <a:p>
            <a:r>
              <a:rPr lang="en-US" sz="1600"/>
              <a:t>abeceda is a cycle, but is NOT a simple cycle.</a:t>
            </a:r>
          </a:p>
          <a:p>
            <a:r>
              <a:rPr lang="en-US" sz="1600"/>
              <a:t>abedc is NOT a cycle.</a:t>
            </a:r>
          </a:p>
        </p:txBody>
      </p:sp>
      <p:sp>
        <p:nvSpPr>
          <p:cNvPr id="441372" name="Freeform 28"/>
          <p:cNvSpPr>
            <a:spLocks/>
          </p:cNvSpPr>
          <p:nvPr/>
        </p:nvSpPr>
        <p:spPr bwMode="auto">
          <a:xfrm>
            <a:off x="2700338" y="3560763"/>
            <a:ext cx="441325" cy="215900"/>
          </a:xfrm>
          <a:custGeom>
            <a:avLst/>
            <a:gdLst>
              <a:gd name="T0" fmla="*/ 278 w 278"/>
              <a:gd name="T1" fmla="*/ 136 h 136"/>
              <a:gd name="T2" fmla="*/ 108 w 278"/>
              <a:gd name="T3" fmla="*/ 102 h 136"/>
              <a:gd name="T4" fmla="*/ 61 w 278"/>
              <a:gd name="T5" fmla="*/ 81 h 136"/>
              <a:gd name="T6" fmla="*/ 0 w 278"/>
              <a:gd name="T7" fmla="*/ 0 h 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8" h="136">
                <a:moveTo>
                  <a:pt x="278" y="136"/>
                </a:moveTo>
                <a:cubicBezTo>
                  <a:pt x="211" y="123"/>
                  <a:pt x="144" y="111"/>
                  <a:pt x="108" y="102"/>
                </a:cubicBezTo>
                <a:cubicBezTo>
                  <a:pt x="72" y="93"/>
                  <a:pt x="79" y="98"/>
                  <a:pt x="61" y="81"/>
                </a:cubicBezTo>
                <a:cubicBezTo>
                  <a:pt x="43" y="64"/>
                  <a:pt x="21" y="32"/>
                  <a:pt x="0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1373" name="Freeform 29"/>
          <p:cNvSpPr>
            <a:spLocks/>
          </p:cNvSpPr>
          <p:nvPr/>
        </p:nvSpPr>
        <p:spPr bwMode="auto">
          <a:xfrm>
            <a:off x="2774950" y="3452813"/>
            <a:ext cx="430213" cy="269875"/>
          </a:xfrm>
          <a:custGeom>
            <a:avLst/>
            <a:gdLst>
              <a:gd name="T0" fmla="*/ 0 w 271"/>
              <a:gd name="T1" fmla="*/ 0 h 170"/>
              <a:gd name="T2" fmla="*/ 149 w 271"/>
              <a:gd name="T3" fmla="*/ 34 h 170"/>
              <a:gd name="T4" fmla="*/ 271 w 271"/>
              <a:gd name="T5" fmla="*/ 170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1" h="170">
                <a:moveTo>
                  <a:pt x="0" y="0"/>
                </a:moveTo>
                <a:cubicBezTo>
                  <a:pt x="52" y="3"/>
                  <a:pt x="104" y="6"/>
                  <a:pt x="149" y="34"/>
                </a:cubicBezTo>
                <a:cubicBezTo>
                  <a:pt x="194" y="62"/>
                  <a:pt x="232" y="116"/>
                  <a:pt x="271" y="17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441374" name="Group 30"/>
          <p:cNvGrpSpPr>
            <a:grpSpLocks/>
          </p:cNvGrpSpPr>
          <p:nvPr/>
        </p:nvGrpSpPr>
        <p:grpSpPr bwMode="auto">
          <a:xfrm>
            <a:off x="1893888" y="5370513"/>
            <a:ext cx="282575" cy="307975"/>
            <a:chOff x="894" y="2564"/>
            <a:chExt cx="178" cy="194"/>
          </a:xfrm>
        </p:grpSpPr>
        <p:sp>
          <p:nvSpPr>
            <p:cNvPr id="441375" name="Oval 31"/>
            <p:cNvSpPr>
              <a:spLocks noChangeArrowheads="1"/>
            </p:cNvSpPr>
            <p:nvPr/>
          </p:nvSpPr>
          <p:spPr bwMode="auto">
            <a:xfrm>
              <a:off x="894" y="25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76" name="Text Box 32"/>
            <p:cNvSpPr txBox="1">
              <a:spLocks noChangeArrowheads="1"/>
            </p:cNvSpPr>
            <p:nvPr/>
          </p:nvSpPr>
          <p:spPr bwMode="auto">
            <a:xfrm>
              <a:off x="897" y="2564"/>
              <a:ext cx="175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a</a:t>
              </a:r>
            </a:p>
          </p:txBody>
        </p:sp>
      </p:grpSp>
      <p:grpSp>
        <p:nvGrpSpPr>
          <p:cNvPr id="441377" name="Group 33"/>
          <p:cNvGrpSpPr>
            <a:grpSpLocks/>
          </p:cNvGrpSpPr>
          <p:nvPr/>
        </p:nvGrpSpPr>
        <p:grpSpPr bwMode="auto">
          <a:xfrm>
            <a:off x="3133725" y="5381625"/>
            <a:ext cx="287338" cy="307975"/>
            <a:chOff x="894" y="2564"/>
            <a:chExt cx="181" cy="194"/>
          </a:xfrm>
        </p:grpSpPr>
        <p:sp>
          <p:nvSpPr>
            <p:cNvPr id="441378" name="Oval 34"/>
            <p:cNvSpPr>
              <a:spLocks noChangeArrowheads="1"/>
            </p:cNvSpPr>
            <p:nvPr/>
          </p:nvSpPr>
          <p:spPr bwMode="auto">
            <a:xfrm>
              <a:off x="894" y="25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79" name="Text Box 35"/>
            <p:cNvSpPr txBox="1">
              <a:spLocks noChangeArrowheads="1"/>
            </p:cNvSpPr>
            <p:nvPr/>
          </p:nvSpPr>
          <p:spPr bwMode="auto">
            <a:xfrm>
              <a:off x="897" y="2564"/>
              <a:ext cx="178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b</a:t>
              </a:r>
            </a:p>
          </p:txBody>
        </p:sp>
      </p:grpSp>
      <p:grpSp>
        <p:nvGrpSpPr>
          <p:cNvPr id="441380" name="Group 36"/>
          <p:cNvGrpSpPr>
            <a:grpSpLocks/>
          </p:cNvGrpSpPr>
          <p:nvPr/>
        </p:nvGrpSpPr>
        <p:grpSpPr bwMode="auto">
          <a:xfrm>
            <a:off x="1855788" y="6394450"/>
            <a:ext cx="287337" cy="307975"/>
            <a:chOff x="894" y="2564"/>
            <a:chExt cx="181" cy="194"/>
          </a:xfrm>
        </p:grpSpPr>
        <p:sp>
          <p:nvSpPr>
            <p:cNvPr id="441381" name="Oval 37"/>
            <p:cNvSpPr>
              <a:spLocks noChangeArrowheads="1"/>
            </p:cNvSpPr>
            <p:nvPr/>
          </p:nvSpPr>
          <p:spPr bwMode="auto">
            <a:xfrm>
              <a:off x="894" y="25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82" name="Text Box 38"/>
            <p:cNvSpPr txBox="1">
              <a:spLocks noChangeArrowheads="1"/>
            </p:cNvSpPr>
            <p:nvPr/>
          </p:nvSpPr>
          <p:spPr bwMode="auto">
            <a:xfrm>
              <a:off x="897" y="2564"/>
              <a:ext cx="178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d</a:t>
              </a:r>
            </a:p>
          </p:txBody>
        </p:sp>
      </p:grpSp>
      <p:grpSp>
        <p:nvGrpSpPr>
          <p:cNvPr id="441383" name="Group 39"/>
          <p:cNvGrpSpPr>
            <a:grpSpLocks/>
          </p:cNvGrpSpPr>
          <p:nvPr/>
        </p:nvGrpSpPr>
        <p:grpSpPr bwMode="auto">
          <a:xfrm>
            <a:off x="3138488" y="6375400"/>
            <a:ext cx="282575" cy="307975"/>
            <a:chOff x="894" y="2564"/>
            <a:chExt cx="178" cy="194"/>
          </a:xfrm>
        </p:grpSpPr>
        <p:sp>
          <p:nvSpPr>
            <p:cNvPr id="441384" name="Oval 40"/>
            <p:cNvSpPr>
              <a:spLocks noChangeArrowheads="1"/>
            </p:cNvSpPr>
            <p:nvPr/>
          </p:nvSpPr>
          <p:spPr bwMode="auto">
            <a:xfrm>
              <a:off x="894" y="25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85" name="Text Box 41"/>
            <p:cNvSpPr txBox="1">
              <a:spLocks noChangeArrowheads="1"/>
            </p:cNvSpPr>
            <p:nvPr/>
          </p:nvSpPr>
          <p:spPr bwMode="auto">
            <a:xfrm>
              <a:off x="897" y="2564"/>
              <a:ext cx="175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e</a:t>
              </a:r>
            </a:p>
          </p:txBody>
        </p:sp>
      </p:grpSp>
      <p:grpSp>
        <p:nvGrpSpPr>
          <p:cNvPr id="441386" name="Group 42"/>
          <p:cNvGrpSpPr>
            <a:grpSpLocks/>
          </p:cNvGrpSpPr>
          <p:nvPr/>
        </p:nvGrpSpPr>
        <p:grpSpPr bwMode="auto">
          <a:xfrm>
            <a:off x="2493963" y="5969000"/>
            <a:ext cx="280987" cy="307975"/>
            <a:chOff x="894" y="2564"/>
            <a:chExt cx="177" cy="194"/>
          </a:xfrm>
        </p:grpSpPr>
        <p:sp>
          <p:nvSpPr>
            <p:cNvPr id="441387" name="Oval 43"/>
            <p:cNvSpPr>
              <a:spLocks noChangeArrowheads="1"/>
            </p:cNvSpPr>
            <p:nvPr/>
          </p:nvSpPr>
          <p:spPr bwMode="auto">
            <a:xfrm>
              <a:off x="894" y="25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88" name="Text Box 44"/>
            <p:cNvSpPr txBox="1">
              <a:spLocks noChangeArrowheads="1"/>
            </p:cNvSpPr>
            <p:nvPr/>
          </p:nvSpPr>
          <p:spPr bwMode="auto">
            <a:xfrm>
              <a:off x="897" y="2564"/>
              <a:ext cx="168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c</a:t>
              </a:r>
            </a:p>
          </p:txBody>
        </p:sp>
      </p:grpSp>
      <p:sp>
        <p:nvSpPr>
          <p:cNvPr id="441389" name="Line 45"/>
          <p:cNvSpPr>
            <a:spLocks noChangeShapeType="1"/>
          </p:cNvSpPr>
          <p:nvPr/>
        </p:nvSpPr>
        <p:spPr bwMode="auto">
          <a:xfrm>
            <a:off x="2163763" y="5538788"/>
            <a:ext cx="968375" cy="0"/>
          </a:xfrm>
          <a:prstGeom prst="line">
            <a:avLst/>
          </a:prstGeom>
          <a:noFill/>
          <a:ln w="1905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1390" name="Line 46"/>
          <p:cNvSpPr>
            <a:spLocks noChangeShapeType="1"/>
          </p:cNvSpPr>
          <p:nvPr/>
        </p:nvSpPr>
        <p:spPr bwMode="auto">
          <a:xfrm>
            <a:off x="2001838" y="5678488"/>
            <a:ext cx="0" cy="74295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1391" name="Line 47"/>
          <p:cNvSpPr>
            <a:spLocks noChangeShapeType="1"/>
          </p:cNvSpPr>
          <p:nvPr/>
        </p:nvSpPr>
        <p:spPr bwMode="auto">
          <a:xfrm>
            <a:off x="2141538" y="6550025"/>
            <a:ext cx="1001712" cy="0"/>
          </a:xfrm>
          <a:prstGeom prst="line">
            <a:avLst/>
          </a:prstGeom>
          <a:noFill/>
          <a:ln w="1905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1392" name="Line 48"/>
          <p:cNvSpPr>
            <a:spLocks noChangeShapeType="1"/>
          </p:cNvSpPr>
          <p:nvPr/>
        </p:nvSpPr>
        <p:spPr bwMode="auto">
          <a:xfrm>
            <a:off x="3271838" y="5689600"/>
            <a:ext cx="0" cy="709613"/>
          </a:xfrm>
          <a:prstGeom prst="line">
            <a:avLst/>
          </a:prstGeom>
          <a:noFill/>
          <a:ln w="1905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1393" name="Line 49"/>
          <p:cNvSpPr>
            <a:spLocks noChangeShapeType="1"/>
          </p:cNvSpPr>
          <p:nvPr/>
        </p:nvSpPr>
        <p:spPr bwMode="auto">
          <a:xfrm>
            <a:off x="2132013" y="5635625"/>
            <a:ext cx="407987" cy="398463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1394" name="Line 50"/>
          <p:cNvSpPr>
            <a:spLocks noChangeShapeType="1"/>
          </p:cNvSpPr>
          <p:nvPr/>
        </p:nvSpPr>
        <p:spPr bwMode="auto">
          <a:xfrm>
            <a:off x="2765425" y="6205538"/>
            <a:ext cx="409575" cy="258762"/>
          </a:xfrm>
          <a:prstGeom prst="line">
            <a:avLst/>
          </a:prstGeom>
          <a:noFill/>
          <a:ln w="1905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1395" name="Line 51"/>
          <p:cNvSpPr>
            <a:spLocks noChangeShapeType="1"/>
          </p:cNvSpPr>
          <p:nvPr/>
        </p:nvSpPr>
        <p:spPr bwMode="auto">
          <a:xfrm flipV="1">
            <a:off x="2087563" y="6216650"/>
            <a:ext cx="431800" cy="247650"/>
          </a:xfrm>
          <a:prstGeom prst="line">
            <a:avLst/>
          </a:prstGeom>
          <a:noFill/>
          <a:ln w="1905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1397" name="Freeform 53"/>
          <p:cNvSpPr>
            <a:spLocks/>
          </p:cNvSpPr>
          <p:nvPr/>
        </p:nvSpPr>
        <p:spPr bwMode="auto">
          <a:xfrm>
            <a:off x="2151063" y="5594350"/>
            <a:ext cx="1054100" cy="838200"/>
          </a:xfrm>
          <a:custGeom>
            <a:avLst/>
            <a:gdLst>
              <a:gd name="T0" fmla="*/ 0 w 664"/>
              <a:gd name="T1" fmla="*/ 0 h 528"/>
              <a:gd name="T2" fmla="*/ 217 w 664"/>
              <a:gd name="T3" fmla="*/ 27 h 528"/>
              <a:gd name="T4" fmla="*/ 373 w 664"/>
              <a:gd name="T5" fmla="*/ 95 h 528"/>
              <a:gd name="T6" fmla="*/ 522 w 664"/>
              <a:gd name="T7" fmla="*/ 203 h 528"/>
              <a:gd name="T8" fmla="*/ 603 w 664"/>
              <a:gd name="T9" fmla="*/ 366 h 528"/>
              <a:gd name="T10" fmla="*/ 664 w 664"/>
              <a:gd name="T11" fmla="*/ 528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64" h="528">
                <a:moveTo>
                  <a:pt x="0" y="0"/>
                </a:moveTo>
                <a:cubicBezTo>
                  <a:pt x="77" y="5"/>
                  <a:pt x="155" y="11"/>
                  <a:pt x="217" y="27"/>
                </a:cubicBezTo>
                <a:cubicBezTo>
                  <a:pt x="279" y="43"/>
                  <a:pt x="322" y="66"/>
                  <a:pt x="373" y="95"/>
                </a:cubicBezTo>
                <a:cubicBezTo>
                  <a:pt x="424" y="124"/>
                  <a:pt x="484" y="158"/>
                  <a:pt x="522" y="203"/>
                </a:cubicBezTo>
                <a:cubicBezTo>
                  <a:pt x="560" y="248"/>
                  <a:pt x="579" y="312"/>
                  <a:pt x="603" y="366"/>
                </a:cubicBezTo>
                <a:cubicBezTo>
                  <a:pt x="627" y="420"/>
                  <a:pt x="645" y="474"/>
                  <a:pt x="664" y="528"/>
                </a:cubicBezTo>
              </a:path>
            </a:pathLst>
          </a:custGeom>
          <a:noFill/>
          <a:ln w="19050" cap="flat" cmpd="sng">
            <a:solidFill>
              <a:srgbClr val="FF00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1398" name="Text Box 54"/>
          <p:cNvSpPr txBox="1">
            <a:spLocks noChangeArrowheads="1"/>
          </p:cNvSpPr>
          <p:nvPr/>
        </p:nvSpPr>
        <p:spPr bwMode="auto">
          <a:xfrm>
            <a:off x="3913188" y="5662613"/>
            <a:ext cx="2439987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aba is NOT a cycle.</a:t>
            </a:r>
          </a:p>
          <a:p>
            <a:r>
              <a:rPr lang="en-US" sz="1600"/>
              <a:t>ab</a:t>
            </a:r>
            <a:r>
              <a:rPr lang="en-US" sz="1600">
                <a:solidFill>
                  <a:srgbClr val="FF00FF"/>
                </a:solidFill>
              </a:rPr>
              <a:t>ed</a:t>
            </a:r>
            <a:r>
              <a:rPr lang="en-US" sz="1600"/>
              <a:t>c</a:t>
            </a:r>
            <a:r>
              <a:rPr lang="en-US" sz="1600">
                <a:solidFill>
                  <a:srgbClr val="FF00FF"/>
                </a:solidFill>
              </a:rPr>
              <a:t>ed</a:t>
            </a:r>
            <a:r>
              <a:rPr lang="en-US" sz="1600"/>
              <a:t>a is NOT a cycle.</a:t>
            </a:r>
          </a:p>
          <a:p>
            <a:r>
              <a:rPr lang="en-US" sz="1600"/>
              <a:t>abedca is a cycle.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3" y="153988"/>
            <a:ext cx="7772400" cy="615950"/>
          </a:xfrm>
          <a:noFill/>
          <a:ln/>
        </p:spPr>
        <p:txBody>
          <a:bodyPr/>
          <a:lstStyle/>
          <a:p>
            <a:r>
              <a:rPr lang="en-US" sz="3200"/>
              <a:t>Illustration of DFS on Undirected Graphs</a:t>
            </a:r>
          </a:p>
        </p:txBody>
      </p:sp>
      <p:sp>
        <p:nvSpPr>
          <p:cNvPr id="5416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17513" y="909638"/>
            <a:ext cx="8372475" cy="5708650"/>
          </a:xfrm>
          <a:noFill/>
          <a:ln/>
        </p:spPr>
        <p:txBody>
          <a:bodyPr/>
          <a:lstStyle/>
          <a:p>
            <a:r>
              <a:rPr lang="en-US" sz="2000">
                <a:sym typeface="Symbol" pitchFamily="18" charset="2"/>
              </a:rPr>
              <a:t>DFS graph G starting at vertex A</a:t>
            </a:r>
          </a:p>
        </p:txBody>
      </p:sp>
      <p:grpSp>
        <p:nvGrpSpPr>
          <p:cNvPr id="541700" name="Group 4"/>
          <p:cNvGrpSpPr>
            <a:grpSpLocks/>
          </p:cNvGrpSpPr>
          <p:nvPr/>
        </p:nvGrpSpPr>
        <p:grpSpPr bwMode="auto">
          <a:xfrm>
            <a:off x="755650" y="2019300"/>
            <a:ext cx="3027363" cy="2670175"/>
            <a:chOff x="476" y="1272"/>
            <a:chExt cx="1907" cy="1682"/>
          </a:xfrm>
        </p:grpSpPr>
        <p:grpSp>
          <p:nvGrpSpPr>
            <p:cNvPr id="541701" name="Group 5"/>
            <p:cNvGrpSpPr>
              <a:grpSpLocks/>
            </p:cNvGrpSpPr>
            <p:nvPr/>
          </p:nvGrpSpPr>
          <p:grpSpPr bwMode="auto">
            <a:xfrm>
              <a:off x="1316" y="1272"/>
              <a:ext cx="185" cy="201"/>
              <a:chOff x="2465" y="2587"/>
              <a:chExt cx="185" cy="201"/>
            </a:xfrm>
          </p:grpSpPr>
          <p:sp>
            <p:nvSpPr>
              <p:cNvPr id="541702" name="Oval 6"/>
              <p:cNvSpPr>
                <a:spLocks noChangeArrowheads="1"/>
              </p:cNvSpPr>
              <p:nvPr/>
            </p:nvSpPr>
            <p:spPr bwMode="auto">
              <a:xfrm>
                <a:off x="2473" y="2612"/>
                <a:ext cx="177" cy="17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1703" name="Text Box 7"/>
              <p:cNvSpPr txBox="1">
                <a:spLocks noChangeArrowheads="1"/>
              </p:cNvSpPr>
              <p:nvPr/>
            </p:nvSpPr>
            <p:spPr bwMode="auto">
              <a:xfrm>
                <a:off x="2465" y="2587"/>
                <a:ext cx="183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A</a:t>
                </a:r>
              </a:p>
            </p:txBody>
          </p:sp>
        </p:grpSp>
        <p:grpSp>
          <p:nvGrpSpPr>
            <p:cNvPr id="541704" name="Group 8"/>
            <p:cNvGrpSpPr>
              <a:grpSpLocks/>
            </p:cNvGrpSpPr>
            <p:nvPr/>
          </p:nvGrpSpPr>
          <p:grpSpPr bwMode="auto">
            <a:xfrm>
              <a:off x="476" y="1986"/>
              <a:ext cx="185" cy="201"/>
              <a:chOff x="2465" y="2587"/>
              <a:chExt cx="185" cy="201"/>
            </a:xfrm>
          </p:grpSpPr>
          <p:sp>
            <p:nvSpPr>
              <p:cNvPr id="541705" name="Oval 9"/>
              <p:cNvSpPr>
                <a:spLocks noChangeArrowheads="1"/>
              </p:cNvSpPr>
              <p:nvPr/>
            </p:nvSpPr>
            <p:spPr bwMode="auto">
              <a:xfrm>
                <a:off x="2473" y="2612"/>
                <a:ext cx="177" cy="17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1706" name="Text Box 10"/>
              <p:cNvSpPr txBox="1">
                <a:spLocks noChangeArrowheads="1"/>
              </p:cNvSpPr>
              <p:nvPr/>
            </p:nvSpPr>
            <p:spPr bwMode="auto">
              <a:xfrm>
                <a:off x="2465" y="2587"/>
                <a:ext cx="182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B</a:t>
                </a:r>
              </a:p>
            </p:txBody>
          </p:sp>
        </p:grpSp>
        <p:grpSp>
          <p:nvGrpSpPr>
            <p:cNvPr id="541707" name="Group 11"/>
            <p:cNvGrpSpPr>
              <a:grpSpLocks/>
            </p:cNvGrpSpPr>
            <p:nvPr/>
          </p:nvGrpSpPr>
          <p:grpSpPr bwMode="auto">
            <a:xfrm>
              <a:off x="1310" y="1979"/>
              <a:ext cx="192" cy="201"/>
              <a:chOff x="2465" y="2587"/>
              <a:chExt cx="192" cy="201"/>
            </a:xfrm>
          </p:grpSpPr>
          <p:sp>
            <p:nvSpPr>
              <p:cNvPr id="541708" name="Oval 12"/>
              <p:cNvSpPr>
                <a:spLocks noChangeArrowheads="1"/>
              </p:cNvSpPr>
              <p:nvPr/>
            </p:nvSpPr>
            <p:spPr bwMode="auto">
              <a:xfrm>
                <a:off x="2473" y="2612"/>
                <a:ext cx="177" cy="17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1709" name="Text Box 13"/>
              <p:cNvSpPr txBox="1">
                <a:spLocks noChangeArrowheads="1"/>
              </p:cNvSpPr>
              <p:nvPr/>
            </p:nvSpPr>
            <p:spPr bwMode="auto">
              <a:xfrm>
                <a:off x="2465" y="2587"/>
                <a:ext cx="192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D</a:t>
                </a:r>
              </a:p>
            </p:txBody>
          </p:sp>
        </p:grpSp>
        <p:grpSp>
          <p:nvGrpSpPr>
            <p:cNvPr id="541710" name="Group 14"/>
            <p:cNvGrpSpPr>
              <a:grpSpLocks/>
            </p:cNvGrpSpPr>
            <p:nvPr/>
          </p:nvGrpSpPr>
          <p:grpSpPr bwMode="auto">
            <a:xfrm>
              <a:off x="1312" y="2753"/>
              <a:ext cx="185" cy="201"/>
              <a:chOff x="2465" y="2587"/>
              <a:chExt cx="185" cy="201"/>
            </a:xfrm>
          </p:grpSpPr>
          <p:sp>
            <p:nvSpPr>
              <p:cNvPr id="541711" name="Oval 15"/>
              <p:cNvSpPr>
                <a:spLocks noChangeArrowheads="1"/>
              </p:cNvSpPr>
              <p:nvPr/>
            </p:nvSpPr>
            <p:spPr bwMode="auto">
              <a:xfrm>
                <a:off x="2473" y="2612"/>
                <a:ext cx="177" cy="17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1712" name="Text Box 16"/>
              <p:cNvSpPr txBox="1">
                <a:spLocks noChangeArrowheads="1"/>
              </p:cNvSpPr>
              <p:nvPr/>
            </p:nvSpPr>
            <p:spPr bwMode="auto">
              <a:xfrm>
                <a:off x="2465" y="2587"/>
                <a:ext cx="183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C</a:t>
                </a:r>
              </a:p>
            </p:txBody>
          </p:sp>
        </p:grpSp>
        <p:grpSp>
          <p:nvGrpSpPr>
            <p:cNvPr id="541713" name="Group 17"/>
            <p:cNvGrpSpPr>
              <a:grpSpLocks/>
            </p:cNvGrpSpPr>
            <p:nvPr/>
          </p:nvGrpSpPr>
          <p:grpSpPr bwMode="auto">
            <a:xfrm>
              <a:off x="2198" y="1998"/>
              <a:ext cx="185" cy="201"/>
              <a:chOff x="2465" y="2587"/>
              <a:chExt cx="185" cy="201"/>
            </a:xfrm>
          </p:grpSpPr>
          <p:sp>
            <p:nvSpPr>
              <p:cNvPr id="541714" name="Oval 18"/>
              <p:cNvSpPr>
                <a:spLocks noChangeArrowheads="1"/>
              </p:cNvSpPr>
              <p:nvPr/>
            </p:nvSpPr>
            <p:spPr bwMode="auto">
              <a:xfrm>
                <a:off x="2473" y="2612"/>
                <a:ext cx="177" cy="17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1715" name="Text Box 19"/>
              <p:cNvSpPr txBox="1">
                <a:spLocks noChangeArrowheads="1"/>
              </p:cNvSpPr>
              <p:nvPr/>
            </p:nvSpPr>
            <p:spPr bwMode="auto">
              <a:xfrm>
                <a:off x="2465" y="2587"/>
                <a:ext cx="179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E</a:t>
                </a:r>
              </a:p>
            </p:txBody>
          </p:sp>
        </p:grpSp>
        <p:sp>
          <p:nvSpPr>
            <p:cNvPr id="541716" name="Line 20"/>
            <p:cNvSpPr>
              <a:spLocks noChangeShapeType="1"/>
            </p:cNvSpPr>
            <p:nvPr/>
          </p:nvSpPr>
          <p:spPr bwMode="auto">
            <a:xfrm flipH="1">
              <a:off x="638" y="1430"/>
              <a:ext cx="697" cy="6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1717" name="Line 21"/>
            <p:cNvSpPr>
              <a:spLocks noChangeShapeType="1"/>
            </p:cNvSpPr>
            <p:nvPr/>
          </p:nvSpPr>
          <p:spPr bwMode="auto">
            <a:xfrm>
              <a:off x="658" y="2101"/>
              <a:ext cx="65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1718" name="Line 22"/>
            <p:cNvSpPr>
              <a:spLocks noChangeShapeType="1"/>
            </p:cNvSpPr>
            <p:nvPr/>
          </p:nvSpPr>
          <p:spPr bwMode="auto">
            <a:xfrm>
              <a:off x="638" y="2155"/>
              <a:ext cx="691" cy="6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1719" name="Line 23"/>
            <p:cNvSpPr>
              <a:spLocks noChangeShapeType="1"/>
            </p:cNvSpPr>
            <p:nvPr/>
          </p:nvSpPr>
          <p:spPr bwMode="auto">
            <a:xfrm>
              <a:off x="1403" y="1471"/>
              <a:ext cx="0" cy="53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1720" name="Line 24"/>
            <p:cNvSpPr>
              <a:spLocks noChangeShapeType="1"/>
            </p:cNvSpPr>
            <p:nvPr/>
          </p:nvSpPr>
          <p:spPr bwMode="auto">
            <a:xfrm>
              <a:off x="1403" y="2176"/>
              <a:ext cx="0" cy="5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1721" name="Line 25"/>
            <p:cNvSpPr>
              <a:spLocks noChangeShapeType="1"/>
            </p:cNvSpPr>
            <p:nvPr/>
          </p:nvSpPr>
          <p:spPr bwMode="auto">
            <a:xfrm>
              <a:off x="1498" y="1410"/>
              <a:ext cx="732" cy="6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1722" name="Line 26"/>
            <p:cNvSpPr>
              <a:spLocks noChangeShapeType="1"/>
            </p:cNvSpPr>
            <p:nvPr/>
          </p:nvSpPr>
          <p:spPr bwMode="auto">
            <a:xfrm flipV="1">
              <a:off x="1498" y="2135"/>
              <a:ext cx="705" cy="71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541723" name="Text Box 27"/>
          <p:cNvSpPr txBox="1">
            <a:spLocks noChangeArrowheads="1"/>
          </p:cNvSpPr>
          <p:nvPr/>
        </p:nvSpPr>
        <p:spPr bwMode="auto">
          <a:xfrm>
            <a:off x="5491163" y="4997450"/>
            <a:ext cx="27114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Depth-first spanning tree</a:t>
            </a:r>
          </a:p>
        </p:txBody>
      </p:sp>
      <p:grpSp>
        <p:nvGrpSpPr>
          <p:cNvPr id="541724" name="Group 28"/>
          <p:cNvGrpSpPr>
            <a:grpSpLocks/>
          </p:cNvGrpSpPr>
          <p:nvPr/>
        </p:nvGrpSpPr>
        <p:grpSpPr bwMode="auto">
          <a:xfrm>
            <a:off x="2090738" y="2019300"/>
            <a:ext cx="4595812" cy="406400"/>
            <a:chOff x="1317" y="1272"/>
            <a:chExt cx="2895" cy="256"/>
          </a:xfrm>
        </p:grpSpPr>
        <p:grpSp>
          <p:nvGrpSpPr>
            <p:cNvPr id="541725" name="Group 29"/>
            <p:cNvGrpSpPr>
              <a:grpSpLocks/>
            </p:cNvGrpSpPr>
            <p:nvPr/>
          </p:nvGrpSpPr>
          <p:grpSpPr bwMode="auto">
            <a:xfrm>
              <a:off x="1325" y="1297"/>
              <a:ext cx="2887" cy="231"/>
              <a:chOff x="1325" y="1297"/>
              <a:chExt cx="2887" cy="231"/>
            </a:xfrm>
          </p:grpSpPr>
          <p:grpSp>
            <p:nvGrpSpPr>
              <p:cNvPr id="541726" name="Group 30"/>
              <p:cNvGrpSpPr>
                <a:grpSpLocks/>
              </p:cNvGrpSpPr>
              <p:nvPr/>
            </p:nvGrpSpPr>
            <p:grpSpPr bwMode="auto">
              <a:xfrm>
                <a:off x="4027" y="1327"/>
                <a:ext cx="185" cy="201"/>
                <a:chOff x="2465" y="2587"/>
                <a:chExt cx="185" cy="201"/>
              </a:xfrm>
            </p:grpSpPr>
            <p:sp>
              <p:nvSpPr>
                <p:cNvPr id="541727" name="Oval 31"/>
                <p:cNvSpPr>
                  <a:spLocks noChangeArrowheads="1"/>
                </p:cNvSpPr>
                <p:nvPr/>
              </p:nvSpPr>
              <p:spPr bwMode="auto">
                <a:xfrm>
                  <a:off x="2473" y="2612"/>
                  <a:ext cx="177" cy="176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1728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2465" y="2587"/>
                  <a:ext cx="183" cy="19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400"/>
                    <a:t>A</a:t>
                  </a:r>
                </a:p>
              </p:txBody>
            </p:sp>
          </p:grpSp>
          <p:sp>
            <p:nvSpPr>
              <p:cNvPr id="541729" name="Oval 33"/>
              <p:cNvSpPr>
                <a:spLocks noChangeArrowheads="1"/>
              </p:cNvSpPr>
              <p:nvPr/>
            </p:nvSpPr>
            <p:spPr bwMode="auto">
              <a:xfrm>
                <a:off x="1325" y="1297"/>
                <a:ext cx="177" cy="176"/>
              </a:xfrm>
              <a:prstGeom prst="ellipse">
                <a:avLst/>
              </a:prstGeom>
              <a:noFill/>
              <a:ln w="19050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41730" name="Text Box 34"/>
            <p:cNvSpPr txBox="1">
              <a:spLocks noChangeArrowheads="1"/>
            </p:cNvSpPr>
            <p:nvPr/>
          </p:nvSpPr>
          <p:spPr bwMode="auto">
            <a:xfrm>
              <a:off x="1317" y="1272"/>
              <a:ext cx="183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chemeClr val="accent2"/>
                  </a:solidFill>
                </a:rPr>
                <a:t>A</a:t>
              </a:r>
            </a:p>
          </p:txBody>
        </p:sp>
      </p:grpSp>
      <p:grpSp>
        <p:nvGrpSpPr>
          <p:cNvPr id="541731" name="Group 35"/>
          <p:cNvGrpSpPr>
            <a:grpSpLocks/>
          </p:cNvGrpSpPr>
          <p:nvPr/>
        </p:nvGrpSpPr>
        <p:grpSpPr bwMode="auto">
          <a:xfrm>
            <a:off x="757238" y="2270125"/>
            <a:ext cx="5665787" cy="1289050"/>
            <a:chOff x="477" y="1430"/>
            <a:chExt cx="3569" cy="812"/>
          </a:xfrm>
        </p:grpSpPr>
        <p:grpSp>
          <p:nvGrpSpPr>
            <p:cNvPr id="541732" name="Group 36"/>
            <p:cNvGrpSpPr>
              <a:grpSpLocks/>
            </p:cNvGrpSpPr>
            <p:nvPr/>
          </p:nvGrpSpPr>
          <p:grpSpPr bwMode="auto">
            <a:xfrm>
              <a:off x="3187" y="1485"/>
              <a:ext cx="859" cy="757"/>
              <a:chOff x="3187" y="1485"/>
              <a:chExt cx="859" cy="757"/>
            </a:xfrm>
          </p:grpSpPr>
          <p:grpSp>
            <p:nvGrpSpPr>
              <p:cNvPr id="541733" name="Group 37"/>
              <p:cNvGrpSpPr>
                <a:grpSpLocks/>
              </p:cNvGrpSpPr>
              <p:nvPr/>
            </p:nvGrpSpPr>
            <p:grpSpPr bwMode="auto">
              <a:xfrm>
                <a:off x="3187" y="2041"/>
                <a:ext cx="185" cy="201"/>
                <a:chOff x="2465" y="2587"/>
                <a:chExt cx="185" cy="201"/>
              </a:xfrm>
            </p:grpSpPr>
            <p:sp>
              <p:nvSpPr>
                <p:cNvPr id="541734" name="Oval 38"/>
                <p:cNvSpPr>
                  <a:spLocks noChangeArrowheads="1"/>
                </p:cNvSpPr>
                <p:nvPr/>
              </p:nvSpPr>
              <p:spPr bwMode="auto">
                <a:xfrm>
                  <a:off x="2473" y="2612"/>
                  <a:ext cx="177" cy="176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1735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2465" y="2587"/>
                  <a:ext cx="182" cy="19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400"/>
                    <a:t>B</a:t>
                  </a:r>
                </a:p>
              </p:txBody>
            </p:sp>
          </p:grpSp>
          <p:sp>
            <p:nvSpPr>
              <p:cNvPr id="541736" name="Line 40"/>
              <p:cNvSpPr>
                <a:spLocks noChangeShapeType="1"/>
              </p:cNvSpPr>
              <p:nvPr/>
            </p:nvSpPr>
            <p:spPr bwMode="auto">
              <a:xfrm flipH="1">
                <a:off x="3349" y="1485"/>
                <a:ext cx="697" cy="62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541737" name="Text Box 41"/>
            <p:cNvSpPr txBox="1">
              <a:spLocks noChangeArrowheads="1"/>
            </p:cNvSpPr>
            <p:nvPr/>
          </p:nvSpPr>
          <p:spPr bwMode="auto">
            <a:xfrm>
              <a:off x="477" y="1986"/>
              <a:ext cx="182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chemeClr val="accent2"/>
                  </a:solidFill>
                </a:rPr>
                <a:t>B</a:t>
              </a:r>
            </a:p>
          </p:txBody>
        </p:sp>
        <p:grpSp>
          <p:nvGrpSpPr>
            <p:cNvPr id="541738" name="Group 42"/>
            <p:cNvGrpSpPr>
              <a:grpSpLocks/>
            </p:cNvGrpSpPr>
            <p:nvPr/>
          </p:nvGrpSpPr>
          <p:grpSpPr bwMode="auto">
            <a:xfrm>
              <a:off x="485" y="1430"/>
              <a:ext cx="851" cy="757"/>
              <a:chOff x="485" y="1430"/>
              <a:chExt cx="851" cy="757"/>
            </a:xfrm>
          </p:grpSpPr>
          <p:sp>
            <p:nvSpPr>
              <p:cNvPr id="541739" name="Oval 43"/>
              <p:cNvSpPr>
                <a:spLocks noChangeArrowheads="1"/>
              </p:cNvSpPr>
              <p:nvPr/>
            </p:nvSpPr>
            <p:spPr bwMode="auto">
              <a:xfrm>
                <a:off x="485" y="2011"/>
                <a:ext cx="177" cy="176"/>
              </a:xfrm>
              <a:prstGeom prst="ellipse">
                <a:avLst/>
              </a:prstGeom>
              <a:noFill/>
              <a:ln w="19050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1740" name="Line 44"/>
              <p:cNvSpPr>
                <a:spLocks noChangeShapeType="1"/>
              </p:cNvSpPr>
              <p:nvPr/>
            </p:nvSpPr>
            <p:spPr bwMode="auto">
              <a:xfrm flipH="1">
                <a:off x="639" y="1430"/>
                <a:ext cx="697" cy="624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541741" name="Line 45"/>
          <p:cNvSpPr>
            <a:spLocks noChangeShapeType="1"/>
          </p:cNvSpPr>
          <p:nvPr/>
        </p:nvSpPr>
        <p:spPr bwMode="auto">
          <a:xfrm>
            <a:off x="1046163" y="3335338"/>
            <a:ext cx="1042987" cy="0"/>
          </a:xfrm>
          <a:prstGeom prst="line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41742" name="Line 46"/>
          <p:cNvSpPr>
            <a:spLocks noChangeShapeType="1"/>
          </p:cNvSpPr>
          <p:nvPr/>
        </p:nvSpPr>
        <p:spPr bwMode="auto">
          <a:xfrm>
            <a:off x="2228850" y="2335213"/>
            <a:ext cx="0" cy="849312"/>
          </a:xfrm>
          <a:prstGeom prst="line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541743" name="Group 47"/>
          <p:cNvGrpSpPr>
            <a:grpSpLocks/>
          </p:cNvGrpSpPr>
          <p:nvPr/>
        </p:nvGrpSpPr>
        <p:grpSpPr bwMode="auto">
          <a:xfrm>
            <a:off x="1014413" y="3421063"/>
            <a:ext cx="5665787" cy="1355725"/>
            <a:chOff x="639" y="2155"/>
            <a:chExt cx="3569" cy="854"/>
          </a:xfrm>
        </p:grpSpPr>
        <p:grpSp>
          <p:nvGrpSpPr>
            <p:cNvPr id="541744" name="Group 48"/>
            <p:cNvGrpSpPr>
              <a:grpSpLocks/>
            </p:cNvGrpSpPr>
            <p:nvPr/>
          </p:nvGrpSpPr>
          <p:grpSpPr bwMode="auto">
            <a:xfrm>
              <a:off x="3349" y="2210"/>
              <a:ext cx="859" cy="799"/>
              <a:chOff x="3349" y="2210"/>
              <a:chExt cx="859" cy="799"/>
            </a:xfrm>
          </p:grpSpPr>
          <p:grpSp>
            <p:nvGrpSpPr>
              <p:cNvPr id="541745" name="Group 49"/>
              <p:cNvGrpSpPr>
                <a:grpSpLocks/>
              </p:cNvGrpSpPr>
              <p:nvPr/>
            </p:nvGrpSpPr>
            <p:grpSpPr bwMode="auto">
              <a:xfrm>
                <a:off x="4023" y="2808"/>
                <a:ext cx="185" cy="201"/>
                <a:chOff x="2465" y="2587"/>
                <a:chExt cx="185" cy="201"/>
              </a:xfrm>
            </p:grpSpPr>
            <p:sp>
              <p:nvSpPr>
                <p:cNvPr id="541746" name="Oval 50"/>
                <p:cNvSpPr>
                  <a:spLocks noChangeArrowheads="1"/>
                </p:cNvSpPr>
                <p:nvPr/>
              </p:nvSpPr>
              <p:spPr bwMode="auto">
                <a:xfrm>
                  <a:off x="2473" y="2612"/>
                  <a:ext cx="177" cy="176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1747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2465" y="2587"/>
                  <a:ext cx="183" cy="19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400"/>
                    <a:t>C</a:t>
                  </a:r>
                </a:p>
              </p:txBody>
            </p:sp>
          </p:grpSp>
          <p:sp>
            <p:nvSpPr>
              <p:cNvPr id="541748" name="Line 52"/>
              <p:cNvSpPr>
                <a:spLocks noChangeShapeType="1"/>
              </p:cNvSpPr>
              <p:nvPr/>
            </p:nvSpPr>
            <p:spPr bwMode="auto">
              <a:xfrm>
                <a:off x="3349" y="2210"/>
                <a:ext cx="691" cy="6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541749" name="Text Box 53"/>
            <p:cNvSpPr txBox="1">
              <a:spLocks noChangeArrowheads="1"/>
            </p:cNvSpPr>
            <p:nvPr/>
          </p:nvSpPr>
          <p:spPr bwMode="auto">
            <a:xfrm>
              <a:off x="1313" y="2753"/>
              <a:ext cx="183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chemeClr val="accent2"/>
                  </a:solidFill>
                </a:rPr>
                <a:t>C</a:t>
              </a:r>
            </a:p>
          </p:txBody>
        </p:sp>
        <p:grpSp>
          <p:nvGrpSpPr>
            <p:cNvPr id="541750" name="Group 54"/>
            <p:cNvGrpSpPr>
              <a:grpSpLocks/>
            </p:cNvGrpSpPr>
            <p:nvPr/>
          </p:nvGrpSpPr>
          <p:grpSpPr bwMode="auto">
            <a:xfrm>
              <a:off x="639" y="2155"/>
              <a:ext cx="859" cy="799"/>
              <a:chOff x="639" y="2155"/>
              <a:chExt cx="859" cy="799"/>
            </a:xfrm>
          </p:grpSpPr>
          <p:sp>
            <p:nvSpPr>
              <p:cNvPr id="541751" name="Line 55"/>
              <p:cNvSpPr>
                <a:spLocks noChangeShapeType="1"/>
              </p:cNvSpPr>
              <p:nvPr/>
            </p:nvSpPr>
            <p:spPr bwMode="auto">
              <a:xfrm>
                <a:off x="639" y="2155"/>
                <a:ext cx="691" cy="692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1752" name="Oval 56"/>
              <p:cNvSpPr>
                <a:spLocks noChangeArrowheads="1"/>
              </p:cNvSpPr>
              <p:nvPr/>
            </p:nvSpPr>
            <p:spPr bwMode="auto">
              <a:xfrm>
                <a:off x="1321" y="2778"/>
                <a:ext cx="177" cy="176"/>
              </a:xfrm>
              <a:prstGeom prst="ellipse">
                <a:avLst/>
              </a:prstGeom>
              <a:noFill/>
              <a:ln w="19050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41753" name="Group 57"/>
          <p:cNvGrpSpPr>
            <a:grpSpLocks/>
          </p:cNvGrpSpPr>
          <p:nvPr/>
        </p:nvGrpSpPr>
        <p:grpSpPr bwMode="auto">
          <a:xfrm>
            <a:off x="2081213" y="3141663"/>
            <a:ext cx="4606925" cy="1346200"/>
            <a:chOff x="1311" y="1979"/>
            <a:chExt cx="2902" cy="848"/>
          </a:xfrm>
        </p:grpSpPr>
        <p:sp>
          <p:nvSpPr>
            <p:cNvPr id="541754" name="Text Box 58"/>
            <p:cNvSpPr txBox="1">
              <a:spLocks noChangeArrowheads="1"/>
            </p:cNvSpPr>
            <p:nvPr/>
          </p:nvSpPr>
          <p:spPr bwMode="auto">
            <a:xfrm>
              <a:off x="1311" y="1979"/>
              <a:ext cx="192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chemeClr val="accent2"/>
                  </a:solidFill>
                </a:rPr>
                <a:t>D</a:t>
              </a:r>
            </a:p>
          </p:txBody>
        </p:sp>
        <p:grpSp>
          <p:nvGrpSpPr>
            <p:cNvPr id="541755" name="Group 59"/>
            <p:cNvGrpSpPr>
              <a:grpSpLocks/>
            </p:cNvGrpSpPr>
            <p:nvPr/>
          </p:nvGrpSpPr>
          <p:grpSpPr bwMode="auto">
            <a:xfrm>
              <a:off x="4021" y="2034"/>
              <a:ext cx="192" cy="793"/>
              <a:chOff x="4021" y="2034"/>
              <a:chExt cx="192" cy="793"/>
            </a:xfrm>
          </p:grpSpPr>
          <p:grpSp>
            <p:nvGrpSpPr>
              <p:cNvPr id="541756" name="Group 60"/>
              <p:cNvGrpSpPr>
                <a:grpSpLocks/>
              </p:cNvGrpSpPr>
              <p:nvPr/>
            </p:nvGrpSpPr>
            <p:grpSpPr bwMode="auto">
              <a:xfrm>
                <a:off x="4021" y="2034"/>
                <a:ext cx="192" cy="201"/>
                <a:chOff x="2465" y="2587"/>
                <a:chExt cx="192" cy="201"/>
              </a:xfrm>
            </p:grpSpPr>
            <p:sp>
              <p:nvSpPr>
                <p:cNvPr id="541757" name="Oval 61"/>
                <p:cNvSpPr>
                  <a:spLocks noChangeArrowheads="1"/>
                </p:cNvSpPr>
                <p:nvPr/>
              </p:nvSpPr>
              <p:spPr bwMode="auto">
                <a:xfrm>
                  <a:off x="2473" y="2612"/>
                  <a:ext cx="177" cy="176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1758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2465" y="2587"/>
                  <a:ext cx="192" cy="19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400"/>
                    <a:t>D</a:t>
                  </a:r>
                </a:p>
              </p:txBody>
            </p:sp>
          </p:grpSp>
          <p:sp>
            <p:nvSpPr>
              <p:cNvPr id="541759" name="Line 63"/>
              <p:cNvSpPr>
                <a:spLocks noChangeShapeType="1"/>
              </p:cNvSpPr>
              <p:nvPr/>
            </p:nvSpPr>
            <p:spPr bwMode="auto">
              <a:xfrm>
                <a:off x="4114" y="2231"/>
                <a:ext cx="0" cy="5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41760" name="Group 64"/>
            <p:cNvGrpSpPr>
              <a:grpSpLocks/>
            </p:cNvGrpSpPr>
            <p:nvPr/>
          </p:nvGrpSpPr>
          <p:grpSpPr bwMode="auto">
            <a:xfrm>
              <a:off x="1319" y="2004"/>
              <a:ext cx="177" cy="768"/>
              <a:chOff x="1319" y="2004"/>
              <a:chExt cx="177" cy="768"/>
            </a:xfrm>
          </p:grpSpPr>
          <p:sp>
            <p:nvSpPr>
              <p:cNvPr id="541761" name="Oval 65"/>
              <p:cNvSpPr>
                <a:spLocks noChangeArrowheads="1"/>
              </p:cNvSpPr>
              <p:nvPr/>
            </p:nvSpPr>
            <p:spPr bwMode="auto">
              <a:xfrm>
                <a:off x="1319" y="2004"/>
                <a:ext cx="177" cy="176"/>
              </a:xfrm>
              <a:prstGeom prst="ellipse">
                <a:avLst/>
              </a:prstGeom>
              <a:noFill/>
              <a:ln w="19050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1762" name="Line 66"/>
              <p:cNvSpPr>
                <a:spLocks noChangeShapeType="1"/>
              </p:cNvSpPr>
              <p:nvPr/>
            </p:nvSpPr>
            <p:spPr bwMode="auto">
              <a:xfrm>
                <a:off x="1404" y="2176"/>
                <a:ext cx="0" cy="596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541763" name="Line 67"/>
          <p:cNvSpPr>
            <a:spLocks noChangeShapeType="1"/>
          </p:cNvSpPr>
          <p:nvPr/>
        </p:nvSpPr>
        <p:spPr bwMode="auto">
          <a:xfrm>
            <a:off x="2379663" y="2238375"/>
            <a:ext cx="1162050" cy="1000125"/>
          </a:xfrm>
          <a:prstGeom prst="line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541764" name="Group 68"/>
          <p:cNvGrpSpPr>
            <a:grpSpLocks/>
          </p:cNvGrpSpPr>
          <p:nvPr/>
        </p:nvGrpSpPr>
        <p:grpSpPr bwMode="auto">
          <a:xfrm>
            <a:off x="2379663" y="3171825"/>
            <a:ext cx="5707062" cy="1435100"/>
            <a:chOff x="1499" y="1998"/>
            <a:chExt cx="3595" cy="904"/>
          </a:xfrm>
        </p:grpSpPr>
        <p:grpSp>
          <p:nvGrpSpPr>
            <p:cNvPr id="541765" name="Group 69"/>
            <p:cNvGrpSpPr>
              <a:grpSpLocks/>
            </p:cNvGrpSpPr>
            <p:nvPr/>
          </p:nvGrpSpPr>
          <p:grpSpPr bwMode="auto">
            <a:xfrm>
              <a:off x="4209" y="2053"/>
              <a:ext cx="885" cy="849"/>
              <a:chOff x="4209" y="2053"/>
              <a:chExt cx="885" cy="849"/>
            </a:xfrm>
          </p:grpSpPr>
          <p:grpSp>
            <p:nvGrpSpPr>
              <p:cNvPr id="541766" name="Group 70"/>
              <p:cNvGrpSpPr>
                <a:grpSpLocks/>
              </p:cNvGrpSpPr>
              <p:nvPr/>
            </p:nvGrpSpPr>
            <p:grpSpPr bwMode="auto">
              <a:xfrm>
                <a:off x="4909" y="2053"/>
                <a:ext cx="185" cy="201"/>
                <a:chOff x="2465" y="2587"/>
                <a:chExt cx="185" cy="201"/>
              </a:xfrm>
            </p:grpSpPr>
            <p:sp>
              <p:nvSpPr>
                <p:cNvPr id="541767" name="Oval 71"/>
                <p:cNvSpPr>
                  <a:spLocks noChangeArrowheads="1"/>
                </p:cNvSpPr>
                <p:nvPr/>
              </p:nvSpPr>
              <p:spPr bwMode="auto">
                <a:xfrm>
                  <a:off x="2473" y="2612"/>
                  <a:ext cx="177" cy="176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1768" name="Text Box 72"/>
                <p:cNvSpPr txBox="1">
                  <a:spLocks noChangeArrowheads="1"/>
                </p:cNvSpPr>
                <p:nvPr/>
              </p:nvSpPr>
              <p:spPr bwMode="auto">
                <a:xfrm>
                  <a:off x="2465" y="2587"/>
                  <a:ext cx="179" cy="19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400"/>
                    <a:t>E</a:t>
                  </a:r>
                </a:p>
              </p:txBody>
            </p:sp>
          </p:grpSp>
          <p:sp>
            <p:nvSpPr>
              <p:cNvPr id="541769" name="Line 73"/>
              <p:cNvSpPr>
                <a:spLocks noChangeShapeType="1"/>
              </p:cNvSpPr>
              <p:nvPr/>
            </p:nvSpPr>
            <p:spPr bwMode="auto">
              <a:xfrm flipV="1">
                <a:off x="4209" y="2190"/>
                <a:ext cx="705" cy="7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541770" name="Text Box 74"/>
            <p:cNvSpPr txBox="1">
              <a:spLocks noChangeArrowheads="1"/>
            </p:cNvSpPr>
            <p:nvPr/>
          </p:nvSpPr>
          <p:spPr bwMode="auto">
            <a:xfrm>
              <a:off x="2199" y="1998"/>
              <a:ext cx="179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chemeClr val="accent2"/>
                  </a:solidFill>
                </a:rPr>
                <a:t>E</a:t>
              </a:r>
            </a:p>
          </p:txBody>
        </p:sp>
        <p:grpSp>
          <p:nvGrpSpPr>
            <p:cNvPr id="541771" name="Group 75"/>
            <p:cNvGrpSpPr>
              <a:grpSpLocks/>
            </p:cNvGrpSpPr>
            <p:nvPr/>
          </p:nvGrpSpPr>
          <p:grpSpPr bwMode="auto">
            <a:xfrm>
              <a:off x="1499" y="2023"/>
              <a:ext cx="885" cy="824"/>
              <a:chOff x="1499" y="2023"/>
              <a:chExt cx="885" cy="824"/>
            </a:xfrm>
          </p:grpSpPr>
          <p:sp>
            <p:nvSpPr>
              <p:cNvPr id="541772" name="Oval 76"/>
              <p:cNvSpPr>
                <a:spLocks noChangeArrowheads="1"/>
              </p:cNvSpPr>
              <p:nvPr/>
            </p:nvSpPr>
            <p:spPr bwMode="auto">
              <a:xfrm>
                <a:off x="2207" y="2023"/>
                <a:ext cx="177" cy="176"/>
              </a:xfrm>
              <a:prstGeom prst="ellipse">
                <a:avLst/>
              </a:prstGeom>
              <a:noFill/>
              <a:ln w="19050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1773" name="Line 77"/>
              <p:cNvSpPr>
                <a:spLocks noChangeShapeType="1"/>
              </p:cNvSpPr>
              <p:nvPr/>
            </p:nvSpPr>
            <p:spPr bwMode="auto">
              <a:xfrm flipV="1">
                <a:off x="1499" y="2135"/>
                <a:ext cx="705" cy="712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1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41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41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4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41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41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41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41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41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1723" grpId="0" autoUpdateAnimBg="0"/>
      <p:bldP spid="541741" grpId="0" animBg="1"/>
      <p:bldP spid="541742" grpId="0" animBg="1"/>
      <p:bldP spid="541763" grpId="0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2722" name="Group 2"/>
          <p:cNvGrpSpPr>
            <a:grpSpLocks/>
          </p:cNvGrpSpPr>
          <p:nvPr/>
        </p:nvGrpSpPr>
        <p:grpSpPr bwMode="auto">
          <a:xfrm>
            <a:off x="1089025" y="1654175"/>
            <a:ext cx="2103438" cy="2163763"/>
            <a:chOff x="686" y="1042"/>
            <a:chExt cx="1325" cy="1363"/>
          </a:xfrm>
        </p:grpSpPr>
        <p:grpSp>
          <p:nvGrpSpPr>
            <p:cNvPr id="542723" name="Group 3"/>
            <p:cNvGrpSpPr>
              <a:grpSpLocks/>
            </p:cNvGrpSpPr>
            <p:nvPr/>
          </p:nvGrpSpPr>
          <p:grpSpPr bwMode="auto">
            <a:xfrm>
              <a:off x="1458" y="1042"/>
              <a:ext cx="185" cy="201"/>
              <a:chOff x="2465" y="2587"/>
              <a:chExt cx="185" cy="201"/>
            </a:xfrm>
          </p:grpSpPr>
          <p:sp>
            <p:nvSpPr>
              <p:cNvPr id="542724" name="Oval 4"/>
              <p:cNvSpPr>
                <a:spLocks noChangeArrowheads="1"/>
              </p:cNvSpPr>
              <p:nvPr/>
            </p:nvSpPr>
            <p:spPr bwMode="auto">
              <a:xfrm>
                <a:off x="2473" y="2612"/>
                <a:ext cx="177" cy="17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725" name="Text Box 5"/>
              <p:cNvSpPr txBox="1">
                <a:spLocks noChangeArrowheads="1"/>
              </p:cNvSpPr>
              <p:nvPr/>
            </p:nvSpPr>
            <p:spPr bwMode="auto">
              <a:xfrm>
                <a:off x="2465" y="2587"/>
                <a:ext cx="183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A</a:t>
                </a:r>
              </a:p>
            </p:txBody>
          </p:sp>
        </p:grpSp>
        <p:grpSp>
          <p:nvGrpSpPr>
            <p:cNvPr id="542726" name="Group 6"/>
            <p:cNvGrpSpPr>
              <a:grpSpLocks/>
            </p:cNvGrpSpPr>
            <p:nvPr/>
          </p:nvGrpSpPr>
          <p:grpSpPr bwMode="auto">
            <a:xfrm>
              <a:off x="686" y="1044"/>
              <a:ext cx="185" cy="201"/>
              <a:chOff x="2465" y="2587"/>
              <a:chExt cx="185" cy="201"/>
            </a:xfrm>
          </p:grpSpPr>
          <p:sp>
            <p:nvSpPr>
              <p:cNvPr id="542727" name="Oval 7"/>
              <p:cNvSpPr>
                <a:spLocks noChangeArrowheads="1"/>
              </p:cNvSpPr>
              <p:nvPr/>
            </p:nvSpPr>
            <p:spPr bwMode="auto">
              <a:xfrm>
                <a:off x="2473" y="2612"/>
                <a:ext cx="177" cy="17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728" name="Text Box 8"/>
              <p:cNvSpPr txBox="1">
                <a:spLocks noChangeArrowheads="1"/>
              </p:cNvSpPr>
              <p:nvPr/>
            </p:nvSpPr>
            <p:spPr bwMode="auto">
              <a:xfrm>
                <a:off x="2465" y="2587"/>
                <a:ext cx="182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B</a:t>
                </a:r>
              </a:p>
            </p:txBody>
          </p:sp>
        </p:grpSp>
        <p:grpSp>
          <p:nvGrpSpPr>
            <p:cNvPr id="542729" name="Group 9"/>
            <p:cNvGrpSpPr>
              <a:grpSpLocks/>
            </p:cNvGrpSpPr>
            <p:nvPr/>
          </p:nvGrpSpPr>
          <p:grpSpPr bwMode="auto">
            <a:xfrm>
              <a:off x="1446" y="1620"/>
              <a:ext cx="192" cy="201"/>
              <a:chOff x="2465" y="2587"/>
              <a:chExt cx="192" cy="201"/>
            </a:xfrm>
          </p:grpSpPr>
          <p:sp>
            <p:nvSpPr>
              <p:cNvPr id="542730" name="Oval 10"/>
              <p:cNvSpPr>
                <a:spLocks noChangeArrowheads="1"/>
              </p:cNvSpPr>
              <p:nvPr/>
            </p:nvSpPr>
            <p:spPr bwMode="auto">
              <a:xfrm>
                <a:off x="2473" y="2612"/>
                <a:ext cx="177" cy="17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731" name="Text Box 11"/>
              <p:cNvSpPr txBox="1">
                <a:spLocks noChangeArrowheads="1"/>
              </p:cNvSpPr>
              <p:nvPr/>
            </p:nvSpPr>
            <p:spPr bwMode="auto">
              <a:xfrm>
                <a:off x="2465" y="2587"/>
                <a:ext cx="192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D</a:t>
                </a:r>
              </a:p>
            </p:txBody>
          </p:sp>
        </p:grpSp>
        <p:grpSp>
          <p:nvGrpSpPr>
            <p:cNvPr id="542732" name="Group 12"/>
            <p:cNvGrpSpPr>
              <a:grpSpLocks/>
            </p:cNvGrpSpPr>
            <p:nvPr/>
          </p:nvGrpSpPr>
          <p:grpSpPr bwMode="auto">
            <a:xfrm>
              <a:off x="696" y="1621"/>
              <a:ext cx="185" cy="201"/>
              <a:chOff x="2465" y="2587"/>
              <a:chExt cx="185" cy="201"/>
            </a:xfrm>
          </p:grpSpPr>
          <p:sp>
            <p:nvSpPr>
              <p:cNvPr id="542733" name="Oval 13"/>
              <p:cNvSpPr>
                <a:spLocks noChangeArrowheads="1"/>
              </p:cNvSpPr>
              <p:nvPr/>
            </p:nvSpPr>
            <p:spPr bwMode="auto">
              <a:xfrm>
                <a:off x="2473" y="2612"/>
                <a:ext cx="177" cy="17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734" name="Text Box 14"/>
              <p:cNvSpPr txBox="1">
                <a:spLocks noChangeArrowheads="1"/>
              </p:cNvSpPr>
              <p:nvPr/>
            </p:nvSpPr>
            <p:spPr bwMode="auto">
              <a:xfrm>
                <a:off x="2465" y="2587"/>
                <a:ext cx="183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C</a:t>
                </a:r>
              </a:p>
            </p:txBody>
          </p:sp>
        </p:grpSp>
        <p:grpSp>
          <p:nvGrpSpPr>
            <p:cNvPr id="542735" name="Group 15"/>
            <p:cNvGrpSpPr>
              <a:grpSpLocks/>
            </p:cNvGrpSpPr>
            <p:nvPr/>
          </p:nvGrpSpPr>
          <p:grpSpPr bwMode="auto">
            <a:xfrm>
              <a:off x="1249" y="2188"/>
              <a:ext cx="185" cy="201"/>
              <a:chOff x="2465" y="2587"/>
              <a:chExt cx="185" cy="201"/>
            </a:xfrm>
          </p:grpSpPr>
          <p:sp>
            <p:nvSpPr>
              <p:cNvPr id="542736" name="Oval 16"/>
              <p:cNvSpPr>
                <a:spLocks noChangeArrowheads="1"/>
              </p:cNvSpPr>
              <p:nvPr/>
            </p:nvSpPr>
            <p:spPr bwMode="auto">
              <a:xfrm>
                <a:off x="2473" y="2612"/>
                <a:ext cx="177" cy="17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737" name="Text Box 17"/>
              <p:cNvSpPr txBox="1">
                <a:spLocks noChangeArrowheads="1"/>
              </p:cNvSpPr>
              <p:nvPr/>
            </p:nvSpPr>
            <p:spPr bwMode="auto">
              <a:xfrm>
                <a:off x="2465" y="2587"/>
                <a:ext cx="179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E</a:t>
                </a:r>
              </a:p>
            </p:txBody>
          </p:sp>
        </p:grpSp>
        <p:grpSp>
          <p:nvGrpSpPr>
            <p:cNvPr id="542738" name="Group 18"/>
            <p:cNvGrpSpPr>
              <a:grpSpLocks/>
            </p:cNvGrpSpPr>
            <p:nvPr/>
          </p:nvGrpSpPr>
          <p:grpSpPr bwMode="auto">
            <a:xfrm>
              <a:off x="1826" y="2196"/>
              <a:ext cx="185" cy="201"/>
              <a:chOff x="2465" y="2587"/>
              <a:chExt cx="185" cy="201"/>
            </a:xfrm>
          </p:grpSpPr>
          <p:sp>
            <p:nvSpPr>
              <p:cNvPr id="542739" name="Oval 19"/>
              <p:cNvSpPr>
                <a:spLocks noChangeArrowheads="1"/>
              </p:cNvSpPr>
              <p:nvPr/>
            </p:nvSpPr>
            <p:spPr bwMode="auto">
              <a:xfrm>
                <a:off x="2473" y="2612"/>
                <a:ext cx="177" cy="17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740" name="Text Box 20"/>
              <p:cNvSpPr txBox="1">
                <a:spLocks noChangeArrowheads="1"/>
              </p:cNvSpPr>
              <p:nvPr/>
            </p:nvSpPr>
            <p:spPr bwMode="auto">
              <a:xfrm>
                <a:off x="2465" y="2587"/>
                <a:ext cx="174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F</a:t>
                </a:r>
              </a:p>
            </p:txBody>
          </p:sp>
        </p:grpSp>
        <p:grpSp>
          <p:nvGrpSpPr>
            <p:cNvPr id="542741" name="Group 21"/>
            <p:cNvGrpSpPr>
              <a:grpSpLocks/>
            </p:cNvGrpSpPr>
            <p:nvPr/>
          </p:nvGrpSpPr>
          <p:grpSpPr bwMode="auto">
            <a:xfrm>
              <a:off x="696" y="2204"/>
              <a:ext cx="191" cy="201"/>
              <a:chOff x="2465" y="2587"/>
              <a:chExt cx="191" cy="201"/>
            </a:xfrm>
          </p:grpSpPr>
          <p:sp>
            <p:nvSpPr>
              <p:cNvPr id="542742" name="Oval 22"/>
              <p:cNvSpPr>
                <a:spLocks noChangeArrowheads="1"/>
              </p:cNvSpPr>
              <p:nvPr/>
            </p:nvSpPr>
            <p:spPr bwMode="auto">
              <a:xfrm>
                <a:off x="2473" y="2612"/>
                <a:ext cx="177" cy="17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743" name="Text Box 23"/>
              <p:cNvSpPr txBox="1">
                <a:spLocks noChangeArrowheads="1"/>
              </p:cNvSpPr>
              <p:nvPr/>
            </p:nvSpPr>
            <p:spPr bwMode="auto">
              <a:xfrm>
                <a:off x="2465" y="2587"/>
                <a:ext cx="191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G</a:t>
                </a:r>
              </a:p>
            </p:txBody>
          </p:sp>
        </p:grpSp>
        <p:grpSp>
          <p:nvGrpSpPr>
            <p:cNvPr id="542744" name="Group 24"/>
            <p:cNvGrpSpPr>
              <a:grpSpLocks/>
            </p:cNvGrpSpPr>
            <p:nvPr/>
          </p:nvGrpSpPr>
          <p:grpSpPr bwMode="auto">
            <a:xfrm>
              <a:off x="786" y="1152"/>
              <a:ext cx="1118" cy="1152"/>
              <a:chOff x="786" y="1152"/>
              <a:chExt cx="1118" cy="1152"/>
            </a:xfrm>
          </p:grpSpPr>
          <p:sp>
            <p:nvSpPr>
              <p:cNvPr id="542745" name="Line 25"/>
              <p:cNvSpPr>
                <a:spLocks noChangeShapeType="1"/>
              </p:cNvSpPr>
              <p:nvPr/>
            </p:nvSpPr>
            <p:spPr bwMode="auto">
              <a:xfrm flipH="1">
                <a:off x="874" y="1152"/>
                <a:ext cx="58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2746" name="Line 26"/>
              <p:cNvSpPr>
                <a:spLocks noChangeShapeType="1"/>
              </p:cNvSpPr>
              <p:nvPr/>
            </p:nvSpPr>
            <p:spPr bwMode="auto">
              <a:xfrm>
                <a:off x="786" y="1240"/>
                <a:ext cx="0" cy="41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2747" name="Line 27"/>
              <p:cNvSpPr>
                <a:spLocks noChangeShapeType="1"/>
              </p:cNvSpPr>
              <p:nvPr/>
            </p:nvSpPr>
            <p:spPr bwMode="auto">
              <a:xfrm>
                <a:off x="881" y="1728"/>
                <a:ext cx="57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2748" name="Line 28"/>
              <p:cNvSpPr>
                <a:spLocks noChangeShapeType="1"/>
              </p:cNvSpPr>
              <p:nvPr/>
            </p:nvSpPr>
            <p:spPr bwMode="auto">
              <a:xfrm>
                <a:off x="1538" y="1240"/>
                <a:ext cx="0" cy="41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2749" name="Line 29"/>
              <p:cNvSpPr>
                <a:spLocks noChangeShapeType="1"/>
              </p:cNvSpPr>
              <p:nvPr/>
            </p:nvSpPr>
            <p:spPr bwMode="auto">
              <a:xfrm>
                <a:off x="786" y="1823"/>
                <a:ext cx="0" cy="42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2750" name="Line 30"/>
              <p:cNvSpPr>
                <a:spLocks noChangeShapeType="1"/>
              </p:cNvSpPr>
              <p:nvPr/>
            </p:nvSpPr>
            <p:spPr bwMode="auto">
              <a:xfrm flipH="1">
                <a:off x="1342" y="1816"/>
                <a:ext cx="156" cy="4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2751" name="Line 31"/>
              <p:cNvSpPr>
                <a:spLocks noChangeShapeType="1"/>
              </p:cNvSpPr>
              <p:nvPr/>
            </p:nvSpPr>
            <p:spPr bwMode="auto">
              <a:xfrm>
                <a:off x="1586" y="1809"/>
                <a:ext cx="318" cy="4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2752" name="Line 32"/>
              <p:cNvSpPr>
                <a:spLocks noChangeShapeType="1"/>
              </p:cNvSpPr>
              <p:nvPr/>
            </p:nvSpPr>
            <p:spPr bwMode="auto">
              <a:xfrm>
                <a:off x="1437" y="2304"/>
                <a:ext cx="39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542753" name="Rectangle 33"/>
          <p:cNvSpPr>
            <a:spLocks noGrp="1" noChangeArrowheads="1"/>
          </p:cNvSpPr>
          <p:nvPr>
            <p:ph type="title"/>
          </p:nvPr>
        </p:nvSpPr>
        <p:spPr>
          <a:xfrm>
            <a:off x="588963" y="153988"/>
            <a:ext cx="8159750" cy="615950"/>
          </a:xfrm>
          <a:noFill/>
          <a:ln/>
        </p:spPr>
        <p:txBody>
          <a:bodyPr/>
          <a:lstStyle/>
          <a:p>
            <a:r>
              <a:rPr lang="en-US" sz="3200"/>
              <a:t>Depth-First Spanning Tree with Back Edges</a:t>
            </a:r>
          </a:p>
        </p:txBody>
      </p:sp>
      <p:sp>
        <p:nvSpPr>
          <p:cNvPr id="542754" name="Rectangle 34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17513" y="909638"/>
            <a:ext cx="8372475" cy="5708650"/>
          </a:xfrm>
          <a:noFill/>
          <a:ln/>
        </p:spPr>
        <p:txBody>
          <a:bodyPr/>
          <a:lstStyle/>
          <a:p>
            <a:r>
              <a:rPr lang="en-US" sz="2000">
                <a:sym typeface="Symbol" pitchFamily="18" charset="2"/>
              </a:rPr>
              <a:t>DFS graph G starting at vertex C</a:t>
            </a:r>
          </a:p>
        </p:txBody>
      </p:sp>
      <p:grpSp>
        <p:nvGrpSpPr>
          <p:cNvPr id="542755" name="Group 35"/>
          <p:cNvGrpSpPr>
            <a:grpSpLocks/>
          </p:cNvGrpSpPr>
          <p:nvPr/>
        </p:nvGrpSpPr>
        <p:grpSpPr bwMode="auto">
          <a:xfrm>
            <a:off x="1249363" y="1971675"/>
            <a:ext cx="3894137" cy="760413"/>
            <a:chOff x="787" y="1242"/>
            <a:chExt cx="2453" cy="479"/>
          </a:xfrm>
        </p:grpSpPr>
        <p:sp>
          <p:nvSpPr>
            <p:cNvPr id="542756" name="Line 36"/>
            <p:cNvSpPr>
              <a:spLocks noChangeShapeType="1"/>
            </p:cNvSpPr>
            <p:nvPr/>
          </p:nvSpPr>
          <p:spPr bwMode="auto">
            <a:xfrm>
              <a:off x="787" y="1242"/>
              <a:ext cx="0" cy="413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2757" name="Line 37"/>
            <p:cNvSpPr>
              <a:spLocks noChangeShapeType="1"/>
            </p:cNvSpPr>
            <p:nvPr/>
          </p:nvSpPr>
          <p:spPr bwMode="auto">
            <a:xfrm>
              <a:off x="3240" y="1308"/>
              <a:ext cx="0" cy="4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542758" name="Group 38"/>
          <p:cNvGrpSpPr>
            <a:grpSpLocks/>
          </p:cNvGrpSpPr>
          <p:nvPr/>
        </p:nvGrpSpPr>
        <p:grpSpPr bwMode="auto">
          <a:xfrm>
            <a:off x="2316163" y="1657350"/>
            <a:ext cx="4187825" cy="1074738"/>
            <a:chOff x="1459" y="1044"/>
            <a:chExt cx="2638" cy="677"/>
          </a:xfrm>
        </p:grpSpPr>
        <p:grpSp>
          <p:nvGrpSpPr>
            <p:cNvPr id="542759" name="Group 39"/>
            <p:cNvGrpSpPr>
              <a:grpSpLocks/>
            </p:cNvGrpSpPr>
            <p:nvPr/>
          </p:nvGrpSpPr>
          <p:grpSpPr bwMode="auto">
            <a:xfrm>
              <a:off x="3912" y="1110"/>
              <a:ext cx="185" cy="611"/>
              <a:chOff x="3912" y="1110"/>
              <a:chExt cx="185" cy="611"/>
            </a:xfrm>
          </p:grpSpPr>
          <p:grpSp>
            <p:nvGrpSpPr>
              <p:cNvPr id="542760" name="Group 40"/>
              <p:cNvGrpSpPr>
                <a:grpSpLocks/>
              </p:cNvGrpSpPr>
              <p:nvPr/>
            </p:nvGrpSpPr>
            <p:grpSpPr bwMode="auto">
              <a:xfrm>
                <a:off x="3912" y="1110"/>
                <a:ext cx="185" cy="201"/>
                <a:chOff x="2465" y="2587"/>
                <a:chExt cx="185" cy="201"/>
              </a:xfrm>
            </p:grpSpPr>
            <p:sp>
              <p:nvSpPr>
                <p:cNvPr id="542761" name="Oval 41"/>
                <p:cNvSpPr>
                  <a:spLocks noChangeArrowheads="1"/>
                </p:cNvSpPr>
                <p:nvPr/>
              </p:nvSpPr>
              <p:spPr bwMode="auto">
                <a:xfrm>
                  <a:off x="2473" y="2612"/>
                  <a:ext cx="177" cy="176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2762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2465" y="2587"/>
                  <a:ext cx="183" cy="19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400"/>
                    <a:t>A</a:t>
                  </a:r>
                </a:p>
              </p:txBody>
            </p:sp>
          </p:grpSp>
          <p:sp>
            <p:nvSpPr>
              <p:cNvPr id="542763" name="Line 43"/>
              <p:cNvSpPr>
                <a:spLocks noChangeShapeType="1"/>
              </p:cNvSpPr>
              <p:nvPr/>
            </p:nvSpPr>
            <p:spPr bwMode="auto">
              <a:xfrm>
                <a:off x="3992" y="1308"/>
                <a:ext cx="0" cy="41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42764" name="Group 44"/>
            <p:cNvGrpSpPr>
              <a:grpSpLocks/>
            </p:cNvGrpSpPr>
            <p:nvPr/>
          </p:nvGrpSpPr>
          <p:grpSpPr bwMode="auto">
            <a:xfrm>
              <a:off x="1459" y="1044"/>
              <a:ext cx="185" cy="611"/>
              <a:chOff x="1459" y="1044"/>
              <a:chExt cx="185" cy="611"/>
            </a:xfrm>
          </p:grpSpPr>
          <p:grpSp>
            <p:nvGrpSpPr>
              <p:cNvPr id="542765" name="Group 45"/>
              <p:cNvGrpSpPr>
                <a:grpSpLocks/>
              </p:cNvGrpSpPr>
              <p:nvPr/>
            </p:nvGrpSpPr>
            <p:grpSpPr bwMode="auto">
              <a:xfrm>
                <a:off x="1467" y="1069"/>
                <a:ext cx="177" cy="586"/>
                <a:chOff x="1467" y="1069"/>
                <a:chExt cx="177" cy="586"/>
              </a:xfrm>
            </p:grpSpPr>
            <p:sp>
              <p:nvSpPr>
                <p:cNvPr id="542766" name="Line 46"/>
                <p:cNvSpPr>
                  <a:spLocks noChangeShapeType="1"/>
                </p:cNvSpPr>
                <p:nvPr/>
              </p:nvSpPr>
              <p:spPr bwMode="auto">
                <a:xfrm>
                  <a:off x="1539" y="1242"/>
                  <a:ext cx="0" cy="413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42767" name="Oval 47"/>
                <p:cNvSpPr>
                  <a:spLocks noChangeArrowheads="1"/>
                </p:cNvSpPr>
                <p:nvPr/>
              </p:nvSpPr>
              <p:spPr bwMode="auto">
                <a:xfrm>
                  <a:off x="1467" y="1069"/>
                  <a:ext cx="177" cy="176"/>
                </a:xfrm>
                <a:prstGeom prst="ellipse">
                  <a:avLst/>
                </a:prstGeom>
                <a:noFill/>
                <a:ln w="19050">
                  <a:solidFill>
                    <a:schemeClr val="accent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42768" name="Text Box 48"/>
              <p:cNvSpPr txBox="1">
                <a:spLocks noChangeArrowheads="1"/>
              </p:cNvSpPr>
              <p:nvPr/>
            </p:nvSpPr>
            <p:spPr bwMode="auto">
              <a:xfrm>
                <a:off x="1459" y="1044"/>
                <a:ext cx="183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solidFill>
                      <a:schemeClr val="accent2"/>
                    </a:solidFill>
                  </a:rPr>
                  <a:t>A</a:t>
                </a:r>
              </a:p>
            </p:txBody>
          </p:sp>
        </p:grpSp>
      </p:grpSp>
      <p:grpSp>
        <p:nvGrpSpPr>
          <p:cNvPr id="542769" name="Group 49"/>
          <p:cNvGrpSpPr>
            <a:grpSpLocks/>
          </p:cNvGrpSpPr>
          <p:nvPr/>
        </p:nvGrpSpPr>
        <p:grpSpPr bwMode="auto">
          <a:xfrm>
            <a:off x="1090613" y="1660525"/>
            <a:ext cx="5118100" cy="423863"/>
            <a:chOff x="687" y="1046"/>
            <a:chExt cx="3224" cy="267"/>
          </a:xfrm>
        </p:grpSpPr>
        <p:grpSp>
          <p:nvGrpSpPr>
            <p:cNvPr id="542770" name="Group 50"/>
            <p:cNvGrpSpPr>
              <a:grpSpLocks/>
            </p:cNvGrpSpPr>
            <p:nvPr/>
          </p:nvGrpSpPr>
          <p:grpSpPr bwMode="auto">
            <a:xfrm>
              <a:off x="3140" y="1112"/>
              <a:ext cx="771" cy="201"/>
              <a:chOff x="3140" y="1112"/>
              <a:chExt cx="771" cy="201"/>
            </a:xfrm>
          </p:grpSpPr>
          <p:grpSp>
            <p:nvGrpSpPr>
              <p:cNvPr id="542771" name="Group 51"/>
              <p:cNvGrpSpPr>
                <a:grpSpLocks/>
              </p:cNvGrpSpPr>
              <p:nvPr/>
            </p:nvGrpSpPr>
            <p:grpSpPr bwMode="auto">
              <a:xfrm>
                <a:off x="3140" y="1112"/>
                <a:ext cx="185" cy="201"/>
                <a:chOff x="2465" y="2587"/>
                <a:chExt cx="185" cy="201"/>
              </a:xfrm>
            </p:grpSpPr>
            <p:sp>
              <p:nvSpPr>
                <p:cNvPr id="542772" name="Oval 52"/>
                <p:cNvSpPr>
                  <a:spLocks noChangeArrowheads="1"/>
                </p:cNvSpPr>
                <p:nvPr/>
              </p:nvSpPr>
              <p:spPr bwMode="auto">
                <a:xfrm>
                  <a:off x="2473" y="2612"/>
                  <a:ext cx="177" cy="176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2773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2465" y="2587"/>
                  <a:ext cx="182" cy="19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400"/>
                    <a:t>B</a:t>
                  </a:r>
                </a:p>
              </p:txBody>
            </p:sp>
          </p:grpSp>
          <p:sp>
            <p:nvSpPr>
              <p:cNvPr id="542774" name="Line 54"/>
              <p:cNvSpPr>
                <a:spLocks noChangeShapeType="1"/>
              </p:cNvSpPr>
              <p:nvPr/>
            </p:nvSpPr>
            <p:spPr bwMode="auto">
              <a:xfrm flipH="1">
                <a:off x="3328" y="1220"/>
                <a:ext cx="58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42775" name="Group 55"/>
            <p:cNvGrpSpPr>
              <a:grpSpLocks/>
            </p:cNvGrpSpPr>
            <p:nvPr/>
          </p:nvGrpSpPr>
          <p:grpSpPr bwMode="auto">
            <a:xfrm>
              <a:off x="695" y="1071"/>
              <a:ext cx="763" cy="176"/>
              <a:chOff x="695" y="1071"/>
              <a:chExt cx="763" cy="176"/>
            </a:xfrm>
          </p:grpSpPr>
          <p:sp>
            <p:nvSpPr>
              <p:cNvPr id="542776" name="Line 56"/>
              <p:cNvSpPr>
                <a:spLocks noChangeShapeType="1"/>
              </p:cNvSpPr>
              <p:nvPr/>
            </p:nvSpPr>
            <p:spPr bwMode="auto">
              <a:xfrm flipH="1">
                <a:off x="875" y="1154"/>
                <a:ext cx="583" cy="0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2777" name="Oval 57"/>
              <p:cNvSpPr>
                <a:spLocks noChangeArrowheads="1"/>
              </p:cNvSpPr>
              <p:nvPr/>
            </p:nvSpPr>
            <p:spPr bwMode="auto">
              <a:xfrm>
                <a:off x="695" y="1071"/>
                <a:ext cx="177" cy="176"/>
              </a:xfrm>
              <a:prstGeom prst="ellipse">
                <a:avLst/>
              </a:prstGeom>
              <a:noFill/>
              <a:ln w="19050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42778" name="Text Box 58"/>
            <p:cNvSpPr txBox="1">
              <a:spLocks noChangeArrowheads="1"/>
            </p:cNvSpPr>
            <p:nvPr/>
          </p:nvSpPr>
          <p:spPr bwMode="auto">
            <a:xfrm>
              <a:off x="687" y="1046"/>
              <a:ext cx="182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chemeClr val="accent2"/>
                  </a:solidFill>
                </a:rPr>
                <a:t>B</a:t>
              </a:r>
            </a:p>
          </p:txBody>
        </p:sp>
      </p:grpSp>
      <p:grpSp>
        <p:nvGrpSpPr>
          <p:cNvPr id="542779" name="Group 59"/>
          <p:cNvGrpSpPr>
            <a:grpSpLocks/>
          </p:cNvGrpSpPr>
          <p:nvPr/>
        </p:nvGrpSpPr>
        <p:grpSpPr bwMode="auto">
          <a:xfrm>
            <a:off x="1984375" y="2886075"/>
            <a:ext cx="4289425" cy="1014413"/>
            <a:chOff x="1250" y="1818"/>
            <a:chExt cx="2702" cy="639"/>
          </a:xfrm>
        </p:grpSpPr>
        <p:grpSp>
          <p:nvGrpSpPr>
            <p:cNvPr id="542780" name="Group 60"/>
            <p:cNvGrpSpPr>
              <a:grpSpLocks/>
            </p:cNvGrpSpPr>
            <p:nvPr/>
          </p:nvGrpSpPr>
          <p:grpSpPr bwMode="auto">
            <a:xfrm>
              <a:off x="3703" y="1884"/>
              <a:ext cx="249" cy="573"/>
              <a:chOff x="3703" y="1884"/>
              <a:chExt cx="249" cy="573"/>
            </a:xfrm>
          </p:grpSpPr>
          <p:grpSp>
            <p:nvGrpSpPr>
              <p:cNvPr id="542781" name="Group 61"/>
              <p:cNvGrpSpPr>
                <a:grpSpLocks/>
              </p:cNvGrpSpPr>
              <p:nvPr/>
            </p:nvGrpSpPr>
            <p:grpSpPr bwMode="auto">
              <a:xfrm>
                <a:off x="3703" y="2256"/>
                <a:ext cx="185" cy="201"/>
                <a:chOff x="2465" y="2587"/>
                <a:chExt cx="185" cy="201"/>
              </a:xfrm>
            </p:grpSpPr>
            <p:sp>
              <p:nvSpPr>
                <p:cNvPr id="542782" name="Oval 62"/>
                <p:cNvSpPr>
                  <a:spLocks noChangeArrowheads="1"/>
                </p:cNvSpPr>
                <p:nvPr/>
              </p:nvSpPr>
              <p:spPr bwMode="auto">
                <a:xfrm>
                  <a:off x="2473" y="2612"/>
                  <a:ext cx="177" cy="176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2783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2465" y="2587"/>
                  <a:ext cx="179" cy="19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400"/>
                    <a:t>E</a:t>
                  </a:r>
                </a:p>
              </p:txBody>
            </p:sp>
          </p:grpSp>
          <p:sp>
            <p:nvSpPr>
              <p:cNvPr id="542784" name="Line 64"/>
              <p:cNvSpPr>
                <a:spLocks noChangeShapeType="1"/>
              </p:cNvSpPr>
              <p:nvPr/>
            </p:nvSpPr>
            <p:spPr bwMode="auto">
              <a:xfrm flipH="1">
                <a:off x="3796" y="1884"/>
                <a:ext cx="156" cy="4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42785" name="Group 65"/>
            <p:cNvGrpSpPr>
              <a:grpSpLocks/>
            </p:cNvGrpSpPr>
            <p:nvPr/>
          </p:nvGrpSpPr>
          <p:grpSpPr bwMode="auto">
            <a:xfrm>
              <a:off x="1250" y="1818"/>
              <a:ext cx="249" cy="573"/>
              <a:chOff x="1250" y="1818"/>
              <a:chExt cx="249" cy="573"/>
            </a:xfrm>
          </p:grpSpPr>
          <p:grpSp>
            <p:nvGrpSpPr>
              <p:cNvPr id="542786" name="Group 66"/>
              <p:cNvGrpSpPr>
                <a:grpSpLocks/>
              </p:cNvGrpSpPr>
              <p:nvPr/>
            </p:nvGrpSpPr>
            <p:grpSpPr bwMode="auto">
              <a:xfrm>
                <a:off x="1258" y="1818"/>
                <a:ext cx="241" cy="573"/>
                <a:chOff x="1258" y="1818"/>
                <a:chExt cx="241" cy="573"/>
              </a:xfrm>
            </p:grpSpPr>
            <p:sp>
              <p:nvSpPr>
                <p:cNvPr id="542787" name="Line 67"/>
                <p:cNvSpPr>
                  <a:spLocks noChangeShapeType="1"/>
                </p:cNvSpPr>
                <p:nvPr/>
              </p:nvSpPr>
              <p:spPr bwMode="auto">
                <a:xfrm flipH="1">
                  <a:off x="1343" y="1818"/>
                  <a:ext cx="156" cy="400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42788" name="Oval 68"/>
                <p:cNvSpPr>
                  <a:spLocks noChangeArrowheads="1"/>
                </p:cNvSpPr>
                <p:nvPr/>
              </p:nvSpPr>
              <p:spPr bwMode="auto">
                <a:xfrm>
                  <a:off x="1258" y="2215"/>
                  <a:ext cx="177" cy="176"/>
                </a:xfrm>
                <a:prstGeom prst="ellipse">
                  <a:avLst/>
                </a:prstGeom>
                <a:noFill/>
                <a:ln w="19050">
                  <a:solidFill>
                    <a:schemeClr val="accent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42789" name="Text Box 69"/>
              <p:cNvSpPr txBox="1">
                <a:spLocks noChangeArrowheads="1"/>
              </p:cNvSpPr>
              <p:nvPr/>
            </p:nvSpPr>
            <p:spPr bwMode="auto">
              <a:xfrm>
                <a:off x="1250" y="2190"/>
                <a:ext cx="179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solidFill>
                      <a:schemeClr val="accent2"/>
                    </a:solidFill>
                  </a:rPr>
                  <a:t>E</a:t>
                </a:r>
              </a:p>
            </p:txBody>
          </p:sp>
        </p:grpSp>
      </p:grpSp>
      <p:grpSp>
        <p:nvGrpSpPr>
          <p:cNvPr id="542790" name="Group 70"/>
          <p:cNvGrpSpPr>
            <a:grpSpLocks/>
          </p:cNvGrpSpPr>
          <p:nvPr/>
        </p:nvGrpSpPr>
        <p:grpSpPr bwMode="auto">
          <a:xfrm>
            <a:off x="2282825" y="3489325"/>
            <a:ext cx="4805363" cy="423863"/>
            <a:chOff x="1438" y="2198"/>
            <a:chExt cx="3027" cy="267"/>
          </a:xfrm>
        </p:grpSpPr>
        <p:grpSp>
          <p:nvGrpSpPr>
            <p:cNvPr id="542791" name="Group 71"/>
            <p:cNvGrpSpPr>
              <a:grpSpLocks/>
            </p:cNvGrpSpPr>
            <p:nvPr/>
          </p:nvGrpSpPr>
          <p:grpSpPr bwMode="auto">
            <a:xfrm>
              <a:off x="3891" y="2264"/>
              <a:ext cx="574" cy="201"/>
              <a:chOff x="3891" y="2264"/>
              <a:chExt cx="574" cy="201"/>
            </a:xfrm>
          </p:grpSpPr>
          <p:grpSp>
            <p:nvGrpSpPr>
              <p:cNvPr id="542792" name="Group 72"/>
              <p:cNvGrpSpPr>
                <a:grpSpLocks/>
              </p:cNvGrpSpPr>
              <p:nvPr/>
            </p:nvGrpSpPr>
            <p:grpSpPr bwMode="auto">
              <a:xfrm>
                <a:off x="4280" y="2264"/>
                <a:ext cx="185" cy="201"/>
                <a:chOff x="2465" y="2587"/>
                <a:chExt cx="185" cy="201"/>
              </a:xfrm>
            </p:grpSpPr>
            <p:sp>
              <p:nvSpPr>
                <p:cNvPr id="542793" name="Oval 73"/>
                <p:cNvSpPr>
                  <a:spLocks noChangeArrowheads="1"/>
                </p:cNvSpPr>
                <p:nvPr/>
              </p:nvSpPr>
              <p:spPr bwMode="auto">
                <a:xfrm>
                  <a:off x="2473" y="2612"/>
                  <a:ext cx="177" cy="176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2794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2465" y="2587"/>
                  <a:ext cx="174" cy="19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400"/>
                    <a:t>F</a:t>
                  </a:r>
                </a:p>
              </p:txBody>
            </p:sp>
          </p:grpSp>
          <p:sp>
            <p:nvSpPr>
              <p:cNvPr id="542795" name="Line 75"/>
              <p:cNvSpPr>
                <a:spLocks noChangeShapeType="1"/>
              </p:cNvSpPr>
              <p:nvPr/>
            </p:nvSpPr>
            <p:spPr bwMode="auto">
              <a:xfrm>
                <a:off x="3891" y="2372"/>
                <a:ext cx="39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42796" name="Group 76"/>
            <p:cNvGrpSpPr>
              <a:grpSpLocks/>
            </p:cNvGrpSpPr>
            <p:nvPr/>
          </p:nvGrpSpPr>
          <p:grpSpPr bwMode="auto">
            <a:xfrm>
              <a:off x="1438" y="2223"/>
              <a:ext cx="574" cy="176"/>
              <a:chOff x="1438" y="2223"/>
              <a:chExt cx="574" cy="176"/>
            </a:xfrm>
          </p:grpSpPr>
          <p:sp>
            <p:nvSpPr>
              <p:cNvPr id="542797" name="Line 77"/>
              <p:cNvSpPr>
                <a:spLocks noChangeShapeType="1"/>
              </p:cNvSpPr>
              <p:nvPr/>
            </p:nvSpPr>
            <p:spPr bwMode="auto">
              <a:xfrm>
                <a:off x="1438" y="2306"/>
                <a:ext cx="399" cy="0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2798" name="Oval 78"/>
              <p:cNvSpPr>
                <a:spLocks noChangeArrowheads="1"/>
              </p:cNvSpPr>
              <p:nvPr/>
            </p:nvSpPr>
            <p:spPr bwMode="auto">
              <a:xfrm>
                <a:off x="1835" y="2223"/>
                <a:ext cx="177" cy="176"/>
              </a:xfrm>
              <a:prstGeom prst="ellipse">
                <a:avLst/>
              </a:prstGeom>
              <a:noFill/>
              <a:ln w="19050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42799" name="Text Box 79"/>
            <p:cNvSpPr txBox="1">
              <a:spLocks noChangeArrowheads="1"/>
            </p:cNvSpPr>
            <p:nvPr/>
          </p:nvSpPr>
          <p:spPr bwMode="auto">
            <a:xfrm>
              <a:off x="1827" y="2198"/>
              <a:ext cx="174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chemeClr val="accent2"/>
                  </a:solidFill>
                </a:rPr>
                <a:t>F</a:t>
              </a:r>
            </a:p>
          </p:txBody>
        </p:sp>
      </p:grpSp>
      <p:grpSp>
        <p:nvGrpSpPr>
          <p:cNvPr id="542800" name="Group 80"/>
          <p:cNvGrpSpPr>
            <a:grpSpLocks/>
          </p:cNvGrpSpPr>
          <p:nvPr/>
        </p:nvGrpSpPr>
        <p:grpSpPr bwMode="auto">
          <a:xfrm>
            <a:off x="1106488" y="2897188"/>
            <a:ext cx="4197350" cy="1028700"/>
            <a:chOff x="697" y="1825"/>
            <a:chExt cx="2644" cy="648"/>
          </a:xfrm>
        </p:grpSpPr>
        <p:grpSp>
          <p:nvGrpSpPr>
            <p:cNvPr id="542801" name="Group 81"/>
            <p:cNvGrpSpPr>
              <a:grpSpLocks/>
            </p:cNvGrpSpPr>
            <p:nvPr/>
          </p:nvGrpSpPr>
          <p:grpSpPr bwMode="auto">
            <a:xfrm>
              <a:off x="3150" y="1891"/>
              <a:ext cx="191" cy="582"/>
              <a:chOff x="3150" y="1891"/>
              <a:chExt cx="191" cy="582"/>
            </a:xfrm>
          </p:grpSpPr>
          <p:grpSp>
            <p:nvGrpSpPr>
              <p:cNvPr id="542802" name="Group 82"/>
              <p:cNvGrpSpPr>
                <a:grpSpLocks/>
              </p:cNvGrpSpPr>
              <p:nvPr/>
            </p:nvGrpSpPr>
            <p:grpSpPr bwMode="auto">
              <a:xfrm>
                <a:off x="3150" y="2272"/>
                <a:ext cx="191" cy="201"/>
                <a:chOff x="3150" y="2272"/>
                <a:chExt cx="191" cy="201"/>
              </a:xfrm>
            </p:grpSpPr>
            <p:sp>
              <p:nvSpPr>
                <p:cNvPr id="542803" name="Oval 83"/>
                <p:cNvSpPr>
                  <a:spLocks noChangeArrowheads="1"/>
                </p:cNvSpPr>
                <p:nvPr/>
              </p:nvSpPr>
              <p:spPr bwMode="auto">
                <a:xfrm>
                  <a:off x="3158" y="2297"/>
                  <a:ext cx="177" cy="176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2804" name="Text Box 84"/>
                <p:cNvSpPr txBox="1">
                  <a:spLocks noChangeArrowheads="1"/>
                </p:cNvSpPr>
                <p:nvPr/>
              </p:nvSpPr>
              <p:spPr bwMode="auto">
                <a:xfrm>
                  <a:off x="3150" y="2272"/>
                  <a:ext cx="191" cy="19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400"/>
                    <a:t>G</a:t>
                  </a:r>
                </a:p>
              </p:txBody>
            </p:sp>
          </p:grpSp>
          <p:sp>
            <p:nvSpPr>
              <p:cNvPr id="542805" name="Line 85"/>
              <p:cNvSpPr>
                <a:spLocks noChangeShapeType="1"/>
              </p:cNvSpPr>
              <p:nvPr/>
            </p:nvSpPr>
            <p:spPr bwMode="auto">
              <a:xfrm>
                <a:off x="3240" y="1891"/>
                <a:ext cx="0" cy="42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42806" name="Group 86"/>
            <p:cNvGrpSpPr>
              <a:grpSpLocks/>
            </p:cNvGrpSpPr>
            <p:nvPr/>
          </p:nvGrpSpPr>
          <p:grpSpPr bwMode="auto">
            <a:xfrm>
              <a:off x="705" y="1825"/>
              <a:ext cx="177" cy="582"/>
              <a:chOff x="705" y="1825"/>
              <a:chExt cx="177" cy="582"/>
            </a:xfrm>
          </p:grpSpPr>
          <p:sp>
            <p:nvSpPr>
              <p:cNvPr id="542807" name="Line 87"/>
              <p:cNvSpPr>
                <a:spLocks noChangeShapeType="1"/>
              </p:cNvSpPr>
              <p:nvPr/>
            </p:nvSpPr>
            <p:spPr bwMode="auto">
              <a:xfrm>
                <a:off x="787" y="1825"/>
                <a:ext cx="0" cy="420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2808" name="Oval 88"/>
              <p:cNvSpPr>
                <a:spLocks noChangeArrowheads="1"/>
              </p:cNvSpPr>
              <p:nvPr/>
            </p:nvSpPr>
            <p:spPr bwMode="auto">
              <a:xfrm>
                <a:off x="705" y="2231"/>
                <a:ext cx="177" cy="176"/>
              </a:xfrm>
              <a:prstGeom prst="ellipse">
                <a:avLst/>
              </a:prstGeom>
              <a:noFill/>
              <a:ln w="19050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42809" name="Text Box 89"/>
            <p:cNvSpPr txBox="1">
              <a:spLocks noChangeArrowheads="1"/>
            </p:cNvSpPr>
            <p:nvPr/>
          </p:nvSpPr>
          <p:spPr bwMode="auto">
            <a:xfrm>
              <a:off x="697" y="2206"/>
              <a:ext cx="19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chemeClr val="accent2"/>
                  </a:solidFill>
                </a:rPr>
                <a:t>G</a:t>
              </a:r>
            </a:p>
          </p:txBody>
        </p:sp>
      </p:grpSp>
      <p:grpSp>
        <p:nvGrpSpPr>
          <p:cNvPr id="542810" name="Group 90"/>
          <p:cNvGrpSpPr>
            <a:grpSpLocks/>
          </p:cNvGrpSpPr>
          <p:nvPr/>
        </p:nvGrpSpPr>
        <p:grpSpPr bwMode="auto">
          <a:xfrm>
            <a:off x="822325" y="2576513"/>
            <a:ext cx="6216650" cy="2520950"/>
            <a:chOff x="518" y="1623"/>
            <a:chExt cx="3916" cy="1588"/>
          </a:xfrm>
        </p:grpSpPr>
        <p:grpSp>
          <p:nvGrpSpPr>
            <p:cNvPr id="542811" name="Group 91"/>
            <p:cNvGrpSpPr>
              <a:grpSpLocks/>
            </p:cNvGrpSpPr>
            <p:nvPr/>
          </p:nvGrpSpPr>
          <p:grpSpPr bwMode="auto">
            <a:xfrm>
              <a:off x="697" y="1623"/>
              <a:ext cx="2638" cy="267"/>
              <a:chOff x="697" y="1623"/>
              <a:chExt cx="2638" cy="267"/>
            </a:xfrm>
          </p:grpSpPr>
          <p:grpSp>
            <p:nvGrpSpPr>
              <p:cNvPr id="542812" name="Group 92"/>
              <p:cNvGrpSpPr>
                <a:grpSpLocks/>
              </p:cNvGrpSpPr>
              <p:nvPr/>
            </p:nvGrpSpPr>
            <p:grpSpPr bwMode="auto">
              <a:xfrm>
                <a:off x="3150" y="1689"/>
                <a:ext cx="185" cy="201"/>
                <a:chOff x="2465" y="2587"/>
                <a:chExt cx="185" cy="201"/>
              </a:xfrm>
            </p:grpSpPr>
            <p:sp>
              <p:nvSpPr>
                <p:cNvPr id="542813" name="Oval 93"/>
                <p:cNvSpPr>
                  <a:spLocks noChangeArrowheads="1"/>
                </p:cNvSpPr>
                <p:nvPr/>
              </p:nvSpPr>
              <p:spPr bwMode="auto">
                <a:xfrm>
                  <a:off x="2473" y="2612"/>
                  <a:ext cx="177" cy="176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2814" name="Text Box 94"/>
                <p:cNvSpPr txBox="1">
                  <a:spLocks noChangeArrowheads="1"/>
                </p:cNvSpPr>
                <p:nvPr/>
              </p:nvSpPr>
              <p:spPr bwMode="auto">
                <a:xfrm>
                  <a:off x="2465" y="2587"/>
                  <a:ext cx="183" cy="19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400"/>
                    <a:t>C</a:t>
                  </a:r>
                </a:p>
              </p:txBody>
            </p:sp>
          </p:grpSp>
          <p:sp>
            <p:nvSpPr>
              <p:cNvPr id="542815" name="Oval 95"/>
              <p:cNvSpPr>
                <a:spLocks noChangeArrowheads="1"/>
              </p:cNvSpPr>
              <p:nvPr/>
            </p:nvSpPr>
            <p:spPr bwMode="auto">
              <a:xfrm>
                <a:off x="705" y="1648"/>
                <a:ext cx="177" cy="176"/>
              </a:xfrm>
              <a:prstGeom prst="ellipse">
                <a:avLst/>
              </a:prstGeom>
              <a:noFill/>
              <a:ln w="19050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42816" name="Text Box 96"/>
              <p:cNvSpPr txBox="1">
                <a:spLocks noChangeArrowheads="1"/>
              </p:cNvSpPr>
              <p:nvPr/>
            </p:nvSpPr>
            <p:spPr bwMode="auto">
              <a:xfrm>
                <a:off x="697" y="1623"/>
                <a:ext cx="183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solidFill>
                      <a:srgbClr val="C0C0C0"/>
                    </a:solidFill>
                  </a:rPr>
                  <a:t>C</a:t>
                </a:r>
              </a:p>
            </p:txBody>
          </p:sp>
        </p:grpSp>
        <p:sp>
          <p:nvSpPr>
            <p:cNvPr id="542817" name="Text Box 97"/>
            <p:cNvSpPr txBox="1">
              <a:spLocks noChangeArrowheads="1"/>
            </p:cNvSpPr>
            <p:nvPr/>
          </p:nvSpPr>
          <p:spPr bwMode="auto">
            <a:xfrm>
              <a:off x="518" y="2767"/>
              <a:ext cx="3916" cy="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buFontTx/>
                <a:buChar char="•"/>
              </a:pPr>
              <a:r>
                <a:rPr lang="en-US" sz="2000"/>
                <a:t> The root of the tree is C, the first vertex visited.</a:t>
              </a:r>
            </a:p>
            <a:p>
              <a:pPr>
                <a:buFontTx/>
                <a:buChar char="•"/>
              </a:pPr>
              <a:r>
                <a:rPr lang="en-US" sz="2000"/>
                <a:t> Each edge (v, w) in the graph is present in the tree.</a:t>
              </a:r>
            </a:p>
          </p:txBody>
        </p:sp>
      </p:grpSp>
      <p:grpSp>
        <p:nvGrpSpPr>
          <p:cNvPr id="542818" name="Group 98"/>
          <p:cNvGrpSpPr>
            <a:grpSpLocks/>
          </p:cNvGrpSpPr>
          <p:nvPr/>
        </p:nvGrpSpPr>
        <p:grpSpPr bwMode="auto">
          <a:xfrm>
            <a:off x="817563" y="2574925"/>
            <a:ext cx="8035925" cy="3187700"/>
            <a:chOff x="515" y="1622"/>
            <a:chExt cx="5062" cy="2008"/>
          </a:xfrm>
        </p:grpSpPr>
        <p:grpSp>
          <p:nvGrpSpPr>
            <p:cNvPr id="542819" name="Group 99"/>
            <p:cNvGrpSpPr>
              <a:grpSpLocks/>
            </p:cNvGrpSpPr>
            <p:nvPr/>
          </p:nvGrpSpPr>
          <p:grpSpPr bwMode="auto">
            <a:xfrm>
              <a:off x="882" y="1622"/>
              <a:ext cx="3210" cy="267"/>
              <a:chOff x="882" y="1622"/>
              <a:chExt cx="3210" cy="267"/>
            </a:xfrm>
          </p:grpSpPr>
          <p:sp>
            <p:nvSpPr>
              <p:cNvPr id="542820" name="Line 100"/>
              <p:cNvSpPr>
                <a:spLocks noChangeShapeType="1"/>
              </p:cNvSpPr>
              <p:nvPr/>
            </p:nvSpPr>
            <p:spPr bwMode="auto">
              <a:xfrm>
                <a:off x="882" y="1730"/>
                <a:ext cx="576" cy="0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542821" name="Group 101"/>
              <p:cNvGrpSpPr>
                <a:grpSpLocks/>
              </p:cNvGrpSpPr>
              <p:nvPr/>
            </p:nvGrpSpPr>
            <p:grpSpPr bwMode="auto">
              <a:xfrm>
                <a:off x="3335" y="1688"/>
                <a:ext cx="757" cy="201"/>
                <a:chOff x="3335" y="1688"/>
                <a:chExt cx="757" cy="201"/>
              </a:xfrm>
            </p:grpSpPr>
            <p:grpSp>
              <p:nvGrpSpPr>
                <p:cNvPr id="542822" name="Group 102"/>
                <p:cNvGrpSpPr>
                  <a:grpSpLocks/>
                </p:cNvGrpSpPr>
                <p:nvPr/>
              </p:nvGrpSpPr>
              <p:grpSpPr bwMode="auto">
                <a:xfrm>
                  <a:off x="3900" y="1688"/>
                  <a:ext cx="192" cy="201"/>
                  <a:chOff x="2465" y="2587"/>
                  <a:chExt cx="192" cy="201"/>
                </a:xfrm>
              </p:grpSpPr>
              <p:sp>
                <p:nvSpPr>
                  <p:cNvPr id="542823" name="Oval 103"/>
                  <p:cNvSpPr>
                    <a:spLocks noChangeArrowheads="1"/>
                  </p:cNvSpPr>
                  <p:nvPr/>
                </p:nvSpPr>
                <p:spPr bwMode="auto">
                  <a:xfrm>
                    <a:off x="2473" y="2612"/>
                    <a:ext cx="177" cy="176"/>
                  </a:xfrm>
                  <a:prstGeom prst="ellipse">
                    <a:avLst/>
                  </a:prstGeom>
                  <a:no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42824" name="Text Box 10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465" y="2587"/>
                    <a:ext cx="192" cy="19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/>
                      <a:t>D</a:t>
                    </a:r>
                  </a:p>
                </p:txBody>
              </p:sp>
            </p:grpSp>
            <p:sp>
              <p:nvSpPr>
                <p:cNvPr id="542825" name="Line 105"/>
                <p:cNvSpPr>
                  <a:spLocks noChangeShapeType="1"/>
                </p:cNvSpPr>
                <p:nvPr/>
              </p:nvSpPr>
              <p:spPr bwMode="auto">
                <a:xfrm>
                  <a:off x="3335" y="1796"/>
                  <a:ext cx="57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sp>
            <p:nvSpPr>
              <p:cNvPr id="542826" name="Oval 106"/>
              <p:cNvSpPr>
                <a:spLocks noChangeArrowheads="1"/>
              </p:cNvSpPr>
              <p:nvPr/>
            </p:nvSpPr>
            <p:spPr bwMode="auto">
              <a:xfrm>
                <a:off x="1455" y="1647"/>
                <a:ext cx="177" cy="176"/>
              </a:xfrm>
              <a:prstGeom prst="ellipse">
                <a:avLst/>
              </a:prstGeom>
              <a:noFill/>
              <a:ln w="19050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827" name="Text Box 107"/>
              <p:cNvSpPr txBox="1">
                <a:spLocks noChangeArrowheads="1"/>
              </p:cNvSpPr>
              <p:nvPr/>
            </p:nvSpPr>
            <p:spPr bwMode="auto">
              <a:xfrm>
                <a:off x="1447" y="1622"/>
                <a:ext cx="192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solidFill>
                      <a:schemeClr val="accent2"/>
                    </a:solidFill>
                  </a:rPr>
                  <a:t>D</a:t>
                </a:r>
              </a:p>
            </p:txBody>
          </p:sp>
        </p:grpSp>
        <p:sp>
          <p:nvSpPr>
            <p:cNvPr id="542828" name="Text Box 108"/>
            <p:cNvSpPr txBox="1">
              <a:spLocks noChangeArrowheads="1"/>
            </p:cNvSpPr>
            <p:nvPr/>
          </p:nvSpPr>
          <p:spPr bwMode="auto">
            <a:xfrm>
              <a:off x="515" y="3186"/>
              <a:ext cx="5062" cy="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buFontTx/>
                <a:buChar char="•"/>
              </a:pPr>
              <a:r>
                <a:rPr lang="en-US" sz="2000"/>
                <a:t> If, when we process (v, w), we find that w is unmarked, we indicate</a:t>
              </a:r>
            </a:p>
            <a:p>
              <a:r>
                <a:rPr lang="en-US" sz="2000"/>
                <a:t>   this with a tree edge.</a:t>
              </a:r>
            </a:p>
          </p:txBody>
        </p:sp>
      </p:grpSp>
      <p:grpSp>
        <p:nvGrpSpPr>
          <p:cNvPr id="542829" name="Group 109"/>
          <p:cNvGrpSpPr>
            <a:grpSpLocks/>
          </p:cNvGrpSpPr>
          <p:nvPr/>
        </p:nvGrpSpPr>
        <p:grpSpPr bwMode="auto">
          <a:xfrm>
            <a:off x="822325" y="2874963"/>
            <a:ext cx="7781925" cy="3513137"/>
            <a:chOff x="518" y="1811"/>
            <a:chExt cx="4902" cy="2213"/>
          </a:xfrm>
        </p:grpSpPr>
        <p:grpSp>
          <p:nvGrpSpPr>
            <p:cNvPr id="542830" name="Group 110"/>
            <p:cNvGrpSpPr>
              <a:grpSpLocks/>
            </p:cNvGrpSpPr>
            <p:nvPr/>
          </p:nvGrpSpPr>
          <p:grpSpPr bwMode="auto">
            <a:xfrm>
              <a:off x="1587" y="1811"/>
              <a:ext cx="2771" cy="493"/>
              <a:chOff x="1587" y="1811"/>
              <a:chExt cx="2771" cy="493"/>
            </a:xfrm>
          </p:grpSpPr>
          <p:sp>
            <p:nvSpPr>
              <p:cNvPr id="542831" name="Line 111"/>
              <p:cNvSpPr>
                <a:spLocks noChangeShapeType="1"/>
              </p:cNvSpPr>
              <p:nvPr/>
            </p:nvSpPr>
            <p:spPr bwMode="auto">
              <a:xfrm>
                <a:off x="1587" y="1811"/>
                <a:ext cx="318" cy="427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2832" name="Line 112"/>
              <p:cNvSpPr>
                <a:spLocks noChangeShapeType="1"/>
              </p:cNvSpPr>
              <p:nvPr/>
            </p:nvSpPr>
            <p:spPr bwMode="auto">
              <a:xfrm>
                <a:off x="4040" y="1877"/>
                <a:ext cx="318" cy="4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miter lim="800000"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542833" name="Text Box 113"/>
            <p:cNvSpPr txBox="1">
              <a:spLocks noChangeArrowheads="1"/>
            </p:cNvSpPr>
            <p:nvPr/>
          </p:nvSpPr>
          <p:spPr bwMode="auto">
            <a:xfrm>
              <a:off x="518" y="3580"/>
              <a:ext cx="4902" cy="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buFontTx/>
                <a:buChar char="•"/>
              </a:pPr>
              <a:r>
                <a:rPr lang="en-US" sz="2000"/>
                <a:t> If, when we process (v, w), we find that w is already marked, we </a:t>
              </a:r>
            </a:p>
            <a:p>
              <a:r>
                <a:rPr lang="en-US" sz="2000"/>
                <a:t>  draw a dashed line, which we call a </a:t>
              </a:r>
              <a:r>
                <a:rPr lang="en-US" sz="2000">
                  <a:solidFill>
                    <a:schemeClr val="hlink"/>
                  </a:solidFill>
                </a:rPr>
                <a:t>back edge</a:t>
              </a:r>
              <a:r>
                <a:rPr lang="en-US" sz="2000"/>
                <a:t>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2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42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4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42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42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42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42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42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42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3" y="153988"/>
            <a:ext cx="8159750" cy="615950"/>
          </a:xfrm>
          <a:noFill/>
          <a:ln/>
        </p:spPr>
        <p:txBody>
          <a:bodyPr/>
          <a:lstStyle/>
          <a:p>
            <a:r>
              <a:rPr lang="en-US" sz="3200"/>
              <a:t>Running Time of DFS</a:t>
            </a:r>
          </a:p>
        </p:txBody>
      </p:sp>
      <p:sp>
        <p:nvSpPr>
          <p:cNvPr id="5437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17513" y="909638"/>
            <a:ext cx="8372475" cy="5708650"/>
          </a:xfrm>
          <a:noFill/>
          <a:ln/>
        </p:spPr>
        <p:txBody>
          <a:bodyPr/>
          <a:lstStyle/>
          <a:p>
            <a:r>
              <a:rPr lang="en-US" sz="2400" dirty="0">
                <a:sym typeface="Symbol" pitchFamily="18" charset="2"/>
              </a:rPr>
              <a:t>DFS is called on each vertex exactly once.</a:t>
            </a:r>
          </a:p>
          <a:p>
            <a:r>
              <a:rPr lang="en-US" sz="2400">
                <a:sym typeface="Symbol" pitchFamily="18" charset="2"/>
              </a:rPr>
              <a:t>Every </a:t>
            </a:r>
            <a:r>
              <a:rPr lang="en-US" sz="2400" dirty="0">
                <a:sym typeface="Symbol" pitchFamily="18" charset="2"/>
              </a:rPr>
              <a:t>edge is examined exactly twice, once from each of its vertices.</a:t>
            </a:r>
          </a:p>
          <a:p>
            <a:r>
              <a:rPr lang="en-US" sz="2400" dirty="0">
                <a:sym typeface="Symbol" pitchFamily="18" charset="2"/>
              </a:rPr>
              <a:t>Total running time: O(|V|+|E|)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4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3" y="153988"/>
            <a:ext cx="8159750" cy="669925"/>
          </a:xfrm>
          <a:noFill/>
          <a:ln/>
        </p:spPr>
        <p:txBody>
          <a:bodyPr/>
          <a:lstStyle/>
          <a:p>
            <a:r>
              <a:rPr lang="en-US" sz="3200"/>
              <a:t>DFS on Directed Graphs</a:t>
            </a:r>
          </a:p>
        </p:txBody>
      </p:sp>
      <p:sp>
        <p:nvSpPr>
          <p:cNvPr id="5509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352425" y="985838"/>
            <a:ext cx="8348663" cy="5364162"/>
          </a:xfrm>
          <a:noFill/>
          <a:ln/>
        </p:spPr>
        <p:txBody>
          <a:bodyPr/>
          <a:lstStyle/>
          <a:p>
            <a:r>
              <a:rPr lang="en-US" sz="2400">
                <a:sym typeface="Symbol" pitchFamily="18" charset="2"/>
              </a:rPr>
              <a:t>Using the same strategy as with undirected graphs, directed graphs can be traversed in linear time, using depth-first search.</a:t>
            </a:r>
          </a:p>
          <a:p>
            <a:r>
              <a:rPr lang="en-US" sz="2400">
                <a:sym typeface="Symbol" pitchFamily="18" charset="2"/>
              </a:rPr>
              <a:t>If the graph is not strongly connected, a depth-first search starting at some node might not visit all nodes.</a:t>
            </a:r>
          </a:p>
          <a:p>
            <a:r>
              <a:rPr lang="en-US" sz="2400">
                <a:sym typeface="Symbol" pitchFamily="18" charset="2"/>
              </a:rPr>
              <a:t>In this case we repeatedly perform depth-first searches, staring at some unmarked node, until all vertices have been visited.</a:t>
            </a:r>
            <a:endParaRPr lang="en-US" sz="2400">
              <a:latin typeface="Batang" pitchFamily="18" charset="-127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3" y="153988"/>
            <a:ext cx="8159750" cy="669925"/>
          </a:xfrm>
          <a:noFill/>
          <a:ln/>
        </p:spPr>
        <p:txBody>
          <a:bodyPr/>
          <a:lstStyle/>
          <a:p>
            <a:r>
              <a:rPr lang="en-US" sz="3200"/>
              <a:t>Illustration of DFS on Directed Graphs</a:t>
            </a:r>
          </a:p>
        </p:txBody>
      </p:sp>
      <p:sp>
        <p:nvSpPr>
          <p:cNvPr id="5519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352425" y="985838"/>
            <a:ext cx="8348663" cy="5364162"/>
          </a:xfrm>
          <a:noFill/>
          <a:ln/>
        </p:spPr>
        <p:txBody>
          <a:bodyPr/>
          <a:lstStyle/>
          <a:p>
            <a:r>
              <a:rPr lang="en-US" sz="2400">
                <a:sym typeface="Symbol" pitchFamily="18" charset="2"/>
              </a:rPr>
              <a:t>DFS on directed graph G starting at vertex B</a:t>
            </a:r>
            <a:endParaRPr lang="en-US" sz="2400">
              <a:latin typeface="Batang" pitchFamily="18" charset="-127"/>
              <a:sym typeface="Symbol" pitchFamily="18" charset="2"/>
            </a:endParaRPr>
          </a:p>
        </p:txBody>
      </p:sp>
      <p:grpSp>
        <p:nvGrpSpPr>
          <p:cNvPr id="551940" name="Group 4"/>
          <p:cNvGrpSpPr>
            <a:grpSpLocks/>
          </p:cNvGrpSpPr>
          <p:nvPr/>
        </p:nvGrpSpPr>
        <p:grpSpPr bwMode="auto">
          <a:xfrm>
            <a:off x="1273175" y="1633538"/>
            <a:ext cx="3838575" cy="2163762"/>
            <a:chOff x="802" y="1029"/>
            <a:chExt cx="2418" cy="1363"/>
          </a:xfrm>
        </p:grpSpPr>
        <p:grpSp>
          <p:nvGrpSpPr>
            <p:cNvPr id="551941" name="Group 5"/>
            <p:cNvGrpSpPr>
              <a:grpSpLocks/>
            </p:cNvGrpSpPr>
            <p:nvPr/>
          </p:nvGrpSpPr>
          <p:grpSpPr bwMode="auto">
            <a:xfrm>
              <a:off x="1574" y="1029"/>
              <a:ext cx="185" cy="201"/>
              <a:chOff x="2465" y="2587"/>
              <a:chExt cx="185" cy="201"/>
            </a:xfrm>
          </p:grpSpPr>
          <p:sp>
            <p:nvSpPr>
              <p:cNvPr id="551942" name="Oval 6"/>
              <p:cNvSpPr>
                <a:spLocks noChangeArrowheads="1"/>
              </p:cNvSpPr>
              <p:nvPr/>
            </p:nvSpPr>
            <p:spPr bwMode="auto">
              <a:xfrm>
                <a:off x="2473" y="2612"/>
                <a:ext cx="177" cy="17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1943" name="Text Box 7"/>
              <p:cNvSpPr txBox="1">
                <a:spLocks noChangeArrowheads="1"/>
              </p:cNvSpPr>
              <p:nvPr/>
            </p:nvSpPr>
            <p:spPr bwMode="auto">
              <a:xfrm>
                <a:off x="2465" y="2587"/>
                <a:ext cx="182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B</a:t>
                </a:r>
              </a:p>
            </p:txBody>
          </p:sp>
        </p:grpSp>
        <p:grpSp>
          <p:nvGrpSpPr>
            <p:cNvPr id="551944" name="Group 8"/>
            <p:cNvGrpSpPr>
              <a:grpSpLocks/>
            </p:cNvGrpSpPr>
            <p:nvPr/>
          </p:nvGrpSpPr>
          <p:grpSpPr bwMode="auto">
            <a:xfrm>
              <a:off x="802" y="1031"/>
              <a:ext cx="185" cy="201"/>
              <a:chOff x="2465" y="2587"/>
              <a:chExt cx="185" cy="201"/>
            </a:xfrm>
          </p:grpSpPr>
          <p:sp>
            <p:nvSpPr>
              <p:cNvPr id="551945" name="Oval 9"/>
              <p:cNvSpPr>
                <a:spLocks noChangeArrowheads="1"/>
              </p:cNvSpPr>
              <p:nvPr/>
            </p:nvSpPr>
            <p:spPr bwMode="auto">
              <a:xfrm>
                <a:off x="2473" y="2612"/>
                <a:ext cx="177" cy="17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1946" name="Text Box 10"/>
              <p:cNvSpPr txBox="1">
                <a:spLocks noChangeArrowheads="1"/>
              </p:cNvSpPr>
              <p:nvPr/>
            </p:nvSpPr>
            <p:spPr bwMode="auto">
              <a:xfrm>
                <a:off x="2465" y="2587"/>
                <a:ext cx="183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A</a:t>
                </a:r>
              </a:p>
            </p:txBody>
          </p:sp>
        </p:grpSp>
        <p:grpSp>
          <p:nvGrpSpPr>
            <p:cNvPr id="551947" name="Group 11"/>
            <p:cNvGrpSpPr>
              <a:grpSpLocks/>
            </p:cNvGrpSpPr>
            <p:nvPr/>
          </p:nvGrpSpPr>
          <p:grpSpPr bwMode="auto">
            <a:xfrm>
              <a:off x="1562" y="1607"/>
              <a:ext cx="185" cy="201"/>
              <a:chOff x="2465" y="2587"/>
              <a:chExt cx="185" cy="201"/>
            </a:xfrm>
          </p:grpSpPr>
          <p:sp>
            <p:nvSpPr>
              <p:cNvPr id="551948" name="Oval 12"/>
              <p:cNvSpPr>
                <a:spLocks noChangeArrowheads="1"/>
              </p:cNvSpPr>
              <p:nvPr/>
            </p:nvSpPr>
            <p:spPr bwMode="auto">
              <a:xfrm>
                <a:off x="2473" y="2612"/>
                <a:ext cx="177" cy="17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1949" name="Text Box 13"/>
              <p:cNvSpPr txBox="1">
                <a:spLocks noChangeArrowheads="1"/>
              </p:cNvSpPr>
              <p:nvPr/>
            </p:nvSpPr>
            <p:spPr bwMode="auto">
              <a:xfrm>
                <a:off x="2465" y="2587"/>
                <a:ext cx="183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C</a:t>
                </a:r>
              </a:p>
            </p:txBody>
          </p:sp>
        </p:grpSp>
        <p:grpSp>
          <p:nvGrpSpPr>
            <p:cNvPr id="551950" name="Group 14"/>
            <p:cNvGrpSpPr>
              <a:grpSpLocks/>
            </p:cNvGrpSpPr>
            <p:nvPr/>
          </p:nvGrpSpPr>
          <p:grpSpPr bwMode="auto">
            <a:xfrm>
              <a:off x="812" y="1608"/>
              <a:ext cx="192" cy="201"/>
              <a:chOff x="2465" y="2587"/>
              <a:chExt cx="192" cy="201"/>
            </a:xfrm>
          </p:grpSpPr>
          <p:sp>
            <p:nvSpPr>
              <p:cNvPr id="551951" name="Oval 15"/>
              <p:cNvSpPr>
                <a:spLocks noChangeArrowheads="1"/>
              </p:cNvSpPr>
              <p:nvPr/>
            </p:nvSpPr>
            <p:spPr bwMode="auto">
              <a:xfrm>
                <a:off x="2473" y="2612"/>
                <a:ext cx="177" cy="17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1952" name="Text Box 16"/>
              <p:cNvSpPr txBox="1">
                <a:spLocks noChangeArrowheads="1"/>
              </p:cNvSpPr>
              <p:nvPr/>
            </p:nvSpPr>
            <p:spPr bwMode="auto">
              <a:xfrm>
                <a:off x="2465" y="2587"/>
                <a:ext cx="192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D</a:t>
                </a:r>
              </a:p>
            </p:txBody>
          </p:sp>
        </p:grpSp>
        <p:grpSp>
          <p:nvGrpSpPr>
            <p:cNvPr id="551953" name="Group 17"/>
            <p:cNvGrpSpPr>
              <a:grpSpLocks/>
            </p:cNvGrpSpPr>
            <p:nvPr/>
          </p:nvGrpSpPr>
          <p:grpSpPr bwMode="auto">
            <a:xfrm>
              <a:off x="2179" y="1626"/>
              <a:ext cx="185" cy="201"/>
              <a:chOff x="2465" y="2587"/>
              <a:chExt cx="185" cy="201"/>
            </a:xfrm>
          </p:grpSpPr>
          <p:sp>
            <p:nvSpPr>
              <p:cNvPr id="551954" name="Oval 18"/>
              <p:cNvSpPr>
                <a:spLocks noChangeArrowheads="1"/>
              </p:cNvSpPr>
              <p:nvPr/>
            </p:nvSpPr>
            <p:spPr bwMode="auto">
              <a:xfrm>
                <a:off x="2473" y="2612"/>
                <a:ext cx="177" cy="17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1955" name="Text Box 19"/>
              <p:cNvSpPr txBox="1">
                <a:spLocks noChangeArrowheads="1"/>
              </p:cNvSpPr>
              <p:nvPr/>
            </p:nvSpPr>
            <p:spPr bwMode="auto">
              <a:xfrm>
                <a:off x="2465" y="2587"/>
                <a:ext cx="174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F</a:t>
                </a:r>
              </a:p>
            </p:txBody>
          </p:sp>
        </p:grpSp>
        <p:grpSp>
          <p:nvGrpSpPr>
            <p:cNvPr id="551956" name="Group 20"/>
            <p:cNvGrpSpPr>
              <a:grpSpLocks/>
            </p:cNvGrpSpPr>
            <p:nvPr/>
          </p:nvGrpSpPr>
          <p:grpSpPr bwMode="auto">
            <a:xfrm>
              <a:off x="2654" y="1045"/>
              <a:ext cx="191" cy="201"/>
              <a:chOff x="2465" y="2587"/>
              <a:chExt cx="191" cy="201"/>
            </a:xfrm>
          </p:grpSpPr>
          <p:sp>
            <p:nvSpPr>
              <p:cNvPr id="551957" name="Oval 21"/>
              <p:cNvSpPr>
                <a:spLocks noChangeArrowheads="1"/>
              </p:cNvSpPr>
              <p:nvPr/>
            </p:nvSpPr>
            <p:spPr bwMode="auto">
              <a:xfrm>
                <a:off x="2473" y="2612"/>
                <a:ext cx="177" cy="17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1958" name="Text Box 22"/>
              <p:cNvSpPr txBox="1">
                <a:spLocks noChangeArrowheads="1"/>
              </p:cNvSpPr>
              <p:nvPr/>
            </p:nvSpPr>
            <p:spPr bwMode="auto">
              <a:xfrm>
                <a:off x="2465" y="2587"/>
                <a:ext cx="191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G</a:t>
                </a:r>
              </a:p>
            </p:txBody>
          </p:sp>
        </p:grpSp>
        <p:grpSp>
          <p:nvGrpSpPr>
            <p:cNvPr id="551959" name="Group 23"/>
            <p:cNvGrpSpPr>
              <a:grpSpLocks/>
            </p:cNvGrpSpPr>
            <p:nvPr/>
          </p:nvGrpSpPr>
          <p:grpSpPr bwMode="auto">
            <a:xfrm>
              <a:off x="812" y="2191"/>
              <a:ext cx="185" cy="201"/>
              <a:chOff x="2465" y="2587"/>
              <a:chExt cx="185" cy="201"/>
            </a:xfrm>
          </p:grpSpPr>
          <p:sp>
            <p:nvSpPr>
              <p:cNvPr id="551960" name="Oval 24"/>
              <p:cNvSpPr>
                <a:spLocks noChangeArrowheads="1"/>
              </p:cNvSpPr>
              <p:nvPr/>
            </p:nvSpPr>
            <p:spPr bwMode="auto">
              <a:xfrm>
                <a:off x="2473" y="2612"/>
                <a:ext cx="177" cy="17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1961" name="Text Box 25"/>
              <p:cNvSpPr txBox="1">
                <a:spLocks noChangeArrowheads="1"/>
              </p:cNvSpPr>
              <p:nvPr/>
            </p:nvSpPr>
            <p:spPr bwMode="auto">
              <a:xfrm>
                <a:off x="2465" y="2587"/>
                <a:ext cx="179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E</a:t>
                </a:r>
              </a:p>
            </p:txBody>
          </p:sp>
        </p:grpSp>
        <p:sp>
          <p:nvSpPr>
            <p:cNvPr id="551962" name="Line 26"/>
            <p:cNvSpPr>
              <a:spLocks noChangeShapeType="1"/>
            </p:cNvSpPr>
            <p:nvPr/>
          </p:nvSpPr>
          <p:spPr bwMode="auto">
            <a:xfrm flipH="1">
              <a:off x="990" y="1139"/>
              <a:ext cx="58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1963" name="Line 27"/>
            <p:cNvSpPr>
              <a:spLocks noChangeShapeType="1"/>
            </p:cNvSpPr>
            <p:nvPr/>
          </p:nvSpPr>
          <p:spPr bwMode="auto">
            <a:xfrm>
              <a:off x="902" y="1227"/>
              <a:ext cx="0" cy="4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1964" name="Line 28"/>
            <p:cNvSpPr>
              <a:spLocks noChangeShapeType="1"/>
            </p:cNvSpPr>
            <p:nvPr/>
          </p:nvSpPr>
          <p:spPr bwMode="auto">
            <a:xfrm>
              <a:off x="997" y="1715"/>
              <a:ext cx="57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1965" name="Line 29"/>
            <p:cNvSpPr>
              <a:spLocks noChangeShapeType="1"/>
            </p:cNvSpPr>
            <p:nvPr/>
          </p:nvSpPr>
          <p:spPr bwMode="auto">
            <a:xfrm>
              <a:off x="1654" y="1227"/>
              <a:ext cx="0" cy="4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1966" name="Line 30"/>
            <p:cNvSpPr>
              <a:spLocks noChangeShapeType="1"/>
            </p:cNvSpPr>
            <p:nvPr/>
          </p:nvSpPr>
          <p:spPr bwMode="auto">
            <a:xfrm>
              <a:off x="902" y="1810"/>
              <a:ext cx="0" cy="42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551967" name="Group 31"/>
            <p:cNvGrpSpPr>
              <a:grpSpLocks/>
            </p:cNvGrpSpPr>
            <p:nvPr/>
          </p:nvGrpSpPr>
          <p:grpSpPr bwMode="auto">
            <a:xfrm>
              <a:off x="3028" y="1635"/>
              <a:ext cx="192" cy="201"/>
              <a:chOff x="2465" y="2587"/>
              <a:chExt cx="192" cy="201"/>
            </a:xfrm>
          </p:grpSpPr>
          <p:sp>
            <p:nvSpPr>
              <p:cNvPr id="551968" name="Oval 32"/>
              <p:cNvSpPr>
                <a:spLocks noChangeArrowheads="1"/>
              </p:cNvSpPr>
              <p:nvPr/>
            </p:nvSpPr>
            <p:spPr bwMode="auto">
              <a:xfrm>
                <a:off x="2473" y="2612"/>
                <a:ext cx="177" cy="17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1969" name="Text Box 33"/>
              <p:cNvSpPr txBox="1">
                <a:spLocks noChangeArrowheads="1"/>
              </p:cNvSpPr>
              <p:nvPr/>
            </p:nvSpPr>
            <p:spPr bwMode="auto">
              <a:xfrm>
                <a:off x="2465" y="2587"/>
                <a:ext cx="192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H</a:t>
                </a:r>
              </a:p>
            </p:txBody>
          </p:sp>
        </p:grpSp>
        <p:grpSp>
          <p:nvGrpSpPr>
            <p:cNvPr id="551970" name="Group 34"/>
            <p:cNvGrpSpPr>
              <a:grpSpLocks/>
            </p:cNvGrpSpPr>
            <p:nvPr/>
          </p:nvGrpSpPr>
          <p:grpSpPr bwMode="auto">
            <a:xfrm>
              <a:off x="1925" y="2185"/>
              <a:ext cx="185" cy="201"/>
              <a:chOff x="2465" y="2587"/>
              <a:chExt cx="185" cy="201"/>
            </a:xfrm>
          </p:grpSpPr>
          <p:sp>
            <p:nvSpPr>
              <p:cNvPr id="551971" name="Oval 35"/>
              <p:cNvSpPr>
                <a:spLocks noChangeArrowheads="1"/>
              </p:cNvSpPr>
              <p:nvPr/>
            </p:nvSpPr>
            <p:spPr bwMode="auto">
              <a:xfrm>
                <a:off x="2473" y="2612"/>
                <a:ext cx="177" cy="17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1972" name="Text Box 36"/>
              <p:cNvSpPr txBox="1">
                <a:spLocks noChangeArrowheads="1"/>
              </p:cNvSpPr>
              <p:nvPr/>
            </p:nvSpPr>
            <p:spPr bwMode="auto">
              <a:xfrm>
                <a:off x="2465" y="2587"/>
                <a:ext cx="158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I</a:t>
                </a:r>
              </a:p>
            </p:txBody>
          </p:sp>
        </p:grpSp>
        <p:grpSp>
          <p:nvGrpSpPr>
            <p:cNvPr id="551973" name="Group 37"/>
            <p:cNvGrpSpPr>
              <a:grpSpLocks/>
            </p:cNvGrpSpPr>
            <p:nvPr/>
          </p:nvGrpSpPr>
          <p:grpSpPr bwMode="auto">
            <a:xfrm>
              <a:off x="2604" y="2179"/>
              <a:ext cx="185" cy="201"/>
              <a:chOff x="2465" y="2587"/>
              <a:chExt cx="185" cy="201"/>
            </a:xfrm>
          </p:grpSpPr>
          <p:sp>
            <p:nvSpPr>
              <p:cNvPr id="551974" name="Oval 38"/>
              <p:cNvSpPr>
                <a:spLocks noChangeArrowheads="1"/>
              </p:cNvSpPr>
              <p:nvPr/>
            </p:nvSpPr>
            <p:spPr bwMode="auto">
              <a:xfrm>
                <a:off x="2473" y="2612"/>
                <a:ext cx="177" cy="17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1975" name="Text Box 39"/>
              <p:cNvSpPr txBox="1">
                <a:spLocks noChangeArrowheads="1"/>
              </p:cNvSpPr>
              <p:nvPr/>
            </p:nvSpPr>
            <p:spPr bwMode="auto">
              <a:xfrm>
                <a:off x="2465" y="2587"/>
                <a:ext cx="163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J</a:t>
                </a:r>
              </a:p>
            </p:txBody>
          </p:sp>
        </p:grpSp>
        <p:sp>
          <p:nvSpPr>
            <p:cNvPr id="551976" name="Line 40"/>
            <p:cNvSpPr>
              <a:spLocks noChangeShapeType="1"/>
            </p:cNvSpPr>
            <p:nvPr/>
          </p:nvSpPr>
          <p:spPr bwMode="auto">
            <a:xfrm flipH="1" flipV="1">
              <a:off x="977" y="1207"/>
              <a:ext cx="616" cy="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1977" name="Line 41"/>
            <p:cNvSpPr>
              <a:spLocks noChangeShapeType="1"/>
            </p:cNvSpPr>
            <p:nvPr/>
          </p:nvSpPr>
          <p:spPr bwMode="auto">
            <a:xfrm flipH="1">
              <a:off x="1749" y="1742"/>
              <a:ext cx="43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1978" name="Line 42"/>
            <p:cNvSpPr>
              <a:spLocks noChangeShapeType="1"/>
            </p:cNvSpPr>
            <p:nvPr/>
          </p:nvSpPr>
          <p:spPr bwMode="auto">
            <a:xfrm>
              <a:off x="1756" y="1152"/>
              <a:ext cx="474" cy="50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1979" name="Line 43"/>
            <p:cNvSpPr>
              <a:spLocks noChangeShapeType="1"/>
            </p:cNvSpPr>
            <p:nvPr/>
          </p:nvSpPr>
          <p:spPr bwMode="auto">
            <a:xfrm flipH="1">
              <a:off x="2325" y="1227"/>
              <a:ext cx="366" cy="4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1980" name="Line 44"/>
            <p:cNvSpPr>
              <a:spLocks noChangeShapeType="1"/>
            </p:cNvSpPr>
            <p:nvPr/>
          </p:nvSpPr>
          <p:spPr bwMode="auto">
            <a:xfrm>
              <a:off x="2827" y="1207"/>
              <a:ext cx="284" cy="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1981" name="Line 45"/>
            <p:cNvSpPr>
              <a:spLocks noChangeShapeType="1"/>
            </p:cNvSpPr>
            <p:nvPr/>
          </p:nvSpPr>
          <p:spPr bwMode="auto">
            <a:xfrm flipH="1">
              <a:off x="2373" y="1756"/>
              <a:ext cx="65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1982" name="Line 46"/>
            <p:cNvSpPr>
              <a:spLocks noChangeShapeType="1"/>
            </p:cNvSpPr>
            <p:nvPr/>
          </p:nvSpPr>
          <p:spPr bwMode="auto">
            <a:xfrm flipH="1">
              <a:off x="2074" y="1796"/>
              <a:ext cx="983" cy="42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1983" name="Line 47"/>
            <p:cNvSpPr>
              <a:spLocks noChangeShapeType="1"/>
            </p:cNvSpPr>
            <p:nvPr/>
          </p:nvSpPr>
          <p:spPr bwMode="auto">
            <a:xfrm>
              <a:off x="2108" y="2298"/>
              <a:ext cx="50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1984" name="Line 48"/>
            <p:cNvSpPr>
              <a:spLocks noChangeShapeType="1"/>
            </p:cNvSpPr>
            <p:nvPr/>
          </p:nvSpPr>
          <p:spPr bwMode="auto">
            <a:xfrm flipV="1">
              <a:off x="2772" y="1830"/>
              <a:ext cx="319" cy="4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551985" name="Group 49"/>
          <p:cNvGrpSpPr>
            <a:grpSpLocks/>
          </p:cNvGrpSpPr>
          <p:nvPr/>
        </p:nvGrpSpPr>
        <p:grpSpPr bwMode="auto">
          <a:xfrm>
            <a:off x="2503488" y="1635125"/>
            <a:ext cx="398462" cy="2965450"/>
            <a:chOff x="1577" y="1030"/>
            <a:chExt cx="251" cy="1868"/>
          </a:xfrm>
        </p:grpSpPr>
        <p:grpSp>
          <p:nvGrpSpPr>
            <p:cNvPr id="551986" name="Group 50"/>
            <p:cNvGrpSpPr>
              <a:grpSpLocks/>
            </p:cNvGrpSpPr>
            <p:nvPr/>
          </p:nvGrpSpPr>
          <p:grpSpPr bwMode="auto">
            <a:xfrm>
              <a:off x="1643" y="2697"/>
              <a:ext cx="185" cy="201"/>
              <a:chOff x="2465" y="2587"/>
              <a:chExt cx="185" cy="201"/>
            </a:xfrm>
          </p:grpSpPr>
          <p:sp>
            <p:nvSpPr>
              <p:cNvPr id="551987" name="Oval 51"/>
              <p:cNvSpPr>
                <a:spLocks noChangeArrowheads="1"/>
              </p:cNvSpPr>
              <p:nvPr/>
            </p:nvSpPr>
            <p:spPr bwMode="auto">
              <a:xfrm>
                <a:off x="2473" y="2612"/>
                <a:ext cx="177" cy="17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1988" name="Text Box 52"/>
              <p:cNvSpPr txBox="1">
                <a:spLocks noChangeArrowheads="1"/>
              </p:cNvSpPr>
              <p:nvPr/>
            </p:nvSpPr>
            <p:spPr bwMode="auto">
              <a:xfrm>
                <a:off x="2465" y="2587"/>
                <a:ext cx="182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B</a:t>
                </a:r>
              </a:p>
            </p:txBody>
          </p:sp>
        </p:grpSp>
        <p:grpSp>
          <p:nvGrpSpPr>
            <p:cNvPr id="551989" name="Group 53"/>
            <p:cNvGrpSpPr>
              <a:grpSpLocks/>
            </p:cNvGrpSpPr>
            <p:nvPr/>
          </p:nvGrpSpPr>
          <p:grpSpPr bwMode="auto">
            <a:xfrm>
              <a:off x="1577" y="1030"/>
              <a:ext cx="184" cy="201"/>
              <a:chOff x="1577" y="1030"/>
              <a:chExt cx="184" cy="201"/>
            </a:xfrm>
          </p:grpSpPr>
          <p:sp>
            <p:nvSpPr>
              <p:cNvPr id="551990" name="Oval 54"/>
              <p:cNvSpPr>
                <a:spLocks noChangeArrowheads="1"/>
              </p:cNvSpPr>
              <p:nvPr/>
            </p:nvSpPr>
            <p:spPr bwMode="auto">
              <a:xfrm>
                <a:off x="1584" y="1055"/>
                <a:ext cx="177" cy="176"/>
              </a:xfrm>
              <a:prstGeom prst="ellipse">
                <a:avLst/>
              </a:prstGeom>
              <a:noFill/>
              <a:ln w="19050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551991" name="Text Box 55"/>
              <p:cNvSpPr txBox="1">
                <a:spLocks noChangeArrowheads="1"/>
              </p:cNvSpPr>
              <p:nvPr/>
            </p:nvSpPr>
            <p:spPr bwMode="auto">
              <a:xfrm>
                <a:off x="1577" y="1030"/>
                <a:ext cx="182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solidFill>
                      <a:schemeClr val="accent2"/>
                    </a:solidFill>
                  </a:rPr>
                  <a:t>B</a:t>
                </a:r>
              </a:p>
            </p:txBody>
          </p:sp>
        </p:grpSp>
      </p:grpSp>
      <p:grpSp>
        <p:nvGrpSpPr>
          <p:cNvPr id="551992" name="Group 56"/>
          <p:cNvGrpSpPr>
            <a:grpSpLocks/>
          </p:cNvGrpSpPr>
          <p:nvPr/>
        </p:nvGrpSpPr>
        <p:grpSpPr bwMode="auto">
          <a:xfrm>
            <a:off x="4216400" y="1660525"/>
            <a:ext cx="409575" cy="2965450"/>
            <a:chOff x="2656" y="1046"/>
            <a:chExt cx="258" cy="1868"/>
          </a:xfrm>
        </p:grpSpPr>
        <p:grpSp>
          <p:nvGrpSpPr>
            <p:cNvPr id="551993" name="Group 57"/>
            <p:cNvGrpSpPr>
              <a:grpSpLocks/>
            </p:cNvGrpSpPr>
            <p:nvPr/>
          </p:nvGrpSpPr>
          <p:grpSpPr bwMode="auto">
            <a:xfrm>
              <a:off x="2664" y="1071"/>
              <a:ext cx="250" cy="1843"/>
              <a:chOff x="2664" y="1071"/>
              <a:chExt cx="250" cy="1843"/>
            </a:xfrm>
          </p:grpSpPr>
          <p:grpSp>
            <p:nvGrpSpPr>
              <p:cNvPr id="551994" name="Group 58"/>
              <p:cNvGrpSpPr>
                <a:grpSpLocks/>
              </p:cNvGrpSpPr>
              <p:nvPr/>
            </p:nvGrpSpPr>
            <p:grpSpPr bwMode="auto">
              <a:xfrm>
                <a:off x="2723" y="2713"/>
                <a:ext cx="191" cy="201"/>
                <a:chOff x="2465" y="2587"/>
                <a:chExt cx="191" cy="201"/>
              </a:xfrm>
            </p:grpSpPr>
            <p:sp>
              <p:nvSpPr>
                <p:cNvPr id="551995" name="Oval 59"/>
                <p:cNvSpPr>
                  <a:spLocks noChangeArrowheads="1"/>
                </p:cNvSpPr>
                <p:nvPr/>
              </p:nvSpPr>
              <p:spPr bwMode="auto">
                <a:xfrm>
                  <a:off x="2473" y="2612"/>
                  <a:ext cx="177" cy="176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1996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2465" y="2587"/>
                  <a:ext cx="191" cy="19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400"/>
                    <a:t>G</a:t>
                  </a:r>
                </a:p>
              </p:txBody>
            </p:sp>
          </p:grpSp>
          <p:sp>
            <p:nvSpPr>
              <p:cNvPr id="551997" name="Oval 61"/>
              <p:cNvSpPr>
                <a:spLocks noChangeArrowheads="1"/>
              </p:cNvSpPr>
              <p:nvPr/>
            </p:nvSpPr>
            <p:spPr bwMode="auto">
              <a:xfrm>
                <a:off x="2664" y="1071"/>
                <a:ext cx="177" cy="176"/>
              </a:xfrm>
              <a:prstGeom prst="ellipse">
                <a:avLst/>
              </a:prstGeom>
              <a:noFill/>
              <a:ln w="19050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51998" name="Text Box 62"/>
            <p:cNvSpPr txBox="1">
              <a:spLocks noChangeArrowheads="1"/>
            </p:cNvSpPr>
            <p:nvPr/>
          </p:nvSpPr>
          <p:spPr bwMode="auto">
            <a:xfrm>
              <a:off x="2656" y="1046"/>
              <a:ext cx="19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chemeClr val="accent2"/>
                  </a:solidFill>
                </a:rPr>
                <a:t>G</a:t>
              </a:r>
            </a:p>
          </p:txBody>
        </p:sp>
      </p:grpSp>
      <p:sp>
        <p:nvSpPr>
          <p:cNvPr id="551999" name="Line 63"/>
          <p:cNvSpPr>
            <a:spLocks noChangeShapeType="1"/>
          </p:cNvSpPr>
          <p:nvPr/>
        </p:nvSpPr>
        <p:spPr bwMode="auto">
          <a:xfrm flipH="1">
            <a:off x="1574800" y="1809750"/>
            <a:ext cx="925513" cy="0"/>
          </a:xfrm>
          <a:prstGeom prst="line">
            <a:avLst/>
          </a:prstGeom>
          <a:noFill/>
          <a:ln w="19050">
            <a:solidFill>
              <a:schemeClr val="accent2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552000" name="Group 64"/>
          <p:cNvGrpSpPr>
            <a:grpSpLocks/>
          </p:cNvGrpSpPr>
          <p:nvPr/>
        </p:nvGrpSpPr>
        <p:grpSpPr bwMode="auto">
          <a:xfrm>
            <a:off x="1292225" y="1949450"/>
            <a:ext cx="411163" cy="3570288"/>
            <a:chOff x="814" y="1228"/>
            <a:chExt cx="259" cy="2249"/>
          </a:xfrm>
        </p:grpSpPr>
        <p:grpSp>
          <p:nvGrpSpPr>
            <p:cNvPr id="552001" name="Group 65"/>
            <p:cNvGrpSpPr>
              <a:grpSpLocks/>
            </p:cNvGrpSpPr>
            <p:nvPr/>
          </p:nvGrpSpPr>
          <p:grpSpPr bwMode="auto">
            <a:xfrm>
              <a:off x="881" y="3276"/>
              <a:ext cx="192" cy="201"/>
              <a:chOff x="2465" y="2587"/>
              <a:chExt cx="192" cy="201"/>
            </a:xfrm>
          </p:grpSpPr>
          <p:sp>
            <p:nvSpPr>
              <p:cNvPr id="552002" name="Oval 66"/>
              <p:cNvSpPr>
                <a:spLocks noChangeArrowheads="1"/>
              </p:cNvSpPr>
              <p:nvPr/>
            </p:nvSpPr>
            <p:spPr bwMode="auto">
              <a:xfrm>
                <a:off x="2473" y="2612"/>
                <a:ext cx="177" cy="17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2003" name="Text Box 67"/>
              <p:cNvSpPr txBox="1">
                <a:spLocks noChangeArrowheads="1"/>
              </p:cNvSpPr>
              <p:nvPr/>
            </p:nvSpPr>
            <p:spPr bwMode="auto">
              <a:xfrm>
                <a:off x="2465" y="2587"/>
                <a:ext cx="192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D</a:t>
                </a:r>
              </a:p>
            </p:txBody>
          </p:sp>
        </p:grpSp>
        <p:sp>
          <p:nvSpPr>
            <p:cNvPr id="552004" name="Line 68"/>
            <p:cNvSpPr>
              <a:spLocks noChangeShapeType="1"/>
            </p:cNvSpPr>
            <p:nvPr/>
          </p:nvSpPr>
          <p:spPr bwMode="auto">
            <a:xfrm>
              <a:off x="971" y="2895"/>
              <a:ext cx="0" cy="4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2005" name="Text Box 69"/>
            <p:cNvSpPr txBox="1">
              <a:spLocks noChangeArrowheads="1"/>
            </p:cNvSpPr>
            <p:nvPr/>
          </p:nvSpPr>
          <p:spPr bwMode="auto">
            <a:xfrm>
              <a:off x="814" y="1609"/>
              <a:ext cx="192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chemeClr val="accent2"/>
                  </a:solidFill>
                </a:rPr>
                <a:t>D</a:t>
              </a:r>
            </a:p>
          </p:txBody>
        </p:sp>
        <p:grpSp>
          <p:nvGrpSpPr>
            <p:cNvPr id="552006" name="Group 70"/>
            <p:cNvGrpSpPr>
              <a:grpSpLocks/>
            </p:cNvGrpSpPr>
            <p:nvPr/>
          </p:nvGrpSpPr>
          <p:grpSpPr bwMode="auto">
            <a:xfrm>
              <a:off x="822" y="1228"/>
              <a:ext cx="177" cy="582"/>
              <a:chOff x="822" y="1228"/>
              <a:chExt cx="177" cy="582"/>
            </a:xfrm>
          </p:grpSpPr>
          <p:sp>
            <p:nvSpPr>
              <p:cNvPr id="552007" name="Oval 71"/>
              <p:cNvSpPr>
                <a:spLocks noChangeArrowheads="1"/>
              </p:cNvSpPr>
              <p:nvPr/>
            </p:nvSpPr>
            <p:spPr bwMode="auto">
              <a:xfrm>
                <a:off x="822" y="1634"/>
                <a:ext cx="177" cy="176"/>
              </a:xfrm>
              <a:prstGeom prst="ellipse">
                <a:avLst/>
              </a:prstGeom>
              <a:noFill/>
              <a:ln w="19050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2008" name="Line 72"/>
              <p:cNvSpPr>
                <a:spLocks noChangeShapeType="1"/>
              </p:cNvSpPr>
              <p:nvPr/>
            </p:nvSpPr>
            <p:spPr bwMode="auto">
              <a:xfrm>
                <a:off x="904" y="1228"/>
                <a:ext cx="0" cy="413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552009" name="Line 73"/>
          <p:cNvSpPr>
            <a:spLocks noChangeShapeType="1"/>
          </p:cNvSpPr>
          <p:nvPr/>
        </p:nvSpPr>
        <p:spPr bwMode="auto">
          <a:xfrm>
            <a:off x="1585913" y="2724150"/>
            <a:ext cx="914400" cy="0"/>
          </a:xfrm>
          <a:prstGeom prst="line">
            <a:avLst/>
          </a:prstGeom>
          <a:noFill/>
          <a:ln w="19050">
            <a:solidFill>
              <a:schemeClr val="accent2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552010" name="Group 74"/>
          <p:cNvGrpSpPr>
            <a:grpSpLocks/>
          </p:cNvGrpSpPr>
          <p:nvPr/>
        </p:nvGrpSpPr>
        <p:grpSpPr bwMode="auto">
          <a:xfrm>
            <a:off x="2482850" y="1949450"/>
            <a:ext cx="400050" cy="3568700"/>
            <a:chOff x="1564" y="1228"/>
            <a:chExt cx="252" cy="2248"/>
          </a:xfrm>
        </p:grpSpPr>
        <p:grpSp>
          <p:nvGrpSpPr>
            <p:cNvPr id="552011" name="Group 75"/>
            <p:cNvGrpSpPr>
              <a:grpSpLocks/>
            </p:cNvGrpSpPr>
            <p:nvPr/>
          </p:nvGrpSpPr>
          <p:grpSpPr bwMode="auto">
            <a:xfrm>
              <a:off x="1631" y="3275"/>
              <a:ext cx="185" cy="201"/>
              <a:chOff x="2465" y="2587"/>
              <a:chExt cx="185" cy="201"/>
            </a:xfrm>
          </p:grpSpPr>
          <p:sp>
            <p:nvSpPr>
              <p:cNvPr id="552012" name="Oval 76"/>
              <p:cNvSpPr>
                <a:spLocks noChangeArrowheads="1"/>
              </p:cNvSpPr>
              <p:nvPr/>
            </p:nvSpPr>
            <p:spPr bwMode="auto">
              <a:xfrm>
                <a:off x="2473" y="2612"/>
                <a:ext cx="177" cy="17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2013" name="Text Box 77"/>
              <p:cNvSpPr txBox="1">
                <a:spLocks noChangeArrowheads="1"/>
              </p:cNvSpPr>
              <p:nvPr/>
            </p:nvSpPr>
            <p:spPr bwMode="auto">
              <a:xfrm>
                <a:off x="2465" y="2587"/>
                <a:ext cx="183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C</a:t>
                </a:r>
              </a:p>
            </p:txBody>
          </p:sp>
        </p:grpSp>
        <p:sp>
          <p:nvSpPr>
            <p:cNvPr id="552014" name="Line 78"/>
            <p:cNvSpPr>
              <a:spLocks noChangeShapeType="1"/>
            </p:cNvSpPr>
            <p:nvPr/>
          </p:nvSpPr>
          <p:spPr bwMode="auto">
            <a:xfrm>
              <a:off x="1723" y="2895"/>
              <a:ext cx="0" cy="4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552015" name="Group 79"/>
            <p:cNvGrpSpPr>
              <a:grpSpLocks/>
            </p:cNvGrpSpPr>
            <p:nvPr/>
          </p:nvGrpSpPr>
          <p:grpSpPr bwMode="auto">
            <a:xfrm>
              <a:off x="1564" y="1228"/>
              <a:ext cx="185" cy="581"/>
              <a:chOff x="1564" y="1228"/>
              <a:chExt cx="185" cy="581"/>
            </a:xfrm>
          </p:grpSpPr>
          <p:sp>
            <p:nvSpPr>
              <p:cNvPr id="552016" name="Text Box 80"/>
              <p:cNvSpPr txBox="1">
                <a:spLocks noChangeArrowheads="1"/>
              </p:cNvSpPr>
              <p:nvPr/>
            </p:nvSpPr>
            <p:spPr bwMode="auto">
              <a:xfrm>
                <a:off x="1564" y="1608"/>
                <a:ext cx="183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solidFill>
                      <a:schemeClr val="accent2"/>
                    </a:solidFill>
                  </a:rPr>
                  <a:t>C</a:t>
                </a:r>
              </a:p>
            </p:txBody>
          </p:sp>
          <p:grpSp>
            <p:nvGrpSpPr>
              <p:cNvPr id="552017" name="Group 81"/>
              <p:cNvGrpSpPr>
                <a:grpSpLocks/>
              </p:cNvGrpSpPr>
              <p:nvPr/>
            </p:nvGrpSpPr>
            <p:grpSpPr bwMode="auto">
              <a:xfrm>
                <a:off x="1572" y="1228"/>
                <a:ext cx="177" cy="581"/>
                <a:chOff x="1572" y="1228"/>
                <a:chExt cx="177" cy="581"/>
              </a:xfrm>
            </p:grpSpPr>
            <p:sp>
              <p:nvSpPr>
                <p:cNvPr id="552018" name="Oval 82"/>
                <p:cNvSpPr>
                  <a:spLocks noChangeArrowheads="1"/>
                </p:cNvSpPr>
                <p:nvPr/>
              </p:nvSpPr>
              <p:spPr bwMode="auto">
                <a:xfrm>
                  <a:off x="1572" y="1633"/>
                  <a:ext cx="177" cy="176"/>
                </a:xfrm>
                <a:prstGeom prst="ellipse">
                  <a:avLst/>
                </a:prstGeom>
                <a:noFill/>
                <a:ln w="19050">
                  <a:solidFill>
                    <a:schemeClr val="accent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2019" name="Line 83"/>
                <p:cNvSpPr>
                  <a:spLocks noChangeShapeType="1"/>
                </p:cNvSpPr>
                <p:nvPr/>
              </p:nvSpPr>
              <p:spPr bwMode="auto">
                <a:xfrm>
                  <a:off x="1656" y="1228"/>
                  <a:ext cx="0" cy="413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miter lim="800000"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552020" name="Group 84"/>
          <p:cNvGrpSpPr>
            <a:grpSpLocks/>
          </p:cNvGrpSpPr>
          <p:nvPr/>
        </p:nvGrpSpPr>
        <p:grpSpPr bwMode="auto">
          <a:xfrm>
            <a:off x="1292225" y="2874963"/>
            <a:ext cx="400050" cy="3570287"/>
            <a:chOff x="814" y="1811"/>
            <a:chExt cx="252" cy="2249"/>
          </a:xfrm>
        </p:grpSpPr>
        <p:grpSp>
          <p:nvGrpSpPr>
            <p:cNvPr id="552021" name="Group 85"/>
            <p:cNvGrpSpPr>
              <a:grpSpLocks/>
            </p:cNvGrpSpPr>
            <p:nvPr/>
          </p:nvGrpSpPr>
          <p:grpSpPr bwMode="auto">
            <a:xfrm>
              <a:off x="881" y="3859"/>
              <a:ext cx="185" cy="201"/>
              <a:chOff x="2465" y="2587"/>
              <a:chExt cx="185" cy="201"/>
            </a:xfrm>
          </p:grpSpPr>
          <p:sp>
            <p:nvSpPr>
              <p:cNvPr id="552022" name="Oval 86"/>
              <p:cNvSpPr>
                <a:spLocks noChangeArrowheads="1"/>
              </p:cNvSpPr>
              <p:nvPr/>
            </p:nvSpPr>
            <p:spPr bwMode="auto">
              <a:xfrm>
                <a:off x="2473" y="2612"/>
                <a:ext cx="177" cy="17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2023" name="Text Box 87"/>
              <p:cNvSpPr txBox="1">
                <a:spLocks noChangeArrowheads="1"/>
              </p:cNvSpPr>
              <p:nvPr/>
            </p:nvSpPr>
            <p:spPr bwMode="auto">
              <a:xfrm>
                <a:off x="2465" y="2587"/>
                <a:ext cx="179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E</a:t>
                </a:r>
              </a:p>
            </p:txBody>
          </p:sp>
        </p:grpSp>
        <p:sp>
          <p:nvSpPr>
            <p:cNvPr id="552024" name="Line 88"/>
            <p:cNvSpPr>
              <a:spLocks noChangeShapeType="1"/>
            </p:cNvSpPr>
            <p:nvPr/>
          </p:nvSpPr>
          <p:spPr bwMode="auto">
            <a:xfrm>
              <a:off x="971" y="3478"/>
              <a:ext cx="0" cy="42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2025" name="Text Box 89"/>
            <p:cNvSpPr txBox="1">
              <a:spLocks noChangeArrowheads="1"/>
            </p:cNvSpPr>
            <p:nvPr/>
          </p:nvSpPr>
          <p:spPr bwMode="auto">
            <a:xfrm>
              <a:off x="814" y="2192"/>
              <a:ext cx="179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chemeClr val="accent2"/>
                  </a:solidFill>
                </a:rPr>
                <a:t>E</a:t>
              </a:r>
            </a:p>
          </p:txBody>
        </p:sp>
        <p:grpSp>
          <p:nvGrpSpPr>
            <p:cNvPr id="552026" name="Group 90"/>
            <p:cNvGrpSpPr>
              <a:grpSpLocks/>
            </p:cNvGrpSpPr>
            <p:nvPr/>
          </p:nvGrpSpPr>
          <p:grpSpPr bwMode="auto">
            <a:xfrm>
              <a:off x="822" y="1811"/>
              <a:ext cx="177" cy="582"/>
              <a:chOff x="822" y="1811"/>
              <a:chExt cx="177" cy="582"/>
            </a:xfrm>
          </p:grpSpPr>
          <p:sp>
            <p:nvSpPr>
              <p:cNvPr id="552027" name="Oval 91"/>
              <p:cNvSpPr>
                <a:spLocks noChangeArrowheads="1"/>
              </p:cNvSpPr>
              <p:nvPr/>
            </p:nvSpPr>
            <p:spPr bwMode="auto">
              <a:xfrm>
                <a:off x="822" y="2217"/>
                <a:ext cx="177" cy="176"/>
              </a:xfrm>
              <a:prstGeom prst="ellipse">
                <a:avLst/>
              </a:prstGeom>
              <a:noFill/>
              <a:ln w="19050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2028" name="Line 92"/>
              <p:cNvSpPr>
                <a:spLocks noChangeShapeType="1"/>
              </p:cNvSpPr>
              <p:nvPr/>
            </p:nvSpPr>
            <p:spPr bwMode="auto">
              <a:xfrm>
                <a:off x="904" y="1811"/>
                <a:ext cx="0" cy="420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552029" name="Group 93"/>
          <p:cNvGrpSpPr>
            <a:grpSpLocks/>
          </p:cNvGrpSpPr>
          <p:nvPr/>
        </p:nvGrpSpPr>
        <p:grpSpPr bwMode="auto">
          <a:xfrm>
            <a:off x="4810125" y="2597150"/>
            <a:ext cx="411163" cy="2965450"/>
            <a:chOff x="3030" y="1636"/>
            <a:chExt cx="259" cy="1868"/>
          </a:xfrm>
        </p:grpSpPr>
        <p:grpSp>
          <p:nvGrpSpPr>
            <p:cNvPr id="552030" name="Group 94"/>
            <p:cNvGrpSpPr>
              <a:grpSpLocks/>
            </p:cNvGrpSpPr>
            <p:nvPr/>
          </p:nvGrpSpPr>
          <p:grpSpPr bwMode="auto">
            <a:xfrm>
              <a:off x="3097" y="3303"/>
              <a:ext cx="192" cy="201"/>
              <a:chOff x="2465" y="2587"/>
              <a:chExt cx="192" cy="201"/>
            </a:xfrm>
          </p:grpSpPr>
          <p:sp>
            <p:nvSpPr>
              <p:cNvPr id="552031" name="Oval 95"/>
              <p:cNvSpPr>
                <a:spLocks noChangeArrowheads="1"/>
              </p:cNvSpPr>
              <p:nvPr/>
            </p:nvSpPr>
            <p:spPr bwMode="auto">
              <a:xfrm>
                <a:off x="2473" y="2612"/>
                <a:ext cx="177" cy="17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2032" name="Text Box 96"/>
              <p:cNvSpPr txBox="1">
                <a:spLocks noChangeArrowheads="1"/>
              </p:cNvSpPr>
              <p:nvPr/>
            </p:nvSpPr>
            <p:spPr bwMode="auto">
              <a:xfrm>
                <a:off x="2465" y="2587"/>
                <a:ext cx="192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H</a:t>
                </a:r>
              </a:p>
            </p:txBody>
          </p:sp>
        </p:grpSp>
        <p:grpSp>
          <p:nvGrpSpPr>
            <p:cNvPr id="552033" name="Group 97"/>
            <p:cNvGrpSpPr>
              <a:grpSpLocks/>
            </p:cNvGrpSpPr>
            <p:nvPr/>
          </p:nvGrpSpPr>
          <p:grpSpPr bwMode="auto">
            <a:xfrm>
              <a:off x="3030" y="1636"/>
              <a:ext cx="192" cy="201"/>
              <a:chOff x="3030" y="1636"/>
              <a:chExt cx="192" cy="201"/>
            </a:xfrm>
          </p:grpSpPr>
          <p:sp>
            <p:nvSpPr>
              <p:cNvPr id="552034" name="Oval 98"/>
              <p:cNvSpPr>
                <a:spLocks noChangeArrowheads="1"/>
              </p:cNvSpPr>
              <p:nvPr/>
            </p:nvSpPr>
            <p:spPr bwMode="auto">
              <a:xfrm>
                <a:off x="3038" y="1661"/>
                <a:ext cx="177" cy="176"/>
              </a:xfrm>
              <a:prstGeom prst="ellipse">
                <a:avLst/>
              </a:prstGeom>
              <a:noFill/>
              <a:ln w="19050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2035" name="Text Box 99"/>
              <p:cNvSpPr txBox="1">
                <a:spLocks noChangeArrowheads="1"/>
              </p:cNvSpPr>
              <p:nvPr/>
            </p:nvSpPr>
            <p:spPr bwMode="auto">
              <a:xfrm>
                <a:off x="3030" y="1636"/>
                <a:ext cx="192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solidFill>
                      <a:schemeClr val="accent2"/>
                    </a:solidFill>
                  </a:rPr>
                  <a:t>H</a:t>
                </a:r>
              </a:p>
            </p:txBody>
          </p:sp>
        </p:grpSp>
      </p:grpSp>
      <p:grpSp>
        <p:nvGrpSpPr>
          <p:cNvPr id="552036" name="Group 100"/>
          <p:cNvGrpSpPr>
            <a:grpSpLocks/>
          </p:cNvGrpSpPr>
          <p:nvPr/>
        </p:nvGrpSpPr>
        <p:grpSpPr bwMode="auto">
          <a:xfrm>
            <a:off x="1276350" y="1638300"/>
            <a:ext cx="1362075" cy="3646488"/>
            <a:chOff x="804" y="1032"/>
            <a:chExt cx="858" cy="2297"/>
          </a:xfrm>
        </p:grpSpPr>
        <p:grpSp>
          <p:nvGrpSpPr>
            <p:cNvPr id="552037" name="Group 101"/>
            <p:cNvGrpSpPr>
              <a:grpSpLocks/>
            </p:cNvGrpSpPr>
            <p:nvPr/>
          </p:nvGrpSpPr>
          <p:grpSpPr bwMode="auto">
            <a:xfrm>
              <a:off x="871" y="2699"/>
              <a:ext cx="185" cy="201"/>
              <a:chOff x="2465" y="2587"/>
              <a:chExt cx="185" cy="201"/>
            </a:xfrm>
          </p:grpSpPr>
          <p:sp>
            <p:nvSpPr>
              <p:cNvPr id="552038" name="Oval 102"/>
              <p:cNvSpPr>
                <a:spLocks noChangeArrowheads="1"/>
              </p:cNvSpPr>
              <p:nvPr/>
            </p:nvSpPr>
            <p:spPr bwMode="auto">
              <a:xfrm>
                <a:off x="2473" y="2612"/>
                <a:ext cx="177" cy="17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2039" name="Text Box 103"/>
              <p:cNvSpPr txBox="1">
                <a:spLocks noChangeArrowheads="1"/>
              </p:cNvSpPr>
              <p:nvPr/>
            </p:nvSpPr>
            <p:spPr bwMode="auto">
              <a:xfrm>
                <a:off x="2465" y="2587"/>
                <a:ext cx="183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A</a:t>
                </a:r>
              </a:p>
            </p:txBody>
          </p:sp>
        </p:grpSp>
        <p:sp>
          <p:nvSpPr>
            <p:cNvPr id="552040" name="Line 104"/>
            <p:cNvSpPr>
              <a:spLocks noChangeShapeType="1"/>
            </p:cNvSpPr>
            <p:nvPr/>
          </p:nvSpPr>
          <p:spPr bwMode="auto">
            <a:xfrm flipH="1" flipV="1">
              <a:off x="1046" y="2875"/>
              <a:ext cx="616" cy="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2041" name="Text Box 105"/>
            <p:cNvSpPr txBox="1">
              <a:spLocks noChangeArrowheads="1"/>
            </p:cNvSpPr>
            <p:nvPr/>
          </p:nvSpPr>
          <p:spPr bwMode="auto">
            <a:xfrm>
              <a:off x="804" y="1032"/>
              <a:ext cx="183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chemeClr val="accent2"/>
                  </a:solidFill>
                </a:rPr>
                <a:t>A</a:t>
              </a:r>
            </a:p>
          </p:txBody>
        </p:sp>
        <p:grpSp>
          <p:nvGrpSpPr>
            <p:cNvPr id="552042" name="Group 106"/>
            <p:cNvGrpSpPr>
              <a:grpSpLocks/>
            </p:cNvGrpSpPr>
            <p:nvPr/>
          </p:nvGrpSpPr>
          <p:grpSpPr bwMode="auto">
            <a:xfrm>
              <a:off x="812" y="1057"/>
              <a:ext cx="783" cy="605"/>
              <a:chOff x="812" y="1057"/>
              <a:chExt cx="783" cy="605"/>
            </a:xfrm>
          </p:grpSpPr>
          <p:sp>
            <p:nvSpPr>
              <p:cNvPr id="552043" name="Oval 107"/>
              <p:cNvSpPr>
                <a:spLocks noChangeArrowheads="1"/>
              </p:cNvSpPr>
              <p:nvPr/>
            </p:nvSpPr>
            <p:spPr bwMode="auto">
              <a:xfrm>
                <a:off x="812" y="1057"/>
                <a:ext cx="177" cy="176"/>
              </a:xfrm>
              <a:prstGeom prst="ellipse">
                <a:avLst/>
              </a:prstGeom>
              <a:noFill/>
              <a:ln w="19050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2044" name="Line 108"/>
              <p:cNvSpPr>
                <a:spLocks noChangeShapeType="1"/>
              </p:cNvSpPr>
              <p:nvPr/>
            </p:nvSpPr>
            <p:spPr bwMode="auto">
              <a:xfrm flipH="1" flipV="1">
                <a:off x="979" y="1208"/>
                <a:ext cx="616" cy="454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552045" name="Line 109"/>
          <p:cNvSpPr>
            <a:spLocks noChangeShapeType="1"/>
          </p:cNvSpPr>
          <p:nvPr/>
        </p:nvSpPr>
        <p:spPr bwMode="auto">
          <a:xfrm flipH="1">
            <a:off x="2779713" y="2767013"/>
            <a:ext cx="688975" cy="0"/>
          </a:xfrm>
          <a:prstGeom prst="line">
            <a:avLst/>
          </a:prstGeom>
          <a:noFill/>
          <a:ln w="19050">
            <a:solidFill>
              <a:schemeClr val="accent2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552046" name="Group 110"/>
          <p:cNvGrpSpPr>
            <a:grpSpLocks/>
          </p:cNvGrpSpPr>
          <p:nvPr/>
        </p:nvGrpSpPr>
        <p:grpSpPr bwMode="auto">
          <a:xfrm>
            <a:off x="2790825" y="1830388"/>
            <a:ext cx="1071563" cy="3717925"/>
            <a:chOff x="1758" y="1153"/>
            <a:chExt cx="675" cy="2342"/>
          </a:xfrm>
        </p:grpSpPr>
        <p:grpSp>
          <p:nvGrpSpPr>
            <p:cNvPr id="552047" name="Group 111"/>
            <p:cNvGrpSpPr>
              <a:grpSpLocks/>
            </p:cNvGrpSpPr>
            <p:nvPr/>
          </p:nvGrpSpPr>
          <p:grpSpPr bwMode="auto">
            <a:xfrm>
              <a:off x="2248" y="3294"/>
              <a:ext cx="185" cy="201"/>
              <a:chOff x="2465" y="2587"/>
              <a:chExt cx="185" cy="201"/>
            </a:xfrm>
          </p:grpSpPr>
          <p:sp>
            <p:nvSpPr>
              <p:cNvPr id="552048" name="Oval 112"/>
              <p:cNvSpPr>
                <a:spLocks noChangeArrowheads="1"/>
              </p:cNvSpPr>
              <p:nvPr/>
            </p:nvSpPr>
            <p:spPr bwMode="auto">
              <a:xfrm>
                <a:off x="2473" y="2612"/>
                <a:ext cx="177" cy="17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2049" name="Text Box 113"/>
              <p:cNvSpPr txBox="1">
                <a:spLocks noChangeArrowheads="1"/>
              </p:cNvSpPr>
              <p:nvPr/>
            </p:nvSpPr>
            <p:spPr bwMode="auto">
              <a:xfrm>
                <a:off x="2465" y="2587"/>
                <a:ext cx="174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F</a:t>
                </a:r>
              </a:p>
            </p:txBody>
          </p:sp>
        </p:grpSp>
        <p:sp>
          <p:nvSpPr>
            <p:cNvPr id="552050" name="Line 114"/>
            <p:cNvSpPr>
              <a:spLocks noChangeShapeType="1"/>
            </p:cNvSpPr>
            <p:nvPr/>
          </p:nvSpPr>
          <p:spPr bwMode="auto">
            <a:xfrm>
              <a:off x="1825" y="2820"/>
              <a:ext cx="474" cy="50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2051" name="Text Box 115"/>
            <p:cNvSpPr txBox="1">
              <a:spLocks noChangeArrowheads="1"/>
            </p:cNvSpPr>
            <p:nvPr/>
          </p:nvSpPr>
          <p:spPr bwMode="auto">
            <a:xfrm>
              <a:off x="2181" y="1627"/>
              <a:ext cx="174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chemeClr val="accent2"/>
                  </a:solidFill>
                </a:rPr>
                <a:t>F</a:t>
              </a:r>
            </a:p>
          </p:txBody>
        </p:sp>
        <p:grpSp>
          <p:nvGrpSpPr>
            <p:cNvPr id="552052" name="Group 116"/>
            <p:cNvGrpSpPr>
              <a:grpSpLocks/>
            </p:cNvGrpSpPr>
            <p:nvPr/>
          </p:nvGrpSpPr>
          <p:grpSpPr bwMode="auto">
            <a:xfrm>
              <a:off x="1758" y="1153"/>
              <a:ext cx="608" cy="675"/>
              <a:chOff x="1758" y="1153"/>
              <a:chExt cx="608" cy="675"/>
            </a:xfrm>
          </p:grpSpPr>
          <p:sp>
            <p:nvSpPr>
              <p:cNvPr id="552053" name="Oval 117"/>
              <p:cNvSpPr>
                <a:spLocks noChangeArrowheads="1"/>
              </p:cNvSpPr>
              <p:nvPr/>
            </p:nvSpPr>
            <p:spPr bwMode="auto">
              <a:xfrm>
                <a:off x="2189" y="1652"/>
                <a:ext cx="177" cy="176"/>
              </a:xfrm>
              <a:prstGeom prst="ellipse">
                <a:avLst/>
              </a:prstGeom>
              <a:noFill/>
              <a:ln w="19050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2054" name="Line 118"/>
              <p:cNvSpPr>
                <a:spLocks noChangeShapeType="1"/>
              </p:cNvSpPr>
              <p:nvPr/>
            </p:nvSpPr>
            <p:spPr bwMode="auto">
              <a:xfrm>
                <a:off x="1758" y="1153"/>
                <a:ext cx="474" cy="509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552055" name="Line 119"/>
          <p:cNvSpPr>
            <a:spLocks noChangeShapeType="1"/>
          </p:cNvSpPr>
          <p:nvPr/>
        </p:nvSpPr>
        <p:spPr bwMode="auto">
          <a:xfrm flipH="1">
            <a:off x="3694113" y="1949450"/>
            <a:ext cx="581025" cy="698500"/>
          </a:xfrm>
          <a:prstGeom prst="line">
            <a:avLst/>
          </a:prstGeom>
          <a:noFill/>
          <a:ln w="19050">
            <a:solidFill>
              <a:schemeClr val="accent2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52056" name="Line 120"/>
          <p:cNvSpPr>
            <a:spLocks noChangeShapeType="1"/>
          </p:cNvSpPr>
          <p:nvPr/>
        </p:nvSpPr>
        <p:spPr bwMode="auto">
          <a:xfrm>
            <a:off x="4491038" y="1917700"/>
            <a:ext cx="450850" cy="720725"/>
          </a:xfrm>
          <a:prstGeom prst="line">
            <a:avLst/>
          </a:prstGeom>
          <a:noFill/>
          <a:ln w="19050">
            <a:solidFill>
              <a:schemeClr val="accent2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52057" name="Line 121"/>
          <p:cNvSpPr>
            <a:spLocks noChangeShapeType="1"/>
          </p:cNvSpPr>
          <p:nvPr/>
        </p:nvSpPr>
        <p:spPr bwMode="auto">
          <a:xfrm flipH="1">
            <a:off x="3770313" y="2789238"/>
            <a:ext cx="1042987" cy="0"/>
          </a:xfrm>
          <a:prstGeom prst="line">
            <a:avLst/>
          </a:prstGeom>
          <a:noFill/>
          <a:ln w="19050">
            <a:solidFill>
              <a:schemeClr val="accent2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552058" name="Group 122"/>
          <p:cNvGrpSpPr>
            <a:grpSpLocks/>
          </p:cNvGrpSpPr>
          <p:nvPr/>
        </p:nvGrpSpPr>
        <p:grpSpPr bwMode="auto">
          <a:xfrm>
            <a:off x="3059113" y="2852738"/>
            <a:ext cx="1903412" cy="3582987"/>
            <a:chOff x="1927" y="1797"/>
            <a:chExt cx="1199" cy="2257"/>
          </a:xfrm>
        </p:grpSpPr>
        <p:grpSp>
          <p:nvGrpSpPr>
            <p:cNvPr id="552059" name="Group 123"/>
            <p:cNvGrpSpPr>
              <a:grpSpLocks/>
            </p:cNvGrpSpPr>
            <p:nvPr/>
          </p:nvGrpSpPr>
          <p:grpSpPr bwMode="auto">
            <a:xfrm>
              <a:off x="1994" y="3853"/>
              <a:ext cx="185" cy="201"/>
              <a:chOff x="2465" y="2587"/>
              <a:chExt cx="185" cy="201"/>
            </a:xfrm>
          </p:grpSpPr>
          <p:sp>
            <p:nvSpPr>
              <p:cNvPr id="552060" name="Oval 124"/>
              <p:cNvSpPr>
                <a:spLocks noChangeArrowheads="1"/>
              </p:cNvSpPr>
              <p:nvPr/>
            </p:nvSpPr>
            <p:spPr bwMode="auto">
              <a:xfrm>
                <a:off x="2473" y="2612"/>
                <a:ext cx="177" cy="17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2061" name="Text Box 125"/>
              <p:cNvSpPr txBox="1">
                <a:spLocks noChangeArrowheads="1"/>
              </p:cNvSpPr>
              <p:nvPr/>
            </p:nvSpPr>
            <p:spPr bwMode="auto">
              <a:xfrm>
                <a:off x="2465" y="2587"/>
                <a:ext cx="158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I</a:t>
                </a:r>
              </a:p>
            </p:txBody>
          </p:sp>
        </p:grpSp>
        <p:sp>
          <p:nvSpPr>
            <p:cNvPr id="552062" name="Line 126"/>
            <p:cNvSpPr>
              <a:spLocks noChangeShapeType="1"/>
            </p:cNvSpPr>
            <p:nvPr/>
          </p:nvSpPr>
          <p:spPr bwMode="auto">
            <a:xfrm flipH="1">
              <a:off x="2143" y="3464"/>
              <a:ext cx="983" cy="42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2063" name="Text Box 127"/>
            <p:cNvSpPr txBox="1">
              <a:spLocks noChangeArrowheads="1"/>
            </p:cNvSpPr>
            <p:nvPr/>
          </p:nvSpPr>
          <p:spPr bwMode="auto">
            <a:xfrm>
              <a:off x="1927" y="2186"/>
              <a:ext cx="158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chemeClr val="accent2"/>
                  </a:solidFill>
                </a:rPr>
                <a:t>I</a:t>
              </a:r>
            </a:p>
          </p:txBody>
        </p:sp>
        <p:grpSp>
          <p:nvGrpSpPr>
            <p:cNvPr id="552064" name="Group 128"/>
            <p:cNvGrpSpPr>
              <a:grpSpLocks/>
            </p:cNvGrpSpPr>
            <p:nvPr/>
          </p:nvGrpSpPr>
          <p:grpSpPr bwMode="auto">
            <a:xfrm>
              <a:off x="1935" y="1797"/>
              <a:ext cx="1124" cy="590"/>
              <a:chOff x="1935" y="1797"/>
              <a:chExt cx="1124" cy="590"/>
            </a:xfrm>
          </p:grpSpPr>
          <p:sp>
            <p:nvSpPr>
              <p:cNvPr id="552065" name="Oval 129"/>
              <p:cNvSpPr>
                <a:spLocks noChangeArrowheads="1"/>
              </p:cNvSpPr>
              <p:nvPr/>
            </p:nvSpPr>
            <p:spPr bwMode="auto">
              <a:xfrm>
                <a:off x="1935" y="2211"/>
                <a:ext cx="177" cy="176"/>
              </a:xfrm>
              <a:prstGeom prst="ellipse">
                <a:avLst/>
              </a:prstGeom>
              <a:noFill/>
              <a:ln w="19050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2066" name="Line 130"/>
              <p:cNvSpPr>
                <a:spLocks noChangeShapeType="1"/>
              </p:cNvSpPr>
              <p:nvPr/>
            </p:nvSpPr>
            <p:spPr bwMode="auto">
              <a:xfrm flipH="1">
                <a:off x="2076" y="1797"/>
                <a:ext cx="983" cy="420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552067" name="Group 131"/>
          <p:cNvGrpSpPr>
            <a:grpSpLocks/>
          </p:cNvGrpSpPr>
          <p:nvPr/>
        </p:nvGrpSpPr>
        <p:grpSpPr bwMode="auto">
          <a:xfrm>
            <a:off x="3349625" y="3460750"/>
            <a:ext cx="1187450" cy="2965450"/>
            <a:chOff x="2110" y="2180"/>
            <a:chExt cx="748" cy="1868"/>
          </a:xfrm>
        </p:grpSpPr>
        <p:grpSp>
          <p:nvGrpSpPr>
            <p:cNvPr id="552068" name="Group 132"/>
            <p:cNvGrpSpPr>
              <a:grpSpLocks/>
            </p:cNvGrpSpPr>
            <p:nvPr/>
          </p:nvGrpSpPr>
          <p:grpSpPr bwMode="auto">
            <a:xfrm>
              <a:off x="2673" y="3847"/>
              <a:ext cx="185" cy="201"/>
              <a:chOff x="2465" y="2587"/>
              <a:chExt cx="185" cy="201"/>
            </a:xfrm>
          </p:grpSpPr>
          <p:sp>
            <p:nvSpPr>
              <p:cNvPr id="552069" name="Oval 133"/>
              <p:cNvSpPr>
                <a:spLocks noChangeArrowheads="1"/>
              </p:cNvSpPr>
              <p:nvPr/>
            </p:nvSpPr>
            <p:spPr bwMode="auto">
              <a:xfrm>
                <a:off x="2473" y="2612"/>
                <a:ext cx="177" cy="17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2070" name="Text Box 134"/>
              <p:cNvSpPr txBox="1">
                <a:spLocks noChangeArrowheads="1"/>
              </p:cNvSpPr>
              <p:nvPr/>
            </p:nvSpPr>
            <p:spPr bwMode="auto">
              <a:xfrm>
                <a:off x="2465" y="2587"/>
                <a:ext cx="163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J</a:t>
                </a:r>
              </a:p>
            </p:txBody>
          </p:sp>
        </p:grpSp>
        <p:sp>
          <p:nvSpPr>
            <p:cNvPr id="552071" name="Line 135"/>
            <p:cNvSpPr>
              <a:spLocks noChangeShapeType="1"/>
            </p:cNvSpPr>
            <p:nvPr/>
          </p:nvSpPr>
          <p:spPr bwMode="auto">
            <a:xfrm>
              <a:off x="2177" y="3966"/>
              <a:ext cx="50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2072" name="Text Box 136"/>
            <p:cNvSpPr txBox="1">
              <a:spLocks noChangeArrowheads="1"/>
            </p:cNvSpPr>
            <p:nvPr/>
          </p:nvSpPr>
          <p:spPr bwMode="auto">
            <a:xfrm>
              <a:off x="2606" y="2180"/>
              <a:ext cx="163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chemeClr val="accent2"/>
                  </a:solidFill>
                </a:rPr>
                <a:t>J</a:t>
              </a:r>
            </a:p>
          </p:txBody>
        </p:sp>
        <p:grpSp>
          <p:nvGrpSpPr>
            <p:cNvPr id="552073" name="Group 137"/>
            <p:cNvGrpSpPr>
              <a:grpSpLocks/>
            </p:cNvGrpSpPr>
            <p:nvPr/>
          </p:nvGrpSpPr>
          <p:grpSpPr bwMode="auto">
            <a:xfrm>
              <a:off x="2110" y="2205"/>
              <a:ext cx="681" cy="176"/>
              <a:chOff x="2110" y="2205"/>
              <a:chExt cx="681" cy="176"/>
            </a:xfrm>
          </p:grpSpPr>
          <p:sp>
            <p:nvSpPr>
              <p:cNvPr id="552074" name="Oval 138"/>
              <p:cNvSpPr>
                <a:spLocks noChangeArrowheads="1"/>
              </p:cNvSpPr>
              <p:nvPr/>
            </p:nvSpPr>
            <p:spPr bwMode="auto">
              <a:xfrm>
                <a:off x="2614" y="2205"/>
                <a:ext cx="177" cy="176"/>
              </a:xfrm>
              <a:prstGeom prst="ellipse">
                <a:avLst/>
              </a:prstGeom>
              <a:noFill/>
              <a:ln w="19050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2075" name="Line 139"/>
              <p:cNvSpPr>
                <a:spLocks noChangeShapeType="1"/>
              </p:cNvSpPr>
              <p:nvPr/>
            </p:nvSpPr>
            <p:spPr bwMode="auto">
              <a:xfrm>
                <a:off x="2110" y="2299"/>
                <a:ext cx="502" cy="0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552076" name="Line 140"/>
          <p:cNvSpPr>
            <a:spLocks noChangeShapeType="1"/>
          </p:cNvSpPr>
          <p:nvPr/>
        </p:nvSpPr>
        <p:spPr bwMode="auto">
          <a:xfrm flipV="1">
            <a:off x="4403725" y="2906713"/>
            <a:ext cx="506413" cy="655637"/>
          </a:xfrm>
          <a:prstGeom prst="line">
            <a:avLst/>
          </a:prstGeom>
          <a:noFill/>
          <a:ln w="19050">
            <a:solidFill>
              <a:schemeClr val="accent2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52077" name="Text Box 141"/>
          <p:cNvSpPr txBox="1">
            <a:spLocks noChangeArrowheads="1"/>
          </p:cNvSpPr>
          <p:nvPr/>
        </p:nvSpPr>
        <p:spPr bwMode="auto">
          <a:xfrm>
            <a:off x="5759450" y="5310188"/>
            <a:ext cx="28892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Depth-first spanning forest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1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52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52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51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52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52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52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52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52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52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5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5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5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52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51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5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5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52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1999" grpId="0" animBg="1"/>
      <p:bldP spid="552009" grpId="0" animBg="1"/>
      <p:bldP spid="552045" grpId="0" animBg="1"/>
      <p:bldP spid="552055" grpId="0" animBg="1"/>
      <p:bldP spid="552056" grpId="0" animBg="1"/>
      <p:bldP spid="552057" grpId="0" animBg="1"/>
      <p:bldP spid="552076" grpId="0" animBg="1"/>
      <p:bldP spid="55207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20713" y="369888"/>
            <a:ext cx="7772400" cy="615950"/>
          </a:xfrm>
          <a:noFill/>
          <a:ln/>
        </p:spPr>
        <p:txBody>
          <a:bodyPr/>
          <a:lstStyle/>
          <a:p>
            <a:r>
              <a:rPr lang="en-US" sz="3200"/>
              <a:t>Graph Terminology</a:t>
            </a:r>
            <a:endParaRPr lang="en-US" sz="3200">
              <a:latin typeface="Batang" pitchFamily="18" charset="-127"/>
            </a:endParaRPr>
          </a:p>
        </p:txBody>
      </p:sp>
      <p:sp>
        <p:nvSpPr>
          <p:cNvPr id="4423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574675" y="1174750"/>
            <a:ext cx="8166100" cy="5176838"/>
          </a:xfrm>
          <a:noFill/>
          <a:ln/>
        </p:spPr>
        <p:txBody>
          <a:bodyPr/>
          <a:lstStyle/>
          <a:p>
            <a:r>
              <a:rPr lang="en-US" sz="2400">
                <a:solidFill>
                  <a:schemeClr val="hlink"/>
                </a:solidFill>
                <a:sym typeface="Symbol" pitchFamily="18" charset="2"/>
              </a:rPr>
              <a:t>DAGs (Directed acyclic graphs)</a:t>
            </a:r>
          </a:p>
          <a:p>
            <a:pPr lvl="1"/>
            <a:r>
              <a:rPr lang="en-US" sz="2000">
                <a:sym typeface="Symbol" pitchFamily="18" charset="2"/>
              </a:rPr>
              <a:t>A directed graph is </a:t>
            </a:r>
            <a:r>
              <a:rPr lang="en-US" sz="2000">
                <a:solidFill>
                  <a:schemeClr val="hlink"/>
                </a:solidFill>
                <a:sym typeface="Symbol" pitchFamily="18" charset="2"/>
              </a:rPr>
              <a:t>acyclic</a:t>
            </a:r>
            <a:r>
              <a:rPr lang="en-US" sz="2000">
                <a:sym typeface="Symbol" pitchFamily="18" charset="2"/>
              </a:rPr>
              <a:t> if it has no cycles.</a:t>
            </a:r>
          </a:p>
          <a:p>
            <a:pPr lvl="1"/>
            <a:endParaRPr lang="en-US" sz="2000">
              <a:sym typeface="Symbol" pitchFamily="18" charset="2"/>
            </a:endParaRPr>
          </a:p>
          <a:p>
            <a:pPr lvl="1"/>
            <a:endParaRPr lang="en-US" sz="2000">
              <a:sym typeface="Symbol" pitchFamily="18" charset="2"/>
            </a:endParaRPr>
          </a:p>
          <a:p>
            <a:pPr lvl="1"/>
            <a:endParaRPr lang="en-US" sz="2000">
              <a:sym typeface="Symbol" pitchFamily="18" charset="2"/>
            </a:endParaRPr>
          </a:p>
          <a:p>
            <a:pPr lvl="1"/>
            <a:endParaRPr lang="en-US" sz="2000">
              <a:sym typeface="Symbol" pitchFamily="18" charset="2"/>
            </a:endParaRPr>
          </a:p>
        </p:txBody>
      </p:sp>
      <p:sp>
        <p:nvSpPr>
          <p:cNvPr id="442372" name="Text Box 4"/>
          <p:cNvSpPr txBox="1">
            <a:spLocks noChangeArrowheads="1"/>
          </p:cNvSpPr>
          <p:nvPr/>
        </p:nvSpPr>
        <p:spPr bwMode="auto">
          <a:xfrm>
            <a:off x="6784975" y="1589088"/>
            <a:ext cx="184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pSp>
        <p:nvGrpSpPr>
          <p:cNvPr id="442373" name="Group 5"/>
          <p:cNvGrpSpPr>
            <a:grpSpLocks/>
          </p:cNvGrpSpPr>
          <p:nvPr/>
        </p:nvGrpSpPr>
        <p:grpSpPr bwMode="auto">
          <a:xfrm>
            <a:off x="1570038" y="2208213"/>
            <a:ext cx="282575" cy="307975"/>
            <a:chOff x="894" y="2564"/>
            <a:chExt cx="178" cy="194"/>
          </a:xfrm>
        </p:grpSpPr>
        <p:sp>
          <p:nvSpPr>
            <p:cNvPr id="442374" name="Oval 6"/>
            <p:cNvSpPr>
              <a:spLocks noChangeArrowheads="1"/>
            </p:cNvSpPr>
            <p:nvPr/>
          </p:nvSpPr>
          <p:spPr bwMode="auto">
            <a:xfrm>
              <a:off x="894" y="25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2375" name="Text Box 7"/>
            <p:cNvSpPr txBox="1">
              <a:spLocks noChangeArrowheads="1"/>
            </p:cNvSpPr>
            <p:nvPr/>
          </p:nvSpPr>
          <p:spPr bwMode="auto">
            <a:xfrm>
              <a:off x="897" y="2564"/>
              <a:ext cx="175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a</a:t>
              </a:r>
            </a:p>
          </p:txBody>
        </p:sp>
      </p:grpSp>
      <p:grpSp>
        <p:nvGrpSpPr>
          <p:cNvPr id="442376" name="Group 8"/>
          <p:cNvGrpSpPr>
            <a:grpSpLocks/>
          </p:cNvGrpSpPr>
          <p:nvPr/>
        </p:nvGrpSpPr>
        <p:grpSpPr bwMode="auto">
          <a:xfrm>
            <a:off x="2809875" y="2219325"/>
            <a:ext cx="287338" cy="307975"/>
            <a:chOff x="894" y="2564"/>
            <a:chExt cx="181" cy="194"/>
          </a:xfrm>
        </p:grpSpPr>
        <p:sp>
          <p:nvSpPr>
            <p:cNvPr id="442377" name="Oval 9"/>
            <p:cNvSpPr>
              <a:spLocks noChangeArrowheads="1"/>
            </p:cNvSpPr>
            <p:nvPr/>
          </p:nvSpPr>
          <p:spPr bwMode="auto">
            <a:xfrm>
              <a:off x="894" y="25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2378" name="Text Box 10"/>
            <p:cNvSpPr txBox="1">
              <a:spLocks noChangeArrowheads="1"/>
            </p:cNvSpPr>
            <p:nvPr/>
          </p:nvSpPr>
          <p:spPr bwMode="auto">
            <a:xfrm>
              <a:off x="897" y="2564"/>
              <a:ext cx="178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b</a:t>
              </a:r>
            </a:p>
          </p:txBody>
        </p:sp>
      </p:grpSp>
      <p:grpSp>
        <p:nvGrpSpPr>
          <p:cNvPr id="442379" name="Group 11"/>
          <p:cNvGrpSpPr>
            <a:grpSpLocks/>
          </p:cNvGrpSpPr>
          <p:nvPr/>
        </p:nvGrpSpPr>
        <p:grpSpPr bwMode="auto">
          <a:xfrm>
            <a:off x="1531938" y="3232150"/>
            <a:ext cx="287337" cy="307975"/>
            <a:chOff x="894" y="2564"/>
            <a:chExt cx="181" cy="194"/>
          </a:xfrm>
        </p:grpSpPr>
        <p:sp>
          <p:nvSpPr>
            <p:cNvPr id="442380" name="Oval 12"/>
            <p:cNvSpPr>
              <a:spLocks noChangeArrowheads="1"/>
            </p:cNvSpPr>
            <p:nvPr/>
          </p:nvSpPr>
          <p:spPr bwMode="auto">
            <a:xfrm>
              <a:off x="894" y="25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2381" name="Text Box 13"/>
            <p:cNvSpPr txBox="1">
              <a:spLocks noChangeArrowheads="1"/>
            </p:cNvSpPr>
            <p:nvPr/>
          </p:nvSpPr>
          <p:spPr bwMode="auto">
            <a:xfrm>
              <a:off x="897" y="2564"/>
              <a:ext cx="178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d</a:t>
              </a:r>
            </a:p>
          </p:txBody>
        </p:sp>
      </p:grpSp>
      <p:grpSp>
        <p:nvGrpSpPr>
          <p:cNvPr id="442382" name="Group 14"/>
          <p:cNvGrpSpPr>
            <a:grpSpLocks/>
          </p:cNvGrpSpPr>
          <p:nvPr/>
        </p:nvGrpSpPr>
        <p:grpSpPr bwMode="auto">
          <a:xfrm>
            <a:off x="2814638" y="3213100"/>
            <a:ext cx="282575" cy="307975"/>
            <a:chOff x="894" y="2564"/>
            <a:chExt cx="178" cy="194"/>
          </a:xfrm>
        </p:grpSpPr>
        <p:sp>
          <p:nvSpPr>
            <p:cNvPr id="442383" name="Oval 15"/>
            <p:cNvSpPr>
              <a:spLocks noChangeArrowheads="1"/>
            </p:cNvSpPr>
            <p:nvPr/>
          </p:nvSpPr>
          <p:spPr bwMode="auto">
            <a:xfrm>
              <a:off x="894" y="25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2384" name="Text Box 16"/>
            <p:cNvSpPr txBox="1">
              <a:spLocks noChangeArrowheads="1"/>
            </p:cNvSpPr>
            <p:nvPr/>
          </p:nvSpPr>
          <p:spPr bwMode="auto">
            <a:xfrm>
              <a:off x="897" y="2564"/>
              <a:ext cx="175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e</a:t>
              </a:r>
            </a:p>
          </p:txBody>
        </p:sp>
      </p:grpSp>
      <p:grpSp>
        <p:nvGrpSpPr>
          <p:cNvPr id="442385" name="Group 17"/>
          <p:cNvGrpSpPr>
            <a:grpSpLocks/>
          </p:cNvGrpSpPr>
          <p:nvPr/>
        </p:nvGrpSpPr>
        <p:grpSpPr bwMode="auto">
          <a:xfrm>
            <a:off x="2170113" y="2806700"/>
            <a:ext cx="280987" cy="307975"/>
            <a:chOff x="894" y="2564"/>
            <a:chExt cx="177" cy="194"/>
          </a:xfrm>
        </p:grpSpPr>
        <p:sp>
          <p:nvSpPr>
            <p:cNvPr id="442386" name="Oval 18"/>
            <p:cNvSpPr>
              <a:spLocks noChangeArrowheads="1"/>
            </p:cNvSpPr>
            <p:nvPr/>
          </p:nvSpPr>
          <p:spPr bwMode="auto">
            <a:xfrm>
              <a:off x="894" y="25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2387" name="Text Box 19"/>
            <p:cNvSpPr txBox="1">
              <a:spLocks noChangeArrowheads="1"/>
            </p:cNvSpPr>
            <p:nvPr/>
          </p:nvSpPr>
          <p:spPr bwMode="auto">
            <a:xfrm>
              <a:off x="897" y="2564"/>
              <a:ext cx="168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c</a:t>
              </a:r>
            </a:p>
          </p:txBody>
        </p:sp>
      </p:grpSp>
      <p:sp>
        <p:nvSpPr>
          <p:cNvPr id="442388" name="Line 20"/>
          <p:cNvSpPr>
            <a:spLocks noChangeShapeType="1"/>
          </p:cNvSpPr>
          <p:nvPr/>
        </p:nvSpPr>
        <p:spPr bwMode="auto">
          <a:xfrm>
            <a:off x="1839913" y="2376488"/>
            <a:ext cx="968375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2389" name="Line 21"/>
          <p:cNvSpPr>
            <a:spLocks noChangeShapeType="1"/>
          </p:cNvSpPr>
          <p:nvPr/>
        </p:nvSpPr>
        <p:spPr bwMode="auto">
          <a:xfrm>
            <a:off x="1677988" y="2516188"/>
            <a:ext cx="0" cy="74295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2390" name="Line 22"/>
          <p:cNvSpPr>
            <a:spLocks noChangeShapeType="1"/>
          </p:cNvSpPr>
          <p:nvPr/>
        </p:nvSpPr>
        <p:spPr bwMode="auto">
          <a:xfrm>
            <a:off x="1817688" y="3387725"/>
            <a:ext cx="1001712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2391" name="Line 23"/>
          <p:cNvSpPr>
            <a:spLocks noChangeShapeType="1"/>
          </p:cNvSpPr>
          <p:nvPr/>
        </p:nvSpPr>
        <p:spPr bwMode="auto">
          <a:xfrm>
            <a:off x="2947988" y="2527300"/>
            <a:ext cx="0" cy="709613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2392" name="Line 24"/>
          <p:cNvSpPr>
            <a:spLocks noChangeShapeType="1"/>
          </p:cNvSpPr>
          <p:nvPr/>
        </p:nvSpPr>
        <p:spPr bwMode="auto">
          <a:xfrm>
            <a:off x="1808163" y="2473325"/>
            <a:ext cx="407987" cy="398463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2393" name="Line 25"/>
          <p:cNvSpPr>
            <a:spLocks noChangeShapeType="1"/>
          </p:cNvSpPr>
          <p:nvPr/>
        </p:nvSpPr>
        <p:spPr bwMode="auto">
          <a:xfrm flipV="1">
            <a:off x="1763713" y="3054350"/>
            <a:ext cx="431800" cy="24765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2395" name="Freeform 27"/>
          <p:cNvSpPr>
            <a:spLocks/>
          </p:cNvSpPr>
          <p:nvPr/>
        </p:nvSpPr>
        <p:spPr bwMode="auto">
          <a:xfrm>
            <a:off x="2376488" y="3109913"/>
            <a:ext cx="441325" cy="215900"/>
          </a:xfrm>
          <a:custGeom>
            <a:avLst/>
            <a:gdLst>
              <a:gd name="T0" fmla="*/ 278 w 278"/>
              <a:gd name="T1" fmla="*/ 136 h 136"/>
              <a:gd name="T2" fmla="*/ 108 w 278"/>
              <a:gd name="T3" fmla="*/ 102 h 136"/>
              <a:gd name="T4" fmla="*/ 61 w 278"/>
              <a:gd name="T5" fmla="*/ 81 h 136"/>
              <a:gd name="T6" fmla="*/ 0 w 278"/>
              <a:gd name="T7" fmla="*/ 0 h 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8" h="136">
                <a:moveTo>
                  <a:pt x="278" y="136"/>
                </a:moveTo>
                <a:cubicBezTo>
                  <a:pt x="211" y="123"/>
                  <a:pt x="144" y="111"/>
                  <a:pt x="108" y="102"/>
                </a:cubicBezTo>
                <a:cubicBezTo>
                  <a:pt x="72" y="93"/>
                  <a:pt x="79" y="98"/>
                  <a:pt x="61" y="81"/>
                </a:cubicBezTo>
                <a:cubicBezTo>
                  <a:pt x="43" y="64"/>
                  <a:pt x="21" y="32"/>
                  <a:pt x="0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2396" name="Freeform 28"/>
          <p:cNvSpPr>
            <a:spLocks/>
          </p:cNvSpPr>
          <p:nvPr/>
        </p:nvSpPr>
        <p:spPr bwMode="auto">
          <a:xfrm>
            <a:off x="2451100" y="3001963"/>
            <a:ext cx="430213" cy="269875"/>
          </a:xfrm>
          <a:custGeom>
            <a:avLst/>
            <a:gdLst>
              <a:gd name="T0" fmla="*/ 0 w 271"/>
              <a:gd name="T1" fmla="*/ 0 h 170"/>
              <a:gd name="T2" fmla="*/ 149 w 271"/>
              <a:gd name="T3" fmla="*/ 34 h 170"/>
              <a:gd name="T4" fmla="*/ 271 w 271"/>
              <a:gd name="T5" fmla="*/ 170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1" h="170">
                <a:moveTo>
                  <a:pt x="0" y="0"/>
                </a:moveTo>
                <a:cubicBezTo>
                  <a:pt x="52" y="3"/>
                  <a:pt x="104" y="6"/>
                  <a:pt x="149" y="34"/>
                </a:cubicBezTo>
                <a:cubicBezTo>
                  <a:pt x="194" y="62"/>
                  <a:pt x="232" y="116"/>
                  <a:pt x="271" y="17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442421" name="Group 53"/>
          <p:cNvGrpSpPr>
            <a:grpSpLocks/>
          </p:cNvGrpSpPr>
          <p:nvPr/>
        </p:nvGrpSpPr>
        <p:grpSpPr bwMode="auto">
          <a:xfrm>
            <a:off x="4594225" y="2308225"/>
            <a:ext cx="282575" cy="307975"/>
            <a:chOff x="894" y="2564"/>
            <a:chExt cx="178" cy="194"/>
          </a:xfrm>
        </p:grpSpPr>
        <p:sp>
          <p:nvSpPr>
            <p:cNvPr id="442422" name="Oval 54"/>
            <p:cNvSpPr>
              <a:spLocks noChangeArrowheads="1"/>
            </p:cNvSpPr>
            <p:nvPr/>
          </p:nvSpPr>
          <p:spPr bwMode="auto">
            <a:xfrm>
              <a:off x="894" y="25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2423" name="Text Box 55"/>
            <p:cNvSpPr txBox="1">
              <a:spLocks noChangeArrowheads="1"/>
            </p:cNvSpPr>
            <p:nvPr/>
          </p:nvSpPr>
          <p:spPr bwMode="auto">
            <a:xfrm>
              <a:off x="897" y="2564"/>
              <a:ext cx="175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a</a:t>
              </a:r>
            </a:p>
          </p:txBody>
        </p:sp>
      </p:grpSp>
      <p:grpSp>
        <p:nvGrpSpPr>
          <p:cNvPr id="442424" name="Group 56"/>
          <p:cNvGrpSpPr>
            <a:grpSpLocks/>
          </p:cNvGrpSpPr>
          <p:nvPr/>
        </p:nvGrpSpPr>
        <p:grpSpPr bwMode="auto">
          <a:xfrm>
            <a:off x="5834063" y="2319338"/>
            <a:ext cx="287337" cy="307975"/>
            <a:chOff x="894" y="2564"/>
            <a:chExt cx="181" cy="194"/>
          </a:xfrm>
        </p:grpSpPr>
        <p:sp>
          <p:nvSpPr>
            <p:cNvPr id="442425" name="Oval 57"/>
            <p:cNvSpPr>
              <a:spLocks noChangeArrowheads="1"/>
            </p:cNvSpPr>
            <p:nvPr/>
          </p:nvSpPr>
          <p:spPr bwMode="auto">
            <a:xfrm>
              <a:off x="894" y="25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2426" name="Text Box 58"/>
            <p:cNvSpPr txBox="1">
              <a:spLocks noChangeArrowheads="1"/>
            </p:cNvSpPr>
            <p:nvPr/>
          </p:nvSpPr>
          <p:spPr bwMode="auto">
            <a:xfrm>
              <a:off x="897" y="2564"/>
              <a:ext cx="178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b</a:t>
              </a:r>
            </a:p>
          </p:txBody>
        </p:sp>
      </p:grpSp>
      <p:grpSp>
        <p:nvGrpSpPr>
          <p:cNvPr id="442427" name="Group 59"/>
          <p:cNvGrpSpPr>
            <a:grpSpLocks/>
          </p:cNvGrpSpPr>
          <p:nvPr/>
        </p:nvGrpSpPr>
        <p:grpSpPr bwMode="auto">
          <a:xfrm>
            <a:off x="4556125" y="3332163"/>
            <a:ext cx="287338" cy="307975"/>
            <a:chOff x="894" y="2564"/>
            <a:chExt cx="181" cy="194"/>
          </a:xfrm>
        </p:grpSpPr>
        <p:sp>
          <p:nvSpPr>
            <p:cNvPr id="442428" name="Oval 60"/>
            <p:cNvSpPr>
              <a:spLocks noChangeArrowheads="1"/>
            </p:cNvSpPr>
            <p:nvPr/>
          </p:nvSpPr>
          <p:spPr bwMode="auto">
            <a:xfrm>
              <a:off x="894" y="25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2429" name="Text Box 61"/>
            <p:cNvSpPr txBox="1">
              <a:spLocks noChangeArrowheads="1"/>
            </p:cNvSpPr>
            <p:nvPr/>
          </p:nvSpPr>
          <p:spPr bwMode="auto">
            <a:xfrm>
              <a:off x="897" y="2564"/>
              <a:ext cx="178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d</a:t>
              </a:r>
            </a:p>
          </p:txBody>
        </p:sp>
      </p:grpSp>
      <p:grpSp>
        <p:nvGrpSpPr>
          <p:cNvPr id="442430" name="Group 62"/>
          <p:cNvGrpSpPr>
            <a:grpSpLocks/>
          </p:cNvGrpSpPr>
          <p:nvPr/>
        </p:nvGrpSpPr>
        <p:grpSpPr bwMode="auto">
          <a:xfrm>
            <a:off x="5838825" y="3313113"/>
            <a:ext cx="282575" cy="307975"/>
            <a:chOff x="894" y="2564"/>
            <a:chExt cx="178" cy="194"/>
          </a:xfrm>
        </p:grpSpPr>
        <p:sp>
          <p:nvSpPr>
            <p:cNvPr id="442431" name="Oval 63"/>
            <p:cNvSpPr>
              <a:spLocks noChangeArrowheads="1"/>
            </p:cNvSpPr>
            <p:nvPr/>
          </p:nvSpPr>
          <p:spPr bwMode="auto">
            <a:xfrm>
              <a:off x="894" y="25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2432" name="Text Box 64"/>
            <p:cNvSpPr txBox="1">
              <a:spLocks noChangeArrowheads="1"/>
            </p:cNvSpPr>
            <p:nvPr/>
          </p:nvSpPr>
          <p:spPr bwMode="auto">
            <a:xfrm>
              <a:off x="897" y="2564"/>
              <a:ext cx="175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e</a:t>
              </a:r>
            </a:p>
          </p:txBody>
        </p:sp>
      </p:grpSp>
      <p:grpSp>
        <p:nvGrpSpPr>
          <p:cNvPr id="442433" name="Group 65"/>
          <p:cNvGrpSpPr>
            <a:grpSpLocks/>
          </p:cNvGrpSpPr>
          <p:nvPr/>
        </p:nvGrpSpPr>
        <p:grpSpPr bwMode="auto">
          <a:xfrm>
            <a:off x="5194300" y="2906713"/>
            <a:ext cx="280988" cy="307975"/>
            <a:chOff x="894" y="2564"/>
            <a:chExt cx="177" cy="194"/>
          </a:xfrm>
        </p:grpSpPr>
        <p:sp>
          <p:nvSpPr>
            <p:cNvPr id="442434" name="Oval 66"/>
            <p:cNvSpPr>
              <a:spLocks noChangeArrowheads="1"/>
            </p:cNvSpPr>
            <p:nvPr/>
          </p:nvSpPr>
          <p:spPr bwMode="auto">
            <a:xfrm>
              <a:off x="894" y="25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2435" name="Text Box 67"/>
            <p:cNvSpPr txBox="1">
              <a:spLocks noChangeArrowheads="1"/>
            </p:cNvSpPr>
            <p:nvPr/>
          </p:nvSpPr>
          <p:spPr bwMode="auto">
            <a:xfrm>
              <a:off x="897" y="2564"/>
              <a:ext cx="168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c</a:t>
              </a:r>
            </a:p>
          </p:txBody>
        </p:sp>
      </p:grpSp>
      <p:sp>
        <p:nvSpPr>
          <p:cNvPr id="442436" name="Line 68"/>
          <p:cNvSpPr>
            <a:spLocks noChangeShapeType="1"/>
          </p:cNvSpPr>
          <p:nvPr/>
        </p:nvSpPr>
        <p:spPr bwMode="auto">
          <a:xfrm>
            <a:off x="4864100" y="2476500"/>
            <a:ext cx="968375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2437" name="Line 69"/>
          <p:cNvSpPr>
            <a:spLocks noChangeShapeType="1"/>
          </p:cNvSpPr>
          <p:nvPr/>
        </p:nvSpPr>
        <p:spPr bwMode="auto">
          <a:xfrm>
            <a:off x="4702175" y="2616200"/>
            <a:ext cx="0" cy="74295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2438" name="Line 70"/>
          <p:cNvSpPr>
            <a:spLocks noChangeShapeType="1"/>
          </p:cNvSpPr>
          <p:nvPr/>
        </p:nvSpPr>
        <p:spPr bwMode="auto">
          <a:xfrm>
            <a:off x="4841875" y="3487738"/>
            <a:ext cx="1001713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2439" name="Line 71"/>
          <p:cNvSpPr>
            <a:spLocks noChangeShapeType="1"/>
          </p:cNvSpPr>
          <p:nvPr/>
        </p:nvSpPr>
        <p:spPr bwMode="auto">
          <a:xfrm>
            <a:off x="5972175" y="2627313"/>
            <a:ext cx="0" cy="709612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2440" name="Line 72"/>
          <p:cNvSpPr>
            <a:spLocks noChangeShapeType="1"/>
          </p:cNvSpPr>
          <p:nvPr/>
        </p:nvSpPr>
        <p:spPr bwMode="auto">
          <a:xfrm>
            <a:off x="4832350" y="2573338"/>
            <a:ext cx="407988" cy="398462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2441" name="Line 73"/>
          <p:cNvSpPr>
            <a:spLocks noChangeShapeType="1"/>
          </p:cNvSpPr>
          <p:nvPr/>
        </p:nvSpPr>
        <p:spPr bwMode="auto">
          <a:xfrm flipV="1">
            <a:off x="4787900" y="3154363"/>
            <a:ext cx="431800" cy="24765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2444" name="Line 76"/>
          <p:cNvSpPr>
            <a:spLocks noChangeShapeType="1"/>
          </p:cNvSpPr>
          <p:nvPr/>
        </p:nvSpPr>
        <p:spPr bwMode="auto">
          <a:xfrm flipH="1" flipV="1">
            <a:off x="5454650" y="3162300"/>
            <a:ext cx="419100" cy="2159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2445" name="Text Box 77"/>
          <p:cNvSpPr txBox="1">
            <a:spLocks noChangeArrowheads="1"/>
          </p:cNvSpPr>
          <p:nvPr/>
        </p:nvSpPr>
        <p:spPr bwMode="auto">
          <a:xfrm>
            <a:off x="1714500" y="3827463"/>
            <a:ext cx="11271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Not a DAG</a:t>
            </a:r>
          </a:p>
        </p:txBody>
      </p:sp>
      <p:sp>
        <p:nvSpPr>
          <p:cNvPr id="442446" name="Text Box 78"/>
          <p:cNvSpPr txBox="1">
            <a:spLocks noChangeArrowheads="1"/>
          </p:cNvSpPr>
          <p:nvPr/>
        </p:nvSpPr>
        <p:spPr bwMode="auto">
          <a:xfrm>
            <a:off x="5126038" y="3883025"/>
            <a:ext cx="765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A DAG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2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42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2445" grpId="0" autoUpdateAnimBg="0"/>
      <p:bldP spid="44244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20713" y="369888"/>
            <a:ext cx="7772400" cy="615950"/>
          </a:xfrm>
          <a:noFill/>
          <a:ln/>
        </p:spPr>
        <p:txBody>
          <a:bodyPr/>
          <a:lstStyle/>
          <a:p>
            <a:r>
              <a:rPr lang="en-US" sz="3200"/>
              <a:t>Graph Terminology</a:t>
            </a:r>
            <a:endParaRPr lang="en-US" sz="3200">
              <a:latin typeface="Batang" pitchFamily="18" charset="-127"/>
            </a:endParaRPr>
          </a:p>
        </p:txBody>
      </p:sp>
      <p:sp>
        <p:nvSpPr>
          <p:cNvPr id="4444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574675" y="1174750"/>
            <a:ext cx="8166100" cy="5176838"/>
          </a:xfrm>
          <a:noFill/>
          <a:ln/>
        </p:spPr>
        <p:txBody>
          <a:bodyPr/>
          <a:lstStyle/>
          <a:p>
            <a:r>
              <a:rPr lang="en-US" sz="2400">
                <a:solidFill>
                  <a:schemeClr val="hlink"/>
                </a:solidFill>
                <a:sym typeface="Symbol" pitchFamily="18" charset="2"/>
              </a:rPr>
              <a:t>Connectivity</a:t>
            </a:r>
          </a:p>
          <a:p>
            <a:pPr lvl="1"/>
            <a:r>
              <a:rPr lang="en-US" sz="2000">
                <a:sym typeface="Symbol" pitchFamily="18" charset="2"/>
              </a:rPr>
              <a:t>An undirected graph is </a:t>
            </a:r>
            <a:r>
              <a:rPr lang="en-US" sz="2000">
                <a:solidFill>
                  <a:schemeClr val="hlink"/>
                </a:solidFill>
                <a:sym typeface="Symbol" pitchFamily="18" charset="2"/>
              </a:rPr>
              <a:t>connected</a:t>
            </a:r>
            <a:r>
              <a:rPr lang="en-US" sz="2000">
                <a:sym typeface="Symbol" pitchFamily="18" charset="2"/>
              </a:rPr>
              <a:t> if there is a path from every vertex to every other vertex.</a:t>
            </a:r>
          </a:p>
          <a:p>
            <a:pPr lvl="1"/>
            <a:endParaRPr lang="en-US" sz="2000">
              <a:sym typeface="Symbol" pitchFamily="18" charset="2"/>
            </a:endParaRPr>
          </a:p>
          <a:p>
            <a:pPr lvl="1"/>
            <a:endParaRPr lang="en-US" sz="2000">
              <a:sym typeface="Symbol" pitchFamily="18" charset="2"/>
            </a:endParaRPr>
          </a:p>
          <a:p>
            <a:pPr lvl="1"/>
            <a:endParaRPr lang="en-US" sz="2000">
              <a:sym typeface="Symbol" pitchFamily="18" charset="2"/>
            </a:endParaRPr>
          </a:p>
          <a:p>
            <a:pPr lvl="1"/>
            <a:endParaRPr lang="en-US" sz="2000">
              <a:sym typeface="Symbol" pitchFamily="18" charset="2"/>
            </a:endParaRPr>
          </a:p>
          <a:p>
            <a:pPr lvl="1"/>
            <a:r>
              <a:rPr lang="en-US" sz="2000">
                <a:sym typeface="Symbol" pitchFamily="18" charset="2"/>
              </a:rPr>
              <a:t>A directed graph is </a:t>
            </a:r>
            <a:r>
              <a:rPr lang="en-US" sz="2000">
                <a:solidFill>
                  <a:schemeClr val="hlink"/>
                </a:solidFill>
                <a:sym typeface="Symbol" pitchFamily="18" charset="2"/>
              </a:rPr>
              <a:t>strongly connected</a:t>
            </a:r>
            <a:r>
              <a:rPr lang="en-US" sz="2000">
                <a:sym typeface="Symbol" pitchFamily="18" charset="2"/>
              </a:rPr>
              <a:t> if there is a path from every vertex to every other vertex.</a:t>
            </a:r>
          </a:p>
        </p:txBody>
      </p:sp>
      <p:sp>
        <p:nvSpPr>
          <p:cNvPr id="444420" name="Text Box 4"/>
          <p:cNvSpPr txBox="1">
            <a:spLocks noChangeArrowheads="1"/>
          </p:cNvSpPr>
          <p:nvPr/>
        </p:nvSpPr>
        <p:spPr bwMode="auto">
          <a:xfrm>
            <a:off x="6784975" y="1589088"/>
            <a:ext cx="184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pSp>
        <p:nvGrpSpPr>
          <p:cNvPr id="444468" name="Group 52"/>
          <p:cNvGrpSpPr>
            <a:grpSpLocks/>
          </p:cNvGrpSpPr>
          <p:nvPr/>
        </p:nvGrpSpPr>
        <p:grpSpPr bwMode="auto">
          <a:xfrm>
            <a:off x="1690688" y="2335213"/>
            <a:ext cx="282575" cy="307975"/>
            <a:chOff x="894" y="2564"/>
            <a:chExt cx="178" cy="194"/>
          </a:xfrm>
        </p:grpSpPr>
        <p:sp>
          <p:nvSpPr>
            <p:cNvPr id="444469" name="Oval 53"/>
            <p:cNvSpPr>
              <a:spLocks noChangeArrowheads="1"/>
            </p:cNvSpPr>
            <p:nvPr/>
          </p:nvSpPr>
          <p:spPr bwMode="auto">
            <a:xfrm>
              <a:off x="894" y="25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4470" name="Text Box 54"/>
            <p:cNvSpPr txBox="1">
              <a:spLocks noChangeArrowheads="1"/>
            </p:cNvSpPr>
            <p:nvPr/>
          </p:nvSpPr>
          <p:spPr bwMode="auto">
            <a:xfrm>
              <a:off x="897" y="2564"/>
              <a:ext cx="175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a</a:t>
              </a:r>
            </a:p>
          </p:txBody>
        </p:sp>
      </p:grpSp>
      <p:grpSp>
        <p:nvGrpSpPr>
          <p:cNvPr id="444471" name="Group 55"/>
          <p:cNvGrpSpPr>
            <a:grpSpLocks/>
          </p:cNvGrpSpPr>
          <p:nvPr/>
        </p:nvGrpSpPr>
        <p:grpSpPr bwMode="auto">
          <a:xfrm>
            <a:off x="2930525" y="2346325"/>
            <a:ext cx="287338" cy="307975"/>
            <a:chOff x="894" y="2564"/>
            <a:chExt cx="181" cy="194"/>
          </a:xfrm>
        </p:grpSpPr>
        <p:sp>
          <p:nvSpPr>
            <p:cNvPr id="444472" name="Oval 56"/>
            <p:cNvSpPr>
              <a:spLocks noChangeArrowheads="1"/>
            </p:cNvSpPr>
            <p:nvPr/>
          </p:nvSpPr>
          <p:spPr bwMode="auto">
            <a:xfrm>
              <a:off x="894" y="25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4473" name="Text Box 57"/>
            <p:cNvSpPr txBox="1">
              <a:spLocks noChangeArrowheads="1"/>
            </p:cNvSpPr>
            <p:nvPr/>
          </p:nvSpPr>
          <p:spPr bwMode="auto">
            <a:xfrm>
              <a:off x="897" y="2564"/>
              <a:ext cx="178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b</a:t>
              </a:r>
            </a:p>
          </p:txBody>
        </p:sp>
      </p:grpSp>
      <p:grpSp>
        <p:nvGrpSpPr>
          <p:cNvPr id="444474" name="Group 58"/>
          <p:cNvGrpSpPr>
            <a:grpSpLocks/>
          </p:cNvGrpSpPr>
          <p:nvPr/>
        </p:nvGrpSpPr>
        <p:grpSpPr bwMode="auto">
          <a:xfrm>
            <a:off x="1652588" y="3359150"/>
            <a:ext cx="287337" cy="307975"/>
            <a:chOff x="894" y="2564"/>
            <a:chExt cx="181" cy="194"/>
          </a:xfrm>
        </p:grpSpPr>
        <p:sp>
          <p:nvSpPr>
            <p:cNvPr id="444475" name="Oval 59"/>
            <p:cNvSpPr>
              <a:spLocks noChangeArrowheads="1"/>
            </p:cNvSpPr>
            <p:nvPr/>
          </p:nvSpPr>
          <p:spPr bwMode="auto">
            <a:xfrm>
              <a:off x="894" y="25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4476" name="Text Box 60"/>
            <p:cNvSpPr txBox="1">
              <a:spLocks noChangeArrowheads="1"/>
            </p:cNvSpPr>
            <p:nvPr/>
          </p:nvSpPr>
          <p:spPr bwMode="auto">
            <a:xfrm>
              <a:off x="897" y="2564"/>
              <a:ext cx="178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d</a:t>
              </a:r>
            </a:p>
          </p:txBody>
        </p:sp>
      </p:grpSp>
      <p:grpSp>
        <p:nvGrpSpPr>
          <p:cNvPr id="444477" name="Group 61"/>
          <p:cNvGrpSpPr>
            <a:grpSpLocks/>
          </p:cNvGrpSpPr>
          <p:nvPr/>
        </p:nvGrpSpPr>
        <p:grpSpPr bwMode="auto">
          <a:xfrm>
            <a:off x="2935288" y="3340100"/>
            <a:ext cx="282575" cy="307975"/>
            <a:chOff x="894" y="2564"/>
            <a:chExt cx="178" cy="194"/>
          </a:xfrm>
        </p:grpSpPr>
        <p:sp>
          <p:nvSpPr>
            <p:cNvPr id="444478" name="Oval 62"/>
            <p:cNvSpPr>
              <a:spLocks noChangeArrowheads="1"/>
            </p:cNvSpPr>
            <p:nvPr/>
          </p:nvSpPr>
          <p:spPr bwMode="auto">
            <a:xfrm>
              <a:off x="894" y="25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4479" name="Text Box 63"/>
            <p:cNvSpPr txBox="1">
              <a:spLocks noChangeArrowheads="1"/>
            </p:cNvSpPr>
            <p:nvPr/>
          </p:nvSpPr>
          <p:spPr bwMode="auto">
            <a:xfrm>
              <a:off x="897" y="2564"/>
              <a:ext cx="175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e</a:t>
              </a:r>
            </a:p>
          </p:txBody>
        </p:sp>
      </p:grpSp>
      <p:grpSp>
        <p:nvGrpSpPr>
          <p:cNvPr id="444480" name="Group 64"/>
          <p:cNvGrpSpPr>
            <a:grpSpLocks/>
          </p:cNvGrpSpPr>
          <p:nvPr/>
        </p:nvGrpSpPr>
        <p:grpSpPr bwMode="auto">
          <a:xfrm>
            <a:off x="2290763" y="2933700"/>
            <a:ext cx="280987" cy="307975"/>
            <a:chOff x="894" y="2564"/>
            <a:chExt cx="177" cy="194"/>
          </a:xfrm>
        </p:grpSpPr>
        <p:sp>
          <p:nvSpPr>
            <p:cNvPr id="444481" name="Oval 65"/>
            <p:cNvSpPr>
              <a:spLocks noChangeArrowheads="1"/>
            </p:cNvSpPr>
            <p:nvPr/>
          </p:nvSpPr>
          <p:spPr bwMode="auto">
            <a:xfrm>
              <a:off x="894" y="25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4482" name="Text Box 66"/>
            <p:cNvSpPr txBox="1">
              <a:spLocks noChangeArrowheads="1"/>
            </p:cNvSpPr>
            <p:nvPr/>
          </p:nvSpPr>
          <p:spPr bwMode="auto">
            <a:xfrm>
              <a:off x="897" y="2564"/>
              <a:ext cx="168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c</a:t>
              </a:r>
            </a:p>
          </p:txBody>
        </p:sp>
      </p:grpSp>
      <p:sp>
        <p:nvSpPr>
          <p:cNvPr id="444483" name="Line 67"/>
          <p:cNvSpPr>
            <a:spLocks noChangeShapeType="1"/>
          </p:cNvSpPr>
          <p:nvPr/>
        </p:nvSpPr>
        <p:spPr bwMode="auto">
          <a:xfrm>
            <a:off x="1960563" y="2503488"/>
            <a:ext cx="968375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4484" name="Line 68"/>
          <p:cNvSpPr>
            <a:spLocks noChangeShapeType="1"/>
          </p:cNvSpPr>
          <p:nvPr/>
        </p:nvSpPr>
        <p:spPr bwMode="auto">
          <a:xfrm>
            <a:off x="1798638" y="2643188"/>
            <a:ext cx="0" cy="74295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4485" name="Line 69"/>
          <p:cNvSpPr>
            <a:spLocks noChangeShapeType="1"/>
          </p:cNvSpPr>
          <p:nvPr/>
        </p:nvSpPr>
        <p:spPr bwMode="auto">
          <a:xfrm>
            <a:off x="1938338" y="3514725"/>
            <a:ext cx="1001712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4486" name="Line 70"/>
          <p:cNvSpPr>
            <a:spLocks noChangeShapeType="1"/>
          </p:cNvSpPr>
          <p:nvPr/>
        </p:nvSpPr>
        <p:spPr bwMode="auto">
          <a:xfrm>
            <a:off x="3068638" y="2654300"/>
            <a:ext cx="0" cy="709613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4487" name="Line 71"/>
          <p:cNvSpPr>
            <a:spLocks noChangeShapeType="1"/>
          </p:cNvSpPr>
          <p:nvPr/>
        </p:nvSpPr>
        <p:spPr bwMode="auto">
          <a:xfrm>
            <a:off x="1928813" y="2600325"/>
            <a:ext cx="407987" cy="398463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4488" name="Line 72"/>
          <p:cNvSpPr>
            <a:spLocks noChangeShapeType="1"/>
          </p:cNvSpPr>
          <p:nvPr/>
        </p:nvSpPr>
        <p:spPr bwMode="auto">
          <a:xfrm>
            <a:off x="2562225" y="3170238"/>
            <a:ext cx="409575" cy="258762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4489" name="Line 73"/>
          <p:cNvSpPr>
            <a:spLocks noChangeShapeType="1"/>
          </p:cNvSpPr>
          <p:nvPr/>
        </p:nvSpPr>
        <p:spPr bwMode="auto">
          <a:xfrm flipV="1">
            <a:off x="1884363" y="3181350"/>
            <a:ext cx="431800" cy="24765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4490" name="Freeform 74"/>
          <p:cNvSpPr>
            <a:spLocks/>
          </p:cNvSpPr>
          <p:nvPr/>
        </p:nvSpPr>
        <p:spPr bwMode="auto">
          <a:xfrm>
            <a:off x="1947863" y="2559050"/>
            <a:ext cx="1054100" cy="838200"/>
          </a:xfrm>
          <a:custGeom>
            <a:avLst/>
            <a:gdLst>
              <a:gd name="T0" fmla="*/ 0 w 664"/>
              <a:gd name="T1" fmla="*/ 0 h 528"/>
              <a:gd name="T2" fmla="*/ 217 w 664"/>
              <a:gd name="T3" fmla="*/ 27 h 528"/>
              <a:gd name="T4" fmla="*/ 373 w 664"/>
              <a:gd name="T5" fmla="*/ 95 h 528"/>
              <a:gd name="T6" fmla="*/ 522 w 664"/>
              <a:gd name="T7" fmla="*/ 203 h 528"/>
              <a:gd name="T8" fmla="*/ 603 w 664"/>
              <a:gd name="T9" fmla="*/ 366 h 528"/>
              <a:gd name="T10" fmla="*/ 664 w 664"/>
              <a:gd name="T11" fmla="*/ 528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64" h="528">
                <a:moveTo>
                  <a:pt x="0" y="0"/>
                </a:moveTo>
                <a:cubicBezTo>
                  <a:pt x="77" y="5"/>
                  <a:pt x="155" y="11"/>
                  <a:pt x="217" y="27"/>
                </a:cubicBezTo>
                <a:cubicBezTo>
                  <a:pt x="279" y="43"/>
                  <a:pt x="322" y="66"/>
                  <a:pt x="373" y="95"/>
                </a:cubicBezTo>
                <a:cubicBezTo>
                  <a:pt x="424" y="124"/>
                  <a:pt x="484" y="158"/>
                  <a:pt x="522" y="203"/>
                </a:cubicBezTo>
                <a:cubicBezTo>
                  <a:pt x="560" y="248"/>
                  <a:pt x="579" y="312"/>
                  <a:pt x="603" y="366"/>
                </a:cubicBezTo>
                <a:cubicBezTo>
                  <a:pt x="627" y="420"/>
                  <a:pt x="645" y="474"/>
                  <a:pt x="664" y="528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444491" name="Group 75"/>
          <p:cNvGrpSpPr>
            <a:grpSpLocks/>
          </p:cNvGrpSpPr>
          <p:nvPr/>
        </p:nvGrpSpPr>
        <p:grpSpPr bwMode="auto">
          <a:xfrm>
            <a:off x="4575175" y="2390775"/>
            <a:ext cx="282575" cy="307975"/>
            <a:chOff x="894" y="2564"/>
            <a:chExt cx="178" cy="194"/>
          </a:xfrm>
        </p:grpSpPr>
        <p:sp>
          <p:nvSpPr>
            <p:cNvPr id="444492" name="Oval 76"/>
            <p:cNvSpPr>
              <a:spLocks noChangeArrowheads="1"/>
            </p:cNvSpPr>
            <p:nvPr/>
          </p:nvSpPr>
          <p:spPr bwMode="auto">
            <a:xfrm>
              <a:off x="894" y="25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4493" name="Text Box 77"/>
            <p:cNvSpPr txBox="1">
              <a:spLocks noChangeArrowheads="1"/>
            </p:cNvSpPr>
            <p:nvPr/>
          </p:nvSpPr>
          <p:spPr bwMode="auto">
            <a:xfrm>
              <a:off x="897" y="2564"/>
              <a:ext cx="175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a</a:t>
              </a:r>
            </a:p>
          </p:txBody>
        </p:sp>
      </p:grpSp>
      <p:grpSp>
        <p:nvGrpSpPr>
          <p:cNvPr id="444494" name="Group 78"/>
          <p:cNvGrpSpPr>
            <a:grpSpLocks/>
          </p:cNvGrpSpPr>
          <p:nvPr/>
        </p:nvGrpSpPr>
        <p:grpSpPr bwMode="auto">
          <a:xfrm>
            <a:off x="5815013" y="2401888"/>
            <a:ext cx="287337" cy="307975"/>
            <a:chOff x="894" y="2564"/>
            <a:chExt cx="181" cy="194"/>
          </a:xfrm>
        </p:grpSpPr>
        <p:sp>
          <p:nvSpPr>
            <p:cNvPr id="444495" name="Oval 79"/>
            <p:cNvSpPr>
              <a:spLocks noChangeArrowheads="1"/>
            </p:cNvSpPr>
            <p:nvPr/>
          </p:nvSpPr>
          <p:spPr bwMode="auto">
            <a:xfrm>
              <a:off x="894" y="25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4496" name="Text Box 80"/>
            <p:cNvSpPr txBox="1">
              <a:spLocks noChangeArrowheads="1"/>
            </p:cNvSpPr>
            <p:nvPr/>
          </p:nvSpPr>
          <p:spPr bwMode="auto">
            <a:xfrm>
              <a:off x="897" y="2564"/>
              <a:ext cx="178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b</a:t>
              </a:r>
            </a:p>
          </p:txBody>
        </p:sp>
      </p:grpSp>
      <p:grpSp>
        <p:nvGrpSpPr>
          <p:cNvPr id="444497" name="Group 81"/>
          <p:cNvGrpSpPr>
            <a:grpSpLocks/>
          </p:cNvGrpSpPr>
          <p:nvPr/>
        </p:nvGrpSpPr>
        <p:grpSpPr bwMode="auto">
          <a:xfrm>
            <a:off x="4537075" y="3414713"/>
            <a:ext cx="287338" cy="307975"/>
            <a:chOff x="894" y="2564"/>
            <a:chExt cx="181" cy="194"/>
          </a:xfrm>
        </p:grpSpPr>
        <p:sp>
          <p:nvSpPr>
            <p:cNvPr id="444498" name="Oval 82"/>
            <p:cNvSpPr>
              <a:spLocks noChangeArrowheads="1"/>
            </p:cNvSpPr>
            <p:nvPr/>
          </p:nvSpPr>
          <p:spPr bwMode="auto">
            <a:xfrm>
              <a:off x="894" y="25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4499" name="Text Box 83"/>
            <p:cNvSpPr txBox="1">
              <a:spLocks noChangeArrowheads="1"/>
            </p:cNvSpPr>
            <p:nvPr/>
          </p:nvSpPr>
          <p:spPr bwMode="auto">
            <a:xfrm>
              <a:off x="897" y="2564"/>
              <a:ext cx="178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d</a:t>
              </a:r>
            </a:p>
          </p:txBody>
        </p:sp>
      </p:grpSp>
      <p:grpSp>
        <p:nvGrpSpPr>
          <p:cNvPr id="444500" name="Group 84"/>
          <p:cNvGrpSpPr>
            <a:grpSpLocks/>
          </p:cNvGrpSpPr>
          <p:nvPr/>
        </p:nvGrpSpPr>
        <p:grpSpPr bwMode="auto">
          <a:xfrm>
            <a:off x="5819775" y="3395663"/>
            <a:ext cx="282575" cy="307975"/>
            <a:chOff x="894" y="2564"/>
            <a:chExt cx="178" cy="194"/>
          </a:xfrm>
        </p:grpSpPr>
        <p:sp>
          <p:nvSpPr>
            <p:cNvPr id="444501" name="Oval 85"/>
            <p:cNvSpPr>
              <a:spLocks noChangeArrowheads="1"/>
            </p:cNvSpPr>
            <p:nvPr/>
          </p:nvSpPr>
          <p:spPr bwMode="auto">
            <a:xfrm>
              <a:off x="894" y="25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4502" name="Text Box 86"/>
            <p:cNvSpPr txBox="1">
              <a:spLocks noChangeArrowheads="1"/>
            </p:cNvSpPr>
            <p:nvPr/>
          </p:nvSpPr>
          <p:spPr bwMode="auto">
            <a:xfrm>
              <a:off x="897" y="2564"/>
              <a:ext cx="175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e</a:t>
              </a:r>
            </a:p>
          </p:txBody>
        </p:sp>
      </p:grpSp>
      <p:grpSp>
        <p:nvGrpSpPr>
          <p:cNvPr id="444503" name="Group 87"/>
          <p:cNvGrpSpPr>
            <a:grpSpLocks/>
          </p:cNvGrpSpPr>
          <p:nvPr/>
        </p:nvGrpSpPr>
        <p:grpSpPr bwMode="auto">
          <a:xfrm>
            <a:off x="5175250" y="2989263"/>
            <a:ext cx="280988" cy="307975"/>
            <a:chOff x="894" y="2564"/>
            <a:chExt cx="177" cy="194"/>
          </a:xfrm>
        </p:grpSpPr>
        <p:sp>
          <p:nvSpPr>
            <p:cNvPr id="444504" name="Oval 88"/>
            <p:cNvSpPr>
              <a:spLocks noChangeArrowheads="1"/>
            </p:cNvSpPr>
            <p:nvPr/>
          </p:nvSpPr>
          <p:spPr bwMode="auto">
            <a:xfrm>
              <a:off x="894" y="25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4505" name="Text Box 89"/>
            <p:cNvSpPr txBox="1">
              <a:spLocks noChangeArrowheads="1"/>
            </p:cNvSpPr>
            <p:nvPr/>
          </p:nvSpPr>
          <p:spPr bwMode="auto">
            <a:xfrm>
              <a:off x="897" y="2564"/>
              <a:ext cx="168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c</a:t>
              </a:r>
            </a:p>
          </p:txBody>
        </p:sp>
      </p:grpSp>
      <p:sp>
        <p:nvSpPr>
          <p:cNvPr id="444506" name="Line 90"/>
          <p:cNvSpPr>
            <a:spLocks noChangeShapeType="1"/>
          </p:cNvSpPr>
          <p:nvPr/>
        </p:nvSpPr>
        <p:spPr bwMode="auto">
          <a:xfrm>
            <a:off x="4845050" y="2559050"/>
            <a:ext cx="968375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4508" name="Line 92"/>
          <p:cNvSpPr>
            <a:spLocks noChangeShapeType="1"/>
          </p:cNvSpPr>
          <p:nvPr/>
        </p:nvSpPr>
        <p:spPr bwMode="auto">
          <a:xfrm>
            <a:off x="4822825" y="3570288"/>
            <a:ext cx="1001713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4511" name="Line 95"/>
          <p:cNvSpPr>
            <a:spLocks noChangeShapeType="1"/>
          </p:cNvSpPr>
          <p:nvPr/>
        </p:nvSpPr>
        <p:spPr bwMode="auto">
          <a:xfrm>
            <a:off x="5446713" y="3225800"/>
            <a:ext cx="409575" cy="258763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4512" name="Line 96"/>
          <p:cNvSpPr>
            <a:spLocks noChangeShapeType="1"/>
          </p:cNvSpPr>
          <p:nvPr/>
        </p:nvSpPr>
        <p:spPr bwMode="auto">
          <a:xfrm flipV="1">
            <a:off x="4768850" y="3236913"/>
            <a:ext cx="431800" cy="24765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444537" name="Group 121"/>
          <p:cNvGrpSpPr>
            <a:grpSpLocks/>
          </p:cNvGrpSpPr>
          <p:nvPr/>
        </p:nvGrpSpPr>
        <p:grpSpPr bwMode="auto">
          <a:xfrm>
            <a:off x="4968875" y="4725988"/>
            <a:ext cx="282575" cy="307975"/>
            <a:chOff x="894" y="2564"/>
            <a:chExt cx="178" cy="194"/>
          </a:xfrm>
        </p:grpSpPr>
        <p:sp>
          <p:nvSpPr>
            <p:cNvPr id="444538" name="Oval 122"/>
            <p:cNvSpPr>
              <a:spLocks noChangeArrowheads="1"/>
            </p:cNvSpPr>
            <p:nvPr/>
          </p:nvSpPr>
          <p:spPr bwMode="auto">
            <a:xfrm>
              <a:off x="894" y="25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4539" name="Text Box 123"/>
            <p:cNvSpPr txBox="1">
              <a:spLocks noChangeArrowheads="1"/>
            </p:cNvSpPr>
            <p:nvPr/>
          </p:nvSpPr>
          <p:spPr bwMode="auto">
            <a:xfrm>
              <a:off x="897" y="2564"/>
              <a:ext cx="175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a</a:t>
              </a:r>
            </a:p>
          </p:txBody>
        </p:sp>
      </p:grpSp>
      <p:grpSp>
        <p:nvGrpSpPr>
          <p:cNvPr id="444540" name="Group 124"/>
          <p:cNvGrpSpPr>
            <a:grpSpLocks/>
          </p:cNvGrpSpPr>
          <p:nvPr/>
        </p:nvGrpSpPr>
        <p:grpSpPr bwMode="auto">
          <a:xfrm>
            <a:off x="6208713" y="4737100"/>
            <a:ext cx="287337" cy="307975"/>
            <a:chOff x="894" y="2564"/>
            <a:chExt cx="181" cy="194"/>
          </a:xfrm>
        </p:grpSpPr>
        <p:sp>
          <p:nvSpPr>
            <p:cNvPr id="444541" name="Oval 125"/>
            <p:cNvSpPr>
              <a:spLocks noChangeArrowheads="1"/>
            </p:cNvSpPr>
            <p:nvPr/>
          </p:nvSpPr>
          <p:spPr bwMode="auto">
            <a:xfrm>
              <a:off x="894" y="25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4542" name="Text Box 126"/>
            <p:cNvSpPr txBox="1">
              <a:spLocks noChangeArrowheads="1"/>
            </p:cNvSpPr>
            <p:nvPr/>
          </p:nvSpPr>
          <p:spPr bwMode="auto">
            <a:xfrm>
              <a:off x="897" y="2564"/>
              <a:ext cx="178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b</a:t>
              </a:r>
            </a:p>
          </p:txBody>
        </p:sp>
      </p:grpSp>
      <p:grpSp>
        <p:nvGrpSpPr>
          <p:cNvPr id="444543" name="Group 127"/>
          <p:cNvGrpSpPr>
            <a:grpSpLocks/>
          </p:cNvGrpSpPr>
          <p:nvPr/>
        </p:nvGrpSpPr>
        <p:grpSpPr bwMode="auto">
          <a:xfrm>
            <a:off x="4930775" y="5749925"/>
            <a:ext cx="287338" cy="307975"/>
            <a:chOff x="894" y="2564"/>
            <a:chExt cx="181" cy="194"/>
          </a:xfrm>
        </p:grpSpPr>
        <p:sp>
          <p:nvSpPr>
            <p:cNvPr id="444544" name="Oval 128"/>
            <p:cNvSpPr>
              <a:spLocks noChangeArrowheads="1"/>
            </p:cNvSpPr>
            <p:nvPr/>
          </p:nvSpPr>
          <p:spPr bwMode="auto">
            <a:xfrm>
              <a:off x="894" y="25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4545" name="Text Box 129"/>
            <p:cNvSpPr txBox="1">
              <a:spLocks noChangeArrowheads="1"/>
            </p:cNvSpPr>
            <p:nvPr/>
          </p:nvSpPr>
          <p:spPr bwMode="auto">
            <a:xfrm>
              <a:off x="897" y="2564"/>
              <a:ext cx="178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d</a:t>
              </a:r>
            </a:p>
          </p:txBody>
        </p:sp>
      </p:grpSp>
      <p:grpSp>
        <p:nvGrpSpPr>
          <p:cNvPr id="444546" name="Group 130"/>
          <p:cNvGrpSpPr>
            <a:grpSpLocks/>
          </p:cNvGrpSpPr>
          <p:nvPr/>
        </p:nvGrpSpPr>
        <p:grpSpPr bwMode="auto">
          <a:xfrm>
            <a:off x="6213475" y="5730875"/>
            <a:ext cx="282575" cy="307975"/>
            <a:chOff x="894" y="2564"/>
            <a:chExt cx="178" cy="194"/>
          </a:xfrm>
        </p:grpSpPr>
        <p:sp>
          <p:nvSpPr>
            <p:cNvPr id="444547" name="Oval 131"/>
            <p:cNvSpPr>
              <a:spLocks noChangeArrowheads="1"/>
            </p:cNvSpPr>
            <p:nvPr/>
          </p:nvSpPr>
          <p:spPr bwMode="auto">
            <a:xfrm>
              <a:off x="894" y="25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4548" name="Text Box 132"/>
            <p:cNvSpPr txBox="1">
              <a:spLocks noChangeArrowheads="1"/>
            </p:cNvSpPr>
            <p:nvPr/>
          </p:nvSpPr>
          <p:spPr bwMode="auto">
            <a:xfrm>
              <a:off x="897" y="2564"/>
              <a:ext cx="175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e</a:t>
              </a:r>
            </a:p>
          </p:txBody>
        </p:sp>
      </p:grpSp>
      <p:grpSp>
        <p:nvGrpSpPr>
          <p:cNvPr id="444549" name="Group 133"/>
          <p:cNvGrpSpPr>
            <a:grpSpLocks/>
          </p:cNvGrpSpPr>
          <p:nvPr/>
        </p:nvGrpSpPr>
        <p:grpSpPr bwMode="auto">
          <a:xfrm>
            <a:off x="5568950" y="5324475"/>
            <a:ext cx="280988" cy="307975"/>
            <a:chOff x="894" y="2564"/>
            <a:chExt cx="177" cy="194"/>
          </a:xfrm>
        </p:grpSpPr>
        <p:sp>
          <p:nvSpPr>
            <p:cNvPr id="444550" name="Oval 134"/>
            <p:cNvSpPr>
              <a:spLocks noChangeArrowheads="1"/>
            </p:cNvSpPr>
            <p:nvPr/>
          </p:nvSpPr>
          <p:spPr bwMode="auto">
            <a:xfrm>
              <a:off x="894" y="25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4551" name="Text Box 135"/>
            <p:cNvSpPr txBox="1">
              <a:spLocks noChangeArrowheads="1"/>
            </p:cNvSpPr>
            <p:nvPr/>
          </p:nvSpPr>
          <p:spPr bwMode="auto">
            <a:xfrm>
              <a:off x="897" y="2564"/>
              <a:ext cx="168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c</a:t>
              </a:r>
            </a:p>
          </p:txBody>
        </p:sp>
      </p:grpSp>
      <p:sp>
        <p:nvSpPr>
          <p:cNvPr id="444552" name="Line 136"/>
          <p:cNvSpPr>
            <a:spLocks noChangeShapeType="1"/>
          </p:cNvSpPr>
          <p:nvPr/>
        </p:nvSpPr>
        <p:spPr bwMode="auto">
          <a:xfrm>
            <a:off x="5238750" y="4894263"/>
            <a:ext cx="968375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4554" name="Line 138"/>
          <p:cNvSpPr>
            <a:spLocks noChangeShapeType="1"/>
          </p:cNvSpPr>
          <p:nvPr/>
        </p:nvSpPr>
        <p:spPr bwMode="auto">
          <a:xfrm>
            <a:off x="5216525" y="5905500"/>
            <a:ext cx="1001713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4555" name="Line 139"/>
          <p:cNvSpPr>
            <a:spLocks noChangeShapeType="1"/>
          </p:cNvSpPr>
          <p:nvPr/>
        </p:nvSpPr>
        <p:spPr bwMode="auto">
          <a:xfrm>
            <a:off x="6346825" y="5045075"/>
            <a:ext cx="0" cy="709613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4556" name="Line 140"/>
          <p:cNvSpPr>
            <a:spLocks noChangeShapeType="1"/>
          </p:cNvSpPr>
          <p:nvPr/>
        </p:nvSpPr>
        <p:spPr bwMode="auto">
          <a:xfrm>
            <a:off x="5207000" y="4991100"/>
            <a:ext cx="407988" cy="398463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4557" name="Line 141"/>
          <p:cNvSpPr>
            <a:spLocks noChangeShapeType="1"/>
          </p:cNvSpPr>
          <p:nvPr/>
        </p:nvSpPr>
        <p:spPr bwMode="auto">
          <a:xfrm flipV="1">
            <a:off x="5162550" y="5572125"/>
            <a:ext cx="431800" cy="24765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4559" name="Freeform 143"/>
          <p:cNvSpPr>
            <a:spLocks/>
          </p:cNvSpPr>
          <p:nvPr/>
        </p:nvSpPr>
        <p:spPr bwMode="auto">
          <a:xfrm>
            <a:off x="5849938" y="5519738"/>
            <a:ext cx="430212" cy="269875"/>
          </a:xfrm>
          <a:custGeom>
            <a:avLst/>
            <a:gdLst>
              <a:gd name="T0" fmla="*/ 0 w 271"/>
              <a:gd name="T1" fmla="*/ 0 h 170"/>
              <a:gd name="T2" fmla="*/ 149 w 271"/>
              <a:gd name="T3" fmla="*/ 34 h 170"/>
              <a:gd name="T4" fmla="*/ 271 w 271"/>
              <a:gd name="T5" fmla="*/ 170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1" h="170">
                <a:moveTo>
                  <a:pt x="0" y="0"/>
                </a:moveTo>
                <a:cubicBezTo>
                  <a:pt x="52" y="3"/>
                  <a:pt x="104" y="6"/>
                  <a:pt x="149" y="34"/>
                </a:cubicBezTo>
                <a:cubicBezTo>
                  <a:pt x="194" y="62"/>
                  <a:pt x="232" y="116"/>
                  <a:pt x="271" y="17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444560" name="Group 144"/>
          <p:cNvGrpSpPr>
            <a:grpSpLocks/>
          </p:cNvGrpSpPr>
          <p:nvPr/>
        </p:nvGrpSpPr>
        <p:grpSpPr bwMode="auto">
          <a:xfrm>
            <a:off x="2098675" y="4749800"/>
            <a:ext cx="282575" cy="307975"/>
            <a:chOff x="894" y="2564"/>
            <a:chExt cx="178" cy="194"/>
          </a:xfrm>
        </p:grpSpPr>
        <p:sp>
          <p:nvSpPr>
            <p:cNvPr id="444561" name="Oval 145"/>
            <p:cNvSpPr>
              <a:spLocks noChangeArrowheads="1"/>
            </p:cNvSpPr>
            <p:nvPr/>
          </p:nvSpPr>
          <p:spPr bwMode="auto">
            <a:xfrm>
              <a:off x="894" y="25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4562" name="Text Box 146"/>
            <p:cNvSpPr txBox="1">
              <a:spLocks noChangeArrowheads="1"/>
            </p:cNvSpPr>
            <p:nvPr/>
          </p:nvSpPr>
          <p:spPr bwMode="auto">
            <a:xfrm>
              <a:off x="897" y="2564"/>
              <a:ext cx="175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a</a:t>
              </a:r>
            </a:p>
          </p:txBody>
        </p:sp>
      </p:grpSp>
      <p:grpSp>
        <p:nvGrpSpPr>
          <p:cNvPr id="444563" name="Group 147"/>
          <p:cNvGrpSpPr>
            <a:grpSpLocks/>
          </p:cNvGrpSpPr>
          <p:nvPr/>
        </p:nvGrpSpPr>
        <p:grpSpPr bwMode="auto">
          <a:xfrm>
            <a:off x="3338513" y="4760913"/>
            <a:ext cx="287337" cy="307975"/>
            <a:chOff x="894" y="2564"/>
            <a:chExt cx="181" cy="194"/>
          </a:xfrm>
        </p:grpSpPr>
        <p:sp>
          <p:nvSpPr>
            <p:cNvPr id="444564" name="Oval 148"/>
            <p:cNvSpPr>
              <a:spLocks noChangeArrowheads="1"/>
            </p:cNvSpPr>
            <p:nvPr/>
          </p:nvSpPr>
          <p:spPr bwMode="auto">
            <a:xfrm>
              <a:off x="894" y="25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4565" name="Text Box 149"/>
            <p:cNvSpPr txBox="1">
              <a:spLocks noChangeArrowheads="1"/>
            </p:cNvSpPr>
            <p:nvPr/>
          </p:nvSpPr>
          <p:spPr bwMode="auto">
            <a:xfrm>
              <a:off x="897" y="2564"/>
              <a:ext cx="178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b</a:t>
              </a:r>
            </a:p>
          </p:txBody>
        </p:sp>
      </p:grpSp>
      <p:grpSp>
        <p:nvGrpSpPr>
          <p:cNvPr id="444566" name="Group 150"/>
          <p:cNvGrpSpPr>
            <a:grpSpLocks/>
          </p:cNvGrpSpPr>
          <p:nvPr/>
        </p:nvGrpSpPr>
        <p:grpSpPr bwMode="auto">
          <a:xfrm>
            <a:off x="2060575" y="5773738"/>
            <a:ext cx="287338" cy="307975"/>
            <a:chOff x="894" y="2564"/>
            <a:chExt cx="181" cy="194"/>
          </a:xfrm>
        </p:grpSpPr>
        <p:sp>
          <p:nvSpPr>
            <p:cNvPr id="444567" name="Oval 151"/>
            <p:cNvSpPr>
              <a:spLocks noChangeArrowheads="1"/>
            </p:cNvSpPr>
            <p:nvPr/>
          </p:nvSpPr>
          <p:spPr bwMode="auto">
            <a:xfrm>
              <a:off x="894" y="25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4568" name="Text Box 152"/>
            <p:cNvSpPr txBox="1">
              <a:spLocks noChangeArrowheads="1"/>
            </p:cNvSpPr>
            <p:nvPr/>
          </p:nvSpPr>
          <p:spPr bwMode="auto">
            <a:xfrm>
              <a:off x="897" y="2564"/>
              <a:ext cx="178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d</a:t>
              </a:r>
            </a:p>
          </p:txBody>
        </p:sp>
      </p:grpSp>
      <p:grpSp>
        <p:nvGrpSpPr>
          <p:cNvPr id="444569" name="Group 153"/>
          <p:cNvGrpSpPr>
            <a:grpSpLocks/>
          </p:cNvGrpSpPr>
          <p:nvPr/>
        </p:nvGrpSpPr>
        <p:grpSpPr bwMode="auto">
          <a:xfrm>
            <a:off x="3343275" y="5754688"/>
            <a:ext cx="282575" cy="307975"/>
            <a:chOff x="894" y="2564"/>
            <a:chExt cx="178" cy="194"/>
          </a:xfrm>
        </p:grpSpPr>
        <p:sp>
          <p:nvSpPr>
            <p:cNvPr id="444570" name="Oval 154"/>
            <p:cNvSpPr>
              <a:spLocks noChangeArrowheads="1"/>
            </p:cNvSpPr>
            <p:nvPr/>
          </p:nvSpPr>
          <p:spPr bwMode="auto">
            <a:xfrm>
              <a:off x="894" y="2582"/>
              <a:ext cx="177" cy="1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4571" name="Text Box 155"/>
            <p:cNvSpPr txBox="1">
              <a:spLocks noChangeArrowheads="1"/>
            </p:cNvSpPr>
            <p:nvPr/>
          </p:nvSpPr>
          <p:spPr bwMode="auto">
            <a:xfrm>
              <a:off x="897" y="2564"/>
              <a:ext cx="175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e</a:t>
              </a:r>
            </a:p>
          </p:txBody>
        </p:sp>
      </p:grpSp>
      <p:sp>
        <p:nvSpPr>
          <p:cNvPr id="444575" name="Line 159"/>
          <p:cNvSpPr>
            <a:spLocks noChangeShapeType="1"/>
          </p:cNvSpPr>
          <p:nvPr/>
        </p:nvSpPr>
        <p:spPr bwMode="auto">
          <a:xfrm>
            <a:off x="2368550" y="4918075"/>
            <a:ext cx="968375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4576" name="Line 160"/>
          <p:cNvSpPr>
            <a:spLocks noChangeShapeType="1"/>
          </p:cNvSpPr>
          <p:nvPr/>
        </p:nvSpPr>
        <p:spPr bwMode="auto">
          <a:xfrm>
            <a:off x="2206625" y="5057775"/>
            <a:ext cx="0" cy="74295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4577" name="Line 161"/>
          <p:cNvSpPr>
            <a:spLocks noChangeShapeType="1"/>
          </p:cNvSpPr>
          <p:nvPr/>
        </p:nvSpPr>
        <p:spPr bwMode="auto">
          <a:xfrm>
            <a:off x="2346325" y="5929313"/>
            <a:ext cx="1001713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4578" name="Line 162"/>
          <p:cNvSpPr>
            <a:spLocks noChangeShapeType="1"/>
          </p:cNvSpPr>
          <p:nvPr/>
        </p:nvSpPr>
        <p:spPr bwMode="auto">
          <a:xfrm>
            <a:off x="3476625" y="5068888"/>
            <a:ext cx="0" cy="709612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23941</TotalTime>
  <Words>5373</Words>
  <Application>Microsoft Office PowerPoint</Application>
  <PresentationFormat>On-screen Show (4:3)</PresentationFormat>
  <Paragraphs>2443</Paragraphs>
  <Slides>74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74</vt:i4>
      </vt:variant>
    </vt:vector>
  </HeadingPairs>
  <TitlesOfParts>
    <vt:vector size="82" baseType="lpstr">
      <vt:lpstr>Batang</vt:lpstr>
      <vt:lpstr>Arial</vt:lpstr>
      <vt:lpstr>Calibri</vt:lpstr>
      <vt:lpstr>Tahoma</vt:lpstr>
      <vt:lpstr>Wingdings</vt:lpstr>
      <vt:lpstr>Office Theme</vt:lpstr>
      <vt:lpstr>Worksheet</vt:lpstr>
      <vt:lpstr>Equation</vt:lpstr>
      <vt:lpstr>Graph Algorithms</vt:lpstr>
      <vt:lpstr>What is a Graph?</vt:lpstr>
      <vt:lpstr>Road Network of McAllen</vt:lpstr>
      <vt:lpstr>Graph Terminology</vt:lpstr>
      <vt:lpstr>Graph Terminology</vt:lpstr>
      <vt:lpstr>Graph Terminology</vt:lpstr>
      <vt:lpstr>Graph Terminology</vt:lpstr>
      <vt:lpstr>Graph Terminology</vt:lpstr>
      <vt:lpstr>Graph Terminology</vt:lpstr>
      <vt:lpstr>Graph Terminology</vt:lpstr>
      <vt:lpstr>Eulerian Tour  Classical Graph Problem</vt:lpstr>
      <vt:lpstr>Representation of Graphs</vt:lpstr>
      <vt:lpstr>Adjacency Matrix</vt:lpstr>
      <vt:lpstr>Adjacency Matrix  Discussions </vt:lpstr>
      <vt:lpstr>Adjacency Lists </vt:lpstr>
      <vt:lpstr>Adjacency Lists for Undirected Graphs</vt:lpstr>
      <vt:lpstr>Topological Sort </vt:lpstr>
      <vt:lpstr>More on Topological Sort </vt:lpstr>
      <vt:lpstr>How to Find a Topological Ordering </vt:lpstr>
      <vt:lpstr>Cycle Detection </vt:lpstr>
      <vt:lpstr>Topological Sorting Algorithm 1 </vt:lpstr>
      <vt:lpstr>Analysis of Algorithm 1 </vt:lpstr>
      <vt:lpstr>A Better Implementation  Algorithm 2 </vt:lpstr>
      <vt:lpstr>Pseudocode  for Algorithm 2 </vt:lpstr>
      <vt:lpstr>Algorithm 2  Example</vt:lpstr>
      <vt:lpstr>Algorithm 2  Example</vt:lpstr>
      <vt:lpstr>Algorithm 2  Example</vt:lpstr>
      <vt:lpstr>Algorithm 2  Example</vt:lpstr>
      <vt:lpstr>Running Time of Algorithm 2 </vt:lpstr>
      <vt:lpstr>Shortest-Path Algorithms </vt:lpstr>
      <vt:lpstr>Weighted Graphs </vt:lpstr>
      <vt:lpstr>Weighted Paths </vt:lpstr>
      <vt:lpstr>Shortest Paths </vt:lpstr>
      <vt:lpstr>Road Network of McAllen</vt:lpstr>
      <vt:lpstr>Dijkstra’s Algorithm</vt:lpstr>
      <vt:lpstr>Updating the Path Length</vt:lpstr>
      <vt:lpstr>Illustrating Dijkstra’s Algorithm</vt:lpstr>
      <vt:lpstr>Illustrating Dijkstra’s Algorithm</vt:lpstr>
      <vt:lpstr>Illustrating Dijkstra’s Algorithm</vt:lpstr>
      <vt:lpstr>Illustrating Dijkstra’s Algorithm</vt:lpstr>
      <vt:lpstr>Illustrating Dijkstra’s Algorithm</vt:lpstr>
      <vt:lpstr>Dijkstra’s Algorithm  Pseudocode</vt:lpstr>
      <vt:lpstr>Running Time</vt:lpstr>
      <vt:lpstr>Running Time</vt:lpstr>
      <vt:lpstr>Negative Edge Costs</vt:lpstr>
      <vt:lpstr>Printing the Shortest Paths</vt:lpstr>
      <vt:lpstr>Shortest Paths in Directed Acyclic Graphs</vt:lpstr>
      <vt:lpstr>Illustrations</vt:lpstr>
      <vt:lpstr>Illustrations</vt:lpstr>
      <vt:lpstr>Illustrations</vt:lpstr>
      <vt:lpstr>Analysis</vt:lpstr>
      <vt:lpstr>Minimum Spanning Tree</vt:lpstr>
      <vt:lpstr>Minimum Spanning Tree</vt:lpstr>
      <vt:lpstr>Minimum Spanning Tree</vt:lpstr>
      <vt:lpstr>Prim’s Algorithm</vt:lpstr>
      <vt:lpstr>Simple Way to Represent a Tree</vt:lpstr>
      <vt:lpstr>Pseudocode of Prim’s Algorithm</vt:lpstr>
      <vt:lpstr>Illustration</vt:lpstr>
      <vt:lpstr>Illustration</vt:lpstr>
      <vt:lpstr>Illustration</vt:lpstr>
      <vt:lpstr>Running Time of Prim’s Algorithm</vt:lpstr>
      <vt:lpstr>Kruskal’s Algorithm</vt:lpstr>
      <vt:lpstr>Illustration</vt:lpstr>
      <vt:lpstr>Illustration</vt:lpstr>
      <vt:lpstr>Pseudocode of Kruskal’s Algorithm</vt:lpstr>
      <vt:lpstr>Breadth First Search</vt:lpstr>
      <vt:lpstr>Breadth First Search</vt:lpstr>
      <vt:lpstr>Breadth First Search</vt:lpstr>
      <vt:lpstr>Depth-First Search</vt:lpstr>
      <vt:lpstr>Illustration of DFS on Undirected Graphs</vt:lpstr>
      <vt:lpstr>Depth-First Spanning Tree with Back Edges</vt:lpstr>
      <vt:lpstr>Running Time of DFS</vt:lpstr>
      <vt:lpstr>DFS on Directed Graphs</vt:lpstr>
      <vt:lpstr>Illustration of DFS on Directed Graphs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CSCI6370: Topics in Computer Science  Advanced Topics in Algorithms and Applications  Fall Semester, 2002</dc:title>
  <dc:creator>zchen</dc:creator>
  <cp:lastModifiedBy>Zhixiang Chen</cp:lastModifiedBy>
  <cp:revision>515</cp:revision>
  <dcterms:created xsi:type="dcterms:W3CDTF">2002-08-21T01:49:00Z</dcterms:created>
  <dcterms:modified xsi:type="dcterms:W3CDTF">2019-11-18T16:24:58Z</dcterms:modified>
</cp:coreProperties>
</file>