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handoutMasterIdLst>
    <p:handoutMasterId r:id="rId86"/>
  </p:handoutMasterIdLst>
  <p:sldIdLst>
    <p:sldId id="397" r:id="rId2"/>
    <p:sldId id="398" r:id="rId3"/>
    <p:sldId id="399" r:id="rId4"/>
    <p:sldId id="400" r:id="rId5"/>
    <p:sldId id="401" r:id="rId6"/>
    <p:sldId id="402" r:id="rId7"/>
    <p:sldId id="403" r:id="rId8"/>
    <p:sldId id="404" r:id="rId9"/>
    <p:sldId id="405"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425" r:id="rId24"/>
    <p:sldId id="426" r:id="rId25"/>
    <p:sldId id="427" r:id="rId26"/>
    <p:sldId id="428" r:id="rId27"/>
    <p:sldId id="429" r:id="rId28"/>
    <p:sldId id="430" r:id="rId29"/>
    <p:sldId id="431" r:id="rId30"/>
    <p:sldId id="432" r:id="rId31"/>
    <p:sldId id="433" r:id="rId32"/>
    <p:sldId id="434" r:id="rId33"/>
    <p:sldId id="435" r:id="rId34"/>
    <p:sldId id="436"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449" r:id="rId48"/>
    <p:sldId id="450" r:id="rId49"/>
    <p:sldId id="452" r:id="rId50"/>
    <p:sldId id="451" r:id="rId51"/>
    <p:sldId id="453" r:id="rId52"/>
    <p:sldId id="454" r:id="rId53"/>
    <p:sldId id="455" r:id="rId54"/>
    <p:sldId id="456" r:id="rId55"/>
    <p:sldId id="457" r:id="rId56"/>
    <p:sldId id="458" r:id="rId57"/>
    <p:sldId id="459" r:id="rId58"/>
    <p:sldId id="460" r:id="rId59"/>
    <p:sldId id="461" r:id="rId60"/>
    <p:sldId id="462" r:id="rId61"/>
    <p:sldId id="463" r:id="rId62"/>
    <p:sldId id="464" r:id="rId63"/>
    <p:sldId id="465" r:id="rId64"/>
    <p:sldId id="466" r:id="rId65"/>
    <p:sldId id="467" r:id="rId66"/>
    <p:sldId id="468" r:id="rId67"/>
    <p:sldId id="469" r:id="rId68"/>
    <p:sldId id="470" r:id="rId69"/>
    <p:sldId id="471" r:id="rId70"/>
    <p:sldId id="473" r:id="rId71"/>
    <p:sldId id="474" r:id="rId72"/>
    <p:sldId id="475" r:id="rId73"/>
    <p:sldId id="476" r:id="rId74"/>
    <p:sldId id="477" r:id="rId75"/>
    <p:sldId id="478" r:id="rId76"/>
    <p:sldId id="479" r:id="rId77"/>
    <p:sldId id="480" r:id="rId78"/>
    <p:sldId id="481" r:id="rId79"/>
    <p:sldId id="482" r:id="rId80"/>
    <p:sldId id="484" r:id="rId81"/>
    <p:sldId id="485" r:id="rId82"/>
    <p:sldId id="486" r:id="rId83"/>
    <p:sldId id="487" r:id="rId84"/>
    <p:sldId id="488" r:id="rId8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00FF"/>
    <a:srgbClr val="22AA2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05" autoAdjust="0"/>
    <p:restoredTop sz="90929"/>
  </p:normalViewPr>
  <p:slideViewPr>
    <p:cSldViewPr snapToGrid="0">
      <p:cViewPr varScale="1">
        <p:scale>
          <a:sx n="80" d="100"/>
          <a:sy n="80" d="100"/>
        </p:scale>
        <p:origin x="-137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4"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4.w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40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40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40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326BF7-D895-49A0-9AB4-3C063D959E81}" type="slidenum">
              <a:rPr lang="en-US"/>
              <a:pPr/>
              <a:t>‹#›</a:t>
            </a:fld>
            <a:endParaRPr lang="en-US"/>
          </a:p>
        </p:txBody>
      </p:sp>
    </p:spTree>
    <p:extLst>
      <p:ext uri="{BB962C8B-B14F-4D97-AF65-F5344CB8AC3E}">
        <p14:creationId xmlns:p14="http://schemas.microsoft.com/office/powerpoint/2010/main" val="2444877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50A1D-F017-4567-AE43-A2BDAFD7BDE0}" type="slidenum">
              <a:rPr lang="en-US" smtClean="0"/>
              <a:pPr/>
              <a:t>‹#›</a:t>
            </a:fld>
            <a:endParaRPr lang="en-US"/>
          </a:p>
        </p:txBody>
      </p:sp>
    </p:spTree>
    <p:extLst>
      <p:ext uri="{BB962C8B-B14F-4D97-AF65-F5344CB8AC3E}">
        <p14:creationId xmlns:p14="http://schemas.microsoft.com/office/powerpoint/2010/main" val="360932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D86F18-BE6A-4010-B3F8-31BDB0B4F1C3}" type="slidenum">
              <a:rPr lang="en-US" smtClean="0"/>
              <a:pPr/>
              <a:t>‹#›</a:t>
            </a:fld>
            <a:endParaRPr lang="en-US"/>
          </a:p>
        </p:txBody>
      </p:sp>
    </p:spTree>
    <p:extLst>
      <p:ext uri="{BB962C8B-B14F-4D97-AF65-F5344CB8AC3E}">
        <p14:creationId xmlns:p14="http://schemas.microsoft.com/office/powerpoint/2010/main" val="197312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F0806-38C4-4999-886B-054A596AD7F9}" type="slidenum">
              <a:rPr lang="en-US" smtClean="0"/>
              <a:pPr/>
              <a:t>‹#›</a:t>
            </a:fld>
            <a:endParaRPr lang="en-US"/>
          </a:p>
        </p:txBody>
      </p:sp>
    </p:spTree>
    <p:extLst>
      <p:ext uri="{BB962C8B-B14F-4D97-AF65-F5344CB8AC3E}">
        <p14:creationId xmlns:p14="http://schemas.microsoft.com/office/powerpoint/2010/main" val="212284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7E4B1-E2D6-4AB2-8446-143195AFB3EC}" type="slidenum">
              <a:rPr lang="en-US" smtClean="0"/>
              <a:pPr/>
              <a:t>‹#›</a:t>
            </a:fld>
            <a:endParaRPr lang="en-US"/>
          </a:p>
        </p:txBody>
      </p:sp>
    </p:spTree>
    <p:extLst>
      <p:ext uri="{BB962C8B-B14F-4D97-AF65-F5344CB8AC3E}">
        <p14:creationId xmlns:p14="http://schemas.microsoft.com/office/powerpoint/2010/main" val="307421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901B4-700A-4366-9D12-4A9DC85298FB}" type="slidenum">
              <a:rPr lang="en-US" smtClean="0"/>
              <a:pPr/>
              <a:t>‹#›</a:t>
            </a:fld>
            <a:endParaRPr lang="en-US"/>
          </a:p>
        </p:txBody>
      </p:sp>
    </p:spTree>
    <p:extLst>
      <p:ext uri="{BB962C8B-B14F-4D97-AF65-F5344CB8AC3E}">
        <p14:creationId xmlns:p14="http://schemas.microsoft.com/office/powerpoint/2010/main" val="1675535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39A86-9D06-4010-AD99-FA530FA250CD}" type="slidenum">
              <a:rPr lang="en-US" smtClean="0"/>
              <a:pPr/>
              <a:t>‹#›</a:t>
            </a:fld>
            <a:endParaRPr lang="en-US"/>
          </a:p>
        </p:txBody>
      </p:sp>
    </p:spTree>
    <p:extLst>
      <p:ext uri="{BB962C8B-B14F-4D97-AF65-F5344CB8AC3E}">
        <p14:creationId xmlns:p14="http://schemas.microsoft.com/office/powerpoint/2010/main" val="184425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778084-7FB9-49FA-B946-4724F9DEE140}" type="slidenum">
              <a:rPr lang="en-US" smtClean="0"/>
              <a:pPr/>
              <a:t>‹#›</a:t>
            </a:fld>
            <a:endParaRPr lang="en-US"/>
          </a:p>
        </p:txBody>
      </p:sp>
    </p:spTree>
    <p:extLst>
      <p:ext uri="{BB962C8B-B14F-4D97-AF65-F5344CB8AC3E}">
        <p14:creationId xmlns:p14="http://schemas.microsoft.com/office/powerpoint/2010/main" val="27440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F8087-CCDA-43A8-B0B4-F941B926496A}" type="slidenum">
              <a:rPr lang="en-US" smtClean="0"/>
              <a:pPr/>
              <a:t>‹#›</a:t>
            </a:fld>
            <a:endParaRPr lang="en-US"/>
          </a:p>
        </p:txBody>
      </p:sp>
    </p:spTree>
    <p:extLst>
      <p:ext uri="{BB962C8B-B14F-4D97-AF65-F5344CB8AC3E}">
        <p14:creationId xmlns:p14="http://schemas.microsoft.com/office/powerpoint/2010/main" val="2216369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1D038-8791-4B45-AE6E-E8C8DA295A0D}" type="slidenum">
              <a:rPr lang="en-US" smtClean="0"/>
              <a:pPr/>
              <a:t>‹#›</a:t>
            </a:fld>
            <a:endParaRPr lang="en-US"/>
          </a:p>
        </p:txBody>
      </p:sp>
    </p:spTree>
    <p:extLst>
      <p:ext uri="{BB962C8B-B14F-4D97-AF65-F5344CB8AC3E}">
        <p14:creationId xmlns:p14="http://schemas.microsoft.com/office/powerpoint/2010/main" val="90695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CE917-B499-4829-AA6B-357E645000F3}" type="slidenum">
              <a:rPr lang="en-US" smtClean="0"/>
              <a:pPr/>
              <a:t>‹#›</a:t>
            </a:fld>
            <a:endParaRPr lang="en-US"/>
          </a:p>
        </p:txBody>
      </p:sp>
    </p:spTree>
    <p:extLst>
      <p:ext uri="{BB962C8B-B14F-4D97-AF65-F5344CB8AC3E}">
        <p14:creationId xmlns:p14="http://schemas.microsoft.com/office/powerpoint/2010/main" val="303858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C76D5-737F-4878-98E6-C76E915436FC}" type="slidenum">
              <a:rPr lang="en-US" smtClean="0"/>
              <a:pPr/>
              <a:t>‹#›</a:t>
            </a:fld>
            <a:endParaRPr lang="en-US"/>
          </a:p>
        </p:txBody>
      </p:sp>
    </p:spTree>
    <p:extLst>
      <p:ext uri="{BB962C8B-B14F-4D97-AF65-F5344CB8AC3E}">
        <p14:creationId xmlns:p14="http://schemas.microsoft.com/office/powerpoint/2010/main" val="411134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7EE44-5A15-4E6C-AAFA-494FA69DABBD}" type="slidenum">
              <a:rPr lang="en-US" smtClean="0"/>
              <a:pPr/>
              <a:t>‹#›</a:t>
            </a:fld>
            <a:endParaRPr lang="en-US"/>
          </a:p>
        </p:txBody>
      </p:sp>
    </p:spTree>
    <p:extLst>
      <p:ext uri="{BB962C8B-B14F-4D97-AF65-F5344CB8AC3E}">
        <p14:creationId xmlns:p14="http://schemas.microsoft.com/office/powerpoint/2010/main" val="28579348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6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9.bin"/></Relationships>
</file>

<file path=ppt/slides/_rels/slide6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6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16.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7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5" Type="http://schemas.openxmlformats.org/officeDocument/2006/relationships/oleObject" Target="../embeddings/oleObject21.bin"/><Relationship Id="rId10" Type="http://schemas.openxmlformats.org/officeDocument/2006/relationships/image" Target="../media/image25.wmf"/><Relationship Id="rId4" Type="http://schemas.openxmlformats.org/officeDocument/2006/relationships/image" Target="../media/image14.wmf"/><Relationship Id="rId9" Type="http://schemas.openxmlformats.org/officeDocument/2006/relationships/oleObject" Target="../embeddings/oleObject23.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19125" y="165100"/>
            <a:ext cx="7772400" cy="884238"/>
          </a:xfrm>
        </p:spPr>
        <p:txBody>
          <a:bodyPr/>
          <a:lstStyle/>
          <a:p>
            <a:r>
              <a:rPr lang="en-US" sz="3200"/>
              <a:t>Sorting</a:t>
            </a:r>
            <a:endParaRPr lang="en-US" sz="3200">
              <a:latin typeface="Batang" pitchFamily="18" charset="-127"/>
            </a:endParaRPr>
          </a:p>
        </p:txBody>
      </p:sp>
      <p:sp>
        <p:nvSpPr>
          <p:cNvPr id="318467"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000">
                <a:sym typeface="Symbol" pitchFamily="18" charset="2"/>
              </a:rPr>
              <a:t>Sorting includes internal sorting and external sorting</a:t>
            </a:r>
          </a:p>
          <a:p>
            <a:pPr lvl="1"/>
            <a:r>
              <a:rPr lang="en-US" sz="1800">
                <a:solidFill>
                  <a:schemeClr val="hlink"/>
                </a:solidFill>
                <a:sym typeface="Symbol" pitchFamily="18" charset="2"/>
              </a:rPr>
              <a:t>Internal sorting</a:t>
            </a:r>
            <a:r>
              <a:rPr lang="en-US" sz="1800">
                <a:sym typeface="Symbol" pitchFamily="18" charset="2"/>
              </a:rPr>
              <a:t>: the entire sort can be done in main memory, i.e., all elements needed to be sorted can be stored entirely in main memory.</a:t>
            </a:r>
          </a:p>
          <a:p>
            <a:pPr lvl="1"/>
            <a:r>
              <a:rPr lang="en-US" sz="1800">
                <a:solidFill>
                  <a:schemeClr val="hlink"/>
                </a:solidFill>
                <a:sym typeface="Symbol" pitchFamily="18" charset="2"/>
              </a:rPr>
              <a:t>External sorting</a:t>
            </a:r>
            <a:r>
              <a:rPr lang="en-US" sz="1800">
                <a:sym typeface="Symbol" pitchFamily="18" charset="2"/>
              </a:rPr>
              <a:t>: Sorts that cannot be performed in main memory and must be done on disk or tape are known as external sorting.</a:t>
            </a:r>
          </a:p>
          <a:p>
            <a:r>
              <a:rPr lang="en-US" sz="2000">
                <a:sym typeface="Symbol" pitchFamily="18" charset="2"/>
              </a:rPr>
              <a:t>We will focus on internal sorting.</a:t>
            </a:r>
          </a:p>
          <a:p>
            <a:pPr lvl="1"/>
            <a:r>
              <a:rPr lang="en-US" sz="1800">
                <a:sym typeface="Symbol" pitchFamily="18" charset="2"/>
              </a:rPr>
              <a:t>Several simple algorithms, such as insertion sort, perform in O(N</a:t>
            </a:r>
            <a:r>
              <a:rPr lang="en-US" sz="1800" baseline="30000">
                <a:sym typeface="Symbol" pitchFamily="18" charset="2"/>
              </a:rPr>
              <a:t>2</a:t>
            </a:r>
            <a:r>
              <a:rPr lang="en-US" sz="1800">
                <a:sym typeface="Symbol" pitchFamily="18" charset="2"/>
              </a:rPr>
              <a:t>) time.</a:t>
            </a:r>
          </a:p>
          <a:p>
            <a:pPr lvl="1"/>
            <a:r>
              <a:rPr lang="en-US" sz="1800">
                <a:sym typeface="Symbol" pitchFamily="18" charset="2"/>
              </a:rPr>
              <a:t>Shellsort that is very simple to code, first </a:t>
            </a:r>
            <a:r>
              <a:rPr lang="en-US" sz="1800">
                <a:cs typeface="Times New Roman" charset="0"/>
                <a:sym typeface="Symbol" pitchFamily="18" charset="2"/>
              </a:rPr>
              <a:t>breaks ( N</a:t>
            </a:r>
            <a:r>
              <a:rPr lang="en-US" sz="1800" baseline="30000">
                <a:cs typeface="Times New Roman" charset="0"/>
                <a:sym typeface="Symbol" pitchFamily="18" charset="2"/>
              </a:rPr>
              <a:t>2 </a:t>
            </a:r>
            <a:r>
              <a:rPr lang="en-US" sz="1800">
                <a:cs typeface="Times New Roman" charset="0"/>
                <a:sym typeface="Symbol" pitchFamily="18" charset="2"/>
              </a:rPr>
              <a:t>) barrier</a:t>
            </a:r>
            <a:r>
              <a:rPr lang="en-US" sz="1800">
                <a:sym typeface="Symbol" pitchFamily="18" charset="2"/>
              </a:rPr>
              <a:t>, and is efficient in practice.</a:t>
            </a:r>
          </a:p>
          <a:p>
            <a:pPr lvl="1"/>
            <a:r>
              <a:rPr lang="en-US" sz="1800">
                <a:sym typeface="Symbol" pitchFamily="18" charset="2"/>
              </a:rPr>
              <a:t>Slightly more complicated sorting algorithms, such as heap sort, merge sort, quick sort, take O(Nlog</a:t>
            </a:r>
            <a:r>
              <a:rPr lang="en-US" sz="1800" i="1">
                <a:sym typeface="Symbol" pitchFamily="18" charset="2"/>
              </a:rPr>
              <a:t>N</a:t>
            </a:r>
            <a:r>
              <a:rPr lang="en-US" sz="1800">
                <a:sym typeface="Symbol" pitchFamily="18" charset="2"/>
              </a:rPr>
              <a:t>) time.</a:t>
            </a:r>
          </a:p>
          <a:p>
            <a:pPr lvl="1"/>
            <a:r>
              <a:rPr lang="en-US" sz="1800">
                <a:sym typeface="Symbol" pitchFamily="18" charset="2"/>
              </a:rPr>
              <a:t>Linear time sorting algorithms, such as bucket sort.</a:t>
            </a:r>
          </a:p>
        </p:txBody>
      </p:sp>
      <p:sp>
        <p:nvSpPr>
          <p:cNvPr id="31846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619125" y="165100"/>
            <a:ext cx="7772400" cy="884238"/>
          </a:xfrm>
        </p:spPr>
        <p:txBody>
          <a:bodyPr/>
          <a:lstStyle/>
          <a:p>
            <a:r>
              <a:rPr lang="en-US" sz="3200"/>
              <a:t>Shellsort</a:t>
            </a:r>
            <a:endParaRPr lang="en-US" sz="3200">
              <a:latin typeface="Batang" pitchFamily="18" charset="-127"/>
            </a:endParaRPr>
          </a:p>
        </p:txBody>
      </p:sp>
      <p:sp>
        <p:nvSpPr>
          <p:cNvPr id="358403"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000">
                <a:sym typeface="Symbol" pitchFamily="18" charset="2"/>
              </a:rPr>
              <a:t>Shellsort was one of the first algorithms to break the quadratic barrier.</a:t>
            </a:r>
          </a:p>
          <a:p>
            <a:r>
              <a:rPr lang="en-US" sz="2000">
                <a:sym typeface="Symbol" pitchFamily="18" charset="2"/>
              </a:rPr>
              <a:t>Shellsort works by comparing elements that are distant; the distance between comparisons decreases as the algorithm runs until the last phase, in which adjacent elements are compared.</a:t>
            </a:r>
          </a:p>
          <a:p>
            <a:r>
              <a:rPr lang="en-US" sz="2000">
                <a:sym typeface="Symbol" pitchFamily="18" charset="2"/>
              </a:rPr>
              <a:t>Basic ideas</a:t>
            </a:r>
          </a:p>
          <a:p>
            <a:pPr lvl="1"/>
            <a:r>
              <a:rPr lang="en-US" sz="1800">
                <a:sym typeface="Symbol" pitchFamily="18" charset="2"/>
              </a:rPr>
              <a:t>Choose a sequence, h</a:t>
            </a:r>
            <a:r>
              <a:rPr lang="en-US" sz="1800" baseline="-25000">
                <a:sym typeface="Symbol" pitchFamily="18" charset="2"/>
              </a:rPr>
              <a:t>1</a:t>
            </a:r>
            <a:r>
              <a:rPr lang="en-US" sz="1800">
                <a:sym typeface="Symbol" pitchFamily="18" charset="2"/>
              </a:rPr>
              <a:t>=1, h</a:t>
            </a:r>
            <a:r>
              <a:rPr lang="en-US" sz="1800" baseline="-25000">
                <a:sym typeface="Symbol" pitchFamily="18" charset="2"/>
              </a:rPr>
              <a:t>2</a:t>
            </a:r>
            <a:r>
              <a:rPr lang="en-US" sz="1800">
                <a:sym typeface="Symbol" pitchFamily="18" charset="2"/>
              </a:rPr>
              <a:t>, …, h</a:t>
            </a:r>
            <a:r>
              <a:rPr lang="en-US" sz="1800" baseline="-25000">
                <a:sym typeface="Symbol" pitchFamily="18" charset="2"/>
              </a:rPr>
              <a:t>t</a:t>
            </a:r>
            <a:r>
              <a:rPr lang="en-US" sz="1800">
                <a:sym typeface="Symbol" pitchFamily="18" charset="2"/>
              </a:rPr>
              <a:t>, called the </a:t>
            </a:r>
            <a:r>
              <a:rPr lang="en-US" sz="1800">
                <a:solidFill>
                  <a:schemeClr val="hlink"/>
                </a:solidFill>
                <a:sym typeface="Symbol" pitchFamily="18" charset="2"/>
              </a:rPr>
              <a:t>increment sequence</a:t>
            </a:r>
            <a:r>
              <a:rPr lang="en-US" sz="1800">
                <a:sym typeface="Symbol" pitchFamily="18" charset="2"/>
              </a:rPr>
              <a:t>.</a:t>
            </a:r>
          </a:p>
          <a:p>
            <a:pPr lvl="1"/>
            <a:r>
              <a:rPr lang="en-US" sz="1800">
                <a:sym typeface="Symbol" pitchFamily="18" charset="2"/>
              </a:rPr>
              <a:t>For each h</a:t>
            </a:r>
            <a:r>
              <a:rPr lang="en-US" sz="1800" baseline="-25000">
                <a:sym typeface="Symbol" pitchFamily="18" charset="2"/>
              </a:rPr>
              <a:t>k</a:t>
            </a:r>
            <a:r>
              <a:rPr lang="en-US" sz="1800">
                <a:sym typeface="Symbol" pitchFamily="18" charset="2"/>
              </a:rPr>
              <a:t> = h</a:t>
            </a:r>
            <a:r>
              <a:rPr lang="en-US" sz="1800" baseline="-25000">
                <a:sym typeface="Symbol" pitchFamily="18" charset="2"/>
              </a:rPr>
              <a:t>t </a:t>
            </a:r>
            <a:r>
              <a:rPr lang="en-US" sz="1800">
                <a:sym typeface="Symbol" pitchFamily="18" charset="2"/>
              </a:rPr>
              <a:t>, …, h</a:t>
            </a:r>
            <a:r>
              <a:rPr lang="en-US" sz="1800" baseline="-25000">
                <a:sym typeface="Symbol" pitchFamily="18" charset="2"/>
              </a:rPr>
              <a:t>2</a:t>
            </a:r>
            <a:r>
              <a:rPr lang="en-US" sz="1800">
                <a:sym typeface="Symbol" pitchFamily="18" charset="2"/>
              </a:rPr>
              <a:t>, h</a:t>
            </a:r>
            <a:r>
              <a:rPr lang="en-US" sz="1800" baseline="-25000">
                <a:sym typeface="Symbol" pitchFamily="18" charset="2"/>
              </a:rPr>
              <a:t>1</a:t>
            </a:r>
            <a:r>
              <a:rPr lang="en-US" sz="1800">
                <a:sym typeface="Symbol" pitchFamily="18" charset="2"/>
              </a:rPr>
              <a:t>, sort all elements spaced h</a:t>
            </a:r>
            <a:r>
              <a:rPr lang="en-US" sz="1800" baseline="-25000">
                <a:sym typeface="Symbol" pitchFamily="18" charset="2"/>
              </a:rPr>
              <a:t>k</a:t>
            </a:r>
            <a:r>
              <a:rPr lang="en-US" sz="1800">
                <a:sym typeface="Symbol" pitchFamily="18" charset="2"/>
              </a:rPr>
              <a:t> apart. (After a </a:t>
            </a:r>
            <a:r>
              <a:rPr lang="en-US" sz="1800">
                <a:solidFill>
                  <a:schemeClr val="hlink"/>
                </a:solidFill>
                <a:sym typeface="Symbol" pitchFamily="18" charset="2"/>
              </a:rPr>
              <a:t>phase</a:t>
            </a:r>
            <a:r>
              <a:rPr lang="en-US" sz="1800">
                <a:sym typeface="Symbol" pitchFamily="18" charset="2"/>
              </a:rPr>
              <a:t>, using some increment h</a:t>
            </a:r>
            <a:r>
              <a:rPr lang="en-US" sz="1800" baseline="-25000">
                <a:sym typeface="Symbol" pitchFamily="18" charset="2"/>
              </a:rPr>
              <a:t>k</a:t>
            </a:r>
            <a:r>
              <a:rPr lang="en-US" sz="1800">
                <a:sym typeface="Symbol" pitchFamily="18" charset="2"/>
              </a:rPr>
              <a:t>, for every i, we have a[i] &lt;= a[i+h</a:t>
            </a:r>
            <a:r>
              <a:rPr lang="en-US" sz="1800" baseline="-25000">
                <a:sym typeface="Symbol" pitchFamily="18" charset="2"/>
              </a:rPr>
              <a:t>k</a:t>
            </a:r>
            <a:r>
              <a:rPr lang="en-US" sz="1800">
                <a:sym typeface="Symbol" pitchFamily="18" charset="2"/>
              </a:rPr>
              <a:t>]; all elements spaced h</a:t>
            </a:r>
            <a:r>
              <a:rPr lang="en-US" sz="1800" baseline="-25000">
                <a:sym typeface="Symbol" pitchFamily="18" charset="2"/>
              </a:rPr>
              <a:t>k</a:t>
            </a:r>
            <a:r>
              <a:rPr lang="en-US" sz="1800">
                <a:sym typeface="Symbol" pitchFamily="18" charset="2"/>
              </a:rPr>
              <a:t> apart are in sorted order. The file is then said to be </a:t>
            </a:r>
            <a:r>
              <a:rPr lang="en-US" sz="1800">
                <a:solidFill>
                  <a:schemeClr val="hlink"/>
                </a:solidFill>
                <a:sym typeface="Symbol" pitchFamily="18" charset="2"/>
              </a:rPr>
              <a:t>h</a:t>
            </a:r>
            <a:r>
              <a:rPr lang="en-US" sz="1800" baseline="-25000">
                <a:solidFill>
                  <a:schemeClr val="hlink"/>
                </a:solidFill>
                <a:sym typeface="Symbol" pitchFamily="18" charset="2"/>
              </a:rPr>
              <a:t>k</a:t>
            </a:r>
            <a:r>
              <a:rPr lang="en-US" sz="1800">
                <a:solidFill>
                  <a:schemeClr val="hlink"/>
                </a:solidFill>
                <a:sym typeface="Symbol" pitchFamily="18" charset="2"/>
              </a:rPr>
              <a:t>-sorted</a:t>
            </a:r>
            <a:r>
              <a:rPr lang="en-US" sz="1800">
                <a:sym typeface="Symbol" pitchFamily="18" charset="2"/>
              </a:rPr>
              <a:t>.)</a:t>
            </a:r>
          </a:p>
          <a:p>
            <a:pPr lvl="1"/>
            <a:r>
              <a:rPr lang="en-US" sz="1800">
                <a:sym typeface="Symbol" pitchFamily="18" charset="2"/>
              </a:rPr>
              <a:t>In each phase, use insertion sort to sort all elements spaced h</a:t>
            </a:r>
            <a:r>
              <a:rPr lang="en-US" sz="1800" baseline="-25000">
                <a:sym typeface="Symbol" pitchFamily="18" charset="2"/>
              </a:rPr>
              <a:t>k</a:t>
            </a:r>
            <a:r>
              <a:rPr lang="en-US" sz="1800">
                <a:sym typeface="Symbol" pitchFamily="18" charset="2"/>
              </a:rPr>
              <a:t> apart. For example,</a:t>
            </a:r>
          </a:p>
          <a:p>
            <a:pPr lvl="1">
              <a:buFont typeface="Wingdings" pitchFamily="2" charset="2"/>
              <a:buNone/>
            </a:pPr>
            <a:r>
              <a:rPr lang="en-US" sz="1800">
                <a:sym typeface="Symbol" pitchFamily="18" charset="2"/>
              </a:rPr>
              <a:t>	Original:	</a:t>
            </a:r>
            <a:r>
              <a:rPr lang="en-US" sz="1800">
                <a:solidFill>
                  <a:srgbClr val="FF00FF"/>
                </a:solidFill>
                <a:sym typeface="Symbol" pitchFamily="18" charset="2"/>
              </a:rPr>
              <a:t>80</a:t>
            </a:r>
            <a:r>
              <a:rPr lang="en-US" sz="1800">
                <a:sym typeface="Symbol" pitchFamily="18" charset="2"/>
              </a:rPr>
              <a:t>  </a:t>
            </a:r>
            <a:r>
              <a:rPr lang="en-US" sz="1800">
                <a:solidFill>
                  <a:srgbClr val="22AA22"/>
                </a:solidFill>
                <a:sym typeface="Symbol" pitchFamily="18" charset="2"/>
              </a:rPr>
              <a:t>93</a:t>
            </a:r>
            <a:r>
              <a:rPr lang="en-US" sz="1800">
                <a:sym typeface="Symbol" pitchFamily="18" charset="2"/>
              </a:rPr>
              <a:t>  </a:t>
            </a:r>
            <a:r>
              <a:rPr lang="en-US" sz="1800">
                <a:solidFill>
                  <a:srgbClr val="FF0000"/>
                </a:solidFill>
                <a:sym typeface="Symbol" pitchFamily="18" charset="2"/>
              </a:rPr>
              <a:t>60</a:t>
            </a:r>
            <a:r>
              <a:rPr lang="en-US" sz="1800">
                <a:sym typeface="Symbol" pitchFamily="18" charset="2"/>
              </a:rPr>
              <a:t>  </a:t>
            </a:r>
            <a:r>
              <a:rPr lang="en-US" sz="1800">
                <a:solidFill>
                  <a:srgbClr val="FF00FF"/>
                </a:solidFill>
                <a:sym typeface="Symbol" pitchFamily="18" charset="2"/>
              </a:rPr>
              <a:t>12</a:t>
            </a:r>
            <a:r>
              <a:rPr lang="en-US" sz="1800">
                <a:sym typeface="Symbol" pitchFamily="18" charset="2"/>
              </a:rPr>
              <a:t>  </a:t>
            </a:r>
            <a:r>
              <a:rPr lang="en-US" sz="1800">
                <a:solidFill>
                  <a:srgbClr val="22AA22"/>
                </a:solidFill>
                <a:sym typeface="Symbol" pitchFamily="18" charset="2"/>
              </a:rPr>
              <a:t>42</a:t>
            </a:r>
            <a:r>
              <a:rPr lang="en-US" sz="1800">
                <a:sym typeface="Symbol" pitchFamily="18" charset="2"/>
              </a:rPr>
              <a:t>  </a:t>
            </a:r>
            <a:r>
              <a:rPr lang="en-US" sz="1800">
                <a:solidFill>
                  <a:srgbClr val="FF0000"/>
                </a:solidFill>
                <a:sym typeface="Symbol" pitchFamily="18" charset="2"/>
              </a:rPr>
              <a:t>30</a:t>
            </a:r>
            <a:r>
              <a:rPr lang="en-US" sz="1800">
                <a:sym typeface="Symbol" pitchFamily="18" charset="2"/>
              </a:rPr>
              <a:t>  </a:t>
            </a:r>
            <a:r>
              <a:rPr lang="en-US" sz="1800">
                <a:solidFill>
                  <a:srgbClr val="FF00FF"/>
                </a:solidFill>
                <a:sym typeface="Symbol" pitchFamily="18" charset="2"/>
              </a:rPr>
              <a:t>68</a:t>
            </a:r>
            <a:r>
              <a:rPr lang="en-US" sz="1800">
                <a:sym typeface="Symbol" pitchFamily="18" charset="2"/>
              </a:rPr>
              <a:t>  </a:t>
            </a:r>
            <a:r>
              <a:rPr lang="en-US" sz="1800">
                <a:solidFill>
                  <a:srgbClr val="22AA22"/>
                </a:solidFill>
                <a:sym typeface="Symbol" pitchFamily="18" charset="2"/>
              </a:rPr>
              <a:t>85</a:t>
            </a:r>
            <a:r>
              <a:rPr lang="en-US" sz="1800">
                <a:sym typeface="Symbol" pitchFamily="18" charset="2"/>
              </a:rPr>
              <a:t>  </a:t>
            </a:r>
            <a:r>
              <a:rPr lang="en-US" sz="1800">
                <a:solidFill>
                  <a:srgbClr val="FF0000"/>
                </a:solidFill>
                <a:sym typeface="Symbol" pitchFamily="18" charset="2"/>
              </a:rPr>
              <a:t>10</a:t>
            </a:r>
          </a:p>
          <a:p>
            <a:pPr lvl="1">
              <a:buFont typeface="Wingdings" pitchFamily="2" charset="2"/>
              <a:buNone/>
            </a:pPr>
            <a:r>
              <a:rPr lang="en-US" sz="1800">
                <a:sym typeface="Symbol" pitchFamily="18" charset="2"/>
              </a:rPr>
              <a:t>after 3-sort:	</a:t>
            </a:r>
            <a:r>
              <a:rPr lang="en-US" sz="1800">
                <a:solidFill>
                  <a:srgbClr val="FF00FF"/>
                </a:solidFill>
                <a:sym typeface="Symbol" pitchFamily="18" charset="2"/>
              </a:rPr>
              <a:t>12</a:t>
            </a:r>
            <a:r>
              <a:rPr lang="en-US" sz="1800">
                <a:sym typeface="Symbol" pitchFamily="18" charset="2"/>
              </a:rPr>
              <a:t>  </a:t>
            </a:r>
            <a:r>
              <a:rPr lang="en-US" sz="1800">
                <a:solidFill>
                  <a:srgbClr val="22AA22"/>
                </a:solidFill>
                <a:sym typeface="Symbol" pitchFamily="18" charset="2"/>
              </a:rPr>
              <a:t>42</a:t>
            </a:r>
            <a:r>
              <a:rPr lang="en-US" sz="1800">
                <a:sym typeface="Symbol" pitchFamily="18" charset="2"/>
              </a:rPr>
              <a:t>  </a:t>
            </a:r>
            <a:r>
              <a:rPr lang="en-US" sz="1800">
                <a:solidFill>
                  <a:srgbClr val="FF0000"/>
                </a:solidFill>
                <a:sym typeface="Symbol" pitchFamily="18" charset="2"/>
              </a:rPr>
              <a:t>10</a:t>
            </a:r>
            <a:r>
              <a:rPr lang="en-US" sz="1800">
                <a:sym typeface="Symbol" pitchFamily="18" charset="2"/>
              </a:rPr>
              <a:t>  </a:t>
            </a:r>
            <a:r>
              <a:rPr lang="en-US" sz="1800">
                <a:solidFill>
                  <a:srgbClr val="FF00FF"/>
                </a:solidFill>
                <a:sym typeface="Symbol" pitchFamily="18" charset="2"/>
              </a:rPr>
              <a:t>68</a:t>
            </a:r>
            <a:r>
              <a:rPr lang="en-US" sz="1800">
                <a:sym typeface="Symbol" pitchFamily="18" charset="2"/>
              </a:rPr>
              <a:t>  </a:t>
            </a:r>
            <a:r>
              <a:rPr lang="en-US" sz="1800">
                <a:solidFill>
                  <a:srgbClr val="22AA22"/>
                </a:solidFill>
                <a:sym typeface="Symbol" pitchFamily="18" charset="2"/>
              </a:rPr>
              <a:t>85</a:t>
            </a:r>
            <a:r>
              <a:rPr lang="en-US" sz="1800">
                <a:sym typeface="Symbol" pitchFamily="18" charset="2"/>
              </a:rPr>
              <a:t>  </a:t>
            </a:r>
            <a:r>
              <a:rPr lang="en-US" sz="1800">
                <a:solidFill>
                  <a:srgbClr val="FF0000"/>
                </a:solidFill>
                <a:sym typeface="Symbol" pitchFamily="18" charset="2"/>
              </a:rPr>
              <a:t>30</a:t>
            </a:r>
            <a:r>
              <a:rPr lang="en-US" sz="1800">
                <a:sym typeface="Symbol" pitchFamily="18" charset="2"/>
              </a:rPr>
              <a:t>  </a:t>
            </a:r>
            <a:r>
              <a:rPr lang="en-US" sz="1800">
                <a:solidFill>
                  <a:srgbClr val="FF00FF"/>
                </a:solidFill>
                <a:sym typeface="Symbol" pitchFamily="18" charset="2"/>
              </a:rPr>
              <a:t>80</a:t>
            </a:r>
            <a:r>
              <a:rPr lang="en-US" sz="1800">
                <a:sym typeface="Symbol" pitchFamily="18" charset="2"/>
              </a:rPr>
              <a:t>  </a:t>
            </a:r>
            <a:r>
              <a:rPr lang="en-US" sz="1800">
                <a:solidFill>
                  <a:srgbClr val="22AA22"/>
                </a:solidFill>
                <a:sym typeface="Symbol" pitchFamily="18" charset="2"/>
              </a:rPr>
              <a:t>93</a:t>
            </a:r>
            <a:r>
              <a:rPr lang="en-US" sz="1800">
                <a:sym typeface="Symbol" pitchFamily="18" charset="2"/>
              </a:rPr>
              <a:t>  </a:t>
            </a:r>
            <a:r>
              <a:rPr lang="en-US" sz="1800">
                <a:solidFill>
                  <a:srgbClr val="FF0000"/>
                </a:solidFill>
                <a:sym typeface="Symbol" pitchFamily="18" charset="2"/>
              </a:rPr>
              <a:t>60</a:t>
            </a:r>
            <a:r>
              <a:rPr lang="en-US" sz="1800">
                <a:sym typeface="Symbol" pitchFamily="18" charset="2"/>
              </a:rPr>
              <a:t>  </a:t>
            </a:r>
          </a:p>
          <a:p>
            <a:pPr lvl="1"/>
            <a:endParaRPr lang="en-US" sz="1800">
              <a:sym typeface="Symbol" pitchFamily="18" charset="2"/>
            </a:endParaRPr>
          </a:p>
          <a:p>
            <a:endParaRPr lang="en-US" sz="2000">
              <a:sym typeface="Symbol" pitchFamily="18" charset="2"/>
            </a:endParaRPr>
          </a:p>
        </p:txBody>
      </p:sp>
      <p:sp>
        <p:nvSpPr>
          <p:cNvPr id="35840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8405" name="Freeform 5"/>
          <p:cNvSpPr>
            <a:spLocks/>
          </p:cNvSpPr>
          <p:nvPr/>
        </p:nvSpPr>
        <p:spPr bwMode="auto">
          <a:xfrm>
            <a:off x="2617788" y="5848350"/>
            <a:ext cx="2395537" cy="211138"/>
          </a:xfrm>
          <a:custGeom>
            <a:avLst/>
            <a:gdLst>
              <a:gd name="T0" fmla="*/ 0 w 774"/>
              <a:gd name="T1" fmla="*/ 0 h 93"/>
              <a:gd name="T2" fmla="*/ 0 w 774"/>
              <a:gd name="T3" fmla="*/ 93 h 93"/>
              <a:gd name="T4" fmla="*/ 774 w 774"/>
              <a:gd name="T5" fmla="*/ 93 h 93"/>
              <a:gd name="T6" fmla="*/ 774 w 774"/>
              <a:gd name="T7" fmla="*/ 20 h 93"/>
            </a:gdLst>
            <a:ahLst/>
            <a:cxnLst>
              <a:cxn ang="0">
                <a:pos x="T0" y="T1"/>
              </a:cxn>
              <a:cxn ang="0">
                <a:pos x="T2" y="T3"/>
              </a:cxn>
              <a:cxn ang="0">
                <a:pos x="T4" y="T5"/>
              </a:cxn>
              <a:cxn ang="0">
                <a:pos x="T6" y="T7"/>
              </a:cxn>
            </a:cxnLst>
            <a:rect l="0" t="0" r="r" b="b"/>
            <a:pathLst>
              <a:path w="774" h="93">
                <a:moveTo>
                  <a:pt x="0" y="0"/>
                </a:moveTo>
                <a:lnTo>
                  <a:pt x="0" y="93"/>
                </a:lnTo>
                <a:lnTo>
                  <a:pt x="774" y="93"/>
                </a:lnTo>
                <a:lnTo>
                  <a:pt x="774" y="20"/>
                </a:lnTo>
              </a:path>
            </a:pathLst>
          </a:custGeom>
          <a:noFill/>
          <a:ln w="12700" cap="flat" cmpd="sng">
            <a:solidFill>
              <a:srgbClr val="FF00FF"/>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06" name="Line 6"/>
          <p:cNvSpPr>
            <a:spLocks noChangeShapeType="1"/>
          </p:cNvSpPr>
          <p:nvPr/>
        </p:nvSpPr>
        <p:spPr bwMode="auto">
          <a:xfrm flipV="1">
            <a:off x="3836988" y="5843588"/>
            <a:ext cx="0" cy="220662"/>
          </a:xfrm>
          <a:prstGeom prst="line">
            <a:avLst/>
          </a:prstGeom>
          <a:noFill/>
          <a:ln w="12700">
            <a:solidFill>
              <a:srgbClr val="FF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07" name="Freeform 7"/>
          <p:cNvSpPr>
            <a:spLocks/>
          </p:cNvSpPr>
          <p:nvPr/>
        </p:nvSpPr>
        <p:spPr bwMode="auto">
          <a:xfrm>
            <a:off x="3016250" y="5854700"/>
            <a:ext cx="2386013" cy="346075"/>
          </a:xfrm>
          <a:custGeom>
            <a:avLst/>
            <a:gdLst>
              <a:gd name="T0" fmla="*/ 0 w 1503"/>
              <a:gd name="T1" fmla="*/ 0 h 218"/>
              <a:gd name="T2" fmla="*/ 0 w 1503"/>
              <a:gd name="T3" fmla="*/ 218 h 218"/>
              <a:gd name="T4" fmla="*/ 1503 w 1503"/>
              <a:gd name="T5" fmla="*/ 218 h 218"/>
              <a:gd name="T6" fmla="*/ 1503 w 1503"/>
              <a:gd name="T7" fmla="*/ 0 h 218"/>
            </a:gdLst>
            <a:ahLst/>
            <a:cxnLst>
              <a:cxn ang="0">
                <a:pos x="T0" y="T1"/>
              </a:cxn>
              <a:cxn ang="0">
                <a:pos x="T2" y="T3"/>
              </a:cxn>
              <a:cxn ang="0">
                <a:pos x="T4" y="T5"/>
              </a:cxn>
              <a:cxn ang="0">
                <a:pos x="T6" y="T7"/>
              </a:cxn>
            </a:cxnLst>
            <a:rect l="0" t="0" r="r" b="b"/>
            <a:pathLst>
              <a:path w="1503" h="218">
                <a:moveTo>
                  <a:pt x="0" y="0"/>
                </a:moveTo>
                <a:lnTo>
                  <a:pt x="0" y="218"/>
                </a:lnTo>
                <a:lnTo>
                  <a:pt x="1503" y="218"/>
                </a:lnTo>
                <a:lnTo>
                  <a:pt x="1503" y="0"/>
                </a:lnTo>
              </a:path>
            </a:pathLst>
          </a:custGeom>
          <a:noFill/>
          <a:ln w="12700" cap="flat" cmpd="sng">
            <a:solidFill>
              <a:srgbClr val="22AA22"/>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08" name="Line 8"/>
          <p:cNvSpPr>
            <a:spLocks noChangeShapeType="1"/>
          </p:cNvSpPr>
          <p:nvPr/>
        </p:nvSpPr>
        <p:spPr bwMode="auto">
          <a:xfrm flipV="1">
            <a:off x="4214813" y="5854700"/>
            <a:ext cx="0" cy="357188"/>
          </a:xfrm>
          <a:prstGeom prst="line">
            <a:avLst/>
          </a:prstGeom>
          <a:noFill/>
          <a:ln w="12700">
            <a:solidFill>
              <a:srgbClr val="22AA2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09" name="Freeform 9"/>
          <p:cNvSpPr>
            <a:spLocks/>
          </p:cNvSpPr>
          <p:nvPr/>
        </p:nvSpPr>
        <p:spPr bwMode="auto">
          <a:xfrm>
            <a:off x="3429000" y="5867400"/>
            <a:ext cx="2362200" cy="457200"/>
          </a:xfrm>
          <a:custGeom>
            <a:avLst/>
            <a:gdLst>
              <a:gd name="T0" fmla="*/ 0 w 1488"/>
              <a:gd name="T1" fmla="*/ 0 h 288"/>
              <a:gd name="T2" fmla="*/ 0 w 1488"/>
              <a:gd name="T3" fmla="*/ 288 h 288"/>
              <a:gd name="T4" fmla="*/ 1488 w 1488"/>
              <a:gd name="T5" fmla="*/ 288 h 288"/>
              <a:gd name="T6" fmla="*/ 1488 w 1488"/>
              <a:gd name="T7" fmla="*/ 0 h 288"/>
            </a:gdLst>
            <a:ahLst/>
            <a:cxnLst>
              <a:cxn ang="0">
                <a:pos x="T0" y="T1"/>
              </a:cxn>
              <a:cxn ang="0">
                <a:pos x="T2" y="T3"/>
              </a:cxn>
              <a:cxn ang="0">
                <a:pos x="T4" y="T5"/>
              </a:cxn>
              <a:cxn ang="0">
                <a:pos x="T6" y="T7"/>
              </a:cxn>
            </a:cxnLst>
            <a:rect l="0" t="0" r="r" b="b"/>
            <a:pathLst>
              <a:path w="1488" h="288">
                <a:moveTo>
                  <a:pt x="0" y="0"/>
                </a:moveTo>
                <a:lnTo>
                  <a:pt x="0" y="288"/>
                </a:lnTo>
                <a:lnTo>
                  <a:pt x="1488" y="288"/>
                </a:lnTo>
                <a:lnTo>
                  <a:pt x="1488" y="0"/>
                </a:lnTo>
              </a:path>
            </a:pathLst>
          </a:custGeom>
          <a:noFill/>
          <a:ln w="12700" cap="flat" cmpd="sng">
            <a:solidFill>
              <a:srgbClr val="FF0000"/>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58410" name="Line 10"/>
          <p:cNvSpPr>
            <a:spLocks noChangeShapeType="1"/>
          </p:cNvSpPr>
          <p:nvPr/>
        </p:nvSpPr>
        <p:spPr bwMode="auto">
          <a:xfrm flipV="1">
            <a:off x="4603750" y="5867400"/>
            <a:ext cx="0" cy="457200"/>
          </a:xfrm>
          <a:prstGeom prst="line">
            <a:avLst/>
          </a:prstGeom>
          <a:noFill/>
          <a:ln w="127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19125" y="165100"/>
            <a:ext cx="7772400" cy="560388"/>
          </a:xfrm>
        </p:spPr>
        <p:txBody>
          <a:bodyPr>
            <a:normAutofit fontScale="90000"/>
          </a:bodyPr>
          <a:lstStyle/>
          <a:p>
            <a:r>
              <a:rPr lang="en-US" sz="3200"/>
              <a:t>Shellsort </a:t>
            </a:r>
            <a:r>
              <a:rPr lang="en-US" sz="3200">
                <a:sym typeface="Symbol" pitchFamily="18" charset="2"/>
              </a:rPr>
              <a:t> Example</a:t>
            </a:r>
            <a:endParaRPr lang="en-US" sz="3200">
              <a:latin typeface="Batang" pitchFamily="18" charset="-127"/>
            </a:endParaRPr>
          </a:p>
        </p:txBody>
      </p:sp>
      <p:sp>
        <p:nvSpPr>
          <p:cNvPr id="359427" name="Rectangle 3" descr="Rectangle: Click to edit Master text styles&#10;Second level&#10;Third level&#10;Fourth level&#10;Fifth level"/>
          <p:cNvSpPr>
            <a:spLocks noGrp="1" noChangeArrowheads="1"/>
          </p:cNvSpPr>
          <p:nvPr>
            <p:ph idx="1"/>
          </p:nvPr>
        </p:nvSpPr>
        <p:spPr>
          <a:xfrm>
            <a:off x="573088" y="736600"/>
            <a:ext cx="7940675" cy="5800725"/>
          </a:xfrm>
        </p:spPr>
        <p:txBody>
          <a:bodyPr/>
          <a:lstStyle/>
          <a:p>
            <a:pPr>
              <a:buFont typeface="Wingdings" pitchFamily="2" charset="2"/>
              <a:buNone/>
            </a:pPr>
            <a:r>
              <a:rPr lang="en-US" sz="2000" dirty="0">
                <a:sym typeface="Symbol" pitchFamily="18" charset="2"/>
              </a:rPr>
              <a:t>Suppose we have an array containing the following integers:</a:t>
            </a:r>
          </a:p>
          <a:p>
            <a:pPr>
              <a:buFont typeface="Wingdings" pitchFamily="2" charset="2"/>
              <a:buNone/>
            </a:pPr>
            <a:r>
              <a:rPr lang="en-US" sz="2000" dirty="0">
                <a:sym typeface="Symbol" pitchFamily="18" charset="2"/>
              </a:rPr>
              <a:t>	 80  93  60  12  42  30  68  85  10</a:t>
            </a:r>
          </a:p>
          <a:p>
            <a:r>
              <a:rPr lang="en-US" sz="2000" dirty="0">
                <a:sym typeface="Symbol" pitchFamily="18" charset="2"/>
              </a:rPr>
              <a:t>Choose {3, 2, 1} as the increment sequence.</a:t>
            </a:r>
          </a:p>
          <a:p>
            <a:r>
              <a:rPr lang="en-US" sz="2000" dirty="0">
                <a:sym typeface="Symbol" pitchFamily="18" charset="2"/>
              </a:rPr>
              <a:t>For each </a:t>
            </a:r>
            <a:r>
              <a:rPr lang="en-US" sz="2000" dirty="0" err="1">
                <a:sym typeface="Symbol" pitchFamily="18" charset="2"/>
              </a:rPr>
              <a:t>h</a:t>
            </a:r>
            <a:r>
              <a:rPr lang="en-US" sz="2000" baseline="-25000" dirty="0" err="1">
                <a:sym typeface="Symbol" pitchFamily="18" charset="2"/>
              </a:rPr>
              <a:t>k</a:t>
            </a:r>
            <a:r>
              <a:rPr lang="en-US" sz="2000" dirty="0">
                <a:sym typeface="Symbol" pitchFamily="18" charset="2"/>
              </a:rPr>
              <a:t> = 3, 2, 1, sort all elements spaced </a:t>
            </a:r>
            <a:r>
              <a:rPr lang="en-US" sz="2000" dirty="0" err="1">
                <a:sym typeface="Symbol" pitchFamily="18" charset="2"/>
              </a:rPr>
              <a:t>h</a:t>
            </a:r>
            <a:r>
              <a:rPr lang="en-US" sz="2000" baseline="-25000" dirty="0" err="1">
                <a:sym typeface="Symbol" pitchFamily="18" charset="2"/>
              </a:rPr>
              <a:t>k</a:t>
            </a:r>
            <a:r>
              <a:rPr lang="en-US" sz="2000" dirty="0">
                <a:sym typeface="Symbol" pitchFamily="18" charset="2"/>
              </a:rPr>
              <a:t> apart using insertion sort.</a:t>
            </a:r>
          </a:p>
          <a:p>
            <a:pPr lvl="1"/>
            <a:r>
              <a:rPr lang="en-US" sz="1800" dirty="0">
                <a:sym typeface="Symbol" pitchFamily="18" charset="2"/>
              </a:rPr>
              <a:t>For </a:t>
            </a:r>
            <a:r>
              <a:rPr lang="en-US" sz="1800" dirty="0" err="1">
                <a:sym typeface="Symbol" pitchFamily="18" charset="2"/>
              </a:rPr>
              <a:t>h</a:t>
            </a:r>
            <a:r>
              <a:rPr lang="en-US" sz="1800" baseline="-25000" dirty="0" err="1">
                <a:sym typeface="Symbol" pitchFamily="18" charset="2"/>
              </a:rPr>
              <a:t>k</a:t>
            </a:r>
            <a:r>
              <a:rPr lang="en-US" sz="1800" dirty="0">
                <a:sym typeface="Symbol" pitchFamily="18" charset="2"/>
              </a:rPr>
              <a:t> = 3, divide the original array into three segments (all elements in each segment are spaced </a:t>
            </a:r>
            <a:r>
              <a:rPr lang="en-US" sz="1800" dirty="0" err="1">
                <a:sym typeface="Symbol" pitchFamily="18" charset="2"/>
              </a:rPr>
              <a:t>h</a:t>
            </a:r>
            <a:r>
              <a:rPr lang="en-US" sz="1800" baseline="-25000" dirty="0" err="1">
                <a:sym typeface="Symbol" pitchFamily="18" charset="2"/>
              </a:rPr>
              <a:t>k</a:t>
            </a:r>
            <a:r>
              <a:rPr lang="en-US" sz="1800" dirty="0">
                <a:sym typeface="Symbol" pitchFamily="18" charset="2"/>
              </a:rPr>
              <a:t> apart in the original array).</a:t>
            </a:r>
          </a:p>
          <a:p>
            <a:pPr lvl="1">
              <a:buFont typeface="Wingdings" pitchFamily="2" charset="2"/>
              <a:buNone/>
            </a:pPr>
            <a:r>
              <a:rPr lang="en-US" sz="1800" dirty="0">
                <a:sym typeface="Symbol" pitchFamily="18" charset="2"/>
              </a:rPr>
              <a:t>			</a:t>
            </a:r>
            <a:r>
              <a:rPr lang="en-US" sz="1800" dirty="0">
                <a:solidFill>
                  <a:srgbClr val="FF00FF"/>
                </a:solidFill>
                <a:sym typeface="Symbol" pitchFamily="18" charset="2"/>
              </a:rPr>
              <a:t>80  12  68</a:t>
            </a:r>
            <a:r>
              <a:rPr lang="en-US" sz="1800" dirty="0">
                <a:sym typeface="Symbol" pitchFamily="18" charset="2"/>
              </a:rPr>
              <a:t>  segment 1</a:t>
            </a:r>
          </a:p>
          <a:p>
            <a:pPr lvl="1">
              <a:buFont typeface="Wingdings" pitchFamily="2" charset="2"/>
              <a:buNone/>
            </a:pPr>
            <a:r>
              <a:rPr lang="en-US" sz="1800" dirty="0">
                <a:sym typeface="Symbol" pitchFamily="18" charset="2"/>
              </a:rPr>
              <a:t>			</a:t>
            </a:r>
            <a:r>
              <a:rPr lang="en-US" sz="1800" dirty="0">
                <a:solidFill>
                  <a:srgbClr val="22AA22"/>
                </a:solidFill>
                <a:sym typeface="Symbol" pitchFamily="18" charset="2"/>
              </a:rPr>
              <a:t>93  42  85</a:t>
            </a:r>
            <a:r>
              <a:rPr lang="en-US" sz="1800" dirty="0">
                <a:sym typeface="Symbol" pitchFamily="18" charset="2"/>
              </a:rPr>
              <a:t>  segment 2</a:t>
            </a:r>
          </a:p>
          <a:p>
            <a:pPr lvl="1">
              <a:buFont typeface="Wingdings" pitchFamily="2" charset="2"/>
              <a:buNone/>
            </a:pPr>
            <a:r>
              <a:rPr lang="en-US" sz="1800" dirty="0">
                <a:sym typeface="Symbol" pitchFamily="18" charset="2"/>
              </a:rPr>
              <a:t>			</a:t>
            </a:r>
            <a:r>
              <a:rPr lang="en-US" sz="1800" dirty="0">
                <a:solidFill>
                  <a:srgbClr val="FF0000"/>
                </a:solidFill>
                <a:sym typeface="Symbol" pitchFamily="18" charset="2"/>
              </a:rPr>
              <a:t>60  30  10</a:t>
            </a:r>
            <a:r>
              <a:rPr lang="en-US" sz="1800" dirty="0">
                <a:sym typeface="Symbol" pitchFamily="18" charset="2"/>
              </a:rPr>
              <a:t>  segment 3</a:t>
            </a:r>
          </a:p>
          <a:p>
            <a:pPr lvl="1">
              <a:buFont typeface="Wingdings" pitchFamily="2" charset="2"/>
              <a:buNone/>
            </a:pPr>
            <a:r>
              <a:rPr lang="en-US" sz="1800" dirty="0">
                <a:solidFill>
                  <a:srgbClr val="FF00FF"/>
                </a:solidFill>
                <a:sym typeface="Symbol" pitchFamily="18" charset="2"/>
              </a:rPr>
              <a:t>	</a:t>
            </a:r>
            <a:r>
              <a:rPr lang="en-US" sz="1800" dirty="0">
                <a:sym typeface="Symbol" pitchFamily="18" charset="2"/>
              </a:rPr>
              <a:t>(</a:t>
            </a:r>
            <a:r>
              <a:rPr lang="en-US" sz="1800" dirty="0">
                <a:solidFill>
                  <a:srgbClr val="FF00FF"/>
                </a:solidFill>
                <a:sym typeface="Symbol" pitchFamily="18" charset="2"/>
              </a:rPr>
              <a:t>80</a:t>
            </a:r>
            <a:r>
              <a:rPr lang="en-US" sz="1800" dirty="0">
                <a:sym typeface="Symbol" pitchFamily="18" charset="2"/>
              </a:rPr>
              <a:t>  </a:t>
            </a:r>
            <a:r>
              <a:rPr lang="en-US" sz="1800" dirty="0">
                <a:solidFill>
                  <a:srgbClr val="22AA22"/>
                </a:solidFill>
                <a:sym typeface="Symbol" pitchFamily="18" charset="2"/>
              </a:rPr>
              <a:t>93</a:t>
            </a:r>
            <a:r>
              <a:rPr lang="en-US" sz="1800" dirty="0">
                <a:sym typeface="Symbol" pitchFamily="18" charset="2"/>
              </a:rPr>
              <a:t>  </a:t>
            </a:r>
            <a:r>
              <a:rPr lang="en-US" sz="1800" dirty="0">
                <a:solidFill>
                  <a:srgbClr val="FF0000"/>
                </a:solidFill>
                <a:sym typeface="Symbol" pitchFamily="18" charset="2"/>
              </a:rPr>
              <a:t>60</a:t>
            </a:r>
            <a:r>
              <a:rPr lang="en-US" sz="1800" dirty="0">
                <a:sym typeface="Symbol" pitchFamily="18" charset="2"/>
              </a:rPr>
              <a:t>  </a:t>
            </a:r>
            <a:r>
              <a:rPr lang="en-US" sz="1800" dirty="0">
                <a:solidFill>
                  <a:srgbClr val="FF00FF"/>
                </a:solidFill>
                <a:sym typeface="Symbol" pitchFamily="18" charset="2"/>
              </a:rPr>
              <a:t>12</a:t>
            </a:r>
            <a:r>
              <a:rPr lang="en-US" sz="1800" dirty="0">
                <a:sym typeface="Symbol" pitchFamily="18" charset="2"/>
              </a:rPr>
              <a:t>  </a:t>
            </a:r>
            <a:r>
              <a:rPr lang="en-US" sz="1800" dirty="0">
                <a:solidFill>
                  <a:srgbClr val="22AA22"/>
                </a:solidFill>
                <a:sym typeface="Symbol" pitchFamily="18" charset="2"/>
              </a:rPr>
              <a:t>42</a:t>
            </a:r>
            <a:r>
              <a:rPr lang="en-US" sz="1800" dirty="0">
                <a:sym typeface="Symbol" pitchFamily="18" charset="2"/>
              </a:rPr>
              <a:t>  </a:t>
            </a:r>
            <a:r>
              <a:rPr lang="en-US" sz="1800" dirty="0">
                <a:solidFill>
                  <a:srgbClr val="FF0000"/>
                </a:solidFill>
                <a:sym typeface="Symbol" pitchFamily="18" charset="2"/>
              </a:rPr>
              <a:t>30</a:t>
            </a:r>
            <a:r>
              <a:rPr lang="en-US" sz="1800" dirty="0">
                <a:sym typeface="Symbol" pitchFamily="18" charset="2"/>
              </a:rPr>
              <a:t>  </a:t>
            </a:r>
            <a:r>
              <a:rPr lang="en-US" sz="1800" dirty="0">
                <a:solidFill>
                  <a:srgbClr val="FF00FF"/>
                </a:solidFill>
                <a:sym typeface="Symbol" pitchFamily="18" charset="2"/>
              </a:rPr>
              <a:t>68</a:t>
            </a:r>
            <a:r>
              <a:rPr lang="en-US" sz="1800" dirty="0">
                <a:sym typeface="Symbol" pitchFamily="18" charset="2"/>
              </a:rPr>
              <a:t>  </a:t>
            </a:r>
            <a:r>
              <a:rPr lang="en-US" sz="1800" dirty="0">
                <a:solidFill>
                  <a:srgbClr val="22AA22"/>
                </a:solidFill>
                <a:sym typeface="Symbol" pitchFamily="18" charset="2"/>
              </a:rPr>
              <a:t>85</a:t>
            </a:r>
            <a:r>
              <a:rPr lang="en-US" sz="1800" dirty="0">
                <a:sym typeface="Symbol" pitchFamily="18" charset="2"/>
              </a:rPr>
              <a:t>  </a:t>
            </a:r>
            <a:r>
              <a:rPr lang="en-US" sz="1800" dirty="0">
                <a:solidFill>
                  <a:srgbClr val="FF0000"/>
                </a:solidFill>
                <a:sym typeface="Symbol" pitchFamily="18" charset="2"/>
              </a:rPr>
              <a:t>10</a:t>
            </a:r>
            <a:r>
              <a:rPr lang="en-US" sz="1800" dirty="0">
                <a:sym typeface="Symbol" pitchFamily="18" charset="2"/>
              </a:rPr>
              <a:t>)</a:t>
            </a:r>
          </a:p>
          <a:p>
            <a:pPr lvl="1">
              <a:buFont typeface="Wingdings" pitchFamily="2" charset="2"/>
              <a:buNone/>
            </a:pPr>
            <a:r>
              <a:rPr lang="en-US" sz="1800" dirty="0">
                <a:sym typeface="Symbol" pitchFamily="18" charset="2"/>
              </a:rPr>
              <a:t>	and sort each segment using insertion sort:</a:t>
            </a:r>
          </a:p>
          <a:p>
            <a:pPr lvl="1">
              <a:buFont typeface="Wingdings" pitchFamily="2" charset="2"/>
              <a:buNone/>
            </a:pPr>
            <a:r>
              <a:rPr lang="en-US" sz="1800" dirty="0">
                <a:sym typeface="Symbol" pitchFamily="18" charset="2"/>
              </a:rPr>
              <a:t>			</a:t>
            </a:r>
            <a:r>
              <a:rPr lang="en-US" sz="1800" dirty="0">
                <a:solidFill>
                  <a:srgbClr val="FF00FF"/>
                </a:solidFill>
                <a:sym typeface="Symbol" pitchFamily="18" charset="2"/>
              </a:rPr>
              <a:t>12  68  80</a:t>
            </a:r>
          </a:p>
          <a:p>
            <a:pPr lvl="1">
              <a:buFont typeface="Wingdings" pitchFamily="2" charset="2"/>
              <a:buNone/>
            </a:pPr>
            <a:r>
              <a:rPr lang="en-US" sz="1800" dirty="0">
                <a:sym typeface="Symbol" pitchFamily="18" charset="2"/>
              </a:rPr>
              <a:t>			</a:t>
            </a:r>
            <a:r>
              <a:rPr lang="en-US" sz="1800" dirty="0">
                <a:solidFill>
                  <a:srgbClr val="22AA22"/>
                </a:solidFill>
                <a:sym typeface="Symbol" pitchFamily="18" charset="2"/>
              </a:rPr>
              <a:t>42  85  93</a:t>
            </a:r>
          </a:p>
          <a:p>
            <a:pPr lvl="1">
              <a:buFont typeface="Wingdings" pitchFamily="2" charset="2"/>
              <a:buNone/>
            </a:pPr>
            <a:r>
              <a:rPr lang="en-US" sz="1800" dirty="0">
                <a:sym typeface="Symbol" pitchFamily="18" charset="2"/>
              </a:rPr>
              <a:t>			</a:t>
            </a:r>
            <a:r>
              <a:rPr lang="en-US" sz="1800" dirty="0">
                <a:solidFill>
                  <a:srgbClr val="FF0000"/>
                </a:solidFill>
                <a:sym typeface="Symbol" pitchFamily="18" charset="2"/>
              </a:rPr>
              <a:t>10  30  60</a:t>
            </a:r>
          </a:p>
          <a:p>
            <a:pPr lvl="1">
              <a:buFont typeface="Wingdings" pitchFamily="2" charset="2"/>
              <a:buNone/>
            </a:pPr>
            <a:r>
              <a:rPr lang="en-US" sz="1800" dirty="0">
                <a:sym typeface="Symbol" pitchFamily="18" charset="2"/>
              </a:rPr>
              <a:t>The original array, partially sorted, now appears as</a:t>
            </a:r>
          </a:p>
          <a:p>
            <a:pPr lvl="1">
              <a:buFont typeface="Wingdings" pitchFamily="2" charset="2"/>
              <a:buNone/>
            </a:pPr>
            <a:r>
              <a:rPr lang="en-US" sz="1800" dirty="0">
                <a:sym typeface="Symbol" pitchFamily="18" charset="2"/>
              </a:rPr>
              <a:t>	</a:t>
            </a:r>
            <a:r>
              <a:rPr lang="en-US" sz="1800" dirty="0">
                <a:solidFill>
                  <a:srgbClr val="FF00FF"/>
                </a:solidFill>
                <a:sym typeface="Symbol" pitchFamily="18" charset="2"/>
              </a:rPr>
              <a:t>12</a:t>
            </a:r>
            <a:r>
              <a:rPr lang="en-US" sz="1800" dirty="0">
                <a:sym typeface="Symbol" pitchFamily="18" charset="2"/>
              </a:rPr>
              <a:t>  </a:t>
            </a:r>
            <a:r>
              <a:rPr lang="en-US" sz="1800" dirty="0">
                <a:solidFill>
                  <a:srgbClr val="22AA22"/>
                </a:solidFill>
                <a:sym typeface="Symbol" pitchFamily="18" charset="2"/>
              </a:rPr>
              <a:t>42</a:t>
            </a:r>
            <a:r>
              <a:rPr lang="en-US" sz="1800" dirty="0">
                <a:sym typeface="Symbol" pitchFamily="18" charset="2"/>
              </a:rPr>
              <a:t>  </a:t>
            </a:r>
            <a:r>
              <a:rPr lang="en-US" sz="1800" dirty="0">
                <a:solidFill>
                  <a:srgbClr val="FF0000"/>
                </a:solidFill>
                <a:sym typeface="Symbol" pitchFamily="18" charset="2"/>
              </a:rPr>
              <a:t>10</a:t>
            </a:r>
            <a:r>
              <a:rPr lang="en-US" sz="1800" dirty="0">
                <a:sym typeface="Symbol" pitchFamily="18" charset="2"/>
              </a:rPr>
              <a:t>  </a:t>
            </a:r>
            <a:r>
              <a:rPr lang="en-US" sz="1800" dirty="0">
                <a:solidFill>
                  <a:srgbClr val="FF00FF"/>
                </a:solidFill>
                <a:sym typeface="Symbol" pitchFamily="18" charset="2"/>
              </a:rPr>
              <a:t>68</a:t>
            </a:r>
            <a:r>
              <a:rPr lang="en-US" sz="1800" dirty="0">
                <a:sym typeface="Symbol" pitchFamily="18" charset="2"/>
              </a:rPr>
              <a:t>  </a:t>
            </a:r>
            <a:r>
              <a:rPr lang="en-US" sz="1800" dirty="0">
                <a:solidFill>
                  <a:srgbClr val="22AA22"/>
                </a:solidFill>
                <a:sym typeface="Symbol" pitchFamily="18" charset="2"/>
              </a:rPr>
              <a:t>85</a:t>
            </a:r>
            <a:r>
              <a:rPr lang="en-US" sz="1800" dirty="0">
                <a:sym typeface="Symbol" pitchFamily="18" charset="2"/>
              </a:rPr>
              <a:t>  </a:t>
            </a:r>
            <a:r>
              <a:rPr lang="en-US" sz="1800" dirty="0">
                <a:solidFill>
                  <a:srgbClr val="FF0000"/>
                </a:solidFill>
                <a:sym typeface="Symbol" pitchFamily="18" charset="2"/>
              </a:rPr>
              <a:t>30</a:t>
            </a:r>
            <a:r>
              <a:rPr lang="en-US" sz="1800" dirty="0">
                <a:sym typeface="Symbol" pitchFamily="18" charset="2"/>
              </a:rPr>
              <a:t>  </a:t>
            </a:r>
            <a:r>
              <a:rPr lang="en-US" sz="1800" dirty="0">
                <a:solidFill>
                  <a:srgbClr val="FF00FF"/>
                </a:solidFill>
                <a:sym typeface="Symbol" pitchFamily="18" charset="2"/>
              </a:rPr>
              <a:t>80</a:t>
            </a:r>
            <a:r>
              <a:rPr lang="en-US" sz="1800" dirty="0">
                <a:sym typeface="Symbol" pitchFamily="18" charset="2"/>
              </a:rPr>
              <a:t>  </a:t>
            </a:r>
            <a:r>
              <a:rPr lang="en-US" sz="1800" dirty="0">
                <a:solidFill>
                  <a:srgbClr val="22AA22"/>
                </a:solidFill>
                <a:sym typeface="Symbol" pitchFamily="18" charset="2"/>
              </a:rPr>
              <a:t>93</a:t>
            </a:r>
            <a:r>
              <a:rPr lang="en-US" sz="1800" dirty="0">
                <a:sym typeface="Symbol" pitchFamily="18" charset="2"/>
              </a:rPr>
              <a:t>  </a:t>
            </a:r>
            <a:r>
              <a:rPr lang="en-US" sz="1800" dirty="0">
                <a:solidFill>
                  <a:srgbClr val="FF0000"/>
                </a:solidFill>
                <a:sym typeface="Symbol" pitchFamily="18" charset="2"/>
              </a:rPr>
              <a:t>60</a:t>
            </a:r>
            <a:r>
              <a:rPr lang="en-US" sz="1800" dirty="0">
                <a:sym typeface="Symbol" pitchFamily="18" charset="2"/>
              </a:rPr>
              <a:t> </a:t>
            </a:r>
          </a:p>
        </p:txBody>
      </p:sp>
      <p:sp>
        <p:nvSpPr>
          <p:cNvPr id="35942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59432" name="Group 8"/>
          <p:cNvGrpSpPr>
            <a:grpSpLocks/>
          </p:cNvGrpSpPr>
          <p:nvPr/>
        </p:nvGrpSpPr>
        <p:grpSpPr bwMode="auto">
          <a:xfrm>
            <a:off x="1726127" y="4132849"/>
            <a:ext cx="3067050" cy="277813"/>
            <a:chOff x="1159" y="2610"/>
            <a:chExt cx="1932" cy="175"/>
          </a:xfrm>
        </p:grpSpPr>
        <p:sp>
          <p:nvSpPr>
            <p:cNvPr id="359429" name="Rectangle 5"/>
            <p:cNvSpPr>
              <a:spLocks noChangeArrowheads="1"/>
            </p:cNvSpPr>
            <p:nvPr/>
          </p:nvSpPr>
          <p:spPr bwMode="auto">
            <a:xfrm>
              <a:off x="1159" y="2616"/>
              <a:ext cx="454"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0" name="Rectangle 6"/>
            <p:cNvSpPr>
              <a:spLocks noChangeArrowheads="1"/>
            </p:cNvSpPr>
            <p:nvPr/>
          </p:nvSpPr>
          <p:spPr bwMode="auto">
            <a:xfrm>
              <a:off x="1835" y="2611"/>
              <a:ext cx="378"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1" name="Rectangle 7"/>
            <p:cNvSpPr>
              <a:spLocks noChangeArrowheads="1"/>
            </p:cNvSpPr>
            <p:nvPr/>
          </p:nvSpPr>
          <p:spPr bwMode="auto">
            <a:xfrm>
              <a:off x="2465" y="2610"/>
              <a:ext cx="626"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442" name="Group 18"/>
          <p:cNvGrpSpPr>
            <a:grpSpLocks/>
          </p:cNvGrpSpPr>
          <p:nvPr/>
        </p:nvGrpSpPr>
        <p:grpSpPr bwMode="auto">
          <a:xfrm>
            <a:off x="1410451" y="3973761"/>
            <a:ext cx="3074064" cy="436901"/>
            <a:chOff x="922" y="2608"/>
            <a:chExt cx="2132" cy="184"/>
          </a:xfrm>
        </p:grpSpPr>
        <p:sp>
          <p:nvSpPr>
            <p:cNvPr id="359437" name="Rectangle 13"/>
            <p:cNvSpPr>
              <a:spLocks noChangeArrowheads="1"/>
            </p:cNvSpPr>
            <p:nvPr/>
          </p:nvSpPr>
          <p:spPr bwMode="auto">
            <a:xfrm>
              <a:off x="922" y="2616"/>
              <a:ext cx="249" cy="17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9" name="Rectangle 15"/>
            <p:cNvSpPr>
              <a:spLocks noChangeArrowheads="1"/>
            </p:cNvSpPr>
            <p:nvPr/>
          </p:nvSpPr>
          <p:spPr bwMode="auto">
            <a:xfrm>
              <a:off x="1451" y="2614"/>
              <a:ext cx="368"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0" name="Rectangle 16"/>
            <p:cNvSpPr>
              <a:spLocks noChangeArrowheads="1"/>
            </p:cNvSpPr>
            <p:nvPr/>
          </p:nvSpPr>
          <p:spPr bwMode="auto">
            <a:xfrm>
              <a:off x="2129" y="2609"/>
              <a:ext cx="456"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1" name="Rectangle 17"/>
            <p:cNvSpPr>
              <a:spLocks noChangeArrowheads="1"/>
            </p:cNvSpPr>
            <p:nvPr/>
          </p:nvSpPr>
          <p:spPr bwMode="auto">
            <a:xfrm>
              <a:off x="2856" y="2608"/>
              <a:ext cx="198" cy="176"/>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59443" name="Group 19"/>
          <p:cNvGrpSpPr>
            <a:grpSpLocks/>
          </p:cNvGrpSpPr>
          <p:nvPr/>
        </p:nvGrpSpPr>
        <p:grpSpPr bwMode="auto">
          <a:xfrm>
            <a:off x="1512813" y="4059825"/>
            <a:ext cx="2686212" cy="350837"/>
            <a:chOff x="1159" y="2610"/>
            <a:chExt cx="1932" cy="175"/>
          </a:xfrm>
        </p:grpSpPr>
        <p:sp>
          <p:nvSpPr>
            <p:cNvPr id="359444" name="Rectangle 20"/>
            <p:cNvSpPr>
              <a:spLocks noChangeArrowheads="1"/>
            </p:cNvSpPr>
            <p:nvPr/>
          </p:nvSpPr>
          <p:spPr bwMode="auto">
            <a:xfrm>
              <a:off x="1159" y="2616"/>
              <a:ext cx="454"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5" name="Rectangle 21"/>
            <p:cNvSpPr>
              <a:spLocks noChangeArrowheads="1"/>
            </p:cNvSpPr>
            <p:nvPr/>
          </p:nvSpPr>
          <p:spPr bwMode="auto">
            <a:xfrm>
              <a:off x="1846" y="2611"/>
              <a:ext cx="519"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46" name="Rectangle 22"/>
            <p:cNvSpPr>
              <a:spLocks noChangeArrowheads="1"/>
            </p:cNvSpPr>
            <p:nvPr/>
          </p:nvSpPr>
          <p:spPr bwMode="auto">
            <a:xfrm>
              <a:off x="2558" y="2610"/>
              <a:ext cx="533" cy="169"/>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9432"/>
                                        </p:tgtEl>
                                        <p:attrNameLst>
                                          <p:attrName>style.visibility</p:attrName>
                                        </p:attrNameLst>
                                      </p:cBhvr>
                                      <p:to>
                                        <p:strVal val="visible"/>
                                      </p:to>
                                    </p:set>
                                    <p:animEffect transition="in" filter="blinds(horizontal)">
                                      <p:cBhvr>
                                        <p:cTn id="7" dur="500"/>
                                        <p:tgtEl>
                                          <p:spTgt spid="359432"/>
                                        </p:tgtEl>
                                      </p:cBhvr>
                                    </p:animEffect>
                                  </p:childTnLst>
                                  <p:subTnLst>
                                    <p:set>
                                      <p:cBhvr override="childStyle">
                                        <p:cTn dur="1" fill="hold" display="0" masterRel="nextClick" afterEffect="1"/>
                                        <p:tgtEl>
                                          <p:spTgt spid="35943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9442"/>
                                        </p:tgtEl>
                                        <p:attrNameLst>
                                          <p:attrName>style.visibility</p:attrName>
                                        </p:attrNameLst>
                                      </p:cBhvr>
                                      <p:to>
                                        <p:strVal val="visible"/>
                                      </p:to>
                                    </p:set>
                                    <p:animEffect transition="in" filter="blinds(horizontal)">
                                      <p:cBhvr>
                                        <p:cTn id="12" dur="500"/>
                                        <p:tgtEl>
                                          <p:spTgt spid="359442"/>
                                        </p:tgtEl>
                                      </p:cBhvr>
                                    </p:animEffect>
                                  </p:childTnLst>
                                  <p:subTnLst>
                                    <p:set>
                                      <p:cBhvr override="childStyle">
                                        <p:cTn dur="1" fill="hold" display="0" masterRel="nextClick" afterEffect="1"/>
                                        <p:tgtEl>
                                          <p:spTgt spid="35944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59443"/>
                                        </p:tgtEl>
                                        <p:attrNameLst>
                                          <p:attrName>style.visibility</p:attrName>
                                        </p:attrNameLst>
                                      </p:cBhvr>
                                      <p:to>
                                        <p:strVal val="visible"/>
                                      </p:to>
                                    </p:set>
                                    <p:animEffect transition="in" filter="blinds(horizontal)">
                                      <p:cBhvr>
                                        <p:cTn id="17" dur="500"/>
                                        <p:tgtEl>
                                          <p:spTgt spid="359443"/>
                                        </p:tgtEl>
                                      </p:cBhvr>
                                    </p:animEffect>
                                  </p:childTnLst>
                                  <p:subTnLst>
                                    <p:set>
                                      <p:cBhvr override="childStyle">
                                        <p:cTn dur="1" fill="hold" display="0" masterRel="nextClick" afterEffect="1"/>
                                        <p:tgtEl>
                                          <p:spTgt spid="35944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619125" y="165100"/>
            <a:ext cx="7772400" cy="560388"/>
          </a:xfrm>
        </p:spPr>
        <p:txBody>
          <a:bodyPr>
            <a:normAutofit fontScale="90000"/>
          </a:bodyPr>
          <a:lstStyle/>
          <a:p>
            <a:r>
              <a:rPr lang="en-US" sz="3200"/>
              <a:t>Shellsort </a:t>
            </a:r>
            <a:r>
              <a:rPr lang="en-US" sz="3200">
                <a:sym typeface="Symbol" pitchFamily="18" charset="2"/>
              </a:rPr>
              <a:t> Example</a:t>
            </a:r>
            <a:endParaRPr lang="en-US" sz="3200">
              <a:latin typeface="Batang" pitchFamily="18" charset="-127"/>
            </a:endParaRPr>
          </a:p>
        </p:txBody>
      </p:sp>
      <p:sp>
        <p:nvSpPr>
          <p:cNvPr id="360451" name="Rectangle 3" descr="Rectangle: Click to edit Master text styles&#10;Second level&#10;Third level&#10;Fourth level&#10;Fifth level"/>
          <p:cNvSpPr>
            <a:spLocks noGrp="1" noChangeArrowheads="1"/>
          </p:cNvSpPr>
          <p:nvPr>
            <p:ph idx="1"/>
          </p:nvPr>
        </p:nvSpPr>
        <p:spPr>
          <a:xfrm>
            <a:off x="573088" y="736600"/>
            <a:ext cx="7940675" cy="5800725"/>
          </a:xfrm>
        </p:spPr>
        <p:txBody>
          <a:bodyPr/>
          <a:lstStyle/>
          <a:p>
            <a:pPr>
              <a:buFont typeface="Wingdings" pitchFamily="2" charset="2"/>
              <a:buNone/>
            </a:pPr>
            <a:endParaRPr lang="en-US" sz="2000">
              <a:sym typeface="Symbol" pitchFamily="18" charset="2"/>
            </a:endParaRPr>
          </a:p>
          <a:p>
            <a:r>
              <a:rPr lang="en-US" sz="2000">
                <a:sym typeface="Symbol" pitchFamily="18" charset="2"/>
              </a:rPr>
              <a:t>For each h</a:t>
            </a:r>
            <a:r>
              <a:rPr lang="en-US" sz="2000" baseline="-25000">
                <a:sym typeface="Symbol" pitchFamily="18" charset="2"/>
              </a:rPr>
              <a:t>k</a:t>
            </a:r>
            <a:r>
              <a:rPr lang="en-US" sz="2000">
                <a:sym typeface="Symbol" pitchFamily="18" charset="2"/>
              </a:rPr>
              <a:t> = 3, 2, 1, sort all elements spaced h</a:t>
            </a:r>
            <a:r>
              <a:rPr lang="en-US" sz="2000" baseline="-25000">
                <a:sym typeface="Symbol" pitchFamily="18" charset="2"/>
              </a:rPr>
              <a:t>k</a:t>
            </a:r>
            <a:r>
              <a:rPr lang="en-US" sz="2000">
                <a:sym typeface="Symbol" pitchFamily="18" charset="2"/>
              </a:rPr>
              <a:t> apart using insertion sort.</a:t>
            </a:r>
          </a:p>
          <a:p>
            <a:pPr lvl="1">
              <a:buFont typeface="Wingdings" pitchFamily="2" charset="2"/>
              <a:buNone/>
            </a:pPr>
            <a:r>
              <a:rPr lang="en-US" sz="1800">
                <a:sym typeface="Symbol" pitchFamily="18" charset="2"/>
              </a:rPr>
              <a:t>(After 3-sort: 12  42  10  68  85  30  80  93  60)</a:t>
            </a:r>
          </a:p>
          <a:p>
            <a:pPr lvl="1"/>
            <a:r>
              <a:rPr lang="en-US" sz="1800">
                <a:sym typeface="Symbol" pitchFamily="18" charset="2"/>
              </a:rPr>
              <a:t>For h</a:t>
            </a:r>
            <a:r>
              <a:rPr lang="en-US" sz="1800" baseline="-25000">
                <a:sym typeface="Symbol" pitchFamily="18" charset="2"/>
              </a:rPr>
              <a:t>k</a:t>
            </a:r>
            <a:r>
              <a:rPr lang="en-US" sz="1800">
                <a:sym typeface="Symbol" pitchFamily="18" charset="2"/>
              </a:rPr>
              <a:t> = 2, divide the 3-sorted array into two segments (all elements in each segment are spaced h</a:t>
            </a:r>
            <a:r>
              <a:rPr lang="en-US" sz="1800" baseline="-25000">
                <a:sym typeface="Symbol" pitchFamily="18" charset="2"/>
              </a:rPr>
              <a:t>k</a:t>
            </a:r>
            <a:r>
              <a:rPr lang="en-US" sz="1800">
                <a:sym typeface="Symbol" pitchFamily="18" charset="2"/>
              </a:rPr>
              <a:t> apart in the 3-sorted array).</a:t>
            </a:r>
          </a:p>
          <a:p>
            <a:pPr lvl="1">
              <a:buFont typeface="Wingdings" pitchFamily="2" charset="2"/>
              <a:buNone/>
            </a:pPr>
            <a:r>
              <a:rPr lang="en-US" sz="1800">
                <a:sym typeface="Symbol" pitchFamily="18" charset="2"/>
              </a:rPr>
              <a:t>			</a:t>
            </a:r>
            <a:r>
              <a:rPr lang="en-US" sz="1800">
                <a:solidFill>
                  <a:srgbClr val="FF00FF"/>
                </a:solidFill>
                <a:sym typeface="Symbol" pitchFamily="18" charset="2"/>
              </a:rPr>
              <a:t>12  10  85  80  60</a:t>
            </a:r>
            <a:r>
              <a:rPr lang="en-US" sz="1800">
                <a:sym typeface="Symbol" pitchFamily="18" charset="2"/>
              </a:rPr>
              <a:t>  segment 1</a:t>
            </a:r>
          </a:p>
          <a:p>
            <a:pPr lvl="1">
              <a:buFont typeface="Wingdings" pitchFamily="2" charset="2"/>
              <a:buNone/>
            </a:pPr>
            <a:r>
              <a:rPr lang="en-US" sz="1800">
                <a:sym typeface="Symbol" pitchFamily="18" charset="2"/>
              </a:rPr>
              <a:t>			</a:t>
            </a:r>
            <a:r>
              <a:rPr lang="en-US" sz="1800">
                <a:solidFill>
                  <a:srgbClr val="22AA22"/>
                </a:solidFill>
                <a:sym typeface="Symbol" pitchFamily="18" charset="2"/>
              </a:rPr>
              <a:t>42  68  30  93     </a:t>
            </a:r>
            <a:r>
              <a:rPr lang="en-US" sz="1800">
                <a:sym typeface="Symbol" pitchFamily="18" charset="2"/>
              </a:rPr>
              <a:t>  segment 2</a:t>
            </a:r>
          </a:p>
          <a:p>
            <a:pPr lvl="1">
              <a:buFont typeface="Wingdings" pitchFamily="2" charset="2"/>
              <a:buNone/>
            </a:pPr>
            <a:r>
              <a:rPr lang="en-US" sz="1800">
                <a:solidFill>
                  <a:srgbClr val="FF00FF"/>
                </a:solidFill>
                <a:sym typeface="Symbol" pitchFamily="18" charset="2"/>
              </a:rPr>
              <a:t>	</a:t>
            </a:r>
            <a:r>
              <a:rPr lang="en-US" sz="1800">
                <a:sym typeface="Symbol" pitchFamily="18" charset="2"/>
              </a:rPr>
              <a:t>(</a:t>
            </a:r>
            <a:r>
              <a:rPr lang="en-US" sz="1800">
                <a:solidFill>
                  <a:srgbClr val="FF00FF"/>
                </a:solidFill>
                <a:sym typeface="Symbol" pitchFamily="18" charset="2"/>
              </a:rPr>
              <a:t>12</a:t>
            </a:r>
            <a:r>
              <a:rPr lang="en-US" sz="1800">
                <a:sym typeface="Symbol" pitchFamily="18" charset="2"/>
              </a:rPr>
              <a:t>  </a:t>
            </a:r>
            <a:r>
              <a:rPr lang="en-US" sz="1800">
                <a:solidFill>
                  <a:srgbClr val="22AA22"/>
                </a:solidFill>
                <a:sym typeface="Symbol" pitchFamily="18" charset="2"/>
              </a:rPr>
              <a:t>42</a:t>
            </a:r>
            <a:r>
              <a:rPr lang="en-US" sz="1800">
                <a:sym typeface="Symbol" pitchFamily="18" charset="2"/>
              </a:rPr>
              <a:t>  </a:t>
            </a:r>
            <a:r>
              <a:rPr lang="en-US" sz="1800">
                <a:solidFill>
                  <a:srgbClr val="FF00FF"/>
                </a:solidFill>
                <a:sym typeface="Symbol" pitchFamily="18" charset="2"/>
              </a:rPr>
              <a:t>10</a:t>
            </a:r>
            <a:r>
              <a:rPr lang="en-US" sz="1800">
                <a:sym typeface="Symbol" pitchFamily="18" charset="2"/>
              </a:rPr>
              <a:t>  </a:t>
            </a:r>
            <a:r>
              <a:rPr lang="en-US" sz="1800">
                <a:solidFill>
                  <a:srgbClr val="22AA22"/>
                </a:solidFill>
                <a:sym typeface="Symbol" pitchFamily="18" charset="2"/>
              </a:rPr>
              <a:t>68</a:t>
            </a:r>
            <a:r>
              <a:rPr lang="en-US" sz="1800">
                <a:sym typeface="Symbol" pitchFamily="18" charset="2"/>
              </a:rPr>
              <a:t>  </a:t>
            </a:r>
            <a:r>
              <a:rPr lang="en-US" sz="1800">
                <a:solidFill>
                  <a:srgbClr val="FF00FF"/>
                </a:solidFill>
                <a:sym typeface="Symbol" pitchFamily="18" charset="2"/>
              </a:rPr>
              <a:t>85</a:t>
            </a:r>
            <a:r>
              <a:rPr lang="en-US" sz="1800">
                <a:sym typeface="Symbol" pitchFamily="18" charset="2"/>
              </a:rPr>
              <a:t>  </a:t>
            </a:r>
            <a:r>
              <a:rPr lang="en-US" sz="1800">
                <a:solidFill>
                  <a:srgbClr val="22AA22"/>
                </a:solidFill>
                <a:sym typeface="Symbol" pitchFamily="18" charset="2"/>
              </a:rPr>
              <a:t>30</a:t>
            </a:r>
            <a:r>
              <a:rPr lang="en-US" sz="1800">
                <a:sym typeface="Symbol" pitchFamily="18" charset="2"/>
              </a:rPr>
              <a:t>  </a:t>
            </a:r>
            <a:r>
              <a:rPr lang="en-US" sz="1800">
                <a:solidFill>
                  <a:srgbClr val="FF00FF"/>
                </a:solidFill>
                <a:sym typeface="Symbol" pitchFamily="18" charset="2"/>
              </a:rPr>
              <a:t>80</a:t>
            </a:r>
            <a:r>
              <a:rPr lang="en-US" sz="1800">
                <a:sym typeface="Symbol" pitchFamily="18" charset="2"/>
              </a:rPr>
              <a:t>  </a:t>
            </a:r>
            <a:r>
              <a:rPr lang="en-US" sz="1800">
                <a:solidFill>
                  <a:srgbClr val="22AA22"/>
                </a:solidFill>
                <a:sym typeface="Symbol" pitchFamily="18" charset="2"/>
              </a:rPr>
              <a:t>93</a:t>
            </a:r>
            <a:r>
              <a:rPr lang="en-US" sz="1800">
                <a:sym typeface="Symbol" pitchFamily="18" charset="2"/>
              </a:rPr>
              <a:t>  </a:t>
            </a:r>
            <a:r>
              <a:rPr lang="en-US" sz="1800">
                <a:solidFill>
                  <a:srgbClr val="FF00FF"/>
                </a:solidFill>
                <a:sym typeface="Symbol" pitchFamily="18" charset="2"/>
              </a:rPr>
              <a:t>60</a:t>
            </a:r>
            <a:r>
              <a:rPr lang="en-US" sz="1800">
                <a:sym typeface="Symbol" pitchFamily="18" charset="2"/>
              </a:rPr>
              <a:t>)</a:t>
            </a:r>
          </a:p>
          <a:p>
            <a:pPr lvl="1">
              <a:buFont typeface="Wingdings" pitchFamily="2" charset="2"/>
              <a:buNone/>
            </a:pPr>
            <a:r>
              <a:rPr lang="en-US" sz="1800">
                <a:sym typeface="Symbol" pitchFamily="18" charset="2"/>
              </a:rPr>
              <a:t>	and sort each segment using insertion sort:</a:t>
            </a:r>
          </a:p>
          <a:p>
            <a:pPr lvl="1">
              <a:buFont typeface="Wingdings" pitchFamily="2" charset="2"/>
              <a:buNone/>
            </a:pPr>
            <a:r>
              <a:rPr lang="en-US" sz="1800">
                <a:sym typeface="Symbol" pitchFamily="18" charset="2"/>
              </a:rPr>
              <a:t>			</a:t>
            </a:r>
            <a:r>
              <a:rPr lang="en-US" sz="1800">
                <a:solidFill>
                  <a:srgbClr val="FF00FF"/>
                </a:solidFill>
                <a:sym typeface="Symbol" pitchFamily="18" charset="2"/>
              </a:rPr>
              <a:t>10  12  60  80  85</a:t>
            </a:r>
          </a:p>
          <a:p>
            <a:pPr lvl="1">
              <a:buFont typeface="Wingdings" pitchFamily="2" charset="2"/>
              <a:buNone/>
            </a:pPr>
            <a:r>
              <a:rPr lang="en-US" sz="1800">
                <a:sym typeface="Symbol" pitchFamily="18" charset="2"/>
              </a:rPr>
              <a:t>			</a:t>
            </a:r>
            <a:r>
              <a:rPr lang="en-US" sz="1800">
                <a:solidFill>
                  <a:srgbClr val="22AA22"/>
                </a:solidFill>
                <a:sym typeface="Symbol" pitchFamily="18" charset="2"/>
              </a:rPr>
              <a:t>30  42  68  93</a:t>
            </a:r>
          </a:p>
          <a:p>
            <a:pPr lvl="1">
              <a:buFont typeface="Wingdings" pitchFamily="2" charset="2"/>
              <a:buNone/>
            </a:pPr>
            <a:r>
              <a:rPr lang="en-US" sz="1800">
                <a:sym typeface="Symbol" pitchFamily="18" charset="2"/>
              </a:rPr>
              <a:t>The array takes the form:</a:t>
            </a:r>
          </a:p>
          <a:p>
            <a:pPr lvl="1">
              <a:buFont typeface="Wingdings" pitchFamily="2" charset="2"/>
              <a:buNone/>
            </a:pPr>
            <a:r>
              <a:rPr lang="en-US" sz="1800">
                <a:sym typeface="Symbol" pitchFamily="18" charset="2"/>
              </a:rPr>
              <a:t>	</a:t>
            </a:r>
            <a:r>
              <a:rPr lang="en-US" sz="1800">
                <a:solidFill>
                  <a:srgbClr val="FF00FF"/>
                </a:solidFill>
                <a:sym typeface="Symbol" pitchFamily="18" charset="2"/>
              </a:rPr>
              <a:t>10  </a:t>
            </a:r>
            <a:r>
              <a:rPr lang="en-US" sz="1800">
                <a:solidFill>
                  <a:srgbClr val="22AA22"/>
                </a:solidFill>
                <a:sym typeface="Symbol" pitchFamily="18" charset="2"/>
              </a:rPr>
              <a:t>30</a:t>
            </a:r>
            <a:r>
              <a:rPr lang="en-US" sz="1800">
                <a:solidFill>
                  <a:srgbClr val="FF00FF"/>
                </a:solidFill>
                <a:sym typeface="Symbol" pitchFamily="18" charset="2"/>
              </a:rPr>
              <a:t>  12  </a:t>
            </a:r>
            <a:r>
              <a:rPr lang="en-US" sz="1800">
                <a:solidFill>
                  <a:srgbClr val="22AA22"/>
                </a:solidFill>
                <a:sym typeface="Symbol" pitchFamily="18" charset="2"/>
              </a:rPr>
              <a:t>42</a:t>
            </a:r>
            <a:r>
              <a:rPr lang="en-US" sz="1800">
                <a:solidFill>
                  <a:srgbClr val="FF00FF"/>
                </a:solidFill>
                <a:sym typeface="Symbol" pitchFamily="18" charset="2"/>
              </a:rPr>
              <a:t>  60  </a:t>
            </a:r>
            <a:r>
              <a:rPr lang="en-US" sz="1800">
                <a:solidFill>
                  <a:srgbClr val="22AA22"/>
                </a:solidFill>
                <a:sym typeface="Symbol" pitchFamily="18" charset="2"/>
              </a:rPr>
              <a:t>68</a:t>
            </a:r>
            <a:r>
              <a:rPr lang="en-US" sz="1800">
                <a:solidFill>
                  <a:srgbClr val="FF00FF"/>
                </a:solidFill>
                <a:sym typeface="Symbol" pitchFamily="18" charset="2"/>
              </a:rPr>
              <a:t>  80  </a:t>
            </a:r>
            <a:r>
              <a:rPr lang="en-US" sz="1800">
                <a:solidFill>
                  <a:srgbClr val="22AA22"/>
                </a:solidFill>
                <a:sym typeface="Symbol" pitchFamily="18" charset="2"/>
              </a:rPr>
              <a:t>93</a:t>
            </a:r>
            <a:r>
              <a:rPr lang="en-US" sz="1800">
                <a:solidFill>
                  <a:srgbClr val="FF00FF"/>
                </a:solidFill>
                <a:sym typeface="Symbol" pitchFamily="18" charset="2"/>
              </a:rPr>
              <a:t>  85</a:t>
            </a:r>
            <a:r>
              <a:rPr lang="en-US" sz="1800">
                <a:sym typeface="Symbol" pitchFamily="18" charset="2"/>
              </a:rPr>
              <a:t> (after 2-sort)</a:t>
            </a:r>
          </a:p>
          <a:p>
            <a:pPr lvl="1"/>
            <a:r>
              <a:rPr lang="en-US" sz="1800">
                <a:sym typeface="Symbol" pitchFamily="18" charset="2"/>
              </a:rPr>
              <a:t>For h</a:t>
            </a:r>
            <a:r>
              <a:rPr lang="en-US" sz="1800" baseline="-25000">
                <a:sym typeface="Symbol" pitchFamily="18" charset="2"/>
              </a:rPr>
              <a:t>k</a:t>
            </a:r>
            <a:r>
              <a:rPr lang="en-US" sz="1800">
                <a:sym typeface="Symbol" pitchFamily="18" charset="2"/>
              </a:rPr>
              <a:t> = 1, sort the 2-sorted array using insertion sort.</a:t>
            </a:r>
          </a:p>
          <a:p>
            <a:pPr lvl="1">
              <a:buFont typeface="Wingdings" pitchFamily="2" charset="2"/>
              <a:buNone/>
            </a:pPr>
            <a:r>
              <a:rPr lang="en-US" sz="1800">
                <a:sym typeface="Symbol" pitchFamily="18" charset="2"/>
              </a:rPr>
              <a:t>	10  12  30  42  60  68  80  85  93</a:t>
            </a:r>
          </a:p>
        </p:txBody>
      </p:sp>
      <p:sp>
        <p:nvSpPr>
          <p:cNvPr id="36045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a:xfrm>
            <a:off x="619125" y="165100"/>
            <a:ext cx="7772400" cy="560388"/>
          </a:xfrm>
        </p:spPr>
        <p:txBody>
          <a:bodyPr>
            <a:normAutofit fontScale="90000"/>
          </a:bodyPr>
          <a:lstStyle/>
          <a:p>
            <a:r>
              <a:rPr lang="en-US" sz="3200"/>
              <a:t>How to Choose the Increment Sequence</a:t>
            </a:r>
            <a:endParaRPr lang="en-US" sz="3200">
              <a:latin typeface="Batang" pitchFamily="18" charset="-127"/>
            </a:endParaRPr>
          </a:p>
        </p:txBody>
      </p:sp>
      <p:sp>
        <p:nvSpPr>
          <p:cNvPr id="361475" name="Rectangle 3" descr="Rectangle: Click to edit Master text styles&#10;Second level&#10;Third level&#10;Fourth level&#10;Fifth level"/>
          <p:cNvSpPr>
            <a:spLocks noGrp="1" noChangeArrowheads="1"/>
          </p:cNvSpPr>
          <p:nvPr>
            <p:ph idx="1"/>
          </p:nvPr>
        </p:nvSpPr>
        <p:spPr>
          <a:xfrm>
            <a:off x="573088" y="736600"/>
            <a:ext cx="7940675" cy="5800725"/>
          </a:xfrm>
        </p:spPr>
        <p:txBody>
          <a:bodyPr/>
          <a:lstStyle/>
          <a:p>
            <a:r>
              <a:rPr lang="en-US" sz="2000">
                <a:sym typeface="Symbol" pitchFamily="18" charset="2"/>
              </a:rPr>
              <a:t>Any increment sequence will do as long as h</a:t>
            </a:r>
            <a:r>
              <a:rPr lang="en-US" sz="2000" baseline="-25000">
                <a:sym typeface="Symbol" pitchFamily="18" charset="2"/>
              </a:rPr>
              <a:t>1</a:t>
            </a:r>
            <a:r>
              <a:rPr lang="en-US" sz="2000">
                <a:sym typeface="Symbol" pitchFamily="18" charset="2"/>
              </a:rPr>
              <a:t> = 1, but some choices are better than others.</a:t>
            </a:r>
          </a:p>
          <a:p>
            <a:r>
              <a:rPr lang="en-US" sz="2000">
                <a:sym typeface="Symbol" pitchFamily="18" charset="2"/>
              </a:rPr>
              <a:t>Shell’s increments: h</a:t>
            </a:r>
            <a:r>
              <a:rPr lang="en-US" sz="2000" baseline="-25000">
                <a:sym typeface="Symbol" pitchFamily="18" charset="2"/>
              </a:rPr>
              <a:t>t</a:t>
            </a:r>
            <a:r>
              <a:rPr lang="en-US" sz="2000">
                <a:sym typeface="Symbol" pitchFamily="18" charset="2"/>
              </a:rPr>
              <a:t> = N/2 and h</a:t>
            </a:r>
            <a:r>
              <a:rPr lang="en-US" sz="2000" baseline="-25000">
                <a:sym typeface="Symbol" pitchFamily="18" charset="2"/>
              </a:rPr>
              <a:t>k</a:t>
            </a:r>
            <a:r>
              <a:rPr lang="en-US" sz="2000">
                <a:sym typeface="Symbol" pitchFamily="18" charset="2"/>
              </a:rPr>
              <a:t> = h</a:t>
            </a:r>
            <a:r>
              <a:rPr lang="en-US" sz="2000" baseline="-25000">
                <a:sym typeface="Symbol" pitchFamily="18" charset="2"/>
              </a:rPr>
              <a:t>k+1</a:t>
            </a:r>
            <a:r>
              <a:rPr lang="en-US" sz="2000">
                <a:sym typeface="Symbol" pitchFamily="18" charset="2"/>
              </a:rPr>
              <a:t>/2 </a:t>
            </a:r>
          </a:p>
          <a:p>
            <a:pPr>
              <a:buFont typeface="Wingdings" pitchFamily="2" charset="2"/>
              <a:buNone/>
            </a:pPr>
            <a:r>
              <a:rPr lang="en-US" sz="2000">
                <a:sym typeface="Symbol" pitchFamily="18" charset="2"/>
              </a:rPr>
              <a:t>	Ex. N = 9:  1, 2, 4</a:t>
            </a:r>
          </a:p>
          <a:p>
            <a:pPr>
              <a:buFont typeface="Wingdings" pitchFamily="2" charset="2"/>
              <a:buNone/>
            </a:pPr>
            <a:r>
              <a:rPr lang="en-US" sz="2000">
                <a:sym typeface="Symbol" pitchFamily="18" charset="2"/>
              </a:rPr>
              <a:t>	     N = 21: 1, 2, 5, 10</a:t>
            </a:r>
          </a:p>
          <a:p>
            <a:r>
              <a:rPr lang="en-US" sz="2000">
                <a:sym typeface="Symbol" pitchFamily="18" charset="2"/>
              </a:rPr>
              <a:t>Hibbard’s increments: 1, 3, 7, …, 2</a:t>
            </a:r>
            <a:r>
              <a:rPr lang="en-US" sz="2000" baseline="30000">
                <a:sym typeface="Symbol" pitchFamily="18" charset="2"/>
              </a:rPr>
              <a:t>k</a:t>
            </a:r>
            <a:r>
              <a:rPr lang="en-US" sz="2000">
                <a:sym typeface="Symbol" pitchFamily="18" charset="2"/>
              </a:rPr>
              <a:t>-1 (such that 2</a:t>
            </a:r>
            <a:r>
              <a:rPr lang="en-US" sz="2000" baseline="30000">
                <a:sym typeface="Symbol" pitchFamily="18" charset="2"/>
              </a:rPr>
              <a:t>k</a:t>
            </a:r>
            <a:r>
              <a:rPr lang="en-US" sz="2000">
                <a:sym typeface="Symbol" pitchFamily="18" charset="2"/>
              </a:rPr>
              <a:t>-1 &lt;= N and 2</a:t>
            </a:r>
            <a:r>
              <a:rPr lang="en-US" sz="2000" baseline="30000">
                <a:sym typeface="Symbol" pitchFamily="18" charset="2"/>
              </a:rPr>
              <a:t>k+1</a:t>
            </a:r>
            <a:r>
              <a:rPr lang="en-US" sz="2000">
                <a:sym typeface="Symbol" pitchFamily="18" charset="2"/>
              </a:rPr>
              <a:t>-1 &gt; N)</a:t>
            </a:r>
          </a:p>
          <a:p>
            <a:pPr>
              <a:buFont typeface="Wingdings" pitchFamily="2" charset="2"/>
              <a:buNone/>
            </a:pPr>
            <a:r>
              <a:rPr lang="en-US" sz="2000">
                <a:sym typeface="Symbol" pitchFamily="18" charset="2"/>
              </a:rPr>
              <a:t>	Ex. N = 9: 1, 3, 7</a:t>
            </a:r>
          </a:p>
          <a:p>
            <a:pPr>
              <a:buFont typeface="Wingdings" pitchFamily="2" charset="2"/>
              <a:buNone/>
            </a:pPr>
            <a:r>
              <a:rPr lang="en-US" sz="2000">
                <a:sym typeface="Symbol" pitchFamily="18" charset="2"/>
              </a:rPr>
              <a:t>	     N = 21: 1, 3, 7, 15</a:t>
            </a:r>
          </a:p>
          <a:p>
            <a:r>
              <a:rPr lang="en-US" sz="2000">
                <a:sym typeface="Symbol" pitchFamily="18" charset="2"/>
              </a:rPr>
              <a:t>Sedgewick’s increments: 1, 5, 19, 41, 109 …, in which the terms are either of the form 9*4</a:t>
            </a:r>
            <a:r>
              <a:rPr lang="en-US" sz="2000" baseline="30000">
                <a:sym typeface="Symbol" pitchFamily="18" charset="2"/>
              </a:rPr>
              <a:t>i</a:t>
            </a:r>
            <a:r>
              <a:rPr lang="en-US" sz="2000">
                <a:sym typeface="Symbol" pitchFamily="18" charset="2"/>
              </a:rPr>
              <a:t>-9*2</a:t>
            </a:r>
            <a:r>
              <a:rPr lang="en-US" sz="2000" baseline="30000">
                <a:sym typeface="Symbol" pitchFamily="18" charset="2"/>
              </a:rPr>
              <a:t>i</a:t>
            </a:r>
            <a:r>
              <a:rPr lang="en-US" sz="2000">
                <a:sym typeface="Symbol" pitchFamily="18" charset="2"/>
              </a:rPr>
              <a:t>+1 or 4</a:t>
            </a:r>
            <a:r>
              <a:rPr lang="en-US" sz="2000" baseline="30000">
                <a:sym typeface="Symbol" pitchFamily="18" charset="2"/>
              </a:rPr>
              <a:t>i</a:t>
            </a:r>
            <a:r>
              <a:rPr lang="en-US" sz="2000">
                <a:sym typeface="Symbol" pitchFamily="18" charset="2"/>
              </a:rPr>
              <a:t>-3*2</a:t>
            </a:r>
            <a:r>
              <a:rPr lang="en-US" sz="2000" baseline="30000">
                <a:sym typeface="Symbol" pitchFamily="18" charset="2"/>
              </a:rPr>
              <a:t>i</a:t>
            </a:r>
            <a:r>
              <a:rPr lang="en-US" sz="2000">
                <a:sym typeface="Symbol" pitchFamily="18" charset="2"/>
              </a:rPr>
              <a:t>+1.</a:t>
            </a:r>
          </a:p>
          <a:p>
            <a:pPr>
              <a:buFont typeface="Wingdings" pitchFamily="2" charset="2"/>
              <a:buNone/>
            </a:pPr>
            <a:r>
              <a:rPr lang="en-US" sz="2000">
                <a:sym typeface="Symbol" pitchFamily="18" charset="2"/>
              </a:rPr>
              <a:t>	Ex. N = 9: 1, 5</a:t>
            </a:r>
          </a:p>
          <a:p>
            <a:pPr>
              <a:buFont typeface="Wingdings" pitchFamily="2" charset="2"/>
              <a:buNone/>
            </a:pPr>
            <a:r>
              <a:rPr lang="en-US" sz="2000">
                <a:sym typeface="Symbol" pitchFamily="18" charset="2"/>
              </a:rPr>
              <a:t>	     N = 21: 1, 5, 19</a:t>
            </a:r>
          </a:p>
          <a:p>
            <a:endParaRPr lang="en-US" sz="2000">
              <a:sym typeface="Symbol" pitchFamily="18" charset="2"/>
            </a:endParaRPr>
          </a:p>
        </p:txBody>
      </p:sp>
      <p:sp>
        <p:nvSpPr>
          <p:cNvPr id="361476"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619125" y="165100"/>
            <a:ext cx="7772400" cy="560388"/>
          </a:xfrm>
        </p:spPr>
        <p:txBody>
          <a:bodyPr>
            <a:normAutofit fontScale="90000"/>
          </a:bodyPr>
          <a:lstStyle/>
          <a:p>
            <a:r>
              <a:rPr lang="en-US" sz="3200"/>
              <a:t>C++ code for Shellsort</a:t>
            </a:r>
            <a:endParaRPr lang="en-US" sz="3200">
              <a:latin typeface="Batang" pitchFamily="18" charset="-127"/>
            </a:endParaRPr>
          </a:p>
        </p:txBody>
      </p:sp>
      <p:sp>
        <p:nvSpPr>
          <p:cNvPr id="362499" name="Rectangle 3" descr="Rectangle: Click to edit Master text styles&#10;Second level&#10;Third level&#10;Fourth level&#10;Fifth level"/>
          <p:cNvSpPr>
            <a:spLocks noGrp="1" noChangeArrowheads="1"/>
          </p:cNvSpPr>
          <p:nvPr>
            <p:ph idx="1"/>
          </p:nvPr>
        </p:nvSpPr>
        <p:spPr>
          <a:xfrm>
            <a:off x="573088" y="736600"/>
            <a:ext cx="7940675" cy="5800725"/>
          </a:xfrm>
        </p:spPr>
        <p:txBody>
          <a:bodyPr/>
          <a:lstStyle/>
          <a:p>
            <a:pPr>
              <a:buFont typeface="Wingdings" pitchFamily="2" charset="2"/>
              <a:buNone/>
            </a:pPr>
            <a:r>
              <a:rPr lang="en-US" sz="1400">
                <a:sym typeface="Symbol" pitchFamily="18" charset="2"/>
              </a:rPr>
              <a:t>	/**</a:t>
            </a:r>
          </a:p>
          <a:p>
            <a:pPr>
              <a:buFont typeface="Wingdings" pitchFamily="2" charset="2"/>
              <a:buNone/>
            </a:pPr>
            <a:r>
              <a:rPr lang="en-US" sz="1400">
                <a:sym typeface="Symbol" pitchFamily="18" charset="2"/>
              </a:rPr>
              <a:t>	 * Shellsort, using Shell’s (poor) increments.</a:t>
            </a:r>
          </a:p>
          <a:p>
            <a:pPr>
              <a:buFont typeface="Wingdings" pitchFamily="2" charset="2"/>
              <a:buNone/>
            </a:pPr>
            <a:r>
              <a:rPr lang="en-US" sz="1400">
                <a:sym typeface="Symbol" pitchFamily="18" charset="2"/>
              </a:rPr>
              <a:t>	 */</a:t>
            </a:r>
          </a:p>
          <a:p>
            <a:pPr>
              <a:buFont typeface="Wingdings" pitchFamily="2" charset="2"/>
              <a:buNone/>
            </a:pPr>
            <a:r>
              <a:rPr lang="en-US" sz="1400">
                <a:sym typeface="Symbol" pitchFamily="18" charset="2"/>
              </a:rPr>
              <a:t>	template &lt;class Comparable&gt;</a:t>
            </a:r>
          </a:p>
          <a:p>
            <a:pPr>
              <a:buFont typeface="Wingdings" pitchFamily="2" charset="2"/>
              <a:buNone/>
            </a:pPr>
            <a:r>
              <a:rPr lang="en-US" sz="1400">
                <a:sym typeface="Symbol" pitchFamily="18" charset="2"/>
              </a:rPr>
              <a:t>	void shellsort( vector&lt;Comparable&gt; &amp; a )</a:t>
            </a:r>
          </a:p>
          <a:p>
            <a:pPr>
              <a:buFont typeface="Wingdings" pitchFamily="2" charset="2"/>
              <a:buNone/>
            </a:pPr>
            <a:r>
              <a:rPr lang="en-US" sz="1400">
                <a:sym typeface="Symbol" pitchFamily="18" charset="2"/>
              </a:rPr>
              <a:t>	{</a:t>
            </a:r>
          </a:p>
          <a:p>
            <a:pPr>
              <a:buFont typeface="Wingdings" pitchFamily="2" charset="2"/>
              <a:buNone/>
            </a:pPr>
            <a:r>
              <a:rPr lang="en-US" sz="1400">
                <a:sym typeface="Symbol" pitchFamily="18" charset="2"/>
              </a:rPr>
              <a:t>		int j;</a:t>
            </a:r>
          </a:p>
          <a:p>
            <a:pPr>
              <a:buFont typeface="Wingdings" pitchFamily="2" charset="2"/>
              <a:buNone/>
            </a:pPr>
            <a:endParaRPr lang="en-US" sz="1400">
              <a:sym typeface="Symbol" pitchFamily="18" charset="2"/>
            </a:endParaRPr>
          </a:p>
          <a:p>
            <a:pPr>
              <a:buFont typeface="Wingdings" pitchFamily="2" charset="2"/>
              <a:buNone/>
            </a:pPr>
            <a:r>
              <a:rPr lang="en-US" sz="1400">
                <a:sym typeface="Symbol" pitchFamily="18" charset="2"/>
              </a:rPr>
              <a:t>		for ( int gap = a.size() / 2; gap &gt; 0; gap /= 2 )</a:t>
            </a:r>
          </a:p>
          <a:p>
            <a:pPr>
              <a:buFont typeface="Wingdings" pitchFamily="2" charset="2"/>
              <a:buNone/>
            </a:pPr>
            <a:r>
              <a:rPr lang="en-US" sz="1400">
                <a:sym typeface="Symbol" pitchFamily="18" charset="2"/>
              </a:rPr>
              <a:t>		    for ( int i = gap; i &lt; a.size(); i ++)</a:t>
            </a:r>
          </a:p>
          <a:p>
            <a:pPr>
              <a:buFont typeface="Wingdings" pitchFamily="2" charset="2"/>
              <a:buNone/>
            </a:pPr>
            <a:r>
              <a:rPr lang="en-US" sz="1400">
                <a:sym typeface="Symbol" pitchFamily="18" charset="2"/>
              </a:rPr>
              <a:t>		    {</a:t>
            </a:r>
          </a:p>
          <a:p>
            <a:pPr>
              <a:buFont typeface="Wingdings" pitchFamily="2" charset="2"/>
              <a:buNone/>
            </a:pPr>
            <a:r>
              <a:rPr lang="en-US" sz="1400">
                <a:sym typeface="Symbol" pitchFamily="18" charset="2"/>
              </a:rPr>
              <a:t>			Comparable tmp = a[ i ];</a:t>
            </a:r>
          </a:p>
          <a:p>
            <a:pPr>
              <a:buFont typeface="Wingdings" pitchFamily="2" charset="2"/>
              <a:buNone/>
            </a:pPr>
            <a:r>
              <a:rPr lang="en-US" sz="1400">
                <a:sym typeface="Symbol" pitchFamily="18" charset="2"/>
              </a:rPr>
              <a:t>			for ( j = i; j &gt;= gap &amp;&amp; tmp &lt; a[ j – gap ]; j -= gap )</a:t>
            </a:r>
          </a:p>
          <a:p>
            <a:pPr>
              <a:buFont typeface="Wingdings" pitchFamily="2" charset="2"/>
              <a:buNone/>
            </a:pPr>
            <a:r>
              <a:rPr lang="en-US" sz="1400">
                <a:sym typeface="Symbol" pitchFamily="18" charset="2"/>
              </a:rPr>
              <a:t>				a [j ] = a[ j – gap ];</a:t>
            </a:r>
          </a:p>
          <a:p>
            <a:pPr>
              <a:buFont typeface="Wingdings" pitchFamily="2" charset="2"/>
              <a:buNone/>
            </a:pPr>
            <a:r>
              <a:rPr lang="en-US" sz="1400">
                <a:sym typeface="Symbol" pitchFamily="18" charset="2"/>
              </a:rPr>
              <a:t>			a [ j ] = tmp;</a:t>
            </a:r>
          </a:p>
          <a:p>
            <a:pPr>
              <a:buFont typeface="Wingdings" pitchFamily="2" charset="2"/>
              <a:buNone/>
            </a:pPr>
            <a:r>
              <a:rPr lang="en-US" sz="1400">
                <a:sym typeface="Symbol" pitchFamily="18" charset="2"/>
              </a:rPr>
              <a:t>		    }</a:t>
            </a:r>
          </a:p>
          <a:p>
            <a:pPr>
              <a:buFont typeface="Wingdings" pitchFamily="2" charset="2"/>
              <a:buNone/>
            </a:pPr>
            <a:r>
              <a:rPr lang="en-US" sz="1400">
                <a:sym typeface="Symbol" pitchFamily="18" charset="2"/>
              </a:rPr>
              <a:t>	}</a:t>
            </a:r>
          </a:p>
        </p:txBody>
      </p:sp>
      <p:sp>
        <p:nvSpPr>
          <p:cNvPr id="362500"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2501" name="Text Box 5"/>
          <p:cNvSpPr txBox="1">
            <a:spLocks noChangeArrowheads="1"/>
          </p:cNvSpPr>
          <p:nvPr/>
        </p:nvSpPr>
        <p:spPr bwMode="auto">
          <a:xfrm>
            <a:off x="5468938" y="2746375"/>
            <a:ext cx="17256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//Shell’s increments</a:t>
            </a:r>
          </a:p>
        </p:txBody>
      </p:sp>
      <p:sp>
        <p:nvSpPr>
          <p:cNvPr id="362502" name="Text Box 6"/>
          <p:cNvSpPr txBox="1">
            <a:spLocks noChangeArrowheads="1"/>
          </p:cNvSpPr>
          <p:nvPr/>
        </p:nvSpPr>
        <p:spPr bwMode="auto">
          <a:xfrm>
            <a:off x="6750050" y="3133725"/>
            <a:ext cx="231775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Use insertion sort to sort</a:t>
            </a:r>
          </a:p>
          <a:p>
            <a:r>
              <a:rPr lang="en-US" sz="1400"/>
              <a:t>elements in each segments</a:t>
            </a:r>
          </a:p>
          <a:p>
            <a:r>
              <a:rPr lang="en-US" sz="1400"/>
              <a:t>in sorted order. That is, for</a:t>
            </a:r>
          </a:p>
          <a:p>
            <a:r>
              <a:rPr lang="en-US" sz="1400"/>
              <a:t>each position, </a:t>
            </a:r>
            <a:r>
              <a:rPr lang="en-US" sz="1400" i="1"/>
              <a:t>i</a:t>
            </a:r>
            <a:r>
              <a:rPr lang="en-US" sz="1400"/>
              <a:t>, in </a:t>
            </a:r>
            <a:r>
              <a:rPr lang="en-US" sz="1400" i="1"/>
              <a:t>gap, </a:t>
            </a:r>
          </a:p>
          <a:p>
            <a:r>
              <a:rPr lang="en-US" sz="1400" i="1"/>
              <a:t>gap+1, …, N-1</a:t>
            </a:r>
            <a:r>
              <a:rPr lang="en-US" sz="1400"/>
              <a:t>, place the</a:t>
            </a:r>
          </a:p>
          <a:p>
            <a:r>
              <a:rPr lang="en-US" sz="1400"/>
              <a:t>element in the correct spot</a:t>
            </a:r>
          </a:p>
          <a:p>
            <a:r>
              <a:rPr lang="en-US" sz="1400"/>
              <a:t>among </a:t>
            </a:r>
            <a:r>
              <a:rPr lang="en-US" sz="1400" i="1"/>
              <a:t>i, i-gap, i-2*gap,</a:t>
            </a:r>
          </a:p>
          <a:p>
            <a:r>
              <a:rPr lang="en-US" sz="1400" i="1"/>
              <a:t>i-3*gap</a:t>
            </a:r>
            <a:r>
              <a:rPr lang="en-US" sz="1400"/>
              <a:t>, …, etc.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296863" y="165100"/>
            <a:ext cx="8480425" cy="560388"/>
          </a:xfrm>
        </p:spPr>
        <p:txBody>
          <a:bodyPr>
            <a:normAutofit fontScale="90000"/>
          </a:bodyPr>
          <a:lstStyle/>
          <a:p>
            <a:r>
              <a:rPr lang="en-US" sz="3200"/>
              <a:t>Shellsort Using Shell’s Increments - Example</a:t>
            </a:r>
            <a:endParaRPr lang="en-US" sz="3200">
              <a:latin typeface="Batang" pitchFamily="18" charset="-127"/>
            </a:endParaRPr>
          </a:p>
        </p:txBody>
      </p:sp>
      <p:sp>
        <p:nvSpPr>
          <p:cNvPr id="363523" name="Rectangle 3" descr="Rectangle: Click to edit Master text styles&#10;Second level&#10;Third level&#10;Fourth level&#10;Fifth level"/>
          <p:cNvSpPr>
            <a:spLocks noGrp="1" noChangeArrowheads="1"/>
          </p:cNvSpPr>
          <p:nvPr>
            <p:ph idx="1"/>
          </p:nvPr>
        </p:nvSpPr>
        <p:spPr>
          <a:xfrm>
            <a:off x="573088" y="736600"/>
            <a:ext cx="7940675" cy="5800725"/>
          </a:xfrm>
        </p:spPr>
        <p:txBody>
          <a:bodyPr/>
          <a:lstStyle/>
          <a:p>
            <a:pPr>
              <a:buFont typeface="Wingdings" pitchFamily="2" charset="2"/>
              <a:buNone/>
            </a:pPr>
            <a:r>
              <a:rPr lang="en-US" sz="1400">
                <a:sym typeface="Symbol" pitchFamily="18" charset="2"/>
              </a:rPr>
              <a:t>	</a:t>
            </a:r>
          </a:p>
        </p:txBody>
      </p:sp>
      <p:sp>
        <p:nvSpPr>
          <p:cNvPr id="36352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3525" name="Text Box 5"/>
          <p:cNvSpPr txBox="1">
            <a:spLocks noChangeArrowheads="1"/>
          </p:cNvSpPr>
          <p:nvPr/>
        </p:nvSpPr>
        <p:spPr bwMode="auto">
          <a:xfrm>
            <a:off x="619125" y="936625"/>
            <a:ext cx="5986463"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Original : 81  99  11  96  12  98  17  95 </a:t>
            </a:r>
          </a:p>
          <a:p>
            <a:endParaRPr lang="en-US" sz="1400"/>
          </a:p>
          <a:p>
            <a:r>
              <a:rPr lang="en-US" sz="1400"/>
              <a:t>gap = 4 : 81  </a:t>
            </a:r>
            <a:r>
              <a:rPr lang="en-US" sz="1400">
                <a:solidFill>
                  <a:srgbClr val="22AA22"/>
                </a:solidFill>
              </a:rPr>
              <a:t>99</a:t>
            </a:r>
            <a:r>
              <a:rPr lang="en-US" sz="1400"/>
              <a:t>  </a:t>
            </a:r>
            <a:r>
              <a:rPr lang="en-US" sz="1400">
                <a:solidFill>
                  <a:srgbClr val="FF00FF"/>
                </a:solidFill>
              </a:rPr>
              <a:t>11</a:t>
            </a:r>
            <a:r>
              <a:rPr lang="en-US" sz="1400"/>
              <a:t>  </a:t>
            </a:r>
            <a:r>
              <a:rPr lang="en-US" sz="1400">
                <a:solidFill>
                  <a:srgbClr val="FF0000"/>
                </a:solidFill>
              </a:rPr>
              <a:t>96</a:t>
            </a:r>
            <a:r>
              <a:rPr lang="en-US" sz="1400"/>
              <a:t>  12  </a:t>
            </a:r>
            <a:r>
              <a:rPr lang="en-US" sz="1400">
                <a:solidFill>
                  <a:srgbClr val="22AA22"/>
                </a:solidFill>
              </a:rPr>
              <a:t>98</a:t>
            </a:r>
            <a:r>
              <a:rPr lang="en-US" sz="1400"/>
              <a:t>  </a:t>
            </a:r>
            <a:r>
              <a:rPr lang="en-US" sz="1400">
                <a:solidFill>
                  <a:srgbClr val="FF00FF"/>
                </a:solidFill>
              </a:rPr>
              <a:t>17</a:t>
            </a:r>
            <a:r>
              <a:rPr lang="en-US" sz="1400"/>
              <a:t>  </a:t>
            </a:r>
            <a:r>
              <a:rPr lang="en-US" sz="1400">
                <a:solidFill>
                  <a:srgbClr val="FF0000"/>
                </a:solidFill>
              </a:rPr>
              <a:t>95 </a:t>
            </a:r>
            <a:r>
              <a:rPr lang="en-US" sz="1400">
                <a:sym typeface="Symbol" pitchFamily="18" charset="2"/>
              </a:rPr>
              <a:t></a:t>
            </a:r>
            <a:r>
              <a:rPr lang="en-US" sz="1400"/>
              <a:t> 81  </a:t>
            </a:r>
            <a:r>
              <a:rPr lang="en-US" sz="1400">
                <a:solidFill>
                  <a:srgbClr val="22AA22"/>
                </a:solidFill>
              </a:rPr>
              <a:t>99</a:t>
            </a:r>
            <a:r>
              <a:rPr lang="en-US" sz="1400"/>
              <a:t>  </a:t>
            </a:r>
            <a:r>
              <a:rPr lang="en-US" sz="1400">
                <a:solidFill>
                  <a:srgbClr val="FF00FF"/>
                </a:solidFill>
              </a:rPr>
              <a:t>11</a:t>
            </a:r>
            <a:r>
              <a:rPr lang="en-US" sz="1400"/>
              <a:t>  </a:t>
            </a:r>
            <a:r>
              <a:rPr lang="en-US" sz="1400">
                <a:solidFill>
                  <a:srgbClr val="FF0000"/>
                </a:solidFill>
              </a:rPr>
              <a:t>96</a:t>
            </a:r>
            <a:r>
              <a:rPr lang="en-US" sz="1400"/>
              <a:t>  12  </a:t>
            </a:r>
            <a:r>
              <a:rPr lang="en-US" sz="1400">
                <a:solidFill>
                  <a:srgbClr val="22AA22"/>
                </a:solidFill>
              </a:rPr>
              <a:t>98</a:t>
            </a:r>
            <a:r>
              <a:rPr lang="en-US" sz="1400"/>
              <a:t>  </a:t>
            </a:r>
            <a:r>
              <a:rPr lang="en-US" sz="1400">
                <a:solidFill>
                  <a:srgbClr val="FF00FF"/>
                </a:solidFill>
              </a:rPr>
              <a:t>17</a:t>
            </a:r>
            <a:r>
              <a:rPr lang="en-US" sz="1400"/>
              <a:t>  </a:t>
            </a:r>
            <a:r>
              <a:rPr lang="en-US" sz="1400">
                <a:solidFill>
                  <a:srgbClr val="FF0000"/>
                </a:solidFill>
              </a:rPr>
              <a:t>95 </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12  </a:t>
            </a:r>
            <a:r>
              <a:rPr lang="en-US" sz="1400">
                <a:solidFill>
                  <a:srgbClr val="22AA22"/>
                </a:solidFill>
              </a:rPr>
              <a:t>99</a:t>
            </a:r>
            <a:r>
              <a:rPr lang="en-US" sz="1400"/>
              <a:t>  </a:t>
            </a:r>
            <a:r>
              <a:rPr lang="en-US" sz="1400">
                <a:solidFill>
                  <a:srgbClr val="FF00FF"/>
                </a:solidFill>
              </a:rPr>
              <a:t>11</a:t>
            </a:r>
            <a:r>
              <a:rPr lang="en-US" sz="1400"/>
              <a:t>  </a:t>
            </a:r>
            <a:r>
              <a:rPr lang="en-US" sz="1400">
                <a:solidFill>
                  <a:srgbClr val="FF0000"/>
                </a:solidFill>
              </a:rPr>
              <a:t>96</a:t>
            </a:r>
            <a:r>
              <a:rPr lang="en-US" sz="1400"/>
              <a:t>  81  </a:t>
            </a:r>
            <a:r>
              <a:rPr lang="en-US" sz="1400">
                <a:solidFill>
                  <a:srgbClr val="22AA22"/>
                </a:solidFill>
              </a:rPr>
              <a:t>98</a:t>
            </a:r>
            <a:r>
              <a:rPr lang="en-US" sz="1400"/>
              <a:t>  </a:t>
            </a:r>
            <a:r>
              <a:rPr lang="en-US" sz="1400">
                <a:solidFill>
                  <a:srgbClr val="FF00FF"/>
                </a:solidFill>
              </a:rPr>
              <a:t>17</a:t>
            </a:r>
            <a:r>
              <a:rPr lang="en-US" sz="1400"/>
              <a:t>  </a:t>
            </a:r>
            <a:r>
              <a:rPr lang="en-US" sz="1400">
                <a:solidFill>
                  <a:srgbClr val="FF0000"/>
                </a:solidFill>
              </a:rPr>
              <a:t>95 </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12  </a:t>
            </a:r>
            <a:r>
              <a:rPr lang="en-US" sz="1400">
                <a:solidFill>
                  <a:srgbClr val="22AA22"/>
                </a:solidFill>
              </a:rPr>
              <a:t>98</a:t>
            </a:r>
            <a:r>
              <a:rPr lang="en-US" sz="1400"/>
              <a:t>  </a:t>
            </a:r>
            <a:r>
              <a:rPr lang="en-US" sz="1400">
                <a:solidFill>
                  <a:srgbClr val="FF00FF"/>
                </a:solidFill>
              </a:rPr>
              <a:t>11</a:t>
            </a:r>
            <a:r>
              <a:rPr lang="en-US" sz="1400"/>
              <a:t>  </a:t>
            </a:r>
            <a:r>
              <a:rPr lang="en-US" sz="1400">
                <a:solidFill>
                  <a:srgbClr val="FF0000"/>
                </a:solidFill>
              </a:rPr>
              <a:t>96</a:t>
            </a:r>
            <a:r>
              <a:rPr lang="en-US" sz="1400"/>
              <a:t>  81  </a:t>
            </a:r>
            <a:r>
              <a:rPr lang="en-US" sz="1400">
                <a:solidFill>
                  <a:srgbClr val="22AA22"/>
                </a:solidFill>
              </a:rPr>
              <a:t>99</a:t>
            </a:r>
            <a:r>
              <a:rPr lang="en-US" sz="1400"/>
              <a:t>  </a:t>
            </a:r>
            <a:r>
              <a:rPr lang="en-US" sz="1400">
                <a:solidFill>
                  <a:srgbClr val="FF00FF"/>
                </a:solidFill>
              </a:rPr>
              <a:t>17</a:t>
            </a:r>
            <a:r>
              <a:rPr lang="en-US" sz="1400"/>
              <a:t>  </a:t>
            </a:r>
            <a:r>
              <a:rPr lang="en-US" sz="1400">
                <a:solidFill>
                  <a:srgbClr val="FF0000"/>
                </a:solidFill>
              </a:rPr>
              <a:t>95</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12  </a:t>
            </a:r>
            <a:r>
              <a:rPr lang="en-US" sz="1400">
                <a:solidFill>
                  <a:srgbClr val="22AA22"/>
                </a:solidFill>
              </a:rPr>
              <a:t>98</a:t>
            </a:r>
            <a:r>
              <a:rPr lang="en-US" sz="1400"/>
              <a:t>  </a:t>
            </a:r>
            <a:r>
              <a:rPr lang="en-US" sz="1400">
                <a:solidFill>
                  <a:srgbClr val="FF00FF"/>
                </a:solidFill>
              </a:rPr>
              <a:t>11</a:t>
            </a:r>
            <a:r>
              <a:rPr lang="en-US" sz="1400"/>
              <a:t>  </a:t>
            </a:r>
            <a:r>
              <a:rPr lang="en-US" sz="1400">
                <a:solidFill>
                  <a:srgbClr val="FF0000"/>
                </a:solidFill>
              </a:rPr>
              <a:t>96</a:t>
            </a:r>
            <a:r>
              <a:rPr lang="en-US" sz="1400"/>
              <a:t>  81  </a:t>
            </a:r>
            <a:r>
              <a:rPr lang="en-US" sz="1400">
                <a:solidFill>
                  <a:srgbClr val="22AA22"/>
                </a:solidFill>
              </a:rPr>
              <a:t>99</a:t>
            </a:r>
            <a:r>
              <a:rPr lang="en-US" sz="1400"/>
              <a:t>  </a:t>
            </a:r>
            <a:r>
              <a:rPr lang="en-US" sz="1400">
                <a:solidFill>
                  <a:srgbClr val="FF00FF"/>
                </a:solidFill>
              </a:rPr>
              <a:t>17</a:t>
            </a:r>
            <a:r>
              <a:rPr lang="en-US" sz="1400"/>
              <a:t>  </a:t>
            </a:r>
            <a:r>
              <a:rPr lang="en-US" sz="1400">
                <a:solidFill>
                  <a:srgbClr val="FF0000"/>
                </a:solidFill>
              </a:rPr>
              <a:t>95</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12  </a:t>
            </a:r>
            <a:r>
              <a:rPr lang="en-US" sz="1400">
                <a:solidFill>
                  <a:srgbClr val="22AA22"/>
                </a:solidFill>
              </a:rPr>
              <a:t>98</a:t>
            </a:r>
            <a:r>
              <a:rPr lang="en-US" sz="1400"/>
              <a:t>  </a:t>
            </a:r>
            <a:r>
              <a:rPr lang="en-US" sz="1400">
                <a:solidFill>
                  <a:srgbClr val="FF00FF"/>
                </a:solidFill>
              </a:rPr>
              <a:t>11</a:t>
            </a:r>
            <a:r>
              <a:rPr lang="en-US" sz="1400"/>
              <a:t>  </a:t>
            </a:r>
            <a:r>
              <a:rPr lang="en-US" sz="1400">
                <a:solidFill>
                  <a:srgbClr val="FF0000"/>
                </a:solidFill>
              </a:rPr>
              <a:t>95</a:t>
            </a:r>
            <a:r>
              <a:rPr lang="en-US" sz="1400"/>
              <a:t>  81  </a:t>
            </a:r>
            <a:r>
              <a:rPr lang="en-US" sz="1400">
                <a:solidFill>
                  <a:srgbClr val="22AA22"/>
                </a:solidFill>
              </a:rPr>
              <a:t>99</a:t>
            </a:r>
            <a:r>
              <a:rPr lang="en-US" sz="1400"/>
              <a:t>  </a:t>
            </a:r>
            <a:r>
              <a:rPr lang="en-US" sz="1400">
                <a:solidFill>
                  <a:srgbClr val="FF00FF"/>
                </a:solidFill>
              </a:rPr>
              <a:t>17</a:t>
            </a:r>
            <a:r>
              <a:rPr lang="en-US" sz="1400"/>
              <a:t>  </a:t>
            </a:r>
            <a:r>
              <a:rPr lang="en-US" sz="1400">
                <a:solidFill>
                  <a:srgbClr val="FF0000"/>
                </a:solidFill>
              </a:rPr>
              <a:t>96</a:t>
            </a:r>
          </a:p>
        </p:txBody>
      </p:sp>
      <p:grpSp>
        <p:nvGrpSpPr>
          <p:cNvPr id="363526" name="Group 6"/>
          <p:cNvGrpSpPr>
            <a:grpSpLocks/>
          </p:cNvGrpSpPr>
          <p:nvPr/>
        </p:nvGrpSpPr>
        <p:grpSpPr bwMode="auto">
          <a:xfrm>
            <a:off x="5222875" y="1087438"/>
            <a:ext cx="225425" cy="330200"/>
            <a:chOff x="3290" y="734"/>
            <a:chExt cx="142" cy="208"/>
          </a:xfrm>
        </p:grpSpPr>
        <p:sp>
          <p:nvSpPr>
            <p:cNvPr id="363527" name="Line 7"/>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28" name="Text Box 8"/>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sp>
        <p:nvSpPr>
          <p:cNvPr id="363529" name="Text Box 9"/>
          <p:cNvSpPr txBox="1">
            <a:spLocks noChangeArrowheads="1"/>
          </p:cNvSpPr>
          <p:nvPr/>
        </p:nvSpPr>
        <p:spPr bwMode="auto">
          <a:xfrm>
            <a:off x="6545263" y="1270000"/>
            <a:ext cx="25923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Place the element at </a:t>
            </a:r>
            <a:r>
              <a:rPr lang="en-US" sz="1400" i="1"/>
              <a:t>i</a:t>
            </a:r>
            <a:r>
              <a:rPr lang="en-US" sz="1400"/>
              <a:t> in the</a:t>
            </a:r>
          </a:p>
          <a:p>
            <a:r>
              <a:rPr lang="en-US" sz="1400"/>
              <a:t>the correct spot among the</a:t>
            </a:r>
          </a:p>
          <a:p>
            <a:r>
              <a:rPr lang="en-US" sz="1400"/>
              <a:t>elements in the same segment</a:t>
            </a:r>
          </a:p>
          <a:p>
            <a:r>
              <a:rPr lang="en-US" sz="1400"/>
              <a:t>and at the positions before </a:t>
            </a:r>
            <a:r>
              <a:rPr lang="en-US" sz="1400" i="1"/>
              <a:t>i</a:t>
            </a:r>
            <a:r>
              <a:rPr lang="en-US" sz="1400"/>
              <a:t>.</a:t>
            </a:r>
          </a:p>
        </p:txBody>
      </p:sp>
      <p:grpSp>
        <p:nvGrpSpPr>
          <p:cNvPr id="363530" name="Group 10"/>
          <p:cNvGrpSpPr>
            <a:grpSpLocks/>
          </p:cNvGrpSpPr>
          <p:nvPr/>
        </p:nvGrpSpPr>
        <p:grpSpPr bwMode="auto">
          <a:xfrm>
            <a:off x="5554663" y="1539875"/>
            <a:ext cx="225425" cy="330200"/>
            <a:chOff x="3290" y="734"/>
            <a:chExt cx="142" cy="208"/>
          </a:xfrm>
        </p:grpSpPr>
        <p:sp>
          <p:nvSpPr>
            <p:cNvPr id="363531" name="Line 11"/>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32" name="Text Box 12"/>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33" name="Group 13"/>
          <p:cNvGrpSpPr>
            <a:grpSpLocks/>
          </p:cNvGrpSpPr>
          <p:nvPr/>
        </p:nvGrpSpPr>
        <p:grpSpPr bwMode="auto">
          <a:xfrm>
            <a:off x="5829300" y="1958975"/>
            <a:ext cx="225425" cy="330200"/>
            <a:chOff x="3290" y="734"/>
            <a:chExt cx="142" cy="208"/>
          </a:xfrm>
        </p:grpSpPr>
        <p:sp>
          <p:nvSpPr>
            <p:cNvPr id="363534" name="Line 14"/>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35" name="Text Box 15"/>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36" name="Group 16"/>
          <p:cNvGrpSpPr>
            <a:grpSpLocks/>
          </p:cNvGrpSpPr>
          <p:nvPr/>
        </p:nvGrpSpPr>
        <p:grpSpPr bwMode="auto">
          <a:xfrm>
            <a:off x="6148388" y="2400300"/>
            <a:ext cx="225425" cy="330200"/>
            <a:chOff x="3290" y="734"/>
            <a:chExt cx="142" cy="208"/>
          </a:xfrm>
        </p:grpSpPr>
        <p:sp>
          <p:nvSpPr>
            <p:cNvPr id="363537" name="Line 17"/>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38" name="Text Box 18"/>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sp>
        <p:nvSpPr>
          <p:cNvPr id="363539" name="Text Box 19"/>
          <p:cNvSpPr txBox="1">
            <a:spLocks noChangeArrowheads="1"/>
          </p:cNvSpPr>
          <p:nvPr/>
        </p:nvSpPr>
        <p:spPr bwMode="auto">
          <a:xfrm>
            <a:off x="619125" y="3397250"/>
            <a:ext cx="5986463"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400"/>
          </a:p>
          <a:p>
            <a:r>
              <a:rPr lang="en-US" sz="1400"/>
              <a:t>gap = 2 : 12  </a:t>
            </a:r>
            <a:r>
              <a:rPr lang="en-US" sz="1400">
                <a:solidFill>
                  <a:srgbClr val="FF00FF"/>
                </a:solidFill>
              </a:rPr>
              <a:t>98</a:t>
            </a:r>
            <a:r>
              <a:rPr lang="en-US" sz="1400"/>
              <a:t>  11  </a:t>
            </a:r>
            <a:r>
              <a:rPr lang="en-US" sz="1400">
                <a:solidFill>
                  <a:srgbClr val="FF00FF"/>
                </a:solidFill>
              </a:rPr>
              <a:t>95</a:t>
            </a:r>
            <a:r>
              <a:rPr lang="en-US" sz="1400"/>
              <a:t>  81  </a:t>
            </a:r>
            <a:r>
              <a:rPr lang="en-US" sz="1400">
                <a:solidFill>
                  <a:srgbClr val="FF00FF"/>
                </a:solidFill>
              </a:rPr>
              <a:t>99</a:t>
            </a:r>
            <a:r>
              <a:rPr lang="en-US" sz="1400"/>
              <a:t>  17  </a:t>
            </a:r>
            <a:r>
              <a:rPr lang="en-US" sz="1400">
                <a:solidFill>
                  <a:srgbClr val="FF00FF"/>
                </a:solidFill>
              </a:rPr>
              <a:t>96</a:t>
            </a:r>
            <a:r>
              <a:rPr lang="en-US" sz="1400">
                <a:solidFill>
                  <a:srgbClr val="FF0000"/>
                </a:solidFill>
              </a:rPr>
              <a:t> </a:t>
            </a:r>
            <a:r>
              <a:rPr lang="en-US" sz="1400">
                <a:sym typeface="Symbol" pitchFamily="18" charset="2"/>
              </a:rPr>
              <a:t></a:t>
            </a:r>
            <a:r>
              <a:rPr lang="en-US" sz="1400"/>
              <a:t> 11  </a:t>
            </a:r>
            <a:r>
              <a:rPr lang="en-US" sz="1400">
                <a:solidFill>
                  <a:srgbClr val="FF00FF"/>
                </a:solidFill>
              </a:rPr>
              <a:t>98</a:t>
            </a:r>
            <a:r>
              <a:rPr lang="en-US" sz="1400"/>
              <a:t>  12  </a:t>
            </a:r>
            <a:r>
              <a:rPr lang="en-US" sz="1400">
                <a:solidFill>
                  <a:srgbClr val="FF00FF"/>
                </a:solidFill>
              </a:rPr>
              <a:t>95</a:t>
            </a:r>
            <a:r>
              <a:rPr lang="en-US" sz="1400"/>
              <a:t>  81  </a:t>
            </a:r>
            <a:r>
              <a:rPr lang="en-US" sz="1400">
                <a:solidFill>
                  <a:srgbClr val="FF00FF"/>
                </a:solidFill>
              </a:rPr>
              <a:t>99</a:t>
            </a:r>
            <a:r>
              <a:rPr lang="en-US" sz="1400"/>
              <a:t>  17  </a:t>
            </a:r>
            <a:r>
              <a:rPr lang="en-US" sz="1400">
                <a:solidFill>
                  <a:srgbClr val="FF00FF"/>
                </a:solidFill>
              </a:rPr>
              <a:t>96</a:t>
            </a:r>
            <a:r>
              <a:rPr lang="en-US" sz="1400">
                <a:solidFill>
                  <a:srgbClr val="FF0000"/>
                </a:solidFill>
              </a:rPr>
              <a:t> </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11  </a:t>
            </a:r>
            <a:r>
              <a:rPr lang="en-US" sz="1400">
                <a:solidFill>
                  <a:srgbClr val="FF00FF"/>
                </a:solidFill>
              </a:rPr>
              <a:t>98</a:t>
            </a:r>
            <a:r>
              <a:rPr lang="en-US" sz="1400"/>
              <a:t>  12  </a:t>
            </a:r>
            <a:r>
              <a:rPr lang="en-US" sz="1400">
                <a:solidFill>
                  <a:srgbClr val="FF00FF"/>
                </a:solidFill>
              </a:rPr>
              <a:t>95</a:t>
            </a:r>
            <a:r>
              <a:rPr lang="en-US" sz="1400"/>
              <a:t>  81  </a:t>
            </a:r>
            <a:r>
              <a:rPr lang="en-US" sz="1400">
                <a:solidFill>
                  <a:srgbClr val="FF00FF"/>
                </a:solidFill>
              </a:rPr>
              <a:t>99</a:t>
            </a:r>
            <a:r>
              <a:rPr lang="en-US" sz="1400"/>
              <a:t>  17  </a:t>
            </a:r>
            <a:r>
              <a:rPr lang="en-US" sz="1400">
                <a:solidFill>
                  <a:srgbClr val="FF00FF"/>
                </a:solidFill>
              </a:rPr>
              <a:t>96</a:t>
            </a:r>
            <a:r>
              <a:rPr lang="en-US" sz="1400">
                <a:solidFill>
                  <a:srgbClr val="FF0000"/>
                </a:solidFill>
              </a:rPr>
              <a:t> </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11  </a:t>
            </a:r>
            <a:r>
              <a:rPr lang="en-US" sz="1400">
                <a:solidFill>
                  <a:srgbClr val="FF00FF"/>
                </a:solidFill>
              </a:rPr>
              <a:t>95</a:t>
            </a:r>
            <a:r>
              <a:rPr lang="en-US" sz="1400"/>
              <a:t>  12  </a:t>
            </a:r>
            <a:r>
              <a:rPr lang="en-US" sz="1400">
                <a:solidFill>
                  <a:srgbClr val="FF00FF"/>
                </a:solidFill>
              </a:rPr>
              <a:t>98</a:t>
            </a:r>
            <a:r>
              <a:rPr lang="en-US" sz="1400"/>
              <a:t>  81  </a:t>
            </a:r>
            <a:r>
              <a:rPr lang="en-US" sz="1400">
                <a:solidFill>
                  <a:srgbClr val="FF00FF"/>
                </a:solidFill>
              </a:rPr>
              <a:t>99</a:t>
            </a:r>
            <a:r>
              <a:rPr lang="en-US" sz="1400"/>
              <a:t>  17  </a:t>
            </a:r>
            <a:r>
              <a:rPr lang="en-US" sz="1400">
                <a:solidFill>
                  <a:srgbClr val="FF00FF"/>
                </a:solidFill>
              </a:rPr>
              <a:t>96</a:t>
            </a:r>
            <a:r>
              <a:rPr lang="en-US" sz="1400">
                <a:solidFill>
                  <a:srgbClr val="FF0000"/>
                </a:solidFill>
              </a:rPr>
              <a:t> </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11  </a:t>
            </a:r>
            <a:r>
              <a:rPr lang="en-US" sz="1400">
                <a:solidFill>
                  <a:srgbClr val="FF00FF"/>
                </a:solidFill>
              </a:rPr>
              <a:t>95</a:t>
            </a:r>
            <a:r>
              <a:rPr lang="en-US" sz="1400"/>
              <a:t>  12  </a:t>
            </a:r>
            <a:r>
              <a:rPr lang="en-US" sz="1400">
                <a:solidFill>
                  <a:srgbClr val="FF00FF"/>
                </a:solidFill>
              </a:rPr>
              <a:t>98</a:t>
            </a:r>
            <a:r>
              <a:rPr lang="en-US" sz="1400"/>
              <a:t>  81  </a:t>
            </a:r>
            <a:r>
              <a:rPr lang="en-US" sz="1400">
                <a:solidFill>
                  <a:srgbClr val="FF00FF"/>
                </a:solidFill>
              </a:rPr>
              <a:t>99</a:t>
            </a:r>
            <a:r>
              <a:rPr lang="en-US" sz="1400"/>
              <a:t>  17  </a:t>
            </a:r>
            <a:r>
              <a:rPr lang="en-US" sz="1400">
                <a:solidFill>
                  <a:srgbClr val="FF00FF"/>
                </a:solidFill>
              </a:rPr>
              <a:t>96</a:t>
            </a:r>
            <a:r>
              <a:rPr lang="en-US" sz="1400">
                <a:solidFill>
                  <a:srgbClr val="FF0000"/>
                </a:solidFill>
              </a:rPr>
              <a:t> </a:t>
            </a:r>
          </a:p>
          <a:p>
            <a:endParaRPr lang="en-US" sz="1400">
              <a:solidFill>
                <a:srgbClr val="FF0000"/>
              </a:solidFill>
            </a:endParaRPr>
          </a:p>
          <a:p>
            <a:r>
              <a:rPr lang="en-US" sz="1400">
                <a:solidFill>
                  <a:srgbClr val="FF0000"/>
                </a:solidFill>
              </a:rPr>
              <a:t>			        </a:t>
            </a:r>
            <a:r>
              <a:rPr lang="en-US" sz="1400">
                <a:sym typeface="Symbol" pitchFamily="18" charset="2"/>
              </a:rPr>
              <a:t></a:t>
            </a:r>
            <a:r>
              <a:rPr lang="en-US" sz="1400"/>
              <a:t> 11  </a:t>
            </a:r>
            <a:r>
              <a:rPr lang="en-US" sz="1400">
                <a:solidFill>
                  <a:srgbClr val="FF00FF"/>
                </a:solidFill>
              </a:rPr>
              <a:t>95</a:t>
            </a:r>
            <a:r>
              <a:rPr lang="en-US" sz="1400"/>
              <a:t>  12  </a:t>
            </a:r>
            <a:r>
              <a:rPr lang="en-US" sz="1400">
                <a:solidFill>
                  <a:srgbClr val="FF00FF"/>
                </a:solidFill>
              </a:rPr>
              <a:t>98</a:t>
            </a:r>
            <a:r>
              <a:rPr lang="en-US" sz="1400"/>
              <a:t>  81  </a:t>
            </a:r>
            <a:r>
              <a:rPr lang="en-US" sz="1400">
                <a:solidFill>
                  <a:srgbClr val="FF00FF"/>
                </a:solidFill>
              </a:rPr>
              <a:t>99</a:t>
            </a:r>
            <a:r>
              <a:rPr lang="en-US" sz="1400"/>
              <a:t>  17  </a:t>
            </a:r>
            <a:r>
              <a:rPr lang="en-US" sz="1400">
                <a:solidFill>
                  <a:srgbClr val="FF00FF"/>
                </a:solidFill>
              </a:rPr>
              <a:t>96</a:t>
            </a:r>
          </a:p>
          <a:p>
            <a:endParaRPr lang="en-US" sz="1400">
              <a:solidFill>
                <a:srgbClr val="FF00FF"/>
              </a:solidFill>
            </a:endParaRPr>
          </a:p>
          <a:p>
            <a:r>
              <a:rPr lang="en-US" sz="1400">
                <a:solidFill>
                  <a:srgbClr val="FF00FF"/>
                </a:solidFill>
              </a:rPr>
              <a:t>			        </a:t>
            </a:r>
            <a:r>
              <a:rPr lang="en-US" sz="1400">
                <a:sym typeface="Symbol" pitchFamily="18" charset="2"/>
              </a:rPr>
              <a:t></a:t>
            </a:r>
            <a:r>
              <a:rPr lang="en-US" sz="1400"/>
              <a:t> 11  </a:t>
            </a:r>
            <a:r>
              <a:rPr lang="en-US" sz="1400">
                <a:solidFill>
                  <a:srgbClr val="FF00FF"/>
                </a:solidFill>
              </a:rPr>
              <a:t>95</a:t>
            </a:r>
            <a:r>
              <a:rPr lang="en-US" sz="1400"/>
              <a:t>  12  </a:t>
            </a:r>
            <a:r>
              <a:rPr lang="en-US" sz="1400">
                <a:solidFill>
                  <a:srgbClr val="FF00FF"/>
                </a:solidFill>
              </a:rPr>
              <a:t>98</a:t>
            </a:r>
            <a:r>
              <a:rPr lang="en-US" sz="1400"/>
              <a:t>  17  </a:t>
            </a:r>
            <a:r>
              <a:rPr lang="en-US" sz="1400">
                <a:solidFill>
                  <a:srgbClr val="FF00FF"/>
                </a:solidFill>
              </a:rPr>
              <a:t>99</a:t>
            </a:r>
            <a:r>
              <a:rPr lang="en-US" sz="1400"/>
              <a:t>  81  </a:t>
            </a:r>
            <a:r>
              <a:rPr lang="en-US" sz="1400">
                <a:solidFill>
                  <a:srgbClr val="FF00FF"/>
                </a:solidFill>
              </a:rPr>
              <a:t>96</a:t>
            </a:r>
          </a:p>
          <a:p>
            <a:endParaRPr lang="en-US" sz="1400">
              <a:solidFill>
                <a:srgbClr val="FF00FF"/>
              </a:solidFill>
            </a:endParaRPr>
          </a:p>
          <a:p>
            <a:r>
              <a:rPr lang="en-US" sz="1400">
                <a:solidFill>
                  <a:srgbClr val="FF00FF"/>
                </a:solidFill>
              </a:rPr>
              <a:t>			        </a:t>
            </a:r>
            <a:r>
              <a:rPr lang="en-US" sz="1400">
                <a:sym typeface="Symbol" pitchFamily="18" charset="2"/>
              </a:rPr>
              <a:t></a:t>
            </a:r>
            <a:r>
              <a:rPr lang="en-US" sz="1400"/>
              <a:t> 11  </a:t>
            </a:r>
            <a:r>
              <a:rPr lang="en-US" sz="1400">
                <a:solidFill>
                  <a:srgbClr val="FF00FF"/>
                </a:solidFill>
              </a:rPr>
              <a:t>95</a:t>
            </a:r>
            <a:r>
              <a:rPr lang="en-US" sz="1400"/>
              <a:t>  12  </a:t>
            </a:r>
            <a:r>
              <a:rPr lang="en-US" sz="1400">
                <a:solidFill>
                  <a:srgbClr val="FF00FF"/>
                </a:solidFill>
              </a:rPr>
              <a:t>96</a:t>
            </a:r>
            <a:r>
              <a:rPr lang="en-US" sz="1400"/>
              <a:t>  17  </a:t>
            </a:r>
            <a:r>
              <a:rPr lang="en-US" sz="1400">
                <a:solidFill>
                  <a:srgbClr val="FF00FF"/>
                </a:solidFill>
              </a:rPr>
              <a:t>98</a:t>
            </a:r>
            <a:r>
              <a:rPr lang="en-US" sz="1400"/>
              <a:t>  81  </a:t>
            </a:r>
            <a:r>
              <a:rPr lang="en-US" sz="1400">
                <a:solidFill>
                  <a:srgbClr val="FF00FF"/>
                </a:solidFill>
              </a:rPr>
              <a:t>99</a:t>
            </a:r>
          </a:p>
        </p:txBody>
      </p:sp>
      <p:grpSp>
        <p:nvGrpSpPr>
          <p:cNvPr id="363540" name="Group 20"/>
          <p:cNvGrpSpPr>
            <a:grpSpLocks/>
          </p:cNvGrpSpPr>
          <p:nvPr/>
        </p:nvGrpSpPr>
        <p:grpSpPr bwMode="auto">
          <a:xfrm>
            <a:off x="4610100" y="3346450"/>
            <a:ext cx="225425" cy="330200"/>
            <a:chOff x="3290" y="734"/>
            <a:chExt cx="142" cy="208"/>
          </a:xfrm>
        </p:grpSpPr>
        <p:sp>
          <p:nvSpPr>
            <p:cNvPr id="363541" name="Line 21"/>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42" name="Text Box 22"/>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43" name="Group 23"/>
          <p:cNvGrpSpPr>
            <a:grpSpLocks/>
          </p:cNvGrpSpPr>
          <p:nvPr/>
        </p:nvGrpSpPr>
        <p:grpSpPr bwMode="auto">
          <a:xfrm>
            <a:off x="4933950" y="3789363"/>
            <a:ext cx="225425" cy="330200"/>
            <a:chOff x="3290" y="734"/>
            <a:chExt cx="142" cy="208"/>
          </a:xfrm>
        </p:grpSpPr>
        <p:sp>
          <p:nvSpPr>
            <p:cNvPr id="363544" name="Line 24"/>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45" name="Text Box 25"/>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46" name="Group 26"/>
          <p:cNvGrpSpPr>
            <a:grpSpLocks/>
          </p:cNvGrpSpPr>
          <p:nvPr/>
        </p:nvGrpSpPr>
        <p:grpSpPr bwMode="auto">
          <a:xfrm>
            <a:off x="5248275" y="4219575"/>
            <a:ext cx="225425" cy="330200"/>
            <a:chOff x="3290" y="734"/>
            <a:chExt cx="142" cy="208"/>
          </a:xfrm>
        </p:grpSpPr>
        <p:sp>
          <p:nvSpPr>
            <p:cNvPr id="363547" name="Line 27"/>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48" name="Text Box 28"/>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49" name="Group 29"/>
          <p:cNvGrpSpPr>
            <a:grpSpLocks/>
          </p:cNvGrpSpPr>
          <p:nvPr/>
        </p:nvGrpSpPr>
        <p:grpSpPr bwMode="auto">
          <a:xfrm>
            <a:off x="5537200" y="4649788"/>
            <a:ext cx="225425" cy="330200"/>
            <a:chOff x="3290" y="734"/>
            <a:chExt cx="142" cy="208"/>
          </a:xfrm>
        </p:grpSpPr>
        <p:sp>
          <p:nvSpPr>
            <p:cNvPr id="363550" name="Line 30"/>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51" name="Text Box 31"/>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52" name="Group 32"/>
          <p:cNvGrpSpPr>
            <a:grpSpLocks/>
          </p:cNvGrpSpPr>
          <p:nvPr/>
        </p:nvGrpSpPr>
        <p:grpSpPr bwMode="auto">
          <a:xfrm>
            <a:off x="5834063" y="5068888"/>
            <a:ext cx="225425" cy="330200"/>
            <a:chOff x="3290" y="734"/>
            <a:chExt cx="142" cy="208"/>
          </a:xfrm>
        </p:grpSpPr>
        <p:sp>
          <p:nvSpPr>
            <p:cNvPr id="363553" name="Line 33"/>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54" name="Text Box 34"/>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grpSp>
        <p:nvGrpSpPr>
          <p:cNvPr id="363555" name="Group 35"/>
          <p:cNvGrpSpPr>
            <a:grpSpLocks/>
          </p:cNvGrpSpPr>
          <p:nvPr/>
        </p:nvGrpSpPr>
        <p:grpSpPr bwMode="auto">
          <a:xfrm>
            <a:off x="6156325" y="5499100"/>
            <a:ext cx="225425" cy="330200"/>
            <a:chOff x="3290" y="734"/>
            <a:chExt cx="142" cy="208"/>
          </a:xfrm>
        </p:grpSpPr>
        <p:sp>
          <p:nvSpPr>
            <p:cNvPr id="363556" name="Line 36"/>
            <p:cNvSpPr>
              <a:spLocks noChangeShapeType="1"/>
            </p:cNvSpPr>
            <p:nvPr/>
          </p:nvSpPr>
          <p:spPr bwMode="auto">
            <a:xfrm>
              <a:off x="3409" y="766"/>
              <a:ext cx="0" cy="176"/>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3557" name="Text Box 37"/>
            <p:cNvSpPr txBox="1">
              <a:spLocks noChangeArrowheads="1"/>
            </p:cNvSpPr>
            <p:nvPr/>
          </p:nvSpPr>
          <p:spPr bwMode="auto">
            <a:xfrm>
              <a:off x="3290" y="734"/>
              <a:ext cx="1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i</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619125" y="165100"/>
            <a:ext cx="7772400" cy="884238"/>
          </a:xfrm>
        </p:spPr>
        <p:txBody>
          <a:bodyPr/>
          <a:lstStyle/>
          <a:p>
            <a:r>
              <a:rPr lang="en-US" sz="3200"/>
              <a:t>Shellsort </a:t>
            </a:r>
            <a:r>
              <a:rPr lang="en-US" sz="3200">
                <a:sym typeface="Symbol" pitchFamily="18" charset="2"/>
              </a:rPr>
              <a:t> Running Time</a:t>
            </a:r>
            <a:endParaRPr lang="en-US" sz="3200">
              <a:latin typeface="Batang" pitchFamily="18" charset="-127"/>
            </a:endParaRPr>
          </a:p>
        </p:txBody>
      </p:sp>
      <p:sp>
        <p:nvSpPr>
          <p:cNvPr id="364547"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000">
                <a:sym typeface="Symbol" pitchFamily="18" charset="2"/>
              </a:rPr>
              <a:t>The running time of Shellsort depends on the choice of increment sequence.</a:t>
            </a:r>
          </a:p>
          <a:p>
            <a:r>
              <a:rPr lang="en-US" sz="2000">
                <a:sym typeface="Symbol" pitchFamily="18" charset="2"/>
              </a:rPr>
              <a:t>The worst-case running time of Shellsort, using Shell’s increments, is O(N</a:t>
            </a:r>
            <a:r>
              <a:rPr lang="en-US" sz="2000" baseline="30000">
                <a:sym typeface="Symbol" pitchFamily="18" charset="2"/>
              </a:rPr>
              <a:t>2</a:t>
            </a:r>
            <a:r>
              <a:rPr lang="en-US" sz="2000">
                <a:sym typeface="Symbol" pitchFamily="18" charset="2"/>
              </a:rPr>
              <a:t>).</a:t>
            </a:r>
          </a:p>
          <a:p>
            <a:r>
              <a:rPr lang="en-US" sz="2000">
                <a:sym typeface="Symbol" pitchFamily="18" charset="2"/>
              </a:rPr>
              <a:t>The worst-case running time of Shellsort using Hibbard’s increments is O(N</a:t>
            </a:r>
            <a:r>
              <a:rPr lang="en-US" sz="2000" baseline="30000">
                <a:sym typeface="Symbol" pitchFamily="18" charset="2"/>
              </a:rPr>
              <a:t>3/2</a:t>
            </a:r>
            <a:r>
              <a:rPr lang="en-US" sz="2000">
                <a:sym typeface="Symbol" pitchFamily="18" charset="2"/>
              </a:rPr>
              <a:t>).</a:t>
            </a:r>
          </a:p>
          <a:p>
            <a:r>
              <a:rPr lang="en-US" sz="2000">
                <a:sym typeface="Symbol" pitchFamily="18" charset="2"/>
              </a:rPr>
              <a:t>The worst-case running time of Shellsort using Sedgewick’s increments is O(N</a:t>
            </a:r>
            <a:r>
              <a:rPr lang="en-US" sz="2000" baseline="30000">
                <a:sym typeface="Symbol" pitchFamily="18" charset="2"/>
              </a:rPr>
              <a:t>4/3</a:t>
            </a:r>
            <a:r>
              <a:rPr lang="en-US" sz="2000">
                <a:sym typeface="Symbol" pitchFamily="18" charset="2"/>
              </a:rPr>
              <a:t>).</a:t>
            </a:r>
          </a:p>
          <a:p>
            <a:r>
              <a:rPr lang="en-US" sz="2000">
                <a:sym typeface="Symbol" pitchFamily="18" charset="2"/>
              </a:rPr>
              <a:t>The average-case running time of Shellsort, using Hibbard’s increments, is thought to be O(N</a:t>
            </a:r>
            <a:r>
              <a:rPr lang="en-US" sz="2000" baseline="30000">
                <a:sym typeface="Symbol" pitchFamily="18" charset="2"/>
              </a:rPr>
              <a:t>5/4</a:t>
            </a:r>
            <a:r>
              <a:rPr lang="en-US" sz="2000">
                <a:sym typeface="Symbol" pitchFamily="18" charset="2"/>
              </a:rPr>
              <a:t>), based on simulations, but nobody has been able to prove this.</a:t>
            </a:r>
          </a:p>
          <a:p>
            <a:r>
              <a:rPr lang="en-US" sz="2000">
                <a:sym typeface="Symbol" pitchFamily="18" charset="2"/>
              </a:rPr>
              <a:t>The average running time is conjectured to be O(N</a:t>
            </a:r>
            <a:r>
              <a:rPr lang="en-US" sz="2000" baseline="30000">
                <a:sym typeface="Symbol" pitchFamily="18" charset="2"/>
              </a:rPr>
              <a:t>7/6</a:t>
            </a:r>
            <a:r>
              <a:rPr lang="en-US" sz="2000">
                <a:sym typeface="Symbol" pitchFamily="18" charset="2"/>
              </a:rPr>
              <a:t>).</a:t>
            </a:r>
          </a:p>
          <a:p>
            <a:endParaRPr lang="en-US" sz="2000">
              <a:sym typeface="Symbol" pitchFamily="18" charset="2"/>
            </a:endParaRPr>
          </a:p>
          <a:p>
            <a:pPr lvl="1"/>
            <a:endParaRPr lang="en-US" sz="1800">
              <a:sym typeface="Symbol" pitchFamily="18" charset="2"/>
            </a:endParaRPr>
          </a:p>
        </p:txBody>
      </p:sp>
      <p:sp>
        <p:nvSpPr>
          <p:cNvPr id="36454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619125" y="165100"/>
            <a:ext cx="7772400" cy="884238"/>
          </a:xfrm>
        </p:spPr>
        <p:txBody>
          <a:bodyPr/>
          <a:lstStyle/>
          <a:p>
            <a:r>
              <a:rPr lang="en-US" sz="3200"/>
              <a:t>Heapsort</a:t>
            </a:r>
            <a:endParaRPr lang="en-US" sz="3200">
              <a:latin typeface="Batang" pitchFamily="18" charset="-127"/>
            </a:endParaRPr>
          </a:p>
        </p:txBody>
      </p:sp>
      <p:sp>
        <p:nvSpPr>
          <p:cNvPr id="365571"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000">
                <a:sym typeface="Symbol" pitchFamily="18" charset="2"/>
              </a:rPr>
              <a:t>Binary heaps can be used to sort in O(Nlog</a:t>
            </a:r>
            <a:r>
              <a:rPr lang="en-US" sz="2000" i="1">
                <a:sym typeface="Symbol" pitchFamily="18" charset="2"/>
              </a:rPr>
              <a:t>N</a:t>
            </a:r>
            <a:r>
              <a:rPr lang="en-US" sz="2000">
                <a:sym typeface="Symbol" pitchFamily="18" charset="2"/>
              </a:rPr>
              <a:t>) time.</a:t>
            </a:r>
          </a:p>
          <a:p>
            <a:r>
              <a:rPr lang="en-US" sz="2000">
                <a:sym typeface="Symbol" pitchFamily="18" charset="2"/>
              </a:rPr>
              <a:t>Basic ideas</a:t>
            </a:r>
          </a:p>
          <a:p>
            <a:pPr lvl="1"/>
            <a:r>
              <a:rPr lang="en-US" sz="1800">
                <a:sym typeface="Symbol" pitchFamily="18" charset="2"/>
              </a:rPr>
              <a:t>Step 1: Build a binary heap of N elements</a:t>
            </a:r>
          </a:p>
          <a:p>
            <a:pPr lvl="1"/>
            <a:r>
              <a:rPr lang="en-US" sz="1800">
                <a:cs typeface="Times New Roman" charset="0"/>
                <a:sym typeface="Symbol" pitchFamily="18" charset="2"/>
              </a:rPr>
              <a:t>Step 2: Remove the root and reheap</a:t>
            </a:r>
            <a:r>
              <a:rPr lang="en-US" sz="1800">
                <a:sym typeface="Symbol" pitchFamily="18" charset="2"/>
              </a:rPr>
              <a:t> (perform the </a:t>
            </a:r>
            <a:r>
              <a:rPr lang="en-US" sz="1800">
                <a:latin typeface="Batang" pitchFamily="18" charset="-127"/>
                <a:sym typeface="Symbol" pitchFamily="18" charset="2"/>
              </a:rPr>
              <a:t>deleteMin</a:t>
            </a:r>
            <a:r>
              <a:rPr lang="en-US" sz="1800">
                <a:sym typeface="Symbol" pitchFamily="18" charset="2"/>
              </a:rPr>
              <a:t> operation)</a:t>
            </a:r>
          </a:p>
          <a:p>
            <a:pPr lvl="1"/>
            <a:r>
              <a:rPr lang="en-US" sz="1800">
                <a:cs typeface="Times New Roman" charset="0"/>
                <a:sym typeface="Symbol" pitchFamily="18" charset="2"/>
              </a:rPr>
              <a:t>Step 3: Repeat step 2 until empty.</a:t>
            </a:r>
            <a:r>
              <a:rPr lang="en-US" sz="1800">
                <a:sym typeface="Symbol" pitchFamily="18" charset="2"/>
              </a:rPr>
              <a:t> </a:t>
            </a:r>
          </a:p>
        </p:txBody>
      </p:sp>
      <p:sp>
        <p:nvSpPr>
          <p:cNvPr id="36557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619125" y="165100"/>
            <a:ext cx="7772400" cy="528638"/>
          </a:xfrm>
        </p:spPr>
        <p:txBody>
          <a:bodyPr>
            <a:normAutofit fontScale="90000"/>
          </a:bodyPr>
          <a:lstStyle/>
          <a:p>
            <a:r>
              <a:rPr lang="en-US" sz="3200"/>
              <a:t>Binary heaps (review)</a:t>
            </a:r>
            <a:endParaRPr lang="en-US" sz="3200">
              <a:latin typeface="Batang" pitchFamily="18" charset="-127"/>
            </a:endParaRPr>
          </a:p>
        </p:txBody>
      </p:sp>
      <p:sp>
        <p:nvSpPr>
          <p:cNvPr id="366595" name="Rectangle 3" descr="Rectangle: Click to edit Master text styles&#10;Second level&#10;Third level&#10;Fourth level&#10;Fifth level"/>
          <p:cNvSpPr>
            <a:spLocks noGrp="1" noChangeArrowheads="1"/>
          </p:cNvSpPr>
          <p:nvPr>
            <p:ph idx="1"/>
          </p:nvPr>
        </p:nvSpPr>
        <p:spPr>
          <a:xfrm>
            <a:off x="660400" y="769938"/>
            <a:ext cx="7940675" cy="5143500"/>
          </a:xfrm>
        </p:spPr>
        <p:txBody>
          <a:bodyPr/>
          <a:lstStyle/>
          <a:p>
            <a:r>
              <a:rPr lang="en-US" sz="2000">
                <a:sym typeface="Symbol" pitchFamily="18" charset="2"/>
              </a:rPr>
              <a:t>What is a binary heap?</a:t>
            </a:r>
          </a:p>
          <a:p>
            <a:pPr lvl="1"/>
            <a:r>
              <a:rPr lang="en-US" sz="1800">
                <a:sym typeface="Symbol" pitchFamily="18" charset="2"/>
              </a:rPr>
              <a:t>Complete binary tree: a binary tree that is completely filled, with the possible exception of the bottom level, which is filled from left to right. </a:t>
            </a:r>
          </a:p>
          <a:p>
            <a:pPr lvl="1"/>
            <a:r>
              <a:rPr lang="en-US" sz="1800">
                <a:sym typeface="Symbol" pitchFamily="18" charset="2"/>
              </a:rPr>
              <a:t>Heap-order property: for every node x, the key in the parent of x is smaller than (or equal to) the key in x, with the exception of the root.</a:t>
            </a:r>
          </a:p>
          <a:p>
            <a:r>
              <a:rPr lang="en-US" sz="2000">
                <a:sym typeface="Symbol" pitchFamily="18" charset="2"/>
              </a:rPr>
              <a:t>How to build a binary heap for N elements?</a:t>
            </a:r>
          </a:p>
          <a:p>
            <a:pPr lvl="1"/>
            <a:r>
              <a:rPr lang="en-US" sz="2000">
                <a:cs typeface="Times New Roman" charset="0"/>
                <a:sym typeface="Symbol" pitchFamily="18" charset="2"/>
              </a:rPr>
              <a:t>build a complete binary tree first </a:t>
            </a:r>
          </a:p>
          <a:p>
            <a:pPr lvl="1">
              <a:buFont typeface="Wingdings" pitchFamily="2" charset="2"/>
              <a:buNone/>
            </a:pPr>
            <a:r>
              <a:rPr lang="en-US" sz="2000">
                <a:cs typeface="Times New Roman" charset="0"/>
                <a:sym typeface="Symbol" pitchFamily="18" charset="2"/>
              </a:rPr>
              <a:t>	</a:t>
            </a:r>
            <a:r>
              <a:rPr lang="en-US" sz="2000">
                <a:solidFill>
                  <a:srgbClr val="FF00FF"/>
                </a:solidFill>
                <a:cs typeface="Times New Roman" charset="0"/>
                <a:sym typeface="Symbol" pitchFamily="18" charset="2"/>
              </a:rPr>
              <a:t>ignore the heap-order property at the moment</a:t>
            </a:r>
            <a:r>
              <a:rPr lang="en-US" sz="2000">
                <a:cs typeface="Times New Roman" charset="0"/>
                <a:sym typeface="Symbol" pitchFamily="18" charset="2"/>
              </a:rPr>
              <a:t> </a:t>
            </a:r>
          </a:p>
          <a:p>
            <a:pPr lvl="1"/>
            <a:r>
              <a:rPr lang="en-US" sz="2000">
                <a:cs typeface="Times New Roman" charset="0"/>
                <a:sym typeface="Symbol" pitchFamily="18" charset="2"/>
              </a:rPr>
              <a:t>apply percolate-down for each node starting at the last non-leaf node.</a:t>
            </a:r>
            <a:endParaRPr lang="en-US" sz="2000">
              <a:sym typeface="Symbol" pitchFamily="18" charset="2"/>
            </a:endParaRPr>
          </a:p>
          <a:p>
            <a:pPr>
              <a:buFont typeface="Wingdings" pitchFamily="2" charset="2"/>
              <a:buNone/>
            </a:pPr>
            <a:endParaRPr lang="en-US" sz="2000">
              <a:sym typeface="Symbol" pitchFamily="18" charset="2"/>
            </a:endParaRPr>
          </a:p>
        </p:txBody>
      </p:sp>
      <p:sp>
        <p:nvSpPr>
          <p:cNvPr id="366596" name="Rectangle 4"/>
          <p:cNvSpPr>
            <a:spLocks noChangeArrowheads="1"/>
          </p:cNvSpPr>
          <p:nvPr/>
        </p:nvSpPr>
        <p:spPr bwMode="auto">
          <a:xfrm>
            <a:off x="1108075" y="6173788"/>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597" name="Line 5"/>
          <p:cNvSpPr>
            <a:spLocks noChangeShapeType="1"/>
          </p:cNvSpPr>
          <p:nvPr/>
        </p:nvSpPr>
        <p:spPr bwMode="auto">
          <a:xfrm>
            <a:off x="14128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598" name="Line 6"/>
          <p:cNvSpPr>
            <a:spLocks noChangeShapeType="1"/>
          </p:cNvSpPr>
          <p:nvPr/>
        </p:nvSpPr>
        <p:spPr bwMode="auto">
          <a:xfrm>
            <a:off x="17176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599" name="Line 7"/>
          <p:cNvSpPr>
            <a:spLocks noChangeShapeType="1"/>
          </p:cNvSpPr>
          <p:nvPr/>
        </p:nvSpPr>
        <p:spPr bwMode="auto">
          <a:xfrm>
            <a:off x="20224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0" name="Line 8"/>
          <p:cNvSpPr>
            <a:spLocks noChangeShapeType="1"/>
          </p:cNvSpPr>
          <p:nvPr/>
        </p:nvSpPr>
        <p:spPr bwMode="auto">
          <a:xfrm>
            <a:off x="23272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1" name="Line 9"/>
          <p:cNvSpPr>
            <a:spLocks noChangeShapeType="1"/>
          </p:cNvSpPr>
          <p:nvPr/>
        </p:nvSpPr>
        <p:spPr bwMode="auto">
          <a:xfrm>
            <a:off x="26320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2" name="Line 10"/>
          <p:cNvSpPr>
            <a:spLocks noChangeShapeType="1"/>
          </p:cNvSpPr>
          <p:nvPr/>
        </p:nvSpPr>
        <p:spPr bwMode="auto">
          <a:xfrm>
            <a:off x="29368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3" name="Line 11"/>
          <p:cNvSpPr>
            <a:spLocks noChangeShapeType="1"/>
          </p:cNvSpPr>
          <p:nvPr/>
        </p:nvSpPr>
        <p:spPr bwMode="auto">
          <a:xfrm>
            <a:off x="32416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4" name="Line 12"/>
          <p:cNvSpPr>
            <a:spLocks noChangeShapeType="1"/>
          </p:cNvSpPr>
          <p:nvPr/>
        </p:nvSpPr>
        <p:spPr bwMode="auto">
          <a:xfrm>
            <a:off x="35464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5" name="Line 13"/>
          <p:cNvSpPr>
            <a:spLocks noChangeShapeType="1"/>
          </p:cNvSpPr>
          <p:nvPr/>
        </p:nvSpPr>
        <p:spPr bwMode="auto">
          <a:xfrm>
            <a:off x="38512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6" name="Line 14"/>
          <p:cNvSpPr>
            <a:spLocks noChangeShapeType="1"/>
          </p:cNvSpPr>
          <p:nvPr/>
        </p:nvSpPr>
        <p:spPr bwMode="auto">
          <a:xfrm>
            <a:off x="4156075" y="6173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07" name="Text Box 15"/>
          <p:cNvSpPr txBox="1">
            <a:spLocks noChangeArrowheads="1"/>
          </p:cNvSpPr>
          <p:nvPr/>
        </p:nvSpPr>
        <p:spPr bwMode="auto">
          <a:xfrm>
            <a:off x="1108075" y="64865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6608" name="Text Box 16"/>
          <p:cNvSpPr txBox="1">
            <a:spLocks noChangeArrowheads="1"/>
          </p:cNvSpPr>
          <p:nvPr/>
        </p:nvSpPr>
        <p:spPr bwMode="auto">
          <a:xfrm>
            <a:off x="14128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6609" name="Text Box 17"/>
          <p:cNvSpPr txBox="1">
            <a:spLocks noChangeArrowheads="1"/>
          </p:cNvSpPr>
          <p:nvPr/>
        </p:nvSpPr>
        <p:spPr bwMode="auto">
          <a:xfrm>
            <a:off x="17176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6610" name="Text Box 18"/>
          <p:cNvSpPr txBox="1">
            <a:spLocks noChangeArrowheads="1"/>
          </p:cNvSpPr>
          <p:nvPr/>
        </p:nvSpPr>
        <p:spPr bwMode="auto">
          <a:xfrm>
            <a:off x="20224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6611" name="Text Box 19"/>
          <p:cNvSpPr txBox="1">
            <a:spLocks noChangeArrowheads="1"/>
          </p:cNvSpPr>
          <p:nvPr/>
        </p:nvSpPr>
        <p:spPr bwMode="auto">
          <a:xfrm>
            <a:off x="23272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6612" name="Text Box 20"/>
          <p:cNvSpPr txBox="1">
            <a:spLocks noChangeArrowheads="1"/>
          </p:cNvSpPr>
          <p:nvPr/>
        </p:nvSpPr>
        <p:spPr bwMode="auto">
          <a:xfrm>
            <a:off x="26320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6613" name="Text Box 21"/>
          <p:cNvSpPr txBox="1">
            <a:spLocks noChangeArrowheads="1"/>
          </p:cNvSpPr>
          <p:nvPr/>
        </p:nvSpPr>
        <p:spPr bwMode="auto">
          <a:xfrm>
            <a:off x="29368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6614" name="Text Box 22"/>
          <p:cNvSpPr txBox="1">
            <a:spLocks noChangeArrowheads="1"/>
          </p:cNvSpPr>
          <p:nvPr/>
        </p:nvSpPr>
        <p:spPr bwMode="auto">
          <a:xfrm>
            <a:off x="32416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6615" name="Text Box 23"/>
          <p:cNvSpPr txBox="1">
            <a:spLocks noChangeArrowheads="1"/>
          </p:cNvSpPr>
          <p:nvPr/>
        </p:nvSpPr>
        <p:spPr bwMode="auto">
          <a:xfrm>
            <a:off x="35464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8</a:t>
            </a:r>
          </a:p>
        </p:txBody>
      </p:sp>
      <p:sp>
        <p:nvSpPr>
          <p:cNvPr id="366616" name="Text Box 24"/>
          <p:cNvSpPr txBox="1">
            <a:spLocks noChangeArrowheads="1"/>
          </p:cNvSpPr>
          <p:nvPr/>
        </p:nvSpPr>
        <p:spPr bwMode="auto">
          <a:xfrm>
            <a:off x="3851275" y="64785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9</a:t>
            </a:r>
          </a:p>
        </p:txBody>
      </p:sp>
      <p:sp>
        <p:nvSpPr>
          <p:cNvPr id="366617" name="Text Box 25"/>
          <p:cNvSpPr txBox="1">
            <a:spLocks noChangeArrowheads="1"/>
          </p:cNvSpPr>
          <p:nvPr/>
        </p:nvSpPr>
        <p:spPr bwMode="auto">
          <a:xfrm>
            <a:off x="4156075" y="6478588"/>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a:t>
            </a:r>
          </a:p>
        </p:txBody>
      </p:sp>
      <p:sp>
        <p:nvSpPr>
          <p:cNvPr id="366618" name="Text Box 26"/>
          <p:cNvSpPr txBox="1">
            <a:spLocks noChangeArrowheads="1"/>
          </p:cNvSpPr>
          <p:nvPr/>
        </p:nvSpPr>
        <p:spPr bwMode="auto">
          <a:xfrm>
            <a:off x="1371600" y="62309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6619" name="Text Box 27"/>
          <p:cNvSpPr txBox="1">
            <a:spLocks noChangeArrowheads="1"/>
          </p:cNvSpPr>
          <p:nvPr/>
        </p:nvSpPr>
        <p:spPr bwMode="auto">
          <a:xfrm>
            <a:off x="1706563" y="6224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6620" name="Text Box 28"/>
          <p:cNvSpPr txBox="1">
            <a:spLocks noChangeArrowheads="1"/>
          </p:cNvSpPr>
          <p:nvPr/>
        </p:nvSpPr>
        <p:spPr bwMode="auto">
          <a:xfrm>
            <a:off x="2011363" y="6224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6621" name="Text Box 29"/>
          <p:cNvSpPr txBox="1">
            <a:spLocks noChangeArrowheads="1"/>
          </p:cNvSpPr>
          <p:nvPr/>
        </p:nvSpPr>
        <p:spPr bwMode="auto">
          <a:xfrm>
            <a:off x="2327275" y="6224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66622" name="Text Box 30"/>
          <p:cNvSpPr txBox="1">
            <a:spLocks noChangeArrowheads="1"/>
          </p:cNvSpPr>
          <p:nvPr/>
        </p:nvSpPr>
        <p:spPr bwMode="auto">
          <a:xfrm>
            <a:off x="2632075" y="6224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6623" name="Text Box 31"/>
          <p:cNvSpPr txBox="1">
            <a:spLocks noChangeArrowheads="1"/>
          </p:cNvSpPr>
          <p:nvPr/>
        </p:nvSpPr>
        <p:spPr bwMode="auto">
          <a:xfrm>
            <a:off x="2936875" y="6224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6624" name="Text Box 32"/>
          <p:cNvSpPr txBox="1">
            <a:spLocks noChangeArrowheads="1"/>
          </p:cNvSpPr>
          <p:nvPr/>
        </p:nvSpPr>
        <p:spPr bwMode="auto">
          <a:xfrm>
            <a:off x="3208338" y="6224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6625" name="Oval 33"/>
          <p:cNvSpPr>
            <a:spLocks noChangeArrowheads="1"/>
          </p:cNvSpPr>
          <p:nvPr/>
        </p:nvSpPr>
        <p:spPr bwMode="auto">
          <a:xfrm>
            <a:off x="1128713" y="654685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6626" name="Group 34"/>
          <p:cNvGrpSpPr>
            <a:grpSpLocks/>
          </p:cNvGrpSpPr>
          <p:nvPr/>
        </p:nvGrpSpPr>
        <p:grpSpPr bwMode="auto">
          <a:xfrm>
            <a:off x="2651125" y="4603750"/>
            <a:ext cx="339725" cy="311150"/>
            <a:chOff x="4306" y="2833"/>
            <a:chExt cx="214" cy="196"/>
          </a:xfrm>
        </p:grpSpPr>
        <p:sp>
          <p:nvSpPr>
            <p:cNvPr id="366627" name="Oval 3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28" name="Text Box 3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grpSp>
        <p:nvGrpSpPr>
          <p:cNvPr id="366629" name="Group 37"/>
          <p:cNvGrpSpPr>
            <a:grpSpLocks/>
          </p:cNvGrpSpPr>
          <p:nvPr/>
        </p:nvGrpSpPr>
        <p:grpSpPr bwMode="auto">
          <a:xfrm>
            <a:off x="1736725" y="4843463"/>
            <a:ext cx="2168525" cy="611187"/>
            <a:chOff x="1152" y="2215"/>
            <a:chExt cx="1366" cy="385"/>
          </a:xfrm>
        </p:grpSpPr>
        <p:grpSp>
          <p:nvGrpSpPr>
            <p:cNvPr id="366630" name="Group 38"/>
            <p:cNvGrpSpPr>
              <a:grpSpLocks/>
            </p:cNvGrpSpPr>
            <p:nvPr/>
          </p:nvGrpSpPr>
          <p:grpSpPr bwMode="auto">
            <a:xfrm>
              <a:off x="1152" y="2404"/>
              <a:ext cx="214" cy="196"/>
              <a:chOff x="4306" y="2833"/>
              <a:chExt cx="214" cy="196"/>
            </a:xfrm>
          </p:grpSpPr>
          <p:sp>
            <p:nvSpPr>
              <p:cNvPr id="366631" name="Oval 3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32" name="Text Box 4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6633" name="Group 41"/>
            <p:cNvGrpSpPr>
              <a:grpSpLocks/>
            </p:cNvGrpSpPr>
            <p:nvPr/>
          </p:nvGrpSpPr>
          <p:grpSpPr bwMode="auto">
            <a:xfrm>
              <a:off x="2304" y="2404"/>
              <a:ext cx="214" cy="196"/>
              <a:chOff x="4306" y="2833"/>
              <a:chExt cx="214" cy="196"/>
            </a:xfrm>
          </p:grpSpPr>
          <p:sp>
            <p:nvSpPr>
              <p:cNvPr id="366634" name="Oval 4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35" name="Text Box 4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6636" name="Line 44"/>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37" name="Line 45"/>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6638" name="Group 46"/>
          <p:cNvGrpSpPr>
            <a:grpSpLocks/>
          </p:cNvGrpSpPr>
          <p:nvPr/>
        </p:nvGrpSpPr>
        <p:grpSpPr bwMode="auto">
          <a:xfrm>
            <a:off x="1266825" y="5394325"/>
            <a:ext cx="1266825" cy="669925"/>
            <a:chOff x="856" y="2562"/>
            <a:chExt cx="798" cy="422"/>
          </a:xfrm>
        </p:grpSpPr>
        <p:grpSp>
          <p:nvGrpSpPr>
            <p:cNvPr id="366639" name="Group 47"/>
            <p:cNvGrpSpPr>
              <a:grpSpLocks/>
            </p:cNvGrpSpPr>
            <p:nvPr/>
          </p:nvGrpSpPr>
          <p:grpSpPr bwMode="auto">
            <a:xfrm>
              <a:off x="856" y="2788"/>
              <a:ext cx="214" cy="196"/>
              <a:chOff x="4306" y="2833"/>
              <a:chExt cx="214" cy="196"/>
            </a:xfrm>
          </p:grpSpPr>
          <p:sp>
            <p:nvSpPr>
              <p:cNvPr id="366640" name="Oval 4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41" name="Text Box 4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66642" name="Group 50"/>
            <p:cNvGrpSpPr>
              <a:grpSpLocks/>
            </p:cNvGrpSpPr>
            <p:nvPr/>
          </p:nvGrpSpPr>
          <p:grpSpPr bwMode="auto">
            <a:xfrm>
              <a:off x="1440" y="2788"/>
              <a:ext cx="214" cy="196"/>
              <a:chOff x="4306" y="2833"/>
              <a:chExt cx="214" cy="196"/>
            </a:xfrm>
          </p:grpSpPr>
          <p:sp>
            <p:nvSpPr>
              <p:cNvPr id="366643" name="Oval 5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44" name="Text Box 5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66645" name="Line 5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46" name="Line 5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6647" name="Group 55"/>
          <p:cNvGrpSpPr>
            <a:grpSpLocks/>
          </p:cNvGrpSpPr>
          <p:nvPr/>
        </p:nvGrpSpPr>
        <p:grpSpPr bwMode="auto">
          <a:xfrm>
            <a:off x="3108325" y="5394325"/>
            <a:ext cx="1254125" cy="669925"/>
            <a:chOff x="2016" y="2562"/>
            <a:chExt cx="790" cy="422"/>
          </a:xfrm>
        </p:grpSpPr>
        <p:grpSp>
          <p:nvGrpSpPr>
            <p:cNvPr id="366648" name="Group 56"/>
            <p:cNvGrpSpPr>
              <a:grpSpLocks/>
            </p:cNvGrpSpPr>
            <p:nvPr/>
          </p:nvGrpSpPr>
          <p:grpSpPr bwMode="auto">
            <a:xfrm>
              <a:off x="2016" y="2788"/>
              <a:ext cx="214" cy="196"/>
              <a:chOff x="4306" y="2833"/>
              <a:chExt cx="214" cy="196"/>
            </a:xfrm>
          </p:grpSpPr>
          <p:sp>
            <p:nvSpPr>
              <p:cNvPr id="366649" name="Oval 5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50" name="Text Box 5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66651" name="Group 59"/>
            <p:cNvGrpSpPr>
              <a:grpSpLocks/>
            </p:cNvGrpSpPr>
            <p:nvPr/>
          </p:nvGrpSpPr>
          <p:grpSpPr bwMode="auto">
            <a:xfrm>
              <a:off x="2592" y="2788"/>
              <a:ext cx="214" cy="196"/>
              <a:chOff x="4306" y="2833"/>
              <a:chExt cx="214" cy="196"/>
            </a:xfrm>
          </p:grpSpPr>
          <p:sp>
            <p:nvSpPr>
              <p:cNvPr id="366652" name="Oval 6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53" name="Text Box 6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66654" name="Line 62"/>
            <p:cNvSpPr>
              <a:spLocks noChangeShapeType="1"/>
            </p:cNvSpPr>
            <p:nvPr/>
          </p:nvSpPr>
          <p:spPr bwMode="auto">
            <a:xfrm flipH="1">
              <a:off x="2141" y="2568"/>
              <a:ext cx="204" cy="21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55" name="Line 63"/>
            <p:cNvSpPr>
              <a:spLocks noChangeShapeType="1"/>
            </p:cNvSpPr>
            <p:nvPr/>
          </p:nvSpPr>
          <p:spPr bwMode="auto">
            <a:xfrm>
              <a:off x="2507" y="2562"/>
              <a:ext cx="190" cy="22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66656" name="Rectangle 64"/>
          <p:cNvSpPr>
            <a:spLocks noChangeArrowheads="1"/>
          </p:cNvSpPr>
          <p:nvPr/>
        </p:nvSpPr>
        <p:spPr bwMode="auto">
          <a:xfrm>
            <a:off x="4972050" y="6127750"/>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57" name="Line 65"/>
          <p:cNvSpPr>
            <a:spLocks noChangeShapeType="1"/>
          </p:cNvSpPr>
          <p:nvPr/>
        </p:nvSpPr>
        <p:spPr bwMode="auto">
          <a:xfrm>
            <a:off x="52768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58" name="Line 66"/>
          <p:cNvSpPr>
            <a:spLocks noChangeShapeType="1"/>
          </p:cNvSpPr>
          <p:nvPr/>
        </p:nvSpPr>
        <p:spPr bwMode="auto">
          <a:xfrm>
            <a:off x="55816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59" name="Line 67"/>
          <p:cNvSpPr>
            <a:spLocks noChangeShapeType="1"/>
          </p:cNvSpPr>
          <p:nvPr/>
        </p:nvSpPr>
        <p:spPr bwMode="auto">
          <a:xfrm>
            <a:off x="58864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0" name="Line 68"/>
          <p:cNvSpPr>
            <a:spLocks noChangeShapeType="1"/>
          </p:cNvSpPr>
          <p:nvPr/>
        </p:nvSpPr>
        <p:spPr bwMode="auto">
          <a:xfrm>
            <a:off x="61912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1" name="Line 69"/>
          <p:cNvSpPr>
            <a:spLocks noChangeShapeType="1"/>
          </p:cNvSpPr>
          <p:nvPr/>
        </p:nvSpPr>
        <p:spPr bwMode="auto">
          <a:xfrm>
            <a:off x="64960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2" name="Line 70"/>
          <p:cNvSpPr>
            <a:spLocks noChangeShapeType="1"/>
          </p:cNvSpPr>
          <p:nvPr/>
        </p:nvSpPr>
        <p:spPr bwMode="auto">
          <a:xfrm>
            <a:off x="68008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3" name="Line 71"/>
          <p:cNvSpPr>
            <a:spLocks noChangeShapeType="1"/>
          </p:cNvSpPr>
          <p:nvPr/>
        </p:nvSpPr>
        <p:spPr bwMode="auto">
          <a:xfrm>
            <a:off x="71056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4" name="Line 72"/>
          <p:cNvSpPr>
            <a:spLocks noChangeShapeType="1"/>
          </p:cNvSpPr>
          <p:nvPr/>
        </p:nvSpPr>
        <p:spPr bwMode="auto">
          <a:xfrm>
            <a:off x="74104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5" name="Line 73"/>
          <p:cNvSpPr>
            <a:spLocks noChangeShapeType="1"/>
          </p:cNvSpPr>
          <p:nvPr/>
        </p:nvSpPr>
        <p:spPr bwMode="auto">
          <a:xfrm>
            <a:off x="77152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6" name="Line 74"/>
          <p:cNvSpPr>
            <a:spLocks noChangeShapeType="1"/>
          </p:cNvSpPr>
          <p:nvPr/>
        </p:nvSpPr>
        <p:spPr bwMode="auto">
          <a:xfrm>
            <a:off x="8020050" y="61277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67" name="Text Box 75"/>
          <p:cNvSpPr txBox="1">
            <a:spLocks noChangeArrowheads="1"/>
          </p:cNvSpPr>
          <p:nvPr/>
        </p:nvSpPr>
        <p:spPr bwMode="auto">
          <a:xfrm>
            <a:off x="4972050" y="64404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6668" name="Text Box 76"/>
          <p:cNvSpPr txBox="1">
            <a:spLocks noChangeArrowheads="1"/>
          </p:cNvSpPr>
          <p:nvPr/>
        </p:nvSpPr>
        <p:spPr bwMode="auto">
          <a:xfrm>
            <a:off x="52768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6669" name="Text Box 77"/>
          <p:cNvSpPr txBox="1">
            <a:spLocks noChangeArrowheads="1"/>
          </p:cNvSpPr>
          <p:nvPr/>
        </p:nvSpPr>
        <p:spPr bwMode="auto">
          <a:xfrm>
            <a:off x="55816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6670" name="Text Box 78"/>
          <p:cNvSpPr txBox="1">
            <a:spLocks noChangeArrowheads="1"/>
          </p:cNvSpPr>
          <p:nvPr/>
        </p:nvSpPr>
        <p:spPr bwMode="auto">
          <a:xfrm>
            <a:off x="58864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6671" name="Text Box 79"/>
          <p:cNvSpPr txBox="1">
            <a:spLocks noChangeArrowheads="1"/>
          </p:cNvSpPr>
          <p:nvPr/>
        </p:nvSpPr>
        <p:spPr bwMode="auto">
          <a:xfrm>
            <a:off x="61912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6672" name="Text Box 80"/>
          <p:cNvSpPr txBox="1">
            <a:spLocks noChangeArrowheads="1"/>
          </p:cNvSpPr>
          <p:nvPr/>
        </p:nvSpPr>
        <p:spPr bwMode="auto">
          <a:xfrm>
            <a:off x="64960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6673" name="Text Box 81"/>
          <p:cNvSpPr txBox="1">
            <a:spLocks noChangeArrowheads="1"/>
          </p:cNvSpPr>
          <p:nvPr/>
        </p:nvSpPr>
        <p:spPr bwMode="auto">
          <a:xfrm>
            <a:off x="68008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6674" name="Text Box 82"/>
          <p:cNvSpPr txBox="1">
            <a:spLocks noChangeArrowheads="1"/>
          </p:cNvSpPr>
          <p:nvPr/>
        </p:nvSpPr>
        <p:spPr bwMode="auto">
          <a:xfrm>
            <a:off x="71056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6675" name="Text Box 83"/>
          <p:cNvSpPr txBox="1">
            <a:spLocks noChangeArrowheads="1"/>
          </p:cNvSpPr>
          <p:nvPr/>
        </p:nvSpPr>
        <p:spPr bwMode="auto">
          <a:xfrm>
            <a:off x="74104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8</a:t>
            </a:r>
          </a:p>
        </p:txBody>
      </p:sp>
      <p:sp>
        <p:nvSpPr>
          <p:cNvPr id="366676" name="Text Box 84"/>
          <p:cNvSpPr txBox="1">
            <a:spLocks noChangeArrowheads="1"/>
          </p:cNvSpPr>
          <p:nvPr/>
        </p:nvSpPr>
        <p:spPr bwMode="auto">
          <a:xfrm>
            <a:off x="7715250" y="64325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9</a:t>
            </a:r>
          </a:p>
        </p:txBody>
      </p:sp>
      <p:sp>
        <p:nvSpPr>
          <p:cNvPr id="366677" name="Text Box 85"/>
          <p:cNvSpPr txBox="1">
            <a:spLocks noChangeArrowheads="1"/>
          </p:cNvSpPr>
          <p:nvPr/>
        </p:nvSpPr>
        <p:spPr bwMode="auto">
          <a:xfrm>
            <a:off x="8020050" y="643255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a:t>
            </a:r>
          </a:p>
        </p:txBody>
      </p:sp>
      <p:sp>
        <p:nvSpPr>
          <p:cNvPr id="366678" name="Text Box 86"/>
          <p:cNvSpPr txBox="1">
            <a:spLocks noChangeArrowheads="1"/>
          </p:cNvSpPr>
          <p:nvPr/>
        </p:nvSpPr>
        <p:spPr bwMode="auto">
          <a:xfrm>
            <a:off x="5235575" y="6184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66679" name="Text Box 87"/>
          <p:cNvSpPr txBox="1">
            <a:spLocks noChangeArrowheads="1"/>
          </p:cNvSpPr>
          <p:nvPr/>
        </p:nvSpPr>
        <p:spPr bwMode="auto">
          <a:xfrm>
            <a:off x="5570538" y="61785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6680" name="Text Box 88"/>
          <p:cNvSpPr txBox="1">
            <a:spLocks noChangeArrowheads="1"/>
          </p:cNvSpPr>
          <p:nvPr/>
        </p:nvSpPr>
        <p:spPr bwMode="auto">
          <a:xfrm>
            <a:off x="5875338" y="61785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6681" name="Text Box 89"/>
          <p:cNvSpPr txBox="1">
            <a:spLocks noChangeArrowheads="1"/>
          </p:cNvSpPr>
          <p:nvPr/>
        </p:nvSpPr>
        <p:spPr bwMode="auto">
          <a:xfrm>
            <a:off x="6191250" y="61785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6682" name="Text Box 90"/>
          <p:cNvSpPr txBox="1">
            <a:spLocks noChangeArrowheads="1"/>
          </p:cNvSpPr>
          <p:nvPr/>
        </p:nvSpPr>
        <p:spPr bwMode="auto">
          <a:xfrm>
            <a:off x="6496050" y="61785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6683" name="Text Box 91"/>
          <p:cNvSpPr txBox="1">
            <a:spLocks noChangeArrowheads="1"/>
          </p:cNvSpPr>
          <p:nvPr/>
        </p:nvSpPr>
        <p:spPr bwMode="auto">
          <a:xfrm>
            <a:off x="6800850" y="61785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6684" name="Text Box 92"/>
          <p:cNvSpPr txBox="1">
            <a:spLocks noChangeArrowheads="1"/>
          </p:cNvSpPr>
          <p:nvPr/>
        </p:nvSpPr>
        <p:spPr bwMode="auto">
          <a:xfrm>
            <a:off x="7072313" y="61785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6685" name="Oval 93"/>
          <p:cNvSpPr>
            <a:spLocks noChangeArrowheads="1"/>
          </p:cNvSpPr>
          <p:nvPr/>
        </p:nvSpPr>
        <p:spPr bwMode="auto">
          <a:xfrm>
            <a:off x="4992688" y="650081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6686" name="Group 94"/>
          <p:cNvGrpSpPr>
            <a:grpSpLocks/>
          </p:cNvGrpSpPr>
          <p:nvPr/>
        </p:nvGrpSpPr>
        <p:grpSpPr bwMode="auto">
          <a:xfrm>
            <a:off x="6515100" y="4557713"/>
            <a:ext cx="339725" cy="311150"/>
            <a:chOff x="4306" y="2833"/>
            <a:chExt cx="214" cy="196"/>
          </a:xfrm>
        </p:grpSpPr>
        <p:sp>
          <p:nvSpPr>
            <p:cNvPr id="366687" name="Oval 9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88" name="Text Box 9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66689" name="Group 97"/>
          <p:cNvGrpSpPr>
            <a:grpSpLocks/>
          </p:cNvGrpSpPr>
          <p:nvPr/>
        </p:nvGrpSpPr>
        <p:grpSpPr bwMode="auto">
          <a:xfrm>
            <a:off x="5600700" y="4797425"/>
            <a:ext cx="2168525" cy="611188"/>
            <a:chOff x="1152" y="2215"/>
            <a:chExt cx="1366" cy="385"/>
          </a:xfrm>
        </p:grpSpPr>
        <p:grpSp>
          <p:nvGrpSpPr>
            <p:cNvPr id="366690" name="Group 98"/>
            <p:cNvGrpSpPr>
              <a:grpSpLocks/>
            </p:cNvGrpSpPr>
            <p:nvPr/>
          </p:nvGrpSpPr>
          <p:grpSpPr bwMode="auto">
            <a:xfrm>
              <a:off x="1152" y="2404"/>
              <a:ext cx="214" cy="196"/>
              <a:chOff x="4306" y="2833"/>
              <a:chExt cx="214" cy="196"/>
            </a:xfrm>
          </p:grpSpPr>
          <p:sp>
            <p:nvSpPr>
              <p:cNvPr id="366691" name="Oval 9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92" name="Text Box 10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grpSp>
          <p:nvGrpSpPr>
            <p:cNvPr id="366693" name="Group 101"/>
            <p:cNvGrpSpPr>
              <a:grpSpLocks/>
            </p:cNvGrpSpPr>
            <p:nvPr/>
          </p:nvGrpSpPr>
          <p:grpSpPr bwMode="auto">
            <a:xfrm>
              <a:off x="2304" y="2404"/>
              <a:ext cx="214" cy="196"/>
              <a:chOff x="4306" y="2833"/>
              <a:chExt cx="214" cy="196"/>
            </a:xfrm>
          </p:grpSpPr>
          <p:sp>
            <p:nvSpPr>
              <p:cNvPr id="366694" name="Oval 10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695" name="Text Box 10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66696" name="Line 104"/>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697" name="Line 105"/>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6698" name="Group 106"/>
          <p:cNvGrpSpPr>
            <a:grpSpLocks/>
          </p:cNvGrpSpPr>
          <p:nvPr/>
        </p:nvGrpSpPr>
        <p:grpSpPr bwMode="auto">
          <a:xfrm>
            <a:off x="5130800" y="5348288"/>
            <a:ext cx="1266825" cy="669925"/>
            <a:chOff x="856" y="2562"/>
            <a:chExt cx="798" cy="422"/>
          </a:xfrm>
        </p:grpSpPr>
        <p:grpSp>
          <p:nvGrpSpPr>
            <p:cNvPr id="366699" name="Group 107"/>
            <p:cNvGrpSpPr>
              <a:grpSpLocks/>
            </p:cNvGrpSpPr>
            <p:nvPr/>
          </p:nvGrpSpPr>
          <p:grpSpPr bwMode="auto">
            <a:xfrm>
              <a:off x="856" y="2788"/>
              <a:ext cx="214" cy="196"/>
              <a:chOff x="4306" y="2833"/>
              <a:chExt cx="214" cy="196"/>
            </a:xfrm>
          </p:grpSpPr>
          <p:sp>
            <p:nvSpPr>
              <p:cNvPr id="366700" name="Oval 10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01" name="Text Box 10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6702" name="Group 110"/>
            <p:cNvGrpSpPr>
              <a:grpSpLocks/>
            </p:cNvGrpSpPr>
            <p:nvPr/>
          </p:nvGrpSpPr>
          <p:grpSpPr bwMode="auto">
            <a:xfrm>
              <a:off x="1440" y="2788"/>
              <a:ext cx="214" cy="196"/>
              <a:chOff x="4306" y="2833"/>
              <a:chExt cx="214" cy="196"/>
            </a:xfrm>
          </p:grpSpPr>
          <p:sp>
            <p:nvSpPr>
              <p:cNvPr id="366703" name="Oval 11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04" name="Text Box 11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6705" name="Line 11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706" name="Line 11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6707" name="Group 115"/>
          <p:cNvGrpSpPr>
            <a:grpSpLocks/>
          </p:cNvGrpSpPr>
          <p:nvPr/>
        </p:nvGrpSpPr>
        <p:grpSpPr bwMode="auto">
          <a:xfrm>
            <a:off x="6972300" y="5348288"/>
            <a:ext cx="1254125" cy="669925"/>
            <a:chOff x="2016" y="2562"/>
            <a:chExt cx="790" cy="422"/>
          </a:xfrm>
        </p:grpSpPr>
        <p:grpSp>
          <p:nvGrpSpPr>
            <p:cNvPr id="366708" name="Group 116"/>
            <p:cNvGrpSpPr>
              <a:grpSpLocks/>
            </p:cNvGrpSpPr>
            <p:nvPr/>
          </p:nvGrpSpPr>
          <p:grpSpPr bwMode="auto">
            <a:xfrm>
              <a:off x="2016" y="2788"/>
              <a:ext cx="214" cy="196"/>
              <a:chOff x="4306" y="2833"/>
              <a:chExt cx="214" cy="196"/>
            </a:xfrm>
          </p:grpSpPr>
          <p:sp>
            <p:nvSpPr>
              <p:cNvPr id="366709" name="Oval 11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10" name="Text Box 11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66711" name="Group 119"/>
            <p:cNvGrpSpPr>
              <a:grpSpLocks/>
            </p:cNvGrpSpPr>
            <p:nvPr/>
          </p:nvGrpSpPr>
          <p:grpSpPr bwMode="auto">
            <a:xfrm>
              <a:off x="2592" y="2788"/>
              <a:ext cx="214" cy="196"/>
              <a:chOff x="4306" y="2833"/>
              <a:chExt cx="214" cy="196"/>
            </a:xfrm>
          </p:grpSpPr>
          <p:sp>
            <p:nvSpPr>
              <p:cNvPr id="366712" name="Oval 12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6713" name="Text Box 12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6714" name="Line 122"/>
            <p:cNvSpPr>
              <a:spLocks noChangeShapeType="1"/>
            </p:cNvSpPr>
            <p:nvPr/>
          </p:nvSpPr>
          <p:spPr bwMode="auto">
            <a:xfrm flipH="1">
              <a:off x="2141" y="2568"/>
              <a:ext cx="204" cy="21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6715" name="Line 123"/>
            <p:cNvSpPr>
              <a:spLocks noChangeShapeType="1"/>
            </p:cNvSpPr>
            <p:nvPr/>
          </p:nvSpPr>
          <p:spPr bwMode="auto">
            <a:xfrm>
              <a:off x="2507" y="2562"/>
              <a:ext cx="190" cy="22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19125" y="165100"/>
            <a:ext cx="7772400" cy="528638"/>
          </a:xfrm>
        </p:spPr>
        <p:txBody>
          <a:bodyPr>
            <a:normAutofit fontScale="90000"/>
          </a:bodyPr>
          <a:lstStyle/>
          <a:p>
            <a:r>
              <a:rPr lang="en-US" sz="3200"/>
              <a:t>Binary heaps (review)</a:t>
            </a:r>
            <a:endParaRPr lang="en-US" sz="3200">
              <a:latin typeface="Batang" pitchFamily="18" charset="-127"/>
            </a:endParaRPr>
          </a:p>
        </p:txBody>
      </p:sp>
      <p:sp>
        <p:nvSpPr>
          <p:cNvPr id="367619" name="Rectangle 3" descr="Rectangle: Click to edit Master text styles&#10;Second level&#10;Third level&#10;Fourth level&#10;Fifth level"/>
          <p:cNvSpPr>
            <a:spLocks noGrp="1" noChangeArrowheads="1"/>
          </p:cNvSpPr>
          <p:nvPr>
            <p:ph idx="1"/>
          </p:nvPr>
        </p:nvSpPr>
        <p:spPr>
          <a:xfrm>
            <a:off x="660400" y="769938"/>
            <a:ext cx="7940675" cy="5143500"/>
          </a:xfrm>
        </p:spPr>
        <p:txBody>
          <a:bodyPr/>
          <a:lstStyle/>
          <a:p>
            <a:r>
              <a:rPr lang="en-US" sz="2400">
                <a:latin typeface="Batang" pitchFamily="18" charset="-127"/>
                <a:sym typeface="Symbol" pitchFamily="18" charset="2"/>
              </a:rPr>
              <a:t>deleteMin</a:t>
            </a:r>
            <a:r>
              <a:rPr lang="en-US" sz="2400">
                <a:sym typeface="Symbol" pitchFamily="18" charset="2"/>
              </a:rPr>
              <a:t>:</a:t>
            </a:r>
          </a:p>
          <a:p>
            <a:pPr lvl="1"/>
            <a:r>
              <a:rPr lang="en-US" sz="2000">
                <a:sym typeface="Symbol" pitchFamily="18" charset="2"/>
              </a:rPr>
              <a:t>Remove the element in the root and create a hole in the root.</a:t>
            </a:r>
          </a:p>
          <a:p>
            <a:pPr lvl="1"/>
            <a:r>
              <a:rPr lang="en-US" sz="2000">
                <a:sym typeface="Symbol" pitchFamily="18" charset="2"/>
              </a:rPr>
              <a:t>Percolate the hole down so that the last element in the heap can be placed in the hole.</a:t>
            </a:r>
          </a:p>
        </p:txBody>
      </p:sp>
      <p:sp>
        <p:nvSpPr>
          <p:cNvPr id="367620"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7621" name="Rectangle 5"/>
          <p:cNvSpPr>
            <a:spLocks noChangeArrowheads="1"/>
          </p:cNvSpPr>
          <p:nvPr/>
        </p:nvSpPr>
        <p:spPr bwMode="auto">
          <a:xfrm>
            <a:off x="1012825" y="3825875"/>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22" name="Line 6"/>
          <p:cNvSpPr>
            <a:spLocks noChangeShapeType="1"/>
          </p:cNvSpPr>
          <p:nvPr/>
        </p:nvSpPr>
        <p:spPr bwMode="auto">
          <a:xfrm>
            <a:off x="13176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3" name="Line 7"/>
          <p:cNvSpPr>
            <a:spLocks noChangeShapeType="1"/>
          </p:cNvSpPr>
          <p:nvPr/>
        </p:nvSpPr>
        <p:spPr bwMode="auto">
          <a:xfrm>
            <a:off x="16224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4" name="Line 8"/>
          <p:cNvSpPr>
            <a:spLocks noChangeShapeType="1"/>
          </p:cNvSpPr>
          <p:nvPr/>
        </p:nvSpPr>
        <p:spPr bwMode="auto">
          <a:xfrm>
            <a:off x="19272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5" name="Line 9"/>
          <p:cNvSpPr>
            <a:spLocks noChangeShapeType="1"/>
          </p:cNvSpPr>
          <p:nvPr/>
        </p:nvSpPr>
        <p:spPr bwMode="auto">
          <a:xfrm>
            <a:off x="22320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6" name="Line 10"/>
          <p:cNvSpPr>
            <a:spLocks noChangeShapeType="1"/>
          </p:cNvSpPr>
          <p:nvPr/>
        </p:nvSpPr>
        <p:spPr bwMode="auto">
          <a:xfrm>
            <a:off x="25368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7" name="Line 11"/>
          <p:cNvSpPr>
            <a:spLocks noChangeShapeType="1"/>
          </p:cNvSpPr>
          <p:nvPr/>
        </p:nvSpPr>
        <p:spPr bwMode="auto">
          <a:xfrm>
            <a:off x="28416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8" name="Line 12"/>
          <p:cNvSpPr>
            <a:spLocks noChangeShapeType="1"/>
          </p:cNvSpPr>
          <p:nvPr/>
        </p:nvSpPr>
        <p:spPr bwMode="auto">
          <a:xfrm>
            <a:off x="31464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29" name="Line 13"/>
          <p:cNvSpPr>
            <a:spLocks noChangeShapeType="1"/>
          </p:cNvSpPr>
          <p:nvPr/>
        </p:nvSpPr>
        <p:spPr bwMode="auto">
          <a:xfrm>
            <a:off x="34512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30" name="Line 14"/>
          <p:cNvSpPr>
            <a:spLocks noChangeShapeType="1"/>
          </p:cNvSpPr>
          <p:nvPr/>
        </p:nvSpPr>
        <p:spPr bwMode="auto">
          <a:xfrm>
            <a:off x="37560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31" name="Line 15"/>
          <p:cNvSpPr>
            <a:spLocks noChangeShapeType="1"/>
          </p:cNvSpPr>
          <p:nvPr/>
        </p:nvSpPr>
        <p:spPr bwMode="auto">
          <a:xfrm>
            <a:off x="4060825" y="3825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32" name="Text Box 16"/>
          <p:cNvSpPr txBox="1">
            <a:spLocks noChangeArrowheads="1"/>
          </p:cNvSpPr>
          <p:nvPr/>
        </p:nvSpPr>
        <p:spPr bwMode="auto">
          <a:xfrm>
            <a:off x="1012825" y="41386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7633" name="Text Box 17"/>
          <p:cNvSpPr txBox="1">
            <a:spLocks noChangeArrowheads="1"/>
          </p:cNvSpPr>
          <p:nvPr/>
        </p:nvSpPr>
        <p:spPr bwMode="auto">
          <a:xfrm>
            <a:off x="13176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7634" name="Text Box 18"/>
          <p:cNvSpPr txBox="1">
            <a:spLocks noChangeArrowheads="1"/>
          </p:cNvSpPr>
          <p:nvPr/>
        </p:nvSpPr>
        <p:spPr bwMode="auto">
          <a:xfrm>
            <a:off x="16224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7635" name="Text Box 19"/>
          <p:cNvSpPr txBox="1">
            <a:spLocks noChangeArrowheads="1"/>
          </p:cNvSpPr>
          <p:nvPr/>
        </p:nvSpPr>
        <p:spPr bwMode="auto">
          <a:xfrm>
            <a:off x="19272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7636" name="Text Box 20"/>
          <p:cNvSpPr txBox="1">
            <a:spLocks noChangeArrowheads="1"/>
          </p:cNvSpPr>
          <p:nvPr/>
        </p:nvSpPr>
        <p:spPr bwMode="auto">
          <a:xfrm>
            <a:off x="22320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7637" name="Text Box 21"/>
          <p:cNvSpPr txBox="1">
            <a:spLocks noChangeArrowheads="1"/>
          </p:cNvSpPr>
          <p:nvPr/>
        </p:nvSpPr>
        <p:spPr bwMode="auto">
          <a:xfrm>
            <a:off x="25368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7638" name="Text Box 22"/>
          <p:cNvSpPr txBox="1">
            <a:spLocks noChangeArrowheads="1"/>
          </p:cNvSpPr>
          <p:nvPr/>
        </p:nvSpPr>
        <p:spPr bwMode="auto">
          <a:xfrm>
            <a:off x="28416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7639" name="Text Box 23"/>
          <p:cNvSpPr txBox="1">
            <a:spLocks noChangeArrowheads="1"/>
          </p:cNvSpPr>
          <p:nvPr/>
        </p:nvSpPr>
        <p:spPr bwMode="auto">
          <a:xfrm>
            <a:off x="31464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7640" name="Text Box 24"/>
          <p:cNvSpPr txBox="1">
            <a:spLocks noChangeArrowheads="1"/>
          </p:cNvSpPr>
          <p:nvPr/>
        </p:nvSpPr>
        <p:spPr bwMode="auto">
          <a:xfrm>
            <a:off x="34512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8</a:t>
            </a:r>
          </a:p>
        </p:txBody>
      </p:sp>
      <p:sp>
        <p:nvSpPr>
          <p:cNvPr id="367641" name="Text Box 25"/>
          <p:cNvSpPr txBox="1">
            <a:spLocks noChangeArrowheads="1"/>
          </p:cNvSpPr>
          <p:nvPr/>
        </p:nvSpPr>
        <p:spPr bwMode="auto">
          <a:xfrm>
            <a:off x="3756025" y="41306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9</a:t>
            </a:r>
          </a:p>
        </p:txBody>
      </p:sp>
      <p:sp>
        <p:nvSpPr>
          <p:cNvPr id="367642" name="Text Box 26"/>
          <p:cNvSpPr txBox="1">
            <a:spLocks noChangeArrowheads="1"/>
          </p:cNvSpPr>
          <p:nvPr/>
        </p:nvSpPr>
        <p:spPr bwMode="auto">
          <a:xfrm>
            <a:off x="4060825" y="4130675"/>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a:t>
            </a:r>
          </a:p>
        </p:txBody>
      </p:sp>
      <p:sp>
        <p:nvSpPr>
          <p:cNvPr id="367643" name="Text Box 27"/>
          <p:cNvSpPr txBox="1">
            <a:spLocks noChangeArrowheads="1"/>
          </p:cNvSpPr>
          <p:nvPr/>
        </p:nvSpPr>
        <p:spPr bwMode="auto">
          <a:xfrm>
            <a:off x="1276350" y="38830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67644" name="Text Box 28"/>
          <p:cNvSpPr txBox="1">
            <a:spLocks noChangeArrowheads="1"/>
          </p:cNvSpPr>
          <p:nvPr/>
        </p:nvSpPr>
        <p:spPr bwMode="auto">
          <a:xfrm>
            <a:off x="1611313" y="3876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7645" name="Text Box 29"/>
          <p:cNvSpPr txBox="1">
            <a:spLocks noChangeArrowheads="1"/>
          </p:cNvSpPr>
          <p:nvPr/>
        </p:nvSpPr>
        <p:spPr bwMode="auto">
          <a:xfrm>
            <a:off x="1916113" y="3876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7646" name="Text Box 30"/>
          <p:cNvSpPr txBox="1">
            <a:spLocks noChangeArrowheads="1"/>
          </p:cNvSpPr>
          <p:nvPr/>
        </p:nvSpPr>
        <p:spPr bwMode="auto">
          <a:xfrm>
            <a:off x="2232025" y="3876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7647" name="Text Box 31"/>
          <p:cNvSpPr txBox="1">
            <a:spLocks noChangeArrowheads="1"/>
          </p:cNvSpPr>
          <p:nvPr/>
        </p:nvSpPr>
        <p:spPr bwMode="auto">
          <a:xfrm>
            <a:off x="2536825" y="3876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7648" name="Text Box 32"/>
          <p:cNvSpPr txBox="1">
            <a:spLocks noChangeArrowheads="1"/>
          </p:cNvSpPr>
          <p:nvPr/>
        </p:nvSpPr>
        <p:spPr bwMode="auto">
          <a:xfrm>
            <a:off x="2841625" y="3876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7649" name="Text Box 33"/>
          <p:cNvSpPr txBox="1">
            <a:spLocks noChangeArrowheads="1"/>
          </p:cNvSpPr>
          <p:nvPr/>
        </p:nvSpPr>
        <p:spPr bwMode="auto">
          <a:xfrm>
            <a:off x="3113088" y="3876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7650" name="Oval 34"/>
          <p:cNvSpPr>
            <a:spLocks noChangeArrowheads="1"/>
          </p:cNvSpPr>
          <p:nvPr/>
        </p:nvSpPr>
        <p:spPr bwMode="auto">
          <a:xfrm>
            <a:off x="1033463" y="419893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7651" name="Group 35"/>
          <p:cNvGrpSpPr>
            <a:grpSpLocks/>
          </p:cNvGrpSpPr>
          <p:nvPr/>
        </p:nvGrpSpPr>
        <p:grpSpPr bwMode="auto">
          <a:xfrm>
            <a:off x="2555875" y="2255838"/>
            <a:ext cx="339725" cy="311150"/>
            <a:chOff x="4306" y="2833"/>
            <a:chExt cx="214" cy="196"/>
          </a:xfrm>
        </p:grpSpPr>
        <p:sp>
          <p:nvSpPr>
            <p:cNvPr id="367652" name="Oval 36"/>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53" name="Text Box 37"/>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67654" name="Group 38"/>
          <p:cNvGrpSpPr>
            <a:grpSpLocks/>
          </p:cNvGrpSpPr>
          <p:nvPr/>
        </p:nvGrpSpPr>
        <p:grpSpPr bwMode="auto">
          <a:xfrm>
            <a:off x="1641475" y="2495550"/>
            <a:ext cx="2168525" cy="611188"/>
            <a:chOff x="1152" y="2215"/>
            <a:chExt cx="1366" cy="385"/>
          </a:xfrm>
        </p:grpSpPr>
        <p:grpSp>
          <p:nvGrpSpPr>
            <p:cNvPr id="367655" name="Group 39"/>
            <p:cNvGrpSpPr>
              <a:grpSpLocks/>
            </p:cNvGrpSpPr>
            <p:nvPr/>
          </p:nvGrpSpPr>
          <p:grpSpPr bwMode="auto">
            <a:xfrm>
              <a:off x="1152" y="2404"/>
              <a:ext cx="214" cy="196"/>
              <a:chOff x="4306" y="2833"/>
              <a:chExt cx="214" cy="196"/>
            </a:xfrm>
          </p:grpSpPr>
          <p:sp>
            <p:nvSpPr>
              <p:cNvPr id="367656" name="Oval 4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57" name="Text Box 4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grpSp>
          <p:nvGrpSpPr>
            <p:cNvPr id="367658" name="Group 42"/>
            <p:cNvGrpSpPr>
              <a:grpSpLocks/>
            </p:cNvGrpSpPr>
            <p:nvPr/>
          </p:nvGrpSpPr>
          <p:grpSpPr bwMode="auto">
            <a:xfrm>
              <a:off x="2304" y="2404"/>
              <a:ext cx="214" cy="196"/>
              <a:chOff x="4306" y="2833"/>
              <a:chExt cx="214" cy="196"/>
            </a:xfrm>
          </p:grpSpPr>
          <p:sp>
            <p:nvSpPr>
              <p:cNvPr id="367659" name="Oval 43"/>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60" name="Text Box 44"/>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67661" name="Line 45"/>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62" name="Line 46"/>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7663" name="Group 47"/>
          <p:cNvGrpSpPr>
            <a:grpSpLocks/>
          </p:cNvGrpSpPr>
          <p:nvPr/>
        </p:nvGrpSpPr>
        <p:grpSpPr bwMode="auto">
          <a:xfrm>
            <a:off x="1171575" y="3046413"/>
            <a:ext cx="1266825" cy="669925"/>
            <a:chOff x="856" y="2562"/>
            <a:chExt cx="798" cy="422"/>
          </a:xfrm>
        </p:grpSpPr>
        <p:grpSp>
          <p:nvGrpSpPr>
            <p:cNvPr id="367664" name="Group 48"/>
            <p:cNvGrpSpPr>
              <a:grpSpLocks/>
            </p:cNvGrpSpPr>
            <p:nvPr/>
          </p:nvGrpSpPr>
          <p:grpSpPr bwMode="auto">
            <a:xfrm>
              <a:off x="856" y="2788"/>
              <a:ext cx="214" cy="196"/>
              <a:chOff x="4306" y="2833"/>
              <a:chExt cx="214" cy="196"/>
            </a:xfrm>
          </p:grpSpPr>
          <p:sp>
            <p:nvSpPr>
              <p:cNvPr id="367665" name="Oval 4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66" name="Text Box 5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7667" name="Group 51"/>
            <p:cNvGrpSpPr>
              <a:grpSpLocks/>
            </p:cNvGrpSpPr>
            <p:nvPr/>
          </p:nvGrpSpPr>
          <p:grpSpPr bwMode="auto">
            <a:xfrm>
              <a:off x="1440" y="2788"/>
              <a:ext cx="214" cy="196"/>
              <a:chOff x="4306" y="2833"/>
              <a:chExt cx="214" cy="196"/>
            </a:xfrm>
          </p:grpSpPr>
          <p:sp>
            <p:nvSpPr>
              <p:cNvPr id="367668" name="Oval 5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69" name="Text Box 5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7670" name="Line 54"/>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71" name="Line 55"/>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7672" name="Group 56"/>
          <p:cNvGrpSpPr>
            <a:grpSpLocks/>
          </p:cNvGrpSpPr>
          <p:nvPr/>
        </p:nvGrpSpPr>
        <p:grpSpPr bwMode="auto">
          <a:xfrm>
            <a:off x="3013075" y="3046413"/>
            <a:ext cx="1254125" cy="669925"/>
            <a:chOff x="2016" y="2562"/>
            <a:chExt cx="790" cy="422"/>
          </a:xfrm>
        </p:grpSpPr>
        <p:grpSp>
          <p:nvGrpSpPr>
            <p:cNvPr id="367673" name="Group 57"/>
            <p:cNvGrpSpPr>
              <a:grpSpLocks/>
            </p:cNvGrpSpPr>
            <p:nvPr/>
          </p:nvGrpSpPr>
          <p:grpSpPr bwMode="auto">
            <a:xfrm>
              <a:off x="2016" y="2788"/>
              <a:ext cx="214" cy="196"/>
              <a:chOff x="4306" y="2833"/>
              <a:chExt cx="214" cy="196"/>
            </a:xfrm>
          </p:grpSpPr>
          <p:sp>
            <p:nvSpPr>
              <p:cNvPr id="367674" name="Oval 5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75" name="Text Box 5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67676" name="Group 60"/>
            <p:cNvGrpSpPr>
              <a:grpSpLocks/>
            </p:cNvGrpSpPr>
            <p:nvPr/>
          </p:nvGrpSpPr>
          <p:grpSpPr bwMode="auto">
            <a:xfrm>
              <a:off x="2592" y="2788"/>
              <a:ext cx="214" cy="196"/>
              <a:chOff x="4306" y="2833"/>
              <a:chExt cx="214" cy="196"/>
            </a:xfrm>
          </p:grpSpPr>
          <p:sp>
            <p:nvSpPr>
              <p:cNvPr id="367677" name="Oval 6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78" name="Text Box 6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7679" name="Line 63"/>
            <p:cNvSpPr>
              <a:spLocks noChangeShapeType="1"/>
            </p:cNvSpPr>
            <p:nvPr/>
          </p:nvSpPr>
          <p:spPr bwMode="auto">
            <a:xfrm flipH="1">
              <a:off x="2141" y="2568"/>
              <a:ext cx="204" cy="21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0" name="Line 64"/>
            <p:cNvSpPr>
              <a:spLocks noChangeShapeType="1"/>
            </p:cNvSpPr>
            <p:nvPr/>
          </p:nvSpPr>
          <p:spPr bwMode="auto">
            <a:xfrm>
              <a:off x="2507" y="2562"/>
              <a:ext cx="190" cy="22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67681" name="Rectangle 65"/>
          <p:cNvSpPr>
            <a:spLocks noChangeArrowheads="1"/>
          </p:cNvSpPr>
          <p:nvPr/>
        </p:nvSpPr>
        <p:spPr bwMode="auto">
          <a:xfrm>
            <a:off x="4962525" y="3890963"/>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682" name="Line 66"/>
          <p:cNvSpPr>
            <a:spLocks noChangeShapeType="1"/>
          </p:cNvSpPr>
          <p:nvPr/>
        </p:nvSpPr>
        <p:spPr bwMode="auto">
          <a:xfrm>
            <a:off x="52673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3" name="Line 67"/>
          <p:cNvSpPr>
            <a:spLocks noChangeShapeType="1"/>
          </p:cNvSpPr>
          <p:nvPr/>
        </p:nvSpPr>
        <p:spPr bwMode="auto">
          <a:xfrm>
            <a:off x="55721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4" name="Line 68"/>
          <p:cNvSpPr>
            <a:spLocks noChangeShapeType="1"/>
          </p:cNvSpPr>
          <p:nvPr/>
        </p:nvSpPr>
        <p:spPr bwMode="auto">
          <a:xfrm>
            <a:off x="58769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5" name="Line 69"/>
          <p:cNvSpPr>
            <a:spLocks noChangeShapeType="1"/>
          </p:cNvSpPr>
          <p:nvPr/>
        </p:nvSpPr>
        <p:spPr bwMode="auto">
          <a:xfrm>
            <a:off x="61817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6" name="Line 70"/>
          <p:cNvSpPr>
            <a:spLocks noChangeShapeType="1"/>
          </p:cNvSpPr>
          <p:nvPr/>
        </p:nvSpPr>
        <p:spPr bwMode="auto">
          <a:xfrm>
            <a:off x="64865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7" name="Line 71"/>
          <p:cNvSpPr>
            <a:spLocks noChangeShapeType="1"/>
          </p:cNvSpPr>
          <p:nvPr/>
        </p:nvSpPr>
        <p:spPr bwMode="auto">
          <a:xfrm>
            <a:off x="67913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8" name="Line 72"/>
          <p:cNvSpPr>
            <a:spLocks noChangeShapeType="1"/>
          </p:cNvSpPr>
          <p:nvPr/>
        </p:nvSpPr>
        <p:spPr bwMode="auto">
          <a:xfrm>
            <a:off x="70961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89" name="Line 73"/>
          <p:cNvSpPr>
            <a:spLocks noChangeShapeType="1"/>
          </p:cNvSpPr>
          <p:nvPr/>
        </p:nvSpPr>
        <p:spPr bwMode="auto">
          <a:xfrm>
            <a:off x="74009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90" name="Line 74"/>
          <p:cNvSpPr>
            <a:spLocks noChangeShapeType="1"/>
          </p:cNvSpPr>
          <p:nvPr/>
        </p:nvSpPr>
        <p:spPr bwMode="auto">
          <a:xfrm>
            <a:off x="77057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91" name="Line 75"/>
          <p:cNvSpPr>
            <a:spLocks noChangeShapeType="1"/>
          </p:cNvSpPr>
          <p:nvPr/>
        </p:nvSpPr>
        <p:spPr bwMode="auto">
          <a:xfrm>
            <a:off x="8010525" y="38909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692" name="Text Box 76"/>
          <p:cNvSpPr txBox="1">
            <a:spLocks noChangeArrowheads="1"/>
          </p:cNvSpPr>
          <p:nvPr/>
        </p:nvSpPr>
        <p:spPr bwMode="auto">
          <a:xfrm>
            <a:off x="4962525" y="42037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7693" name="Text Box 77"/>
          <p:cNvSpPr txBox="1">
            <a:spLocks noChangeArrowheads="1"/>
          </p:cNvSpPr>
          <p:nvPr/>
        </p:nvSpPr>
        <p:spPr bwMode="auto">
          <a:xfrm>
            <a:off x="52673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7694" name="Text Box 78"/>
          <p:cNvSpPr txBox="1">
            <a:spLocks noChangeArrowheads="1"/>
          </p:cNvSpPr>
          <p:nvPr/>
        </p:nvSpPr>
        <p:spPr bwMode="auto">
          <a:xfrm>
            <a:off x="55721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7695" name="Text Box 79"/>
          <p:cNvSpPr txBox="1">
            <a:spLocks noChangeArrowheads="1"/>
          </p:cNvSpPr>
          <p:nvPr/>
        </p:nvSpPr>
        <p:spPr bwMode="auto">
          <a:xfrm>
            <a:off x="58769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7696" name="Text Box 80"/>
          <p:cNvSpPr txBox="1">
            <a:spLocks noChangeArrowheads="1"/>
          </p:cNvSpPr>
          <p:nvPr/>
        </p:nvSpPr>
        <p:spPr bwMode="auto">
          <a:xfrm>
            <a:off x="61817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7697" name="Text Box 81"/>
          <p:cNvSpPr txBox="1">
            <a:spLocks noChangeArrowheads="1"/>
          </p:cNvSpPr>
          <p:nvPr/>
        </p:nvSpPr>
        <p:spPr bwMode="auto">
          <a:xfrm>
            <a:off x="64865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7698" name="Text Box 82"/>
          <p:cNvSpPr txBox="1">
            <a:spLocks noChangeArrowheads="1"/>
          </p:cNvSpPr>
          <p:nvPr/>
        </p:nvSpPr>
        <p:spPr bwMode="auto">
          <a:xfrm>
            <a:off x="67913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7699" name="Text Box 83"/>
          <p:cNvSpPr txBox="1">
            <a:spLocks noChangeArrowheads="1"/>
          </p:cNvSpPr>
          <p:nvPr/>
        </p:nvSpPr>
        <p:spPr bwMode="auto">
          <a:xfrm>
            <a:off x="70961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7700" name="Text Box 84"/>
          <p:cNvSpPr txBox="1">
            <a:spLocks noChangeArrowheads="1"/>
          </p:cNvSpPr>
          <p:nvPr/>
        </p:nvSpPr>
        <p:spPr bwMode="auto">
          <a:xfrm>
            <a:off x="74009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8</a:t>
            </a:r>
          </a:p>
        </p:txBody>
      </p:sp>
      <p:sp>
        <p:nvSpPr>
          <p:cNvPr id="367701" name="Text Box 85"/>
          <p:cNvSpPr txBox="1">
            <a:spLocks noChangeArrowheads="1"/>
          </p:cNvSpPr>
          <p:nvPr/>
        </p:nvSpPr>
        <p:spPr bwMode="auto">
          <a:xfrm>
            <a:off x="7705725" y="41957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9</a:t>
            </a:r>
          </a:p>
        </p:txBody>
      </p:sp>
      <p:sp>
        <p:nvSpPr>
          <p:cNvPr id="367702" name="Text Box 86"/>
          <p:cNvSpPr txBox="1">
            <a:spLocks noChangeArrowheads="1"/>
          </p:cNvSpPr>
          <p:nvPr/>
        </p:nvSpPr>
        <p:spPr bwMode="auto">
          <a:xfrm>
            <a:off x="8010525" y="4195763"/>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a:t>
            </a:r>
          </a:p>
        </p:txBody>
      </p:sp>
      <p:sp>
        <p:nvSpPr>
          <p:cNvPr id="367703" name="Text Box 87"/>
          <p:cNvSpPr txBox="1">
            <a:spLocks noChangeArrowheads="1"/>
          </p:cNvSpPr>
          <p:nvPr/>
        </p:nvSpPr>
        <p:spPr bwMode="auto">
          <a:xfrm>
            <a:off x="5226050" y="3948113"/>
            <a:ext cx="22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67704" name="Text Box 88"/>
          <p:cNvSpPr txBox="1">
            <a:spLocks noChangeArrowheads="1"/>
          </p:cNvSpPr>
          <p:nvPr/>
        </p:nvSpPr>
        <p:spPr bwMode="auto">
          <a:xfrm>
            <a:off x="5561013" y="3941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7705" name="Text Box 89"/>
          <p:cNvSpPr txBox="1">
            <a:spLocks noChangeArrowheads="1"/>
          </p:cNvSpPr>
          <p:nvPr/>
        </p:nvSpPr>
        <p:spPr bwMode="auto">
          <a:xfrm>
            <a:off x="5865813" y="3941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7706" name="Text Box 90"/>
          <p:cNvSpPr txBox="1">
            <a:spLocks noChangeArrowheads="1"/>
          </p:cNvSpPr>
          <p:nvPr/>
        </p:nvSpPr>
        <p:spPr bwMode="auto">
          <a:xfrm>
            <a:off x="6181725" y="3941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7707" name="Text Box 91"/>
          <p:cNvSpPr txBox="1">
            <a:spLocks noChangeArrowheads="1"/>
          </p:cNvSpPr>
          <p:nvPr/>
        </p:nvSpPr>
        <p:spPr bwMode="auto">
          <a:xfrm>
            <a:off x="6486525" y="3941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7708" name="Text Box 92"/>
          <p:cNvSpPr txBox="1">
            <a:spLocks noChangeArrowheads="1"/>
          </p:cNvSpPr>
          <p:nvPr/>
        </p:nvSpPr>
        <p:spPr bwMode="auto">
          <a:xfrm>
            <a:off x="6791325" y="3941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7709" name="Text Box 93"/>
          <p:cNvSpPr txBox="1">
            <a:spLocks noChangeArrowheads="1"/>
          </p:cNvSpPr>
          <p:nvPr/>
        </p:nvSpPr>
        <p:spPr bwMode="auto">
          <a:xfrm>
            <a:off x="7062788" y="3941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chemeClr val="accent2"/>
                </a:solidFill>
              </a:rPr>
              <a:t>59</a:t>
            </a:r>
          </a:p>
        </p:txBody>
      </p:sp>
      <p:sp>
        <p:nvSpPr>
          <p:cNvPr id="367710" name="Oval 94"/>
          <p:cNvSpPr>
            <a:spLocks noChangeArrowheads="1"/>
          </p:cNvSpPr>
          <p:nvPr/>
        </p:nvSpPr>
        <p:spPr bwMode="auto">
          <a:xfrm>
            <a:off x="4983163" y="426402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11" name="Oval 95"/>
          <p:cNvSpPr>
            <a:spLocks noChangeArrowheads="1"/>
          </p:cNvSpPr>
          <p:nvPr/>
        </p:nvSpPr>
        <p:spPr bwMode="auto">
          <a:xfrm>
            <a:off x="6532563" y="2320925"/>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7712" name="Group 96"/>
          <p:cNvGrpSpPr>
            <a:grpSpLocks/>
          </p:cNvGrpSpPr>
          <p:nvPr/>
        </p:nvGrpSpPr>
        <p:grpSpPr bwMode="auto">
          <a:xfrm>
            <a:off x="5591175" y="2560638"/>
            <a:ext cx="2168525" cy="611187"/>
            <a:chOff x="1152" y="2215"/>
            <a:chExt cx="1366" cy="385"/>
          </a:xfrm>
        </p:grpSpPr>
        <p:grpSp>
          <p:nvGrpSpPr>
            <p:cNvPr id="367713" name="Group 97"/>
            <p:cNvGrpSpPr>
              <a:grpSpLocks/>
            </p:cNvGrpSpPr>
            <p:nvPr/>
          </p:nvGrpSpPr>
          <p:grpSpPr bwMode="auto">
            <a:xfrm>
              <a:off x="1152" y="2404"/>
              <a:ext cx="214" cy="196"/>
              <a:chOff x="4306" y="2833"/>
              <a:chExt cx="214" cy="196"/>
            </a:xfrm>
          </p:grpSpPr>
          <p:sp>
            <p:nvSpPr>
              <p:cNvPr id="367714" name="Oval 9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15" name="Text Box 9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grpSp>
          <p:nvGrpSpPr>
            <p:cNvPr id="367716" name="Group 100"/>
            <p:cNvGrpSpPr>
              <a:grpSpLocks/>
            </p:cNvGrpSpPr>
            <p:nvPr/>
          </p:nvGrpSpPr>
          <p:grpSpPr bwMode="auto">
            <a:xfrm>
              <a:off x="2304" y="2404"/>
              <a:ext cx="214" cy="196"/>
              <a:chOff x="4306" y="2833"/>
              <a:chExt cx="214" cy="196"/>
            </a:xfrm>
          </p:grpSpPr>
          <p:sp>
            <p:nvSpPr>
              <p:cNvPr id="367717" name="Oval 10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18" name="Text Box 10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67719" name="Line 103"/>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20" name="Line 104"/>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7721" name="Group 105"/>
          <p:cNvGrpSpPr>
            <a:grpSpLocks/>
          </p:cNvGrpSpPr>
          <p:nvPr/>
        </p:nvGrpSpPr>
        <p:grpSpPr bwMode="auto">
          <a:xfrm>
            <a:off x="5121275" y="3111500"/>
            <a:ext cx="1266825" cy="669925"/>
            <a:chOff x="856" y="2562"/>
            <a:chExt cx="798" cy="422"/>
          </a:xfrm>
        </p:grpSpPr>
        <p:grpSp>
          <p:nvGrpSpPr>
            <p:cNvPr id="367722" name="Group 106"/>
            <p:cNvGrpSpPr>
              <a:grpSpLocks/>
            </p:cNvGrpSpPr>
            <p:nvPr/>
          </p:nvGrpSpPr>
          <p:grpSpPr bwMode="auto">
            <a:xfrm>
              <a:off x="856" y="2788"/>
              <a:ext cx="214" cy="196"/>
              <a:chOff x="4306" y="2833"/>
              <a:chExt cx="214" cy="196"/>
            </a:xfrm>
          </p:grpSpPr>
          <p:sp>
            <p:nvSpPr>
              <p:cNvPr id="367723" name="Oval 10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24" name="Text Box 10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7725" name="Group 109"/>
            <p:cNvGrpSpPr>
              <a:grpSpLocks/>
            </p:cNvGrpSpPr>
            <p:nvPr/>
          </p:nvGrpSpPr>
          <p:grpSpPr bwMode="auto">
            <a:xfrm>
              <a:off x="1440" y="2788"/>
              <a:ext cx="214" cy="196"/>
              <a:chOff x="4306" y="2833"/>
              <a:chExt cx="214" cy="196"/>
            </a:xfrm>
          </p:grpSpPr>
          <p:sp>
            <p:nvSpPr>
              <p:cNvPr id="367726" name="Oval 11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27" name="Text Box 11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7728" name="Line 112"/>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29" name="Line 113"/>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7730" name="Group 114"/>
          <p:cNvGrpSpPr>
            <a:grpSpLocks/>
          </p:cNvGrpSpPr>
          <p:nvPr/>
        </p:nvGrpSpPr>
        <p:grpSpPr bwMode="auto">
          <a:xfrm>
            <a:off x="6962775" y="3470275"/>
            <a:ext cx="339725" cy="311150"/>
            <a:chOff x="4306" y="2833"/>
            <a:chExt cx="214" cy="196"/>
          </a:xfrm>
        </p:grpSpPr>
        <p:sp>
          <p:nvSpPr>
            <p:cNvPr id="367731" name="Oval 11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32" name="Text Box 11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67733" name="Group 117"/>
          <p:cNvGrpSpPr>
            <a:grpSpLocks/>
          </p:cNvGrpSpPr>
          <p:nvPr/>
        </p:nvGrpSpPr>
        <p:grpSpPr bwMode="auto">
          <a:xfrm>
            <a:off x="7877175" y="3470275"/>
            <a:ext cx="339725" cy="311150"/>
            <a:chOff x="4306" y="2833"/>
            <a:chExt cx="214" cy="196"/>
          </a:xfrm>
        </p:grpSpPr>
        <p:sp>
          <p:nvSpPr>
            <p:cNvPr id="367734" name="Oval 11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35" name="Text Box 11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7736" name="Line 120"/>
          <p:cNvSpPr>
            <a:spLocks noChangeShapeType="1"/>
          </p:cNvSpPr>
          <p:nvPr/>
        </p:nvSpPr>
        <p:spPr bwMode="auto">
          <a:xfrm flipH="1">
            <a:off x="7161213" y="3121025"/>
            <a:ext cx="323850" cy="3444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37" name="Rectangle 121"/>
          <p:cNvSpPr>
            <a:spLocks noChangeArrowheads="1"/>
          </p:cNvSpPr>
          <p:nvPr/>
        </p:nvSpPr>
        <p:spPr bwMode="auto">
          <a:xfrm>
            <a:off x="1103313" y="6065838"/>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38" name="Line 122"/>
          <p:cNvSpPr>
            <a:spLocks noChangeShapeType="1"/>
          </p:cNvSpPr>
          <p:nvPr/>
        </p:nvSpPr>
        <p:spPr bwMode="auto">
          <a:xfrm>
            <a:off x="14081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39" name="Line 123"/>
          <p:cNvSpPr>
            <a:spLocks noChangeShapeType="1"/>
          </p:cNvSpPr>
          <p:nvPr/>
        </p:nvSpPr>
        <p:spPr bwMode="auto">
          <a:xfrm>
            <a:off x="17129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0" name="Line 124"/>
          <p:cNvSpPr>
            <a:spLocks noChangeShapeType="1"/>
          </p:cNvSpPr>
          <p:nvPr/>
        </p:nvSpPr>
        <p:spPr bwMode="auto">
          <a:xfrm>
            <a:off x="20177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1" name="Line 125"/>
          <p:cNvSpPr>
            <a:spLocks noChangeShapeType="1"/>
          </p:cNvSpPr>
          <p:nvPr/>
        </p:nvSpPr>
        <p:spPr bwMode="auto">
          <a:xfrm>
            <a:off x="23225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2" name="Line 126"/>
          <p:cNvSpPr>
            <a:spLocks noChangeShapeType="1"/>
          </p:cNvSpPr>
          <p:nvPr/>
        </p:nvSpPr>
        <p:spPr bwMode="auto">
          <a:xfrm>
            <a:off x="26273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3" name="Line 127"/>
          <p:cNvSpPr>
            <a:spLocks noChangeShapeType="1"/>
          </p:cNvSpPr>
          <p:nvPr/>
        </p:nvSpPr>
        <p:spPr bwMode="auto">
          <a:xfrm>
            <a:off x="29321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4" name="Line 128"/>
          <p:cNvSpPr>
            <a:spLocks noChangeShapeType="1"/>
          </p:cNvSpPr>
          <p:nvPr/>
        </p:nvSpPr>
        <p:spPr bwMode="auto">
          <a:xfrm>
            <a:off x="32369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5" name="Line 129"/>
          <p:cNvSpPr>
            <a:spLocks noChangeShapeType="1"/>
          </p:cNvSpPr>
          <p:nvPr/>
        </p:nvSpPr>
        <p:spPr bwMode="auto">
          <a:xfrm>
            <a:off x="35417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6" name="Line 130"/>
          <p:cNvSpPr>
            <a:spLocks noChangeShapeType="1"/>
          </p:cNvSpPr>
          <p:nvPr/>
        </p:nvSpPr>
        <p:spPr bwMode="auto">
          <a:xfrm>
            <a:off x="38465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7" name="Line 131"/>
          <p:cNvSpPr>
            <a:spLocks noChangeShapeType="1"/>
          </p:cNvSpPr>
          <p:nvPr/>
        </p:nvSpPr>
        <p:spPr bwMode="auto">
          <a:xfrm>
            <a:off x="4151313" y="60658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48" name="Text Box 132"/>
          <p:cNvSpPr txBox="1">
            <a:spLocks noChangeArrowheads="1"/>
          </p:cNvSpPr>
          <p:nvPr/>
        </p:nvSpPr>
        <p:spPr bwMode="auto">
          <a:xfrm>
            <a:off x="1103313" y="63785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7749" name="Text Box 133"/>
          <p:cNvSpPr txBox="1">
            <a:spLocks noChangeArrowheads="1"/>
          </p:cNvSpPr>
          <p:nvPr/>
        </p:nvSpPr>
        <p:spPr bwMode="auto">
          <a:xfrm>
            <a:off x="14081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7750" name="Text Box 134"/>
          <p:cNvSpPr txBox="1">
            <a:spLocks noChangeArrowheads="1"/>
          </p:cNvSpPr>
          <p:nvPr/>
        </p:nvSpPr>
        <p:spPr bwMode="auto">
          <a:xfrm>
            <a:off x="17129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7751" name="Text Box 135"/>
          <p:cNvSpPr txBox="1">
            <a:spLocks noChangeArrowheads="1"/>
          </p:cNvSpPr>
          <p:nvPr/>
        </p:nvSpPr>
        <p:spPr bwMode="auto">
          <a:xfrm>
            <a:off x="20177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7752" name="Text Box 136"/>
          <p:cNvSpPr txBox="1">
            <a:spLocks noChangeArrowheads="1"/>
          </p:cNvSpPr>
          <p:nvPr/>
        </p:nvSpPr>
        <p:spPr bwMode="auto">
          <a:xfrm>
            <a:off x="23225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7753" name="Text Box 137"/>
          <p:cNvSpPr txBox="1">
            <a:spLocks noChangeArrowheads="1"/>
          </p:cNvSpPr>
          <p:nvPr/>
        </p:nvSpPr>
        <p:spPr bwMode="auto">
          <a:xfrm>
            <a:off x="26273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7754" name="Text Box 138"/>
          <p:cNvSpPr txBox="1">
            <a:spLocks noChangeArrowheads="1"/>
          </p:cNvSpPr>
          <p:nvPr/>
        </p:nvSpPr>
        <p:spPr bwMode="auto">
          <a:xfrm>
            <a:off x="29321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7755" name="Text Box 139"/>
          <p:cNvSpPr txBox="1">
            <a:spLocks noChangeArrowheads="1"/>
          </p:cNvSpPr>
          <p:nvPr/>
        </p:nvSpPr>
        <p:spPr bwMode="auto">
          <a:xfrm>
            <a:off x="32369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7756" name="Text Box 140"/>
          <p:cNvSpPr txBox="1">
            <a:spLocks noChangeArrowheads="1"/>
          </p:cNvSpPr>
          <p:nvPr/>
        </p:nvSpPr>
        <p:spPr bwMode="auto">
          <a:xfrm>
            <a:off x="35417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8</a:t>
            </a:r>
          </a:p>
        </p:txBody>
      </p:sp>
      <p:sp>
        <p:nvSpPr>
          <p:cNvPr id="367757" name="Text Box 141"/>
          <p:cNvSpPr txBox="1">
            <a:spLocks noChangeArrowheads="1"/>
          </p:cNvSpPr>
          <p:nvPr/>
        </p:nvSpPr>
        <p:spPr bwMode="auto">
          <a:xfrm>
            <a:off x="3846513" y="63706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9</a:t>
            </a:r>
          </a:p>
        </p:txBody>
      </p:sp>
      <p:sp>
        <p:nvSpPr>
          <p:cNvPr id="367758" name="Text Box 142"/>
          <p:cNvSpPr txBox="1">
            <a:spLocks noChangeArrowheads="1"/>
          </p:cNvSpPr>
          <p:nvPr/>
        </p:nvSpPr>
        <p:spPr bwMode="auto">
          <a:xfrm>
            <a:off x="4151313" y="6370638"/>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a:t>
            </a:r>
          </a:p>
        </p:txBody>
      </p:sp>
      <p:sp>
        <p:nvSpPr>
          <p:cNvPr id="367759" name="Text Box 143"/>
          <p:cNvSpPr txBox="1">
            <a:spLocks noChangeArrowheads="1"/>
          </p:cNvSpPr>
          <p:nvPr/>
        </p:nvSpPr>
        <p:spPr bwMode="auto">
          <a:xfrm>
            <a:off x="1366838" y="61229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7760" name="Text Box 144"/>
          <p:cNvSpPr txBox="1">
            <a:spLocks noChangeArrowheads="1"/>
          </p:cNvSpPr>
          <p:nvPr/>
        </p:nvSpPr>
        <p:spPr bwMode="auto">
          <a:xfrm>
            <a:off x="1701800" y="61166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7761" name="Text Box 145"/>
          <p:cNvSpPr txBox="1">
            <a:spLocks noChangeArrowheads="1"/>
          </p:cNvSpPr>
          <p:nvPr/>
        </p:nvSpPr>
        <p:spPr bwMode="auto">
          <a:xfrm>
            <a:off x="2006600" y="6116638"/>
            <a:ext cx="22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67762" name="Text Box 146"/>
          <p:cNvSpPr txBox="1">
            <a:spLocks noChangeArrowheads="1"/>
          </p:cNvSpPr>
          <p:nvPr/>
        </p:nvSpPr>
        <p:spPr bwMode="auto">
          <a:xfrm>
            <a:off x="2322513" y="61166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7763" name="Text Box 147"/>
          <p:cNvSpPr txBox="1">
            <a:spLocks noChangeArrowheads="1"/>
          </p:cNvSpPr>
          <p:nvPr/>
        </p:nvSpPr>
        <p:spPr bwMode="auto">
          <a:xfrm>
            <a:off x="2627313" y="61166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7764" name="Text Box 148"/>
          <p:cNvSpPr txBox="1">
            <a:spLocks noChangeArrowheads="1"/>
          </p:cNvSpPr>
          <p:nvPr/>
        </p:nvSpPr>
        <p:spPr bwMode="auto">
          <a:xfrm>
            <a:off x="2932113" y="61166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7765" name="Text Box 149"/>
          <p:cNvSpPr txBox="1">
            <a:spLocks noChangeArrowheads="1"/>
          </p:cNvSpPr>
          <p:nvPr/>
        </p:nvSpPr>
        <p:spPr bwMode="auto">
          <a:xfrm>
            <a:off x="3203575" y="61166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chemeClr val="accent2"/>
                </a:solidFill>
              </a:rPr>
              <a:t>59</a:t>
            </a:r>
          </a:p>
        </p:txBody>
      </p:sp>
      <p:sp>
        <p:nvSpPr>
          <p:cNvPr id="367766" name="Oval 150"/>
          <p:cNvSpPr>
            <a:spLocks noChangeArrowheads="1"/>
          </p:cNvSpPr>
          <p:nvPr/>
        </p:nvSpPr>
        <p:spPr bwMode="auto">
          <a:xfrm>
            <a:off x="1123950" y="643890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67" name="Oval 151"/>
          <p:cNvSpPr>
            <a:spLocks noChangeArrowheads="1"/>
          </p:cNvSpPr>
          <p:nvPr/>
        </p:nvSpPr>
        <p:spPr bwMode="auto">
          <a:xfrm>
            <a:off x="2673350" y="449580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7768" name="Group 152"/>
          <p:cNvGrpSpPr>
            <a:grpSpLocks/>
          </p:cNvGrpSpPr>
          <p:nvPr/>
        </p:nvGrpSpPr>
        <p:grpSpPr bwMode="auto">
          <a:xfrm>
            <a:off x="1731963" y="5035550"/>
            <a:ext cx="339725" cy="311150"/>
            <a:chOff x="4306" y="2833"/>
            <a:chExt cx="214" cy="196"/>
          </a:xfrm>
        </p:grpSpPr>
        <p:sp>
          <p:nvSpPr>
            <p:cNvPr id="367769" name="Oval 153"/>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70" name="Text Box 154"/>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67771" name="Oval 155"/>
          <p:cNvSpPr>
            <a:spLocks noChangeArrowheads="1"/>
          </p:cNvSpPr>
          <p:nvPr/>
        </p:nvSpPr>
        <p:spPr bwMode="auto">
          <a:xfrm>
            <a:off x="3587750" y="503555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72" name="Text Box 156"/>
          <p:cNvSpPr txBox="1">
            <a:spLocks noChangeArrowheads="1"/>
          </p:cNvSpPr>
          <p:nvPr/>
        </p:nvSpPr>
        <p:spPr bwMode="auto">
          <a:xfrm>
            <a:off x="2667000" y="45307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7773" name="Line 157"/>
          <p:cNvSpPr>
            <a:spLocks noChangeShapeType="1"/>
          </p:cNvSpPr>
          <p:nvPr/>
        </p:nvSpPr>
        <p:spPr bwMode="auto">
          <a:xfrm flipH="1">
            <a:off x="1960563" y="4735513"/>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74" name="Line 158"/>
          <p:cNvSpPr>
            <a:spLocks noChangeShapeType="1"/>
          </p:cNvSpPr>
          <p:nvPr/>
        </p:nvSpPr>
        <p:spPr bwMode="auto">
          <a:xfrm>
            <a:off x="2962275" y="4735513"/>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67775" name="Group 159"/>
          <p:cNvGrpSpPr>
            <a:grpSpLocks/>
          </p:cNvGrpSpPr>
          <p:nvPr/>
        </p:nvGrpSpPr>
        <p:grpSpPr bwMode="auto">
          <a:xfrm>
            <a:off x="1262063" y="5286375"/>
            <a:ext cx="1266825" cy="669925"/>
            <a:chOff x="856" y="2562"/>
            <a:chExt cx="798" cy="422"/>
          </a:xfrm>
        </p:grpSpPr>
        <p:grpSp>
          <p:nvGrpSpPr>
            <p:cNvPr id="367776" name="Group 160"/>
            <p:cNvGrpSpPr>
              <a:grpSpLocks/>
            </p:cNvGrpSpPr>
            <p:nvPr/>
          </p:nvGrpSpPr>
          <p:grpSpPr bwMode="auto">
            <a:xfrm>
              <a:off x="856" y="2788"/>
              <a:ext cx="214" cy="196"/>
              <a:chOff x="4306" y="2833"/>
              <a:chExt cx="214" cy="196"/>
            </a:xfrm>
          </p:grpSpPr>
          <p:sp>
            <p:nvSpPr>
              <p:cNvPr id="367777" name="Oval 16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78" name="Text Box 16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7779" name="Group 163"/>
            <p:cNvGrpSpPr>
              <a:grpSpLocks/>
            </p:cNvGrpSpPr>
            <p:nvPr/>
          </p:nvGrpSpPr>
          <p:grpSpPr bwMode="auto">
            <a:xfrm>
              <a:off x="1440" y="2788"/>
              <a:ext cx="214" cy="196"/>
              <a:chOff x="4306" y="2833"/>
              <a:chExt cx="214" cy="196"/>
            </a:xfrm>
          </p:grpSpPr>
          <p:sp>
            <p:nvSpPr>
              <p:cNvPr id="367780" name="Oval 164"/>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81" name="Text Box 165"/>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7782" name="Line 166"/>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83" name="Line 167"/>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7784" name="Group 168"/>
          <p:cNvGrpSpPr>
            <a:grpSpLocks/>
          </p:cNvGrpSpPr>
          <p:nvPr/>
        </p:nvGrpSpPr>
        <p:grpSpPr bwMode="auto">
          <a:xfrm>
            <a:off x="3103563" y="5645150"/>
            <a:ext cx="339725" cy="311150"/>
            <a:chOff x="4306" y="2833"/>
            <a:chExt cx="214" cy="196"/>
          </a:xfrm>
        </p:grpSpPr>
        <p:sp>
          <p:nvSpPr>
            <p:cNvPr id="367785" name="Oval 16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86" name="Text Box 17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67787" name="Group 171"/>
          <p:cNvGrpSpPr>
            <a:grpSpLocks/>
          </p:cNvGrpSpPr>
          <p:nvPr/>
        </p:nvGrpSpPr>
        <p:grpSpPr bwMode="auto">
          <a:xfrm>
            <a:off x="4017963" y="5645150"/>
            <a:ext cx="339725" cy="311150"/>
            <a:chOff x="4306" y="2833"/>
            <a:chExt cx="214" cy="196"/>
          </a:xfrm>
        </p:grpSpPr>
        <p:sp>
          <p:nvSpPr>
            <p:cNvPr id="367788" name="Oval 17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89" name="Text Box 17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7790" name="Line 174"/>
          <p:cNvSpPr>
            <a:spLocks noChangeShapeType="1"/>
          </p:cNvSpPr>
          <p:nvPr/>
        </p:nvSpPr>
        <p:spPr bwMode="auto">
          <a:xfrm flipH="1">
            <a:off x="3302000" y="5295900"/>
            <a:ext cx="323850" cy="3444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1" name="Rectangle 175"/>
          <p:cNvSpPr>
            <a:spLocks noChangeArrowheads="1"/>
          </p:cNvSpPr>
          <p:nvPr/>
        </p:nvSpPr>
        <p:spPr bwMode="auto">
          <a:xfrm>
            <a:off x="5118100" y="6089650"/>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792" name="Line 176"/>
          <p:cNvSpPr>
            <a:spLocks noChangeShapeType="1"/>
          </p:cNvSpPr>
          <p:nvPr/>
        </p:nvSpPr>
        <p:spPr bwMode="auto">
          <a:xfrm>
            <a:off x="54229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3" name="Line 177"/>
          <p:cNvSpPr>
            <a:spLocks noChangeShapeType="1"/>
          </p:cNvSpPr>
          <p:nvPr/>
        </p:nvSpPr>
        <p:spPr bwMode="auto">
          <a:xfrm>
            <a:off x="57277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4" name="Line 178"/>
          <p:cNvSpPr>
            <a:spLocks noChangeShapeType="1"/>
          </p:cNvSpPr>
          <p:nvPr/>
        </p:nvSpPr>
        <p:spPr bwMode="auto">
          <a:xfrm>
            <a:off x="60325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5" name="Line 179"/>
          <p:cNvSpPr>
            <a:spLocks noChangeShapeType="1"/>
          </p:cNvSpPr>
          <p:nvPr/>
        </p:nvSpPr>
        <p:spPr bwMode="auto">
          <a:xfrm>
            <a:off x="63373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6" name="Line 180"/>
          <p:cNvSpPr>
            <a:spLocks noChangeShapeType="1"/>
          </p:cNvSpPr>
          <p:nvPr/>
        </p:nvSpPr>
        <p:spPr bwMode="auto">
          <a:xfrm>
            <a:off x="66421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7" name="Line 181"/>
          <p:cNvSpPr>
            <a:spLocks noChangeShapeType="1"/>
          </p:cNvSpPr>
          <p:nvPr/>
        </p:nvSpPr>
        <p:spPr bwMode="auto">
          <a:xfrm>
            <a:off x="69469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8" name="Line 182"/>
          <p:cNvSpPr>
            <a:spLocks noChangeShapeType="1"/>
          </p:cNvSpPr>
          <p:nvPr/>
        </p:nvSpPr>
        <p:spPr bwMode="auto">
          <a:xfrm>
            <a:off x="72517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799" name="Line 183"/>
          <p:cNvSpPr>
            <a:spLocks noChangeShapeType="1"/>
          </p:cNvSpPr>
          <p:nvPr/>
        </p:nvSpPr>
        <p:spPr bwMode="auto">
          <a:xfrm>
            <a:off x="75565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800" name="Line 184"/>
          <p:cNvSpPr>
            <a:spLocks noChangeShapeType="1"/>
          </p:cNvSpPr>
          <p:nvPr/>
        </p:nvSpPr>
        <p:spPr bwMode="auto">
          <a:xfrm>
            <a:off x="78613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801" name="Line 185"/>
          <p:cNvSpPr>
            <a:spLocks noChangeShapeType="1"/>
          </p:cNvSpPr>
          <p:nvPr/>
        </p:nvSpPr>
        <p:spPr bwMode="auto">
          <a:xfrm>
            <a:off x="8166100" y="6089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802" name="Text Box 186"/>
          <p:cNvSpPr txBox="1">
            <a:spLocks noChangeArrowheads="1"/>
          </p:cNvSpPr>
          <p:nvPr/>
        </p:nvSpPr>
        <p:spPr bwMode="auto">
          <a:xfrm>
            <a:off x="5118100" y="64023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7803" name="Text Box 187"/>
          <p:cNvSpPr txBox="1">
            <a:spLocks noChangeArrowheads="1"/>
          </p:cNvSpPr>
          <p:nvPr/>
        </p:nvSpPr>
        <p:spPr bwMode="auto">
          <a:xfrm>
            <a:off x="54229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7804" name="Text Box 188"/>
          <p:cNvSpPr txBox="1">
            <a:spLocks noChangeArrowheads="1"/>
          </p:cNvSpPr>
          <p:nvPr/>
        </p:nvSpPr>
        <p:spPr bwMode="auto">
          <a:xfrm>
            <a:off x="57277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7805" name="Text Box 189"/>
          <p:cNvSpPr txBox="1">
            <a:spLocks noChangeArrowheads="1"/>
          </p:cNvSpPr>
          <p:nvPr/>
        </p:nvSpPr>
        <p:spPr bwMode="auto">
          <a:xfrm>
            <a:off x="60325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7806" name="Text Box 190"/>
          <p:cNvSpPr txBox="1">
            <a:spLocks noChangeArrowheads="1"/>
          </p:cNvSpPr>
          <p:nvPr/>
        </p:nvSpPr>
        <p:spPr bwMode="auto">
          <a:xfrm>
            <a:off x="63373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7807" name="Text Box 191"/>
          <p:cNvSpPr txBox="1">
            <a:spLocks noChangeArrowheads="1"/>
          </p:cNvSpPr>
          <p:nvPr/>
        </p:nvSpPr>
        <p:spPr bwMode="auto">
          <a:xfrm>
            <a:off x="66421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7808" name="Text Box 192"/>
          <p:cNvSpPr txBox="1">
            <a:spLocks noChangeArrowheads="1"/>
          </p:cNvSpPr>
          <p:nvPr/>
        </p:nvSpPr>
        <p:spPr bwMode="auto">
          <a:xfrm>
            <a:off x="69469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7809" name="Text Box 193"/>
          <p:cNvSpPr txBox="1">
            <a:spLocks noChangeArrowheads="1"/>
          </p:cNvSpPr>
          <p:nvPr/>
        </p:nvSpPr>
        <p:spPr bwMode="auto">
          <a:xfrm>
            <a:off x="72517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7810" name="Text Box 194"/>
          <p:cNvSpPr txBox="1">
            <a:spLocks noChangeArrowheads="1"/>
          </p:cNvSpPr>
          <p:nvPr/>
        </p:nvSpPr>
        <p:spPr bwMode="auto">
          <a:xfrm>
            <a:off x="75565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8</a:t>
            </a:r>
          </a:p>
        </p:txBody>
      </p:sp>
      <p:sp>
        <p:nvSpPr>
          <p:cNvPr id="367811" name="Text Box 195"/>
          <p:cNvSpPr txBox="1">
            <a:spLocks noChangeArrowheads="1"/>
          </p:cNvSpPr>
          <p:nvPr/>
        </p:nvSpPr>
        <p:spPr bwMode="auto">
          <a:xfrm>
            <a:off x="7861300" y="63944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9</a:t>
            </a:r>
          </a:p>
        </p:txBody>
      </p:sp>
      <p:sp>
        <p:nvSpPr>
          <p:cNvPr id="367812" name="Text Box 196"/>
          <p:cNvSpPr txBox="1">
            <a:spLocks noChangeArrowheads="1"/>
          </p:cNvSpPr>
          <p:nvPr/>
        </p:nvSpPr>
        <p:spPr bwMode="auto">
          <a:xfrm>
            <a:off x="8166100" y="639445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10</a:t>
            </a:r>
          </a:p>
        </p:txBody>
      </p:sp>
      <p:sp>
        <p:nvSpPr>
          <p:cNvPr id="367813" name="Text Box 197"/>
          <p:cNvSpPr txBox="1">
            <a:spLocks noChangeArrowheads="1"/>
          </p:cNvSpPr>
          <p:nvPr/>
        </p:nvSpPr>
        <p:spPr bwMode="auto">
          <a:xfrm>
            <a:off x="5381625" y="61468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7814" name="Text Box 198"/>
          <p:cNvSpPr txBox="1">
            <a:spLocks noChangeArrowheads="1"/>
          </p:cNvSpPr>
          <p:nvPr/>
        </p:nvSpPr>
        <p:spPr bwMode="auto">
          <a:xfrm>
            <a:off x="5716588" y="6140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7815" name="Text Box 199"/>
          <p:cNvSpPr txBox="1">
            <a:spLocks noChangeArrowheads="1"/>
          </p:cNvSpPr>
          <p:nvPr/>
        </p:nvSpPr>
        <p:spPr bwMode="auto">
          <a:xfrm>
            <a:off x="6021388" y="6140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7816" name="Text Box 200"/>
          <p:cNvSpPr txBox="1">
            <a:spLocks noChangeArrowheads="1"/>
          </p:cNvSpPr>
          <p:nvPr/>
        </p:nvSpPr>
        <p:spPr bwMode="auto">
          <a:xfrm>
            <a:off x="6337300" y="6140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7817" name="Text Box 201"/>
          <p:cNvSpPr txBox="1">
            <a:spLocks noChangeArrowheads="1"/>
          </p:cNvSpPr>
          <p:nvPr/>
        </p:nvSpPr>
        <p:spPr bwMode="auto">
          <a:xfrm>
            <a:off x="6642100" y="6140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7818" name="Text Box 202"/>
          <p:cNvSpPr txBox="1">
            <a:spLocks noChangeArrowheads="1"/>
          </p:cNvSpPr>
          <p:nvPr/>
        </p:nvSpPr>
        <p:spPr bwMode="auto">
          <a:xfrm>
            <a:off x="6946900" y="6140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7819" name="Oval 203"/>
          <p:cNvSpPr>
            <a:spLocks noChangeArrowheads="1"/>
          </p:cNvSpPr>
          <p:nvPr/>
        </p:nvSpPr>
        <p:spPr bwMode="auto">
          <a:xfrm>
            <a:off x="5138738" y="646271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20" name="Oval 204"/>
          <p:cNvSpPr>
            <a:spLocks noChangeArrowheads="1"/>
          </p:cNvSpPr>
          <p:nvPr/>
        </p:nvSpPr>
        <p:spPr bwMode="auto">
          <a:xfrm>
            <a:off x="6688138" y="4519613"/>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7821" name="Group 205"/>
          <p:cNvGrpSpPr>
            <a:grpSpLocks/>
          </p:cNvGrpSpPr>
          <p:nvPr/>
        </p:nvGrpSpPr>
        <p:grpSpPr bwMode="auto">
          <a:xfrm>
            <a:off x="5746750" y="5059363"/>
            <a:ext cx="339725" cy="311150"/>
            <a:chOff x="4306" y="2833"/>
            <a:chExt cx="214" cy="196"/>
          </a:xfrm>
        </p:grpSpPr>
        <p:sp>
          <p:nvSpPr>
            <p:cNvPr id="367822" name="Oval 206"/>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23" name="Text Box 207"/>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67824" name="Oval 208"/>
          <p:cNvSpPr>
            <a:spLocks noChangeArrowheads="1"/>
          </p:cNvSpPr>
          <p:nvPr/>
        </p:nvSpPr>
        <p:spPr bwMode="auto">
          <a:xfrm>
            <a:off x="7602538" y="5059363"/>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25" name="Text Box 209"/>
          <p:cNvSpPr txBox="1">
            <a:spLocks noChangeArrowheads="1"/>
          </p:cNvSpPr>
          <p:nvPr/>
        </p:nvSpPr>
        <p:spPr bwMode="auto">
          <a:xfrm>
            <a:off x="6681788" y="45545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7826" name="Line 210"/>
          <p:cNvSpPr>
            <a:spLocks noChangeShapeType="1"/>
          </p:cNvSpPr>
          <p:nvPr/>
        </p:nvSpPr>
        <p:spPr bwMode="auto">
          <a:xfrm flipH="1">
            <a:off x="5975350" y="4759325"/>
            <a:ext cx="741363"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827" name="Line 211"/>
          <p:cNvSpPr>
            <a:spLocks noChangeShapeType="1"/>
          </p:cNvSpPr>
          <p:nvPr/>
        </p:nvSpPr>
        <p:spPr bwMode="auto">
          <a:xfrm>
            <a:off x="6977063" y="4759325"/>
            <a:ext cx="719137"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67828" name="Group 212"/>
          <p:cNvGrpSpPr>
            <a:grpSpLocks/>
          </p:cNvGrpSpPr>
          <p:nvPr/>
        </p:nvGrpSpPr>
        <p:grpSpPr bwMode="auto">
          <a:xfrm>
            <a:off x="5276850" y="5310188"/>
            <a:ext cx="1266825" cy="669925"/>
            <a:chOff x="856" y="2562"/>
            <a:chExt cx="798" cy="422"/>
          </a:xfrm>
        </p:grpSpPr>
        <p:grpSp>
          <p:nvGrpSpPr>
            <p:cNvPr id="367829" name="Group 213"/>
            <p:cNvGrpSpPr>
              <a:grpSpLocks/>
            </p:cNvGrpSpPr>
            <p:nvPr/>
          </p:nvGrpSpPr>
          <p:grpSpPr bwMode="auto">
            <a:xfrm>
              <a:off x="856" y="2788"/>
              <a:ext cx="214" cy="196"/>
              <a:chOff x="4306" y="2833"/>
              <a:chExt cx="214" cy="196"/>
            </a:xfrm>
          </p:grpSpPr>
          <p:sp>
            <p:nvSpPr>
              <p:cNvPr id="367830" name="Oval 214"/>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31" name="Text Box 215"/>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7832" name="Group 216"/>
            <p:cNvGrpSpPr>
              <a:grpSpLocks/>
            </p:cNvGrpSpPr>
            <p:nvPr/>
          </p:nvGrpSpPr>
          <p:grpSpPr bwMode="auto">
            <a:xfrm>
              <a:off x="1440" y="2788"/>
              <a:ext cx="214" cy="196"/>
              <a:chOff x="4306" y="2833"/>
              <a:chExt cx="214" cy="196"/>
            </a:xfrm>
          </p:grpSpPr>
          <p:sp>
            <p:nvSpPr>
              <p:cNvPr id="367833" name="Oval 21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34" name="Text Box 21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7835" name="Line 219"/>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7836" name="Line 220"/>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67837" name="Oval 221"/>
          <p:cNvSpPr>
            <a:spLocks noChangeArrowheads="1"/>
          </p:cNvSpPr>
          <p:nvPr/>
        </p:nvSpPr>
        <p:spPr bwMode="auto">
          <a:xfrm>
            <a:off x="7145338" y="5668963"/>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7838" name="Text Box 222"/>
          <p:cNvSpPr txBox="1">
            <a:spLocks noChangeArrowheads="1"/>
          </p:cNvSpPr>
          <p:nvPr/>
        </p:nvSpPr>
        <p:spPr bwMode="auto">
          <a:xfrm>
            <a:off x="7600950" y="50990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7839" name="Text Box 223"/>
          <p:cNvSpPr txBox="1">
            <a:spLocks noChangeArrowheads="1"/>
          </p:cNvSpPr>
          <p:nvPr/>
        </p:nvSpPr>
        <p:spPr bwMode="auto">
          <a:xfrm>
            <a:off x="7129463" y="57023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7840" name="Line 224"/>
          <p:cNvSpPr>
            <a:spLocks noChangeShapeType="1"/>
          </p:cNvSpPr>
          <p:nvPr/>
        </p:nvSpPr>
        <p:spPr bwMode="auto">
          <a:xfrm flipH="1">
            <a:off x="7316788" y="5319713"/>
            <a:ext cx="323850" cy="3444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19125" y="165100"/>
            <a:ext cx="7772400" cy="884238"/>
          </a:xfrm>
        </p:spPr>
        <p:txBody>
          <a:bodyPr/>
          <a:lstStyle/>
          <a:p>
            <a:r>
              <a:rPr lang="en-US" sz="3200"/>
              <a:t>Preliminaries</a:t>
            </a:r>
            <a:endParaRPr lang="en-US" sz="3200">
              <a:latin typeface="Batang" pitchFamily="18" charset="-127"/>
            </a:endParaRPr>
          </a:p>
        </p:txBody>
      </p:sp>
      <p:sp>
        <p:nvSpPr>
          <p:cNvPr id="344067"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The efficiency of data handling can often be substantially increased</a:t>
            </a:r>
          </a:p>
          <a:p>
            <a:pPr>
              <a:buFont typeface="Wingdings" pitchFamily="2" charset="2"/>
              <a:buNone/>
            </a:pPr>
            <a:r>
              <a:rPr lang="en-US" sz="2000">
                <a:sym typeface="Symbol" pitchFamily="18" charset="2"/>
              </a:rPr>
              <a:t>if the data are sorted according to some criteria of order.</a:t>
            </a:r>
          </a:p>
          <a:p>
            <a:pPr>
              <a:buFont typeface="Wingdings" pitchFamily="2" charset="2"/>
              <a:buNone/>
            </a:pPr>
            <a:r>
              <a:rPr lang="en-US" sz="2000">
                <a:sym typeface="Symbol" pitchFamily="18" charset="2"/>
              </a:rPr>
              <a:t>We assume:</a:t>
            </a:r>
          </a:p>
          <a:p>
            <a:r>
              <a:rPr lang="en-US" sz="2000">
                <a:sym typeface="Symbol" pitchFamily="18" charset="2"/>
              </a:rPr>
              <a:t>The objects being sorted are elements of an array.</a:t>
            </a:r>
          </a:p>
          <a:p>
            <a:r>
              <a:rPr lang="en-US" sz="2000">
                <a:sym typeface="Symbol" pitchFamily="18" charset="2"/>
              </a:rPr>
              <a:t>The objects being sorted are of type </a:t>
            </a:r>
            <a:r>
              <a:rPr lang="en-US" sz="2000" b="1">
                <a:latin typeface="Batang" pitchFamily="18" charset="-127"/>
                <a:sym typeface="Symbol" pitchFamily="18" charset="2"/>
              </a:rPr>
              <a:t>Comparable</a:t>
            </a:r>
            <a:r>
              <a:rPr lang="en-US" sz="2000">
                <a:sym typeface="Symbol" pitchFamily="18" charset="2"/>
              </a:rPr>
              <a:t>, which is just a synonym for whatever class of object we wish to place in the array.</a:t>
            </a:r>
          </a:p>
          <a:p>
            <a:r>
              <a:rPr lang="en-US" sz="2000">
                <a:sym typeface="Symbol" pitchFamily="18" charset="2"/>
              </a:rPr>
              <a:t>If necessary, the </a:t>
            </a:r>
            <a:r>
              <a:rPr lang="en-US" sz="2000" b="1">
                <a:latin typeface="Batang" pitchFamily="18" charset="-127"/>
                <a:sym typeface="Symbol" pitchFamily="18" charset="2"/>
              </a:rPr>
              <a:t>Comparable</a:t>
            </a:r>
            <a:r>
              <a:rPr lang="en-US" sz="2000">
                <a:sym typeface="Symbol" pitchFamily="18" charset="2"/>
              </a:rPr>
              <a:t> class overloads the standard C++ operators =, &gt; and &lt; that used by the sort algorithms. That is, = is used for copying elements, while &gt; and &lt; compare two elements with respect to the defined criteria. This enables sort criteria to vary from one element type to another.</a:t>
            </a:r>
          </a:p>
        </p:txBody>
      </p:sp>
      <p:sp>
        <p:nvSpPr>
          <p:cNvPr id="34406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619125" y="165100"/>
            <a:ext cx="7772400" cy="884238"/>
          </a:xfrm>
        </p:spPr>
        <p:txBody>
          <a:bodyPr/>
          <a:lstStyle/>
          <a:p>
            <a:r>
              <a:rPr lang="en-US" sz="3200"/>
              <a:t>Heapsort </a:t>
            </a:r>
            <a:r>
              <a:rPr lang="en-US" sz="3200">
                <a:sym typeface="Symbol" pitchFamily="18" charset="2"/>
              </a:rPr>
              <a:t> Example</a:t>
            </a:r>
            <a:endParaRPr lang="en-US" sz="3200">
              <a:latin typeface="Batang" pitchFamily="18" charset="-127"/>
            </a:endParaRPr>
          </a:p>
        </p:txBody>
      </p:sp>
      <p:sp>
        <p:nvSpPr>
          <p:cNvPr id="368643"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Build a binary heap for 97  53  59  26  41  58  31</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26 and reheap:</a:t>
            </a:r>
            <a:endParaRPr lang="en-US" sz="2000">
              <a:solidFill>
                <a:srgbClr val="FF00FF"/>
              </a:solidFill>
              <a:sym typeface="Symbol" pitchFamily="18" charset="2"/>
            </a:endParaRPr>
          </a:p>
        </p:txBody>
      </p:sp>
      <p:sp>
        <p:nvSpPr>
          <p:cNvPr id="36864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8645" name="Rectangle 5"/>
          <p:cNvSpPr>
            <a:spLocks noChangeArrowheads="1"/>
          </p:cNvSpPr>
          <p:nvPr/>
        </p:nvSpPr>
        <p:spPr bwMode="auto">
          <a:xfrm>
            <a:off x="1927225" y="3427413"/>
            <a:ext cx="24034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46" name="Line 6"/>
          <p:cNvSpPr>
            <a:spLocks noChangeShapeType="1"/>
          </p:cNvSpPr>
          <p:nvPr/>
        </p:nvSpPr>
        <p:spPr bwMode="auto">
          <a:xfrm>
            <a:off x="22320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47" name="Line 7"/>
          <p:cNvSpPr>
            <a:spLocks noChangeShapeType="1"/>
          </p:cNvSpPr>
          <p:nvPr/>
        </p:nvSpPr>
        <p:spPr bwMode="auto">
          <a:xfrm>
            <a:off x="25368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48" name="Line 8"/>
          <p:cNvSpPr>
            <a:spLocks noChangeShapeType="1"/>
          </p:cNvSpPr>
          <p:nvPr/>
        </p:nvSpPr>
        <p:spPr bwMode="auto">
          <a:xfrm>
            <a:off x="28416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49" name="Line 9"/>
          <p:cNvSpPr>
            <a:spLocks noChangeShapeType="1"/>
          </p:cNvSpPr>
          <p:nvPr/>
        </p:nvSpPr>
        <p:spPr bwMode="auto">
          <a:xfrm>
            <a:off x="31464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50" name="Line 10"/>
          <p:cNvSpPr>
            <a:spLocks noChangeShapeType="1"/>
          </p:cNvSpPr>
          <p:nvPr/>
        </p:nvSpPr>
        <p:spPr bwMode="auto">
          <a:xfrm>
            <a:off x="34512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51" name="Line 11"/>
          <p:cNvSpPr>
            <a:spLocks noChangeShapeType="1"/>
          </p:cNvSpPr>
          <p:nvPr/>
        </p:nvSpPr>
        <p:spPr bwMode="auto">
          <a:xfrm>
            <a:off x="37560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52" name="Line 12"/>
          <p:cNvSpPr>
            <a:spLocks noChangeShapeType="1"/>
          </p:cNvSpPr>
          <p:nvPr/>
        </p:nvSpPr>
        <p:spPr bwMode="auto">
          <a:xfrm>
            <a:off x="4060825" y="34274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53" name="Text Box 13"/>
          <p:cNvSpPr txBox="1">
            <a:spLocks noChangeArrowheads="1"/>
          </p:cNvSpPr>
          <p:nvPr/>
        </p:nvSpPr>
        <p:spPr bwMode="auto">
          <a:xfrm>
            <a:off x="1927225" y="374015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8654" name="Text Box 14"/>
          <p:cNvSpPr txBox="1">
            <a:spLocks noChangeArrowheads="1"/>
          </p:cNvSpPr>
          <p:nvPr/>
        </p:nvSpPr>
        <p:spPr bwMode="auto">
          <a:xfrm>
            <a:off x="22320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8655" name="Text Box 15"/>
          <p:cNvSpPr txBox="1">
            <a:spLocks noChangeArrowheads="1"/>
          </p:cNvSpPr>
          <p:nvPr/>
        </p:nvSpPr>
        <p:spPr bwMode="auto">
          <a:xfrm>
            <a:off x="25368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8656" name="Text Box 16"/>
          <p:cNvSpPr txBox="1">
            <a:spLocks noChangeArrowheads="1"/>
          </p:cNvSpPr>
          <p:nvPr/>
        </p:nvSpPr>
        <p:spPr bwMode="auto">
          <a:xfrm>
            <a:off x="28416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8657" name="Text Box 17"/>
          <p:cNvSpPr txBox="1">
            <a:spLocks noChangeArrowheads="1"/>
          </p:cNvSpPr>
          <p:nvPr/>
        </p:nvSpPr>
        <p:spPr bwMode="auto">
          <a:xfrm>
            <a:off x="31464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8658" name="Text Box 18"/>
          <p:cNvSpPr txBox="1">
            <a:spLocks noChangeArrowheads="1"/>
          </p:cNvSpPr>
          <p:nvPr/>
        </p:nvSpPr>
        <p:spPr bwMode="auto">
          <a:xfrm>
            <a:off x="34512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8659" name="Text Box 19"/>
          <p:cNvSpPr txBox="1">
            <a:spLocks noChangeArrowheads="1"/>
          </p:cNvSpPr>
          <p:nvPr/>
        </p:nvSpPr>
        <p:spPr bwMode="auto">
          <a:xfrm>
            <a:off x="37560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8660" name="Text Box 20"/>
          <p:cNvSpPr txBox="1">
            <a:spLocks noChangeArrowheads="1"/>
          </p:cNvSpPr>
          <p:nvPr/>
        </p:nvSpPr>
        <p:spPr bwMode="auto">
          <a:xfrm>
            <a:off x="4060825" y="37322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8661" name="Text Box 21"/>
          <p:cNvSpPr txBox="1">
            <a:spLocks noChangeArrowheads="1"/>
          </p:cNvSpPr>
          <p:nvPr/>
        </p:nvSpPr>
        <p:spPr bwMode="auto">
          <a:xfrm>
            <a:off x="2190750" y="34845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68662" name="Text Box 22"/>
          <p:cNvSpPr txBox="1">
            <a:spLocks noChangeArrowheads="1"/>
          </p:cNvSpPr>
          <p:nvPr/>
        </p:nvSpPr>
        <p:spPr bwMode="auto">
          <a:xfrm>
            <a:off x="2525713" y="3478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8663" name="Text Box 23"/>
          <p:cNvSpPr txBox="1">
            <a:spLocks noChangeArrowheads="1"/>
          </p:cNvSpPr>
          <p:nvPr/>
        </p:nvSpPr>
        <p:spPr bwMode="auto">
          <a:xfrm>
            <a:off x="2830513" y="3478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8664" name="Text Box 24"/>
          <p:cNvSpPr txBox="1">
            <a:spLocks noChangeArrowheads="1"/>
          </p:cNvSpPr>
          <p:nvPr/>
        </p:nvSpPr>
        <p:spPr bwMode="auto">
          <a:xfrm>
            <a:off x="3146425" y="3478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8665" name="Text Box 25"/>
          <p:cNvSpPr txBox="1">
            <a:spLocks noChangeArrowheads="1"/>
          </p:cNvSpPr>
          <p:nvPr/>
        </p:nvSpPr>
        <p:spPr bwMode="auto">
          <a:xfrm>
            <a:off x="3451225" y="3478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8666" name="Text Box 26"/>
          <p:cNvSpPr txBox="1">
            <a:spLocks noChangeArrowheads="1"/>
          </p:cNvSpPr>
          <p:nvPr/>
        </p:nvSpPr>
        <p:spPr bwMode="auto">
          <a:xfrm>
            <a:off x="3756025" y="3478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8667" name="Text Box 27"/>
          <p:cNvSpPr txBox="1">
            <a:spLocks noChangeArrowheads="1"/>
          </p:cNvSpPr>
          <p:nvPr/>
        </p:nvSpPr>
        <p:spPr bwMode="auto">
          <a:xfrm>
            <a:off x="4027488" y="3478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8668" name="Oval 28"/>
          <p:cNvSpPr>
            <a:spLocks noChangeArrowheads="1"/>
          </p:cNvSpPr>
          <p:nvPr/>
        </p:nvSpPr>
        <p:spPr bwMode="auto">
          <a:xfrm>
            <a:off x="1947863" y="380047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669" name="Group 29"/>
          <p:cNvGrpSpPr>
            <a:grpSpLocks/>
          </p:cNvGrpSpPr>
          <p:nvPr/>
        </p:nvGrpSpPr>
        <p:grpSpPr bwMode="auto">
          <a:xfrm>
            <a:off x="3470275" y="1857375"/>
            <a:ext cx="339725" cy="311150"/>
            <a:chOff x="4306" y="2833"/>
            <a:chExt cx="214" cy="196"/>
          </a:xfrm>
        </p:grpSpPr>
        <p:sp>
          <p:nvSpPr>
            <p:cNvPr id="368670" name="Oval 3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1" name="Text Box 3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68672" name="Group 32"/>
          <p:cNvGrpSpPr>
            <a:grpSpLocks/>
          </p:cNvGrpSpPr>
          <p:nvPr/>
        </p:nvGrpSpPr>
        <p:grpSpPr bwMode="auto">
          <a:xfrm>
            <a:off x="2555875" y="2097088"/>
            <a:ext cx="2168525" cy="611187"/>
            <a:chOff x="1152" y="2215"/>
            <a:chExt cx="1366" cy="385"/>
          </a:xfrm>
        </p:grpSpPr>
        <p:grpSp>
          <p:nvGrpSpPr>
            <p:cNvPr id="368673" name="Group 33"/>
            <p:cNvGrpSpPr>
              <a:grpSpLocks/>
            </p:cNvGrpSpPr>
            <p:nvPr/>
          </p:nvGrpSpPr>
          <p:grpSpPr bwMode="auto">
            <a:xfrm>
              <a:off x="1152" y="2404"/>
              <a:ext cx="214" cy="196"/>
              <a:chOff x="4306" y="2833"/>
              <a:chExt cx="214" cy="196"/>
            </a:xfrm>
          </p:grpSpPr>
          <p:sp>
            <p:nvSpPr>
              <p:cNvPr id="368674" name="Oval 34"/>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5" name="Text Box 35"/>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grpSp>
          <p:nvGrpSpPr>
            <p:cNvPr id="368676" name="Group 36"/>
            <p:cNvGrpSpPr>
              <a:grpSpLocks/>
            </p:cNvGrpSpPr>
            <p:nvPr/>
          </p:nvGrpSpPr>
          <p:grpSpPr bwMode="auto">
            <a:xfrm>
              <a:off x="2304" y="2404"/>
              <a:ext cx="214" cy="196"/>
              <a:chOff x="4306" y="2833"/>
              <a:chExt cx="214" cy="196"/>
            </a:xfrm>
          </p:grpSpPr>
          <p:sp>
            <p:nvSpPr>
              <p:cNvPr id="368677" name="Oval 3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78" name="Text Box 3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68679" name="Line 39"/>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0" name="Line 40"/>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8681" name="Group 41"/>
          <p:cNvGrpSpPr>
            <a:grpSpLocks/>
          </p:cNvGrpSpPr>
          <p:nvPr/>
        </p:nvGrpSpPr>
        <p:grpSpPr bwMode="auto">
          <a:xfrm>
            <a:off x="2085975" y="2647950"/>
            <a:ext cx="1266825" cy="669925"/>
            <a:chOff x="856" y="2562"/>
            <a:chExt cx="798" cy="422"/>
          </a:xfrm>
        </p:grpSpPr>
        <p:grpSp>
          <p:nvGrpSpPr>
            <p:cNvPr id="368682" name="Group 42"/>
            <p:cNvGrpSpPr>
              <a:grpSpLocks/>
            </p:cNvGrpSpPr>
            <p:nvPr/>
          </p:nvGrpSpPr>
          <p:grpSpPr bwMode="auto">
            <a:xfrm>
              <a:off x="856" y="2788"/>
              <a:ext cx="214" cy="196"/>
              <a:chOff x="4306" y="2833"/>
              <a:chExt cx="214" cy="196"/>
            </a:xfrm>
          </p:grpSpPr>
          <p:sp>
            <p:nvSpPr>
              <p:cNvPr id="368683" name="Oval 43"/>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4" name="Text Box 44"/>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8685" name="Group 45"/>
            <p:cNvGrpSpPr>
              <a:grpSpLocks/>
            </p:cNvGrpSpPr>
            <p:nvPr/>
          </p:nvGrpSpPr>
          <p:grpSpPr bwMode="auto">
            <a:xfrm>
              <a:off x="1440" y="2788"/>
              <a:ext cx="214" cy="196"/>
              <a:chOff x="4306" y="2833"/>
              <a:chExt cx="214" cy="196"/>
            </a:xfrm>
          </p:grpSpPr>
          <p:sp>
            <p:nvSpPr>
              <p:cNvPr id="368686" name="Oval 46"/>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87" name="Text Box 47"/>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8688" name="Line 48"/>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89" name="Line 49"/>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68690" name="Group 50"/>
          <p:cNvGrpSpPr>
            <a:grpSpLocks/>
          </p:cNvGrpSpPr>
          <p:nvPr/>
        </p:nvGrpSpPr>
        <p:grpSpPr bwMode="auto">
          <a:xfrm>
            <a:off x="3927475" y="2647950"/>
            <a:ext cx="1254125" cy="669925"/>
            <a:chOff x="2016" y="2562"/>
            <a:chExt cx="790" cy="422"/>
          </a:xfrm>
        </p:grpSpPr>
        <p:grpSp>
          <p:nvGrpSpPr>
            <p:cNvPr id="368691" name="Group 51"/>
            <p:cNvGrpSpPr>
              <a:grpSpLocks/>
            </p:cNvGrpSpPr>
            <p:nvPr/>
          </p:nvGrpSpPr>
          <p:grpSpPr bwMode="auto">
            <a:xfrm>
              <a:off x="2016" y="2788"/>
              <a:ext cx="214" cy="196"/>
              <a:chOff x="4306" y="2833"/>
              <a:chExt cx="214" cy="196"/>
            </a:xfrm>
          </p:grpSpPr>
          <p:sp>
            <p:nvSpPr>
              <p:cNvPr id="368692" name="Oval 5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3" name="Text Box 5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68694" name="Group 54"/>
            <p:cNvGrpSpPr>
              <a:grpSpLocks/>
            </p:cNvGrpSpPr>
            <p:nvPr/>
          </p:nvGrpSpPr>
          <p:grpSpPr bwMode="auto">
            <a:xfrm>
              <a:off x="2592" y="2788"/>
              <a:ext cx="214" cy="196"/>
              <a:chOff x="4306" y="2833"/>
              <a:chExt cx="214" cy="196"/>
            </a:xfrm>
          </p:grpSpPr>
          <p:sp>
            <p:nvSpPr>
              <p:cNvPr id="368695" name="Oval 5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696" name="Text Box 5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8697" name="Line 57"/>
            <p:cNvSpPr>
              <a:spLocks noChangeShapeType="1"/>
            </p:cNvSpPr>
            <p:nvPr/>
          </p:nvSpPr>
          <p:spPr bwMode="auto">
            <a:xfrm flipH="1">
              <a:off x="2141" y="2568"/>
              <a:ext cx="204" cy="21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698" name="Line 58"/>
            <p:cNvSpPr>
              <a:spLocks noChangeShapeType="1"/>
            </p:cNvSpPr>
            <p:nvPr/>
          </p:nvSpPr>
          <p:spPr bwMode="auto">
            <a:xfrm>
              <a:off x="2507" y="2562"/>
              <a:ext cx="190" cy="22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68699" name="Rectangle 59"/>
          <p:cNvSpPr>
            <a:spLocks noChangeArrowheads="1"/>
          </p:cNvSpPr>
          <p:nvPr/>
        </p:nvSpPr>
        <p:spPr bwMode="auto">
          <a:xfrm>
            <a:off x="896938" y="6046788"/>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00" name="Line 60"/>
          <p:cNvSpPr>
            <a:spLocks noChangeShapeType="1"/>
          </p:cNvSpPr>
          <p:nvPr/>
        </p:nvSpPr>
        <p:spPr bwMode="auto">
          <a:xfrm>
            <a:off x="12017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1" name="Line 61"/>
          <p:cNvSpPr>
            <a:spLocks noChangeShapeType="1"/>
          </p:cNvSpPr>
          <p:nvPr/>
        </p:nvSpPr>
        <p:spPr bwMode="auto">
          <a:xfrm>
            <a:off x="15065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2" name="Line 62"/>
          <p:cNvSpPr>
            <a:spLocks noChangeShapeType="1"/>
          </p:cNvSpPr>
          <p:nvPr/>
        </p:nvSpPr>
        <p:spPr bwMode="auto">
          <a:xfrm>
            <a:off x="18113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3" name="Line 63"/>
          <p:cNvSpPr>
            <a:spLocks noChangeShapeType="1"/>
          </p:cNvSpPr>
          <p:nvPr/>
        </p:nvSpPr>
        <p:spPr bwMode="auto">
          <a:xfrm>
            <a:off x="21161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4" name="Line 64"/>
          <p:cNvSpPr>
            <a:spLocks noChangeShapeType="1"/>
          </p:cNvSpPr>
          <p:nvPr/>
        </p:nvSpPr>
        <p:spPr bwMode="auto">
          <a:xfrm>
            <a:off x="24209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5" name="Line 65"/>
          <p:cNvSpPr>
            <a:spLocks noChangeShapeType="1"/>
          </p:cNvSpPr>
          <p:nvPr/>
        </p:nvSpPr>
        <p:spPr bwMode="auto">
          <a:xfrm>
            <a:off x="27257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6" name="Line 66"/>
          <p:cNvSpPr>
            <a:spLocks noChangeShapeType="1"/>
          </p:cNvSpPr>
          <p:nvPr/>
        </p:nvSpPr>
        <p:spPr bwMode="auto">
          <a:xfrm>
            <a:off x="3030538" y="60467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07" name="Text Box 67"/>
          <p:cNvSpPr txBox="1">
            <a:spLocks noChangeArrowheads="1"/>
          </p:cNvSpPr>
          <p:nvPr/>
        </p:nvSpPr>
        <p:spPr bwMode="auto">
          <a:xfrm>
            <a:off x="896938" y="63595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8708" name="Text Box 68"/>
          <p:cNvSpPr txBox="1">
            <a:spLocks noChangeArrowheads="1"/>
          </p:cNvSpPr>
          <p:nvPr/>
        </p:nvSpPr>
        <p:spPr bwMode="auto">
          <a:xfrm>
            <a:off x="12017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8709" name="Text Box 69"/>
          <p:cNvSpPr txBox="1">
            <a:spLocks noChangeArrowheads="1"/>
          </p:cNvSpPr>
          <p:nvPr/>
        </p:nvSpPr>
        <p:spPr bwMode="auto">
          <a:xfrm>
            <a:off x="15065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8710" name="Text Box 70"/>
          <p:cNvSpPr txBox="1">
            <a:spLocks noChangeArrowheads="1"/>
          </p:cNvSpPr>
          <p:nvPr/>
        </p:nvSpPr>
        <p:spPr bwMode="auto">
          <a:xfrm>
            <a:off x="18113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8711" name="Text Box 71"/>
          <p:cNvSpPr txBox="1">
            <a:spLocks noChangeArrowheads="1"/>
          </p:cNvSpPr>
          <p:nvPr/>
        </p:nvSpPr>
        <p:spPr bwMode="auto">
          <a:xfrm>
            <a:off x="21161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8712" name="Text Box 72"/>
          <p:cNvSpPr txBox="1">
            <a:spLocks noChangeArrowheads="1"/>
          </p:cNvSpPr>
          <p:nvPr/>
        </p:nvSpPr>
        <p:spPr bwMode="auto">
          <a:xfrm>
            <a:off x="24209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8713" name="Text Box 73"/>
          <p:cNvSpPr txBox="1">
            <a:spLocks noChangeArrowheads="1"/>
          </p:cNvSpPr>
          <p:nvPr/>
        </p:nvSpPr>
        <p:spPr bwMode="auto">
          <a:xfrm>
            <a:off x="27257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8714" name="Text Box 74"/>
          <p:cNvSpPr txBox="1">
            <a:spLocks noChangeArrowheads="1"/>
          </p:cNvSpPr>
          <p:nvPr/>
        </p:nvSpPr>
        <p:spPr bwMode="auto">
          <a:xfrm>
            <a:off x="3030538" y="63515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8715" name="Text Box 75"/>
          <p:cNvSpPr txBox="1">
            <a:spLocks noChangeArrowheads="1"/>
          </p:cNvSpPr>
          <p:nvPr/>
        </p:nvSpPr>
        <p:spPr bwMode="auto">
          <a:xfrm>
            <a:off x="1160463" y="61039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8716" name="Text Box 76"/>
          <p:cNvSpPr txBox="1">
            <a:spLocks noChangeArrowheads="1"/>
          </p:cNvSpPr>
          <p:nvPr/>
        </p:nvSpPr>
        <p:spPr bwMode="auto">
          <a:xfrm>
            <a:off x="1495425" y="6097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8717" name="Text Box 77"/>
          <p:cNvSpPr txBox="1">
            <a:spLocks noChangeArrowheads="1"/>
          </p:cNvSpPr>
          <p:nvPr/>
        </p:nvSpPr>
        <p:spPr bwMode="auto">
          <a:xfrm>
            <a:off x="1800225" y="6097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8718" name="Text Box 78"/>
          <p:cNvSpPr txBox="1">
            <a:spLocks noChangeArrowheads="1"/>
          </p:cNvSpPr>
          <p:nvPr/>
        </p:nvSpPr>
        <p:spPr bwMode="auto">
          <a:xfrm>
            <a:off x="2116138" y="6097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8719" name="Text Box 79"/>
          <p:cNvSpPr txBox="1">
            <a:spLocks noChangeArrowheads="1"/>
          </p:cNvSpPr>
          <p:nvPr/>
        </p:nvSpPr>
        <p:spPr bwMode="auto">
          <a:xfrm>
            <a:off x="2420938" y="6097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8720" name="Text Box 80"/>
          <p:cNvSpPr txBox="1">
            <a:spLocks noChangeArrowheads="1"/>
          </p:cNvSpPr>
          <p:nvPr/>
        </p:nvSpPr>
        <p:spPr bwMode="auto">
          <a:xfrm>
            <a:off x="2725738" y="60975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8721" name="Oval 81"/>
          <p:cNvSpPr>
            <a:spLocks noChangeArrowheads="1"/>
          </p:cNvSpPr>
          <p:nvPr/>
        </p:nvSpPr>
        <p:spPr bwMode="auto">
          <a:xfrm>
            <a:off x="917575" y="641985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2" name="Oval 82"/>
          <p:cNvSpPr>
            <a:spLocks noChangeArrowheads="1"/>
          </p:cNvSpPr>
          <p:nvPr/>
        </p:nvSpPr>
        <p:spPr bwMode="auto">
          <a:xfrm>
            <a:off x="2466975" y="447675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8723" name="Group 83"/>
          <p:cNvGrpSpPr>
            <a:grpSpLocks/>
          </p:cNvGrpSpPr>
          <p:nvPr/>
        </p:nvGrpSpPr>
        <p:grpSpPr bwMode="auto">
          <a:xfrm>
            <a:off x="1525588" y="5016500"/>
            <a:ext cx="339725" cy="311150"/>
            <a:chOff x="4306" y="2833"/>
            <a:chExt cx="214" cy="196"/>
          </a:xfrm>
        </p:grpSpPr>
        <p:sp>
          <p:nvSpPr>
            <p:cNvPr id="368724" name="Oval 84"/>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5" name="Text Box 85"/>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68726" name="Oval 86"/>
          <p:cNvSpPr>
            <a:spLocks noChangeArrowheads="1"/>
          </p:cNvSpPr>
          <p:nvPr/>
        </p:nvSpPr>
        <p:spPr bwMode="auto">
          <a:xfrm>
            <a:off x="3381375" y="501650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27" name="Text Box 87"/>
          <p:cNvSpPr txBox="1">
            <a:spLocks noChangeArrowheads="1"/>
          </p:cNvSpPr>
          <p:nvPr/>
        </p:nvSpPr>
        <p:spPr bwMode="auto">
          <a:xfrm>
            <a:off x="2460625" y="4511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68728" name="Line 88"/>
          <p:cNvSpPr>
            <a:spLocks noChangeShapeType="1"/>
          </p:cNvSpPr>
          <p:nvPr/>
        </p:nvSpPr>
        <p:spPr bwMode="auto">
          <a:xfrm flipH="1">
            <a:off x="1754188" y="4716463"/>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29" name="Line 89"/>
          <p:cNvSpPr>
            <a:spLocks noChangeShapeType="1"/>
          </p:cNvSpPr>
          <p:nvPr/>
        </p:nvSpPr>
        <p:spPr bwMode="auto">
          <a:xfrm>
            <a:off x="2755900" y="4716463"/>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68730" name="Group 90"/>
          <p:cNvGrpSpPr>
            <a:grpSpLocks/>
          </p:cNvGrpSpPr>
          <p:nvPr/>
        </p:nvGrpSpPr>
        <p:grpSpPr bwMode="auto">
          <a:xfrm>
            <a:off x="1055688" y="5267325"/>
            <a:ext cx="1266825" cy="669925"/>
            <a:chOff x="856" y="2562"/>
            <a:chExt cx="798" cy="422"/>
          </a:xfrm>
        </p:grpSpPr>
        <p:grpSp>
          <p:nvGrpSpPr>
            <p:cNvPr id="368731" name="Group 91"/>
            <p:cNvGrpSpPr>
              <a:grpSpLocks/>
            </p:cNvGrpSpPr>
            <p:nvPr/>
          </p:nvGrpSpPr>
          <p:grpSpPr bwMode="auto">
            <a:xfrm>
              <a:off x="856" y="2788"/>
              <a:ext cx="214" cy="196"/>
              <a:chOff x="4306" y="2833"/>
              <a:chExt cx="214" cy="196"/>
            </a:xfrm>
          </p:grpSpPr>
          <p:sp>
            <p:nvSpPr>
              <p:cNvPr id="368732" name="Oval 9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3" name="Text Box 9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68734" name="Group 94"/>
            <p:cNvGrpSpPr>
              <a:grpSpLocks/>
            </p:cNvGrpSpPr>
            <p:nvPr/>
          </p:nvGrpSpPr>
          <p:grpSpPr bwMode="auto">
            <a:xfrm>
              <a:off x="1440" y="2788"/>
              <a:ext cx="214" cy="196"/>
              <a:chOff x="4306" y="2833"/>
              <a:chExt cx="214" cy="196"/>
            </a:xfrm>
          </p:grpSpPr>
          <p:sp>
            <p:nvSpPr>
              <p:cNvPr id="368735" name="Oval 9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36" name="Text Box 9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8737" name="Line 97"/>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38" name="Line 98"/>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68739" name="Oval 99"/>
          <p:cNvSpPr>
            <a:spLocks noChangeArrowheads="1"/>
          </p:cNvSpPr>
          <p:nvPr/>
        </p:nvSpPr>
        <p:spPr bwMode="auto">
          <a:xfrm>
            <a:off x="2924175" y="562610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0" name="Text Box 100"/>
          <p:cNvSpPr txBox="1">
            <a:spLocks noChangeArrowheads="1"/>
          </p:cNvSpPr>
          <p:nvPr/>
        </p:nvSpPr>
        <p:spPr bwMode="auto">
          <a:xfrm>
            <a:off x="3379788" y="50561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8741" name="Text Box 101"/>
          <p:cNvSpPr txBox="1">
            <a:spLocks noChangeArrowheads="1"/>
          </p:cNvSpPr>
          <p:nvPr/>
        </p:nvSpPr>
        <p:spPr bwMode="auto">
          <a:xfrm>
            <a:off x="2908300" y="56594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8742" name="Line 102"/>
          <p:cNvSpPr>
            <a:spLocks noChangeShapeType="1"/>
          </p:cNvSpPr>
          <p:nvPr/>
        </p:nvSpPr>
        <p:spPr bwMode="auto">
          <a:xfrm flipH="1">
            <a:off x="3095625" y="5276850"/>
            <a:ext cx="323850" cy="3444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3" name="Rectangle 103"/>
          <p:cNvSpPr>
            <a:spLocks noChangeArrowheads="1"/>
          </p:cNvSpPr>
          <p:nvPr/>
        </p:nvSpPr>
        <p:spPr bwMode="auto">
          <a:xfrm>
            <a:off x="4767263" y="6032500"/>
            <a:ext cx="2414587"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744" name="Line 104"/>
          <p:cNvSpPr>
            <a:spLocks noChangeShapeType="1"/>
          </p:cNvSpPr>
          <p:nvPr/>
        </p:nvSpPr>
        <p:spPr bwMode="auto">
          <a:xfrm>
            <a:off x="50720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5" name="Line 105"/>
          <p:cNvSpPr>
            <a:spLocks noChangeShapeType="1"/>
          </p:cNvSpPr>
          <p:nvPr/>
        </p:nvSpPr>
        <p:spPr bwMode="auto">
          <a:xfrm>
            <a:off x="53768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6" name="Line 106"/>
          <p:cNvSpPr>
            <a:spLocks noChangeShapeType="1"/>
          </p:cNvSpPr>
          <p:nvPr/>
        </p:nvSpPr>
        <p:spPr bwMode="auto">
          <a:xfrm>
            <a:off x="56816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7" name="Line 107"/>
          <p:cNvSpPr>
            <a:spLocks noChangeShapeType="1"/>
          </p:cNvSpPr>
          <p:nvPr/>
        </p:nvSpPr>
        <p:spPr bwMode="auto">
          <a:xfrm>
            <a:off x="59864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8" name="Line 108"/>
          <p:cNvSpPr>
            <a:spLocks noChangeShapeType="1"/>
          </p:cNvSpPr>
          <p:nvPr/>
        </p:nvSpPr>
        <p:spPr bwMode="auto">
          <a:xfrm>
            <a:off x="62912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49" name="Line 109"/>
          <p:cNvSpPr>
            <a:spLocks noChangeShapeType="1"/>
          </p:cNvSpPr>
          <p:nvPr/>
        </p:nvSpPr>
        <p:spPr bwMode="auto">
          <a:xfrm>
            <a:off x="65960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50" name="Line 110"/>
          <p:cNvSpPr>
            <a:spLocks noChangeShapeType="1"/>
          </p:cNvSpPr>
          <p:nvPr/>
        </p:nvSpPr>
        <p:spPr bwMode="auto">
          <a:xfrm>
            <a:off x="6900863" y="60325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8751" name="Text Box 111"/>
          <p:cNvSpPr txBox="1">
            <a:spLocks noChangeArrowheads="1"/>
          </p:cNvSpPr>
          <p:nvPr/>
        </p:nvSpPr>
        <p:spPr bwMode="auto">
          <a:xfrm>
            <a:off x="4767263" y="63452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8752" name="Text Box 112"/>
          <p:cNvSpPr txBox="1">
            <a:spLocks noChangeArrowheads="1"/>
          </p:cNvSpPr>
          <p:nvPr/>
        </p:nvSpPr>
        <p:spPr bwMode="auto">
          <a:xfrm>
            <a:off x="50720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8753" name="Text Box 113"/>
          <p:cNvSpPr txBox="1">
            <a:spLocks noChangeArrowheads="1"/>
          </p:cNvSpPr>
          <p:nvPr/>
        </p:nvSpPr>
        <p:spPr bwMode="auto">
          <a:xfrm>
            <a:off x="53768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8754" name="Text Box 114"/>
          <p:cNvSpPr txBox="1">
            <a:spLocks noChangeArrowheads="1"/>
          </p:cNvSpPr>
          <p:nvPr/>
        </p:nvSpPr>
        <p:spPr bwMode="auto">
          <a:xfrm>
            <a:off x="56816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8755" name="Text Box 115"/>
          <p:cNvSpPr txBox="1">
            <a:spLocks noChangeArrowheads="1"/>
          </p:cNvSpPr>
          <p:nvPr/>
        </p:nvSpPr>
        <p:spPr bwMode="auto">
          <a:xfrm>
            <a:off x="59864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8756" name="Text Box 116"/>
          <p:cNvSpPr txBox="1">
            <a:spLocks noChangeArrowheads="1"/>
          </p:cNvSpPr>
          <p:nvPr/>
        </p:nvSpPr>
        <p:spPr bwMode="auto">
          <a:xfrm>
            <a:off x="62912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8757" name="Text Box 117"/>
          <p:cNvSpPr txBox="1">
            <a:spLocks noChangeArrowheads="1"/>
          </p:cNvSpPr>
          <p:nvPr/>
        </p:nvSpPr>
        <p:spPr bwMode="auto">
          <a:xfrm>
            <a:off x="65960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8758" name="Text Box 118"/>
          <p:cNvSpPr txBox="1">
            <a:spLocks noChangeArrowheads="1"/>
          </p:cNvSpPr>
          <p:nvPr/>
        </p:nvSpPr>
        <p:spPr bwMode="auto">
          <a:xfrm>
            <a:off x="6900863" y="63373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8759" name="Text Box 119"/>
          <p:cNvSpPr txBox="1">
            <a:spLocks noChangeArrowheads="1"/>
          </p:cNvSpPr>
          <p:nvPr/>
        </p:nvSpPr>
        <p:spPr bwMode="auto">
          <a:xfrm>
            <a:off x="5030788" y="60896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68760" name="Oval 120"/>
          <p:cNvSpPr>
            <a:spLocks noChangeArrowheads="1"/>
          </p:cNvSpPr>
          <p:nvPr/>
        </p:nvSpPr>
        <p:spPr bwMode="auto">
          <a:xfrm>
            <a:off x="4787900" y="640556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619125" y="165100"/>
            <a:ext cx="7772400" cy="884238"/>
          </a:xfrm>
        </p:spPr>
        <p:txBody>
          <a:bodyPr/>
          <a:lstStyle/>
          <a:p>
            <a:r>
              <a:rPr lang="en-US" sz="3200"/>
              <a:t>Heapsort </a:t>
            </a:r>
            <a:r>
              <a:rPr lang="en-US" sz="3200">
                <a:sym typeface="Symbol" pitchFamily="18" charset="2"/>
              </a:rPr>
              <a:t> Example</a:t>
            </a:r>
            <a:endParaRPr lang="en-US" sz="3200">
              <a:latin typeface="Batang" pitchFamily="18" charset="-127"/>
            </a:endParaRPr>
          </a:p>
        </p:txBody>
      </p:sp>
      <p:sp>
        <p:nvSpPr>
          <p:cNvPr id="369667"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31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ym typeface="Symbol" pitchFamily="18" charset="2"/>
            </a:endParaRPr>
          </a:p>
          <a:p>
            <a:r>
              <a:rPr lang="en-US" sz="2000">
                <a:sym typeface="Symbol" pitchFamily="18" charset="2"/>
              </a:rPr>
              <a:t>Remove root 41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p:txBody>
      </p:sp>
      <p:sp>
        <p:nvSpPr>
          <p:cNvPr id="36966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69669" name="Rectangle 5"/>
          <p:cNvSpPr>
            <a:spLocks noChangeArrowheads="1"/>
          </p:cNvSpPr>
          <p:nvPr/>
        </p:nvSpPr>
        <p:spPr bwMode="auto">
          <a:xfrm>
            <a:off x="925513" y="3444875"/>
            <a:ext cx="2446337"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70" name="Line 6"/>
          <p:cNvSpPr>
            <a:spLocks noChangeShapeType="1"/>
          </p:cNvSpPr>
          <p:nvPr/>
        </p:nvSpPr>
        <p:spPr bwMode="auto">
          <a:xfrm>
            <a:off x="12303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1" name="Line 7"/>
          <p:cNvSpPr>
            <a:spLocks noChangeShapeType="1"/>
          </p:cNvSpPr>
          <p:nvPr/>
        </p:nvSpPr>
        <p:spPr bwMode="auto">
          <a:xfrm>
            <a:off x="15351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2" name="Line 8"/>
          <p:cNvSpPr>
            <a:spLocks noChangeShapeType="1"/>
          </p:cNvSpPr>
          <p:nvPr/>
        </p:nvSpPr>
        <p:spPr bwMode="auto">
          <a:xfrm>
            <a:off x="18399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3" name="Line 9"/>
          <p:cNvSpPr>
            <a:spLocks noChangeShapeType="1"/>
          </p:cNvSpPr>
          <p:nvPr/>
        </p:nvSpPr>
        <p:spPr bwMode="auto">
          <a:xfrm>
            <a:off x="21447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4" name="Line 10"/>
          <p:cNvSpPr>
            <a:spLocks noChangeShapeType="1"/>
          </p:cNvSpPr>
          <p:nvPr/>
        </p:nvSpPr>
        <p:spPr bwMode="auto">
          <a:xfrm>
            <a:off x="24495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5" name="Line 11"/>
          <p:cNvSpPr>
            <a:spLocks noChangeShapeType="1"/>
          </p:cNvSpPr>
          <p:nvPr/>
        </p:nvSpPr>
        <p:spPr bwMode="auto">
          <a:xfrm>
            <a:off x="27543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6" name="Line 12"/>
          <p:cNvSpPr>
            <a:spLocks noChangeShapeType="1"/>
          </p:cNvSpPr>
          <p:nvPr/>
        </p:nvSpPr>
        <p:spPr bwMode="auto">
          <a:xfrm>
            <a:off x="30591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77" name="Text Box 13"/>
          <p:cNvSpPr txBox="1">
            <a:spLocks noChangeArrowheads="1"/>
          </p:cNvSpPr>
          <p:nvPr/>
        </p:nvSpPr>
        <p:spPr bwMode="auto">
          <a:xfrm>
            <a:off x="925513" y="375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9678" name="Text Box 14"/>
          <p:cNvSpPr txBox="1">
            <a:spLocks noChangeArrowheads="1"/>
          </p:cNvSpPr>
          <p:nvPr/>
        </p:nvSpPr>
        <p:spPr bwMode="auto">
          <a:xfrm>
            <a:off x="12303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9679" name="Text Box 15"/>
          <p:cNvSpPr txBox="1">
            <a:spLocks noChangeArrowheads="1"/>
          </p:cNvSpPr>
          <p:nvPr/>
        </p:nvSpPr>
        <p:spPr bwMode="auto">
          <a:xfrm>
            <a:off x="15351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9680" name="Text Box 16"/>
          <p:cNvSpPr txBox="1">
            <a:spLocks noChangeArrowheads="1"/>
          </p:cNvSpPr>
          <p:nvPr/>
        </p:nvSpPr>
        <p:spPr bwMode="auto">
          <a:xfrm>
            <a:off x="18399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9681" name="Text Box 17"/>
          <p:cNvSpPr txBox="1">
            <a:spLocks noChangeArrowheads="1"/>
          </p:cNvSpPr>
          <p:nvPr/>
        </p:nvSpPr>
        <p:spPr bwMode="auto">
          <a:xfrm>
            <a:off x="21447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9682" name="Text Box 18"/>
          <p:cNvSpPr txBox="1">
            <a:spLocks noChangeArrowheads="1"/>
          </p:cNvSpPr>
          <p:nvPr/>
        </p:nvSpPr>
        <p:spPr bwMode="auto">
          <a:xfrm>
            <a:off x="24495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9683" name="Text Box 19"/>
          <p:cNvSpPr txBox="1">
            <a:spLocks noChangeArrowheads="1"/>
          </p:cNvSpPr>
          <p:nvPr/>
        </p:nvSpPr>
        <p:spPr bwMode="auto">
          <a:xfrm>
            <a:off x="27543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9684" name="Text Box 20"/>
          <p:cNvSpPr txBox="1">
            <a:spLocks noChangeArrowheads="1"/>
          </p:cNvSpPr>
          <p:nvPr/>
        </p:nvSpPr>
        <p:spPr bwMode="auto">
          <a:xfrm>
            <a:off x="30591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9685" name="Text Box 21"/>
          <p:cNvSpPr txBox="1">
            <a:spLocks noChangeArrowheads="1"/>
          </p:cNvSpPr>
          <p:nvPr/>
        </p:nvSpPr>
        <p:spPr bwMode="auto">
          <a:xfrm>
            <a:off x="1189038" y="35020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9686" name="Text Box 22"/>
          <p:cNvSpPr txBox="1">
            <a:spLocks noChangeArrowheads="1"/>
          </p:cNvSpPr>
          <p:nvPr/>
        </p:nvSpPr>
        <p:spPr bwMode="auto">
          <a:xfrm>
            <a:off x="1524000"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9687" name="Text Box 23"/>
          <p:cNvSpPr txBox="1">
            <a:spLocks noChangeArrowheads="1"/>
          </p:cNvSpPr>
          <p:nvPr/>
        </p:nvSpPr>
        <p:spPr bwMode="auto">
          <a:xfrm>
            <a:off x="1828800"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9688" name="Text Box 24"/>
          <p:cNvSpPr txBox="1">
            <a:spLocks noChangeArrowheads="1"/>
          </p:cNvSpPr>
          <p:nvPr/>
        </p:nvSpPr>
        <p:spPr bwMode="auto">
          <a:xfrm>
            <a:off x="2144713"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9689" name="Text Box 25"/>
          <p:cNvSpPr txBox="1">
            <a:spLocks noChangeArrowheads="1"/>
          </p:cNvSpPr>
          <p:nvPr/>
        </p:nvSpPr>
        <p:spPr bwMode="auto">
          <a:xfrm>
            <a:off x="2449513"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9690" name="Oval 26"/>
          <p:cNvSpPr>
            <a:spLocks noChangeArrowheads="1"/>
          </p:cNvSpPr>
          <p:nvPr/>
        </p:nvSpPr>
        <p:spPr bwMode="auto">
          <a:xfrm>
            <a:off x="946150" y="381793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91" name="Oval 27"/>
          <p:cNvSpPr>
            <a:spLocks noChangeArrowheads="1"/>
          </p:cNvSpPr>
          <p:nvPr/>
        </p:nvSpPr>
        <p:spPr bwMode="auto">
          <a:xfrm>
            <a:off x="2495550" y="18748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692" name="Group 28"/>
          <p:cNvGrpSpPr>
            <a:grpSpLocks/>
          </p:cNvGrpSpPr>
          <p:nvPr/>
        </p:nvGrpSpPr>
        <p:grpSpPr bwMode="auto">
          <a:xfrm>
            <a:off x="1554163" y="2414588"/>
            <a:ext cx="339725" cy="311150"/>
            <a:chOff x="4306" y="2833"/>
            <a:chExt cx="214" cy="196"/>
          </a:xfrm>
        </p:grpSpPr>
        <p:sp>
          <p:nvSpPr>
            <p:cNvPr id="369693" name="Oval 2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94" name="Text Box 3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sp>
        <p:nvSpPr>
          <p:cNvPr id="369695" name="Oval 31"/>
          <p:cNvSpPr>
            <a:spLocks noChangeArrowheads="1"/>
          </p:cNvSpPr>
          <p:nvPr/>
        </p:nvSpPr>
        <p:spPr bwMode="auto">
          <a:xfrm>
            <a:off x="3409950" y="241458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696" name="Text Box 32"/>
          <p:cNvSpPr txBox="1">
            <a:spLocks noChangeArrowheads="1"/>
          </p:cNvSpPr>
          <p:nvPr/>
        </p:nvSpPr>
        <p:spPr bwMode="auto">
          <a:xfrm>
            <a:off x="2489200" y="1909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69697" name="Line 33"/>
          <p:cNvSpPr>
            <a:spLocks noChangeShapeType="1"/>
          </p:cNvSpPr>
          <p:nvPr/>
        </p:nvSpPr>
        <p:spPr bwMode="auto">
          <a:xfrm flipH="1">
            <a:off x="1782763" y="2114550"/>
            <a:ext cx="741362"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698" name="Line 34"/>
          <p:cNvSpPr>
            <a:spLocks noChangeShapeType="1"/>
          </p:cNvSpPr>
          <p:nvPr/>
        </p:nvSpPr>
        <p:spPr bwMode="auto">
          <a:xfrm>
            <a:off x="2784475" y="2114550"/>
            <a:ext cx="719138"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69699" name="Group 35"/>
          <p:cNvGrpSpPr>
            <a:grpSpLocks/>
          </p:cNvGrpSpPr>
          <p:nvPr/>
        </p:nvGrpSpPr>
        <p:grpSpPr bwMode="auto">
          <a:xfrm>
            <a:off x="1084263" y="2665413"/>
            <a:ext cx="1266825" cy="669925"/>
            <a:chOff x="856" y="2562"/>
            <a:chExt cx="798" cy="422"/>
          </a:xfrm>
        </p:grpSpPr>
        <p:grpSp>
          <p:nvGrpSpPr>
            <p:cNvPr id="369700" name="Group 36"/>
            <p:cNvGrpSpPr>
              <a:grpSpLocks/>
            </p:cNvGrpSpPr>
            <p:nvPr/>
          </p:nvGrpSpPr>
          <p:grpSpPr bwMode="auto">
            <a:xfrm>
              <a:off x="856" y="2788"/>
              <a:ext cx="214" cy="196"/>
              <a:chOff x="4306" y="2833"/>
              <a:chExt cx="214" cy="196"/>
            </a:xfrm>
          </p:grpSpPr>
          <p:sp>
            <p:nvSpPr>
              <p:cNvPr id="369701" name="Oval 3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02" name="Text Box 3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grpSp>
          <p:nvGrpSpPr>
            <p:cNvPr id="369703" name="Group 39"/>
            <p:cNvGrpSpPr>
              <a:grpSpLocks/>
            </p:cNvGrpSpPr>
            <p:nvPr/>
          </p:nvGrpSpPr>
          <p:grpSpPr bwMode="auto">
            <a:xfrm>
              <a:off x="1440" y="2788"/>
              <a:ext cx="214" cy="196"/>
              <a:chOff x="4306" y="2833"/>
              <a:chExt cx="214" cy="196"/>
            </a:xfrm>
          </p:grpSpPr>
          <p:sp>
            <p:nvSpPr>
              <p:cNvPr id="369704" name="Oval 4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05" name="Text Box 4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9706" name="Line 42"/>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07" name="Line 43"/>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69708" name="Text Box 44"/>
          <p:cNvSpPr txBox="1">
            <a:spLocks noChangeArrowheads="1"/>
          </p:cNvSpPr>
          <p:nvPr/>
        </p:nvSpPr>
        <p:spPr bwMode="auto">
          <a:xfrm>
            <a:off x="3408363" y="2454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9709" name="Rectangle 45"/>
          <p:cNvSpPr>
            <a:spLocks noChangeArrowheads="1"/>
          </p:cNvSpPr>
          <p:nvPr/>
        </p:nvSpPr>
        <p:spPr bwMode="auto">
          <a:xfrm>
            <a:off x="933450" y="6016625"/>
            <a:ext cx="243522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10" name="Line 46"/>
          <p:cNvSpPr>
            <a:spLocks noChangeShapeType="1"/>
          </p:cNvSpPr>
          <p:nvPr/>
        </p:nvSpPr>
        <p:spPr bwMode="auto">
          <a:xfrm>
            <a:off x="12382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1" name="Line 47"/>
          <p:cNvSpPr>
            <a:spLocks noChangeShapeType="1"/>
          </p:cNvSpPr>
          <p:nvPr/>
        </p:nvSpPr>
        <p:spPr bwMode="auto">
          <a:xfrm>
            <a:off x="15430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2" name="Line 48"/>
          <p:cNvSpPr>
            <a:spLocks noChangeShapeType="1"/>
          </p:cNvSpPr>
          <p:nvPr/>
        </p:nvSpPr>
        <p:spPr bwMode="auto">
          <a:xfrm>
            <a:off x="18478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3" name="Line 49"/>
          <p:cNvSpPr>
            <a:spLocks noChangeShapeType="1"/>
          </p:cNvSpPr>
          <p:nvPr/>
        </p:nvSpPr>
        <p:spPr bwMode="auto">
          <a:xfrm>
            <a:off x="21526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4" name="Line 50"/>
          <p:cNvSpPr>
            <a:spLocks noChangeShapeType="1"/>
          </p:cNvSpPr>
          <p:nvPr/>
        </p:nvSpPr>
        <p:spPr bwMode="auto">
          <a:xfrm>
            <a:off x="24574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5" name="Line 51"/>
          <p:cNvSpPr>
            <a:spLocks noChangeShapeType="1"/>
          </p:cNvSpPr>
          <p:nvPr/>
        </p:nvSpPr>
        <p:spPr bwMode="auto">
          <a:xfrm>
            <a:off x="27622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6" name="Line 52"/>
          <p:cNvSpPr>
            <a:spLocks noChangeShapeType="1"/>
          </p:cNvSpPr>
          <p:nvPr/>
        </p:nvSpPr>
        <p:spPr bwMode="auto">
          <a:xfrm>
            <a:off x="30670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17" name="Text Box 53"/>
          <p:cNvSpPr txBox="1">
            <a:spLocks noChangeArrowheads="1"/>
          </p:cNvSpPr>
          <p:nvPr/>
        </p:nvSpPr>
        <p:spPr bwMode="auto">
          <a:xfrm>
            <a:off x="933450" y="63293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9718" name="Text Box 54"/>
          <p:cNvSpPr txBox="1">
            <a:spLocks noChangeArrowheads="1"/>
          </p:cNvSpPr>
          <p:nvPr/>
        </p:nvSpPr>
        <p:spPr bwMode="auto">
          <a:xfrm>
            <a:off x="12382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9719" name="Text Box 55"/>
          <p:cNvSpPr txBox="1">
            <a:spLocks noChangeArrowheads="1"/>
          </p:cNvSpPr>
          <p:nvPr/>
        </p:nvSpPr>
        <p:spPr bwMode="auto">
          <a:xfrm>
            <a:off x="15430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9720" name="Text Box 56"/>
          <p:cNvSpPr txBox="1">
            <a:spLocks noChangeArrowheads="1"/>
          </p:cNvSpPr>
          <p:nvPr/>
        </p:nvSpPr>
        <p:spPr bwMode="auto">
          <a:xfrm>
            <a:off x="18478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9721" name="Text Box 57"/>
          <p:cNvSpPr txBox="1">
            <a:spLocks noChangeArrowheads="1"/>
          </p:cNvSpPr>
          <p:nvPr/>
        </p:nvSpPr>
        <p:spPr bwMode="auto">
          <a:xfrm>
            <a:off x="21526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9722" name="Text Box 58"/>
          <p:cNvSpPr txBox="1">
            <a:spLocks noChangeArrowheads="1"/>
          </p:cNvSpPr>
          <p:nvPr/>
        </p:nvSpPr>
        <p:spPr bwMode="auto">
          <a:xfrm>
            <a:off x="24574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9723" name="Text Box 59"/>
          <p:cNvSpPr txBox="1">
            <a:spLocks noChangeArrowheads="1"/>
          </p:cNvSpPr>
          <p:nvPr/>
        </p:nvSpPr>
        <p:spPr bwMode="auto">
          <a:xfrm>
            <a:off x="27622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9724" name="Text Box 60"/>
          <p:cNvSpPr txBox="1">
            <a:spLocks noChangeArrowheads="1"/>
          </p:cNvSpPr>
          <p:nvPr/>
        </p:nvSpPr>
        <p:spPr bwMode="auto">
          <a:xfrm>
            <a:off x="30670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9725" name="Text Box 61"/>
          <p:cNvSpPr txBox="1">
            <a:spLocks noChangeArrowheads="1"/>
          </p:cNvSpPr>
          <p:nvPr/>
        </p:nvSpPr>
        <p:spPr bwMode="auto">
          <a:xfrm>
            <a:off x="1196975" y="60737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9726" name="Text Box 62"/>
          <p:cNvSpPr txBox="1">
            <a:spLocks noChangeArrowheads="1"/>
          </p:cNvSpPr>
          <p:nvPr/>
        </p:nvSpPr>
        <p:spPr bwMode="auto">
          <a:xfrm>
            <a:off x="1531938"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69727" name="Text Box 63"/>
          <p:cNvSpPr txBox="1">
            <a:spLocks noChangeArrowheads="1"/>
          </p:cNvSpPr>
          <p:nvPr/>
        </p:nvSpPr>
        <p:spPr bwMode="auto">
          <a:xfrm>
            <a:off x="1836738"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9728" name="Text Box 64"/>
          <p:cNvSpPr txBox="1">
            <a:spLocks noChangeArrowheads="1"/>
          </p:cNvSpPr>
          <p:nvPr/>
        </p:nvSpPr>
        <p:spPr bwMode="auto">
          <a:xfrm>
            <a:off x="2152650"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69729" name="Oval 65"/>
          <p:cNvSpPr>
            <a:spLocks noChangeArrowheads="1"/>
          </p:cNvSpPr>
          <p:nvPr/>
        </p:nvSpPr>
        <p:spPr bwMode="auto">
          <a:xfrm>
            <a:off x="954088" y="63896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30" name="Oval 66"/>
          <p:cNvSpPr>
            <a:spLocks noChangeArrowheads="1"/>
          </p:cNvSpPr>
          <p:nvPr/>
        </p:nvSpPr>
        <p:spPr bwMode="auto">
          <a:xfrm>
            <a:off x="2503488" y="4446588"/>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69731" name="Group 67"/>
          <p:cNvGrpSpPr>
            <a:grpSpLocks/>
          </p:cNvGrpSpPr>
          <p:nvPr/>
        </p:nvGrpSpPr>
        <p:grpSpPr bwMode="auto">
          <a:xfrm>
            <a:off x="1562100" y="4986338"/>
            <a:ext cx="339725" cy="311150"/>
            <a:chOff x="4306" y="2833"/>
            <a:chExt cx="214" cy="196"/>
          </a:xfrm>
        </p:grpSpPr>
        <p:sp>
          <p:nvSpPr>
            <p:cNvPr id="369732" name="Oval 6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33" name="Text Box 6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69734" name="Oval 70"/>
          <p:cNvSpPr>
            <a:spLocks noChangeArrowheads="1"/>
          </p:cNvSpPr>
          <p:nvPr/>
        </p:nvSpPr>
        <p:spPr bwMode="auto">
          <a:xfrm>
            <a:off x="3417888" y="4986338"/>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35" name="Text Box 71"/>
          <p:cNvSpPr txBox="1">
            <a:spLocks noChangeArrowheads="1"/>
          </p:cNvSpPr>
          <p:nvPr/>
        </p:nvSpPr>
        <p:spPr bwMode="auto">
          <a:xfrm>
            <a:off x="2497138" y="44815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69736" name="Line 72"/>
          <p:cNvSpPr>
            <a:spLocks noChangeShapeType="1"/>
          </p:cNvSpPr>
          <p:nvPr/>
        </p:nvSpPr>
        <p:spPr bwMode="auto">
          <a:xfrm flipH="1">
            <a:off x="1790700" y="4686300"/>
            <a:ext cx="741363"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37" name="Line 73"/>
          <p:cNvSpPr>
            <a:spLocks noChangeShapeType="1"/>
          </p:cNvSpPr>
          <p:nvPr/>
        </p:nvSpPr>
        <p:spPr bwMode="auto">
          <a:xfrm>
            <a:off x="2792413" y="4686300"/>
            <a:ext cx="719137"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69738" name="Group 74"/>
          <p:cNvGrpSpPr>
            <a:grpSpLocks/>
          </p:cNvGrpSpPr>
          <p:nvPr/>
        </p:nvGrpSpPr>
        <p:grpSpPr bwMode="auto">
          <a:xfrm>
            <a:off x="1092200" y="5595938"/>
            <a:ext cx="339725" cy="311150"/>
            <a:chOff x="4306" y="2833"/>
            <a:chExt cx="214" cy="196"/>
          </a:xfrm>
        </p:grpSpPr>
        <p:sp>
          <p:nvSpPr>
            <p:cNvPr id="369739" name="Oval 7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40" name="Text Box 7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69741" name="Line 77"/>
          <p:cNvSpPr>
            <a:spLocks noChangeShapeType="1"/>
          </p:cNvSpPr>
          <p:nvPr/>
        </p:nvSpPr>
        <p:spPr bwMode="auto">
          <a:xfrm flipH="1">
            <a:off x="1293813" y="5237163"/>
            <a:ext cx="333375" cy="342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42" name="Text Box 78"/>
          <p:cNvSpPr txBox="1">
            <a:spLocks noChangeArrowheads="1"/>
          </p:cNvSpPr>
          <p:nvPr/>
        </p:nvSpPr>
        <p:spPr bwMode="auto">
          <a:xfrm>
            <a:off x="3416300" y="50260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69743" name="Rectangle 79"/>
          <p:cNvSpPr>
            <a:spLocks noChangeArrowheads="1"/>
          </p:cNvSpPr>
          <p:nvPr/>
        </p:nvSpPr>
        <p:spPr bwMode="auto">
          <a:xfrm>
            <a:off x="4954588" y="3408363"/>
            <a:ext cx="24257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44" name="Line 80"/>
          <p:cNvSpPr>
            <a:spLocks noChangeShapeType="1"/>
          </p:cNvSpPr>
          <p:nvPr/>
        </p:nvSpPr>
        <p:spPr bwMode="auto">
          <a:xfrm>
            <a:off x="52593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45" name="Line 81"/>
          <p:cNvSpPr>
            <a:spLocks noChangeShapeType="1"/>
          </p:cNvSpPr>
          <p:nvPr/>
        </p:nvSpPr>
        <p:spPr bwMode="auto">
          <a:xfrm>
            <a:off x="55641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46" name="Line 82"/>
          <p:cNvSpPr>
            <a:spLocks noChangeShapeType="1"/>
          </p:cNvSpPr>
          <p:nvPr/>
        </p:nvSpPr>
        <p:spPr bwMode="auto">
          <a:xfrm>
            <a:off x="58689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47" name="Line 83"/>
          <p:cNvSpPr>
            <a:spLocks noChangeShapeType="1"/>
          </p:cNvSpPr>
          <p:nvPr/>
        </p:nvSpPr>
        <p:spPr bwMode="auto">
          <a:xfrm>
            <a:off x="61737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48" name="Line 84"/>
          <p:cNvSpPr>
            <a:spLocks noChangeShapeType="1"/>
          </p:cNvSpPr>
          <p:nvPr/>
        </p:nvSpPr>
        <p:spPr bwMode="auto">
          <a:xfrm>
            <a:off x="64785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49" name="Line 85"/>
          <p:cNvSpPr>
            <a:spLocks noChangeShapeType="1"/>
          </p:cNvSpPr>
          <p:nvPr/>
        </p:nvSpPr>
        <p:spPr bwMode="auto">
          <a:xfrm>
            <a:off x="67833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50" name="Line 86"/>
          <p:cNvSpPr>
            <a:spLocks noChangeShapeType="1"/>
          </p:cNvSpPr>
          <p:nvPr/>
        </p:nvSpPr>
        <p:spPr bwMode="auto">
          <a:xfrm>
            <a:off x="7088188" y="34083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51" name="Text Box 87"/>
          <p:cNvSpPr txBox="1">
            <a:spLocks noChangeArrowheads="1"/>
          </p:cNvSpPr>
          <p:nvPr/>
        </p:nvSpPr>
        <p:spPr bwMode="auto">
          <a:xfrm>
            <a:off x="4954588" y="37211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9752" name="Text Box 88"/>
          <p:cNvSpPr txBox="1">
            <a:spLocks noChangeArrowheads="1"/>
          </p:cNvSpPr>
          <p:nvPr/>
        </p:nvSpPr>
        <p:spPr bwMode="auto">
          <a:xfrm>
            <a:off x="52593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9753" name="Text Box 89"/>
          <p:cNvSpPr txBox="1">
            <a:spLocks noChangeArrowheads="1"/>
          </p:cNvSpPr>
          <p:nvPr/>
        </p:nvSpPr>
        <p:spPr bwMode="auto">
          <a:xfrm>
            <a:off x="55641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9754" name="Text Box 90"/>
          <p:cNvSpPr txBox="1">
            <a:spLocks noChangeArrowheads="1"/>
          </p:cNvSpPr>
          <p:nvPr/>
        </p:nvSpPr>
        <p:spPr bwMode="auto">
          <a:xfrm>
            <a:off x="58689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9755" name="Text Box 91"/>
          <p:cNvSpPr txBox="1">
            <a:spLocks noChangeArrowheads="1"/>
          </p:cNvSpPr>
          <p:nvPr/>
        </p:nvSpPr>
        <p:spPr bwMode="auto">
          <a:xfrm>
            <a:off x="61737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9756" name="Text Box 92"/>
          <p:cNvSpPr txBox="1">
            <a:spLocks noChangeArrowheads="1"/>
          </p:cNvSpPr>
          <p:nvPr/>
        </p:nvSpPr>
        <p:spPr bwMode="auto">
          <a:xfrm>
            <a:off x="64785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9757" name="Text Box 93"/>
          <p:cNvSpPr txBox="1">
            <a:spLocks noChangeArrowheads="1"/>
          </p:cNvSpPr>
          <p:nvPr/>
        </p:nvSpPr>
        <p:spPr bwMode="auto">
          <a:xfrm>
            <a:off x="67833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9758" name="Text Box 94"/>
          <p:cNvSpPr txBox="1">
            <a:spLocks noChangeArrowheads="1"/>
          </p:cNvSpPr>
          <p:nvPr/>
        </p:nvSpPr>
        <p:spPr bwMode="auto">
          <a:xfrm>
            <a:off x="7088188" y="37131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9759" name="Text Box 95"/>
          <p:cNvSpPr txBox="1">
            <a:spLocks noChangeArrowheads="1"/>
          </p:cNvSpPr>
          <p:nvPr/>
        </p:nvSpPr>
        <p:spPr bwMode="auto">
          <a:xfrm>
            <a:off x="5218113" y="34655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69760" name="Oval 96"/>
          <p:cNvSpPr>
            <a:spLocks noChangeArrowheads="1"/>
          </p:cNvSpPr>
          <p:nvPr/>
        </p:nvSpPr>
        <p:spPr bwMode="auto">
          <a:xfrm>
            <a:off x="4975225" y="378142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61" name="Text Box 97"/>
          <p:cNvSpPr txBox="1">
            <a:spLocks noChangeArrowheads="1"/>
          </p:cNvSpPr>
          <p:nvPr/>
        </p:nvSpPr>
        <p:spPr bwMode="auto">
          <a:xfrm>
            <a:off x="5564188" y="34686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69762" name="Rectangle 98"/>
          <p:cNvSpPr>
            <a:spLocks noChangeArrowheads="1"/>
          </p:cNvSpPr>
          <p:nvPr/>
        </p:nvSpPr>
        <p:spPr bwMode="auto">
          <a:xfrm>
            <a:off x="4916488" y="5992813"/>
            <a:ext cx="243522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63" name="Line 99"/>
          <p:cNvSpPr>
            <a:spLocks noChangeShapeType="1"/>
          </p:cNvSpPr>
          <p:nvPr/>
        </p:nvSpPr>
        <p:spPr bwMode="auto">
          <a:xfrm>
            <a:off x="52212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64" name="Line 100"/>
          <p:cNvSpPr>
            <a:spLocks noChangeShapeType="1"/>
          </p:cNvSpPr>
          <p:nvPr/>
        </p:nvSpPr>
        <p:spPr bwMode="auto">
          <a:xfrm>
            <a:off x="55260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65" name="Line 101"/>
          <p:cNvSpPr>
            <a:spLocks noChangeShapeType="1"/>
          </p:cNvSpPr>
          <p:nvPr/>
        </p:nvSpPr>
        <p:spPr bwMode="auto">
          <a:xfrm>
            <a:off x="58308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66" name="Line 102"/>
          <p:cNvSpPr>
            <a:spLocks noChangeShapeType="1"/>
          </p:cNvSpPr>
          <p:nvPr/>
        </p:nvSpPr>
        <p:spPr bwMode="auto">
          <a:xfrm>
            <a:off x="61356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67" name="Line 103"/>
          <p:cNvSpPr>
            <a:spLocks noChangeShapeType="1"/>
          </p:cNvSpPr>
          <p:nvPr/>
        </p:nvSpPr>
        <p:spPr bwMode="auto">
          <a:xfrm>
            <a:off x="64404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68" name="Line 104"/>
          <p:cNvSpPr>
            <a:spLocks noChangeShapeType="1"/>
          </p:cNvSpPr>
          <p:nvPr/>
        </p:nvSpPr>
        <p:spPr bwMode="auto">
          <a:xfrm>
            <a:off x="67452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69" name="Line 105"/>
          <p:cNvSpPr>
            <a:spLocks noChangeShapeType="1"/>
          </p:cNvSpPr>
          <p:nvPr/>
        </p:nvSpPr>
        <p:spPr bwMode="auto">
          <a:xfrm>
            <a:off x="70500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69770" name="Text Box 106"/>
          <p:cNvSpPr txBox="1">
            <a:spLocks noChangeArrowheads="1"/>
          </p:cNvSpPr>
          <p:nvPr/>
        </p:nvSpPr>
        <p:spPr bwMode="auto">
          <a:xfrm>
            <a:off x="4916488" y="63055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69771" name="Text Box 107"/>
          <p:cNvSpPr txBox="1">
            <a:spLocks noChangeArrowheads="1"/>
          </p:cNvSpPr>
          <p:nvPr/>
        </p:nvSpPr>
        <p:spPr bwMode="auto">
          <a:xfrm>
            <a:off x="52212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69772" name="Text Box 108"/>
          <p:cNvSpPr txBox="1">
            <a:spLocks noChangeArrowheads="1"/>
          </p:cNvSpPr>
          <p:nvPr/>
        </p:nvSpPr>
        <p:spPr bwMode="auto">
          <a:xfrm>
            <a:off x="55260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69773" name="Text Box 109"/>
          <p:cNvSpPr txBox="1">
            <a:spLocks noChangeArrowheads="1"/>
          </p:cNvSpPr>
          <p:nvPr/>
        </p:nvSpPr>
        <p:spPr bwMode="auto">
          <a:xfrm>
            <a:off x="58308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69774" name="Text Box 110"/>
          <p:cNvSpPr txBox="1">
            <a:spLocks noChangeArrowheads="1"/>
          </p:cNvSpPr>
          <p:nvPr/>
        </p:nvSpPr>
        <p:spPr bwMode="auto">
          <a:xfrm>
            <a:off x="61356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69775" name="Text Box 111"/>
          <p:cNvSpPr txBox="1">
            <a:spLocks noChangeArrowheads="1"/>
          </p:cNvSpPr>
          <p:nvPr/>
        </p:nvSpPr>
        <p:spPr bwMode="auto">
          <a:xfrm>
            <a:off x="64404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69776" name="Text Box 112"/>
          <p:cNvSpPr txBox="1">
            <a:spLocks noChangeArrowheads="1"/>
          </p:cNvSpPr>
          <p:nvPr/>
        </p:nvSpPr>
        <p:spPr bwMode="auto">
          <a:xfrm>
            <a:off x="67452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69777" name="Text Box 113"/>
          <p:cNvSpPr txBox="1">
            <a:spLocks noChangeArrowheads="1"/>
          </p:cNvSpPr>
          <p:nvPr/>
        </p:nvSpPr>
        <p:spPr bwMode="auto">
          <a:xfrm>
            <a:off x="70500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69778" name="Text Box 114"/>
          <p:cNvSpPr txBox="1">
            <a:spLocks noChangeArrowheads="1"/>
          </p:cNvSpPr>
          <p:nvPr/>
        </p:nvSpPr>
        <p:spPr bwMode="auto">
          <a:xfrm>
            <a:off x="5180013" y="60499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69779" name="Oval 115"/>
          <p:cNvSpPr>
            <a:spLocks noChangeArrowheads="1"/>
          </p:cNvSpPr>
          <p:nvPr/>
        </p:nvSpPr>
        <p:spPr bwMode="auto">
          <a:xfrm>
            <a:off x="4937125" y="636587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780" name="Text Box 116"/>
          <p:cNvSpPr txBox="1">
            <a:spLocks noChangeArrowheads="1"/>
          </p:cNvSpPr>
          <p:nvPr/>
        </p:nvSpPr>
        <p:spPr bwMode="auto">
          <a:xfrm>
            <a:off x="5526088" y="60531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69781" name="Text Box 117"/>
          <p:cNvSpPr txBox="1">
            <a:spLocks noChangeArrowheads="1"/>
          </p:cNvSpPr>
          <p:nvPr/>
        </p:nvSpPr>
        <p:spPr bwMode="auto">
          <a:xfrm>
            <a:off x="5829300" y="60563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619125" y="165100"/>
            <a:ext cx="7772400" cy="884238"/>
          </a:xfrm>
        </p:spPr>
        <p:txBody>
          <a:bodyPr/>
          <a:lstStyle/>
          <a:p>
            <a:r>
              <a:rPr lang="en-US" sz="3200"/>
              <a:t>Heapsort </a:t>
            </a:r>
            <a:r>
              <a:rPr lang="en-US" sz="3200">
                <a:sym typeface="Symbol" pitchFamily="18" charset="2"/>
              </a:rPr>
              <a:t> Example</a:t>
            </a:r>
            <a:endParaRPr lang="en-US" sz="3200">
              <a:latin typeface="Batang" pitchFamily="18" charset="-127"/>
            </a:endParaRPr>
          </a:p>
        </p:txBody>
      </p:sp>
      <p:sp>
        <p:nvSpPr>
          <p:cNvPr id="370691"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53 and reheap:</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58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p:txBody>
      </p:sp>
      <p:sp>
        <p:nvSpPr>
          <p:cNvPr id="37069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0693" name="Rectangle 5"/>
          <p:cNvSpPr>
            <a:spLocks noChangeArrowheads="1"/>
          </p:cNvSpPr>
          <p:nvPr/>
        </p:nvSpPr>
        <p:spPr bwMode="auto">
          <a:xfrm>
            <a:off x="912813" y="3440113"/>
            <a:ext cx="2468562"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694" name="Line 6"/>
          <p:cNvSpPr>
            <a:spLocks noChangeShapeType="1"/>
          </p:cNvSpPr>
          <p:nvPr/>
        </p:nvSpPr>
        <p:spPr bwMode="auto">
          <a:xfrm>
            <a:off x="12176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695" name="Line 7"/>
          <p:cNvSpPr>
            <a:spLocks noChangeShapeType="1"/>
          </p:cNvSpPr>
          <p:nvPr/>
        </p:nvSpPr>
        <p:spPr bwMode="auto">
          <a:xfrm>
            <a:off x="15224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696" name="Line 8"/>
          <p:cNvSpPr>
            <a:spLocks noChangeShapeType="1"/>
          </p:cNvSpPr>
          <p:nvPr/>
        </p:nvSpPr>
        <p:spPr bwMode="auto">
          <a:xfrm>
            <a:off x="18272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697" name="Line 9"/>
          <p:cNvSpPr>
            <a:spLocks noChangeShapeType="1"/>
          </p:cNvSpPr>
          <p:nvPr/>
        </p:nvSpPr>
        <p:spPr bwMode="auto">
          <a:xfrm>
            <a:off x="21320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698" name="Line 10"/>
          <p:cNvSpPr>
            <a:spLocks noChangeShapeType="1"/>
          </p:cNvSpPr>
          <p:nvPr/>
        </p:nvSpPr>
        <p:spPr bwMode="auto">
          <a:xfrm>
            <a:off x="24368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699" name="Line 11"/>
          <p:cNvSpPr>
            <a:spLocks noChangeShapeType="1"/>
          </p:cNvSpPr>
          <p:nvPr/>
        </p:nvSpPr>
        <p:spPr bwMode="auto">
          <a:xfrm>
            <a:off x="27416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00" name="Line 12"/>
          <p:cNvSpPr>
            <a:spLocks noChangeShapeType="1"/>
          </p:cNvSpPr>
          <p:nvPr/>
        </p:nvSpPr>
        <p:spPr bwMode="auto">
          <a:xfrm>
            <a:off x="30464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01" name="Text Box 13"/>
          <p:cNvSpPr txBox="1">
            <a:spLocks noChangeArrowheads="1"/>
          </p:cNvSpPr>
          <p:nvPr/>
        </p:nvSpPr>
        <p:spPr bwMode="auto">
          <a:xfrm>
            <a:off x="912813" y="37528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0702" name="Text Box 14"/>
          <p:cNvSpPr txBox="1">
            <a:spLocks noChangeArrowheads="1"/>
          </p:cNvSpPr>
          <p:nvPr/>
        </p:nvSpPr>
        <p:spPr bwMode="auto">
          <a:xfrm>
            <a:off x="12176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0703" name="Text Box 15"/>
          <p:cNvSpPr txBox="1">
            <a:spLocks noChangeArrowheads="1"/>
          </p:cNvSpPr>
          <p:nvPr/>
        </p:nvSpPr>
        <p:spPr bwMode="auto">
          <a:xfrm>
            <a:off x="15224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0704" name="Text Box 16"/>
          <p:cNvSpPr txBox="1">
            <a:spLocks noChangeArrowheads="1"/>
          </p:cNvSpPr>
          <p:nvPr/>
        </p:nvSpPr>
        <p:spPr bwMode="auto">
          <a:xfrm>
            <a:off x="18272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0705" name="Text Box 17"/>
          <p:cNvSpPr txBox="1">
            <a:spLocks noChangeArrowheads="1"/>
          </p:cNvSpPr>
          <p:nvPr/>
        </p:nvSpPr>
        <p:spPr bwMode="auto">
          <a:xfrm>
            <a:off x="21320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0706" name="Text Box 18"/>
          <p:cNvSpPr txBox="1">
            <a:spLocks noChangeArrowheads="1"/>
          </p:cNvSpPr>
          <p:nvPr/>
        </p:nvSpPr>
        <p:spPr bwMode="auto">
          <a:xfrm>
            <a:off x="24368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0707" name="Text Box 19"/>
          <p:cNvSpPr txBox="1">
            <a:spLocks noChangeArrowheads="1"/>
          </p:cNvSpPr>
          <p:nvPr/>
        </p:nvSpPr>
        <p:spPr bwMode="auto">
          <a:xfrm>
            <a:off x="27416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0708" name="Text Box 20"/>
          <p:cNvSpPr txBox="1">
            <a:spLocks noChangeArrowheads="1"/>
          </p:cNvSpPr>
          <p:nvPr/>
        </p:nvSpPr>
        <p:spPr bwMode="auto">
          <a:xfrm>
            <a:off x="30464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0709" name="Text Box 21"/>
          <p:cNvSpPr txBox="1">
            <a:spLocks noChangeArrowheads="1"/>
          </p:cNvSpPr>
          <p:nvPr/>
        </p:nvSpPr>
        <p:spPr bwMode="auto">
          <a:xfrm>
            <a:off x="1176338" y="3497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0710" name="Text Box 22"/>
          <p:cNvSpPr txBox="1">
            <a:spLocks noChangeArrowheads="1"/>
          </p:cNvSpPr>
          <p:nvPr/>
        </p:nvSpPr>
        <p:spPr bwMode="auto">
          <a:xfrm>
            <a:off x="1511300" y="3490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0711" name="Text Box 23"/>
          <p:cNvSpPr txBox="1">
            <a:spLocks noChangeArrowheads="1"/>
          </p:cNvSpPr>
          <p:nvPr/>
        </p:nvSpPr>
        <p:spPr bwMode="auto">
          <a:xfrm>
            <a:off x="1816100" y="3490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0712" name="Oval 24"/>
          <p:cNvSpPr>
            <a:spLocks noChangeArrowheads="1"/>
          </p:cNvSpPr>
          <p:nvPr/>
        </p:nvSpPr>
        <p:spPr bwMode="auto">
          <a:xfrm>
            <a:off x="933450" y="381317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13" name="Oval 25"/>
          <p:cNvSpPr>
            <a:spLocks noChangeArrowheads="1"/>
          </p:cNvSpPr>
          <p:nvPr/>
        </p:nvSpPr>
        <p:spPr bwMode="auto">
          <a:xfrm>
            <a:off x="2482850" y="187007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0714" name="Group 26"/>
          <p:cNvGrpSpPr>
            <a:grpSpLocks/>
          </p:cNvGrpSpPr>
          <p:nvPr/>
        </p:nvGrpSpPr>
        <p:grpSpPr bwMode="auto">
          <a:xfrm>
            <a:off x="1541463" y="2409825"/>
            <a:ext cx="339725" cy="311150"/>
            <a:chOff x="4306" y="2833"/>
            <a:chExt cx="214" cy="196"/>
          </a:xfrm>
        </p:grpSpPr>
        <p:sp>
          <p:nvSpPr>
            <p:cNvPr id="370715" name="Oval 2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16" name="Text Box 2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70717" name="Oval 29"/>
          <p:cNvSpPr>
            <a:spLocks noChangeArrowheads="1"/>
          </p:cNvSpPr>
          <p:nvPr/>
        </p:nvSpPr>
        <p:spPr bwMode="auto">
          <a:xfrm>
            <a:off x="3397250" y="24098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18" name="Text Box 30"/>
          <p:cNvSpPr txBox="1">
            <a:spLocks noChangeArrowheads="1"/>
          </p:cNvSpPr>
          <p:nvPr/>
        </p:nvSpPr>
        <p:spPr bwMode="auto">
          <a:xfrm>
            <a:off x="2476500" y="19050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0719" name="Line 31"/>
          <p:cNvSpPr>
            <a:spLocks noChangeShapeType="1"/>
          </p:cNvSpPr>
          <p:nvPr/>
        </p:nvSpPr>
        <p:spPr bwMode="auto">
          <a:xfrm flipH="1">
            <a:off x="1770063" y="2109788"/>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0" name="Line 32"/>
          <p:cNvSpPr>
            <a:spLocks noChangeShapeType="1"/>
          </p:cNvSpPr>
          <p:nvPr/>
        </p:nvSpPr>
        <p:spPr bwMode="auto">
          <a:xfrm>
            <a:off x="2771775" y="2109788"/>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1" name="Text Box 33"/>
          <p:cNvSpPr txBox="1">
            <a:spLocks noChangeArrowheads="1"/>
          </p:cNvSpPr>
          <p:nvPr/>
        </p:nvSpPr>
        <p:spPr bwMode="auto">
          <a:xfrm>
            <a:off x="3395663" y="24495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0722" name="Rectangle 34"/>
          <p:cNvSpPr>
            <a:spLocks noChangeArrowheads="1"/>
          </p:cNvSpPr>
          <p:nvPr/>
        </p:nvSpPr>
        <p:spPr bwMode="auto">
          <a:xfrm>
            <a:off x="4895850" y="3416300"/>
            <a:ext cx="24034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23" name="Line 35"/>
          <p:cNvSpPr>
            <a:spLocks noChangeShapeType="1"/>
          </p:cNvSpPr>
          <p:nvPr/>
        </p:nvSpPr>
        <p:spPr bwMode="auto">
          <a:xfrm>
            <a:off x="52006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4" name="Line 36"/>
          <p:cNvSpPr>
            <a:spLocks noChangeShapeType="1"/>
          </p:cNvSpPr>
          <p:nvPr/>
        </p:nvSpPr>
        <p:spPr bwMode="auto">
          <a:xfrm>
            <a:off x="55054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5" name="Line 37"/>
          <p:cNvSpPr>
            <a:spLocks noChangeShapeType="1"/>
          </p:cNvSpPr>
          <p:nvPr/>
        </p:nvSpPr>
        <p:spPr bwMode="auto">
          <a:xfrm>
            <a:off x="58102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6" name="Line 38"/>
          <p:cNvSpPr>
            <a:spLocks noChangeShapeType="1"/>
          </p:cNvSpPr>
          <p:nvPr/>
        </p:nvSpPr>
        <p:spPr bwMode="auto">
          <a:xfrm>
            <a:off x="61150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7" name="Line 39"/>
          <p:cNvSpPr>
            <a:spLocks noChangeShapeType="1"/>
          </p:cNvSpPr>
          <p:nvPr/>
        </p:nvSpPr>
        <p:spPr bwMode="auto">
          <a:xfrm>
            <a:off x="64198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8" name="Line 40"/>
          <p:cNvSpPr>
            <a:spLocks noChangeShapeType="1"/>
          </p:cNvSpPr>
          <p:nvPr/>
        </p:nvSpPr>
        <p:spPr bwMode="auto">
          <a:xfrm>
            <a:off x="67246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29" name="Line 41"/>
          <p:cNvSpPr>
            <a:spLocks noChangeShapeType="1"/>
          </p:cNvSpPr>
          <p:nvPr/>
        </p:nvSpPr>
        <p:spPr bwMode="auto">
          <a:xfrm>
            <a:off x="70294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30" name="Text Box 42"/>
          <p:cNvSpPr txBox="1">
            <a:spLocks noChangeArrowheads="1"/>
          </p:cNvSpPr>
          <p:nvPr/>
        </p:nvSpPr>
        <p:spPr bwMode="auto">
          <a:xfrm>
            <a:off x="4895850" y="372903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0731" name="Text Box 43"/>
          <p:cNvSpPr txBox="1">
            <a:spLocks noChangeArrowheads="1"/>
          </p:cNvSpPr>
          <p:nvPr/>
        </p:nvSpPr>
        <p:spPr bwMode="auto">
          <a:xfrm>
            <a:off x="52006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0732" name="Text Box 44"/>
          <p:cNvSpPr txBox="1">
            <a:spLocks noChangeArrowheads="1"/>
          </p:cNvSpPr>
          <p:nvPr/>
        </p:nvSpPr>
        <p:spPr bwMode="auto">
          <a:xfrm>
            <a:off x="55054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0733" name="Text Box 45"/>
          <p:cNvSpPr txBox="1">
            <a:spLocks noChangeArrowheads="1"/>
          </p:cNvSpPr>
          <p:nvPr/>
        </p:nvSpPr>
        <p:spPr bwMode="auto">
          <a:xfrm>
            <a:off x="58102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0734" name="Text Box 46"/>
          <p:cNvSpPr txBox="1">
            <a:spLocks noChangeArrowheads="1"/>
          </p:cNvSpPr>
          <p:nvPr/>
        </p:nvSpPr>
        <p:spPr bwMode="auto">
          <a:xfrm>
            <a:off x="61150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0735" name="Text Box 47"/>
          <p:cNvSpPr txBox="1">
            <a:spLocks noChangeArrowheads="1"/>
          </p:cNvSpPr>
          <p:nvPr/>
        </p:nvSpPr>
        <p:spPr bwMode="auto">
          <a:xfrm>
            <a:off x="64198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0736" name="Text Box 48"/>
          <p:cNvSpPr txBox="1">
            <a:spLocks noChangeArrowheads="1"/>
          </p:cNvSpPr>
          <p:nvPr/>
        </p:nvSpPr>
        <p:spPr bwMode="auto">
          <a:xfrm>
            <a:off x="67246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0737" name="Text Box 49"/>
          <p:cNvSpPr txBox="1">
            <a:spLocks noChangeArrowheads="1"/>
          </p:cNvSpPr>
          <p:nvPr/>
        </p:nvSpPr>
        <p:spPr bwMode="auto">
          <a:xfrm>
            <a:off x="70294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0738" name="Text Box 50"/>
          <p:cNvSpPr txBox="1">
            <a:spLocks noChangeArrowheads="1"/>
          </p:cNvSpPr>
          <p:nvPr/>
        </p:nvSpPr>
        <p:spPr bwMode="auto">
          <a:xfrm>
            <a:off x="5159375" y="3473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0739" name="Oval 51"/>
          <p:cNvSpPr>
            <a:spLocks noChangeArrowheads="1"/>
          </p:cNvSpPr>
          <p:nvPr/>
        </p:nvSpPr>
        <p:spPr bwMode="auto">
          <a:xfrm>
            <a:off x="4916488" y="378936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0" name="Text Box 52"/>
          <p:cNvSpPr txBox="1">
            <a:spLocks noChangeArrowheads="1"/>
          </p:cNvSpPr>
          <p:nvPr/>
        </p:nvSpPr>
        <p:spPr bwMode="auto">
          <a:xfrm>
            <a:off x="5505450" y="3476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0741" name="Text Box 53"/>
          <p:cNvSpPr txBox="1">
            <a:spLocks noChangeArrowheads="1"/>
          </p:cNvSpPr>
          <p:nvPr/>
        </p:nvSpPr>
        <p:spPr bwMode="auto">
          <a:xfrm>
            <a:off x="5808663" y="34798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0742" name="Text Box 54"/>
          <p:cNvSpPr txBox="1">
            <a:spLocks noChangeArrowheads="1"/>
          </p:cNvSpPr>
          <p:nvPr/>
        </p:nvSpPr>
        <p:spPr bwMode="auto">
          <a:xfrm>
            <a:off x="6111875" y="3471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0743" name="Rectangle 55"/>
          <p:cNvSpPr>
            <a:spLocks noChangeArrowheads="1"/>
          </p:cNvSpPr>
          <p:nvPr/>
        </p:nvSpPr>
        <p:spPr bwMode="auto">
          <a:xfrm>
            <a:off x="925513" y="6034088"/>
            <a:ext cx="2436812"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44" name="Line 56"/>
          <p:cNvSpPr>
            <a:spLocks noChangeShapeType="1"/>
          </p:cNvSpPr>
          <p:nvPr/>
        </p:nvSpPr>
        <p:spPr bwMode="auto">
          <a:xfrm>
            <a:off x="12303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45" name="Line 57"/>
          <p:cNvSpPr>
            <a:spLocks noChangeShapeType="1"/>
          </p:cNvSpPr>
          <p:nvPr/>
        </p:nvSpPr>
        <p:spPr bwMode="auto">
          <a:xfrm>
            <a:off x="15351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46" name="Line 58"/>
          <p:cNvSpPr>
            <a:spLocks noChangeShapeType="1"/>
          </p:cNvSpPr>
          <p:nvPr/>
        </p:nvSpPr>
        <p:spPr bwMode="auto">
          <a:xfrm>
            <a:off x="18399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47" name="Line 59"/>
          <p:cNvSpPr>
            <a:spLocks noChangeShapeType="1"/>
          </p:cNvSpPr>
          <p:nvPr/>
        </p:nvSpPr>
        <p:spPr bwMode="auto">
          <a:xfrm>
            <a:off x="21447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48" name="Line 60"/>
          <p:cNvSpPr>
            <a:spLocks noChangeShapeType="1"/>
          </p:cNvSpPr>
          <p:nvPr/>
        </p:nvSpPr>
        <p:spPr bwMode="auto">
          <a:xfrm>
            <a:off x="24495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49" name="Line 61"/>
          <p:cNvSpPr>
            <a:spLocks noChangeShapeType="1"/>
          </p:cNvSpPr>
          <p:nvPr/>
        </p:nvSpPr>
        <p:spPr bwMode="auto">
          <a:xfrm>
            <a:off x="27543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50" name="Line 62"/>
          <p:cNvSpPr>
            <a:spLocks noChangeShapeType="1"/>
          </p:cNvSpPr>
          <p:nvPr/>
        </p:nvSpPr>
        <p:spPr bwMode="auto">
          <a:xfrm>
            <a:off x="30591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51" name="Text Box 63"/>
          <p:cNvSpPr txBox="1">
            <a:spLocks noChangeArrowheads="1"/>
          </p:cNvSpPr>
          <p:nvPr/>
        </p:nvSpPr>
        <p:spPr bwMode="auto">
          <a:xfrm>
            <a:off x="925513" y="63468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0752" name="Text Box 64"/>
          <p:cNvSpPr txBox="1">
            <a:spLocks noChangeArrowheads="1"/>
          </p:cNvSpPr>
          <p:nvPr/>
        </p:nvSpPr>
        <p:spPr bwMode="auto">
          <a:xfrm>
            <a:off x="12303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0753" name="Text Box 65"/>
          <p:cNvSpPr txBox="1">
            <a:spLocks noChangeArrowheads="1"/>
          </p:cNvSpPr>
          <p:nvPr/>
        </p:nvSpPr>
        <p:spPr bwMode="auto">
          <a:xfrm>
            <a:off x="15351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0754" name="Text Box 66"/>
          <p:cNvSpPr txBox="1">
            <a:spLocks noChangeArrowheads="1"/>
          </p:cNvSpPr>
          <p:nvPr/>
        </p:nvSpPr>
        <p:spPr bwMode="auto">
          <a:xfrm>
            <a:off x="18399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0755" name="Text Box 67"/>
          <p:cNvSpPr txBox="1">
            <a:spLocks noChangeArrowheads="1"/>
          </p:cNvSpPr>
          <p:nvPr/>
        </p:nvSpPr>
        <p:spPr bwMode="auto">
          <a:xfrm>
            <a:off x="21447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0756" name="Text Box 68"/>
          <p:cNvSpPr txBox="1">
            <a:spLocks noChangeArrowheads="1"/>
          </p:cNvSpPr>
          <p:nvPr/>
        </p:nvSpPr>
        <p:spPr bwMode="auto">
          <a:xfrm>
            <a:off x="24495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0757" name="Text Box 69"/>
          <p:cNvSpPr txBox="1">
            <a:spLocks noChangeArrowheads="1"/>
          </p:cNvSpPr>
          <p:nvPr/>
        </p:nvSpPr>
        <p:spPr bwMode="auto">
          <a:xfrm>
            <a:off x="27543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0758" name="Text Box 70"/>
          <p:cNvSpPr txBox="1">
            <a:spLocks noChangeArrowheads="1"/>
          </p:cNvSpPr>
          <p:nvPr/>
        </p:nvSpPr>
        <p:spPr bwMode="auto">
          <a:xfrm>
            <a:off x="30591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0759" name="Text Box 71"/>
          <p:cNvSpPr txBox="1">
            <a:spLocks noChangeArrowheads="1"/>
          </p:cNvSpPr>
          <p:nvPr/>
        </p:nvSpPr>
        <p:spPr bwMode="auto">
          <a:xfrm>
            <a:off x="1189038" y="60912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0760" name="Text Box 72"/>
          <p:cNvSpPr txBox="1">
            <a:spLocks noChangeArrowheads="1"/>
          </p:cNvSpPr>
          <p:nvPr/>
        </p:nvSpPr>
        <p:spPr bwMode="auto">
          <a:xfrm>
            <a:off x="1524000" y="60848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0761" name="Oval 73"/>
          <p:cNvSpPr>
            <a:spLocks noChangeArrowheads="1"/>
          </p:cNvSpPr>
          <p:nvPr/>
        </p:nvSpPr>
        <p:spPr bwMode="auto">
          <a:xfrm>
            <a:off x="946150" y="640715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2" name="Oval 74"/>
          <p:cNvSpPr>
            <a:spLocks noChangeArrowheads="1"/>
          </p:cNvSpPr>
          <p:nvPr/>
        </p:nvSpPr>
        <p:spPr bwMode="auto">
          <a:xfrm>
            <a:off x="2495550" y="446405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3" name="Oval 75"/>
          <p:cNvSpPr>
            <a:spLocks noChangeArrowheads="1"/>
          </p:cNvSpPr>
          <p:nvPr/>
        </p:nvSpPr>
        <p:spPr bwMode="auto">
          <a:xfrm>
            <a:off x="1601788" y="5057775"/>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4" name="Text Box 76"/>
          <p:cNvSpPr txBox="1">
            <a:spLocks noChangeArrowheads="1"/>
          </p:cNvSpPr>
          <p:nvPr/>
        </p:nvSpPr>
        <p:spPr bwMode="auto">
          <a:xfrm>
            <a:off x="2489200" y="44989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0765" name="Text Box 77"/>
          <p:cNvSpPr txBox="1">
            <a:spLocks noChangeArrowheads="1"/>
          </p:cNvSpPr>
          <p:nvPr/>
        </p:nvSpPr>
        <p:spPr bwMode="auto">
          <a:xfrm>
            <a:off x="1600200" y="50974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0766" name="Rectangle 78"/>
          <p:cNvSpPr>
            <a:spLocks noChangeArrowheads="1"/>
          </p:cNvSpPr>
          <p:nvPr/>
        </p:nvSpPr>
        <p:spPr bwMode="auto">
          <a:xfrm>
            <a:off x="4908550" y="6010275"/>
            <a:ext cx="243522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67" name="Line 79"/>
          <p:cNvSpPr>
            <a:spLocks noChangeShapeType="1"/>
          </p:cNvSpPr>
          <p:nvPr/>
        </p:nvSpPr>
        <p:spPr bwMode="auto">
          <a:xfrm>
            <a:off x="52133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68" name="Line 80"/>
          <p:cNvSpPr>
            <a:spLocks noChangeShapeType="1"/>
          </p:cNvSpPr>
          <p:nvPr/>
        </p:nvSpPr>
        <p:spPr bwMode="auto">
          <a:xfrm>
            <a:off x="55181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69" name="Line 81"/>
          <p:cNvSpPr>
            <a:spLocks noChangeShapeType="1"/>
          </p:cNvSpPr>
          <p:nvPr/>
        </p:nvSpPr>
        <p:spPr bwMode="auto">
          <a:xfrm>
            <a:off x="58229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70" name="Line 82"/>
          <p:cNvSpPr>
            <a:spLocks noChangeShapeType="1"/>
          </p:cNvSpPr>
          <p:nvPr/>
        </p:nvSpPr>
        <p:spPr bwMode="auto">
          <a:xfrm>
            <a:off x="61277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71" name="Line 83"/>
          <p:cNvSpPr>
            <a:spLocks noChangeShapeType="1"/>
          </p:cNvSpPr>
          <p:nvPr/>
        </p:nvSpPr>
        <p:spPr bwMode="auto">
          <a:xfrm>
            <a:off x="64325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72" name="Line 84"/>
          <p:cNvSpPr>
            <a:spLocks noChangeShapeType="1"/>
          </p:cNvSpPr>
          <p:nvPr/>
        </p:nvSpPr>
        <p:spPr bwMode="auto">
          <a:xfrm>
            <a:off x="67373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73" name="Line 85"/>
          <p:cNvSpPr>
            <a:spLocks noChangeShapeType="1"/>
          </p:cNvSpPr>
          <p:nvPr/>
        </p:nvSpPr>
        <p:spPr bwMode="auto">
          <a:xfrm>
            <a:off x="70421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0774" name="Text Box 86"/>
          <p:cNvSpPr txBox="1">
            <a:spLocks noChangeArrowheads="1"/>
          </p:cNvSpPr>
          <p:nvPr/>
        </p:nvSpPr>
        <p:spPr bwMode="auto">
          <a:xfrm>
            <a:off x="4908550" y="63230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0775" name="Text Box 87"/>
          <p:cNvSpPr txBox="1">
            <a:spLocks noChangeArrowheads="1"/>
          </p:cNvSpPr>
          <p:nvPr/>
        </p:nvSpPr>
        <p:spPr bwMode="auto">
          <a:xfrm>
            <a:off x="52133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0776" name="Text Box 88"/>
          <p:cNvSpPr txBox="1">
            <a:spLocks noChangeArrowheads="1"/>
          </p:cNvSpPr>
          <p:nvPr/>
        </p:nvSpPr>
        <p:spPr bwMode="auto">
          <a:xfrm>
            <a:off x="55181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0777" name="Text Box 89"/>
          <p:cNvSpPr txBox="1">
            <a:spLocks noChangeArrowheads="1"/>
          </p:cNvSpPr>
          <p:nvPr/>
        </p:nvSpPr>
        <p:spPr bwMode="auto">
          <a:xfrm>
            <a:off x="58229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0778" name="Text Box 90"/>
          <p:cNvSpPr txBox="1">
            <a:spLocks noChangeArrowheads="1"/>
          </p:cNvSpPr>
          <p:nvPr/>
        </p:nvSpPr>
        <p:spPr bwMode="auto">
          <a:xfrm>
            <a:off x="61277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0779" name="Text Box 91"/>
          <p:cNvSpPr txBox="1">
            <a:spLocks noChangeArrowheads="1"/>
          </p:cNvSpPr>
          <p:nvPr/>
        </p:nvSpPr>
        <p:spPr bwMode="auto">
          <a:xfrm>
            <a:off x="64325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0780" name="Text Box 92"/>
          <p:cNvSpPr txBox="1">
            <a:spLocks noChangeArrowheads="1"/>
          </p:cNvSpPr>
          <p:nvPr/>
        </p:nvSpPr>
        <p:spPr bwMode="auto">
          <a:xfrm>
            <a:off x="67373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0781" name="Text Box 93"/>
          <p:cNvSpPr txBox="1">
            <a:spLocks noChangeArrowheads="1"/>
          </p:cNvSpPr>
          <p:nvPr/>
        </p:nvSpPr>
        <p:spPr bwMode="auto">
          <a:xfrm>
            <a:off x="70421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0782" name="Text Box 94"/>
          <p:cNvSpPr txBox="1">
            <a:spLocks noChangeArrowheads="1"/>
          </p:cNvSpPr>
          <p:nvPr/>
        </p:nvSpPr>
        <p:spPr bwMode="auto">
          <a:xfrm>
            <a:off x="5172075"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0783" name="Oval 95"/>
          <p:cNvSpPr>
            <a:spLocks noChangeArrowheads="1"/>
          </p:cNvSpPr>
          <p:nvPr/>
        </p:nvSpPr>
        <p:spPr bwMode="auto">
          <a:xfrm>
            <a:off x="4929188" y="638333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0784" name="Text Box 96"/>
          <p:cNvSpPr txBox="1">
            <a:spLocks noChangeArrowheads="1"/>
          </p:cNvSpPr>
          <p:nvPr/>
        </p:nvSpPr>
        <p:spPr bwMode="auto">
          <a:xfrm>
            <a:off x="5518150" y="60706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0785" name="Text Box 97"/>
          <p:cNvSpPr txBox="1">
            <a:spLocks noChangeArrowheads="1"/>
          </p:cNvSpPr>
          <p:nvPr/>
        </p:nvSpPr>
        <p:spPr bwMode="auto">
          <a:xfrm>
            <a:off x="5821363" y="60737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0786" name="Text Box 98"/>
          <p:cNvSpPr txBox="1">
            <a:spLocks noChangeArrowheads="1"/>
          </p:cNvSpPr>
          <p:nvPr/>
        </p:nvSpPr>
        <p:spPr bwMode="auto">
          <a:xfrm>
            <a:off x="6124575" y="60658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0787" name="Text Box 99"/>
          <p:cNvSpPr txBox="1">
            <a:spLocks noChangeArrowheads="1"/>
          </p:cNvSpPr>
          <p:nvPr/>
        </p:nvSpPr>
        <p:spPr bwMode="auto">
          <a:xfrm>
            <a:off x="6416675" y="60785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70788" name="Line 100"/>
          <p:cNvSpPr>
            <a:spLocks noChangeShapeType="1"/>
          </p:cNvSpPr>
          <p:nvPr/>
        </p:nvSpPr>
        <p:spPr bwMode="auto">
          <a:xfrm flipH="1">
            <a:off x="1851025" y="4700588"/>
            <a:ext cx="666750" cy="38735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619125" y="165100"/>
            <a:ext cx="7772400" cy="884238"/>
          </a:xfrm>
        </p:spPr>
        <p:txBody>
          <a:bodyPr/>
          <a:lstStyle/>
          <a:p>
            <a:r>
              <a:rPr lang="en-US" sz="3200"/>
              <a:t>Heapsort </a:t>
            </a:r>
            <a:r>
              <a:rPr lang="en-US" sz="3200">
                <a:sym typeface="Symbol" pitchFamily="18" charset="2"/>
              </a:rPr>
              <a:t> Example</a:t>
            </a:r>
            <a:endParaRPr lang="en-US" sz="3200">
              <a:latin typeface="Batang" pitchFamily="18" charset="-127"/>
            </a:endParaRPr>
          </a:p>
        </p:txBody>
      </p:sp>
      <p:sp>
        <p:nvSpPr>
          <p:cNvPr id="371715"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59 and reheap:</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97:</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p:txBody>
      </p:sp>
      <p:sp>
        <p:nvSpPr>
          <p:cNvPr id="371716"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1717" name="Rectangle 5"/>
          <p:cNvSpPr>
            <a:spLocks noChangeArrowheads="1"/>
          </p:cNvSpPr>
          <p:nvPr/>
        </p:nvSpPr>
        <p:spPr bwMode="auto">
          <a:xfrm>
            <a:off x="912813" y="3440113"/>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18" name="Line 6"/>
          <p:cNvSpPr>
            <a:spLocks noChangeShapeType="1"/>
          </p:cNvSpPr>
          <p:nvPr/>
        </p:nvSpPr>
        <p:spPr bwMode="auto">
          <a:xfrm>
            <a:off x="12176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19" name="Line 7"/>
          <p:cNvSpPr>
            <a:spLocks noChangeShapeType="1"/>
          </p:cNvSpPr>
          <p:nvPr/>
        </p:nvSpPr>
        <p:spPr bwMode="auto">
          <a:xfrm>
            <a:off x="15224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20" name="Line 8"/>
          <p:cNvSpPr>
            <a:spLocks noChangeShapeType="1"/>
          </p:cNvSpPr>
          <p:nvPr/>
        </p:nvSpPr>
        <p:spPr bwMode="auto">
          <a:xfrm>
            <a:off x="18272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21" name="Line 9"/>
          <p:cNvSpPr>
            <a:spLocks noChangeShapeType="1"/>
          </p:cNvSpPr>
          <p:nvPr/>
        </p:nvSpPr>
        <p:spPr bwMode="auto">
          <a:xfrm>
            <a:off x="21320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22" name="Line 10"/>
          <p:cNvSpPr>
            <a:spLocks noChangeShapeType="1"/>
          </p:cNvSpPr>
          <p:nvPr/>
        </p:nvSpPr>
        <p:spPr bwMode="auto">
          <a:xfrm>
            <a:off x="24368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23" name="Line 11"/>
          <p:cNvSpPr>
            <a:spLocks noChangeShapeType="1"/>
          </p:cNvSpPr>
          <p:nvPr/>
        </p:nvSpPr>
        <p:spPr bwMode="auto">
          <a:xfrm>
            <a:off x="27416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24" name="Line 12"/>
          <p:cNvSpPr>
            <a:spLocks noChangeShapeType="1"/>
          </p:cNvSpPr>
          <p:nvPr/>
        </p:nvSpPr>
        <p:spPr bwMode="auto">
          <a:xfrm>
            <a:off x="30464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25" name="Text Box 13"/>
          <p:cNvSpPr txBox="1">
            <a:spLocks noChangeArrowheads="1"/>
          </p:cNvSpPr>
          <p:nvPr/>
        </p:nvSpPr>
        <p:spPr bwMode="auto">
          <a:xfrm>
            <a:off x="912813" y="37528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1726" name="Text Box 14"/>
          <p:cNvSpPr txBox="1">
            <a:spLocks noChangeArrowheads="1"/>
          </p:cNvSpPr>
          <p:nvPr/>
        </p:nvSpPr>
        <p:spPr bwMode="auto">
          <a:xfrm>
            <a:off x="12176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1727" name="Text Box 15"/>
          <p:cNvSpPr txBox="1">
            <a:spLocks noChangeArrowheads="1"/>
          </p:cNvSpPr>
          <p:nvPr/>
        </p:nvSpPr>
        <p:spPr bwMode="auto">
          <a:xfrm>
            <a:off x="15224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1728" name="Text Box 16"/>
          <p:cNvSpPr txBox="1">
            <a:spLocks noChangeArrowheads="1"/>
          </p:cNvSpPr>
          <p:nvPr/>
        </p:nvSpPr>
        <p:spPr bwMode="auto">
          <a:xfrm>
            <a:off x="18272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1729" name="Text Box 17"/>
          <p:cNvSpPr txBox="1">
            <a:spLocks noChangeArrowheads="1"/>
          </p:cNvSpPr>
          <p:nvPr/>
        </p:nvSpPr>
        <p:spPr bwMode="auto">
          <a:xfrm>
            <a:off x="21320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1730" name="Text Box 18"/>
          <p:cNvSpPr txBox="1">
            <a:spLocks noChangeArrowheads="1"/>
          </p:cNvSpPr>
          <p:nvPr/>
        </p:nvSpPr>
        <p:spPr bwMode="auto">
          <a:xfrm>
            <a:off x="24368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1731" name="Text Box 19"/>
          <p:cNvSpPr txBox="1">
            <a:spLocks noChangeArrowheads="1"/>
          </p:cNvSpPr>
          <p:nvPr/>
        </p:nvSpPr>
        <p:spPr bwMode="auto">
          <a:xfrm>
            <a:off x="27416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1732" name="Text Box 20"/>
          <p:cNvSpPr txBox="1">
            <a:spLocks noChangeArrowheads="1"/>
          </p:cNvSpPr>
          <p:nvPr/>
        </p:nvSpPr>
        <p:spPr bwMode="auto">
          <a:xfrm>
            <a:off x="30464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1733" name="Text Box 21"/>
          <p:cNvSpPr txBox="1">
            <a:spLocks noChangeArrowheads="1"/>
          </p:cNvSpPr>
          <p:nvPr/>
        </p:nvSpPr>
        <p:spPr bwMode="auto">
          <a:xfrm>
            <a:off x="1176338" y="3497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1734" name="Oval 22"/>
          <p:cNvSpPr>
            <a:spLocks noChangeArrowheads="1"/>
          </p:cNvSpPr>
          <p:nvPr/>
        </p:nvSpPr>
        <p:spPr bwMode="auto">
          <a:xfrm>
            <a:off x="933450" y="381317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35" name="Oval 23"/>
          <p:cNvSpPr>
            <a:spLocks noChangeArrowheads="1"/>
          </p:cNvSpPr>
          <p:nvPr/>
        </p:nvSpPr>
        <p:spPr bwMode="auto">
          <a:xfrm>
            <a:off x="2482850" y="187007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36" name="Text Box 24"/>
          <p:cNvSpPr txBox="1">
            <a:spLocks noChangeArrowheads="1"/>
          </p:cNvSpPr>
          <p:nvPr/>
        </p:nvSpPr>
        <p:spPr bwMode="auto">
          <a:xfrm>
            <a:off x="2476500" y="19050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1737" name="Rectangle 25"/>
          <p:cNvSpPr>
            <a:spLocks noChangeArrowheads="1"/>
          </p:cNvSpPr>
          <p:nvPr/>
        </p:nvSpPr>
        <p:spPr bwMode="auto">
          <a:xfrm>
            <a:off x="4895850" y="3416300"/>
            <a:ext cx="2414588"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38" name="Line 26"/>
          <p:cNvSpPr>
            <a:spLocks noChangeShapeType="1"/>
          </p:cNvSpPr>
          <p:nvPr/>
        </p:nvSpPr>
        <p:spPr bwMode="auto">
          <a:xfrm>
            <a:off x="52006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39" name="Line 27"/>
          <p:cNvSpPr>
            <a:spLocks noChangeShapeType="1"/>
          </p:cNvSpPr>
          <p:nvPr/>
        </p:nvSpPr>
        <p:spPr bwMode="auto">
          <a:xfrm>
            <a:off x="55054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40" name="Line 28"/>
          <p:cNvSpPr>
            <a:spLocks noChangeShapeType="1"/>
          </p:cNvSpPr>
          <p:nvPr/>
        </p:nvSpPr>
        <p:spPr bwMode="auto">
          <a:xfrm>
            <a:off x="58102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41" name="Line 29"/>
          <p:cNvSpPr>
            <a:spLocks noChangeShapeType="1"/>
          </p:cNvSpPr>
          <p:nvPr/>
        </p:nvSpPr>
        <p:spPr bwMode="auto">
          <a:xfrm>
            <a:off x="61150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42" name="Line 30"/>
          <p:cNvSpPr>
            <a:spLocks noChangeShapeType="1"/>
          </p:cNvSpPr>
          <p:nvPr/>
        </p:nvSpPr>
        <p:spPr bwMode="auto">
          <a:xfrm>
            <a:off x="64198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43" name="Line 31"/>
          <p:cNvSpPr>
            <a:spLocks noChangeShapeType="1"/>
          </p:cNvSpPr>
          <p:nvPr/>
        </p:nvSpPr>
        <p:spPr bwMode="auto">
          <a:xfrm>
            <a:off x="67246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44" name="Line 32"/>
          <p:cNvSpPr>
            <a:spLocks noChangeShapeType="1"/>
          </p:cNvSpPr>
          <p:nvPr/>
        </p:nvSpPr>
        <p:spPr bwMode="auto">
          <a:xfrm>
            <a:off x="7029450" y="3416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45" name="Text Box 33"/>
          <p:cNvSpPr txBox="1">
            <a:spLocks noChangeArrowheads="1"/>
          </p:cNvSpPr>
          <p:nvPr/>
        </p:nvSpPr>
        <p:spPr bwMode="auto">
          <a:xfrm>
            <a:off x="4895850" y="372903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1746" name="Text Box 34"/>
          <p:cNvSpPr txBox="1">
            <a:spLocks noChangeArrowheads="1"/>
          </p:cNvSpPr>
          <p:nvPr/>
        </p:nvSpPr>
        <p:spPr bwMode="auto">
          <a:xfrm>
            <a:off x="52006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1747" name="Text Box 35"/>
          <p:cNvSpPr txBox="1">
            <a:spLocks noChangeArrowheads="1"/>
          </p:cNvSpPr>
          <p:nvPr/>
        </p:nvSpPr>
        <p:spPr bwMode="auto">
          <a:xfrm>
            <a:off x="55054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1748" name="Text Box 36"/>
          <p:cNvSpPr txBox="1">
            <a:spLocks noChangeArrowheads="1"/>
          </p:cNvSpPr>
          <p:nvPr/>
        </p:nvSpPr>
        <p:spPr bwMode="auto">
          <a:xfrm>
            <a:off x="58102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1749" name="Text Box 37"/>
          <p:cNvSpPr txBox="1">
            <a:spLocks noChangeArrowheads="1"/>
          </p:cNvSpPr>
          <p:nvPr/>
        </p:nvSpPr>
        <p:spPr bwMode="auto">
          <a:xfrm>
            <a:off x="61150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1750" name="Text Box 38"/>
          <p:cNvSpPr txBox="1">
            <a:spLocks noChangeArrowheads="1"/>
          </p:cNvSpPr>
          <p:nvPr/>
        </p:nvSpPr>
        <p:spPr bwMode="auto">
          <a:xfrm>
            <a:off x="64198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1751" name="Text Box 39"/>
          <p:cNvSpPr txBox="1">
            <a:spLocks noChangeArrowheads="1"/>
          </p:cNvSpPr>
          <p:nvPr/>
        </p:nvSpPr>
        <p:spPr bwMode="auto">
          <a:xfrm>
            <a:off x="67246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1752" name="Text Box 40"/>
          <p:cNvSpPr txBox="1">
            <a:spLocks noChangeArrowheads="1"/>
          </p:cNvSpPr>
          <p:nvPr/>
        </p:nvSpPr>
        <p:spPr bwMode="auto">
          <a:xfrm>
            <a:off x="7029450" y="37211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1753" name="Text Box 41"/>
          <p:cNvSpPr txBox="1">
            <a:spLocks noChangeArrowheads="1"/>
          </p:cNvSpPr>
          <p:nvPr/>
        </p:nvSpPr>
        <p:spPr bwMode="auto">
          <a:xfrm>
            <a:off x="5159375" y="3473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1754" name="Oval 42"/>
          <p:cNvSpPr>
            <a:spLocks noChangeArrowheads="1"/>
          </p:cNvSpPr>
          <p:nvPr/>
        </p:nvSpPr>
        <p:spPr bwMode="auto">
          <a:xfrm>
            <a:off x="4916488" y="378936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55" name="Text Box 43"/>
          <p:cNvSpPr txBox="1">
            <a:spLocks noChangeArrowheads="1"/>
          </p:cNvSpPr>
          <p:nvPr/>
        </p:nvSpPr>
        <p:spPr bwMode="auto">
          <a:xfrm>
            <a:off x="5505450" y="3476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1756" name="Text Box 44"/>
          <p:cNvSpPr txBox="1">
            <a:spLocks noChangeArrowheads="1"/>
          </p:cNvSpPr>
          <p:nvPr/>
        </p:nvSpPr>
        <p:spPr bwMode="auto">
          <a:xfrm>
            <a:off x="5808663" y="34798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1757" name="Text Box 45"/>
          <p:cNvSpPr txBox="1">
            <a:spLocks noChangeArrowheads="1"/>
          </p:cNvSpPr>
          <p:nvPr/>
        </p:nvSpPr>
        <p:spPr bwMode="auto">
          <a:xfrm>
            <a:off x="6111875" y="3471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1758" name="Rectangle 46"/>
          <p:cNvSpPr>
            <a:spLocks noChangeArrowheads="1"/>
          </p:cNvSpPr>
          <p:nvPr/>
        </p:nvSpPr>
        <p:spPr bwMode="auto">
          <a:xfrm>
            <a:off x="925513" y="6034088"/>
            <a:ext cx="243522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59" name="Line 47"/>
          <p:cNvSpPr>
            <a:spLocks noChangeShapeType="1"/>
          </p:cNvSpPr>
          <p:nvPr/>
        </p:nvSpPr>
        <p:spPr bwMode="auto">
          <a:xfrm>
            <a:off x="12303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0" name="Line 48"/>
          <p:cNvSpPr>
            <a:spLocks noChangeShapeType="1"/>
          </p:cNvSpPr>
          <p:nvPr/>
        </p:nvSpPr>
        <p:spPr bwMode="auto">
          <a:xfrm>
            <a:off x="15351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1" name="Line 49"/>
          <p:cNvSpPr>
            <a:spLocks noChangeShapeType="1"/>
          </p:cNvSpPr>
          <p:nvPr/>
        </p:nvSpPr>
        <p:spPr bwMode="auto">
          <a:xfrm>
            <a:off x="18399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2" name="Line 50"/>
          <p:cNvSpPr>
            <a:spLocks noChangeShapeType="1"/>
          </p:cNvSpPr>
          <p:nvPr/>
        </p:nvSpPr>
        <p:spPr bwMode="auto">
          <a:xfrm>
            <a:off x="21447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3" name="Line 51"/>
          <p:cNvSpPr>
            <a:spLocks noChangeShapeType="1"/>
          </p:cNvSpPr>
          <p:nvPr/>
        </p:nvSpPr>
        <p:spPr bwMode="auto">
          <a:xfrm>
            <a:off x="24495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4" name="Line 52"/>
          <p:cNvSpPr>
            <a:spLocks noChangeShapeType="1"/>
          </p:cNvSpPr>
          <p:nvPr/>
        </p:nvSpPr>
        <p:spPr bwMode="auto">
          <a:xfrm>
            <a:off x="27543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5" name="Line 53"/>
          <p:cNvSpPr>
            <a:spLocks noChangeShapeType="1"/>
          </p:cNvSpPr>
          <p:nvPr/>
        </p:nvSpPr>
        <p:spPr bwMode="auto">
          <a:xfrm>
            <a:off x="30591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66" name="Text Box 54"/>
          <p:cNvSpPr txBox="1">
            <a:spLocks noChangeArrowheads="1"/>
          </p:cNvSpPr>
          <p:nvPr/>
        </p:nvSpPr>
        <p:spPr bwMode="auto">
          <a:xfrm>
            <a:off x="925513" y="63468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1767" name="Text Box 55"/>
          <p:cNvSpPr txBox="1">
            <a:spLocks noChangeArrowheads="1"/>
          </p:cNvSpPr>
          <p:nvPr/>
        </p:nvSpPr>
        <p:spPr bwMode="auto">
          <a:xfrm>
            <a:off x="12303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1768" name="Text Box 56"/>
          <p:cNvSpPr txBox="1">
            <a:spLocks noChangeArrowheads="1"/>
          </p:cNvSpPr>
          <p:nvPr/>
        </p:nvSpPr>
        <p:spPr bwMode="auto">
          <a:xfrm>
            <a:off x="15351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1769" name="Text Box 57"/>
          <p:cNvSpPr txBox="1">
            <a:spLocks noChangeArrowheads="1"/>
          </p:cNvSpPr>
          <p:nvPr/>
        </p:nvSpPr>
        <p:spPr bwMode="auto">
          <a:xfrm>
            <a:off x="18399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1770" name="Text Box 58"/>
          <p:cNvSpPr txBox="1">
            <a:spLocks noChangeArrowheads="1"/>
          </p:cNvSpPr>
          <p:nvPr/>
        </p:nvSpPr>
        <p:spPr bwMode="auto">
          <a:xfrm>
            <a:off x="21447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1771" name="Text Box 59"/>
          <p:cNvSpPr txBox="1">
            <a:spLocks noChangeArrowheads="1"/>
          </p:cNvSpPr>
          <p:nvPr/>
        </p:nvSpPr>
        <p:spPr bwMode="auto">
          <a:xfrm>
            <a:off x="24495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1772" name="Text Box 60"/>
          <p:cNvSpPr txBox="1">
            <a:spLocks noChangeArrowheads="1"/>
          </p:cNvSpPr>
          <p:nvPr/>
        </p:nvSpPr>
        <p:spPr bwMode="auto">
          <a:xfrm>
            <a:off x="27543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1773" name="Text Box 61"/>
          <p:cNvSpPr txBox="1">
            <a:spLocks noChangeArrowheads="1"/>
          </p:cNvSpPr>
          <p:nvPr/>
        </p:nvSpPr>
        <p:spPr bwMode="auto">
          <a:xfrm>
            <a:off x="30591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1774" name="Oval 62"/>
          <p:cNvSpPr>
            <a:spLocks noChangeArrowheads="1"/>
          </p:cNvSpPr>
          <p:nvPr/>
        </p:nvSpPr>
        <p:spPr bwMode="auto">
          <a:xfrm>
            <a:off x="946150" y="640715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75" name="Rectangle 63"/>
          <p:cNvSpPr>
            <a:spLocks noChangeArrowheads="1"/>
          </p:cNvSpPr>
          <p:nvPr/>
        </p:nvSpPr>
        <p:spPr bwMode="auto">
          <a:xfrm>
            <a:off x="4908550" y="6010275"/>
            <a:ext cx="24257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76" name="Line 64"/>
          <p:cNvSpPr>
            <a:spLocks noChangeShapeType="1"/>
          </p:cNvSpPr>
          <p:nvPr/>
        </p:nvSpPr>
        <p:spPr bwMode="auto">
          <a:xfrm>
            <a:off x="52133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77" name="Line 65"/>
          <p:cNvSpPr>
            <a:spLocks noChangeShapeType="1"/>
          </p:cNvSpPr>
          <p:nvPr/>
        </p:nvSpPr>
        <p:spPr bwMode="auto">
          <a:xfrm>
            <a:off x="55181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78" name="Line 66"/>
          <p:cNvSpPr>
            <a:spLocks noChangeShapeType="1"/>
          </p:cNvSpPr>
          <p:nvPr/>
        </p:nvSpPr>
        <p:spPr bwMode="auto">
          <a:xfrm>
            <a:off x="58229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79" name="Line 67"/>
          <p:cNvSpPr>
            <a:spLocks noChangeShapeType="1"/>
          </p:cNvSpPr>
          <p:nvPr/>
        </p:nvSpPr>
        <p:spPr bwMode="auto">
          <a:xfrm>
            <a:off x="61277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80" name="Line 68"/>
          <p:cNvSpPr>
            <a:spLocks noChangeShapeType="1"/>
          </p:cNvSpPr>
          <p:nvPr/>
        </p:nvSpPr>
        <p:spPr bwMode="auto">
          <a:xfrm>
            <a:off x="64325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81" name="Line 69"/>
          <p:cNvSpPr>
            <a:spLocks noChangeShapeType="1"/>
          </p:cNvSpPr>
          <p:nvPr/>
        </p:nvSpPr>
        <p:spPr bwMode="auto">
          <a:xfrm>
            <a:off x="67373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82" name="Line 70"/>
          <p:cNvSpPr>
            <a:spLocks noChangeShapeType="1"/>
          </p:cNvSpPr>
          <p:nvPr/>
        </p:nvSpPr>
        <p:spPr bwMode="auto">
          <a:xfrm>
            <a:off x="7042150" y="6010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1783" name="Text Box 71"/>
          <p:cNvSpPr txBox="1">
            <a:spLocks noChangeArrowheads="1"/>
          </p:cNvSpPr>
          <p:nvPr/>
        </p:nvSpPr>
        <p:spPr bwMode="auto">
          <a:xfrm>
            <a:off x="4908550" y="632301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1784" name="Text Box 72"/>
          <p:cNvSpPr txBox="1">
            <a:spLocks noChangeArrowheads="1"/>
          </p:cNvSpPr>
          <p:nvPr/>
        </p:nvSpPr>
        <p:spPr bwMode="auto">
          <a:xfrm>
            <a:off x="52133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1785" name="Text Box 73"/>
          <p:cNvSpPr txBox="1">
            <a:spLocks noChangeArrowheads="1"/>
          </p:cNvSpPr>
          <p:nvPr/>
        </p:nvSpPr>
        <p:spPr bwMode="auto">
          <a:xfrm>
            <a:off x="55181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1786" name="Text Box 74"/>
          <p:cNvSpPr txBox="1">
            <a:spLocks noChangeArrowheads="1"/>
          </p:cNvSpPr>
          <p:nvPr/>
        </p:nvSpPr>
        <p:spPr bwMode="auto">
          <a:xfrm>
            <a:off x="58229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1787" name="Text Box 75"/>
          <p:cNvSpPr txBox="1">
            <a:spLocks noChangeArrowheads="1"/>
          </p:cNvSpPr>
          <p:nvPr/>
        </p:nvSpPr>
        <p:spPr bwMode="auto">
          <a:xfrm>
            <a:off x="61277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1788" name="Text Box 76"/>
          <p:cNvSpPr txBox="1">
            <a:spLocks noChangeArrowheads="1"/>
          </p:cNvSpPr>
          <p:nvPr/>
        </p:nvSpPr>
        <p:spPr bwMode="auto">
          <a:xfrm>
            <a:off x="64325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1789" name="Text Box 77"/>
          <p:cNvSpPr txBox="1">
            <a:spLocks noChangeArrowheads="1"/>
          </p:cNvSpPr>
          <p:nvPr/>
        </p:nvSpPr>
        <p:spPr bwMode="auto">
          <a:xfrm>
            <a:off x="67373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1790" name="Text Box 78"/>
          <p:cNvSpPr txBox="1">
            <a:spLocks noChangeArrowheads="1"/>
          </p:cNvSpPr>
          <p:nvPr/>
        </p:nvSpPr>
        <p:spPr bwMode="auto">
          <a:xfrm>
            <a:off x="7042150" y="631507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1791" name="Text Box 79"/>
          <p:cNvSpPr txBox="1">
            <a:spLocks noChangeArrowheads="1"/>
          </p:cNvSpPr>
          <p:nvPr/>
        </p:nvSpPr>
        <p:spPr bwMode="auto">
          <a:xfrm>
            <a:off x="5172075"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1792" name="Oval 80"/>
          <p:cNvSpPr>
            <a:spLocks noChangeArrowheads="1"/>
          </p:cNvSpPr>
          <p:nvPr/>
        </p:nvSpPr>
        <p:spPr bwMode="auto">
          <a:xfrm>
            <a:off x="4929188" y="638333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1793" name="Text Box 81"/>
          <p:cNvSpPr txBox="1">
            <a:spLocks noChangeArrowheads="1"/>
          </p:cNvSpPr>
          <p:nvPr/>
        </p:nvSpPr>
        <p:spPr bwMode="auto">
          <a:xfrm>
            <a:off x="5518150" y="60706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1794" name="Text Box 82"/>
          <p:cNvSpPr txBox="1">
            <a:spLocks noChangeArrowheads="1"/>
          </p:cNvSpPr>
          <p:nvPr/>
        </p:nvSpPr>
        <p:spPr bwMode="auto">
          <a:xfrm>
            <a:off x="5821363" y="60737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1795" name="Text Box 83"/>
          <p:cNvSpPr txBox="1">
            <a:spLocks noChangeArrowheads="1"/>
          </p:cNvSpPr>
          <p:nvPr/>
        </p:nvSpPr>
        <p:spPr bwMode="auto">
          <a:xfrm>
            <a:off x="6124575" y="60658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1796" name="Text Box 84"/>
          <p:cNvSpPr txBox="1">
            <a:spLocks noChangeArrowheads="1"/>
          </p:cNvSpPr>
          <p:nvPr/>
        </p:nvSpPr>
        <p:spPr bwMode="auto">
          <a:xfrm>
            <a:off x="6416675" y="60785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71797" name="Text Box 85"/>
          <p:cNvSpPr txBox="1">
            <a:spLocks noChangeArrowheads="1"/>
          </p:cNvSpPr>
          <p:nvPr/>
        </p:nvSpPr>
        <p:spPr bwMode="auto">
          <a:xfrm>
            <a:off x="6403975" y="3473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71798" name="Text Box 86"/>
          <p:cNvSpPr txBox="1">
            <a:spLocks noChangeArrowheads="1"/>
          </p:cNvSpPr>
          <p:nvPr/>
        </p:nvSpPr>
        <p:spPr bwMode="auto">
          <a:xfrm>
            <a:off x="6719888" y="3475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71799" name="Text Box 87"/>
          <p:cNvSpPr txBox="1">
            <a:spLocks noChangeArrowheads="1"/>
          </p:cNvSpPr>
          <p:nvPr/>
        </p:nvSpPr>
        <p:spPr bwMode="auto">
          <a:xfrm>
            <a:off x="6721475" y="60594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71800" name="Text Box 88"/>
          <p:cNvSpPr txBox="1">
            <a:spLocks noChangeArrowheads="1"/>
          </p:cNvSpPr>
          <p:nvPr/>
        </p:nvSpPr>
        <p:spPr bwMode="auto">
          <a:xfrm>
            <a:off x="7035800" y="60610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619125" y="165100"/>
            <a:ext cx="7772400" cy="884238"/>
          </a:xfrm>
        </p:spPr>
        <p:txBody>
          <a:bodyPr/>
          <a:lstStyle/>
          <a:p>
            <a:r>
              <a:rPr lang="en-US" sz="3200"/>
              <a:t>Heapsort </a:t>
            </a:r>
            <a:r>
              <a:rPr lang="en-US" sz="3200">
                <a:sym typeface="Symbol" pitchFamily="18" charset="2"/>
              </a:rPr>
              <a:t> Running Time</a:t>
            </a:r>
            <a:endParaRPr lang="en-US" sz="3200">
              <a:latin typeface="Batang" pitchFamily="18" charset="-127"/>
            </a:endParaRPr>
          </a:p>
        </p:txBody>
      </p:sp>
      <p:sp>
        <p:nvSpPr>
          <p:cNvPr id="372739"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000">
                <a:sym typeface="Symbol" pitchFamily="18" charset="2"/>
              </a:rPr>
              <a:t>To build a binary heap takes O(N) time.</a:t>
            </a:r>
          </a:p>
          <a:p>
            <a:r>
              <a:rPr lang="en-US" sz="2000">
                <a:sym typeface="Symbol" pitchFamily="18" charset="2"/>
              </a:rPr>
              <a:t>Performing N </a:t>
            </a:r>
            <a:r>
              <a:rPr lang="en-US" sz="2000">
                <a:latin typeface="Batang" pitchFamily="18" charset="-127"/>
                <a:sym typeface="Symbol" pitchFamily="18" charset="2"/>
              </a:rPr>
              <a:t>deleteMin</a:t>
            </a:r>
            <a:r>
              <a:rPr lang="en-US" sz="2000">
                <a:sym typeface="Symbol" pitchFamily="18" charset="2"/>
              </a:rPr>
              <a:t> operations takes O(Nlog</a:t>
            </a:r>
            <a:r>
              <a:rPr lang="en-US" sz="2000" i="1">
                <a:sym typeface="Symbol" pitchFamily="18" charset="2"/>
              </a:rPr>
              <a:t>N</a:t>
            </a:r>
            <a:r>
              <a:rPr lang="en-US" sz="2000">
                <a:sym typeface="Symbol" pitchFamily="18" charset="2"/>
              </a:rPr>
              <a:t>) time.</a:t>
            </a:r>
          </a:p>
          <a:p>
            <a:r>
              <a:rPr lang="en-US" sz="2000">
                <a:sym typeface="Symbol" pitchFamily="18" charset="2"/>
              </a:rPr>
              <a:t>Total running time is O(Nlog</a:t>
            </a:r>
            <a:r>
              <a:rPr lang="en-US" sz="2000" i="1">
                <a:sym typeface="Symbol" pitchFamily="18" charset="2"/>
              </a:rPr>
              <a:t>N</a:t>
            </a:r>
            <a:r>
              <a:rPr lang="en-US" sz="2000">
                <a:sym typeface="Symbol" pitchFamily="18" charset="2"/>
              </a:rPr>
              <a:t>).</a:t>
            </a:r>
          </a:p>
          <a:p>
            <a:endParaRPr lang="en-US" sz="2000">
              <a:sym typeface="Symbol" pitchFamily="18" charset="2"/>
            </a:endParaRPr>
          </a:p>
          <a:p>
            <a:r>
              <a:rPr lang="en-US" sz="2000">
                <a:sym typeface="Symbol" pitchFamily="18" charset="2"/>
              </a:rPr>
              <a:t>Drawback: </a:t>
            </a:r>
            <a:r>
              <a:rPr lang="en-US" sz="2000">
                <a:solidFill>
                  <a:srgbClr val="FF00FF"/>
                </a:solidFill>
                <a:sym typeface="Symbol" pitchFamily="18" charset="2"/>
              </a:rPr>
              <a:t>need to use an extra array</a:t>
            </a:r>
            <a:r>
              <a:rPr lang="en-US" sz="2000">
                <a:sym typeface="Symbol" pitchFamily="18" charset="2"/>
              </a:rPr>
              <a:t>.</a:t>
            </a:r>
          </a:p>
        </p:txBody>
      </p:sp>
      <p:sp>
        <p:nvSpPr>
          <p:cNvPr id="372740"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619125" y="165100"/>
            <a:ext cx="7772400" cy="550863"/>
          </a:xfrm>
        </p:spPr>
        <p:txBody>
          <a:bodyPr>
            <a:normAutofit fontScale="90000"/>
          </a:bodyPr>
          <a:lstStyle/>
          <a:p>
            <a:r>
              <a:rPr lang="en-US" sz="3200"/>
              <a:t>Heapsort </a:t>
            </a:r>
            <a:r>
              <a:rPr lang="en-US" sz="3200">
                <a:sym typeface="Symbol" pitchFamily="18" charset="2"/>
              </a:rPr>
              <a:t> Improving Space Efficiency</a:t>
            </a:r>
            <a:endParaRPr lang="en-US" sz="3200">
              <a:latin typeface="Batang" pitchFamily="18" charset="-127"/>
            </a:endParaRPr>
          </a:p>
        </p:txBody>
      </p:sp>
      <p:sp>
        <p:nvSpPr>
          <p:cNvPr id="373763" name="Rectangle 3" descr="Rectangle: Click to edit Master text styles&#10;Second level&#10;Third level&#10;Fourth level&#10;Fifth level"/>
          <p:cNvSpPr>
            <a:spLocks noGrp="1" noChangeArrowheads="1"/>
          </p:cNvSpPr>
          <p:nvPr>
            <p:ph idx="1"/>
          </p:nvPr>
        </p:nvSpPr>
        <p:spPr>
          <a:xfrm>
            <a:off x="584200" y="887413"/>
            <a:ext cx="7940675" cy="5143500"/>
          </a:xfrm>
        </p:spPr>
        <p:txBody>
          <a:bodyPr/>
          <a:lstStyle/>
          <a:p>
            <a:r>
              <a:rPr lang="en-US" sz="2000">
                <a:sym typeface="Symbol" pitchFamily="18" charset="2"/>
              </a:rPr>
              <a:t>A clever way to avoid using a second array makes use of the fact that after each </a:t>
            </a:r>
            <a:r>
              <a:rPr lang="en-US" sz="2000">
                <a:latin typeface="Batang" pitchFamily="18" charset="-127"/>
                <a:sym typeface="Symbol" pitchFamily="18" charset="2"/>
              </a:rPr>
              <a:t>deleteMin</a:t>
            </a:r>
            <a:r>
              <a:rPr lang="en-US" sz="2000">
                <a:sym typeface="Symbol" pitchFamily="18" charset="2"/>
              </a:rPr>
              <a:t>, the heap shrinks by 1.</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The cell that was last in the heap can be used to store the element that was just deleted.</a:t>
            </a:r>
          </a:p>
        </p:txBody>
      </p:sp>
      <p:sp>
        <p:nvSpPr>
          <p:cNvPr id="37376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3765" name="Rectangle 5"/>
          <p:cNvSpPr>
            <a:spLocks noChangeArrowheads="1"/>
          </p:cNvSpPr>
          <p:nvPr/>
        </p:nvSpPr>
        <p:spPr bwMode="auto">
          <a:xfrm>
            <a:off x="1122363" y="3195638"/>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766" name="Line 6"/>
          <p:cNvSpPr>
            <a:spLocks noChangeShapeType="1"/>
          </p:cNvSpPr>
          <p:nvPr/>
        </p:nvSpPr>
        <p:spPr bwMode="auto">
          <a:xfrm>
            <a:off x="14271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67" name="Line 7"/>
          <p:cNvSpPr>
            <a:spLocks noChangeShapeType="1"/>
          </p:cNvSpPr>
          <p:nvPr/>
        </p:nvSpPr>
        <p:spPr bwMode="auto">
          <a:xfrm>
            <a:off x="17319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68" name="Line 8"/>
          <p:cNvSpPr>
            <a:spLocks noChangeShapeType="1"/>
          </p:cNvSpPr>
          <p:nvPr/>
        </p:nvSpPr>
        <p:spPr bwMode="auto">
          <a:xfrm>
            <a:off x="20367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69" name="Line 9"/>
          <p:cNvSpPr>
            <a:spLocks noChangeShapeType="1"/>
          </p:cNvSpPr>
          <p:nvPr/>
        </p:nvSpPr>
        <p:spPr bwMode="auto">
          <a:xfrm>
            <a:off x="23415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70" name="Line 10"/>
          <p:cNvSpPr>
            <a:spLocks noChangeShapeType="1"/>
          </p:cNvSpPr>
          <p:nvPr/>
        </p:nvSpPr>
        <p:spPr bwMode="auto">
          <a:xfrm>
            <a:off x="26463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71" name="Line 11"/>
          <p:cNvSpPr>
            <a:spLocks noChangeShapeType="1"/>
          </p:cNvSpPr>
          <p:nvPr/>
        </p:nvSpPr>
        <p:spPr bwMode="auto">
          <a:xfrm>
            <a:off x="29511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72" name="Line 12"/>
          <p:cNvSpPr>
            <a:spLocks noChangeShapeType="1"/>
          </p:cNvSpPr>
          <p:nvPr/>
        </p:nvSpPr>
        <p:spPr bwMode="auto">
          <a:xfrm>
            <a:off x="3255963" y="31956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73" name="Text Box 13"/>
          <p:cNvSpPr txBox="1">
            <a:spLocks noChangeArrowheads="1"/>
          </p:cNvSpPr>
          <p:nvPr/>
        </p:nvSpPr>
        <p:spPr bwMode="auto">
          <a:xfrm>
            <a:off x="1122363" y="35083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3774" name="Text Box 14"/>
          <p:cNvSpPr txBox="1">
            <a:spLocks noChangeArrowheads="1"/>
          </p:cNvSpPr>
          <p:nvPr/>
        </p:nvSpPr>
        <p:spPr bwMode="auto">
          <a:xfrm>
            <a:off x="14271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3775" name="Text Box 15"/>
          <p:cNvSpPr txBox="1">
            <a:spLocks noChangeArrowheads="1"/>
          </p:cNvSpPr>
          <p:nvPr/>
        </p:nvSpPr>
        <p:spPr bwMode="auto">
          <a:xfrm>
            <a:off x="17319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3776" name="Text Box 16"/>
          <p:cNvSpPr txBox="1">
            <a:spLocks noChangeArrowheads="1"/>
          </p:cNvSpPr>
          <p:nvPr/>
        </p:nvSpPr>
        <p:spPr bwMode="auto">
          <a:xfrm>
            <a:off x="20367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3777" name="Text Box 17"/>
          <p:cNvSpPr txBox="1">
            <a:spLocks noChangeArrowheads="1"/>
          </p:cNvSpPr>
          <p:nvPr/>
        </p:nvSpPr>
        <p:spPr bwMode="auto">
          <a:xfrm>
            <a:off x="23415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3778" name="Text Box 18"/>
          <p:cNvSpPr txBox="1">
            <a:spLocks noChangeArrowheads="1"/>
          </p:cNvSpPr>
          <p:nvPr/>
        </p:nvSpPr>
        <p:spPr bwMode="auto">
          <a:xfrm>
            <a:off x="26463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3779" name="Text Box 19"/>
          <p:cNvSpPr txBox="1">
            <a:spLocks noChangeArrowheads="1"/>
          </p:cNvSpPr>
          <p:nvPr/>
        </p:nvSpPr>
        <p:spPr bwMode="auto">
          <a:xfrm>
            <a:off x="29511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3780" name="Text Box 20"/>
          <p:cNvSpPr txBox="1">
            <a:spLocks noChangeArrowheads="1"/>
          </p:cNvSpPr>
          <p:nvPr/>
        </p:nvSpPr>
        <p:spPr bwMode="auto">
          <a:xfrm>
            <a:off x="3255963" y="350043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3781" name="Text Box 21"/>
          <p:cNvSpPr txBox="1">
            <a:spLocks noChangeArrowheads="1"/>
          </p:cNvSpPr>
          <p:nvPr/>
        </p:nvSpPr>
        <p:spPr bwMode="auto">
          <a:xfrm>
            <a:off x="1385888" y="32527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3782" name="Text Box 22"/>
          <p:cNvSpPr txBox="1">
            <a:spLocks noChangeArrowheads="1"/>
          </p:cNvSpPr>
          <p:nvPr/>
        </p:nvSpPr>
        <p:spPr bwMode="auto">
          <a:xfrm>
            <a:off x="1720850" y="32464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3783" name="Text Box 23"/>
          <p:cNvSpPr txBox="1">
            <a:spLocks noChangeArrowheads="1"/>
          </p:cNvSpPr>
          <p:nvPr/>
        </p:nvSpPr>
        <p:spPr bwMode="auto">
          <a:xfrm>
            <a:off x="2025650" y="32464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3784" name="Text Box 24"/>
          <p:cNvSpPr txBox="1">
            <a:spLocks noChangeArrowheads="1"/>
          </p:cNvSpPr>
          <p:nvPr/>
        </p:nvSpPr>
        <p:spPr bwMode="auto">
          <a:xfrm>
            <a:off x="2341563" y="32464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3785" name="Text Box 25"/>
          <p:cNvSpPr txBox="1">
            <a:spLocks noChangeArrowheads="1"/>
          </p:cNvSpPr>
          <p:nvPr/>
        </p:nvSpPr>
        <p:spPr bwMode="auto">
          <a:xfrm>
            <a:off x="2646363" y="32464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3786" name="Text Box 26"/>
          <p:cNvSpPr txBox="1">
            <a:spLocks noChangeArrowheads="1"/>
          </p:cNvSpPr>
          <p:nvPr/>
        </p:nvSpPr>
        <p:spPr bwMode="auto">
          <a:xfrm>
            <a:off x="2951163" y="32464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3787" name="Oval 27"/>
          <p:cNvSpPr>
            <a:spLocks noChangeArrowheads="1"/>
          </p:cNvSpPr>
          <p:nvPr/>
        </p:nvSpPr>
        <p:spPr bwMode="auto">
          <a:xfrm>
            <a:off x="1143000" y="356870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788" name="Oval 28"/>
          <p:cNvSpPr>
            <a:spLocks noChangeArrowheads="1"/>
          </p:cNvSpPr>
          <p:nvPr/>
        </p:nvSpPr>
        <p:spPr bwMode="auto">
          <a:xfrm>
            <a:off x="2692400" y="162560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3789" name="Group 29"/>
          <p:cNvGrpSpPr>
            <a:grpSpLocks/>
          </p:cNvGrpSpPr>
          <p:nvPr/>
        </p:nvGrpSpPr>
        <p:grpSpPr bwMode="auto">
          <a:xfrm>
            <a:off x="1751013" y="2165350"/>
            <a:ext cx="339725" cy="311150"/>
            <a:chOff x="4306" y="2833"/>
            <a:chExt cx="214" cy="196"/>
          </a:xfrm>
        </p:grpSpPr>
        <p:sp>
          <p:nvSpPr>
            <p:cNvPr id="373790" name="Oval 3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791" name="Text Box 3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73792" name="Oval 32"/>
          <p:cNvSpPr>
            <a:spLocks noChangeArrowheads="1"/>
          </p:cNvSpPr>
          <p:nvPr/>
        </p:nvSpPr>
        <p:spPr bwMode="auto">
          <a:xfrm>
            <a:off x="3606800" y="216535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793" name="Text Box 33"/>
          <p:cNvSpPr txBox="1">
            <a:spLocks noChangeArrowheads="1"/>
          </p:cNvSpPr>
          <p:nvPr/>
        </p:nvSpPr>
        <p:spPr bwMode="auto">
          <a:xfrm>
            <a:off x="2686050" y="16605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3794" name="Line 34"/>
          <p:cNvSpPr>
            <a:spLocks noChangeShapeType="1"/>
          </p:cNvSpPr>
          <p:nvPr/>
        </p:nvSpPr>
        <p:spPr bwMode="auto">
          <a:xfrm flipH="1">
            <a:off x="1979613" y="1865313"/>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795" name="Line 35"/>
          <p:cNvSpPr>
            <a:spLocks noChangeShapeType="1"/>
          </p:cNvSpPr>
          <p:nvPr/>
        </p:nvSpPr>
        <p:spPr bwMode="auto">
          <a:xfrm>
            <a:off x="2981325" y="1865313"/>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3796" name="Group 36"/>
          <p:cNvGrpSpPr>
            <a:grpSpLocks/>
          </p:cNvGrpSpPr>
          <p:nvPr/>
        </p:nvGrpSpPr>
        <p:grpSpPr bwMode="auto">
          <a:xfrm>
            <a:off x="1281113" y="2416175"/>
            <a:ext cx="1266825" cy="669925"/>
            <a:chOff x="856" y="2562"/>
            <a:chExt cx="798" cy="422"/>
          </a:xfrm>
        </p:grpSpPr>
        <p:grpSp>
          <p:nvGrpSpPr>
            <p:cNvPr id="373797" name="Group 37"/>
            <p:cNvGrpSpPr>
              <a:grpSpLocks/>
            </p:cNvGrpSpPr>
            <p:nvPr/>
          </p:nvGrpSpPr>
          <p:grpSpPr bwMode="auto">
            <a:xfrm>
              <a:off x="856" y="2788"/>
              <a:ext cx="214" cy="196"/>
              <a:chOff x="4306" y="2833"/>
              <a:chExt cx="214" cy="196"/>
            </a:xfrm>
          </p:grpSpPr>
          <p:sp>
            <p:nvSpPr>
              <p:cNvPr id="373798" name="Oval 3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799" name="Text Box 3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73800" name="Group 40"/>
            <p:cNvGrpSpPr>
              <a:grpSpLocks/>
            </p:cNvGrpSpPr>
            <p:nvPr/>
          </p:nvGrpSpPr>
          <p:grpSpPr bwMode="auto">
            <a:xfrm>
              <a:off x="1440" y="2788"/>
              <a:ext cx="214" cy="196"/>
              <a:chOff x="4306" y="2833"/>
              <a:chExt cx="214" cy="196"/>
            </a:xfrm>
          </p:grpSpPr>
          <p:sp>
            <p:nvSpPr>
              <p:cNvPr id="373801" name="Oval 4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02" name="Text Box 4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3803" name="Line 4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04" name="Line 4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73805" name="Oval 45"/>
          <p:cNvSpPr>
            <a:spLocks noChangeArrowheads="1"/>
          </p:cNvSpPr>
          <p:nvPr/>
        </p:nvSpPr>
        <p:spPr bwMode="auto">
          <a:xfrm>
            <a:off x="3149600" y="277495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06" name="Text Box 46"/>
          <p:cNvSpPr txBox="1">
            <a:spLocks noChangeArrowheads="1"/>
          </p:cNvSpPr>
          <p:nvPr/>
        </p:nvSpPr>
        <p:spPr bwMode="auto">
          <a:xfrm>
            <a:off x="3605213" y="2205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3807" name="Text Box 47"/>
          <p:cNvSpPr txBox="1">
            <a:spLocks noChangeArrowheads="1"/>
          </p:cNvSpPr>
          <p:nvPr/>
        </p:nvSpPr>
        <p:spPr bwMode="auto">
          <a:xfrm>
            <a:off x="3133725" y="28082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3808" name="Line 48"/>
          <p:cNvSpPr>
            <a:spLocks noChangeShapeType="1"/>
          </p:cNvSpPr>
          <p:nvPr/>
        </p:nvSpPr>
        <p:spPr bwMode="auto">
          <a:xfrm flipH="1">
            <a:off x="3321050" y="2425700"/>
            <a:ext cx="323850" cy="3444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09" name="Rectangle 49"/>
          <p:cNvSpPr>
            <a:spLocks noChangeArrowheads="1"/>
          </p:cNvSpPr>
          <p:nvPr/>
        </p:nvSpPr>
        <p:spPr bwMode="auto">
          <a:xfrm>
            <a:off x="4992688" y="3181350"/>
            <a:ext cx="2414587"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10" name="Line 50"/>
          <p:cNvSpPr>
            <a:spLocks noChangeShapeType="1"/>
          </p:cNvSpPr>
          <p:nvPr/>
        </p:nvSpPr>
        <p:spPr bwMode="auto">
          <a:xfrm>
            <a:off x="52974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1" name="Line 51"/>
          <p:cNvSpPr>
            <a:spLocks noChangeShapeType="1"/>
          </p:cNvSpPr>
          <p:nvPr/>
        </p:nvSpPr>
        <p:spPr bwMode="auto">
          <a:xfrm>
            <a:off x="56022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2" name="Line 52"/>
          <p:cNvSpPr>
            <a:spLocks noChangeShapeType="1"/>
          </p:cNvSpPr>
          <p:nvPr/>
        </p:nvSpPr>
        <p:spPr bwMode="auto">
          <a:xfrm>
            <a:off x="59070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3" name="Line 53"/>
          <p:cNvSpPr>
            <a:spLocks noChangeShapeType="1"/>
          </p:cNvSpPr>
          <p:nvPr/>
        </p:nvSpPr>
        <p:spPr bwMode="auto">
          <a:xfrm>
            <a:off x="62118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4" name="Line 54"/>
          <p:cNvSpPr>
            <a:spLocks noChangeShapeType="1"/>
          </p:cNvSpPr>
          <p:nvPr/>
        </p:nvSpPr>
        <p:spPr bwMode="auto">
          <a:xfrm>
            <a:off x="65166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5" name="Line 55"/>
          <p:cNvSpPr>
            <a:spLocks noChangeShapeType="1"/>
          </p:cNvSpPr>
          <p:nvPr/>
        </p:nvSpPr>
        <p:spPr bwMode="auto">
          <a:xfrm>
            <a:off x="68214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6" name="Line 56"/>
          <p:cNvSpPr>
            <a:spLocks noChangeShapeType="1"/>
          </p:cNvSpPr>
          <p:nvPr/>
        </p:nvSpPr>
        <p:spPr bwMode="auto">
          <a:xfrm>
            <a:off x="7126288" y="3181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17" name="Text Box 57"/>
          <p:cNvSpPr txBox="1">
            <a:spLocks noChangeArrowheads="1"/>
          </p:cNvSpPr>
          <p:nvPr/>
        </p:nvSpPr>
        <p:spPr bwMode="auto">
          <a:xfrm>
            <a:off x="4992688" y="34940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3818" name="Text Box 58"/>
          <p:cNvSpPr txBox="1">
            <a:spLocks noChangeArrowheads="1"/>
          </p:cNvSpPr>
          <p:nvPr/>
        </p:nvSpPr>
        <p:spPr bwMode="auto">
          <a:xfrm>
            <a:off x="52974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3819" name="Text Box 59"/>
          <p:cNvSpPr txBox="1">
            <a:spLocks noChangeArrowheads="1"/>
          </p:cNvSpPr>
          <p:nvPr/>
        </p:nvSpPr>
        <p:spPr bwMode="auto">
          <a:xfrm>
            <a:off x="56022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3820" name="Text Box 60"/>
          <p:cNvSpPr txBox="1">
            <a:spLocks noChangeArrowheads="1"/>
          </p:cNvSpPr>
          <p:nvPr/>
        </p:nvSpPr>
        <p:spPr bwMode="auto">
          <a:xfrm>
            <a:off x="59070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3821" name="Text Box 61"/>
          <p:cNvSpPr txBox="1">
            <a:spLocks noChangeArrowheads="1"/>
          </p:cNvSpPr>
          <p:nvPr/>
        </p:nvSpPr>
        <p:spPr bwMode="auto">
          <a:xfrm>
            <a:off x="62118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3822" name="Text Box 62"/>
          <p:cNvSpPr txBox="1">
            <a:spLocks noChangeArrowheads="1"/>
          </p:cNvSpPr>
          <p:nvPr/>
        </p:nvSpPr>
        <p:spPr bwMode="auto">
          <a:xfrm>
            <a:off x="65166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3823" name="Text Box 63"/>
          <p:cNvSpPr txBox="1">
            <a:spLocks noChangeArrowheads="1"/>
          </p:cNvSpPr>
          <p:nvPr/>
        </p:nvSpPr>
        <p:spPr bwMode="auto">
          <a:xfrm>
            <a:off x="68214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3824" name="Text Box 64"/>
          <p:cNvSpPr txBox="1">
            <a:spLocks noChangeArrowheads="1"/>
          </p:cNvSpPr>
          <p:nvPr/>
        </p:nvSpPr>
        <p:spPr bwMode="auto">
          <a:xfrm>
            <a:off x="7126288" y="34861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3825" name="Text Box 65"/>
          <p:cNvSpPr txBox="1">
            <a:spLocks noChangeArrowheads="1"/>
          </p:cNvSpPr>
          <p:nvPr/>
        </p:nvSpPr>
        <p:spPr bwMode="auto">
          <a:xfrm>
            <a:off x="5256213" y="32385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3826" name="Oval 66"/>
          <p:cNvSpPr>
            <a:spLocks noChangeArrowheads="1"/>
          </p:cNvSpPr>
          <p:nvPr/>
        </p:nvSpPr>
        <p:spPr bwMode="auto">
          <a:xfrm>
            <a:off x="5013325" y="355441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27" name="Text Box 67"/>
          <p:cNvSpPr txBox="1">
            <a:spLocks noChangeArrowheads="1"/>
          </p:cNvSpPr>
          <p:nvPr/>
        </p:nvSpPr>
        <p:spPr bwMode="auto">
          <a:xfrm>
            <a:off x="4178300" y="2251075"/>
            <a:ext cx="31908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After remove the smallest element 26.</a:t>
            </a:r>
          </a:p>
        </p:txBody>
      </p:sp>
      <p:sp>
        <p:nvSpPr>
          <p:cNvPr id="373828" name="Rectangle 68"/>
          <p:cNvSpPr>
            <a:spLocks noChangeArrowheads="1"/>
          </p:cNvSpPr>
          <p:nvPr/>
        </p:nvSpPr>
        <p:spPr bwMode="auto">
          <a:xfrm>
            <a:off x="1081088" y="5992813"/>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29" name="Line 69"/>
          <p:cNvSpPr>
            <a:spLocks noChangeShapeType="1"/>
          </p:cNvSpPr>
          <p:nvPr/>
        </p:nvSpPr>
        <p:spPr bwMode="auto">
          <a:xfrm>
            <a:off x="13858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0" name="Line 70"/>
          <p:cNvSpPr>
            <a:spLocks noChangeShapeType="1"/>
          </p:cNvSpPr>
          <p:nvPr/>
        </p:nvSpPr>
        <p:spPr bwMode="auto">
          <a:xfrm>
            <a:off x="16906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1" name="Line 71"/>
          <p:cNvSpPr>
            <a:spLocks noChangeShapeType="1"/>
          </p:cNvSpPr>
          <p:nvPr/>
        </p:nvSpPr>
        <p:spPr bwMode="auto">
          <a:xfrm>
            <a:off x="19954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2" name="Line 72"/>
          <p:cNvSpPr>
            <a:spLocks noChangeShapeType="1"/>
          </p:cNvSpPr>
          <p:nvPr/>
        </p:nvSpPr>
        <p:spPr bwMode="auto">
          <a:xfrm>
            <a:off x="23002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3" name="Line 73"/>
          <p:cNvSpPr>
            <a:spLocks noChangeShapeType="1"/>
          </p:cNvSpPr>
          <p:nvPr/>
        </p:nvSpPr>
        <p:spPr bwMode="auto">
          <a:xfrm>
            <a:off x="26050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4" name="Line 74"/>
          <p:cNvSpPr>
            <a:spLocks noChangeShapeType="1"/>
          </p:cNvSpPr>
          <p:nvPr/>
        </p:nvSpPr>
        <p:spPr bwMode="auto">
          <a:xfrm>
            <a:off x="29098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5" name="Line 75"/>
          <p:cNvSpPr>
            <a:spLocks noChangeShapeType="1"/>
          </p:cNvSpPr>
          <p:nvPr/>
        </p:nvSpPr>
        <p:spPr bwMode="auto">
          <a:xfrm>
            <a:off x="3214688" y="59928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36" name="Text Box 76"/>
          <p:cNvSpPr txBox="1">
            <a:spLocks noChangeArrowheads="1"/>
          </p:cNvSpPr>
          <p:nvPr/>
        </p:nvSpPr>
        <p:spPr bwMode="auto">
          <a:xfrm>
            <a:off x="1081088" y="63055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3837" name="Text Box 77"/>
          <p:cNvSpPr txBox="1">
            <a:spLocks noChangeArrowheads="1"/>
          </p:cNvSpPr>
          <p:nvPr/>
        </p:nvSpPr>
        <p:spPr bwMode="auto">
          <a:xfrm>
            <a:off x="13858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3838" name="Text Box 78"/>
          <p:cNvSpPr txBox="1">
            <a:spLocks noChangeArrowheads="1"/>
          </p:cNvSpPr>
          <p:nvPr/>
        </p:nvSpPr>
        <p:spPr bwMode="auto">
          <a:xfrm>
            <a:off x="16906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3839" name="Text Box 79"/>
          <p:cNvSpPr txBox="1">
            <a:spLocks noChangeArrowheads="1"/>
          </p:cNvSpPr>
          <p:nvPr/>
        </p:nvSpPr>
        <p:spPr bwMode="auto">
          <a:xfrm>
            <a:off x="19954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3840" name="Text Box 80"/>
          <p:cNvSpPr txBox="1">
            <a:spLocks noChangeArrowheads="1"/>
          </p:cNvSpPr>
          <p:nvPr/>
        </p:nvSpPr>
        <p:spPr bwMode="auto">
          <a:xfrm>
            <a:off x="23002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3841" name="Text Box 81"/>
          <p:cNvSpPr txBox="1">
            <a:spLocks noChangeArrowheads="1"/>
          </p:cNvSpPr>
          <p:nvPr/>
        </p:nvSpPr>
        <p:spPr bwMode="auto">
          <a:xfrm>
            <a:off x="26050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3842" name="Text Box 82"/>
          <p:cNvSpPr txBox="1">
            <a:spLocks noChangeArrowheads="1"/>
          </p:cNvSpPr>
          <p:nvPr/>
        </p:nvSpPr>
        <p:spPr bwMode="auto">
          <a:xfrm>
            <a:off x="29098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3843" name="Text Box 83"/>
          <p:cNvSpPr txBox="1">
            <a:spLocks noChangeArrowheads="1"/>
          </p:cNvSpPr>
          <p:nvPr/>
        </p:nvSpPr>
        <p:spPr bwMode="auto">
          <a:xfrm>
            <a:off x="3214688" y="629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3844" name="Text Box 84"/>
          <p:cNvSpPr txBox="1">
            <a:spLocks noChangeArrowheads="1"/>
          </p:cNvSpPr>
          <p:nvPr/>
        </p:nvSpPr>
        <p:spPr bwMode="auto">
          <a:xfrm>
            <a:off x="1344613" y="60499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3845" name="Text Box 85"/>
          <p:cNvSpPr txBox="1">
            <a:spLocks noChangeArrowheads="1"/>
          </p:cNvSpPr>
          <p:nvPr/>
        </p:nvSpPr>
        <p:spPr bwMode="auto">
          <a:xfrm>
            <a:off x="1679575" y="6043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3846" name="Text Box 86"/>
          <p:cNvSpPr txBox="1">
            <a:spLocks noChangeArrowheads="1"/>
          </p:cNvSpPr>
          <p:nvPr/>
        </p:nvSpPr>
        <p:spPr bwMode="auto">
          <a:xfrm>
            <a:off x="1984375" y="6043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3847" name="Text Box 87"/>
          <p:cNvSpPr txBox="1">
            <a:spLocks noChangeArrowheads="1"/>
          </p:cNvSpPr>
          <p:nvPr/>
        </p:nvSpPr>
        <p:spPr bwMode="auto">
          <a:xfrm>
            <a:off x="2300288" y="6043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3848" name="Text Box 88"/>
          <p:cNvSpPr txBox="1">
            <a:spLocks noChangeArrowheads="1"/>
          </p:cNvSpPr>
          <p:nvPr/>
        </p:nvSpPr>
        <p:spPr bwMode="auto">
          <a:xfrm>
            <a:off x="2605088" y="6043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3849" name="Text Box 89"/>
          <p:cNvSpPr txBox="1">
            <a:spLocks noChangeArrowheads="1"/>
          </p:cNvSpPr>
          <p:nvPr/>
        </p:nvSpPr>
        <p:spPr bwMode="auto">
          <a:xfrm>
            <a:off x="2909888" y="6043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3850" name="Oval 90"/>
          <p:cNvSpPr>
            <a:spLocks noChangeArrowheads="1"/>
          </p:cNvSpPr>
          <p:nvPr/>
        </p:nvSpPr>
        <p:spPr bwMode="auto">
          <a:xfrm>
            <a:off x="1101725" y="636587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51" name="Oval 91"/>
          <p:cNvSpPr>
            <a:spLocks noChangeArrowheads="1"/>
          </p:cNvSpPr>
          <p:nvPr/>
        </p:nvSpPr>
        <p:spPr bwMode="auto">
          <a:xfrm>
            <a:off x="2651125" y="442277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3852" name="Group 92"/>
          <p:cNvGrpSpPr>
            <a:grpSpLocks/>
          </p:cNvGrpSpPr>
          <p:nvPr/>
        </p:nvGrpSpPr>
        <p:grpSpPr bwMode="auto">
          <a:xfrm>
            <a:off x="1709738" y="4962525"/>
            <a:ext cx="339725" cy="311150"/>
            <a:chOff x="4306" y="2833"/>
            <a:chExt cx="214" cy="196"/>
          </a:xfrm>
        </p:grpSpPr>
        <p:sp>
          <p:nvSpPr>
            <p:cNvPr id="373853" name="Oval 93"/>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54" name="Text Box 94"/>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73855" name="Oval 95"/>
          <p:cNvSpPr>
            <a:spLocks noChangeArrowheads="1"/>
          </p:cNvSpPr>
          <p:nvPr/>
        </p:nvSpPr>
        <p:spPr bwMode="auto">
          <a:xfrm>
            <a:off x="3565525" y="49625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56" name="Text Box 96"/>
          <p:cNvSpPr txBox="1">
            <a:spLocks noChangeArrowheads="1"/>
          </p:cNvSpPr>
          <p:nvPr/>
        </p:nvSpPr>
        <p:spPr bwMode="auto">
          <a:xfrm>
            <a:off x="2644775" y="44577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3857" name="Line 97"/>
          <p:cNvSpPr>
            <a:spLocks noChangeShapeType="1"/>
          </p:cNvSpPr>
          <p:nvPr/>
        </p:nvSpPr>
        <p:spPr bwMode="auto">
          <a:xfrm flipH="1">
            <a:off x="1938338" y="4662488"/>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58" name="Line 98"/>
          <p:cNvSpPr>
            <a:spLocks noChangeShapeType="1"/>
          </p:cNvSpPr>
          <p:nvPr/>
        </p:nvSpPr>
        <p:spPr bwMode="auto">
          <a:xfrm>
            <a:off x="2940050" y="4662488"/>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3859" name="Group 99"/>
          <p:cNvGrpSpPr>
            <a:grpSpLocks/>
          </p:cNvGrpSpPr>
          <p:nvPr/>
        </p:nvGrpSpPr>
        <p:grpSpPr bwMode="auto">
          <a:xfrm>
            <a:off x="1239838" y="5213350"/>
            <a:ext cx="1266825" cy="669925"/>
            <a:chOff x="856" y="2562"/>
            <a:chExt cx="798" cy="422"/>
          </a:xfrm>
        </p:grpSpPr>
        <p:grpSp>
          <p:nvGrpSpPr>
            <p:cNvPr id="373860" name="Group 100"/>
            <p:cNvGrpSpPr>
              <a:grpSpLocks/>
            </p:cNvGrpSpPr>
            <p:nvPr/>
          </p:nvGrpSpPr>
          <p:grpSpPr bwMode="auto">
            <a:xfrm>
              <a:off x="856" y="2788"/>
              <a:ext cx="214" cy="196"/>
              <a:chOff x="4306" y="2833"/>
              <a:chExt cx="214" cy="196"/>
            </a:xfrm>
          </p:grpSpPr>
          <p:sp>
            <p:nvSpPr>
              <p:cNvPr id="373861" name="Oval 10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62" name="Text Box 10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73863" name="Group 103"/>
            <p:cNvGrpSpPr>
              <a:grpSpLocks/>
            </p:cNvGrpSpPr>
            <p:nvPr/>
          </p:nvGrpSpPr>
          <p:grpSpPr bwMode="auto">
            <a:xfrm>
              <a:off x="1440" y="2788"/>
              <a:ext cx="214" cy="196"/>
              <a:chOff x="4306" y="2833"/>
              <a:chExt cx="214" cy="196"/>
            </a:xfrm>
          </p:grpSpPr>
          <p:sp>
            <p:nvSpPr>
              <p:cNvPr id="373864" name="Oval 104"/>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65" name="Text Box 105"/>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3866" name="Line 106"/>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67" name="Line 107"/>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73868" name="Oval 108"/>
          <p:cNvSpPr>
            <a:spLocks noChangeArrowheads="1"/>
          </p:cNvSpPr>
          <p:nvPr/>
        </p:nvSpPr>
        <p:spPr bwMode="auto">
          <a:xfrm>
            <a:off x="3108325" y="55721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3869" name="Text Box 109"/>
          <p:cNvSpPr txBox="1">
            <a:spLocks noChangeArrowheads="1"/>
          </p:cNvSpPr>
          <p:nvPr/>
        </p:nvSpPr>
        <p:spPr bwMode="auto">
          <a:xfrm>
            <a:off x="3563938" y="5002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3870" name="Text Box 110"/>
          <p:cNvSpPr txBox="1">
            <a:spLocks noChangeArrowheads="1"/>
          </p:cNvSpPr>
          <p:nvPr/>
        </p:nvSpPr>
        <p:spPr bwMode="auto">
          <a:xfrm>
            <a:off x="3092450" y="56054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3871" name="Line 111"/>
          <p:cNvSpPr>
            <a:spLocks noChangeShapeType="1"/>
          </p:cNvSpPr>
          <p:nvPr/>
        </p:nvSpPr>
        <p:spPr bwMode="auto">
          <a:xfrm flipH="1">
            <a:off x="3279775" y="5222875"/>
            <a:ext cx="323850" cy="3444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3872" name="Text Box 112"/>
          <p:cNvSpPr txBox="1">
            <a:spLocks noChangeArrowheads="1"/>
          </p:cNvSpPr>
          <p:nvPr/>
        </p:nvSpPr>
        <p:spPr bwMode="auto">
          <a:xfrm>
            <a:off x="3201988" y="6037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619125" y="165100"/>
            <a:ext cx="7772400" cy="550863"/>
          </a:xfrm>
        </p:spPr>
        <p:txBody>
          <a:bodyPr>
            <a:normAutofit fontScale="90000"/>
          </a:bodyPr>
          <a:lstStyle/>
          <a:p>
            <a:r>
              <a:rPr lang="en-US" sz="3200">
                <a:sym typeface="Symbol" pitchFamily="18" charset="2"/>
              </a:rPr>
              <a:t>Improving Space Efficiency  Example</a:t>
            </a:r>
          </a:p>
        </p:txBody>
      </p:sp>
      <p:sp>
        <p:nvSpPr>
          <p:cNvPr id="374787" name="Rectangle 3" descr="Rectangle: Click to edit Master text styles&#10;Second level&#10;Third level&#10;Fourth level&#10;Fifth level"/>
          <p:cNvSpPr>
            <a:spLocks noGrp="1" noChangeArrowheads="1"/>
          </p:cNvSpPr>
          <p:nvPr>
            <p:ph idx="1"/>
          </p:nvPr>
        </p:nvSpPr>
        <p:spPr>
          <a:xfrm>
            <a:off x="584200" y="88741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Build a binary heap for 97  53  59  26  41  58  31</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26 and reheap:</a:t>
            </a:r>
            <a:endParaRPr lang="en-US" sz="2000">
              <a:solidFill>
                <a:srgbClr val="FF00FF"/>
              </a:solidFill>
              <a:sym typeface="Symbol" pitchFamily="18" charset="2"/>
            </a:endParaRPr>
          </a:p>
          <a:p>
            <a:endParaRPr lang="en-US" sz="2000">
              <a:sym typeface="Symbol" pitchFamily="18" charset="2"/>
            </a:endParaRPr>
          </a:p>
        </p:txBody>
      </p:sp>
      <p:sp>
        <p:nvSpPr>
          <p:cNvPr id="37478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4789" name="Rectangle 5"/>
          <p:cNvSpPr>
            <a:spLocks noChangeArrowheads="1"/>
          </p:cNvSpPr>
          <p:nvPr/>
        </p:nvSpPr>
        <p:spPr bwMode="auto">
          <a:xfrm>
            <a:off x="1639888" y="5826125"/>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790" name="Line 6"/>
          <p:cNvSpPr>
            <a:spLocks noChangeShapeType="1"/>
          </p:cNvSpPr>
          <p:nvPr/>
        </p:nvSpPr>
        <p:spPr bwMode="auto">
          <a:xfrm>
            <a:off x="1944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1" name="Line 7"/>
          <p:cNvSpPr>
            <a:spLocks noChangeShapeType="1"/>
          </p:cNvSpPr>
          <p:nvPr/>
        </p:nvSpPr>
        <p:spPr bwMode="auto">
          <a:xfrm>
            <a:off x="2249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2" name="Line 8"/>
          <p:cNvSpPr>
            <a:spLocks noChangeShapeType="1"/>
          </p:cNvSpPr>
          <p:nvPr/>
        </p:nvSpPr>
        <p:spPr bwMode="auto">
          <a:xfrm>
            <a:off x="25542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3" name="Line 9"/>
          <p:cNvSpPr>
            <a:spLocks noChangeShapeType="1"/>
          </p:cNvSpPr>
          <p:nvPr/>
        </p:nvSpPr>
        <p:spPr bwMode="auto">
          <a:xfrm>
            <a:off x="28590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4" name="Line 10"/>
          <p:cNvSpPr>
            <a:spLocks noChangeShapeType="1"/>
          </p:cNvSpPr>
          <p:nvPr/>
        </p:nvSpPr>
        <p:spPr bwMode="auto">
          <a:xfrm>
            <a:off x="31638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5" name="Line 11"/>
          <p:cNvSpPr>
            <a:spLocks noChangeShapeType="1"/>
          </p:cNvSpPr>
          <p:nvPr/>
        </p:nvSpPr>
        <p:spPr bwMode="auto">
          <a:xfrm>
            <a:off x="3468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6" name="Line 12"/>
          <p:cNvSpPr>
            <a:spLocks noChangeShapeType="1"/>
          </p:cNvSpPr>
          <p:nvPr/>
        </p:nvSpPr>
        <p:spPr bwMode="auto">
          <a:xfrm>
            <a:off x="3773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797" name="Text Box 13"/>
          <p:cNvSpPr txBox="1">
            <a:spLocks noChangeArrowheads="1"/>
          </p:cNvSpPr>
          <p:nvPr/>
        </p:nvSpPr>
        <p:spPr bwMode="auto">
          <a:xfrm>
            <a:off x="1639888" y="61388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4798" name="Text Box 14"/>
          <p:cNvSpPr txBox="1">
            <a:spLocks noChangeArrowheads="1"/>
          </p:cNvSpPr>
          <p:nvPr/>
        </p:nvSpPr>
        <p:spPr bwMode="auto">
          <a:xfrm>
            <a:off x="1944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4799" name="Text Box 15"/>
          <p:cNvSpPr txBox="1">
            <a:spLocks noChangeArrowheads="1"/>
          </p:cNvSpPr>
          <p:nvPr/>
        </p:nvSpPr>
        <p:spPr bwMode="auto">
          <a:xfrm>
            <a:off x="2249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4800" name="Text Box 16"/>
          <p:cNvSpPr txBox="1">
            <a:spLocks noChangeArrowheads="1"/>
          </p:cNvSpPr>
          <p:nvPr/>
        </p:nvSpPr>
        <p:spPr bwMode="auto">
          <a:xfrm>
            <a:off x="25542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4801" name="Text Box 17"/>
          <p:cNvSpPr txBox="1">
            <a:spLocks noChangeArrowheads="1"/>
          </p:cNvSpPr>
          <p:nvPr/>
        </p:nvSpPr>
        <p:spPr bwMode="auto">
          <a:xfrm>
            <a:off x="28590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4802" name="Text Box 18"/>
          <p:cNvSpPr txBox="1">
            <a:spLocks noChangeArrowheads="1"/>
          </p:cNvSpPr>
          <p:nvPr/>
        </p:nvSpPr>
        <p:spPr bwMode="auto">
          <a:xfrm>
            <a:off x="31638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4803" name="Text Box 19"/>
          <p:cNvSpPr txBox="1">
            <a:spLocks noChangeArrowheads="1"/>
          </p:cNvSpPr>
          <p:nvPr/>
        </p:nvSpPr>
        <p:spPr bwMode="auto">
          <a:xfrm>
            <a:off x="3468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4804" name="Text Box 20"/>
          <p:cNvSpPr txBox="1">
            <a:spLocks noChangeArrowheads="1"/>
          </p:cNvSpPr>
          <p:nvPr/>
        </p:nvSpPr>
        <p:spPr bwMode="auto">
          <a:xfrm>
            <a:off x="3773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4805" name="Text Box 21"/>
          <p:cNvSpPr txBox="1">
            <a:spLocks noChangeArrowheads="1"/>
          </p:cNvSpPr>
          <p:nvPr/>
        </p:nvSpPr>
        <p:spPr bwMode="auto">
          <a:xfrm>
            <a:off x="1903413" y="5883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4806" name="Text Box 22"/>
          <p:cNvSpPr txBox="1">
            <a:spLocks noChangeArrowheads="1"/>
          </p:cNvSpPr>
          <p:nvPr/>
        </p:nvSpPr>
        <p:spPr bwMode="auto">
          <a:xfrm>
            <a:off x="22383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4807" name="Text Box 23"/>
          <p:cNvSpPr txBox="1">
            <a:spLocks noChangeArrowheads="1"/>
          </p:cNvSpPr>
          <p:nvPr/>
        </p:nvSpPr>
        <p:spPr bwMode="auto">
          <a:xfrm>
            <a:off x="25431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4808" name="Text Box 24"/>
          <p:cNvSpPr txBox="1">
            <a:spLocks noChangeArrowheads="1"/>
          </p:cNvSpPr>
          <p:nvPr/>
        </p:nvSpPr>
        <p:spPr bwMode="auto">
          <a:xfrm>
            <a:off x="28590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4809" name="Text Box 25"/>
          <p:cNvSpPr txBox="1">
            <a:spLocks noChangeArrowheads="1"/>
          </p:cNvSpPr>
          <p:nvPr/>
        </p:nvSpPr>
        <p:spPr bwMode="auto">
          <a:xfrm>
            <a:off x="31638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4810" name="Text Box 26"/>
          <p:cNvSpPr txBox="1">
            <a:spLocks noChangeArrowheads="1"/>
          </p:cNvSpPr>
          <p:nvPr/>
        </p:nvSpPr>
        <p:spPr bwMode="auto">
          <a:xfrm>
            <a:off x="34686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4811" name="Oval 27"/>
          <p:cNvSpPr>
            <a:spLocks noChangeArrowheads="1"/>
          </p:cNvSpPr>
          <p:nvPr/>
        </p:nvSpPr>
        <p:spPr bwMode="auto">
          <a:xfrm>
            <a:off x="1660525" y="61991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2" name="Oval 28"/>
          <p:cNvSpPr>
            <a:spLocks noChangeArrowheads="1"/>
          </p:cNvSpPr>
          <p:nvPr/>
        </p:nvSpPr>
        <p:spPr bwMode="auto">
          <a:xfrm>
            <a:off x="3209925" y="425608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4813" name="Group 29"/>
          <p:cNvGrpSpPr>
            <a:grpSpLocks/>
          </p:cNvGrpSpPr>
          <p:nvPr/>
        </p:nvGrpSpPr>
        <p:grpSpPr bwMode="auto">
          <a:xfrm>
            <a:off x="2268538" y="4795838"/>
            <a:ext cx="339725" cy="311150"/>
            <a:chOff x="4306" y="2833"/>
            <a:chExt cx="214" cy="196"/>
          </a:xfrm>
        </p:grpSpPr>
        <p:sp>
          <p:nvSpPr>
            <p:cNvPr id="374814" name="Oval 3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5" name="Text Box 3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74816" name="Oval 32"/>
          <p:cNvSpPr>
            <a:spLocks noChangeArrowheads="1"/>
          </p:cNvSpPr>
          <p:nvPr/>
        </p:nvSpPr>
        <p:spPr bwMode="auto">
          <a:xfrm>
            <a:off x="4124325" y="47958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17" name="Text Box 33"/>
          <p:cNvSpPr txBox="1">
            <a:spLocks noChangeArrowheads="1"/>
          </p:cNvSpPr>
          <p:nvPr/>
        </p:nvSpPr>
        <p:spPr bwMode="auto">
          <a:xfrm>
            <a:off x="3203575" y="42910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4818" name="Line 34"/>
          <p:cNvSpPr>
            <a:spLocks noChangeShapeType="1"/>
          </p:cNvSpPr>
          <p:nvPr/>
        </p:nvSpPr>
        <p:spPr bwMode="auto">
          <a:xfrm flipH="1">
            <a:off x="2497138" y="4495800"/>
            <a:ext cx="741362"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19" name="Line 35"/>
          <p:cNvSpPr>
            <a:spLocks noChangeShapeType="1"/>
          </p:cNvSpPr>
          <p:nvPr/>
        </p:nvSpPr>
        <p:spPr bwMode="auto">
          <a:xfrm>
            <a:off x="3498850" y="4495800"/>
            <a:ext cx="719138"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4820" name="Group 36"/>
          <p:cNvGrpSpPr>
            <a:grpSpLocks/>
          </p:cNvGrpSpPr>
          <p:nvPr/>
        </p:nvGrpSpPr>
        <p:grpSpPr bwMode="auto">
          <a:xfrm>
            <a:off x="1798638" y="5046663"/>
            <a:ext cx="1266825" cy="669925"/>
            <a:chOff x="856" y="2562"/>
            <a:chExt cx="798" cy="422"/>
          </a:xfrm>
        </p:grpSpPr>
        <p:grpSp>
          <p:nvGrpSpPr>
            <p:cNvPr id="374821" name="Group 37"/>
            <p:cNvGrpSpPr>
              <a:grpSpLocks/>
            </p:cNvGrpSpPr>
            <p:nvPr/>
          </p:nvGrpSpPr>
          <p:grpSpPr bwMode="auto">
            <a:xfrm>
              <a:off x="856" y="2788"/>
              <a:ext cx="214" cy="196"/>
              <a:chOff x="4306" y="2833"/>
              <a:chExt cx="214" cy="196"/>
            </a:xfrm>
          </p:grpSpPr>
          <p:sp>
            <p:nvSpPr>
              <p:cNvPr id="374822" name="Oval 3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23" name="Text Box 3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74824" name="Group 40"/>
            <p:cNvGrpSpPr>
              <a:grpSpLocks/>
            </p:cNvGrpSpPr>
            <p:nvPr/>
          </p:nvGrpSpPr>
          <p:grpSpPr bwMode="auto">
            <a:xfrm>
              <a:off x="1440" y="2788"/>
              <a:ext cx="214" cy="196"/>
              <a:chOff x="4306" y="2833"/>
              <a:chExt cx="214" cy="196"/>
            </a:xfrm>
          </p:grpSpPr>
          <p:sp>
            <p:nvSpPr>
              <p:cNvPr id="374825" name="Oval 4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26" name="Text Box 4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4827" name="Line 4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28" name="Line 4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74829" name="Oval 45"/>
          <p:cNvSpPr>
            <a:spLocks noChangeArrowheads="1"/>
          </p:cNvSpPr>
          <p:nvPr/>
        </p:nvSpPr>
        <p:spPr bwMode="auto">
          <a:xfrm>
            <a:off x="3667125" y="54054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30" name="Text Box 46"/>
          <p:cNvSpPr txBox="1">
            <a:spLocks noChangeArrowheads="1"/>
          </p:cNvSpPr>
          <p:nvPr/>
        </p:nvSpPr>
        <p:spPr bwMode="auto">
          <a:xfrm>
            <a:off x="4122738" y="48355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4831" name="Text Box 47"/>
          <p:cNvSpPr txBox="1">
            <a:spLocks noChangeArrowheads="1"/>
          </p:cNvSpPr>
          <p:nvPr/>
        </p:nvSpPr>
        <p:spPr bwMode="auto">
          <a:xfrm>
            <a:off x="3651250" y="54387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4832" name="Line 48"/>
          <p:cNvSpPr>
            <a:spLocks noChangeShapeType="1"/>
          </p:cNvSpPr>
          <p:nvPr/>
        </p:nvSpPr>
        <p:spPr bwMode="auto">
          <a:xfrm flipH="1">
            <a:off x="3838575" y="5056188"/>
            <a:ext cx="323850" cy="3444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33" name="Text Box 49"/>
          <p:cNvSpPr txBox="1">
            <a:spLocks noChangeArrowheads="1"/>
          </p:cNvSpPr>
          <p:nvPr/>
        </p:nvSpPr>
        <p:spPr bwMode="auto">
          <a:xfrm>
            <a:off x="3760788" y="58705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4834" name="Rectangle 50"/>
          <p:cNvSpPr>
            <a:spLocks noChangeArrowheads="1"/>
          </p:cNvSpPr>
          <p:nvPr/>
        </p:nvSpPr>
        <p:spPr bwMode="auto">
          <a:xfrm>
            <a:off x="1485900" y="3213100"/>
            <a:ext cx="24034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35" name="Line 51"/>
          <p:cNvSpPr>
            <a:spLocks noChangeShapeType="1"/>
          </p:cNvSpPr>
          <p:nvPr/>
        </p:nvSpPr>
        <p:spPr bwMode="auto">
          <a:xfrm>
            <a:off x="17907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36" name="Line 52"/>
          <p:cNvSpPr>
            <a:spLocks noChangeShapeType="1"/>
          </p:cNvSpPr>
          <p:nvPr/>
        </p:nvSpPr>
        <p:spPr bwMode="auto">
          <a:xfrm>
            <a:off x="20955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37" name="Line 53"/>
          <p:cNvSpPr>
            <a:spLocks noChangeShapeType="1"/>
          </p:cNvSpPr>
          <p:nvPr/>
        </p:nvSpPr>
        <p:spPr bwMode="auto">
          <a:xfrm>
            <a:off x="24003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38" name="Line 54"/>
          <p:cNvSpPr>
            <a:spLocks noChangeShapeType="1"/>
          </p:cNvSpPr>
          <p:nvPr/>
        </p:nvSpPr>
        <p:spPr bwMode="auto">
          <a:xfrm>
            <a:off x="27051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39" name="Line 55"/>
          <p:cNvSpPr>
            <a:spLocks noChangeShapeType="1"/>
          </p:cNvSpPr>
          <p:nvPr/>
        </p:nvSpPr>
        <p:spPr bwMode="auto">
          <a:xfrm>
            <a:off x="30099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40" name="Line 56"/>
          <p:cNvSpPr>
            <a:spLocks noChangeShapeType="1"/>
          </p:cNvSpPr>
          <p:nvPr/>
        </p:nvSpPr>
        <p:spPr bwMode="auto">
          <a:xfrm>
            <a:off x="33147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41" name="Line 57"/>
          <p:cNvSpPr>
            <a:spLocks noChangeShapeType="1"/>
          </p:cNvSpPr>
          <p:nvPr/>
        </p:nvSpPr>
        <p:spPr bwMode="auto">
          <a:xfrm>
            <a:off x="36195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42" name="Text Box 58"/>
          <p:cNvSpPr txBox="1">
            <a:spLocks noChangeArrowheads="1"/>
          </p:cNvSpPr>
          <p:nvPr/>
        </p:nvSpPr>
        <p:spPr bwMode="auto">
          <a:xfrm>
            <a:off x="1485900" y="352583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4843" name="Text Box 59"/>
          <p:cNvSpPr txBox="1">
            <a:spLocks noChangeArrowheads="1"/>
          </p:cNvSpPr>
          <p:nvPr/>
        </p:nvSpPr>
        <p:spPr bwMode="auto">
          <a:xfrm>
            <a:off x="17907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4844" name="Text Box 60"/>
          <p:cNvSpPr txBox="1">
            <a:spLocks noChangeArrowheads="1"/>
          </p:cNvSpPr>
          <p:nvPr/>
        </p:nvSpPr>
        <p:spPr bwMode="auto">
          <a:xfrm>
            <a:off x="20955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4845" name="Text Box 61"/>
          <p:cNvSpPr txBox="1">
            <a:spLocks noChangeArrowheads="1"/>
          </p:cNvSpPr>
          <p:nvPr/>
        </p:nvSpPr>
        <p:spPr bwMode="auto">
          <a:xfrm>
            <a:off x="24003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4846" name="Text Box 62"/>
          <p:cNvSpPr txBox="1">
            <a:spLocks noChangeArrowheads="1"/>
          </p:cNvSpPr>
          <p:nvPr/>
        </p:nvSpPr>
        <p:spPr bwMode="auto">
          <a:xfrm>
            <a:off x="27051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4847" name="Text Box 63"/>
          <p:cNvSpPr txBox="1">
            <a:spLocks noChangeArrowheads="1"/>
          </p:cNvSpPr>
          <p:nvPr/>
        </p:nvSpPr>
        <p:spPr bwMode="auto">
          <a:xfrm>
            <a:off x="30099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4848" name="Text Box 64"/>
          <p:cNvSpPr txBox="1">
            <a:spLocks noChangeArrowheads="1"/>
          </p:cNvSpPr>
          <p:nvPr/>
        </p:nvSpPr>
        <p:spPr bwMode="auto">
          <a:xfrm>
            <a:off x="33147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4849" name="Text Box 65"/>
          <p:cNvSpPr txBox="1">
            <a:spLocks noChangeArrowheads="1"/>
          </p:cNvSpPr>
          <p:nvPr/>
        </p:nvSpPr>
        <p:spPr bwMode="auto">
          <a:xfrm>
            <a:off x="36195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4850" name="Text Box 66"/>
          <p:cNvSpPr txBox="1">
            <a:spLocks noChangeArrowheads="1"/>
          </p:cNvSpPr>
          <p:nvPr/>
        </p:nvSpPr>
        <p:spPr bwMode="auto">
          <a:xfrm>
            <a:off x="1749425" y="32702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74851" name="Text Box 67"/>
          <p:cNvSpPr txBox="1">
            <a:spLocks noChangeArrowheads="1"/>
          </p:cNvSpPr>
          <p:nvPr/>
        </p:nvSpPr>
        <p:spPr bwMode="auto">
          <a:xfrm>
            <a:off x="2084388"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4852" name="Text Box 68"/>
          <p:cNvSpPr txBox="1">
            <a:spLocks noChangeArrowheads="1"/>
          </p:cNvSpPr>
          <p:nvPr/>
        </p:nvSpPr>
        <p:spPr bwMode="auto">
          <a:xfrm>
            <a:off x="2389188"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4853" name="Text Box 69"/>
          <p:cNvSpPr txBox="1">
            <a:spLocks noChangeArrowheads="1"/>
          </p:cNvSpPr>
          <p:nvPr/>
        </p:nvSpPr>
        <p:spPr bwMode="auto">
          <a:xfrm>
            <a:off x="2705100"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4854" name="Text Box 70"/>
          <p:cNvSpPr txBox="1">
            <a:spLocks noChangeArrowheads="1"/>
          </p:cNvSpPr>
          <p:nvPr/>
        </p:nvSpPr>
        <p:spPr bwMode="auto">
          <a:xfrm>
            <a:off x="3009900"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4855" name="Text Box 71"/>
          <p:cNvSpPr txBox="1">
            <a:spLocks noChangeArrowheads="1"/>
          </p:cNvSpPr>
          <p:nvPr/>
        </p:nvSpPr>
        <p:spPr bwMode="auto">
          <a:xfrm>
            <a:off x="3314700"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4856" name="Text Box 72"/>
          <p:cNvSpPr txBox="1">
            <a:spLocks noChangeArrowheads="1"/>
          </p:cNvSpPr>
          <p:nvPr/>
        </p:nvSpPr>
        <p:spPr bwMode="auto">
          <a:xfrm>
            <a:off x="3586163"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4857" name="Oval 73"/>
          <p:cNvSpPr>
            <a:spLocks noChangeArrowheads="1"/>
          </p:cNvSpPr>
          <p:nvPr/>
        </p:nvSpPr>
        <p:spPr bwMode="auto">
          <a:xfrm>
            <a:off x="1506538" y="358616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4858" name="Group 74"/>
          <p:cNvGrpSpPr>
            <a:grpSpLocks/>
          </p:cNvGrpSpPr>
          <p:nvPr/>
        </p:nvGrpSpPr>
        <p:grpSpPr bwMode="auto">
          <a:xfrm>
            <a:off x="3028950" y="1643063"/>
            <a:ext cx="339725" cy="311150"/>
            <a:chOff x="4306" y="2833"/>
            <a:chExt cx="214" cy="196"/>
          </a:xfrm>
        </p:grpSpPr>
        <p:sp>
          <p:nvSpPr>
            <p:cNvPr id="374859" name="Oval 7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60" name="Text Box 7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74861" name="Group 77"/>
          <p:cNvGrpSpPr>
            <a:grpSpLocks/>
          </p:cNvGrpSpPr>
          <p:nvPr/>
        </p:nvGrpSpPr>
        <p:grpSpPr bwMode="auto">
          <a:xfrm>
            <a:off x="2114550" y="1882775"/>
            <a:ext cx="2168525" cy="611188"/>
            <a:chOff x="1152" y="2215"/>
            <a:chExt cx="1366" cy="385"/>
          </a:xfrm>
        </p:grpSpPr>
        <p:grpSp>
          <p:nvGrpSpPr>
            <p:cNvPr id="374862" name="Group 78"/>
            <p:cNvGrpSpPr>
              <a:grpSpLocks/>
            </p:cNvGrpSpPr>
            <p:nvPr/>
          </p:nvGrpSpPr>
          <p:grpSpPr bwMode="auto">
            <a:xfrm>
              <a:off x="1152" y="2404"/>
              <a:ext cx="214" cy="196"/>
              <a:chOff x="4306" y="2833"/>
              <a:chExt cx="214" cy="196"/>
            </a:xfrm>
          </p:grpSpPr>
          <p:sp>
            <p:nvSpPr>
              <p:cNvPr id="374863" name="Oval 7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64" name="Text Box 8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grpSp>
          <p:nvGrpSpPr>
            <p:cNvPr id="374865" name="Group 81"/>
            <p:cNvGrpSpPr>
              <a:grpSpLocks/>
            </p:cNvGrpSpPr>
            <p:nvPr/>
          </p:nvGrpSpPr>
          <p:grpSpPr bwMode="auto">
            <a:xfrm>
              <a:off x="2304" y="2404"/>
              <a:ext cx="214" cy="196"/>
              <a:chOff x="4306" y="2833"/>
              <a:chExt cx="214" cy="196"/>
            </a:xfrm>
          </p:grpSpPr>
          <p:sp>
            <p:nvSpPr>
              <p:cNvPr id="374866" name="Oval 8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67" name="Text Box 8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74868" name="Line 84"/>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69" name="Line 85"/>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74870" name="Group 86"/>
          <p:cNvGrpSpPr>
            <a:grpSpLocks/>
          </p:cNvGrpSpPr>
          <p:nvPr/>
        </p:nvGrpSpPr>
        <p:grpSpPr bwMode="auto">
          <a:xfrm>
            <a:off x="1644650" y="2433638"/>
            <a:ext cx="1266825" cy="669925"/>
            <a:chOff x="856" y="2562"/>
            <a:chExt cx="798" cy="422"/>
          </a:xfrm>
        </p:grpSpPr>
        <p:grpSp>
          <p:nvGrpSpPr>
            <p:cNvPr id="374871" name="Group 87"/>
            <p:cNvGrpSpPr>
              <a:grpSpLocks/>
            </p:cNvGrpSpPr>
            <p:nvPr/>
          </p:nvGrpSpPr>
          <p:grpSpPr bwMode="auto">
            <a:xfrm>
              <a:off x="856" y="2788"/>
              <a:ext cx="214" cy="196"/>
              <a:chOff x="4306" y="2833"/>
              <a:chExt cx="214" cy="196"/>
            </a:xfrm>
          </p:grpSpPr>
          <p:sp>
            <p:nvSpPr>
              <p:cNvPr id="374872" name="Oval 8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73" name="Text Box 8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74874" name="Group 90"/>
            <p:cNvGrpSpPr>
              <a:grpSpLocks/>
            </p:cNvGrpSpPr>
            <p:nvPr/>
          </p:nvGrpSpPr>
          <p:grpSpPr bwMode="auto">
            <a:xfrm>
              <a:off x="1440" y="2788"/>
              <a:ext cx="214" cy="196"/>
              <a:chOff x="4306" y="2833"/>
              <a:chExt cx="214" cy="196"/>
            </a:xfrm>
          </p:grpSpPr>
          <p:sp>
            <p:nvSpPr>
              <p:cNvPr id="374875" name="Oval 9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76" name="Text Box 9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4877" name="Line 9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78" name="Line 9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74879" name="Group 95"/>
          <p:cNvGrpSpPr>
            <a:grpSpLocks/>
          </p:cNvGrpSpPr>
          <p:nvPr/>
        </p:nvGrpSpPr>
        <p:grpSpPr bwMode="auto">
          <a:xfrm>
            <a:off x="3486150" y="2433638"/>
            <a:ext cx="1254125" cy="669925"/>
            <a:chOff x="2016" y="2562"/>
            <a:chExt cx="790" cy="422"/>
          </a:xfrm>
        </p:grpSpPr>
        <p:grpSp>
          <p:nvGrpSpPr>
            <p:cNvPr id="374880" name="Group 96"/>
            <p:cNvGrpSpPr>
              <a:grpSpLocks/>
            </p:cNvGrpSpPr>
            <p:nvPr/>
          </p:nvGrpSpPr>
          <p:grpSpPr bwMode="auto">
            <a:xfrm>
              <a:off x="2016" y="2788"/>
              <a:ext cx="214" cy="196"/>
              <a:chOff x="4306" y="2833"/>
              <a:chExt cx="214" cy="196"/>
            </a:xfrm>
          </p:grpSpPr>
          <p:sp>
            <p:nvSpPr>
              <p:cNvPr id="374881" name="Oval 9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82" name="Text Box 9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74883" name="Group 99"/>
            <p:cNvGrpSpPr>
              <a:grpSpLocks/>
            </p:cNvGrpSpPr>
            <p:nvPr/>
          </p:nvGrpSpPr>
          <p:grpSpPr bwMode="auto">
            <a:xfrm>
              <a:off x="2592" y="2788"/>
              <a:ext cx="214" cy="196"/>
              <a:chOff x="4306" y="2833"/>
              <a:chExt cx="214" cy="196"/>
            </a:xfrm>
          </p:grpSpPr>
          <p:sp>
            <p:nvSpPr>
              <p:cNvPr id="374884" name="Oval 10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4885" name="Text Box 10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74886" name="Line 102"/>
            <p:cNvSpPr>
              <a:spLocks noChangeShapeType="1"/>
            </p:cNvSpPr>
            <p:nvPr/>
          </p:nvSpPr>
          <p:spPr bwMode="auto">
            <a:xfrm flipH="1">
              <a:off x="2141" y="2568"/>
              <a:ext cx="204" cy="21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4887" name="Line 103"/>
            <p:cNvSpPr>
              <a:spLocks noChangeShapeType="1"/>
            </p:cNvSpPr>
            <p:nvPr/>
          </p:nvSpPr>
          <p:spPr bwMode="auto">
            <a:xfrm>
              <a:off x="2507" y="2562"/>
              <a:ext cx="190" cy="22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619125" y="165100"/>
            <a:ext cx="7772400" cy="884238"/>
          </a:xfrm>
        </p:spPr>
        <p:txBody>
          <a:bodyPr/>
          <a:lstStyle/>
          <a:p>
            <a:r>
              <a:rPr lang="en-US" sz="3200">
                <a:sym typeface="Symbol" pitchFamily="18" charset="2"/>
              </a:rPr>
              <a:t>Improving Space Efficiency  Example</a:t>
            </a:r>
          </a:p>
        </p:txBody>
      </p:sp>
      <p:sp>
        <p:nvSpPr>
          <p:cNvPr id="375811"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31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ym typeface="Symbol" pitchFamily="18" charset="2"/>
            </a:endParaRPr>
          </a:p>
          <a:p>
            <a:r>
              <a:rPr lang="en-US" sz="2000">
                <a:sym typeface="Symbol" pitchFamily="18" charset="2"/>
              </a:rPr>
              <a:t>Remove root 41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p:txBody>
      </p:sp>
      <p:sp>
        <p:nvSpPr>
          <p:cNvPr id="37581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5813" name="Rectangle 5"/>
          <p:cNvSpPr>
            <a:spLocks noChangeArrowheads="1"/>
          </p:cNvSpPr>
          <p:nvPr/>
        </p:nvSpPr>
        <p:spPr bwMode="auto">
          <a:xfrm>
            <a:off x="925513" y="3444875"/>
            <a:ext cx="2446337"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14" name="Line 6"/>
          <p:cNvSpPr>
            <a:spLocks noChangeShapeType="1"/>
          </p:cNvSpPr>
          <p:nvPr/>
        </p:nvSpPr>
        <p:spPr bwMode="auto">
          <a:xfrm>
            <a:off x="12303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15" name="Line 7"/>
          <p:cNvSpPr>
            <a:spLocks noChangeShapeType="1"/>
          </p:cNvSpPr>
          <p:nvPr/>
        </p:nvSpPr>
        <p:spPr bwMode="auto">
          <a:xfrm>
            <a:off x="15351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16" name="Line 8"/>
          <p:cNvSpPr>
            <a:spLocks noChangeShapeType="1"/>
          </p:cNvSpPr>
          <p:nvPr/>
        </p:nvSpPr>
        <p:spPr bwMode="auto">
          <a:xfrm>
            <a:off x="18399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17" name="Line 9"/>
          <p:cNvSpPr>
            <a:spLocks noChangeShapeType="1"/>
          </p:cNvSpPr>
          <p:nvPr/>
        </p:nvSpPr>
        <p:spPr bwMode="auto">
          <a:xfrm>
            <a:off x="21447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18" name="Line 10"/>
          <p:cNvSpPr>
            <a:spLocks noChangeShapeType="1"/>
          </p:cNvSpPr>
          <p:nvPr/>
        </p:nvSpPr>
        <p:spPr bwMode="auto">
          <a:xfrm>
            <a:off x="24495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19" name="Line 11"/>
          <p:cNvSpPr>
            <a:spLocks noChangeShapeType="1"/>
          </p:cNvSpPr>
          <p:nvPr/>
        </p:nvSpPr>
        <p:spPr bwMode="auto">
          <a:xfrm>
            <a:off x="27543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20" name="Line 12"/>
          <p:cNvSpPr>
            <a:spLocks noChangeShapeType="1"/>
          </p:cNvSpPr>
          <p:nvPr/>
        </p:nvSpPr>
        <p:spPr bwMode="auto">
          <a:xfrm>
            <a:off x="3059113" y="34448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21" name="Text Box 13"/>
          <p:cNvSpPr txBox="1">
            <a:spLocks noChangeArrowheads="1"/>
          </p:cNvSpPr>
          <p:nvPr/>
        </p:nvSpPr>
        <p:spPr bwMode="auto">
          <a:xfrm>
            <a:off x="925513" y="37576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5822" name="Text Box 14"/>
          <p:cNvSpPr txBox="1">
            <a:spLocks noChangeArrowheads="1"/>
          </p:cNvSpPr>
          <p:nvPr/>
        </p:nvSpPr>
        <p:spPr bwMode="auto">
          <a:xfrm>
            <a:off x="12303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5823" name="Text Box 15"/>
          <p:cNvSpPr txBox="1">
            <a:spLocks noChangeArrowheads="1"/>
          </p:cNvSpPr>
          <p:nvPr/>
        </p:nvSpPr>
        <p:spPr bwMode="auto">
          <a:xfrm>
            <a:off x="15351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5824" name="Text Box 16"/>
          <p:cNvSpPr txBox="1">
            <a:spLocks noChangeArrowheads="1"/>
          </p:cNvSpPr>
          <p:nvPr/>
        </p:nvSpPr>
        <p:spPr bwMode="auto">
          <a:xfrm>
            <a:off x="18399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5825" name="Text Box 17"/>
          <p:cNvSpPr txBox="1">
            <a:spLocks noChangeArrowheads="1"/>
          </p:cNvSpPr>
          <p:nvPr/>
        </p:nvSpPr>
        <p:spPr bwMode="auto">
          <a:xfrm>
            <a:off x="21447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5826" name="Text Box 18"/>
          <p:cNvSpPr txBox="1">
            <a:spLocks noChangeArrowheads="1"/>
          </p:cNvSpPr>
          <p:nvPr/>
        </p:nvSpPr>
        <p:spPr bwMode="auto">
          <a:xfrm>
            <a:off x="24495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5827" name="Text Box 19"/>
          <p:cNvSpPr txBox="1">
            <a:spLocks noChangeArrowheads="1"/>
          </p:cNvSpPr>
          <p:nvPr/>
        </p:nvSpPr>
        <p:spPr bwMode="auto">
          <a:xfrm>
            <a:off x="27543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5828" name="Text Box 20"/>
          <p:cNvSpPr txBox="1">
            <a:spLocks noChangeArrowheads="1"/>
          </p:cNvSpPr>
          <p:nvPr/>
        </p:nvSpPr>
        <p:spPr bwMode="auto">
          <a:xfrm>
            <a:off x="3059113" y="374967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5829" name="Text Box 21"/>
          <p:cNvSpPr txBox="1">
            <a:spLocks noChangeArrowheads="1"/>
          </p:cNvSpPr>
          <p:nvPr/>
        </p:nvSpPr>
        <p:spPr bwMode="auto">
          <a:xfrm>
            <a:off x="1189038" y="35020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5830" name="Text Box 22"/>
          <p:cNvSpPr txBox="1">
            <a:spLocks noChangeArrowheads="1"/>
          </p:cNvSpPr>
          <p:nvPr/>
        </p:nvSpPr>
        <p:spPr bwMode="auto">
          <a:xfrm>
            <a:off x="1524000"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5831" name="Text Box 23"/>
          <p:cNvSpPr txBox="1">
            <a:spLocks noChangeArrowheads="1"/>
          </p:cNvSpPr>
          <p:nvPr/>
        </p:nvSpPr>
        <p:spPr bwMode="auto">
          <a:xfrm>
            <a:off x="1828800"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5832" name="Text Box 24"/>
          <p:cNvSpPr txBox="1">
            <a:spLocks noChangeArrowheads="1"/>
          </p:cNvSpPr>
          <p:nvPr/>
        </p:nvSpPr>
        <p:spPr bwMode="auto">
          <a:xfrm>
            <a:off x="2144713"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5833" name="Text Box 25"/>
          <p:cNvSpPr txBox="1">
            <a:spLocks noChangeArrowheads="1"/>
          </p:cNvSpPr>
          <p:nvPr/>
        </p:nvSpPr>
        <p:spPr bwMode="auto">
          <a:xfrm>
            <a:off x="2449513" y="34956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5834" name="Oval 26"/>
          <p:cNvSpPr>
            <a:spLocks noChangeArrowheads="1"/>
          </p:cNvSpPr>
          <p:nvPr/>
        </p:nvSpPr>
        <p:spPr bwMode="auto">
          <a:xfrm>
            <a:off x="946150" y="381793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5" name="Oval 27"/>
          <p:cNvSpPr>
            <a:spLocks noChangeArrowheads="1"/>
          </p:cNvSpPr>
          <p:nvPr/>
        </p:nvSpPr>
        <p:spPr bwMode="auto">
          <a:xfrm>
            <a:off x="2495550" y="18748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5836" name="Group 28"/>
          <p:cNvGrpSpPr>
            <a:grpSpLocks/>
          </p:cNvGrpSpPr>
          <p:nvPr/>
        </p:nvGrpSpPr>
        <p:grpSpPr bwMode="auto">
          <a:xfrm>
            <a:off x="1554163" y="2414588"/>
            <a:ext cx="339725" cy="311150"/>
            <a:chOff x="4306" y="2833"/>
            <a:chExt cx="214" cy="196"/>
          </a:xfrm>
        </p:grpSpPr>
        <p:sp>
          <p:nvSpPr>
            <p:cNvPr id="375837" name="Oval 2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8" name="Text Box 3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sp>
        <p:nvSpPr>
          <p:cNvPr id="375839" name="Oval 31"/>
          <p:cNvSpPr>
            <a:spLocks noChangeArrowheads="1"/>
          </p:cNvSpPr>
          <p:nvPr/>
        </p:nvSpPr>
        <p:spPr bwMode="auto">
          <a:xfrm>
            <a:off x="3409950" y="241458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40" name="Text Box 32"/>
          <p:cNvSpPr txBox="1">
            <a:spLocks noChangeArrowheads="1"/>
          </p:cNvSpPr>
          <p:nvPr/>
        </p:nvSpPr>
        <p:spPr bwMode="auto">
          <a:xfrm>
            <a:off x="2489200" y="19097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5841" name="Line 33"/>
          <p:cNvSpPr>
            <a:spLocks noChangeShapeType="1"/>
          </p:cNvSpPr>
          <p:nvPr/>
        </p:nvSpPr>
        <p:spPr bwMode="auto">
          <a:xfrm flipH="1">
            <a:off x="1782763" y="2114550"/>
            <a:ext cx="741362"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42" name="Line 34"/>
          <p:cNvSpPr>
            <a:spLocks noChangeShapeType="1"/>
          </p:cNvSpPr>
          <p:nvPr/>
        </p:nvSpPr>
        <p:spPr bwMode="auto">
          <a:xfrm>
            <a:off x="2784475" y="2114550"/>
            <a:ext cx="719138"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5843" name="Group 35"/>
          <p:cNvGrpSpPr>
            <a:grpSpLocks/>
          </p:cNvGrpSpPr>
          <p:nvPr/>
        </p:nvGrpSpPr>
        <p:grpSpPr bwMode="auto">
          <a:xfrm>
            <a:off x="1084263" y="2665413"/>
            <a:ext cx="1266825" cy="669925"/>
            <a:chOff x="856" y="2562"/>
            <a:chExt cx="798" cy="422"/>
          </a:xfrm>
        </p:grpSpPr>
        <p:grpSp>
          <p:nvGrpSpPr>
            <p:cNvPr id="375844" name="Group 36"/>
            <p:cNvGrpSpPr>
              <a:grpSpLocks/>
            </p:cNvGrpSpPr>
            <p:nvPr/>
          </p:nvGrpSpPr>
          <p:grpSpPr bwMode="auto">
            <a:xfrm>
              <a:off x="856" y="2788"/>
              <a:ext cx="214" cy="196"/>
              <a:chOff x="4306" y="2833"/>
              <a:chExt cx="214" cy="196"/>
            </a:xfrm>
          </p:grpSpPr>
          <p:sp>
            <p:nvSpPr>
              <p:cNvPr id="375845" name="Oval 3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46" name="Text Box 3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grpSp>
          <p:nvGrpSpPr>
            <p:cNvPr id="375847" name="Group 39"/>
            <p:cNvGrpSpPr>
              <a:grpSpLocks/>
            </p:cNvGrpSpPr>
            <p:nvPr/>
          </p:nvGrpSpPr>
          <p:grpSpPr bwMode="auto">
            <a:xfrm>
              <a:off x="1440" y="2788"/>
              <a:ext cx="214" cy="196"/>
              <a:chOff x="4306" y="2833"/>
              <a:chExt cx="214" cy="196"/>
            </a:xfrm>
          </p:grpSpPr>
          <p:sp>
            <p:nvSpPr>
              <p:cNvPr id="375848" name="Oval 4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49" name="Text Box 4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5850" name="Line 42"/>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51" name="Line 43"/>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75852" name="Text Box 44"/>
          <p:cNvSpPr txBox="1">
            <a:spLocks noChangeArrowheads="1"/>
          </p:cNvSpPr>
          <p:nvPr/>
        </p:nvSpPr>
        <p:spPr bwMode="auto">
          <a:xfrm>
            <a:off x="3408363" y="2454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5853" name="Rectangle 45"/>
          <p:cNvSpPr>
            <a:spLocks noChangeArrowheads="1"/>
          </p:cNvSpPr>
          <p:nvPr/>
        </p:nvSpPr>
        <p:spPr bwMode="auto">
          <a:xfrm>
            <a:off x="933450" y="6016625"/>
            <a:ext cx="243522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54" name="Line 46"/>
          <p:cNvSpPr>
            <a:spLocks noChangeShapeType="1"/>
          </p:cNvSpPr>
          <p:nvPr/>
        </p:nvSpPr>
        <p:spPr bwMode="auto">
          <a:xfrm>
            <a:off x="12382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55" name="Line 47"/>
          <p:cNvSpPr>
            <a:spLocks noChangeShapeType="1"/>
          </p:cNvSpPr>
          <p:nvPr/>
        </p:nvSpPr>
        <p:spPr bwMode="auto">
          <a:xfrm>
            <a:off x="15430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56" name="Line 48"/>
          <p:cNvSpPr>
            <a:spLocks noChangeShapeType="1"/>
          </p:cNvSpPr>
          <p:nvPr/>
        </p:nvSpPr>
        <p:spPr bwMode="auto">
          <a:xfrm>
            <a:off x="18478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57" name="Line 49"/>
          <p:cNvSpPr>
            <a:spLocks noChangeShapeType="1"/>
          </p:cNvSpPr>
          <p:nvPr/>
        </p:nvSpPr>
        <p:spPr bwMode="auto">
          <a:xfrm>
            <a:off x="21526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58" name="Line 50"/>
          <p:cNvSpPr>
            <a:spLocks noChangeShapeType="1"/>
          </p:cNvSpPr>
          <p:nvPr/>
        </p:nvSpPr>
        <p:spPr bwMode="auto">
          <a:xfrm>
            <a:off x="24574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59" name="Line 51"/>
          <p:cNvSpPr>
            <a:spLocks noChangeShapeType="1"/>
          </p:cNvSpPr>
          <p:nvPr/>
        </p:nvSpPr>
        <p:spPr bwMode="auto">
          <a:xfrm>
            <a:off x="27622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60" name="Line 52"/>
          <p:cNvSpPr>
            <a:spLocks noChangeShapeType="1"/>
          </p:cNvSpPr>
          <p:nvPr/>
        </p:nvSpPr>
        <p:spPr bwMode="auto">
          <a:xfrm>
            <a:off x="3067050" y="6016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61" name="Text Box 53"/>
          <p:cNvSpPr txBox="1">
            <a:spLocks noChangeArrowheads="1"/>
          </p:cNvSpPr>
          <p:nvPr/>
        </p:nvSpPr>
        <p:spPr bwMode="auto">
          <a:xfrm>
            <a:off x="933450" y="6329363"/>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5862" name="Text Box 54"/>
          <p:cNvSpPr txBox="1">
            <a:spLocks noChangeArrowheads="1"/>
          </p:cNvSpPr>
          <p:nvPr/>
        </p:nvSpPr>
        <p:spPr bwMode="auto">
          <a:xfrm>
            <a:off x="12382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5863" name="Text Box 55"/>
          <p:cNvSpPr txBox="1">
            <a:spLocks noChangeArrowheads="1"/>
          </p:cNvSpPr>
          <p:nvPr/>
        </p:nvSpPr>
        <p:spPr bwMode="auto">
          <a:xfrm>
            <a:off x="15430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5864" name="Text Box 56"/>
          <p:cNvSpPr txBox="1">
            <a:spLocks noChangeArrowheads="1"/>
          </p:cNvSpPr>
          <p:nvPr/>
        </p:nvSpPr>
        <p:spPr bwMode="auto">
          <a:xfrm>
            <a:off x="18478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5865" name="Text Box 57"/>
          <p:cNvSpPr txBox="1">
            <a:spLocks noChangeArrowheads="1"/>
          </p:cNvSpPr>
          <p:nvPr/>
        </p:nvSpPr>
        <p:spPr bwMode="auto">
          <a:xfrm>
            <a:off x="21526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5866" name="Text Box 58"/>
          <p:cNvSpPr txBox="1">
            <a:spLocks noChangeArrowheads="1"/>
          </p:cNvSpPr>
          <p:nvPr/>
        </p:nvSpPr>
        <p:spPr bwMode="auto">
          <a:xfrm>
            <a:off x="24574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5867" name="Text Box 59"/>
          <p:cNvSpPr txBox="1">
            <a:spLocks noChangeArrowheads="1"/>
          </p:cNvSpPr>
          <p:nvPr/>
        </p:nvSpPr>
        <p:spPr bwMode="auto">
          <a:xfrm>
            <a:off x="27622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5868" name="Text Box 60"/>
          <p:cNvSpPr txBox="1">
            <a:spLocks noChangeArrowheads="1"/>
          </p:cNvSpPr>
          <p:nvPr/>
        </p:nvSpPr>
        <p:spPr bwMode="auto">
          <a:xfrm>
            <a:off x="3067050" y="63214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5869" name="Text Box 61"/>
          <p:cNvSpPr txBox="1">
            <a:spLocks noChangeArrowheads="1"/>
          </p:cNvSpPr>
          <p:nvPr/>
        </p:nvSpPr>
        <p:spPr bwMode="auto">
          <a:xfrm>
            <a:off x="1196975" y="60737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5870" name="Text Box 62"/>
          <p:cNvSpPr txBox="1">
            <a:spLocks noChangeArrowheads="1"/>
          </p:cNvSpPr>
          <p:nvPr/>
        </p:nvSpPr>
        <p:spPr bwMode="auto">
          <a:xfrm>
            <a:off x="1531938"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5871" name="Text Box 63"/>
          <p:cNvSpPr txBox="1">
            <a:spLocks noChangeArrowheads="1"/>
          </p:cNvSpPr>
          <p:nvPr/>
        </p:nvSpPr>
        <p:spPr bwMode="auto">
          <a:xfrm>
            <a:off x="1836738"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5872" name="Text Box 64"/>
          <p:cNvSpPr txBox="1">
            <a:spLocks noChangeArrowheads="1"/>
          </p:cNvSpPr>
          <p:nvPr/>
        </p:nvSpPr>
        <p:spPr bwMode="auto">
          <a:xfrm>
            <a:off x="2152650" y="60674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5873" name="Oval 65"/>
          <p:cNvSpPr>
            <a:spLocks noChangeArrowheads="1"/>
          </p:cNvSpPr>
          <p:nvPr/>
        </p:nvSpPr>
        <p:spPr bwMode="auto">
          <a:xfrm>
            <a:off x="954088" y="63896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74" name="Oval 66"/>
          <p:cNvSpPr>
            <a:spLocks noChangeArrowheads="1"/>
          </p:cNvSpPr>
          <p:nvPr/>
        </p:nvSpPr>
        <p:spPr bwMode="auto">
          <a:xfrm>
            <a:off x="2503488" y="4446588"/>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5875" name="Group 67"/>
          <p:cNvGrpSpPr>
            <a:grpSpLocks/>
          </p:cNvGrpSpPr>
          <p:nvPr/>
        </p:nvGrpSpPr>
        <p:grpSpPr bwMode="auto">
          <a:xfrm>
            <a:off x="1562100" y="4986338"/>
            <a:ext cx="339725" cy="311150"/>
            <a:chOff x="4306" y="2833"/>
            <a:chExt cx="214" cy="196"/>
          </a:xfrm>
        </p:grpSpPr>
        <p:sp>
          <p:nvSpPr>
            <p:cNvPr id="375876" name="Oval 6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77" name="Text Box 6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75878" name="Oval 70"/>
          <p:cNvSpPr>
            <a:spLocks noChangeArrowheads="1"/>
          </p:cNvSpPr>
          <p:nvPr/>
        </p:nvSpPr>
        <p:spPr bwMode="auto">
          <a:xfrm>
            <a:off x="3417888" y="4986338"/>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79" name="Text Box 71"/>
          <p:cNvSpPr txBox="1">
            <a:spLocks noChangeArrowheads="1"/>
          </p:cNvSpPr>
          <p:nvPr/>
        </p:nvSpPr>
        <p:spPr bwMode="auto">
          <a:xfrm>
            <a:off x="2497138" y="44815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5880" name="Line 72"/>
          <p:cNvSpPr>
            <a:spLocks noChangeShapeType="1"/>
          </p:cNvSpPr>
          <p:nvPr/>
        </p:nvSpPr>
        <p:spPr bwMode="auto">
          <a:xfrm flipH="1">
            <a:off x="1790700" y="4686300"/>
            <a:ext cx="741363"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81" name="Line 73"/>
          <p:cNvSpPr>
            <a:spLocks noChangeShapeType="1"/>
          </p:cNvSpPr>
          <p:nvPr/>
        </p:nvSpPr>
        <p:spPr bwMode="auto">
          <a:xfrm>
            <a:off x="2792413" y="4686300"/>
            <a:ext cx="719137"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5882" name="Group 74"/>
          <p:cNvGrpSpPr>
            <a:grpSpLocks/>
          </p:cNvGrpSpPr>
          <p:nvPr/>
        </p:nvGrpSpPr>
        <p:grpSpPr bwMode="auto">
          <a:xfrm>
            <a:off x="1092200" y="5595938"/>
            <a:ext cx="339725" cy="311150"/>
            <a:chOff x="4306" y="2833"/>
            <a:chExt cx="214" cy="196"/>
          </a:xfrm>
        </p:grpSpPr>
        <p:sp>
          <p:nvSpPr>
            <p:cNvPr id="375883" name="Oval 7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84" name="Text Box 7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5885" name="Line 77"/>
          <p:cNvSpPr>
            <a:spLocks noChangeShapeType="1"/>
          </p:cNvSpPr>
          <p:nvPr/>
        </p:nvSpPr>
        <p:spPr bwMode="auto">
          <a:xfrm flipH="1">
            <a:off x="1293813" y="5237163"/>
            <a:ext cx="333375" cy="342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5886" name="Text Box 78"/>
          <p:cNvSpPr txBox="1">
            <a:spLocks noChangeArrowheads="1"/>
          </p:cNvSpPr>
          <p:nvPr/>
        </p:nvSpPr>
        <p:spPr bwMode="auto">
          <a:xfrm>
            <a:off x="3416300" y="50260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5887" name="Text Box 79"/>
          <p:cNvSpPr txBox="1">
            <a:spLocks noChangeArrowheads="1"/>
          </p:cNvSpPr>
          <p:nvPr/>
        </p:nvSpPr>
        <p:spPr bwMode="auto">
          <a:xfrm>
            <a:off x="3044825" y="3476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5888" name="Text Box 80"/>
          <p:cNvSpPr txBox="1">
            <a:spLocks noChangeArrowheads="1"/>
          </p:cNvSpPr>
          <p:nvPr/>
        </p:nvSpPr>
        <p:spPr bwMode="auto">
          <a:xfrm>
            <a:off x="2733675" y="34798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5889" name="Text Box 81"/>
          <p:cNvSpPr txBox="1">
            <a:spLocks noChangeArrowheads="1"/>
          </p:cNvSpPr>
          <p:nvPr/>
        </p:nvSpPr>
        <p:spPr bwMode="auto">
          <a:xfrm>
            <a:off x="3071813" y="60499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5890" name="Text Box 82"/>
          <p:cNvSpPr txBox="1">
            <a:spLocks noChangeArrowheads="1"/>
          </p:cNvSpPr>
          <p:nvPr/>
        </p:nvSpPr>
        <p:spPr bwMode="auto">
          <a:xfrm>
            <a:off x="2760663" y="60753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5891" name="Text Box 83"/>
          <p:cNvSpPr txBox="1">
            <a:spLocks noChangeArrowheads="1"/>
          </p:cNvSpPr>
          <p:nvPr/>
        </p:nvSpPr>
        <p:spPr bwMode="auto">
          <a:xfrm>
            <a:off x="2451100" y="60658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5888"/>
                                        </p:tgtEl>
                                        <p:attrNameLst>
                                          <p:attrName>style.visibility</p:attrName>
                                        </p:attrNameLst>
                                      </p:cBhvr>
                                      <p:to>
                                        <p:strVal val="visible"/>
                                      </p:to>
                                    </p:set>
                                    <p:animEffect transition="in" filter="blinds(horizontal)">
                                      <p:cBhvr>
                                        <p:cTn id="7" dur="500"/>
                                        <p:tgtEl>
                                          <p:spTgt spid="3758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5891"/>
                                        </p:tgtEl>
                                        <p:attrNameLst>
                                          <p:attrName>style.visibility</p:attrName>
                                        </p:attrNameLst>
                                      </p:cBhvr>
                                      <p:to>
                                        <p:strVal val="visible"/>
                                      </p:to>
                                    </p:set>
                                    <p:animEffect transition="in" filter="blinds(horizontal)">
                                      <p:cBhvr>
                                        <p:cTn id="12" dur="500"/>
                                        <p:tgtEl>
                                          <p:spTgt spid="375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88" grpId="0" autoUpdateAnimBg="0"/>
      <p:bldP spid="37589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619125" y="165100"/>
            <a:ext cx="7772400" cy="884238"/>
          </a:xfrm>
        </p:spPr>
        <p:txBody>
          <a:bodyPr/>
          <a:lstStyle/>
          <a:p>
            <a:r>
              <a:rPr lang="en-US" sz="3200">
                <a:sym typeface="Symbol" pitchFamily="18" charset="2"/>
              </a:rPr>
              <a:t>Improving Space Efficiency  Example</a:t>
            </a:r>
          </a:p>
        </p:txBody>
      </p:sp>
      <p:sp>
        <p:nvSpPr>
          <p:cNvPr id="376835"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53 and reheap:</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58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p:txBody>
      </p:sp>
      <p:sp>
        <p:nvSpPr>
          <p:cNvPr id="376836"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6837" name="Rectangle 5"/>
          <p:cNvSpPr>
            <a:spLocks noChangeArrowheads="1"/>
          </p:cNvSpPr>
          <p:nvPr/>
        </p:nvSpPr>
        <p:spPr bwMode="auto">
          <a:xfrm>
            <a:off x="912813" y="3440113"/>
            <a:ext cx="2468562"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38" name="Line 6"/>
          <p:cNvSpPr>
            <a:spLocks noChangeShapeType="1"/>
          </p:cNvSpPr>
          <p:nvPr/>
        </p:nvSpPr>
        <p:spPr bwMode="auto">
          <a:xfrm>
            <a:off x="12176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39" name="Line 7"/>
          <p:cNvSpPr>
            <a:spLocks noChangeShapeType="1"/>
          </p:cNvSpPr>
          <p:nvPr/>
        </p:nvSpPr>
        <p:spPr bwMode="auto">
          <a:xfrm>
            <a:off x="15224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40" name="Line 8"/>
          <p:cNvSpPr>
            <a:spLocks noChangeShapeType="1"/>
          </p:cNvSpPr>
          <p:nvPr/>
        </p:nvSpPr>
        <p:spPr bwMode="auto">
          <a:xfrm>
            <a:off x="18272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41" name="Line 9"/>
          <p:cNvSpPr>
            <a:spLocks noChangeShapeType="1"/>
          </p:cNvSpPr>
          <p:nvPr/>
        </p:nvSpPr>
        <p:spPr bwMode="auto">
          <a:xfrm>
            <a:off x="21320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42" name="Line 10"/>
          <p:cNvSpPr>
            <a:spLocks noChangeShapeType="1"/>
          </p:cNvSpPr>
          <p:nvPr/>
        </p:nvSpPr>
        <p:spPr bwMode="auto">
          <a:xfrm>
            <a:off x="24368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43" name="Line 11"/>
          <p:cNvSpPr>
            <a:spLocks noChangeShapeType="1"/>
          </p:cNvSpPr>
          <p:nvPr/>
        </p:nvSpPr>
        <p:spPr bwMode="auto">
          <a:xfrm>
            <a:off x="27416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44" name="Line 12"/>
          <p:cNvSpPr>
            <a:spLocks noChangeShapeType="1"/>
          </p:cNvSpPr>
          <p:nvPr/>
        </p:nvSpPr>
        <p:spPr bwMode="auto">
          <a:xfrm>
            <a:off x="3046413" y="3440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45" name="Text Box 13"/>
          <p:cNvSpPr txBox="1">
            <a:spLocks noChangeArrowheads="1"/>
          </p:cNvSpPr>
          <p:nvPr/>
        </p:nvSpPr>
        <p:spPr bwMode="auto">
          <a:xfrm>
            <a:off x="912813" y="375285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6846" name="Text Box 14"/>
          <p:cNvSpPr txBox="1">
            <a:spLocks noChangeArrowheads="1"/>
          </p:cNvSpPr>
          <p:nvPr/>
        </p:nvSpPr>
        <p:spPr bwMode="auto">
          <a:xfrm>
            <a:off x="12176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6847" name="Text Box 15"/>
          <p:cNvSpPr txBox="1">
            <a:spLocks noChangeArrowheads="1"/>
          </p:cNvSpPr>
          <p:nvPr/>
        </p:nvSpPr>
        <p:spPr bwMode="auto">
          <a:xfrm>
            <a:off x="15224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6848" name="Text Box 16"/>
          <p:cNvSpPr txBox="1">
            <a:spLocks noChangeArrowheads="1"/>
          </p:cNvSpPr>
          <p:nvPr/>
        </p:nvSpPr>
        <p:spPr bwMode="auto">
          <a:xfrm>
            <a:off x="18272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6849" name="Text Box 17"/>
          <p:cNvSpPr txBox="1">
            <a:spLocks noChangeArrowheads="1"/>
          </p:cNvSpPr>
          <p:nvPr/>
        </p:nvSpPr>
        <p:spPr bwMode="auto">
          <a:xfrm>
            <a:off x="21320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6850" name="Text Box 18"/>
          <p:cNvSpPr txBox="1">
            <a:spLocks noChangeArrowheads="1"/>
          </p:cNvSpPr>
          <p:nvPr/>
        </p:nvSpPr>
        <p:spPr bwMode="auto">
          <a:xfrm>
            <a:off x="24368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6851" name="Text Box 19"/>
          <p:cNvSpPr txBox="1">
            <a:spLocks noChangeArrowheads="1"/>
          </p:cNvSpPr>
          <p:nvPr/>
        </p:nvSpPr>
        <p:spPr bwMode="auto">
          <a:xfrm>
            <a:off x="27416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6852" name="Text Box 20"/>
          <p:cNvSpPr txBox="1">
            <a:spLocks noChangeArrowheads="1"/>
          </p:cNvSpPr>
          <p:nvPr/>
        </p:nvSpPr>
        <p:spPr bwMode="auto">
          <a:xfrm>
            <a:off x="3046413" y="374491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6853" name="Text Box 21"/>
          <p:cNvSpPr txBox="1">
            <a:spLocks noChangeArrowheads="1"/>
          </p:cNvSpPr>
          <p:nvPr/>
        </p:nvSpPr>
        <p:spPr bwMode="auto">
          <a:xfrm>
            <a:off x="1176338" y="3497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6854" name="Text Box 22"/>
          <p:cNvSpPr txBox="1">
            <a:spLocks noChangeArrowheads="1"/>
          </p:cNvSpPr>
          <p:nvPr/>
        </p:nvSpPr>
        <p:spPr bwMode="auto">
          <a:xfrm>
            <a:off x="1511300" y="3490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6855" name="Text Box 23"/>
          <p:cNvSpPr txBox="1">
            <a:spLocks noChangeArrowheads="1"/>
          </p:cNvSpPr>
          <p:nvPr/>
        </p:nvSpPr>
        <p:spPr bwMode="auto">
          <a:xfrm>
            <a:off x="1816100" y="3490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6856" name="Oval 24"/>
          <p:cNvSpPr>
            <a:spLocks noChangeArrowheads="1"/>
          </p:cNvSpPr>
          <p:nvPr/>
        </p:nvSpPr>
        <p:spPr bwMode="auto">
          <a:xfrm>
            <a:off x="933450" y="381317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57" name="Oval 25"/>
          <p:cNvSpPr>
            <a:spLocks noChangeArrowheads="1"/>
          </p:cNvSpPr>
          <p:nvPr/>
        </p:nvSpPr>
        <p:spPr bwMode="auto">
          <a:xfrm>
            <a:off x="2482850" y="187007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6858" name="Group 26"/>
          <p:cNvGrpSpPr>
            <a:grpSpLocks/>
          </p:cNvGrpSpPr>
          <p:nvPr/>
        </p:nvGrpSpPr>
        <p:grpSpPr bwMode="auto">
          <a:xfrm>
            <a:off x="1541463" y="2409825"/>
            <a:ext cx="339725" cy="311150"/>
            <a:chOff x="4306" y="2833"/>
            <a:chExt cx="214" cy="196"/>
          </a:xfrm>
        </p:grpSpPr>
        <p:sp>
          <p:nvSpPr>
            <p:cNvPr id="376859" name="Oval 2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0" name="Text Box 2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76861" name="Oval 29"/>
          <p:cNvSpPr>
            <a:spLocks noChangeArrowheads="1"/>
          </p:cNvSpPr>
          <p:nvPr/>
        </p:nvSpPr>
        <p:spPr bwMode="auto">
          <a:xfrm>
            <a:off x="3397250" y="24098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62" name="Text Box 30"/>
          <p:cNvSpPr txBox="1">
            <a:spLocks noChangeArrowheads="1"/>
          </p:cNvSpPr>
          <p:nvPr/>
        </p:nvSpPr>
        <p:spPr bwMode="auto">
          <a:xfrm>
            <a:off x="2476500" y="19050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6863" name="Line 31"/>
          <p:cNvSpPr>
            <a:spLocks noChangeShapeType="1"/>
          </p:cNvSpPr>
          <p:nvPr/>
        </p:nvSpPr>
        <p:spPr bwMode="auto">
          <a:xfrm flipH="1">
            <a:off x="1770063" y="2109788"/>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64" name="Line 32"/>
          <p:cNvSpPr>
            <a:spLocks noChangeShapeType="1"/>
          </p:cNvSpPr>
          <p:nvPr/>
        </p:nvSpPr>
        <p:spPr bwMode="auto">
          <a:xfrm>
            <a:off x="2771775" y="2109788"/>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65" name="Text Box 33"/>
          <p:cNvSpPr txBox="1">
            <a:spLocks noChangeArrowheads="1"/>
          </p:cNvSpPr>
          <p:nvPr/>
        </p:nvSpPr>
        <p:spPr bwMode="auto">
          <a:xfrm>
            <a:off x="3395663" y="24495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6866" name="Text Box 34"/>
          <p:cNvSpPr txBox="1">
            <a:spLocks noChangeArrowheads="1"/>
          </p:cNvSpPr>
          <p:nvPr/>
        </p:nvSpPr>
        <p:spPr bwMode="auto">
          <a:xfrm>
            <a:off x="3049588" y="34829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6867" name="Text Box 35"/>
          <p:cNvSpPr txBox="1">
            <a:spLocks noChangeArrowheads="1"/>
          </p:cNvSpPr>
          <p:nvPr/>
        </p:nvSpPr>
        <p:spPr bwMode="auto">
          <a:xfrm>
            <a:off x="2728913" y="3476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6868" name="Text Box 36"/>
          <p:cNvSpPr txBox="1">
            <a:spLocks noChangeArrowheads="1"/>
          </p:cNvSpPr>
          <p:nvPr/>
        </p:nvSpPr>
        <p:spPr bwMode="auto">
          <a:xfrm>
            <a:off x="2430463" y="34798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6869" name="Text Box 37"/>
          <p:cNvSpPr txBox="1">
            <a:spLocks noChangeArrowheads="1"/>
          </p:cNvSpPr>
          <p:nvPr/>
        </p:nvSpPr>
        <p:spPr bwMode="auto">
          <a:xfrm>
            <a:off x="2143125" y="34940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6870" name="Rectangle 38"/>
          <p:cNvSpPr>
            <a:spLocks noChangeArrowheads="1"/>
          </p:cNvSpPr>
          <p:nvPr/>
        </p:nvSpPr>
        <p:spPr bwMode="auto">
          <a:xfrm>
            <a:off x="925513" y="6034088"/>
            <a:ext cx="2436812"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71" name="Line 39"/>
          <p:cNvSpPr>
            <a:spLocks noChangeShapeType="1"/>
          </p:cNvSpPr>
          <p:nvPr/>
        </p:nvSpPr>
        <p:spPr bwMode="auto">
          <a:xfrm>
            <a:off x="12303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2" name="Line 40"/>
          <p:cNvSpPr>
            <a:spLocks noChangeShapeType="1"/>
          </p:cNvSpPr>
          <p:nvPr/>
        </p:nvSpPr>
        <p:spPr bwMode="auto">
          <a:xfrm>
            <a:off x="15351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3" name="Line 41"/>
          <p:cNvSpPr>
            <a:spLocks noChangeShapeType="1"/>
          </p:cNvSpPr>
          <p:nvPr/>
        </p:nvSpPr>
        <p:spPr bwMode="auto">
          <a:xfrm>
            <a:off x="18399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4" name="Line 42"/>
          <p:cNvSpPr>
            <a:spLocks noChangeShapeType="1"/>
          </p:cNvSpPr>
          <p:nvPr/>
        </p:nvSpPr>
        <p:spPr bwMode="auto">
          <a:xfrm>
            <a:off x="21447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5" name="Line 43"/>
          <p:cNvSpPr>
            <a:spLocks noChangeShapeType="1"/>
          </p:cNvSpPr>
          <p:nvPr/>
        </p:nvSpPr>
        <p:spPr bwMode="auto">
          <a:xfrm>
            <a:off x="24495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6" name="Line 44"/>
          <p:cNvSpPr>
            <a:spLocks noChangeShapeType="1"/>
          </p:cNvSpPr>
          <p:nvPr/>
        </p:nvSpPr>
        <p:spPr bwMode="auto">
          <a:xfrm>
            <a:off x="27543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7" name="Line 45"/>
          <p:cNvSpPr>
            <a:spLocks noChangeShapeType="1"/>
          </p:cNvSpPr>
          <p:nvPr/>
        </p:nvSpPr>
        <p:spPr bwMode="auto">
          <a:xfrm>
            <a:off x="3059113" y="60340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6878" name="Text Box 46"/>
          <p:cNvSpPr txBox="1">
            <a:spLocks noChangeArrowheads="1"/>
          </p:cNvSpPr>
          <p:nvPr/>
        </p:nvSpPr>
        <p:spPr bwMode="auto">
          <a:xfrm>
            <a:off x="925513" y="63468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6879" name="Text Box 47"/>
          <p:cNvSpPr txBox="1">
            <a:spLocks noChangeArrowheads="1"/>
          </p:cNvSpPr>
          <p:nvPr/>
        </p:nvSpPr>
        <p:spPr bwMode="auto">
          <a:xfrm>
            <a:off x="12303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6880" name="Text Box 48"/>
          <p:cNvSpPr txBox="1">
            <a:spLocks noChangeArrowheads="1"/>
          </p:cNvSpPr>
          <p:nvPr/>
        </p:nvSpPr>
        <p:spPr bwMode="auto">
          <a:xfrm>
            <a:off x="15351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6881" name="Text Box 49"/>
          <p:cNvSpPr txBox="1">
            <a:spLocks noChangeArrowheads="1"/>
          </p:cNvSpPr>
          <p:nvPr/>
        </p:nvSpPr>
        <p:spPr bwMode="auto">
          <a:xfrm>
            <a:off x="18399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6882" name="Text Box 50"/>
          <p:cNvSpPr txBox="1">
            <a:spLocks noChangeArrowheads="1"/>
          </p:cNvSpPr>
          <p:nvPr/>
        </p:nvSpPr>
        <p:spPr bwMode="auto">
          <a:xfrm>
            <a:off x="21447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6883" name="Text Box 51"/>
          <p:cNvSpPr txBox="1">
            <a:spLocks noChangeArrowheads="1"/>
          </p:cNvSpPr>
          <p:nvPr/>
        </p:nvSpPr>
        <p:spPr bwMode="auto">
          <a:xfrm>
            <a:off x="24495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6884" name="Text Box 52"/>
          <p:cNvSpPr txBox="1">
            <a:spLocks noChangeArrowheads="1"/>
          </p:cNvSpPr>
          <p:nvPr/>
        </p:nvSpPr>
        <p:spPr bwMode="auto">
          <a:xfrm>
            <a:off x="27543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6885" name="Text Box 53"/>
          <p:cNvSpPr txBox="1">
            <a:spLocks noChangeArrowheads="1"/>
          </p:cNvSpPr>
          <p:nvPr/>
        </p:nvSpPr>
        <p:spPr bwMode="auto">
          <a:xfrm>
            <a:off x="3059113" y="6338888"/>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6886" name="Text Box 54"/>
          <p:cNvSpPr txBox="1">
            <a:spLocks noChangeArrowheads="1"/>
          </p:cNvSpPr>
          <p:nvPr/>
        </p:nvSpPr>
        <p:spPr bwMode="auto">
          <a:xfrm>
            <a:off x="1189038" y="60912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6887" name="Text Box 55"/>
          <p:cNvSpPr txBox="1">
            <a:spLocks noChangeArrowheads="1"/>
          </p:cNvSpPr>
          <p:nvPr/>
        </p:nvSpPr>
        <p:spPr bwMode="auto">
          <a:xfrm>
            <a:off x="1524000" y="60848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6888" name="Oval 56"/>
          <p:cNvSpPr>
            <a:spLocks noChangeArrowheads="1"/>
          </p:cNvSpPr>
          <p:nvPr/>
        </p:nvSpPr>
        <p:spPr bwMode="auto">
          <a:xfrm>
            <a:off x="946150" y="640715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89" name="Text Box 57"/>
          <p:cNvSpPr txBox="1">
            <a:spLocks noChangeArrowheads="1"/>
          </p:cNvSpPr>
          <p:nvPr/>
        </p:nvSpPr>
        <p:spPr bwMode="auto">
          <a:xfrm>
            <a:off x="3043238" y="60785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6890" name="Text Box 58"/>
          <p:cNvSpPr txBox="1">
            <a:spLocks noChangeArrowheads="1"/>
          </p:cNvSpPr>
          <p:nvPr/>
        </p:nvSpPr>
        <p:spPr bwMode="auto">
          <a:xfrm>
            <a:off x="2752725" y="60817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6891" name="Text Box 59"/>
          <p:cNvSpPr txBox="1">
            <a:spLocks noChangeArrowheads="1"/>
          </p:cNvSpPr>
          <p:nvPr/>
        </p:nvSpPr>
        <p:spPr bwMode="auto">
          <a:xfrm>
            <a:off x="2454275" y="60833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6892" name="Text Box 60"/>
          <p:cNvSpPr txBox="1">
            <a:spLocks noChangeArrowheads="1"/>
          </p:cNvSpPr>
          <p:nvPr/>
        </p:nvSpPr>
        <p:spPr bwMode="auto">
          <a:xfrm>
            <a:off x="2133600" y="60991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6893" name="Text Box 61"/>
          <p:cNvSpPr txBox="1">
            <a:spLocks noChangeArrowheads="1"/>
          </p:cNvSpPr>
          <p:nvPr/>
        </p:nvSpPr>
        <p:spPr bwMode="auto">
          <a:xfrm>
            <a:off x="1824038" y="60896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76894" name="Oval 62"/>
          <p:cNvSpPr>
            <a:spLocks noChangeArrowheads="1"/>
          </p:cNvSpPr>
          <p:nvPr/>
        </p:nvSpPr>
        <p:spPr bwMode="auto">
          <a:xfrm>
            <a:off x="2151063" y="4540250"/>
            <a:ext cx="312737"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6895" name="Group 63"/>
          <p:cNvGrpSpPr>
            <a:grpSpLocks/>
          </p:cNvGrpSpPr>
          <p:nvPr/>
        </p:nvGrpSpPr>
        <p:grpSpPr bwMode="auto">
          <a:xfrm>
            <a:off x="1209675" y="5080000"/>
            <a:ext cx="339725" cy="311150"/>
            <a:chOff x="4306" y="2833"/>
            <a:chExt cx="214" cy="196"/>
          </a:xfrm>
        </p:grpSpPr>
        <p:sp>
          <p:nvSpPr>
            <p:cNvPr id="376896" name="Oval 64"/>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6897" name="Text Box 65"/>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sp>
        <p:nvSpPr>
          <p:cNvPr id="376898" name="Text Box 66"/>
          <p:cNvSpPr txBox="1">
            <a:spLocks noChangeArrowheads="1"/>
          </p:cNvSpPr>
          <p:nvPr/>
        </p:nvSpPr>
        <p:spPr bwMode="auto">
          <a:xfrm>
            <a:off x="2144713" y="45751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6899" name="Line 67"/>
          <p:cNvSpPr>
            <a:spLocks noChangeShapeType="1"/>
          </p:cNvSpPr>
          <p:nvPr/>
        </p:nvSpPr>
        <p:spPr bwMode="auto">
          <a:xfrm flipH="1">
            <a:off x="1438275" y="4779963"/>
            <a:ext cx="741363"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6869"/>
                                        </p:tgtEl>
                                        <p:attrNameLst>
                                          <p:attrName>style.visibility</p:attrName>
                                        </p:attrNameLst>
                                      </p:cBhvr>
                                      <p:to>
                                        <p:strVal val="visible"/>
                                      </p:to>
                                    </p:set>
                                    <p:animEffect transition="in" filter="blinds(horizontal)">
                                      <p:cBhvr>
                                        <p:cTn id="7" dur="500"/>
                                        <p:tgtEl>
                                          <p:spTgt spid="37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6893"/>
                                        </p:tgtEl>
                                        <p:attrNameLst>
                                          <p:attrName>style.visibility</p:attrName>
                                        </p:attrNameLst>
                                      </p:cBhvr>
                                      <p:to>
                                        <p:strVal val="visible"/>
                                      </p:to>
                                    </p:set>
                                    <p:animEffect transition="in" filter="blinds(horizontal)">
                                      <p:cBhvr>
                                        <p:cTn id="12" dur="500"/>
                                        <p:tgtEl>
                                          <p:spTgt spid="376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69" grpId="0" autoUpdateAnimBg="0"/>
      <p:bldP spid="3768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19125" y="165100"/>
            <a:ext cx="7772400" cy="884238"/>
          </a:xfrm>
        </p:spPr>
        <p:txBody>
          <a:bodyPr/>
          <a:lstStyle/>
          <a:p>
            <a:r>
              <a:rPr lang="en-US" sz="3200">
                <a:sym typeface="Symbol" pitchFamily="18" charset="2"/>
              </a:rPr>
              <a:t>Improving Space Efficiency  Example</a:t>
            </a:r>
          </a:p>
        </p:txBody>
      </p:sp>
      <p:sp>
        <p:nvSpPr>
          <p:cNvPr id="377859"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59 and reheap:</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97 and reheap:</a:t>
            </a:r>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a:p>
            <a:endParaRPr lang="en-US" sz="2000">
              <a:solidFill>
                <a:srgbClr val="FF00FF"/>
              </a:solidFill>
              <a:sym typeface="Symbol" pitchFamily="18" charset="2"/>
            </a:endParaRPr>
          </a:p>
        </p:txBody>
      </p:sp>
      <p:sp>
        <p:nvSpPr>
          <p:cNvPr id="377860"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7861" name="Oval 5"/>
          <p:cNvSpPr>
            <a:spLocks noChangeArrowheads="1"/>
          </p:cNvSpPr>
          <p:nvPr/>
        </p:nvSpPr>
        <p:spPr bwMode="auto">
          <a:xfrm>
            <a:off x="2482850" y="1924050"/>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2" name="Text Box 6"/>
          <p:cNvSpPr txBox="1">
            <a:spLocks noChangeArrowheads="1"/>
          </p:cNvSpPr>
          <p:nvPr/>
        </p:nvSpPr>
        <p:spPr bwMode="auto">
          <a:xfrm>
            <a:off x="2476500" y="19050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7863" name="Rectangle 7"/>
          <p:cNvSpPr>
            <a:spLocks noChangeArrowheads="1"/>
          </p:cNvSpPr>
          <p:nvPr/>
        </p:nvSpPr>
        <p:spPr bwMode="auto">
          <a:xfrm>
            <a:off x="946150" y="3290888"/>
            <a:ext cx="2436813"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64" name="Line 8"/>
          <p:cNvSpPr>
            <a:spLocks noChangeShapeType="1"/>
          </p:cNvSpPr>
          <p:nvPr/>
        </p:nvSpPr>
        <p:spPr bwMode="auto">
          <a:xfrm>
            <a:off x="12509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65" name="Line 9"/>
          <p:cNvSpPr>
            <a:spLocks noChangeShapeType="1"/>
          </p:cNvSpPr>
          <p:nvPr/>
        </p:nvSpPr>
        <p:spPr bwMode="auto">
          <a:xfrm>
            <a:off x="15557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66" name="Line 10"/>
          <p:cNvSpPr>
            <a:spLocks noChangeShapeType="1"/>
          </p:cNvSpPr>
          <p:nvPr/>
        </p:nvSpPr>
        <p:spPr bwMode="auto">
          <a:xfrm>
            <a:off x="18605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67" name="Line 11"/>
          <p:cNvSpPr>
            <a:spLocks noChangeShapeType="1"/>
          </p:cNvSpPr>
          <p:nvPr/>
        </p:nvSpPr>
        <p:spPr bwMode="auto">
          <a:xfrm>
            <a:off x="21653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68" name="Line 12"/>
          <p:cNvSpPr>
            <a:spLocks noChangeShapeType="1"/>
          </p:cNvSpPr>
          <p:nvPr/>
        </p:nvSpPr>
        <p:spPr bwMode="auto">
          <a:xfrm>
            <a:off x="24701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69" name="Line 13"/>
          <p:cNvSpPr>
            <a:spLocks noChangeShapeType="1"/>
          </p:cNvSpPr>
          <p:nvPr/>
        </p:nvSpPr>
        <p:spPr bwMode="auto">
          <a:xfrm>
            <a:off x="27749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70" name="Line 14"/>
          <p:cNvSpPr>
            <a:spLocks noChangeShapeType="1"/>
          </p:cNvSpPr>
          <p:nvPr/>
        </p:nvSpPr>
        <p:spPr bwMode="auto">
          <a:xfrm>
            <a:off x="3079750" y="32908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71" name="Text Box 15"/>
          <p:cNvSpPr txBox="1">
            <a:spLocks noChangeArrowheads="1"/>
          </p:cNvSpPr>
          <p:nvPr/>
        </p:nvSpPr>
        <p:spPr bwMode="auto">
          <a:xfrm>
            <a:off x="946150" y="3603625"/>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7872" name="Text Box 16"/>
          <p:cNvSpPr txBox="1">
            <a:spLocks noChangeArrowheads="1"/>
          </p:cNvSpPr>
          <p:nvPr/>
        </p:nvSpPr>
        <p:spPr bwMode="auto">
          <a:xfrm>
            <a:off x="12509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7873" name="Text Box 17"/>
          <p:cNvSpPr txBox="1">
            <a:spLocks noChangeArrowheads="1"/>
          </p:cNvSpPr>
          <p:nvPr/>
        </p:nvSpPr>
        <p:spPr bwMode="auto">
          <a:xfrm>
            <a:off x="15557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7874" name="Text Box 18"/>
          <p:cNvSpPr txBox="1">
            <a:spLocks noChangeArrowheads="1"/>
          </p:cNvSpPr>
          <p:nvPr/>
        </p:nvSpPr>
        <p:spPr bwMode="auto">
          <a:xfrm>
            <a:off x="18605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7875" name="Text Box 19"/>
          <p:cNvSpPr txBox="1">
            <a:spLocks noChangeArrowheads="1"/>
          </p:cNvSpPr>
          <p:nvPr/>
        </p:nvSpPr>
        <p:spPr bwMode="auto">
          <a:xfrm>
            <a:off x="21653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7876" name="Text Box 20"/>
          <p:cNvSpPr txBox="1">
            <a:spLocks noChangeArrowheads="1"/>
          </p:cNvSpPr>
          <p:nvPr/>
        </p:nvSpPr>
        <p:spPr bwMode="auto">
          <a:xfrm>
            <a:off x="24701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7877" name="Text Box 21"/>
          <p:cNvSpPr txBox="1">
            <a:spLocks noChangeArrowheads="1"/>
          </p:cNvSpPr>
          <p:nvPr/>
        </p:nvSpPr>
        <p:spPr bwMode="auto">
          <a:xfrm>
            <a:off x="27749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7878" name="Text Box 22"/>
          <p:cNvSpPr txBox="1">
            <a:spLocks noChangeArrowheads="1"/>
          </p:cNvSpPr>
          <p:nvPr/>
        </p:nvSpPr>
        <p:spPr bwMode="auto">
          <a:xfrm>
            <a:off x="3079750" y="359568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7879" name="Text Box 23"/>
          <p:cNvSpPr txBox="1">
            <a:spLocks noChangeArrowheads="1"/>
          </p:cNvSpPr>
          <p:nvPr/>
        </p:nvSpPr>
        <p:spPr bwMode="auto">
          <a:xfrm>
            <a:off x="1209675" y="33480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7880" name="Text Box 24"/>
          <p:cNvSpPr txBox="1">
            <a:spLocks noChangeArrowheads="1"/>
          </p:cNvSpPr>
          <p:nvPr/>
        </p:nvSpPr>
        <p:spPr bwMode="auto">
          <a:xfrm>
            <a:off x="1544638" y="33416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77881" name="Oval 25"/>
          <p:cNvSpPr>
            <a:spLocks noChangeArrowheads="1"/>
          </p:cNvSpPr>
          <p:nvPr/>
        </p:nvSpPr>
        <p:spPr bwMode="auto">
          <a:xfrm>
            <a:off x="966788" y="3663950"/>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82" name="Text Box 26"/>
          <p:cNvSpPr txBox="1">
            <a:spLocks noChangeArrowheads="1"/>
          </p:cNvSpPr>
          <p:nvPr/>
        </p:nvSpPr>
        <p:spPr bwMode="auto">
          <a:xfrm>
            <a:off x="3063875" y="33353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7883" name="Text Box 27"/>
          <p:cNvSpPr txBox="1">
            <a:spLocks noChangeArrowheads="1"/>
          </p:cNvSpPr>
          <p:nvPr/>
        </p:nvSpPr>
        <p:spPr bwMode="auto">
          <a:xfrm>
            <a:off x="2773363" y="33385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7884" name="Text Box 28"/>
          <p:cNvSpPr txBox="1">
            <a:spLocks noChangeArrowheads="1"/>
          </p:cNvSpPr>
          <p:nvPr/>
        </p:nvSpPr>
        <p:spPr bwMode="auto">
          <a:xfrm>
            <a:off x="2474913" y="33401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7885" name="Text Box 29"/>
          <p:cNvSpPr txBox="1">
            <a:spLocks noChangeArrowheads="1"/>
          </p:cNvSpPr>
          <p:nvPr/>
        </p:nvSpPr>
        <p:spPr bwMode="auto">
          <a:xfrm>
            <a:off x="2154238" y="33559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7886" name="Text Box 30"/>
          <p:cNvSpPr txBox="1">
            <a:spLocks noChangeArrowheads="1"/>
          </p:cNvSpPr>
          <p:nvPr/>
        </p:nvSpPr>
        <p:spPr bwMode="auto">
          <a:xfrm>
            <a:off x="1844675" y="33464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77887" name="Rectangle 31"/>
          <p:cNvSpPr>
            <a:spLocks noChangeArrowheads="1"/>
          </p:cNvSpPr>
          <p:nvPr/>
        </p:nvSpPr>
        <p:spPr bwMode="auto">
          <a:xfrm>
            <a:off x="947738" y="4894263"/>
            <a:ext cx="2436812"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888" name="Line 32"/>
          <p:cNvSpPr>
            <a:spLocks noChangeShapeType="1"/>
          </p:cNvSpPr>
          <p:nvPr/>
        </p:nvSpPr>
        <p:spPr bwMode="auto">
          <a:xfrm>
            <a:off x="12525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89" name="Line 33"/>
          <p:cNvSpPr>
            <a:spLocks noChangeShapeType="1"/>
          </p:cNvSpPr>
          <p:nvPr/>
        </p:nvSpPr>
        <p:spPr bwMode="auto">
          <a:xfrm>
            <a:off x="15573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90" name="Line 34"/>
          <p:cNvSpPr>
            <a:spLocks noChangeShapeType="1"/>
          </p:cNvSpPr>
          <p:nvPr/>
        </p:nvSpPr>
        <p:spPr bwMode="auto">
          <a:xfrm>
            <a:off x="18621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91" name="Line 35"/>
          <p:cNvSpPr>
            <a:spLocks noChangeShapeType="1"/>
          </p:cNvSpPr>
          <p:nvPr/>
        </p:nvSpPr>
        <p:spPr bwMode="auto">
          <a:xfrm>
            <a:off x="21669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92" name="Line 36"/>
          <p:cNvSpPr>
            <a:spLocks noChangeShapeType="1"/>
          </p:cNvSpPr>
          <p:nvPr/>
        </p:nvSpPr>
        <p:spPr bwMode="auto">
          <a:xfrm>
            <a:off x="24717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93" name="Line 37"/>
          <p:cNvSpPr>
            <a:spLocks noChangeShapeType="1"/>
          </p:cNvSpPr>
          <p:nvPr/>
        </p:nvSpPr>
        <p:spPr bwMode="auto">
          <a:xfrm>
            <a:off x="27765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94" name="Line 38"/>
          <p:cNvSpPr>
            <a:spLocks noChangeShapeType="1"/>
          </p:cNvSpPr>
          <p:nvPr/>
        </p:nvSpPr>
        <p:spPr bwMode="auto">
          <a:xfrm>
            <a:off x="3081338" y="48942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7895" name="Text Box 39"/>
          <p:cNvSpPr txBox="1">
            <a:spLocks noChangeArrowheads="1"/>
          </p:cNvSpPr>
          <p:nvPr/>
        </p:nvSpPr>
        <p:spPr bwMode="auto">
          <a:xfrm>
            <a:off x="947738" y="52070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7896" name="Text Box 40"/>
          <p:cNvSpPr txBox="1">
            <a:spLocks noChangeArrowheads="1"/>
          </p:cNvSpPr>
          <p:nvPr/>
        </p:nvSpPr>
        <p:spPr bwMode="auto">
          <a:xfrm>
            <a:off x="12525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7897" name="Text Box 41"/>
          <p:cNvSpPr txBox="1">
            <a:spLocks noChangeArrowheads="1"/>
          </p:cNvSpPr>
          <p:nvPr/>
        </p:nvSpPr>
        <p:spPr bwMode="auto">
          <a:xfrm>
            <a:off x="15573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7898" name="Text Box 42"/>
          <p:cNvSpPr txBox="1">
            <a:spLocks noChangeArrowheads="1"/>
          </p:cNvSpPr>
          <p:nvPr/>
        </p:nvSpPr>
        <p:spPr bwMode="auto">
          <a:xfrm>
            <a:off x="18621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7899" name="Text Box 43"/>
          <p:cNvSpPr txBox="1">
            <a:spLocks noChangeArrowheads="1"/>
          </p:cNvSpPr>
          <p:nvPr/>
        </p:nvSpPr>
        <p:spPr bwMode="auto">
          <a:xfrm>
            <a:off x="21669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7900" name="Text Box 44"/>
          <p:cNvSpPr txBox="1">
            <a:spLocks noChangeArrowheads="1"/>
          </p:cNvSpPr>
          <p:nvPr/>
        </p:nvSpPr>
        <p:spPr bwMode="auto">
          <a:xfrm>
            <a:off x="24717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7901" name="Text Box 45"/>
          <p:cNvSpPr txBox="1">
            <a:spLocks noChangeArrowheads="1"/>
          </p:cNvSpPr>
          <p:nvPr/>
        </p:nvSpPr>
        <p:spPr bwMode="auto">
          <a:xfrm>
            <a:off x="27765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7902" name="Text Box 46"/>
          <p:cNvSpPr txBox="1">
            <a:spLocks noChangeArrowheads="1"/>
          </p:cNvSpPr>
          <p:nvPr/>
        </p:nvSpPr>
        <p:spPr bwMode="auto">
          <a:xfrm>
            <a:off x="3081338" y="51990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7903" name="Text Box 47"/>
          <p:cNvSpPr txBox="1">
            <a:spLocks noChangeArrowheads="1"/>
          </p:cNvSpPr>
          <p:nvPr/>
        </p:nvSpPr>
        <p:spPr bwMode="auto">
          <a:xfrm>
            <a:off x="1211263" y="49514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
        <p:nvSpPr>
          <p:cNvPr id="377904" name="Text Box 48"/>
          <p:cNvSpPr txBox="1">
            <a:spLocks noChangeArrowheads="1"/>
          </p:cNvSpPr>
          <p:nvPr/>
        </p:nvSpPr>
        <p:spPr bwMode="auto">
          <a:xfrm>
            <a:off x="1546225" y="49450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77905" name="Oval 49"/>
          <p:cNvSpPr>
            <a:spLocks noChangeArrowheads="1"/>
          </p:cNvSpPr>
          <p:nvPr/>
        </p:nvSpPr>
        <p:spPr bwMode="auto">
          <a:xfrm>
            <a:off x="968375" y="526732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7906" name="Text Box 50"/>
          <p:cNvSpPr txBox="1">
            <a:spLocks noChangeArrowheads="1"/>
          </p:cNvSpPr>
          <p:nvPr/>
        </p:nvSpPr>
        <p:spPr bwMode="auto">
          <a:xfrm>
            <a:off x="3065463" y="49387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77907" name="Text Box 51"/>
          <p:cNvSpPr txBox="1">
            <a:spLocks noChangeArrowheads="1"/>
          </p:cNvSpPr>
          <p:nvPr/>
        </p:nvSpPr>
        <p:spPr bwMode="auto">
          <a:xfrm>
            <a:off x="2774950" y="49418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77908" name="Text Box 52"/>
          <p:cNvSpPr txBox="1">
            <a:spLocks noChangeArrowheads="1"/>
          </p:cNvSpPr>
          <p:nvPr/>
        </p:nvSpPr>
        <p:spPr bwMode="auto">
          <a:xfrm>
            <a:off x="2476500" y="49434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77909" name="Text Box 53"/>
          <p:cNvSpPr txBox="1">
            <a:spLocks noChangeArrowheads="1"/>
          </p:cNvSpPr>
          <p:nvPr/>
        </p:nvSpPr>
        <p:spPr bwMode="auto">
          <a:xfrm>
            <a:off x="2155825" y="49593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77910" name="Text Box 54"/>
          <p:cNvSpPr txBox="1">
            <a:spLocks noChangeArrowheads="1"/>
          </p:cNvSpPr>
          <p:nvPr/>
        </p:nvSpPr>
        <p:spPr bwMode="auto">
          <a:xfrm>
            <a:off x="1846263" y="49498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77911" name="Text Box 55"/>
          <p:cNvSpPr txBox="1">
            <a:spLocks noChangeArrowheads="1"/>
          </p:cNvSpPr>
          <p:nvPr/>
        </p:nvSpPr>
        <p:spPr bwMode="auto">
          <a:xfrm>
            <a:off x="4071938" y="5153025"/>
            <a:ext cx="434816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
            </a:pPr>
            <a:r>
              <a:rPr lang="en-US" sz="1600"/>
              <a:t> The resulting array contains the elements in </a:t>
            </a:r>
          </a:p>
          <a:p>
            <a:pPr>
              <a:buFont typeface="Wingdings" pitchFamily="2" charset="2"/>
              <a:buNone/>
            </a:pPr>
            <a:r>
              <a:rPr lang="en-US" sz="1600"/>
              <a:t>   </a:t>
            </a:r>
            <a:r>
              <a:rPr lang="en-US" sz="1600">
                <a:solidFill>
                  <a:srgbClr val="FF00FF"/>
                </a:solidFill>
              </a:rPr>
              <a:t>decreasing</a:t>
            </a:r>
            <a:r>
              <a:rPr lang="en-US" sz="1600"/>
              <a:t> sorted order.</a:t>
            </a:r>
          </a:p>
          <a:p>
            <a:pPr>
              <a:buFont typeface="Wingdings" pitchFamily="2" charset="2"/>
              <a:buChar char="§"/>
            </a:pPr>
            <a:r>
              <a:rPr lang="en-US" sz="1600"/>
              <a:t> If we want the elements in the more typical</a:t>
            </a:r>
          </a:p>
          <a:p>
            <a:pPr>
              <a:buFont typeface="Wingdings" pitchFamily="2" charset="2"/>
              <a:buNone/>
            </a:pPr>
            <a:r>
              <a:rPr lang="en-US" sz="1600"/>
              <a:t>   </a:t>
            </a:r>
            <a:r>
              <a:rPr lang="en-US" sz="1600">
                <a:solidFill>
                  <a:srgbClr val="FF00FF"/>
                </a:solidFill>
              </a:rPr>
              <a:t>increasing</a:t>
            </a:r>
            <a:r>
              <a:rPr lang="en-US" sz="1600"/>
              <a:t> sorted order, how to solve?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7880"/>
                                        </p:tgtEl>
                                        <p:attrNameLst>
                                          <p:attrName>style.visibility</p:attrName>
                                        </p:attrNameLst>
                                      </p:cBhvr>
                                      <p:to>
                                        <p:strVal val="visible"/>
                                      </p:to>
                                    </p:set>
                                    <p:animEffect transition="in" filter="blinds(horizontal)">
                                      <p:cBhvr>
                                        <p:cTn id="7" dur="500"/>
                                        <p:tgtEl>
                                          <p:spTgt spid="3778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7903"/>
                                        </p:tgtEl>
                                        <p:attrNameLst>
                                          <p:attrName>style.visibility</p:attrName>
                                        </p:attrNameLst>
                                      </p:cBhvr>
                                      <p:to>
                                        <p:strVal val="visible"/>
                                      </p:to>
                                    </p:set>
                                    <p:animEffect transition="in" filter="blinds(horizontal)">
                                      <p:cBhvr>
                                        <p:cTn id="12" dur="500"/>
                                        <p:tgtEl>
                                          <p:spTgt spid="3779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7911"/>
                                        </p:tgtEl>
                                        <p:attrNameLst>
                                          <p:attrName>style.visibility</p:attrName>
                                        </p:attrNameLst>
                                      </p:cBhvr>
                                      <p:to>
                                        <p:strVal val="visible"/>
                                      </p:to>
                                    </p:set>
                                    <p:animEffect transition="in" filter="blinds(horizontal)">
                                      <p:cBhvr>
                                        <p:cTn id="17" dur="500"/>
                                        <p:tgtEl>
                                          <p:spTgt spid="377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80" grpId="0" autoUpdateAnimBg="0"/>
      <p:bldP spid="377903" grpId="0" autoUpdateAnimBg="0"/>
      <p:bldP spid="3779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a:xfrm>
            <a:off x="619125" y="165100"/>
            <a:ext cx="7772400" cy="884238"/>
          </a:xfrm>
        </p:spPr>
        <p:txBody>
          <a:bodyPr/>
          <a:lstStyle/>
          <a:p>
            <a:r>
              <a:rPr lang="en-US" sz="3200"/>
              <a:t>Insertion Sort</a:t>
            </a:r>
            <a:endParaRPr lang="en-US" sz="3200">
              <a:latin typeface="Batang" pitchFamily="18" charset="-127"/>
            </a:endParaRPr>
          </a:p>
        </p:txBody>
      </p:sp>
      <p:sp>
        <p:nvSpPr>
          <p:cNvPr id="345091"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400">
                <a:sym typeface="Symbol" pitchFamily="18" charset="2"/>
              </a:rPr>
              <a:t>Insertion sort is one of the simplest sorting algorithms.</a:t>
            </a:r>
          </a:p>
          <a:p>
            <a:r>
              <a:rPr lang="en-US" sz="2400">
                <a:sym typeface="Symbol" pitchFamily="18" charset="2"/>
              </a:rPr>
              <a:t>The algorithm</a:t>
            </a:r>
          </a:p>
          <a:p>
            <a:pPr lvl="1"/>
            <a:r>
              <a:rPr lang="en-US" sz="2000">
                <a:sym typeface="Symbol" pitchFamily="18" charset="2"/>
              </a:rPr>
              <a:t>Insertion sort consists of N-1 passes.</a:t>
            </a:r>
          </a:p>
          <a:p>
            <a:pPr lvl="1"/>
            <a:r>
              <a:rPr lang="en-US" sz="2000">
                <a:sym typeface="Symbol" pitchFamily="18" charset="2"/>
              </a:rPr>
              <a:t>For pass p = 1 through N-1, insertion sort ensures that the elements in positions 0 through p are in sorted order.</a:t>
            </a:r>
          </a:p>
          <a:p>
            <a:pPr lvl="1"/>
            <a:r>
              <a:rPr lang="en-US" sz="2000">
                <a:sym typeface="Symbol" pitchFamily="18" charset="2"/>
              </a:rPr>
              <a:t>Insertion sort makes use of the fact that elements in positions 0 through p-1 are already known to be in sorted order, and </a:t>
            </a:r>
            <a:r>
              <a:rPr lang="en-US" sz="2000">
                <a:solidFill>
                  <a:srgbClr val="FF00FF"/>
                </a:solidFill>
                <a:sym typeface="Symbol" pitchFamily="18" charset="2"/>
              </a:rPr>
              <a:t>move the element in position p left until its correct place is found among the first p+1 elements</a:t>
            </a:r>
            <a:r>
              <a:rPr lang="en-US" sz="2000">
                <a:sym typeface="Symbol" pitchFamily="18" charset="2"/>
              </a:rPr>
              <a:t>.</a:t>
            </a:r>
          </a:p>
        </p:txBody>
      </p:sp>
      <p:sp>
        <p:nvSpPr>
          <p:cNvPr id="34509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619125" y="165100"/>
            <a:ext cx="7772400" cy="723900"/>
          </a:xfrm>
        </p:spPr>
        <p:txBody>
          <a:bodyPr/>
          <a:lstStyle/>
          <a:p>
            <a:r>
              <a:rPr lang="en-US" sz="3200">
                <a:sym typeface="Symbol" pitchFamily="18" charset="2"/>
              </a:rPr>
              <a:t>(</a:t>
            </a:r>
            <a:r>
              <a:rPr lang="en-US" sz="3200" i="1">
                <a:sym typeface="Symbol" pitchFamily="18" charset="2"/>
              </a:rPr>
              <a:t>max</a:t>
            </a:r>
            <a:r>
              <a:rPr lang="en-US" sz="3200">
                <a:sym typeface="Symbol" pitchFamily="18" charset="2"/>
              </a:rPr>
              <a:t>)Heap</a:t>
            </a:r>
          </a:p>
        </p:txBody>
      </p:sp>
      <p:sp>
        <p:nvSpPr>
          <p:cNvPr id="378883" name="Rectangle 3" descr="Rectangle: Click to edit Master text styles&#10;Second level&#10;Third level&#10;Fourth level&#10;Fifth level"/>
          <p:cNvSpPr>
            <a:spLocks noGrp="1" noChangeArrowheads="1"/>
          </p:cNvSpPr>
          <p:nvPr>
            <p:ph idx="1"/>
          </p:nvPr>
        </p:nvSpPr>
        <p:spPr>
          <a:xfrm>
            <a:off x="649288" y="973138"/>
            <a:ext cx="7940675" cy="5519737"/>
          </a:xfrm>
        </p:spPr>
        <p:txBody>
          <a:bodyPr/>
          <a:lstStyle/>
          <a:p>
            <a:r>
              <a:rPr lang="en-US" sz="2000">
                <a:sym typeface="Symbol" pitchFamily="18" charset="2"/>
              </a:rPr>
              <a:t>In the original heap, the parent has a smaller element than its children.</a:t>
            </a:r>
          </a:p>
          <a:p>
            <a:r>
              <a:rPr lang="en-US" sz="2000">
                <a:sym typeface="Symbol" pitchFamily="18" charset="2"/>
              </a:rPr>
              <a:t>(</a:t>
            </a:r>
            <a:r>
              <a:rPr lang="en-US" sz="2000" i="1">
                <a:sym typeface="Symbol" pitchFamily="18" charset="2"/>
              </a:rPr>
              <a:t>max</a:t>
            </a:r>
            <a:r>
              <a:rPr lang="en-US" sz="2000">
                <a:sym typeface="Symbol" pitchFamily="18" charset="2"/>
              </a:rPr>
              <a:t>)Heap</a:t>
            </a:r>
          </a:p>
          <a:p>
            <a:pPr lvl="1"/>
            <a:r>
              <a:rPr lang="en-US" sz="1800">
                <a:sym typeface="Symbol" pitchFamily="18" charset="2"/>
              </a:rPr>
              <a:t>A complete binary tree</a:t>
            </a:r>
          </a:p>
          <a:p>
            <a:pPr lvl="1"/>
            <a:r>
              <a:rPr lang="en-US" sz="1800">
                <a:sym typeface="Symbol" pitchFamily="18" charset="2"/>
              </a:rPr>
              <a:t>Heap order property: for every node x, the key in the parent of x is </a:t>
            </a:r>
            <a:r>
              <a:rPr lang="en-US" sz="1800">
                <a:solidFill>
                  <a:srgbClr val="FF00FF"/>
                </a:solidFill>
                <a:sym typeface="Symbol" pitchFamily="18" charset="2"/>
              </a:rPr>
              <a:t>larger</a:t>
            </a:r>
            <a:r>
              <a:rPr lang="en-US" sz="1800">
                <a:sym typeface="Symbol" pitchFamily="18" charset="2"/>
              </a:rPr>
              <a:t> than (or equal to) the key in x, with the exception of the root.</a:t>
            </a:r>
          </a:p>
          <a:p>
            <a:pPr lvl="1"/>
            <a:endParaRPr lang="en-US" sz="1800">
              <a:sym typeface="Symbol" pitchFamily="18" charset="2"/>
            </a:endParaRPr>
          </a:p>
          <a:p>
            <a:endParaRPr lang="en-US" sz="2000">
              <a:sym typeface="Symbol" pitchFamily="18" charset="2"/>
            </a:endParaRPr>
          </a:p>
        </p:txBody>
      </p:sp>
      <p:sp>
        <p:nvSpPr>
          <p:cNvPr id="37888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619125" y="165100"/>
            <a:ext cx="7772400" cy="723900"/>
          </a:xfrm>
        </p:spPr>
        <p:txBody>
          <a:bodyPr/>
          <a:lstStyle/>
          <a:p>
            <a:r>
              <a:rPr lang="en-US" sz="3200">
                <a:sym typeface="Symbol" pitchFamily="18" charset="2"/>
              </a:rPr>
              <a:t>Heapsort Using (</a:t>
            </a:r>
            <a:r>
              <a:rPr lang="en-US" sz="3200" i="1">
                <a:sym typeface="Symbol" pitchFamily="18" charset="2"/>
              </a:rPr>
              <a:t>max</a:t>
            </a:r>
            <a:r>
              <a:rPr lang="en-US" sz="3200">
                <a:sym typeface="Symbol" pitchFamily="18" charset="2"/>
              </a:rPr>
              <a:t>)Heap  Example</a:t>
            </a:r>
          </a:p>
        </p:txBody>
      </p:sp>
      <p:sp>
        <p:nvSpPr>
          <p:cNvPr id="379908" name="Rectangle 4" descr="Rectangle: Click to edit Master text styles&#10;Second level&#10;Third level&#10;Fourth level&#10;Fifth level"/>
          <p:cNvSpPr>
            <a:spLocks noGrp="1" noChangeArrowheads="1"/>
          </p:cNvSpPr>
          <p:nvPr>
            <p:ph idx="1"/>
          </p:nvPr>
        </p:nvSpPr>
        <p:spPr>
          <a:xfrm>
            <a:off x="584200" y="887413"/>
            <a:ext cx="7940675" cy="5143500"/>
          </a:xfrm>
          <a:noFill/>
          <a:ln/>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Build a (</a:t>
            </a:r>
            <a:r>
              <a:rPr lang="en-US" sz="2000" i="1">
                <a:sym typeface="Symbol" pitchFamily="18" charset="2"/>
              </a:rPr>
              <a:t>max</a:t>
            </a:r>
            <a:r>
              <a:rPr lang="en-US" sz="2000">
                <a:sym typeface="Symbol" pitchFamily="18" charset="2"/>
              </a:rPr>
              <a:t>)heap for 97  53  59  26  41  58  31</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97 and reheap:</a:t>
            </a:r>
            <a:endParaRPr lang="en-US" sz="2000">
              <a:solidFill>
                <a:srgbClr val="FF00FF"/>
              </a:solidFill>
              <a:sym typeface="Symbol" pitchFamily="18" charset="2"/>
            </a:endParaRPr>
          </a:p>
          <a:p>
            <a:endParaRPr lang="en-US" sz="2000">
              <a:sym typeface="Symbol" pitchFamily="18" charset="2"/>
            </a:endParaRPr>
          </a:p>
        </p:txBody>
      </p:sp>
      <p:sp>
        <p:nvSpPr>
          <p:cNvPr id="379907" name="Rectangle 3"/>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79909" name="Rectangle 5"/>
          <p:cNvSpPr>
            <a:spLocks noChangeArrowheads="1"/>
          </p:cNvSpPr>
          <p:nvPr/>
        </p:nvSpPr>
        <p:spPr bwMode="auto">
          <a:xfrm>
            <a:off x="1639888" y="5826125"/>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0" name="Line 6"/>
          <p:cNvSpPr>
            <a:spLocks noChangeShapeType="1"/>
          </p:cNvSpPr>
          <p:nvPr/>
        </p:nvSpPr>
        <p:spPr bwMode="auto">
          <a:xfrm>
            <a:off x="1944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1" name="Line 7"/>
          <p:cNvSpPr>
            <a:spLocks noChangeShapeType="1"/>
          </p:cNvSpPr>
          <p:nvPr/>
        </p:nvSpPr>
        <p:spPr bwMode="auto">
          <a:xfrm>
            <a:off x="2249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2" name="Line 8"/>
          <p:cNvSpPr>
            <a:spLocks noChangeShapeType="1"/>
          </p:cNvSpPr>
          <p:nvPr/>
        </p:nvSpPr>
        <p:spPr bwMode="auto">
          <a:xfrm>
            <a:off x="25542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3" name="Line 9"/>
          <p:cNvSpPr>
            <a:spLocks noChangeShapeType="1"/>
          </p:cNvSpPr>
          <p:nvPr/>
        </p:nvSpPr>
        <p:spPr bwMode="auto">
          <a:xfrm>
            <a:off x="28590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4" name="Line 10"/>
          <p:cNvSpPr>
            <a:spLocks noChangeShapeType="1"/>
          </p:cNvSpPr>
          <p:nvPr/>
        </p:nvSpPr>
        <p:spPr bwMode="auto">
          <a:xfrm>
            <a:off x="31638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5" name="Line 11"/>
          <p:cNvSpPr>
            <a:spLocks noChangeShapeType="1"/>
          </p:cNvSpPr>
          <p:nvPr/>
        </p:nvSpPr>
        <p:spPr bwMode="auto">
          <a:xfrm>
            <a:off x="3468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6" name="Line 12"/>
          <p:cNvSpPr>
            <a:spLocks noChangeShapeType="1"/>
          </p:cNvSpPr>
          <p:nvPr/>
        </p:nvSpPr>
        <p:spPr bwMode="auto">
          <a:xfrm>
            <a:off x="3773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17" name="Text Box 13"/>
          <p:cNvSpPr txBox="1">
            <a:spLocks noChangeArrowheads="1"/>
          </p:cNvSpPr>
          <p:nvPr/>
        </p:nvSpPr>
        <p:spPr bwMode="auto">
          <a:xfrm>
            <a:off x="1639888" y="61388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9918" name="Text Box 14"/>
          <p:cNvSpPr txBox="1">
            <a:spLocks noChangeArrowheads="1"/>
          </p:cNvSpPr>
          <p:nvPr/>
        </p:nvSpPr>
        <p:spPr bwMode="auto">
          <a:xfrm>
            <a:off x="1944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9919" name="Text Box 15"/>
          <p:cNvSpPr txBox="1">
            <a:spLocks noChangeArrowheads="1"/>
          </p:cNvSpPr>
          <p:nvPr/>
        </p:nvSpPr>
        <p:spPr bwMode="auto">
          <a:xfrm>
            <a:off x="2249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9920" name="Text Box 16"/>
          <p:cNvSpPr txBox="1">
            <a:spLocks noChangeArrowheads="1"/>
          </p:cNvSpPr>
          <p:nvPr/>
        </p:nvSpPr>
        <p:spPr bwMode="auto">
          <a:xfrm>
            <a:off x="25542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9921" name="Text Box 17"/>
          <p:cNvSpPr txBox="1">
            <a:spLocks noChangeArrowheads="1"/>
          </p:cNvSpPr>
          <p:nvPr/>
        </p:nvSpPr>
        <p:spPr bwMode="auto">
          <a:xfrm>
            <a:off x="28590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9922" name="Text Box 18"/>
          <p:cNvSpPr txBox="1">
            <a:spLocks noChangeArrowheads="1"/>
          </p:cNvSpPr>
          <p:nvPr/>
        </p:nvSpPr>
        <p:spPr bwMode="auto">
          <a:xfrm>
            <a:off x="31638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9923" name="Text Box 19"/>
          <p:cNvSpPr txBox="1">
            <a:spLocks noChangeArrowheads="1"/>
          </p:cNvSpPr>
          <p:nvPr/>
        </p:nvSpPr>
        <p:spPr bwMode="auto">
          <a:xfrm>
            <a:off x="3468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9924" name="Text Box 20"/>
          <p:cNvSpPr txBox="1">
            <a:spLocks noChangeArrowheads="1"/>
          </p:cNvSpPr>
          <p:nvPr/>
        </p:nvSpPr>
        <p:spPr bwMode="auto">
          <a:xfrm>
            <a:off x="3773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9925" name="Text Box 21"/>
          <p:cNvSpPr txBox="1">
            <a:spLocks noChangeArrowheads="1"/>
          </p:cNvSpPr>
          <p:nvPr/>
        </p:nvSpPr>
        <p:spPr bwMode="auto">
          <a:xfrm>
            <a:off x="1903413" y="5883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9926" name="Text Box 22"/>
          <p:cNvSpPr txBox="1">
            <a:spLocks noChangeArrowheads="1"/>
          </p:cNvSpPr>
          <p:nvPr/>
        </p:nvSpPr>
        <p:spPr bwMode="auto">
          <a:xfrm>
            <a:off x="22383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9927" name="Text Box 23"/>
          <p:cNvSpPr txBox="1">
            <a:spLocks noChangeArrowheads="1"/>
          </p:cNvSpPr>
          <p:nvPr/>
        </p:nvSpPr>
        <p:spPr bwMode="auto">
          <a:xfrm>
            <a:off x="25431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9928" name="Text Box 24"/>
          <p:cNvSpPr txBox="1">
            <a:spLocks noChangeArrowheads="1"/>
          </p:cNvSpPr>
          <p:nvPr/>
        </p:nvSpPr>
        <p:spPr bwMode="auto">
          <a:xfrm>
            <a:off x="28590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79929" name="Text Box 25"/>
          <p:cNvSpPr txBox="1">
            <a:spLocks noChangeArrowheads="1"/>
          </p:cNvSpPr>
          <p:nvPr/>
        </p:nvSpPr>
        <p:spPr bwMode="auto">
          <a:xfrm>
            <a:off x="31638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9930" name="Text Box 26"/>
          <p:cNvSpPr txBox="1">
            <a:spLocks noChangeArrowheads="1"/>
          </p:cNvSpPr>
          <p:nvPr/>
        </p:nvSpPr>
        <p:spPr bwMode="auto">
          <a:xfrm>
            <a:off x="34686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9931" name="Oval 27"/>
          <p:cNvSpPr>
            <a:spLocks noChangeArrowheads="1"/>
          </p:cNvSpPr>
          <p:nvPr/>
        </p:nvSpPr>
        <p:spPr bwMode="auto">
          <a:xfrm>
            <a:off x="1660525" y="61991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32" name="Oval 28"/>
          <p:cNvSpPr>
            <a:spLocks noChangeArrowheads="1"/>
          </p:cNvSpPr>
          <p:nvPr/>
        </p:nvSpPr>
        <p:spPr bwMode="auto">
          <a:xfrm>
            <a:off x="3209925" y="425608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933" name="Group 29"/>
          <p:cNvGrpSpPr>
            <a:grpSpLocks/>
          </p:cNvGrpSpPr>
          <p:nvPr/>
        </p:nvGrpSpPr>
        <p:grpSpPr bwMode="auto">
          <a:xfrm>
            <a:off x="2268538" y="4795838"/>
            <a:ext cx="339725" cy="311150"/>
            <a:chOff x="4306" y="2833"/>
            <a:chExt cx="214" cy="196"/>
          </a:xfrm>
        </p:grpSpPr>
        <p:sp>
          <p:nvSpPr>
            <p:cNvPr id="379934" name="Oval 3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35" name="Text Box 3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sp>
        <p:nvSpPr>
          <p:cNvPr id="379936" name="Oval 32"/>
          <p:cNvSpPr>
            <a:spLocks noChangeArrowheads="1"/>
          </p:cNvSpPr>
          <p:nvPr/>
        </p:nvSpPr>
        <p:spPr bwMode="auto">
          <a:xfrm>
            <a:off x="4124325" y="47958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37" name="Text Box 33"/>
          <p:cNvSpPr txBox="1">
            <a:spLocks noChangeArrowheads="1"/>
          </p:cNvSpPr>
          <p:nvPr/>
        </p:nvSpPr>
        <p:spPr bwMode="auto">
          <a:xfrm>
            <a:off x="3203575" y="42910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9938" name="Line 34"/>
          <p:cNvSpPr>
            <a:spLocks noChangeShapeType="1"/>
          </p:cNvSpPr>
          <p:nvPr/>
        </p:nvSpPr>
        <p:spPr bwMode="auto">
          <a:xfrm flipH="1">
            <a:off x="2497138" y="4495800"/>
            <a:ext cx="741362"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39" name="Line 35"/>
          <p:cNvSpPr>
            <a:spLocks noChangeShapeType="1"/>
          </p:cNvSpPr>
          <p:nvPr/>
        </p:nvSpPr>
        <p:spPr bwMode="auto">
          <a:xfrm>
            <a:off x="3498850" y="4495800"/>
            <a:ext cx="719138"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79940" name="Group 36"/>
          <p:cNvGrpSpPr>
            <a:grpSpLocks/>
          </p:cNvGrpSpPr>
          <p:nvPr/>
        </p:nvGrpSpPr>
        <p:grpSpPr bwMode="auto">
          <a:xfrm>
            <a:off x="1798638" y="5046663"/>
            <a:ext cx="1266825" cy="669925"/>
            <a:chOff x="856" y="2562"/>
            <a:chExt cx="798" cy="422"/>
          </a:xfrm>
        </p:grpSpPr>
        <p:grpSp>
          <p:nvGrpSpPr>
            <p:cNvPr id="379941" name="Group 37"/>
            <p:cNvGrpSpPr>
              <a:grpSpLocks/>
            </p:cNvGrpSpPr>
            <p:nvPr/>
          </p:nvGrpSpPr>
          <p:grpSpPr bwMode="auto">
            <a:xfrm>
              <a:off x="856" y="2788"/>
              <a:ext cx="214" cy="196"/>
              <a:chOff x="4306" y="2833"/>
              <a:chExt cx="214" cy="196"/>
            </a:xfrm>
          </p:grpSpPr>
          <p:sp>
            <p:nvSpPr>
              <p:cNvPr id="379942" name="Oval 3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43" name="Text Box 3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79944" name="Group 40"/>
            <p:cNvGrpSpPr>
              <a:grpSpLocks/>
            </p:cNvGrpSpPr>
            <p:nvPr/>
          </p:nvGrpSpPr>
          <p:grpSpPr bwMode="auto">
            <a:xfrm>
              <a:off x="1440" y="2788"/>
              <a:ext cx="214" cy="196"/>
              <a:chOff x="4306" y="2833"/>
              <a:chExt cx="214" cy="196"/>
            </a:xfrm>
          </p:grpSpPr>
          <p:sp>
            <p:nvSpPr>
              <p:cNvPr id="379945" name="Oval 4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46" name="Text Box 4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79947" name="Line 4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48" name="Line 4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79949" name="Oval 45"/>
          <p:cNvSpPr>
            <a:spLocks noChangeArrowheads="1"/>
          </p:cNvSpPr>
          <p:nvPr/>
        </p:nvSpPr>
        <p:spPr bwMode="auto">
          <a:xfrm>
            <a:off x="3667125" y="54054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50" name="Text Box 46"/>
          <p:cNvSpPr txBox="1">
            <a:spLocks noChangeArrowheads="1"/>
          </p:cNvSpPr>
          <p:nvPr/>
        </p:nvSpPr>
        <p:spPr bwMode="auto">
          <a:xfrm>
            <a:off x="4122738" y="48355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9951" name="Text Box 47"/>
          <p:cNvSpPr txBox="1">
            <a:spLocks noChangeArrowheads="1"/>
          </p:cNvSpPr>
          <p:nvPr/>
        </p:nvSpPr>
        <p:spPr bwMode="auto">
          <a:xfrm>
            <a:off x="3651250" y="54387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9952" name="Line 48"/>
          <p:cNvSpPr>
            <a:spLocks noChangeShapeType="1"/>
          </p:cNvSpPr>
          <p:nvPr/>
        </p:nvSpPr>
        <p:spPr bwMode="auto">
          <a:xfrm flipH="1">
            <a:off x="3838575" y="5056188"/>
            <a:ext cx="323850" cy="3444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53" name="Text Box 49"/>
          <p:cNvSpPr txBox="1">
            <a:spLocks noChangeArrowheads="1"/>
          </p:cNvSpPr>
          <p:nvPr/>
        </p:nvSpPr>
        <p:spPr bwMode="auto">
          <a:xfrm>
            <a:off x="3760788" y="58705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
        <p:nvSpPr>
          <p:cNvPr id="379954" name="Rectangle 50"/>
          <p:cNvSpPr>
            <a:spLocks noChangeArrowheads="1"/>
          </p:cNvSpPr>
          <p:nvPr/>
        </p:nvSpPr>
        <p:spPr bwMode="auto">
          <a:xfrm>
            <a:off x="1485900" y="3213100"/>
            <a:ext cx="2403475"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55" name="Line 51"/>
          <p:cNvSpPr>
            <a:spLocks noChangeShapeType="1"/>
          </p:cNvSpPr>
          <p:nvPr/>
        </p:nvSpPr>
        <p:spPr bwMode="auto">
          <a:xfrm>
            <a:off x="17907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56" name="Line 52"/>
          <p:cNvSpPr>
            <a:spLocks noChangeShapeType="1"/>
          </p:cNvSpPr>
          <p:nvPr/>
        </p:nvSpPr>
        <p:spPr bwMode="auto">
          <a:xfrm>
            <a:off x="20955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57" name="Line 53"/>
          <p:cNvSpPr>
            <a:spLocks noChangeShapeType="1"/>
          </p:cNvSpPr>
          <p:nvPr/>
        </p:nvSpPr>
        <p:spPr bwMode="auto">
          <a:xfrm>
            <a:off x="24003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58" name="Line 54"/>
          <p:cNvSpPr>
            <a:spLocks noChangeShapeType="1"/>
          </p:cNvSpPr>
          <p:nvPr/>
        </p:nvSpPr>
        <p:spPr bwMode="auto">
          <a:xfrm>
            <a:off x="27051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59" name="Line 55"/>
          <p:cNvSpPr>
            <a:spLocks noChangeShapeType="1"/>
          </p:cNvSpPr>
          <p:nvPr/>
        </p:nvSpPr>
        <p:spPr bwMode="auto">
          <a:xfrm>
            <a:off x="30099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60" name="Line 56"/>
          <p:cNvSpPr>
            <a:spLocks noChangeShapeType="1"/>
          </p:cNvSpPr>
          <p:nvPr/>
        </p:nvSpPr>
        <p:spPr bwMode="auto">
          <a:xfrm>
            <a:off x="33147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61" name="Line 57"/>
          <p:cNvSpPr>
            <a:spLocks noChangeShapeType="1"/>
          </p:cNvSpPr>
          <p:nvPr/>
        </p:nvSpPr>
        <p:spPr bwMode="auto">
          <a:xfrm>
            <a:off x="3619500" y="32131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62" name="Text Box 58"/>
          <p:cNvSpPr txBox="1">
            <a:spLocks noChangeArrowheads="1"/>
          </p:cNvSpPr>
          <p:nvPr/>
        </p:nvSpPr>
        <p:spPr bwMode="auto">
          <a:xfrm>
            <a:off x="1485900" y="3525838"/>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79963" name="Text Box 59"/>
          <p:cNvSpPr txBox="1">
            <a:spLocks noChangeArrowheads="1"/>
          </p:cNvSpPr>
          <p:nvPr/>
        </p:nvSpPr>
        <p:spPr bwMode="auto">
          <a:xfrm>
            <a:off x="17907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79964" name="Text Box 60"/>
          <p:cNvSpPr txBox="1">
            <a:spLocks noChangeArrowheads="1"/>
          </p:cNvSpPr>
          <p:nvPr/>
        </p:nvSpPr>
        <p:spPr bwMode="auto">
          <a:xfrm>
            <a:off x="20955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79965" name="Text Box 61"/>
          <p:cNvSpPr txBox="1">
            <a:spLocks noChangeArrowheads="1"/>
          </p:cNvSpPr>
          <p:nvPr/>
        </p:nvSpPr>
        <p:spPr bwMode="auto">
          <a:xfrm>
            <a:off x="24003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79966" name="Text Box 62"/>
          <p:cNvSpPr txBox="1">
            <a:spLocks noChangeArrowheads="1"/>
          </p:cNvSpPr>
          <p:nvPr/>
        </p:nvSpPr>
        <p:spPr bwMode="auto">
          <a:xfrm>
            <a:off x="27051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79967" name="Text Box 63"/>
          <p:cNvSpPr txBox="1">
            <a:spLocks noChangeArrowheads="1"/>
          </p:cNvSpPr>
          <p:nvPr/>
        </p:nvSpPr>
        <p:spPr bwMode="auto">
          <a:xfrm>
            <a:off x="30099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79968" name="Text Box 64"/>
          <p:cNvSpPr txBox="1">
            <a:spLocks noChangeArrowheads="1"/>
          </p:cNvSpPr>
          <p:nvPr/>
        </p:nvSpPr>
        <p:spPr bwMode="auto">
          <a:xfrm>
            <a:off x="33147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79969" name="Text Box 65"/>
          <p:cNvSpPr txBox="1">
            <a:spLocks noChangeArrowheads="1"/>
          </p:cNvSpPr>
          <p:nvPr/>
        </p:nvSpPr>
        <p:spPr bwMode="auto">
          <a:xfrm>
            <a:off x="3619500" y="35179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79970" name="Text Box 66"/>
          <p:cNvSpPr txBox="1">
            <a:spLocks noChangeArrowheads="1"/>
          </p:cNvSpPr>
          <p:nvPr/>
        </p:nvSpPr>
        <p:spPr bwMode="auto">
          <a:xfrm>
            <a:off x="1749425" y="32702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sp>
        <p:nvSpPr>
          <p:cNvPr id="379971" name="Text Box 67"/>
          <p:cNvSpPr txBox="1">
            <a:spLocks noChangeArrowheads="1"/>
          </p:cNvSpPr>
          <p:nvPr/>
        </p:nvSpPr>
        <p:spPr bwMode="auto">
          <a:xfrm>
            <a:off x="2084388"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79972" name="Text Box 68"/>
          <p:cNvSpPr txBox="1">
            <a:spLocks noChangeArrowheads="1"/>
          </p:cNvSpPr>
          <p:nvPr/>
        </p:nvSpPr>
        <p:spPr bwMode="auto">
          <a:xfrm>
            <a:off x="2389188"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sp>
        <p:nvSpPr>
          <p:cNvPr id="379973" name="Text Box 69"/>
          <p:cNvSpPr txBox="1">
            <a:spLocks noChangeArrowheads="1"/>
          </p:cNvSpPr>
          <p:nvPr/>
        </p:nvSpPr>
        <p:spPr bwMode="auto">
          <a:xfrm>
            <a:off x="2705100"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79974" name="Text Box 70"/>
          <p:cNvSpPr txBox="1">
            <a:spLocks noChangeArrowheads="1"/>
          </p:cNvSpPr>
          <p:nvPr/>
        </p:nvSpPr>
        <p:spPr bwMode="auto">
          <a:xfrm>
            <a:off x="3009900"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79975" name="Text Box 71"/>
          <p:cNvSpPr txBox="1">
            <a:spLocks noChangeArrowheads="1"/>
          </p:cNvSpPr>
          <p:nvPr/>
        </p:nvSpPr>
        <p:spPr bwMode="auto">
          <a:xfrm>
            <a:off x="3314700"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79976" name="Text Box 72"/>
          <p:cNvSpPr txBox="1">
            <a:spLocks noChangeArrowheads="1"/>
          </p:cNvSpPr>
          <p:nvPr/>
        </p:nvSpPr>
        <p:spPr bwMode="auto">
          <a:xfrm>
            <a:off x="3586163" y="326390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79977" name="Oval 73"/>
          <p:cNvSpPr>
            <a:spLocks noChangeArrowheads="1"/>
          </p:cNvSpPr>
          <p:nvPr/>
        </p:nvSpPr>
        <p:spPr bwMode="auto">
          <a:xfrm>
            <a:off x="1506538" y="3586163"/>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79978" name="Group 74"/>
          <p:cNvGrpSpPr>
            <a:grpSpLocks/>
          </p:cNvGrpSpPr>
          <p:nvPr/>
        </p:nvGrpSpPr>
        <p:grpSpPr bwMode="auto">
          <a:xfrm>
            <a:off x="3028950" y="1643063"/>
            <a:ext cx="339725" cy="311150"/>
            <a:chOff x="4306" y="2833"/>
            <a:chExt cx="214" cy="196"/>
          </a:xfrm>
        </p:grpSpPr>
        <p:sp>
          <p:nvSpPr>
            <p:cNvPr id="379979" name="Oval 7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80" name="Text Box 7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97</a:t>
              </a:r>
            </a:p>
          </p:txBody>
        </p:sp>
      </p:grpSp>
      <p:grpSp>
        <p:nvGrpSpPr>
          <p:cNvPr id="379981" name="Group 77"/>
          <p:cNvGrpSpPr>
            <a:grpSpLocks/>
          </p:cNvGrpSpPr>
          <p:nvPr/>
        </p:nvGrpSpPr>
        <p:grpSpPr bwMode="auto">
          <a:xfrm>
            <a:off x="2114550" y="1882775"/>
            <a:ext cx="2168525" cy="611188"/>
            <a:chOff x="1152" y="2215"/>
            <a:chExt cx="1366" cy="385"/>
          </a:xfrm>
        </p:grpSpPr>
        <p:grpSp>
          <p:nvGrpSpPr>
            <p:cNvPr id="379982" name="Group 78"/>
            <p:cNvGrpSpPr>
              <a:grpSpLocks/>
            </p:cNvGrpSpPr>
            <p:nvPr/>
          </p:nvGrpSpPr>
          <p:grpSpPr bwMode="auto">
            <a:xfrm>
              <a:off x="1152" y="2404"/>
              <a:ext cx="214" cy="196"/>
              <a:chOff x="4306" y="2833"/>
              <a:chExt cx="214" cy="196"/>
            </a:xfrm>
          </p:grpSpPr>
          <p:sp>
            <p:nvSpPr>
              <p:cNvPr id="379983" name="Oval 79"/>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84" name="Text Box 80"/>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grpSp>
          <p:nvGrpSpPr>
            <p:cNvPr id="379985" name="Group 81"/>
            <p:cNvGrpSpPr>
              <a:grpSpLocks/>
            </p:cNvGrpSpPr>
            <p:nvPr/>
          </p:nvGrpSpPr>
          <p:grpSpPr bwMode="auto">
            <a:xfrm>
              <a:off x="2304" y="2404"/>
              <a:ext cx="214" cy="196"/>
              <a:chOff x="4306" y="2833"/>
              <a:chExt cx="214" cy="196"/>
            </a:xfrm>
          </p:grpSpPr>
          <p:sp>
            <p:nvSpPr>
              <p:cNvPr id="379986" name="Oval 82"/>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87" name="Text Box 83"/>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59</a:t>
                </a:r>
              </a:p>
            </p:txBody>
          </p:sp>
        </p:grpSp>
        <p:sp>
          <p:nvSpPr>
            <p:cNvPr id="379988" name="Line 84"/>
            <p:cNvSpPr>
              <a:spLocks noChangeShapeType="1"/>
            </p:cNvSpPr>
            <p:nvPr/>
          </p:nvSpPr>
          <p:spPr bwMode="auto">
            <a:xfrm flipH="1">
              <a:off x="1296" y="2215"/>
              <a:ext cx="467" cy="18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89" name="Line 85"/>
            <p:cNvSpPr>
              <a:spLocks noChangeShapeType="1"/>
            </p:cNvSpPr>
            <p:nvPr/>
          </p:nvSpPr>
          <p:spPr bwMode="auto">
            <a:xfrm>
              <a:off x="1927" y="2215"/>
              <a:ext cx="453" cy="20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79990" name="Group 86"/>
          <p:cNvGrpSpPr>
            <a:grpSpLocks/>
          </p:cNvGrpSpPr>
          <p:nvPr/>
        </p:nvGrpSpPr>
        <p:grpSpPr bwMode="auto">
          <a:xfrm>
            <a:off x="1644650" y="2433638"/>
            <a:ext cx="1266825" cy="669925"/>
            <a:chOff x="856" y="2562"/>
            <a:chExt cx="798" cy="422"/>
          </a:xfrm>
        </p:grpSpPr>
        <p:grpSp>
          <p:nvGrpSpPr>
            <p:cNvPr id="379991" name="Group 87"/>
            <p:cNvGrpSpPr>
              <a:grpSpLocks/>
            </p:cNvGrpSpPr>
            <p:nvPr/>
          </p:nvGrpSpPr>
          <p:grpSpPr bwMode="auto">
            <a:xfrm>
              <a:off x="856" y="2788"/>
              <a:ext cx="214" cy="196"/>
              <a:chOff x="4306" y="2833"/>
              <a:chExt cx="214" cy="196"/>
            </a:xfrm>
          </p:grpSpPr>
          <p:sp>
            <p:nvSpPr>
              <p:cNvPr id="379992" name="Oval 8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93" name="Text Box 8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79994" name="Group 90"/>
            <p:cNvGrpSpPr>
              <a:grpSpLocks/>
            </p:cNvGrpSpPr>
            <p:nvPr/>
          </p:nvGrpSpPr>
          <p:grpSpPr bwMode="auto">
            <a:xfrm>
              <a:off x="1440" y="2788"/>
              <a:ext cx="214" cy="196"/>
              <a:chOff x="4306" y="2833"/>
              <a:chExt cx="214" cy="196"/>
            </a:xfrm>
          </p:grpSpPr>
          <p:sp>
            <p:nvSpPr>
              <p:cNvPr id="379995" name="Oval 91"/>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96" name="Text Box 92"/>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79997" name="Line 93"/>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79998" name="Line 94"/>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79999" name="Group 95"/>
          <p:cNvGrpSpPr>
            <a:grpSpLocks/>
          </p:cNvGrpSpPr>
          <p:nvPr/>
        </p:nvGrpSpPr>
        <p:grpSpPr bwMode="auto">
          <a:xfrm>
            <a:off x="3486150" y="2433638"/>
            <a:ext cx="1254125" cy="669925"/>
            <a:chOff x="2016" y="2562"/>
            <a:chExt cx="790" cy="422"/>
          </a:xfrm>
        </p:grpSpPr>
        <p:grpSp>
          <p:nvGrpSpPr>
            <p:cNvPr id="380000" name="Group 96"/>
            <p:cNvGrpSpPr>
              <a:grpSpLocks/>
            </p:cNvGrpSpPr>
            <p:nvPr/>
          </p:nvGrpSpPr>
          <p:grpSpPr bwMode="auto">
            <a:xfrm>
              <a:off x="2016" y="2788"/>
              <a:ext cx="214" cy="196"/>
              <a:chOff x="4306" y="2833"/>
              <a:chExt cx="214" cy="196"/>
            </a:xfrm>
          </p:grpSpPr>
          <p:sp>
            <p:nvSpPr>
              <p:cNvPr id="380001" name="Oval 9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02" name="Text Box 9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grpSp>
        <p:grpSp>
          <p:nvGrpSpPr>
            <p:cNvPr id="380003" name="Group 99"/>
            <p:cNvGrpSpPr>
              <a:grpSpLocks/>
            </p:cNvGrpSpPr>
            <p:nvPr/>
          </p:nvGrpSpPr>
          <p:grpSpPr bwMode="auto">
            <a:xfrm>
              <a:off x="2592" y="2788"/>
              <a:ext cx="214" cy="196"/>
              <a:chOff x="4306" y="2833"/>
              <a:chExt cx="214" cy="196"/>
            </a:xfrm>
          </p:grpSpPr>
          <p:sp>
            <p:nvSpPr>
              <p:cNvPr id="380004" name="Oval 10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005" name="Text Box 10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grpSp>
        <p:sp>
          <p:nvSpPr>
            <p:cNvPr id="380006" name="Line 102"/>
            <p:cNvSpPr>
              <a:spLocks noChangeShapeType="1"/>
            </p:cNvSpPr>
            <p:nvPr/>
          </p:nvSpPr>
          <p:spPr bwMode="auto">
            <a:xfrm flipH="1">
              <a:off x="2141" y="2568"/>
              <a:ext cx="204" cy="21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007" name="Line 103"/>
            <p:cNvSpPr>
              <a:spLocks noChangeShapeType="1"/>
            </p:cNvSpPr>
            <p:nvPr/>
          </p:nvSpPr>
          <p:spPr bwMode="auto">
            <a:xfrm>
              <a:off x="2507" y="2562"/>
              <a:ext cx="190" cy="22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619125" y="165100"/>
            <a:ext cx="7772400" cy="723900"/>
          </a:xfrm>
        </p:spPr>
        <p:txBody>
          <a:bodyPr/>
          <a:lstStyle/>
          <a:p>
            <a:r>
              <a:rPr lang="en-US" sz="3200">
                <a:sym typeface="Symbol" pitchFamily="18" charset="2"/>
              </a:rPr>
              <a:t>Heapsort Using (</a:t>
            </a:r>
            <a:r>
              <a:rPr lang="en-US" sz="3200" i="1">
                <a:sym typeface="Symbol" pitchFamily="18" charset="2"/>
              </a:rPr>
              <a:t>max</a:t>
            </a:r>
            <a:r>
              <a:rPr lang="en-US" sz="3200">
                <a:sym typeface="Symbol" pitchFamily="18" charset="2"/>
              </a:rPr>
              <a:t>)Heap  Example</a:t>
            </a:r>
          </a:p>
        </p:txBody>
      </p:sp>
      <p:sp>
        <p:nvSpPr>
          <p:cNvPr id="380932" name="Rectangle 4" descr="Rectangle: Click to edit Master text styles&#10;Second level&#10;Third level&#10;Fourth level&#10;Fifth level"/>
          <p:cNvSpPr>
            <a:spLocks noGrp="1" noChangeArrowheads="1"/>
          </p:cNvSpPr>
          <p:nvPr>
            <p:ph idx="1"/>
          </p:nvPr>
        </p:nvSpPr>
        <p:spPr>
          <a:xfrm>
            <a:off x="584200" y="887413"/>
            <a:ext cx="7940675" cy="5143500"/>
          </a:xfrm>
          <a:noFill/>
          <a:ln/>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59 and reheap:</a:t>
            </a:r>
            <a:endParaRPr lang="en-US" sz="2000">
              <a:solidFill>
                <a:srgbClr val="FF00FF"/>
              </a:solidFill>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58 and reheap:</a:t>
            </a:r>
            <a:endParaRPr lang="en-US" sz="2000">
              <a:solidFill>
                <a:srgbClr val="FF00FF"/>
              </a:solidFill>
              <a:sym typeface="Symbol" pitchFamily="18" charset="2"/>
            </a:endParaRPr>
          </a:p>
          <a:p>
            <a:endParaRPr lang="en-US" sz="2000">
              <a:sym typeface="Symbol" pitchFamily="18" charset="2"/>
            </a:endParaRPr>
          </a:p>
        </p:txBody>
      </p:sp>
      <p:sp>
        <p:nvSpPr>
          <p:cNvPr id="380931" name="Rectangle 3"/>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0933" name="Rectangle 5"/>
          <p:cNvSpPr>
            <a:spLocks noChangeArrowheads="1"/>
          </p:cNvSpPr>
          <p:nvPr/>
        </p:nvSpPr>
        <p:spPr bwMode="auto">
          <a:xfrm>
            <a:off x="1639888" y="5826125"/>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34" name="Line 6"/>
          <p:cNvSpPr>
            <a:spLocks noChangeShapeType="1"/>
          </p:cNvSpPr>
          <p:nvPr/>
        </p:nvSpPr>
        <p:spPr bwMode="auto">
          <a:xfrm>
            <a:off x="1944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35" name="Line 7"/>
          <p:cNvSpPr>
            <a:spLocks noChangeShapeType="1"/>
          </p:cNvSpPr>
          <p:nvPr/>
        </p:nvSpPr>
        <p:spPr bwMode="auto">
          <a:xfrm>
            <a:off x="2249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36" name="Line 8"/>
          <p:cNvSpPr>
            <a:spLocks noChangeShapeType="1"/>
          </p:cNvSpPr>
          <p:nvPr/>
        </p:nvSpPr>
        <p:spPr bwMode="auto">
          <a:xfrm>
            <a:off x="25542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37" name="Line 9"/>
          <p:cNvSpPr>
            <a:spLocks noChangeShapeType="1"/>
          </p:cNvSpPr>
          <p:nvPr/>
        </p:nvSpPr>
        <p:spPr bwMode="auto">
          <a:xfrm>
            <a:off x="28590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38" name="Line 10"/>
          <p:cNvSpPr>
            <a:spLocks noChangeShapeType="1"/>
          </p:cNvSpPr>
          <p:nvPr/>
        </p:nvSpPr>
        <p:spPr bwMode="auto">
          <a:xfrm>
            <a:off x="31638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39" name="Line 11"/>
          <p:cNvSpPr>
            <a:spLocks noChangeShapeType="1"/>
          </p:cNvSpPr>
          <p:nvPr/>
        </p:nvSpPr>
        <p:spPr bwMode="auto">
          <a:xfrm>
            <a:off x="3468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40" name="Line 12"/>
          <p:cNvSpPr>
            <a:spLocks noChangeShapeType="1"/>
          </p:cNvSpPr>
          <p:nvPr/>
        </p:nvSpPr>
        <p:spPr bwMode="auto">
          <a:xfrm>
            <a:off x="3773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41" name="Text Box 13"/>
          <p:cNvSpPr txBox="1">
            <a:spLocks noChangeArrowheads="1"/>
          </p:cNvSpPr>
          <p:nvPr/>
        </p:nvSpPr>
        <p:spPr bwMode="auto">
          <a:xfrm>
            <a:off x="1639888" y="61388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80942" name="Text Box 14"/>
          <p:cNvSpPr txBox="1">
            <a:spLocks noChangeArrowheads="1"/>
          </p:cNvSpPr>
          <p:nvPr/>
        </p:nvSpPr>
        <p:spPr bwMode="auto">
          <a:xfrm>
            <a:off x="1944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80943" name="Text Box 15"/>
          <p:cNvSpPr txBox="1">
            <a:spLocks noChangeArrowheads="1"/>
          </p:cNvSpPr>
          <p:nvPr/>
        </p:nvSpPr>
        <p:spPr bwMode="auto">
          <a:xfrm>
            <a:off x="2249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80944" name="Text Box 16"/>
          <p:cNvSpPr txBox="1">
            <a:spLocks noChangeArrowheads="1"/>
          </p:cNvSpPr>
          <p:nvPr/>
        </p:nvSpPr>
        <p:spPr bwMode="auto">
          <a:xfrm>
            <a:off x="25542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80945" name="Text Box 17"/>
          <p:cNvSpPr txBox="1">
            <a:spLocks noChangeArrowheads="1"/>
          </p:cNvSpPr>
          <p:nvPr/>
        </p:nvSpPr>
        <p:spPr bwMode="auto">
          <a:xfrm>
            <a:off x="28590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80946" name="Text Box 18"/>
          <p:cNvSpPr txBox="1">
            <a:spLocks noChangeArrowheads="1"/>
          </p:cNvSpPr>
          <p:nvPr/>
        </p:nvSpPr>
        <p:spPr bwMode="auto">
          <a:xfrm>
            <a:off x="31638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80947" name="Text Box 19"/>
          <p:cNvSpPr txBox="1">
            <a:spLocks noChangeArrowheads="1"/>
          </p:cNvSpPr>
          <p:nvPr/>
        </p:nvSpPr>
        <p:spPr bwMode="auto">
          <a:xfrm>
            <a:off x="3468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80948" name="Text Box 20"/>
          <p:cNvSpPr txBox="1">
            <a:spLocks noChangeArrowheads="1"/>
          </p:cNvSpPr>
          <p:nvPr/>
        </p:nvSpPr>
        <p:spPr bwMode="auto">
          <a:xfrm>
            <a:off x="3773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80949" name="Text Box 21"/>
          <p:cNvSpPr txBox="1">
            <a:spLocks noChangeArrowheads="1"/>
          </p:cNvSpPr>
          <p:nvPr/>
        </p:nvSpPr>
        <p:spPr bwMode="auto">
          <a:xfrm>
            <a:off x="1903413" y="5883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80950" name="Text Box 22"/>
          <p:cNvSpPr txBox="1">
            <a:spLocks noChangeArrowheads="1"/>
          </p:cNvSpPr>
          <p:nvPr/>
        </p:nvSpPr>
        <p:spPr bwMode="auto">
          <a:xfrm>
            <a:off x="22383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80951" name="Text Box 23"/>
          <p:cNvSpPr txBox="1">
            <a:spLocks noChangeArrowheads="1"/>
          </p:cNvSpPr>
          <p:nvPr/>
        </p:nvSpPr>
        <p:spPr bwMode="auto">
          <a:xfrm>
            <a:off x="25431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0952" name="Text Box 24"/>
          <p:cNvSpPr txBox="1">
            <a:spLocks noChangeArrowheads="1"/>
          </p:cNvSpPr>
          <p:nvPr/>
        </p:nvSpPr>
        <p:spPr bwMode="auto">
          <a:xfrm>
            <a:off x="28590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0953" name="Text Box 25"/>
          <p:cNvSpPr txBox="1">
            <a:spLocks noChangeArrowheads="1"/>
          </p:cNvSpPr>
          <p:nvPr/>
        </p:nvSpPr>
        <p:spPr bwMode="auto">
          <a:xfrm>
            <a:off x="31638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80954" name="Text Box 26"/>
          <p:cNvSpPr txBox="1">
            <a:spLocks noChangeArrowheads="1"/>
          </p:cNvSpPr>
          <p:nvPr/>
        </p:nvSpPr>
        <p:spPr bwMode="auto">
          <a:xfrm>
            <a:off x="34686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80955" name="Oval 27"/>
          <p:cNvSpPr>
            <a:spLocks noChangeArrowheads="1"/>
          </p:cNvSpPr>
          <p:nvPr/>
        </p:nvSpPr>
        <p:spPr bwMode="auto">
          <a:xfrm>
            <a:off x="1660525" y="61991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56" name="Oval 28"/>
          <p:cNvSpPr>
            <a:spLocks noChangeArrowheads="1"/>
          </p:cNvSpPr>
          <p:nvPr/>
        </p:nvSpPr>
        <p:spPr bwMode="auto">
          <a:xfrm>
            <a:off x="3209925" y="425608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0957" name="Group 29"/>
          <p:cNvGrpSpPr>
            <a:grpSpLocks/>
          </p:cNvGrpSpPr>
          <p:nvPr/>
        </p:nvGrpSpPr>
        <p:grpSpPr bwMode="auto">
          <a:xfrm>
            <a:off x="2268538" y="4795838"/>
            <a:ext cx="339725" cy="311150"/>
            <a:chOff x="4306" y="2833"/>
            <a:chExt cx="214" cy="196"/>
          </a:xfrm>
        </p:grpSpPr>
        <p:sp>
          <p:nvSpPr>
            <p:cNvPr id="380958" name="Oval 3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59" name="Text Box 3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80960" name="Oval 32"/>
          <p:cNvSpPr>
            <a:spLocks noChangeArrowheads="1"/>
          </p:cNvSpPr>
          <p:nvPr/>
        </p:nvSpPr>
        <p:spPr bwMode="auto">
          <a:xfrm>
            <a:off x="4124325" y="479583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61" name="Text Box 33"/>
          <p:cNvSpPr txBox="1">
            <a:spLocks noChangeArrowheads="1"/>
          </p:cNvSpPr>
          <p:nvPr/>
        </p:nvSpPr>
        <p:spPr bwMode="auto">
          <a:xfrm>
            <a:off x="3203575" y="42910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80962" name="Line 34"/>
          <p:cNvSpPr>
            <a:spLocks noChangeShapeType="1"/>
          </p:cNvSpPr>
          <p:nvPr/>
        </p:nvSpPr>
        <p:spPr bwMode="auto">
          <a:xfrm flipH="1">
            <a:off x="2497138" y="4495800"/>
            <a:ext cx="741362"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63" name="Line 35"/>
          <p:cNvSpPr>
            <a:spLocks noChangeShapeType="1"/>
          </p:cNvSpPr>
          <p:nvPr/>
        </p:nvSpPr>
        <p:spPr bwMode="auto">
          <a:xfrm>
            <a:off x="3498850" y="4495800"/>
            <a:ext cx="719138" cy="3254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80964" name="Group 36"/>
          <p:cNvGrpSpPr>
            <a:grpSpLocks/>
          </p:cNvGrpSpPr>
          <p:nvPr/>
        </p:nvGrpSpPr>
        <p:grpSpPr bwMode="auto">
          <a:xfrm>
            <a:off x="1798638" y="5405438"/>
            <a:ext cx="339725" cy="311150"/>
            <a:chOff x="4306" y="2833"/>
            <a:chExt cx="214" cy="196"/>
          </a:xfrm>
        </p:grpSpPr>
        <p:sp>
          <p:nvSpPr>
            <p:cNvPr id="380965" name="Oval 3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66" name="Text Box 3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sp>
        <p:nvSpPr>
          <p:cNvPr id="380967" name="Line 39"/>
          <p:cNvSpPr>
            <a:spLocks noChangeShapeType="1"/>
          </p:cNvSpPr>
          <p:nvPr/>
        </p:nvSpPr>
        <p:spPr bwMode="auto">
          <a:xfrm flipH="1">
            <a:off x="2000250" y="5046663"/>
            <a:ext cx="333375" cy="3429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68" name="Text Box 40"/>
          <p:cNvSpPr txBox="1">
            <a:spLocks noChangeArrowheads="1"/>
          </p:cNvSpPr>
          <p:nvPr/>
        </p:nvSpPr>
        <p:spPr bwMode="auto">
          <a:xfrm>
            <a:off x="4122738" y="48355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0969" name="Text Box 41"/>
          <p:cNvSpPr txBox="1">
            <a:spLocks noChangeArrowheads="1"/>
          </p:cNvSpPr>
          <p:nvPr/>
        </p:nvSpPr>
        <p:spPr bwMode="auto">
          <a:xfrm>
            <a:off x="3760788" y="58705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
        <p:nvSpPr>
          <p:cNvPr id="380970" name="Rectangle 42"/>
          <p:cNvSpPr>
            <a:spLocks noChangeArrowheads="1"/>
          </p:cNvSpPr>
          <p:nvPr/>
        </p:nvSpPr>
        <p:spPr bwMode="auto">
          <a:xfrm>
            <a:off x="1049338" y="3192463"/>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71" name="Line 43"/>
          <p:cNvSpPr>
            <a:spLocks noChangeShapeType="1"/>
          </p:cNvSpPr>
          <p:nvPr/>
        </p:nvSpPr>
        <p:spPr bwMode="auto">
          <a:xfrm>
            <a:off x="13541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2" name="Line 44"/>
          <p:cNvSpPr>
            <a:spLocks noChangeShapeType="1"/>
          </p:cNvSpPr>
          <p:nvPr/>
        </p:nvSpPr>
        <p:spPr bwMode="auto">
          <a:xfrm>
            <a:off x="16589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3" name="Line 45"/>
          <p:cNvSpPr>
            <a:spLocks noChangeShapeType="1"/>
          </p:cNvSpPr>
          <p:nvPr/>
        </p:nvSpPr>
        <p:spPr bwMode="auto">
          <a:xfrm>
            <a:off x="19637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4" name="Line 46"/>
          <p:cNvSpPr>
            <a:spLocks noChangeShapeType="1"/>
          </p:cNvSpPr>
          <p:nvPr/>
        </p:nvSpPr>
        <p:spPr bwMode="auto">
          <a:xfrm>
            <a:off x="22685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5" name="Line 47"/>
          <p:cNvSpPr>
            <a:spLocks noChangeShapeType="1"/>
          </p:cNvSpPr>
          <p:nvPr/>
        </p:nvSpPr>
        <p:spPr bwMode="auto">
          <a:xfrm>
            <a:off x="25733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6" name="Line 48"/>
          <p:cNvSpPr>
            <a:spLocks noChangeShapeType="1"/>
          </p:cNvSpPr>
          <p:nvPr/>
        </p:nvSpPr>
        <p:spPr bwMode="auto">
          <a:xfrm>
            <a:off x="28781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7" name="Line 49"/>
          <p:cNvSpPr>
            <a:spLocks noChangeShapeType="1"/>
          </p:cNvSpPr>
          <p:nvPr/>
        </p:nvSpPr>
        <p:spPr bwMode="auto">
          <a:xfrm>
            <a:off x="31829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0978" name="Text Box 50"/>
          <p:cNvSpPr txBox="1">
            <a:spLocks noChangeArrowheads="1"/>
          </p:cNvSpPr>
          <p:nvPr/>
        </p:nvSpPr>
        <p:spPr bwMode="auto">
          <a:xfrm>
            <a:off x="1049338" y="35052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80979" name="Text Box 51"/>
          <p:cNvSpPr txBox="1">
            <a:spLocks noChangeArrowheads="1"/>
          </p:cNvSpPr>
          <p:nvPr/>
        </p:nvSpPr>
        <p:spPr bwMode="auto">
          <a:xfrm>
            <a:off x="13541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80980" name="Text Box 52"/>
          <p:cNvSpPr txBox="1">
            <a:spLocks noChangeArrowheads="1"/>
          </p:cNvSpPr>
          <p:nvPr/>
        </p:nvSpPr>
        <p:spPr bwMode="auto">
          <a:xfrm>
            <a:off x="16589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80981" name="Text Box 53"/>
          <p:cNvSpPr txBox="1">
            <a:spLocks noChangeArrowheads="1"/>
          </p:cNvSpPr>
          <p:nvPr/>
        </p:nvSpPr>
        <p:spPr bwMode="auto">
          <a:xfrm>
            <a:off x="19637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80982" name="Text Box 54"/>
          <p:cNvSpPr txBox="1">
            <a:spLocks noChangeArrowheads="1"/>
          </p:cNvSpPr>
          <p:nvPr/>
        </p:nvSpPr>
        <p:spPr bwMode="auto">
          <a:xfrm>
            <a:off x="22685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80983" name="Text Box 55"/>
          <p:cNvSpPr txBox="1">
            <a:spLocks noChangeArrowheads="1"/>
          </p:cNvSpPr>
          <p:nvPr/>
        </p:nvSpPr>
        <p:spPr bwMode="auto">
          <a:xfrm>
            <a:off x="25733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80984" name="Text Box 56"/>
          <p:cNvSpPr txBox="1">
            <a:spLocks noChangeArrowheads="1"/>
          </p:cNvSpPr>
          <p:nvPr/>
        </p:nvSpPr>
        <p:spPr bwMode="auto">
          <a:xfrm>
            <a:off x="28781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80985" name="Text Box 57"/>
          <p:cNvSpPr txBox="1">
            <a:spLocks noChangeArrowheads="1"/>
          </p:cNvSpPr>
          <p:nvPr/>
        </p:nvSpPr>
        <p:spPr bwMode="auto">
          <a:xfrm>
            <a:off x="31829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80986" name="Text Box 58"/>
          <p:cNvSpPr txBox="1">
            <a:spLocks noChangeArrowheads="1"/>
          </p:cNvSpPr>
          <p:nvPr/>
        </p:nvSpPr>
        <p:spPr bwMode="auto">
          <a:xfrm>
            <a:off x="1312863" y="3249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80987" name="Text Box 59"/>
          <p:cNvSpPr txBox="1">
            <a:spLocks noChangeArrowheads="1"/>
          </p:cNvSpPr>
          <p:nvPr/>
        </p:nvSpPr>
        <p:spPr bwMode="auto">
          <a:xfrm>
            <a:off x="1647825"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sp>
        <p:nvSpPr>
          <p:cNvPr id="380988" name="Text Box 60"/>
          <p:cNvSpPr txBox="1">
            <a:spLocks noChangeArrowheads="1"/>
          </p:cNvSpPr>
          <p:nvPr/>
        </p:nvSpPr>
        <p:spPr bwMode="auto">
          <a:xfrm>
            <a:off x="1952625"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0989" name="Text Box 61"/>
          <p:cNvSpPr txBox="1">
            <a:spLocks noChangeArrowheads="1"/>
          </p:cNvSpPr>
          <p:nvPr/>
        </p:nvSpPr>
        <p:spPr bwMode="auto">
          <a:xfrm>
            <a:off x="22685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0990" name="Text Box 62"/>
          <p:cNvSpPr txBox="1">
            <a:spLocks noChangeArrowheads="1"/>
          </p:cNvSpPr>
          <p:nvPr/>
        </p:nvSpPr>
        <p:spPr bwMode="auto">
          <a:xfrm>
            <a:off x="25733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80991" name="Text Box 63"/>
          <p:cNvSpPr txBox="1">
            <a:spLocks noChangeArrowheads="1"/>
          </p:cNvSpPr>
          <p:nvPr/>
        </p:nvSpPr>
        <p:spPr bwMode="auto">
          <a:xfrm>
            <a:off x="28781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80992" name="Oval 64"/>
          <p:cNvSpPr>
            <a:spLocks noChangeArrowheads="1"/>
          </p:cNvSpPr>
          <p:nvPr/>
        </p:nvSpPr>
        <p:spPr bwMode="auto">
          <a:xfrm>
            <a:off x="1069975" y="356552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93" name="Oval 65"/>
          <p:cNvSpPr>
            <a:spLocks noChangeArrowheads="1"/>
          </p:cNvSpPr>
          <p:nvPr/>
        </p:nvSpPr>
        <p:spPr bwMode="auto">
          <a:xfrm>
            <a:off x="2619375" y="16224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0994" name="Group 66"/>
          <p:cNvGrpSpPr>
            <a:grpSpLocks/>
          </p:cNvGrpSpPr>
          <p:nvPr/>
        </p:nvGrpSpPr>
        <p:grpSpPr bwMode="auto">
          <a:xfrm>
            <a:off x="1677988" y="2162175"/>
            <a:ext cx="339725" cy="311150"/>
            <a:chOff x="4306" y="2833"/>
            <a:chExt cx="214" cy="196"/>
          </a:xfrm>
        </p:grpSpPr>
        <p:sp>
          <p:nvSpPr>
            <p:cNvPr id="380995" name="Oval 67"/>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96" name="Text Box 68"/>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53</a:t>
              </a:r>
            </a:p>
          </p:txBody>
        </p:sp>
      </p:grpSp>
      <p:sp>
        <p:nvSpPr>
          <p:cNvPr id="380997" name="Oval 69"/>
          <p:cNvSpPr>
            <a:spLocks noChangeArrowheads="1"/>
          </p:cNvSpPr>
          <p:nvPr/>
        </p:nvSpPr>
        <p:spPr bwMode="auto">
          <a:xfrm>
            <a:off x="3533775" y="216217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0998" name="Text Box 70"/>
          <p:cNvSpPr txBox="1">
            <a:spLocks noChangeArrowheads="1"/>
          </p:cNvSpPr>
          <p:nvPr/>
        </p:nvSpPr>
        <p:spPr bwMode="auto">
          <a:xfrm>
            <a:off x="2613025" y="16573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58</a:t>
            </a:r>
          </a:p>
        </p:txBody>
      </p:sp>
      <p:sp>
        <p:nvSpPr>
          <p:cNvPr id="380999" name="Line 71"/>
          <p:cNvSpPr>
            <a:spLocks noChangeShapeType="1"/>
          </p:cNvSpPr>
          <p:nvPr/>
        </p:nvSpPr>
        <p:spPr bwMode="auto">
          <a:xfrm flipH="1">
            <a:off x="1906588" y="1862138"/>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000" name="Line 72"/>
          <p:cNvSpPr>
            <a:spLocks noChangeShapeType="1"/>
          </p:cNvSpPr>
          <p:nvPr/>
        </p:nvSpPr>
        <p:spPr bwMode="auto">
          <a:xfrm>
            <a:off x="2908300" y="1862138"/>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381001" name="Group 73"/>
          <p:cNvGrpSpPr>
            <a:grpSpLocks/>
          </p:cNvGrpSpPr>
          <p:nvPr/>
        </p:nvGrpSpPr>
        <p:grpSpPr bwMode="auto">
          <a:xfrm>
            <a:off x="1208088" y="2413000"/>
            <a:ext cx="1266825" cy="669925"/>
            <a:chOff x="856" y="2562"/>
            <a:chExt cx="798" cy="422"/>
          </a:xfrm>
        </p:grpSpPr>
        <p:grpSp>
          <p:nvGrpSpPr>
            <p:cNvPr id="381002" name="Group 74"/>
            <p:cNvGrpSpPr>
              <a:grpSpLocks/>
            </p:cNvGrpSpPr>
            <p:nvPr/>
          </p:nvGrpSpPr>
          <p:grpSpPr bwMode="auto">
            <a:xfrm>
              <a:off x="856" y="2788"/>
              <a:ext cx="214" cy="196"/>
              <a:chOff x="4306" y="2833"/>
              <a:chExt cx="214" cy="196"/>
            </a:xfrm>
          </p:grpSpPr>
          <p:sp>
            <p:nvSpPr>
              <p:cNvPr id="381003" name="Oval 75"/>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004" name="Text Box 76"/>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grpSp>
          <p:nvGrpSpPr>
            <p:cNvPr id="381005" name="Group 77"/>
            <p:cNvGrpSpPr>
              <a:grpSpLocks/>
            </p:cNvGrpSpPr>
            <p:nvPr/>
          </p:nvGrpSpPr>
          <p:grpSpPr bwMode="auto">
            <a:xfrm>
              <a:off x="1440" y="2788"/>
              <a:ext cx="214" cy="196"/>
              <a:chOff x="4306" y="2833"/>
              <a:chExt cx="214" cy="196"/>
            </a:xfrm>
          </p:grpSpPr>
          <p:sp>
            <p:nvSpPr>
              <p:cNvPr id="381006" name="Oval 78"/>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007" name="Text Box 79"/>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grpSp>
        <p:sp>
          <p:nvSpPr>
            <p:cNvPr id="381008" name="Line 80"/>
            <p:cNvSpPr>
              <a:spLocks noChangeShapeType="1"/>
            </p:cNvSpPr>
            <p:nvPr/>
          </p:nvSpPr>
          <p:spPr bwMode="auto">
            <a:xfrm flipH="1">
              <a:off x="983" y="2562"/>
              <a:ext cx="210" cy="21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009" name="Line 81"/>
            <p:cNvSpPr>
              <a:spLocks noChangeShapeType="1"/>
            </p:cNvSpPr>
            <p:nvPr/>
          </p:nvSpPr>
          <p:spPr bwMode="auto">
            <a:xfrm>
              <a:off x="1342" y="2568"/>
              <a:ext cx="203" cy="224"/>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81010" name="Text Box 82"/>
          <p:cNvSpPr txBox="1">
            <a:spLocks noChangeArrowheads="1"/>
          </p:cNvSpPr>
          <p:nvPr/>
        </p:nvSpPr>
        <p:spPr bwMode="auto">
          <a:xfrm>
            <a:off x="3532188" y="2201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1011" name="Text Box 83"/>
          <p:cNvSpPr txBox="1">
            <a:spLocks noChangeArrowheads="1"/>
          </p:cNvSpPr>
          <p:nvPr/>
        </p:nvSpPr>
        <p:spPr bwMode="auto">
          <a:xfrm>
            <a:off x="3170238" y="3236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619125" y="165100"/>
            <a:ext cx="7772400" cy="723900"/>
          </a:xfrm>
        </p:spPr>
        <p:txBody>
          <a:bodyPr/>
          <a:lstStyle/>
          <a:p>
            <a:r>
              <a:rPr lang="en-US" sz="3200">
                <a:sym typeface="Symbol" pitchFamily="18" charset="2"/>
              </a:rPr>
              <a:t>Heapsort Using (</a:t>
            </a:r>
            <a:r>
              <a:rPr lang="en-US" sz="3200" i="1">
                <a:sym typeface="Symbol" pitchFamily="18" charset="2"/>
              </a:rPr>
              <a:t>max</a:t>
            </a:r>
            <a:r>
              <a:rPr lang="en-US" sz="3200">
                <a:sym typeface="Symbol" pitchFamily="18" charset="2"/>
              </a:rPr>
              <a:t>)Heap  Example</a:t>
            </a:r>
          </a:p>
        </p:txBody>
      </p:sp>
      <p:sp>
        <p:nvSpPr>
          <p:cNvPr id="381956" name="Rectangle 4" descr="Rectangle: Click to edit Master text styles&#10;Second level&#10;Third level&#10;Fourth level&#10;Fifth level"/>
          <p:cNvSpPr>
            <a:spLocks noGrp="1" noChangeArrowheads="1"/>
          </p:cNvSpPr>
          <p:nvPr>
            <p:ph idx="1"/>
          </p:nvPr>
        </p:nvSpPr>
        <p:spPr>
          <a:xfrm>
            <a:off x="584200" y="887413"/>
            <a:ext cx="7940675" cy="5143500"/>
          </a:xfrm>
          <a:noFill/>
          <a:ln/>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53 and reheap:</a:t>
            </a:r>
            <a:endParaRPr lang="en-US" sz="2000">
              <a:solidFill>
                <a:srgbClr val="FF00FF"/>
              </a:solidFill>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41 and reheap:</a:t>
            </a:r>
            <a:endParaRPr lang="en-US" sz="2000">
              <a:solidFill>
                <a:srgbClr val="FF00FF"/>
              </a:solidFill>
              <a:sym typeface="Symbol" pitchFamily="18" charset="2"/>
            </a:endParaRPr>
          </a:p>
          <a:p>
            <a:endParaRPr lang="en-US" sz="2000">
              <a:sym typeface="Symbol" pitchFamily="18" charset="2"/>
            </a:endParaRPr>
          </a:p>
        </p:txBody>
      </p:sp>
      <p:sp>
        <p:nvSpPr>
          <p:cNvPr id="381955" name="Rectangle 3"/>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1957" name="Rectangle 5"/>
          <p:cNvSpPr>
            <a:spLocks noChangeArrowheads="1"/>
          </p:cNvSpPr>
          <p:nvPr/>
        </p:nvSpPr>
        <p:spPr bwMode="auto">
          <a:xfrm>
            <a:off x="1639888" y="5826125"/>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58" name="Line 6"/>
          <p:cNvSpPr>
            <a:spLocks noChangeShapeType="1"/>
          </p:cNvSpPr>
          <p:nvPr/>
        </p:nvSpPr>
        <p:spPr bwMode="auto">
          <a:xfrm>
            <a:off x="1944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59" name="Line 7"/>
          <p:cNvSpPr>
            <a:spLocks noChangeShapeType="1"/>
          </p:cNvSpPr>
          <p:nvPr/>
        </p:nvSpPr>
        <p:spPr bwMode="auto">
          <a:xfrm>
            <a:off x="2249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60" name="Line 8"/>
          <p:cNvSpPr>
            <a:spLocks noChangeShapeType="1"/>
          </p:cNvSpPr>
          <p:nvPr/>
        </p:nvSpPr>
        <p:spPr bwMode="auto">
          <a:xfrm>
            <a:off x="25542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61" name="Line 9"/>
          <p:cNvSpPr>
            <a:spLocks noChangeShapeType="1"/>
          </p:cNvSpPr>
          <p:nvPr/>
        </p:nvSpPr>
        <p:spPr bwMode="auto">
          <a:xfrm>
            <a:off x="28590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62" name="Line 10"/>
          <p:cNvSpPr>
            <a:spLocks noChangeShapeType="1"/>
          </p:cNvSpPr>
          <p:nvPr/>
        </p:nvSpPr>
        <p:spPr bwMode="auto">
          <a:xfrm>
            <a:off x="31638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63" name="Line 11"/>
          <p:cNvSpPr>
            <a:spLocks noChangeShapeType="1"/>
          </p:cNvSpPr>
          <p:nvPr/>
        </p:nvSpPr>
        <p:spPr bwMode="auto">
          <a:xfrm>
            <a:off x="3468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64" name="Line 12"/>
          <p:cNvSpPr>
            <a:spLocks noChangeShapeType="1"/>
          </p:cNvSpPr>
          <p:nvPr/>
        </p:nvSpPr>
        <p:spPr bwMode="auto">
          <a:xfrm>
            <a:off x="3773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65" name="Text Box 13"/>
          <p:cNvSpPr txBox="1">
            <a:spLocks noChangeArrowheads="1"/>
          </p:cNvSpPr>
          <p:nvPr/>
        </p:nvSpPr>
        <p:spPr bwMode="auto">
          <a:xfrm>
            <a:off x="1639888" y="61388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81966" name="Text Box 14"/>
          <p:cNvSpPr txBox="1">
            <a:spLocks noChangeArrowheads="1"/>
          </p:cNvSpPr>
          <p:nvPr/>
        </p:nvSpPr>
        <p:spPr bwMode="auto">
          <a:xfrm>
            <a:off x="1944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81967" name="Text Box 15"/>
          <p:cNvSpPr txBox="1">
            <a:spLocks noChangeArrowheads="1"/>
          </p:cNvSpPr>
          <p:nvPr/>
        </p:nvSpPr>
        <p:spPr bwMode="auto">
          <a:xfrm>
            <a:off x="2249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81968" name="Text Box 16"/>
          <p:cNvSpPr txBox="1">
            <a:spLocks noChangeArrowheads="1"/>
          </p:cNvSpPr>
          <p:nvPr/>
        </p:nvSpPr>
        <p:spPr bwMode="auto">
          <a:xfrm>
            <a:off x="25542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81969" name="Text Box 17"/>
          <p:cNvSpPr txBox="1">
            <a:spLocks noChangeArrowheads="1"/>
          </p:cNvSpPr>
          <p:nvPr/>
        </p:nvSpPr>
        <p:spPr bwMode="auto">
          <a:xfrm>
            <a:off x="28590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81970" name="Text Box 18"/>
          <p:cNvSpPr txBox="1">
            <a:spLocks noChangeArrowheads="1"/>
          </p:cNvSpPr>
          <p:nvPr/>
        </p:nvSpPr>
        <p:spPr bwMode="auto">
          <a:xfrm>
            <a:off x="31638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81971" name="Text Box 19"/>
          <p:cNvSpPr txBox="1">
            <a:spLocks noChangeArrowheads="1"/>
          </p:cNvSpPr>
          <p:nvPr/>
        </p:nvSpPr>
        <p:spPr bwMode="auto">
          <a:xfrm>
            <a:off x="3468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81972" name="Text Box 20"/>
          <p:cNvSpPr txBox="1">
            <a:spLocks noChangeArrowheads="1"/>
          </p:cNvSpPr>
          <p:nvPr/>
        </p:nvSpPr>
        <p:spPr bwMode="auto">
          <a:xfrm>
            <a:off x="3773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81973" name="Text Box 21"/>
          <p:cNvSpPr txBox="1">
            <a:spLocks noChangeArrowheads="1"/>
          </p:cNvSpPr>
          <p:nvPr/>
        </p:nvSpPr>
        <p:spPr bwMode="auto">
          <a:xfrm>
            <a:off x="1903413" y="5883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1974" name="Text Box 22"/>
          <p:cNvSpPr txBox="1">
            <a:spLocks noChangeArrowheads="1"/>
          </p:cNvSpPr>
          <p:nvPr/>
        </p:nvSpPr>
        <p:spPr bwMode="auto">
          <a:xfrm>
            <a:off x="22383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1975" name="Text Box 23"/>
          <p:cNvSpPr txBox="1">
            <a:spLocks noChangeArrowheads="1"/>
          </p:cNvSpPr>
          <p:nvPr/>
        </p:nvSpPr>
        <p:spPr bwMode="auto">
          <a:xfrm>
            <a:off x="25431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81976" name="Text Box 24"/>
          <p:cNvSpPr txBox="1">
            <a:spLocks noChangeArrowheads="1"/>
          </p:cNvSpPr>
          <p:nvPr/>
        </p:nvSpPr>
        <p:spPr bwMode="auto">
          <a:xfrm>
            <a:off x="28590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81977" name="Text Box 25"/>
          <p:cNvSpPr txBox="1">
            <a:spLocks noChangeArrowheads="1"/>
          </p:cNvSpPr>
          <p:nvPr/>
        </p:nvSpPr>
        <p:spPr bwMode="auto">
          <a:xfrm>
            <a:off x="31638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81978" name="Text Box 26"/>
          <p:cNvSpPr txBox="1">
            <a:spLocks noChangeArrowheads="1"/>
          </p:cNvSpPr>
          <p:nvPr/>
        </p:nvSpPr>
        <p:spPr bwMode="auto">
          <a:xfrm>
            <a:off x="34686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81979" name="Oval 27"/>
          <p:cNvSpPr>
            <a:spLocks noChangeArrowheads="1"/>
          </p:cNvSpPr>
          <p:nvPr/>
        </p:nvSpPr>
        <p:spPr bwMode="auto">
          <a:xfrm>
            <a:off x="1660525" y="61991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0" name="Oval 28"/>
          <p:cNvSpPr>
            <a:spLocks noChangeArrowheads="1"/>
          </p:cNvSpPr>
          <p:nvPr/>
        </p:nvSpPr>
        <p:spPr bwMode="auto">
          <a:xfrm>
            <a:off x="3209925" y="4256088"/>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1981" name="Group 29"/>
          <p:cNvGrpSpPr>
            <a:grpSpLocks/>
          </p:cNvGrpSpPr>
          <p:nvPr/>
        </p:nvGrpSpPr>
        <p:grpSpPr bwMode="auto">
          <a:xfrm>
            <a:off x="2268538" y="4795838"/>
            <a:ext cx="339725" cy="311150"/>
            <a:chOff x="4306" y="2833"/>
            <a:chExt cx="214" cy="196"/>
          </a:xfrm>
        </p:grpSpPr>
        <p:sp>
          <p:nvSpPr>
            <p:cNvPr id="381982" name="Oval 3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3" name="Text Box 3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sp>
        <p:nvSpPr>
          <p:cNvPr id="381984" name="Text Box 32"/>
          <p:cNvSpPr txBox="1">
            <a:spLocks noChangeArrowheads="1"/>
          </p:cNvSpPr>
          <p:nvPr/>
        </p:nvSpPr>
        <p:spPr bwMode="auto">
          <a:xfrm>
            <a:off x="3203575" y="42910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1985" name="Line 33"/>
          <p:cNvSpPr>
            <a:spLocks noChangeShapeType="1"/>
          </p:cNvSpPr>
          <p:nvPr/>
        </p:nvSpPr>
        <p:spPr bwMode="auto">
          <a:xfrm flipH="1">
            <a:off x="2497138" y="4495800"/>
            <a:ext cx="741362" cy="29368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86" name="Text Box 34"/>
          <p:cNvSpPr txBox="1">
            <a:spLocks noChangeArrowheads="1"/>
          </p:cNvSpPr>
          <p:nvPr/>
        </p:nvSpPr>
        <p:spPr bwMode="auto">
          <a:xfrm>
            <a:off x="3760788" y="58705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
        <p:nvSpPr>
          <p:cNvPr id="381987" name="Rectangle 35"/>
          <p:cNvSpPr>
            <a:spLocks noChangeArrowheads="1"/>
          </p:cNvSpPr>
          <p:nvPr/>
        </p:nvSpPr>
        <p:spPr bwMode="auto">
          <a:xfrm>
            <a:off x="1049338" y="3192463"/>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1988" name="Line 36"/>
          <p:cNvSpPr>
            <a:spLocks noChangeShapeType="1"/>
          </p:cNvSpPr>
          <p:nvPr/>
        </p:nvSpPr>
        <p:spPr bwMode="auto">
          <a:xfrm>
            <a:off x="13541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89" name="Line 37"/>
          <p:cNvSpPr>
            <a:spLocks noChangeShapeType="1"/>
          </p:cNvSpPr>
          <p:nvPr/>
        </p:nvSpPr>
        <p:spPr bwMode="auto">
          <a:xfrm>
            <a:off x="16589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90" name="Line 38"/>
          <p:cNvSpPr>
            <a:spLocks noChangeShapeType="1"/>
          </p:cNvSpPr>
          <p:nvPr/>
        </p:nvSpPr>
        <p:spPr bwMode="auto">
          <a:xfrm>
            <a:off x="19637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91" name="Line 39"/>
          <p:cNvSpPr>
            <a:spLocks noChangeShapeType="1"/>
          </p:cNvSpPr>
          <p:nvPr/>
        </p:nvSpPr>
        <p:spPr bwMode="auto">
          <a:xfrm>
            <a:off x="22685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92" name="Line 40"/>
          <p:cNvSpPr>
            <a:spLocks noChangeShapeType="1"/>
          </p:cNvSpPr>
          <p:nvPr/>
        </p:nvSpPr>
        <p:spPr bwMode="auto">
          <a:xfrm>
            <a:off x="25733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93" name="Line 41"/>
          <p:cNvSpPr>
            <a:spLocks noChangeShapeType="1"/>
          </p:cNvSpPr>
          <p:nvPr/>
        </p:nvSpPr>
        <p:spPr bwMode="auto">
          <a:xfrm>
            <a:off x="28781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94" name="Line 42"/>
          <p:cNvSpPr>
            <a:spLocks noChangeShapeType="1"/>
          </p:cNvSpPr>
          <p:nvPr/>
        </p:nvSpPr>
        <p:spPr bwMode="auto">
          <a:xfrm>
            <a:off x="31829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1995" name="Text Box 43"/>
          <p:cNvSpPr txBox="1">
            <a:spLocks noChangeArrowheads="1"/>
          </p:cNvSpPr>
          <p:nvPr/>
        </p:nvSpPr>
        <p:spPr bwMode="auto">
          <a:xfrm>
            <a:off x="1049338" y="35052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81996" name="Text Box 44"/>
          <p:cNvSpPr txBox="1">
            <a:spLocks noChangeArrowheads="1"/>
          </p:cNvSpPr>
          <p:nvPr/>
        </p:nvSpPr>
        <p:spPr bwMode="auto">
          <a:xfrm>
            <a:off x="13541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81997" name="Text Box 45"/>
          <p:cNvSpPr txBox="1">
            <a:spLocks noChangeArrowheads="1"/>
          </p:cNvSpPr>
          <p:nvPr/>
        </p:nvSpPr>
        <p:spPr bwMode="auto">
          <a:xfrm>
            <a:off x="16589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81998" name="Text Box 46"/>
          <p:cNvSpPr txBox="1">
            <a:spLocks noChangeArrowheads="1"/>
          </p:cNvSpPr>
          <p:nvPr/>
        </p:nvSpPr>
        <p:spPr bwMode="auto">
          <a:xfrm>
            <a:off x="19637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81999" name="Text Box 47"/>
          <p:cNvSpPr txBox="1">
            <a:spLocks noChangeArrowheads="1"/>
          </p:cNvSpPr>
          <p:nvPr/>
        </p:nvSpPr>
        <p:spPr bwMode="auto">
          <a:xfrm>
            <a:off x="22685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82000" name="Text Box 48"/>
          <p:cNvSpPr txBox="1">
            <a:spLocks noChangeArrowheads="1"/>
          </p:cNvSpPr>
          <p:nvPr/>
        </p:nvSpPr>
        <p:spPr bwMode="auto">
          <a:xfrm>
            <a:off x="25733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82001" name="Text Box 49"/>
          <p:cNvSpPr txBox="1">
            <a:spLocks noChangeArrowheads="1"/>
          </p:cNvSpPr>
          <p:nvPr/>
        </p:nvSpPr>
        <p:spPr bwMode="auto">
          <a:xfrm>
            <a:off x="28781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82002" name="Text Box 50"/>
          <p:cNvSpPr txBox="1">
            <a:spLocks noChangeArrowheads="1"/>
          </p:cNvSpPr>
          <p:nvPr/>
        </p:nvSpPr>
        <p:spPr bwMode="auto">
          <a:xfrm>
            <a:off x="31829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82003" name="Text Box 51"/>
          <p:cNvSpPr txBox="1">
            <a:spLocks noChangeArrowheads="1"/>
          </p:cNvSpPr>
          <p:nvPr/>
        </p:nvSpPr>
        <p:spPr bwMode="auto">
          <a:xfrm>
            <a:off x="1312863" y="3249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82004" name="Text Box 52"/>
          <p:cNvSpPr txBox="1">
            <a:spLocks noChangeArrowheads="1"/>
          </p:cNvSpPr>
          <p:nvPr/>
        </p:nvSpPr>
        <p:spPr bwMode="auto">
          <a:xfrm>
            <a:off x="1647825"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2005" name="Text Box 53"/>
          <p:cNvSpPr txBox="1">
            <a:spLocks noChangeArrowheads="1"/>
          </p:cNvSpPr>
          <p:nvPr/>
        </p:nvSpPr>
        <p:spPr bwMode="auto">
          <a:xfrm>
            <a:off x="1952625"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2006" name="Text Box 54"/>
          <p:cNvSpPr txBox="1">
            <a:spLocks noChangeArrowheads="1"/>
          </p:cNvSpPr>
          <p:nvPr/>
        </p:nvSpPr>
        <p:spPr bwMode="auto">
          <a:xfrm>
            <a:off x="22685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82007" name="Text Box 55"/>
          <p:cNvSpPr txBox="1">
            <a:spLocks noChangeArrowheads="1"/>
          </p:cNvSpPr>
          <p:nvPr/>
        </p:nvSpPr>
        <p:spPr bwMode="auto">
          <a:xfrm>
            <a:off x="25733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82008" name="Text Box 56"/>
          <p:cNvSpPr txBox="1">
            <a:spLocks noChangeArrowheads="1"/>
          </p:cNvSpPr>
          <p:nvPr/>
        </p:nvSpPr>
        <p:spPr bwMode="auto">
          <a:xfrm>
            <a:off x="28781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82009" name="Oval 57"/>
          <p:cNvSpPr>
            <a:spLocks noChangeArrowheads="1"/>
          </p:cNvSpPr>
          <p:nvPr/>
        </p:nvSpPr>
        <p:spPr bwMode="auto">
          <a:xfrm>
            <a:off x="1069975" y="356552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0" name="Oval 58"/>
          <p:cNvSpPr>
            <a:spLocks noChangeArrowheads="1"/>
          </p:cNvSpPr>
          <p:nvPr/>
        </p:nvSpPr>
        <p:spPr bwMode="auto">
          <a:xfrm>
            <a:off x="2619375" y="16224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82011" name="Group 59"/>
          <p:cNvGrpSpPr>
            <a:grpSpLocks/>
          </p:cNvGrpSpPr>
          <p:nvPr/>
        </p:nvGrpSpPr>
        <p:grpSpPr bwMode="auto">
          <a:xfrm>
            <a:off x="1677988" y="2162175"/>
            <a:ext cx="339725" cy="311150"/>
            <a:chOff x="4306" y="2833"/>
            <a:chExt cx="214" cy="196"/>
          </a:xfrm>
        </p:grpSpPr>
        <p:sp>
          <p:nvSpPr>
            <p:cNvPr id="382012" name="Oval 60"/>
            <p:cNvSpPr>
              <a:spLocks noChangeArrowheads="1"/>
            </p:cNvSpPr>
            <p:nvPr/>
          </p:nvSpPr>
          <p:spPr bwMode="auto">
            <a:xfrm>
              <a:off x="4323" y="2833"/>
              <a:ext cx="197" cy="196"/>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3" name="Text Box 61"/>
            <p:cNvSpPr txBox="1">
              <a:spLocks noChangeArrowheads="1"/>
            </p:cNvSpPr>
            <p:nvPr/>
          </p:nvSpPr>
          <p:spPr bwMode="auto">
            <a:xfrm>
              <a:off x="4306" y="286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grpSp>
      <p:sp>
        <p:nvSpPr>
          <p:cNvPr id="382014" name="Oval 62"/>
          <p:cNvSpPr>
            <a:spLocks noChangeArrowheads="1"/>
          </p:cNvSpPr>
          <p:nvPr/>
        </p:nvSpPr>
        <p:spPr bwMode="auto">
          <a:xfrm>
            <a:off x="3533775" y="216217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015" name="Text Box 63"/>
          <p:cNvSpPr txBox="1">
            <a:spLocks noChangeArrowheads="1"/>
          </p:cNvSpPr>
          <p:nvPr/>
        </p:nvSpPr>
        <p:spPr bwMode="auto">
          <a:xfrm>
            <a:off x="2613025" y="16573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41</a:t>
            </a:r>
          </a:p>
        </p:txBody>
      </p:sp>
      <p:sp>
        <p:nvSpPr>
          <p:cNvPr id="382016" name="Line 64"/>
          <p:cNvSpPr>
            <a:spLocks noChangeShapeType="1"/>
          </p:cNvSpPr>
          <p:nvPr/>
        </p:nvSpPr>
        <p:spPr bwMode="auto">
          <a:xfrm flipH="1">
            <a:off x="1906588" y="1862138"/>
            <a:ext cx="741362" cy="29368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017" name="Line 65"/>
          <p:cNvSpPr>
            <a:spLocks noChangeShapeType="1"/>
          </p:cNvSpPr>
          <p:nvPr/>
        </p:nvSpPr>
        <p:spPr bwMode="auto">
          <a:xfrm>
            <a:off x="2908300" y="1862138"/>
            <a:ext cx="719138" cy="325437"/>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018" name="Text Box 66"/>
          <p:cNvSpPr txBox="1">
            <a:spLocks noChangeArrowheads="1"/>
          </p:cNvSpPr>
          <p:nvPr/>
        </p:nvSpPr>
        <p:spPr bwMode="auto">
          <a:xfrm>
            <a:off x="3532188" y="22018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31</a:t>
            </a:r>
          </a:p>
        </p:txBody>
      </p:sp>
      <p:sp>
        <p:nvSpPr>
          <p:cNvPr id="382019" name="Text Box 67"/>
          <p:cNvSpPr txBox="1">
            <a:spLocks noChangeArrowheads="1"/>
          </p:cNvSpPr>
          <p:nvPr/>
        </p:nvSpPr>
        <p:spPr bwMode="auto">
          <a:xfrm>
            <a:off x="3170238" y="3236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619125" y="165100"/>
            <a:ext cx="7772400" cy="723900"/>
          </a:xfrm>
        </p:spPr>
        <p:txBody>
          <a:bodyPr/>
          <a:lstStyle/>
          <a:p>
            <a:r>
              <a:rPr lang="en-US" sz="3200">
                <a:sym typeface="Symbol" pitchFamily="18" charset="2"/>
              </a:rPr>
              <a:t>Heapsort Using (</a:t>
            </a:r>
            <a:r>
              <a:rPr lang="en-US" sz="3200" i="1">
                <a:sym typeface="Symbol" pitchFamily="18" charset="2"/>
              </a:rPr>
              <a:t>max</a:t>
            </a:r>
            <a:r>
              <a:rPr lang="en-US" sz="3200">
                <a:sym typeface="Symbol" pitchFamily="18" charset="2"/>
              </a:rPr>
              <a:t>)Heap  Example</a:t>
            </a:r>
          </a:p>
        </p:txBody>
      </p:sp>
      <p:sp>
        <p:nvSpPr>
          <p:cNvPr id="382980" name="Rectangle 4" descr="Rectangle: Click to edit Master text styles&#10;Second level&#10;Third level&#10;Fourth level&#10;Fifth level"/>
          <p:cNvSpPr>
            <a:spLocks noGrp="1" noChangeArrowheads="1"/>
          </p:cNvSpPr>
          <p:nvPr>
            <p:ph idx="1"/>
          </p:nvPr>
        </p:nvSpPr>
        <p:spPr>
          <a:xfrm>
            <a:off x="584200" y="887413"/>
            <a:ext cx="7940675" cy="5143500"/>
          </a:xfrm>
          <a:noFill/>
          <a:ln/>
        </p:spPr>
        <p:txBody>
          <a:bodyPr/>
          <a:lstStyle/>
          <a:p>
            <a:pPr>
              <a:buFont typeface="Wingdings" pitchFamily="2" charset="2"/>
              <a:buNone/>
            </a:pPr>
            <a:r>
              <a:rPr lang="en-US" sz="2000">
                <a:sym typeface="Symbol" pitchFamily="18" charset="2"/>
              </a:rPr>
              <a:t>Sort 97  53  59  26  41  58  31</a:t>
            </a:r>
          </a:p>
          <a:p>
            <a:r>
              <a:rPr lang="en-US" sz="2000">
                <a:sym typeface="Symbol" pitchFamily="18" charset="2"/>
              </a:rPr>
              <a:t>Remove root 31 and reheap:</a:t>
            </a:r>
            <a:endParaRPr lang="en-US" sz="2000">
              <a:solidFill>
                <a:srgbClr val="FF00FF"/>
              </a:solidFill>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r>
              <a:rPr lang="en-US" sz="2000">
                <a:sym typeface="Symbol" pitchFamily="18" charset="2"/>
              </a:rPr>
              <a:t>Remove root 26 and reheap:</a:t>
            </a:r>
            <a:endParaRPr lang="en-US" sz="2000">
              <a:solidFill>
                <a:srgbClr val="FF00FF"/>
              </a:solidFill>
              <a:sym typeface="Symbol" pitchFamily="18" charset="2"/>
            </a:endParaRPr>
          </a:p>
          <a:p>
            <a:endParaRPr lang="en-US" sz="2000">
              <a:sym typeface="Symbol" pitchFamily="18" charset="2"/>
            </a:endParaRPr>
          </a:p>
        </p:txBody>
      </p:sp>
      <p:sp>
        <p:nvSpPr>
          <p:cNvPr id="382979" name="Rectangle 3"/>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2981" name="Rectangle 5"/>
          <p:cNvSpPr>
            <a:spLocks noChangeArrowheads="1"/>
          </p:cNvSpPr>
          <p:nvPr/>
        </p:nvSpPr>
        <p:spPr bwMode="auto">
          <a:xfrm>
            <a:off x="1639888" y="5826125"/>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2982" name="Line 6"/>
          <p:cNvSpPr>
            <a:spLocks noChangeShapeType="1"/>
          </p:cNvSpPr>
          <p:nvPr/>
        </p:nvSpPr>
        <p:spPr bwMode="auto">
          <a:xfrm>
            <a:off x="1944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3" name="Line 7"/>
          <p:cNvSpPr>
            <a:spLocks noChangeShapeType="1"/>
          </p:cNvSpPr>
          <p:nvPr/>
        </p:nvSpPr>
        <p:spPr bwMode="auto">
          <a:xfrm>
            <a:off x="2249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4" name="Line 8"/>
          <p:cNvSpPr>
            <a:spLocks noChangeShapeType="1"/>
          </p:cNvSpPr>
          <p:nvPr/>
        </p:nvSpPr>
        <p:spPr bwMode="auto">
          <a:xfrm>
            <a:off x="25542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5" name="Line 9"/>
          <p:cNvSpPr>
            <a:spLocks noChangeShapeType="1"/>
          </p:cNvSpPr>
          <p:nvPr/>
        </p:nvSpPr>
        <p:spPr bwMode="auto">
          <a:xfrm>
            <a:off x="28590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6" name="Line 10"/>
          <p:cNvSpPr>
            <a:spLocks noChangeShapeType="1"/>
          </p:cNvSpPr>
          <p:nvPr/>
        </p:nvSpPr>
        <p:spPr bwMode="auto">
          <a:xfrm>
            <a:off x="31638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7" name="Line 11"/>
          <p:cNvSpPr>
            <a:spLocks noChangeShapeType="1"/>
          </p:cNvSpPr>
          <p:nvPr/>
        </p:nvSpPr>
        <p:spPr bwMode="auto">
          <a:xfrm>
            <a:off x="34686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8" name="Line 12"/>
          <p:cNvSpPr>
            <a:spLocks noChangeShapeType="1"/>
          </p:cNvSpPr>
          <p:nvPr/>
        </p:nvSpPr>
        <p:spPr bwMode="auto">
          <a:xfrm>
            <a:off x="3773488" y="58261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2989" name="Text Box 13"/>
          <p:cNvSpPr txBox="1">
            <a:spLocks noChangeArrowheads="1"/>
          </p:cNvSpPr>
          <p:nvPr/>
        </p:nvSpPr>
        <p:spPr bwMode="auto">
          <a:xfrm>
            <a:off x="1639888" y="61388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82990" name="Text Box 14"/>
          <p:cNvSpPr txBox="1">
            <a:spLocks noChangeArrowheads="1"/>
          </p:cNvSpPr>
          <p:nvPr/>
        </p:nvSpPr>
        <p:spPr bwMode="auto">
          <a:xfrm>
            <a:off x="1944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82991" name="Text Box 15"/>
          <p:cNvSpPr txBox="1">
            <a:spLocks noChangeArrowheads="1"/>
          </p:cNvSpPr>
          <p:nvPr/>
        </p:nvSpPr>
        <p:spPr bwMode="auto">
          <a:xfrm>
            <a:off x="2249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82992" name="Text Box 16"/>
          <p:cNvSpPr txBox="1">
            <a:spLocks noChangeArrowheads="1"/>
          </p:cNvSpPr>
          <p:nvPr/>
        </p:nvSpPr>
        <p:spPr bwMode="auto">
          <a:xfrm>
            <a:off x="25542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82993" name="Text Box 17"/>
          <p:cNvSpPr txBox="1">
            <a:spLocks noChangeArrowheads="1"/>
          </p:cNvSpPr>
          <p:nvPr/>
        </p:nvSpPr>
        <p:spPr bwMode="auto">
          <a:xfrm>
            <a:off x="28590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82994" name="Text Box 18"/>
          <p:cNvSpPr txBox="1">
            <a:spLocks noChangeArrowheads="1"/>
          </p:cNvSpPr>
          <p:nvPr/>
        </p:nvSpPr>
        <p:spPr bwMode="auto">
          <a:xfrm>
            <a:off x="31638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82995" name="Text Box 19"/>
          <p:cNvSpPr txBox="1">
            <a:spLocks noChangeArrowheads="1"/>
          </p:cNvSpPr>
          <p:nvPr/>
        </p:nvSpPr>
        <p:spPr bwMode="auto">
          <a:xfrm>
            <a:off x="34686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82996" name="Text Box 20"/>
          <p:cNvSpPr txBox="1">
            <a:spLocks noChangeArrowheads="1"/>
          </p:cNvSpPr>
          <p:nvPr/>
        </p:nvSpPr>
        <p:spPr bwMode="auto">
          <a:xfrm>
            <a:off x="3773488" y="6130925"/>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82997" name="Text Box 21"/>
          <p:cNvSpPr txBox="1">
            <a:spLocks noChangeArrowheads="1"/>
          </p:cNvSpPr>
          <p:nvPr/>
        </p:nvSpPr>
        <p:spPr bwMode="auto">
          <a:xfrm>
            <a:off x="1903413" y="58832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82998" name="Text Box 22"/>
          <p:cNvSpPr txBox="1">
            <a:spLocks noChangeArrowheads="1"/>
          </p:cNvSpPr>
          <p:nvPr/>
        </p:nvSpPr>
        <p:spPr bwMode="auto">
          <a:xfrm>
            <a:off x="22383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82999" name="Text Box 23"/>
          <p:cNvSpPr txBox="1">
            <a:spLocks noChangeArrowheads="1"/>
          </p:cNvSpPr>
          <p:nvPr/>
        </p:nvSpPr>
        <p:spPr bwMode="auto">
          <a:xfrm>
            <a:off x="2543175"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83000" name="Text Box 24"/>
          <p:cNvSpPr txBox="1">
            <a:spLocks noChangeArrowheads="1"/>
          </p:cNvSpPr>
          <p:nvPr/>
        </p:nvSpPr>
        <p:spPr bwMode="auto">
          <a:xfrm>
            <a:off x="28590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83001" name="Text Box 25"/>
          <p:cNvSpPr txBox="1">
            <a:spLocks noChangeArrowheads="1"/>
          </p:cNvSpPr>
          <p:nvPr/>
        </p:nvSpPr>
        <p:spPr bwMode="auto">
          <a:xfrm>
            <a:off x="31638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83002" name="Text Box 26"/>
          <p:cNvSpPr txBox="1">
            <a:spLocks noChangeArrowheads="1"/>
          </p:cNvSpPr>
          <p:nvPr/>
        </p:nvSpPr>
        <p:spPr bwMode="auto">
          <a:xfrm>
            <a:off x="3468688" y="58769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83003" name="Oval 27"/>
          <p:cNvSpPr>
            <a:spLocks noChangeArrowheads="1"/>
          </p:cNvSpPr>
          <p:nvPr/>
        </p:nvSpPr>
        <p:spPr bwMode="auto">
          <a:xfrm>
            <a:off x="1660525" y="6199188"/>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04" name="Text Box 28"/>
          <p:cNvSpPr txBox="1">
            <a:spLocks noChangeArrowheads="1"/>
          </p:cNvSpPr>
          <p:nvPr/>
        </p:nvSpPr>
        <p:spPr bwMode="auto">
          <a:xfrm>
            <a:off x="3760788" y="587057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
        <p:nvSpPr>
          <p:cNvPr id="383005" name="Rectangle 29"/>
          <p:cNvSpPr>
            <a:spLocks noChangeArrowheads="1"/>
          </p:cNvSpPr>
          <p:nvPr/>
        </p:nvSpPr>
        <p:spPr bwMode="auto">
          <a:xfrm>
            <a:off x="1049338" y="3192463"/>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06" name="Line 30"/>
          <p:cNvSpPr>
            <a:spLocks noChangeShapeType="1"/>
          </p:cNvSpPr>
          <p:nvPr/>
        </p:nvSpPr>
        <p:spPr bwMode="auto">
          <a:xfrm>
            <a:off x="13541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07" name="Line 31"/>
          <p:cNvSpPr>
            <a:spLocks noChangeShapeType="1"/>
          </p:cNvSpPr>
          <p:nvPr/>
        </p:nvSpPr>
        <p:spPr bwMode="auto">
          <a:xfrm>
            <a:off x="16589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08" name="Line 32"/>
          <p:cNvSpPr>
            <a:spLocks noChangeShapeType="1"/>
          </p:cNvSpPr>
          <p:nvPr/>
        </p:nvSpPr>
        <p:spPr bwMode="auto">
          <a:xfrm>
            <a:off x="19637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09" name="Line 33"/>
          <p:cNvSpPr>
            <a:spLocks noChangeShapeType="1"/>
          </p:cNvSpPr>
          <p:nvPr/>
        </p:nvSpPr>
        <p:spPr bwMode="auto">
          <a:xfrm>
            <a:off x="22685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10" name="Line 34"/>
          <p:cNvSpPr>
            <a:spLocks noChangeShapeType="1"/>
          </p:cNvSpPr>
          <p:nvPr/>
        </p:nvSpPr>
        <p:spPr bwMode="auto">
          <a:xfrm>
            <a:off x="25733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11" name="Line 35"/>
          <p:cNvSpPr>
            <a:spLocks noChangeShapeType="1"/>
          </p:cNvSpPr>
          <p:nvPr/>
        </p:nvSpPr>
        <p:spPr bwMode="auto">
          <a:xfrm>
            <a:off x="28781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12" name="Line 36"/>
          <p:cNvSpPr>
            <a:spLocks noChangeShapeType="1"/>
          </p:cNvSpPr>
          <p:nvPr/>
        </p:nvSpPr>
        <p:spPr bwMode="auto">
          <a:xfrm>
            <a:off x="3182938" y="319246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3013" name="Text Box 37"/>
          <p:cNvSpPr txBox="1">
            <a:spLocks noChangeArrowheads="1"/>
          </p:cNvSpPr>
          <p:nvPr/>
        </p:nvSpPr>
        <p:spPr bwMode="auto">
          <a:xfrm>
            <a:off x="1049338" y="35052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0</a:t>
            </a:r>
          </a:p>
        </p:txBody>
      </p:sp>
      <p:sp>
        <p:nvSpPr>
          <p:cNvPr id="383014" name="Text Box 38"/>
          <p:cNvSpPr txBox="1">
            <a:spLocks noChangeArrowheads="1"/>
          </p:cNvSpPr>
          <p:nvPr/>
        </p:nvSpPr>
        <p:spPr bwMode="auto">
          <a:xfrm>
            <a:off x="13541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1</a:t>
            </a:r>
          </a:p>
        </p:txBody>
      </p:sp>
      <p:sp>
        <p:nvSpPr>
          <p:cNvPr id="383015" name="Text Box 39"/>
          <p:cNvSpPr txBox="1">
            <a:spLocks noChangeArrowheads="1"/>
          </p:cNvSpPr>
          <p:nvPr/>
        </p:nvSpPr>
        <p:spPr bwMode="auto">
          <a:xfrm>
            <a:off x="16589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2</a:t>
            </a:r>
          </a:p>
        </p:txBody>
      </p:sp>
      <p:sp>
        <p:nvSpPr>
          <p:cNvPr id="383016" name="Text Box 40"/>
          <p:cNvSpPr txBox="1">
            <a:spLocks noChangeArrowheads="1"/>
          </p:cNvSpPr>
          <p:nvPr/>
        </p:nvSpPr>
        <p:spPr bwMode="auto">
          <a:xfrm>
            <a:off x="19637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3</a:t>
            </a:r>
          </a:p>
        </p:txBody>
      </p:sp>
      <p:sp>
        <p:nvSpPr>
          <p:cNvPr id="383017" name="Text Box 41"/>
          <p:cNvSpPr txBox="1">
            <a:spLocks noChangeArrowheads="1"/>
          </p:cNvSpPr>
          <p:nvPr/>
        </p:nvSpPr>
        <p:spPr bwMode="auto">
          <a:xfrm>
            <a:off x="22685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4</a:t>
            </a:r>
          </a:p>
        </p:txBody>
      </p:sp>
      <p:sp>
        <p:nvSpPr>
          <p:cNvPr id="383018" name="Text Box 42"/>
          <p:cNvSpPr txBox="1">
            <a:spLocks noChangeArrowheads="1"/>
          </p:cNvSpPr>
          <p:nvPr/>
        </p:nvSpPr>
        <p:spPr bwMode="auto">
          <a:xfrm>
            <a:off x="25733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5</a:t>
            </a:r>
          </a:p>
        </p:txBody>
      </p:sp>
      <p:sp>
        <p:nvSpPr>
          <p:cNvPr id="383019" name="Text Box 43"/>
          <p:cNvSpPr txBox="1">
            <a:spLocks noChangeArrowheads="1"/>
          </p:cNvSpPr>
          <p:nvPr/>
        </p:nvSpPr>
        <p:spPr bwMode="auto">
          <a:xfrm>
            <a:off x="28781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6</a:t>
            </a:r>
          </a:p>
        </p:txBody>
      </p:sp>
      <p:sp>
        <p:nvSpPr>
          <p:cNvPr id="383020" name="Text Box 44"/>
          <p:cNvSpPr txBox="1">
            <a:spLocks noChangeArrowheads="1"/>
          </p:cNvSpPr>
          <p:nvPr/>
        </p:nvSpPr>
        <p:spPr bwMode="auto">
          <a:xfrm>
            <a:off x="3182938" y="3497263"/>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7</a:t>
            </a:r>
          </a:p>
        </p:txBody>
      </p:sp>
      <p:sp>
        <p:nvSpPr>
          <p:cNvPr id="383021" name="Text Box 45"/>
          <p:cNvSpPr txBox="1">
            <a:spLocks noChangeArrowheads="1"/>
          </p:cNvSpPr>
          <p:nvPr/>
        </p:nvSpPr>
        <p:spPr bwMode="auto">
          <a:xfrm>
            <a:off x="1312863" y="32496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3022" name="Text Box 46"/>
          <p:cNvSpPr txBox="1">
            <a:spLocks noChangeArrowheads="1"/>
          </p:cNvSpPr>
          <p:nvPr/>
        </p:nvSpPr>
        <p:spPr bwMode="auto">
          <a:xfrm>
            <a:off x="1647825"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31</a:t>
            </a:r>
          </a:p>
        </p:txBody>
      </p:sp>
      <p:sp>
        <p:nvSpPr>
          <p:cNvPr id="383023" name="Text Box 47"/>
          <p:cNvSpPr txBox="1">
            <a:spLocks noChangeArrowheads="1"/>
          </p:cNvSpPr>
          <p:nvPr/>
        </p:nvSpPr>
        <p:spPr bwMode="auto">
          <a:xfrm>
            <a:off x="1952625"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41</a:t>
            </a:r>
          </a:p>
        </p:txBody>
      </p:sp>
      <p:sp>
        <p:nvSpPr>
          <p:cNvPr id="383024" name="Text Box 48"/>
          <p:cNvSpPr txBox="1">
            <a:spLocks noChangeArrowheads="1"/>
          </p:cNvSpPr>
          <p:nvPr/>
        </p:nvSpPr>
        <p:spPr bwMode="auto">
          <a:xfrm>
            <a:off x="22685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53</a:t>
            </a:r>
          </a:p>
        </p:txBody>
      </p:sp>
      <p:sp>
        <p:nvSpPr>
          <p:cNvPr id="383025" name="Text Box 49"/>
          <p:cNvSpPr txBox="1">
            <a:spLocks noChangeArrowheads="1"/>
          </p:cNvSpPr>
          <p:nvPr/>
        </p:nvSpPr>
        <p:spPr bwMode="auto">
          <a:xfrm>
            <a:off x="25733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58</a:t>
            </a:r>
          </a:p>
        </p:txBody>
      </p:sp>
      <p:sp>
        <p:nvSpPr>
          <p:cNvPr id="383026" name="Text Box 50"/>
          <p:cNvSpPr txBox="1">
            <a:spLocks noChangeArrowheads="1"/>
          </p:cNvSpPr>
          <p:nvPr/>
        </p:nvSpPr>
        <p:spPr bwMode="auto">
          <a:xfrm>
            <a:off x="2878138" y="32432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59</a:t>
            </a:r>
          </a:p>
        </p:txBody>
      </p:sp>
      <p:sp>
        <p:nvSpPr>
          <p:cNvPr id="383027" name="Oval 51"/>
          <p:cNvSpPr>
            <a:spLocks noChangeArrowheads="1"/>
          </p:cNvSpPr>
          <p:nvPr/>
        </p:nvSpPr>
        <p:spPr bwMode="auto">
          <a:xfrm>
            <a:off x="1069975" y="3565525"/>
            <a:ext cx="228600" cy="228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28" name="Oval 52"/>
          <p:cNvSpPr>
            <a:spLocks noChangeArrowheads="1"/>
          </p:cNvSpPr>
          <p:nvPr/>
        </p:nvSpPr>
        <p:spPr bwMode="auto">
          <a:xfrm>
            <a:off x="2619375" y="1622425"/>
            <a:ext cx="312738" cy="311150"/>
          </a:xfrm>
          <a:prstGeom prst="ellipse">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3029" name="Text Box 53"/>
          <p:cNvSpPr txBox="1">
            <a:spLocks noChangeArrowheads="1"/>
          </p:cNvSpPr>
          <p:nvPr/>
        </p:nvSpPr>
        <p:spPr bwMode="auto">
          <a:xfrm>
            <a:off x="2613025" y="16573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3030" name="Text Box 54"/>
          <p:cNvSpPr txBox="1">
            <a:spLocks noChangeArrowheads="1"/>
          </p:cNvSpPr>
          <p:nvPr/>
        </p:nvSpPr>
        <p:spPr bwMode="auto">
          <a:xfrm>
            <a:off x="3170238" y="32369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97</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19125" y="165100"/>
            <a:ext cx="7772400" cy="1066800"/>
          </a:xfrm>
        </p:spPr>
        <p:txBody>
          <a:bodyPr/>
          <a:lstStyle/>
          <a:p>
            <a:r>
              <a:rPr lang="en-US" sz="3200"/>
              <a:t>Mergesort</a:t>
            </a:r>
            <a:endParaRPr lang="en-US" sz="3200">
              <a:latin typeface="Batang" pitchFamily="18" charset="-127"/>
            </a:endParaRPr>
          </a:p>
        </p:txBody>
      </p:sp>
      <p:sp>
        <p:nvSpPr>
          <p:cNvPr id="384003" name="Rectangle 3" descr="Rectangle: Click to edit Master text styles&#10;Second level&#10;Third level&#10;Fourth level&#10;Fifth level"/>
          <p:cNvSpPr>
            <a:spLocks noGrp="1" noChangeArrowheads="1"/>
          </p:cNvSpPr>
          <p:nvPr>
            <p:ph idx="1"/>
          </p:nvPr>
        </p:nvSpPr>
        <p:spPr>
          <a:xfrm>
            <a:off x="595313" y="1500188"/>
            <a:ext cx="7940675" cy="4487862"/>
          </a:xfrm>
        </p:spPr>
        <p:txBody>
          <a:bodyPr/>
          <a:lstStyle/>
          <a:p>
            <a:r>
              <a:rPr lang="en-US" sz="2400">
                <a:sym typeface="Symbol" pitchFamily="18" charset="2"/>
              </a:rPr>
              <a:t>Mergesort runs in O(NlogN) worst-case running time.</a:t>
            </a:r>
          </a:p>
          <a:p>
            <a:r>
              <a:rPr lang="en-US" sz="2400">
                <a:sym typeface="Symbol" pitchFamily="18" charset="2"/>
              </a:rPr>
              <a:t>The number of comparisons used is nearly optimal.</a:t>
            </a:r>
          </a:p>
          <a:p>
            <a:r>
              <a:rPr lang="en-US" sz="2400">
                <a:sym typeface="Symbol" pitchFamily="18" charset="2"/>
              </a:rPr>
              <a:t>Mergesort is a fine example of a recursive algorithm.</a:t>
            </a:r>
          </a:p>
          <a:p>
            <a:r>
              <a:rPr lang="en-US" sz="2400">
                <a:sym typeface="Symbol" pitchFamily="18" charset="2"/>
              </a:rPr>
              <a:t>We give two implementations: recursive one and non-recursive one.</a:t>
            </a:r>
          </a:p>
        </p:txBody>
      </p:sp>
      <p:sp>
        <p:nvSpPr>
          <p:cNvPr id="38400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19125" y="165100"/>
            <a:ext cx="7772400" cy="657225"/>
          </a:xfrm>
        </p:spPr>
        <p:txBody>
          <a:bodyPr/>
          <a:lstStyle/>
          <a:p>
            <a:r>
              <a:rPr lang="en-US" sz="3200"/>
              <a:t>Merging Two Sorted Lists</a:t>
            </a:r>
            <a:endParaRPr lang="en-US" sz="3200">
              <a:latin typeface="Batang" pitchFamily="18" charset="-127"/>
            </a:endParaRPr>
          </a:p>
        </p:txBody>
      </p:sp>
      <p:sp>
        <p:nvSpPr>
          <p:cNvPr id="385027" name="Rectangle 3" descr="Rectangle: Click to edit Master text styles&#10;Second level&#10;Third level&#10;Fourth level&#10;Fifth level"/>
          <p:cNvSpPr>
            <a:spLocks noGrp="1" noChangeArrowheads="1"/>
          </p:cNvSpPr>
          <p:nvPr>
            <p:ph idx="1"/>
          </p:nvPr>
        </p:nvSpPr>
        <p:spPr>
          <a:xfrm>
            <a:off x="595313" y="876300"/>
            <a:ext cx="7940675" cy="5402263"/>
          </a:xfrm>
        </p:spPr>
        <p:txBody>
          <a:bodyPr/>
          <a:lstStyle/>
          <a:p>
            <a:r>
              <a:rPr lang="en-US" sz="2400">
                <a:sym typeface="Symbol" pitchFamily="18" charset="2"/>
              </a:rPr>
              <a:t>The fundamental operation in this algorithm is merging two sorted lists.</a:t>
            </a:r>
          </a:p>
          <a:p>
            <a:r>
              <a:rPr lang="en-US" sz="2400">
                <a:sym typeface="Symbol" pitchFamily="18" charset="2"/>
              </a:rPr>
              <a:t>Basic ideas</a:t>
            </a:r>
          </a:p>
          <a:p>
            <a:pPr lvl="1"/>
            <a:r>
              <a:rPr lang="en-US" sz="2000">
                <a:sym typeface="Symbol" pitchFamily="18" charset="2"/>
              </a:rPr>
              <a:t>Takes two input arrays </a:t>
            </a:r>
            <a:r>
              <a:rPr lang="en-US" sz="2000">
                <a:latin typeface="Batang" pitchFamily="18" charset="-127"/>
                <a:sym typeface="Symbol" pitchFamily="18" charset="2"/>
              </a:rPr>
              <a:t>A</a:t>
            </a:r>
            <a:r>
              <a:rPr lang="en-US" sz="2000">
                <a:sym typeface="Symbol" pitchFamily="18" charset="2"/>
              </a:rPr>
              <a:t> and </a:t>
            </a:r>
            <a:r>
              <a:rPr lang="en-US" sz="2000">
                <a:latin typeface="Batang" pitchFamily="18" charset="-127"/>
                <a:sym typeface="Symbol" pitchFamily="18" charset="2"/>
              </a:rPr>
              <a:t>B</a:t>
            </a:r>
            <a:r>
              <a:rPr lang="en-US" sz="2000">
                <a:sym typeface="Symbol" pitchFamily="18" charset="2"/>
              </a:rPr>
              <a:t> in sorted order, and an output array </a:t>
            </a:r>
            <a:r>
              <a:rPr lang="en-US" sz="2000">
                <a:latin typeface="Batang" pitchFamily="18" charset="-127"/>
                <a:sym typeface="Symbol" pitchFamily="18" charset="2"/>
              </a:rPr>
              <a:t>C</a:t>
            </a:r>
            <a:r>
              <a:rPr lang="en-US" sz="2000">
                <a:sym typeface="Symbol" pitchFamily="18" charset="2"/>
              </a:rPr>
              <a:t>.</a:t>
            </a:r>
          </a:p>
          <a:p>
            <a:pPr lvl="1"/>
            <a:r>
              <a:rPr lang="en-US" sz="2000">
                <a:sym typeface="Symbol" pitchFamily="18" charset="2"/>
              </a:rPr>
              <a:t>Three counters, </a:t>
            </a:r>
            <a:r>
              <a:rPr lang="en-US" sz="2000">
                <a:latin typeface="Batang" pitchFamily="18" charset="-127"/>
                <a:sym typeface="Symbol" pitchFamily="18" charset="2"/>
              </a:rPr>
              <a:t>Actr</a:t>
            </a:r>
            <a:r>
              <a:rPr lang="en-US" sz="2000">
                <a:sym typeface="Symbol" pitchFamily="18" charset="2"/>
              </a:rPr>
              <a:t>, </a:t>
            </a:r>
            <a:r>
              <a:rPr lang="en-US" sz="2000">
                <a:latin typeface="Batang" pitchFamily="18" charset="-127"/>
                <a:sym typeface="Symbol" pitchFamily="18" charset="2"/>
              </a:rPr>
              <a:t>Bctr</a:t>
            </a:r>
            <a:r>
              <a:rPr lang="en-US" sz="2000">
                <a:sym typeface="Symbol" pitchFamily="18" charset="2"/>
              </a:rPr>
              <a:t>, and </a:t>
            </a:r>
            <a:r>
              <a:rPr lang="en-US" sz="2000">
                <a:latin typeface="Batang" pitchFamily="18" charset="-127"/>
                <a:sym typeface="Symbol" pitchFamily="18" charset="2"/>
              </a:rPr>
              <a:t>Cctr</a:t>
            </a:r>
            <a:r>
              <a:rPr lang="en-US" sz="2000">
                <a:sym typeface="Symbol" pitchFamily="18" charset="2"/>
              </a:rPr>
              <a:t>, which are initially set to the beginning of their respective arrays.</a:t>
            </a:r>
          </a:p>
          <a:p>
            <a:pPr lvl="1"/>
            <a:r>
              <a:rPr lang="en-US" sz="2000">
                <a:sym typeface="Symbol" pitchFamily="18" charset="2"/>
              </a:rPr>
              <a:t>The smaller of </a:t>
            </a:r>
            <a:r>
              <a:rPr lang="en-US" sz="2000">
                <a:latin typeface="Batang" pitchFamily="18" charset="-127"/>
                <a:sym typeface="Symbol" pitchFamily="18" charset="2"/>
              </a:rPr>
              <a:t>A[Actr]</a:t>
            </a:r>
            <a:r>
              <a:rPr lang="en-US" sz="2000">
                <a:sym typeface="Symbol" pitchFamily="18" charset="2"/>
              </a:rPr>
              <a:t> and </a:t>
            </a:r>
            <a:r>
              <a:rPr lang="en-US" sz="2000">
                <a:latin typeface="Batang" pitchFamily="18" charset="-127"/>
                <a:sym typeface="Symbol" pitchFamily="18" charset="2"/>
              </a:rPr>
              <a:t>B[Bctr]</a:t>
            </a:r>
            <a:r>
              <a:rPr lang="en-US" sz="2000">
                <a:sym typeface="Symbol" pitchFamily="18" charset="2"/>
              </a:rPr>
              <a:t> is copied to the next entry in </a:t>
            </a:r>
            <a:r>
              <a:rPr lang="en-US" sz="2000">
                <a:latin typeface="Batang" pitchFamily="18" charset="-127"/>
                <a:sym typeface="Symbol" pitchFamily="18" charset="2"/>
              </a:rPr>
              <a:t>C</a:t>
            </a:r>
            <a:r>
              <a:rPr lang="en-US" sz="2000">
                <a:sym typeface="Symbol" pitchFamily="18" charset="2"/>
              </a:rPr>
              <a:t> (i.e., </a:t>
            </a:r>
            <a:r>
              <a:rPr lang="en-US" sz="2000">
                <a:latin typeface="Batang" pitchFamily="18" charset="-127"/>
                <a:sym typeface="Symbol" pitchFamily="18" charset="2"/>
              </a:rPr>
              <a:t>C[Cctr]</a:t>
            </a:r>
            <a:r>
              <a:rPr lang="en-US" sz="2000">
                <a:sym typeface="Symbol" pitchFamily="18" charset="2"/>
              </a:rPr>
              <a:t>), and the appropriate counters are advanced.</a:t>
            </a:r>
          </a:p>
          <a:p>
            <a:pPr lvl="1"/>
            <a:r>
              <a:rPr lang="en-US" sz="2000">
                <a:sym typeface="Symbol" pitchFamily="18" charset="2"/>
              </a:rPr>
              <a:t>When either input list is exhausted, the remainder of the other list is copied to </a:t>
            </a:r>
            <a:r>
              <a:rPr lang="en-US" sz="2000">
                <a:latin typeface="Batang" pitchFamily="18" charset="-127"/>
                <a:sym typeface="Symbol" pitchFamily="18" charset="2"/>
              </a:rPr>
              <a:t>C</a:t>
            </a:r>
            <a:r>
              <a:rPr lang="en-US" sz="2000">
                <a:sym typeface="Symbol" pitchFamily="18" charset="2"/>
              </a:rPr>
              <a:t>. </a:t>
            </a:r>
          </a:p>
          <a:p>
            <a:pPr lvl="1"/>
            <a:endParaRPr lang="en-US" sz="2000">
              <a:sym typeface="Symbol" pitchFamily="18" charset="2"/>
            </a:endParaRPr>
          </a:p>
        </p:txBody>
      </p:sp>
      <p:sp>
        <p:nvSpPr>
          <p:cNvPr id="38502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5029" name="Rectangle 5"/>
          <p:cNvSpPr>
            <a:spLocks noChangeArrowheads="1"/>
          </p:cNvSpPr>
          <p:nvPr/>
        </p:nvSpPr>
        <p:spPr bwMode="auto">
          <a:xfrm>
            <a:off x="1619250" y="5454650"/>
            <a:ext cx="12319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0" name="Line 6"/>
          <p:cNvSpPr>
            <a:spLocks noChangeShapeType="1"/>
          </p:cNvSpPr>
          <p:nvPr/>
        </p:nvSpPr>
        <p:spPr bwMode="auto">
          <a:xfrm>
            <a:off x="1924050" y="5454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31" name="Line 7"/>
          <p:cNvSpPr>
            <a:spLocks noChangeShapeType="1"/>
          </p:cNvSpPr>
          <p:nvPr/>
        </p:nvSpPr>
        <p:spPr bwMode="auto">
          <a:xfrm>
            <a:off x="2228850" y="5454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32" name="Line 8"/>
          <p:cNvSpPr>
            <a:spLocks noChangeShapeType="1"/>
          </p:cNvSpPr>
          <p:nvPr/>
        </p:nvSpPr>
        <p:spPr bwMode="auto">
          <a:xfrm>
            <a:off x="2533650" y="54546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33" name="Text Box 9"/>
          <p:cNvSpPr txBox="1">
            <a:spLocks noChangeArrowheads="1"/>
          </p:cNvSpPr>
          <p:nvPr/>
        </p:nvSpPr>
        <p:spPr bwMode="auto">
          <a:xfrm>
            <a:off x="1905000" y="5511800"/>
            <a:ext cx="3222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5034" name="Text Box 10"/>
          <p:cNvSpPr txBox="1">
            <a:spLocks noChangeArrowheads="1"/>
          </p:cNvSpPr>
          <p:nvPr/>
        </p:nvSpPr>
        <p:spPr bwMode="auto">
          <a:xfrm>
            <a:off x="2217738" y="5505450"/>
            <a:ext cx="32226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5035" name="Text Box 11"/>
          <p:cNvSpPr txBox="1">
            <a:spLocks noChangeArrowheads="1"/>
          </p:cNvSpPr>
          <p:nvPr/>
        </p:nvSpPr>
        <p:spPr bwMode="auto">
          <a:xfrm>
            <a:off x="2522538" y="5505450"/>
            <a:ext cx="32226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5036" name="Rectangle 12"/>
          <p:cNvSpPr>
            <a:spLocks noChangeArrowheads="1"/>
          </p:cNvSpPr>
          <p:nvPr/>
        </p:nvSpPr>
        <p:spPr bwMode="auto">
          <a:xfrm>
            <a:off x="5162550" y="5487988"/>
            <a:ext cx="24574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37" name="Line 13"/>
          <p:cNvSpPr>
            <a:spLocks noChangeShapeType="1"/>
          </p:cNvSpPr>
          <p:nvPr/>
        </p:nvSpPr>
        <p:spPr bwMode="auto">
          <a:xfrm>
            <a:off x="5467350" y="5487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38" name="Line 14"/>
          <p:cNvSpPr>
            <a:spLocks noChangeShapeType="1"/>
          </p:cNvSpPr>
          <p:nvPr/>
        </p:nvSpPr>
        <p:spPr bwMode="auto">
          <a:xfrm>
            <a:off x="5772150" y="5487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39" name="Line 15"/>
          <p:cNvSpPr>
            <a:spLocks noChangeShapeType="1"/>
          </p:cNvSpPr>
          <p:nvPr/>
        </p:nvSpPr>
        <p:spPr bwMode="auto">
          <a:xfrm>
            <a:off x="6076950" y="5487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40" name="Line 16"/>
          <p:cNvSpPr>
            <a:spLocks noChangeShapeType="1"/>
          </p:cNvSpPr>
          <p:nvPr/>
        </p:nvSpPr>
        <p:spPr bwMode="auto">
          <a:xfrm>
            <a:off x="6381750" y="5487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41" name="Line 17"/>
          <p:cNvSpPr>
            <a:spLocks noChangeShapeType="1"/>
          </p:cNvSpPr>
          <p:nvPr/>
        </p:nvSpPr>
        <p:spPr bwMode="auto">
          <a:xfrm>
            <a:off x="6686550" y="5487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42" name="Line 18"/>
          <p:cNvSpPr>
            <a:spLocks noChangeShapeType="1"/>
          </p:cNvSpPr>
          <p:nvPr/>
        </p:nvSpPr>
        <p:spPr bwMode="auto">
          <a:xfrm>
            <a:off x="6991350" y="5487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43" name="Text Box 19"/>
          <p:cNvSpPr txBox="1">
            <a:spLocks noChangeArrowheads="1"/>
          </p:cNvSpPr>
          <p:nvPr/>
        </p:nvSpPr>
        <p:spPr bwMode="auto">
          <a:xfrm>
            <a:off x="5426075" y="5545138"/>
            <a:ext cx="2238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5044" name="Text Box 20"/>
          <p:cNvSpPr txBox="1">
            <a:spLocks noChangeArrowheads="1"/>
          </p:cNvSpPr>
          <p:nvPr/>
        </p:nvSpPr>
        <p:spPr bwMode="auto">
          <a:xfrm>
            <a:off x="5761038" y="5538788"/>
            <a:ext cx="2238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5045" name="Text Box 21"/>
          <p:cNvSpPr txBox="1">
            <a:spLocks noChangeArrowheads="1"/>
          </p:cNvSpPr>
          <p:nvPr/>
        </p:nvSpPr>
        <p:spPr bwMode="auto">
          <a:xfrm>
            <a:off x="6065838" y="5538788"/>
            <a:ext cx="22383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5046" name="Text Box 22"/>
          <p:cNvSpPr txBox="1">
            <a:spLocks noChangeArrowheads="1"/>
          </p:cNvSpPr>
          <p:nvPr/>
        </p:nvSpPr>
        <p:spPr bwMode="auto">
          <a:xfrm>
            <a:off x="6381750" y="5538788"/>
            <a:ext cx="2238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5047" name="Text Box 23"/>
          <p:cNvSpPr txBox="1">
            <a:spLocks noChangeArrowheads="1"/>
          </p:cNvSpPr>
          <p:nvPr/>
        </p:nvSpPr>
        <p:spPr bwMode="auto">
          <a:xfrm>
            <a:off x="6686550" y="5538788"/>
            <a:ext cx="2238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5048" name="Text Box 24"/>
          <p:cNvSpPr txBox="1">
            <a:spLocks noChangeArrowheads="1"/>
          </p:cNvSpPr>
          <p:nvPr/>
        </p:nvSpPr>
        <p:spPr bwMode="auto">
          <a:xfrm>
            <a:off x="6991350" y="5538788"/>
            <a:ext cx="223838"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5049" name="Text Box 25"/>
          <p:cNvSpPr txBox="1">
            <a:spLocks noChangeArrowheads="1"/>
          </p:cNvSpPr>
          <p:nvPr/>
        </p:nvSpPr>
        <p:spPr bwMode="auto">
          <a:xfrm>
            <a:off x="1598613" y="5519738"/>
            <a:ext cx="254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5050" name="Rectangle 26"/>
          <p:cNvSpPr>
            <a:spLocks noChangeArrowheads="1"/>
          </p:cNvSpPr>
          <p:nvPr/>
        </p:nvSpPr>
        <p:spPr bwMode="auto">
          <a:xfrm>
            <a:off x="3255963" y="5467350"/>
            <a:ext cx="12319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5051" name="Line 27"/>
          <p:cNvSpPr>
            <a:spLocks noChangeShapeType="1"/>
          </p:cNvSpPr>
          <p:nvPr/>
        </p:nvSpPr>
        <p:spPr bwMode="auto">
          <a:xfrm>
            <a:off x="3560763" y="5467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52" name="Line 28"/>
          <p:cNvSpPr>
            <a:spLocks noChangeShapeType="1"/>
          </p:cNvSpPr>
          <p:nvPr/>
        </p:nvSpPr>
        <p:spPr bwMode="auto">
          <a:xfrm>
            <a:off x="3865563" y="5467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53" name="Line 29"/>
          <p:cNvSpPr>
            <a:spLocks noChangeShapeType="1"/>
          </p:cNvSpPr>
          <p:nvPr/>
        </p:nvSpPr>
        <p:spPr bwMode="auto">
          <a:xfrm>
            <a:off x="4170363" y="546735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54" name="Text Box 30"/>
          <p:cNvSpPr txBox="1">
            <a:spLocks noChangeArrowheads="1"/>
          </p:cNvSpPr>
          <p:nvPr/>
        </p:nvSpPr>
        <p:spPr bwMode="auto">
          <a:xfrm>
            <a:off x="3541713" y="5524500"/>
            <a:ext cx="32226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5055" name="Text Box 31"/>
          <p:cNvSpPr txBox="1">
            <a:spLocks noChangeArrowheads="1"/>
          </p:cNvSpPr>
          <p:nvPr/>
        </p:nvSpPr>
        <p:spPr bwMode="auto">
          <a:xfrm>
            <a:off x="3854450" y="5518150"/>
            <a:ext cx="3222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5056" name="Text Box 32"/>
          <p:cNvSpPr txBox="1">
            <a:spLocks noChangeArrowheads="1"/>
          </p:cNvSpPr>
          <p:nvPr/>
        </p:nvSpPr>
        <p:spPr bwMode="auto">
          <a:xfrm>
            <a:off x="4159250" y="5518150"/>
            <a:ext cx="3222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5057" name="Text Box 33"/>
          <p:cNvSpPr txBox="1">
            <a:spLocks noChangeArrowheads="1"/>
          </p:cNvSpPr>
          <p:nvPr/>
        </p:nvSpPr>
        <p:spPr bwMode="auto">
          <a:xfrm>
            <a:off x="3235325" y="5532438"/>
            <a:ext cx="254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5058" name="Group 34"/>
          <p:cNvGrpSpPr>
            <a:grpSpLocks/>
          </p:cNvGrpSpPr>
          <p:nvPr/>
        </p:nvGrpSpPr>
        <p:grpSpPr bwMode="auto">
          <a:xfrm>
            <a:off x="1682750" y="5754688"/>
            <a:ext cx="455613" cy="377825"/>
            <a:chOff x="1060" y="3625"/>
            <a:chExt cx="287" cy="238"/>
          </a:xfrm>
        </p:grpSpPr>
        <p:sp>
          <p:nvSpPr>
            <p:cNvPr id="385059" name="Line 35"/>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60" name="Text Box 36"/>
            <p:cNvSpPr txBox="1">
              <a:spLocks noChangeArrowheads="1"/>
            </p:cNvSpPr>
            <p:nvPr/>
          </p:nvSpPr>
          <p:spPr bwMode="auto">
            <a:xfrm>
              <a:off x="1060" y="3675"/>
              <a:ext cx="2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5061" name="Group 37"/>
          <p:cNvGrpSpPr>
            <a:grpSpLocks/>
          </p:cNvGrpSpPr>
          <p:nvPr/>
        </p:nvGrpSpPr>
        <p:grpSpPr bwMode="auto">
          <a:xfrm>
            <a:off x="3352800" y="5767388"/>
            <a:ext cx="455613" cy="377825"/>
            <a:chOff x="1060" y="3625"/>
            <a:chExt cx="287" cy="238"/>
          </a:xfrm>
        </p:grpSpPr>
        <p:sp>
          <p:nvSpPr>
            <p:cNvPr id="385062" name="Line 38"/>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63" name="Text Box 39"/>
            <p:cNvSpPr txBox="1">
              <a:spLocks noChangeArrowheads="1"/>
            </p:cNvSpPr>
            <p:nvPr/>
          </p:nvSpPr>
          <p:spPr bwMode="auto">
            <a:xfrm>
              <a:off x="1060" y="3675"/>
              <a:ext cx="2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5064" name="Group 40"/>
          <p:cNvGrpSpPr>
            <a:grpSpLocks/>
          </p:cNvGrpSpPr>
          <p:nvPr/>
        </p:nvGrpSpPr>
        <p:grpSpPr bwMode="auto">
          <a:xfrm>
            <a:off x="5259388" y="5780088"/>
            <a:ext cx="463550" cy="377825"/>
            <a:chOff x="1060" y="3625"/>
            <a:chExt cx="292" cy="238"/>
          </a:xfrm>
        </p:grpSpPr>
        <p:sp>
          <p:nvSpPr>
            <p:cNvPr id="385065" name="Line 41"/>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5066" name="Text Box 42"/>
            <p:cNvSpPr txBox="1">
              <a:spLocks noChangeArrowheads="1"/>
            </p:cNvSpPr>
            <p:nvPr/>
          </p:nvSpPr>
          <p:spPr bwMode="auto">
            <a:xfrm>
              <a:off x="1060" y="3675"/>
              <a:ext cx="29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5067" name="Text Box 43"/>
          <p:cNvSpPr txBox="1">
            <a:spLocks noChangeArrowheads="1"/>
          </p:cNvSpPr>
          <p:nvPr/>
        </p:nvSpPr>
        <p:spPr bwMode="auto">
          <a:xfrm>
            <a:off x="1350963" y="5413375"/>
            <a:ext cx="319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5068" name="Text Box 44"/>
          <p:cNvSpPr txBox="1">
            <a:spLocks noChangeArrowheads="1"/>
          </p:cNvSpPr>
          <p:nvPr/>
        </p:nvSpPr>
        <p:spPr bwMode="auto">
          <a:xfrm>
            <a:off x="2987675" y="5446713"/>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5069" name="Text Box 45"/>
          <p:cNvSpPr txBox="1">
            <a:spLocks noChangeArrowheads="1"/>
          </p:cNvSpPr>
          <p:nvPr/>
        </p:nvSpPr>
        <p:spPr bwMode="auto">
          <a:xfrm>
            <a:off x="4903788" y="5468938"/>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5070" name="Line 46"/>
          <p:cNvSpPr>
            <a:spLocks noChangeShapeType="1"/>
          </p:cNvSpPr>
          <p:nvPr/>
        </p:nvSpPr>
        <p:spPr bwMode="auto">
          <a:xfrm>
            <a:off x="7315200" y="5486400"/>
            <a:ext cx="0" cy="31273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619125" y="165100"/>
            <a:ext cx="7772400" cy="657225"/>
          </a:xfrm>
        </p:spPr>
        <p:txBody>
          <a:bodyPr/>
          <a:lstStyle/>
          <a:p>
            <a:r>
              <a:rPr lang="en-US" sz="3200"/>
              <a:t>Merging Two Sorted Lists </a:t>
            </a:r>
            <a:r>
              <a:rPr lang="en-US" sz="3200">
                <a:sym typeface="Symbol" pitchFamily="18" charset="2"/>
              </a:rPr>
              <a:t> Example</a:t>
            </a:r>
            <a:endParaRPr lang="en-US" sz="3200">
              <a:latin typeface="Batang" pitchFamily="18" charset="-127"/>
            </a:endParaRPr>
          </a:p>
        </p:txBody>
      </p:sp>
      <p:sp>
        <p:nvSpPr>
          <p:cNvPr id="386051" name="Rectangle 3" descr="Rectangle: Click to edit Master text styles&#10;Second level&#10;Third level&#10;Fourth level&#10;Fifth level"/>
          <p:cNvSpPr>
            <a:spLocks noGrp="1" noChangeArrowheads="1"/>
          </p:cNvSpPr>
          <p:nvPr>
            <p:ph idx="1"/>
          </p:nvPr>
        </p:nvSpPr>
        <p:spPr>
          <a:xfrm>
            <a:off x="595313" y="876300"/>
            <a:ext cx="7940675" cy="5402263"/>
          </a:xfrm>
        </p:spPr>
        <p:txBody>
          <a:bodyPr/>
          <a:lstStyle/>
          <a:p>
            <a:r>
              <a:rPr lang="en-US" sz="2000">
                <a:sym typeface="Symbol" pitchFamily="18" charset="2"/>
              </a:rPr>
              <a:t>Suppose we want to merge array A containing 1, 13, 24, 26, and array B containing 2, 15, 27, 38</a:t>
            </a:r>
            <a:endParaRPr lang="en-US" sz="2400">
              <a:sym typeface="Symbol" pitchFamily="18" charset="2"/>
            </a:endParaRPr>
          </a:p>
          <a:p>
            <a:pPr lvl="1"/>
            <a:endParaRPr lang="en-US" sz="2000">
              <a:sym typeface="Symbol" pitchFamily="18" charset="2"/>
            </a:endParaRPr>
          </a:p>
        </p:txBody>
      </p:sp>
      <p:sp>
        <p:nvSpPr>
          <p:cNvPr id="386052" name="Text Box 4"/>
          <p:cNvSpPr txBox="1">
            <a:spLocks noChangeArrowheads="1"/>
          </p:cNvSpPr>
          <p:nvPr/>
        </p:nvSpPr>
        <p:spPr bwMode="auto">
          <a:xfrm>
            <a:off x="5024438" y="203993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6053" name="Text Box 5"/>
          <p:cNvSpPr txBox="1">
            <a:spLocks noChangeArrowheads="1"/>
          </p:cNvSpPr>
          <p:nvPr/>
        </p:nvSpPr>
        <p:spPr bwMode="auto">
          <a:xfrm>
            <a:off x="5376863" y="2917825"/>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sp>
        <p:nvSpPr>
          <p:cNvPr id="386054" name="Text Box 6"/>
          <p:cNvSpPr txBox="1">
            <a:spLocks noChangeArrowheads="1"/>
          </p:cNvSpPr>
          <p:nvPr/>
        </p:nvSpPr>
        <p:spPr bwMode="auto">
          <a:xfrm>
            <a:off x="5634038" y="39322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13</a:t>
            </a:r>
          </a:p>
        </p:txBody>
      </p:sp>
      <p:sp>
        <p:nvSpPr>
          <p:cNvPr id="386055" name="Text Box 7"/>
          <p:cNvSpPr txBox="1">
            <a:spLocks noChangeArrowheads="1"/>
          </p:cNvSpPr>
          <p:nvPr/>
        </p:nvSpPr>
        <p:spPr bwMode="auto">
          <a:xfrm>
            <a:off x="5943600" y="488473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15</a:t>
            </a:r>
          </a:p>
        </p:txBody>
      </p:sp>
      <p:grpSp>
        <p:nvGrpSpPr>
          <p:cNvPr id="386056" name="Group 8"/>
          <p:cNvGrpSpPr>
            <a:grpSpLocks/>
          </p:cNvGrpSpPr>
          <p:nvPr/>
        </p:nvGrpSpPr>
        <p:grpSpPr bwMode="auto">
          <a:xfrm>
            <a:off x="1190625" y="1917700"/>
            <a:ext cx="6291263" cy="744538"/>
            <a:chOff x="750" y="1208"/>
            <a:chExt cx="3963" cy="469"/>
          </a:xfrm>
        </p:grpSpPr>
        <p:sp>
          <p:nvSpPr>
            <p:cNvPr id="386057" name="Rectangle 9"/>
            <p:cNvSpPr>
              <a:spLocks noChangeArrowheads="1"/>
            </p:cNvSpPr>
            <p:nvPr/>
          </p:nvSpPr>
          <p:spPr bwMode="auto">
            <a:xfrm>
              <a:off x="919" y="1234"/>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58" name="Line 10"/>
            <p:cNvSpPr>
              <a:spLocks noChangeShapeType="1"/>
            </p:cNvSpPr>
            <p:nvPr/>
          </p:nvSpPr>
          <p:spPr bwMode="auto">
            <a:xfrm>
              <a:off x="1111" y="123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59" name="Line 11"/>
            <p:cNvSpPr>
              <a:spLocks noChangeShapeType="1"/>
            </p:cNvSpPr>
            <p:nvPr/>
          </p:nvSpPr>
          <p:spPr bwMode="auto">
            <a:xfrm>
              <a:off x="1303" y="123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60" name="Line 12"/>
            <p:cNvSpPr>
              <a:spLocks noChangeShapeType="1"/>
            </p:cNvSpPr>
            <p:nvPr/>
          </p:nvSpPr>
          <p:spPr bwMode="auto">
            <a:xfrm>
              <a:off x="1495" y="123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61" name="Text Box 13"/>
            <p:cNvSpPr txBox="1">
              <a:spLocks noChangeArrowheads="1"/>
            </p:cNvSpPr>
            <p:nvPr/>
          </p:nvSpPr>
          <p:spPr bwMode="auto">
            <a:xfrm>
              <a:off x="1099" y="127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6062" name="Text Box 14"/>
            <p:cNvSpPr txBox="1">
              <a:spLocks noChangeArrowheads="1"/>
            </p:cNvSpPr>
            <p:nvPr/>
          </p:nvSpPr>
          <p:spPr bwMode="auto">
            <a:xfrm>
              <a:off x="1296" y="126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6063" name="Text Box 15"/>
            <p:cNvSpPr txBox="1">
              <a:spLocks noChangeArrowheads="1"/>
            </p:cNvSpPr>
            <p:nvPr/>
          </p:nvSpPr>
          <p:spPr bwMode="auto">
            <a:xfrm>
              <a:off x="1488" y="126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6064" name="Rectangle 16"/>
            <p:cNvSpPr>
              <a:spLocks noChangeArrowheads="1"/>
            </p:cNvSpPr>
            <p:nvPr/>
          </p:nvSpPr>
          <p:spPr bwMode="auto">
            <a:xfrm>
              <a:off x="3151" y="1255"/>
              <a:ext cx="1562"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65" name="Line 17"/>
            <p:cNvSpPr>
              <a:spLocks noChangeShapeType="1"/>
            </p:cNvSpPr>
            <p:nvPr/>
          </p:nvSpPr>
          <p:spPr bwMode="auto">
            <a:xfrm>
              <a:off x="3343" y="12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66" name="Line 18"/>
            <p:cNvSpPr>
              <a:spLocks noChangeShapeType="1"/>
            </p:cNvSpPr>
            <p:nvPr/>
          </p:nvSpPr>
          <p:spPr bwMode="auto">
            <a:xfrm>
              <a:off x="3535" y="12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67" name="Line 19"/>
            <p:cNvSpPr>
              <a:spLocks noChangeShapeType="1"/>
            </p:cNvSpPr>
            <p:nvPr/>
          </p:nvSpPr>
          <p:spPr bwMode="auto">
            <a:xfrm>
              <a:off x="3727" y="12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68" name="Line 20"/>
            <p:cNvSpPr>
              <a:spLocks noChangeShapeType="1"/>
            </p:cNvSpPr>
            <p:nvPr/>
          </p:nvSpPr>
          <p:spPr bwMode="auto">
            <a:xfrm>
              <a:off x="3919" y="12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69" name="Line 21"/>
            <p:cNvSpPr>
              <a:spLocks noChangeShapeType="1"/>
            </p:cNvSpPr>
            <p:nvPr/>
          </p:nvSpPr>
          <p:spPr bwMode="auto">
            <a:xfrm>
              <a:off x="4111" y="12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70" name="Line 22"/>
            <p:cNvSpPr>
              <a:spLocks noChangeShapeType="1"/>
            </p:cNvSpPr>
            <p:nvPr/>
          </p:nvSpPr>
          <p:spPr bwMode="auto">
            <a:xfrm>
              <a:off x="4303" y="12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71" name="Text Box 23"/>
            <p:cNvSpPr txBox="1">
              <a:spLocks noChangeArrowheads="1"/>
            </p:cNvSpPr>
            <p:nvPr/>
          </p:nvSpPr>
          <p:spPr bwMode="auto">
            <a:xfrm>
              <a:off x="3317" y="129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072" name="Text Box 24"/>
            <p:cNvSpPr txBox="1">
              <a:spLocks noChangeArrowheads="1"/>
            </p:cNvSpPr>
            <p:nvPr/>
          </p:nvSpPr>
          <p:spPr bwMode="auto">
            <a:xfrm>
              <a:off x="3528" y="12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073" name="Text Box 25"/>
            <p:cNvSpPr txBox="1">
              <a:spLocks noChangeArrowheads="1"/>
            </p:cNvSpPr>
            <p:nvPr/>
          </p:nvSpPr>
          <p:spPr bwMode="auto">
            <a:xfrm>
              <a:off x="3720" y="12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074" name="Text Box 26"/>
            <p:cNvSpPr txBox="1">
              <a:spLocks noChangeArrowheads="1"/>
            </p:cNvSpPr>
            <p:nvPr/>
          </p:nvSpPr>
          <p:spPr bwMode="auto">
            <a:xfrm>
              <a:off x="3919" y="12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075" name="Text Box 27"/>
            <p:cNvSpPr txBox="1">
              <a:spLocks noChangeArrowheads="1"/>
            </p:cNvSpPr>
            <p:nvPr/>
          </p:nvSpPr>
          <p:spPr bwMode="auto">
            <a:xfrm>
              <a:off x="4111" y="12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076" name="Text Box 28"/>
            <p:cNvSpPr txBox="1">
              <a:spLocks noChangeArrowheads="1"/>
            </p:cNvSpPr>
            <p:nvPr/>
          </p:nvSpPr>
          <p:spPr bwMode="auto">
            <a:xfrm>
              <a:off x="4303" y="12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077" name="Text Box 29"/>
            <p:cNvSpPr txBox="1">
              <a:spLocks noChangeArrowheads="1"/>
            </p:cNvSpPr>
            <p:nvPr/>
          </p:nvSpPr>
          <p:spPr bwMode="auto">
            <a:xfrm>
              <a:off x="920" y="126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6078" name="Rectangle 30"/>
            <p:cNvSpPr>
              <a:spLocks noChangeArrowheads="1"/>
            </p:cNvSpPr>
            <p:nvPr/>
          </p:nvSpPr>
          <p:spPr bwMode="auto">
            <a:xfrm>
              <a:off x="1950" y="1242"/>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079" name="Line 31"/>
            <p:cNvSpPr>
              <a:spLocks noChangeShapeType="1"/>
            </p:cNvSpPr>
            <p:nvPr/>
          </p:nvSpPr>
          <p:spPr bwMode="auto">
            <a:xfrm>
              <a:off x="2142" y="124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80" name="Line 32"/>
            <p:cNvSpPr>
              <a:spLocks noChangeShapeType="1"/>
            </p:cNvSpPr>
            <p:nvPr/>
          </p:nvSpPr>
          <p:spPr bwMode="auto">
            <a:xfrm>
              <a:off x="2334" y="124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81" name="Line 33"/>
            <p:cNvSpPr>
              <a:spLocks noChangeShapeType="1"/>
            </p:cNvSpPr>
            <p:nvPr/>
          </p:nvSpPr>
          <p:spPr bwMode="auto">
            <a:xfrm>
              <a:off x="2526" y="124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82" name="Text Box 34"/>
            <p:cNvSpPr txBox="1">
              <a:spLocks noChangeArrowheads="1"/>
            </p:cNvSpPr>
            <p:nvPr/>
          </p:nvSpPr>
          <p:spPr bwMode="auto">
            <a:xfrm>
              <a:off x="2130" y="127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6083" name="Text Box 35"/>
            <p:cNvSpPr txBox="1">
              <a:spLocks noChangeArrowheads="1"/>
            </p:cNvSpPr>
            <p:nvPr/>
          </p:nvSpPr>
          <p:spPr bwMode="auto">
            <a:xfrm>
              <a:off x="2327" y="127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6084" name="Text Box 36"/>
            <p:cNvSpPr txBox="1">
              <a:spLocks noChangeArrowheads="1"/>
            </p:cNvSpPr>
            <p:nvPr/>
          </p:nvSpPr>
          <p:spPr bwMode="auto">
            <a:xfrm>
              <a:off x="2519" y="127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6085" name="Text Box 37"/>
            <p:cNvSpPr txBox="1">
              <a:spLocks noChangeArrowheads="1"/>
            </p:cNvSpPr>
            <p:nvPr/>
          </p:nvSpPr>
          <p:spPr bwMode="auto">
            <a:xfrm>
              <a:off x="1937" y="12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6086" name="Group 38"/>
            <p:cNvGrpSpPr>
              <a:grpSpLocks/>
            </p:cNvGrpSpPr>
            <p:nvPr/>
          </p:nvGrpSpPr>
          <p:grpSpPr bwMode="auto">
            <a:xfrm>
              <a:off x="959" y="1423"/>
              <a:ext cx="278" cy="238"/>
              <a:chOff x="1060" y="3625"/>
              <a:chExt cx="278" cy="238"/>
            </a:xfrm>
          </p:grpSpPr>
          <p:sp>
            <p:nvSpPr>
              <p:cNvPr id="386087" name="Line 39"/>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88" name="Text Box 40"/>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6089" name="Group 41"/>
            <p:cNvGrpSpPr>
              <a:grpSpLocks/>
            </p:cNvGrpSpPr>
            <p:nvPr/>
          </p:nvGrpSpPr>
          <p:grpSpPr bwMode="auto">
            <a:xfrm>
              <a:off x="2011" y="1431"/>
              <a:ext cx="282" cy="238"/>
              <a:chOff x="1060" y="3625"/>
              <a:chExt cx="282" cy="238"/>
            </a:xfrm>
          </p:grpSpPr>
          <p:sp>
            <p:nvSpPr>
              <p:cNvPr id="386090" name="Line 42"/>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91" name="Text Box 43"/>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6092" name="Group 44"/>
            <p:cNvGrpSpPr>
              <a:grpSpLocks/>
            </p:cNvGrpSpPr>
            <p:nvPr/>
          </p:nvGrpSpPr>
          <p:grpSpPr bwMode="auto">
            <a:xfrm>
              <a:off x="3212" y="1439"/>
              <a:ext cx="280" cy="238"/>
              <a:chOff x="1060" y="3625"/>
              <a:chExt cx="280" cy="238"/>
            </a:xfrm>
          </p:grpSpPr>
          <p:sp>
            <p:nvSpPr>
              <p:cNvPr id="386093" name="Line 45"/>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094" name="Text Box 46"/>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6095" name="Text Box 47"/>
            <p:cNvSpPr txBox="1">
              <a:spLocks noChangeArrowheads="1"/>
            </p:cNvSpPr>
            <p:nvPr/>
          </p:nvSpPr>
          <p:spPr bwMode="auto">
            <a:xfrm>
              <a:off x="750" y="1208"/>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6096" name="Text Box 48"/>
            <p:cNvSpPr txBox="1">
              <a:spLocks noChangeArrowheads="1"/>
            </p:cNvSpPr>
            <p:nvPr/>
          </p:nvSpPr>
          <p:spPr bwMode="auto">
            <a:xfrm>
              <a:off x="1781" y="1229"/>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6097" name="Text Box 49"/>
            <p:cNvSpPr txBox="1">
              <a:spLocks noChangeArrowheads="1"/>
            </p:cNvSpPr>
            <p:nvPr/>
          </p:nvSpPr>
          <p:spPr bwMode="auto">
            <a:xfrm>
              <a:off x="2988" y="1243"/>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6098" name="Line 50"/>
            <p:cNvSpPr>
              <a:spLocks noChangeShapeType="1"/>
            </p:cNvSpPr>
            <p:nvPr/>
          </p:nvSpPr>
          <p:spPr bwMode="auto">
            <a:xfrm>
              <a:off x="4513" y="1254"/>
              <a:ext cx="0" cy="196"/>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86099" name="Group 51"/>
          <p:cNvGrpSpPr>
            <a:grpSpLocks/>
          </p:cNvGrpSpPr>
          <p:nvPr/>
        </p:nvGrpSpPr>
        <p:grpSpPr bwMode="auto">
          <a:xfrm>
            <a:off x="1235075" y="2817813"/>
            <a:ext cx="6296025" cy="744537"/>
            <a:chOff x="778" y="1775"/>
            <a:chExt cx="3966" cy="469"/>
          </a:xfrm>
        </p:grpSpPr>
        <p:grpSp>
          <p:nvGrpSpPr>
            <p:cNvPr id="386100" name="Group 52"/>
            <p:cNvGrpSpPr>
              <a:grpSpLocks/>
            </p:cNvGrpSpPr>
            <p:nvPr/>
          </p:nvGrpSpPr>
          <p:grpSpPr bwMode="auto">
            <a:xfrm>
              <a:off x="778" y="1775"/>
              <a:ext cx="3766" cy="469"/>
              <a:chOff x="778" y="1775"/>
              <a:chExt cx="3766" cy="469"/>
            </a:xfrm>
          </p:grpSpPr>
          <p:sp>
            <p:nvSpPr>
              <p:cNvPr id="386101" name="Rectangle 53"/>
              <p:cNvSpPr>
                <a:spLocks noChangeArrowheads="1"/>
              </p:cNvSpPr>
              <p:nvPr/>
            </p:nvSpPr>
            <p:spPr bwMode="auto">
              <a:xfrm>
                <a:off x="947" y="1801"/>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02" name="Line 54"/>
              <p:cNvSpPr>
                <a:spLocks noChangeShapeType="1"/>
              </p:cNvSpPr>
              <p:nvPr/>
            </p:nvSpPr>
            <p:spPr bwMode="auto">
              <a:xfrm>
                <a:off x="1139" y="1801"/>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03" name="Line 55"/>
              <p:cNvSpPr>
                <a:spLocks noChangeShapeType="1"/>
              </p:cNvSpPr>
              <p:nvPr/>
            </p:nvSpPr>
            <p:spPr bwMode="auto">
              <a:xfrm>
                <a:off x="1331" y="1801"/>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04" name="Line 56"/>
              <p:cNvSpPr>
                <a:spLocks noChangeShapeType="1"/>
              </p:cNvSpPr>
              <p:nvPr/>
            </p:nvSpPr>
            <p:spPr bwMode="auto">
              <a:xfrm>
                <a:off x="1523" y="1801"/>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05" name="Text Box 57"/>
              <p:cNvSpPr txBox="1">
                <a:spLocks noChangeArrowheads="1"/>
              </p:cNvSpPr>
              <p:nvPr/>
            </p:nvSpPr>
            <p:spPr bwMode="auto">
              <a:xfrm>
                <a:off x="1127" y="1837"/>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6106" name="Text Box 58"/>
              <p:cNvSpPr txBox="1">
                <a:spLocks noChangeArrowheads="1"/>
              </p:cNvSpPr>
              <p:nvPr/>
            </p:nvSpPr>
            <p:spPr bwMode="auto">
              <a:xfrm>
                <a:off x="1324" y="183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6107" name="Text Box 59"/>
              <p:cNvSpPr txBox="1">
                <a:spLocks noChangeArrowheads="1"/>
              </p:cNvSpPr>
              <p:nvPr/>
            </p:nvSpPr>
            <p:spPr bwMode="auto">
              <a:xfrm>
                <a:off x="1516" y="183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6108" name="Rectangle 60"/>
              <p:cNvSpPr>
                <a:spLocks noChangeArrowheads="1"/>
              </p:cNvSpPr>
              <p:nvPr/>
            </p:nvSpPr>
            <p:spPr bwMode="auto">
              <a:xfrm>
                <a:off x="3179" y="1822"/>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09" name="Line 61"/>
              <p:cNvSpPr>
                <a:spLocks noChangeShapeType="1"/>
              </p:cNvSpPr>
              <p:nvPr/>
            </p:nvSpPr>
            <p:spPr bwMode="auto">
              <a:xfrm>
                <a:off x="3371" y="182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10" name="Line 62"/>
              <p:cNvSpPr>
                <a:spLocks noChangeShapeType="1"/>
              </p:cNvSpPr>
              <p:nvPr/>
            </p:nvSpPr>
            <p:spPr bwMode="auto">
              <a:xfrm>
                <a:off x="3563" y="182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11" name="Line 63"/>
              <p:cNvSpPr>
                <a:spLocks noChangeShapeType="1"/>
              </p:cNvSpPr>
              <p:nvPr/>
            </p:nvSpPr>
            <p:spPr bwMode="auto">
              <a:xfrm>
                <a:off x="3755" y="182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12" name="Line 64"/>
              <p:cNvSpPr>
                <a:spLocks noChangeShapeType="1"/>
              </p:cNvSpPr>
              <p:nvPr/>
            </p:nvSpPr>
            <p:spPr bwMode="auto">
              <a:xfrm>
                <a:off x="3947" y="182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13" name="Line 65"/>
              <p:cNvSpPr>
                <a:spLocks noChangeShapeType="1"/>
              </p:cNvSpPr>
              <p:nvPr/>
            </p:nvSpPr>
            <p:spPr bwMode="auto">
              <a:xfrm>
                <a:off x="4139" y="182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14" name="Line 66"/>
              <p:cNvSpPr>
                <a:spLocks noChangeShapeType="1"/>
              </p:cNvSpPr>
              <p:nvPr/>
            </p:nvSpPr>
            <p:spPr bwMode="auto">
              <a:xfrm>
                <a:off x="4331" y="182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15" name="Text Box 67"/>
              <p:cNvSpPr txBox="1">
                <a:spLocks noChangeArrowheads="1"/>
              </p:cNvSpPr>
              <p:nvPr/>
            </p:nvSpPr>
            <p:spPr bwMode="auto">
              <a:xfrm>
                <a:off x="3345" y="185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16" name="Text Box 68"/>
              <p:cNvSpPr txBox="1">
                <a:spLocks noChangeArrowheads="1"/>
              </p:cNvSpPr>
              <p:nvPr/>
            </p:nvSpPr>
            <p:spPr bwMode="auto">
              <a:xfrm>
                <a:off x="3556" y="185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17" name="Text Box 69"/>
              <p:cNvSpPr txBox="1">
                <a:spLocks noChangeArrowheads="1"/>
              </p:cNvSpPr>
              <p:nvPr/>
            </p:nvSpPr>
            <p:spPr bwMode="auto">
              <a:xfrm>
                <a:off x="3748" y="185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18" name="Text Box 70"/>
              <p:cNvSpPr txBox="1">
                <a:spLocks noChangeArrowheads="1"/>
              </p:cNvSpPr>
              <p:nvPr/>
            </p:nvSpPr>
            <p:spPr bwMode="auto">
              <a:xfrm>
                <a:off x="3947" y="185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19" name="Text Box 71"/>
              <p:cNvSpPr txBox="1">
                <a:spLocks noChangeArrowheads="1"/>
              </p:cNvSpPr>
              <p:nvPr/>
            </p:nvSpPr>
            <p:spPr bwMode="auto">
              <a:xfrm>
                <a:off x="4139" y="185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20" name="Text Box 72"/>
              <p:cNvSpPr txBox="1">
                <a:spLocks noChangeArrowheads="1"/>
              </p:cNvSpPr>
              <p:nvPr/>
            </p:nvSpPr>
            <p:spPr bwMode="auto">
              <a:xfrm>
                <a:off x="4331" y="185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21" name="Text Box 73"/>
              <p:cNvSpPr txBox="1">
                <a:spLocks noChangeArrowheads="1"/>
              </p:cNvSpPr>
              <p:nvPr/>
            </p:nvSpPr>
            <p:spPr bwMode="auto">
              <a:xfrm>
                <a:off x="948" y="1828"/>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6122" name="Rectangle 74"/>
              <p:cNvSpPr>
                <a:spLocks noChangeArrowheads="1"/>
              </p:cNvSpPr>
              <p:nvPr/>
            </p:nvSpPr>
            <p:spPr bwMode="auto">
              <a:xfrm>
                <a:off x="1978" y="1809"/>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23" name="Line 75"/>
              <p:cNvSpPr>
                <a:spLocks noChangeShapeType="1"/>
              </p:cNvSpPr>
              <p:nvPr/>
            </p:nvSpPr>
            <p:spPr bwMode="auto">
              <a:xfrm>
                <a:off x="2170" y="180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24" name="Line 76"/>
              <p:cNvSpPr>
                <a:spLocks noChangeShapeType="1"/>
              </p:cNvSpPr>
              <p:nvPr/>
            </p:nvSpPr>
            <p:spPr bwMode="auto">
              <a:xfrm>
                <a:off x="2362" y="180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25" name="Line 77"/>
              <p:cNvSpPr>
                <a:spLocks noChangeShapeType="1"/>
              </p:cNvSpPr>
              <p:nvPr/>
            </p:nvSpPr>
            <p:spPr bwMode="auto">
              <a:xfrm>
                <a:off x="2554" y="180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26" name="Text Box 78"/>
              <p:cNvSpPr txBox="1">
                <a:spLocks noChangeArrowheads="1"/>
              </p:cNvSpPr>
              <p:nvPr/>
            </p:nvSpPr>
            <p:spPr bwMode="auto">
              <a:xfrm>
                <a:off x="2158" y="184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6127" name="Text Box 79"/>
              <p:cNvSpPr txBox="1">
                <a:spLocks noChangeArrowheads="1"/>
              </p:cNvSpPr>
              <p:nvPr/>
            </p:nvSpPr>
            <p:spPr bwMode="auto">
              <a:xfrm>
                <a:off x="2355" y="184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6128" name="Text Box 80"/>
              <p:cNvSpPr txBox="1">
                <a:spLocks noChangeArrowheads="1"/>
              </p:cNvSpPr>
              <p:nvPr/>
            </p:nvSpPr>
            <p:spPr bwMode="auto">
              <a:xfrm>
                <a:off x="2547" y="184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6129" name="Text Box 81"/>
              <p:cNvSpPr txBox="1">
                <a:spLocks noChangeArrowheads="1"/>
              </p:cNvSpPr>
              <p:nvPr/>
            </p:nvSpPr>
            <p:spPr bwMode="auto">
              <a:xfrm>
                <a:off x="1965" y="185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6130" name="Group 82"/>
              <p:cNvGrpSpPr>
                <a:grpSpLocks/>
              </p:cNvGrpSpPr>
              <p:nvPr/>
            </p:nvGrpSpPr>
            <p:grpSpPr bwMode="auto">
              <a:xfrm>
                <a:off x="1211" y="1990"/>
                <a:ext cx="278" cy="238"/>
                <a:chOff x="1060" y="3625"/>
                <a:chExt cx="278" cy="238"/>
              </a:xfrm>
            </p:grpSpPr>
            <p:sp>
              <p:nvSpPr>
                <p:cNvPr id="386131" name="Line 83"/>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32" name="Text Box 84"/>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6133" name="Group 85"/>
              <p:cNvGrpSpPr>
                <a:grpSpLocks/>
              </p:cNvGrpSpPr>
              <p:nvPr/>
            </p:nvGrpSpPr>
            <p:grpSpPr bwMode="auto">
              <a:xfrm>
                <a:off x="2039" y="1998"/>
                <a:ext cx="282" cy="238"/>
                <a:chOff x="1060" y="3625"/>
                <a:chExt cx="282" cy="238"/>
              </a:xfrm>
            </p:grpSpPr>
            <p:sp>
              <p:nvSpPr>
                <p:cNvPr id="386134" name="Line 86"/>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35" name="Text Box 87"/>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6136" name="Group 88"/>
              <p:cNvGrpSpPr>
                <a:grpSpLocks/>
              </p:cNvGrpSpPr>
              <p:nvPr/>
            </p:nvGrpSpPr>
            <p:grpSpPr bwMode="auto">
              <a:xfrm>
                <a:off x="3429" y="2006"/>
                <a:ext cx="280" cy="238"/>
                <a:chOff x="1060" y="3625"/>
                <a:chExt cx="280" cy="238"/>
              </a:xfrm>
            </p:grpSpPr>
            <p:sp>
              <p:nvSpPr>
                <p:cNvPr id="386137" name="Line 89"/>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38" name="Text Box 90"/>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6139" name="Text Box 91"/>
              <p:cNvSpPr txBox="1">
                <a:spLocks noChangeArrowheads="1"/>
              </p:cNvSpPr>
              <p:nvPr/>
            </p:nvSpPr>
            <p:spPr bwMode="auto">
              <a:xfrm>
                <a:off x="778" y="1775"/>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6140" name="Text Box 92"/>
              <p:cNvSpPr txBox="1">
                <a:spLocks noChangeArrowheads="1"/>
              </p:cNvSpPr>
              <p:nvPr/>
            </p:nvSpPr>
            <p:spPr bwMode="auto">
              <a:xfrm>
                <a:off x="1809" y="1796"/>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6141" name="Text Box 93"/>
              <p:cNvSpPr txBox="1">
                <a:spLocks noChangeArrowheads="1"/>
              </p:cNvSpPr>
              <p:nvPr/>
            </p:nvSpPr>
            <p:spPr bwMode="auto">
              <a:xfrm>
                <a:off x="3016" y="1810"/>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6142" name="Text Box 94"/>
              <p:cNvSpPr txBox="1">
                <a:spLocks noChangeArrowheads="1"/>
              </p:cNvSpPr>
              <p:nvPr/>
            </p:nvSpPr>
            <p:spPr bwMode="auto">
              <a:xfrm>
                <a:off x="3199" y="184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grpSp>
        <p:sp>
          <p:nvSpPr>
            <p:cNvPr id="386143" name="Freeform 95"/>
            <p:cNvSpPr>
              <a:spLocks/>
            </p:cNvSpPr>
            <p:nvPr/>
          </p:nvSpPr>
          <p:spPr bwMode="auto">
            <a:xfrm>
              <a:off x="4547" y="1823"/>
              <a:ext cx="197" cy="190"/>
            </a:xfrm>
            <a:custGeom>
              <a:avLst/>
              <a:gdLst>
                <a:gd name="T0" fmla="*/ 0 w 197"/>
                <a:gd name="T1" fmla="*/ 0 h 190"/>
                <a:gd name="T2" fmla="*/ 197 w 197"/>
                <a:gd name="T3" fmla="*/ 0 h 190"/>
                <a:gd name="T4" fmla="*/ 197 w 197"/>
                <a:gd name="T5" fmla="*/ 190 h 190"/>
                <a:gd name="T6" fmla="*/ 0 w 197"/>
                <a:gd name="T7" fmla="*/ 190 h 190"/>
              </a:gdLst>
              <a:ahLst/>
              <a:cxnLst>
                <a:cxn ang="0">
                  <a:pos x="T0" y="T1"/>
                </a:cxn>
                <a:cxn ang="0">
                  <a:pos x="T2" y="T3"/>
                </a:cxn>
                <a:cxn ang="0">
                  <a:pos x="T4" y="T5"/>
                </a:cxn>
                <a:cxn ang="0">
                  <a:pos x="T6" y="T7"/>
                </a:cxn>
              </a:cxnLst>
              <a:rect l="0" t="0" r="r" b="b"/>
              <a:pathLst>
                <a:path w="197" h="190">
                  <a:moveTo>
                    <a:pt x="0" y="0"/>
                  </a:moveTo>
                  <a:lnTo>
                    <a:pt x="197" y="0"/>
                  </a:lnTo>
                  <a:lnTo>
                    <a:pt x="197" y="190"/>
                  </a:lnTo>
                  <a:lnTo>
                    <a:pt x="0" y="190"/>
                  </a:ln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86144" name="Group 96"/>
          <p:cNvGrpSpPr>
            <a:grpSpLocks/>
          </p:cNvGrpSpPr>
          <p:nvPr/>
        </p:nvGrpSpPr>
        <p:grpSpPr bwMode="auto">
          <a:xfrm>
            <a:off x="1236663" y="3808413"/>
            <a:ext cx="6307137" cy="744537"/>
            <a:chOff x="779" y="2399"/>
            <a:chExt cx="3973" cy="469"/>
          </a:xfrm>
        </p:grpSpPr>
        <p:grpSp>
          <p:nvGrpSpPr>
            <p:cNvPr id="386145" name="Group 97"/>
            <p:cNvGrpSpPr>
              <a:grpSpLocks/>
            </p:cNvGrpSpPr>
            <p:nvPr/>
          </p:nvGrpSpPr>
          <p:grpSpPr bwMode="auto">
            <a:xfrm>
              <a:off x="779" y="2399"/>
              <a:ext cx="3766" cy="469"/>
              <a:chOff x="779" y="2399"/>
              <a:chExt cx="3766" cy="469"/>
            </a:xfrm>
          </p:grpSpPr>
          <p:sp>
            <p:nvSpPr>
              <p:cNvPr id="386146" name="Rectangle 98"/>
              <p:cNvSpPr>
                <a:spLocks noChangeArrowheads="1"/>
              </p:cNvSpPr>
              <p:nvPr/>
            </p:nvSpPr>
            <p:spPr bwMode="auto">
              <a:xfrm>
                <a:off x="948" y="2425"/>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47" name="Line 99"/>
              <p:cNvSpPr>
                <a:spLocks noChangeShapeType="1"/>
              </p:cNvSpPr>
              <p:nvPr/>
            </p:nvSpPr>
            <p:spPr bwMode="auto">
              <a:xfrm>
                <a:off x="1140" y="242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48" name="Line 100"/>
              <p:cNvSpPr>
                <a:spLocks noChangeShapeType="1"/>
              </p:cNvSpPr>
              <p:nvPr/>
            </p:nvSpPr>
            <p:spPr bwMode="auto">
              <a:xfrm>
                <a:off x="1332" y="242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49" name="Line 101"/>
              <p:cNvSpPr>
                <a:spLocks noChangeShapeType="1"/>
              </p:cNvSpPr>
              <p:nvPr/>
            </p:nvSpPr>
            <p:spPr bwMode="auto">
              <a:xfrm>
                <a:off x="1524" y="242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50" name="Text Box 102"/>
              <p:cNvSpPr txBox="1">
                <a:spLocks noChangeArrowheads="1"/>
              </p:cNvSpPr>
              <p:nvPr/>
            </p:nvSpPr>
            <p:spPr bwMode="auto">
              <a:xfrm>
                <a:off x="1128" y="246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6151" name="Text Box 103"/>
              <p:cNvSpPr txBox="1">
                <a:spLocks noChangeArrowheads="1"/>
              </p:cNvSpPr>
              <p:nvPr/>
            </p:nvSpPr>
            <p:spPr bwMode="auto">
              <a:xfrm>
                <a:off x="1325" y="2457"/>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6152" name="Text Box 104"/>
              <p:cNvSpPr txBox="1">
                <a:spLocks noChangeArrowheads="1"/>
              </p:cNvSpPr>
              <p:nvPr/>
            </p:nvSpPr>
            <p:spPr bwMode="auto">
              <a:xfrm>
                <a:off x="1517" y="2457"/>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6153" name="Rectangle 105"/>
              <p:cNvSpPr>
                <a:spLocks noChangeArrowheads="1"/>
              </p:cNvSpPr>
              <p:nvPr/>
            </p:nvSpPr>
            <p:spPr bwMode="auto">
              <a:xfrm>
                <a:off x="3180" y="244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54" name="Line 106"/>
              <p:cNvSpPr>
                <a:spLocks noChangeShapeType="1"/>
              </p:cNvSpPr>
              <p:nvPr/>
            </p:nvSpPr>
            <p:spPr bwMode="auto">
              <a:xfrm>
                <a:off x="3372" y="244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55" name="Line 107"/>
              <p:cNvSpPr>
                <a:spLocks noChangeShapeType="1"/>
              </p:cNvSpPr>
              <p:nvPr/>
            </p:nvSpPr>
            <p:spPr bwMode="auto">
              <a:xfrm>
                <a:off x="3564" y="244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56" name="Line 108"/>
              <p:cNvSpPr>
                <a:spLocks noChangeShapeType="1"/>
              </p:cNvSpPr>
              <p:nvPr/>
            </p:nvSpPr>
            <p:spPr bwMode="auto">
              <a:xfrm>
                <a:off x="3756" y="244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57" name="Line 109"/>
              <p:cNvSpPr>
                <a:spLocks noChangeShapeType="1"/>
              </p:cNvSpPr>
              <p:nvPr/>
            </p:nvSpPr>
            <p:spPr bwMode="auto">
              <a:xfrm>
                <a:off x="3948" y="244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58" name="Line 110"/>
              <p:cNvSpPr>
                <a:spLocks noChangeShapeType="1"/>
              </p:cNvSpPr>
              <p:nvPr/>
            </p:nvSpPr>
            <p:spPr bwMode="auto">
              <a:xfrm>
                <a:off x="4140" y="244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59" name="Line 111"/>
              <p:cNvSpPr>
                <a:spLocks noChangeShapeType="1"/>
              </p:cNvSpPr>
              <p:nvPr/>
            </p:nvSpPr>
            <p:spPr bwMode="auto">
              <a:xfrm>
                <a:off x="4332" y="244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60" name="Text Box 112"/>
              <p:cNvSpPr txBox="1">
                <a:spLocks noChangeArrowheads="1"/>
              </p:cNvSpPr>
              <p:nvPr/>
            </p:nvSpPr>
            <p:spPr bwMode="auto">
              <a:xfrm>
                <a:off x="3346" y="248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61" name="Text Box 113"/>
              <p:cNvSpPr txBox="1">
                <a:spLocks noChangeArrowheads="1"/>
              </p:cNvSpPr>
              <p:nvPr/>
            </p:nvSpPr>
            <p:spPr bwMode="auto">
              <a:xfrm>
                <a:off x="3557" y="247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62" name="Text Box 114"/>
              <p:cNvSpPr txBox="1">
                <a:spLocks noChangeArrowheads="1"/>
              </p:cNvSpPr>
              <p:nvPr/>
            </p:nvSpPr>
            <p:spPr bwMode="auto">
              <a:xfrm>
                <a:off x="3749" y="247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63" name="Text Box 115"/>
              <p:cNvSpPr txBox="1">
                <a:spLocks noChangeArrowheads="1"/>
              </p:cNvSpPr>
              <p:nvPr/>
            </p:nvSpPr>
            <p:spPr bwMode="auto">
              <a:xfrm>
                <a:off x="3948" y="247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64" name="Text Box 116"/>
              <p:cNvSpPr txBox="1">
                <a:spLocks noChangeArrowheads="1"/>
              </p:cNvSpPr>
              <p:nvPr/>
            </p:nvSpPr>
            <p:spPr bwMode="auto">
              <a:xfrm>
                <a:off x="4140" y="247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65" name="Text Box 117"/>
              <p:cNvSpPr txBox="1">
                <a:spLocks noChangeArrowheads="1"/>
              </p:cNvSpPr>
              <p:nvPr/>
            </p:nvSpPr>
            <p:spPr bwMode="auto">
              <a:xfrm>
                <a:off x="4332" y="247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166" name="Text Box 118"/>
              <p:cNvSpPr txBox="1">
                <a:spLocks noChangeArrowheads="1"/>
              </p:cNvSpPr>
              <p:nvPr/>
            </p:nvSpPr>
            <p:spPr bwMode="auto">
              <a:xfrm>
                <a:off x="949" y="245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6167" name="Rectangle 119"/>
              <p:cNvSpPr>
                <a:spLocks noChangeArrowheads="1"/>
              </p:cNvSpPr>
              <p:nvPr/>
            </p:nvSpPr>
            <p:spPr bwMode="auto">
              <a:xfrm>
                <a:off x="1979" y="2433"/>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68" name="Line 120"/>
              <p:cNvSpPr>
                <a:spLocks noChangeShapeType="1"/>
              </p:cNvSpPr>
              <p:nvPr/>
            </p:nvSpPr>
            <p:spPr bwMode="auto">
              <a:xfrm>
                <a:off x="2171" y="2433"/>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69" name="Line 121"/>
              <p:cNvSpPr>
                <a:spLocks noChangeShapeType="1"/>
              </p:cNvSpPr>
              <p:nvPr/>
            </p:nvSpPr>
            <p:spPr bwMode="auto">
              <a:xfrm>
                <a:off x="2363" y="2433"/>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70" name="Line 122"/>
              <p:cNvSpPr>
                <a:spLocks noChangeShapeType="1"/>
              </p:cNvSpPr>
              <p:nvPr/>
            </p:nvSpPr>
            <p:spPr bwMode="auto">
              <a:xfrm>
                <a:off x="2555" y="2433"/>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71" name="Text Box 123"/>
              <p:cNvSpPr txBox="1">
                <a:spLocks noChangeArrowheads="1"/>
              </p:cNvSpPr>
              <p:nvPr/>
            </p:nvSpPr>
            <p:spPr bwMode="auto">
              <a:xfrm>
                <a:off x="2159" y="2469"/>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6172" name="Text Box 124"/>
              <p:cNvSpPr txBox="1">
                <a:spLocks noChangeArrowheads="1"/>
              </p:cNvSpPr>
              <p:nvPr/>
            </p:nvSpPr>
            <p:spPr bwMode="auto">
              <a:xfrm>
                <a:off x="2356" y="246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6173" name="Text Box 125"/>
              <p:cNvSpPr txBox="1">
                <a:spLocks noChangeArrowheads="1"/>
              </p:cNvSpPr>
              <p:nvPr/>
            </p:nvSpPr>
            <p:spPr bwMode="auto">
              <a:xfrm>
                <a:off x="2548" y="246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6174" name="Text Box 126"/>
              <p:cNvSpPr txBox="1">
                <a:spLocks noChangeArrowheads="1"/>
              </p:cNvSpPr>
              <p:nvPr/>
            </p:nvSpPr>
            <p:spPr bwMode="auto">
              <a:xfrm>
                <a:off x="1966" y="247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6175" name="Group 127"/>
              <p:cNvGrpSpPr>
                <a:grpSpLocks/>
              </p:cNvGrpSpPr>
              <p:nvPr/>
            </p:nvGrpSpPr>
            <p:grpSpPr bwMode="auto">
              <a:xfrm>
                <a:off x="1212" y="2614"/>
                <a:ext cx="278" cy="238"/>
                <a:chOff x="1060" y="3625"/>
                <a:chExt cx="278" cy="238"/>
              </a:xfrm>
            </p:grpSpPr>
            <p:sp>
              <p:nvSpPr>
                <p:cNvPr id="386176" name="Line 128"/>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77" name="Text Box 129"/>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6178" name="Group 130"/>
              <p:cNvGrpSpPr>
                <a:grpSpLocks/>
              </p:cNvGrpSpPr>
              <p:nvPr/>
            </p:nvGrpSpPr>
            <p:grpSpPr bwMode="auto">
              <a:xfrm>
                <a:off x="2243" y="2622"/>
                <a:ext cx="282" cy="238"/>
                <a:chOff x="1060" y="3625"/>
                <a:chExt cx="282" cy="238"/>
              </a:xfrm>
            </p:grpSpPr>
            <p:sp>
              <p:nvSpPr>
                <p:cNvPr id="386179" name="Line 131"/>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80" name="Text Box 132"/>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6181" name="Group 133"/>
              <p:cNvGrpSpPr>
                <a:grpSpLocks/>
              </p:cNvGrpSpPr>
              <p:nvPr/>
            </p:nvGrpSpPr>
            <p:grpSpPr bwMode="auto">
              <a:xfrm>
                <a:off x="3633" y="2630"/>
                <a:ext cx="280" cy="238"/>
                <a:chOff x="1060" y="3625"/>
                <a:chExt cx="280" cy="238"/>
              </a:xfrm>
            </p:grpSpPr>
            <p:sp>
              <p:nvSpPr>
                <p:cNvPr id="386182" name="Line 134"/>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83" name="Text Box 135"/>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6184" name="Text Box 136"/>
              <p:cNvSpPr txBox="1">
                <a:spLocks noChangeArrowheads="1"/>
              </p:cNvSpPr>
              <p:nvPr/>
            </p:nvSpPr>
            <p:spPr bwMode="auto">
              <a:xfrm>
                <a:off x="779" y="2399"/>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6185" name="Text Box 137"/>
              <p:cNvSpPr txBox="1">
                <a:spLocks noChangeArrowheads="1"/>
              </p:cNvSpPr>
              <p:nvPr/>
            </p:nvSpPr>
            <p:spPr bwMode="auto">
              <a:xfrm>
                <a:off x="1810" y="2420"/>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6186" name="Text Box 138"/>
              <p:cNvSpPr txBox="1">
                <a:spLocks noChangeArrowheads="1"/>
              </p:cNvSpPr>
              <p:nvPr/>
            </p:nvSpPr>
            <p:spPr bwMode="auto">
              <a:xfrm>
                <a:off x="3017" y="2434"/>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6187" name="Text Box 139"/>
              <p:cNvSpPr txBox="1">
                <a:spLocks noChangeArrowheads="1"/>
              </p:cNvSpPr>
              <p:nvPr/>
            </p:nvSpPr>
            <p:spPr bwMode="auto">
              <a:xfrm>
                <a:off x="3200" y="246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6188" name="Text Box 140"/>
              <p:cNvSpPr txBox="1">
                <a:spLocks noChangeArrowheads="1"/>
              </p:cNvSpPr>
              <p:nvPr/>
            </p:nvSpPr>
            <p:spPr bwMode="auto">
              <a:xfrm>
                <a:off x="3388" y="247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grpSp>
        <p:sp>
          <p:nvSpPr>
            <p:cNvPr id="386189" name="Freeform 141"/>
            <p:cNvSpPr>
              <a:spLocks/>
            </p:cNvSpPr>
            <p:nvPr/>
          </p:nvSpPr>
          <p:spPr bwMode="auto">
            <a:xfrm>
              <a:off x="4555" y="2448"/>
              <a:ext cx="197" cy="190"/>
            </a:xfrm>
            <a:custGeom>
              <a:avLst/>
              <a:gdLst>
                <a:gd name="T0" fmla="*/ 0 w 197"/>
                <a:gd name="T1" fmla="*/ 0 h 190"/>
                <a:gd name="T2" fmla="*/ 197 w 197"/>
                <a:gd name="T3" fmla="*/ 0 h 190"/>
                <a:gd name="T4" fmla="*/ 197 w 197"/>
                <a:gd name="T5" fmla="*/ 190 h 190"/>
                <a:gd name="T6" fmla="*/ 0 w 197"/>
                <a:gd name="T7" fmla="*/ 190 h 190"/>
              </a:gdLst>
              <a:ahLst/>
              <a:cxnLst>
                <a:cxn ang="0">
                  <a:pos x="T0" y="T1"/>
                </a:cxn>
                <a:cxn ang="0">
                  <a:pos x="T2" y="T3"/>
                </a:cxn>
                <a:cxn ang="0">
                  <a:pos x="T4" y="T5"/>
                </a:cxn>
                <a:cxn ang="0">
                  <a:pos x="T6" y="T7"/>
                </a:cxn>
              </a:cxnLst>
              <a:rect l="0" t="0" r="r" b="b"/>
              <a:pathLst>
                <a:path w="197" h="190">
                  <a:moveTo>
                    <a:pt x="0" y="0"/>
                  </a:moveTo>
                  <a:lnTo>
                    <a:pt x="197" y="0"/>
                  </a:lnTo>
                  <a:lnTo>
                    <a:pt x="197" y="190"/>
                  </a:lnTo>
                  <a:lnTo>
                    <a:pt x="0" y="190"/>
                  </a:ln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86190" name="Group 142"/>
          <p:cNvGrpSpPr>
            <a:grpSpLocks/>
          </p:cNvGrpSpPr>
          <p:nvPr/>
        </p:nvGrpSpPr>
        <p:grpSpPr bwMode="auto">
          <a:xfrm>
            <a:off x="1233488" y="4749800"/>
            <a:ext cx="6297612" cy="744538"/>
            <a:chOff x="777" y="2992"/>
            <a:chExt cx="3967" cy="469"/>
          </a:xfrm>
        </p:grpSpPr>
        <p:grpSp>
          <p:nvGrpSpPr>
            <p:cNvPr id="386191" name="Group 143"/>
            <p:cNvGrpSpPr>
              <a:grpSpLocks/>
            </p:cNvGrpSpPr>
            <p:nvPr/>
          </p:nvGrpSpPr>
          <p:grpSpPr bwMode="auto">
            <a:xfrm>
              <a:off x="777" y="2992"/>
              <a:ext cx="3766" cy="469"/>
              <a:chOff x="777" y="2992"/>
              <a:chExt cx="3766" cy="469"/>
            </a:xfrm>
          </p:grpSpPr>
          <p:sp>
            <p:nvSpPr>
              <p:cNvPr id="386192" name="Rectangle 144"/>
              <p:cNvSpPr>
                <a:spLocks noChangeArrowheads="1"/>
              </p:cNvSpPr>
              <p:nvPr/>
            </p:nvSpPr>
            <p:spPr bwMode="auto">
              <a:xfrm>
                <a:off x="946" y="3018"/>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193" name="Line 145"/>
              <p:cNvSpPr>
                <a:spLocks noChangeShapeType="1"/>
              </p:cNvSpPr>
              <p:nvPr/>
            </p:nvSpPr>
            <p:spPr bwMode="auto">
              <a:xfrm>
                <a:off x="1138" y="301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94" name="Line 146"/>
              <p:cNvSpPr>
                <a:spLocks noChangeShapeType="1"/>
              </p:cNvSpPr>
              <p:nvPr/>
            </p:nvSpPr>
            <p:spPr bwMode="auto">
              <a:xfrm>
                <a:off x="1330" y="301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95" name="Line 147"/>
              <p:cNvSpPr>
                <a:spLocks noChangeShapeType="1"/>
              </p:cNvSpPr>
              <p:nvPr/>
            </p:nvSpPr>
            <p:spPr bwMode="auto">
              <a:xfrm>
                <a:off x="1522" y="301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196" name="Text Box 148"/>
              <p:cNvSpPr txBox="1">
                <a:spLocks noChangeArrowheads="1"/>
              </p:cNvSpPr>
              <p:nvPr/>
            </p:nvSpPr>
            <p:spPr bwMode="auto">
              <a:xfrm>
                <a:off x="1126" y="305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6197" name="Text Box 149"/>
              <p:cNvSpPr txBox="1">
                <a:spLocks noChangeArrowheads="1"/>
              </p:cNvSpPr>
              <p:nvPr/>
            </p:nvSpPr>
            <p:spPr bwMode="auto">
              <a:xfrm>
                <a:off x="1323" y="305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6198" name="Text Box 150"/>
              <p:cNvSpPr txBox="1">
                <a:spLocks noChangeArrowheads="1"/>
              </p:cNvSpPr>
              <p:nvPr/>
            </p:nvSpPr>
            <p:spPr bwMode="auto">
              <a:xfrm>
                <a:off x="1515" y="305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6199" name="Rectangle 151"/>
              <p:cNvSpPr>
                <a:spLocks noChangeArrowheads="1"/>
              </p:cNvSpPr>
              <p:nvPr/>
            </p:nvSpPr>
            <p:spPr bwMode="auto">
              <a:xfrm>
                <a:off x="3178" y="3039"/>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200" name="Line 152"/>
              <p:cNvSpPr>
                <a:spLocks noChangeShapeType="1"/>
              </p:cNvSpPr>
              <p:nvPr/>
            </p:nvSpPr>
            <p:spPr bwMode="auto">
              <a:xfrm>
                <a:off x="3370" y="303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01" name="Line 153"/>
              <p:cNvSpPr>
                <a:spLocks noChangeShapeType="1"/>
              </p:cNvSpPr>
              <p:nvPr/>
            </p:nvSpPr>
            <p:spPr bwMode="auto">
              <a:xfrm>
                <a:off x="3562" y="303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02" name="Line 154"/>
              <p:cNvSpPr>
                <a:spLocks noChangeShapeType="1"/>
              </p:cNvSpPr>
              <p:nvPr/>
            </p:nvSpPr>
            <p:spPr bwMode="auto">
              <a:xfrm>
                <a:off x="3754" y="303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03" name="Line 155"/>
              <p:cNvSpPr>
                <a:spLocks noChangeShapeType="1"/>
              </p:cNvSpPr>
              <p:nvPr/>
            </p:nvSpPr>
            <p:spPr bwMode="auto">
              <a:xfrm>
                <a:off x="3946" y="303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04" name="Line 156"/>
              <p:cNvSpPr>
                <a:spLocks noChangeShapeType="1"/>
              </p:cNvSpPr>
              <p:nvPr/>
            </p:nvSpPr>
            <p:spPr bwMode="auto">
              <a:xfrm>
                <a:off x="4138" y="303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05" name="Line 157"/>
              <p:cNvSpPr>
                <a:spLocks noChangeShapeType="1"/>
              </p:cNvSpPr>
              <p:nvPr/>
            </p:nvSpPr>
            <p:spPr bwMode="auto">
              <a:xfrm>
                <a:off x="4330" y="303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06" name="Text Box 158"/>
              <p:cNvSpPr txBox="1">
                <a:spLocks noChangeArrowheads="1"/>
              </p:cNvSpPr>
              <p:nvPr/>
            </p:nvSpPr>
            <p:spPr bwMode="auto">
              <a:xfrm>
                <a:off x="3344" y="3075"/>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207" name="Text Box 159"/>
              <p:cNvSpPr txBox="1">
                <a:spLocks noChangeArrowheads="1"/>
              </p:cNvSpPr>
              <p:nvPr/>
            </p:nvSpPr>
            <p:spPr bwMode="auto">
              <a:xfrm>
                <a:off x="3555" y="307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208" name="Text Box 160"/>
              <p:cNvSpPr txBox="1">
                <a:spLocks noChangeArrowheads="1"/>
              </p:cNvSpPr>
              <p:nvPr/>
            </p:nvSpPr>
            <p:spPr bwMode="auto">
              <a:xfrm>
                <a:off x="3747" y="307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209" name="Text Box 161"/>
              <p:cNvSpPr txBox="1">
                <a:spLocks noChangeArrowheads="1"/>
              </p:cNvSpPr>
              <p:nvPr/>
            </p:nvSpPr>
            <p:spPr bwMode="auto">
              <a:xfrm>
                <a:off x="3946" y="307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210" name="Text Box 162"/>
              <p:cNvSpPr txBox="1">
                <a:spLocks noChangeArrowheads="1"/>
              </p:cNvSpPr>
              <p:nvPr/>
            </p:nvSpPr>
            <p:spPr bwMode="auto">
              <a:xfrm>
                <a:off x="4138" y="307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211" name="Text Box 163"/>
              <p:cNvSpPr txBox="1">
                <a:spLocks noChangeArrowheads="1"/>
              </p:cNvSpPr>
              <p:nvPr/>
            </p:nvSpPr>
            <p:spPr bwMode="auto">
              <a:xfrm>
                <a:off x="4330" y="307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6212" name="Text Box 164"/>
              <p:cNvSpPr txBox="1">
                <a:spLocks noChangeArrowheads="1"/>
              </p:cNvSpPr>
              <p:nvPr/>
            </p:nvSpPr>
            <p:spPr bwMode="auto">
              <a:xfrm>
                <a:off x="947" y="304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6213" name="Rectangle 165"/>
              <p:cNvSpPr>
                <a:spLocks noChangeArrowheads="1"/>
              </p:cNvSpPr>
              <p:nvPr/>
            </p:nvSpPr>
            <p:spPr bwMode="auto">
              <a:xfrm>
                <a:off x="1977" y="3026"/>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6214" name="Line 166"/>
              <p:cNvSpPr>
                <a:spLocks noChangeShapeType="1"/>
              </p:cNvSpPr>
              <p:nvPr/>
            </p:nvSpPr>
            <p:spPr bwMode="auto">
              <a:xfrm>
                <a:off x="2169" y="302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15" name="Line 167"/>
              <p:cNvSpPr>
                <a:spLocks noChangeShapeType="1"/>
              </p:cNvSpPr>
              <p:nvPr/>
            </p:nvSpPr>
            <p:spPr bwMode="auto">
              <a:xfrm>
                <a:off x="2361" y="302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16" name="Line 168"/>
              <p:cNvSpPr>
                <a:spLocks noChangeShapeType="1"/>
              </p:cNvSpPr>
              <p:nvPr/>
            </p:nvSpPr>
            <p:spPr bwMode="auto">
              <a:xfrm>
                <a:off x="2553" y="302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17" name="Text Box 169"/>
              <p:cNvSpPr txBox="1">
                <a:spLocks noChangeArrowheads="1"/>
              </p:cNvSpPr>
              <p:nvPr/>
            </p:nvSpPr>
            <p:spPr bwMode="auto">
              <a:xfrm>
                <a:off x="2157" y="3062"/>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6218" name="Text Box 170"/>
              <p:cNvSpPr txBox="1">
                <a:spLocks noChangeArrowheads="1"/>
              </p:cNvSpPr>
              <p:nvPr/>
            </p:nvSpPr>
            <p:spPr bwMode="auto">
              <a:xfrm>
                <a:off x="2354" y="305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6219" name="Text Box 171"/>
              <p:cNvSpPr txBox="1">
                <a:spLocks noChangeArrowheads="1"/>
              </p:cNvSpPr>
              <p:nvPr/>
            </p:nvSpPr>
            <p:spPr bwMode="auto">
              <a:xfrm>
                <a:off x="2546" y="305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6220" name="Text Box 172"/>
              <p:cNvSpPr txBox="1">
                <a:spLocks noChangeArrowheads="1"/>
              </p:cNvSpPr>
              <p:nvPr/>
            </p:nvSpPr>
            <p:spPr bwMode="auto">
              <a:xfrm>
                <a:off x="1964" y="306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6221" name="Group 173"/>
              <p:cNvGrpSpPr>
                <a:grpSpLocks/>
              </p:cNvGrpSpPr>
              <p:nvPr/>
            </p:nvGrpSpPr>
            <p:grpSpPr bwMode="auto">
              <a:xfrm>
                <a:off x="1399" y="3207"/>
                <a:ext cx="278" cy="238"/>
                <a:chOff x="1060" y="3625"/>
                <a:chExt cx="278" cy="238"/>
              </a:xfrm>
            </p:grpSpPr>
            <p:sp>
              <p:nvSpPr>
                <p:cNvPr id="386222" name="Line 174"/>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23" name="Text Box 175"/>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6224" name="Group 176"/>
              <p:cNvGrpSpPr>
                <a:grpSpLocks/>
              </p:cNvGrpSpPr>
              <p:nvPr/>
            </p:nvGrpSpPr>
            <p:grpSpPr bwMode="auto">
              <a:xfrm>
                <a:off x="2241" y="3215"/>
                <a:ext cx="282" cy="238"/>
                <a:chOff x="1060" y="3625"/>
                <a:chExt cx="282" cy="238"/>
              </a:xfrm>
            </p:grpSpPr>
            <p:sp>
              <p:nvSpPr>
                <p:cNvPr id="386225" name="Line 177"/>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26" name="Text Box 178"/>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6227" name="Group 179"/>
              <p:cNvGrpSpPr>
                <a:grpSpLocks/>
              </p:cNvGrpSpPr>
              <p:nvPr/>
            </p:nvGrpSpPr>
            <p:grpSpPr bwMode="auto">
              <a:xfrm>
                <a:off x="3820" y="3223"/>
                <a:ext cx="280" cy="238"/>
                <a:chOff x="1060" y="3625"/>
                <a:chExt cx="280" cy="238"/>
              </a:xfrm>
            </p:grpSpPr>
            <p:sp>
              <p:nvSpPr>
                <p:cNvPr id="386228" name="Line 180"/>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6229" name="Text Box 181"/>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6230" name="Text Box 182"/>
              <p:cNvSpPr txBox="1">
                <a:spLocks noChangeArrowheads="1"/>
              </p:cNvSpPr>
              <p:nvPr/>
            </p:nvSpPr>
            <p:spPr bwMode="auto">
              <a:xfrm>
                <a:off x="777" y="2992"/>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6231" name="Text Box 183"/>
              <p:cNvSpPr txBox="1">
                <a:spLocks noChangeArrowheads="1"/>
              </p:cNvSpPr>
              <p:nvPr/>
            </p:nvSpPr>
            <p:spPr bwMode="auto">
              <a:xfrm>
                <a:off x="1808" y="3013"/>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6232" name="Text Box 184"/>
              <p:cNvSpPr txBox="1">
                <a:spLocks noChangeArrowheads="1"/>
              </p:cNvSpPr>
              <p:nvPr/>
            </p:nvSpPr>
            <p:spPr bwMode="auto">
              <a:xfrm>
                <a:off x="3015" y="3027"/>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6233" name="Text Box 185"/>
              <p:cNvSpPr txBox="1">
                <a:spLocks noChangeArrowheads="1"/>
              </p:cNvSpPr>
              <p:nvPr/>
            </p:nvSpPr>
            <p:spPr bwMode="auto">
              <a:xfrm>
                <a:off x="3198" y="306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6234" name="Text Box 186"/>
              <p:cNvSpPr txBox="1">
                <a:spLocks noChangeArrowheads="1"/>
              </p:cNvSpPr>
              <p:nvPr/>
            </p:nvSpPr>
            <p:spPr bwMode="auto">
              <a:xfrm>
                <a:off x="3386" y="306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sp>
            <p:nvSpPr>
              <p:cNvPr id="386235" name="Text Box 187"/>
              <p:cNvSpPr txBox="1">
                <a:spLocks noChangeArrowheads="1"/>
              </p:cNvSpPr>
              <p:nvPr/>
            </p:nvSpPr>
            <p:spPr bwMode="auto">
              <a:xfrm>
                <a:off x="3547" y="307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13</a:t>
                </a:r>
              </a:p>
            </p:txBody>
          </p:sp>
        </p:grpSp>
        <p:sp>
          <p:nvSpPr>
            <p:cNvPr id="386236" name="Freeform 188"/>
            <p:cNvSpPr>
              <a:spLocks/>
            </p:cNvSpPr>
            <p:nvPr/>
          </p:nvSpPr>
          <p:spPr bwMode="auto">
            <a:xfrm>
              <a:off x="4547" y="3036"/>
              <a:ext cx="197" cy="197"/>
            </a:xfrm>
            <a:custGeom>
              <a:avLst/>
              <a:gdLst>
                <a:gd name="T0" fmla="*/ 0 w 197"/>
                <a:gd name="T1" fmla="*/ 0 h 190"/>
                <a:gd name="T2" fmla="*/ 197 w 197"/>
                <a:gd name="T3" fmla="*/ 0 h 190"/>
                <a:gd name="T4" fmla="*/ 197 w 197"/>
                <a:gd name="T5" fmla="*/ 190 h 190"/>
                <a:gd name="T6" fmla="*/ 0 w 197"/>
                <a:gd name="T7" fmla="*/ 190 h 190"/>
              </a:gdLst>
              <a:ahLst/>
              <a:cxnLst>
                <a:cxn ang="0">
                  <a:pos x="T0" y="T1"/>
                </a:cxn>
                <a:cxn ang="0">
                  <a:pos x="T2" y="T3"/>
                </a:cxn>
                <a:cxn ang="0">
                  <a:pos x="T4" y="T5"/>
                </a:cxn>
                <a:cxn ang="0">
                  <a:pos x="T6" y="T7"/>
                </a:cxn>
              </a:cxnLst>
              <a:rect l="0" t="0" r="r" b="b"/>
              <a:pathLst>
                <a:path w="197" h="190">
                  <a:moveTo>
                    <a:pt x="0" y="0"/>
                  </a:moveTo>
                  <a:lnTo>
                    <a:pt x="197" y="0"/>
                  </a:lnTo>
                  <a:lnTo>
                    <a:pt x="197" y="190"/>
                  </a:lnTo>
                  <a:lnTo>
                    <a:pt x="0" y="190"/>
                  </a:ln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6056"/>
                                        </p:tgtEl>
                                        <p:attrNameLst>
                                          <p:attrName>style.visibility</p:attrName>
                                        </p:attrNameLst>
                                      </p:cBhvr>
                                      <p:to>
                                        <p:strVal val="visible"/>
                                      </p:to>
                                    </p:set>
                                    <p:animEffect transition="in" filter="blinds(horizontal)">
                                      <p:cBhvr>
                                        <p:cTn id="7" dur="500"/>
                                        <p:tgtEl>
                                          <p:spTgt spid="386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6052"/>
                                        </p:tgtEl>
                                        <p:attrNameLst>
                                          <p:attrName>style.visibility</p:attrName>
                                        </p:attrNameLst>
                                      </p:cBhvr>
                                      <p:to>
                                        <p:strVal val="visible"/>
                                      </p:to>
                                    </p:set>
                                    <p:animEffect transition="in" filter="blinds(horizontal)">
                                      <p:cBhvr>
                                        <p:cTn id="12" dur="500"/>
                                        <p:tgtEl>
                                          <p:spTgt spid="3860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6099"/>
                                        </p:tgtEl>
                                        <p:attrNameLst>
                                          <p:attrName>style.visibility</p:attrName>
                                        </p:attrNameLst>
                                      </p:cBhvr>
                                      <p:to>
                                        <p:strVal val="visible"/>
                                      </p:to>
                                    </p:set>
                                    <p:animEffect transition="in" filter="blinds(horizontal)">
                                      <p:cBhvr>
                                        <p:cTn id="17" dur="500"/>
                                        <p:tgtEl>
                                          <p:spTgt spid="38609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6053"/>
                                        </p:tgtEl>
                                        <p:attrNameLst>
                                          <p:attrName>style.visibility</p:attrName>
                                        </p:attrNameLst>
                                      </p:cBhvr>
                                      <p:to>
                                        <p:strVal val="visible"/>
                                      </p:to>
                                    </p:set>
                                    <p:animEffect transition="in" filter="blinds(horizontal)">
                                      <p:cBhvr>
                                        <p:cTn id="22" dur="500"/>
                                        <p:tgtEl>
                                          <p:spTgt spid="3860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6144"/>
                                        </p:tgtEl>
                                        <p:attrNameLst>
                                          <p:attrName>style.visibility</p:attrName>
                                        </p:attrNameLst>
                                      </p:cBhvr>
                                      <p:to>
                                        <p:strVal val="visible"/>
                                      </p:to>
                                    </p:set>
                                    <p:animEffect transition="in" filter="blinds(horizontal)">
                                      <p:cBhvr>
                                        <p:cTn id="27" dur="500"/>
                                        <p:tgtEl>
                                          <p:spTgt spid="3861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6054"/>
                                        </p:tgtEl>
                                        <p:attrNameLst>
                                          <p:attrName>style.visibility</p:attrName>
                                        </p:attrNameLst>
                                      </p:cBhvr>
                                      <p:to>
                                        <p:strVal val="visible"/>
                                      </p:to>
                                    </p:set>
                                    <p:animEffect transition="in" filter="blinds(horizontal)">
                                      <p:cBhvr>
                                        <p:cTn id="32" dur="500"/>
                                        <p:tgtEl>
                                          <p:spTgt spid="3860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86190"/>
                                        </p:tgtEl>
                                        <p:attrNameLst>
                                          <p:attrName>style.visibility</p:attrName>
                                        </p:attrNameLst>
                                      </p:cBhvr>
                                      <p:to>
                                        <p:strVal val="visible"/>
                                      </p:to>
                                    </p:set>
                                    <p:animEffect transition="in" filter="blinds(horizontal)">
                                      <p:cBhvr>
                                        <p:cTn id="37" dur="500"/>
                                        <p:tgtEl>
                                          <p:spTgt spid="38619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86055"/>
                                        </p:tgtEl>
                                        <p:attrNameLst>
                                          <p:attrName>style.visibility</p:attrName>
                                        </p:attrNameLst>
                                      </p:cBhvr>
                                      <p:to>
                                        <p:strVal val="visible"/>
                                      </p:to>
                                    </p:set>
                                    <p:animEffect transition="in" filter="blinds(horizontal)">
                                      <p:cBhvr>
                                        <p:cTn id="42" dur="500"/>
                                        <p:tgtEl>
                                          <p:spTgt spid="386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autoUpdateAnimBg="0"/>
      <p:bldP spid="386053" grpId="0" autoUpdateAnimBg="0"/>
      <p:bldP spid="386054" grpId="0" autoUpdateAnimBg="0"/>
      <p:bldP spid="38605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619125" y="165100"/>
            <a:ext cx="7772400" cy="657225"/>
          </a:xfrm>
        </p:spPr>
        <p:txBody>
          <a:bodyPr/>
          <a:lstStyle/>
          <a:p>
            <a:r>
              <a:rPr lang="en-US" sz="3200"/>
              <a:t>Merging Two Sorted Lists </a:t>
            </a:r>
            <a:r>
              <a:rPr lang="en-US" sz="3200">
                <a:sym typeface="Symbol" pitchFamily="18" charset="2"/>
              </a:rPr>
              <a:t> Example</a:t>
            </a:r>
            <a:endParaRPr lang="en-US" sz="3200">
              <a:latin typeface="Batang" pitchFamily="18" charset="-127"/>
            </a:endParaRPr>
          </a:p>
        </p:txBody>
      </p:sp>
      <p:sp>
        <p:nvSpPr>
          <p:cNvPr id="387075" name="Rectangle 3" descr="Rectangle: Click to edit Master text styles&#10;Second level&#10;Third level&#10;Fourth level&#10;Fifth level"/>
          <p:cNvSpPr>
            <a:spLocks noGrp="1" noChangeArrowheads="1"/>
          </p:cNvSpPr>
          <p:nvPr>
            <p:ph idx="1"/>
          </p:nvPr>
        </p:nvSpPr>
        <p:spPr>
          <a:xfrm>
            <a:off x="595313" y="876300"/>
            <a:ext cx="7940675" cy="5402263"/>
          </a:xfrm>
        </p:spPr>
        <p:txBody>
          <a:bodyPr/>
          <a:lstStyle/>
          <a:p>
            <a:r>
              <a:rPr lang="en-US" sz="2000">
                <a:sym typeface="Symbol" pitchFamily="18" charset="2"/>
              </a:rPr>
              <a:t>Suppose we want to merge array A containing 1, 13, 24, 26, and array B containing 2, 15, 27, 38 (cont.)</a:t>
            </a:r>
            <a:endParaRPr lang="en-US" sz="2400">
              <a:sym typeface="Symbol" pitchFamily="18" charset="2"/>
            </a:endParaRPr>
          </a:p>
          <a:p>
            <a:pPr lvl="1"/>
            <a:endParaRPr lang="en-US" sz="2000">
              <a:sym typeface="Symbol" pitchFamily="18" charset="2"/>
            </a:endParaRPr>
          </a:p>
        </p:txBody>
      </p:sp>
      <p:sp>
        <p:nvSpPr>
          <p:cNvPr id="387076"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77" name="Text Box 5"/>
          <p:cNvSpPr txBox="1">
            <a:spLocks noChangeArrowheads="1"/>
          </p:cNvSpPr>
          <p:nvPr/>
        </p:nvSpPr>
        <p:spPr bwMode="auto">
          <a:xfrm>
            <a:off x="6232525" y="1885950"/>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24</a:t>
            </a:r>
          </a:p>
        </p:txBody>
      </p:sp>
      <p:grpSp>
        <p:nvGrpSpPr>
          <p:cNvPr id="387078" name="Group 6"/>
          <p:cNvGrpSpPr>
            <a:grpSpLocks/>
          </p:cNvGrpSpPr>
          <p:nvPr/>
        </p:nvGrpSpPr>
        <p:grpSpPr bwMode="auto">
          <a:xfrm>
            <a:off x="1208088" y="2655888"/>
            <a:ext cx="6289675" cy="744537"/>
            <a:chOff x="761" y="1638"/>
            <a:chExt cx="3962" cy="469"/>
          </a:xfrm>
        </p:grpSpPr>
        <p:sp>
          <p:nvSpPr>
            <p:cNvPr id="387079" name="Line 7"/>
            <p:cNvSpPr>
              <a:spLocks noChangeShapeType="1"/>
            </p:cNvSpPr>
            <p:nvPr/>
          </p:nvSpPr>
          <p:spPr bwMode="auto">
            <a:xfrm>
              <a:off x="4527" y="1687"/>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80" name="Rectangle 8"/>
            <p:cNvSpPr>
              <a:spLocks noChangeArrowheads="1"/>
            </p:cNvSpPr>
            <p:nvPr/>
          </p:nvSpPr>
          <p:spPr bwMode="auto">
            <a:xfrm>
              <a:off x="930" y="1664"/>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1" name="Line 9"/>
            <p:cNvSpPr>
              <a:spLocks noChangeShapeType="1"/>
            </p:cNvSpPr>
            <p:nvPr/>
          </p:nvSpPr>
          <p:spPr bwMode="auto">
            <a:xfrm>
              <a:off x="1122" y="166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82" name="Line 10"/>
            <p:cNvSpPr>
              <a:spLocks noChangeShapeType="1"/>
            </p:cNvSpPr>
            <p:nvPr/>
          </p:nvSpPr>
          <p:spPr bwMode="auto">
            <a:xfrm>
              <a:off x="1314" y="166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83" name="Line 11"/>
            <p:cNvSpPr>
              <a:spLocks noChangeShapeType="1"/>
            </p:cNvSpPr>
            <p:nvPr/>
          </p:nvSpPr>
          <p:spPr bwMode="auto">
            <a:xfrm>
              <a:off x="1506" y="166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84" name="Text Box 12"/>
            <p:cNvSpPr txBox="1">
              <a:spLocks noChangeArrowheads="1"/>
            </p:cNvSpPr>
            <p:nvPr/>
          </p:nvSpPr>
          <p:spPr bwMode="auto">
            <a:xfrm>
              <a:off x="1110" y="170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7085" name="Text Box 13"/>
            <p:cNvSpPr txBox="1">
              <a:spLocks noChangeArrowheads="1"/>
            </p:cNvSpPr>
            <p:nvPr/>
          </p:nvSpPr>
          <p:spPr bwMode="auto">
            <a:xfrm>
              <a:off x="1307" y="16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7086" name="Text Box 14"/>
            <p:cNvSpPr txBox="1">
              <a:spLocks noChangeArrowheads="1"/>
            </p:cNvSpPr>
            <p:nvPr/>
          </p:nvSpPr>
          <p:spPr bwMode="auto">
            <a:xfrm>
              <a:off x="1499" y="16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7087" name="Rectangle 15"/>
            <p:cNvSpPr>
              <a:spLocks noChangeArrowheads="1"/>
            </p:cNvSpPr>
            <p:nvPr/>
          </p:nvSpPr>
          <p:spPr bwMode="auto">
            <a:xfrm>
              <a:off x="3162" y="1685"/>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088" name="Line 16"/>
            <p:cNvSpPr>
              <a:spLocks noChangeShapeType="1"/>
            </p:cNvSpPr>
            <p:nvPr/>
          </p:nvSpPr>
          <p:spPr bwMode="auto">
            <a:xfrm>
              <a:off x="3354" y="168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89" name="Line 17"/>
            <p:cNvSpPr>
              <a:spLocks noChangeShapeType="1"/>
            </p:cNvSpPr>
            <p:nvPr/>
          </p:nvSpPr>
          <p:spPr bwMode="auto">
            <a:xfrm>
              <a:off x="3546" y="168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90" name="Line 18"/>
            <p:cNvSpPr>
              <a:spLocks noChangeShapeType="1"/>
            </p:cNvSpPr>
            <p:nvPr/>
          </p:nvSpPr>
          <p:spPr bwMode="auto">
            <a:xfrm>
              <a:off x="3738" y="168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91" name="Line 19"/>
            <p:cNvSpPr>
              <a:spLocks noChangeShapeType="1"/>
            </p:cNvSpPr>
            <p:nvPr/>
          </p:nvSpPr>
          <p:spPr bwMode="auto">
            <a:xfrm>
              <a:off x="3930" y="168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92" name="Line 20"/>
            <p:cNvSpPr>
              <a:spLocks noChangeShapeType="1"/>
            </p:cNvSpPr>
            <p:nvPr/>
          </p:nvSpPr>
          <p:spPr bwMode="auto">
            <a:xfrm>
              <a:off x="4122" y="168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93" name="Line 21"/>
            <p:cNvSpPr>
              <a:spLocks noChangeShapeType="1"/>
            </p:cNvSpPr>
            <p:nvPr/>
          </p:nvSpPr>
          <p:spPr bwMode="auto">
            <a:xfrm>
              <a:off x="4314" y="168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094" name="Text Box 22"/>
            <p:cNvSpPr txBox="1">
              <a:spLocks noChangeArrowheads="1"/>
            </p:cNvSpPr>
            <p:nvPr/>
          </p:nvSpPr>
          <p:spPr bwMode="auto">
            <a:xfrm>
              <a:off x="3328" y="172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095" name="Text Box 23"/>
            <p:cNvSpPr txBox="1">
              <a:spLocks noChangeArrowheads="1"/>
            </p:cNvSpPr>
            <p:nvPr/>
          </p:nvSpPr>
          <p:spPr bwMode="auto">
            <a:xfrm>
              <a:off x="3539" y="171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096" name="Text Box 24"/>
            <p:cNvSpPr txBox="1">
              <a:spLocks noChangeArrowheads="1"/>
            </p:cNvSpPr>
            <p:nvPr/>
          </p:nvSpPr>
          <p:spPr bwMode="auto">
            <a:xfrm>
              <a:off x="3731" y="171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097" name="Text Box 25"/>
            <p:cNvSpPr txBox="1">
              <a:spLocks noChangeArrowheads="1"/>
            </p:cNvSpPr>
            <p:nvPr/>
          </p:nvSpPr>
          <p:spPr bwMode="auto">
            <a:xfrm>
              <a:off x="3930" y="171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098" name="Text Box 26"/>
            <p:cNvSpPr txBox="1">
              <a:spLocks noChangeArrowheads="1"/>
            </p:cNvSpPr>
            <p:nvPr/>
          </p:nvSpPr>
          <p:spPr bwMode="auto">
            <a:xfrm>
              <a:off x="4122" y="171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099" name="Text Box 27"/>
            <p:cNvSpPr txBox="1">
              <a:spLocks noChangeArrowheads="1"/>
            </p:cNvSpPr>
            <p:nvPr/>
          </p:nvSpPr>
          <p:spPr bwMode="auto">
            <a:xfrm>
              <a:off x="4314" y="171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00" name="Text Box 28"/>
            <p:cNvSpPr txBox="1">
              <a:spLocks noChangeArrowheads="1"/>
            </p:cNvSpPr>
            <p:nvPr/>
          </p:nvSpPr>
          <p:spPr bwMode="auto">
            <a:xfrm>
              <a:off x="931" y="169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7101" name="Rectangle 29"/>
            <p:cNvSpPr>
              <a:spLocks noChangeArrowheads="1"/>
            </p:cNvSpPr>
            <p:nvPr/>
          </p:nvSpPr>
          <p:spPr bwMode="auto">
            <a:xfrm>
              <a:off x="1961" y="1672"/>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02" name="Line 30"/>
            <p:cNvSpPr>
              <a:spLocks noChangeShapeType="1"/>
            </p:cNvSpPr>
            <p:nvPr/>
          </p:nvSpPr>
          <p:spPr bwMode="auto">
            <a:xfrm>
              <a:off x="2153" y="167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03" name="Line 31"/>
            <p:cNvSpPr>
              <a:spLocks noChangeShapeType="1"/>
            </p:cNvSpPr>
            <p:nvPr/>
          </p:nvSpPr>
          <p:spPr bwMode="auto">
            <a:xfrm>
              <a:off x="2345" y="167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04" name="Line 32"/>
            <p:cNvSpPr>
              <a:spLocks noChangeShapeType="1"/>
            </p:cNvSpPr>
            <p:nvPr/>
          </p:nvSpPr>
          <p:spPr bwMode="auto">
            <a:xfrm>
              <a:off x="2537" y="167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05" name="Text Box 33"/>
            <p:cNvSpPr txBox="1">
              <a:spLocks noChangeArrowheads="1"/>
            </p:cNvSpPr>
            <p:nvPr/>
          </p:nvSpPr>
          <p:spPr bwMode="auto">
            <a:xfrm>
              <a:off x="2141" y="170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7106" name="Text Box 34"/>
            <p:cNvSpPr txBox="1">
              <a:spLocks noChangeArrowheads="1"/>
            </p:cNvSpPr>
            <p:nvPr/>
          </p:nvSpPr>
          <p:spPr bwMode="auto">
            <a:xfrm>
              <a:off x="2338" y="170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7107" name="Text Box 35"/>
            <p:cNvSpPr txBox="1">
              <a:spLocks noChangeArrowheads="1"/>
            </p:cNvSpPr>
            <p:nvPr/>
          </p:nvSpPr>
          <p:spPr bwMode="auto">
            <a:xfrm>
              <a:off x="2530" y="170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7108" name="Text Box 36"/>
            <p:cNvSpPr txBox="1">
              <a:spLocks noChangeArrowheads="1"/>
            </p:cNvSpPr>
            <p:nvPr/>
          </p:nvSpPr>
          <p:spPr bwMode="auto">
            <a:xfrm>
              <a:off x="1948" y="171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7109" name="Group 37"/>
            <p:cNvGrpSpPr>
              <a:grpSpLocks/>
            </p:cNvGrpSpPr>
            <p:nvPr/>
          </p:nvGrpSpPr>
          <p:grpSpPr bwMode="auto">
            <a:xfrm>
              <a:off x="1586" y="1853"/>
              <a:ext cx="278" cy="238"/>
              <a:chOff x="1060" y="3625"/>
              <a:chExt cx="278" cy="238"/>
            </a:xfrm>
          </p:grpSpPr>
          <p:sp>
            <p:nvSpPr>
              <p:cNvPr id="387110" name="Line 38"/>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11" name="Text Box 39"/>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7112" name="Group 40"/>
            <p:cNvGrpSpPr>
              <a:grpSpLocks/>
            </p:cNvGrpSpPr>
            <p:nvPr/>
          </p:nvGrpSpPr>
          <p:grpSpPr bwMode="auto">
            <a:xfrm>
              <a:off x="2428" y="1861"/>
              <a:ext cx="282" cy="238"/>
              <a:chOff x="1060" y="3625"/>
              <a:chExt cx="282" cy="238"/>
            </a:xfrm>
          </p:grpSpPr>
          <p:sp>
            <p:nvSpPr>
              <p:cNvPr id="387113" name="Line 41"/>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14" name="Text Box 42"/>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7115" name="Group 43"/>
            <p:cNvGrpSpPr>
              <a:grpSpLocks/>
            </p:cNvGrpSpPr>
            <p:nvPr/>
          </p:nvGrpSpPr>
          <p:grpSpPr bwMode="auto">
            <a:xfrm>
              <a:off x="4182" y="1869"/>
              <a:ext cx="280" cy="238"/>
              <a:chOff x="1060" y="3625"/>
              <a:chExt cx="280" cy="238"/>
            </a:xfrm>
          </p:grpSpPr>
          <p:sp>
            <p:nvSpPr>
              <p:cNvPr id="387116" name="Line 44"/>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17" name="Text Box 45"/>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7118" name="Text Box 46"/>
            <p:cNvSpPr txBox="1">
              <a:spLocks noChangeArrowheads="1"/>
            </p:cNvSpPr>
            <p:nvPr/>
          </p:nvSpPr>
          <p:spPr bwMode="auto">
            <a:xfrm>
              <a:off x="761" y="1638"/>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7119" name="Text Box 47"/>
            <p:cNvSpPr txBox="1">
              <a:spLocks noChangeArrowheads="1"/>
            </p:cNvSpPr>
            <p:nvPr/>
          </p:nvSpPr>
          <p:spPr bwMode="auto">
            <a:xfrm>
              <a:off x="1792" y="1659"/>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7120" name="Text Box 48"/>
            <p:cNvSpPr txBox="1">
              <a:spLocks noChangeArrowheads="1"/>
            </p:cNvSpPr>
            <p:nvPr/>
          </p:nvSpPr>
          <p:spPr bwMode="auto">
            <a:xfrm>
              <a:off x="2999" y="1673"/>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7121" name="Text Box 49"/>
            <p:cNvSpPr txBox="1">
              <a:spLocks noChangeArrowheads="1"/>
            </p:cNvSpPr>
            <p:nvPr/>
          </p:nvSpPr>
          <p:spPr bwMode="auto">
            <a:xfrm>
              <a:off x="3182" y="170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7122" name="Text Box 50"/>
            <p:cNvSpPr txBox="1">
              <a:spLocks noChangeArrowheads="1"/>
            </p:cNvSpPr>
            <p:nvPr/>
          </p:nvSpPr>
          <p:spPr bwMode="auto">
            <a:xfrm>
              <a:off x="3370" y="171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sp>
          <p:nvSpPr>
            <p:cNvPr id="387123" name="Text Box 51"/>
            <p:cNvSpPr txBox="1">
              <a:spLocks noChangeArrowheads="1"/>
            </p:cNvSpPr>
            <p:nvPr/>
          </p:nvSpPr>
          <p:spPr bwMode="auto">
            <a:xfrm>
              <a:off x="3531" y="171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13</a:t>
              </a:r>
            </a:p>
          </p:txBody>
        </p:sp>
        <p:sp>
          <p:nvSpPr>
            <p:cNvPr id="387124" name="Text Box 52"/>
            <p:cNvSpPr txBox="1">
              <a:spLocks noChangeArrowheads="1"/>
            </p:cNvSpPr>
            <p:nvPr/>
          </p:nvSpPr>
          <p:spPr bwMode="auto">
            <a:xfrm>
              <a:off x="3728" y="172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15</a:t>
              </a:r>
            </a:p>
          </p:txBody>
        </p:sp>
        <p:sp>
          <p:nvSpPr>
            <p:cNvPr id="387125" name="Text Box 53"/>
            <p:cNvSpPr txBox="1">
              <a:spLocks noChangeArrowheads="1"/>
            </p:cNvSpPr>
            <p:nvPr/>
          </p:nvSpPr>
          <p:spPr bwMode="auto">
            <a:xfrm>
              <a:off x="3931" y="171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24</a:t>
              </a:r>
            </a:p>
          </p:txBody>
        </p:sp>
      </p:grpSp>
      <p:grpSp>
        <p:nvGrpSpPr>
          <p:cNvPr id="387126" name="Group 54"/>
          <p:cNvGrpSpPr>
            <a:grpSpLocks/>
          </p:cNvGrpSpPr>
          <p:nvPr/>
        </p:nvGrpSpPr>
        <p:grpSpPr bwMode="auto">
          <a:xfrm>
            <a:off x="1200150" y="1758950"/>
            <a:ext cx="6288088" cy="744538"/>
            <a:chOff x="756" y="1108"/>
            <a:chExt cx="3961" cy="469"/>
          </a:xfrm>
        </p:grpSpPr>
        <p:grpSp>
          <p:nvGrpSpPr>
            <p:cNvPr id="387127" name="Group 55"/>
            <p:cNvGrpSpPr>
              <a:grpSpLocks/>
            </p:cNvGrpSpPr>
            <p:nvPr/>
          </p:nvGrpSpPr>
          <p:grpSpPr bwMode="auto">
            <a:xfrm>
              <a:off x="756" y="1108"/>
              <a:ext cx="3766" cy="469"/>
              <a:chOff x="756" y="1108"/>
              <a:chExt cx="3766" cy="469"/>
            </a:xfrm>
          </p:grpSpPr>
          <p:sp>
            <p:nvSpPr>
              <p:cNvPr id="387128" name="Rectangle 56"/>
              <p:cNvSpPr>
                <a:spLocks noChangeArrowheads="1"/>
              </p:cNvSpPr>
              <p:nvPr/>
            </p:nvSpPr>
            <p:spPr bwMode="auto">
              <a:xfrm>
                <a:off x="925" y="1134"/>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29" name="Line 57"/>
              <p:cNvSpPr>
                <a:spLocks noChangeShapeType="1"/>
              </p:cNvSpPr>
              <p:nvPr/>
            </p:nvSpPr>
            <p:spPr bwMode="auto">
              <a:xfrm>
                <a:off x="1117" y="113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30" name="Line 58"/>
              <p:cNvSpPr>
                <a:spLocks noChangeShapeType="1"/>
              </p:cNvSpPr>
              <p:nvPr/>
            </p:nvSpPr>
            <p:spPr bwMode="auto">
              <a:xfrm>
                <a:off x="1309" y="113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31" name="Line 59"/>
              <p:cNvSpPr>
                <a:spLocks noChangeShapeType="1"/>
              </p:cNvSpPr>
              <p:nvPr/>
            </p:nvSpPr>
            <p:spPr bwMode="auto">
              <a:xfrm>
                <a:off x="1501" y="1134"/>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32" name="Text Box 60"/>
              <p:cNvSpPr txBox="1">
                <a:spLocks noChangeArrowheads="1"/>
              </p:cNvSpPr>
              <p:nvPr/>
            </p:nvSpPr>
            <p:spPr bwMode="auto">
              <a:xfrm>
                <a:off x="1105" y="117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7133" name="Text Box 61"/>
              <p:cNvSpPr txBox="1">
                <a:spLocks noChangeArrowheads="1"/>
              </p:cNvSpPr>
              <p:nvPr/>
            </p:nvSpPr>
            <p:spPr bwMode="auto">
              <a:xfrm>
                <a:off x="1302" y="116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7134" name="Text Box 62"/>
              <p:cNvSpPr txBox="1">
                <a:spLocks noChangeArrowheads="1"/>
              </p:cNvSpPr>
              <p:nvPr/>
            </p:nvSpPr>
            <p:spPr bwMode="auto">
              <a:xfrm>
                <a:off x="1494" y="116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7135" name="Rectangle 63"/>
              <p:cNvSpPr>
                <a:spLocks noChangeArrowheads="1"/>
              </p:cNvSpPr>
              <p:nvPr/>
            </p:nvSpPr>
            <p:spPr bwMode="auto">
              <a:xfrm>
                <a:off x="3157" y="1155"/>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36" name="Line 64"/>
              <p:cNvSpPr>
                <a:spLocks noChangeShapeType="1"/>
              </p:cNvSpPr>
              <p:nvPr/>
            </p:nvSpPr>
            <p:spPr bwMode="auto">
              <a:xfrm>
                <a:off x="3349" y="11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37" name="Line 65"/>
              <p:cNvSpPr>
                <a:spLocks noChangeShapeType="1"/>
              </p:cNvSpPr>
              <p:nvPr/>
            </p:nvSpPr>
            <p:spPr bwMode="auto">
              <a:xfrm>
                <a:off x="3541" y="11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38" name="Line 66"/>
              <p:cNvSpPr>
                <a:spLocks noChangeShapeType="1"/>
              </p:cNvSpPr>
              <p:nvPr/>
            </p:nvSpPr>
            <p:spPr bwMode="auto">
              <a:xfrm>
                <a:off x="3733" y="11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39" name="Line 67"/>
              <p:cNvSpPr>
                <a:spLocks noChangeShapeType="1"/>
              </p:cNvSpPr>
              <p:nvPr/>
            </p:nvSpPr>
            <p:spPr bwMode="auto">
              <a:xfrm>
                <a:off x="3925" y="11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40" name="Line 68"/>
              <p:cNvSpPr>
                <a:spLocks noChangeShapeType="1"/>
              </p:cNvSpPr>
              <p:nvPr/>
            </p:nvSpPr>
            <p:spPr bwMode="auto">
              <a:xfrm>
                <a:off x="4117" y="11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41" name="Line 69"/>
              <p:cNvSpPr>
                <a:spLocks noChangeShapeType="1"/>
              </p:cNvSpPr>
              <p:nvPr/>
            </p:nvSpPr>
            <p:spPr bwMode="auto">
              <a:xfrm>
                <a:off x="4309" y="1155"/>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42" name="Text Box 70"/>
              <p:cNvSpPr txBox="1">
                <a:spLocks noChangeArrowheads="1"/>
              </p:cNvSpPr>
              <p:nvPr/>
            </p:nvSpPr>
            <p:spPr bwMode="auto">
              <a:xfrm>
                <a:off x="3323" y="1191"/>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43" name="Text Box 71"/>
              <p:cNvSpPr txBox="1">
                <a:spLocks noChangeArrowheads="1"/>
              </p:cNvSpPr>
              <p:nvPr/>
            </p:nvSpPr>
            <p:spPr bwMode="auto">
              <a:xfrm>
                <a:off x="3534" y="11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44" name="Text Box 72"/>
              <p:cNvSpPr txBox="1">
                <a:spLocks noChangeArrowheads="1"/>
              </p:cNvSpPr>
              <p:nvPr/>
            </p:nvSpPr>
            <p:spPr bwMode="auto">
              <a:xfrm>
                <a:off x="3726" y="11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45" name="Text Box 73"/>
              <p:cNvSpPr txBox="1">
                <a:spLocks noChangeArrowheads="1"/>
              </p:cNvSpPr>
              <p:nvPr/>
            </p:nvSpPr>
            <p:spPr bwMode="auto">
              <a:xfrm>
                <a:off x="3925" y="11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46" name="Text Box 74"/>
              <p:cNvSpPr txBox="1">
                <a:spLocks noChangeArrowheads="1"/>
              </p:cNvSpPr>
              <p:nvPr/>
            </p:nvSpPr>
            <p:spPr bwMode="auto">
              <a:xfrm>
                <a:off x="4117" y="11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47" name="Text Box 75"/>
              <p:cNvSpPr txBox="1">
                <a:spLocks noChangeArrowheads="1"/>
              </p:cNvSpPr>
              <p:nvPr/>
            </p:nvSpPr>
            <p:spPr bwMode="auto">
              <a:xfrm>
                <a:off x="4309" y="1187"/>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48" name="Text Box 76"/>
              <p:cNvSpPr txBox="1">
                <a:spLocks noChangeArrowheads="1"/>
              </p:cNvSpPr>
              <p:nvPr/>
            </p:nvSpPr>
            <p:spPr bwMode="auto">
              <a:xfrm>
                <a:off x="926" y="116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7149" name="Rectangle 77"/>
              <p:cNvSpPr>
                <a:spLocks noChangeArrowheads="1"/>
              </p:cNvSpPr>
              <p:nvPr/>
            </p:nvSpPr>
            <p:spPr bwMode="auto">
              <a:xfrm>
                <a:off x="1956" y="1142"/>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50" name="Line 78"/>
              <p:cNvSpPr>
                <a:spLocks noChangeShapeType="1"/>
              </p:cNvSpPr>
              <p:nvPr/>
            </p:nvSpPr>
            <p:spPr bwMode="auto">
              <a:xfrm>
                <a:off x="2148" y="114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51" name="Line 79"/>
              <p:cNvSpPr>
                <a:spLocks noChangeShapeType="1"/>
              </p:cNvSpPr>
              <p:nvPr/>
            </p:nvSpPr>
            <p:spPr bwMode="auto">
              <a:xfrm>
                <a:off x="2340" y="114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52" name="Line 80"/>
              <p:cNvSpPr>
                <a:spLocks noChangeShapeType="1"/>
              </p:cNvSpPr>
              <p:nvPr/>
            </p:nvSpPr>
            <p:spPr bwMode="auto">
              <a:xfrm>
                <a:off x="2532" y="114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53" name="Text Box 81"/>
              <p:cNvSpPr txBox="1">
                <a:spLocks noChangeArrowheads="1"/>
              </p:cNvSpPr>
              <p:nvPr/>
            </p:nvSpPr>
            <p:spPr bwMode="auto">
              <a:xfrm>
                <a:off x="2136" y="117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7154" name="Text Box 82"/>
              <p:cNvSpPr txBox="1">
                <a:spLocks noChangeArrowheads="1"/>
              </p:cNvSpPr>
              <p:nvPr/>
            </p:nvSpPr>
            <p:spPr bwMode="auto">
              <a:xfrm>
                <a:off x="2333" y="117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7155" name="Text Box 83"/>
              <p:cNvSpPr txBox="1">
                <a:spLocks noChangeArrowheads="1"/>
              </p:cNvSpPr>
              <p:nvPr/>
            </p:nvSpPr>
            <p:spPr bwMode="auto">
              <a:xfrm>
                <a:off x="2525" y="117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7156" name="Text Box 84"/>
              <p:cNvSpPr txBox="1">
                <a:spLocks noChangeArrowheads="1"/>
              </p:cNvSpPr>
              <p:nvPr/>
            </p:nvSpPr>
            <p:spPr bwMode="auto">
              <a:xfrm>
                <a:off x="1943" y="1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7157" name="Group 85"/>
              <p:cNvGrpSpPr>
                <a:grpSpLocks/>
              </p:cNvGrpSpPr>
              <p:nvPr/>
            </p:nvGrpSpPr>
            <p:grpSpPr bwMode="auto">
              <a:xfrm>
                <a:off x="1378" y="1323"/>
                <a:ext cx="278" cy="238"/>
                <a:chOff x="1060" y="3625"/>
                <a:chExt cx="278" cy="238"/>
              </a:xfrm>
            </p:grpSpPr>
            <p:sp>
              <p:nvSpPr>
                <p:cNvPr id="387158" name="Line 86"/>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59" name="Text Box 87"/>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7160" name="Group 88"/>
              <p:cNvGrpSpPr>
                <a:grpSpLocks/>
              </p:cNvGrpSpPr>
              <p:nvPr/>
            </p:nvGrpSpPr>
            <p:grpSpPr bwMode="auto">
              <a:xfrm>
                <a:off x="2423" y="1331"/>
                <a:ext cx="282" cy="238"/>
                <a:chOff x="1060" y="3625"/>
                <a:chExt cx="282" cy="238"/>
              </a:xfrm>
            </p:grpSpPr>
            <p:sp>
              <p:nvSpPr>
                <p:cNvPr id="387161" name="Line 89"/>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62" name="Text Box 90"/>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7163" name="Group 91"/>
              <p:cNvGrpSpPr>
                <a:grpSpLocks/>
              </p:cNvGrpSpPr>
              <p:nvPr/>
            </p:nvGrpSpPr>
            <p:grpSpPr bwMode="auto">
              <a:xfrm>
                <a:off x="3988" y="1339"/>
                <a:ext cx="280" cy="238"/>
                <a:chOff x="1060" y="3625"/>
                <a:chExt cx="280" cy="238"/>
              </a:xfrm>
            </p:grpSpPr>
            <p:sp>
              <p:nvSpPr>
                <p:cNvPr id="387164" name="Line 92"/>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65" name="Text Box 93"/>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7166" name="Text Box 94"/>
              <p:cNvSpPr txBox="1">
                <a:spLocks noChangeArrowheads="1"/>
              </p:cNvSpPr>
              <p:nvPr/>
            </p:nvSpPr>
            <p:spPr bwMode="auto">
              <a:xfrm>
                <a:off x="756" y="1108"/>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7167" name="Text Box 95"/>
              <p:cNvSpPr txBox="1">
                <a:spLocks noChangeArrowheads="1"/>
              </p:cNvSpPr>
              <p:nvPr/>
            </p:nvSpPr>
            <p:spPr bwMode="auto">
              <a:xfrm>
                <a:off x="1787" y="1129"/>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7168" name="Text Box 96"/>
              <p:cNvSpPr txBox="1">
                <a:spLocks noChangeArrowheads="1"/>
              </p:cNvSpPr>
              <p:nvPr/>
            </p:nvSpPr>
            <p:spPr bwMode="auto">
              <a:xfrm>
                <a:off x="2994" y="1143"/>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7169" name="Text Box 97"/>
              <p:cNvSpPr txBox="1">
                <a:spLocks noChangeArrowheads="1"/>
              </p:cNvSpPr>
              <p:nvPr/>
            </p:nvSpPr>
            <p:spPr bwMode="auto">
              <a:xfrm>
                <a:off x="3177" y="117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7170" name="Text Box 98"/>
              <p:cNvSpPr txBox="1">
                <a:spLocks noChangeArrowheads="1"/>
              </p:cNvSpPr>
              <p:nvPr/>
            </p:nvSpPr>
            <p:spPr bwMode="auto">
              <a:xfrm>
                <a:off x="3365" y="118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sp>
            <p:nvSpPr>
              <p:cNvPr id="387171" name="Text Box 99"/>
              <p:cNvSpPr txBox="1">
                <a:spLocks noChangeArrowheads="1"/>
              </p:cNvSpPr>
              <p:nvPr/>
            </p:nvSpPr>
            <p:spPr bwMode="auto">
              <a:xfrm>
                <a:off x="3526" y="118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13</a:t>
                </a:r>
              </a:p>
            </p:txBody>
          </p:sp>
          <p:sp>
            <p:nvSpPr>
              <p:cNvPr id="387172" name="Text Box 100"/>
              <p:cNvSpPr txBox="1">
                <a:spLocks noChangeArrowheads="1"/>
              </p:cNvSpPr>
              <p:nvPr/>
            </p:nvSpPr>
            <p:spPr bwMode="auto">
              <a:xfrm>
                <a:off x="3723" y="119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15</a:t>
                </a:r>
              </a:p>
            </p:txBody>
          </p:sp>
        </p:grpSp>
        <p:sp>
          <p:nvSpPr>
            <p:cNvPr id="387173" name="Freeform 101"/>
            <p:cNvSpPr>
              <a:spLocks/>
            </p:cNvSpPr>
            <p:nvPr/>
          </p:nvSpPr>
          <p:spPr bwMode="auto">
            <a:xfrm>
              <a:off x="4520" y="1152"/>
              <a:ext cx="197" cy="197"/>
            </a:xfrm>
            <a:custGeom>
              <a:avLst/>
              <a:gdLst>
                <a:gd name="T0" fmla="*/ 0 w 197"/>
                <a:gd name="T1" fmla="*/ 0 h 190"/>
                <a:gd name="T2" fmla="*/ 197 w 197"/>
                <a:gd name="T3" fmla="*/ 0 h 190"/>
                <a:gd name="T4" fmla="*/ 197 w 197"/>
                <a:gd name="T5" fmla="*/ 190 h 190"/>
                <a:gd name="T6" fmla="*/ 0 w 197"/>
                <a:gd name="T7" fmla="*/ 190 h 190"/>
              </a:gdLst>
              <a:ahLst/>
              <a:cxnLst>
                <a:cxn ang="0">
                  <a:pos x="T0" y="T1"/>
                </a:cxn>
                <a:cxn ang="0">
                  <a:pos x="T2" y="T3"/>
                </a:cxn>
                <a:cxn ang="0">
                  <a:pos x="T4" y="T5"/>
                </a:cxn>
                <a:cxn ang="0">
                  <a:pos x="T6" y="T7"/>
                </a:cxn>
              </a:cxnLst>
              <a:rect l="0" t="0" r="r" b="b"/>
              <a:pathLst>
                <a:path w="197" h="190">
                  <a:moveTo>
                    <a:pt x="0" y="0"/>
                  </a:moveTo>
                  <a:lnTo>
                    <a:pt x="197" y="0"/>
                  </a:lnTo>
                  <a:lnTo>
                    <a:pt x="197" y="190"/>
                  </a:lnTo>
                  <a:lnTo>
                    <a:pt x="0" y="190"/>
                  </a:ln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87174" name="Text Box 102"/>
          <p:cNvSpPr txBox="1">
            <a:spLocks noChangeArrowheads="1"/>
          </p:cNvSpPr>
          <p:nvPr/>
        </p:nvSpPr>
        <p:spPr bwMode="auto">
          <a:xfrm>
            <a:off x="6534150" y="27828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grpSp>
        <p:nvGrpSpPr>
          <p:cNvPr id="387175" name="Group 103"/>
          <p:cNvGrpSpPr>
            <a:grpSpLocks/>
          </p:cNvGrpSpPr>
          <p:nvPr/>
        </p:nvGrpSpPr>
        <p:grpSpPr bwMode="auto">
          <a:xfrm>
            <a:off x="1204913" y="3608388"/>
            <a:ext cx="6289675" cy="744537"/>
            <a:chOff x="759" y="2273"/>
            <a:chExt cx="3962" cy="469"/>
          </a:xfrm>
        </p:grpSpPr>
        <p:sp>
          <p:nvSpPr>
            <p:cNvPr id="387176" name="Line 104"/>
            <p:cNvSpPr>
              <a:spLocks noChangeShapeType="1"/>
            </p:cNvSpPr>
            <p:nvPr/>
          </p:nvSpPr>
          <p:spPr bwMode="auto">
            <a:xfrm>
              <a:off x="4525" y="2322"/>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77" name="Rectangle 105"/>
            <p:cNvSpPr>
              <a:spLocks noChangeArrowheads="1"/>
            </p:cNvSpPr>
            <p:nvPr/>
          </p:nvSpPr>
          <p:spPr bwMode="auto">
            <a:xfrm>
              <a:off x="928" y="2299"/>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78" name="Line 106"/>
            <p:cNvSpPr>
              <a:spLocks noChangeShapeType="1"/>
            </p:cNvSpPr>
            <p:nvPr/>
          </p:nvSpPr>
          <p:spPr bwMode="auto">
            <a:xfrm>
              <a:off x="1120" y="229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79" name="Line 107"/>
            <p:cNvSpPr>
              <a:spLocks noChangeShapeType="1"/>
            </p:cNvSpPr>
            <p:nvPr/>
          </p:nvSpPr>
          <p:spPr bwMode="auto">
            <a:xfrm>
              <a:off x="1312" y="229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80" name="Line 108"/>
            <p:cNvSpPr>
              <a:spLocks noChangeShapeType="1"/>
            </p:cNvSpPr>
            <p:nvPr/>
          </p:nvSpPr>
          <p:spPr bwMode="auto">
            <a:xfrm>
              <a:off x="1504" y="229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81" name="Text Box 109"/>
            <p:cNvSpPr txBox="1">
              <a:spLocks noChangeArrowheads="1"/>
            </p:cNvSpPr>
            <p:nvPr/>
          </p:nvSpPr>
          <p:spPr bwMode="auto">
            <a:xfrm>
              <a:off x="1108" y="233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7182" name="Text Box 110"/>
            <p:cNvSpPr txBox="1">
              <a:spLocks noChangeArrowheads="1"/>
            </p:cNvSpPr>
            <p:nvPr/>
          </p:nvSpPr>
          <p:spPr bwMode="auto">
            <a:xfrm>
              <a:off x="1305" y="233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7183" name="Text Box 111"/>
            <p:cNvSpPr txBox="1">
              <a:spLocks noChangeArrowheads="1"/>
            </p:cNvSpPr>
            <p:nvPr/>
          </p:nvSpPr>
          <p:spPr bwMode="auto">
            <a:xfrm>
              <a:off x="1497" y="233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7184" name="Rectangle 112"/>
            <p:cNvSpPr>
              <a:spLocks noChangeArrowheads="1"/>
            </p:cNvSpPr>
            <p:nvPr/>
          </p:nvSpPr>
          <p:spPr bwMode="auto">
            <a:xfrm>
              <a:off x="3160" y="2320"/>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85" name="Line 113"/>
            <p:cNvSpPr>
              <a:spLocks noChangeShapeType="1"/>
            </p:cNvSpPr>
            <p:nvPr/>
          </p:nvSpPr>
          <p:spPr bwMode="auto">
            <a:xfrm>
              <a:off x="3352" y="232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86" name="Line 114"/>
            <p:cNvSpPr>
              <a:spLocks noChangeShapeType="1"/>
            </p:cNvSpPr>
            <p:nvPr/>
          </p:nvSpPr>
          <p:spPr bwMode="auto">
            <a:xfrm>
              <a:off x="3544" y="232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87" name="Line 115"/>
            <p:cNvSpPr>
              <a:spLocks noChangeShapeType="1"/>
            </p:cNvSpPr>
            <p:nvPr/>
          </p:nvSpPr>
          <p:spPr bwMode="auto">
            <a:xfrm>
              <a:off x="3736" y="232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88" name="Line 116"/>
            <p:cNvSpPr>
              <a:spLocks noChangeShapeType="1"/>
            </p:cNvSpPr>
            <p:nvPr/>
          </p:nvSpPr>
          <p:spPr bwMode="auto">
            <a:xfrm>
              <a:off x="3928" y="232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89" name="Line 117"/>
            <p:cNvSpPr>
              <a:spLocks noChangeShapeType="1"/>
            </p:cNvSpPr>
            <p:nvPr/>
          </p:nvSpPr>
          <p:spPr bwMode="auto">
            <a:xfrm>
              <a:off x="4120" y="232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90" name="Line 118"/>
            <p:cNvSpPr>
              <a:spLocks noChangeShapeType="1"/>
            </p:cNvSpPr>
            <p:nvPr/>
          </p:nvSpPr>
          <p:spPr bwMode="auto">
            <a:xfrm>
              <a:off x="4312" y="232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191" name="Text Box 119"/>
            <p:cNvSpPr txBox="1">
              <a:spLocks noChangeArrowheads="1"/>
            </p:cNvSpPr>
            <p:nvPr/>
          </p:nvSpPr>
          <p:spPr bwMode="auto">
            <a:xfrm>
              <a:off x="3326" y="2356"/>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92" name="Text Box 120"/>
            <p:cNvSpPr txBox="1">
              <a:spLocks noChangeArrowheads="1"/>
            </p:cNvSpPr>
            <p:nvPr/>
          </p:nvSpPr>
          <p:spPr bwMode="auto">
            <a:xfrm>
              <a:off x="3537" y="235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93" name="Text Box 121"/>
            <p:cNvSpPr txBox="1">
              <a:spLocks noChangeArrowheads="1"/>
            </p:cNvSpPr>
            <p:nvPr/>
          </p:nvSpPr>
          <p:spPr bwMode="auto">
            <a:xfrm>
              <a:off x="3729" y="235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94" name="Text Box 122"/>
            <p:cNvSpPr txBox="1">
              <a:spLocks noChangeArrowheads="1"/>
            </p:cNvSpPr>
            <p:nvPr/>
          </p:nvSpPr>
          <p:spPr bwMode="auto">
            <a:xfrm>
              <a:off x="3928" y="235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95" name="Text Box 123"/>
            <p:cNvSpPr txBox="1">
              <a:spLocks noChangeArrowheads="1"/>
            </p:cNvSpPr>
            <p:nvPr/>
          </p:nvSpPr>
          <p:spPr bwMode="auto">
            <a:xfrm>
              <a:off x="4120" y="235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96" name="Text Box 124"/>
            <p:cNvSpPr txBox="1">
              <a:spLocks noChangeArrowheads="1"/>
            </p:cNvSpPr>
            <p:nvPr/>
          </p:nvSpPr>
          <p:spPr bwMode="auto">
            <a:xfrm>
              <a:off x="4312" y="235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197" name="Text Box 125"/>
            <p:cNvSpPr txBox="1">
              <a:spLocks noChangeArrowheads="1"/>
            </p:cNvSpPr>
            <p:nvPr/>
          </p:nvSpPr>
          <p:spPr bwMode="auto">
            <a:xfrm>
              <a:off x="929" y="232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7198" name="Rectangle 126"/>
            <p:cNvSpPr>
              <a:spLocks noChangeArrowheads="1"/>
            </p:cNvSpPr>
            <p:nvPr/>
          </p:nvSpPr>
          <p:spPr bwMode="auto">
            <a:xfrm>
              <a:off x="1959" y="2307"/>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199" name="Line 127"/>
            <p:cNvSpPr>
              <a:spLocks noChangeShapeType="1"/>
            </p:cNvSpPr>
            <p:nvPr/>
          </p:nvSpPr>
          <p:spPr bwMode="auto">
            <a:xfrm>
              <a:off x="2151" y="2307"/>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00" name="Line 128"/>
            <p:cNvSpPr>
              <a:spLocks noChangeShapeType="1"/>
            </p:cNvSpPr>
            <p:nvPr/>
          </p:nvSpPr>
          <p:spPr bwMode="auto">
            <a:xfrm>
              <a:off x="2343" y="2307"/>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01" name="Line 129"/>
            <p:cNvSpPr>
              <a:spLocks noChangeShapeType="1"/>
            </p:cNvSpPr>
            <p:nvPr/>
          </p:nvSpPr>
          <p:spPr bwMode="auto">
            <a:xfrm>
              <a:off x="2535" y="2307"/>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02" name="Text Box 130"/>
            <p:cNvSpPr txBox="1">
              <a:spLocks noChangeArrowheads="1"/>
            </p:cNvSpPr>
            <p:nvPr/>
          </p:nvSpPr>
          <p:spPr bwMode="auto">
            <a:xfrm>
              <a:off x="2139" y="234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7203" name="Text Box 131"/>
            <p:cNvSpPr txBox="1">
              <a:spLocks noChangeArrowheads="1"/>
            </p:cNvSpPr>
            <p:nvPr/>
          </p:nvSpPr>
          <p:spPr bwMode="auto">
            <a:xfrm>
              <a:off x="2336" y="2339"/>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7204" name="Text Box 132"/>
            <p:cNvSpPr txBox="1">
              <a:spLocks noChangeArrowheads="1"/>
            </p:cNvSpPr>
            <p:nvPr/>
          </p:nvSpPr>
          <p:spPr bwMode="auto">
            <a:xfrm>
              <a:off x="2528" y="2339"/>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7205" name="Text Box 133"/>
            <p:cNvSpPr txBox="1">
              <a:spLocks noChangeArrowheads="1"/>
            </p:cNvSpPr>
            <p:nvPr/>
          </p:nvSpPr>
          <p:spPr bwMode="auto">
            <a:xfrm>
              <a:off x="1946" y="2348"/>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7206" name="Group 134"/>
            <p:cNvGrpSpPr>
              <a:grpSpLocks/>
            </p:cNvGrpSpPr>
            <p:nvPr/>
          </p:nvGrpSpPr>
          <p:grpSpPr bwMode="auto">
            <a:xfrm>
              <a:off x="1745" y="2488"/>
              <a:ext cx="278" cy="238"/>
              <a:chOff x="1060" y="3625"/>
              <a:chExt cx="278" cy="238"/>
            </a:xfrm>
          </p:grpSpPr>
          <p:sp>
            <p:nvSpPr>
              <p:cNvPr id="387207" name="Line 135"/>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08" name="Text Box 136"/>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7209" name="Group 137"/>
            <p:cNvGrpSpPr>
              <a:grpSpLocks/>
            </p:cNvGrpSpPr>
            <p:nvPr/>
          </p:nvGrpSpPr>
          <p:grpSpPr bwMode="auto">
            <a:xfrm>
              <a:off x="2426" y="2496"/>
              <a:ext cx="282" cy="238"/>
              <a:chOff x="1060" y="3625"/>
              <a:chExt cx="282" cy="238"/>
            </a:xfrm>
          </p:grpSpPr>
          <p:sp>
            <p:nvSpPr>
              <p:cNvPr id="387210" name="Line 138"/>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11" name="Text Box 139"/>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7212" name="Group 140"/>
            <p:cNvGrpSpPr>
              <a:grpSpLocks/>
            </p:cNvGrpSpPr>
            <p:nvPr/>
          </p:nvGrpSpPr>
          <p:grpSpPr bwMode="auto">
            <a:xfrm>
              <a:off x="4390" y="2504"/>
              <a:ext cx="280" cy="238"/>
              <a:chOff x="1060" y="3625"/>
              <a:chExt cx="280" cy="238"/>
            </a:xfrm>
          </p:grpSpPr>
          <p:sp>
            <p:nvSpPr>
              <p:cNvPr id="387213" name="Line 141"/>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14" name="Text Box 142"/>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7215" name="Text Box 143"/>
            <p:cNvSpPr txBox="1">
              <a:spLocks noChangeArrowheads="1"/>
            </p:cNvSpPr>
            <p:nvPr/>
          </p:nvSpPr>
          <p:spPr bwMode="auto">
            <a:xfrm>
              <a:off x="759" y="2273"/>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7216" name="Text Box 144"/>
            <p:cNvSpPr txBox="1">
              <a:spLocks noChangeArrowheads="1"/>
            </p:cNvSpPr>
            <p:nvPr/>
          </p:nvSpPr>
          <p:spPr bwMode="auto">
            <a:xfrm>
              <a:off x="1790" y="2294"/>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7217" name="Text Box 145"/>
            <p:cNvSpPr txBox="1">
              <a:spLocks noChangeArrowheads="1"/>
            </p:cNvSpPr>
            <p:nvPr/>
          </p:nvSpPr>
          <p:spPr bwMode="auto">
            <a:xfrm>
              <a:off x="2997" y="2308"/>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7218" name="Text Box 146"/>
            <p:cNvSpPr txBox="1">
              <a:spLocks noChangeArrowheads="1"/>
            </p:cNvSpPr>
            <p:nvPr/>
          </p:nvSpPr>
          <p:spPr bwMode="auto">
            <a:xfrm>
              <a:off x="3180" y="2341"/>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7219" name="Text Box 147"/>
            <p:cNvSpPr txBox="1">
              <a:spLocks noChangeArrowheads="1"/>
            </p:cNvSpPr>
            <p:nvPr/>
          </p:nvSpPr>
          <p:spPr bwMode="auto">
            <a:xfrm>
              <a:off x="3368" y="235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sp>
          <p:nvSpPr>
            <p:cNvPr id="387220" name="Text Box 148"/>
            <p:cNvSpPr txBox="1">
              <a:spLocks noChangeArrowheads="1"/>
            </p:cNvSpPr>
            <p:nvPr/>
          </p:nvSpPr>
          <p:spPr bwMode="auto">
            <a:xfrm>
              <a:off x="3529" y="235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13</a:t>
              </a:r>
            </a:p>
          </p:txBody>
        </p:sp>
        <p:sp>
          <p:nvSpPr>
            <p:cNvPr id="387221" name="Text Box 149"/>
            <p:cNvSpPr txBox="1">
              <a:spLocks noChangeArrowheads="1"/>
            </p:cNvSpPr>
            <p:nvPr/>
          </p:nvSpPr>
          <p:spPr bwMode="auto">
            <a:xfrm>
              <a:off x="3726" y="2358"/>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15</a:t>
              </a:r>
            </a:p>
          </p:txBody>
        </p:sp>
        <p:sp>
          <p:nvSpPr>
            <p:cNvPr id="387222" name="Text Box 150"/>
            <p:cNvSpPr txBox="1">
              <a:spLocks noChangeArrowheads="1"/>
            </p:cNvSpPr>
            <p:nvPr/>
          </p:nvSpPr>
          <p:spPr bwMode="auto">
            <a:xfrm>
              <a:off x="3929" y="235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24</a:t>
              </a:r>
            </a:p>
          </p:txBody>
        </p:sp>
        <p:sp>
          <p:nvSpPr>
            <p:cNvPr id="387223" name="Text Box 151"/>
            <p:cNvSpPr txBox="1">
              <a:spLocks noChangeArrowheads="1"/>
            </p:cNvSpPr>
            <p:nvPr/>
          </p:nvSpPr>
          <p:spPr bwMode="auto">
            <a:xfrm>
              <a:off x="4114" y="235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grpSp>
      <p:sp>
        <p:nvSpPr>
          <p:cNvPr id="387224" name="Text Box 152"/>
          <p:cNvSpPr txBox="1">
            <a:spLocks noChangeArrowheads="1"/>
          </p:cNvSpPr>
          <p:nvPr/>
        </p:nvSpPr>
        <p:spPr bwMode="auto">
          <a:xfrm>
            <a:off x="1231900" y="4484688"/>
            <a:ext cx="7366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Now the array </a:t>
            </a:r>
            <a:r>
              <a:rPr lang="en-US" sz="1600">
                <a:latin typeface="Batang" pitchFamily="18" charset="-127"/>
              </a:rPr>
              <a:t>A</a:t>
            </a:r>
            <a:r>
              <a:rPr lang="en-US" sz="1600"/>
              <a:t> is exhausted. Then the remainder of the array </a:t>
            </a:r>
            <a:r>
              <a:rPr lang="en-US" sz="1600">
                <a:latin typeface="Batang" pitchFamily="18" charset="-127"/>
              </a:rPr>
              <a:t>B</a:t>
            </a:r>
            <a:r>
              <a:rPr lang="en-US" sz="1600"/>
              <a:t> is copied to </a:t>
            </a:r>
            <a:r>
              <a:rPr lang="en-US" sz="1600">
                <a:latin typeface="Batang" pitchFamily="18" charset="-127"/>
              </a:rPr>
              <a:t>C</a:t>
            </a:r>
          </a:p>
        </p:txBody>
      </p:sp>
      <p:grpSp>
        <p:nvGrpSpPr>
          <p:cNvPr id="387225" name="Group 153"/>
          <p:cNvGrpSpPr>
            <a:grpSpLocks/>
          </p:cNvGrpSpPr>
          <p:nvPr/>
        </p:nvGrpSpPr>
        <p:grpSpPr bwMode="auto">
          <a:xfrm>
            <a:off x="1292225" y="4945063"/>
            <a:ext cx="6808788" cy="744537"/>
            <a:chOff x="814" y="3115"/>
            <a:chExt cx="4289" cy="469"/>
          </a:xfrm>
        </p:grpSpPr>
        <p:sp>
          <p:nvSpPr>
            <p:cNvPr id="387226" name="Line 154"/>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27" name="Rectangle 155"/>
            <p:cNvSpPr>
              <a:spLocks noChangeArrowheads="1"/>
            </p:cNvSpPr>
            <p:nvPr/>
          </p:nvSpPr>
          <p:spPr bwMode="auto">
            <a:xfrm>
              <a:off x="983" y="3141"/>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228" name="Line 156"/>
            <p:cNvSpPr>
              <a:spLocks noChangeShapeType="1"/>
            </p:cNvSpPr>
            <p:nvPr/>
          </p:nvSpPr>
          <p:spPr bwMode="auto">
            <a:xfrm>
              <a:off x="1175" y="3141"/>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29" name="Line 157"/>
            <p:cNvSpPr>
              <a:spLocks noChangeShapeType="1"/>
            </p:cNvSpPr>
            <p:nvPr/>
          </p:nvSpPr>
          <p:spPr bwMode="auto">
            <a:xfrm>
              <a:off x="1367" y="3141"/>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30" name="Line 158"/>
            <p:cNvSpPr>
              <a:spLocks noChangeShapeType="1"/>
            </p:cNvSpPr>
            <p:nvPr/>
          </p:nvSpPr>
          <p:spPr bwMode="auto">
            <a:xfrm>
              <a:off x="1559" y="3141"/>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31" name="Text Box 159"/>
            <p:cNvSpPr txBox="1">
              <a:spLocks noChangeArrowheads="1"/>
            </p:cNvSpPr>
            <p:nvPr/>
          </p:nvSpPr>
          <p:spPr bwMode="auto">
            <a:xfrm>
              <a:off x="1163" y="3177"/>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87232" name="Text Box 160"/>
            <p:cNvSpPr txBox="1">
              <a:spLocks noChangeArrowheads="1"/>
            </p:cNvSpPr>
            <p:nvPr/>
          </p:nvSpPr>
          <p:spPr bwMode="auto">
            <a:xfrm>
              <a:off x="1360" y="317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87233" name="Text Box 161"/>
            <p:cNvSpPr txBox="1">
              <a:spLocks noChangeArrowheads="1"/>
            </p:cNvSpPr>
            <p:nvPr/>
          </p:nvSpPr>
          <p:spPr bwMode="auto">
            <a:xfrm>
              <a:off x="1552" y="317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87234" name="Rectangle 162"/>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235" name="Line 163"/>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36" name="Line 164"/>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37" name="Line 165"/>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38" name="Line 166"/>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39" name="Line 167"/>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40" name="Line 168"/>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41" name="Text Box 169"/>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242" name="Text Box 170"/>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243" name="Text Box 171"/>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244" name="Text Box 172"/>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245" name="Text Box 173"/>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246" name="Text Box 174"/>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87247" name="Text Box 175"/>
            <p:cNvSpPr txBox="1">
              <a:spLocks noChangeArrowheads="1"/>
            </p:cNvSpPr>
            <p:nvPr/>
          </p:nvSpPr>
          <p:spPr bwMode="auto">
            <a:xfrm>
              <a:off x="984" y="3168"/>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87248" name="Rectangle 176"/>
            <p:cNvSpPr>
              <a:spLocks noChangeArrowheads="1"/>
            </p:cNvSpPr>
            <p:nvPr/>
          </p:nvSpPr>
          <p:spPr bwMode="auto">
            <a:xfrm>
              <a:off x="2014" y="3149"/>
              <a:ext cx="776"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7249" name="Line 177"/>
            <p:cNvSpPr>
              <a:spLocks noChangeShapeType="1"/>
            </p:cNvSpPr>
            <p:nvPr/>
          </p:nvSpPr>
          <p:spPr bwMode="auto">
            <a:xfrm>
              <a:off x="2206" y="314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50" name="Line 178"/>
            <p:cNvSpPr>
              <a:spLocks noChangeShapeType="1"/>
            </p:cNvSpPr>
            <p:nvPr/>
          </p:nvSpPr>
          <p:spPr bwMode="auto">
            <a:xfrm>
              <a:off x="2398" y="314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51" name="Line 179"/>
            <p:cNvSpPr>
              <a:spLocks noChangeShapeType="1"/>
            </p:cNvSpPr>
            <p:nvPr/>
          </p:nvSpPr>
          <p:spPr bwMode="auto">
            <a:xfrm>
              <a:off x="2590" y="3149"/>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52" name="Text Box 180"/>
            <p:cNvSpPr txBox="1">
              <a:spLocks noChangeArrowheads="1"/>
            </p:cNvSpPr>
            <p:nvPr/>
          </p:nvSpPr>
          <p:spPr bwMode="auto">
            <a:xfrm>
              <a:off x="2194" y="318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87253" name="Text Box 181"/>
            <p:cNvSpPr txBox="1">
              <a:spLocks noChangeArrowheads="1"/>
            </p:cNvSpPr>
            <p:nvPr/>
          </p:nvSpPr>
          <p:spPr bwMode="auto">
            <a:xfrm>
              <a:off x="2391" y="318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87254" name="Text Box 182"/>
            <p:cNvSpPr txBox="1">
              <a:spLocks noChangeArrowheads="1"/>
            </p:cNvSpPr>
            <p:nvPr/>
          </p:nvSpPr>
          <p:spPr bwMode="auto">
            <a:xfrm>
              <a:off x="2583" y="3181"/>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87255" name="Text Box 183"/>
            <p:cNvSpPr txBox="1">
              <a:spLocks noChangeArrowheads="1"/>
            </p:cNvSpPr>
            <p:nvPr/>
          </p:nvSpPr>
          <p:spPr bwMode="auto">
            <a:xfrm>
              <a:off x="2001" y="319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grpSp>
          <p:nvGrpSpPr>
            <p:cNvPr id="387256" name="Group 184"/>
            <p:cNvGrpSpPr>
              <a:grpSpLocks/>
            </p:cNvGrpSpPr>
            <p:nvPr/>
          </p:nvGrpSpPr>
          <p:grpSpPr bwMode="auto">
            <a:xfrm>
              <a:off x="1800" y="3330"/>
              <a:ext cx="278" cy="238"/>
              <a:chOff x="1060" y="3625"/>
              <a:chExt cx="278" cy="238"/>
            </a:xfrm>
          </p:grpSpPr>
          <p:sp>
            <p:nvSpPr>
              <p:cNvPr id="387257" name="Line 185"/>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58" name="Text Box 186"/>
              <p:cNvSpPr txBox="1">
                <a:spLocks noChangeArrowheads="1"/>
              </p:cNvSpPr>
              <p:nvPr/>
            </p:nvSpPr>
            <p:spPr bwMode="auto">
              <a:xfrm>
                <a:off x="1060" y="3675"/>
                <a:ext cx="27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Actr</a:t>
                </a:r>
              </a:p>
            </p:txBody>
          </p:sp>
        </p:grpSp>
        <p:grpSp>
          <p:nvGrpSpPr>
            <p:cNvPr id="387259" name="Group 187"/>
            <p:cNvGrpSpPr>
              <a:grpSpLocks/>
            </p:cNvGrpSpPr>
            <p:nvPr/>
          </p:nvGrpSpPr>
          <p:grpSpPr bwMode="auto">
            <a:xfrm>
              <a:off x="2866" y="3338"/>
              <a:ext cx="282" cy="238"/>
              <a:chOff x="1060" y="3625"/>
              <a:chExt cx="282" cy="238"/>
            </a:xfrm>
          </p:grpSpPr>
          <p:sp>
            <p:nvSpPr>
              <p:cNvPr id="387260" name="Line 188"/>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61" name="Text Box 189"/>
              <p:cNvSpPr txBox="1">
                <a:spLocks noChangeArrowheads="1"/>
              </p:cNvSpPr>
              <p:nvPr/>
            </p:nvSpPr>
            <p:spPr bwMode="auto">
              <a:xfrm>
                <a:off x="1060" y="3675"/>
                <a:ext cx="28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Bctr</a:t>
                </a:r>
              </a:p>
            </p:txBody>
          </p:sp>
        </p:grpSp>
        <p:grpSp>
          <p:nvGrpSpPr>
            <p:cNvPr id="387262" name="Group 190"/>
            <p:cNvGrpSpPr>
              <a:grpSpLocks/>
            </p:cNvGrpSpPr>
            <p:nvPr/>
          </p:nvGrpSpPr>
          <p:grpSpPr bwMode="auto">
            <a:xfrm>
              <a:off x="4823" y="3346"/>
              <a:ext cx="280" cy="238"/>
              <a:chOff x="1060" y="3625"/>
              <a:chExt cx="280" cy="238"/>
            </a:xfrm>
          </p:grpSpPr>
          <p:sp>
            <p:nvSpPr>
              <p:cNvPr id="387263" name="Line 191"/>
              <p:cNvSpPr>
                <a:spLocks noChangeShapeType="1"/>
              </p:cNvSpPr>
              <p:nvPr/>
            </p:nvSpPr>
            <p:spPr bwMode="auto">
              <a:xfrm flipV="1">
                <a:off x="1091" y="3625"/>
                <a:ext cx="0" cy="23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7264" name="Text Box 192"/>
              <p:cNvSpPr txBox="1">
                <a:spLocks noChangeArrowheads="1"/>
              </p:cNvSpPr>
              <p:nvPr/>
            </p:nvSpPr>
            <p:spPr bwMode="auto">
              <a:xfrm>
                <a:off x="1060" y="3675"/>
                <a:ext cx="28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latin typeface="Batang" pitchFamily="18" charset="-127"/>
                  </a:rPr>
                  <a:t>Cctr</a:t>
                </a:r>
              </a:p>
            </p:txBody>
          </p:sp>
        </p:grpSp>
        <p:sp>
          <p:nvSpPr>
            <p:cNvPr id="387265" name="Text Box 193"/>
            <p:cNvSpPr txBox="1">
              <a:spLocks noChangeArrowheads="1"/>
            </p:cNvSpPr>
            <p:nvPr/>
          </p:nvSpPr>
          <p:spPr bwMode="auto">
            <a:xfrm>
              <a:off x="814" y="3115"/>
              <a:ext cx="2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A</a:t>
              </a:r>
            </a:p>
          </p:txBody>
        </p:sp>
        <p:sp>
          <p:nvSpPr>
            <p:cNvPr id="387266" name="Text Box 194"/>
            <p:cNvSpPr txBox="1">
              <a:spLocks noChangeArrowheads="1"/>
            </p:cNvSpPr>
            <p:nvPr/>
          </p:nvSpPr>
          <p:spPr bwMode="auto">
            <a:xfrm>
              <a:off x="1845" y="3136"/>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B</a:t>
              </a:r>
            </a:p>
          </p:txBody>
        </p:sp>
        <p:sp>
          <p:nvSpPr>
            <p:cNvPr id="387267" name="Text Box 195"/>
            <p:cNvSpPr txBox="1">
              <a:spLocks noChangeArrowheads="1"/>
            </p:cNvSpPr>
            <p:nvPr/>
          </p:nvSpPr>
          <p:spPr bwMode="auto">
            <a:xfrm>
              <a:off x="3052" y="3150"/>
              <a:ext cx="2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C</a:t>
              </a:r>
            </a:p>
          </p:txBody>
        </p:sp>
        <p:sp>
          <p:nvSpPr>
            <p:cNvPr id="387268" name="Text Box 196"/>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387269" name="Text Box 197"/>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a:t>
              </a:r>
            </a:p>
          </p:txBody>
        </p:sp>
        <p:sp>
          <p:nvSpPr>
            <p:cNvPr id="387270" name="Text Box 198"/>
            <p:cNvSpPr txBox="1">
              <a:spLocks noChangeArrowheads="1"/>
            </p:cNvSpPr>
            <p:nvPr/>
          </p:nvSpPr>
          <p:spPr bwMode="auto">
            <a:xfrm>
              <a:off x="3584" y="3193"/>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13</a:t>
              </a:r>
            </a:p>
          </p:txBody>
        </p:sp>
        <p:sp>
          <p:nvSpPr>
            <p:cNvPr id="387271" name="Text Box 199"/>
            <p:cNvSpPr txBox="1">
              <a:spLocks noChangeArrowheads="1"/>
            </p:cNvSpPr>
            <p:nvPr/>
          </p:nvSpPr>
          <p:spPr bwMode="auto">
            <a:xfrm>
              <a:off x="3781" y="3200"/>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15</a:t>
              </a:r>
            </a:p>
          </p:txBody>
        </p:sp>
        <p:sp>
          <p:nvSpPr>
            <p:cNvPr id="387272" name="Text Box 200"/>
            <p:cNvSpPr txBox="1">
              <a:spLocks noChangeArrowheads="1"/>
            </p:cNvSpPr>
            <p:nvPr/>
          </p:nvSpPr>
          <p:spPr bwMode="auto">
            <a:xfrm>
              <a:off x="3984" y="319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24</a:t>
              </a:r>
            </a:p>
          </p:txBody>
        </p:sp>
        <p:sp>
          <p:nvSpPr>
            <p:cNvPr id="387273" name="Text Box 201"/>
            <p:cNvSpPr txBox="1">
              <a:spLocks noChangeArrowheads="1"/>
            </p:cNvSpPr>
            <p:nvPr/>
          </p:nvSpPr>
          <p:spPr bwMode="auto">
            <a:xfrm>
              <a:off x="4169" y="319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26</a:t>
              </a:r>
            </a:p>
          </p:txBody>
        </p:sp>
        <p:sp>
          <p:nvSpPr>
            <p:cNvPr id="387274" name="Text Box 202"/>
            <p:cNvSpPr txBox="1">
              <a:spLocks noChangeArrowheads="1"/>
            </p:cNvSpPr>
            <p:nvPr/>
          </p:nvSpPr>
          <p:spPr bwMode="auto">
            <a:xfrm>
              <a:off x="4371" y="319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27</a:t>
              </a:r>
            </a:p>
          </p:txBody>
        </p:sp>
        <p:sp>
          <p:nvSpPr>
            <p:cNvPr id="387275" name="Text Box 203"/>
            <p:cNvSpPr txBox="1">
              <a:spLocks noChangeArrowheads="1"/>
            </p:cNvSpPr>
            <p:nvPr/>
          </p:nvSpPr>
          <p:spPr bwMode="auto">
            <a:xfrm>
              <a:off x="4583" y="319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7126"/>
                                        </p:tgtEl>
                                        <p:attrNameLst>
                                          <p:attrName>style.visibility</p:attrName>
                                        </p:attrNameLst>
                                      </p:cBhvr>
                                      <p:to>
                                        <p:strVal val="visible"/>
                                      </p:to>
                                    </p:set>
                                    <p:animEffect transition="in" filter="blinds(horizontal)">
                                      <p:cBhvr>
                                        <p:cTn id="7" dur="500"/>
                                        <p:tgtEl>
                                          <p:spTgt spid="387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7077"/>
                                        </p:tgtEl>
                                        <p:attrNameLst>
                                          <p:attrName>style.visibility</p:attrName>
                                        </p:attrNameLst>
                                      </p:cBhvr>
                                      <p:to>
                                        <p:strVal val="visible"/>
                                      </p:to>
                                    </p:set>
                                    <p:animEffect transition="in" filter="blinds(horizontal)">
                                      <p:cBhvr>
                                        <p:cTn id="12" dur="500"/>
                                        <p:tgtEl>
                                          <p:spTgt spid="387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87078"/>
                                        </p:tgtEl>
                                        <p:attrNameLst>
                                          <p:attrName>style.visibility</p:attrName>
                                        </p:attrNameLst>
                                      </p:cBhvr>
                                      <p:to>
                                        <p:strVal val="visible"/>
                                      </p:to>
                                    </p:set>
                                    <p:animEffect transition="in" filter="blinds(horizontal)">
                                      <p:cBhvr>
                                        <p:cTn id="17" dur="500"/>
                                        <p:tgtEl>
                                          <p:spTgt spid="387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7174"/>
                                        </p:tgtEl>
                                        <p:attrNameLst>
                                          <p:attrName>style.visibility</p:attrName>
                                        </p:attrNameLst>
                                      </p:cBhvr>
                                      <p:to>
                                        <p:strVal val="visible"/>
                                      </p:to>
                                    </p:set>
                                    <p:animEffect transition="in" filter="blinds(horizontal)">
                                      <p:cBhvr>
                                        <p:cTn id="22" dur="500"/>
                                        <p:tgtEl>
                                          <p:spTgt spid="3871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87175"/>
                                        </p:tgtEl>
                                        <p:attrNameLst>
                                          <p:attrName>style.visibility</p:attrName>
                                        </p:attrNameLst>
                                      </p:cBhvr>
                                      <p:to>
                                        <p:strVal val="visible"/>
                                      </p:to>
                                    </p:set>
                                    <p:animEffect transition="in" filter="blinds(horizontal)">
                                      <p:cBhvr>
                                        <p:cTn id="27" dur="500"/>
                                        <p:tgtEl>
                                          <p:spTgt spid="3871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7224"/>
                                        </p:tgtEl>
                                        <p:attrNameLst>
                                          <p:attrName>style.visibility</p:attrName>
                                        </p:attrNameLst>
                                      </p:cBhvr>
                                      <p:to>
                                        <p:strVal val="visible"/>
                                      </p:to>
                                    </p:set>
                                    <p:animEffect transition="in" filter="blinds(horizontal)">
                                      <p:cBhvr>
                                        <p:cTn id="32" dur="500"/>
                                        <p:tgtEl>
                                          <p:spTgt spid="3872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87225"/>
                                        </p:tgtEl>
                                        <p:attrNameLst>
                                          <p:attrName>style.visibility</p:attrName>
                                        </p:attrNameLst>
                                      </p:cBhvr>
                                      <p:to>
                                        <p:strVal val="visible"/>
                                      </p:to>
                                    </p:set>
                                    <p:animEffect transition="in" filter="blinds(horizontal)">
                                      <p:cBhvr>
                                        <p:cTn id="37" dur="500"/>
                                        <p:tgtEl>
                                          <p:spTgt spid="387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7" grpId="0" autoUpdateAnimBg="0"/>
      <p:bldP spid="387174" grpId="0" autoUpdateAnimBg="0"/>
      <p:bldP spid="38722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619125" y="165100"/>
            <a:ext cx="7772400" cy="657225"/>
          </a:xfrm>
        </p:spPr>
        <p:txBody>
          <a:bodyPr/>
          <a:lstStyle/>
          <a:p>
            <a:r>
              <a:rPr lang="en-US" sz="3200"/>
              <a:t>Merging Two Sorted Lists </a:t>
            </a:r>
            <a:r>
              <a:rPr lang="en-US" sz="3200">
                <a:sym typeface="Symbol" pitchFamily="18" charset="2"/>
              </a:rPr>
              <a:t> C++ Code</a:t>
            </a:r>
            <a:endParaRPr lang="en-US" sz="3200">
              <a:latin typeface="Batang" pitchFamily="18" charset="-127"/>
            </a:endParaRPr>
          </a:p>
        </p:txBody>
      </p:sp>
      <p:sp>
        <p:nvSpPr>
          <p:cNvPr id="388099" name="Rectangle 3"/>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8100" name="Picture 4" descr="Z:\teaching\AlgDataStr\me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075" y="842963"/>
            <a:ext cx="6253163" cy="5965825"/>
          </a:xfrm>
          <a:prstGeom prst="rect">
            <a:avLst/>
          </a:prstGeom>
          <a:noFill/>
          <a:extLst>
            <a:ext uri="{909E8E84-426E-40DD-AFC4-6F175D3DCCD1}">
              <a14:hiddenFill xmlns:a14="http://schemas.microsoft.com/office/drawing/2010/main">
                <a:solidFill>
                  <a:srgbClr val="FFFFFF"/>
                </a:solidFill>
              </a14:hiddenFill>
            </a:ext>
          </a:extLst>
        </p:spPr>
      </p:pic>
      <p:sp>
        <p:nvSpPr>
          <p:cNvPr id="388101" name="Rectangle 5"/>
          <p:cNvSpPr>
            <a:spLocks noChangeArrowheads="1"/>
          </p:cNvSpPr>
          <p:nvPr/>
        </p:nvSpPr>
        <p:spPr bwMode="auto">
          <a:xfrm>
            <a:off x="5464175" y="1311275"/>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02" name="Line 6"/>
          <p:cNvSpPr>
            <a:spLocks noChangeShapeType="1"/>
          </p:cNvSpPr>
          <p:nvPr/>
        </p:nvSpPr>
        <p:spPr bwMode="auto">
          <a:xfrm>
            <a:off x="57689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3" name="Line 7"/>
          <p:cNvSpPr>
            <a:spLocks noChangeShapeType="1"/>
          </p:cNvSpPr>
          <p:nvPr/>
        </p:nvSpPr>
        <p:spPr bwMode="auto">
          <a:xfrm>
            <a:off x="60737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4" name="Line 8"/>
          <p:cNvSpPr>
            <a:spLocks noChangeShapeType="1"/>
          </p:cNvSpPr>
          <p:nvPr/>
        </p:nvSpPr>
        <p:spPr bwMode="auto">
          <a:xfrm>
            <a:off x="63785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5" name="Line 9"/>
          <p:cNvSpPr>
            <a:spLocks noChangeShapeType="1"/>
          </p:cNvSpPr>
          <p:nvPr/>
        </p:nvSpPr>
        <p:spPr bwMode="auto">
          <a:xfrm>
            <a:off x="66833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6" name="Line 10"/>
          <p:cNvSpPr>
            <a:spLocks noChangeShapeType="1"/>
          </p:cNvSpPr>
          <p:nvPr/>
        </p:nvSpPr>
        <p:spPr bwMode="auto">
          <a:xfrm>
            <a:off x="69881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7" name="Line 11"/>
          <p:cNvSpPr>
            <a:spLocks noChangeShapeType="1"/>
          </p:cNvSpPr>
          <p:nvPr/>
        </p:nvSpPr>
        <p:spPr bwMode="auto">
          <a:xfrm>
            <a:off x="72929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8" name="Line 12"/>
          <p:cNvSpPr>
            <a:spLocks noChangeShapeType="1"/>
          </p:cNvSpPr>
          <p:nvPr/>
        </p:nvSpPr>
        <p:spPr bwMode="auto">
          <a:xfrm>
            <a:off x="75977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09" name="Line 13"/>
          <p:cNvSpPr>
            <a:spLocks noChangeShapeType="1"/>
          </p:cNvSpPr>
          <p:nvPr/>
        </p:nvSpPr>
        <p:spPr bwMode="auto">
          <a:xfrm>
            <a:off x="79025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10" name="Line 14"/>
          <p:cNvSpPr>
            <a:spLocks noChangeShapeType="1"/>
          </p:cNvSpPr>
          <p:nvPr/>
        </p:nvSpPr>
        <p:spPr bwMode="auto">
          <a:xfrm>
            <a:off x="82073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11" name="Line 15"/>
          <p:cNvSpPr>
            <a:spLocks noChangeShapeType="1"/>
          </p:cNvSpPr>
          <p:nvPr/>
        </p:nvSpPr>
        <p:spPr bwMode="auto">
          <a:xfrm>
            <a:off x="8512175" y="13112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12" name="Text Box 16"/>
          <p:cNvSpPr txBox="1">
            <a:spLocks noChangeArrowheads="1"/>
          </p:cNvSpPr>
          <p:nvPr/>
        </p:nvSpPr>
        <p:spPr bwMode="auto">
          <a:xfrm>
            <a:off x="5211763" y="1320800"/>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grpSp>
        <p:nvGrpSpPr>
          <p:cNvPr id="388113" name="Group 17"/>
          <p:cNvGrpSpPr>
            <a:grpSpLocks/>
          </p:cNvGrpSpPr>
          <p:nvPr/>
        </p:nvGrpSpPr>
        <p:grpSpPr bwMode="auto">
          <a:xfrm>
            <a:off x="5375275" y="1612900"/>
            <a:ext cx="635000" cy="381000"/>
            <a:chOff x="3386" y="1016"/>
            <a:chExt cx="400" cy="240"/>
          </a:xfrm>
        </p:grpSpPr>
        <p:sp>
          <p:nvSpPr>
            <p:cNvPr id="388114" name="Line 18"/>
            <p:cNvSpPr>
              <a:spLocks noChangeShapeType="1"/>
            </p:cNvSpPr>
            <p:nvPr/>
          </p:nvSpPr>
          <p:spPr bwMode="auto">
            <a:xfrm>
              <a:off x="3727" y="1016"/>
              <a:ext cx="0" cy="224"/>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15" name="Text Box 19"/>
            <p:cNvSpPr txBox="1">
              <a:spLocks noChangeArrowheads="1"/>
            </p:cNvSpPr>
            <p:nvPr/>
          </p:nvSpPr>
          <p:spPr bwMode="auto">
            <a:xfrm>
              <a:off x="3386" y="1083"/>
              <a:ext cx="4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leftPos</a:t>
              </a:r>
            </a:p>
          </p:txBody>
        </p:sp>
      </p:grpSp>
      <p:grpSp>
        <p:nvGrpSpPr>
          <p:cNvPr id="388116" name="Group 20"/>
          <p:cNvGrpSpPr>
            <a:grpSpLocks/>
          </p:cNvGrpSpPr>
          <p:nvPr/>
        </p:nvGrpSpPr>
        <p:grpSpPr bwMode="auto">
          <a:xfrm>
            <a:off x="6483350" y="1609725"/>
            <a:ext cx="730250" cy="381000"/>
            <a:chOff x="4084" y="1014"/>
            <a:chExt cx="460" cy="240"/>
          </a:xfrm>
        </p:grpSpPr>
        <p:sp>
          <p:nvSpPr>
            <p:cNvPr id="388117" name="Line 21"/>
            <p:cNvSpPr>
              <a:spLocks noChangeShapeType="1"/>
            </p:cNvSpPr>
            <p:nvPr/>
          </p:nvSpPr>
          <p:spPr bwMode="auto">
            <a:xfrm>
              <a:off x="4488" y="1014"/>
              <a:ext cx="0" cy="224"/>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18" name="Text Box 22"/>
            <p:cNvSpPr txBox="1">
              <a:spLocks noChangeArrowheads="1"/>
            </p:cNvSpPr>
            <p:nvPr/>
          </p:nvSpPr>
          <p:spPr bwMode="auto">
            <a:xfrm>
              <a:off x="4084" y="1081"/>
              <a:ext cx="4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rightPos</a:t>
              </a:r>
            </a:p>
          </p:txBody>
        </p:sp>
      </p:grpSp>
      <p:grpSp>
        <p:nvGrpSpPr>
          <p:cNvPr id="388119" name="Group 23"/>
          <p:cNvGrpSpPr>
            <a:grpSpLocks/>
          </p:cNvGrpSpPr>
          <p:nvPr/>
        </p:nvGrpSpPr>
        <p:grpSpPr bwMode="auto">
          <a:xfrm>
            <a:off x="7702550" y="1617663"/>
            <a:ext cx="750888" cy="381000"/>
            <a:chOff x="4084" y="1014"/>
            <a:chExt cx="473" cy="240"/>
          </a:xfrm>
        </p:grpSpPr>
        <p:sp>
          <p:nvSpPr>
            <p:cNvPr id="388120" name="Line 24"/>
            <p:cNvSpPr>
              <a:spLocks noChangeShapeType="1"/>
            </p:cNvSpPr>
            <p:nvPr/>
          </p:nvSpPr>
          <p:spPr bwMode="auto">
            <a:xfrm>
              <a:off x="4488" y="1014"/>
              <a:ext cx="0" cy="224"/>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88121" name="Text Box 25"/>
            <p:cNvSpPr txBox="1">
              <a:spLocks noChangeArrowheads="1"/>
            </p:cNvSpPr>
            <p:nvPr/>
          </p:nvSpPr>
          <p:spPr bwMode="auto">
            <a:xfrm>
              <a:off x="4084" y="1081"/>
              <a:ext cx="4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rightEnd</a:t>
              </a:r>
            </a:p>
          </p:txBody>
        </p:sp>
      </p:grpSp>
      <p:sp>
        <p:nvSpPr>
          <p:cNvPr id="388122" name="AutoShape 26"/>
          <p:cNvSpPr>
            <a:spLocks/>
          </p:cNvSpPr>
          <p:nvPr/>
        </p:nvSpPr>
        <p:spPr bwMode="auto">
          <a:xfrm rot="5390592">
            <a:off x="6288088" y="585787"/>
            <a:ext cx="160338" cy="1236663"/>
          </a:xfrm>
          <a:prstGeom prst="leftBrace">
            <a:avLst>
              <a:gd name="adj1" fmla="val 64274"/>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23" name="Text Box 27"/>
          <p:cNvSpPr txBox="1">
            <a:spLocks noChangeArrowheads="1"/>
          </p:cNvSpPr>
          <p:nvPr/>
        </p:nvSpPr>
        <p:spPr bwMode="auto">
          <a:xfrm>
            <a:off x="6235700" y="838200"/>
            <a:ext cx="306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388124" name="AutoShape 28"/>
          <p:cNvSpPr>
            <a:spLocks/>
          </p:cNvSpPr>
          <p:nvPr/>
        </p:nvSpPr>
        <p:spPr bwMode="auto">
          <a:xfrm rot="5390592">
            <a:off x="7661275" y="461963"/>
            <a:ext cx="180975" cy="1482725"/>
          </a:xfrm>
          <a:prstGeom prst="leftBrace">
            <a:avLst>
              <a:gd name="adj1" fmla="val 68275"/>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25" name="Text Box 29"/>
          <p:cNvSpPr txBox="1">
            <a:spLocks noChangeArrowheads="1"/>
          </p:cNvSpPr>
          <p:nvPr/>
        </p:nvSpPr>
        <p:spPr bwMode="auto">
          <a:xfrm>
            <a:off x="7599363" y="815975"/>
            <a:ext cx="3032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B</a:t>
            </a:r>
          </a:p>
        </p:txBody>
      </p:sp>
      <p:sp>
        <p:nvSpPr>
          <p:cNvPr id="388126" name="Text Box 30"/>
          <p:cNvSpPr txBox="1">
            <a:spLocks noChangeArrowheads="1"/>
          </p:cNvSpPr>
          <p:nvPr/>
        </p:nvSpPr>
        <p:spPr bwMode="auto">
          <a:xfrm>
            <a:off x="4167188" y="2794000"/>
            <a:ext cx="4806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Batang" pitchFamily="18" charset="-127"/>
              </a:rPr>
              <a:t>leftEnd</a:t>
            </a:r>
            <a:r>
              <a:rPr lang="en-US" sz="1200"/>
              <a:t> points to the last position of subarray A; </a:t>
            </a:r>
            <a:r>
              <a:rPr lang="en-US" sz="1200">
                <a:latin typeface="Batang" pitchFamily="18" charset="-127"/>
              </a:rPr>
              <a:t>tmpPos</a:t>
            </a:r>
            <a:r>
              <a:rPr lang="en-US" sz="1200"/>
              <a:t> is the next</a:t>
            </a:r>
          </a:p>
          <a:p>
            <a:r>
              <a:rPr lang="en-US" sz="1200"/>
              <a:t>available position in array </a:t>
            </a:r>
            <a:r>
              <a:rPr lang="en-US" sz="1200">
                <a:latin typeface="Batang" pitchFamily="18" charset="-127"/>
              </a:rPr>
              <a:t>tmpArray</a:t>
            </a:r>
            <a:r>
              <a:rPr lang="en-US" sz="1200"/>
              <a:t> to place the merged result.</a:t>
            </a:r>
          </a:p>
        </p:txBody>
      </p:sp>
      <p:sp>
        <p:nvSpPr>
          <p:cNvPr id="388127" name="Text Box 31"/>
          <p:cNvSpPr txBox="1">
            <a:spLocks noChangeArrowheads="1"/>
          </p:cNvSpPr>
          <p:nvPr/>
        </p:nvSpPr>
        <p:spPr bwMode="auto">
          <a:xfrm>
            <a:off x="4921250" y="3482975"/>
            <a:ext cx="3703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One pass traversal of A and B; make sure not to go </a:t>
            </a:r>
          </a:p>
          <a:p>
            <a:r>
              <a:rPr lang="en-US" sz="1200"/>
              <a:t>Beyond the end position of A or B.</a:t>
            </a:r>
          </a:p>
        </p:txBody>
      </p:sp>
      <p:sp>
        <p:nvSpPr>
          <p:cNvPr id="388128" name="Text Box 32"/>
          <p:cNvSpPr txBox="1">
            <a:spLocks noChangeArrowheads="1"/>
          </p:cNvSpPr>
          <p:nvPr/>
        </p:nvSpPr>
        <p:spPr bwMode="auto">
          <a:xfrm>
            <a:off x="4889500" y="3890963"/>
            <a:ext cx="39973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If current element in A is no larger than current element</a:t>
            </a:r>
          </a:p>
          <a:p>
            <a:r>
              <a:rPr lang="en-US" sz="1200"/>
              <a:t>In B, place the current element in A into tmpArray, and </a:t>
            </a:r>
          </a:p>
          <a:p>
            <a:r>
              <a:rPr lang="en-US" sz="1200"/>
              <a:t>advance </a:t>
            </a:r>
            <a:r>
              <a:rPr lang="en-US" sz="1200">
                <a:latin typeface="Batang" pitchFamily="18" charset="-127"/>
              </a:rPr>
              <a:t>leftPos</a:t>
            </a:r>
            <a:r>
              <a:rPr lang="en-US" sz="1200"/>
              <a:t> and </a:t>
            </a:r>
            <a:r>
              <a:rPr lang="en-US" sz="1200">
                <a:latin typeface="Batang" pitchFamily="18" charset="-127"/>
              </a:rPr>
              <a:t>tmpPos</a:t>
            </a:r>
            <a:r>
              <a:rPr lang="en-US" sz="1200"/>
              <a:t> by one.</a:t>
            </a:r>
          </a:p>
        </p:txBody>
      </p:sp>
      <p:sp>
        <p:nvSpPr>
          <p:cNvPr id="388129" name="AutoShape 33"/>
          <p:cNvSpPr>
            <a:spLocks/>
          </p:cNvSpPr>
          <p:nvPr/>
        </p:nvSpPr>
        <p:spPr bwMode="auto">
          <a:xfrm>
            <a:off x="4808538" y="3959225"/>
            <a:ext cx="88900" cy="279400"/>
          </a:xfrm>
          <a:prstGeom prst="rightBrace">
            <a:avLst>
              <a:gd name="adj1" fmla="val 26190"/>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8130" name="Text Box 34"/>
          <p:cNvSpPr txBox="1">
            <a:spLocks noChangeArrowheads="1"/>
          </p:cNvSpPr>
          <p:nvPr/>
        </p:nvSpPr>
        <p:spPr bwMode="auto">
          <a:xfrm>
            <a:off x="5405438" y="4676775"/>
            <a:ext cx="327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If we exhaust array B, copy the remainder of </a:t>
            </a:r>
          </a:p>
          <a:p>
            <a:r>
              <a:rPr lang="en-US" sz="1200"/>
              <a:t>array A to </a:t>
            </a:r>
            <a:r>
              <a:rPr lang="en-US" sz="1200">
                <a:latin typeface="Batang" pitchFamily="18" charset="-127"/>
              </a:rPr>
              <a:t>tmpArray</a:t>
            </a:r>
            <a:r>
              <a:rPr lang="en-US" sz="1200"/>
              <a:t>.</a:t>
            </a:r>
          </a:p>
        </p:txBody>
      </p:sp>
      <p:sp>
        <p:nvSpPr>
          <p:cNvPr id="388131" name="Text Box 35"/>
          <p:cNvSpPr txBox="1">
            <a:spLocks noChangeArrowheads="1"/>
          </p:cNvSpPr>
          <p:nvPr/>
        </p:nvSpPr>
        <p:spPr bwMode="auto">
          <a:xfrm>
            <a:off x="5457825" y="5246688"/>
            <a:ext cx="327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If we exhaust array A, copy the remainder of </a:t>
            </a:r>
          </a:p>
          <a:p>
            <a:r>
              <a:rPr lang="en-US" sz="1200"/>
              <a:t>array B to </a:t>
            </a:r>
            <a:r>
              <a:rPr lang="en-US" sz="1200">
                <a:latin typeface="Batang" pitchFamily="18" charset="-127"/>
              </a:rPr>
              <a:t>tmpArray</a:t>
            </a:r>
            <a:r>
              <a:rPr lang="en-US" sz="12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19125" y="165100"/>
            <a:ext cx="7772400" cy="884238"/>
          </a:xfrm>
        </p:spPr>
        <p:txBody>
          <a:bodyPr/>
          <a:lstStyle/>
          <a:p>
            <a:r>
              <a:rPr lang="en-US" sz="3200"/>
              <a:t>Insertion Sort </a:t>
            </a:r>
            <a:r>
              <a:rPr lang="en-US" sz="3200">
                <a:sym typeface="Symbol" pitchFamily="18" charset="2"/>
              </a:rPr>
              <a:t> </a:t>
            </a:r>
            <a:r>
              <a:rPr lang="en-US" sz="3200"/>
              <a:t>Examples</a:t>
            </a:r>
            <a:endParaRPr lang="en-US" sz="3200">
              <a:latin typeface="Batang" pitchFamily="18" charset="-127"/>
            </a:endParaRPr>
          </a:p>
        </p:txBody>
      </p:sp>
      <p:sp>
        <p:nvSpPr>
          <p:cNvPr id="346115" name="Rectangle 3" descr="Rectangle: Click to edit Master text styles&#10;Second level&#10;Third level&#10;Fourth level&#10;Fifth level"/>
          <p:cNvSpPr>
            <a:spLocks noGrp="1" noChangeArrowheads="1"/>
          </p:cNvSpPr>
          <p:nvPr>
            <p:ph idx="1"/>
          </p:nvPr>
        </p:nvSpPr>
        <p:spPr>
          <a:xfrm>
            <a:off x="595313" y="1135063"/>
            <a:ext cx="7940675" cy="5143500"/>
          </a:xfrm>
        </p:spPr>
        <p:txBody>
          <a:bodyPr/>
          <a:lstStyle/>
          <a:p>
            <a:r>
              <a:rPr lang="en-US" sz="2000">
                <a:sym typeface="Symbol" pitchFamily="18" charset="2"/>
              </a:rPr>
              <a:t>Sort </a:t>
            </a:r>
            <a:r>
              <a:rPr lang="en-US" sz="2000">
                <a:cs typeface="Times New Roman" charset="0"/>
                <a:sym typeface="Symbol" pitchFamily="18" charset="2"/>
              </a:rPr>
              <a:t>34, 8, 64, 51, 32, and 21</a:t>
            </a:r>
            <a:r>
              <a:rPr lang="en-US" sz="2000">
                <a:sym typeface="Symbol" pitchFamily="18" charset="2"/>
              </a:rPr>
              <a:t> </a:t>
            </a:r>
          </a:p>
        </p:txBody>
      </p:sp>
      <p:sp>
        <p:nvSpPr>
          <p:cNvPr id="346116"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6117" name="Rectangle 5"/>
          <p:cNvSpPr>
            <a:spLocks noChangeArrowheads="1"/>
          </p:cNvSpPr>
          <p:nvPr/>
        </p:nvSpPr>
        <p:spPr bwMode="auto">
          <a:xfrm>
            <a:off x="2665413" y="2149475"/>
            <a:ext cx="500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cs typeface="Times New Roman" charset="0"/>
                <a:sym typeface="Symbol" pitchFamily="18" charset="2"/>
              </a:rPr>
              <a:t>34</a:t>
            </a:r>
            <a:r>
              <a:rPr lang="en-US" sz="1800">
                <a:cs typeface="Times New Roman" charset="0"/>
                <a:sym typeface="Symbol" pitchFamily="18" charset="2"/>
              </a:rPr>
              <a:t>	8	64	51	32	21</a:t>
            </a:r>
          </a:p>
        </p:txBody>
      </p:sp>
      <p:sp>
        <p:nvSpPr>
          <p:cNvPr id="346119" name="Text Box 7"/>
          <p:cNvSpPr txBox="1">
            <a:spLocks noChangeArrowheads="1"/>
          </p:cNvSpPr>
          <p:nvPr/>
        </p:nvSpPr>
        <p:spPr bwMode="auto">
          <a:xfrm>
            <a:off x="822325" y="2536825"/>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First pass:	</a:t>
            </a:r>
            <a:r>
              <a:rPr lang="en-US" sz="1800">
                <a:solidFill>
                  <a:srgbClr val="22AA22"/>
                </a:solidFill>
                <a:cs typeface="Times New Roman" charset="0"/>
                <a:sym typeface="Symbol" pitchFamily="18" charset="2"/>
              </a:rPr>
              <a:t>34</a:t>
            </a:r>
            <a:r>
              <a:rPr lang="en-US" sz="1800">
                <a:cs typeface="Times New Roman" charset="0"/>
                <a:sym typeface="Symbol" pitchFamily="18" charset="2"/>
              </a:rPr>
              <a:t>	</a:t>
            </a:r>
            <a:r>
              <a:rPr lang="en-US" sz="1800">
                <a:solidFill>
                  <a:srgbClr val="FF00FF"/>
                </a:solidFill>
                <a:cs typeface="Times New Roman" charset="0"/>
                <a:sym typeface="Symbol" pitchFamily="18" charset="2"/>
              </a:rPr>
              <a:t>8</a:t>
            </a:r>
            <a:r>
              <a:rPr lang="en-US" sz="1800">
                <a:cs typeface="Times New Roman" charset="0"/>
                <a:sym typeface="Symbol" pitchFamily="18" charset="2"/>
              </a:rPr>
              <a:t>	64	51	32	21</a:t>
            </a:r>
          </a:p>
          <a:p>
            <a:r>
              <a:rPr lang="en-US" sz="1800">
                <a:cs typeface="Times New Roman" charset="0"/>
                <a:sym typeface="Symbol" pitchFamily="18" charset="2"/>
              </a:rPr>
              <a:t>p = 1</a:t>
            </a:r>
            <a:r>
              <a:rPr lang="en-US" sz="1800">
                <a:solidFill>
                  <a:srgbClr val="22AA22"/>
                </a:solidFill>
                <a:cs typeface="Times New Roman" charset="0"/>
                <a:sym typeface="Symbol" pitchFamily="18" charset="2"/>
              </a:rPr>
              <a:t>		8	34</a:t>
            </a:r>
            <a:r>
              <a:rPr lang="en-US" sz="1800">
                <a:cs typeface="Times New Roman" charset="0"/>
                <a:sym typeface="Symbol" pitchFamily="18" charset="2"/>
              </a:rPr>
              <a:t>	64	51	32	21</a:t>
            </a:r>
            <a:endParaRPr lang="en-US" sz="1800"/>
          </a:p>
        </p:txBody>
      </p:sp>
      <p:sp>
        <p:nvSpPr>
          <p:cNvPr id="346120" name="Text Box 8"/>
          <p:cNvSpPr txBox="1">
            <a:spLocks noChangeArrowheads="1"/>
          </p:cNvSpPr>
          <p:nvPr/>
        </p:nvSpPr>
        <p:spPr bwMode="auto">
          <a:xfrm>
            <a:off x="817563" y="3189288"/>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second pass: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FF00FF"/>
                </a:solidFill>
                <a:cs typeface="Times New Roman" charset="0"/>
                <a:sym typeface="Symbol" pitchFamily="18" charset="2"/>
              </a:rPr>
              <a:t>64</a:t>
            </a:r>
            <a:r>
              <a:rPr lang="en-US" sz="1800">
                <a:cs typeface="Times New Roman" charset="0"/>
                <a:sym typeface="Symbol" pitchFamily="18" charset="2"/>
              </a:rPr>
              <a:t>	51	32	21</a:t>
            </a:r>
          </a:p>
          <a:p>
            <a:r>
              <a:rPr lang="en-US" sz="1800">
                <a:cs typeface="Times New Roman" charset="0"/>
                <a:sym typeface="Symbol" pitchFamily="18" charset="2"/>
              </a:rPr>
              <a:t>p = 2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51	32	21</a:t>
            </a:r>
          </a:p>
        </p:txBody>
      </p:sp>
      <p:sp>
        <p:nvSpPr>
          <p:cNvPr id="346122" name="Text Box 10"/>
          <p:cNvSpPr txBox="1">
            <a:spLocks noChangeArrowheads="1"/>
          </p:cNvSpPr>
          <p:nvPr/>
        </p:nvSpPr>
        <p:spPr bwMode="auto">
          <a:xfrm>
            <a:off x="827088" y="3870325"/>
            <a:ext cx="6835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third pass: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a:t>
            </a:r>
            <a:r>
              <a:rPr lang="en-US" sz="1800">
                <a:solidFill>
                  <a:srgbClr val="FF00FF"/>
                </a:solidFill>
                <a:cs typeface="Times New Roman" charset="0"/>
                <a:sym typeface="Symbol" pitchFamily="18" charset="2"/>
              </a:rPr>
              <a:t>51</a:t>
            </a:r>
            <a:r>
              <a:rPr lang="en-US" sz="1800">
                <a:cs typeface="Times New Roman" charset="0"/>
                <a:sym typeface="Symbol" pitchFamily="18" charset="2"/>
              </a:rPr>
              <a:t>	32	21</a:t>
            </a:r>
          </a:p>
          <a:p>
            <a:r>
              <a:rPr lang="en-US" sz="1800">
                <a:cs typeface="Times New Roman" charset="0"/>
                <a:sym typeface="Symbol" pitchFamily="18" charset="2"/>
              </a:rPr>
              <a:t>p = 3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FF00FF"/>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32	21</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32	21</a:t>
            </a:r>
          </a:p>
        </p:txBody>
      </p:sp>
      <p:sp>
        <p:nvSpPr>
          <p:cNvPr id="346123" name="Text Box 11"/>
          <p:cNvSpPr txBox="1">
            <a:spLocks noChangeArrowheads="1"/>
          </p:cNvSpPr>
          <p:nvPr/>
        </p:nvSpPr>
        <p:spPr bwMode="auto">
          <a:xfrm>
            <a:off x="822325" y="4794250"/>
            <a:ext cx="68357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fourth pass: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a:t>
            </a:r>
            <a:r>
              <a:rPr lang="en-US" sz="1800">
                <a:solidFill>
                  <a:srgbClr val="FF00FF"/>
                </a:solidFill>
                <a:cs typeface="Times New Roman" charset="0"/>
                <a:sym typeface="Symbol" pitchFamily="18" charset="2"/>
              </a:rPr>
              <a:t>32</a:t>
            </a:r>
            <a:r>
              <a:rPr lang="en-US" sz="1800">
                <a:cs typeface="Times New Roman" charset="0"/>
                <a:sym typeface="Symbol" pitchFamily="18" charset="2"/>
              </a:rPr>
              <a:t>	21</a:t>
            </a:r>
          </a:p>
          <a:p>
            <a:r>
              <a:rPr lang="en-US" sz="1800">
                <a:cs typeface="Times New Roman" charset="0"/>
                <a:sym typeface="Symbol" pitchFamily="18" charset="2"/>
              </a:rPr>
              <a:t>p = 4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FF00FF"/>
                </a:solidFill>
                <a:cs typeface="Times New Roman" charset="0"/>
                <a:sym typeface="Symbol" pitchFamily="18" charset="2"/>
              </a:rPr>
              <a:t>32</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21</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FF00FF"/>
                </a:solidFill>
                <a:cs typeface="Times New Roman" charset="0"/>
                <a:sym typeface="Symbol" pitchFamily="18" charset="2"/>
              </a:rPr>
              <a:t>32</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21</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a:t>
            </a:r>
            <a:r>
              <a:rPr lang="en-US" sz="1800">
                <a:solidFill>
                  <a:srgbClr val="FF00FF"/>
                </a:solidFill>
                <a:cs typeface="Times New Roman" charset="0"/>
                <a:sym typeface="Symbol" pitchFamily="18" charset="2"/>
              </a:rPr>
              <a:t>32</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21</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32</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21</a:t>
            </a:r>
          </a:p>
        </p:txBody>
      </p:sp>
      <p:sp>
        <p:nvSpPr>
          <p:cNvPr id="346125" name="Text Box 13"/>
          <p:cNvSpPr txBox="1">
            <a:spLocks noChangeArrowheads="1"/>
          </p:cNvSpPr>
          <p:nvPr/>
        </p:nvSpPr>
        <p:spPr bwMode="auto">
          <a:xfrm>
            <a:off x="817563" y="1660525"/>
            <a:ext cx="683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position:		</a:t>
            </a:r>
            <a:r>
              <a:rPr lang="en-US" sz="1800">
                <a:solidFill>
                  <a:srgbClr val="FF0000"/>
                </a:solidFill>
                <a:cs typeface="Times New Roman" charset="0"/>
                <a:sym typeface="Symbol" pitchFamily="18" charset="2"/>
              </a:rPr>
              <a:t>0	1	2	3	4	5</a:t>
            </a:r>
            <a:endParaRPr lang="en-US" sz="180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619125" y="165100"/>
            <a:ext cx="7772400" cy="657225"/>
          </a:xfrm>
        </p:spPr>
        <p:txBody>
          <a:bodyPr/>
          <a:lstStyle/>
          <a:p>
            <a:r>
              <a:rPr lang="en-US" sz="3200"/>
              <a:t>Recursive Mergesort</a:t>
            </a:r>
            <a:endParaRPr lang="en-US" sz="3200">
              <a:latin typeface="Batang" pitchFamily="18" charset="-127"/>
            </a:endParaRPr>
          </a:p>
        </p:txBody>
      </p:sp>
      <p:sp>
        <p:nvSpPr>
          <p:cNvPr id="389123" name="Rectangle 3" descr="Rectangle: Click to edit Master text styles&#10;Second level&#10;Third level&#10;Fourth level&#10;Fifth level"/>
          <p:cNvSpPr>
            <a:spLocks noGrp="1" noChangeArrowheads="1"/>
          </p:cNvSpPr>
          <p:nvPr>
            <p:ph idx="1"/>
          </p:nvPr>
        </p:nvSpPr>
        <p:spPr>
          <a:xfrm>
            <a:off x="595313" y="876300"/>
            <a:ext cx="7940675" cy="5402263"/>
          </a:xfrm>
        </p:spPr>
        <p:txBody>
          <a:bodyPr/>
          <a:lstStyle/>
          <a:p>
            <a:r>
              <a:rPr lang="en-US" sz="2000">
                <a:sym typeface="Symbol" pitchFamily="18" charset="2"/>
              </a:rPr>
              <a:t>The basic idea</a:t>
            </a:r>
          </a:p>
          <a:p>
            <a:pPr lvl="1"/>
            <a:r>
              <a:rPr lang="en-US" sz="2000">
                <a:sym typeface="Symbol" pitchFamily="18" charset="2"/>
              </a:rPr>
              <a:t>If N = 1, there is only one element to sort, and the answer is at hand.</a:t>
            </a:r>
          </a:p>
          <a:p>
            <a:pPr lvl="1"/>
            <a:r>
              <a:rPr lang="en-US" sz="2000">
                <a:sym typeface="Symbol" pitchFamily="18" charset="2"/>
              </a:rPr>
              <a:t>Otherwise,</a:t>
            </a:r>
          </a:p>
          <a:p>
            <a:pPr lvl="2"/>
            <a:r>
              <a:rPr lang="en-US" sz="1800">
                <a:sym typeface="Symbol" pitchFamily="18" charset="2"/>
              </a:rPr>
              <a:t>Recursively mergesort the first half;</a:t>
            </a:r>
          </a:p>
          <a:p>
            <a:pPr lvl="2"/>
            <a:r>
              <a:rPr lang="en-US" sz="1800">
                <a:sym typeface="Symbol" pitchFamily="18" charset="2"/>
              </a:rPr>
              <a:t>Recursively mergesort the second half;</a:t>
            </a:r>
          </a:p>
          <a:p>
            <a:pPr lvl="2"/>
            <a:r>
              <a:rPr lang="en-US" sz="1800">
                <a:sym typeface="Symbol" pitchFamily="18" charset="2"/>
              </a:rPr>
              <a:t>This gives two sorted halves, which can then be merged together using the merging algorithm.</a:t>
            </a:r>
          </a:p>
          <a:p>
            <a:r>
              <a:rPr lang="en-US" sz="2000">
                <a:sym typeface="Symbol" pitchFamily="18" charset="2"/>
              </a:rPr>
              <a:t>For instance, suppose to sort the eight-element array </a:t>
            </a:r>
          </a:p>
          <a:p>
            <a:pPr lvl="1">
              <a:buFont typeface="Wingdings" pitchFamily="2" charset="2"/>
              <a:buNone/>
            </a:pPr>
            <a:r>
              <a:rPr lang="en-US" sz="1800">
                <a:sym typeface="Symbol" pitchFamily="18" charset="2"/>
              </a:rPr>
              <a:t>	24  13  26  1  2  27  38  15</a:t>
            </a:r>
          </a:p>
          <a:p>
            <a:pPr lvl="1"/>
            <a:r>
              <a:rPr lang="en-US" sz="1800">
                <a:sym typeface="Symbol" pitchFamily="18" charset="2"/>
              </a:rPr>
              <a:t>Recursively sort the first four elements:</a:t>
            </a:r>
          </a:p>
          <a:p>
            <a:pPr lvl="1">
              <a:buFont typeface="Wingdings" pitchFamily="2" charset="2"/>
              <a:buNone/>
            </a:pPr>
            <a:r>
              <a:rPr lang="en-US" sz="1800">
                <a:sym typeface="Symbol" pitchFamily="18" charset="2"/>
              </a:rPr>
              <a:t>	 24  13  26  1  </a:t>
            </a:r>
            <a:r>
              <a:rPr lang="en-US" sz="1800">
                <a:solidFill>
                  <a:srgbClr val="FF00FF"/>
                </a:solidFill>
                <a:sym typeface="Symbol" pitchFamily="18" charset="2"/>
              </a:rPr>
              <a:t>1  13  24  16</a:t>
            </a:r>
          </a:p>
          <a:p>
            <a:pPr lvl="1"/>
            <a:r>
              <a:rPr lang="en-US" sz="1800">
                <a:sym typeface="Symbol" pitchFamily="18" charset="2"/>
              </a:rPr>
              <a:t>Recursively sort the second four elements:</a:t>
            </a:r>
          </a:p>
          <a:p>
            <a:pPr lvl="1">
              <a:buFont typeface="Wingdings" pitchFamily="2" charset="2"/>
              <a:buNone/>
            </a:pPr>
            <a:r>
              <a:rPr lang="en-US" sz="1800">
                <a:sym typeface="Symbol" pitchFamily="18" charset="2"/>
              </a:rPr>
              <a:t>	2  27  38  15  </a:t>
            </a:r>
            <a:r>
              <a:rPr lang="en-US" sz="1800">
                <a:solidFill>
                  <a:srgbClr val="FF00FF"/>
                </a:solidFill>
                <a:sym typeface="Symbol" pitchFamily="18" charset="2"/>
              </a:rPr>
              <a:t>2  15  27  38</a:t>
            </a:r>
          </a:p>
          <a:p>
            <a:pPr lvl="1"/>
            <a:r>
              <a:rPr lang="en-US" sz="1800">
                <a:sym typeface="Symbol" pitchFamily="18" charset="2"/>
              </a:rPr>
              <a:t>Merge the two halves</a:t>
            </a:r>
          </a:p>
          <a:p>
            <a:pPr lvl="1">
              <a:buFont typeface="Wingdings" pitchFamily="2" charset="2"/>
              <a:buNone/>
            </a:pPr>
            <a:r>
              <a:rPr lang="en-US" sz="1800">
                <a:sym typeface="Symbol" pitchFamily="18" charset="2"/>
              </a:rPr>
              <a:t>	</a:t>
            </a:r>
            <a:r>
              <a:rPr lang="en-US" sz="1800">
                <a:solidFill>
                  <a:srgbClr val="FF00FF"/>
                </a:solidFill>
                <a:sym typeface="Symbol" pitchFamily="18" charset="2"/>
              </a:rPr>
              <a:t>1 2 13  15  24  26  27  38</a:t>
            </a:r>
          </a:p>
        </p:txBody>
      </p:sp>
      <p:sp>
        <p:nvSpPr>
          <p:cNvPr id="38912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descr="Z:\teaching\AlgDataStr\merges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25" y="911225"/>
            <a:ext cx="5426075" cy="5497513"/>
          </a:xfrm>
          <a:prstGeom prst="rect">
            <a:avLst/>
          </a:prstGeom>
          <a:noFill/>
          <a:extLst>
            <a:ext uri="{909E8E84-426E-40DD-AFC4-6F175D3DCCD1}">
              <a14:hiddenFill xmlns:a14="http://schemas.microsoft.com/office/drawing/2010/main">
                <a:solidFill>
                  <a:srgbClr val="FFFFFF"/>
                </a:solidFill>
              </a14:hiddenFill>
            </a:ext>
          </a:extLst>
        </p:spPr>
      </p:pic>
      <p:sp>
        <p:nvSpPr>
          <p:cNvPr id="390147" name="Rectangle 3"/>
          <p:cNvSpPr>
            <a:spLocks noGrp="1" noChangeArrowheads="1"/>
          </p:cNvSpPr>
          <p:nvPr>
            <p:ph type="title"/>
          </p:nvPr>
        </p:nvSpPr>
        <p:spPr>
          <a:xfrm>
            <a:off x="619125" y="165100"/>
            <a:ext cx="7772400" cy="657225"/>
          </a:xfrm>
        </p:spPr>
        <p:txBody>
          <a:bodyPr/>
          <a:lstStyle/>
          <a:p>
            <a:r>
              <a:rPr lang="en-US" sz="3200"/>
              <a:t>Recursive Mergesort </a:t>
            </a:r>
            <a:r>
              <a:rPr lang="en-US" sz="3200">
                <a:sym typeface="Symbol" pitchFamily="18" charset="2"/>
              </a:rPr>
              <a:t> C++ Code</a:t>
            </a:r>
          </a:p>
        </p:txBody>
      </p:sp>
      <p:sp>
        <p:nvSpPr>
          <p:cNvPr id="39014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0149" name="Rectangle 5"/>
          <p:cNvSpPr>
            <a:spLocks noChangeArrowheads="1"/>
          </p:cNvSpPr>
          <p:nvPr/>
        </p:nvSpPr>
        <p:spPr bwMode="auto">
          <a:xfrm>
            <a:off x="5219700" y="1511300"/>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50" name="Line 6"/>
          <p:cNvSpPr>
            <a:spLocks noChangeShapeType="1"/>
          </p:cNvSpPr>
          <p:nvPr/>
        </p:nvSpPr>
        <p:spPr bwMode="auto">
          <a:xfrm>
            <a:off x="55245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1" name="Line 7"/>
          <p:cNvSpPr>
            <a:spLocks noChangeShapeType="1"/>
          </p:cNvSpPr>
          <p:nvPr/>
        </p:nvSpPr>
        <p:spPr bwMode="auto">
          <a:xfrm>
            <a:off x="58293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2" name="Line 8"/>
          <p:cNvSpPr>
            <a:spLocks noChangeShapeType="1"/>
          </p:cNvSpPr>
          <p:nvPr/>
        </p:nvSpPr>
        <p:spPr bwMode="auto">
          <a:xfrm>
            <a:off x="61341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3" name="Line 9"/>
          <p:cNvSpPr>
            <a:spLocks noChangeShapeType="1"/>
          </p:cNvSpPr>
          <p:nvPr/>
        </p:nvSpPr>
        <p:spPr bwMode="auto">
          <a:xfrm>
            <a:off x="64389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4" name="Line 10"/>
          <p:cNvSpPr>
            <a:spLocks noChangeShapeType="1"/>
          </p:cNvSpPr>
          <p:nvPr/>
        </p:nvSpPr>
        <p:spPr bwMode="auto">
          <a:xfrm>
            <a:off x="67437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5" name="Line 11"/>
          <p:cNvSpPr>
            <a:spLocks noChangeShapeType="1"/>
          </p:cNvSpPr>
          <p:nvPr/>
        </p:nvSpPr>
        <p:spPr bwMode="auto">
          <a:xfrm>
            <a:off x="70485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6" name="Line 12"/>
          <p:cNvSpPr>
            <a:spLocks noChangeShapeType="1"/>
          </p:cNvSpPr>
          <p:nvPr/>
        </p:nvSpPr>
        <p:spPr bwMode="auto">
          <a:xfrm>
            <a:off x="73533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7" name="Line 13"/>
          <p:cNvSpPr>
            <a:spLocks noChangeShapeType="1"/>
          </p:cNvSpPr>
          <p:nvPr/>
        </p:nvSpPr>
        <p:spPr bwMode="auto">
          <a:xfrm>
            <a:off x="76581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8" name="Line 14"/>
          <p:cNvSpPr>
            <a:spLocks noChangeShapeType="1"/>
          </p:cNvSpPr>
          <p:nvPr/>
        </p:nvSpPr>
        <p:spPr bwMode="auto">
          <a:xfrm>
            <a:off x="79629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59" name="Line 15"/>
          <p:cNvSpPr>
            <a:spLocks noChangeShapeType="1"/>
          </p:cNvSpPr>
          <p:nvPr/>
        </p:nvSpPr>
        <p:spPr bwMode="auto">
          <a:xfrm>
            <a:off x="8267700" y="15113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60" name="Text Box 16"/>
          <p:cNvSpPr txBox="1">
            <a:spLocks noChangeArrowheads="1"/>
          </p:cNvSpPr>
          <p:nvPr/>
        </p:nvSpPr>
        <p:spPr bwMode="auto">
          <a:xfrm>
            <a:off x="4456113" y="1520825"/>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390161" name="Line 17"/>
          <p:cNvSpPr>
            <a:spLocks noChangeShapeType="1"/>
          </p:cNvSpPr>
          <p:nvPr/>
        </p:nvSpPr>
        <p:spPr bwMode="auto">
          <a:xfrm>
            <a:off x="5372100" y="1812925"/>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62" name="Text Box 18"/>
          <p:cNvSpPr txBox="1">
            <a:spLocks noChangeArrowheads="1"/>
          </p:cNvSpPr>
          <p:nvPr/>
        </p:nvSpPr>
        <p:spPr bwMode="auto">
          <a:xfrm>
            <a:off x="5030788" y="1919288"/>
            <a:ext cx="400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390163" name="Line 19"/>
          <p:cNvSpPr>
            <a:spLocks noChangeShapeType="1"/>
          </p:cNvSpPr>
          <p:nvPr/>
        </p:nvSpPr>
        <p:spPr bwMode="auto">
          <a:xfrm>
            <a:off x="6880225" y="1809750"/>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64" name="Text Box 20"/>
          <p:cNvSpPr txBox="1">
            <a:spLocks noChangeArrowheads="1"/>
          </p:cNvSpPr>
          <p:nvPr/>
        </p:nvSpPr>
        <p:spPr bwMode="auto">
          <a:xfrm>
            <a:off x="6361113" y="1916113"/>
            <a:ext cx="608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center</a:t>
            </a:r>
          </a:p>
        </p:txBody>
      </p:sp>
      <p:sp>
        <p:nvSpPr>
          <p:cNvPr id="390165" name="Line 21"/>
          <p:cNvSpPr>
            <a:spLocks noChangeShapeType="1"/>
          </p:cNvSpPr>
          <p:nvPr/>
        </p:nvSpPr>
        <p:spPr bwMode="auto">
          <a:xfrm>
            <a:off x="8410575" y="1817688"/>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0166" name="Text Box 22"/>
          <p:cNvSpPr txBox="1">
            <a:spLocks noChangeArrowheads="1"/>
          </p:cNvSpPr>
          <p:nvPr/>
        </p:nvSpPr>
        <p:spPr bwMode="auto">
          <a:xfrm>
            <a:off x="7980363" y="1924050"/>
            <a:ext cx="495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390167" name="AutoShape 23"/>
          <p:cNvSpPr>
            <a:spLocks/>
          </p:cNvSpPr>
          <p:nvPr/>
        </p:nvSpPr>
        <p:spPr bwMode="auto">
          <a:xfrm rot="5390592">
            <a:off x="6016625" y="509588"/>
            <a:ext cx="212725" cy="1838325"/>
          </a:xfrm>
          <a:prstGeom prst="leftBrace">
            <a:avLst>
              <a:gd name="adj1" fmla="val 72015"/>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68" name="AutoShape 24"/>
          <p:cNvSpPr>
            <a:spLocks/>
          </p:cNvSpPr>
          <p:nvPr/>
        </p:nvSpPr>
        <p:spPr bwMode="auto">
          <a:xfrm rot="5390592">
            <a:off x="7701756" y="643732"/>
            <a:ext cx="200025" cy="1538288"/>
          </a:xfrm>
          <a:prstGeom prst="leftBrace">
            <a:avLst>
              <a:gd name="adj1" fmla="val 6408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0169" name="Text Box 25"/>
          <p:cNvSpPr txBox="1">
            <a:spLocks noChangeArrowheads="1"/>
          </p:cNvSpPr>
          <p:nvPr/>
        </p:nvSpPr>
        <p:spPr bwMode="auto">
          <a:xfrm>
            <a:off x="4826000" y="1390650"/>
            <a:ext cx="43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sp>
        <p:nvSpPr>
          <p:cNvPr id="390170" name="Text Box 26"/>
          <p:cNvSpPr txBox="1">
            <a:spLocks noChangeArrowheads="1"/>
          </p:cNvSpPr>
          <p:nvPr/>
        </p:nvSpPr>
        <p:spPr bwMode="auto">
          <a:xfrm>
            <a:off x="8539163" y="1371600"/>
            <a:ext cx="43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a:xfrm>
            <a:off x="619125" y="165100"/>
            <a:ext cx="7772400" cy="657225"/>
          </a:xfrm>
        </p:spPr>
        <p:txBody>
          <a:bodyPr/>
          <a:lstStyle/>
          <a:p>
            <a:r>
              <a:rPr lang="en-US" sz="3200"/>
              <a:t>Execution of the Recursive </a:t>
            </a:r>
            <a:r>
              <a:rPr lang="en-US" sz="3200">
                <a:latin typeface="Batang" pitchFamily="18" charset="-127"/>
              </a:rPr>
              <a:t>mergeSort</a:t>
            </a:r>
          </a:p>
        </p:txBody>
      </p:sp>
      <p:sp>
        <p:nvSpPr>
          <p:cNvPr id="391171" name="Rectangle 3" descr="Rectangle: Click to edit Master text styles&#10;Second level&#10;Third level&#10;Fourth level&#10;Fifth level"/>
          <p:cNvSpPr>
            <a:spLocks noGrp="1" noChangeArrowheads="1"/>
          </p:cNvSpPr>
          <p:nvPr>
            <p:ph idx="1"/>
          </p:nvPr>
        </p:nvSpPr>
        <p:spPr>
          <a:xfrm>
            <a:off x="595313" y="876300"/>
            <a:ext cx="7940675" cy="5402263"/>
          </a:xfrm>
        </p:spPr>
        <p:txBody>
          <a:bodyPr/>
          <a:lstStyle/>
          <a:p>
            <a:r>
              <a:rPr lang="en-US" sz="2000">
                <a:sym typeface="Symbol" pitchFamily="18" charset="2"/>
              </a:rPr>
              <a:t>Suppose to sort the following integers</a:t>
            </a:r>
          </a:p>
          <a:p>
            <a:endParaRPr lang="en-US" sz="2000">
              <a:sym typeface="Symbol" pitchFamily="18" charset="2"/>
            </a:endParaRPr>
          </a:p>
          <a:p>
            <a:pPr>
              <a:buFont typeface="Wingdings" pitchFamily="2" charset="2"/>
              <a:buNone/>
            </a:pPr>
            <a:endParaRPr lang="en-US" sz="2400">
              <a:sym typeface="Symbol" pitchFamily="18" charset="2"/>
            </a:endParaRPr>
          </a:p>
        </p:txBody>
      </p:sp>
      <p:sp>
        <p:nvSpPr>
          <p:cNvPr id="39117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91173" name="Line 5"/>
          <p:cNvSpPr>
            <a:spLocks noChangeShapeType="1"/>
          </p:cNvSpPr>
          <p:nvPr/>
        </p:nvSpPr>
        <p:spPr bwMode="auto">
          <a:xfrm>
            <a:off x="4173538" y="1527175"/>
            <a:ext cx="0" cy="301625"/>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74" name="Rectangle 6"/>
          <p:cNvSpPr>
            <a:spLocks noChangeArrowheads="1"/>
          </p:cNvSpPr>
          <p:nvPr/>
        </p:nvSpPr>
        <p:spPr bwMode="auto">
          <a:xfrm>
            <a:off x="2006600" y="1524000"/>
            <a:ext cx="2478088"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1175" name="Line 7"/>
          <p:cNvSpPr>
            <a:spLocks noChangeShapeType="1"/>
          </p:cNvSpPr>
          <p:nvPr/>
        </p:nvSpPr>
        <p:spPr bwMode="auto">
          <a:xfrm>
            <a:off x="2311400" y="15240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76" name="Line 8"/>
          <p:cNvSpPr>
            <a:spLocks noChangeShapeType="1"/>
          </p:cNvSpPr>
          <p:nvPr/>
        </p:nvSpPr>
        <p:spPr bwMode="auto">
          <a:xfrm>
            <a:off x="2616200" y="15240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77" name="Line 9"/>
          <p:cNvSpPr>
            <a:spLocks noChangeShapeType="1"/>
          </p:cNvSpPr>
          <p:nvPr/>
        </p:nvSpPr>
        <p:spPr bwMode="auto">
          <a:xfrm>
            <a:off x="2921000" y="15240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78" name="Line 10"/>
          <p:cNvSpPr>
            <a:spLocks noChangeShapeType="1"/>
          </p:cNvSpPr>
          <p:nvPr/>
        </p:nvSpPr>
        <p:spPr bwMode="auto">
          <a:xfrm>
            <a:off x="3225800" y="15240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79" name="Line 11"/>
          <p:cNvSpPr>
            <a:spLocks noChangeShapeType="1"/>
          </p:cNvSpPr>
          <p:nvPr/>
        </p:nvSpPr>
        <p:spPr bwMode="auto">
          <a:xfrm>
            <a:off x="3530600" y="15240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80" name="Line 12"/>
          <p:cNvSpPr>
            <a:spLocks noChangeShapeType="1"/>
          </p:cNvSpPr>
          <p:nvPr/>
        </p:nvSpPr>
        <p:spPr bwMode="auto">
          <a:xfrm>
            <a:off x="3835400" y="1524000"/>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181" name="Text Box 13"/>
          <p:cNvSpPr txBox="1">
            <a:spLocks noChangeArrowheads="1"/>
          </p:cNvSpPr>
          <p:nvPr/>
        </p:nvSpPr>
        <p:spPr bwMode="auto">
          <a:xfrm>
            <a:off x="2270125" y="1581150"/>
            <a:ext cx="22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1182" name="Text Box 14"/>
          <p:cNvSpPr txBox="1">
            <a:spLocks noChangeArrowheads="1"/>
          </p:cNvSpPr>
          <p:nvPr/>
        </p:nvSpPr>
        <p:spPr bwMode="auto">
          <a:xfrm>
            <a:off x="2605088" y="1574800"/>
            <a:ext cx="223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1183" name="Text Box 15"/>
          <p:cNvSpPr txBox="1">
            <a:spLocks noChangeArrowheads="1"/>
          </p:cNvSpPr>
          <p:nvPr/>
        </p:nvSpPr>
        <p:spPr bwMode="auto">
          <a:xfrm>
            <a:off x="2909888" y="1574800"/>
            <a:ext cx="2238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1184" name="Text Box 16"/>
          <p:cNvSpPr txBox="1">
            <a:spLocks noChangeArrowheads="1"/>
          </p:cNvSpPr>
          <p:nvPr/>
        </p:nvSpPr>
        <p:spPr bwMode="auto">
          <a:xfrm>
            <a:off x="3225800" y="1574800"/>
            <a:ext cx="22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1185" name="Text Box 17"/>
          <p:cNvSpPr txBox="1">
            <a:spLocks noChangeArrowheads="1"/>
          </p:cNvSpPr>
          <p:nvPr/>
        </p:nvSpPr>
        <p:spPr bwMode="auto">
          <a:xfrm>
            <a:off x="3530600" y="1574800"/>
            <a:ext cx="22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1186" name="Text Box 18"/>
          <p:cNvSpPr txBox="1">
            <a:spLocks noChangeArrowheads="1"/>
          </p:cNvSpPr>
          <p:nvPr/>
        </p:nvSpPr>
        <p:spPr bwMode="auto">
          <a:xfrm>
            <a:off x="3835400" y="1574800"/>
            <a:ext cx="223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1187" name="Text Box 19"/>
          <p:cNvSpPr txBox="1">
            <a:spLocks noChangeArrowheads="1"/>
          </p:cNvSpPr>
          <p:nvPr/>
        </p:nvSpPr>
        <p:spPr bwMode="auto">
          <a:xfrm>
            <a:off x="2005013" y="157956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91188" name="Text Box 20"/>
          <p:cNvSpPr txBox="1">
            <a:spLocks noChangeArrowheads="1"/>
          </p:cNvSpPr>
          <p:nvPr/>
        </p:nvSpPr>
        <p:spPr bwMode="auto">
          <a:xfrm>
            <a:off x="2281238" y="1571625"/>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91189" name="Text Box 21"/>
          <p:cNvSpPr txBox="1">
            <a:spLocks noChangeArrowheads="1"/>
          </p:cNvSpPr>
          <p:nvPr/>
        </p:nvSpPr>
        <p:spPr bwMode="auto">
          <a:xfrm>
            <a:off x="2592388" y="1573213"/>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91190" name="Text Box 22"/>
          <p:cNvSpPr txBox="1">
            <a:spLocks noChangeArrowheads="1"/>
          </p:cNvSpPr>
          <p:nvPr/>
        </p:nvSpPr>
        <p:spPr bwMode="auto">
          <a:xfrm>
            <a:off x="2927350" y="1584325"/>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91191" name="Text Box 23"/>
          <p:cNvSpPr txBox="1">
            <a:spLocks noChangeArrowheads="1"/>
          </p:cNvSpPr>
          <p:nvPr/>
        </p:nvSpPr>
        <p:spPr bwMode="auto">
          <a:xfrm>
            <a:off x="3249613" y="1576388"/>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sp>
        <p:nvSpPr>
          <p:cNvPr id="391192" name="Text Box 24"/>
          <p:cNvSpPr txBox="1">
            <a:spLocks noChangeArrowheads="1"/>
          </p:cNvSpPr>
          <p:nvPr/>
        </p:nvSpPr>
        <p:spPr bwMode="auto">
          <a:xfrm>
            <a:off x="3521075" y="15763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91193" name="Text Box 25"/>
          <p:cNvSpPr txBox="1">
            <a:spLocks noChangeArrowheads="1"/>
          </p:cNvSpPr>
          <p:nvPr/>
        </p:nvSpPr>
        <p:spPr bwMode="auto">
          <a:xfrm>
            <a:off x="3841750" y="15763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91194" name="Text Box 26"/>
          <p:cNvSpPr txBox="1">
            <a:spLocks noChangeArrowheads="1"/>
          </p:cNvSpPr>
          <p:nvPr/>
        </p:nvSpPr>
        <p:spPr bwMode="auto">
          <a:xfrm>
            <a:off x="4178300" y="1576388"/>
            <a:ext cx="32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91195" name="Text Box 27"/>
          <p:cNvSpPr txBox="1">
            <a:spLocks noChangeArrowheads="1"/>
          </p:cNvSpPr>
          <p:nvPr/>
        </p:nvSpPr>
        <p:spPr bwMode="auto">
          <a:xfrm>
            <a:off x="6784975" y="1589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91196" name="Text Box 28"/>
          <p:cNvSpPr txBox="1">
            <a:spLocks noChangeArrowheads="1"/>
          </p:cNvSpPr>
          <p:nvPr/>
        </p:nvSpPr>
        <p:spPr bwMode="auto">
          <a:xfrm>
            <a:off x="2016125" y="1277938"/>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391197" name="Text Box 29"/>
          <p:cNvSpPr txBox="1">
            <a:spLocks noChangeArrowheads="1"/>
          </p:cNvSpPr>
          <p:nvPr/>
        </p:nvSpPr>
        <p:spPr bwMode="auto">
          <a:xfrm>
            <a:off x="2328863" y="1277938"/>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391198" name="Text Box 30"/>
          <p:cNvSpPr txBox="1">
            <a:spLocks noChangeArrowheads="1"/>
          </p:cNvSpPr>
          <p:nvPr/>
        </p:nvSpPr>
        <p:spPr bwMode="auto">
          <a:xfrm>
            <a:off x="2641600" y="1279525"/>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391199" name="Text Box 31"/>
          <p:cNvSpPr txBox="1">
            <a:spLocks noChangeArrowheads="1"/>
          </p:cNvSpPr>
          <p:nvPr/>
        </p:nvSpPr>
        <p:spPr bwMode="auto">
          <a:xfrm>
            <a:off x="2943225" y="1277938"/>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391200" name="Text Box 32"/>
          <p:cNvSpPr txBox="1">
            <a:spLocks noChangeArrowheads="1"/>
          </p:cNvSpPr>
          <p:nvPr/>
        </p:nvSpPr>
        <p:spPr bwMode="auto">
          <a:xfrm>
            <a:off x="3233738" y="1277938"/>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391201" name="Text Box 33"/>
          <p:cNvSpPr txBox="1">
            <a:spLocks noChangeArrowheads="1"/>
          </p:cNvSpPr>
          <p:nvPr/>
        </p:nvSpPr>
        <p:spPr bwMode="auto">
          <a:xfrm>
            <a:off x="3556000" y="1279525"/>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391202" name="Text Box 34"/>
          <p:cNvSpPr txBox="1">
            <a:spLocks noChangeArrowheads="1"/>
          </p:cNvSpPr>
          <p:nvPr/>
        </p:nvSpPr>
        <p:spPr bwMode="auto">
          <a:xfrm>
            <a:off x="3870325" y="1281113"/>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391203" name="Text Box 35"/>
          <p:cNvSpPr txBox="1">
            <a:spLocks noChangeArrowheads="1"/>
          </p:cNvSpPr>
          <p:nvPr/>
        </p:nvSpPr>
        <p:spPr bwMode="auto">
          <a:xfrm>
            <a:off x="4194175" y="1273175"/>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391204" name="Text Box 36"/>
          <p:cNvSpPr txBox="1">
            <a:spLocks noChangeArrowheads="1"/>
          </p:cNvSpPr>
          <p:nvPr/>
        </p:nvSpPr>
        <p:spPr bwMode="auto">
          <a:xfrm>
            <a:off x="1717675" y="1566863"/>
            <a:ext cx="263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a:t>
            </a:r>
          </a:p>
        </p:txBody>
      </p:sp>
      <p:grpSp>
        <p:nvGrpSpPr>
          <p:cNvPr id="391205" name="Group 37"/>
          <p:cNvGrpSpPr>
            <a:grpSpLocks/>
          </p:cNvGrpSpPr>
          <p:nvPr/>
        </p:nvGrpSpPr>
        <p:grpSpPr bwMode="auto">
          <a:xfrm>
            <a:off x="3290888" y="2247900"/>
            <a:ext cx="2006600" cy="550863"/>
            <a:chOff x="2073" y="1416"/>
            <a:chExt cx="1264" cy="347"/>
          </a:xfrm>
        </p:grpSpPr>
        <p:sp>
          <p:nvSpPr>
            <p:cNvPr id="391206" name="Text Box 38"/>
            <p:cNvSpPr txBox="1">
              <a:spLocks noChangeArrowheads="1"/>
            </p:cNvSpPr>
            <p:nvPr/>
          </p:nvSpPr>
          <p:spPr bwMode="auto">
            <a:xfrm>
              <a:off x="2345" y="1416"/>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0, 7)</a:t>
              </a:r>
            </a:p>
          </p:txBody>
        </p:sp>
        <p:sp>
          <p:nvSpPr>
            <p:cNvPr id="391207" name="Text Box 39"/>
            <p:cNvSpPr txBox="1">
              <a:spLocks noChangeArrowheads="1"/>
            </p:cNvSpPr>
            <p:nvPr/>
          </p:nvSpPr>
          <p:spPr bwMode="auto">
            <a:xfrm>
              <a:off x="2073" y="1590"/>
              <a:ext cx="12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24  13  26  1  2  27  38  15</a:t>
              </a:r>
            </a:p>
          </p:txBody>
        </p:sp>
      </p:grpSp>
      <p:sp>
        <p:nvSpPr>
          <p:cNvPr id="391208" name="Text Box 40"/>
          <p:cNvSpPr txBox="1">
            <a:spLocks noChangeArrowheads="1"/>
          </p:cNvSpPr>
          <p:nvPr/>
        </p:nvSpPr>
        <p:spPr bwMode="auto">
          <a:xfrm>
            <a:off x="688975" y="5591175"/>
            <a:ext cx="349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24</a:t>
            </a:r>
          </a:p>
        </p:txBody>
      </p:sp>
      <p:sp>
        <p:nvSpPr>
          <p:cNvPr id="391209" name="Text Box 41"/>
          <p:cNvSpPr txBox="1">
            <a:spLocks noChangeArrowheads="1"/>
          </p:cNvSpPr>
          <p:nvPr/>
        </p:nvSpPr>
        <p:spPr bwMode="auto">
          <a:xfrm>
            <a:off x="1911350" y="5583238"/>
            <a:ext cx="349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13</a:t>
            </a:r>
          </a:p>
        </p:txBody>
      </p:sp>
      <p:sp>
        <p:nvSpPr>
          <p:cNvPr id="391210" name="Text Box 42"/>
          <p:cNvSpPr txBox="1">
            <a:spLocks noChangeArrowheads="1"/>
          </p:cNvSpPr>
          <p:nvPr/>
        </p:nvSpPr>
        <p:spPr bwMode="auto">
          <a:xfrm>
            <a:off x="2665413" y="5510213"/>
            <a:ext cx="3492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26</a:t>
            </a:r>
          </a:p>
        </p:txBody>
      </p:sp>
      <p:sp>
        <p:nvSpPr>
          <p:cNvPr id="391211" name="Text Box 43"/>
          <p:cNvSpPr txBox="1">
            <a:spLocks noChangeArrowheads="1"/>
          </p:cNvSpPr>
          <p:nvPr/>
        </p:nvSpPr>
        <p:spPr bwMode="auto">
          <a:xfrm>
            <a:off x="3959225" y="5534025"/>
            <a:ext cx="266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a:t>
            </a:r>
          </a:p>
        </p:txBody>
      </p:sp>
      <p:sp>
        <p:nvSpPr>
          <p:cNvPr id="391212" name="Text Box 44"/>
          <p:cNvSpPr txBox="1">
            <a:spLocks noChangeArrowheads="1"/>
          </p:cNvSpPr>
          <p:nvPr/>
        </p:nvSpPr>
        <p:spPr bwMode="auto">
          <a:xfrm>
            <a:off x="4833938" y="5567363"/>
            <a:ext cx="266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a:t>
            </a:r>
          </a:p>
        </p:txBody>
      </p:sp>
      <p:sp>
        <p:nvSpPr>
          <p:cNvPr id="391213" name="Text Box 45"/>
          <p:cNvSpPr txBox="1">
            <a:spLocks noChangeArrowheads="1"/>
          </p:cNvSpPr>
          <p:nvPr/>
        </p:nvSpPr>
        <p:spPr bwMode="auto">
          <a:xfrm>
            <a:off x="6048375" y="5559425"/>
            <a:ext cx="349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27</a:t>
            </a:r>
          </a:p>
        </p:txBody>
      </p:sp>
      <p:sp>
        <p:nvSpPr>
          <p:cNvPr id="391214" name="Text Box 46"/>
          <p:cNvSpPr txBox="1">
            <a:spLocks noChangeArrowheads="1"/>
          </p:cNvSpPr>
          <p:nvPr/>
        </p:nvSpPr>
        <p:spPr bwMode="auto">
          <a:xfrm>
            <a:off x="6954838" y="5508625"/>
            <a:ext cx="349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38</a:t>
            </a:r>
          </a:p>
        </p:txBody>
      </p:sp>
      <p:sp>
        <p:nvSpPr>
          <p:cNvPr id="391215" name="Text Box 47"/>
          <p:cNvSpPr txBox="1">
            <a:spLocks noChangeArrowheads="1"/>
          </p:cNvSpPr>
          <p:nvPr/>
        </p:nvSpPr>
        <p:spPr bwMode="auto">
          <a:xfrm>
            <a:off x="8140700" y="5530850"/>
            <a:ext cx="349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15</a:t>
            </a:r>
          </a:p>
        </p:txBody>
      </p:sp>
      <p:grpSp>
        <p:nvGrpSpPr>
          <p:cNvPr id="391216" name="Group 48"/>
          <p:cNvGrpSpPr>
            <a:grpSpLocks/>
          </p:cNvGrpSpPr>
          <p:nvPr/>
        </p:nvGrpSpPr>
        <p:grpSpPr bwMode="auto">
          <a:xfrm>
            <a:off x="1900238" y="2774950"/>
            <a:ext cx="5168900" cy="1014413"/>
            <a:chOff x="1197" y="1748"/>
            <a:chExt cx="3256" cy="639"/>
          </a:xfrm>
        </p:grpSpPr>
        <p:grpSp>
          <p:nvGrpSpPr>
            <p:cNvPr id="391217" name="Group 49"/>
            <p:cNvGrpSpPr>
              <a:grpSpLocks/>
            </p:cNvGrpSpPr>
            <p:nvPr/>
          </p:nvGrpSpPr>
          <p:grpSpPr bwMode="auto">
            <a:xfrm>
              <a:off x="1197" y="2018"/>
              <a:ext cx="686" cy="355"/>
              <a:chOff x="1197" y="2018"/>
              <a:chExt cx="686" cy="355"/>
            </a:xfrm>
          </p:grpSpPr>
          <p:sp>
            <p:nvSpPr>
              <p:cNvPr id="391218" name="Text Box 50"/>
              <p:cNvSpPr txBox="1">
                <a:spLocks noChangeArrowheads="1"/>
              </p:cNvSpPr>
              <p:nvPr/>
            </p:nvSpPr>
            <p:spPr bwMode="auto">
              <a:xfrm>
                <a:off x="1197" y="2018"/>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0, 3)</a:t>
                </a:r>
              </a:p>
            </p:txBody>
          </p:sp>
          <p:sp>
            <p:nvSpPr>
              <p:cNvPr id="391219" name="Text Box 51"/>
              <p:cNvSpPr txBox="1">
                <a:spLocks noChangeArrowheads="1"/>
              </p:cNvSpPr>
              <p:nvPr/>
            </p:nvSpPr>
            <p:spPr bwMode="auto">
              <a:xfrm>
                <a:off x="1213" y="2200"/>
                <a:ext cx="6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24  13  26  1</a:t>
                </a:r>
              </a:p>
            </p:txBody>
          </p:sp>
        </p:grpSp>
        <p:sp>
          <p:nvSpPr>
            <p:cNvPr id="391220" name="Text Box 52"/>
            <p:cNvSpPr txBox="1">
              <a:spLocks noChangeArrowheads="1"/>
            </p:cNvSpPr>
            <p:nvPr/>
          </p:nvSpPr>
          <p:spPr bwMode="auto">
            <a:xfrm>
              <a:off x="3751" y="2011"/>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4, 7)</a:t>
              </a:r>
            </a:p>
          </p:txBody>
        </p:sp>
        <p:sp>
          <p:nvSpPr>
            <p:cNvPr id="391221" name="Text Box 53"/>
            <p:cNvSpPr txBox="1">
              <a:spLocks noChangeArrowheads="1"/>
            </p:cNvSpPr>
            <p:nvPr/>
          </p:nvSpPr>
          <p:spPr bwMode="auto">
            <a:xfrm>
              <a:off x="3793" y="2214"/>
              <a:ext cx="6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2  27  38  15</a:t>
              </a:r>
            </a:p>
          </p:txBody>
        </p:sp>
        <p:sp>
          <p:nvSpPr>
            <p:cNvPr id="391222" name="Line 54"/>
            <p:cNvSpPr>
              <a:spLocks noChangeShapeType="1"/>
            </p:cNvSpPr>
            <p:nvPr/>
          </p:nvSpPr>
          <p:spPr bwMode="auto">
            <a:xfrm flipH="1">
              <a:off x="1552" y="1748"/>
              <a:ext cx="1057" cy="30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23" name="Line 55"/>
            <p:cNvSpPr>
              <a:spLocks noChangeShapeType="1"/>
            </p:cNvSpPr>
            <p:nvPr/>
          </p:nvSpPr>
          <p:spPr bwMode="auto">
            <a:xfrm>
              <a:off x="2738" y="1755"/>
              <a:ext cx="1402" cy="29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24" name="Group 56"/>
          <p:cNvGrpSpPr>
            <a:grpSpLocks/>
          </p:cNvGrpSpPr>
          <p:nvPr/>
        </p:nvGrpSpPr>
        <p:grpSpPr bwMode="auto">
          <a:xfrm>
            <a:off x="866775" y="3743325"/>
            <a:ext cx="3068638" cy="1174750"/>
            <a:chOff x="546" y="2358"/>
            <a:chExt cx="1933" cy="740"/>
          </a:xfrm>
        </p:grpSpPr>
        <p:sp>
          <p:nvSpPr>
            <p:cNvPr id="391225" name="Text Box 57"/>
            <p:cNvSpPr txBox="1">
              <a:spLocks noChangeArrowheads="1"/>
            </p:cNvSpPr>
            <p:nvPr/>
          </p:nvSpPr>
          <p:spPr bwMode="auto">
            <a:xfrm>
              <a:off x="546" y="2748"/>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0, 1)</a:t>
              </a:r>
            </a:p>
          </p:txBody>
        </p:sp>
        <p:sp>
          <p:nvSpPr>
            <p:cNvPr id="391226" name="Text Box 58"/>
            <p:cNvSpPr txBox="1">
              <a:spLocks noChangeArrowheads="1"/>
            </p:cNvSpPr>
            <p:nvPr/>
          </p:nvSpPr>
          <p:spPr bwMode="auto">
            <a:xfrm>
              <a:off x="702" y="2925"/>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24  13</a:t>
              </a:r>
            </a:p>
          </p:txBody>
        </p:sp>
        <p:sp>
          <p:nvSpPr>
            <p:cNvPr id="391227" name="Text Box 59"/>
            <p:cNvSpPr txBox="1">
              <a:spLocks noChangeArrowheads="1"/>
            </p:cNvSpPr>
            <p:nvPr/>
          </p:nvSpPr>
          <p:spPr bwMode="auto">
            <a:xfrm>
              <a:off x="1793" y="2748"/>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2, 3)</a:t>
              </a:r>
            </a:p>
          </p:txBody>
        </p:sp>
        <p:sp>
          <p:nvSpPr>
            <p:cNvPr id="391228" name="Text Box 60"/>
            <p:cNvSpPr txBox="1">
              <a:spLocks noChangeArrowheads="1"/>
            </p:cNvSpPr>
            <p:nvPr/>
          </p:nvSpPr>
          <p:spPr bwMode="auto">
            <a:xfrm>
              <a:off x="1981" y="2919"/>
              <a:ext cx="3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26  1</a:t>
              </a:r>
            </a:p>
          </p:txBody>
        </p:sp>
        <p:sp>
          <p:nvSpPr>
            <p:cNvPr id="391229" name="Line 61"/>
            <p:cNvSpPr>
              <a:spLocks noChangeShapeType="1"/>
            </p:cNvSpPr>
            <p:nvPr/>
          </p:nvSpPr>
          <p:spPr bwMode="auto">
            <a:xfrm flipH="1">
              <a:off x="969" y="2358"/>
              <a:ext cx="529" cy="42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30" name="Line 62"/>
            <p:cNvSpPr>
              <a:spLocks noChangeShapeType="1"/>
            </p:cNvSpPr>
            <p:nvPr/>
          </p:nvSpPr>
          <p:spPr bwMode="auto">
            <a:xfrm>
              <a:off x="1572" y="2365"/>
              <a:ext cx="603" cy="434"/>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31" name="Group 63"/>
          <p:cNvGrpSpPr>
            <a:grpSpLocks/>
          </p:cNvGrpSpPr>
          <p:nvPr/>
        </p:nvGrpSpPr>
        <p:grpSpPr bwMode="auto">
          <a:xfrm>
            <a:off x="290513" y="4894263"/>
            <a:ext cx="2090737" cy="1443037"/>
            <a:chOff x="183" y="3083"/>
            <a:chExt cx="1317" cy="909"/>
          </a:xfrm>
        </p:grpSpPr>
        <p:sp>
          <p:nvSpPr>
            <p:cNvPr id="391232" name="Text Box 64"/>
            <p:cNvSpPr txBox="1">
              <a:spLocks noChangeArrowheads="1"/>
            </p:cNvSpPr>
            <p:nvPr/>
          </p:nvSpPr>
          <p:spPr bwMode="auto">
            <a:xfrm>
              <a:off x="183" y="3663"/>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0, 0)</a:t>
              </a:r>
            </a:p>
          </p:txBody>
        </p:sp>
        <p:sp>
          <p:nvSpPr>
            <p:cNvPr id="391233" name="Text Box 65"/>
            <p:cNvSpPr txBox="1">
              <a:spLocks noChangeArrowheads="1"/>
            </p:cNvSpPr>
            <p:nvPr/>
          </p:nvSpPr>
          <p:spPr bwMode="auto">
            <a:xfrm>
              <a:off x="814" y="3670"/>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1, 1)</a:t>
              </a:r>
            </a:p>
          </p:txBody>
        </p:sp>
        <p:sp>
          <p:nvSpPr>
            <p:cNvPr id="391234" name="Text Box 66"/>
            <p:cNvSpPr txBox="1">
              <a:spLocks noChangeArrowheads="1"/>
            </p:cNvSpPr>
            <p:nvPr/>
          </p:nvSpPr>
          <p:spPr bwMode="auto">
            <a:xfrm>
              <a:off x="504" y="3819"/>
              <a:ext cx="2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24</a:t>
              </a:r>
            </a:p>
          </p:txBody>
        </p:sp>
        <p:sp>
          <p:nvSpPr>
            <p:cNvPr id="391235" name="Text Box 67"/>
            <p:cNvSpPr txBox="1">
              <a:spLocks noChangeArrowheads="1"/>
            </p:cNvSpPr>
            <p:nvPr/>
          </p:nvSpPr>
          <p:spPr bwMode="auto">
            <a:xfrm>
              <a:off x="1155" y="3814"/>
              <a:ext cx="2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13</a:t>
              </a:r>
            </a:p>
          </p:txBody>
        </p:sp>
        <p:sp>
          <p:nvSpPr>
            <p:cNvPr id="391236" name="Line 68"/>
            <p:cNvSpPr>
              <a:spLocks noChangeShapeType="1"/>
            </p:cNvSpPr>
            <p:nvPr/>
          </p:nvSpPr>
          <p:spPr bwMode="auto">
            <a:xfrm flipH="1">
              <a:off x="623" y="3083"/>
              <a:ext cx="251" cy="59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37" name="Line 69"/>
            <p:cNvSpPr>
              <a:spLocks noChangeShapeType="1"/>
            </p:cNvSpPr>
            <p:nvPr/>
          </p:nvSpPr>
          <p:spPr bwMode="auto">
            <a:xfrm>
              <a:off x="928" y="3097"/>
              <a:ext cx="339" cy="59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38" name="Group 70"/>
          <p:cNvGrpSpPr>
            <a:grpSpLocks/>
          </p:cNvGrpSpPr>
          <p:nvPr/>
        </p:nvGrpSpPr>
        <p:grpSpPr bwMode="auto">
          <a:xfrm>
            <a:off x="2324100" y="4894263"/>
            <a:ext cx="2124075" cy="1438275"/>
            <a:chOff x="1464" y="3083"/>
            <a:chExt cx="1338" cy="906"/>
          </a:xfrm>
        </p:grpSpPr>
        <p:sp>
          <p:nvSpPr>
            <p:cNvPr id="391239" name="Text Box 71"/>
            <p:cNvSpPr txBox="1">
              <a:spLocks noChangeArrowheads="1"/>
            </p:cNvSpPr>
            <p:nvPr/>
          </p:nvSpPr>
          <p:spPr bwMode="auto">
            <a:xfrm>
              <a:off x="1464" y="3662"/>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2, 2)</a:t>
              </a:r>
            </a:p>
          </p:txBody>
        </p:sp>
        <p:sp>
          <p:nvSpPr>
            <p:cNvPr id="391240" name="Text Box 72"/>
            <p:cNvSpPr txBox="1">
              <a:spLocks noChangeArrowheads="1"/>
            </p:cNvSpPr>
            <p:nvPr/>
          </p:nvSpPr>
          <p:spPr bwMode="auto">
            <a:xfrm>
              <a:off x="2116" y="3648"/>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3, 3)</a:t>
              </a:r>
            </a:p>
          </p:txBody>
        </p:sp>
        <p:sp>
          <p:nvSpPr>
            <p:cNvPr id="391241" name="Text Box 73"/>
            <p:cNvSpPr txBox="1">
              <a:spLocks noChangeArrowheads="1"/>
            </p:cNvSpPr>
            <p:nvPr/>
          </p:nvSpPr>
          <p:spPr bwMode="auto">
            <a:xfrm>
              <a:off x="1800" y="3816"/>
              <a:ext cx="2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26</a:t>
              </a:r>
            </a:p>
          </p:txBody>
        </p:sp>
        <p:sp>
          <p:nvSpPr>
            <p:cNvPr id="391242" name="Text Box 74"/>
            <p:cNvSpPr txBox="1">
              <a:spLocks noChangeArrowheads="1"/>
            </p:cNvSpPr>
            <p:nvPr/>
          </p:nvSpPr>
          <p:spPr bwMode="auto">
            <a:xfrm>
              <a:off x="2398" y="381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391243" name="Line 75"/>
            <p:cNvSpPr>
              <a:spLocks noChangeShapeType="1"/>
            </p:cNvSpPr>
            <p:nvPr/>
          </p:nvSpPr>
          <p:spPr bwMode="auto">
            <a:xfrm flipH="1">
              <a:off x="1816" y="3083"/>
              <a:ext cx="305" cy="61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44" name="Line 76"/>
            <p:cNvSpPr>
              <a:spLocks noChangeShapeType="1"/>
            </p:cNvSpPr>
            <p:nvPr/>
          </p:nvSpPr>
          <p:spPr bwMode="auto">
            <a:xfrm>
              <a:off x="2162" y="3090"/>
              <a:ext cx="345" cy="61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45" name="Group 77"/>
          <p:cNvGrpSpPr>
            <a:grpSpLocks/>
          </p:cNvGrpSpPr>
          <p:nvPr/>
        </p:nvGrpSpPr>
        <p:grpSpPr bwMode="auto">
          <a:xfrm>
            <a:off x="4933950" y="3776663"/>
            <a:ext cx="3190875" cy="1139825"/>
            <a:chOff x="3108" y="2379"/>
            <a:chExt cx="2010" cy="718"/>
          </a:xfrm>
        </p:grpSpPr>
        <p:sp>
          <p:nvSpPr>
            <p:cNvPr id="391246" name="Text Box 78"/>
            <p:cNvSpPr txBox="1">
              <a:spLocks noChangeArrowheads="1"/>
            </p:cNvSpPr>
            <p:nvPr/>
          </p:nvSpPr>
          <p:spPr bwMode="auto">
            <a:xfrm>
              <a:off x="3108" y="2747"/>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4, 5)</a:t>
              </a:r>
            </a:p>
          </p:txBody>
        </p:sp>
        <p:sp>
          <p:nvSpPr>
            <p:cNvPr id="391247" name="Text Box 79"/>
            <p:cNvSpPr txBox="1">
              <a:spLocks noChangeArrowheads="1"/>
            </p:cNvSpPr>
            <p:nvPr/>
          </p:nvSpPr>
          <p:spPr bwMode="auto">
            <a:xfrm>
              <a:off x="3334" y="2919"/>
              <a:ext cx="3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2  27</a:t>
              </a:r>
            </a:p>
          </p:txBody>
        </p:sp>
        <p:sp>
          <p:nvSpPr>
            <p:cNvPr id="391248" name="Text Box 80"/>
            <p:cNvSpPr txBox="1">
              <a:spLocks noChangeArrowheads="1"/>
            </p:cNvSpPr>
            <p:nvPr/>
          </p:nvSpPr>
          <p:spPr bwMode="auto">
            <a:xfrm>
              <a:off x="4432" y="2754"/>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6, 7)</a:t>
              </a:r>
            </a:p>
          </p:txBody>
        </p:sp>
        <p:sp>
          <p:nvSpPr>
            <p:cNvPr id="391249" name="Text Box 81"/>
            <p:cNvSpPr txBox="1">
              <a:spLocks noChangeArrowheads="1"/>
            </p:cNvSpPr>
            <p:nvPr/>
          </p:nvSpPr>
          <p:spPr bwMode="auto">
            <a:xfrm>
              <a:off x="4648" y="2924"/>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38  15</a:t>
              </a:r>
            </a:p>
          </p:txBody>
        </p:sp>
        <p:sp>
          <p:nvSpPr>
            <p:cNvPr id="391250" name="Line 82"/>
            <p:cNvSpPr>
              <a:spLocks noChangeShapeType="1"/>
            </p:cNvSpPr>
            <p:nvPr/>
          </p:nvSpPr>
          <p:spPr bwMode="auto">
            <a:xfrm flipH="1">
              <a:off x="3524" y="2379"/>
              <a:ext cx="522" cy="38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51" name="Line 83"/>
            <p:cNvSpPr>
              <a:spLocks noChangeShapeType="1"/>
            </p:cNvSpPr>
            <p:nvPr/>
          </p:nvSpPr>
          <p:spPr bwMode="auto">
            <a:xfrm>
              <a:off x="4120" y="2379"/>
              <a:ext cx="678" cy="40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52" name="Group 84"/>
          <p:cNvGrpSpPr>
            <a:grpSpLocks/>
          </p:cNvGrpSpPr>
          <p:nvPr/>
        </p:nvGrpSpPr>
        <p:grpSpPr bwMode="auto">
          <a:xfrm>
            <a:off x="4497388" y="4873625"/>
            <a:ext cx="2090737" cy="1441450"/>
            <a:chOff x="2833" y="3070"/>
            <a:chExt cx="1317" cy="908"/>
          </a:xfrm>
        </p:grpSpPr>
        <p:sp>
          <p:nvSpPr>
            <p:cNvPr id="391253" name="Text Box 85"/>
            <p:cNvSpPr txBox="1">
              <a:spLocks noChangeArrowheads="1"/>
            </p:cNvSpPr>
            <p:nvPr/>
          </p:nvSpPr>
          <p:spPr bwMode="auto">
            <a:xfrm>
              <a:off x="2833" y="3663"/>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4, 4)</a:t>
              </a:r>
            </a:p>
          </p:txBody>
        </p:sp>
        <p:sp>
          <p:nvSpPr>
            <p:cNvPr id="391254" name="Text Box 86"/>
            <p:cNvSpPr txBox="1">
              <a:spLocks noChangeArrowheads="1"/>
            </p:cNvSpPr>
            <p:nvPr/>
          </p:nvSpPr>
          <p:spPr bwMode="auto">
            <a:xfrm>
              <a:off x="3464" y="3670"/>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5, 5)</a:t>
              </a:r>
            </a:p>
          </p:txBody>
        </p:sp>
        <p:sp>
          <p:nvSpPr>
            <p:cNvPr id="391255" name="Text Box 87"/>
            <p:cNvSpPr txBox="1">
              <a:spLocks noChangeArrowheads="1"/>
            </p:cNvSpPr>
            <p:nvPr/>
          </p:nvSpPr>
          <p:spPr bwMode="auto">
            <a:xfrm>
              <a:off x="3192" y="380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391256" name="Text Box 88"/>
            <p:cNvSpPr txBox="1">
              <a:spLocks noChangeArrowheads="1"/>
            </p:cNvSpPr>
            <p:nvPr/>
          </p:nvSpPr>
          <p:spPr bwMode="auto">
            <a:xfrm>
              <a:off x="3789" y="3799"/>
              <a:ext cx="2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27</a:t>
              </a:r>
            </a:p>
          </p:txBody>
        </p:sp>
        <p:sp>
          <p:nvSpPr>
            <p:cNvPr id="391257" name="Line 89"/>
            <p:cNvSpPr>
              <a:spLocks noChangeShapeType="1"/>
            </p:cNvSpPr>
            <p:nvPr/>
          </p:nvSpPr>
          <p:spPr bwMode="auto">
            <a:xfrm flipH="1">
              <a:off x="3212" y="3070"/>
              <a:ext cx="237" cy="63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58" name="Line 90"/>
            <p:cNvSpPr>
              <a:spLocks noChangeShapeType="1"/>
            </p:cNvSpPr>
            <p:nvPr/>
          </p:nvSpPr>
          <p:spPr bwMode="auto">
            <a:xfrm>
              <a:off x="3483" y="3077"/>
              <a:ext cx="366" cy="616"/>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59" name="Group 91"/>
          <p:cNvGrpSpPr>
            <a:grpSpLocks/>
          </p:cNvGrpSpPr>
          <p:nvPr/>
        </p:nvGrpSpPr>
        <p:grpSpPr bwMode="auto">
          <a:xfrm>
            <a:off x="6530975" y="4884738"/>
            <a:ext cx="2135188" cy="1444625"/>
            <a:chOff x="4114" y="3077"/>
            <a:chExt cx="1345" cy="910"/>
          </a:xfrm>
        </p:grpSpPr>
        <p:sp>
          <p:nvSpPr>
            <p:cNvPr id="391260" name="Text Box 92"/>
            <p:cNvSpPr txBox="1">
              <a:spLocks noChangeArrowheads="1"/>
            </p:cNvSpPr>
            <p:nvPr/>
          </p:nvSpPr>
          <p:spPr bwMode="auto">
            <a:xfrm>
              <a:off x="4114" y="3662"/>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6, 6)</a:t>
              </a:r>
            </a:p>
          </p:txBody>
        </p:sp>
        <p:sp>
          <p:nvSpPr>
            <p:cNvPr id="391261" name="Text Box 93"/>
            <p:cNvSpPr txBox="1">
              <a:spLocks noChangeArrowheads="1"/>
            </p:cNvSpPr>
            <p:nvPr/>
          </p:nvSpPr>
          <p:spPr bwMode="auto">
            <a:xfrm>
              <a:off x="4773" y="3641"/>
              <a:ext cx="68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Batang" pitchFamily="18" charset="-127"/>
                </a:rPr>
                <a:t>mS</a:t>
              </a:r>
              <a:r>
                <a:rPr lang="en-US" sz="1400"/>
                <a:t>(a, 7, 7)</a:t>
              </a:r>
            </a:p>
          </p:txBody>
        </p:sp>
        <p:sp>
          <p:nvSpPr>
            <p:cNvPr id="391262" name="Text Box 94"/>
            <p:cNvSpPr txBox="1">
              <a:spLocks noChangeArrowheads="1"/>
            </p:cNvSpPr>
            <p:nvPr/>
          </p:nvSpPr>
          <p:spPr bwMode="auto">
            <a:xfrm>
              <a:off x="4461" y="3814"/>
              <a:ext cx="2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38</a:t>
              </a:r>
            </a:p>
          </p:txBody>
        </p:sp>
        <p:sp>
          <p:nvSpPr>
            <p:cNvPr id="391263" name="Text Box 95"/>
            <p:cNvSpPr txBox="1">
              <a:spLocks noChangeArrowheads="1"/>
            </p:cNvSpPr>
            <p:nvPr/>
          </p:nvSpPr>
          <p:spPr bwMode="auto">
            <a:xfrm>
              <a:off x="5051" y="3802"/>
              <a:ext cx="22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15</a:t>
              </a:r>
            </a:p>
          </p:txBody>
        </p:sp>
        <p:sp>
          <p:nvSpPr>
            <p:cNvPr id="391264" name="Line 96"/>
            <p:cNvSpPr>
              <a:spLocks noChangeShapeType="1"/>
            </p:cNvSpPr>
            <p:nvPr/>
          </p:nvSpPr>
          <p:spPr bwMode="auto">
            <a:xfrm flipH="1">
              <a:off x="4506" y="3077"/>
              <a:ext cx="299" cy="62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65" name="Line 97"/>
            <p:cNvSpPr>
              <a:spLocks noChangeShapeType="1"/>
            </p:cNvSpPr>
            <p:nvPr/>
          </p:nvSpPr>
          <p:spPr bwMode="auto">
            <a:xfrm>
              <a:off x="4852" y="3077"/>
              <a:ext cx="298" cy="60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66" name="Group 98"/>
          <p:cNvGrpSpPr>
            <a:grpSpLocks/>
          </p:cNvGrpSpPr>
          <p:nvPr/>
        </p:nvGrpSpPr>
        <p:grpSpPr bwMode="auto">
          <a:xfrm>
            <a:off x="882650" y="4129088"/>
            <a:ext cx="1193800" cy="1465262"/>
            <a:chOff x="556" y="2601"/>
            <a:chExt cx="752" cy="923"/>
          </a:xfrm>
        </p:grpSpPr>
        <p:sp>
          <p:nvSpPr>
            <p:cNvPr id="391267" name="Text Box 99"/>
            <p:cNvSpPr txBox="1">
              <a:spLocks noChangeArrowheads="1"/>
            </p:cNvSpPr>
            <p:nvPr/>
          </p:nvSpPr>
          <p:spPr bwMode="auto">
            <a:xfrm>
              <a:off x="652" y="2601"/>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13  24</a:t>
              </a:r>
            </a:p>
          </p:txBody>
        </p:sp>
        <p:sp>
          <p:nvSpPr>
            <p:cNvPr id="391268" name="Line 100"/>
            <p:cNvSpPr>
              <a:spLocks noChangeShapeType="1"/>
            </p:cNvSpPr>
            <p:nvPr/>
          </p:nvSpPr>
          <p:spPr bwMode="auto">
            <a:xfrm flipV="1">
              <a:off x="556" y="2758"/>
              <a:ext cx="271" cy="766"/>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69" name="Line 101"/>
            <p:cNvSpPr>
              <a:spLocks noChangeShapeType="1"/>
            </p:cNvSpPr>
            <p:nvPr/>
          </p:nvSpPr>
          <p:spPr bwMode="auto">
            <a:xfrm flipH="1" flipV="1">
              <a:off x="888" y="2737"/>
              <a:ext cx="420" cy="780"/>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70" name="Group 102"/>
          <p:cNvGrpSpPr>
            <a:grpSpLocks/>
          </p:cNvGrpSpPr>
          <p:nvPr/>
        </p:nvGrpSpPr>
        <p:grpSpPr bwMode="auto">
          <a:xfrm>
            <a:off x="1311275" y="2843213"/>
            <a:ext cx="2203450" cy="1309687"/>
            <a:chOff x="826" y="1791"/>
            <a:chExt cx="1388" cy="825"/>
          </a:xfrm>
        </p:grpSpPr>
        <p:grpSp>
          <p:nvGrpSpPr>
            <p:cNvPr id="391271" name="Group 103"/>
            <p:cNvGrpSpPr>
              <a:grpSpLocks/>
            </p:cNvGrpSpPr>
            <p:nvPr/>
          </p:nvGrpSpPr>
          <p:grpSpPr bwMode="auto">
            <a:xfrm>
              <a:off x="826" y="1791"/>
              <a:ext cx="963" cy="825"/>
              <a:chOff x="826" y="1791"/>
              <a:chExt cx="963" cy="825"/>
            </a:xfrm>
          </p:grpSpPr>
          <p:sp>
            <p:nvSpPr>
              <p:cNvPr id="391272" name="Text Box 104"/>
              <p:cNvSpPr txBox="1">
                <a:spLocks noChangeArrowheads="1"/>
              </p:cNvSpPr>
              <p:nvPr/>
            </p:nvSpPr>
            <p:spPr bwMode="auto">
              <a:xfrm>
                <a:off x="1129" y="1791"/>
                <a:ext cx="6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1  13  24  26</a:t>
                </a:r>
              </a:p>
            </p:txBody>
          </p:sp>
          <p:sp>
            <p:nvSpPr>
              <p:cNvPr id="391273" name="Line 105"/>
              <p:cNvSpPr>
                <a:spLocks noChangeShapeType="1"/>
              </p:cNvSpPr>
              <p:nvPr/>
            </p:nvSpPr>
            <p:spPr bwMode="auto">
              <a:xfrm flipV="1">
                <a:off x="826" y="1925"/>
                <a:ext cx="577" cy="69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91274" name="Line 106"/>
            <p:cNvSpPr>
              <a:spLocks noChangeShapeType="1"/>
            </p:cNvSpPr>
            <p:nvPr/>
          </p:nvSpPr>
          <p:spPr bwMode="auto">
            <a:xfrm flipH="1" flipV="1">
              <a:off x="1537" y="1918"/>
              <a:ext cx="677" cy="643"/>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75" name="Group 107"/>
          <p:cNvGrpSpPr>
            <a:grpSpLocks/>
          </p:cNvGrpSpPr>
          <p:nvPr/>
        </p:nvGrpSpPr>
        <p:grpSpPr bwMode="auto">
          <a:xfrm>
            <a:off x="5400675" y="2820988"/>
            <a:ext cx="2409825" cy="1363662"/>
            <a:chOff x="3402" y="1777"/>
            <a:chExt cx="1518" cy="859"/>
          </a:xfrm>
        </p:grpSpPr>
        <p:sp>
          <p:nvSpPr>
            <p:cNvPr id="391276" name="Text Box 108"/>
            <p:cNvSpPr txBox="1">
              <a:spLocks noChangeArrowheads="1"/>
            </p:cNvSpPr>
            <p:nvPr/>
          </p:nvSpPr>
          <p:spPr bwMode="auto">
            <a:xfrm>
              <a:off x="3835" y="1777"/>
              <a:ext cx="6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2  15  27  38</a:t>
              </a:r>
            </a:p>
          </p:txBody>
        </p:sp>
        <p:sp>
          <p:nvSpPr>
            <p:cNvPr id="391277" name="Line 109"/>
            <p:cNvSpPr>
              <a:spLocks noChangeShapeType="1"/>
            </p:cNvSpPr>
            <p:nvPr/>
          </p:nvSpPr>
          <p:spPr bwMode="auto">
            <a:xfrm flipV="1">
              <a:off x="3402" y="1925"/>
              <a:ext cx="705" cy="71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78" name="Line 110"/>
            <p:cNvSpPr>
              <a:spLocks noChangeShapeType="1"/>
            </p:cNvSpPr>
            <p:nvPr/>
          </p:nvSpPr>
          <p:spPr bwMode="auto">
            <a:xfrm flipH="1" flipV="1">
              <a:off x="4269" y="1938"/>
              <a:ext cx="651" cy="67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79" name="Group 111"/>
          <p:cNvGrpSpPr>
            <a:grpSpLocks/>
          </p:cNvGrpSpPr>
          <p:nvPr/>
        </p:nvGrpSpPr>
        <p:grpSpPr bwMode="auto">
          <a:xfrm>
            <a:off x="4991100" y="4130675"/>
            <a:ext cx="1216025" cy="1452563"/>
            <a:chOff x="3144" y="2602"/>
            <a:chExt cx="766" cy="915"/>
          </a:xfrm>
        </p:grpSpPr>
        <p:sp>
          <p:nvSpPr>
            <p:cNvPr id="391280" name="Text Box 112"/>
            <p:cNvSpPr txBox="1">
              <a:spLocks noChangeArrowheads="1"/>
            </p:cNvSpPr>
            <p:nvPr/>
          </p:nvSpPr>
          <p:spPr bwMode="auto">
            <a:xfrm>
              <a:off x="3256" y="2602"/>
              <a:ext cx="3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2  27</a:t>
              </a:r>
            </a:p>
          </p:txBody>
        </p:sp>
        <p:sp>
          <p:nvSpPr>
            <p:cNvPr id="391281" name="Line 113"/>
            <p:cNvSpPr>
              <a:spLocks noChangeShapeType="1"/>
            </p:cNvSpPr>
            <p:nvPr/>
          </p:nvSpPr>
          <p:spPr bwMode="auto">
            <a:xfrm flipV="1">
              <a:off x="3144" y="2751"/>
              <a:ext cx="257" cy="766"/>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82" name="Line 114"/>
            <p:cNvSpPr>
              <a:spLocks noChangeShapeType="1"/>
            </p:cNvSpPr>
            <p:nvPr/>
          </p:nvSpPr>
          <p:spPr bwMode="auto">
            <a:xfrm flipH="1" flipV="1">
              <a:off x="3456" y="2758"/>
              <a:ext cx="454" cy="752"/>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83" name="Group 115"/>
          <p:cNvGrpSpPr>
            <a:grpSpLocks/>
          </p:cNvGrpSpPr>
          <p:nvPr/>
        </p:nvGrpSpPr>
        <p:grpSpPr bwMode="auto">
          <a:xfrm>
            <a:off x="7100888" y="4116388"/>
            <a:ext cx="1185862" cy="1423987"/>
            <a:chOff x="4473" y="2593"/>
            <a:chExt cx="747" cy="897"/>
          </a:xfrm>
        </p:grpSpPr>
        <p:sp>
          <p:nvSpPr>
            <p:cNvPr id="391284" name="Text Box 116"/>
            <p:cNvSpPr txBox="1">
              <a:spLocks noChangeArrowheads="1"/>
            </p:cNvSpPr>
            <p:nvPr/>
          </p:nvSpPr>
          <p:spPr bwMode="auto">
            <a:xfrm>
              <a:off x="4724" y="2593"/>
              <a:ext cx="38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15  38</a:t>
              </a:r>
            </a:p>
          </p:txBody>
        </p:sp>
        <p:sp>
          <p:nvSpPr>
            <p:cNvPr id="391285" name="Line 117"/>
            <p:cNvSpPr>
              <a:spLocks noChangeShapeType="1"/>
            </p:cNvSpPr>
            <p:nvPr/>
          </p:nvSpPr>
          <p:spPr bwMode="auto">
            <a:xfrm flipV="1">
              <a:off x="4473" y="2731"/>
              <a:ext cx="407" cy="759"/>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86" name="Line 118"/>
            <p:cNvSpPr>
              <a:spLocks noChangeShapeType="1"/>
            </p:cNvSpPr>
            <p:nvPr/>
          </p:nvSpPr>
          <p:spPr bwMode="auto">
            <a:xfrm flipH="1" flipV="1">
              <a:off x="4915" y="2745"/>
              <a:ext cx="305" cy="73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87" name="Group 119"/>
          <p:cNvGrpSpPr>
            <a:grpSpLocks/>
          </p:cNvGrpSpPr>
          <p:nvPr/>
        </p:nvGrpSpPr>
        <p:grpSpPr bwMode="auto">
          <a:xfrm>
            <a:off x="2851150" y="4041775"/>
            <a:ext cx="1225550" cy="1476375"/>
            <a:chOff x="1796" y="2546"/>
            <a:chExt cx="772" cy="930"/>
          </a:xfrm>
        </p:grpSpPr>
        <p:sp>
          <p:nvSpPr>
            <p:cNvPr id="391288" name="Text Box 120"/>
            <p:cNvSpPr txBox="1">
              <a:spLocks noChangeArrowheads="1"/>
            </p:cNvSpPr>
            <p:nvPr/>
          </p:nvSpPr>
          <p:spPr bwMode="auto">
            <a:xfrm>
              <a:off x="2060" y="2546"/>
              <a:ext cx="33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1  26</a:t>
              </a:r>
            </a:p>
          </p:txBody>
        </p:sp>
        <p:sp>
          <p:nvSpPr>
            <p:cNvPr id="391289" name="Line 121"/>
            <p:cNvSpPr>
              <a:spLocks noChangeShapeType="1"/>
            </p:cNvSpPr>
            <p:nvPr/>
          </p:nvSpPr>
          <p:spPr bwMode="auto">
            <a:xfrm flipV="1">
              <a:off x="1796" y="2690"/>
              <a:ext cx="393" cy="786"/>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90" name="Line 122"/>
            <p:cNvSpPr>
              <a:spLocks noChangeShapeType="1"/>
            </p:cNvSpPr>
            <p:nvPr/>
          </p:nvSpPr>
          <p:spPr bwMode="auto">
            <a:xfrm flipH="1" flipV="1">
              <a:off x="2223" y="2697"/>
              <a:ext cx="345" cy="779"/>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1291" name="Group 123"/>
          <p:cNvGrpSpPr>
            <a:grpSpLocks/>
          </p:cNvGrpSpPr>
          <p:nvPr/>
        </p:nvGrpSpPr>
        <p:grpSpPr bwMode="auto">
          <a:xfrm>
            <a:off x="2312988" y="2051050"/>
            <a:ext cx="4281487" cy="820738"/>
            <a:chOff x="1457" y="1292"/>
            <a:chExt cx="2697" cy="517"/>
          </a:xfrm>
        </p:grpSpPr>
        <p:sp>
          <p:nvSpPr>
            <p:cNvPr id="391292" name="Text Box 124"/>
            <p:cNvSpPr txBox="1">
              <a:spLocks noChangeArrowheads="1"/>
            </p:cNvSpPr>
            <p:nvPr/>
          </p:nvSpPr>
          <p:spPr bwMode="auto">
            <a:xfrm>
              <a:off x="2051" y="1292"/>
              <a:ext cx="12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1  2  13  15  24  26  27  38</a:t>
              </a:r>
            </a:p>
          </p:txBody>
        </p:sp>
        <p:sp>
          <p:nvSpPr>
            <p:cNvPr id="391293" name="Line 125"/>
            <p:cNvSpPr>
              <a:spLocks noChangeShapeType="1"/>
            </p:cNvSpPr>
            <p:nvPr/>
          </p:nvSpPr>
          <p:spPr bwMode="auto">
            <a:xfrm flipV="1">
              <a:off x="1457" y="1450"/>
              <a:ext cx="942" cy="359"/>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1294" name="Line 126"/>
            <p:cNvSpPr>
              <a:spLocks noChangeShapeType="1"/>
            </p:cNvSpPr>
            <p:nvPr/>
          </p:nvSpPr>
          <p:spPr bwMode="auto">
            <a:xfrm flipH="1" flipV="1">
              <a:off x="3002" y="1437"/>
              <a:ext cx="1152" cy="325"/>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1205"/>
                                        </p:tgtEl>
                                        <p:attrNameLst>
                                          <p:attrName>style.visibility</p:attrName>
                                        </p:attrNameLst>
                                      </p:cBhvr>
                                      <p:to>
                                        <p:strVal val="visible"/>
                                      </p:to>
                                    </p:set>
                                    <p:animEffect transition="in" filter="blinds(horizontal)">
                                      <p:cBhvr>
                                        <p:cTn id="7" dur="500"/>
                                        <p:tgtEl>
                                          <p:spTgt spid="3912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1216"/>
                                        </p:tgtEl>
                                        <p:attrNameLst>
                                          <p:attrName>style.visibility</p:attrName>
                                        </p:attrNameLst>
                                      </p:cBhvr>
                                      <p:to>
                                        <p:strVal val="visible"/>
                                      </p:to>
                                    </p:set>
                                    <p:animEffect transition="in" filter="blinds(horizontal)">
                                      <p:cBhvr>
                                        <p:cTn id="12" dur="500"/>
                                        <p:tgtEl>
                                          <p:spTgt spid="3912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1224"/>
                                        </p:tgtEl>
                                        <p:attrNameLst>
                                          <p:attrName>style.visibility</p:attrName>
                                        </p:attrNameLst>
                                      </p:cBhvr>
                                      <p:to>
                                        <p:strVal val="visible"/>
                                      </p:to>
                                    </p:set>
                                    <p:animEffect transition="in" filter="blinds(horizontal)">
                                      <p:cBhvr>
                                        <p:cTn id="17" dur="500"/>
                                        <p:tgtEl>
                                          <p:spTgt spid="3912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1231"/>
                                        </p:tgtEl>
                                        <p:attrNameLst>
                                          <p:attrName>style.visibility</p:attrName>
                                        </p:attrNameLst>
                                      </p:cBhvr>
                                      <p:to>
                                        <p:strVal val="visible"/>
                                      </p:to>
                                    </p:set>
                                    <p:animEffect transition="in" filter="blinds(horizontal)">
                                      <p:cBhvr>
                                        <p:cTn id="22" dur="500"/>
                                        <p:tgtEl>
                                          <p:spTgt spid="391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1208"/>
                                        </p:tgtEl>
                                        <p:attrNameLst>
                                          <p:attrName>style.visibility</p:attrName>
                                        </p:attrNameLst>
                                      </p:cBhvr>
                                      <p:to>
                                        <p:strVal val="visible"/>
                                      </p:to>
                                    </p:set>
                                    <p:animEffect transition="in" filter="blinds(horizontal)">
                                      <p:cBhvr>
                                        <p:cTn id="27" dur="500"/>
                                        <p:tgtEl>
                                          <p:spTgt spid="3912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1209"/>
                                        </p:tgtEl>
                                        <p:attrNameLst>
                                          <p:attrName>style.visibility</p:attrName>
                                        </p:attrNameLst>
                                      </p:cBhvr>
                                      <p:to>
                                        <p:strVal val="visible"/>
                                      </p:to>
                                    </p:set>
                                    <p:animEffect transition="in" filter="blinds(horizontal)">
                                      <p:cBhvr>
                                        <p:cTn id="32" dur="500"/>
                                        <p:tgtEl>
                                          <p:spTgt spid="3912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91266"/>
                                        </p:tgtEl>
                                        <p:attrNameLst>
                                          <p:attrName>style.visibility</p:attrName>
                                        </p:attrNameLst>
                                      </p:cBhvr>
                                      <p:to>
                                        <p:strVal val="visible"/>
                                      </p:to>
                                    </p:set>
                                    <p:animEffect transition="in" filter="blinds(horizontal)">
                                      <p:cBhvr>
                                        <p:cTn id="37" dur="500"/>
                                        <p:tgtEl>
                                          <p:spTgt spid="39126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391238"/>
                                        </p:tgtEl>
                                        <p:attrNameLst>
                                          <p:attrName>style.visibility</p:attrName>
                                        </p:attrNameLst>
                                      </p:cBhvr>
                                      <p:to>
                                        <p:strVal val="visible"/>
                                      </p:to>
                                    </p:set>
                                    <p:animEffect transition="in" filter="blinds(horizontal)">
                                      <p:cBhvr>
                                        <p:cTn id="42" dur="500"/>
                                        <p:tgtEl>
                                          <p:spTgt spid="3912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91210"/>
                                        </p:tgtEl>
                                        <p:attrNameLst>
                                          <p:attrName>style.visibility</p:attrName>
                                        </p:attrNameLst>
                                      </p:cBhvr>
                                      <p:to>
                                        <p:strVal val="visible"/>
                                      </p:to>
                                    </p:set>
                                    <p:animEffect transition="in" filter="blinds(horizontal)">
                                      <p:cBhvr>
                                        <p:cTn id="47" dur="500"/>
                                        <p:tgtEl>
                                          <p:spTgt spid="3912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91211"/>
                                        </p:tgtEl>
                                        <p:attrNameLst>
                                          <p:attrName>style.visibility</p:attrName>
                                        </p:attrNameLst>
                                      </p:cBhvr>
                                      <p:to>
                                        <p:strVal val="visible"/>
                                      </p:to>
                                    </p:set>
                                    <p:animEffect transition="in" filter="blinds(horizontal)">
                                      <p:cBhvr>
                                        <p:cTn id="52" dur="500"/>
                                        <p:tgtEl>
                                          <p:spTgt spid="3912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91287"/>
                                        </p:tgtEl>
                                        <p:attrNameLst>
                                          <p:attrName>style.visibility</p:attrName>
                                        </p:attrNameLst>
                                      </p:cBhvr>
                                      <p:to>
                                        <p:strVal val="visible"/>
                                      </p:to>
                                    </p:set>
                                    <p:animEffect transition="in" filter="blinds(horizontal)">
                                      <p:cBhvr>
                                        <p:cTn id="57" dur="500"/>
                                        <p:tgtEl>
                                          <p:spTgt spid="3912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391270"/>
                                        </p:tgtEl>
                                        <p:attrNameLst>
                                          <p:attrName>style.visibility</p:attrName>
                                        </p:attrNameLst>
                                      </p:cBhvr>
                                      <p:to>
                                        <p:strVal val="visible"/>
                                      </p:to>
                                    </p:set>
                                    <p:animEffect transition="in" filter="blinds(horizontal)">
                                      <p:cBhvr>
                                        <p:cTn id="62" dur="500"/>
                                        <p:tgtEl>
                                          <p:spTgt spid="39127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391245"/>
                                        </p:tgtEl>
                                        <p:attrNameLst>
                                          <p:attrName>style.visibility</p:attrName>
                                        </p:attrNameLst>
                                      </p:cBhvr>
                                      <p:to>
                                        <p:strVal val="visible"/>
                                      </p:to>
                                    </p:set>
                                    <p:animEffect transition="in" filter="blinds(horizontal)">
                                      <p:cBhvr>
                                        <p:cTn id="67" dur="500"/>
                                        <p:tgtEl>
                                          <p:spTgt spid="3912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391252"/>
                                        </p:tgtEl>
                                        <p:attrNameLst>
                                          <p:attrName>style.visibility</p:attrName>
                                        </p:attrNameLst>
                                      </p:cBhvr>
                                      <p:to>
                                        <p:strVal val="visible"/>
                                      </p:to>
                                    </p:set>
                                    <p:animEffect transition="in" filter="blinds(horizontal)">
                                      <p:cBhvr>
                                        <p:cTn id="72" dur="500"/>
                                        <p:tgtEl>
                                          <p:spTgt spid="39125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91212"/>
                                        </p:tgtEl>
                                        <p:attrNameLst>
                                          <p:attrName>style.visibility</p:attrName>
                                        </p:attrNameLst>
                                      </p:cBhvr>
                                      <p:to>
                                        <p:strVal val="visible"/>
                                      </p:to>
                                    </p:set>
                                    <p:animEffect transition="in" filter="blinds(horizontal)">
                                      <p:cBhvr>
                                        <p:cTn id="77" dur="500"/>
                                        <p:tgtEl>
                                          <p:spTgt spid="39121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1213"/>
                                        </p:tgtEl>
                                        <p:attrNameLst>
                                          <p:attrName>style.visibility</p:attrName>
                                        </p:attrNameLst>
                                      </p:cBhvr>
                                      <p:to>
                                        <p:strVal val="visible"/>
                                      </p:to>
                                    </p:set>
                                    <p:animEffect transition="in" filter="blinds(horizontal)">
                                      <p:cBhvr>
                                        <p:cTn id="82" dur="500"/>
                                        <p:tgtEl>
                                          <p:spTgt spid="39121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391279"/>
                                        </p:tgtEl>
                                        <p:attrNameLst>
                                          <p:attrName>style.visibility</p:attrName>
                                        </p:attrNameLst>
                                      </p:cBhvr>
                                      <p:to>
                                        <p:strVal val="visible"/>
                                      </p:to>
                                    </p:set>
                                    <p:animEffect transition="in" filter="blinds(horizontal)">
                                      <p:cBhvr>
                                        <p:cTn id="87" dur="500"/>
                                        <p:tgtEl>
                                          <p:spTgt spid="391279"/>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391259"/>
                                        </p:tgtEl>
                                        <p:attrNameLst>
                                          <p:attrName>style.visibility</p:attrName>
                                        </p:attrNameLst>
                                      </p:cBhvr>
                                      <p:to>
                                        <p:strVal val="visible"/>
                                      </p:to>
                                    </p:set>
                                    <p:animEffect transition="in" filter="blinds(horizontal)">
                                      <p:cBhvr>
                                        <p:cTn id="92" dur="500"/>
                                        <p:tgtEl>
                                          <p:spTgt spid="39125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391214"/>
                                        </p:tgtEl>
                                        <p:attrNameLst>
                                          <p:attrName>style.visibility</p:attrName>
                                        </p:attrNameLst>
                                      </p:cBhvr>
                                      <p:to>
                                        <p:strVal val="visible"/>
                                      </p:to>
                                    </p:set>
                                    <p:animEffect transition="in" filter="blinds(horizontal)">
                                      <p:cBhvr>
                                        <p:cTn id="97" dur="500"/>
                                        <p:tgtEl>
                                          <p:spTgt spid="391214"/>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91215"/>
                                        </p:tgtEl>
                                        <p:attrNameLst>
                                          <p:attrName>style.visibility</p:attrName>
                                        </p:attrNameLst>
                                      </p:cBhvr>
                                      <p:to>
                                        <p:strVal val="visible"/>
                                      </p:to>
                                    </p:set>
                                    <p:animEffect transition="in" filter="blinds(horizontal)">
                                      <p:cBhvr>
                                        <p:cTn id="102" dur="500"/>
                                        <p:tgtEl>
                                          <p:spTgt spid="391215"/>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391283"/>
                                        </p:tgtEl>
                                        <p:attrNameLst>
                                          <p:attrName>style.visibility</p:attrName>
                                        </p:attrNameLst>
                                      </p:cBhvr>
                                      <p:to>
                                        <p:strVal val="visible"/>
                                      </p:to>
                                    </p:set>
                                    <p:animEffect transition="in" filter="blinds(horizontal)">
                                      <p:cBhvr>
                                        <p:cTn id="107" dur="500"/>
                                        <p:tgtEl>
                                          <p:spTgt spid="391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391275"/>
                                        </p:tgtEl>
                                        <p:attrNameLst>
                                          <p:attrName>style.visibility</p:attrName>
                                        </p:attrNameLst>
                                      </p:cBhvr>
                                      <p:to>
                                        <p:strVal val="visible"/>
                                      </p:to>
                                    </p:set>
                                    <p:animEffect transition="in" filter="blinds(horizontal)">
                                      <p:cBhvr>
                                        <p:cTn id="112" dur="500"/>
                                        <p:tgtEl>
                                          <p:spTgt spid="391275"/>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nodeType="clickEffect">
                                  <p:stCondLst>
                                    <p:cond delay="0"/>
                                  </p:stCondLst>
                                  <p:childTnLst>
                                    <p:set>
                                      <p:cBhvr>
                                        <p:cTn id="116" dur="1" fill="hold">
                                          <p:stCondLst>
                                            <p:cond delay="0"/>
                                          </p:stCondLst>
                                        </p:cTn>
                                        <p:tgtEl>
                                          <p:spTgt spid="391291"/>
                                        </p:tgtEl>
                                        <p:attrNameLst>
                                          <p:attrName>style.visibility</p:attrName>
                                        </p:attrNameLst>
                                      </p:cBhvr>
                                      <p:to>
                                        <p:strVal val="visible"/>
                                      </p:to>
                                    </p:set>
                                    <p:animEffect transition="in" filter="blinds(horizontal)">
                                      <p:cBhvr>
                                        <p:cTn id="117" dur="500"/>
                                        <p:tgtEl>
                                          <p:spTgt spid="391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208" grpId="0" autoUpdateAnimBg="0"/>
      <p:bldP spid="391209" grpId="0" autoUpdateAnimBg="0"/>
      <p:bldP spid="391210" grpId="0" autoUpdateAnimBg="0"/>
      <p:bldP spid="391211" grpId="0" autoUpdateAnimBg="0"/>
      <p:bldP spid="391212" grpId="0" autoUpdateAnimBg="0"/>
      <p:bldP spid="391213" grpId="0" autoUpdateAnimBg="0"/>
      <p:bldP spid="391214" grpId="0" autoUpdateAnimBg="0"/>
      <p:bldP spid="39121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609600" y="152400"/>
            <a:ext cx="7772400" cy="1143000"/>
          </a:xfrm>
        </p:spPr>
        <p:txBody>
          <a:bodyPr/>
          <a:lstStyle/>
          <a:p>
            <a:r>
              <a:rPr lang="en-US" sz="3200"/>
              <a:t>Divide-and-Conquer</a:t>
            </a:r>
          </a:p>
        </p:txBody>
      </p:sp>
      <p:sp>
        <p:nvSpPr>
          <p:cNvPr id="392195" name="Rectangle 3" descr="Rectangle: Click to edit Master text styles&#10;Second level&#10;Third level&#10;Fourth level&#10;Fifth level"/>
          <p:cNvSpPr>
            <a:spLocks noGrp="1" noChangeArrowheads="1"/>
          </p:cNvSpPr>
          <p:nvPr>
            <p:ph idx="1"/>
          </p:nvPr>
        </p:nvSpPr>
        <p:spPr>
          <a:xfrm>
            <a:off x="609600" y="1524000"/>
            <a:ext cx="7772400" cy="4648200"/>
          </a:xfrm>
        </p:spPr>
        <p:txBody>
          <a:bodyPr/>
          <a:lstStyle/>
          <a:p>
            <a:pPr>
              <a:lnSpc>
                <a:spcPct val="90000"/>
              </a:lnSpc>
            </a:pPr>
            <a:r>
              <a:rPr lang="en-US" sz="2400">
                <a:latin typeface="Batang" pitchFamily="18" charset="-127"/>
              </a:rPr>
              <a:t>mergeSort</a:t>
            </a:r>
            <a:r>
              <a:rPr lang="en-US" sz="2400"/>
              <a:t> is a classic devide-and-conquer strategy.</a:t>
            </a:r>
          </a:p>
          <a:p>
            <a:pPr>
              <a:lnSpc>
                <a:spcPct val="90000"/>
              </a:lnSpc>
            </a:pPr>
            <a:r>
              <a:rPr lang="en-US" sz="2400"/>
              <a:t>Basic ideas:</a:t>
            </a:r>
          </a:p>
          <a:p>
            <a:pPr lvl="1">
              <a:lnSpc>
                <a:spcPct val="90000"/>
              </a:lnSpc>
              <a:buFont typeface="Wingdings" pitchFamily="2" charset="2"/>
              <a:buNone/>
            </a:pPr>
            <a:r>
              <a:rPr lang="en-US" sz="2000"/>
              <a:t>Break the problem into several subproblems that are similar to the original problem but smaller in size, solve the subproblems recursively, and then combine these solutions to create a solution to the original problem.</a:t>
            </a:r>
          </a:p>
          <a:p>
            <a:pPr>
              <a:lnSpc>
                <a:spcPct val="90000"/>
              </a:lnSpc>
            </a:pPr>
            <a:r>
              <a:rPr lang="en-US" sz="2400"/>
              <a:t>The divide-and-conquer paradigm involves three steps at each level of the recursion:</a:t>
            </a:r>
          </a:p>
          <a:p>
            <a:pPr lvl="1">
              <a:lnSpc>
                <a:spcPct val="90000"/>
              </a:lnSpc>
            </a:pPr>
            <a:r>
              <a:rPr lang="en-US" sz="2000" i="1"/>
              <a:t>Divide</a:t>
            </a:r>
            <a:r>
              <a:rPr lang="en-US" sz="2000"/>
              <a:t> the problem into a number of subproblems.</a:t>
            </a:r>
          </a:p>
          <a:p>
            <a:pPr lvl="1">
              <a:lnSpc>
                <a:spcPct val="90000"/>
              </a:lnSpc>
            </a:pPr>
            <a:r>
              <a:rPr lang="en-US" sz="2000" i="1"/>
              <a:t>Conquer</a:t>
            </a:r>
            <a:r>
              <a:rPr lang="en-US" sz="2000"/>
              <a:t> the subproblems by solving them recursively. If the subproblems sizes are small enough, however, just solve the subproblems in a straightforward manner.</a:t>
            </a:r>
          </a:p>
          <a:p>
            <a:pPr lvl="1">
              <a:lnSpc>
                <a:spcPct val="90000"/>
              </a:lnSpc>
            </a:pPr>
            <a:r>
              <a:rPr lang="en-US" sz="2000" i="1"/>
              <a:t>Combine</a:t>
            </a:r>
            <a:r>
              <a:rPr lang="en-US" sz="2000"/>
              <a:t> the solutions to the subproblems into the solution for the original problem.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sz="3200"/>
              <a:t>Divide-and-Conquer </a:t>
            </a:r>
            <a:r>
              <a:rPr lang="en-US" sz="3200">
                <a:sym typeface="Symbol" pitchFamily="18" charset="2"/>
              </a:rPr>
              <a:t></a:t>
            </a:r>
            <a:r>
              <a:rPr lang="en-US" sz="3200"/>
              <a:t> </a:t>
            </a:r>
            <a:r>
              <a:rPr lang="en-US" sz="3200">
                <a:latin typeface="Batang" pitchFamily="18" charset="-127"/>
              </a:rPr>
              <a:t>mergeSort</a:t>
            </a:r>
          </a:p>
        </p:txBody>
      </p:sp>
      <p:sp>
        <p:nvSpPr>
          <p:cNvPr id="393219" name="Rectangle 3" descr="Rectangle: Click to edit Master text styles&#10;Second level&#10;Third level&#10;Fourth level&#10;Fifth level"/>
          <p:cNvSpPr>
            <a:spLocks noGrp="1" noChangeArrowheads="1"/>
          </p:cNvSpPr>
          <p:nvPr>
            <p:ph idx="1"/>
          </p:nvPr>
        </p:nvSpPr>
        <p:spPr>
          <a:xfrm>
            <a:off x="609600" y="1524000"/>
            <a:ext cx="7772400" cy="4953000"/>
          </a:xfrm>
        </p:spPr>
        <p:txBody>
          <a:bodyPr/>
          <a:lstStyle/>
          <a:p>
            <a:r>
              <a:rPr lang="en-US" sz="2400"/>
              <a:t>The </a:t>
            </a:r>
            <a:r>
              <a:rPr lang="en-US" sz="2400" i="1"/>
              <a:t>merge sort </a:t>
            </a:r>
            <a:r>
              <a:rPr lang="en-US" sz="2400"/>
              <a:t>algorithm closely follows the divide-and-conquer paradigm.</a:t>
            </a:r>
          </a:p>
          <a:p>
            <a:pPr lvl="1"/>
            <a:r>
              <a:rPr lang="en-US" sz="2000" i="1"/>
              <a:t>Divide</a:t>
            </a:r>
            <a:r>
              <a:rPr lang="en-US" sz="2000"/>
              <a:t>: Divide the </a:t>
            </a:r>
            <a:r>
              <a:rPr lang="en-US" sz="2000" i="1"/>
              <a:t>n</a:t>
            </a:r>
            <a:r>
              <a:rPr lang="en-US" sz="2000"/>
              <a:t>-element array to be sorted into two subarrays of </a:t>
            </a:r>
            <a:r>
              <a:rPr lang="en-US" sz="2000" i="1"/>
              <a:t>n/2</a:t>
            </a:r>
            <a:r>
              <a:rPr lang="en-US" sz="2000"/>
              <a:t> elements each.</a:t>
            </a:r>
          </a:p>
          <a:p>
            <a:pPr lvl="1"/>
            <a:r>
              <a:rPr lang="en-US" sz="2000" i="1"/>
              <a:t>Conquer</a:t>
            </a:r>
            <a:r>
              <a:rPr lang="en-US" sz="2000"/>
              <a:t>: Sort the two subarrays recursively using </a:t>
            </a:r>
            <a:r>
              <a:rPr lang="en-US" sz="2000">
                <a:latin typeface="Batang" pitchFamily="18" charset="-127"/>
              </a:rPr>
              <a:t>mergeSort</a:t>
            </a:r>
            <a:r>
              <a:rPr lang="en-US" sz="2000"/>
              <a:t>.</a:t>
            </a:r>
          </a:p>
          <a:p>
            <a:pPr lvl="1"/>
            <a:r>
              <a:rPr lang="en-US" sz="2000" i="1"/>
              <a:t>Combine</a:t>
            </a:r>
            <a:r>
              <a:rPr lang="en-US" sz="2000"/>
              <a:t>: Merge the two sorted subarrays to produce the sorted answer.</a:t>
            </a:r>
            <a:endParaRPr lang="en-US" sz="2000" i="1"/>
          </a:p>
        </p:txBody>
      </p:sp>
      <p:sp>
        <p:nvSpPr>
          <p:cNvPr id="393220" name="Text Box 4"/>
          <p:cNvSpPr txBox="1">
            <a:spLocks noChangeArrowheads="1"/>
          </p:cNvSpPr>
          <p:nvPr/>
        </p:nvSpPr>
        <p:spPr bwMode="auto">
          <a:xfrm>
            <a:off x="1219200" y="4572000"/>
            <a:ext cx="196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5  2  4  6  1  3  2  6</a:t>
            </a:r>
          </a:p>
        </p:txBody>
      </p:sp>
      <p:grpSp>
        <p:nvGrpSpPr>
          <p:cNvPr id="393221" name="Group 5"/>
          <p:cNvGrpSpPr>
            <a:grpSpLocks/>
          </p:cNvGrpSpPr>
          <p:nvPr/>
        </p:nvGrpSpPr>
        <p:grpSpPr bwMode="auto">
          <a:xfrm>
            <a:off x="1047750" y="4876800"/>
            <a:ext cx="2381250" cy="544513"/>
            <a:chOff x="660" y="3072"/>
            <a:chExt cx="1500" cy="343"/>
          </a:xfrm>
        </p:grpSpPr>
        <p:sp>
          <p:nvSpPr>
            <p:cNvPr id="393222" name="Text Box 6"/>
            <p:cNvSpPr txBox="1">
              <a:spLocks noChangeArrowheads="1"/>
            </p:cNvSpPr>
            <p:nvPr/>
          </p:nvSpPr>
          <p:spPr bwMode="auto">
            <a:xfrm>
              <a:off x="660" y="3203"/>
              <a:ext cx="6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5  2  4  6</a:t>
              </a:r>
            </a:p>
          </p:txBody>
        </p:sp>
        <p:sp>
          <p:nvSpPr>
            <p:cNvPr id="393223" name="Text Box 7"/>
            <p:cNvSpPr txBox="1">
              <a:spLocks noChangeArrowheads="1"/>
            </p:cNvSpPr>
            <p:nvPr/>
          </p:nvSpPr>
          <p:spPr bwMode="auto">
            <a:xfrm>
              <a:off x="1524" y="3196"/>
              <a:ext cx="6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1  3  2  6</a:t>
              </a:r>
            </a:p>
          </p:txBody>
        </p:sp>
        <p:sp>
          <p:nvSpPr>
            <p:cNvPr id="393224" name="Line 8"/>
            <p:cNvSpPr>
              <a:spLocks noChangeShapeType="1"/>
            </p:cNvSpPr>
            <p:nvPr/>
          </p:nvSpPr>
          <p:spPr bwMode="auto">
            <a:xfrm flipV="1">
              <a:off x="960" y="3072"/>
              <a:ext cx="336"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25" name="Line 9"/>
            <p:cNvSpPr>
              <a:spLocks noChangeShapeType="1"/>
            </p:cNvSpPr>
            <p:nvPr/>
          </p:nvSpPr>
          <p:spPr bwMode="auto">
            <a:xfrm>
              <a:off x="1488" y="3072"/>
              <a:ext cx="38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3226" name="Group 10"/>
          <p:cNvGrpSpPr>
            <a:grpSpLocks/>
          </p:cNvGrpSpPr>
          <p:nvPr/>
        </p:nvGrpSpPr>
        <p:grpSpPr bwMode="auto">
          <a:xfrm>
            <a:off x="914400" y="5334000"/>
            <a:ext cx="2667000" cy="620713"/>
            <a:chOff x="576" y="3360"/>
            <a:chExt cx="1680" cy="391"/>
          </a:xfrm>
        </p:grpSpPr>
        <p:sp>
          <p:nvSpPr>
            <p:cNvPr id="393227" name="Text Box 11"/>
            <p:cNvSpPr txBox="1">
              <a:spLocks noChangeArrowheads="1"/>
            </p:cNvSpPr>
            <p:nvPr/>
          </p:nvSpPr>
          <p:spPr bwMode="auto">
            <a:xfrm>
              <a:off x="576" y="3539"/>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5  2</a:t>
              </a:r>
            </a:p>
          </p:txBody>
        </p:sp>
        <p:sp>
          <p:nvSpPr>
            <p:cNvPr id="393228" name="Text Box 12"/>
            <p:cNvSpPr txBox="1">
              <a:spLocks noChangeArrowheads="1"/>
            </p:cNvSpPr>
            <p:nvPr/>
          </p:nvSpPr>
          <p:spPr bwMode="auto">
            <a:xfrm>
              <a:off x="1056" y="3532"/>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4  6</a:t>
              </a:r>
            </a:p>
          </p:txBody>
        </p:sp>
        <p:sp>
          <p:nvSpPr>
            <p:cNvPr id="393229" name="Text Box 13"/>
            <p:cNvSpPr txBox="1">
              <a:spLocks noChangeArrowheads="1"/>
            </p:cNvSpPr>
            <p:nvPr/>
          </p:nvSpPr>
          <p:spPr bwMode="auto">
            <a:xfrm>
              <a:off x="1488" y="3532"/>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1  3</a:t>
              </a:r>
            </a:p>
          </p:txBody>
        </p:sp>
        <p:sp>
          <p:nvSpPr>
            <p:cNvPr id="393230" name="Text Box 14"/>
            <p:cNvSpPr txBox="1">
              <a:spLocks noChangeArrowheads="1"/>
            </p:cNvSpPr>
            <p:nvPr/>
          </p:nvSpPr>
          <p:spPr bwMode="auto">
            <a:xfrm>
              <a:off x="1920" y="3532"/>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2  6</a:t>
              </a:r>
            </a:p>
          </p:txBody>
        </p:sp>
        <p:sp>
          <p:nvSpPr>
            <p:cNvPr id="393231" name="Line 15"/>
            <p:cNvSpPr>
              <a:spLocks noChangeShapeType="1"/>
            </p:cNvSpPr>
            <p:nvPr/>
          </p:nvSpPr>
          <p:spPr bwMode="auto">
            <a:xfrm flipV="1">
              <a:off x="768" y="3360"/>
              <a:ext cx="192" cy="24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32" name="Line 16"/>
            <p:cNvSpPr>
              <a:spLocks noChangeShapeType="1"/>
            </p:cNvSpPr>
            <p:nvPr/>
          </p:nvSpPr>
          <p:spPr bwMode="auto">
            <a:xfrm flipH="1" flipV="1">
              <a:off x="1056" y="3408"/>
              <a:ext cx="144" cy="144"/>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33" name="Line 17"/>
            <p:cNvSpPr>
              <a:spLocks noChangeShapeType="1"/>
            </p:cNvSpPr>
            <p:nvPr/>
          </p:nvSpPr>
          <p:spPr bwMode="auto">
            <a:xfrm flipH="1">
              <a:off x="1632" y="3360"/>
              <a:ext cx="192"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34" name="Line 18"/>
            <p:cNvSpPr>
              <a:spLocks noChangeShapeType="1"/>
            </p:cNvSpPr>
            <p:nvPr/>
          </p:nvSpPr>
          <p:spPr bwMode="auto">
            <a:xfrm>
              <a:off x="1824" y="3360"/>
              <a:ext cx="24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3235" name="Group 19"/>
          <p:cNvGrpSpPr>
            <a:grpSpLocks/>
          </p:cNvGrpSpPr>
          <p:nvPr/>
        </p:nvGrpSpPr>
        <p:grpSpPr bwMode="auto">
          <a:xfrm>
            <a:off x="762000" y="5867400"/>
            <a:ext cx="2895600" cy="620713"/>
            <a:chOff x="480" y="3696"/>
            <a:chExt cx="1824" cy="391"/>
          </a:xfrm>
        </p:grpSpPr>
        <p:sp>
          <p:nvSpPr>
            <p:cNvPr id="393236" name="Text Box 20"/>
            <p:cNvSpPr txBox="1">
              <a:spLocks noChangeArrowheads="1"/>
            </p:cNvSpPr>
            <p:nvPr/>
          </p:nvSpPr>
          <p:spPr bwMode="auto">
            <a:xfrm>
              <a:off x="480" y="3875"/>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a:t>
              </a:r>
            </a:p>
          </p:txBody>
        </p:sp>
        <p:sp>
          <p:nvSpPr>
            <p:cNvPr id="393237" name="Text Box 21"/>
            <p:cNvSpPr txBox="1">
              <a:spLocks noChangeArrowheads="1"/>
            </p:cNvSpPr>
            <p:nvPr/>
          </p:nvSpPr>
          <p:spPr bwMode="auto">
            <a:xfrm>
              <a:off x="774"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393238" name="Text Box 22"/>
            <p:cNvSpPr txBox="1">
              <a:spLocks noChangeArrowheads="1"/>
            </p:cNvSpPr>
            <p:nvPr/>
          </p:nvSpPr>
          <p:spPr bwMode="auto">
            <a:xfrm>
              <a:off x="966"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a:t>
              </a:r>
            </a:p>
          </p:txBody>
        </p:sp>
        <p:sp>
          <p:nvSpPr>
            <p:cNvPr id="393239" name="Text Box 23"/>
            <p:cNvSpPr txBox="1">
              <a:spLocks noChangeArrowheads="1"/>
            </p:cNvSpPr>
            <p:nvPr/>
          </p:nvSpPr>
          <p:spPr bwMode="auto">
            <a:xfrm>
              <a:off x="1254"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sp>
          <p:nvSpPr>
            <p:cNvPr id="393240" name="Text Box 24"/>
            <p:cNvSpPr txBox="1">
              <a:spLocks noChangeArrowheads="1"/>
            </p:cNvSpPr>
            <p:nvPr/>
          </p:nvSpPr>
          <p:spPr bwMode="auto">
            <a:xfrm>
              <a:off x="1446"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a:t>
              </a:r>
            </a:p>
          </p:txBody>
        </p:sp>
        <p:sp>
          <p:nvSpPr>
            <p:cNvPr id="393241" name="Text Box 25"/>
            <p:cNvSpPr txBox="1">
              <a:spLocks noChangeArrowheads="1"/>
            </p:cNvSpPr>
            <p:nvPr/>
          </p:nvSpPr>
          <p:spPr bwMode="auto">
            <a:xfrm>
              <a:off x="1686"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sp>
          <p:nvSpPr>
            <p:cNvPr id="393242" name="Text Box 26"/>
            <p:cNvSpPr txBox="1">
              <a:spLocks noChangeArrowheads="1"/>
            </p:cNvSpPr>
            <p:nvPr/>
          </p:nvSpPr>
          <p:spPr bwMode="auto">
            <a:xfrm>
              <a:off x="1878"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393243" name="Text Box 27"/>
            <p:cNvSpPr txBox="1">
              <a:spLocks noChangeArrowheads="1"/>
            </p:cNvSpPr>
            <p:nvPr/>
          </p:nvSpPr>
          <p:spPr bwMode="auto">
            <a:xfrm>
              <a:off x="2118" y="3868"/>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sp>
          <p:nvSpPr>
            <p:cNvPr id="393244" name="Line 28"/>
            <p:cNvSpPr>
              <a:spLocks noChangeShapeType="1"/>
            </p:cNvSpPr>
            <p:nvPr/>
          </p:nvSpPr>
          <p:spPr bwMode="auto">
            <a:xfrm flipH="1">
              <a:off x="576" y="3696"/>
              <a:ext cx="14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45" name="Line 29"/>
            <p:cNvSpPr>
              <a:spLocks noChangeShapeType="1"/>
            </p:cNvSpPr>
            <p:nvPr/>
          </p:nvSpPr>
          <p:spPr bwMode="auto">
            <a:xfrm>
              <a:off x="720" y="3696"/>
              <a:ext cx="14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46" name="Line 30"/>
            <p:cNvSpPr>
              <a:spLocks noChangeShapeType="1"/>
            </p:cNvSpPr>
            <p:nvPr/>
          </p:nvSpPr>
          <p:spPr bwMode="auto">
            <a:xfrm flipH="1">
              <a:off x="1056" y="3696"/>
              <a:ext cx="14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47" name="Line 31"/>
            <p:cNvSpPr>
              <a:spLocks noChangeShapeType="1"/>
            </p:cNvSpPr>
            <p:nvPr/>
          </p:nvSpPr>
          <p:spPr bwMode="auto">
            <a:xfrm>
              <a:off x="1200" y="3696"/>
              <a:ext cx="14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48" name="Line 32"/>
            <p:cNvSpPr>
              <a:spLocks noChangeShapeType="1"/>
            </p:cNvSpPr>
            <p:nvPr/>
          </p:nvSpPr>
          <p:spPr bwMode="auto">
            <a:xfrm flipH="1">
              <a:off x="1536" y="3696"/>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49" name="Line 33"/>
            <p:cNvSpPr>
              <a:spLocks noChangeShapeType="1"/>
            </p:cNvSpPr>
            <p:nvPr/>
          </p:nvSpPr>
          <p:spPr bwMode="auto">
            <a:xfrm>
              <a:off x="1632" y="3696"/>
              <a:ext cx="14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50" name="Line 34"/>
            <p:cNvSpPr>
              <a:spLocks noChangeShapeType="1"/>
            </p:cNvSpPr>
            <p:nvPr/>
          </p:nvSpPr>
          <p:spPr bwMode="auto">
            <a:xfrm flipH="1">
              <a:off x="1968" y="3696"/>
              <a:ext cx="9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51" name="Line 35"/>
            <p:cNvSpPr>
              <a:spLocks noChangeShapeType="1"/>
            </p:cNvSpPr>
            <p:nvPr/>
          </p:nvSpPr>
          <p:spPr bwMode="auto">
            <a:xfrm>
              <a:off x="2064" y="3696"/>
              <a:ext cx="14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3252" name="Group 36"/>
          <p:cNvGrpSpPr>
            <a:grpSpLocks/>
          </p:cNvGrpSpPr>
          <p:nvPr/>
        </p:nvGrpSpPr>
        <p:grpSpPr bwMode="auto">
          <a:xfrm>
            <a:off x="5105400" y="4560888"/>
            <a:ext cx="1962150" cy="609600"/>
            <a:chOff x="3216" y="2928"/>
            <a:chExt cx="1236" cy="384"/>
          </a:xfrm>
        </p:grpSpPr>
        <p:sp>
          <p:nvSpPr>
            <p:cNvPr id="393253" name="Text Box 37"/>
            <p:cNvSpPr txBox="1">
              <a:spLocks noChangeArrowheads="1"/>
            </p:cNvSpPr>
            <p:nvPr/>
          </p:nvSpPr>
          <p:spPr bwMode="auto">
            <a:xfrm>
              <a:off x="3216" y="2928"/>
              <a:ext cx="12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1  2  2  3  4  5  6  6</a:t>
              </a:r>
            </a:p>
          </p:txBody>
        </p:sp>
        <p:sp>
          <p:nvSpPr>
            <p:cNvPr id="393254" name="Line 38"/>
            <p:cNvSpPr>
              <a:spLocks noChangeShapeType="1"/>
            </p:cNvSpPr>
            <p:nvPr/>
          </p:nvSpPr>
          <p:spPr bwMode="auto">
            <a:xfrm flipV="1">
              <a:off x="3408" y="3120"/>
              <a:ext cx="336"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55" name="Line 39"/>
            <p:cNvSpPr>
              <a:spLocks noChangeShapeType="1"/>
            </p:cNvSpPr>
            <p:nvPr/>
          </p:nvSpPr>
          <p:spPr bwMode="auto">
            <a:xfrm>
              <a:off x="3936" y="3120"/>
              <a:ext cx="38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3256" name="Group 40"/>
          <p:cNvGrpSpPr>
            <a:grpSpLocks/>
          </p:cNvGrpSpPr>
          <p:nvPr/>
        </p:nvGrpSpPr>
        <p:grpSpPr bwMode="auto">
          <a:xfrm>
            <a:off x="4933950" y="5062538"/>
            <a:ext cx="2381250" cy="641350"/>
            <a:chOff x="3108" y="3244"/>
            <a:chExt cx="1500" cy="404"/>
          </a:xfrm>
        </p:grpSpPr>
        <p:sp>
          <p:nvSpPr>
            <p:cNvPr id="393257" name="Text Box 41"/>
            <p:cNvSpPr txBox="1">
              <a:spLocks noChangeArrowheads="1"/>
            </p:cNvSpPr>
            <p:nvPr/>
          </p:nvSpPr>
          <p:spPr bwMode="auto">
            <a:xfrm>
              <a:off x="3108" y="3251"/>
              <a:ext cx="6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2  4  5  6</a:t>
              </a:r>
            </a:p>
          </p:txBody>
        </p:sp>
        <p:sp>
          <p:nvSpPr>
            <p:cNvPr id="393258" name="Text Box 42"/>
            <p:cNvSpPr txBox="1">
              <a:spLocks noChangeArrowheads="1"/>
            </p:cNvSpPr>
            <p:nvPr/>
          </p:nvSpPr>
          <p:spPr bwMode="auto">
            <a:xfrm>
              <a:off x="3972" y="3244"/>
              <a:ext cx="6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1  2  3  6</a:t>
              </a:r>
            </a:p>
          </p:txBody>
        </p:sp>
        <p:sp>
          <p:nvSpPr>
            <p:cNvPr id="393259" name="Line 43"/>
            <p:cNvSpPr>
              <a:spLocks noChangeShapeType="1"/>
            </p:cNvSpPr>
            <p:nvPr/>
          </p:nvSpPr>
          <p:spPr bwMode="auto">
            <a:xfrm flipV="1">
              <a:off x="3216" y="3408"/>
              <a:ext cx="192"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60" name="Line 44"/>
            <p:cNvSpPr>
              <a:spLocks noChangeShapeType="1"/>
            </p:cNvSpPr>
            <p:nvPr/>
          </p:nvSpPr>
          <p:spPr bwMode="auto">
            <a:xfrm flipH="1" flipV="1">
              <a:off x="3504" y="3456"/>
              <a:ext cx="144" cy="14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61" name="Line 45"/>
            <p:cNvSpPr>
              <a:spLocks noChangeShapeType="1"/>
            </p:cNvSpPr>
            <p:nvPr/>
          </p:nvSpPr>
          <p:spPr bwMode="auto">
            <a:xfrm flipH="1">
              <a:off x="4080" y="3408"/>
              <a:ext cx="192" cy="240"/>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62" name="Line 46"/>
            <p:cNvSpPr>
              <a:spLocks noChangeShapeType="1"/>
            </p:cNvSpPr>
            <p:nvPr/>
          </p:nvSpPr>
          <p:spPr bwMode="auto">
            <a:xfrm>
              <a:off x="4272" y="3408"/>
              <a:ext cx="240"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3263" name="Group 47"/>
          <p:cNvGrpSpPr>
            <a:grpSpLocks/>
          </p:cNvGrpSpPr>
          <p:nvPr/>
        </p:nvGrpSpPr>
        <p:grpSpPr bwMode="auto">
          <a:xfrm>
            <a:off x="4648200" y="6129338"/>
            <a:ext cx="2895600" cy="347662"/>
            <a:chOff x="2928" y="3916"/>
            <a:chExt cx="1824" cy="219"/>
          </a:xfrm>
        </p:grpSpPr>
        <p:sp>
          <p:nvSpPr>
            <p:cNvPr id="393264" name="Text Box 48"/>
            <p:cNvSpPr txBox="1">
              <a:spLocks noChangeArrowheads="1"/>
            </p:cNvSpPr>
            <p:nvPr/>
          </p:nvSpPr>
          <p:spPr bwMode="auto">
            <a:xfrm>
              <a:off x="2928" y="3923"/>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a:t>
              </a:r>
            </a:p>
          </p:txBody>
        </p:sp>
        <p:sp>
          <p:nvSpPr>
            <p:cNvPr id="393265" name="Text Box 49"/>
            <p:cNvSpPr txBox="1">
              <a:spLocks noChangeArrowheads="1"/>
            </p:cNvSpPr>
            <p:nvPr/>
          </p:nvSpPr>
          <p:spPr bwMode="auto">
            <a:xfrm>
              <a:off x="3222"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393266" name="Text Box 50"/>
            <p:cNvSpPr txBox="1">
              <a:spLocks noChangeArrowheads="1"/>
            </p:cNvSpPr>
            <p:nvPr/>
          </p:nvSpPr>
          <p:spPr bwMode="auto">
            <a:xfrm>
              <a:off x="3414"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a:t>
              </a:r>
            </a:p>
          </p:txBody>
        </p:sp>
        <p:sp>
          <p:nvSpPr>
            <p:cNvPr id="393267" name="Text Box 51"/>
            <p:cNvSpPr txBox="1">
              <a:spLocks noChangeArrowheads="1"/>
            </p:cNvSpPr>
            <p:nvPr/>
          </p:nvSpPr>
          <p:spPr bwMode="auto">
            <a:xfrm>
              <a:off x="3702"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sp>
          <p:nvSpPr>
            <p:cNvPr id="393268" name="Text Box 52"/>
            <p:cNvSpPr txBox="1">
              <a:spLocks noChangeArrowheads="1"/>
            </p:cNvSpPr>
            <p:nvPr/>
          </p:nvSpPr>
          <p:spPr bwMode="auto">
            <a:xfrm>
              <a:off x="3894"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a:t>
              </a:r>
            </a:p>
          </p:txBody>
        </p:sp>
        <p:sp>
          <p:nvSpPr>
            <p:cNvPr id="393269" name="Text Box 53"/>
            <p:cNvSpPr txBox="1">
              <a:spLocks noChangeArrowheads="1"/>
            </p:cNvSpPr>
            <p:nvPr/>
          </p:nvSpPr>
          <p:spPr bwMode="auto">
            <a:xfrm>
              <a:off x="4134"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sp>
          <p:nvSpPr>
            <p:cNvPr id="393270" name="Text Box 54"/>
            <p:cNvSpPr txBox="1">
              <a:spLocks noChangeArrowheads="1"/>
            </p:cNvSpPr>
            <p:nvPr/>
          </p:nvSpPr>
          <p:spPr bwMode="auto">
            <a:xfrm>
              <a:off x="4326"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393271" name="Text Box 55"/>
            <p:cNvSpPr txBox="1">
              <a:spLocks noChangeArrowheads="1"/>
            </p:cNvSpPr>
            <p:nvPr/>
          </p:nvSpPr>
          <p:spPr bwMode="auto">
            <a:xfrm>
              <a:off x="4566" y="3916"/>
              <a:ext cx="1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grpSp>
      <p:grpSp>
        <p:nvGrpSpPr>
          <p:cNvPr id="393272" name="Group 56"/>
          <p:cNvGrpSpPr>
            <a:grpSpLocks/>
          </p:cNvGrpSpPr>
          <p:nvPr/>
        </p:nvGrpSpPr>
        <p:grpSpPr bwMode="auto">
          <a:xfrm>
            <a:off x="4800600" y="5595938"/>
            <a:ext cx="2667000" cy="565150"/>
            <a:chOff x="3024" y="3580"/>
            <a:chExt cx="1680" cy="356"/>
          </a:xfrm>
        </p:grpSpPr>
        <p:sp>
          <p:nvSpPr>
            <p:cNvPr id="393273" name="Text Box 57"/>
            <p:cNvSpPr txBox="1">
              <a:spLocks noChangeArrowheads="1"/>
            </p:cNvSpPr>
            <p:nvPr/>
          </p:nvSpPr>
          <p:spPr bwMode="auto">
            <a:xfrm>
              <a:off x="3024" y="3587"/>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2  5</a:t>
              </a:r>
            </a:p>
          </p:txBody>
        </p:sp>
        <p:sp>
          <p:nvSpPr>
            <p:cNvPr id="393274" name="Text Box 58"/>
            <p:cNvSpPr txBox="1">
              <a:spLocks noChangeArrowheads="1"/>
            </p:cNvSpPr>
            <p:nvPr/>
          </p:nvSpPr>
          <p:spPr bwMode="auto">
            <a:xfrm>
              <a:off x="3504" y="358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4  6</a:t>
              </a:r>
            </a:p>
          </p:txBody>
        </p:sp>
        <p:sp>
          <p:nvSpPr>
            <p:cNvPr id="393275" name="Text Box 59"/>
            <p:cNvSpPr txBox="1">
              <a:spLocks noChangeArrowheads="1"/>
            </p:cNvSpPr>
            <p:nvPr/>
          </p:nvSpPr>
          <p:spPr bwMode="auto">
            <a:xfrm>
              <a:off x="3936" y="358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1  3</a:t>
              </a:r>
            </a:p>
          </p:txBody>
        </p:sp>
        <p:sp>
          <p:nvSpPr>
            <p:cNvPr id="393276" name="Text Box 60"/>
            <p:cNvSpPr txBox="1">
              <a:spLocks noChangeArrowheads="1"/>
            </p:cNvSpPr>
            <p:nvPr/>
          </p:nvSpPr>
          <p:spPr bwMode="auto">
            <a:xfrm>
              <a:off x="4368" y="358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2  6</a:t>
              </a:r>
            </a:p>
          </p:txBody>
        </p:sp>
        <p:sp>
          <p:nvSpPr>
            <p:cNvPr id="393277" name="Line 61"/>
            <p:cNvSpPr>
              <a:spLocks noChangeShapeType="1"/>
            </p:cNvSpPr>
            <p:nvPr/>
          </p:nvSpPr>
          <p:spPr bwMode="auto">
            <a:xfrm flipH="1">
              <a:off x="3024" y="3744"/>
              <a:ext cx="14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78" name="Line 62"/>
            <p:cNvSpPr>
              <a:spLocks noChangeShapeType="1"/>
            </p:cNvSpPr>
            <p:nvPr/>
          </p:nvSpPr>
          <p:spPr bwMode="auto">
            <a:xfrm>
              <a:off x="3168" y="3744"/>
              <a:ext cx="14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79" name="Line 63"/>
            <p:cNvSpPr>
              <a:spLocks noChangeShapeType="1"/>
            </p:cNvSpPr>
            <p:nvPr/>
          </p:nvSpPr>
          <p:spPr bwMode="auto">
            <a:xfrm flipH="1">
              <a:off x="3504" y="3744"/>
              <a:ext cx="14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80" name="Line 64"/>
            <p:cNvSpPr>
              <a:spLocks noChangeShapeType="1"/>
            </p:cNvSpPr>
            <p:nvPr/>
          </p:nvSpPr>
          <p:spPr bwMode="auto">
            <a:xfrm>
              <a:off x="3648" y="3744"/>
              <a:ext cx="14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81" name="Line 65"/>
            <p:cNvSpPr>
              <a:spLocks noChangeShapeType="1"/>
            </p:cNvSpPr>
            <p:nvPr/>
          </p:nvSpPr>
          <p:spPr bwMode="auto">
            <a:xfrm flipH="1">
              <a:off x="3984" y="3744"/>
              <a:ext cx="96"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82" name="Line 66"/>
            <p:cNvSpPr>
              <a:spLocks noChangeShapeType="1"/>
            </p:cNvSpPr>
            <p:nvPr/>
          </p:nvSpPr>
          <p:spPr bwMode="auto">
            <a:xfrm>
              <a:off x="4080" y="3744"/>
              <a:ext cx="14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83" name="Line 67"/>
            <p:cNvSpPr>
              <a:spLocks noChangeShapeType="1"/>
            </p:cNvSpPr>
            <p:nvPr/>
          </p:nvSpPr>
          <p:spPr bwMode="auto">
            <a:xfrm flipH="1">
              <a:off x="4416" y="3744"/>
              <a:ext cx="96"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3284" name="Line 68"/>
            <p:cNvSpPr>
              <a:spLocks noChangeShapeType="1"/>
            </p:cNvSpPr>
            <p:nvPr/>
          </p:nvSpPr>
          <p:spPr bwMode="auto">
            <a:xfrm>
              <a:off x="4512" y="3744"/>
              <a:ext cx="144" cy="192"/>
            </a:xfrm>
            <a:prstGeom prst="line">
              <a:avLst/>
            </a:prstGeom>
            <a:noFill/>
            <a:ln w="190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6" name="Rectangle 6"/>
          <p:cNvSpPr>
            <a:spLocks noGrp="1" noChangeArrowheads="1"/>
          </p:cNvSpPr>
          <p:nvPr>
            <p:ph type="title"/>
          </p:nvPr>
        </p:nvSpPr>
        <p:spPr>
          <a:xfrm>
            <a:off x="609600" y="304800"/>
            <a:ext cx="7772400" cy="735013"/>
          </a:xfrm>
          <a:noFill/>
          <a:ln/>
        </p:spPr>
        <p:txBody>
          <a:bodyPr/>
          <a:lstStyle/>
          <a:p>
            <a:r>
              <a:rPr lang="en-US" sz="4000"/>
              <a:t>Analysis of </a:t>
            </a:r>
            <a:r>
              <a:rPr lang="en-US" sz="3200">
                <a:latin typeface="Batang" pitchFamily="18" charset="-127"/>
              </a:rPr>
              <a:t>mergeSort</a:t>
            </a:r>
          </a:p>
        </p:txBody>
      </p:sp>
      <p:sp>
        <p:nvSpPr>
          <p:cNvPr id="394242" name="Rectangle 2"/>
          <p:cNvSpPr>
            <a:spLocks noGrp="1" noChangeArrowheads="1"/>
          </p:cNvSpPr>
          <p:nvPr>
            <p:ph idx="1"/>
          </p:nvPr>
        </p:nvSpPr>
        <p:spPr>
          <a:xfrm>
            <a:off x="685800" y="1154113"/>
            <a:ext cx="7772400" cy="5475287"/>
          </a:xfrm>
        </p:spPr>
        <p:txBody>
          <a:bodyPr/>
          <a:lstStyle/>
          <a:p>
            <a:pPr>
              <a:lnSpc>
                <a:spcPct val="90000"/>
              </a:lnSpc>
            </a:pPr>
            <a:r>
              <a:rPr lang="en-US" sz="2000" i="1"/>
              <a:t>mergeSort </a:t>
            </a:r>
            <a:r>
              <a:rPr lang="en-US" sz="2000"/>
              <a:t>works correctly when the number of elements is not even.</a:t>
            </a:r>
          </a:p>
          <a:p>
            <a:pPr>
              <a:lnSpc>
                <a:spcPct val="90000"/>
              </a:lnSpc>
            </a:pPr>
            <a:r>
              <a:rPr lang="en-US" sz="2000"/>
              <a:t>Our analysis is simplified. We assume that the original problem size is a power of two, so that we always split into even halves.</a:t>
            </a:r>
          </a:p>
          <a:p>
            <a:pPr>
              <a:lnSpc>
                <a:spcPct val="90000"/>
              </a:lnSpc>
            </a:pPr>
            <a:r>
              <a:rPr lang="en-US" sz="2000"/>
              <a:t>Assume the size of the input sequence is </a:t>
            </a:r>
            <a:r>
              <a:rPr lang="en-US" sz="2000" i="1"/>
              <a:t>N</a:t>
            </a:r>
            <a:r>
              <a:rPr lang="en-US" sz="2000"/>
              <a:t> and the time to sort the sequence is </a:t>
            </a:r>
            <a:r>
              <a:rPr lang="en-US" sz="2000" i="1"/>
              <a:t>T(N).</a:t>
            </a:r>
          </a:p>
          <a:p>
            <a:pPr>
              <a:lnSpc>
                <a:spcPct val="90000"/>
              </a:lnSpc>
            </a:pPr>
            <a:r>
              <a:rPr lang="en-US" sz="2000"/>
              <a:t>Merge sort on just one element takes constant time. When we have N &gt; 1 elements, we break down the running time as follows.</a:t>
            </a:r>
          </a:p>
          <a:p>
            <a:pPr lvl="1">
              <a:lnSpc>
                <a:spcPct val="90000"/>
              </a:lnSpc>
            </a:pPr>
            <a:r>
              <a:rPr lang="en-US" sz="1800" i="1">
                <a:solidFill>
                  <a:srgbClr val="FF00FF"/>
                </a:solidFill>
              </a:rPr>
              <a:t>Divide</a:t>
            </a:r>
            <a:r>
              <a:rPr lang="en-US" sz="1800"/>
              <a:t>: The divide step just computes the middle of the subarray, which takes constant time. </a:t>
            </a:r>
          </a:p>
          <a:p>
            <a:pPr lvl="1">
              <a:lnSpc>
                <a:spcPct val="90000"/>
              </a:lnSpc>
            </a:pPr>
            <a:r>
              <a:rPr lang="en-US" sz="1800" i="1">
                <a:solidFill>
                  <a:srgbClr val="FF00FF"/>
                </a:solidFill>
              </a:rPr>
              <a:t>Conquer</a:t>
            </a:r>
            <a:r>
              <a:rPr lang="en-US" sz="1800"/>
              <a:t>: We recursively solve two subproblems, each of size N/2, which takes 2T(N/2) time.</a:t>
            </a:r>
          </a:p>
          <a:p>
            <a:pPr lvl="1">
              <a:lnSpc>
                <a:spcPct val="90000"/>
              </a:lnSpc>
            </a:pPr>
            <a:r>
              <a:rPr lang="en-US" sz="1800" i="1">
                <a:solidFill>
                  <a:srgbClr val="FF00FF"/>
                </a:solidFill>
              </a:rPr>
              <a:t>Combine</a:t>
            </a:r>
            <a:r>
              <a:rPr lang="en-US" sz="1800"/>
              <a:t>: We have already noted that merging two sorted subarrays takes time O(N). </a:t>
            </a:r>
          </a:p>
          <a:p>
            <a:pPr lvl="1">
              <a:lnSpc>
                <a:spcPct val="90000"/>
              </a:lnSpc>
              <a:buFont typeface="Wingdings" pitchFamily="2" charset="2"/>
              <a:buNone/>
            </a:pPr>
            <a:r>
              <a:rPr lang="en-US" sz="1800"/>
              <a:t>Therefore, we get the recurrence</a:t>
            </a:r>
          </a:p>
          <a:p>
            <a:pPr lvl="1">
              <a:lnSpc>
                <a:spcPct val="90000"/>
              </a:lnSpc>
              <a:buFont typeface="Wingdings" pitchFamily="2" charset="2"/>
              <a:buNone/>
            </a:pPr>
            <a:endParaRPr lang="en-US" sz="1800"/>
          </a:p>
          <a:p>
            <a:pPr lvl="2">
              <a:lnSpc>
                <a:spcPct val="90000"/>
              </a:lnSpc>
              <a:buFont typeface="Wingdings" pitchFamily="2" charset="2"/>
              <a:buNone/>
            </a:pPr>
            <a:r>
              <a:rPr lang="en-US" sz="1800"/>
              <a:t>T(N) = </a:t>
            </a:r>
          </a:p>
        </p:txBody>
      </p:sp>
      <p:sp>
        <p:nvSpPr>
          <p:cNvPr id="394243" name="AutoShape 3"/>
          <p:cNvSpPr>
            <a:spLocks/>
          </p:cNvSpPr>
          <p:nvPr/>
        </p:nvSpPr>
        <p:spPr bwMode="auto">
          <a:xfrm>
            <a:off x="2438400" y="6096000"/>
            <a:ext cx="76200" cy="457200"/>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4244" name="Text Box 4"/>
          <p:cNvSpPr txBox="1">
            <a:spLocks noChangeArrowheads="1"/>
          </p:cNvSpPr>
          <p:nvPr/>
        </p:nvSpPr>
        <p:spPr bwMode="auto">
          <a:xfrm>
            <a:off x="2498725" y="5899150"/>
            <a:ext cx="30702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O(1)                      if N = 1,</a:t>
            </a:r>
          </a:p>
        </p:txBody>
      </p:sp>
      <p:sp>
        <p:nvSpPr>
          <p:cNvPr id="394245" name="Text Box 5"/>
          <p:cNvSpPr txBox="1">
            <a:spLocks noChangeArrowheads="1"/>
          </p:cNvSpPr>
          <p:nvPr/>
        </p:nvSpPr>
        <p:spPr bwMode="auto">
          <a:xfrm>
            <a:off x="2498725" y="6356350"/>
            <a:ext cx="31337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2T(N/2) + O(N)       if N &gt; 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Grp="1" noChangeArrowheads="1"/>
          </p:cNvSpPr>
          <p:nvPr>
            <p:ph type="title"/>
          </p:nvPr>
        </p:nvSpPr>
        <p:spPr>
          <a:xfrm>
            <a:off x="600075" y="207963"/>
            <a:ext cx="7772400" cy="541337"/>
          </a:xfrm>
          <a:noFill/>
          <a:ln/>
        </p:spPr>
        <p:txBody>
          <a:bodyPr>
            <a:normAutofit fontScale="90000"/>
          </a:bodyPr>
          <a:lstStyle/>
          <a:p>
            <a:r>
              <a:rPr lang="en-US" sz="3200"/>
              <a:t>How to Compute T(N)?</a:t>
            </a:r>
            <a:endParaRPr lang="en-US" sz="3200">
              <a:latin typeface="Batang" pitchFamily="18" charset="-127"/>
            </a:endParaRPr>
          </a:p>
        </p:txBody>
      </p:sp>
      <p:sp>
        <p:nvSpPr>
          <p:cNvPr id="395266" name="Rectangle 2"/>
          <p:cNvSpPr>
            <a:spLocks noGrp="1" noChangeArrowheads="1"/>
          </p:cNvSpPr>
          <p:nvPr>
            <p:ph idx="1"/>
          </p:nvPr>
        </p:nvSpPr>
        <p:spPr>
          <a:xfrm>
            <a:off x="544513" y="787400"/>
            <a:ext cx="7772400" cy="5475288"/>
          </a:xfrm>
        </p:spPr>
        <p:txBody>
          <a:bodyPr/>
          <a:lstStyle/>
          <a:p>
            <a:r>
              <a:rPr lang="en-US" sz="2400">
                <a:solidFill>
                  <a:schemeClr val="hlink"/>
                </a:solidFill>
              </a:rPr>
              <a:t>Telescoping</a:t>
            </a:r>
            <a:endParaRPr lang="en-US" sz="2400"/>
          </a:p>
          <a:p>
            <a:pPr lvl="1"/>
            <a:r>
              <a:rPr lang="en-US" sz="2000"/>
              <a:t>T(1) = 1</a:t>
            </a:r>
          </a:p>
          <a:p>
            <a:pPr lvl="1">
              <a:buFont typeface="Wingdings" pitchFamily="2" charset="2"/>
              <a:buNone/>
            </a:pPr>
            <a:r>
              <a:rPr lang="en-US" sz="2000"/>
              <a:t>	T(N) = 2T(N/2) + N</a:t>
            </a:r>
          </a:p>
          <a:p>
            <a:pPr lvl="1"/>
            <a:r>
              <a:rPr lang="en-US" sz="2000"/>
              <a:t>Divide the recurrence relation through by N. This yields</a:t>
            </a:r>
          </a:p>
          <a:p>
            <a:pPr lvl="1"/>
            <a:endParaRPr lang="en-US" sz="2000"/>
          </a:p>
          <a:p>
            <a:pPr lvl="1"/>
            <a:r>
              <a:rPr lang="en-US" sz="2000"/>
              <a:t>This equation is valid for any N that is a power of 2, so we may also write</a:t>
            </a:r>
          </a:p>
          <a:p>
            <a:pPr lvl="1"/>
            <a:endParaRPr lang="en-US" sz="2000"/>
          </a:p>
          <a:p>
            <a:pPr lvl="1">
              <a:buFont typeface="Wingdings" pitchFamily="2" charset="2"/>
              <a:buNone/>
            </a:pPr>
            <a:r>
              <a:rPr lang="en-US" sz="2000"/>
              <a:t>	and</a:t>
            </a:r>
          </a:p>
          <a:p>
            <a:pPr lvl="1"/>
            <a:endParaRPr lang="en-US" sz="2000"/>
          </a:p>
          <a:p>
            <a:pPr lvl="1"/>
            <a:endParaRPr lang="en-US" sz="2000"/>
          </a:p>
          <a:p>
            <a:pPr lvl="1"/>
            <a:r>
              <a:rPr lang="en-US" sz="2000"/>
              <a:t>Add up all the equations (add all of the terms on the left-hand side and set the result equal to the sum of all of the terms on the right-hand side).</a:t>
            </a:r>
          </a:p>
        </p:txBody>
      </p:sp>
      <p:graphicFrame>
        <p:nvGraphicFramePr>
          <p:cNvPr id="395268" name="Object 4"/>
          <p:cNvGraphicFramePr>
            <a:graphicFrameLocks noChangeAspect="1"/>
          </p:cNvGraphicFramePr>
          <p:nvPr/>
        </p:nvGraphicFramePr>
        <p:xfrm>
          <a:off x="2662238" y="2286000"/>
          <a:ext cx="1257300" cy="393700"/>
        </p:xfrm>
        <a:graphic>
          <a:graphicData uri="http://schemas.openxmlformats.org/presentationml/2006/ole">
            <mc:AlternateContent xmlns:mc="http://schemas.openxmlformats.org/markup-compatibility/2006">
              <mc:Choice xmlns:v="urn:schemas-microsoft-com:vml" Requires="v">
                <p:oleObj spid="_x0000_s395293" name="Equation" r:id="rId3" imgW="1257120" imgH="393480" progId="Equation.3">
                  <p:embed/>
                </p:oleObj>
              </mc:Choice>
              <mc:Fallback>
                <p:oleObj name="Equation" r:id="rId3" imgW="125712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238" y="2286000"/>
                        <a:ext cx="12573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5269" name="Object 5"/>
          <p:cNvGraphicFramePr>
            <a:graphicFrameLocks noChangeAspect="1"/>
          </p:cNvGraphicFramePr>
          <p:nvPr/>
        </p:nvGraphicFramePr>
        <p:xfrm>
          <a:off x="2592388" y="3384550"/>
          <a:ext cx="1422400" cy="393700"/>
        </p:xfrm>
        <a:graphic>
          <a:graphicData uri="http://schemas.openxmlformats.org/presentationml/2006/ole">
            <mc:AlternateContent xmlns:mc="http://schemas.openxmlformats.org/markup-compatibility/2006">
              <mc:Choice xmlns:v="urn:schemas-microsoft-com:vml" Requires="v">
                <p:oleObj spid="_x0000_s395294" name="Equation" r:id="rId5" imgW="1422360" imgH="393480" progId="Equation.3">
                  <p:embed/>
                </p:oleObj>
              </mc:Choice>
              <mc:Fallback>
                <p:oleObj name="Equation" r:id="rId5" imgW="1422360" imgH="3934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2388" y="3384550"/>
                        <a:ext cx="14224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5270" name="Object 6"/>
          <p:cNvGraphicFramePr>
            <a:graphicFrameLocks noChangeAspect="1"/>
          </p:cNvGraphicFramePr>
          <p:nvPr/>
        </p:nvGraphicFramePr>
        <p:xfrm>
          <a:off x="2579688" y="3884613"/>
          <a:ext cx="1409700" cy="1028700"/>
        </p:xfrm>
        <a:graphic>
          <a:graphicData uri="http://schemas.openxmlformats.org/presentationml/2006/ole">
            <mc:AlternateContent xmlns:mc="http://schemas.openxmlformats.org/markup-compatibility/2006">
              <mc:Choice xmlns:v="urn:schemas-microsoft-com:vml" Requires="v">
                <p:oleObj spid="_x0000_s395295" name="Equation" r:id="rId7" imgW="1409400" imgH="1028520" progId="Equation.3">
                  <p:embed/>
                </p:oleObj>
              </mc:Choice>
              <mc:Fallback>
                <p:oleObj name="Equation" r:id="rId7" imgW="1409400" imgH="102852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688" y="3884613"/>
                        <a:ext cx="14097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95271" name="Group 7"/>
          <p:cNvGrpSpPr>
            <a:grpSpLocks/>
          </p:cNvGrpSpPr>
          <p:nvPr/>
        </p:nvGrpSpPr>
        <p:grpSpPr bwMode="auto">
          <a:xfrm>
            <a:off x="2506663" y="2225675"/>
            <a:ext cx="1268412" cy="1584325"/>
            <a:chOff x="1668" y="1633"/>
            <a:chExt cx="799" cy="998"/>
          </a:xfrm>
        </p:grpSpPr>
        <p:sp>
          <p:nvSpPr>
            <p:cNvPr id="395272" name="Oval 8"/>
            <p:cNvSpPr>
              <a:spLocks noChangeArrowheads="1"/>
            </p:cNvSpPr>
            <p:nvPr/>
          </p:nvSpPr>
          <p:spPr bwMode="auto">
            <a:xfrm>
              <a:off x="2060" y="1633"/>
              <a:ext cx="407" cy="319"/>
            </a:xfrm>
            <a:prstGeom prst="ellipse">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5273" name="Oval 9"/>
            <p:cNvSpPr>
              <a:spLocks noChangeArrowheads="1"/>
            </p:cNvSpPr>
            <p:nvPr/>
          </p:nvSpPr>
          <p:spPr bwMode="auto">
            <a:xfrm>
              <a:off x="1668" y="2312"/>
              <a:ext cx="407" cy="319"/>
            </a:xfrm>
            <a:prstGeom prst="ellipse">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5274" name="Group 10"/>
          <p:cNvGrpSpPr>
            <a:grpSpLocks/>
          </p:cNvGrpSpPr>
          <p:nvPr/>
        </p:nvGrpSpPr>
        <p:grpSpPr bwMode="auto">
          <a:xfrm>
            <a:off x="2573338" y="2311400"/>
            <a:ext cx="1158875" cy="1431925"/>
            <a:chOff x="1710" y="1687"/>
            <a:chExt cx="730" cy="902"/>
          </a:xfrm>
        </p:grpSpPr>
        <p:sp>
          <p:nvSpPr>
            <p:cNvPr id="395275" name="Line 11"/>
            <p:cNvSpPr>
              <a:spLocks noChangeShapeType="1"/>
            </p:cNvSpPr>
            <p:nvPr/>
          </p:nvSpPr>
          <p:spPr bwMode="auto">
            <a:xfrm flipV="1">
              <a:off x="2074" y="1687"/>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5276" name="Line 12"/>
            <p:cNvSpPr>
              <a:spLocks noChangeShapeType="1"/>
            </p:cNvSpPr>
            <p:nvPr/>
          </p:nvSpPr>
          <p:spPr bwMode="auto">
            <a:xfrm flipV="1">
              <a:off x="1710" y="2352"/>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5277" name="Group 13"/>
          <p:cNvGrpSpPr>
            <a:grpSpLocks/>
          </p:cNvGrpSpPr>
          <p:nvPr/>
        </p:nvGrpSpPr>
        <p:grpSpPr bwMode="auto">
          <a:xfrm>
            <a:off x="2581275" y="3365500"/>
            <a:ext cx="1258888" cy="892175"/>
            <a:chOff x="1715" y="2351"/>
            <a:chExt cx="793" cy="562"/>
          </a:xfrm>
        </p:grpSpPr>
        <p:sp>
          <p:nvSpPr>
            <p:cNvPr id="395278" name="Line 14"/>
            <p:cNvSpPr>
              <a:spLocks noChangeShapeType="1"/>
            </p:cNvSpPr>
            <p:nvPr/>
          </p:nvSpPr>
          <p:spPr bwMode="auto">
            <a:xfrm flipV="1">
              <a:off x="2142" y="2351"/>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5279" name="Line 15"/>
            <p:cNvSpPr>
              <a:spLocks noChangeShapeType="1"/>
            </p:cNvSpPr>
            <p:nvPr/>
          </p:nvSpPr>
          <p:spPr bwMode="auto">
            <a:xfrm flipV="1">
              <a:off x="1715" y="2676"/>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5280" name="Group 16"/>
          <p:cNvGrpSpPr>
            <a:grpSpLocks/>
          </p:cNvGrpSpPr>
          <p:nvPr/>
        </p:nvGrpSpPr>
        <p:grpSpPr bwMode="auto">
          <a:xfrm>
            <a:off x="2516188" y="3849688"/>
            <a:ext cx="1335087" cy="1022350"/>
            <a:chOff x="1674" y="2656"/>
            <a:chExt cx="841" cy="644"/>
          </a:xfrm>
        </p:grpSpPr>
        <p:sp>
          <p:nvSpPr>
            <p:cNvPr id="395281" name="Line 17"/>
            <p:cNvSpPr>
              <a:spLocks noChangeShapeType="1"/>
            </p:cNvSpPr>
            <p:nvPr/>
          </p:nvSpPr>
          <p:spPr bwMode="auto">
            <a:xfrm flipV="1">
              <a:off x="2149" y="2656"/>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5282" name="Line 18"/>
            <p:cNvSpPr>
              <a:spLocks noChangeShapeType="1"/>
            </p:cNvSpPr>
            <p:nvPr/>
          </p:nvSpPr>
          <p:spPr bwMode="auto">
            <a:xfrm flipV="1">
              <a:off x="1674" y="3063"/>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395283" name="Object 19"/>
          <p:cNvGraphicFramePr>
            <a:graphicFrameLocks noChangeAspect="1"/>
          </p:cNvGraphicFramePr>
          <p:nvPr/>
        </p:nvGraphicFramePr>
        <p:xfrm>
          <a:off x="2563813" y="5902325"/>
          <a:ext cx="1308100" cy="393700"/>
        </p:xfrm>
        <a:graphic>
          <a:graphicData uri="http://schemas.openxmlformats.org/presentationml/2006/ole">
            <mc:AlternateContent xmlns:mc="http://schemas.openxmlformats.org/markup-compatibility/2006">
              <mc:Choice xmlns:v="urn:schemas-microsoft-com:vml" Requires="v">
                <p:oleObj spid="_x0000_s395296" name="Equation" r:id="rId9" imgW="1307880" imgH="393480" progId="Equation.3">
                  <p:embed/>
                </p:oleObj>
              </mc:Choice>
              <mc:Fallback>
                <p:oleObj name="Equation" r:id="rId9" imgW="1307880" imgH="393480"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3813" y="5902325"/>
                        <a:ext cx="13081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5284" name="Text Box 20"/>
          <p:cNvSpPr txBox="1">
            <a:spLocks noChangeArrowheads="1"/>
          </p:cNvSpPr>
          <p:nvPr/>
        </p:nvSpPr>
        <p:spPr bwMode="auto">
          <a:xfrm>
            <a:off x="4113213" y="5762625"/>
            <a:ext cx="43957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t>There are log</a:t>
            </a:r>
            <a:r>
              <a:rPr lang="en-US" sz="1600" i="1"/>
              <a:t>N</a:t>
            </a:r>
            <a:r>
              <a:rPr lang="en-US" sz="1600"/>
              <a:t> equations and so all the 1s at the end of these equations add up to log</a:t>
            </a:r>
            <a:r>
              <a:rPr lang="en-US" sz="1600" i="1"/>
              <a:t>N</a:t>
            </a:r>
            <a:r>
              <a:rPr lang="en-US" sz="16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5271"/>
                                        </p:tgtEl>
                                        <p:attrNameLst>
                                          <p:attrName>style.visibility</p:attrName>
                                        </p:attrNameLst>
                                      </p:cBhvr>
                                      <p:to>
                                        <p:strVal val="visible"/>
                                      </p:to>
                                    </p:set>
                                    <p:animEffect transition="in" filter="blinds(horizontal)">
                                      <p:cBhvr>
                                        <p:cTn id="7" dur="500"/>
                                        <p:tgtEl>
                                          <p:spTgt spid="395271"/>
                                        </p:tgtEl>
                                      </p:cBhvr>
                                    </p:animEffect>
                                  </p:childTnLst>
                                  <p:subTnLst>
                                    <p:set>
                                      <p:cBhvr override="childStyle">
                                        <p:cTn dur="1" fill="hold" display="0" masterRel="nextClick" afterEffect="1"/>
                                        <p:tgtEl>
                                          <p:spTgt spid="39527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5274"/>
                                        </p:tgtEl>
                                        <p:attrNameLst>
                                          <p:attrName>style.visibility</p:attrName>
                                        </p:attrNameLst>
                                      </p:cBhvr>
                                      <p:to>
                                        <p:strVal val="visible"/>
                                      </p:to>
                                    </p:set>
                                    <p:animEffect transition="in" filter="blinds(horizontal)">
                                      <p:cBhvr>
                                        <p:cTn id="12" dur="500"/>
                                        <p:tgtEl>
                                          <p:spTgt spid="395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5277"/>
                                        </p:tgtEl>
                                        <p:attrNameLst>
                                          <p:attrName>style.visibility</p:attrName>
                                        </p:attrNameLst>
                                      </p:cBhvr>
                                      <p:to>
                                        <p:strVal val="visible"/>
                                      </p:to>
                                    </p:set>
                                    <p:animEffect transition="in" filter="blinds(horizontal)">
                                      <p:cBhvr>
                                        <p:cTn id="17" dur="500"/>
                                        <p:tgtEl>
                                          <p:spTgt spid="3952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5280"/>
                                        </p:tgtEl>
                                        <p:attrNameLst>
                                          <p:attrName>style.visibility</p:attrName>
                                        </p:attrNameLst>
                                      </p:cBhvr>
                                      <p:to>
                                        <p:strVal val="visible"/>
                                      </p:to>
                                    </p:set>
                                    <p:animEffect transition="in" filter="blinds(horizontal)">
                                      <p:cBhvr>
                                        <p:cTn id="22" dur="500"/>
                                        <p:tgtEl>
                                          <p:spTgt spid="3952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5284"/>
                                        </p:tgtEl>
                                        <p:attrNameLst>
                                          <p:attrName>style.visibility</p:attrName>
                                        </p:attrNameLst>
                                      </p:cBhvr>
                                      <p:to>
                                        <p:strVal val="visible"/>
                                      </p:to>
                                    </p:set>
                                    <p:animEffect transition="in" filter="blinds(horizontal)">
                                      <p:cBhvr>
                                        <p:cTn id="27" dur="500"/>
                                        <p:tgtEl>
                                          <p:spTgt spid="39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Grp="1" noChangeArrowheads="1"/>
          </p:cNvSpPr>
          <p:nvPr>
            <p:ph type="title"/>
          </p:nvPr>
        </p:nvSpPr>
        <p:spPr>
          <a:xfrm>
            <a:off x="609600" y="304800"/>
            <a:ext cx="7772400" cy="735013"/>
          </a:xfrm>
          <a:noFill/>
          <a:ln/>
        </p:spPr>
        <p:txBody>
          <a:bodyPr/>
          <a:lstStyle/>
          <a:p>
            <a:r>
              <a:rPr lang="en-US" sz="3200"/>
              <a:t>How to Compute T(N)?</a:t>
            </a:r>
            <a:endParaRPr lang="en-US" sz="3200">
              <a:latin typeface="Batang" pitchFamily="18" charset="-127"/>
            </a:endParaRPr>
          </a:p>
        </p:txBody>
      </p:sp>
      <p:sp>
        <p:nvSpPr>
          <p:cNvPr id="396290" name="Rectangle 2"/>
          <p:cNvSpPr>
            <a:spLocks noGrp="1" noChangeArrowheads="1"/>
          </p:cNvSpPr>
          <p:nvPr>
            <p:ph idx="1"/>
          </p:nvPr>
        </p:nvSpPr>
        <p:spPr>
          <a:xfrm>
            <a:off x="685800" y="1154113"/>
            <a:ext cx="7772400" cy="5475287"/>
          </a:xfrm>
        </p:spPr>
        <p:txBody>
          <a:bodyPr/>
          <a:lstStyle/>
          <a:p>
            <a:r>
              <a:rPr lang="en-US" sz="2400">
                <a:solidFill>
                  <a:schemeClr val="hlink"/>
                </a:solidFill>
              </a:rPr>
              <a:t>Telescoping (cont.)</a:t>
            </a:r>
            <a:endParaRPr lang="en-US" sz="2400"/>
          </a:p>
          <a:p>
            <a:pPr lvl="1"/>
            <a:r>
              <a:rPr lang="en-US" sz="2000"/>
              <a:t>Multiplying through by N gives the final answer.</a:t>
            </a:r>
          </a:p>
          <a:p>
            <a:pPr lvl="1">
              <a:buFont typeface="Wingdings" pitchFamily="2" charset="2"/>
              <a:buNone/>
            </a:pPr>
            <a:r>
              <a:rPr lang="en-US" sz="2000"/>
              <a:t>		T(N) = Nlog</a:t>
            </a:r>
            <a:r>
              <a:rPr lang="en-US" sz="2000" i="1"/>
              <a:t>N</a:t>
            </a:r>
            <a:r>
              <a:rPr lang="en-US" sz="2000"/>
              <a:t> + N = O(Nlog</a:t>
            </a:r>
            <a:r>
              <a:rPr lang="en-US" sz="2000" i="1"/>
              <a:t>N</a:t>
            </a:r>
            <a:r>
              <a:rPr lang="en-US" sz="200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3"/>
          <p:cNvSpPr>
            <a:spLocks noGrp="1" noChangeArrowheads="1"/>
          </p:cNvSpPr>
          <p:nvPr>
            <p:ph type="title"/>
          </p:nvPr>
        </p:nvSpPr>
        <p:spPr>
          <a:xfrm>
            <a:off x="609600" y="304800"/>
            <a:ext cx="7772400" cy="735013"/>
          </a:xfrm>
          <a:noFill/>
          <a:ln/>
        </p:spPr>
        <p:txBody>
          <a:bodyPr/>
          <a:lstStyle/>
          <a:p>
            <a:r>
              <a:rPr lang="en-US" sz="3200"/>
              <a:t>How to Compute T(N)?</a:t>
            </a:r>
            <a:endParaRPr lang="en-US" sz="3200">
              <a:latin typeface="Batang" pitchFamily="18" charset="-127"/>
            </a:endParaRPr>
          </a:p>
        </p:txBody>
      </p:sp>
      <p:sp>
        <p:nvSpPr>
          <p:cNvPr id="397314" name="Rectangle 2"/>
          <p:cNvSpPr>
            <a:spLocks noGrp="1" noChangeArrowheads="1"/>
          </p:cNvSpPr>
          <p:nvPr>
            <p:ph idx="1"/>
          </p:nvPr>
        </p:nvSpPr>
        <p:spPr>
          <a:xfrm>
            <a:off x="525463" y="1143000"/>
            <a:ext cx="8256587" cy="5475288"/>
          </a:xfrm>
        </p:spPr>
        <p:txBody>
          <a:bodyPr/>
          <a:lstStyle/>
          <a:p>
            <a:pPr>
              <a:lnSpc>
                <a:spcPct val="90000"/>
              </a:lnSpc>
            </a:pPr>
            <a:r>
              <a:rPr lang="en-US" sz="2400">
                <a:solidFill>
                  <a:schemeClr val="hlink"/>
                </a:solidFill>
              </a:rPr>
              <a:t>The iteration method</a:t>
            </a:r>
            <a:endParaRPr lang="en-US" sz="2400"/>
          </a:p>
          <a:p>
            <a:pPr lvl="1">
              <a:lnSpc>
                <a:spcPct val="90000"/>
              </a:lnSpc>
            </a:pPr>
            <a:r>
              <a:rPr lang="en-US" sz="2000"/>
              <a:t>T(1) = 1</a:t>
            </a:r>
          </a:p>
          <a:p>
            <a:pPr lvl="1">
              <a:lnSpc>
                <a:spcPct val="90000"/>
              </a:lnSpc>
              <a:buFont typeface="Wingdings" pitchFamily="2" charset="2"/>
              <a:buNone/>
            </a:pPr>
            <a:r>
              <a:rPr lang="en-US" sz="2000"/>
              <a:t>	T(N) = 2T(N/2) + N</a:t>
            </a:r>
          </a:p>
          <a:p>
            <a:pPr lvl="1">
              <a:lnSpc>
                <a:spcPct val="90000"/>
              </a:lnSpc>
            </a:pPr>
            <a:r>
              <a:rPr lang="en-US" sz="2000"/>
              <a:t>Since we can substitute N/2 into the main equation,</a:t>
            </a:r>
          </a:p>
          <a:p>
            <a:pPr lvl="1">
              <a:lnSpc>
                <a:spcPct val="90000"/>
              </a:lnSpc>
              <a:buFont typeface="Wingdings" pitchFamily="2" charset="2"/>
              <a:buNone/>
            </a:pPr>
            <a:r>
              <a:rPr lang="en-US" sz="2000"/>
              <a:t>		2T(N/2) = 2(2T(N/4) + N/2) = 4T(N/4) + N</a:t>
            </a:r>
          </a:p>
          <a:p>
            <a:pPr lvl="1">
              <a:lnSpc>
                <a:spcPct val="90000"/>
              </a:lnSpc>
              <a:buFont typeface="Wingdings" pitchFamily="2" charset="2"/>
              <a:buNone/>
            </a:pPr>
            <a:r>
              <a:rPr lang="en-US" sz="2000"/>
              <a:t>	we have</a:t>
            </a:r>
          </a:p>
          <a:p>
            <a:pPr lvl="1">
              <a:lnSpc>
                <a:spcPct val="90000"/>
              </a:lnSpc>
              <a:buFont typeface="Wingdings" pitchFamily="2" charset="2"/>
              <a:buNone/>
            </a:pPr>
            <a:r>
              <a:rPr lang="en-US" sz="2000"/>
              <a:t>		T(N) = 4T(N/4) + 2N</a:t>
            </a:r>
          </a:p>
          <a:p>
            <a:pPr lvl="1">
              <a:lnSpc>
                <a:spcPct val="90000"/>
              </a:lnSpc>
              <a:buFont typeface="Wingdings" pitchFamily="2" charset="2"/>
              <a:buNone/>
            </a:pPr>
            <a:r>
              <a:rPr lang="en-US" sz="2000"/>
              <a:t>	Again, by substituting N/4 into the main equation, we see that</a:t>
            </a:r>
          </a:p>
          <a:p>
            <a:pPr lvl="1">
              <a:lnSpc>
                <a:spcPct val="90000"/>
              </a:lnSpc>
              <a:buFont typeface="Wingdings" pitchFamily="2" charset="2"/>
              <a:buNone/>
            </a:pPr>
            <a:r>
              <a:rPr lang="en-US" sz="2000"/>
              <a:t>		4T(N/4) = 4(2T(N/8) + N/4) = 8T(N/8) + N</a:t>
            </a:r>
          </a:p>
          <a:p>
            <a:pPr lvl="1">
              <a:lnSpc>
                <a:spcPct val="90000"/>
              </a:lnSpc>
              <a:buFont typeface="Wingdings" pitchFamily="2" charset="2"/>
              <a:buNone/>
            </a:pPr>
            <a:r>
              <a:rPr lang="en-US" sz="2000"/>
              <a:t>	So we have</a:t>
            </a:r>
          </a:p>
          <a:p>
            <a:pPr lvl="1">
              <a:lnSpc>
                <a:spcPct val="90000"/>
              </a:lnSpc>
              <a:buFont typeface="Wingdings" pitchFamily="2" charset="2"/>
              <a:buNone/>
            </a:pPr>
            <a:r>
              <a:rPr lang="en-US" sz="2000"/>
              <a:t>		T(N) = 8T(N/8) + 3N</a:t>
            </a:r>
          </a:p>
          <a:p>
            <a:pPr lvl="1">
              <a:lnSpc>
                <a:spcPct val="90000"/>
              </a:lnSpc>
              <a:buFont typeface="Wingdings" pitchFamily="2" charset="2"/>
              <a:buNone/>
            </a:pPr>
            <a:r>
              <a:rPr lang="en-US" sz="2000"/>
              <a:t>	Continuing in this manner, we obtain</a:t>
            </a:r>
          </a:p>
          <a:p>
            <a:pPr lvl="1">
              <a:lnSpc>
                <a:spcPct val="90000"/>
              </a:lnSpc>
              <a:buFont typeface="Wingdings" pitchFamily="2" charset="2"/>
              <a:buNone/>
            </a:pPr>
            <a:r>
              <a:rPr lang="en-US" sz="2000"/>
              <a:t>		T(N) = 2</a:t>
            </a:r>
            <a:r>
              <a:rPr lang="en-US" sz="2000" baseline="30000"/>
              <a:t>k</a:t>
            </a:r>
            <a:r>
              <a:rPr lang="en-US" sz="2000"/>
              <a:t>T(N/2</a:t>
            </a:r>
            <a:r>
              <a:rPr lang="en-US" sz="2000" baseline="30000"/>
              <a:t>k</a:t>
            </a:r>
            <a:r>
              <a:rPr lang="en-US" sz="2000"/>
              <a:t>) + k</a:t>
            </a:r>
            <a:r>
              <a:rPr lang="en-US" baseline="30000"/>
              <a:t>.</a:t>
            </a:r>
            <a:r>
              <a:rPr lang="en-US" sz="2000"/>
              <a:t>N</a:t>
            </a:r>
          </a:p>
          <a:p>
            <a:pPr lvl="1">
              <a:lnSpc>
                <a:spcPct val="90000"/>
              </a:lnSpc>
              <a:buFont typeface="Wingdings" pitchFamily="2" charset="2"/>
              <a:buNone/>
            </a:pPr>
            <a:r>
              <a:rPr lang="en-US" sz="2000"/>
              <a:t>	Using k = log</a:t>
            </a:r>
            <a:r>
              <a:rPr lang="en-US" sz="2000" i="1"/>
              <a:t>N</a:t>
            </a:r>
            <a:r>
              <a:rPr lang="en-US" sz="2000"/>
              <a:t>, we obtain</a:t>
            </a:r>
          </a:p>
          <a:p>
            <a:pPr lvl="1">
              <a:lnSpc>
                <a:spcPct val="90000"/>
              </a:lnSpc>
              <a:buFont typeface="Wingdings" pitchFamily="2" charset="2"/>
              <a:buNone/>
            </a:pPr>
            <a:r>
              <a:rPr lang="en-US" sz="2000"/>
              <a:t>		T(N) = NT(1) + Nlog</a:t>
            </a:r>
            <a:r>
              <a:rPr lang="en-US" sz="2000" i="1"/>
              <a:t>N</a:t>
            </a:r>
            <a:r>
              <a:rPr lang="en-US" sz="2000"/>
              <a:t> = Nlog</a:t>
            </a:r>
            <a:r>
              <a:rPr lang="en-US" sz="2000" i="1"/>
              <a:t>N</a:t>
            </a:r>
            <a:r>
              <a:rPr lang="en-US" sz="2000"/>
              <a:t> + N = O(Nlog</a:t>
            </a:r>
            <a:r>
              <a:rPr lang="en-US" sz="2000" i="1"/>
              <a:t>N</a:t>
            </a:r>
            <a:r>
              <a:rPr lang="en-US" sz="200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a:xfrm>
            <a:off x="609600" y="165100"/>
            <a:ext cx="7772400" cy="487363"/>
          </a:xfrm>
          <a:noFill/>
          <a:ln/>
        </p:spPr>
        <p:txBody>
          <a:bodyPr>
            <a:normAutofit fontScale="90000"/>
          </a:bodyPr>
          <a:lstStyle/>
          <a:p>
            <a:r>
              <a:rPr lang="en-US" sz="3200"/>
              <a:t>Non-Recursive Mergesort</a:t>
            </a:r>
            <a:endParaRPr lang="en-US" sz="3200">
              <a:latin typeface="Batang" pitchFamily="18" charset="-127"/>
            </a:endParaRPr>
          </a:p>
        </p:txBody>
      </p:sp>
      <p:sp>
        <p:nvSpPr>
          <p:cNvPr id="399363" name="Rectangle 3" descr="Rectangle: Click to edit Master text styles&#10;Second level&#10;Third level&#10;Fourth level&#10;Fifth level"/>
          <p:cNvSpPr>
            <a:spLocks noGrp="1" noChangeArrowheads="1"/>
          </p:cNvSpPr>
          <p:nvPr>
            <p:ph idx="1"/>
          </p:nvPr>
        </p:nvSpPr>
        <p:spPr>
          <a:xfrm>
            <a:off x="584200" y="671513"/>
            <a:ext cx="7940675" cy="5402262"/>
          </a:xfrm>
          <a:noFill/>
          <a:ln/>
        </p:spPr>
        <p:txBody>
          <a:bodyPr/>
          <a:lstStyle/>
          <a:p>
            <a:r>
              <a:rPr lang="en-US" sz="2000">
                <a:sym typeface="Symbol" pitchFamily="18" charset="2"/>
              </a:rPr>
              <a:t>Basic idea</a:t>
            </a:r>
          </a:p>
          <a:p>
            <a:pPr lvl="1"/>
            <a:r>
              <a:rPr lang="en-US" sz="1800">
                <a:sym typeface="Symbol" pitchFamily="18" charset="2"/>
              </a:rPr>
              <a:t>Perform m = log</a:t>
            </a:r>
            <a:r>
              <a:rPr lang="en-US" sz="1800" i="1">
                <a:sym typeface="Symbol" pitchFamily="18" charset="2"/>
              </a:rPr>
              <a:t>N</a:t>
            </a:r>
            <a:r>
              <a:rPr lang="en-US" sz="1800">
                <a:sym typeface="Symbol" pitchFamily="18" charset="2"/>
              </a:rPr>
              <a:t> passes</a:t>
            </a:r>
          </a:p>
          <a:p>
            <a:pPr lvl="1"/>
            <a:r>
              <a:rPr lang="en-US" sz="1800">
                <a:sym typeface="Symbol" pitchFamily="18" charset="2"/>
              </a:rPr>
              <a:t>In each pass, merge pairs of sorted subarrays into bigger subarrays; at last, we get one sorted array.</a:t>
            </a:r>
          </a:p>
          <a:p>
            <a:pPr lvl="1"/>
            <a:r>
              <a:rPr lang="en-US" sz="1800">
                <a:sym typeface="Symbol" pitchFamily="18" charset="2"/>
              </a:rPr>
              <a:t>The base observation is that each single element of the input array can be viewed as a subarray in sorted order.</a:t>
            </a:r>
          </a:p>
          <a:p>
            <a:r>
              <a:rPr lang="en-US" sz="2000">
                <a:sym typeface="Symbol" pitchFamily="18" charset="2"/>
              </a:rPr>
              <a:t>Suppose to sort the following integers</a:t>
            </a:r>
          </a:p>
          <a:p>
            <a:endParaRPr lang="en-US" sz="2000">
              <a:sym typeface="Symbol" pitchFamily="18" charset="2"/>
            </a:endParaRPr>
          </a:p>
          <a:p>
            <a:pPr>
              <a:buFont typeface="Wingdings" pitchFamily="2" charset="2"/>
              <a:buNone/>
            </a:pPr>
            <a:endParaRPr lang="en-US" sz="2400">
              <a:sym typeface="Symbol" pitchFamily="18" charset="2"/>
            </a:endParaRPr>
          </a:p>
        </p:txBody>
      </p:sp>
      <p:sp>
        <p:nvSpPr>
          <p:cNvPr id="399364"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399365" name="Group 5"/>
          <p:cNvGrpSpPr>
            <a:grpSpLocks/>
          </p:cNvGrpSpPr>
          <p:nvPr/>
        </p:nvGrpSpPr>
        <p:grpSpPr bwMode="auto">
          <a:xfrm>
            <a:off x="5219700" y="2459038"/>
            <a:ext cx="2782888" cy="569912"/>
            <a:chOff x="1082" y="802"/>
            <a:chExt cx="1753" cy="359"/>
          </a:xfrm>
        </p:grpSpPr>
        <p:sp>
          <p:nvSpPr>
            <p:cNvPr id="399366" name="Line 6"/>
            <p:cNvSpPr>
              <a:spLocks noChangeShapeType="1"/>
            </p:cNvSpPr>
            <p:nvPr/>
          </p:nvSpPr>
          <p:spPr bwMode="auto">
            <a:xfrm>
              <a:off x="2629" y="962"/>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67" name="Rectangle 7"/>
            <p:cNvSpPr>
              <a:spLocks noChangeArrowheads="1"/>
            </p:cNvSpPr>
            <p:nvPr/>
          </p:nvSpPr>
          <p:spPr bwMode="auto">
            <a:xfrm>
              <a:off x="1264" y="960"/>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68" name="Line 8"/>
            <p:cNvSpPr>
              <a:spLocks noChangeShapeType="1"/>
            </p:cNvSpPr>
            <p:nvPr/>
          </p:nvSpPr>
          <p:spPr bwMode="auto">
            <a:xfrm>
              <a:off x="1456" y="96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69" name="Line 9"/>
            <p:cNvSpPr>
              <a:spLocks noChangeShapeType="1"/>
            </p:cNvSpPr>
            <p:nvPr/>
          </p:nvSpPr>
          <p:spPr bwMode="auto">
            <a:xfrm>
              <a:off x="1648" y="96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0" name="Line 10"/>
            <p:cNvSpPr>
              <a:spLocks noChangeShapeType="1"/>
            </p:cNvSpPr>
            <p:nvPr/>
          </p:nvSpPr>
          <p:spPr bwMode="auto">
            <a:xfrm>
              <a:off x="1840" y="96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1" name="Line 11"/>
            <p:cNvSpPr>
              <a:spLocks noChangeShapeType="1"/>
            </p:cNvSpPr>
            <p:nvPr/>
          </p:nvSpPr>
          <p:spPr bwMode="auto">
            <a:xfrm>
              <a:off x="2032" y="96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2" name="Line 12"/>
            <p:cNvSpPr>
              <a:spLocks noChangeShapeType="1"/>
            </p:cNvSpPr>
            <p:nvPr/>
          </p:nvSpPr>
          <p:spPr bwMode="auto">
            <a:xfrm>
              <a:off x="2224" y="96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3" name="Line 13"/>
            <p:cNvSpPr>
              <a:spLocks noChangeShapeType="1"/>
            </p:cNvSpPr>
            <p:nvPr/>
          </p:nvSpPr>
          <p:spPr bwMode="auto">
            <a:xfrm>
              <a:off x="2416" y="960"/>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374" name="Text Box 14"/>
            <p:cNvSpPr txBox="1">
              <a:spLocks noChangeArrowheads="1"/>
            </p:cNvSpPr>
            <p:nvPr/>
          </p:nvSpPr>
          <p:spPr bwMode="auto">
            <a:xfrm>
              <a:off x="1430" y="996"/>
              <a:ext cx="14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9375" name="Text Box 15"/>
            <p:cNvSpPr txBox="1">
              <a:spLocks noChangeArrowheads="1"/>
            </p:cNvSpPr>
            <p:nvPr/>
          </p:nvSpPr>
          <p:spPr bwMode="auto">
            <a:xfrm>
              <a:off x="1641" y="992"/>
              <a:ext cx="14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9376" name="Text Box 16"/>
            <p:cNvSpPr txBox="1">
              <a:spLocks noChangeArrowheads="1"/>
            </p:cNvSpPr>
            <p:nvPr/>
          </p:nvSpPr>
          <p:spPr bwMode="auto">
            <a:xfrm>
              <a:off x="1833" y="992"/>
              <a:ext cx="14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9377" name="Text Box 17"/>
            <p:cNvSpPr txBox="1">
              <a:spLocks noChangeArrowheads="1"/>
            </p:cNvSpPr>
            <p:nvPr/>
          </p:nvSpPr>
          <p:spPr bwMode="auto">
            <a:xfrm>
              <a:off x="2032" y="992"/>
              <a:ext cx="14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9378" name="Text Box 18"/>
            <p:cNvSpPr txBox="1">
              <a:spLocks noChangeArrowheads="1"/>
            </p:cNvSpPr>
            <p:nvPr/>
          </p:nvSpPr>
          <p:spPr bwMode="auto">
            <a:xfrm>
              <a:off x="2224" y="992"/>
              <a:ext cx="14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9379" name="Text Box 19"/>
            <p:cNvSpPr txBox="1">
              <a:spLocks noChangeArrowheads="1"/>
            </p:cNvSpPr>
            <p:nvPr/>
          </p:nvSpPr>
          <p:spPr bwMode="auto">
            <a:xfrm>
              <a:off x="2416" y="992"/>
              <a:ext cx="141"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399380" name="Text Box 20"/>
            <p:cNvSpPr txBox="1">
              <a:spLocks noChangeArrowheads="1"/>
            </p:cNvSpPr>
            <p:nvPr/>
          </p:nvSpPr>
          <p:spPr bwMode="auto">
            <a:xfrm>
              <a:off x="1263" y="995"/>
              <a:ext cx="20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24</a:t>
              </a:r>
            </a:p>
          </p:txBody>
        </p:sp>
        <p:sp>
          <p:nvSpPr>
            <p:cNvPr id="399381" name="Text Box 21"/>
            <p:cNvSpPr txBox="1">
              <a:spLocks noChangeArrowheads="1"/>
            </p:cNvSpPr>
            <p:nvPr/>
          </p:nvSpPr>
          <p:spPr bwMode="auto">
            <a:xfrm>
              <a:off x="1437" y="990"/>
              <a:ext cx="20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13</a:t>
              </a:r>
            </a:p>
          </p:txBody>
        </p:sp>
        <p:sp>
          <p:nvSpPr>
            <p:cNvPr id="399382" name="Text Box 22"/>
            <p:cNvSpPr txBox="1">
              <a:spLocks noChangeArrowheads="1"/>
            </p:cNvSpPr>
            <p:nvPr/>
          </p:nvSpPr>
          <p:spPr bwMode="auto">
            <a:xfrm>
              <a:off x="1633" y="991"/>
              <a:ext cx="20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26</a:t>
              </a:r>
            </a:p>
          </p:txBody>
        </p:sp>
        <p:sp>
          <p:nvSpPr>
            <p:cNvPr id="399383" name="Text Box 23"/>
            <p:cNvSpPr txBox="1">
              <a:spLocks noChangeArrowheads="1"/>
            </p:cNvSpPr>
            <p:nvPr/>
          </p:nvSpPr>
          <p:spPr bwMode="auto">
            <a:xfrm>
              <a:off x="1844" y="998"/>
              <a:ext cx="1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399384" name="Text Box 24"/>
            <p:cNvSpPr txBox="1">
              <a:spLocks noChangeArrowheads="1"/>
            </p:cNvSpPr>
            <p:nvPr/>
          </p:nvSpPr>
          <p:spPr bwMode="auto">
            <a:xfrm>
              <a:off x="2047" y="993"/>
              <a:ext cx="1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a:t>
              </a:r>
            </a:p>
          </p:txBody>
        </p:sp>
        <p:sp>
          <p:nvSpPr>
            <p:cNvPr id="399385" name="Text Box 25"/>
            <p:cNvSpPr txBox="1">
              <a:spLocks noChangeArrowheads="1"/>
            </p:cNvSpPr>
            <p:nvPr/>
          </p:nvSpPr>
          <p:spPr bwMode="auto">
            <a:xfrm>
              <a:off x="2218" y="993"/>
              <a:ext cx="20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27</a:t>
              </a:r>
            </a:p>
          </p:txBody>
        </p:sp>
        <p:sp>
          <p:nvSpPr>
            <p:cNvPr id="399386" name="Text Box 26"/>
            <p:cNvSpPr txBox="1">
              <a:spLocks noChangeArrowheads="1"/>
            </p:cNvSpPr>
            <p:nvPr/>
          </p:nvSpPr>
          <p:spPr bwMode="auto">
            <a:xfrm>
              <a:off x="2420" y="993"/>
              <a:ext cx="20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38</a:t>
              </a:r>
            </a:p>
          </p:txBody>
        </p:sp>
        <p:sp>
          <p:nvSpPr>
            <p:cNvPr id="399387" name="Text Box 27"/>
            <p:cNvSpPr txBox="1">
              <a:spLocks noChangeArrowheads="1"/>
            </p:cNvSpPr>
            <p:nvPr/>
          </p:nvSpPr>
          <p:spPr bwMode="auto">
            <a:xfrm>
              <a:off x="2632" y="993"/>
              <a:ext cx="203"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15</a:t>
              </a:r>
            </a:p>
          </p:txBody>
        </p:sp>
        <p:sp>
          <p:nvSpPr>
            <p:cNvPr id="399388" name="Text Box 28"/>
            <p:cNvSpPr txBox="1">
              <a:spLocks noChangeArrowheads="1"/>
            </p:cNvSpPr>
            <p:nvPr/>
          </p:nvSpPr>
          <p:spPr bwMode="auto">
            <a:xfrm>
              <a:off x="1270" y="805"/>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399389" name="Text Box 29"/>
            <p:cNvSpPr txBox="1">
              <a:spLocks noChangeArrowheads="1"/>
            </p:cNvSpPr>
            <p:nvPr/>
          </p:nvSpPr>
          <p:spPr bwMode="auto">
            <a:xfrm>
              <a:off x="1467" y="805"/>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399390" name="Text Box 30"/>
            <p:cNvSpPr txBox="1">
              <a:spLocks noChangeArrowheads="1"/>
            </p:cNvSpPr>
            <p:nvPr/>
          </p:nvSpPr>
          <p:spPr bwMode="auto">
            <a:xfrm>
              <a:off x="1664" y="806"/>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399391" name="Text Box 31"/>
            <p:cNvSpPr txBox="1">
              <a:spLocks noChangeArrowheads="1"/>
            </p:cNvSpPr>
            <p:nvPr/>
          </p:nvSpPr>
          <p:spPr bwMode="auto">
            <a:xfrm>
              <a:off x="1854" y="805"/>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399392" name="Text Box 32"/>
            <p:cNvSpPr txBox="1">
              <a:spLocks noChangeArrowheads="1"/>
            </p:cNvSpPr>
            <p:nvPr/>
          </p:nvSpPr>
          <p:spPr bwMode="auto">
            <a:xfrm>
              <a:off x="2037" y="805"/>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399393" name="Text Box 33"/>
            <p:cNvSpPr txBox="1">
              <a:spLocks noChangeArrowheads="1"/>
            </p:cNvSpPr>
            <p:nvPr/>
          </p:nvSpPr>
          <p:spPr bwMode="auto">
            <a:xfrm>
              <a:off x="2240" y="806"/>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399394" name="Text Box 34"/>
            <p:cNvSpPr txBox="1">
              <a:spLocks noChangeArrowheads="1"/>
            </p:cNvSpPr>
            <p:nvPr/>
          </p:nvSpPr>
          <p:spPr bwMode="auto">
            <a:xfrm>
              <a:off x="2438" y="807"/>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399395" name="Text Box 35"/>
            <p:cNvSpPr txBox="1">
              <a:spLocks noChangeArrowheads="1"/>
            </p:cNvSpPr>
            <p:nvPr/>
          </p:nvSpPr>
          <p:spPr bwMode="auto">
            <a:xfrm>
              <a:off x="2642" y="802"/>
              <a:ext cx="168"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399396" name="Text Box 36"/>
            <p:cNvSpPr txBox="1">
              <a:spLocks noChangeArrowheads="1"/>
            </p:cNvSpPr>
            <p:nvPr/>
          </p:nvSpPr>
          <p:spPr bwMode="auto">
            <a:xfrm>
              <a:off x="1082" y="987"/>
              <a:ext cx="16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a</a:t>
              </a:r>
            </a:p>
          </p:txBody>
        </p:sp>
      </p:grpSp>
      <p:sp>
        <p:nvSpPr>
          <p:cNvPr id="399397" name="Text Box 37"/>
          <p:cNvSpPr txBox="1">
            <a:spLocks noChangeArrowheads="1"/>
          </p:cNvSpPr>
          <p:nvPr/>
        </p:nvSpPr>
        <p:spPr bwMode="auto">
          <a:xfrm>
            <a:off x="688975" y="6513513"/>
            <a:ext cx="3508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24</a:t>
            </a:r>
          </a:p>
        </p:txBody>
      </p:sp>
      <p:sp>
        <p:nvSpPr>
          <p:cNvPr id="399398" name="Text Box 38"/>
          <p:cNvSpPr txBox="1">
            <a:spLocks noChangeArrowheads="1"/>
          </p:cNvSpPr>
          <p:nvPr/>
        </p:nvSpPr>
        <p:spPr bwMode="auto">
          <a:xfrm>
            <a:off x="1911350" y="6505575"/>
            <a:ext cx="3508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13</a:t>
            </a:r>
          </a:p>
        </p:txBody>
      </p:sp>
      <p:sp>
        <p:nvSpPr>
          <p:cNvPr id="399399" name="Text Box 39"/>
          <p:cNvSpPr txBox="1">
            <a:spLocks noChangeArrowheads="1"/>
          </p:cNvSpPr>
          <p:nvPr/>
        </p:nvSpPr>
        <p:spPr bwMode="auto">
          <a:xfrm>
            <a:off x="2665413" y="6488113"/>
            <a:ext cx="3508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26</a:t>
            </a:r>
          </a:p>
        </p:txBody>
      </p:sp>
      <p:sp>
        <p:nvSpPr>
          <p:cNvPr id="399400" name="Text Box 40"/>
          <p:cNvSpPr txBox="1">
            <a:spLocks noChangeArrowheads="1"/>
          </p:cNvSpPr>
          <p:nvPr/>
        </p:nvSpPr>
        <p:spPr bwMode="auto">
          <a:xfrm>
            <a:off x="3959225" y="6456363"/>
            <a:ext cx="266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a:t>
            </a:r>
          </a:p>
        </p:txBody>
      </p:sp>
      <p:sp>
        <p:nvSpPr>
          <p:cNvPr id="399401" name="Text Box 41"/>
          <p:cNvSpPr txBox="1">
            <a:spLocks noChangeArrowheads="1"/>
          </p:cNvSpPr>
          <p:nvPr/>
        </p:nvSpPr>
        <p:spPr bwMode="auto">
          <a:xfrm>
            <a:off x="4833938" y="6489700"/>
            <a:ext cx="2667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a:t>
            </a:r>
          </a:p>
        </p:txBody>
      </p:sp>
      <p:sp>
        <p:nvSpPr>
          <p:cNvPr id="399402" name="Text Box 42"/>
          <p:cNvSpPr txBox="1">
            <a:spLocks noChangeArrowheads="1"/>
          </p:cNvSpPr>
          <p:nvPr/>
        </p:nvSpPr>
        <p:spPr bwMode="auto">
          <a:xfrm>
            <a:off x="6048375" y="6481763"/>
            <a:ext cx="3508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27</a:t>
            </a:r>
          </a:p>
        </p:txBody>
      </p:sp>
      <p:sp>
        <p:nvSpPr>
          <p:cNvPr id="399403" name="Text Box 43"/>
          <p:cNvSpPr txBox="1">
            <a:spLocks noChangeArrowheads="1"/>
          </p:cNvSpPr>
          <p:nvPr/>
        </p:nvSpPr>
        <p:spPr bwMode="auto">
          <a:xfrm>
            <a:off x="6954838" y="6486525"/>
            <a:ext cx="35083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38</a:t>
            </a:r>
          </a:p>
        </p:txBody>
      </p:sp>
      <p:sp>
        <p:nvSpPr>
          <p:cNvPr id="399404" name="Text Box 44"/>
          <p:cNvSpPr txBox="1">
            <a:spLocks noChangeArrowheads="1"/>
          </p:cNvSpPr>
          <p:nvPr/>
        </p:nvSpPr>
        <p:spPr bwMode="auto">
          <a:xfrm>
            <a:off x="8140700" y="6475413"/>
            <a:ext cx="35083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15</a:t>
            </a:r>
          </a:p>
        </p:txBody>
      </p:sp>
      <p:grpSp>
        <p:nvGrpSpPr>
          <p:cNvPr id="399405" name="Group 45"/>
          <p:cNvGrpSpPr>
            <a:grpSpLocks/>
          </p:cNvGrpSpPr>
          <p:nvPr/>
        </p:nvGrpSpPr>
        <p:grpSpPr bwMode="auto">
          <a:xfrm>
            <a:off x="882650" y="5051425"/>
            <a:ext cx="1193800" cy="1465263"/>
            <a:chOff x="556" y="2601"/>
            <a:chExt cx="752" cy="923"/>
          </a:xfrm>
        </p:grpSpPr>
        <p:sp>
          <p:nvSpPr>
            <p:cNvPr id="399406" name="Text Box 46"/>
            <p:cNvSpPr txBox="1">
              <a:spLocks noChangeArrowheads="1"/>
            </p:cNvSpPr>
            <p:nvPr/>
          </p:nvSpPr>
          <p:spPr bwMode="auto">
            <a:xfrm>
              <a:off x="652" y="2601"/>
              <a:ext cx="38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13  24</a:t>
              </a:r>
            </a:p>
          </p:txBody>
        </p:sp>
        <p:sp>
          <p:nvSpPr>
            <p:cNvPr id="399407" name="Line 47"/>
            <p:cNvSpPr>
              <a:spLocks noChangeShapeType="1"/>
            </p:cNvSpPr>
            <p:nvPr/>
          </p:nvSpPr>
          <p:spPr bwMode="auto">
            <a:xfrm flipV="1">
              <a:off x="556" y="2758"/>
              <a:ext cx="271" cy="766"/>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08" name="Line 48"/>
            <p:cNvSpPr>
              <a:spLocks noChangeShapeType="1"/>
            </p:cNvSpPr>
            <p:nvPr/>
          </p:nvSpPr>
          <p:spPr bwMode="auto">
            <a:xfrm flipH="1" flipV="1">
              <a:off x="888" y="2737"/>
              <a:ext cx="420" cy="780"/>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9409" name="Group 49"/>
          <p:cNvGrpSpPr>
            <a:grpSpLocks/>
          </p:cNvGrpSpPr>
          <p:nvPr/>
        </p:nvGrpSpPr>
        <p:grpSpPr bwMode="auto">
          <a:xfrm>
            <a:off x="1311275" y="3765550"/>
            <a:ext cx="2203450" cy="1309688"/>
            <a:chOff x="826" y="1791"/>
            <a:chExt cx="1388" cy="825"/>
          </a:xfrm>
        </p:grpSpPr>
        <p:grpSp>
          <p:nvGrpSpPr>
            <p:cNvPr id="399410" name="Group 50"/>
            <p:cNvGrpSpPr>
              <a:grpSpLocks/>
            </p:cNvGrpSpPr>
            <p:nvPr/>
          </p:nvGrpSpPr>
          <p:grpSpPr bwMode="auto">
            <a:xfrm>
              <a:off x="826" y="1791"/>
              <a:ext cx="966" cy="825"/>
              <a:chOff x="826" y="1791"/>
              <a:chExt cx="966" cy="825"/>
            </a:xfrm>
          </p:grpSpPr>
          <p:sp>
            <p:nvSpPr>
              <p:cNvPr id="399411" name="Text Box 51"/>
              <p:cNvSpPr txBox="1">
                <a:spLocks noChangeArrowheads="1"/>
              </p:cNvSpPr>
              <p:nvPr/>
            </p:nvSpPr>
            <p:spPr bwMode="auto">
              <a:xfrm>
                <a:off x="1129" y="1791"/>
                <a:ext cx="66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1  13  24  26</a:t>
                </a:r>
              </a:p>
            </p:txBody>
          </p:sp>
          <p:sp>
            <p:nvSpPr>
              <p:cNvPr id="399412" name="Line 52"/>
              <p:cNvSpPr>
                <a:spLocks noChangeShapeType="1"/>
              </p:cNvSpPr>
              <p:nvPr/>
            </p:nvSpPr>
            <p:spPr bwMode="auto">
              <a:xfrm flipV="1">
                <a:off x="826" y="1925"/>
                <a:ext cx="577" cy="69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99413" name="Line 53"/>
            <p:cNvSpPr>
              <a:spLocks noChangeShapeType="1"/>
            </p:cNvSpPr>
            <p:nvPr/>
          </p:nvSpPr>
          <p:spPr bwMode="auto">
            <a:xfrm flipH="1" flipV="1">
              <a:off x="1537" y="1918"/>
              <a:ext cx="677" cy="643"/>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9414" name="Group 54"/>
          <p:cNvGrpSpPr>
            <a:grpSpLocks/>
          </p:cNvGrpSpPr>
          <p:nvPr/>
        </p:nvGrpSpPr>
        <p:grpSpPr bwMode="auto">
          <a:xfrm>
            <a:off x="5400675" y="3743325"/>
            <a:ext cx="2409825" cy="1363663"/>
            <a:chOff x="3402" y="1777"/>
            <a:chExt cx="1518" cy="859"/>
          </a:xfrm>
        </p:grpSpPr>
        <p:sp>
          <p:nvSpPr>
            <p:cNvPr id="399415" name="Text Box 55"/>
            <p:cNvSpPr txBox="1">
              <a:spLocks noChangeArrowheads="1"/>
            </p:cNvSpPr>
            <p:nvPr/>
          </p:nvSpPr>
          <p:spPr bwMode="auto">
            <a:xfrm>
              <a:off x="3835" y="1777"/>
              <a:ext cx="66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2  15  27  38</a:t>
              </a:r>
            </a:p>
          </p:txBody>
        </p:sp>
        <p:sp>
          <p:nvSpPr>
            <p:cNvPr id="399416" name="Line 56"/>
            <p:cNvSpPr>
              <a:spLocks noChangeShapeType="1"/>
            </p:cNvSpPr>
            <p:nvPr/>
          </p:nvSpPr>
          <p:spPr bwMode="auto">
            <a:xfrm flipV="1">
              <a:off x="3402" y="1925"/>
              <a:ext cx="705" cy="71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17" name="Line 57"/>
            <p:cNvSpPr>
              <a:spLocks noChangeShapeType="1"/>
            </p:cNvSpPr>
            <p:nvPr/>
          </p:nvSpPr>
          <p:spPr bwMode="auto">
            <a:xfrm flipH="1" flipV="1">
              <a:off x="4269" y="1938"/>
              <a:ext cx="651" cy="67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9418" name="Group 58"/>
          <p:cNvGrpSpPr>
            <a:grpSpLocks/>
          </p:cNvGrpSpPr>
          <p:nvPr/>
        </p:nvGrpSpPr>
        <p:grpSpPr bwMode="auto">
          <a:xfrm>
            <a:off x="4991100" y="5053013"/>
            <a:ext cx="1216025" cy="1452562"/>
            <a:chOff x="3144" y="2602"/>
            <a:chExt cx="766" cy="915"/>
          </a:xfrm>
        </p:grpSpPr>
        <p:sp>
          <p:nvSpPr>
            <p:cNvPr id="399419" name="Text Box 59"/>
            <p:cNvSpPr txBox="1">
              <a:spLocks noChangeArrowheads="1"/>
            </p:cNvSpPr>
            <p:nvPr/>
          </p:nvSpPr>
          <p:spPr bwMode="auto">
            <a:xfrm>
              <a:off x="3256" y="2602"/>
              <a:ext cx="33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2  27</a:t>
              </a:r>
            </a:p>
          </p:txBody>
        </p:sp>
        <p:sp>
          <p:nvSpPr>
            <p:cNvPr id="399420" name="Line 60"/>
            <p:cNvSpPr>
              <a:spLocks noChangeShapeType="1"/>
            </p:cNvSpPr>
            <p:nvPr/>
          </p:nvSpPr>
          <p:spPr bwMode="auto">
            <a:xfrm flipV="1">
              <a:off x="3144" y="2751"/>
              <a:ext cx="257" cy="766"/>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21" name="Line 61"/>
            <p:cNvSpPr>
              <a:spLocks noChangeShapeType="1"/>
            </p:cNvSpPr>
            <p:nvPr/>
          </p:nvSpPr>
          <p:spPr bwMode="auto">
            <a:xfrm flipH="1" flipV="1">
              <a:off x="3456" y="2758"/>
              <a:ext cx="454" cy="752"/>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9422" name="Group 62"/>
          <p:cNvGrpSpPr>
            <a:grpSpLocks/>
          </p:cNvGrpSpPr>
          <p:nvPr/>
        </p:nvGrpSpPr>
        <p:grpSpPr bwMode="auto">
          <a:xfrm>
            <a:off x="7100888" y="5038725"/>
            <a:ext cx="1185862" cy="1423988"/>
            <a:chOff x="4473" y="2593"/>
            <a:chExt cx="747" cy="897"/>
          </a:xfrm>
        </p:grpSpPr>
        <p:sp>
          <p:nvSpPr>
            <p:cNvPr id="399423" name="Text Box 63"/>
            <p:cNvSpPr txBox="1">
              <a:spLocks noChangeArrowheads="1"/>
            </p:cNvSpPr>
            <p:nvPr/>
          </p:nvSpPr>
          <p:spPr bwMode="auto">
            <a:xfrm>
              <a:off x="4724" y="2593"/>
              <a:ext cx="386"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15  38</a:t>
              </a:r>
            </a:p>
          </p:txBody>
        </p:sp>
        <p:sp>
          <p:nvSpPr>
            <p:cNvPr id="399424" name="Line 64"/>
            <p:cNvSpPr>
              <a:spLocks noChangeShapeType="1"/>
            </p:cNvSpPr>
            <p:nvPr/>
          </p:nvSpPr>
          <p:spPr bwMode="auto">
            <a:xfrm flipV="1">
              <a:off x="4473" y="2731"/>
              <a:ext cx="407" cy="759"/>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25" name="Line 65"/>
            <p:cNvSpPr>
              <a:spLocks noChangeShapeType="1"/>
            </p:cNvSpPr>
            <p:nvPr/>
          </p:nvSpPr>
          <p:spPr bwMode="auto">
            <a:xfrm flipH="1" flipV="1">
              <a:off x="4915" y="2745"/>
              <a:ext cx="305" cy="731"/>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9426" name="Group 66"/>
          <p:cNvGrpSpPr>
            <a:grpSpLocks/>
          </p:cNvGrpSpPr>
          <p:nvPr/>
        </p:nvGrpSpPr>
        <p:grpSpPr bwMode="auto">
          <a:xfrm>
            <a:off x="2851150" y="4964113"/>
            <a:ext cx="1225550" cy="1476375"/>
            <a:chOff x="1796" y="2546"/>
            <a:chExt cx="772" cy="930"/>
          </a:xfrm>
        </p:grpSpPr>
        <p:sp>
          <p:nvSpPr>
            <p:cNvPr id="399427" name="Text Box 67"/>
            <p:cNvSpPr txBox="1">
              <a:spLocks noChangeArrowheads="1"/>
            </p:cNvSpPr>
            <p:nvPr/>
          </p:nvSpPr>
          <p:spPr bwMode="auto">
            <a:xfrm>
              <a:off x="2060" y="2546"/>
              <a:ext cx="333"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1  26</a:t>
              </a:r>
            </a:p>
          </p:txBody>
        </p:sp>
        <p:sp>
          <p:nvSpPr>
            <p:cNvPr id="399428" name="Line 68"/>
            <p:cNvSpPr>
              <a:spLocks noChangeShapeType="1"/>
            </p:cNvSpPr>
            <p:nvPr/>
          </p:nvSpPr>
          <p:spPr bwMode="auto">
            <a:xfrm flipV="1">
              <a:off x="1796" y="2690"/>
              <a:ext cx="393" cy="786"/>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29" name="Line 69"/>
            <p:cNvSpPr>
              <a:spLocks noChangeShapeType="1"/>
            </p:cNvSpPr>
            <p:nvPr/>
          </p:nvSpPr>
          <p:spPr bwMode="auto">
            <a:xfrm flipH="1" flipV="1">
              <a:off x="2223" y="2697"/>
              <a:ext cx="345" cy="779"/>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99430" name="Group 70"/>
          <p:cNvGrpSpPr>
            <a:grpSpLocks/>
          </p:cNvGrpSpPr>
          <p:nvPr/>
        </p:nvGrpSpPr>
        <p:grpSpPr bwMode="auto">
          <a:xfrm>
            <a:off x="2312988" y="2973388"/>
            <a:ext cx="4281487" cy="820737"/>
            <a:chOff x="1457" y="1292"/>
            <a:chExt cx="2697" cy="517"/>
          </a:xfrm>
        </p:grpSpPr>
        <p:sp>
          <p:nvSpPr>
            <p:cNvPr id="399431" name="Text Box 71"/>
            <p:cNvSpPr txBox="1">
              <a:spLocks noChangeArrowheads="1"/>
            </p:cNvSpPr>
            <p:nvPr/>
          </p:nvSpPr>
          <p:spPr bwMode="auto">
            <a:xfrm>
              <a:off x="2051" y="1292"/>
              <a:ext cx="1270"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1  2  13  15  24  26  27  38</a:t>
              </a:r>
            </a:p>
          </p:txBody>
        </p:sp>
        <p:sp>
          <p:nvSpPr>
            <p:cNvPr id="399432" name="Line 72"/>
            <p:cNvSpPr>
              <a:spLocks noChangeShapeType="1"/>
            </p:cNvSpPr>
            <p:nvPr/>
          </p:nvSpPr>
          <p:spPr bwMode="auto">
            <a:xfrm flipV="1">
              <a:off x="1457" y="1450"/>
              <a:ext cx="942" cy="359"/>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99433" name="Line 73"/>
            <p:cNvSpPr>
              <a:spLocks noChangeShapeType="1"/>
            </p:cNvSpPr>
            <p:nvPr/>
          </p:nvSpPr>
          <p:spPr bwMode="auto">
            <a:xfrm flipH="1" flipV="1">
              <a:off x="3002" y="1437"/>
              <a:ext cx="1152" cy="325"/>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05"/>
                                        </p:tgtEl>
                                        <p:attrNameLst>
                                          <p:attrName>style.visibility</p:attrName>
                                        </p:attrNameLst>
                                      </p:cBhvr>
                                      <p:to>
                                        <p:strVal val="visible"/>
                                      </p:to>
                                    </p:set>
                                    <p:animEffect transition="in" filter="blinds(horizontal)">
                                      <p:cBhvr>
                                        <p:cTn id="7" dur="500"/>
                                        <p:tgtEl>
                                          <p:spTgt spid="399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26"/>
                                        </p:tgtEl>
                                        <p:attrNameLst>
                                          <p:attrName>style.visibility</p:attrName>
                                        </p:attrNameLst>
                                      </p:cBhvr>
                                      <p:to>
                                        <p:strVal val="visible"/>
                                      </p:to>
                                    </p:set>
                                    <p:animEffect transition="in" filter="blinds(horizontal)">
                                      <p:cBhvr>
                                        <p:cTn id="12" dur="500"/>
                                        <p:tgtEl>
                                          <p:spTgt spid="3994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418"/>
                                        </p:tgtEl>
                                        <p:attrNameLst>
                                          <p:attrName>style.visibility</p:attrName>
                                        </p:attrNameLst>
                                      </p:cBhvr>
                                      <p:to>
                                        <p:strVal val="visible"/>
                                      </p:to>
                                    </p:set>
                                    <p:animEffect transition="in" filter="blinds(horizontal)">
                                      <p:cBhvr>
                                        <p:cTn id="17" dur="500"/>
                                        <p:tgtEl>
                                          <p:spTgt spid="3994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9422"/>
                                        </p:tgtEl>
                                        <p:attrNameLst>
                                          <p:attrName>style.visibility</p:attrName>
                                        </p:attrNameLst>
                                      </p:cBhvr>
                                      <p:to>
                                        <p:strVal val="visible"/>
                                      </p:to>
                                    </p:set>
                                    <p:animEffect transition="in" filter="blinds(horizontal)">
                                      <p:cBhvr>
                                        <p:cTn id="22" dur="500"/>
                                        <p:tgtEl>
                                          <p:spTgt spid="3994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99409"/>
                                        </p:tgtEl>
                                        <p:attrNameLst>
                                          <p:attrName>style.visibility</p:attrName>
                                        </p:attrNameLst>
                                      </p:cBhvr>
                                      <p:to>
                                        <p:strVal val="visible"/>
                                      </p:to>
                                    </p:set>
                                    <p:animEffect transition="in" filter="blinds(horizontal)">
                                      <p:cBhvr>
                                        <p:cTn id="27" dur="500"/>
                                        <p:tgtEl>
                                          <p:spTgt spid="3994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99414"/>
                                        </p:tgtEl>
                                        <p:attrNameLst>
                                          <p:attrName>style.visibility</p:attrName>
                                        </p:attrNameLst>
                                      </p:cBhvr>
                                      <p:to>
                                        <p:strVal val="visible"/>
                                      </p:to>
                                    </p:set>
                                    <p:animEffect transition="in" filter="blinds(horizontal)">
                                      <p:cBhvr>
                                        <p:cTn id="32" dur="500"/>
                                        <p:tgtEl>
                                          <p:spTgt spid="3994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399430"/>
                                        </p:tgtEl>
                                        <p:attrNameLst>
                                          <p:attrName>style.visibility</p:attrName>
                                        </p:attrNameLst>
                                      </p:cBhvr>
                                      <p:to>
                                        <p:strVal val="visible"/>
                                      </p:to>
                                    </p:set>
                                    <p:animEffect transition="in" filter="blinds(horizontal)">
                                      <p:cBhvr>
                                        <p:cTn id="37" dur="500"/>
                                        <p:tgtEl>
                                          <p:spTgt spid="399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619125" y="165100"/>
            <a:ext cx="7772400" cy="884238"/>
          </a:xfrm>
        </p:spPr>
        <p:txBody>
          <a:bodyPr/>
          <a:lstStyle/>
          <a:p>
            <a:r>
              <a:rPr lang="en-US" sz="3200"/>
              <a:t>Insertion Sort </a:t>
            </a:r>
            <a:r>
              <a:rPr lang="en-US" sz="3200">
                <a:sym typeface="Symbol" pitchFamily="18" charset="2"/>
              </a:rPr>
              <a:t> </a:t>
            </a:r>
            <a:r>
              <a:rPr lang="en-US" sz="3200"/>
              <a:t>Examples</a:t>
            </a:r>
            <a:endParaRPr lang="en-US" sz="3200">
              <a:latin typeface="Batang" pitchFamily="18" charset="-127"/>
            </a:endParaRPr>
          </a:p>
        </p:txBody>
      </p:sp>
      <p:sp>
        <p:nvSpPr>
          <p:cNvPr id="347139" name="Rectangle 3" descr="Rectangle: Click to edit Master text styles&#10;Second level&#10;Third level&#10;Fourth level&#10;Fifth level"/>
          <p:cNvSpPr>
            <a:spLocks noGrp="1" noChangeArrowheads="1"/>
          </p:cNvSpPr>
          <p:nvPr>
            <p:ph idx="1"/>
          </p:nvPr>
        </p:nvSpPr>
        <p:spPr>
          <a:xfrm>
            <a:off x="595313" y="1135063"/>
            <a:ext cx="7940675" cy="5170487"/>
          </a:xfrm>
        </p:spPr>
        <p:txBody>
          <a:bodyPr/>
          <a:lstStyle/>
          <a:p>
            <a:r>
              <a:rPr lang="en-US" sz="2000">
                <a:sym typeface="Symbol" pitchFamily="18" charset="2"/>
              </a:rPr>
              <a:t>Sort </a:t>
            </a:r>
            <a:r>
              <a:rPr lang="en-US" sz="2000">
                <a:cs typeface="Times New Roman" charset="0"/>
                <a:sym typeface="Symbol" pitchFamily="18" charset="2"/>
              </a:rPr>
              <a:t>34, 8, 64, 51, 32, and 21   (cont.)</a:t>
            </a:r>
            <a:r>
              <a:rPr lang="en-US" sz="2000">
                <a:sym typeface="Symbol" pitchFamily="18" charset="2"/>
              </a:rPr>
              <a:t> </a:t>
            </a:r>
          </a:p>
        </p:txBody>
      </p:sp>
      <p:sp>
        <p:nvSpPr>
          <p:cNvPr id="347140"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7145" name="Text Box 9"/>
          <p:cNvSpPr txBox="1">
            <a:spLocks noChangeArrowheads="1"/>
          </p:cNvSpPr>
          <p:nvPr/>
        </p:nvSpPr>
        <p:spPr bwMode="auto">
          <a:xfrm>
            <a:off x="822325" y="2036763"/>
            <a:ext cx="68357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fifth pass:	</a:t>
            </a:r>
            <a:r>
              <a:rPr lang="en-US" sz="1800">
                <a:solidFill>
                  <a:srgbClr val="22AA22"/>
                </a:solidFill>
                <a:cs typeface="Times New Roman" charset="0"/>
                <a:sym typeface="Symbol" pitchFamily="18" charset="2"/>
              </a:rPr>
              <a:t>8	32</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a:t>
            </a:r>
            <a:r>
              <a:rPr lang="en-US" sz="1800">
                <a:solidFill>
                  <a:srgbClr val="FF00FF"/>
                </a:solidFill>
                <a:cs typeface="Times New Roman" charset="0"/>
                <a:sym typeface="Symbol" pitchFamily="18" charset="2"/>
              </a:rPr>
              <a:t>21</a:t>
            </a:r>
          </a:p>
          <a:p>
            <a:r>
              <a:rPr lang="en-US" sz="1800">
                <a:cs typeface="Times New Roman" charset="0"/>
                <a:sym typeface="Symbol" pitchFamily="18" charset="2"/>
              </a:rPr>
              <a:t>p = 5		</a:t>
            </a:r>
            <a:r>
              <a:rPr lang="en-US" sz="1800">
                <a:solidFill>
                  <a:srgbClr val="22AA22"/>
                </a:solidFill>
                <a:cs typeface="Times New Roman" charset="0"/>
                <a:sym typeface="Symbol" pitchFamily="18" charset="2"/>
              </a:rPr>
              <a:t>8	32</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cs typeface="Times New Roman" charset="0"/>
                <a:sym typeface="Symbol" pitchFamily="18" charset="2"/>
              </a:rPr>
              <a:t>	</a:t>
            </a:r>
            <a:r>
              <a:rPr lang="en-US" sz="1800">
                <a:solidFill>
                  <a:srgbClr val="FF00FF"/>
                </a:solidFill>
                <a:cs typeface="Times New Roman" charset="0"/>
                <a:sym typeface="Symbol" pitchFamily="18" charset="2"/>
              </a:rPr>
              <a:t>21</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endParaRPr lang="en-US" sz="1800">
              <a:cs typeface="Times New Roman" charset="0"/>
              <a:sym typeface="Symbol" pitchFamily="18" charset="2"/>
            </a:endParaRP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32</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FF00FF"/>
                </a:solidFill>
                <a:cs typeface="Times New Roman" charset="0"/>
                <a:sym typeface="Symbol" pitchFamily="18" charset="2"/>
              </a:rPr>
              <a:t>21</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endParaRPr lang="en-US" sz="1800">
              <a:cs typeface="Times New Roman" charset="0"/>
              <a:sym typeface="Symbol" pitchFamily="18" charset="2"/>
            </a:endParaRP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32</a:t>
            </a:r>
            <a:r>
              <a:rPr lang="en-US" sz="1800">
                <a:cs typeface="Times New Roman" charset="0"/>
                <a:sym typeface="Symbol" pitchFamily="18" charset="2"/>
              </a:rPr>
              <a:t>	</a:t>
            </a:r>
            <a:r>
              <a:rPr lang="en-US" sz="1800">
                <a:solidFill>
                  <a:srgbClr val="FF00FF"/>
                </a:solidFill>
                <a:cs typeface="Times New Roman" charset="0"/>
                <a:sym typeface="Symbol" pitchFamily="18" charset="2"/>
              </a:rPr>
              <a:t>21 </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endParaRPr lang="en-US" sz="1800">
              <a:cs typeface="Times New Roman" charset="0"/>
              <a:sym typeface="Symbol" pitchFamily="18" charset="2"/>
            </a:endParaRPr>
          </a:p>
          <a:p>
            <a:r>
              <a:rPr lang="en-US" sz="1800">
                <a:cs typeface="Times New Roman" charset="0"/>
                <a:sym typeface="Symbol" pitchFamily="18" charset="2"/>
              </a:rPr>
              <a:t>		</a:t>
            </a:r>
            <a:r>
              <a:rPr lang="en-US" sz="1800">
                <a:solidFill>
                  <a:srgbClr val="22AA22"/>
                </a:solidFill>
                <a:cs typeface="Times New Roman" charset="0"/>
                <a:sym typeface="Symbol" pitchFamily="18" charset="2"/>
              </a:rPr>
              <a:t>8	</a:t>
            </a:r>
            <a:r>
              <a:rPr lang="en-US" sz="1800">
                <a:solidFill>
                  <a:srgbClr val="FF00FF"/>
                </a:solidFill>
                <a:cs typeface="Times New Roman" charset="0"/>
                <a:sym typeface="Symbol" pitchFamily="18" charset="2"/>
              </a:rPr>
              <a:t>21</a:t>
            </a:r>
            <a:r>
              <a:rPr lang="en-US" sz="1800">
                <a:cs typeface="Times New Roman" charset="0"/>
                <a:sym typeface="Symbol" pitchFamily="18" charset="2"/>
              </a:rPr>
              <a:t>	</a:t>
            </a:r>
            <a:r>
              <a:rPr lang="en-US" sz="1800">
                <a:solidFill>
                  <a:srgbClr val="22AA22"/>
                </a:solidFill>
                <a:cs typeface="Times New Roman" charset="0"/>
                <a:sym typeface="Symbol" pitchFamily="18" charset="2"/>
              </a:rPr>
              <a:t>32</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p>
          <a:p>
            <a:r>
              <a:rPr lang="en-US" sz="1800">
                <a:solidFill>
                  <a:srgbClr val="22AA22"/>
                </a:solidFill>
                <a:cs typeface="Times New Roman" charset="0"/>
                <a:sym typeface="Symbol" pitchFamily="18" charset="2"/>
              </a:rPr>
              <a:t>		8	21</a:t>
            </a:r>
            <a:r>
              <a:rPr lang="en-US" sz="1800">
                <a:cs typeface="Times New Roman" charset="0"/>
                <a:sym typeface="Symbol" pitchFamily="18" charset="2"/>
              </a:rPr>
              <a:t>	</a:t>
            </a:r>
            <a:r>
              <a:rPr lang="en-US" sz="1800">
                <a:solidFill>
                  <a:srgbClr val="22AA22"/>
                </a:solidFill>
                <a:cs typeface="Times New Roman" charset="0"/>
                <a:sym typeface="Symbol" pitchFamily="18" charset="2"/>
              </a:rPr>
              <a:t>32</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34</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51</a:t>
            </a:r>
            <a:r>
              <a:rPr lang="en-US" sz="1800">
                <a:solidFill>
                  <a:srgbClr val="FF00FF"/>
                </a:solidFill>
                <a:cs typeface="Times New Roman" charset="0"/>
                <a:sym typeface="Symbol" pitchFamily="18" charset="2"/>
              </a:rPr>
              <a:t> </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p>
        </p:txBody>
      </p:sp>
      <p:sp>
        <p:nvSpPr>
          <p:cNvPr id="347147" name="Text Box 11"/>
          <p:cNvSpPr txBox="1">
            <a:spLocks noChangeArrowheads="1"/>
          </p:cNvSpPr>
          <p:nvPr/>
        </p:nvSpPr>
        <p:spPr bwMode="auto">
          <a:xfrm>
            <a:off x="817563" y="1660525"/>
            <a:ext cx="683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position:		</a:t>
            </a:r>
            <a:r>
              <a:rPr lang="en-US" sz="1800">
                <a:solidFill>
                  <a:srgbClr val="FF0000"/>
                </a:solidFill>
                <a:cs typeface="Times New Roman" charset="0"/>
                <a:sym typeface="Symbol" pitchFamily="18" charset="2"/>
              </a:rPr>
              <a:t>0	1	2	3	4	5</a:t>
            </a:r>
            <a:endParaRPr lang="en-US" sz="180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9" name="Rectangle 3"/>
          <p:cNvSpPr>
            <a:spLocks noGrp="1" noChangeArrowheads="1"/>
          </p:cNvSpPr>
          <p:nvPr>
            <p:ph type="title"/>
          </p:nvPr>
        </p:nvSpPr>
        <p:spPr>
          <a:xfrm>
            <a:off x="609600" y="304800"/>
            <a:ext cx="7772400" cy="735013"/>
          </a:xfrm>
          <a:noFill/>
          <a:ln/>
        </p:spPr>
        <p:txBody>
          <a:bodyPr/>
          <a:lstStyle/>
          <a:p>
            <a:r>
              <a:rPr lang="en-US" sz="3200"/>
              <a:t>Drawback of Mergesort</a:t>
            </a:r>
            <a:endParaRPr lang="en-US" sz="3200">
              <a:latin typeface="Batang" pitchFamily="18" charset="-127"/>
            </a:endParaRPr>
          </a:p>
        </p:txBody>
      </p:sp>
      <p:sp>
        <p:nvSpPr>
          <p:cNvPr id="398338" name="Rectangle 2"/>
          <p:cNvSpPr>
            <a:spLocks noGrp="1" noChangeArrowheads="1"/>
          </p:cNvSpPr>
          <p:nvPr>
            <p:ph idx="1"/>
          </p:nvPr>
        </p:nvSpPr>
        <p:spPr>
          <a:xfrm>
            <a:off x="525463" y="1143000"/>
            <a:ext cx="8256587" cy="5475288"/>
          </a:xfrm>
        </p:spPr>
        <p:txBody>
          <a:bodyPr/>
          <a:lstStyle/>
          <a:p>
            <a:r>
              <a:rPr lang="en-US" sz="2000"/>
              <a:t>Although mergesort’s running time is O(NlogN), it is hardly ever used for main memory sorts.</a:t>
            </a:r>
          </a:p>
          <a:p>
            <a:r>
              <a:rPr lang="en-US" sz="2000"/>
              <a:t>The main problem is that merging two sorted lists used linear extra memory, and the additional work spent copying to the temporary array and back, throughout the algorithm, has the effect of slowing down the sort considerably.</a:t>
            </a:r>
          </a:p>
          <a:p>
            <a:r>
              <a:rPr lang="en-US" sz="2000"/>
              <a:t>It is </a:t>
            </a:r>
            <a:r>
              <a:rPr lang="en-US" sz="2000">
                <a:solidFill>
                  <a:srgbClr val="FF00FF"/>
                </a:solidFill>
              </a:rPr>
              <a:t>theoretically</a:t>
            </a:r>
            <a:r>
              <a:rPr lang="en-US" sz="2000"/>
              <a:t> possible to use less extra memory, but the resulting algorithm is complex and impractical.</a:t>
            </a:r>
          </a:p>
          <a:p>
            <a:r>
              <a:rPr lang="en-US" sz="2000"/>
              <a:t>The copying can be avoided by judiciously switching the roles of the input array </a:t>
            </a:r>
            <a:r>
              <a:rPr lang="en-US" sz="2000">
                <a:latin typeface="Batang" pitchFamily="18" charset="-127"/>
              </a:rPr>
              <a:t>a</a:t>
            </a:r>
            <a:r>
              <a:rPr lang="en-US" sz="2000"/>
              <a:t> and </a:t>
            </a:r>
            <a:r>
              <a:rPr lang="en-US" sz="2000">
                <a:latin typeface="Batang" pitchFamily="18" charset="-127"/>
              </a:rPr>
              <a:t>tmpArray</a:t>
            </a:r>
            <a:r>
              <a:rPr lang="en-US" sz="2000"/>
              <a:t> at alternate levels of the recursion.</a:t>
            </a:r>
          </a:p>
          <a:p>
            <a:r>
              <a:rPr lang="en-US" sz="2000"/>
              <a:t>For serious internal sorting applications, the algorithm of choice is </a:t>
            </a:r>
            <a:r>
              <a:rPr lang="en-US" sz="2000">
                <a:solidFill>
                  <a:srgbClr val="FF00FF"/>
                </a:solidFill>
              </a:rPr>
              <a:t>quicksort</a:t>
            </a:r>
            <a:r>
              <a:rPr lang="en-US" sz="200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09600" y="165100"/>
            <a:ext cx="7772400" cy="627063"/>
          </a:xfrm>
          <a:noFill/>
          <a:ln/>
        </p:spPr>
        <p:txBody>
          <a:bodyPr/>
          <a:lstStyle/>
          <a:p>
            <a:r>
              <a:rPr lang="en-US" sz="3200"/>
              <a:t>Quicksort</a:t>
            </a:r>
            <a:endParaRPr lang="en-US" sz="3200">
              <a:latin typeface="Batang" pitchFamily="18" charset="-127"/>
            </a:endParaRPr>
          </a:p>
        </p:txBody>
      </p:sp>
      <p:sp>
        <p:nvSpPr>
          <p:cNvPr id="400387" name="Rectangle 3" descr="Rectangle: Click to edit Master text styles&#10;Second level&#10;Third level&#10;Fourth level&#10;Fifth level"/>
          <p:cNvSpPr>
            <a:spLocks noGrp="1" noChangeArrowheads="1"/>
          </p:cNvSpPr>
          <p:nvPr>
            <p:ph idx="1"/>
          </p:nvPr>
        </p:nvSpPr>
        <p:spPr>
          <a:xfrm>
            <a:off x="584200" y="960438"/>
            <a:ext cx="8274050" cy="5402262"/>
          </a:xfrm>
          <a:noFill/>
          <a:ln/>
        </p:spPr>
        <p:txBody>
          <a:bodyPr/>
          <a:lstStyle/>
          <a:p>
            <a:r>
              <a:rPr lang="en-US" sz="2000">
                <a:sym typeface="Symbol" pitchFamily="18" charset="2"/>
              </a:rPr>
              <a:t>Quicksort is the fastest known sorting algorithm in practice.</a:t>
            </a:r>
          </a:p>
          <a:p>
            <a:r>
              <a:rPr lang="en-US" sz="2000">
                <a:sym typeface="Symbol" pitchFamily="18" charset="2"/>
              </a:rPr>
              <a:t>Its average running time is O(Nlog</a:t>
            </a:r>
            <a:r>
              <a:rPr lang="en-US" sz="2000" i="1">
                <a:sym typeface="Symbol" pitchFamily="18" charset="2"/>
              </a:rPr>
              <a:t>N</a:t>
            </a:r>
            <a:r>
              <a:rPr lang="en-US" sz="2000">
                <a:sym typeface="Symbol" pitchFamily="18" charset="2"/>
              </a:rPr>
              <a:t>).</a:t>
            </a:r>
          </a:p>
          <a:p>
            <a:r>
              <a:rPr lang="en-US" sz="2000">
                <a:sym typeface="Symbol" pitchFamily="18" charset="2"/>
              </a:rPr>
              <a:t>Quicksort is a divide-and-conquer recursive algorithm.</a:t>
            </a:r>
          </a:p>
          <a:p>
            <a:r>
              <a:rPr lang="en-US" sz="2000">
                <a:sym typeface="Symbol" pitchFamily="18" charset="2"/>
              </a:rPr>
              <a:t>The algorithm</a:t>
            </a:r>
          </a:p>
          <a:p>
            <a:pPr lvl="1"/>
            <a:r>
              <a:rPr lang="en-US" sz="2000">
                <a:sym typeface="Symbol" pitchFamily="18" charset="2"/>
              </a:rPr>
              <a:t>If the number of elements in input array </a:t>
            </a:r>
            <a:r>
              <a:rPr lang="en-US" sz="2000">
                <a:latin typeface="Batang" pitchFamily="18" charset="-127"/>
                <a:sym typeface="Symbol" pitchFamily="18" charset="2"/>
              </a:rPr>
              <a:t>S</a:t>
            </a:r>
            <a:r>
              <a:rPr lang="en-US" sz="2000">
                <a:sym typeface="Symbol" pitchFamily="18" charset="2"/>
              </a:rPr>
              <a:t> is 0 or 1, then return.</a:t>
            </a:r>
          </a:p>
          <a:p>
            <a:pPr lvl="1"/>
            <a:r>
              <a:rPr lang="en-US" sz="2000">
                <a:sym typeface="Symbol" pitchFamily="18" charset="2"/>
              </a:rPr>
              <a:t>Pick any element </a:t>
            </a:r>
            <a:r>
              <a:rPr lang="en-US" sz="2000">
                <a:latin typeface="Batang" pitchFamily="18" charset="-127"/>
                <a:sym typeface="Symbol" pitchFamily="18" charset="2"/>
              </a:rPr>
              <a:t>v</a:t>
            </a:r>
            <a:r>
              <a:rPr lang="en-US" sz="2000">
                <a:sym typeface="Symbol" pitchFamily="18" charset="2"/>
              </a:rPr>
              <a:t> in </a:t>
            </a:r>
            <a:r>
              <a:rPr lang="en-US" sz="2000">
                <a:latin typeface="Batang" pitchFamily="18" charset="-127"/>
                <a:sym typeface="Symbol" pitchFamily="18" charset="2"/>
              </a:rPr>
              <a:t>S</a:t>
            </a:r>
            <a:r>
              <a:rPr lang="en-US" sz="2000">
                <a:sym typeface="Symbol" pitchFamily="18" charset="2"/>
              </a:rPr>
              <a:t>. This is called the </a:t>
            </a:r>
            <a:r>
              <a:rPr lang="en-US" sz="2000">
                <a:solidFill>
                  <a:schemeClr val="hlink"/>
                </a:solidFill>
                <a:sym typeface="Symbol" pitchFamily="18" charset="2"/>
              </a:rPr>
              <a:t>pivot</a:t>
            </a:r>
            <a:r>
              <a:rPr lang="en-US" sz="2000">
                <a:sym typeface="Symbol" pitchFamily="18" charset="2"/>
              </a:rPr>
              <a:t>.</a:t>
            </a:r>
          </a:p>
          <a:p>
            <a:pPr lvl="1"/>
            <a:r>
              <a:rPr lang="en-US" sz="2000">
                <a:sym typeface="Symbol" pitchFamily="18" charset="2"/>
              </a:rPr>
              <a:t>Partition S-{v} (the remaining elements in S) into two disjoint groups:</a:t>
            </a:r>
          </a:p>
          <a:p>
            <a:pPr lvl="1">
              <a:buFont typeface="Wingdings" pitchFamily="2" charset="2"/>
              <a:buNone/>
            </a:pPr>
            <a:r>
              <a:rPr lang="en-US" sz="2000">
                <a:sym typeface="Symbol" pitchFamily="18" charset="2"/>
              </a:rPr>
              <a:t>	S</a:t>
            </a:r>
            <a:r>
              <a:rPr lang="en-US" sz="2000" baseline="-25000">
                <a:sym typeface="Symbol" pitchFamily="18" charset="2"/>
              </a:rPr>
              <a:t>1</a:t>
            </a:r>
            <a:r>
              <a:rPr lang="en-US" sz="2000">
                <a:sym typeface="Symbol" pitchFamily="18" charset="2"/>
              </a:rPr>
              <a:t> = {x  S – {v} | x &lt;= v}, and S</a:t>
            </a:r>
            <a:r>
              <a:rPr lang="en-US" sz="2000" baseline="-25000">
                <a:sym typeface="Symbol" pitchFamily="18" charset="2"/>
              </a:rPr>
              <a:t>2</a:t>
            </a:r>
            <a:r>
              <a:rPr lang="en-US" sz="2000">
                <a:sym typeface="Symbol" pitchFamily="18" charset="2"/>
              </a:rPr>
              <a:t> = {x  S – {v} | x &gt; v}</a:t>
            </a:r>
          </a:p>
          <a:p>
            <a:pPr lvl="1"/>
            <a:r>
              <a:rPr lang="en-US" sz="2000">
                <a:sym typeface="Symbol" pitchFamily="18" charset="2"/>
              </a:rPr>
              <a:t>Return {quicksort(S</a:t>
            </a:r>
            <a:r>
              <a:rPr lang="en-US" sz="2000" baseline="-25000">
                <a:sym typeface="Symbol" pitchFamily="18" charset="2"/>
              </a:rPr>
              <a:t>1</a:t>
            </a:r>
            <a:r>
              <a:rPr lang="en-US" sz="2000">
                <a:sym typeface="Symbol" pitchFamily="18" charset="2"/>
              </a:rPr>
              <a:t>) followed by v followed by quicksort(S</a:t>
            </a:r>
            <a:r>
              <a:rPr lang="en-US" sz="2000" baseline="-25000">
                <a:sym typeface="Symbol" pitchFamily="18" charset="2"/>
              </a:rPr>
              <a:t>2</a:t>
            </a:r>
            <a:r>
              <a:rPr lang="en-US" sz="2000">
                <a:sym typeface="Symbol" pitchFamily="18" charset="2"/>
              </a:rPr>
              <a:t>)}.</a:t>
            </a:r>
          </a:p>
        </p:txBody>
      </p:sp>
      <p:sp>
        <p:nvSpPr>
          <p:cNvPr id="400388"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609600" y="165100"/>
            <a:ext cx="7772400" cy="627063"/>
          </a:xfrm>
          <a:noFill/>
          <a:ln/>
        </p:spPr>
        <p:txBody>
          <a:bodyPr/>
          <a:lstStyle/>
          <a:p>
            <a:r>
              <a:rPr lang="en-US" sz="3200"/>
              <a:t>Quicksort </a:t>
            </a:r>
            <a:r>
              <a:rPr lang="en-US" sz="3200">
                <a:sym typeface="Symbol" pitchFamily="18" charset="2"/>
              </a:rPr>
              <a:t> Example</a:t>
            </a:r>
          </a:p>
        </p:txBody>
      </p:sp>
      <p:sp>
        <p:nvSpPr>
          <p:cNvPr id="401411" name="Rectangle 3" descr="Rectangle: Click to edit Master text styles&#10;Second level&#10;Third level&#10;Fourth level&#10;Fifth level"/>
          <p:cNvSpPr>
            <a:spLocks noGrp="1" noChangeArrowheads="1"/>
          </p:cNvSpPr>
          <p:nvPr>
            <p:ph idx="1"/>
          </p:nvPr>
        </p:nvSpPr>
        <p:spPr>
          <a:xfrm>
            <a:off x="584200" y="960438"/>
            <a:ext cx="8274050" cy="5402262"/>
          </a:xfrm>
          <a:noFill/>
          <a:ln/>
        </p:spPr>
        <p:txBody>
          <a:bodyPr/>
          <a:lstStyle/>
          <a:p>
            <a:r>
              <a:rPr lang="en-US" sz="2000">
                <a:sym typeface="Symbol" pitchFamily="18" charset="2"/>
              </a:rPr>
              <a:t>Sort 13, 81, 43, 92, 31, 65, 57, 26, 75, 0</a:t>
            </a:r>
          </a:p>
          <a:p>
            <a:r>
              <a:rPr lang="en-US" sz="2000">
                <a:sym typeface="Symbol" pitchFamily="18" charset="2"/>
              </a:rPr>
              <a:t>The pivot is chosen by chance to be 65.</a:t>
            </a:r>
            <a:endParaRPr lang="en-US" sz="2400">
              <a:sym typeface="Symbol" pitchFamily="18" charset="2"/>
            </a:endParaRPr>
          </a:p>
        </p:txBody>
      </p:sp>
      <p:sp>
        <p:nvSpPr>
          <p:cNvPr id="401412"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01413" name="Rectangle 5"/>
          <p:cNvSpPr>
            <a:spLocks noChangeArrowheads="1"/>
          </p:cNvSpPr>
          <p:nvPr/>
        </p:nvSpPr>
        <p:spPr bwMode="auto">
          <a:xfrm>
            <a:off x="1824038" y="1865313"/>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13  81  43  92  31  65  57  26  75  0</a:t>
            </a:r>
          </a:p>
        </p:txBody>
      </p:sp>
      <p:sp>
        <p:nvSpPr>
          <p:cNvPr id="401414" name="Line 6"/>
          <p:cNvSpPr>
            <a:spLocks noChangeShapeType="1"/>
          </p:cNvSpPr>
          <p:nvPr/>
        </p:nvSpPr>
        <p:spPr bwMode="auto">
          <a:xfrm>
            <a:off x="3959225" y="2225675"/>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15" name="Text Box 7"/>
          <p:cNvSpPr txBox="1">
            <a:spLocks noChangeArrowheads="1"/>
          </p:cNvSpPr>
          <p:nvPr/>
        </p:nvSpPr>
        <p:spPr bwMode="auto">
          <a:xfrm>
            <a:off x="3963988" y="2257425"/>
            <a:ext cx="1198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select pivot</a:t>
            </a:r>
          </a:p>
        </p:txBody>
      </p:sp>
      <p:sp>
        <p:nvSpPr>
          <p:cNvPr id="401416" name="Rectangle 8"/>
          <p:cNvSpPr>
            <a:spLocks noChangeArrowheads="1"/>
          </p:cNvSpPr>
          <p:nvPr/>
        </p:nvSpPr>
        <p:spPr bwMode="auto">
          <a:xfrm>
            <a:off x="1844675" y="2651125"/>
            <a:ext cx="4246563"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a:t>
            </a:r>
            <a:r>
              <a:rPr lang="en-US" sz="2000">
                <a:solidFill>
                  <a:srgbClr val="FF0000"/>
                </a:solidFill>
                <a:sym typeface="Symbol" pitchFamily="18" charset="2"/>
              </a:rPr>
              <a:t>65</a:t>
            </a:r>
            <a:r>
              <a:rPr lang="en-US" sz="2000">
                <a:sym typeface="Symbol" pitchFamily="18" charset="2"/>
              </a:rPr>
              <a:t>  57  26  75  0</a:t>
            </a:r>
          </a:p>
        </p:txBody>
      </p:sp>
      <p:sp>
        <p:nvSpPr>
          <p:cNvPr id="401417" name="Line 9"/>
          <p:cNvSpPr>
            <a:spLocks noChangeShapeType="1"/>
          </p:cNvSpPr>
          <p:nvPr/>
        </p:nvSpPr>
        <p:spPr bwMode="auto">
          <a:xfrm>
            <a:off x="3971925" y="3003550"/>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18" name="Text Box 10"/>
          <p:cNvSpPr txBox="1">
            <a:spLocks noChangeArrowheads="1"/>
          </p:cNvSpPr>
          <p:nvPr/>
        </p:nvSpPr>
        <p:spPr bwMode="auto">
          <a:xfrm>
            <a:off x="3976688" y="3035300"/>
            <a:ext cx="92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a:t>
            </a:r>
          </a:p>
        </p:txBody>
      </p:sp>
      <p:sp>
        <p:nvSpPr>
          <p:cNvPr id="401419" name="Rectangle 11"/>
          <p:cNvSpPr>
            <a:spLocks noChangeArrowheads="1"/>
          </p:cNvSpPr>
          <p:nvPr/>
        </p:nvSpPr>
        <p:spPr bwMode="auto">
          <a:xfrm>
            <a:off x="1846263" y="3429000"/>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13  43  31  57  26  0</a:t>
            </a:r>
            <a:r>
              <a:rPr lang="en-US" sz="2000">
                <a:sym typeface="Symbol" pitchFamily="18" charset="2"/>
              </a:rPr>
              <a:t>  </a:t>
            </a:r>
            <a:r>
              <a:rPr lang="en-US" sz="2000">
                <a:solidFill>
                  <a:srgbClr val="FF0000"/>
                </a:solidFill>
                <a:sym typeface="Symbol" pitchFamily="18" charset="2"/>
              </a:rPr>
              <a:t>65</a:t>
            </a:r>
            <a:r>
              <a:rPr lang="en-US" sz="2000">
                <a:sym typeface="Symbol" pitchFamily="18" charset="2"/>
              </a:rPr>
              <a:t>  </a:t>
            </a:r>
            <a:r>
              <a:rPr lang="en-US" sz="2000">
                <a:solidFill>
                  <a:srgbClr val="FF00FF"/>
                </a:solidFill>
                <a:sym typeface="Symbol" pitchFamily="18" charset="2"/>
              </a:rPr>
              <a:t>81  92  75</a:t>
            </a:r>
          </a:p>
        </p:txBody>
      </p:sp>
      <p:sp>
        <p:nvSpPr>
          <p:cNvPr id="401420" name="Line 12"/>
          <p:cNvSpPr>
            <a:spLocks noChangeShapeType="1"/>
          </p:cNvSpPr>
          <p:nvPr/>
        </p:nvSpPr>
        <p:spPr bwMode="auto">
          <a:xfrm>
            <a:off x="3184525" y="3786188"/>
            <a:ext cx="0" cy="45243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21" name="Text Box 13"/>
          <p:cNvSpPr txBox="1">
            <a:spLocks noChangeArrowheads="1"/>
          </p:cNvSpPr>
          <p:nvPr/>
        </p:nvSpPr>
        <p:spPr bwMode="auto">
          <a:xfrm>
            <a:off x="2257425" y="3784600"/>
            <a:ext cx="1517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quicksort small</a:t>
            </a:r>
          </a:p>
        </p:txBody>
      </p:sp>
      <p:sp>
        <p:nvSpPr>
          <p:cNvPr id="401422" name="Line 14"/>
          <p:cNvSpPr>
            <a:spLocks noChangeShapeType="1"/>
          </p:cNvSpPr>
          <p:nvPr/>
        </p:nvSpPr>
        <p:spPr bwMode="auto">
          <a:xfrm>
            <a:off x="5651500" y="3767138"/>
            <a:ext cx="0" cy="45243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23" name="Text Box 15"/>
          <p:cNvSpPr txBox="1">
            <a:spLocks noChangeArrowheads="1"/>
          </p:cNvSpPr>
          <p:nvPr/>
        </p:nvSpPr>
        <p:spPr bwMode="auto">
          <a:xfrm>
            <a:off x="4713288" y="3765550"/>
            <a:ext cx="1503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quicksort large</a:t>
            </a:r>
          </a:p>
        </p:txBody>
      </p:sp>
      <p:sp>
        <p:nvSpPr>
          <p:cNvPr id="401424" name="Rectangle 16"/>
          <p:cNvSpPr>
            <a:spLocks noChangeArrowheads="1"/>
          </p:cNvSpPr>
          <p:nvPr/>
        </p:nvSpPr>
        <p:spPr bwMode="auto">
          <a:xfrm>
            <a:off x="1843088" y="4225925"/>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0  13  26  31  43  57</a:t>
            </a:r>
            <a:r>
              <a:rPr lang="en-US" sz="2000">
                <a:sym typeface="Symbol" pitchFamily="18" charset="2"/>
              </a:rPr>
              <a:t>  </a:t>
            </a:r>
            <a:r>
              <a:rPr lang="en-US" sz="2000">
                <a:solidFill>
                  <a:srgbClr val="FF0000"/>
                </a:solidFill>
                <a:sym typeface="Symbol" pitchFamily="18" charset="2"/>
              </a:rPr>
              <a:t>65</a:t>
            </a:r>
            <a:r>
              <a:rPr lang="en-US" sz="2000">
                <a:sym typeface="Symbol" pitchFamily="18" charset="2"/>
              </a:rPr>
              <a:t>  </a:t>
            </a:r>
            <a:r>
              <a:rPr lang="en-US" sz="2000">
                <a:solidFill>
                  <a:srgbClr val="FF00FF"/>
                </a:solidFill>
                <a:sym typeface="Symbol" pitchFamily="18" charset="2"/>
              </a:rPr>
              <a:t>75  81  92</a:t>
            </a:r>
          </a:p>
        </p:txBody>
      </p:sp>
      <p:sp>
        <p:nvSpPr>
          <p:cNvPr id="401425" name="Rectangle 17"/>
          <p:cNvSpPr>
            <a:spLocks noChangeArrowheads="1"/>
          </p:cNvSpPr>
          <p:nvPr/>
        </p:nvSpPr>
        <p:spPr bwMode="auto">
          <a:xfrm>
            <a:off x="1851025" y="4905375"/>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0  13  26  31  43  57</a:t>
            </a:r>
            <a:r>
              <a:rPr lang="en-US" sz="2000">
                <a:sym typeface="Symbol" pitchFamily="18" charset="2"/>
              </a:rPr>
              <a:t>  </a:t>
            </a:r>
            <a:r>
              <a:rPr lang="en-US" sz="2000">
                <a:solidFill>
                  <a:srgbClr val="FF0000"/>
                </a:solidFill>
                <a:sym typeface="Symbol" pitchFamily="18" charset="2"/>
              </a:rPr>
              <a:t>65</a:t>
            </a:r>
            <a:r>
              <a:rPr lang="en-US" sz="2000">
                <a:sym typeface="Symbol" pitchFamily="18" charset="2"/>
              </a:rPr>
              <a:t>  </a:t>
            </a:r>
            <a:r>
              <a:rPr lang="en-US" sz="2000">
                <a:solidFill>
                  <a:srgbClr val="FF00FF"/>
                </a:solidFill>
                <a:sym typeface="Symbol" pitchFamily="18" charset="2"/>
              </a:rPr>
              <a:t>75  81  92</a:t>
            </a:r>
          </a:p>
        </p:txBody>
      </p:sp>
      <p:sp>
        <p:nvSpPr>
          <p:cNvPr id="401426" name="Line 18"/>
          <p:cNvSpPr>
            <a:spLocks noChangeShapeType="1"/>
          </p:cNvSpPr>
          <p:nvPr/>
        </p:nvSpPr>
        <p:spPr bwMode="auto">
          <a:xfrm>
            <a:off x="3044825" y="4560888"/>
            <a:ext cx="484188" cy="31273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27" name="Line 19"/>
          <p:cNvSpPr>
            <a:spLocks noChangeShapeType="1"/>
          </p:cNvSpPr>
          <p:nvPr/>
        </p:nvSpPr>
        <p:spPr bwMode="auto">
          <a:xfrm>
            <a:off x="4518025" y="4594225"/>
            <a:ext cx="0" cy="3540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1428" name="Line 20"/>
          <p:cNvSpPr>
            <a:spLocks noChangeShapeType="1"/>
          </p:cNvSpPr>
          <p:nvPr/>
        </p:nvSpPr>
        <p:spPr bwMode="auto">
          <a:xfrm flipH="1">
            <a:off x="5249863" y="4572000"/>
            <a:ext cx="279400" cy="31273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609600" y="165100"/>
            <a:ext cx="7772400" cy="476250"/>
          </a:xfrm>
          <a:noFill/>
          <a:ln/>
        </p:spPr>
        <p:txBody>
          <a:bodyPr>
            <a:normAutofit fontScale="90000"/>
          </a:bodyPr>
          <a:lstStyle/>
          <a:p>
            <a:r>
              <a:rPr lang="en-US" sz="3200"/>
              <a:t>Issues in Quicksort </a:t>
            </a:r>
            <a:endParaRPr lang="en-US" sz="3200">
              <a:sym typeface="Symbol" pitchFamily="18" charset="2"/>
            </a:endParaRPr>
          </a:p>
        </p:txBody>
      </p:sp>
      <p:sp>
        <p:nvSpPr>
          <p:cNvPr id="402435" name="Rectangle 3" descr="Rectangle: Click to edit Master text styles&#10;Second level&#10;Third level&#10;Fourth level&#10;Fifth level"/>
          <p:cNvSpPr>
            <a:spLocks noGrp="1" noChangeArrowheads="1"/>
          </p:cNvSpPr>
          <p:nvPr>
            <p:ph idx="1"/>
          </p:nvPr>
        </p:nvSpPr>
        <p:spPr>
          <a:xfrm>
            <a:off x="573088" y="647700"/>
            <a:ext cx="8274050" cy="5929313"/>
          </a:xfrm>
          <a:noFill/>
          <a:ln/>
        </p:spPr>
        <p:txBody>
          <a:bodyPr/>
          <a:lstStyle/>
          <a:p>
            <a:r>
              <a:rPr lang="en-US" sz="2000">
                <a:sym typeface="Symbol" pitchFamily="18" charset="2"/>
              </a:rPr>
              <a:t>How to choose the pivots?</a:t>
            </a:r>
          </a:p>
          <a:p>
            <a:pPr lvl="1"/>
            <a:r>
              <a:rPr lang="en-US" sz="1800">
                <a:sym typeface="Symbol" pitchFamily="18" charset="2"/>
              </a:rPr>
              <a:t>The choices of pivots affect the performance of quicksort a lot!</a:t>
            </a:r>
          </a:p>
          <a:p>
            <a:pPr lvl="2"/>
            <a:r>
              <a:rPr lang="en-US" sz="1600">
                <a:sym typeface="Symbol" pitchFamily="18" charset="2"/>
              </a:rPr>
              <a:t>If the pivots being chosen are in sorted order, quicksort degenerates to selectionSort.</a:t>
            </a:r>
          </a:p>
          <a:p>
            <a:pPr lvl="2">
              <a:buFont typeface="Wingdings" pitchFamily="2" charset="2"/>
              <a:buNone/>
            </a:pPr>
            <a:r>
              <a:rPr lang="en-US" sz="1600">
                <a:sym typeface="Symbol" pitchFamily="18" charset="2"/>
              </a:rPr>
              <a:t>	For instance, sort 13, 81, 43, 92, 31, 65, 57, 26, 75, 0</a:t>
            </a:r>
          </a:p>
          <a:p>
            <a:pPr lvl="2">
              <a:buFont typeface="Wingdings" pitchFamily="2" charset="2"/>
              <a:buNone/>
            </a:pPr>
            <a:r>
              <a:rPr lang="en-US" sz="1600">
                <a:sym typeface="Symbol" pitchFamily="18" charset="2"/>
              </a:rPr>
              <a:t>	Pivots we choose happen to be: 0  13  26  31  43  57  65  75  81  92</a:t>
            </a: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endParaRPr lang="en-US" sz="2000">
              <a:sym typeface="Symbol" pitchFamily="18" charset="2"/>
            </a:endParaRPr>
          </a:p>
          <a:p>
            <a:pPr lvl="1"/>
            <a:r>
              <a:rPr lang="en-US" sz="1800">
                <a:sym typeface="Symbol" pitchFamily="18" charset="2"/>
              </a:rPr>
              <a:t>We hope that </a:t>
            </a:r>
            <a:r>
              <a:rPr lang="en-US" sz="1800">
                <a:solidFill>
                  <a:srgbClr val="FF00FF"/>
                </a:solidFill>
                <a:sym typeface="Symbol" pitchFamily="18" charset="2"/>
              </a:rPr>
              <a:t>by using the pivot, we can partition the array into two subarrays with nearly equal size</a:t>
            </a:r>
            <a:r>
              <a:rPr lang="en-US" sz="1800">
                <a:sym typeface="Symbol" pitchFamily="18" charset="2"/>
              </a:rPr>
              <a:t>.</a:t>
            </a:r>
          </a:p>
        </p:txBody>
      </p:sp>
      <p:sp>
        <p:nvSpPr>
          <p:cNvPr id="402436"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02437" name="Rectangle 5"/>
          <p:cNvSpPr>
            <a:spLocks noChangeArrowheads="1"/>
          </p:cNvSpPr>
          <p:nvPr/>
        </p:nvSpPr>
        <p:spPr bwMode="auto">
          <a:xfrm>
            <a:off x="2068513" y="2487613"/>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13  81  43  92  31  65  57  26  75  0</a:t>
            </a:r>
          </a:p>
        </p:txBody>
      </p:sp>
      <p:sp>
        <p:nvSpPr>
          <p:cNvPr id="402438" name="Line 6"/>
          <p:cNvSpPr>
            <a:spLocks noChangeShapeType="1"/>
          </p:cNvSpPr>
          <p:nvPr/>
        </p:nvSpPr>
        <p:spPr bwMode="auto">
          <a:xfrm>
            <a:off x="4237038" y="2781300"/>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39" name="Text Box 7"/>
          <p:cNvSpPr txBox="1">
            <a:spLocks noChangeArrowheads="1"/>
          </p:cNvSpPr>
          <p:nvPr/>
        </p:nvSpPr>
        <p:spPr bwMode="auto">
          <a:xfrm>
            <a:off x="4208463" y="2779713"/>
            <a:ext cx="16430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 using 0</a:t>
            </a:r>
          </a:p>
        </p:txBody>
      </p:sp>
      <p:sp>
        <p:nvSpPr>
          <p:cNvPr id="402440" name="Rectangle 8"/>
          <p:cNvSpPr>
            <a:spLocks noChangeArrowheads="1"/>
          </p:cNvSpPr>
          <p:nvPr/>
        </p:nvSpPr>
        <p:spPr bwMode="auto">
          <a:xfrm>
            <a:off x="2089150" y="3173413"/>
            <a:ext cx="4246563"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FF0000"/>
                </a:solidFill>
                <a:sym typeface="Symbol" pitchFamily="18" charset="2"/>
              </a:rPr>
              <a:t>0</a:t>
            </a:r>
            <a:r>
              <a:rPr lang="en-US" sz="2000">
                <a:sym typeface="Symbol" pitchFamily="18" charset="2"/>
              </a:rPr>
              <a:t>  </a:t>
            </a:r>
            <a:r>
              <a:rPr lang="en-US" sz="2000">
                <a:solidFill>
                  <a:srgbClr val="FF00FF"/>
                </a:solidFill>
                <a:sym typeface="Symbol" pitchFamily="18" charset="2"/>
              </a:rPr>
              <a:t>13  81  43  92  31  65  57  26  75</a:t>
            </a:r>
          </a:p>
        </p:txBody>
      </p:sp>
      <p:sp>
        <p:nvSpPr>
          <p:cNvPr id="402441" name="Line 9"/>
          <p:cNvSpPr>
            <a:spLocks noChangeShapeType="1"/>
          </p:cNvSpPr>
          <p:nvPr/>
        </p:nvSpPr>
        <p:spPr bwMode="auto">
          <a:xfrm>
            <a:off x="4216400" y="3525838"/>
            <a:ext cx="0" cy="4302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42" name="Text Box 10"/>
          <p:cNvSpPr txBox="1">
            <a:spLocks noChangeArrowheads="1"/>
          </p:cNvSpPr>
          <p:nvPr/>
        </p:nvSpPr>
        <p:spPr bwMode="auto">
          <a:xfrm>
            <a:off x="4221163" y="3557588"/>
            <a:ext cx="1754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 using 13</a:t>
            </a:r>
          </a:p>
        </p:txBody>
      </p:sp>
      <p:sp>
        <p:nvSpPr>
          <p:cNvPr id="402443" name="Rectangle 11"/>
          <p:cNvSpPr>
            <a:spLocks noChangeArrowheads="1"/>
          </p:cNvSpPr>
          <p:nvPr/>
        </p:nvSpPr>
        <p:spPr bwMode="auto">
          <a:xfrm>
            <a:off x="2090738" y="3951288"/>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hlink"/>
                </a:solidFill>
                <a:sym typeface="Symbol" pitchFamily="18" charset="2"/>
              </a:rPr>
              <a:t>0</a:t>
            </a:r>
            <a:r>
              <a:rPr lang="en-US" sz="2000">
                <a:sym typeface="Symbol" pitchFamily="18" charset="2"/>
              </a:rPr>
              <a:t>  </a:t>
            </a:r>
            <a:r>
              <a:rPr lang="en-US" sz="2000">
                <a:solidFill>
                  <a:srgbClr val="FF0000"/>
                </a:solidFill>
                <a:sym typeface="Symbol" pitchFamily="18" charset="2"/>
              </a:rPr>
              <a:t>13</a:t>
            </a:r>
            <a:r>
              <a:rPr lang="en-US" sz="2000">
                <a:solidFill>
                  <a:srgbClr val="FF00FF"/>
                </a:solidFill>
                <a:sym typeface="Symbol" pitchFamily="18" charset="2"/>
              </a:rPr>
              <a:t>  81  43  92  31  65  57  26  75</a:t>
            </a:r>
          </a:p>
        </p:txBody>
      </p:sp>
      <p:sp>
        <p:nvSpPr>
          <p:cNvPr id="402444" name="Line 12"/>
          <p:cNvSpPr>
            <a:spLocks noChangeShapeType="1"/>
          </p:cNvSpPr>
          <p:nvPr/>
        </p:nvSpPr>
        <p:spPr bwMode="auto">
          <a:xfrm>
            <a:off x="4573588" y="4289425"/>
            <a:ext cx="0" cy="45243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45" name="Rectangle 13"/>
          <p:cNvSpPr>
            <a:spLocks noChangeArrowheads="1"/>
          </p:cNvSpPr>
          <p:nvPr/>
        </p:nvSpPr>
        <p:spPr bwMode="auto">
          <a:xfrm>
            <a:off x="2087563" y="4659313"/>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hlink"/>
                </a:solidFill>
                <a:sym typeface="Symbol" pitchFamily="18" charset="2"/>
              </a:rPr>
              <a:t>0  13</a:t>
            </a:r>
            <a:r>
              <a:rPr lang="en-US" sz="2000">
                <a:solidFill>
                  <a:srgbClr val="FF0000"/>
                </a:solidFill>
                <a:sym typeface="Symbol" pitchFamily="18" charset="2"/>
              </a:rPr>
              <a:t>  26</a:t>
            </a:r>
            <a:r>
              <a:rPr lang="en-US" sz="2000">
                <a:solidFill>
                  <a:srgbClr val="FF00FF"/>
                </a:solidFill>
                <a:sym typeface="Symbol" pitchFamily="18" charset="2"/>
              </a:rPr>
              <a:t>  81  43  92  31  65  57  75</a:t>
            </a:r>
          </a:p>
        </p:txBody>
      </p:sp>
      <p:sp>
        <p:nvSpPr>
          <p:cNvPr id="402446" name="Rectangle 14"/>
          <p:cNvSpPr>
            <a:spLocks noChangeArrowheads="1"/>
          </p:cNvSpPr>
          <p:nvPr/>
        </p:nvSpPr>
        <p:spPr bwMode="auto">
          <a:xfrm>
            <a:off x="2095500" y="5360988"/>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hlink"/>
                </a:solidFill>
                <a:sym typeface="Symbol" pitchFamily="18" charset="2"/>
              </a:rPr>
              <a:t>0  13</a:t>
            </a:r>
            <a:r>
              <a:rPr lang="en-US" sz="2000">
                <a:solidFill>
                  <a:srgbClr val="FF0000"/>
                </a:solidFill>
                <a:sym typeface="Symbol" pitchFamily="18" charset="2"/>
              </a:rPr>
              <a:t>  </a:t>
            </a:r>
            <a:r>
              <a:rPr lang="en-US" sz="2000">
                <a:solidFill>
                  <a:schemeClr val="hlink"/>
                </a:solidFill>
                <a:sym typeface="Symbol" pitchFamily="18" charset="2"/>
              </a:rPr>
              <a:t>26</a:t>
            </a:r>
            <a:r>
              <a:rPr lang="en-US" sz="2000">
                <a:solidFill>
                  <a:srgbClr val="FF00FF"/>
                </a:solidFill>
                <a:sym typeface="Symbol" pitchFamily="18" charset="2"/>
              </a:rPr>
              <a:t>  </a:t>
            </a:r>
            <a:r>
              <a:rPr lang="en-US" sz="2000">
                <a:solidFill>
                  <a:srgbClr val="FF0000"/>
                </a:solidFill>
                <a:sym typeface="Symbol" pitchFamily="18" charset="2"/>
              </a:rPr>
              <a:t>31</a:t>
            </a:r>
            <a:r>
              <a:rPr lang="en-US" sz="2000">
                <a:solidFill>
                  <a:srgbClr val="FF00FF"/>
                </a:solidFill>
                <a:sym typeface="Symbol" pitchFamily="18" charset="2"/>
              </a:rPr>
              <a:t>  81  43  92  65  57  75</a:t>
            </a:r>
          </a:p>
        </p:txBody>
      </p:sp>
      <p:sp>
        <p:nvSpPr>
          <p:cNvPr id="402447" name="Line 15"/>
          <p:cNvSpPr>
            <a:spLocks noChangeShapeType="1"/>
          </p:cNvSpPr>
          <p:nvPr/>
        </p:nvSpPr>
        <p:spPr bwMode="auto">
          <a:xfrm>
            <a:off x="4762500" y="5049838"/>
            <a:ext cx="0" cy="35401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2448" name="Text Box 16"/>
          <p:cNvSpPr txBox="1">
            <a:spLocks noChangeArrowheads="1"/>
          </p:cNvSpPr>
          <p:nvPr/>
        </p:nvSpPr>
        <p:spPr bwMode="auto">
          <a:xfrm>
            <a:off x="4548188" y="4302125"/>
            <a:ext cx="1754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 using 26</a:t>
            </a:r>
          </a:p>
        </p:txBody>
      </p:sp>
      <p:sp>
        <p:nvSpPr>
          <p:cNvPr id="402449" name="Text Box 17"/>
          <p:cNvSpPr txBox="1">
            <a:spLocks noChangeArrowheads="1"/>
          </p:cNvSpPr>
          <p:nvPr/>
        </p:nvSpPr>
        <p:spPr bwMode="auto">
          <a:xfrm>
            <a:off x="4772025" y="5011738"/>
            <a:ext cx="1754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 using 31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609600" y="165100"/>
            <a:ext cx="7772400" cy="746125"/>
          </a:xfrm>
          <a:noFill/>
          <a:ln/>
        </p:spPr>
        <p:txBody>
          <a:bodyPr/>
          <a:lstStyle/>
          <a:p>
            <a:r>
              <a:rPr lang="en-US" sz="3200"/>
              <a:t>Issues in Quicksort </a:t>
            </a:r>
            <a:endParaRPr lang="en-US" sz="3200">
              <a:sym typeface="Symbol" pitchFamily="18" charset="2"/>
            </a:endParaRPr>
          </a:p>
        </p:txBody>
      </p:sp>
      <p:sp>
        <p:nvSpPr>
          <p:cNvPr id="403459" name="Rectangle 3" descr="Rectangle: Click to edit Master text styles&#10;Second level&#10;Third level&#10;Fourth level&#10;Fifth level"/>
          <p:cNvSpPr>
            <a:spLocks noGrp="1" noChangeArrowheads="1"/>
          </p:cNvSpPr>
          <p:nvPr>
            <p:ph idx="1"/>
          </p:nvPr>
        </p:nvSpPr>
        <p:spPr>
          <a:xfrm>
            <a:off x="573088" y="958850"/>
            <a:ext cx="8167687" cy="5273675"/>
          </a:xfrm>
          <a:noFill/>
          <a:ln/>
        </p:spPr>
        <p:txBody>
          <a:bodyPr/>
          <a:lstStyle/>
          <a:p>
            <a:r>
              <a:rPr lang="en-US" sz="2400">
                <a:sym typeface="Symbol" pitchFamily="18" charset="2"/>
              </a:rPr>
              <a:t>How to partition the array?</a:t>
            </a:r>
          </a:p>
          <a:p>
            <a:pPr lvl="1"/>
            <a:r>
              <a:rPr lang="en-US" sz="2400">
                <a:sym typeface="Symbol" pitchFamily="18" charset="2"/>
              </a:rPr>
              <a:t>Like mergesort, quicksort recursively solves two subproblems and requires linear additional work (partitioning step), but, unlike mergesort, the subproblems are not guaranteed to be of equal size, which is potentially bad.</a:t>
            </a:r>
          </a:p>
          <a:p>
            <a:pPr lvl="1"/>
            <a:r>
              <a:rPr lang="en-US" sz="2400">
                <a:sym typeface="Symbol" pitchFamily="18" charset="2"/>
              </a:rPr>
              <a:t>The reason that quicksort is faster is that the partitioning step can actually be performed in place and very efficiently. This efficiency more than makes up for the lack of equal-sized recursive calls.</a:t>
            </a:r>
          </a:p>
        </p:txBody>
      </p:sp>
      <p:sp>
        <p:nvSpPr>
          <p:cNvPr id="403460"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609600" y="165100"/>
            <a:ext cx="7772400" cy="746125"/>
          </a:xfrm>
          <a:noFill/>
          <a:ln/>
        </p:spPr>
        <p:txBody>
          <a:bodyPr/>
          <a:lstStyle/>
          <a:p>
            <a:r>
              <a:rPr lang="en-US" sz="3200"/>
              <a:t>Picking the Pivot </a:t>
            </a:r>
            <a:endParaRPr lang="en-US" sz="3200">
              <a:sym typeface="Symbol" pitchFamily="18" charset="2"/>
            </a:endParaRPr>
          </a:p>
        </p:txBody>
      </p:sp>
      <p:sp>
        <p:nvSpPr>
          <p:cNvPr id="404483" name="Rectangle 3" descr="Rectangle: Click to edit Master text styles&#10;Second level&#10;Third level&#10;Fourth level&#10;Fifth level"/>
          <p:cNvSpPr>
            <a:spLocks noGrp="1" noChangeArrowheads="1"/>
          </p:cNvSpPr>
          <p:nvPr>
            <p:ph idx="1"/>
          </p:nvPr>
        </p:nvSpPr>
        <p:spPr>
          <a:xfrm>
            <a:off x="573088" y="958850"/>
            <a:ext cx="8167687" cy="5273675"/>
          </a:xfrm>
          <a:noFill/>
          <a:ln/>
        </p:spPr>
        <p:txBody>
          <a:bodyPr/>
          <a:lstStyle/>
          <a:p>
            <a:r>
              <a:rPr lang="en-US" sz="2000">
                <a:sym typeface="Symbol" pitchFamily="18" charset="2"/>
              </a:rPr>
              <a:t>A wrong way</a:t>
            </a:r>
          </a:p>
          <a:p>
            <a:pPr lvl="1"/>
            <a:r>
              <a:rPr lang="en-US" sz="1800">
                <a:sym typeface="Symbol" pitchFamily="18" charset="2"/>
              </a:rPr>
              <a:t>Using the first element as the pivot</a:t>
            </a:r>
          </a:p>
          <a:p>
            <a:pPr lvl="2"/>
            <a:r>
              <a:rPr lang="en-US" sz="1800">
                <a:sym typeface="Symbol" pitchFamily="18" charset="2"/>
              </a:rPr>
              <a:t>The choice is acceptable if the input is random.</a:t>
            </a:r>
          </a:p>
          <a:p>
            <a:pPr lvl="2"/>
            <a:r>
              <a:rPr lang="en-US" sz="1800">
                <a:sym typeface="Symbol" pitchFamily="18" charset="2"/>
              </a:rPr>
              <a:t>If the input is presorted or in reverse order, then the pivot provides a poor partition, because either all the elements go into S</a:t>
            </a:r>
            <a:r>
              <a:rPr lang="en-US" sz="1800" baseline="-25000">
                <a:sym typeface="Symbol" pitchFamily="18" charset="2"/>
              </a:rPr>
              <a:t>1</a:t>
            </a:r>
            <a:r>
              <a:rPr lang="en-US" sz="1800">
                <a:sym typeface="Symbol" pitchFamily="18" charset="2"/>
              </a:rPr>
              <a:t> or they go into S</a:t>
            </a:r>
            <a:r>
              <a:rPr lang="en-US" sz="1800" baseline="-25000">
                <a:sym typeface="Symbol" pitchFamily="18" charset="2"/>
              </a:rPr>
              <a:t>2</a:t>
            </a:r>
            <a:r>
              <a:rPr lang="en-US" sz="1800">
                <a:sym typeface="Symbol" pitchFamily="18" charset="2"/>
              </a:rPr>
              <a:t>.</a:t>
            </a:r>
          </a:p>
          <a:p>
            <a:pPr lvl="2"/>
            <a:endParaRPr lang="en-US" sz="1800">
              <a:sym typeface="Symbol" pitchFamily="18" charset="2"/>
            </a:endParaRPr>
          </a:p>
          <a:p>
            <a:pPr lvl="2"/>
            <a:endParaRPr lang="en-US" sz="1800">
              <a:sym typeface="Symbol" pitchFamily="18" charset="2"/>
            </a:endParaRPr>
          </a:p>
          <a:p>
            <a:pPr lvl="2"/>
            <a:r>
              <a:rPr lang="en-US" sz="1800">
                <a:sym typeface="Symbol" pitchFamily="18" charset="2"/>
              </a:rPr>
              <a:t>The poor partition happens consistently throughout the recursive calls if the input is presorted or in reverse order.</a:t>
            </a:r>
          </a:p>
          <a:p>
            <a:pPr lvl="2"/>
            <a:endParaRPr lang="en-US" sz="1800">
              <a:sym typeface="Symbol" pitchFamily="18" charset="2"/>
            </a:endParaRPr>
          </a:p>
          <a:p>
            <a:pPr lvl="2"/>
            <a:endParaRPr lang="en-US" sz="1800">
              <a:sym typeface="Symbol" pitchFamily="18" charset="2"/>
            </a:endParaRPr>
          </a:p>
          <a:p>
            <a:pPr lvl="2"/>
            <a:endParaRPr lang="en-US" sz="1800">
              <a:sym typeface="Symbol" pitchFamily="18" charset="2"/>
            </a:endParaRPr>
          </a:p>
          <a:p>
            <a:pPr lvl="2"/>
            <a:r>
              <a:rPr lang="en-US" sz="1800">
                <a:sym typeface="Symbol" pitchFamily="18" charset="2"/>
              </a:rPr>
              <a:t>The practical effect is that if the first element is used as the pivot and the input is presorted, then quicksort will take quadratic time to do essentially nothing at all.</a:t>
            </a:r>
          </a:p>
        </p:txBody>
      </p:sp>
      <p:sp>
        <p:nvSpPr>
          <p:cNvPr id="404484"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04485" name="Rectangle 5"/>
          <p:cNvSpPr>
            <a:spLocks noChangeArrowheads="1"/>
          </p:cNvSpPr>
          <p:nvPr/>
        </p:nvSpPr>
        <p:spPr bwMode="auto">
          <a:xfrm>
            <a:off x="3228975" y="2741613"/>
            <a:ext cx="343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ym typeface="Symbol" pitchFamily="18" charset="2"/>
              </a:rPr>
              <a:t>92  81  75  65  57  43  31  26  13  0</a:t>
            </a:r>
          </a:p>
        </p:txBody>
      </p:sp>
      <p:sp>
        <p:nvSpPr>
          <p:cNvPr id="404486" name="Rectangle 6"/>
          <p:cNvSpPr>
            <a:spLocks noChangeArrowheads="1"/>
          </p:cNvSpPr>
          <p:nvPr/>
        </p:nvSpPr>
        <p:spPr bwMode="auto">
          <a:xfrm>
            <a:off x="3209925" y="3260725"/>
            <a:ext cx="343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22AA22"/>
                </a:solidFill>
                <a:sym typeface="Symbol" pitchFamily="18" charset="2"/>
              </a:rPr>
              <a:t>81  75  65  57  43  31  26  13  0</a:t>
            </a:r>
            <a:r>
              <a:rPr lang="en-US" sz="1600">
                <a:solidFill>
                  <a:srgbClr val="FF00FF"/>
                </a:solidFill>
                <a:sym typeface="Symbol" pitchFamily="18" charset="2"/>
              </a:rPr>
              <a:t>  </a:t>
            </a:r>
            <a:r>
              <a:rPr lang="en-US" sz="1600">
                <a:solidFill>
                  <a:srgbClr val="FF0000"/>
                </a:solidFill>
                <a:sym typeface="Symbol" pitchFamily="18" charset="2"/>
              </a:rPr>
              <a:t>92</a:t>
            </a:r>
          </a:p>
        </p:txBody>
      </p:sp>
      <p:sp>
        <p:nvSpPr>
          <p:cNvPr id="404487" name="Line 7"/>
          <p:cNvSpPr>
            <a:spLocks noChangeShapeType="1"/>
          </p:cNvSpPr>
          <p:nvPr/>
        </p:nvSpPr>
        <p:spPr bwMode="auto">
          <a:xfrm>
            <a:off x="4970463" y="2978150"/>
            <a:ext cx="0" cy="34448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488" name="Text Box 8"/>
          <p:cNvSpPr txBox="1">
            <a:spLocks noChangeArrowheads="1"/>
          </p:cNvSpPr>
          <p:nvPr/>
        </p:nvSpPr>
        <p:spPr bwMode="auto">
          <a:xfrm>
            <a:off x="4975225" y="2992438"/>
            <a:ext cx="1557338"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partition using 92</a:t>
            </a:r>
          </a:p>
        </p:txBody>
      </p:sp>
      <p:sp>
        <p:nvSpPr>
          <p:cNvPr id="404489" name="Rectangle 9"/>
          <p:cNvSpPr>
            <a:spLocks noChangeArrowheads="1"/>
          </p:cNvSpPr>
          <p:nvPr/>
        </p:nvSpPr>
        <p:spPr bwMode="auto">
          <a:xfrm>
            <a:off x="3211513" y="4176713"/>
            <a:ext cx="3086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22AA22"/>
                </a:solidFill>
                <a:sym typeface="Symbol" pitchFamily="18" charset="2"/>
              </a:rPr>
              <a:t>81  75  65  57  43  31  26  13  0</a:t>
            </a:r>
          </a:p>
        </p:txBody>
      </p:sp>
      <p:sp>
        <p:nvSpPr>
          <p:cNvPr id="404490" name="Line 10"/>
          <p:cNvSpPr>
            <a:spLocks noChangeShapeType="1"/>
          </p:cNvSpPr>
          <p:nvPr/>
        </p:nvSpPr>
        <p:spPr bwMode="auto">
          <a:xfrm>
            <a:off x="4810125" y="4465638"/>
            <a:ext cx="0" cy="34448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4491" name="Text Box 11"/>
          <p:cNvSpPr txBox="1">
            <a:spLocks noChangeArrowheads="1"/>
          </p:cNvSpPr>
          <p:nvPr/>
        </p:nvSpPr>
        <p:spPr bwMode="auto">
          <a:xfrm>
            <a:off x="4814888" y="4479925"/>
            <a:ext cx="15573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partition using 81</a:t>
            </a:r>
          </a:p>
        </p:txBody>
      </p:sp>
      <p:sp>
        <p:nvSpPr>
          <p:cNvPr id="404492" name="Rectangle 12"/>
          <p:cNvSpPr>
            <a:spLocks noChangeArrowheads="1"/>
          </p:cNvSpPr>
          <p:nvPr/>
        </p:nvSpPr>
        <p:spPr bwMode="auto">
          <a:xfrm>
            <a:off x="3363913" y="4800600"/>
            <a:ext cx="30861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22AA22"/>
                </a:solidFill>
                <a:sym typeface="Symbol" pitchFamily="18" charset="2"/>
              </a:rPr>
              <a:t>75  65  57  43  31  26  13  0</a:t>
            </a:r>
            <a:r>
              <a:rPr lang="en-US" sz="1600">
                <a:solidFill>
                  <a:srgbClr val="FF00FF"/>
                </a:solidFill>
                <a:sym typeface="Symbol" pitchFamily="18" charset="2"/>
              </a:rPr>
              <a:t>  </a:t>
            </a:r>
            <a:r>
              <a:rPr lang="en-US" sz="1600">
                <a:solidFill>
                  <a:srgbClr val="FF0000"/>
                </a:solidFill>
                <a:sym typeface="Symbol" pitchFamily="18" charset="2"/>
              </a:rPr>
              <a:t>81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609600" y="165100"/>
            <a:ext cx="7772400" cy="746125"/>
          </a:xfrm>
          <a:noFill/>
          <a:ln/>
        </p:spPr>
        <p:txBody>
          <a:bodyPr/>
          <a:lstStyle/>
          <a:p>
            <a:r>
              <a:rPr lang="en-US" sz="3200"/>
              <a:t>Picking the Pivot </a:t>
            </a:r>
            <a:endParaRPr lang="en-US" sz="3200">
              <a:sym typeface="Symbol" pitchFamily="18" charset="2"/>
            </a:endParaRPr>
          </a:p>
        </p:txBody>
      </p:sp>
      <p:sp>
        <p:nvSpPr>
          <p:cNvPr id="405507" name="Rectangle 3" descr="Rectangle: Click to edit Master text styles&#10;Second level&#10;Third level&#10;Fourth level&#10;Fifth level"/>
          <p:cNvSpPr>
            <a:spLocks noGrp="1" noChangeArrowheads="1"/>
          </p:cNvSpPr>
          <p:nvPr>
            <p:ph idx="1"/>
          </p:nvPr>
        </p:nvSpPr>
        <p:spPr>
          <a:xfrm>
            <a:off x="573088" y="958850"/>
            <a:ext cx="8167687" cy="5273675"/>
          </a:xfrm>
          <a:noFill/>
          <a:ln/>
        </p:spPr>
        <p:txBody>
          <a:bodyPr/>
          <a:lstStyle/>
          <a:p>
            <a:r>
              <a:rPr lang="en-US" sz="2000">
                <a:sym typeface="Symbol" pitchFamily="18" charset="2"/>
              </a:rPr>
              <a:t>A wrong way</a:t>
            </a:r>
          </a:p>
          <a:p>
            <a:pPr lvl="1"/>
            <a:r>
              <a:rPr lang="en-US" sz="1800">
                <a:sym typeface="Symbol" pitchFamily="18" charset="2"/>
              </a:rPr>
              <a:t>Using the first element as the pivot (cont.)</a:t>
            </a:r>
          </a:p>
          <a:p>
            <a:pPr lvl="2"/>
            <a:r>
              <a:rPr lang="en-US" sz="1800">
                <a:sym typeface="Symbol" pitchFamily="18" charset="2"/>
              </a:rPr>
              <a:t>Moreover, presorted input (or input with a large presorted section) is quite frequent, so using the first element as pivot is an </a:t>
            </a:r>
            <a:r>
              <a:rPr lang="en-US" sz="1800">
                <a:solidFill>
                  <a:srgbClr val="FF0000"/>
                </a:solidFill>
                <a:sym typeface="Symbol" pitchFamily="18" charset="2"/>
              </a:rPr>
              <a:t>absolutely horrible idea</a:t>
            </a:r>
            <a:r>
              <a:rPr lang="en-US" sz="1800">
                <a:sym typeface="Symbol" pitchFamily="18" charset="2"/>
              </a:rPr>
              <a:t> and should be discarded immediately.</a:t>
            </a:r>
          </a:p>
          <a:p>
            <a:pPr lvl="1"/>
            <a:r>
              <a:rPr lang="en-US" sz="2000">
                <a:sym typeface="Symbol" pitchFamily="18" charset="2"/>
              </a:rPr>
              <a:t>Choosing the larger of the first two distinct elements as pivot</a:t>
            </a:r>
          </a:p>
          <a:p>
            <a:pPr lvl="2"/>
            <a:r>
              <a:rPr lang="en-US" sz="1800">
                <a:sym typeface="Symbol" pitchFamily="18" charset="2"/>
              </a:rPr>
              <a:t>This has the same bad properties as merely choosing the first elements.</a:t>
            </a:r>
          </a:p>
          <a:p>
            <a:pPr lvl="2"/>
            <a:r>
              <a:rPr lang="en-US" sz="1800">
                <a:sym typeface="Symbol" pitchFamily="18" charset="2"/>
              </a:rPr>
              <a:t>Do NOT use that pivoting strategy either.</a:t>
            </a:r>
          </a:p>
        </p:txBody>
      </p:sp>
      <p:sp>
        <p:nvSpPr>
          <p:cNvPr id="405508"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609600" y="165100"/>
            <a:ext cx="7772400" cy="746125"/>
          </a:xfrm>
          <a:noFill/>
          <a:ln/>
        </p:spPr>
        <p:txBody>
          <a:bodyPr/>
          <a:lstStyle/>
          <a:p>
            <a:r>
              <a:rPr lang="en-US" sz="3200"/>
              <a:t>Picking the Pivot </a:t>
            </a:r>
            <a:endParaRPr lang="en-US" sz="3200">
              <a:sym typeface="Symbol" pitchFamily="18" charset="2"/>
            </a:endParaRPr>
          </a:p>
        </p:txBody>
      </p:sp>
      <p:sp>
        <p:nvSpPr>
          <p:cNvPr id="406531"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A safe maneuver</a:t>
            </a:r>
          </a:p>
          <a:p>
            <a:pPr lvl="1"/>
            <a:r>
              <a:rPr lang="en-US" sz="1800">
                <a:sym typeface="Symbol" pitchFamily="18" charset="2"/>
              </a:rPr>
              <a:t>A safe course is merely to choose the pivot randomly. </a:t>
            </a:r>
          </a:p>
          <a:p>
            <a:pPr lvl="1"/>
            <a:r>
              <a:rPr lang="en-US" sz="1800">
                <a:sym typeface="Symbol" pitchFamily="18" charset="2"/>
              </a:rPr>
              <a:t>This strategy is generally perfectly safe, since it is very unlikely that a random pivot would consistently provide a poor partition.</a:t>
            </a:r>
          </a:p>
          <a:p>
            <a:pPr lvl="1"/>
            <a:r>
              <a:rPr lang="en-US" sz="1800">
                <a:sym typeface="Symbol" pitchFamily="18" charset="2"/>
              </a:rPr>
              <a:t>However, random number generation is generally an expensive commodity and does not reduce the average running time of the rest of the algorithm at all.</a:t>
            </a:r>
          </a:p>
          <a:p>
            <a:r>
              <a:rPr lang="en-US" sz="2000">
                <a:sym typeface="Symbol" pitchFamily="18" charset="2"/>
              </a:rPr>
              <a:t>Using median</a:t>
            </a:r>
          </a:p>
          <a:p>
            <a:pPr lvl="1"/>
            <a:r>
              <a:rPr lang="en-US" sz="1800">
                <a:sym typeface="Symbol" pitchFamily="18" charset="2"/>
              </a:rPr>
              <a:t>The </a:t>
            </a:r>
            <a:r>
              <a:rPr lang="en-US" sz="1800">
                <a:solidFill>
                  <a:schemeClr val="hlink"/>
                </a:solidFill>
                <a:sym typeface="Symbol" pitchFamily="18" charset="2"/>
              </a:rPr>
              <a:t>median</a:t>
            </a:r>
            <a:r>
              <a:rPr lang="en-US" sz="1800">
                <a:sym typeface="Symbol" pitchFamily="18" charset="2"/>
              </a:rPr>
              <a:t> of a group of N numbers is the N/2</a:t>
            </a:r>
            <a:r>
              <a:rPr lang="en-US" sz="1800" baseline="30000">
                <a:sym typeface="Symbol" pitchFamily="18" charset="2"/>
              </a:rPr>
              <a:t>th</a:t>
            </a:r>
            <a:r>
              <a:rPr lang="en-US" sz="1800">
                <a:sym typeface="Symbol" pitchFamily="18" charset="2"/>
              </a:rPr>
              <a:t> largest number.  </a:t>
            </a:r>
          </a:p>
          <a:p>
            <a:pPr lvl="1"/>
            <a:r>
              <a:rPr lang="en-US" sz="1800">
                <a:sym typeface="Symbol" pitchFamily="18" charset="2"/>
              </a:rPr>
              <a:t>The best choice of pivot would be the median of the array, since it gives two subarrays with nearly equal size (actually, can be different by at most 1).</a:t>
            </a:r>
          </a:p>
          <a:p>
            <a:pPr lvl="1"/>
            <a:endParaRPr lang="en-US" sz="1800">
              <a:sym typeface="Symbol" pitchFamily="18" charset="2"/>
            </a:endParaRPr>
          </a:p>
          <a:p>
            <a:pPr lvl="1"/>
            <a:endParaRPr lang="en-US" sz="1800">
              <a:sym typeface="Symbol" pitchFamily="18" charset="2"/>
            </a:endParaRPr>
          </a:p>
          <a:p>
            <a:pPr lvl="1"/>
            <a:r>
              <a:rPr lang="en-US" sz="1800">
                <a:sym typeface="Symbol" pitchFamily="18" charset="2"/>
              </a:rPr>
              <a:t>Theoretically, the median can be found in linear time, thus would not affect the running time of quicksort; but in practice, it would slow down quicksort considerably.</a:t>
            </a:r>
          </a:p>
        </p:txBody>
      </p:sp>
      <p:sp>
        <p:nvSpPr>
          <p:cNvPr id="406532"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06533" name="Rectangle 5"/>
          <p:cNvSpPr>
            <a:spLocks noChangeArrowheads="1"/>
          </p:cNvSpPr>
          <p:nvPr/>
        </p:nvSpPr>
        <p:spPr bwMode="auto">
          <a:xfrm>
            <a:off x="2959100" y="4546600"/>
            <a:ext cx="343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ym typeface="Symbol" pitchFamily="18" charset="2"/>
              </a:rPr>
              <a:t>13  81  43  92  31  65  57  26  75  0</a:t>
            </a:r>
          </a:p>
        </p:txBody>
      </p:sp>
      <p:sp>
        <p:nvSpPr>
          <p:cNvPr id="406534" name="Line 6"/>
          <p:cNvSpPr>
            <a:spLocks noChangeShapeType="1"/>
          </p:cNvSpPr>
          <p:nvPr/>
        </p:nvSpPr>
        <p:spPr bwMode="auto">
          <a:xfrm>
            <a:off x="4700588" y="4783138"/>
            <a:ext cx="0" cy="34448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6535" name="Text Box 7"/>
          <p:cNvSpPr txBox="1">
            <a:spLocks noChangeArrowheads="1"/>
          </p:cNvSpPr>
          <p:nvPr/>
        </p:nvSpPr>
        <p:spPr bwMode="auto">
          <a:xfrm>
            <a:off x="4705350" y="4797425"/>
            <a:ext cx="15573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partition using </a:t>
            </a:r>
            <a:r>
              <a:rPr lang="en-US" sz="1400">
                <a:solidFill>
                  <a:srgbClr val="FF0000"/>
                </a:solidFill>
              </a:rPr>
              <a:t>57</a:t>
            </a:r>
          </a:p>
        </p:txBody>
      </p:sp>
      <p:sp>
        <p:nvSpPr>
          <p:cNvPr id="406536" name="Rectangle 8"/>
          <p:cNvSpPr>
            <a:spLocks noChangeArrowheads="1"/>
          </p:cNvSpPr>
          <p:nvPr/>
        </p:nvSpPr>
        <p:spPr bwMode="auto">
          <a:xfrm>
            <a:off x="3024188" y="5119688"/>
            <a:ext cx="343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22AA22"/>
                </a:solidFill>
                <a:sym typeface="Symbol" pitchFamily="18" charset="2"/>
              </a:rPr>
              <a:t>13  43  31  26  0</a:t>
            </a:r>
            <a:r>
              <a:rPr lang="en-US" sz="1600">
                <a:sym typeface="Symbol" pitchFamily="18" charset="2"/>
              </a:rPr>
              <a:t>  </a:t>
            </a:r>
            <a:r>
              <a:rPr lang="en-US" sz="1600">
                <a:solidFill>
                  <a:srgbClr val="FF0000"/>
                </a:solidFill>
                <a:sym typeface="Symbol" pitchFamily="18" charset="2"/>
              </a:rPr>
              <a:t>57</a:t>
            </a:r>
            <a:r>
              <a:rPr lang="en-US" sz="1600">
                <a:sym typeface="Symbol" pitchFamily="18" charset="2"/>
              </a:rPr>
              <a:t>  </a:t>
            </a:r>
            <a:r>
              <a:rPr lang="en-US" sz="1600">
                <a:solidFill>
                  <a:srgbClr val="FF00FF"/>
                </a:solidFill>
                <a:sym typeface="Symbol" pitchFamily="18" charset="2"/>
              </a:rPr>
              <a:t>81  92  65  75</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609600" y="165100"/>
            <a:ext cx="7772400" cy="746125"/>
          </a:xfrm>
          <a:noFill/>
          <a:ln/>
        </p:spPr>
        <p:txBody>
          <a:bodyPr/>
          <a:lstStyle/>
          <a:p>
            <a:r>
              <a:rPr lang="en-US" sz="3200"/>
              <a:t>Picking the Pivot </a:t>
            </a:r>
            <a:endParaRPr lang="en-US" sz="3200">
              <a:sym typeface="Symbol" pitchFamily="18" charset="2"/>
            </a:endParaRPr>
          </a:p>
        </p:txBody>
      </p:sp>
      <p:sp>
        <p:nvSpPr>
          <p:cNvPr id="407555"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Median-of-Three partitioning</a:t>
            </a:r>
          </a:p>
          <a:p>
            <a:pPr lvl="1"/>
            <a:r>
              <a:rPr lang="en-US" sz="1800">
                <a:sym typeface="Symbol" pitchFamily="18" charset="2"/>
              </a:rPr>
              <a:t>Pick three elements randomly and use the median of these three as pivot. (Random numbers are expensive to generate.)</a:t>
            </a:r>
          </a:p>
          <a:p>
            <a:pPr lvl="1"/>
            <a:r>
              <a:rPr lang="en-US" sz="1800">
                <a:solidFill>
                  <a:srgbClr val="FF00FF"/>
                </a:solidFill>
                <a:sym typeface="Symbol" pitchFamily="18" charset="2"/>
              </a:rPr>
              <a:t>The common course</a:t>
            </a:r>
            <a:r>
              <a:rPr lang="en-US" sz="1800">
                <a:sym typeface="Symbol" pitchFamily="18" charset="2"/>
              </a:rPr>
              <a:t> is to use as pivot the median of the left, right, and center (in position (</a:t>
            </a:r>
            <a:r>
              <a:rPr lang="en-US" sz="1800" i="1">
                <a:sym typeface="Symbol" pitchFamily="18" charset="2"/>
              </a:rPr>
              <a:t>left</a:t>
            </a:r>
            <a:r>
              <a:rPr lang="en-US" sz="1800">
                <a:sym typeface="Symbol" pitchFamily="18" charset="2"/>
              </a:rPr>
              <a:t> + </a:t>
            </a:r>
            <a:r>
              <a:rPr lang="en-US" sz="1800" i="1">
                <a:sym typeface="Symbol" pitchFamily="18" charset="2"/>
              </a:rPr>
              <a:t>right</a:t>
            </a:r>
            <a:r>
              <a:rPr lang="en-US" sz="1800">
                <a:sym typeface="Symbol" pitchFamily="18" charset="2"/>
              </a:rPr>
              <a:t>)/2)elements.</a:t>
            </a:r>
          </a:p>
          <a:p>
            <a:pPr lvl="1"/>
            <a:r>
              <a:rPr lang="en-US" sz="1800">
                <a:sym typeface="Symbol" pitchFamily="18" charset="2"/>
              </a:rPr>
              <a:t>Using median-of-three partitioning clearly eliminates the bad case for sorted input (the partitions become equal in this case) and actually reduces the running time of quicksort by about 5%.</a:t>
            </a:r>
          </a:p>
        </p:txBody>
      </p:sp>
      <p:sp>
        <p:nvSpPr>
          <p:cNvPr id="407556"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07557" name="Rectangle 5"/>
          <p:cNvSpPr>
            <a:spLocks noChangeArrowheads="1"/>
          </p:cNvSpPr>
          <p:nvPr/>
        </p:nvSpPr>
        <p:spPr bwMode="auto">
          <a:xfrm>
            <a:off x="2884488" y="3527425"/>
            <a:ext cx="3435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hlink"/>
                </a:solidFill>
                <a:sym typeface="Symbol" pitchFamily="18" charset="2"/>
              </a:rPr>
              <a:t>92</a:t>
            </a:r>
            <a:r>
              <a:rPr lang="en-US" sz="1600">
                <a:sym typeface="Symbol" pitchFamily="18" charset="2"/>
              </a:rPr>
              <a:t>  81  75  65  </a:t>
            </a:r>
            <a:r>
              <a:rPr lang="en-US" sz="1600">
                <a:solidFill>
                  <a:schemeClr val="hlink"/>
                </a:solidFill>
                <a:sym typeface="Symbol" pitchFamily="18" charset="2"/>
              </a:rPr>
              <a:t>57</a:t>
            </a:r>
            <a:r>
              <a:rPr lang="en-US" sz="1600">
                <a:sym typeface="Symbol" pitchFamily="18" charset="2"/>
              </a:rPr>
              <a:t>  43  31  26  13  </a:t>
            </a:r>
            <a:r>
              <a:rPr lang="en-US" sz="1600">
                <a:solidFill>
                  <a:schemeClr val="hlink"/>
                </a:solidFill>
                <a:sym typeface="Symbol" pitchFamily="18" charset="2"/>
              </a:rPr>
              <a:t>0</a:t>
            </a:r>
          </a:p>
        </p:txBody>
      </p:sp>
      <p:sp>
        <p:nvSpPr>
          <p:cNvPr id="407558" name="Rectangle 6"/>
          <p:cNvSpPr>
            <a:spLocks noChangeArrowheads="1"/>
          </p:cNvSpPr>
          <p:nvPr/>
        </p:nvSpPr>
        <p:spPr bwMode="auto">
          <a:xfrm>
            <a:off x="2865438" y="4046538"/>
            <a:ext cx="330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22AA22"/>
                </a:solidFill>
                <a:sym typeface="Symbol" pitchFamily="18" charset="2"/>
              </a:rPr>
              <a:t>43  31  26  13  0 </a:t>
            </a:r>
            <a:r>
              <a:rPr lang="en-US" sz="1600">
                <a:solidFill>
                  <a:srgbClr val="FF0000"/>
                </a:solidFill>
                <a:sym typeface="Symbol" pitchFamily="18" charset="2"/>
              </a:rPr>
              <a:t>57</a:t>
            </a:r>
            <a:r>
              <a:rPr lang="en-US" sz="1600">
                <a:solidFill>
                  <a:srgbClr val="22AA22"/>
                </a:solidFill>
                <a:sym typeface="Symbol" pitchFamily="18" charset="2"/>
              </a:rPr>
              <a:t> </a:t>
            </a:r>
            <a:r>
              <a:rPr lang="en-US" sz="1600">
                <a:solidFill>
                  <a:srgbClr val="FF00FF"/>
                </a:solidFill>
                <a:sym typeface="Symbol" pitchFamily="18" charset="2"/>
              </a:rPr>
              <a:t>92  81  75  65</a:t>
            </a:r>
          </a:p>
        </p:txBody>
      </p:sp>
      <p:sp>
        <p:nvSpPr>
          <p:cNvPr id="407559" name="Line 7"/>
          <p:cNvSpPr>
            <a:spLocks noChangeShapeType="1"/>
          </p:cNvSpPr>
          <p:nvPr/>
        </p:nvSpPr>
        <p:spPr bwMode="auto">
          <a:xfrm>
            <a:off x="4625975" y="3763963"/>
            <a:ext cx="0" cy="344487"/>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7560" name="Text Box 8"/>
          <p:cNvSpPr txBox="1">
            <a:spLocks noChangeArrowheads="1"/>
          </p:cNvSpPr>
          <p:nvPr/>
        </p:nvSpPr>
        <p:spPr bwMode="auto">
          <a:xfrm>
            <a:off x="4630738" y="3778250"/>
            <a:ext cx="155733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partition using </a:t>
            </a:r>
            <a:r>
              <a:rPr lang="en-US" sz="1400">
                <a:solidFill>
                  <a:srgbClr val="FF0000"/>
                </a:solidFill>
              </a:rPr>
              <a:t>57</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609600" y="165100"/>
            <a:ext cx="7772400" cy="746125"/>
          </a:xfrm>
          <a:noFill/>
          <a:ln/>
        </p:spPr>
        <p:txBody>
          <a:bodyPr/>
          <a:lstStyle/>
          <a:p>
            <a:r>
              <a:rPr lang="en-US" sz="3200"/>
              <a:t>Partitioning Strategy </a:t>
            </a:r>
            <a:endParaRPr lang="en-US" sz="3200">
              <a:sym typeface="Symbol" pitchFamily="18" charset="2"/>
            </a:endParaRPr>
          </a:p>
        </p:txBody>
      </p:sp>
      <p:sp>
        <p:nvSpPr>
          <p:cNvPr id="408579"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olidFill>
                  <a:srgbClr val="FF00FF"/>
                </a:solidFill>
                <a:sym typeface="Symbol" pitchFamily="18" charset="2"/>
              </a:rPr>
              <a:t>Objective</a:t>
            </a:r>
            <a:r>
              <a:rPr lang="en-US" sz="2000">
                <a:sym typeface="Symbol" pitchFamily="18" charset="2"/>
              </a:rPr>
              <a:t>: to move all the small elements to the left part of the array and all the large elements to the right part. “Samll” and “large” are, of course, relative to the pivot.</a:t>
            </a:r>
          </a:p>
          <a:p>
            <a:r>
              <a:rPr lang="en-US" sz="2000">
                <a:sym typeface="Symbol" pitchFamily="18" charset="2"/>
              </a:rPr>
              <a:t>The basic idea</a:t>
            </a:r>
          </a:p>
          <a:p>
            <a:pPr lvl="1"/>
            <a:r>
              <a:rPr lang="en-US" sz="1800">
                <a:sym typeface="Symbol" pitchFamily="18" charset="2"/>
              </a:rPr>
              <a:t>Swap the pivot with the last element; thus the pivot is placed at the last position of the array.</a:t>
            </a:r>
          </a:p>
          <a:p>
            <a:pPr lvl="1"/>
            <a:r>
              <a:rPr lang="en-US" sz="1800">
                <a:latin typeface="Batang" pitchFamily="18" charset="-127"/>
                <a:sym typeface="Symbol" pitchFamily="18" charset="2"/>
              </a:rPr>
              <a:t>i</a:t>
            </a:r>
            <a:r>
              <a:rPr lang="en-US" sz="1800">
                <a:sym typeface="Symbol" pitchFamily="18" charset="2"/>
              </a:rPr>
              <a:t> starts at the first element and </a:t>
            </a:r>
            <a:r>
              <a:rPr lang="en-US" sz="1800">
                <a:latin typeface="Batang" pitchFamily="18" charset="-127"/>
                <a:sym typeface="Symbol" pitchFamily="18" charset="2"/>
              </a:rPr>
              <a:t>j</a:t>
            </a:r>
            <a:r>
              <a:rPr lang="en-US" sz="1800">
                <a:sym typeface="Symbol" pitchFamily="18" charset="2"/>
              </a:rPr>
              <a:t> starts at the next-to-last element.</a:t>
            </a:r>
          </a:p>
          <a:p>
            <a:pPr lvl="1"/>
            <a:r>
              <a:rPr lang="en-US" sz="1800">
                <a:sym typeface="Symbol" pitchFamily="18" charset="2"/>
              </a:rPr>
              <a:t>While </a:t>
            </a:r>
            <a:r>
              <a:rPr lang="en-US" sz="1800">
                <a:latin typeface="Batang" pitchFamily="18" charset="-127"/>
                <a:sym typeface="Symbol" pitchFamily="18" charset="2"/>
              </a:rPr>
              <a:t>i</a:t>
            </a:r>
            <a:r>
              <a:rPr lang="en-US" sz="1800">
                <a:sym typeface="Symbol" pitchFamily="18" charset="2"/>
              </a:rPr>
              <a:t> is to left of </a:t>
            </a:r>
            <a:r>
              <a:rPr lang="en-US" sz="1800">
                <a:latin typeface="Batang" pitchFamily="18" charset="-127"/>
                <a:sym typeface="Symbol" pitchFamily="18" charset="2"/>
              </a:rPr>
              <a:t>j</a:t>
            </a:r>
            <a:r>
              <a:rPr lang="en-US" sz="1800">
                <a:sym typeface="Symbol" pitchFamily="18" charset="2"/>
              </a:rPr>
              <a:t>, we move </a:t>
            </a:r>
            <a:r>
              <a:rPr lang="en-US" sz="1800">
                <a:latin typeface="Batang" pitchFamily="18" charset="-127"/>
                <a:sym typeface="Symbol" pitchFamily="18" charset="2"/>
              </a:rPr>
              <a:t>i</a:t>
            </a:r>
            <a:r>
              <a:rPr lang="en-US" sz="1800">
                <a:sym typeface="Symbol" pitchFamily="18" charset="2"/>
              </a:rPr>
              <a:t> right, skipping over elements that are smaller than the pivot; we move </a:t>
            </a:r>
            <a:r>
              <a:rPr lang="en-US" sz="1800">
                <a:latin typeface="Batang" pitchFamily="18" charset="-127"/>
                <a:sym typeface="Symbol" pitchFamily="18" charset="2"/>
              </a:rPr>
              <a:t>j</a:t>
            </a:r>
            <a:r>
              <a:rPr lang="en-US" sz="1800">
                <a:sym typeface="Symbol" pitchFamily="18" charset="2"/>
              </a:rPr>
              <a:t> left, skipping over elements that are larger than the pivot.</a:t>
            </a:r>
          </a:p>
          <a:p>
            <a:pPr lvl="1"/>
            <a:r>
              <a:rPr lang="en-US" sz="1800">
                <a:sym typeface="Symbol" pitchFamily="18" charset="2"/>
              </a:rPr>
              <a:t>When </a:t>
            </a:r>
            <a:r>
              <a:rPr lang="en-US" sz="1800">
                <a:latin typeface="Batang" pitchFamily="18" charset="-127"/>
                <a:sym typeface="Symbol" pitchFamily="18" charset="2"/>
              </a:rPr>
              <a:t>i</a:t>
            </a:r>
            <a:r>
              <a:rPr lang="en-US" sz="1800">
                <a:sym typeface="Symbol" pitchFamily="18" charset="2"/>
              </a:rPr>
              <a:t> and </a:t>
            </a:r>
            <a:r>
              <a:rPr lang="en-US" sz="1800">
                <a:latin typeface="Batang" pitchFamily="18" charset="-127"/>
                <a:sym typeface="Symbol" pitchFamily="18" charset="2"/>
              </a:rPr>
              <a:t>j</a:t>
            </a:r>
            <a:r>
              <a:rPr lang="en-US" sz="1800">
                <a:sym typeface="Symbol" pitchFamily="18" charset="2"/>
              </a:rPr>
              <a:t> have stopped, </a:t>
            </a:r>
            <a:r>
              <a:rPr lang="en-US" sz="1800">
                <a:latin typeface="Batang" pitchFamily="18" charset="-127"/>
                <a:sym typeface="Symbol" pitchFamily="18" charset="2"/>
              </a:rPr>
              <a:t>i</a:t>
            </a:r>
            <a:r>
              <a:rPr lang="en-US" sz="1800">
                <a:sym typeface="Symbol" pitchFamily="18" charset="2"/>
              </a:rPr>
              <a:t> is pointing at a large element and </a:t>
            </a:r>
            <a:r>
              <a:rPr lang="en-US" sz="1800">
                <a:latin typeface="Batang" pitchFamily="18" charset="-127"/>
                <a:sym typeface="Symbol" pitchFamily="18" charset="2"/>
              </a:rPr>
              <a:t>j</a:t>
            </a:r>
            <a:r>
              <a:rPr lang="en-US" sz="1800">
                <a:sym typeface="Symbol" pitchFamily="18" charset="2"/>
              </a:rPr>
              <a:t> is pointing at a small element.</a:t>
            </a:r>
          </a:p>
          <a:p>
            <a:pPr lvl="1"/>
            <a:r>
              <a:rPr lang="en-US" sz="1800">
                <a:sym typeface="Symbol" pitchFamily="18" charset="2"/>
              </a:rPr>
              <a:t>If </a:t>
            </a:r>
            <a:r>
              <a:rPr lang="en-US" sz="1800">
                <a:latin typeface="Batang" pitchFamily="18" charset="-127"/>
                <a:sym typeface="Symbol" pitchFamily="18" charset="2"/>
              </a:rPr>
              <a:t>i</a:t>
            </a:r>
            <a:r>
              <a:rPr lang="en-US" sz="1800">
                <a:sym typeface="Symbol" pitchFamily="18" charset="2"/>
              </a:rPr>
              <a:t> is to the left of </a:t>
            </a:r>
            <a:r>
              <a:rPr lang="en-US" sz="1800">
                <a:latin typeface="Batang" pitchFamily="18" charset="-127"/>
                <a:sym typeface="Symbol" pitchFamily="18" charset="2"/>
              </a:rPr>
              <a:t>j</a:t>
            </a:r>
            <a:r>
              <a:rPr lang="en-US" sz="1800">
                <a:sym typeface="Symbol" pitchFamily="18" charset="2"/>
              </a:rPr>
              <a:t>, those elements are swapped. (The effect is to push a large element to the right and a small element to the left.)</a:t>
            </a:r>
          </a:p>
        </p:txBody>
      </p:sp>
      <p:sp>
        <p:nvSpPr>
          <p:cNvPr id="408580"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08581" name="Text Box 5"/>
          <p:cNvSpPr txBox="1">
            <a:spLocks noChangeArrowheads="1"/>
          </p:cNvSpPr>
          <p:nvPr/>
        </p:nvSpPr>
        <p:spPr bwMode="auto">
          <a:xfrm>
            <a:off x="1984375" y="5629275"/>
            <a:ext cx="2436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8  1  4  9  0  3  5  2  7  </a:t>
            </a:r>
            <a:r>
              <a:rPr lang="en-US" sz="1600">
                <a:solidFill>
                  <a:srgbClr val="FF0000"/>
                </a:solidFill>
              </a:rPr>
              <a:t>6</a:t>
            </a:r>
          </a:p>
        </p:txBody>
      </p:sp>
      <p:grpSp>
        <p:nvGrpSpPr>
          <p:cNvPr id="408582" name="Group 6"/>
          <p:cNvGrpSpPr>
            <a:grpSpLocks/>
          </p:cNvGrpSpPr>
          <p:nvPr/>
        </p:nvGrpSpPr>
        <p:grpSpPr bwMode="auto">
          <a:xfrm>
            <a:off x="2103438" y="5888038"/>
            <a:ext cx="228600" cy="363537"/>
            <a:chOff x="1325" y="3835"/>
            <a:chExt cx="144" cy="229"/>
          </a:xfrm>
        </p:grpSpPr>
        <p:sp>
          <p:nvSpPr>
            <p:cNvPr id="408583" name="Line 7"/>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8584" name="Text Box 8"/>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08585" name="Group 9"/>
          <p:cNvGrpSpPr>
            <a:grpSpLocks/>
          </p:cNvGrpSpPr>
          <p:nvPr/>
        </p:nvGrpSpPr>
        <p:grpSpPr bwMode="auto">
          <a:xfrm>
            <a:off x="3989388" y="5911850"/>
            <a:ext cx="228600" cy="363538"/>
            <a:chOff x="1325" y="3835"/>
            <a:chExt cx="144" cy="229"/>
          </a:xfrm>
        </p:grpSpPr>
        <p:sp>
          <p:nvSpPr>
            <p:cNvPr id="408586" name="Line 10"/>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8587" name="Text Box 11"/>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19125" y="165100"/>
            <a:ext cx="7772400" cy="884238"/>
          </a:xfrm>
        </p:spPr>
        <p:txBody>
          <a:bodyPr/>
          <a:lstStyle/>
          <a:p>
            <a:r>
              <a:rPr lang="en-US" sz="3200"/>
              <a:t>Insertion Sort </a:t>
            </a:r>
            <a:r>
              <a:rPr lang="en-US" sz="3200">
                <a:sym typeface="Symbol" pitchFamily="18" charset="2"/>
              </a:rPr>
              <a:t> </a:t>
            </a:r>
            <a:r>
              <a:rPr lang="en-US" sz="3200"/>
              <a:t>C++ code</a:t>
            </a:r>
            <a:endParaRPr lang="en-US" sz="3200">
              <a:latin typeface="Batang" pitchFamily="18" charset="-127"/>
            </a:endParaRPr>
          </a:p>
        </p:txBody>
      </p:sp>
      <p:sp>
        <p:nvSpPr>
          <p:cNvPr id="348163" name="Rectangle 3" descr="Rectangle: Click to edit Master text styles&#10;Second level&#10;Third level&#10;Fourth level&#10;Fifth level"/>
          <p:cNvSpPr>
            <a:spLocks noGrp="1" noChangeArrowheads="1"/>
          </p:cNvSpPr>
          <p:nvPr>
            <p:ph idx="1"/>
          </p:nvPr>
        </p:nvSpPr>
        <p:spPr>
          <a:xfrm>
            <a:off x="595313" y="1135063"/>
            <a:ext cx="7940675" cy="5170487"/>
          </a:xfrm>
        </p:spPr>
        <p:txBody>
          <a:bodyPr/>
          <a:lstStyle/>
          <a:p>
            <a:pPr>
              <a:buFont typeface="Wingdings" pitchFamily="2" charset="2"/>
              <a:buNone/>
            </a:pPr>
            <a:r>
              <a:rPr lang="en-US" sz="2000">
                <a:cs typeface="Times New Roman" charset="0"/>
                <a:sym typeface="Symbol" pitchFamily="18" charset="2"/>
              </a:rPr>
              <a:t>template &lt;class </a:t>
            </a:r>
            <a:r>
              <a:rPr lang="en-US" sz="2000">
                <a:latin typeface="Batang" pitchFamily="18" charset="-127"/>
                <a:cs typeface="Times New Roman" charset="0"/>
                <a:sym typeface="Symbol" pitchFamily="18" charset="2"/>
              </a:rPr>
              <a:t>comparable</a:t>
            </a:r>
            <a:r>
              <a:rPr lang="en-US" sz="2000">
                <a:cs typeface="Times New Roman" charset="0"/>
                <a:sym typeface="Symbol" pitchFamily="18" charset="2"/>
              </a:rPr>
              <a:t>&gt;</a:t>
            </a:r>
          </a:p>
          <a:p>
            <a:pPr>
              <a:buFont typeface="Wingdings" pitchFamily="2" charset="2"/>
              <a:buNone/>
            </a:pPr>
            <a:r>
              <a:rPr lang="en-US" sz="2000">
                <a:cs typeface="Times New Roman" charset="0"/>
                <a:sym typeface="Symbol" pitchFamily="18" charset="2"/>
              </a:rPr>
              <a:t>void InsertionSort (vector&lt;</a:t>
            </a:r>
            <a:r>
              <a:rPr lang="en-US" sz="2000">
                <a:latin typeface="Batang" pitchFamily="18" charset="-127"/>
                <a:cs typeface="Times New Roman" charset="0"/>
                <a:sym typeface="Symbol" pitchFamily="18" charset="2"/>
              </a:rPr>
              <a:t>comparable</a:t>
            </a:r>
            <a:r>
              <a:rPr lang="en-US" sz="2000">
                <a:cs typeface="Times New Roman" charset="0"/>
                <a:sym typeface="Symbol" pitchFamily="18" charset="2"/>
              </a:rPr>
              <a:t>&gt; &amp; a)</a:t>
            </a:r>
          </a:p>
          <a:p>
            <a:pPr>
              <a:buFont typeface="Wingdings" pitchFamily="2" charset="2"/>
              <a:buNone/>
            </a:pPr>
            <a:r>
              <a:rPr lang="en-US" sz="2000">
                <a:cs typeface="Times New Roman" charset="0"/>
                <a:sym typeface="Symbol" pitchFamily="18" charset="2"/>
              </a:rPr>
              <a:t>{</a:t>
            </a:r>
          </a:p>
          <a:p>
            <a:pPr>
              <a:buFont typeface="Wingdings" pitchFamily="2" charset="2"/>
              <a:buNone/>
            </a:pPr>
            <a:r>
              <a:rPr lang="en-US" sz="2000">
                <a:cs typeface="Times New Roman" charset="0"/>
                <a:sym typeface="Symbol" pitchFamily="18" charset="2"/>
              </a:rPr>
              <a:t>	int j;</a:t>
            </a:r>
          </a:p>
          <a:p>
            <a:pPr>
              <a:buFont typeface="Wingdings" pitchFamily="2" charset="2"/>
              <a:buNone/>
            </a:pPr>
            <a:r>
              <a:rPr lang="en-US" sz="2000">
                <a:cs typeface="Times New Roman" charset="0"/>
                <a:sym typeface="Symbol" pitchFamily="18" charset="2"/>
              </a:rPr>
              <a:t>	for (int p=1; p &lt; a. size( ); p++)        // </a:t>
            </a:r>
            <a:r>
              <a:rPr lang="en-US" sz="1600">
                <a:cs typeface="Times New Roman" charset="0"/>
                <a:sym typeface="Symbol" pitchFamily="18" charset="2"/>
              </a:rPr>
              <a:t>perform N-1 passes</a:t>
            </a:r>
          </a:p>
          <a:p>
            <a:pPr>
              <a:buFont typeface="Wingdings" pitchFamily="2" charset="2"/>
              <a:buNone/>
            </a:pPr>
            <a:r>
              <a:rPr lang="en-US" sz="2000">
                <a:cs typeface="Times New Roman" charset="0"/>
                <a:sym typeface="Symbol" pitchFamily="18" charset="2"/>
              </a:rPr>
              <a:t>	{                              // </a:t>
            </a:r>
            <a:r>
              <a:rPr lang="en-US" sz="1600">
                <a:cs typeface="Times New Roman" charset="0"/>
                <a:sym typeface="Symbol" pitchFamily="18" charset="2"/>
              </a:rPr>
              <a:t>for each iteration p, a[0 .. p-1] in sorted order.</a:t>
            </a:r>
          </a:p>
          <a:p>
            <a:pPr>
              <a:buFont typeface="Wingdings" pitchFamily="2" charset="2"/>
              <a:buNone/>
            </a:pPr>
            <a:r>
              <a:rPr lang="en-US" sz="2000">
                <a:cs typeface="Times New Roman" charset="0"/>
                <a:sym typeface="Symbol" pitchFamily="18" charset="2"/>
              </a:rPr>
              <a:t>		</a:t>
            </a:r>
            <a:r>
              <a:rPr lang="en-US" sz="2000">
                <a:latin typeface="Batang" pitchFamily="18" charset="-127"/>
                <a:cs typeface="Times New Roman" charset="0"/>
                <a:sym typeface="Symbol" pitchFamily="18" charset="2"/>
              </a:rPr>
              <a:t>comparable</a:t>
            </a:r>
            <a:r>
              <a:rPr lang="en-US" sz="2000">
                <a:cs typeface="Times New Roman" charset="0"/>
                <a:sym typeface="Symbol" pitchFamily="18" charset="2"/>
              </a:rPr>
              <a:t> tmp =  a[p];          </a:t>
            </a:r>
            <a:endParaRPr lang="en-US" sz="1600">
              <a:cs typeface="Times New Roman" charset="0"/>
              <a:sym typeface="Symbol" pitchFamily="18" charset="2"/>
            </a:endParaRPr>
          </a:p>
          <a:p>
            <a:pPr>
              <a:buFont typeface="Wingdings" pitchFamily="2" charset="2"/>
              <a:buNone/>
            </a:pPr>
            <a:r>
              <a:rPr lang="en-US" sz="2000">
                <a:cs typeface="Times New Roman" charset="0"/>
                <a:sym typeface="Symbol" pitchFamily="18" charset="2"/>
              </a:rPr>
              <a:t>		for (j = p; j &gt; 0 &amp;&amp; tmp &lt; a[j-1]; j--)</a:t>
            </a:r>
          </a:p>
          <a:p>
            <a:pPr>
              <a:buFont typeface="Wingdings" pitchFamily="2" charset="2"/>
              <a:buNone/>
            </a:pPr>
            <a:r>
              <a:rPr lang="en-US" sz="2000">
                <a:cs typeface="Times New Roman" charset="0"/>
                <a:sym typeface="Symbol" pitchFamily="18" charset="2"/>
              </a:rPr>
              <a:t>			a[j] = a[j-1];</a:t>
            </a:r>
          </a:p>
          <a:p>
            <a:pPr>
              <a:buFont typeface="Wingdings" pitchFamily="2" charset="2"/>
              <a:buNone/>
            </a:pPr>
            <a:r>
              <a:rPr lang="en-US" sz="2000">
                <a:cs typeface="Times New Roman" charset="0"/>
                <a:sym typeface="Symbol" pitchFamily="18" charset="2"/>
              </a:rPr>
              <a:t> </a:t>
            </a:r>
          </a:p>
          <a:p>
            <a:pPr>
              <a:buFont typeface="Wingdings" pitchFamily="2" charset="2"/>
              <a:buNone/>
            </a:pPr>
            <a:r>
              <a:rPr lang="en-US" sz="2000">
                <a:cs typeface="Times New Roman" charset="0"/>
                <a:sym typeface="Symbol" pitchFamily="18" charset="2"/>
              </a:rPr>
              <a:t> 		a[j] = tmp;</a:t>
            </a:r>
          </a:p>
          <a:p>
            <a:pPr>
              <a:buFont typeface="Wingdings" pitchFamily="2" charset="2"/>
              <a:buNone/>
            </a:pPr>
            <a:r>
              <a:rPr lang="en-US" sz="2000">
                <a:cs typeface="Times New Roman" charset="0"/>
                <a:sym typeface="Symbol" pitchFamily="18" charset="2"/>
              </a:rPr>
              <a:t>	}</a:t>
            </a:r>
          </a:p>
          <a:p>
            <a:pPr>
              <a:buFont typeface="Wingdings" pitchFamily="2" charset="2"/>
              <a:buNone/>
            </a:pPr>
            <a:r>
              <a:rPr lang="en-US" sz="2000">
                <a:cs typeface="Times New Roman" charset="0"/>
                <a:sym typeface="Symbol" pitchFamily="18" charset="2"/>
              </a:rPr>
              <a:t>}</a:t>
            </a:r>
          </a:p>
          <a:p>
            <a:pPr>
              <a:buFont typeface="Wingdings" pitchFamily="2" charset="2"/>
              <a:buNone/>
            </a:pPr>
            <a:endParaRPr lang="en-US" sz="2000">
              <a:sym typeface="Symbol" pitchFamily="18" charset="2"/>
            </a:endParaRPr>
          </a:p>
        </p:txBody>
      </p:sp>
      <p:sp>
        <p:nvSpPr>
          <p:cNvPr id="348164"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48167" name="AutoShape 7"/>
          <p:cNvSpPr>
            <a:spLocks/>
          </p:cNvSpPr>
          <p:nvPr/>
        </p:nvSpPr>
        <p:spPr bwMode="auto">
          <a:xfrm>
            <a:off x="5978525" y="3446463"/>
            <a:ext cx="168275" cy="1617662"/>
          </a:xfrm>
          <a:prstGeom prst="rightBrace">
            <a:avLst>
              <a:gd name="adj1" fmla="val 80110"/>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168" name="Rectangle 8"/>
          <p:cNvSpPr>
            <a:spLocks noChangeArrowheads="1"/>
          </p:cNvSpPr>
          <p:nvPr/>
        </p:nvSpPr>
        <p:spPr bwMode="auto">
          <a:xfrm>
            <a:off x="6251575" y="3386138"/>
            <a:ext cx="270986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1"/>
              </a:buClr>
              <a:buSzPct val="60000"/>
              <a:buFont typeface="Wingdings" pitchFamily="2" charset="2"/>
              <a:buNone/>
            </a:pPr>
            <a:r>
              <a:rPr lang="en-US" sz="1800">
                <a:sym typeface="Symbol" pitchFamily="18" charset="2"/>
              </a:rPr>
              <a:t>move the element in position p left until its correct place is found among the first p+1 elements.</a:t>
            </a:r>
          </a:p>
        </p:txBody>
      </p:sp>
      <p:sp>
        <p:nvSpPr>
          <p:cNvPr id="348169" name="Rectangle 9"/>
          <p:cNvSpPr>
            <a:spLocks noChangeArrowheads="1"/>
          </p:cNvSpPr>
          <p:nvPr/>
        </p:nvSpPr>
        <p:spPr bwMode="auto">
          <a:xfrm>
            <a:off x="1627188" y="5676900"/>
            <a:ext cx="5921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	</a:t>
            </a:r>
            <a:r>
              <a:rPr lang="en-US" sz="1800">
                <a:solidFill>
                  <a:srgbClr val="22AA22"/>
                </a:solidFill>
                <a:cs typeface="Times New Roman" charset="0"/>
                <a:sym typeface="Symbol" pitchFamily="18" charset="2"/>
              </a:rPr>
              <a:t>8	34</a:t>
            </a:r>
            <a:r>
              <a:rPr lang="en-US" sz="1800">
                <a:cs typeface="Times New Roman" charset="0"/>
                <a:sym typeface="Symbol" pitchFamily="18" charset="2"/>
              </a:rPr>
              <a:t>	</a:t>
            </a:r>
            <a:r>
              <a:rPr lang="en-US" sz="1800">
                <a:solidFill>
                  <a:srgbClr val="22AA22"/>
                </a:solidFill>
                <a:cs typeface="Times New Roman" charset="0"/>
                <a:sym typeface="Symbol" pitchFamily="18" charset="2"/>
              </a:rPr>
              <a:t>64</a:t>
            </a:r>
            <a:r>
              <a:rPr lang="en-US" sz="1800">
                <a:cs typeface="Times New Roman" charset="0"/>
                <a:sym typeface="Symbol" pitchFamily="18" charset="2"/>
              </a:rPr>
              <a:t>	</a:t>
            </a:r>
            <a:r>
              <a:rPr lang="en-US" sz="1800">
                <a:solidFill>
                  <a:srgbClr val="FF00FF"/>
                </a:solidFill>
                <a:cs typeface="Times New Roman" charset="0"/>
                <a:sym typeface="Symbol" pitchFamily="18" charset="2"/>
              </a:rPr>
              <a:t>51</a:t>
            </a:r>
            <a:r>
              <a:rPr lang="en-US" sz="1800">
                <a:cs typeface="Times New Roman" charset="0"/>
                <a:sym typeface="Symbol" pitchFamily="18" charset="2"/>
              </a:rPr>
              <a:t>	32	21</a:t>
            </a:r>
          </a:p>
        </p:txBody>
      </p:sp>
      <p:sp>
        <p:nvSpPr>
          <p:cNvPr id="348170" name="Text Box 10"/>
          <p:cNvSpPr txBox="1">
            <a:spLocks noChangeArrowheads="1"/>
          </p:cNvSpPr>
          <p:nvPr/>
        </p:nvSpPr>
        <p:spPr bwMode="auto">
          <a:xfrm>
            <a:off x="5610225" y="614680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p</a:t>
            </a:r>
          </a:p>
        </p:txBody>
      </p:sp>
      <p:sp>
        <p:nvSpPr>
          <p:cNvPr id="348171" name="Text Box 11"/>
          <p:cNvSpPr txBox="1">
            <a:spLocks noChangeArrowheads="1"/>
          </p:cNvSpPr>
          <p:nvPr/>
        </p:nvSpPr>
        <p:spPr bwMode="auto">
          <a:xfrm>
            <a:off x="5138738" y="6188075"/>
            <a:ext cx="249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j</a:t>
            </a:r>
          </a:p>
        </p:txBody>
      </p:sp>
      <p:sp>
        <p:nvSpPr>
          <p:cNvPr id="348172" name="Line 12"/>
          <p:cNvSpPr>
            <a:spLocks noChangeShapeType="1"/>
          </p:cNvSpPr>
          <p:nvPr/>
        </p:nvSpPr>
        <p:spPr bwMode="auto">
          <a:xfrm flipV="1">
            <a:off x="5249863" y="5981700"/>
            <a:ext cx="193675" cy="2905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173" name="Line 13"/>
          <p:cNvSpPr>
            <a:spLocks noChangeShapeType="1"/>
          </p:cNvSpPr>
          <p:nvPr/>
        </p:nvSpPr>
        <p:spPr bwMode="auto">
          <a:xfrm flipH="1" flipV="1">
            <a:off x="5540375" y="6013450"/>
            <a:ext cx="193675" cy="236538"/>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a:xfrm>
            <a:off x="609600" y="165100"/>
            <a:ext cx="7772400" cy="746125"/>
          </a:xfrm>
          <a:noFill/>
          <a:ln/>
        </p:spPr>
        <p:txBody>
          <a:bodyPr/>
          <a:lstStyle/>
          <a:p>
            <a:r>
              <a:rPr lang="en-US" sz="3200"/>
              <a:t>Partitioning Strategy </a:t>
            </a:r>
            <a:r>
              <a:rPr lang="en-US" sz="3200">
                <a:sym typeface="Symbol" pitchFamily="18" charset="2"/>
              </a:rPr>
              <a:t> Example</a:t>
            </a:r>
            <a:r>
              <a:rPr lang="en-US" sz="3200"/>
              <a:t> </a:t>
            </a:r>
          </a:p>
        </p:txBody>
      </p:sp>
      <p:sp>
        <p:nvSpPr>
          <p:cNvPr id="409603"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Input: 81  13  43  92  31  65  57  26  75  0</a:t>
            </a:r>
          </a:p>
          <a:p>
            <a:pPr>
              <a:buFont typeface="Wingdings" pitchFamily="2" charset="2"/>
              <a:buNone/>
            </a:pPr>
            <a:r>
              <a:rPr lang="en-US" sz="2000">
                <a:sym typeface="Symbol" pitchFamily="18" charset="2"/>
              </a:rPr>
              <a:t>	Pivot: 57</a:t>
            </a:r>
          </a:p>
          <a:p>
            <a:endParaRPr lang="en-US" sz="2000">
              <a:sym typeface="Symbol" pitchFamily="18" charset="2"/>
            </a:endParaRPr>
          </a:p>
        </p:txBody>
      </p:sp>
      <p:sp>
        <p:nvSpPr>
          <p:cNvPr id="409604"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409605" name="Group 5"/>
          <p:cNvGrpSpPr>
            <a:grpSpLocks/>
          </p:cNvGrpSpPr>
          <p:nvPr/>
        </p:nvGrpSpPr>
        <p:grpSpPr bwMode="auto">
          <a:xfrm>
            <a:off x="1952625" y="2660650"/>
            <a:ext cx="228600" cy="363538"/>
            <a:chOff x="1325" y="3835"/>
            <a:chExt cx="144" cy="229"/>
          </a:xfrm>
        </p:grpSpPr>
        <p:sp>
          <p:nvSpPr>
            <p:cNvPr id="409606" name="Line 6"/>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07" name="Text Box 7"/>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09608" name="Group 8"/>
          <p:cNvGrpSpPr>
            <a:grpSpLocks/>
          </p:cNvGrpSpPr>
          <p:nvPr/>
        </p:nvGrpSpPr>
        <p:grpSpPr bwMode="auto">
          <a:xfrm>
            <a:off x="5002213" y="2663825"/>
            <a:ext cx="228600" cy="363538"/>
            <a:chOff x="1325" y="3835"/>
            <a:chExt cx="144" cy="229"/>
          </a:xfrm>
        </p:grpSpPr>
        <p:sp>
          <p:nvSpPr>
            <p:cNvPr id="409609" name="Line 9"/>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10" name="Text Box 10"/>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09611" name="Rectangle 11"/>
          <p:cNvSpPr>
            <a:spLocks noChangeArrowheads="1"/>
          </p:cNvSpPr>
          <p:nvPr/>
        </p:nvSpPr>
        <p:spPr bwMode="auto">
          <a:xfrm>
            <a:off x="1776413" y="1857375"/>
            <a:ext cx="384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81  13  43  92  31  65  </a:t>
            </a:r>
            <a:r>
              <a:rPr lang="en-US" sz="1800">
                <a:solidFill>
                  <a:srgbClr val="FF0000"/>
                </a:solidFill>
                <a:sym typeface="Symbol" pitchFamily="18" charset="2"/>
              </a:rPr>
              <a:t>57</a:t>
            </a:r>
            <a:r>
              <a:rPr lang="en-US" sz="1800">
                <a:sym typeface="Symbol" pitchFamily="18" charset="2"/>
              </a:rPr>
              <a:t>  26  75  0</a:t>
            </a:r>
          </a:p>
        </p:txBody>
      </p:sp>
      <p:sp>
        <p:nvSpPr>
          <p:cNvPr id="409612" name="Rectangle 12"/>
          <p:cNvSpPr>
            <a:spLocks noChangeArrowheads="1"/>
          </p:cNvSpPr>
          <p:nvPr/>
        </p:nvSpPr>
        <p:spPr bwMode="auto">
          <a:xfrm>
            <a:off x="1778000" y="2373313"/>
            <a:ext cx="3840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sym typeface="Symbol" pitchFamily="18" charset="2"/>
              </a:rPr>
              <a:t>81</a:t>
            </a:r>
            <a:r>
              <a:rPr lang="en-US" sz="1800">
                <a:sym typeface="Symbol" pitchFamily="18" charset="2"/>
              </a:rPr>
              <a:t>  13  43  92  31  65  0  26  </a:t>
            </a:r>
            <a:r>
              <a:rPr lang="en-US" sz="1800">
                <a:solidFill>
                  <a:srgbClr val="FF00FF"/>
                </a:solidFill>
                <a:sym typeface="Symbol" pitchFamily="18" charset="2"/>
              </a:rPr>
              <a:t>75</a:t>
            </a:r>
            <a:r>
              <a:rPr lang="en-US" sz="1800">
                <a:sym typeface="Symbol" pitchFamily="18" charset="2"/>
              </a:rPr>
              <a:t>  </a:t>
            </a:r>
            <a:r>
              <a:rPr lang="en-US" sz="1800">
                <a:solidFill>
                  <a:srgbClr val="FF0000"/>
                </a:solidFill>
                <a:sym typeface="Symbol" pitchFamily="18" charset="2"/>
              </a:rPr>
              <a:t>57</a:t>
            </a:r>
          </a:p>
        </p:txBody>
      </p:sp>
      <p:sp>
        <p:nvSpPr>
          <p:cNvPr id="409613" name="Line 13"/>
          <p:cNvSpPr>
            <a:spLocks noChangeShapeType="1"/>
          </p:cNvSpPr>
          <p:nvPr/>
        </p:nvSpPr>
        <p:spPr bwMode="auto">
          <a:xfrm>
            <a:off x="3689350" y="2173288"/>
            <a:ext cx="0" cy="24765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09614" name="Group 14"/>
          <p:cNvGrpSpPr>
            <a:grpSpLocks/>
          </p:cNvGrpSpPr>
          <p:nvPr/>
        </p:nvGrpSpPr>
        <p:grpSpPr bwMode="auto">
          <a:xfrm>
            <a:off x="1965325" y="3340100"/>
            <a:ext cx="228600" cy="363538"/>
            <a:chOff x="1325" y="3835"/>
            <a:chExt cx="144" cy="229"/>
          </a:xfrm>
        </p:grpSpPr>
        <p:sp>
          <p:nvSpPr>
            <p:cNvPr id="409615" name="Line 15"/>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16" name="Text Box 16"/>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09617" name="Group 17"/>
          <p:cNvGrpSpPr>
            <a:grpSpLocks/>
          </p:cNvGrpSpPr>
          <p:nvPr/>
        </p:nvGrpSpPr>
        <p:grpSpPr bwMode="auto">
          <a:xfrm>
            <a:off x="4614863" y="3343275"/>
            <a:ext cx="228600" cy="363538"/>
            <a:chOff x="1325" y="3835"/>
            <a:chExt cx="144" cy="229"/>
          </a:xfrm>
        </p:grpSpPr>
        <p:sp>
          <p:nvSpPr>
            <p:cNvPr id="409618" name="Line 18"/>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19" name="Text Box 19"/>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09620" name="Rectangle 20"/>
          <p:cNvSpPr>
            <a:spLocks noChangeArrowheads="1"/>
          </p:cNvSpPr>
          <p:nvPr/>
        </p:nvSpPr>
        <p:spPr bwMode="auto">
          <a:xfrm>
            <a:off x="1790700" y="3052763"/>
            <a:ext cx="3840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sym typeface="Symbol" pitchFamily="18" charset="2"/>
              </a:rPr>
              <a:t>81</a:t>
            </a:r>
            <a:r>
              <a:rPr lang="en-US" sz="1800">
                <a:sym typeface="Symbol" pitchFamily="18" charset="2"/>
              </a:rPr>
              <a:t>  13  43  92  31  65  0  </a:t>
            </a:r>
            <a:r>
              <a:rPr lang="en-US" sz="1800">
                <a:solidFill>
                  <a:srgbClr val="FF00FF"/>
                </a:solidFill>
                <a:sym typeface="Symbol" pitchFamily="18" charset="2"/>
              </a:rPr>
              <a:t>26</a:t>
            </a:r>
            <a:r>
              <a:rPr lang="en-US" sz="1800">
                <a:sym typeface="Symbol" pitchFamily="18" charset="2"/>
              </a:rPr>
              <a:t>  75  </a:t>
            </a:r>
            <a:r>
              <a:rPr lang="en-US" sz="1800">
                <a:solidFill>
                  <a:srgbClr val="FF0000"/>
                </a:solidFill>
                <a:sym typeface="Symbol" pitchFamily="18" charset="2"/>
              </a:rPr>
              <a:t>57</a:t>
            </a:r>
          </a:p>
        </p:txBody>
      </p:sp>
      <p:grpSp>
        <p:nvGrpSpPr>
          <p:cNvPr id="409621" name="Group 21"/>
          <p:cNvGrpSpPr>
            <a:grpSpLocks/>
          </p:cNvGrpSpPr>
          <p:nvPr/>
        </p:nvGrpSpPr>
        <p:grpSpPr bwMode="auto">
          <a:xfrm>
            <a:off x="1957388" y="4294188"/>
            <a:ext cx="228600" cy="363537"/>
            <a:chOff x="1325" y="3835"/>
            <a:chExt cx="144" cy="229"/>
          </a:xfrm>
        </p:grpSpPr>
        <p:sp>
          <p:nvSpPr>
            <p:cNvPr id="409622" name="Line 22"/>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23" name="Text Box 23"/>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09624" name="Group 24"/>
          <p:cNvGrpSpPr>
            <a:grpSpLocks/>
          </p:cNvGrpSpPr>
          <p:nvPr/>
        </p:nvGrpSpPr>
        <p:grpSpPr bwMode="auto">
          <a:xfrm>
            <a:off x="4606925" y="4297363"/>
            <a:ext cx="228600" cy="363537"/>
            <a:chOff x="1325" y="3835"/>
            <a:chExt cx="144" cy="229"/>
          </a:xfrm>
        </p:grpSpPr>
        <p:sp>
          <p:nvSpPr>
            <p:cNvPr id="409625" name="Line 25"/>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26" name="Text Box 26"/>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09627" name="Rectangle 27"/>
          <p:cNvSpPr>
            <a:spLocks noChangeArrowheads="1"/>
          </p:cNvSpPr>
          <p:nvPr/>
        </p:nvSpPr>
        <p:spPr bwMode="auto">
          <a:xfrm>
            <a:off x="1782763" y="4006850"/>
            <a:ext cx="384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FF00FF"/>
                </a:solidFill>
                <a:sym typeface="Symbol" pitchFamily="18" charset="2"/>
              </a:rPr>
              <a:t>26</a:t>
            </a:r>
            <a:r>
              <a:rPr lang="en-US" sz="1800">
                <a:sym typeface="Symbol" pitchFamily="18" charset="2"/>
              </a:rPr>
              <a:t>  13  43  92  31  65  0  </a:t>
            </a:r>
            <a:r>
              <a:rPr lang="en-US" sz="1800">
                <a:solidFill>
                  <a:srgbClr val="FF00FF"/>
                </a:solidFill>
                <a:sym typeface="Symbol" pitchFamily="18" charset="2"/>
              </a:rPr>
              <a:t>81</a:t>
            </a:r>
            <a:r>
              <a:rPr lang="en-US" sz="1800">
                <a:sym typeface="Symbol" pitchFamily="18" charset="2"/>
              </a:rPr>
              <a:t>  75  </a:t>
            </a:r>
            <a:r>
              <a:rPr lang="en-US" sz="1800">
                <a:solidFill>
                  <a:srgbClr val="FF0000"/>
                </a:solidFill>
                <a:sym typeface="Symbol" pitchFamily="18" charset="2"/>
              </a:rPr>
              <a:t>57</a:t>
            </a:r>
          </a:p>
        </p:txBody>
      </p:sp>
      <p:sp>
        <p:nvSpPr>
          <p:cNvPr id="409628" name="Text Box 28"/>
          <p:cNvSpPr txBox="1">
            <a:spLocks noChangeArrowheads="1"/>
          </p:cNvSpPr>
          <p:nvPr/>
        </p:nvSpPr>
        <p:spPr bwMode="auto">
          <a:xfrm>
            <a:off x="1090613" y="2736850"/>
            <a:ext cx="903287"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i</a:t>
            </a:r>
            <a:r>
              <a:rPr lang="en-US" sz="1400">
                <a:solidFill>
                  <a:srgbClr val="22AA22"/>
                </a:solidFill>
              </a:rPr>
              <a:t> stopped</a:t>
            </a:r>
          </a:p>
        </p:txBody>
      </p:sp>
      <p:sp>
        <p:nvSpPr>
          <p:cNvPr id="409629" name="Text Box 29"/>
          <p:cNvSpPr txBox="1">
            <a:spLocks noChangeArrowheads="1"/>
          </p:cNvSpPr>
          <p:nvPr/>
        </p:nvSpPr>
        <p:spPr bwMode="auto">
          <a:xfrm>
            <a:off x="4792663" y="3373438"/>
            <a:ext cx="9032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j</a:t>
            </a:r>
            <a:r>
              <a:rPr lang="en-US" sz="1400">
                <a:solidFill>
                  <a:srgbClr val="22AA22"/>
                </a:solidFill>
              </a:rPr>
              <a:t> stopped</a:t>
            </a:r>
          </a:p>
        </p:txBody>
      </p:sp>
      <p:sp>
        <p:nvSpPr>
          <p:cNvPr id="409630" name="Line 30"/>
          <p:cNvSpPr>
            <a:spLocks noChangeShapeType="1"/>
          </p:cNvSpPr>
          <p:nvPr/>
        </p:nvSpPr>
        <p:spPr bwMode="auto">
          <a:xfrm>
            <a:off x="3700463" y="2720975"/>
            <a:ext cx="0" cy="42068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31" name="Line 31"/>
          <p:cNvSpPr>
            <a:spLocks noChangeShapeType="1"/>
          </p:cNvSpPr>
          <p:nvPr/>
        </p:nvSpPr>
        <p:spPr bwMode="auto">
          <a:xfrm>
            <a:off x="3700463" y="3409950"/>
            <a:ext cx="0" cy="65722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32" name="Text Box 32"/>
          <p:cNvSpPr txBox="1">
            <a:spLocks noChangeArrowheads="1"/>
          </p:cNvSpPr>
          <p:nvPr/>
        </p:nvSpPr>
        <p:spPr bwMode="auto">
          <a:xfrm>
            <a:off x="3684588" y="3629025"/>
            <a:ext cx="58737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swap</a:t>
            </a:r>
          </a:p>
        </p:txBody>
      </p:sp>
      <p:grpSp>
        <p:nvGrpSpPr>
          <p:cNvPr id="409633" name="Group 33"/>
          <p:cNvGrpSpPr>
            <a:grpSpLocks/>
          </p:cNvGrpSpPr>
          <p:nvPr/>
        </p:nvGrpSpPr>
        <p:grpSpPr bwMode="auto">
          <a:xfrm>
            <a:off x="3143250" y="5002213"/>
            <a:ext cx="228600" cy="363537"/>
            <a:chOff x="1325" y="3835"/>
            <a:chExt cx="144" cy="229"/>
          </a:xfrm>
        </p:grpSpPr>
        <p:sp>
          <p:nvSpPr>
            <p:cNvPr id="409634" name="Line 34"/>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35" name="Text Box 35"/>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09636" name="Group 36"/>
          <p:cNvGrpSpPr>
            <a:grpSpLocks/>
          </p:cNvGrpSpPr>
          <p:nvPr/>
        </p:nvGrpSpPr>
        <p:grpSpPr bwMode="auto">
          <a:xfrm>
            <a:off x="4603750" y="5005388"/>
            <a:ext cx="228600" cy="363537"/>
            <a:chOff x="1325" y="3835"/>
            <a:chExt cx="144" cy="229"/>
          </a:xfrm>
        </p:grpSpPr>
        <p:sp>
          <p:nvSpPr>
            <p:cNvPr id="409637" name="Line 37"/>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38" name="Text Box 38"/>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09639" name="Rectangle 39"/>
          <p:cNvSpPr>
            <a:spLocks noChangeArrowheads="1"/>
          </p:cNvSpPr>
          <p:nvPr/>
        </p:nvSpPr>
        <p:spPr bwMode="auto">
          <a:xfrm>
            <a:off x="1779588" y="4714875"/>
            <a:ext cx="384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a:t>
            </a:r>
            <a:r>
              <a:rPr lang="en-US" sz="1800">
                <a:solidFill>
                  <a:srgbClr val="FF00FF"/>
                </a:solidFill>
                <a:sym typeface="Symbol" pitchFamily="18" charset="2"/>
              </a:rPr>
              <a:t>92</a:t>
            </a:r>
            <a:r>
              <a:rPr lang="en-US" sz="1800">
                <a:sym typeface="Symbol" pitchFamily="18" charset="2"/>
              </a:rPr>
              <a:t>  31  65  0  </a:t>
            </a:r>
            <a:r>
              <a:rPr lang="en-US" sz="1800">
                <a:solidFill>
                  <a:srgbClr val="FF00FF"/>
                </a:solidFill>
                <a:sym typeface="Symbol" pitchFamily="18" charset="2"/>
              </a:rPr>
              <a:t>81</a:t>
            </a:r>
            <a:r>
              <a:rPr lang="en-US" sz="1800">
                <a:sym typeface="Symbol" pitchFamily="18" charset="2"/>
              </a:rPr>
              <a:t>  75  </a:t>
            </a:r>
            <a:r>
              <a:rPr lang="en-US" sz="1800">
                <a:solidFill>
                  <a:srgbClr val="FF0000"/>
                </a:solidFill>
                <a:sym typeface="Symbol" pitchFamily="18" charset="2"/>
              </a:rPr>
              <a:t>57</a:t>
            </a:r>
          </a:p>
        </p:txBody>
      </p:sp>
      <p:sp>
        <p:nvSpPr>
          <p:cNvPr id="409640" name="Text Box 40"/>
          <p:cNvSpPr txBox="1">
            <a:spLocks noChangeArrowheads="1"/>
          </p:cNvSpPr>
          <p:nvPr/>
        </p:nvSpPr>
        <p:spPr bwMode="auto">
          <a:xfrm>
            <a:off x="2276475" y="5040313"/>
            <a:ext cx="903288"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i</a:t>
            </a:r>
            <a:r>
              <a:rPr lang="en-US" sz="1400">
                <a:solidFill>
                  <a:srgbClr val="22AA22"/>
                </a:solidFill>
              </a:rPr>
              <a:t> stopped</a:t>
            </a:r>
          </a:p>
        </p:txBody>
      </p:sp>
      <p:sp>
        <p:nvSpPr>
          <p:cNvPr id="409641" name="Line 41"/>
          <p:cNvSpPr>
            <a:spLocks noChangeShapeType="1"/>
          </p:cNvSpPr>
          <p:nvPr/>
        </p:nvSpPr>
        <p:spPr bwMode="auto">
          <a:xfrm>
            <a:off x="3711575" y="4335463"/>
            <a:ext cx="0" cy="452437"/>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409642" name="Group 42"/>
          <p:cNvGrpSpPr>
            <a:grpSpLocks/>
          </p:cNvGrpSpPr>
          <p:nvPr/>
        </p:nvGrpSpPr>
        <p:grpSpPr bwMode="auto">
          <a:xfrm>
            <a:off x="3151188" y="5754688"/>
            <a:ext cx="228600" cy="363537"/>
            <a:chOff x="1325" y="3835"/>
            <a:chExt cx="144" cy="229"/>
          </a:xfrm>
        </p:grpSpPr>
        <p:sp>
          <p:nvSpPr>
            <p:cNvPr id="409643" name="Line 43"/>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44" name="Text Box 44"/>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09645" name="Group 45"/>
          <p:cNvGrpSpPr>
            <a:grpSpLocks/>
          </p:cNvGrpSpPr>
          <p:nvPr/>
        </p:nvGrpSpPr>
        <p:grpSpPr bwMode="auto">
          <a:xfrm>
            <a:off x="4267200" y="5757863"/>
            <a:ext cx="228600" cy="363537"/>
            <a:chOff x="1325" y="3835"/>
            <a:chExt cx="144" cy="229"/>
          </a:xfrm>
        </p:grpSpPr>
        <p:sp>
          <p:nvSpPr>
            <p:cNvPr id="409646" name="Line 46"/>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47" name="Text Box 47"/>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09648" name="Rectangle 48"/>
          <p:cNvSpPr>
            <a:spLocks noChangeArrowheads="1"/>
          </p:cNvSpPr>
          <p:nvPr/>
        </p:nvSpPr>
        <p:spPr bwMode="auto">
          <a:xfrm>
            <a:off x="1787525" y="5467350"/>
            <a:ext cx="3840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a:t>
            </a:r>
            <a:r>
              <a:rPr lang="en-US" sz="1800">
                <a:solidFill>
                  <a:srgbClr val="FF00FF"/>
                </a:solidFill>
                <a:sym typeface="Symbol" pitchFamily="18" charset="2"/>
              </a:rPr>
              <a:t>92</a:t>
            </a:r>
            <a:r>
              <a:rPr lang="en-US" sz="1800">
                <a:sym typeface="Symbol" pitchFamily="18" charset="2"/>
              </a:rPr>
              <a:t>  31  65  </a:t>
            </a:r>
            <a:r>
              <a:rPr lang="en-US" sz="1800">
                <a:solidFill>
                  <a:srgbClr val="FF00FF"/>
                </a:solidFill>
                <a:sym typeface="Symbol" pitchFamily="18" charset="2"/>
              </a:rPr>
              <a:t>0</a:t>
            </a:r>
            <a:r>
              <a:rPr lang="en-US" sz="1800">
                <a:sym typeface="Symbol" pitchFamily="18" charset="2"/>
              </a:rPr>
              <a:t>  81  75  </a:t>
            </a:r>
            <a:r>
              <a:rPr lang="en-US" sz="1800">
                <a:solidFill>
                  <a:srgbClr val="FF0000"/>
                </a:solidFill>
                <a:sym typeface="Symbol" pitchFamily="18" charset="2"/>
              </a:rPr>
              <a:t>57</a:t>
            </a:r>
          </a:p>
        </p:txBody>
      </p:sp>
      <p:sp>
        <p:nvSpPr>
          <p:cNvPr id="409649" name="Text Box 49"/>
          <p:cNvSpPr txBox="1">
            <a:spLocks noChangeArrowheads="1"/>
          </p:cNvSpPr>
          <p:nvPr/>
        </p:nvSpPr>
        <p:spPr bwMode="auto">
          <a:xfrm>
            <a:off x="4406900" y="5810250"/>
            <a:ext cx="9032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j</a:t>
            </a:r>
            <a:r>
              <a:rPr lang="en-US" sz="1400">
                <a:solidFill>
                  <a:srgbClr val="22AA22"/>
                </a:solidFill>
              </a:rPr>
              <a:t> stopped</a:t>
            </a:r>
          </a:p>
        </p:txBody>
      </p:sp>
      <p:sp>
        <p:nvSpPr>
          <p:cNvPr id="409650" name="Line 50"/>
          <p:cNvSpPr>
            <a:spLocks noChangeShapeType="1"/>
          </p:cNvSpPr>
          <p:nvPr/>
        </p:nvSpPr>
        <p:spPr bwMode="auto">
          <a:xfrm>
            <a:off x="3711575" y="5033963"/>
            <a:ext cx="0" cy="49530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09651" name="Text Box 51"/>
          <p:cNvSpPr txBox="1">
            <a:spLocks noChangeArrowheads="1"/>
          </p:cNvSpPr>
          <p:nvPr/>
        </p:nvSpPr>
        <p:spPr bwMode="auto">
          <a:xfrm>
            <a:off x="3151188" y="2746375"/>
            <a:ext cx="1014412"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move </a:t>
            </a:r>
            <a:r>
              <a:rPr lang="en-US" sz="1400">
                <a:solidFill>
                  <a:schemeClr val="hlink"/>
                </a:solidFill>
                <a:latin typeface="Batang" pitchFamily="18" charset="-127"/>
              </a:rPr>
              <a:t>j</a:t>
            </a:r>
            <a:r>
              <a:rPr lang="en-US" sz="1400">
                <a:solidFill>
                  <a:schemeClr val="hlink"/>
                </a:solidFill>
              </a:rPr>
              <a:t> left</a:t>
            </a:r>
          </a:p>
        </p:txBody>
      </p:sp>
      <p:sp>
        <p:nvSpPr>
          <p:cNvPr id="409652" name="Text Box 52"/>
          <p:cNvSpPr txBox="1">
            <a:spLocks noChangeArrowheads="1"/>
          </p:cNvSpPr>
          <p:nvPr/>
        </p:nvSpPr>
        <p:spPr bwMode="auto">
          <a:xfrm>
            <a:off x="3162300" y="4362450"/>
            <a:ext cx="11255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move </a:t>
            </a:r>
            <a:r>
              <a:rPr lang="en-US" sz="1400">
                <a:solidFill>
                  <a:schemeClr val="hlink"/>
                </a:solidFill>
                <a:latin typeface="Batang" pitchFamily="18" charset="-127"/>
              </a:rPr>
              <a:t>i</a:t>
            </a:r>
            <a:r>
              <a:rPr lang="en-US" sz="1400">
                <a:solidFill>
                  <a:schemeClr val="hlink"/>
                </a:solidFill>
              </a:rPr>
              <a:t> right</a:t>
            </a:r>
          </a:p>
        </p:txBody>
      </p:sp>
      <p:sp>
        <p:nvSpPr>
          <p:cNvPr id="409653" name="Text Box 53"/>
          <p:cNvSpPr txBox="1">
            <a:spLocks noChangeArrowheads="1"/>
          </p:cNvSpPr>
          <p:nvPr/>
        </p:nvSpPr>
        <p:spPr bwMode="auto">
          <a:xfrm>
            <a:off x="3192463" y="5126038"/>
            <a:ext cx="10144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move </a:t>
            </a:r>
            <a:r>
              <a:rPr lang="en-US" sz="1400">
                <a:solidFill>
                  <a:schemeClr val="hlink"/>
                </a:solidFill>
                <a:latin typeface="Batang" pitchFamily="18" charset="-127"/>
              </a:rPr>
              <a:t>j</a:t>
            </a:r>
            <a:r>
              <a:rPr lang="en-US" sz="1400">
                <a:solidFill>
                  <a:schemeClr val="hlink"/>
                </a:solidFill>
              </a:rPr>
              <a:t> left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609600" y="165100"/>
            <a:ext cx="7772400" cy="746125"/>
          </a:xfrm>
          <a:noFill/>
          <a:ln/>
        </p:spPr>
        <p:txBody>
          <a:bodyPr/>
          <a:lstStyle/>
          <a:p>
            <a:r>
              <a:rPr lang="en-US" sz="3200"/>
              <a:t>Partitioning Strategy </a:t>
            </a:r>
            <a:r>
              <a:rPr lang="en-US" sz="3200">
                <a:sym typeface="Symbol" pitchFamily="18" charset="2"/>
              </a:rPr>
              <a:t> Example</a:t>
            </a:r>
            <a:r>
              <a:rPr lang="en-US" sz="3200"/>
              <a:t> </a:t>
            </a:r>
          </a:p>
        </p:txBody>
      </p:sp>
      <p:sp>
        <p:nvSpPr>
          <p:cNvPr id="410627"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Input: 81  13  43  92  31  65  57  26  75  0</a:t>
            </a:r>
          </a:p>
          <a:p>
            <a:pPr>
              <a:buFont typeface="Wingdings" pitchFamily="2" charset="2"/>
              <a:buNone/>
            </a:pPr>
            <a:r>
              <a:rPr lang="en-US" sz="2000">
                <a:sym typeface="Symbol" pitchFamily="18" charset="2"/>
              </a:rPr>
              <a:t>	Pivot: 57 (cont.)</a:t>
            </a:r>
          </a:p>
          <a:p>
            <a:endParaRPr lang="en-US" sz="2000">
              <a:sym typeface="Symbol" pitchFamily="18" charset="2"/>
            </a:endParaRPr>
          </a:p>
        </p:txBody>
      </p:sp>
      <p:sp>
        <p:nvSpPr>
          <p:cNvPr id="410628"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410629" name="Group 5"/>
          <p:cNvGrpSpPr>
            <a:grpSpLocks/>
          </p:cNvGrpSpPr>
          <p:nvPr/>
        </p:nvGrpSpPr>
        <p:grpSpPr bwMode="auto">
          <a:xfrm>
            <a:off x="3151188" y="2198688"/>
            <a:ext cx="228600" cy="363537"/>
            <a:chOff x="1325" y="3835"/>
            <a:chExt cx="144" cy="229"/>
          </a:xfrm>
        </p:grpSpPr>
        <p:sp>
          <p:nvSpPr>
            <p:cNvPr id="410630" name="Line 6"/>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31" name="Text Box 7"/>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10632" name="Group 8"/>
          <p:cNvGrpSpPr>
            <a:grpSpLocks/>
          </p:cNvGrpSpPr>
          <p:nvPr/>
        </p:nvGrpSpPr>
        <p:grpSpPr bwMode="auto">
          <a:xfrm>
            <a:off x="4267200" y="2201863"/>
            <a:ext cx="228600" cy="363537"/>
            <a:chOff x="1325" y="3835"/>
            <a:chExt cx="144" cy="229"/>
          </a:xfrm>
        </p:grpSpPr>
        <p:sp>
          <p:nvSpPr>
            <p:cNvPr id="410633" name="Line 9"/>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34" name="Text Box 10"/>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10635" name="Rectangle 11"/>
          <p:cNvSpPr>
            <a:spLocks noChangeArrowheads="1"/>
          </p:cNvSpPr>
          <p:nvPr/>
        </p:nvSpPr>
        <p:spPr bwMode="auto">
          <a:xfrm>
            <a:off x="1787525" y="1911350"/>
            <a:ext cx="3840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a:t>
            </a:r>
            <a:r>
              <a:rPr lang="en-US" sz="1800">
                <a:solidFill>
                  <a:srgbClr val="FF00FF"/>
                </a:solidFill>
                <a:sym typeface="Symbol" pitchFamily="18" charset="2"/>
              </a:rPr>
              <a:t>92</a:t>
            </a:r>
            <a:r>
              <a:rPr lang="en-US" sz="1800">
                <a:sym typeface="Symbol" pitchFamily="18" charset="2"/>
              </a:rPr>
              <a:t>  31  65  </a:t>
            </a:r>
            <a:r>
              <a:rPr lang="en-US" sz="1800">
                <a:solidFill>
                  <a:srgbClr val="FF00FF"/>
                </a:solidFill>
                <a:sym typeface="Symbol" pitchFamily="18" charset="2"/>
              </a:rPr>
              <a:t>0</a:t>
            </a:r>
            <a:r>
              <a:rPr lang="en-US" sz="1800">
                <a:sym typeface="Symbol" pitchFamily="18" charset="2"/>
              </a:rPr>
              <a:t>  81  75  </a:t>
            </a:r>
            <a:r>
              <a:rPr lang="en-US" sz="1800">
                <a:solidFill>
                  <a:srgbClr val="FF0000"/>
                </a:solidFill>
                <a:sym typeface="Symbol" pitchFamily="18" charset="2"/>
              </a:rPr>
              <a:t>57</a:t>
            </a:r>
          </a:p>
        </p:txBody>
      </p:sp>
      <p:sp>
        <p:nvSpPr>
          <p:cNvPr id="410636" name="Text Box 12"/>
          <p:cNvSpPr txBox="1">
            <a:spLocks noChangeArrowheads="1"/>
          </p:cNvSpPr>
          <p:nvPr/>
        </p:nvSpPr>
        <p:spPr bwMode="auto">
          <a:xfrm>
            <a:off x="4406900" y="2254250"/>
            <a:ext cx="9032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j</a:t>
            </a:r>
            <a:r>
              <a:rPr lang="en-US" sz="1400">
                <a:solidFill>
                  <a:srgbClr val="22AA22"/>
                </a:solidFill>
              </a:rPr>
              <a:t> stopped</a:t>
            </a:r>
          </a:p>
        </p:txBody>
      </p:sp>
      <p:grpSp>
        <p:nvGrpSpPr>
          <p:cNvPr id="410637" name="Group 13"/>
          <p:cNvGrpSpPr>
            <a:grpSpLocks/>
          </p:cNvGrpSpPr>
          <p:nvPr/>
        </p:nvGrpSpPr>
        <p:grpSpPr bwMode="auto">
          <a:xfrm>
            <a:off x="3092450" y="2984500"/>
            <a:ext cx="228600" cy="363538"/>
            <a:chOff x="1325" y="3835"/>
            <a:chExt cx="144" cy="229"/>
          </a:xfrm>
        </p:grpSpPr>
        <p:sp>
          <p:nvSpPr>
            <p:cNvPr id="410638" name="Line 14"/>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39" name="Text Box 15"/>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10640" name="Group 16"/>
          <p:cNvGrpSpPr>
            <a:grpSpLocks/>
          </p:cNvGrpSpPr>
          <p:nvPr/>
        </p:nvGrpSpPr>
        <p:grpSpPr bwMode="auto">
          <a:xfrm>
            <a:off x="4197350" y="2987675"/>
            <a:ext cx="228600" cy="363538"/>
            <a:chOff x="1325" y="3835"/>
            <a:chExt cx="144" cy="229"/>
          </a:xfrm>
        </p:grpSpPr>
        <p:sp>
          <p:nvSpPr>
            <p:cNvPr id="410641" name="Line 17"/>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42" name="Text Box 18"/>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10643" name="Rectangle 19"/>
          <p:cNvSpPr>
            <a:spLocks noChangeArrowheads="1"/>
          </p:cNvSpPr>
          <p:nvPr/>
        </p:nvSpPr>
        <p:spPr bwMode="auto">
          <a:xfrm>
            <a:off x="1795463" y="2697163"/>
            <a:ext cx="384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a:t>
            </a:r>
            <a:r>
              <a:rPr lang="en-US" sz="1800">
                <a:solidFill>
                  <a:srgbClr val="FF00FF"/>
                </a:solidFill>
                <a:sym typeface="Symbol" pitchFamily="18" charset="2"/>
              </a:rPr>
              <a:t>0</a:t>
            </a:r>
            <a:r>
              <a:rPr lang="en-US" sz="1800">
                <a:sym typeface="Symbol" pitchFamily="18" charset="2"/>
              </a:rPr>
              <a:t>  31  65  </a:t>
            </a:r>
            <a:r>
              <a:rPr lang="en-US" sz="1800">
                <a:solidFill>
                  <a:srgbClr val="FF00FF"/>
                </a:solidFill>
                <a:sym typeface="Symbol" pitchFamily="18" charset="2"/>
              </a:rPr>
              <a:t>92</a:t>
            </a:r>
            <a:r>
              <a:rPr lang="en-US" sz="1800">
                <a:sym typeface="Symbol" pitchFamily="18" charset="2"/>
              </a:rPr>
              <a:t>  81  75  </a:t>
            </a:r>
            <a:r>
              <a:rPr lang="en-US" sz="1800">
                <a:solidFill>
                  <a:srgbClr val="FF0000"/>
                </a:solidFill>
                <a:sym typeface="Symbol" pitchFamily="18" charset="2"/>
              </a:rPr>
              <a:t>57</a:t>
            </a:r>
          </a:p>
        </p:txBody>
      </p:sp>
      <p:sp>
        <p:nvSpPr>
          <p:cNvPr id="410644" name="Line 20"/>
          <p:cNvSpPr>
            <a:spLocks noChangeShapeType="1"/>
          </p:cNvSpPr>
          <p:nvPr/>
        </p:nvSpPr>
        <p:spPr bwMode="auto">
          <a:xfrm>
            <a:off x="3657600" y="2216150"/>
            <a:ext cx="0" cy="538163"/>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45" name="Text Box 21"/>
          <p:cNvSpPr txBox="1">
            <a:spLocks noChangeArrowheads="1"/>
          </p:cNvSpPr>
          <p:nvPr/>
        </p:nvSpPr>
        <p:spPr bwMode="auto">
          <a:xfrm>
            <a:off x="3640138" y="2359025"/>
            <a:ext cx="58737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swap</a:t>
            </a:r>
          </a:p>
        </p:txBody>
      </p:sp>
      <p:sp>
        <p:nvSpPr>
          <p:cNvPr id="410646" name="Line 22"/>
          <p:cNvSpPr>
            <a:spLocks noChangeShapeType="1"/>
          </p:cNvSpPr>
          <p:nvPr/>
        </p:nvSpPr>
        <p:spPr bwMode="auto">
          <a:xfrm>
            <a:off x="3657600" y="3065463"/>
            <a:ext cx="0" cy="700087"/>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47" name="Text Box 23"/>
          <p:cNvSpPr txBox="1">
            <a:spLocks noChangeArrowheads="1"/>
          </p:cNvSpPr>
          <p:nvPr/>
        </p:nvSpPr>
        <p:spPr bwMode="auto">
          <a:xfrm>
            <a:off x="3117850" y="3340100"/>
            <a:ext cx="112553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move </a:t>
            </a:r>
            <a:r>
              <a:rPr lang="en-US" sz="1400">
                <a:solidFill>
                  <a:schemeClr val="hlink"/>
                </a:solidFill>
                <a:latin typeface="Batang" pitchFamily="18" charset="-127"/>
              </a:rPr>
              <a:t>i</a:t>
            </a:r>
            <a:r>
              <a:rPr lang="en-US" sz="1400">
                <a:solidFill>
                  <a:schemeClr val="hlink"/>
                </a:solidFill>
              </a:rPr>
              <a:t> right</a:t>
            </a:r>
          </a:p>
        </p:txBody>
      </p:sp>
      <p:grpSp>
        <p:nvGrpSpPr>
          <p:cNvPr id="410648" name="Group 24"/>
          <p:cNvGrpSpPr>
            <a:grpSpLocks/>
          </p:cNvGrpSpPr>
          <p:nvPr/>
        </p:nvGrpSpPr>
        <p:grpSpPr bwMode="auto">
          <a:xfrm>
            <a:off x="3811588" y="4059238"/>
            <a:ext cx="228600" cy="363537"/>
            <a:chOff x="1325" y="3835"/>
            <a:chExt cx="144" cy="229"/>
          </a:xfrm>
        </p:grpSpPr>
        <p:sp>
          <p:nvSpPr>
            <p:cNvPr id="410649" name="Line 25"/>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50" name="Text Box 26"/>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10651" name="Group 27"/>
          <p:cNvGrpSpPr>
            <a:grpSpLocks/>
          </p:cNvGrpSpPr>
          <p:nvPr/>
        </p:nvGrpSpPr>
        <p:grpSpPr bwMode="auto">
          <a:xfrm>
            <a:off x="4194175" y="4062413"/>
            <a:ext cx="228600" cy="363537"/>
            <a:chOff x="1325" y="3835"/>
            <a:chExt cx="144" cy="229"/>
          </a:xfrm>
        </p:grpSpPr>
        <p:sp>
          <p:nvSpPr>
            <p:cNvPr id="410652" name="Line 28"/>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53" name="Text Box 29"/>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10654" name="Rectangle 30"/>
          <p:cNvSpPr>
            <a:spLocks noChangeArrowheads="1"/>
          </p:cNvSpPr>
          <p:nvPr/>
        </p:nvSpPr>
        <p:spPr bwMode="auto">
          <a:xfrm>
            <a:off x="1792288" y="3771900"/>
            <a:ext cx="38385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26  13  43  0  31  </a:t>
            </a:r>
            <a:r>
              <a:rPr lang="en-US" sz="1800">
                <a:solidFill>
                  <a:srgbClr val="FF00FF"/>
                </a:solidFill>
                <a:sym typeface="Symbol" pitchFamily="18" charset="2"/>
              </a:rPr>
              <a:t>65</a:t>
            </a:r>
            <a:r>
              <a:rPr lang="en-US" sz="1800">
                <a:sym typeface="Symbol" pitchFamily="18" charset="2"/>
              </a:rPr>
              <a:t>  </a:t>
            </a:r>
            <a:r>
              <a:rPr lang="en-US" sz="1800">
                <a:solidFill>
                  <a:srgbClr val="FF00FF"/>
                </a:solidFill>
                <a:sym typeface="Symbol" pitchFamily="18" charset="2"/>
              </a:rPr>
              <a:t>92</a:t>
            </a:r>
            <a:r>
              <a:rPr lang="en-US" sz="1800">
                <a:sym typeface="Symbol" pitchFamily="18" charset="2"/>
              </a:rPr>
              <a:t>  81  75  </a:t>
            </a:r>
            <a:r>
              <a:rPr lang="en-US" sz="1800">
                <a:solidFill>
                  <a:srgbClr val="FF0000"/>
                </a:solidFill>
                <a:sym typeface="Symbol" pitchFamily="18" charset="2"/>
              </a:rPr>
              <a:t>57</a:t>
            </a:r>
          </a:p>
        </p:txBody>
      </p:sp>
      <p:sp>
        <p:nvSpPr>
          <p:cNvPr id="410655" name="Text Box 31"/>
          <p:cNvSpPr txBox="1">
            <a:spLocks noChangeArrowheads="1"/>
          </p:cNvSpPr>
          <p:nvPr/>
        </p:nvSpPr>
        <p:spPr bwMode="auto">
          <a:xfrm>
            <a:off x="2946400" y="4071938"/>
            <a:ext cx="903288"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i</a:t>
            </a:r>
            <a:r>
              <a:rPr lang="en-US" sz="1400">
                <a:solidFill>
                  <a:srgbClr val="22AA22"/>
                </a:solidFill>
              </a:rPr>
              <a:t> stopped</a:t>
            </a:r>
          </a:p>
        </p:txBody>
      </p:sp>
      <p:grpSp>
        <p:nvGrpSpPr>
          <p:cNvPr id="410656" name="Group 32"/>
          <p:cNvGrpSpPr>
            <a:grpSpLocks/>
          </p:cNvGrpSpPr>
          <p:nvPr/>
        </p:nvGrpSpPr>
        <p:grpSpPr bwMode="auto">
          <a:xfrm>
            <a:off x="3808413" y="4867275"/>
            <a:ext cx="228600" cy="363538"/>
            <a:chOff x="1325" y="3835"/>
            <a:chExt cx="144" cy="229"/>
          </a:xfrm>
        </p:grpSpPr>
        <p:sp>
          <p:nvSpPr>
            <p:cNvPr id="410657" name="Line 33"/>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58" name="Text Box 34"/>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i</a:t>
              </a:r>
            </a:p>
          </p:txBody>
        </p:sp>
      </p:grpSp>
      <p:grpSp>
        <p:nvGrpSpPr>
          <p:cNvPr id="410659" name="Group 35"/>
          <p:cNvGrpSpPr>
            <a:grpSpLocks/>
          </p:cNvGrpSpPr>
          <p:nvPr/>
        </p:nvGrpSpPr>
        <p:grpSpPr bwMode="auto">
          <a:xfrm>
            <a:off x="3435350" y="4870450"/>
            <a:ext cx="228600" cy="363538"/>
            <a:chOff x="1325" y="3835"/>
            <a:chExt cx="144" cy="229"/>
          </a:xfrm>
        </p:grpSpPr>
        <p:sp>
          <p:nvSpPr>
            <p:cNvPr id="410660" name="Line 36"/>
            <p:cNvSpPr>
              <a:spLocks noChangeShapeType="1"/>
            </p:cNvSpPr>
            <p:nvPr/>
          </p:nvSpPr>
          <p:spPr bwMode="auto">
            <a:xfrm flipV="1">
              <a:off x="1335" y="3835"/>
              <a:ext cx="0" cy="19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61" name="Text Box 37"/>
            <p:cNvSpPr txBox="1">
              <a:spLocks noChangeArrowheads="1"/>
            </p:cNvSpPr>
            <p:nvPr/>
          </p:nvSpPr>
          <p:spPr bwMode="auto">
            <a:xfrm>
              <a:off x="1325" y="3852"/>
              <a:ext cx="1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Batang" pitchFamily="18" charset="-127"/>
                </a:rPr>
                <a:t>j</a:t>
              </a:r>
            </a:p>
          </p:txBody>
        </p:sp>
      </p:grpSp>
      <p:sp>
        <p:nvSpPr>
          <p:cNvPr id="410662" name="Rectangle 38"/>
          <p:cNvSpPr>
            <a:spLocks noChangeArrowheads="1"/>
          </p:cNvSpPr>
          <p:nvPr/>
        </p:nvSpPr>
        <p:spPr bwMode="auto">
          <a:xfrm>
            <a:off x="1789113" y="4579938"/>
            <a:ext cx="384016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26  13  43  0  </a:t>
            </a:r>
            <a:r>
              <a:rPr lang="en-US" sz="1800">
                <a:solidFill>
                  <a:srgbClr val="FF00FF"/>
                </a:solidFill>
                <a:sym typeface="Symbol" pitchFamily="18" charset="2"/>
              </a:rPr>
              <a:t>31</a:t>
            </a:r>
            <a:r>
              <a:rPr lang="en-US" sz="1800">
                <a:sym typeface="Symbol" pitchFamily="18" charset="2"/>
              </a:rPr>
              <a:t>  </a:t>
            </a:r>
            <a:r>
              <a:rPr lang="en-US" sz="1800">
                <a:solidFill>
                  <a:srgbClr val="FF00FF"/>
                </a:solidFill>
                <a:sym typeface="Symbol" pitchFamily="18" charset="2"/>
              </a:rPr>
              <a:t>65</a:t>
            </a:r>
            <a:r>
              <a:rPr lang="en-US" sz="1800">
                <a:sym typeface="Symbol" pitchFamily="18" charset="2"/>
              </a:rPr>
              <a:t>  92  81  75  </a:t>
            </a:r>
            <a:r>
              <a:rPr lang="en-US" sz="1800">
                <a:solidFill>
                  <a:srgbClr val="FF0000"/>
                </a:solidFill>
                <a:sym typeface="Symbol" pitchFamily="18" charset="2"/>
              </a:rPr>
              <a:t>57</a:t>
            </a:r>
          </a:p>
        </p:txBody>
      </p:sp>
      <p:sp>
        <p:nvSpPr>
          <p:cNvPr id="410663" name="Line 39"/>
          <p:cNvSpPr>
            <a:spLocks noChangeShapeType="1"/>
          </p:cNvSpPr>
          <p:nvPr/>
        </p:nvSpPr>
        <p:spPr bwMode="auto">
          <a:xfrm>
            <a:off x="3657600" y="4067175"/>
            <a:ext cx="0" cy="61277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64" name="Text Box 40"/>
          <p:cNvSpPr txBox="1">
            <a:spLocks noChangeArrowheads="1"/>
          </p:cNvSpPr>
          <p:nvPr/>
        </p:nvSpPr>
        <p:spPr bwMode="auto">
          <a:xfrm>
            <a:off x="3113088" y="4316413"/>
            <a:ext cx="10144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rPr>
              <a:t>move </a:t>
            </a:r>
            <a:r>
              <a:rPr lang="en-US" sz="1400">
                <a:solidFill>
                  <a:schemeClr val="hlink"/>
                </a:solidFill>
                <a:latin typeface="Batang" pitchFamily="18" charset="-127"/>
              </a:rPr>
              <a:t>j</a:t>
            </a:r>
            <a:r>
              <a:rPr lang="en-US" sz="1400">
                <a:solidFill>
                  <a:schemeClr val="hlink"/>
                </a:solidFill>
              </a:rPr>
              <a:t> left</a:t>
            </a:r>
          </a:p>
        </p:txBody>
      </p:sp>
      <p:sp>
        <p:nvSpPr>
          <p:cNvPr id="410665" name="Rectangle 41"/>
          <p:cNvSpPr>
            <a:spLocks noChangeArrowheads="1"/>
          </p:cNvSpPr>
          <p:nvPr/>
        </p:nvSpPr>
        <p:spPr bwMode="auto">
          <a:xfrm>
            <a:off x="1774825" y="5734050"/>
            <a:ext cx="3840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ym typeface="Symbol" pitchFamily="18" charset="2"/>
              </a:rPr>
              <a:t>26  13  43  0  31  </a:t>
            </a:r>
            <a:r>
              <a:rPr lang="en-US" sz="1800">
                <a:solidFill>
                  <a:srgbClr val="FF0000"/>
                </a:solidFill>
                <a:sym typeface="Symbol" pitchFamily="18" charset="2"/>
              </a:rPr>
              <a:t>57</a:t>
            </a:r>
            <a:r>
              <a:rPr lang="en-US" sz="1800">
                <a:sym typeface="Symbol" pitchFamily="18" charset="2"/>
              </a:rPr>
              <a:t>  92  81  75  65</a:t>
            </a:r>
          </a:p>
        </p:txBody>
      </p:sp>
      <p:sp>
        <p:nvSpPr>
          <p:cNvPr id="410666" name="Line 42"/>
          <p:cNvSpPr>
            <a:spLocks noChangeShapeType="1"/>
          </p:cNvSpPr>
          <p:nvPr/>
        </p:nvSpPr>
        <p:spPr bwMode="auto">
          <a:xfrm>
            <a:off x="3657600" y="4905375"/>
            <a:ext cx="0" cy="88265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0667" name="Text Box 43"/>
          <p:cNvSpPr txBox="1">
            <a:spLocks noChangeArrowheads="1"/>
          </p:cNvSpPr>
          <p:nvPr/>
        </p:nvSpPr>
        <p:spPr bwMode="auto">
          <a:xfrm>
            <a:off x="3673475" y="5221288"/>
            <a:ext cx="33178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hlink"/>
                </a:solidFill>
                <a:latin typeface="Batang" pitchFamily="18" charset="-127"/>
              </a:rPr>
              <a:t>i </a:t>
            </a:r>
            <a:r>
              <a:rPr lang="en-US" sz="1400">
                <a:solidFill>
                  <a:schemeClr val="hlink"/>
                </a:solidFill>
              </a:rPr>
              <a:t>and </a:t>
            </a:r>
            <a:r>
              <a:rPr lang="en-US" sz="1400">
                <a:solidFill>
                  <a:schemeClr val="hlink"/>
                </a:solidFill>
                <a:latin typeface="Batang" pitchFamily="18" charset="-127"/>
              </a:rPr>
              <a:t>j</a:t>
            </a:r>
            <a:r>
              <a:rPr lang="en-US" sz="1400">
                <a:solidFill>
                  <a:schemeClr val="hlink"/>
                </a:solidFill>
              </a:rPr>
              <a:t> have crossed. Swap the element </a:t>
            </a:r>
          </a:p>
          <a:p>
            <a:r>
              <a:rPr lang="en-US" sz="1400">
                <a:solidFill>
                  <a:schemeClr val="hlink"/>
                </a:solidFill>
              </a:rPr>
              <a:t>at position </a:t>
            </a:r>
            <a:r>
              <a:rPr lang="en-US" sz="1400">
                <a:solidFill>
                  <a:schemeClr val="hlink"/>
                </a:solidFill>
                <a:latin typeface="Batang" pitchFamily="18" charset="-127"/>
              </a:rPr>
              <a:t>i</a:t>
            </a:r>
            <a:r>
              <a:rPr lang="en-US" sz="1400">
                <a:solidFill>
                  <a:schemeClr val="hlink"/>
                </a:solidFill>
              </a:rPr>
              <a:t> with the pivot.</a:t>
            </a:r>
          </a:p>
        </p:txBody>
      </p:sp>
      <p:sp>
        <p:nvSpPr>
          <p:cNvPr id="410668" name="Text Box 44"/>
          <p:cNvSpPr txBox="1">
            <a:spLocks noChangeArrowheads="1"/>
          </p:cNvSpPr>
          <p:nvPr/>
        </p:nvSpPr>
        <p:spPr bwMode="auto">
          <a:xfrm>
            <a:off x="2579688" y="4881563"/>
            <a:ext cx="9032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22AA22"/>
                </a:solidFill>
                <a:latin typeface="Batang" pitchFamily="18" charset="-127"/>
              </a:rPr>
              <a:t>j</a:t>
            </a:r>
            <a:r>
              <a:rPr lang="en-US" sz="1400">
                <a:solidFill>
                  <a:srgbClr val="22AA22"/>
                </a:solidFill>
              </a:rPr>
              <a:t> stopped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609600" y="165100"/>
            <a:ext cx="7772400" cy="746125"/>
          </a:xfrm>
          <a:noFill/>
          <a:ln/>
        </p:spPr>
        <p:txBody>
          <a:bodyPr/>
          <a:lstStyle/>
          <a:p>
            <a:r>
              <a:rPr lang="en-US" sz="3200"/>
              <a:t>Small Arrays </a:t>
            </a:r>
          </a:p>
        </p:txBody>
      </p:sp>
      <p:sp>
        <p:nvSpPr>
          <p:cNvPr id="411651"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For very small arrays (N &lt;= 20), quicksort does not perform as well as insertion sort.</a:t>
            </a:r>
          </a:p>
          <a:p>
            <a:r>
              <a:rPr lang="en-US" sz="2000">
                <a:sym typeface="Symbol" pitchFamily="18" charset="2"/>
              </a:rPr>
              <a:t>Because quicksort is recursive, these cases will occur frequently.</a:t>
            </a:r>
          </a:p>
          <a:p>
            <a:r>
              <a:rPr lang="en-US" sz="2000">
                <a:sym typeface="Symbol" pitchFamily="18" charset="2"/>
              </a:rPr>
              <a:t>A </a:t>
            </a:r>
            <a:r>
              <a:rPr lang="en-US" sz="2000">
                <a:solidFill>
                  <a:srgbClr val="FF00FF"/>
                </a:solidFill>
                <a:sym typeface="Symbol" pitchFamily="18" charset="2"/>
              </a:rPr>
              <a:t>common solution</a:t>
            </a:r>
            <a:r>
              <a:rPr lang="en-US" sz="2000">
                <a:sym typeface="Symbol" pitchFamily="18" charset="2"/>
              </a:rPr>
              <a:t> is not to use quicksort recursively for small arrays, but instead use a sorting algorithm that is efficient for small arrays, such as insertion sort.</a:t>
            </a:r>
          </a:p>
          <a:p>
            <a:r>
              <a:rPr lang="en-US" sz="2000">
                <a:sym typeface="Symbol" pitchFamily="18" charset="2"/>
              </a:rPr>
              <a:t>Using this strategy can actually save about 15% in the running time. A good cutoff range is N=10.</a:t>
            </a:r>
          </a:p>
          <a:p>
            <a:r>
              <a:rPr lang="en-US" sz="2000">
                <a:sym typeface="Symbol" pitchFamily="18" charset="2"/>
              </a:rPr>
              <a:t>This also saves nasty degenerate cases, such as taking the median of three elements when there are only one or two.</a:t>
            </a:r>
          </a:p>
          <a:p>
            <a:endParaRPr lang="en-US" sz="2000">
              <a:sym typeface="Symbol" pitchFamily="18" charset="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09600" y="165100"/>
            <a:ext cx="7772400" cy="746125"/>
          </a:xfrm>
          <a:noFill/>
          <a:ln/>
        </p:spPr>
        <p:txBody>
          <a:bodyPr/>
          <a:lstStyle/>
          <a:p>
            <a:r>
              <a:rPr lang="en-US" sz="3200"/>
              <a:t>Quicksort </a:t>
            </a:r>
            <a:r>
              <a:rPr lang="en-US" sz="3200">
                <a:sym typeface="Symbol" pitchFamily="18" charset="2"/>
              </a:rPr>
              <a:t> C++ code</a:t>
            </a:r>
            <a:r>
              <a:rPr lang="en-US" sz="3200"/>
              <a:t> </a:t>
            </a:r>
          </a:p>
        </p:txBody>
      </p:sp>
      <p:pic>
        <p:nvPicPr>
          <p:cNvPr id="412675" name="Picture 3" descr="Z:\teaching\AlgDataStr\quickso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1169988"/>
            <a:ext cx="6583362" cy="3916362"/>
          </a:xfrm>
          <a:prstGeom prst="rect">
            <a:avLst/>
          </a:prstGeom>
          <a:noFill/>
          <a:extLst>
            <a:ext uri="{909E8E84-426E-40DD-AFC4-6F175D3DCCD1}">
              <a14:hiddenFill xmlns:a14="http://schemas.microsoft.com/office/drawing/2010/main">
                <a:solidFill>
                  <a:srgbClr val="FFFFFF"/>
                </a:solidFill>
              </a14:hiddenFill>
            </a:ext>
          </a:extLst>
        </p:spPr>
      </p:pic>
      <p:sp>
        <p:nvSpPr>
          <p:cNvPr id="412676" name="Rectangle 4"/>
          <p:cNvSpPr>
            <a:spLocks noChangeArrowheads="1"/>
          </p:cNvSpPr>
          <p:nvPr/>
        </p:nvSpPr>
        <p:spPr bwMode="auto">
          <a:xfrm>
            <a:off x="5453063" y="1354138"/>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77" name="Line 5"/>
          <p:cNvSpPr>
            <a:spLocks noChangeShapeType="1"/>
          </p:cNvSpPr>
          <p:nvPr/>
        </p:nvSpPr>
        <p:spPr bwMode="auto">
          <a:xfrm>
            <a:off x="57578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78" name="Line 6"/>
          <p:cNvSpPr>
            <a:spLocks noChangeShapeType="1"/>
          </p:cNvSpPr>
          <p:nvPr/>
        </p:nvSpPr>
        <p:spPr bwMode="auto">
          <a:xfrm>
            <a:off x="60626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79" name="Line 7"/>
          <p:cNvSpPr>
            <a:spLocks noChangeShapeType="1"/>
          </p:cNvSpPr>
          <p:nvPr/>
        </p:nvSpPr>
        <p:spPr bwMode="auto">
          <a:xfrm>
            <a:off x="63674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0" name="Line 8"/>
          <p:cNvSpPr>
            <a:spLocks noChangeShapeType="1"/>
          </p:cNvSpPr>
          <p:nvPr/>
        </p:nvSpPr>
        <p:spPr bwMode="auto">
          <a:xfrm>
            <a:off x="66722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1" name="Line 9"/>
          <p:cNvSpPr>
            <a:spLocks noChangeShapeType="1"/>
          </p:cNvSpPr>
          <p:nvPr/>
        </p:nvSpPr>
        <p:spPr bwMode="auto">
          <a:xfrm>
            <a:off x="69770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2" name="Line 10"/>
          <p:cNvSpPr>
            <a:spLocks noChangeShapeType="1"/>
          </p:cNvSpPr>
          <p:nvPr/>
        </p:nvSpPr>
        <p:spPr bwMode="auto">
          <a:xfrm>
            <a:off x="72818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3" name="Line 11"/>
          <p:cNvSpPr>
            <a:spLocks noChangeShapeType="1"/>
          </p:cNvSpPr>
          <p:nvPr/>
        </p:nvSpPr>
        <p:spPr bwMode="auto">
          <a:xfrm>
            <a:off x="75866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4" name="Line 12"/>
          <p:cNvSpPr>
            <a:spLocks noChangeShapeType="1"/>
          </p:cNvSpPr>
          <p:nvPr/>
        </p:nvSpPr>
        <p:spPr bwMode="auto">
          <a:xfrm>
            <a:off x="78914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5" name="Line 13"/>
          <p:cNvSpPr>
            <a:spLocks noChangeShapeType="1"/>
          </p:cNvSpPr>
          <p:nvPr/>
        </p:nvSpPr>
        <p:spPr bwMode="auto">
          <a:xfrm>
            <a:off x="81962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6" name="Line 14"/>
          <p:cNvSpPr>
            <a:spLocks noChangeShapeType="1"/>
          </p:cNvSpPr>
          <p:nvPr/>
        </p:nvSpPr>
        <p:spPr bwMode="auto">
          <a:xfrm>
            <a:off x="8501063" y="13541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7" name="Text Box 15"/>
          <p:cNvSpPr txBox="1">
            <a:spLocks noChangeArrowheads="1"/>
          </p:cNvSpPr>
          <p:nvPr/>
        </p:nvSpPr>
        <p:spPr bwMode="auto">
          <a:xfrm>
            <a:off x="5200650" y="1363663"/>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12688" name="Line 16"/>
          <p:cNvSpPr>
            <a:spLocks noChangeShapeType="1"/>
          </p:cNvSpPr>
          <p:nvPr/>
        </p:nvSpPr>
        <p:spPr bwMode="auto">
          <a:xfrm>
            <a:off x="5605463" y="165576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89" name="Text Box 17"/>
          <p:cNvSpPr txBox="1">
            <a:spLocks noChangeArrowheads="1"/>
          </p:cNvSpPr>
          <p:nvPr/>
        </p:nvSpPr>
        <p:spPr bwMode="auto">
          <a:xfrm>
            <a:off x="5286375" y="1762125"/>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12690" name="Line 18"/>
          <p:cNvSpPr>
            <a:spLocks noChangeShapeType="1"/>
          </p:cNvSpPr>
          <p:nvPr/>
        </p:nvSpPr>
        <p:spPr bwMode="auto">
          <a:xfrm>
            <a:off x="7113588" y="1652588"/>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1" name="Text Box 19"/>
          <p:cNvSpPr txBox="1">
            <a:spLocks noChangeArrowheads="1"/>
          </p:cNvSpPr>
          <p:nvPr/>
        </p:nvSpPr>
        <p:spPr bwMode="auto">
          <a:xfrm>
            <a:off x="6583363" y="1758950"/>
            <a:ext cx="606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center</a:t>
            </a:r>
          </a:p>
        </p:txBody>
      </p:sp>
      <p:sp>
        <p:nvSpPr>
          <p:cNvPr id="412692" name="Line 20"/>
          <p:cNvSpPr>
            <a:spLocks noChangeShapeType="1"/>
          </p:cNvSpPr>
          <p:nvPr/>
        </p:nvSpPr>
        <p:spPr bwMode="auto">
          <a:xfrm>
            <a:off x="8643938" y="1660525"/>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3" name="Text Box 21"/>
          <p:cNvSpPr txBox="1">
            <a:spLocks noChangeArrowheads="1"/>
          </p:cNvSpPr>
          <p:nvPr/>
        </p:nvSpPr>
        <p:spPr bwMode="auto">
          <a:xfrm>
            <a:off x="8213725" y="1766888"/>
            <a:ext cx="4937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12694" name="Rectangle 22"/>
          <p:cNvSpPr>
            <a:spLocks noChangeArrowheads="1"/>
          </p:cNvSpPr>
          <p:nvPr/>
        </p:nvSpPr>
        <p:spPr bwMode="auto">
          <a:xfrm>
            <a:off x="5508625" y="3228975"/>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95" name="Line 23"/>
          <p:cNvSpPr>
            <a:spLocks noChangeShapeType="1"/>
          </p:cNvSpPr>
          <p:nvPr/>
        </p:nvSpPr>
        <p:spPr bwMode="auto">
          <a:xfrm>
            <a:off x="58134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6" name="Line 24"/>
          <p:cNvSpPr>
            <a:spLocks noChangeShapeType="1"/>
          </p:cNvSpPr>
          <p:nvPr/>
        </p:nvSpPr>
        <p:spPr bwMode="auto">
          <a:xfrm>
            <a:off x="61182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7" name="Line 25"/>
          <p:cNvSpPr>
            <a:spLocks noChangeShapeType="1"/>
          </p:cNvSpPr>
          <p:nvPr/>
        </p:nvSpPr>
        <p:spPr bwMode="auto">
          <a:xfrm>
            <a:off x="64230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8" name="Line 26"/>
          <p:cNvSpPr>
            <a:spLocks noChangeShapeType="1"/>
          </p:cNvSpPr>
          <p:nvPr/>
        </p:nvSpPr>
        <p:spPr bwMode="auto">
          <a:xfrm>
            <a:off x="67278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699" name="Line 27"/>
          <p:cNvSpPr>
            <a:spLocks noChangeShapeType="1"/>
          </p:cNvSpPr>
          <p:nvPr/>
        </p:nvSpPr>
        <p:spPr bwMode="auto">
          <a:xfrm>
            <a:off x="70326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0" name="Line 28"/>
          <p:cNvSpPr>
            <a:spLocks noChangeShapeType="1"/>
          </p:cNvSpPr>
          <p:nvPr/>
        </p:nvSpPr>
        <p:spPr bwMode="auto">
          <a:xfrm>
            <a:off x="73374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1" name="Line 29"/>
          <p:cNvSpPr>
            <a:spLocks noChangeShapeType="1"/>
          </p:cNvSpPr>
          <p:nvPr/>
        </p:nvSpPr>
        <p:spPr bwMode="auto">
          <a:xfrm>
            <a:off x="76422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2" name="Line 30"/>
          <p:cNvSpPr>
            <a:spLocks noChangeShapeType="1"/>
          </p:cNvSpPr>
          <p:nvPr/>
        </p:nvSpPr>
        <p:spPr bwMode="auto">
          <a:xfrm>
            <a:off x="79470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3" name="Line 31"/>
          <p:cNvSpPr>
            <a:spLocks noChangeShapeType="1"/>
          </p:cNvSpPr>
          <p:nvPr/>
        </p:nvSpPr>
        <p:spPr bwMode="auto">
          <a:xfrm>
            <a:off x="82518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4" name="Line 32"/>
          <p:cNvSpPr>
            <a:spLocks noChangeShapeType="1"/>
          </p:cNvSpPr>
          <p:nvPr/>
        </p:nvSpPr>
        <p:spPr bwMode="auto">
          <a:xfrm>
            <a:off x="8556625" y="322897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5" name="Text Box 33"/>
          <p:cNvSpPr txBox="1">
            <a:spLocks noChangeArrowheads="1"/>
          </p:cNvSpPr>
          <p:nvPr/>
        </p:nvSpPr>
        <p:spPr bwMode="auto">
          <a:xfrm>
            <a:off x="5256213" y="3238500"/>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12706" name="Line 34"/>
          <p:cNvSpPr>
            <a:spLocks noChangeShapeType="1"/>
          </p:cNvSpPr>
          <p:nvPr/>
        </p:nvSpPr>
        <p:spPr bwMode="auto">
          <a:xfrm>
            <a:off x="5661025" y="3530600"/>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7" name="Text Box 35"/>
          <p:cNvSpPr txBox="1">
            <a:spLocks noChangeArrowheads="1"/>
          </p:cNvSpPr>
          <p:nvPr/>
        </p:nvSpPr>
        <p:spPr bwMode="auto">
          <a:xfrm>
            <a:off x="5341938" y="3636963"/>
            <a:ext cx="398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12708" name="Line 36"/>
          <p:cNvSpPr>
            <a:spLocks noChangeShapeType="1"/>
          </p:cNvSpPr>
          <p:nvPr/>
        </p:nvSpPr>
        <p:spPr bwMode="auto">
          <a:xfrm>
            <a:off x="7169150" y="3527425"/>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09" name="Text Box 37"/>
          <p:cNvSpPr txBox="1">
            <a:spLocks noChangeArrowheads="1"/>
          </p:cNvSpPr>
          <p:nvPr/>
        </p:nvSpPr>
        <p:spPr bwMode="auto">
          <a:xfrm>
            <a:off x="6638925" y="3633788"/>
            <a:ext cx="606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center</a:t>
            </a:r>
          </a:p>
        </p:txBody>
      </p:sp>
      <p:sp>
        <p:nvSpPr>
          <p:cNvPr id="412710" name="Line 38"/>
          <p:cNvSpPr>
            <a:spLocks noChangeShapeType="1"/>
          </p:cNvSpPr>
          <p:nvPr/>
        </p:nvSpPr>
        <p:spPr bwMode="auto">
          <a:xfrm>
            <a:off x="8699500" y="353536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11" name="Text Box 39"/>
          <p:cNvSpPr txBox="1">
            <a:spLocks noChangeArrowheads="1"/>
          </p:cNvSpPr>
          <p:nvPr/>
        </p:nvSpPr>
        <p:spPr bwMode="auto">
          <a:xfrm>
            <a:off x="8269288" y="3641725"/>
            <a:ext cx="4937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12712" name="AutoShape 40"/>
          <p:cNvSpPr>
            <a:spLocks/>
          </p:cNvSpPr>
          <p:nvPr/>
        </p:nvSpPr>
        <p:spPr bwMode="auto">
          <a:xfrm>
            <a:off x="4033838" y="2711450"/>
            <a:ext cx="139700" cy="1204913"/>
          </a:xfrm>
          <a:prstGeom prst="rightBrace">
            <a:avLst>
              <a:gd name="adj1" fmla="val 71875"/>
              <a:gd name="adj2" fmla="val 50000"/>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13" name="Text Box 41"/>
          <p:cNvSpPr txBox="1">
            <a:spLocks noChangeArrowheads="1"/>
          </p:cNvSpPr>
          <p:nvPr/>
        </p:nvSpPr>
        <p:spPr bwMode="auto">
          <a:xfrm>
            <a:off x="5437188" y="2771775"/>
            <a:ext cx="530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small</a:t>
            </a:r>
          </a:p>
        </p:txBody>
      </p:sp>
      <p:sp>
        <p:nvSpPr>
          <p:cNvPr id="412714" name="Text Box 42"/>
          <p:cNvSpPr txBox="1">
            <a:spLocks noChangeArrowheads="1"/>
          </p:cNvSpPr>
          <p:nvPr/>
        </p:nvSpPr>
        <p:spPr bwMode="auto">
          <a:xfrm>
            <a:off x="6902450" y="2784475"/>
            <a:ext cx="676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median</a:t>
            </a:r>
          </a:p>
        </p:txBody>
      </p:sp>
      <p:sp>
        <p:nvSpPr>
          <p:cNvPr id="412715" name="Text Box 43"/>
          <p:cNvSpPr txBox="1">
            <a:spLocks noChangeArrowheads="1"/>
          </p:cNvSpPr>
          <p:nvPr/>
        </p:nvSpPr>
        <p:spPr bwMode="auto">
          <a:xfrm>
            <a:off x="8442325" y="2762250"/>
            <a:ext cx="5191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large</a:t>
            </a:r>
          </a:p>
        </p:txBody>
      </p:sp>
      <p:sp>
        <p:nvSpPr>
          <p:cNvPr id="412716" name="Line 44"/>
          <p:cNvSpPr>
            <a:spLocks noChangeShapeType="1"/>
          </p:cNvSpPr>
          <p:nvPr/>
        </p:nvSpPr>
        <p:spPr bwMode="auto">
          <a:xfrm flipH="1">
            <a:off x="5637213" y="3022600"/>
            <a:ext cx="65087" cy="40957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17" name="Line 45"/>
          <p:cNvSpPr>
            <a:spLocks noChangeShapeType="1"/>
          </p:cNvSpPr>
          <p:nvPr/>
        </p:nvSpPr>
        <p:spPr bwMode="auto">
          <a:xfrm flipH="1">
            <a:off x="7177088" y="3011488"/>
            <a:ext cx="96837" cy="44132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18" name="Line 46"/>
          <p:cNvSpPr>
            <a:spLocks noChangeShapeType="1"/>
          </p:cNvSpPr>
          <p:nvPr/>
        </p:nvSpPr>
        <p:spPr bwMode="auto">
          <a:xfrm>
            <a:off x="8661400" y="3000375"/>
            <a:ext cx="84138" cy="44132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19" name="Text Box 47"/>
          <p:cNvSpPr txBox="1">
            <a:spLocks noChangeArrowheads="1"/>
          </p:cNvSpPr>
          <p:nvPr/>
        </p:nvSpPr>
        <p:spPr bwMode="auto">
          <a:xfrm>
            <a:off x="4232275" y="2771775"/>
            <a:ext cx="112077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Sort elements</a:t>
            </a:r>
          </a:p>
          <a:p>
            <a:r>
              <a:rPr lang="en-US" sz="1200"/>
              <a:t>at positions </a:t>
            </a:r>
          </a:p>
          <a:p>
            <a:r>
              <a:rPr lang="en-US" sz="1200">
                <a:latin typeface="Batang" pitchFamily="18" charset="-127"/>
              </a:rPr>
              <a:t>left</a:t>
            </a:r>
            <a:r>
              <a:rPr lang="en-US" sz="1200"/>
              <a:t>, </a:t>
            </a:r>
            <a:r>
              <a:rPr lang="en-US" sz="1200">
                <a:latin typeface="Batang" pitchFamily="18" charset="-127"/>
              </a:rPr>
              <a:t>right</a:t>
            </a:r>
            <a:r>
              <a:rPr lang="en-US" sz="1200"/>
              <a:t>, and</a:t>
            </a:r>
          </a:p>
          <a:p>
            <a:r>
              <a:rPr lang="en-US" sz="1200">
                <a:latin typeface="Batang" pitchFamily="18" charset="-127"/>
              </a:rPr>
              <a:t>center</a:t>
            </a:r>
            <a:r>
              <a:rPr lang="en-US" sz="1200"/>
              <a:t>.</a:t>
            </a:r>
          </a:p>
        </p:txBody>
      </p:sp>
      <p:sp>
        <p:nvSpPr>
          <p:cNvPr id="412720" name="Rectangle 48"/>
          <p:cNvSpPr>
            <a:spLocks noChangeArrowheads="1"/>
          </p:cNvSpPr>
          <p:nvPr/>
        </p:nvSpPr>
        <p:spPr bwMode="auto">
          <a:xfrm>
            <a:off x="5499100" y="4725988"/>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21" name="Line 49"/>
          <p:cNvSpPr>
            <a:spLocks noChangeShapeType="1"/>
          </p:cNvSpPr>
          <p:nvPr/>
        </p:nvSpPr>
        <p:spPr bwMode="auto">
          <a:xfrm>
            <a:off x="58039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2" name="Line 50"/>
          <p:cNvSpPr>
            <a:spLocks noChangeShapeType="1"/>
          </p:cNvSpPr>
          <p:nvPr/>
        </p:nvSpPr>
        <p:spPr bwMode="auto">
          <a:xfrm>
            <a:off x="61087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3" name="Line 51"/>
          <p:cNvSpPr>
            <a:spLocks noChangeShapeType="1"/>
          </p:cNvSpPr>
          <p:nvPr/>
        </p:nvSpPr>
        <p:spPr bwMode="auto">
          <a:xfrm>
            <a:off x="64135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4" name="Line 52"/>
          <p:cNvSpPr>
            <a:spLocks noChangeShapeType="1"/>
          </p:cNvSpPr>
          <p:nvPr/>
        </p:nvSpPr>
        <p:spPr bwMode="auto">
          <a:xfrm>
            <a:off x="67183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5" name="Line 53"/>
          <p:cNvSpPr>
            <a:spLocks noChangeShapeType="1"/>
          </p:cNvSpPr>
          <p:nvPr/>
        </p:nvSpPr>
        <p:spPr bwMode="auto">
          <a:xfrm>
            <a:off x="70231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6" name="Line 54"/>
          <p:cNvSpPr>
            <a:spLocks noChangeShapeType="1"/>
          </p:cNvSpPr>
          <p:nvPr/>
        </p:nvSpPr>
        <p:spPr bwMode="auto">
          <a:xfrm>
            <a:off x="73279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7" name="Line 55"/>
          <p:cNvSpPr>
            <a:spLocks noChangeShapeType="1"/>
          </p:cNvSpPr>
          <p:nvPr/>
        </p:nvSpPr>
        <p:spPr bwMode="auto">
          <a:xfrm>
            <a:off x="76327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8" name="Line 56"/>
          <p:cNvSpPr>
            <a:spLocks noChangeShapeType="1"/>
          </p:cNvSpPr>
          <p:nvPr/>
        </p:nvSpPr>
        <p:spPr bwMode="auto">
          <a:xfrm>
            <a:off x="79375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29" name="Line 57"/>
          <p:cNvSpPr>
            <a:spLocks noChangeShapeType="1"/>
          </p:cNvSpPr>
          <p:nvPr/>
        </p:nvSpPr>
        <p:spPr bwMode="auto">
          <a:xfrm>
            <a:off x="82423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0" name="Line 58"/>
          <p:cNvSpPr>
            <a:spLocks noChangeShapeType="1"/>
          </p:cNvSpPr>
          <p:nvPr/>
        </p:nvSpPr>
        <p:spPr bwMode="auto">
          <a:xfrm>
            <a:off x="8547100" y="472598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1" name="Line 59"/>
          <p:cNvSpPr>
            <a:spLocks noChangeShapeType="1"/>
          </p:cNvSpPr>
          <p:nvPr/>
        </p:nvSpPr>
        <p:spPr bwMode="auto">
          <a:xfrm>
            <a:off x="5651500" y="502761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2" name="Text Box 60"/>
          <p:cNvSpPr txBox="1">
            <a:spLocks noChangeArrowheads="1"/>
          </p:cNvSpPr>
          <p:nvPr/>
        </p:nvSpPr>
        <p:spPr bwMode="auto">
          <a:xfrm>
            <a:off x="5332413" y="5133975"/>
            <a:ext cx="398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12733" name="Line 61"/>
          <p:cNvSpPr>
            <a:spLocks noChangeShapeType="1"/>
          </p:cNvSpPr>
          <p:nvPr/>
        </p:nvSpPr>
        <p:spPr bwMode="auto">
          <a:xfrm>
            <a:off x="7159625" y="5024438"/>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4" name="Text Box 62"/>
          <p:cNvSpPr txBox="1">
            <a:spLocks noChangeArrowheads="1"/>
          </p:cNvSpPr>
          <p:nvPr/>
        </p:nvSpPr>
        <p:spPr bwMode="auto">
          <a:xfrm>
            <a:off x="6629400" y="5130800"/>
            <a:ext cx="606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center</a:t>
            </a:r>
          </a:p>
        </p:txBody>
      </p:sp>
      <p:sp>
        <p:nvSpPr>
          <p:cNvPr id="412735" name="Line 63"/>
          <p:cNvSpPr>
            <a:spLocks noChangeShapeType="1"/>
          </p:cNvSpPr>
          <p:nvPr/>
        </p:nvSpPr>
        <p:spPr bwMode="auto">
          <a:xfrm>
            <a:off x="8689975" y="5032375"/>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36" name="Text Box 64"/>
          <p:cNvSpPr txBox="1">
            <a:spLocks noChangeArrowheads="1"/>
          </p:cNvSpPr>
          <p:nvPr/>
        </p:nvSpPr>
        <p:spPr bwMode="auto">
          <a:xfrm>
            <a:off x="8259763" y="5138738"/>
            <a:ext cx="4937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12737" name="Text Box 65"/>
          <p:cNvSpPr txBox="1">
            <a:spLocks noChangeArrowheads="1"/>
          </p:cNvSpPr>
          <p:nvPr/>
        </p:nvSpPr>
        <p:spPr bwMode="auto">
          <a:xfrm>
            <a:off x="5427663" y="4268788"/>
            <a:ext cx="530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small</a:t>
            </a:r>
          </a:p>
        </p:txBody>
      </p:sp>
      <p:sp>
        <p:nvSpPr>
          <p:cNvPr id="412738" name="Text Box 66"/>
          <p:cNvSpPr txBox="1">
            <a:spLocks noChangeArrowheads="1"/>
          </p:cNvSpPr>
          <p:nvPr/>
        </p:nvSpPr>
        <p:spPr bwMode="auto">
          <a:xfrm>
            <a:off x="7015163" y="4281488"/>
            <a:ext cx="8302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a[right-1]</a:t>
            </a:r>
          </a:p>
        </p:txBody>
      </p:sp>
      <p:sp>
        <p:nvSpPr>
          <p:cNvPr id="412739" name="Text Box 67"/>
          <p:cNvSpPr txBox="1">
            <a:spLocks noChangeArrowheads="1"/>
          </p:cNvSpPr>
          <p:nvPr/>
        </p:nvSpPr>
        <p:spPr bwMode="auto">
          <a:xfrm>
            <a:off x="8288338" y="4259263"/>
            <a:ext cx="6762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median</a:t>
            </a:r>
          </a:p>
        </p:txBody>
      </p:sp>
      <p:sp>
        <p:nvSpPr>
          <p:cNvPr id="412740" name="Line 68"/>
          <p:cNvSpPr>
            <a:spLocks noChangeShapeType="1"/>
          </p:cNvSpPr>
          <p:nvPr/>
        </p:nvSpPr>
        <p:spPr bwMode="auto">
          <a:xfrm flipH="1">
            <a:off x="5627688" y="4519613"/>
            <a:ext cx="65087" cy="40957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41" name="Line 69"/>
          <p:cNvSpPr>
            <a:spLocks noChangeShapeType="1"/>
          </p:cNvSpPr>
          <p:nvPr/>
        </p:nvSpPr>
        <p:spPr bwMode="auto">
          <a:xfrm flipH="1">
            <a:off x="7167563" y="4508500"/>
            <a:ext cx="96837" cy="44132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42" name="Line 70"/>
          <p:cNvSpPr>
            <a:spLocks noChangeShapeType="1"/>
          </p:cNvSpPr>
          <p:nvPr/>
        </p:nvSpPr>
        <p:spPr bwMode="auto">
          <a:xfrm flipH="1">
            <a:off x="8445500" y="4497388"/>
            <a:ext cx="206375" cy="368300"/>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2743" name="Text Box 71"/>
          <p:cNvSpPr txBox="1">
            <a:spLocks noChangeArrowheads="1"/>
          </p:cNvSpPr>
          <p:nvPr/>
        </p:nvSpPr>
        <p:spPr bwMode="auto">
          <a:xfrm>
            <a:off x="5170488" y="4743450"/>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12744" name="Line 72"/>
          <p:cNvSpPr>
            <a:spLocks noChangeShapeType="1"/>
          </p:cNvSpPr>
          <p:nvPr/>
        </p:nvSpPr>
        <p:spPr bwMode="auto">
          <a:xfrm>
            <a:off x="4110038" y="4540250"/>
            <a:ext cx="1063625" cy="34448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09600" y="165100"/>
            <a:ext cx="7772400" cy="574675"/>
          </a:xfrm>
          <a:noFill/>
          <a:ln/>
        </p:spPr>
        <p:txBody>
          <a:bodyPr>
            <a:normAutofit fontScale="90000"/>
          </a:bodyPr>
          <a:lstStyle/>
          <a:p>
            <a:r>
              <a:rPr lang="en-US" sz="3200"/>
              <a:t>Quicksort </a:t>
            </a:r>
            <a:r>
              <a:rPr lang="en-US" sz="3200">
                <a:sym typeface="Symbol" pitchFamily="18" charset="2"/>
              </a:rPr>
              <a:t> C++ code</a:t>
            </a:r>
            <a:r>
              <a:rPr lang="en-US" sz="3200"/>
              <a:t> </a:t>
            </a:r>
          </a:p>
        </p:txBody>
      </p:sp>
      <p:pic>
        <p:nvPicPr>
          <p:cNvPr id="413699" name="Picture 3" descr="Z:\teaching\AlgDataStr\quicksort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25" y="747713"/>
            <a:ext cx="6035675" cy="6002337"/>
          </a:xfrm>
          <a:prstGeom prst="rect">
            <a:avLst/>
          </a:prstGeom>
          <a:noFill/>
          <a:extLst>
            <a:ext uri="{909E8E84-426E-40DD-AFC4-6F175D3DCCD1}">
              <a14:hiddenFill xmlns:a14="http://schemas.microsoft.com/office/drawing/2010/main">
                <a:solidFill>
                  <a:srgbClr val="FFFFFF"/>
                </a:solidFill>
              </a14:hiddenFill>
            </a:ext>
          </a:extLst>
        </p:spPr>
      </p:pic>
      <p:sp>
        <p:nvSpPr>
          <p:cNvPr id="413700" name="Rectangle 4"/>
          <p:cNvSpPr>
            <a:spLocks noChangeArrowheads="1"/>
          </p:cNvSpPr>
          <p:nvPr/>
        </p:nvSpPr>
        <p:spPr bwMode="auto">
          <a:xfrm>
            <a:off x="5376863" y="2714625"/>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01" name="Line 5"/>
          <p:cNvSpPr>
            <a:spLocks noChangeShapeType="1"/>
          </p:cNvSpPr>
          <p:nvPr/>
        </p:nvSpPr>
        <p:spPr bwMode="auto">
          <a:xfrm>
            <a:off x="56816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2" name="Line 6"/>
          <p:cNvSpPr>
            <a:spLocks noChangeShapeType="1"/>
          </p:cNvSpPr>
          <p:nvPr/>
        </p:nvSpPr>
        <p:spPr bwMode="auto">
          <a:xfrm>
            <a:off x="59864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3" name="Line 7"/>
          <p:cNvSpPr>
            <a:spLocks noChangeShapeType="1"/>
          </p:cNvSpPr>
          <p:nvPr/>
        </p:nvSpPr>
        <p:spPr bwMode="auto">
          <a:xfrm>
            <a:off x="62912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4" name="Line 8"/>
          <p:cNvSpPr>
            <a:spLocks noChangeShapeType="1"/>
          </p:cNvSpPr>
          <p:nvPr/>
        </p:nvSpPr>
        <p:spPr bwMode="auto">
          <a:xfrm>
            <a:off x="65960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5" name="Line 9"/>
          <p:cNvSpPr>
            <a:spLocks noChangeShapeType="1"/>
          </p:cNvSpPr>
          <p:nvPr/>
        </p:nvSpPr>
        <p:spPr bwMode="auto">
          <a:xfrm>
            <a:off x="69008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6" name="Line 10"/>
          <p:cNvSpPr>
            <a:spLocks noChangeShapeType="1"/>
          </p:cNvSpPr>
          <p:nvPr/>
        </p:nvSpPr>
        <p:spPr bwMode="auto">
          <a:xfrm>
            <a:off x="72056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7" name="Line 11"/>
          <p:cNvSpPr>
            <a:spLocks noChangeShapeType="1"/>
          </p:cNvSpPr>
          <p:nvPr/>
        </p:nvSpPr>
        <p:spPr bwMode="auto">
          <a:xfrm>
            <a:off x="75104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8" name="Line 12"/>
          <p:cNvSpPr>
            <a:spLocks noChangeShapeType="1"/>
          </p:cNvSpPr>
          <p:nvPr/>
        </p:nvSpPr>
        <p:spPr bwMode="auto">
          <a:xfrm>
            <a:off x="78152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09" name="Line 13"/>
          <p:cNvSpPr>
            <a:spLocks noChangeShapeType="1"/>
          </p:cNvSpPr>
          <p:nvPr/>
        </p:nvSpPr>
        <p:spPr bwMode="auto">
          <a:xfrm>
            <a:off x="81200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10" name="Line 14"/>
          <p:cNvSpPr>
            <a:spLocks noChangeShapeType="1"/>
          </p:cNvSpPr>
          <p:nvPr/>
        </p:nvSpPr>
        <p:spPr bwMode="auto">
          <a:xfrm>
            <a:off x="8424863" y="27146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11" name="Line 15"/>
          <p:cNvSpPr>
            <a:spLocks noChangeShapeType="1"/>
          </p:cNvSpPr>
          <p:nvPr/>
        </p:nvSpPr>
        <p:spPr bwMode="auto">
          <a:xfrm>
            <a:off x="5529263" y="3016250"/>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12" name="Text Box 16"/>
          <p:cNvSpPr txBox="1">
            <a:spLocks noChangeArrowheads="1"/>
          </p:cNvSpPr>
          <p:nvPr/>
        </p:nvSpPr>
        <p:spPr bwMode="auto">
          <a:xfrm>
            <a:off x="5499100" y="3106738"/>
            <a:ext cx="217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Batang" pitchFamily="18" charset="-127"/>
              </a:rPr>
              <a:t>i</a:t>
            </a:r>
          </a:p>
        </p:txBody>
      </p:sp>
      <p:sp>
        <p:nvSpPr>
          <p:cNvPr id="413713" name="Line 17"/>
          <p:cNvSpPr>
            <a:spLocks noChangeShapeType="1"/>
          </p:cNvSpPr>
          <p:nvPr/>
        </p:nvSpPr>
        <p:spPr bwMode="auto">
          <a:xfrm>
            <a:off x="7037388" y="3013075"/>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14" name="Text Box 18"/>
          <p:cNvSpPr txBox="1">
            <a:spLocks noChangeArrowheads="1"/>
          </p:cNvSpPr>
          <p:nvPr/>
        </p:nvSpPr>
        <p:spPr bwMode="auto">
          <a:xfrm>
            <a:off x="6507163" y="3119438"/>
            <a:ext cx="606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center</a:t>
            </a:r>
          </a:p>
        </p:txBody>
      </p:sp>
      <p:sp>
        <p:nvSpPr>
          <p:cNvPr id="413715" name="Line 19"/>
          <p:cNvSpPr>
            <a:spLocks noChangeShapeType="1"/>
          </p:cNvSpPr>
          <p:nvPr/>
        </p:nvSpPr>
        <p:spPr bwMode="auto">
          <a:xfrm>
            <a:off x="8256588" y="302101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16" name="Text Box 20"/>
          <p:cNvSpPr txBox="1">
            <a:spLocks noChangeArrowheads="1"/>
          </p:cNvSpPr>
          <p:nvPr/>
        </p:nvSpPr>
        <p:spPr bwMode="auto">
          <a:xfrm>
            <a:off x="8226425" y="3122613"/>
            <a:ext cx="217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latin typeface="Batang" pitchFamily="18" charset="-127"/>
              </a:rPr>
              <a:t>j</a:t>
            </a:r>
          </a:p>
        </p:txBody>
      </p:sp>
      <p:sp>
        <p:nvSpPr>
          <p:cNvPr id="413717" name="Text Box 21"/>
          <p:cNvSpPr txBox="1">
            <a:spLocks noChangeArrowheads="1"/>
          </p:cNvSpPr>
          <p:nvPr/>
        </p:nvSpPr>
        <p:spPr bwMode="auto">
          <a:xfrm>
            <a:off x="5305425" y="2257425"/>
            <a:ext cx="5302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small</a:t>
            </a:r>
          </a:p>
        </p:txBody>
      </p:sp>
      <p:sp>
        <p:nvSpPr>
          <p:cNvPr id="413718" name="Text Box 22"/>
          <p:cNvSpPr txBox="1">
            <a:spLocks noChangeArrowheads="1"/>
          </p:cNvSpPr>
          <p:nvPr/>
        </p:nvSpPr>
        <p:spPr bwMode="auto">
          <a:xfrm>
            <a:off x="6892925" y="2270125"/>
            <a:ext cx="8302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chemeClr val="hlink"/>
                </a:solidFill>
              </a:rPr>
              <a:t>a[right-1]</a:t>
            </a:r>
          </a:p>
        </p:txBody>
      </p:sp>
      <p:sp>
        <p:nvSpPr>
          <p:cNvPr id="413719" name="Text Box 23"/>
          <p:cNvSpPr txBox="1">
            <a:spLocks noChangeArrowheads="1"/>
          </p:cNvSpPr>
          <p:nvPr/>
        </p:nvSpPr>
        <p:spPr bwMode="auto">
          <a:xfrm>
            <a:off x="8166100" y="2247900"/>
            <a:ext cx="512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FF"/>
                </a:solidFill>
              </a:rPr>
              <a:t>pivot</a:t>
            </a:r>
          </a:p>
        </p:txBody>
      </p:sp>
      <p:sp>
        <p:nvSpPr>
          <p:cNvPr id="413720" name="Line 24"/>
          <p:cNvSpPr>
            <a:spLocks noChangeShapeType="1"/>
          </p:cNvSpPr>
          <p:nvPr/>
        </p:nvSpPr>
        <p:spPr bwMode="auto">
          <a:xfrm flipH="1">
            <a:off x="5505450" y="2508250"/>
            <a:ext cx="65088" cy="40957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1" name="Line 25"/>
          <p:cNvSpPr>
            <a:spLocks noChangeShapeType="1"/>
          </p:cNvSpPr>
          <p:nvPr/>
        </p:nvSpPr>
        <p:spPr bwMode="auto">
          <a:xfrm flipH="1">
            <a:off x="7045325" y="2497138"/>
            <a:ext cx="96838" cy="441325"/>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2" name="Line 26"/>
          <p:cNvSpPr>
            <a:spLocks noChangeShapeType="1"/>
          </p:cNvSpPr>
          <p:nvPr/>
        </p:nvSpPr>
        <p:spPr bwMode="auto">
          <a:xfrm flipH="1">
            <a:off x="8324850" y="2486025"/>
            <a:ext cx="204788" cy="433388"/>
          </a:xfrm>
          <a:prstGeom prst="line">
            <a:avLst/>
          </a:prstGeom>
          <a:noFill/>
          <a:ln w="9525">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3" name="Text Box 27"/>
          <p:cNvSpPr txBox="1">
            <a:spLocks noChangeArrowheads="1"/>
          </p:cNvSpPr>
          <p:nvPr/>
        </p:nvSpPr>
        <p:spPr bwMode="auto">
          <a:xfrm>
            <a:off x="5048250" y="2732088"/>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13724" name="Rectangle 28"/>
          <p:cNvSpPr>
            <a:spLocks noChangeArrowheads="1"/>
          </p:cNvSpPr>
          <p:nvPr/>
        </p:nvSpPr>
        <p:spPr bwMode="auto">
          <a:xfrm>
            <a:off x="5353050" y="1203325"/>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25" name="Line 29"/>
          <p:cNvSpPr>
            <a:spLocks noChangeShapeType="1"/>
          </p:cNvSpPr>
          <p:nvPr/>
        </p:nvSpPr>
        <p:spPr bwMode="auto">
          <a:xfrm>
            <a:off x="56578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6" name="Line 30"/>
          <p:cNvSpPr>
            <a:spLocks noChangeShapeType="1"/>
          </p:cNvSpPr>
          <p:nvPr/>
        </p:nvSpPr>
        <p:spPr bwMode="auto">
          <a:xfrm>
            <a:off x="59626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7" name="Line 31"/>
          <p:cNvSpPr>
            <a:spLocks noChangeShapeType="1"/>
          </p:cNvSpPr>
          <p:nvPr/>
        </p:nvSpPr>
        <p:spPr bwMode="auto">
          <a:xfrm>
            <a:off x="62674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8" name="Line 32"/>
          <p:cNvSpPr>
            <a:spLocks noChangeShapeType="1"/>
          </p:cNvSpPr>
          <p:nvPr/>
        </p:nvSpPr>
        <p:spPr bwMode="auto">
          <a:xfrm>
            <a:off x="65722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29" name="Line 33"/>
          <p:cNvSpPr>
            <a:spLocks noChangeShapeType="1"/>
          </p:cNvSpPr>
          <p:nvPr/>
        </p:nvSpPr>
        <p:spPr bwMode="auto">
          <a:xfrm>
            <a:off x="68770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0" name="Line 34"/>
          <p:cNvSpPr>
            <a:spLocks noChangeShapeType="1"/>
          </p:cNvSpPr>
          <p:nvPr/>
        </p:nvSpPr>
        <p:spPr bwMode="auto">
          <a:xfrm>
            <a:off x="71818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1" name="Line 35"/>
          <p:cNvSpPr>
            <a:spLocks noChangeShapeType="1"/>
          </p:cNvSpPr>
          <p:nvPr/>
        </p:nvSpPr>
        <p:spPr bwMode="auto">
          <a:xfrm>
            <a:off x="74866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2" name="Line 36"/>
          <p:cNvSpPr>
            <a:spLocks noChangeShapeType="1"/>
          </p:cNvSpPr>
          <p:nvPr/>
        </p:nvSpPr>
        <p:spPr bwMode="auto">
          <a:xfrm>
            <a:off x="77914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3" name="Line 37"/>
          <p:cNvSpPr>
            <a:spLocks noChangeShapeType="1"/>
          </p:cNvSpPr>
          <p:nvPr/>
        </p:nvSpPr>
        <p:spPr bwMode="auto">
          <a:xfrm>
            <a:off x="80962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4" name="Line 38"/>
          <p:cNvSpPr>
            <a:spLocks noChangeShapeType="1"/>
          </p:cNvSpPr>
          <p:nvPr/>
        </p:nvSpPr>
        <p:spPr bwMode="auto">
          <a:xfrm>
            <a:off x="8401050" y="12033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5" name="Text Box 39"/>
          <p:cNvSpPr txBox="1">
            <a:spLocks noChangeArrowheads="1"/>
          </p:cNvSpPr>
          <p:nvPr/>
        </p:nvSpPr>
        <p:spPr bwMode="auto">
          <a:xfrm>
            <a:off x="5100638" y="1212850"/>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13736" name="Line 40"/>
          <p:cNvSpPr>
            <a:spLocks noChangeShapeType="1"/>
          </p:cNvSpPr>
          <p:nvPr/>
        </p:nvSpPr>
        <p:spPr bwMode="auto">
          <a:xfrm>
            <a:off x="5505450" y="1504950"/>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7" name="Text Box 41"/>
          <p:cNvSpPr txBox="1">
            <a:spLocks noChangeArrowheads="1"/>
          </p:cNvSpPr>
          <p:nvPr/>
        </p:nvSpPr>
        <p:spPr bwMode="auto">
          <a:xfrm>
            <a:off x="5186363" y="1611313"/>
            <a:ext cx="398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13738" name="Line 42"/>
          <p:cNvSpPr>
            <a:spLocks noChangeShapeType="1"/>
          </p:cNvSpPr>
          <p:nvPr/>
        </p:nvSpPr>
        <p:spPr bwMode="auto">
          <a:xfrm>
            <a:off x="8543925" y="150971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39" name="Text Box 43"/>
          <p:cNvSpPr txBox="1">
            <a:spLocks noChangeArrowheads="1"/>
          </p:cNvSpPr>
          <p:nvPr/>
        </p:nvSpPr>
        <p:spPr bwMode="auto">
          <a:xfrm>
            <a:off x="8113713" y="1616075"/>
            <a:ext cx="4937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13740" name="Text Box 44"/>
          <p:cNvSpPr txBox="1">
            <a:spLocks noChangeArrowheads="1"/>
          </p:cNvSpPr>
          <p:nvPr/>
        </p:nvSpPr>
        <p:spPr bwMode="auto">
          <a:xfrm>
            <a:off x="5170488" y="3084513"/>
            <a:ext cx="398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13741" name="Text Box 45"/>
          <p:cNvSpPr txBox="1">
            <a:spLocks noChangeArrowheads="1"/>
          </p:cNvSpPr>
          <p:nvPr/>
        </p:nvSpPr>
        <p:spPr bwMode="auto">
          <a:xfrm>
            <a:off x="8537575" y="3128963"/>
            <a:ext cx="4937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13742" name="Line 46"/>
          <p:cNvSpPr>
            <a:spLocks noChangeShapeType="1"/>
          </p:cNvSpPr>
          <p:nvPr/>
        </p:nvSpPr>
        <p:spPr bwMode="auto">
          <a:xfrm>
            <a:off x="8597900" y="3017838"/>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3743" name="AutoShape 47"/>
          <p:cNvSpPr>
            <a:spLocks/>
          </p:cNvSpPr>
          <p:nvPr/>
        </p:nvSpPr>
        <p:spPr bwMode="auto">
          <a:xfrm>
            <a:off x="4464050" y="3560763"/>
            <a:ext cx="139700" cy="1355725"/>
          </a:xfrm>
          <a:prstGeom prst="rightBrace">
            <a:avLst>
              <a:gd name="adj1" fmla="val 80871"/>
              <a:gd name="adj2" fmla="val 50000"/>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44" name="Text Box 48"/>
          <p:cNvSpPr txBox="1">
            <a:spLocks noChangeArrowheads="1"/>
          </p:cNvSpPr>
          <p:nvPr/>
        </p:nvSpPr>
        <p:spPr bwMode="auto">
          <a:xfrm>
            <a:off x="4616450" y="3852863"/>
            <a:ext cx="40830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Partition the input array into two subarrays: one contains </a:t>
            </a:r>
          </a:p>
          <a:p>
            <a:r>
              <a:rPr lang="en-US" sz="1200"/>
              <a:t>small elements; the other contains large elements.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09600" y="165100"/>
            <a:ext cx="7772400" cy="746125"/>
          </a:xfrm>
          <a:noFill/>
          <a:ln/>
        </p:spPr>
        <p:txBody>
          <a:bodyPr/>
          <a:lstStyle/>
          <a:p>
            <a:r>
              <a:rPr lang="en-US" sz="3200"/>
              <a:t>Analysis of Quicksort </a:t>
            </a:r>
          </a:p>
        </p:txBody>
      </p:sp>
      <p:sp>
        <p:nvSpPr>
          <p:cNvPr id="414723"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We will do the analysis for a quicksort, assuming a random pivot (no median-of-three partitioning) and no cutoff for small arrays.</a:t>
            </a:r>
          </a:p>
          <a:p>
            <a:r>
              <a:rPr lang="en-US" sz="2000">
                <a:sym typeface="Symbol" pitchFamily="18" charset="2"/>
              </a:rPr>
              <a:t>We take T(0) = T(1) = 1.</a:t>
            </a:r>
          </a:p>
          <a:p>
            <a:r>
              <a:rPr lang="en-US" sz="2000">
                <a:sym typeface="Symbol" pitchFamily="18" charset="2"/>
              </a:rPr>
              <a:t>The running time of quicksort is equal to the running time of the </a:t>
            </a:r>
            <a:r>
              <a:rPr lang="en-US" sz="2000">
                <a:solidFill>
                  <a:srgbClr val="FF00FF"/>
                </a:solidFill>
                <a:sym typeface="Symbol" pitchFamily="18" charset="2"/>
              </a:rPr>
              <a:t>two recursive calls</a:t>
            </a:r>
            <a:r>
              <a:rPr lang="en-US" sz="2000">
                <a:sym typeface="Symbol" pitchFamily="18" charset="2"/>
              </a:rPr>
              <a:t> plus the linear time spent in </a:t>
            </a:r>
            <a:r>
              <a:rPr lang="en-US" sz="2000">
                <a:solidFill>
                  <a:srgbClr val="FF00FF"/>
                </a:solidFill>
                <a:sym typeface="Symbol" pitchFamily="18" charset="2"/>
              </a:rPr>
              <a:t>the partition</a:t>
            </a:r>
            <a:r>
              <a:rPr lang="en-US" sz="2000">
                <a:sym typeface="Symbol" pitchFamily="18" charset="2"/>
              </a:rPr>
              <a:t> (the pivot selection takes only constant time). This gives the basic quicksort relation</a:t>
            </a:r>
          </a:p>
          <a:p>
            <a:pPr>
              <a:buFont typeface="Wingdings" pitchFamily="2" charset="2"/>
              <a:buNone/>
            </a:pPr>
            <a:r>
              <a:rPr lang="en-US" sz="2000">
                <a:sym typeface="Symbol" pitchFamily="18" charset="2"/>
              </a:rPr>
              <a:t>			T(N) = T(i) + T(N-i-1) + cN</a:t>
            </a:r>
          </a:p>
          <a:p>
            <a:pPr>
              <a:buFont typeface="Wingdings" pitchFamily="2" charset="2"/>
              <a:buNone/>
            </a:pPr>
            <a:r>
              <a:rPr lang="en-US" sz="2000">
                <a:sym typeface="Symbol" pitchFamily="18" charset="2"/>
              </a:rPr>
              <a:t>	where i = |S</a:t>
            </a:r>
            <a:r>
              <a:rPr lang="en-US" sz="2000" baseline="-25000">
                <a:sym typeface="Symbol" pitchFamily="18" charset="2"/>
              </a:rPr>
              <a:t>1</a:t>
            </a:r>
            <a:r>
              <a:rPr lang="en-US" sz="2000">
                <a:sym typeface="Symbol" pitchFamily="18" charset="2"/>
              </a:rPr>
              <a:t>| is the number of elements in S</a:t>
            </a:r>
            <a:r>
              <a:rPr lang="en-US" sz="2000" baseline="-25000">
                <a:sym typeface="Symbol" pitchFamily="18" charset="2"/>
              </a:rPr>
              <a:t>1</a:t>
            </a:r>
            <a:r>
              <a:rPr lang="en-US" sz="2000">
                <a:sym typeface="Symbol" pitchFamily="18" charset="2"/>
              </a:rPr>
              <a:t>.</a:t>
            </a:r>
          </a:p>
          <a:p>
            <a:endParaRPr lang="en-US" sz="2000">
              <a:sym typeface="Symbol" pitchFamily="18" charset="2"/>
            </a:endParaRPr>
          </a:p>
        </p:txBody>
      </p:sp>
      <p:sp>
        <p:nvSpPr>
          <p:cNvPr id="414724"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09600" y="165100"/>
            <a:ext cx="7772400" cy="746125"/>
          </a:xfrm>
          <a:noFill/>
          <a:ln/>
        </p:spPr>
        <p:txBody>
          <a:bodyPr/>
          <a:lstStyle/>
          <a:p>
            <a:r>
              <a:rPr lang="en-US" sz="3200"/>
              <a:t>Analysis of Quicksort </a:t>
            </a:r>
          </a:p>
        </p:txBody>
      </p:sp>
      <p:sp>
        <p:nvSpPr>
          <p:cNvPr id="415747"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Worst-Case Analysis</a:t>
            </a:r>
          </a:p>
          <a:p>
            <a:pPr lvl="1"/>
            <a:r>
              <a:rPr lang="en-US" sz="1800">
                <a:sym typeface="Symbol" pitchFamily="18" charset="2"/>
              </a:rPr>
              <a:t>The pivot is the smallest element, all the time. Then i = 0 and if we ignore T(0) = 1, which is insignificant, the recurrence is</a:t>
            </a:r>
          </a:p>
          <a:p>
            <a:pPr lvl="1">
              <a:buFont typeface="Wingdings" pitchFamily="2" charset="2"/>
              <a:buNone/>
            </a:pPr>
            <a:r>
              <a:rPr lang="en-US" sz="1800">
                <a:sym typeface="Symbol" pitchFamily="18" charset="2"/>
              </a:rPr>
              <a:t>			T(N) = T(N-1) + cN, 	N &gt; 1</a:t>
            </a:r>
          </a:p>
          <a:p>
            <a:pPr lvl="1">
              <a:buFont typeface="Wingdings" pitchFamily="2" charset="2"/>
              <a:buNone/>
            </a:pPr>
            <a:r>
              <a:rPr lang="en-US" sz="1800">
                <a:sym typeface="Symbol" pitchFamily="18" charset="2"/>
              </a:rPr>
              <a:t>We telescope, using equation above repeatedly. Thus</a:t>
            </a:r>
          </a:p>
          <a:p>
            <a:pPr lvl="1">
              <a:buFont typeface="Wingdings" pitchFamily="2" charset="2"/>
              <a:buNone/>
            </a:pPr>
            <a:r>
              <a:rPr lang="en-US" sz="1800">
                <a:sym typeface="Symbol" pitchFamily="18" charset="2"/>
              </a:rPr>
              <a:t>			T(N-1) = T(N-2) + c(N-1)</a:t>
            </a:r>
          </a:p>
          <a:p>
            <a:pPr lvl="1">
              <a:buFont typeface="Wingdings" pitchFamily="2" charset="2"/>
              <a:buNone/>
            </a:pPr>
            <a:r>
              <a:rPr lang="en-US" sz="1800">
                <a:sym typeface="Symbol" pitchFamily="18" charset="2"/>
              </a:rPr>
              <a:t>			T(N-2) = T(N-3) + c(N-2)</a:t>
            </a:r>
          </a:p>
          <a:p>
            <a:pPr lvl="1">
              <a:buFont typeface="Wingdings" pitchFamily="2" charset="2"/>
              <a:buNone/>
            </a:pPr>
            <a:r>
              <a:rPr lang="en-US" sz="1800">
                <a:sym typeface="Symbol" pitchFamily="18" charset="2"/>
              </a:rPr>
              <a:t>			</a:t>
            </a:r>
            <a:r>
              <a:rPr lang="en-US" sz="2400" baseline="30000">
                <a:sym typeface="Symbol" pitchFamily="18" charset="2"/>
              </a:rPr>
              <a:t>………..</a:t>
            </a:r>
          </a:p>
          <a:p>
            <a:pPr lvl="1">
              <a:buFont typeface="Wingdings" pitchFamily="2" charset="2"/>
              <a:buNone/>
            </a:pPr>
            <a:r>
              <a:rPr lang="en-US" sz="1800">
                <a:sym typeface="Symbol" pitchFamily="18" charset="2"/>
              </a:rPr>
              <a:t>			T(3)    = T(2) + c(3)</a:t>
            </a:r>
          </a:p>
          <a:p>
            <a:pPr lvl="1">
              <a:buFont typeface="Wingdings" pitchFamily="2" charset="2"/>
              <a:buNone/>
            </a:pPr>
            <a:r>
              <a:rPr lang="en-US" sz="1800">
                <a:sym typeface="Symbol" pitchFamily="18" charset="2"/>
              </a:rPr>
              <a:t>			T(2)    = T(1) + c(2)</a:t>
            </a:r>
          </a:p>
          <a:p>
            <a:pPr lvl="1">
              <a:buFont typeface="Wingdings" pitchFamily="2" charset="2"/>
              <a:buNone/>
            </a:pPr>
            <a:r>
              <a:rPr lang="en-US" sz="1800">
                <a:sym typeface="Symbol" pitchFamily="18" charset="2"/>
              </a:rPr>
              <a:t>Adding up all these equations yields</a:t>
            </a:r>
          </a:p>
          <a:p>
            <a:pPr lvl="1">
              <a:buFont typeface="Wingdings" pitchFamily="2" charset="2"/>
              <a:buNone/>
            </a:pPr>
            <a:endParaRPr lang="en-US" sz="1800">
              <a:sym typeface="Symbol" pitchFamily="18" charset="2"/>
            </a:endParaRPr>
          </a:p>
          <a:p>
            <a:endParaRPr lang="en-US" sz="2000">
              <a:sym typeface="Symbol" pitchFamily="18" charset="2"/>
            </a:endParaRPr>
          </a:p>
        </p:txBody>
      </p:sp>
      <p:sp>
        <p:nvSpPr>
          <p:cNvPr id="415748"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415749" name="Group 5"/>
          <p:cNvGrpSpPr>
            <a:grpSpLocks/>
          </p:cNvGrpSpPr>
          <p:nvPr/>
        </p:nvGrpSpPr>
        <p:grpSpPr bwMode="auto">
          <a:xfrm>
            <a:off x="2517775" y="2012950"/>
            <a:ext cx="1420813" cy="858838"/>
            <a:chOff x="1586" y="1268"/>
            <a:chExt cx="895" cy="541"/>
          </a:xfrm>
        </p:grpSpPr>
        <p:sp>
          <p:nvSpPr>
            <p:cNvPr id="415750" name="Line 6"/>
            <p:cNvSpPr>
              <a:spLocks noChangeShapeType="1"/>
            </p:cNvSpPr>
            <p:nvPr/>
          </p:nvSpPr>
          <p:spPr bwMode="auto">
            <a:xfrm flipV="1">
              <a:off x="1586" y="1701"/>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5751" name="Line 7"/>
            <p:cNvSpPr>
              <a:spLocks noChangeShapeType="1"/>
            </p:cNvSpPr>
            <p:nvPr/>
          </p:nvSpPr>
          <p:spPr bwMode="auto">
            <a:xfrm flipV="1">
              <a:off x="2075" y="1268"/>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5752" name="Group 8"/>
          <p:cNvGrpSpPr>
            <a:grpSpLocks/>
          </p:cNvGrpSpPr>
          <p:nvPr/>
        </p:nvGrpSpPr>
        <p:grpSpPr bwMode="auto">
          <a:xfrm>
            <a:off x="2530475" y="2701925"/>
            <a:ext cx="1622425" cy="515938"/>
            <a:chOff x="1594" y="1702"/>
            <a:chExt cx="1022" cy="325"/>
          </a:xfrm>
        </p:grpSpPr>
        <p:sp>
          <p:nvSpPr>
            <p:cNvPr id="415753" name="Line 9"/>
            <p:cNvSpPr>
              <a:spLocks noChangeShapeType="1"/>
            </p:cNvSpPr>
            <p:nvPr/>
          </p:nvSpPr>
          <p:spPr bwMode="auto">
            <a:xfrm flipV="1">
              <a:off x="1594" y="1919"/>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5754" name="Line 10"/>
            <p:cNvSpPr>
              <a:spLocks noChangeShapeType="1"/>
            </p:cNvSpPr>
            <p:nvPr/>
          </p:nvSpPr>
          <p:spPr bwMode="auto">
            <a:xfrm flipV="1">
              <a:off x="2210" y="1702"/>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5755" name="Group 11"/>
          <p:cNvGrpSpPr>
            <a:grpSpLocks/>
          </p:cNvGrpSpPr>
          <p:nvPr/>
        </p:nvGrpSpPr>
        <p:grpSpPr bwMode="auto">
          <a:xfrm>
            <a:off x="2411413" y="3046413"/>
            <a:ext cx="1743075" cy="795337"/>
            <a:chOff x="1519" y="1919"/>
            <a:chExt cx="1098" cy="501"/>
          </a:xfrm>
        </p:grpSpPr>
        <p:sp>
          <p:nvSpPr>
            <p:cNvPr id="415756" name="Line 12"/>
            <p:cNvSpPr>
              <a:spLocks noChangeShapeType="1"/>
            </p:cNvSpPr>
            <p:nvPr/>
          </p:nvSpPr>
          <p:spPr bwMode="auto">
            <a:xfrm flipV="1">
              <a:off x="2211" y="1919"/>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5757" name="Line 13"/>
            <p:cNvSpPr>
              <a:spLocks noChangeShapeType="1"/>
            </p:cNvSpPr>
            <p:nvPr/>
          </p:nvSpPr>
          <p:spPr bwMode="auto">
            <a:xfrm flipV="1">
              <a:off x="1519" y="2312"/>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5758" name="Group 14"/>
          <p:cNvGrpSpPr>
            <a:grpSpLocks/>
          </p:cNvGrpSpPr>
          <p:nvPr/>
        </p:nvGrpSpPr>
        <p:grpSpPr bwMode="auto">
          <a:xfrm>
            <a:off x="2379663" y="3690938"/>
            <a:ext cx="1624012" cy="506412"/>
            <a:chOff x="1499" y="2325"/>
            <a:chExt cx="1023" cy="319"/>
          </a:xfrm>
        </p:grpSpPr>
        <p:sp>
          <p:nvSpPr>
            <p:cNvPr id="415759" name="Line 15"/>
            <p:cNvSpPr>
              <a:spLocks noChangeShapeType="1"/>
            </p:cNvSpPr>
            <p:nvPr/>
          </p:nvSpPr>
          <p:spPr bwMode="auto">
            <a:xfrm flipV="1">
              <a:off x="2116" y="2325"/>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5760" name="Line 16"/>
            <p:cNvSpPr>
              <a:spLocks noChangeShapeType="1"/>
            </p:cNvSpPr>
            <p:nvPr/>
          </p:nvSpPr>
          <p:spPr bwMode="auto">
            <a:xfrm flipV="1">
              <a:off x="1499" y="2536"/>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415761" name="Object 17"/>
          <p:cNvGraphicFramePr>
            <a:graphicFrameLocks noChangeAspect="1"/>
          </p:cNvGraphicFramePr>
          <p:nvPr/>
        </p:nvGraphicFramePr>
        <p:xfrm>
          <a:off x="2757488" y="4665663"/>
          <a:ext cx="2586037" cy="628650"/>
        </p:xfrm>
        <a:graphic>
          <a:graphicData uri="http://schemas.openxmlformats.org/presentationml/2006/ole">
            <mc:AlternateContent xmlns:mc="http://schemas.openxmlformats.org/markup-compatibility/2006">
              <mc:Choice xmlns:v="urn:schemas-microsoft-com:vml" Requires="v">
                <p:oleObj spid="_x0000_s439298" name="Equation" r:id="rId3" imgW="1777680" imgH="431640" progId="Equation.3">
                  <p:embed/>
                </p:oleObj>
              </mc:Choice>
              <mc:Fallback>
                <p:oleObj name="Equation" r:id="rId3" imgW="1777680" imgH="43164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488" y="4665663"/>
                        <a:ext cx="258603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5749"/>
                                        </p:tgtEl>
                                        <p:attrNameLst>
                                          <p:attrName>style.visibility</p:attrName>
                                        </p:attrNameLst>
                                      </p:cBhvr>
                                      <p:to>
                                        <p:strVal val="visible"/>
                                      </p:to>
                                    </p:set>
                                    <p:animEffect transition="in" filter="blinds(horizontal)">
                                      <p:cBhvr>
                                        <p:cTn id="7" dur="500"/>
                                        <p:tgtEl>
                                          <p:spTgt spid="415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5752"/>
                                        </p:tgtEl>
                                        <p:attrNameLst>
                                          <p:attrName>style.visibility</p:attrName>
                                        </p:attrNameLst>
                                      </p:cBhvr>
                                      <p:to>
                                        <p:strVal val="visible"/>
                                      </p:to>
                                    </p:set>
                                    <p:animEffect transition="in" filter="blinds(horizontal)">
                                      <p:cBhvr>
                                        <p:cTn id="12" dur="500"/>
                                        <p:tgtEl>
                                          <p:spTgt spid="4157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5755"/>
                                        </p:tgtEl>
                                        <p:attrNameLst>
                                          <p:attrName>style.visibility</p:attrName>
                                        </p:attrNameLst>
                                      </p:cBhvr>
                                      <p:to>
                                        <p:strVal val="visible"/>
                                      </p:to>
                                    </p:set>
                                    <p:animEffect transition="in" filter="blinds(horizontal)">
                                      <p:cBhvr>
                                        <p:cTn id="17" dur="500"/>
                                        <p:tgtEl>
                                          <p:spTgt spid="4157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5758"/>
                                        </p:tgtEl>
                                        <p:attrNameLst>
                                          <p:attrName>style.visibility</p:attrName>
                                        </p:attrNameLst>
                                      </p:cBhvr>
                                      <p:to>
                                        <p:strVal val="visible"/>
                                      </p:to>
                                    </p:set>
                                    <p:animEffect transition="in" filter="blinds(horizontal)">
                                      <p:cBhvr>
                                        <p:cTn id="22" dur="500"/>
                                        <p:tgtEl>
                                          <p:spTgt spid="415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609600" y="165100"/>
            <a:ext cx="7772400" cy="746125"/>
          </a:xfrm>
          <a:noFill/>
          <a:ln/>
        </p:spPr>
        <p:txBody>
          <a:bodyPr/>
          <a:lstStyle/>
          <a:p>
            <a:r>
              <a:rPr lang="en-US" sz="3200"/>
              <a:t>Analysis of Quicksort </a:t>
            </a:r>
          </a:p>
        </p:txBody>
      </p:sp>
      <p:sp>
        <p:nvSpPr>
          <p:cNvPr id="416771"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Best-Case Analysis</a:t>
            </a:r>
          </a:p>
          <a:p>
            <a:pPr lvl="1"/>
            <a:r>
              <a:rPr lang="en-US" sz="1800">
                <a:sym typeface="Symbol" pitchFamily="18" charset="2"/>
              </a:rPr>
              <a:t>In the best case, the pivot is in the middle. </a:t>
            </a:r>
          </a:p>
          <a:p>
            <a:pPr lvl="1"/>
            <a:r>
              <a:rPr lang="en-US" sz="1800">
                <a:sym typeface="Symbol" pitchFamily="18" charset="2"/>
              </a:rPr>
              <a:t>To simply the analysis, we assume that the two subarrays are each exactly half the size of the original. Although this gives a slight overestimate, this is acceptable because we are only interested in a Big-Oh notation.</a:t>
            </a:r>
          </a:p>
          <a:p>
            <a:pPr lvl="1">
              <a:buFont typeface="Wingdings" pitchFamily="2" charset="2"/>
              <a:buNone/>
            </a:pPr>
            <a:r>
              <a:rPr lang="en-US" sz="1800">
                <a:sym typeface="Symbol" pitchFamily="18" charset="2"/>
              </a:rPr>
              <a:t>			T(N) = 2T(N/2) + cN</a:t>
            </a:r>
          </a:p>
          <a:p>
            <a:pPr lvl="1">
              <a:buFont typeface="Wingdings" pitchFamily="2" charset="2"/>
              <a:buNone/>
            </a:pPr>
            <a:r>
              <a:rPr lang="en-US" sz="1800">
                <a:sym typeface="Symbol" pitchFamily="18" charset="2"/>
              </a:rPr>
              <a:t>	Divide both sides of the equation by N.</a:t>
            </a:r>
          </a:p>
          <a:p>
            <a:pPr lvl="1">
              <a:buFont typeface="Wingdings" pitchFamily="2" charset="2"/>
              <a:buNone/>
            </a:pPr>
            <a:endParaRPr lang="en-US" sz="1800">
              <a:sym typeface="Symbol" pitchFamily="18" charset="2"/>
            </a:endParaRPr>
          </a:p>
          <a:p>
            <a:pPr lvl="1">
              <a:buFont typeface="Wingdings" pitchFamily="2" charset="2"/>
              <a:buNone/>
            </a:pPr>
            <a:r>
              <a:rPr lang="en-US" sz="1800">
                <a:sym typeface="Symbol" pitchFamily="18" charset="2"/>
              </a:rPr>
              <a:t>	We will telescope using this equation.</a:t>
            </a:r>
          </a:p>
          <a:p>
            <a:pPr lvl="1"/>
            <a:endParaRPr lang="en-US" sz="1800">
              <a:sym typeface="Symbol" pitchFamily="18" charset="2"/>
            </a:endParaRPr>
          </a:p>
          <a:p>
            <a:pPr lvl="1"/>
            <a:endParaRPr lang="en-US" sz="1800">
              <a:sym typeface="Symbol" pitchFamily="18" charset="2"/>
            </a:endParaRPr>
          </a:p>
          <a:p>
            <a:pPr lvl="1"/>
            <a:endParaRPr lang="en-US" sz="1800">
              <a:sym typeface="Symbol" pitchFamily="18" charset="2"/>
            </a:endParaRPr>
          </a:p>
          <a:p>
            <a:pPr lvl="1"/>
            <a:endParaRPr lang="en-US" sz="1800">
              <a:sym typeface="Symbol" pitchFamily="18" charset="2"/>
            </a:endParaRPr>
          </a:p>
          <a:p>
            <a:pPr lvl="1"/>
            <a:endParaRPr lang="en-US" sz="1800">
              <a:sym typeface="Symbol" pitchFamily="18" charset="2"/>
            </a:endParaRPr>
          </a:p>
          <a:p>
            <a:pPr lvl="1">
              <a:buFont typeface="Wingdings" pitchFamily="2" charset="2"/>
              <a:buNone/>
            </a:pPr>
            <a:r>
              <a:rPr lang="en-US" sz="1800">
                <a:sym typeface="Symbol" pitchFamily="18" charset="2"/>
              </a:rPr>
              <a:t>	Adding up all equations, we have</a:t>
            </a:r>
          </a:p>
          <a:p>
            <a:pPr lvl="1">
              <a:buFont typeface="Wingdings" pitchFamily="2" charset="2"/>
              <a:buNone/>
            </a:pPr>
            <a:r>
              <a:rPr lang="en-US" sz="1800">
                <a:sym typeface="Symbol" pitchFamily="18" charset="2"/>
              </a:rPr>
              <a:t>	which yields </a:t>
            </a:r>
            <a:r>
              <a:rPr lang="en-US" sz="1800">
                <a:solidFill>
                  <a:srgbClr val="FF00FF"/>
                </a:solidFill>
                <a:sym typeface="Symbol" pitchFamily="18" charset="2"/>
              </a:rPr>
              <a:t>T(N) = cNlogN + N = O(NlogN)</a:t>
            </a:r>
          </a:p>
        </p:txBody>
      </p:sp>
      <p:sp>
        <p:nvSpPr>
          <p:cNvPr id="416772"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16773" name="Object 5"/>
          <p:cNvGraphicFramePr>
            <a:graphicFrameLocks noChangeAspect="1"/>
          </p:cNvGraphicFramePr>
          <p:nvPr/>
        </p:nvGraphicFramePr>
        <p:xfrm>
          <a:off x="2660650" y="3514725"/>
          <a:ext cx="1282700" cy="393700"/>
        </p:xfrm>
        <a:graphic>
          <a:graphicData uri="http://schemas.openxmlformats.org/presentationml/2006/ole">
            <mc:AlternateContent xmlns:mc="http://schemas.openxmlformats.org/markup-compatibility/2006">
              <mc:Choice xmlns:v="urn:schemas-microsoft-com:vml" Requires="v">
                <p:oleObj spid="_x0000_s440328" name="Equation" r:id="rId3" imgW="1282680" imgH="393480" progId="Equation.3">
                  <p:embed/>
                </p:oleObj>
              </mc:Choice>
              <mc:Fallback>
                <p:oleObj name="Equation" r:id="rId3" imgW="128268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3514725"/>
                        <a:ext cx="12827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6774" name="Object 6"/>
          <p:cNvGraphicFramePr>
            <a:graphicFrameLocks noChangeAspect="1"/>
          </p:cNvGraphicFramePr>
          <p:nvPr/>
        </p:nvGraphicFramePr>
        <p:xfrm>
          <a:off x="2684463" y="4737100"/>
          <a:ext cx="1435100" cy="1028700"/>
        </p:xfrm>
        <a:graphic>
          <a:graphicData uri="http://schemas.openxmlformats.org/presentationml/2006/ole">
            <mc:AlternateContent xmlns:mc="http://schemas.openxmlformats.org/markup-compatibility/2006">
              <mc:Choice xmlns:v="urn:schemas-microsoft-com:vml" Requires="v">
                <p:oleObj spid="_x0000_s440329" name="Equation" r:id="rId5" imgW="1434960" imgH="1028520" progId="Equation.3">
                  <p:embed/>
                </p:oleObj>
              </mc:Choice>
              <mc:Fallback>
                <p:oleObj name="Equation" r:id="rId5" imgW="1434960" imgH="102852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463" y="4737100"/>
                        <a:ext cx="14351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6775" name="Group 7"/>
          <p:cNvGrpSpPr>
            <a:grpSpLocks/>
          </p:cNvGrpSpPr>
          <p:nvPr/>
        </p:nvGrpSpPr>
        <p:grpSpPr bwMode="auto">
          <a:xfrm>
            <a:off x="2711450" y="4195763"/>
            <a:ext cx="1258888" cy="892175"/>
            <a:chOff x="1715" y="2351"/>
            <a:chExt cx="793" cy="562"/>
          </a:xfrm>
        </p:grpSpPr>
        <p:sp>
          <p:nvSpPr>
            <p:cNvPr id="416776" name="Line 8"/>
            <p:cNvSpPr>
              <a:spLocks noChangeShapeType="1"/>
            </p:cNvSpPr>
            <p:nvPr/>
          </p:nvSpPr>
          <p:spPr bwMode="auto">
            <a:xfrm flipV="1">
              <a:off x="2142" y="2351"/>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77" name="Line 9"/>
            <p:cNvSpPr>
              <a:spLocks noChangeShapeType="1"/>
            </p:cNvSpPr>
            <p:nvPr/>
          </p:nvSpPr>
          <p:spPr bwMode="auto">
            <a:xfrm flipV="1">
              <a:off x="1715" y="2676"/>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416778" name="Object 10"/>
          <p:cNvGraphicFramePr>
            <a:graphicFrameLocks noChangeAspect="1"/>
          </p:cNvGraphicFramePr>
          <p:nvPr/>
        </p:nvGraphicFramePr>
        <p:xfrm>
          <a:off x="2665413" y="4224338"/>
          <a:ext cx="1447800" cy="393700"/>
        </p:xfrm>
        <a:graphic>
          <a:graphicData uri="http://schemas.openxmlformats.org/presentationml/2006/ole">
            <mc:AlternateContent xmlns:mc="http://schemas.openxmlformats.org/markup-compatibility/2006">
              <mc:Choice xmlns:v="urn:schemas-microsoft-com:vml" Requires="v">
                <p:oleObj spid="_x0000_s440330" name="Equation" r:id="rId7" imgW="1447560" imgH="393480" progId="Equation.3">
                  <p:embed/>
                </p:oleObj>
              </mc:Choice>
              <mc:Fallback>
                <p:oleObj name="Equation" r:id="rId7" imgW="1447560" imgH="39348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5413" y="4224338"/>
                        <a:ext cx="14478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6779" name="Group 11"/>
          <p:cNvGrpSpPr>
            <a:grpSpLocks/>
          </p:cNvGrpSpPr>
          <p:nvPr/>
        </p:nvGrpSpPr>
        <p:grpSpPr bwMode="auto">
          <a:xfrm>
            <a:off x="2625725" y="3471863"/>
            <a:ext cx="1162050" cy="1085850"/>
            <a:chOff x="1654" y="2187"/>
            <a:chExt cx="732" cy="684"/>
          </a:xfrm>
        </p:grpSpPr>
        <p:sp>
          <p:nvSpPr>
            <p:cNvPr id="416780" name="Line 12"/>
            <p:cNvSpPr>
              <a:spLocks noChangeShapeType="1"/>
            </p:cNvSpPr>
            <p:nvPr/>
          </p:nvSpPr>
          <p:spPr bwMode="auto">
            <a:xfrm flipV="1">
              <a:off x="2020" y="2187"/>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81" name="Line 13"/>
            <p:cNvSpPr>
              <a:spLocks noChangeShapeType="1"/>
            </p:cNvSpPr>
            <p:nvPr/>
          </p:nvSpPr>
          <p:spPr bwMode="auto">
            <a:xfrm flipV="1">
              <a:off x="1654" y="2634"/>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6782" name="Group 14"/>
          <p:cNvGrpSpPr>
            <a:grpSpLocks/>
          </p:cNvGrpSpPr>
          <p:nvPr/>
        </p:nvGrpSpPr>
        <p:grpSpPr bwMode="auto">
          <a:xfrm>
            <a:off x="2544763" y="4710113"/>
            <a:ext cx="1335087" cy="1022350"/>
            <a:chOff x="1674" y="2656"/>
            <a:chExt cx="841" cy="644"/>
          </a:xfrm>
        </p:grpSpPr>
        <p:sp>
          <p:nvSpPr>
            <p:cNvPr id="416783" name="Line 15"/>
            <p:cNvSpPr>
              <a:spLocks noChangeShapeType="1"/>
            </p:cNvSpPr>
            <p:nvPr/>
          </p:nvSpPr>
          <p:spPr bwMode="auto">
            <a:xfrm flipV="1">
              <a:off x="2149" y="2656"/>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6784" name="Line 16"/>
            <p:cNvSpPr>
              <a:spLocks noChangeShapeType="1"/>
            </p:cNvSpPr>
            <p:nvPr/>
          </p:nvSpPr>
          <p:spPr bwMode="auto">
            <a:xfrm flipV="1">
              <a:off x="1674" y="3063"/>
              <a:ext cx="366" cy="237"/>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416785" name="Object 17"/>
          <p:cNvGraphicFramePr>
            <a:graphicFrameLocks noChangeAspect="1"/>
          </p:cNvGraphicFramePr>
          <p:nvPr/>
        </p:nvGraphicFramePr>
        <p:xfrm>
          <a:off x="4778375" y="5784850"/>
          <a:ext cx="1397000" cy="393700"/>
        </p:xfrm>
        <a:graphic>
          <a:graphicData uri="http://schemas.openxmlformats.org/presentationml/2006/ole">
            <mc:AlternateContent xmlns:mc="http://schemas.openxmlformats.org/markup-compatibility/2006">
              <mc:Choice xmlns:v="urn:schemas-microsoft-com:vml" Requires="v">
                <p:oleObj spid="_x0000_s440331" name="Equation" r:id="rId9" imgW="1396800" imgH="393480" progId="Equation.3">
                  <p:embed/>
                </p:oleObj>
              </mc:Choice>
              <mc:Fallback>
                <p:oleObj name="Equation" r:id="rId9" imgW="1396800" imgH="393480" progId="Equation.3">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8375" y="5784850"/>
                        <a:ext cx="13970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6775"/>
                                        </p:tgtEl>
                                        <p:attrNameLst>
                                          <p:attrName>style.visibility</p:attrName>
                                        </p:attrNameLst>
                                      </p:cBhvr>
                                      <p:to>
                                        <p:strVal val="visible"/>
                                      </p:to>
                                    </p:set>
                                    <p:animEffect transition="in" filter="blinds(horizontal)">
                                      <p:cBhvr>
                                        <p:cTn id="7" dur="500"/>
                                        <p:tgtEl>
                                          <p:spTgt spid="416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6782"/>
                                        </p:tgtEl>
                                        <p:attrNameLst>
                                          <p:attrName>style.visibility</p:attrName>
                                        </p:attrNameLst>
                                      </p:cBhvr>
                                      <p:to>
                                        <p:strVal val="visible"/>
                                      </p:to>
                                    </p:set>
                                    <p:animEffect transition="in" filter="blinds(horizontal)">
                                      <p:cBhvr>
                                        <p:cTn id="12" dur="500"/>
                                        <p:tgtEl>
                                          <p:spTgt spid="416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609600" y="165100"/>
            <a:ext cx="7772400" cy="746125"/>
          </a:xfrm>
          <a:noFill/>
          <a:ln/>
        </p:spPr>
        <p:txBody>
          <a:bodyPr/>
          <a:lstStyle/>
          <a:p>
            <a:r>
              <a:rPr lang="en-US" sz="3200"/>
              <a:t>Analysis of Quicksort </a:t>
            </a:r>
          </a:p>
        </p:txBody>
      </p:sp>
      <p:sp>
        <p:nvSpPr>
          <p:cNvPr id="417795" name="Rectangle 3" descr="Rectangle: Click to edit Master text styles&#10;Second level&#10;Third level&#10;Fourth level&#10;Fifth level"/>
          <p:cNvSpPr>
            <a:spLocks noGrp="1" noChangeArrowheads="1"/>
          </p:cNvSpPr>
          <p:nvPr>
            <p:ph idx="1"/>
          </p:nvPr>
        </p:nvSpPr>
        <p:spPr>
          <a:xfrm>
            <a:off x="573088" y="958850"/>
            <a:ext cx="8361362" cy="5607050"/>
          </a:xfrm>
          <a:noFill/>
          <a:ln/>
        </p:spPr>
        <p:txBody>
          <a:bodyPr/>
          <a:lstStyle/>
          <a:p>
            <a:r>
              <a:rPr lang="en-US" sz="2000">
                <a:sym typeface="Symbol" pitchFamily="18" charset="2"/>
              </a:rPr>
              <a:t>Average-Case Analysis</a:t>
            </a:r>
          </a:p>
          <a:p>
            <a:pPr lvl="1"/>
            <a:r>
              <a:rPr lang="en-US" sz="1800">
                <a:cs typeface="Times New Roman" charset="0"/>
                <a:sym typeface="Symbol" pitchFamily="18" charset="2"/>
              </a:rPr>
              <a:t>Recall that T(N) = T(i) + T(N–i–1) + cN	(1)</a:t>
            </a:r>
          </a:p>
          <a:p>
            <a:pPr lvl="1"/>
            <a:r>
              <a:rPr lang="en-US" sz="1800">
                <a:cs typeface="Times New Roman" charset="0"/>
                <a:sym typeface="Symbol" pitchFamily="18" charset="2"/>
              </a:rPr>
              <a:t>The average value of T(i), and hence T(N-i-1), is</a:t>
            </a:r>
          </a:p>
          <a:p>
            <a:pPr lvl="1"/>
            <a:r>
              <a:rPr lang="en-US" sz="1800">
                <a:cs typeface="Times New Roman" charset="0"/>
                <a:sym typeface="Symbol" pitchFamily="18" charset="2"/>
              </a:rPr>
              <a:t>Equation (1) then becomes </a:t>
            </a:r>
          </a:p>
          <a:p>
            <a:pPr lvl="1">
              <a:buFont typeface="Wingdings" pitchFamily="2" charset="2"/>
              <a:buNone/>
            </a:pPr>
            <a:r>
              <a:rPr lang="en-US" sz="1800">
                <a:cs typeface="Times New Roman" charset="0"/>
                <a:sym typeface="Symbol" pitchFamily="18" charset="2"/>
              </a:rPr>
              <a:t>                                                              	(2)</a:t>
            </a:r>
          </a:p>
          <a:p>
            <a:pPr lvl="1">
              <a:buFont typeface="Wingdings" pitchFamily="2" charset="2"/>
              <a:buNone/>
            </a:pPr>
            <a:r>
              <a:rPr lang="en-US" sz="800">
                <a:cs typeface="Times New Roman" charset="0"/>
                <a:sym typeface="Symbol" pitchFamily="18" charset="2"/>
              </a:rPr>
              <a:t>	</a:t>
            </a:r>
          </a:p>
          <a:p>
            <a:pPr lvl="1">
              <a:buFont typeface="Wingdings" pitchFamily="2" charset="2"/>
              <a:buNone/>
            </a:pPr>
            <a:r>
              <a:rPr lang="en-US" sz="1800">
                <a:cs typeface="Times New Roman" charset="0"/>
                <a:sym typeface="Symbol" pitchFamily="18" charset="2"/>
              </a:rPr>
              <a:t>	If Equation (2) is multiplied by N, it becomes</a:t>
            </a:r>
          </a:p>
          <a:p>
            <a:pPr lvl="1">
              <a:buFont typeface="Wingdings" pitchFamily="2" charset="2"/>
              <a:buNone/>
            </a:pPr>
            <a:r>
              <a:rPr lang="en-US" sz="1800">
                <a:cs typeface="Times New Roman" charset="0"/>
                <a:sym typeface="Symbol" pitchFamily="18" charset="2"/>
              </a:rPr>
              <a:t>							(3)</a:t>
            </a:r>
          </a:p>
          <a:p>
            <a:pPr lvl="1">
              <a:buFont typeface="Wingdings" pitchFamily="2" charset="2"/>
              <a:buNone/>
            </a:pPr>
            <a:endParaRPr lang="en-US" sz="800">
              <a:cs typeface="Times New Roman" charset="0"/>
              <a:sym typeface="Symbol" pitchFamily="18" charset="2"/>
            </a:endParaRPr>
          </a:p>
          <a:p>
            <a:pPr lvl="1">
              <a:buFont typeface="Wingdings" pitchFamily="2" charset="2"/>
              <a:buNone/>
            </a:pPr>
            <a:r>
              <a:rPr lang="en-US" sz="1800">
                <a:cs typeface="Times New Roman" charset="0"/>
                <a:sym typeface="Symbol" pitchFamily="18" charset="2"/>
              </a:rPr>
              <a:t>	We telescope with one more equation.</a:t>
            </a:r>
          </a:p>
          <a:p>
            <a:pPr lvl="1">
              <a:buFont typeface="Wingdings" pitchFamily="2" charset="2"/>
              <a:buNone/>
            </a:pPr>
            <a:r>
              <a:rPr lang="en-US" sz="1800">
                <a:cs typeface="Times New Roman" charset="0"/>
                <a:sym typeface="Symbol" pitchFamily="18" charset="2"/>
              </a:rPr>
              <a:t>							(4)</a:t>
            </a:r>
          </a:p>
          <a:p>
            <a:pPr lvl="1">
              <a:buFont typeface="Wingdings" pitchFamily="2" charset="2"/>
              <a:buNone/>
            </a:pPr>
            <a:r>
              <a:rPr lang="en-US" sz="1800">
                <a:cs typeface="Times New Roman" charset="0"/>
                <a:sym typeface="Symbol" pitchFamily="18" charset="2"/>
              </a:rPr>
              <a:t>	(3) – (4), we obtain</a:t>
            </a:r>
          </a:p>
          <a:p>
            <a:pPr lvl="1">
              <a:buFont typeface="Wingdings" pitchFamily="2" charset="2"/>
              <a:buNone/>
            </a:pPr>
            <a:r>
              <a:rPr lang="en-US" sz="1800">
                <a:cs typeface="Times New Roman" charset="0"/>
                <a:sym typeface="Symbol" pitchFamily="18" charset="2"/>
              </a:rPr>
              <a:t>			NT(N) – (N-1)T(N-1) = 2T(N-1) + 2cN – c</a:t>
            </a:r>
          </a:p>
          <a:p>
            <a:pPr lvl="1">
              <a:buFont typeface="Wingdings" pitchFamily="2" charset="2"/>
              <a:buNone/>
            </a:pPr>
            <a:r>
              <a:rPr lang="en-US" sz="1800">
                <a:cs typeface="Times New Roman" charset="0"/>
                <a:sym typeface="Symbol" pitchFamily="18" charset="2"/>
              </a:rPr>
              <a:t>	We rearrange terms and drop the insignificant –c on the right, obtaining</a:t>
            </a:r>
          </a:p>
          <a:p>
            <a:pPr lvl="1">
              <a:buFont typeface="Wingdings" pitchFamily="2" charset="2"/>
              <a:buNone/>
            </a:pPr>
            <a:r>
              <a:rPr lang="en-US" sz="1800">
                <a:cs typeface="Times New Roman" charset="0"/>
                <a:sym typeface="Symbol" pitchFamily="18" charset="2"/>
              </a:rPr>
              <a:t>			NT(N) = (N+1)T(N-1) + 2cN	(5)</a:t>
            </a:r>
          </a:p>
          <a:p>
            <a:pPr lvl="1">
              <a:buFont typeface="Wingdings" pitchFamily="2" charset="2"/>
              <a:buNone/>
            </a:pPr>
            <a:r>
              <a:rPr lang="en-US" sz="1800">
                <a:cs typeface="Times New Roman" charset="0"/>
                <a:sym typeface="Symbol" pitchFamily="18" charset="2"/>
              </a:rPr>
              <a:t>	Divide Equation (5) by N(N+1):</a:t>
            </a:r>
          </a:p>
          <a:p>
            <a:pPr lvl="1">
              <a:buFont typeface="Wingdings" pitchFamily="2" charset="2"/>
              <a:buNone/>
            </a:pPr>
            <a:endParaRPr lang="en-US" sz="500">
              <a:cs typeface="Times New Roman" charset="0"/>
              <a:sym typeface="Symbol" pitchFamily="18" charset="2"/>
            </a:endParaRPr>
          </a:p>
          <a:p>
            <a:pPr lvl="1">
              <a:buFont typeface="Wingdings" pitchFamily="2" charset="2"/>
              <a:buNone/>
            </a:pPr>
            <a:r>
              <a:rPr lang="en-US" sz="1800">
                <a:cs typeface="Times New Roman" charset="0"/>
                <a:sym typeface="Symbol" pitchFamily="18" charset="2"/>
              </a:rPr>
              <a:t>							(6)</a:t>
            </a:r>
          </a:p>
        </p:txBody>
      </p:sp>
      <p:sp>
        <p:nvSpPr>
          <p:cNvPr id="417796"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17797" name="Object 5"/>
          <p:cNvGraphicFramePr>
            <a:graphicFrameLocks noChangeAspect="1"/>
          </p:cNvGraphicFramePr>
          <p:nvPr/>
        </p:nvGraphicFramePr>
        <p:xfrm>
          <a:off x="6413500" y="1625600"/>
          <a:ext cx="685800" cy="444500"/>
        </p:xfrm>
        <a:graphic>
          <a:graphicData uri="http://schemas.openxmlformats.org/presentationml/2006/ole">
            <mc:AlternateContent xmlns:mc="http://schemas.openxmlformats.org/markup-compatibility/2006">
              <mc:Choice xmlns:v="urn:schemas-microsoft-com:vml" Requires="v">
                <p:oleObj spid="_x0000_s441354" name="Equation" r:id="rId3" imgW="685800" imgH="444240" progId="Equation.3">
                  <p:embed/>
                </p:oleObj>
              </mc:Choice>
              <mc:Fallback>
                <p:oleObj name="Equation" r:id="rId3" imgW="685800" imgH="4442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0" y="1625600"/>
                        <a:ext cx="6858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798" name="Object 6"/>
          <p:cNvGraphicFramePr>
            <a:graphicFrameLocks noChangeAspect="1"/>
          </p:cNvGraphicFramePr>
          <p:nvPr/>
        </p:nvGraphicFramePr>
        <p:xfrm>
          <a:off x="2574925" y="2328863"/>
          <a:ext cx="2336800" cy="482600"/>
        </p:xfrm>
        <a:graphic>
          <a:graphicData uri="http://schemas.openxmlformats.org/presentationml/2006/ole">
            <mc:AlternateContent xmlns:mc="http://schemas.openxmlformats.org/markup-compatibility/2006">
              <mc:Choice xmlns:v="urn:schemas-microsoft-com:vml" Requires="v">
                <p:oleObj spid="_x0000_s441355" name="Equation" r:id="rId5" imgW="2336760" imgH="482400" progId="Equation.3">
                  <p:embed/>
                </p:oleObj>
              </mc:Choice>
              <mc:Fallback>
                <p:oleObj name="Equation" r:id="rId5" imgW="2336760" imgH="482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4925" y="2328863"/>
                        <a:ext cx="2336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799" name="Object 7"/>
          <p:cNvGraphicFramePr>
            <a:graphicFrameLocks noChangeAspect="1"/>
          </p:cNvGraphicFramePr>
          <p:nvPr/>
        </p:nvGraphicFramePr>
        <p:xfrm>
          <a:off x="2933700" y="3116263"/>
          <a:ext cx="1689100" cy="482600"/>
        </p:xfrm>
        <a:graphic>
          <a:graphicData uri="http://schemas.openxmlformats.org/presentationml/2006/ole">
            <mc:AlternateContent xmlns:mc="http://schemas.openxmlformats.org/markup-compatibility/2006">
              <mc:Choice xmlns:v="urn:schemas-microsoft-com:vml" Requires="v">
                <p:oleObj spid="_x0000_s441356" name="Equation" r:id="rId7" imgW="1688760" imgH="482400" progId="Equation.3">
                  <p:embed/>
                </p:oleObj>
              </mc:Choice>
              <mc:Fallback>
                <p:oleObj name="Equation" r:id="rId7" imgW="1688760" imgH="482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3700" y="3116263"/>
                        <a:ext cx="16891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800" name="Object 8"/>
          <p:cNvGraphicFramePr>
            <a:graphicFrameLocks noChangeAspect="1"/>
          </p:cNvGraphicFramePr>
          <p:nvPr/>
        </p:nvGraphicFramePr>
        <p:xfrm>
          <a:off x="2573338" y="3902075"/>
          <a:ext cx="2476500" cy="482600"/>
        </p:xfrm>
        <a:graphic>
          <a:graphicData uri="http://schemas.openxmlformats.org/presentationml/2006/ole">
            <mc:AlternateContent xmlns:mc="http://schemas.openxmlformats.org/markup-compatibility/2006">
              <mc:Choice xmlns:v="urn:schemas-microsoft-com:vml" Requires="v">
                <p:oleObj spid="_x0000_s441357" name="Equation" r:id="rId9" imgW="2476440" imgH="482400" progId="Equation.3">
                  <p:embed/>
                </p:oleObj>
              </mc:Choice>
              <mc:Fallback>
                <p:oleObj name="Equation" r:id="rId9" imgW="2476440" imgH="4824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3338" y="3902075"/>
                        <a:ext cx="2476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801" name="Object 9"/>
          <p:cNvGraphicFramePr>
            <a:graphicFrameLocks noChangeAspect="1"/>
          </p:cNvGraphicFramePr>
          <p:nvPr/>
        </p:nvGraphicFramePr>
        <p:xfrm>
          <a:off x="2962275" y="5976938"/>
          <a:ext cx="1731963" cy="436562"/>
        </p:xfrm>
        <a:graphic>
          <a:graphicData uri="http://schemas.openxmlformats.org/presentationml/2006/ole">
            <mc:AlternateContent xmlns:mc="http://schemas.openxmlformats.org/markup-compatibility/2006">
              <mc:Choice xmlns:v="urn:schemas-microsoft-com:vml" Requires="v">
                <p:oleObj spid="_x0000_s441358" name="Equation" r:id="rId11" imgW="1562040" imgH="393480" progId="Equation.3">
                  <p:embed/>
                </p:oleObj>
              </mc:Choice>
              <mc:Fallback>
                <p:oleObj name="Equation" r:id="rId11" imgW="1562040" imgH="39348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62275" y="5976938"/>
                        <a:ext cx="1731963"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609600" y="165100"/>
            <a:ext cx="7772400" cy="746125"/>
          </a:xfrm>
          <a:noFill/>
          <a:ln/>
        </p:spPr>
        <p:txBody>
          <a:bodyPr/>
          <a:lstStyle/>
          <a:p>
            <a:r>
              <a:rPr lang="en-US" sz="3200"/>
              <a:t>Analysis of Quicksort </a:t>
            </a:r>
          </a:p>
        </p:txBody>
      </p:sp>
      <p:sp>
        <p:nvSpPr>
          <p:cNvPr id="418819" name="Rectangle 3" descr="Rectangle: Click to edit Master text styles&#10;Second level&#10;Third level&#10;Fourth level&#10;Fifth level"/>
          <p:cNvSpPr>
            <a:spLocks noGrp="1" noChangeArrowheads="1"/>
          </p:cNvSpPr>
          <p:nvPr>
            <p:ph idx="1"/>
          </p:nvPr>
        </p:nvSpPr>
        <p:spPr>
          <a:xfrm>
            <a:off x="573088" y="958850"/>
            <a:ext cx="8361362" cy="5607050"/>
          </a:xfrm>
          <a:noFill/>
          <a:ln/>
        </p:spPr>
        <p:txBody>
          <a:bodyPr/>
          <a:lstStyle/>
          <a:p>
            <a:r>
              <a:rPr lang="en-US" sz="2000" dirty="0">
                <a:sym typeface="Symbol" pitchFamily="18" charset="2"/>
              </a:rPr>
              <a:t>Average-Case Analysis (cont.)</a:t>
            </a:r>
          </a:p>
          <a:p>
            <a:pPr lvl="1">
              <a:buFont typeface="Wingdings" pitchFamily="2" charset="2"/>
              <a:buNone/>
            </a:pPr>
            <a:endParaRPr lang="en-US" sz="500" dirty="0">
              <a:cs typeface="Times New Roman" charset="0"/>
              <a:sym typeface="Symbol" pitchFamily="18" charset="2"/>
            </a:endParaRPr>
          </a:p>
          <a:p>
            <a:pPr lvl="1">
              <a:buFont typeface="Wingdings" pitchFamily="2" charset="2"/>
              <a:buNone/>
            </a:pPr>
            <a:r>
              <a:rPr lang="en-US" sz="1800" dirty="0">
                <a:cs typeface="Times New Roman" charset="0"/>
                <a:sym typeface="Symbol" pitchFamily="18" charset="2"/>
              </a:rPr>
              <a:t>							(6)</a:t>
            </a:r>
          </a:p>
          <a:p>
            <a:pPr lvl="1">
              <a:buFont typeface="Wingdings" pitchFamily="2" charset="2"/>
              <a:buNone/>
            </a:pPr>
            <a:r>
              <a:rPr lang="en-US" sz="500" dirty="0">
                <a:cs typeface="Times New Roman" charset="0"/>
                <a:sym typeface="Symbol" pitchFamily="18" charset="2"/>
              </a:rPr>
              <a:t>	</a:t>
            </a:r>
          </a:p>
          <a:p>
            <a:pPr lvl="1">
              <a:buFont typeface="Wingdings" pitchFamily="2" charset="2"/>
              <a:buNone/>
            </a:pPr>
            <a:r>
              <a:rPr lang="en-US" sz="1800" dirty="0">
                <a:cs typeface="Times New Roman" charset="0"/>
                <a:sym typeface="Symbol" pitchFamily="18" charset="2"/>
              </a:rPr>
              <a:t>	Now we can telescope.</a:t>
            </a: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r>
              <a:rPr lang="en-US" sz="1800" dirty="0">
                <a:cs typeface="Times New Roman" charset="0"/>
                <a:sym typeface="Symbol" pitchFamily="18" charset="2"/>
              </a:rPr>
              <a:t>	Adding them up yields</a:t>
            </a: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endParaRPr lang="en-US" sz="1800" dirty="0">
              <a:cs typeface="Times New Roman" charset="0"/>
              <a:sym typeface="Symbol" pitchFamily="18" charset="2"/>
            </a:endParaRPr>
          </a:p>
          <a:p>
            <a:pPr lvl="1">
              <a:buFont typeface="Wingdings" pitchFamily="2" charset="2"/>
              <a:buNone/>
            </a:pPr>
            <a:r>
              <a:rPr lang="en-US" sz="1800" dirty="0">
                <a:cs typeface="Times New Roman" charset="0"/>
                <a:sym typeface="Symbol" pitchFamily="18" charset="2"/>
              </a:rPr>
              <a:t>	Thus, we have </a:t>
            </a:r>
          </a:p>
          <a:p>
            <a:pPr lvl="1">
              <a:buFont typeface="Wingdings" pitchFamily="2" charset="2"/>
              <a:buNone/>
            </a:pPr>
            <a:endParaRPr lang="en-US" sz="500" dirty="0">
              <a:cs typeface="Times New Roman" charset="0"/>
              <a:sym typeface="Symbol" pitchFamily="18" charset="2"/>
            </a:endParaRPr>
          </a:p>
          <a:p>
            <a:pPr lvl="1">
              <a:buFont typeface="Wingdings" pitchFamily="2" charset="2"/>
              <a:buNone/>
            </a:pPr>
            <a:r>
              <a:rPr lang="en-US" sz="1800" dirty="0">
                <a:cs typeface="Times New Roman" charset="0"/>
                <a:sym typeface="Symbol" pitchFamily="18" charset="2"/>
              </a:rPr>
              <a:t>	and so T(N) = O(</a:t>
            </a:r>
            <a:r>
              <a:rPr lang="en-US" sz="1800" dirty="0" err="1">
                <a:cs typeface="Times New Roman" charset="0"/>
                <a:sym typeface="Symbol" pitchFamily="18" charset="2"/>
              </a:rPr>
              <a:t>NlogN</a:t>
            </a:r>
            <a:r>
              <a:rPr lang="en-US" sz="1800" dirty="0">
                <a:cs typeface="Times New Roman" charset="0"/>
                <a:sym typeface="Symbol" pitchFamily="18" charset="2"/>
              </a:rPr>
              <a:t>)</a:t>
            </a:r>
          </a:p>
        </p:txBody>
      </p:sp>
      <p:graphicFrame>
        <p:nvGraphicFramePr>
          <p:cNvPr id="418821" name="Object 5"/>
          <p:cNvGraphicFramePr>
            <a:graphicFrameLocks noChangeAspect="1"/>
          </p:cNvGraphicFramePr>
          <p:nvPr>
            <p:extLst>
              <p:ext uri="{D42A27DB-BD31-4B8C-83A1-F6EECF244321}">
                <p14:modId xmlns:p14="http://schemas.microsoft.com/office/powerpoint/2010/main" val="4246104782"/>
              </p:ext>
            </p:extLst>
          </p:nvPr>
        </p:nvGraphicFramePr>
        <p:xfrm>
          <a:off x="1978026" y="1376363"/>
          <a:ext cx="1731962" cy="436562"/>
        </p:xfrm>
        <a:graphic>
          <a:graphicData uri="http://schemas.openxmlformats.org/presentationml/2006/ole">
            <mc:AlternateContent xmlns:mc="http://schemas.openxmlformats.org/markup-compatibility/2006">
              <mc:Choice xmlns:v="urn:schemas-microsoft-com:vml" Requires="v">
                <p:oleObj spid="_x0000_s442379" name="Equation" r:id="rId3" imgW="1562040" imgH="393480" progId="Equation.3">
                  <p:embed/>
                </p:oleObj>
              </mc:Choice>
              <mc:Fallback>
                <p:oleObj name="Equation" r:id="rId3" imgW="156204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6" y="1376363"/>
                        <a:ext cx="1731962"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8822" name="Object 6"/>
          <p:cNvGraphicFramePr>
            <a:graphicFrameLocks noChangeAspect="1"/>
          </p:cNvGraphicFramePr>
          <p:nvPr/>
        </p:nvGraphicFramePr>
        <p:xfrm>
          <a:off x="2041525" y="2287588"/>
          <a:ext cx="1985963" cy="1606550"/>
        </p:xfrm>
        <a:graphic>
          <a:graphicData uri="http://schemas.openxmlformats.org/presentationml/2006/ole">
            <mc:AlternateContent xmlns:mc="http://schemas.openxmlformats.org/markup-compatibility/2006">
              <mc:Choice xmlns:v="urn:schemas-microsoft-com:vml" Requires="v">
                <p:oleObj spid="_x0000_s442380" name="Equation" r:id="rId5" imgW="1790640" imgH="1447560" progId="Equation.3">
                  <p:embed/>
                </p:oleObj>
              </mc:Choice>
              <mc:Fallback>
                <p:oleObj name="Equation" r:id="rId5" imgW="1790640" imgH="144756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1525" y="2287588"/>
                        <a:ext cx="1985963" cy="160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8823" name="Group 7"/>
          <p:cNvGrpSpPr>
            <a:grpSpLocks/>
          </p:cNvGrpSpPr>
          <p:nvPr/>
        </p:nvGrpSpPr>
        <p:grpSpPr bwMode="auto">
          <a:xfrm>
            <a:off x="2184400" y="1376363"/>
            <a:ext cx="1108075" cy="1327150"/>
            <a:chOff x="1376" y="867"/>
            <a:chExt cx="698" cy="836"/>
          </a:xfrm>
        </p:grpSpPr>
        <p:sp>
          <p:nvSpPr>
            <p:cNvPr id="418824" name="Line 8"/>
            <p:cNvSpPr>
              <a:spLocks noChangeShapeType="1"/>
            </p:cNvSpPr>
            <p:nvPr/>
          </p:nvSpPr>
          <p:spPr bwMode="auto">
            <a:xfrm flipV="1">
              <a:off x="1714" y="867"/>
              <a:ext cx="360" cy="25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25" name="Line 9"/>
            <p:cNvSpPr>
              <a:spLocks noChangeShapeType="1"/>
            </p:cNvSpPr>
            <p:nvPr/>
          </p:nvSpPr>
          <p:spPr bwMode="auto">
            <a:xfrm flipV="1">
              <a:off x="1376" y="1445"/>
              <a:ext cx="360" cy="25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826" name="Group 10"/>
          <p:cNvGrpSpPr>
            <a:grpSpLocks/>
          </p:cNvGrpSpPr>
          <p:nvPr/>
        </p:nvGrpSpPr>
        <p:grpSpPr bwMode="auto">
          <a:xfrm>
            <a:off x="2120900" y="2263775"/>
            <a:ext cx="1401763" cy="882650"/>
            <a:chOff x="1336" y="1426"/>
            <a:chExt cx="883" cy="556"/>
          </a:xfrm>
        </p:grpSpPr>
        <p:sp>
          <p:nvSpPr>
            <p:cNvPr id="418827" name="Line 11"/>
            <p:cNvSpPr>
              <a:spLocks noChangeShapeType="1"/>
            </p:cNvSpPr>
            <p:nvPr/>
          </p:nvSpPr>
          <p:spPr bwMode="auto">
            <a:xfrm flipV="1">
              <a:off x="1859" y="1426"/>
              <a:ext cx="360" cy="25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28" name="Line 12"/>
            <p:cNvSpPr>
              <a:spLocks noChangeShapeType="1"/>
            </p:cNvSpPr>
            <p:nvPr/>
          </p:nvSpPr>
          <p:spPr bwMode="auto">
            <a:xfrm flipV="1">
              <a:off x="1336" y="1724"/>
              <a:ext cx="360" cy="25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8829" name="Group 13"/>
          <p:cNvGrpSpPr>
            <a:grpSpLocks/>
          </p:cNvGrpSpPr>
          <p:nvPr/>
        </p:nvGrpSpPr>
        <p:grpSpPr bwMode="auto">
          <a:xfrm>
            <a:off x="2325688" y="2757488"/>
            <a:ext cx="1152525" cy="1109662"/>
            <a:chOff x="1465" y="1737"/>
            <a:chExt cx="726" cy="699"/>
          </a:xfrm>
        </p:grpSpPr>
        <p:sp>
          <p:nvSpPr>
            <p:cNvPr id="418830" name="Line 14"/>
            <p:cNvSpPr>
              <a:spLocks noChangeShapeType="1"/>
            </p:cNvSpPr>
            <p:nvPr/>
          </p:nvSpPr>
          <p:spPr bwMode="auto">
            <a:xfrm flipV="1">
              <a:off x="1831" y="1737"/>
              <a:ext cx="360" cy="25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18831" name="Line 15"/>
            <p:cNvSpPr>
              <a:spLocks noChangeShapeType="1"/>
            </p:cNvSpPr>
            <p:nvPr/>
          </p:nvSpPr>
          <p:spPr bwMode="auto">
            <a:xfrm flipV="1">
              <a:off x="1465" y="2178"/>
              <a:ext cx="360" cy="25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418832" name="Object 16"/>
          <p:cNvGraphicFramePr>
            <a:graphicFrameLocks noChangeAspect="1"/>
          </p:cNvGraphicFramePr>
          <p:nvPr/>
        </p:nvGraphicFramePr>
        <p:xfrm>
          <a:off x="2293938" y="4246563"/>
          <a:ext cx="1371600" cy="431800"/>
        </p:xfrm>
        <a:graphic>
          <a:graphicData uri="http://schemas.openxmlformats.org/presentationml/2006/ole">
            <mc:AlternateContent xmlns:mc="http://schemas.openxmlformats.org/markup-compatibility/2006">
              <mc:Choice xmlns:v="urn:schemas-microsoft-com:vml" Requires="v">
                <p:oleObj spid="_x0000_s442381" name="Equation" r:id="rId7" imgW="1371600" imgH="431640" progId="Equation.3">
                  <p:embed/>
                </p:oleObj>
              </mc:Choice>
              <mc:Fallback>
                <p:oleObj name="Equation" r:id="rId7" imgW="1371600" imgH="431640" progId="Equation.3">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3938" y="4246563"/>
                        <a:ext cx="13716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8833" name="Group 17"/>
          <p:cNvGrpSpPr>
            <a:grpSpLocks/>
          </p:cNvGrpSpPr>
          <p:nvPr/>
        </p:nvGrpSpPr>
        <p:grpSpPr bwMode="auto">
          <a:xfrm>
            <a:off x="3205163" y="4075113"/>
            <a:ext cx="5757862" cy="647700"/>
            <a:chOff x="2019" y="2567"/>
            <a:chExt cx="3627" cy="408"/>
          </a:xfrm>
        </p:grpSpPr>
        <p:sp>
          <p:nvSpPr>
            <p:cNvPr id="418834" name="Oval 18"/>
            <p:cNvSpPr>
              <a:spLocks noChangeArrowheads="1"/>
            </p:cNvSpPr>
            <p:nvPr/>
          </p:nvSpPr>
          <p:spPr bwMode="auto">
            <a:xfrm>
              <a:off x="2019" y="2656"/>
              <a:ext cx="339" cy="319"/>
            </a:xfrm>
            <a:prstGeom prst="ellipse">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35" name="Text Box 19"/>
            <p:cNvSpPr txBox="1">
              <a:spLocks noChangeArrowheads="1"/>
            </p:cNvSpPr>
            <p:nvPr/>
          </p:nvSpPr>
          <p:spPr bwMode="auto">
            <a:xfrm>
              <a:off x="2544" y="2567"/>
              <a:ext cx="310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This is the sum of harmonic series, which is O(logN).</a:t>
              </a:r>
            </a:p>
          </p:txBody>
        </p:sp>
        <p:sp>
          <p:nvSpPr>
            <p:cNvPr id="418836" name="Line 20"/>
            <p:cNvSpPr>
              <a:spLocks noChangeShapeType="1"/>
            </p:cNvSpPr>
            <p:nvPr/>
          </p:nvSpPr>
          <p:spPr bwMode="auto">
            <a:xfrm flipH="1">
              <a:off x="2337" y="2663"/>
              <a:ext cx="271" cy="109"/>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418837" name="Object 21"/>
          <p:cNvGraphicFramePr>
            <a:graphicFrameLocks noChangeAspect="1"/>
          </p:cNvGraphicFramePr>
          <p:nvPr/>
        </p:nvGraphicFramePr>
        <p:xfrm>
          <a:off x="2978150" y="4814888"/>
          <a:ext cx="1104900" cy="393700"/>
        </p:xfrm>
        <a:graphic>
          <a:graphicData uri="http://schemas.openxmlformats.org/presentationml/2006/ole">
            <mc:AlternateContent xmlns:mc="http://schemas.openxmlformats.org/markup-compatibility/2006">
              <mc:Choice xmlns:v="urn:schemas-microsoft-com:vml" Requires="v">
                <p:oleObj spid="_x0000_s442382" name="Equation" r:id="rId9" imgW="1104840" imgH="393480" progId="Equation.3">
                  <p:embed/>
                </p:oleObj>
              </mc:Choice>
              <mc:Fallback>
                <p:oleObj name="Equation" r:id="rId9" imgW="1104840" imgH="39348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8150" y="4814888"/>
                        <a:ext cx="11049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8823"/>
                                        </p:tgtEl>
                                        <p:attrNameLst>
                                          <p:attrName>style.visibility</p:attrName>
                                        </p:attrNameLst>
                                      </p:cBhvr>
                                      <p:to>
                                        <p:strVal val="visible"/>
                                      </p:to>
                                    </p:set>
                                    <p:animEffect transition="in" filter="blinds(horizontal)">
                                      <p:cBhvr>
                                        <p:cTn id="7" dur="500"/>
                                        <p:tgtEl>
                                          <p:spTgt spid="418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8826"/>
                                        </p:tgtEl>
                                        <p:attrNameLst>
                                          <p:attrName>style.visibility</p:attrName>
                                        </p:attrNameLst>
                                      </p:cBhvr>
                                      <p:to>
                                        <p:strVal val="visible"/>
                                      </p:to>
                                    </p:set>
                                    <p:animEffect transition="in" filter="blinds(horizontal)">
                                      <p:cBhvr>
                                        <p:cTn id="12" dur="500"/>
                                        <p:tgtEl>
                                          <p:spTgt spid="4188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8829"/>
                                        </p:tgtEl>
                                        <p:attrNameLst>
                                          <p:attrName>style.visibility</p:attrName>
                                        </p:attrNameLst>
                                      </p:cBhvr>
                                      <p:to>
                                        <p:strVal val="visible"/>
                                      </p:to>
                                    </p:set>
                                    <p:animEffect transition="in" filter="blinds(horizontal)">
                                      <p:cBhvr>
                                        <p:cTn id="17" dur="500"/>
                                        <p:tgtEl>
                                          <p:spTgt spid="418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8833"/>
                                        </p:tgtEl>
                                        <p:attrNameLst>
                                          <p:attrName>style.visibility</p:attrName>
                                        </p:attrNameLst>
                                      </p:cBhvr>
                                      <p:to>
                                        <p:strVal val="visible"/>
                                      </p:to>
                                    </p:set>
                                    <p:animEffect transition="in" filter="blinds(horizontal)">
                                      <p:cBhvr>
                                        <p:cTn id="22" dur="500"/>
                                        <p:tgtEl>
                                          <p:spTgt spid="418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619125" y="165100"/>
            <a:ext cx="7772400" cy="884238"/>
          </a:xfrm>
        </p:spPr>
        <p:txBody>
          <a:bodyPr/>
          <a:lstStyle/>
          <a:p>
            <a:r>
              <a:rPr lang="en-US" sz="3200"/>
              <a:t>Insertion Sort </a:t>
            </a:r>
            <a:r>
              <a:rPr lang="en-US" sz="3200">
                <a:sym typeface="Symbol" pitchFamily="18" charset="2"/>
              </a:rPr>
              <a:t> </a:t>
            </a:r>
            <a:r>
              <a:rPr lang="en-US" sz="3200"/>
              <a:t>Performance</a:t>
            </a:r>
            <a:endParaRPr lang="en-US" sz="3200">
              <a:latin typeface="Batang" pitchFamily="18" charset="-127"/>
            </a:endParaRPr>
          </a:p>
        </p:txBody>
      </p:sp>
      <p:sp>
        <p:nvSpPr>
          <p:cNvPr id="349191" name="Rectangle 7" descr="Rectangle: Click to edit Master text styles&#10;Second level&#10;Third level&#10;Fourth level&#10;Fifth level"/>
          <p:cNvSpPr>
            <a:spLocks noGrp="1" noChangeArrowheads="1"/>
          </p:cNvSpPr>
          <p:nvPr>
            <p:ph idx="1"/>
          </p:nvPr>
        </p:nvSpPr>
        <p:spPr>
          <a:xfrm>
            <a:off x="428625" y="1158875"/>
            <a:ext cx="8250238" cy="4860925"/>
          </a:xfrm>
        </p:spPr>
        <p:txBody>
          <a:bodyPr/>
          <a:lstStyle/>
          <a:p>
            <a:r>
              <a:rPr lang="en-US" sz="2400">
                <a:latin typeface="Batang" pitchFamily="18" charset="-127"/>
              </a:rPr>
              <a:t>InsertionSort</a:t>
            </a:r>
            <a:r>
              <a:rPr lang="en-US" sz="2400"/>
              <a:t>() includes two nested loops.</a:t>
            </a:r>
          </a:p>
          <a:p>
            <a:r>
              <a:rPr lang="en-US" sz="2400"/>
              <a:t>The inner loop can be executed at most p+1 times for each value of p.</a:t>
            </a:r>
          </a:p>
          <a:p>
            <a:r>
              <a:rPr lang="en-US" sz="2400"/>
              <a:t>p iterates from 1 to N-1</a:t>
            </a:r>
          </a:p>
          <a:p>
            <a:r>
              <a:rPr lang="en-US" sz="2400"/>
              <a:t>The number of iterations of the inner loop is given by:</a:t>
            </a:r>
          </a:p>
          <a:p>
            <a:pPr>
              <a:buFont typeface="Wingdings" pitchFamily="2" charset="2"/>
              <a:buNone/>
            </a:pPr>
            <a:r>
              <a:rPr lang="en-US" sz="2400"/>
              <a:t>		2+3+ … +N = N(N+1)/2 - 1</a:t>
            </a:r>
          </a:p>
          <a:p>
            <a:r>
              <a:rPr lang="en-US" sz="2400"/>
              <a:t>The running time of </a:t>
            </a:r>
            <a:r>
              <a:rPr lang="en-US" sz="2400">
                <a:latin typeface="Batang" pitchFamily="18" charset="-127"/>
              </a:rPr>
              <a:t>InsertionSort</a:t>
            </a:r>
            <a:r>
              <a:rPr lang="en-US" sz="2400"/>
              <a:t> is O(N</a:t>
            </a:r>
            <a:r>
              <a:rPr lang="en-US" sz="2400" baseline="30000"/>
              <a:t>2</a:t>
            </a:r>
            <a:r>
              <a:rPr lang="en-US" sz="2400"/>
              <a:t>).</a:t>
            </a:r>
          </a:p>
        </p:txBody>
      </p:sp>
      <p:sp>
        <p:nvSpPr>
          <p:cNvPr id="349188"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620713" y="369888"/>
            <a:ext cx="7772400" cy="1066800"/>
          </a:xfrm>
          <a:noFill/>
          <a:ln/>
        </p:spPr>
        <p:txBody>
          <a:bodyPr/>
          <a:lstStyle/>
          <a:p>
            <a:r>
              <a:rPr lang="en-US" sz="3200"/>
              <a:t>The Selection Problem</a:t>
            </a:r>
            <a:endParaRPr lang="en-US" sz="3200">
              <a:latin typeface="Batang" pitchFamily="18" charset="-127"/>
            </a:endParaRPr>
          </a:p>
        </p:txBody>
      </p:sp>
      <p:sp>
        <p:nvSpPr>
          <p:cNvPr id="420867" name="Rectangle 3" descr="Rectangle: Click to edit Master text styles&#10;Second level&#10;Third level&#10;Fourth level&#10;Fifth level"/>
          <p:cNvSpPr>
            <a:spLocks noGrp="1" noChangeArrowheads="1"/>
          </p:cNvSpPr>
          <p:nvPr>
            <p:ph idx="1"/>
          </p:nvPr>
        </p:nvSpPr>
        <p:spPr>
          <a:xfrm>
            <a:off x="584200" y="1519238"/>
            <a:ext cx="8274050" cy="4843462"/>
          </a:xfrm>
          <a:noFill/>
          <a:ln/>
        </p:spPr>
        <p:txBody>
          <a:bodyPr/>
          <a:lstStyle/>
          <a:p>
            <a:r>
              <a:rPr lang="en-US" sz="2000">
                <a:sym typeface="Symbol" pitchFamily="18" charset="2"/>
              </a:rPr>
              <a:t>The problem: Given a list S of N elements and integer k &gt; 0, find the k</a:t>
            </a:r>
            <a:r>
              <a:rPr lang="en-US" sz="2000" baseline="30000">
                <a:sym typeface="Symbol" pitchFamily="18" charset="2"/>
              </a:rPr>
              <a:t>th</a:t>
            </a:r>
            <a:r>
              <a:rPr lang="en-US" sz="2000">
                <a:sym typeface="Symbol" pitchFamily="18" charset="2"/>
              </a:rPr>
              <a:t> smallest element.</a:t>
            </a:r>
          </a:p>
          <a:p>
            <a:r>
              <a:rPr lang="en-US" sz="2000">
                <a:sym typeface="Symbol" pitchFamily="18" charset="2"/>
              </a:rPr>
              <a:t>O(NlogN)-time algorithm</a:t>
            </a:r>
          </a:p>
          <a:p>
            <a:pPr lvl="1"/>
            <a:r>
              <a:rPr lang="en-US" sz="2000">
                <a:sym typeface="Symbol" pitchFamily="18" charset="2"/>
              </a:rPr>
              <a:t>Sort the N elements</a:t>
            </a:r>
          </a:p>
          <a:p>
            <a:pPr lvl="1"/>
            <a:r>
              <a:rPr lang="en-US" sz="2000">
                <a:sym typeface="Symbol" pitchFamily="18" charset="2"/>
              </a:rPr>
              <a:t>Pick up the k</a:t>
            </a:r>
            <a:r>
              <a:rPr lang="en-US" sz="2000" baseline="30000">
                <a:sym typeface="Symbol" pitchFamily="18" charset="2"/>
              </a:rPr>
              <a:t>th</a:t>
            </a:r>
            <a:r>
              <a:rPr lang="en-US" sz="2000">
                <a:sym typeface="Symbol" pitchFamily="18" charset="2"/>
              </a:rPr>
              <a:t> element</a:t>
            </a:r>
          </a:p>
          <a:p>
            <a:r>
              <a:rPr lang="en-US" sz="2000">
                <a:sym typeface="Symbol" pitchFamily="18" charset="2"/>
              </a:rPr>
              <a:t>O(N + klogN)-time algorithm</a:t>
            </a:r>
          </a:p>
          <a:p>
            <a:pPr lvl="1"/>
            <a:r>
              <a:rPr lang="en-US" sz="1800">
                <a:sym typeface="Symbol" pitchFamily="18" charset="2"/>
              </a:rPr>
              <a:t>Build a heap on the N elements (O(N) time)</a:t>
            </a:r>
          </a:p>
          <a:p>
            <a:pPr lvl="1"/>
            <a:r>
              <a:rPr lang="en-US" sz="1800">
                <a:sym typeface="Symbol" pitchFamily="18" charset="2"/>
              </a:rPr>
              <a:t>Perform k </a:t>
            </a:r>
            <a:r>
              <a:rPr lang="en-US" sz="1800">
                <a:latin typeface="Batang" pitchFamily="18" charset="-127"/>
                <a:sym typeface="Symbol" pitchFamily="18" charset="2"/>
              </a:rPr>
              <a:t>deleteMin</a:t>
            </a:r>
            <a:r>
              <a:rPr lang="en-US" sz="1800">
                <a:sym typeface="Symbol" pitchFamily="18" charset="2"/>
              </a:rPr>
              <a:t> operations       (O(klogN) time)</a:t>
            </a:r>
          </a:p>
          <a:p>
            <a:pPr lvl="1"/>
            <a:r>
              <a:rPr lang="en-US" sz="1800">
                <a:sym typeface="Symbol" pitchFamily="18" charset="2"/>
              </a:rPr>
              <a:t>The last element extracted from the heap is the answer.</a:t>
            </a:r>
          </a:p>
        </p:txBody>
      </p:sp>
      <p:sp>
        <p:nvSpPr>
          <p:cNvPr id="420868"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620713" y="369888"/>
            <a:ext cx="7772400" cy="615950"/>
          </a:xfrm>
          <a:noFill/>
          <a:ln/>
        </p:spPr>
        <p:txBody>
          <a:bodyPr/>
          <a:lstStyle/>
          <a:p>
            <a:r>
              <a:rPr lang="en-US" sz="3200"/>
              <a:t>A Linear-Expected-Time Algorithm</a:t>
            </a:r>
            <a:endParaRPr lang="en-US" sz="3200">
              <a:latin typeface="Batang" pitchFamily="18" charset="-127"/>
            </a:endParaRPr>
          </a:p>
        </p:txBody>
      </p:sp>
      <p:sp>
        <p:nvSpPr>
          <p:cNvPr id="421891" name="Rectangle 3" descr="Rectangle: Click to edit Master text styles&#10;Second level&#10;Third level&#10;Fourth level&#10;Fifth level"/>
          <p:cNvSpPr>
            <a:spLocks noGrp="1" noChangeArrowheads="1"/>
          </p:cNvSpPr>
          <p:nvPr>
            <p:ph idx="1"/>
          </p:nvPr>
        </p:nvSpPr>
        <p:spPr>
          <a:xfrm>
            <a:off x="574675" y="1174750"/>
            <a:ext cx="8274050" cy="5176838"/>
          </a:xfrm>
          <a:noFill/>
          <a:ln/>
        </p:spPr>
        <p:txBody>
          <a:bodyPr/>
          <a:lstStyle/>
          <a:p>
            <a:pPr>
              <a:lnSpc>
                <a:spcPct val="90000"/>
              </a:lnSpc>
            </a:pPr>
            <a:r>
              <a:rPr lang="en-US" sz="2000">
                <a:sym typeface="Symbol" pitchFamily="18" charset="2"/>
              </a:rPr>
              <a:t>The algorithm (quickselect(S, k))</a:t>
            </a:r>
          </a:p>
          <a:p>
            <a:pPr lvl="1">
              <a:lnSpc>
                <a:spcPct val="90000"/>
              </a:lnSpc>
            </a:pPr>
            <a:r>
              <a:rPr lang="en-US" sz="2000">
                <a:sym typeface="Symbol" pitchFamily="18" charset="2"/>
              </a:rPr>
              <a:t>If |S| = 1, then k =1 and return the element in S as the answer. If a cutoff for small arrays is being used and |S| &lt;= CUTOFF, then sort S and return the k</a:t>
            </a:r>
            <a:r>
              <a:rPr lang="en-US" sz="2000" baseline="30000">
                <a:sym typeface="Symbol" pitchFamily="18" charset="2"/>
              </a:rPr>
              <a:t>th</a:t>
            </a:r>
            <a:r>
              <a:rPr lang="en-US" sz="2000">
                <a:sym typeface="Symbol" pitchFamily="18" charset="2"/>
              </a:rPr>
              <a:t> smallest element.</a:t>
            </a:r>
          </a:p>
          <a:p>
            <a:pPr lvl="1">
              <a:lnSpc>
                <a:spcPct val="90000"/>
              </a:lnSpc>
            </a:pPr>
            <a:r>
              <a:rPr lang="en-US" sz="2000">
                <a:sym typeface="Symbol" pitchFamily="18" charset="2"/>
              </a:rPr>
              <a:t>Pick a pivot element, v  S</a:t>
            </a:r>
          </a:p>
          <a:p>
            <a:pPr lvl="1">
              <a:lnSpc>
                <a:spcPct val="90000"/>
              </a:lnSpc>
            </a:pPr>
            <a:r>
              <a:rPr lang="en-US" sz="2000">
                <a:sym typeface="Symbol" pitchFamily="18" charset="2"/>
              </a:rPr>
              <a:t>Partition the remaining elements in S (i.e., S-{v}) into S1 and S2, as was done with quicksort. Each elements in S1 is no larger than the pivot v; each elements in S2 is no smaller than the pivot v.</a:t>
            </a:r>
          </a:p>
          <a:p>
            <a:pPr lvl="1">
              <a:lnSpc>
                <a:spcPct val="90000"/>
              </a:lnSpc>
            </a:pPr>
            <a:r>
              <a:rPr lang="en-US" sz="2000">
                <a:sym typeface="Symbol" pitchFamily="18" charset="2"/>
              </a:rPr>
              <a:t>If k &lt;= |S1|, then the k</a:t>
            </a:r>
            <a:r>
              <a:rPr lang="en-US" sz="2000" baseline="30000">
                <a:sym typeface="Symbol" pitchFamily="18" charset="2"/>
              </a:rPr>
              <a:t>th</a:t>
            </a:r>
            <a:r>
              <a:rPr lang="en-US" sz="2000">
                <a:sym typeface="Symbol" pitchFamily="18" charset="2"/>
              </a:rPr>
              <a:t> smallest element must be in S1. In this case, return quickselect(S1, k).</a:t>
            </a:r>
          </a:p>
          <a:p>
            <a:pPr lvl="1">
              <a:lnSpc>
                <a:spcPct val="90000"/>
              </a:lnSpc>
              <a:buFont typeface="Wingdings" pitchFamily="2" charset="2"/>
              <a:buNone/>
            </a:pPr>
            <a:r>
              <a:rPr lang="en-US" sz="2000">
                <a:sym typeface="Symbol" pitchFamily="18" charset="2"/>
              </a:rPr>
              <a:t>	If k = 1 + |S1|, then the pivot is the k</a:t>
            </a:r>
            <a:r>
              <a:rPr lang="en-US" sz="2000" baseline="30000">
                <a:sym typeface="Symbol" pitchFamily="18" charset="2"/>
              </a:rPr>
              <a:t>th</a:t>
            </a:r>
            <a:r>
              <a:rPr lang="en-US" sz="2000">
                <a:sym typeface="Symbol" pitchFamily="18" charset="2"/>
              </a:rPr>
              <a:t> smallest element and we can return it as the answer.</a:t>
            </a:r>
          </a:p>
          <a:p>
            <a:pPr lvl="1">
              <a:lnSpc>
                <a:spcPct val="90000"/>
              </a:lnSpc>
              <a:buFont typeface="Wingdings" pitchFamily="2" charset="2"/>
              <a:buNone/>
            </a:pPr>
            <a:r>
              <a:rPr lang="en-US" sz="2000">
                <a:sym typeface="Symbol" pitchFamily="18" charset="2"/>
              </a:rPr>
              <a:t>	Otherwise, the k</a:t>
            </a:r>
            <a:r>
              <a:rPr lang="en-US" sz="2000" baseline="30000">
                <a:sym typeface="Symbol" pitchFamily="18" charset="2"/>
              </a:rPr>
              <a:t>th</a:t>
            </a:r>
            <a:r>
              <a:rPr lang="en-US" sz="2000">
                <a:sym typeface="Symbol" pitchFamily="18" charset="2"/>
              </a:rPr>
              <a:t> smallest element lies in S2, and it is the (k-|s1|-1)</a:t>
            </a:r>
            <a:r>
              <a:rPr lang="en-US" sz="2000" baseline="30000">
                <a:sym typeface="Symbol" pitchFamily="18" charset="2"/>
              </a:rPr>
              <a:t>st</a:t>
            </a:r>
            <a:r>
              <a:rPr lang="en-US" sz="2000">
                <a:sym typeface="Symbol" pitchFamily="18" charset="2"/>
              </a:rPr>
              <a:t> smallest element in S2. We make a recursive call and return quickselect(S2, k-|S1|-1).</a:t>
            </a:r>
          </a:p>
          <a:p>
            <a:pPr lvl="1">
              <a:lnSpc>
                <a:spcPct val="90000"/>
              </a:lnSpc>
            </a:pPr>
            <a:endParaRPr lang="en-US" sz="2000">
              <a:sym typeface="Symbol" pitchFamily="18" charset="2"/>
            </a:endParaRPr>
          </a:p>
        </p:txBody>
      </p:sp>
      <p:sp>
        <p:nvSpPr>
          <p:cNvPr id="421892"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620713" y="369888"/>
            <a:ext cx="7772400" cy="615950"/>
          </a:xfrm>
          <a:noFill/>
          <a:ln/>
        </p:spPr>
        <p:txBody>
          <a:bodyPr/>
          <a:lstStyle/>
          <a:p>
            <a:r>
              <a:rPr lang="en-US" sz="3200"/>
              <a:t>Examples (1)</a:t>
            </a:r>
            <a:endParaRPr lang="en-US" sz="3200">
              <a:latin typeface="Batang" pitchFamily="18" charset="-127"/>
            </a:endParaRPr>
          </a:p>
        </p:txBody>
      </p:sp>
      <p:sp>
        <p:nvSpPr>
          <p:cNvPr id="422915" name="Rectangle 3" descr="Rectangle: Click to edit Master text styles&#10;Second level&#10;Third level&#10;Fourth level&#10;Fifth level"/>
          <p:cNvSpPr>
            <a:spLocks noGrp="1" noChangeArrowheads="1"/>
          </p:cNvSpPr>
          <p:nvPr>
            <p:ph idx="1"/>
          </p:nvPr>
        </p:nvSpPr>
        <p:spPr>
          <a:xfrm>
            <a:off x="574675" y="1174750"/>
            <a:ext cx="8274050" cy="5176838"/>
          </a:xfrm>
          <a:noFill/>
          <a:ln/>
        </p:spPr>
        <p:txBody>
          <a:bodyPr/>
          <a:lstStyle/>
          <a:p>
            <a:r>
              <a:rPr lang="en-US" sz="2000">
                <a:sym typeface="Symbol" pitchFamily="18" charset="2"/>
              </a:rPr>
              <a:t>Suppose we want to find the 3</a:t>
            </a:r>
            <a:r>
              <a:rPr lang="en-US" sz="2000" baseline="30000">
                <a:sym typeface="Symbol" pitchFamily="18" charset="2"/>
              </a:rPr>
              <a:t>rd</a:t>
            </a:r>
            <a:r>
              <a:rPr lang="en-US" sz="2000">
                <a:sym typeface="Symbol" pitchFamily="18" charset="2"/>
              </a:rPr>
              <a:t> smallest element in the list of 10 elements: 13, 81, 43, 92, 31, 65, 57, 26, 75, 0</a:t>
            </a:r>
          </a:p>
          <a:p>
            <a:r>
              <a:rPr lang="en-US" sz="2000">
                <a:sym typeface="Symbol" pitchFamily="18" charset="2"/>
              </a:rPr>
              <a:t>In this example, k = 3, N = 10</a:t>
            </a:r>
          </a:p>
          <a:p>
            <a:endParaRPr lang="en-US" sz="2000">
              <a:sym typeface="Symbol" pitchFamily="18" charset="2"/>
            </a:endParaRPr>
          </a:p>
        </p:txBody>
      </p:sp>
      <p:sp>
        <p:nvSpPr>
          <p:cNvPr id="422916"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22917" name="Rectangle 5"/>
          <p:cNvSpPr>
            <a:spLocks noChangeArrowheads="1"/>
          </p:cNvSpPr>
          <p:nvPr/>
        </p:nvSpPr>
        <p:spPr bwMode="auto">
          <a:xfrm>
            <a:off x="1824038" y="2376488"/>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13  81  43  92  31  65  57  26  75  0</a:t>
            </a:r>
          </a:p>
        </p:txBody>
      </p:sp>
      <p:sp>
        <p:nvSpPr>
          <p:cNvPr id="422918" name="Line 6"/>
          <p:cNvSpPr>
            <a:spLocks noChangeShapeType="1"/>
          </p:cNvSpPr>
          <p:nvPr/>
        </p:nvSpPr>
        <p:spPr bwMode="auto">
          <a:xfrm>
            <a:off x="3959225" y="2736850"/>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2919" name="Text Box 7"/>
          <p:cNvSpPr txBox="1">
            <a:spLocks noChangeArrowheads="1"/>
          </p:cNvSpPr>
          <p:nvPr/>
        </p:nvSpPr>
        <p:spPr bwMode="auto">
          <a:xfrm>
            <a:off x="3963988" y="2768600"/>
            <a:ext cx="1198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select pivot</a:t>
            </a:r>
            <a:endParaRPr lang="en-US" sz="1600">
              <a:solidFill>
                <a:srgbClr val="FF0000"/>
              </a:solidFill>
            </a:endParaRPr>
          </a:p>
        </p:txBody>
      </p:sp>
      <p:sp>
        <p:nvSpPr>
          <p:cNvPr id="422920" name="Rectangle 8"/>
          <p:cNvSpPr>
            <a:spLocks noChangeArrowheads="1"/>
          </p:cNvSpPr>
          <p:nvPr/>
        </p:nvSpPr>
        <p:spPr bwMode="auto">
          <a:xfrm>
            <a:off x="1844675" y="3162300"/>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a:t>
            </a:r>
            <a:r>
              <a:rPr lang="en-US" sz="2000">
                <a:solidFill>
                  <a:srgbClr val="FF0000"/>
                </a:solidFill>
                <a:sym typeface="Symbol" pitchFamily="18" charset="2"/>
              </a:rPr>
              <a:t>57</a:t>
            </a:r>
            <a:r>
              <a:rPr lang="en-US" sz="2000">
                <a:sym typeface="Symbol" pitchFamily="18" charset="2"/>
              </a:rPr>
              <a:t>  26  75  0</a:t>
            </a:r>
          </a:p>
        </p:txBody>
      </p:sp>
      <p:sp>
        <p:nvSpPr>
          <p:cNvPr id="422921" name="Line 9"/>
          <p:cNvSpPr>
            <a:spLocks noChangeShapeType="1"/>
          </p:cNvSpPr>
          <p:nvPr/>
        </p:nvSpPr>
        <p:spPr bwMode="auto">
          <a:xfrm>
            <a:off x="3971925" y="3514725"/>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2922" name="Text Box 10"/>
          <p:cNvSpPr txBox="1">
            <a:spLocks noChangeArrowheads="1"/>
          </p:cNvSpPr>
          <p:nvPr/>
        </p:nvSpPr>
        <p:spPr bwMode="auto">
          <a:xfrm>
            <a:off x="3976688" y="3546475"/>
            <a:ext cx="92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a:t>
            </a:r>
          </a:p>
        </p:txBody>
      </p:sp>
      <p:sp>
        <p:nvSpPr>
          <p:cNvPr id="422923" name="Rectangle 11"/>
          <p:cNvSpPr>
            <a:spLocks noChangeArrowheads="1"/>
          </p:cNvSpPr>
          <p:nvPr/>
        </p:nvSpPr>
        <p:spPr bwMode="auto">
          <a:xfrm>
            <a:off x="1846263" y="3940175"/>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13  43  31  26  0</a:t>
            </a:r>
            <a:r>
              <a:rPr lang="en-US" sz="2000">
                <a:sym typeface="Symbol" pitchFamily="18" charset="2"/>
              </a:rPr>
              <a:t>  </a:t>
            </a:r>
            <a:r>
              <a:rPr lang="en-US" sz="2000">
                <a:solidFill>
                  <a:srgbClr val="FF0000"/>
                </a:solidFill>
                <a:sym typeface="Symbol" pitchFamily="18" charset="2"/>
              </a:rPr>
              <a:t>57</a:t>
            </a:r>
            <a:r>
              <a:rPr lang="en-US" sz="2000">
                <a:sym typeface="Symbol" pitchFamily="18" charset="2"/>
              </a:rPr>
              <a:t>  </a:t>
            </a:r>
            <a:r>
              <a:rPr lang="en-US" sz="2000">
                <a:solidFill>
                  <a:srgbClr val="FF00FF"/>
                </a:solidFill>
                <a:sym typeface="Symbol" pitchFamily="18" charset="2"/>
              </a:rPr>
              <a:t>65</a:t>
            </a:r>
            <a:r>
              <a:rPr lang="en-US" sz="2000">
                <a:sym typeface="Symbol" pitchFamily="18" charset="2"/>
              </a:rPr>
              <a:t>  </a:t>
            </a:r>
            <a:r>
              <a:rPr lang="en-US" sz="2000">
                <a:solidFill>
                  <a:srgbClr val="FF00FF"/>
                </a:solidFill>
                <a:sym typeface="Symbol" pitchFamily="18" charset="2"/>
              </a:rPr>
              <a:t>81  92  75</a:t>
            </a:r>
          </a:p>
        </p:txBody>
      </p:sp>
      <p:sp>
        <p:nvSpPr>
          <p:cNvPr id="422924" name="AutoShape 12"/>
          <p:cNvSpPr>
            <a:spLocks/>
          </p:cNvSpPr>
          <p:nvPr/>
        </p:nvSpPr>
        <p:spPr bwMode="auto">
          <a:xfrm rot="-5400000">
            <a:off x="2866231" y="3512344"/>
            <a:ext cx="130175" cy="1677988"/>
          </a:xfrm>
          <a:prstGeom prst="leftBrace">
            <a:avLst>
              <a:gd name="adj1" fmla="val 107419"/>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5" name="AutoShape 13"/>
          <p:cNvSpPr>
            <a:spLocks/>
          </p:cNvSpPr>
          <p:nvPr/>
        </p:nvSpPr>
        <p:spPr bwMode="auto">
          <a:xfrm rot="-5400000">
            <a:off x="5169694" y="3653632"/>
            <a:ext cx="130175" cy="1398587"/>
          </a:xfrm>
          <a:prstGeom prst="leftBrace">
            <a:avLst>
              <a:gd name="adj1" fmla="val 89532"/>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2926" name="Text Box 14"/>
          <p:cNvSpPr txBox="1">
            <a:spLocks noChangeArrowheads="1"/>
          </p:cNvSpPr>
          <p:nvPr/>
        </p:nvSpPr>
        <p:spPr bwMode="auto">
          <a:xfrm>
            <a:off x="2736850" y="4354513"/>
            <a:ext cx="407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S1</a:t>
            </a:r>
          </a:p>
        </p:txBody>
      </p:sp>
      <p:sp>
        <p:nvSpPr>
          <p:cNvPr id="422927" name="Text Box 15"/>
          <p:cNvSpPr txBox="1">
            <a:spLocks noChangeArrowheads="1"/>
          </p:cNvSpPr>
          <p:nvPr/>
        </p:nvSpPr>
        <p:spPr bwMode="auto">
          <a:xfrm>
            <a:off x="5040313" y="4365625"/>
            <a:ext cx="407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S2</a:t>
            </a:r>
          </a:p>
        </p:txBody>
      </p:sp>
      <p:sp>
        <p:nvSpPr>
          <p:cNvPr id="422928" name="Text Box 16"/>
          <p:cNvSpPr txBox="1">
            <a:spLocks noChangeArrowheads="1"/>
          </p:cNvSpPr>
          <p:nvPr/>
        </p:nvSpPr>
        <p:spPr bwMode="auto">
          <a:xfrm>
            <a:off x="1090613" y="5459413"/>
            <a:ext cx="6756400"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Since k &lt;= |S1|, recursively find the 3</a:t>
            </a:r>
            <a:r>
              <a:rPr lang="en-US" sz="1800" baseline="30000"/>
              <a:t>rd</a:t>
            </a:r>
            <a:r>
              <a:rPr lang="en-US" sz="1800"/>
              <a:t> smallest element on S1, </a:t>
            </a:r>
          </a:p>
          <a:p>
            <a:r>
              <a:rPr lang="en-US" sz="1800"/>
              <a:t>i.e.,call quickselect(S1, k).</a:t>
            </a:r>
          </a:p>
        </p:txBody>
      </p:sp>
      <p:sp>
        <p:nvSpPr>
          <p:cNvPr id="422929" name="Rectangle 17"/>
          <p:cNvSpPr>
            <a:spLocks noChangeArrowheads="1"/>
          </p:cNvSpPr>
          <p:nvPr/>
        </p:nvSpPr>
        <p:spPr bwMode="auto">
          <a:xfrm>
            <a:off x="1841500" y="4659313"/>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0  13  26  31  43</a:t>
            </a:r>
            <a:r>
              <a:rPr lang="en-US" sz="2000">
                <a:sym typeface="Symbol" pitchFamily="18" charset="2"/>
              </a:rPr>
              <a:t>  </a:t>
            </a:r>
            <a:r>
              <a:rPr lang="en-US" sz="2000">
                <a:solidFill>
                  <a:srgbClr val="FF0000"/>
                </a:solidFill>
                <a:sym typeface="Symbol" pitchFamily="18" charset="2"/>
              </a:rPr>
              <a:t>57</a:t>
            </a:r>
            <a:r>
              <a:rPr lang="en-US" sz="2000">
                <a:sym typeface="Symbol" pitchFamily="18" charset="2"/>
              </a:rPr>
              <a:t>  </a:t>
            </a:r>
            <a:r>
              <a:rPr lang="en-US" sz="2000">
                <a:solidFill>
                  <a:srgbClr val="FF00FF"/>
                </a:solidFill>
                <a:sym typeface="Symbol" pitchFamily="18" charset="2"/>
              </a:rPr>
              <a:t>65  75  81  92</a:t>
            </a:r>
          </a:p>
        </p:txBody>
      </p:sp>
      <p:sp>
        <p:nvSpPr>
          <p:cNvPr id="422930" name="Text Box 18"/>
          <p:cNvSpPr txBox="1">
            <a:spLocks noChangeArrowheads="1"/>
          </p:cNvSpPr>
          <p:nvPr/>
        </p:nvSpPr>
        <p:spPr bwMode="auto">
          <a:xfrm>
            <a:off x="2157413" y="5124450"/>
            <a:ext cx="1995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r>
              <a:rPr lang="en-US" sz="1600" baseline="30000"/>
              <a:t>rd</a:t>
            </a:r>
            <a:r>
              <a:rPr lang="en-US" sz="1600"/>
              <a:t> smallest element</a:t>
            </a:r>
          </a:p>
        </p:txBody>
      </p:sp>
      <p:sp>
        <p:nvSpPr>
          <p:cNvPr id="422931" name="Line 19"/>
          <p:cNvSpPr>
            <a:spLocks noChangeShapeType="1"/>
          </p:cNvSpPr>
          <p:nvPr/>
        </p:nvSpPr>
        <p:spPr bwMode="auto">
          <a:xfrm flipV="1">
            <a:off x="2828925" y="4948238"/>
            <a:ext cx="0" cy="24765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620713" y="369888"/>
            <a:ext cx="7772400" cy="615950"/>
          </a:xfrm>
          <a:noFill/>
          <a:ln/>
        </p:spPr>
        <p:txBody>
          <a:bodyPr/>
          <a:lstStyle/>
          <a:p>
            <a:r>
              <a:rPr lang="en-US" sz="3200"/>
              <a:t>Examples (2)</a:t>
            </a:r>
            <a:endParaRPr lang="en-US" sz="3200">
              <a:latin typeface="Batang" pitchFamily="18" charset="-127"/>
            </a:endParaRPr>
          </a:p>
        </p:txBody>
      </p:sp>
      <p:sp>
        <p:nvSpPr>
          <p:cNvPr id="423939" name="Rectangle 3" descr="Rectangle: Click to edit Master text styles&#10;Second level&#10;Third level&#10;Fourth level&#10;Fifth level"/>
          <p:cNvSpPr>
            <a:spLocks noGrp="1" noChangeArrowheads="1"/>
          </p:cNvSpPr>
          <p:nvPr>
            <p:ph idx="1"/>
          </p:nvPr>
        </p:nvSpPr>
        <p:spPr>
          <a:xfrm>
            <a:off x="574675" y="1174750"/>
            <a:ext cx="8274050" cy="5176838"/>
          </a:xfrm>
          <a:noFill/>
          <a:ln/>
        </p:spPr>
        <p:txBody>
          <a:bodyPr/>
          <a:lstStyle/>
          <a:p>
            <a:r>
              <a:rPr lang="en-US" sz="2000">
                <a:sym typeface="Symbol" pitchFamily="18" charset="2"/>
              </a:rPr>
              <a:t>Suppose we want to find the 6</a:t>
            </a:r>
            <a:r>
              <a:rPr lang="en-US" sz="2000" baseline="30000">
                <a:sym typeface="Symbol" pitchFamily="18" charset="2"/>
              </a:rPr>
              <a:t>th</a:t>
            </a:r>
            <a:r>
              <a:rPr lang="en-US" sz="2000">
                <a:sym typeface="Symbol" pitchFamily="18" charset="2"/>
              </a:rPr>
              <a:t> smallest element in the list of 10 elements: 13, 81, 43, 92, 31, 65, 57, 26, 75, 0</a:t>
            </a:r>
          </a:p>
          <a:p>
            <a:r>
              <a:rPr lang="en-US" sz="2000">
                <a:sym typeface="Symbol" pitchFamily="18" charset="2"/>
              </a:rPr>
              <a:t>In this example, k = 6, N = 10</a:t>
            </a:r>
          </a:p>
          <a:p>
            <a:endParaRPr lang="en-US" sz="2000">
              <a:sym typeface="Symbol" pitchFamily="18" charset="2"/>
            </a:endParaRPr>
          </a:p>
        </p:txBody>
      </p:sp>
      <p:sp>
        <p:nvSpPr>
          <p:cNvPr id="423940"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23941" name="Rectangle 5"/>
          <p:cNvSpPr>
            <a:spLocks noChangeArrowheads="1"/>
          </p:cNvSpPr>
          <p:nvPr/>
        </p:nvSpPr>
        <p:spPr bwMode="auto">
          <a:xfrm>
            <a:off x="1824038" y="2376488"/>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13  81  43  92  31  65  57  26  75  0</a:t>
            </a:r>
          </a:p>
        </p:txBody>
      </p:sp>
      <p:sp>
        <p:nvSpPr>
          <p:cNvPr id="423942" name="Line 6"/>
          <p:cNvSpPr>
            <a:spLocks noChangeShapeType="1"/>
          </p:cNvSpPr>
          <p:nvPr/>
        </p:nvSpPr>
        <p:spPr bwMode="auto">
          <a:xfrm>
            <a:off x="3959225" y="2736850"/>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3943" name="Text Box 7"/>
          <p:cNvSpPr txBox="1">
            <a:spLocks noChangeArrowheads="1"/>
          </p:cNvSpPr>
          <p:nvPr/>
        </p:nvSpPr>
        <p:spPr bwMode="auto">
          <a:xfrm>
            <a:off x="3963988" y="2768600"/>
            <a:ext cx="1198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select pivot</a:t>
            </a:r>
            <a:endParaRPr lang="en-US" sz="1600">
              <a:solidFill>
                <a:srgbClr val="FF0000"/>
              </a:solidFill>
            </a:endParaRPr>
          </a:p>
        </p:txBody>
      </p:sp>
      <p:sp>
        <p:nvSpPr>
          <p:cNvPr id="423944" name="Rectangle 8"/>
          <p:cNvSpPr>
            <a:spLocks noChangeArrowheads="1"/>
          </p:cNvSpPr>
          <p:nvPr/>
        </p:nvSpPr>
        <p:spPr bwMode="auto">
          <a:xfrm>
            <a:off x="1844675" y="3162300"/>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a:t>
            </a:r>
            <a:r>
              <a:rPr lang="en-US" sz="2000">
                <a:solidFill>
                  <a:srgbClr val="FF0000"/>
                </a:solidFill>
                <a:sym typeface="Symbol" pitchFamily="18" charset="2"/>
              </a:rPr>
              <a:t>57</a:t>
            </a:r>
            <a:r>
              <a:rPr lang="en-US" sz="2000">
                <a:sym typeface="Symbol" pitchFamily="18" charset="2"/>
              </a:rPr>
              <a:t>  26  75  0</a:t>
            </a:r>
          </a:p>
        </p:txBody>
      </p:sp>
      <p:sp>
        <p:nvSpPr>
          <p:cNvPr id="423945" name="Line 9"/>
          <p:cNvSpPr>
            <a:spLocks noChangeShapeType="1"/>
          </p:cNvSpPr>
          <p:nvPr/>
        </p:nvSpPr>
        <p:spPr bwMode="auto">
          <a:xfrm>
            <a:off x="3971925" y="3514725"/>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3946" name="Text Box 10"/>
          <p:cNvSpPr txBox="1">
            <a:spLocks noChangeArrowheads="1"/>
          </p:cNvSpPr>
          <p:nvPr/>
        </p:nvSpPr>
        <p:spPr bwMode="auto">
          <a:xfrm>
            <a:off x="3976688" y="3546475"/>
            <a:ext cx="92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a:t>
            </a:r>
          </a:p>
        </p:txBody>
      </p:sp>
      <p:sp>
        <p:nvSpPr>
          <p:cNvPr id="423947" name="Rectangle 11"/>
          <p:cNvSpPr>
            <a:spLocks noChangeArrowheads="1"/>
          </p:cNvSpPr>
          <p:nvPr/>
        </p:nvSpPr>
        <p:spPr bwMode="auto">
          <a:xfrm>
            <a:off x="1846263" y="3940175"/>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13  43  31  26  0</a:t>
            </a:r>
            <a:r>
              <a:rPr lang="en-US" sz="2000">
                <a:sym typeface="Symbol" pitchFamily="18" charset="2"/>
              </a:rPr>
              <a:t>  </a:t>
            </a:r>
            <a:r>
              <a:rPr lang="en-US" sz="2000">
                <a:solidFill>
                  <a:srgbClr val="FF0000"/>
                </a:solidFill>
                <a:sym typeface="Symbol" pitchFamily="18" charset="2"/>
              </a:rPr>
              <a:t>57</a:t>
            </a:r>
            <a:r>
              <a:rPr lang="en-US" sz="2000">
                <a:sym typeface="Symbol" pitchFamily="18" charset="2"/>
              </a:rPr>
              <a:t>  </a:t>
            </a:r>
            <a:r>
              <a:rPr lang="en-US" sz="2000">
                <a:solidFill>
                  <a:srgbClr val="FF00FF"/>
                </a:solidFill>
                <a:sym typeface="Symbol" pitchFamily="18" charset="2"/>
              </a:rPr>
              <a:t>65</a:t>
            </a:r>
            <a:r>
              <a:rPr lang="en-US" sz="2000">
                <a:sym typeface="Symbol" pitchFamily="18" charset="2"/>
              </a:rPr>
              <a:t>  </a:t>
            </a:r>
            <a:r>
              <a:rPr lang="en-US" sz="2000">
                <a:solidFill>
                  <a:srgbClr val="FF00FF"/>
                </a:solidFill>
                <a:sym typeface="Symbol" pitchFamily="18" charset="2"/>
              </a:rPr>
              <a:t>81  92  75</a:t>
            </a:r>
          </a:p>
        </p:txBody>
      </p:sp>
      <p:sp>
        <p:nvSpPr>
          <p:cNvPr id="423948" name="AutoShape 12"/>
          <p:cNvSpPr>
            <a:spLocks/>
          </p:cNvSpPr>
          <p:nvPr/>
        </p:nvSpPr>
        <p:spPr bwMode="auto">
          <a:xfrm rot="-5400000">
            <a:off x="2866231" y="3512344"/>
            <a:ext cx="130175" cy="1677988"/>
          </a:xfrm>
          <a:prstGeom prst="leftBrace">
            <a:avLst>
              <a:gd name="adj1" fmla="val 107419"/>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49" name="AutoShape 13"/>
          <p:cNvSpPr>
            <a:spLocks/>
          </p:cNvSpPr>
          <p:nvPr/>
        </p:nvSpPr>
        <p:spPr bwMode="auto">
          <a:xfrm rot="-5400000">
            <a:off x="5169694" y="3653632"/>
            <a:ext cx="130175" cy="1398587"/>
          </a:xfrm>
          <a:prstGeom prst="leftBrace">
            <a:avLst>
              <a:gd name="adj1" fmla="val 89532"/>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950" name="Text Box 14"/>
          <p:cNvSpPr txBox="1">
            <a:spLocks noChangeArrowheads="1"/>
          </p:cNvSpPr>
          <p:nvPr/>
        </p:nvSpPr>
        <p:spPr bwMode="auto">
          <a:xfrm>
            <a:off x="2736850" y="4354513"/>
            <a:ext cx="407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S1</a:t>
            </a:r>
          </a:p>
        </p:txBody>
      </p:sp>
      <p:sp>
        <p:nvSpPr>
          <p:cNvPr id="423951" name="Text Box 15"/>
          <p:cNvSpPr txBox="1">
            <a:spLocks noChangeArrowheads="1"/>
          </p:cNvSpPr>
          <p:nvPr/>
        </p:nvSpPr>
        <p:spPr bwMode="auto">
          <a:xfrm>
            <a:off x="5040313" y="4365625"/>
            <a:ext cx="407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S2</a:t>
            </a:r>
          </a:p>
        </p:txBody>
      </p:sp>
      <p:sp>
        <p:nvSpPr>
          <p:cNvPr id="423952" name="Text Box 16"/>
          <p:cNvSpPr txBox="1">
            <a:spLocks noChangeArrowheads="1"/>
          </p:cNvSpPr>
          <p:nvPr/>
        </p:nvSpPr>
        <p:spPr bwMode="auto">
          <a:xfrm>
            <a:off x="1090613" y="4848225"/>
            <a:ext cx="6280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Since k = |S1|+1, we found the 6</a:t>
            </a:r>
            <a:r>
              <a:rPr lang="en-US" sz="1800" baseline="30000"/>
              <a:t>th</a:t>
            </a:r>
            <a:r>
              <a:rPr lang="en-US" sz="1800"/>
              <a:t> smallest element, i.e. </a:t>
            </a:r>
            <a:r>
              <a:rPr lang="en-US" sz="1800">
                <a:solidFill>
                  <a:srgbClr val="FF0000"/>
                </a:solidFill>
              </a:rPr>
              <a:t>57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620713" y="369888"/>
            <a:ext cx="7772400" cy="615950"/>
          </a:xfrm>
          <a:noFill/>
          <a:ln/>
        </p:spPr>
        <p:txBody>
          <a:bodyPr/>
          <a:lstStyle/>
          <a:p>
            <a:r>
              <a:rPr lang="en-US" sz="3200"/>
              <a:t>Examples (3)</a:t>
            </a:r>
            <a:endParaRPr lang="en-US" sz="3200">
              <a:latin typeface="Batang" pitchFamily="18" charset="-127"/>
            </a:endParaRPr>
          </a:p>
        </p:txBody>
      </p:sp>
      <p:sp>
        <p:nvSpPr>
          <p:cNvPr id="424963" name="Rectangle 3" descr="Rectangle: Click to edit Master text styles&#10;Second level&#10;Third level&#10;Fourth level&#10;Fifth level"/>
          <p:cNvSpPr>
            <a:spLocks noGrp="1" noChangeArrowheads="1"/>
          </p:cNvSpPr>
          <p:nvPr>
            <p:ph idx="1"/>
          </p:nvPr>
        </p:nvSpPr>
        <p:spPr>
          <a:xfrm>
            <a:off x="574675" y="1174750"/>
            <a:ext cx="8274050" cy="5176838"/>
          </a:xfrm>
          <a:noFill/>
          <a:ln/>
        </p:spPr>
        <p:txBody>
          <a:bodyPr/>
          <a:lstStyle/>
          <a:p>
            <a:r>
              <a:rPr lang="en-US" sz="2000">
                <a:sym typeface="Symbol" pitchFamily="18" charset="2"/>
              </a:rPr>
              <a:t>Suppose we want to find the 8</a:t>
            </a:r>
            <a:r>
              <a:rPr lang="en-US" sz="2000" baseline="30000">
                <a:sym typeface="Symbol" pitchFamily="18" charset="2"/>
              </a:rPr>
              <a:t>th</a:t>
            </a:r>
            <a:r>
              <a:rPr lang="en-US" sz="2000">
                <a:sym typeface="Symbol" pitchFamily="18" charset="2"/>
              </a:rPr>
              <a:t> smallest element in the list of 10 elements: 13, 81, 43, 92, 31, 65, 57, 26, 75, 0</a:t>
            </a:r>
          </a:p>
          <a:p>
            <a:r>
              <a:rPr lang="en-US" sz="2000">
                <a:sym typeface="Symbol" pitchFamily="18" charset="2"/>
              </a:rPr>
              <a:t>In this example, k = 8, N = 10</a:t>
            </a:r>
          </a:p>
          <a:p>
            <a:endParaRPr lang="en-US" sz="2000">
              <a:sym typeface="Symbol" pitchFamily="18" charset="2"/>
            </a:endParaRPr>
          </a:p>
        </p:txBody>
      </p:sp>
      <p:sp>
        <p:nvSpPr>
          <p:cNvPr id="424964"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424965" name="Rectangle 5"/>
          <p:cNvSpPr>
            <a:spLocks noChangeArrowheads="1"/>
          </p:cNvSpPr>
          <p:nvPr/>
        </p:nvSpPr>
        <p:spPr bwMode="auto">
          <a:xfrm>
            <a:off x="1824038" y="2376488"/>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13  81  43  92  31  65  57  26  75  0</a:t>
            </a:r>
          </a:p>
        </p:txBody>
      </p:sp>
      <p:sp>
        <p:nvSpPr>
          <p:cNvPr id="424966" name="Line 6"/>
          <p:cNvSpPr>
            <a:spLocks noChangeShapeType="1"/>
          </p:cNvSpPr>
          <p:nvPr/>
        </p:nvSpPr>
        <p:spPr bwMode="auto">
          <a:xfrm>
            <a:off x="3959225" y="2736850"/>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4967" name="Text Box 7"/>
          <p:cNvSpPr txBox="1">
            <a:spLocks noChangeArrowheads="1"/>
          </p:cNvSpPr>
          <p:nvPr/>
        </p:nvSpPr>
        <p:spPr bwMode="auto">
          <a:xfrm>
            <a:off x="3963988" y="2768600"/>
            <a:ext cx="11985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select pivot</a:t>
            </a:r>
            <a:endParaRPr lang="en-US" sz="1600">
              <a:solidFill>
                <a:srgbClr val="FF0000"/>
              </a:solidFill>
            </a:endParaRPr>
          </a:p>
        </p:txBody>
      </p:sp>
      <p:sp>
        <p:nvSpPr>
          <p:cNvPr id="424968" name="Rectangle 8"/>
          <p:cNvSpPr>
            <a:spLocks noChangeArrowheads="1"/>
          </p:cNvSpPr>
          <p:nvPr/>
        </p:nvSpPr>
        <p:spPr bwMode="auto">
          <a:xfrm>
            <a:off x="1844675" y="3162300"/>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ym typeface="Symbol" pitchFamily="18" charset="2"/>
              </a:rPr>
              <a:t>13  81  43  92  31  65  </a:t>
            </a:r>
            <a:r>
              <a:rPr lang="en-US" sz="2000">
                <a:solidFill>
                  <a:srgbClr val="FF0000"/>
                </a:solidFill>
                <a:sym typeface="Symbol" pitchFamily="18" charset="2"/>
              </a:rPr>
              <a:t>57</a:t>
            </a:r>
            <a:r>
              <a:rPr lang="en-US" sz="2000">
                <a:sym typeface="Symbol" pitchFamily="18" charset="2"/>
              </a:rPr>
              <a:t>  26  75  0</a:t>
            </a:r>
          </a:p>
        </p:txBody>
      </p:sp>
      <p:sp>
        <p:nvSpPr>
          <p:cNvPr id="424969" name="Line 9"/>
          <p:cNvSpPr>
            <a:spLocks noChangeShapeType="1"/>
          </p:cNvSpPr>
          <p:nvPr/>
        </p:nvSpPr>
        <p:spPr bwMode="auto">
          <a:xfrm>
            <a:off x="3971925" y="3514725"/>
            <a:ext cx="0" cy="43021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4970" name="Text Box 10"/>
          <p:cNvSpPr txBox="1">
            <a:spLocks noChangeArrowheads="1"/>
          </p:cNvSpPr>
          <p:nvPr/>
        </p:nvSpPr>
        <p:spPr bwMode="auto">
          <a:xfrm>
            <a:off x="3976688" y="3546475"/>
            <a:ext cx="9286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partition</a:t>
            </a:r>
          </a:p>
        </p:txBody>
      </p:sp>
      <p:sp>
        <p:nvSpPr>
          <p:cNvPr id="424971" name="Rectangle 11"/>
          <p:cNvSpPr>
            <a:spLocks noChangeArrowheads="1"/>
          </p:cNvSpPr>
          <p:nvPr/>
        </p:nvSpPr>
        <p:spPr bwMode="auto">
          <a:xfrm>
            <a:off x="1846263" y="3940175"/>
            <a:ext cx="424815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13  43  31  26  0</a:t>
            </a:r>
            <a:r>
              <a:rPr lang="en-US" sz="2000">
                <a:sym typeface="Symbol" pitchFamily="18" charset="2"/>
              </a:rPr>
              <a:t>  </a:t>
            </a:r>
            <a:r>
              <a:rPr lang="en-US" sz="2000">
                <a:solidFill>
                  <a:srgbClr val="FF0000"/>
                </a:solidFill>
                <a:sym typeface="Symbol" pitchFamily="18" charset="2"/>
              </a:rPr>
              <a:t>57</a:t>
            </a:r>
            <a:r>
              <a:rPr lang="en-US" sz="2000">
                <a:sym typeface="Symbol" pitchFamily="18" charset="2"/>
              </a:rPr>
              <a:t>  </a:t>
            </a:r>
            <a:r>
              <a:rPr lang="en-US" sz="2000">
                <a:solidFill>
                  <a:srgbClr val="FF00FF"/>
                </a:solidFill>
                <a:sym typeface="Symbol" pitchFamily="18" charset="2"/>
              </a:rPr>
              <a:t>65</a:t>
            </a:r>
            <a:r>
              <a:rPr lang="en-US" sz="2000">
                <a:sym typeface="Symbol" pitchFamily="18" charset="2"/>
              </a:rPr>
              <a:t>  </a:t>
            </a:r>
            <a:r>
              <a:rPr lang="en-US" sz="2000">
                <a:solidFill>
                  <a:srgbClr val="FF00FF"/>
                </a:solidFill>
                <a:sym typeface="Symbol" pitchFamily="18" charset="2"/>
              </a:rPr>
              <a:t>81  92  75</a:t>
            </a:r>
          </a:p>
        </p:txBody>
      </p:sp>
      <p:sp>
        <p:nvSpPr>
          <p:cNvPr id="424972" name="AutoShape 12"/>
          <p:cNvSpPr>
            <a:spLocks/>
          </p:cNvSpPr>
          <p:nvPr/>
        </p:nvSpPr>
        <p:spPr bwMode="auto">
          <a:xfrm rot="-5400000">
            <a:off x="2866231" y="3512344"/>
            <a:ext cx="130175" cy="1677988"/>
          </a:xfrm>
          <a:prstGeom prst="leftBrace">
            <a:avLst>
              <a:gd name="adj1" fmla="val 107419"/>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73" name="AutoShape 13"/>
          <p:cNvSpPr>
            <a:spLocks/>
          </p:cNvSpPr>
          <p:nvPr/>
        </p:nvSpPr>
        <p:spPr bwMode="auto">
          <a:xfrm rot="-5400000">
            <a:off x="5169694" y="3653632"/>
            <a:ext cx="130175" cy="1398587"/>
          </a:xfrm>
          <a:prstGeom prst="leftBrace">
            <a:avLst>
              <a:gd name="adj1" fmla="val 89532"/>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74" name="Text Box 14"/>
          <p:cNvSpPr txBox="1">
            <a:spLocks noChangeArrowheads="1"/>
          </p:cNvSpPr>
          <p:nvPr/>
        </p:nvSpPr>
        <p:spPr bwMode="auto">
          <a:xfrm>
            <a:off x="2736850" y="4354513"/>
            <a:ext cx="4079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S1</a:t>
            </a:r>
          </a:p>
        </p:txBody>
      </p:sp>
      <p:sp>
        <p:nvSpPr>
          <p:cNvPr id="424975" name="Text Box 15"/>
          <p:cNvSpPr txBox="1">
            <a:spLocks noChangeArrowheads="1"/>
          </p:cNvSpPr>
          <p:nvPr/>
        </p:nvSpPr>
        <p:spPr bwMode="auto">
          <a:xfrm>
            <a:off x="5040313" y="4365625"/>
            <a:ext cx="4079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S2</a:t>
            </a:r>
          </a:p>
        </p:txBody>
      </p:sp>
      <p:sp>
        <p:nvSpPr>
          <p:cNvPr id="424976" name="Text Box 16"/>
          <p:cNvSpPr txBox="1">
            <a:spLocks noChangeArrowheads="1"/>
          </p:cNvSpPr>
          <p:nvPr/>
        </p:nvSpPr>
        <p:spPr bwMode="auto">
          <a:xfrm>
            <a:off x="1090613" y="5459413"/>
            <a:ext cx="71437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Since k &gt; |S1|+1, the kth smallest element lies in S2, and it is the </a:t>
            </a:r>
          </a:p>
          <a:p>
            <a:r>
              <a:rPr lang="en-US" sz="1800"/>
              <a:t>(k-|S1|-1)</a:t>
            </a:r>
            <a:r>
              <a:rPr lang="en-US" sz="1800" baseline="30000"/>
              <a:t>st</a:t>
            </a:r>
            <a:r>
              <a:rPr lang="en-US" sz="1800"/>
              <a:t> smallest element in S2. Thus, we recursively find the 2</a:t>
            </a:r>
            <a:r>
              <a:rPr lang="en-US" sz="1800" baseline="30000"/>
              <a:t>nd</a:t>
            </a:r>
            <a:r>
              <a:rPr lang="en-US" sz="1800"/>
              <a:t> </a:t>
            </a:r>
          </a:p>
          <a:p>
            <a:r>
              <a:rPr lang="en-US" sz="1800"/>
              <a:t>(8 – 5 – 1 = 2) smallest element on S2, i.e., call quickselect(S2, 2).</a:t>
            </a:r>
          </a:p>
        </p:txBody>
      </p:sp>
      <p:sp>
        <p:nvSpPr>
          <p:cNvPr id="424977" name="Rectangle 17"/>
          <p:cNvSpPr>
            <a:spLocks noChangeArrowheads="1"/>
          </p:cNvSpPr>
          <p:nvPr/>
        </p:nvSpPr>
        <p:spPr bwMode="auto">
          <a:xfrm>
            <a:off x="1841500" y="4659313"/>
            <a:ext cx="424815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rgbClr val="22AA22"/>
                </a:solidFill>
                <a:sym typeface="Symbol" pitchFamily="18" charset="2"/>
              </a:rPr>
              <a:t>0  13  26  31  43</a:t>
            </a:r>
            <a:r>
              <a:rPr lang="en-US" sz="2000">
                <a:sym typeface="Symbol" pitchFamily="18" charset="2"/>
              </a:rPr>
              <a:t>  </a:t>
            </a:r>
            <a:r>
              <a:rPr lang="en-US" sz="2000">
                <a:solidFill>
                  <a:srgbClr val="FF0000"/>
                </a:solidFill>
                <a:sym typeface="Symbol" pitchFamily="18" charset="2"/>
              </a:rPr>
              <a:t>57</a:t>
            </a:r>
            <a:r>
              <a:rPr lang="en-US" sz="2000">
                <a:sym typeface="Symbol" pitchFamily="18" charset="2"/>
              </a:rPr>
              <a:t>  </a:t>
            </a:r>
            <a:r>
              <a:rPr lang="en-US" sz="2000">
                <a:solidFill>
                  <a:srgbClr val="FF00FF"/>
                </a:solidFill>
                <a:sym typeface="Symbol" pitchFamily="18" charset="2"/>
              </a:rPr>
              <a:t>65  75  81  92</a:t>
            </a:r>
          </a:p>
        </p:txBody>
      </p:sp>
      <p:sp>
        <p:nvSpPr>
          <p:cNvPr id="424978" name="Text Box 18"/>
          <p:cNvSpPr txBox="1">
            <a:spLocks noChangeArrowheads="1"/>
          </p:cNvSpPr>
          <p:nvPr/>
        </p:nvSpPr>
        <p:spPr bwMode="auto">
          <a:xfrm>
            <a:off x="4302125" y="5124450"/>
            <a:ext cx="1993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8</a:t>
            </a:r>
            <a:r>
              <a:rPr lang="en-US" sz="1600" baseline="30000"/>
              <a:t>th</a:t>
            </a:r>
            <a:r>
              <a:rPr lang="en-US" sz="1600"/>
              <a:t> smallest element</a:t>
            </a:r>
          </a:p>
        </p:txBody>
      </p:sp>
      <p:sp>
        <p:nvSpPr>
          <p:cNvPr id="424979" name="Line 19"/>
          <p:cNvSpPr>
            <a:spLocks noChangeShapeType="1"/>
          </p:cNvSpPr>
          <p:nvPr/>
        </p:nvSpPr>
        <p:spPr bwMode="auto">
          <a:xfrm flipV="1">
            <a:off x="4973638" y="4948238"/>
            <a:ext cx="0" cy="24765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20713" y="47625"/>
            <a:ext cx="7772400" cy="615950"/>
          </a:xfrm>
          <a:noFill/>
          <a:ln/>
        </p:spPr>
        <p:txBody>
          <a:bodyPr/>
          <a:lstStyle/>
          <a:p>
            <a:r>
              <a:rPr lang="en-US" sz="3200"/>
              <a:t>Quickselect </a:t>
            </a:r>
            <a:r>
              <a:rPr lang="en-US" sz="3200">
                <a:sym typeface="Symbol" pitchFamily="18" charset="2"/>
              </a:rPr>
              <a:t> C++ code</a:t>
            </a:r>
            <a:endParaRPr lang="en-US" sz="3200">
              <a:latin typeface="Batang" pitchFamily="18" charset="-127"/>
            </a:endParaRPr>
          </a:p>
        </p:txBody>
      </p:sp>
      <p:pic>
        <p:nvPicPr>
          <p:cNvPr id="425987" name="Picture 3" descr="Z:\teaching\AlgDataStr\quickselec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 y="688975"/>
            <a:ext cx="5608638" cy="6169025"/>
          </a:xfrm>
          <a:prstGeom prst="rect">
            <a:avLst/>
          </a:prstGeom>
          <a:noFill/>
          <a:extLst>
            <a:ext uri="{909E8E84-426E-40DD-AFC4-6F175D3DCCD1}">
              <a14:hiddenFill xmlns:a14="http://schemas.microsoft.com/office/drawing/2010/main">
                <a:solidFill>
                  <a:srgbClr val="FFFFFF"/>
                </a:solidFill>
              </a14:hiddenFill>
            </a:ext>
          </a:extLst>
        </p:spPr>
      </p:pic>
      <p:sp>
        <p:nvSpPr>
          <p:cNvPr id="425988" name="Rectangle 4"/>
          <p:cNvSpPr>
            <a:spLocks noChangeArrowheads="1"/>
          </p:cNvSpPr>
          <p:nvPr/>
        </p:nvSpPr>
        <p:spPr bwMode="auto">
          <a:xfrm>
            <a:off x="5219700" y="2700338"/>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5989" name="Line 5"/>
          <p:cNvSpPr>
            <a:spLocks noChangeShapeType="1"/>
          </p:cNvSpPr>
          <p:nvPr/>
        </p:nvSpPr>
        <p:spPr bwMode="auto">
          <a:xfrm>
            <a:off x="55245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0" name="Line 6"/>
          <p:cNvSpPr>
            <a:spLocks noChangeShapeType="1"/>
          </p:cNvSpPr>
          <p:nvPr/>
        </p:nvSpPr>
        <p:spPr bwMode="auto">
          <a:xfrm>
            <a:off x="58293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1" name="Line 7"/>
          <p:cNvSpPr>
            <a:spLocks noChangeShapeType="1"/>
          </p:cNvSpPr>
          <p:nvPr/>
        </p:nvSpPr>
        <p:spPr bwMode="auto">
          <a:xfrm>
            <a:off x="61341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2" name="Line 8"/>
          <p:cNvSpPr>
            <a:spLocks noChangeShapeType="1"/>
          </p:cNvSpPr>
          <p:nvPr/>
        </p:nvSpPr>
        <p:spPr bwMode="auto">
          <a:xfrm>
            <a:off x="64389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3" name="Line 9"/>
          <p:cNvSpPr>
            <a:spLocks noChangeShapeType="1"/>
          </p:cNvSpPr>
          <p:nvPr/>
        </p:nvSpPr>
        <p:spPr bwMode="auto">
          <a:xfrm>
            <a:off x="67437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4" name="Line 10"/>
          <p:cNvSpPr>
            <a:spLocks noChangeShapeType="1"/>
          </p:cNvSpPr>
          <p:nvPr/>
        </p:nvSpPr>
        <p:spPr bwMode="auto">
          <a:xfrm>
            <a:off x="70485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5" name="Line 11"/>
          <p:cNvSpPr>
            <a:spLocks noChangeShapeType="1"/>
          </p:cNvSpPr>
          <p:nvPr/>
        </p:nvSpPr>
        <p:spPr bwMode="auto">
          <a:xfrm>
            <a:off x="73533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6" name="Line 12"/>
          <p:cNvSpPr>
            <a:spLocks noChangeShapeType="1"/>
          </p:cNvSpPr>
          <p:nvPr/>
        </p:nvSpPr>
        <p:spPr bwMode="auto">
          <a:xfrm>
            <a:off x="76581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7" name="Line 13"/>
          <p:cNvSpPr>
            <a:spLocks noChangeShapeType="1"/>
          </p:cNvSpPr>
          <p:nvPr/>
        </p:nvSpPr>
        <p:spPr bwMode="auto">
          <a:xfrm>
            <a:off x="79629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8" name="Line 14"/>
          <p:cNvSpPr>
            <a:spLocks noChangeShapeType="1"/>
          </p:cNvSpPr>
          <p:nvPr/>
        </p:nvSpPr>
        <p:spPr bwMode="auto">
          <a:xfrm>
            <a:off x="8267700" y="2700338"/>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5999" name="Text Box 15"/>
          <p:cNvSpPr txBox="1">
            <a:spLocks noChangeArrowheads="1"/>
          </p:cNvSpPr>
          <p:nvPr/>
        </p:nvSpPr>
        <p:spPr bwMode="auto">
          <a:xfrm>
            <a:off x="4945063" y="2709863"/>
            <a:ext cx="290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26000" name="Line 16"/>
          <p:cNvSpPr>
            <a:spLocks noChangeShapeType="1"/>
          </p:cNvSpPr>
          <p:nvPr/>
        </p:nvSpPr>
        <p:spPr bwMode="auto">
          <a:xfrm>
            <a:off x="5372100" y="300196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01" name="Text Box 17"/>
          <p:cNvSpPr txBox="1">
            <a:spLocks noChangeArrowheads="1"/>
          </p:cNvSpPr>
          <p:nvPr/>
        </p:nvSpPr>
        <p:spPr bwMode="auto">
          <a:xfrm>
            <a:off x="5030788" y="3108325"/>
            <a:ext cx="3984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26002" name="Line 18"/>
          <p:cNvSpPr>
            <a:spLocks noChangeShapeType="1"/>
          </p:cNvSpPr>
          <p:nvPr/>
        </p:nvSpPr>
        <p:spPr bwMode="auto">
          <a:xfrm>
            <a:off x="8410575" y="3006725"/>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03" name="Text Box 19"/>
          <p:cNvSpPr txBox="1">
            <a:spLocks noChangeArrowheads="1"/>
          </p:cNvSpPr>
          <p:nvPr/>
        </p:nvSpPr>
        <p:spPr bwMode="auto">
          <a:xfrm>
            <a:off x="7980363" y="3113088"/>
            <a:ext cx="49371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26004" name="Rectangle 20"/>
          <p:cNvSpPr>
            <a:spLocks noChangeArrowheads="1"/>
          </p:cNvSpPr>
          <p:nvPr/>
        </p:nvSpPr>
        <p:spPr bwMode="auto">
          <a:xfrm>
            <a:off x="5240338" y="4202113"/>
            <a:ext cx="337185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005" name="Line 21"/>
          <p:cNvSpPr>
            <a:spLocks noChangeShapeType="1"/>
          </p:cNvSpPr>
          <p:nvPr/>
        </p:nvSpPr>
        <p:spPr bwMode="auto">
          <a:xfrm>
            <a:off x="55451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06" name="Line 22"/>
          <p:cNvSpPr>
            <a:spLocks noChangeShapeType="1"/>
          </p:cNvSpPr>
          <p:nvPr/>
        </p:nvSpPr>
        <p:spPr bwMode="auto">
          <a:xfrm>
            <a:off x="58499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07" name="Line 23"/>
          <p:cNvSpPr>
            <a:spLocks noChangeShapeType="1"/>
          </p:cNvSpPr>
          <p:nvPr/>
        </p:nvSpPr>
        <p:spPr bwMode="auto">
          <a:xfrm>
            <a:off x="61547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08" name="Line 24"/>
          <p:cNvSpPr>
            <a:spLocks noChangeShapeType="1"/>
          </p:cNvSpPr>
          <p:nvPr/>
        </p:nvSpPr>
        <p:spPr bwMode="auto">
          <a:xfrm>
            <a:off x="64595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09" name="Line 25"/>
          <p:cNvSpPr>
            <a:spLocks noChangeShapeType="1"/>
          </p:cNvSpPr>
          <p:nvPr/>
        </p:nvSpPr>
        <p:spPr bwMode="auto">
          <a:xfrm>
            <a:off x="67643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0" name="Line 26"/>
          <p:cNvSpPr>
            <a:spLocks noChangeShapeType="1"/>
          </p:cNvSpPr>
          <p:nvPr/>
        </p:nvSpPr>
        <p:spPr bwMode="auto">
          <a:xfrm>
            <a:off x="70691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1" name="Line 27"/>
          <p:cNvSpPr>
            <a:spLocks noChangeShapeType="1"/>
          </p:cNvSpPr>
          <p:nvPr/>
        </p:nvSpPr>
        <p:spPr bwMode="auto">
          <a:xfrm>
            <a:off x="73739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2" name="Line 28"/>
          <p:cNvSpPr>
            <a:spLocks noChangeShapeType="1"/>
          </p:cNvSpPr>
          <p:nvPr/>
        </p:nvSpPr>
        <p:spPr bwMode="auto">
          <a:xfrm>
            <a:off x="76787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3" name="Line 29"/>
          <p:cNvSpPr>
            <a:spLocks noChangeShapeType="1"/>
          </p:cNvSpPr>
          <p:nvPr/>
        </p:nvSpPr>
        <p:spPr bwMode="auto">
          <a:xfrm>
            <a:off x="79835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4" name="Line 30"/>
          <p:cNvSpPr>
            <a:spLocks noChangeShapeType="1"/>
          </p:cNvSpPr>
          <p:nvPr/>
        </p:nvSpPr>
        <p:spPr bwMode="auto">
          <a:xfrm>
            <a:off x="8288338" y="4202113"/>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5" name="Text Box 31"/>
          <p:cNvSpPr txBox="1">
            <a:spLocks noChangeArrowheads="1"/>
          </p:cNvSpPr>
          <p:nvPr/>
        </p:nvSpPr>
        <p:spPr bwMode="auto">
          <a:xfrm>
            <a:off x="4965700" y="4211638"/>
            <a:ext cx="290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a</a:t>
            </a:r>
          </a:p>
        </p:txBody>
      </p:sp>
      <p:sp>
        <p:nvSpPr>
          <p:cNvPr id="426016" name="Line 32"/>
          <p:cNvSpPr>
            <a:spLocks noChangeShapeType="1"/>
          </p:cNvSpPr>
          <p:nvPr/>
        </p:nvSpPr>
        <p:spPr bwMode="auto">
          <a:xfrm>
            <a:off x="5392738" y="4503738"/>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7" name="Text Box 33"/>
          <p:cNvSpPr txBox="1">
            <a:spLocks noChangeArrowheads="1"/>
          </p:cNvSpPr>
          <p:nvPr/>
        </p:nvSpPr>
        <p:spPr bwMode="auto">
          <a:xfrm>
            <a:off x="5051425" y="4610100"/>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left</a:t>
            </a:r>
          </a:p>
        </p:txBody>
      </p:sp>
      <p:sp>
        <p:nvSpPr>
          <p:cNvPr id="426018" name="Line 34"/>
          <p:cNvSpPr>
            <a:spLocks noChangeShapeType="1"/>
          </p:cNvSpPr>
          <p:nvPr/>
        </p:nvSpPr>
        <p:spPr bwMode="auto">
          <a:xfrm>
            <a:off x="6900863" y="4500563"/>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19" name="Text Box 35"/>
          <p:cNvSpPr txBox="1">
            <a:spLocks noChangeArrowheads="1"/>
          </p:cNvSpPr>
          <p:nvPr/>
        </p:nvSpPr>
        <p:spPr bwMode="auto">
          <a:xfrm>
            <a:off x="6737350" y="4606925"/>
            <a:ext cx="2190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i</a:t>
            </a:r>
          </a:p>
        </p:txBody>
      </p:sp>
      <p:sp>
        <p:nvSpPr>
          <p:cNvPr id="426020" name="Line 36"/>
          <p:cNvSpPr>
            <a:spLocks noChangeShapeType="1"/>
          </p:cNvSpPr>
          <p:nvPr/>
        </p:nvSpPr>
        <p:spPr bwMode="auto">
          <a:xfrm>
            <a:off x="8431213" y="4508500"/>
            <a:ext cx="0" cy="355600"/>
          </a:xfrm>
          <a:prstGeom prst="line">
            <a:avLst/>
          </a:prstGeom>
          <a:noFill/>
          <a:ln w="9525">
            <a:solidFill>
              <a:schemeClr val="tx1"/>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21" name="Text Box 37"/>
          <p:cNvSpPr txBox="1">
            <a:spLocks noChangeArrowheads="1"/>
          </p:cNvSpPr>
          <p:nvPr/>
        </p:nvSpPr>
        <p:spPr bwMode="auto">
          <a:xfrm>
            <a:off x="8001000" y="4614863"/>
            <a:ext cx="4937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right</a:t>
            </a:r>
          </a:p>
        </p:txBody>
      </p:sp>
      <p:sp>
        <p:nvSpPr>
          <p:cNvPr id="426022" name="Text Box 38"/>
          <p:cNvSpPr txBox="1">
            <a:spLocks noChangeArrowheads="1"/>
          </p:cNvSpPr>
          <p:nvPr/>
        </p:nvSpPr>
        <p:spPr bwMode="auto">
          <a:xfrm>
            <a:off x="5222875" y="2428875"/>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0</a:t>
            </a:r>
          </a:p>
        </p:txBody>
      </p:sp>
      <p:sp>
        <p:nvSpPr>
          <p:cNvPr id="426023" name="Text Box 39"/>
          <p:cNvSpPr txBox="1">
            <a:spLocks noChangeArrowheads="1"/>
          </p:cNvSpPr>
          <p:nvPr/>
        </p:nvSpPr>
        <p:spPr bwMode="auto">
          <a:xfrm>
            <a:off x="5537200" y="2420938"/>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a:t>
            </a:r>
          </a:p>
        </p:txBody>
      </p:sp>
      <p:sp>
        <p:nvSpPr>
          <p:cNvPr id="426024" name="Text Box 40"/>
          <p:cNvSpPr txBox="1">
            <a:spLocks noChangeArrowheads="1"/>
          </p:cNvSpPr>
          <p:nvPr/>
        </p:nvSpPr>
        <p:spPr bwMode="auto">
          <a:xfrm>
            <a:off x="5829300" y="2422525"/>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426025" name="Text Box 41"/>
          <p:cNvSpPr txBox="1">
            <a:spLocks noChangeArrowheads="1"/>
          </p:cNvSpPr>
          <p:nvPr/>
        </p:nvSpPr>
        <p:spPr bwMode="auto">
          <a:xfrm>
            <a:off x="6142038" y="2413000"/>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sp>
        <p:nvSpPr>
          <p:cNvPr id="426026" name="Text Box 42"/>
          <p:cNvSpPr txBox="1">
            <a:spLocks noChangeArrowheads="1"/>
          </p:cNvSpPr>
          <p:nvPr/>
        </p:nvSpPr>
        <p:spPr bwMode="auto">
          <a:xfrm>
            <a:off x="6456363" y="24241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a:t>
            </a:r>
          </a:p>
        </p:txBody>
      </p:sp>
      <p:sp>
        <p:nvSpPr>
          <p:cNvPr id="426027" name="Text Box 43"/>
          <p:cNvSpPr txBox="1">
            <a:spLocks noChangeArrowheads="1"/>
          </p:cNvSpPr>
          <p:nvPr/>
        </p:nvSpPr>
        <p:spPr bwMode="auto">
          <a:xfrm>
            <a:off x="6756400" y="24241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a:t>
            </a:r>
          </a:p>
        </p:txBody>
      </p:sp>
      <p:sp>
        <p:nvSpPr>
          <p:cNvPr id="426028" name="Text Box 44"/>
          <p:cNvSpPr txBox="1">
            <a:spLocks noChangeArrowheads="1"/>
          </p:cNvSpPr>
          <p:nvPr/>
        </p:nvSpPr>
        <p:spPr bwMode="auto">
          <a:xfrm>
            <a:off x="7048500" y="2425700"/>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sp>
        <p:nvSpPr>
          <p:cNvPr id="426029" name="Text Box 45"/>
          <p:cNvSpPr txBox="1">
            <a:spLocks noChangeArrowheads="1"/>
          </p:cNvSpPr>
          <p:nvPr/>
        </p:nvSpPr>
        <p:spPr bwMode="auto">
          <a:xfrm>
            <a:off x="7340600" y="241776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7</a:t>
            </a:r>
          </a:p>
        </p:txBody>
      </p:sp>
      <p:sp>
        <p:nvSpPr>
          <p:cNvPr id="426030" name="Text Box 46"/>
          <p:cNvSpPr txBox="1">
            <a:spLocks noChangeArrowheads="1"/>
          </p:cNvSpPr>
          <p:nvPr/>
        </p:nvSpPr>
        <p:spPr bwMode="auto">
          <a:xfrm>
            <a:off x="7654925" y="243046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8</a:t>
            </a:r>
          </a:p>
        </p:txBody>
      </p:sp>
      <p:sp>
        <p:nvSpPr>
          <p:cNvPr id="426031" name="Text Box 47"/>
          <p:cNvSpPr txBox="1">
            <a:spLocks noChangeArrowheads="1"/>
          </p:cNvSpPr>
          <p:nvPr/>
        </p:nvSpPr>
        <p:spPr bwMode="auto">
          <a:xfrm>
            <a:off x="7947025" y="2420938"/>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9</a:t>
            </a:r>
          </a:p>
        </p:txBody>
      </p:sp>
      <p:sp>
        <p:nvSpPr>
          <p:cNvPr id="426032" name="Text Box 48"/>
          <p:cNvSpPr txBox="1">
            <a:spLocks noChangeArrowheads="1"/>
          </p:cNvSpPr>
          <p:nvPr/>
        </p:nvSpPr>
        <p:spPr bwMode="auto">
          <a:xfrm>
            <a:off x="8226425" y="2433638"/>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10</a:t>
            </a:r>
          </a:p>
        </p:txBody>
      </p:sp>
      <p:sp>
        <p:nvSpPr>
          <p:cNvPr id="426033" name="Text Box 49"/>
          <p:cNvSpPr txBox="1">
            <a:spLocks noChangeArrowheads="1"/>
          </p:cNvSpPr>
          <p:nvPr/>
        </p:nvSpPr>
        <p:spPr bwMode="auto">
          <a:xfrm>
            <a:off x="5214938" y="3925888"/>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0</a:t>
            </a:r>
          </a:p>
        </p:txBody>
      </p:sp>
      <p:sp>
        <p:nvSpPr>
          <p:cNvPr id="426034" name="Text Box 50"/>
          <p:cNvSpPr txBox="1">
            <a:spLocks noChangeArrowheads="1"/>
          </p:cNvSpPr>
          <p:nvPr/>
        </p:nvSpPr>
        <p:spPr bwMode="auto">
          <a:xfrm>
            <a:off x="5529263" y="3917950"/>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a:t>
            </a:r>
          </a:p>
        </p:txBody>
      </p:sp>
      <p:sp>
        <p:nvSpPr>
          <p:cNvPr id="426035" name="Text Box 51"/>
          <p:cNvSpPr txBox="1">
            <a:spLocks noChangeArrowheads="1"/>
          </p:cNvSpPr>
          <p:nvPr/>
        </p:nvSpPr>
        <p:spPr bwMode="auto">
          <a:xfrm>
            <a:off x="5821363" y="3919538"/>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2</a:t>
            </a:r>
          </a:p>
        </p:txBody>
      </p:sp>
      <p:sp>
        <p:nvSpPr>
          <p:cNvPr id="426036" name="Text Box 52"/>
          <p:cNvSpPr txBox="1">
            <a:spLocks noChangeArrowheads="1"/>
          </p:cNvSpPr>
          <p:nvPr/>
        </p:nvSpPr>
        <p:spPr bwMode="auto">
          <a:xfrm>
            <a:off x="6134100" y="39100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3</a:t>
            </a:r>
          </a:p>
        </p:txBody>
      </p:sp>
      <p:sp>
        <p:nvSpPr>
          <p:cNvPr id="426037" name="Text Box 53"/>
          <p:cNvSpPr txBox="1">
            <a:spLocks noChangeArrowheads="1"/>
          </p:cNvSpPr>
          <p:nvPr/>
        </p:nvSpPr>
        <p:spPr bwMode="auto">
          <a:xfrm>
            <a:off x="6448425" y="3921125"/>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4</a:t>
            </a:r>
          </a:p>
        </p:txBody>
      </p:sp>
      <p:sp>
        <p:nvSpPr>
          <p:cNvPr id="426038" name="Text Box 54"/>
          <p:cNvSpPr txBox="1">
            <a:spLocks noChangeArrowheads="1"/>
          </p:cNvSpPr>
          <p:nvPr/>
        </p:nvSpPr>
        <p:spPr bwMode="auto">
          <a:xfrm>
            <a:off x="6748463" y="3921125"/>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5</a:t>
            </a:r>
          </a:p>
        </p:txBody>
      </p:sp>
      <p:sp>
        <p:nvSpPr>
          <p:cNvPr id="426039" name="Text Box 55"/>
          <p:cNvSpPr txBox="1">
            <a:spLocks noChangeArrowheads="1"/>
          </p:cNvSpPr>
          <p:nvPr/>
        </p:nvSpPr>
        <p:spPr bwMode="auto">
          <a:xfrm>
            <a:off x="7040563" y="39227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6</a:t>
            </a:r>
          </a:p>
        </p:txBody>
      </p:sp>
      <p:sp>
        <p:nvSpPr>
          <p:cNvPr id="426040" name="Text Box 56"/>
          <p:cNvSpPr txBox="1">
            <a:spLocks noChangeArrowheads="1"/>
          </p:cNvSpPr>
          <p:nvPr/>
        </p:nvSpPr>
        <p:spPr bwMode="auto">
          <a:xfrm>
            <a:off x="7332663" y="3914775"/>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7</a:t>
            </a:r>
          </a:p>
        </p:txBody>
      </p:sp>
      <p:sp>
        <p:nvSpPr>
          <p:cNvPr id="426041" name="Text Box 57"/>
          <p:cNvSpPr txBox="1">
            <a:spLocks noChangeArrowheads="1"/>
          </p:cNvSpPr>
          <p:nvPr/>
        </p:nvSpPr>
        <p:spPr bwMode="auto">
          <a:xfrm>
            <a:off x="7646988" y="3927475"/>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8</a:t>
            </a:r>
          </a:p>
        </p:txBody>
      </p:sp>
      <p:sp>
        <p:nvSpPr>
          <p:cNvPr id="426042" name="Text Box 58"/>
          <p:cNvSpPr txBox="1">
            <a:spLocks noChangeArrowheads="1"/>
          </p:cNvSpPr>
          <p:nvPr/>
        </p:nvSpPr>
        <p:spPr bwMode="auto">
          <a:xfrm>
            <a:off x="7939088" y="3917950"/>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9</a:t>
            </a:r>
          </a:p>
        </p:txBody>
      </p:sp>
      <p:sp>
        <p:nvSpPr>
          <p:cNvPr id="426043" name="Text Box 59"/>
          <p:cNvSpPr txBox="1">
            <a:spLocks noChangeArrowheads="1"/>
          </p:cNvSpPr>
          <p:nvPr/>
        </p:nvSpPr>
        <p:spPr bwMode="auto">
          <a:xfrm>
            <a:off x="8218488" y="3930650"/>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10</a:t>
            </a:r>
          </a:p>
        </p:txBody>
      </p:sp>
      <p:sp>
        <p:nvSpPr>
          <p:cNvPr id="426044" name="AutoShape 60"/>
          <p:cNvSpPr>
            <a:spLocks/>
          </p:cNvSpPr>
          <p:nvPr/>
        </p:nvSpPr>
        <p:spPr bwMode="auto">
          <a:xfrm rot="-5400000">
            <a:off x="5883275" y="4324351"/>
            <a:ext cx="280987" cy="1516062"/>
          </a:xfrm>
          <a:prstGeom prst="leftBrace">
            <a:avLst>
              <a:gd name="adj1" fmla="val 44962"/>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045" name="Text Box 61"/>
          <p:cNvSpPr txBox="1">
            <a:spLocks noChangeArrowheads="1"/>
          </p:cNvSpPr>
          <p:nvPr/>
        </p:nvSpPr>
        <p:spPr bwMode="auto">
          <a:xfrm>
            <a:off x="5122863" y="5251450"/>
            <a:ext cx="158273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S1 includes small </a:t>
            </a:r>
          </a:p>
          <a:p>
            <a:pPr algn="ctr"/>
            <a:r>
              <a:rPr lang="en-US" sz="1400"/>
              <a:t>elements</a:t>
            </a:r>
          </a:p>
        </p:txBody>
      </p:sp>
      <p:sp>
        <p:nvSpPr>
          <p:cNvPr id="426046" name="AutoShape 62"/>
          <p:cNvSpPr>
            <a:spLocks/>
          </p:cNvSpPr>
          <p:nvPr/>
        </p:nvSpPr>
        <p:spPr bwMode="auto">
          <a:xfrm rot="-5400000">
            <a:off x="7713663" y="4324350"/>
            <a:ext cx="280987" cy="1516063"/>
          </a:xfrm>
          <a:prstGeom prst="leftBrace">
            <a:avLst>
              <a:gd name="adj1" fmla="val 44962"/>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047" name="Text Box 63"/>
          <p:cNvSpPr txBox="1">
            <a:spLocks noChangeArrowheads="1"/>
          </p:cNvSpPr>
          <p:nvPr/>
        </p:nvSpPr>
        <p:spPr bwMode="auto">
          <a:xfrm>
            <a:off x="7131050" y="5232400"/>
            <a:ext cx="1435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400"/>
              <a:t>S2 include large</a:t>
            </a:r>
          </a:p>
          <a:p>
            <a:pPr algn="ctr"/>
            <a:r>
              <a:rPr lang="en-US" sz="1400"/>
              <a:t>elements</a:t>
            </a:r>
          </a:p>
        </p:txBody>
      </p:sp>
      <p:sp>
        <p:nvSpPr>
          <p:cNvPr id="426048" name="Rectangle 64"/>
          <p:cNvSpPr>
            <a:spLocks noChangeArrowheads="1"/>
          </p:cNvSpPr>
          <p:nvPr/>
        </p:nvSpPr>
        <p:spPr bwMode="auto">
          <a:xfrm>
            <a:off x="3894138" y="6013450"/>
            <a:ext cx="88900" cy="96838"/>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6049" name="Text Box 65"/>
          <p:cNvSpPr txBox="1">
            <a:spLocks noChangeArrowheads="1"/>
          </p:cNvSpPr>
          <p:nvPr/>
        </p:nvSpPr>
        <p:spPr bwMode="auto">
          <a:xfrm>
            <a:off x="4330700" y="5932488"/>
            <a:ext cx="4889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solidFill>
                  <a:srgbClr val="FF0000"/>
                </a:solidFill>
              </a:rPr>
              <a:t>k-i-1</a:t>
            </a:r>
          </a:p>
        </p:txBody>
      </p:sp>
      <p:sp>
        <p:nvSpPr>
          <p:cNvPr id="426050" name="Freeform 66"/>
          <p:cNvSpPr>
            <a:spLocks/>
          </p:cNvSpPr>
          <p:nvPr/>
        </p:nvSpPr>
        <p:spPr bwMode="auto">
          <a:xfrm>
            <a:off x="3937000" y="5865813"/>
            <a:ext cx="612775" cy="147637"/>
          </a:xfrm>
          <a:custGeom>
            <a:avLst/>
            <a:gdLst>
              <a:gd name="T0" fmla="*/ 386 w 386"/>
              <a:gd name="T1" fmla="*/ 79 h 93"/>
              <a:gd name="T2" fmla="*/ 325 w 386"/>
              <a:gd name="T3" fmla="*/ 12 h 93"/>
              <a:gd name="T4" fmla="*/ 244 w 386"/>
              <a:gd name="T5" fmla="*/ 19 h 93"/>
              <a:gd name="T6" fmla="*/ 122 w 386"/>
              <a:gd name="T7" fmla="*/ 12 h 93"/>
              <a:gd name="T8" fmla="*/ 0 w 386"/>
              <a:gd name="T9" fmla="*/ 93 h 93"/>
            </a:gdLst>
            <a:ahLst/>
            <a:cxnLst>
              <a:cxn ang="0">
                <a:pos x="T0" y="T1"/>
              </a:cxn>
              <a:cxn ang="0">
                <a:pos x="T2" y="T3"/>
              </a:cxn>
              <a:cxn ang="0">
                <a:pos x="T4" y="T5"/>
              </a:cxn>
              <a:cxn ang="0">
                <a:pos x="T6" y="T7"/>
              </a:cxn>
              <a:cxn ang="0">
                <a:pos x="T8" y="T9"/>
              </a:cxn>
            </a:cxnLst>
            <a:rect l="0" t="0" r="r" b="b"/>
            <a:pathLst>
              <a:path w="386" h="93">
                <a:moveTo>
                  <a:pt x="386" y="79"/>
                </a:moveTo>
                <a:cubicBezTo>
                  <a:pt x="367" y="50"/>
                  <a:pt x="349" y="22"/>
                  <a:pt x="325" y="12"/>
                </a:cubicBezTo>
                <a:cubicBezTo>
                  <a:pt x="301" y="2"/>
                  <a:pt x="278" y="19"/>
                  <a:pt x="244" y="19"/>
                </a:cubicBezTo>
                <a:cubicBezTo>
                  <a:pt x="210" y="19"/>
                  <a:pt x="162" y="0"/>
                  <a:pt x="122" y="12"/>
                </a:cubicBezTo>
                <a:cubicBezTo>
                  <a:pt x="82" y="24"/>
                  <a:pt x="41" y="58"/>
                  <a:pt x="0" y="93"/>
                </a:cubicBezTo>
              </a:path>
            </a:pathLst>
          </a:custGeom>
          <a:noFill/>
          <a:ln w="9525" cap="flat" cmpd="sng">
            <a:solidFill>
              <a:srgbClr val="FF00FF"/>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51" name="Text Box 67"/>
          <p:cNvSpPr txBox="1">
            <a:spLocks noChangeArrowheads="1"/>
          </p:cNvSpPr>
          <p:nvPr/>
        </p:nvSpPr>
        <p:spPr bwMode="auto">
          <a:xfrm>
            <a:off x="5049838" y="3694113"/>
            <a:ext cx="15097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After partitioning</a:t>
            </a:r>
          </a:p>
        </p:txBody>
      </p:sp>
      <p:sp>
        <p:nvSpPr>
          <p:cNvPr id="426052" name="Text Box 68"/>
          <p:cNvSpPr txBox="1">
            <a:spLocks noChangeArrowheads="1"/>
          </p:cNvSpPr>
          <p:nvPr/>
        </p:nvSpPr>
        <p:spPr bwMode="auto">
          <a:xfrm>
            <a:off x="6954838" y="3543300"/>
            <a:ext cx="568325"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pivot</a:t>
            </a:r>
          </a:p>
        </p:txBody>
      </p:sp>
      <p:sp>
        <p:nvSpPr>
          <p:cNvPr id="426053" name="Line 69"/>
          <p:cNvSpPr>
            <a:spLocks noChangeShapeType="1"/>
          </p:cNvSpPr>
          <p:nvPr/>
        </p:nvSpPr>
        <p:spPr bwMode="auto">
          <a:xfrm flipH="1">
            <a:off x="6916738" y="3797300"/>
            <a:ext cx="269875" cy="549275"/>
          </a:xfrm>
          <a:prstGeom prst="line">
            <a:avLst/>
          </a:prstGeom>
          <a:noFill/>
          <a:ln w="9525">
            <a:solidFill>
              <a:srgbClr val="FF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6054" name="Text Box 70"/>
          <p:cNvSpPr txBox="1">
            <a:spLocks noChangeArrowheads="1"/>
          </p:cNvSpPr>
          <p:nvPr/>
        </p:nvSpPr>
        <p:spPr bwMode="auto">
          <a:xfrm>
            <a:off x="4964113" y="5964238"/>
            <a:ext cx="3927475"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t>When the algorithm terminates, the k</a:t>
            </a:r>
            <a:r>
              <a:rPr lang="en-US" sz="1400" baseline="30000"/>
              <a:t>th</a:t>
            </a:r>
            <a:r>
              <a:rPr lang="en-US" sz="1400"/>
              <a:t> smallest</a:t>
            </a:r>
          </a:p>
          <a:p>
            <a:r>
              <a:rPr lang="en-US" sz="1400"/>
              <a:t>element is in position k-1 (because arrays start</a:t>
            </a:r>
          </a:p>
          <a:p>
            <a:r>
              <a:rPr lang="en-US" sz="1400"/>
              <a:t>at index 0).</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609600" y="165100"/>
            <a:ext cx="7772400" cy="746125"/>
          </a:xfrm>
          <a:noFill/>
          <a:ln/>
        </p:spPr>
        <p:txBody>
          <a:bodyPr/>
          <a:lstStyle/>
          <a:p>
            <a:r>
              <a:rPr lang="en-US" sz="3200"/>
              <a:t>Analysis of Quickselect</a:t>
            </a:r>
          </a:p>
        </p:txBody>
      </p:sp>
      <p:sp>
        <p:nvSpPr>
          <p:cNvPr id="427011"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a:sym typeface="Symbol" pitchFamily="18" charset="2"/>
              </a:rPr>
              <a:t>Like quicksort, we do the analysis for a quickselect, assuming a random pivot (no median-of-three partitioning) and no cutoff for small arrays.</a:t>
            </a:r>
          </a:p>
          <a:p>
            <a:r>
              <a:rPr lang="en-US" sz="2000">
                <a:sym typeface="Symbol" pitchFamily="18" charset="2"/>
              </a:rPr>
              <a:t>We take T(0) = T(1) = 1.</a:t>
            </a:r>
          </a:p>
          <a:p>
            <a:r>
              <a:rPr lang="en-US" sz="2000">
                <a:sym typeface="Symbol" pitchFamily="18" charset="2"/>
              </a:rPr>
              <a:t>The running time of quickselect is equal to the running time of </a:t>
            </a:r>
            <a:r>
              <a:rPr lang="en-US" sz="2000">
                <a:solidFill>
                  <a:srgbClr val="FF00FF"/>
                </a:solidFill>
                <a:sym typeface="Symbol" pitchFamily="18" charset="2"/>
              </a:rPr>
              <a:t>one recursive call</a:t>
            </a:r>
            <a:r>
              <a:rPr lang="en-US" sz="2000">
                <a:sym typeface="Symbol" pitchFamily="18" charset="2"/>
              </a:rPr>
              <a:t> plus the linear time spent in the partition (the pivot selection takes only constant time). This gives the basic quickselection relation</a:t>
            </a:r>
          </a:p>
          <a:p>
            <a:pPr>
              <a:buFont typeface="Wingdings" pitchFamily="2" charset="2"/>
              <a:buNone/>
            </a:pPr>
            <a:r>
              <a:rPr lang="en-US" sz="2000">
                <a:sym typeface="Symbol" pitchFamily="18" charset="2"/>
              </a:rPr>
              <a:t>			T(N) = T(i) + cN</a:t>
            </a:r>
          </a:p>
          <a:p>
            <a:pPr>
              <a:buFont typeface="Wingdings" pitchFamily="2" charset="2"/>
              <a:buNone/>
            </a:pPr>
            <a:r>
              <a:rPr lang="en-US" sz="2000">
                <a:sym typeface="Symbol" pitchFamily="18" charset="2"/>
              </a:rPr>
              <a:t>	where i is the number of elements in the subarray on which we need to perform a recursive call.</a:t>
            </a:r>
          </a:p>
          <a:p>
            <a:endParaRPr lang="en-US" sz="2000">
              <a:sym typeface="Symbol" pitchFamily="18" charset="2"/>
            </a:endParaRPr>
          </a:p>
        </p:txBody>
      </p:sp>
      <p:sp>
        <p:nvSpPr>
          <p:cNvPr id="427012" name="Text Box 4"/>
          <p:cNvSpPr txBox="1">
            <a:spLocks noChangeArrowheads="1"/>
          </p:cNvSpPr>
          <p:nvPr/>
        </p:nvSpPr>
        <p:spPr bwMode="auto">
          <a:xfrm>
            <a:off x="6784975" y="1589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609600" y="165100"/>
            <a:ext cx="7772400" cy="746125"/>
          </a:xfrm>
          <a:noFill/>
          <a:ln/>
        </p:spPr>
        <p:txBody>
          <a:bodyPr/>
          <a:lstStyle/>
          <a:p>
            <a:r>
              <a:rPr lang="en-US" sz="3200"/>
              <a:t>Analysis of Quickselect </a:t>
            </a:r>
          </a:p>
        </p:txBody>
      </p:sp>
      <p:sp>
        <p:nvSpPr>
          <p:cNvPr id="428035" name="Rectangle 3" descr="Rectangle: Click to edit Master text styles&#10;Second level&#10;Third level&#10;Fourth level&#10;Fifth level"/>
          <p:cNvSpPr>
            <a:spLocks noGrp="1" noChangeArrowheads="1"/>
          </p:cNvSpPr>
          <p:nvPr>
            <p:ph idx="1"/>
          </p:nvPr>
        </p:nvSpPr>
        <p:spPr>
          <a:xfrm>
            <a:off x="573088" y="958850"/>
            <a:ext cx="8167687" cy="5607050"/>
          </a:xfrm>
          <a:noFill/>
          <a:ln/>
        </p:spPr>
        <p:txBody>
          <a:bodyPr/>
          <a:lstStyle/>
          <a:p>
            <a:r>
              <a:rPr lang="en-US" sz="2000" dirty="0">
                <a:sym typeface="Symbol" pitchFamily="18" charset="2"/>
              </a:rPr>
              <a:t>Worst-Case Analysis</a:t>
            </a:r>
          </a:p>
          <a:p>
            <a:pPr lvl="1"/>
            <a:r>
              <a:rPr lang="en-US" sz="1800" dirty="0">
                <a:sym typeface="Symbol" pitchFamily="18" charset="2"/>
              </a:rPr>
              <a:t>The pivot is the smallest (resp., largest) element, all the time, and k = N (resp., 1). Then, we need to perform a recursive call on a </a:t>
            </a:r>
            <a:r>
              <a:rPr lang="en-US" sz="1800" dirty="0" err="1">
                <a:sym typeface="Symbol" pitchFamily="18" charset="2"/>
              </a:rPr>
              <a:t>subarray</a:t>
            </a:r>
            <a:r>
              <a:rPr lang="en-US" sz="1800" dirty="0">
                <a:sym typeface="Symbol" pitchFamily="18" charset="2"/>
              </a:rPr>
              <a:t> with size of N-1. Thus, the recurrence is</a:t>
            </a:r>
          </a:p>
          <a:p>
            <a:pPr lvl="1">
              <a:buFont typeface="Wingdings" pitchFamily="2" charset="2"/>
              <a:buNone/>
            </a:pPr>
            <a:r>
              <a:rPr lang="en-US" sz="1800" dirty="0">
                <a:sym typeface="Symbol" pitchFamily="18" charset="2"/>
              </a:rPr>
              <a:t>			T(N) = T(N-1) + </a:t>
            </a:r>
            <a:r>
              <a:rPr lang="en-US" sz="1800" dirty="0" err="1">
                <a:sym typeface="Symbol" pitchFamily="18" charset="2"/>
              </a:rPr>
              <a:t>cN</a:t>
            </a:r>
            <a:r>
              <a:rPr lang="en-US" sz="1800" dirty="0">
                <a:sym typeface="Symbol" pitchFamily="18" charset="2"/>
              </a:rPr>
              <a:t>, 	N &gt; 1</a:t>
            </a:r>
          </a:p>
          <a:p>
            <a:pPr lvl="1">
              <a:buFont typeface="Wingdings" pitchFamily="2" charset="2"/>
              <a:buNone/>
            </a:pPr>
            <a:r>
              <a:rPr lang="en-US" sz="1800" dirty="0">
                <a:sym typeface="Symbol" pitchFamily="18" charset="2"/>
              </a:rPr>
              <a:t>We telescope, using equation above repeatedly. Thus</a:t>
            </a:r>
          </a:p>
          <a:p>
            <a:pPr lvl="1">
              <a:buFont typeface="Wingdings" pitchFamily="2" charset="2"/>
              <a:buNone/>
            </a:pPr>
            <a:r>
              <a:rPr lang="en-US" sz="1800" dirty="0">
                <a:sym typeface="Symbol" pitchFamily="18" charset="2"/>
              </a:rPr>
              <a:t>			T(N-1) = T(N-2) + c(N-1)</a:t>
            </a:r>
          </a:p>
          <a:p>
            <a:pPr lvl="1">
              <a:buFont typeface="Wingdings" pitchFamily="2" charset="2"/>
              <a:buNone/>
            </a:pPr>
            <a:r>
              <a:rPr lang="en-US" sz="1800" dirty="0">
                <a:sym typeface="Symbol" pitchFamily="18" charset="2"/>
              </a:rPr>
              <a:t>			T(N-2) = T(N-3) + c(N-2)</a:t>
            </a:r>
          </a:p>
          <a:p>
            <a:pPr lvl="1">
              <a:buFont typeface="Wingdings" pitchFamily="2" charset="2"/>
              <a:buNone/>
            </a:pPr>
            <a:r>
              <a:rPr lang="en-US" sz="1800" dirty="0">
                <a:sym typeface="Symbol" pitchFamily="18" charset="2"/>
              </a:rPr>
              <a:t>			</a:t>
            </a:r>
            <a:r>
              <a:rPr lang="en-US" sz="2400" baseline="30000" dirty="0">
                <a:sym typeface="Symbol" pitchFamily="18" charset="2"/>
              </a:rPr>
              <a:t>………..</a:t>
            </a:r>
          </a:p>
          <a:p>
            <a:pPr lvl="1">
              <a:buFont typeface="Wingdings" pitchFamily="2" charset="2"/>
              <a:buNone/>
            </a:pPr>
            <a:r>
              <a:rPr lang="en-US" sz="1800" dirty="0">
                <a:sym typeface="Symbol" pitchFamily="18" charset="2"/>
              </a:rPr>
              <a:t>			T(3)    = T(2) + c(3)</a:t>
            </a:r>
          </a:p>
          <a:p>
            <a:pPr lvl="1">
              <a:buFont typeface="Wingdings" pitchFamily="2" charset="2"/>
              <a:buNone/>
            </a:pPr>
            <a:r>
              <a:rPr lang="en-US" sz="1800" dirty="0">
                <a:sym typeface="Symbol" pitchFamily="18" charset="2"/>
              </a:rPr>
              <a:t>			T(2)    = T(1) + c(2)</a:t>
            </a:r>
          </a:p>
          <a:p>
            <a:pPr lvl="1">
              <a:buFont typeface="Wingdings" pitchFamily="2" charset="2"/>
              <a:buNone/>
            </a:pPr>
            <a:r>
              <a:rPr lang="en-US" sz="1800" dirty="0">
                <a:sym typeface="Symbol" pitchFamily="18" charset="2"/>
              </a:rPr>
              <a:t>Adding up all these equations yields</a:t>
            </a:r>
          </a:p>
          <a:p>
            <a:pPr lvl="1">
              <a:buFont typeface="Wingdings" pitchFamily="2" charset="2"/>
              <a:buNone/>
            </a:pPr>
            <a:endParaRPr lang="en-US" sz="1800" dirty="0">
              <a:sym typeface="Symbol" pitchFamily="18" charset="2"/>
            </a:endParaRPr>
          </a:p>
          <a:p>
            <a:endParaRPr lang="en-US" sz="2000" dirty="0">
              <a:sym typeface="Symbol" pitchFamily="18" charset="2"/>
            </a:endParaRPr>
          </a:p>
        </p:txBody>
      </p:sp>
      <p:sp>
        <p:nvSpPr>
          <p:cNvPr id="428036" name="Text Box 4"/>
          <p:cNvSpPr txBox="1">
            <a:spLocks noChangeArrowheads="1"/>
          </p:cNvSpPr>
          <p:nvPr/>
        </p:nvSpPr>
        <p:spPr bwMode="auto">
          <a:xfrm>
            <a:off x="6784975" y="1589088"/>
            <a:ext cx="1841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428037" name="Group 5"/>
          <p:cNvGrpSpPr>
            <a:grpSpLocks/>
          </p:cNvGrpSpPr>
          <p:nvPr/>
        </p:nvGrpSpPr>
        <p:grpSpPr bwMode="auto">
          <a:xfrm>
            <a:off x="2495550" y="2279650"/>
            <a:ext cx="1420813" cy="858838"/>
            <a:chOff x="1586" y="1268"/>
            <a:chExt cx="895" cy="541"/>
          </a:xfrm>
        </p:grpSpPr>
        <p:sp>
          <p:nvSpPr>
            <p:cNvPr id="428038" name="Line 6"/>
            <p:cNvSpPr>
              <a:spLocks noChangeShapeType="1"/>
            </p:cNvSpPr>
            <p:nvPr/>
          </p:nvSpPr>
          <p:spPr bwMode="auto">
            <a:xfrm flipV="1">
              <a:off x="1586" y="1701"/>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8039" name="Line 7"/>
            <p:cNvSpPr>
              <a:spLocks noChangeShapeType="1"/>
            </p:cNvSpPr>
            <p:nvPr/>
          </p:nvSpPr>
          <p:spPr bwMode="auto">
            <a:xfrm flipV="1">
              <a:off x="2075" y="1268"/>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8040" name="Group 8"/>
          <p:cNvGrpSpPr>
            <a:grpSpLocks/>
          </p:cNvGrpSpPr>
          <p:nvPr/>
        </p:nvGrpSpPr>
        <p:grpSpPr bwMode="auto">
          <a:xfrm>
            <a:off x="2508250" y="2968625"/>
            <a:ext cx="1622425" cy="515938"/>
            <a:chOff x="1594" y="1702"/>
            <a:chExt cx="1022" cy="325"/>
          </a:xfrm>
        </p:grpSpPr>
        <p:sp>
          <p:nvSpPr>
            <p:cNvPr id="428041" name="Line 9"/>
            <p:cNvSpPr>
              <a:spLocks noChangeShapeType="1"/>
            </p:cNvSpPr>
            <p:nvPr/>
          </p:nvSpPr>
          <p:spPr bwMode="auto">
            <a:xfrm flipV="1">
              <a:off x="1594" y="1919"/>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8042" name="Line 10"/>
            <p:cNvSpPr>
              <a:spLocks noChangeShapeType="1"/>
            </p:cNvSpPr>
            <p:nvPr/>
          </p:nvSpPr>
          <p:spPr bwMode="auto">
            <a:xfrm flipV="1">
              <a:off x="2210" y="1702"/>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8043" name="Group 11"/>
          <p:cNvGrpSpPr>
            <a:grpSpLocks/>
          </p:cNvGrpSpPr>
          <p:nvPr/>
        </p:nvGrpSpPr>
        <p:grpSpPr bwMode="auto">
          <a:xfrm>
            <a:off x="2389188" y="3313113"/>
            <a:ext cx="1743075" cy="795337"/>
            <a:chOff x="1519" y="1919"/>
            <a:chExt cx="1098" cy="501"/>
          </a:xfrm>
        </p:grpSpPr>
        <p:sp>
          <p:nvSpPr>
            <p:cNvPr id="428044" name="Line 12"/>
            <p:cNvSpPr>
              <a:spLocks noChangeShapeType="1"/>
            </p:cNvSpPr>
            <p:nvPr/>
          </p:nvSpPr>
          <p:spPr bwMode="auto">
            <a:xfrm flipV="1">
              <a:off x="2211" y="1919"/>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8045" name="Line 13"/>
            <p:cNvSpPr>
              <a:spLocks noChangeShapeType="1"/>
            </p:cNvSpPr>
            <p:nvPr/>
          </p:nvSpPr>
          <p:spPr bwMode="auto">
            <a:xfrm flipV="1">
              <a:off x="1519" y="2312"/>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8046" name="Group 14"/>
          <p:cNvGrpSpPr>
            <a:grpSpLocks/>
          </p:cNvGrpSpPr>
          <p:nvPr/>
        </p:nvGrpSpPr>
        <p:grpSpPr bwMode="auto">
          <a:xfrm>
            <a:off x="2357438" y="3957638"/>
            <a:ext cx="1624012" cy="506412"/>
            <a:chOff x="1499" y="2325"/>
            <a:chExt cx="1023" cy="319"/>
          </a:xfrm>
        </p:grpSpPr>
        <p:sp>
          <p:nvSpPr>
            <p:cNvPr id="428047" name="Line 15"/>
            <p:cNvSpPr>
              <a:spLocks noChangeShapeType="1"/>
            </p:cNvSpPr>
            <p:nvPr/>
          </p:nvSpPr>
          <p:spPr bwMode="auto">
            <a:xfrm flipV="1">
              <a:off x="2116" y="2325"/>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8048" name="Line 16"/>
            <p:cNvSpPr>
              <a:spLocks noChangeShapeType="1"/>
            </p:cNvSpPr>
            <p:nvPr/>
          </p:nvSpPr>
          <p:spPr bwMode="auto">
            <a:xfrm flipV="1">
              <a:off x="1499" y="2536"/>
              <a:ext cx="406" cy="108"/>
            </a:xfrm>
            <a:prstGeom prst="line">
              <a:avLst/>
            </a:prstGeom>
            <a:noFill/>
            <a:ln w="3810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aphicFrame>
        <p:nvGraphicFramePr>
          <p:cNvPr id="428049" name="Object 17"/>
          <p:cNvGraphicFramePr>
            <a:graphicFrameLocks noChangeAspect="1"/>
          </p:cNvGraphicFramePr>
          <p:nvPr>
            <p:extLst>
              <p:ext uri="{D42A27DB-BD31-4B8C-83A1-F6EECF244321}">
                <p14:modId xmlns:p14="http://schemas.microsoft.com/office/powerpoint/2010/main" val="4032709068"/>
              </p:ext>
            </p:extLst>
          </p:nvPr>
        </p:nvGraphicFramePr>
        <p:xfrm>
          <a:off x="2301081" y="4875213"/>
          <a:ext cx="2586037" cy="628650"/>
        </p:xfrm>
        <a:graphic>
          <a:graphicData uri="http://schemas.openxmlformats.org/presentationml/2006/ole">
            <mc:AlternateContent xmlns:mc="http://schemas.openxmlformats.org/markup-compatibility/2006">
              <mc:Choice xmlns:v="urn:schemas-microsoft-com:vml" Requires="v">
                <p:oleObj spid="_x0000_s428052" name="Equation" r:id="rId3" imgW="1777680" imgH="431640" progId="Equation.3">
                  <p:embed/>
                </p:oleObj>
              </mc:Choice>
              <mc:Fallback>
                <p:oleObj name="Equation" r:id="rId3" imgW="1777680" imgH="43164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081" y="4875213"/>
                        <a:ext cx="2586037"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8037"/>
                                        </p:tgtEl>
                                        <p:attrNameLst>
                                          <p:attrName>style.visibility</p:attrName>
                                        </p:attrNameLst>
                                      </p:cBhvr>
                                      <p:to>
                                        <p:strVal val="visible"/>
                                      </p:to>
                                    </p:set>
                                    <p:animEffect transition="in" filter="blinds(horizontal)">
                                      <p:cBhvr>
                                        <p:cTn id="7" dur="500"/>
                                        <p:tgtEl>
                                          <p:spTgt spid="428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8040"/>
                                        </p:tgtEl>
                                        <p:attrNameLst>
                                          <p:attrName>style.visibility</p:attrName>
                                        </p:attrNameLst>
                                      </p:cBhvr>
                                      <p:to>
                                        <p:strVal val="visible"/>
                                      </p:to>
                                    </p:set>
                                    <p:animEffect transition="in" filter="blinds(horizontal)">
                                      <p:cBhvr>
                                        <p:cTn id="12" dur="500"/>
                                        <p:tgtEl>
                                          <p:spTgt spid="4280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28043"/>
                                        </p:tgtEl>
                                        <p:attrNameLst>
                                          <p:attrName>style.visibility</p:attrName>
                                        </p:attrNameLst>
                                      </p:cBhvr>
                                      <p:to>
                                        <p:strVal val="visible"/>
                                      </p:to>
                                    </p:set>
                                    <p:animEffect transition="in" filter="blinds(horizontal)">
                                      <p:cBhvr>
                                        <p:cTn id="17" dur="500"/>
                                        <p:tgtEl>
                                          <p:spTgt spid="4280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28046"/>
                                        </p:tgtEl>
                                        <p:attrNameLst>
                                          <p:attrName>style.visibility</p:attrName>
                                        </p:attrNameLst>
                                      </p:cBhvr>
                                      <p:to>
                                        <p:strVal val="visible"/>
                                      </p:to>
                                    </p:set>
                                    <p:animEffect transition="in" filter="blinds(horizontal)">
                                      <p:cBhvr>
                                        <p:cTn id="22" dur="500"/>
                                        <p:tgtEl>
                                          <p:spTgt spid="428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609600" y="165100"/>
            <a:ext cx="7772400" cy="746125"/>
          </a:xfrm>
          <a:noFill/>
          <a:ln/>
        </p:spPr>
        <p:txBody>
          <a:bodyPr/>
          <a:lstStyle/>
          <a:p>
            <a:r>
              <a:rPr lang="en-US" sz="3200"/>
              <a:t>Analysis of Quickselect </a:t>
            </a:r>
          </a:p>
        </p:txBody>
      </p:sp>
      <p:sp>
        <p:nvSpPr>
          <p:cNvPr id="429059" name="Rectangle 3" descr="Rectangle: Click to edit Master text styles&#10;Second level&#10;Third level&#10;Fourth level&#10;Fifth level"/>
          <p:cNvSpPr>
            <a:spLocks noGrp="1" noChangeArrowheads="1"/>
          </p:cNvSpPr>
          <p:nvPr>
            <p:ph idx="1"/>
          </p:nvPr>
        </p:nvSpPr>
        <p:spPr>
          <a:xfrm>
            <a:off x="573088" y="958850"/>
            <a:ext cx="8361362" cy="5284788"/>
          </a:xfrm>
          <a:noFill/>
          <a:ln/>
        </p:spPr>
        <p:txBody>
          <a:bodyPr/>
          <a:lstStyle/>
          <a:p>
            <a:r>
              <a:rPr lang="en-US" sz="2000">
                <a:sym typeface="Symbol" pitchFamily="18" charset="2"/>
              </a:rPr>
              <a:t>Average-Case Analysis</a:t>
            </a:r>
          </a:p>
          <a:p>
            <a:pPr lvl="1"/>
            <a:r>
              <a:rPr lang="en-US" sz="1800">
                <a:cs typeface="Times New Roman" charset="0"/>
                <a:sym typeface="Symbol" pitchFamily="18" charset="2"/>
              </a:rPr>
              <a:t>Recall that T(N) = T(i) + cN			(1)</a:t>
            </a:r>
          </a:p>
          <a:p>
            <a:pPr lvl="1">
              <a:buFont typeface="Wingdings" pitchFamily="2" charset="2"/>
              <a:buNone/>
            </a:pPr>
            <a:r>
              <a:rPr lang="en-US" sz="1800">
                <a:cs typeface="Times New Roman" charset="0"/>
                <a:sym typeface="Symbol" pitchFamily="18" charset="2"/>
              </a:rPr>
              <a:t>	</a:t>
            </a:r>
            <a:r>
              <a:rPr lang="en-US" sz="1800">
                <a:sym typeface="Symbol" pitchFamily="18" charset="2"/>
              </a:rPr>
              <a:t>where </a:t>
            </a:r>
            <a:r>
              <a:rPr lang="en-US" sz="1800">
                <a:latin typeface="Batang" pitchFamily="18" charset="-127"/>
                <a:sym typeface="Symbol" pitchFamily="18" charset="2"/>
              </a:rPr>
              <a:t>i</a:t>
            </a:r>
            <a:r>
              <a:rPr lang="en-US" sz="1800">
                <a:sym typeface="Symbol" pitchFamily="18" charset="2"/>
              </a:rPr>
              <a:t> is the number of elements in the subarray on which we need to perform a recursive call.</a:t>
            </a:r>
            <a:endParaRPr lang="en-US" sz="1800">
              <a:cs typeface="Times New Roman" charset="0"/>
              <a:sym typeface="Symbol" pitchFamily="18" charset="2"/>
            </a:endParaRPr>
          </a:p>
          <a:p>
            <a:pPr lvl="1"/>
            <a:r>
              <a:rPr lang="en-US" sz="1800">
                <a:cs typeface="Times New Roman" charset="0"/>
                <a:sym typeface="Symbol" pitchFamily="18" charset="2"/>
              </a:rPr>
              <a:t>For the average case, we assume that each of the sizes for the subarray on which we need to perform a recursive call is equally likely, and hence has probability 1/N. Thus, the average value of T(i), is</a:t>
            </a:r>
          </a:p>
          <a:p>
            <a:pPr lvl="1"/>
            <a:r>
              <a:rPr lang="en-US" sz="1800">
                <a:cs typeface="Times New Roman" charset="0"/>
                <a:sym typeface="Symbol" pitchFamily="18" charset="2"/>
              </a:rPr>
              <a:t>Equation (1) then becomes </a:t>
            </a:r>
          </a:p>
          <a:p>
            <a:pPr lvl="1">
              <a:buFont typeface="Wingdings" pitchFamily="2" charset="2"/>
              <a:buNone/>
            </a:pPr>
            <a:r>
              <a:rPr lang="en-US" sz="1800">
                <a:cs typeface="Times New Roman" charset="0"/>
                <a:sym typeface="Symbol" pitchFamily="18" charset="2"/>
              </a:rPr>
              <a:t>                                                              	(2)</a:t>
            </a:r>
          </a:p>
          <a:p>
            <a:pPr lvl="1">
              <a:buFont typeface="Wingdings" pitchFamily="2" charset="2"/>
              <a:buNone/>
            </a:pPr>
            <a:r>
              <a:rPr lang="en-US" sz="800">
                <a:cs typeface="Times New Roman" charset="0"/>
                <a:sym typeface="Symbol" pitchFamily="18" charset="2"/>
              </a:rPr>
              <a:t>	</a:t>
            </a:r>
          </a:p>
          <a:p>
            <a:pPr lvl="1">
              <a:buFont typeface="Wingdings" pitchFamily="2" charset="2"/>
              <a:buNone/>
            </a:pPr>
            <a:r>
              <a:rPr lang="en-US" sz="1800">
                <a:cs typeface="Times New Roman" charset="0"/>
                <a:sym typeface="Symbol" pitchFamily="18" charset="2"/>
              </a:rPr>
              <a:t>	If Equation (2) is multiplied by N, it becomes</a:t>
            </a:r>
          </a:p>
          <a:p>
            <a:pPr lvl="1">
              <a:buFont typeface="Wingdings" pitchFamily="2" charset="2"/>
              <a:buNone/>
            </a:pPr>
            <a:r>
              <a:rPr lang="en-US" sz="1800">
                <a:cs typeface="Times New Roman" charset="0"/>
                <a:sym typeface="Symbol" pitchFamily="18" charset="2"/>
              </a:rPr>
              <a:t>							(3)</a:t>
            </a:r>
          </a:p>
          <a:p>
            <a:pPr lvl="1">
              <a:buFont typeface="Wingdings" pitchFamily="2" charset="2"/>
              <a:buNone/>
            </a:pPr>
            <a:endParaRPr lang="en-US" sz="800">
              <a:cs typeface="Times New Roman" charset="0"/>
              <a:sym typeface="Symbol" pitchFamily="18" charset="2"/>
            </a:endParaRPr>
          </a:p>
          <a:p>
            <a:pPr lvl="1">
              <a:buFont typeface="Wingdings" pitchFamily="2" charset="2"/>
              <a:buNone/>
            </a:pPr>
            <a:r>
              <a:rPr lang="en-US" sz="1800">
                <a:cs typeface="Times New Roman" charset="0"/>
                <a:sym typeface="Symbol" pitchFamily="18" charset="2"/>
              </a:rPr>
              <a:t>	We telescope with one more equation.</a:t>
            </a:r>
          </a:p>
          <a:p>
            <a:pPr lvl="1">
              <a:buFont typeface="Wingdings" pitchFamily="2" charset="2"/>
              <a:buNone/>
            </a:pPr>
            <a:r>
              <a:rPr lang="en-US" sz="1800">
                <a:cs typeface="Times New Roman" charset="0"/>
                <a:sym typeface="Symbol" pitchFamily="18" charset="2"/>
              </a:rPr>
              <a:t>							(4)</a:t>
            </a:r>
          </a:p>
          <a:p>
            <a:pPr lvl="1">
              <a:buFont typeface="Wingdings" pitchFamily="2" charset="2"/>
              <a:buNone/>
            </a:pPr>
            <a:r>
              <a:rPr lang="en-US" sz="1800">
                <a:cs typeface="Times New Roman" charset="0"/>
                <a:sym typeface="Symbol" pitchFamily="18" charset="2"/>
              </a:rPr>
              <a:t>	(3) – (4), we obtain</a:t>
            </a:r>
          </a:p>
          <a:p>
            <a:pPr lvl="1">
              <a:buFont typeface="Wingdings" pitchFamily="2" charset="2"/>
              <a:buNone/>
            </a:pPr>
            <a:r>
              <a:rPr lang="en-US" sz="1800">
                <a:cs typeface="Times New Roman" charset="0"/>
                <a:sym typeface="Symbol" pitchFamily="18" charset="2"/>
              </a:rPr>
              <a:t>			NT(N) – (N-1)T(N-1) = T(N-1) + 2cN – c</a:t>
            </a:r>
          </a:p>
        </p:txBody>
      </p:sp>
      <p:sp>
        <p:nvSpPr>
          <p:cNvPr id="429060" name="Text Box 4"/>
          <p:cNvSpPr txBox="1">
            <a:spLocks noChangeArrowheads="1"/>
          </p:cNvSpPr>
          <p:nvPr/>
        </p:nvSpPr>
        <p:spPr bwMode="auto">
          <a:xfrm>
            <a:off x="6784975" y="1589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graphicFrame>
        <p:nvGraphicFramePr>
          <p:cNvPr id="429061" name="Object 5"/>
          <p:cNvGraphicFramePr>
            <a:graphicFrameLocks noChangeAspect="1"/>
          </p:cNvGraphicFramePr>
          <p:nvPr>
            <p:extLst>
              <p:ext uri="{D42A27DB-BD31-4B8C-83A1-F6EECF244321}">
                <p14:modId xmlns:p14="http://schemas.microsoft.com/office/powerpoint/2010/main" val="4253295766"/>
              </p:ext>
            </p:extLst>
          </p:nvPr>
        </p:nvGraphicFramePr>
        <p:xfrm>
          <a:off x="6099175" y="2844800"/>
          <a:ext cx="685800" cy="444500"/>
        </p:xfrm>
        <a:graphic>
          <a:graphicData uri="http://schemas.openxmlformats.org/presentationml/2006/ole">
            <mc:AlternateContent xmlns:mc="http://schemas.openxmlformats.org/markup-compatibility/2006">
              <mc:Choice xmlns:v="urn:schemas-microsoft-com:vml" Requires="v">
                <p:oleObj spid="_x0000_s429073" name="Equation" r:id="rId3" imgW="685800" imgH="444240" progId="Equation.3">
                  <p:embed/>
                </p:oleObj>
              </mc:Choice>
              <mc:Fallback>
                <p:oleObj name="Equation" r:id="rId3" imgW="685800" imgH="4442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2844800"/>
                        <a:ext cx="6858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9062" name="Object 6"/>
          <p:cNvGraphicFramePr>
            <a:graphicFrameLocks noChangeAspect="1"/>
          </p:cNvGraphicFramePr>
          <p:nvPr/>
        </p:nvGraphicFramePr>
        <p:xfrm>
          <a:off x="2617788" y="3425825"/>
          <a:ext cx="2336800" cy="482600"/>
        </p:xfrm>
        <a:graphic>
          <a:graphicData uri="http://schemas.openxmlformats.org/presentationml/2006/ole">
            <mc:AlternateContent xmlns:mc="http://schemas.openxmlformats.org/markup-compatibility/2006">
              <mc:Choice xmlns:v="urn:schemas-microsoft-com:vml" Requires="v">
                <p:oleObj spid="_x0000_s429074" name="Equation" r:id="rId5" imgW="2336760" imgH="482400" progId="Equation.3">
                  <p:embed/>
                </p:oleObj>
              </mc:Choice>
              <mc:Fallback>
                <p:oleObj name="Equation" r:id="rId5" imgW="2336760" imgH="482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7788" y="3425825"/>
                        <a:ext cx="23368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9063" name="Object 7"/>
          <p:cNvGraphicFramePr>
            <a:graphicFrameLocks noChangeAspect="1"/>
          </p:cNvGraphicFramePr>
          <p:nvPr/>
        </p:nvGraphicFramePr>
        <p:xfrm>
          <a:off x="2874963" y="4257675"/>
          <a:ext cx="1612900" cy="482600"/>
        </p:xfrm>
        <a:graphic>
          <a:graphicData uri="http://schemas.openxmlformats.org/presentationml/2006/ole">
            <mc:AlternateContent xmlns:mc="http://schemas.openxmlformats.org/markup-compatibility/2006">
              <mc:Choice xmlns:v="urn:schemas-microsoft-com:vml" Requires="v">
                <p:oleObj spid="_x0000_s429075" name="Equation" r:id="rId7" imgW="1612800" imgH="482400" progId="Equation.3">
                  <p:embed/>
                </p:oleObj>
              </mc:Choice>
              <mc:Fallback>
                <p:oleObj name="Equation" r:id="rId7" imgW="1612800" imgH="4824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4963" y="4257675"/>
                        <a:ext cx="16129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9064" name="Object 8"/>
          <p:cNvGraphicFramePr>
            <a:graphicFrameLocks noChangeAspect="1"/>
          </p:cNvGraphicFramePr>
          <p:nvPr/>
        </p:nvGraphicFramePr>
        <p:xfrm>
          <a:off x="2698750" y="5032375"/>
          <a:ext cx="2400300" cy="482600"/>
        </p:xfrm>
        <a:graphic>
          <a:graphicData uri="http://schemas.openxmlformats.org/presentationml/2006/ole">
            <mc:AlternateContent xmlns:mc="http://schemas.openxmlformats.org/markup-compatibility/2006">
              <mc:Choice xmlns:v="urn:schemas-microsoft-com:vml" Requires="v">
                <p:oleObj spid="_x0000_s429076" name="Equation" r:id="rId9" imgW="2400120" imgH="482400" progId="Equation.3">
                  <p:embed/>
                </p:oleObj>
              </mc:Choice>
              <mc:Fallback>
                <p:oleObj name="Equation" r:id="rId9" imgW="2400120" imgH="4824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8750" y="5032375"/>
                        <a:ext cx="2400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09600" y="165100"/>
            <a:ext cx="7772400" cy="746125"/>
          </a:xfrm>
          <a:noFill/>
          <a:ln/>
        </p:spPr>
        <p:txBody>
          <a:bodyPr/>
          <a:lstStyle/>
          <a:p>
            <a:r>
              <a:rPr lang="en-US" sz="3200"/>
              <a:t>Analysis of Quickselect </a:t>
            </a:r>
          </a:p>
        </p:txBody>
      </p:sp>
      <p:sp>
        <p:nvSpPr>
          <p:cNvPr id="430083" name="Rectangle 3" descr="Rectangle: Click to edit Master text styles&#10;Second level&#10;Third level&#10;Fourth level&#10;Fifth level"/>
          <p:cNvSpPr>
            <a:spLocks noGrp="1" noChangeArrowheads="1"/>
          </p:cNvSpPr>
          <p:nvPr>
            <p:ph idx="1"/>
          </p:nvPr>
        </p:nvSpPr>
        <p:spPr>
          <a:xfrm>
            <a:off x="573088" y="958850"/>
            <a:ext cx="8361362" cy="5607050"/>
          </a:xfrm>
          <a:noFill/>
          <a:ln/>
        </p:spPr>
        <p:txBody>
          <a:bodyPr/>
          <a:lstStyle/>
          <a:p>
            <a:pPr>
              <a:lnSpc>
                <a:spcPct val="90000"/>
              </a:lnSpc>
            </a:pPr>
            <a:r>
              <a:rPr lang="en-US" sz="2000">
                <a:sym typeface="Symbol" pitchFamily="18" charset="2"/>
              </a:rPr>
              <a:t>Average-Case Analysis (cont.)</a:t>
            </a:r>
          </a:p>
          <a:p>
            <a:pPr lvl="1">
              <a:lnSpc>
                <a:spcPct val="90000"/>
              </a:lnSpc>
              <a:buFont typeface="Wingdings" pitchFamily="2" charset="2"/>
              <a:buNone/>
            </a:pPr>
            <a:r>
              <a:rPr lang="en-US" sz="2000">
                <a:cs typeface="Times New Roman" charset="0"/>
                <a:sym typeface="Symbol" pitchFamily="18" charset="2"/>
              </a:rPr>
              <a:t>	We rearrange terms and drop the insignificant –c on the right, obtaining</a:t>
            </a:r>
          </a:p>
          <a:p>
            <a:pPr lvl="1">
              <a:lnSpc>
                <a:spcPct val="90000"/>
              </a:lnSpc>
              <a:buFont typeface="Wingdings" pitchFamily="2" charset="2"/>
              <a:buNone/>
            </a:pPr>
            <a:r>
              <a:rPr lang="en-US" sz="2000">
                <a:cs typeface="Times New Roman" charset="0"/>
                <a:sym typeface="Symbol" pitchFamily="18" charset="2"/>
              </a:rPr>
              <a:t>			NT(N) = NT(N-1) + 2cN	(5)</a:t>
            </a:r>
          </a:p>
          <a:p>
            <a:pPr lvl="1">
              <a:lnSpc>
                <a:spcPct val="90000"/>
              </a:lnSpc>
              <a:buFont typeface="Wingdings" pitchFamily="2" charset="2"/>
              <a:buNone/>
            </a:pPr>
            <a:r>
              <a:rPr lang="en-US" sz="2000">
                <a:cs typeface="Times New Roman" charset="0"/>
                <a:sym typeface="Symbol" pitchFamily="18" charset="2"/>
              </a:rPr>
              <a:t>	Divide Equation (5) by N:</a:t>
            </a:r>
          </a:p>
          <a:p>
            <a:pPr lvl="1">
              <a:lnSpc>
                <a:spcPct val="90000"/>
              </a:lnSpc>
              <a:buFont typeface="Wingdings" pitchFamily="2" charset="2"/>
              <a:buNone/>
            </a:pPr>
            <a:r>
              <a:rPr lang="en-US" sz="2000">
                <a:cs typeface="Times New Roman" charset="0"/>
                <a:sym typeface="Symbol" pitchFamily="18" charset="2"/>
              </a:rPr>
              <a:t>			T(N) = T(N-1) + 2c	(6)</a:t>
            </a:r>
          </a:p>
          <a:p>
            <a:pPr lvl="1">
              <a:lnSpc>
                <a:spcPct val="90000"/>
              </a:lnSpc>
              <a:buFont typeface="Wingdings" pitchFamily="2" charset="2"/>
              <a:buNone/>
            </a:pPr>
            <a:r>
              <a:rPr lang="en-US" sz="2000">
                <a:cs typeface="Times New Roman" charset="0"/>
                <a:sym typeface="Symbol" pitchFamily="18" charset="2"/>
              </a:rPr>
              <a:t>	Now we can telescope.</a:t>
            </a:r>
          </a:p>
          <a:p>
            <a:pPr lvl="1">
              <a:lnSpc>
                <a:spcPct val="90000"/>
              </a:lnSpc>
              <a:buFont typeface="Wingdings" pitchFamily="2" charset="2"/>
              <a:buNone/>
            </a:pPr>
            <a:r>
              <a:rPr lang="en-US" sz="2000">
                <a:cs typeface="Times New Roman" charset="0"/>
                <a:sym typeface="Symbol" pitchFamily="18" charset="2"/>
              </a:rPr>
              <a:t>			T(N-1) = T(N-2) + 2c</a:t>
            </a:r>
          </a:p>
          <a:p>
            <a:pPr lvl="1">
              <a:lnSpc>
                <a:spcPct val="90000"/>
              </a:lnSpc>
              <a:buFont typeface="Wingdings" pitchFamily="2" charset="2"/>
              <a:buNone/>
            </a:pPr>
            <a:r>
              <a:rPr lang="en-US" sz="2000">
                <a:cs typeface="Times New Roman" charset="0"/>
                <a:sym typeface="Symbol" pitchFamily="18" charset="2"/>
              </a:rPr>
              <a:t>			T(N-2) = T(N-3) + 2c</a:t>
            </a:r>
          </a:p>
          <a:p>
            <a:pPr lvl="1">
              <a:lnSpc>
                <a:spcPct val="90000"/>
              </a:lnSpc>
              <a:buFont typeface="Wingdings" pitchFamily="2" charset="2"/>
              <a:buNone/>
            </a:pPr>
            <a:r>
              <a:rPr lang="en-US" sz="2000">
                <a:cs typeface="Times New Roman" charset="0"/>
                <a:sym typeface="Symbol" pitchFamily="18" charset="2"/>
              </a:rPr>
              <a:t>			…………………</a:t>
            </a:r>
          </a:p>
          <a:p>
            <a:pPr lvl="1">
              <a:lnSpc>
                <a:spcPct val="90000"/>
              </a:lnSpc>
              <a:buFont typeface="Wingdings" pitchFamily="2" charset="2"/>
              <a:buNone/>
            </a:pPr>
            <a:r>
              <a:rPr lang="en-US" sz="2000">
                <a:cs typeface="Times New Roman" charset="0"/>
                <a:sym typeface="Symbol" pitchFamily="18" charset="2"/>
              </a:rPr>
              <a:t>			T(3)    = T(2) + 2c</a:t>
            </a:r>
          </a:p>
          <a:p>
            <a:pPr lvl="1">
              <a:lnSpc>
                <a:spcPct val="90000"/>
              </a:lnSpc>
              <a:buFont typeface="Wingdings" pitchFamily="2" charset="2"/>
              <a:buNone/>
            </a:pPr>
            <a:r>
              <a:rPr lang="en-US" sz="2000">
                <a:cs typeface="Times New Roman" charset="0"/>
                <a:sym typeface="Symbol" pitchFamily="18" charset="2"/>
              </a:rPr>
              <a:t>			T(2)    = T(1) + 2c</a:t>
            </a:r>
          </a:p>
          <a:p>
            <a:pPr lvl="1">
              <a:lnSpc>
                <a:spcPct val="90000"/>
              </a:lnSpc>
              <a:buFont typeface="Wingdings" pitchFamily="2" charset="2"/>
              <a:buNone/>
            </a:pPr>
            <a:r>
              <a:rPr lang="en-US" sz="2000">
                <a:cs typeface="Times New Roman" charset="0"/>
                <a:sym typeface="Symbol" pitchFamily="18" charset="2"/>
              </a:rPr>
              <a:t>	Adding them up yields</a:t>
            </a:r>
          </a:p>
          <a:p>
            <a:pPr lvl="1">
              <a:lnSpc>
                <a:spcPct val="90000"/>
              </a:lnSpc>
              <a:buFont typeface="Wingdings" pitchFamily="2" charset="2"/>
              <a:buNone/>
            </a:pPr>
            <a:r>
              <a:rPr lang="en-US" sz="2000">
                <a:cs typeface="Times New Roman" charset="0"/>
                <a:sym typeface="Symbol" pitchFamily="18" charset="2"/>
              </a:rPr>
              <a:t>			T(N) = T(1) + 2c*(N-1)</a:t>
            </a:r>
          </a:p>
          <a:p>
            <a:pPr lvl="1">
              <a:lnSpc>
                <a:spcPct val="90000"/>
              </a:lnSpc>
              <a:buFont typeface="Wingdings" pitchFamily="2" charset="2"/>
              <a:buNone/>
            </a:pPr>
            <a:r>
              <a:rPr lang="en-US" sz="2000">
                <a:cs typeface="Times New Roman" charset="0"/>
                <a:sym typeface="Symbol" pitchFamily="18" charset="2"/>
              </a:rPr>
              <a:t>	Thus, we have </a:t>
            </a:r>
          </a:p>
          <a:p>
            <a:pPr lvl="1">
              <a:lnSpc>
                <a:spcPct val="90000"/>
              </a:lnSpc>
              <a:buFont typeface="Wingdings" pitchFamily="2" charset="2"/>
              <a:buNone/>
            </a:pPr>
            <a:r>
              <a:rPr lang="en-US" sz="2000">
                <a:cs typeface="Times New Roman" charset="0"/>
                <a:sym typeface="Symbol" pitchFamily="18" charset="2"/>
              </a:rPr>
              <a:t>			T(N) = 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p:cNvSpPr>
            <a:spLocks noGrp="1" noChangeArrowheads="1"/>
          </p:cNvSpPr>
          <p:nvPr>
            <p:ph type="title"/>
          </p:nvPr>
        </p:nvSpPr>
        <p:spPr>
          <a:xfrm>
            <a:off x="619125" y="165100"/>
            <a:ext cx="7772400" cy="617538"/>
          </a:xfrm>
        </p:spPr>
        <p:txBody>
          <a:bodyPr/>
          <a:lstStyle/>
          <a:p>
            <a:r>
              <a:rPr lang="en-US" sz="3200"/>
              <a:t>Insertion Sort </a:t>
            </a:r>
            <a:r>
              <a:rPr lang="en-US" sz="3200">
                <a:sym typeface="Symbol" pitchFamily="18" charset="2"/>
              </a:rPr>
              <a:t> </a:t>
            </a:r>
            <a:r>
              <a:rPr lang="en-US" sz="3200"/>
              <a:t>Best Cases</a:t>
            </a:r>
            <a:endParaRPr lang="en-US" sz="3200">
              <a:latin typeface="Batang" pitchFamily="18" charset="-127"/>
            </a:endParaRPr>
          </a:p>
        </p:txBody>
      </p:sp>
      <p:sp>
        <p:nvSpPr>
          <p:cNvPr id="350210" name="Rectangle 2" descr="Rectangle: Click to edit Master text styles&#10;Second level&#10;Third level&#10;Fourth level&#10;Fifth level"/>
          <p:cNvSpPr>
            <a:spLocks noGrp="1" noChangeArrowheads="1"/>
          </p:cNvSpPr>
          <p:nvPr>
            <p:ph idx="1"/>
          </p:nvPr>
        </p:nvSpPr>
        <p:spPr>
          <a:xfrm>
            <a:off x="428625" y="858838"/>
            <a:ext cx="8250238" cy="4860925"/>
          </a:xfrm>
        </p:spPr>
        <p:txBody>
          <a:bodyPr/>
          <a:lstStyle/>
          <a:p>
            <a:r>
              <a:rPr lang="en-US" sz="2400"/>
              <a:t>If the input data elements are in </a:t>
            </a:r>
            <a:r>
              <a:rPr lang="en-US" sz="2400">
                <a:solidFill>
                  <a:srgbClr val="FF0000"/>
                </a:solidFill>
              </a:rPr>
              <a:t>increasing</a:t>
            </a:r>
            <a:r>
              <a:rPr lang="en-US" sz="2400"/>
              <a:t> order, the inner loop is terminated immediately and thus the running time is O(N). </a:t>
            </a:r>
          </a:p>
          <a:p>
            <a:r>
              <a:rPr lang="en-US" sz="2400"/>
              <a:t>For example: sort 8 21 32 34 51 64</a:t>
            </a:r>
          </a:p>
        </p:txBody>
      </p:sp>
      <p:sp>
        <p:nvSpPr>
          <p:cNvPr id="350212"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0214" name="Rectangle 6"/>
          <p:cNvSpPr>
            <a:spLocks noChangeArrowheads="1"/>
          </p:cNvSpPr>
          <p:nvPr/>
        </p:nvSpPr>
        <p:spPr bwMode="auto">
          <a:xfrm>
            <a:off x="2665413" y="2778125"/>
            <a:ext cx="500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cs typeface="Times New Roman" charset="0"/>
                <a:sym typeface="Symbol" pitchFamily="18" charset="2"/>
              </a:rPr>
              <a:t>8</a:t>
            </a:r>
            <a:r>
              <a:rPr lang="en-US" sz="1800">
                <a:cs typeface="Times New Roman" charset="0"/>
                <a:sym typeface="Symbol" pitchFamily="18" charset="2"/>
              </a:rPr>
              <a:t>	21	32	34	51	64</a:t>
            </a:r>
          </a:p>
        </p:txBody>
      </p:sp>
      <p:sp>
        <p:nvSpPr>
          <p:cNvPr id="350215" name="Text Box 7"/>
          <p:cNvSpPr txBox="1">
            <a:spLocks noChangeArrowheads="1"/>
          </p:cNvSpPr>
          <p:nvPr/>
        </p:nvSpPr>
        <p:spPr bwMode="auto">
          <a:xfrm>
            <a:off x="822325" y="3165475"/>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First pass: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FF00FF"/>
                </a:solidFill>
                <a:cs typeface="Times New Roman" charset="0"/>
                <a:sym typeface="Symbol" pitchFamily="18" charset="2"/>
              </a:rPr>
              <a:t>21</a:t>
            </a:r>
            <a:r>
              <a:rPr lang="en-US" sz="1800">
                <a:cs typeface="Times New Roman" charset="0"/>
                <a:sym typeface="Symbol" pitchFamily="18" charset="2"/>
              </a:rPr>
              <a:t>	32	34	51	64</a:t>
            </a:r>
          </a:p>
          <a:p>
            <a:r>
              <a:rPr lang="en-US" sz="1800">
                <a:cs typeface="Times New Roman" charset="0"/>
                <a:sym typeface="Symbol" pitchFamily="18" charset="2"/>
              </a:rPr>
              <a:t>p = 1</a:t>
            </a:r>
            <a:r>
              <a:rPr lang="en-US" sz="1800">
                <a:solidFill>
                  <a:srgbClr val="22AA22"/>
                </a:solidFill>
                <a:cs typeface="Times New Roman" charset="0"/>
                <a:sym typeface="Symbol" pitchFamily="18" charset="2"/>
              </a:rPr>
              <a:t>		8</a:t>
            </a:r>
            <a:r>
              <a:rPr lang="en-US" sz="1800">
                <a:cs typeface="Times New Roman" charset="0"/>
                <a:sym typeface="Symbol" pitchFamily="18" charset="2"/>
              </a:rPr>
              <a:t>	</a:t>
            </a:r>
            <a:r>
              <a:rPr lang="en-US" sz="1800">
                <a:solidFill>
                  <a:srgbClr val="22AA22"/>
                </a:solidFill>
                <a:cs typeface="Times New Roman" charset="0"/>
                <a:sym typeface="Symbol" pitchFamily="18" charset="2"/>
              </a:rPr>
              <a:t>21</a:t>
            </a:r>
            <a:r>
              <a:rPr lang="en-US" sz="1800">
                <a:cs typeface="Times New Roman" charset="0"/>
                <a:sym typeface="Symbol" pitchFamily="18" charset="2"/>
              </a:rPr>
              <a:t>	32	34	51	64</a:t>
            </a:r>
          </a:p>
        </p:txBody>
      </p:sp>
      <p:sp>
        <p:nvSpPr>
          <p:cNvPr id="350216" name="Text Box 8"/>
          <p:cNvSpPr txBox="1">
            <a:spLocks noChangeArrowheads="1"/>
          </p:cNvSpPr>
          <p:nvPr/>
        </p:nvSpPr>
        <p:spPr bwMode="auto">
          <a:xfrm>
            <a:off x="817563" y="3817938"/>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second pass: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22AA22"/>
                </a:solidFill>
                <a:cs typeface="Times New Roman" charset="0"/>
                <a:sym typeface="Symbol" pitchFamily="18" charset="2"/>
              </a:rPr>
              <a:t>21</a:t>
            </a:r>
            <a:r>
              <a:rPr lang="en-US" sz="1800">
                <a:cs typeface="Times New Roman" charset="0"/>
                <a:sym typeface="Symbol" pitchFamily="18" charset="2"/>
              </a:rPr>
              <a:t>	</a:t>
            </a:r>
            <a:r>
              <a:rPr lang="en-US" sz="1800">
                <a:solidFill>
                  <a:srgbClr val="FF00FF"/>
                </a:solidFill>
                <a:cs typeface="Times New Roman" charset="0"/>
                <a:sym typeface="Symbol" pitchFamily="18" charset="2"/>
              </a:rPr>
              <a:t>32</a:t>
            </a:r>
            <a:r>
              <a:rPr lang="en-US" sz="1800">
                <a:cs typeface="Times New Roman" charset="0"/>
                <a:sym typeface="Symbol" pitchFamily="18" charset="2"/>
              </a:rPr>
              <a:t>	34	51	64</a:t>
            </a:r>
          </a:p>
          <a:p>
            <a:r>
              <a:rPr lang="en-US" sz="1800">
                <a:cs typeface="Times New Roman" charset="0"/>
                <a:sym typeface="Symbol" pitchFamily="18" charset="2"/>
              </a:rPr>
              <a:t>p = 2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22AA22"/>
                </a:solidFill>
                <a:cs typeface="Times New Roman" charset="0"/>
                <a:sym typeface="Symbol" pitchFamily="18" charset="2"/>
              </a:rPr>
              <a:t>21	32</a:t>
            </a:r>
            <a:r>
              <a:rPr lang="en-US" sz="1800">
                <a:cs typeface="Times New Roman" charset="0"/>
                <a:sym typeface="Symbol" pitchFamily="18" charset="2"/>
              </a:rPr>
              <a:t>	34	51	64</a:t>
            </a:r>
          </a:p>
        </p:txBody>
      </p:sp>
      <p:sp>
        <p:nvSpPr>
          <p:cNvPr id="350217" name="Text Box 9"/>
          <p:cNvSpPr txBox="1">
            <a:spLocks noChangeArrowheads="1"/>
          </p:cNvSpPr>
          <p:nvPr/>
        </p:nvSpPr>
        <p:spPr bwMode="auto">
          <a:xfrm>
            <a:off x="827088" y="4498975"/>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third pass: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22AA22"/>
                </a:solidFill>
                <a:cs typeface="Times New Roman" charset="0"/>
                <a:sym typeface="Symbol" pitchFamily="18" charset="2"/>
              </a:rPr>
              <a:t>21	32</a:t>
            </a:r>
            <a:r>
              <a:rPr lang="en-US" sz="1800">
                <a:cs typeface="Times New Roman" charset="0"/>
                <a:sym typeface="Symbol" pitchFamily="18" charset="2"/>
              </a:rPr>
              <a:t>	</a:t>
            </a:r>
            <a:r>
              <a:rPr lang="en-US" sz="1800">
                <a:solidFill>
                  <a:srgbClr val="FF00FF"/>
                </a:solidFill>
                <a:cs typeface="Times New Roman" charset="0"/>
                <a:sym typeface="Symbol" pitchFamily="18" charset="2"/>
              </a:rPr>
              <a:t>34</a:t>
            </a:r>
            <a:r>
              <a:rPr lang="en-US" sz="1800">
                <a:cs typeface="Times New Roman" charset="0"/>
                <a:sym typeface="Symbol" pitchFamily="18" charset="2"/>
              </a:rPr>
              <a:t>	51	64</a:t>
            </a:r>
          </a:p>
          <a:p>
            <a:r>
              <a:rPr lang="en-US" sz="1800">
                <a:cs typeface="Times New Roman" charset="0"/>
                <a:sym typeface="Symbol" pitchFamily="18" charset="2"/>
              </a:rPr>
              <a:t>p = 3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22AA22"/>
                </a:solidFill>
                <a:cs typeface="Times New Roman" charset="0"/>
                <a:sym typeface="Symbol" pitchFamily="18" charset="2"/>
              </a:rPr>
              <a:t>21	32	34</a:t>
            </a:r>
            <a:r>
              <a:rPr lang="en-US" sz="1800">
                <a:cs typeface="Times New Roman" charset="0"/>
                <a:sym typeface="Symbol" pitchFamily="18" charset="2"/>
              </a:rPr>
              <a:t>	51	64</a:t>
            </a:r>
          </a:p>
        </p:txBody>
      </p:sp>
      <p:sp>
        <p:nvSpPr>
          <p:cNvPr id="350218" name="Text Box 10"/>
          <p:cNvSpPr txBox="1">
            <a:spLocks noChangeArrowheads="1"/>
          </p:cNvSpPr>
          <p:nvPr/>
        </p:nvSpPr>
        <p:spPr bwMode="auto">
          <a:xfrm>
            <a:off x="822325" y="5137150"/>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fourth pass: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22AA22"/>
                </a:solidFill>
                <a:cs typeface="Times New Roman" charset="0"/>
                <a:sym typeface="Symbol" pitchFamily="18" charset="2"/>
              </a:rPr>
              <a:t>21	32	34</a:t>
            </a:r>
            <a:r>
              <a:rPr lang="en-US" sz="1800">
                <a:cs typeface="Times New Roman" charset="0"/>
                <a:sym typeface="Symbol" pitchFamily="18" charset="2"/>
              </a:rPr>
              <a:t>	</a:t>
            </a:r>
            <a:r>
              <a:rPr lang="en-US" sz="1800">
                <a:solidFill>
                  <a:srgbClr val="FF00FF"/>
                </a:solidFill>
                <a:cs typeface="Times New Roman" charset="0"/>
                <a:sym typeface="Symbol" pitchFamily="18" charset="2"/>
              </a:rPr>
              <a:t>51</a:t>
            </a:r>
            <a:r>
              <a:rPr lang="en-US" sz="1800">
                <a:cs typeface="Times New Roman" charset="0"/>
                <a:sym typeface="Symbol" pitchFamily="18" charset="2"/>
              </a:rPr>
              <a:t>	64</a:t>
            </a:r>
          </a:p>
          <a:p>
            <a:r>
              <a:rPr lang="en-US" sz="1800">
                <a:cs typeface="Times New Roman" charset="0"/>
                <a:sym typeface="Symbol" pitchFamily="18" charset="2"/>
              </a:rPr>
              <a:t>p = 4		</a:t>
            </a:r>
            <a:r>
              <a:rPr lang="en-US" sz="1800">
                <a:solidFill>
                  <a:srgbClr val="22AA22"/>
                </a:solidFill>
                <a:cs typeface="Times New Roman" charset="0"/>
                <a:sym typeface="Symbol" pitchFamily="18" charset="2"/>
              </a:rPr>
              <a:t>8	21	32	34	51</a:t>
            </a:r>
            <a:r>
              <a:rPr lang="en-US" sz="1800">
                <a:cs typeface="Times New Roman" charset="0"/>
                <a:sym typeface="Symbol" pitchFamily="18" charset="2"/>
              </a:rPr>
              <a:t>	64</a:t>
            </a:r>
          </a:p>
        </p:txBody>
      </p:sp>
      <p:sp>
        <p:nvSpPr>
          <p:cNvPr id="350219" name="Text Box 11"/>
          <p:cNvSpPr txBox="1">
            <a:spLocks noChangeArrowheads="1"/>
          </p:cNvSpPr>
          <p:nvPr/>
        </p:nvSpPr>
        <p:spPr bwMode="auto">
          <a:xfrm>
            <a:off x="817563" y="2417763"/>
            <a:ext cx="683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position:		</a:t>
            </a:r>
            <a:r>
              <a:rPr lang="en-US" sz="1800">
                <a:solidFill>
                  <a:srgbClr val="FF0000"/>
                </a:solidFill>
                <a:cs typeface="Times New Roman" charset="0"/>
                <a:sym typeface="Symbol" pitchFamily="18" charset="2"/>
              </a:rPr>
              <a:t>0	1	2	3	4	5</a:t>
            </a:r>
            <a:endParaRPr lang="en-US" sz="1800">
              <a:solidFill>
                <a:srgbClr val="FF0000"/>
              </a:solidFill>
            </a:endParaRPr>
          </a:p>
        </p:txBody>
      </p:sp>
      <p:sp>
        <p:nvSpPr>
          <p:cNvPr id="350220" name="Text Box 12"/>
          <p:cNvSpPr txBox="1">
            <a:spLocks noChangeArrowheads="1"/>
          </p:cNvSpPr>
          <p:nvPr/>
        </p:nvSpPr>
        <p:spPr bwMode="auto">
          <a:xfrm>
            <a:off x="817563" y="5761038"/>
            <a:ext cx="68357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fifth pass:	</a:t>
            </a:r>
            <a:r>
              <a:rPr lang="en-US" sz="1800">
                <a:solidFill>
                  <a:srgbClr val="22AA22"/>
                </a:solidFill>
                <a:cs typeface="Times New Roman" charset="0"/>
                <a:sym typeface="Symbol" pitchFamily="18" charset="2"/>
              </a:rPr>
              <a:t>8	21	32	34	51</a:t>
            </a:r>
            <a:r>
              <a:rPr lang="en-US" sz="1800">
                <a:cs typeface="Times New Roman" charset="0"/>
                <a:sym typeface="Symbol" pitchFamily="18" charset="2"/>
              </a:rPr>
              <a:t>	</a:t>
            </a:r>
            <a:r>
              <a:rPr lang="en-US" sz="1800">
                <a:solidFill>
                  <a:srgbClr val="FF00FF"/>
                </a:solidFill>
                <a:cs typeface="Times New Roman" charset="0"/>
                <a:sym typeface="Symbol" pitchFamily="18" charset="2"/>
              </a:rPr>
              <a:t>64</a:t>
            </a:r>
          </a:p>
          <a:p>
            <a:r>
              <a:rPr lang="en-US" sz="1800">
                <a:cs typeface="Times New Roman" charset="0"/>
                <a:sym typeface="Symbol" pitchFamily="18" charset="2"/>
              </a:rPr>
              <a:t>p = 5		</a:t>
            </a:r>
            <a:r>
              <a:rPr lang="en-US" sz="1800">
                <a:solidFill>
                  <a:srgbClr val="22AA22"/>
                </a:solidFill>
                <a:cs typeface="Times New Roman" charset="0"/>
                <a:sym typeface="Symbol" pitchFamily="18" charset="2"/>
              </a:rPr>
              <a:t>8</a:t>
            </a:r>
            <a:r>
              <a:rPr lang="en-US" sz="1800">
                <a:cs typeface="Times New Roman" charset="0"/>
                <a:sym typeface="Symbol" pitchFamily="18" charset="2"/>
              </a:rPr>
              <a:t>	</a:t>
            </a:r>
            <a:r>
              <a:rPr lang="en-US" sz="1800">
                <a:solidFill>
                  <a:srgbClr val="22AA22"/>
                </a:solidFill>
                <a:cs typeface="Times New Roman" charset="0"/>
                <a:sym typeface="Symbol" pitchFamily="18" charset="2"/>
              </a:rPr>
              <a:t>21	32	34</a:t>
            </a:r>
            <a:r>
              <a:rPr lang="en-US" sz="1800">
                <a:cs typeface="Times New Roman" charset="0"/>
                <a:sym typeface="Symbol" pitchFamily="18" charset="2"/>
              </a:rPr>
              <a:t>	</a:t>
            </a:r>
            <a:r>
              <a:rPr lang="en-US" sz="1800">
                <a:solidFill>
                  <a:srgbClr val="22AA22"/>
                </a:solidFill>
                <a:cs typeface="Times New Roman" charset="0"/>
                <a:sym typeface="Symbol" pitchFamily="18" charset="2"/>
              </a:rPr>
              <a:t>51	64</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609600" y="165100"/>
            <a:ext cx="7772400" cy="746125"/>
          </a:xfrm>
          <a:noFill/>
          <a:ln/>
        </p:spPr>
        <p:txBody>
          <a:bodyPr/>
          <a:lstStyle/>
          <a:p>
            <a:r>
              <a:rPr lang="en-US" sz="3200"/>
              <a:t>Bucket Sort </a:t>
            </a:r>
          </a:p>
        </p:txBody>
      </p:sp>
      <p:sp>
        <p:nvSpPr>
          <p:cNvPr id="432131" name="Rectangle 3" descr="Rectangle: Click to edit Master text styles&#10;Second level&#10;Third level&#10;Fourth level&#10;Fifth level"/>
          <p:cNvSpPr>
            <a:spLocks noGrp="1" noChangeArrowheads="1"/>
          </p:cNvSpPr>
          <p:nvPr>
            <p:ph idx="1"/>
          </p:nvPr>
        </p:nvSpPr>
        <p:spPr>
          <a:xfrm>
            <a:off x="573088" y="958850"/>
            <a:ext cx="8232775" cy="5348288"/>
          </a:xfrm>
          <a:noFill/>
          <a:ln/>
        </p:spPr>
        <p:txBody>
          <a:bodyPr/>
          <a:lstStyle/>
          <a:p>
            <a:r>
              <a:rPr lang="en-US" sz="2000">
                <a:sym typeface="Symbol" pitchFamily="18" charset="2"/>
              </a:rPr>
              <a:t>Although any general sorting algorithm that uses only comparisons requires (NlogN) time in the worst case, in some special cases, it is still possible to sort in linear time.</a:t>
            </a:r>
          </a:p>
          <a:p>
            <a:r>
              <a:rPr lang="en-US" sz="2000">
                <a:sym typeface="Symbol" pitchFamily="18" charset="2"/>
              </a:rPr>
              <a:t>For bucket sort, the input A</a:t>
            </a:r>
            <a:r>
              <a:rPr lang="en-US" sz="2000" baseline="-25000">
                <a:sym typeface="Symbol" pitchFamily="18" charset="2"/>
              </a:rPr>
              <a:t>1</a:t>
            </a:r>
            <a:r>
              <a:rPr lang="en-US" sz="2000">
                <a:sym typeface="Symbol" pitchFamily="18" charset="2"/>
              </a:rPr>
              <a:t>, A</a:t>
            </a:r>
            <a:r>
              <a:rPr lang="en-US" sz="2000" baseline="-25000">
                <a:sym typeface="Symbol" pitchFamily="18" charset="2"/>
              </a:rPr>
              <a:t>2</a:t>
            </a:r>
            <a:r>
              <a:rPr lang="en-US" sz="2000">
                <a:sym typeface="Symbol" pitchFamily="18" charset="2"/>
              </a:rPr>
              <a:t>, …, A</a:t>
            </a:r>
            <a:r>
              <a:rPr lang="en-US" sz="2000" baseline="-25000">
                <a:sym typeface="Symbol" pitchFamily="18" charset="2"/>
              </a:rPr>
              <a:t>N</a:t>
            </a:r>
            <a:r>
              <a:rPr lang="en-US" sz="2000">
                <a:sym typeface="Symbol" pitchFamily="18" charset="2"/>
              </a:rPr>
              <a:t> must consist of only positive integers smaller than M.</a:t>
            </a:r>
          </a:p>
          <a:p>
            <a:r>
              <a:rPr lang="en-US" sz="2000">
                <a:sym typeface="Symbol" pitchFamily="18" charset="2"/>
              </a:rPr>
              <a:t>The algorithm</a:t>
            </a:r>
          </a:p>
          <a:p>
            <a:pPr lvl="1"/>
            <a:r>
              <a:rPr lang="en-US" sz="2000">
                <a:sym typeface="Symbol" pitchFamily="18" charset="2"/>
              </a:rPr>
              <a:t>Keep an array called </a:t>
            </a:r>
            <a:r>
              <a:rPr lang="en-US" sz="2000">
                <a:latin typeface="Batang" pitchFamily="18" charset="-127"/>
                <a:sym typeface="Symbol" pitchFamily="18" charset="2"/>
              </a:rPr>
              <a:t>count</a:t>
            </a:r>
            <a:r>
              <a:rPr lang="en-US" sz="2000">
                <a:sym typeface="Symbol" pitchFamily="18" charset="2"/>
              </a:rPr>
              <a:t>, of size M, which is initialized to all 0’s. Thus, </a:t>
            </a:r>
            <a:r>
              <a:rPr lang="en-US" sz="2000">
                <a:latin typeface="Batang" pitchFamily="18" charset="-127"/>
                <a:sym typeface="Symbol" pitchFamily="18" charset="2"/>
              </a:rPr>
              <a:t>count</a:t>
            </a:r>
            <a:r>
              <a:rPr lang="en-US" sz="2000">
                <a:sym typeface="Symbol" pitchFamily="18" charset="2"/>
              </a:rPr>
              <a:t> has M cells, or buckets, which are initially empty.</a:t>
            </a:r>
          </a:p>
          <a:p>
            <a:pPr lvl="1"/>
            <a:r>
              <a:rPr lang="en-US" sz="2000">
                <a:sym typeface="Symbol" pitchFamily="18" charset="2"/>
              </a:rPr>
              <a:t>While A</a:t>
            </a:r>
            <a:r>
              <a:rPr lang="en-US" sz="2000" baseline="-25000">
                <a:sym typeface="Symbol" pitchFamily="18" charset="2"/>
              </a:rPr>
              <a:t>i</a:t>
            </a:r>
            <a:r>
              <a:rPr lang="en-US" sz="2000">
                <a:sym typeface="Symbol" pitchFamily="18" charset="2"/>
              </a:rPr>
              <a:t> is read, increment </a:t>
            </a:r>
            <a:r>
              <a:rPr lang="en-US" sz="2000">
                <a:latin typeface="Batang" pitchFamily="18" charset="-127"/>
                <a:sym typeface="Symbol" pitchFamily="18" charset="2"/>
              </a:rPr>
              <a:t>count</a:t>
            </a:r>
            <a:r>
              <a:rPr lang="en-US" sz="2000">
                <a:sym typeface="Symbol" pitchFamily="18" charset="2"/>
              </a:rPr>
              <a:t>[A</a:t>
            </a:r>
            <a:r>
              <a:rPr lang="en-US" sz="2000" baseline="-25000">
                <a:sym typeface="Symbol" pitchFamily="18" charset="2"/>
              </a:rPr>
              <a:t>i</a:t>
            </a:r>
            <a:r>
              <a:rPr lang="en-US" sz="2000">
                <a:sym typeface="Symbol" pitchFamily="18" charset="2"/>
              </a:rPr>
              <a:t>] by 1.</a:t>
            </a:r>
          </a:p>
          <a:p>
            <a:pPr lvl="1"/>
            <a:r>
              <a:rPr lang="en-US" sz="2000">
                <a:sym typeface="Symbol" pitchFamily="18" charset="2"/>
              </a:rPr>
              <a:t>After all the input is read, scan the </a:t>
            </a:r>
            <a:r>
              <a:rPr lang="en-US" sz="2000">
                <a:latin typeface="Batang" pitchFamily="18" charset="-127"/>
                <a:sym typeface="Symbol" pitchFamily="18" charset="2"/>
              </a:rPr>
              <a:t>count</a:t>
            </a:r>
            <a:r>
              <a:rPr lang="en-US" sz="2000">
                <a:sym typeface="Symbol" pitchFamily="18" charset="2"/>
              </a:rPr>
              <a:t> array, printing out a representation of the sorted list.</a:t>
            </a:r>
          </a:p>
          <a:p>
            <a:pPr lvl="1"/>
            <a:endParaRPr lang="en-US" sz="2000">
              <a:sym typeface="Symbol" pitchFamily="18" charset="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609600" y="165100"/>
            <a:ext cx="7772400" cy="746125"/>
          </a:xfrm>
          <a:noFill/>
          <a:ln/>
        </p:spPr>
        <p:txBody>
          <a:bodyPr/>
          <a:lstStyle/>
          <a:p>
            <a:r>
              <a:rPr lang="en-US" sz="3200"/>
              <a:t>Bucket Sort </a:t>
            </a:r>
            <a:r>
              <a:rPr lang="en-US" sz="3200">
                <a:sym typeface="Symbol" pitchFamily="18" charset="2"/>
              </a:rPr>
              <a:t> Example</a:t>
            </a:r>
            <a:endParaRPr lang="en-US" sz="3200"/>
          </a:p>
        </p:txBody>
      </p:sp>
      <p:sp>
        <p:nvSpPr>
          <p:cNvPr id="433155" name="Rectangle 3" descr="Rectangle: Click to edit Master text styles&#10;Second level&#10;Third level&#10;Fourth level&#10;Fifth level"/>
          <p:cNvSpPr>
            <a:spLocks noGrp="1" noChangeArrowheads="1"/>
          </p:cNvSpPr>
          <p:nvPr>
            <p:ph idx="1"/>
          </p:nvPr>
        </p:nvSpPr>
        <p:spPr>
          <a:xfrm>
            <a:off x="573088" y="958850"/>
            <a:ext cx="8232775" cy="5348288"/>
          </a:xfrm>
          <a:noFill/>
          <a:ln/>
        </p:spPr>
        <p:txBody>
          <a:bodyPr/>
          <a:lstStyle/>
          <a:p>
            <a:r>
              <a:rPr lang="en-US" sz="2000">
                <a:sym typeface="Symbol" pitchFamily="18" charset="2"/>
              </a:rPr>
              <a:t>Suppose we want to sort: 3  6  4  1  3  4  1  4  </a:t>
            </a:r>
            <a:endParaRPr lang="en-US" sz="2400">
              <a:sym typeface="Symbol" pitchFamily="18" charset="2"/>
            </a:endParaRPr>
          </a:p>
        </p:txBody>
      </p:sp>
      <p:grpSp>
        <p:nvGrpSpPr>
          <p:cNvPr id="433156" name="Group 4"/>
          <p:cNvGrpSpPr>
            <a:grpSpLocks/>
          </p:cNvGrpSpPr>
          <p:nvPr/>
        </p:nvGrpSpPr>
        <p:grpSpPr bwMode="auto">
          <a:xfrm>
            <a:off x="627063" y="1508125"/>
            <a:ext cx="2706687" cy="1266825"/>
            <a:chOff x="395" y="950"/>
            <a:chExt cx="1705" cy="798"/>
          </a:xfrm>
        </p:grpSpPr>
        <p:grpSp>
          <p:nvGrpSpPr>
            <p:cNvPr id="433157" name="Group 5"/>
            <p:cNvGrpSpPr>
              <a:grpSpLocks/>
            </p:cNvGrpSpPr>
            <p:nvPr/>
          </p:nvGrpSpPr>
          <p:grpSpPr bwMode="auto">
            <a:xfrm>
              <a:off x="531" y="1109"/>
              <a:ext cx="1561" cy="192"/>
              <a:chOff x="3215" y="3162"/>
              <a:chExt cx="1561" cy="192"/>
            </a:xfrm>
          </p:grpSpPr>
          <p:sp>
            <p:nvSpPr>
              <p:cNvPr id="433158" name="Line 6"/>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59" name="Rectangle 7"/>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60" name="Line 8"/>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61" name="Line 9"/>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62" name="Line 10"/>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63" name="Line 11"/>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64" name="Line 12"/>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65" name="Line 13"/>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66" name="Text Box 14"/>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67" name="Text Box 15"/>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68" name="Text Box 16"/>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69" name="Text Box 17"/>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70" name="Text Box 18"/>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71" name="Text Box 19"/>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72" name="Text Box 20"/>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173" name="Text Box 21"/>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6</a:t>
                </a:r>
              </a:p>
            </p:txBody>
          </p:sp>
          <p:sp>
            <p:nvSpPr>
              <p:cNvPr id="433174" name="Text Box 22"/>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175" name="Text Box 23"/>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176" name="Text Box 24"/>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177" name="Text Box 25"/>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178" name="Text Box 26"/>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179" name="Text Box 27"/>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3180" name="Text Box 28"/>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181" name="Text Box 29"/>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182" name="Text Box 30"/>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183" name="Text Box 31"/>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184" name="Text Box 32"/>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185" name="Text Box 33"/>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186" name="Text Box 34"/>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187" name="Text Box 35"/>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3188" name="Rectangle 36"/>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189" name="Line 37"/>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90" name="Line 38"/>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91" name="Line 39"/>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92" name="Line 40"/>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93" name="Line 41"/>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94" name="Line 42"/>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195" name="Text Box 43"/>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96" name="Text Box 44"/>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97" name="Text Box 45"/>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98" name="Text Box 46"/>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199" name="Text Box 47"/>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00" name="Text Box 48"/>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01" name="Text Box 49"/>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2" name="Text Box 50"/>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3" name="Text Box 51"/>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4" name="Text Box 52"/>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5" name="Text Box 53"/>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6" name="Text Box 54"/>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7" name="Text Box 55"/>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08" name="Text Box 56"/>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209" name="Text Box 57"/>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210" name="Text Box 58"/>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211" name="Text Box 59"/>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212" name="Text Box 60"/>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213" name="Text Box 61"/>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214" name="Text Box 62"/>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215" name="Text Box 63"/>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grpSp>
        <p:nvGrpSpPr>
          <p:cNvPr id="433216" name="Group 64"/>
          <p:cNvGrpSpPr>
            <a:grpSpLocks/>
          </p:cNvGrpSpPr>
          <p:nvPr/>
        </p:nvGrpSpPr>
        <p:grpSpPr bwMode="auto">
          <a:xfrm>
            <a:off x="974725" y="3281363"/>
            <a:ext cx="2706688" cy="1266825"/>
            <a:chOff x="395" y="950"/>
            <a:chExt cx="1705" cy="798"/>
          </a:xfrm>
        </p:grpSpPr>
        <p:grpSp>
          <p:nvGrpSpPr>
            <p:cNvPr id="433217" name="Group 65"/>
            <p:cNvGrpSpPr>
              <a:grpSpLocks/>
            </p:cNvGrpSpPr>
            <p:nvPr/>
          </p:nvGrpSpPr>
          <p:grpSpPr bwMode="auto">
            <a:xfrm>
              <a:off x="531" y="1109"/>
              <a:ext cx="1561" cy="192"/>
              <a:chOff x="3215" y="3162"/>
              <a:chExt cx="1561" cy="192"/>
            </a:xfrm>
          </p:grpSpPr>
          <p:sp>
            <p:nvSpPr>
              <p:cNvPr id="433218" name="Line 66"/>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19" name="Rectangle 67"/>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20" name="Line 68"/>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21" name="Line 69"/>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22" name="Line 70"/>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23" name="Line 71"/>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24" name="Line 72"/>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25" name="Line 73"/>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26" name="Text Box 74"/>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27" name="Text Box 75"/>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28" name="Text Box 76"/>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29" name="Text Box 77"/>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30" name="Text Box 78"/>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31" name="Text Box 79"/>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32" name="Text Box 80"/>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a:t>
                </a:r>
              </a:p>
            </p:txBody>
          </p:sp>
          <p:sp>
            <p:nvSpPr>
              <p:cNvPr id="433233" name="Text Box 81"/>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6</a:t>
                </a:r>
              </a:p>
            </p:txBody>
          </p:sp>
          <p:sp>
            <p:nvSpPr>
              <p:cNvPr id="433234" name="Text Box 82"/>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235" name="Text Box 83"/>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236" name="Text Box 84"/>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237" name="Text Box 85"/>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238" name="Text Box 86"/>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239" name="Text Box 87"/>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3240" name="Text Box 88"/>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241" name="Text Box 89"/>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242" name="Text Box 90"/>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243" name="Text Box 91"/>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244" name="Text Box 92"/>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245" name="Text Box 93"/>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246" name="Text Box 94"/>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247" name="Text Box 95"/>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3248" name="Rectangle 96"/>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49" name="Line 97"/>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50" name="Line 98"/>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51" name="Line 99"/>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52" name="Line 100"/>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53" name="Line 101"/>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54" name="Line 102"/>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55" name="Text Box 103"/>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56" name="Text Box 104"/>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57" name="Text Box 105"/>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58" name="Text Box 106"/>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59" name="Text Box 107"/>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60" name="Text Box 108"/>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61" name="Text Box 109"/>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62" name="Text Box 110"/>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63" name="Text Box 111"/>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64" name="Text Box 112"/>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1</a:t>
              </a:r>
            </a:p>
          </p:txBody>
        </p:sp>
        <p:sp>
          <p:nvSpPr>
            <p:cNvPr id="433265" name="Text Box 113"/>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66" name="Text Box 114"/>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67" name="Text Box 115"/>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268" name="Text Box 116"/>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269" name="Text Box 117"/>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270" name="Text Box 118"/>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271" name="Text Box 119"/>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272" name="Text Box 120"/>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273" name="Text Box 121"/>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274" name="Text Box 122"/>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275" name="Text Box 123"/>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grpSp>
        <p:nvGrpSpPr>
          <p:cNvPr id="433276" name="Group 124"/>
          <p:cNvGrpSpPr>
            <a:grpSpLocks/>
          </p:cNvGrpSpPr>
          <p:nvPr/>
        </p:nvGrpSpPr>
        <p:grpSpPr bwMode="auto">
          <a:xfrm>
            <a:off x="4286250" y="3294063"/>
            <a:ext cx="2706688" cy="1266825"/>
            <a:chOff x="395" y="950"/>
            <a:chExt cx="1705" cy="798"/>
          </a:xfrm>
        </p:grpSpPr>
        <p:grpSp>
          <p:nvGrpSpPr>
            <p:cNvPr id="433277" name="Group 125"/>
            <p:cNvGrpSpPr>
              <a:grpSpLocks/>
            </p:cNvGrpSpPr>
            <p:nvPr/>
          </p:nvGrpSpPr>
          <p:grpSpPr bwMode="auto">
            <a:xfrm>
              <a:off x="531" y="1109"/>
              <a:ext cx="1561" cy="192"/>
              <a:chOff x="3215" y="3162"/>
              <a:chExt cx="1561" cy="192"/>
            </a:xfrm>
          </p:grpSpPr>
          <p:sp>
            <p:nvSpPr>
              <p:cNvPr id="433278" name="Line 126"/>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79" name="Rectangle 127"/>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280" name="Line 128"/>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81" name="Line 129"/>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82" name="Line 130"/>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83" name="Line 131"/>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84" name="Line 132"/>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85" name="Line 133"/>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286" name="Text Box 134"/>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87" name="Text Box 135"/>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88" name="Text Box 136"/>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89" name="Text Box 137"/>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90" name="Text Box 138"/>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91" name="Text Box 139"/>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292" name="Text Box 140"/>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293" name="Text Box 141"/>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6</a:t>
                </a:r>
              </a:p>
            </p:txBody>
          </p:sp>
          <p:sp>
            <p:nvSpPr>
              <p:cNvPr id="433294" name="Text Box 142"/>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295" name="Text Box 143"/>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296" name="Text Box 144"/>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297" name="Text Box 145"/>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298" name="Text Box 146"/>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299" name="Text Box 147"/>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3300" name="Text Box 148"/>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301" name="Text Box 149"/>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302" name="Text Box 150"/>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303" name="Text Box 151"/>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304" name="Text Box 152"/>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305" name="Text Box 153"/>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306" name="Text Box 154"/>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307" name="Text Box 155"/>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3308" name="Rectangle 156"/>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09" name="Line 157"/>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10" name="Line 158"/>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11" name="Line 159"/>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12" name="Line 160"/>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13" name="Line 161"/>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14" name="Line 162"/>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15" name="Text Box 163"/>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16" name="Text Box 164"/>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17" name="Text Box 165"/>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18" name="Text Box 166"/>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19" name="Text Box 167"/>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20" name="Text Box 168"/>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21" name="Text Box 169"/>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22" name="Text Box 170"/>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23" name="Text Box 171"/>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24" name="Text Box 172"/>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3325" name="Text Box 173"/>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26" name="Text Box 174"/>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27" name="Text Box 175"/>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1</a:t>
              </a:r>
            </a:p>
          </p:txBody>
        </p:sp>
        <p:sp>
          <p:nvSpPr>
            <p:cNvPr id="433328" name="Text Box 176"/>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329" name="Text Box 177"/>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330" name="Text Box 178"/>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331" name="Text Box 179"/>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332" name="Text Box 180"/>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333" name="Text Box 181"/>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334" name="Text Box 182"/>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335" name="Text Box 183"/>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grpSp>
        <p:nvGrpSpPr>
          <p:cNvPr id="433336" name="Group 184"/>
          <p:cNvGrpSpPr>
            <a:grpSpLocks/>
          </p:cNvGrpSpPr>
          <p:nvPr/>
        </p:nvGrpSpPr>
        <p:grpSpPr bwMode="auto">
          <a:xfrm>
            <a:off x="874713" y="4821238"/>
            <a:ext cx="2706687" cy="1266825"/>
            <a:chOff x="395" y="950"/>
            <a:chExt cx="1705" cy="798"/>
          </a:xfrm>
        </p:grpSpPr>
        <p:grpSp>
          <p:nvGrpSpPr>
            <p:cNvPr id="433337" name="Group 185"/>
            <p:cNvGrpSpPr>
              <a:grpSpLocks/>
            </p:cNvGrpSpPr>
            <p:nvPr/>
          </p:nvGrpSpPr>
          <p:grpSpPr bwMode="auto">
            <a:xfrm>
              <a:off x="531" y="1109"/>
              <a:ext cx="1561" cy="192"/>
              <a:chOff x="3215" y="3162"/>
              <a:chExt cx="1561" cy="192"/>
            </a:xfrm>
          </p:grpSpPr>
          <p:sp>
            <p:nvSpPr>
              <p:cNvPr id="433338" name="Line 186"/>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39" name="Rectangle 187"/>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40" name="Line 188"/>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41" name="Line 189"/>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42" name="Line 190"/>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43" name="Line 191"/>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44" name="Line 192"/>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45" name="Line 193"/>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46" name="Text Box 194"/>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47" name="Text Box 195"/>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48" name="Text Box 196"/>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49" name="Text Box 197"/>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50" name="Text Box 198"/>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51" name="Text Box 199"/>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52" name="Text Box 200"/>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353" name="Text Box 201"/>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6</a:t>
                </a:r>
              </a:p>
            </p:txBody>
          </p:sp>
          <p:sp>
            <p:nvSpPr>
              <p:cNvPr id="433354" name="Text Box 202"/>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a:t>
                </a:r>
              </a:p>
            </p:txBody>
          </p:sp>
          <p:sp>
            <p:nvSpPr>
              <p:cNvPr id="433355" name="Text Box 203"/>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356" name="Text Box 204"/>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357" name="Text Box 205"/>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358" name="Text Box 206"/>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359" name="Text Box 207"/>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3360" name="Text Box 208"/>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361" name="Text Box 209"/>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362" name="Text Box 210"/>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363" name="Text Box 211"/>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364" name="Text Box 212"/>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365" name="Text Box 213"/>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366" name="Text Box 214"/>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367" name="Text Box 215"/>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3368" name="Rectangle 216"/>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369" name="Line 217"/>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70" name="Line 218"/>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71" name="Line 219"/>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72" name="Line 220"/>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73" name="Line 221"/>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74" name="Line 222"/>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75" name="Text Box 223"/>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76" name="Text Box 224"/>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77" name="Text Box 225"/>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78" name="Text Box 226"/>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79" name="Text Box 227"/>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80" name="Text Box 228"/>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381" name="Text Box 229"/>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82" name="Text Box 230"/>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83" name="Text Box 231"/>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84" name="Text Box 232"/>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3385" name="Text Box 233"/>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1</a:t>
              </a:r>
            </a:p>
          </p:txBody>
        </p:sp>
        <p:sp>
          <p:nvSpPr>
            <p:cNvPr id="433386" name="Text Box 234"/>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387" name="Text Box 235"/>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3388" name="Text Box 236"/>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389" name="Text Box 237"/>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390" name="Text Box 238"/>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391" name="Text Box 239"/>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392" name="Text Box 240"/>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393" name="Text Box 241"/>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394" name="Text Box 242"/>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395" name="Text Box 243"/>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grpSp>
        <p:nvGrpSpPr>
          <p:cNvPr id="433396" name="Group 244"/>
          <p:cNvGrpSpPr>
            <a:grpSpLocks/>
          </p:cNvGrpSpPr>
          <p:nvPr/>
        </p:nvGrpSpPr>
        <p:grpSpPr bwMode="auto">
          <a:xfrm>
            <a:off x="4403725" y="4827588"/>
            <a:ext cx="2706688" cy="1266825"/>
            <a:chOff x="395" y="950"/>
            <a:chExt cx="1705" cy="798"/>
          </a:xfrm>
        </p:grpSpPr>
        <p:grpSp>
          <p:nvGrpSpPr>
            <p:cNvPr id="433397" name="Group 245"/>
            <p:cNvGrpSpPr>
              <a:grpSpLocks/>
            </p:cNvGrpSpPr>
            <p:nvPr/>
          </p:nvGrpSpPr>
          <p:grpSpPr bwMode="auto">
            <a:xfrm>
              <a:off x="531" y="1109"/>
              <a:ext cx="1561" cy="192"/>
              <a:chOff x="3215" y="3162"/>
              <a:chExt cx="1561" cy="192"/>
            </a:xfrm>
          </p:grpSpPr>
          <p:sp>
            <p:nvSpPr>
              <p:cNvPr id="433398" name="Line 246"/>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399" name="Rectangle 247"/>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00" name="Line 248"/>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01" name="Line 249"/>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02" name="Line 250"/>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03" name="Line 251"/>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04" name="Line 252"/>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05" name="Line 253"/>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06" name="Text Box 254"/>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07" name="Text Box 255"/>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08" name="Text Box 256"/>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09" name="Text Box 257"/>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10" name="Text Box 258"/>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11" name="Text Box 259"/>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12" name="Text Box 260"/>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413" name="Text Box 261"/>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6</a:t>
                </a:r>
              </a:p>
            </p:txBody>
          </p:sp>
          <p:sp>
            <p:nvSpPr>
              <p:cNvPr id="433414" name="Text Box 262"/>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415" name="Text Box 263"/>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1</a:t>
                </a:r>
              </a:p>
            </p:txBody>
          </p:sp>
          <p:sp>
            <p:nvSpPr>
              <p:cNvPr id="433416" name="Text Box 264"/>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3417" name="Text Box 265"/>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3418" name="Text Box 266"/>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3419" name="Text Box 267"/>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3420" name="Text Box 268"/>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421" name="Text Box 269"/>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422" name="Text Box 270"/>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423" name="Text Box 271"/>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424" name="Text Box 272"/>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425" name="Text Box 273"/>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426" name="Text Box 274"/>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427" name="Text Box 275"/>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3428" name="Rectangle 276"/>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29" name="Line 277"/>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30" name="Line 278"/>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31" name="Line 279"/>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32" name="Line 280"/>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33" name="Line 281"/>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34" name="Line 282"/>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3435" name="Text Box 283"/>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36" name="Text Box 284"/>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37" name="Text Box 285"/>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38" name="Text Box 286"/>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39" name="Text Box 287"/>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40" name="Text Box 288"/>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3441" name="Text Box 289"/>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442" name="Text Box 290"/>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1</a:t>
              </a:r>
            </a:p>
          </p:txBody>
        </p:sp>
        <p:sp>
          <p:nvSpPr>
            <p:cNvPr id="433443" name="Text Box 291"/>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444" name="Text Box 292"/>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3445" name="Text Box 293"/>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3446" name="Text Box 294"/>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3447" name="Text Box 295"/>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3448" name="Text Box 296"/>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3449" name="Text Box 297"/>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3450" name="Text Box 298"/>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3451" name="Text Box 299"/>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3452" name="Text Box 300"/>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3453" name="Text Box 301"/>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3454" name="Text Box 302"/>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3455" name="Text Box 303"/>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sp>
        <p:nvSpPr>
          <p:cNvPr id="433456" name="Text Box 304"/>
          <p:cNvSpPr txBox="1">
            <a:spLocks noChangeArrowheads="1"/>
          </p:cNvSpPr>
          <p:nvPr/>
        </p:nvSpPr>
        <p:spPr bwMode="auto">
          <a:xfrm>
            <a:off x="639763" y="2854325"/>
            <a:ext cx="812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
            </a:pPr>
            <a:r>
              <a:rPr lang="en-US" sz="2000"/>
              <a:t> Scan the input array and increase the corresponding bucket of </a:t>
            </a:r>
            <a:r>
              <a:rPr lang="en-US" sz="2000">
                <a:latin typeface="Batang" pitchFamily="18" charset="-127"/>
              </a:rPr>
              <a:t>count</a:t>
            </a:r>
          </a:p>
        </p:txBody>
      </p:sp>
      <p:sp>
        <p:nvSpPr>
          <p:cNvPr id="433457" name="AutoShape 305"/>
          <p:cNvSpPr>
            <a:spLocks noChangeArrowheads="1"/>
          </p:cNvSpPr>
          <p:nvPr/>
        </p:nvSpPr>
        <p:spPr bwMode="auto">
          <a:xfrm>
            <a:off x="3883025" y="3959225"/>
            <a:ext cx="420688"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58" name="AutoShape 306"/>
          <p:cNvSpPr>
            <a:spLocks noChangeArrowheads="1"/>
          </p:cNvSpPr>
          <p:nvPr/>
        </p:nvSpPr>
        <p:spPr bwMode="auto">
          <a:xfrm>
            <a:off x="7294563" y="3960813"/>
            <a:ext cx="420687"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59" name="AutoShape 307"/>
          <p:cNvSpPr>
            <a:spLocks noChangeArrowheads="1"/>
          </p:cNvSpPr>
          <p:nvPr/>
        </p:nvSpPr>
        <p:spPr bwMode="auto">
          <a:xfrm>
            <a:off x="3862388" y="5499100"/>
            <a:ext cx="420687"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3460" name="AutoShape 308"/>
          <p:cNvSpPr>
            <a:spLocks noChangeArrowheads="1"/>
          </p:cNvSpPr>
          <p:nvPr/>
        </p:nvSpPr>
        <p:spPr bwMode="auto">
          <a:xfrm>
            <a:off x="7327900" y="5487988"/>
            <a:ext cx="420688"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609600" y="165100"/>
            <a:ext cx="7772400" cy="746125"/>
          </a:xfrm>
          <a:noFill/>
          <a:ln/>
        </p:spPr>
        <p:txBody>
          <a:bodyPr/>
          <a:lstStyle/>
          <a:p>
            <a:r>
              <a:rPr lang="en-US" sz="3200"/>
              <a:t>Bucket Sort </a:t>
            </a:r>
            <a:r>
              <a:rPr lang="en-US" sz="3200">
                <a:sym typeface="Symbol" pitchFamily="18" charset="2"/>
              </a:rPr>
              <a:t> Example</a:t>
            </a:r>
            <a:endParaRPr lang="en-US" sz="3200"/>
          </a:p>
        </p:txBody>
      </p:sp>
      <p:sp>
        <p:nvSpPr>
          <p:cNvPr id="434179" name="Rectangle 3" descr="Rectangle: Click to edit Master text styles&#10;Second level&#10;Third level&#10;Fourth level&#10;Fifth level"/>
          <p:cNvSpPr>
            <a:spLocks noGrp="1" noChangeArrowheads="1"/>
          </p:cNvSpPr>
          <p:nvPr>
            <p:ph idx="1"/>
          </p:nvPr>
        </p:nvSpPr>
        <p:spPr>
          <a:xfrm>
            <a:off x="573088" y="958850"/>
            <a:ext cx="8232775" cy="5348288"/>
          </a:xfrm>
          <a:noFill/>
          <a:ln/>
        </p:spPr>
        <p:txBody>
          <a:bodyPr/>
          <a:lstStyle/>
          <a:p>
            <a:r>
              <a:rPr lang="en-US" sz="2000">
                <a:sym typeface="Symbol" pitchFamily="18" charset="2"/>
              </a:rPr>
              <a:t>Suppose we want to sort: 3  6  4  1  3  4  1  4  </a:t>
            </a:r>
            <a:endParaRPr lang="en-US" sz="2400">
              <a:sym typeface="Symbol" pitchFamily="18" charset="2"/>
            </a:endParaRPr>
          </a:p>
        </p:txBody>
      </p:sp>
      <p:grpSp>
        <p:nvGrpSpPr>
          <p:cNvPr id="434180" name="Group 4"/>
          <p:cNvGrpSpPr>
            <a:grpSpLocks/>
          </p:cNvGrpSpPr>
          <p:nvPr/>
        </p:nvGrpSpPr>
        <p:grpSpPr bwMode="auto">
          <a:xfrm>
            <a:off x="857250" y="2052638"/>
            <a:ext cx="2706688" cy="1266825"/>
            <a:chOff x="395" y="950"/>
            <a:chExt cx="1705" cy="798"/>
          </a:xfrm>
        </p:grpSpPr>
        <p:grpSp>
          <p:nvGrpSpPr>
            <p:cNvPr id="434181" name="Group 5"/>
            <p:cNvGrpSpPr>
              <a:grpSpLocks/>
            </p:cNvGrpSpPr>
            <p:nvPr/>
          </p:nvGrpSpPr>
          <p:grpSpPr bwMode="auto">
            <a:xfrm>
              <a:off x="531" y="1109"/>
              <a:ext cx="1561" cy="192"/>
              <a:chOff x="3215" y="3162"/>
              <a:chExt cx="1561" cy="192"/>
            </a:xfrm>
          </p:grpSpPr>
          <p:sp>
            <p:nvSpPr>
              <p:cNvPr id="434182" name="Line 6"/>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83" name="Rectangle 7"/>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184" name="Line 8"/>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85" name="Line 9"/>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86" name="Line 10"/>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87" name="Line 11"/>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88" name="Line 12"/>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89" name="Line 13"/>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190" name="Text Box 14"/>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191" name="Text Box 15"/>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192" name="Text Box 16"/>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193" name="Text Box 17"/>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194" name="Text Box 18"/>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195" name="Text Box 19"/>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196" name="Text Box 20"/>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4197" name="Text Box 21"/>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6</a:t>
                </a:r>
              </a:p>
            </p:txBody>
          </p:sp>
          <p:sp>
            <p:nvSpPr>
              <p:cNvPr id="434198" name="Text Box 22"/>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4199" name="Text Box 23"/>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4200" name="Text Box 24"/>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3</a:t>
                </a:r>
              </a:p>
            </p:txBody>
          </p:sp>
          <p:sp>
            <p:nvSpPr>
              <p:cNvPr id="434201" name="Text Box 25"/>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4202" name="Text Box 26"/>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4203" name="Text Box 27"/>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4204" name="Text Box 28"/>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4205" name="Text Box 29"/>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4206" name="Text Box 30"/>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4207" name="Text Box 31"/>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4208" name="Text Box 32"/>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4209" name="Text Box 33"/>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4210" name="Text Box 34"/>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4211" name="Text Box 35"/>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4212" name="Rectangle 36"/>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213" name="Line 37"/>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14" name="Line 38"/>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15" name="Line 39"/>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16" name="Line 40"/>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17" name="Line 41"/>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18" name="Line 42"/>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19" name="Text Box 43"/>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20" name="Text Box 44"/>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21" name="Text Box 45"/>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22" name="Text Box 46"/>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23" name="Text Box 47"/>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24" name="Text Box 48"/>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25" name="Text Box 49"/>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4226" name="Text Box 50"/>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4227" name="Text Box 51"/>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4228" name="Text Box 52"/>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2</a:t>
              </a:r>
            </a:p>
          </p:txBody>
        </p:sp>
        <p:sp>
          <p:nvSpPr>
            <p:cNvPr id="434229" name="Text Box 53"/>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4230" name="Text Box 54"/>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4231" name="Text Box 55"/>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4232" name="Text Box 56"/>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4233" name="Text Box 57"/>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4234" name="Text Box 58"/>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4235" name="Text Box 59"/>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4236" name="Text Box 60"/>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4237" name="Text Box 61"/>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4238" name="Text Box 62"/>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4239" name="Text Box 63"/>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sp>
        <p:nvSpPr>
          <p:cNvPr id="434240" name="Text Box 64"/>
          <p:cNvSpPr txBox="1">
            <a:spLocks noChangeArrowheads="1"/>
          </p:cNvSpPr>
          <p:nvPr/>
        </p:nvSpPr>
        <p:spPr bwMode="auto">
          <a:xfrm>
            <a:off x="639763" y="1309688"/>
            <a:ext cx="745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
            </a:pPr>
            <a:r>
              <a:rPr lang="en-US" sz="2000"/>
              <a:t> Scan the input array and increase the corresponding bucket of </a:t>
            </a:r>
          </a:p>
          <a:p>
            <a:pPr>
              <a:buFont typeface="Wingdings" pitchFamily="2" charset="2"/>
              <a:buNone/>
            </a:pPr>
            <a:r>
              <a:rPr lang="en-US" sz="2000">
                <a:latin typeface="Batang" pitchFamily="18" charset="-127"/>
              </a:rPr>
              <a:t>   count (cont.)</a:t>
            </a:r>
          </a:p>
        </p:txBody>
      </p:sp>
      <p:sp>
        <p:nvSpPr>
          <p:cNvPr id="434241" name="AutoShape 65"/>
          <p:cNvSpPr>
            <a:spLocks noChangeArrowheads="1"/>
          </p:cNvSpPr>
          <p:nvPr/>
        </p:nvSpPr>
        <p:spPr bwMode="auto">
          <a:xfrm>
            <a:off x="3883025" y="2725738"/>
            <a:ext cx="420688"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242" name="AutoShape 66"/>
          <p:cNvSpPr>
            <a:spLocks noChangeArrowheads="1"/>
          </p:cNvSpPr>
          <p:nvPr/>
        </p:nvSpPr>
        <p:spPr bwMode="auto">
          <a:xfrm>
            <a:off x="7294563" y="2727325"/>
            <a:ext cx="420687"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243" name="AutoShape 67"/>
          <p:cNvSpPr>
            <a:spLocks noChangeArrowheads="1"/>
          </p:cNvSpPr>
          <p:nvPr/>
        </p:nvSpPr>
        <p:spPr bwMode="auto">
          <a:xfrm>
            <a:off x="3862388" y="4265613"/>
            <a:ext cx="420687" cy="203200"/>
          </a:xfrm>
          <a:prstGeom prst="rightArrow">
            <a:avLst>
              <a:gd name="adj1" fmla="val 50000"/>
              <a:gd name="adj2" fmla="val 51758"/>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34244" name="Group 68"/>
          <p:cNvGrpSpPr>
            <a:grpSpLocks/>
          </p:cNvGrpSpPr>
          <p:nvPr/>
        </p:nvGrpSpPr>
        <p:grpSpPr bwMode="auto">
          <a:xfrm>
            <a:off x="4343400" y="2060575"/>
            <a:ext cx="2706688" cy="1266825"/>
            <a:chOff x="395" y="950"/>
            <a:chExt cx="1705" cy="798"/>
          </a:xfrm>
        </p:grpSpPr>
        <p:grpSp>
          <p:nvGrpSpPr>
            <p:cNvPr id="434245" name="Group 69"/>
            <p:cNvGrpSpPr>
              <a:grpSpLocks/>
            </p:cNvGrpSpPr>
            <p:nvPr/>
          </p:nvGrpSpPr>
          <p:grpSpPr bwMode="auto">
            <a:xfrm>
              <a:off x="531" y="1109"/>
              <a:ext cx="1561" cy="192"/>
              <a:chOff x="3215" y="3162"/>
              <a:chExt cx="1561" cy="192"/>
            </a:xfrm>
          </p:grpSpPr>
          <p:sp>
            <p:nvSpPr>
              <p:cNvPr id="434246" name="Line 70"/>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47" name="Rectangle 71"/>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248" name="Line 72"/>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49" name="Line 73"/>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50" name="Line 74"/>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51" name="Line 75"/>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52" name="Line 76"/>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53" name="Line 77"/>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54" name="Text Box 78"/>
              <p:cNvSpPr txBox="1">
                <a:spLocks noChangeArrowheads="1"/>
              </p:cNvSpPr>
              <p:nvPr/>
            </p:nvSpPr>
            <p:spPr bwMode="auto">
              <a:xfrm>
                <a:off x="3381" y="319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55" name="Text Box 79"/>
              <p:cNvSpPr txBox="1">
                <a:spLocks noChangeArrowheads="1"/>
              </p:cNvSpPr>
              <p:nvPr/>
            </p:nvSpPr>
            <p:spPr bwMode="auto">
              <a:xfrm>
                <a:off x="3592"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56" name="Text Box 80"/>
              <p:cNvSpPr txBox="1">
                <a:spLocks noChangeArrowheads="1"/>
              </p:cNvSpPr>
              <p:nvPr/>
            </p:nvSpPr>
            <p:spPr bwMode="auto">
              <a:xfrm>
                <a:off x="3784"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57" name="Text Box 81"/>
              <p:cNvSpPr txBox="1">
                <a:spLocks noChangeArrowheads="1"/>
              </p:cNvSpPr>
              <p:nvPr/>
            </p:nvSpPr>
            <p:spPr bwMode="auto">
              <a:xfrm>
                <a:off x="3983"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58" name="Text Box 82"/>
              <p:cNvSpPr txBox="1">
                <a:spLocks noChangeArrowheads="1"/>
              </p:cNvSpPr>
              <p:nvPr/>
            </p:nvSpPr>
            <p:spPr bwMode="auto">
              <a:xfrm>
                <a:off x="4175"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59" name="Text Box 83"/>
              <p:cNvSpPr txBox="1">
                <a:spLocks noChangeArrowheads="1"/>
              </p:cNvSpPr>
              <p:nvPr/>
            </p:nvSpPr>
            <p:spPr bwMode="auto">
              <a:xfrm>
                <a:off x="4367" y="3194"/>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60" name="Text Box 84"/>
              <p:cNvSpPr txBox="1">
                <a:spLocks noChangeArrowheads="1"/>
              </p:cNvSpPr>
              <p:nvPr/>
            </p:nvSpPr>
            <p:spPr bwMode="auto">
              <a:xfrm>
                <a:off x="3235" y="318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4261" name="Text Box 85"/>
              <p:cNvSpPr txBox="1">
                <a:spLocks noChangeArrowheads="1"/>
              </p:cNvSpPr>
              <p:nvPr/>
            </p:nvSpPr>
            <p:spPr bwMode="auto">
              <a:xfrm>
                <a:off x="3423" y="3192"/>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6</a:t>
                </a:r>
              </a:p>
            </p:txBody>
          </p:sp>
          <p:sp>
            <p:nvSpPr>
              <p:cNvPr id="434262" name="Text Box 86"/>
              <p:cNvSpPr txBox="1">
                <a:spLocks noChangeArrowheads="1"/>
              </p:cNvSpPr>
              <p:nvPr/>
            </p:nvSpPr>
            <p:spPr bwMode="auto">
              <a:xfrm>
                <a:off x="3584" y="3193"/>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sp>
            <p:nvSpPr>
              <p:cNvPr id="434263" name="Text Box 87"/>
              <p:cNvSpPr txBox="1">
                <a:spLocks noChangeArrowheads="1"/>
              </p:cNvSpPr>
              <p:nvPr/>
            </p:nvSpPr>
            <p:spPr bwMode="auto">
              <a:xfrm>
                <a:off x="3781" y="3200"/>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4264" name="Text Box 88"/>
              <p:cNvSpPr txBox="1">
                <a:spLocks noChangeArrowheads="1"/>
              </p:cNvSpPr>
              <p:nvPr/>
            </p:nvSpPr>
            <p:spPr bwMode="auto">
              <a:xfrm>
                <a:off x="3984"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3</a:t>
                </a:r>
              </a:p>
            </p:txBody>
          </p:sp>
          <p:sp>
            <p:nvSpPr>
              <p:cNvPr id="434265" name="Text Box 89"/>
              <p:cNvSpPr txBox="1">
                <a:spLocks noChangeArrowheads="1"/>
              </p:cNvSpPr>
              <p:nvPr/>
            </p:nvSpPr>
            <p:spPr bwMode="auto">
              <a:xfrm>
                <a:off x="4169"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FF"/>
                    </a:solidFill>
                  </a:rPr>
                  <a:t>4</a:t>
                </a:r>
              </a:p>
            </p:txBody>
          </p:sp>
          <p:sp>
            <p:nvSpPr>
              <p:cNvPr id="434266" name="Text Box 90"/>
              <p:cNvSpPr txBox="1">
                <a:spLocks noChangeArrowheads="1"/>
              </p:cNvSpPr>
              <p:nvPr/>
            </p:nvSpPr>
            <p:spPr bwMode="auto">
              <a:xfrm>
                <a:off x="4371"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1</a:t>
                </a:r>
              </a:p>
            </p:txBody>
          </p:sp>
          <p:sp>
            <p:nvSpPr>
              <p:cNvPr id="434267" name="Text Box 91"/>
              <p:cNvSpPr txBox="1">
                <a:spLocks noChangeArrowheads="1"/>
              </p:cNvSpPr>
              <p:nvPr/>
            </p:nvSpPr>
            <p:spPr bwMode="auto">
              <a:xfrm>
                <a:off x="4583" y="3195"/>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4</a:t>
                </a:r>
              </a:p>
            </p:txBody>
          </p:sp>
        </p:grpSp>
        <p:sp>
          <p:nvSpPr>
            <p:cNvPr id="434268" name="Text Box 92"/>
            <p:cNvSpPr txBox="1">
              <a:spLocks noChangeArrowheads="1"/>
            </p:cNvSpPr>
            <p:nvPr/>
          </p:nvSpPr>
          <p:spPr bwMode="auto">
            <a:xfrm>
              <a:off x="539" y="95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4269" name="Text Box 93"/>
            <p:cNvSpPr txBox="1">
              <a:spLocks noChangeArrowheads="1"/>
            </p:cNvSpPr>
            <p:nvPr/>
          </p:nvSpPr>
          <p:spPr bwMode="auto">
            <a:xfrm>
              <a:off x="736" y="95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4270" name="Text Box 94"/>
            <p:cNvSpPr txBox="1">
              <a:spLocks noChangeArrowheads="1"/>
            </p:cNvSpPr>
            <p:nvPr/>
          </p:nvSpPr>
          <p:spPr bwMode="auto">
            <a:xfrm>
              <a:off x="927"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4271" name="Text Box 95"/>
            <p:cNvSpPr txBox="1">
              <a:spLocks noChangeArrowheads="1"/>
            </p:cNvSpPr>
            <p:nvPr/>
          </p:nvSpPr>
          <p:spPr bwMode="auto">
            <a:xfrm>
              <a:off x="1118" y="955"/>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4272" name="Text Box 96"/>
            <p:cNvSpPr txBox="1">
              <a:spLocks noChangeArrowheads="1"/>
            </p:cNvSpPr>
            <p:nvPr/>
          </p:nvSpPr>
          <p:spPr bwMode="auto">
            <a:xfrm>
              <a:off x="131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4273" name="Text Box 97"/>
            <p:cNvSpPr txBox="1">
              <a:spLocks noChangeArrowheads="1"/>
            </p:cNvSpPr>
            <p:nvPr/>
          </p:nvSpPr>
          <p:spPr bwMode="auto">
            <a:xfrm>
              <a:off x="1505" y="956"/>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4274" name="Text Box 98"/>
            <p:cNvSpPr txBox="1">
              <a:spLocks noChangeArrowheads="1"/>
            </p:cNvSpPr>
            <p:nvPr/>
          </p:nvSpPr>
          <p:spPr bwMode="auto">
            <a:xfrm>
              <a:off x="1709"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4275" name="Text Box 99"/>
            <p:cNvSpPr txBox="1">
              <a:spLocks noChangeArrowheads="1"/>
            </p:cNvSpPr>
            <p:nvPr/>
          </p:nvSpPr>
          <p:spPr bwMode="auto">
            <a:xfrm>
              <a:off x="1913" y="95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7</a:t>
              </a:r>
            </a:p>
          </p:txBody>
        </p:sp>
        <p:sp>
          <p:nvSpPr>
            <p:cNvPr id="434276" name="Rectangle 100"/>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277" name="Line 101"/>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78" name="Line 102"/>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79" name="Line 103"/>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80" name="Line 104"/>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81" name="Line 105"/>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82" name="Line 106"/>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283" name="Text Box 107"/>
            <p:cNvSpPr txBox="1">
              <a:spLocks noChangeArrowheads="1"/>
            </p:cNvSpPr>
            <p:nvPr/>
          </p:nvSpPr>
          <p:spPr bwMode="auto">
            <a:xfrm>
              <a:off x="901" y="1592"/>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84" name="Text Box 108"/>
            <p:cNvSpPr txBox="1">
              <a:spLocks noChangeArrowheads="1"/>
            </p:cNvSpPr>
            <p:nvPr/>
          </p:nvSpPr>
          <p:spPr bwMode="auto">
            <a:xfrm>
              <a:off x="1112"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85" name="Text Box 109"/>
            <p:cNvSpPr txBox="1">
              <a:spLocks noChangeArrowheads="1"/>
            </p:cNvSpPr>
            <p:nvPr/>
          </p:nvSpPr>
          <p:spPr bwMode="auto">
            <a:xfrm>
              <a:off x="1304"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86" name="Text Box 110"/>
            <p:cNvSpPr txBox="1">
              <a:spLocks noChangeArrowheads="1"/>
            </p:cNvSpPr>
            <p:nvPr/>
          </p:nvSpPr>
          <p:spPr bwMode="auto">
            <a:xfrm>
              <a:off x="1503"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87" name="Text Box 111"/>
            <p:cNvSpPr txBox="1">
              <a:spLocks noChangeArrowheads="1"/>
            </p:cNvSpPr>
            <p:nvPr/>
          </p:nvSpPr>
          <p:spPr bwMode="auto">
            <a:xfrm>
              <a:off x="1695"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88" name="Text Box 112"/>
            <p:cNvSpPr txBox="1">
              <a:spLocks noChangeArrowheads="1"/>
            </p:cNvSpPr>
            <p:nvPr/>
          </p:nvSpPr>
          <p:spPr bwMode="auto">
            <a:xfrm>
              <a:off x="1887" y="1588"/>
              <a:ext cx="14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 </a:t>
              </a:r>
            </a:p>
          </p:txBody>
        </p:sp>
        <p:sp>
          <p:nvSpPr>
            <p:cNvPr id="434289" name="Text Box 113"/>
            <p:cNvSpPr txBox="1">
              <a:spLocks noChangeArrowheads="1"/>
            </p:cNvSpPr>
            <p:nvPr/>
          </p:nvSpPr>
          <p:spPr bwMode="auto">
            <a:xfrm>
              <a:off x="755" y="157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4290" name="Text Box 114"/>
            <p:cNvSpPr txBox="1">
              <a:spLocks noChangeArrowheads="1"/>
            </p:cNvSpPr>
            <p:nvPr/>
          </p:nvSpPr>
          <p:spPr bwMode="auto">
            <a:xfrm>
              <a:off x="943" y="1586"/>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4291" name="Text Box 115"/>
            <p:cNvSpPr txBox="1">
              <a:spLocks noChangeArrowheads="1"/>
            </p:cNvSpPr>
            <p:nvPr/>
          </p:nvSpPr>
          <p:spPr bwMode="auto">
            <a:xfrm>
              <a:off x="1104" y="1587"/>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4292" name="Text Box 116"/>
            <p:cNvSpPr txBox="1">
              <a:spLocks noChangeArrowheads="1"/>
            </p:cNvSpPr>
            <p:nvPr/>
          </p:nvSpPr>
          <p:spPr bwMode="auto">
            <a:xfrm>
              <a:off x="1301" y="159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2</a:t>
              </a:r>
            </a:p>
          </p:txBody>
        </p:sp>
        <p:sp>
          <p:nvSpPr>
            <p:cNvPr id="434293" name="Text Box 117"/>
            <p:cNvSpPr txBox="1">
              <a:spLocks noChangeArrowheads="1"/>
            </p:cNvSpPr>
            <p:nvPr/>
          </p:nvSpPr>
          <p:spPr bwMode="auto">
            <a:xfrm>
              <a:off x="1504"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FF0000"/>
                  </a:solidFill>
                </a:rPr>
                <a:t>2</a:t>
              </a:r>
            </a:p>
          </p:txBody>
        </p:sp>
        <p:sp>
          <p:nvSpPr>
            <p:cNvPr id="434294" name="Text Box 118"/>
            <p:cNvSpPr txBox="1">
              <a:spLocks noChangeArrowheads="1"/>
            </p:cNvSpPr>
            <p:nvPr/>
          </p:nvSpPr>
          <p:spPr bwMode="auto">
            <a:xfrm>
              <a:off x="1689"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t>0</a:t>
              </a:r>
            </a:p>
          </p:txBody>
        </p:sp>
        <p:sp>
          <p:nvSpPr>
            <p:cNvPr id="434295" name="Text Box 119"/>
            <p:cNvSpPr txBox="1">
              <a:spLocks noChangeArrowheads="1"/>
            </p:cNvSpPr>
            <p:nvPr/>
          </p:nvSpPr>
          <p:spPr bwMode="auto">
            <a:xfrm>
              <a:off x="1891" y="1589"/>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a:solidFill>
                    <a:srgbClr val="22AA22"/>
                  </a:solidFill>
                </a:rPr>
                <a:t>1</a:t>
              </a:r>
            </a:p>
          </p:txBody>
        </p:sp>
        <p:sp>
          <p:nvSpPr>
            <p:cNvPr id="434296" name="Text Box 120"/>
            <p:cNvSpPr txBox="1">
              <a:spLocks noChangeArrowheads="1"/>
            </p:cNvSpPr>
            <p:nvPr/>
          </p:nvSpPr>
          <p:spPr bwMode="auto">
            <a:xfrm>
              <a:off x="743" y="140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0</a:t>
              </a:r>
            </a:p>
          </p:txBody>
        </p:sp>
        <p:sp>
          <p:nvSpPr>
            <p:cNvPr id="434297" name="Text Box 121"/>
            <p:cNvSpPr txBox="1">
              <a:spLocks noChangeArrowheads="1"/>
            </p:cNvSpPr>
            <p:nvPr/>
          </p:nvSpPr>
          <p:spPr bwMode="auto">
            <a:xfrm>
              <a:off x="940" y="140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1</a:t>
              </a:r>
            </a:p>
          </p:txBody>
        </p:sp>
        <p:sp>
          <p:nvSpPr>
            <p:cNvPr id="434298" name="Text Box 122"/>
            <p:cNvSpPr txBox="1">
              <a:spLocks noChangeArrowheads="1"/>
            </p:cNvSpPr>
            <p:nvPr/>
          </p:nvSpPr>
          <p:spPr bwMode="auto">
            <a:xfrm>
              <a:off x="1131"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2</a:t>
              </a:r>
            </a:p>
          </p:txBody>
        </p:sp>
        <p:sp>
          <p:nvSpPr>
            <p:cNvPr id="434299" name="Text Box 123"/>
            <p:cNvSpPr txBox="1">
              <a:spLocks noChangeArrowheads="1"/>
            </p:cNvSpPr>
            <p:nvPr/>
          </p:nvSpPr>
          <p:spPr bwMode="auto">
            <a:xfrm>
              <a:off x="1322" y="1402"/>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3</a:t>
              </a:r>
            </a:p>
          </p:txBody>
        </p:sp>
        <p:sp>
          <p:nvSpPr>
            <p:cNvPr id="434300" name="Text Box 124"/>
            <p:cNvSpPr txBox="1">
              <a:spLocks noChangeArrowheads="1"/>
            </p:cNvSpPr>
            <p:nvPr/>
          </p:nvSpPr>
          <p:spPr bwMode="auto">
            <a:xfrm>
              <a:off x="151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4</a:t>
              </a:r>
            </a:p>
          </p:txBody>
        </p:sp>
        <p:sp>
          <p:nvSpPr>
            <p:cNvPr id="434301" name="Text Box 125"/>
            <p:cNvSpPr txBox="1">
              <a:spLocks noChangeArrowheads="1"/>
            </p:cNvSpPr>
            <p:nvPr/>
          </p:nvSpPr>
          <p:spPr bwMode="auto">
            <a:xfrm>
              <a:off x="1709" y="1403"/>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5</a:t>
              </a:r>
            </a:p>
          </p:txBody>
        </p:sp>
        <p:sp>
          <p:nvSpPr>
            <p:cNvPr id="434302" name="Text Box 126"/>
            <p:cNvSpPr txBox="1">
              <a:spLocks noChangeArrowheads="1"/>
            </p:cNvSpPr>
            <p:nvPr/>
          </p:nvSpPr>
          <p:spPr bwMode="auto">
            <a:xfrm>
              <a:off x="1913" y="1397"/>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6</a:t>
              </a:r>
            </a:p>
          </p:txBody>
        </p:sp>
        <p:sp>
          <p:nvSpPr>
            <p:cNvPr id="434303" name="Text Box 127"/>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latin typeface="Batang" pitchFamily="18" charset="-127"/>
                </a:rPr>
                <a:t>count</a:t>
              </a:r>
            </a:p>
          </p:txBody>
        </p:sp>
      </p:grpSp>
      <p:grpSp>
        <p:nvGrpSpPr>
          <p:cNvPr id="434304" name="Group 128"/>
          <p:cNvGrpSpPr>
            <a:grpSpLocks/>
          </p:cNvGrpSpPr>
          <p:nvPr/>
        </p:nvGrpSpPr>
        <p:grpSpPr bwMode="auto">
          <a:xfrm>
            <a:off x="857250" y="3619500"/>
            <a:ext cx="2706688" cy="1266825"/>
            <a:chOff x="395" y="950"/>
            <a:chExt cx="1705" cy="798"/>
          </a:xfrm>
        </p:grpSpPr>
        <p:grpSp>
          <p:nvGrpSpPr>
            <p:cNvPr id="434305" name="Group 129"/>
            <p:cNvGrpSpPr>
              <a:grpSpLocks/>
            </p:cNvGrpSpPr>
            <p:nvPr/>
          </p:nvGrpSpPr>
          <p:grpSpPr bwMode="auto">
            <a:xfrm>
              <a:off x="531" y="1109"/>
              <a:ext cx="1561" cy="192"/>
              <a:chOff x="3215" y="3162"/>
              <a:chExt cx="1561" cy="192"/>
            </a:xfrm>
          </p:grpSpPr>
          <p:sp>
            <p:nvSpPr>
              <p:cNvPr id="434306" name="Line 130"/>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07" name="Rectangle 131"/>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308" name="Line 132"/>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09" name="Line 133"/>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10" name="Line 134"/>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11" name="Line 135"/>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12" name="Line 136"/>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13" name="Line 137"/>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14" name="Text Box 138"/>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15" name="Text Box 139"/>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16" name="Text Box 140"/>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17" name="Text Box 141"/>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18" name="Text Box 142"/>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19" name="Text Box 143"/>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20" name="Text Box 144"/>
              <p:cNvSpPr txBox="1">
                <a:spLocks noChangeArrowheads="1"/>
              </p:cNvSpPr>
              <p:nvPr/>
            </p:nvSpPr>
            <p:spPr bwMode="auto">
              <a:xfrm>
                <a:off x="3235" y="3183"/>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3</a:t>
                </a:r>
              </a:p>
            </p:txBody>
          </p:sp>
          <p:sp>
            <p:nvSpPr>
              <p:cNvPr id="434321" name="Text Box 145"/>
              <p:cNvSpPr txBox="1">
                <a:spLocks noChangeArrowheads="1"/>
              </p:cNvSpPr>
              <p:nvPr/>
            </p:nvSpPr>
            <p:spPr bwMode="auto">
              <a:xfrm>
                <a:off x="3423" y="3192"/>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6</a:t>
                </a:r>
              </a:p>
            </p:txBody>
          </p:sp>
          <p:sp>
            <p:nvSpPr>
              <p:cNvPr id="434322" name="Text Box 146"/>
              <p:cNvSpPr txBox="1">
                <a:spLocks noChangeArrowheads="1"/>
              </p:cNvSpPr>
              <p:nvPr/>
            </p:nvSpPr>
            <p:spPr bwMode="auto">
              <a:xfrm>
                <a:off x="3584" y="3193"/>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4</a:t>
                </a:r>
              </a:p>
            </p:txBody>
          </p:sp>
          <p:sp>
            <p:nvSpPr>
              <p:cNvPr id="434323" name="Text Box 147"/>
              <p:cNvSpPr txBox="1">
                <a:spLocks noChangeArrowheads="1"/>
              </p:cNvSpPr>
              <p:nvPr/>
            </p:nvSpPr>
            <p:spPr bwMode="auto">
              <a:xfrm>
                <a:off x="3781" y="3200"/>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1</a:t>
                </a:r>
              </a:p>
            </p:txBody>
          </p:sp>
          <p:sp>
            <p:nvSpPr>
              <p:cNvPr id="434324" name="Text Box 148"/>
              <p:cNvSpPr txBox="1">
                <a:spLocks noChangeArrowheads="1"/>
              </p:cNvSpPr>
              <p:nvPr/>
            </p:nvSpPr>
            <p:spPr bwMode="auto">
              <a:xfrm>
                <a:off x="3984"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3</a:t>
                </a:r>
              </a:p>
            </p:txBody>
          </p:sp>
          <p:sp>
            <p:nvSpPr>
              <p:cNvPr id="434325" name="Text Box 149"/>
              <p:cNvSpPr txBox="1">
                <a:spLocks noChangeArrowheads="1"/>
              </p:cNvSpPr>
              <p:nvPr/>
            </p:nvSpPr>
            <p:spPr bwMode="auto">
              <a:xfrm>
                <a:off x="4169"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4</a:t>
                </a:r>
              </a:p>
            </p:txBody>
          </p:sp>
          <p:sp>
            <p:nvSpPr>
              <p:cNvPr id="434326" name="Text Box 150"/>
              <p:cNvSpPr txBox="1">
                <a:spLocks noChangeArrowheads="1"/>
              </p:cNvSpPr>
              <p:nvPr/>
            </p:nvSpPr>
            <p:spPr bwMode="auto">
              <a:xfrm>
                <a:off x="4371"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a:t>
                </a:r>
              </a:p>
            </p:txBody>
          </p:sp>
          <p:sp>
            <p:nvSpPr>
              <p:cNvPr id="434327" name="Text Box 151"/>
              <p:cNvSpPr txBox="1">
                <a:spLocks noChangeArrowheads="1"/>
              </p:cNvSpPr>
              <p:nvPr/>
            </p:nvSpPr>
            <p:spPr bwMode="auto">
              <a:xfrm>
                <a:off x="4583"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4</a:t>
                </a:r>
              </a:p>
            </p:txBody>
          </p:sp>
        </p:grpSp>
        <p:sp>
          <p:nvSpPr>
            <p:cNvPr id="434328" name="Text Box 152"/>
            <p:cNvSpPr txBox="1">
              <a:spLocks noChangeArrowheads="1"/>
            </p:cNvSpPr>
            <p:nvPr/>
          </p:nvSpPr>
          <p:spPr bwMode="auto">
            <a:xfrm>
              <a:off x="539" y="95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4329" name="Text Box 153"/>
            <p:cNvSpPr txBox="1">
              <a:spLocks noChangeArrowheads="1"/>
            </p:cNvSpPr>
            <p:nvPr/>
          </p:nvSpPr>
          <p:spPr bwMode="auto">
            <a:xfrm>
              <a:off x="736" y="95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4330" name="Text Box 154"/>
            <p:cNvSpPr txBox="1">
              <a:spLocks noChangeArrowheads="1"/>
            </p:cNvSpPr>
            <p:nvPr/>
          </p:nvSpPr>
          <p:spPr bwMode="auto">
            <a:xfrm>
              <a:off x="927" y="95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4331" name="Text Box 155"/>
            <p:cNvSpPr txBox="1">
              <a:spLocks noChangeArrowheads="1"/>
            </p:cNvSpPr>
            <p:nvPr/>
          </p:nvSpPr>
          <p:spPr bwMode="auto">
            <a:xfrm>
              <a:off x="1118" y="95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4332" name="Text Box 156"/>
            <p:cNvSpPr txBox="1">
              <a:spLocks noChangeArrowheads="1"/>
            </p:cNvSpPr>
            <p:nvPr/>
          </p:nvSpPr>
          <p:spPr bwMode="auto">
            <a:xfrm>
              <a:off x="1315" y="95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4333" name="Text Box 157"/>
            <p:cNvSpPr txBox="1">
              <a:spLocks noChangeArrowheads="1"/>
            </p:cNvSpPr>
            <p:nvPr/>
          </p:nvSpPr>
          <p:spPr bwMode="auto">
            <a:xfrm>
              <a:off x="1505" y="95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4334" name="Text Box 158"/>
            <p:cNvSpPr txBox="1">
              <a:spLocks noChangeArrowheads="1"/>
            </p:cNvSpPr>
            <p:nvPr/>
          </p:nvSpPr>
          <p:spPr bwMode="auto">
            <a:xfrm>
              <a:off x="1709" y="950"/>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4335" name="Text Box 159"/>
            <p:cNvSpPr txBox="1">
              <a:spLocks noChangeArrowheads="1"/>
            </p:cNvSpPr>
            <p:nvPr/>
          </p:nvSpPr>
          <p:spPr bwMode="auto">
            <a:xfrm>
              <a:off x="1913" y="950"/>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sp>
          <p:nvSpPr>
            <p:cNvPr id="434336" name="Rectangle 160"/>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337" name="Line 161"/>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38" name="Line 162"/>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39" name="Line 163"/>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40" name="Line 164"/>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41" name="Line 165"/>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42" name="Line 166"/>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43" name="Text Box 167"/>
            <p:cNvSpPr txBox="1">
              <a:spLocks noChangeArrowheads="1"/>
            </p:cNvSpPr>
            <p:nvPr/>
          </p:nvSpPr>
          <p:spPr bwMode="auto">
            <a:xfrm>
              <a:off x="901" y="1592"/>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44" name="Text Box 168"/>
            <p:cNvSpPr txBox="1">
              <a:spLocks noChangeArrowheads="1"/>
            </p:cNvSpPr>
            <p:nvPr/>
          </p:nvSpPr>
          <p:spPr bwMode="auto">
            <a:xfrm>
              <a:off x="1112"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45" name="Text Box 169"/>
            <p:cNvSpPr txBox="1">
              <a:spLocks noChangeArrowheads="1"/>
            </p:cNvSpPr>
            <p:nvPr/>
          </p:nvSpPr>
          <p:spPr bwMode="auto">
            <a:xfrm>
              <a:off x="1304"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46" name="Text Box 170"/>
            <p:cNvSpPr txBox="1">
              <a:spLocks noChangeArrowheads="1"/>
            </p:cNvSpPr>
            <p:nvPr/>
          </p:nvSpPr>
          <p:spPr bwMode="auto">
            <a:xfrm>
              <a:off x="1503"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47" name="Text Box 171"/>
            <p:cNvSpPr txBox="1">
              <a:spLocks noChangeArrowheads="1"/>
            </p:cNvSpPr>
            <p:nvPr/>
          </p:nvSpPr>
          <p:spPr bwMode="auto">
            <a:xfrm>
              <a:off x="1695"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48" name="Text Box 172"/>
            <p:cNvSpPr txBox="1">
              <a:spLocks noChangeArrowheads="1"/>
            </p:cNvSpPr>
            <p:nvPr/>
          </p:nvSpPr>
          <p:spPr bwMode="auto">
            <a:xfrm>
              <a:off x="1887"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49" name="Text Box 173"/>
            <p:cNvSpPr txBox="1">
              <a:spLocks noChangeArrowheads="1"/>
            </p:cNvSpPr>
            <p:nvPr/>
          </p:nvSpPr>
          <p:spPr bwMode="auto">
            <a:xfrm>
              <a:off x="755" y="1577"/>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4350" name="Text Box 174"/>
            <p:cNvSpPr txBox="1">
              <a:spLocks noChangeArrowheads="1"/>
            </p:cNvSpPr>
            <p:nvPr/>
          </p:nvSpPr>
          <p:spPr bwMode="auto">
            <a:xfrm>
              <a:off x="943" y="158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00"/>
                  </a:solidFill>
                </a:rPr>
                <a:t>2</a:t>
              </a:r>
            </a:p>
          </p:txBody>
        </p:sp>
        <p:sp>
          <p:nvSpPr>
            <p:cNvPr id="434351" name="Text Box 175"/>
            <p:cNvSpPr txBox="1">
              <a:spLocks noChangeArrowheads="1"/>
            </p:cNvSpPr>
            <p:nvPr/>
          </p:nvSpPr>
          <p:spPr bwMode="auto">
            <a:xfrm>
              <a:off x="1104" y="1587"/>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4352" name="Text Box 176"/>
            <p:cNvSpPr txBox="1">
              <a:spLocks noChangeArrowheads="1"/>
            </p:cNvSpPr>
            <p:nvPr/>
          </p:nvSpPr>
          <p:spPr bwMode="auto">
            <a:xfrm>
              <a:off x="1301" y="1594"/>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4353" name="Text Box 177"/>
            <p:cNvSpPr txBox="1">
              <a:spLocks noChangeArrowheads="1"/>
            </p:cNvSpPr>
            <p:nvPr/>
          </p:nvSpPr>
          <p:spPr bwMode="auto">
            <a:xfrm>
              <a:off x="1504" y="15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4354" name="Text Box 178"/>
            <p:cNvSpPr txBox="1">
              <a:spLocks noChangeArrowheads="1"/>
            </p:cNvSpPr>
            <p:nvPr/>
          </p:nvSpPr>
          <p:spPr bwMode="auto">
            <a:xfrm>
              <a:off x="1689" y="15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4355" name="Text Box 179"/>
            <p:cNvSpPr txBox="1">
              <a:spLocks noChangeArrowheads="1"/>
            </p:cNvSpPr>
            <p:nvPr/>
          </p:nvSpPr>
          <p:spPr bwMode="auto">
            <a:xfrm>
              <a:off x="1891" y="15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4356" name="Text Box 180"/>
            <p:cNvSpPr txBox="1">
              <a:spLocks noChangeArrowheads="1"/>
            </p:cNvSpPr>
            <p:nvPr/>
          </p:nvSpPr>
          <p:spPr bwMode="auto">
            <a:xfrm>
              <a:off x="743" y="1400"/>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4357" name="Text Box 181"/>
            <p:cNvSpPr txBox="1">
              <a:spLocks noChangeArrowheads="1"/>
            </p:cNvSpPr>
            <p:nvPr/>
          </p:nvSpPr>
          <p:spPr bwMode="auto">
            <a:xfrm>
              <a:off x="940" y="1401"/>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4358" name="Text Box 182"/>
            <p:cNvSpPr txBox="1">
              <a:spLocks noChangeArrowheads="1"/>
            </p:cNvSpPr>
            <p:nvPr/>
          </p:nvSpPr>
          <p:spPr bwMode="auto">
            <a:xfrm>
              <a:off x="1131" y="140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4359" name="Text Box 183"/>
            <p:cNvSpPr txBox="1">
              <a:spLocks noChangeArrowheads="1"/>
            </p:cNvSpPr>
            <p:nvPr/>
          </p:nvSpPr>
          <p:spPr bwMode="auto">
            <a:xfrm>
              <a:off x="1322" y="140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4360" name="Text Box 184"/>
            <p:cNvSpPr txBox="1">
              <a:spLocks noChangeArrowheads="1"/>
            </p:cNvSpPr>
            <p:nvPr/>
          </p:nvSpPr>
          <p:spPr bwMode="auto">
            <a:xfrm>
              <a:off x="1519" y="140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4361" name="Text Box 185"/>
            <p:cNvSpPr txBox="1">
              <a:spLocks noChangeArrowheads="1"/>
            </p:cNvSpPr>
            <p:nvPr/>
          </p:nvSpPr>
          <p:spPr bwMode="auto">
            <a:xfrm>
              <a:off x="1709" y="140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4362" name="Text Box 186"/>
            <p:cNvSpPr txBox="1">
              <a:spLocks noChangeArrowheads="1"/>
            </p:cNvSpPr>
            <p:nvPr/>
          </p:nvSpPr>
          <p:spPr bwMode="auto">
            <a:xfrm>
              <a:off x="1913" y="139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4363" name="Text Box 187"/>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grpSp>
        <p:nvGrpSpPr>
          <p:cNvPr id="434364" name="Group 188"/>
          <p:cNvGrpSpPr>
            <a:grpSpLocks/>
          </p:cNvGrpSpPr>
          <p:nvPr/>
        </p:nvGrpSpPr>
        <p:grpSpPr bwMode="auto">
          <a:xfrm>
            <a:off x="4322763" y="3619500"/>
            <a:ext cx="2706687" cy="1266825"/>
            <a:chOff x="395" y="950"/>
            <a:chExt cx="1705" cy="798"/>
          </a:xfrm>
        </p:grpSpPr>
        <p:grpSp>
          <p:nvGrpSpPr>
            <p:cNvPr id="434365" name="Group 189"/>
            <p:cNvGrpSpPr>
              <a:grpSpLocks/>
            </p:cNvGrpSpPr>
            <p:nvPr/>
          </p:nvGrpSpPr>
          <p:grpSpPr bwMode="auto">
            <a:xfrm>
              <a:off x="531" y="1109"/>
              <a:ext cx="1561" cy="192"/>
              <a:chOff x="3215" y="3162"/>
              <a:chExt cx="1561" cy="192"/>
            </a:xfrm>
          </p:grpSpPr>
          <p:sp>
            <p:nvSpPr>
              <p:cNvPr id="434366" name="Line 190"/>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67" name="Rectangle 191"/>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368" name="Line 192"/>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69" name="Line 193"/>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70" name="Line 194"/>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71" name="Line 195"/>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72" name="Line 196"/>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73" name="Line 197"/>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74" name="Text Box 198"/>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75" name="Text Box 199"/>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76" name="Text Box 200"/>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77" name="Text Box 201"/>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78" name="Text Box 202"/>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79" name="Text Box 203"/>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380" name="Text Box 204"/>
              <p:cNvSpPr txBox="1">
                <a:spLocks noChangeArrowheads="1"/>
              </p:cNvSpPr>
              <p:nvPr/>
            </p:nvSpPr>
            <p:spPr bwMode="auto">
              <a:xfrm>
                <a:off x="3235" y="3183"/>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3</a:t>
                </a:r>
              </a:p>
            </p:txBody>
          </p:sp>
          <p:sp>
            <p:nvSpPr>
              <p:cNvPr id="434381" name="Text Box 205"/>
              <p:cNvSpPr txBox="1">
                <a:spLocks noChangeArrowheads="1"/>
              </p:cNvSpPr>
              <p:nvPr/>
            </p:nvSpPr>
            <p:spPr bwMode="auto">
              <a:xfrm>
                <a:off x="3423" y="3192"/>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6</a:t>
                </a:r>
              </a:p>
            </p:txBody>
          </p:sp>
          <p:sp>
            <p:nvSpPr>
              <p:cNvPr id="434382" name="Text Box 206"/>
              <p:cNvSpPr txBox="1">
                <a:spLocks noChangeArrowheads="1"/>
              </p:cNvSpPr>
              <p:nvPr/>
            </p:nvSpPr>
            <p:spPr bwMode="auto">
              <a:xfrm>
                <a:off x="3584" y="3193"/>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4</a:t>
                </a:r>
              </a:p>
            </p:txBody>
          </p:sp>
          <p:sp>
            <p:nvSpPr>
              <p:cNvPr id="434383" name="Text Box 207"/>
              <p:cNvSpPr txBox="1">
                <a:spLocks noChangeArrowheads="1"/>
              </p:cNvSpPr>
              <p:nvPr/>
            </p:nvSpPr>
            <p:spPr bwMode="auto">
              <a:xfrm>
                <a:off x="3781" y="3200"/>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1</a:t>
                </a:r>
              </a:p>
            </p:txBody>
          </p:sp>
          <p:sp>
            <p:nvSpPr>
              <p:cNvPr id="434384" name="Text Box 208"/>
              <p:cNvSpPr txBox="1">
                <a:spLocks noChangeArrowheads="1"/>
              </p:cNvSpPr>
              <p:nvPr/>
            </p:nvSpPr>
            <p:spPr bwMode="auto">
              <a:xfrm>
                <a:off x="3984"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3</a:t>
                </a:r>
              </a:p>
            </p:txBody>
          </p:sp>
          <p:sp>
            <p:nvSpPr>
              <p:cNvPr id="434385" name="Text Box 209"/>
              <p:cNvSpPr txBox="1">
                <a:spLocks noChangeArrowheads="1"/>
              </p:cNvSpPr>
              <p:nvPr/>
            </p:nvSpPr>
            <p:spPr bwMode="auto">
              <a:xfrm>
                <a:off x="4169"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4</a:t>
                </a:r>
              </a:p>
            </p:txBody>
          </p:sp>
          <p:sp>
            <p:nvSpPr>
              <p:cNvPr id="434386" name="Text Box 210"/>
              <p:cNvSpPr txBox="1">
                <a:spLocks noChangeArrowheads="1"/>
              </p:cNvSpPr>
              <p:nvPr/>
            </p:nvSpPr>
            <p:spPr bwMode="auto">
              <a:xfrm>
                <a:off x="4371"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1</a:t>
                </a:r>
              </a:p>
            </p:txBody>
          </p:sp>
          <p:sp>
            <p:nvSpPr>
              <p:cNvPr id="434387" name="Text Box 211"/>
              <p:cNvSpPr txBox="1">
                <a:spLocks noChangeArrowheads="1"/>
              </p:cNvSpPr>
              <p:nvPr/>
            </p:nvSpPr>
            <p:spPr bwMode="auto">
              <a:xfrm>
                <a:off x="4583" y="3195"/>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p>
            </p:txBody>
          </p:sp>
        </p:grpSp>
        <p:sp>
          <p:nvSpPr>
            <p:cNvPr id="434388" name="Text Box 212"/>
            <p:cNvSpPr txBox="1">
              <a:spLocks noChangeArrowheads="1"/>
            </p:cNvSpPr>
            <p:nvPr/>
          </p:nvSpPr>
          <p:spPr bwMode="auto">
            <a:xfrm>
              <a:off x="539" y="95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4389" name="Text Box 213"/>
            <p:cNvSpPr txBox="1">
              <a:spLocks noChangeArrowheads="1"/>
            </p:cNvSpPr>
            <p:nvPr/>
          </p:nvSpPr>
          <p:spPr bwMode="auto">
            <a:xfrm>
              <a:off x="736" y="95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4390" name="Text Box 214"/>
            <p:cNvSpPr txBox="1">
              <a:spLocks noChangeArrowheads="1"/>
            </p:cNvSpPr>
            <p:nvPr/>
          </p:nvSpPr>
          <p:spPr bwMode="auto">
            <a:xfrm>
              <a:off x="927" y="95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4391" name="Text Box 215"/>
            <p:cNvSpPr txBox="1">
              <a:spLocks noChangeArrowheads="1"/>
            </p:cNvSpPr>
            <p:nvPr/>
          </p:nvSpPr>
          <p:spPr bwMode="auto">
            <a:xfrm>
              <a:off x="1118" y="95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4392" name="Text Box 216"/>
            <p:cNvSpPr txBox="1">
              <a:spLocks noChangeArrowheads="1"/>
            </p:cNvSpPr>
            <p:nvPr/>
          </p:nvSpPr>
          <p:spPr bwMode="auto">
            <a:xfrm>
              <a:off x="1315" y="95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4393" name="Text Box 217"/>
            <p:cNvSpPr txBox="1">
              <a:spLocks noChangeArrowheads="1"/>
            </p:cNvSpPr>
            <p:nvPr/>
          </p:nvSpPr>
          <p:spPr bwMode="auto">
            <a:xfrm>
              <a:off x="1505" y="95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4394" name="Text Box 218"/>
            <p:cNvSpPr txBox="1">
              <a:spLocks noChangeArrowheads="1"/>
            </p:cNvSpPr>
            <p:nvPr/>
          </p:nvSpPr>
          <p:spPr bwMode="auto">
            <a:xfrm>
              <a:off x="1709" y="950"/>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4395" name="Text Box 219"/>
            <p:cNvSpPr txBox="1">
              <a:spLocks noChangeArrowheads="1"/>
            </p:cNvSpPr>
            <p:nvPr/>
          </p:nvSpPr>
          <p:spPr bwMode="auto">
            <a:xfrm>
              <a:off x="1913" y="950"/>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sp>
          <p:nvSpPr>
            <p:cNvPr id="434396" name="Rectangle 220"/>
            <p:cNvSpPr>
              <a:spLocks noChangeArrowheads="1"/>
            </p:cNvSpPr>
            <p:nvPr/>
          </p:nvSpPr>
          <p:spPr bwMode="auto">
            <a:xfrm>
              <a:off x="735" y="1556"/>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4397" name="Line 221"/>
            <p:cNvSpPr>
              <a:spLocks noChangeShapeType="1"/>
            </p:cNvSpPr>
            <p:nvPr/>
          </p:nvSpPr>
          <p:spPr bwMode="auto">
            <a:xfrm>
              <a:off x="92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98" name="Line 222"/>
            <p:cNvSpPr>
              <a:spLocks noChangeShapeType="1"/>
            </p:cNvSpPr>
            <p:nvPr/>
          </p:nvSpPr>
          <p:spPr bwMode="auto">
            <a:xfrm>
              <a:off x="1119"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399" name="Line 223"/>
            <p:cNvSpPr>
              <a:spLocks noChangeShapeType="1"/>
            </p:cNvSpPr>
            <p:nvPr/>
          </p:nvSpPr>
          <p:spPr bwMode="auto">
            <a:xfrm>
              <a:off x="1311"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400" name="Line 224"/>
            <p:cNvSpPr>
              <a:spLocks noChangeShapeType="1"/>
            </p:cNvSpPr>
            <p:nvPr/>
          </p:nvSpPr>
          <p:spPr bwMode="auto">
            <a:xfrm>
              <a:off x="1503"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401" name="Line 225"/>
            <p:cNvSpPr>
              <a:spLocks noChangeShapeType="1"/>
            </p:cNvSpPr>
            <p:nvPr/>
          </p:nvSpPr>
          <p:spPr bwMode="auto">
            <a:xfrm>
              <a:off x="1695"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402" name="Line 226"/>
            <p:cNvSpPr>
              <a:spLocks noChangeShapeType="1"/>
            </p:cNvSpPr>
            <p:nvPr/>
          </p:nvSpPr>
          <p:spPr bwMode="auto">
            <a:xfrm>
              <a:off x="1887" y="1556"/>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4403" name="Text Box 227"/>
            <p:cNvSpPr txBox="1">
              <a:spLocks noChangeArrowheads="1"/>
            </p:cNvSpPr>
            <p:nvPr/>
          </p:nvSpPr>
          <p:spPr bwMode="auto">
            <a:xfrm>
              <a:off x="901" y="1592"/>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404" name="Text Box 228"/>
            <p:cNvSpPr txBox="1">
              <a:spLocks noChangeArrowheads="1"/>
            </p:cNvSpPr>
            <p:nvPr/>
          </p:nvSpPr>
          <p:spPr bwMode="auto">
            <a:xfrm>
              <a:off x="1112"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405" name="Text Box 229"/>
            <p:cNvSpPr txBox="1">
              <a:spLocks noChangeArrowheads="1"/>
            </p:cNvSpPr>
            <p:nvPr/>
          </p:nvSpPr>
          <p:spPr bwMode="auto">
            <a:xfrm>
              <a:off x="1304"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406" name="Text Box 230"/>
            <p:cNvSpPr txBox="1">
              <a:spLocks noChangeArrowheads="1"/>
            </p:cNvSpPr>
            <p:nvPr/>
          </p:nvSpPr>
          <p:spPr bwMode="auto">
            <a:xfrm>
              <a:off x="1503"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407" name="Text Box 231"/>
            <p:cNvSpPr txBox="1">
              <a:spLocks noChangeArrowheads="1"/>
            </p:cNvSpPr>
            <p:nvPr/>
          </p:nvSpPr>
          <p:spPr bwMode="auto">
            <a:xfrm>
              <a:off x="1695"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408" name="Text Box 232"/>
            <p:cNvSpPr txBox="1">
              <a:spLocks noChangeArrowheads="1"/>
            </p:cNvSpPr>
            <p:nvPr/>
          </p:nvSpPr>
          <p:spPr bwMode="auto">
            <a:xfrm>
              <a:off x="1887" y="158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4409" name="Text Box 233"/>
            <p:cNvSpPr txBox="1">
              <a:spLocks noChangeArrowheads="1"/>
            </p:cNvSpPr>
            <p:nvPr/>
          </p:nvSpPr>
          <p:spPr bwMode="auto">
            <a:xfrm>
              <a:off x="755" y="1577"/>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4410" name="Text Box 234"/>
            <p:cNvSpPr txBox="1">
              <a:spLocks noChangeArrowheads="1"/>
            </p:cNvSpPr>
            <p:nvPr/>
          </p:nvSpPr>
          <p:spPr bwMode="auto">
            <a:xfrm>
              <a:off x="943" y="158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4411" name="Text Box 235"/>
            <p:cNvSpPr txBox="1">
              <a:spLocks noChangeArrowheads="1"/>
            </p:cNvSpPr>
            <p:nvPr/>
          </p:nvSpPr>
          <p:spPr bwMode="auto">
            <a:xfrm>
              <a:off x="1104" y="1587"/>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4412" name="Text Box 236"/>
            <p:cNvSpPr txBox="1">
              <a:spLocks noChangeArrowheads="1"/>
            </p:cNvSpPr>
            <p:nvPr/>
          </p:nvSpPr>
          <p:spPr bwMode="auto">
            <a:xfrm>
              <a:off x="1301" y="1594"/>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4413" name="Text Box 237"/>
            <p:cNvSpPr txBox="1">
              <a:spLocks noChangeArrowheads="1"/>
            </p:cNvSpPr>
            <p:nvPr/>
          </p:nvSpPr>
          <p:spPr bwMode="auto">
            <a:xfrm>
              <a:off x="1504" y="15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00"/>
                  </a:solidFill>
                </a:rPr>
                <a:t>3</a:t>
              </a:r>
            </a:p>
          </p:txBody>
        </p:sp>
        <p:sp>
          <p:nvSpPr>
            <p:cNvPr id="434414" name="Text Box 238"/>
            <p:cNvSpPr txBox="1">
              <a:spLocks noChangeArrowheads="1"/>
            </p:cNvSpPr>
            <p:nvPr/>
          </p:nvSpPr>
          <p:spPr bwMode="auto">
            <a:xfrm>
              <a:off x="1689" y="15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4415" name="Text Box 239"/>
            <p:cNvSpPr txBox="1">
              <a:spLocks noChangeArrowheads="1"/>
            </p:cNvSpPr>
            <p:nvPr/>
          </p:nvSpPr>
          <p:spPr bwMode="auto">
            <a:xfrm>
              <a:off x="1891" y="15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4416" name="Text Box 240"/>
            <p:cNvSpPr txBox="1">
              <a:spLocks noChangeArrowheads="1"/>
            </p:cNvSpPr>
            <p:nvPr/>
          </p:nvSpPr>
          <p:spPr bwMode="auto">
            <a:xfrm>
              <a:off x="743" y="1400"/>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4417" name="Text Box 241"/>
            <p:cNvSpPr txBox="1">
              <a:spLocks noChangeArrowheads="1"/>
            </p:cNvSpPr>
            <p:nvPr/>
          </p:nvSpPr>
          <p:spPr bwMode="auto">
            <a:xfrm>
              <a:off x="940" y="1401"/>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4418" name="Text Box 242"/>
            <p:cNvSpPr txBox="1">
              <a:spLocks noChangeArrowheads="1"/>
            </p:cNvSpPr>
            <p:nvPr/>
          </p:nvSpPr>
          <p:spPr bwMode="auto">
            <a:xfrm>
              <a:off x="1131" y="140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4419" name="Text Box 243"/>
            <p:cNvSpPr txBox="1">
              <a:spLocks noChangeArrowheads="1"/>
            </p:cNvSpPr>
            <p:nvPr/>
          </p:nvSpPr>
          <p:spPr bwMode="auto">
            <a:xfrm>
              <a:off x="1322" y="140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4420" name="Text Box 244"/>
            <p:cNvSpPr txBox="1">
              <a:spLocks noChangeArrowheads="1"/>
            </p:cNvSpPr>
            <p:nvPr/>
          </p:nvSpPr>
          <p:spPr bwMode="auto">
            <a:xfrm>
              <a:off x="1519" y="140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4421" name="Text Box 245"/>
            <p:cNvSpPr txBox="1">
              <a:spLocks noChangeArrowheads="1"/>
            </p:cNvSpPr>
            <p:nvPr/>
          </p:nvSpPr>
          <p:spPr bwMode="auto">
            <a:xfrm>
              <a:off x="1709" y="140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4422" name="Text Box 246"/>
            <p:cNvSpPr txBox="1">
              <a:spLocks noChangeArrowheads="1"/>
            </p:cNvSpPr>
            <p:nvPr/>
          </p:nvSpPr>
          <p:spPr bwMode="auto">
            <a:xfrm>
              <a:off x="1913" y="139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4423" name="Text Box 247"/>
            <p:cNvSpPr txBox="1">
              <a:spLocks noChangeArrowheads="1"/>
            </p:cNvSpPr>
            <p:nvPr/>
          </p:nvSpPr>
          <p:spPr bwMode="auto">
            <a:xfrm>
              <a:off x="395" y="1564"/>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609600" y="165100"/>
            <a:ext cx="7772400" cy="519113"/>
          </a:xfrm>
          <a:noFill/>
          <a:ln/>
        </p:spPr>
        <p:txBody>
          <a:bodyPr>
            <a:normAutofit fontScale="90000"/>
          </a:bodyPr>
          <a:lstStyle/>
          <a:p>
            <a:r>
              <a:rPr lang="en-US" sz="3200"/>
              <a:t>Bucket Sort </a:t>
            </a:r>
            <a:r>
              <a:rPr lang="en-US" sz="3200">
                <a:sym typeface="Symbol" pitchFamily="18" charset="2"/>
              </a:rPr>
              <a:t> Example</a:t>
            </a:r>
            <a:endParaRPr lang="en-US" sz="3200"/>
          </a:p>
        </p:txBody>
      </p:sp>
      <p:sp>
        <p:nvSpPr>
          <p:cNvPr id="435203" name="Rectangle 3" descr="Rectangle: Click to edit Master text styles&#10;Second level&#10;Third level&#10;Fourth level&#10;Fifth level"/>
          <p:cNvSpPr>
            <a:spLocks noGrp="1" noChangeArrowheads="1"/>
          </p:cNvSpPr>
          <p:nvPr>
            <p:ph idx="1"/>
          </p:nvPr>
        </p:nvSpPr>
        <p:spPr>
          <a:xfrm>
            <a:off x="552450" y="646113"/>
            <a:ext cx="8232775" cy="5348287"/>
          </a:xfrm>
          <a:noFill/>
          <a:ln/>
        </p:spPr>
        <p:txBody>
          <a:bodyPr/>
          <a:lstStyle/>
          <a:p>
            <a:r>
              <a:rPr lang="en-US" sz="2000">
                <a:sym typeface="Symbol" pitchFamily="18" charset="2"/>
              </a:rPr>
              <a:t>Suppose we want to sort: 3  6  4  1  3  4  1  4  </a:t>
            </a:r>
            <a:endParaRPr lang="en-US" sz="2400">
              <a:sym typeface="Symbol" pitchFamily="18" charset="2"/>
            </a:endParaRPr>
          </a:p>
        </p:txBody>
      </p:sp>
      <p:sp>
        <p:nvSpPr>
          <p:cNvPr id="435204" name="Text Box 4"/>
          <p:cNvSpPr txBox="1">
            <a:spLocks noChangeArrowheads="1"/>
          </p:cNvSpPr>
          <p:nvPr/>
        </p:nvSpPr>
        <p:spPr bwMode="auto">
          <a:xfrm>
            <a:off x="649288" y="1719263"/>
            <a:ext cx="5578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Wingdings" pitchFamily="2" charset="2"/>
              <a:buChar char="§"/>
            </a:pPr>
            <a:r>
              <a:rPr lang="en-US" sz="2000"/>
              <a:t> Print out the sorted list (scan the array </a:t>
            </a:r>
            <a:r>
              <a:rPr lang="en-US" sz="2000">
                <a:latin typeface="Batang" pitchFamily="18" charset="-127"/>
              </a:rPr>
              <a:t>count</a:t>
            </a:r>
            <a:r>
              <a:rPr lang="en-US" sz="2000"/>
              <a:t>)</a:t>
            </a:r>
            <a:endParaRPr lang="en-US" sz="2000">
              <a:latin typeface="Batang" pitchFamily="18" charset="-127"/>
            </a:endParaRPr>
          </a:p>
        </p:txBody>
      </p:sp>
      <p:grpSp>
        <p:nvGrpSpPr>
          <p:cNvPr id="435205" name="Group 5"/>
          <p:cNvGrpSpPr>
            <a:grpSpLocks/>
          </p:cNvGrpSpPr>
          <p:nvPr/>
        </p:nvGrpSpPr>
        <p:grpSpPr bwMode="auto">
          <a:xfrm>
            <a:off x="860425" y="2093913"/>
            <a:ext cx="7273925" cy="557212"/>
            <a:chOff x="542" y="1998"/>
            <a:chExt cx="4582" cy="351"/>
          </a:xfrm>
        </p:grpSpPr>
        <p:grpSp>
          <p:nvGrpSpPr>
            <p:cNvPr id="435206" name="Group 6"/>
            <p:cNvGrpSpPr>
              <a:grpSpLocks/>
            </p:cNvGrpSpPr>
            <p:nvPr/>
          </p:nvGrpSpPr>
          <p:grpSpPr bwMode="auto">
            <a:xfrm>
              <a:off x="3184" y="1998"/>
              <a:ext cx="1561" cy="351"/>
              <a:chOff x="623" y="1162"/>
              <a:chExt cx="1561" cy="351"/>
            </a:xfrm>
          </p:grpSpPr>
          <p:grpSp>
            <p:nvGrpSpPr>
              <p:cNvPr id="435207" name="Group 7"/>
              <p:cNvGrpSpPr>
                <a:grpSpLocks/>
              </p:cNvGrpSpPr>
              <p:nvPr/>
            </p:nvGrpSpPr>
            <p:grpSpPr bwMode="auto">
              <a:xfrm>
                <a:off x="623" y="1321"/>
                <a:ext cx="1561" cy="192"/>
                <a:chOff x="3215" y="3162"/>
                <a:chExt cx="1561" cy="192"/>
              </a:xfrm>
            </p:grpSpPr>
            <p:sp>
              <p:nvSpPr>
                <p:cNvPr id="435208" name="Line 8"/>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09" name="Rectangle 9"/>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210" name="Line 10"/>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11" name="Line 11"/>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12" name="Line 12"/>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13" name="Line 13"/>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14" name="Line 14"/>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15" name="Line 15"/>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16" name="Text Box 16"/>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17" name="Text Box 17"/>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18" name="Text Box 18"/>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19" name="Text Box 19"/>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0" name="Text Box 20"/>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1" name="Text Box 21"/>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2" name="Text Box 22"/>
                <p:cNvSpPr txBox="1">
                  <a:spLocks noChangeArrowheads="1"/>
                </p:cNvSpPr>
                <p:nvPr/>
              </p:nvSpPr>
              <p:spPr bwMode="auto">
                <a:xfrm>
                  <a:off x="3235" y="3183"/>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3" name="Text Box 23"/>
                <p:cNvSpPr txBox="1">
                  <a:spLocks noChangeArrowheads="1"/>
                </p:cNvSpPr>
                <p:nvPr/>
              </p:nvSpPr>
              <p:spPr bwMode="auto">
                <a:xfrm>
                  <a:off x="3423" y="3192"/>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4" name="Text Box 24"/>
                <p:cNvSpPr txBox="1">
                  <a:spLocks noChangeArrowheads="1"/>
                </p:cNvSpPr>
                <p:nvPr/>
              </p:nvSpPr>
              <p:spPr bwMode="auto">
                <a:xfrm>
                  <a:off x="3584" y="3193"/>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5" name="Text Box 25"/>
                <p:cNvSpPr txBox="1">
                  <a:spLocks noChangeArrowheads="1"/>
                </p:cNvSpPr>
                <p:nvPr/>
              </p:nvSpPr>
              <p:spPr bwMode="auto">
                <a:xfrm>
                  <a:off x="3781" y="32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6" name="Text Box 26"/>
                <p:cNvSpPr txBox="1">
                  <a:spLocks noChangeArrowheads="1"/>
                </p:cNvSpPr>
                <p:nvPr/>
              </p:nvSpPr>
              <p:spPr bwMode="auto">
                <a:xfrm>
                  <a:off x="3984"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7" name="Text Box 27"/>
                <p:cNvSpPr txBox="1">
                  <a:spLocks noChangeArrowheads="1"/>
                </p:cNvSpPr>
                <p:nvPr/>
              </p:nvSpPr>
              <p:spPr bwMode="auto">
                <a:xfrm>
                  <a:off x="4169"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8" name="Text Box 28"/>
                <p:cNvSpPr txBox="1">
                  <a:spLocks noChangeArrowheads="1"/>
                </p:cNvSpPr>
                <p:nvPr/>
              </p:nvSpPr>
              <p:spPr bwMode="auto">
                <a:xfrm>
                  <a:off x="4371"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29" name="Text Box 29"/>
                <p:cNvSpPr txBox="1">
                  <a:spLocks noChangeArrowheads="1"/>
                </p:cNvSpPr>
                <p:nvPr/>
              </p:nvSpPr>
              <p:spPr bwMode="auto">
                <a:xfrm>
                  <a:off x="4583"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grpSp>
          <p:sp>
            <p:nvSpPr>
              <p:cNvPr id="435230" name="Text Box 30"/>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231" name="Text Box 31"/>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232" name="Text Box 32"/>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233" name="Text Box 33"/>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234" name="Text Box 34"/>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235" name="Text Box 35"/>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236" name="Text Box 36"/>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237" name="Text Box 37"/>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238" name="Group 38"/>
            <p:cNvGrpSpPr>
              <a:grpSpLocks/>
            </p:cNvGrpSpPr>
            <p:nvPr/>
          </p:nvGrpSpPr>
          <p:grpSpPr bwMode="auto">
            <a:xfrm>
              <a:off x="542" y="1998"/>
              <a:ext cx="1705" cy="351"/>
              <a:chOff x="487" y="1609"/>
              <a:chExt cx="1705" cy="351"/>
            </a:xfrm>
          </p:grpSpPr>
          <p:sp>
            <p:nvSpPr>
              <p:cNvPr id="435239" name="Rectangle 39"/>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240" name="Line 40"/>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41" name="Line 41"/>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42" name="Line 42"/>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43" name="Line 43"/>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44" name="Line 44"/>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45" name="Line 45"/>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46" name="Text Box 46"/>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47" name="Text Box 47"/>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48" name="Text Box 48"/>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49" name="Text Box 49"/>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50" name="Text Box 50"/>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51" name="Text Box 51"/>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52" name="Text Box 52"/>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0</a:t>
                </a:r>
              </a:p>
            </p:txBody>
          </p:sp>
          <p:sp>
            <p:nvSpPr>
              <p:cNvPr id="435253" name="Text Box 53"/>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5254" name="Text Box 54"/>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255" name="Text Box 55"/>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5256" name="Text Box 56"/>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3</a:t>
                </a:r>
              </a:p>
            </p:txBody>
          </p:sp>
          <p:sp>
            <p:nvSpPr>
              <p:cNvPr id="435257" name="Text Box 57"/>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258" name="Text Box 58"/>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259" name="Text Box 59"/>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260" name="Text Box 60"/>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261" name="Text Box 61"/>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262" name="Text Box 62"/>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263" name="Text Box 63"/>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264" name="Text Box 64"/>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265" name="Text Box 65"/>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266" name="Text Box 66"/>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267" name="Text Box 67"/>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268" name="Line 68"/>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69" name="Text Box 69"/>
            <p:cNvSpPr txBox="1">
              <a:spLocks noChangeArrowheads="1"/>
            </p:cNvSpPr>
            <p:nvPr/>
          </p:nvSpPr>
          <p:spPr bwMode="auto">
            <a:xfrm>
              <a:off x="2545" y="2112"/>
              <a:ext cx="3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No 0’s</a:t>
              </a:r>
            </a:p>
          </p:txBody>
        </p:sp>
      </p:grpSp>
      <p:grpSp>
        <p:nvGrpSpPr>
          <p:cNvPr id="435270" name="Group 70"/>
          <p:cNvGrpSpPr>
            <a:grpSpLocks/>
          </p:cNvGrpSpPr>
          <p:nvPr/>
        </p:nvGrpSpPr>
        <p:grpSpPr bwMode="auto">
          <a:xfrm>
            <a:off x="866775" y="2689225"/>
            <a:ext cx="7273925" cy="557213"/>
            <a:chOff x="542" y="1998"/>
            <a:chExt cx="4582" cy="351"/>
          </a:xfrm>
        </p:grpSpPr>
        <p:grpSp>
          <p:nvGrpSpPr>
            <p:cNvPr id="435271" name="Group 71"/>
            <p:cNvGrpSpPr>
              <a:grpSpLocks/>
            </p:cNvGrpSpPr>
            <p:nvPr/>
          </p:nvGrpSpPr>
          <p:grpSpPr bwMode="auto">
            <a:xfrm>
              <a:off x="3184" y="1998"/>
              <a:ext cx="1561" cy="351"/>
              <a:chOff x="623" y="1162"/>
              <a:chExt cx="1561" cy="351"/>
            </a:xfrm>
          </p:grpSpPr>
          <p:grpSp>
            <p:nvGrpSpPr>
              <p:cNvPr id="435272" name="Group 72"/>
              <p:cNvGrpSpPr>
                <a:grpSpLocks/>
              </p:cNvGrpSpPr>
              <p:nvPr/>
            </p:nvGrpSpPr>
            <p:grpSpPr bwMode="auto">
              <a:xfrm>
                <a:off x="623" y="1321"/>
                <a:ext cx="1561" cy="192"/>
                <a:chOff x="3215" y="3162"/>
                <a:chExt cx="1561" cy="192"/>
              </a:xfrm>
            </p:grpSpPr>
            <p:sp>
              <p:nvSpPr>
                <p:cNvPr id="435273" name="Line 73"/>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74" name="Rectangle 74"/>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275" name="Line 75"/>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76" name="Line 76"/>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77" name="Line 77"/>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78" name="Line 78"/>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79" name="Line 79"/>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80" name="Line 80"/>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281" name="Text Box 81"/>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82" name="Text Box 82"/>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83" name="Text Box 83"/>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84" name="Text Box 84"/>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85" name="Text Box 85"/>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86" name="Text Box 86"/>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87" name="Text Box 87"/>
                <p:cNvSpPr txBox="1">
                  <a:spLocks noChangeArrowheads="1"/>
                </p:cNvSpPr>
                <p:nvPr/>
              </p:nvSpPr>
              <p:spPr bwMode="auto">
                <a:xfrm>
                  <a:off x="3235" y="318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288" name="Text Box 88"/>
                <p:cNvSpPr txBox="1">
                  <a:spLocks noChangeArrowheads="1"/>
                </p:cNvSpPr>
                <p:nvPr/>
              </p:nvSpPr>
              <p:spPr bwMode="auto">
                <a:xfrm>
                  <a:off x="3423" y="3192"/>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289" name="Text Box 89"/>
                <p:cNvSpPr txBox="1">
                  <a:spLocks noChangeArrowheads="1"/>
                </p:cNvSpPr>
                <p:nvPr/>
              </p:nvSpPr>
              <p:spPr bwMode="auto">
                <a:xfrm>
                  <a:off x="3584" y="3193"/>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90" name="Text Box 90"/>
                <p:cNvSpPr txBox="1">
                  <a:spLocks noChangeArrowheads="1"/>
                </p:cNvSpPr>
                <p:nvPr/>
              </p:nvSpPr>
              <p:spPr bwMode="auto">
                <a:xfrm>
                  <a:off x="3781" y="32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91" name="Text Box 91"/>
                <p:cNvSpPr txBox="1">
                  <a:spLocks noChangeArrowheads="1"/>
                </p:cNvSpPr>
                <p:nvPr/>
              </p:nvSpPr>
              <p:spPr bwMode="auto">
                <a:xfrm>
                  <a:off x="3984"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92" name="Text Box 92"/>
                <p:cNvSpPr txBox="1">
                  <a:spLocks noChangeArrowheads="1"/>
                </p:cNvSpPr>
                <p:nvPr/>
              </p:nvSpPr>
              <p:spPr bwMode="auto">
                <a:xfrm>
                  <a:off x="4169"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93" name="Text Box 93"/>
                <p:cNvSpPr txBox="1">
                  <a:spLocks noChangeArrowheads="1"/>
                </p:cNvSpPr>
                <p:nvPr/>
              </p:nvSpPr>
              <p:spPr bwMode="auto">
                <a:xfrm>
                  <a:off x="4371"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294" name="Text Box 94"/>
                <p:cNvSpPr txBox="1">
                  <a:spLocks noChangeArrowheads="1"/>
                </p:cNvSpPr>
                <p:nvPr/>
              </p:nvSpPr>
              <p:spPr bwMode="auto">
                <a:xfrm>
                  <a:off x="4583"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grpSp>
          <p:sp>
            <p:nvSpPr>
              <p:cNvPr id="435295" name="Text Box 95"/>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296" name="Text Box 96"/>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297" name="Text Box 97"/>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298" name="Text Box 98"/>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299" name="Text Box 99"/>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300" name="Text Box 100"/>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301" name="Text Box 101"/>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302" name="Text Box 102"/>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303" name="Group 103"/>
            <p:cNvGrpSpPr>
              <a:grpSpLocks/>
            </p:cNvGrpSpPr>
            <p:nvPr/>
          </p:nvGrpSpPr>
          <p:grpSpPr bwMode="auto">
            <a:xfrm>
              <a:off x="542" y="1998"/>
              <a:ext cx="1705" cy="351"/>
              <a:chOff x="487" y="1609"/>
              <a:chExt cx="1705" cy="351"/>
            </a:xfrm>
          </p:grpSpPr>
          <p:sp>
            <p:nvSpPr>
              <p:cNvPr id="435304" name="Rectangle 104"/>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305" name="Line 105"/>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06" name="Line 106"/>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07" name="Line 107"/>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08" name="Line 108"/>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09" name="Line 109"/>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10" name="Line 110"/>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11" name="Text Box 111"/>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12" name="Text Box 112"/>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13" name="Text Box 113"/>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14" name="Text Box 114"/>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15" name="Text Box 115"/>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16" name="Text Box 116"/>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17" name="Text Box 117"/>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318" name="Text Box 118"/>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2</a:t>
                </a:r>
              </a:p>
            </p:txBody>
          </p:sp>
          <p:sp>
            <p:nvSpPr>
              <p:cNvPr id="435319" name="Text Box 119"/>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320" name="Text Box 120"/>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5321" name="Text Box 121"/>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3</a:t>
                </a:r>
              </a:p>
            </p:txBody>
          </p:sp>
          <p:sp>
            <p:nvSpPr>
              <p:cNvPr id="435322" name="Text Box 122"/>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323" name="Text Box 123"/>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324" name="Text Box 124"/>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325" name="Text Box 125"/>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326" name="Text Box 126"/>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327" name="Text Box 127"/>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328" name="Text Box 128"/>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329" name="Text Box 129"/>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330" name="Text Box 130"/>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331" name="Text Box 131"/>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332" name="Text Box 132"/>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333" name="Line 133"/>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34" name="Text Box 134"/>
            <p:cNvSpPr txBox="1">
              <a:spLocks noChangeArrowheads="1"/>
            </p:cNvSpPr>
            <p:nvPr/>
          </p:nvSpPr>
          <p:spPr bwMode="auto">
            <a:xfrm>
              <a:off x="2545" y="2112"/>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Two 1’s</a:t>
              </a:r>
            </a:p>
          </p:txBody>
        </p:sp>
      </p:grpSp>
      <p:grpSp>
        <p:nvGrpSpPr>
          <p:cNvPr id="435335" name="Group 135"/>
          <p:cNvGrpSpPr>
            <a:grpSpLocks/>
          </p:cNvGrpSpPr>
          <p:nvPr/>
        </p:nvGrpSpPr>
        <p:grpSpPr bwMode="auto">
          <a:xfrm>
            <a:off x="865188" y="3313113"/>
            <a:ext cx="7273925" cy="557212"/>
            <a:chOff x="542" y="1998"/>
            <a:chExt cx="4582" cy="351"/>
          </a:xfrm>
        </p:grpSpPr>
        <p:grpSp>
          <p:nvGrpSpPr>
            <p:cNvPr id="435336" name="Group 136"/>
            <p:cNvGrpSpPr>
              <a:grpSpLocks/>
            </p:cNvGrpSpPr>
            <p:nvPr/>
          </p:nvGrpSpPr>
          <p:grpSpPr bwMode="auto">
            <a:xfrm>
              <a:off x="3184" y="1998"/>
              <a:ext cx="1561" cy="351"/>
              <a:chOff x="623" y="1162"/>
              <a:chExt cx="1561" cy="351"/>
            </a:xfrm>
          </p:grpSpPr>
          <p:grpSp>
            <p:nvGrpSpPr>
              <p:cNvPr id="435337" name="Group 137"/>
              <p:cNvGrpSpPr>
                <a:grpSpLocks/>
              </p:cNvGrpSpPr>
              <p:nvPr/>
            </p:nvGrpSpPr>
            <p:grpSpPr bwMode="auto">
              <a:xfrm>
                <a:off x="623" y="1321"/>
                <a:ext cx="1561" cy="192"/>
                <a:chOff x="3215" y="3162"/>
                <a:chExt cx="1561" cy="192"/>
              </a:xfrm>
            </p:grpSpPr>
            <p:sp>
              <p:nvSpPr>
                <p:cNvPr id="435338" name="Line 138"/>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39" name="Rectangle 139"/>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340" name="Line 140"/>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41" name="Line 141"/>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42" name="Line 142"/>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43" name="Line 143"/>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44" name="Line 144"/>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45" name="Line 145"/>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46" name="Text Box 146"/>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47" name="Text Box 147"/>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48" name="Text Box 148"/>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49" name="Text Box 149"/>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0" name="Text Box 150"/>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1" name="Text Box 151"/>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2" name="Text Box 152"/>
                <p:cNvSpPr txBox="1">
                  <a:spLocks noChangeArrowheads="1"/>
                </p:cNvSpPr>
                <p:nvPr/>
              </p:nvSpPr>
              <p:spPr bwMode="auto">
                <a:xfrm>
                  <a:off x="3235" y="318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353" name="Text Box 153"/>
                <p:cNvSpPr txBox="1">
                  <a:spLocks noChangeArrowheads="1"/>
                </p:cNvSpPr>
                <p:nvPr/>
              </p:nvSpPr>
              <p:spPr bwMode="auto">
                <a:xfrm>
                  <a:off x="3423" y="3192"/>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354" name="Text Box 154"/>
                <p:cNvSpPr txBox="1">
                  <a:spLocks noChangeArrowheads="1"/>
                </p:cNvSpPr>
                <p:nvPr/>
              </p:nvSpPr>
              <p:spPr bwMode="auto">
                <a:xfrm>
                  <a:off x="3584" y="3193"/>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5" name="Text Box 155"/>
                <p:cNvSpPr txBox="1">
                  <a:spLocks noChangeArrowheads="1"/>
                </p:cNvSpPr>
                <p:nvPr/>
              </p:nvSpPr>
              <p:spPr bwMode="auto">
                <a:xfrm>
                  <a:off x="3781" y="32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6" name="Text Box 156"/>
                <p:cNvSpPr txBox="1">
                  <a:spLocks noChangeArrowheads="1"/>
                </p:cNvSpPr>
                <p:nvPr/>
              </p:nvSpPr>
              <p:spPr bwMode="auto">
                <a:xfrm>
                  <a:off x="3984"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7" name="Text Box 157"/>
                <p:cNvSpPr txBox="1">
                  <a:spLocks noChangeArrowheads="1"/>
                </p:cNvSpPr>
                <p:nvPr/>
              </p:nvSpPr>
              <p:spPr bwMode="auto">
                <a:xfrm>
                  <a:off x="4169"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8" name="Text Box 158"/>
                <p:cNvSpPr txBox="1">
                  <a:spLocks noChangeArrowheads="1"/>
                </p:cNvSpPr>
                <p:nvPr/>
              </p:nvSpPr>
              <p:spPr bwMode="auto">
                <a:xfrm>
                  <a:off x="4371"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59" name="Text Box 159"/>
                <p:cNvSpPr txBox="1">
                  <a:spLocks noChangeArrowheads="1"/>
                </p:cNvSpPr>
                <p:nvPr/>
              </p:nvSpPr>
              <p:spPr bwMode="auto">
                <a:xfrm>
                  <a:off x="4583"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grpSp>
          <p:sp>
            <p:nvSpPr>
              <p:cNvPr id="435360" name="Text Box 160"/>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361" name="Text Box 161"/>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362" name="Text Box 162"/>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363" name="Text Box 163"/>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364" name="Text Box 164"/>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365" name="Text Box 165"/>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366" name="Text Box 166"/>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367" name="Text Box 167"/>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368" name="Group 168"/>
            <p:cNvGrpSpPr>
              <a:grpSpLocks/>
            </p:cNvGrpSpPr>
            <p:nvPr/>
          </p:nvGrpSpPr>
          <p:grpSpPr bwMode="auto">
            <a:xfrm>
              <a:off x="542" y="1998"/>
              <a:ext cx="1705" cy="351"/>
              <a:chOff x="487" y="1609"/>
              <a:chExt cx="1705" cy="351"/>
            </a:xfrm>
          </p:grpSpPr>
          <p:sp>
            <p:nvSpPr>
              <p:cNvPr id="435369" name="Rectangle 169"/>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370" name="Line 170"/>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71" name="Line 171"/>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72" name="Line 172"/>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73" name="Line 173"/>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74" name="Line 174"/>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75" name="Line 175"/>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76" name="Text Box 176"/>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77" name="Text Box 177"/>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78" name="Text Box 178"/>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79" name="Text Box 179"/>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80" name="Text Box 180"/>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81" name="Text Box 181"/>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382" name="Text Box 182"/>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383" name="Text Box 183"/>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384" name="Text Box 184"/>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0</a:t>
                </a:r>
              </a:p>
            </p:txBody>
          </p:sp>
          <p:sp>
            <p:nvSpPr>
              <p:cNvPr id="435385" name="Text Box 185"/>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5386" name="Text Box 186"/>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3</a:t>
                </a:r>
              </a:p>
            </p:txBody>
          </p:sp>
          <p:sp>
            <p:nvSpPr>
              <p:cNvPr id="435387" name="Text Box 187"/>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388" name="Text Box 188"/>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389" name="Text Box 189"/>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390" name="Text Box 190"/>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391" name="Text Box 191"/>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392" name="Text Box 192"/>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393" name="Text Box 193"/>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394" name="Text Box 194"/>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395" name="Text Box 195"/>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396" name="Text Box 196"/>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397" name="Text Box 197"/>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398" name="Line 198"/>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399" name="Text Box 199"/>
            <p:cNvSpPr txBox="1">
              <a:spLocks noChangeArrowheads="1"/>
            </p:cNvSpPr>
            <p:nvPr/>
          </p:nvSpPr>
          <p:spPr bwMode="auto">
            <a:xfrm>
              <a:off x="2545" y="2112"/>
              <a:ext cx="3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No 2’s</a:t>
              </a:r>
            </a:p>
          </p:txBody>
        </p:sp>
      </p:grpSp>
      <p:grpSp>
        <p:nvGrpSpPr>
          <p:cNvPr id="435400" name="Group 200"/>
          <p:cNvGrpSpPr>
            <a:grpSpLocks/>
          </p:cNvGrpSpPr>
          <p:nvPr/>
        </p:nvGrpSpPr>
        <p:grpSpPr bwMode="auto">
          <a:xfrm>
            <a:off x="884238" y="3898900"/>
            <a:ext cx="7273925" cy="557213"/>
            <a:chOff x="542" y="1998"/>
            <a:chExt cx="4582" cy="351"/>
          </a:xfrm>
        </p:grpSpPr>
        <p:grpSp>
          <p:nvGrpSpPr>
            <p:cNvPr id="435401" name="Group 201"/>
            <p:cNvGrpSpPr>
              <a:grpSpLocks/>
            </p:cNvGrpSpPr>
            <p:nvPr/>
          </p:nvGrpSpPr>
          <p:grpSpPr bwMode="auto">
            <a:xfrm>
              <a:off x="3184" y="1998"/>
              <a:ext cx="1561" cy="351"/>
              <a:chOff x="623" y="1162"/>
              <a:chExt cx="1561" cy="351"/>
            </a:xfrm>
          </p:grpSpPr>
          <p:grpSp>
            <p:nvGrpSpPr>
              <p:cNvPr id="435402" name="Group 202"/>
              <p:cNvGrpSpPr>
                <a:grpSpLocks/>
              </p:cNvGrpSpPr>
              <p:nvPr/>
            </p:nvGrpSpPr>
            <p:grpSpPr bwMode="auto">
              <a:xfrm>
                <a:off x="623" y="1321"/>
                <a:ext cx="1561" cy="192"/>
                <a:chOff x="3215" y="3162"/>
                <a:chExt cx="1561" cy="192"/>
              </a:xfrm>
            </p:grpSpPr>
            <p:sp>
              <p:nvSpPr>
                <p:cNvPr id="435403" name="Line 203"/>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04" name="Rectangle 204"/>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405" name="Line 205"/>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06" name="Line 206"/>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07" name="Line 207"/>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08" name="Line 208"/>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09" name="Line 209"/>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10" name="Line 210"/>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11" name="Text Box 211"/>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12" name="Text Box 212"/>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13" name="Text Box 213"/>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14" name="Text Box 214"/>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15" name="Text Box 215"/>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16" name="Text Box 216"/>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17" name="Text Box 217"/>
                <p:cNvSpPr txBox="1">
                  <a:spLocks noChangeArrowheads="1"/>
                </p:cNvSpPr>
                <p:nvPr/>
              </p:nvSpPr>
              <p:spPr bwMode="auto">
                <a:xfrm>
                  <a:off x="3235" y="318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418" name="Text Box 218"/>
                <p:cNvSpPr txBox="1">
                  <a:spLocks noChangeArrowheads="1"/>
                </p:cNvSpPr>
                <p:nvPr/>
              </p:nvSpPr>
              <p:spPr bwMode="auto">
                <a:xfrm>
                  <a:off x="3423" y="3192"/>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419" name="Text Box 219"/>
                <p:cNvSpPr txBox="1">
                  <a:spLocks noChangeArrowheads="1"/>
                </p:cNvSpPr>
                <p:nvPr/>
              </p:nvSpPr>
              <p:spPr bwMode="auto">
                <a:xfrm>
                  <a:off x="3584" y="319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420" name="Text Box 220"/>
                <p:cNvSpPr txBox="1">
                  <a:spLocks noChangeArrowheads="1"/>
                </p:cNvSpPr>
                <p:nvPr/>
              </p:nvSpPr>
              <p:spPr bwMode="auto">
                <a:xfrm>
                  <a:off x="3781" y="3200"/>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421" name="Text Box 221"/>
                <p:cNvSpPr txBox="1">
                  <a:spLocks noChangeArrowheads="1"/>
                </p:cNvSpPr>
                <p:nvPr/>
              </p:nvSpPr>
              <p:spPr bwMode="auto">
                <a:xfrm>
                  <a:off x="3984"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22" name="Text Box 222"/>
                <p:cNvSpPr txBox="1">
                  <a:spLocks noChangeArrowheads="1"/>
                </p:cNvSpPr>
                <p:nvPr/>
              </p:nvSpPr>
              <p:spPr bwMode="auto">
                <a:xfrm>
                  <a:off x="4169"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23" name="Text Box 223"/>
                <p:cNvSpPr txBox="1">
                  <a:spLocks noChangeArrowheads="1"/>
                </p:cNvSpPr>
                <p:nvPr/>
              </p:nvSpPr>
              <p:spPr bwMode="auto">
                <a:xfrm>
                  <a:off x="4371"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24" name="Text Box 224"/>
                <p:cNvSpPr txBox="1">
                  <a:spLocks noChangeArrowheads="1"/>
                </p:cNvSpPr>
                <p:nvPr/>
              </p:nvSpPr>
              <p:spPr bwMode="auto">
                <a:xfrm>
                  <a:off x="4583"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grpSp>
          <p:sp>
            <p:nvSpPr>
              <p:cNvPr id="435425" name="Text Box 225"/>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426" name="Text Box 226"/>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427" name="Text Box 227"/>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428" name="Text Box 228"/>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429" name="Text Box 229"/>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430" name="Text Box 230"/>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431" name="Text Box 231"/>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432" name="Text Box 232"/>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433" name="Group 233"/>
            <p:cNvGrpSpPr>
              <a:grpSpLocks/>
            </p:cNvGrpSpPr>
            <p:nvPr/>
          </p:nvGrpSpPr>
          <p:grpSpPr bwMode="auto">
            <a:xfrm>
              <a:off x="542" y="1998"/>
              <a:ext cx="1705" cy="351"/>
              <a:chOff x="487" y="1609"/>
              <a:chExt cx="1705" cy="351"/>
            </a:xfrm>
          </p:grpSpPr>
          <p:sp>
            <p:nvSpPr>
              <p:cNvPr id="435434" name="Rectangle 234"/>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435" name="Line 235"/>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36" name="Line 236"/>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37" name="Line 237"/>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38" name="Line 238"/>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39" name="Line 239"/>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40" name="Line 240"/>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41" name="Text Box 241"/>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42" name="Text Box 242"/>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43" name="Text Box 243"/>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44" name="Text Box 244"/>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45" name="Text Box 245"/>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46" name="Text Box 246"/>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47" name="Text Box 247"/>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448" name="Text Box 248"/>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449" name="Text Box 249"/>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450" name="Text Box 250"/>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2</a:t>
                </a:r>
              </a:p>
            </p:txBody>
          </p:sp>
          <p:sp>
            <p:nvSpPr>
              <p:cNvPr id="435451" name="Text Box 251"/>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3</a:t>
                </a:r>
              </a:p>
            </p:txBody>
          </p:sp>
          <p:sp>
            <p:nvSpPr>
              <p:cNvPr id="435452" name="Text Box 252"/>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453" name="Text Box 253"/>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454" name="Text Box 254"/>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455" name="Text Box 255"/>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456" name="Text Box 256"/>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457" name="Text Box 257"/>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458" name="Text Box 258"/>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459" name="Text Box 259"/>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460" name="Text Box 260"/>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461" name="Text Box 261"/>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462" name="Text Box 262"/>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463" name="Line 263"/>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64" name="Text Box 264"/>
            <p:cNvSpPr txBox="1">
              <a:spLocks noChangeArrowheads="1"/>
            </p:cNvSpPr>
            <p:nvPr/>
          </p:nvSpPr>
          <p:spPr bwMode="auto">
            <a:xfrm>
              <a:off x="2545" y="2112"/>
              <a:ext cx="44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Two 3’s</a:t>
              </a:r>
            </a:p>
          </p:txBody>
        </p:sp>
      </p:grpSp>
      <p:grpSp>
        <p:nvGrpSpPr>
          <p:cNvPr id="435465" name="Group 265"/>
          <p:cNvGrpSpPr>
            <a:grpSpLocks/>
          </p:cNvGrpSpPr>
          <p:nvPr/>
        </p:nvGrpSpPr>
        <p:grpSpPr bwMode="auto">
          <a:xfrm>
            <a:off x="892175" y="4540250"/>
            <a:ext cx="7273925" cy="557213"/>
            <a:chOff x="542" y="1998"/>
            <a:chExt cx="4582" cy="351"/>
          </a:xfrm>
        </p:grpSpPr>
        <p:grpSp>
          <p:nvGrpSpPr>
            <p:cNvPr id="435466" name="Group 266"/>
            <p:cNvGrpSpPr>
              <a:grpSpLocks/>
            </p:cNvGrpSpPr>
            <p:nvPr/>
          </p:nvGrpSpPr>
          <p:grpSpPr bwMode="auto">
            <a:xfrm>
              <a:off x="3184" y="1998"/>
              <a:ext cx="1561" cy="351"/>
              <a:chOff x="623" y="1162"/>
              <a:chExt cx="1561" cy="351"/>
            </a:xfrm>
          </p:grpSpPr>
          <p:grpSp>
            <p:nvGrpSpPr>
              <p:cNvPr id="435467" name="Group 267"/>
              <p:cNvGrpSpPr>
                <a:grpSpLocks/>
              </p:cNvGrpSpPr>
              <p:nvPr/>
            </p:nvGrpSpPr>
            <p:grpSpPr bwMode="auto">
              <a:xfrm>
                <a:off x="623" y="1321"/>
                <a:ext cx="1561" cy="192"/>
                <a:chOff x="3215" y="3162"/>
                <a:chExt cx="1561" cy="192"/>
              </a:xfrm>
            </p:grpSpPr>
            <p:sp>
              <p:nvSpPr>
                <p:cNvPr id="435468" name="Line 268"/>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69" name="Rectangle 269"/>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470" name="Line 270"/>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71" name="Line 271"/>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72" name="Line 272"/>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73" name="Line 273"/>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74" name="Line 274"/>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75" name="Line 275"/>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476" name="Text Box 276"/>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77" name="Text Box 277"/>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78" name="Text Box 278"/>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79" name="Text Box 279"/>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80" name="Text Box 280"/>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81" name="Text Box 281"/>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482" name="Text Box 282"/>
                <p:cNvSpPr txBox="1">
                  <a:spLocks noChangeArrowheads="1"/>
                </p:cNvSpPr>
                <p:nvPr/>
              </p:nvSpPr>
              <p:spPr bwMode="auto">
                <a:xfrm>
                  <a:off x="3235" y="318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483" name="Text Box 283"/>
                <p:cNvSpPr txBox="1">
                  <a:spLocks noChangeArrowheads="1"/>
                </p:cNvSpPr>
                <p:nvPr/>
              </p:nvSpPr>
              <p:spPr bwMode="auto">
                <a:xfrm>
                  <a:off x="3423" y="3192"/>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484" name="Text Box 284"/>
                <p:cNvSpPr txBox="1">
                  <a:spLocks noChangeArrowheads="1"/>
                </p:cNvSpPr>
                <p:nvPr/>
              </p:nvSpPr>
              <p:spPr bwMode="auto">
                <a:xfrm>
                  <a:off x="3584" y="319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485" name="Text Box 285"/>
                <p:cNvSpPr txBox="1">
                  <a:spLocks noChangeArrowheads="1"/>
                </p:cNvSpPr>
                <p:nvPr/>
              </p:nvSpPr>
              <p:spPr bwMode="auto">
                <a:xfrm>
                  <a:off x="3781" y="3200"/>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486" name="Text Box 286"/>
                <p:cNvSpPr txBox="1">
                  <a:spLocks noChangeArrowheads="1"/>
                </p:cNvSpPr>
                <p:nvPr/>
              </p:nvSpPr>
              <p:spPr bwMode="auto">
                <a:xfrm>
                  <a:off x="3984"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487" name="Text Box 287"/>
                <p:cNvSpPr txBox="1">
                  <a:spLocks noChangeArrowheads="1"/>
                </p:cNvSpPr>
                <p:nvPr/>
              </p:nvSpPr>
              <p:spPr bwMode="auto">
                <a:xfrm>
                  <a:off x="4169"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488" name="Text Box 288"/>
                <p:cNvSpPr txBox="1">
                  <a:spLocks noChangeArrowheads="1"/>
                </p:cNvSpPr>
                <p:nvPr/>
              </p:nvSpPr>
              <p:spPr bwMode="auto">
                <a:xfrm>
                  <a:off x="4371"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489" name="Text Box 289"/>
                <p:cNvSpPr txBox="1">
                  <a:spLocks noChangeArrowheads="1"/>
                </p:cNvSpPr>
                <p:nvPr/>
              </p:nvSpPr>
              <p:spPr bwMode="auto">
                <a:xfrm>
                  <a:off x="4583"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grpSp>
          <p:sp>
            <p:nvSpPr>
              <p:cNvPr id="435490" name="Text Box 290"/>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491" name="Text Box 291"/>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492" name="Text Box 292"/>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493" name="Text Box 293"/>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494" name="Text Box 294"/>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495" name="Text Box 295"/>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496" name="Text Box 296"/>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497" name="Text Box 297"/>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498" name="Group 298"/>
            <p:cNvGrpSpPr>
              <a:grpSpLocks/>
            </p:cNvGrpSpPr>
            <p:nvPr/>
          </p:nvGrpSpPr>
          <p:grpSpPr bwMode="auto">
            <a:xfrm>
              <a:off x="542" y="1998"/>
              <a:ext cx="1705" cy="351"/>
              <a:chOff x="487" y="1609"/>
              <a:chExt cx="1705" cy="351"/>
            </a:xfrm>
          </p:grpSpPr>
          <p:sp>
            <p:nvSpPr>
              <p:cNvPr id="435499" name="Rectangle 299"/>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500" name="Line 300"/>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01" name="Line 301"/>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02" name="Line 302"/>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03" name="Line 303"/>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04" name="Line 304"/>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05" name="Line 305"/>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06" name="Text Box 306"/>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07" name="Text Box 307"/>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08" name="Text Box 308"/>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09" name="Text Box 309"/>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10" name="Text Box 310"/>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11" name="Text Box 311"/>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12" name="Text Box 312"/>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513" name="Text Box 313"/>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514" name="Text Box 314"/>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515" name="Text Box 315"/>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516" name="Text Box 316"/>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p>
            </p:txBody>
          </p:sp>
          <p:sp>
            <p:nvSpPr>
              <p:cNvPr id="435517" name="Text Box 317"/>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518" name="Text Box 318"/>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519" name="Text Box 319"/>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520" name="Text Box 320"/>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521" name="Text Box 321"/>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522" name="Text Box 322"/>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523" name="Text Box 323"/>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524" name="Text Box 324"/>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525" name="Text Box 325"/>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526" name="Text Box 326"/>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527" name="Text Box 327"/>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528" name="Line 328"/>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29" name="Text Box 329"/>
            <p:cNvSpPr txBox="1">
              <a:spLocks noChangeArrowheads="1"/>
            </p:cNvSpPr>
            <p:nvPr/>
          </p:nvSpPr>
          <p:spPr bwMode="auto">
            <a:xfrm>
              <a:off x="2545" y="2112"/>
              <a:ext cx="5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Three 4’s</a:t>
              </a:r>
            </a:p>
          </p:txBody>
        </p:sp>
      </p:grpSp>
      <p:grpSp>
        <p:nvGrpSpPr>
          <p:cNvPr id="435530" name="Group 330"/>
          <p:cNvGrpSpPr>
            <a:grpSpLocks/>
          </p:cNvGrpSpPr>
          <p:nvPr/>
        </p:nvGrpSpPr>
        <p:grpSpPr bwMode="auto">
          <a:xfrm>
            <a:off x="911225" y="5148263"/>
            <a:ext cx="7273925" cy="557212"/>
            <a:chOff x="542" y="1998"/>
            <a:chExt cx="4582" cy="351"/>
          </a:xfrm>
        </p:grpSpPr>
        <p:grpSp>
          <p:nvGrpSpPr>
            <p:cNvPr id="435531" name="Group 331"/>
            <p:cNvGrpSpPr>
              <a:grpSpLocks/>
            </p:cNvGrpSpPr>
            <p:nvPr/>
          </p:nvGrpSpPr>
          <p:grpSpPr bwMode="auto">
            <a:xfrm>
              <a:off x="3184" y="1998"/>
              <a:ext cx="1561" cy="351"/>
              <a:chOff x="623" y="1162"/>
              <a:chExt cx="1561" cy="351"/>
            </a:xfrm>
          </p:grpSpPr>
          <p:grpSp>
            <p:nvGrpSpPr>
              <p:cNvPr id="435532" name="Group 332"/>
              <p:cNvGrpSpPr>
                <a:grpSpLocks/>
              </p:cNvGrpSpPr>
              <p:nvPr/>
            </p:nvGrpSpPr>
            <p:grpSpPr bwMode="auto">
              <a:xfrm>
                <a:off x="623" y="1321"/>
                <a:ext cx="1561" cy="192"/>
                <a:chOff x="3215" y="3162"/>
                <a:chExt cx="1561" cy="192"/>
              </a:xfrm>
            </p:grpSpPr>
            <p:sp>
              <p:nvSpPr>
                <p:cNvPr id="435533" name="Line 333"/>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34" name="Rectangle 334"/>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535" name="Line 335"/>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36" name="Line 336"/>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37" name="Line 337"/>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38" name="Line 338"/>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39" name="Line 339"/>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40" name="Line 340"/>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41" name="Text Box 341"/>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42" name="Text Box 342"/>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43" name="Text Box 343"/>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44" name="Text Box 344"/>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45" name="Text Box 345"/>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46" name="Text Box 346"/>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47" name="Text Box 347"/>
                <p:cNvSpPr txBox="1">
                  <a:spLocks noChangeArrowheads="1"/>
                </p:cNvSpPr>
                <p:nvPr/>
              </p:nvSpPr>
              <p:spPr bwMode="auto">
                <a:xfrm>
                  <a:off x="3235" y="318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548" name="Text Box 348"/>
                <p:cNvSpPr txBox="1">
                  <a:spLocks noChangeArrowheads="1"/>
                </p:cNvSpPr>
                <p:nvPr/>
              </p:nvSpPr>
              <p:spPr bwMode="auto">
                <a:xfrm>
                  <a:off x="3423" y="3192"/>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549" name="Text Box 349"/>
                <p:cNvSpPr txBox="1">
                  <a:spLocks noChangeArrowheads="1"/>
                </p:cNvSpPr>
                <p:nvPr/>
              </p:nvSpPr>
              <p:spPr bwMode="auto">
                <a:xfrm>
                  <a:off x="3584" y="319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550" name="Text Box 350"/>
                <p:cNvSpPr txBox="1">
                  <a:spLocks noChangeArrowheads="1"/>
                </p:cNvSpPr>
                <p:nvPr/>
              </p:nvSpPr>
              <p:spPr bwMode="auto">
                <a:xfrm>
                  <a:off x="3781" y="3200"/>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551" name="Text Box 351"/>
                <p:cNvSpPr txBox="1">
                  <a:spLocks noChangeArrowheads="1"/>
                </p:cNvSpPr>
                <p:nvPr/>
              </p:nvSpPr>
              <p:spPr bwMode="auto">
                <a:xfrm>
                  <a:off x="3984"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552" name="Text Box 352"/>
                <p:cNvSpPr txBox="1">
                  <a:spLocks noChangeArrowheads="1"/>
                </p:cNvSpPr>
                <p:nvPr/>
              </p:nvSpPr>
              <p:spPr bwMode="auto">
                <a:xfrm>
                  <a:off x="4169"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553" name="Text Box 353"/>
                <p:cNvSpPr txBox="1">
                  <a:spLocks noChangeArrowheads="1"/>
                </p:cNvSpPr>
                <p:nvPr/>
              </p:nvSpPr>
              <p:spPr bwMode="auto">
                <a:xfrm>
                  <a:off x="4371"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554" name="Text Box 354"/>
                <p:cNvSpPr txBox="1">
                  <a:spLocks noChangeArrowheads="1"/>
                </p:cNvSpPr>
                <p:nvPr/>
              </p:nvSpPr>
              <p:spPr bwMode="auto">
                <a:xfrm>
                  <a:off x="4583" y="3195"/>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grpSp>
          <p:sp>
            <p:nvSpPr>
              <p:cNvPr id="435555" name="Text Box 355"/>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556" name="Text Box 356"/>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557" name="Text Box 357"/>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558" name="Text Box 358"/>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559" name="Text Box 359"/>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560" name="Text Box 360"/>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561" name="Text Box 361"/>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562" name="Text Box 362"/>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563" name="Group 363"/>
            <p:cNvGrpSpPr>
              <a:grpSpLocks/>
            </p:cNvGrpSpPr>
            <p:nvPr/>
          </p:nvGrpSpPr>
          <p:grpSpPr bwMode="auto">
            <a:xfrm>
              <a:off x="542" y="1998"/>
              <a:ext cx="1705" cy="351"/>
              <a:chOff x="487" y="1609"/>
              <a:chExt cx="1705" cy="351"/>
            </a:xfrm>
          </p:grpSpPr>
          <p:sp>
            <p:nvSpPr>
              <p:cNvPr id="435564" name="Rectangle 364"/>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565" name="Line 365"/>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66" name="Line 366"/>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67" name="Line 367"/>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68" name="Line 368"/>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69" name="Line 369"/>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70" name="Line 370"/>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71" name="Text Box 371"/>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72" name="Text Box 372"/>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73" name="Text Box 373"/>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74" name="Text Box 374"/>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75" name="Text Box 375"/>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76" name="Text Box 376"/>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577" name="Text Box 377"/>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578" name="Text Box 378"/>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579" name="Text Box 379"/>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580" name="Text Box 380"/>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581" name="Text Box 381"/>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3</a:t>
                </a:r>
              </a:p>
            </p:txBody>
          </p:sp>
          <p:sp>
            <p:nvSpPr>
              <p:cNvPr id="435582" name="Text Box 382"/>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0</a:t>
                </a:r>
              </a:p>
            </p:txBody>
          </p:sp>
          <p:sp>
            <p:nvSpPr>
              <p:cNvPr id="435583" name="Text Box 383"/>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584" name="Text Box 384"/>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585" name="Text Box 385"/>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586" name="Text Box 386"/>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587" name="Text Box 387"/>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588" name="Text Box 388"/>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589" name="Text Box 389"/>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590" name="Text Box 390"/>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591" name="Text Box 391"/>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592" name="Text Box 392"/>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593" name="Line 393"/>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94" name="Text Box 394"/>
            <p:cNvSpPr txBox="1">
              <a:spLocks noChangeArrowheads="1"/>
            </p:cNvSpPr>
            <p:nvPr/>
          </p:nvSpPr>
          <p:spPr bwMode="auto">
            <a:xfrm>
              <a:off x="2545" y="2112"/>
              <a:ext cx="3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No 5’s</a:t>
              </a:r>
            </a:p>
          </p:txBody>
        </p:sp>
      </p:grpSp>
      <p:grpSp>
        <p:nvGrpSpPr>
          <p:cNvPr id="435595" name="Group 395"/>
          <p:cNvGrpSpPr>
            <a:grpSpLocks/>
          </p:cNvGrpSpPr>
          <p:nvPr/>
        </p:nvGrpSpPr>
        <p:grpSpPr bwMode="auto">
          <a:xfrm>
            <a:off x="896938" y="5756275"/>
            <a:ext cx="7273925" cy="557213"/>
            <a:chOff x="542" y="1998"/>
            <a:chExt cx="4582" cy="351"/>
          </a:xfrm>
        </p:grpSpPr>
        <p:grpSp>
          <p:nvGrpSpPr>
            <p:cNvPr id="435596" name="Group 396"/>
            <p:cNvGrpSpPr>
              <a:grpSpLocks/>
            </p:cNvGrpSpPr>
            <p:nvPr/>
          </p:nvGrpSpPr>
          <p:grpSpPr bwMode="auto">
            <a:xfrm>
              <a:off x="3184" y="1998"/>
              <a:ext cx="1561" cy="351"/>
              <a:chOff x="623" y="1162"/>
              <a:chExt cx="1561" cy="351"/>
            </a:xfrm>
          </p:grpSpPr>
          <p:grpSp>
            <p:nvGrpSpPr>
              <p:cNvPr id="435597" name="Group 397"/>
              <p:cNvGrpSpPr>
                <a:grpSpLocks/>
              </p:cNvGrpSpPr>
              <p:nvPr/>
            </p:nvGrpSpPr>
            <p:grpSpPr bwMode="auto">
              <a:xfrm>
                <a:off x="623" y="1321"/>
                <a:ext cx="1561" cy="192"/>
                <a:chOff x="3215" y="3162"/>
                <a:chExt cx="1561" cy="192"/>
              </a:xfrm>
            </p:grpSpPr>
            <p:sp>
              <p:nvSpPr>
                <p:cNvPr id="435598" name="Line 398"/>
                <p:cNvSpPr>
                  <a:spLocks noChangeShapeType="1"/>
                </p:cNvSpPr>
                <p:nvPr/>
              </p:nvSpPr>
              <p:spPr bwMode="auto">
                <a:xfrm>
                  <a:off x="4580" y="3164"/>
                  <a:ext cx="0" cy="19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599" name="Rectangle 399"/>
                <p:cNvSpPr>
                  <a:spLocks noChangeArrowheads="1"/>
                </p:cNvSpPr>
                <p:nvPr/>
              </p:nvSpPr>
              <p:spPr bwMode="auto">
                <a:xfrm>
                  <a:off x="3215" y="3162"/>
                  <a:ext cx="1561"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600" name="Line 400"/>
                <p:cNvSpPr>
                  <a:spLocks noChangeShapeType="1"/>
                </p:cNvSpPr>
                <p:nvPr/>
              </p:nvSpPr>
              <p:spPr bwMode="auto">
                <a:xfrm>
                  <a:off x="340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01" name="Line 401"/>
                <p:cNvSpPr>
                  <a:spLocks noChangeShapeType="1"/>
                </p:cNvSpPr>
                <p:nvPr/>
              </p:nvSpPr>
              <p:spPr bwMode="auto">
                <a:xfrm>
                  <a:off x="3599"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02" name="Line 402"/>
                <p:cNvSpPr>
                  <a:spLocks noChangeShapeType="1"/>
                </p:cNvSpPr>
                <p:nvPr/>
              </p:nvSpPr>
              <p:spPr bwMode="auto">
                <a:xfrm>
                  <a:off x="3791"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03" name="Line 403"/>
                <p:cNvSpPr>
                  <a:spLocks noChangeShapeType="1"/>
                </p:cNvSpPr>
                <p:nvPr/>
              </p:nvSpPr>
              <p:spPr bwMode="auto">
                <a:xfrm>
                  <a:off x="3983"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04" name="Line 404"/>
                <p:cNvSpPr>
                  <a:spLocks noChangeShapeType="1"/>
                </p:cNvSpPr>
                <p:nvPr/>
              </p:nvSpPr>
              <p:spPr bwMode="auto">
                <a:xfrm>
                  <a:off x="4175"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05" name="Line 405"/>
                <p:cNvSpPr>
                  <a:spLocks noChangeShapeType="1"/>
                </p:cNvSpPr>
                <p:nvPr/>
              </p:nvSpPr>
              <p:spPr bwMode="auto">
                <a:xfrm>
                  <a:off x="4367" y="3162"/>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06" name="Text Box 406"/>
                <p:cNvSpPr txBox="1">
                  <a:spLocks noChangeArrowheads="1"/>
                </p:cNvSpPr>
                <p:nvPr/>
              </p:nvSpPr>
              <p:spPr bwMode="auto">
                <a:xfrm>
                  <a:off x="3381" y="3198"/>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07" name="Text Box 407"/>
                <p:cNvSpPr txBox="1">
                  <a:spLocks noChangeArrowheads="1"/>
                </p:cNvSpPr>
                <p:nvPr/>
              </p:nvSpPr>
              <p:spPr bwMode="auto">
                <a:xfrm>
                  <a:off x="3592"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08" name="Text Box 408"/>
                <p:cNvSpPr txBox="1">
                  <a:spLocks noChangeArrowheads="1"/>
                </p:cNvSpPr>
                <p:nvPr/>
              </p:nvSpPr>
              <p:spPr bwMode="auto">
                <a:xfrm>
                  <a:off x="3784"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09" name="Text Box 409"/>
                <p:cNvSpPr txBox="1">
                  <a:spLocks noChangeArrowheads="1"/>
                </p:cNvSpPr>
                <p:nvPr/>
              </p:nvSpPr>
              <p:spPr bwMode="auto">
                <a:xfrm>
                  <a:off x="3983"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10" name="Text Box 410"/>
                <p:cNvSpPr txBox="1">
                  <a:spLocks noChangeArrowheads="1"/>
                </p:cNvSpPr>
                <p:nvPr/>
              </p:nvSpPr>
              <p:spPr bwMode="auto">
                <a:xfrm>
                  <a:off x="4175"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11" name="Text Box 411"/>
                <p:cNvSpPr txBox="1">
                  <a:spLocks noChangeArrowheads="1"/>
                </p:cNvSpPr>
                <p:nvPr/>
              </p:nvSpPr>
              <p:spPr bwMode="auto">
                <a:xfrm>
                  <a:off x="4367" y="319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12" name="Text Box 412"/>
                <p:cNvSpPr txBox="1">
                  <a:spLocks noChangeArrowheads="1"/>
                </p:cNvSpPr>
                <p:nvPr/>
              </p:nvSpPr>
              <p:spPr bwMode="auto">
                <a:xfrm>
                  <a:off x="3235" y="318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613" name="Text Box 413"/>
                <p:cNvSpPr txBox="1">
                  <a:spLocks noChangeArrowheads="1"/>
                </p:cNvSpPr>
                <p:nvPr/>
              </p:nvSpPr>
              <p:spPr bwMode="auto">
                <a:xfrm>
                  <a:off x="3423" y="3192"/>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 </a:t>
                  </a:r>
                </a:p>
              </p:txBody>
            </p:sp>
            <p:sp>
              <p:nvSpPr>
                <p:cNvPr id="435614" name="Text Box 414"/>
                <p:cNvSpPr txBox="1">
                  <a:spLocks noChangeArrowheads="1"/>
                </p:cNvSpPr>
                <p:nvPr/>
              </p:nvSpPr>
              <p:spPr bwMode="auto">
                <a:xfrm>
                  <a:off x="3584" y="3193"/>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615" name="Text Box 415"/>
                <p:cNvSpPr txBox="1">
                  <a:spLocks noChangeArrowheads="1"/>
                </p:cNvSpPr>
                <p:nvPr/>
              </p:nvSpPr>
              <p:spPr bwMode="auto">
                <a:xfrm>
                  <a:off x="3781" y="3200"/>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3</a:t>
                  </a:r>
                  <a:r>
                    <a:rPr lang="en-US" sz="1000" b="1"/>
                    <a:t> </a:t>
                  </a:r>
                </a:p>
              </p:txBody>
            </p:sp>
            <p:sp>
              <p:nvSpPr>
                <p:cNvPr id="435616" name="Text Box 416"/>
                <p:cNvSpPr txBox="1">
                  <a:spLocks noChangeArrowheads="1"/>
                </p:cNvSpPr>
                <p:nvPr/>
              </p:nvSpPr>
              <p:spPr bwMode="auto">
                <a:xfrm>
                  <a:off x="3984"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617" name="Text Box 417"/>
                <p:cNvSpPr txBox="1">
                  <a:spLocks noChangeArrowheads="1"/>
                </p:cNvSpPr>
                <p:nvPr/>
              </p:nvSpPr>
              <p:spPr bwMode="auto">
                <a:xfrm>
                  <a:off x="4169"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618" name="Text Box 418"/>
                <p:cNvSpPr txBox="1">
                  <a:spLocks noChangeArrowheads="1"/>
                </p:cNvSpPr>
                <p:nvPr/>
              </p:nvSpPr>
              <p:spPr bwMode="auto">
                <a:xfrm>
                  <a:off x="4371"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4</a:t>
                  </a:r>
                  <a:r>
                    <a:rPr lang="en-US" sz="1000" b="1"/>
                    <a:t> </a:t>
                  </a:r>
                </a:p>
              </p:txBody>
            </p:sp>
            <p:sp>
              <p:nvSpPr>
                <p:cNvPr id="435619" name="Text Box 419"/>
                <p:cNvSpPr txBox="1">
                  <a:spLocks noChangeArrowheads="1"/>
                </p:cNvSpPr>
                <p:nvPr/>
              </p:nvSpPr>
              <p:spPr bwMode="auto">
                <a:xfrm>
                  <a:off x="4583" y="3195"/>
                  <a:ext cx="1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6</a:t>
                  </a:r>
                  <a:r>
                    <a:rPr lang="en-US" sz="1000" b="1"/>
                    <a:t> </a:t>
                  </a:r>
                </a:p>
              </p:txBody>
            </p:sp>
          </p:grpSp>
          <p:sp>
            <p:nvSpPr>
              <p:cNvPr id="435620" name="Text Box 420"/>
              <p:cNvSpPr txBox="1">
                <a:spLocks noChangeArrowheads="1"/>
              </p:cNvSpPr>
              <p:nvPr/>
            </p:nvSpPr>
            <p:spPr bwMode="auto">
              <a:xfrm>
                <a:off x="631" y="116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621" name="Text Box 421"/>
              <p:cNvSpPr txBox="1">
                <a:spLocks noChangeArrowheads="1"/>
              </p:cNvSpPr>
              <p:nvPr/>
            </p:nvSpPr>
            <p:spPr bwMode="auto">
              <a:xfrm>
                <a:off x="828" y="1166"/>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622" name="Text Box 422"/>
              <p:cNvSpPr txBox="1">
                <a:spLocks noChangeArrowheads="1"/>
              </p:cNvSpPr>
              <p:nvPr/>
            </p:nvSpPr>
            <p:spPr bwMode="auto">
              <a:xfrm>
                <a:off x="1019"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623" name="Text Box 423"/>
              <p:cNvSpPr txBox="1">
                <a:spLocks noChangeArrowheads="1"/>
              </p:cNvSpPr>
              <p:nvPr/>
            </p:nvSpPr>
            <p:spPr bwMode="auto">
              <a:xfrm>
                <a:off x="1210" y="1167"/>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624" name="Text Box 424"/>
              <p:cNvSpPr txBox="1">
                <a:spLocks noChangeArrowheads="1"/>
              </p:cNvSpPr>
              <p:nvPr/>
            </p:nvSpPr>
            <p:spPr bwMode="auto">
              <a:xfrm>
                <a:off x="140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625" name="Text Box 425"/>
              <p:cNvSpPr txBox="1">
                <a:spLocks noChangeArrowheads="1"/>
              </p:cNvSpPr>
              <p:nvPr/>
            </p:nvSpPr>
            <p:spPr bwMode="auto">
              <a:xfrm>
                <a:off x="1597" y="1168"/>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626" name="Text Box 426"/>
              <p:cNvSpPr txBox="1">
                <a:spLocks noChangeArrowheads="1"/>
              </p:cNvSpPr>
              <p:nvPr/>
            </p:nvSpPr>
            <p:spPr bwMode="auto">
              <a:xfrm>
                <a:off x="1801"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627" name="Text Box 427"/>
              <p:cNvSpPr txBox="1">
                <a:spLocks noChangeArrowheads="1"/>
              </p:cNvSpPr>
              <p:nvPr/>
            </p:nvSpPr>
            <p:spPr bwMode="auto">
              <a:xfrm>
                <a:off x="2005" y="116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7</a:t>
                </a:r>
              </a:p>
            </p:txBody>
          </p:sp>
        </p:grpSp>
        <p:grpSp>
          <p:nvGrpSpPr>
            <p:cNvPr id="435628" name="Group 428"/>
            <p:cNvGrpSpPr>
              <a:grpSpLocks/>
            </p:cNvGrpSpPr>
            <p:nvPr/>
          </p:nvGrpSpPr>
          <p:grpSpPr bwMode="auto">
            <a:xfrm>
              <a:off x="542" y="1998"/>
              <a:ext cx="1705" cy="351"/>
              <a:chOff x="487" y="1609"/>
              <a:chExt cx="1705" cy="351"/>
            </a:xfrm>
          </p:grpSpPr>
          <p:sp>
            <p:nvSpPr>
              <p:cNvPr id="435629" name="Rectangle 429"/>
              <p:cNvSpPr>
                <a:spLocks noChangeArrowheads="1"/>
              </p:cNvSpPr>
              <p:nvPr/>
            </p:nvSpPr>
            <p:spPr bwMode="auto">
              <a:xfrm>
                <a:off x="827" y="1768"/>
                <a:ext cx="1365" cy="1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630" name="Line 430"/>
              <p:cNvSpPr>
                <a:spLocks noChangeShapeType="1"/>
              </p:cNvSpPr>
              <p:nvPr/>
            </p:nvSpPr>
            <p:spPr bwMode="auto">
              <a:xfrm>
                <a:off x="101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31" name="Line 431"/>
              <p:cNvSpPr>
                <a:spLocks noChangeShapeType="1"/>
              </p:cNvSpPr>
              <p:nvPr/>
            </p:nvSpPr>
            <p:spPr bwMode="auto">
              <a:xfrm>
                <a:off x="1211"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32" name="Line 432"/>
              <p:cNvSpPr>
                <a:spLocks noChangeShapeType="1"/>
              </p:cNvSpPr>
              <p:nvPr/>
            </p:nvSpPr>
            <p:spPr bwMode="auto">
              <a:xfrm>
                <a:off x="1403"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33" name="Line 433"/>
              <p:cNvSpPr>
                <a:spLocks noChangeShapeType="1"/>
              </p:cNvSpPr>
              <p:nvPr/>
            </p:nvSpPr>
            <p:spPr bwMode="auto">
              <a:xfrm>
                <a:off x="1595"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34" name="Line 434"/>
              <p:cNvSpPr>
                <a:spLocks noChangeShapeType="1"/>
              </p:cNvSpPr>
              <p:nvPr/>
            </p:nvSpPr>
            <p:spPr bwMode="auto">
              <a:xfrm>
                <a:off x="1787"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35" name="Line 435"/>
              <p:cNvSpPr>
                <a:spLocks noChangeShapeType="1"/>
              </p:cNvSpPr>
              <p:nvPr/>
            </p:nvSpPr>
            <p:spPr bwMode="auto">
              <a:xfrm>
                <a:off x="1979" y="1768"/>
                <a:ext cx="0" cy="19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36" name="Text Box 436"/>
              <p:cNvSpPr txBox="1">
                <a:spLocks noChangeArrowheads="1"/>
              </p:cNvSpPr>
              <p:nvPr/>
            </p:nvSpPr>
            <p:spPr bwMode="auto">
              <a:xfrm>
                <a:off x="993" y="1804"/>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37" name="Text Box 437"/>
              <p:cNvSpPr txBox="1">
                <a:spLocks noChangeArrowheads="1"/>
              </p:cNvSpPr>
              <p:nvPr/>
            </p:nvSpPr>
            <p:spPr bwMode="auto">
              <a:xfrm>
                <a:off x="1204"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38" name="Text Box 438"/>
              <p:cNvSpPr txBox="1">
                <a:spLocks noChangeArrowheads="1"/>
              </p:cNvSpPr>
              <p:nvPr/>
            </p:nvSpPr>
            <p:spPr bwMode="auto">
              <a:xfrm>
                <a:off x="1396"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39" name="Text Box 439"/>
              <p:cNvSpPr txBox="1">
                <a:spLocks noChangeArrowheads="1"/>
              </p:cNvSpPr>
              <p:nvPr/>
            </p:nvSpPr>
            <p:spPr bwMode="auto">
              <a:xfrm>
                <a:off x="1595"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40" name="Text Box 440"/>
              <p:cNvSpPr txBox="1">
                <a:spLocks noChangeArrowheads="1"/>
              </p:cNvSpPr>
              <p:nvPr/>
            </p:nvSpPr>
            <p:spPr bwMode="auto">
              <a:xfrm>
                <a:off x="1787"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41" name="Text Box 441"/>
              <p:cNvSpPr txBox="1">
                <a:spLocks noChangeArrowheads="1"/>
              </p:cNvSpPr>
              <p:nvPr/>
            </p:nvSpPr>
            <p:spPr bwMode="auto">
              <a:xfrm>
                <a:off x="1979" y="1800"/>
                <a:ext cx="13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42" name="Text Box 442"/>
              <p:cNvSpPr txBox="1">
                <a:spLocks noChangeArrowheads="1"/>
              </p:cNvSpPr>
              <p:nvPr/>
            </p:nvSpPr>
            <p:spPr bwMode="auto">
              <a:xfrm>
                <a:off x="847" y="178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643" name="Text Box 443"/>
              <p:cNvSpPr txBox="1">
                <a:spLocks noChangeArrowheads="1"/>
              </p:cNvSpPr>
              <p:nvPr/>
            </p:nvSpPr>
            <p:spPr bwMode="auto">
              <a:xfrm>
                <a:off x="1035" y="1798"/>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644" name="Text Box 444"/>
              <p:cNvSpPr txBox="1">
                <a:spLocks noChangeArrowheads="1"/>
              </p:cNvSpPr>
              <p:nvPr/>
            </p:nvSpPr>
            <p:spPr bwMode="auto">
              <a:xfrm>
                <a:off x="1196" y="1799"/>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645" name="Text Box 445"/>
              <p:cNvSpPr txBox="1">
                <a:spLocks noChangeArrowheads="1"/>
              </p:cNvSpPr>
              <p:nvPr/>
            </p:nvSpPr>
            <p:spPr bwMode="auto">
              <a:xfrm>
                <a:off x="1393" y="1806"/>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2</a:t>
                </a:r>
              </a:p>
            </p:txBody>
          </p:sp>
          <p:sp>
            <p:nvSpPr>
              <p:cNvPr id="435646" name="Text Box 446"/>
              <p:cNvSpPr txBox="1">
                <a:spLocks noChangeArrowheads="1"/>
              </p:cNvSpPr>
              <p:nvPr/>
            </p:nvSpPr>
            <p:spPr bwMode="auto">
              <a:xfrm>
                <a:off x="1596"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3</a:t>
                </a:r>
              </a:p>
            </p:txBody>
          </p:sp>
          <p:sp>
            <p:nvSpPr>
              <p:cNvPr id="435647" name="Text Box 447"/>
              <p:cNvSpPr txBox="1">
                <a:spLocks noChangeArrowheads="1"/>
              </p:cNvSpPr>
              <p:nvPr/>
            </p:nvSpPr>
            <p:spPr bwMode="auto">
              <a:xfrm>
                <a:off x="1781"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648" name="Text Box 448"/>
              <p:cNvSpPr txBox="1">
                <a:spLocks noChangeArrowheads="1"/>
              </p:cNvSpPr>
              <p:nvPr/>
            </p:nvSpPr>
            <p:spPr bwMode="auto">
              <a:xfrm>
                <a:off x="1983" y="1801"/>
                <a:ext cx="16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FF00FF"/>
                    </a:solidFill>
                  </a:rPr>
                  <a:t>1</a:t>
                </a:r>
              </a:p>
            </p:txBody>
          </p:sp>
          <p:sp>
            <p:nvSpPr>
              <p:cNvPr id="435649" name="Text Box 449"/>
              <p:cNvSpPr txBox="1">
                <a:spLocks noChangeArrowheads="1"/>
              </p:cNvSpPr>
              <p:nvPr/>
            </p:nvSpPr>
            <p:spPr bwMode="auto">
              <a:xfrm>
                <a:off x="835" y="1612"/>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650" name="Text Box 450"/>
              <p:cNvSpPr txBox="1">
                <a:spLocks noChangeArrowheads="1"/>
              </p:cNvSpPr>
              <p:nvPr/>
            </p:nvSpPr>
            <p:spPr bwMode="auto">
              <a:xfrm>
                <a:off x="1032" y="1613"/>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651" name="Text Box 451"/>
              <p:cNvSpPr txBox="1">
                <a:spLocks noChangeArrowheads="1"/>
              </p:cNvSpPr>
              <p:nvPr/>
            </p:nvSpPr>
            <p:spPr bwMode="auto">
              <a:xfrm>
                <a:off x="1223"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652" name="Text Box 452"/>
              <p:cNvSpPr txBox="1">
                <a:spLocks noChangeArrowheads="1"/>
              </p:cNvSpPr>
              <p:nvPr/>
            </p:nvSpPr>
            <p:spPr bwMode="auto">
              <a:xfrm>
                <a:off x="1414" y="1614"/>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653" name="Text Box 453"/>
              <p:cNvSpPr txBox="1">
                <a:spLocks noChangeArrowheads="1"/>
              </p:cNvSpPr>
              <p:nvPr/>
            </p:nvSpPr>
            <p:spPr bwMode="auto">
              <a:xfrm>
                <a:off x="161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654" name="Text Box 454"/>
              <p:cNvSpPr txBox="1">
                <a:spLocks noChangeArrowheads="1"/>
              </p:cNvSpPr>
              <p:nvPr/>
            </p:nvSpPr>
            <p:spPr bwMode="auto">
              <a:xfrm>
                <a:off x="1801" y="1615"/>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655" name="Text Box 455"/>
              <p:cNvSpPr txBox="1">
                <a:spLocks noChangeArrowheads="1"/>
              </p:cNvSpPr>
              <p:nvPr/>
            </p:nvSpPr>
            <p:spPr bwMode="auto">
              <a:xfrm>
                <a:off x="2005" y="1609"/>
                <a:ext cx="17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656" name="Text Box 456"/>
              <p:cNvSpPr txBox="1">
                <a:spLocks noChangeArrowheads="1"/>
              </p:cNvSpPr>
              <p:nvPr/>
            </p:nvSpPr>
            <p:spPr bwMode="auto">
              <a:xfrm>
                <a:off x="487" y="1776"/>
                <a:ext cx="39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grpSp>
        <p:sp>
          <p:nvSpPr>
            <p:cNvPr id="435657" name="Text Box 457"/>
            <p:cNvSpPr txBox="1">
              <a:spLocks noChangeArrowheads="1"/>
            </p:cNvSpPr>
            <p:nvPr/>
          </p:nvSpPr>
          <p:spPr bwMode="auto">
            <a:xfrm>
              <a:off x="4719" y="2163"/>
              <a:ext cx="4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latin typeface="Batang" pitchFamily="18" charset="-127"/>
                </a:rPr>
                <a:t>output</a:t>
              </a:r>
            </a:p>
          </p:txBody>
        </p:sp>
        <p:sp>
          <p:nvSpPr>
            <p:cNvPr id="435658" name="Line 458"/>
            <p:cNvSpPr>
              <a:spLocks noChangeShapeType="1"/>
            </p:cNvSpPr>
            <p:nvPr/>
          </p:nvSpPr>
          <p:spPr bwMode="auto">
            <a:xfrm>
              <a:off x="2277" y="2257"/>
              <a:ext cx="894"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59" name="Text Box 459"/>
            <p:cNvSpPr txBox="1">
              <a:spLocks noChangeArrowheads="1"/>
            </p:cNvSpPr>
            <p:nvPr/>
          </p:nvSpPr>
          <p:spPr bwMode="auto">
            <a:xfrm>
              <a:off x="2545" y="2112"/>
              <a:ext cx="37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a:t>One 6</a:t>
              </a:r>
            </a:p>
          </p:txBody>
        </p:sp>
      </p:grpSp>
      <p:sp>
        <p:nvSpPr>
          <p:cNvPr id="435660" name="Rectangle 460"/>
          <p:cNvSpPr>
            <a:spLocks noChangeArrowheads="1"/>
          </p:cNvSpPr>
          <p:nvPr/>
        </p:nvSpPr>
        <p:spPr bwMode="auto">
          <a:xfrm>
            <a:off x="1398588" y="1292225"/>
            <a:ext cx="2166937"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5661" name="Line 461"/>
          <p:cNvSpPr>
            <a:spLocks noChangeShapeType="1"/>
          </p:cNvSpPr>
          <p:nvPr/>
        </p:nvSpPr>
        <p:spPr bwMode="auto">
          <a:xfrm>
            <a:off x="1703388" y="12922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62" name="Line 462"/>
          <p:cNvSpPr>
            <a:spLocks noChangeShapeType="1"/>
          </p:cNvSpPr>
          <p:nvPr/>
        </p:nvSpPr>
        <p:spPr bwMode="auto">
          <a:xfrm>
            <a:off x="2008188" y="12922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63" name="Line 463"/>
          <p:cNvSpPr>
            <a:spLocks noChangeShapeType="1"/>
          </p:cNvSpPr>
          <p:nvPr/>
        </p:nvSpPr>
        <p:spPr bwMode="auto">
          <a:xfrm>
            <a:off x="2312988" y="12922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64" name="Line 464"/>
          <p:cNvSpPr>
            <a:spLocks noChangeShapeType="1"/>
          </p:cNvSpPr>
          <p:nvPr/>
        </p:nvSpPr>
        <p:spPr bwMode="auto">
          <a:xfrm>
            <a:off x="2617788" y="12922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65" name="Line 465"/>
          <p:cNvSpPr>
            <a:spLocks noChangeShapeType="1"/>
          </p:cNvSpPr>
          <p:nvPr/>
        </p:nvSpPr>
        <p:spPr bwMode="auto">
          <a:xfrm>
            <a:off x="2922588" y="12922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66" name="Line 466"/>
          <p:cNvSpPr>
            <a:spLocks noChangeShapeType="1"/>
          </p:cNvSpPr>
          <p:nvPr/>
        </p:nvSpPr>
        <p:spPr bwMode="auto">
          <a:xfrm>
            <a:off x="3227388" y="1292225"/>
            <a:ext cx="0" cy="304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35667" name="Text Box 467"/>
          <p:cNvSpPr txBox="1">
            <a:spLocks noChangeArrowheads="1"/>
          </p:cNvSpPr>
          <p:nvPr/>
        </p:nvSpPr>
        <p:spPr bwMode="auto">
          <a:xfrm>
            <a:off x="1662113" y="1349375"/>
            <a:ext cx="220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68" name="Text Box 468"/>
          <p:cNvSpPr txBox="1">
            <a:spLocks noChangeArrowheads="1"/>
          </p:cNvSpPr>
          <p:nvPr/>
        </p:nvSpPr>
        <p:spPr bwMode="auto">
          <a:xfrm>
            <a:off x="1997075" y="1343025"/>
            <a:ext cx="220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69" name="Text Box 469"/>
          <p:cNvSpPr txBox="1">
            <a:spLocks noChangeArrowheads="1"/>
          </p:cNvSpPr>
          <p:nvPr/>
        </p:nvSpPr>
        <p:spPr bwMode="auto">
          <a:xfrm>
            <a:off x="2301875" y="1343025"/>
            <a:ext cx="220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70" name="Text Box 470"/>
          <p:cNvSpPr txBox="1">
            <a:spLocks noChangeArrowheads="1"/>
          </p:cNvSpPr>
          <p:nvPr/>
        </p:nvSpPr>
        <p:spPr bwMode="auto">
          <a:xfrm>
            <a:off x="2617788" y="1343025"/>
            <a:ext cx="220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71" name="Text Box 471"/>
          <p:cNvSpPr txBox="1">
            <a:spLocks noChangeArrowheads="1"/>
          </p:cNvSpPr>
          <p:nvPr/>
        </p:nvSpPr>
        <p:spPr bwMode="auto">
          <a:xfrm>
            <a:off x="2922588" y="1343025"/>
            <a:ext cx="220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72" name="Text Box 472"/>
          <p:cNvSpPr txBox="1">
            <a:spLocks noChangeArrowheads="1"/>
          </p:cNvSpPr>
          <p:nvPr/>
        </p:nvSpPr>
        <p:spPr bwMode="auto">
          <a:xfrm>
            <a:off x="3227388" y="1343025"/>
            <a:ext cx="2206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 </a:t>
            </a:r>
          </a:p>
        </p:txBody>
      </p:sp>
      <p:sp>
        <p:nvSpPr>
          <p:cNvPr id="435673" name="Text Box 473"/>
          <p:cNvSpPr txBox="1">
            <a:spLocks noChangeArrowheads="1"/>
          </p:cNvSpPr>
          <p:nvPr/>
        </p:nvSpPr>
        <p:spPr bwMode="auto">
          <a:xfrm>
            <a:off x="1430338" y="1325563"/>
            <a:ext cx="265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674" name="Text Box 474"/>
          <p:cNvSpPr txBox="1">
            <a:spLocks noChangeArrowheads="1"/>
          </p:cNvSpPr>
          <p:nvPr/>
        </p:nvSpPr>
        <p:spPr bwMode="auto">
          <a:xfrm>
            <a:off x="1728788" y="1339850"/>
            <a:ext cx="265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5675" name="Text Box 475"/>
          <p:cNvSpPr txBox="1">
            <a:spLocks noChangeArrowheads="1"/>
          </p:cNvSpPr>
          <p:nvPr/>
        </p:nvSpPr>
        <p:spPr bwMode="auto">
          <a:xfrm>
            <a:off x="1984375" y="1341438"/>
            <a:ext cx="2651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676" name="Text Box 476"/>
          <p:cNvSpPr txBox="1">
            <a:spLocks noChangeArrowheads="1"/>
          </p:cNvSpPr>
          <p:nvPr/>
        </p:nvSpPr>
        <p:spPr bwMode="auto">
          <a:xfrm>
            <a:off x="2297113" y="1352550"/>
            <a:ext cx="265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2</a:t>
            </a:r>
          </a:p>
        </p:txBody>
      </p:sp>
      <p:sp>
        <p:nvSpPr>
          <p:cNvPr id="435677" name="Text Box 477"/>
          <p:cNvSpPr txBox="1">
            <a:spLocks noChangeArrowheads="1"/>
          </p:cNvSpPr>
          <p:nvPr/>
        </p:nvSpPr>
        <p:spPr bwMode="auto">
          <a:xfrm>
            <a:off x="2619375" y="1344613"/>
            <a:ext cx="2651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3</a:t>
            </a:r>
          </a:p>
        </p:txBody>
      </p:sp>
      <p:sp>
        <p:nvSpPr>
          <p:cNvPr id="435678" name="Text Box 478"/>
          <p:cNvSpPr txBox="1">
            <a:spLocks noChangeArrowheads="1"/>
          </p:cNvSpPr>
          <p:nvPr/>
        </p:nvSpPr>
        <p:spPr bwMode="auto">
          <a:xfrm>
            <a:off x="2913063" y="1344613"/>
            <a:ext cx="265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t>0</a:t>
            </a:r>
          </a:p>
        </p:txBody>
      </p:sp>
      <p:sp>
        <p:nvSpPr>
          <p:cNvPr id="435679" name="Text Box 479"/>
          <p:cNvSpPr txBox="1">
            <a:spLocks noChangeArrowheads="1"/>
          </p:cNvSpPr>
          <p:nvPr/>
        </p:nvSpPr>
        <p:spPr bwMode="auto">
          <a:xfrm>
            <a:off x="3233738" y="1344613"/>
            <a:ext cx="2651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1">
                <a:solidFill>
                  <a:srgbClr val="22AA22"/>
                </a:solidFill>
              </a:rPr>
              <a:t>1</a:t>
            </a:r>
          </a:p>
        </p:txBody>
      </p:sp>
      <p:sp>
        <p:nvSpPr>
          <p:cNvPr id="435680" name="Text Box 480"/>
          <p:cNvSpPr txBox="1">
            <a:spLocks noChangeArrowheads="1"/>
          </p:cNvSpPr>
          <p:nvPr/>
        </p:nvSpPr>
        <p:spPr bwMode="auto">
          <a:xfrm>
            <a:off x="1411288" y="1044575"/>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0</a:t>
            </a:r>
          </a:p>
        </p:txBody>
      </p:sp>
      <p:sp>
        <p:nvSpPr>
          <p:cNvPr id="435681" name="Text Box 481"/>
          <p:cNvSpPr txBox="1">
            <a:spLocks noChangeArrowheads="1"/>
          </p:cNvSpPr>
          <p:nvPr/>
        </p:nvSpPr>
        <p:spPr bwMode="auto">
          <a:xfrm>
            <a:off x="1724025" y="1046163"/>
            <a:ext cx="2809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1</a:t>
            </a:r>
          </a:p>
        </p:txBody>
      </p:sp>
      <p:sp>
        <p:nvSpPr>
          <p:cNvPr id="435682" name="Text Box 482"/>
          <p:cNvSpPr txBox="1">
            <a:spLocks noChangeArrowheads="1"/>
          </p:cNvSpPr>
          <p:nvPr/>
        </p:nvSpPr>
        <p:spPr bwMode="auto">
          <a:xfrm>
            <a:off x="2027238" y="1047750"/>
            <a:ext cx="2809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2</a:t>
            </a:r>
          </a:p>
        </p:txBody>
      </p:sp>
      <p:sp>
        <p:nvSpPr>
          <p:cNvPr id="435683" name="Text Box 483"/>
          <p:cNvSpPr txBox="1">
            <a:spLocks noChangeArrowheads="1"/>
          </p:cNvSpPr>
          <p:nvPr/>
        </p:nvSpPr>
        <p:spPr bwMode="auto">
          <a:xfrm>
            <a:off x="2330450" y="1047750"/>
            <a:ext cx="2809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3</a:t>
            </a:r>
          </a:p>
        </p:txBody>
      </p:sp>
      <p:sp>
        <p:nvSpPr>
          <p:cNvPr id="435684" name="Text Box 484"/>
          <p:cNvSpPr txBox="1">
            <a:spLocks noChangeArrowheads="1"/>
          </p:cNvSpPr>
          <p:nvPr/>
        </p:nvSpPr>
        <p:spPr bwMode="auto">
          <a:xfrm>
            <a:off x="2643188" y="1049338"/>
            <a:ext cx="2809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4</a:t>
            </a:r>
          </a:p>
        </p:txBody>
      </p:sp>
      <p:sp>
        <p:nvSpPr>
          <p:cNvPr id="435685" name="Text Box 485"/>
          <p:cNvSpPr txBox="1">
            <a:spLocks noChangeArrowheads="1"/>
          </p:cNvSpPr>
          <p:nvPr/>
        </p:nvSpPr>
        <p:spPr bwMode="auto">
          <a:xfrm>
            <a:off x="2944813" y="1049338"/>
            <a:ext cx="2809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5</a:t>
            </a:r>
          </a:p>
        </p:txBody>
      </p:sp>
      <p:sp>
        <p:nvSpPr>
          <p:cNvPr id="435686" name="Text Box 486"/>
          <p:cNvSpPr txBox="1">
            <a:spLocks noChangeArrowheads="1"/>
          </p:cNvSpPr>
          <p:nvPr/>
        </p:nvSpPr>
        <p:spPr bwMode="auto">
          <a:xfrm>
            <a:off x="3268663" y="1039813"/>
            <a:ext cx="2809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1"/>
              <a:t>6</a:t>
            </a:r>
          </a:p>
        </p:txBody>
      </p:sp>
      <p:sp>
        <p:nvSpPr>
          <p:cNvPr id="435687" name="Text Box 487"/>
          <p:cNvSpPr txBox="1">
            <a:spLocks noChangeArrowheads="1"/>
          </p:cNvSpPr>
          <p:nvPr/>
        </p:nvSpPr>
        <p:spPr bwMode="auto">
          <a:xfrm>
            <a:off x="858838" y="1304925"/>
            <a:ext cx="625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Batang" pitchFamily="18" charset="-127"/>
              </a:rPr>
              <a:t>count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5677"/>
                                        </p:tgtEl>
                                        <p:attrNameLst>
                                          <p:attrName>style.visibility</p:attrName>
                                        </p:attrNameLst>
                                      </p:cBhvr>
                                      <p:to>
                                        <p:strVal val="visible"/>
                                      </p:to>
                                    </p:set>
                                    <p:animEffect transition="in" filter="blinds(horizontal)">
                                      <p:cBhvr>
                                        <p:cTn id="7" dur="500"/>
                                        <p:tgtEl>
                                          <p:spTgt spid="435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5674"/>
                                        </p:tgtEl>
                                        <p:attrNameLst>
                                          <p:attrName>style.visibility</p:attrName>
                                        </p:attrNameLst>
                                      </p:cBhvr>
                                      <p:to>
                                        <p:strVal val="visible"/>
                                      </p:to>
                                    </p:set>
                                    <p:animEffect transition="in" filter="blinds(horizontal)">
                                      <p:cBhvr>
                                        <p:cTn id="12" dur="500"/>
                                        <p:tgtEl>
                                          <p:spTgt spid="4356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5678"/>
                                        </p:tgtEl>
                                        <p:attrNameLst>
                                          <p:attrName>style.visibility</p:attrName>
                                        </p:attrNameLst>
                                      </p:cBhvr>
                                      <p:to>
                                        <p:strVal val="visible"/>
                                      </p:to>
                                    </p:set>
                                    <p:animEffect transition="in" filter="blinds(horizontal)">
                                      <p:cBhvr>
                                        <p:cTn id="17" dur="500"/>
                                        <p:tgtEl>
                                          <p:spTgt spid="4356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5675"/>
                                        </p:tgtEl>
                                        <p:attrNameLst>
                                          <p:attrName>style.visibility</p:attrName>
                                        </p:attrNameLst>
                                      </p:cBhvr>
                                      <p:to>
                                        <p:strVal val="visible"/>
                                      </p:to>
                                    </p:set>
                                    <p:animEffect transition="in" filter="blinds(horizontal)">
                                      <p:cBhvr>
                                        <p:cTn id="22" dur="500"/>
                                        <p:tgtEl>
                                          <p:spTgt spid="4356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35676"/>
                                        </p:tgtEl>
                                        <p:attrNameLst>
                                          <p:attrName>style.visibility</p:attrName>
                                        </p:attrNameLst>
                                      </p:cBhvr>
                                      <p:to>
                                        <p:strVal val="visible"/>
                                      </p:to>
                                    </p:set>
                                    <p:animEffect transition="in" filter="blinds(horizontal)">
                                      <p:cBhvr>
                                        <p:cTn id="27" dur="500"/>
                                        <p:tgtEl>
                                          <p:spTgt spid="435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674" grpId="0" autoUpdateAnimBg="0"/>
      <p:bldP spid="435675" grpId="0" autoUpdateAnimBg="0"/>
      <p:bldP spid="435676" grpId="0" autoUpdateAnimBg="0"/>
      <p:bldP spid="435677" grpId="0" autoUpdateAnimBg="0"/>
      <p:bldP spid="43567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609600" y="165100"/>
            <a:ext cx="7772400" cy="863600"/>
          </a:xfrm>
          <a:noFill/>
          <a:ln/>
        </p:spPr>
        <p:txBody>
          <a:bodyPr/>
          <a:lstStyle/>
          <a:p>
            <a:r>
              <a:rPr lang="en-US" sz="3200"/>
              <a:t>Bucket Sort </a:t>
            </a:r>
            <a:r>
              <a:rPr lang="en-US" sz="3200">
                <a:sym typeface="Symbol" pitchFamily="18" charset="2"/>
              </a:rPr>
              <a:t> Running Time</a:t>
            </a:r>
            <a:endParaRPr lang="en-US" sz="3200"/>
          </a:p>
        </p:txBody>
      </p:sp>
      <p:sp>
        <p:nvSpPr>
          <p:cNvPr id="436227" name="Rectangle 3" descr="Rectangle: Click to edit Master text styles&#10;Second level&#10;Third level&#10;Fourth level&#10;Fifth level"/>
          <p:cNvSpPr>
            <a:spLocks noGrp="1" noChangeArrowheads="1"/>
          </p:cNvSpPr>
          <p:nvPr>
            <p:ph idx="1"/>
          </p:nvPr>
        </p:nvSpPr>
        <p:spPr>
          <a:xfrm>
            <a:off x="660400" y="1112838"/>
            <a:ext cx="7910513" cy="5014912"/>
          </a:xfrm>
          <a:noFill/>
          <a:ln/>
        </p:spPr>
        <p:txBody>
          <a:bodyPr/>
          <a:lstStyle/>
          <a:p>
            <a:r>
              <a:rPr lang="en-US" sz="2000">
                <a:sym typeface="Symbol" pitchFamily="18" charset="2"/>
              </a:rPr>
              <a:t>Initializing array </a:t>
            </a:r>
            <a:r>
              <a:rPr lang="en-US" sz="2000">
                <a:latin typeface="Batang" pitchFamily="18" charset="-127"/>
                <a:sym typeface="Symbol" pitchFamily="18" charset="2"/>
              </a:rPr>
              <a:t>count</a:t>
            </a:r>
            <a:r>
              <a:rPr lang="en-US" sz="2000">
                <a:sym typeface="Symbol" pitchFamily="18" charset="2"/>
              </a:rPr>
              <a:t> to all 0s takes O(M) time</a:t>
            </a:r>
          </a:p>
          <a:p>
            <a:r>
              <a:rPr lang="en-US" sz="2000">
                <a:sym typeface="Symbol" pitchFamily="18" charset="2"/>
              </a:rPr>
              <a:t>Scanning the input array and increasing the corresponding element of </a:t>
            </a:r>
            <a:r>
              <a:rPr lang="en-US" sz="2000">
                <a:latin typeface="Batang" pitchFamily="18" charset="-127"/>
                <a:sym typeface="Symbol" pitchFamily="18" charset="2"/>
              </a:rPr>
              <a:t>count</a:t>
            </a:r>
            <a:r>
              <a:rPr lang="en-US" sz="2000">
                <a:sym typeface="Symbol" pitchFamily="18" charset="2"/>
              </a:rPr>
              <a:t> takes O(N) time</a:t>
            </a:r>
          </a:p>
          <a:p>
            <a:r>
              <a:rPr lang="en-US" sz="2000">
                <a:sym typeface="Symbol" pitchFamily="18" charset="2"/>
              </a:rPr>
              <a:t>Scanning array count and printing out the representation of the sorted list takes O(M+N) time</a:t>
            </a:r>
          </a:p>
          <a:p>
            <a:r>
              <a:rPr lang="en-US" sz="2000">
                <a:sym typeface="Symbol" pitchFamily="18" charset="2"/>
              </a:rPr>
              <a:t>Totally, bucket sort takes O(M+N) time</a:t>
            </a:r>
          </a:p>
          <a:p>
            <a:r>
              <a:rPr lang="en-US" sz="2000">
                <a:sym typeface="Symbol" pitchFamily="18" charset="2"/>
              </a:rPr>
              <a:t>In practice, we usually use bucket sort when we have M = O(N), in which case the running time is 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type="title"/>
          </p:nvPr>
        </p:nvSpPr>
        <p:spPr>
          <a:xfrm>
            <a:off x="619125" y="165100"/>
            <a:ext cx="7772400" cy="617538"/>
          </a:xfrm>
        </p:spPr>
        <p:txBody>
          <a:bodyPr/>
          <a:lstStyle/>
          <a:p>
            <a:r>
              <a:rPr lang="en-US" sz="3200"/>
              <a:t>Insertion Sort </a:t>
            </a:r>
            <a:r>
              <a:rPr lang="en-US" sz="3200">
                <a:sym typeface="Symbol" pitchFamily="18" charset="2"/>
              </a:rPr>
              <a:t> </a:t>
            </a:r>
            <a:r>
              <a:rPr lang="en-US" sz="3200"/>
              <a:t>Worst Cases</a:t>
            </a:r>
            <a:endParaRPr lang="en-US" sz="3200">
              <a:latin typeface="Batang" pitchFamily="18" charset="-127"/>
            </a:endParaRPr>
          </a:p>
        </p:txBody>
      </p:sp>
      <p:sp>
        <p:nvSpPr>
          <p:cNvPr id="351234" name="Rectangle 2" descr="Rectangle: Click to edit Master text styles&#10;Second level&#10;Third level&#10;Fourth level&#10;Fifth level"/>
          <p:cNvSpPr>
            <a:spLocks noGrp="1" noChangeArrowheads="1"/>
          </p:cNvSpPr>
          <p:nvPr>
            <p:ph idx="1"/>
          </p:nvPr>
        </p:nvSpPr>
        <p:spPr>
          <a:xfrm>
            <a:off x="428625" y="858838"/>
            <a:ext cx="8250238" cy="4860925"/>
          </a:xfrm>
        </p:spPr>
        <p:txBody>
          <a:bodyPr/>
          <a:lstStyle/>
          <a:p>
            <a:r>
              <a:rPr lang="en-US" sz="2400"/>
              <a:t>If the input data elements are in </a:t>
            </a:r>
            <a:r>
              <a:rPr lang="en-US" sz="2400">
                <a:solidFill>
                  <a:srgbClr val="FF0000"/>
                </a:solidFill>
              </a:rPr>
              <a:t>decreasing</a:t>
            </a:r>
            <a:r>
              <a:rPr lang="en-US" sz="2400"/>
              <a:t> order, the inner loop is executed p+1 times for each value of p and thus the running time is O(N</a:t>
            </a:r>
            <a:r>
              <a:rPr lang="en-US" sz="2400" baseline="30000"/>
              <a:t>2</a:t>
            </a:r>
            <a:r>
              <a:rPr lang="en-US" sz="2400"/>
              <a:t>). </a:t>
            </a:r>
          </a:p>
          <a:p>
            <a:r>
              <a:rPr lang="en-US" sz="2400"/>
              <a:t>For example: sort 64 51 34 32 21 8</a:t>
            </a:r>
          </a:p>
        </p:txBody>
      </p:sp>
      <p:sp>
        <p:nvSpPr>
          <p:cNvPr id="351236" name="Rectangle 4"/>
          <p:cNvSpPr>
            <a:spLocks noChangeArrowheads="1"/>
          </p:cNvSpPr>
          <p:nvPr/>
        </p:nvSpPr>
        <p:spPr bwMode="auto">
          <a:xfrm>
            <a:off x="3076575"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51237" name="Rectangle 5"/>
          <p:cNvSpPr>
            <a:spLocks noChangeArrowheads="1"/>
          </p:cNvSpPr>
          <p:nvPr/>
        </p:nvSpPr>
        <p:spPr bwMode="auto">
          <a:xfrm>
            <a:off x="2665413" y="2778125"/>
            <a:ext cx="4881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solidFill>
                  <a:srgbClr val="22AA22"/>
                </a:solidFill>
                <a:cs typeface="Times New Roman" charset="0"/>
                <a:sym typeface="Symbol" pitchFamily="18" charset="2"/>
              </a:rPr>
              <a:t>64</a:t>
            </a:r>
            <a:r>
              <a:rPr lang="en-US" sz="1800">
                <a:cs typeface="Times New Roman" charset="0"/>
                <a:sym typeface="Symbol" pitchFamily="18" charset="2"/>
              </a:rPr>
              <a:t>	51	34	32	21	8</a:t>
            </a:r>
          </a:p>
        </p:txBody>
      </p:sp>
      <p:sp>
        <p:nvSpPr>
          <p:cNvPr id="351238" name="Text Box 6"/>
          <p:cNvSpPr txBox="1">
            <a:spLocks noChangeArrowheads="1"/>
          </p:cNvSpPr>
          <p:nvPr/>
        </p:nvSpPr>
        <p:spPr bwMode="auto">
          <a:xfrm>
            <a:off x="822325" y="3319463"/>
            <a:ext cx="79883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fourth pass:	</a:t>
            </a:r>
            <a:r>
              <a:rPr lang="en-US" sz="1800">
                <a:solidFill>
                  <a:srgbClr val="22AA22"/>
                </a:solidFill>
                <a:cs typeface="Times New Roman" charset="0"/>
                <a:sym typeface="Symbol" pitchFamily="18" charset="2"/>
              </a:rPr>
              <a:t>32	34	51	64 	</a:t>
            </a:r>
            <a:r>
              <a:rPr lang="en-US" sz="1800">
                <a:solidFill>
                  <a:srgbClr val="FF00FF"/>
                </a:solidFill>
                <a:cs typeface="Times New Roman" charset="0"/>
                <a:sym typeface="Symbol" pitchFamily="18" charset="2"/>
              </a:rPr>
              <a:t>21</a:t>
            </a:r>
            <a:r>
              <a:rPr lang="en-US" sz="1800">
                <a:solidFill>
                  <a:srgbClr val="22AA22"/>
                </a:solidFill>
                <a:cs typeface="Times New Roman" charset="0"/>
                <a:sym typeface="Symbol" pitchFamily="18" charset="2"/>
              </a:rPr>
              <a:t>	</a:t>
            </a:r>
            <a:r>
              <a:rPr lang="en-US" sz="1800">
                <a:cs typeface="Times New Roman" charset="0"/>
                <a:sym typeface="Symbol" pitchFamily="18" charset="2"/>
              </a:rPr>
              <a:t>8      j=4</a:t>
            </a:r>
          </a:p>
          <a:p>
            <a:r>
              <a:rPr lang="en-US" sz="1800">
                <a:cs typeface="Times New Roman" charset="0"/>
                <a:sym typeface="Symbol" pitchFamily="18" charset="2"/>
              </a:rPr>
              <a:t>p = 4</a:t>
            </a:r>
            <a:r>
              <a:rPr lang="en-US" sz="1800">
                <a:solidFill>
                  <a:srgbClr val="22AA22"/>
                </a:solidFill>
                <a:cs typeface="Times New Roman" charset="0"/>
                <a:sym typeface="Symbol" pitchFamily="18" charset="2"/>
              </a:rPr>
              <a:t>		32	34	51	</a:t>
            </a:r>
            <a:r>
              <a:rPr lang="en-US" sz="1800">
                <a:solidFill>
                  <a:srgbClr val="FF00FF"/>
                </a:solidFill>
                <a:cs typeface="Times New Roman" charset="0"/>
                <a:sym typeface="Symbol" pitchFamily="18" charset="2"/>
              </a:rPr>
              <a:t>21</a:t>
            </a:r>
            <a:r>
              <a:rPr lang="en-US" sz="1800">
                <a:solidFill>
                  <a:srgbClr val="22AA22"/>
                </a:solidFill>
                <a:cs typeface="Times New Roman" charset="0"/>
                <a:sym typeface="Symbol" pitchFamily="18" charset="2"/>
              </a:rPr>
              <a:t> 	64	</a:t>
            </a:r>
            <a:r>
              <a:rPr lang="en-US" sz="1800">
                <a:cs typeface="Times New Roman" charset="0"/>
                <a:sym typeface="Symbol" pitchFamily="18" charset="2"/>
              </a:rPr>
              <a:t>8      j=3</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32	34	</a:t>
            </a:r>
            <a:r>
              <a:rPr lang="en-US" sz="1800">
                <a:solidFill>
                  <a:srgbClr val="FF00FF"/>
                </a:solidFill>
                <a:cs typeface="Times New Roman" charset="0"/>
                <a:sym typeface="Symbol" pitchFamily="18" charset="2"/>
              </a:rPr>
              <a:t>21</a:t>
            </a:r>
            <a:r>
              <a:rPr lang="en-US" sz="1800">
                <a:solidFill>
                  <a:srgbClr val="22AA22"/>
                </a:solidFill>
                <a:cs typeface="Times New Roman" charset="0"/>
                <a:sym typeface="Symbol" pitchFamily="18" charset="2"/>
              </a:rPr>
              <a:t>	51 	64	</a:t>
            </a:r>
            <a:r>
              <a:rPr lang="en-US" sz="1800">
                <a:cs typeface="Times New Roman" charset="0"/>
                <a:sym typeface="Symbol" pitchFamily="18" charset="2"/>
              </a:rPr>
              <a:t>8      j=2</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32	</a:t>
            </a:r>
            <a:r>
              <a:rPr lang="en-US" sz="1800">
                <a:solidFill>
                  <a:srgbClr val="FF00FF"/>
                </a:solidFill>
                <a:cs typeface="Times New Roman" charset="0"/>
                <a:sym typeface="Symbol" pitchFamily="18" charset="2"/>
              </a:rPr>
              <a:t>21</a:t>
            </a:r>
            <a:r>
              <a:rPr lang="en-US" sz="1800">
                <a:solidFill>
                  <a:srgbClr val="22AA22"/>
                </a:solidFill>
                <a:cs typeface="Times New Roman" charset="0"/>
                <a:sym typeface="Symbol" pitchFamily="18" charset="2"/>
              </a:rPr>
              <a:t>	34	51 	64	</a:t>
            </a:r>
            <a:r>
              <a:rPr lang="en-US" sz="1800">
                <a:cs typeface="Times New Roman" charset="0"/>
                <a:sym typeface="Symbol" pitchFamily="18" charset="2"/>
              </a:rPr>
              <a:t>8      j=1</a:t>
            </a:r>
          </a:p>
          <a:p>
            <a:r>
              <a:rPr lang="en-US" sz="1800">
                <a:cs typeface="Times New Roman" charset="0"/>
                <a:sym typeface="Symbol" pitchFamily="18" charset="2"/>
              </a:rPr>
              <a:t>		</a:t>
            </a:r>
            <a:r>
              <a:rPr lang="en-US" sz="1800">
                <a:solidFill>
                  <a:srgbClr val="FF00FF"/>
                </a:solidFill>
                <a:cs typeface="Times New Roman" charset="0"/>
                <a:sym typeface="Symbol" pitchFamily="18" charset="2"/>
              </a:rPr>
              <a:t>21</a:t>
            </a:r>
            <a:r>
              <a:rPr lang="en-US" sz="1800">
                <a:solidFill>
                  <a:srgbClr val="22AA22"/>
                </a:solidFill>
                <a:cs typeface="Times New Roman" charset="0"/>
                <a:sym typeface="Symbol" pitchFamily="18" charset="2"/>
              </a:rPr>
              <a:t>	32	34	51 	64	</a:t>
            </a:r>
            <a:r>
              <a:rPr lang="en-US" sz="1800">
                <a:cs typeface="Times New Roman" charset="0"/>
                <a:sym typeface="Symbol" pitchFamily="18" charset="2"/>
              </a:rPr>
              <a:t>8      j=0</a:t>
            </a:r>
          </a:p>
          <a:p>
            <a:r>
              <a:rPr lang="en-US" sz="1800">
                <a:cs typeface="Times New Roman" charset="0"/>
                <a:sym typeface="Symbol" pitchFamily="18" charset="2"/>
              </a:rPr>
              <a:t>		</a:t>
            </a:r>
            <a:r>
              <a:rPr lang="en-US" sz="1800">
                <a:solidFill>
                  <a:srgbClr val="22AA22"/>
                </a:solidFill>
                <a:cs typeface="Times New Roman" charset="0"/>
                <a:sym typeface="Symbol" pitchFamily="18" charset="2"/>
              </a:rPr>
              <a:t>21	32	34	51 	64	</a:t>
            </a:r>
            <a:r>
              <a:rPr lang="en-US" sz="1800">
                <a:cs typeface="Times New Roman" charset="0"/>
                <a:sym typeface="Symbol" pitchFamily="18" charset="2"/>
              </a:rPr>
              <a:t>8</a:t>
            </a:r>
          </a:p>
        </p:txBody>
      </p:sp>
      <p:sp>
        <p:nvSpPr>
          <p:cNvPr id="351242" name="Text Box 10"/>
          <p:cNvSpPr txBox="1">
            <a:spLocks noChangeArrowheads="1"/>
          </p:cNvSpPr>
          <p:nvPr/>
        </p:nvSpPr>
        <p:spPr bwMode="auto">
          <a:xfrm>
            <a:off x="817563" y="2417763"/>
            <a:ext cx="683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a:t>position:		</a:t>
            </a:r>
            <a:r>
              <a:rPr lang="en-US" sz="1800">
                <a:solidFill>
                  <a:srgbClr val="FF0000"/>
                </a:solidFill>
                <a:cs typeface="Times New Roman" charset="0"/>
                <a:sym typeface="Symbol" pitchFamily="18" charset="2"/>
              </a:rPr>
              <a:t>0	1	2	3	4	5</a:t>
            </a:r>
            <a:endParaRPr lang="en-US" sz="180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18312</TotalTime>
  <Words>7480</Words>
  <Application>Microsoft Office PowerPoint</Application>
  <PresentationFormat>On-screen Show (4:3)</PresentationFormat>
  <Paragraphs>2732</Paragraphs>
  <Slides>84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1" baseType="lpstr">
      <vt:lpstr>Times New Roman</vt:lpstr>
      <vt:lpstr>Tahoma</vt:lpstr>
      <vt:lpstr>Wingdings</vt:lpstr>
      <vt:lpstr>Batang</vt:lpstr>
      <vt:lpstr>Symbol</vt:lpstr>
      <vt:lpstr>Office Theme</vt:lpstr>
      <vt:lpstr>Microsoft Equation 3.0</vt:lpstr>
      <vt:lpstr>Sorting</vt:lpstr>
      <vt:lpstr>Preliminaries</vt:lpstr>
      <vt:lpstr>Insertion Sort</vt:lpstr>
      <vt:lpstr>Insertion Sort  Examples</vt:lpstr>
      <vt:lpstr>Insertion Sort  Examples</vt:lpstr>
      <vt:lpstr>Insertion Sort  C++ code</vt:lpstr>
      <vt:lpstr>Insertion Sort  Performance</vt:lpstr>
      <vt:lpstr>Insertion Sort  Best Cases</vt:lpstr>
      <vt:lpstr>Insertion Sort  Worst Cases</vt:lpstr>
      <vt:lpstr>Shellsort</vt:lpstr>
      <vt:lpstr>Shellsort  Example</vt:lpstr>
      <vt:lpstr>Shellsort  Example</vt:lpstr>
      <vt:lpstr>How to Choose the Increment Sequence</vt:lpstr>
      <vt:lpstr>C++ code for Shellsort</vt:lpstr>
      <vt:lpstr>Shellsort Using Shell’s Increments - Example</vt:lpstr>
      <vt:lpstr>Shellsort  Running Time</vt:lpstr>
      <vt:lpstr>Heapsort</vt:lpstr>
      <vt:lpstr>Binary heaps (review)</vt:lpstr>
      <vt:lpstr>Binary heaps (review)</vt:lpstr>
      <vt:lpstr>Heapsort  Example</vt:lpstr>
      <vt:lpstr>Heapsort  Example</vt:lpstr>
      <vt:lpstr>Heapsort  Example</vt:lpstr>
      <vt:lpstr>Heapsort  Example</vt:lpstr>
      <vt:lpstr>Heapsort  Running Time</vt:lpstr>
      <vt:lpstr>Heapsort  Improving Space Efficiency</vt:lpstr>
      <vt:lpstr>Improving Space Efficiency  Example</vt:lpstr>
      <vt:lpstr>Improving Space Efficiency  Example</vt:lpstr>
      <vt:lpstr>Improving Space Efficiency  Example</vt:lpstr>
      <vt:lpstr>Improving Space Efficiency  Example</vt:lpstr>
      <vt:lpstr>(max)Heap</vt:lpstr>
      <vt:lpstr>Heapsort Using (max)Heap  Example</vt:lpstr>
      <vt:lpstr>Heapsort Using (max)Heap  Example</vt:lpstr>
      <vt:lpstr>Heapsort Using (max)Heap  Example</vt:lpstr>
      <vt:lpstr>Heapsort Using (max)Heap  Example</vt:lpstr>
      <vt:lpstr>Mergesort</vt:lpstr>
      <vt:lpstr>Merging Two Sorted Lists</vt:lpstr>
      <vt:lpstr>Merging Two Sorted Lists  Example</vt:lpstr>
      <vt:lpstr>Merging Two Sorted Lists  Example</vt:lpstr>
      <vt:lpstr>Merging Two Sorted Lists  C++ Code</vt:lpstr>
      <vt:lpstr>Recursive Mergesort</vt:lpstr>
      <vt:lpstr>Recursive Mergesort  C++ Code</vt:lpstr>
      <vt:lpstr>Execution of the Recursive mergeSort</vt:lpstr>
      <vt:lpstr>Divide-and-Conquer</vt:lpstr>
      <vt:lpstr>Divide-and-Conquer  mergeSort</vt:lpstr>
      <vt:lpstr>Analysis of mergeSort</vt:lpstr>
      <vt:lpstr>How to Compute T(N)?</vt:lpstr>
      <vt:lpstr>How to Compute T(N)?</vt:lpstr>
      <vt:lpstr>How to Compute T(N)?</vt:lpstr>
      <vt:lpstr>Non-Recursive Mergesort</vt:lpstr>
      <vt:lpstr>Drawback of Mergesort</vt:lpstr>
      <vt:lpstr>Quicksort</vt:lpstr>
      <vt:lpstr>Quicksort  Example</vt:lpstr>
      <vt:lpstr>Issues in Quicksort </vt:lpstr>
      <vt:lpstr>Issues in Quicksort </vt:lpstr>
      <vt:lpstr>Picking the Pivot </vt:lpstr>
      <vt:lpstr>Picking the Pivot </vt:lpstr>
      <vt:lpstr>Picking the Pivot </vt:lpstr>
      <vt:lpstr>Picking the Pivot </vt:lpstr>
      <vt:lpstr>Partitioning Strategy </vt:lpstr>
      <vt:lpstr>Partitioning Strategy  Example </vt:lpstr>
      <vt:lpstr>Partitioning Strategy  Example </vt:lpstr>
      <vt:lpstr>Small Arrays </vt:lpstr>
      <vt:lpstr>Quicksort  C++ code </vt:lpstr>
      <vt:lpstr>Quicksort  C++ code </vt:lpstr>
      <vt:lpstr>Analysis of Quicksort </vt:lpstr>
      <vt:lpstr>Analysis of Quicksort </vt:lpstr>
      <vt:lpstr>Analysis of Quicksort </vt:lpstr>
      <vt:lpstr>Analysis of Quicksort </vt:lpstr>
      <vt:lpstr>Analysis of Quicksort </vt:lpstr>
      <vt:lpstr>The Selection Problem</vt:lpstr>
      <vt:lpstr>A Linear-Expected-Time Algorithm</vt:lpstr>
      <vt:lpstr>Examples (1)</vt:lpstr>
      <vt:lpstr>Examples (2)</vt:lpstr>
      <vt:lpstr>Examples (3)</vt:lpstr>
      <vt:lpstr>Quickselect  C++ code</vt:lpstr>
      <vt:lpstr>Analysis of Quickselect</vt:lpstr>
      <vt:lpstr>Analysis of Quickselect </vt:lpstr>
      <vt:lpstr>Analysis of Quickselect </vt:lpstr>
      <vt:lpstr>Analysis of Quickselect </vt:lpstr>
      <vt:lpstr>Bucket Sort </vt:lpstr>
      <vt:lpstr>Bucket Sort  Example</vt:lpstr>
      <vt:lpstr>Bucket Sort  Example</vt:lpstr>
      <vt:lpstr>Bucket Sort  Example</vt:lpstr>
      <vt:lpstr>Bucket Sort  Running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CSCI6370: Topics in Computer Science  Advanced Topics in Algorithms and Applications  Fall Semester, 2002</dc:title>
  <dc:creator>zchen</dc:creator>
  <cp:lastModifiedBy>Zhixiang Chen</cp:lastModifiedBy>
  <cp:revision>430</cp:revision>
  <dcterms:created xsi:type="dcterms:W3CDTF">2002-08-21T01:49:00Z</dcterms:created>
  <dcterms:modified xsi:type="dcterms:W3CDTF">2013-08-22T19:08:15Z</dcterms:modified>
</cp:coreProperties>
</file>