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handoutMasterIdLst>
    <p:handoutMasterId r:id="rId60"/>
  </p:handoutMasterIdLst>
  <p:sldIdLst>
    <p:sldId id="382" r:id="rId2"/>
    <p:sldId id="399" r:id="rId3"/>
    <p:sldId id="400" r:id="rId4"/>
    <p:sldId id="401" r:id="rId5"/>
    <p:sldId id="402" r:id="rId6"/>
    <p:sldId id="403" r:id="rId7"/>
    <p:sldId id="404" r:id="rId8"/>
    <p:sldId id="405" r:id="rId9"/>
    <p:sldId id="406" r:id="rId10"/>
    <p:sldId id="407" r:id="rId11"/>
    <p:sldId id="408" r:id="rId12"/>
    <p:sldId id="409" r:id="rId13"/>
    <p:sldId id="410" r:id="rId14"/>
    <p:sldId id="411" r:id="rId15"/>
    <p:sldId id="412" r:id="rId16"/>
    <p:sldId id="413" r:id="rId17"/>
    <p:sldId id="414" r:id="rId18"/>
    <p:sldId id="415"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28" r:id="rId32"/>
    <p:sldId id="429" r:id="rId33"/>
    <p:sldId id="430" r:id="rId34"/>
    <p:sldId id="431" r:id="rId35"/>
    <p:sldId id="432" r:id="rId36"/>
    <p:sldId id="433" r:id="rId37"/>
    <p:sldId id="434" r:id="rId38"/>
    <p:sldId id="435" r:id="rId39"/>
    <p:sldId id="436" r:id="rId40"/>
    <p:sldId id="437" r:id="rId41"/>
    <p:sldId id="438" r:id="rId42"/>
    <p:sldId id="439" r:id="rId43"/>
    <p:sldId id="440" r:id="rId44"/>
    <p:sldId id="441" r:id="rId45"/>
    <p:sldId id="442" r:id="rId46"/>
    <p:sldId id="443" r:id="rId47"/>
    <p:sldId id="444" r:id="rId48"/>
    <p:sldId id="445" r:id="rId49"/>
    <p:sldId id="446" r:id="rId50"/>
    <p:sldId id="447" r:id="rId51"/>
    <p:sldId id="448" r:id="rId52"/>
    <p:sldId id="454" r:id="rId53"/>
    <p:sldId id="456" r:id="rId54"/>
    <p:sldId id="457" r:id="rId55"/>
    <p:sldId id="458" r:id="rId56"/>
    <p:sldId id="459" r:id="rId57"/>
    <p:sldId id="460" r:id="rId58"/>
    <p:sldId id="461" r:id="rId5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22AA2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105" autoAdjust="0"/>
    <p:restoredTop sz="90929"/>
  </p:normalViewPr>
  <p:slideViewPr>
    <p:cSldViewPr snapToGrid="0">
      <p:cViewPr varScale="1">
        <p:scale>
          <a:sx n="80" d="100"/>
          <a:sy n="80" d="100"/>
        </p:scale>
        <p:origin x="-137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0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0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0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45605A9-8749-4C0A-B4B3-CA76CDF47539}" type="slidenum">
              <a:rPr lang="en-US"/>
              <a:pPr/>
              <a:t>‹#›</a:t>
            </a:fld>
            <a:endParaRPr lang="en-US"/>
          </a:p>
        </p:txBody>
      </p:sp>
    </p:spTree>
    <p:extLst>
      <p:ext uri="{BB962C8B-B14F-4D97-AF65-F5344CB8AC3E}">
        <p14:creationId xmlns:p14="http://schemas.microsoft.com/office/powerpoint/2010/main" val="34397559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35D26-B685-4B72-97B6-A1B17829150D}" type="slidenum">
              <a:rPr lang="en-US" smtClean="0"/>
              <a:pPr/>
              <a:t>‹#›</a:t>
            </a:fld>
            <a:endParaRPr lang="en-US"/>
          </a:p>
        </p:txBody>
      </p:sp>
    </p:spTree>
    <p:extLst>
      <p:ext uri="{BB962C8B-B14F-4D97-AF65-F5344CB8AC3E}">
        <p14:creationId xmlns:p14="http://schemas.microsoft.com/office/powerpoint/2010/main" val="216059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27501-9821-4A1F-9634-3C80A606758D}" type="slidenum">
              <a:rPr lang="en-US" smtClean="0"/>
              <a:pPr/>
              <a:t>‹#›</a:t>
            </a:fld>
            <a:endParaRPr lang="en-US"/>
          </a:p>
        </p:txBody>
      </p:sp>
    </p:spTree>
    <p:extLst>
      <p:ext uri="{BB962C8B-B14F-4D97-AF65-F5344CB8AC3E}">
        <p14:creationId xmlns:p14="http://schemas.microsoft.com/office/powerpoint/2010/main" val="404400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1BD33-D14A-4E92-90B5-F87691A930A2}" type="slidenum">
              <a:rPr lang="en-US" smtClean="0"/>
              <a:pPr/>
              <a:t>‹#›</a:t>
            </a:fld>
            <a:endParaRPr lang="en-US"/>
          </a:p>
        </p:txBody>
      </p:sp>
    </p:spTree>
    <p:extLst>
      <p:ext uri="{BB962C8B-B14F-4D97-AF65-F5344CB8AC3E}">
        <p14:creationId xmlns:p14="http://schemas.microsoft.com/office/powerpoint/2010/main" val="237017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0948C-E092-45E0-A56B-3063295454BB}" type="slidenum">
              <a:rPr lang="en-US" smtClean="0"/>
              <a:pPr/>
              <a:t>‹#›</a:t>
            </a:fld>
            <a:endParaRPr lang="en-US"/>
          </a:p>
        </p:txBody>
      </p:sp>
    </p:spTree>
    <p:extLst>
      <p:ext uri="{BB962C8B-B14F-4D97-AF65-F5344CB8AC3E}">
        <p14:creationId xmlns:p14="http://schemas.microsoft.com/office/powerpoint/2010/main" val="266131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31A16-1711-4DE3-85FF-7AB7D1013B7E}" type="slidenum">
              <a:rPr lang="en-US" smtClean="0"/>
              <a:pPr/>
              <a:t>‹#›</a:t>
            </a:fld>
            <a:endParaRPr lang="en-US"/>
          </a:p>
        </p:txBody>
      </p:sp>
    </p:spTree>
    <p:extLst>
      <p:ext uri="{BB962C8B-B14F-4D97-AF65-F5344CB8AC3E}">
        <p14:creationId xmlns:p14="http://schemas.microsoft.com/office/powerpoint/2010/main" val="204524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C2B4-C3B2-4877-8433-7181DCDCCE86}" type="slidenum">
              <a:rPr lang="en-US" smtClean="0"/>
              <a:pPr/>
              <a:t>‹#›</a:t>
            </a:fld>
            <a:endParaRPr lang="en-US"/>
          </a:p>
        </p:txBody>
      </p:sp>
    </p:spTree>
    <p:extLst>
      <p:ext uri="{BB962C8B-B14F-4D97-AF65-F5344CB8AC3E}">
        <p14:creationId xmlns:p14="http://schemas.microsoft.com/office/powerpoint/2010/main" val="314269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19E23-13CE-4AFD-8865-0ABB82A0DB26}" type="slidenum">
              <a:rPr lang="en-US" smtClean="0"/>
              <a:pPr/>
              <a:t>‹#›</a:t>
            </a:fld>
            <a:endParaRPr lang="en-US"/>
          </a:p>
        </p:txBody>
      </p:sp>
    </p:spTree>
    <p:extLst>
      <p:ext uri="{BB962C8B-B14F-4D97-AF65-F5344CB8AC3E}">
        <p14:creationId xmlns:p14="http://schemas.microsoft.com/office/powerpoint/2010/main" val="144609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13F83-1D25-4D7D-BB06-529B2E325F61}" type="slidenum">
              <a:rPr lang="en-US" smtClean="0"/>
              <a:pPr/>
              <a:t>‹#›</a:t>
            </a:fld>
            <a:endParaRPr lang="en-US"/>
          </a:p>
        </p:txBody>
      </p:sp>
    </p:spTree>
    <p:extLst>
      <p:ext uri="{BB962C8B-B14F-4D97-AF65-F5344CB8AC3E}">
        <p14:creationId xmlns:p14="http://schemas.microsoft.com/office/powerpoint/2010/main" val="413512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F2DB8-F1C5-4809-A04C-ED6A5C8D1545}" type="slidenum">
              <a:rPr lang="en-US" smtClean="0"/>
              <a:pPr/>
              <a:t>‹#›</a:t>
            </a:fld>
            <a:endParaRPr lang="en-US"/>
          </a:p>
        </p:txBody>
      </p:sp>
    </p:spTree>
    <p:extLst>
      <p:ext uri="{BB962C8B-B14F-4D97-AF65-F5344CB8AC3E}">
        <p14:creationId xmlns:p14="http://schemas.microsoft.com/office/powerpoint/2010/main" val="1887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1BA95-91D1-414F-8A74-C518D8836B9F}" type="slidenum">
              <a:rPr lang="en-US" smtClean="0"/>
              <a:pPr/>
              <a:t>‹#›</a:t>
            </a:fld>
            <a:endParaRPr lang="en-US"/>
          </a:p>
        </p:txBody>
      </p:sp>
    </p:spTree>
    <p:extLst>
      <p:ext uri="{BB962C8B-B14F-4D97-AF65-F5344CB8AC3E}">
        <p14:creationId xmlns:p14="http://schemas.microsoft.com/office/powerpoint/2010/main" val="13865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31CE1-1C8D-4F82-8EBD-4A818E8ECFF6}" type="slidenum">
              <a:rPr lang="en-US" smtClean="0"/>
              <a:pPr/>
              <a:t>‹#›</a:t>
            </a:fld>
            <a:endParaRPr lang="en-US"/>
          </a:p>
        </p:txBody>
      </p:sp>
    </p:spTree>
    <p:extLst>
      <p:ext uri="{BB962C8B-B14F-4D97-AF65-F5344CB8AC3E}">
        <p14:creationId xmlns:p14="http://schemas.microsoft.com/office/powerpoint/2010/main" val="191107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EA260-056B-4528-B5EF-AAAAFBA3EB3E}" type="slidenum">
              <a:rPr lang="en-US" smtClean="0"/>
              <a:pPr/>
              <a:t>‹#›</a:t>
            </a:fld>
            <a:endParaRPr lang="en-US"/>
          </a:p>
        </p:txBody>
      </p:sp>
    </p:spTree>
    <p:extLst>
      <p:ext uri="{BB962C8B-B14F-4D97-AF65-F5344CB8AC3E}">
        <p14:creationId xmlns:p14="http://schemas.microsoft.com/office/powerpoint/2010/main" val="23264170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609600" y="304800"/>
            <a:ext cx="7772400" cy="800100"/>
          </a:xfrm>
        </p:spPr>
        <p:txBody>
          <a:bodyPr/>
          <a:lstStyle/>
          <a:p>
            <a:r>
              <a:rPr lang="en-US" sz="3200"/>
              <a:t>Priority Queues (Heaps)</a:t>
            </a:r>
          </a:p>
        </p:txBody>
      </p:sp>
      <p:sp>
        <p:nvSpPr>
          <p:cNvPr id="219139" name="Rectangle 3" descr="Rectangle: Click to edit Master text styles&#10;Second level&#10;Third level&#10;Fourth level&#10;Fifth level"/>
          <p:cNvSpPr>
            <a:spLocks noGrp="1" noChangeArrowheads="1"/>
          </p:cNvSpPr>
          <p:nvPr>
            <p:ph idx="1"/>
          </p:nvPr>
        </p:nvSpPr>
        <p:spPr>
          <a:xfrm>
            <a:off x="457200" y="1524000"/>
            <a:ext cx="8197850" cy="4572000"/>
          </a:xfrm>
        </p:spPr>
        <p:txBody>
          <a:bodyPr/>
          <a:lstStyle/>
          <a:p>
            <a:r>
              <a:rPr lang="en-US" sz="2400">
                <a:sym typeface="Symbol" pitchFamily="18" charset="2"/>
              </a:rPr>
              <a:t>Efficient implementation of the priority queue ADT</a:t>
            </a:r>
          </a:p>
          <a:p>
            <a:r>
              <a:rPr lang="en-US" sz="2400">
                <a:sym typeface="Symbol" pitchFamily="18" charset="2"/>
              </a:rPr>
              <a:t>Uses of priority queues</a:t>
            </a:r>
          </a:p>
          <a:p>
            <a:r>
              <a:rPr lang="en-US" sz="2400">
                <a:sym typeface="Symbol" pitchFamily="18" charset="2"/>
              </a:rPr>
              <a:t>Advanced implementation of priority queues</a:t>
            </a:r>
          </a:p>
        </p:txBody>
      </p:sp>
      <p:sp>
        <p:nvSpPr>
          <p:cNvPr id="21914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5" name="Rectangle 3"/>
          <p:cNvSpPr>
            <a:spLocks noGrp="1" noChangeArrowheads="1"/>
          </p:cNvSpPr>
          <p:nvPr>
            <p:ph type="title"/>
          </p:nvPr>
        </p:nvSpPr>
        <p:spPr>
          <a:xfrm>
            <a:off x="609600" y="174625"/>
            <a:ext cx="7772400" cy="571500"/>
          </a:xfrm>
        </p:spPr>
        <p:txBody>
          <a:bodyPr/>
          <a:lstStyle/>
          <a:p>
            <a:r>
              <a:rPr lang="en-US" sz="2800"/>
              <a:t>Basic Heap Operations - Insert</a:t>
            </a:r>
          </a:p>
        </p:txBody>
      </p:sp>
      <p:sp>
        <p:nvSpPr>
          <p:cNvPr id="248834"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C++ code for the </a:t>
            </a:r>
            <a:r>
              <a:rPr lang="en-US" sz="2000">
                <a:latin typeface="Batang" pitchFamily="18" charset="-127"/>
                <a:sym typeface="Symbol" pitchFamily="18" charset="2"/>
              </a:rPr>
              <a:t>insert</a:t>
            </a:r>
            <a:r>
              <a:rPr lang="en-US" sz="2000">
                <a:sym typeface="Symbol" pitchFamily="18" charset="2"/>
              </a:rPr>
              <a:t> method</a:t>
            </a:r>
            <a:endParaRPr lang="en-US" sz="1400">
              <a:cs typeface="Times New Roman" pitchFamily="18" charset="0"/>
              <a:sym typeface="Symbol" pitchFamily="18" charset="2"/>
            </a:endParaRPr>
          </a:p>
          <a:p>
            <a:pPr lvl="1">
              <a:buFont typeface="Wingdings" pitchFamily="2" charset="2"/>
              <a:buNone/>
            </a:pPr>
            <a:r>
              <a:rPr lang="en-US" sz="1200">
                <a:cs typeface="Times New Roman" pitchFamily="18" charset="0"/>
                <a:sym typeface="Symbol" pitchFamily="18" charset="2"/>
              </a:rPr>
              <a:t>/**</a:t>
            </a:r>
          </a:p>
          <a:p>
            <a:pPr lvl="1">
              <a:buFont typeface="Wingdings" pitchFamily="2" charset="2"/>
              <a:buNone/>
            </a:pPr>
            <a:r>
              <a:rPr lang="en-US" sz="1200">
                <a:cs typeface="Times New Roman" pitchFamily="18" charset="0"/>
                <a:sym typeface="Symbol" pitchFamily="18" charset="2"/>
              </a:rPr>
              <a:t> * Insert item x into the binary heap, maintaining heap order.</a:t>
            </a:r>
          </a:p>
          <a:p>
            <a:pPr lvl="1">
              <a:buFont typeface="Wingdings" pitchFamily="2" charset="2"/>
              <a:buNone/>
            </a:pPr>
            <a:r>
              <a:rPr lang="en-US" sz="1200">
                <a:cs typeface="Times New Roman" pitchFamily="18" charset="0"/>
                <a:sym typeface="Symbol" pitchFamily="18" charset="2"/>
              </a:rPr>
              <a:t> * Duplicates are allowed.</a:t>
            </a:r>
          </a:p>
          <a:p>
            <a:pPr lvl="1">
              <a:buFont typeface="Wingdings" pitchFamily="2" charset="2"/>
              <a:buNone/>
            </a:pPr>
            <a:r>
              <a:rPr lang="en-US" sz="1200">
                <a:cs typeface="Times New Roman" pitchFamily="18" charset="0"/>
                <a:sym typeface="Symbol" pitchFamily="18" charset="2"/>
              </a:rPr>
              <a:t> * Throw Overflow if container if full.</a:t>
            </a:r>
          </a:p>
          <a:p>
            <a:pPr lvl="1">
              <a:buFont typeface="Wingdings" pitchFamily="2" charset="2"/>
              <a:buNone/>
            </a:pPr>
            <a:r>
              <a:rPr lang="en-US" sz="1200">
                <a:cs typeface="Times New Roman" pitchFamily="18" charset="0"/>
                <a:sym typeface="Symbol" pitchFamily="18" charset="2"/>
              </a:rPr>
              <a:t> */</a:t>
            </a:r>
          </a:p>
          <a:p>
            <a:pPr lvl="1">
              <a:buFont typeface="Wingdings" pitchFamily="2" charset="2"/>
              <a:buNone/>
            </a:pPr>
            <a:r>
              <a:rPr lang="en-US" sz="1200">
                <a:cs typeface="Times New Roman" pitchFamily="18" charset="0"/>
                <a:sym typeface="Symbol" pitchFamily="18" charset="2"/>
              </a:rPr>
              <a:t>template &lt;class Comparable&gt;</a:t>
            </a:r>
          </a:p>
          <a:p>
            <a:pPr lvl="1">
              <a:buFont typeface="Wingdings" pitchFamily="2" charset="2"/>
              <a:buNone/>
            </a:pPr>
            <a:r>
              <a:rPr lang="en-US" sz="1200">
                <a:cs typeface="Times New Roman" pitchFamily="18" charset="0"/>
                <a:sym typeface="Symbol" pitchFamily="18" charset="2"/>
              </a:rPr>
              <a:t>void BinaryHeap &lt;Comparable&gt; : : insert (const Comparable &amp; x)</a:t>
            </a:r>
          </a:p>
          <a:p>
            <a:pPr lvl="1">
              <a:buFont typeface="Wingdings" pitchFamily="2" charset="2"/>
              <a:buNone/>
            </a:pPr>
            <a:r>
              <a:rPr lang="en-US" sz="1200">
                <a:cs typeface="Times New Roman" pitchFamily="18" charset="0"/>
                <a:sym typeface="Symbol" pitchFamily="18" charset="2"/>
              </a:rPr>
              <a:t>{   if isFull ( ))</a:t>
            </a:r>
          </a:p>
          <a:p>
            <a:pPr lvl="1">
              <a:buFont typeface="Wingdings" pitchFamily="2" charset="2"/>
              <a:buNone/>
            </a:pPr>
            <a:r>
              <a:rPr lang="en-US" sz="1200">
                <a:cs typeface="Times New Roman" pitchFamily="18" charset="0"/>
                <a:sym typeface="Symbol" pitchFamily="18" charset="2"/>
              </a:rPr>
              <a:t>             throw Overflow();</a:t>
            </a:r>
          </a:p>
          <a:p>
            <a:pPr lvl="1">
              <a:buFont typeface="Wingdings" pitchFamily="2" charset="2"/>
              <a:buNone/>
            </a:pPr>
            <a:r>
              <a:rPr lang="en-US" sz="1200">
                <a:cs typeface="Times New Roman" pitchFamily="18" charset="0"/>
                <a:sym typeface="Symbol" pitchFamily="18" charset="2"/>
              </a:rPr>
              <a:t>       //percolate up</a:t>
            </a:r>
          </a:p>
          <a:p>
            <a:pPr lvl="1">
              <a:buFont typeface="Wingdings" pitchFamily="2" charset="2"/>
              <a:buNone/>
            </a:pPr>
            <a:r>
              <a:rPr lang="en-US" sz="1200">
                <a:cs typeface="Times New Roman" pitchFamily="18" charset="0"/>
                <a:sym typeface="Symbol" pitchFamily="18" charset="2"/>
              </a:rPr>
              <a:t>       int hole = ++currentSize;  // create a hole in the next available location.</a:t>
            </a:r>
          </a:p>
          <a:p>
            <a:pPr lvl="1">
              <a:buFont typeface="Wingdings" pitchFamily="2" charset="2"/>
              <a:buNone/>
            </a:pPr>
            <a:r>
              <a:rPr lang="en-US" sz="1200">
                <a:cs typeface="Times New Roman" pitchFamily="18" charset="0"/>
                <a:sym typeface="Symbol" pitchFamily="18" charset="2"/>
              </a:rPr>
              <a:t>       for ( ; hole&gt;1 &amp;&amp; x &lt;array[hole/2]; hole /=2)    // do the “bubbling” process up to the root to make sure </a:t>
            </a:r>
          </a:p>
          <a:p>
            <a:pPr lvl="1">
              <a:buFont typeface="Wingdings" pitchFamily="2" charset="2"/>
              <a:buNone/>
            </a:pPr>
            <a:r>
              <a:rPr lang="en-US" sz="1200">
                <a:cs typeface="Times New Roman" pitchFamily="18" charset="0"/>
                <a:sym typeface="Symbol" pitchFamily="18" charset="2"/>
              </a:rPr>
              <a:t>             array[hole]=array[hole/2];                         // that the smaller element is moved up.</a:t>
            </a:r>
          </a:p>
          <a:p>
            <a:pPr lvl="1">
              <a:buFont typeface="Wingdings" pitchFamily="2" charset="2"/>
              <a:buNone/>
            </a:pPr>
            <a:r>
              <a:rPr lang="en-US" sz="1200">
                <a:cs typeface="Times New Roman" pitchFamily="18" charset="0"/>
                <a:sym typeface="Symbol" pitchFamily="18" charset="2"/>
              </a:rPr>
              <a:t>       array[hole]=x;</a:t>
            </a:r>
          </a:p>
          <a:p>
            <a:pPr lvl="1">
              <a:buFont typeface="Wingdings" pitchFamily="2" charset="2"/>
              <a:buNone/>
            </a:pPr>
            <a:r>
              <a:rPr lang="en-US" sz="1200">
                <a:cs typeface="Times New Roman" pitchFamily="18" charset="0"/>
                <a:sym typeface="Symbol" pitchFamily="18" charset="2"/>
              </a:rPr>
              <a:t>  }</a:t>
            </a:r>
          </a:p>
          <a:p>
            <a:pPr>
              <a:buFont typeface="Wingdings" pitchFamily="2" charset="2"/>
              <a:buNone/>
            </a:pPr>
            <a:endParaRPr lang="en-US" sz="1800">
              <a:sym typeface="Symbol" pitchFamily="18" charset="2"/>
            </a:endParaRPr>
          </a:p>
        </p:txBody>
      </p:sp>
      <p:sp>
        <p:nvSpPr>
          <p:cNvPr id="24883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8838"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8839"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48881" name="Group 49"/>
          <p:cNvGrpSpPr>
            <a:grpSpLocks/>
          </p:cNvGrpSpPr>
          <p:nvPr/>
        </p:nvGrpSpPr>
        <p:grpSpPr bwMode="auto">
          <a:xfrm>
            <a:off x="2293111" y="2922588"/>
            <a:ext cx="3648075" cy="936625"/>
            <a:chOff x="1714" y="1834"/>
            <a:chExt cx="2298" cy="590"/>
          </a:xfrm>
        </p:grpSpPr>
        <p:sp>
          <p:nvSpPr>
            <p:cNvPr id="248877" name="Oval 45"/>
            <p:cNvSpPr>
              <a:spLocks noChangeArrowheads="1"/>
            </p:cNvSpPr>
            <p:nvPr/>
          </p:nvSpPr>
          <p:spPr bwMode="auto">
            <a:xfrm>
              <a:off x="1714" y="2269"/>
              <a:ext cx="623" cy="155"/>
            </a:xfrm>
            <a:prstGeom prst="ellipse">
              <a:avLst/>
            </a:prstGeom>
            <a:noFill/>
            <a:ln w="1905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78" name="Text Box 46"/>
            <p:cNvSpPr txBox="1">
              <a:spLocks noChangeArrowheads="1"/>
            </p:cNvSpPr>
            <p:nvPr/>
          </p:nvSpPr>
          <p:spPr bwMode="auto">
            <a:xfrm>
              <a:off x="2049" y="1834"/>
              <a:ext cx="196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The element of the parent node of the hole</a:t>
              </a:r>
            </a:p>
          </p:txBody>
        </p:sp>
        <p:sp>
          <p:nvSpPr>
            <p:cNvPr id="248879" name="Line 47"/>
            <p:cNvSpPr>
              <a:spLocks noChangeShapeType="1"/>
            </p:cNvSpPr>
            <p:nvPr/>
          </p:nvSpPr>
          <p:spPr bwMode="auto">
            <a:xfrm flipH="1">
              <a:off x="2135" y="1979"/>
              <a:ext cx="311" cy="298"/>
            </a:xfrm>
            <a:prstGeom prst="line">
              <a:avLst/>
            </a:prstGeom>
            <a:noFill/>
            <a:ln w="9525">
              <a:solidFill>
                <a:srgbClr val="FF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48885" name="Group 53"/>
          <p:cNvGrpSpPr>
            <a:grpSpLocks/>
          </p:cNvGrpSpPr>
          <p:nvPr/>
        </p:nvGrpSpPr>
        <p:grpSpPr bwMode="auto">
          <a:xfrm>
            <a:off x="3314700" y="3590925"/>
            <a:ext cx="2019300" cy="833438"/>
            <a:chOff x="2323" y="2262"/>
            <a:chExt cx="1272" cy="525"/>
          </a:xfrm>
        </p:grpSpPr>
        <p:sp>
          <p:nvSpPr>
            <p:cNvPr id="248882" name="Oval 50"/>
            <p:cNvSpPr>
              <a:spLocks noChangeArrowheads="1"/>
            </p:cNvSpPr>
            <p:nvPr/>
          </p:nvSpPr>
          <p:spPr bwMode="auto">
            <a:xfrm>
              <a:off x="2323" y="2262"/>
              <a:ext cx="448" cy="170"/>
            </a:xfrm>
            <a:prstGeom prst="ellipse">
              <a:avLst/>
            </a:prstGeom>
            <a:noFill/>
            <a:ln w="1905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83" name="Text Box 51"/>
            <p:cNvSpPr txBox="1">
              <a:spLocks noChangeArrowheads="1"/>
            </p:cNvSpPr>
            <p:nvPr/>
          </p:nvSpPr>
          <p:spPr bwMode="auto">
            <a:xfrm>
              <a:off x="2571" y="2614"/>
              <a:ext cx="102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Move up to its parent</a:t>
              </a:r>
            </a:p>
          </p:txBody>
        </p:sp>
        <p:sp>
          <p:nvSpPr>
            <p:cNvPr id="248884" name="Line 52"/>
            <p:cNvSpPr>
              <a:spLocks noChangeShapeType="1"/>
            </p:cNvSpPr>
            <p:nvPr/>
          </p:nvSpPr>
          <p:spPr bwMode="auto">
            <a:xfrm flipH="1" flipV="1">
              <a:off x="2589" y="2440"/>
              <a:ext cx="216" cy="203"/>
            </a:xfrm>
            <a:prstGeom prst="line">
              <a:avLst/>
            </a:prstGeom>
            <a:noFill/>
            <a:ln w="9525">
              <a:solidFill>
                <a:srgbClr val="FF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48939" name="Group 107"/>
          <p:cNvGrpSpPr>
            <a:grpSpLocks/>
          </p:cNvGrpSpPr>
          <p:nvPr/>
        </p:nvGrpSpPr>
        <p:grpSpPr bwMode="auto">
          <a:xfrm>
            <a:off x="1510287" y="3581400"/>
            <a:ext cx="7051675" cy="2895600"/>
            <a:chOff x="1057" y="2256"/>
            <a:chExt cx="4442" cy="1824"/>
          </a:xfrm>
        </p:grpSpPr>
        <p:grpSp>
          <p:nvGrpSpPr>
            <p:cNvPr id="248935" name="Group 103"/>
            <p:cNvGrpSpPr>
              <a:grpSpLocks/>
            </p:cNvGrpSpPr>
            <p:nvPr/>
          </p:nvGrpSpPr>
          <p:grpSpPr bwMode="auto">
            <a:xfrm>
              <a:off x="3670" y="2631"/>
              <a:ext cx="1829" cy="1449"/>
              <a:chOff x="2896" y="1995"/>
              <a:chExt cx="2649" cy="1936"/>
            </a:xfrm>
          </p:grpSpPr>
          <p:pic>
            <p:nvPicPr>
              <p:cNvPr id="248886" name="Picture 54" descr="pic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8" y="1995"/>
                <a:ext cx="1968" cy="1394"/>
              </a:xfrm>
              <a:prstGeom prst="rect">
                <a:avLst/>
              </a:prstGeom>
              <a:noFill/>
              <a:extLst>
                <a:ext uri="{909E8E84-426E-40DD-AFC4-6F175D3DCCD1}">
                  <a14:hiddenFill xmlns:a14="http://schemas.microsoft.com/office/drawing/2010/main">
                    <a:solidFill>
                      <a:srgbClr val="FFFFFF"/>
                    </a:solidFill>
                  </a14:hiddenFill>
                </a:ext>
              </a:extLst>
            </p:spPr>
          </p:pic>
          <p:grpSp>
            <p:nvGrpSpPr>
              <p:cNvPr id="248887" name="Group 55"/>
              <p:cNvGrpSpPr>
                <a:grpSpLocks/>
              </p:cNvGrpSpPr>
              <p:nvPr/>
            </p:nvGrpSpPr>
            <p:grpSpPr bwMode="auto">
              <a:xfrm>
                <a:off x="2896" y="3483"/>
                <a:ext cx="2496" cy="192"/>
                <a:chOff x="2880" y="192"/>
                <a:chExt cx="2496" cy="192"/>
              </a:xfrm>
            </p:grpSpPr>
            <p:sp>
              <p:nvSpPr>
                <p:cNvPr id="248888" name="Rectangle 56"/>
                <p:cNvSpPr>
                  <a:spLocks noChangeArrowheads="1"/>
                </p:cNvSpPr>
                <p:nvPr/>
              </p:nvSpPr>
              <p:spPr bwMode="auto">
                <a:xfrm>
                  <a:off x="2880" y="192"/>
                  <a:ext cx="2496"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89" name="Line 57"/>
                <p:cNvSpPr>
                  <a:spLocks noChangeShapeType="1"/>
                </p:cNvSpPr>
                <p:nvPr/>
              </p:nvSpPr>
              <p:spPr bwMode="auto">
                <a:xfrm>
                  <a:off x="307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0" name="Line 58"/>
                <p:cNvSpPr>
                  <a:spLocks noChangeShapeType="1"/>
                </p:cNvSpPr>
                <p:nvPr/>
              </p:nvSpPr>
              <p:spPr bwMode="auto">
                <a:xfrm>
                  <a:off x="326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1" name="Line 59"/>
                <p:cNvSpPr>
                  <a:spLocks noChangeShapeType="1"/>
                </p:cNvSpPr>
                <p:nvPr/>
              </p:nvSpPr>
              <p:spPr bwMode="auto">
                <a:xfrm>
                  <a:off x="345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2" name="Line 60"/>
                <p:cNvSpPr>
                  <a:spLocks noChangeShapeType="1"/>
                </p:cNvSpPr>
                <p:nvPr/>
              </p:nvSpPr>
              <p:spPr bwMode="auto">
                <a:xfrm>
                  <a:off x="364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3" name="Line 61"/>
                <p:cNvSpPr>
                  <a:spLocks noChangeShapeType="1"/>
                </p:cNvSpPr>
                <p:nvPr/>
              </p:nvSpPr>
              <p:spPr bwMode="auto">
                <a:xfrm>
                  <a:off x="384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4" name="Line 62"/>
                <p:cNvSpPr>
                  <a:spLocks noChangeShapeType="1"/>
                </p:cNvSpPr>
                <p:nvPr/>
              </p:nvSpPr>
              <p:spPr bwMode="auto">
                <a:xfrm>
                  <a:off x="403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5" name="Line 63"/>
                <p:cNvSpPr>
                  <a:spLocks noChangeShapeType="1"/>
                </p:cNvSpPr>
                <p:nvPr/>
              </p:nvSpPr>
              <p:spPr bwMode="auto">
                <a:xfrm>
                  <a:off x="422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6" name="Line 64"/>
                <p:cNvSpPr>
                  <a:spLocks noChangeShapeType="1"/>
                </p:cNvSpPr>
                <p:nvPr/>
              </p:nvSpPr>
              <p:spPr bwMode="auto">
                <a:xfrm>
                  <a:off x="441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7" name="Line 65"/>
                <p:cNvSpPr>
                  <a:spLocks noChangeShapeType="1"/>
                </p:cNvSpPr>
                <p:nvPr/>
              </p:nvSpPr>
              <p:spPr bwMode="auto">
                <a:xfrm>
                  <a:off x="460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8" name="Line 66"/>
                <p:cNvSpPr>
                  <a:spLocks noChangeShapeType="1"/>
                </p:cNvSpPr>
                <p:nvPr/>
              </p:nvSpPr>
              <p:spPr bwMode="auto">
                <a:xfrm>
                  <a:off x="480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899" name="Line 67"/>
                <p:cNvSpPr>
                  <a:spLocks noChangeShapeType="1"/>
                </p:cNvSpPr>
                <p:nvPr/>
              </p:nvSpPr>
              <p:spPr bwMode="auto">
                <a:xfrm>
                  <a:off x="499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8900" name="Line 68"/>
                <p:cNvSpPr>
                  <a:spLocks noChangeShapeType="1"/>
                </p:cNvSpPr>
                <p:nvPr/>
              </p:nvSpPr>
              <p:spPr bwMode="auto">
                <a:xfrm>
                  <a:off x="518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8901" name="Text Box 69"/>
              <p:cNvSpPr txBox="1">
                <a:spLocks noChangeArrowheads="1"/>
              </p:cNvSpPr>
              <p:nvPr/>
            </p:nvSpPr>
            <p:spPr bwMode="auto">
              <a:xfrm>
                <a:off x="2896" y="3658"/>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48902" name="Text Box 70"/>
              <p:cNvSpPr txBox="1">
                <a:spLocks noChangeArrowheads="1"/>
              </p:cNvSpPr>
              <p:nvPr/>
            </p:nvSpPr>
            <p:spPr bwMode="auto">
              <a:xfrm>
                <a:off x="3089"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48903" name="Text Box 71"/>
              <p:cNvSpPr txBox="1">
                <a:spLocks noChangeArrowheads="1"/>
              </p:cNvSpPr>
              <p:nvPr/>
            </p:nvSpPr>
            <p:spPr bwMode="auto">
              <a:xfrm>
                <a:off x="3280"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48904" name="Text Box 72"/>
              <p:cNvSpPr txBox="1">
                <a:spLocks noChangeArrowheads="1"/>
              </p:cNvSpPr>
              <p:nvPr/>
            </p:nvSpPr>
            <p:spPr bwMode="auto">
              <a:xfrm>
                <a:off x="3472" y="3674"/>
                <a:ext cx="25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48905" name="Text Box 73"/>
              <p:cNvSpPr txBox="1">
                <a:spLocks noChangeArrowheads="1"/>
              </p:cNvSpPr>
              <p:nvPr/>
            </p:nvSpPr>
            <p:spPr bwMode="auto">
              <a:xfrm>
                <a:off x="3664"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48906" name="Text Box 74"/>
              <p:cNvSpPr txBox="1">
                <a:spLocks noChangeArrowheads="1"/>
              </p:cNvSpPr>
              <p:nvPr/>
            </p:nvSpPr>
            <p:spPr bwMode="auto">
              <a:xfrm>
                <a:off x="3856" y="3674"/>
                <a:ext cx="25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48907" name="Text Box 75"/>
              <p:cNvSpPr txBox="1">
                <a:spLocks noChangeArrowheads="1"/>
              </p:cNvSpPr>
              <p:nvPr/>
            </p:nvSpPr>
            <p:spPr bwMode="auto">
              <a:xfrm>
                <a:off x="4047" y="3674"/>
                <a:ext cx="25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48908" name="Text Box 76"/>
              <p:cNvSpPr txBox="1">
                <a:spLocks noChangeArrowheads="1"/>
              </p:cNvSpPr>
              <p:nvPr/>
            </p:nvSpPr>
            <p:spPr bwMode="auto">
              <a:xfrm>
                <a:off x="4240"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48909" name="Text Box 77"/>
              <p:cNvSpPr txBox="1">
                <a:spLocks noChangeArrowheads="1"/>
              </p:cNvSpPr>
              <p:nvPr/>
            </p:nvSpPr>
            <p:spPr bwMode="auto">
              <a:xfrm>
                <a:off x="4433"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48910" name="Text Box 78"/>
              <p:cNvSpPr txBox="1">
                <a:spLocks noChangeArrowheads="1"/>
              </p:cNvSpPr>
              <p:nvPr/>
            </p:nvSpPr>
            <p:spPr bwMode="auto">
              <a:xfrm>
                <a:off x="4624" y="3674"/>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48911" name="Text Box 79"/>
              <p:cNvSpPr txBox="1">
                <a:spLocks noChangeArrowheads="1"/>
              </p:cNvSpPr>
              <p:nvPr/>
            </p:nvSpPr>
            <p:spPr bwMode="auto">
              <a:xfrm>
                <a:off x="4816" y="3674"/>
                <a:ext cx="345"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48912" name="Text Box 80"/>
              <p:cNvSpPr txBox="1">
                <a:spLocks noChangeArrowheads="1"/>
              </p:cNvSpPr>
              <p:nvPr/>
            </p:nvSpPr>
            <p:spPr bwMode="auto">
              <a:xfrm>
                <a:off x="5008" y="3675"/>
                <a:ext cx="344"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48913" name="Text Box 81"/>
              <p:cNvSpPr txBox="1">
                <a:spLocks noChangeArrowheads="1"/>
              </p:cNvSpPr>
              <p:nvPr/>
            </p:nvSpPr>
            <p:spPr bwMode="auto">
              <a:xfrm>
                <a:off x="5200" y="3674"/>
                <a:ext cx="345"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48914" name="Text Box 82"/>
              <p:cNvSpPr txBox="1">
                <a:spLocks noChangeArrowheads="1"/>
              </p:cNvSpPr>
              <p:nvPr/>
            </p:nvSpPr>
            <p:spPr bwMode="auto">
              <a:xfrm>
                <a:off x="3097" y="3487"/>
                <a:ext cx="265"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a:t>
                </a:r>
              </a:p>
            </p:txBody>
          </p:sp>
          <p:sp>
            <p:nvSpPr>
              <p:cNvPr id="248915" name="Text Box 83"/>
              <p:cNvSpPr txBox="1">
                <a:spLocks noChangeArrowheads="1"/>
              </p:cNvSpPr>
              <p:nvPr/>
            </p:nvSpPr>
            <p:spPr bwMode="auto">
              <a:xfrm>
                <a:off x="3280" y="3483"/>
                <a:ext cx="2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B</a:t>
                </a:r>
              </a:p>
            </p:txBody>
          </p:sp>
          <p:sp>
            <p:nvSpPr>
              <p:cNvPr id="248916" name="Text Box 84"/>
              <p:cNvSpPr txBox="1">
                <a:spLocks noChangeArrowheads="1"/>
              </p:cNvSpPr>
              <p:nvPr/>
            </p:nvSpPr>
            <p:spPr bwMode="auto">
              <a:xfrm>
                <a:off x="3472" y="3483"/>
                <a:ext cx="265"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C</a:t>
                </a:r>
              </a:p>
            </p:txBody>
          </p:sp>
          <p:sp>
            <p:nvSpPr>
              <p:cNvPr id="248917" name="Text Box 85"/>
              <p:cNvSpPr txBox="1">
                <a:spLocks noChangeArrowheads="1"/>
              </p:cNvSpPr>
              <p:nvPr/>
            </p:nvSpPr>
            <p:spPr bwMode="auto">
              <a:xfrm>
                <a:off x="3664" y="3483"/>
                <a:ext cx="278"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D</a:t>
                </a:r>
              </a:p>
            </p:txBody>
          </p:sp>
          <p:sp>
            <p:nvSpPr>
              <p:cNvPr id="248918" name="Text Box 86"/>
              <p:cNvSpPr txBox="1">
                <a:spLocks noChangeArrowheads="1"/>
              </p:cNvSpPr>
              <p:nvPr/>
            </p:nvSpPr>
            <p:spPr bwMode="auto">
              <a:xfrm>
                <a:off x="3856" y="3483"/>
                <a:ext cx="259"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E</a:t>
                </a:r>
              </a:p>
            </p:txBody>
          </p:sp>
          <p:sp>
            <p:nvSpPr>
              <p:cNvPr id="248919" name="Text Box 87"/>
              <p:cNvSpPr txBox="1">
                <a:spLocks noChangeArrowheads="1"/>
              </p:cNvSpPr>
              <p:nvPr/>
            </p:nvSpPr>
            <p:spPr bwMode="auto">
              <a:xfrm>
                <a:off x="4049" y="3483"/>
                <a:ext cx="252"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a:t>
                </a:r>
              </a:p>
            </p:txBody>
          </p:sp>
          <p:sp>
            <p:nvSpPr>
              <p:cNvPr id="248920" name="Text Box 88"/>
              <p:cNvSpPr txBox="1">
                <a:spLocks noChangeArrowheads="1"/>
              </p:cNvSpPr>
              <p:nvPr/>
            </p:nvSpPr>
            <p:spPr bwMode="auto">
              <a:xfrm>
                <a:off x="4240" y="3483"/>
                <a:ext cx="276"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G</a:t>
                </a:r>
              </a:p>
            </p:txBody>
          </p:sp>
          <p:sp>
            <p:nvSpPr>
              <p:cNvPr id="248921" name="Text Box 89"/>
              <p:cNvSpPr txBox="1">
                <a:spLocks noChangeArrowheads="1"/>
              </p:cNvSpPr>
              <p:nvPr/>
            </p:nvSpPr>
            <p:spPr bwMode="auto">
              <a:xfrm>
                <a:off x="4432" y="3483"/>
                <a:ext cx="279"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H</a:t>
                </a:r>
              </a:p>
            </p:txBody>
          </p:sp>
          <p:sp>
            <p:nvSpPr>
              <p:cNvPr id="248922" name="Text Box 90"/>
              <p:cNvSpPr txBox="1">
                <a:spLocks noChangeArrowheads="1"/>
              </p:cNvSpPr>
              <p:nvPr/>
            </p:nvSpPr>
            <p:spPr bwMode="auto">
              <a:xfrm>
                <a:off x="4624" y="3483"/>
                <a:ext cx="228"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I</a:t>
                </a:r>
              </a:p>
            </p:txBody>
          </p:sp>
          <p:sp>
            <p:nvSpPr>
              <p:cNvPr id="248923" name="Text Box 91"/>
              <p:cNvSpPr txBox="1">
                <a:spLocks noChangeArrowheads="1"/>
              </p:cNvSpPr>
              <p:nvPr/>
            </p:nvSpPr>
            <p:spPr bwMode="auto">
              <a:xfrm>
                <a:off x="4816" y="3483"/>
                <a:ext cx="236"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J</a:t>
                </a:r>
              </a:p>
            </p:txBody>
          </p:sp>
          <p:grpSp>
            <p:nvGrpSpPr>
              <p:cNvPr id="248924" name="Group 92"/>
              <p:cNvGrpSpPr>
                <a:grpSpLocks/>
              </p:cNvGrpSpPr>
              <p:nvPr/>
            </p:nvGrpSpPr>
            <p:grpSpPr bwMode="auto">
              <a:xfrm>
                <a:off x="3520" y="1999"/>
                <a:ext cx="1904" cy="1357"/>
                <a:chOff x="3504" y="1972"/>
                <a:chExt cx="1904" cy="1357"/>
              </a:xfrm>
            </p:grpSpPr>
            <p:sp>
              <p:nvSpPr>
                <p:cNvPr id="248925" name="Text Box 93"/>
                <p:cNvSpPr txBox="1">
                  <a:spLocks noChangeArrowheads="1"/>
                </p:cNvSpPr>
                <p:nvPr/>
              </p:nvSpPr>
              <p:spPr bwMode="auto">
                <a:xfrm>
                  <a:off x="4456" y="1972"/>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48926" name="Text Box 94"/>
                <p:cNvSpPr txBox="1">
                  <a:spLocks noChangeArrowheads="1"/>
                </p:cNvSpPr>
                <p:nvPr/>
              </p:nvSpPr>
              <p:spPr bwMode="auto">
                <a:xfrm>
                  <a:off x="3999" y="2352"/>
                  <a:ext cx="257"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48927" name="Text Box 95"/>
                <p:cNvSpPr txBox="1">
                  <a:spLocks noChangeArrowheads="1"/>
                </p:cNvSpPr>
                <p:nvPr/>
              </p:nvSpPr>
              <p:spPr bwMode="auto">
                <a:xfrm>
                  <a:off x="4896" y="2352"/>
                  <a:ext cx="256"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48928" name="Text Box 96"/>
                <p:cNvSpPr txBox="1">
                  <a:spLocks noChangeArrowheads="1"/>
                </p:cNvSpPr>
                <p:nvPr/>
              </p:nvSpPr>
              <p:spPr bwMode="auto">
                <a:xfrm>
                  <a:off x="3697" y="2688"/>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48929" name="Text Box 97"/>
                <p:cNvSpPr txBox="1">
                  <a:spLocks noChangeArrowheads="1"/>
                </p:cNvSpPr>
                <p:nvPr/>
              </p:nvSpPr>
              <p:spPr bwMode="auto">
                <a:xfrm>
                  <a:off x="4272" y="2688"/>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48930" name="Text Box 98"/>
                <p:cNvSpPr txBox="1">
                  <a:spLocks noChangeArrowheads="1"/>
                </p:cNvSpPr>
                <p:nvPr/>
              </p:nvSpPr>
              <p:spPr bwMode="auto">
                <a:xfrm>
                  <a:off x="4752" y="2688"/>
                  <a:ext cx="25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48931" name="Text Box 99"/>
                <p:cNvSpPr txBox="1">
                  <a:spLocks noChangeArrowheads="1"/>
                </p:cNvSpPr>
                <p:nvPr/>
              </p:nvSpPr>
              <p:spPr bwMode="auto">
                <a:xfrm>
                  <a:off x="5152" y="2688"/>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48932" name="Text Box 100"/>
                <p:cNvSpPr txBox="1">
                  <a:spLocks noChangeArrowheads="1"/>
                </p:cNvSpPr>
                <p:nvPr/>
              </p:nvSpPr>
              <p:spPr bwMode="auto">
                <a:xfrm>
                  <a:off x="3504" y="3072"/>
                  <a:ext cx="25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48933" name="Text Box 101"/>
                <p:cNvSpPr txBox="1">
                  <a:spLocks noChangeArrowheads="1"/>
                </p:cNvSpPr>
                <p:nvPr/>
              </p:nvSpPr>
              <p:spPr bwMode="auto">
                <a:xfrm>
                  <a:off x="3808" y="3072"/>
                  <a:ext cx="25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48934" name="Text Box 102"/>
                <p:cNvSpPr txBox="1">
                  <a:spLocks noChangeArrowheads="1"/>
                </p:cNvSpPr>
                <p:nvPr/>
              </p:nvSpPr>
              <p:spPr bwMode="auto">
                <a:xfrm>
                  <a:off x="4128" y="3072"/>
                  <a:ext cx="345"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grpSp>
        </p:grpSp>
        <p:sp>
          <p:nvSpPr>
            <p:cNvPr id="248936" name="Oval 104"/>
            <p:cNvSpPr>
              <a:spLocks noChangeArrowheads="1"/>
            </p:cNvSpPr>
            <p:nvPr/>
          </p:nvSpPr>
          <p:spPr bwMode="auto">
            <a:xfrm>
              <a:off x="1057" y="2256"/>
              <a:ext cx="346" cy="177"/>
            </a:xfrm>
            <a:prstGeom prst="ellipse">
              <a:avLst/>
            </a:prstGeom>
            <a:noFill/>
            <a:ln w="1905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937" name="Text Box 105"/>
            <p:cNvSpPr txBox="1">
              <a:spLocks noChangeArrowheads="1"/>
            </p:cNvSpPr>
            <p:nvPr/>
          </p:nvSpPr>
          <p:spPr bwMode="auto">
            <a:xfrm>
              <a:off x="1365" y="2898"/>
              <a:ext cx="1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hole = 1 means we have reached the root.</a:t>
              </a:r>
            </a:p>
          </p:txBody>
        </p:sp>
        <p:sp>
          <p:nvSpPr>
            <p:cNvPr id="248938" name="Line 106"/>
            <p:cNvSpPr>
              <a:spLocks noChangeShapeType="1"/>
            </p:cNvSpPr>
            <p:nvPr/>
          </p:nvSpPr>
          <p:spPr bwMode="auto">
            <a:xfrm flipH="1" flipV="1">
              <a:off x="1362" y="2419"/>
              <a:ext cx="305" cy="529"/>
            </a:xfrm>
            <a:prstGeom prst="line">
              <a:avLst/>
            </a:prstGeom>
            <a:noFill/>
            <a:ln w="9525">
              <a:solidFill>
                <a:srgbClr val="FF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8940" name="Text Box 108"/>
          <p:cNvSpPr txBox="1">
            <a:spLocks noChangeArrowheads="1"/>
          </p:cNvSpPr>
          <p:nvPr/>
        </p:nvSpPr>
        <p:spPr bwMode="auto">
          <a:xfrm>
            <a:off x="725488" y="4918075"/>
            <a:ext cx="48926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FF00FF"/>
                </a:solidFill>
              </a:rPr>
              <a:t>Do we really have to check </a:t>
            </a:r>
            <a:r>
              <a:rPr lang="en-US" sz="1600">
                <a:solidFill>
                  <a:srgbClr val="FF00FF"/>
                </a:solidFill>
                <a:latin typeface="Batang" pitchFamily="18" charset="-127"/>
              </a:rPr>
              <a:t>hole&gt;1</a:t>
            </a:r>
            <a:r>
              <a:rPr lang="en-US" sz="1600">
                <a:solidFill>
                  <a:srgbClr val="FF00FF"/>
                </a:solidFill>
              </a:rPr>
              <a:t> in each iteration of the loop?</a:t>
            </a:r>
          </a:p>
        </p:txBody>
      </p:sp>
      <p:sp>
        <p:nvSpPr>
          <p:cNvPr id="248941" name="Text Box 109"/>
          <p:cNvSpPr txBox="1">
            <a:spLocks noChangeArrowheads="1"/>
          </p:cNvSpPr>
          <p:nvPr/>
        </p:nvSpPr>
        <p:spPr bwMode="auto">
          <a:xfrm>
            <a:off x="682625" y="5529263"/>
            <a:ext cx="4916488"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t>We can put a very small value in position 0 in order to make the loop terminate. This value must be guaranteed to be smaller than (or equal to) any element in the heap.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8881"/>
                                        </p:tgtEl>
                                        <p:attrNameLst>
                                          <p:attrName>style.visibility</p:attrName>
                                        </p:attrNameLst>
                                      </p:cBhvr>
                                      <p:to>
                                        <p:strVal val="visible"/>
                                      </p:to>
                                    </p:set>
                                    <p:animEffect transition="in" filter="blinds(horizontal)">
                                      <p:cBhvr>
                                        <p:cTn id="7" dur="500"/>
                                        <p:tgtEl>
                                          <p:spTgt spid="2488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8885"/>
                                        </p:tgtEl>
                                        <p:attrNameLst>
                                          <p:attrName>style.visibility</p:attrName>
                                        </p:attrNameLst>
                                      </p:cBhvr>
                                      <p:to>
                                        <p:strVal val="visible"/>
                                      </p:to>
                                    </p:set>
                                    <p:animEffect transition="in" filter="blinds(horizontal)">
                                      <p:cBhvr>
                                        <p:cTn id="12" dur="500"/>
                                        <p:tgtEl>
                                          <p:spTgt spid="2488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8939"/>
                                        </p:tgtEl>
                                        <p:attrNameLst>
                                          <p:attrName>style.visibility</p:attrName>
                                        </p:attrNameLst>
                                      </p:cBhvr>
                                      <p:to>
                                        <p:strVal val="visible"/>
                                      </p:to>
                                    </p:set>
                                    <p:animEffect transition="in" filter="blinds(horizontal)">
                                      <p:cBhvr>
                                        <p:cTn id="17" dur="500"/>
                                        <p:tgtEl>
                                          <p:spTgt spid="2489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8940"/>
                                        </p:tgtEl>
                                        <p:attrNameLst>
                                          <p:attrName>style.visibility</p:attrName>
                                        </p:attrNameLst>
                                      </p:cBhvr>
                                      <p:to>
                                        <p:strVal val="visible"/>
                                      </p:to>
                                    </p:set>
                                    <p:animEffect transition="in" filter="blinds(horizontal)">
                                      <p:cBhvr>
                                        <p:cTn id="22" dur="500"/>
                                        <p:tgtEl>
                                          <p:spTgt spid="2489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8941"/>
                                        </p:tgtEl>
                                        <p:attrNameLst>
                                          <p:attrName>style.visibility</p:attrName>
                                        </p:attrNameLst>
                                      </p:cBhvr>
                                      <p:to>
                                        <p:strVal val="visible"/>
                                      </p:to>
                                    </p:set>
                                    <p:animEffect transition="in" filter="blinds(horizontal)">
                                      <p:cBhvr>
                                        <p:cTn id="27" dur="500"/>
                                        <p:tgtEl>
                                          <p:spTgt spid="248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940" grpId="0" autoUpdateAnimBg="0"/>
      <p:bldP spid="24894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type="title"/>
          </p:nvPr>
        </p:nvSpPr>
        <p:spPr>
          <a:xfrm>
            <a:off x="609600" y="174625"/>
            <a:ext cx="7772400" cy="571500"/>
          </a:xfrm>
        </p:spPr>
        <p:txBody>
          <a:bodyPr/>
          <a:lstStyle/>
          <a:p>
            <a:r>
              <a:rPr lang="en-US" sz="2800"/>
              <a:t>Running Time of </a:t>
            </a:r>
            <a:r>
              <a:rPr lang="en-US" sz="2800">
                <a:latin typeface="Batang" pitchFamily="18" charset="-127"/>
              </a:rPr>
              <a:t>insert</a:t>
            </a:r>
          </a:p>
        </p:txBody>
      </p:sp>
      <p:sp>
        <p:nvSpPr>
          <p:cNvPr id="249858"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The running of </a:t>
            </a:r>
            <a:r>
              <a:rPr lang="en-US" sz="2000">
                <a:latin typeface="Batang" pitchFamily="18" charset="-127"/>
                <a:sym typeface="Symbol" pitchFamily="18" charset="2"/>
              </a:rPr>
              <a:t>insert</a:t>
            </a:r>
            <a:r>
              <a:rPr lang="en-US" sz="2000">
                <a:sym typeface="Symbol" pitchFamily="18" charset="2"/>
              </a:rPr>
              <a:t> in the worst case is O(log</a:t>
            </a:r>
            <a:r>
              <a:rPr lang="en-US" sz="2000" i="1">
                <a:sym typeface="Symbol" pitchFamily="18" charset="2"/>
              </a:rPr>
              <a:t>N</a:t>
            </a:r>
            <a:r>
              <a:rPr lang="en-US" sz="2000">
                <a:sym typeface="Symbol" pitchFamily="18" charset="2"/>
              </a:rPr>
              <a:t>)</a:t>
            </a:r>
          </a:p>
          <a:p>
            <a:pPr lvl="1"/>
            <a:r>
              <a:rPr lang="en-US" sz="1800">
                <a:sym typeface="Symbol" pitchFamily="18" charset="2"/>
              </a:rPr>
              <a:t>In the case that the element to be inserted is the new minimum and is percolated all the way to the root.</a:t>
            </a:r>
          </a:p>
          <a:p>
            <a:pPr lvl="1"/>
            <a:r>
              <a:rPr lang="en-US" sz="1800">
                <a:sym typeface="Symbol" pitchFamily="18" charset="2"/>
              </a:rPr>
              <a:t>The height of the heap is log</a:t>
            </a:r>
            <a:r>
              <a:rPr lang="en-US" sz="1800" i="1">
                <a:sym typeface="Symbol" pitchFamily="18" charset="2"/>
              </a:rPr>
              <a:t>N</a:t>
            </a:r>
            <a:r>
              <a:rPr lang="en-US" sz="1800">
                <a:sym typeface="Symbol" pitchFamily="18" charset="2"/>
              </a:rPr>
              <a:t> = O(log</a:t>
            </a:r>
            <a:r>
              <a:rPr lang="en-US" sz="1800" i="1">
                <a:sym typeface="Symbol" pitchFamily="18" charset="2"/>
              </a:rPr>
              <a:t>N</a:t>
            </a:r>
            <a:r>
              <a:rPr lang="en-US" sz="1800">
                <a:sym typeface="Symbol" pitchFamily="18" charset="2"/>
              </a:rPr>
              <a:t>)</a:t>
            </a:r>
          </a:p>
          <a:p>
            <a:r>
              <a:rPr lang="en-US" sz="2000">
                <a:sym typeface="Symbol" pitchFamily="18" charset="2"/>
              </a:rPr>
              <a:t>On average, the percolation terminates early; it has been proven that 2.607 comparisons are required on average to perform an insert. </a:t>
            </a:r>
          </a:p>
        </p:txBody>
      </p:sp>
      <p:sp>
        <p:nvSpPr>
          <p:cNvPr id="24986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9861" name="Rectangle 5"/>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9862" name="Rectangle 6"/>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type="title"/>
          </p:nvPr>
        </p:nvSpPr>
        <p:spPr>
          <a:xfrm>
            <a:off x="609600" y="174625"/>
            <a:ext cx="7772400" cy="571500"/>
          </a:xfrm>
        </p:spPr>
        <p:txBody>
          <a:bodyPr/>
          <a:lstStyle/>
          <a:p>
            <a:r>
              <a:rPr lang="en-US" sz="2800"/>
              <a:t>Basic Heap Operations - </a:t>
            </a:r>
            <a:r>
              <a:rPr lang="en-US" sz="2800">
                <a:latin typeface="Batang" pitchFamily="18" charset="-127"/>
              </a:rPr>
              <a:t>deleteMin</a:t>
            </a:r>
          </a:p>
        </p:txBody>
      </p:sp>
      <p:sp>
        <p:nvSpPr>
          <p:cNvPr id="250882"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Find the minimum is easy; the minimum element is always at the root.</a:t>
            </a:r>
          </a:p>
          <a:p>
            <a:r>
              <a:rPr lang="en-US" sz="2000">
                <a:sym typeface="Symbol" pitchFamily="18" charset="2"/>
              </a:rPr>
              <a:t>How to remove the minimum element?</a:t>
            </a:r>
          </a:p>
          <a:p>
            <a:pPr lvl="1"/>
            <a:r>
              <a:rPr lang="en-US" sz="1800">
                <a:sym typeface="Symbol" pitchFamily="18" charset="2"/>
              </a:rPr>
              <a:t>When the minimum is removed, a hole is create at the root.</a:t>
            </a:r>
          </a:p>
          <a:p>
            <a:pPr lvl="1"/>
            <a:r>
              <a:rPr lang="en-US" sz="1800">
                <a:sym typeface="Symbol" pitchFamily="18" charset="2"/>
              </a:rPr>
              <a:t>Since the heap now becomes one smaller, it follows that the last element  X in the heap must move somewhere in the heap.</a:t>
            </a:r>
          </a:p>
          <a:p>
            <a:pPr lvl="1"/>
            <a:r>
              <a:rPr lang="en-US" sz="1800">
                <a:sym typeface="Symbol" pitchFamily="18" charset="2"/>
              </a:rPr>
              <a:t>Check if X can be placed in the hole</a:t>
            </a:r>
          </a:p>
          <a:p>
            <a:pPr lvl="2"/>
            <a:r>
              <a:rPr lang="en-US" sz="1600">
                <a:sym typeface="Symbol" pitchFamily="18" charset="2"/>
              </a:rPr>
              <a:t>If not, we slide the smaller of the hole’s children into the hole, thus pushing the hole down one level.</a:t>
            </a:r>
          </a:p>
          <a:p>
            <a:pPr lvl="2"/>
            <a:r>
              <a:rPr lang="en-US" sz="1600">
                <a:sym typeface="Symbol" pitchFamily="18" charset="2"/>
              </a:rPr>
              <a:t>Repeat this step until X can be place in the hole.</a:t>
            </a:r>
          </a:p>
        </p:txBody>
      </p:sp>
      <p:sp>
        <p:nvSpPr>
          <p:cNvPr id="25088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0885"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0886"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0887"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50928" name="Group 48"/>
          <p:cNvGrpSpPr>
            <a:grpSpLocks/>
          </p:cNvGrpSpPr>
          <p:nvPr/>
        </p:nvGrpSpPr>
        <p:grpSpPr bwMode="auto">
          <a:xfrm>
            <a:off x="2024063" y="4235450"/>
            <a:ext cx="2514600" cy="1781175"/>
            <a:chOff x="1275" y="2668"/>
            <a:chExt cx="1584" cy="1122"/>
          </a:xfrm>
        </p:grpSpPr>
        <p:pic>
          <p:nvPicPr>
            <p:cNvPr id="250914" name="Picture 34"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 y="2668"/>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0915" name="Line 35"/>
            <p:cNvSpPr>
              <a:spLocks noChangeShapeType="1"/>
            </p:cNvSpPr>
            <p:nvPr/>
          </p:nvSpPr>
          <p:spPr bwMode="auto">
            <a:xfrm>
              <a:off x="2043" y="3388"/>
              <a:ext cx="144" cy="24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0916" name="Oval 36"/>
            <p:cNvSpPr>
              <a:spLocks noChangeArrowheads="1"/>
            </p:cNvSpPr>
            <p:nvPr/>
          </p:nvSpPr>
          <p:spPr bwMode="auto">
            <a:xfrm>
              <a:off x="2124" y="3610"/>
              <a:ext cx="144" cy="144"/>
            </a:xfrm>
            <a:prstGeom prst="ellipse">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917" name="Oval 37"/>
            <p:cNvSpPr>
              <a:spLocks noChangeArrowheads="1"/>
            </p:cNvSpPr>
            <p:nvPr/>
          </p:nvSpPr>
          <p:spPr bwMode="auto">
            <a:xfrm>
              <a:off x="1922" y="3273"/>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918" name="Text Box 38"/>
            <p:cNvSpPr txBox="1">
              <a:spLocks noChangeArrowheads="1"/>
            </p:cNvSpPr>
            <p:nvPr/>
          </p:nvSpPr>
          <p:spPr bwMode="auto">
            <a:xfrm>
              <a:off x="2099" y="360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0920" name="Text Box 40"/>
            <p:cNvSpPr txBox="1">
              <a:spLocks noChangeArrowheads="1"/>
            </p:cNvSpPr>
            <p:nvPr/>
          </p:nvSpPr>
          <p:spPr bwMode="auto">
            <a:xfrm>
              <a:off x="1897" y="327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0921" name="Oval 41"/>
            <p:cNvSpPr>
              <a:spLocks noChangeArrowheads="1"/>
            </p:cNvSpPr>
            <p:nvPr/>
          </p:nvSpPr>
          <p:spPr bwMode="auto">
            <a:xfrm>
              <a:off x="1720" y="2997"/>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923" name="Text Box 43"/>
            <p:cNvSpPr txBox="1">
              <a:spLocks noChangeArrowheads="1"/>
            </p:cNvSpPr>
            <p:nvPr/>
          </p:nvSpPr>
          <p:spPr bwMode="auto">
            <a:xfrm>
              <a:off x="1694" y="30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0926" name="Oval 46"/>
            <p:cNvSpPr>
              <a:spLocks noChangeArrowheads="1"/>
            </p:cNvSpPr>
            <p:nvPr/>
          </p:nvSpPr>
          <p:spPr bwMode="auto">
            <a:xfrm>
              <a:off x="1461" y="3272"/>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927" name="Text Box 47"/>
            <p:cNvSpPr txBox="1">
              <a:spLocks noChangeArrowheads="1"/>
            </p:cNvSpPr>
            <p:nvPr/>
          </p:nvSpPr>
          <p:spPr bwMode="auto">
            <a:xfrm>
              <a:off x="1435" y="327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7" name="Rectangle 3"/>
          <p:cNvSpPr>
            <a:spLocks noGrp="1" noChangeArrowheads="1"/>
          </p:cNvSpPr>
          <p:nvPr>
            <p:ph type="title"/>
          </p:nvPr>
        </p:nvSpPr>
        <p:spPr>
          <a:xfrm>
            <a:off x="609600" y="174625"/>
            <a:ext cx="7772400" cy="571500"/>
          </a:xfrm>
        </p:spPr>
        <p:txBody>
          <a:bodyPr/>
          <a:lstStyle/>
          <a:p>
            <a:r>
              <a:rPr lang="en-US" sz="2800"/>
              <a:t>Basic Heap Operations - </a:t>
            </a:r>
            <a:r>
              <a:rPr lang="en-US" sz="2800">
                <a:latin typeface="Batang" pitchFamily="18" charset="-127"/>
              </a:rPr>
              <a:t>deleteMin</a:t>
            </a:r>
          </a:p>
        </p:txBody>
      </p:sp>
      <p:sp>
        <p:nvSpPr>
          <p:cNvPr id="251906"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For example: </a:t>
            </a:r>
          </a:p>
        </p:txBody>
      </p:sp>
      <p:sp>
        <p:nvSpPr>
          <p:cNvPr id="25190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1909"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1910"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1911"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51986" name="Picture 82"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1481138"/>
            <a:ext cx="2514600" cy="1781175"/>
          </a:xfrm>
          <a:prstGeom prst="rect">
            <a:avLst/>
          </a:prstGeom>
          <a:noFill/>
          <a:extLst>
            <a:ext uri="{909E8E84-426E-40DD-AFC4-6F175D3DCCD1}">
              <a14:hiddenFill xmlns:a14="http://schemas.microsoft.com/office/drawing/2010/main">
                <a:solidFill>
                  <a:srgbClr val="FFFFFF"/>
                </a:solidFill>
              </a14:hiddenFill>
            </a:ext>
          </a:extLst>
        </p:spPr>
      </p:pic>
      <p:sp>
        <p:nvSpPr>
          <p:cNvPr id="251987" name="Line 83"/>
          <p:cNvSpPr>
            <a:spLocks noChangeShapeType="1"/>
          </p:cNvSpPr>
          <p:nvPr/>
        </p:nvSpPr>
        <p:spPr bwMode="auto">
          <a:xfrm>
            <a:off x="1898650" y="2624138"/>
            <a:ext cx="228600" cy="38100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1988" name="Oval 84"/>
          <p:cNvSpPr>
            <a:spLocks noChangeArrowheads="1"/>
          </p:cNvSpPr>
          <p:nvPr/>
        </p:nvSpPr>
        <p:spPr bwMode="auto">
          <a:xfrm>
            <a:off x="2027238" y="2976563"/>
            <a:ext cx="228600" cy="228600"/>
          </a:xfrm>
          <a:prstGeom prst="ellipse">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89" name="Oval 85"/>
          <p:cNvSpPr>
            <a:spLocks noChangeArrowheads="1"/>
          </p:cNvSpPr>
          <p:nvPr/>
        </p:nvSpPr>
        <p:spPr bwMode="auto">
          <a:xfrm>
            <a:off x="1706563" y="2441575"/>
            <a:ext cx="228600" cy="228600"/>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90" name="Text Box 86"/>
          <p:cNvSpPr txBox="1">
            <a:spLocks noChangeArrowheads="1"/>
          </p:cNvSpPr>
          <p:nvPr/>
        </p:nvSpPr>
        <p:spPr bwMode="auto">
          <a:xfrm>
            <a:off x="1987550" y="2974975"/>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1991" name="Text Box 87"/>
          <p:cNvSpPr txBox="1">
            <a:spLocks noChangeArrowheads="1"/>
          </p:cNvSpPr>
          <p:nvPr/>
        </p:nvSpPr>
        <p:spPr bwMode="auto">
          <a:xfrm>
            <a:off x="1666875" y="243840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1992" name="Oval 88"/>
          <p:cNvSpPr>
            <a:spLocks noChangeArrowheads="1"/>
          </p:cNvSpPr>
          <p:nvPr/>
        </p:nvSpPr>
        <p:spPr bwMode="auto">
          <a:xfrm>
            <a:off x="1385888" y="2003425"/>
            <a:ext cx="228600" cy="228600"/>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93" name="Text Box 89"/>
          <p:cNvSpPr txBox="1">
            <a:spLocks noChangeArrowheads="1"/>
          </p:cNvSpPr>
          <p:nvPr/>
        </p:nvSpPr>
        <p:spPr bwMode="auto">
          <a:xfrm>
            <a:off x="1344613" y="200818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94" name="Oval 90"/>
          <p:cNvSpPr>
            <a:spLocks noChangeArrowheads="1"/>
          </p:cNvSpPr>
          <p:nvPr/>
        </p:nvSpPr>
        <p:spPr bwMode="auto">
          <a:xfrm>
            <a:off x="974725" y="2439988"/>
            <a:ext cx="228600" cy="228600"/>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95" name="Text Box 91"/>
          <p:cNvSpPr txBox="1">
            <a:spLocks noChangeArrowheads="1"/>
          </p:cNvSpPr>
          <p:nvPr/>
        </p:nvSpPr>
        <p:spPr bwMode="auto">
          <a:xfrm>
            <a:off x="933450" y="24368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nvGrpSpPr>
          <p:cNvPr id="252003" name="Group 99"/>
          <p:cNvGrpSpPr>
            <a:grpSpLocks/>
          </p:cNvGrpSpPr>
          <p:nvPr/>
        </p:nvGrpSpPr>
        <p:grpSpPr bwMode="auto">
          <a:xfrm>
            <a:off x="5799138" y="1458913"/>
            <a:ext cx="3024187" cy="1781175"/>
            <a:chOff x="3653" y="919"/>
            <a:chExt cx="1905" cy="1122"/>
          </a:xfrm>
        </p:grpSpPr>
        <p:grpSp>
          <p:nvGrpSpPr>
            <p:cNvPr id="251967" name="Group 63"/>
            <p:cNvGrpSpPr>
              <a:grpSpLocks/>
            </p:cNvGrpSpPr>
            <p:nvPr/>
          </p:nvGrpSpPr>
          <p:grpSpPr bwMode="auto">
            <a:xfrm>
              <a:off x="3653" y="919"/>
              <a:ext cx="1905" cy="1122"/>
              <a:chOff x="3653" y="919"/>
              <a:chExt cx="1905" cy="1122"/>
            </a:xfrm>
          </p:grpSpPr>
          <p:grpSp>
            <p:nvGrpSpPr>
              <p:cNvPr id="251965" name="Group 61"/>
              <p:cNvGrpSpPr>
                <a:grpSpLocks/>
              </p:cNvGrpSpPr>
              <p:nvPr/>
            </p:nvGrpSpPr>
            <p:grpSpPr bwMode="auto">
              <a:xfrm>
                <a:off x="3974" y="919"/>
                <a:ext cx="1584" cy="1122"/>
                <a:chOff x="3974" y="919"/>
                <a:chExt cx="1584" cy="1122"/>
              </a:xfrm>
            </p:grpSpPr>
            <p:pic>
              <p:nvPicPr>
                <p:cNvPr id="251953" name="Picture 49"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 y="919"/>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1954" name="Oval 50"/>
                <p:cNvSpPr>
                  <a:spLocks noChangeArrowheads="1"/>
                </p:cNvSpPr>
                <p:nvPr/>
              </p:nvSpPr>
              <p:spPr bwMode="auto">
                <a:xfrm>
                  <a:off x="4823" y="186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55" name="Oval 51"/>
                <p:cNvSpPr>
                  <a:spLocks noChangeArrowheads="1"/>
                </p:cNvSpPr>
                <p:nvPr/>
              </p:nvSpPr>
              <p:spPr bwMode="auto">
                <a:xfrm>
                  <a:off x="4621" y="1524"/>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56" name="Text Box 52"/>
                <p:cNvSpPr txBox="1">
                  <a:spLocks noChangeArrowheads="1"/>
                </p:cNvSpPr>
                <p:nvPr/>
              </p:nvSpPr>
              <p:spPr bwMode="auto">
                <a:xfrm>
                  <a:off x="4798" y="1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1957" name="Text Box 53"/>
                <p:cNvSpPr txBox="1">
                  <a:spLocks noChangeArrowheads="1"/>
                </p:cNvSpPr>
                <p:nvPr/>
              </p:nvSpPr>
              <p:spPr bwMode="auto">
                <a:xfrm>
                  <a:off x="4596" y="152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1958" name="Oval 54"/>
                <p:cNvSpPr>
                  <a:spLocks noChangeArrowheads="1"/>
                </p:cNvSpPr>
                <p:nvPr/>
              </p:nvSpPr>
              <p:spPr bwMode="auto">
                <a:xfrm>
                  <a:off x="4419" y="124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59" name="Text Box 55"/>
                <p:cNvSpPr txBox="1">
                  <a:spLocks noChangeArrowheads="1"/>
                </p:cNvSpPr>
                <p:nvPr/>
              </p:nvSpPr>
              <p:spPr bwMode="auto">
                <a:xfrm>
                  <a:off x="4393" y="125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60" name="Oval 56"/>
                <p:cNvSpPr>
                  <a:spLocks noChangeArrowheads="1"/>
                </p:cNvSpPr>
                <p:nvPr/>
              </p:nvSpPr>
              <p:spPr bwMode="auto">
                <a:xfrm>
                  <a:off x="4763" y="961"/>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62" name="Text Box 58"/>
                <p:cNvSpPr txBox="1">
                  <a:spLocks noChangeArrowheads="1"/>
                </p:cNvSpPr>
                <p:nvPr/>
              </p:nvSpPr>
              <p:spPr bwMode="auto">
                <a:xfrm>
                  <a:off x="4733" y="96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63" name="Oval 59"/>
                <p:cNvSpPr>
                  <a:spLocks noChangeArrowheads="1"/>
                </p:cNvSpPr>
                <p:nvPr/>
              </p:nvSpPr>
              <p:spPr bwMode="auto">
                <a:xfrm>
                  <a:off x="4419" y="1247"/>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64" name="Line 60"/>
                <p:cNvSpPr>
                  <a:spLocks noChangeShapeType="1"/>
                </p:cNvSpPr>
                <p:nvPr/>
              </p:nvSpPr>
              <p:spPr bwMode="auto">
                <a:xfrm flipH="1">
                  <a:off x="4533" y="1084"/>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51966" name="Line 62"/>
              <p:cNvSpPr>
                <a:spLocks noChangeShapeType="1"/>
              </p:cNvSpPr>
              <p:nvPr/>
            </p:nvSpPr>
            <p:spPr bwMode="auto">
              <a:xfrm>
                <a:off x="3653" y="1118"/>
                <a:ext cx="56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2001" name="Group 97"/>
            <p:cNvGrpSpPr>
              <a:grpSpLocks/>
            </p:cNvGrpSpPr>
            <p:nvPr/>
          </p:nvGrpSpPr>
          <p:grpSpPr bwMode="auto">
            <a:xfrm>
              <a:off x="4134" y="1523"/>
              <a:ext cx="204" cy="154"/>
              <a:chOff x="4134" y="1530"/>
              <a:chExt cx="204" cy="154"/>
            </a:xfrm>
          </p:grpSpPr>
          <p:sp>
            <p:nvSpPr>
              <p:cNvPr id="251996" name="Oval 92"/>
              <p:cNvSpPr>
                <a:spLocks noChangeArrowheads="1"/>
              </p:cNvSpPr>
              <p:nvPr/>
            </p:nvSpPr>
            <p:spPr bwMode="auto">
              <a:xfrm>
                <a:off x="4160" y="1532"/>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97" name="Text Box 93"/>
              <p:cNvSpPr txBox="1">
                <a:spLocks noChangeArrowheads="1"/>
              </p:cNvSpPr>
              <p:nvPr/>
            </p:nvSpPr>
            <p:spPr bwMode="auto">
              <a:xfrm>
                <a:off x="4134" y="153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nvGrpSpPr>
          <p:cNvPr id="252002" name="Group 98"/>
          <p:cNvGrpSpPr>
            <a:grpSpLocks/>
          </p:cNvGrpSpPr>
          <p:nvPr/>
        </p:nvGrpSpPr>
        <p:grpSpPr bwMode="auto">
          <a:xfrm>
            <a:off x="3238500" y="1493838"/>
            <a:ext cx="2879725" cy="1781175"/>
            <a:chOff x="2040" y="941"/>
            <a:chExt cx="1814" cy="1122"/>
          </a:xfrm>
        </p:grpSpPr>
        <p:grpSp>
          <p:nvGrpSpPr>
            <p:cNvPr id="251961" name="Group 57"/>
            <p:cNvGrpSpPr>
              <a:grpSpLocks/>
            </p:cNvGrpSpPr>
            <p:nvPr/>
          </p:nvGrpSpPr>
          <p:grpSpPr bwMode="auto">
            <a:xfrm>
              <a:off x="2040" y="941"/>
              <a:ext cx="1814" cy="1122"/>
              <a:chOff x="2040" y="941"/>
              <a:chExt cx="1814" cy="1122"/>
            </a:xfrm>
          </p:grpSpPr>
          <p:pic>
            <p:nvPicPr>
              <p:cNvPr id="251931" name="Picture 27"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 y="941"/>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1933" name="Oval 29"/>
              <p:cNvSpPr>
                <a:spLocks noChangeArrowheads="1"/>
              </p:cNvSpPr>
              <p:nvPr/>
            </p:nvSpPr>
            <p:spPr bwMode="auto">
              <a:xfrm>
                <a:off x="3119" y="1883"/>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34" name="Oval 30"/>
              <p:cNvSpPr>
                <a:spLocks noChangeArrowheads="1"/>
              </p:cNvSpPr>
              <p:nvPr/>
            </p:nvSpPr>
            <p:spPr bwMode="auto">
              <a:xfrm>
                <a:off x="2917" y="154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35" name="Text Box 31"/>
              <p:cNvSpPr txBox="1">
                <a:spLocks noChangeArrowheads="1"/>
              </p:cNvSpPr>
              <p:nvPr/>
            </p:nvSpPr>
            <p:spPr bwMode="auto">
              <a:xfrm>
                <a:off x="3094" y="188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1936" name="Text Box 32"/>
              <p:cNvSpPr txBox="1">
                <a:spLocks noChangeArrowheads="1"/>
              </p:cNvSpPr>
              <p:nvPr/>
            </p:nvSpPr>
            <p:spPr bwMode="auto">
              <a:xfrm>
                <a:off x="2892" y="154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1937" name="Oval 33"/>
              <p:cNvSpPr>
                <a:spLocks noChangeArrowheads="1"/>
              </p:cNvSpPr>
              <p:nvPr/>
            </p:nvSpPr>
            <p:spPr bwMode="auto">
              <a:xfrm>
                <a:off x="2715" y="1270"/>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38" name="Text Box 34"/>
              <p:cNvSpPr txBox="1">
                <a:spLocks noChangeArrowheads="1"/>
              </p:cNvSpPr>
              <p:nvPr/>
            </p:nvSpPr>
            <p:spPr bwMode="auto">
              <a:xfrm>
                <a:off x="2689" y="1273"/>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48" name="Oval 44"/>
              <p:cNvSpPr>
                <a:spLocks noChangeArrowheads="1"/>
              </p:cNvSpPr>
              <p:nvPr/>
            </p:nvSpPr>
            <p:spPr bwMode="auto">
              <a:xfrm>
                <a:off x="3059" y="983"/>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50" name="Line 46"/>
              <p:cNvSpPr>
                <a:spLocks noChangeShapeType="1"/>
              </p:cNvSpPr>
              <p:nvPr/>
            </p:nvSpPr>
            <p:spPr bwMode="auto">
              <a:xfrm>
                <a:off x="2040" y="1132"/>
                <a:ext cx="52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2000" name="Group 96"/>
            <p:cNvGrpSpPr>
              <a:grpSpLocks/>
            </p:cNvGrpSpPr>
            <p:nvPr/>
          </p:nvGrpSpPr>
          <p:grpSpPr bwMode="auto">
            <a:xfrm>
              <a:off x="2441" y="1538"/>
              <a:ext cx="204" cy="154"/>
              <a:chOff x="2434" y="1545"/>
              <a:chExt cx="204" cy="154"/>
            </a:xfrm>
          </p:grpSpPr>
          <p:sp>
            <p:nvSpPr>
              <p:cNvPr id="251998" name="Oval 94"/>
              <p:cNvSpPr>
                <a:spLocks noChangeArrowheads="1"/>
              </p:cNvSpPr>
              <p:nvPr/>
            </p:nvSpPr>
            <p:spPr bwMode="auto">
              <a:xfrm>
                <a:off x="2460" y="1547"/>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99" name="Text Box 95"/>
              <p:cNvSpPr txBox="1">
                <a:spLocks noChangeArrowheads="1"/>
              </p:cNvSpPr>
              <p:nvPr/>
            </p:nvSpPr>
            <p:spPr bwMode="auto">
              <a:xfrm>
                <a:off x="2434" y="154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nvGrpSpPr>
          <p:cNvPr id="252006" name="Group 102"/>
          <p:cNvGrpSpPr>
            <a:grpSpLocks/>
          </p:cNvGrpSpPr>
          <p:nvPr/>
        </p:nvGrpSpPr>
        <p:grpSpPr bwMode="auto">
          <a:xfrm>
            <a:off x="6259513" y="3344863"/>
            <a:ext cx="2514600" cy="2606675"/>
            <a:chOff x="3943" y="2107"/>
            <a:chExt cx="1584" cy="1642"/>
          </a:xfrm>
        </p:grpSpPr>
        <p:pic>
          <p:nvPicPr>
            <p:cNvPr id="251971" name="Picture 67"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 y="2627"/>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1972" name="Oval 68"/>
            <p:cNvSpPr>
              <a:spLocks noChangeArrowheads="1"/>
            </p:cNvSpPr>
            <p:nvPr/>
          </p:nvSpPr>
          <p:spPr bwMode="auto">
            <a:xfrm>
              <a:off x="4792" y="3569"/>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73" name="Oval 69"/>
            <p:cNvSpPr>
              <a:spLocks noChangeArrowheads="1"/>
            </p:cNvSpPr>
            <p:nvPr/>
          </p:nvSpPr>
          <p:spPr bwMode="auto">
            <a:xfrm>
              <a:off x="4590" y="3232"/>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74" name="Text Box 70"/>
            <p:cNvSpPr txBox="1">
              <a:spLocks noChangeArrowheads="1"/>
            </p:cNvSpPr>
            <p:nvPr/>
          </p:nvSpPr>
          <p:spPr bwMode="auto">
            <a:xfrm>
              <a:off x="4767" y="356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1975" name="Text Box 71"/>
            <p:cNvSpPr txBox="1">
              <a:spLocks noChangeArrowheads="1"/>
            </p:cNvSpPr>
            <p:nvPr/>
          </p:nvSpPr>
          <p:spPr bwMode="auto">
            <a:xfrm>
              <a:off x="4565" y="323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1976" name="Oval 72"/>
            <p:cNvSpPr>
              <a:spLocks noChangeArrowheads="1"/>
            </p:cNvSpPr>
            <p:nvPr/>
          </p:nvSpPr>
          <p:spPr bwMode="auto">
            <a:xfrm>
              <a:off x="4388" y="295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77" name="Text Box 73"/>
            <p:cNvSpPr txBox="1">
              <a:spLocks noChangeArrowheads="1"/>
            </p:cNvSpPr>
            <p:nvPr/>
          </p:nvSpPr>
          <p:spPr bwMode="auto">
            <a:xfrm>
              <a:off x="4362" y="295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78" name="Oval 74"/>
            <p:cNvSpPr>
              <a:spLocks noChangeArrowheads="1"/>
            </p:cNvSpPr>
            <p:nvPr/>
          </p:nvSpPr>
          <p:spPr bwMode="auto">
            <a:xfrm>
              <a:off x="4732" y="2669"/>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79" name="Text Box 75"/>
            <p:cNvSpPr txBox="1">
              <a:spLocks noChangeArrowheads="1"/>
            </p:cNvSpPr>
            <p:nvPr/>
          </p:nvSpPr>
          <p:spPr bwMode="auto">
            <a:xfrm>
              <a:off x="4702" y="266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1980" name="Oval 76"/>
            <p:cNvSpPr>
              <a:spLocks noChangeArrowheads="1"/>
            </p:cNvSpPr>
            <p:nvPr/>
          </p:nvSpPr>
          <p:spPr bwMode="auto">
            <a:xfrm>
              <a:off x="4137" y="3233"/>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81" name="Line 77"/>
            <p:cNvSpPr>
              <a:spLocks noChangeShapeType="1"/>
            </p:cNvSpPr>
            <p:nvPr/>
          </p:nvSpPr>
          <p:spPr bwMode="auto">
            <a:xfrm flipH="1">
              <a:off x="4502" y="2792"/>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1983" name="Oval 79"/>
            <p:cNvSpPr>
              <a:spLocks noChangeArrowheads="1"/>
            </p:cNvSpPr>
            <p:nvPr/>
          </p:nvSpPr>
          <p:spPr bwMode="auto">
            <a:xfrm>
              <a:off x="4388" y="2955"/>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84" name="Text Box 80"/>
            <p:cNvSpPr txBox="1">
              <a:spLocks noChangeArrowheads="1"/>
            </p:cNvSpPr>
            <p:nvPr/>
          </p:nvSpPr>
          <p:spPr bwMode="auto">
            <a:xfrm>
              <a:off x="4363" y="2953"/>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sp>
          <p:nvSpPr>
            <p:cNvPr id="252004" name="Line 100"/>
            <p:cNvSpPr>
              <a:spLocks noChangeShapeType="1"/>
            </p:cNvSpPr>
            <p:nvPr/>
          </p:nvSpPr>
          <p:spPr bwMode="auto">
            <a:xfrm flipH="1">
              <a:off x="4235" y="3083"/>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2005" name="Line 101"/>
            <p:cNvSpPr>
              <a:spLocks noChangeShapeType="1"/>
            </p:cNvSpPr>
            <p:nvPr/>
          </p:nvSpPr>
          <p:spPr bwMode="auto">
            <a:xfrm>
              <a:off x="4784" y="2107"/>
              <a:ext cx="0" cy="48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2084" name="Group 180"/>
          <p:cNvGrpSpPr>
            <a:grpSpLocks/>
          </p:cNvGrpSpPr>
          <p:nvPr/>
        </p:nvGrpSpPr>
        <p:grpSpPr bwMode="auto">
          <a:xfrm>
            <a:off x="3554413" y="4244975"/>
            <a:ext cx="3222625" cy="1781175"/>
            <a:chOff x="2239" y="2674"/>
            <a:chExt cx="2030" cy="1122"/>
          </a:xfrm>
        </p:grpSpPr>
        <p:grpSp>
          <p:nvGrpSpPr>
            <p:cNvPr id="252064" name="Group 160"/>
            <p:cNvGrpSpPr>
              <a:grpSpLocks/>
            </p:cNvGrpSpPr>
            <p:nvPr/>
          </p:nvGrpSpPr>
          <p:grpSpPr bwMode="auto">
            <a:xfrm>
              <a:off x="2239" y="2674"/>
              <a:ext cx="1584" cy="1122"/>
              <a:chOff x="2239" y="2674"/>
              <a:chExt cx="1584" cy="1122"/>
            </a:xfrm>
          </p:grpSpPr>
          <p:pic>
            <p:nvPicPr>
              <p:cNvPr id="252008" name="Picture 104"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9" y="2674"/>
                <a:ext cx="1584" cy="1122"/>
              </a:xfrm>
              <a:prstGeom prst="rect">
                <a:avLst/>
              </a:prstGeom>
              <a:noFill/>
              <a:extLst>
                <a:ext uri="{909E8E84-426E-40DD-AFC4-6F175D3DCCD1}">
                  <a14:hiddenFill xmlns:a14="http://schemas.microsoft.com/office/drawing/2010/main">
                    <a:solidFill>
                      <a:srgbClr val="FFFFFF"/>
                    </a:solidFill>
                  </a14:hiddenFill>
                </a:ext>
              </a:extLst>
            </p:spPr>
          </p:pic>
          <p:grpSp>
            <p:nvGrpSpPr>
              <p:cNvPr id="252046" name="Group 142"/>
              <p:cNvGrpSpPr>
                <a:grpSpLocks/>
              </p:cNvGrpSpPr>
              <p:nvPr/>
            </p:nvGrpSpPr>
            <p:grpSpPr bwMode="auto">
              <a:xfrm>
                <a:off x="2388" y="2716"/>
                <a:ext cx="879" cy="1053"/>
                <a:chOff x="2388" y="2716"/>
                <a:chExt cx="879" cy="1053"/>
              </a:xfrm>
            </p:grpSpPr>
            <p:sp>
              <p:nvSpPr>
                <p:cNvPr id="252009" name="Oval 105"/>
                <p:cNvSpPr>
                  <a:spLocks noChangeArrowheads="1"/>
                </p:cNvSpPr>
                <p:nvPr/>
              </p:nvSpPr>
              <p:spPr bwMode="auto">
                <a:xfrm>
                  <a:off x="3088" y="3616"/>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10" name="Oval 106"/>
                <p:cNvSpPr>
                  <a:spLocks noChangeArrowheads="1"/>
                </p:cNvSpPr>
                <p:nvPr/>
              </p:nvSpPr>
              <p:spPr bwMode="auto">
                <a:xfrm>
                  <a:off x="2886" y="3279"/>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11" name="Text Box 107"/>
                <p:cNvSpPr txBox="1">
                  <a:spLocks noChangeArrowheads="1"/>
                </p:cNvSpPr>
                <p:nvPr/>
              </p:nvSpPr>
              <p:spPr bwMode="auto">
                <a:xfrm>
                  <a:off x="3063" y="36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2012" name="Text Box 108"/>
                <p:cNvSpPr txBox="1">
                  <a:spLocks noChangeArrowheads="1"/>
                </p:cNvSpPr>
                <p:nvPr/>
              </p:nvSpPr>
              <p:spPr bwMode="auto">
                <a:xfrm>
                  <a:off x="2861" y="327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2014" name="Text Box 110"/>
                <p:cNvSpPr txBox="1">
                  <a:spLocks noChangeArrowheads="1"/>
                </p:cNvSpPr>
                <p:nvPr/>
              </p:nvSpPr>
              <p:spPr bwMode="auto">
                <a:xfrm>
                  <a:off x="2658" y="300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2015" name="Oval 111"/>
                <p:cNvSpPr>
                  <a:spLocks noChangeArrowheads="1"/>
                </p:cNvSpPr>
                <p:nvPr/>
              </p:nvSpPr>
              <p:spPr bwMode="auto">
                <a:xfrm>
                  <a:off x="3028" y="2716"/>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16" name="Text Box 112"/>
                <p:cNvSpPr txBox="1">
                  <a:spLocks noChangeArrowheads="1"/>
                </p:cNvSpPr>
                <p:nvPr/>
              </p:nvSpPr>
              <p:spPr bwMode="auto">
                <a:xfrm>
                  <a:off x="2998" y="27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2017" name="Oval 113"/>
                <p:cNvSpPr>
                  <a:spLocks noChangeArrowheads="1"/>
                </p:cNvSpPr>
                <p:nvPr/>
              </p:nvSpPr>
              <p:spPr bwMode="auto">
                <a:xfrm>
                  <a:off x="2527" y="3592"/>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18" name="Line 114"/>
                <p:cNvSpPr>
                  <a:spLocks noChangeShapeType="1"/>
                </p:cNvSpPr>
                <p:nvPr/>
              </p:nvSpPr>
              <p:spPr bwMode="auto">
                <a:xfrm flipH="1">
                  <a:off x="2798" y="2839"/>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2019" name="Oval 115"/>
                <p:cNvSpPr>
                  <a:spLocks noChangeArrowheads="1"/>
                </p:cNvSpPr>
                <p:nvPr/>
              </p:nvSpPr>
              <p:spPr bwMode="auto">
                <a:xfrm>
                  <a:off x="2427" y="3280"/>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21" name="Line 117"/>
                <p:cNvSpPr>
                  <a:spLocks noChangeShapeType="1"/>
                </p:cNvSpPr>
                <p:nvPr/>
              </p:nvSpPr>
              <p:spPr bwMode="auto">
                <a:xfrm flipH="1">
                  <a:off x="2531" y="3130"/>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2023" name="Text Box 119"/>
                <p:cNvSpPr txBox="1">
                  <a:spLocks noChangeArrowheads="1"/>
                </p:cNvSpPr>
                <p:nvPr/>
              </p:nvSpPr>
              <p:spPr bwMode="auto">
                <a:xfrm>
                  <a:off x="2388" y="327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sp>
              <p:nvSpPr>
                <p:cNvPr id="252024" name="Line 120"/>
                <p:cNvSpPr>
                  <a:spLocks noChangeShapeType="1"/>
                </p:cNvSpPr>
                <p:nvPr/>
              </p:nvSpPr>
              <p:spPr bwMode="auto">
                <a:xfrm>
                  <a:off x="2534" y="3422"/>
                  <a:ext cx="75" cy="163"/>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2045" name="Group 141"/>
                <p:cNvGrpSpPr>
                  <a:grpSpLocks/>
                </p:cNvGrpSpPr>
                <p:nvPr/>
              </p:nvGrpSpPr>
              <p:grpSpPr bwMode="auto">
                <a:xfrm>
                  <a:off x="2652" y="3001"/>
                  <a:ext cx="204" cy="154"/>
                  <a:chOff x="2137" y="2465"/>
                  <a:chExt cx="204" cy="154"/>
                </a:xfrm>
              </p:grpSpPr>
              <p:sp>
                <p:nvSpPr>
                  <p:cNvPr id="252013" name="Oval 109"/>
                  <p:cNvSpPr>
                    <a:spLocks noChangeArrowheads="1"/>
                  </p:cNvSpPr>
                  <p:nvPr/>
                </p:nvSpPr>
                <p:spPr bwMode="auto">
                  <a:xfrm>
                    <a:off x="2169" y="246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20" name="Text Box 116"/>
                  <p:cNvSpPr txBox="1">
                    <a:spLocks noChangeArrowheads="1"/>
                  </p:cNvSpPr>
                  <p:nvPr/>
                </p:nvSpPr>
                <p:spPr bwMode="auto">
                  <a:xfrm>
                    <a:off x="2137" y="24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sp>
          <p:nvSpPr>
            <p:cNvPr id="252025" name="Line 121"/>
            <p:cNvSpPr>
              <a:spLocks noChangeShapeType="1"/>
            </p:cNvSpPr>
            <p:nvPr/>
          </p:nvSpPr>
          <p:spPr bwMode="auto">
            <a:xfrm flipH="1">
              <a:off x="3497" y="2799"/>
              <a:ext cx="77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2087" name="Group 183"/>
          <p:cNvGrpSpPr>
            <a:grpSpLocks/>
          </p:cNvGrpSpPr>
          <p:nvPr/>
        </p:nvGrpSpPr>
        <p:grpSpPr bwMode="auto">
          <a:xfrm>
            <a:off x="865188" y="4241800"/>
            <a:ext cx="3094037" cy="1781175"/>
            <a:chOff x="545" y="2672"/>
            <a:chExt cx="1949" cy="1122"/>
          </a:xfrm>
        </p:grpSpPr>
        <p:grpSp>
          <p:nvGrpSpPr>
            <p:cNvPr id="252085" name="Group 181"/>
            <p:cNvGrpSpPr>
              <a:grpSpLocks/>
            </p:cNvGrpSpPr>
            <p:nvPr/>
          </p:nvGrpSpPr>
          <p:grpSpPr bwMode="auto">
            <a:xfrm>
              <a:off x="545" y="2672"/>
              <a:ext cx="1584" cy="1122"/>
              <a:chOff x="545" y="2672"/>
              <a:chExt cx="1584" cy="1122"/>
            </a:xfrm>
          </p:grpSpPr>
          <p:pic>
            <p:nvPicPr>
              <p:cNvPr id="252066" name="Picture 162"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 y="2672"/>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2068" name="Oval 164"/>
              <p:cNvSpPr>
                <a:spLocks noChangeArrowheads="1"/>
              </p:cNvSpPr>
              <p:nvPr/>
            </p:nvSpPr>
            <p:spPr bwMode="auto">
              <a:xfrm>
                <a:off x="1394" y="3614"/>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69" name="Oval 165"/>
              <p:cNvSpPr>
                <a:spLocks noChangeArrowheads="1"/>
              </p:cNvSpPr>
              <p:nvPr/>
            </p:nvSpPr>
            <p:spPr bwMode="auto">
              <a:xfrm>
                <a:off x="1192" y="3277"/>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71" name="Text Box 167"/>
              <p:cNvSpPr txBox="1">
                <a:spLocks noChangeArrowheads="1"/>
              </p:cNvSpPr>
              <p:nvPr/>
            </p:nvSpPr>
            <p:spPr bwMode="auto">
              <a:xfrm>
                <a:off x="1167" y="327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2072" name="Text Box 168"/>
              <p:cNvSpPr txBox="1">
                <a:spLocks noChangeArrowheads="1"/>
              </p:cNvSpPr>
              <p:nvPr/>
            </p:nvSpPr>
            <p:spPr bwMode="auto">
              <a:xfrm>
                <a:off x="964" y="300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2073" name="Oval 169"/>
              <p:cNvSpPr>
                <a:spLocks noChangeArrowheads="1"/>
              </p:cNvSpPr>
              <p:nvPr/>
            </p:nvSpPr>
            <p:spPr bwMode="auto">
              <a:xfrm>
                <a:off x="1334" y="2714"/>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74" name="Text Box 170"/>
              <p:cNvSpPr txBox="1">
                <a:spLocks noChangeArrowheads="1"/>
              </p:cNvSpPr>
              <p:nvPr/>
            </p:nvSpPr>
            <p:spPr bwMode="auto">
              <a:xfrm>
                <a:off x="1304" y="271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2075" name="Oval 171"/>
              <p:cNvSpPr>
                <a:spLocks noChangeArrowheads="1"/>
              </p:cNvSpPr>
              <p:nvPr/>
            </p:nvSpPr>
            <p:spPr bwMode="auto">
              <a:xfrm>
                <a:off x="833" y="3590"/>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76" name="Line 172"/>
              <p:cNvSpPr>
                <a:spLocks noChangeShapeType="1"/>
              </p:cNvSpPr>
              <p:nvPr/>
            </p:nvSpPr>
            <p:spPr bwMode="auto">
              <a:xfrm flipH="1">
                <a:off x="1104" y="2837"/>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2077" name="Oval 173"/>
              <p:cNvSpPr>
                <a:spLocks noChangeArrowheads="1"/>
              </p:cNvSpPr>
              <p:nvPr/>
            </p:nvSpPr>
            <p:spPr bwMode="auto">
              <a:xfrm>
                <a:off x="733" y="327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78" name="Line 174"/>
              <p:cNvSpPr>
                <a:spLocks noChangeShapeType="1"/>
              </p:cNvSpPr>
              <p:nvPr/>
            </p:nvSpPr>
            <p:spPr bwMode="auto">
              <a:xfrm flipH="1">
                <a:off x="837" y="3128"/>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2079" name="Text Box 175"/>
              <p:cNvSpPr txBox="1">
                <a:spLocks noChangeArrowheads="1"/>
              </p:cNvSpPr>
              <p:nvPr/>
            </p:nvSpPr>
            <p:spPr bwMode="auto">
              <a:xfrm>
                <a:off x="694" y="327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sp>
            <p:nvSpPr>
              <p:cNvPr id="252080" name="Line 176"/>
              <p:cNvSpPr>
                <a:spLocks noChangeShapeType="1"/>
              </p:cNvSpPr>
              <p:nvPr/>
            </p:nvSpPr>
            <p:spPr bwMode="auto">
              <a:xfrm>
                <a:off x="840" y="3420"/>
                <a:ext cx="75" cy="163"/>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2081" name="Group 177"/>
              <p:cNvGrpSpPr>
                <a:grpSpLocks/>
              </p:cNvGrpSpPr>
              <p:nvPr/>
            </p:nvGrpSpPr>
            <p:grpSpPr bwMode="auto">
              <a:xfrm>
                <a:off x="958" y="2999"/>
                <a:ext cx="204" cy="154"/>
                <a:chOff x="2137" y="2465"/>
                <a:chExt cx="204" cy="154"/>
              </a:xfrm>
            </p:grpSpPr>
            <p:sp>
              <p:nvSpPr>
                <p:cNvPr id="252082" name="Oval 178"/>
                <p:cNvSpPr>
                  <a:spLocks noChangeArrowheads="1"/>
                </p:cNvSpPr>
                <p:nvPr/>
              </p:nvSpPr>
              <p:spPr bwMode="auto">
                <a:xfrm>
                  <a:off x="2169" y="246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083" name="Text Box 179"/>
                <p:cNvSpPr txBox="1">
                  <a:spLocks noChangeArrowheads="1"/>
                </p:cNvSpPr>
                <p:nvPr/>
              </p:nvSpPr>
              <p:spPr bwMode="auto">
                <a:xfrm>
                  <a:off x="2137" y="24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sp>
            <p:nvSpPr>
              <p:cNvPr id="252070" name="Text Box 166"/>
              <p:cNvSpPr txBox="1">
                <a:spLocks noChangeArrowheads="1"/>
              </p:cNvSpPr>
              <p:nvPr/>
            </p:nvSpPr>
            <p:spPr bwMode="auto">
              <a:xfrm>
                <a:off x="806" y="359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grpSp>
        <p:sp>
          <p:nvSpPr>
            <p:cNvPr id="252086" name="Line 182"/>
            <p:cNvSpPr>
              <a:spLocks noChangeShapeType="1"/>
            </p:cNvSpPr>
            <p:nvPr/>
          </p:nvSpPr>
          <p:spPr bwMode="auto">
            <a:xfrm flipH="1">
              <a:off x="1918" y="2819"/>
              <a:ext cx="576"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2002"/>
                                        </p:tgtEl>
                                        <p:attrNameLst>
                                          <p:attrName>style.visibility</p:attrName>
                                        </p:attrNameLst>
                                      </p:cBhvr>
                                      <p:to>
                                        <p:strVal val="visible"/>
                                      </p:to>
                                    </p:set>
                                    <p:animEffect transition="in" filter="blinds(horizontal)">
                                      <p:cBhvr>
                                        <p:cTn id="7" dur="500"/>
                                        <p:tgtEl>
                                          <p:spTgt spid="252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2003"/>
                                        </p:tgtEl>
                                        <p:attrNameLst>
                                          <p:attrName>style.visibility</p:attrName>
                                        </p:attrNameLst>
                                      </p:cBhvr>
                                      <p:to>
                                        <p:strVal val="visible"/>
                                      </p:to>
                                    </p:set>
                                    <p:animEffect transition="in" filter="blinds(horizontal)">
                                      <p:cBhvr>
                                        <p:cTn id="12" dur="500"/>
                                        <p:tgtEl>
                                          <p:spTgt spid="2520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52006"/>
                                        </p:tgtEl>
                                        <p:attrNameLst>
                                          <p:attrName>style.visibility</p:attrName>
                                        </p:attrNameLst>
                                      </p:cBhvr>
                                      <p:to>
                                        <p:strVal val="visible"/>
                                      </p:to>
                                    </p:set>
                                    <p:animEffect transition="in" filter="blinds(horizontal)">
                                      <p:cBhvr>
                                        <p:cTn id="17" dur="500"/>
                                        <p:tgtEl>
                                          <p:spTgt spid="2520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2084"/>
                                        </p:tgtEl>
                                        <p:attrNameLst>
                                          <p:attrName>style.visibility</p:attrName>
                                        </p:attrNameLst>
                                      </p:cBhvr>
                                      <p:to>
                                        <p:strVal val="visible"/>
                                      </p:to>
                                    </p:set>
                                    <p:animEffect transition="in" filter="blinds(horizontal)">
                                      <p:cBhvr>
                                        <p:cTn id="22" dur="500"/>
                                        <p:tgtEl>
                                          <p:spTgt spid="2520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52087"/>
                                        </p:tgtEl>
                                        <p:attrNameLst>
                                          <p:attrName>style.visibility</p:attrName>
                                        </p:attrNameLst>
                                      </p:cBhvr>
                                      <p:to>
                                        <p:strVal val="visible"/>
                                      </p:to>
                                    </p:set>
                                    <p:animEffect transition="in" filter="blinds(horizontal)">
                                      <p:cBhvr>
                                        <p:cTn id="27" dur="500"/>
                                        <p:tgtEl>
                                          <p:spTgt spid="252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5" name="Rectangle 3"/>
          <p:cNvSpPr>
            <a:spLocks noGrp="1" noChangeArrowheads="1"/>
          </p:cNvSpPr>
          <p:nvPr>
            <p:ph type="title"/>
          </p:nvPr>
        </p:nvSpPr>
        <p:spPr>
          <a:xfrm>
            <a:off x="609600" y="174625"/>
            <a:ext cx="7772400" cy="571500"/>
          </a:xfrm>
        </p:spPr>
        <p:txBody>
          <a:bodyPr/>
          <a:lstStyle/>
          <a:p>
            <a:r>
              <a:rPr lang="en-US" sz="2800"/>
              <a:t>Basic Heap Operations - </a:t>
            </a:r>
            <a:r>
              <a:rPr lang="en-US" sz="2800">
                <a:latin typeface="Batang" pitchFamily="18" charset="-127"/>
              </a:rPr>
              <a:t>deleteMin</a:t>
            </a:r>
          </a:p>
        </p:txBody>
      </p:sp>
      <p:sp>
        <p:nvSpPr>
          <p:cNvPr id="253954" name="Rectangle 2" descr="Rectangle: Click to edit Master text styles&#10;Second level&#10;Third level&#10;Fourth level&#10;Fifth level"/>
          <p:cNvSpPr>
            <a:spLocks noGrp="1" noChangeArrowheads="1"/>
          </p:cNvSpPr>
          <p:nvPr>
            <p:ph idx="1"/>
          </p:nvPr>
        </p:nvSpPr>
        <p:spPr>
          <a:xfrm>
            <a:off x="312738" y="838200"/>
            <a:ext cx="8629650" cy="5641975"/>
          </a:xfrm>
        </p:spPr>
        <p:txBody>
          <a:bodyPr/>
          <a:lstStyle/>
          <a:p>
            <a:r>
              <a:rPr lang="en-US" sz="2000">
                <a:sym typeface="Symbol" pitchFamily="18" charset="2"/>
              </a:rPr>
              <a:t>C++ code for </a:t>
            </a:r>
            <a:r>
              <a:rPr lang="en-US" sz="2000">
                <a:latin typeface="Batang" pitchFamily="18" charset="-127"/>
              </a:rPr>
              <a:t>deleteMin</a:t>
            </a:r>
          </a:p>
          <a:p>
            <a:pPr lvl="1">
              <a:buFont typeface="Wingdings" pitchFamily="2" charset="2"/>
              <a:buNone/>
            </a:pPr>
            <a:r>
              <a:rPr lang="en-US" sz="1600">
                <a:latin typeface="Batang" pitchFamily="18" charset="-127"/>
                <a:cs typeface="Times New Roman" pitchFamily="18" charset="0"/>
              </a:rPr>
              <a:t>   /**</a:t>
            </a:r>
          </a:p>
          <a:p>
            <a:pPr lvl="1">
              <a:buFont typeface="Wingdings" pitchFamily="2" charset="2"/>
              <a:buNone/>
            </a:pPr>
            <a:r>
              <a:rPr lang="en-US" sz="1600">
                <a:latin typeface="Batang" pitchFamily="18" charset="-127"/>
                <a:cs typeface="Times New Roman" pitchFamily="18" charset="0"/>
              </a:rPr>
              <a:t>	 * Remove the smallest item from the binary heap</a:t>
            </a:r>
          </a:p>
          <a:p>
            <a:pPr lvl="1">
              <a:buFont typeface="Wingdings" pitchFamily="2" charset="2"/>
              <a:buNone/>
            </a:pPr>
            <a:r>
              <a:rPr lang="en-US" sz="1600">
                <a:latin typeface="Batang" pitchFamily="18" charset="-127"/>
                <a:cs typeface="Times New Roman" pitchFamily="18" charset="0"/>
              </a:rPr>
              <a:t>	 * and place it in minItem. Throw Underflow if empty.</a:t>
            </a:r>
          </a:p>
          <a:p>
            <a:pPr lvl="1">
              <a:buFont typeface="Wingdings" pitchFamily="2" charset="2"/>
              <a:buNone/>
            </a:pPr>
            <a:r>
              <a:rPr lang="en-US" sz="1600">
                <a:latin typeface="Batang" pitchFamily="18" charset="-127"/>
                <a:cs typeface="Times New Roman" pitchFamily="18" charset="0"/>
              </a:rPr>
              <a:t>	 */</a:t>
            </a:r>
          </a:p>
          <a:p>
            <a:pPr lvl="1">
              <a:buFont typeface="Wingdings" pitchFamily="2" charset="2"/>
              <a:buNone/>
            </a:pPr>
            <a:r>
              <a:rPr lang="en-US" sz="1600">
                <a:latin typeface="Batang" pitchFamily="18" charset="-127"/>
                <a:cs typeface="Times New Roman" pitchFamily="18" charset="0"/>
              </a:rPr>
              <a:t>   template &lt;class Comparable&gt;</a:t>
            </a:r>
          </a:p>
          <a:p>
            <a:pPr lvl="1">
              <a:buFont typeface="Wingdings" pitchFamily="2" charset="2"/>
              <a:buNone/>
            </a:pPr>
            <a:r>
              <a:rPr lang="en-US" sz="1600">
                <a:latin typeface="Batang" pitchFamily="18" charset="-127"/>
                <a:cs typeface="Times New Roman" pitchFamily="18" charset="0"/>
              </a:rPr>
              <a:t>   void BinaryHeap &lt;Comparable&gt; : :deletMin (Comparable &amp; minItem)</a:t>
            </a:r>
          </a:p>
          <a:p>
            <a:pPr lvl="1">
              <a:buFont typeface="Wingdings" pitchFamily="2" charset="2"/>
              <a:buNone/>
            </a:pPr>
            <a:r>
              <a:rPr lang="en-US" sz="1600">
                <a:latin typeface="Batang" pitchFamily="18" charset="-127"/>
                <a:cs typeface="Times New Roman" pitchFamily="18" charset="0"/>
              </a:rPr>
              <a:t>   { if (isEmpty ( ) )</a:t>
            </a:r>
          </a:p>
          <a:p>
            <a:pPr lvl="1">
              <a:buFont typeface="Wingdings" pitchFamily="2" charset="2"/>
              <a:buNone/>
            </a:pPr>
            <a:r>
              <a:rPr lang="en-US" sz="1600">
                <a:latin typeface="Batang" pitchFamily="18" charset="-127"/>
                <a:cs typeface="Times New Roman" pitchFamily="18" charset="0"/>
              </a:rPr>
              <a:t>          throw Underflow();</a:t>
            </a:r>
          </a:p>
          <a:p>
            <a:pPr lvl="1">
              <a:buFont typeface="Wingdings" pitchFamily="2" charset="2"/>
              <a:buNone/>
            </a:pPr>
            <a:endParaRPr lang="en-US" sz="1600">
              <a:latin typeface="Batang" pitchFamily="18" charset="-127"/>
              <a:cs typeface="Times New Roman" pitchFamily="18" charset="0"/>
            </a:endParaRPr>
          </a:p>
          <a:p>
            <a:pPr lvl="1">
              <a:buFont typeface="Wingdings" pitchFamily="2" charset="2"/>
              <a:buNone/>
            </a:pPr>
            <a:r>
              <a:rPr lang="en-US" sz="1600">
                <a:latin typeface="Batang" pitchFamily="18" charset="-127"/>
                <a:cs typeface="Times New Roman" pitchFamily="18" charset="0"/>
              </a:rPr>
              <a:t>      minItem=array[1];            // the minimum element is always in the root.</a:t>
            </a:r>
          </a:p>
          <a:p>
            <a:pPr lvl="1">
              <a:buFont typeface="Wingdings" pitchFamily="2" charset="2"/>
              <a:buNone/>
            </a:pPr>
            <a:r>
              <a:rPr lang="en-US" sz="1600">
                <a:latin typeface="Batang" pitchFamily="18" charset="-127"/>
                <a:cs typeface="Times New Roman" pitchFamily="18" charset="0"/>
              </a:rPr>
              <a:t>      array[1]=array[currentSize--};  // place the last element in the root.</a:t>
            </a:r>
          </a:p>
          <a:p>
            <a:pPr lvl="1">
              <a:buFont typeface="Wingdings" pitchFamily="2" charset="2"/>
              <a:buNone/>
            </a:pPr>
            <a:r>
              <a:rPr lang="en-US" sz="1600">
                <a:latin typeface="Batang" pitchFamily="18" charset="-127"/>
                <a:cs typeface="Times New Roman" pitchFamily="18" charset="0"/>
              </a:rPr>
              <a:t>      percolateDown (1);  // push this element down to the appropriate place.</a:t>
            </a:r>
          </a:p>
          <a:p>
            <a:pPr lvl="1">
              <a:buFont typeface="Wingdings" pitchFamily="2" charset="2"/>
              <a:buNone/>
            </a:pPr>
            <a:r>
              <a:rPr lang="en-US" sz="1600">
                <a:latin typeface="Batang" pitchFamily="18" charset="-127"/>
                <a:cs typeface="Times New Roman" pitchFamily="18" charset="0"/>
              </a:rPr>
              <a:t>   }</a:t>
            </a:r>
          </a:p>
          <a:p>
            <a:pPr>
              <a:buFont typeface="Wingdings" pitchFamily="2" charset="2"/>
              <a:buNone/>
            </a:pPr>
            <a:endParaRPr lang="en-US" sz="1600">
              <a:latin typeface="Batang" pitchFamily="18" charset="-127"/>
            </a:endParaRPr>
          </a:p>
        </p:txBody>
      </p:sp>
      <p:sp>
        <p:nvSpPr>
          <p:cNvPr id="25395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3957"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3958"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3959"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Grp="1" noChangeArrowheads="1"/>
          </p:cNvSpPr>
          <p:nvPr>
            <p:ph type="title"/>
          </p:nvPr>
        </p:nvSpPr>
        <p:spPr>
          <a:xfrm>
            <a:off x="609600" y="174625"/>
            <a:ext cx="7772400" cy="571500"/>
          </a:xfrm>
        </p:spPr>
        <p:txBody>
          <a:bodyPr/>
          <a:lstStyle/>
          <a:p>
            <a:r>
              <a:rPr lang="en-US" sz="2800"/>
              <a:t>Basic Heap Operations - </a:t>
            </a:r>
            <a:r>
              <a:rPr lang="en-US" sz="2800">
                <a:latin typeface="Batang" pitchFamily="18" charset="-127"/>
              </a:rPr>
              <a:t>deleteMin</a:t>
            </a:r>
          </a:p>
        </p:txBody>
      </p:sp>
      <p:sp>
        <p:nvSpPr>
          <p:cNvPr id="254978" name="Rectangle 2" descr="Rectangle: Click to edit Master text styles&#10;Second level&#10;Third level&#10;Fourth level&#10;Fifth level"/>
          <p:cNvSpPr>
            <a:spLocks noGrp="1" noChangeArrowheads="1"/>
          </p:cNvSpPr>
          <p:nvPr>
            <p:ph idx="1"/>
          </p:nvPr>
        </p:nvSpPr>
        <p:spPr>
          <a:xfrm>
            <a:off x="379413" y="838200"/>
            <a:ext cx="8240712" cy="5641975"/>
          </a:xfrm>
        </p:spPr>
        <p:txBody>
          <a:bodyPr/>
          <a:lstStyle/>
          <a:p>
            <a:r>
              <a:rPr lang="en-US" sz="1800">
                <a:sym typeface="Symbol" pitchFamily="18" charset="2"/>
              </a:rPr>
              <a:t>C++ code for </a:t>
            </a:r>
            <a:r>
              <a:rPr lang="en-US" sz="1800">
                <a:latin typeface="Batang" pitchFamily="18" charset="-127"/>
              </a:rPr>
              <a:t>percolateDown</a:t>
            </a:r>
          </a:p>
          <a:p>
            <a:pPr lvl="1">
              <a:buFont typeface="Wingdings" pitchFamily="2" charset="2"/>
              <a:buNone/>
            </a:pPr>
            <a:r>
              <a:rPr lang="en-US" sz="1400">
                <a:latin typeface="Batang" pitchFamily="18" charset="-127"/>
                <a:cs typeface="Times New Roman" pitchFamily="18" charset="0"/>
              </a:rPr>
              <a:t>   /**</a:t>
            </a:r>
          </a:p>
          <a:p>
            <a:pPr lvl="1">
              <a:buFont typeface="Wingdings" pitchFamily="2" charset="2"/>
              <a:buNone/>
            </a:pPr>
            <a:r>
              <a:rPr lang="en-US" sz="1400">
                <a:latin typeface="Batang" pitchFamily="18" charset="-127"/>
                <a:cs typeface="Times New Roman" pitchFamily="18" charset="0"/>
              </a:rPr>
              <a:t>	 * Internal method to percolate down in the heap.</a:t>
            </a:r>
          </a:p>
          <a:p>
            <a:pPr lvl="1">
              <a:buFont typeface="Wingdings" pitchFamily="2" charset="2"/>
              <a:buNone/>
            </a:pPr>
            <a:r>
              <a:rPr lang="en-US" sz="1400">
                <a:latin typeface="Batang" pitchFamily="18" charset="-127"/>
                <a:cs typeface="Times New Roman" pitchFamily="18" charset="0"/>
              </a:rPr>
              <a:t>	 * hole is the index at which the percolate begins</a:t>
            </a:r>
          </a:p>
          <a:p>
            <a:pPr lvl="1">
              <a:buFont typeface="Wingdings" pitchFamily="2" charset="2"/>
              <a:buNone/>
            </a:pPr>
            <a:r>
              <a:rPr lang="en-US" sz="1400">
                <a:latin typeface="Batang" pitchFamily="18" charset="-127"/>
                <a:cs typeface="Times New Roman" pitchFamily="18" charset="0"/>
              </a:rPr>
              <a:t>	 */</a:t>
            </a:r>
          </a:p>
          <a:p>
            <a:pPr lvl="1">
              <a:buFont typeface="Wingdings" pitchFamily="2" charset="2"/>
              <a:buNone/>
            </a:pPr>
            <a:r>
              <a:rPr lang="en-US" sz="1400">
                <a:latin typeface="Batang" pitchFamily="18" charset="-127"/>
                <a:cs typeface="Times New Roman" pitchFamily="18" charset="0"/>
              </a:rPr>
              <a:t>template &lt;class Comparable&gt;</a:t>
            </a:r>
          </a:p>
          <a:p>
            <a:pPr lvl="1">
              <a:buFont typeface="Wingdings" pitchFamily="2" charset="2"/>
              <a:buNone/>
            </a:pPr>
            <a:r>
              <a:rPr lang="en-US" sz="1400">
                <a:latin typeface="Batang" pitchFamily="18" charset="-127"/>
                <a:cs typeface="Times New Roman" pitchFamily="18" charset="0"/>
              </a:rPr>
              <a:t>void BinaryHeap&lt;Comparable&gt; : : percolateDown (int hole)</a:t>
            </a:r>
          </a:p>
          <a:p>
            <a:pPr lvl="1">
              <a:buFont typeface="Wingdings" pitchFamily="2" charset="2"/>
              <a:buNone/>
            </a:pPr>
            <a:r>
              <a:rPr lang="en-US" sz="1400">
                <a:latin typeface="Batang" pitchFamily="18" charset="-127"/>
                <a:cs typeface="Times New Roman" pitchFamily="18" charset="0"/>
              </a:rPr>
              <a:t>{ int child;</a:t>
            </a:r>
          </a:p>
          <a:p>
            <a:pPr lvl="1">
              <a:buFont typeface="Wingdings" pitchFamily="2" charset="2"/>
              <a:buNone/>
            </a:pPr>
            <a:r>
              <a:rPr lang="en-US" sz="1400">
                <a:latin typeface="Batang" pitchFamily="18" charset="-127"/>
                <a:cs typeface="Times New Roman" pitchFamily="18" charset="0"/>
              </a:rPr>
              <a:t>   Comparable tmp = array [hole];  // the element we need to push down to the heap.</a:t>
            </a:r>
          </a:p>
          <a:p>
            <a:pPr lvl="1">
              <a:buFont typeface="Wingdings" pitchFamily="2" charset="2"/>
              <a:buNone/>
            </a:pPr>
            <a:r>
              <a:rPr lang="en-US" sz="1400">
                <a:latin typeface="Batang" pitchFamily="18" charset="-127"/>
                <a:cs typeface="Times New Roman" pitchFamily="18" charset="0"/>
              </a:rPr>
              <a:t>   for ( ; hole * 2 &lt;=currentSize; hole=child)</a:t>
            </a:r>
          </a:p>
          <a:p>
            <a:pPr lvl="1">
              <a:buFont typeface="Wingdings" pitchFamily="2" charset="2"/>
              <a:buNone/>
            </a:pPr>
            <a:r>
              <a:rPr lang="en-US" sz="1400">
                <a:latin typeface="Batang" pitchFamily="18" charset="-127"/>
                <a:cs typeface="Times New Roman" pitchFamily="18" charset="0"/>
              </a:rPr>
              <a:t>   {  child = hole * 2;   // go to the left child.</a:t>
            </a:r>
          </a:p>
          <a:p>
            <a:pPr lvl="1">
              <a:buFont typeface="Wingdings" pitchFamily="2" charset="2"/>
              <a:buNone/>
            </a:pPr>
            <a:r>
              <a:rPr lang="en-US" sz="1400">
                <a:latin typeface="Batang" pitchFamily="18" charset="-127"/>
                <a:cs typeface="Times New Roman" pitchFamily="18" charset="0"/>
              </a:rPr>
              <a:t>       if (child!=currentSize &amp;&amp; array[child+1] &lt; array [child]) </a:t>
            </a:r>
          </a:p>
          <a:p>
            <a:pPr lvl="1">
              <a:buFont typeface="Wingdings" pitchFamily="2" charset="2"/>
              <a:buNone/>
            </a:pPr>
            <a:r>
              <a:rPr lang="en-US" sz="1400">
                <a:latin typeface="Batang" pitchFamily="18" charset="-127"/>
                <a:cs typeface="Times New Roman" pitchFamily="18" charset="0"/>
              </a:rPr>
              <a:t>		   child++;        // decide which child is smaller</a:t>
            </a:r>
          </a:p>
          <a:p>
            <a:pPr lvl="1">
              <a:buFont typeface="Wingdings" pitchFamily="2" charset="2"/>
              <a:buNone/>
            </a:pPr>
            <a:r>
              <a:rPr lang="en-US" sz="1400">
                <a:latin typeface="Batang" pitchFamily="18" charset="-127"/>
                <a:cs typeface="Times New Roman" pitchFamily="18" charset="0"/>
              </a:rPr>
              <a:t>       if (array[child]&lt;tmp)</a:t>
            </a:r>
          </a:p>
          <a:p>
            <a:pPr lvl="1">
              <a:buFont typeface="Wingdings" pitchFamily="2" charset="2"/>
              <a:buNone/>
            </a:pPr>
            <a:r>
              <a:rPr lang="en-US" sz="1400">
                <a:latin typeface="Batang" pitchFamily="18" charset="-127"/>
                <a:cs typeface="Times New Roman" pitchFamily="18" charset="0"/>
              </a:rPr>
              <a:t>            array[hole]=array[child];    // percolate down</a:t>
            </a:r>
          </a:p>
          <a:p>
            <a:pPr lvl="1">
              <a:buFont typeface="Wingdings" pitchFamily="2" charset="2"/>
              <a:buNone/>
            </a:pPr>
            <a:r>
              <a:rPr lang="en-US" sz="1400">
                <a:latin typeface="Batang" pitchFamily="18" charset="-127"/>
                <a:cs typeface="Times New Roman" pitchFamily="18" charset="0"/>
              </a:rPr>
              <a:t>       else</a:t>
            </a:r>
          </a:p>
          <a:p>
            <a:pPr lvl="1">
              <a:buFont typeface="Wingdings" pitchFamily="2" charset="2"/>
              <a:buNone/>
            </a:pPr>
            <a:r>
              <a:rPr lang="en-US" sz="1400">
                <a:latin typeface="Batang" pitchFamily="18" charset="-127"/>
                <a:cs typeface="Times New Roman" pitchFamily="18" charset="0"/>
              </a:rPr>
              <a:t>            break;        // find the appropriate place for X = tmp. </a:t>
            </a:r>
          </a:p>
          <a:p>
            <a:pPr lvl="1">
              <a:buFont typeface="Wingdings" pitchFamily="2" charset="2"/>
              <a:buNone/>
            </a:pPr>
            <a:r>
              <a:rPr lang="en-US" sz="1400">
                <a:latin typeface="Batang" pitchFamily="18" charset="-127"/>
                <a:cs typeface="Times New Roman" pitchFamily="18" charset="0"/>
              </a:rPr>
              <a:t>     }</a:t>
            </a:r>
          </a:p>
          <a:p>
            <a:pPr lvl="1">
              <a:buFont typeface="Wingdings" pitchFamily="2" charset="2"/>
              <a:buNone/>
            </a:pPr>
            <a:r>
              <a:rPr lang="en-US" sz="1400">
                <a:latin typeface="Batang" pitchFamily="18" charset="-127"/>
                <a:cs typeface="Times New Roman" pitchFamily="18" charset="0"/>
              </a:rPr>
              <a:t>   array[hole]=tmp;</a:t>
            </a:r>
          </a:p>
          <a:p>
            <a:pPr lvl="1">
              <a:buFont typeface="Wingdings" pitchFamily="2" charset="2"/>
              <a:buNone/>
            </a:pPr>
            <a:r>
              <a:rPr lang="en-US" sz="1400">
                <a:latin typeface="Batang" pitchFamily="18" charset="-127"/>
                <a:cs typeface="Times New Roman" pitchFamily="18" charset="0"/>
              </a:rPr>
              <a:t> }</a:t>
            </a:r>
          </a:p>
          <a:p>
            <a:pPr>
              <a:buFont typeface="Wingdings" pitchFamily="2" charset="2"/>
              <a:buNone/>
            </a:pPr>
            <a:endParaRPr lang="en-US" sz="1400">
              <a:latin typeface="Batang" pitchFamily="18" charset="-127"/>
            </a:endParaRPr>
          </a:p>
        </p:txBody>
      </p:sp>
      <p:sp>
        <p:nvSpPr>
          <p:cNvPr id="25498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4981"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4982"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4983"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54986" name="Group 10"/>
          <p:cNvGrpSpPr>
            <a:grpSpLocks/>
          </p:cNvGrpSpPr>
          <p:nvPr/>
        </p:nvGrpSpPr>
        <p:grpSpPr bwMode="auto">
          <a:xfrm>
            <a:off x="6265863" y="1008063"/>
            <a:ext cx="2514600" cy="1781175"/>
            <a:chOff x="3974" y="919"/>
            <a:chExt cx="1584" cy="1122"/>
          </a:xfrm>
        </p:grpSpPr>
        <p:pic>
          <p:nvPicPr>
            <p:cNvPr id="254987" name="Picture 11"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 y="919"/>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4988" name="Oval 12"/>
            <p:cNvSpPr>
              <a:spLocks noChangeArrowheads="1"/>
            </p:cNvSpPr>
            <p:nvPr/>
          </p:nvSpPr>
          <p:spPr bwMode="auto">
            <a:xfrm>
              <a:off x="4823" y="186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9" name="Oval 13"/>
            <p:cNvSpPr>
              <a:spLocks noChangeArrowheads="1"/>
            </p:cNvSpPr>
            <p:nvPr/>
          </p:nvSpPr>
          <p:spPr bwMode="auto">
            <a:xfrm>
              <a:off x="4621" y="1524"/>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90" name="Text Box 14"/>
            <p:cNvSpPr txBox="1">
              <a:spLocks noChangeArrowheads="1"/>
            </p:cNvSpPr>
            <p:nvPr/>
          </p:nvSpPr>
          <p:spPr bwMode="auto">
            <a:xfrm>
              <a:off x="4798" y="1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4991" name="Text Box 15"/>
            <p:cNvSpPr txBox="1">
              <a:spLocks noChangeArrowheads="1"/>
            </p:cNvSpPr>
            <p:nvPr/>
          </p:nvSpPr>
          <p:spPr bwMode="auto">
            <a:xfrm>
              <a:off x="4596" y="152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4992" name="Oval 16"/>
            <p:cNvSpPr>
              <a:spLocks noChangeArrowheads="1"/>
            </p:cNvSpPr>
            <p:nvPr/>
          </p:nvSpPr>
          <p:spPr bwMode="auto">
            <a:xfrm>
              <a:off x="4419" y="124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93" name="Text Box 17"/>
            <p:cNvSpPr txBox="1">
              <a:spLocks noChangeArrowheads="1"/>
            </p:cNvSpPr>
            <p:nvPr/>
          </p:nvSpPr>
          <p:spPr bwMode="auto">
            <a:xfrm>
              <a:off x="4393" y="125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4994" name="Oval 18"/>
            <p:cNvSpPr>
              <a:spLocks noChangeArrowheads="1"/>
            </p:cNvSpPr>
            <p:nvPr/>
          </p:nvSpPr>
          <p:spPr bwMode="auto">
            <a:xfrm>
              <a:off x="4763" y="961"/>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95" name="Text Box 19"/>
            <p:cNvSpPr txBox="1">
              <a:spLocks noChangeArrowheads="1"/>
            </p:cNvSpPr>
            <p:nvPr/>
          </p:nvSpPr>
          <p:spPr bwMode="auto">
            <a:xfrm>
              <a:off x="4733" y="96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4996" name="Oval 20"/>
            <p:cNvSpPr>
              <a:spLocks noChangeArrowheads="1"/>
            </p:cNvSpPr>
            <p:nvPr/>
          </p:nvSpPr>
          <p:spPr bwMode="auto">
            <a:xfrm>
              <a:off x="4419" y="1247"/>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97" name="Line 21"/>
            <p:cNvSpPr>
              <a:spLocks noChangeShapeType="1"/>
            </p:cNvSpPr>
            <p:nvPr/>
          </p:nvSpPr>
          <p:spPr bwMode="auto">
            <a:xfrm flipH="1">
              <a:off x="4533" y="1084"/>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4999" name="Group 23"/>
          <p:cNvGrpSpPr>
            <a:grpSpLocks/>
          </p:cNvGrpSpPr>
          <p:nvPr/>
        </p:nvGrpSpPr>
        <p:grpSpPr bwMode="auto">
          <a:xfrm>
            <a:off x="6519863" y="1966913"/>
            <a:ext cx="323850" cy="244475"/>
            <a:chOff x="4134" y="1530"/>
            <a:chExt cx="204" cy="154"/>
          </a:xfrm>
        </p:grpSpPr>
        <p:sp>
          <p:nvSpPr>
            <p:cNvPr id="255000" name="Oval 24"/>
            <p:cNvSpPr>
              <a:spLocks noChangeArrowheads="1"/>
            </p:cNvSpPr>
            <p:nvPr/>
          </p:nvSpPr>
          <p:spPr bwMode="auto">
            <a:xfrm>
              <a:off x="4160" y="1532"/>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1" name="Text Box 25"/>
            <p:cNvSpPr txBox="1">
              <a:spLocks noChangeArrowheads="1"/>
            </p:cNvSpPr>
            <p:nvPr/>
          </p:nvSpPr>
          <p:spPr bwMode="auto">
            <a:xfrm>
              <a:off x="4134" y="153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nvGrpSpPr>
          <p:cNvPr id="255003" name="Group 27"/>
          <p:cNvGrpSpPr>
            <a:grpSpLocks/>
          </p:cNvGrpSpPr>
          <p:nvPr/>
        </p:nvGrpSpPr>
        <p:grpSpPr bwMode="auto">
          <a:xfrm>
            <a:off x="6223000" y="4168775"/>
            <a:ext cx="2514600" cy="1781175"/>
            <a:chOff x="2239" y="2674"/>
            <a:chExt cx="1584" cy="1122"/>
          </a:xfrm>
        </p:grpSpPr>
        <p:pic>
          <p:nvPicPr>
            <p:cNvPr id="255004" name="Picture 28"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9" y="2674"/>
              <a:ext cx="1584" cy="1122"/>
            </a:xfrm>
            <a:prstGeom prst="rect">
              <a:avLst/>
            </a:prstGeom>
            <a:noFill/>
            <a:extLst>
              <a:ext uri="{909E8E84-426E-40DD-AFC4-6F175D3DCCD1}">
                <a14:hiddenFill xmlns:a14="http://schemas.microsoft.com/office/drawing/2010/main">
                  <a:solidFill>
                    <a:srgbClr val="FFFFFF"/>
                  </a:solidFill>
                </a14:hiddenFill>
              </a:ext>
            </a:extLst>
          </p:spPr>
        </p:pic>
        <p:grpSp>
          <p:nvGrpSpPr>
            <p:cNvPr id="255005" name="Group 29"/>
            <p:cNvGrpSpPr>
              <a:grpSpLocks/>
            </p:cNvGrpSpPr>
            <p:nvPr/>
          </p:nvGrpSpPr>
          <p:grpSpPr bwMode="auto">
            <a:xfrm>
              <a:off x="2388" y="2716"/>
              <a:ext cx="879" cy="1053"/>
              <a:chOff x="2388" y="2716"/>
              <a:chExt cx="879" cy="1053"/>
            </a:xfrm>
          </p:grpSpPr>
          <p:sp>
            <p:nvSpPr>
              <p:cNvPr id="255006" name="Oval 30"/>
              <p:cNvSpPr>
                <a:spLocks noChangeArrowheads="1"/>
              </p:cNvSpPr>
              <p:nvPr/>
            </p:nvSpPr>
            <p:spPr bwMode="auto">
              <a:xfrm>
                <a:off x="3088" y="3616"/>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7" name="Oval 31"/>
              <p:cNvSpPr>
                <a:spLocks noChangeArrowheads="1"/>
              </p:cNvSpPr>
              <p:nvPr/>
            </p:nvSpPr>
            <p:spPr bwMode="auto">
              <a:xfrm>
                <a:off x="2886" y="3279"/>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8" name="Text Box 32"/>
              <p:cNvSpPr txBox="1">
                <a:spLocks noChangeArrowheads="1"/>
              </p:cNvSpPr>
              <p:nvPr/>
            </p:nvSpPr>
            <p:spPr bwMode="auto">
              <a:xfrm>
                <a:off x="3063" y="36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5009" name="Text Box 33"/>
              <p:cNvSpPr txBox="1">
                <a:spLocks noChangeArrowheads="1"/>
              </p:cNvSpPr>
              <p:nvPr/>
            </p:nvSpPr>
            <p:spPr bwMode="auto">
              <a:xfrm>
                <a:off x="2861" y="327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5010" name="Text Box 34"/>
              <p:cNvSpPr txBox="1">
                <a:spLocks noChangeArrowheads="1"/>
              </p:cNvSpPr>
              <p:nvPr/>
            </p:nvSpPr>
            <p:spPr bwMode="auto">
              <a:xfrm>
                <a:off x="2658" y="300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5011" name="Oval 35"/>
              <p:cNvSpPr>
                <a:spLocks noChangeArrowheads="1"/>
              </p:cNvSpPr>
              <p:nvPr/>
            </p:nvSpPr>
            <p:spPr bwMode="auto">
              <a:xfrm>
                <a:off x="3028" y="2716"/>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12" name="Text Box 36"/>
              <p:cNvSpPr txBox="1">
                <a:spLocks noChangeArrowheads="1"/>
              </p:cNvSpPr>
              <p:nvPr/>
            </p:nvSpPr>
            <p:spPr bwMode="auto">
              <a:xfrm>
                <a:off x="2998" y="27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5013" name="Oval 37"/>
              <p:cNvSpPr>
                <a:spLocks noChangeArrowheads="1"/>
              </p:cNvSpPr>
              <p:nvPr/>
            </p:nvSpPr>
            <p:spPr bwMode="auto">
              <a:xfrm>
                <a:off x="2527" y="3592"/>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14" name="Line 38"/>
              <p:cNvSpPr>
                <a:spLocks noChangeShapeType="1"/>
              </p:cNvSpPr>
              <p:nvPr/>
            </p:nvSpPr>
            <p:spPr bwMode="auto">
              <a:xfrm flipH="1">
                <a:off x="2798" y="2839"/>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5015" name="Oval 39"/>
              <p:cNvSpPr>
                <a:spLocks noChangeArrowheads="1"/>
              </p:cNvSpPr>
              <p:nvPr/>
            </p:nvSpPr>
            <p:spPr bwMode="auto">
              <a:xfrm>
                <a:off x="2427" y="3280"/>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16" name="Line 40"/>
              <p:cNvSpPr>
                <a:spLocks noChangeShapeType="1"/>
              </p:cNvSpPr>
              <p:nvPr/>
            </p:nvSpPr>
            <p:spPr bwMode="auto">
              <a:xfrm flipH="1">
                <a:off x="2531" y="3130"/>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5017" name="Text Box 41"/>
              <p:cNvSpPr txBox="1">
                <a:spLocks noChangeArrowheads="1"/>
              </p:cNvSpPr>
              <p:nvPr/>
            </p:nvSpPr>
            <p:spPr bwMode="auto">
              <a:xfrm>
                <a:off x="2388" y="327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sp>
            <p:nvSpPr>
              <p:cNvPr id="255018" name="Line 42"/>
              <p:cNvSpPr>
                <a:spLocks noChangeShapeType="1"/>
              </p:cNvSpPr>
              <p:nvPr/>
            </p:nvSpPr>
            <p:spPr bwMode="auto">
              <a:xfrm>
                <a:off x="2534" y="3422"/>
                <a:ext cx="75" cy="163"/>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5019" name="Group 43"/>
              <p:cNvGrpSpPr>
                <a:grpSpLocks/>
              </p:cNvGrpSpPr>
              <p:nvPr/>
            </p:nvGrpSpPr>
            <p:grpSpPr bwMode="auto">
              <a:xfrm>
                <a:off x="2652" y="3001"/>
                <a:ext cx="204" cy="154"/>
                <a:chOff x="2137" y="2465"/>
                <a:chExt cx="204" cy="154"/>
              </a:xfrm>
            </p:grpSpPr>
            <p:sp>
              <p:nvSpPr>
                <p:cNvPr id="255020" name="Oval 44"/>
                <p:cNvSpPr>
                  <a:spLocks noChangeArrowheads="1"/>
                </p:cNvSpPr>
                <p:nvPr/>
              </p:nvSpPr>
              <p:spPr bwMode="auto">
                <a:xfrm>
                  <a:off x="2169" y="246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21" name="Text Box 45"/>
                <p:cNvSpPr txBox="1">
                  <a:spLocks noChangeArrowheads="1"/>
                </p:cNvSpPr>
                <p:nvPr/>
              </p:nvSpPr>
              <p:spPr bwMode="auto">
                <a:xfrm>
                  <a:off x="2137" y="24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3" name="Rectangle 3"/>
          <p:cNvSpPr>
            <a:spLocks noGrp="1" noChangeArrowheads="1"/>
          </p:cNvSpPr>
          <p:nvPr>
            <p:ph type="title"/>
          </p:nvPr>
        </p:nvSpPr>
        <p:spPr>
          <a:xfrm>
            <a:off x="609600" y="174625"/>
            <a:ext cx="7772400" cy="571500"/>
          </a:xfrm>
        </p:spPr>
        <p:txBody>
          <a:bodyPr/>
          <a:lstStyle/>
          <a:p>
            <a:r>
              <a:rPr lang="en-US" sz="2800"/>
              <a:t>Running Time - </a:t>
            </a:r>
            <a:r>
              <a:rPr lang="en-US" sz="2800">
                <a:latin typeface="Batang" pitchFamily="18" charset="-127"/>
              </a:rPr>
              <a:t>deleteMin</a:t>
            </a:r>
          </a:p>
        </p:txBody>
      </p:sp>
      <p:sp>
        <p:nvSpPr>
          <p:cNvPr id="256002" name="Rectangle 2" descr="Rectangle: Click to edit Master text styles&#10;Second level&#10;Third level&#10;Fourth level&#10;Fifth level"/>
          <p:cNvSpPr>
            <a:spLocks noGrp="1" noChangeArrowheads="1"/>
          </p:cNvSpPr>
          <p:nvPr>
            <p:ph idx="1"/>
          </p:nvPr>
        </p:nvSpPr>
        <p:spPr>
          <a:xfrm>
            <a:off x="515938" y="838200"/>
            <a:ext cx="8015287" cy="5641975"/>
          </a:xfrm>
        </p:spPr>
        <p:txBody>
          <a:bodyPr/>
          <a:lstStyle/>
          <a:p>
            <a:r>
              <a:rPr lang="en-US" sz="2400">
                <a:sym typeface="Symbol" pitchFamily="18" charset="2"/>
              </a:rPr>
              <a:t>The worst-case running time for </a:t>
            </a:r>
            <a:r>
              <a:rPr lang="en-US" sz="2400">
                <a:latin typeface="Batang" pitchFamily="18" charset="-127"/>
                <a:sym typeface="Symbol" pitchFamily="18" charset="2"/>
              </a:rPr>
              <a:t>deleteMin</a:t>
            </a:r>
            <a:r>
              <a:rPr lang="en-US" sz="2400">
                <a:sym typeface="Symbol" pitchFamily="18" charset="2"/>
              </a:rPr>
              <a:t> is O(log</a:t>
            </a:r>
            <a:r>
              <a:rPr lang="en-US" sz="2400" i="1">
                <a:sym typeface="Symbol" pitchFamily="18" charset="2"/>
              </a:rPr>
              <a:t>N</a:t>
            </a:r>
            <a:r>
              <a:rPr lang="en-US" sz="2400">
                <a:sym typeface="Symbol" pitchFamily="18" charset="2"/>
              </a:rPr>
              <a:t>).</a:t>
            </a:r>
          </a:p>
          <a:p>
            <a:r>
              <a:rPr lang="en-US" sz="2400"/>
              <a:t>On average, the element that is placed at the root is percolated almost to the bottom of the heap (which is the level it came from), so the average running time is O(log</a:t>
            </a:r>
            <a:r>
              <a:rPr lang="en-US" sz="2400" i="1"/>
              <a:t>N</a:t>
            </a:r>
            <a:r>
              <a:rPr lang="en-US" sz="2400"/>
              <a:t>).</a:t>
            </a:r>
          </a:p>
        </p:txBody>
      </p:sp>
      <p:sp>
        <p:nvSpPr>
          <p:cNvPr id="25600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005"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006"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007" name="Rectangle 7"/>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619125" y="165100"/>
            <a:ext cx="7772400" cy="584200"/>
          </a:xfrm>
        </p:spPr>
        <p:txBody>
          <a:bodyPr/>
          <a:lstStyle/>
          <a:p>
            <a:r>
              <a:rPr lang="en-US" sz="3200"/>
              <a:t>Priority Queues (Review)</a:t>
            </a:r>
          </a:p>
        </p:txBody>
      </p:sp>
      <p:sp>
        <p:nvSpPr>
          <p:cNvPr id="257027" name="Rectangle 3" descr="Rectangle: Click to edit Master text styles&#10;Second level&#10;Third level&#10;Fourth level&#10;Fifth level"/>
          <p:cNvSpPr>
            <a:spLocks noGrp="1" noChangeArrowheads="1"/>
          </p:cNvSpPr>
          <p:nvPr>
            <p:ph idx="1"/>
          </p:nvPr>
        </p:nvSpPr>
        <p:spPr>
          <a:xfrm>
            <a:off x="230188" y="835025"/>
            <a:ext cx="8616950" cy="5164138"/>
          </a:xfrm>
        </p:spPr>
        <p:txBody>
          <a:bodyPr/>
          <a:lstStyle/>
          <a:p>
            <a:r>
              <a:rPr lang="en-US" sz="2000">
                <a:sym typeface="Symbol" pitchFamily="18" charset="2"/>
              </a:rPr>
              <a:t>A priority queue is a data structure that allows at least the following two operations:</a:t>
            </a:r>
          </a:p>
          <a:p>
            <a:pPr lvl="1"/>
            <a:r>
              <a:rPr lang="en-US" sz="1800">
                <a:latin typeface="Batang" pitchFamily="18" charset="-127"/>
                <a:sym typeface="Symbol" pitchFamily="18" charset="2"/>
              </a:rPr>
              <a:t>insert</a:t>
            </a:r>
            <a:r>
              <a:rPr lang="en-US" sz="1800">
                <a:sym typeface="Symbol" pitchFamily="18" charset="2"/>
              </a:rPr>
              <a:t>: inserts a data item into the priority queue.</a:t>
            </a:r>
          </a:p>
          <a:p>
            <a:pPr lvl="1"/>
            <a:r>
              <a:rPr lang="en-US" sz="1800">
                <a:latin typeface="Batang" pitchFamily="18" charset="-127"/>
                <a:sym typeface="Symbol" pitchFamily="18" charset="2"/>
              </a:rPr>
              <a:t>deleteMin</a:t>
            </a:r>
            <a:r>
              <a:rPr lang="en-US" sz="1800">
                <a:sym typeface="Symbol" pitchFamily="18" charset="2"/>
              </a:rPr>
              <a:t>: finds, returns, and removes the minimum element in the priority queue</a:t>
            </a:r>
          </a:p>
          <a:p>
            <a:r>
              <a:rPr lang="en-US" sz="2000">
                <a:sym typeface="Symbol" pitchFamily="18" charset="2"/>
              </a:rPr>
              <a:t>The minimum element is viewed as the data item with the highest priority in the priority queue.</a:t>
            </a:r>
          </a:p>
          <a:p>
            <a:r>
              <a:rPr lang="en-US" sz="2000">
                <a:sym typeface="Symbol" pitchFamily="18" charset="2"/>
              </a:rPr>
              <a:t>Binary heap </a:t>
            </a:r>
          </a:p>
          <a:p>
            <a:pPr lvl="1"/>
            <a:r>
              <a:rPr lang="en-US" sz="1800">
                <a:sym typeface="Symbol" pitchFamily="18" charset="2"/>
              </a:rPr>
              <a:t>Complete binary tree: a binary tree that is completely filled, with the possible exception of the bottom level, which is filled from left to right. </a:t>
            </a:r>
          </a:p>
          <a:p>
            <a:pPr lvl="1"/>
            <a:r>
              <a:rPr lang="en-US" sz="1800">
                <a:sym typeface="Symbol" pitchFamily="18" charset="2"/>
              </a:rPr>
              <a:t>Heap-order property: for every node x, the key in the parent of x is smaller than (or equal to) the key in x, with the exception of the root.</a:t>
            </a:r>
          </a:p>
        </p:txBody>
      </p:sp>
      <p:sp>
        <p:nvSpPr>
          <p:cNvPr id="25702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57029" name="Group 5"/>
          <p:cNvGrpSpPr>
            <a:grpSpLocks/>
          </p:cNvGrpSpPr>
          <p:nvPr/>
        </p:nvGrpSpPr>
        <p:grpSpPr bwMode="auto">
          <a:xfrm>
            <a:off x="1968500" y="5030788"/>
            <a:ext cx="282575" cy="274637"/>
            <a:chOff x="1240" y="3169"/>
            <a:chExt cx="178" cy="173"/>
          </a:xfrm>
        </p:grpSpPr>
        <p:sp>
          <p:nvSpPr>
            <p:cNvPr id="257030" name="Oval 6"/>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1" name="Text Box 7"/>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A</a:t>
              </a:r>
            </a:p>
          </p:txBody>
        </p:sp>
      </p:grpSp>
      <p:grpSp>
        <p:nvGrpSpPr>
          <p:cNvPr id="257032" name="Group 8"/>
          <p:cNvGrpSpPr>
            <a:grpSpLocks/>
          </p:cNvGrpSpPr>
          <p:nvPr/>
        </p:nvGrpSpPr>
        <p:grpSpPr bwMode="auto">
          <a:xfrm>
            <a:off x="1582738" y="5484813"/>
            <a:ext cx="282575" cy="274637"/>
            <a:chOff x="1240" y="3169"/>
            <a:chExt cx="178" cy="173"/>
          </a:xfrm>
        </p:grpSpPr>
        <p:sp>
          <p:nvSpPr>
            <p:cNvPr id="257033" name="Oval 9"/>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4" name="Text Box 10"/>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B</a:t>
              </a:r>
            </a:p>
          </p:txBody>
        </p:sp>
      </p:grpSp>
      <p:grpSp>
        <p:nvGrpSpPr>
          <p:cNvPr id="257035" name="Group 11"/>
          <p:cNvGrpSpPr>
            <a:grpSpLocks/>
          </p:cNvGrpSpPr>
          <p:nvPr/>
        </p:nvGrpSpPr>
        <p:grpSpPr bwMode="auto">
          <a:xfrm>
            <a:off x="2444750" y="5495925"/>
            <a:ext cx="282575" cy="274638"/>
            <a:chOff x="1240" y="3169"/>
            <a:chExt cx="178" cy="173"/>
          </a:xfrm>
        </p:grpSpPr>
        <p:sp>
          <p:nvSpPr>
            <p:cNvPr id="257036" name="Oval 12"/>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7" name="Text Box 13"/>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C</a:t>
              </a:r>
            </a:p>
          </p:txBody>
        </p:sp>
      </p:grpSp>
      <p:grpSp>
        <p:nvGrpSpPr>
          <p:cNvPr id="257038" name="Group 14"/>
          <p:cNvGrpSpPr>
            <a:grpSpLocks/>
          </p:cNvGrpSpPr>
          <p:nvPr/>
        </p:nvGrpSpPr>
        <p:grpSpPr bwMode="auto">
          <a:xfrm>
            <a:off x="1909763" y="6089650"/>
            <a:ext cx="293687" cy="274638"/>
            <a:chOff x="1240" y="3169"/>
            <a:chExt cx="185" cy="173"/>
          </a:xfrm>
        </p:grpSpPr>
        <p:sp>
          <p:nvSpPr>
            <p:cNvPr id="257039" name="Oval 15"/>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40" name="Text Box 16"/>
            <p:cNvSpPr txBox="1">
              <a:spLocks noChangeArrowheads="1"/>
            </p:cNvSpPr>
            <p:nvPr/>
          </p:nvSpPr>
          <p:spPr bwMode="auto">
            <a:xfrm>
              <a:off x="1244" y="3169"/>
              <a:ext cx="18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D</a:t>
              </a:r>
            </a:p>
          </p:txBody>
        </p:sp>
      </p:grpSp>
      <p:sp>
        <p:nvSpPr>
          <p:cNvPr id="257041" name="Line 17"/>
          <p:cNvSpPr>
            <a:spLocks noChangeShapeType="1"/>
          </p:cNvSpPr>
          <p:nvPr/>
        </p:nvSpPr>
        <p:spPr bwMode="auto">
          <a:xfrm flipH="1">
            <a:off x="1797050" y="5270500"/>
            <a:ext cx="225425" cy="2254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42" name="Line 18"/>
          <p:cNvSpPr>
            <a:spLocks noChangeShapeType="1"/>
          </p:cNvSpPr>
          <p:nvPr/>
        </p:nvSpPr>
        <p:spPr bwMode="auto">
          <a:xfrm>
            <a:off x="2216150" y="5249863"/>
            <a:ext cx="258763"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43" name="Line 19"/>
          <p:cNvSpPr>
            <a:spLocks noChangeShapeType="1"/>
          </p:cNvSpPr>
          <p:nvPr/>
        </p:nvSpPr>
        <p:spPr bwMode="auto">
          <a:xfrm>
            <a:off x="1785938" y="5722938"/>
            <a:ext cx="225425"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7044" name="Group 20"/>
          <p:cNvGrpSpPr>
            <a:grpSpLocks/>
          </p:cNvGrpSpPr>
          <p:nvPr/>
        </p:nvGrpSpPr>
        <p:grpSpPr bwMode="auto">
          <a:xfrm>
            <a:off x="4111625" y="5108575"/>
            <a:ext cx="282575" cy="274638"/>
            <a:chOff x="1240" y="3169"/>
            <a:chExt cx="178" cy="173"/>
          </a:xfrm>
        </p:grpSpPr>
        <p:sp>
          <p:nvSpPr>
            <p:cNvPr id="257045" name="Oval 21"/>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46" name="Text Box 22"/>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A</a:t>
              </a:r>
            </a:p>
          </p:txBody>
        </p:sp>
      </p:grpSp>
      <p:grpSp>
        <p:nvGrpSpPr>
          <p:cNvPr id="257047" name="Group 23"/>
          <p:cNvGrpSpPr>
            <a:grpSpLocks/>
          </p:cNvGrpSpPr>
          <p:nvPr/>
        </p:nvGrpSpPr>
        <p:grpSpPr bwMode="auto">
          <a:xfrm>
            <a:off x="3725863" y="5562600"/>
            <a:ext cx="282575" cy="274638"/>
            <a:chOff x="1240" y="3169"/>
            <a:chExt cx="178" cy="173"/>
          </a:xfrm>
        </p:grpSpPr>
        <p:sp>
          <p:nvSpPr>
            <p:cNvPr id="257048" name="Oval 24"/>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49" name="Text Box 25"/>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B</a:t>
              </a:r>
            </a:p>
          </p:txBody>
        </p:sp>
      </p:grpSp>
      <p:grpSp>
        <p:nvGrpSpPr>
          <p:cNvPr id="257050" name="Group 26"/>
          <p:cNvGrpSpPr>
            <a:grpSpLocks/>
          </p:cNvGrpSpPr>
          <p:nvPr/>
        </p:nvGrpSpPr>
        <p:grpSpPr bwMode="auto">
          <a:xfrm>
            <a:off x="3340100" y="6145213"/>
            <a:ext cx="282575" cy="274637"/>
            <a:chOff x="1240" y="3169"/>
            <a:chExt cx="178" cy="173"/>
          </a:xfrm>
        </p:grpSpPr>
        <p:sp>
          <p:nvSpPr>
            <p:cNvPr id="257051" name="Oval 27"/>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52" name="Text Box 28"/>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C</a:t>
              </a:r>
            </a:p>
          </p:txBody>
        </p:sp>
      </p:grpSp>
      <p:grpSp>
        <p:nvGrpSpPr>
          <p:cNvPr id="257053" name="Group 29"/>
          <p:cNvGrpSpPr>
            <a:grpSpLocks/>
          </p:cNvGrpSpPr>
          <p:nvPr/>
        </p:nvGrpSpPr>
        <p:grpSpPr bwMode="auto">
          <a:xfrm>
            <a:off x="4052888" y="6167438"/>
            <a:ext cx="293687" cy="274637"/>
            <a:chOff x="1240" y="3169"/>
            <a:chExt cx="185" cy="173"/>
          </a:xfrm>
        </p:grpSpPr>
        <p:sp>
          <p:nvSpPr>
            <p:cNvPr id="257054" name="Oval 30"/>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55" name="Text Box 31"/>
            <p:cNvSpPr txBox="1">
              <a:spLocks noChangeArrowheads="1"/>
            </p:cNvSpPr>
            <p:nvPr/>
          </p:nvSpPr>
          <p:spPr bwMode="auto">
            <a:xfrm>
              <a:off x="1244" y="3169"/>
              <a:ext cx="18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D</a:t>
              </a:r>
            </a:p>
          </p:txBody>
        </p:sp>
      </p:grpSp>
      <p:sp>
        <p:nvSpPr>
          <p:cNvPr id="257056" name="Line 32"/>
          <p:cNvSpPr>
            <a:spLocks noChangeShapeType="1"/>
          </p:cNvSpPr>
          <p:nvPr/>
        </p:nvSpPr>
        <p:spPr bwMode="auto">
          <a:xfrm flipH="1">
            <a:off x="3940175" y="5348288"/>
            <a:ext cx="225425" cy="2254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57" name="Line 33"/>
          <p:cNvSpPr>
            <a:spLocks noChangeShapeType="1"/>
          </p:cNvSpPr>
          <p:nvPr/>
        </p:nvSpPr>
        <p:spPr bwMode="auto">
          <a:xfrm>
            <a:off x="3929063" y="5800725"/>
            <a:ext cx="225425"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58" name="Line 34"/>
          <p:cNvSpPr>
            <a:spLocks noChangeShapeType="1"/>
          </p:cNvSpPr>
          <p:nvPr/>
        </p:nvSpPr>
        <p:spPr bwMode="auto">
          <a:xfrm flipH="1">
            <a:off x="3486150" y="5788025"/>
            <a:ext cx="246063"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7059" name="Group 35"/>
          <p:cNvGrpSpPr>
            <a:grpSpLocks/>
          </p:cNvGrpSpPr>
          <p:nvPr/>
        </p:nvGrpSpPr>
        <p:grpSpPr bwMode="auto">
          <a:xfrm>
            <a:off x="5940425" y="5064125"/>
            <a:ext cx="282575" cy="274638"/>
            <a:chOff x="1240" y="3169"/>
            <a:chExt cx="178" cy="173"/>
          </a:xfrm>
        </p:grpSpPr>
        <p:sp>
          <p:nvSpPr>
            <p:cNvPr id="257060" name="Oval 36"/>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61" name="Text Box 37"/>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A</a:t>
              </a:r>
            </a:p>
          </p:txBody>
        </p:sp>
      </p:grpSp>
      <p:grpSp>
        <p:nvGrpSpPr>
          <p:cNvPr id="257062" name="Group 38"/>
          <p:cNvGrpSpPr>
            <a:grpSpLocks/>
          </p:cNvGrpSpPr>
          <p:nvPr/>
        </p:nvGrpSpPr>
        <p:grpSpPr bwMode="auto">
          <a:xfrm>
            <a:off x="5554663" y="5518150"/>
            <a:ext cx="282575" cy="274638"/>
            <a:chOff x="1240" y="3169"/>
            <a:chExt cx="178" cy="173"/>
          </a:xfrm>
        </p:grpSpPr>
        <p:sp>
          <p:nvSpPr>
            <p:cNvPr id="257063" name="Oval 39"/>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64" name="Text Box 40"/>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B</a:t>
              </a:r>
            </a:p>
          </p:txBody>
        </p:sp>
      </p:grpSp>
      <p:grpSp>
        <p:nvGrpSpPr>
          <p:cNvPr id="257065" name="Group 41"/>
          <p:cNvGrpSpPr>
            <a:grpSpLocks/>
          </p:cNvGrpSpPr>
          <p:nvPr/>
        </p:nvGrpSpPr>
        <p:grpSpPr bwMode="auto">
          <a:xfrm>
            <a:off x="6416675" y="5529263"/>
            <a:ext cx="282575" cy="274637"/>
            <a:chOff x="1240" y="3169"/>
            <a:chExt cx="178" cy="173"/>
          </a:xfrm>
        </p:grpSpPr>
        <p:sp>
          <p:nvSpPr>
            <p:cNvPr id="257066" name="Oval 42"/>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67" name="Text Box 43"/>
            <p:cNvSpPr txBox="1">
              <a:spLocks noChangeArrowheads="1"/>
            </p:cNvSpPr>
            <p:nvPr/>
          </p:nvSpPr>
          <p:spPr bwMode="auto">
            <a:xfrm>
              <a:off x="1244" y="3169"/>
              <a:ext cx="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C</a:t>
              </a:r>
            </a:p>
          </p:txBody>
        </p:sp>
      </p:grpSp>
      <p:grpSp>
        <p:nvGrpSpPr>
          <p:cNvPr id="257068" name="Group 44"/>
          <p:cNvGrpSpPr>
            <a:grpSpLocks/>
          </p:cNvGrpSpPr>
          <p:nvPr/>
        </p:nvGrpSpPr>
        <p:grpSpPr bwMode="auto">
          <a:xfrm>
            <a:off x="5118100" y="6102350"/>
            <a:ext cx="293688" cy="274638"/>
            <a:chOff x="1240" y="3169"/>
            <a:chExt cx="185" cy="173"/>
          </a:xfrm>
        </p:grpSpPr>
        <p:sp>
          <p:nvSpPr>
            <p:cNvPr id="257069" name="Oval 45"/>
            <p:cNvSpPr>
              <a:spLocks noChangeArrowheads="1"/>
            </p:cNvSpPr>
            <p:nvPr/>
          </p:nvSpPr>
          <p:spPr bwMode="auto">
            <a:xfrm>
              <a:off x="1240" y="3171"/>
              <a:ext cx="170" cy="17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0" name="Text Box 46"/>
            <p:cNvSpPr txBox="1">
              <a:spLocks noChangeArrowheads="1"/>
            </p:cNvSpPr>
            <p:nvPr/>
          </p:nvSpPr>
          <p:spPr bwMode="auto">
            <a:xfrm>
              <a:off x="1244" y="3169"/>
              <a:ext cx="18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D</a:t>
              </a:r>
            </a:p>
          </p:txBody>
        </p:sp>
      </p:grpSp>
      <p:sp>
        <p:nvSpPr>
          <p:cNvPr id="257071" name="Line 47"/>
          <p:cNvSpPr>
            <a:spLocks noChangeShapeType="1"/>
          </p:cNvSpPr>
          <p:nvPr/>
        </p:nvSpPr>
        <p:spPr bwMode="auto">
          <a:xfrm flipH="1">
            <a:off x="5768975" y="5303838"/>
            <a:ext cx="225425" cy="2254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72" name="Line 48"/>
          <p:cNvSpPr>
            <a:spLocks noChangeShapeType="1"/>
          </p:cNvSpPr>
          <p:nvPr/>
        </p:nvSpPr>
        <p:spPr bwMode="auto">
          <a:xfrm>
            <a:off x="6188075" y="5283200"/>
            <a:ext cx="258763"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73" name="Line 49"/>
          <p:cNvSpPr>
            <a:spLocks noChangeShapeType="1"/>
          </p:cNvSpPr>
          <p:nvPr/>
        </p:nvSpPr>
        <p:spPr bwMode="auto">
          <a:xfrm flipH="1">
            <a:off x="5281613" y="57658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8050" name="Group 2"/>
          <p:cNvGrpSpPr>
            <a:grpSpLocks/>
          </p:cNvGrpSpPr>
          <p:nvPr/>
        </p:nvGrpSpPr>
        <p:grpSpPr bwMode="auto">
          <a:xfrm>
            <a:off x="6365875" y="3681413"/>
            <a:ext cx="2514600" cy="2124075"/>
            <a:chOff x="4010" y="2319"/>
            <a:chExt cx="1584" cy="1338"/>
          </a:xfrm>
        </p:grpSpPr>
        <p:grpSp>
          <p:nvGrpSpPr>
            <p:cNvPr id="258051" name="Group 3"/>
            <p:cNvGrpSpPr>
              <a:grpSpLocks/>
            </p:cNvGrpSpPr>
            <p:nvPr/>
          </p:nvGrpSpPr>
          <p:grpSpPr bwMode="auto">
            <a:xfrm>
              <a:off x="4010" y="2319"/>
              <a:ext cx="1584" cy="1122"/>
              <a:chOff x="432" y="2400"/>
              <a:chExt cx="1584" cy="1122"/>
            </a:xfrm>
          </p:grpSpPr>
          <p:pic>
            <p:nvPicPr>
              <p:cNvPr id="258052" name="Picture 4"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2400"/>
                <a:ext cx="1584" cy="1122"/>
              </a:xfrm>
              <a:prstGeom prst="rect">
                <a:avLst/>
              </a:prstGeom>
              <a:noFill/>
              <a:extLst>
                <a:ext uri="{909E8E84-426E-40DD-AFC4-6F175D3DCCD1}">
                  <a14:hiddenFill xmlns:a14="http://schemas.microsoft.com/office/drawing/2010/main">
                    <a:solidFill>
                      <a:srgbClr val="FFFFFF"/>
                    </a:solidFill>
                  </a14:hiddenFill>
                </a:ext>
              </a:extLst>
            </p:spPr>
          </p:pic>
          <p:grpSp>
            <p:nvGrpSpPr>
              <p:cNvPr id="258053" name="Group 5"/>
              <p:cNvGrpSpPr>
                <a:grpSpLocks/>
              </p:cNvGrpSpPr>
              <p:nvPr/>
            </p:nvGrpSpPr>
            <p:grpSpPr bwMode="auto">
              <a:xfrm>
                <a:off x="1200" y="3120"/>
                <a:ext cx="225" cy="352"/>
                <a:chOff x="1200" y="3120"/>
                <a:chExt cx="225" cy="352"/>
              </a:xfrm>
            </p:grpSpPr>
            <p:sp>
              <p:nvSpPr>
                <p:cNvPr id="258054" name="Line 6"/>
                <p:cNvSpPr>
                  <a:spLocks noChangeShapeType="1"/>
                </p:cNvSpPr>
                <p:nvPr/>
              </p:nvSpPr>
              <p:spPr bwMode="auto">
                <a:xfrm>
                  <a:off x="1200" y="3120"/>
                  <a:ext cx="144" cy="240"/>
                </a:xfrm>
                <a:prstGeom prst="line">
                  <a:avLst/>
                </a:prstGeom>
                <a:noFill/>
                <a:ln w="9525">
                  <a:solidFill>
                    <a:srgbClr val="FF00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55" name="Oval 7"/>
                <p:cNvSpPr>
                  <a:spLocks noChangeArrowheads="1"/>
                </p:cNvSpPr>
                <p:nvPr/>
              </p:nvSpPr>
              <p:spPr bwMode="auto">
                <a:xfrm>
                  <a:off x="1281" y="3328"/>
                  <a:ext cx="144" cy="144"/>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58056" name="Text Box 8"/>
            <p:cNvSpPr txBox="1">
              <a:spLocks noChangeArrowheads="1"/>
            </p:cNvSpPr>
            <p:nvPr/>
          </p:nvSpPr>
          <p:spPr bwMode="auto">
            <a:xfrm>
              <a:off x="4482" y="3465"/>
              <a:ext cx="5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Insert 14</a:t>
              </a:r>
            </a:p>
          </p:txBody>
        </p:sp>
      </p:grpSp>
      <p:pic>
        <p:nvPicPr>
          <p:cNvPr id="258057" name="Picture 9" descr="pic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625" y="254000"/>
            <a:ext cx="3124200" cy="2212975"/>
          </a:xfrm>
          <a:prstGeom prst="rect">
            <a:avLst/>
          </a:prstGeom>
          <a:noFill/>
          <a:extLst>
            <a:ext uri="{909E8E84-426E-40DD-AFC4-6F175D3DCCD1}">
              <a14:hiddenFill xmlns:a14="http://schemas.microsoft.com/office/drawing/2010/main">
                <a:solidFill>
                  <a:srgbClr val="FFFFFF"/>
                </a:solidFill>
              </a14:hiddenFill>
            </a:ext>
          </a:extLst>
        </p:spPr>
      </p:pic>
      <p:grpSp>
        <p:nvGrpSpPr>
          <p:cNvPr id="258058" name="Group 10"/>
          <p:cNvGrpSpPr>
            <a:grpSpLocks/>
          </p:cNvGrpSpPr>
          <p:nvPr/>
        </p:nvGrpSpPr>
        <p:grpSpPr bwMode="auto">
          <a:xfrm>
            <a:off x="4930775" y="2616200"/>
            <a:ext cx="3962400" cy="304800"/>
            <a:chOff x="2880" y="192"/>
            <a:chExt cx="2496" cy="192"/>
          </a:xfrm>
        </p:grpSpPr>
        <p:sp>
          <p:nvSpPr>
            <p:cNvPr id="258059" name="Rectangle 11"/>
            <p:cNvSpPr>
              <a:spLocks noChangeArrowheads="1"/>
            </p:cNvSpPr>
            <p:nvPr/>
          </p:nvSpPr>
          <p:spPr bwMode="auto">
            <a:xfrm>
              <a:off x="2880" y="192"/>
              <a:ext cx="2496"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0" name="Line 12"/>
            <p:cNvSpPr>
              <a:spLocks noChangeShapeType="1"/>
            </p:cNvSpPr>
            <p:nvPr/>
          </p:nvSpPr>
          <p:spPr bwMode="auto">
            <a:xfrm>
              <a:off x="307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1" name="Line 13"/>
            <p:cNvSpPr>
              <a:spLocks noChangeShapeType="1"/>
            </p:cNvSpPr>
            <p:nvPr/>
          </p:nvSpPr>
          <p:spPr bwMode="auto">
            <a:xfrm>
              <a:off x="326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2" name="Line 14"/>
            <p:cNvSpPr>
              <a:spLocks noChangeShapeType="1"/>
            </p:cNvSpPr>
            <p:nvPr/>
          </p:nvSpPr>
          <p:spPr bwMode="auto">
            <a:xfrm>
              <a:off x="345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3" name="Line 15"/>
            <p:cNvSpPr>
              <a:spLocks noChangeShapeType="1"/>
            </p:cNvSpPr>
            <p:nvPr/>
          </p:nvSpPr>
          <p:spPr bwMode="auto">
            <a:xfrm>
              <a:off x="364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4" name="Line 16"/>
            <p:cNvSpPr>
              <a:spLocks noChangeShapeType="1"/>
            </p:cNvSpPr>
            <p:nvPr/>
          </p:nvSpPr>
          <p:spPr bwMode="auto">
            <a:xfrm>
              <a:off x="384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5" name="Line 17"/>
            <p:cNvSpPr>
              <a:spLocks noChangeShapeType="1"/>
            </p:cNvSpPr>
            <p:nvPr/>
          </p:nvSpPr>
          <p:spPr bwMode="auto">
            <a:xfrm>
              <a:off x="403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6" name="Line 18"/>
            <p:cNvSpPr>
              <a:spLocks noChangeShapeType="1"/>
            </p:cNvSpPr>
            <p:nvPr/>
          </p:nvSpPr>
          <p:spPr bwMode="auto">
            <a:xfrm>
              <a:off x="422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7" name="Line 19"/>
            <p:cNvSpPr>
              <a:spLocks noChangeShapeType="1"/>
            </p:cNvSpPr>
            <p:nvPr/>
          </p:nvSpPr>
          <p:spPr bwMode="auto">
            <a:xfrm>
              <a:off x="441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8" name="Line 20"/>
            <p:cNvSpPr>
              <a:spLocks noChangeShapeType="1"/>
            </p:cNvSpPr>
            <p:nvPr/>
          </p:nvSpPr>
          <p:spPr bwMode="auto">
            <a:xfrm>
              <a:off x="460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9" name="Line 21"/>
            <p:cNvSpPr>
              <a:spLocks noChangeShapeType="1"/>
            </p:cNvSpPr>
            <p:nvPr/>
          </p:nvSpPr>
          <p:spPr bwMode="auto">
            <a:xfrm>
              <a:off x="480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70" name="Line 22"/>
            <p:cNvSpPr>
              <a:spLocks noChangeShapeType="1"/>
            </p:cNvSpPr>
            <p:nvPr/>
          </p:nvSpPr>
          <p:spPr bwMode="auto">
            <a:xfrm>
              <a:off x="499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71" name="Line 23"/>
            <p:cNvSpPr>
              <a:spLocks noChangeShapeType="1"/>
            </p:cNvSpPr>
            <p:nvPr/>
          </p:nvSpPr>
          <p:spPr bwMode="auto">
            <a:xfrm>
              <a:off x="518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58072" name="Text Box 24"/>
          <p:cNvSpPr txBox="1">
            <a:spLocks noChangeArrowheads="1"/>
          </p:cNvSpPr>
          <p:nvPr/>
        </p:nvSpPr>
        <p:spPr bwMode="auto">
          <a:xfrm>
            <a:off x="4930775" y="28956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58073" name="Text Box 25"/>
          <p:cNvSpPr txBox="1">
            <a:spLocks noChangeArrowheads="1"/>
          </p:cNvSpPr>
          <p:nvPr/>
        </p:nvSpPr>
        <p:spPr bwMode="auto">
          <a:xfrm>
            <a:off x="52355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58074" name="Text Box 26"/>
          <p:cNvSpPr txBox="1">
            <a:spLocks noChangeArrowheads="1"/>
          </p:cNvSpPr>
          <p:nvPr/>
        </p:nvSpPr>
        <p:spPr bwMode="auto">
          <a:xfrm>
            <a:off x="55403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58075" name="Text Box 27"/>
          <p:cNvSpPr txBox="1">
            <a:spLocks noChangeArrowheads="1"/>
          </p:cNvSpPr>
          <p:nvPr/>
        </p:nvSpPr>
        <p:spPr bwMode="auto">
          <a:xfrm>
            <a:off x="58451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58076" name="Text Box 28"/>
          <p:cNvSpPr txBox="1">
            <a:spLocks noChangeArrowheads="1"/>
          </p:cNvSpPr>
          <p:nvPr/>
        </p:nvSpPr>
        <p:spPr bwMode="auto">
          <a:xfrm>
            <a:off x="61499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58077" name="Text Box 29"/>
          <p:cNvSpPr txBox="1">
            <a:spLocks noChangeArrowheads="1"/>
          </p:cNvSpPr>
          <p:nvPr/>
        </p:nvSpPr>
        <p:spPr bwMode="auto">
          <a:xfrm>
            <a:off x="64547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58078" name="Text Box 30"/>
          <p:cNvSpPr txBox="1">
            <a:spLocks noChangeArrowheads="1"/>
          </p:cNvSpPr>
          <p:nvPr/>
        </p:nvSpPr>
        <p:spPr bwMode="auto">
          <a:xfrm>
            <a:off x="67595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58079" name="Text Box 31"/>
          <p:cNvSpPr txBox="1">
            <a:spLocks noChangeArrowheads="1"/>
          </p:cNvSpPr>
          <p:nvPr/>
        </p:nvSpPr>
        <p:spPr bwMode="auto">
          <a:xfrm>
            <a:off x="70643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58080" name="Text Box 32"/>
          <p:cNvSpPr txBox="1">
            <a:spLocks noChangeArrowheads="1"/>
          </p:cNvSpPr>
          <p:nvPr/>
        </p:nvSpPr>
        <p:spPr bwMode="auto">
          <a:xfrm>
            <a:off x="73691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58081" name="Text Box 33"/>
          <p:cNvSpPr txBox="1">
            <a:spLocks noChangeArrowheads="1"/>
          </p:cNvSpPr>
          <p:nvPr/>
        </p:nvSpPr>
        <p:spPr bwMode="auto">
          <a:xfrm>
            <a:off x="7673975" y="29210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58082" name="Text Box 34"/>
          <p:cNvSpPr txBox="1">
            <a:spLocks noChangeArrowheads="1"/>
          </p:cNvSpPr>
          <p:nvPr/>
        </p:nvSpPr>
        <p:spPr bwMode="auto">
          <a:xfrm>
            <a:off x="7978775" y="29210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58083" name="Text Box 35"/>
          <p:cNvSpPr txBox="1">
            <a:spLocks noChangeArrowheads="1"/>
          </p:cNvSpPr>
          <p:nvPr/>
        </p:nvSpPr>
        <p:spPr bwMode="auto">
          <a:xfrm>
            <a:off x="8283575" y="29210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58084" name="Text Box 36"/>
          <p:cNvSpPr txBox="1">
            <a:spLocks noChangeArrowheads="1"/>
          </p:cNvSpPr>
          <p:nvPr/>
        </p:nvSpPr>
        <p:spPr bwMode="auto">
          <a:xfrm>
            <a:off x="8588375" y="29210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58085" name="Text Box 37"/>
          <p:cNvSpPr txBox="1">
            <a:spLocks noChangeArrowheads="1"/>
          </p:cNvSpPr>
          <p:nvPr/>
        </p:nvSpPr>
        <p:spPr bwMode="auto">
          <a:xfrm>
            <a:off x="5249863" y="2622550"/>
            <a:ext cx="290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a:t>
            </a:r>
          </a:p>
        </p:txBody>
      </p:sp>
      <p:sp>
        <p:nvSpPr>
          <p:cNvPr id="258086" name="Text Box 38"/>
          <p:cNvSpPr txBox="1">
            <a:spLocks noChangeArrowheads="1"/>
          </p:cNvSpPr>
          <p:nvPr/>
        </p:nvSpPr>
        <p:spPr bwMode="auto">
          <a:xfrm>
            <a:off x="5540375" y="2616200"/>
            <a:ext cx="290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B</a:t>
            </a:r>
          </a:p>
        </p:txBody>
      </p:sp>
      <p:sp>
        <p:nvSpPr>
          <p:cNvPr id="258087" name="Text Box 39"/>
          <p:cNvSpPr txBox="1">
            <a:spLocks noChangeArrowheads="1"/>
          </p:cNvSpPr>
          <p:nvPr/>
        </p:nvSpPr>
        <p:spPr bwMode="auto">
          <a:xfrm>
            <a:off x="5845175" y="2616200"/>
            <a:ext cx="290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C</a:t>
            </a:r>
          </a:p>
        </p:txBody>
      </p:sp>
      <p:sp>
        <p:nvSpPr>
          <p:cNvPr id="258088" name="Text Box 40"/>
          <p:cNvSpPr txBox="1">
            <a:spLocks noChangeArrowheads="1"/>
          </p:cNvSpPr>
          <p:nvPr/>
        </p:nvSpPr>
        <p:spPr bwMode="auto">
          <a:xfrm>
            <a:off x="6149975" y="2616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D</a:t>
            </a:r>
          </a:p>
        </p:txBody>
      </p:sp>
      <p:sp>
        <p:nvSpPr>
          <p:cNvPr id="258089" name="Text Box 41"/>
          <p:cNvSpPr txBox="1">
            <a:spLocks noChangeArrowheads="1"/>
          </p:cNvSpPr>
          <p:nvPr/>
        </p:nvSpPr>
        <p:spPr bwMode="auto">
          <a:xfrm>
            <a:off x="6454775" y="2616200"/>
            <a:ext cx="284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E</a:t>
            </a:r>
          </a:p>
        </p:txBody>
      </p:sp>
      <p:sp>
        <p:nvSpPr>
          <p:cNvPr id="258090" name="Text Box 42"/>
          <p:cNvSpPr txBox="1">
            <a:spLocks noChangeArrowheads="1"/>
          </p:cNvSpPr>
          <p:nvPr/>
        </p:nvSpPr>
        <p:spPr bwMode="auto">
          <a:xfrm>
            <a:off x="6759575" y="26162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a:t>
            </a:r>
          </a:p>
        </p:txBody>
      </p:sp>
      <p:sp>
        <p:nvSpPr>
          <p:cNvPr id="258091" name="Text Box 43"/>
          <p:cNvSpPr txBox="1">
            <a:spLocks noChangeArrowheads="1"/>
          </p:cNvSpPr>
          <p:nvPr/>
        </p:nvSpPr>
        <p:spPr bwMode="auto">
          <a:xfrm>
            <a:off x="7064375" y="26162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G</a:t>
            </a:r>
          </a:p>
        </p:txBody>
      </p:sp>
      <p:sp>
        <p:nvSpPr>
          <p:cNvPr id="258092" name="Text Box 44"/>
          <p:cNvSpPr txBox="1">
            <a:spLocks noChangeArrowheads="1"/>
          </p:cNvSpPr>
          <p:nvPr/>
        </p:nvSpPr>
        <p:spPr bwMode="auto">
          <a:xfrm>
            <a:off x="7369175" y="2616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H</a:t>
            </a:r>
          </a:p>
        </p:txBody>
      </p:sp>
      <p:sp>
        <p:nvSpPr>
          <p:cNvPr id="258093" name="Text Box 45"/>
          <p:cNvSpPr txBox="1">
            <a:spLocks noChangeArrowheads="1"/>
          </p:cNvSpPr>
          <p:nvPr/>
        </p:nvSpPr>
        <p:spPr bwMode="auto">
          <a:xfrm>
            <a:off x="7673975" y="2616200"/>
            <a:ext cx="250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I</a:t>
            </a:r>
          </a:p>
        </p:txBody>
      </p:sp>
      <p:sp>
        <p:nvSpPr>
          <p:cNvPr id="258094" name="Text Box 46"/>
          <p:cNvSpPr txBox="1">
            <a:spLocks noChangeArrowheads="1"/>
          </p:cNvSpPr>
          <p:nvPr/>
        </p:nvSpPr>
        <p:spPr bwMode="auto">
          <a:xfrm>
            <a:off x="7978775" y="2616200"/>
            <a:ext cx="258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J</a:t>
            </a:r>
          </a:p>
        </p:txBody>
      </p:sp>
      <p:grpSp>
        <p:nvGrpSpPr>
          <p:cNvPr id="258095" name="Group 47"/>
          <p:cNvGrpSpPr>
            <a:grpSpLocks/>
          </p:cNvGrpSpPr>
          <p:nvPr/>
        </p:nvGrpSpPr>
        <p:grpSpPr bwMode="auto">
          <a:xfrm>
            <a:off x="6321425" y="260350"/>
            <a:ext cx="2895600" cy="2051050"/>
            <a:chOff x="3504" y="1972"/>
            <a:chExt cx="1824" cy="1292"/>
          </a:xfrm>
        </p:grpSpPr>
        <p:sp>
          <p:nvSpPr>
            <p:cNvPr id="258096" name="Text Box 48"/>
            <p:cNvSpPr txBox="1">
              <a:spLocks noChangeArrowheads="1"/>
            </p:cNvSpPr>
            <p:nvPr/>
          </p:nvSpPr>
          <p:spPr bwMode="auto">
            <a:xfrm>
              <a:off x="4454" y="19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58097" name="Text Box 49"/>
            <p:cNvSpPr txBox="1">
              <a:spLocks noChangeArrowheads="1"/>
            </p:cNvSpPr>
            <p:nvPr/>
          </p:nvSpPr>
          <p:spPr bwMode="auto">
            <a:xfrm>
              <a:off x="3999" y="235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58098" name="Text Box 50"/>
            <p:cNvSpPr txBox="1">
              <a:spLocks noChangeArrowheads="1"/>
            </p:cNvSpPr>
            <p:nvPr/>
          </p:nvSpPr>
          <p:spPr bwMode="auto">
            <a:xfrm>
              <a:off x="4896" y="235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58099" name="Text Box 51"/>
            <p:cNvSpPr txBox="1">
              <a:spLocks noChangeArrowheads="1"/>
            </p:cNvSpPr>
            <p:nvPr/>
          </p:nvSpPr>
          <p:spPr bwMode="auto">
            <a:xfrm>
              <a:off x="3696"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58100" name="Text Box 52"/>
            <p:cNvSpPr txBox="1">
              <a:spLocks noChangeArrowheads="1"/>
            </p:cNvSpPr>
            <p:nvPr/>
          </p:nvSpPr>
          <p:spPr bwMode="auto">
            <a:xfrm>
              <a:off x="4272"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58101" name="Text Box 53"/>
            <p:cNvSpPr txBox="1">
              <a:spLocks noChangeArrowheads="1"/>
            </p:cNvSpPr>
            <p:nvPr/>
          </p:nvSpPr>
          <p:spPr bwMode="auto">
            <a:xfrm>
              <a:off x="4752"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58102" name="Text Box 54"/>
            <p:cNvSpPr txBox="1">
              <a:spLocks noChangeArrowheads="1"/>
            </p:cNvSpPr>
            <p:nvPr/>
          </p:nvSpPr>
          <p:spPr bwMode="auto">
            <a:xfrm>
              <a:off x="5151"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58103" name="Text Box 55"/>
            <p:cNvSpPr txBox="1">
              <a:spLocks noChangeArrowheads="1"/>
            </p:cNvSpPr>
            <p:nvPr/>
          </p:nvSpPr>
          <p:spPr bwMode="auto">
            <a:xfrm>
              <a:off x="3504" y="30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58104" name="Text Box 56"/>
            <p:cNvSpPr txBox="1">
              <a:spLocks noChangeArrowheads="1"/>
            </p:cNvSpPr>
            <p:nvPr/>
          </p:nvSpPr>
          <p:spPr bwMode="auto">
            <a:xfrm>
              <a:off x="3807" y="30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58105" name="Text Box 57"/>
            <p:cNvSpPr txBox="1">
              <a:spLocks noChangeArrowheads="1"/>
            </p:cNvSpPr>
            <p:nvPr/>
          </p:nvSpPr>
          <p:spPr bwMode="auto">
            <a:xfrm>
              <a:off x="4128" y="307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grpSp>
      <p:sp>
        <p:nvSpPr>
          <p:cNvPr id="258106" name="Rectangle 58"/>
          <p:cNvSpPr>
            <a:spLocks noGrp="1" noChangeArrowheads="1"/>
          </p:cNvSpPr>
          <p:nvPr>
            <p:ph type="title"/>
          </p:nvPr>
        </p:nvSpPr>
        <p:spPr>
          <a:xfrm>
            <a:off x="619125" y="165100"/>
            <a:ext cx="7772400" cy="584200"/>
          </a:xfrm>
        </p:spPr>
        <p:txBody>
          <a:bodyPr/>
          <a:lstStyle/>
          <a:p>
            <a:r>
              <a:rPr lang="en-US" sz="3200"/>
              <a:t>Priority Queues (Review)</a:t>
            </a:r>
          </a:p>
        </p:txBody>
      </p:sp>
      <p:sp>
        <p:nvSpPr>
          <p:cNvPr id="258107" name="Rectangle 59" descr="Rectangle: Click to edit Master text styles&#10;Second level&#10;Third level&#10;Fourth level&#10;Fifth level"/>
          <p:cNvSpPr>
            <a:spLocks noGrp="1" noChangeArrowheads="1"/>
          </p:cNvSpPr>
          <p:nvPr>
            <p:ph idx="1"/>
          </p:nvPr>
        </p:nvSpPr>
        <p:spPr>
          <a:xfrm>
            <a:off x="230188" y="835025"/>
            <a:ext cx="6046787" cy="5713413"/>
          </a:xfrm>
        </p:spPr>
        <p:txBody>
          <a:bodyPr/>
          <a:lstStyle/>
          <a:p>
            <a:r>
              <a:rPr lang="en-US" sz="2000">
                <a:sym typeface="Symbol" pitchFamily="18" charset="2"/>
              </a:rPr>
              <a:t>A heap can be implemented using an array.</a:t>
            </a:r>
          </a:p>
          <a:p>
            <a:pPr lvl="1">
              <a:buFont typeface="Wingdings" pitchFamily="2" charset="2"/>
              <a:buNone/>
            </a:pPr>
            <a:r>
              <a:rPr lang="en-US" sz="2000">
                <a:sym typeface="Symbol" pitchFamily="18" charset="2"/>
              </a:rPr>
              <a:t>For any element in array position j,</a:t>
            </a:r>
          </a:p>
          <a:p>
            <a:pPr lvl="1"/>
            <a:r>
              <a:rPr lang="en-US" sz="1800">
                <a:sym typeface="Symbol" pitchFamily="18" charset="2"/>
              </a:rPr>
              <a:t>The left child is in position 2j</a:t>
            </a:r>
          </a:p>
          <a:p>
            <a:pPr lvl="1"/>
            <a:r>
              <a:rPr lang="en-US" sz="1800">
                <a:sym typeface="Symbol" pitchFamily="18" charset="2"/>
              </a:rPr>
              <a:t>The right child is in the cell after the left child (2j+1)</a:t>
            </a:r>
          </a:p>
          <a:p>
            <a:pPr lvl="1"/>
            <a:r>
              <a:rPr lang="en-US" sz="1800">
                <a:sym typeface="Symbol" pitchFamily="18" charset="2"/>
              </a:rPr>
              <a:t>The parent is in position j/2</a:t>
            </a:r>
          </a:p>
          <a:p>
            <a:r>
              <a:rPr lang="en-US" sz="2000">
                <a:sym typeface="Symbol" pitchFamily="18" charset="2"/>
              </a:rPr>
              <a:t>Insert data item X:</a:t>
            </a:r>
          </a:p>
          <a:p>
            <a:pPr lvl="1"/>
            <a:r>
              <a:rPr lang="en-US" sz="1800">
                <a:sym typeface="Symbol" pitchFamily="18" charset="2"/>
              </a:rPr>
              <a:t>Create a hole in the next available location (to make sure that the tree is a complete binary tree).</a:t>
            </a:r>
          </a:p>
          <a:p>
            <a:pPr lvl="1"/>
            <a:r>
              <a:rPr lang="en-US" sz="1800">
                <a:sym typeface="Symbol" pitchFamily="18" charset="2"/>
              </a:rPr>
              <a:t>Percolate the hole up toward the root so that X can be placed in the hole (to keep the heap-order property).</a:t>
            </a:r>
          </a:p>
          <a:p>
            <a:r>
              <a:rPr lang="en-US" sz="2000">
                <a:sym typeface="Symbol" pitchFamily="18" charset="2"/>
              </a:rPr>
              <a:t>deleteMin:</a:t>
            </a:r>
          </a:p>
          <a:p>
            <a:pPr lvl="1"/>
            <a:r>
              <a:rPr lang="en-US" sz="1800">
                <a:sym typeface="Symbol" pitchFamily="18" charset="2"/>
              </a:rPr>
              <a:t>Remove the element in the root and create a hole in the root.</a:t>
            </a:r>
          </a:p>
          <a:p>
            <a:pPr lvl="1"/>
            <a:r>
              <a:rPr lang="en-US" sz="1800">
                <a:sym typeface="Symbol" pitchFamily="18" charset="2"/>
              </a:rPr>
              <a:t>Percolate the hole down so that the last element in the heap can be placed in the hole.</a:t>
            </a:r>
          </a:p>
          <a:p>
            <a:pPr lvl="1"/>
            <a:endParaRPr lang="en-US" sz="1800">
              <a:sym typeface="Symbol" pitchFamily="18" charset="2"/>
            </a:endParaRPr>
          </a:p>
          <a:p>
            <a:pPr lvl="1"/>
            <a:endParaRPr lang="en-US" sz="1800">
              <a:sym typeface="Symbol" pitchFamily="18" charset="2"/>
            </a:endParaRPr>
          </a:p>
        </p:txBody>
      </p:sp>
      <p:sp>
        <p:nvSpPr>
          <p:cNvPr id="258108" name="Rectangle 60"/>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58109" name="Group 61"/>
          <p:cNvGrpSpPr>
            <a:grpSpLocks/>
          </p:cNvGrpSpPr>
          <p:nvPr/>
        </p:nvGrpSpPr>
        <p:grpSpPr bwMode="auto">
          <a:xfrm>
            <a:off x="6362700" y="3692525"/>
            <a:ext cx="2514600" cy="1781175"/>
            <a:chOff x="2262" y="2028"/>
            <a:chExt cx="1584" cy="1122"/>
          </a:xfrm>
        </p:grpSpPr>
        <p:pic>
          <p:nvPicPr>
            <p:cNvPr id="258110" name="Picture 62"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 y="2028"/>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11" name="Line 63"/>
            <p:cNvSpPr>
              <a:spLocks noChangeShapeType="1"/>
            </p:cNvSpPr>
            <p:nvPr/>
          </p:nvSpPr>
          <p:spPr bwMode="auto">
            <a:xfrm>
              <a:off x="3030" y="2748"/>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12" name="Oval 64"/>
            <p:cNvSpPr>
              <a:spLocks noChangeArrowheads="1"/>
            </p:cNvSpPr>
            <p:nvPr/>
          </p:nvSpPr>
          <p:spPr bwMode="auto">
            <a:xfrm>
              <a:off x="3111" y="2970"/>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13" name="Oval 65"/>
            <p:cNvSpPr>
              <a:spLocks noChangeArrowheads="1"/>
            </p:cNvSpPr>
            <p:nvPr/>
          </p:nvSpPr>
          <p:spPr bwMode="auto">
            <a:xfrm>
              <a:off x="2909" y="2633"/>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14" name="Text Box 66"/>
            <p:cNvSpPr txBox="1">
              <a:spLocks noChangeArrowheads="1"/>
            </p:cNvSpPr>
            <p:nvPr/>
          </p:nvSpPr>
          <p:spPr bwMode="auto">
            <a:xfrm>
              <a:off x="3086" y="296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15" name="Line 67"/>
            <p:cNvSpPr>
              <a:spLocks noChangeShapeType="1"/>
            </p:cNvSpPr>
            <p:nvPr/>
          </p:nvSpPr>
          <p:spPr bwMode="auto">
            <a:xfrm>
              <a:off x="2799" y="2501"/>
              <a:ext cx="149" cy="142"/>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116" name="Group 68"/>
          <p:cNvGrpSpPr>
            <a:grpSpLocks/>
          </p:cNvGrpSpPr>
          <p:nvPr/>
        </p:nvGrpSpPr>
        <p:grpSpPr bwMode="auto">
          <a:xfrm>
            <a:off x="6294438" y="3702050"/>
            <a:ext cx="2514600" cy="1781175"/>
            <a:chOff x="3964" y="2001"/>
            <a:chExt cx="1584" cy="1122"/>
          </a:xfrm>
        </p:grpSpPr>
        <p:pic>
          <p:nvPicPr>
            <p:cNvPr id="258117" name="Picture 69"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4" y="2001"/>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18" name="Line 70"/>
            <p:cNvSpPr>
              <a:spLocks noChangeShapeType="1"/>
            </p:cNvSpPr>
            <p:nvPr/>
          </p:nvSpPr>
          <p:spPr bwMode="auto">
            <a:xfrm>
              <a:off x="4732" y="2721"/>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19" name="Oval 71"/>
            <p:cNvSpPr>
              <a:spLocks noChangeArrowheads="1"/>
            </p:cNvSpPr>
            <p:nvPr/>
          </p:nvSpPr>
          <p:spPr bwMode="auto">
            <a:xfrm>
              <a:off x="4813" y="2943"/>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20" name="Oval 72"/>
            <p:cNvSpPr>
              <a:spLocks noChangeArrowheads="1"/>
            </p:cNvSpPr>
            <p:nvPr/>
          </p:nvSpPr>
          <p:spPr bwMode="auto">
            <a:xfrm>
              <a:off x="4611" y="260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21" name="Text Box 73"/>
            <p:cNvSpPr txBox="1">
              <a:spLocks noChangeArrowheads="1"/>
            </p:cNvSpPr>
            <p:nvPr/>
          </p:nvSpPr>
          <p:spPr bwMode="auto">
            <a:xfrm>
              <a:off x="4788" y="294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22" name="Line 74"/>
            <p:cNvSpPr>
              <a:spLocks noChangeShapeType="1"/>
            </p:cNvSpPr>
            <p:nvPr/>
          </p:nvSpPr>
          <p:spPr bwMode="auto">
            <a:xfrm>
              <a:off x="4501" y="2474"/>
              <a:ext cx="149" cy="142"/>
            </a:xfrm>
            <a:prstGeom prst="line">
              <a:avLst/>
            </a:prstGeom>
            <a:noFill/>
            <a:ln w="1905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23" name="Text Box 75"/>
            <p:cNvSpPr txBox="1">
              <a:spLocks noChangeArrowheads="1"/>
            </p:cNvSpPr>
            <p:nvPr/>
          </p:nvSpPr>
          <p:spPr bwMode="auto">
            <a:xfrm>
              <a:off x="4586" y="260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24" name="Oval 76"/>
            <p:cNvSpPr>
              <a:spLocks noChangeArrowheads="1"/>
            </p:cNvSpPr>
            <p:nvPr/>
          </p:nvSpPr>
          <p:spPr bwMode="auto">
            <a:xfrm>
              <a:off x="4409" y="2330"/>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25" name="Line 77"/>
            <p:cNvSpPr>
              <a:spLocks noChangeShapeType="1"/>
            </p:cNvSpPr>
            <p:nvPr/>
          </p:nvSpPr>
          <p:spPr bwMode="auto">
            <a:xfrm flipV="1">
              <a:off x="4520" y="2162"/>
              <a:ext cx="251" cy="169"/>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126" name="Group 78"/>
          <p:cNvGrpSpPr>
            <a:grpSpLocks/>
          </p:cNvGrpSpPr>
          <p:nvPr/>
        </p:nvGrpSpPr>
        <p:grpSpPr bwMode="auto">
          <a:xfrm>
            <a:off x="6305550" y="3698875"/>
            <a:ext cx="2514600" cy="1781175"/>
            <a:chOff x="2725" y="3129"/>
            <a:chExt cx="1584" cy="1122"/>
          </a:xfrm>
        </p:grpSpPr>
        <p:pic>
          <p:nvPicPr>
            <p:cNvPr id="258127" name="Picture 79"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5" y="3129"/>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28" name="Line 80"/>
            <p:cNvSpPr>
              <a:spLocks noChangeShapeType="1"/>
            </p:cNvSpPr>
            <p:nvPr/>
          </p:nvSpPr>
          <p:spPr bwMode="auto">
            <a:xfrm>
              <a:off x="3493" y="3849"/>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29" name="Oval 81"/>
            <p:cNvSpPr>
              <a:spLocks noChangeArrowheads="1"/>
            </p:cNvSpPr>
            <p:nvPr/>
          </p:nvSpPr>
          <p:spPr bwMode="auto">
            <a:xfrm>
              <a:off x="3574" y="4071"/>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30" name="Oval 82"/>
            <p:cNvSpPr>
              <a:spLocks noChangeArrowheads="1"/>
            </p:cNvSpPr>
            <p:nvPr/>
          </p:nvSpPr>
          <p:spPr bwMode="auto">
            <a:xfrm>
              <a:off x="3372" y="3734"/>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31" name="Text Box 83"/>
            <p:cNvSpPr txBox="1">
              <a:spLocks noChangeArrowheads="1"/>
            </p:cNvSpPr>
            <p:nvPr/>
          </p:nvSpPr>
          <p:spPr bwMode="auto">
            <a:xfrm>
              <a:off x="3549" y="407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32" name="Line 84"/>
            <p:cNvSpPr>
              <a:spLocks noChangeShapeType="1"/>
            </p:cNvSpPr>
            <p:nvPr/>
          </p:nvSpPr>
          <p:spPr bwMode="auto">
            <a:xfrm>
              <a:off x="3262" y="3602"/>
              <a:ext cx="149" cy="142"/>
            </a:xfrm>
            <a:prstGeom prst="line">
              <a:avLst/>
            </a:prstGeom>
            <a:noFill/>
            <a:ln w="1905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33" name="Text Box 85"/>
            <p:cNvSpPr txBox="1">
              <a:spLocks noChangeArrowheads="1"/>
            </p:cNvSpPr>
            <p:nvPr/>
          </p:nvSpPr>
          <p:spPr bwMode="auto">
            <a:xfrm>
              <a:off x="3347" y="373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34" name="Oval 86"/>
            <p:cNvSpPr>
              <a:spLocks noChangeArrowheads="1"/>
            </p:cNvSpPr>
            <p:nvPr/>
          </p:nvSpPr>
          <p:spPr bwMode="auto">
            <a:xfrm>
              <a:off x="3170" y="3458"/>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35" name="Line 87"/>
            <p:cNvSpPr>
              <a:spLocks noChangeShapeType="1"/>
            </p:cNvSpPr>
            <p:nvPr/>
          </p:nvSpPr>
          <p:spPr bwMode="auto">
            <a:xfrm flipV="1">
              <a:off x="3281" y="3290"/>
              <a:ext cx="251" cy="169"/>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36" name="Text Box 88"/>
            <p:cNvSpPr txBox="1">
              <a:spLocks noChangeArrowheads="1"/>
            </p:cNvSpPr>
            <p:nvPr/>
          </p:nvSpPr>
          <p:spPr bwMode="auto">
            <a:xfrm>
              <a:off x="3144" y="346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grpSp>
        <p:nvGrpSpPr>
          <p:cNvPr id="258137" name="Group 89"/>
          <p:cNvGrpSpPr>
            <a:grpSpLocks/>
          </p:cNvGrpSpPr>
          <p:nvPr/>
        </p:nvGrpSpPr>
        <p:grpSpPr bwMode="auto">
          <a:xfrm>
            <a:off x="6303963" y="3676650"/>
            <a:ext cx="2514600" cy="2119313"/>
            <a:chOff x="3971" y="2316"/>
            <a:chExt cx="1584" cy="1335"/>
          </a:xfrm>
        </p:grpSpPr>
        <p:sp>
          <p:nvSpPr>
            <p:cNvPr id="258138" name="Rectangle 90"/>
            <p:cNvSpPr>
              <a:spLocks noChangeArrowheads="1"/>
            </p:cNvSpPr>
            <p:nvPr/>
          </p:nvSpPr>
          <p:spPr bwMode="auto">
            <a:xfrm>
              <a:off x="4513" y="3490"/>
              <a:ext cx="495" cy="1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8139" name="Group 91"/>
            <p:cNvGrpSpPr>
              <a:grpSpLocks/>
            </p:cNvGrpSpPr>
            <p:nvPr/>
          </p:nvGrpSpPr>
          <p:grpSpPr bwMode="auto">
            <a:xfrm>
              <a:off x="3971" y="2316"/>
              <a:ext cx="1584" cy="1335"/>
              <a:chOff x="3965" y="2329"/>
              <a:chExt cx="1584" cy="1335"/>
            </a:xfrm>
          </p:grpSpPr>
          <p:grpSp>
            <p:nvGrpSpPr>
              <p:cNvPr id="258140" name="Group 92"/>
              <p:cNvGrpSpPr>
                <a:grpSpLocks/>
              </p:cNvGrpSpPr>
              <p:nvPr/>
            </p:nvGrpSpPr>
            <p:grpSpPr bwMode="auto">
              <a:xfrm>
                <a:off x="3965" y="2329"/>
                <a:ext cx="1584" cy="1122"/>
                <a:chOff x="428" y="933"/>
                <a:chExt cx="1584" cy="1122"/>
              </a:xfrm>
            </p:grpSpPr>
            <p:pic>
              <p:nvPicPr>
                <p:cNvPr id="258141" name="Picture 93"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 y="933"/>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42" name="Line 94"/>
                <p:cNvSpPr>
                  <a:spLocks noChangeShapeType="1"/>
                </p:cNvSpPr>
                <p:nvPr/>
              </p:nvSpPr>
              <p:spPr bwMode="auto">
                <a:xfrm>
                  <a:off x="1196" y="1653"/>
                  <a:ext cx="144" cy="24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43" name="Oval 95"/>
                <p:cNvSpPr>
                  <a:spLocks noChangeArrowheads="1"/>
                </p:cNvSpPr>
                <p:nvPr/>
              </p:nvSpPr>
              <p:spPr bwMode="auto">
                <a:xfrm>
                  <a:off x="1277" y="1875"/>
                  <a:ext cx="144" cy="144"/>
                </a:xfrm>
                <a:prstGeom prst="ellipse">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44" name="Oval 96"/>
                <p:cNvSpPr>
                  <a:spLocks noChangeArrowheads="1"/>
                </p:cNvSpPr>
                <p:nvPr/>
              </p:nvSpPr>
              <p:spPr bwMode="auto">
                <a:xfrm>
                  <a:off x="1075" y="153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45" name="Text Box 97"/>
                <p:cNvSpPr txBox="1">
                  <a:spLocks noChangeArrowheads="1"/>
                </p:cNvSpPr>
                <p:nvPr/>
              </p:nvSpPr>
              <p:spPr bwMode="auto">
                <a:xfrm>
                  <a:off x="1252" y="187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46" name="Text Box 98"/>
                <p:cNvSpPr txBox="1">
                  <a:spLocks noChangeArrowheads="1"/>
                </p:cNvSpPr>
                <p:nvPr/>
              </p:nvSpPr>
              <p:spPr bwMode="auto">
                <a:xfrm>
                  <a:off x="1050" y="153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47" name="Oval 99"/>
                <p:cNvSpPr>
                  <a:spLocks noChangeArrowheads="1"/>
                </p:cNvSpPr>
                <p:nvPr/>
              </p:nvSpPr>
              <p:spPr bwMode="auto">
                <a:xfrm>
                  <a:off x="873" y="1262"/>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48" name="Text Box 100"/>
                <p:cNvSpPr txBox="1">
                  <a:spLocks noChangeArrowheads="1"/>
                </p:cNvSpPr>
                <p:nvPr/>
              </p:nvSpPr>
              <p:spPr bwMode="auto">
                <a:xfrm>
                  <a:off x="847" y="12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49" name="Oval 101"/>
                <p:cNvSpPr>
                  <a:spLocks noChangeArrowheads="1"/>
                </p:cNvSpPr>
                <p:nvPr/>
              </p:nvSpPr>
              <p:spPr bwMode="auto">
                <a:xfrm>
                  <a:off x="614" y="1537"/>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50" name="Text Box 102"/>
                <p:cNvSpPr txBox="1">
                  <a:spLocks noChangeArrowheads="1"/>
                </p:cNvSpPr>
                <p:nvPr/>
              </p:nvSpPr>
              <p:spPr bwMode="auto">
                <a:xfrm>
                  <a:off x="588" y="153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sp>
            <p:nvSpPr>
              <p:cNvPr id="258151" name="Text Box 103"/>
              <p:cNvSpPr txBox="1">
                <a:spLocks noChangeArrowheads="1"/>
              </p:cNvSpPr>
              <p:nvPr/>
            </p:nvSpPr>
            <p:spPr bwMode="auto">
              <a:xfrm>
                <a:off x="4482" y="3472"/>
                <a:ext cx="5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deleteMin</a:t>
                </a:r>
              </a:p>
            </p:txBody>
          </p:sp>
        </p:grpSp>
      </p:grpSp>
      <p:sp>
        <p:nvSpPr>
          <p:cNvPr id="258152" name="Oval 104"/>
          <p:cNvSpPr>
            <a:spLocks noChangeArrowheads="1"/>
          </p:cNvSpPr>
          <p:nvPr/>
        </p:nvSpPr>
        <p:spPr bwMode="auto">
          <a:xfrm>
            <a:off x="4951413" y="2989263"/>
            <a:ext cx="2286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8153" name="Group 105"/>
          <p:cNvGrpSpPr>
            <a:grpSpLocks/>
          </p:cNvGrpSpPr>
          <p:nvPr/>
        </p:nvGrpSpPr>
        <p:grpSpPr bwMode="auto">
          <a:xfrm>
            <a:off x="6313488" y="3667125"/>
            <a:ext cx="2514600" cy="1781175"/>
            <a:chOff x="2270" y="941"/>
            <a:chExt cx="1584" cy="1122"/>
          </a:xfrm>
        </p:grpSpPr>
        <p:pic>
          <p:nvPicPr>
            <p:cNvPr id="258154" name="Picture 106"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 y="941"/>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55" name="Oval 107"/>
            <p:cNvSpPr>
              <a:spLocks noChangeArrowheads="1"/>
            </p:cNvSpPr>
            <p:nvPr/>
          </p:nvSpPr>
          <p:spPr bwMode="auto">
            <a:xfrm>
              <a:off x="2917" y="154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56" name="Text Box 108"/>
            <p:cNvSpPr txBox="1">
              <a:spLocks noChangeArrowheads="1"/>
            </p:cNvSpPr>
            <p:nvPr/>
          </p:nvSpPr>
          <p:spPr bwMode="auto">
            <a:xfrm>
              <a:off x="3094" y="188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57" name="Text Box 109"/>
            <p:cNvSpPr txBox="1">
              <a:spLocks noChangeArrowheads="1"/>
            </p:cNvSpPr>
            <p:nvPr/>
          </p:nvSpPr>
          <p:spPr bwMode="auto">
            <a:xfrm>
              <a:off x="2892" y="154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58" name="Oval 110"/>
            <p:cNvSpPr>
              <a:spLocks noChangeArrowheads="1"/>
            </p:cNvSpPr>
            <p:nvPr/>
          </p:nvSpPr>
          <p:spPr bwMode="auto">
            <a:xfrm>
              <a:off x="2715" y="1270"/>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59" name="Text Box 111"/>
            <p:cNvSpPr txBox="1">
              <a:spLocks noChangeArrowheads="1"/>
            </p:cNvSpPr>
            <p:nvPr/>
          </p:nvSpPr>
          <p:spPr bwMode="auto">
            <a:xfrm>
              <a:off x="2689" y="1273"/>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60" name="Oval 112"/>
            <p:cNvSpPr>
              <a:spLocks noChangeArrowheads="1"/>
            </p:cNvSpPr>
            <p:nvPr/>
          </p:nvSpPr>
          <p:spPr bwMode="auto">
            <a:xfrm>
              <a:off x="3059" y="983"/>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8161" name="Group 113"/>
            <p:cNvGrpSpPr>
              <a:grpSpLocks/>
            </p:cNvGrpSpPr>
            <p:nvPr/>
          </p:nvGrpSpPr>
          <p:grpSpPr bwMode="auto">
            <a:xfrm>
              <a:off x="2441" y="1538"/>
              <a:ext cx="204" cy="154"/>
              <a:chOff x="2434" y="1545"/>
              <a:chExt cx="204" cy="154"/>
            </a:xfrm>
          </p:grpSpPr>
          <p:sp>
            <p:nvSpPr>
              <p:cNvPr id="258162" name="Oval 114"/>
              <p:cNvSpPr>
                <a:spLocks noChangeArrowheads="1"/>
              </p:cNvSpPr>
              <p:nvPr/>
            </p:nvSpPr>
            <p:spPr bwMode="auto">
              <a:xfrm>
                <a:off x="2460" y="1547"/>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63" name="Text Box 115"/>
              <p:cNvSpPr txBox="1">
                <a:spLocks noChangeArrowheads="1"/>
              </p:cNvSpPr>
              <p:nvPr/>
            </p:nvSpPr>
            <p:spPr bwMode="auto">
              <a:xfrm>
                <a:off x="2434" y="154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nvGrpSpPr>
          <p:cNvPr id="258164" name="Group 116"/>
          <p:cNvGrpSpPr>
            <a:grpSpLocks/>
          </p:cNvGrpSpPr>
          <p:nvPr/>
        </p:nvGrpSpPr>
        <p:grpSpPr bwMode="auto">
          <a:xfrm>
            <a:off x="6319838" y="3652838"/>
            <a:ext cx="2514600" cy="1781175"/>
            <a:chOff x="3974" y="919"/>
            <a:chExt cx="1584" cy="1122"/>
          </a:xfrm>
        </p:grpSpPr>
        <p:grpSp>
          <p:nvGrpSpPr>
            <p:cNvPr id="258165" name="Group 117"/>
            <p:cNvGrpSpPr>
              <a:grpSpLocks/>
            </p:cNvGrpSpPr>
            <p:nvPr/>
          </p:nvGrpSpPr>
          <p:grpSpPr bwMode="auto">
            <a:xfrm>
              <a:off x="3974" y="919"/>
              <a:ext cx="1584" cy="1122"/>
              <a:chOff x="3974" y="919"/>
              <a:chExt cx="1584" cy="1122"/>
            </a:xfrm>
          </p:grpSpPr>
          <p:pic>
            <p:nvPicPr>
              <p:cNvPr id="258166" name="Picture 118"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 y="919"/>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67" name="Oval 119"/>
              <p:cNvSpPr>
                <a:spLocks noChangeArrowheads="1"/>
              </p:cNvSpPr>
              <p:nvPr/>
            </p:nvSpPr>
            <p:spPr bwMode="auto">
              <a:xfrm>
                <a:off x="4823" y="186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68" name="Oval 120"/>
              <p:cNvSpPr>
                <a:spLocks noChangeArrowheads="1"/>
              </p:cNvSpPr>
              <p:nvPr/>
            </p:nvSpPr>
            <p:spPr bwMode="auto">
              <a:xfrm>
                <a:off x="4621" y="1524"/>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69" name="Text Box 121"/>
              <p:cNvSpPr txBox="1">
                <a:spLocks noChangeArrowheads="1"/>
              </p:cNvSpPr>
              <p:nvPr/>
            </p:nvSpPr>
            <p:spPr bwMode="auto">
              <a:xfrm>
                <a:off x="4798" y="1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70" name="Text Box 122"/>
              <p:cNvSpPr txBox="1">
                <a:spLocks noChangeArrowheads="1"/>
              </p:cNvSpPr>
              <p:nvPr/>
            </p:nvSpPr>
            <p:spPr bwMode="auto">
              <a:xfrm>
                <a:off x="4596" y="152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71" name="Oval 123"/>
              <p:cNvSpPr>
                <a:spLocks noChangeArrowheads="1"/>
              </p:cNvSpPr>
              <p:nvPr/>
            </p:nvSpPr>
            <p:spPr bwMode="auto">
              <a:xfrm>
                <a:off x="4419" y="124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72" name="Text Box 124"/>
              <p:cNvSpPr txBox="1">
                <a:spLocks noChangeArrowheads="1"/>
              </p:cNvSpPr>
              <p:nvPr/>
            </p:nvSpPr>
            <p:spPr bwMode="auto">
              <a:xfrm>
                <a:off x="4393" y="125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73" name="Oval 125"/>
              <p:cNvSpPr>
                <a:spLocks noChangeArrowheads="1"/>
              </p:cNvSpPr>
              <p:nvPr/>
            </p:nvSpPr>
            <p:spPr bwMode="auto">
              <a:xfrm>
                <a:off x="4763" y="961"/>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74" name="Text Box 126"/>
              <p:cNvSpPr txBox="1">
                <a:spLocks noChangeArrowheads="1"/>
              </p:cNvSpPr>
              <p:nvPr/>
            </p:nvSpPr>
            <p:spPr bwMode="auto">
              <a:xfrm>
                <a:off x="4733" y="96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75" name="Oval 127"/>
              <p:cNvSpPr>
                <a:spLocks noChangeArrowheads="1"/>
              </p:cNvSpPr>
              <p:nvPr/>
            </p:nvSpPr>
            <p:spPr bwMode="auto">
              <a:xfrm>
                <a:off x="4419" y="1247"/>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76" name="Line 128"/>
              <p:cNvSpPr>
                <a:spLocks noChangeShapeType="1"/>
              </p:cNvSpPr>
              <p:nvPr/>
            </p:nvSpPr>
            <p:spPr bwMode="auto">
              <a:xfrm flipH="1">
                <a:off x="4533" y="1084"/>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177" name="Group 129"/>
            <p:cNvGrpSpPr>
              <a:grpSpLocks/>
            </p:cNvGrpSpPr>
            <p:nvPr/>
          </p:nvGrpSpPr>
          <p:grpSpPr bwMode="auto">
            <a:xfrm>
              <a:off x="4134" y="1523"/>
              <a:ext cx="204" cy="154"/>
              <a:chOff x="4134" y="1530"/>
              <a:chExt cx="204" cy="154"/>
            </a:xfrm>
          </p:grpSpPr>
          <p:sp>
            <p:nvSpPr>
              <p:cNvPr id="258178" name="Oval 130"/>
              <p:cNvSpPr>
                <a:spLocks noChangeArrowheads="1"/>
              </p:cNvSpPr>
              <p:nvPr/>
            </p:nvSpPr>
            <p:spPr bwMode="auto">
              <a:xfrm>
                <a:off x="4160" y="1532"/>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79" name="Text Box 131"/>
              <p:cNvSpPr txBox="1">
                <a:spLocks noChangeArrowheads="1"/>
              </p:cNvSpPr>
              <p:nvPr/>
            </p:nvSpPr>
            <p:spPr bwMode="auto">
              <a:xfrm>
                <a:off x="4134" y="153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nvGrpSpPr>
          <p:cNvPr id="258180" name="Group 132"/>
          <p:cNvGrpSpPr>
            <a:grpSpLocks/>
          </p:cNvGrpSpPr>
          <p:nvPr/>
        </p:nvGrpSpPr>
        <p:grpSpPr bwMode="auto">
          <a:xfrm>
            <a:off x="6334125" y="3654425"/>
            <a:ext cx="2514600" cy="1781175"/>
            <a:chOff x="3943" y="2627"/>
            <a:chExt cx="1584" cy="1122"/>
          </a:xfrm>
        </p:grpSpPr>
        <p:pic>
          <p:nvPicPr>
            <p:cNvPr id="258181" name="Picture 133"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 y="2627"/>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182" name="Oval 134"/>
            <p:cNvSpPr>
              <a:spLocks noChangeArrowheads="1"/>
            </p:cNvSpPr>
            <p:nvPr/>
          </p:nvSpPr>
          <p:spPr bwMode="auto">
            <a:xfrm>
              <a:off x="4792" y="3569"/>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83" name="Oval 135"/>
            <p:cNvSpPr>
              <a:spLocks noChangeArrowheads="1"/>
            </p:cNvSpPr>
            <p:nvPr/>
          </p:nvSpPr>
          <p:spPr bwMode="auto">
            <a:xfrm>
              <a:off x="4590" y="3232"/>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84" name="Text Box 136"/>
            <p:cNvSpPr txBox="1">
              <a:spLocks noChangeArrowheads="1"/>
            </p:cNvSpPr>
            <p:nvPr/>
          </p:nvSpPr>
          <p:spPr bwMode="auto">
            <a:xfrm>
              <a:off x="4767" y="356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185" name="Text Box 137"/>
            <p:cNvSpPr txBox="1">
              <a:spLocks noChangeArrowheads="1"/>
            </p:cNvSpPr>
            <p:nvPr/>
          </p:nvSpPr>
          <p:spPr bwMode="auto">
            <a:xfrm>
              <a:off x="4565" y="323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186" name="Oval 138"/>
            <p:cNvSpPr>
              <a:spLocks noChangeArrowheads="1"/>
            </p:cNvSpPr>
            <p:nvPr/>
          </p:nvSpPr>
          <p:spPr bwMode="auto">
            <a:xfrm>
              <a:off x="4388" y="295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87" name="Text Box 139"/>
            <p:cNvSpPr txBox="1">
              <a:spLocks noChangeArrowheads="1"/>
            </p:cNvSpPr>
            <p:nvPr/>
          </p:nvSpPr>
          <p:spPr bwMode="auto">
            <a:xfrm>
              <a:off x="4362" y="295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88" name="Oval 140"/>
            <p:cNvSpPr>
              <a:spLocks noChangeArrowheads="1"/>
            </p:cNvSpPr>
            <p:nvPr/>
          </p:nvSpPr>
          <p:spPr bwMode="auto">
            <a:xfrm>
              <a:off x="4732" y="2669"/>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89" name="Text Box 141"/>
            <p:cNvSpPr txBox="1">
              <a:spLocks noChangeArrowheads="1"/>
            </p:cNvSpPr>
            <p:nvPr/>
          </p:nvSpPr>
          <p:spPr bwMode="auto">
            <a:xfrm>
              <a:off x="4702" y="266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190" name="Oval 142"/>
            <p:cNvSpPr>
              <a:spLocks noChangeArrowheads="1"/>
            </p:cNvSpPr>
            <p:nvPr/>
          </p:nvSpPr>
          <p:spPr bwMode="auto">
            <a:xfrm>
              <a:off x="4137" y="3233"/>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91" name="Line 143"/>
            <p:cNvSpPr>
              <a:spLocks noChangeShapeType="1"/>
            </p:cNvSpPr>
            <p:nvPr/>
          </p:nvSpPr>
          <p:spPr bwMode="auto">
            <a:xfrm flipH="1">
              <a:off x="4502" y="2792"/>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192" name="Oval 144"/>
            <p:cNvSpPr>
              <a:spLocks noChangeArrowheads="1"/>
            </p:cNvSpPr>
            <p:nvPr/>
          </p:nvSpPr>
          <p:spPr bwMode="auto">
            <a:xfrm>
              <a:off x="4388" y="2955"/>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93" name="Text Box 145"/>
            <p:cNvSpPr txBox="1">
              <a:spLocks noChangeArrowheads="1"/>
            </p:cNvSpPr>
            <p:nvPr/>
          </p:nvSpPr>
          <p:spPr bwMode="auto">
            <a:xfrm>
              <a:off x="4363" y="2953"/>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sp>
          <p:nvSpPr>
            <p:cNvPr id="258194" name="Line 146"/>
            <p:cNvSpPr>
              <a:spLocks noChangeShapeType="1"/>
            </p:cNvSpPr>
            <p:nvPr/>
          </p:nvSpPr>
          <p:spPr bwMode="auto">
            <a:xfrm flipH="1">
              <a:off x="4235" y="3083"/>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195" name="Group 147"/>
          <p:cNvGrpSpPr>
            <a:grpSpLocks/>
          </p:cNvGrpSpPr>
          <p:nvPr/>
        </p:nvGrpSpPr>
        <p:grpSpPr bwMode="auto">
          <a:xfrm>
            <a:off x="6340475" y="3643313"/>
            <a:ext cx="2514600" cy="1781175"/>
            <a:chOff x="2239" y="2674"/>
            <a:chExt cx="1584" cy="1122"/>
          </a:xfrm>
        </p:grpSpPr>
        <p:pic>
          <p:nvPicPr>
            <p:cNvPr id="258196" name="Picture 148"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9" y="2674"/>
              <a:ext cx="1584" cy="1122"/>
            </a:xfrm>
            <a:prstGeom prst="rect">
              <a:avLst/>
            </a:prstGeom>
            <a:noFill/>
            <a:extLst>
              <a:ext uri="{909E8E84-426E-40DD-AFC4-6F175D3DCCD1}">
                <a14:hiddenFill xmlns:a14="http://schemas.microsoft.com/office/drawing/2010/main">
                  <a:solidFill>
                    <a:srgbClr val="FFFFFF"/>
                  </a:solidFill>
                </a14:hiddenFill>
              </a:ext>
            </a:extLst>
          </p:spPr>
        </p:pic>
        <p:grpSp>
          <p:nvGrpSpPr>
            <p:cNvPr id="258197" name="Group 149"/>
            <p:cNvGrpSpPr>
              <a:grpSpLocks/>
            </p:cNvGrpSpPr>
            <p:nvPr/>
          </p:nvGrpSpPr>
          <p:grpSpPr bwMode="auto">
            <a:xfrm>
              <a:off x="2388" y="2716"/>
              <a:ext cx="879" cy="1053"/>
              <a:chOff x="2388" y="2716"/>
              <a:chExt cx="879" cy="1053"/>
            </a:xfrm>
          </p:grpSpPr>
          <p:sp>
            <p:nvSpPr>
              <p:cNvPr id="258198" name="Oval 150"/>
              <p:cNvSpPr>
                <a:spLocks noChangeArrowheads="1"/>
              </p:cNvSpPr>
              <p:nvPr/>
            </p:nvSpPr>
            <p:spPr bwMode="auto">
              <a:xfrm>
                <a:off x="3088" y="3616"/>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199" name="Oval 151"/>
              <p:cNvSpPr>
                <a:spLocks noChangeArrowheads="1"/>
              </p:cNvSpPr>
              <p:nvPr/>
            </p:nvSpPr>
            <p:spPr bwMode="auto">
              <a:xfrm>
                <a:off x="2886" y="3279"/>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00" name="Text Box 152"/>
              <p:cNvSpPr txBox="1">
                <a:spLocks noChangeArrowheads="1"/>
              </p:cNvSpPr>
              <p:nvPr/>
            </p:nvSpPr>
            <p:spPr bwMode="auto">
              <a:xfrm>
                <a:off x="3063" y="36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58201" name="Text Box 153"/>
              <p:cNvSpPr txBox="1">
                <a:spLocks noChangeArrowheads="1"/>
              </p:cNvSpPr>
              <p:nvPr/>
            </p:nvSpPr>
            <p:spPr bwMode="auto">
              <a:xfrm>
                <a:off x="2861" y="327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202" name="Text Box 154"/>
              <p:cNvSpPr txBox="1">
                <a:spLocks noChangeArrowheads="1"/>
              </p:cNvSpPr>
              <p:nvPr/>
            </p:nvSpPr>
            <p:spPr bwMode="auto">
              <a:xfrm>
                <a:off x="2658" y="300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203" name="Oval 155"/>
              <p:cNvSpPr>
                <a:spLocks noChangeArrowheads="1"/>
              </p:cNvSpPr>
              <p:nvPr/>
            </p:nvSpPr>
            <p:spPr bwMode="auto">
              <a:xfrm>
                <a:off x="3028" y="2716"/>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04" name="Text Box 156"/>
              <p:cNvSpPr txBox="1">
                <a:spLocks noChangeArrowheads="1"/>
              </p:cNvSpPr>
              <p:nvPr/>
            </p:nvSpPr>
            <p:spPr bwMode="auto">
              <a:xfrm>
                <a:off x="2998" y="27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205" name="Oval 157"/>
              <p:cNvSpPr>
                <a:spLocks noChangeArrowheads="1"/>
              </p:cNvSpPr>
              <p:nvPr/>
            </p:nvSpPr>
            <p:spPr bwMode="auto">
              <a:xfrm>
                <a:off x="2527" y="3592"/>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06" name="Line 158"/>
              <p:cNvSpPr>
                <a:spLocks noChangeShapeType="1"/>
              </p:cNvSpPr>
              <p:nvPr/>
            </p:nvSpPr>
            <p:spPr bwMode="auto">
              <a:xfrm flipH="1">
                <a:off x="2798" y="2839"/>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207" name="Oval 159"/>
              <p:cNvSpPr>
                <a:spLocks noChangeArrowheads="1"/>
              </p:cNvSpPr>
              <p:nvPr/>
            </p:nvSpPr>
            <p:spPr bwMode="auto">
              <a:xfrm>
                <a:off x="2427" y="3280"/>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08" name="Line 160"/>
              <p:cNvSpPr>
                <a:spLocks noChangeShapeType="1"/>
              </p:cNvSpPr>
              <p:nvPr/>
            </p:nvSpPr>
            <p:spPr bwMode="auto">
              <a:xfrm flipH="1">
                <a:off x="2531" y="3130"/>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209" name="Text Box 161"/>
              <p:cNvSpPr txBox="1">
                <a:spLocks noChangeArrowheads="1"/>
              </p:cNvSpPr>
              <p:nvPr/>
            </p:nvSpPr>
            <p:spPr bwMode="auto">
              <a:xfrm>
                <a:off x="2388" y="327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sp>
            <p:nvSpPr>
              <p:cNvPr id="258210" name="Line 162"/>
              <p:cNvSpPr>
                <a:spLocks noChangeShapeType="1"/>
              </p:cNvSpPr>
              <p:nvPr/>
            </p:nvSpPr>
            <p:spPr bwMode="auto">
              <a:xfrm>
                <a:off x="2534" y="3422"/>
                <a:ext cx="75" cy="163"/>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8211" name="Group 163"/>
              <p:cNvGrpSpPr>
                <a:grpSpLocks/>
              </p:cNvGrpSpPr>
              <p:nvPr/>
            </p:nvGrpSpPr>
            <p:grpSpPr bwMode="auto">
              <a:xfrm>
                <a:off x="2652" y="3001"/>
                <a:ext cx="204" cy="154"/>
                <a:chOff x="2137" y="2465"/>
                <a:chExt cx="204" cy="154"/>
              </a:xfrm>
            </p:grpSpPr>
            <p:sp>
              <p:nvSpPr>
                <p:cNvPr id="258212" name="Oval 164"/>
                <p:cNvSpPr>
                  <a:spLocks noChangeArrowheads="1"/>
                </p:cNvSpPr>
                <p:nvPr/>
              </p:nvSpPr>
              <p:spPr bwMode="auto">
                <a:xfrm>
                  <a:off x="2169" y="246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13" name="Text Box 165"/>
                <p:cNvSpPr txBox="1">
                  <a:spLocks noChangeArrowheads="1"/>
                </p:cNvSpPr>
                <p:nvPr/>
              </p:nvSpPr>
              <p:spPr bwMode="auto">
                <a:xfrm>
                  <a:off x="2137" y="24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grpSp>
      </p:grpSp>
      <p:grpSp>
        <p:nvGrpSpPr>
          <p:cNvPr id="258214" name="Group 166"/>
          <p:cNvGrpSpPr>
            <a:grpSpLocks/>
          </p:cNvGrpSpPr>
          <p:nvPr/>
        </p:nvGrpSpPr>
        <p:grpSpPr bwMode="auto">
          <a:xfrm>
            <a:off x="6330950" y="3617913"/>
            <a:ext cx="2514600" cy="1781175"/>
            <a:chOff x="545" y="2672"/>
            <a:chExt cx="1584" cy="1122"/>
          </a:xfrm>
        </p:grpSpPr>
        <p:pic>
          <p:nvPicPr>
            <p:cNvPr id="258215" name="Picture 167"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 y="2672"/>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58216" name="Oval 168"/>
            <p:cNvSpPr>
              <a:spLocks noChangeArrowheads="1"/>
            </p:cNvSpPr>
            <p:nvPr/>
          </p:nvSpPr>
          <p:spPr bwMode="auto">
            <a:xfrm>
              <a:off x="1394" y="3614"/>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17" name="Oval 169"/>
            <p:cNvSpPr>
              <a:spLocks noChangeArrowheads="1"/>
            </p:cNvSpPr>
            <p:nvPr/>
          </p:nvSpPr>
          <p:spPr bwMode="auto">
            <a:xfrm>
              <a:off x="1192" y="3277"/>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18" name="Text Box 170"/>
            <p:cNvSpPr txBox="1">
              <a:spLocks noChangeArrowheads="1"/>
            </p:cNvSpPr>
            <p:nvPr/>
          </p:nvSpPr>
          <p:spPr bwMode="auto">
            <a:xfrm>
              <a:off x="1167" y="327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58219" name="Text Box 171"/>
            <p:cNvSpPr txBox="1">
              <a:spLocks noChangeArrowheads="1"/>
            </p:cNvSpPr>
            <p:nvPr/>
          </p:nvSpPr>
          <p:spPr bwMode="auto">
            <a:xfrm>
              <a:off x="964" y="300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220" name="Oval 172"/>
            <p:cNvSpPr>
              <a:spLocks noChangeArrowheads="1"/>
            </p:cNvSpPr>
            <p:nvPr/>
          </p:nvSpPr>
          <p:spPr bwMode="auto">
            <a:xfrm>
              <a:off x="1334" y="2714"/>
              <a:ext cx="144" cy="144"/>
            </a:xfrm>
            <a:prstGeom prst="ellipse">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21" name="Text Box 173"/>
            <p:cNvSpPr txBox="1">
              <a:spLocks noChangeArrowheads="1"/>
            </p:cNvSpPr>
            <p:nvPr/>
          </p:nvSpPr>
          <p:spPr bwMode="auto">
            <a:xfrm>
              <a:off x="1304" y="271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58222" name="Oval 174"/>
            <p:cNvSpPr>
              <a:spLocks noChangeArrowheads="1"/>
            </p:cNvSpPr>
            <p:nvPr/>
          </p:nvSpPr>
          <p:spPr bwMode="auto">
            <a:xfrm>
              <a:off x="833" y="3590"/>
              <a:ext cx="144" cy="144"/>
            </a:xfrm>
            <a:prstGeom prst="ellipse">
              <a:avLst/>
            </a:prstGeom>
            <a:solidFill>
              <a:schemeClr val="bg1"/>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23" name="Line 175"/>
            <p:cNvSpPr>
              <a:spLocks noChangeShapeType="1"/>
            </p:cNvSpPr>
            <p:nvPr/>
          </p:nvSpPr>
          <p:spPr bwMode="auto">
            <a:xfrm flipH="1">
              <a:off x="1104" y="2837"/>
              <a:ext cx="238" cy="170"/>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224" name="Oval 176"/>
            <p:cNvSpPr>
              <a:spLocks noChangeArrowheads="1"/>
            </p:cNvSpPr>
            <p:nvPr/>
          </p:nvSpPr>
          <p:spPr bwMode="auto">
            <a:xfrm>
              <a:off x="733" y="327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25" name="Line 177"/>
            <p:cNvSpPr>
              <a:spLocks noChangeShapeType="1"/>
            </p:cNvSpPr>
            <p:nvPr/>
          </p:nvSpPr>
          <p:spPr bwMode="auto">
            <a:xfrm flipH="1">
              <a:off x="837" y="3128"/>
              <a:ext cx="183" cy="156"/>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226" name="Text Box 178"/>
            <p:cNvSpPr txBox="1">
              <a:spLocks noChangeArrowheads="1"/>
            </p:cNvSpPr>
            <p:nvPr/>
          </p:nvSpPr>
          <p:spPr bwMode="auto">
            <a:xfrm>
              <a:off x="694" y="327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sp>
          <p:nvSpPr>
            <p:cNvPr id="258227" name="Line 179"/>
            <p:cNvSpPr>
              <a:spLocks noChangeShapeType="1"/>
            </p:cNvSpPr>
            <p:nvPr/>
          </p:nvSpPr>
          <p:spPr bwMode="auto">
            <a:xfrm>
              <a:off x="840" y="3420"/>
              <a:ext cx="75" cy="163"/>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8228" name="Group 180"/>
            <p:cNvGrpSpPr>
              <a:grpSpLocks/>
            </p:cNvGrpSpPr>
            <p:nvPr/>
          </p:nvGrpSpPr>
          <p:grpSpPr bwMode="auto">
            <a:xfrm>
              <a:off x="958" y="2999"/>
              <a:ext cx="204" cy="154"/>
              <a:chOff x="2137" y="2465"/>
              <a:chExt cx="204" cy="154"/>
            </a:xfrm>
          </p:grpSpPr>
          <p:sp>
            <p:nvSpPr>
              <p:cNvPr id="258229" name="Oval 181"/>
              <p:cNvSpPr>
                <a:spLocks noChangeArrowheads="1"/>
              </p:cNvSpPr>
              <p:nvPr/>
            </p:nvSpPr>
            <p:spPr bwMode="auto">
              <a:xfrm>
                <a:off x="2169" y="2468"/>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230" name="Text Box 182"/>
              <p:cNvSpPr txBox="1">
                <a:spLocks noChangeArrowheads="1"/>
              </p:cNvSpPr>
              <p:nvPr/>
            </p:nvSpPr>
            <p:spPr bwMode="auto">
              <a:xfrm>
                <a:off x="2137" y="246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19</a:t>
                </a:r>
              </a:p>
            </p:txBody>
          </p:sp>
        </p:grpSp>
        <p:sp>
          <p:nvSpPr>
            <p:cNvPr id="258231" name="Text Box 183"/>
            <p:cNvSpPr txBox="1">
              <a:spLocks noChangeArrowheads="1"/>
            </p:cNvSpPr>
            <p:nvPr/>
          </p:nvSpPr>
          <p:spPr bwMode="auto">
            <a:xfrm>
              <a:off x="806" y="359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blinds(horizontal)">
                                      <p:cBhvr>
                                        <p:cTn id="7" dur="500"/>
                                        <p:tgtEl>
                                          <p:spTgt spid="258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8109"/>
                                        </p:tgtEl>
                                        <p:attrNameLst>
                                          <p:attrName>style.visibility</p:attrName>
                                        </p:attrNameLst>
                                      </p:cBhvr>
                                      <p:to>
                                        <p:strVal val="visible"/>
                                      </p:to>
                                    </p:set>
                                    <p:animEffect transition="in" filter="blinds(horizontal)">
                                      <p:cBhvr>
                                        <p:cTn id="12" dur="500"/>
                                        <p:tgtEl>
                                          <p:spTgt spid="2581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58116"/>
                                        </p:tgtEl>
                                        <p:attrNameLst>
                                          <p:attrName>style.visibility</p:attrName>
                                        </p:attrNameLst>
                                      </p:cBhvr>
                                      <p:to>
                                        <p:strVal val="visible"/>
                                      </p:to>
                                    </p:set>
                                    <p:animEffect transition="in" filter="blinds(horizontal)">
                                      <p:cBhvr>
                                        <p:cTn id="17" dur="500"/>
                                        <p:tgtEl>
                                          <p:spTgt spid="2581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8126"/>
                                        </p:tgtEl>
                                        <p:attrNameLst>
                                          <p:attrName>style.visibility</p:attrName>
                                        </p:attrNameLst>
                                      </p:cBhvr>
                                      <p:to>
                                        <p:strVal val="visible"/>
                                      </p:to>
                                    </p:set>
                                    <p:animEffect transition="in" filter="blinds(horizontal)">
                                      <p:cBhvr>
                                        <p:cTn id="22" dur="500"/>
                                        <p:tgtEl>
                                          <p:spTgt spid="2581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58137"/>
                                        </p:tgtEl>
                                        <p:attrNameLst>
                                          <p:attrName>style.visibility</p:attrName>
                                        </p:attrNameLst>
                                      </p:cBhvr>
                                      <p:to>
                                        <p:strVal val="visible"/>
                                      </p:to>
                                    </p:set>
                                    <p:animEffect transition="in" filter="blinds(horizontal)">
                                      <p:cBhvr>
                                        <p:cTn id="27" dur="500"/>
                                        <p:tgtEl>
                                          <p:spTgt spid="2581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8153"/>
                                        </p:tgtEl>
                                        <p:attrNameLst>
                                          <p:attrName>style.visibility</p:attrName>
                                        </p:attrNameLst>
                                      </p:cBhvr>
                                      <p:to>
                                        <p:strVal val="visible"/>
                                      </p:to>
                                    </p:set>
                                    <p:animEffect transition="in" filter="blinds(horizontal)">
                                      <p:cBhvr>
                                        <p:cTn id="32" dur="500"/>
                                        <p:tgtEl>
                                          <p:spTgt spid="25815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58164"/>
                                        </p:tgtEl>
                                        <p:attrNameLst>
                                          <p:attrName>style.visibility</p:attrName>
                                        </p:attrNameLst>
                                      </p:cBhvr>
                                      <p:to>
                                        <p:strVal val="visible"/>
                                      </p:to>
                                    </p:set>
                                    <p:animEffect transition="in" filter="blinds(horizontal)">
                                      <p:cBhvr>
                                        <p:cTn id="37" dur="500"/>
                                        <p:tgtEl>
                                          <p:spTgt spid="2581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258180"/>
                                        </p:tgtEl>
                                        <p:attrNameLst>
                                          <p:attrName>style.visibility</p:attrName>
                                        </p:attrNameLst>
                                      </p:cBhvr>
                                      <p:to>
                                        <p:strVal val="visible"/>
                                      </p:to>
                                    </p:set>
                                    <p:animEffect transition="in" filter="blinds(horizontal)">
                                      <p:cBhvr>
                                        <p:cTn id="42" dur="500"/>
                                        <p:tgtEl>
                                          <p:spTgt spid="2581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58195"/>
                                        </p:tgtEl>
                                        <p:attrNameLst>
                                          <p:attrName>style.visibility</p:attrName>
                                        </p:attrNameLst>
                                      </p:cBhvr>
                                      <p:to>
                                        <p:strVal val="visible"/>
                                      </p:to>
                                    </p:set>
                                    <p:animEffect transition="in" filter="blinds(horizontal)">
                                      <p:cBhvr>
                                        <p:cTn id="47" dur="500"/>
                                        <p:tgtEl>
                                          <p:spTgt spid="25819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258214"/>
                                        </p:tgtEl>
                                        <p:attrNameLst>
                                          <p:attrName>style.visibility</p:attrName>
                                        </p:attrNameLst>
                                      </p:cBhvr>
                                      <p:to>
                                        <p:strVal val="visible"/>
                                      </p:to>
                                    </p:set>
                                    <p:animEffect transition="in" filter="blinds(horizontal)">
                                      <p:cBhvr>
                                        <p:cTn id="52" dur="500"/>
                                        <p:tgtEl>
                                          <p:spTgt spid="258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619125" y="165100"/>
            <a:ext cx="7772400" cy="584200"/>
          </a:xfrm>
        </p:spPr>
        <p:txBody>
          <a:bodyPr/>
          <a:lstStyle/>
          <a:p>
            <a:r>
              <a:rPr lang="en-US" sz="2800"/>
              <a:t>Build a Heap </a:t>
            </a:r>
          </a:p>
        </p:txBody>
      </p:sp>
      <p:sp>
        <p:nvSpPr>
          <p:cNvPr id="259075" name="Rectangle 3" descr="Rectangle: Click to edit Master text styles&#10;Second level&#10;Third level&#10;Fourth level&#10;Fifth level"/>
          <p:cNvSpPr>
            <a:spLocks noGrp="1" noChangeArrowheads="1"/>
          </p:cNvSpPr>
          <p:nvPr>
            <p:ph idx="1"/>
          </p:nvPr>
        </p:nvSpPr>
        <p:spPr>
          <a:xfrm>
            <a:off x="396875" y="835025"/>
            <a:ext cx="8456613" cy="2522538"/>
          </a:xfrm>
        </p:spPr>
        <p:txBody>
          <a:bodyPr/>
          <a:lstStyle/>
          <a:p>
            <a:r>
              <a:rPr lang="en-US" sz="2000">
                <a:cs typeface="Times New Roman" pitchFamily="18" charset="0"/>
                <a:sym typeface="Symbol" pitchFamily="18" charset="2"/>
              </a:rPr>
              <a:t>How to build a heap for N elements?</a:t>
            </a:r>
            <a:endParaRPr lang="en-US" sz="2000">
              <a:sym typeface="Symbol" pitchFamily="18" charset="2"/>
            </a:endParaRPr>
          </a:p>
          <a:p>
            <a:pPr lvl="1"/>
            <a:r>
              <a:rPr lang="en-US" sz="1800">
                <a:cs typeface="Times New Roman" pitchFamily="18" charset="0"/>
                <a:sym typeface="Symbol" pitchFamily="18" charset="2"/>
              </a:rPr>
              <a:t>build a complete binary tree first </a:t>
            </a:r>
          </a:p>
          <a:p>
            <a:pPr lvl="1">
              <a:buFont typeface="Wingdings" pitchFamily="2" charset="2"/>
              <a:buNone/>
            </a:pPr>
            <a:r>
              <a:rPr lang="en-US" sz="1800">
                <a:cs typeface="Times New Roman" pitchFamily="18" charset="0"/>
                <a:sym typeface="Symbol" pitchFamily="18" charset="2"/>
              </a:rPr>
              <a:t>	</a:t>
            </a:r>
            <a:r>
              <a:rPr lang="en-US" sz="1800">
                <a:solidFill>
                  <a:srgbClr val="FF00FF"/>
                </a:solidFill>
                <a:cs typeface="Times New Roman" pitchFamily="18" charset="0"/>
                <a:sym typeface="Symbol" pitchFamily="18" charset="2"/>
              </a:rPr>
              <a:t>ignore the heap-order property at the moment</a:t>
            </a:r>
            <a:r>
              <a:rPr lang="en-US" sz="1800">
                <a:cs typeface="Times New Roman" pitchFamily="18" charset="0"/>
                <a:sym typeface="Symbol" pitchFamily="18" charset="2"/>
              </a:rPr>
              <a:t> </a:t>
            </a:r>
          </a:p>
          <a:p>
            <a:pPr lvl="1"/>
            <a:r>
              <a:rPr lang="en-US" sz="1800">
                <a:cs typeface="Times New Roman" pitchFamily="18" charset="0"/>
                <a:sym typeface="Symbol" pitchFamily="18" charset="2"/>
              </a:rPr>
              <a:t>apply percolate down for each node starting at the last non-leaf node.</a:t>
            </a:r>
            <a:endParaRPr lang="en-US" sz="1800">
              <a:sym typeface="Symbol" pitchFamily="18" charset="2"/>
            </a:endParaRPr>
          </a:p>
          <a:p>
            <a:r>
              <a:rPr lang="en-US" sz="2000">
                <a:sym typeface="Symbol" pitchFamily="18" charset="2"/>
              </a:rPr>
              <a:t>Example(s): build a heap for </a:t>
            </a:r>
            <a:r>
              <a:rPr lang="en-US" sz="20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Build a complete binary tree</a:t>
            </a:r>
            <a:r>
              <a:rPr lang="en-US" sz="1800">
                <a:sym typeface="Symbol" pitchFamily="18" charset="2"/>
              </a:rPr>
              <a:t> </a:t>
            </a:r>
          </a:p>
        </p:txBody>
      </p:sp>
      <p:sp>
        <p:nvSpPr>
          <p:cNvPr id="25907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59077" name="Group 5"/>
          <p:cNvGrpSpPr>
            <a:grpSpLocks/>
          </p:cNvGrpSpPr>
          <p:nvPr/>
        </p:nvGrpSpPr>
        <p:grpSpPr bwMode="auto">
          <a:xfrm>
            <a:off x="685800" y="5703888"/>
            <a:ext cx="4899025" cy="620712"/>
            <a:chOff x="395" y="3266"/>
            <a:chExt cx="3086" cy="391"/>
          </a:xfrm>
        </p:grpSpPr>
        <p:sp>
          <p:nvSpPr>
            <p:cNvPr id="259078" name="Rectangle 6"/>
            <p:cNvSpPr>
              <a:spLocks noChangeArrowheads="1"/>
            </p:cNvSpPr>
            <p:nvPr/>
          </p:nvSpPr>
          <p:spPr bwMode="auto">
            <a:xfrm>
              <a:off x="395" y="3268"/>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079" name="Line 7"/>
            <p:cNvSpPr>
              <a:spLocks noChangeShapeType="1"/>
            </p:cNvSpPr>
            <p:nvPr/>
          </p:nvSpPr>
          <p:spPr bwMode="auto">
            <a:xfrm>
              <a:off x="58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0" name="Line 8"/>
            <p:cNvSpPr>
              <a:spLocks noChangeShapeType="1"/>
            </p:cNvSpPr>
            <p:nvPr/>
          </p:nvSpPr>
          <p:spPr bwMode="auto">
            <a:xfrm>
              <a:off x="77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1" name="Line 9"/>
            <p:cNvSpPr>
              <a:spLocks noChangeShapeType="1"/>
            </p:cNvSpPr>
            <p:nvPr/>
          </p:nvSpPr>
          <p:spPr bwMode="auto">
            <a:xfrm>
              <a:off x="97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2" name="Line 10"/>
            <p:cNvSpPr>
              <a:spLocks noChangeShapeType="1"/>
            </p:cNvSpPr>
            <p:nvPr/>
          </p:nvSpPr>
          <p:spPr bwMode="auto">
            <a:xfrm>
              <a:off x="116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3" name="Line 11"/>
            <p:cNvSpPr>
              <a:spLocks noChangeShapeType="1"/>
            </p:cNvSpPr>
            <p:nvPr/>
          </p:nvSpPr>
          <p:spPr bwMode="auto">
            <a:xfrm>
              <a:off x="135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4" name="Line 12"/>
            <p:cNvSpPr>
              <a:spLocks noChangeShapeType="1"/>
            </p:cNvSpPr>
            <p:nvPr/>
          </p:nvSpPr>
          <p:spPr bwMode="auto">
            <a:xfrm>
              <a:off x="154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5" name="Line 13"/>
            <p:cNvSpPr>
              <a:spLocks noChangeShapeType="1"/>
            </p:cNvSpPr>
            <p:nvPr/>
          </p:nvSpPr>
          <p:spPr bwMode="auto">
            <a:xfrm>
              <a:off x="173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6" name="Line 14"/>
            <p:cNvSpPr>
              <a:spLocks noChangeShapeType="1"/>
            </p:cNvSpPr>
            <p:nvPr/>
          </p:nvSpPr>
          <p:spPr bwMode="auto">
            <a:xfrm>
              <a:off x="193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7" name="Line 15"/>
            <p:cNvSpPr>
              <a:spLocks noChangeShapeType="1"/>
            </p:cNvSpPr>
            <p:nvPr/>
          </p:nvSpPr>
          <p:spPr bwMode="auto">
            <a:xfrm>
              <a:off x="212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8" name="Line 16"/>
            <p:cNvSpPr>
              <a:spLocks noChangeShapeType="1"/>
            </p:cNvSpPr>
            <p:nvPr/>
          </p:nvSpPr>
          <p:spPr bwMode="auto">
            <a:xfrm>
              <a:off x="231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9" name="Line 17"/>
            <p:cNvSpPr>
              <a:spLocks noChangeShapeType="1"/>
            </p:cNvSpPr>
            <p:nvPr/>
          </p:nvSpPr>
          <p:spPr bwMode="auto">
            <a:xfrm>
              <a:off x="250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90" name="Line 18"/>
            <p:cNvSpPr>
              <a:spLocks noChangeShapeType="1"/>
            </p:cNvSpPr>
            <p:nvPr/>
          </p:nvSpPr>
          <p:spPr bwMode="auto">
            <a:xfrm>
              <a:off x="269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91" name="Text Box 19"/>
            <p:cNvSpPr txBox="1">
              <a:spLocks noChangeArrowheads="1"/>
            </p:cNvSpPr>
            <p:nvPr/>
          </p:nvSpPr>
          <p:spPr bwMode="auto">
            <a:xfrm>
              <a:off x="395" y="3465"/>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59092" name="Text Box 20"/>
            <p:cNvSpPr txBox="1">
              <a:spLocks noChangeArrowheads="1"/>
            </p:cNvSpPr>
            <p:nvPr/>
          </p:nvSpPr>
          <p:spPr bwMode="auto">
            <a:xfrm>
              <a:off x="58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59093" name="Text Box 21"/>
            <p:cNvSpPr txBox="1">
              <a:spLocks noChangeArrowheads="1"/>
            </p:cNvSpPr>
            <p:nvPr/>
          </p:nvSpPr>
          <p:spPr bwMode="auto">
            <a:xfrm>
              <a:off x="77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59094" name="Text Box 22"/>
            <p:cNvSpPr txBox="1">
              <a:spLocks noChangeArrowheads="1"/>
            </p:cNvSpPr>
            <p:nvPr/>
          </p:nvSpPr>
          <p:spPr bwMode="auto">
            <a:xfrm>
              <a:off x="97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59095" name="Text Box 23"/>
            <p:cNvSpPr txBox="1">
              <a:spLocks noChangeArrowheads="1"/>
            </p:cNvSpPr>
            <p:nvPr/>
          </p:nvSpPr>
          <p:spPr bwMode="auto">
            <a:xfrm>
              <a:off x="116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59096" name="Text Box 24"/>
            <p:cNvSpPr txBox="1">
              <a:spLocks noChangeArrowheads="1"/>
            </p:cNvSpPr>
            <p:nvPr/>
          </p:nvSpPr>
          <p:spPr bwMode="auto">
            <a:xfrm>
              <a:off x="1355"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59097" name="Text Box 25"/>
            <p:cNvSpPr txBox="1">
              <a:spLocks noChangeArrowheads="1"/>
            </p:cNvSpPr>
            <p:nvPr/>
          </p:nvSpPr>
          <p:spPr bwMode="auto">
            <a:xfrm>
              <a:off x="154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59098" name="Text Box 26"/>
            <p:cNvSpPr txBox="1">
              <a:spLocks noChangeArrowheads="1"/>
            </p:cNvSpPr>
            <p:nvPr/>
          </p:nvSpPr>
          <p:spPr bwMode="auto">
            <a:xfrm>
              <a:off x="173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59099" name="Text Box 27"/>
            <p:cNvSpPr txBox="1">
              <a:spLocks noChangeArrowheads="1"/>
            </p:cNvSpPr>
            <p:nvPr/>
          </p:nvSpPr>
          <p:spPr bwMode="auto">
            <a:xfrm>
              <a:off x="193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59100" name="Text Box 28"/>
            <p:cNvSpPr txBox="1">
              <a:spLocks noChangeArrowheads="1"/>
            </p:cNvSpPr>
            <p:nvPr/>
          </p:nvSpPr>
          <p:spPr bwMode="auto">
            <a:xfrm>
              <a:off x="212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59101" name="Text Box 29"/>
            <p:cNvSpPr txBox="1">
              <a:spLocks noChangeArrowheads="1"/>
            </p:cNvSpPr>
            <p:nvPr/>
          </p:nvSpPr>
          <p:spPr bwMode="auto">
            <a:xfrm>
              <a:off x="2315"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59102" name="Text Box 30"/>
            <p:cNvSpPr txBox="1">
              <a:spLocks noChangeArrowheads="1"/>
            </p:cNvSpPr>
            <p:nvPr/>
          </p:nvSpPr>
          <p:spPr bwMode="auto">
            <a:xfrm>
              <a:off x="2507"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59103" name="Text Box 31"/>
            <p:cNvSpPr txBox="1">
              <a:spLocks noChangeArrowheads="1"/>
            </p:cNvSpPr>
            <p:nvPr/>
          </p:nvSpPr>
          <p:spPr bwMode="auto">
            <a:xfrm>
              <a:off x="2671"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59104" name="Text Box 32"/>
            <p:cNvSpPr txBox="1">
              <a:spLocks noChangeArrowheads="1"/>
            </p:cNvSpPr>
            <p:nvPr/>
          </p:nvSpPr>
          <p:spPr bwMode="auto">
            <a:xfrm>
              <a:off x="561" y="3304"/>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59105" name="Text Box 33"/>
            <p:cNvSpPr txBox="1">
              <a:spLocks noChangeArrowheads="1"/>
            </p:cNvSpPr>
            <p:nvPr/>
          </p:nvSpPr>
          <p:spPr bwMode="auto">
            <a:xfrm>
              <a:off x="772"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59106" name="Text Box 34"/>
            <p:cNvSpPr txBox="1">
              <a:spLocks noChangeArrowheads="1"/>
            </p:cNvSpPr>
            <p:nvPr/>
          </p:nvSpPr>
          <p:spPr bwMode="auto">
            <a:xfrm>
              <a:off x="964"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59107" name="Text Box 35"/>
            <p:cNvSpPr txBox="1">
              <a:spLocks noChangeArrowheads="1"/>
            </p:cNvSpPr>
            <p:nvPr/>
          </p:nvSpPr>
          <p:spPr bwMode="auto">
            <a:xfrm>
              <a:off x="116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59108" name="Text Box 36"/>
            <p:cNvSpPr txBox="1">
              <a:spLocks noChangeArrowheads="1"/>
            </p:cNvSpPr>
            <p:nvPr/>
          </p:nvSpPr>
          <p:spPr bwMode="auto">
            <a:xfrm>
              <a:off x="135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59109" name="Text Box 37"/>
            <p:cNvSpPr txBox="1">
              <a:spLocks noChangeArrowheads="1"/>
            </p:cNvSpPr>
            <p:nvPr/>
          </p:nvSpPr>
          <p:spPr bwMode="auto">
            <a:xfrm>
              <a:off x="1547"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59110" name="Text Box 38"/>
            <p:cNvSpPr txBox="1">
              <a:spLocks noChangeArrowheads="1"/>
            </p:cNvSpPr>
            <p:nvPr/>
          </p:nvSpPr>
          <p:spPr bwMode="auto">
            <a:xfrm>
              <a:off x="1718"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59111" name="Text Box 39"/>
            <p:cNvSpPr txBox="1">
              <a:spLocks noChangeArrowheads="1"/>
            </p:cNvSpPr>
            <p:nvPr/>
          </p:nvSpPr>
          <p:spPr bwMode="auto">
            <a:xfrm>
              <a:off x="1910"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59112" name="Text Box 40"/>
            <p:cNvSpPr txBox="1">
              <a:spLocks noChangeArrowheads="1"/>
            </p:cNvSpPr>
            <p:nvPr/>
          </p:nvSpPr>
          <p:spPr bwMode="auto">
            <a:xfrm>
              <a:off x="212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59113" name="Text Box 41"/>
            <p:cNvSpPr txBox="1">
              <a:spLocks noChangeArrowheads="1"/>
            </p:cNvSpPr>
            <p:nvPr/>
          </p:nvSpPr>
          <p:spPr bwMode="auto">
            <a:xfrm>
              <a:off x="231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59114" name="Oval 42"/>
            <p:cNvSpPr>
              <a:spLocks noChangeArrowheads="1"/>
            </p:cNvSpPr>
            <p:nvPr/>
          </p:nvSpPr>
          <p:spPr bwMode="auto">
            <a:xfrm>
              <a:off x="408" y="3503"/>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15" name="Line 43"/>
            <p:cNvSpPr>
              <a:spLocks noChangeShapeType="1"/>
            </p:cNvSpPr>
            <p:nvPr/>
          </p:nvSpPr>
          <p:spPr bwMode="auto">
            <a:xfrm>
              <a:off x="288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16" name="Line 44"/>
            <p:cNvSpPr>
              <a:spLocks noChangeShapeType="1"/>
            </p:cNvSpPr>
            <p:nvPr/>
          </p:nvSpPr>
          <p:spPr bwMode="auto">
            <a:xfrm>
              <a:off x="307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17" name="Line 45"/>
            <p:cNvSpPr>
              <a:spLocks noChangeShapeType="1"/>
            </p:cNvSpPr>
            <p:nvPr/>
          </p:nvSpPr>
          <p:spPr bwMode="auto">
            <a:xfrm>
              <a:off x="3266"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18" name="Text Box 46"/>
            <p:cNvSpPr txBox="1">
              <a:spLocks noChangeArrowheads="1"/>
            </p:cNvSpPr>
            <p:nvPr/>
          </p:nvSpPr>
          <p:spPr bwMode="auto">
            <a:xfrm>
              <a:off x="2856" y="3454"/>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59119" name="Text Box 47"/>
            <p:cNvSpPr txBox="1">
              <a:spLocks noChangeArrowheads="1"/>
            </p:cNvSpPr>
            <p:nvPr/>
          </p:nvSpPr>
          <p:spPr bwMode="auto">
            <a:xfrm>
              <a:off x="3040" y="3455"/>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59120" name="Text Box 48"/>
            <p:cNvSpPr txBox="1">
              <a:spLocks noChangeArrowheads="1"/>
            </p:cNvSpPr>
            <p:nvPr/>
          </p:nvSpPr>
          <p:spPr bwMode="auto">
            <a:xfrm>
              <a:off x="3243" y="346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59121" name="Text Box 49"/>
            <p:cNvSpPr txBox="1">
              <a:spLocks noChangeArrowheads="1"/>
            </p:cNvSpPr>
            <p:nvPr/>
          </p:nvSpPr>
          <p:spPr bwMode="auto">
            <a:xfrm>
              <a:off x="2499" y="328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59122" name="Text Box 50"/>
            <p:cNvSpPr txBox="1">
              <a:spLocks noChangeArrowheads="1"/>
            </p:cNvSpPr>
            <p:nvPr/>
          </p:nvSpPr>
          <p:spPr bwMode="auto">
            <a:xfrm>
              <a:off x="2682" y="328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59123" name="Text Box 51"/>
            <p:cNvSpPr txBox="1">
              <a:spLocks noChangeArrowheads="1"/>
            </p:cNvSpPr>
            <p:nvPr/>
          </p:nvSpPr>
          <p:spPr bwMode="auto">
            <a:xfrm>
              <a:off x="2858" y="328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59124" name="Text Box 52"/>
            <p:cNvSpPr txBox="1">
              <a:spLocks noChangeArrowheads="1"/>
            </p:cNvSpPr>
            <p:nvPr/>
          </p:nvSpPr>
          <p:spPr bwMode="auto">
            <a:xfrm>
              <a:off x="3035" y="328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59125" name="Text Box 53"/>
            <p:cNvSpPr txBox="1">
              <a:spLocks noChangeArrowheads="1"/>
            </p:cNvSpPr>
            <p:nvPr/>
          </p:nvSpPr>
          <p:spPr bwMode="auto">
            <a:xfrm>
              <a:off x="3233" y="3289"/>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59126" name="Group 54"/>
          <p:cNvGrpSpPr>
            <a:grpSpLocks/>
          </p:cNvGrpSpPr>
          <p:nvPr/>
        </p:nvGrpSpPr>
        <p:grpSpPr bwMode="auto">
          <a:xfrm>
            <a:off x="2743200" y="3276600"/>
            <a:ext cx="393700" cy="311150"/>
            <a:chOff x="4306" y="2833"/>
            <a:chExt cx="248" cy="196"/>
          </a:xfrm>
        </p:grpSpPr>
        <p:sp>
          <p:nvSpPr>
            <p:cNvPr id="259127" name="Oval 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28" name="Text Box 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59129" name="Group 57"/>
          <p:cNvGrpSpPr>
            <a:grpSpLocks/>
          </p:cNvGrpSpPr>
          <p:nvPr/>
        </p:nvGrpSpPr>
        <p:grpSpPr bwMode="auto">
          <a:xfrm>
            <a:off x="1828800" y="3516313"/>
            <a:ext cx="2168525" cy="611187"/>
            <a:chOff x="1152" y="2215"/>
            <a:chExt cx="1366" cy="385"/>
          </a:xfrm>
        </p:grpSpPr>
        <p:grpSp>
          <p:nvGrpSpPr>
            <p:cNvPr id="259130" name="Group 58"/>
            <p:cNvGrpSpPr>
              <a:grpSpLocks/>
            </p:cNvGrpSpPr>
            <p:nvPr/>
          </p:nvGrpSpPr>
          <p:grpSpPr bwMode="auto">
            <a:xfrm>
              <a:off x="1152" y="2404"/>
              <a:ext cx="214" cy="196"/>
              <a:chOff x="4306" y="2833"/>
              <a:chExt cx="214" cy="196"/>
            </a:xfrm>
          </p:grpSpPr>
          <p:sp>
            <p:nvSpPr>
              <p:cNvPr id="259131"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32"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59133" name="Group 61"/>
            <p:cNvGrpSpPr>
              <a:grpSpLocks/>
            </p:cNvGrpSpPr>
            <p:nvPr/>
          </p:nvGrpSpPr>
          <p:grpSpPr bwMode="auto">
            <a:xfrm>
              <a:off x="2304" y="2404"/>
              <a:ext cx="214" cy="196"/>
              <a:chOff x="4306" y="2833"/>
              <a:chExt cx="214" cy="196"/>
            </a:xfrm>
          </p:grpSpPr>
          <p:sp>
            <p:nvSpPr>
              <p:cNvPr id="259134" name="Oval 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35" name="Text Box 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59136" name="Line 64"/>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37" name="Line 65"/>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38" name="Group 66"/>
          <p:cNvGrpSpPr>
            <a:grpSpLocks/>
          </p:cNvGrpSpPr>
          <p:nvPr/>
        </p:nvGrpSpPr>
        <p:grpSpPr bwMode="auto">
          <a:xfrm>
            <a:off x="1358900" y="4067175"/>
            <a:ext cx="1266825" cy="669925"/>
            <a:chOff x="856" y="2562"/>
            <a:chExt cx="798" cy="422"/>
          </a:xfrm>
        </p:grpSpPr>
        <p:grpSp>
          <p:nvGrpSpPr>
            <p:cNvPr id="259139" name="Group 67"/>
            <p:cNvGrpSpPr>
              <a:grpSpLocks/>
            </p:cNvGrpSpPr>
            <p:nvPr/>
          </p:nvGrpSpPr>
          <p:grpSpPr bwMode="auto">
            <a:xfrm>
              <a:off x="856" y="2788"/>
              <a:ext cx="214" cy="196"/>
              <a:chOff x="4306" y="2833"/>
              <a:chExt cx="214" cy="196"/>
            </a:xfrm>
          </p:grpSpPr>
          <p:sp>
            <p:nvSpPr>
              <p:cNvPr id="259140" name="Oval 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41" name="Text Box 6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59142" name="Group 70"/>
            <p:cNvGrpSpPr>
              <a:grpSpLocks/>
            </p:cNvGrpSpPr>
            <p:nvPr/>
          </p:nvGrpSpPr>
          <p:grpSpPr bwMode="auto">
            <a:xfrm>
              <a:off x="1440" y="2788"/>
              <a:ext cx="214" cy="196"/>
              <a:chOff x="4306" y="2833"/>
              <a:chExt cx="214" cy="196"/>
            </a:xfrm>
          </p:grpSpPr>
          <p:sp>
            <p:nvSpPr>
              <p:cNvPr id="259143" name="Oval 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44" name="Text Box 7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59145" name="Line 73"/>
            <p:cNvSpPr>
              <a:spLocks noChangeShapeType="1"/>
            </p:cNvSpPr>
            <p:nvPr/>
          </p:nvSpPr>
          <p:spPr bwMode="auto">
            <a:xfrm flipH="1">
              <a:off x="983" y="256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46" name="Line 74"/>
            <p:cNvSpPr>
              <a:spLocks noChangeShapeType="1"/>
            </p:cNvSpPr>
            <p:nvPr/>
          </p:nvSpPr>
          <p:spPr bwMode="auto">
            <a:xfrm>
              <a:off x="1342" y="256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47" name="Group 75"/>
          <p:cNvGrpSpPr>
            <a:grpSpLocks/>
          </p:cNvGrpSpPr>
          <p:nvPr/>
        </p:nvGrpSpPr>
        <p:grpSpPr bwMode="auto">
          <a:xfrm>
            <a:off x="3200400" y="4067175"/>
            <a:ext cx="1308100" cy="669925"/>
            <a:chOff x="2016" y="2562"/>
            <a:chExt cx="824" cy="422"/>
          </a:xfrm>
        </p:grpSpPr>
        <p:grpSp>
          <p:nvGrpSpPr>
            <p:cNvPr id="259148" name="Group 76"/>
            <p:cNvGrpSpPr>
              <a:grpSpLocks/>
            </p:cNvGrpSpPr>
            <p:nvPr/>
          </p:nvGrpSpPr>
          <p:grpSpPr bwMode="auto">
            <a:xfrm>
              <a:off x="2016" y="2788"/>
              <a:ext cx="214" cy="196"/>
              <a:chOff x="4306" y="2833"/>
              <a:chExt cx="214" cy="196"/>
            </a:xfrm>
          </p:grpSpPr>
          <p:sp>
            <p:nvSpPr>
              <p:cNvPr id="259149" name="Oval 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50" name="Text Box 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59151" name="Group 79"/>
            <p:cNvGrpSpPr>
              <a:grpSpLocks/>
            </p:cNvGrpSpPr>
            <p:nvPr/>
          </p:nvGrpSpPr>
          <p:grpSpPr bwMode="auto">
            <a:xfrm>
              <a:off x="2592" y="2788"/>
              <a:ext cx="248" cy="196"/>
              <a:chOff x="4306" y="2833"/>
              <a:chExt cx="248" cy="196"/>
            </a:xfrm>
          </p:grpSpPr>
          <p:sp>
            <p:nvSpPr>
              <p:cNvPr id="259152"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53" name="Text Box 8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59154" name="Line 82"/>
            <p:cNvSpPr>
              <a:spLocks noChangeShapeType="1"/>
            </p:cNvSpPr>
            <p:nvPr/>
          </p:nvSpPr>
          <p:spPr bwMode="auto">
            <a:xfrm flipH="1">
              <a:off x="2141" y="256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55" name="Line 83"/>
            <p:cNvSpPr>
              <a:spLocks noChangeShapeType="1"/>
            </p:cNvSpPr>
            <p:nvPr/>
          </p:nvSpPr>
          <p:spPr bwMode="auto">
            <a:xfrm>
              <a:off x="2507" y="256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56" name="Group 84"/>
          <p:cNvGrpSpPr>
            <a:grpSpLocks/>
          </p:cNvGrpSpPr>
          <p:nvPr/>
        </p:nvGrpSpPr>
        <p:grpSpPr bwMode="auto">
          <a:xfrm>
            <a:off x="1130300" y="4700588"/>
            <a:ext cx="809625" cy="646112"/>
            <a:chOff x="712" y="2961"/>
            <a:chExt cx="510" cy="407"/>
          </a:xfrm>
        </p:grpSpPr>
        <p:grpSp>
          <p:nvGrpSpPr>
            <p:cNvPr id="259157" name="Group 85"/>
            <p:cNvGrpSpPr>
              <a:grpSpLocks/>
            </p:cNvGrpSpPr>
            <p:nvPr/>
          </p:nvGrpSpPr>
          <p:grpSpPr bwMode="auto">
            <a:xfrm>
              <a:off x="712" y="3172"/>
              <a:ext cx="248" cy="196"/>
              <a:chOff x="4306" y="2833"/>
              <a:chExt cx="248" cy="196"/>
            </a:xfrm>
          </p:grpSpPr>
          <p:sp>
            <p:nvSpPr>
              <p:cNvPr id="259158" name="Oval 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59" name="Text Box 8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59160" name="Group 88"/>
            <p:cNvGrpSpPr>
              <a:grpSpLocks/>
            </p:cNvGrpSpPr>
            <p:nvPr/>
          </p:nvGrpSpPr>
          <p:grpSpPr bwMode="auto">
            <a:xfrm>
              <a:off x="1008" y="3168"/>
              <a:ext cx="214" cy="196"/>
              <a:chOff x="4306" y="2833"/>
              <a:chExt cx="214" cy="196"/>
            </a:xfrm>
          </p:grpSpPr>
          <p:sp>
            <p:nvSpPr>
              <p:cNvPr id="259161" name="Oval 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62" name="Text Box 9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59163" name="Line 91"/>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64" name="Line 92"/>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65" name="Group 93"/>
          <p:cNvGrpSpPr>
            <a:grpSpLocks/>
          </p:cNvGrpSpPr>
          <p:nvPr/>
        </p:nvGrpSpPr>
        <p:grpSpPr bwMode="auto">
          <a:xfrm>
            <a:off x="2044700" y="4668838"/>
            <a:ext cx="809625" cy="677862"/>
            <a:chOff x="1288" y="2941"/>
            <a:chExt cx="510" cy="427"/>
          </a:xfrm>
        </p:grpSpPr>
        <p:grpSp>
          <p:nvGrpSpPr>
            <p:cNvPr id="259166" name="Group 94"/>
            <p:cNvGrpSpPr>
              <a:grpSpLocks/>
            </p:cNvGrpSpPr>
            <p:nvPr/>
          </p:nvGrpSpPr>
          <p:grpSpPr bwMode="auto">
            <a:xfrm>
              <a:off x="1288" y="3168"/>
              <a:ext cx="214" cy="196"/>
              <a:chOff x="4306" y="2833"/>
              <a:chExt cx="214" cy="196"/>
            </a:xfrm>
          </p:grpSpPr>
          <p:sp>
            <p:nvSpPr>
              <p:cNvPr id="259167"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68"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59169" name="Group 97"/>
            <p:cNvGrpSpPr>
              <a:grpSpLocks/>
            </p:cNvGrpSpPr>
            <p:nvPr/>
          </p:nvGrpSpPr>
          <p:grpSpPr bwMode="auto">
            <a:xfrm>
              <a:off x="1584" y="3172"/>
              <a:ext cx="214" cy="196"/>
              <a:chOff x="4306" y="2833"/>
              <a:chExt cx="214" cy="196"/>
            </a:xfrm>
          </p:grpSpPr>
          <p:sp>
            <p:nvSpPr>
              <p:cNvPr id="259170"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71"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59172" name="Line 100"/>
            <p:cNvSpPr>
              <a:spLocks noChangeShapeType="1"/>
            </p:cNvSpPr>
            <p:nvPr/>
          </p:nvSpPr>
          <p:spPr bwMode="auto">
            <a:xfrm flipH="1">
              <a:off x="1403" y="294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73" name="Line 101"/>
            <p:cNvSpPr>
              <a:spLocks noChangeShapeType="1"/>
            </p:cNvSpPr>
            <p:nvPr/>
          </p:nvSpPr>
          <p:spPr bwMode="auto">
            <a:xfrm>
              <a:off x="1613" y="295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74" name="Group 102"/>
          <p:cNvGrpSpPr>
            <a:grpSpLocks/>
          </p:cNvGrpSpPr>
          <p:nvPr/>
        </p:nvGrpSpPr>
        <p:grpSpPr bwMode="auto">
          <a:xfrm>
            <a:off x="2971800" y="4691063"/>
            <a:ext cx="850900" cy="655637"/>
            <a:chOff x="1872" y="2955"/>
            <a:chExt cx="536" cy="413"/>
          </a:xfrm>
        </p:grpSpPr>
        <p:grpSp>
          <p:nvGrpSpPr>
            <p:cNvPr id="259175" name="Group 103"/>
            <p:cNvGrpSpPr>
              <a:grpSpLocks/>
            </p:cNvGrpSpPr>
            <p:nvPr/>
          </p:nvGrpSpPr>
          <p:grpSpPr bwMode="auto">
            <a:xfrm>
              <a:off x="1872" y="3168"/>
              <a:ext cx="214" cy="196"/>
              <a:chOff x="4306" y="2833"/>
              <a:chExt cx="214" cy="196"/>
            </a:xfrm>
          </p:grpSpPr>
          <p:sp>
            <p:nvSpPr>
              <p:cNvPr id="259176"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77"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59178" name="Group 106"/>
            <p:cNvGrpSpPr>
              <a:grpSpLocks/>
            </p:cNvGrpSpPr>
            <p:nvPr/>
          </p:nvGrpSpPr>
          <p:grpSpPr bwMode="auto">
            <a:xfrm>
              <a:off x="2160" y="3172"/>
              <a:ext cx="248" cy="196"/>
              <a:chOff x="4306" y="2833"/>
              <a:chExt cx="248" cy="196"/>
            </a:xfrm>
          </p:grpSpPr>
          <p:sp>
            <p:nvSpPr>
              <p:cNvPr id="259179"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80" name="Text Box 10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59181" name="Line 109"/>
            <p:cNvSpPr>
              <a:spLocks noChangeShapeType="1"/>
            </p:cNvSpPr>
            <p:nvPr/>
          </p:nvSpPr>
          <p:spPr bwMode="auto">
            <a:xfrm flipH="1">
              <a:off x="1986" y="295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82" name="Line 110"/>
            <p:cNvSpPr>
              <a:spLocks noChangeShapeType="1"/>
            </p:cNvSpPr>
            <p:nvPr/>
          </p:nvSpPr>
          <p:spPr bwMode="auto">
            <a:xfrm>
              <a:off x="2202" y="295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9183" name="Group 111"/>
          <p:cNvGrpSpPr>
            <a:grpSpLocks/>
          </p:cNvGrpSpPr>
          <p:nvPr/>
        </p:nvGrpSpPr>
        <p:grpSpPr bwMode="auto">
          <a:xfrm>
            <a:off x="3873500" y="4691063"/>
            <a:ext cx="863600" cy="655637"/>
            <a:chOff x="2440" y="2955"/>
            <a:chExt cx="544" cy="413"/>
          </a:xfrm>
        </p:grpSpPr>
        <p:grpSp>
          <p:nvGrpSpPr>
            <p:cNvPr id="259184" name="Group 112"/>
            <p:cNvGrpSpPr>
              <a:grpSpLocks/>
            </p:cNvGrpSpPr>
            <p:nvPr/>
          </p:nvGrpSpPr>
          <p:grpSpPr bwMode="auto">
            <a:xfrm>
              <a:off x="2440" y="3172"/>
              <a:ext cx="248" cy="196"/>
              <a:chOff x="4306" y="2833"/>
              <a:chExt cx="248" cy="196"/>
            </a:xfrm>
          </p:grpSpPr>
          <p:sp>
            <p:nvSpPr>
              <p:cNvPr id="259185" name="Oval 1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86" name="Text Box 11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59187" name="Group 115"/>
            <p:cNvGrpSpPr>
              <a:grpSpLocks/>
            </p:cNvGrpSpPr>
            <p:nvPr/>
          </p:nvGrpSpPr>
          <p:grpSpPr bwMode="auto">
            <a:xfrm>
              <a:off x="2736" y="3172"/>
              <a:ext cx="248" cy="196"/>
              <a:chOff x="4306" y="2833"/>
              <a:chExt cx="248" cy="196"/>
            </a:xfrm>
          </p:grpSpPr>
          <p:sp>
            <p:nvSpPr>
              <p:cNvPr id="259188" name="Oval 1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189" name="Text Box 11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59190" name="Line 118"/>
            <p:cNvSpPr>
              <a:spLocks noChangeShapeType="1"/>
            </p:cNvSpPr>
            <p:nvPr/>
          </p:nvSpPr>
          <p:spPr bwMode="auto">
            <a:xfrm flipH="1">
              <a:off x="2548" y="295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191" name="Line 119"/>
            <p:cNvSpPr>
              <a:spLocks noChangeShapeType="1"/>
            </p:cNvSpPr>
            <p:nvPr/>
          </p:nvSpPr>
          <p:spPr bwMode="auto">
            <a:xfrm>
              <a:off x="2765" y="2961"/>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59192" name="Rectangle 120"/>
          <p:cNvSpPr>
            <a:spLocks noChangeArrowheads="1"/>
          </p:cNvSpPr>
          <p:nvPr/>
        </p:nvSpPr>
        <p:spPr bwMode="auto">
          <a:xfrm>
            <a:off x="4725988" y="3311525"/>
            <a:ext cx="4418012"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tx1"/>
              </a:buClr>
              <a:buSzPct val="60000"/>
              <a:buFont typeface="Wingdings" pitchFamily="2" charset="2"/>
              <a:buNone/>
            </a:pPr>
            <a:r>
              <a:rPr lang="en-US" sz="1400">
                <a:sym typeface="Symbol" pitchFamily="18" charset="2"/>
              </a:rPr>
              <a:t>For any element in array position j,</a:t>
            </a:r>
          </a:p>
          <a:p>
            <a:pPr>
              <a:spcBef>
                <a:spcPct val="50000"/>
              </a:spcBef>
              <a:buClr>
                <a:schemeClr val="tx1"/>
              </a:buClr>
              <a:buSzPct val="60000"/>
              <a:buFont typeface="Wingdings" pitchFamily="2" charset="2"/>
              <a:buChar char="n"/>
            </a:pPr>
            <a:r>
              <a:rPr lang="en-US" sz="1400">
                <a:sym typeface="Symbol" pitchFamily="18" charset="2"/>
              </a:rPr>
              <a:t>The left child is in position 2j</a:t>
            </a:r>
          </a:p>
          <a:p>
            <a:pPr>
              <a:spcBef>
                <a:spcPct val="50000"/>
              </a:spcBef>
              <a:buClr>
                <a:schemeClr val="tx1"/>
              </a:buClr>
              <a:buSzPct val="60000"/>
              <a:buFont typeface="Wingdings" pitchFamily="2" charset="2"/>
              <a:buChar char="n"/>
            </a:pPr>
            <a:r>
              <a:rPr lang="en-US" sz="1400">
                <a:sym typeface="Symbol" pitchFamily="18" charset="2"/>
              </a:rPr>
              <a:t>The right child is in the cell after the left child (2j+1)</a:t>
            </a:r>
          </a:p>
          <a:p>
            <a:pPr>
              <a:spcBef>
                <a:spcPct val="50000"/>
              </a:spcBef>
              <a:buClr>
                <a:schemeClr val="tx1"/>
              </a:buClr>
              <a:buSzPct val="60000"/>
              <a:buFont typeface="Wingdings" pitchFamily="2" charset="2"/>
              <a:buChar char="n"/>
            </a:pPr>
            <a:r>
              <a:rPr lang="en-US" sz="1400">
                <a:sym typeface="Symbol" pitchFamily="18" charset="2"/>
              </a:rPr>
              <a:t>The parent is in position j/2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9077"/>
                                        </p:tgtEl>
                                        <p:attrNameLst>
                                          <p:attrName>style.visibility</p:attrName>
                                        </p:attrNameLst>
                                      </p:cBhvr>
                                      <p:to>
                                        <p:strVal val="visible"/>
                                      </p:to>
                                    </p:set>
                                    <p:animEffect transition="in" filter="blinds(horizontal)">
                                      <p:cBhvr>
                                        <p:cTn id="7" dur="500"/>
                                        <p:tgtEl>
                                          <p:spTgt spid="259077"/>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59192"/>
                                        </p:tgtEl>
                                        <p:attrNameLst>
                                          <p:attrName>style.visibility</p:attrName>
                                        </p:attrNameLst>
                                      </p:cBhvr>
                                      <p:to>
                                        <p:strVal val="visible"/>
                                      </p:to>
                                    </p:set>
                                    <p:animEffect transition="in" filter="blinds(horizontal)">
                                      <p:cBhvr>
                                        <p:cTn id="11" dur="500"/>
                                        <p:tgtEl>
                                          <p:spTgt spid="25919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59126"/>
                                        </p:tgtEl>
                                        <p:attrNameLst>
                                          <p:attrName>style.visibility</p:attrName>
                                        </p:attrNameLst>
                                      </p:cBhvr>
                                      <p:to>
                                        <p:strVal val="visible"/>
                                      </p:to>
                                    </p:set>
                                    <p:animEffect transition="in" filter="blinds(horizontal)">
                                      <p:cBhvr>
                                        <p:cTn id="16" dur="500"/>
                                        <p:tgtEl>
                                          <p:spTgt spid="2591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59129"/>
                                        </p:tgtEl>
                                        <p:attrNameLst>
                                          <p:attrName>style.visibility</p:attrName>
                                        </p:attrNameLst>
                                      </p:cBhvr>
                                      <p:to>
                                        <p:strVal val="visible"/>
                                      </p:to>
                                    </p:set>
                                    <p:animEffect transition="in" filter="blinds(horizontal)">
                                      <p:cBhvr>
                                        <p:cTn id="21" dur="500"/>
                                        <p:tgtEl>
                                          <p:spTgt spid="25912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59138"/>
                                        </p:tgtEl>
                                        <p:attrNameLst>
                                          <p:attrName>style.visibility</p:attrName>
                                        </p:attrNameLst>
                                      </p:cBhvr>
                                      <p:to>
                                        <p:strVal val="visible"/>
                                      </p:to>
                                    </p:set>
                                    <p:animEffect transition="in" filter="blinds(horizontal)">
                                      <p:cBhvr>
                                        <p:cTn id="26" dur="500"/>
                                        <p:tgtEl>
                                          <p:spTgt spid="25913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59147"/>
                                        </p:tgtEl>
                                        <p:attrNameLst>
                                          <p:attrName>style.visibility</p:attrName>
                                        </p:attrNameLst>
                                      </p:cBhvr>
                                      <p:to>
                                        <p:strVal val="visible"/>
                                      </p:to>
                                    </p:set>
                                    <p:animEffect transition="in" filter="blinds(horizontal)">
                                      <p:cBhvr>
                                        <p:cTn id="31" dur="500"/>
                                        <p:tgtEl>
                                          <p:spTgt spid="25914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259156"/>
                                        </p:tgtEl>
                                        <p:attrNameLst>
                                          <p:attrName>style.visibility</p:attrName>
                                        </p:attrNameLst>
                                      </p:cBhvr>
                                      <p:to>
                                        <p:strVal val="visible"/>
                                      </p:to>
                                    </p:set>
                                    <p:animEffect transition="in" filter="blinds(horizontal)">
                                      <p:cBhvr>
                                        <p:cTn id="36" dur="500"/>
                                        <p:tgtEl>
                                          <p:spTgt spid="25915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259165"/>
                                        </p:tgtEl>
                                        <p:attrNameLst>
                                          <p:attrName>style.visibility</p:attrName>
                                        </p:attrNameLst>
                                      </p:cBhvr>
                                      <p:to>
                                        <p:strVal val="visible"/>
                                      </p:to>
                                    </p:set>
                                    <p:animEffect transition="in" filter="blinds(horizontal)">
                                      <p:cBhvr>
                                        <p:cTn id="41" dur="500"/>
                                        <p:tgtEl>
                                          <p:spTgt spid="25916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259174"/>
                                        </p:tgtEl>
                                        <p:attrNameLst>
                                          <p:attrName>style.visibility</p:attrName>
                                        </p:attrNameLst>
                                      </p:cBhvr>
                                      <p:to>
                                        <p:strVal val="visible"/>
                                      </p:to>
                                    </p:set>
                                    <p:animEffect transition="in" filter="blinds(horizontal)">
                                      <p:cBhvr>
                                        <p:cTn id="46" dur="500"/>
                                        <p:tgtEl>
                                          <p:spTgt spid="25917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259183"/>
                                        </p:tgtEl>
                                        <p:attrNameLst>
                                          <p:attrName>style.visibility</p:attrName>
                                        </p:attrNameLst>
                                      </p:cBhvr>
                                      <p:to>
                                        <p:strVal val="visible"/>
                                      </p:to>
                                    </p:set>
                                    <p:animEffect transition="in" filter="blinds(horizontal)">
                                      <p:cBhvr>
                                        <p:cTn id="51" dur="500"/>
                                        <p:tgtEl>
                                          <p:spTgt spid="259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1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609600" y="174625"/>
            <a:ext cx="7772400" cy="571500"/>
          </a:xfrm>
        </p:spPr>
        <p:txBody>
          <a:bodyPr/>
          <a:lstStyle/>
          <a:p>
            <a:r>
              <a:rPr lang="en-US" sz="2800"/>
              <a:t>Motivation</a:t>
            </a:r>
          </a:p>
        </p:txBody>
      </p:sp>
      <p:sp>
        <p:nvSpPr>
          <p:cNvPr id="240643"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400">
                <a:sym typeface="Symbol" pitchFamily="18" charset="2"/>
              </a:rPr>
              <a:t>Implementation of a job list for a printer</a:t>
            </a:r>
          </a:p>
          <a:p>
            <a:pPr lvl="1"/>
            <a:r>
              <a:rPr lang="en-US" sz="2000">
                <a:sym typeface="Symbol" pitchFamily="18" charset="2"/>
              </a:rPr>
              <a:t>Jobs should be first-in-first-service.</a:t>
            </a:r>
          </a:p>
          <a:p>
            <a:pPr lvl="1"/>
            <a:r>
              <a:rPr lang="en-US" sz="2000">
                <a:sym typeface="Symbol" pitchFamily="18" charset="2"/>
              </a:rPr>
              <a:t>Generally, jobs sent to a printer are placed on a queue.</a:t>
            </a:r>
          </a:p>
          <a:p>
            <a:pPr lvl="1"/>
            <a:r>
              <a:rPr lang="en-US" sz="2000">
                <a:sym typeface="Symbol" pitchFamily="18" charset="2"/>
              </a:rPr>
              <a:t>However, we need to deal with the following special cases:</a:t>
            </a:r>
          </a:p>
          <a:p>
            <a:pPr lvl="2"/>
            <a:r>
              <a:rPr lang="en-US" sz="2000">
                <a:sym typeface="Symbol" pitchFamily="18" charset="2"/>
              </a:rPr>
              <a:t>one job might be particularly important, so it might be desirable to allow that job to be run as soon as the printer is available.</a:t>
            </a:r>
          </a:p>
          <a:p>
            <a:pPr lvl="2"/>
            <a:r>
              <a:rPr lang="en-US" sz="2000">
                <a:sym typeface="Symbol" pitchFamily="18" charset="2"/>
              </a:rPr>
              <a:t>If, when the printer becomes available, there are several 1-page jobs and one 100-page job, it might be reasonable to make the long job go last, even if it is not the last job submitted.</a:t>
            </a:r>
          </a:p>
          <a:p>
            <a:pPr lvl="1"/>
            <a:r>
              <a:rPr lang="en-US" sz="2000">
                <a:solidFill>
                  <a:srgbClr val="FF00FF"/>
                </a:solidFill>
                <a:sym typeface="Symbol" pitchFamily="18" charset="2"/>
              </a:rPr>
              <a:t>Need a new data structure!</a:t>
            </a:r>
          </a:p>
          <a:p>
            <a:pPr lvl="1"/>
            <a:endParaRPr lang="en-US" sz="2000">
              <a:solidFill>
                <a:srgbClr val="FF00FF"/>
              </a:solidFill>
              <a:sym typeface="Symbol" pitchFamily="18" charset="2"/>
            </a:endParaRPr>
          </a:p>
        </p:txBody>
      </p:sp>
      <p:sp>
        <p:nvSpPr>
          <p:cNvPr id="24064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19125" y="165100"/>
            <a:ext cx="7772400" cy="584200"/>
          </a:xfrm>
        </p:spPr>
        <p:txBody>
          <a:bodyPr/>
          <a:lstStyle/>
          <a:p>
            <a:r>
              <a:rPr lang="en-US" sz="2800"/>
              <a:t>Build a Heap </a:t>
            </a:r>
          </a:p>
        </p:txBody>
      </p:sp>
      <p:sp>
        <p:nvSpPr>
          <p:cNvPr id="260099" name="Rectangle 3" descr="Rectangle: Click to edit Master text styles&#10;Second level&#10;Third level&#10;Fourth level&#10;Fifth level"/>
          <p:cNvSpPr>
            <a:spLocks noGrp="1" noChangeArrowheads="1"/>
          </p:cNvSpPr>
          <p:nvPr>
            <p:ph idx="1"/>
          </p:nvPr>
        </p:nvSpPr>
        <p:spPr>
          <a:xfrm>
            <a:off x="396875" y="835025"/>
            <a:ext cx="8456613" cy="1254125"/>
          </a:xfrm>
        </p:spPr>
        <p:txBody>
          <a:bodyPr/>
          <a:lstStyle/>
          <a:p>
            <a:r>
              <a:rPr lang="en-US" sz="2000">
                <a:sym typeface="Symbol" pitchFamily="18" charset="2"/>
              </a:rPr>
              <a:t>Example(s): build a heap for </a:t>
            </a:r>
            <a:r>
              <a:rPr lang="en-US" sz="20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apply percolate down for each node starting at the last non-leaf node</a:t>
            </a:r>
          </a:p>
        </p:txBody>
      </p:sp>
      <p:sp>
        <p:nvSpPr>
          <p:cNvPr id="26010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0101" name="Group 5"/>
          <p:cNvGrpSpPr>
            <a:grpSpLocks/>
          </p:cNvGrpSpPr>
          <p:nvPr/>
        </p:nvGrpSpPr>
        <p:grpSpPr bwMode="auto">
          <a:xfrm>
            <a:off x="2398713" y="2006600"/>
            <a:ext cx="393700" cy="311150"/>
            <a:chOff x="4306" y="2833"/>
            <a:chExt cx="248" cy="196"/>
          </a:xfrm>
        </p:grpSpPr>
        <p:sp>
          <p:nvSpPr>
            <p:cNvPr id="260102"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03" name="Text Box 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0104" name="Group 8"/>
          <p:cNvGrpSpPr>
            <a:grpSpLocks/>
          </p:cNvGrpSpPr>
          <p:nvPr/>
        </p:nvGrpSpPr>
        <p:grpSpPr bwMode="auto">
          <a:xfrm>
            <a:off x="1484313" y="2246313"/>
            <a:ext cx="2168525" cy="611187"/>
            <a:chOff x="1152" y="2215"/>
            <a:chExt cx="1366" cy="385"/>
          </a:xfrm>
        </p:grpSpPr>
        <p:grpSp>
          <p:nvGrpSpPr>
            <p:cNvPr id="260105" name="Group 9"/>
            <p:cNvGrpSpPr>
              <a:grpSpLocks/>
            </p:cNvGrpSpPr>
            <p:nvPr/>
          </p:nvGrpSpPr>
          <p:grpSpPr bwMode="auto">
            <a:xfrm>
              <a:off x="1152" y="2404"/>
              <a:ext cx="214" cy="196"/>
              <a:chOff x="4306" y="2833"/>
              <a:chExt cx="214" cy="196"/>
            </a:xfrm>
          </p:grpSpPr>
          <p:sp>
            <p:nvSpPr>
              <p:cNvPr id="260106"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07"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0108" name="Group 12"/>
            <p:cNvGrpSpPr>
              <a:grpSpLocks/>
            </p:cNvGrpSpPr>
            <p:nvPr/>
          </p:nvGrpSpPr>
          <p:grpSpPr bwMode="auto">
            <a:xfrm>
              <a:off x="2304" y="2404"/>
              <a:ext cx="214" cy="196"/>
              <a:chOff x="4306" y="2833"/>
              <a:chExt cx="214" cy="196"/>
            </a:xfrm>
          </p:grpSpPr>
          <p:sp>
            <p:nvSpPr>
              <p:cNvPr id="260109"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10"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0111" name="Line 15"/>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12" name="Line 16"/>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13" name="Group 17"/>
          <p:cNvGrpSpPr>
            <a:grpSpLocks/>
          </p:cNvGrpSpPr>
          <p:nvPr/>
        </p:nvGrpSpPr>
        <p:grpSpPr bwMode="auto">
          <a:xfrm>
            <a:off x="1014413" y="2797175"/>
            <a:ext cx="1266825" cy="669925"/>
            <a:chOff x="856" y="2562"/>
            <a:chExt cx="798" cy="422"/>
          </a:xfrm>
        </p:grpSpPr>
        <p:grpSp>
          <p:nvGrpSpPr>
            <p:cNvPr id="260114" name="Group 18"/>
            <p:cNvGrpSpPr>
              <a:grpSpLocks/>
            </p:cNvGrpSpPr>
            <p:nvPr/>
          </p:nvGrpSpPr>
          <p:grpSpPr bwMode="auto">
            <a:xfrm>
              <a:off x="856" y="2788"/>
              <a:ext cx="214" cy="196"/>
              <a:chOff x="4306" y="2833"/>
              <a:chExt cx="214" cy="196"/>
            </a:xfrm>
          </p:grpSpPr>
          <p:sp>
            <p:nvSpPr>
              <p:cNvPr id="260115" name="Oval 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16" name="Text Box 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0117" name="Group 21"/>
            <p:cNvGrpSpPr>
              <a:grpSpLocks/>
            </p:cNvGrpSpPr>
            <p:nvPr/>
          </p:nvGrpSpPr>
          <p:grpSpPr bwMode="auto">
            <a:xfrm>
              <a:off x="1440" y="2788"/>
              <a:ext cx="214" cy="196"/>
              <a:chOff x="4306" y="2833"/>
              <a:chExt cx="214" cy="196"/>
            </a:xfrm>
          </p:grpSpPr>
          <p:sp>
            <p:nvSpPr>
              <p:cNvPr id="260118" name="Oval 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19" name="Text Box 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60120" name="Line 24"/>
            <p:cNvSpPr>
              <a:spLocks noChangeShapeType="1"/>
            </p:cNvSpPr>
            <p:nvPr/>
          </p:nvSpPr>
          <p:spPr bwMode="auto">
            <a:xfrm flipH="1">
              <a:off x="983" y="256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21" name="Line 25"/>
            <p:cNvSpPr>
              <a:spLocks noChangeShapeType="1"/>
            </p:cNvSpPr>
            <p:nvPr/>
          </p:nvSpPr>
          <p:spPr bwMode="auto">
            <a:xfrm>
              <a:off x="1342" y="256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22" name="Group 26"/>
          <p:cNvGrpSpPr>
            <a:grpSpLocks/>
          </p:cNvGrpSpPr>
          <p:nvPr/>
        </p:nvGrpSpPr>
        <p:grpSpPr bwMode="auto">
          <a:xfrm>
            <a:off x="2855913" y="3155950"/>
            <a:ext cx="339725" cy="311150"/>
            <a:chOff x="4306" y="2833"/>
            <a:chExt cx="214" cy="196"/>
          </a:xfrm>
        </p:grpSpPr>
        <p:sp>
          <p:nvSpPr>
            <p:cNvPr id="260123" name="Oval 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24" name="Text Box 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0125" name="Group 29"/>
          <p:cNvGrpSpPr>
            <a:grpSpLocks/>
          </p:cNvGrpSpPr>
          <p:nvPr/>
        </p:nvGrpSpPr>
        <p:grpSpPr bwMode="auto">
          <a:xfrm>
            <a:off x="3770313" y="3155950"/>
            <a:ext cx="393700" cy="311150"/>
            <a:chOff x="4306" y="2833"/>
            <a:chExt cx="248" cy="196"/>
          </a:xfrm>
        </p:grpSpPr>
        <p:sp>
          <p:nvSpPr>
            <p:cNvPr id="260126" name="Oval 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27" name="Text Box 3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110</a:t>
              </a:r>
            </a:p>
          </p:txBody>
        </p:sp>
      </p:grpSp>
      <p:sp>
        <p:nvSpPr>
          <p:cNvPr id="260128" name="Line 32"/>
          <p:cNvSpPr>
            <a:spLocks noChangeShapeType="1"/>
          </p:cNvSpPr>
          <p:nvPr/>
        </p:nvSpPr>
        <p:spPr bwMode="auto">
          <a:xfrm flipH="1">
            <a:off x="3054350" y="28067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29" name="Line 33"/>
          <p:cNvSpPr>
            <a:spLocks noChangeShapeType="1"/>
          </p:cNvSpPr>
          <p:nvPr/>
        </p:nvSpPr>
        <p:spPr bwMode="auto">
          <a:xfrm>
            <a:off x="3635375" y="279717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130" name="Group 34"/>
          <p:cNvGrpSpPr>
            <a:grpSpLocks/>
          </p:cNvGrpSpPr>
          <p:nvPr/>
        </p:nvGrpSpPr>
        <p:grpSpPr bwMode="auto">
          <a:xfrm>
            <a:off x="785813" y="3430588"/>
            <a:ext cx="809625" cy="646112"/>
            <a:chOff x="712" y="2961"/>
            <a:chExt cx="510" cy="407"/>
          </a:xfrm>
        </p:grpSpPr>
        <p:grpSp>
          <p:nvGrpSpPr>
            <p:cNvPr id="260131" name="Group 35"/>
            <p:cNvGrpSpPr>
              <a:grpSpLocks/>
            </p:cNvGrpSpPr>
            <p:nvPr/>
          </p:nvGrpSpPr>
          <p:grpSpPr bwMode="auto">
            <a:xfrm>
              <a:off x="712" y="3172"/>
              <a:ext cx="248" cy="196"/>
              <a:chOff x="4306" y="2833"/>
              <a:chExt cx="248" cy="196"/>
            </a:xfrm>
          </p:grpSpPr>
          <p:sp>
            <p:nvSpPr>
              <p:cNvPr id="260132"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33" name="Text Box 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0134" name="Group 38"/>
            <p:cNvGrpSpPr>
              <a:grpSpLocks/>
            </p:cNvGrpSpPr>
            <p:nvPr/>
          </p:nvGrpSpPr>
          <p:grpSpPr bwMode="auto">
            <a:xfrm>
              <a:off x="1008" y="3168"/>
              <a:ext cx="214" cy="196"/>
              <a:chOff x="4306" y="2833"/>
              <a:chExt cx="214" cy="196"/>
            </a:xfrm>
          </p:grpSpPr>
          <p:sp>
            <p:nvSpPr>
              <p:cNvPr id="260135" name="Oval 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36" name="Text Box 4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60137" name="Line 41"/>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38" name="Line 42"/>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39" name="Group 43"/>
          <p:cNvGrpSpPr>
            <a:grpSpLocks/>
          </p:cNvGrpSpPr>
          <p:nvPr/>
        </p:nvGrpSpPr>
        <p:grpSpPr bwMode="auto">
          <a:xfrm>
            <a:off x="1700213" y="3398838"/>
            <a:ext cx="809625" cy="677862"/>
            <a:chOff x="1288" y="2941"/>
            <a:chExt cx="510" cy="427"/>
          </a:xfrm>
        </p:grpSpPr>
        <p:grpSp>
          <p:nvGrpSpPr>
            <p:cNvPr id="260140" name="Group 44"/>
            <p:cNvGrpSpPr>
              <a:grpSpLocks/>
            </p:cNvGrpSpPr>
            <p:nvPr/>
          </p:nvGrpSpPr>
          <p:grpSpPr bwMode="auto">
            <a:xfrm>
              <a:off x="1288" y="3168"/>
              <a:ext cx="214" cy="196"/>
              <a:chOff x="4306" y="2833"/>
              <a:chExt cx="214" cy="196"/>
            </a:xfrm>
          </p:grpSpPr>
          <p:sp>
            <p:nvSpPr>
              <p:cNvPr id="260141"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42"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0143" name="Group 47"/>
            <p:cNvGrpSpPr>
              <a:grpSpLocks/>
            </p:cNvGrpSpPr>
            <p:nvPr/>
          </p:nvGrpSpPr>
          <p:grpSpPr bwMode="auto">
            <a:xfrm>
              <a:off x="1584" y="3172"/>
              <a:ext cx="214" cy="196"/>
              <a:chOff x="4306" y="2833"/>
              <a:chExt cx="214" cy="196"/>
            </a:xfrm>
          </p:grpSpPr>
          <p:sp>
            <p:nvSpPr>
              <p:cNvPr id="260144"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45"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0146" name="Line 50"/>
            <p:cNvSpPr>
              <a:spLocks noChangeShapeType="1"/>
            </p:cNvSpPr>
            <p:nvPr/>
          </p:nvSpPr>
          <p:spPr bwMode="auto">
            <a:xfrm flipH="1">
              <a:off x="1403" y="294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47" name="Line 51"/>
            <p:cNvSpPr>
              <a:spLocks noChangeShapeType="1"/>
            </p:cNvSpPr>
            <p:nvPr/>
          </p:nvSpPr>
          <p:spPr bwMode="auto">
            <a:xfrm>
              <a:off x="1613" y="295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48" name="Group 52"/>
          <p:cNvGrpSpPr>
            <a:grpSpLocks/>
          </p:cNvGrpSpPr>
          <p:nvPr/>
        </p:nvGrpSpPr>
        <p:grpSpPr bwMode="auto">
          <a:xfrm>
            <a:off x="2627313" y="3421063"/>
            <a:ext cx="850900" cy="655637"/>
            <a:chOff x="1872" y="2955"/>
            <a:chExt cx="536" cy="413"/>
          </a:xfrm>
        </p:grpSpPr>
        <p:grpSp>
          <p:nvGrpSpPr>
            <p:cNvPr id="260149" name="Group 53"/>
            <p:cNvGrpSpPr>
              <a:grpSpLocks/>
            </p:cNvGrpSpPr>
            <p:nvPr/>
          </p:nvGrpSpPr>
          <p:grpSpPr bwMode="auto">
            <a:xfrm>
              <a:off x="1872" y="3168"/>
              <a:ext cx="214" cy="196"/>
              <a:chOff x="4306" y="2833"/>
              <a:chExt cx="214" cy="196"/>
            </a:xfrm>
          </p:grpSpPr>
          <p:sp>
            <p:nvSpPr>
              <p:cNvPr id="260150" name="Oval 5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51" name="Text Box 5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0152" name="Group 56"/>
            <p:cNvGrpSpPr>
              <a:grpSpLocks/>
            </p:cNvGrpSpPr>
            <p:nvPr/>
          </p:nvGrpSpPr>
          <p:grpSpPr bwMode="auto">
            <a:xfrm>
              <a:off x="2160" y="3172"/>
              <a:ext cx="248" cy="196"/>
              <a:chOff x="4306" y="2833"/>
              <a:chExt cx="248" cy="196"/>
            </a:xfrm>
          </p:grpSpPr>
          <p:sp>
            <p:nvSpPr>
              <p:cNvPr id="260153"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54" name="Text Box 5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0155" name="Line 59"/>
            <p:cNvSpPr>
              <a:spLocks noChangeShapeType="1"/>
            </p:cNvSpPr>
            <p:nvPr/>
          </p:nvSpPr>
          <p:spPr bwMode="auto">
            <a:xfrm flipH="1">
              <a:off x="1986" y="295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56" name="Line 60"/>
            <p:cNvSpPr>
              <a:spLocks noChangeShapeType="1"/>
            </p:cNvSpPr>
            <p:nvPr/>
          </p:nvSpPr>
          <p:spPr bwMode="auto">
            <a:xfrm>
              <a:off x="2202" y="295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57" name="Group 61"/>
          <p:cNvGrpSpPr>
            <a:grpSpLocks/>
          </p:cNvGrpSpPr>
          <p:nvPr/>
        </p:nvGrpSpPr>
        <p:grpSpPr bwMode="auto">
          <a:xfrm>
            <a:off x="3529013" y="3421063"/>
            <a:ext cx="863600" cy="655637"/>
            <a:chOff x="2440" y="2955"/>
            <a:chExt cx="544" cy="413"/>
          </a:xfrm>
        </p:grpSpPr>
        <p:grpSp>
          <p:nvGrpSpPr>
            <p:cNvPr id="260158" name="Group 62"/>
            <p:cNvGrpSpPr>
              <a:grpSpLocks/>
            </p:cNvGrpSpPr>
            <p:nvPr/>
          </p:nvGrpSpPr>
          <p:grpSpPr bwMode="auto">
            <a:xfrm>
              <a:off x="2440" y="3172"/>
              <a:ext cx="248" cy="196"/>
              <a:chOff x="4306" y="2833"/>
              <a:chExt cx="248" cy="196"/>
            </a:xfrm>
          </p:grpSpPr>
          <p:sp>
            <p:nvSpPr>
              <p:cNvPr id="260159" name="Oval 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60" name="Text Box 6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0161" name="Group 65"/>
            <p:cNvGrpSpPr>
              <a:grpSpLocks/>
            </p:cNvGrpSpPr>
            <p:nvPr/>
          </p:nvGrpSpPr>
          <p:grpSpPr bwMode="auto">
            <a:xfrm>
              <a:off x="2736" y="3172"/>
              <a:ext cx="248" cy="196"/>
              <a:chOff x="4306" y="2833"/>
              <a:chExt cx="248" cy="196"/>
            </a:xfrm>
          </p:grpSpPr>
          <p:sp>
            <p:nvSpPr>
              <p:cNvPr id="260162"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63" name="Text Box 6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0164" name="Line 68"/>
            <p:cNvSpPr>
              <a:spLocks noChangeShapeType="1"/>
            </p:cNvSpPr>
            <p:nvPr/>
          </p:nvSpPr>
          <p:spPr bwMode="auto">
            <a:xfrm flipH="1">
              <a:off x="2548" y="295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65" name="Line 69"/>
            <p:cNvSpPr>
              <a:spLocks noChangeShapeType="1"/>
            </p:cNvSpPr>
            <p:nvPr/>
          </p:nvSpPr>
          <p:spPr bwMode="auto">
            <a:xfrm>
              <a:off x="2765" y="2961"/>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0166" name="Freeform 70"/>
          <p:cNvSpPr>
            <a:spLocks/>
          </p:cNvSpPr>
          <p:nvPr/>
        </p:nvSpPr>
        <p:spPr bwMode="auto">
          <a:xfrm>
            <a:off x="3459163" y="2990850"/>
            <a:ext cx="1049337" cy="1247775"/>
          </a:xfrm>
          <a:custGeom>
            <a:avLst/>
            <a:gdLst>
              <a:gd name="T0" fmla="*/ 220 w 661"/>
              <a:gd name="T1" fmla="*/ 81 h 786"/>
              <a:gd name="T2" fmla="*/ 159 w 661"/>
              <a:gd name="T3" fmla="*/ 129 h 786"/>
              <a:gd name="T4" fmla="*/ 132 w 661"/>
              <a:gd name="T5" fmla="*/ 169 h 786"/>
              <a:gd name="T6" fmla="*/ 118 w 661"/>
              <a:gd name="T7" fmla="*/ 190 h 786"/>
              <a:gd name="T8" fmla="*/ 91 w 661"/>
              <a:gd name="T9" fmla="*/ 305 h 786"/>
              <a:gd name="T10" fmla="*/ 71 w 661"/>
              <a:gd name="T11" fmla="*/ 373 h 786"/>
              <a:gd name="T12" fmla="*/ 64 w 661"/>
              <a:gd name="T13" fmla="*/ 461 h 786"/>
              <a:gd name="T14" fmla="*/ 37 w 661"/>
              <a:gd name="T15" fmla="*/ 501 h 786"/>
              <a:gd name="T16" fmla="*/ 23 w 661"/>
              <a:gd name="T17" fmla="*/ 522 h 786"/>
              <a:gd name="T18" fmla="*/ 91 w 661"/>
              <a:gd name="T19" fmla="*/ 718 h 786"/>
              <a:gd name="T20" fmla="*/ 111 w 661"/>
              <a:gd name="T21" fmla="*/ 738 h 786"/>
              <a:gd name="T22" fmla="*/ 247 w 661"/>
              <a:gd name="T23" fmla="*/ 786 h 786"/>
              <a:gd name="T24" fmla="*/ 376 w 661"/>
              <a:gd name="T25" fmla="*/ 779 h 786"/>
              <a:gd name="T26" fmla="*/ 457 w 661"/>
              <a:gd name="T27" fmla="*/ 738 h 786"/>
              <a:gd name="T28" fmla="*/ 511 w 661"/>
              <a:gd name="T29" fmla="*/ 705 h 786"/>
              <a:gd name="T30" fmla="*/ 593 w 661"/>
              <a:gd name="T31" fmla="*/ 671 h 786"/>
              <a:gd name="T32" fmla="*/ 647 w 661"/>
              <a:gd name="T33" fmla="*/ 569 h 786"/>
              <a:gd name="T34" fmla="*/ 620 w 661"/>
              <a:gd name="T35" fmla="*/ 366 h 786"/>
              <a:gd name="T36" fmla="*/ 586 w 661"/>
              <a:gd name="T37" fmla="*/ 305 h 786"/>
              <a:gd name="T38" fmla="*/ 572 w 661"/>
              <a:gd name="T39" fmla="*/ 264 h 786"/>
              <a:gd name="T40" fmla="*/ 565 w 661"/>
              <a:gd name="T41" fmla="*/ 88 h 786"/>
              <a:gd name="T42" fmla="*/ 511 w 661"/>
              <a:gd name="T43" fmla="*/ 27 h 786"/>
              <a:gd name="T44" fmla="*/ 471 w 661"/>
              <a:gd name="T45" fmla="*/ 0 h 786"/>
              <a:gd name="T46" fmla="*/ 369 w 661"/>
              <a:gd name="T47" fmla="*/ 13 h 786"/>
              <a:gd name="T48" fmla="*/ 328 w 661"/>
              <a:gd name="T49" fmla="*/ 27 h 786"/>
              <a:gd name="T50" fmla="*/ 247 w 661"/>
              <a:gd name="T51" fmla="*/ 68 h 786"/>
              <a:gd name="T52" fmla="*/ 220 w 661"/>
              <a:gd name="T53" fmla="*/ 81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61" h="786">
                <a:moveTo>
                  <a:pt x="220" y="81"/>
                </a:moveTo>
                <a:cubicBezTo>
                  <a:pt x="201" y="101"/>
                  <a:pt x="182" y="113"/>
                  <a:pt x="159" y="129"/>
                </a:cubicBezTo>
                <a:cubicBezTo>
                  <a:pt x="150" y="142"/>
                  <a:pt x="141" y="156"/>
                  <a:pt x="132" y="169"/>
                </a:cubicBezTo>
                <a:cubicBezTo>
                  <a:pt x="127" y="176"/>
                  <a:pt x="118" y="190"/>
                  <a:pt x="118" y="190"/>
                </a:cubicBezTo>
                <a:cubicBezTo>
                  <a:pt x="110" y="228"/>
                  <a:pt x="102" y="267"/>
                  <a:pt x="91" y="305"/>
                </a:cubicBezTo>
                <a:cubicBezTo>
                  <a:pt x="84" y="328"/>
                  <a:pt x="71" y="373"/>
                  <a:pt x="71" y="373"/>
                </a:cubicBezTo>
                <a:cubicBezTo>
                  <a:pt x="69" y="402"/>
                  <a:pt x="72" y="433"/>
                  <a:pt x="64" y="461"/>
                </a:cubicBezTo>
                <a:cubicBezTo>
                  <a:pt x="60" y="477"/>
                  <a:pt x="46" y="488"/>
                  <a:pt x="37" y="501"/>
                </a:cubicBezTo>
                <a:cubicBezTo>
                  <a:pt x="32" y="508"/>
                  <a:pt x="23" y="522"/>
                  <a:pt x="23" y="522"/>
                </a:cubicBezTo>
                <a:cubicBezTo>
                  <a:pt x="0" y="598"/>
                  <a:pt x="8" y="689"/>
                  <a:pt x="91" y="718"/>
                </a:cubicBezTo>
                <a:cubicBezTo>
                  <a:pt x="98" y="725"/>
                  <a:pt x="103" y="733"/>
                  <a:pt x="111" y="738"/>
                </a:cubicBezTo>
                <a:cubicBezTo>
                  <a:pt x="136" y="752"/>
                  <a:pt x="218" y="780"/>
                  <a:pt x="247" y="786"/>
                </a:cubicBezTo>
                <a:cubicBezTo>
                  <a:pt x="290" y="784"/>
                  <a:pt x="333" y="783"/>
                  <a:pt x="376" y="779"/>
                </a:cubicBezTo>
                <a:cubicBezTo>
                  <a:pt x="406" y="776"/>
                  <a:pt x="428" y="748"/>
                  <a:pt x="457" y="738"/>
                </a:cubicBezTo>
                <a:cubicBezTo>
                  <a:pt x="474" y="714"/>
                  <a:pt x="484" y="713"/>
                  <a:pt x="511" y="705"/>
                </a:cubicBezTo>
                <a:cubicBezTo>
                  <a:pt x="537" y="688"/>
                  <a:pt x="564" y="681"/>
                  <a:pt x="593" y="671"/>
                </a:cubicBezTo>
                <a:cubicBezTo>
                  <a:pt x="617" y="646"/>
                  <a:pt x="635" y="602"/>
                  <a:pt x="647" y="569"/>
                </a:cubicBezTo>
                <a:cubicBezTo>
                  <a:pt x="640" y="408"/>
                  <a:pt x="660" y="447"/>
                  <a:pt x="620" y="366"/>
                </a:cubicBezTo>
                <a:cubicBezTo>
                  <a:pt x="588" y="300"/>
                  <a:pt x="661" y="416"/>
                  <a:pt x="586" y="305"/>
                </a:cubicBezTo>
                <a:cubicBezTo>
                  <a:pt x="578" y="293"/>
                  <a:pt x="572" y="264"/>
                  <a:pt x="572" y="264"/>
                </a:cubicBezTo>
                <a:cubicBezTo>
                  <a:pt x="575" y="224"/>
                  <a:pt x="593" y="130"/>
                  <a:pt x="565" y="88"/>
                </a:cubicBezTo>
                <a:cubicBezTo>
                  <a:pt x="552" y="69"/>
                  <a:pt x="529" y="41"/>
                  <a:pt x="511" y="27"/>
                </a:cubicBezTo>
                <a:cubicBezTo>
                  <a:pt x="498" y="17"/>
                  <a:pt x="471" y="0"/>
                  <a:pt x="471" y="0"/>
                </a:cubicBezTo>
                <a:cubicBezTo>
                  <a:pt x="437" y="3"/>
                  <a:pt x="402" y="3"/>
                  <a:pt x="369" y="13"/>
                </a:cubicBezTo>
                <a:cubicBezTo>
                  <a:pt x="355" y="17"/>
                  <a:pt x="328" y="27"/>
                  <a:pt x="328" y="27"/>
                </a:cubicBezTo>
                <a:cubicBezTo>
                  <a:pt x="303" y="45"/>
                  <a:pt x="274" y="54"/>
                  <a:pt x="247" y="68"/>
                </a:cubicBezTo>
                <a:cubicBezTo>
                  <a:pt x="218" y="82"/>
                  <a:pt x="237" y="81"/>
                  <a:pt x="220" y="81"/>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67" name="Line 71"/>
          <p:cNvSpPr>
            <a:spLocks noChangeShapeType="1"/>
          </p:cNvSpPr>
          <p:nvPr/>
        </p:nvSpPr>
        <p:spPr bwMode="auto">
          <a:xfrm>
            <a:off x="4033838" y="3432175"/>
            <a:ext cx="139700" cy="333375"/>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168" name="Group 72"/>
          <p:cNvGrpSpPr>
            <a:grpSpLocks/>
          </p:cNvGrpSpPr>
          <p:nvPr/>
        </p:nvGrpSpPr>
        <p:grpSpPr bwMode="auto">
          <a:xfrm>
            <a:off x="4905375" y="1974850"/>
            <a:ext cx="3606800" cy="2070100"/>
            <a:chOff x="3090" y="1244"/>
            <a:chExt cx="2272" cy="1304"/>
          </a:xfrm>
        </p:grpSpPr>
        <p:grpSp>
          <p:nvGrpSpPr>
            <p:cNvPr id="260169" name="Group 73"/>
            <p:cNvGrpSpPr>
              <a:grpSpLocks/>
            </p:cNvGrpSpPr>
            <p:nvPr/>
          </p:nvGrpSpPr>
          <p:grpSpPr bwMode="auto">
            <a:xfrm>
              <a:off x="4106" y="1244"/>
              <a:ext cx="248" cy="196"/>
              <a:chOff x="4306" y="2833"/>
              <a:chExt cx="248" cy="196"/>
            </a:xfrm>
          </p:grpSpPr>
          <p:sp>
            <p:nvSpPr>
              <p:cNvPr id="260170" name="Oval 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71" name="Text Box 7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0172" name="Group 76"/>
            <p:cNvGrpSpPr>
              <a:grpSpLocks/>
            </p:cNvGrpSpPr>
            <p:nvPr/>
          </p:nvGrpSpPr>
          <p:grpSpPr bwMode="auto">
            <a:xfrm>
              <a:off x="3530" y="1395"/>
              <a:ext cx="1366" cy="385"/>
              <a:chOff x="1152" y="2215"/>
              <a:chExt cx="1366" cy="385"/>
            </a:xfrm>
          </p:grpSpPr>
          <p:grpSp>
            <p:nvGrpSpPr>
              <p:cNvPr id="260173" name="Group 77"/>
              <p:cNvGrpSpPr>
                <a:grpSpLocks/>
              </p:cNvGrpSpPr>
              <p:nvPr/>
            </p:nvGrpSpPr>
            <p:grpSpPr bwMode="auto">
              <a:xfrm>
                <a:off x="1152" y="2404"/>
                <a:ext cx="214" cy="196"/>
                <a:chOff x="4306" y="2833"/>
                <a:chExt cx="214" cy="196"/>
              </a:xfrm>
            </p:grpSpPr>
            <p:sp>
              <p:nvSpPr>
                <p:cNvPr id="260174" name="Oval 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75" name="Text Box 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0176" name="Group 80"/>
              <p:cNvGrpSpPr>
                <a:grpSpLocks/>
              </p:cNvGrpSpPr>
              <p:nvPr/>
            </p:nvGrpSpPr>
            <p:grpSpPr bwMode="auto">
              <a:xfrm>
                <a:off x="2304" y="2404"/>
                <a:ext cx="214" cy="196"/>
                <a:chOff x="4306" y="2833"/>
                <a:chExt cx="214" cy="196"/>
              </a:xfrm>
            </p:grpSpPr>
            <p:sp>
              <p:nvSpPr>
                <p:cNvPr id="260177" name="Oval 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78" name="Text Box 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0179" name="Line 83"/>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80" name="Line 84"/>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81" name="Group 85"/>
            <p:cNvGrpSpPr>
              <a:grpSpLocks/>
            </p:cNvGrpSpPr>
            <p:nvPr/>
          </p:nvGrpSpPr>
          <p:grpSpPr bwMode="auto">
            <a:xfrm>
              <a:off x="3234" y="1742"/>
              <a:ext cx="798" cy="422"/>
              <a:chOff x="856" y="2562"/>
              <a:chExt cx="798" cy="422"/>
            </a:xfrm>
          </p:grpSpPr>
          <p:grpSp>
            <p:nvGrpSpPr>
              <p:cNvPr id="260182" name="Group 86"/>
              <p:cNvGrpSpPr>
                <a:grpSpLocks/>
              </p:cNvGrpSpPr>
              <p:nvPr/>
            </p:nvGrpSpPr>
            <p:grpSpPr bwMode="auto">
              <a:xfrm>
                <a:off x="856" y="2788"/>
                <a:ext cx="214" cy="196"/>
                <a:chOff x="4306" y="2833"/>
                <a:chExt cx="214" cy="196"/>
              </a:xfrm>
            </p:grpSpPr>
            <p:sp>
              <p:nvSpPr>
                <p:cNvPr id="260183" name="Oval 8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84" name="Text Box 8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0185" name="Group 89"/>
              <p:cNvGrpSpPr>
                <a:grpSpLocks/>
              </p:cNvGrpSpPr>
              <p:nvPr/>
            </p:nvGrpSpPr>
            <p:grpSpPr bwMode="auto">
              <a:xfrm>
                <a:off x="1440" y="2788"/>
                <a:ext cx="214" cy="196"/>
                <a:chOff x="4306" y="2833"/>
                <a:chExt cx="214" cy="196"/>
              </a:xfrm>
            </p:grpSpPr>
            <p:sp>
              <p:nvSpPr>
                <p:cNvPr id="260186" name="Oval 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87" name="Text Box 9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60188" name="Line 92"/>
              <p:cNvSpPr>
                <a:spLocks noChangeShapeType="1"/>
              </p:cNvSpPr>
              <p:nvPr/>
            </p:nvSpPr>
            <p:spPr bwMode="auto">
              <a:xfrm flipH="1">
                <a:off x="983" y="256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89" name="Line 93"/>
              <p:cNvSpPr>
                <a:spLocks noChangeShapeType="1"/>
              </p:cNvSpPr>
              <p:nvPr/>
            </p:nvSpPr>
            <p:spPr bwMode="auto">
              <a:xfrm>
                <a:off x="1342" y="256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190" name="Group 94"/>
            <p:cNvGrpSpPr>
              <a:grpSpLocks/>
            </p:cNvGrpSpPr>
            <p:nvPr/>
          </p:nvGrpSpPr>
          <p:grpSpPr bwMode="auto">
            <a:xfrm>
              <a:off x="4394" y="1968"/>
              <a:ext cx="214" cy="196"/>
              <a:chOff x="4306" y="2833"/>
              <a:chExt cx="214" cy="196"/>
            </a:xfrm>
          </p:grpSpPr>
          <p:sp>
            <p:nvSpPr>
              <p:cNvPr id="260191"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92"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0193" name="Group 97"/>
            <p:cNvGrpSpPr>
              <a:grpSpLocks/>
            </p:cNvGrpSpPr>
            <p:nvPr/>
          </p:nvGrpSpPr>
          <p:grpSpPr bwMode="auto">
            <a:xfrm>
              <a:off x="4970" y="1968"/>
              <a:ext cx="248" cy="196"/>
              <a:chOff x="4306" y="2833"/>
              <a:chExt cx="248" cy="196"/>
            </a:xfrm>
          </p:grpSpPr>
          <p:sp>
            <p:nvSpPr>
              <p:cNvPr id="260194"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95" name="Text Box 9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0196" name="Line 100"/>
            <p:cNvSpPr>
              <a:spLocks noChangeShapeType="1"/>
            </p:cNvSpPr>
            <p:nvPr/>
          </p:nvSpPr>
          <p:spPr bwMode="auto">
            <a:xfrm flipH="1">
              <a:off x="4519" y="174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197" name="Line 101"/>
            <p:cNvSpPr>
              <a:spLocks noChangeShapeType="1"/>
            </p:cNvSpPr>
            <p:nvPr/>
          </p:nvSpPr>
          <p:spPr bwMode="auto">
            <a:xfrm>
              <a:off x="4885" y="174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198" name="Group 102"/>
            <p:cNvGrpSpPr>
              <a:grpSpLocks/>
            </p:cNvGrpSpPr>
            <p:nvPr/>
          </p:nvGrpSpPr>
          <p:grpSpPr bwMode="auto">
            <a:xfrm>
              <a:off x="3090" y="2141"/>
              <a:ext cx="510" cy="407"/>
              <a:chOff x="712" y="2961"/>
              <a:chExt cx="510" cy="407"/>
            </a:xfrm>
          </p:grpSpPr>
          <p:grpSp>
            <p:nvGrpSpPr>
              <p:cNvPr id="260199" name="Group 103"/>
              <p:cNvGrpSpPr>
                <a:grpSpLocks/>
              </p:cNvGrpSpPr>
              <p:nvPr/>
            </p:nvGrpSpPr>
            <p:grpSpPr bwMode="auto">
              <a:xfrm>
                <a:off x="712" y="3172"/>
                <a:ext cx="248" cy="196"/>
                <a:chOff x="4306" y="2833"/>
                <a:chExt cx="248" cy="196"/>
              </a:xfrm>
            </p:grpSpPr>
            <p:sp>
              <p:nvSpPr>
                <p:cNvPr id="260200"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01" name="Text Box 10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0202" name="Group 106"/>
              <p:cNvGrpSpPr>
                <a:grpSpLocks/>
              </p:cNvGrpSpPr>
              <p:nvPr/>
            </p:nvGrpSpPr>
            <p:grpSpPr bwMode="auto">
              <a:xfrm>
                <a:off x="1008" y="3168"/>
                <a:ext cx="214" cy="196"/>
                <a:chOff x="4306" y="2833"/>
                <a:chExt cx="214" cy="196"/>
              </a:xfrm>
            </p:grpSpPr>
            <p:sp>
              <p:nvSpPr>
                <p:cNvPr id="260203"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04"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60205" name="Line 109"/>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06" name="Line 110"/>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07" name="Group 111"/>
            <p:cNvGrpSpPr>
              <a:grpSpLocks/>
            </p:cNvGrpSpPr>
            <p:nvPr/>
          </p:nvGrpSpPr>
          <p:grpSpPr bwMode="auto">
            <a:xfrm>
              <a:off x="3666" y="2121"/>
              <a:ext cx="510" cy="427"/>
              <a:chOff x="1288" y="2941"/>
              <a:chExt cx="510" cy="427"/>
            </a:xfrm>
          </p:grpSpPr>
          <p:grpSp>
            <p:nvGrpSpPr>
              <p:cNvPr id="260208" name="Group 112"/>
              <p:cNvGrpSpPr>
                <a:grpSpLocks/>
              </p:cNvGrpSpPr>
              <p:nvPr/>
            </p:nvGrpSpPr>
            <p:grpSpPr bwMode="auto">
              <a:xfrm>
                <a:off x="1288" y="3168"/>
                <a:ext cx="214" cy="196"/>
                <a:chOff x="4306" y="2833"/>
                <a:chExt cx="214" cy="196"/>
              </a:xfrm>
            </p:grpSpPr>
            <p:sp>
              <p:nvSpPr>
                <p:cNvPr id="260209" name="Oval 1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10" name="Text Box 1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0211" name="Group 115"/>
              <p:cNvGrpSpPr>
                <a:grpSpLocks/>
              </p:cNvGrpSpPr>
              <p:nvPr/>
            </p:nvGrpSpPr>
            <p:grpSpPr bwMode="auto">
              <a:xfrm>
                <a:off x="1584" y="3172"/>
                <a:ext cx="214" cy="196"/>
                <a:chOff x="4306" y="2833"/>
                <a:chExt cx="214" cy="196"/>
              </a:xfrm>
            </p:grpSpPr>
            <p:sp>
              <p:nvSpPr>
                <p:cNvPr id="260212" name="Oval 1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13" name="Text Box 1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0214" name="Line 118"/>
              <p:cNvSpPr>
                <a:spLocks noChangeShapeType="1"/>
              </p:cNvSpPr>
              <p:nvPr/>
            </p:nvSpPr>
            <p:spPr bwMode="auto">
              <a:xfrm flipH="1">
                <a:off x="1403" y="294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15" name="Line 119"/>
              <p:cNvSpPr>
                <a:spLocks noChangeShapeType="1"/>
              </p:cNvSpPr>
              <p:nvPr/>
            </p:nvSpPr>
            <p:spPr bwMode="auto">
              <a:xfrm>
                <a:off x="1613" y="295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16" name="Group 120"/>
            <p:cNvGrpSpPr>
              <a:grpSpLocks/>
            </p:cNvGrpSpPr>
            <p:nvPr/>
          </p:nvGrpSpPr>
          <p:grpSpPr bwMode="auto">
            <a:xfrm>
              <a:off x="4250" y="2135"/>
              <a:ext cx="536" cy="413"/>
              <a:chOff x="1872" y="2955"/>
              <a:chExt cx="536" cy="413"/>
            </a:xfrm>
          </p:grpSpPr>
          <p:grpSp>
            <p:nvGrpSpPr>
              <p:cNvPr id="260217" name="Group 121"/>
              <p:cNvGrpSpPr>
                <a:grpSpLocks/>
              </p:cNvGrpSpPr>
              <p:nvPr/>
            </p:nvGrpSpPr>
            <p:grpSpPr bwMode="auto">
              <a:xfrm>
                <a:off x="1872" y="3168"/>
                <a:ext cx="214" cy="196"/>
                <a:chOff x="4306" y="2833"/>
                <a:chExt cx="214" cy="196"/>
              </a:xfrm>
            </p:grpSpPr>
            <p:sp>
              <p:nvSpPr>
                <p:cNvPr id="260218" name="Oval 1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19" name="Text Box 1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0220" name="Group 124"/>
              <p:cNvGrpSpPr>
                <a:grpSpLocks/>
              </p:cNvGrpSpPr>
              <p:nvPr/>
            </p:nvGrpSpPr>
            <p:grpSpPr bwMode="auto">
              <a:xfrm>
                <a:off x="2160" y="3172"/>
                <a:ext cx="248" cy="196"/>
                <a:chOff x="4306" y="2833"/>
                <a:chExt cx="248" cy="196"/>
              </a:xfrm>
            </p:grpSpPr>
            <p:sp>
              <p:nvSpPr>
                <p:cNvPr id="260221" name="Oval 1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22" name="Text Box 12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0223" name="Line 127"/>
              <p:cNvSpPr>
                <a:spLocks noChangeShapeType="1"/>
              </p:cNvSpPr>
              <p:nvPr/>
            </p:nvSpPr>
            <p:spPr bwMode="auto">
              <a:xfrm flipH="1">
                <a:off x="1986" y="295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24" name="Line 128"/>
              <p:cNvSpPr>
                <a:spLocks noChangeShapeType="1"/>
              </p:cNvSpPr>
              <p:nvPr/>
            </p:nvSpPr>
            <p:spPr bwMode="auto">
              <a:xfrm>
                <a:off x="2202" y="295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25" name="Group 129"/>
            <p:cNvGrpSpPr>
              <a:grpSpLocks/>
            </p:cNvGrpSpPr>
            <p:nvPr/>
          </p:nvGrpSpPr>
          <p:grpSpPr bwMode="auto">
            <a:xfrm>
              <a:off x="4818" y="2352"/>
              <a:ext cx="248" cy="196"/>
              <a:chOff x="4306" y="2833"/>
              <a:chExt cx="248" cy="196"/>
            </a:xfrm>
          </p:grpSpPr>
          <p:sp>
            <p:nvSpPr>
              <p:cNvPr id="260226" name="Oval 1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27" name="Text Box 13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0228" name="Group 132"/>
            <p:cNvGrpSpPr>
              <a:grpSpLocks/>
            </p:cNvGrpSpPr>
            <p:nvPr/>
          </p:nvGrpSpPr>
          <p:grpSpPr bwMode="auto">
            <a:xfrm>
              <a:off x="5114" y="2352"/>
              <a:ext cx="248" cy="196"/>
              <a:chOff x="4306" y="2833"/>
              <a:chExt cx="248" cy="196"/>
            </a:xfrm>
          </p:grpSpPr>
          <p:sp>
            <p:nvSpPr>
              <p:cNvPr id="260229" name="Oval 1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30" name="Text Box 1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0231" name="Line 135"/>
            <p:cNvSpPr>
              <a:spLocks noChangeShapeType="1"/>
            </p:cNvSpPr>
            <p:nvPr/>
          </p:nvSpPr>
          <p:spPr bwMode="auto">
            <a:xfrm flipH="1">
              <a:off x="4926" y="213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32" name="Line 136"/>
            <p:cNvSpPr>
              <a:spLocks noChangeShapeType="1"/>
            </p:cNvSpPr>
            <p:nvPr/>
          </p:nvSpPr>
          <p:spPr bwMode="auto">
            <a:xfrm>
              <a:off x="5143" y="2141"/>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33" name="Group 137"/>
          <p:cNvGrpSpPr>
            <a:grpSpLocks/>
          </p:cNvGrpSpPr>
          <p:nvPr/>
        </p:nvGrpSpPr>
        <p:grpSpPr bwMode="auto">
          <a:xfrm>
            <a:off x="6977063" y="3127375"/>
            <a:ext cx="339725" cy="311150"/>
            <a:chOff x="4306" y="2833"/>
            <a:chExt cx="214" cy="196"/>
          </a:xfrm>
        </p:grpSpPr>
        <p:sp>
          <p:nvSpPr>
            <p:cNvPr id="260234" name="Oval 1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35" name="Text Box 13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70</a:t>
              </a:r>
            </a:p>
          </p:txBody>
        </p:sp>
      </p:grpSp>
      <p:sp>
        <p:nvSpPr>
          <p:cNvPr id="260236" name="Freeform 140"/>
          <p:cNvSpPr>
            <a:spLocks/>
          </p:cNvSpPr>
          <p:nvPr/>
        </p:nvSpPr>
        <p:spPr bwMode="auto">
          <a:xfrm>
            <a:off x="6680200" y="3011488"/>
            <a:ext cx="920750" cy="1195387"/>
          </a:xfrm>
          <a:custGeom>
            <a:avLst/>
            <a:gdLst>
              <a:gd name="T0" fmla="*/ 217 w 580"/>
              <a:gd name="T1" fmla="*/ 732 h 753"/>
              <a:gd name="T2" fmla="*/ 95 w 580"/>
              <a:gd name="T3" fmla="*/ 739 h 753"/>
              <a:gd name="T4" fmla="*/ 34 w 580"/>
              <a:gd name="T5" fmla="*/ 712 h 753"/>
              <a:gd name="T6" fmla="*/ 34 w 580"/>
              <a:gd name="T7" fmla="*/ 610 h 753"/>
              <a:gd name="T8" fmla="*/ 0 w 580"/>
              <a:gd name="T9" fmla="*/ 502 h 753"/>
              <a:gd name="T10" fmla="*/ 82 w 580"/>
              <a:gd name="T11" fmla="*/ 251 h 753"/>
              <a:gd name="T12" fmla="*/ 109 w 580"/>
              <a:gd name="T13" fmla="*/ 210 h 753"/>
              <a:gd name="T14" fmla="*/ 183 w 580"/>
              <a:gd name="T15" fmla="*/ 61 h 753"/>
              <a:gd name="T16" fmla="*/ 258 w 580"/>
              <a:gd name="T17" fmla="*/ 21 h 753"/>
              <a:gd name="T18" fmla="*/ 298 w 580"/>
              <a:gd name="T19" fmla="*/ 7 h 753"/>
              <a:gd name="T20" fmla="*/ 319 w 580"/>
              <a:gd name="T21" fmla="*/ 0 h 753"/>
              <a:gd name="T22" fmla="*/ 400 w 580"/>
              <a:gd name="T23" fmla="*/ 7 h 753"/>
              <a:gd name="T24" fmla="*/ 461 w 580"/>
              <a:gd name="T25" fmla="*/ 55 h 753"/>
              <a:gd name="T26" fmla="*/ 502 w 580"/>
              <a:gd name="T27" fmla="*/ 89 h 753"/>
              <a:gd name="T28" fmla="*/ 549 w 580"/>
              <a:gd name="T29" fmla="*/ 210 h 753"/>
              <a:gd name="T30" fmla="*/ 522 w 580"/>
              <a:gd name="T31" fmla="*/ 366 h 753"/>
              <a:gd name="T32" fmla="*/ 576 w 580"/>
              <a:gd name="T33" fmla="*/ 475 h 753"/>
              <a:gd name="T34" fmla="*/ 542 w 580"/>
              <a:gd name="T35" fmla="*/ 651 h 753"/>
              <a:gd name="T36" fmla="*/ 468 w 580"/>
              <a:gd name="T37" fmla="*/ 739 h 753"/>
              <a:gd name="T38" fmla="*/ 427 w 580"/>
              <a:gd name="T39" fmla="*/ 753 h 753"/>
              <a:gd name="T40" fmla="*/ 305 w 580"/>
              <a:gd name="T41" fmla="*/ 746 h 753"/>
              <a:gd name="T42" fmla="*/ 217 w 580"/>
              <a:gd name="T43" fmla="*/ 73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0" h="753">
                <a:moveTo>
                  <a:pt x="217" y="732"/>
                </a:moveTo>
                <a:cubicBezTo>
                  <a:pt x="141" y="752"/>
                  <a:pt x="181" y="748"/>
                  <a:pt x="95" y="739"/>
                </a:cubicBezTo>
                <a:cubicBezTo>
                  <a:pt x="46" y="722"/>
                  <a:pt x="66" y="733"/>
                  <a:pt x="34" y="712"/>
                </a:cubicBezTo>
                <a:cubicBezTo>
                  <a:pt x="21" y="674"/>
                  <a:pt x="21" y="649"/>
                  <a:pt x="34" y="610"/>
                </a:cubicBezTo>
                <a:cubicBezTo>
                  <a:pt x="26" y="558"/>
                  <a:pt x="16" y="547"/>
                  <a:pt x="0" y="502"/>
                </a:cubicBezTo>
                <a:cubicBezTo>
                  <a:pt x="6" y="429"/>
                  <a:pt x="12" y="298"/>
                  <a:pt x="82" y="251"/>
                </a:cubicBezTo>
                <a:cubicBezTo>
                  <a:pt x="91" y="237"/>
                  <a:pt x="100" y="224"/>
                  <a:pt x="109" y="210"/>
                </a:cubicBezTo>
                <a:cubicBezTo>
                  <a:pt x="143" y="158"/>
                  <a:pt x="112" y="86"/>
                  <a:pt x="183" y="61"/>
                </a:cubicBezTo>
                <a:cubicBezTo>
                  <a:pt x="196" y="25"/>
                  <a:pt x="222" y="34"/>
                  <a:pt x="258" y="21"/>
                </a:cubicBezTo>
                <a:cubicBezTo>
                  <a:pt x="271" y="16"/>
                  <a:pt x="285" y="12"/>
                  <a:pt x="298" y="7"/>
                </a:cubicBezTo>
                <a:cubicBezTo>
                  <a:pt x="305" y="5"/>
                  <a:pt x="319" y="0"/>
                  <a:pt x="319" y="0"/>
                </a:cubicBezTo>
                <a:cubicBezTo>
                  <a:pt x="346" y="2"/>
                  <a:pt x="373" y="1"/>
                  <a:pt x="400" y="7"/>
                </a:cubicBezTo>
                <a:cubicBezTo>
                  <a:pt x="422" y="12"/>
                  <a:pt x="446" y="42"/>
                  <a:pt x="461" y="55"/>
                </a:cubicBezTo>
                <a:cubicBezTo>
                  <a:pt x="493" y="82"/>
                  <a:pt x="471" y="52"/>
                  <a:pt x="502" y="89"/>
                </a:cubicBezTo>
                <a:cubicBezTo>
                  <a:pt x="528" y="121"/>
                  <a:pt x="535" y="171"/>
                  <a:pt x="549" y="210"/>
                </a:cubicBezTo>
                <a:cubicBezTo>
                  <a:pt x="559" y="290"/>
                  <a:pt x="530" y="279"/>
                  <a:pt x="522" y="366"/>
                </a:cubicBezTo>
                <a:cubicBezTo>
                  <a:pt x="573" y="408"/>
                  <a:pt x="567" y="412"/>
                  <a:pt x="576" y="475"/>
                </a:cubicBezTo>
                <a:cubicBezTo>
                  <a:pt x="572" y="543"/>
                  <a:pt x="580" y="597"/>
                  <a:pt x="542" y="651"/>
                </a:cubicBezTo>
                <a:cubicBezTo>
                  <a:pt x="531" y="688"/>
                  <a:pt x="507" y="726"/>
                  <a:pt x="468" y="739"/>
                </a:cubicBezTo>
                <a:cubicBezTo>
                  <a:pt x="454" y="744"/>
                  <a:pt x="427" y="753"/>
                  <a:pt x="427" y="753"/>
                </a:cubicBezTo>
                <a:cubicBezTo>
                  <a:pt x="386" y="751"/>
                  <a:pt x="346" y="750"/>
                  <a:pt x="305" y="746"/>
                </a:cubicBezTo>
                <a:cubicBezTo>
                  <a:pt x="273" y="743"/>
                  <a:pt x="251" y="732"/>
                  <a:pt x="217" y="732"/>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37" name="Line 141"/>
          <p:cNvSpPr>
            <a:spLocks noChangeShapeType="1"/>
          </p:cNvSpPr>
          <p:nvPr/>
        </p:nvSpPr>
        <p:spPr bwMode="auto">
          <a:xfrm flipH="1">
            <a:off x="6938963" y="3398838"/>
            <a:ext cx="128587" cy="312737"/>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238" name="Group 142"/>
          <p:cNvGrpSpPr>
            <a:grpSpLocks/>
          </p:cNvGrpSpPr>
          <p:nvPr/>
        </p:nvGrpSpPr>
        <p:grpSpPr bwMode="auto">
          <a:xfrm>
            <a:off x="573088" y="4310063"/>
            <a:ext cx="3606800" cy="2070100"/>
            <a:chOff x="361" y="2715"/>
            <a:chExt cx="2272" cy="1304"/>
          </a:xfrm>
        </p:grpSpPr>
        <p:grpSp>
          <p:nvGrpSpPr>
            <p:cNvPr id="260239" name="Group 143"/>
            <p:cNvGrpSpPr>
              <a:grpSpLocks/>
            </p:cNvGrpSpPr>
            <p:nvPr/>
          </p:nvGrpSpPr>
          <p:grpSpPr bwMode="auto">
            <a:xfrm>
              <a:off x="1377" y="2715"/>
              <a:ext cx="248" cy="196"/>
              <a:chOff x="4306" y="2833"/>
              <a:chExt cx="248" cy="196"/>
            </a:xfrm>
          </p:grpSpPr>
          <p:sp>
            <p:nvSpPr>
              <p:cNvPr id="260240" name="Oval 1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41" name="Text Box 14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0242" name="Group 146"/>
            <p:cNvGrpSpPr>
              <a:grpSpLocks/>
            </p:cNvGrpSpPr>
            <p:nvPr/>
          </p:nvGrpSpPr>
          <p:grpSpPr bwMode="auto">
            <a:xfrm>
              <a:off x="801" y="2866"/>
              <a:ext cx="1366" cy="385"/>
              <a:chOff x="1152" y="2215"/>
              <a:chExt cx="1366" cy="385"/>
            </a:xfrm>
          </p:grpSpPr>
          <p:grpSp>
            <p:nvGrpSpPr>
              <p:cNvPr id="260243" name="Group 147"/>
              <p:cNvGrpSpPr>
                <a:grpSpLocks/>
              </p:cNvGrpSpPr>
              <p:nvPr/>
            </p:nvGrpSpPr>
            <p:grpSpPr bwMode="auto">
              <a:xfrm>
                <a:off x="1152" y="2404"/>
                <a:ext cx="214" cy="196"/>
                <a:chOff x="4306" y="2833"/>
                <a:chExt cx="214" cy="196"/>
              </a:xfrm>
            </p:grpSpPr>
            <p:sp>
              <p:nvSpPr>
                <p:cNvPr id="260244" name="Oval 1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45" name="Text Box 1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0246" name="Group 150"/>
              <p:cNvGrpSpPr>
                <a:grpSpLocks/>
              </p:cNvGrpSpPr>
              <p:nvPr/>
            </p:nvGrpSpPr>
            <p:grpSpPr bwMode="auto">
              <a:xfrm>
                <a:off x="2304" y="2404"/>
                <a:ext cx="214" cy="196"/>
                <a:chOff x="4306" y="2833"/>
                <a:chExt cx="214" cy="196"/>
              </a:xfrm>
            </p:grpSpPr>
            <p:sp>
              <p:nvSpPr>
                <p:cNvPr id="260247" name="Oval 1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48" name="Text Box 1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0249" name="Line 153"/>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50" name="Line 154"/>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51" name="Group 155"/>
            <p:cNvGrpSpPr>
              <a:grpSpLocks/>
            </p:cNvGrpSpPr>
            <p:nvPr/>
          </p:nvGrpSpPr>
          <p:grpSpPr bwMode="auto">
            <a:xfrm>
              <a:off x="505" y="3439"/>
              <a:ext cx="214" cy="196"/>
              <a:chOff x="4306" y="2833"/>
              <a:chExt cx="214" cy="196"/>
            </a:xfrm>
          </p:grpSpPr>
          <p:sp>
            <p:nvSpPr>
              <p:cNvPr id="260252" name="Oval 1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53" name="Text Box 1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0254" name="Group 158"/>
            <p:cNvGrpSpPr>
              <a:grpSpLocks/>
            </p:cNvGrpSpPr>
            <p:nvPr/>
          </p:nvGrpSpPr>
          <p:grpSpPr bwMode="auto">
            <a:xfrm>
              <a:off x="1089" y="3439"/>
              <a:ext cx="214" cy="196"/>
              <a:chOff x="4306" y="2833"/>
              <a:chExt cx="214" cy="196"/>
            </a:xfrm>
          </p:grpSpPr>
          <p:sp>
            <p:nvSpPr>
              <p:cNvPr id="260255" name="Oval 1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56" name="Text Box 1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60257" name="Line 161"/>
            <p:cNvSpPr>
              <a:spLocks noChangeShapeType="1"/>
            </p:cNvSpPr>
            <p:nvPr/>
          </p:nvSpPr>
          <p:spPr bwMode="auto">
            <a:xfrm flipH="1">
              <a:off x="632" y="3213"/>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58" name="Line 162"/>
            <p:cNvSpPr>
              <a:spLocks noChangeShapeType="1"/>
            </p:cNvSpPr>
            <p:nvPr/>
          </p:nvSpPr>
          <p:spPr bwMode="auto">
            <a:xfrm>
              <a:off x="991" y="3219"/>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259" name="Group 163"/>
            <p:cNvGrpSpPr>
              <a:grpSpLocks/>
            </p:cNvGrpSpPr>
            <p:nvPr/>
          </p:nvGrpSpPr>
          <p:grpSpPr bwMode="auto">
            <a:xfrm>
              <a:off x="1665" y="3439"/>
              <a:ext cx="214" cy="196"/>
              <a:chOff x="4306" y="2833"/>
              <a:chExt cx="214" cy="196"/>
            </a:xfrm>
          </p:grpSpPr>
          <p:sp>
            <p:nvSpPr>
              <p:cNvPr id="260260" name="Oval 1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61" name="Text Box 1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0262" name="Group 166"/>
            <p:cNvGrpSpPr>
              <a:grpSpLocks/>
            </p:cNvGrpSpPr>
            <p:nvPr/>
          </p:nvGrpSpPr>
          <p:grpSpPr bwMode="auto">
            <a:xfrm>
              <a:off x="2241" y="3439"/>
              <a:ext cx="248" cy="196"/>
              <a:chOff x="4306" y="2833"/>
              <a:chExt cx="248" cy="196"/>
            </a:xfrm>
          </p:grpSpPr>
          <p:sp>
            <p:nvSpPr>
              <p:cNvPr id="260263" name="Oval 1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64" name="Text Box 16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0265" name="Line 169"/>
            <p:cNvSpPr>
              <a:spLocks noChangeShapeType="1"/>
            </p:cNvSpPr>
            <p:nvPr/>
          </p:nvSpPr>
          <p:spPr bwMode="auto">
            <a:xfrm flipH="1">
              <a:off x="1790" y="3219"/>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66" name="Line 170"/>
            <p:cNvSpPr>
              <a:spLocks noChangeShapeType="1"/>
            </p:cNvSpPr>
            <p:nvPr/>
          </p:nvSpPr>
          <p:spPr bwMode="auto">
            <a:xfrm>
              <a:off x="2156" y="3213"/>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267" name="Group 171"/>
            <p:cNvGrpSpPr>
              <a:grpSpLocks/>
            </p:cNvGrpSpPr>
            <p:nvPr/>
          </p:nvGrpSpPr>
          <p:grpSpPr bwMode="auto">
            <a:xfrm>
              <a:off x="361" y="3612"/>
              <a:ext cx="510" cy="407"/>
              <a:chOff x="712" y="2961"/>
              <a:chExt cx="510" cy="407"/>
            </a:xfrm>
          </p:grpSpPr>
          <p:grpSp>
            <p:nvGrpSpPr>
              <p:cNvPr id="260268" name="Group 172"/>
              <p:cNvGrpSpPr>
                <a:grpSpLocks/>
              </p:cNvGrpSpPr>
              <p:nvPr/>
            </p:nvGrpSpPr>
            <p:grpSpPr bwMode="auto">
              <a:xfrm>
                <a:off x="712" y="3172"/>
                <a:ext cx="248" cy="196"/>
                <a:chOff x="4306" y="2833"/>
                <a:chExt cx="248" cy="196"/>
              </a:xfrm>
            </p:grpSpPr>
            <p:sp>
              <p:nvSpPr>
                <p:cNvPr id="260269" name="Oval 1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70" name="Text Box 1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0271" name="Group 175"/>
              <p:cNvGrpSpPr>
                <a:grpSpLocks/>
              </p:cNvGrpSpPr>
              <p:nvPr/>
            </p:nvGrpSpPr>
            <p:grpSpPr bwMode="auto">
              <a:xfrm>
                <a:off x="1008" y="3168"/>
                <a:ext cx="214" cy="196"/>
                <a:chOff x="4306" y="2833"/>
                <a:chExt cx="214" cy="196"/>
              </a:xfrm>
            </p:grpSpPr>
            <p:sp>
              <p:nvSpPr>
                <p:cNvPr id="260272" name="Oval 1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73" name="Text Box 1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60274" name="Line 178"/>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75" name="Line 179"/>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76" name="Group 180"/>
            <p:cNvGrpSpPr>
              <a:grpSpLocks/>
            </p:cNvGrpSpPr>
            <p:nvPr/>
          </p:nvGrpSpPr>
          <p:grpSpPr bwMode="auto">
            <a:xfrm>
              <a:off x="937" y="3592"/>
              <a:ext cx="510" cy="427"/>
              <a:chOff x="1288" y="2941"/>
              <a:chExt cx="510" cy="427"/>
            </a:xfrm>
          </p:grpSpPr>
          <p:grpSp>
            <p:nvGrpSpPr>
              <p:cNvPr id="260277" name="Group 181"/>
              <p:cNvGrpSpPr>
                <a:grpSpLocks/>
              </p:cNvGrpSpPr>
              <p:nvPr/>
            </p:nvGrpSpPr>
            <p:grpSpPr bwMode="auto">
              <a:xfrm>
                <a:off x="1288" y="3168"/>
                <a:ext cx="214" cy="196"/>
                <a:chOff x="4306" y="2833"/>
                <a:chExt cx="214" cy="196"/>
              </a:xfrm>
            </p:grpSpPr>
            <p:sp>
              <p:nvSpPr>
                <p:cNvPr id="260278" name="Oval 1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79" name="Text Box 18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0280" name="Group 184"/>
              <p:cNvGrpSpPr>
                <a:grpSpLocks/>
              </p:cNvGrpSpPr>
              <p:nvPr/>
            </p:nvGrpSpPr>
            <p:grpSpPr bwMode="auto">
              <a:xfrm>
                <a:off x="1584" y="3172"/>
                <a:ext cx="214" cy="196"/>
                <a:chOff x="4306" y="2833"/>
                <a:chExt cx="214" cy="196"/>
              </a:xfrm>
            </p:grpSpPr>
            <p:sp>
              <p:nvSpPr>
                <p:cNvPr id="260281" name="Oval 1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82" name="Text Box 18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0283" name="Line 187"/>
              <p:cNvSpPr>
                <a:spLocks noChangeShapeType="1"/>
              </p:cNvSpPr>
              <p:nvPr/>
            </p:nvSpPr>
            <p:spPr bwMode="auto">
              <a:xfrm flipH="1">
                <a:off x="1403" y="294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84" name="Line 188"/>
              <p:cNvSpPr>
                <a:spLocks noChangeShapeType="1"/>
              </p:cNvSpPr>
              <p:nvPr/>
            </p:nvSpPr>
            <p:spPr bwMode="auto">
              <a:xfrm>
                <a:off x="1613" y="295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285" name="Group 189"/>
            <p:cNvGrpSpPr>
              <a:grpSpLocks/>
            </p:cNvGrpSpPr>
            <p:nvPr/>
          </p:nvGrpSpPr>
          <p:grpSpPr bwMode="auto">
            <a:xfrm>
              <a:off x="1521" y="3819"/>
              <a:ext cx="214" cy="196"/>
              <a:chOff x="4306" y="2833"/>
              <a:chExt cx="214" cy="196"/>
            </a:xfrm>
          </p:grpSpPr>
          <p:sp>
            <p:nvSpPr>
              <p:cNvPr id="260286" name="Oval 1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87" name="Text Box 19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0288" name="Group 192"/>
            <p:cNvGrpSpPr>
              <a:grpSpLocks/>
            </p:cNvGrpSpPr>
            <p:nvPr/>
          </p:nvGrpSpPr>
          <p:grpSpPr bwMode="auto">
            <a:xfrm>
              <a:off x="1809" y="3823"/>
              <a:ext cx="248" cy="196"/>
              <a:chOff x="4306" y="2833"/>
              <a:chExt cx="248" cy="196"/>
            </a:xfrm>
          </p:grpSpPr>
          <p:sp>
            <p:nvSpPr>
              <p:cNvPr id="260289" name="Oval 1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90" name="Text Box 19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0291" name="Line 195"/>
            <p:cNvSpPr>
              <a:spLocks noChangeShapeType="1"/>
            </p:cNvSpPr>
            <p:nvPr/>
          </p:nvSpPr>
          <p:spPr bwMode="auto">
            <a:xfrm flipH="1">
              <a:off x="1635" y="3606"/>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292" name="Line 196"/>
            <p:cNvSpPr>
              <a:spLocks noChangeShapeType="1"/>
            </p:cNvSpPr>
            <p:nvPr/>
          </p:nvSpPr>
          <p:spPr bwMode="auto">
            <a:xfrm>
              <a:off x="1851" y="3606"/>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293" name="Group 197"/>
            <p:cNvGrpSpPr>
              <a:grpSpLocks/>
            </p:cNvGrpSpPr>
            <p:nvPr/>
          </p:nvGrpSpPr>
          <p:grpSpPr bwMode="auto">
            <a:xfrm>
              <a:off x="2089" y="3823"/>
              <a:ext cx="248" cy="196"/>
              <a:chOff x="4306" y="2833"/>
              <a:chExt cx="248" cy="196"/>
            </a:xfrm>
          </p:grpSpPr>
          <p:sp>
            <p:nvSpPr>
              <p:cNvPr id="260294" name="Oval 1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95" name="Text Box 19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0296" name="Group 200"/>
            <p:cNvGrpSpPr>
              <a:grpSpLocks/>
            </p:cNvGrpSpPr>
            <p:nvPr/>
          </p:nvGrpSpPr>
          <p:grpSpPr bwMode="auto">
            <a:xfrm>
              <a:off x="2385" y="3823"/>
              <a:ext cx="248" cy="196"/>
              <a:chOff x="4306" y="2833"/>
              <a:chExt cx="248" cy="196"/>
            </a:xfrm>
          </p:grpSpPr>
          <p:sp>
            <p:nvSpPr>
              <p:cNvPr id="260297" name="Oval 2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298" name="Text Box 20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0299" name="Line 203"/>
            <p:cNvSpPr>
              <a:spLocks noChangeShapeType="1"/>
            </p:cNvSpPr>
            <p:nvPr/>
          </p:nvSpPr>
          <p:spPr bwMode="auto">
            <a:xfrm flipH="1">
              <a:off x="2197" y="3606"/>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00" name="Line 204"/>
            <p:cNvSpPr>
              <a:spLocks noChangeShapeType="1"/>
            </p:cNvSpPr>
            <p:nvPr/>
          </p:nvSpPr>
          <p:spPr bwMode="auto">
            <a:xfrm>
              <a:off x="2414" y="3612"/>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301" name="Group 205"/>
          <p:cNvGrpSpPr>
            <a:grpSpLocks/>
          </p:cNvGrpSpPr>
          <p:nvPr/>
        </p:nvGrpSpPr>
        <p:grpSpPr bwMode="auto">
          <a:xfrm>
            <a:off x="1730375" y="5461000"/>
            <a:ext cx="339725" cy="311150"/>
            <a:chOff x="4306" y="2833"/>
            <a:chExt cx="214" cy="196"/>
          </a:xfrm>
        </p:grpSpPr>
        <p:sp>
          <p:nvSpPr>
            <p:cNvPr id="260302" name="Oval 20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03" name="Text Box 20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10</a:t>
              </a:r>
            </a:p>
          </p:txBody>
        </p:sp>
      </p:grpSp>
      <p:sp>
        <p:nvSpPr>
          <p:cNvPr id="260304" name="Freeform 208"/>
          <p:cNvSpPr>
            <a:spLocks/>
          </p:cNvSpPr>
          <p:nvPr/>
        </p:nvSpPr>
        <p:spPr bwMode="auto">
          <a:xfrm>
            <a:off x="1441450" y="5314950"/>
            <a:ext cx="962025" cy="1193800"/>
          </a:xfrm>
          <a:custGeom>
            <a:avLst/>
            <a:gdLst>
              <a:gd name="T0" fmla="*/ 14 w 606"/>
              <a:gd name="T1" fmla="*/ 677 h 752"/>
              <a:gd name="T2" fmla="*/ 14 w 606"/>
              <a:gd name="T3" fmla="*/ 616 h 752"/>
              <a:gd name="T4" fmla="*/ 0 w 606"/>
              <a:gd name="T5" fmla="*/ 576 h 752"/>
              <a:gd name="T6" fmla="*/ 41 w 606"/>
              <a:gd name="T7" fmla="*/ 440 h 752"/>
              <a:gd name="T8" fmla="*/ 54 w 606"/>
              <a:gd name="T9" fmla="*/ 399 h 752"/>
              <a:gd name="T10" fmla="*/ 61 w 606"/>
              <a:gd name="T11" fmla="*/ 379 h 752"/>
              <a:gd name="T12" fmla="*/ 68 w 606"/>
              <a:gd name="T13" fmla="*/ 216 h 752"/>
              <a:gd name="T14" fmla="*/ 115 w 606"/>
              <a:gd name="T15" fmla="*/ 74 h 752"/>
              <a:gd name="T16" fmla="*/ 176 w 606"/>
              <a:gd name="T17" fmla="*/ 47 h 752"/>
              <a:gd name="T18" fmla="*/ 346 w 606"/>
              <a:gd name="T19" fmla="*/ 0 h 752"/>
              <a:gd name="T20" fmla="*/ 434 w 606"/>
              <a:gd name="T21" fmla="*/ 27 h 752"/>
              <a:gd name="T22" fmla="*/ 481 w 606"/>
              <a:gd name="T23" fmla="*/ 88 h 752"/>
              <a:gd name="T24" fmla="*/ 522 w 606"/>
              <a:gd name="T25" fmla="*/ 264 h 752"/>
              <a:gd name="T26" fmla="*/ 542 w 606"/>
              <a:gd name="T27" fmla="*/ 379 h 752"/>
              <a:gd name="T28" fmla="*/ 583 w 606"/>
              <a:gd name="T29" fmla="*/ 487 h 752"/>
              <a:gd name="T30" fmla="*/ 562 w 606"/>
              <a:gd name="T31" fmla="*/ 698 h 752"/>
              <a:gd name="T32" fmla="*/ 420 w 606"/>
              <a:gd name="T33" fmla="*/ 752 h 752"/>
              <a:gd name="T34" fmla="*/ 88 w 606"/>
              <a:gd name="T35" fmla="*/ 725 h 752"/>
              <a:gd name="T36" fmla="*/ 41 w 606"/>
              <a:gd name="T37" fmla="*/ 718 h 752"/>
              <a:gd name="T38" fmla="*/ 14 w 606"/>
              <a:gd name="T39" fmla="*/ 677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6" h="752">
                <a:moveTo>
                  <a:pt x="14" y="677"/>
                </a:moveTo>
                <a:cubicBezTo>
                  <a:pt x="23" y="648"/>
                  <a:pt x="24" y="655"/>
                  <a:pt x="14" y="616"/>
                </a:cubicBezTo>
                <a:cubicBezTo>
                  <a:pt x="11" y="602"/>
                  <a:pt x="0" y="576"/>
                  <a:pt x="0" y="576"/>
                </a:cubicBezTo>
                <a:cubicBezTo>
                  <a:pt x="6" y="509"/>
                  <a:pt x="6" y="490"/>
                  <a:pt x="41" y="440"/>
                </a:cubicBezTo>
                <a:cubicBezTo>
                  <a:pt x="45" y="426"/>
                  <a:pt x="50" y="413"/>
                  <a:pt x="54" y="399"/>
                </a:cubicBezTo>
                <a:cubicBezTo>
                  <a:pt x="56" y="392"/>
                  <a:pt x="61" y="379"/>
                  <a:pt x="61" y="379"/>
                </a:cubicBezTo>
                <a:cubicBezTo>
                  <a:pt x="63" y="325"/>
                  <a:pt x="64" y="270"/>
                  <a:pt x="68" y="216"/>
                </a:cubicBezTo>
                <a:cubicBezTo>
                  <a:pt x="70" y="182"/>
                  <a:pt x="91" y="97"/>
                  <a:pt x="115" y="74"/>
                </a:cubicBezTo>
                <a:cubicBezTo>
                  <a:pt x="128" y="61"/>
                  <a:pt x="162" y="51"/>
                  <a:pt x="176" y="47"/>
                </a:cubicBezTo>
                <a:cubicBezTo>
                  <a:pt x="233" y="32"/>
                  <a:pt x="288" y="13"/>
                  <a:pt x="346" y="0"/>
                </a:cubicBezTo>
                <a:cubicBezTo>
                  <a:pt x="387" y="5"/>
                  <a:pt x="402" y="6"/>
                  <a:pt x="434" y="27"/>
                </a:cubicBezTo>
                <a:cubicBezTo>
                  <a:pt x="466" y="75"/>
                  <a:pt x="450" y="55"/>
                  <a:pt x="481" y="88"/>
                </a:cubicBezTo>
                <a:cubicBezTo>
                  <a:pt x="501" y="146"/>
                  <a:pt x="502" y="206"/>
                  <a:pt x="522" y="264"/>
                </a:cubicBezTo>
                <a:cubicBezTo>
                  <a:pt x="527" y="303"/>
                  <a:pt x="531" y="341"/>
                  <a:pt x="542" y="379"/>
                </a:cubicBezTo>
                <a:cubicBezTo>
                  <a:pt x="553" y="416"/>
                  <a:pt x="573" y="449"/>
                  <a:pt x="583" y="487"/>
                </a:cubicBezTo>
                <a:cubicBezTo>
                  <a:pt x="578" y="557"/>
                  <a:pt x="606" y="643"/>
                  <a:pt x="562" y="698"/>
                </a:cubicBezTo>
                <a:cubicBezTo>
                  <a:pt x="539" y="727"/>
                  <a:pt x="456" y="746"/>
                  <a:pt x="420" y="752"/>
                </a:cubicBezTo>
                <a:cubicBezTo>
                  <a:pt x="307" y="737"/>
                  <a:pt x="204" y="729"/>
                  <a:pt x="88" y="725"/>
                </a:cubicBezTo>
                <a:cubicBezTo>
                  <a:pt x="72" y="723"/>
                  <a:pt x="55" y="724"/>
                  <a:pt x="41" y="718"/>
                </a:cubicBezTo>
                <a:cubicBezTo>
                  <a:pt x="26" y="711"/>
                  <a:pt x="14" y="677"/>
                  <a:pt x="14" y="677"/>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05" name="Line 209"/>
          <p:cNvSpPr>
            <a:spLocks noChangeShapeType="1"/>
          </p:cNvSpPr>
          <p:nvPr/>
        </p:nvSpPr>
        <p:spPr bwMode="auto">
          <a:xfrm>
            <a:off x="2000250" y="5734050"/>
            <a:ext cx="141288" cy="354013"/>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306" name="Group 210"/>
          <p:cNvGrpSpPr>
            <a:grpSpLocks/>
          </p:cNvGrpSpPr>
          <p:nvPr/>
        </p:nvGrpSpPr>
        <p:grpSpPr bwMode="auto">
          <a:xfrm>
            <a:off x="4975225" y="4375150"/>
            <a:ext cx="3606800" cy="2070100"/>
            <a:chOff x="3134" y="2756"/>
            <a:chExt cx="2272" cy="1304"/>
          </a:xfrm>
        </p:grpSpPr>
        <p:grpSp>
          <p:nvGrpSpPr>
            <p:cNvPr id="260307" name="Group 211"/>
            <p:cNvGrpSpPr>
              <a:grpSpLocks/>
            </p:cNvGrpSpPr>
            <p:nvPr/>
          </p:nvGrpSpPr>
          <p:grpSpPr bwMode="auto">
            <a:xfrm>
              <a:off x="4150" y="2756"/>
              <a:ext cx="248" cy="196"/>
              <a:chOff x="4306" y="2833"/>
              <a:chExt cx="248" cy="196"/>
            </a:xfrm>
          </p:grpSpPr>
          <p:sp>
            <p:nvSpPr>
              <p:cNvPr id="260308" name="Oval 2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09" name="Text Box 21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0310" name="Group 214"/>
            <p:cNvGrpSpPr>
              <a:grpSpLocks/>
            </p:cNvGrpSpPr>
            <p:nvPr/>
          </p:nvGrpSpPr>
          <p:grpSpPr bwMode="auto">
            <a:xfrm>
              <a:off x="3574" y="2907"/>
              <a:ext cx="1366" cy="385"/>
              <a:chOff x="1152" y="2215"/>
              <a:chExt cx="1366" cy="385"/>
            </a:xfrm>
          </p:grpSpPr>
          <p:grpSp>
            <p:nvGrpSpPr>
              <p:cNvPr id="260311" name="Group 215"/>
              <p:cNvGrpSpPr>
                <a:grpSpLocks/>
              </p:cNvGrpSpPr>
              <p:nvPr/>
            </p:nvGrpSpPr>
            <p:grpSpPr bwMode="auto">
              <a:xfrm>
                <a:off x="1152" y="2404"/>
                <a:ext cx="214" cy="196"/>
                <a:chOff x="4306" y="2833"/>
                <a:chExt cx="214" cy="196"/>
              </a:xfrm>
            </p:grpSpPr>
            <p:sp>
              <p:nvSpPr>
                <p:cNvPr id="260312" name="Oval 2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13" name="Text Box 2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0314" name="Group 218"/>
              <p:cNvGrpSpPr>
                <a:grpSpLocks/>
              </p:cNvGrpSpPr>
              <p:nvPr/>
            </p:nvGrpSpPr>
            <p:grpSpPr bwMode="auto">
              <a:xfrm>
                <a:off x="2304" y="2404"/>
                <a:ext cx="214" cy="196"/>
                <a:chOff x="4306" y="2833"/>
                <a:chExt cx="214" cy="196"/>
              </a:xfrm>
            </p:grpSpPr>
            <p:sp>
              <p:nvSpPr>
                <p:cNvPr id="260315" name="Oval 2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16" name="Text Box 2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0317" name="Line 221"/>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18" name="Line 222"/>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319" name="Group 223"/>
            <p:cNvGrpSpPr>
              <a:grpSpLocks/>
            </p:cNvGrpSpPr>
            <p:nvPr/>
          </p:nvGrpSpPr>
          <p:grpSpPr bwMode="auto">
            <a:xfrm>
              <a:off x="3278" y="3480"/>
              <a:ext cx="214" cy="196"/>
              <a:chOff x="4306" y="2833"/>
              <a:chExt cx="214" cy="196"/>
            </a:xfrm>
          </p:grpSpPr>
          <p:sp>
            <p:nvSpPr>
              <p:cNvPr id="260320" name="Oval 2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21" name="Text Box 22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0322" name="Group 226"/>
            <p:cNvGrpSpPr>
              <a:grpSpLocks/>
            </p:cNvGrpSpPr>
            <p:nvPr/>
          </p:nvGrpSpPr>
          <p:grpSpPr bwMode="auto">
            <a:xfrm>
              <a:off x="3862" y="3480"/>
              <a:ext cx="214" cy="196"/>
              <a:chOff x="4306" y="2833"/>
              <a:chExt cx="214" cy="196"/>
            </a:xfrm>
          </p:grpSpPr>
          <p:sp>
            <p:nvSpPr>
              <p:cNvPr id="260323" name="Oval 2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24" name="Text Box 2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10</a:t>
                </a:r>
              </a:p>
            </p:txBody>
          </p:sp>
        </p:grpSp>
        <p:sp>
          <p:nvSpPr>
            <p:cNvPr id="260325" name="Line 229"/>
            <p:cNvSpPr>
              <a:spLocks noChangeShapeType="1"/>
            </p:cNvSpPr>
            <p:nvPr/>
          </p:nvSpPr>
          <p:spPr bwMode="auto">
            <a:xfrm flipH="1">
              <a:off x="3405" y="3254"/>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26" name="Line 230"/>
            <p:cNvSpPr>
              <a:spLocks noChangeShapeType="1"/>
            </p:cNvSpPr>
            <p:nvPr/>
          </p:nvSpPr>
          <p:spPr bwMode="auto">
            <a:xfrm>
              <a:off x="3764" y="3260"/>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327" name="Group 231"/>
            <p:cNvGrpSpPr>
              <a:grpSpLocks/>
            </p:cNvGrpSpPr>
            <p:nvPr/>
          </p:nvGrpSpPr>
          <p:grpSpPr bwMode="auto">
            <a:xfrm>
              <a:off x="4438" y="3480"/>
              <a:ext cx="214" cy="196"/>
              <a:chOff x="4306" y="2833"/>
              <a:chExt cx="214" cy="196"/>
            </a:xfrm>
          </p:grpSpPr>
          <p:sp>
            <p:nvSpPr>
              <p:cNvPr id="260328" name="Oval 2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29" name="Text Box 23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0330" name="Group 234"/>
            <p:cNvGrpSpPr>
              <a:grpSpLocks/>
            </p:cNvGrpSpPr>
            <p:nvPr/>
          </p:nvGrpSpPr>
          <p:grpSpPr bwMode="auto">
            <a:xfrm>
              <a:off x="5014" y="3480"/>
              <a:ext cx="248" cy="196"/>
              <a:chOff x="4306" y="2833"/>
              <a:chExt cx="248" cy="196"/>
            </a:xfrm>
          </p:grpSpPr>
          <p:sp>
            <p:nvSpPr>
              <p:cNvPr id="260331" name="Oval 2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32" name="Text Box 23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0333" name="Line 237"/>
            <p:cNvSpPr>
              <a:spLocks noChangeShapeType="1"/>
            </p:cNvSpPr>
            <p:nvPr/>
          </p:nvSpPr>
          <p:spPr bwMode="auto">
            <a:xfrm flipH="1">
              <a:off x="4563" y="3260"/>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34" name="Line 238"/>
            <p:cNvSpPr>
              <a:spLocks noChangeShapeType="1"/>
            </p:cNvSpPr>
            <p:nvPr/>
          </p:nvSpPr>
          <p:spPr bwMode="auto">
            <a:xfrm>
              <a:off x="4929" y="3254"/>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335" name="Group 239"/>
            <p:cNvGrpSpPr>
              <a:grpSpLocks/>
            </p:cNvGrpSpPr>
            <p:nvPr/>
          </p:nvGrpSpPr>
          <p:grpSpPr bwMode="auto">
            <a:xfrm>
              <a:off x="3134" y="3653"/>
              <a:ext cx="510" cy="407"/>
              <a:chOff x="712" y="2961"/>
              <a:chExt cx="510" cy="407"/>
            </a:xfrm>
          </p:grpSpPr>
          <p:grpSp>
            <p:nvGrpSpPr>
              <p:cNvPr id="260336" name="Group 240"/>
              <p:cNvGrpSpPr>
                <a:grpSpLocks/>
              </p:cNvGrpSpPr>
              <p:nvPr/>
            </p:nvGrpSpPr>
            <p:grpSpPr bwMode="auto">
              <a:xfrm>
                <a:off x="712" y="3172"/>
                <a:ext cx="248" cy="196"/>
                <a:chOff x="4306" y="2833"/>
                <a:chExt cx="248" cy="196"/>
              </a:xfrm>
            </p:grpSpPr>
            <p:sp>
              <p:nvSpPr>
                <p:cNvPr id="260337" name="Oval 2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38" name="Text Box 24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0339" name="Group 243"/>
              <p:cNvGrpSpPr>
                <a:grpSpLocks/>
              </p:cNvGrpSpPr>
              <p:nvPr/>
            </p:nvGrpSpPr>
            <p:grpSpPr bwMode="auto">
              <a:xfrm>
                <a:off x="1008" y="3168"/>
                <a:ext cx="214" cy="196"/>
                <a:chOff x="4306" y="2833"/>
                <a:chExt cx="214" cy="196"/>
              </a:xfrm>
            </p:grpSpPr>
            <p:sp>
              <p:nvSpPr>
                <p:cNvPr id="260340" name="Oval 2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41" name="Text Box 2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60342" name="Line 246"/>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43" name="Line 247"/>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344" name="Group 248"/>
            <p:cNvGrpSpPr>
              <a:grpSpLocks/>
            </p:cNvGrpSpPr>
            <p:nvPr/>
          </p:nvGrpSpPr>
          <p:grpSpPr bwMode="auto">
            <a:xfrm>
              <a:off x="3710" y="3860"/>
              <a:ext cx="214" cy="196"/>
              <a:chOff x="4306" y="2833"/>
              <a:chExt cx="214" cy="196"/>
            </a:xfrm>
          </p:grpSpPr>
          <p:sp>
            <p:nvSpPr>
              <p:cNvPr id="260345" name="Oval 2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46" name="Text Box 2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0347" name="Group 251"/>
            <p:cNvGrpSpPr>
              <a:grpSpLocks/>
            </p:cNvGrpSpPr>
            <p:nvPr/>
          </p:nvGrpSpPr>
          <p:grpSpPr bwMode="auto">
            <a:xfrm>
              <a:off x="4006" y="3864"/>
              <a:ext cx="214" cy="196"/>
              <a:chOff x="4306" y="2833"/>
              <a:chExt cx="214" cy="196"/>
            </a:xfrm>
          </p:grpSpPr>
          <p:sp>
            <p:nvSpPr>
              <p:cNvPr id="260348" name="Oval 2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49" name="Text Box 2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0350" name="Line 254"/>
            <p:cNvSpPr>
              <a:spLocks noChangeShapeType="1"/>
            </p:cNvSpPr>
            <p:nvPr/>
          </p:nvSpPr>
          <p:spPr bwMode="auto">
            <a:xfrm flipH="1">
              <a:off x="3825" y="3633"/>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51" name="Line 255"/>
            <p:cNvSpPr>
              <a:spLocks noChangeShapeType="1"/>
            </p:cNvSpPr>
            <p:nvPr/>
          </p:nvSpPr>
          <p:spPr bwMode="auto">
            <a:xfrm>
              <a:off x="4035" y="3647"/>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352" name="Group 256"/>
            <p:cNvGrpSpPr>
              <a:grpSpLocks/>
            </p:cNvGrpSpPr>
            <p:nvPr/>
          </p:nvGrpSpPr>
          <p:grpSpPr bwMode="auto">
            <a:xfrm>
              <a:off x="4294" y="3860"/>
              <a:ext cx="214" cy="196"/>
              <a:chOff x="4306" y="2833"/>
              <a:chExt cx="214" cy="196"/>
            </a:xfrm>
          </p:grpSpPr>
          <p:sp>
            <p:nvSpPr>
              <p:cNvPr id="260353" name="Oval 2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54" name="Text Box 2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0355" name="Group 259"/>
            <p:cNvGrpSpPr>
              <a:grpSpLocks/>
            </p:cNvGrpSpPr>
            <p:nvPr/>
          </p:nvGrpSpPr>
          <p:grpSpPr bwMode="auto">
            <a:xfrm>
              <a:off x="4582" y="3864"/>
              <a:ext cx="248" cy="196"/>
              <a:chOff x="4306" y="2833"/>
              <a:chExt cx="248" cy="196"/>
            </a:xfrm>
          </p:grpSpPr>
          <p:sp>
            <p:nvSpPr>
              <p:cNvPr id="260356" name="Oval 2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57" name="Text Box 26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0358" name="Line 262"/>
            <p:cNvSpPr>
              <a:spLocks noChangeShapeType="1"/>
            </p:cNvSpPr>
            <p:nvPr/>
          </p:nvSpPr>
          <p:spPr bwMode="auto">
            <a:xfrm flipH="1">
              <a:off x="4408" y="3647"/>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59" name="Line 263"/>
            <p:cNvSpPr>
              <a:spLocks noChangeShapeType="1"/>
            </p:cNvSpPr>
            <p:nvPr/>
          </p:nvSpPr>
          <p:spPr bwMode="auto">
            <a:xfrm>
              <a:off x="4624" y="3647"/>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0360" name="Group 264"/>
            <p:cNvGrpSpPr>
              <a:grpSpLocks/>
            </p:cNvGrpSpPr>
            <p:nvPr/>
          </p:nvGrpSpPr>
          <p:grpSpPr bwMode="auto">
            <a:xfrm>
              <a:off x="4862" y="3864"/>
              <a:ext cx="248" cy="196"/>
              <a:chOff x="4306" y="2833"/>
              <a:chExt cx="248" cy="196"/>
            </a:xfrm>
          </p:grpSpPr>
          <p:sp>
            <p:nvSpPr>
              <p:cNvPr id="260361" name="Oval 2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62" name="Text Box 2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0363" name="Group 267"/>
            <p:cNvGrpSpPr>
              <a:grpSpLocks/>
            </p:cNvGrpSpPr>
            <p:nvPr/>
          </p:nvGrpSpPr>
          <p:grpSpPr bwMode="auto">
            <a:xfrm>
              <a:off x="5158" y="3864"/>
              <a:ext cx="248" cy="196"/>
              <a:chOff x="4306" y="2833"/>
              <a:chExt cx="248" cy="196"/>
            </a:xfrm>
          </p:grpSpPr>
          <p:sp>
            <p:nvSpPr>
              <p:cNvPr id="260364" name="Oval 2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65" name="Text Box 26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0366" name="Line 270"/>
            <p:cNvSpPr>
              <a:spLocks noChangeShapeType="1"/>
            </p:cNvSpPr>
            <p:nvPr/>
          </p:nvSpPr>
          <p:spPr bwMode="auto">
            <a:xfrm flipH="1">
              <a:off x="4970" y="3647"/>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67" name="Line 271"/>
            <p:cNvSpPr>
              <a:spLocks noChangeShapeType="1"/>
            </p:cNvSpPr>
            <p:nvPr/>
          </p:nvSpPr>
          <p:spPr bwMode="auto">
            <a:xfrm>
              <a:off x="5187" y="3653"/>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0368" name="Group 272"/>
          <p:cNvGrpSpPr>
            <a:grpSpLocks/>
          </p:cNvGrpSpPr>
          <p:nvPr/>
        </p:nvGrpSpPr>
        <p:grpSpPr bwMode="auto">
          <a:xfrm>
            <a:off x="5195888" y="5526088"/>
            <a:ext cx="339725" cy="311150"/>
            <a:chOff x="4306" y="2833"/>
            <a:chExt cx="214" cy="196"/>
          </a:xfrm>
        </p:grpSpPr>
        <p:sp>
          <p:nvSpPr>
            <p:cNvPr id="260369" name="Oval 2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370" name="Text Box 27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30</a:t>
              </a:r>
            </a:p>
          </p:txBody>
        </p:sp>
      </p:grpSp>
      <p:sp>
        <p:nvSpPr>
          <p:cNvPr id="260371" name="Freeform 275"/>
          <p:cNvSpPr>
            <a:spLocks/>
          </p:cNvSpPr>
          <p:nvPr/>
        </p:nvSpPr>
        <p:spPr bwMode="auto">
          <a:xfrm>
            <a:off x="4819650" y="5357813"/>
            <a:ext cx="1068388" cy="1247775"/>
          </a:xfrm>
          <a:custGeom>
            <a:avLst/>
            <a:gdLst>
              <a:gd name="T0" fmla="*/ 196 w 673"/>
              <a:gd name="T1" fmla="*/ 772 h 786"/>
              <a:gd name="T2" fmla="*/ 68 w 673"/>
              <a:gd name="T3" fmla="*/ 664 h 786"/>
              <a:gd name="T4" fmla="*/ 0 w 673"/>
              <a:gd name="T5" fmla="*/ 542 h 786"/>
              <a:gd name="T6" fmla="*/ 47 w 673"/>
              <a:gd name="T7" fmla="*/ 386 h 786"/>
              <a:gd name="T8" fmla="*/ 108 w 673"/>
              <a:gd name="T9" fmla="*/ 217 h 786"/>
              <a:gd name="T10" fmla="*/ 135 w 673"/>
              <a:gd name="T11" fmla="*/ 176 h 786"/>
              <a:gd name="T12" fmla="*/ 149 w 673"/>
              <a:gd name="T13" fmla="*/ 156 h 786"/>
              <a:gd name="T14" fmla="*/ 223 w 673"/>
              <a:gd name="T15" fmla="*/ 34 h 786"/>
              <a:gd name="T16" fmla="*/ 284 w 673"/>
              <a:gd name="T17" fmla="*/ 13 h 786"/>
              <a:gd name="T18" fmla="*/ 325 w 673"/>
              <a:gd name="T19" fmla="*/ 0 h 786"/>
              <a:gd name="T20" fmla="*/ 488 w 673"/>
              <a:gd name="T21" fmla="*/ 40 h 786"/>
              <a:gd name="T22" fmla="*/ 535 w 673"/>
              <a:gd name="T23" fmla="*/ 101 h 786"/>
              <a:gd name="T24" fmla="*/ 576 w 673"/>
              <a:gd name="T25" fmla="*/ 183 h 786"/>
              <a:gd name="T26" fmla="*/ 637 w 673"/>
              <a:gd name="T27" fmla="*/ 481 h 786"/>
              <a:gd name="T28" fmla="*/ 671 w 673"/>
              <a:gd name="T29" fmla="*/ 542 h 786"/>
              <a:gd name="T30" fmla="*/ 637 w 673"/>
              <a:gd name="T31" fmla="*/ 630 h 786"/>
              <a:gd name="T32" fmla="*/ 623 w 673"/>
              <a:gd name="T33" fmla="*/ 650 h 786"/>
              <a:gd name="T34" fmla="*/ 556 w 673"/>
              <a:gd name="T35" fmla="*/ 786 h 786"/>
              <a:gd name="T36" fmla="*/ 196 w 673"/>
              <a:gd name="T37" fmla="*/ 772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3" h="786">
                <a:moveTo>
                  <a:pt x="196" y="772"/>
                </a:moveTo>
                <a:cubicBezTo>
                  <a:pt x="179" y="715"/>
                  <a:pt x="121" y="682"/>
                  <a:pt x="68" y="664"/>
                </a:cubicBezTo>
                <a:cubicBezTo>
                  <a:pt x="43" y="626"/>
                  <a:pt x="15" y="585"/>
                  <a:pt x="0" y="542"/>
                </a:cubicBezTo>
                <a:cubicBezTo>
                  <a:pt x="7" y="488"/>
                  <a:pt x="17" y="433"/>
                  <a:pt x="47" y="386"/>
                </a:cubicBezTo>
                <a:cubicBezTo>
                  <a:pt x="58" y="323"/>
                  <a:pt x="72" y="270"/>
                  <a:pt x="108" y="217"/>
                </a:cubicBezTo>
                <a:cubicBezTo>
                  <a:pt x="117" y="203"/>
                  <a:pt x="126" y="190"/>
                  <a:pt x="135" y="176"/>
                </a:cubicBezTo>
                <a:cubicBezTo>
                  <a:pt x="140" y="169"/>
                  <a:pt x="149" y="156"/>
                  <a:pt x="149" y="156"/>
                </a:cubicBezTo>
                <a:cubicBezTo>
                  <a:pt x="161" y="107"/>
                  <a:pt x="167" y="53"/>
                  <a:pt x="223" y="34"/>
                </a:cubicBezTo>
                <a:cubicBezTo>
                  <a:pt x="243" y="27"/>
                  <a:pt x="264" y="20"/>
                  <a:pt x="284" y="13"/>
                </a:cubicBezTo>
                <a:cubicBezTo>
                  <a:pt x="298" y="8"/>
                  <a:pt x="325" y="0"/>
                  <a:pt x="325" y="0"/>
                </a:cubicBezTo>
                <a:cubicBezTo>
                  <a:pt x="403" y="6"/>
                  <a:pt x="427" y="2"/>
                  <a:pt x="488" y="40"/>
                </a:cubicBezTo>
                <a:cubicBezTo>
                  <a:pt x="502" y="63"/>
                  <a:pt x="516" y="82"/>
                  <a:pt x="535" y="101"/>
                </a:cubicBezTo>
                <a:cubicBezTo>
                  <a:pt x="545" y="131"/>
                  <a:pt x="566" y="153"/>
                  <a:pt x="576" y="183"/>
                </a:cubicBezTo>
                <a:cubicBezTo>
                  <a:pt x="587" y="275"/>
                  <a:pt x="548" y="419"/>
                  <a:pt x="637" y="481"/>
                </a:cubicBezTo>
                <a:cubicBezTo>
                  <a:pt x="645" y="503"/>
                  <a:pt x="671" y="542"/>
                  <a:pt x="671" y="542"/>
                </a:cubicBezTo>
                <a:cubicBezTo>
                  <a:pt x="662" y="604"/>
                  <a:pt x="673" y="577"/>
                  <a:pt x="637" y="630"/>
                </a:cubicBezTo>
                <a:cubicBezTo>
                  <a:pt x="632" y="637"/>
                  <a:pt x="623" y="650"/>
                  <a:pt x="623" y="650"/>
                </a:cubicBezTo>
                <a:cubicBezTo>
                  <a:pt x="613" y="707"/>
                  <a:pt x="617" y="765"/>
                  <a:pt x="556" y="786"/>
                </a:cubicBezTo>
                <a:cubicBezTo>
                  <a:pt x="434" y="755"/>
                  <a:pt x="322" y="762"/>
                  <a:pt x="196" y="772"/>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72" name="Line 276"/>
          <p:cNvSpPr>
            <a:spLocks noChangeShapeType="1"/>
          </p:cNvSpPr>
          <p:nvPr/>
        </p:nvSpPr>
        <p:spPr bwMode="auto">
          <a:xfrm>
            <a:off x="5475288" y="5808663"/>
            <a:ext cx="130175" cy="333375"/>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0373" name="Text Box 277"/>
          <p:cNvSpPr txBox="1">
            <a:spLocks noChangeArrowheads="1"/>
          </p:cNvSpPr>
          <p:nvPr/>
        </p:nvSpPr>
        <p:spPr bwMode="auto">
          <a:xfrm>
            <a:off x="800100" y="2036763"/>
            <a:ext cx="12525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110</a:t>
            </a:r>
          </a:p>
        </p:txBody>
      </p:sp>
      <p:sp>
        <p:nvSpPr>
          <p:cNvPr id="260374" name="Text Box 278"/>
          <p:cNvSpPr txBox="1">
            <a:spLocks noChangeArrowheads="1"/>
          </p:cNvSpPr>
          <p:nvPr/>
        </p:nvSpPr>
        <p:spPr bwMode="auto">
          <a:xfrm>
            <a:off x="4740275" y="2017713"/>
            <a:ext cx="1155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70</a:t>
            </a:r>
          </a:p>
        </p:txBody>
      </p:sp>
      <p:sp>
        <p:nvSpPr>
          <p:cNvPr id="260375" name="Text Box 279"/>
          <p:cNvSpPr txBox="1">
            <a:spLocks noChangeArrowheads="1"/>
          </p:cNvSpPr>
          <p:nvPr/>
        </p:nvSpPr>
        <p:spPr bwMode="auto">
          <a:xfrm>
            <a:off x="471488" y="4376738"/>
            <a:ext cx="1155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10</a:t>
            </a:r>
          </a:p>
        </p:txBody>
      </p:sp>
      <p:sp>
        <p:nvSpPr>
          <p:cNvPr id="260376" name="Text Box 280"/>
          <p:cNvSpPr txBox="1">
            <a:spLocks noChangeArrowheads="1"/>
          </p:cNvSpPr>
          <p:nvPr/>
        </p:nvSpPr>
        <p:spPr bwMode="auto">
          <a:xfrm>
            <a:off x="4754563" y="4422775"/>
            <a:ext cx="1155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0373"/>
                                        </p:tgtEl>
                                        <p:attrNameLst>
                                          <p:attrName>style.visibility</p:attrName>
                                        </p:attrNameLst>
                                      </p:cBhvr>
                                      <p:to>
                                        <p:strVal val="visible"/>
                                      </p:to>
                                    </p:set>
                                    <p:animEffect transition="in" filter="blinds(horizontal)">
                                      <p:cBhvr>
                                        <p:cTn id="7" dur="500"/>
                                        <p:tgtEl>
                                          <p:spTgt spid="2603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0166"/>
                                        </p:tgtEl>
                                        <p:attrNameLst>
                                          <p:attrName>style.visibility</p:attrName>
                                        </p:attrNameLst>
                                      </p:cBhvr>
                                      <p:to>
                                        <p:strVal val="visible"/>
                                      </p:to>
                                    </p:set>
                                    <p:animEffect transition="in" filter="blinds(horizontal)">
                                      <p:cBhvr>
                                        <p:cTn id="12" dur="500"/>
                                        <p:tgtEl>
                                          <p:spTgt spid="260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0167"/>
                                        </p:tgtEl>
                                        <p:attrNameLst>
                                          <p:attrName>style.visibility</p:attrName>
                                        </p:attrNameLst>
                                      </p:cBhvr>
                                      <p:to>
                                        <p:strVal val="visible"/>
                                      </p:to>
                                    </p:set>
                                    <p:animEffect transition="in" filter="blinds(horizontal)">
                                      <p:cBhvr>
                                        <p:cTn id="17" dur="500"/>
                                        <p:tgtEl>
                                          <p:spTgt spid="2601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60168"/>
                                        </p:tgtEl>
                                        <p:attrNameLst>
                                          <p:attrName>style.visibility</p:attrName>
                                        </p:attrNameLst>
                                      </p:cBhvr>
                                      <p:to>
                                        <p:strVal val="visible"/>
                                      </p:to>
                                    </p:set>
                                    <p:animEffect transition="in" filter="blinds(horizontal)">
                                      <p:cBhvr>
                                        <p:cTn id="22" dur="500"/>
                                        <p:tgtEl>
                                          <p:spTgt spid="2601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60233"/>
                                        </p:tgtEl>
                                        <p:attrNameLst>
                                          <p:attrName>style.visibility</p:attrName>
                                        </p:attrNameLst>
                                      </p:cBhvr>
                                      <p:to>
                                        <p:strVal val="visible"/>
                                      </p:to>
                                    </p:set>
                                    <p:animEffect transition="in" filter="blinds(horizontal)">
                                      <p:cBhvr>
                                        <p:cTn id="27" dur="500"/>
                                        <p:tgtEl>
                                          <p:spTgt spid="260233"/>
                                        </p:tgtEl>
                                      </p:cBhvr>
                                    </p:animEffect>
                                  </p:childTnLst>
                                </p:cTn>
                              </p:par>
                            </p:childTnLst>
                          </p:cTn>
                        </p:par>
                        <p:par>
                          <p:cTn id="28" fill="hold" nodeType="afterGroup">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260374"/>
                                        </p:tgtEl>
                                        <p:attrNameLst>
                                          <p:attrName>style.visibility</p:attrName>
                                        </p:attrNameLst>
                                      </p:cBhvr>
                                      <p:to>
                                        <p:strVal val="visible"/>
                                      </p:to>
                                    </p:set>
                                    <p:animEffect transition="in" filter="blinds(horizontal)">
                                      <p:cBhvr>
                                        <p:cTn id="31" dur="500"/>
                                        <p:tgtEl>
                                          <p:spTgt spid="26037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60236"/>
                                        </p:tgtEl>
                                        <p:attrNameLst>
                                          <p:attrName>style.visibility</p:attrName>
                                        </p:attrNameLst>
                                      </p:cBhvr>
                                      <p:to>
                                        <p:strVal val="visible"/>
                                      </p:to>
                                    </p:set>
                                    <p:animEffect transition="in" filter="blinds(horizontal)">
                                      <p:cBhvr>
                                        <p:cTn id="36" dur="500"/>
                                        <p:tgtEl>
                                          <p:spTgt spid="26023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60237"/>
                                        </p:tgtEl>
                                        <p:attrNameLst>
                                          <p:attrName>style.visibility</p:attrName>
                                        </p:attrNameLst>
                                      </p:cBhvr>
                                      <p:to>
                                        <p:strVal val="visible"/>
                                      </p:to>
                                    </p:set>
                                    <p:animEffect transition="in" filter="blinds(horizontal)">
                                      <p:cBhvr>
                                        <p:cTn id="41" dur="500"/>
                                        <p:tgtEl>
                                          <p:spTgt spid="26023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260238"/>
                                        </p:tgtEl>
                                        <p:attrNameLst>
                                          <p:attrName>style.visibility</p:attrName>
                                        </p:attrNameLst>
                                      </p:cBhvr>
                                      <p:to>
                                        <p:strVal val="visible"/>
                                      </p:to>
                                    </p:set>
                                    <p:animEffect transition="in" filter="blinds(horizontal)">
                                      <p:cBhvr>
                                        <p:cTn id="46" dur="500"/>
                                        <p:tgtEl>
                                          <p:spTgt spid="26023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260301"/>
                                        </p:tgtEl>
                                        <p:attrNameLst>
                                          <p:attrName>style.visibility</p:attrName>
                                        </p:attrNameLst>
                                      </p:cBhvr>
                                      <p:to>
                                        <p:strVal val="visible"/>
                                      </p:to>
                                    </p:set>
                                    <p:animEffect transition="in" filter="blinds(horizontal)">
                                      <p:cBhvr>
                                        <p:cTn id="51" dur="500"/>
                                        <p:tgtEl>
                                          <p:spTgt spid="260301"/>
                                        </p:tgtEl>
                                      </p:cBhvr>
                                    </p:animEffect>
                                  </p:childTnLst>
                                </p:cTn>
                              </p:par>
                            </p:childTnLst>
                          </p:cTn>
                        </p:par>
                        <p:par>
                          <p:cTn id="52" fill="hold" nodeType="afterGroup">
                            <p:stCondLst>
                              <p:cond delay="500"/>
                            </p:stCondLst>
                            <p:childTnLst>
                              <p:par>
                                <p:cTn id="53" presetID="3" presetClass="entr" presetSubtype="10" fill="hold" grpId="0" nodeType="afterEffect">
                                  <p:stCondLst>
                                    <p:cond delay="0"/>
                                  </p:stCondLst>
                                  <p:childTnLst>
                                    <p:set>
                                      <p:cBhvr>
                                        <p:cTn id="54" dur="1" fill="hold">
                                          <p:stCondLst>
                                            <p:cond delay="0"/>
                                          </p:stCondLst>
                                        </p:cTn>
                                        <p:tgtEl>
                                          <p:spTgt spid="260375"/>
                                        </p:tgtEl>
                                        <p:attrNameLst>
                                          <p:attrName>style.visibility</p:attrName>
                                        </p:attrNameLst>
                                      </p:cBhvr>
                                      <p:to>
                                        <p:strVal val="visible"/>
                                      </p:to>
                                    </p:set>
                                    <p:animEffect transition="in" filter="blinds(horizontal)">
                                      <p:cBhvr>
                                        <p:cTn id="55" dur="500"/>
                                        <p:tgtEl>
                                          <p:spTgt spid="2603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60304"/>
                                        </p:tgtEl>
                                        <p:attrNameLst>
                                          <p:attrName>style.visibility</p:attrName>
                                        </p:attrNameLst>
                                      </p:cBhvr>
                                      <p:to>
                                        <p:strVal val="visible"/>
                                      </p:to>
                                    </p:set>
                                    <p:animEffect transition="in" filter="blinds(horizontal)">
                                      <p:cBhvr>
                                        <p:cTn id="60" dur="500"/>
                                        <p:tgtEl>
                                          <p:spTgt spid="26030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60305"/>
                                        </p:tgtEl>
                                        <p:attrNameLst>
                                          <p:attrName>style.visibility</p:attrName>
                                        </p:attrNameLst>
                                      </p:cBhvr>
                                      <p:to>
                                        <p:strVal val="visible"/>
                                      </p:to>
                                    </p:set>
                                    <p:animEffect transition="in" filter="blinds(horizontal)">
                                      <p:cBhvr>
                                        <p:cTn id="65" dur="500"/>
                                        <p:tgtEl>
                                          <p:spTgt spid="26030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260306"/>
                                        </p:tgtEl>
                                        <p:attrNameLst>
                                          <p:attrName>style.visibility</p:attrName>
                                        </p:attrNameLst>
                                      </p:cBhvr>
                                      <p:to>
                                        <p:strVal val="visible"/>
                                      </p:to>
                                    </p:set>
                                    <p:animEffect transition="in" filter="blinds(horizontal)">
                                      <p:cBhvr>
                                        <p:cTn id="70" dur="500"/>
                                        <p:tgtEl>
                                          <p:spTgt spid="26030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260368"/>
                                        </p:tgtEl>
                                        <p:attrNameLst>
                                          <p:attrName>style.visibility</p:attrName>
                                        </p:attrNameLst>
                                      </p:cBhvr>
                                      <p:to>
                                        <p:strVal val="visible"/>
                                      </p:to>
                                    </p:set>
                                    <p:animEffect transition="in" filter="blinds(horizontal)">
                                      <p:cBhvr>
                                        <p:cTn id="75" dur="500"/>
                                        <p:tgtEl>
                                          <p:spTgt spid="260368"/>
                                        </p:tgtEl>
                                      </p:cBhvr>
                                    </p:animEffect>
                                  </p:childTnLst>
                                </p:cTn>
                              </p:par>
                            </p:childTnLst>
                          </p:cTn>
                        </p:par>
                        <p:par>
                          <p:cTn id="76" fill="hold" nodeType="afterGroup">
                            <p:stCondLst>
                              <p:cond delay="500"/>
                            </p:stCondLst>
                            <p:childTnLst>
                              <p:par>
                                <p:cTn id="77" presetID="3" presetClass="entr" presetSubtype="10" fill="hold" grpId="0" nodeType="afterEffect">
                                  <p:stCondLst>
                                    <p:cond delay="0"/>
                                  </p:stCondLst>
                                  <p:childTnLst>
                                    <p:set>
                                      <p:cBhvr>
                                        <p:cTn id="78" dur="1" fill="hold">
                                          <p:stCondLst>
                                            <p:cond delay="0"/>
                                          </p:stCondLst>
                                        </p:cTn>
                                        <p:tgtEl>
                                          <p:spTgt spid="260376"/>
                                        </p:tgtEl>
                                        <p:attrNameLst>
                                          <p:attrName>style.visibility</p:attrName>
                                        </p:attrNameLst>
                                      </p:cBhvr>
                                      <p:to>
                                        <p:strVal val="visible"/>
                                      </p:to>
                                    </p:set>
                                    <p:animEffect transition="in" filter="blinds(horizontal)">
                                      <p:cBhvr>
                                        <p:cTn id="79" dur="500"/>
                                        <p:tgtEl>
                                          <p:spTgt spid="26037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60371"/>
                                        </p:tgtEl>
                                        <p:attrNameLst>
                                          <p:attrName>style.visibility</p:attrName>
                                        </p:attrNameLst>
                                      </p:cBhvr>
                                      <p:to>
                                        <p:strVal val="visible"/>
                                      </p:to>
                                    </p:set>
                                    <p:animEffect transition="in" filter="blinds(horizontal)">
                                      <p:cBhvr>
                                        <p:cTn id="84" dur="500"/>
                                        <p:tgtEl>
                                          <p:spTgt spid="260371"/>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260372"/>
                                        </p:tgtEl>
                                        <p:attrNameLst>
                                          <p:attrName>style.visibility</p:attrName>
                                        </p:attrNameLst>
                                      </p:cBhvr>
                                      <p:to>
                                        <p:strVal val="visible"/>
                                      </p:to>
                                    </p:set>
                                    <p:animEffect transition="in" filter="blinds(horizontal)">
                                      <p:cBhvr>
                                        <p:cTn id="89" dur="500"/>
                                        <p:tgtEl>
                                          <p:spTgt spid="260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66" grpId="0" animBg="1"/>
      <p:bldP spid="260167" grpId="0" animBg="1"/>
      <p:bldP spid="260236" grpId="0" animBg="1"/>
      <p:bldP spid="260237" grpId="0" animBg="1"/>
      <p:bldP spid="260304" grpId="0" animBg="1"/>
      <p:bldP spid="260305" grpId="0" animBg="1"/>
      <p:bldP spid="260371" grpId="0" animBg="1"/>
      <p:bldP spid="260372" grpId="0" animBg="1"/>
      <p:bldP spid="260373" grpId="0" autoUpdateAnimBg="0"/>
      <p:bldP spid="260374" grpId="0" autoUpdateAnimBg="0"/>
      <p:bldP spid="260375" grpId="0" autoUpdateAnimBg="0"/>
      <p:bldP spid="26037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619125" y="165100"/>
            <a:ext cx="7772400" cy="584200"/>
          </a:xfrm>
        </p:spPr>
        <p:txBody>
          <a:bodyPr/>
          <a:lstStyle/>
          <a:p>
            <a:r>
              <a:rPr lang="en-US" sz="2800"/>
              <a:t>Build a Heap </a:t>
            </a:r>
          </a:p>
        </p:txBody>
      </p:sp>
      <p:sp>
        <p:nvSpPr>
          <p:cNvPr id="261123" name="Rectangle 3" descr="Rectangle: Click to edit Master text styles&#10;Second level&#10;Third level&#10;Fourth level&#10;Fifth level"/>
          <p:cNvSpPr>
            <a:spLocks noGrp="1" noChangeArrowheads="1"/>
          </p:cNvSpPr>
          <p:nvPr>
            <p:ph idx="1"/>
          </p:nvPr>
        </p:nvSpPr>
        <p:spPr>
          <a:xfrm>
            <a:off x="396875" y="835025"/>
            <a:ext cx="8456613" cy="1254125"/>
          </a:xfrm>
        </p:spPr>
        <p:txBody>
          <a:bodyPr/>
          <a:lstStyle/>
          <a:p>
            <a:r>
              <a:rPr lang="en-US" sz="2000">
                <a:sym typeface="Symbol" pitchFamily="18" charset="2"/>
              </a:rPr>
              <a:t>Example(s): build a heap for </a:t>
            </a:r>
            <a:r>
              <a:rPr lang="en-US" sz="20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apply percolate down for each node starting at the last non-leaf node</a:t>
            </a:r>
          </a:p>
        </p:txBody>
      </p:sp>
      <p:sp>
        <p:nvSpPr>
          <p:cNvPr id="26112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1125" name="Group 5"/>
          <p:cNvGrpSpPr>
            <a:grpSpLocks/>
          </p:cNvGrpSpPr>
          <p:nvPr/>
        </p:nvGrpSpPr>
        <p:grpSpPr bwMode="auto">
          <a:xfrm>
            <a:off x="554038" y="1987550"/>
            <a:ext cx="3606800" cy="2070100"/>
            <a:chOff x="349" y="1252"/>
            <a:chExt cx="2272" cy="1304"/>
          </a:xfrm>
        </p:grpSpPr>
        <p:grpSp>
          <p:nvGrpSpPr>
            <p:cNvPr id="261126" name="Group 6"/>
            <p:cNvGrpSpPr>
              <a:grpSpLocks/>
            </p:cNvGrpSpPr>
            <p:nvPr/>
          </p:nvGrpSpPr>
          <p:grpSpPr bwMode="auto">
            <a:xfrm>
              <a:off x="1365" y="1252"/>
              <a:ext cx="248" cy="196"/>
              <a:chOff x="4306" y="2833"/>
              <a:chExt cx="248" cy="196"/>
            </a:xfrm>
          </p:grpSpPr>
          <p:sp>
            <p:nvSpPr>
              <p:cNvPr id="261127"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28" name="Text Box 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1129" name="Group 9"/>
            <p:cNvGrpSpPr>
              <a:grpSpLocks/>
            </p:cNvGrpSpPr>
            <p:nvPr/>
          </p:nvGrpSpPr>
          <p:grpSpPr bwMode="auto">
            <a:xfrm>
              <a:off x="789" y="1592"/>
              <a:ext cx="214" cy="196"/>
              <a:chOff x="4306" y="2833"/>
              <a:chExt cx="214" cy="196"/>
            </a:xfrm>
          </p:grpSpPr>
          <p:sp>
            <p:nvSpPr>
              <p:cNvPr id="261130"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31"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1132" name="Group 12"/>
            <p:cNvGrpSpPr>
              <a:grpSpLocks/>
            </p:cNvGrpSpPr>
            <p:nvPr/>
          </p:nvGrpSpPr>
          <p:grpSpPr bwMode="auto">
            <a:xfrm>
              <a:off x="1941" y="1592"/>
              <a:ext cx="214" cy="196"/>
              <a:chOff x="4306" y="2833"/>
              <a:chExt cx="214" cy="196"/>
            </a:xfrm>
          </p:grpSpPr>
          <p:sp>
            <p:nvSpPr>
              <p:cNvPr id="261133"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34"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1135" name="Line 15"/>
            <p:cNvSpPr>
              <a:spLocks noChangeShapeType="1"/>
            </p:cNvSpPr>
            <p:nvPr/>
          </p:nvSpPr>
          <p:spPr bwMode="auto">
            <a:xfrm flipH="1">
              <a:off x="933" y="1403"/>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36" name="Line 16"/>
            <p:cNvSpPr>
              <a:spLocks noChangeShapeType="1"/>
            </p:cNvSpPr>
            <p:nvPr/>
          </p:nvSpPr>
          <p:spPr bwMode="auto">
            <a:xfrm>
              <a:off x="1564" y="1403"/>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37" name="Group 17"/>
            <p:cNvGrpSpPr>
              <a:grpSpLocks/>
            </p:cNvGrpSpPr>
            <p:nvPr/>
          </p:nvGrpSpPr>
          <p:grpSpPr bwMode="auto">
            <a:xfrm>
              <a:off x="493" y="1976"/>
              <a:ext cx="214" cy="196"/>
              <a:chOff x="4306" y="2833"/>
              <a:chExt cx="214" cy="196"/>
            </a:xfrm>
          </p:grpSpPr>
          <p:sp>
            <p:nvSpPr>
              <p:cNvPr id="261138"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39"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1140" name="Group 20"/>
            <p:cNvGrpSpPr>
              <a:grpSpLocks/>
            </p:cNvGrpSpPr>
            <p:nvPr/>
          </p:nvGrpSpPr>
          <p:grpSpPr bwMode="auto">
            <a:xfrm>
              <a:off x="1077" y="1976"/>
              <a:ext cx="214" cy="196"/>
              <a:chOff x="4306" y="2833"/>
              <a:chExt cx="214" cy="196"/>
            </a:xfrm>
          </p:grpSpPr>
          <p:sp>
            <p:nvSpPr>
              <p:cNvPr id="261141"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42"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10</a:t>
                </a:r>
              </a:p>
            </p:txBody>
          </p:sp>
        </p:grpSp>
        <p:sp>
          <p:nvSpPr>
            <p:cNvPr id="261143" name="Line 23"/>
            <p:cNvSpPr>
              <a:spLocks noChangeShapeType="1"/>
            </p:cNvSpPr>
            <p:nvPr/>
          </p:nvSpPr>
          <p:spPr bwMode="auto">
            <a:xfrm flipH="1">
              <a:off x="620" y="1750"/>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44" name="Line 24"/>
            <p:cNvSpPr>
              <a:spLocks noChangeShapeType="1"/>
            </p:cNvSpPr>
            <p:nvPr/>
          </p:nvSpPr>
          <p:spPr bwMode="auto">
            <a:xfrm>
              <a:off x="979" y="1756"/>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45" name="Group 25"/>
            <p:cNvGrpSpPr>
              <a:grpSpLocks/>
            </p:cNvGrpSpPr>
            <p:nvPr/>
          </p:nvGrpSpPr>
          <p:grpSpPr bwMode="auto">
            <a:xfrm>
              <a:off x="1653" y="1976"/>
              <a:ext cx="214" cy="196"/>
              <a:chOff x="4306" y="2833"/>
              <a:chExt cx="214" cy="196"/>
            </a:xfrm>
          </p:grpSpPr>
          <p:sp>
            <p:nvSpPr>
              <p:cNvPr id="261146"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47"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1148" name="Group 28"/>
            <p:cNvGrpSpPr>
              <a:grpSpLocks/>
            </p:cNvGrpSpPr>
            <p:nvPr/>
          </p:nvGrpSpPr>
          <p:grpSpPr bwMode="auto">
            <a:xfrm>
              <a:off x="2229" y="1976"/>
              <a:ext cx="248" cy="196"/>
              <a:chOff x="4306" y="2833"/>
              <a:chExt cx="248" cy="196"/>
            </a:xfrm>
          </p:grpSpPr>
          <p:sp>
            <p:nvSpPr>
              <p:cNvPr id="261149"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50" name="Text Box 3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1151" name="Line 31"/>
            <p:cNvSpPr>
              <a:spLocks noChangeShapeType="1"/>
            </p:cNvSpPr>
            <p:nvPr/>
          </p:nvSpPr>
          <p:spPr bwMode="auto">
            <a:xfrm flipH="1">
              <a:off x="1778" y="1756"/>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52" name="Line 32"/>
            <p:cNvSpPr>
              <a:spLocks noChangeShapeType="1"/>
            </p:cNvSpPr>
            <p:nvPr/>
          </p:nvSpPr>
          <p:spPr bwMode="auto">
            <a:xfrm>
              <a:off x="2144" y="1750"/>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53" name="Group 33"/>
            <p:cNvGrpSpPr>
              <a:grpSpLocks/>
            </p:cNvGrpSpPr>
            <p:nvPr/>
          </p:nvGrpSpPr>
          <p:grpSpPr bwMode="auto">
            <a:xfrm>
              <a:off x="349" y="2360"/>
              <a:ext cx="248" cy="196"/>
              <a:chOff x="4306" y="2833"/>
              <a:chExt cx="248" cy="196"/>
            </a:xfrm>
          </p:grpSpPr>
          <p:sp>
            <p:nvSpPr>
              <p:cNvPr id="261154"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55" name="Text Box 3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1156" name="Group 36"/>
            <p:cNvGrpSpPr>
              <a:grpSpLocks/>
            </p:cNvGrpSpPr>
            <p:nvPr/>
          </p:nvGrpSpPr>
          <p:grpSpPr bwMode="auto">
            <a:xfrm>
              <a:off x="645" y="2356"/>
              <a:ext cx="214" cy="196"/>
              <a:chOff x="4306" y="2833"/>
              <a:chExt cx="214" cy="196"/>
            </a:xfrm>
          </p:grpSpPr>
          <p:sp>
            <p:nvSpPr>
              <p:cNvPr id="261157"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58" name="Text Box 3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1159" name="Line 39"/>
            <p:cNvSpPr>
              <a:spLocks noChangeShapeType="1"/>
            </p:cNvSpPr>
            <p:nvPr/>
          </p:nvSpPr>
          <p:spPr bwMode="auto">
            <a:xfrm flipH="1">
              <a:off x="471" y="2149"/>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60" name="Line 40"/>
            <p:cNvSpPr>
              <a:spLocks noChangeShapeType="1"/>
            </p:cNvSpPr>
            <p:nvPr/>
          </p:nvSpPr>
          <p:spPr bwMode="auto">
            <a:xfrm>
              <a:off x="667" y="2156"/>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61" name="Group 41"/>
            <p:cNvGrpSpPr>
              <a:grpSpLocks/>
            </p:cNvGrpSpPr>
            <p:nvPr/>
          </p:nvGrpSpPr>
          <p:grpSpPr bwMode="auto">
            <a:xfrm>
              <a:off x="925" y="2356"/>
              <a:ext cx="214" cy="196"/>
              <a:chOff x="4306" y="2833"/>
              <a:chExt cx="214" cy="196"/>
            </a:xfrm>
          </p:grpSpPr>
          <p:sp>
            <p:nvSpPr>
              <p:cNvPr id="261162"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63"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1164" name="Group 44"/>
            <p:cNvGrpSpPr>
              <a:grpSpLocks/>
            </p:cNvGrpSpPr>
            <p:nvPr/>
          </p:nvGrpSpPr>
          <p:grpSpPr bwMode="auto">
            <a:xfrm>
              <a:off x="1221" y="2360"/>
              <a:ext cx="214" cy="196"/>
              <a:chOff x="4306" y="2833"/>
              <a:chExt cx="214" cy="196"/>
            </a:xfrm>
          </p:grpSpPr>
          <p:sp>
            <p:nvSpPr>
              <p:cNvPr id="261165"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66"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1167" name="Line 47"/>
            <p:cNvSpPr>
              <a:spLocks noChangeShapeType="1"/>
            </p:cNvSpPr>
            <p:nvPr/>
          </p:nvSpPr>
          <p:spPr bwMode="auto">
            <a:xfrm flipH="1">
              <a:off x="1040" y="2129"/>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68" name="Line 48"/>
            <p:cNvSpPr>
              <a:spLocks noChangeShapeType="1"/>
            </p:cNvSpPr>
            <p:nvPr/>
          </p:nvSpPr>
          <p:spPr bwMode="auto">
            <a:xfrm>
              <a:off x="1250" y="2143"/>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69" name="Group 49"/>
            <p:cNvGrpSpPr>
              <a:grpSpLocks/>
            </p:cNvGrpSpPr>
            <p:nvPr/>
          </p:nvGrpSpPr>
          <p:grpSpPr bwMode="auto">
            <a:xfrm>
              <a:off x="1509" y="2356"/>
              <a:ext cx="214" cy="196"/>
              <a:chOff x="4306" y="2833"/>
              <a:chExt cx="214" cy="196"/>
            </a:xfrm>
          </p:grpSpPr>
          <p:sp>
            <p:nvSpPr>
              <p:cNvPr id="261170"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71"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1172" name="Group 52"/>
            <p:cNvGrpSpPr>
              <a:grpSpLocks/>
            </p:cNvGrpSpPr>
            <p:nvPr/>
          </p:nvGrpSpPr>
          <p:grpSpPr bwMode="auto">
            <a:xfrm>
              <a:off x="1797" y="2360"/>
              <a:ext cx="248" cy="196"/>
              <a:chOff x="4306" y="2833"/>
              <a:chExt cx="248" cy="196"/>
            </a:xfrm>
          </p:grpSpPr>
          <p:sp>
            <p:nvSpPr>
              <p:cNvPr id="261173"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74" name="Text Box 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1175" name="Line 55"/>
            <p:cNvSpPr>
              <a:spLocks noChangeShapeType="1"/>
            </p:cNvSpPr>
            <p:nvPr/>
          </p:nvSpPr>
          <p:spPr bwMode="auto">
            <a:xfrm flipH="1">
              <a:off x="1623" y="2143"/>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76" name="Line 56"/>
            <p:cNvSpPr>
              <a:spLocks noChangeShapeType="1"/>
            </p:cNvSpPr>
            <p:nvPr/>
          </p:nvSpPr>
          <p:spPr bwMode="auto">
            <a:xfrm>
              <a:off x="1839" y="2143"/>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77" name="Group 57"/>
            <p:cNvGrpSpPr>
              <a:grpSpLocks/>
            </p:cNvGrpSpPr>
            <p:nvPr/>
          </p:nvGrpSpPr>
          <p:grpSpPr bwMode="auto">
            <a:xfrm>
              <a:off x="2077" y="2360"/>
              <a:ext cx="248" cy="196"/>
              <a:chOff x="4306" y="2833"/>
              <a:chExt cx="248" cy="196"/>
            </a:xfrm>
          </p:grpSpPr>
          <p:sp>
            <p:nvSpPr>
              <p:cNvPr id="261178"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79" name="Text Box 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1180" name="Group 60"/>
            <p:cNvGrpSpPr>
              <a:grpSpLocks/>
            </p:cNvGrpSpPr>
            <p:nvPr/>
          </p:nvGrpSpPr>
          <p:grpSpPr bwMode="auto">
            <a:xfrm>
              <a:off x="2373" y="2360"/>
              <a:ext cx="248" cy="196"/>
              <a:chOff x="4306" y="2833"/>
              <a:chExt cx="248" cy="196"/>
            </a:xfrm>
          </p:grpSpPr>
          <p:sp>
            <p:nvSpPr>
              <p:cNvPr id="261181"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82" name="Text Box 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1183" name="Line 63"/>
            <p:cNvSpPr>
              <a:spLocks noChangeShapeType="1"/>
            </p:cNvSpPr>
            <p:nvPr/>
          </p:nvSpPr>
          <p:spPr bwMode="auto">
            <a:xfrm flipH="1">
              <a:off x="2185" y="2143"/>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84" name="Line 64"/>
            <p:cNvSpPr>
              <a:spLocks noChangeShapeType="1"/>
            </p:cNvSpPr>
            <p:nvPr/>
          </p:nvSpPr>
          <p:spPr bwMode="auto">
            <a:xfrm>
              <a:off x="2402" y="2149"/>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1185" name="Group 65"/>
          <p:cNvGrpSpPr>
            <a:grpSpLocks/>
          </p:cNvGrpSpPr>
          <p:nvPr/>
        </p:nvGrpSpPr>
        <p:grpSpPr bwMode="auto">
          <a:xfrm>
            <a:off x="3082925" y="2530475"/>
            <a:ext cx="339725" cy="311150"/>
            <a:chOff x="4306" y="2833"/>
            <a:chExt cx="214" cy="196"/>
          </a:xfrm>
        </p:grpSpPr>
        <p:sp>
          <p:nvSpPr>
            <p:cNvPr id="261186"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87"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40</a:t>
              </a:r>
            </a:p>
          </p:txBody>
        </p:sp>
      </p:grpSp>
      <p:sp>
        <p:nvSpPr>
          <p:cNvPr id="261188" name="Freeform 68"/>
          <p:cNvSpPr>
            <a:spLocks/>
          </p:cNvSpPr>
          <p:nvPr/>
        </p:nvSpPr>
        <p:spPr bwMode="auto">
          <a:xfrm>
            <a:off x="2246313" y="2409825"/>
            <a:ext cx="1990725" cy="1787525"/>
          </a:xfrm>
          <a:custGeom>
            <a:avLst/>
            <a:gdLst>
              <a:gd name="T0" fmla="*/ 62 w 1254"/>
              <a:gd name="T1" fmla="*/ 1064 h 1126"/>
              <a:gd name="T2" fmla="*/ 62 w 1254"/>
              <a:gd name="T3" fmla="*/ 915 h 1126"/>
              <a:gd name="T4" fmla="*/ 96 w 1254"/>
              <a:gd name="T5" fmla="*/ 854 h 1126"/>
              <a:gd name="T6" fmla="*/ 116 w 1254"/>
              <a:gd name="T7" fmla="*/ 793 h 1126"/>
              <a:gd name="T8" fmla="*/ 143 w 1254"/>
              <a:gd name="T9" fmla="*/ 617 h 1126"/>
              <a:gd name="T10" fmla="*/ 184 w 1254"/>
              <a:gd name="T11" fmla="*/ 515 h 1126"/>
              <a:gd name="T12" fmla="*/ 231 w 1254"/>
              <a:gd name="T13" fmla="*/ 413 h 1126"/>
              <a:gd name="T14" fmla="*/ 360 w 1254"/>
              <a:gd name="T15" fmla="*/ 257 h 1126"/>
              <a:gd name="T16" fmla="*/ 401 w 1254"/>
              <a:gd name="T17" fmla="*/ 224 h 1126"/>
              <a:gd name="T18" fmla="*/ 502 w 1254"/>
              <a:gd name="T19" fmla="*/ 135 h 1126"/>
              <a:gd name="T20" fmla="*/ 536 w 1254"/>
              <a:gd name="T21" fmla="*/ 95 h 1126"/>
              <a:gd name="T22" fmla="*/ 563 w 1254"/>
              <a:gd name="T23" fmla="*/ 61 h 1126"/>
              <a:gd name="T24" fmla="*/ 658 w 1254"/>
              <a:gd name="T25" fmla="*/ 0 h 1126"/>
              <a:gd name="T26" fmla="*/ 868 w 1254"/>
              <a:gd name="T27" fmla="*/ 169 h 1126"/>
              <a:gd name="T28" fmla="*/ 895 w 1254"/>
              <a:gd name="T29" fmla="*/ 251 h 1126"/>
              <a:gd name="T30" fmla="*/ 950 w 1254"/>
              <a:gd name="T31" fmla="*/ 305 h 1126"/>
              <a:gd name="T32" fmla="*/ 997 w 1254"/>
              <a:gd name="T33" fmla="*/ 359 h 1126"/>
              <a:gd name="T34" fmla="*/ 1065 w 1254"/>
              <a:gd name="T35" fmla="*/ 501 h 1126"/>
              <a:gd name="T36" fmla="*/ 1092 w 1254"/>
              <a:gd name="T37" fmla="*/ 562 h 1126"/>
              <a:gd name="T38" fmla="*/ 1119 w 1254"/>
              <a:gd name="T39" fmla="*/ 623 h 1126"/>
              <a:gd name="T40" fmla="*/ 1166 w 1254"/>
              <a:gd name="T41" fmla="*/ 684 h 1126"/>
              <a:gd name="T42" fmla="*/ 1187 w 1254"/>
              <a:gd name="T43" fmla="*/ 725 h 1126"/>
              <a:gd name="T44" fmla="*/ 1241 w 1254"/>
              <a:gd name="T45" fmla="*/ 867 h 1126"/>
              <a:gd name="T46" fmla="*/ 1254 w 1254"/>
              <a:gd name="T47" fmla="*/ 908 h 1126"/>
              <a:gd name="T48" fmla="*/ 1146 w 1254"/>
              <a:gd name="T49" fmla="*/ 1064 h 1126"/>
              <a:gd name="T50" fmla="*/ 1072 w 1254"/>
              <a:gd name="T51" fmla="*/ 1104 h 1126"/>
              <a:gd name="T52" fmla="*/ 1031 w 1254"/>
              <a:gd name="T53" fmla="*/ 1118 h 1126"/>
              <a:gd name="T54" fmla="*/ 617 w 1254"/>
              <a:gd name="T55" fmla="*/ 1098 h 1126"/>
              <a:gd name="T56" fmla="*/ 394 w 1254"/>
              <a:gd name="T57" fmla="*/ 1091 h 1126"/>
              <a:gd name="T58" fmla="*/ 238 w 1254"/>
              <a:gd name="T59" fmla="*/ 1111 h 1126"/>
              <a:gd name="T60" fmla="*/ 102 w 1254"/>
              <a:gd name="T61" fmla="*/ 1098 h 1126"/>
              <a:gd name="T62" fmla="*/ 89 w 1254"/>
              <a:gd name="T63" fmla="*/ 1077 h 1126"/>
              <a:gd name="T64" fmla="*/ 62 w 1254"/>
              <a:gd name="T65" fmla="*/ 1064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4" h="1126">
                <a:moveTo>
                  <a:pt x="62" y="1064"/>
                </a:moveTo>
                <a:cubicBezTo>
                  <a:pt x="48" y="998"/>
                  <a:pt x="51" y="1024"/>
                  <a:pt x="62" y="915"/>
                </a:cubicBezTo>
                <a:cubicBezTo>
                  <a:pt x="64" y="892"/>
                  <a:pt x="96" y="854"/>
                  <a:pt x="96" y="854"/>
                </a:cubicBezTo>
                <a:cubicBezTo>
                  <a:pt x="102" y="833"/>
                  <a:pt x="116" y="793"/>
                  <a:pt x="116" y="793"/>
                </a:cubicBezTo>
                <a:cubicBezTo>
                  <a:pt x="122" y="736"/>
                  <a:pt x="125" y="672"/>
                  <a:pt x="143" y="617"/>
                </a:cubicBezTo>
                <a:cubicBezTo>
                  <a:pt x="155" y="582"/>
                  <a:pt x="172" y="550"/>
                  <a:pt x="184" y="515"/>
                </a:cubicBezTo>
                <a:cubicBezTo>
                  <a:pt x="197" y="478"/>
                  <a:pt x="198" y="436"/>
                  <a:pt x="231" y="413"/>
                </a:cubicBezTo>
                <a:cubicBezTo>
                  <a:pt x="270" y="356"/>
                  <a:pt x="312" y="305"/>
                  <a:pt x="360" y="257"/>
                </a:cubicBezTo>
                <a:cubicBezTo>
                  <a:pt x="372" y="245"/>
                  <a:pt x="389" y="236"/>
                  <a:pt x="401" y="224"/>
                </a:cubicBezTo>
                <a:cubicBezTo>
                  <a:pt x="428" y="197"/>
                  <a:pt x="464" y="148"/>
                  <a:pt x="502" y="135"/>
                </a:cubicBezTo>
                <a:cubicBezTo>
                  <a:pt x="512" y="121"/>
                  <a:pt x="526" y="110"/>
                  <a:pt x="536" y="95"/>
                </a:cubicBezTo>
                <a:cubicBezTo>
                  <a:pt x="562" y="56"/>
                  <a:pt x="519" y="89"/>
                  <a:pt x="563" y="61"/>
                </a:cubicBezTo>
                <a:cubicBezTo>
                  <a:pt x="589" y="23"/>
                  <a:pt x="618" y="14"/>
                  <a:pt x="658" y="0"/>
                </a:cubicBezTo>
                <a:cubicBezTo>
                  <a:pt x="753" y="25"/>
                  <a:pt x="815" y="90"/>
                  <a:pt x="868" y="169"/>
                </a:cubicBezTo>
                <a:cubicBezTo>
                  <a:pt x="884" y="193"/>
                  <a:pt x="883" y="226"/>
                  <a:pt x="895" y="251"/>
                </a:cubicBezTo>
                <a:cubicBezTo>
                  <a:pt x="907" y="275"/>
                  <a:pt x="929" y="291"/>
                  <a:pt x="950" y="305"/>
                </a:cubicBezTo>
                <a:cubicBezTo>
                  <a:pt x="981" y="353"/>
                  <a:pt x="963" y="337"/>
                  <a:pt x="997" y="359"/>
                </a:cubicBezTo>
                <a:cubicBezTo>
                  <a:pt x="1028" y="403"/>
                  <a:pt x="1035" y="458"/>
                  <a:pt x="1065" y="501"/>
                </a:cubicBezTo>
                <a:cubicBezTo>
                  <a:pt x="1073" y="525"/>
                  <a:pt x="1078" y="541"/>
                  <a:pt x="1092" y="562"/>
                </a:cubicBezTo>
                <a:cubicBezTo>
                  <a:pt x="1098" y="581"/>
                  <a:pt x="1108" y="606"/>
                  <a:pt x="1119" y="623"/>
                </a:cubicBezTo>
                <a:cubicBezTo>
                  <a:pt x="1140" y="655"/>
                  <a:pt x="1150" y="637"/>
                  <a:pt x="1166" y="684"/>
                </a:cubicBezTo>
                <a:cubicBezTo>
                  <a:pt x="1176" y="713"/>
                  <a:pt x="1169" y="699"/>
                  <a:pt x="1187" y="725"/>
                </a:cubicBezTo>
                <a:cubicBezTo>
                  <a:pt x="1202" y="771"/>
                  <a:pt x="1213" y="827"/>
                  <a:pt x="1241" y="867"/>
                </a:cubicBezTo>
                <a:cubicBezTo>
                  <a:pt x="1242" y="869"/>
                  <a:pt x="1254" y="905"/>
                  <a:pt x="1254" y="908"/>
                </a:cubicBezTo>
                <a:cubicBezTo>
                  <a:pt x="1254" y="1004"/>
                  <a:pt x="1233" y="1034"/>
                  <a:pt x="1146" y="1064"/>
                </a:cubicBezTo>
                <a:cubicBezTo>
                  <a:pt x="1127" y="1092"/>
                  <a:pt x="1102" y="1094"/>
                  <a:pt x="1072" y="1104"/>
                </a:cubicBezTo>
                <a:cubicBezTo>
                  <a:pt x="1058" y="1108"/>
                  <a:pt x="1031" y="1118"/>
                  <a:pt x="1031" y="1118"/>
                </a:cubicBezTo>
                <a:cubicBezTo>
                  <a:pt x="889" y="1109"/>
                  <a:pt x="763" y="1101"/>
                  <a:pt x="617" y="1098"/>
                </a:cubicBezTo>
                <a:cubicBezTo>
                  <a:pt x="537" y="1090"/>
                  <a:pt x="476" y="1085"/>
                  <a:pt x="394" y="1091"/>
                </a:cubicBezTo>
                <a:cubicBezTo>
                  <a:pt x="342" y="1099"/>
                  <a:pt x="290" y="1104"/>
                  <a:pt x="238" y="1111"/>
                </a:cubicBezTo>
                <a:cubicBezTo>
                  <a:pt x="193" y="1108"/>
                  <a:pt x="138" y="1126"/>
                  <a:pt x="102" y="1098"/>
                </a:cubicBezTo>
                <a:cubicBezTo>
                  <a:pt x="96" y="1093"/>
                  <a:pt x="95" y="1082"/>
                  <a:pt x="89" y="1077"/>
                </a:cubicBezTo>
                <a:cubicBezTo>
                  <a:pt x="0" y="1004"/>
                  <a:pt x="105" y="1107"/>
                  <a:pt x="62" y="1064"/>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189" name="Line 69"/>
          <p:cNvSpPr>
            <a:spLocks noChangeShapeType="1"/>
          </p:cNvSpPr>
          <p:nvPr/>
        </p:nvSpPr>
        <p:spPr bwMode="auto">
          <a:xfrm flipH="1">
            <a:off x="2817813" y="2774950"/>
            <a:ext cx="323850" cy="366713"/>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190" name="Group 70"/>
          <p:cNvGrpSpPr>
            <a:grpSpLocks/>
          </p:cNvGrpSpPr>
          <p:nvPr/>
        </p:nvGrpSpPr>
        <p:grpSpPr bwMode="auto">
          <a:xfrm>
            <a:off x="855663" y="4365625"/>
            <a:ext cx="3606800" cy="2070100"/>
            <a:chOff x="3013" y="1232"/>
            <a:chExt cx="2272" cy="1304"/>
          </a:xfrm>
        </p:grpSpPr>
        <p:grpSp>
          <p:nvGrpSpPr>
            <p:cNvPr id="261191" name="Group 71"/>
            <p:cNvGrpSpPr>
              <a:grpSpLocks/>
            </p:cNvGrpSpPr>
            <p:nvPr/>
          </p:nvGrpSpPr>
          <p:grpSpPr bwMode="auto">
            <a:xfrm>
              <a:off x="4029" y="1232"/>
              <a:ext cx="248" cy="196"/>
              <a:chOff x="4306" y="2833"/>
              <a:chExt cx="248" cy="196"/>
            </a:xfrm>
          </p:grpSpPr>
          <p:sp>
            <p:nvSpPr>
              <p:cNvPr id="261192"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93" name="Text Box 7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1194" name="Group 74"/>
            <p:cNvGrpSpPr>
              <a:grpSpLocks/>
            </p:cNvGrpSpPr>
            <p:nvPr/>
          </p:nvGrpSpPr>
          <p:grpSpPr bwMode="auto">
            <a:xfrm>
              <a:off x="3453" y="1572"/>
              <a:ext cx="214" cy="196"/>
              <a:chOff x="4306" y="2833"/>
              <a:chExt cx="214" cy="196"/>
            </a:xfrm>
          </p:grpSpPr>
          <p:sp>
            <p:nvSpPr>
              <p:cNvPr id="261195"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96"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1197" name="Group 77"/>
            <p:cNvGrpSpPr>
              <a:grpSpLocks/>
            </p:cNvGrpSpPr>
            <p:nvPr/>
          </p:nvGrpSpPr>
          <p:grpSpPr bwMode="auto">
            <a:xfrm>
              <a:off x="4605" y="1572"/>
              <a:ext cx="214" cy="196"/>
              <a:chOff x="4306" y="2833"/>
              <a:chExt cx="214" cy="196"/>
            </a:xfrm>
          </p:grpSpPr>
          <p:sp>
            <p:nvSpPr>
              <p:cNvPr id="261198" name="Oval 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199" name="Text Box 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1200" name="Line 80"/>
            <p:cNvSpPr>
              <a:spLocks noChangeShapeType="1"/>
            </p:cNvSpPr>
            <p:nvPr/>
          </p:nvSpPr>
          <p:spPr bwMode="auto">
            <a:xfrm flipH="1">
              <a:off x="3597" y="1383"/>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01" name="Line 81"/>
            <p:cNvSpPr>
              <a:spLocks noChangeShapeType="1"/>
            </p:cNvSpPr>
            <p:nvPr/>
          </p:nvSpPr>
          <p:spPr bwMode="auto">
            <a:xfrm>
              <a:off x="4228" y="1383"/>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02" name="Group 82"/>
            <p:cNvGrpSpPr>
              <a:grpSpLocks/>
            </p:cNvGrpSpPr>
            <p:nvPr/>
          </p:nvGrpSpPr>
          <p:grpSpPr bwMode="auto">
            <a:xfrm>
              <a:off x="3157" y="1956"/>
              <a:ext cx="214" cy="196"/>
              <a:chOff x="4306" y="2833"/>
              <a:chExt cx="214" cy="196"/>
            </a:xfrm>
          </p:grpSpPr>
          <p:sp>
            <p:nvSpPr>
              <p:cNvPr id="261203"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04"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1205" name="Group 85"/>
            <p:cNvGrpSpPr>
              <a:grpSpLocks/>
            </p:cNvGrpSpPr>
            <p:nvPr/>
          </p:nvGrpSpPr>
          <p:grpSpPr bwMode="auto">
            <a:xfrm>
              <a:off x="3741" y="1956"/>
              <a:ext cx="214" cy="196"/>
              <a:chOff x="4306" y="2833"/>
              <a:chExt cx="214" cy="196"/>
            </a:xfrm>
          </p:grpSpPr>
          <p:sp>
            <p:nvSpPr>
              <p:cNvPr id="261206" name="Oval 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07" name="Text Box 8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10</a:t>
                </a:r>
              </a:p>
            </p:txBody>
          </p:sp>
        </p:grpSp>
        <p:sp>
          <p:nvSpPr>
            <p:cNvPr id="261208" name="Line 88"/>
            <p:cNvSpPr>
              <a:spLocks noChangeShapeType="1"/>
            </p:cNvSpPr>
            <p:nvPr/>
          </p:nvSpPr>
          <p:spPr bwMode="auto">
            <a:xfrm flipH="1">
              <a:off x="3284" y="1730"/>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09" name="Line 89"/>
            <p:cNvSpPr>
              <a:spLocks noChangeShapeType="1"/>
            </p:cNvSpPr>
            <p:nvPr/>
          </p:nvSpPr>
          <p:spPr bwMode="auto">
            <a:xfrm>
              <a:off x="3643" y="1736"/>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10" name="Group 90"/>
            <p:cNvGrpSpPr>
              <a:grpSpLocks/>
            </p:cNvGrpSpPr>
            <p:nvPr/>
          </p:nvGrpSpPr>
          <p:grpSpPr bwMode="auto">
            <a:xfrm>
              <a:off x="4317" y="1956"/>
              <a:ext cx="214" cy="196"/>
              <a:chOff x="4306" y="2833"/>
              <a:chExt cx="214" cy="196"/>
            </a:xfrm>
          </p:grpSpPr>
          <p:sp>
            <p:nvSpPr>
              <p:cNvPr id="261211"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12" name="Text Box 9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1213" name="Group 93"/>
            <p:cNvGrpSpPr>
              <a:grpSpLocks/>
            </p:cNvGrpSpPr>
            <p:nvPr/>
          </p:nvGrpSpPr>
          <p:grpSpPr bwMode="auto">
            <a:xfrm>
              <a:off x="4893" y="1956"/>
              <a:ext cx="248" cy="196"/>
              <a:chOff x="4306" y="2833"/>
              <a:chExt cx="248" cy="196"/>
            </a:xfrm>
          </p:grpSpPr>
          <p:sp>
            <p:nvSpPr>
              <p:cNvPr id="261214" name="Oval 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15" name="Text Box 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1216" name="Line 96"/>
            <p:cNvSpPr>
              <a:spLocks noChangeShapeType="1"/>
            </p:cNvSpPr>
            <p:nvPr/>
          </p:nvSpPr>
          <p:spPr bwMode="auto">
            <a:xfrm flipH="1">
              <a:off x="4442" y="1736"/>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17" name="Line 97"/>
            <p:cNvSpPr>
              <a:spLocks noChangeShapeType="1"/>
            </p:cNvSpPr>
            <p:nvPr/>
          </p:nvSpPr>
          <p:spPr bwMode="auto">
            <a:xfrm>
              <a:off x="4808" y="1730"/>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18" name="Group 98"/>
            <p:cNvGrpSpPr>
              <a:grpSpLocks/>
            </p:cNvGrpSpPr>
            <p:nvPr/>
          </p:nvGrpSpPr>
          <p:grpSpPr bwMode="auto">
            <a:xfrm>
              <a:off x="3013" y="2340"/>
              <a:ext cx="248" cy="196"/>
              <a:chOff x="4306" y="2833"/>
              <a:chExt cx="248" cy="196"/>
            </a:xfrm>
          </p:grpSpPr>
          <p:sp>
            <p:nvSpPr>
              <p:cNvPr id="261219" name="Oval 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20" name="Text Box 10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1221" name="Group 101"/>
            <p:cNvGrpSpPr>
              <a:grpSpLocks/>
            </p:cNvGrpSpPr>
            <p:nvPr/>
          </p:nvGrpSpPr>
          <p:grpSpPr bwMode="auto">
            <a:xfrm>
              <a:off x="3309" y="2336"/>
              <a:ext cx="214" cy="196"/>
              <a:chOff x="4306" y="2833"/>
              <a:chExt cx="214" cy="196"/>
            </a:xfrm>
          </p:grpSpPr>
          <p:sp>
            <p:nvSpPr>
              <p:cNvPr id="261222" name="Oval 1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23" name="Text Box 1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1224" name="Line 104"/>
            <p:cNvSpPr>
              <a:spLocks noChangeShapeType="1"/>
            </p:cNvSpPr>
            <p:nvPr/>
          </p:nvSpPr>
          <p:spPr bwMode="auto">
            <a:xfrm flipH="1">
              <a:off x="3135" y="2129"/>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25" name="Line 105"/>
            <p:cNvSpPr>
              <a:spLocks noChangeShapeType="1"/>
            </p:cNvSpPr>
            <p:nvPr/>
          </p:nvSpPr>
          <p:spPr bwMode="auto">
            <a:xfrm>
              <a:off x="3331" y="2136"/>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26" name="Group 106"/>
            <p:cNvGrpSpPr>
              <a:grpSpLocks/>
            </p:cNvGrpSpPr>
            <p:nvPr/>
          </p:nvGrpSpPr>
          <p:grpSpPr bwMode="auto">
            <a:xfrm>
              <a:off x="3589" y="2336"/>
              <a:ext cx="214" cy="196"/>
              <a:chOff x="4306" y="2833"/>
              <a:chExt cx="214" cy="196"/>
            </a:xfrm>
          </p:grpSpPr>
          <p:sp>
            <p:nvSpPr>
              <p:cNvPr id="261227"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28"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1229" name="Group 109"/>
            <p:cNvGrpSpPr>
              <a:grpSpLocks/>
            </p:cNvGrpSpPr>
            <p:nvPr/>
          </p:nvGrpSpPr>
          <p:grpSpPr bwMode="auto">
            <a:xfrm>
              <a:off x="3885" y="2340"/>
              <a:ext cx="214" cy="196"/>
              <a:chOff x="4306" y="2833"/>
              <a:chExt cx="214" cy="196"/>
            </a:xfrm>
          </p:grpSpPr>
          <p:sp>
            <p:nvSpPr>
              <p:cNvPr id="261230" name="Oval 1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31" name="Text Box 1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1232" name="Line 112"/>
            <p:cNvSpPr>
              <a:spLocks noChangeShapeType="1"/>
            </p:cNvSpPr>
            <p:nvPr/>
          </p:nvSpPr>
          <p:spPr bwMode="auto">
            <a:xfrm flipH="1">
              <a:off x="3704" y="2109"/>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33" name="Line 113"/>
            <p:cNvSpPr>
              <a:spLocks noChangeShapeType="1"/>
            </p:cNvSpPr>
            <p:nvPr/>
          </p:nvSpPr>
          <p:spPr bwMode="auto">
            <a:xfrm>
              <a:off x="3914" y="2123"/>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34" name="Group 114"/>
            <p:cNvGrpSpPr>
              <a:grpSpLocks/>
            </p:cNvGrpSpPr>
            <p:nvPr/>
          </p:nvGrpSpPr>
          <p:grpSpPr bwMode="auto">
            <a:xfrm>
              <a:off x="4173" y="2336"/>
              <a:ext cx="214" cy="196"/>
              <a:chOff x="4306" y="2833"/>
              <a:chExt cx="214" cy="196"/>
            </a:xfrm>
          </p:grpSpPr>
          <p:sp>
            <p:nvSpPr>
              <p:cNvPr id="261235"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36" name="Text Box 1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1237" name="Group 117"/>
            <p:cNvGrpSpPr>
              <a:grpSpLocks/>
            </p:cNvGrpSpPr>
            <p:nvPr/>
          </p:nvGrpSpPr>
          <p:grpSpPr bwMode="auto">
            <a:xfrm>
              <a:off x="4461" y="2340"/>
              <a:ext cx="248" cy="196"/>
              <a:chOff x="4306" y="2833"/>
              <a:chExt cx="248" cy="196"/>
            </a:xfrm>
          </p:grpSpPr>
          <p:sp>
            <p:nvSpPr>
              <p:cNvPr id="261238" name="Oval 1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39" name="Text Box 11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1240" name="Line 120"/>
            <p:cNvSpPr>
              <a:spLocks noChangeShapeType="1"/>
            </p:cNvSpPr>
            <p:nvPr/>
          </p:nvSpPr>
          <p:spPr bwMode="auto">
            <a:xfrm flipH="1">
              <a:off x="4287" y="2123"/>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41" name="Line 121"/>
            <p:cNvSpPr>
              <a:spLocks noChangeShapeType="1"/>
            </p:cNvSpPr>
            <p:nvPr/>
          </p:nvSpPr>
          <p:spPr bwMode="auto">
            <a:xfrm>
              <a:off x="4503" y="2123"/>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42" name="Group 122"/>
            <p:cNvGrpSpPr>
              <a:grpSpLocks/>
            </p:cNvGrpSpPr>
            <p:nvPr/>
          </p:nvGrpSpPr>
          <p:grpSpPr bwMode="auto">
            <a:xfrm>
              <a:off x="4741" y="2340"/>
              <a:ext cx="248" cy="196"/>
              <a:chOff x="4306" y="2833"/>
              <a:chExt cx="248" cy="196"/>
            </a:xfrm>
          </p:grpSpPr>
          <p:sp>
            <p:nvSpPr>
              <p:cNvPr id="261243" name="Oval 1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44" name="Text Box 1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1245" name="Group 125"/>
            <p:cNvGrpSpPr>
              <a:grpSpLocks/>
            </p:cNvGrpSpPr>
            <p:nvPr/>
          </p:nvGrpSpPr>
          <p:grpSpPr bwMode="auto">
            <a:xfrm>
              <a:off x="5037" y="2340"/>
              <a:ext cx="248" cy="196"/>
              <a:chOff x="4306" y="2833"/>
              <a:chExt cx="248" cy="196"/>
            </a:xfrm>
          </p:grpSpPr>
          <p:sp>
            <p:nvSpPr>
              <p:cNvPr id="261246" name="Oval 1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47" name="Text Box 12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1248" name="Line 128"/>
            <p:cNvSpPr>
              <a:spLocks noChangeShapeType="1"/>
            </p:cNvSpPr>
            <p:nvPr/>
          </p:nvSpPr>
          <p:spPr bwMode="auto">
            <a:xfrm flipH="1">
              <a:off x="4849" y="2123"/>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49" name="Line 129"/>
            <p:cNvSpPr>
              <a:spLocks noChangeShapeType="1"/>
            </p:cNvSpPr>
            <p:nvPr/>
          </p:nvSpPr>
          <p:spPr bwMode="auto">
            <a:xfrm>
              <a:off x="5066" y="2129"/>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1250" name="Group 130"/>
          <p:cNvGrpSpPr>
            <a:grpSpLocks/>
          </p:cNvGrpSpPr>
          <p:nvPr/>
        </p:nvGrpSpPr>
        <p:grpSpPr bwMode="auto">
          <a:xfrm>
            <a:off x="1555750" y="4895850"/>
            <a:ext cx="339725" cy="311150"/>
            <a:chOff x="4306" y="2833"/>
            <a:chExt cx="214" cy="196"/>
          </a:xfrm>
        </p:grpSpPr>
        <p:sp>
          <p:nvSpPr>
            <p:cNvPr id="261251" name="Oval 1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52" name="Text Box 13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80</a:t>
              </a:r>
            </a:p>
          </p:txBody>
        </p:sp>
      </p:grpSp>
      <p:sp>
        <p:nvSpPr>
          <p:cNvPr id="261253" name="Freeform 133"/>
          <p:cNvSpPr>
            <a:spLocks/>
          </p:cNvSpPr>
          <p:nvPr/>
        </p:nvSpPr>
        <p:spPr bwMode="auto">
          <a:xfrm>
            <a:off x="752475" y="4787900"/>
            <a:ext cx="1914525" cy="1784350"/>
          </a:xfrm>
          <a:custGeom>
            <a:avLst/>
            <a:gdLst>
              <a:gd name="T0" fmla="*/ 13 w 1206"/>
              <a:gd name="T1" fmla="*/ 962 h 1124"/>
              <a:gd name="T2" fmla="*/ 40 w 1206"/>
              <a:gd name="T3" fmla="*/ 901 h 1124"/>
              <a:gd name="T4" fmla="*/ 94 w 1206"/>
              <a:gd name="T5" fmla="*/ 630 h 1124"/>
              <a:gd name="T6" fmla="*/ 128 w 1206"/>
              <a:gd name="T7" fmla="*/ 494 h 1124"/>
              <a:gd name="T8" fmla="*/ 149 w 1206"/>
              <a:gd name="T9" fmla="*/ 474 h 1124"/>
              <a:gd name="T10" fmla="*/ 196 w 1206"/>
              <a:gd name="T11" fmla="*/ 420 h 1124"/>
              <a:gd name="T12" fmla="*/ 291 w 1206"/>
              <a:gd name="T13" fmla="*/ 345 h 1124"/>
              <a:gd name="T14" fmla="*/ 365 w 1206"/>
              <a:gd name="T15" fmla="*/ 223 h 1124"/>
              <a:gd name="T16" fmla="*/ 440 w 1206"/>
              <a:gd name="T17" fmla="*/ 81 h 1124"/>
              <a:gd name="T18" fmla="*/ 582 w 1206"/>
              <a:gd name="T19" fmla="*/ 0 h 1124"/>
              <a:gd name="T20" fmla="*/ 704 w 1206"/>
              <a:gd name="T21" fmla="*/ 6 h 1124"/>
              <a:gd name="T22" fmla="*/ 765 w 1206"/>
              <a:gd name="T23" fmla="*/ 40 h 1124"/>
              <a:gd name="T24" fmla="*/ 833 w 1206"/>
              <a:gd name="T25" fmla="*/ 108 h 1124"/>
              <a:gd name="T26" fmla="*/ 847 w 1206"/>
              <a:gd name="T27" fmla="*/ 128 h 1124"/>
              <a:gd name="T28" fmla="*/ 867 w 1206"/>
              <a:gd name="T29" fmla="*/ 142 h 1124"/>
              <a:gd name="T30" fmla="*/ 962 w 1206"/>
              <a:gd name="T31" fmla="*/ 264 h 1124"/>
              <a:gd name="T32" fmla="*/ 996 w 1206"/>
              <a:gd name="T33" fmla="*/ 325 h 1124"/>
              <a:gd name="T34" fmla="*/ 1070 w 1206"/>
              <a:gd name="T35" fmla="*/ 467 h 1124"/>
              <a:gd name="T36" fmla="*/ 1124 w 1206"/>
              <a:gd name="T37" fmla="*/ 589 h 1124"/>
              <a:gd name="T38" fmla="*/ 1152 w 1206"/>
              <a:gd name="T39" fmla="*/ 650 h 1124"/>
              <a:gd name="T40" fmla="*/ 1185 w 1206"/>
              <a:gd name="T41" fmla="*/ 752 h 1124"/>
              <a:gd name="T42" fmla="*/ 1199 w 1206"/>
              <a:gd name="T43" fmla="*/ 806 h 1124"/>
              <a:gd name="T44" fmla="*/ 1206 w 1206"/>
              <a:gd name="T45" fmla="*/ 833 h 1124"/>
              <a:gd name="T46" fmla="*/ 1179 w 1206"/>
              <a:gd name="T47" fmla="*/ 1036 h 1124"/>
              <a:gd name="T48" fmla="*/ 1145 w 1206"/>
              <a:gd name="T49" fmla="*/ 1064 h 1124"/>
              <a:gd name="T50" fmla="*/ 1043 w 1206"/>
              <a:gd name="T51" fmla="*/ 1124 h 1124"/>
              <a:gd name="T52" fmla="*/ 955 w 1206"/>
              <a:gd name="T53" fmla="*/ 1118 h 1124"/>
              <a:gd name="T54" fmla="*/ 819 w 1206"/>
              <a:gd name="T55" fmla="*/ 1104 h 1124"/>
              <a:gd name="T56" fmla="*/ 115 w 1206"/>
              <a:gd name="T57" fmla="*/ 1111 h 1124"/>
              <a:gd name="T58" fmla="*/ 0 w 1206"/>
              <a:gd name="T59" fmla="*/ 1016 h 1124"/>
              <a:gd name="T60" fmla="*/ 6 w 1206"/>
              <a:gd name="T61" fmla="*/ 989 h 1124"/>
              <a:gd name="T62" fmla="*/ 13 w 1206"/>
              <a:gd name="T63" fmla="*/ 962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06" h="1124">
                <a:moveTo>
                  <a:pt x="13" y="962"/>
                </a:moveTo>
                <a:cubicBezTo>
                  <a:pt x="27" y="942"/>
                  <a:pt x="32" y="924"/>
                  <a:pt x="40" y="901"/>
                </a:cubicBezTo>
                <a:cubicBezTo>
                  <a:pt x="48" y="806"/>
                  <a:pt x="67" y="720"/>
                  <a:pt x="94" y="630"/>
                </a:cubicBezTo>
                <a:cubicBezTo>
                  <a:pt x="99" y="592"/>
                  <a:pt x="105" y="529"/>
                  <a:pt x="128" y="494"/>
                </a:cubicBezTo>
                <a:cubicBezTo>
                  <a:pt x="133" y="486"/>
                  <a:pt x="143" y="482"/>
                  <a:pt x="149" y="474"/>
                </a:cubicBezTo>
                <a:cubicBezTo>
                  <a:pt x="193" y="418"/>
                  <a:pt x="156" y="446"/>
                  <a:pt x="196" y="420"/>
                </a:cubicBezTo>
                <a:cubicBezTo>
                  <a:pt x="219" y="385"/>
                  <a:pt x="257" y="368"/>
                  <a:pt x="291" y="345"/>
                </a:cubicBezTo>
                <a:cubicBezTo>
                  <a:pt x="318" y="305"/>
                  <a:pt x="346" y="267"/>
                  <a:pt x="365" y="223"/>
                </a:cubicBezTo>
                <a:cubicBezTo>
                  <a:pt x="386" y="175"/>
                  <a:pt x="401" y="120"/>
                  <a:pt x="440" y="81"/>
                </a:cubicBezTo>
                <a:cubicBezTo>
                  <a:pt x="481" y="40"/>
                  <a:pt x="527" y="17"/>
                  <a:pt x="582" y="0"/>
                </a:cubicBezTo>
                <a:cubicBezTo>
                  <a:pt x="623" y="2"/>
                  <a:pt x="663" y="2"/>
                  <a:pt x="704" y="6"/>
                </a:cubicBezTo>
                <a:cubicBezTo>
                  <a:pt x="727" y="8"/>
                  <a:pt x="765" y="40"/>
                  <a:pt x="765" y="40"/>
                </a:cubicBezTo>
                <a:cubicBezTo>
                  <a:pt x="775" y="70"/>
                  <a:pt x="807" y="90"/>
                  <a:pt x="833" y="108"/>
                </a:cubicBezTo>
                <a:cubicBezTo>
                  <a:pt x="838" y="115"/>
                  <a:pt x="841" y="122"/>
                  <a:pt x="847" y="128"/>
                </a:cubicBezTo>
                <a:cubicBezTo>
                  <a:pt x="853" y="134"/>
                  <a:pt x="862" y="136"/>
                  <a:pt x="867" y="142"/>
                </a:cubicBezTo>
                <a:cubicBezTo>
                  <a:pt x="901" y="182"/>
                  <a:pt x="923" y="227"/>
                  <a:pt x="962" y="264"/>
                </a:cubicBezTo>
                <a:cubicBezTo>
                  <a:pt x="972" y="292"/>
                  <a:pt x="973" y="303"/>
                  <a:pt x="996" y="325"/>
                </a:cubicBezTo>
                <a:cubicBezTo>
                  <a:pt x="1011" y="376"/>
                  <a:pt x="1048" y="418"/>
                  <a:pt x="1070" y="467"/>
                </a:cubicBezTo>
                <a:cubicBezTo>
                  <a:pt x="1088" y="508"/>
                  <a:pt x="1106" y="549"/>
                  <a:pt x="1124" y="589"/>
                </a:cubicBezTo>
                <a:cubicBezTo>
                  <a:pt x="1154" y="657"/>
                  <a:pt x="1122" y="607"/>
                  <a:pt x="1152" y="650"/>
                </a:cubicBezTo>
                <a:cubicBezTo>
                  <a:pt x="1163" y="684"/>
                  <a:pt x="1176" y="718"/>
                  <a:pt x="1185" y="752"/>
                </a:cubicBezTo>
                <a:cubicBezTo>
                  <a:pt x="1190" y="770"/>
                  <a:pt x="1194" y="788"/>
                  <a:pt x="1199" y="806"/>
                </a:cubicBezTo>
                <a:cubicBezTo>
                  <a:pt x="1201" y="815"/>
                  <a:pt x="1206" y="833"/>
                  <a:pt x="1206" y="833"/>
                </a:cubicBezTo>
                <a:cubicBezTo>
                  <a:pt x="1201" y="895"/>
                  <a:pt x="1195" y="975"/>
                  <a:pt x="1179" y="1036"/>
                </a:cubicBezTo>
                <a:cubicBezTo>
                  <a:pt x="1172" y="1062"/>
                  <a:pt x="1164" y="1055"/>
                  <a:pt x="1145" y="1064"/>
                </a:cubicBezTo>
                <a:cubicBezTo>
                  <a:pt x="1109" y="1082"/>
                  <a:pt x="1082" y="1112"/>
                  <a:pt x="1043" y="1124"/>
                </a:cubicBezTo>
                <a:cubicBezTo>
                  <a:pt x="1014" y="1122"/>
                  <a:pt x="984" y="1121"/>
                  <a:pt x="955" y="1118"/>
                </a:cubicBezTo>
                <a:cubicBezTo>
                  <a:pt x="910" y="1114"/>
                  <a:pt x="819" y="1104"/>
                  <a:pt x="819" y="1104"/>
                </a:cubicBezTo>
                <a:cubicBezTo>
                  <a:pt x="570" y="1116"/>
                  <a:pt x="392" y="1115"/>
                  <a:pt x="115" y="1111"/>
                </a:cubicBezTo>
                <a:cubicBezTo>
                  <a:pt x="62" y="1093"/>
                  <a:pt x="42" y="1045"/>
                  <a:pt x="0" y="1016"/>
                </a:cubicBezTo>
                <a:cubicBezTo>
                  <a:pt x="2" y="1007"/>
                  <a:pt x="2" y="997"/>
                  <a:pt x="6" y="989"/>
                </a:cubicBezTo>
                <a:cubicBezTo>
                  <a:pt x="9" y="983"/>
                  <a:pt x="51" y="924"/>
                  <a:pt x="13" y="962"/>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54" name="Line 134"/>
          <p:cNvSpPr>
            <a:spLocks noChangeShapeType="1"/>
          </p:cNvSpPr>
          <p:nvPr/>
        </p:nvSpPr>
        <p:spPr bwMode="auto">
          <a:xfrm>
            <a:off x="1860550" y="5164138"/>
            <a:ext cx="311150" cy="344487"/>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55" name="Group 135"/>
          <p:cNvGrpSpPr>
            <a:grpSpLocks/>
          </p:cNvGrpSpPr>
          <p:nvPr/>
        </p:nvGrpSpPr>
        <p:grpSpPr bwMode="auto">
          <a:xfrm>
            <a:off x="4859338" y="4400550"/>
            <a:ext cx="3606800" cy="2070100"/>
            <a:chOff x="371" y="2704"/>
            <a:chExt cx="2272" cy="1304"/>
          </a:xfrm>
        </p:grpSpPr>
        <p:grpSp>
          <p:nvGrpSpPr>
            <p:cNvPr id="261256" name="Group 136"/>
            <p:cNvGrpSpPr>
              <a:grpSpLocks/>
            </p:cNvGrpSpPr>
            <p:nvPr/>
          </p:nvGrpSpPr>
          <p:grpSpPr bwMode="auto">
            <a:xfrm>
              <a:off x="1387" y="2704"/>
              <a:ext cx="248" cy="196"/>
              <a:chOff x="4306" y="2833"/>
              <a:chExt cx="248" cy="196"/>
            </a:xfrm>
          </p:grpSpPr>
          <p:sp>
            <p:nvSpPr>
              <p:cNvPr id="261257" name="Oval 1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58" name="Text Box 1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1259" name="Group 139"/>
            <p:cNvGrpSpPr>
              <a:grpSpLocks/>
            </p:cNvGrpSpPr>
            <p:nvPr/>
          </p:nvGrpSpPr>
          <p:grpSpPr bwMode="auto">
            <a:xfrm>
              <a:off x="811" y="3044"/>
              <a:ext cx="214" cy="196"/>
              <a:chOff x="4306" y="2833"/>
              <a:chExt cx="214" cy="196"/>
            </a:xfrm>
          </p:grpSpPr>
          <p:sp>
            <p:nvSpPr>
              <p:cNvPr id="261260" name="Oval 1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61" name="Text Box 14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1262" name="Group 142"/>
            <p:cNvGrpSpPr>
              <a:grpSpLocks/>
            </p:cNvGrpSpPr>
            <p:nvPr/>
          </p:nvGrpSpPr>
          <p:grpSpPr bwMode="auto">
            <a:xfrm>
              <a:off x="1963" y="3044"/>
              <a:ext cx="214" cy="196"/>
              <a:chOff x="4306" y="2833"/>
              <a:chExt cx="214" cy="196"/>
            </a:xfrm>
          </p:grpSpPr>
          <p:sp>
            <p:nvSpPr>
              <p:cNvPr id="261263" name="Oval 1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64" name="Text Box 14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1265" name="Line 145"/>
            <p:cNvSpPr>
              <a:spLocks noChangeShapeType="1"/>
            </p:cNvSpPr>
            <p:nvPr/>
          </p:nvSpPr>
          <p:spPr bwMode="auto">
            <a:xfrm flipH="1">
              <a:off x="955" y="285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66" name="Line 146"/>
            <p:cNvSpPr>
              <a:spLocks noChangeShapeType="1"/>
            </p:cNvSpPr>
            <p:nvPr/>
          </p:nvSpPr>
          <p:spPr bwMode="auto">
            <a:xfrm>
              <a:off x="1586" y="285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67" name="Group 147"/>
            <p:cNvGrpSpPr>
              <a:grpSpLocks/>
            </p:cNvGrpSpPr>
            <p:nvPr/>
          </p:nvGrpSpPr>
          <p:grpSpPr bwMode="auto">
            <a:xfrm>
              <a:off x="515" y="3428"/>
              <a:ext cx="214" cy="196"/>
              <a:chOff x="4306" y="2833"/>
              <a:chExt cx="214" cy="196"/>
            </a:xfrm>
          </p:grpSpPr>
          <p:sp>
            <p:nvSpPr>
              <p:cNvPr id="261268" name="Oval 1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69" name="Text Box 1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1270" name="Group 150"/>
            <p:cNvGrpSpPr>
              <a:grpSpLocks/>
            </p:cNvGrpSpPr>
            <p:nvPr/>
          </p:nvGrpSpPr>
          <p:grpSpPr bwMode="auto">
            <a:xfrm>
              <a:off x="1099" y="3428"/>
              <a:ext cx="214" cy="196"/>
              <a:chOff x="4306" y="2833"/>
              <a:chExt cx="214" cy="196"/>
            </a:xfrm>
          </p:grpSpPr>
          <p:sp>
            <p:nvSpPr>
              <p:cNvPr id="261271" name="Oval 1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72" name="Text Box 1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80</a:t>
                </a:r>
              </a:p>
            </p:txBody>
          </p:sp>
        </p:grpSp>
        <p:sp>
          <p:nvSpPr>
            <p:cNvPr id="261273" name="Line 153"/>
            <p:cNvSpPr>
              <a:spLocks noChangeShapeType="1"/>
            </p:cNvSpPr>
            <p:nvPr/>
          </p:nvSpPr>
          <p:spPr bwMode="auto">
            <a:xfrm flipH="1">
              <a:off x="642" y="320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74" name="Line 154"/>
            <p:cNvSpPr>
              <a:spLocks noChangeShapeType="1"/>
            </p:cNvSpPr>
            <p:nvPr/>
          </p:nvSpPr>
          <p:spPr bwMode="auto">
            <a:xfrm>
              <a:off x="1001" y="3208"/>
              <a:ext cx="203" cy="224"/>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75" name="Group 155"/>
            <p:cNvGrpSpPr>
              <a:grpSpLocks/>
            </p:cNvGrpSpPr>
            <p:nvPr/>
          </p:nvGrpSpPr>
          <p:grpSpPr bwMode="auto">
            <a:xfrm>
              <a:off x="1675" y="3428"/>
              <a:ext cx="214" cy="196"/>
              <a:chOff x="4306" y="2833"/>
              <a:chExt cx="214" cy="196"/>
            </a:xfrm>
          </p:grpSpPr>
          <p:sp>
            <p:nvSpPr>
              <p:cNvPr id="261276" name="Oval 1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77" name="Text Box 1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1278" name="Group 158"/>
            <p:cNvGrpSpPr>
              <a:grpSpLocks/>
            </p:cNvGrpSpPr>
            <p:nvPr/>
          </p:nvGrpSpPr>
          <p:grpSpPr bwMode="auto">
            <a:xfrm>
              <a:off x="2251" y="3428"/>
              <a:ext cx="248" cy="196"/>
              <a:chOff x="4306" y="2833"/>
              <a:chExt cx="248" cy="196"/>
            </a:xfrm>
          </p:grpSpPr>
          <p:sp>
            <p:nvSpPr>
              <p:cNvPr id="261279" name="Oval 1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80" name="Text Box 16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1281" name="Line 161"/>
            <p:cNvSpPr>
              <a:spLocks noChangeShapeType="1"/>
            </p:cNvSpPr>
            <p:nvPr/>
          </p:nvSpPr>
          <p:spPr bwMode="auto">
            <a:xfrm flipH="1">
              <a:off x="1800" y="3208"/>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82" name="Line 162"/>
            <p:cNvSpPr>
              <a:spLocks noChangeShapeType="1"/>
            </p:cNvSpPr>
            <p:nvPr/>
          </p:nvSpPr>
          <p:spPr bwMode="auto">
            <a:xfrm>
              <a:off x="2166" y="320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83" name="Group 163"/>
            <p:cNvGrpSpPr>
              <a:grpSpLocks/>
            </p:cNvGrpSpPr>
            <p:nvPr/>
          </p:nvGrpSpPr>
          <p:grpSpPr bwMode="auto">
            <a:xfrm>
              <a:off x="371" y="3812"/>
              <a:ext cx="248" cy="196"/>
              <a:chOff x="4306" y="2833"/>
              <a:chExt cx="248" cy="196"/>
            </a:xfrm>
          </p:grpSpPr>
          <p:sp>
            <p:nvSpPr>
              <p:cNvPr id="261284" name="Oval 1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85" name="Text Box 16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1286" name="Group 166"/>
            <p:cNvGrpSpPr>
              <a:grpSpLocks/>
            </p:cNvGrpSpPr>
            <p:nvPr/>
          </p:nvGrpSpPr>
          <p:grpSpPr bwMode="auto">
            <a:xfrm>
              <a:off x="667" y="3808"/>
              <a:ext cx="214" cy="196"/>
              <a:chOff x="4306" y="2833"/>
              <a:chExt cx="214" cy="196"/>
            </a:xfrm>
          </p:grpSpPr>
          <p:sp>
            <p:nvSpPr>
              <p:cNvPr id="261287" name="Oval 1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88" name="Text Box 1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1289" name="Line 169"/>
            <p:cNvSpPr>
              <a:spLocks noChangeShapeType="1"/>
            </p:cNvSpPr>
            <p:nvPr/>
          </p:nvSpPr>
          <p:spPr bwMode="auto">
            <a:xfrm flipH="1">
              <a:off x="493" y="360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90" name="Line 170"/>
            <p:cNvSpPr>
              <a:spLocks noChangeShapeType="1"/>
            </p:cNvSpPr>
            <p:nvPr/>
          </p:nvSpPr>
          <p:spPr bwMode="auto">
            <a:xfrm>
              <a:off x="689" y="3608"/>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91" name="Group 171"/>
            <p:cNvGrpSpPr>
              <a:grpSpLocks/>
            </p:cNvGrpSpPr>
            <p:nvPr/>
          </p:nvGrpSpPr>
          <p:grpSpPr bwMode="auto">
            <a:xfrm>
              <a:off x="947" y="3808"/>
              <a:ext cx="214" cy="196"/>
              <a:chOff x="4306" y="2833"/>
              <a:chExt cx="214" cy="196"/>
            </a:xfrm>
          </p:grpSpPr>
          <p:sp>
            <p:nvSpPr>
              <p:cNvPr id="261292" name="Oval 1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93" name="Text Box 1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1294" name="Group 174"/>
            <p:cNvGrpSpPr>
              <a:grpSpLocks/>
            </p:cNvGrpSpPr>
            <p:nvPr/>
          </p:nvGrpSpPr>
          <p:grpSpPr bwMode="auto">
            <a:xfrm>
              <a:off x="1243" y="3812"/>
              <a:ext cx="214" cy="196"/>
              <a:chOff x="4306" y="2833"/>
              <a:chExt cx="214" cy="196"/>
            </a:xfrm>
          </p:grpSpPr>
          <p:sp>
            <p:nvSpPr>
              <p:cNvPr id="261295" name="Oval 1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296" name="Text Box 1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1297" name="Line 177"/>
            <p:cNvSpPr>
              <a:spLocks noChangeShapeType="1"/>
            </p:cNvSpPr>
            <p:nvPr/>
          </p:nvSpPr>
          <p:spPr bwMode="auto">
            <a:xfrm flipH="1">
              <a:off x="1062" y="358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298" name="Line 178"/>
            <p:cNvSpPr>
              <a:spLocks noChangeShapeType="1"/>
            </p:cNvSpPr>
            <p:nvPr/>
          </p:nvSpPr>
          <p:spPr bwMode="auto">
            <a:xfrm>
              <a:off x="1272" y="3595"/>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299" name="Group 179"/>
            <p:cNvGrpSpPr>
              <a:grpSpLocks/>
            </p:cNvGrpSpPr>
            <p:nvPr/>
          </p:nvGrpSpPr>
          <p:grpSpPr bwMode="auto">
            <a:xfrm>
              <a:off x="1531" y="3808"/>
              <a:ext cx="214" cy="196"/>
              <a:chOff x="4306" y="2833"/>
              <a:chExt cx="214" cy="196"/>
            </a:xfrm>
          </p:grpSpPr>
          <p:sp>
            <p:nvSpPr>
              <p:cNvPr id="261300" name="Oval 1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301" name="Text Box 18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1302" name="Group 182"/>
            <p:cNvGrpSpPr>
              <a:grpSpLocks/>
            </p:cNvGrpSpPr>
            <p:nvPr/>
          </p:nvGrpSpPr>
          <p:grpSpPr bwMode="auto">
            <a:xfrm>
              <a:off x="1819" y="3812"/>
              <a:ext cx="248" cy="196"/>
              <a:chOff x="4306" y="2833"/>
              <a:chExt cx="248" cy="196"/>
            </a:xfrm>
          </p:grpSpPr>
          <p:sp>
            <p:nvSpPr>
              <p:cNvPr id="261303" name="Oval 1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304" name="Text Box 18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1305" name="Line 185"/>
            <p:cNvSpPr>
              <a:spLocks noChangeShapeType="1"/>
            </p:cNvSpPr>
            <p:nvPr/>
          </p:nvSpPr>
          <p:spPr bwMode="auto">
            <a:xfrm flipH="1">
              <a:off x="1645" y="3595"/>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306" name="Line 186"/>
            <p:cNvSpPr>
              <a:spLocks noChangeShapeType="1"/>
            </p:cNvSpPr>
            <p:nvPr/>
          </p:nvSpPr>
          <p:spPr bwMode="auto">
            <a:xfrm>
              <a:off x="1861" y="359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1307" name="Group 187"/>
            <p:cNvGrpSpPr>
              <a:grpSpLocks/>
            </p:cNvGrpSpPr>
            <p:nvPr/>
          </p:nvGrpSpPr>
          <p:grpSpPr bwMode="auto">
            <a:xfrm>
              <a:off x="2099" y="3812"/>
              <a:ext cx="248" cy="196"/>
              <a:chOff x="4306" y="2833"/>
              <a:chExt cx="248" cy="196"/>
            </a:xfrm>
          </p:grpSpPr>
          <p:sp>
            <p:nvSpPr>
              <p:cNvPr id="261308" name="Oval 1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309" name="Text Box 18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1310" name="Group 190"/>
            <p:cNvGrpSpPr>
              <a:grpSpLocks/>
            </p:cNvGrpSpPr>
            <p:nvPr/>
          </p:nvGrpSpPr>
          <p:grpSpPr bwMode="auto">
            <a:xfrm>
              <a:off x="2395" y="3812"/>
              <a:ext cx="248" cy="196"/>
              <a:chOff x="4306" y="2833"/>
              <a:chExt cx="248" cy="196"/>
            </a:xfrm>
          </p:grpSpPr>
          <p:sp>
            <p:nvSpPr>
              <p:cNvPr id="261311" name="Oval 1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312" name="Text Box 1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1313" name="Line 193"/>
            <p:cNvSpPr>
              <a:spLocks noChangeShapeType="1"/>
            </p:cNvSpPr>
            <p:nvPr/>
          </p:nvSpPr>
          <p:spPr bwMode="auto">
            <a:xfrm flipH="1">
              <a:off x="2207" y="359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314" name="Line 194"/>
            <p:cNvSpPr>
              <a:spLocks noChangeShapeType="1"/>
            </p:cNvSpPr>
            <p:nvPr/>
          </p:nvSpPr>
          <p:spPr bwMode="auto">
            <a:xfrm>
              <a:off x="2424" y="3601"/>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1315" name="Freeform 195"/>
          <p:cNvSpPr>
            <a:spLocks/>
          </p:cNvSpPr>
          <p:nvPr/>
        </p:nvSpPr>
        <p:spPr bwMode="auto">
          <a:xfrm>
            <a:off x="5694363" y="5432425"/>
            <a:ext cx="982662" cy="1173163"/>
          </a:xfrm>
          <a:custGeom>
            <a:avLst/>
            <a:gdLst>
              <a:gd name="T0" fmla="*/ 119 w 619"/>
              <a:gd name="T1" fmla="*/ 725 h 739"/>
              <a:gd name="T2" fmla="*/ 51 w 619"/>
              <a:gd name="T3" fmla="*/ 691 h 739"/>
              <a:gd name="T4" fmla="*/ 18 w 619"/>
              <a:gd name="T5" fmla="*/ 630 h 739"/>
              <a:gd name="T6" fmla="*/ 31 w 619"/>
              <a:gd name="T7" fmla="*/ 461 h 739"/>
              <a:gd name="T8" fmla="*/ 65 w 619"/>
              <a:gd name="T9" fmla="*/ 420 h 739"/>
              <a:gd name="T10" fmla="*/ 126 w 619"/>
              <a:gd name="T11" fmla="*/ 210 h 739"/>
              <a:gd name="T12" fmla="*/ 173 w 619"/>
              <a:gd name="T13" fmla="*/ 74 h 739"/>
              <a:gd name="T14" fmla="*/ 255 w 619"/>
              <a:gd name="T15" fmla="*/ 41 h 739"/>
              <a:gd name="T16" fmla="*/ 309 w 619"/>
              <a:gd name="T17" fmla="*/ 0 h 739"/>
              <a:gd name="T18" fmla="*/ 411 w 619"/>
              <a:gd name="T19" fmla="*/ 27 h 739"/>
              <a:gd name="T20" fmla="*/ 499 w 619"/>
              <a:gd name="T21" fmla="*/ 149 h 739"/>
              <a:gd name="T22" fmla="*/ 553 w 619"/>
              <a:gd name="T23" fmla="*/ 318 h 739"/>
              <a:gd name="T24" fmla="*/ 580 w 619"/>
              <a:gd name="T25" fmla="*/ 420 h 739"/>
              <a:gd name="T26" fmla="*/ 594 w 619"/>
              <a:gd name="T27" fmla="*/ 501 h 739"/>
              <a:gd name="T28" fmla="*/ 560 w 619"/>
              <a:gd name="T29" fmla="*/ 671 h 739"/>
              <a:gd name="T30" fmla="*/ 445 w 619"/>
              <a:gd name="T31" fmla="*/ 739 h 739"/>
              <a:gd name="T32" fmla="*/ 234 w 619"/>
              <a:gd name="T33" fmla="*/ 732 h 739"/>
              <a:gd name="T34" fmla="*/ 119 w 619"/>
              <a:gd name="T35" fmla="*/ 72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9" h="739">
                <a:moveTo>
                  <a:pt x="119" y="725"/>
                </a:moveTo>
                <a:cubicBezTo>
                  <a:pt x="84" y="718"/>
                  <a:pt x="71" y="720"/>
                  <a:pt x="51" y="691"/>
                </a:cubicBezTo>
                <a:cubicBezTo>
                  <a:pt x="44" y="669"/>
                  <a:pt x="18" y="630"/>
                  <a:pt x="18" y="630"/>
                </a:cubicBezTo>
                <a:cubicBezTo>
                  <a:pt x="13" y="581"/>
                  <a:pt x="0" y="507"/>
                  <a:pt x="31" y="461"/>
                </a:cubicBezTo>
                <a:cubicBezTo>
                  <a:pt x="48" y="435"/>
                  <a:pt x="52" y="448"/>
                  <a:pt x="65" y="420"/>
                </a:cubicBezTo>
                <a:cubicBezTo>
                  <a:pt x="96" y="353"/>
                  <a:pt x="105" y="279"/>
                  <a:pt x="126" y="210"/>
                </a:cubicBezTo>
                <a:cubicBezTo>
                  <a:pt x="135" y="181"/>
                  <a:pt x="152" y="91"/>
                  <a:pt x="173" y="74"/>
                </a:cubicBezTo>
                <a:cubicBezTo>
                  <a:pt x="193" y="58"/>
                  <a:pt x="231" y="56"/>
                  <a:pt x="255" y="41"/>
                </a:cubicBezTo>
                <a:cubicBezTo>
                  <a:pt x="271" y="15"/>
                  <a:pt x="284" y="16"/>
                  <a:pt x="309" y="0"/>
                </a:cubicBezTo>
                <a:cubicBezTo>
                  <a:pt x="356" y="5"/>
                  <a:pt x="375" y="3"/>
                  <a:pt x="411" y="27"/>
                </a:cubicBezTo>
                <a:cubicBezTo>
                  <a:pt x="438" y="69"/>
                  <a:pt x="476" y="104"/>
                  <a:pt x="499" y="149"/>
                </a:cubicBezTo>
                <a:cubicBezTo>
                  <a:pt x="524" y="197"/>
                  <a:pt x="540" y="266"/>
                  <a:pt x="553" y="318"/>
                </a:cubicBezTo>
                <a:cubicBezTo>
                  <a:pt x="562" y="352"/>
                  <a:pt x="571" y="386"/>
                  <a:pt x="580" y="420"/>
                </a:cubicBezTo>
                <a:cubicBezTo>
                  <a:pt x="587" y="447"/>
                  <a:pt x="594" y="501"/>
                  <a:pt x="594" y="501"/>
                </a:cubicBezTo>
                <a:cubicBezTo>
                  <a:pt x="592" y="542"/>
                  <a:pt x="619" y="650"/>
                  <a:pt x="560" y="671"/>
                </a:cubicBezTo>
                <a:cubicBezTo>
                  <a:pt x="540" y="729"/>
                  <a:pt x="502" y="732"/>
                  <a:pt x="445" y="739"/>
                </a:cubicBezTo>
                <a:cubicBezTo>
                  <a:pt x="375" y="737"/>
                  <a:pt x="304" y="735"/>
                  <a:pt x="234" y="732"/>
                </a:cubicBezTo>
                <a:cubicBezTo>
                  <a:pt x="64" y="725"/>
                  <a:pt x="74" y="725"/>
                  <a:pt x="119" y="725"/>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316" name="Line 196"/>
          <p:cNvSpPr>
            <a:spLocks noChangeShapeType="1"/>
          </p:cNvSpPr>
          <p:nvPr/>
        </p:nvSpPr>
        <p:spPr bwMode="auto">
          <a:xfrm>
            <a:off x="6280150" y="5819775"/>
            <a:ext cx="150813" cy="344488"/>
          </a:xfrm>
          <a:prstGeom prst="line">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1317" name="Text Box 197"/>
          <p:cNvSpPr txBox="1">
            <a:spLocks noChangeArrowheads="1"/>
          </p:cNvSpPr>
          <p:nvPr/>
        </p:nvSpPr>
        <p:spPr bwMode="auto">
          <a:xfrm>
            <a:off x="601663" y="2044700"/>
            <a:ext cx="1155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40</a:t>
            </a:r>
          </a:p>
        </p:txBody>
      </p:sp>
      <p:sp>
        <p:nvSpPr>
          <p:cNvPr id="261318" name="Text Box 198"/>
          <p:cNvSpPr txBox="1">
            <a:spLocks noChangeArrowheads="1"/>
          </p:cNvSpPr>
          <p:nvPr/>
        </p:nvSpPr>
        <p:spPr bwMode="auto">
          <a:xfrm>
            <a:off x="571500" y="4381500"/>
            <a:ext cx="1155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80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1317"/>
                                        </p:tgtEl>
                                        <p:attrNameLst>
                                          <p:attrName>style.visibility</p:attrName>
                                        </p:attrNameLst>
                                      </p:cBhvr>
                                      <p:to>
                                        <p:strVal val="visible"/>
                                      </p:to>
                                    </p:set>
                                    <p:animEffect transition="in" filter="blinds(horizontal)">
                                      <p:cBhvr>
                                        <p:cTn id="7" dur="500"/>
                                        <p:tgtEl>
                                          <p:spTgt spid="26131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1185"/>
                                        </p:tgtEl>
                                        <p:attrNameLst>
                                          <p:attrName>style.visibility</p:attrName>
                                        </p:attrNameLst>
                                      </p:cBhvr>
                                      <p:to>
                                        <p:strVal val="visible"/>
                                      </p:to>
                                    </p:set>
                                    <p:animEffect transition="in" filter="blinds(horizontal)">
                                      <p:cBhvr>
                                        <p:cTn id="11" dur="500"/>
                                        <p:tgtEl>
                                          <p:spTgt spid="2611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61188"/>
                                        </p:tgtEl>
                                        <p:attrNameLst>
                                          <p:attrName>style.visibility</p:attrName>
                                        </p:attrNameLst>
                                      </p:cBhvr>
                                      <p:to>
                                        <p:strVal val="visible"/>
                                      </p:to>
                                    </p:set>
                                    <p:animEffect transition="in" filter="blinds(horizontal)">
                                      <p:cBhvr>
                                        <p:cTn id="16" dur="500"/>
                                        <p:tgtEl>
                                          <p:spTgt spid="2611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61189"/>
                                        </p:tgtEl>
                                        <p:attrNameLst>
                                          <p:attrName>style.visibility</p:attrName>
                                        </p:attrNameLst>
                                      </p:cBhvr>
                                      <p:to>
                                        <p:strVal val="visible"/>
                                      </p:to>
                                    </p:set>
                                    <p:animEffect transition="in" filter="blinds(horizontal)">
                                      <p:cBhvr>
                                        <p:cTn id="21" dur="500"/>
                                        <p:tgtEl>
                                          <p:spTgt spid="26118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61190"/>
                                        </p:tgtEl>
                                        <p:attrNameLst>
                                          <p:attrName>style.visibility</p:attrName>
                                        </p:attrNameLst>
                                      </p:cBhvr>
                                      <p:to>
                                        <p:strVal val="visible"/>
                                      </p:to>
                                    </p:set>
                                    <p:animEffect transition="in" filter="blinds(horizontal)">
                                      <p:cBhvr>
                                        <p:cTn id="26" dur="500"/>
                                        <p:tgtEl>
                                          <p:spTgt spid="26119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61318"/>
                                        </p:tgtEl>
                                        <p:attrNameLst>
                                          <p:attrName>style.visibility</p:attrName>
                                        </p:attrNameLst>
                                      </p:cBhvr>
                                      <p:to>
                                        <p:strVal val="visible"/>
                                      </p:to>
                                    </p:set>
                                    <p:animEffect transition="in" filter="blinds(horizontal)">
                                      <p:cBhvr>
                                        <p:cTn id="31" dur="500"/>
                                        <p:tgtEl>
                                          <p:spTgt spid="261318"/>
                                        </p:tgtEl>
                                      </p:cBhvr>
                                    </p:animEffect>
                                  </p:childTnLst>
                                </p:cTn>
                              </p:par>
                            </p:childTnLst>
                          </p:cTn>
                        </p:par>
                        <p:par>
                          <p:cTn id="32" fill="hold" nodeType="afterGroup">
                            <p:stCondLst>
                              <p:cond delay="500"/>
                            </p:stCondLst>
                            <p:childTnLst>
                              <p:par>
                                <p:cTn id="33" presetID="3" presetClass="entr" presetSubtype="10" fill="hold" nodeType="afterEffect">
                                  <p:stCondLst>
                                    <p:cond delay="0"/>
                                  </p:stCondLst>
                                  <p:childTnLst>
                                    <p:set>
                                      <p:cBhvr>
                                        <p:cTn id="34" dur="1" fill="hold">
                                          <p:stCondLst>
                                            <p:cond delay="0"/>
                                          </p:stCondLst>
                                        </p:cTn>
                                        <p:tgtEl>
                                          <p:spTgt spid="261250"/>
                                        </p:tgtEl>
                                        <p:attrNameLst>
                                          <p:attrName>style.visibility</p:attrName>
                                        </p:attrNameLst>
                                      </p:cBhvr>
                                      <p:to>
                                        <p:strVal val="visible"/>
                                      </p:to>
                                    </p:set>
                                    <p:animEffect transition="in" filter="blinds(horizontal)">
                                      <p:cBhvr>
                                        <p:cTn id="35" dur="500"/>
                                        <p:tgtEl>
                                          <p:spTgt spid="26125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61253"/>
                                        </p:tgtEl>
                                        <p:attrNameLst>
                                          <p:attrName>style.visibility</p:attrName>
                                        </p:attrNameLst>
                                      </p:cBhvr>
                                      <p:to>
                                        <p:strVal val="visible"/>
                                      </p:to>
                                    </p:set>
                                    <p:animEffect transition="in" filter="blinds(horizontal)">
                                      <p:cBhvr>
                                        <p:cTn id="40" dur="500"/>
                                        <p:tgtEl>
                                          <p:spTgt spid="26125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61254"/>
                                        </p:tgtEl>
                                        <p:attrNameLst>
                                          <p:attrName>style.visibility</p:attrName>
                                        </p:attrNameLst>
                                      </p:cBhvr>
                                      <p:to>
                                        <p:strVal val="visible"/>
                                      </p:to>
                                    </p:set>
                                    <p:animEffect transition="in" filter="blinds(horizontal)">
                                      <p:cBhvr>
                                        <p:cTn id="45" dur="500"/>
                                        <p:tgtEl>
                                          <p:spTgt spid="26125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261255"/>
                                        </p:tgtEl>
                                        <p:attrNameLst>
                                          <p:attrName>style.visibility</p:attrName>
                                        </p:attrNameLst>
                                      </p:cBhvr>
                                      <p:to>
                                        <p:strVal val="visible"/>
                                      </p:to>
                                    </p:set>
                                    <p:animEffect transition="in" filter="blinds(horizontal)">
                                      <p:cBhvr>
                                        <p:cTn id="50" dur="500"/>
                                        <p:tgtEl>
                                          <p:spTgt spid="26125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61315"/>
                                        </p:tgtEl>
                                        <p:attrNameLst>
                                          <p:attrName>style.visibility</p:attrName>
                                        </p:attrNameLst>
                                      </p:cBhvr>
                                      <p:to>
                                        <p:strVal val="visible"/>
                                      </p:to>
                                    </p:set>
                                    <p:animEffect transition="in" filter="blinds(horizontal)">
                                      <p:cBhvr>
                                        <p:cTn id="55" dur="500"/>
                                        <p:tgtEl>
                                          <p:spTgt spid="2613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61316"/>
                                        </p:tgtEl>
                                        <p:attrNameLst>
                                          <p:attrName>style.visibility</p:attrName>
                                        </p:attrNameLst>
                                      </p:cBhvr>
                                      <p:to>
                                        <p:strVal val="visible"/>
                                      </p:to>
                                    </p:set>
                                    <p:animEffect transition="in" filter="blinds(horizontal)">
                                      <p:cBhvr>
                                        <p:cTn id="60" dur="500"/>
                                        <p:tgtEl>
                                          <p:spTgt spid="26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88" grpId="0" animBg="1"/>
      <p:bldP spid="261189" grpId="0" animBg="1"/>
      <p:bldP spid="261253" grpId="0" animBg="1"/>
      <p:bldP spid="261254" grpId="0" animBg="1"/>
      <p:bldP spid="261315" grpId="0" animBg="1"/>
      <p:bldP spid="261316" grpId="0" animBg="1"/>
      <p:bldP spid="261317" grpId="0" autoUpdateAnimBg="0"/>
      <p:bldP spid="26131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19125" y="165100"/>
            <a:ext cx="7772400" cy="584200"/>
          </a:xfrm>
        </p:spPr>
        <p:txBody>
          <a:bodyPr/>
          <a:lstStyle/>
          <a:p>
            <a:r>
              <a:rPr lang="en-US" sz="2800"/>
              <a:t>Build a Heap </a:t>
            </a:r>
          </a:p>
        </p:txBody>
      </p:sp>
      <p:sp>
        <p:nvSpPr>
          <p:cNvPr id="262147" name="Rectangle 3" descr="Rectangle: Click to edit Master text styles&#10;Second level&#10;Third level&#10;Fourth level&#10;Fifth level"/>
          <p:cNvSpPr>
            <a:spLocks noGrp="1" noChangeArrowheads="1"/>
          </p:cNvSpPr>
          <p:nvPr>
            <p:ph idx="1"/>
          </p:nvPr>
        </p:nvSpPr>
        <p:spPr>
          <a:xfrm>
            <a:off x="396875" y="835025"/>
            <a:ext cx="8456613" cy="1254125"/>
          </a:xfrm>
        </p:spPr>
        <p:txBody>
          <a:bodyPr/>
          <a:lstStyle/>
          <a:p>
            <a:r>
              <a:rPr lang="en-US" sz="2000">
                <a:sym typeface="Symbol" pitchFamily="18" charset="2"/>
              </a:rPr>
              <a:t>Example(s): build a heap for </a:t>
            </a:r>
            <a:r>
              <a:rPr lang="en-US" sz="20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apply percolate down for each node starting at the last non-leaf node</a:t>
            </a:r>
          </a:p>
        </p:txBody>
      </p:sp>
      <p:sp>
        <p:nvSpPr>
          <p:cNvPr id="26214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2149" name="Group 5"/>
          <p:cNvGrpSpPr>
            <a:grpSpLocks/>
          </p:cNvGrpSpPr>
          <p:nvPr/>
        </p:nvGrpSpPr>
        <p:grpSpPr bwMode="auto">
          <a:xfrm>
            <a:off x="4978400" y="1928813"/>
            <a:ext cx="3606800" cy="2070100"/>
            <a:chOff x="419" y="1276"/>
            <a:chExt cx="2272" cy="1304"/>
          </a:xfrm>
        </p:grpSpPr>
        <p:grpSp>
          <p:nvGrpSpPr>
            <p:cNvPr id="262150" name="Group 6"/>
            <p:cNvGrpSpPr>
              <a:grpSpLocks/>
            </p:cNvGrpSpPr>
            <p:nvPr/>
          </p:nvGrpSpPr>
          <p:grpSpPr bwMode="auto">
            <a:xfrm>
              <a:off x="1435" y="1276"/>
              <a:ext cx="214" cy="196"/>
              <a:chOff x="4306" y="2833"/>
              <a:chExt cx="214" cy="196"/>
            </a:xfrm>
          </p:grpSpPr>
          <p:sp>
            <p:nvSpPr>
              <p:cNvPr id="262151"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2" name="Text Box 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2153" name="Group 9"/>
            <p:cNvGrpSpPr>
              <a:grpSpLocks/>
            </p:cNvGrpSpPr>
            <p:nvPr/>
          </p:nvGrpSpPr>
          <p:grpSpPr bwMode="auto">
            <a:xfrm>
              <a:off x="859" y="1616"/>
              <a:ext cx="248" cy="196"/>
              <a:chOff x="4306" y="2833"/>
              <a:chExt cx="248" cy="196"/>
            </a:xfrm>
          </p:grpSpPr>
          <p:sp>
            <p:nvSpPr>
              <p:cNvPr id="262154"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5" name="Text Box 1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grpSp>
          <p:nvGrpSpPr>
            <p:cNvPr id="262156" name="Group 12"/>
            <p:cNvGrpSpPr>
              <a:grpSpLocks/>
            </p:cNvGrpSpPr>
            <p:nvPr/>
          </p:nvGrpSpPr>
          <p:grpSpPr bwMode="auto">
            <a:xfrm>
              <a:off x="2011" y="1616"/>
              <a:ext cx="214" cy="196"/>
              <a:chOff x="4306" y="2833"/>
              <a:chExt cx="214" cy="196"/>
            </a:xfrm>
          </p:grpSpPr>
          <p:sp>
            <p:nvSpPr>
              <p:cNvPr id="262157"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8"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2159" name="Line 15"/>
            <p:cNvSpPr>
              <a:spLocks noChangeShapeType="1"/>
            </p:cNvSpPr>
            <p:nvPr/>
          </p:nvSpPr>
          <p:spPr bwMode="auto">
            <a:xfrm flipH="1">
              <a:off x="1003" y="1427"/>
              <a:ext cx="467" cy="185"/>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160" name="Line 16"/>
            <p:cNvSpPr>
              <a:spLocks noChangeShapeType="1"/>
            </p:cNvSpPr>
            <p:nvPr/>
          </p:nvSpPr>
          <p:spPr bwMode="auto">
            <a:xfrm>
              <a:off x="1634" y="1427"/>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161" name="Group 17"/>
            <p:cNvGrpSpPr>
              <a:grpSpLocks/>
            </p:cNvGrpSpPr>
            <p:nvPr/>
          </p:nvGrpSpPr>
          <p:grpSpPr bwMode="auto">
            <a:xfrm>
              <a:off x="563" y="2000"/>
              <a:ext cx="214" cy="196"/>
              <a:chOff x="4306" y="2833"/>
              <a:chExt cx="214" cy="196"/>
            </a:xfrm>
          </p:grpSpPr>
          <p:sp>
            <p:nvSpPr>
              <p:cNvPr id="262162"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3"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2164" name="Group 20"/>
            <p:cNvGrpSpPr>
              <a:grpSpLocks/>
            </p:cNvGrpSpPr>
            <p:nvPr/>
          </p:nvGrpSpPr>
          <p:grpSpPr bwMode="auto">
            <a:xfrm>
              <a:off x="1147" y="2000"/>
              <a:ext cx="214" cy="196"/>
              <a:chOff x="4306" y="2833"/>
              <a:chExt cx="214" cy="196"/>
            </a:xfrm>
          </p:grpSpPr>
          <p:sp>
            <p:nvSpPr>
              <p:cNvPr id="262165"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6"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2167" name="Line 23"/>
            <p:cNvSpPr>
              <a:spLocks noChangeShapeType="1"/>
            </p:cNvSpPr>
            <p:nvPr/>
          </p:nvSpPr>
          <p:spPr bwMode="auto">
            <a:xfrm flipH="1">
              <a:off x="690" y="1774"/>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168" name="Line 24"/>
            <p:cNvSpPr>
              <a:spLocks noChangeShapeType="1"/>
            </p:cNvSpPr>
            <p:nvPr/>
          </p:nvSpPr>
          <p:spPr bwMode="auto">
            <a:xfrm>
              <a:off x="1049" y="1780"/>
              <a:ext cx="203" cy="224"/>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169" name="Group 25"/>
            <p:cNvGrpSpPr>
              <a:grpSpLocks/>
            </p:cNvGrpSpPr>
            <p:nvPr/>
          </p:nvGrpSpPr>
          <p:grpSpPr bwMode="auto">
            <a:xfrm>
              <a:off x="1723" y="2000"/>
              <a:ext cx="214" cy="196"/>
              <a:chOff x="4306" y="2833"/>
              <a:chExt cx="214" cy="196"/>
            </a:xfrm>
          </p:grpSpPr>
          <p:sp>
            <p:nvSpPr>
              <p:cNvPr id="262170"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71"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2172" name="Group 28"/>
            <p:cNvGrpSpPr>
              <a:grpSpLocks/>
            </p:cNvGrpSpPr>
            <p:nvPr/>
          </p:nvGrpSpPr>
          <p:grpSpPr bwMode="auto">
            <a:xfrm>
              <a:off x="2299" y="2000"/>
              <a:ext cx="248" cy="196"/>
              <a:chOff x="4306" y="2833"/>
              <a:chExt cx="248" cy="196"/>
            </a:xfrm>
          </p:grpSpPr>
          <p:sp>
            <p:nvSpPr>
              <p:cNvPr id="262173"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74" name="Text Box 3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2175" name="Line 31"/>
            <p:cNvSpPr>
              <a:spLocks noChangeShapeType="1"/>
            </p:cNvSpPr>
            <p:nvPr/>
          </p:nvSpPr>
          <p:spPr bwMode="auto">
            <a:xfrm flipH="1">
              <a:off x="1848" y="1780"/>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176" name="Line 32"/>
            <p:cNvSpPr>
              <a:spLocks noChangeShapeType="1"/>
            </p:cNvSpPr>
            <p:nvPr/>
          </p:nvSpPr>
          <p:spPr bwMode="auto">
            <a:xfrm>
              <a:off x="2214" y="1774"/>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177" name="Group 33"/>
            <p:cNvGrpSpPr>
              <a:grpSpLocks/>
            </p:cNvGrpSpPr>
            <p:nvPr/>
          </p:nvGrpSpPr>
          <p:grpSpPr bwMode="auto">
            <a:xfrm>
              <a:off x="419" y="2384"/>
              <a:ext cx="248" cy="196"/>
              <a:chOff x="4306" y="2833"/>
              <a:chExt cx="248" cy="196"/>
            </a:xfrm>
          </p:grpSpPr>
          <p:sp>
            <p:nvSpPr>
              <p:cNvPr id="262178"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79" name="Text Box 3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2180" name="Group 36"/>
            <p:cNvGrpSpPr>
              <a:grpSpLocks/>
            </p:cNvGrpSpPr>
            <p:nvPr/>
          </p:nvGrpSpPr>
          <p:grpSpPr bwMode="auto">
            <a:xfrm>
              <a:off x="715" y="2380"/>
              <a:ext cx="214" cy="196"/>
              <a:chOff x="4306" y="2833"/>
              <a:chExt cx="214" cy="196"/>
            </a:xfrm>
          </p:grpSpPr>
          <p:sp>
            <p:nvSpPr>
              <p:cNvPr id="262181"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82" name="Text Box 3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2183" name="Line 39"/>
            <p:cNvSpPr>
              <a:spLocks noChangeShapeType="1"/>
            </p:cNvSpPr>
            <p:nvPr/>
          </p:nvSpPr>
          <p:spPr bwMode="auto">
            <a:xfrm flipH="1">
              <a:off x="541" y="2173"/>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184" name="Line 40"/>
            <p:cNvSpPr>
              <a:spLocks noChangeShapeType="1"/>
            </p:cNvSpPr>
            <p:nvPr/>
          </p:nvSpPr>
          <p:spPr bwMode="auto">
            <a:xfrm>
              <a:off x="737" y="2180"/>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185" name="Group 41"/>
            <p:cNvGrpSpPr>
              <a:grpSpLocks/>
            </p:cNvGrpSpPr>
            <p:nvPr/>
          </p:nvGrpSpPr>
          <p:grpSpPr bwMode="auto">
            <a:xfrm>
              <a:off x="995" y="2380"/>
              <a:ext cx="214" cy="196"/>
              <a:chOff x="4306" y="2833"/>
              <a:chExt cx="214" cy="196"/>
            </a:xfrm>
          </p:grpSpPr>
          <p:sp>
            <p:nvSpPr>
              <p:cNvPr id="262186"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87"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2188" name="Group 44"/>
            <p:cNvGrpSpPr>
              <a:grpSpLocks/>
            </p:cNvGrpSpPr>
            <p:nvPr/>
          </p:nvGrpSpPr>
          <p:grpSpPr bwMode="auto">
            <a:xfrm>
              <a:off x="1291" y="2384"/>
              <a:ext cx="214" cy="196"/>
              <a:chOff x="4306" y="2833"/>
              <a:chExt cx="214" cy="196"/>
            </a:xfrm>
          </p:grpSpPr>
          <p:sp>
            <p:nvSpPr>
              <p:cNvPr id="262189"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90"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80</a:t>
                </a:r>
              </a:p>
            </p:txBody>
          </p:sp>
        </p:grpSp>
        <p:sp>
          <p:nvSpPr>
            <p:cNvPr id="262191" name="Line 47"/>
            <p:cNvSpPr>
              <a:spLocks noChangeShapeType="1"/>
            </p:cNvSpPr>
            <p:nvPr/>
          </p:nvSpPr>
          <p:spPr bwMode="auto">
            <a:xfrm flipH="1">
              <a:off x="1110" y="2153"/>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192" name="Line 48"/>
            <p:cNvSpPr>
              <a:spLocks noChangeShapeType="1"/>
            </p:cNvSpPr>
            <p:nvPr/>
          </p:nvSpPr>
          <p:spPr bwMode="auto">
            <a:xfrm>
              <a:off x="1320" y="2167"/>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193" name="Group 49"/>
            <p:cNvGrpSpPr>
              <a:grpSpLocks/>
            </p:cNvGrpSpPr>
            <p:nvPr/>
          </p:nvGrpSpPr>
          <p:grpSpPr bwMode="auto">
            <a:xfrm>
              <a:off x="1579" y="2380"/>
              <a:ext cx="214" cy="196"/>
              <a:chOff x="4306" y="2833"/>
              <a:chExt cx="214" cy="196"/>
            </a:xfrm>
          </p:grpSpPr>
          <p:sp>
            <p:nvSpPr>
              <p:cNvPr id="262194"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95"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2196" name="Group 52"/>
            <p:cNvGrpSpPr>
              <a:grpSpLocks/>
            </p:cNvGrpSpPr>
            <p:nvPr/>
          </p:nvGrpSpPr>
          <p:grpSpPr bwMode="auto">
            <a:xfrm>
              <a:off x="1867" y="2384"/>
              <a:ext cx="248" cy="196"/>
              <a:chOff x="4306" y="2833"/>
              <a:chExt cx="248" cy="196"/>
            </a:xfrm>
          </p:grpSpPr>
          <p:sp>
            <p:nvSpPr>
              <p:cNvPr id="262197"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98" name="Text Box 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2199" name="Line 55"/>
            <p:cNvSpPr>
              <a:spLocks noChangeShapeType="1"/>
            </p:cNvSpPr>
            <p:nvPr/>
          </p:nvSpPr>
          <p:spPr bwMode="auto">
            <a:xfrm flipH="1">
              <a:off x="1693" y="2167"/>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00" name="Line 56"/>
            <p:cNvSpPr>
              <a:spLocks noChangeShapeType="1"/>
            </p:cNvSpPr>
            <p:nvPr/>
          </p:nvSpPr>
          <p:spPr bwMode="auto">
            <a:xfrm>
              <a:off x="1909" y="2167"/>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01" name="Group 57"/>
            <p:cNvGrpSpPr>
              <a:grpSpLocks/>
            </p:cNvGrpSpPr>
            <p:nvPr/>
          </p:nvGrpSpPr>
          <p:grpSpPr bwMode="auto">
            <a:xfrm>
              <a:off x="2147" y="2384"/>
              <a:ext cx="248" cy="196"/>
              <a:chOff x="4306" y="2833"/>
              <a:chExt cx="248" cy="196"/>
            </a:xfrm>
          </p:grpSpPr>
          <p:sp>
            <p:nvSpPr>
              <p:cNvPr id="262202"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03" name="Text Box 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2204" name="Group 60"/>
            <p:cNvGrpSpPr>
              <a:grpSpLocks/>
            </p:cNvGrpSpPr>
            <p:nvPr/>
          </p:nvGrpSpPr>
          <p:grpSpPr bwMode="auto">
            <a:xfrm>
              <a:off x="2443" y="2384"/>
              <a:ext cx="248" cy="196"/>
              <a:chOff x="4306" y="2833"/>
              <a:chExt cx="248" cy="196"/>
            </a:xfrm>
          </p:grpSpPr>
          <p:sp>
            <p:nvSpPr>
              <p:cNvPr id="262205"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06" name="Text Box 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2207" name="Line 63"/>
            <p:cNvSpPr>
              <a:spLocks noChangeShapeType="1"/>
            </p:cNvSpPr>
            <p:nvPr/>
          </p:nvSpPr>
          <p:spPr bwMode="auto">
            <a:xfrm flipH="1">
              <a:off x="2255" y="2167"/>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08" name="Line 64"/>
            <p:cNvSpPr>
              <a:spLocks noChangeShapeType="1"/>
            </p:cNvSpPr>
            <p:nvPr/>
          </p:nvSpPr>
          <p:spPr bwMode="auto">
            <a:xfrm>
              <a:off x="2472" y="2173"/>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2209" name="Freeform 65"/>
          <p:cNvSpPr>
            <a:spLocks/>
          </p:cNvSpPr>
          <p:nvPr/>
        </p:nvSpPr>
        <p:spPr bwMode="auto">
          <a:xfrm>
            <a:off x="4894263" y="2398713"/>
            <a:ext cx="1887537" cy="1787525"/>
          </a:xfrm>
          <a:custGeom>
            <a:avLst/>
            <a:gdLst>
              <a:gd name="T0" fmla="*/ 68 w 1189"/>
              <a:gd name="T1" fmla="*/ 1057 h 1126"/>
              <a:gd name="T2" fmla="*/ 0 w 1189"/>
              <a:gd name="T3" fmla="*/ 969 h 1126"/>
              <a:gd name="T4" fmla="*/ 41 w 1189"/>
              <a:gd name="T5" fmla="*/ 820 h 1126"/>
              <a:gd name="T6" fmla="*/ 95 w 1189"/>
              <a:gd name="T7" fmla="*/ 624 h 1126"/>
              <a:gd name="T8" fmla="*/ 169 w 1189"/>
              <a:gd name="T9" fmla="*/ 502 h 1126"/>
              <a:gd name="T10" fmla="*/ 196 w 1189"/>
              <a:gd name="T11" fmla="*/ 461 h 1126"/>
              <a:gd name="T12" fmla="*/ 210 w 1189"/>
              <a:gd name="T13" fmla="*/ 441 h 1126"/>
              <a:gd name="T14" fmla="*/ 271 w 1189"/>
              <a:gd name="T15" fmla="*/ 278 h 1126"/>
              <a:gd name="T16" fmla="*/ 312 w 1189"/>
              <a:gd name="T17" fmla="*/ 183 h 1126"/>
              <a:gd name="T18" fmla="*/ 373 w 1189"/>
              <a:gd name="T19" fmla="*/ 115 h 1126"/>
              <a:gd name="T20" fmla="*/ 407 w 1189"/>
              <a:gd name="T21" fmla="*/ 81 h 1126"/>
              <a:gd name="T22" fmla="*/ 420 w 1189"/>
              <a:gd name="T23" fmla="*/ 61 h 1126"/>
              <a:gd name="T24" fmla="*/ 501 w 1189"/>
              <a:gd name="T25" fmla="*/ 20 h 1126"/>
              <a:gd name="T26" fmla="*/ 562 w 1189"/>
              <a:gd name="T27" fmla="*/ 0 h 1126"/>
              <a:gd name="T28" fmla="*/ 664 w 1189"/>
              <a:gd name="T29" fmla="*/ 7 h 1126"/>
              <a:gd name="T30" fmla="*/ 745 w 1189"/>
              <a:gd name="T31" fmla="*/ 54 h 1126"/>
              <a:gd name="T32" fmla="*/ 820 w 1189"/>
              <a:gd name="T33" fmla="*/ 149 h 1126"/>
              <a:gd name="T34" fmla="*/ 949 w 1189"/>
              <a:gd name="T35" fmla="*/ 332 h 1126"/>
              <a:gd name="T36" fmla="*/ 1016 w 1189"/>
              <a:gd name="T37" fmla="*/ 434 h 1126"/>
              <a:gd name="T38" fmla="*/ 1044 w 1189"/>
              <a:gd name="T39" fmla="*/ 474 h 1126"/>
              <a:gd name="T40" fmla="*/ 1064 w 1189"/>
              <a:gd name="T41" fmla="*/ 515 h 1126"/>
              <a:gd name="T42" fmla="*/ 1077 w 1189"/>
              <a:gd name="T43" fmla="*/ 556 h 1126"/>
              <a:gd name="T44" fmla="*/ 1104 w 1189"/>
              <a:gd name="T45" fmla="*/ 596 h 1126"/>
              <a:gd name="T46" fmla="*/ 1145 w 1189"/>
              <a:gd name="T47" fmla="*/ 752 h 1126"/>
              <a:gd name="T48" fmla="*/ 1172 w 1189"/>
              <a:gd name="T49" fmla="*/ 834 h 1126"/>
              <a:gd name="T50" fmla="*/ 1186 w 1189"/>
              <a:gd name="T51" fmla="*/ 874 h 1126"/>
              <a:gd name="T52" fmla="*/ 1172 w 1189"/>
              <a:gd name="T53" fmla="*/ 996 h 1126"/>
              <a:gd name="T54" fmla="*/ 739 w 1189"/>
              <a:gd name="T55" fmla="*/ 1084 h 1126"/>
              <a:gd name="T56" fmla="*/ 501 w 1189"/>
              <a:gd name="T57" fmla="*/ 1078 h 1126"/>
              <a:gd name="T58" fmla="*/ 373 w 1189"/>
              <a:gd name="T59" fmla="*/ 1064 h 1126"/>
              <a:gd name="T60" fmla="*/ 163 w 1189"/>
              <a:gd name="T61" fmla="*/ 1071 h 1126"/>
              <a:gd name="T62" fmla="*/ 68 w 1189"/>
              <a:gd name="T63" fmla="*/ 1064 h 1126"/>
              <a:gd name="T64" fmla="*/ 47 w 1189"/>
              <a:gd name="T65" fmla="*/ 1050 h 1126"/>
              <a:gd name="T66" fmla="*/ 68 w 1189"/>
              <a:gd name="T67" fmla="*/ 1057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89" h="1126">
                <a:moveTo>
                  <a:pt x="68" y="1057"/>
                </a:moveTo>
                <a:cubicBezTo>
                  <a:pt x="28" y="1032"/>
                  <a:pt x="15" y="1014"/>
                  <a:pt x="0" y="969"/>
                </a:cubicBezTo>
                <a:cubicBezTo>
                  <a:pt x="9" y="883"/>
                  <a:pt x="17" y="889"/>
                  <a:pt x="41" y="820"/>
                </a:cubicBezTo>
                <a:cubicBezTo>
                  <a:pt x="51" y="754"/>
                  <a:pt x="73" y="688"/>
                  <a:pt x="95" y="624"/>
                </a:cubicBezTo>
                <a:cubicBezTo>
                  <a:pt x="113" y="573"/>
                  <a:pt x="120" y="534"/>
                  <a:pt x="169" y="502"/>
                </a:cubicBezTo>
                <a:cubicBezTo>
                  <a:pt x="178" y="488"/>
                  <a:pt x="187" y="475"/>
                  <a:pt x="196" y="461"/>
                </a:cubicBezTo>
                <a:cubicBezTo>
                  <a:pt x="201" y="454"/>
                  <a:pt x="210" y="441"/>
                  <a:pt x="210" y="441"/>
                </a:cubicBezTo>
                <a:cubicBezTo>
                  <a:pt x="228" y="386"/>
                  <a:pt x="256" y="335"/>
                  <a:pt x="271" y="278"/>
                </a:cubicBezTo>
                <a:cubicBezTo>
                  <a:pt x="283" y="230"/>
                  <a:pt x="280" y="213"/>
                  <a:pt x="312" y="183"/>
                </a:cubicBezTo>
                <a:cubicBezTo>
                  <a:pt x="320" y="158"/>
                  <a:pt x="351" y="130"/>
                  <a:pt x="373" y="115"/>
                </a:cubicBezTo>
                <a:cubicBezTo>
                  <a:pt x="407" y="63"/>
                  <a:pt x="362" y="126"/>
                  <a:pt x="407" y="81"/>
                </a:cubicBezTo>
                <a:cubicBezTo>
                  <a:pt x="413" y="75"/>
                  <a:pt x="414" y="66"/>
                  <a:pt x="420" y="61"/>
                </a:cubicBezTo>
                <a:cubicBezTo>
                  <a:pt x="451" y="34"/>
                  <a:pt x="464" y="33"/>
                  <a:pt x="501" y="20"/>
                </a:cubicBezTo>
                <a:cubicBezTo>
                  <a:pt x="521" y="13"/>
                  <a:pt x="562" y="0"/>
                  <a:pt x="562" y="0"/>
                </a:cubicBezTo>
                <a:cubicBezTo>
                  <a:pt x="596" y="2"/>
                  <a:pt x="630" y="3"/>
                  <a:pt x="664" y="7"/>
                </a:cubicBezTo>
                <a:cubicBezTo>
                  <a:pt x="699" y="11"/>
                  <a:pt x="714" y="45"/>
                  <a:pt x="745" y="54"/>
                </a:cubicBezTo>
                <a:cubicBezTo>
                  <a:pt x="782" y="79"/>
                  <a:pt x="797" y="114"/>
                  <a:pt x="820" y="149"/>
                </a:cubicBezTo>
                <a:cubicBezTo>
                  <a:pt x="861" y="211"/>
                  <a:pt x="909" y="268"/>
                  <a:pt x="949" y="332"/>
                </a:cubicBezTo>
                <a:cubicBezTo>
                  <a:pt x="970" y="367"/>
                  <a:pt x="993" y="400"/>
                  <a:pt x="1016" y="434"/>
                </a:cubicBezTo>
                <a:cubicBezTo>
                  <a:pt x="1025" y="447"/>
                  <a:pt x="1044" y="474"/>
                  <a:pt x="1044" y="474"/>
                </a:cubicBezTo>
                <a:cubicBezTo>
                  <a:pt x="1057" y="520"/>
                  <a:pt x="1040" y="470"/>
                  <a:pt x="1064" y="515"/>
                </a:cubicBezTo>
                <a:cubicBezTo>
                  <a:pt x="1071" y="528"/>
                  <a:pt x="1070" y="543"/>
                  <a:pt x="1077" y="556"/>
                </a:cubicBezTo>
                <a:cubicBezTo>
                  <a:pt x="1085" y="570"/>
                  <a:pt x="1099" y="581"/>
                  <a:pt x="1104" y="596"/>
                </a:cubicBezTo>
                <a:cubicBezTo>
                  <a:pt x="1122" y="650"/>
                  <a:pt x="1132" y="697"/>
                  <a:pt x="1145" y="752"/>
                </a:cubicBezTo>
                <a:cubicBezTo>
                  <a:pt x="1152" y="780"/>
                  <a:pt x="1163" y="807"/>
                  <a:pt x="1172" y="834"/>
                </a:cubicBezTo>
                <a:cubicBezTo>
                  <a:pt x="1176" y="847"/>
                  <a:pt x="1186" y="874"/>
                  <a:pt x="1186" y="874"/>
                </a:cubicBezTo>
                <a:cubicBezTo>
                  <a:pt x="1184" y="900"/>
                  <a:pt x="1189" y="961"/>
                  <a:pt x="1172" y="996"/>
                </a:cubicBezTo>
                <a:cubicBezTo>
                  <a:pt x="1109" y="1126"/>
                  <a:pt x="801" y="1083"/>
                  <a:pt x="739" y="1084"/>
                </a:cubicBezTo>
                <a:cubicBezTo>
                  <a:pt x="660" y="1082"/>
                  <a:pt x="580" y="1082"/>
                  <a:pt x="501" y="1078"/>
                </a:cubicBezTo>
                <a:cubicBezTo>
                  <a:pt x="458" y="1076"/>
                  <a:pt x="373" y="1064"/>
                  <a:pt x="373" y="1064"/>
                </a:cubicBezTo>
                <a:cubicBezTo>
                  <a:pt x="303" y="1066"/>
                  <a:pt x="233" y="1071"/>
                  <a:pt x="163" y="1071"/>
                </a:cubicBezTo>
                <a:cubicBezTo>
                  <a:pt x="131" y="1071"/>
                  <a:pt x="99" y="1070"/>
                  <a:pt x="68" y="1064"/>
                </a:cubicBezTo>
                <a:cubicBezTo>
                  <a:pt x="60" y="1063"/>
                  <a:pt x="47" y="1058"/>
                  <a:pt x="47" y="1050"/>
                </a:cubicBezTo>
                <a:cubicBezTo>
                  <a:pt x="47" y="1043"/>
                  <a:pt x="61" y="1055"/>
                  <a:pt x="68" y="1057"/>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10" name="Line 66"/>
          <p:cNvSpPr>
            <a:spLocks noChangeShapeType="1"/>
          </p:cNvSpPr>
          <p:nvPr/>
        </p:nvSpPr>
        <p:spPr bwMode="auto">
          <a:xfrm flipH="1">
            <a:off x="5410200" y="2732088"/>
            <a:ext cx="333375" cy="333375"/>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11" name="Group 67"/>
          <p:cNvGrpSpPr>
            <a:grpSpLocks/>
          </p:cNvGrpSpPr>
          <p:nvPr/>
        </p:nvGrpSpPr>
        <p:grpSpPr bwMode="auto">
          <a:xfrm>
            <a:off x="796925" y="4403725"/>
            <a:ext cx="3606800" cy="2070100"/>
            <a:chOff x="2968" y="1277"/>
            <a:chExt cx="2272" cy="1304"/>
          </a:xfrm>
        </p:grpSpPr>
        <p:grpSp>
          <p:nvGrpSpPr>
            <p:cNvPr id="262212" name="Group 68"/>
            <p:cNvGrpSpPr>
              <a:grpSpLocks/>
            </p:cNvGrpSpPr>
            <p:nvPr/>
          </p:nvGrpSpPr>
          <p:grpSpPr bwMode="auto">
            <a:xfrm>
              <a:off x="3984" y="1277"/>
              <a:ext cx="214" cy="196"/>
              <a:chOff x="4306" y="2833"/>
              <a:chExt cx="214" cy="196"/>
            </a:xfrm>
          </p:grpSpPr>
          <p:sp>
            <p:nvSpPr>
              <p:cNvPr id="262213"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14" name="Text Box 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2215" name="Group 71"/>
            <p:cNvGrpSpPr>
              <a:grpSpLocks/>
            </p:cNvGrpSpPr>
            <p:nvPr/>
          </p:nvGrpSpPr>
          <p:grpSpPr bwMode="auto">
            <a:xfrm>
              <a:off x="3408" y="1617"/>
              <a:ext cx="214" cy="196"/>
              <a:chOff x="4306" y="2833"/>
              <a:chExt cx="214" cy="196"/>
            </a:xfrm>
          </p:grpSpPr>
          <p:sp>
            <p:nvSpPr>
              <p:cNvPr id="262216"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17"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2218" name="Group 74"/>
            <p:cNvGrpSpPr>
              <a:grpSpLocks/>
            </p:cNvGrpSpPr>
            <p:nvPr/>
          </p:nvGrpSpPr>
          <p:grpSpPr bwMode="auto">
            <a:xfrm>
              <a:off x="4560" y="1617"/>
              <a:ext cx="214" cy="196"/>
              <a:chOff x="4306" y="2833"/>
              <a:chExt cx="214" cy="196"/>
            </a:xfrm>
          </p:grpSpPr>
          <p:sp>
            <p:nvSpPr>
              <p:cNvPr id="262219"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20"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2221" name="Line 77"/>
            <p:cNvSpPr>
              <a:spLocks noChangeShapeType="1"/>
            </p:cNvSpPr>
            <p:nvPr/>
          </p:nvSpPr>
          <p:spPr bwMode="auto">
            <a:xfrm flipH="1">
              <a:off x="3552" y="1428"/>
              <a:ext cx="467" cy="185"/>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22" name="Line 78"/>
            <p:cNvSpPr>
              <a:spLocks noChangeShapeType="1"/>
            </p:cNvSpPr>
            <p:nvPr/>
          </p:nvSpPr>
          <p:spPr bwMode="auto">
            <a:xfrm>
              <a:off x="4183" y="14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23" name="Group 79"/>
            <p:cNvGrpSpPr>
              <a:grpSpLocks/>
            </p:cNvGrpSpPr>
            <p:nvPr/>
          </p:nvGrpSpPr>
          <p:grpSpPr bwMode="auto">
            <a:xfrm>
              <a:off x="3112" y="2001"/>
              <a:ext cx="248" cy="196"/>
              <a:chOff x="4306" y="2833"/>
              <a:chExt cx="248" cy="196"/>
            </a:xfrm>
          </p:grpSpPr>
          <p:sp>
            <p:nvSpPr>
              <p:cNvPr id="262224"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25" name="Text Box 8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grpSp>
          <p:nvGrpSpPr>
            <p:cNvPr id="262226" name="Group 82"/>
            <p:cNvGrpSpPr>
              <a:grpSpLocks/>
            </p:cNvGrpSpPr>
            <p:nvPr/>
          </p:nvGrpSpPr>
          <p:grpSpPr bwMode="auto">
            <a:xfrm>
              <a:off x="3696" y="2001"/>
              <a:ext cx="214" cy="196"/>
              <a:chOff x="4306" y="2833"/>
              <a:chExt cx="214" cy="196"/>
            </a:xfrm>
          </p:grpSpPr>
          <p:sp>
            <p:nvSpPr>
              <p:cNvPr id="262227"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28"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2229" name="Line 85"/>
            <p:cNvSpPr>
              <a:spLocks noChangeShapeType="1"/>
            </p:cNvSpPr>
            <p:nvPr/>
          </p:nvSpPr>
          <p:spPr bwMode="auto">
            <a:xfrm flipH="1">
              <a:off x="3239" y="1775"/>
              <a:ext cx="210" cy="216"/>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30" name="Line 86"/>
            <p:cNvSpPr>
              <a:spLocks noChangeShapeType="1"/>
            </p:cNvSpPr>
            <p:nvPr/>
          </p:nvSpPr>
          <p:spPr bwMode="auto">
            <a:xfrm>
              <a:off x="3598" y="1781"/>
              <a:ext cx="203" cy="224"/>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31" name="Group 87"/>
            <p:cNvGrpSpPr>
              <a:grpSpLocks/>
            </p:cNvGrpSpPr>
            <p:nvPr/>
          </p:nvGrpSpPr>
          <p:grpSpPr bwMode="auto">
            <a:xfrm>
              <a:off x="4272" y="2001"/>
              <a:ext cx="214" cy="196"/>
              <a:chOff x="4306" y="2833"/>
              <a:chExt cx="214" cy="196"/>
            </a:xfrm>
          </p:grpSpPr>
          <p:sp>
            <p:nvSpPr>
              <p:cNvPr id="262232"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33" name="Text Box 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2234" name="Group 90"/>
            <p:cNvGrpSpPr>
              <a:grpSpLocks/>
            </p:cNvGrpSpPr>
            <p:nvPr/>
          </p:nvGrpSpPr>
          <p:grpSpPr bwMode="auto">
            <a:xfrm>
              <a:off x="4848" y="2001"/>
              <a:ext cx="248" cy="196"/>
              <a:chOff x="4306" y="2833"/>
              <a:chExt cx="248" cy="196"/>
            </a:xfrm>
          </p:grpSpPr>
          <p:sp>
            <p:nvSpPr>
              <p:cNvPr id="262235"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36" name="Text Box 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2237" name="Line 93"/>
            <p:cNvSpPr>
              <a:spLocks noChangeShapeType="1"/>
            </p:cNvSpPr>
            <p:nvPr/>
          </p:nvSpPr>
          <p:spPr bwMode="auto">
            <a:xfrm flipH="1">
              <a:off x="4397" y="1781"/>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38" name="Line 94"/>
            <p:cNvSpPr>
              <a:spLocks noChangeShapeType="1"/>
            </p:cNvSpPr>
            <p:nvPr/>
          </p:nvSpPr>
          <p:spPr bwMode="auto">
            <a:xfrm>
              <a:off x="4763" y="17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39" name="Group 95"/>
            <p:cNvGrpSpPr>
              <a:grpSpLocks/>
            </p:cNvGrpSpPr>
            <p:nvPr/>
          </p:nvGrpSpPr>
          <p:grpSpPr bwMode="auto">
            <a:xfrm>
              <a:off x="2968" y="2385"/>
              <a:ext cx="248" cy="196"/>
              <a:chOff x="4306" y="2833"/>
              <a:chExt cx="248" cy="196"/>
            </a:xfrm>
          </p:grpSpPr>
          <p:sp>
            <p:nvSpPr>
              <p:cNvPr id="262240" name="Oval 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41" name="Text Box 9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2242" name="Group 98"/>
            <p:cNvGrpSpPr>
              <a:grpSpLocks/>
            </p:cNvGrpSpPr>
            <p:nvPr/>
          </p:nvGrpSpPr>
          <p:grpSpPr bwMode="auto">
            <a:xfrm>
              <a:off x="3264" y="2381"/>
              <a:ext cx="214" cy="196"/>
              <a:chOff x="4306" y="2833"/>
              <a:chExt cx="214" cy="196"/>
            </a:xfrm>
          </p:grpSpPr>
          <p:sp>
            <p:nvSpPr>
              <p:cNvPr id="262243" name="Oval 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44" name="Text Box 10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2245" name="Line 101"/>
            <p:cNvSpPr>
              <a:spLocks noChangeShapeType="1"/>
            </p:cNvSpPr>
            <p:nvPr/>
          </p:nvSpPr>
          <p:spPr bwMode="auto">
            <a:xfrm flipH="1">
              <a:off x="3090" y="21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46" name="Line 102"/>
            <p:cNvSpPr>
              <a:spLocks noChangeShapeType="1"/>
            </p:cNvSpPr>
            <p:nvPr/>
          </p:nvSpPr>
          <p:spPr bwMode="auto">
            <a:xfrm>
              <a:off x="3286" y="2181"/>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47" name="Group 103"/>
            <p:cNvGrpSpPr>
              <a:grpSpLocks/>
            </p:cNvGrpSpPr>
            <p:nvPr/>
          </p:nvGrpSpPr>
          <p:grpSpPr bwMode="auto">
            <a:xfrm>
              <a:off x="3544" y="2381"/>
              <a:ext cx="214" cy="196"/>
              <a:chOff x="4306" y="2833"/>
              <a:chExt cx="214" cy="196"/>
            </a:xfrm>
          </p:grpSpPr>
          <p:sp>
            <p:nvSpPr>
              <p:cNvPr id="262248"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49"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2250" name="Group 106"/>
            <p:cNvGrpSpPr>
              <a:grpSpLocks/>
            </p:cNvGrpSpPr>
            <p:nvPr/>
          </p:nvGrpSpPr>
          <p:grpSpPr bwMode="auto">
            <a:xfrm>
              <a:off x="3840" y="2385"/>
              <a:ext cx="214" cy="196"/>
              <a:chOff x="4306" y="2833"/>
              <a:chExt cx="214" cy="196"/>
            </a:xfrm>
          </p:grpSpPr>
          <p:sp>
            <p:nvSpPr>
              <p:cNvPr id="262251"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52"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80</a:t>
                </a:r>
              </a:p>
            </p:txBody>
          </p:sp>
        </p:grpSp>
        <p:sp>
          <p:nvSpPr>
            <p:cNvPr id="262253" name="Line 109"/>
            <p:cNvSpPr>
              <a:spLocks noChangeShapeType="1"/>
            </p:cNvSpPr>
            <p:nvPr/>
          </p:nvSpPr>
          <p:spPr bwMode="auto">
            <a:xfrm flipH="1">
              <a:off x="3659" y="21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54" name="Line 110"/>
            <p:cNvSpPr>
              <a:spLocks noChangeShapeType="1"/>
            </p:cNvSpPr>
            <p:nvPr/>
          </p:nvSpPr>
          <p:spPr bwMode="auto">
            <a:xfrm>
              <a:off x="3869" y="2168"/>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55" name="Group 111"/>
            <p:cNvGrpSpPr>
              <a:grpSpLocks/>
            </p:cNvGrpSpPr>
            <p:nvPr/>
          </p:nvGrpSpPr>
          <p:grpSpPr bwMode="auto">
            <a:xfrm>
              <a:off x="4128" y="2381"/>
              <a:ext cx="214" cy="196"/>
              <a:chOff x="4306" y="2833"/>
              <a:chExt cx="214" cy="196"/>
            </a:xfrm>
          </p:grpSpPr>
          <p:sp>
            <p:nvSpPr>
              <p:cNvPr id="262256" name="Oval 1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57" name="Text Box 1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2258" name="Group 114"/>
            <p:cNvGrpSpPr>
              <a:grpSpLocks/>
            </p:cNvGrpSpPr>
            <p:nvPr/>
          </p:nvGrpSpPr>
          <p:grpSpPr bwMode="auto">
            <a:xfrm>
              <a:off x="4416" y="2385"/>
              <a:ext cx="248" cy="196"/>
              <a:chOff x="4306" y="2833"/>
              <a:chExt cx="248" cy="196"/>
            </a:xfrm>
          </p:grpSpPr>
          <p:sp>
            <p:nvSpPr>
              <p:cNvPr id="262259"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60" name="Text Box 11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2261" name="Line 117"/>
            <p:cNvSpPr>
              <a:spLocks noChangeShapeType="1"/>
            </p:cNvSpPr>
            <p:nvPr/>
          </p:nvSpPr>
          <p:spPr bwMode="auto">
            <a:xfrm flipH="1">
              <a:off x="4242" y="2168"/>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62" name="Line 118"/>
            <p:cNvSpPr>
              <a:spLocks noChangeShapeType="1"/>
            </p:cNvSpPr>
            <p:nvPr/>
          </p:nvSpPr>
          <p:spPr bwMode="auto">
            <a:xfrm>
              <a:off x="4458" y="2168"/>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63" name="Group 119"/>
            <p:cNvGrpSpPr>
              <a:grpSpLocks/>
            </p:cNvGrpSpPr>
            <p:nvPr/>
          </p:nvGrpSpPr>
          <p:grpSpPr bwMode="auto">
            <a:xfrm>
              <a:off x="4696" y="2385"/>
              <a:ext cx="248" cy="196"/>
              <a:chOff x="4306" y="2833"/>
              <a:chExt cx="248" cy="196"/>
            </a:xfrm>
          </p:grpSpPr>
          <p:sp>
            <p:nvSpPr>
              <p:cNvPr id="262264" name="Oval 1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65" name="Text Box 1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2266" name="Group 122"/>
            <p:cNvGrpSpPr>
              <a:grpSpLocks/>
            </p:cNvGrpSpPr>
            <p:nvPr/>
          </p:nvGrpSpPr>
          <p:grpSpPr bwMode="auto">
            <a:xfrm>
              <a:off x="4992" y="2385"/>
              <a:ext cx="248" cy="196"/>
              <a:chOff x="4306" y="2833"/>
              <a:chExt cx="248" cy="196"/>
            </a:xfrm>
          </p:grpSpPr>
          <p:sp>
            <p:nvSpPr>
              <p:cNvPr id="262267" name="Oval 1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68" name="Text Box 1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2269" name="Line 125"/>
            <p:cNvSpPr>
              <a:spLocks noChangeShapeType="1"/>
            </p:cNvSpPr>
            <p:nvPr/>
          </p:nvSpPr>
          <p:spPr bwMode="auto">
            <a:xfrm flipH="1">
              <a:off x="4804" y="2168"/>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70" name="Line 126"/>
            <p:cNvSpPr>
              <a:spLocks noChangeShapeType="1"/>
            </p:cNvSpPr>
            <p:nvPr/>
          </p:nvSpPr>
          <p:spPr bwMode="auto">
            <a:xfrm>
              <a:off x="5021" y="2174"/>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2271" name="Freeform 127"/>
          <p:cNvSpPr>
            <a:spLocks/>
          </p:cNvSpPr>
          <p:nvPr/>
        </p:nvSpPr>
        <p:spPr bwMode="auto">
          <a:xfrm>
            <a:off x="688975" y="5464175"/>
            <a:ext cx="990600" cy="1182688"/>
          </a:xfrm>
          <a:custGeom>
            <a:avLst/>
            <a:gdLst>
              <a:gd name="T0" fmla="*/ 163 w 624"/>
              <a:gd name="T1" fmla="*/ 745 h 745"/>
              <a:gd name="T2" fmla="*/ 102 w 624"/>
              <a:gd name="T3" fmla="*/ 711 h 745"/>
              <a:gd name="T4" fmla="*/ 61 w 624"/>
              <a:gd name="T5" fmla="*/ 698 h 745"/>
              <a:gd name="T6" fmla="*/ 0 w 624"/>
              <a:gd name="T7" fmla="*/ 623 h 745"/>
              <a:gd name="T8" fmla="*/ 7 w 624"/>
              <a:gd name="T9" fmla="*/ 515 h 745"/>
              <a:gd name="T10" fmla="*/ 54 w 624"/>
              <a:gd name="T11" fmla="*/ 366 h 745"/>
              <a:gd name="T12" fmla="*/ 115 w 624"/>
              <a:gd name="T13" fmla="*/ 135 h 745"/>
              <a:gd name="T14" fmla="*/ 163 w 624"/>
              <a:gd name="T15" fmla="*/ 68 h 745"/>
              <a:gd name="T16" fmla="*/ 298 w 624"/>
              <a:gd name="T17" fmla="*/ 0 h 745"/>
              <a:gd name="T18" fmla="*/ 441 w 624"/>
              <a:gd name="T19" fmla="*/ 20 h 745"/>
              <a:gd name="T20" fmla="*/ 522 w 624"/>
              <a:gd name="T21" fmla="*/ 183 h 745"/>
              <a:gd name="T22" fmla="*/ 563 w 624"/>
              <a:gd name="T23" fmla="*/ 284 h 745"/>
              <a:gd name="T24" fmla="*/ 596 w 624"/>
              <a:gd name="T25" fmla="*/ 379 h 745"/>
              <a:gd name="T26" fmla="*/ 617 w 624"/>
              <a:gd name="T27" fmla="*/ 447 h 745"/>
              <a:gd name="T28" fmla="*/ 624 w 624"/>
              <a:gd name="T29" fmla="*/ 467 h 745"/>
              <a:gd name="T30" fmla="*/ 617 w 624"/>
              <a:gd name="T31" fmla="*/ 583 h 745"/>
              <a:gd name="T32" fmla="*/ 596 w 624"/>
              <a:gd name="T33" fmla="*/ 623 h 745"/>
              <a:gd name="T34" fmla="*/ 400 w 624"/>
              <a:gd name="T35" fmla="*/ 725 h 745"/>
              <a:gd name="T36" fmla="*/ 190 w 624"/>
              <a:gd name="T37" fmla="*/ 725 h 745"/>
              <a:gd name="T38" fmla="*/ 163 w 624"/>
              <a:gd name="T39" fmla="*/ 745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4" h="745">
                <a:moveTo>
                  <a:pt x="163" y="745"/>
                </a:moveTo>
                <a:cubicBezTo>
                  <a:pt x="127" y="733"/>
                  <a:pt x="148" y="742"/>
                  <a:pt x="102" y="711"/>
                </a:cubicBezTo>
                <a:cubicBezTo>
                  <a:pt x="90" y="703"/>
                  <a:pt x="74" y="705"/>
                  <a:pt x="61" y="698"/>
                </a:cubicBezTo>
                <a:cubicBezTo>
                  <a:pt x="30" y="682"/>
                  <a:pt x="11" y="655"/>
                  <a:pt x="0" y="623"/>
                </a:cubicBezTo>
                <a:cubicBezTo>
                  <a:pt x="2" y="587"/>
                  <a:pt x="2" y="551"/>
                  <a:pt x="7" y="515"/>
                </a:cubicBezTo>
                <a:cubicBezTo>
                  <a:pt x="14" y="464"/>
                  <a:pt x="39" y="415"/>
                  <a:pt x="54" y="366"/>
                </a:cubicBezTo>
                <a:cubicBezTo>
                  <a:pt x="64" y="287"/>
                  <a:pt x="90" y="211"/>
                  <a:pt x="115" y="135"/>
                </a:cubicBezTo>
                <a:cubicBezTo>
                  <a:pt x="126" y="102"/>
                  <a:pt x="128" y="78"/>
                  <a:pt x="163" y="68"/>
                </a:cubicBezTo>
                <a:cubicBezTo>
                  <a:pt x="189" y="26"/>
                  <a:pt x="252" y="16"/>
                  <a:pt x="298" y="0"/>
                </a:cubicBezTo>
                <a:cubicBezTo>
                  <a:pt x="346" y="4"/>
                  <a:pt x="395" y="5"/>
                  <a:pt x="441" y="20"/>
                </a:cubicBezTo>
                <a:cubicBezTo>
                  <a:pt x="480" y="61"/>
                  <a:pt x="504" y="129"/>
                  <a:pt x="522" y="183"/>
                </a:cubicBezTo>
                <a:cubicBezTo>
                  <a:pt x="533" y="216"/>
                  <a:pt x="557" y="248"/>
                  <a:pt x="563" y="284"/>
                </a:cubicBezTo>
                <a:cubicBezTo>
                  <a:pt x="569" y="319"/>
                  <a:pt x="577" y="349"/>
                  <a:pt x="596" y="379"/>
                </a:cubicBezTo>
                <a:cubicBezTo>
                  <a:pt x="606" y="419"/>
                  <a:pt x="600" y="399"/>
                  <a:pt x="617" y="447"/>
                </a:cubicBezTo>
                <a:cubicBezTo>
                  <a:pt x="619" y="454"/>
                  <a:pt x="624" y="467"/>
                  <a:pt x="624" y="467"/>
                </a:cubicBezTo>
                <a:cubicBezTo>
                  <a:pt x="622" y="506"/>
                  <a:pt x="621" y="544"/>
                  <a:pt x="617" y="583"/>
                </a:cubicBezTo>
                <a:cubicBezTo>
                  <a:pt x="615" y="600"/>
                  <a:pt x="605" y="609"/>
                  <a:pt x="596" y="623"/>
                </a:cubicBezTo>
                <a:cubicBezTo>
                  <a:pt x="541" y="706"/>
                  <a:pt x="490" y="702"/>
                  <a:pt x="400" y="725"/>
                </a:cubicBezTo>
                <a:cubicBezTo>
                  <a:pt x="296" y="718"/>
                  <a:pt x="296" y="713"/>
                  <a:pt x="190" y="725"/>
                </a:cubicBezTo>
                <a:cubicBezTo>
                  <a:pt x="176" y="727"/>
                  <a:pt x="133" y="730"/>
                  <a:pt x="163" y="745"/>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72" name="Line 128"/>
          <p:cNvSpPr>
            <a:spLocks noChangeShapeType="1"/>
          </p:cNvSpPr>
          <p:nvPr/>
        </p:nvSpPr>
        <p:spPr bwMode="auto">
          <a:xfrm>
            <a:off x="1303338" y="5840413"/>
            <a:ext cx="128587" cy="322262"/>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73" name="Group 129"/>
          <p:cNvGrpSpPr>
            <a:grpSpLocks/>
          </p:cNvGrpSpPr>
          <p:nvPr/>
        </p:nvGrpSpPr>
        <p:grpSpPr bwMode="auto">
          <a:xfrm>
            <a:off x="4962525" y="4416425"/>
            <a:ext cx="3606800" cy="2070100"/>
            <a:chOff x="381" y="2755"/>
            <a:chExt cx="2272" cy="1304"/>
          </a:xfrm>
        </p:grpSpPr>
        <p:grpSp>
          <p:nvGrpSpPr>
            <p:cNvPr id="262274" name="Group 130"/>
            <p:cNvGrpSpPr>
              <a:grpSpLocks/>
            </p:cNvGrpSpPr>
            <p:nvPr/>
          </p:nvGrpSpPr>
          <p:grpSpPr bwMode="auto">
            <a:xfrm>
              <a:off x="1397" y="2755"/>
              <a:ext cx="214" cy="196"/>
              <a:chOff x="4306" y="2833"/>
              <a:chExt cx="214" cy="196"/>
            </a:xfrm>
          </p:grpSpPr>
          <p:sp>
            <p:nvSpPr>
              <p:cNvPr id="262275" name="Oval 1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76" name="Text Box 13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2277" name="Group 133"/>
            <p:cNvGrpSpPr>
              <a:grpSpLocks/>
            </p:cNvGrpSpPr>
            <p:nvPr/>
          </p:nvGrpSpPr>
          <p:grpSpPr bwMode="auto">
            <a:xfrm>
              <a:off x="821" y="3095"/>
              <a:ext cx="214" cy="196"/>
              <a:chOff x="4306" y="2833"/>
              <a:chExt cx="214" cy="196"/>
            </a:xfrm>
          </p:grpSpPr>
          <p:sp>
            <p:nvSpPr>
              <p:cNvPr id="262278" name="Oval 1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79" name="Text Box 13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2280" name="Group 136"/>
            <p:cNvGrpSpPr>
              <a:grpSpLocks/>
            </p:cNvGrpSpPr>
            <p:nvPr/>
          </p:nvGrpSpPr>
          <p:grpSpPr bwMode="auto">
            <a:xfrm>
              <a:off x="1973" y="3095"/>
              <a:ext cx="214" cy="196"/>
              <a:chOff x="4306" y="2833"/>
              <a:chExt cx="214" cy="196"/>
            </a:xfrm>
          </p:grpSpPr>
          <p:sp>
            <p:nvSpPr>
              <p:cNvPr id="262281" name="Oval 1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82" name="Text Box 13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2283" name="Line 139"/>
            <p:cNvSpPr>
              <a:spLocks noChangeShapeType="1"/>
            </p:cNvSpPr>
            <p:nvPr/>
          </p:nvSpPr>
          <p:spPr bwMode="auto">
            <a:xfrm flipH="1">
              <a:off x="965" y="2906"/>
              <a:ext cx="467" cy="185"/>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84" name="Line 140"/>
            <p:cNvSpPr>
              <a:spLocks noChangeShapeType="1"/>
            </p:cNvSpPr>
            <p:nvPr/>
          </p:nvSpPr>
          <p:spPr bwMode="auto">
            <a:xfrm>
              <a:off x="1596" y="2906"/>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85" name="Group 141"/>
            <p:cNvGrpSpPr>
              <a:grpSpLocks/>
            </p:cNvGrpSpPr>
            <p:nvPr/>
          </p:nvGrpSpPr>
          <p:grpSpPr bwMode="auto">
            <a:xfrm>
              <a:off x="525" y="3479"/>
              <a:ext cx="214" cy="196"/>
              <a:chOff x="4306" y="2833"/>
              <a:chExt cx="214" cy="196"/>
            </a:xfrm>
          </p:grpSpPr>
          <p:sp>
            <p:nvSpPr>
              <p:cNvPr id="262286" name="Oval 1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87" name="Text Box 1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grpSp>
          <p:nvGrpSpPr>
            <p:cNvPr id="262288" name="Group 144"/>
            <p:cNvGrpSpPr>
              <a:grpSpLocks/>
            </p:cNvGrpSpPr>
            <p:nvPr/>
          </p:nvGrpSpPr>
          <p:grpSpPr bwMode="auto">
            <a:xfrm>
              <a:off x="1109" y="3479"/>
              <a:ext cx="214" cy="196"/>
              <a:chOff x="4306" y="2833"/>
              <a:chExt cx="214" cy="196"/>
            </a:xfrm>
          </p:grpSpPr>
          <p:sp>
            <p:nvSpPr>
              <p:cNvPr id="262289" name="Oval 1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90" name="Text Box 1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2291" name="Line 147"/>
            <p:cNvSpPr>
              <a:spLocks noChangeShapeType="1"/>
            </p:cNvSpPr>
            <p:nvPr/>
          </p:nvSpPr>
          <p:spPr bwMode="auto">
            <a:xfrm flipH="1">
              <a:off x="652" y="3253"/>
              <a:ext cx="210" cy="216"/>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292" name="Line 148"/>
            <p:cNvSpPr>
              <a:spLocks noChangeShapeType="1"/>
            </p:cNvSpPr>
            <p:nvPr/>
          </p:nvSpPr>
          <p:spPr bwMode="auto">
            <a:xfrm>
              <a:off x="1011" y="3259"/>
              <a:ext cx="203" cy="224"/>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293" name="Group 149"/>
            <p:cNvGrpSpPr>
              <a:grpSpLocks/>
            </p:cNvGrpSpPr>
            <p:nvPr/>
          </p:nvGrpSpPr>
          <p:grpSpPr bwMode="auto">
            <a:xfrm>
              <a:off x="1685" y="3479"/>
              <a:ext cx="214" cy="196"/>
              <a:chOff x="4306" y="2833"/>
              <a:chExt cx="214" cy="196"/>
            </a:xfrm>
          </p:grpSpPr>
          <p:sp>
            <p:nvSpPr>
              <p:cNvPr id="262294" name="Oval 1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95" name="Text Box 1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2296" name="Group 152"/>
            <p:cNvGrpSpPr>
              <a:grpSpLocks/>
            </p:cNvGrpSpPr>
            <p:nvPr/>
          </p:nvGrpSpPr>
          <p:grpSpPr bwMode="auto">
            <a:xfrm>
              <a:off x="2261" y="3479"/>
              <a:ext cx="248" cy="196"/>
              <a:chOff x="4306" y="2833"/>
              <a:chExt cx="248" cy="196"/>
            </a:xfrm>
          </p:grpSpPr>
          <p:sp>
            <p:nvSpPr>
              <p:cNvPr id="262297" name="Oval 1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298" name="Text Box 1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2299" name="Line 155"/>
            <p:cNvSpPr>
              <a:spLocks noChangeShapeType="1"/>
            </p:cNvSpPr>
            <p:nvPr/>
          </p:nvSpPr>
          <p:spPr bwMode="auto">
            <a:xfrm flipH="1">
              <a:off x="1810" y="3259"/>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00" name="Line 156"/>
            <p:cNvSpPr>
              <a:spLocks noChangeShapeType="1"/>
            </p:cNvSpPr>
            <p:nvPr/>
          </p:nvSpPr>
          <p:spPr bwMode="auto">
            <a:xfrm>
              <a:off x="2176" y="3253"/>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01" name="Group 157"/>
            <p:cNvGrpSpPr>
              <a:grpSpLocks/>
            </p:cNvGrpSpPr>
            <p:nvPr/>
          </p:nvGrpSpPr>
          <p:grpSpPr bwMode="auto">
            <a:xfrm>
              <a:off x="381" y="3863"/>
              <a:ext cx="248" cy="196"/>
              <a:chOff x="4306" y="2833"/>
              <a:chExt cx="248" cy="196"/>
            </a:xfrm>
          </p:grpSpPr>
          <p:sp>
            <p:nvSpPr>
              <p:cNvPr id="262302" name="Oval 1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03" name="Text Box 1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2304" name="Group 160"/>
            <p:cNvGrpSpPr>
              <a:grpSpLocks/>
            </p:cNvGrpSpPr>
            <p:nvPr/>
          </p:nvGrpSpPr>
          <p:grpSpPr bwMode="auto">
            <a:xfrm>
              <a:off x="677" y="3859"/>
              <a:ext cx="248" cy="196"/>
              <a:chOff x="4306" y="2833"/>
              <a:chExt cx="248" cy="196"/>
            </a:xfrm>
          </p:grpSpPr>
          <p:sp>
            <p:nvSpPr>
              <p:cNvPr id="262305" name="Oval 1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06" name="Text Box 1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150</a:t>
                </a:r>
              </a:p>
            </p:txBody>
          </p:sp>
        </p:grpSp>
        <p:sp>
          <p:nvSpPr>
            <p:cNvPr id="262307" name="Line 163"/>
            <p:cNvSpPr>
              <a:spLocks noChangeShapeType="1"/>
            </p:cNvSpPr>
            <p:nvPr/>
          </p:nvSpPr>
          <p:spPr bwMode="auto">
            <a:xfrm flipH="1">
              <a:off x="503" y="3652"/>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08" name="Line 164"/>
            <p:cNvSpPr>
              <a:spLocks noChangeShapeType="1"/>
            </p:cNvSpPr>
            <p:nvPr/>
          </p:nvSpPr>
          <p:spPr bwMode="auto">
            <a:xfrm>
              <a:off x="699" y="3659"/>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09" name="Group 165"/>
            <p:cNvGrpSpPr>
              <a:grpSpLocks/>
            </p:cNvGrpSpPr>
            <p:nvPr/>
          </p:nvGrpSpPr>
          <p:grpSpPr bwMode="auto">
            <a:xfrm>
              <a:off x="957" y="3859"/>
              <a:ext cx="214" cy="196"/>
              <a:chOff x="4306" y="2833"/>
              <a:chExt cx="214" cy="196"/>
            </a:xfrm>
          </p:grpSpPr>
          <p:sp>
            <p:nvSpPr>
              <p:cNvPr id="262310" name="Oval 1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11" name="Text Box 1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2312" name="Group 168"/>
            <p:cNvGrpSpPr>
              <a:grpSpLocks/>
            </p:cNvGrpSpPr>
            <p:nvPr/>
          </p:nvGrpSpPr>
          <p:grpSpPr bwMode="auto">
            <a:xfrm>
              <a:off x="1253" y="3863"/>
              <a:ext cx="214" cy="196"/>
              <a:chOff x="4306" y="2833"/>
              <a:chExt cx="214" cy="196"/>
            </a:xfrm>
          </p:grpSpPr>
          <p:sp>
            <p:nvSpPr>
              <p:cNvPr id="262313" name="Oval 1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14" name="Text Box 1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80</a:t>
                </a:r>
              </a:p>
            </p:txBody>
          </p:sp>
        </p:grpSp>
        <p:sp>
          <p:nvSpPr>
            <p:cNvPr id="262315" name="Line 171"/>
            <p:cNvSpPr>
              <a:spLocks noChangeShapeType="1"/>
            </p:cNvSpPr>
            <p:nvPr/>
          </p:nvSpPr>
          <p:spPr bwMode="auto">
            <a:xfrm flipH="1">
              <a:off x="1072" y="3632"/>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16" name="Line 172"/>
            <p:cNvSpPr>
              <a:spLocks noChangeShapeType="1"/>
            </p:cNvSpPr>
            <p:nvPr/>
          </p:nvSpPr>
          <p:spPr bwMode="auto">
            <a:xfrm>
              <a:off x="1282" y="3646"/>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17" name="Group 173"/>
            <p:cNvGrpSpPr>
              <a:grpSpLocks/>
            </p:cNvGrpSpPr>
            <p:nvPr/>
          </p:nvGrpSpPr>
          <p:grpSpPr bwMode="auto">
            <a:xfrm>
              <a:off x="1541" y="3859"/>
              <a:ext cx="214" cy="196"/>
              <a:chOff x="4306" y="2833"/>
              <a:chExt cx="214" cy="196"/>
            </a:xfrm>
          </p:grpSpPr>
          <p:sp>
            <p:nvSpPr>
              <p:cNvPr id="262318" name="Oval 1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19" name="Text Box 17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2320" name="Group 176"/>
            <p:cNvGrpSpPr>
              <a:grpSpLocks/>
            </p:cNvGrpSpPr>
            <p:nvPr/>
          </p:nvGrpSpPr>
          <p:grpSpPr bwMode="auto">
            <a:xfrm>
              <a:off x="1829" y="3863"/>
              <a:ext cx="248" cy="196"/>
              <a:chOff x="4306" y="2833"/>
              <a:chExt cx="248" cy="196"/>
            </a:xfrm>
          </p:grpSpPr>
          <p:sp>
            <p:nvSpPr>
              <p:cNvPr id="262321" name="Oval 1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22" name="Text Box 17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2323" name="Line 179"/>
            <p:cNvSpPr>
              <a:spLocks noChangeShapeType="1"/>
            </p:cNvSpPr>
            <p:nvPr/>
          </p:nvSpPr>
          <p:spPr bwMode="auto">
            <a:xfrm flipH="1">
              <a:off x="1655" y="3646"/>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24" name="Line 180"/>
            <p:cNvSpPr>
              <a:spLocks noChangeShapeType="1"/>
            </p:cNvSpPr>
            <p:nvPr/>
          </p:nvSpPr>
          <p:spPr bwMode="auto">
            <a:xfrm>
              <a:off x="1871" y="3646"/>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25" name="Group 181"/>
            <p:cNvGrpSpPr>
              <a:grpSpLocks/>
            </p:cNvGrpSpPr>
            <p:nvPr/>
          </p:nvGrpSpPr>
          <p:grpSpPr bwMode="auto">
            <a:xfrm>
              <a:off x="2109" y="3863"/>
              <a:ext cx="248" cy="196"/>
              <a:chOff x="4306" y="2833"/>
              <a:chExt cx="248" cy="196"/>
            </a:xfrm>
          </p:grpSpPr>
          <p:sp>
            <p:nvSpPr>
              <p:cNvPr id="262326" name="Oval 1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27" name="Text Box 18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2328" name="Group 184"/>
            <p:cNvGrpSpPr>
              <a:grpSpLocks/>
            </p:cNvGrpSpPr>
            <p:nvPr/>
          </p:nvGrpSpPr>
          <p:grpSpPr bwMode="auto">
            <a:xfrm>
              <a:off x="2405" y="3863"/>
              <a:ext cx="248" cy="196"/>
              <a:chOff x="4306" y="2833"/>
              <a:chExt cx="248" cy="196"/>
            </a:xfrm>
          </p:grpSpPr>
          <p:sp>
            <p:nvSpPr>
              <p:cNvPr id="262329" name="Oval 1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30" name="Text Box 18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2331" name="Line 187"/>
            <p:cNvSpPr>
              <a:spLocks noChangeShapeType="1"/>
            </p:cNvSpPr>
            <p:nvPr/>
          </p:nvSpPr>
          <p:spPr bwMode="auto">
            <a:xfrm flipH="1">
              <a:off x="2217" y="3646"/>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32" name="Line 188"/>
            <p:cNvSpPr>
              <a:spLocks noChangeShapeType="1"/>
            </p:cNvSpPr>
            <p:nvPr/>
          </p:nvSpPr>
          <p:spPr bwMode="auto">
            <a:xfrm>
              <a:off x="2434" y="3652"/>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2333" name="Group 189"/>
          <p:cNvGrpSpPr>
            <a:grpSpLocks/>
          </p:cNvGrpSpPr>
          <p:nvPr/>
        </p:nvGrpSpPr>
        <p:grpSpPr bwMode="auto">
          <a:xfrm>
            <a:off x="752475" y="1981200"/>
            <a:ext cx="3606800" cy="2070100"/>
            <a:chOff x="3001" y="2719"/>
            <a:chExt cx="2272" cy="1304"/>
          </a:xfrm>
        </p:grpSpPr>
        <p:grpSp>
          <p:nvGrpSpPr>
            <p:cNvPr id="262334" name="Group 190"/>
            <p:cNvGrpSpPr>
              <a:grpSpLocks/>
            </p:cNvGrpSpPr>
            <p:nvPr/>
          </p:nvGrpSpPr>
          <p:grpSpPr bwMode="auto">
            <a:xfrm>
              <a:off x="4017" y="2719"/>
              <a:ext cx="248" cy="196"/>
              <a:chOff x="4306" y="2833"/>
              <a:chExt cx="248" cy="196"/>
            </a:xfrm>
          </p:grpSpPr>
          <p:sp>
            <p:nvSpPr>
              <p:cNvPr id="262335" name="Oval 1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36" name="Text Box 1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2337" name="Group 193"/>
            <p:cNvGrpSpPr>
              <a:grpSpLocks/>
            </p:cNvGrpSpPr>
            <p:nvPr/>
          </p:nvGrpSpPr>
          <p:grpSpPr bwMode="auto">
            <a:xfrm>
              <a:off x="3441" y="3059"/>
              <a:ext cx="214" cy="196"/>
              <a:chOff x="4306" y="2833"/>
              <a:chExt cx="214" cy="196"/>
            </a:xfrm>
          </p:grpSpPr>
          <p:sp>
            <p:nvSpPr>
              <p:cNvPr id="262338" name="Oval 1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39" name="Text Box 19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2340" name="Group 196"/>
            <p:cNvGrpSpPr>
              <a:grpSpLocks/>
            </p:cNvGrpSpPr>
            <p:nvPr/>
          </p:nvGrpSpPr>
          <p:grpSpPr bwMode="auto">
            <a:xfrm>
              <a:off x="4593" y="3059"/>
              <a:ext cx="214" cy="196"/>
              <a:chOff x="4306" y="2833"/>
              <a:chExt cx="214" cy="196"/>
            </a:xfrm>
          </p:grpSpPr>
          <p:sp>
            <p:nvSpPr>
              <p:cNvPr id="262341" name="Oval 1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42" name="Text Box 19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40</a:t>
                </a:r>
              </a:p>
            </p:txBody>
          </p:sp>
        </p:grpSp>
        <p:sp>
          <p:nvSpPr>
            <p:cNvPr id="262343" name="Line 199"/>
            <p:cNvSpPr>
              <a:spLocks noChangeShapeType="1"/>
            </p:cNvSpPr>
            <p:nvPr/>
          </p:nvSpPr>
          <p:spPr bwMode="auto">
            <a:xfrm flipH="1">
              <a:off x="3585" y="2870"/>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44" name="Line 200"/>
            <p:cNvSpPr>
              <a:spLocks noChangeShapeType="1"/>
            </p:cNvSpPr>
            <p:nvPr/>
          </p:nvSpPr>
          <p:spPr bwMode="auto">
            <a:xfrm>
              <a:off x="4216" y="2870"/>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45" name="Group 201"/>
            <p:cNvGrpSpPr>
              <a:grpSpLocks/>
            </p:cNvGrpSpPr>
            <p:nvPr/>
          </p:nvGrpSpPr>
          <p:grpSpPr bwMode="auto">
            <a:xfrm>
              <a:off x="3145" y="3443"/>
              <a:ext cx="214" cy="196"/>
              <a:chOff x="4306" y="2833"/>
              <a:chExt cx="214" cy="196"/>
            </a:xfrm>
          </p:grpSpPr>
          <p:sp>
            <p:nvSpPr>
              <p:cNvPr id="262346" name="Oval 2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47" name="Text Box 2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2348" name="Group 204"/>
            <p:cNvGrpSpPr>
              <a:grpSpLocks/>
            </p:cNvGrpSpPr>
            <p:nvPr/>
          </p:nvGrpSpPr>
          <p:grpSpPr bwMode="auto">
            <a:xfrm>
              <a:off x="3729" y="3443"/>
              <a:ext cx="214" cy="196"/>
              <a:chOff x="4306" y="2833"/>
              <a:chExt cx="214" cy="196"/>
            </a:xfrm>
          </p:grpSpPr>
          <p:sp>
            <p:nvSpPr>
              <p:cNvPr id="262349" name="Oval 2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50" name="Text Box 20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2351" name="Line 207"/>
            <p:cNvSpPr>
              <a:spLocks noChangeShapeType="1"/>
            </p:cNvSpPr>
            <p:nvPr/>
          </p:nvSpPr>
          <p:spPr bwMode="auto">
            <a:xfrm flipH="1">
              <a:off x="3272" y="3217"/>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52" name="Line 208"/>
            <p:cNvSpPr>
              <a:spLocks noChangeShapeType="1"/>
            </p:cNvSpPr>
            <p:nvPr/>
          </p:nvSpPr>
          <p:spPr bwMode="auto">
            <a:xfrm>
              <a:off x="3631" y="3223"/>
              <a:ext cx="203" cy="224"/>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53" name="Group 209"/>
            <p:cNvGrpSpPr>
              <a:grpSpLocks/>
            </p:cNvGrpSpPr>
            <p:nvPr/>
          </p:nvGrpSpPr>
          <p:grpSpPr bwMode="auto">
            <a:xfrm>
              <a:off x="4305" y="3443"/>
              <a:ext cx="214" cy="196"/>
              <a:chOff x="4306" y="2833"/>
              <a:chExt cx="214" cy="196"/>
            </a:xfrm>
          </p:grpSpPr>
          <p:sp>
            <p:nvSpPr>
              <p:cNvPr id="262354" name="Oval 2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55" name="Text Box 2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2356" name="Group 212"/>
            <p:cNvGrpSpPr>
              <a:grpSpLocks/>
            </p:cNvGrpSpPr>
            <p:nvPr/>
          </p:nvGrpSpPr>
          <p:grpSpPr bwMode="auto">
            <a:xfrm>
              <a:off x="4881" y="3443"/>
              <a:ext cx="248" cy="196"/>
              <a:chOff x="4306" y="2833"/>
              <a:chExt cx="248" cy="196"/>
            </a:xfrm>
          </p:grpSpPr>
          <p:sp>
            <p:nvSpPr>
              <p:cNvPr id="262357" name="Oval 2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58" name="Text Box 21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110</a:t>
                </a:r>
              </a:p>
            </p:txBody>
          </p:sp>
        </p:grpSp>
        <p:sp>
          <p:nvSpPr>
            <p:cNvPr id="262359" name="Line 215"/>
            <p:cNvSpPr>
              <a:spLocks noChangeShapeType="1"/>
            </p:cNvSpPr>
            <p:nvPr/>
          </p:nvSpPr>
          <p:spPr bwMode="auto">
            <a:xfrm flipH="1">
              <a:off x="4430" y="3223"/>
              <a:ext cx="204"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60" name="Line 216"/>
            <p:cNvSpPr>
              <a:spLocks noChangeShapeType="1"/>
            </p:cNvSpPr>
            <p:nvPr/>
          </p:nvSpPr>
          <p:spPr bwMode="auto">
            <a:xfrm>
              <a:off x="4796" y="3217"/>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61" name="Group 217"/>
            <p:cNvGrpSpPr>
              <a:grpSpLocks/>
            </p:cNvGrpSpPr>
            <p:nvPr/>
          </p:nvGrpSpPr>
          <p:grpSpPr bwMode="auto">
            <a:xfrm>
              <a:off x="3001" y="3827"/>
              <a:ext cx="248" cy="196"/>
              <a:chOff x="4306" y="2833"/>
              <a:chExt cx="248" cy="196"/>
            </a:xfrm>
          </p:grpSpPr>
          <p:sp>
            <p:nvSpPr>
              <p:cNvPr id="262362" name="Oval 2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63" name="Text Box 21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2364" name="Group 220"/>
            <p:cNvGrpSpPr>
              <a:grpSpLocks/>
            </p:cNvGrpSpPr>
            <p:nvPr/>
          </p:nvGrpSpPr>
          <p:grpSpPr bwMode="auto">
            <a:xfrm>
              <a:off x="3297" y="3823"/>
              <a:ext cx="214" cy="196"/>
              <a:chOff x="4306" y="2833"/>
              <a:chExt cx="214" cy="196"/>
            </a:xfrm>
          </p:grpSpPr>
          <p:sp>
            <p:nvSpPr>
              <p:cNvPr id="262365" name="Oval 2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66" name="Text Box 2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30</a:t>
                </a:r>
              </a:p>
            </p:txBody>
          </p:sp>
        </p:grpSp>
        <p:sp>
          <p:nvSpPr>
            <p:cNvPr id="262367" name="Line 223"/>
            <p:cNvSpPr>
              <a:spLocks noChangeShapeType="1"/>
            </p:cNvSpPr>
            <p:nvPr/>
          </p:nvSpPr>
          <p:spPr bwMode="auto">
            <a:xfrm flipH="1">
              <a:off x="3123" y="3616"/>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68" name="Line 224"/>
            <p:cNvSpPr>
              <a:spLocks noChangeShapeType="1"/>
            </p:cNvSpPr>
            <p:nvPr/>
          </p:nvSpPr>
          <p:spPr bwMode="auto">
            <a:xfrm>
              <a:off x="3319" y="3623"/>
              <a:ext cx="81" cy="210"/>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69" name="Group 225"/>
            <p:cNvGrpSpPr>
              <a:grpSpLocks/>
            </p:cNvGrpSpPr>
            <p:nvPr/>
          </p:nvGrpSpPr>
          <p:grpSpPr bwMode="auto">
            <a:xfrm>
              <a:off x="3577" y="3823"/>
              <a:ext cx="214" cy="196"/>
              <a:chOff x="4306" y="2833"/>
              <a:chExt cx="214" cy="196"/>
            </a:xfrm>
          </p:grpSpPr>
          <p:sp>
            <p:nvSpPr>
              <p:cNvPr id="262370" name="Oval 2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71" name="Text Box 2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2372" name="Group 228"/>
            <p:cNvGrpSpPr>
              <a:grpSpLocks/>
            </p:cNvGrpSpPr>
            <p:nvPr/>
          </p:nvGrpSpPr>
          <p:grpSpPr bwMode="auto">
            <a:xfrm>
              <a:off x="3873" y="3827"/>
              <a:ext cx="214" cy="196"/>
              <a:chOff x="4306" y="2833"/>
              <a:chExt cx="214" cy="196"/>
            </a:xfrm>
          </p:grpSpPr>
          <p:sp>
            <p:nvSpPr>
              <p:cNvPr id="262373" name="Oval 2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74" name="Text Box 23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80</a:t>
                </a:r>
              </a:p>
            </p:txBody>
          </p:sp>
        </p:grpSp>
        <p:sp>
          <p:nvSpPr>
            <p:cNvPr id="262375" name="Line 231"/>
            <p:cNvSpPr>
              <a:spLocks noChangeShapeType="1"/>
            </p:cNvSpPr>
            <p:nvPr/>
          </p:nvSpPr>
          <p:spPr bwMode="auto">
            <a:xfrm flipH="1">
              <a:off x="3692" y="3596"/>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76" name="Line 232"/>
            <p:cNvSpPr>
              <a:spLocks noChangeShapeType="1"/>
            </p:cNvSpPr>
            <p:nvPr/>
          </p:nvSpPr>
          <p:spPr bwMode="auto">
            <a:xfrm>
              <a:off x="3902" y="3610"/>
              <a:ext cx="81" cy="223"/>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77" name="Group 233"/>
            <p:cNvGrpSpPr>
              <a:grpSpLocks/>
            </p:cNvGrpSpPr>
            <p:nvPr/>
          </p:nvGrpSpPr>
          <p:grpSpPr bwMode="auto">
            <a:xfrm>
              <a:off x="4161" y="3823"/>
              <a:ext cx="214" cy="196"/>
              <a:chOff x="4306" y="2833"/>
              <a:chExt cx="214" cy="196"/>
            </a:xfrm>
          </p:grpSpPr>
          <p:sp>
            <p:nvSpPr>
              <p:cNvPr id="262378" name="Oval 2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79" name="Text Box 23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22AA22"/>
                    </a:solidFill>
                  </a:rPr>
                  <a:t>70</a:t>
                </a:r>
              </a:p>
            </p:txBody>
          </p:sp>
        </p:grpSp>
        <p:grpSp>
          <p:nvGrpSpPr>
            <p:cNvPr id="262380" name="Group 236"/>
            <p:cNvGrpSpPr>
              <a:grpSpLocks/>
            </p:cNvGrpSpPr>
            <p:nvPr/>
          </p:nvGrpSpPr>
          <p:grpSpPr bwMode="auto">
            <a:xfrm>
              <a:off x="4449" y="3827"/>
              <a:ext cx="248" cy="196"/>
              <a:chOff x="4306" y="2833"/>
              <a:chExt cx="248" cy="196"/>
            </a:xfrm>
          </p:grpSpPr>
          <p:sp>
            <p:nvSpPr>
              <p:cNvPr id="262381" name="Oval 2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82" name="Text Box 2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2383" name="Line 239"/>
            <p:cNvSpPr>
              <a:spLocks noChangeShapeType="1"/>
            </p:cNvSpPr>
            <p:nvPr/>
          </p:nvSpPr>
          <p:spPr bwMode="auto">
            <a:xfrm flipH="1">
              <a:off x="4275" y="3610"/>
              <a:ext cx="81" cy="23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84" name="Line 240"/>
            <p:cNvSpPr>
              <a:spLocks noChangeShapeType="1"/>
            </p:cNvSpPr>
            <p:nvPr/>
          </p:nvSpPr>
          <p:spPr bwMode="auto">
            <a:xfrm>
              <a:off x="4491" y="3610"/>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2385" name="Group 241"/>
            <p:cNvGrpSpPr>
              <a:grpSpLocks/>
            </p:cNvGrpSpPr>
            <p:nvPr/>
          </p:nvGrpSpPr>
          <p:grpSpPr bwMode="auto">
            <a:xfrm>
              <a:off x="4729" y="3827"/>
              <a:ext cx="248" cy="196"/>
              <a:chOff x="4306" y="2833"/>
              <a:chExt cx="248" cy="196"/>
            </a:xfrm>
          </p:grpSpPr>
          <p:sp>
            <p:nvSpPr>
              <p:cNvPr id="262386" name="Oval 2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87" name="Text Box 24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2388" name="Group 244"/>
            <p:cNvGrpSpPr>
              <a:grpSpLocks/>
            </p:cNvGrpSpPr>
            <p:nvPr/>
          </p:nvGrpSpPr>
          <p:grpSpPr bwMode="auto">
            <a:xfrm>
              <a:off x="5025" y="3827"/>
              <a:ext cx="248" cy="196"/>
              <a:chOff x="4306" y="2833"/>
              <a:chExt cx="248" cy="196"/>
            </a:xfrm>
          </p:grpSpPr>
          <p:sp>
            <p:nvSpPr>
              <p:cNvPr id="262389" name="Oval 2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90" name="Text Box 24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2391" name="Line 247"/>
            <p:cNvSpPr>
              <a:spLocks noChangeShapeType="1"/>
            </p:cNvSpPr>
            <p:nvPr/>
          </p:nvSpPr>
          <p:spPr bwMode="auto">
            <a:xfrm flipH="1">
              <a:off x="4837" y="3610"/>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92" name="Line 248"/>
            <p:cNvSpPr>
              <a:spLocks noChangeShapeType="1"/>
            </p:cNvSpPr>
            <p:nvPr/>
          </p:nvSpPr>
          <p:spPr bwMode="auto">
            <a:xfrm>
              <a:off x="5054" y="3616"/>
              <a:ext cx="81" cy="217"/>
            </a:xfrm>
            <a:prstGeom prst="line">
              <a:avLst/>
            </a:prstGeom>
            <a:noFill/>
            <a:ln w="19050">
              <a:solidFill>
                <a:srgbClr val="22AA2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2393" name="Group 249"/>
          <p:cNvGrpSpPr>
            <a:grpSpLocks/>
          </p:cNvGrpSpPr>
          <p:nvPr/>
        </p:nvGrpSpPr>
        <p:grpSpPr bwMode="auto">
          <a:xfrm>
            <a:off x="2366963" y="1982788"/>
            <a:ext cx="393700" cy="311150"/>
            <a:chOff x="4306" y="2833"/>
            <a:chExt cx="248" cy="196"/>
          </a:xfrm>
        </p:grpSpPr>
        <p:sp>
          <p:nvSpPr>
            <p:cNvPr id="262394" name="Oval 2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395" name="Text Box 25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sp>
        <p:nvSpPr>
          <p:cNvPr id="262396" name="Freeform 252"/>
          <p:cNvSpPr>
            <a:spLocks/>
          </p:cNvSpPr>
          <p:nvPr/>
        </p:nvSpPr>
        <p:spPr bwMode="auto">
          <a:xfrm>
            <a:off x="668338" y="1866900"/>
            <a:ext cx="3829050" cy="2451100"/>
          </a:xfrm>
          <a:custGeom>
            <a:avLst/>
            <a:gdLst>
              <a:gd name="T0" fmla="*/ 74 w 2412"/>
              <a:gd name="T1" fmla="*/ 1439 h 1544"/>
              <a:gd name="T2" fmla="*/ 61 w 2412"/>
              <a:gd name="T3" fmla="*/ 1419 h 1544"/>
              <a:gd name="T4" fmla="*/ 40 w 2412"/>
              <a:gd name="T5" fmla="*/ 1399 h 1544"/>
              <a:gd name="T6" fmla="*/ 0 w 2412"/>
              <a:gd name="T7" fmla="*/ 1270 h 1544"/>
              <a:gd name="T8" fmla="*/ 74 w 2412"/>
              <a:gd name="T9" fmla="*/ 1012 h 1544"/>
              <a:gd name="T10" fmla="*/ 142 w 2412"/>
              <a:gd name="T11" fmla="*/ 870 h 1544"/>
              <a:gd name="T12" fmla="*/ 183 w 2412"/>
              <a:gd name="T13" fmla="*/ 809 h 1544"/>
              <a:gd name="T14" fmla="*/ 278 w 2412"/>
              <a:gd name="T15" fmla="*/ 673 h 1544"/>
              <a:gd name="T16" fmla="*/ 393 w 2412"/>
              <a:gd name="T17" fmla="*/ 491 h 1544"/>
              <a:gd name="T18" fmla="*/ 433 w 2412"/>
              <a:gd name="T19" fmla="*/ 430 h 1544"/>
              <a:gd name="T20" fmla="*/ 494 w 2412"/>
              <a:gd name="T21" fmla="*/ 389 h 1544"/>
              <a:gd name="T22" fmla="*/ 535 w 2412"/>
              <a:gd name="T23" fmla="*/ 362 h 1544"/>
              <a:gd name="T24" fmla="*/ 589 w 2412"/>
              <a:gd name="T25" fmla="*/ 308 h 1544"/>
              <a:gd name="T26" fmla="*/ 603 w 2412"/>
              <a:gd name="T27" fmla="*/ 287 h 1544"/>
              <a:gd name="T28" fmla="*/ 623 w 2412"/>
              <a:gd name="T29" fmla="*/ 274 h 1544"/>
              <a:gd name="T30" fmla="*/ 630 w 2412"/>
              <a:gd name="T31" fmla="*/ 253 h 1544"/>
              <a:gd name="T32" fmla="*/ 732 w 2412"/>
              <a:gd name="T33" fmla="*/ 186 h 1544"/>
              <a:gd name="T34" fmla="*/ 881 w 2412"/>
              <a:gd name="T35" fmla="*/ 125 h 1544"/>
              <a:gd name="T36" fmla="*/ 962 w 2412"/>
              <a:gd name="T37" fmla="*/ 97 h 1544"/>
              <a:gd name="T38" fmla="*/ 1064 w 2412"/>
              <a:gd name="T39" fmla="*/ 36 h 1544"/>
              <a:gd name="T40" fmla="*/ 1165 w 2412"/>
              <a:gd name="T41" fmla="*/ 16 h 1544"/>
              <a:gd name="T42" fmla="*/ 1308 w 2412"/>
              <a:gd name="T43" fmla="*/ 30 h 1544"/>
              <a:gd name="T44" fmla="*/ 1321 w 2412"/>
              <a:gd name="T45" fmla="*/ 50 h 1544"/>
              <a:gd name="T46" fmla="*/ 1342 w 2412"/>
              <a:gd name="T47" fmla="*/ 64 h 1544"/>
              <a:gd name="T48" fmla="*/ 1558 w 2412"/>
              <a:gd name="T49" fmla="*/ 199 h 1544"/>
              <a:gd name="T50" fmla="*/ 1660 w 2412"/>
              <a:gd name="T51" fmla="*/ 267 h 1544"/>
              <a:gd name="T52" fmla="*/ 1741 w 2412"/>
              <a:gd name="T53" fmla="*/ 294 h 1544"/>
              <a:gd name="T54" fmla="*/ 1802 w 2412"/>
              <a:gd name="T55" fmla="*/ 335 h 1544"/>
              <a:gd name="T56" fmla="*/ 1884 w 2412"/>
              <a:gd name="T57" fmla="*/ 382 h 1544"/>
              <a:gd name="T58" fmla="*/ 1924 w 2412"/>
              <a:gd name="T59" fmla="*/ 409 h 1544"/>
              <a:gd name="T60" fmla="*/ 1938 w 2412"/>
              <a:gd name="T61" fmla="*/ 430 h 1544"/>
              <a:gd name="T62" fmla="*/ 1958 w 2412"/>
              <a:gd name="T63" fmla="*/ 436 h 1544"/>
              <a:gd name="T64" fmla="*/ 2019 w 2412"/>
              <a:gd name="T65" fmla="*/ 470 h 1544"/>
              <a:gd name="T66" fmla="*/ 2080 w 2412"/>
              <a:gd name="T67" fmla="*/ 518 h 1544"/>
              <a:gd name="T68" fmla="*/ 2107 w 2412"/>
              <a:gd name="T69" fmla="*/ 551 h 1544"/>
              <a:gd name="T70" fmla="*/ 2148 w 2412"/>
              <a:gd name="T71" fmla="*/ 612 h 1544"/>
              <a:gd name="T72" fmla="*/ 2189 w 2412"/>
              <a:gd name="T73" fmla="*/ 673 h 1544"/>
              <a:gd name="T74" fmla="*/ 2270 w 2412"/>
              <a:gd name="T75" fmla="*/ 816 h 1544"/>
              <a:gd name="T76" fmla="*/ 2338 w 2412"/>
              <a:gd name="T77" fmla="*/ 938 h 1544"/>
              <a:gd name="T78" fmla="*/ 2385 w 2412"/>
              <a:gd name="T79" fmla="*/ 1046 h 1544"/>
              <a:gd name="T80" fmla="*/ 2412 w 2412"/>
              <a:gd name="T81" fmla="*/ 1127 h 1544"/>
              <a:gd name="T82" fmla="*/ 2405 w 2412"/>
              <a:gd name="T83" fmla="*/ 1324 h 1544"/>
              <a:gd name="T84" fmla="*/ 2372 w 2412"/>
              <a:gd name="T85" fmla="*/ 1385 h 1544"/>
              <a:gd name="T86" fmla="*/ 2121 w 2412"/>
              <a:gd name="T87" fmla="*/ 1473 h 1544"/>
              <a:gd name="T88" fmla="*/ 1972 w 2412"/>
              <a:gd name="T89" fmla="*/ 1514 h 1544"/>
              <a:gd name="T90" fmla="*/ 1606 w 2412"/>
              <a:gd name="T91" fmla="*/ 1493 h 1544"/>
              <a:gd name="T92" fmla="*/ 1152 w 2412"/>
              <a:gd name="T93" fmla="*/ 1521 h 1544"/>
              <a:gd name="T94" fmla="*/ 698 w 2412"/>
              <a:gd name="T95" fmla="*/ 1487 h 1544"/>
              <a:gd name="T96" fmla="*/ 583 w 2412"/>
              <a:gd name="T97" fmla="*/ 1493 h 1544"/>
              <a:gd name="T98" fmla="*/ 447 w 2412"/>
              <a:gd name="T99" fmla="*/ 1507 h 1544"/>
              <a:gd name="T100" fmla="*/ 81 w 2412"/>
              <a:gd name="T101" fmla="*/ 1460 h 1544"/>
              <a:gd name="T102" fmla="*/ 74 w 2412"/>
              <a:gd name="T103" fmla="*/ 143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2" h="1544">
                <a:moveTo>
                  <a:pt x="74" y="1439"/>
                </a:moveTo>
                <a:cubicBezTo>
                  <a:pt x="70" y="1432"/>
                  <a:pt x="66" y="1425"/>
                  <a:pt x="61" y="1419"/>
                </a:cubicBezTo>
                <a:cubicBezTo>
                  <a:pt x="55" y="1412"/>
                  <a:pt x="45" y="1407"/>
                  <a:pt x="40" y="1399"/>
                </a:cubicBezTo>
                <a:cubicBezTo>
                  <a:pt x="23" y="1373"/>
                  <a:pt x="9" y="1304"/>
                  <a:pt x="0" y="1270"/>
                </a:cubicBezTo>
                <a:cubicBezTo>
                  <a:pt x="13" y="1181"/>
                  <a:pt x="38" y="1094"/>
                  <a:pt x="74" y="1012"/>
                </a:cubicBezTo>
                <a:cubicBezTo>
                  <a:pt x="96" y="963"/>
                  <a:pt x="103" y="909"/>
                  <a:pt x="142" y="870"/>
                </a:cubicBezTo>
                <a:cubicBezTo>
                  <a:pt x="152" y="842"/>
                  <a:pt x="165" y="832"/>
                  <a:pt x="183" y="809"/>
                </a:cubicBezTo>
                <a:cubicBezTo>
                  <a:pt x="217" y="765"/>
                  <a:pt x="231" y="704"/>
                  <a:pt x="278" y="673"/>
                </a:cubicBezTo>
                <a:cubicBezTo>
                  <a:pt x="297" y="611"/>
                  <a:pt x="356" y="544"/>
                  <a:pt x="393" y="491"/>
                </a:cubicBezTo>
                <a:cubicBezTo>
                  <a:pt x="403" y="477"/>
                  <a:pt x="425" y="436"/>
                  <a:pt x="433" y="430"/>
                </a:cubicBezTo>
                <a:cubicBezTo>
                  <a:pt x="505" y="381"/>
                  <a:pt x="448" y="419"/>
                  <a:pt x="494" y="389"/>
                </a:cubicBezTo>
                <a:cubicBezTo>
                  <a:pt x="508" y="380"/>
                  <a:pt x="535" y="362"/>
                  <a:pt x="535" y="362"/>
                </a:cubicBezTo>
                <a:cubicBezTo>
                  <a:pt x="551" y="339"/>
                  <a:pt x="565" y="323"/>
                  <a:pt x="589" y="308"/>
                </a:cubicBezTo>
                <a:cubicBezTo>
                  <a:pt x="594" y="301"/>
                  <a:pt x="597" y="293"/>
                  <a:pt x="603" y="287"/>
                </a:cubicBezTo>
                <a:cubicBezTo>
                  <a:pt x="609" y="281"/>
                  <a:pt x="618" y="280"/>
                  <a:pt x="623" y="274"/>
                </a:cubicBezTo>
                <a:cubicBezTo>
                  <a:pt x="628" y="268"/>
                  <a:pt x="625" y="258"/>
                  <a:pt x="630" y="253"/>
                </a:cubicBezTo>
                <a:cubicBezTo>
                  <a:pt x="647" y="236"/>
                  <a:pt x="708" y="193"/>
                  <a:pt x="732" y="186"/>
                </a:cubicBezTo>
                <a:cubicBezTo>
                  <a:pt x="770" y="147"/>
                  <a:pt x="830" y="140"/>
                  <a:pt x="881" y="125"/>
                </a:cubicBezTo>
                <a:cubicBezTo>
                  <a:pt x="908" y="117"/>
                  <a:pt x="935" y="106"/>
                  <a:pt x="962" y="97"/>
                </a:cubicBezTo>
                <a:cubicBezTo>
                  <a:pt x="994" y="86"/>
                  <a:pt x="1032" y="52"/>
                  <a:pt x="1064" y="36"/>
                </a:cubicBezTo>
                <a:cubicBezTo>
                  <a:pt x="1093" y="22"/>
                  <a:pt x="1135" y="20"/>
                  <a:pt x="1165" y="16"/>
                </a:cubicBezTo>
                <a:cubicBezTo>
                  <a:pt x="1213" y="19"/>
                  <a:pt x="1270" y="0"/>
                  <a:pt x="1308" y="30"/>
                </a:cubicBezTo>
                <a:cubicBezTo>
                  <a:pt x="1314" y="35"/>
                  <a:pt x="1315" y="44"/>
                  <a:pt x="1321" y="50"/>
                </a:cubicBezTo>
                <a:cubicBezTo>
                  <a:pt x="1327" y="56"/>
                  <a:pt x="1335" y="59"/>
                  <a:pt x="1342" y="64"/>
                </a:cubicBezTo>
                <a:cubicBezTo>
                  <a:pt x="1386" y="131"/>
                  <a:pt x="1491" y="162"/>
                  <a:pt x="1558" y="199"/>
                </a:cubicBezTo>
                <a:cubicBezTo>
                  <a:pt x="1593" y="219"/>
                  <a:pt x="1624" y="248"/>
                  <a:pt x="1660" y="267"/>
                </a:cubicBezTo>
                <a:cubicBezTo>
                  <a:pt x="1683" y="279"/>
                  <a:pt x="1717" y="286"/>
                  <a:pt x="1741" y="294"/>
                </a:cubicBezTo>
                <a:cubicBezTo>
                  <a:pt x="1766" y="303"/>
                  <a:pt x="1776" y="326"/>
                  <a:pt x="1802" y="335"/>
                </a:cubicBezTo>
                <a:cubicBezTo>
                  <a:pt x="1825" y="357"/>
                  <a:pt x="1853" y="372"/>
                  <a:pt x="1884" y="382"/>
                </a:cubicBezTo>
                <a:cubicBezTo>
                  <a:pt x="1897" y="391"/>
                  <a:pt x="1915" y="396"/>
                  <a:pt x="1924" y="409"/>
                </a:cubicBezTo>
                <a:cubicBezTo>
                  <a:pt x="1929" y="416"/>
                  <a:pt x="1931" y="425"/>
                  <a:pt x="1938" y="430"/>
                </a:cubicBezTo>
                <a:cubicBezTo>
                  <a:pt x="1943" y="434"/>
                  <a:pt x="1951" y="434"/>
                  <a:pt x="1958" y="436"/>
                </a:cubicBezTo>
                <a:cubicBezTo>
                  <a:pt x="1978" y="450"/>
                  <a:pt x="1996" y="462"/>
                  <a:pt x="2019" y="470"/>
                </a:cubicBezTo>
                <a:cubicBezTo>
                  <a:pt x="2038" y="490"/>
                  <a:pt x="2057" y="502"/>
                  <a:pt x="2080" y="518"/>
                </a:cubicBezTo>
                <a:cubicBezTo>
                  <a:pt x="2096" y="565"/>
                  <a:pt x="2074" y="513"/>
                  <a:pt x="2107" y="551"/>
                </a:cubicBezTo>
                <a:cubicBezTo>
                  <a:pt x="2123" y="569"/>
                  <a:pt x="2135" y="591"/>
                  <a:pt x="2148" y="612"/>
                </a:cubicBezTo>
                <a:cubicBezTo>
                  <a:pt x="2161" y="633"/>
                  <a:pt x="2189" y="673"/>
                  <a:pt x="2189" y="673"/>
                </a:cubicBezTo>
                <a:cubicBezTo>
                  <a:pt x="2203" y="722"/>
                  <a:pt x="2235" y="779"/>
                  <a:pt x="2270" y="816"/>
                </a:cubicBezTo>
                <a:cubicBezTo>
                  <a:pt x="2282" y="849"/>
                  <a:pt x="2316" y="906"/>
                  <a:pt x="2338" y="938"/>
                </a:cubicBezTo>
                <a:cubicBezTo>
                  <a:pt x="2350" y="977"/>
                  <a:pt x="2369" y="1010"/>
                  <a:pt x="2385" y="1046"/>
                </a:cubicBezTo>
                <a:cubicBezTo>
                  <a:pt x="2396" y="1071"/>
                  <a:pt x="2403" y="1101"/>
                  <a:pt x="2412" y="1127"/>
                </a:cubicBezTo>
                <a:cubicBezTo>
                  <a:pt x="2410" y="1193"/>
                  <a:pt x="2409" y="1258"/>
                  <a:pt x="2405" y="1324"/>
                </a:cubicBezTo>
                <a:cubicBezTo>
                  <a:pt x="2404" y="1345"/>
                  <a:pt x="2381" y="1372"/>
                  <a:pt x="2372" y="1385"/>
                </a:cubicBezTo>
                <a:cubicBezTo>
                  <a:pt x="2318" y="1465"/>
                  <a:pt x="2204" y="1454"/>
                  <a:pt x="2121" y="1473"/>
                </a:cubicBezTo>
                <a:cubicBezTo>
                  <a:pt x="2071" y="1485"/>
                  <a:pt x="2023" y="1504"/>
                  <a:pt x="1972" y="1514"/>
                </a:cubicBezTo>
                <a:cubicBezTo>
                  <a:pt x="1841" y="1510"/>
                  <a:pt x="1732" y="1503"/>
                  <a:pt x="1606" y="1493"/>
                </a:cubicBezTo>
                <a:cubicBezTo>
                  <a:pt x="1454" y="1500"/>
                  <a:pt x="1305" y="1515"/>
                  <a:pt x="1152" y="1521"/>
                </a:cubicBezTo>
                <a:cubicBezTo>
                  <a:pt x="994" y="1544"/>
                  <a:pt x="853" y="1502"/>
                  <a:pt x="698" y="1487"/>
                </a:cubicBezTo>
                <a:cubicBezTo>
                  <a:pt x="660" y="1489"/>
                  <a:pt x="621" y="1490"/>
                  <a:pt x="583" y="1493"/>
                </a:cubicBezTo>
                <a:cubicBezTo>
                  <a:pt x="538" y="1497"/>
                  <a:pt x="447" y="1507"/>
                  <a:pt x="447" y="1507"/>
                </a:cubicBezTo>
                <a:cubicBezTo>
                  <a:pt x="324" y="1501"/>
                  <a:pt x="200" y="1496"/>
                  <a:pt x="81" y="1460"/>
                </a:cubicBezTo>
                <a:cubicBezTo>
                  <a:pt x="57" y="1443"/>
                  <a:pt x="54" y="1450"/>
                  <a:pt x="74" y="1439"/>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97" name="Line 253"/>
          <p:cNvSpPr>
            <a:spLocks noChangeShapeType="1"/>
          </p:cNvSpPr>
          <p:nvPr/>
        </p:nvSpPr>
        <p:spPr bwMode="auto">
          <a:xfrm flipV="1">
            <a:off x="1668463" y="2225675"/>
            <a:ext cx="742950" cy="290513"/>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2398" name="Text Box 254"/>
          <p:cNvSpPr txBox="1">
            <a:spLocks noChangeArrowheads="1"/>
          </p:cNvSpPr>
          <p:nvPr/>
        </p:nvSpPr>
        <p:spPr bwMode="auto">
          <a:xfrm>
            <a:off x="569913" y="1992313"/>
            <a:ext cx="12525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Percolate 150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398"/>
                                        </p:tgtEl>
                                        <p:attrNameLst>
                                          <p:attrName>style.visibility</p:attrName>
                                        </p:attrNameLst>
                                      </p:cBhvr>
                                      <p:to>
                                        <p:strVal val="visible"/>
                                      </p:to>
                                    </p:set>
                                    <p:animEffect transition="in" filter="blinds(horizontal)">
                                      <p:cBhvr>
                                        <p:cTn id="7" dur="500"/>
                                        <p:tgtEl>
                                          <p:spTgt spid="262398"/>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2393"/>
                                        </p:tgtEl>
                                        <p:attrNameLst>
                                          <p:attrName>style.visibility</p:attrName>
                                        </p:attrNameLst>
                                      </p:cBhvr>
                                      <p:to>
                                        <p:strVal val="visible"/>
                                      </p:to>
                                    </p:set>
                                    <p:animEffect transition="in" filter="blinds(horizontal)">
                                      <p:cBhvr>
                                        <p:cTn id="11" dur="500"/>
                                        <p:tgtEl>
                                          <p:spTgt spid="26239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62396"/>
                                        </p:tgtEl>
                                        <p:attrNameLst>
                                          <p:attrName>style.visibility</p:attrName>
                                        </p:attrNameLst>
                                      </p:cBhvr>
                                      <p:to>
                                        <p:strVal val="visible"/>
                                      </p:to>
                                    </p:set>
                                    <p:animEffect transition="in" filter="blinds(horizontal)">
                                      <p:cBhvr>
                                        <p:cTn id="16" dur="500"/>
                                        <p:tgtEl>
                                          <p:spTgt spid="26239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62397"/>
                                        </p:tgtEl>
                                        <p:attrNameLst>
                                          <p:attrName>style.visibility</p:attrName>
                                        </p:attrNameLst>
                                      </p:cBhvr>
                                      <p:to>
                                        <p:strVal val="visible"/>
                                      </p:to>
                                    </p:set>
                                    <p:animEffect transition="in" filter="blinds(horizontal)">
                                      <p:cBhvr>
                                        <p:cTn id="21" dur="500"/>
                                        <p:tgtEl>
                                          <p:spTgt spid="2623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62149"/>
                                        </p:tgtEl>
                                        <p:attrNameLst>
                                          <p:attrName>style.visibility</p:attrName>
                                        </p:attrNameLst>
                                      </p:cBhvr>
                                      <p:to>
                                        <p:strVal val="visible"/>
                                      </p:to>
                                    </p:set>
                                    <p:animEffect transition="in" filter="blinds(horizontal)">
                                      <p:cBhvr>
                                        <p:cTn id="26" dur="500"/>
                                        <p:tgtEl>
                                          <p:spTgt spid="26214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62209"/>
                                        </p:tgtEl>
                                        <p:attrNameLst>
                                          <p:attrName>style.visibility</p:attrName>
                                        </p:attrNameLst>
                                      </p:cBhvr>
                                      <p:to>
                                        <p:strVal val="visible"/>
                                      </p:to>
                                    </p:set>
                                    <p:animEffect transition="in" filter="blinds(horizontal)">
                                      <p:cBhvr>
                                        <p:cTn id="31" dur="500"/>
                                        <p:tgtEl>
                                          <p:spTgt spid="26220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62210"/>
                                        </p:tgtEl>
                                        <p:attrNameLst>
                                          <p:attrName>style.visibility</p:attrName>
                                        </p:attrNameLst>
                                      </p:cBhvr>
                                      <p:to>
                                        <p:strVal val="visible"/>
                                      </p:to>
                                    </p:set>
                                    <p:animEffect transition="in" filter="blinds(horizontal)">
                                      <p:cBhvr>
                                        <p:cTn id="36" dur="500"/>
                                        <p:tgtEl>
                                          <p:spTgt spid="2622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262211"/>
                                        </p:tgtEl>
                                        <p:attrNameLst>
                                          <p:attrName>style.visibility</p:attrName>
                                        </p:attrNameLst>
                                      </p:cBhvr>
                                      <p:to>
                                        <p:strVal val="visible"/>
                                      </p:to>
                                    </p:set>
                                    <p:animEffect transition="in" filter="blinds(horizontal)">
                                      <p:cBhvr>
                                        <p:cTn id="41" dur="500"/>
                                        <p:tgtEl>
                                          <p:spTgt spid="26221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62271"/>
                                        </p:tgtEl>
                                        <p:attrNameLst>
                                          <p:attrName>style.visibility</p:attrName>
                                        </p:attrNameLst>
                                      </p:cBhvr>
                                      <p:to>
                                        <p:strVal val="visible"/>
                                      </p:to>
                                    </p:set>
                                    <p:animEffect transition="in" filter="blinds(horizontal)">
                                      <p:cBhvr>
                                        <p:cTn id="46" dur="500"/>
                                        <p:tgtEl>
                                          <p:spTgt spid="26227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62272"/>
                                        </p:tgtEl>
                                        <p:attrNameLst>
                                          <p:attrName>style.visibility</p:attrName>
                                        </p:attrNameLst>
                                      </p:cBhvr>
                                      <p:to>
                                        <p:strVal val="visible"/>
                                      </p:to>
                                    </p:set>
                                    <p:animEffect transition="in" filter="blinds(horizontal)">
                                      <p:cBhvr>
                                        <p:cTn id="51" dur="500"/>
                                        <p:tgtEl>
                                          <p:spTgt spid="26227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nodeType="clickEffect">
                                  <p:stCondLst>
                                    <p:cond delay="0"/>
                                  </p:stCondLst>
                                  <p:childTnLst>
                                    <p:set>
                                      <p:cBhvr>
                                        <p:cTn id="55" dur="1" fill="hold">
                                          <p:stCondLst>
                                            <p:cond delay="0"/>
                                          </p:stCondLst>
                                        </p:cTn>
                                        <p:tgtEl>
                                          <p:spTgt spid="262273"/>
                                        </p:tgtEl>
                                        <p:attrNameLst>
                                          <p:attrName>style.visibility</p:attrName>
                                        </p:attrNameLst>
                                      </p:cBhvr>
                                      <p:to>
                                        <p:strVal val="visible"/>
                                      </p:to>
                                    </p:set>
                                    <p:animEffect transition="in" filter="blinds(horizontal)">
                                      <p:cBhvr>
                                        <p:cTn id="56" dur="500"/>
                                        <p:tgtEl>
                                          <p:spTgt spid="262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209" grpId="0" animBg="1"/>
      <p:bldP spid="262210" grpId="0" animBg="1"/>
      <p:bldP spid="262271" grpId="0" animBg="1"/>
      <p:bldP spid="262272" grpId="0" animBg="1"/>
      <p:bldP spid="262396" grpId="0" animBg="1"/>
      <p:bldP spid="262397" grpId="0" animBg="1"/>
      <p:bldP spid="26239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619125" y="165100"/>
            <a:ext cx="7772400" cy="584200"/>
          </a:xfrm>
        </p:spPr>
        <p:txBody>
          <a:bodyPr/>
          <a:lstStyle/>
          <a:p>
            <a:r>
              <a:rPr lang="en-US" sz="2800"/>
              <a:t>C++ code for </a:t>
            </a:r>
            <a:r>
              <a:rPr lang="en-US" sz="2800">
                <a:latin typeface="Batang" pitchFamily="18" charset="-127"/>
              </a:rPr>
              <a:t>buildHeap</a:t>
            </a:r>
            <a:r>
              <a:rPr lang="en-US" sz="2800"/>
              <a:t> </a:t>
            </a:r>
          </a:p>
        </p:txBody>
      </p:sp>
      <p:sp>
        <p:nvSpPr>
          <p:cNvPr id="263171" name="Rectangle 3" descr="Rectangle: Click to edit Master text styles&#10;Second level&#10;Third level&#10;Fourth level&#10;Fifth level"/>
          <p:cNvSpPr>
            <a:spLocks noGrp="1" noChangeArrowheads="1"/>
          </p:cNvSpPr>
          <p:nvPr>
            <p:ph idx="1"/>
          </p:nvPr>
        </p:nvSpPr>
        <p:spPr>
          <a:xfrm>
            <a:off x="396875" y="835025"/>
            <a:ext cx="8456613" cy="5578475"/>
          </a:xfrm>
        </p:spPr>
        <p:txBody>
          <a:bodyPr/>
          <a:lstStyle/>
          <a:p>
            <a:pPr>
              <a:buFont typeface="Wingdings" pitchFamily="2" charset="2"/>
              <a:buNone/>
            </a:pPr>
            <a:r>
              <a:rPr lang="en-US" sz="2000" dirty="0">
                <a:cs typeface="Times New Roman" pitchFamily="18" charset="0"/>
                <a:sym typeface="Symbol" pitchFamily="18" charset="2"/>
              </a:rPr>
              <a:t> </a:t>
            </a:r>
            <a:r>
              <a:rPr lang="en-US" sz="1600" dirty="0">
                <a:cs typeface="Times New Roman" pitchFamily="18" charset="0"/>
                <a:sym typeface="Symbol" pitchFamily="18" charset="2"/>
              </a:rPr>
              <a:t>/**</a:t>
            </a:r>
          </a:p>
          <a:p>
            <a:pPr>
              <a:buFont typeface="Wingdings" pitchFamily="2" charset="2"/>
              <a:buNone/>
            </a:pPr>
            <a:r>
              <a:rPr lang="en-US" sz="1600" dirty="0">
                <a:cs typeface="Times New Roman" pitchFamily="18" charset="0"/>
                <a:sym typeface="Symbol" pitchFamily="18" charset="2"/>
              </a:rPr>
              <a:t>  * Establish heap order property from an arbitrary arrangement of items.</a:t>
            </a:r>
          </a:p>
          <a:p>
            <a:pPr>
              <a:buFont typeface="Wingdings" pitchFamily="2" charset="2"/>
              <a:buNone/>
            </a:pPr>
            <a:r>
              <a:rPr lang="en-US" sz="1600" dirty="0">
                <a:cs typeface="Times New Roman" pitchFamily="18" charset="0"/>
                <a:sym typeface="Symbol" pitchFamily="18" charset="2"/>
              </a:rPr>
              <a:t>  * Runs in linear time.</a:t>
            </a:r>
          </a:p>
          <a:p>
            <a:pPr>
              <a:buFont typeface="Wingdings" pitchFamily="2" charset="2"/>
              <a:buNone/>
            </a:pPr>
            <a:r>
              <a:rPr lang="en-US" sz="1600" dirty="0">
                <a:cs typeface="Times New Roman" pitchFamily="18" charset="0"/>
                <a:sym typeface="Symbol" pitchFamily="18" charset="2"/>
              </a:rPr>
              <a:t>  */</a:t>
            </a:r>
          </a:p>
          <a:p>
            <a:pPr>
              <a:buFont typeface="Wingdings" pitchFamily="2" charset="2"/>
              <a:buNone/>
            </a:pPr>
            <a:r>
              <a:rPr lang="en-US" sz="1600" dirty="0">
                <a:cs typeface="Times New Roman" pitchFamily="18" charset="0"/>
                <a:sym typeface="Symbol" pitchFamily="18" charset="2"/>
              </a:rPr>
              <a:t> template &lt;class Comparable&gt;</a:t>
            </a:r>
          </a:p>
          <a:p>
            <a:pPr>
              <a:buFont typeface="Wingdings" pitchFamily="2" charset="2"/>
              <a:buNone/>
            </a:pPr>
            <a:r>
              <a:rPr lang="en-US" sz="1600" dirty="0">
                <a:cs typeface="Times New Roman" pitchFamily="18" charset="0"/>
                <a:sym typeface="Symbol" pitchFamily="18" charset="2"/>
              </a:rPr>
              <a:t>  void </a:t>
            </a:r>
            <a:r>
              <a:rPr lang="en-US" sz="1600" dirty="0" err="1">
                <a:cs typeface="Times New Roman" pitchFamily="18" charset="0"/>
                <a:sym typeface="Symbol" pitchFamily="18" charset="2"/>
              </a:rPr>
              <a:t>BinaryHeap</a:t>
            </a:r>
            <a:r>
              <a:rPr lang="en-US" sz="1600" dirty="0">
                <a:cs typeface="Times New Roman" pitchFamily="18" charset="0"/>
                <a:sym typeface="Symbol" pitchFamily="18" charset="2"/>
              </a:rPr>
              <a:t> &lt;comparable&gt; : : </a:t>
            </a:r>
            <a:r>
              <a:rPr lang="en-US" sz="1600" dirty="0" err="1">
                <a:cs typeface="Times New Roman" pitchFamily="18" charset="0"/>
                <a:sym typeface="Symbol" pitchFamily="18" charset="2"/>
              </a:rPr>
              <a:t>buildHeap</a:t>
            </a:r>
            <a:r>
              <a:rPr lang="en-US" sz="1600" dirty="0">
                <a:cs typeface="Times New Roman" pitchFamily="18" charset="0"/>
                <a:sym typeface="Symbol" pitchFamily="18" charset="2"/>
              </a:rPr>
              <a:t> ( )</a:t>
            </a:r>
          </a:p>
          <a:p>
            <a:pPr>
              <a:buFont typeface="Wingdings" pitchFamily="2" charset="2"/>
              <a:buNone/>
            </a:pPr>
            <a:r>
              <a:rPr lang="en-US" sz="1600" dirty="0">
                <a:cs typeface="Times New Roman" pitchFamily="18" charset="0"/>
                <a:sym typeface="Symbol" pitchFamily="18" charset="2"/>
              </a:rPr>
              <a:t>  {  </a:t>
            </a:r>
          </a:p>
          <a:p>
            <a:pPr>
              <a:buFont typeface="Wingdings" pitchFamily="2" charset="2"/>
              <a:buNone/>
            </a:pPr>
            <a:r>
              <a:rPr lang="en-US" sz="1600" dirty="0">
                <a:cs typeface="Times New Roman" pitchFamily="18" charset="0"/>
                <a:sym typeface="Symbol" pitchFamily="18" charset="2"/>
              </a:rPr>
              <a:t>	for (</a:t>
            </a:r>
            <a:r>
              <a:rPr lang="en-US" sz="1600" dirty="0" err="1">
                <a:cs typeface="Times New Roman" pitchFamily="18" charset="0"/>
                <a:sym typeface="Symbol" pitchFamily="18" charset="2"/>
              </a:rPr>
              <a:t>int</a:t>
            </a:r>
            <a:r>
              <a:rPr lang="en-US" sz="1600" dirty="0">
                <a:cs typeface="Times New Roman" pitchFamily="18" charset="0"/>
                <a:sym typeface="Symbol" pitchFamily="18" charset="2"/>
              </a:rPr>
              <a:t> </a:t>
            </a:r>
            <a:r>
              <a:rPr lang="en-US" sz="1600" dirty="0" err="1">
                <a:cs typeface="Times New Roman" pitchFamily="18" charset="0"/>
                <a:sym typeface="Symbol" pitchFamily="18" charset="2"/>
              </a:rPr>
              <a:t>i</a:t>
            </a:r>
            <a:r>
              <a:rPr lang="en-US" sz="1600" dirty="0">
                <a:cs typeface="Times New Roman" pitchFamily="18" charset="0"/>
                <a:sym typeface="Symbol" pitchFamily="18" charset="2"/>
              </a:rPr>
              <a:t>=</a:t>
            </a:r>
            <a:r>
              <a:rPr lang="en-US" sz="1600" dirty="0" err="1">
                <a:cs typeface="Times New Roman" pitchFamily="18" charset="0"/>
                <a:sym typeface="Symbol" pitchFamily="18" charset="2"/>
              </a:rPr>
              <a:t>currentSize</a:t>
            </a:r>
            <a:r>
              <a:rPr lang="en-US" sz="1600" dirty="0">
                <a:cs typeface="Times New Roman" pitchFamily="18" charset="0"/>
                <a:sym typeface="Symbol" pitchFamily="18" charset="2"/>
              </a:rPr>
              <a:t>/2; </a:t>
            </a:r>
            <a:r>
              <a:rPr lang="en-US" sz="1600" dirty="0" err="1">
                <a:cs typeface="Times New Roman" pitchFamily="18" charset="0"/>
                <a:sym typeface="Symbol" pitchFamily="18" charset="2"/>
              </a:rPr>
              <a:t>i</a:t>
            </a:r>
            <a:r>
              <a:rPr lang="en-US" sz="1600" dirty="0">
                <a:cs typeface="Times New Roman" pitchFamily="18" charset="0"/>
                <a:sym typeface="Symbol" pitchFamily="18" charset="2"/>
              </a:rPr>
              <a:t>&gt;0; </a:t>
            </a:r>
            <a:r>
              <a:rPr lang="en-US" sz="1600" dirty="0" err="1">
                <a:cs typeface="Times New Roman" pitchFamily="18" charset="0"/>
                <a:sym typeface="Symbol" pitchFamily="18" charset="2"/>
              </a:rPr>
              <a:t>i</a:t>
            </a:r>
            <a:r>
              <a:rPr lang="en-US" sz="1600" dirty="0">
                <a:cs typeface="Times New Roman" pitchFamily="18" charset="0"/>
                <a:sym typeface="Symbol" pitchFamily="18" charset="2"/>
              </a:rPr>
              <a:t>--)</a:t>
            </a:r>
          </a:p>
          <a:p>
            <a:pPr>
              <a:buFont typeface="Wingdings" pitchFamily="2" charset="2"/>
              <a:buNone/>
            </a:pPr>
            <a:r>
              <a:rPr lang="en-US" sz="1600" dirty="0">
                <a:cs typeface="Times New Roman" pitchFamily="18" charset="0"/>
                <a:sym typeface="Symbol" pitchFamily="18" charset="2"/>
              </a:rPr>
              <a:t>            </a:t>
            </a:r>
            <a:r>
              <a:rPr lang="en-US" sz="1600" dirty="0" err="1">
                <a:cs typeface="Times New Roman" pitchFamily="18" charset="0"/>
                <a:sym typeface="Symbol" pitchFamily="18" charset="2"/>
              </a:rPr>
              <a:t>percolateDown</a:t>
            </a:r>
            <a:r>
              <a:rPr lang="en-US" sz="1600" dirty="0">
                <a:cs typeface="Times New Roman" pitchFamily="18" charset="0"/>
                <a:sym typeface="Symbol" pitchFamily="18" charset="2"/>
              </a:rPr>
              <a:t> (</a:t>
            </a:r>
            <a:r>
              <a:rPr lang="en-US" sz="1600" dirty="0" err="1">
                <a:cs typeface="Times New Roman" pitchFamily="18" charset="0"/>
                <a:sym typeface="Symbol" pitchFamily="18" charset="2"/>
              </a:rPr>
              <a:t>i</a:t>
            </a:r>
            <a:r>
              <a:rPr lang="en-US" sz="1600" dirty="0">
                <a:cs typeface="Times New Roman" pitchFamily="18" charset="0"/>
                <a:sym typeface="Symbol" pitchFamily="18" charset="2"/>
              </a:rPr>
              <a:t>);</a:t>
            </a:r>
          </a:p>
          <a:p>
            <a:pPr>
              <a:buFont typeface="Wingdings" pitchFamily="2" charset="2"/>
              <a:buNone/>
            </a:pPr>
            <a:r>
              <a:rPr lang="en-US" sz="1600" dirty="0">
                <a:cs typeface="Times New Roman" pitchFamily="18" charset="0"/>
                <a:sym typeface="Symbol" pitchFamily="18" charset="2"/>
              </a:rPr>
              <a:t>   }</a:t>
            </a:r>
          </a:p>
          <a:p>
            <a:pPr>
              <a:buFont typeface="Wingdings" pitchFamily="2" charset="2"/>
              <a:buNone/>
            </a:pPr>
            <a:endParaRPr lang="en-US" sz="1600" dirty="0">
              <a:cs typeface="Times New Roman" pitchFamily="18" charset="0"/>
              <a:sym typeface="Symbol" pitchFamily="18" charset="2"/>
            </a:endParaRPr>
          </a:p>
        </p:txBody>
      </p:sp>
      <p:sp>
        <p:nvSpPr>
          <p:cNvPr id="26317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3173" name="Group 5"/>
          <p:cNvGrpSpPr>
            <a:grpSpLocks/>
          </p:cNvGrpSpPr>
          <p:nvPr/>
        </p:nvGrpSpPr>
        <p:grpSpPr bwMode="auto">
          <a:xfrm>
            <a:off x="4064000" y="4681538"/>
            <a:ext cx="4899025" cy="620712"/>
            <a:chOff x="395" y="3266"/>
            <a:chExt cx="3086" cy="391"/>
          </a:xfrm>
        </p:grpSpPr>
        <p:sp>
          <p:nvSpPr>
            <p:cNvPr id="263174" name="Rectangle 6"/>
            <p:cNvSpPr>
              <a:spLocks noChangeArrowheads="1"/>
            </p:cNvSpPr>
            <p:nvPr/>
          </p:nvSpPr>
          <p:spPr bwMode="auto">
            <a:xfrm>
              <a:off x="395" y="3268"/>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175" name="Line 7"/>
            <p:cNvSpPr>
              <a:spLocks noChangeShapeType="1"/>
            </p:cNvSpPr>
            <p:nvPr/>
          </p:nvSpPr>
          <p:spPr bwMode="auto">
            <a:xfrm>
              <a:off x="58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76" name="Line 8"/>
            <p:cNvSpPr>
              <a:spLocks noChangeShapeType="1"/>
            </p:cNvSpPr>
            <p:nvPr/>
          </p:nvSpPr>
          <p:spPr bwMode="auto">
            <a:xfrm>
              <a:off x="77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77" name="Line 9"/>
            <p:cNvSpPr>
              <a:spLocks noChangeShapeType="1"/>
            </p:cNvSpPr>
            <p:nvPr/>
          </p:nvSpPr>
          <p:spPr bwMode="auto">
            <a:xfrm>
              <a:off x="97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78" name="Line 10"/>
            <p:cNvSpPr>
              <a:spLocks noChangeShapeType="1"/>
            </p:cNvSpPr>
            <p:nvPr/>
          </p:nvSpPr>
          <p:spPr bwMode="auto">
            <a:xfrm>
              <a:off x="116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79" name="Line 11"/>
            <p:cNvSpPr>
              <a:spLocks noChangeShapeType="1"/>
            </p:cNvSpPr>
            <p:nvPr/>
          </p:nvSpPr>
          <p:spPr bwMode="auto">
            <a:xfrm>
              <a:off x="135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0" name="Line 12"/>
            <p:cNvSpPr>
              <a:spLocks noChangeShapeType="1"/>
            </p:cNvSpPr>
            <p:nvPr/>
          </p:nvSpPr>
          <p:spPr bwMode="auto">
            <a:xfrm>
              <a:off x="154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1" name="Line 13"/>
            <p:cNvSpPr>
              <a:spLocks noChangeShapeType="1"/>
            </p:cNvSpPr>
            <p:nvPr/>
          </p:nvSpPr>
          <p:spPr bwMode="auto">
            <a:xfrm>
              <a:off x="173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2" name="Line 14"/>
            <p:cNvSpPr>
              <a:spLocks noChangeShapeType="1"/>
            </p:cNvSpPr>
            <p:nvPr/>
          </p:nvSpPr>
          <p:spPr bwMode="auto">
            <a:xfrm>
              <a:off x="193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3" name="Line 15"/>
            <p:cNvSpPr>
              <a:spLocks noChangeShapeType="1"/>
            </p:cNvSpPr>
            <p:nvPr/>
          </p:nvSpPr>
          <p:spPr bwMode="auto">
            <a:xfrm>
              <a:off x="212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4" name="Line 16"/>
            <p:cNvSpPr>
              <a:spLocks noChangeShapeType="1"/>
            </p:cNvSpPr>
            <p:nvPr/>
          </p:nvSpPr>
          <p:spPr bwMode="auto">
            <a:xfrm>
              <a:off x="231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5" name="Line 17"/>
            <p:cNvSpPr>
              <a:spLocks noChangeShapeType="1"/>
            </p:cNvSpPr>
            <p:nvPr/>
          </p:nvSpPr>
          <p:spPr bwMode="auto">
            <a:xfrm>
              <a:off x="250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6" name="Line 18"/>
            <p:cNvSpPr>
              <a:spLocks noChangeShapeType="1"/>
            </p:cNvSpPr>
            <p:nvPr/>
          </p:nvSpPr>
          <p:spPr bwMode="auto">
            <a:xfrm>
              <a:off x="269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187" name="Text Box 19"/>
            <p:cNvSpPr txBox="1">
              <a:spLocks noChangeArrowheads="1"/>
            </p:cNvSpPr>
            <p:nvPr/>
          </p:nvSpPr>
          <p:spPr bwMode="auto">
            <a:xfrm>
              <a:off x="395" y="3465"/>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63188" name="Text Box 20"/>
            <p:cNvSpPr txBox="1">
              <a:spLocks noChangeArrowheads="1"/>
            </p:cNvSpPr>
            <p:nvPr/>
          </p:nvSpPr>
          <p:spPr bwMode="auto">
            <a:xfrm>
              <a:off x="58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63189" name="Text Box 21"/>
            <p:cNvSpPr txBox="1">
              <a:spLocks noChangeArrowheads="1"/>
            </p:cNvSpPr>
            <p:nvPr/>
          </p:nvSpPr>
          <p:spPr bwMode="auto">
            <a:xfrm>
              <a:off x="77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63190" name="Text Box 22"/>
            <p:cNvSpPr txBox="1">
              <a:spLocks noChangeArrowheads="1"/>
            </p:cNvSpPr>
            <p:nvPr/>
          </p:nvSpPr>
          <p:spPr bwMode="auto">
            <a:xfrm>
              <a:off x="97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63191" name="Text Box 23"/>
            <p:cNvSpPr txBox="1">
              <a:spLocks noChangeArrowheads="1"/>
            </p:cNvSpPr>
            <p:nvPr/>
          </p:nvSpPr>
          <p:spPr bwMode="auto">
            <a:xfrm>
              <a:off x="116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63192" name="Text Box 24"/>
            <p:cNvSpPr txBox="1">
              <a:spLocks noChangeArrowheads="1"/>
            </p:cNvSpPr>
            <p:nvPr/>
          </p:nvSpPr>
          <p:spPr bwMode="auto">
            <a:xfrm>
              <a:off x="1355"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63193" name="Text Box 25"/>
            <p:cNvSpPr txBox="1">
              <a:spLocks noChangeArrowheads="1"/>
            </p:cNvSpPr>
            <p:nvPr/>
          </p:nvSpPr>
          <p:spPr bwMode="auto">
            <a:xfrm>
              <a:off x="154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63194" name="Text Box 26"/>
            <p:cNvSpPr txBox="1">
              <a:spLocks noChangeArrowheads="1"/>
            </p:cNvSpPr>
            <p:nvPr/>
          </p:nvSpPr>
          <p:spPr bwMode="auto">
            <a:xfrm>
              <a:off x="173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63195" name="Text Box 27"/>
            <p:cNvSpPr txBox="1">
              <a:spLocks noChangeArrowheads="1"/>
            </p:cNvSpPr>
            <p:nvPr/>
          </p:nvSpPr>
          <p:spPr bwMode="auto">
            <a:xfrm>
              <a:off x="193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63196" name="Text Box 28"/>
            <p:cNvSpPr txBox="1">
              <a:spLocks noChangeArrowheads="1"/>
            </p:cNvSpPr>
            <p:nvPr/>
          </p:nvSpPr>
          <p:spPr bwMode="auto">
            <a:xfrm>
              <a:off x="212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63197" name="Text Box 29"/>
            <p:cNvSpPr txBox="1">
              <a:spLocks noChangeArrowheads="1"/>
            </p:cNvSpPr>
            <p:nvPr/>
          </p:nvSpPr>
          <p:spPr bwMode="auto">
            <a:xfrm>
              <a:off x="2315"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63198" name="Text Box 30"/>
            <p:cNvSpPr txBox="1">
              <a:spLocks noChangeArrowheads="1"/>
            </p:cNvSpPr>
            <p:nvPr/>
          </p:nvSpPr>
          <p:spPr bwMode="auto">
            <a:xfrm>
              <a:off x="2507"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63199" name="Text Box 31"/>
            <p:cNvSpPr txBox="1">
              <a:spLocks noChangeArrowheads="1"/>
            </p:cNvSpPr>
            <p:nvPr/>
          </p:nvSpPr>
          <p:spPr bwMode="auto">
            <a:xfrm>
              <a:off x="2671"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63200" name="Text Box 32"/>
            <p:cNvSpPr txBox="1">
              <a:spLocks noChangeArrowheads="1"/>
            </p:cNvSpPr>
            <p:nvPr/>
          </p:nvSpPr>
          <p:spPr bwMode="auto">
            <a:xfrm>
              <a:off x="561" y="3304"/>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63201" name="Text Box 33"/>
            <p:cNvSpPr txBox="1">
              <a:spLocks noChangeArrowheads="1"/>
            </p:cNvSpPr>
            <p:nvPr/>
          </p:nvSpPr>
          <p:spPr bwMode="auto">
            <a:xfrm>
              <a:off x="772"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63202" name="Text Box 34"/>
            <p:cNvSpPr txBox="1">
              <a:spLocks noChangeArrowheads="1"/>
            </p:cNvSpPr>
            <p:nvPr/>
          </p:nvSpPr>
          <p:spPr bwMode="auto">
            <a:xfrm>
              <a:off x="964"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63203" name="Text Box 35"/>
            <p:cNvSpPr txBox="1">
              <a:spLocks noChangeArrowheads="1"/>
            </p:cNvSpPr>
            <p:nvPr/>
          </p:nvSpPr>
          <p:spPr bwMode="auto">
            <a:xfrm>
              <a:off x="116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63204" name="Text Box 36"/>
            <p:cNvSpPr txBox="1">
              <a:spLocks noChangeArrowheads="1"/>
            </p:cNvSpPr>
            <p:nvPr/>
          </p:nvSpPr>
          <p:spPr bwMode="auto">
            <a:xfrm>
              <a:off x="135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63205" name="Text Box 37"/>
            <p:cNvSpPr txBox="1">
              <a:spLocks noChangeArrowheads="1"/>
            </p:cNvSpPr>
            <p:nvPr/>
          </p:nvSpPr>
          <p:spPr bwMode="auto">
            <a:xfrm>
              <a:off x="1547"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63206" name="Text Box 38"/>
            <p:cNvSpPr txBox="1">
              <a:spLocks noChangeArrowheads="1"/>
            </p:cNvSpPr>
            <p:nvPr/>
          </p:nvSpPr>
          <p:spPr bwMode="auto">
            <a:xfrm>
              <a:off x="1718"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63207" name="Text Box 39"/>
            <p:cNvSpPr txBox="1">
              <a:spLocks noChangeArrowheads="1"/>
            </p:cNvSpPr>
            <p:nvPr/>
          </p:nvSpPr>
          <p:spPr bwMode="auto">
            <a:xfrm>
              <a:off x="1910"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63208" name="Text Box 40"/>
            <p:cNvSpPr txBox="1">
              <a:spLocks noChangeArrowheads="1"/>
            </p:cNvSpPr>
            <p:nvPr/>
          </p:nvSpPr>
          <p:spPr bwMode="auto">
            <a:xfrm>
              <a:off x="212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63209" name="Text Box 41"/>
            <p:cNvSpPr txBox="1">
              <a:spLocks noChangeArrowheads="1"/>
            </p:cNvSpPr>
            <p:nvPr/>
          </p:nvSpPr>
          <p:spPr bwMode="auto">
            <a:xfrm>
              <a:off x="231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63210" name="Oval 42"/>
            <p:cNvSpPr>
              <a:spLocks noChangeArrowheads="1"/>
            </p:cNvSpPr>
            <p:nvPr/>
          </p:nvSpPr>
          <p:spPr bwMode="auto">
            <a:xfrm>
              <a:off x="408" y="3503"/>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11" name="Line 43"/>
            <p:cNvSpPr>
              <a:spLocks noChangeShapeType="1"/>
            </p:cNvSpPr>
            <p:nvPr/>
          </p:nvSpPr>
          <p:spPr bwMode="auto">
            <a:xfrm>
              <a:off x="288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12" name="Line 44"/>
            <p:cNvSpPr>
              <a:spLocks noChangeShapeType="1"/>
            </p:cNvSpPr>
            <p:nvPr/>
          </p:nvSpPr>
          <p:spPr bwMode="auto">
            <a:xfrm>
              <a:off x="307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13" name="Line 45"/>
            <p:cNvSpPr>
              <a:spLocks noChangeShapeType="1"/>
            </p:cNvSpPr>
            <p:nvPr/>
          </p:nvSpPr>
          <p:spPr bwMode="auto">
            <a:xfrm>
              <a:off x="3266"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14" name="Text Box 46"/>
            <p:cNvSpPr txBox="1">
              <a:spLocks noChangeArrowheads="1"/>
            </p:cNvSpPr>
            <p:nvPr/>
          </p:nvSpPr>
          <p:spPr bwMode="auto">
            <a:xfrm>
              <a:off x="2856" y="3454"/>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63215" name="Text Box 47"/>
            <p:cNvSpPr txBox="1">
              <a:spLocks noChangeArrowheads="1"/>
            </p:cNvSpPr>
            <p:nvPr/>
          </p:nvSpPr>
          <p:spPr bwMode="auto">
            <a:xfrm>
              <a:off x="3040" y="3455"/>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63216" name="Text Box 48"/>
            <p:cNvSpPr txBox="1">
              <a:spLocks noChangeArrowheads="1"/>
            </p:cNvSpPr>
            <p:nvPr/>
          </p:nvSpPr>
          <p:spPr bwMode="auto">
            <a:xfrm>
              <a:off x="3243" y="346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63217" name="Text Box 49"/>
            <p:cNvSpPr txBox="1">
              <a:spLocks noChangeArrowheads="1"/>
            </p:cNvSpPr>
            <p:nvPr/>
          </p:nvSpPr>
          <p:spPr bwMode="auto">
            <a:xfrm>
              <a:off x="2499" y="328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63218" name="Text Box 50"/>
            <p:cNvSpPr txBox="1">
              <a:spLocks noChangeArrowheads="1"/>
            </p:cNvSpPr>
            <p:nvPr/>
          </p:nvSpPr>
          <p:spPr bwMode="auto">
            <a:xfrm>
              <a:off x="2682" y="328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63219" name="Text Box 51"/>
            <p:cNvSpPr txBox="1">
              <a:spLocks noChangeArrowheads="1"/>
            </p:cNvSpPr>
            <p:nvPr/>
          </p:nvSpPr>
          <p:spPr bwMode="auto">
            <a:xfrm>
              <a:off x="2858" y="328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63220" name="Text Box 52"/>
            <p:cNvSpPr txBox="1">
              <a:spLocks noChangeArrowheads="1"/>
            </p:cNvSpPr>
            <p:nvPr/>
          </p:nvSpPr>
          <p:spPr bwMode="auto">
            <a:xfrm>
              <a:off x="3035" y="328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63221" name="Text Box 53"/>
            <p:cNvSpPr txBox="1">
              <a:spLocks noChangeArrowheads="1"/>
            </p:cNvSpPr>
            <p:nvPr/>
          </p:nvSpPr>
          <p:spPr bwMode="auto">
            <a:xfrm>
              <a:off x="3233" y="3289"/>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3222" name="Group 54"/>
          <p:cNvGrpSpPr>
            <a:grpSpLocks/>
          </p:cNvGrpSpPr>
          <p:nvPr/>
        </p:nvGrpSpPr>
        <p:grpSpPr bwMode="auto">
          <a:xfrm>
            <a:off x="6121400" y="2254250"/>
            <a:ext cx="393700" cy="311150"/>
            <a:chOff x="4306" y="2833"/>
            <a:chExt cx="248" cy="196"/>
          </a:xfrm>
        </p:grpSpPr>
        <p:sp>
          <p:nvSpPr>
            <p:cNvPr id="263223" name="Oval 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24" name="Text Box 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3225" name="Group 57"/>
          <p:cNvGrpSpPr>
            <a:grpSpLocks/>
          </p:cNvGrpSpPr>
          <p:nvPr/>
        </p:nvGrpSpPr>
        <p:grpSpPr bwMode="auto">
          <a:xfrm>
            <a:off x="5207000" y="2493963"/>
            <a:ext cx="2168525" cy="611187"/>
            <a:chOff x="1152" y="2215"/>
            <a:chExt cx="1366" cy="385"/>
          </a:xfrm>
        </p:grpSpPr>
        <p:grpSp>
          <p:nvGrpSpPr>
            <p:cNvPr id="263226" name="Group 58"/>
            <p:cNvGrpSpPr>
              <a:grpSpLocks/>
            </p:cNvGrpSpPr>
            <p:nvPr/>
          </p:nvGrpSpPr>
          <p:grpSpPr bwMode="auto">
            <a:xfrm>
              <a:off x="1152" y="2404"/>
              <a:ext cx="214" cy="196"/>
              <a:chOff x="4306" y="2833"/>
              <a:chExt cx="214" cy="196"/>
            </a:xfrm>
          </p:grpSpPr>
          <p:sp>
            <p:nvSpPr>
              <p:cNvPr id="263227"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28"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grpSp>
          <p:nvGrpSpPr>
            <p:cNvPr id="263229" name="Group 61"/>
            <p:cNvGrpSpPr>
              <a:grpSpLocks/>
            </p:cNvGrpSpPr>
            <p:nvPr/>
          </p:nvGrpSpPr>
          <p:grpSpPr bwMode="auto">
            <a:xfrm>
              <a:off x="2304" y="2404"/>
              <a:ext cx="214" cy="196"/>
              <a:chOff x="4306" y="2833"/>
              <a:chExt cx="214" cy="196"/>
            </a:xfrm>
          </p:grpSpPr>
          <p:sp>
            <p:nvSpPr>
              <p:cNvPr id="263230" name="Oval 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31" name="Text Box 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3232" name="Line 64"/>
            <p:cNvSpPr>
              <a:spLocks noChangeShapeType="1"/>
            </p:cNvSpPr>
            <p:nvPr/>
          </p:nvSpPr>
          <p:spPr bwMode="auto">
            <a:xfrm flipH="1">
              <a:off x="1296" y="221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33" name="Line 65"/>
            <p:cNvSpPr>
              <a:spLocks noChangeShapeType="1"/>
            </p:cNvSpPr>
            <p:nvPr/>
          </p:nvSpPr>
          <p:spPr bwMode="auto">
            <a:xfrm>
              <a:off x="1927" y="221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34" name="Group 66"/>
          <p:cNvGrpSpPr>
            <a:grpSpLocks/>
          </p:cNvGrpSpPr>
          <p:nvPr/>
        </p:nvGrpSpPr>
        <p:grpSpPr bwMode="auto">
          <a:xfrm>
            <a:off x="4737100" y="3044825"/>
            <a:ext cx="1266825" cy="669925"/>
            <a:chOff x="856" y="2562"/>
            <a:chExt cx="798" cy="422"/>
          </a:xfrm>
        </p:grpSpPr>
        <p:grpSp>
          <p:nvGrpSpPr>
            <p:cNvPr id="263235" name="Group 67"/>
            <p:cNvGrpSpPr>
              <a:grpSpLocks/>
            </p:cNvGrpSpPr>
            <p:nvPr/>
          </p:nvGrpSpPr>
          <p:grpSpPr bwMode="auto">
            <a:xfrm>
              <a:off x="856" y="2788"/>
              <a:ext cx="214" cy="196"/>
              <a:chOff x="4306" y="2833"/>
              <a:chExt cx="214" cy="196"/>
            </a:xfrm>
          </p:grpSpPr>
          <p:sp>
            <p:nvSpPr>
              <p:cNvPr id="263236" name="Oval 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37" name="Text Box 6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3238" name="Group 70"/>
            <p:cNvGrpSpPr>
              <a:grpSpLocks/>
            </p:cNvGrpSpPr>
            <p:nvPr/>
          </p:nvGrpSpPr>
          <p:grpSpPr bwMode="auto">
            <a:xfrm>
              <a:off x="1440" y="2788"/>
              <a:ext cx="214" cy="196"/>
              <a:chOff x="4306" y="2833"/>
              <a:chExt cx="214" cy="196"/>
            </a:xfrm>
          </p:grpSpPr>
          <p:sp>
            <p:nvSpPr>
              <p:cNvPr id="263239" name="Oval 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40" name="Text Box 7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63241" name="Line 73"/>
            <p:cNvSpPr>
              <a:spLocks noChangeShapeType="1"/>
            </p:cNvSpPr>
            <p:nvPr/>
          </p:nvSpPr>
          <p:spPr bwMode="auto">
            <a:xfrm flipH="1">
              <a:off x="983" y="256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42" name="Line 74"/>
            <p:cNvSpPr>
              <a:spLocks noChangeShapeType="1"/>
            </p:cNvSpPr>
            <p:nvPr/>
          </p:nvSpPr>
          <p:spPr bwMode="auto">
            <a:xfrm>
              <a:off x="1342" y="256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43" name="Group 75"/>
          <p:cNvGrpSpPr>
            <a:grpSpLocks/>
          </p:cNvGrpSpPr>
          <p:nvPr/>
        </p:nvGrpSpPr>
        <p:grpSpPr bwMode="auto">
          <a:xfrm>
            <a:off x="6578600" y="3044825"/>
            <a:ext cx="1308100" cy="669925"/>
            <a:chOff x="2016" y="2562"/>
            <a:chExt cx="824" cy="422"/>
          </a:xfrm>
        </p:grpSpPr>
        <p:grpSp>
          <p:nvGrpSpPr>
            <p:cNvPr id="263244" name="Group 76"/>
            <p:cNvGrpSpPr>
              <a:grpSpLocks/>
            </p:cNvGrpSpPr>
            <p:nvPr/>
          </p:nvGrpSpPr>
          <p:grpSpPr bwMode="auto">
            <a:xfrm>
              <a:off x="2016" y="2788"/>
              <a:ext cx="214" cy="196"/>
              <a:chOff x="4306" y="2833"/>
              <a:chExt cx="214" cy="196"/>
            </a:xfrm>
          </p:grpSpPr>
          <p:sp>
            <p:nvSpPr>
              <p:cNvPr id="263245" name="Oval 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46" name="Text Box 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3247" name="Group 79"/>
            <p:cNvGrpSpPr>
              <a:grpSpLocks/>
            </p:cNvGrpSpPr>
            <p:nvPr/>
          </p:nvGrpSpPr>
          <p:grpSpPr bwMode="auto">
            <a:xfrm>
              <a:off x="2592" y="2788"/>
              <a:ext cx="248" cy="196"/>
              <a:chOff x="4306" y="2833"/>
              <a:chExt cx="248" cy="196"/>
            </a:xfrm>
          </p:grpSpPr>
          <p:sp>
            <p:nvSpPr>
              <p:cNvPr id="263248"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49" name="Text Box 8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3250" name="Line 82"/>
            <p:cNvSpPr>
              <a:spLocks noChangeShapeType="1"/>
            </p:cNvSpPr>
            <p:nvPr/>
          </p:nvSpPr>
          <p:spPr bwMode="auto">
            <a:xfrm flipH="1">
              <a:off x="2141" y="256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51" name="Line 83"/>
            <p:cNvSpPr>
              <a:spLocks noChangeShapeType="1"/>
            </p:cNvSpPr>
            <p:nvPr/>
          </p:nvSpPr>
          <p:spPr bwMode="auto">
            <a:xfrm>
              <a:off x="2507" y="256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52" name="Group 84"/>
          <p:cNvGrpSpPr>
            <a:grpSpLocks/>
          </p:cNvGrpSpPr>
          <p:nvPr/>
        </p:nvGrpSpPr>
        <p:grpSpPr bwMode="auto">
          <a:xfrm>
            <a:off x="4508500" y="3678238"/>
            <a:ext cx="809625" cy="646112"/>
            <a:chOff x="712" y="2961"/>
            <a:chExt cx="510" cy="407"/>
          </a:xfrm>
        </p:grpSpPr>
        <p:grpSp>
          <p:nvGrpSpPr>
            <p:cNvPr id="263253" name="Group 85"/>
            <p:cNvGrpSpPr>
              <a:grpSpLocks/>
            </p:cNvGrpSpPr>
            <p:nvPr/>
          </p:nvGrpSpPr>
          <p:grpSpPr bwMode="auto">
            <a:xfrm>
              <a:off x="712" y="3172"/>
              <a:ext cx="248" cy="196"/>
              <a:chOff x="4306" y="2833"/>
              <a:chExt cx="248" cy="196"/>
            </a:xfrm>
          </p:grpSpPr>
          <p:sp>
            <p:nvSpPr>
              <p:cNvPr id="263254" name="Oval 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55" name="Text Box 8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3256" name="Group 88"/>
            <p:cNvGrpSpPr>
              <a:grpSpLocks/>
            </p:cNvGrpSpPr>
            <p:nvPr/>
          </p:nvGrpSpPr>
          <p:grpSpPr bwMode="auto">
            <a:xfrm>
              <a:off x="1008" y="3168"/>
              <a:ext cx="214" cy="196"/>
              <a:chOff x="4306" y="2833"/>
              <a:chExt cx="214" cy="196"/>
            </a:xfrm>
          </p:grpSpPr>
          <p:sp>
            <p:nvSpPr>
              <p:cNvPr id="263257" name="Oval 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58" name="Text Box 9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sp>
          <p:nvSpPr>
            <p:cNvPr id="263259" name="Line 91"/>
            <p:cNvSpPr>
              <a:spLocks noChangeShapeType="1"/>
            </p:cNvSpPr>
            <p:nvPr/>
          </p:nvSpPr>
          <p:spPr bwMode="auto">
            <a:xfrm flipH="1">
              <a:off x="834" y="296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60" name="Line 92"/>
            <p:cNvSpPr>
              <a:spLocks noChangeShapeType="1"/>
            </p:cNvSpPr>
            <p:nvPr/>
          </p:nvSpPr>
          <p:spPr bwMode="auto">
            <a:xfrm>
              <a:off x="1030" y="296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61" name="Group 93"/>
          <p:cNvGrpSpPr>
            <a:grpSpLocks/>
          </p:cNvGrpSpPr>
          <p:nvPr/>
        </p:nvGrpSpPr>
        <p:grpSpPr bwMode="auto">
          <a:xfrm>
            <a:off x="5422900" y="3646488"/>
            <a:ext cx="809625" cy="677862"/>
            <a:chOff x="1288" y="2941"/>
            <a:chExt cx="510" cy="427"/>
          </a:xfrm>
        </p:grpSpPr>
        <p:grpSp>
          <p:nvGrpSpPr>
            <p:cNvPr id="263262" name="Group 94"/>
            <p:cNvGrpSpPr>
              <a:grpSpLocks/>
            </p:cNvGrpSpPr>
            <p:nvPr/>
          </p:nvGrpSpPr>
          <p:grpSpPr bwMode="auto">
            <a:xfrm>
              <a:off x="1288" y="3168"/>
              <a:ext cx="214" cy="196"/>
              <a:chOff x="4306" y="2833"/>
              <a:chExt cx="214" cy="196"/>
            </a:xfrm>
          </p:grpSpPr>
          <p:sp>
            <p:nvSpPr>
              <p:cNvPr id="263263"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64"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3265" name="Group 97"/>
            <p:cNvGrpSpPr>
              <a:grpSpLocks/>
            </p:cNvGrpSpPr>
            <p:nvPr/>
          </p:nvGrpSpPr>
          <p:grpSpPr bwMode="auto">
            <a:xfrm>
              <a:off x="1584" y="3172"/>
              <a:ext cx="214" cy="196"/>
              <a:chOff x="4306" y="2833"/>
              <a:chExt cx="214" cy="196"/>
            </a:xfrm>
          </p:grpSpPr>
          <p:sp>
            <p:nvSpPr>
              <p:cNvPr id="263266"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67"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3268" name="Line 100"/>
            <p:cNvSpPr>
              <a:spLocks noChangeShapeType="1"/>
            </p:cNvSpPr>
            <p:nvPr/>
          </p:nvSpPr>
          <p:spPr bwMode="auto">
            <a:xfrm flipH="1">
              <a:off x="1403" y="294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69" name="Line 101"/>
            <p:cNvSpPr>
              <a:spLocks noChangeShapeType="1"/>
            </p:cNvSpPr>
            <p:nvPr/>
          </p:nvSpPr>
          <p:spPr bwMode="auto">
            <a:xfrm>
              <a:off x="1613" y="295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70" name="Group 102"/>
          <p:cNvGrpSpPr>
            <a:grpSpLocks/>
          </p:cNvGrpSpPr>
          <p:nvPr/>
        </p:nvGrpSpPr>
        <p:grpSpPr bwMode="auto">
          <a:xfrm>
            <a:off x="6350000" y="3668713"/>
            <a:ext cx="850900" cy="655637"/>
            <a:chOff x="1872" y="2955"/>
            <a:chExt cx="536" cy="413"/>
          </a:xfrm>
        </p:grpSpPr>
        <p:grpSp>
          <p:nvGrpSpPr>
            <p:cNvPr id="263271" name="Group 103"/>
            <p:cNvGrpSpPr>
              <a:grpSpLocks/>
            </p:cNvGrpSpPr>
            <p:nvPr/>
          </p:nvGrpSpPr>
          <p:grpSpPr bwMode="auto">
            <a:xfrm>
              <a:off x="1872" y="3168"/>
              <a:ext cx="214" cy="196"/>
              <a:chOff x="4306" y="2833"/>
              <a:chExt cx="214" cy="196"/>
            </a:xfrm>
          </p:grpSpPr>
          <p:sp>
            <p:nvSpPr>
              <p:cNvPr id="263272"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73"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3274" name="Group 106"/>
            <p:cNvGrpSpPr>
              <a:grpSpLocks/>
            </p:cNvGrpSpPr>
            <p:nvPr/>
          </p:nvGrpSpPr>
          <p:grpSpPr bwMode="auto">
            <a:xfrm>
              <a:off x="2160" y="3172"/>
              <a:ext cx="248" cy="196"/>
              <a:chOff x="4306" y="2833"/>
              <a:chExt cx="248" cy="196"/>
            </a:xfrm>
          </p:grpSpPr>
          <p:sp>
            <p:nvSpPr>
              <p:cNvPr id="263275"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76" name="Text Box 10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3277" name="Line 109"/>
            <p:cNvSpPr>
              <a:spLocks noChangeShapeType="1"/>
            </p:cNvSpPr>
            <p:nvPr/>
          </p:nvSpPr>
          <p:spPr bwMode="auto">
            <a:xfrm flipH="1">
              <a:off x="1986" y="295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78" name="Line 110"/>
            <p:cNvSpPr>
              <a:spLocks noChangeShapeType="1"/>
            </p:cNvSpPr>
            <p:nvPr/>
          </p:nvSpPr>
          <p:spPr bwMode="auto">
            <a:xfrm>
              <a:off x="2202" y="295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3279" name="Group 111"/>
          <p:cNvGrpSpPr>
            <a:grpSpLocks/>
          </p:cNvGrpSpPr>
          <p:nvPr/>
        </p:nvGrpSpPr>
        <p:grpSpPr bwMode="auto">
          <a:xfrm>
            <a:off x="7251700" y="3668713"/>
            <a:ext cx="863600" cy="655637"/>
            <a:chOff x="2440" y="2955"/>
            <a:chExt cx="544" cy="413"/>
          </a:xfrm>
        </p:grpSpPr>
        <p:grpSp>
          <p:nvGrpSpPr>
            <p:cNvPr id="263280" name="Group 112"/>
            <p:cNvGrpSpPr>
              <a:grpSpLocks/>
            </p:cNvGrpSpPr>
            <p:nvPr/>
          </p:nvGrpSpPr>
          <p:grpSpPr bwMode="auto">
            <a:xfrm>
              <a:off x="2440" y="3172"/>
              <a:ext cx="248" cy="196"/>
              <a:chOff x="4306" y="2833"/>
              <a:chExt cx="248" cy="196"/>
            </a:xfrm>
          </p:grpSpPr>
          <p:sp>
            <p:nvSpPr>
              <p:cNvPr id="263281" name="Oval 1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82" name="Text Box 11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3283" name="Group 115"/>
            <p:cNvGrpSpPr>
              <a:grpSpLocks/>
            </p:cNvGrpSpPr>
            <p:nvPr/>
          </p:nvGrpSpPr>
          <p:grpSpPr bwMode="auto">
            <a:xfrm>
              <a:off x="2736" y="3172"/>
              <a:ext cx="248" cy="196"/>
              <a:chOff x="4306" y="2833"/>
              <a:chExt cx="248" cy="196"/>
            </a:xfrm>
          </p:grpSpPr>
          <p:sp>
            <p:nvSpPr>
              <p:cNvPr id="263284" name="Oval 1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85" name="Text Box 11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3286" name="Line 118"/>
            <p:cNvSpPr>
              <a:spLocks noChangeShapeType="1"/>
            </p:cNvSpPr>
            <p:nvPr/>
          </p:nvSpPr>
          <p:spPr bwMode="auto">
            <a:xfrm flipH="1">
              <a:off x="2548" y="295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87" name="Line 119"/>
            <p:cNvSpPr>
              <a:spLocks noChangeShapeType="1"/>
            </p:cNvSpPr>
            <p:nvPr/>
          </p:nvSpPr>
          <p:spPr bwMode="auto">
            <a:xfrm>
              <a:off x="2765" y="2961"/>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3288" name="Oval 120"/>
          <p:cNvSpPr>
            <a:spLocks noChangeArrowheads="1"/>
          </p:cNvSpPr>
          <p:nvPr/>
        </p:nvSpPr>
        <p:spPr bwMode="auto">
          <a:xfrm>
            <a:off x="1242219" y="2925763"/>
            <a:ext cx="1538288" cy="365125"/>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89" name="Text Box 121"/>
          <p:cNvSpPr txBox="1">
            <a:spLocks noChangeArrowheads="1"/>
          </p:cNvSpPr>
          <p:nvPr/>
        </p:nvSpPr>
        <p:spPr bwMode="auto">
          <a:xfrm>
            <a:off x="677863" y="3879850"/>
            <a:ext cx="191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The last non-leaf node in </a:t>
            </a:r>
          </a:p>
          <a:p>
            <a:r>
              <a:rPr lang="en-US" sz="1200"/>
              <a:t>the complete binary tree.</a:t>
            </a:r>
          </a:p>
        </p:txBody>
      </p:sp>
      <p:sp>
        <p:nvSpPr>
          <p:cNvPr id="263290" name="Line 122"/>
          <p:cNvSpPr>
            <a:spLocks noChangeShapeType="1"/>
          </p:cNvSpPr>
          <p:nvPr/>
        </p:nvSpPr>
        <p:spPr bwMode="auto">
          <a:xfrm flipV="1">
            <a:off x="1399381" y="3308350"/>
            <a:ext cx="407988" cy="666750"/>
          </a:xfrm>
          <a:prstGeom prst="line">
            <a:avLst/>
          </a:prstGeom>
          <a:noFill/>
          <a:ln w="9525">
            <a:solidFill>
              <a:srgbClr val="FF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3291" name="Oval 123"/>
          <p:cNvSpPr>
            <a:spLocks noChangeArrowheads="1"/>
          </p:cNvSpPr>
          <p:nvPr/>
        </p:nvSpPr>
        <p:spPr bwMode="auto">
          <a:xfrm>
            <a:off x="3076575" y="2965450"/>
            <a:ext cx="430212" cy="342900"/>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292" name="Text Box 124"/>
          <p:cNvSpPr txBox="1">
            <a:spLocks noChangeArrowheads="1"/>
          </p:cNvSpPr>
          <p:nvPr/>
        </p:nvSpPr>
        <p:spPr bwMode="auto">
          <a:xfrm>
            <a:off x="2640013" y="3836988"/>
            <a:ext cx="1817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Percolate down non-leaf</a:t>
            </a:r>
          </a:p>
          <a:p>
            <a:r>
              <a:rPr lang="en-US" sz="1200"/>
              <a:t>nodes one by one until</a:t>
            </a:r>
          </a:p>
          <a:p>
            <a:r>
              <a:rPr lang="en-US" sz="1200"/>
              <a:t>the root is percolated </a:t>
            </a:r>
          </a:p>
          <a:p>
            <a:r>
              <a:rPr lang="en-US" sz="1200"/>
              <a:t>down.</a:t>
            </a:r>
          </a:p>
        </p:txBody>
      </p:sp>
      <p:sp>
        <p:nvSpPr>
          <p:cNvPr id="263293" name="Line 125"/>
          <p:cNvSpPr>
            <a:spLocks noChangeShapeType="1"/>
          </p:cNvSpPr>
          <p:nvPr/>
        </p:nvSpPr>
        <p:spPr bwMode="auto">
          <a:xfrm flipH="1" flipV="1">
            <a:off x="3324224" y="3287713"/>
            <a:ext cx="365125" cy="657225"/>
          </a:xfrm>
          <a:prstGeom prst="line">
            <a:avLst/>
          </a:prstGeom>
          <a:noFill/>
          <a:ln w="9525">
            <a:solidFill>
              <a:srgbClr val="FF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619125" y="165100"/>
            <a:ext cx="7772400" cy="584200"/>
          </a:xfrm>
        </p:spPr>
        <p:txBody>
          <a:bodyPr/>
          <a:lstStyle/>
          <a:p>
            <a:r>
              <a:rPr lang="en-US" sz="2800"/>
              <a:t>Performance of </a:t>
            </a:r>
            <a:r>
              <a:rPr lang="en-US" sz="2800">
                <a:latin typeface="Batang" pitchFamily="18" charset="-127"/>
              </a:rPr>
              <a:t>buildHeap</a:t>
            </a:r>
            <a:r>
              <a:rPr lang="en-US" sz="2800"/>
              <a:t> </a:t>
            </a:r>
          </a:p>
        </p:txBody>
      </p:sp>
      <p:sp>
        <p:nvSpPr>
          <p:cNvPr id="264195" name="Rectangle 3" descr="Rectangle: Click to edit Master text styles&#10;Second level&#10;Third level&#10;Fourth level&#10;Fifth level"/>
          <p:cNvSpPr>
            <a:spLocks noGrp="1" noChangeArrowheads="1"/>
          </p:cNvSpPr>
          <p:nvPr>
            <p:ph idx="1"/>
          </p:nvPr>
        </p:nvSpPr>
        <p:spPr>
          <a:xfrm>
            <a:off x="396875" y="835025"/>
            <a:ext cx="4916488" cy="5513388"/>
          </a:xfrm>
        </p:spPr>
        <p:txBody>
          <a:bodyPr/>
          <a:lstStyle/>
          <a:p>
            <a:r>
              <a:rPr lang="en-US" sz="2000">
                <a:cs typeface="Times New Roman" pitchFamily="18" charset="0"/>
                <a:sym typeface="Symbol" pitchFamily="18" charset="2"/>
              </a:rPr>
              <a:t>The running time of </a:t>
            </a:r>
            <a:r>
              <a:rPr lang="en-US" sz="1800">
                <a:latin typeface="Batang" pitchFamily="18" charset="-127"/>
              </a:rPr>
              <a:t>buildHeap</a:t>
            </a:r>
            <a:r>
              <a:rPr lang="en-US" sz="2000">
                <a:cs typeface="Times New Roman" pitchFamily="18" charset="0"/>
                <a:sym typeface="Symbol" pitchFamily="18" charset="2"/>
              </a:rPr>
              <a:t> is O(N).</a:t>
            </a:r>
          </a:p>
          <a:p>
            <a:r>
              <a:rPr lang="en-US" sz="2000">
                <a:cs typeface="Times New Roman" pitchFamily="18" charset="0"/>
                <a:sym typeface="Symbol" pitchFamily="18" charset="2"/>
              </a:rPr>
              <a:t>Why?</a:t>
            </a:r>
          </a:p>
          <a:p>
            <a:pPr lvl="1"/>
            <a:r>
              <a:rPr lang="en-US" sz="1800">
                <a:cs typeface="Times New Roman" pitchFamily="18" charset="0"/>
                <a:sym typeface="Symbol" pitchFamily="18" charset="2"/>
              </a:rPr>
              <a:t>Each non-leaf node may percolate down to a leaf.</a:t>
            </a:r>
          </a:p>
          <a:p>
            <a:pPr lvl="1"/>
            <a:r>
              <a:rPr lang="en-US" sz="1800">
                <a:cs typeface="Times New Roman" pitchFamily="18" charset="0"/>
                <a:sym typeface="Symbol" pitchFamily="18" charset="2"/>
              </a:rPr>
              <a:t>The number of edges that one non-leaf node traverses down to a leaf is at most its height. </a:t>
            </a:r>
          </a:p>
          <a:p>
            <a:pPr lvl="1"/>
            <a:r>
              <a:rPr lang="en-US" sz="1800">
                <a:cs typeface="Times New Roman" pitchFamily="18" charset="0"/>
                <a:sym typeface="Symbol" pitchFamily="18" charset="2"/>
              </a:rPr>
              <a:t>When a non-leaf node percolates down along one edge, we need to make two comparisons.</a:t>
            </a:r>
          </a:p>
          <a:p>
            <a:pPr lvl="2"/>
            <a:r>
              <a:rPr lang="en-US" sz="1600">
                <a:cs typeface="Times New Roman" pitchFamily="18" charset="0"/>
                <a:sym typeface="Symbol" pitchFamily="18" charset="2"/>
              </a:rPr>
              <a:t>One to find the smaller child</a:t>
            </a:r>
          </a:p>
          <a:p>
            <a:pPr lvl="2"/>
            <a:r>
              <a:rPr lang="en-US" sz="1600">
                <a:cs typeface="Times New Roman" pitchFamily="18" charset="0"/>
                <a:sym typeface="Symbol" pitchFamily="18" charset="2"/>
              </a:rPr>
              <a:t>One to compare the smaller child with the node.</a:t>
            </a:r>
          </a:p>
          <a:p>
            <a:pPr lvl="1"/>
            <a:r>
              <a:rPr lang="en-US" sz="1800">
                <a:cs typeface="Times New Roman" pitchFamily="18" charset="0"/>
                <a:sym typeface="Symbol" pitchFamily="18" charset="2"/>
              </a:rPr>
              <a:t>The total number of comparisons we need to build the heap is bounded by the the sum of the heights of all the nodes in the heap.</a:t>
            </a:r>
          </a:p>
        </p:txBody>
      </p:sp>
      <p:sp>
        <p:nvSpPr>
          <p:cNvPr id="26419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4197" name="Group 5"/>
          <p:cNvGrpSpPr>
            <a:grpSpLocks/>
          </p:cNvGrpSpPr>
          <p:nvPr/>
        </p:nvGrpSpPr>
        <p:grpSpPr bwMode="auto">
          <a:xfrm>
            <a:off x="6710363" y="754063"/>
            <a:ext cx="393700" cy="311150"/>
            <a:chOff x="4306" y="2833"/>
            <a:chExt cx="248" cy="196"/>
          </a:xfrm>
        </p:grpSpPr>
        <p:sp>
          <p:nvSpPr>
            <p:cNvPr id="264198"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199" name="Text Box 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4200" name="Group 8"/>
          <p:cNvGrpSpPr>
            <a:grpSpLocks/>
          </p:cNvGrpSpPr>
          <p:nvPr/>
        </p:nvGrpSpPr>
        <p:grpSpPr bwMode="auto">
          <a:xfrm>
            <a:off x="5795963" y="1293813"/>
            <a:ext cx="339725" cy="311150"/>
            <a:chOff x="4306" y="2833"/>
            <a:chExt cx="214" cy="196"/>
          </a:xfrm>
        </p:grpSpPr>
        <p:sp>
          <p:nvSpPr>
            <p:cNvPr id="264201"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02"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4203" name="Group 11"/>
          <p:cNvGrpSpPr>
            <a:grpSpLocks/>
          </p:cNvGrpSpPr>
          <p:nvPr/>
        </p:nvGrpSpPr>
        <p:grpSpPr bwMode="auto">
          <a:xfrm>
            <a:off x="7624763" y="1293813"/>
            <a:ext cx="339725" cy="311150"/>
            <a:chOff x="4306" y="2833"/>
            <a:chExt cx="214" cy="196"/>
          </a:xfrm>
        </p:grpSpPr>
        <p:sp>
          <p:nvSpPr>
            <p:cNvPr id="264204"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05"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4206" name="Line 14"/>
          <p:cNvSpPr>
            <a:spLocks noChangeShapeType="1"/>
          </p:cNvSpPr>
          <p:nvPr/>
        </p:nvSpPr>
        <p:spPr bwMode="auto">
          <a:xfrm flipH="1">
            <a:off x="6024563" y="993775"/>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07" name="Line 15"/>
          <p:cNvSpPr>
            <a:spLocks noChangeShapeType="1"/>
          </p:cNvSpPr>
          <p:nvPr/>
        </p:nvSpPr>
        <p:spPr bwMode="auto">
          <a:xfrm>
            <a:off x="7026275" y="993775"/>
            <a:ext cx="719138"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08" name="Group 16"/>
          <p:cNvGrpSpPr>
            <a:grpSpLocks/>
          </p:cNvGrpSpPr>
          <p:nvPr/>
        </p:nvGrpSpPr>
        <p:grpSpPr bwMode="auto">
          <a:xfrm>
            <a:off x="5326063" y="1903413"/>
            <a:ext cx="339725" cy="311150"/>
            <a:chOff x="4306" y="2833"/>
            <a:chExt cx="214" cy="196"/>
          </a:xfrm>
        </p:grpSpPr>
        <p:sp>
          <p:nvSpPr>
            <p:cNvPr id="264209"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10"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4211" name="Group 19"/>
          <p:cNvGrpSpPr>
            <a:grpSpLocks/>
          </p:cNvGrpSpPr>
          <p:nvPr/>
        </p:nvGrpSpPr>
        <p:grpSpPr bwMode="auto">
          <a:xfrm>
            <a:off x="6253163" y="1903413"/>
            <a:ext cx="339725" cy="311150"/>
            <a:chOff x="4306" y="2833"/>
            <a:chExt cx="214" cy="196"/>
          </a:xfrm>
        </p:grpSpPr>
        <p:sp>
          <p:nvSpPr>
            <p:cNvPr id="264212"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13"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4214" name="Line 22"/>
          <p:cNvSpPr>
            <a:spLocks noChangeShapeType="1"/>
          </p:cNvSpPr>
          <p:nvPr/>
        </p:nvSpPr>
        <p:spPr bwMode="auto">
          <a:xfrm flipH="1">
            <a:off x="5527675" y="1544638"/>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15" name="Line 23"/>
          <p:cNvSpPr>
            <a:spLocks noChangeShapeType="1"/>
          </p:cNvSpPr>
          <p:nvPr/>
        </p:nvSpPr>
        <p:spPr bwMode="auto">
          <a:xfrm>
            <a:off x="6097588" y="1554163"/>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16" name="Group 24"/>
          <p:cNvGrpSpPr>
            <a:grpSpLocks/>
          </p:cNvGrpSpPr>
          <p:nvPr/>
        </p:nvGrpSpPr>
        <p:grpSpPr bwMode="auto">
          <a:xfrm>
            <a:off x="7167563" y="1903413"/>
            <a:ext cx="339725" cy="311150"/>
            <a:chOff x="4306" y="2833"/>
            <a:chExt cx="214" cy="196"/>
          </a:xfrm>
        </p:grpSpPr>
        <p:sp>
          <p:nvSpPr>
            <p:cNvPr id="264217"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18"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4219" name="Group 27"/>
          <p:cNvGrpSpPr>
            <a:grpSpLocks/>
          </p:cNvGrpSpPr>
          <p:nvPr/>
        </p:nvGrpSpPr>
        <p:grpSpPr bwMode="auto">
          <a:xfrm>
            <a:off x="8081963" y="1903413"/>
            <a:ext cx="393700" cy="311150"/>
            <a:chOff x="4306" y="2833"/>
            <a:chExt cx="248" cy="196"/>
          </a:xfrm>
        </p:grpSpPr>
        <p:sp>
          <p:nvSpPr>
            <p:cNvPr id="264220"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21" name="Text Box 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4222" name="Line 30"/>
          <p:cNvSpPr>
            <a:spLocks noChangeShapeType="1"/>
          </p:cNvSpPr>
          <p:nvPr/>
        </p:nvSpPr>
        <p:spPr bwMode="auto">
          <a:xfrm flipH="1">
            <a:off x="7366000" y="155416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23" name="Line 31"/>
          <p:cNvSpPr>
            <a:spLocks noChangeShapeType="1"/>
          </p:cNvSpPr>
          <p:nvPr/>
        </p:nvSpPr>
        <p:spPr bwMode="auto">
          <a:xfrm>
            <a:off x="7947025" y="1544638"/>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24" name="Group 32"/>
          <p:cNvGrpSpPr>
            <a:grpSpLocks/>
          </p:cNvGrpSpPr>
          <p:nvPr/>
        </p:nvGrpSpPr>
        <p:grpSpPr bwMode="auto">
          <a:xfrm>
            <a:off x="5097463" y="2513013"/>
            <a:ext cx="393700" cy="311150"/>
            <a:chOff x="4306" y="2833"/>
            <a:chExt cx="248" cy="196"/>
          </a:xfrm>
        </p:grpSpPr>
        <p:sp>
          <p:nvSpPr>
            <p:cNvPr id="264225"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26" name="Text Box 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4227" name="Group 35"/>
          <p:cNvGrpSpPr>
            <a:grpSpLocks/>
          </p:cNvGrpSpPr>
          <p:nvPr/>
        </p:nvGrpSpPr>
        <p:grpSpPr bwMode="auto">
          <a:xfrm>
            <a:off x="5567363" y="2506663"/>
            <a:ext cx="339725" cy="311150"/>
            <a:chOff x="4306" y="2833"/>
            <a:chExt cx="214" cy="196"/>
          </a:xfrm>
        </p:grpSpPr>
        <p:sp>
          <p:nvSpPr>
            <p:cNvPr id="264228"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29" name="Text Box 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sp>
        <p:nvSpPr>
          <p:cNvPr id="264230" name="Line 38"/>
          <p:cNvSpPr>
            <a:spLocks noChangeShapeType="1"/>
          </p:cNvSpPr>
          <p:nvPr/>
        </p:nvSpPr>
        <p:spPr bwMode="auto">
          <a:xfrm flipH="1">
            <a:off x="5291138" y="2178050"/>
            <a:ext cx="1063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31" name="Line 39"/>
          <p:cNvSpPr>
            <a:spLocks noChangeShapeType="1"/>
          </p:cNvSpPr>
          <p:nvPr/>
        </p:nvSpPr>
        <p:spPr bwMode="auto">
          <a:xfrm>
            <a:off x="5602288" y="2189163"/>
            <a:ext cx="128587"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32" name="Group 40"/>
          <p:cNvGrpSpPr>
            <a:grpSpLocks/>
          </p:cNvGrpSpPr>
          <p:nvPr/>
        </p:nvGrpSpPr>
        <p:grpSpPr bwMode="auto">
          <a:xfrm>
            <a:off x="6011863" y="2506663"/>
            <a:ext cx="339725" cy="311150"/>
            <a:chOff x="4306" y="2833"/>
            <a:chExt cx="214" cy="196"/>
          </a:xfrm>
        </p:grpSpPr>
        <p:sp>
          <p:nvSpPr>
            <p:cNvPr id="264233"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34" name="Text Box 4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4235" name="Group 43"/>
          <p:cNvGrpSpPr>
            <a:grpSpLocks/>
          </p:cNvGrpSpPr>
          <p:nvPr/>
        </p:nvGrpSpPr>
        <p:grpSpPr bwMode="auto">
          <a:xfrm>
            <a:off x="6481763" y="2513013"/>
            <a:ext cx="339725" cy="311150"/>
            <a:chOff x="4306" y="2833"/>
            <a:chExt cx="214" cy="196"/>
          </a:xfrm>
        </p:grpSpPr>
        <p:sp>
          <p:nvSpPr>
            <p:cNvPr id="264236"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37"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4238" name="Line 46"/>
          <p:cNvSpPr>
            <a:spLocks noChangeShapeType="1"/>
          </p:cNvSpPr>
          <p:nvPr/>
        </p:nvSpPr>
        <p:spPr bwMode="auto">
          <a:xfrm flipH="1">
            <a:off x="6194425" y="2146300"/>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39" name="Line 47"/>
          <p:cNvSpPr>
            <a:spLocks noChangeShapeType="1"/>
          </p:cNvSpPr>
          <p:nvPr/>
        </p:nvSpPr>
        <p:spPr bwMode="auto">
          <a:xfrm>
            <a:off x="6527800" y="2168525"/>
            <a:ext cx="128588"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40" name="Group 48"/>
          <p:cNvGrpSpPr>
            <a:grpSpLocks/>
          </p:cNvGrpSpPr>
          <p:nvPr/>
        </p:nvGrpSpPr>
        <p:grpSpPr bwMode="auto">
          <a:xfrm>
            <a:off x="6938963" y="2506663"/>
            <a:ext cx="339725" cy="311150"/>
            <a:chOff x="4306" y="2833"/>
            <a:chExt cx="214" cy="196"/>
          </a:xfrm>
        </p:grpSpPr>
        <p:sp>
          <p:nvSpPr>
            <p:cNvPr id="264241"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42" name="Text Box 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4243" name="Group 51"/>
          <p:cNvGrpSpPr>
            <a:grpSpLocks/>
          </p:cNvGrpSpPr>
          <p:nvPr/>
        </p:nvGrpSpPr>
        <p:grpSpPr bwMode="auto">
          <a:xfrm>
            <a:off x="7396163" y="2513013"/>
            <a:ext cx="393700" cy="311150"/>
            <a:chOff x="4306" y="2833"/>
            <a:chExt cx="248" cy="196"/>
          </a:xfrm>
        </p:grpSpPr>
        <p:sp>
          <p:nvSpPr>
            <p:cNvPr id="264244"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45" name="Text Box 5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4246" name="Line 54"/>
          <p:cNvSpPr>
            <a:spLocks noChangeShapeType="1"/>
          </p:cNvSpPr>
          <p:nvPr/>
        </p:nvSpPr>
        <p:spPr bwMode="auto">
          <a:xfrm flipH="1">
            <a:off x="7119938" y="2168525"/>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47" name="Line 55"/>
          <p:cNvSpPr>
            <a:spLocks noChangeShapeType="1"/>
          </p:cNvSpPr>
          <p:nvPr/>
        </p:nvSpPr>
        <p:spPr bwMode="auto">
          <a:xfrm>
            <a:off x="7462838" y="2168525"/>
            <a:ext cx="119062"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48" name="Group 56"/>
          <p:cNvGrpSpPr>
            <a:grpSpLocks/>
          </p:cNvGrpSpPr>
          <p:nvPr/>
        </p:nvGrpSpPr>
        <p:grpSpPr bwMode="auto">
          <a:xfrm>
            <a:off x="7840663" y="2513013"/>
            <a:ext cx="393700" cy="311150"/>
            <a:chOff x="4306" y="2833"/>
            <a:chExt cx="248" cy="196"/>
          </a:xfrm>
        </p:grpSpPr>
        <p:sp>
          <p:nvSpPr>
            <p:cNvPr id="264249"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50" name="Text Box 5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4251" name="Group 59"/>
          <p:cNvGrpSpPr>
            <a:grpSpLocks/>
          </p:cNvGrpSpPr>
          <p:nvPr/>
        </p:nvGrpSpPr>
        <p:grpSpPr bwMode="auto">
          <a:xfrm>
            <a:off x="8310563" y="2513013"/>
            <a:ext cx="393700" cy="311150"/>
            <a:chOff x="4306" y="2833"/>
            <a:chExt cx="248" cy="196"/>
          </a:xfrm>
        </p:grpSpPr>
        <p:sp>
          <p:nvSpPr>
            <p:cNvPr id="264252" name="Oval 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53" name="Text Box 6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4254" name="Line 62"/>
          <p:cNvSpPr>
            <a:spLocks noChangeShapeType="1"/>
          </p:cNvSpPr>
          <p:nvPr/>
        </p:nvSpPr>
        <p:spPr bwMode="auto">
          <a:xfrm flipH="1">
            <a:off x="8012113" y="2168525"/>
            <a:ext cx="139700"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55" name="Line 63"/>
          <p:cNvSpPr>
            <a:spLocks noChangeShapeType="1"/>
          </p:cNvSpPr>
          <p:nvPr/>
        </p:nvSpPr>
        <p:spPr bwMode="auto">
          <a:xfrm>
            <a:off x="8356600" y="2178050"/>
            <a:ext cx="128588"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56" name="Group 64"/>
          <p:cNvGrpSpPr>
            <a:grpSpLocks/>
          </p:cNvGrpSpPr>
          <p:nvPr/>
        </p:nvGrpSpPr>
        <p:grpSpPr bwMode="auto">
          <a:xfrm>
            <a:off x="6711950" y="755650"/>
            <a:ext cx="393700" cy="311150"/>
            <a:chOff x="4306" y="2833"/>
            <a:chExt cx="248" cy="196"/>
          </a:xfrm>
        </p:grpSpPr>
        <p:sp>
          <p:nvSpPr>
            <p:cNvPr id="264257" name="Oval 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58" name="Text Box 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sp>
        <p:nvSpPr>
          <p:cNvPr id="264259" name="Line 67"/>
          <p:cNvSpPr>
            <a:spLocks noChangeShapeType="1"/>
          </p:cNvSpPr>
          <p:nvPr/>
        </p:nvSpPr>
        <p:spPr bwMode="auto">
          <a:xfrm flipV="1">
            <a:off x="6013450" y="99853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60" name="Group 68"/>
          <p:cNvGrpSpPr>
            <a:grpSpLocks/>
          </p:cNvGrpSpPr>
          <p:nvPr/>
        </p:nvGrpSpPr>
        <p:grpSpPr bwMode="auto">
          <a:xfrm>
            <a:off x="6711950" y="3143250"/>
            <a:ext cx="339725" cy="311150"/>
            <a:chOff x="4306" y="2833"/>
            <a:chExt cx="214" cy="196"/>
          </a:xfrm>
        </p:grpSpPr>
        <p:sp>
          <p:nvSpPr>
            <p:cNvPr id="264261"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62" name="Text Box 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4263" name="Group 71"/>
          <p:cNvGrpSpPr>
            <a:grpSpLocks/>
          </p:cNvGrpSpPr>
          <p:nvPr/>
        </p:nvGrpSpPr>
        <p:grpSpPr bwMode="auto">
          <a:xfrm>
            <a:off x="5797550" y="3683000"/>
            <a:ext cx="339725" cy="311150"/>
            <a:chOff x="4306" y="2833"/>
            <a:chExt cx="214" cy="196"/>
          </a:xfrm>
        </p:grpSpPr>
        <p:sp>
          <p:nvSpPr>
            <p:cNvPr id="264264"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65"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4266" name="Group 74"/>
          <p:cNvGrpSpPr>
            <a:grpSpLocks/>
          </p:cNvGrpSpPr>
          <p:nvPr/>
        </p:nvGrpSpPr>
        <p:grpSpPr bwMode="auto">
          <a:xfrm>
            <a:off x="7626350" y="3683000"/>
            <a:ext cx="339725" cy="311150"/>
            <a:chOff x="4306" y="2833"/>
            <a:chExt cx="214" cy="196"/>
          </a:xfrm>
        </p:grpSpPr>
        <p:sp>
          <p:nvSpPr>
            <p:cNvPr id="264267"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68"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4269" name="Line 77"/>
          <p:cNvSpPr>
            <a:spLocks noChangeShapeType="1"/>
          </p:cNvSpPr>
          <p:nvPr/>
        </p:nvSpPr>
        <p:spPr bwMode="auto">
          <a:xfrm flipH="1">
            <a:off x="6026150" y="3382963"/>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70" name="Line 78"/>
          <p:cNvSpPr>
            <a:spLocks noChangeShapeType="1"/>
          </p:cNvSpPr>
          <p:nvPr/>
        </p:nvSpPr>
        <p:spPr bwMode="auto">
          <a:xfrm>
            <a:off x="7027863" y="3382963"/>
            <a:ext cx="719137"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71" name="Group 79"/>
          <p:cNvGrpSpPr>
            <a:grpSpLocks/>
          </p:cNvGrpSpPr>
          <p:nvPr/>
        </p:nvGrpSpPr>
        <p:grpSpPr bwMode="auto">
          <a:xfrm>
            <a:off x="5327650" y="4292600"/>
            <a:ext cx="339725" cy="311150"/>
            <a:chOff x="4306" y="2833"/>
            <a:chExt cx="214" cy="196"/>
          </a:xfrm>
        </p:grpSpPr>
        <p:sp>
          <p:nvSpPr>
            <p:cNvPr id="264272"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73" name="Text Box 8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4274" name="Group 82"/>
          <p:cNvGrpSpPr>
            <a:grpSpLocks/>
          </p:cNvGrpSpPr>
          <p:nvPr/>
        </p:nvGrpSpPr>
        <p:grpSpPr bwMode="auto">
          <a:xfrm>
            <a:off x="6254750" y="4292600"/>
            <a:ext cx="339725" cy="311150"/>
            <a:chOff x="4306" y="2833"/>
            <a:chExt cx="214" cy="196"/>
          </a:xfrm>
        </p:grpSpPr>
        <p:sp>
          <p:nvSpPr>
            <p:cNvPr id="264275"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76"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4277" name="Line 85"/>
          <p:cNvSpPr>
            <a:spLocks noChangeShapeType="1"/>
          </p:cNvSpPr>
          <p:nvPr/>
        </p:nvSpPr>
        <p:spPr bwMode="auto">
          <a:xfrm flipH="1">
            <a:off x="5529263" y="3933825"/>
            <a:ext cx="333375" cy="342900"/>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78" name="Line 86"/>
          <p:cNvSpPr>
            <a:spLocks noChangeShapeType="1"/>
          </p:cNvSpPr>
          <p:nvPr/>
        </p:nvSpPr>
        <p:spPr bwMode="auto">
          <a:xfrm>
            <a:off x="6099175" y="3943350"/>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79" name="Group 87"/>
          <p:cNvGrpSpPr>
            <a:grpSpLocks/>
          </p:cNvGrpSpPr>
          <p:nvPr/>
        </p:nvGrpSpPr>
        <p:grpSpPr bwMode="auto">
          <a:xfrm>
            <a:off x="7169150" y="4292600"/>
            <a:ext cx="339725" cy="311150"/>
            <a:chOff x="4306" y="2833"/>
            <a:chExt cx="214" cy="196"/>
          </a:xfrm>
        </p:grpSpPr>
        <p:sp>
          <p:nvSpPr>
            <p:cNvPr id="264280"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81" name="Text Box 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4282" name="Group 90"/>
          <p:cNvGrpSpPr>
            <a:grpSpLocks/>
          </p:cNvGrpSpPr>
          <p:nvPr/>
        </p:nvGrpSpPr>
        <p:grpSpPr bwMode="auto">
          <a:xfrm>
            <a:off x="8083550" y="4292600"/>
            <a:ext cx="393700" cy="311150"/>
            <a:chOff x="4306" y="2833"/>
            <a:chExt cx="248" cy="196"/>
          </a:xfrm>
        </p:grpSpPr>
        <p:sp>
          <p:nvSpPr>
            <p:cNvPr id="264283"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84" name="Text Box 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4285" name="Line 93"/>
          <p:cNvSpPr>
            <a:spLocks noChangeShapeType="1"/>
          </p:cNvSpPr>
          <p:nvPr/>
        </p:nvSpPr>
        <p:spPr bwMode="auto">
          <a:xfrm flipH="1">
            <a:off x="7367588" y="39433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86" name="Line 94"/>
          <p:cNvSpPr>
            <a:spLocks noChangeShapeType="1"/>
          </p:cNvSpPr>
          <p:nvPr/>
        </p:nvSpPr>
        <p:spPr bwMode="auto">
          <a:xfrm>
            <a:off x="7948613" y="39338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87" name="Group 95"/>
          <p:cNvGrpSpPr>
            <a:grpSpLocks/>
          </p:cNvGrpSpPr>
          <p:nvPr/>
        </p:nvGrpSpPr>
        <p:grpSpPr bwMode="auto">
          <a:xfrm>
            <a:off x="5099050" y="4902200"/>
            <a:ext cx="393700" cy="311150"/>
            <a:chOff x="4306" y="2833"/>
            <a:chExt cx="248" cy="196"/>
          </a:xfrm>
        </p:grpSpPr>
        <p:sp>
          <p:nvSpPr>
            <p:cNvPr id="264288" name="Oval 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89" name="Text Box 9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4290" name="Group 98"/>
          <p:cNvGrpSpPr>
            <a:grpSpLocks/>
          </p:cNvGrpSpPr>
          <p:nvPr/>
        </p:nvGrpSpPr>
        <p:grpSpPr bwMode="auto">
          <a:xfrm>
            <a:off x="5568950" y="4895850"/>
            <a:ext cx="393700" cy="311150"/>
            <a:chOff x="4306" y="2833"/>
            <a:chExt cx="248" cy="196"/>
          </a:xfrm>
        </p:grpSpPr>
        <p:sp>
          <p:nvSpPr>
            <p:cNvPr id="264291" name="Oval 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92" name="Text Box 10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sp>
        <p:nvSpPr>
          <p:cNvPr id="264293" name="Line 101"/>
          <p:cNvSpPr>
            <a:spLocks noChangeShapeType="1"/>
          </p:cNvSpPr>
          <p:nvPr/>
        </p:nvSpPr>
        <p:spPr bwMode="auto">
          <a:xfrm flipH="1">
            <a:off x="5292725" y="4567238"/>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294" name="Line 102"/>
          <p:cNvSpPr>
            <a:spLocks noChangeShapeType="1"/>
          </p:cNvSpPr>
          <p:nvPr/>
        </p:nvSpPr>
        <p:spPr bwMode="auto">
          <a:xfrm>
            <a:off x="5603875" y="4578350"/>
            <a:ext cx="128588" cy="333375"/>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295" name="Group 103"/>
          <p:cNvGrpSpPr>
            <a:grpSpLocks/>
          </p:cNvGrpSpPr>
          <p:nvPr/>
        </p:nvGrpSpPr>
        <p:grpSpPr bwMode="auto">
          <a:xfrm>
            <a:off x="6013450" y="4895850"/>
            <a:ext cx="339725" cy="311150"/>
            <a:chOff x="4306" y="2833"/>
            <a:chExt cx="214" cy="196"/>
          </a:xfrm>
        </p:grpSpPr>
        <p:sp>
          <p:nvSpPr>
            <p:cNvPr id="264296"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97"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4298" name="Group 106"/>
          <p:cNvGrpSpPr>
            <a:grpSpLocks/>
          </p:cNvGrpSpPr>
          <p:nvPr/>
        </p:nvGrpSpPr>
        <p:grpSpPr bwMode="auto">
          <a:xfrm>
            <a:off x="6483350" y="4902200"/>
            <a:ext cx="339725" cy="311150"/>
            <a:chOff x="4306" y="2833"/>
            <a:chExt cx="214" cy="196"/>
          </a:xfrm>
        </p:grpSpPr>
        <p:sp>
          <p:nvSpPr>
            <p:cNvPr id="264299"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300"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4301" name="Line 109"/>
          <p:cNvSpPr>
            <a:spLocks noChangeShapeType="1"/>
          </p:cNvSpPr>
          <p:nvPr/>
        </p:nvSpPr>
        <p:spPr bwMode="auto">
          <a:xfrm flipH="1">
            <a:off x="6196013" y="45354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302" name="Line 110"/>
          <p:cNvSpPr>
            <a:spLocks noChangeShapeType="1"/>
          </p:cNvSpPr>
          <p:nvPr/>
        </p:nvSpPr>
        <p:spPr bwMode="auto">
          <a:xfrm>
            <a:off x="6529388" y="4557713"/>
            <a:ext cx="128587"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303" name="Group 111"/>
          <p:cNvGrpSpPr>
            <a:grpSpLocks/>
          </p:cNvGrpSpPr>
          <p:nvPr/>
        </p:nvGrpSpPr>
        <p:grpSpPr bwMode="auto">
          <a:xfrm>
            <a:off x="6940550" y="4895850"/>
            <a:ext cx="339725" cy="311150"/>
            <a:chOff x="4306" y="2833"/>
            <a:chExt cx="214" cy="196"/>
          </a:xfrm>
        </p:grpSpPr>
        <p:sp>
          <p:nvSpPr>
            <p:cNvPr id="264304" name="Oval 1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305" name="Text Box 1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4306" name="Group 114"/>
          <p:cNvGrpSpPr>
            <a:grpSpLocks/>
          </p:cNvGrpSpPr>
          <p:nvPr/>
        </p:nvGrpSpPr>
        <p:grpSpPr bwMode="auto">
          <a:xfrm>
            <a:off x="7397750" y="4902200"/>
            <a:ext cx="393700" cy="311150"/>
            <a:chOff x="4306" y="2833"/>
            <a:chExt cx="248" cy="196"/>
          </a:xfrm>
        </p:grpSpPr>
        <p:sp>
          <p:nvSpPr>
            <p:cNvPr id="264307"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308" name="Text Box 11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4309" name="Line 117"/>
          <p:cNvSpPr>
            <a:spLocks noChangeShapeType="1"/>
          </p:cNvSpPr>
          <p:nvPr/>
        </p:nvSpPr>
        <p:spPr bwMode="auto">
          <a:xfrm flipH="1">
            <a:off x="7121525" y="4557713"/>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310" name="Line 118"/>
          <p:cNvSpPr>
            <a:spLocks noChangeShapeType="1"/>
          </p:cNvSpPr>
          <p:nvPr/>
        </p:nvSpPr>
        <p:spPr bwMode="auto">
          <a:xfrm>
            <a:off x="7464425" y="4557713"/>
            <a:ext cx="119063"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4311" name="Group 119"/>
          <p:cNvGrpSpPr>
            <a:grpSpLocks/>
          </p:cNvGrpSpPr>
          <p:nvPr/>
        </p:nvGrpSpPr>
        <p:grpSpPr bwMode="auto">
          <a:xfrm>
            <a:off x="7842250" y="4902200"/>
            <a:ext cx="393700" cy="311150"/>
            <a:chOff x="4306" y="2833"/>
            <a:chExt cx="248" cy="196"/>
          </a:xfrm>
        </p:grpSpPr>
        <p:sp>
          <p:nvSpPr>
            <p:cNvPr id="264312" name="Oval 1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313" name="Text Box 1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4314" name="Group 122"/>
          <p:cNvGrpSpPr>
            <a:grpSpLocks/>
          </p:cNvGrpSpPr>
          <p:nvPr/>
        </p:nvGrpSpPr>
        <p:grpSpPr bwMode="auto">
          <a:xfrm>
            <a:off x="8312150" y="4902200"/>
            <a:ext cx="393700" cy="311150"/>
            <a:chOff x="4306" y="2833"/>
            <a:chExt cx="248" cy="196"/>
          </a:xfrm>
        </p:grpSpPr>
        <p:sp>
          <p:nvSpPr>
            <p:cNvPr id="264315" name="Oval 1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316" name="Text Box 1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4317" name="Line 125"/>
          <p:cNvSpPr>
            <a:spLocks noChangeShapeType="1"/>
          </p:cNvSpPr>
          <p:nvPr/>
        </p:nvSpPr>
        <p:spPr bwMode="auto">
          <a:xfrm flipH="1">
            <a:off x="8013700" y="4557713"/>
            <a:ext cx="139700"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318" name="Line 126"/>
          <p:cNvSpPr>
            <a:spLocks noChangeShapeType="1"/>
          </p:cNvSpPr>
          <p:nvPr/>
        </p:nvSpPr>
        <p:spPr bwMode="auto">
          <a:xfrm>
            <a:off x="8358188" y="4567238"/>
            <a:ext cx="128587"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319" name="Line 127"/>
          <p:cNvSpPr>
            <a:spLocks noChangeShapeType="1"/>
          </p:cNvSpPr>
          <p:nvPr/>
        </p:nvSpPr>
        <p:spPr bwMode="auto">
          <a:xfrm flipV="1">
            <a:off x="6015038" y="3387725"/>
            <a:ext cx="742950" cy="290513"/>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4320" name="Text Box 128"/>
          <p:cNvSpPr txBox="1">
            <a:spLocks noChangeArrowheads="1"/>
          </p:cNvSpPr>
          <p:nvPr/>
        </p:nvSpPr>
        <p:spPr bwMode="auto">
          <a:xfrm>
            <a:off x="5254625" y="5538788"/>
            <a:ext cx="38242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The height of a node is the length of the</a:t>
            </a:r>
          </a:p>
          <a:p>
            <a:r>
              <a:rPr lang="en-US" sz="1600"/>
              <a:t>Longest path from that node to a leaf.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4320"/>
                                        </p:tgtEl>
                                        <p:attrNameLst>
                                          <p:attrName>style.visibility</p:attrName>
                                        </p:attrNameLst>
                                      </p:cBhvr>
                                      <p:to>
                                        <p:strVal val="visible"/>
                                      </p:to>
                                    </p:set>
                                    <p:animEffect transition="in" filter="blinds(horizontal)">
                                      <p:cBhvr>
                                        <p:cTn id="7" dur="500"/>
                                        <p:tgtEl>
                                          <p:spTgt spid="264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32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619125" y="165100"/>
            <a:ext cx="7772400" cy="584200"/>
          </a:xfrm>
        </p:spPr>
        <p:txBody>
          <a:bodyPr/>
          <a:lstStyle/>
          <a:p>
            <a:r>
              <a:rPr lang="en-US" sz="2800"/>
              <a:t>Performance of </a:t>
            </a:r>
            <a:r>
              <a:rPr lang="en-US" sz="2800">
                <a:latin typeface="Batang" pitchFamily="18" charset="-127"/>
              </a:rPr>
              <a:t>buildHeap</a:t>
            </a:r>
            <a:r>
              <a:rPr lang="en-US" sz="2800"/>
              <a:t> </a:t>
            </a:r>
          </a:p>
        </p:txBody>
      </p:sp>
      <p:sp>
        <p:nvSpPr>
          <p:cNvPr id="265219" name="Rectangle 3" descr="Rectangle: Click to edit Master text styles&#10;Second level&#10;Third level&#10;Fourth level&#10;Fifth level"/>
          <p:cNvSpPr>
            <a:spLocks noGrp="1" noChangeArrowheads="1"/>
          </p:cNvSpPr>
          <p:nvPr>
            <p:ph idx="1"/>
          </p:nvPr>
        </p:nvSpPr>
        <p:spPr>
          <a:xfrm>
            <a:off x="0" y="846138"/>
            <a:ext cx="5659438" cy="5513387"/>
          </a:xfrm>
        </p:spPr>
        <p:txBody>
          <a:bodyPr/>
          <a:lstStyle/>
          <a:p>
            <a:r>
              <a:rPr lang="en-US" sz="2000" dirty="0">
                <a:cs typeface="Times New Roman" pitchFamily="18" charset="0"/>
                <a:sym typeface="Symbol" pitchFamily="18" charset="2"/>
              </a:rPr>
              <a:t>Why? (cont.)</a:t>
            </a:r>
          </a:p>
          <a:p>
            <a:pPr lvl="1"/>
            <a:r>
              <a:rPr lang="en-US" sz="1800" dirty="0">
                <a:cs typeface="Times New Roman" pitchFamily="18" charset="0"/>
                <a:sym typeface="Symbol" pitchFamily="18" charset="2"/>
              </a:rPr>
              <a:t>Estimate the sum of the heights of all the nodes in the heap. Assume the heap consists of N nodes. The height of the heap is h =  </a:t>
            </a:r>
            <a:r>
              <a:rPr lang="en-US" sz="1800" dirty="0" err="1">
                <a:cs typeface="Times New Roman" pitchFamily="18" charset="0"/>
                <a:sym typeface="Symbol" pitchFamily="18" charset="2"/>
              </a:rPr>
              <a:t>log</a:t>
            </a:r>
            <a:r>
              <a:rPr lang="en-US" sz="1800" i="1" dirty="0" err="1">
                <a:cs typeface="Times New Roman" pitchFamily="18" charset="0"/>
                <a:sym typeface="Symbol" pitchFamily="18" charset="2"/>
              </a:rPr>
              <a:t>N</a:t>
            </a:r>
            <a:r>
              <a:rPr lang="en-US" sz="1800" dirty="0">
                <a:cs typeface="Times New Roman" pitchFamily="18" charset="0"/>
                <a:sym typeface="Symbol" pitchFamily="18" charset="2"/>
              </a:rPr>
              <a:t> .</a:t>
            </a:r>
          </a:p>
          <a:p>
            <a:pPr lvl="2"/>
            <a:r>
              <a:rPr lang="en-US" sz="1600" dirty="0">
                <a:cs typeface="Times New Roman" pitchFamily="18" charset="0"/>
                <a:sym typeface="Symbol" pitchFamily="18" charset="2"/>
              </a:rPr>
              <a:t>The heap consists of 1 node at height h (root)</a:t>
            </a:r>
          </a:p>
          <a:p>
            <a:pPr lvl="2"/>
            <a:r>
              <a:rPr lang="en-US" sz="1600" dirty="0">
                <a:cs typeface="Times New Roman" pitchFamily="18" charset="0"/>
                <a:sym typeface="Symbol" pitchFamily="18" charset="2"/>
              </a:rPr>
              <a:t>2 nodes at height h-1</a:t>
            </a:r>
          </a:p>
          <a:p>
            <a:pPr lvl="2"/>
            <a:r>
              <a:rPr lang="en-US" sz="1600" dirty="0">
                <a:cs typeface="Times New Roman" pitchFamily="18" charset="0"/>
                <a:sym typeface="Symbol" pitchFamily="18" charset="2"/>
              </a:rPr>
              <a:t>2</a:t>
            </a:r>
            <a:r>
              <a:rPr lang="en-US" sz="1600" baseline="30000" dirty="0">
                <a:cs typeface="Times New Roman" pitchFamily="18" charset="0"/>
                <a:sym typeface="Symbol" pitchFamily="18" charset="2"/>
              </a:rPr>
              <a:t>2</a:t>
            </a:r>
            <a:r>
              <a:rPr lang="en-US" sz="1600" dirty="0">
                <a:cs typeface="Times New Roman" pitchFamily="18" charset="0"/>
                <a:sym typeface="Symbol" pitchFamily="18" charset="2"/>
              </a:rPr>
              <a:t> nodes at height h-2</a:t>
            </a:r>
          </a:p>
          <a:p>
            <a:pPr lvl="2"/>
            <a:r>
              <a:rPr lang="en-US" sz="1600" dirty="0">
                <a:cs typeface="Times New Roman" pitchFamily="18" charset="0"/>
                <a:sym typeface="Symbol" pitchFamily="18" charset="2"/>
              </a:rPr>
              <a:t>2</a:t>
            </a:r>
            <a:r>
              <a:rPr lang="en-US" sz="1600" baseline="30000" dirty="0">
                <a:cs typeface="Times New Roman" pitchFamily="18" charset="0"/>
                <a:sym typeface="Symbol" pitchFamily="18" charset="2"/>
              </a:rPr>
              <a:t>3</a:t>
            </a:r>
            <a:r>
              <a:rPr lang="en-US" sz="1600" dirty="0">
                <a:cs typeface="Times New Roman" pitchFamily="18" charset="0"/>
                <a:sym typeface="Symbol" pitchFamily="18" charset="2"/>
              </a:rPr>
              <a:t> nodes at height h-3</a:t>
            </a:r>
          </a:p>
          <a:p>
            <a:pPr lvl="2"/>
            <a:r>
              <a:rPr lang="en-US" sz="1600" dirty="0">
                <a:cs typeface="Times New Roman" pitchFamily="18" charset="0"/>
                <a:sym typeface="Symbol" pitchFamily="18" charset="2"/>
              </a:rPr>
              <a:t>……..</a:t>
            </a:r>
          </a:p>
          <a:p>
            <a:pPr lvl="2"/>
            <a:r>
              <a:rPr lang="en-US" sz="1600" dirty="0">
                <a:cs typeface="Times New Roman" pitchFamily="18" charset="0"/>
                <a:sym typeface="Symbol" pitchFamily="18" charset="2"/>
              </a:rPr>
              <a:t>2</a:t>
            </a:r>
            <a:r>
              <a:rPr lang="en-US" sz="1600" baseline="30000" dirty="0">
                <a:cs typeface="Times New Roman" pitchFamily="18" charset="0"/>
                <a:sym typeface="Symbol" pitchFamily="18" charset="2"/>
              </a:rPr>
              <a:t>i</a:t>
            </a:r>
            <a:r>
              <a:rPr lang="en-US" sz="1600" dirty="0">
                <a:cs typeface="Times New Roman" pitchFamily="18" charset="0"/>
                <a:sym typeface="Symbol" pitchFamily="18" charset="2"/>
              </a:rPr>
              <a:t> nodes at height h-</a:t>
            </a:r>
            <a:r>
              <a:rPr lang="en-US" sz="1600" dirty="0" err="1">
                <a:cs typeface="Times New Roman" pitchFamily="18" charset="0"/>
                <a:sym typeface="Symbol" pitchFamily="18" charset="2"/>
              </a:rPr>
              <a:t>i</a:t>
            </a:r>
            <a:endParaRPr lang="en-US" sz="1600" dirty="0">
              <a:cs typeface="Times New Roman" pitchFamily="18" charset="0"/>
              <a:sym typeface="Symbol" pitchFamily="18" charset="2"/>
            </a:endParaRPr>
          </a:p>
          <a:p>
            <a:pPr lvl="2"/>
            <a:r>
              <a:rPr lang="en-US" sz="1600" dirty="0">
                <a:cs typeface="Times New Roman" pitchFamily="18" charset="0"/>
                <a:sym typeface="Symbol" pitchFamily="18" charset="2"/>
              </a:rPr>
              <a:t>The sum of the heights of all the nodes in the heap, </a:t>
            </a:r>
          </a:p>
          <a:p>
            <a:pPr lvl="2"/>
            <a:endParaRPr lang="en-US" sz="1600" dirty="0">
              <a:cs typeface="Times New Roman" pitchFamily="18" charset="0"/>
              <a:sym typeface="Symbol" pitchFamily="18" charset="2"/>
            </a:endParaRPr>
          </a:p>
          <a:p>
            <a:pPr lvl="2"/>
            <a:r>
              <a:rPr lang="en-US" sz="1600" dirty="0">
                <a:cs typeface="Times New Roman" pitchFamily="18" charset="0"/>
                <a:sym typeface="Symbol" pitchFamily="18" charset="2"/>
              </a:rPr>
              <a:t>We can prove that S = O(N).</a:t>
            </a:r>
          </a:p>
          <a:p>
            <a:pPr lvl="1"/>
            <a:endParaRPr lang="en-US" sz="1800" dirty="0" smtClean="0">
              <a:cs typeface="Times New Roman" pitchFamily="18" charset="0"/>
              <a:sym typeface="Symbol" pitchFamily="18" charset="2"/>
            </a:endParaRPr>
          </a:p>
          <a:p>
            <a:pPr lvl="1"/>
            <a:r>
              <a:rPr lang="en-US" sz="1800" dirty="0" smtClean="0">
                <a:cs typeface="Times New Roman" pitchFamily="18" charset="0"/>
                <a:sym typeface="Symbol" pitchFamily="18" charset="2"/>
              </a:rPr>
              <a:t>The </a:t>
            </a:r>
            <a:r>
              <a:rPr lang="en-US" sz="1800" dirty="0">
                <a:cs typeface="Times New Roman" pitchFamily="18" charset="0"/>
                <a:sym typeface="Symbol" pitchFamily="18" charset="2"/>
              </a:rPr>
              <a:t>total number of comparisons is O(N).</a:t>
            </a:r>
          </a:p>
          <a:p>
            <a:pPr lvl="1"/>
            <a:r>
              <a:rPr lang="en-US" sz="1800" dirty="0">
                <a:cs typeface="Times New Roman" pitchFamily="18" charset="0"/>
                <a:sym typeface="Symbol" pitchFamily="18" charset="2"/>
              </a:rPr>
              <a:t>The running time is O(N).</a:t>
            </a:r>
          </a:p>
        </p:txBody>
      </p:sp>
      <p:sp>
        <p:nvSpPr>
          <p:cNvPr id="26522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5221" name="Group 5"/>
          <p:cNvGrpSpPr>
            <a:grpSpLocks/>
          </p:cNvGrpSpPr>
          <p:nvPr/>
        </p:nvGrpSpPr>
        <p:grpSpPr bwMode="auto">
          <a:xfrm>
            <a:off x="7010400" y="754063"/>
            <a:ext cx="393700" cy="311150"/>
            <a:chOff x="4306" y="2833"/>
            <a:chExt cx="248" cy="196"/>
          </a:xfrm>
        </p:grpSpPr>
        <p:sp>
          <p:nvSpPr>
            <p:cNvPr id="265222"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23" name="Text Box 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grpSp>
        <p:nvGrpSpPr>
          <p:cNvPr id="265224" name="Group 8"/>
          <p:cNvGrpSpPr>
            <a:grpSpLocks/>
          </p:cNvGrpSpPr>
          <p:nvPr/>
        </p:nvGrpSpPr>
        <p:grpSpPr bwMode="auto">
          <a:xfrm>
            <a:off x="6096000" y="1293813"/>
            <a:ext cx="339725" cy="311150"/>
            <a:chOff x="4306" y="2833"/>
            <a:chExt cx="214" cy="196"/>
          </a:xfrm>
        </p:grpSpPr>
        <p:sp>
          <p:nvSpPr>
            <p:cNvPr id="265225"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26"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5227" name="Group 11"/>
          <p:cNvGrpSpPr>
            <a:grpSpLocks/>
          </p:cNvGrpSpPr>
          <p:nvPr/>
        </p:nvGrpSpPr>
        <p:grpSpPr bwMode="auto">
          <a:xfrm>
            <a:off x="7924800" y="1293813"/>
            <a:ext cx="339725" cy="311150"/>
            <a:chOff x="4306" y="2833"/>
            <a:chExt cx="214" cy="196"/>
          </a:xfrm>
        </p:grpSpPr>
        <p:sp>
          <p:nvSpPr>
            <p:cNvPr id="265228"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29"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5230" name="Line 14"/>
          <p:cNvSpPr>
            <a:spLocks noChangeShapeType="1"/>
          </p:cNvSpPr>
          <p:nvPr/>
        </p:nvSpPr>
        <p:spPr bwMode="auto">
          <a:xfrm flipH="1">
            <a:off x="6324600" y="993775"/>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31" name="Line 15"/>
          <p:cNvSpPr>
            <a:spLocks noChangeShapeType="1"/>
          </p:cNvSpPr>
          <p:nvPr/>
        </p:nvSpPr>
        <p:spPr bwMode="auto">
          <a:xfrm>
            <a:off x="7326313" y="993775"/>
            <a:ext cx="719137"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32" name="Group 16"/>
          <p:cNvGrpSpPr>
            <a:grpSpLocks/>
          </p:cNvGrpSpPr>
          <p:nvPr/>
        </p:nvGrpSpPr>
        <p:grpSpPr bwMode="auto">
          <a:xfrm>
            <a:off x="5626100" y="1903413"/>
            <a:ext cx="339725" cy="311150"/>
            <a:chOff x="4306" y="2833"/>
            <a:chExt cx="214" cy="196"/>
          </a:xfrm>
        </p:grpSpPr>
        <p:sp>
          <p:nvSpPr>
            <p:cNvPr id="265233"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34"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5235" name="Group 19"/>
          <p:cNvGrpSpPr>
            <a:grpSpLocks/>
          </p:cNvGrpSpPr>
          <p:nvPr/>
        </p:nvGrpSpPr>
        <p:grpSpPr bwMode="auto">
          <a:xfrm>
            <a:off x="6553200" y="1903413"/>
            <a:ext cx="339725" cy="311150"/>
            <a:chOff x="4306" y="2833"/>
            <a:chExt cx="214" cy="196"/>
          </a:xfrm>
        </p:grpSpPr>
        <p:sp>
          <p:nvSpPr>
            <p:cNvPr id="265236"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37"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5238" name="Line 22"/>
          <p:cNvSpPr>
            <a:spLocks noChangeShapeType="1"/>
          </p:cNvSpPr>
          <p:nvPr/>
        </p:nvSpPr>
        <p:spPr bwMode="auto">
          <a:xfrm flipH="1">
            <a:off x="5827713" y="1544638"/>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39" name="Line 23"/>
          <p:cNvSpPr>
            <a:spLocks noChangeShapeType="1"/>
          </p:cNvSpPr>
          <p:nvPr/>
        </p:nvSpPr>
        <p:spPr bwMode="auto">
          <a:xfrm>
            <a:off x="6397625" y="1554163"/>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40" name="Group 24"/>
          <p:cNvGrpSpPr>
            <a:grpSpLocks/>
          </p:cNvGrpSpPr>
          <p:nvPr/>
        </p:nvGrpSpPr>
        <p:grpSpPr bwMode="auto">
          <a:xfrm>
            <a:off x="7467600" y="1903413"/>
            <a:ext cx="339725" cy="311150"/>
            <a:chOff x="4306" y="2833"/>
            <a:chExt cx="214" cy="196"/>
          </a:xfrm>
        </p:grpSpPr>
        <p:sp>
          <p:nvSpPr>
            <p:cNvPr id="265241"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42"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5243" name="Group 27"/>
          <p:cNvGrpSpPr>
            <a:grpSpLocks/>
          </p:cNvGrpSpPr>
          <p:nvPr/>
        </p:nvGrpSpPr>
        <p:grpSpPr bwMode="auto">
          <a:xfrm>
            <a:off x="8382000" y="1903413"/>
            <a:ext cx="393700" cy="311150"/>
            <a:chOff x="4306" y="2833"/>
            <a:chExt cx="248" cy="196"/>
          </a:xfrm>
        </p:grpSpPr>
        <p:sp>
          <p:nvSpPr>
            <p:cNvPr id="265244"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45" name="Text Box 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5246" name="Line 30"/>
          <p:cNvSpPr>
            <a:spLocks noChangeShapeType="1"/>
          </p:cNvSpPr>
          <p:nvPr/>
        </p:nvSpPr>
        <p:spPr bwMode="auto">
          <a:xfrm flipH="1">
            <a:off x="7666038" y="155416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47" name="Line 31"/>
          <p:cNvSpPr>
            <a:spLocks noChangeShapeType="1"/>
          </p:cNvSpPr>
          <p:nvPr/>
        </p:nvSpPr>
        <p:spPr bwMode="auto">
          <a:xfrm>
            <a:off x="8247063" y="1544638"/>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48" name="Group 32"/>
          <p:cNvGrpSpPr>
            <a:grpSpLocks/>
          </p:cNvGrpSpPr>
          <p:nvPr/>
        </p:nvGrpSpPr>
        <p:grpSpPr bwMode="auto">
          <a:xfrm>
            <a:off x="5397500" y="2513013"/>
            <a:ext cx="393700" cy="311150"/>
            <a:chOff x="4306" y="2833"/>
            <a:chExt cx="248" cy="196"/>
          </a:xfrm>
        </p:grpSpPr>
        <p:sp>
          <p:nvSpPr>
            <p:cNvPr id="265249"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50" name="Text Box 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5251" name="Group 35"/>
          <p:cNvGrpSpPr>
            <a:grpSpLocks/>
          </p:cNvGrpSpPr>
          <p:nvPr/>
        </p:nvGrpSpPr>
        <p:grpSpPr bwMode="auto">
          <a:xfrm>
            <a:off x="5867400" y="2506663"/>
            <a:ext cx="339725" cy="311150"/>
            <a:chOff x="4306" y="2833"/>
            <a:chExt cx="214" cy="196"/>
          </a:xfrm>
        </p:grpSpPr>
        <p:sp>
          <p:nvSpPr>
            <p:cNvPr id="265252"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53" name="Text Box 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sp>
        <p:nvSpPr>
          <p:cNvPr id="265254" name="Line 38"/>
          <p:cNvSpPr>
            <a:spLocks noChangeShapeType="1"/>
          </p:cNvSpPr>
          <p:nvPr/>
        </p:nvSpPr>
        <p:spPr bwMode="auto">
          <a:xfrm flipH="1">
            <a:off x="5591175" y="2178050"/>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55" name="Line 39"/>
          <p:cNvSpPr>
            <a:spLocks noChangeShapeType="1"/>
          </p:cNvSpPr>
          <p:nvPr/>
        </p:nvSpPr>
        <p:spPr bwMode="auto">
          <a:xfrm>
            <a:off x="5902325" y="2189163"/>
            <a:ext cx="128588"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56" name="Group 40"/>
          <p:cNvGrpSpPr>
            <a:grpSpLocks/>
          </p:cNvGrpSpPr>
          <p:nvPr/>
        </p:nvGrpSpPr>
        <p:grpSpPr bwMode="auto">
          <a:xfrm>
            <a:off x="6311900" y="2506663"/>
            <a:ext cx="339725" cy="311150"/>
            <a:chOff x="4306" y="2833"/>
            <a:chExt cx="214" cy="196"/>
          </a:xfrm>
        </p:grpSpPr>
        <p:sp>
          <p:nvSpPr>
            <p:cNvPr id="265257"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58" name="Text Box 4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5259" name="Group 43"/>
          <p:cNvGrpSpPr>
            <a:grpSpLocks/>
          </p:cNvGrpSpPr>
          <p:nvPr/>
        </p:nvGrpSpPr>
        <p:grpSpPr bwMode="auto">
          <a:xfrm>
            <a:off x="6781800" y="2513013"/>
            <a:ext cx="339725" cy="311150"/>
            <a:chOff x="4306" y="2833"/>
            <a:chExt cx="214" cy="196"/>
          </a:xfrm>
        </p:grpSpPr>
        <p:sp>
          <p:nvSpPr>
            <p:cNvPr id="265260"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61"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5262" name="Line 46"/>
          <p:cNvSpPr>
            <a:spLocks noChangeShapeType="1"/>
          </p:cNvSpPr>
          <p:nvPr/>
        </p:nvSpPr>
        <p:spPr bwMode="auto">
          <a:xfrm flipH="1">
            <a:off x="6494463" y="2146300"/>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63" name="Line 47"/>
          <p:cNvSpPr>
            <a:spLocks noChangeShapeType="1"/>
          </p:cNvSpPr>
          <p:nvPr/>
        </p:nvSpPr>
        <p:spPr bwMode="auto">
          <a:xfrm>
            <a:off x="6827838" y="2168525"/>
            <a:ext cx="128587"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64" name="Group 48"/>
          <p:cNvGrpSpPr>
            <a:grpSpLocks/>
          </p:cNvGrpSpPr>
          <p:nvPr/>
        </p:nvGrpSpPr>
        <p:grpSpPr bwMode="auto">
          <a:xfrm>
            <a:off x="7239000" y="2506663"/>
            <a:ext cx="339725" cy="311150"/>
            <a:chOff x="4306" y="2833"/>
            <a:chExt cx="214" cy="196"/>
          </a:xfrm>
        </p:grpSpPr>
        <p:sp>
          <p:nvSpPr>
            <p:cNvPr id="265265"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66" name="Text Box 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5267" name="Group 51"/>
          <p:cNvGrpSpPr>
            <a:grpSpLocks/>
          </p:cNvGrpSpPr>
          <p:nvPr/>
        </p:nvGrpSpPr>
        <p:grpSpPr bwMode="auto">
          <a:xfrm>
            <a:off x="7696200" y="2513013"/>
            <a:ext cx="393700" cy="311150"/>
            <a:chOff x="4306" y="2833"/>
            <a:chExt cx="248" cy="196"/>
          </a:xfrm>
        </p:grpSpPr>
        <p:sp>
          <p:nvSpPr>
            <p:cNvPr id="265268"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69" name="Text Box 5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5270" name="Line 54"/>
          <p:cNvSpPr>
            <a:spLocks noChangeShapeType="1"/>
          </p:cNvSpPr>
          <p:nvPr/>
        </p:nvSpPr>
        <p:spPr bwMode="auto">
          <a:xfrm flipH="1">
            <a:off x="7419975" y="2168525"/>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71" name="Line 55"/>
          <p:cNvSpPr>
            <a:spLocks noChangeShapeType="1"/>
          </p:cNvSpPr>
          <p:nvPr/>
        </p:nvSpPr>
        <p:spPr bwMode="auto">
          <a:xfrm>
            <a:off x="7762875" y="2168525"/>
            <a:ext cx="119063"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72" name="Group 56"/>
          <p:cNvGrpSpPr>
            <a:grpSpLocks/>
          </p:cNvGrpSpPr>
          <p:nvPr/>
        </p:nvGrpSpPr>
        <p:grpSpPr bwMode="auto">
          <a:xfrm>
            <a:off x="8140700" y="2513013"/>
            <a:ext cx="393700" cy="311150"/>
            <a:chOff x="4306" y="2833"/>
            <a:chExt cx="248" cy="196"/>
          </a:xfrm>
        </p:grpSpPr>
        <p:sp>
          <p:nvSpPr>
            <p:cNvPr id="265273"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74" name="Text Box 5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5275" name="Group 59"/>
          <p:cNvGrpSpPr>
            <a:grpSpLocks/>
          </p:cNvGrpSpPr>
          <p:nvPr/>
        </p:nvGrpSpPr>
        <p:grpSpPr bwMode="auto">
          <a:xfrm>
            <a:off x="8610600" y="2513013"/>
            <a:ext cx="393700" cy="311150"/>
            <a:chOff x="4306" y="2833"/>
            <a:chExt cx="248" cy="196"/>
          </a:xfrm>
        </p:grpSpPr>
        <p:sp>
          <p:nvSpPr>
            <p:cNvPr id="265276" name="Oval 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77" name="Text Box 6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5278" name="Line 62"/>
          <p:cNvSpPr>
            <a:spLocks noChangeShapeType="1"/>
          </p:cNvSpPr>
          <p:nvPr/>
        </p:nvSpPr>
        <p:spPr bwMode="auto">
          <a:xfrm flipH="1">
            <a:off x="8312150" y="2168525"/>
            <a:ext cx="139700"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79" name="Line 63"/>
          <p:cNvSpPr>
            <a:spLocks noChangeShapeType="1"/>
          </p:cNvSpPr>
          <p:nvPr/>
        </p:nvSpPr>
        <p:spPr bwMode="auto">
          <a:xfrm>
            <a:off x="8656638" y="2178050"/>
            <a:ext cx="128587"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80" name="Group 64"/>
          <p:cNvGrpSpPr>
            <a:grpSpLocks/>
          </p:cNvGrpSpPr>
          <p:nvPr/>
        </p:nvGrpSpPr>
        <p:grpSpPr bwMode="auto">
          <a:xfrm>
            <a:off x="7011988" y="755650"/>
            <a:ext cx="393700" cy="311150"/>
            <a:chOff x="4306" y="2833"/>
            <a:chExt cx="248" cy="196"/>
          </a:xfrm>
        </p:grpSpPr>
        <p:sp>
          <p:nvSpPr>
            <p:cNvPr id="265281" name="Oval 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82" name="Text Box 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sp>
        <p:nvSpPr>
          <p:cNvPr id="265283" name="Line 67"/>
          <p:cNvSpPr>
            <a:spLocks noChangeShapeType="1"/>
          </p:cNvSpPr>
          <p:nvPr/>
        </p:nvSpPr>
        <p:spPr bwMode="auto">
          <a:xfrm flipV="1">
            <a:off x="6313488" y="99853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84" name="Group 68"/>
          <p:cNvGrpSpPr>
            <a:grpSpLocks/>
          </p:cNvGrpSpPr>
          <p:nvPr/>
        </p:nvGrpSpPr>
        <p:grpSpPr bwMode="auto">
          <a:xfrm>
            <a:off x="7011988" y="3143250"/>
            <a:ext cx="339725" cy="311150"/>
            <a:chOff x="4306" y="2833"/>
            <a:chExt cx="214" cy="196"/>
          </a:xfrm>
        </p:grpSpPr>
        <p:sp>
          <p:nvSpPr>
            <p:cNvPr id="265285"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86" name="Text Box 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5287" name="Group 71"/>
          <p:cNvGrpSpPr>
            <a:grpSpLocks/>
          </p:cNvGrpSpPr>
          <p:nvPr/>
        </p:nvGrpSpPr>
        <p:grpSpPr bwMode="auto">
          <a:xfrm>
            <a:off x="6097588" y="3683000"/>
            <a:ext cx="339725" cy="311150"/>
            <a:chOff x="4306" y="2833"/>
            <a:chExt cx="214" cy="196"/>
          </a:xfrm>
        </p:grpSpPr>
        <p:sp>
          <p:nvSpPr>
            <p:cNvPr id="265288"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89"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5290" name="Group 74"/>
          <p:cNvGrpSpPr>
            <a:grpSpLocks/>
          </p:cNvGrpSpPr>
          <p:nvPr/>
        </p:nvGrpSpPr>
        <p:grpSpPr bwMode="auto">
          <a:xfrm>
            <a:off x="7926388" y="3683000"/>
            <a:ext cx="339725" cy="311150"/>
            <a:chOff x="4306" y="2833"/>
            <a:chExt cx="214" cy="196"/>
          </a:xfrm>
        </p:grpSpPr>
        <p:sp>
          <p:nvSpPr>
            <p:cNvPr id="265291"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92"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5293" name="Line 77"/>
          <p:cNvSpPr>
            <a:spLocks noChangeShapeType="1"/>
          </p:cNvSpPr>
          <p:nvPr/>
        </p:nvSpPr>
        <p:spPr bwMode="auto">
          <a:xfrm flipH="1">
            <a:off x="6326188" y="33829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294" name="Line 78"/>
          <p:cNvSpPr>
            <a:spLocks noChangeShapeType="1"/>
          </p:cNvSpPr>
          <p:nvPr/>
        </p:nvSpPr>
        <p:spPr bwMode="auto">
          <a:xfrm>
            <a:off x="7327900" y="3382963"/>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295" name="Group 79"/>
          <p:cNvGrpSpPr>
            <a:grpSpLocks/>
          </p:cNvGrpSpPr>
          <p:nvPr/>
        </p:nvGrpSpPr>
        <p:grpSpPr bwMode="auto">
          <a:xfrm>
            <a:off x="5627688" y="4292600"/>
            <a:ext cx="339725" cy="311150"/>
            <a:chOff x="4306" y="2833"/>
            <a:chExt cx="214" cy="196"/>
          </a:xfrm>
        </p:grpSpPr>
        <p:sp>
          <p:nvSpPr>
            <p:cNvPr id="265296"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97" name="Text Box 8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5298" name="Group 82"/>
          <p:cNvGrpSpPr>
            <a:grpSpLocks/>
          </p:cNvGrpSpPr>
          <p:nvPr/>
        </p:nvGrpSpPr>
        <p:grpSpPr bwMode="auto">
          <a:xfrm>
            <a:off x="6554788" y="4292600"/>
            <a:ext cx="339725" cy="311150"/>
            <a:chOff x="4306" y="2833"/>
            <a:chExt cx="214" cy="196"/>
          </a:xfrm>
        </p:grpSpPr>
        <p:sp>
          <p:nvSpPr>
            <p:cNvPr id="265299"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00"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5301" name="Line 85"/>
          <p:cNvSpPr>
            <a:spLocks noChangeShapeType="1"/>
          </p:cNvSpPr>
          <p:nvPr/>
        </p:nvSpPr>
        <p:spPr bwMode="auto">
          <a:xfrm flipH="1">
            <a:off x="5829300" y="3933825"/>
            <a:ext cx="333375" cy="342900"/>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02" name="Line 86"/>
          <p:cNvSpPr>
            <a:spLocks noChangeShapeType="1"/>
          </p:cNvSpPr>
          <p:nvPr/>
        </p:nvSpPr>
        <p:spPr bwMode="auto">
          <a:xfrm>
            <a:off x="6399213" y="39433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303" name="Group 87"/>
          <p:cNvGrpSpPr>
            <a:grpSpLocks/>
          </p:cNvGrpSpPr>
          <p:nvPr/>
        </p:nvGrpSpPr>
        <p:grpSpPr bwMode="auto">
          <a:xfrm>
            <a:off x="7469188" y="4292600"/>
            <a:ext cx="339725" cy="311150"/>
            <a:chOff x="4306" y="2833"/>
            <a:chExt cx="214" cy="196"/>
          </a:xfrm>
        </p:grpSpPr>
        <p:sp>
          <p:nvSpPr>
            <p:cNvPr id="265304"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05" name="Text Box 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5306" name="Group 90"/>
          <p:cNvGrpSpPr>
            <a:grpSpLocks/>
          </p:cNvGrpSpPr>
          <p:nvPr/>
        </p:nvGrpSpPr>
        <p:grpSpPr bwMode="auto">
          <a:xfrm>
            <a:off x="8383588" y="4292600"/>
            <a:ext cx="393700" cy="311150"/>
            <a:chOff x="4306" y="2833"/>
            <a:chExt cx="248" cy="196"/>
          </a:xfrm>
        </p:grpSpPr>
        <p:sp>
          <p:nvSpPr>
            <p:cNvPr id="265307"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08" name="Text Box 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5309" name="Line 93"/>
          <p:cNvSpPr>
            <a:spLocks noChangeShapeType="1"/>
          </p:cNvSpPr>
          <p:nvPr/>
        </p:nvSpPr>
        <p:spPr bwMode="auto">
          <a:xfrm flipH="1">
            <a:off x="7667625" y="39433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10" name="Line 94"/>
          <p:cNvSpPr>
            <a:spLocks noChangeShapeType="1"/>
          </p:cNvSpPr>
          <p:nvPr/>
        </p:nvSpPr>
        <p:spPr bwMode="auto">
          <a:xfrm>
            <a:off x="8248650" y="39338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311" name="Group 95"/>
          <p:cNvGrpSpPr>
            <a:grpSpLocks/>
          </p:cNvGrpSpPr>
          <p:nvPr/>
        </p:nvGrpSpPr>
        <p:grpSpPr bwMode="auto">
          <a:xfrm>
            <a:off x="5399088" y="4902200"/>
            <a:ext cx="393700" cy="311150"/>
            <a:chOff x="4306" y="2833"/>
            <a:chExt cx="248" cy="196"/>
          </a:xfrm>
        </p:grpSpPr>
        <p:sp>
          <p:nvSpPr>
            <p:cNvPr id="265312" name="Oval 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13" name="Text Box 9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5314" name="Group 98"/>
          <p:cNvGrpSpPr>
            <a:grpSpLocks/>
          </p:cNvGrpSpPr>
          <p:nvPr/>
        </p:nvGrpSpPr>
        <p:grpSpPr bwMode="auto">
          <a:xfrm>
            <a:off x="5868988" y="4895850"/>
            <a:ext cx="393700" cy="311150"/>
            <a:chOff x="4306" y="2833"/>
            <a:chExt cx="248" cy="196"/>
          </a:xfrm>
        </p:grpSpPr>
        <p:sp>
          <p:nvSpPr>
            <p:cNvPr id="265315" name="Oval 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16" name="Text Box 10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grpSp>
      <p:sp>
        <p:nvSpPr>
          <p:cNvPr id="265317" name="Line 101"/>
          <p:cNvSpPr>
            <a:spLocks noChangeShapeType="1"/>
          </p:cNvSpPr>
          <p:nvPr/>
        </p:nvSpPr>
        <p:spPr bwMode="auto">
          <a:xfrm flipH="1">
            <a:off x="5592763" y="4567238"/>
            <a:ext cx="1063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18" name="Line 102"/>
          <p:cNvSpPr>
            <a:spLocks noChangeShapeType="1"/>
          </p:cNvSpPr>
          <p:nvPr/>
        </p:nvSpPr>
        <p:spPr bwMode="auto">
          <a:xfrm>
            <a:off x="5903913" y="4578350"/>
            <a:ext cx="128587" cy="333375"/>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319" name="Group 103"/>
          <p:cNvGrpSpPr>
            <a:grpSpLocks/>
          </p:cNvGrpSpPr>
          <p:nvPr/>
        </p:nvGrpSpPr>
        <p:grpSpPr bwMode="auto">
          <a:xfrm>
            <a:off x="6313488" y="4895850"/>
            <a:ext cx="339725" cy="311150"/>
            <a:chOff x="4306" y="2833"/>
            <a:chExt cx="214" cy="196"/>
          </a:xfrm>
        </p:grpSpPr>
        <p:sp>
          <p:nvSpPr>
            <p:cNvPr id="265320"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21"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5322" name="Group 106"/>
          <p:cNvGrpSpPr>
            <a:grpSpLocks/>
          </p:cNvGrpSpPr>
          <p:nvPr/>
        </p:nvGrpSpPr>
        <p:grpSpPr bwMode="auto">
          <a:xfrm>
            <a:off x="6783388" y="4902200"/>
            <a:ext cx="339725" cy="311150"/>
            <a:chOff x="4306" y="2833"/>
            <a:chExt cx="214" cy="196"/>
          </a:xfrm>
        </p:grpSpPr>
        <p:sp>
          <p:nvSpPr>
            <p:cNvPr id="265323"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24"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5325" name="Line 109"/>
          <p:cNvSpPr>
            <a:spLocks noChangeShapeType="1"/>
          </p:cNvSpPr>
          <p:nvPr/>
        </p:nvSpPr>
        <p:spPr bwMode="auto">
          <a:xfrm flipH="1">
            <a:off x="6496050" y="45354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26" name="Line 110"/>
          <p:cNvSpPr>
            <a:spLocks noChangeShapeType="1"/>
          </p:cNvSpPr>
          <p:nvPr/>
        </p:nvSpPr>
        <p:spPr bwMode="auto">
          <a:xfrm>
            <a:off x="6829425" y="4557713"/>
            <a:ext cx="128588"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327" name="Group 111"/>
          <p:cNvGrpSpPr>
            <a:grpSpLocks/>
          </p:cNvGrpSpPr>
          <p:nvPr/>
        </p:nvGrpSpPr>
        <p:grpSpPr bwMode="auto">
          <a:xfrm>
            <a:off x="7240588" y="4895850"/>
            <a:ext cx="339725" cy="311150"/>
            <a:chOff x="4306" y="2833"/>
            <a:chExt cx="214" cy="196"/>
          </a:xfrm>
        </p:grpSpPr>
        <p:sp>
          <p:nvSpPr>
            <p:cNvPr id="265328" name="Oval 1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29" name="Text Box 1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5330" name="Group 114"/>
          <p:cNvGrpSpPr>
            <a:grpSpLocks/>
          </p:cNvGrpSpPr>
          <p:nvPr/>
        </p:nvGrpSpPr>
        <p:grpSpPr bwMode="auto">
          <a:xfrm>
            <a:off x="7697788" y="4902200"/>
            <a:ext cx="393700" cy="311150"/>
            <a:chOff x="4306" y="2833"/>
            <a:chExt cx="248" cy="196"/>
          </a:xfrm>
        </p:grpSpPr>
        <p:sp>
          <p:nvSpPr>
            <p:cNvPr id="265331"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32" name="Text Box 11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5333" name="Line 117"/>
          <p:cNvSpPr>
            <a:spLocks noChangeShapeType="1"/>
          </p:cNvSpPr>
          <p:nvPr/>
        </p:nvSpPr>
        <p:spPr bwMode="auto">
          <a:xfrm flipH="1">
            <a:off x="7421563" y="4557713"/>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34" name="Line 118"/>
          <p:cNvSpPr>
            <a:spLocks noChangeShapeType="1"/>
          </p:cNvSpPr>
          <p:nvPr/>
        </p:nvSpPr>
        <p:spPr bwMode="auto">
          <a:xfrm>
            <a:off x="7764463" y="4557713"/>
            <a:ext cx="119062"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5335" name="Group 119"/>
          <p:cNvGrpSpPr>
            <a:grpSpLocks/>
          </p:cNvGrpSpPr>
          <p:nvPr/>
        </p:nvGrpSpPr>
        <p:grpSpPr bwMode="auto">
          <a:xfrm>
            <a:off x="8142288" y="4902200"/>
            <a:ext cx="393700" cy="311150"/>
            <a:chOff x="4306" y="2833"/>
            <a:chExt cx="248" cy="196"/>
          </a:xfrm>
        </p:grpSpPr>
        <p:sp>
          <p:nvSpPr>
            <p:cNvPr id="265336" name="Oval 1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37" name="Text Box 1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5338" name="Group 122"/>
          <p:cNvGrpSpPr>
            <a:grpSpLocks/>
          </p:cNvGrpSpPr>
          <p:nvPr/>
        </p:nvGrpSpPr>
        <p:grpSpPr bwMode="auto">
          <a:xfrm>
            <a:off x="8612188" y="4902200"/>
            <a:ext cx="393700" cy="311150"/>
            <a:chOff x="4306" y="2833"/>
            <a:chExt cx="248" cy="196"/>
          </a:xfrm>
        </p:grpSpPr>
        <p:sp>
          <p:nvSpPr>
            <p:cNvPr id="265339" name="Oval 1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340" name="Text Box 1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5341" name="Line 125"/>
          <p:cNvSpPr>
            <a:spLocks noChangeShapeType="1"/>
          </p:cNvSpPr>
          <p:nvPr/>
        </p:nvSpPr>
        <p:spPr bwMode="auto">
          <a:xfrm flipH="1">
            <a:off x="8313738" y="4557713"/>
            <a:ext cx="139700"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42" name="Line 126"/>
          <p:cNvSpPr>
            <a:spLocks noChangeShapeType="1"/>
          </p:cNvSpPr>
          <p:nvPr/>
        </p:nvSpPr>
        <p:spPr bwMode="auto">
          <a:xfrm>
            <a:off x="8658225" y="4567238"/>
            <a:ext cx="128588"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5343" name="Line 127"/>
          <p:cNvSpPr>
            <a:spLocks noChangeShapeType="1"/>
          </p:cNvSpPr>
          <p:nvPr/>
        </p:nvSpPr>
        <p:spPr bwMode="auto">
          <a:xfrm flipV="1">
            <a:off x="6315075" y="3387725"/>
            <a:ext cx="742950" cy="290513"/>
          </a:xfrm>
          <a:prstGeom prst="line">
            <a:avLst/>
          </a:prstGeom>
          <a:noFill/>
          <a:ln w="19050">
            <a:solidFill>
              <a:srgbClr val="FF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65344" name="Object 128"/>
          <p:cNvGraphicFramePr>
            <a:graphicFrameLocks noChangeAspect="1"/>
          </p:cNvGraphicFramePr>
          <p:nvPr/>
        </p:nvGraphicFramePr>
        <p:xfrm>
          <a:off x="1087438" y="4702175"/>
          <a:ext cx="4162425" cy="271463"/>
        </p:xfrm>
        <a:graphic>
          <a:graphicData uri="http://schemas.openxmlformats.org/presentationml/2006/ole">
            <mc:AlternateContent xmlns:mc="http://schemas.openxmlformats.org/markup-compatibility/2006">
              <mc:Choice xmlns:v="urn:schemas-microsoft-com:vml" Requires="v">
                <p:oleObj spid="_x0000_s265352" name="Equation" r:id="rId3" imgW="3504960" imgH="228600" progId="Equation.3">
                  <p:embed/>
                </p:oleObj>
              </mc:Choice>
              <mc:Fallback>
                <p:oleObj name="Equation" r:id="rId3" imgW="3504960" imgH="228600" progId="Equation.3">
                  <p:embed/>
                  <p:pic>
                    <p:nvPicPr>
                      <p:cNvPr id="0" name="Object 1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4702175"/>
                        <a:ext cx="4162425" cy="271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19125" y="165100"/>
            <a:ext cx="7772400" cy="584200"/>
          </a:xfrm>
        </p:spPr>
        <p:txBody>
          <a:bodyPr/>
          <a:lstStyle/>
          <a:p>
            <a:r>
              <a:rPr lang="en-US" sz="2800"/>
              <a:t>The Selection Problem (1) </a:t>
            </a:r>
          </a:p>
        </p:txBody>
      </p:sp>
      <p:sp>
        <p:nvSpPr>
          <p:cNvPr id="266243"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The problem: Given a list of N elements and an integer k, the selection problem asks to find the </a:t>
            </a:r>
            <a:r>
              <a:rPr lang="en-US" sz="2000" i="1">
                <a:cs typeface="Times New Roman" pitchFamily="18" charset="0"/>
                <a:sym typeface="Symbol" pitchFamily="18" charset="2"/>
              </a:rPr>
              <a:t>k </a:t>
            </a:r>
            <a:r>
              <a:rPr lang="en-US" sz="2000">
                <a:cs typeface="Times New Roman" pitchFamily="18" charset="0"/>
                <a:sym typeface="Symbol" pitchFamily="18" charset="2"/>
              </a:rPr>
              <a:t>th smallest element.</a:t>
            </a:r>
          </a:p>
          <a:p>
            <a:r>
              <a:rPr lang="en-US" sz="2000">
                <a:cs typeface="Times New Roman" pitchFamily="18" charset="0"/>
                <a:sym typeface="Symbol" pitchFamily="18" charset="2"/>
              </a:rPr>
              <a:t>A naïve algorithm is to sort the N elements using a simple sorting algorithm, and then pick up the </a:t>
            </a:r>
            <a:r>
              <a:rPr lang="en-US" sz="2000" i="1">
                <a:cs typeface="Times New Roman" pitchFamily="18" charset="0"/>
                <a:sym typeface="Symbol" pitchFamily="18" charset="2"/>
              </a:rPr>
              <a:t>k</a:t>
            </a:r>
            <a:r>
              <a:rPr lang="en-US" sz="2000">
                <a:cs typeface="Times New Roman" pitchFamily="18" charset="0"/>
                <a:sym typeface="Symbol" pitchFamily="18" charset="2"/>
              </a:rPr>
              <a:t> th smallest element, which takes O(N</a:t>
            </a:r>
            <a:r>
              <a:rPr lang="en-US" sz="2000" baseline="30000">
                <a:cs typeface="Times New Roman" pitchFamily="18" charset="0"/>
                <a:sym typeface="Symbol" pitchFamily="18" charset="2"/>
              </a:rPr>
              <a:t>2</a:t>
            </a:r>
            <a:r>
              <a:rPr lang="en-US" sz="2000">
                <a:cs typeface="Times New Roman" pitchFamily="18" charset="0"/>
                <a:sym typeface="Symbol" pitchFamily="18" charset="2"/>
              </a:rPr>
              <a:t>) time.</a:t>
            </a:r>
          </a:p>
          <a:p>
            <a:r>
              <a:rPr lang="en-US" sz="2000">
                <a:cs typeface="Times New Roman" pitchFamily="18" charset="0"/>
                <a:sym typeface="Symbol" pitchFamily="18" charset="2"/>
              </a:rPr>
              <a:t>A better algorithm using heap</a:t>
            </a:r>
          </a:p>
          <a:p>
            <a:pPr lvl="1"/>
            <a:r>
              <a:rPr lang="en-US" sz="1800">
                <a:cs typeface="Times New Roman" pitchFamily="18" charset="0"/>
                <a:sym typeface="Symbol" pitchFamily="18" charset="2"/>
              </a:rPr>
              <a:t>Apply the </a:t>
            </a:r>
            <a:r>
              <a:rPr lang="en-US" sz="1800">
                <a:latin typeface="Batang" pitchFamily="18" charset="-127"/>
                <a:cs typeface="Times New Roman" pitchFamily="18" charset="0"/>
                <a:sym typeface="Symbol" pitchFamily="18" charset="2"/>
              </a:rPr>
              <a:t>buildHeap</a:t>
            </a:r>
            <a:r>
              <a:rPr lang="en-US" sz="1800">
                <a:cs typeface="Times New Roman" pitchFamily="18" charset="0"/>
                <a:sym typeface="Symbol" pitchFamily="18" charset="2"/>
              </a:rPr>
              <a:t> algorithm to the list of N elements.</a:t>
            </a:r>
          </a:p>
          <a:p>
            <a:pPr lvl="1"/>
            <a:r>
              <a:rPr lang="en-US" sz="1800">
                <a:cs typeface="Times New Roman" pitchFamily="18" charset="0"/>
                <a:sym typeface="Symbol" pitchFamily="18" charset="2"/>
              </a:rPr>
              <a:t>Perform </a:t>
            </a:r>
            <a:r>
              <a:rPr lang="en-US" sz="1800" i="1">
                <a:cs typeface="Times New Roman" pitchFamily="18" charset="0"/>
                <a:sym typeface="Symbol" pitchFamily="18" charset="2"/>
              </a:rPr>
              <a:t>k</a:t>
            </a:r>
            <a:r>
              <a:rPr lang="en-US" sz="1800">
                <a:cs typeface="Times New Roman" pitchFamily="18" charset="0"/>
                <a:sym typeface="Symbol" pitchFamily="18" charset="2"/>
              </a:rPr>
              <a:t> </a:t>
            </a:r>
            <a:r>
              <a:rPr lang="en-US" sz="1800">
                <a:latin typeface="Batang" pitchFamily="18" charset="-127"/>
                <a:cs typeface="Times New Roman" pitchFamily="18" charset="0"/>
                <a:sym typeface="Symbol" pitchFamily="18" charset="2"/>
              </a:rPr>
              <a:t>deleteMin</a:t>
            </a:r>
            <a:r>
              <a:rPr lang="en-US" sz="1800">
                <a:cs typeface="Times New Roman" pitchFamily="18" charset="0"/>
                <a:sym typeface="Symbol" pitchFamily="18" charset="2"/>
              </a:rPr>
              <a:t> operations. </a:t>
            </a:r>
          </a:p>
          <a:p>
            <a:pPr lvl="1"/>
            <a:r>
              <a:rPr lang="en-US" sz="1800">
                <a:cs typeface="Times New Roman" pitchFamily="18" charset="0"/>
                <a:sym typeface="Symbol" pitchFamily="18" charset="2"/>
              </a:rPr>
              <a:t>The last element extracted from the heap is our answer.</a:t>
            </a:r>
          </a:p>
          <a:p>
            <a:pPr lvl="1"/>
            <a:endParaRPr lang="en-US" sz="1800">
              <a:cs typeface="Times New Roman" pitchFamily="18" charset="0"/>
              <a:sym typeface="Symbol" pitchFamily="18" charset="2"/>
            </a:endParaRPr>
          </a:p>
        </p:txBody>
      </p:sp>
      <p:sp>
        <p:nvSpPr>
          <p:cNvPr id="26624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6245" name="Group 5"/>
          <p:cNvGrpSpPr>
            <a:grpSpLocks/>
          </p:cNvGrpSpPr>
          <p:nvPr/>
        </p:nvGrpSpPr>
        <p:grpSpPr bwMode="auto">
          <a:xfrm>
            <a:off x="2008188" y="3830638"/>
            <a:ext cx="3606800" cy="2070100"/>
            <a:chOff x="3488" y="394"/>
            <a:chExt cx="2272" cy="1304"/>
          </a:xfrm>
        </p:grpSpPr>
        <p:grpSp>
          <p:nvGrpSpPr>
            <p:cNvPr id="266246" name="Group 6"/>
            <p:cNvGrpSpPr>
              <a:grpSpLocks/>
            </p:cNvGrpSpPr>
            <p:nvPr/>
          </p:nvGrpSpPr>
          <p:grpSpPr bwMode="auto">
            <a:xfrm>
              <a:off x="4504" y="394"/>
              <a:ext cx="214" cy="196"/>
              <a:chOff x="4306" y="2833"/>
              <a:chExt cx="214" cy="196"/>
            </a:xfrm>
          </p:grpSpPr>
          <p:sp>
            <p:nvSpPr>
              <p:cNvPr id="266247"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8" name="Text Box 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6249" name="Group 9"/>
            <p:cNvGrpSpPr>
              <a:grpSpLocks/>
            </p:cNvGrpSpPr>
            <p:nvPr/>
          </p:nvGrpSpPr>
          <p:grpSpPr bwMode="auto">
            <a:xfrm>
              <a:off x="3928" y="734"/>
              <a:ext cx="214" cy="196"/>
              <a:chOff x="4306" y="2833"/>
              <a:chExt cx="214" cy="196"/>
            </a:xfrm>
          </p:grpSpPr>
          <p:sp>
            <p:nvSpPr>
              <p:cNvPr id="266250"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1"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6252" name="Group 12"/>
            <p:cNvGrpSpPr>
              <a:grpSpLocks/>
            </p:cNvGrpSpPr>
            <p:nvPr/>
          </p:nvGrpSpPr>
          <p:grpSpPr bwMode="auto">
            <a:xfrm>
              <a:off x="5080" y="734"/>
              <a:ext cx="214" cy="196"/>
              <a:chOff x="4306" y="2833"/>
              <a:chExt cx="214" cy="196"/>
            </a:xfrm>
          </p:grpSpPr>
          <p:sp>
            <p:nvSpPr>
              <p:cNvPr id="266253"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4"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6255" name="Line 15"/>
            <p:cNvSpPr>
              <a:spLocks noChangeShapeType="1"/>
            </p:cNvSpPr>
            <p:nvPr/>
          </p:nvSpPr>
          <p:spPr bwMode="auto">
            <a:xfrm flipH="1">
              <a:off x="4072" y="54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56" name="Line 16"/>
            <p:cNvSpPr>
              <a:spLocks noChangeShapeType="1"/>
            </p:cNvSpPr>
            <p:nvPr/>
          </p:nvSpPr>
          <p:spPr bwMode="auto">
            <a:xfrm>
              <a:off x="4703" y="54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57" name="Group 17"/>
            <p:cNvGrpSpPr>
              <a:grpSpLocks/>
            </p:cNvGrpSpPr>
            <p:nvPr/>
          </p:nvGrpSpPr>
          <p:grpSpPr bwMode="auto">
            <a:xfrm>
              <a:off x="3632" y="1118"/>
              <a:ext cx="214" cy="196"/>
              <a:chOff x="4306" y="2833"/>
              <a:chExt cx="214" cy="196"/>
            </a:xfrm>
          </p:grpSpPr>
          <p:sp>
            <p:nvSpPr>
              <p:cNvPr id="266258"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9"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6260" name="Group 20"/>
            <p:cNvGrpSpPr>
              <a:grpSpLocks/>
            </p:cNvGrpSpPr>
            <p:nvPr/>
          </p:nvGrpSpPr>
          <p:grpSpPr bwMode="auto">
            <a:xfrm>
              <a:off x="4216" y="1118"/>
              <a:ext cx="214" cy="196"/>
              <a:chOff x="4306" y="2833"/>
              <a:chExt cx="214" cy="196"/>
            </a:xfrm>
          </p:grpSpPr>
          <p:sp>
            <p:nvSpPr>
              <p:cNvPr id="266261"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62"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6263" name="Line 23"/>
            <p:cNvSpPr>
              <a:spLocks noChangeShapeType="1"/>
            </p:cNvSpPr>
            <p:nvPr/>
          </p:nvSpPr>
          <p:spPr bwMode="auto">
            <a:xfrm flipH="1">
              <a:off x="3759" y="89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64" name="Line 24"/>
            <p:cNvSpPr>
              <a:spLocks noChangeShapeType="1"/>
            </p:cNvSpPr>
            <p:nvPr/>
          </p:nvSpPr>
          <p:spPr bwMode="auto">
            <a:xfrm>
              <a:off x="4118" y="89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65" name="Group 25"/>
            <p:cNvGrpSpPr>
              <a:grpSpLocks/>
            </p:cNvGrpSpPr>
            <p:nvPr/>
          </p:nvGrpSpPr>
          <p:grpSpPr bwMode="auto">
            <a:xfrm>
              <a:off x="4792" y="1118"/>
              <a:ext cx="214" cy="196"/>
              <a:chOff x="4306" y="2833"/>
              <a:chExt cx="214" cy="196"/>
            </a:xfrm>
          </p:grpSpPr>
          <p:sp>
            <p:nvSpPr>
              <p:cNvPr id="266266"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67"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6268" name="Group 28"/>
            <p:cNvGrpSpPr>
              <a:grpSpLocks/>
            </p:cNvGrpSpPr>
            <p:nvPr/>
          </p:nvGrpSpPr>
          <p:grpSpPr bwMode="auto">
            <a:xfrm>
              <a:off x="5368" y="1118"/>
              <a:ext cx="248" cy="196"/>
              <a:chOff x="4306" y="2833"/>
              <a:chExt cx="248" cy="196"/>
            </a:xfrm>
          </p:grpSpPr>
          <p:sp>
            <p:nvSpPr>
              <p:cNvPr id="266269"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0" name="Text Box 3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6271" name="Line 31"/>
            <p:cNvSpPr>
              <a:spLocks noChangeShapeType="1"/>
            </p:cNvSpPr>
            <p:nvPr/>
          </p:nvSpPr>
          <p:spPr bwMode="auto">
            <a:xfrm flipH="1">
              <a:off x="4917" y="89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72" name="Line 32"/>
            <p:cNvSpPr>
              <a:spLocks noChangeShapeType="1"/>
            </p:cNvSpPr>
            <p:nvPr/>
          </p:nvSpPr>
          <p:spPr bwMode="auto">
            <a:xfrm>
              <a:off x="5283" y="89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73" name="Group 33"/>
            <p:cNvGrpSpPr>
              <a:grpSpLocks/>
            </p:cNvGrpSpPr>
            <p:nvPr/>
          </p:nvGrpSpPr>
          <p:grpSpPr bwMode="auto">
            <a:xfrm>
              <a:off x="3488" y="1502"/>
              <a:ext cx="248" cy="196"/>
              <a:chOff x="4306" y="2833"/>
              <a:chExt cx="248" cy="196"/>
            </a:xfrm>
          </p:grpSpPr>
          <p:sp>
            <p:nvSpPr>
              <p:cNvPr id="266274"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5" name="Text Box 3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6276" name="Group 36"/>
            <p:cNvGrpSpPr>
              <a:grpSpLocks/>
            </p:cNvGrpSpPr>
            <p:nvPr/>
          </p:nvGrpSpPr>
          <p:grpSpPr bwMode="auto">
            <a:xfrm>
              <a:off x="3784" y="1498"/>
              <a:ext cx="248" cy="196"/>
              <a:chOff x="4306" y="2833"/>
              <a:chExt cx="248" cy="196"/>
            </a:xfrm>
          </p:grpSpPr>
          <p:sp>
            <p:nvSpPr>
              <p:cNvPr id="266277"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8" name="Text Box 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6279" name="Line 39"/>
            <p:cNvSpPr>
              <a:spLocks noChangeShapeType="1"/>
            </p:cNvSpPr>
            <p:nvPr/>
          </p:nvSpPr>
          <p:spPr bwMode="auto">
            <a:xfrm flipH="1">
              <a:off x="3610" y="129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80" name="Line 40"/>
            <p:cNvSpPr>
              <a:spLocks noChangeShapeType="1"/>
            </p:cNvSpPr>
            <p:nvPr/>
          </p:nvSpPr>
          <p:spPr bwMode="auto">
            <a:xfrm>
              <a:off x="3806" y="129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81" name="Group 41"/>
            <p:cNvGrpSpPr>
              <a:grpSpLocks/>
            </p:cNvGrpSpPr>
            <p:nvPr/>
          </p:nvGrpSpPr>
          <p:grpSpPr bwMode="auto">
            <a:xfrm>
              <a:off x="4064" y="1498"/>
              <a:ext cx="214" cy="196"/>
              <a:chOff x="4306" y="2833"/>
              <a:chExt cx="214" cy="196"/>
            </a:xfrm>
          </p:grpSpPr>
          <p:sp>
            <p:nvSpPr>
              <p:cNvPr id="266282"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83"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6284" name="Group 44"/>
            <p:cNvGrpSpPr>
              <a:grpSpLocks/>
            </p:cNvGrpSpPr>
            <p:nvPr/>
          </p:nvGrpSpPr>
          <p:grpSpPr bwMode="auto">
            <a:xfrm>
              <a:off x="4360" y="1502"/>
              <a:ext cx="214" cy="196"/>
              <a:chOff x="4306" y="2833"/>
              <a:chExt cx="214" cy="196"/>
            </a:xfrm>
          </p:grpSpPr>
          <p:sp>
            <p:nvSpPr>
              <p:cNvPr id="266285"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86"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6287" name="Line 47"/>
            <p:cNvSpPr>
              <a:spLocks noChangeShapeType="1"/>
            </p:cNvSpPr>
            <p:nvPr/>
          </p:nvSpPr>
          <p:spPr bwMode="auto">
            <a:xfrm flipH="1">
              <a:off x="4179" y="127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88" name="Line 48"/>
            <p:cNvSpPr>
              <a:spLocks noChangeShapeType="1"/>
            </p:cNvSpPr>
            <p:nvPr/>
          </p:nvSpPr>
          <p:spPr bwMode="auto">
            <a:xfrm>
              <a:off x="4389" y="128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89" name="Group 49"/>
            <p:cNvGrpSpPr>
              <a:grpSpLocks/>
            </p:cNvGrpSpPr>
            <p:nvPr/>
          </p:nvGrpSpPr>
          <p:grpSpPr bwMode="auto">
            <a:xfrm>
              <a:off x="4648" y="1498"/>
              <a:ext cx="214" cy="196"/>
              <a:chOff x="4306" y="2833"/>
              <a:chExt cx="214" cy="196"/>
            </a:xfrm>
          </p:grpSpPr>
          <p:sp>
            <p:nvSpPr>
              <p:cNvPr id="266290"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1"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6292" name="Group 52"/>
            <p:cNvGrpSpPr>
              <a:grpSpLocks/>
            </p:cNvGrpSpPr>
            <p:nvPr/>
          </p:nvGrpSpPr>
          <p:grpSpPr bwMode="auto">
            <a:xfrm>
              <a:off x="4936" y="1502"/>
              <a:ext cx="248" cy="196"/>
              <a:chOff x="4306" y="2833"/>
              <a:chExt cx="248" cy="196"/>
            </a:xfrm>
          </p:grpSpPr>
          <p:sp>
            <p:nvSpPr>
              <p:cNvPr id="266293"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4" name="Text Box 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6295" name="Line 55"/>
            <p:cNvSpPr>
              <a:spLocks noChangeShapeType="1"/>
            </p:cNvSpPr>
            <p:nvPr/>
          </p:nvSpPr>
          <p:spPr bwMode="auto">
            <a:xfrm flipH="1">
              <a:off x="4762" y="128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296" name="Line 56"/>
            <p:cNvSpPr>
              <a:spLocks noChangeShapeType="1"/>
            </p:cNvSpPr>
            <p:nvPr/>
          </p:nvSpPr>
          <p:spPr bwMode="auto">
            <a:xfrm>
              <a:off x="4978" y="128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6297" name="Group 57"/>
            <p:cNvGrpSpPr>
              <a:grpSpLocks/>
            </p:cNvGrpSpPr>
            <p:nvPr/>
          </p:nvGrpSpPr>
          <p:grpSpPr bwMode="auto">
            <a:xfrm>
              <a:off x="5216" y="1502"/>
              <a:ext cx="248" cy="196"/>
              <a:chOff x="4306" y="2833"/>
              <a:chExt cx="248" cy="196"/>
            </a:xfrm>
          </p:grpSpPr>
          <p:sp>
            <p:nvSpPr>
              <p:cNvPr id="266298"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9" name="Text Box 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6300" name="Group 60"/>
            <p:cNvGrpSpPr>
              <a:grpSpLocks/>
            </p:cNvGrpSpPr>
            <p:nvPr/>
          </p:nvGrpSpPr>
          <p:grpSpPr bwMode="auto">
            <a:xfrm>
              <a:off x="5512" y="1502"/>
              <a:ext cx="248" cy="196"/>
              <a:chOff x="4306" y="2833"/>
              <a:chExt cx="248" cy="196"/>
            </a:xfrm>
          </p:grpSpPr>
          <p:sp>
            <p:nvSpPr>
              <p:cNvPr id="266301"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2" name="Text Box 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6303" name="Line 63"/>
            <p:cNvSpPr>
              <a:spLocks noChangeShapeType="1"/>
            </p:cNvSpPr>
            <p:nvPr/>
          </p:nvSpPr>
          <p:spPr bwMode="auto">
            <a:xfrm flipH="1">
              <a:off x="5324" y="128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04" name="Line 64"/>
            <p:cNvSpPr>
              <a:spLocks noChangeShapeType="1"/>
            </p:cNvSpPr>
            <p:nvPr/>
          </p:nvSpPr>
          <p:spPr bwMode="auto">
            <a:xfrm>
              <a:off x="5541" y="1291"/>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05" name="Line 65"/>
            <p:cNvSpPr>
              <a:spLocks noChangeShapeType="1"/>
            </p:cNvSpPr>
            <p:nvPr/>
          </p:nvSpPr>
          <p:spPr bwMode="auto">
            <a:xfrm flipV="1">
              <a:off x="4065" y="54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6306" name="Group 66"/>
          <p:cNvGrpSpPr>
            <a:grpSpLocks/>
          </p:cNvGrpSpPr>
          <p:nvPr/>
        </p:nvGrpSpPr>
        <p:grpSpPr bwMode="auto">
          <a:xfrm>
            <a:off x="1287463" y="6080125"/>
            <a:ext cx="4899025" cy="620713"/>
            <a:chOff x="395" y="3266"/>
            <a:chExt cx="3086" cy="391"/>
          </a:xfrm>
        </p:grpSpPr>
        <p:sp>
          <p:nvSpPr>
            <p:cNvPr id="266307" name="Rectangle 67"/>
            <p:cNvSpPr>
              <a:spLocks noChangeArrowheads="1"/>
            </p:cNvSpPr>
            <p:nvPr/>
          </p:nvSpPr>
          <p:spPr bwMode="auto">
            <a:xfrm>
              <a:off x="395" y="3268"/>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8" name="Line 68"/>
            <p:cNvSpPr>
              <a:spLocks noChangeShapeType="1"/>
            </p:cNvSpPr>
            <p:nvPr/>
          </p:nvSpPr>
          <p:spPr bwMode="auto">
            <a:xfrm>
              <a:off x="58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09" name="Line 69"/>
            <p:cNvSpPr>
              <a:spLocks noChangeShapeType="1"/>
            </p:cNvSpPr>
            <p:nvPr/>
          </p:nvSpPr>
          <p:spPr bwMode="auto">
            <a:xfrm>
              <a:off x="77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0" name="Line 70"/>
            <p:cNvSpPr>
              <a:spLocks noChangeShapeType="1"/>
            </p:cNvSpPr>
            <p:nvPr/>
          </p:nvSpPr>
          <p:spPr bwMode="auto">
            <a:xfrm>
              <a:off x="97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1" name="Line 71"/>
            <p:cNvSpPr>
              <a:spLocks noChangeShapeType="1"/>
            </p:cNvSpPr>
            <p:nvPr/>
          </p:nvSpPr>
          <p:spPr bwMode="auto">
            <a:xfrm>
              <a:off x="116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2" name="Line 72"/>
            <p:cNvSpPr>
              <a:spLocks noChangeShapeType="1"/>
            </p:cNvSpPr>
            <p:nvPr/>
          </p:nvSpPr>
          <p:spPr bwMode="auto">
            <a:xfrm>
              <a:off x="135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3" name="Line 73"/>
            <p:cNvSpPr>
              <a:spLocks noChangeShapeType="1"/>
            </p:cNvSpPr>
            <p:nvPr/>
          </p:nvSpPr>
          <p:spPr bwMode="auto">
            <a:xfrm>
              <a:off x="154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4" name="Line 74"/>
            <p:cNvSpPr>
              <a:spLocks noChangeShapeType="1"/>
            </p:cNvSpPr>
            <p:nvPr/>
          </p:nvSpPr>
          <p:spPr bwMode="auto">
            <a:xfrm>
              <a:off x="173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5" name="Line 75"/>
            <p:cNvSpPr>
              <a:spLocks noChangeShapeType="1"/>
            </p:cNvSpPr>
            <p:nvPr/>
          </p:nvSpPr>
          <p:spPr bwMode="auto">
            <a:xfrm>
              <a:off x="193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6" name="Line 76"/>
            <p:cNvSpPr>
              <a:spLocks noChangeShapeType="1"/>
            </p:cNvSpPr>
            <p:nvPr/>
          </p:nvSpPr>
          <p:spPr bwMode="auto">
            <a:xfrm>
              <a:off x="212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7" name="Line 77"/>
            <p:cNvSpPr>
              <a:spLocks noChangeShapeType="1"/>
            </p:cNvSpPr>
            <p:nvPr/>
          </p:nvSpPr>
          <p:spPr bwMode="auto">
            <a:xfrm>
              <a:off x="231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8" name="Line 78"/>
            <p:cNvSpPr>
              <a:spLocks noChangeShapeType="1"/>
            </p:cNvSpPr>
            <p:nvPr/>
          </p:nvSpPr>
          <p:spPr bwMode="auto">
            <a:xfrm>
              <a:off x="250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19" name="Line 79"/>
            <p:cNvSpPr>
              <a:spLocks noChangeShapeType="1"/>
            </p:cNvSpPr>
            <p:nvPr/>
          </p:nvSpPr>
          <p:spPr bwMode="auto">
            <a:xfrm>
              <a:off x="269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20" name="Text Box 80"/>
            <p:cNvSpPr txBox="1">
              <a:spLocks noChangeArrowheads="1"/>
            </p:cNvSpPr>
            <p:nvPr/>
          </p:nvSpPr>
          <p:spPr bwMode="auto">
            <a:xfrm>
              <a:off x="395" y="3465"/>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66321" name="Text Box 81"/>
            <p:cNvSpPr txBox="1">
              <a:spLocks noChangeArrowheads="1"/>
            </p:cNvSpPr>
            <p:nvPr/>
          </p:nvSpPr>
          <p:spPr bwMode="auto">
            <a:xfrm>
              <a:off x="58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66322" name="Text Box 82"/>
            <p:cNvSpPr txBox="1">
              <a:spLocks noChangeArrowheads="1"/>
            </p:cNvSpPr>
            <p:nvPr/>
          </p:nvSpPr>
          <p:spPr bwMode="auto">
            <a:xfrm>
              <a:off x="77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66323" name="Text Box 83"/>
            <p:cNvSpPr txBox="1">
              <a:spLocks noChangeArrowheads="1"/>
            </p:cNvSpPr>
            <p:nvPr/>
          </p:nvSpPr>
          <p:spPr bwMode="auto">
            <a:xfrm>
              <a:off x="97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66324" name="Text Box 84"/>
            <p:cNvSpPr txBox="1">
              <a:spLocks noChangeArrowheads="1"/>
            </p:cNvSpPr>
            <p:nvPr/>
          </p:nvSpPr>
          <p:spPr bwMode="auto">
            <a:xfrm>
              <a:off x="116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66325" name="Text Box 85"/>
            <p:cNvSpPr txBox="1">
              <a:spLocks noChangeArrowheads="1"/>
            </p:cNvSpPr>
            <p:nvPr/>
          </p:nvSpPr>
          <p:spPr bwMode="auto">
            <a:xfrm>
              <a:off x="1355"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66326" name="Text Box 86"/>
            <p:cNvSpPr txBox="1">
              <a:spLocks noChangeArrowheads="1"/>
            </p:cNvSpPr>
            <p:nvPr/>
          </p:nvSpPr>
          <p:spPr bwMode="auto">
            <a:xfrm>
              <a:off x="154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66327" name="Text Box 87"/>
            <p:cNvSpPr txBox="1">
              <a:spLocks noChangeArrowheads="1"/>
            </p:cNvSpPr>
            <p:nvPr/>
          </p:nvSpPr>
          <p:spPr bwMode="auto">
            <a:xfrm>
              <a:off x="173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66328" name="Text Box 88"/>
            <p:cNvSpPr txBox="1">
              <a:spLocks noChangeArrowheads="1"/>
            </p:cNvSpPr>
            <p:nvPr/>
          </p:nvSpPr>
          <p:spPr bwMode="auto">
            <a:xfrm>
              <a:off x="193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66329" name="Text Box 89"/>
            <p:cNvSpPr txBox="1">
              <a:spLocks noChangeArrowheads="1"/>
            </p:cNvSpPr>
            <p:nvPr/>
          </p:nvSpPr>
          <p:spPr bwMode="auto">
            <a:xfrm>
              <a:off x="212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66330" name="Text Box 90"/>
            <p:cNvSpPr txBox="1">
              <a:spLocks noChangeArrowheads="1"/>
            </p:cNvSpPr>
            <p:nvPr/>
          </p:nvSpPr>
          <p:spPr bwMode="auto">
            <a:xfrm>
              <a:off x="2315"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66331" name="Text Box 91"/>
            <p:cNvSpPr txBox="1">
              <a:spLocks noChangeArrowheads="1"/>
            </p:cNvSpPr>
            <p:nvPr/>
          </p:nvSpPr>
          <p:spPr bwMode="auto">
            <a:xfrm>
              <a:off x="2507"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66332" name="Text Box 92"/>
            <p:cNvSpPr txBox="1">
              <a:spLocks noChangeArrowheads="1"/>
            </p:cNvSpPr>
            <p:nvPr/>
          </p:nvSpPr>
          <p:spPr bwMode="auto">
            <a:xfrm>
              <a:off x="2671"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66333" name="Text Box 93"/>
            <p:cNvSpPr txBox="1">
              <a:spLocks noChangeArrowheads="1"/>
            </p:cNvSpPr>
            <p:nvPr/>
          </p:nvSpPr>
          <p:spPr bwMode="auto">
            <a:xfrm>
              <a:off x="561" y="3304"/>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66334" name="Text Box 94"/>
            <p:cNvSpPr txBox="1">
              <a:spLocks noChangeArrowheads="1"/>
            </p:cNvSpPr>
            <p:nvPr/>
          </p:nvSpPr>
          <p:spPr bwMode="auto">
            <a:xfrm>
              <a:off x="772"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66335" name="Text Box 95"/>
            <p:cNvSpPr txBox="1">
              <a:spLocks noChangeArrowheads="1"/>
            </p:cNvSpPr>
            <p:nvPr/>
          </p:nvSpPr>
          <p:spPr bwMode="auto">
            <a:xfrm>
              <a:off x="964"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66336" name="Text Box 96"/>
            <p:cNvSpPr txBox="1">
              <a:spLocks noChangeArrowheads="1"/>
            </p:cNvSpPr>
            <p:nvPr/>
          </p:nvSpPr>
          <p:spPr bwMode="auto">
            <a:xfrm>
              <a:off x="116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66337" name="Text Box 97"/>
            <p:cNvSpPr txBox="1">
              <a:spLocks noChangeArrowheads="1"/>
            </p:cNvSpPr>
            <p:nvPr/>
          </p:nvSpPr>
          <p:spPr bwMode="auto">
            <a:xfrm>
              <a:off x="135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66338" name="Text Box 98"/>
            <p:cNvSpPr txBox="1">
              <a:spLocks noChangeArrowheads="1"/>
            </p:cNvSpPr>
            <p:nvPr/>
          </p:nvSpPr>
          <p:spPr bwMode="auto">
            <a:xfrm>
              <a:off x="1547"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66339" name="Text Box 99"/>
            <p:cNvSpPr txBox="1">
              <a:spLocks noChangeArrowheads="1"/>
            </p:cNvSpPr>
            <p:nvPr/>
          </p:nvSpPr>
          <p:spPr bwMode="auto">
            <a:xfrm>
              <a:off x="1718"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66340" name="Text Box 100"/>
            <p:cNvSpPr txBox="1">
              <a:spLocks noChangeArrowheads="1"/>
            </p:cNvSpPr>
            <p:nvPr/>
          </p:nvSpPr>
          <p:spPr bwMode="auto">
            <a:xfrm>
              <a:off x="1910"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66341" name="Text Box 101"/>
            <p:cNvSpPr txBox="1">
              <a:spLocks noChangeArrowheads="1"/>
            </p:cNvSpPr>
            <p:nvPr/>
          </p:nvSpPr>
          <p:spPr bwMode="auto">
            <a:xfrm>
              <a:off x="212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66342" name="Text Box 102"/>
            <p:cNvSpPr txBox="1">
              <a:spLocks noChangeArrowheads="1"/>
            </p:cNvSpPr>
            <p:nvPr/>
          </p:nvSpPr>
          <p:spPr bwMode="auto">
            <a:xfrm>
              <a:off x="231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66343" name="Oval 103"/>
            <p:cNvSpPr>
              <a:spLocks noChangeArrowheads="1"/>
            </p:cNvSpPr>
            <p:nvPr/>
          </p:nvSpPr>
          <p:spPr bwMode="auto">
            <a:xfrm>
              <a:off x="408" y="3503"/>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4" name="Line 104"/>
            <p:cNvSpPr>
              <a:spLocks noChangeShapeType="1"/>
            </p:cNvSpPr>
            <p:nvPr/>
          </p:nvSpPr>
          <p:spPr bwMode="auto">
            <a:xfrm>
              <a:off x="288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45" name="Line 105"/>
            <p:cNvSpPr>
              <a:spLocks noChangeShapeType="1"/>
            </p:cNvSpPr>
            <p:nvPr/>
          </p:nvSpPr>
          <p:spPr bwMode="auto">
            <a:xfrm>
              <a:off x="307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46" name="Line 106"/>
            <p:cNvSpPr>
              <a:spLocks noChangeShapeType="1"/>
            </p:cNvSpPr>
            <p:nvPr/>
          </p:nvSpPr>
          <p:spPr bwMode="auto">
            <a:xfrm>
              <a:off x="3266"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347" name="Text Box 107"/>
            <p:cNvSpPr txBox="1">
              <a:spLocks noChangeArrowheads="1"/>
            </p:cNvSpPr>
            <p:nvPr/>
          </p:nvSpPr>
          <p:spPr bwMode="auto">
            <a:xfrm>
              <a:off x="2856" y="3454"/>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66348" name="Text Box 108"/>
            <p:cNvSpPr txBox="1">
              <a:spLocks noChangeArrowheads="1"/>
            </p:cNvSpPr>
            <p:nvPr/>
          </p:nvSpPr>
          <p:spPr bwMode="auto">
            <a:xfrm>
              <a:off x="3040" y="3455"/>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66349" name="Text Box 109"/>
            <p:cNvSpPr txBox="1">
              <a:spLocks noChangeArrowheads="1"/>
            </p:cNvSpPr>
            <p:nvPr/>
          </p:nvSpPr>
          <p:spPr bwMode="auto">
            <a:xfrm>
              <a:off x="3243" y="346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66350" name="Text Box 110"/>
            <p:cNvSpPr txBox="1">
              <a:spLocks noChangeArrowheads="1"/>
            </p:cNvSpPr>
            <p:nvPr/>
          </p:nvSpPr>
          <p:spPr bwMode="auto">
            <a:xfrm>
              <a:off x="2499" y="328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66351" name="Text Box 111"/>
            <p:cNvSpPr txBox="1">
              <a:spLocks noChangeArrowheads="1"/>
            </p:cNvSpPr>
            <p:nvPr/>
          </p:nvSpPr>
          <p:spPr bwMode="auto">
            <a:xfrm>
              <a:off x="2682" y="328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66352" name="Text Box 112"/>
            <p:cNvSpPr txBox="1">
              <a:spLocks noChangeArrowheads="1"/>
            </p:cNvSpPr>
            <p:nvPr/>
          </p:nvSpPr>
          <p:spPr bwMode="auto">
            <a:xfrm>
              <a:off x="2858" y="328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66353" name="Text Box 113"/>
            <p:cNvSpPr txBox="1">
              <a:spLocks noChangeArrowheads="1"/>
            </p:cNvSpPr>
            <p:nvPr/>
          </p:nvSpPr>
          <p:spPr bwMode="auto">
            <a:xfrm>
              <a:off x="3035" y="328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66354" name="Text Box 114"/>
            <p:cNvSpPr txBox="1">
              <a:spLocks noChangeArrowheads="1"/>
            </p:cNvSpPr>
            <p:nvPr/>
          </p:nvSpPr>
          <p:spPr bwMode="auto">
            <a:xfrm>
              <a:off x="3233" y="3289"/>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19125" y="165100"/>
            <a:ext cx="7772400" cy="584200"/>
          </a:xfrm>
        </p:spPr>
        <p:txBody>
          <a:bodyPr/>
          <a:lstStyle/>
          <a:p>
            <a:r>
              <a:rPr lang="en-US" sz="2800"/>
              <a:t>Examples for the Selection Problem (1) </a:t>
            </a:r>
          </a:p>
        </p:txBody>
      </p:sp>
      <p:sp>
        <p:nvSpPr>
          <p:cNvPr id="267267"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4</a:t>
            </a:r>
            <a:r>
              <a:rPr lang="en-US" sz="2000" baseline="30000">
                <a:cs typeface="Times New Roman" pitchFamily="18" charset="0"/>
                <a:sym typeface="Symbol" pitchFamily="18" charset="2"/>
              </a:rPr>
              <a:t>th</a:t>
            </a:r>
            <a:r>
              <a:rPr lang="en-US" sz="2000">
                <a:cs typeface="Times New Roman" pitchFamily="18" charset="0"/>
                <a:sym typeface="Symbol" pitchFamily="18" charset="2"/>
              </a:rPr>
              <a:t> smallest element in </a:t>
            </a:r>
            <a:r>
              <a:rPr lang="en-US" sz="18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Apply the </a:t>
            </a:r>
            <a:r>
              <a:rPr lang="en-US" sz="1800">
                <a:solidFill>
                  <a:srgbClr val="FF00FF"/>
                </a:solidFill>
                <a:latin typeface="Batang" pitchFamily="18" charset="-127"/>
                <a:cs typeface="Times New Roman" pitchFamily="18" charset="0"/>
                <a:sym typeface="Symbol" pitchFamily="18" charset="2"/>
              </a:rPr>
              <a:t>buildHeap</a:t>
            </a:r>
            <a:r>
              <a:rPr lang="en-US" sz="1800">
                <a:solidFill>
                  <a:srgbClr val="FF00FF"/>
                </a:solidFill>
                <a:cs typeface="Times New Roman" pitchFamily="18" charset="0"/>
                <a:sym typeface="Symbol" pitchFamily="18" charset="2"/>
              </a:rPr>
              <a:t> algorithm</a:t>
            </a:r>
          </a:p>
        </p:txBody>
      </p:sp>
      <p:sp>
        <p:nvSpPr>
          <p:cNvPr id="26726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7269" name="Group 5"/>
          <p:cNvGrpSpPr>
            <a:grpSpLocks/>
          </p:cNvGrpSpPr>
          <p:nvPr/>
        </p:nvGrpSpPr>
        <p:grpSpPr bwMode="auto">
          <a:xfrm>
            <a:off x="1492250" y="1946275"/>
            <a:ext cx="3606800" cy="2070100"/>
            <a:chOff x="3488" y="394"/>
            <a:chExt cx="2272" cy="1304"/>
          </a:xfrm>
        </p:grpSpPr>
        <p:grpSp>
          <p:nvGrpSpPr>
            <p:cNvPr id="267270" name="Group 6"/>
            <p:cNvGrpSpPr>
              <a:grpSpLocks/>
            </p:cNvGrpSpPr>
            <p:nvPr/>
          </p:nvGrpSpPr>
          <p:grpSpPr bwMode="auto">
            <a:xfrm>
              <a:off x="4504" y="394"/>
              <a:ext cx="214" cy="196"/>
              <a:chOff x="4306" y="2833"/>
              <a:chExt cx="214" cy="196"/>
            </a:xfrm>
          </p:grpSpPr>
          <p:sp>
            <p:nvSpPr>
              <p:cNvPr id="267271"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72" name="Text Box 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7273" name="Group 9"/>
            <p:cNvGrpSpPr>
              <a:grpSpLocks/>
            </p:cNvGrpSpPr>
            <p:nvPr/>
          </p:nvGrpSpPr>
          <p:grpSpPr bwMode="auto">
            <a:xfrm>
              <a:off x="3928" y="734"/>
              <a:ext cx="214" cy="196"/>
              <a:chOff x="4306" y="2833"/>
              <a:chExt cx="214" cy="196"/>
            </a:xfrm>
          </p:grpSpPr>
          <p:sp>
            <p:nvSpPr>
              <p:cNvPr id="267274"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75"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7276" name="Group 12"/>
            <p:cNvGrpSpPr>
              <a:grpSpLocks/>
            </p:cNvGrpSpPr>
            <p:nvPr/>
          </p:nvGrpSpPr>
          <p:grpSpPr bwMode="auto">
            <a:xfrm>
              <a:off x="5080" y="734"/>
              <a:ext cx="214" cy="196"/>
              <a:chOff x="4306" y="2833"/>
              <a:chExt cx="214" cy="196"/>
            </a:xfrm>
          </p:grpSpPr>
          <p:sp>
            <p:nvSpPr>
              <p:cNvPr id="267277"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78"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7279" name="Line 15"/>
            <p:cNvSpPr>
              <a:spLocks noChangeShapeType="1"/>
            </p:cNvSpPr>
            <p:nvPr/>
          </p:nvSpPr>
          <p:spPr bwMode="auto">
            <a:xfrm flipH="1">
              <a:off x="4072" y="54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280" name="Line 16"/>
            <p:cNvSpPr>
              <a:spLocks noChangeShapeType="1"/>
            </p:cNvSpPr>
            <p:nvPr/>
          </p:nvSpPr>
          <p:spPr bwMode="auto">
            <a:xfrm>
              <a:off x="4703" y="54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281" name="Group 17"/>
            <p:cNvGrpSpPr>
              <a:grpSpLocks/>
            </p:cNvGrpSpPr>
            <p:nvPr/>
          </p:nvGrpSpPr>
          <p:grpSpPr bwMode="auto">
            <a:xfrm>
              <a:off x="3632" y="1118"/>
              <a:ext cx="214" cy="196"/>
              <a:chOff x="4306" y="2833"/>
              <a:chExt cx="214" cy="196"/>
            </a:xfrm>
          </p:grpSpPr>
          <p:sp>
            <p:nvSpPr>
              <p:cNvPr id="267282"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83"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7284" name="Group 20"/>
            <p:cNvGrpSpPr>
              <a:grpSpLocks/>
            </p:cNvGrpSpPr>
            <p:nvPr/>
          </p:nvGrpSpPr>
          <p:grpSpPr bwMode="auto">
            <a:xfrm>
              <a:off x="4216" y="1118"/>
              <a:ext cx="214" cy="196"/>
              <a:chOff x="4306" y="2833"/>
              <a:chExt cx="214" cy="196"/>
            </a:xfrm>
          </p:grpSpPr>
          <p:sp>
            <p:nvSpPr>
              <p:cNvPr id="267285"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86"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7287" name="Line 23"/>
            <p:cNvSpPr>
              <a:spLocks noChangeShapeType="1"/>
            </p:cNvSpPr>
            <p:nvPr/>
          </p:nvSpPr>
          <p:spPr bwMode="auto">
            <a:xfrm flipH="1">
              <a:off x="3759" y="89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288" name="Line 24"/>
            <p:cNvSpPr>
              <a:spLocks noChangeShapeType="1"/>
            </p:cNvSpPr>
            <p:nvPr/>
          </p:nvSpPr>
          <p:spPr bwMode="auto">
            <a:xfrm>
              <a:off x="4118" y="89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289" name="Group 25"/>
            <p:cNvGrpSpPr>
              <a:grpSpLocks/>
            </p:cNvGrpSpPr>
            <p:nvPr/>
          </p:nvGrpSpPr>
          <p:grpSpPr bwMode="auto">
            <a:xfrm>
              <a:off x="4792" y="1118"/>
              <a:ext cx="214" cy="196"/>
              <a:chOff x="4306" y="2833"/>
              <a:chExt cx="214" cy="196"/>
            </a:xfrm>
          </p:grpSpPr>
          <p:sp>
            <p:nvSpPr>
              <p:cNvPr id="267290"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91"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7292" name="Group 28"/>
            <p:cNvGrpSpPr>
              <a:grpSpLocks/>
            </p:cNvGrpSpPr>
            <p:nvPr/>
          </p:nvGrpSpPr>
          <p:grpSpPr bwMode="auto">
            <a:xfrm>
              <a:off x="5368" y="1118"/>
              <a:ext cx="248" cy="196"/>
              <a:chOff x="4306" y="2833"/>
              <a:chExt cx="248" cy="196"/>
            </a:xfrm>
          </p:grpSpPr>
          <p:sp>
            <p:nvSpPr>
              <p:cNvPr id="267293"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94" name="Text Box 3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7295" name="Line 31"/>
            <p:cNvSpPr>
              <a:spLocks noChangeShapeType="1"/>
            </p:cNvSpPr>
            <p:nvPr/>
          </p:nvSpPr>
          <p:spPr bwMode="auto">
            <a:xfrm flipH="1">
              <a:off x="4917" y="89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296" name="Line 32"/>
            <p:cNvSpPr>
              <a:spLocks noChangeShapeType="1"/>
            </p:cNvSpPr>
            <p:nvPr/>
          </p:nvSpPr>
          <p:spPr bwMode="auto">
            <a:xfrm>
              <a:off x="5283" y="89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297" name="Group 33"/>
            <p:cNvGrpSpPr>
              <a:grpSpLocks/>
            </p:cNvGrpSpPr>
            <p:nvPr/>
          </p:nvGrpSpPr>
          <p:grpSpPr bwMode="auto">
            <a:xfrm>
              <a:off x="3488" y="1502"/>
              <a:ext cx="248" cy="196"/>
              <a:chOff x="4306" y="2833"/>
              <a:chExt cx="248" cy="196"/>
            </a:xfrm>
          </p:grpSpPr>
          <p:sp>
            <p:nvSpPr>
              <p:cNvPr id="267298"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99" name="Text Box 3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7300" name="Group 36"/>
            <p:cNvGrpSpPr>
              <a:grpSpLocks/>
            </p:cNvGrpSpPr>
            <p:nvPr/>
          </p:nvGrpSpPr>
          <p:grpSpPr bwMode="auto">
            <a:xfrm>
              <a:off x="3784" y="1498"/>
              <a:ext cx="248" cy="196"/>
              <a:chOff x="4306" y="2833"/>
              <a:chExt cx="248" cy="196"/>
            </a:xfrm>
          </p:grpSpPr>
          <p:sp>
            <p:nvSpPr>
              <p:cNvPr id="267301"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02" name="Text Box 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7303" name="Line 39"/>
            <p:cNvSpPr>
              <a:spLocks noChangeShapeType="1"/>
            </p:cNvSpPr>
            <p:nvPr/>
          </p:nvSpPr>
          <p:spPr bwMode="auto">
            <a:xfrm flipH="1">
              <a:off x="3610" y="129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04" name="Line 40"/>
            <p:cNvSpPr>
              <a:spLocks noChangeShapeType="1"/>
            </p:cNvSpPr>
            <p:nvPr/>
          </p:nvSpPr>
          <p:spPr bwMode="auto">
            <a:xfrm>
              <a:off x="3806" y="129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305" name="Group 41"/>
            <p:cNvGrpSpPr>
              <a:grpSpLocks/>
            </p:cNvGrpSpPr>
            <p:nvPr/>
          </p:nvGrpSpPr>
          <p:grpSpPr bwMode="auto">
            <a:xfrm>
              <a:off x="4064" y="1498"/>
              <a:ext cx="214" cy="196"/>
              <a:chOff x="4306" y="2833"/>
              <a:chExt cx="214" cy="196"/>
            </a:xfrm>
          </p:grpSpPr>
          <p:sp>
            <p:nvSpPr>
              <p:cNvPr id="267306"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07"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7308" name="Group 44"/>
            <p:cNvGrpSpPr>
              <a:grpSpLocks/>
            </p:cNvGrpSpPr>
            <p:nvPr/>
          </p:nvGrpSpPr>
          <p:grpSpPr bwMode="auto">
            <a:xfrm>
              <a:off x="4360" y="1502"/>
              <a:ext cx="214" cy="196"/>
              <a:chOff x="4306" y="2833"/>
              <a:chExt cx="214" cy="196"/>
            </a:xfrm>
          </p:grpSpPr>
          <p:sp>
            <p:nvSpPr>
              <p:cNvPr id="267309"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10"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7311" name="Line 47"/>
            <p:cNvSpPr>
              <a:spLocks noChangeShapeType="1"/>
            </p:cNvSpPr>
            <p:nvPr/>
          </p:nvSpPr>
          <p:spPr bwMode="auto">
            <a:xfrm flipH="1">
              <a:off x="4179" y="127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12" name="Line 48"/>
            <p:cNvSpPr>
              <a:spLocks noChangeShapeType="1"/>
            </p:cNvSpPr>
            <p:nvPr/>
          </p:nvSpPr>
          <p:spPr bwMode="auto">
            <a:xfrm>
              <a:off x="4389" y="128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313" name="Group 49"/>
            <p:cNvGrpSpPr>
              <a:grpSpLocks/>
            </p:cNvGrpSpPr>
            <p:nvPr/>
          </p:nvGrpSpPr>
          <p:grpSpPr bwMode="auto">
            <a:xfrm>
              <a:off x="4648" y="1498"/>
              <a:ext cx="214" cy="196"/>
              <a:chOff x="4306" y="2833"/>
              <a:chExt cx="214" cy="196"/>
            </a:xfrm>
          </p:grpSpPr>
          <p:sp>
            <p:nvSpPr>
              <p:cNvPr id="267314"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15"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7316" name="Group 52"/>
            <p:cNvGrpSpPr>
              <a:grpSpLocks/>
            </p:cNvGrpSpPr>
            <p:nvPr/>
          </p:nvGrpSpPr>
          <p:grpSpPr bwMode="auto">
            <a:xfrm>
              <a:off x="4936" y="1502"/>
              <a:ext cx="248" cy="196"/>
              <a:chOff x="4306" y="2833"/>
              <a:chExt cx="248" cy="196"/>
            </a:xfrm>
          </p:grpSpPr>
          <p:sp>
            <p:nvSpPr>
              <p:cNvPr id="267317"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18" name="Text Box 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7319" name="Line 55"/>
            <p:cNvSpPr>
              <a:spLocks noChangeShapeType="1"/>
            </p:cNvSpPr>
            <p:nvPr/>
          </p:nvSpPr>
          <p:spPr bwMode="auto">
            <a:xfrm flipH="1">
              <a:off x="4762" y="128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20" name="Line 56"/>
            <p:cNvSpPr>
              <a:spLocks noChangeShapeType="1"/>
            </p:cNvSpPr>
            <p:nvPr/>
          </p:nvSpPr>
          <p:spPr bwMode="auto">
            <a:xfrm>
              <a:off x="4978" y="128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7321" name="Group 57"/>
            <p:cNvGrpSpPr>
              <a:grpSpLocks/>
            </p:cNvGrpSpPr>
            <p:nvPr/>
          </p:nvGrpSpPr>
          <p:grpSpPr bwMode="auto">
            <a:xfrm>
              <a:off x="5216" y="1502"/>
              <a:ext cx="248" cy="196"/>
              <a:chOff x="4306" y="2833"/>
              <a:chExt cx="248" cy="196"/>
            </a:xfrm>
          </p:grpSpPr>
          <p:sp>
            <p:nvSpPr>
              <p:cNvPr id="267322"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23" name="Text Box 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7324" name="Group 60"/>
            <p:cNvGrpSpPr>
              <a:grpSpLocks/>
            </p:cNvGrpSpPr>
            <p:nvPr/>
          </p:nvGrpSpPr>
          <p:grpSpPr bwMode="auto">
            <a:xfrm>
              <a:off x="5512" y="1502"/>
              <a:ext cx="248" cy="196"/>
              <a:chOff x="4306" y="2833"/>
              <a:chExt cx="248" cy="196"/>
            </a:xfrm>
          </p:grpSpPr>
          <p:sp>
            <p:nvSpPr>
              <p:cNvPr id="267325"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26" name="Text Box 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7327" name="Line 63"/>
            <p:cNvSpPr>
              <a:spLocks noChangeShapeType="1"/>
            </p:cNvSpPr>
            <p:nvPr/>
          </p:nvSpPr>
          <p:spPr bwMode="auto">
            <a:xfrm flipH="1">
              <a:off x="5324" y="128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28" name="Line 64"/>
            <p:cNvSpPr>
              <a:spLocks noChangeShapeType="1"/>
            </p:cNvSpPr>
            <p:nvPr/>
          </p:nvSpPr>
          <p:spPr bwMode="auto">
            <a:xfrm>
              <a:off x="5541" y="1291"/>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29" name="Line 65"/>
            <p:cNvSpPr>
              <a:spLocks noChangeShapeType="1"/>
            </p:cNvSpPr>
            <p:nvPr/>
          </p:nvSpPr>
          <p:spPr bwMode="auto">
            <a:xfrm flipV="1">
              <a:off x="4065" y="54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7330" name="Group 66"/>
          <p:cNvGrpSpPr>
            <a:grpSpLocks/>
          </p:cNvGrpSpPr>
          <p:nvPr/>
        </p:nvGrpSpPr>
        <p:grpSpPr bwMode="auto">
          <a:xfrm>
            <a:off x="771525" y="4195763"/>
            <a:ext cx="4899025" cy="620712"/>
            <a:chOff x="395" y="3266"/>
            <a:chExt cx="3086" cy="391"/>
          </a:xfrm>
        </p:grpSpPr>
        <p:sp>
          <p:nvSpPr>
            <p:cNvPr id="267331" name="Rectangle 67"/>
            <p:cNvSpPr>
              <a:spLocks noChangeArrowheads="1"/>
            </p:cNvSpPr>
            <p:nvPr/>
          </p:nvSpPr>
          <p:spPr bwMode="auto">
            <a:xfrm>
              <a:off x="395" y="3268"/>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32" name="Line 68"/>
            <p:cNvSpPr>
              <a:spLocks noChangeShapeType="1"/>
            </p:cNvSpPr>
            <p:nvPr/>
          </p:nvSpPr>
          <p:spPr bwMode="auto">
            <a:xfrm>
              <a:off x="58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3" name="Line 69"/>
            <p:cNvSpPr>
              <a:spLocks noChangeShapeType="1"/>
            </p:cNvSpPr>
            <p:nvPr/>
          </p:nvSpPr>
          <p:spPr bwMode="auto">
            <a:xfrm>
              <a:off x="77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4" name="Line 70"/>
            <p:cNvSpPr>
              <a:spLocks noChangeShapeType="1"/>
            </p:cNvSpPr>
            <p:nvPr/>
          </p:nvSpPr>
          <p:spPr bwMode="auto">
            <a:xfrm>
              <a:off x="97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5" name="Line 71"/>
            <p:cNvSpPr>
              <a:spLocks noChangeShapeType="1"/>
            </p:cNvSpPr>
            <p:nvPr/>
          </p:nvSpPr>
          <p:spPr bwMode="auto">
            <a:xfrm>
              <a:off x="116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6" name="Line 72"/>
            <p:cNvSpPr>
              <a:spLocks noChangeShapeType="1"/>
            </p:cNvSpPr>
            <p:nvPr/>
          </p:nvSpPr>
          <p:spPr bwMode="auto">
            <a:xfrm>
              <a:off x="135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7" name="Line 73"/>
            <p:cNvSpPr>
              <a:spLocks noChangeShapeType="1"/>
            </p:cNvSpPr>
            <p:nvPr/>
          </p:nvSpPr>
          <p:spPr bwMode="auto">
            <a:xfrm>
              <a:off x="154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8" name="Line 74"/>
            <p:cNvSpPr>
              <a:spLocks noChangeShapeType="1"/>
            </p:cNvSpPr>
            <p:nvPr/>
          </p:nvSpPr>
          <p:spPr bwMode="auto">
            <a:xfrm>
              <a:off x="173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39" name="Line 75"/>
            <p:cNvSpPr>
              <a:spLocks noChangeShapeType="1"/>
            </p:cNvSpPr>
            <p:nvPr/>
          </p:nvSpPr>
          <p:spPr bwMode="auto">
            <a:xfrm>
              <a:off x="1931"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40" name="Line 76"/>
            <p:cNvSpPr>
              <a:spLocks noChangeShapeType="1"/>
            </p:cNvSpPr>
            <p:nvPr/>
          </p:nvSpPr>
          <p:spPr bwMode="auto">
            <a:xfrm>
              <a:off x="2123"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41" name="Line 77"/>
            <p:cNvSpPr>
              <a:spLocks noChangeShapeType="1"/>
            </p:cNvSpPr>
            <p:nvPr/>
          </p:nvSpPr>
          <p:spPr bwMode="auto">
            <a:xfrm>
              <a:off x="2315"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42" name="Line 78"/>
            <p:cNvSpPr>
              <a:spLocks noChangeShapeType="1"/>
            </p:cNvSpPr>
            <p:nvPr/>
          </p:nvSpPr>
          <p:spPr bwMode="auto">
            <a:xfrm>
              <a:off x="2507"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43" name="Line 79"/>
            <p:cNvSpPr>
              <a:spLocks noChangeShapeType="1"/>
            </p:cNvSpPr>
            <p:nvPr/>
          </p:nvSpPr>
          <p:spPr bwMode="auto">
            <a:xfrm>
              <a:off x="2699" y="3268"/>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44" name="Text Box 80"/>
            <p:cNvSpPr txBox="1">
              <a:spLocks noChangeArrowheads="1"/>
            </p:cNvSpPr>
            <p:nvPr/>
          </p:nvSpPr>
          <p:spPr bwMode="auto">
            <a:xfrm>
              <a:off x="395" y="3465"/>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67345" name="Text Box 81"/>
            <p:cNvSpPr txBox="1">
              <a:spLocks noChangeArrowheads="1"/>
            </p:cNvSpPr>
            <p:nvPr/>
          </p:nvSpPr>
          <p:spPr bwMode="auto">
            <a:xfrm>
              <a:off x="58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67346" name="Text Box 82"/>
            <p:cNvSpPr txBox="1">
              <a:spLocks noChangeArrowheads="1"/>
            </p:cNvSpPr>
            <p:nvPr/>
          </p:nvSpPr>
          <p:spPr bwMode="auto">
            <a:xfrm>
              <a:off x="77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67347" name="Text Box 83"/>
            <p:cNvSpPr txBox="1">
              <a:spLocks noChangeArrowheads="1"/>
            </p:cNvSpPr>
            <p:nvPr/>
          </p:nvSpPr>
          <p:spPr bwMode="auto">
            <a:xfrm>
              <a:off x="97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67348" name="Text Box 84"/>
            <p:cNvSpPr txBox="1">
              <a:spLocks noChangeArrowheads="1"/>
            </p:cNvSpPr>
            <p:nvPr/>
          </p:nvSpPr>
          <p:spPr bwMode="auto">
            <a:xfrm>
              <a:off x="116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67349" name="Text Box 85"/>
            <p:cNvSpPr txBox="1">
              <a:spLocks noChangeArrowheads="1"/>
            </p:cNvSpPr>
            <p:nvPr/>
          </p:nvSpPr>
          <p:spPr bwMode="auto">
            <a:xfrm>
              <a:off x="1355"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67350" name="Text Box 86"/>
            <p:cNvSpPr txBox="1">
              <a:spLocks noChangeArrowheads="1"/>
            </p:cNvSpPr>
            <p:nvPr/>
          </p:nvSpPr>
          <p:spPr bwMode="auto">
            <a:xfrm>
              <a:off x="1547"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67351" name="Text Box 87"/>
            <p:cNvSpPr txBox="1">
              <a:spLocks noChangeArrowheads="1"/>
            </p:cNvSpPr>
            <p:nvPr/>
          </p:nvSpPr>
          <p:spPr bwMode="auto">
            <a:xfrm>
              <a:off x="1739"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67352" name="Text Box 88"/>
            <p:cNvSpPr txBox="1">
              <a:spLocks noChangeArrowheads="1"/>
            </p:cNvSpPr>
            <p:nvPr/>
          </p:nvSpPr>
          <p:spPr bwMode="auto">
            <a:xfrm>
              <a:off x="1931"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67353" name="Text Box 89"/>
            <p:cNvSpPr txBox="1">
              <a:spLocks noChangeArrowheads="1"/>
            </p:cNvSpPr>
            <p:nvPr/>
          </p:nvSpPr>
          <p:spPr bwMode="auto">
            <a:xfrm>
              <a:off x="2123" y="3460"/>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67354" name="Text Box 90"/>
            <p:cNvSpPr txBox="1">
              <a:spLocks noChangeArrowheads="1"/>
            </p:cNvSpPr>
            <p:nvPr/>
          </p:nvSpPr>
          <p:spPr bwMode="auto">
            <a:xfrm>
              <a:off x="2315"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67355" name="Text Box 91"/>
            <p:cNvSpPr txBox="1">
              <a:spLocks noChangeArrowheads="1"/>
            </p:cNvSpPr>
            <p:nvPr/>
          </p:nvSpPr>
          <p:spPr bwMode="auto">
            <a:xfrm>
              <a:off x="2507"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67356" name="Text Box 92"/>
            <p:cNvSpPr txBox="1">
              <a:spLocks noChangeArrowheads="1"/>
            </p:cNvSpPr>
            <p:nvPr/>
          </p:nvSpPr>
          <p:spPr bwMode="auto">
            <a:xfrm>
              <a:off x="2671" y="346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67357" name="Text Box 93"/>
            <p:cNvSpPr txBox="1">
              <a:spLocks noChangeArrowheads="1"/>
            </p:cNvSpPr>
            <p:nvPr/>
          </p:nvSpPr>
          <p:spPr bwMode="auto">
            <a:xfrm>
              <a:off x="561" y="3304"/>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67358" name="Text Box 94"/>
            <p:cNvSpPr txBox="1">
              <a:spLocks noChangeArrowheads="1"/>
            </p:cNvSpPr>
            <p:nvPr/>
          </p:nvSpPr>
          <p:spPr bwMode="auto">
            <a:xfrm>
              <a:off x="772"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67359" name="Text Box 95"/>
            <p:cNvSpPr txBox="1">
              <a:spLocks noChangeArrowheads="1"/>
            </p:cNvSpPr>
            <p:nvPr/>
          </p:nvSpPr>
          <p:spPr bwMode="auto">
            <a:xfrm>
              <a:off x="964"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67360" name="Text Box 96"/>
            <p:cNvSpPr txBox="1">
              <a:spLocks noChangeArrowheads="1"/>
            </p:cNvSpPr>
            <p:nvPr/>
          </p:nvSpPr>
          <p:spPr bwMode="auto">
            <a:xfrm>
              <a:off x="116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67361" name="Text Box 97"/>
            <p:cNvSpPr txBox="1">
              <a:spLocks noChangeArrowheads="1"/>
            </p:cNvSpPr>
            <p:nvPr/>
          </p:nvSpPr>
          <p:spPr bwMode="auto">
            <a:xfrm>
              <a:off x="135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67362" name="Text Box 98"/>
            <p:cNvSpPr txBox="1">
              <a:spLocks noChangeArrowheads="1"/>
            </p:cNvSpPr>
            <p:nvPr/>
          </p:nvSpPr>
          <p:spPr bwMode="auto">
            <a:xfrm>
              <a:off x="1547"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67363" name="Text Box 99"/>
            <p:cNvSpPr txBox="1">
              <a:spLocks noChangeArrowheads="1"/>
            </p:cNvSpPr>
            <p:nvPr/>
          </p:nvSpPr>
          <p:spPr bwMode="auto">
            <a:xfrm>
              <a:off x="1718"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67364" name="Text Box 100"/>
            <p:cNvSpPr txBox="1">
              <a:spLocks noChangeArrowheads="1"/>
            </p:cNvSpPr>
            <p:nvPr/>
          </p:nvSpPr>
          <p:spPr bwMode="auto">
            <a:xfrm>
              <a:off x="1910" y="330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67365" name="Text Box 101"/>
            <p:cNvSpPr txBox="1">
              <a:spLocks noChangeArrowheads="1"/>
            </p:cNvSpPr>
            <p:nvPr/>
          </p:nvSpPr>
          <p:spPr bwMode="auto">
            <a:xfrm>
              <a:off x="2123"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67366" name="Text Box 102"/>
            <p:cNvSpPr txBox="1">
              <a:spLocks noChangeArrowheads="1"/>
            </p:cNvSpPr>
            <p:nvPr/>
          </p:nvSpPr>
          <p:spPr bwMode="auto">
            <a:xfrm>
              <a:off x="2315" y="330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67367" name="Oval 103"/>
            <p:cNvSpPr>
              <a:spLocks noChangeArrowheads="1"/>
            </p:cNvSpPr>
            <p:nvPr/>
          </p:nvSpPr>
          <p:spPr bwMode="auto">
            <a:xfrm>
              <a:off x="408" y="3503"/>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68" name="Line 104"/>
            <p:cNvSpPr>
              <a:spLocks noChangeShapeType="1"/>
            </p:cNvSpPr>
            <p:nvPr/>
          </p:nvSpPr>
          <p:spPr bwMode="auto">
            <a:xfrm>
              <a:off x="288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69" name="Line 105"/>
            <p:cNvSpPr>
              <a:spLocks noChangeShapeType="1"/>
            </p:cNvSpPr>
            <p:nvPr/>
          </p:nvSpPr>
          <p:spPr bwMode="auto">
            <a:xfrm>
              <a:off x="3070"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70" name="Line 106"/>
            <p:cNvSpPr>
              <a:spLocks noChangeShapeType="1"/>
            </p:cNvSpPr>
            <p:nvPr/>
          </p:nvSpPr>
          <p:spPr bwMode="auto">
            <a:xfrm>
              <a:off x="3266" y="3266"/>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7371" name="Text Box 107"/>
            <p:cNvSpPr txBox="1">
              <a:spLocks noChangeArrowheads="1"/>
            </p:cNvSpPr>
            <p:nvPr/>
          </p:nvSpPr>
          <p:spPr bwMode="auto">
            <a:xfrm>
              <a:off x="2856" y="3454"/>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67372" name="Text Box 108"/>
            <p:cNvSpPr txBox="1">
              <a:spLocks noChangeArrowheads="1"/>
            </p:cNvSpPr>
            <p:nvPr/>
          </p:nvSpPr>
          <p:spPr bwMode="auto">
            <a:xfrm>
              <a:off x="3040" y="3455"/>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67373" name="Text Box 109"/>
            <p:cNvSpPr txBox="1">
              <a:spLocks noChangeArrowheads="1"/>
            </p:cNvSpPr>
            <p:nvPr/>
          </p:nvSpPr>
          <p:spPr bwMode="auto">
            <a:xfrm>
              <a:off x="3243" y="346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67374" name="Text Box 110"/>
            <p:cNvSpPr txBox="1">
              <a:spLocks noChangeArrowheads="1"/>
            </p:cNvSpPr>
            <p:nvPr/>
          </p:nvSpPr>
          <p:spPr bwMode="auto">
            <a:xfrm>
              <a:off x="2499" y="328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67375" name="Text Box 111"/>
            <p:cNvSpPr txBox="1">
              <a:spLocks noChangeArrowheads="1"/>
            </p:cNvSpPr>
            <p:nvPr/>
          </p:nvSpPr>
          <p:spPr bwMode="auto">
            <a:xfrm>
              <a:off x="2682" y="3287"/>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67376" name="Text Box 112"/>
            <p:cNvSpPr txBox="1">
              <a:spLocks noChangeArrowheads="1"/>
            </p:cNvSpPr>
            <p:nvPr/>
          </p:nvSpPr>
          <p:spPr bwMode="auto">
            <a:xfrm>
              <a:off x="2858" y="328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67377" name="Text Box 113"/>
            <p:cNvSpPr txBox="1">
              <a:spLocks noChangeArrowheads="1"/>
            </p:cNvSpPr>
            <p:nvPr/>
          </p:nvSpPr>
          <p:spPr bwMode="auto">
            <a:xfrm>
              <a:off x="3035" y="328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67378" name="Text Box 114"/>
            <p:cNvSpPr txBox="1">
              <a:spLocks noChangeArrowheads="1"/>
            </p:cNvSpPr>
            <p:nvPr/>
          </p:nvSpPr>
          <p:spPr bwMode="auto">
            <a:xfrm>
              <a:off x="3233" y="3289"/>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619125" y="165100"/>
            <a:ext cx="7772400" cy="584200"/>
          </a:xfrm>
        </p:spPr>
        <p:txBody>
          <a:bodyPr/>
          <a:lstStyle/>
          <a:p>
            <a:r>
              <a:rPr lang="en-US" sz="2800"/>
              <a:t>Examples for the Selection Problem (1) </a:t>
            </a:r>
          </a:p>
        </p:txBody>
      </p:sp>
      <p:sp>
        <p:nvSpPr>
          <p:cNvPr id="268291"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4</a:t>
            </a:r>
            <a:r>
              <a:rPr lang="en-US" sz="2000" baseline="30000">
                <a:cs typeface="Times New Roman" pitchFamily="18" charset="0"/>
                <a:sym typeface="Symbol" pitchFamily="18" charset="2"/>
              </a:rPr>
              <a:t>th</a:t>
            </a:r>
            <a:r>
              <a:rPr lang="en-US" sz="2000">
                <a:cs typeface="Times New Roman" pitchFamily="18" charset="0"/>
                <a:sym typeface="Symbol" pitchFamily="18" charset="2"/>
              </a:rPr>
              <a:t> smallest element in </a:t>
            </a:r>
            <a:r>
              <a:rPr lang="en-US" sz="1800">
                <a:cs typeface="Times New Roman" pitchFamily="18" charset="0"/>
                <a:sym typeface="Symbol" pitchFamily="18" charset="2"/>
              </a:rPr>
              <a:t>150, 80, 40,30,10,70, 110, 100, 20, 90, 60, 50, 120, 140, 130</a:t>
            </a:r>
            <a:r>
              <a:rPr lang="en-US" sz="2000">
                <a:sym typeface="Symbol" pitchFamily="18" charset="2"/>
              </a:rPr>
              <a:t> </a:t>
            </a:r>
          </a:p>
          <a:p>
            <a:pPr lvl="1"/>
            <a:r>
              <a:rPr lang="en-US" sz="1800">
                <a:solidFill>
                  <a:srgbClr val="FF00FF"/>
                </a:solidFill>
                <a:cs typeface="Times New Roman" pitchFamily="18" charset="0"/>
                <a:sym typeface="Symbol" pitchFamily="18" charset="2"/>
              </a:rPr>
              <a:t>Perform 4 </a:t>
            </a:r>
            <a:r>
              <a:rPr lang="en-US" sz="1800">
                <a:solidFill>
                  <a:srgbClr val="FF00FF"/>
                </a:solidFill>
                <a:latin typeface="Batang" pitchFamily="18" charset="-127"/>
                <a:cs typeface="Times New Roman" pitchFamily="18" charset="0"/>
                <a:sym typeface="Symbol" pitchFamily="18" charset="2"/>
              </a:rPr>
              <a:t>deleteMin</a:t>
            </a:r>
            <a:r>
              <a:rPr lang="en-US" sz="1800">
                <a:solidFill>
                  <a:srgbClr val="FF00FF"/>
                </a:solidFill>
                <a:cs typeface="Times New Roman" pitchFamily="18" charset="0"/>
                <a:sym typeface="Symbol" pitchFamily="18" charset="2"/>
              </a:rPr>
              <a:t> operations</a:t>
            </a:r>
          </a:p>
        </p:txBody>
      </p:sp>
      <p:sp>
        <p:nvSpPr>
          <p:cNvPr id="26829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68293" name="Group 5"/>
          <p:cNvGrpSpPr>
            <a:grpSpLocks/>
          </p:cNvGrpSpPr>
          <p:nvPr/>
        </p:nvGrpSpPr>
        <p:grpSpPr bwMode="auto">
          <a:xfrm>
            <a:off x="490538" y="1903413"/>
            <a:ext cx="3606800" cy="2070100"/>
            <a:chOff x="309" y="1199"/>
            <a:chExt cx="2272" cy="1304"/>
          </a:xfrm>
        </p:grpSpPr>
        <p:grpSp>
          <p:nvGrpSpPr>
            <p:cNvPr id="268294" name="Group 6"/>
            <p:cNvGrpSpPr>
              <a:grpSpLocks/>
            </p:cNvGrpSpPr>
            <p:nvPr/>
          </p:nvGrpSpPr>
          <p:grpSpPr bwMode="auto">
            <a:xfrm>
              <a:off x="1325" y="1199"/>
              <a:ext cx="214" cy="196"/>
              <a:chOff x="4306" y="2833"/>
              <a:chExt cx="214" cy="196"/>
            </a:xfrm>
          </p:grpSpPr>
          <p:sp>
            <p:nvSpPr>
              <p:cNvPr id="268295"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96" name="Text Box 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68297" name="Group 9"/>
            <p:cNvGrpSpPr>
              <a:grpSpLocks/>
            </p:cNvGrpSpPr>
            <p:nvPr/>
          </p:nvGrpSpPr>
          <p:grpSpPr bwMode="auto">
            <a:xfrm>
              <a:off x="749" y="1539"/>
              <a:ext cx="214" cy="196"/>
              <a:chOff x="4306" y="2833"/>
              <a:chExt cx="214" cy="196"/>
            </a:xfrm>
          </p:grpSpPr>
          <p:sp>
            <p:nvSpPr>
              <p:cNvPr id="268298"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99"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8300" name="Group 12"/>
            <p:cNvGrpSpPr>
              <a:grpSpLocks/>
            </p:cNvGrpSpPr>
            <p:nvPr/>
          </p:nvGrpSpPr>
          <p:grpSpPr bwMode="auto">
            <a:xfrm>
              <a:off x="1901" y="1539"/>
              <a:ext cx="214" cy="196"/>
              <a:chOff x="4306" y="2833"/>
              <a:chExt cx="214" cy="196"/>
            </a:xfrm>
          </p:grpSpPr>
          <p:sp>
            <p:nvSpPr>
              <p:cNvPr id="268301"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02" name="Text Box 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303" name="Line 15"/>
            <p:cNvSpPr>
              <a:spLocks noChangeShapeType="1"/>
            </p:cNvSpPr>
            <p:nvPr/>
          </p:nvSpPr>
          <p:spPr bwMode="auto">
            <a:xfrm flipH="1">
              <a:off x="893" y="1350"/>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04" name="Line 16"/>
            <p:cNvSpPr>
              <a:spLocks noChangeShapeType="1"/>
            </p:cNvSpPr>
            <p:nvPr/>
          </p:nvSpPr>
          <p:spPr bwMode="auto">
            <a:xfrm>
              <a:off x="1524" y="1350"/>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05" name="Group 17"/>
            <p:cNvGrpSpPr>
              <a:grpSpLocks/>
            </p:cNvGrpSpPr>
            <p:nvPr/>
          </p:nvGrpSpPr>
          <p:grpSpPr bwMode="auto">
            <a:xfrm>
              <a:off x="453" y="1923"/>
              <a:ext cx="214" cy="196"/>
              <a:chOff x="4306" y="2833"/>
              <a:chExt cx="214" cy="196"/>
            </a:xfrm>
          </p:grpSpPr>
          <p:sp>
            <p:nvSpPr>
              <p:cNvPr id="268306"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07"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308" name="Group 20"/>
            <p:cNvGrpSpPr>
              <a:grpSpLocks/>
            </p:cNvGrpSpPr>
            <p:nvPr/>
          </p:nvGrpSpPr>
          <p:grpSpPr bwMode="auto">
            <a:xfrm>
              <a:off x="1037" y="1923"/>
              <a:ext cx="214" cy="196"/>
              <a:chOff x="4306" y="2833"/>
              <a:chExt cx="214" cy="196"/>
            </a:xfrm>
          </p:grpSpPr>
          <p:sp>
            <p:nvSpPr>
              <p:cNvPr id="268309"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10"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311" name="Line 23"/>
            <p:cNvSpPr>
              <a:spLocks noChangeShapeType="1"/>
            </p:cNvSpPr>
            <p:nvPr/>
          </p:nvSpPr>
          <p:spPr bwMode="auto">
            <a:xfrm flipH="1">
              <a:off x="580" y="1697"/>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12" name="Line 24"/>
            <p:cNvSpPr>
              <a:spLocks noChangeShapeType="1"/>
            </p:cNvSpPr>
            <p:nvPr/>
          </p:nvSpPr>
          <p:spPr bwMode="auto">
            <a:xfrm>
              <a:off x="939" y="1703"/>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13" name="Group 25"/>
            <p:cNvGrpSpPr>
              <a:grpSpLocks/>
            </p:cNvGrpSpPr>
            <p:nvPr/>
          </p:nvGrpSpPr>
          <p:grpSpPr bwMode="auto">
            <a:xfrm>
              <a:off x="1613" y="1923"/>
              <a:ext cx="214" cy="196"/>
              <a:chOff x="4306" y="2833"/>
              <a:chExt cx="214" cy="196"/>
            </a:xfrm>
          </p:grpSpPr>
          <p:sp>
            <p:nvSpPr>
              <p:cNvPr id="268314"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15"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316" name="Group 28"/>
            <p:cNvGrpSpPr>
              <a:grpSpLocks/>
            </p:cNvGrpSpPr>
            <p:nvPr/>
          </p:nvGrpSpPr>
          <p:grpSpPr bwMode="auto">
            <a:xfrm>
              <a:off x="2189" y="1923"/>
              <a:ext cx="248" cy="196"/>
              <a:chOff x="4306" y="2833"/>
              <a:chExt cx="248" cy="196"/>
            </a:xfrm>
          </p:grpSpPr>
          <p:sp>
            <p:nvSpPr>
              <p:cNvPr id="268317"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18" name="Text Box 3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319" name="Line 31"/>
            <p:cNvSpPr>
              <a:spLocks noChangeShapeType="1"/>
            </p:cNvSpPr>
            <p:nvPr/>
          </p:nvSpPr>
          <p:spPr bwMode="auto">
            <a:xfrm flipH="1">
              <a:off x="1738" y="1703"/>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20" name="Line 32"/>
            <p:cNvSpPr>
              <a:spLocks noChangeShapeType="1"/>
            </p:cNvSpPr>
            <p:nvPr/>
          </p:nvSpPr>
          <p:spPr bwMode="auto">
            <a:xfrm>
              <a:off x="2104" y="1697"/>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21" name="Group 33"/>
            <p:cNvGrpSpPr>
              <a:grpSpLocks/>
            </p:cNvGrpSpPr>
            <p:nvPr/>
          </p:nvGrpSpPr>
          <p:grpSpPr bwMode="auto">
            <a:xfrm>
              <a:off x="309" y="2307"/>
              <a:ext cx="248" cy="196"/>
              <a:chOff x="4306" y="2833"/>
              <a:chExt cx="248" cy="196"/>
            </a:xfrm>
          </p:grpSpPr>
          <p:sp>
            <p:nvSpPr>
              <p:cNvPr id="268322"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23" name="Text Box 3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324" name="Group 36"/>
            <p:cNvGrpSpPr>
              <a:grpSpLocks/>
            </p:cNvGrpSpPr>
            <p:nvPr/>
          </p:nvGrpSpPr>
          <p:grpSpPr bwMode="auto">
            <a:xfrm>
              <a:off x="605" y="2303"/>
              <a:ext cx="248" cy="196"/>
              <a:chOff x="4306" y="2833"/>
              <a:chExt cx="248" cy="196"/>
            </a:xfrm>
          </p:grpSpPr>
          <p:sp>
            <p:nvSpPr>
              <p:cNvPr id="268325"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26" name="Text Box 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327" name="Line 39"/>
            <p:cNvSpPr>
              <a:spLocks noChangeShapeType="1"/>
            </p:cNvSpPr>
            <p:nvPr/>
          </p:nvSpPr>
          <p:spPr bwMode="auto">
            <a:xfrm flipH="1">
              <a:off x="431" y="2096"/>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28" name="Line 40"/>
            <p:cNvSpPr>
              <a:spLocks noChangeShapeType="1"/>
            </p:cNvSpPr>
            <p:nvPr/>
          </p:nvSpPr>
          <p:spPr bwMode="auto">
            <a:xfrm>
              <a:off x="627" y="2103"/>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29" name="Group 41"/>
            <p:cNvGrpSpPr>
              <a:grpSpLocks/>
            </p:cNvGrpSpPr>
            <p:nvPr/>
          </p:nvGrpSpPr>
          <p:grpSpPr bwMode="auto">
            <a:xfrm>
              <a:off x="885" y="2303"/>
              <a:ext cx="214" cy="196"/>
              <a:chOff x="4306" y="2833"/>
              <a:chExt cx="214" cy="196"/>
            </a:xfrm>
          </p:grpSpPr>
          <p:sp>
            <p:nvSpPr>
              <p:cNvPr id="268330"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31"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332" name="Group 44"/>
            <p:cNvGrpSpPr>
              <a:grpSpLocks/>
            </p:cNvGrpSpPr>
            <p:nvPr/>
          </p:nvGrpSpPr>
          <p:grpSpPr bwMode="auto">
            <a:xfrm>
              <a:off x="1181" y="2307"/>
              <a:ext cx="214" cy="196"/>
              <a:chOff x="4306" y="2833"/>
              <a:chExt cx="214" cy="196"/>
            </a:xfrm>
          </p:grpSpPr>
          <p:sp>
            <p:nvSpPr>
              <p:cNvPr id="268333"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34"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335" name="Line 47"/>
            <p:cNvSpPr>
              <a:spLocks noChangeShapeType="1"/>
            </p:cNvSpPr>
            <p:nvPr/>
          </p:nvSpPr>
          <p:spPr bwMode="auto">
            <a:xfrm flipH="1">
              <a:off x="1000" y="2076"/>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36" name="Line 48"/>
            <p:cNvSpPr>
              <a:spLocks noChangeShapeType="1"/>
            </p:cNvSpPr>
            <p:nvPr/>
          </p:nvSpPr>
          <p:spPr bwMode="auto">
            <a:xfrm>
              <a:off x="1210" y="2090"/>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37" name="Group 49"/>
            <p:cNvGrpSpPr>
              <a:grpSpLocks/>
            </p:cNvGrpSpPr>
            <p:nvPr/>
          </p:nvGrpSpPr>
          <p:grpSpPr bwMode="auto">
            <a:xfrm>
              <a:off x="1469" y="2303"/>
              <a:ext cx="214" cy="196"/>
              <a:chOff x="4306" y="2833"/>
              <a:chExt cx="214" cy="196"/>
            </a:xfrm>
          </p:grpSpPr>
          <p:sp>
            <p:nvSpPr>
              <p:cNvPr id="268338"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39"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340" name="Group 52"/>
            <p:cNvGrpSpPr>
              <a:grpSpLocks/>
            </p:cNvGrpSpPr>
            <p:nvPr/>
          </p:nvGrpSpPr>
          <p:grpSpPr bwMode="auto">
            <a:xfrm>
              <a:off x="1757" y="2307"/>
              <a:ext cx="248" cy="196"/>
              <a:chOff x="4306" y="2833"/>
              <a:chExt cx="248" cy="196"/>
            </a:xfrm>
          </p:grpSpPr>
          <p:sp>
            <p:nvSpPr>
              <p:cNvPr id="268341"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42" name="Text Box 5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343" name="Line 55"/>
            <p:cNvSpPr>
              <a:spLocks noChangeShapeType="1"/>
            </p:cNvSpPr>
            <p:nvPr/>
          </p:nvSpPr>
          <p:spPr bwMode="auto">
            <a:xfrm flipH="1">
              <a:off x="1583" y="2090"/>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44" name="Line 56"/>
            <p:cNvSpPr>
              <a:spLocks noChangeShapeType="1"/>
            </p:cNvSpPr>
            <p:nvPr/>
          </p:nvSpPr>
          <p:spPr bwMode="auto">
            <a:xfrm>
              <a:off x="1799" y="2090"/>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45" name="Group 57"/>
            <p:cNvGrpSpPr>
              <a:grpSpLocks/>
            </p:cNvGrpSpPr>
            <p:nvPr/>
          </p:nvGrpSpPr>
          <p:grpSpPr bwMode="auto">
            <a:xfrm>
              <a:off x="2037" y="2307"/>
              <a:ext cx="248" cy="196"/>
              <a:chOff x="4306" y="2833"/>
              <a:chExt cx="248" cy="196"/>
            </a:xfrm>
          </p:grpSpPr>
          <p:sp>
            <p:nvSpPr>
              <p:cNvPr id="268346"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47" name="Text Box 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grpSp>
          <p:nvGrpSpPr>
            <p:cNvPr id="268348" name="Group 60"/>
            <p:cNvGrpSpPr>
              <a:grpSpLocks/>
            </p:cNvGrpSpPr>
            <p:nvPr/>
          </p:nvGrpSpPr>
          <p:grpSpPr bwMode="auto">
            <a:xfrm>
              <a:off x="2333" y="2307"/>
              <a:ext cx="248" cy="196"/>
              <a:chOff x="4306" y="2833"/>
              <a:chExt cx="248" cy="196"/>
            </a:xfrm>
          </p:grpSpPr>
          <p:sp>
            <p:nvSpPr>
              <p:cNvPr id="268349"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50" name="Text Box 6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68351" name="Line 63"/>
            <p:cNvSpPr>
              <a:spLocks noChangeShapeType="1"/>
            </p:cNvSpPr>
            <p:nvPr/>
          </p:nvSpPr>
          <p:spPr bwMode="auto">
            <a:xfrm flipH="1">
              <a:off x="2145" y="2090"/>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52" name="Line 64"/>
            <p:cNvSpPr>
              <a:spLocks noChangeShapeType="1"/>
            </p:cNvSpPr>
            <p:nvPr/>
          </p:nvSpPr>
          <p:spPr bwMode="auto">
            <a:xfrm>
              <a:off x="2362" y="2096"/>
              <a:ext cx="81"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53" name="Line 65"/>
            <p:cNvSpPr>
              <a:spLocks noChangeShapeType="1"/>
            </p:cNvSpPr>
            <p:nvPr/>
          </p:nvSpPr>
          <p:spPr bwMode="auto">
            <a:xfrm flipV="1">
              <a:off x="886" y="1353"/>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354" name="Group 66"/>
          <p:cNvGrpSpPr>
            <a:grpSpLocks/>
          </p:cNvGrpSpPr>
          <p:nvPr/>
        </p:nvGrpSpPr>
        <p:grpSpPr bwMode="auto">
          <a:xfrm>
            <a:off x="463550" y="1882775"/>
            <a:ext cx="3668713" cy="2108200"/>
            <a:chOff x="2582" y="2060"/>
            <a:chExt cx="2311" cy="1328"/>
          </a:xfrm>
        </p:grpSpPr>
        <p:sp>
          <p:nvSpPr>
            <p:cNvPr id="268355" name="Rectangle 67"/>
            <p:cNvSpPr>
              <a:spLocks noChangeArrowheads="1"/>
            </p:cNvSpPr>
            <p:nvPr/>
          </p:nvSpPr>
          <p:spPr bwMode="auto">
            <a:xfrm>
              <a:off x="2582" y="2060"/>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356" name="Group 68"/>
            <p:cNvGrpSpPr>
              <a:grpSpLocks/>
            </p:cNvGrpSpPr>
            <p:nvPr/>
          </p:nvGrpSpPr>
          <p:grpSpPr bwMode="auto">
            <a:xfrm>
              <a:off x="3610" y="2074"/>
              <a:ext cx="248" cy="196"/>
              <a:chOff x="4306" y="2833"/>
              <a:chExt cx="248" cy="196"/>
            </a:xfrm>
          </p:grpSpPr>
          <p:sp>
            <p:nvSpPr>
              <p:cNvPr id="268357"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58" name="Text Box 7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68359" name="Group 71"/>
            <p:cNvGrpSpPr>
              <a:grpSpLocks/>
            </p:cNvGrpSpPr>
            <p:nvPr/>
          </p:nvGrpSpPr>
          <p:grpSpPr bwMode="auto">
            <a:xfrm>
              <a:off x="3034" y="2414"/>
              <a:ext cx="214" cy="196"/>
              <a:chOff x="4306" y="2833"/>
              <a:chExt cx="214" cy="196"/>
            </a:xfrm>
          </p:grpSpPr>
          <p:sp>
            <p:nvSpPr>
              <p:cNvPr id="268360"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61"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8362" name="Group 74"/>
            <p:cNvGrpSpPr>
              <a:grpSpLocks/>
            </p:cNvGrpSpPr>
            <p:nvPr/>
          </p:nvGrpSpPr>
          <p:grpSpPr bwMode="auto">
            <a:xfrm>
              <a:off x="4186" y="2414"/>
              <a:ext cx="214" cy="196"/>
              <a:chOff x="4306" y="2833"/>
              <a:chExt cx="214" cy="196"/>
            </a:xfrm>
          </p:grpSpPr>
          <p:sp>
            <p:nvSpPr>
              <p:cNvPr id="268363"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64"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365" name="Line 77"/>
            <p:cNvSpPr>
              <a:spLocks noChangeShapeType="1"/>
            </p:cNvSpPr>
            <p:nvPr/>
          </p:nvSpPr>
          <p:spPr bwMode="auto">
            <a:xfrm flipH="1">
              <a:off x="3178" y="222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66" name="Line 78"/>
            <p:cNvSpPr>
              <a:spLocks noChangeShapeType="1"/>
            </p:cNvSpPr>
            <p:nvPr/>
          </p:nvSpPr>
          <p:spPr bwMode="auto">
            <a:xfrm>
              <a:off x="3809" y="222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67" name="Group 79"/>
            <p:cNvGrpSpPr>
              <a:grpSpLocks/>
            </p:cNvGrpSpPr>
            <p:nvPr/>
          </p:nvGrpSpPr>
          <p:grpSpPr bwMode="auto">
            <a:xfrm>
              <a:off x="2738" y="2798"/>
              <a:ext cx="214" cy="196"/>
              <a:chOff x="4306" y="2833"/>
              <a:chExt cx="214" cy="196"/>
            </a:xfrm>
          </p:grpSpPr>
          <p:sp>
            <p:nvSpPr>
              <p:cNvPr id="268368"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69" name="Text Box 8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370" name="Group 82"/>
            <p:cNvGrpSpPr>
              <a:grpSpLocks/>
            </p:cNvGrpSpPr>
            <p:nvPr/>
          </p:nvGrpSpPr>
          <p:grpSpPr bwMode="auto">
            <a:xfrm>
              <a:off x="3322" y="2798"/>
              <a:ext cx="214" cy="196"/>
              <a:chOff x="4306" y="2833"/>
              <a:chExt cx="214" cy="196"/>
            </a:xfrm>
          </p:grpSpPr>
          <p:sp>
            <p:nvSpPr>
              <p:cNvPr id="268371"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72"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373" name="Line 85"/>
            <p:cNvSpPr>
              <a:spLocks noChangeShapeType="1"/>
            </p:cNvSpPr>
            <p:nvPr/>
          </p:nvSpPr>
          <p:spPr bwMode="auto">
            <a:xfrm flipH="1">
              <a:off x="2865" y="257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74" name="Line 86"/>
            <p:cNvSpPr>
              <a:spLocks noChangeShapeType="1"/>
            </p:cNvSpPr>
            <p:nvPr/>
          </p:nvSpPr>
          <p:spPr bwMode="auto">
            <a:xfrm>
              <a:off x="3224" y="257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75" name="Group 87"/>
            <p:cNvGrpSpPr>
              <a:grpSpLocks/>
            </p:cNvGrpSpPr>
            <p:nvPr/>
          </p:nvGrpSpPr>
          <p:grpSpPr bwMode="auto">
            <a:xfrm>
              <a:off x="3898" y="2798"/>
              <a:ext cx="214" cy="196"/>
              <a:chOff x="4306" y="2833"/>
              <a:chExt cx="214" cy="196"/>
            </a:xfrm>
          </p:grpSpPr>
          <p:sp>
            <p:nvSpPr>
              <p:cNvPr id="268376"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77" name="Text Box 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378" name="Group 90"/>
            <p:cNvGrpSpPr>
              <a:grpSpLocks/>
            </p:cNvGrpSpPr>
            <p:nvPr/>
          </p:nvGrpSpPr>
          <p:grpSpPr bwMode="auto">
            <a:xfrm>
              <a:off x="4474" y="2798"/>
              <a:ext cx="248" cy="196"/>
              <a:chOff x="4306" y="2833"/>
              <a:chExt cx="248" cy="196"/>
            </a:xfrm>
          </p:grpSpPr>
          <p:sp>
            <p:nvSpPr>
              <p:cNvPr id="268379"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80" name="Text Box 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381" name="Line 93"/>
            <p:cNvSpPr>
              <a:spLocks noChangeShapeType="1"/>
            </p:cNvSpPr>
            <p:nvPr/>
          </p:nvSpPr>
          <p:spPr bwMode="auto">
            <a:xfrm flipH="1">
              <a:off x="4023" y="257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82" name="Line 94"/>
            <p:cNvSpPr>
              <a:spLocks noChangeShapeType="1"/>
            </p:cNvSpPr>
            <p:nvPr/>
          </p:nvSpPr>
          <p:spPr bwMode="auto">
            <a:xfrm>
              <a:off x="4389" y="257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83" name="Group 95"/>
            <p:cNvGrpSpPr>
              <a:grpSpLocks/>
            </p:cNvGrpSpPr>
            <p:nvPr/>
          </p:nvGrpSpPr>
          <p:grpSpPr bwMode="auto">
            <a:xfrm>
              <a:off x="2594" y="3182"/>
              <a:ext cx="248" cy="196"/>
              <a:chOff x="4306" y="2833"/>
              <a:chExt cx="248" cy="196"/>
            </a:xfrm>
          </p:grpSpPr>
          <p:sp>
            <p:nvSpPr>
              <p:cNvPr id="268384" name="Oval 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85" name="Text Box 9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386" name="Group 98"/>
            <p:cNvGrpSpPr>
              <a:grpSpLocks/>
            </p:cNvGrpSpPr>
            <p:nvPr/>
          </p:nvGrpSpPr>
          <p:grpSpPr bwMode="auto">
            <a:xfrm>
              <a:off x="2890" y="3178"/>
              <a:ext cx="248" cy="196"/>
              <a:chOff x="4306" y="2833"/>
              <a:chExt cx="248" cy="196"/>
            </a:xfrm>
          </p:grpSpPr>
          <p:sp>
            <p:nvSpPr>
              <p:cNvPr id="268387" name="Oval 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88" name="Text Box 10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389" name="Line 101"/>
            <p:cNvSpPr>
              <a:spLocks noChangeShapeType="1"/>
            </p:cNvSpPr>
            <p:nvPr/>
          </p:nvSpPr>
          <p:spPr bwMode="auto">
            <a:xfrm flipH="1">
              <a:off x="2716" y="297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90" name="Line 102"/>
            <p:cNvSpPr>
              <a:spLocks noChangeShapeType="1"/>
            </p:cNvSpPr>
            <p:nvPr/>
          </p:nvSpPr>
          <p:spPr bwMode="auto">
            <a:xfrm>
              <a:off x="2912" y="297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91" name="Group 103"/>
            <p:cNvGrpSpPr>
              <a:grpSpLocks/>
            </p:cNvGrpSpPr>
            <p:nvPr/>
          </p:nvGrpSpPr>
          <p:grpSpPr bwMode="auto">
            <a:xfrm>
              <a:off x="3170" y="3178"/>
              <a:ext cx="214" cy="196"/>
              <a:chOff x="4306" y="2833"/>
              <a:chExt cx="214" cy="196"/>
            </a:xfrm>
          </p:grpSpPr>
          <p:sp>
            <p:nvSpPr>
              <p:cNvPr id="268392"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93"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394" name="Group 106"/>
            <p:cNvGrpSpPr>
              <a:grpSpLocks/>
            </p:cNvGrpSpPr>
            <p:nvPr/>
          </p:nvGrpSpPr>
          <p:grpSpPr bwMode="auto">
            <a:xfrm>
              <a:off x="3466" y="3182"/>
              <a:ext cx="214" cy="196"/>
              <a:chOff x="4306" y="2833"/>
              <a:chExt cx="214" cy="196"/>
            </a:xfrm>
          </p:grpSpPr>
          <p:sp>
            <p:nvSpPr>
              <p:cNvPr id="268395"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96"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397" name="Line 109"/>
            <p:cNvSpPr>
              <a:spLocks noChangeShapeType="1"/>
            </p:cNvSpPr>
            <p:nvPr/>
          </p:nvSpPr>
          <p:spPr bwMode="auto">
            <a:xfrm flipH="1">
              <a:off x="3285" y="295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398" name="Line 110"/>
            <p:cNvSpPr>
              <a:spLocks noChangeShapeType="1"/>
            </p:cNvSpPr>
            <p:nvPr/>
          </p:nvSpPr>
          <p:spPr bwMode="auto">
            <a:xfrm>
              <a:off x="3495" y="296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399" name="Group 111"/>
            <p:cNvGrpSpPr>
              <a:grpSpLocks/>
            </p:cNvGrpSpPr>
            <p:nvPr/>
          </p:nvGrpSpPr>
          <p:grpSpPr bwMode="auto">
            <a:xfrm>
              <a:off x="3754" y="3178"/>
              <a:ext cx="214" cy="196"/>
              <a:chOff x="4306" y="2833"/>
              <a:chExt cx="214" cy="196"/>
            </a:xfrm>
          </p:grpSpPr>
          <p:sp>
            <p:nvSpPr>
              <p:cNvPr id="268400" name="Oval 1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01" name="Text Box 1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402" name="Group 114"/>
            <p:cNvGrpSpPr>
              <a:grpSpLocks/>
            </p:cNvGrpSpPr>
            <p:nvPr/>
          </p:nvGrpSpPr>
          <p:grpSpPr bwMode="auto">
            <a:xfrm>
              <a:off x="4042" y="3182"/>
              <a:ext cx="248" cy="196"/>
              <a:chOff x="4306" y="2833"/>
              <a:chExt cx="248" cy="196"/>
            </a:xfrm>
          </p:grpSpPr>
          <p:sp>
            <p:nvSpPr>
              <p:cNvPr id="268403"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04" name="Text Box 11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405" name="Line 117"/>
            <p:cNvSpPr>
              <a:spLocks noChangeShapeType="1"/>
            </p:cNvSpPr>
            <p:nvPr/>
          </p:nvSpPr>
          <p:spPr bwMode="auto">
            <a:xfrm flipH="1">
              <a:off x="3868" y="296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06" name="Line 118"/>
            <p:cNvSpPr>
              <a:spLocks noChangeShapeType="1"/>
            </p:cNvSpPr>
            <p:nvPr/>
          </p:nvSpPr>
          <p:spPr bwMode="auto">
            <a:xfrm>
              <a:off x="4084" y="296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07" name="Group 119"/>
            <p:cNvGrpSpPr>
              <a:grpSpLocks/>
            </p:cNvGrpSpPr>
            <p:nvPr/>
          </p:nvGrpSpPr>
          <p:grpSpPr bwMode="auto">
            <a:xfrm>
              <a:off x="4322" y="3182"/>
              <a:ext cx="248" cy="196"/>
              <a:chOff x="4306" y="2833"/>
              <a:chExt cx="248" cy="196"/>
            </a:xfrm>
          </p:grpSpPr>
          <p:sp>
            <p:nvSpPr>
              <p:cNvPr id="268408" name="Oval 1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09" name="Text Box 1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410" name="Line 122"/>
            <p:cNvSpPr>
              <a:spLocks noChangeShapeType="1"/>
            </p:cNvSpPr>
            <p:nvPr/>
          </p:nvSpPr>
          <p:spPr bwMode="auto">
            <a:xfrm flipH="1">
              <a:off x="4430" y="2965"/>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11" name="Line 123"/>
            <p:cNvSpPr>
              <a:spLocks noChangeShapeType="1"/>
            </p:cNvSpPr>
            <p:nvPr/>
          </p:nvSpPr>
          <p:spPr bwMode="auto">
            <a:xfrm flipV="1">
              <a:off x="3171" y="222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412" name="Group 124"/>
          <p:cNvGrpSpPr>
            <a:grpSpLocks/>
          </p:cNvGrpSpPr>
          <p:nvPr/>
        </p:nvGrpSpPr>
        <p:grpSpPr bwMode="auto">
          <a:xfrm>
            <a:off x="476250" y="1884363"/>
            <a:ext cx="3668713" cy="2108200"/>
            <a:chOff x="252" y="2867"/>
            <a:chExt cx="2311" cy="1328"/>
          </a:xfrm>
        </p:grpSpPr>
        <p:sp>
          <p:nvSpPr>
            <p:cNvPr id="268413" name="Rectangle 125"/>
            <p:cNvSpPr>
              <a:spLocks noChangeArrowheads="1"/>
            </p:cNvSpPr>
            <p:nvPr/>
          </p:nvSpPr>
          <p:spPr bwMode="auto">
            <a:xfrm>
              <a:off x="252" y="2867"/>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414" name="Group 126"/>
            <p:cNvGrpSpPr>
              <a:grpSpLocks/>
            </p:cNvGrpSpPr>
            <p:nvPr/>
          </p:nvGrpSpPr>
          <p:grpSpPr bwMode="auto">
            <a:xfrm>
              <a:off x="1280" y="2881"/>
              <a:ext cx="214" cy="196"/>
              <a:chOff x="4306" y="2833"/>
              <a:chExt cx="214" cy="196"/>
            </a:xfrm>
          </p:grpSpPr>
          <p:sp>
            <p:nvSpPr>
              <p:cNvPr id="268415" name="Oval 1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16" name="Text Box 1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8417" name="Group 129"/>
            <p:cNvGrpSpPr>
              <a:grpSpLocks/>
            </p:cNvGrpSpPr>
            <p:nvPr/>
          </p:nvGrpSpPr>
          <p:grpSpPr bwMode="auto">
            <a:xfrm>
              <a:off x="704" y="3221"/>
              <a:ext cx="248" cy="196"/>
              <a:chOff x="4306" y="2833"/>
              <a:chExt cx="248" cy="196"/>
            </a:xfrm>
          </p:grpSpPr>
          <p:sp>
            <p:nvSpPr>
              <p:cNvPr id="268418" name="Oval 1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19" name="Text Box 13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68420" name="Group 132"/>
            <p:cNvGrpSpPr>
              <a:grpSpLocks/>
            </p:cNvGrpSpPr>
            <p:nvPr/>
          </p:nvGrpSpPr>
          <p:grpSpPr bwMode="auto">
            <a:xfrm>
              <a:off x="1856" y="3221"/>
              <a:ext cx="214" cy="196"/>
              <a:chOff x="4306" y="2833"/>
              <a:chExt cx="214" cy="196"/>
            </a:xfrm>
          </p:grpSpPr>
          <p:sp>
            <p:nvSpPr>
              <p:cNvPr id="268421" name="Oval 1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22" name="Text Box 1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423" name="Line 135"/>
            <p:cNvSpPr>
              <a:spLocks noChangeShapeType="1"/>
            </p:cNvSpPr>
            <p:nvPr/>
          </p:nvSpPr>
          <p:spPr bwMode="auto">
            <a:xfrm flipH="1">
              <a:off x="848" y="3032"/>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24" name="Line 136"/>
            <p:cNvSpPr>
              <a:spLocks noChangeShapeType="1"/>
            </p:cNvSpPr>
            <p:nvPr/>
          </p:nvSpPr>
          <p:spPr bwMode="auto">
            <a:xfrm>
              <a:off x="1479" y="3032"/>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25" name="Group 137"/>
            <p:cNvGrpSpPr>
              <a:grpSpLocks/>
            </p:cNvGrpSpPr>
            <p:nvPr/>
          </p:nvGrpSpPr>
          <p:grpSpPr bwMode="auto">
            <a:xfrm>
              <a:off x="408" y="3605"/>
              <a:ext cx="214" cy="196"/>
              <a:chOff x="4306" y="2833"/>
              <a:chExt cx="214" cy="196"/>
            </a:xfrm>
          </p:grpSpPr>
          <p:sp>
            <p:nvSpPr>
              <p:cNvPr id="268426" name="Oval 1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27" name="Text Box 13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428" name="Group 140"/>
            <p:cNvGrpSpPr>
              <a:grpSpLocks/>
            </p:cNvGrpSpPr>
            <p:nvPr/>
          </p:nvGrpSpPr>
          <p:grpSpPr bwMode="auto">
            <a:xfrm>
              <a:off x="992" y="3605"/>
              <a:ext cx="214" cy="196"/>
              <a:chOff x="4306" y="2833"/>
              <a:chExt cx="214" cy="196"/>
            </a:xfrm>
          </p:grpSpPr>
          <p:sp>
            <p:nvSpPr>
              <p:cNvPr id="268429" name="Oval 1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30" name="Text Box 14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431" name="Line 143"/>
            <p:cNvSpPr>
              <a:spLocks noChangeShapeType="1"/>
            </p:cNvSpPr>
            <p:nvPr/>
          </p:nvSpPr>
          <p:spPr bwMode="auto">
            <a:xfrm flipH="1">
              <a:off x="535" y="3379"/>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32" name="Line 144"/>
            <p:cNvSpPr>
              <a:spLocks noChangeShapeType="1"/>
            </p:cNvSpPr>
            <p:nvPr/>
          </p:nvSpPr>
          <p:spPr bwMode="auto">
            <a:xfrm>
              <a:off x="894" y="3385"/>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33" name="Group 145"/>
            <p:cNvGrpSpPr>
              <a:grpSpLocks/>
            </p:cNvGrpSpPr>
            <p:nvPr/>
          </p:nvGrpSpPr>
          <p:grpSpPr bwMode="auto">
            <a:xfrm>
              <a:off x="1568" y="3605"/>
              <a:ext cx="214" cy="196"/>
              <a:chOff x="4306" y="2833"/>
              <a:chExt cx="214" cy="196"/>
            </a:xfrm>
          </p:grpSpPr>
          <p:sp>
            <p:nvSpPr>
              <p:cNvPr id="268434" name="Oval 1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35" name="Text Box 14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436" name="Group 148"/>
            <p:cNvGrpSpPr>
              <a:grpSpLocks/>
            </p:cNvGrpSpPr>
            <p:nvPr/>
          </p:nvGrpSpPr>
          <p:grpSpPr bwMode="auto">
            <a:xfrm>
              <a:off x="2144" y="3605"/>
              <a:ext cx="248" cy="196"/>
              <a:chOff x="4306" y="2833"/>
              <a:chExt cx="248" cy="196"/>
            </a:xfrm>
          </p:grpSpPr>
          <p:sp>
            <p:nvSpPr>
              <p:cNvPr id="268437" name="Oval 1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38" name="Text Box 15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439" name="Line 151"/>
            <p:cNvSpPr>
              <a:spLocks noChangeShapeType="1"/>
            </p:cNvSpPr>
            <p:nvPr/>
          </p:nvSpPr>
          <p:spPr bwMode="auto">
            <a:xfrm flipH="1">
              <a:off x="1693" y="3385"/>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40" name="Line 152"/>
            <p:cNvSpPr>
              <a:spLocks noChangeShapeType="1"/>
            </p:cNvSpPr>
            <p:nvPr/>
          </p:nvSpPr>
          <p:spPr bwMode="auto">
            <a:xfrm>
              <a:off x="2059" y="3379"/>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41" name="Group 153"/>
            <p:cNvGrpSpPr>
              <a:grpSpLocks/>
            </p:cNvGrpSpPr>
            <p:nvPr/>
          </p:nvGrpSpPr>
          <p:grpSpPr bwMode="auto">
            <a:xfrm>
              <a:off x="264" y="3989"/>
              <a:ext cx="248" cy="196"/>
              <a:chOff x="4306" y="2833"/>
              <a:chExt cx="248" cy="196"/>
            </a:xfrm>
          </p:grpSpPr>
          <p:sp>
            <p:nvSpPr>
              <p:cNvPr id="268442" name="Oval 15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43" name="Text Box 15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444" name="Group 156"/>
            <p:cNvGrpSpPr>
              <a:grpSpLocks/>
            </p:cNvGrpSpPr>
            <p:nvPr/>
          </p:nvGrpSpPr>
          <p:grpSpPr bwMode="auto">
            <a:xfrm>
              <a:off x="560" y="3985"/>
              <a:ext cx="248" cy="196"/>
              <a:chOff x="4306" y="2833"/>
              <a:chExt cx="248" cy="196"/>
            </a:xfrm>
          </p:grpSpPr>
          <p:sp>
            <p:nvSpPr>
              <p:cNvPr id="268445" name="Oval 1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46" name="Text Box 15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447" name="Line 159"/>
            <p:cNvSpPr>
              <a:spLocks noChangeShapeType="1"/>
            </p:cNvSpPr>
            <p:nvPr/>
          </p:nvSpPr>
          <p:spPr bwMode="auto">
            <a:xfrm flipH="1">
              <a:off x="386" y="3778"/>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48" name="Line 160"/>
            <p:cNvSpPr>
              <a:spLocks noChangeShapeType="1"/>
            </p:cNvSpPr>
            <p:nvPr/>
          </p:nvSpPr>
          <p:spPr bwMode="auto">
            <a:xfrm>
              <a:off x="582" y="3785"/>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49" name="Group 161"/>
            <p:cNvGrpSpPr>
              <a:grpSpLocks/>
            </p:cNvGrpSpPr>
            <p:nvPr/>
          </p:nvGrpSpPr>
          <p:grpSpPr bwMode="auto">
            <a:xfrm>
              <a:off x="840" y="3985"/>
              <a:ext cx="214" cy="196"/>
              <a:chOff x="4306" y="2833"/>
              <a:chExt cx="214" cy="196"/>
            </a:xfrm>
          </p:grpSpPr>
          <p:sp>
            <p:nvSpPr>
              <p:cNvPr id="268450" name="Oval 1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51" name="Text Box 1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452" name="Group 164"/>
            <p:cNvGrpSpPr>
              <a:grpSpLocks/>
            </p:cNvGrpSpPr>
            <p:nvPr/>
          </p:nvGrpSpPr>
          <p:grpSpPr bwMode="auto">
            <a:xfrm>
              <a:off x="1136" y="3989"/>
              <a:ext cx="214" cy="196"/>
              <a:chOff x="4306" y="2833"/>
              <a:chExt cx="214" cy="196"/>
            </a:xfrm>
          </p:grpSpPr>
          <p:sp>
            <p:nvSpPr>
              <p:cNvPr id="268453" name="Oval 1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54" name="Text Box 16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455" name="Line 167"/>
            <p:cNvSpPr>
              <a:spLocks noChangeShapeType="1"/>
            </p:cNvSpPr>
            <p:nvPr/>
          </p:nvSpPr>
          <p:spPr bwMode="auto">
            <a:xfrm flipH="1">
              <a:off x="955" y="3758"/>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56" name="Line 168"/>
            <p:cNvSpPr>
              <a:spLocks noChangeShapeType="1"/>
            </p:cNvSpPr>
            <p:nvPr/>
          </p:nvSpPr>
          <p:spPr bwMode="auto">
            <a:xfrm>
              <a:off x="1165" y="3772"/>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57" name="Group 169"/>
            <p:cNvGrpSpPr>
              <a:grpSpLocks/>
            </p:cNvGrpSpPr>
            <p:nvPr/>
          </p:nvGrpSpPr>
          <p:grpSpPr bwMode="auto">
            <a:xfrm>
              <a:off x="1424" y="3985"/>
              <a:ext cx="214" cy="196"/>
              <a:chOff x="4306" y="2833"/>
              <a:chExt cx="214" cy="196"/>
            </a:xfrm>
          </p:grpSpPr>
          <p:sp>
            <p:nvSpPr>
              <p:cNvPr id="268458" name="Oval 1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59" name="Text Box 1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460" name="Group 172"/>
            <p:cNvGrpSpPr>
              <a:grpSpLocks/>
            </p:cNvGrpSpPr>
            <p:nvPr/>
          </p:nvGrpSpPr>
          <p:grpSpPr bwMode="auto">
            <a:xfrm>
              <a:off x="1712" y="3989"/>
              <a:ext cx="248" cy="196"/>
              <a:chOff x="4306" y="2833"/>
              <a:chExt cx="248" cy="196"/>
            </a:xfrm>
          </p:grpSpPr>
          <p:sp>
            <p:nvSpPr>
              <p:cNvPr id="268461" name="Oval 1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62" name="Text Box 1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463" name="Line 175"/>
            <p:cNvSpPr>
              <a:spLocks noChangeShapeType="1"/>
            </p:cNvSpPr>
            <p:nvPr/>
          </p:nvSpPr>
          <p:spPr bwMode="auto">
            <a:xfrm flipH="1">
              <a:off x="1538" y="3772"/>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64" name="Line 176"/>
            <p:cNvSpPr>
              <a:spLocks noChangeShapeType="1"/>
            </p:cNvSpPr>
            <p:nvPr/>
          </p:nvSpPr>
          <p:spPr bwMode="auto">
            <a:xfrm>
              <a:off x="1754" y="3772"/>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65" name="Group 177"/>
            <p:cNvGrpSpPr>
              <a:grpSpLocks/>
            </p:cNvGrpSpPr>
            <p:nvPr/>
          </p:nvGrpSpPr>
          <p:grpSpPr bwMode="auto">
            <a:xfrm>
              <a:off x="1992" y="3989"/>
              <a:ext cx="248" cy="196"/>
              <a:chOff x="4306" y="2833"/>
              <a:chExt cx="248" cy="196"/>
            </a:xfrm>
          </p:grpSpPr>
          <p:sp>
            <p:nvSpPr>
              <p:cNvPr id="268466" name="Oval 1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67" name="Text Box 17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468" name="Line 180"/>
            <p:cNvSpPr>
              <a:spLocks noChangeShapeType="1"/>
            </p:cNvSpPr>
            <p:nvPr/>
          </p:nvSpPr>
          <p:spPr bwMode="auto">
            <a:xfrm flipH="1">
              <a:off x="2100" y="3772"/>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69" name="Line 181"/>
            <p:cNvSpPr>
              <a:spLocks noChangeShapeType="1"/>
            </p:cNvSpPr>
            <p:nvPr/>
          </p:nvSpPr>
          <p:spPr bwMode="auto">
            <a:xfrm flipV="1">
              <a:off x="841" y="3035"/>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470" name="Group 182"/>
          <p:cNvGrpSpPr>
            <a:grpSpLocks/>
          </p:cNvGrpSpPr>
          <p:nvPr/>
        </p:nvGrpSpPr>
        <p:grpSpPr bwMode="auto">
          <a:xfrm>
            <a:off x="498475" y="1885950"/>
            <a:ext cx="3668713" cy="2108200"/>
            <a:chOff x="252" y="2867"/>
            <a:chExt cx="2311" cy="1328"/>
          </a:xfrm>
        </p:grpSpPr>
        <p:sp>
          <p:nvSpPr>
            <p:cNvPr id="268471" name="Rectangle 183"/>
            <p:cNvSpPr>
              <a:spLocks noChangeArrowheads="1"/>
            </p:cNvSpPr>
            <p:nvPr/>
          </p:nvSpPr>
          <p:spPr bwMode="auto">
            <a:xfrm>
              <a:off x="252" y="2867"/>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472" name="Group 184"/>
            <p:cNvGrpSpPr>
              <a:grpSpLocks/>
            </p:cNvGrpSpPr>
            <p:nvPr/>
          </p:nvGrpSpPr>
          <p:grpSpPr bwMode="auto">
            <a:xfrm>
              <a:off x="1280" y="2881"/>
              <a:ext cx="214" cy="196"/>
              <a:chOff x="4306" y="2833"/>
              <a:chExt cx="214" cy="196"/>
            </a:xfrm>
          </p:grpSpPr>
          <p:sp>
            <p:nvSpPr>
              <p:cNvPr id="268473" name="Oval 1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74" name="Text Box 18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8475" name="Group 187"/>
            <p:cNvGrpSpPr>
              <a:grpSpLocks/>
            </p:cNvGrpSpPr>
            <p:nvPr/>
          </p:nvGrpSpPr>
          <p:grpSpPr bwMode="auto">
            <a:xfrm>
              <a:off x="704" y="3221"/>
              <a:ext cx="214" cy="196"/>
              <a:chOff x="4306" y="2833"/>
              <a:chExt cx="214" cy="196"/>
            </a:xfrm>
          </p:grpSpPr>
          <p:sp>
            <p:nvSpPr>
              <p:cNvPr id="268476" name="Oval 1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77" name="Text Box 1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478" name="Group 190"/>
            <p:cNvGrpSpPr>
              <a:grpSpLocks/>
            </p:cNvGrpSpPr>
            <p:nvPr/>
          </p:nvGrpSpPr>
          <p:grpSpPr bwMode="auto">
            <a:xfrm>
              <a:off x="1856" y="3221"/>
              <a:ext cx="214" cy="196"/>
              <a:chOff x="4306" y="2833"/>
              <a:chExt cx="214" cy="196"/>
            </a:xfrm>
          </p:grpSpPr>
          <p:sp>
            <p:nvSpPr>
              <p:cNvPr id="268479" name="Oval 1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80" name="Text Box 19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481" name="Line 193"/>
            <p:cNvSpPr>
              <a:spLocks noChangeShapeType="1"/>
            </p:cNvSpPr>
            <p:nvPr/>
          </p:nvSpPr>
          <p:spPr bwMode="auto">
            <a:xfrm flipH="1">
              <a:off x="848" y="3032"/>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82" name="Line 194"/>
            <p:cNvSpPr>
              <a:spLocks noChangeShapeType="1"/>
            </p:cNvSpPr>
            <p:nvPr/>
          </p:nvSpPr>
          <p:spPr bwMode="auto">
            <a:xfrm>
              <a:off x="1479" y="3032"/>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83" name="Group 195"/>
            <p:cNvGrpSpPr>
              <a:grpSpLocks/>
            </p:cNvGrpSpPr>
            <p:nvPr/>
          </p:nvGrpSpPr>
          <p:grpSpPr bwMode="auto">
            <a:xfrm>
              <a:off x="408" y="3605"/>
              <a:ext cx="248" cy="196"/>
              <a:chOff x="4306" y="2833"/>
              <a:chExt cx="248" cy="196"/>
            </a:xfrm>
          </p:grpSpPr>
          <p:sp>
            <p:nvSpPr>
              <p:cNvPr id="268484" name="Oval 1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85" name="Text Box 19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68486" name="Group 198"/>
            <p:cNvGrpSpPr>
              <a:grpSpLocks/>
            </p:cNvGrpSpPr>
            <p:nvPr/>
          </p:nvGrpSpPr>
          <p:grpSpPr bwMode="auto">
            <a:xfrm>
              <a:off x="992" y="3605"/>
              <a:ext cx="214" cy="196"/>
              <a:chOff x="4306" y="2833"/>
              <a:chExt cx="214" cy="196"/>
            </a:xfrm>
          </p:grpSpPr>
          <p:sp>
            <p:nvSpPr>
              <p:cNvPr id="268487" name="Oval 1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88" name="Text Box 20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489" name="Line 201"/>
            <p:cNvSpPr>
              <a:spLocks noChangeShapeType="1"/>
            </p:cNvSpPr>
            <p:nvPr/>
          </p:nvSpPr>
          <p:spPr bwMode="auto">
            <a:xfrm flipH="1">
              <a:off x="535" y="3379"/>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90" name="Line 202"/>
            <p:cNvSpPr>
              <a:spLocks noChangeShapeType="1"/>
            </p:cNvSpPr>
            <p:nvPr/>
          </p:nvSpPr>
          <p:spPr bwMode="auto">
            <a:xfrm>
              <a:off x="894" y="3385"/>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91" name="Group 203"/>
            <p:cNvGrpSpPr>
              <a:grpSpLocks/>
            </p:cNvGrpSpPr>
            <p:nvPr/>
          </p:nvGrpSpPr>
          <p:grpSpPr bwMode="auto">
            <a:xfrm>
              <a:off x="1568" y="3605"/>
              <a:ext cx="214" cy="196"/>
              <a:chOff x="4306" y="2833"/>
              <a:chExt cx="214" cy="196"/>
            </a:xfrm>
          </p:grpSpPr>
          <p:sp>
            <p:nvSpPr>
              <p:cNvPr id="268492" name="Oval 2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93" name="Text Box 2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494" name="Group 206"/>
            <p:cNvGrpSpPr>
              <a:grpSpLocks/>
            </p:cNvGrpSpPr>
            <p:nvPr/>
          </p:nvGrpSpPr>
          <p:grpSpPr bwMode="auto">
            <a:xfrm>
              <a:off x="2144" y="3605"/>
              <a:ext cx="248" cy="196"/>
              <a:chOff x="4306" y="2833"/>
              <a:chExt cx="248" cy="196"/>
            </a:xfrm>
          </p:grpSpPr>
          <p:sp>
            <p:nvSpPr>
              <p:cNvPr id="268495" name="Oval 2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96" name="Text Box 20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497" name="Line 209"/>
            <p:cNvSpPr>
              <a:spLocks noChangeShapeType="1"/>
            </p:cNvSpPr>
            <p:nvPr/>
          </p:nvSpPr>
          <p:spPr bwMode="auto">
            <a:xfrm flipH="1">
              <a:off x="1693" y="3385"/>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498" name="Line 210"/>
            <p:cNvSpPr>
              <a:spLocks noChangeShapeType="1"/>
            </p:cNvSpPr>
            <p:nvPr/>
          </p:nvSpPr>
          <p:spPr bwMode="auto">
            <a:xfrm>
              <a:off x="2059" y="3379"/>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499" name="Group 211"/>
            <p:cNvGrpSpPr>
              <a:grpSpLocks/>
            </p:cNvGrpSpPr>
            <p:nvPr/>
          </p:nvGrpSpPr>
          <p:grpSpPr bwMode="auto">
            <a:xfrm>
              <a:off x="264" y="3989"/>
              <a:ext cx="248" cy="196"/>
              <a:chOff x="4306" y="2833"/>
              <a:chExt cx="248" cy="196"/>
            </a:xfrm>
          </p:grpSpPr>
          <p:sp>
            <p:nvSpPr>
              <p:cNvPr id="268500" name="Oval 2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01" name="Text Box 21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502" name="Group 214"/>
            <p:cNvGrpSpPr>
              <a:grpSpLocks/>
            </p:cNvGrpSpPr>
            <p:nvPr/>
          </p:nvGrpSpPr>
          <p:grpSpPr bwMode="auto">
            <a:xfrm>
              <a:off x="560" y="3985"/>
              <a:ext cx="248" cy="196"/>
              <a:chOff x="4306" y="2833"/>
              <a:chExt cx="248" cy="196"/>
            </a:xfrm>
          </p:grpSpPr>
          <p:sp>
            <p:nvSpPr>
              <p:cNvPr id="268503" name="Oval 2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04" name="Text Box 21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505" name="Line 217"/>
            <p:cNvSpPr>
              <a:spLocks noChangeShapeType="1"/>
            </p:cNvSpPr>
            <p:nvPr/>
          </p:nvSpPr>
          <p:spPr bwMode="auto">
            <a:xfrm flipH="1">
              <a:off x="386" y="3778"/>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06" name="Line 218"/>
            <p:cNvSpPr>
              <a:spLocks noChangeShapeType="1"/>
            </p:cNvSpPr>
            <p:nvPr/>
          </p:nvSpPr>
          <p:spPr bwMode="auto">
            <a:xfrm>
              <a:off x="582" y="3785"/>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07" name="Group 219"/>
            <p:cNvGrpSpPr>
              <a:grpSpLocks/>
            </p:cNvGrpSpPr>
            <p:nvPr/>
          </p:nvGrpSpPr>
          <p:grpSpPr bwMode="auto">
            <a:xfrm>
              <a:off x="840" y="3985"/>
              <a:ext cx="214" cy="196"/>
              <a:chOff x="4306" y="2833"/>
              <a:chExt cx="214" cy="196"/>
            </a:xfrm>
          </p:grpSpPr>
          <p:sp>
            <p:nvSpPr>
              <p:cNvPr id="268508" name="Oval 2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09" name="Text Box 2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510" name="Group 222"/>
            <p:cNvGrpSpPr>
              <a:grpSpLocks/>
            </p:cNvGrpSpPr>
            <p:nvPr/>
          </p:nvGrpSpPr>
          <p:grpSpPr bwMode="auto">
            <a:xfrm>
              <a:off x="1136" y="3989"/>
              <a:ext cx="214" cy="196"/>
              <a:chOff x="4306" y="2833"/>
              <a:chExt cx="214" cy="196"/>
            </a:xfrm>
          </p:grpSpPr>
          <p:sp>
            <p:nvSpPr>
              <p:cNvPr id="268511" name="Oval 2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12" name="Text Box 2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513" name="Line 225"/>
            <p:cNvSpPr>
              <a:spLocks noChangeShapeType="1"/>
            </p:cNvSpPr>
            <p:nvPr/>
          </p:nvSpPr>
          <p:spPr bwMode="auto">
            <a:xfrm flipH="1">
              <a:off x="955" y="3758"/>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14" name="Line 226"/>
            <p:cNvSpPr>
              <a:spLocks noChangeShapeType="1"/>
            </p:cNvSpPr>
            <p:nvPr/>
          </p:nvSpPr>
          <p:spPr bwMode="auto">
            <a:xfrm>
              <a:off x="1165" y="3772"/>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15" name="Group 227"/>
            <p:cNvGrpSpPr>
              <a:grpSpLocks/>
            </p:cNvGrpSpPr>
            <p:nvPr/>
          </p:nvGrpSpPr>
          <p:grpSpPr bwMode="auto">
            <a:xfrm>
              <a:off x="1424" y="3985"/>
              <a:ext cx="214" cy="196"/>
              <a:chOff x="4306" y="2833"/>
              <a:chExt cx="214" cy="196"/>
            </a:xfrm>
          </p:grpSpPr>
          <p:sp>
            <p:nvSpPr>
              <p:cNvPr id="268516" name="Oval 2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17" name="Text Box 2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518" name="Group 230"/>
            <p:cNvGrpSpPr>
              <a:grpSpLocks/>
            </p:cNvGrpSpPr>
            <p:nvPr/>
          </p:nvGrpSpPr>
          <p:grpSpPr bwMode="auto">
            <a:xfrm>
              <a:off x="1712" y="3989"/>
              <a:ext cx="248" cy="196"/>
              <a:chOff x="4306" y="2833"/>
              <a:chExt cx="248" cy="196"/>
            </a:xfrm>
          </p:grpSpPr>
          <p:sp>
            <p:nvSpPr>
              <p:cNvPr id="268519" name="Oval 2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20" name="Text Box 23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521" name="Line 233"/>
            <p:cNvSpPr>
              <a:spLocks noChangeShapeType="1"/>
            </p:cNvSpPr>
            <p:nvPr/>
          </p:nvSpPr>
          <p:spPr bwMode="auto">
            <a:xfrm flipH="1">
              <a:off x="1538" y="3772"/>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22" name="Line 234"/>
            <p:cNvSpPr>
              <a:spLocks noChangeShapeType="1"/>
            </p:cNvSpPr>
            <p:nvPr/>
          </p:nvSpPr>
          <p:spPr bwMode="auto">
            <a:xfrm>
              <a:off x="1754" y="3772"/>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23" name="Group 235"/>
            <p:cNvGrpSpPr>
              <a:grpSpLocks/>
            </p:cNvGrpSpPr>
            <p:nvPr/>
          </p:nvGrpSpPr>
          <p:grpSpPr bwMode="auto">
            <a:xfrm>
              <a:off x="1992" y="3989"/>
              <a:ext cx="248" cy="196"/>
              <a:chOff x="4306" y="2833"/>
              <a:chExt cx="248" cy="196"/>
            </a:xfrm>
          </p:grpSpPr>
          <p:sp>
            <p:nvSpPr>
              <p:cNvPr id="268524" name="Oval 2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25" name="Text Box 2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526" name="Line 238"/>
            <p:cNvSpPr>
              <a:spLocks noChangeShapeType="1"/>
            </p:cNvSpPr>
            <p:nvPr/>
          </p:nvSpPr>
          <p:spPr bwMode="auto">
            <a:xfrm flipH="1">
              <a:off x="2100" y="3772"/>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27" name="Line 239"/>
            <p:cNvSpPr>
              <a:spLocks noChangeShapeType="1"/>
            </p:cNvSpPr>
            <p:nvPr/>
          </p:nvSpPr>
          <p:spPr bwMode="auto">
            <a:xfrm flipV="1">
              <a:off x="841" y="3035"/>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528" name="Group 240"/>
          <p:cNvGrpSpPr>
            <a:grpSpLocks/>
          </p:cNvGrpSpPr>
          <p:nvPr/>
        </p:nvGrpSpPr>
        <p:grpSpPr bwMode="auto">
          <a:xfrm>
            <a:off x="520700" y="1878013"/>
            <a:ext cx="3668713" cy="2108200"/>
            <a:chOff x="252" y="2867"/>
            <a:chExt cx="2311" cy="1328"/>
          </a:xfrm>
        </p:grpSpPr>
        <p:sp>
          <p:nvSpPr>
            <p:cNvPr id="268529" name="Rectangle 241"/>
            <p:cNvSpPr>
              <a:spLocks noChangeArrowheads="1"/>
            </p:cNvSpPr>
            <p:nvPr/>
          </p:nvSpPr>
          <p:spPr bwMode="auto">
            <a:xfrm>
              <a:off x="252" y="2867"/>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530" name="Group 242"/>
            <p:cNvGrpSpPr>
              <a:grpSpLocks/>
            </p:cNvGrpSpPr>
            <p:nvPr/>
          </p:nvGrpSpPr>
          <p:grpSpPr bwMode="auto">
            <a:xfrm>
              <a:off x="1280" y="2881"/>
              <a:ext cx="214" cy="196"/>
              <a:chOff x="4306" y="2833"/>
              <a:chExt cx="214" cy="196"/>
            </a:xfrm>
          </p:grpSpPr>
          <p:sp>
            <p:nvSpPr>
              <p:cNvPr id="268531" name="Oval 2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32" name="Text Box 24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68533" name="Group 245"/>
            <p:cNvGrpSpPr>
              <a:grpSpLocks/>
            </p:cNvGrpSpPr>
            <p:nvPr/>
          </p:nvGrpSpPr>
          <p:grpSpPr bwMode="auto">
            <a:xfrm>
              <a:off x="704" y="3221"/>
              <a:ext cx="214" cy="196"/>
              <a:chOff x="4306" y="2833"/>
              <a:chExt cx="214" cy="196"/>
            </a:xfrm>
          </p:grpSpPr>
          <p:sp>
            <p:nvSpPr>
              <p:cNvPr id="268534" name="Oval 2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35" name="Text Box 24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536" name="Group 248"/>
            <p:cNvGrpSpPr>
              <a:grpSpLocks/>
            </p:cNvGrpSpPr>
            <p:nvPr/>
          </p:nvGrpSpPr>
          <p:grpSpPr bwMode="auto">
            <a:xfrm>
              <a:off x="1856" y="3221"/>
              <a:ext cx="214" cy="196"/>
              <a:chOff x="4306" y="2833"/>
              <a:chExt cx="214" cy="196"/>
            </a:xfrm>
          </p:grpSpPr>
          <p:sp>
            <p:nvSpPr>
              <p:cNvPr id="268537" name="Oval 2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38" name="Text Box 2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539" name="Line 251"/>
            <p:cNvSpPr>
              <a:spLocks noChangeShapeType="1"/>
            </p:cNvSpPr>
            <p:nvPr/>
          </p:nvSpPr>
          <p:spPr bwMode="auto">
            <a:xfrm flipH="1">
              <a:off x="848" y="3032"/>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40" name="Line 252"/>
            <p:cNvSpPr>
              <a:spLocks noChangeShapeType="1"/>
            </p:cNvSpPr>
            <p:nvPr/>
          </p:nvSpPr>
          <p:spPr bwMode="auto">
            <a:xfrm>
              <a:off x="1479" y="3032"/>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41" name="Group 253"/>
            <p:cNvGrpSpPr>
              <a:grpSpLocks/>
            </p:cNvGrpSpPr>
            <p:nvPr/>
          </p:nvGrpSpPr>
          <p:grpSpPr bwMode="auto">
            <a:xfrm>
              <a:off x="408" y="3605"/>
              <a:ext cx="248" cy="196"/>
              <a:chOff x="4306" y="2833"/>
              <a:chExt cx="248" cy="196"/>
            </a:xfrm>
          </p:grpSpPr>
          <p:sp>
            <p:nvSpPr>
              <p:cNvPr id="268542" name="Oval 25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43" name="Text Box 25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544" name="Group 256"/>
            <p:cNvGrpSpPr>
              <a:grpSpLocks/>
            </p:cNvGrpSpPr>
            <p:nvPr/>
          </p:nvGrpSpPr>
          <p:grpSpPr bwMode="auto">
            <a:xfrm>
              <a:off x="992" y="3605"/>
              <a:ext cx="214" cy="196"/>
              <a:chOff x="4306" y="2833"/>
              <a:chExt cx="214" cy="196"/>
            </a:xfrm>
          </p:grpSpPr>
          <p:sp>
            <p:nvSpPr>
              <p:cNvPr id="268545" name="Oval 2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46" name="Text Box 2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547" name="Line 259"/>
            <p:cNvSpPr>
              <a:spLocks noChangeShapeType="1"/>
            </p:cNvSpPr>
            <p:nvPr/>
          </p:nvSpPr>
          <p:spPr bwMode="auto">
            <a:xfrm flipH="1">
              <a:off x="535" y="3379"/>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48" name="Line 260"/>
            <p:cNvSpPr>
              <a:spLocks noChangeShapeType="1"/>
            </p:cNvSpPr>
            <p:nvPr/>
          </p:nvSpPr>
          <p:spPr bwMode="auto">
            <a:xfrm>
              <a:off x="894" y="3385"/>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49" name="Group 261"/>
            <p:cNvGrpSpPr>
              <a:grpSpLocks/>
            </p:cNvGrpSpPr>
            <p:nvPr/>
          </p:nvGrpSpPr>
          <p:grpSpPr bwMode="auto">
            <a:xfrm>
              <a:off x="1568" y="3605"/>
              <a:ext cx="214" cy="196"/>
              <a:chOff x="4306" y="2833"/>
              <a:chExt cx="214" cy="196"/>
            </a:xfrm>
          </p:grpSpPr>
          <p:sp>
            <p:nvSpPr>
              <p:cNvPr id="268550" name="Oval 2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51" name="Text Box 2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552" name="Group 264"/>
            <p:cNvGrpSpPr>
              <a:grpSpLocks/>
            </p:cNvGrpSpPr>
            <p:nvPr/>
          </p:nvGrpSpPr>
          <p:grpSpPr bwMode="auto">
            <a:xfrm>
              <a:off x="2144" y="3605"/>
              <a:ext cx="248" cy="196"/>
              <a:chOff x="4306" y="2833"/>
              <a:chExt cx="248" cy="196"/>
            </a:xfrm>
          </p:grpSpPr>
          <p:sp>
            <p:nvSpPr>
              <p:cNvPr id="268553" name="Oval 2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54" name="Text Box 2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555" name="Line 267"/>
            <p:cNvSpPr>
              <a:spLocks noChangeShapeType="1"/>
            </p:cNvSpPr>
            <p:nvPr/>
          </p:nvSpPr>
          <p:spPr bwMode="auto">
            <a:xfrm flipH="1">
              <a:off x="1693" y="3385"/>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56" name="Line 268"/>
            <p:cNvSpPr>
              <a:spLocks noChangeShapeType="1"/>
            </p:cNvSpPr>
            <p:nvPr/>
          </p:nvSpPr>
          <p:spPr bwMode="auto">
            <a:xfrm>
              <a:off x="2059" y="3379"/>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57" name="Group 269"/>
            <p:cNvGrpSpPr>
              <a:grpSpLocks/>
            </p:cNvGrpSpPr>
            <p:nvPr/>
          </p:nvGrpSpPr>
          <p:grpSpPr bwMode="auto">
            <a:xfrm>
              <a:off x="264" y="3989"/>
              <a:ext cx="248" cy="196"/>
              <a:chOff x="4306" y="2833"/>
              <a:chExt cx="248" cy="196"/>
            </a:xfrm>
          </p:grpSpPr>
          <p:sp>
            <p:nvSpPr>
              <p:cNvPr id="268558" name="Oval 2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59" name="Text Box 27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68560" name="Group 272"/>
            <p:cNvGrpSpPr>
              <a:grpSpLocks/>
            </p:cNvGrpSpPr>
            <p:nvPr/>
          </p:nvGrpSpPr>
          <p:grpSpPr bwMode="auto">
            <a:xfrm>
              <a:off x="560" y="3985"/>
              <a:ext cx="248" cy="196"/>
              <a:chOff x="4306" y="2833"/>
              <a:chExt cx="248" cy="196"/>
            </a:xfrm>
          </p:grpSpPr>
          <p:sp>
            <p:nvSpPr>
              <p:cNvPr id="268561" name="Oval 2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62" name="Text Box 2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563" name="Line 275"/>
            <p:cNvSpPr>
              <a:spLocks noChangeShapeType="1"/>
            </p:cNvSpPr>
            <p:nvPr/>
          </p:nvSpPr>
          <p:spPr bwMode="auto">
            <a:xfrm flipH="1">
              <a:off x="386" y="3778"/>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64" name="Line 276"/>
            <p:cNvSpPr>
              <a:spLocks noChangeShapeType="1"/>
            </p:cNvSpPr>
            <p:nvPr/>
          </p:nvSpPr>
          <p:spPr bwMode="auto">
            <a:xfrm>
              <a:off x="582" y="3785"/>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65" name="Group 277"/>
            <p:cNvGrpSpPr>
              <a:grpSpLocks/>
            </p:cNvGrpSpPr>
            <p:nvPr/>
          </p:nvGrpSpPr>
          <p:grpSpPr bwMode="auto">
            <a:xfrm>
              <a:off x="840" y="3985"/>
              <a:ext cx="214" cy="196"/>
              <a:chOff x="4306" y="2833"/>
              <a:chExt cx="214" cy="196"/>
            </a:xfrm>
          </p:grpSpPr>
          <p:sp>
            <p:nvSpPr>
              <p:cNvPr id="268566" name="Oval 2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67" name="Text Box 2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568" name="Group 280"/>
            <p:cNvGrpSpPr>
              <a:grpSpLocks/>
            </p:cNvGrpSpPr>
            <p:nvPr/>
          </p:nvGrpSpPr>
          <p:grpSpPr bwMode="auto">
            <a:xfrm>
              <a:off x="1136" y="3989"/>
              <a:ext cx="214" cy="196"/>
              <a:chOff x="4306" y="2833"/>
              <a:chExt cx="214" cy="196"/>
            </a:xfrm>
          </p:grpSpPr>
          <p:sp>
            <p:nvSpPr>
              <p:cNvPr id="268569" name="Oval 2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70" name="Text Box 2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571" name="Line 283"/>
            <p:cNvSpPr>
              <a:spLocks noChangeShapeType="1"/>
            </p:cNvSpPr>
            <p:nvPr/>
          </p:nvSpPr>
          <p:spPr bwMode="auto">
            <a:xfrm flipH="1">
              <a:off x="955" y="3758"/>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72" name="Line 284"/>
            <p:cNvSpPr>
              <a:spLocks noChangeShapeType="1"/>
            </p:cNvSpPr>
            <p:nvPr/>
          </p:nvSpPr>
          <p:spPr bwMode="auto">
            <a:xfrm>
              <a:off x="1165" y="3772"/>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73" name="Group 285"/>
            <p:cNvGrpSpPr>
              <a:grpSpLocks/>
            </p:cNvGrpSpPr>
            <p:nvPr/>
          </p:nvGrpSpPr>
          <p:grpSpPr bwMode="auto">
            <a:xfrm>
              <a:off x="1424" y="3985"/>
              <a:ext cx="214" cy="196"/>
              <a:chOff x="4306" y="2833"/>
              <a:chExt cx="214" cy="196"/>
            </a:xfrm>
          </p:grpSpPr>
          <p:sp>
            <p:nvSpPr>
              <p:cNvPr id="268574" name="Oval 2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75" name="Text Box 28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576" name="Group 288"/>
            <p:cNvGrpSpPr>
              <a:grpSpLocks/>
            </p:cNvGrpSpPr>
            <p:nvPr/>
          </p:nvGrpSpPr>
          <p:grpSpPr bwMode="auto">
            <a:xfrm>
              <a:off x="1712" y="3989"/>
              <a:ext cx="248" cy="196"/>
              <a:chOff x="4306" y="2833"/>
              <a:chExt cx="248" cy="196"/>
            </a:xfrm>
          </p:grpSpPr>
          <p:sp>
            <p:nvSpPr>
              <p:cNvPr id="268577" name="Oval 2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78" name="Text Box 2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579" name="Line 291"/>
            <p:cNvSpPr>
              <a:spLocks noChangeShapeType="1"/>
            </p:cNvSpPr>
            <p:nvPr/>
          </p:nvSpPr>
          <p:spPr bwMode="auto">
            <a:xfrm flipH="1">
              <a:off x="1538" y="3772"/>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80" name="Line 292"/>
            <p:cNvSpPr>
              <a:spLocks noChangeShapeType="1"/>
            </p:cNvSpPr>
            <p:nvPr/>
          </p:nvSpPr>
          <p:spPr bwMode="auto">
            <a:xfrm>
              <a:off x="1754" y="3772"/>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81" name="Group 293"/>
            <p:cNvGrpSpPr>
              <a:grpSpLocks/>
            </p:cNvGrpSpPr>
            <p:nvPr/>
          </p:nvGrpSpPr>
          <p:grpSpPr bwMode="auto">
            <a:xfrm>
              <a:off x="1992" y="3989"/>
              <a:ext cx="248" cy="196"/>
              <a:chOff x="4306" y="2833"/>
              <a:chExt cx="248" cy="196"/>
            </a:xfrm>
          </p:grpSpPr>
          <p:sp>
            <p:nvSpPr>
              <p:cNvPr id="268582" name="Oval 2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83" name="Text Box 2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584" name="Line 296"/>
            <p:cNvSpPr>
              <a:spLocks noChangeShapeType="1"/>
            </p:cNvSpPr>
            <p:nvPr/>
          </p:nvSpPr>
          <p:spPr bwMode="auto">
            <a:xfrm flipH="1">
              <a:off x="2100" y="3772"/>
              <a:ext cx="88"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85" name="Line 297"/>
            <p:cNvSpPr>
              <a:spLocks noChangeShapeType="1"/>
            </p:cNvSpPr>
            <p:nvPr/>
          </p:nvSpPr>
          <p:spPr bwMode="auto">
            <a:xfrm flipV="1">
              <a:off x="841" y="3035"/>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586" name="Group 298"/>
          <p:cNvGrpSpPr>
            <a:grpSpLocks/>
          </p:cNvGrpSpPr>
          <p:nvPr/>
        </p:nvGrpSpPr>
        <p:grpSpPr bwMode="auto">
          <a:xfrm>
            <a:off x="4589463" y="1857375"/>
            <a:ext cx="3668712" cy="2108200"/>
            <a:chOff x="2891" y="1170"/>
            <a:chExt cx="2311" cy="1328"/>
          </a:xfrm>
        </p:grpSpPr>
        <p:sp>
          <p:nvSpPr>
            <p:cNvPr id="268587" name="Rectangle 299"/>
            <p:cNvSpPr>
              <a:spLocks noChangeArrowheads="1"/>
            </p:cNvSpPr>
            <p:nvPr/>
          </p:nvSpPr>
          <p:spPr bwMode="auto">
            <a:xfrm>
              <a:off x="2891" y="1170"/>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588" name="Group 300"/>
            <p:cNvGrpSpPr>
              <a:grpSpLocks/>
            </p:cNvGrpSpPr>
            <p:nvPr/>
          </p:nvGrpSpPr>
          <p:grpSpPr bwMode="auto">
            <a:xfrm>
              <a:off x="3919" y="1184"/>
              <a:ext cx="248" cy="196"/>
              <a:chOff x="4306" y="2833"/>
              <a:chExt cx="248" cy="196"/>
            </a:xfrm>
          </p:grpSpPr>
          <p:sp>
            <p:nvSpPr>
              <p:cNvPr id="268589" name="Oval 3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90" name="Text Box 30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grpSp>
          <p:nvGrpSpPr>
            <p:cNvPr id="268591" name="Group 303"/>
            <p:cNvGrpSpPr>
              <a:grpSpLocks/>
            </p:cNvGrpSpPr>
            <p:nvPr/>
          </p:nvGrpSpPr>
          <p:grpSpPr bwMode="auto">
            <a:xfrm>
              <a:off x="3343" y="1524"/>
              <a:ext cx="214" cy="196"/>
              <a:chOff x="4306" y="2833"/>
              <a:chExt cx="214" cy="196"/>
            </a:xfrm>
          </p:grpSpPr>
          <p:sp>
            <p:nvSpPr>
              <p:cNvPr id="268592" name="Oval 3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93" name="Text Box 3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594" name="Group 306"/>
            <p:cNvGrpSpPr>
              <a:grpSpLocks/>
            </p:cNvGrpSpPr>
            <p:nvPr/>
          </p:nvGrpSpPr>
          <p:grpSpPr bwMode="auto">
            <a:xfrm>
              <a:off x="4495" y="1524"/>
              <a:ext cx="214" cy="196"/>
              <a:chOff x="4306" y="2833"/>
              <a:chExt cx="214" cy="196"/>
            </a:xfrm>
          </p:grpSpPr>
          <p:sp>
            <p:nvSpPr>
              <p:cNvPr id="268595" name="Oval 3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96" name="Text Box 3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597" name="Line 309"/>
            <p:cNvSpPr>
              <a:spLocks noChangeShapeType="1"/>
            </p:cNvSpPr>
            <p:nvPr/>
          </p:nvSpPr>
          <p:spPr bwMode="auto">
            <a:xfrm flipH="1">
              <a:off x="3487" y="133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598" name="Line 310"/>
            <p:cNvSpPr>
              <a:spLocks noChangeShapeType="1"/>
            </p:cNvSpPr>
            <p:nvPr/>
          </p:nvSpPr>
          <p:spPr bwMode="auto">
            <a:xfrm>
              <a:off x="4118" y="133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599" name="Group 311"/>
            <p:cNvGrpSpPr>
              <a:grpSpLocks/>
            </p:cNvGrpSpPr>
            <p:nvPr/>
          </p:nvGrpSpPr>
          <p:grpSpPr bwMode="auto">
            <a:xfrm>
              <a:off x="3047" y="1908"/>
              <a:ext cx="248" cy="196"/>
              <a:chOff x="4306" y="2833"/>
              <a:chExt cx="248" cy="196"/>
            </a:xfrm>
          </p:grpSpPr>
          <p:sp>
            <p:nvSpPr>
              <p:cNvPr id="268600" name="Oval 3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01" name="Text Box 31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602" name="Group 314"/>
            <p:cNvGrpSpPr>
              <a:grpSpLocks/>
            </p:cNvGrpSpPr>
            <p:nvPr/>
          </p:nvGrpSpPr>
          <p:grpSpPr bwMode="auto">
            <a:xfrm>
              <a:off x="3631" y="1908"/>
              <a:ext cx="214" cy="196"/>
              <a:chOff x="4306" y="2833"/>
              <a:chExt cx="214" cy="196"/>
            </a:xfrm>
          </p:grpSpPr>
          <p:sp>
            <p:nvSpPr>
              <p:cNvPr id="268603" name="Oval 3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04" name="Text Box 3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605" name="Line 317"/>
            <p:cNvSpPr>
              <a:spLocks noChangeShapeType="1"/>
            </p:cNvSpPr>
            <p:nvPr/>
          </p:nvSpPr>
          <p:spPr bwMode="auto">
            <a:xfrm flipH="1">
              <a:off x="3174" y="168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06" name="Line 318"/>
            <p:cNvSpPr>
              <a:spLocks noChangeShapeType="1"/>
            </p:cNvSpPr>
            <p:nvPr/>
          </p:nvSpPr>
          <p:spPr bwMode="auto">
            <a:xfrm>
              <a:off x="3533" y="168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07" name="Group 319"/>
            <p:cNvGrpSpPr>
              <a:grpSpLocks/>
            </p:cNvGrpSpPr>
            <p:nvPr/>
          </p:nvGrpSpPr>
          <p:grpSpPr bwMode="auto">
            <a:xfrm>
              <a:off x="4207" y="1908"/>
              <a:ext cx="214" cy="196"/>
              <a:chOff x="4306" y="2833"/>
              <a:chExt cx="214" cy="196"/>
            </a:xfrm>
          </p:grpSpPr>
          <p:sp>
            <p:nvSpPr>
              <p:cNvPr id="268608" name="Oval 3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09" name="Text Box 3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610" name="Group 322"/>
            <p:cNvGrpSpPr>
              <a:grpSpLocks/>
            </p:cNvGrpSpPr>
            <p:nvPr/>
          </p:nvGrpSpPr>
          <p:grpSpPr bwMode="auto">
            <a:xfrm>
              <a:off x="4783" y="1908"/>
              <a:ext cx="248" cy="196"/>
              <a:chOff x="4306" y="2833"/>
              <a:chExt cx="248" cy="196"/>
            </a:xfrm>
          </p:grpSpPr>
          <p:sp>
            <p:nvSpPr>
              <p:cNvPr id="268611" name="Oval 3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12" name="Text Box 3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613" name="Line 325"/>
            <p:cNvSpPr>
              <a:spLocks noChangeShapeType="1"/>
            </p:cNvSpPr>
            <p:nvPr/>
          </p:nvSpPr>
          <p:spPr bwMode="auto">
            <a:xfrm flipH="1">
              <a:off x="4332" y="168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14" name="Line 326"/>
            <p:cNvSpPr>
              <a:spLocks noChangeShapeType="1"/>
            </p:cNvSpPr>
            <p:nvPr/>
          </p:nvSpPr>
          <p:spPr bwMode="auto">
            <a:xfrm>
              <a:off x="4698" y="168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15" name="Group 327"/>
            <p:cNvGrpSpPr>
              <a:grpSpLocks/>
            </p:cNvGrpSpPr>
            <p:nvPr/>
          </p:nvGrpSpPr>
          <p:grpSpPr bwMode="auto">
            <a:xfrm>
              <a:off x="2903" y="2292"/>
              <a:ext cx="248" cy="196"/>
              <a:chOff x="4306" y="2833"/>
              <a:chExt cx="248" cy="196"/>
            </a:xfrm>
          </p:grpSpPr>
          <p:sp>
            <p:nvSpPr>
              <p:cNvPr id="268616" name="Oval 3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17" name="Text Box 3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618" name="Group 330"/>
            <p:cNvGrpSpPr>
              <a:grpSpLocks/>
            </p:cNvGrpSpPr>
            <p:nvPr/>
          </p:nvGrpSpPr>
          <p:grpSpPr bwMode="auto">
            <a:xfrm>
              <a:off x="3199" y="2288"/>
              <a:ext cx="248" cy="196"/>
              <a:chOff x="4306" y="2833"/>
              <a:chExt cx="248" cy="196"/>
            </a:xfrm>
          </p:grpSpPr>
          <p:sp>
            <p:nvSpPr>
              <p:cNvPr id="268619" name="Oval 3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20" name="Text Box 33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621" name="Line 333"/>
            <p:cNvSpPr>
              <a:spLocks noChangeShapeType="1"/>
            </p:cNvSpPr>
            <p:nvPr/>
          </p:nvSpPr>
          <p:spPr bwMode="auto">
            <a:xfrm flipH="1">
              <a:off x="3025" y="208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22" name="Line 334"/>
            <p:cNvSpPr>
              <a:spLocks noChangeShapeType="1"/>
            </p:cNvSpPr>
            <p:nvPr/>
          </p:nvSpPr>
          <p:spPr bwMode="auto">
            <a:xfrm>
              <a:off x="3221" y="208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23" name="Group 335"/>
            <p:cNvGrpSpPr>
              <a:grpSpLocks/>
            </p:cNvGrpSpPr>
            <p:nvPr/>
          </p:nvGrpSpPr>
          <p:grpSpPr bwMode="auto">
            <a:xfrm>
              <a:off x="3479" y="2288"/>
              <a:ext cx="214" cy="196"/>
              <a:chOff x="4306" y="2833"/>
              <a:chExt cx="214" cy="196"/>
            </a:xfrm>
          </p:grpSpPr>
          <p:sp>
            <p:nvSpPr>
              <p:cNvPr id="268624" name="Oval 3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25" name="Text Box 3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626" name="Group 338"/>
            <p:cNvGrpSpPr>
              <a:grpSpLocks/>
            </p:cNvGrpSpPr>
            <p:nvPr/>
          </p:nvGrpSpPr>
          <p:grpSpPr bwMode="auto">
            <a:xfrm>
              <a:off x="3775" y="2292"/>
              <a:ext cx="214" cy="196"/>
              <a:chOff x="4306" y="2833"/>
              <a:chExt cx="214" cy="196"/>
            </a:xfrm>
          </p:grpSpPr>
          <p:sp>
            <p:nvSpPr>
              <p:cNvPr id="268627" name="Oval 3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28" name="Text Box 34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629" name="Line 341"/>
            <p:cNvSpPr>
              <a:spLocks noChangeShapeType="1"/>
            </p:cNvSpPr>
            <p:nvPr/>
          </p:nvSpPr>
          <p:spPr bwMode="auto">
            <a:xfrm flipH="1">
              <a:off x="3594" y="206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30" name="Line 342"/>
            <p:cNvSpPr>
              <a:spLocks noChangeShapeType="1"/>
            </p:cNvSpPr>
            <p:nvPr/>
          </p:nvSpPr>
          <p:spPr bwMode="auto">
            <a:xfrm>
              <a:off x="3804" y="207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31" name="Group 343"/>
            <p:cNvGrpSpPr>
              <a:grpSpLocks/>
            </p:cNvGrpSpPr>
            <p:nvPr/>
          </p:nvGrpSpPr>
          <p:grpSpPr bwMode="auto">
            <a:xfrm>
              <a:off x="4063" y="2288"/>
              <a:ext cx="214" cy="196"/>
              <a:chOff x="4306" y="2833"/>
              <a:chExt cx="214" cy="196"/>
            </a:xfrm>
          </p:grpSpPr>
          <p:sp>
            <p:nvSpPr>
              <p:cNvPr id="268632" name="Oval 3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33" name="Text Box 3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634" name="Group 346"/>
            <p:cNvGrpSpPr>
              <a:grpSpLocks/>
            </p:cNvGrpSpPr>
            <p:nvPr/>
          </p:nvGrpSpPr>
          <p:grpSpPr bwMode="auto">
            <a:xfrm>
              <a:off x="4351" y="2292"/>
              <a:ext cx="248" cy="196"/>
              <a:chOff x="4306" y="2833"/>
              <a:chExt cx="248" cy="196"/>
            </a:xfrm>
          </p:grpSpPr>
          <p:sp>
            <p:nvSpPr>
              <p:cNvPr id="268635" name="Oval 3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36" name="Text Box 34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637" name="Line 349"/>
            <p:cNvSpPr>
              <a:spLocks noChangeShapeType="1"/>
            </p:cNvSpPr>
            <p:nvPr/>
          </p:nvSpPr>
          <p:spPr bwMode="auto">
            <a:xfrm flipH="1">
              <a:off x="4177" y="207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38" name="Line 350"/>
            <p:cNvSpPr>
              <a:spLocks noChangeShapeType="1"/>
            </p:cNvSpPr>
            <p:nvPr/>
          </p:nvSpPr>
          <p:spPr bwMode="auto">
            <a:xfrm>
              <a:off x="4393" y="207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39" name="Line 351"/>
            <p:cNvSpPr>
              <a:spLocks noChangeShapeType="1"/>
            </p:cNvSpPr>
            <p:nvPr/>
          </p:nvSpPr>
          <p:spPr bwMode="auto">
            <a:xfrm flipV="1">
              <a:off x="3480" y="133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640" name="Group 352"/>
          <p:cNvGrpSpPr>
            <a:grpSpLocks/>
          </p:cNvGrpSpPr>
          <p:nvPr/>
        </p:nvGrpSpPr>
        <p:grpSpPr bwMode="auto">
          <a:xfrm>
            <a:off x="4591050" y="1849438"/>
            <a:ext cx="3668713" cy="2108200"/>
            <a:chOff x="2891" y="1170"/>
            <a:chExt cx="2311" cy="1328"/>
          </a:xfrm>
        </p:grpSpPr>
        <p:sp>
          <p:nvSpPr>
            <p:cNvPr id="268641" name="Rectangle 353"/>
            <p:cNvSpPr>
              <a:spLocks noChangeArrowheads="1"/>
            </p:cNvSpPr>
            <p:nvPr/>
          </p:nvSpPr>
          <p:spPr bwMode="auto">
            <a:xfrm>
              <a:off x="2891" y="1170"/>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642" name="Group 354"/>
            <p:cNvGrpSpPr>
              <a:grpSpLocks/>
            </p:cNvGrpSpPr>
            <p:nvPr/>
          </p:nvGrpSpPr>
          <p:grpSpPr bwMode="auto">
            <a:xfrm>
              <a:off x="3919" y="1184"/>
              <a:ext cx="214" cy="196"/>
              <a:chOff x="4306" y="2833"/>
              <a:chExt cx="214" cy="196"/>
            </a:xfrm>
          </p:grpSpPr>
          <p:sp>
            <p:nvSpPr>
              <p:cNvPr id="268643" name="Oval 3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44" name="Text Box 35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645" name="Group 357"/>
            <p:cNvGrpSpPr>
              <a:grpSpLocks/>
            </p:cNvGrpSpPr>
            <p:nvPr/>
          </p:nvGrpSpPr>
          <p:grpSpPr bwMode="auto">
            <a:xfrm>
              <a:off x="3343" y="1524"/>
              <a:ext cx="248" cy="196"/>
              <a:chOff x="4306" y="2833"/>
              <a:chExt cx="248" cy="196"/>
            </a:xfrm>
          </p:grpSpPr>
          <p:sp>
            <p:nvSpPr>
              <p:cNvPr id="268646" name="Oval 3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47" name="Text Box 35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grpSp>
          <p:nvGrpSpPr>
            <p:cNvPr id="268648" name="Group 360"/>
            <p:cNvGrpSpPr>
              <a:grpSpLocks/>
            </p:cNvGrpSpPr>
            <p:nvPr/>
          </p:nvGrpSpPr>
          <p:grpSpPr bwMode="auto">
            <a:xfrm>
              <a:off x="4495" y="1524"/>
              <a:ext cx="214" cy="196"/>
              <a:chOff x="4306" y="2833"/>
              <a:chExt cx="214" cy="196"/>
            </a:xfrm>
          </p:grpSpPr>
          <p:sp>
            <p:nvSpPr>
              <p:cNvPr id="268649" name="Oval 3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50" name="Text Box 3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651" name="Line 363"/>
            <p:cNvSpPr>
              <a:spLocks noChangeShapeType="1"/>
            </p:cNvSpPr>
            <p:nvPr/>
          </p:nvSpPr>
          <p:spPr bwMode="auto">
            <a:xfrm flipH="1">
              <a:off x="3487" y="133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52" name="Line 364"/>
            <p:cNvSpPr>
              <a:spLocks noChangeShapeType="1"/>
            </p:cNvSpPr>
            <p:nvPr/>
          </p:nvSpPr>
          <p:spPr bwMode="auto">
            <a:xfrm>
              <a:off x="4118" y="133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53" name="Group 365"/>
            <p:cNvGrpSpPr>
              <a:grpSpLocks/>
            </p:cNvGrpSpPr>
            <p:nvPr/>
          </p:nvGrpSpPr>
          <p:grpSpPr bwMode="auto">
            <a:xfrm>
              <a:off x="3047" y="1908"/>
              <a:ext cx="248" cy="196"/>
              <a:chOff x="4306" y="2833"/>
              <a:chExt cx="248" cy="196"/>
            </a:xfrm>
          </p:grpSpPr>
          <p:sp>
            <p:nvSpPr>
              <p:cNvPr id="268654" name="Oval 3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55" name="Text Box 36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656" name="Group 368"/>
            <p:cNvGrpSpPr>
              <a:grpSpLocks/>
            </p:cNvGrpSpPr>
            <p:nvPr/>
          </p:nvGrpSpPr>
          <p:grpSpPr bwMode="auto">
            <a:xfrm>
              <a:off x="3631" y="1908"/>
              <a:ext cx="214" cy="196"/>
              <a:chOff x="4306" y="2833"/>
              <a:chExt cx="214" cy="196"/>
            </a:xfrm>
          </p:grpSpPr>
          <p:sp>
            <p:nvSpPr>
              <p:cNvPr id="268657" name="Oval 3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58" name="Text Box 3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68659" name="Line 371"/>
            <p:cNvSpPr>
              <a:spLocks noChangeShapeType="1"/>
            </p:cNvSpPr>
            <p:nvPr/>
          </p:nvSpPr>
          <p:spPr bwMode="auto">
            <a:xfrm flipH="1">
              <a:off x="3174" y="168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60" name="Line 372"/>
            <p:cNvSpPr>
              <a:spLocks noChangeShapeType="1"/>
            </p:cNvSpPr>
            <p:nvPr/>
          </p:nvSpPr>
          <p:spPr bwMode="auto">
            <a:xfrm>
              <a:off x="3533" y="168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61" name="Group 373"/>
            <p:cNvGrpSpPr>
              <a:grpSpLocks/>
            </p:cNvGrpSpPr>
            <p:nvPr/>
          </p:nvGrpSpPr>
          <p:grpSpPr bwMode="auto">
            <a:xfrm>
              <a:off x="4207" y="1908"/>
              <a:ext cx="214" cy="196"/>
              <a:chOff x="4306" y="2833"/>
              <a:chExt cx="214" cy="196"/>
            </a:xfrm>
          </p:grpSpPr>
          <p:sp>
            <p:nvSpPr>
              <p:cNvPr id="268662" name="Oval 3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63" name="Text Box 37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664" name="Group 376"/>
            <p:cNvGrpSpPr>
              <a:grpSpLocks/>
            </p:cNvGrpSpPr>
            <p:nvPr/>
          </p:nvGrpSpPr>
          <p:grpSpPr bwMode="auto">
            <a:xfrm>
              <a:off x="4783" y="1908"/>
              <a:ext cx="248" cy="196"/>
              <a:chOff x="4306" y="2833"/>
              <a:chExt cx="248" cy="196"/>
            </a:xfrm>
          </p:grpSpPr>
          <p:sp>
            <p:nvSpPr>
              <p:cNvPr id="268665" name="Oval 3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66" name="Text Box 37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667" name="Line 379"/>
            <p:cNvSpPr>
              <a:spLocks noChangeShapeType="1"/>
            </p:cNvSpPr>
            <p:nvPr/>
          </p:nvSpPr>
          <p:spPr bwMode="auto">
            <a:xfrm flipH="1">
              <a:off x="4332" y="168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68" name="Line 380"/>
            <p:cNvSpPr>
              <a:spLocks noChangeShapeType="1"/>
            </p:cNvSpPr>
            <p:nvPr/>
          </p:nvSpPr>
          <p:spPr bwMode="auto">
            <a:xfrm>
              <a:off x="4698" y="168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69" name="Group 381"/>
            <p:cNvGrpSpPr>
              <a:grpSpLocks/>
            </p:cNvGrpSpPr>
            <p:nvPr/>
          </p:nvGrpSpPr>
          <p:grpSpPr bwMode="auto">
            <a:xfrm>
              <a:off x="2903" y="2292"/>
              <a:ext cx="248" cy="196"/>
              <a:chOff x="4306" y="2833"/>
              <a:chExt cx="248" cy="196"/>
            </a:xfrm>
          </p:grpSpPr>
          <p:sp>
            <p:nvSpPr>
              <p:cNvPr id="268670" name="Oval 3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71" name="Text Box 38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672" name="Group 384"/>
            <p:cNvGrpSpPr>
              <a:grpSpLocks/>
            </p:cNvGrpSpPr>
            <p:nvPr/>
          </p:nvGrpSpPr>
          <p:grpSpPr bwMode="auto">
            <a:xfrm>
              <a:off x="3199" y="2288"/>
              <a:ext cx="248" cy="196"/>
              <a:chOff x="4306" y="2833"/>
              <a:chExt cx="248" cy="196"/>
            </a:xfrm>
          </p:grpSpPr>
          <p:sp>
            <p:nvSpPr>
              <p:cNvPr id="268673" name="Oval 3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74" name="Text Box 38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675" name="Line 387"/>
            <p:cNvSpPr>
              <a:spLocks noChangeShapeType="1"/>
            </p:cNvSpPr>
            <p:nvPr/>
          </p:nvSpPr>
          <p:spPr bwMode="auto">
            <a:xfrm flipH="1">
              <a:off x="3025" y="208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76" name="Line 388"/>
            <p:cNvSpPr>
              <a:spLocks noChangeShapeType="1"/>
            </p:cNvSpPr>
            <p:nvPr/>
          </p:nvSpPr>
          <p:spPr bwMode="auto">
            <a:xfrm>
              <a:off x="3221" y="208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77" name="Group 389"/>
            <p:cNvGrpSpPr>
              <a:grpSpLocks/>
            </p:cNvGrpSpPr>
            <p:nvPr/>
          </p:nvGrpSpPr>
          <p:grpSpPr bwMode="auto">
            <a:xfrm>
              <a:off x="3479" y="2288"/>
              <a:ext cx="214" cy="196"/>
              <a:chOff x="4306" y="2833"/>
              <a:chExt cx="214" cy="196"/>
            </a:xfrm>
          </p:grpSpPr>
          <p:sp>
            <p:nvSpPr>
              <p:cNvPr id="268678" name="Oval 3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79" name="Text Box 39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680" name="Group 392"/>
            <p:cNvGrpSpPr>
              <a:grpSpLocks/>
            </p:cNvGrpSpPr>
            <p:nvPr/>
          </p:nvGrpSpPr>
          <p:grpSpPr bwMode="auto">
            <a:xfrm>
              <a:off x="3775" y="2292"/>
              <a:ext cx="214" cy="196"/>
              <a:chOff x="4306" y="2833"/>
              <a:chExt cx="214" cy="196"/>
            </a:xfrm>
          </p:grpSpPr>
          <p:sp>
            <p:nvSpPr>
              <p:cNvPr id="268681" name="Oval 3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82" name="Text Box 39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683" name="Line 395"/>
            <p:cNvSpPr>
              <a:spLocks noChangeShapeType="1"/>
            </p:cNvSpPr>
            <p:nvPr/>
          </p:nvSpPr>
          <p:spPr bwMode="auto">
            <a:xfrm flipH="1">
              <a:off x="3594" y="206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84" name="Line 396"/>
            <p:cNvSpPr>
              <a:spLocks noChangeShapeType="1"/>
            </p:cNvSpPr>
            <p:nvPr/>
          </p:nvSpPr>
          <p:spPr bwMode="auto">
            <a:xfrm>
              <a:off x="3804" y="207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685" name="Group 397"/>
            <p:cNvGrpSpPr>
              <a:grpSpLocks/>
            </p:cNvGrpSpPr>
            <p:nvPr/>
          </p:nvGrpSpPr>
          <p:grpSpPr bwMode="auto">
            <a:xfrm>
              <a:off x="4063" y="2288"/>
              <a:ext cx="214" cy="196"/>
              <a:chOff x="4306" y="2833"/>
              <a:chExt cx="214" cy="196"/>
            </a:xfrm>
          </p:grpSpPr>
          <p:sp>
            <p:nvSpPr>
              <p:cNvPr id="268686" name="Oval 3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87" name="Text Box 3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688" name="Group 400"/>
            <p:cNvGrpSpPr>
              <a:grpSpLocks/>
            </p:cNvGrpSpPr>
            <p:nvPr/>
          </p:nvGrpSpPr>
          <p:grpSpPr bwMode="auto">
            <a:xfrm>
              <a:off x="4351" y="2292"/>
              <a:ext cx="248" cy="196"/>
              <a:chOff x="4306" y="2833"/>
              <a:chExt cx="248" cy="196"/>
            </a:xfrm>
          </p:grpSpPr>
          <p:sp>
            <p:nvSpPr>
              <p:cNvPr id="268689" name="Oval 4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90" name="Text Box 40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691" name="Line 403"/>
            <p:cNvSpPr>
              <a:spLocks noChangeShapeType="1"/>
            </p:cNvSpPr>
            <p:nvPr/>
          </p:nvSpPr>
          <p:spPr bwMode="auto">
            <a:xfrm flipH="1">
              <a:off x="4177" y="207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92" name="Line 404"/>
            <p:cNvSpPr>
              <a:spLocks noChangeShapeType="1"/>
            </p:cNvSpPr>
            <p:nvPr/>
          </p:nvSpPr>
          <p:spPr bwMode="auto">
            <a:xfrm>
              <a:off x="4393" y="207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693" name="Line 405"/>
            <p:cNvSpPr>
              <a:spLocks noChangeShapeType="1"/>
            </p:cNvSpPr>
            <p:nvPr/>
          </p:nvSpPr>
          <p:spPr bwMode="auto">
            <a:xfrm flipV="1">
              <a:off x="3480" y="133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694" name="Group 406"/>
          <p:cNvGrpSpPr>
            <a:grpSpLocks/>
          </p:cNvGrpSpPr>
          <p:nvPr/>
        </p:nvGrpSpPr>
        <p:grpSpPr bwMode="auto">
          <a:xfrm>
            <a:off x="4614863" y="1841500"/>
            <a:ext cx="3668712" cy="2108200"/>
            <a:chOff x="2891" y="1170"/>
            <a:chExt cx="2311" cy="1328"/>
          </a:xfrm>
        </p:grpSpPr>
        <p:sp>
          <p:nvSpPr>
            <p:cNvPr id="268695" name="Rectangle 407"/>
            <p:cNvSpPr>
              <a:spLocks noChangeArrowheads="1"/>
            </p:cNvSpPr>
            <p:nvPr/>
          </p:nvSpPr>
          <p:spPr bwMode="auto">
            <a:xfrm>
              <a:off x="2891" y="1170"/>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696" name="Group 408"/>
            <p:cNvGrpSpPr>
              <a:grpSpLocks/>
            </p:cNvGrpSpPr>
            <p:nvPr/>
          </p:nvGrpSpPr>
          <p:grpSpPr bwMode="auto">
            <a:xfrm>
              <a:off x="3919" y="1184"/>
              <a:ext cx="214" cy="196"/>
              <a:chOff x="4306" y="2833"/>
              <a:chExt cx="214" cy="196"/>
            </a:xfrm>
          </p:grpSpPr>
          <p:sp>
            <p:nvSpPr>
              <p:cNvPr id="268697" name="Oval 4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98" name="Text Box 4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699" name="Group 411"/>
            <p:cNvGrpSpPr>
              <a:grpSpLocks/>
            </p:cNvGrpSpPr>
            <p:nvPr/>
          </p:nvGrpSpPr>
          <p:grpSpPr bwMode="auto">
            <a:xfrm>
              <a:off x="3343" y="1524"/>
              <a:ext cx="214" cy="196"/>
              <a:chOff x="4306" y="2833"/>
              <a:chExt cx="214" cy="196"/>
            </a:xfrm>
          </p:grpSpPr>
          <p:sp>
            <p:nvSpPr>
              <p:cNvPr id="268700" name="Oval 4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01" name="Text Box 4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702" name="Group 414"/>
            <p:cNvGrpSpPr>
              <a:grpSpLocks/>
            </p:cNvGrpSpPr>
            <p:nvPr/>
          </p:nvGrpSpPr>
          <p:grpSpPr bwMode="auto">
            <a:xfrm>
              <a:off x="4495" y="1524"/>
              <a:ext cx="214" cy="196"/>
              <a:chOff x="4306" y="2833"/>
              <a:chExt cx="214" cy="196"/>
            </a:xfrm>
          </p:grpSpPr>
          <p:sp>
            <p:nvSpPr>
              <p:cNvPr id="268703" name="Oval 4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04" name="Text Box 4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705" name="Line 417"/>
            <p:cNvSpPr>
              <a:spLocks noChangeShapeType="1"/>
            </p:cNvSpPr>
            <p:nvPr/>
          </p:nvSpPr>
          <p:spPr bwMode="auto">
            <a:xfrm flipH="1">
              <a:off x="3487" y="133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06" name="Line 418"/>
            <p:cNvSpPr>
              <a:spLocks noChangeShapeType="1"/>
            </p:cNvSpPr>
            <p:nvPr/>
          </p:nvSpPr>
          <p:spPr bwMode="auto">
            <a:xfrm>
              <a:off x="4118" y="133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07" name="Group 419"/>
            <p:cNvGrpSpPr>
              <a:grpSpLocks/>
            </p:cNvGrpSpPr>
            <p:nvPr/>
          </p:nvGrpSpPr>
          <p:grpSpPr bwMode="auto">
            <a:xfrm>
              <a:off x="3047" y="1908"/>
              <a:ext cx="248" cy="196"/>
              <a:chOff x="4306" y="2833"/>
              <a:chExt cx="248" cy="196"/>
            </a:xfrm>
          </p:grpSpPr>
          <p:sp>
            <p:nvSpPr>
              <p:cNvPr id="268708" name="Oval 4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09" name="Text Box 4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710" name="Group 422"/>
            <p:cNvGrpSpPr>
              <a:grpSpLocks/>
            </p:cNvGrpSpPr>
            <p:nvPr/>
          </p:nvGrpSpPr>
          <p:grpSpPr bwMode="auto">
            <a:xfrm>
              <a:off x="3631" y="1908"/>
              <a:ext cx="248" cy="196"/>
              <a:chOff x="4306" y="2833"/>
              <a:chExt cx="248" cy="196"/>
            </a:xfrm>
          </p:grpSpPr>
          <p:sp>
            <p:nvSpPr>
              <p:cNvPr id="268711" name="Oval 4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12" name="Text Box 42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sp>
          <p:nvSpPr>
            <p:cNvPr id="268713" name="Line 425"/>
            <p:cNvSpPr>
              <a:spLocks noChangeShapeType="1"/>
            </p:cNvSpPr>
            <p:nvPr/>
          </p:nvSpPr>
          <p:spPr bwMode="auto">
            <a:xfrm flipH="1">
              <a:off x="3174" y="168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14" name="Line 426"/>
            <p:cNvSpPr>
              <a:spLocks noChangeShapeType="1"/>
            </p:cNvSpPr>
            <p:nvPr/>
          </p:nvSpPr>
          <p:spPr bwMode="auto">
            <a:xfrm>
              <a:off x="3533" y="168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15" name="Group 427"/>
            <p:cNvGrpSpPr>
              <a:grpSpLocks/>
            </p:cNvGrpSpPr>
            <p:nvPr/>
          </p:nvGrpSpPr>
          <p:grpSpPr bwMode="auto">
            <a:xfrm>
              <a:off x="4207" y="1908"/>
              <a:ext cx="214" cy="196"/>
              <a:chOff x="4306" y="2833"/>
              <a:chExt cx="214" cy="196"/>
            </a:xfrm>
          </p:grpSpPr>
          <p:sp>
            <p:nvSpPr>
              <p:cNvPr id="268716" name="Oval 4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17" name="Text Box 4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718" name="Group 430"/>
            <p:cNvGrpSpPr>
              <a:grpSpLocks/>
            </p:cNvGrpSpPr>
            <p:nvPr/>
          </p:nvGrpSpPr>
          <p:grpSpPr bwMode="auto">
            <a:xfrm>
              <a:off x="4783" y="1908"/>
              <a:ext cx="248" cy="196"/>
              <a:chOff x="4306" y="2833"/>
              <a:chExt cx="248" cy="196"/>
            </a:xfrm>
          </p:grpSpPr>
          <p:sp>
            <p:nvSpPr>
              <p:cNvPr id="268719" name="Oval 4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20" name="Text Box 43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721" name="Line 433"/>
            <p:cNvSpPr>
              <a:spLocks noChangeShapeType="1"/>
            </p:cNvSpPr>
            <p:nvPr/>
          </p:nvSpPr>
          <p:spPr bwMode="auto">
            <a:xfrm flipH="1">
              <a:off x="4332" y="168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22" name="Line 434"/>
            <p:cNvSpPr>
              <a:spLocks noChangeShapeType="1"/>
            </p:cNvSpPr>
            <p:nvPr/>
          </p:nvSpPr>
          <p:spPr bwMode="auto">
            <a:xfrm>
              <a:off x="4698" y="168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23" name="Group 435"/>
            <p:cNvGrpSpPr>
              <a:grpSpLocks/>
            </p:cNvGrpSpPr>
            <p:nvPr/>
          </p:nvGrpSpPr>
          <p:grpSpPr bwMode="auto">
            <a:xfrm>
              <a:off x="2903" y="2292"/>
              <a:ext cx="248" cy="196"/>
              <a:chOff x="4306" y="2833"/>
              <a:chExt cx="248" cy="196"/>
            </a:xfrm>
          </p:grpSpPr>
          <p:sp>
            <p:nvSpPr>
              <p:cNvPr id="268724" name="Oval 4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25" name="Text Box 4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726" name="Group 438"/>
            <p:cNvGrpSpPr>
              <a:grpSpLocks/>
            </p:cNvGrpSpPr>
            <p:nvPr/>
          </p:nvGrpSpPr>
          <p:grpSpPr bwMode="auto">
            <a:xfrm>
              <a:off x="3199" y="2288"/>
              <a:ext cx="248" cy="196"/>
              <a:chOff x="4306" y="2833"/>
              <a:chExt cx="248" cy="196"/>
            </a:xfrm>
          </p:grpSpPr>
          <p:sp>
            <p:nvSpPr>
              <p:cNvPr id="268727" name="Oval 4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28" name="Text Box 4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729" name="Line 441"/>
            <p:cNvSpPr>
              <a:spLocks noChangeShapeType="1"/>
            </p:cNvSpPr>
            <p:nvPr/>
          </p:nvSpPr>
          <p:spPr bwMode="auto">
            <a:xfrm flipH="1">
              <a:off x="3025" y="208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30" name="Line 442"/>
            <p:cNvSpPr>
              <a:spLocks noChangeShapeType="1"/>
            </p:cNvSpPr>
            <p:nvPr/>
          </p:nvSpPr>
          <p:spPr bwMode="auto">
            <a:xfrm>
              <a:off x="3221" y="208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31" name="Group 443"/>
            <p:cNvGrpSpPr>
              <a:grpSpLocks/>
            </p:cNvGrpSpPr>
            <p:nvPr/>
          </p:nvGrpSpPr>
          <p:grpSpPr bwMode="auto">
            <a:xfrm>
              <a:off x="3479" y="2288"/>
              <a:ext cx="214" cy="196"/>
              <a:chOff x="4306" y="2833"/>
              <a:chExt cx="214" cy="196"/>
            </a:xfrm>
          </p:grpSpPr>
          <p:sp>
            <p:nvSpPr>
              <p:cNvPr id="268732" name="Oval 4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33" name="Text Box 4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734" name="Group 446"/>
            <p:cNvGrpSpPr>
              <a:grpSpLocks/>
            </p:cNvGrpSpPr>
            <p:nvPr/>
          </p:nvGrpSpPr>
          <p:grpSpPr bwMode="auto">
            <a:xfrm>
              <a:off x="3775" y="2292"/>
              <a:ext cx="214" cy="196"/>
              <a:chOff x="4306" y="2833"/>
              <a:chExt cx="214" cy="196"/>
            </a:xfrm>
          </p:grpSpPr>
          <p:sp>
            <p:nvSpPr>
              <p:cNvPr id="268735" name="Oval 4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36" name="Text Box 44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737" name="Line 449"/>
            <p:cNvSpPr>
              <a:spLocks noChangeShapeType="1"/>
            </p:cNvSpPr>
            <p:nvPr/>
          </p:nvSpPr>
          <p:spPr bwMode="auto">
            <a:xfrm flipH="1">
              <a:off x="3594" y="206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38" name="Line 450"/>
            <p:cNvSpPr>
              <a:spLocks noChangeShapeType="1"/>
            </p:cNvSpPr>
            <p:nvPr/>
          </p:nvSpPr>
          <p:spPr bwMode="auto">
            <a:xfrm>
              <a:off x="3804" y="207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39" name="Group 451"/>
            <p:cNvGrpSpPr>
              <a:grpSpLocks/>
            </p:cNvGrpSpPr>
            <p:nvPr/>
          </p:nvGrpSpPr>
          <p:grpSpPr bwMode="auto">
            <a:xfrm>
              <a:off x="4063" y="2288"/>
              <a:ext cx="214" cy="196"/>
              <a:chOff x="4306" y="2833"/>
              <a:chExt cx="214" cy="196"/>
            </a:xfrm>
          </p:grpSpPr>
          <p:sp>
            <p:nvSpPr>
              <p:cNvPr id="268740" name="Oval 4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41" name="Text Box 4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742" name="Group 454"/>
            <p:cNvGrpSpPr>
              <a:grpSpLocks/>
            </p:cNvGrpSpPr>
            <p:nvPr/>
          </p:nvGrpSpPr>
          <p:grpSpPr bwMode="auto">
            <a:xfrm>
              <a:off x="4351" y="2292"/>
              <a:ext cx="248" cy="196"/>
              <a:chOff x="4306" y="2833"/>
              <a:chExt cx="248" cy="196"/>
            </a:xfrm>
          </p:grpSpPr>
          <p:sp>
            <p:nvSpPr>
              <p:cNvPr id="268743" name="Oval 4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44" name="Text Box 4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745" name="Line 457"/>
            <p:cNvSpPr>
              <a:spLocks noChangeShapeType="1"/>
            </p:cNvSpPr>
            <p:nvPr/>
          </p:nvSpPr>
          <p:spPr bwMode="auto">
            <a:xfrm flipH="1">
              <a:off x="4177" y="207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46" name="Line 458"/>
            <p:cNvSpPr>
              <a:spLocks noChangeShapeType="1"/>
            </p:cNvSpPr>
            <p:nvPr/>
          </p:nvSpPr>
          <p:spPr bwMode="auto">
            <a:xfrm>
              <a:off x="4393" y="207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47" name="Line 459"/>
            <p:cNvSpPr>
              <a:spLocks noChangeShapeType="1"/>
            </p:cNvSpPr>
            <p:nvPr/>
          </p:nvSpPr>
          <p:spPr bwMode="auto">
            <a:xfrm flipV="1">
              <a:off x="3480" y="133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748" name="Group 460"/>
          <p:cNvGrpSpPr>
            <a:grpSpLocks/>
          </p:cNvGrpSpPr>
          <p:nvPr/>
        </p:nvGrpSpPr>
        <p:grpSpPr bwMode="auto">
          <a:xfrm>
            <a:off x="4637088" y="1844675"/>
            <a:ext cx="3668712" cy="2108200"/>
            <a:chOff x="2891" y="1170"/>
            <a:chExt cx="2311" cy="1328"/>
          </a:xfrm>
        </p:grpSpPr>
        <p:sp>
          <p:nvSpPr>
            <p:cNvPr id="268749" name="Rectangle 461"/>
            <p:cNvSpPr>
              <a:spLocks noChangeArrowheads="1"/>
            </p:cNvSpPr>
            <p:nvPr/>
          </p:nvSpPr>
          <p:spPr bwMode="auto">
            <a:xfrm>
              <a:off x="2891" y="1170"/>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750" name="Group 462"/>
            <p:cNvGrpSpPr>
              <a:grpSpLocks/>
            </p:cNvGrpSpPr>
            <p:nvPr/>
          </p:nvGrpSpPr>
          <p:grpSpPr bwMode="auto">
            <a:xfrm>
              <a:off x="3919" y="1184"/>
              <a:ext cx="214" cy="196"/>
              <a:chOff x="4306" y="2833"/>
              <a:chExt cx="214" cy="196"/>
            </a:xfrm>
          </p:grpSpPr>
          <p:sp>
            <p:nvSpPr>
              <p:cNvPr id="268751" name="Oval 4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52" name="Text Box 4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68753" name="Group 465"/>
            <p:cNvGrpSpPr>
              <a:grpSpLocks/>
            </p:cNvGrpSpPr>
            <p:nvPr/>
          </p:nvGrpSpPr>
          <p:grpSpPr bwMode="auto">
            <a:xfrm>
              <a:off x="3343" y="1524"/>
              <a:ext cx="214" cy="196"/>
              <a:chOff x="4306" y="2833"/>
              <a:chExt cx="214" cy="196"/>
            </a:xfrm>
          </p:grpSpPr>
          <p:sp>
            <p:nvSpPr>
              <p:cNvPr id="268754" name="Oval 4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55" name="Text Box 4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756" name="Group 468"/>
            <p:cNvGrpSpPr>
              <a:grpSpLocks/>
            </p:cNvGrpSpPr>
            <p:nvPr/>
          </p:nvGrpSpPr>
          <p:grpSpPr bwMode="auto">
            <a:xfrm>
              <a:off x="4495" y="1524"/>
              <a:ext cx="214" cy="196"/>
              <a:chOff x="4306" y="2833"/>
              <a:chExt cx="214" cy="196"/>
            </a:xfrm>
          </p:grpSpPr>
          <p:sp>
            <p:nvSpPr>
              <p:cNvPr id="268757" name="Oval 4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58" name="Text Box 47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759" name="Line 471"/>
            <p:cNvSpPr>
              <a:spLocks noChangeShapeType="1"/>
            </p:cNvSpPr>
            <p:nvPr/>
          </p:nvSpPr>
          <p:spPr bwMode="auto">
            <a:xfrm flipH="1">
              <a:off x="3487" y="1335"/>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60" name="Line 472"/>
            <p:cNvSpPr>
              <a:spLocks noChangeShapeType="1"/>
            </p:cNvSpPr>
            <p:nvPr/>
          </p:nvSpPr>
          <p:spPr bwMode="auto">
            <a:xfrm>
              <a:off x="4118" y="1335"/>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61" name="Group 473"/>
            <p:cNvGrpSpPr>
              <a:grpSpLocks/>
            </p:cNvGrpSpPr>
            <p:nvPr/>
          </p:nvGrpSpPr>
          <p:grpSpPr bwMode="auto">
            <a:xfrm>
              <a:off x="3047" y="1908"/>
              <a:ext cx="248" cy="196"/>
              <a:chOff x="4306" y="2833"/>
              <a:chExt cx="248" cy="196"/>
            </a:xfrm>
          </p:grpSpPr>
          <p:sp>
            <p:nvSpPr>
              <p:cNvPr id="268762" name="Oval 4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63" name="Text Box 47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764" name="Group 476"/>
            <p:cNvGrpSpPr>
              <a:grpSpLocks/>
            </p:cNvGrpSpPr>
            <p:nvPr/>
          </p:nvGrpSpPr>
          <p:grpSpPr bwMode="auto">
            <a:xfrm>
              <a:off x="3631" y="1908"/>
              <a:ext cx="214" cy="196"/>
              <a:chOff x="4306" y="2833"/>
              <a:chExt cx="214" cy="196"/>
            </a:xfrm>
          </p:grpSpPr>
          <p:sp>
            <p:nvSpPr>
              <p:cNvPr id="268765" name="Oval 4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66" name="Text Box 4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767" name="Line 479"/>
            <p:cNvSpPr>
              <a:spLocks noChangeShapeType="1"/>
            </p:cNvSpPr>
            <p:nvPr/>
          </p:nvSpPr>
          <p:spPr bwMode="auto">
            <a:xfrm flipH="1">
              <a:off x="3174" y="1682"/>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68" name="Line 480"/>
            <p:cNvSpPr>
              <a:spLocks noChangeShapeType="1"/>
            </p:cNvSpPr>
            <p:nvPr/>
          </p:nvSpPr>
          <p:spPr bwMode="auto">
            <a:xfrm>
              <a:off x="3533" y="1688"/>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69" name="Group 481"/>
            <p:cNvGrpSpPr>
              <a:grpSpLocks/>
            </p:cNvGrpSpPr>
            <p:nvPr/>
          </p:nvGrpSpPr>
          <p:grpSpPr bwMode="auto">
            <a:xfrm>
              <a:off x="4207" y="1908"/>
              <a:ext cx="214" cy="196"/>
              <a:chOff x="4306" y="2833"/>
              <a:chExt cx="214" cy="196"/>
            </a:xfrm>
          </p:grpSpPr>
          <p:sp>
            <p:nvSpPr>
              <p:cNvPr id="268770" name="Oval 4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71" name="Text Box 48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772" name="Group 484"/>
            <p:cNvGrpSpPr>
              <a:grpSpLocks/>
            </p:cNvGrpSpPr>
            <p:nvPr/>
          </p:nvGrpSpPr>
          <p:grpSpPr bwMode="auto">
            <a:xfrm>
              <a:off x="4783" y="1908"/>
              <a:ext cx="248" cy="196"/>
              <a:chOff x="4306" y="2833"/>
              <a:chExt cx="248" cy="196"/>
            </a:xfrm>
          </p:grpSpPr>
          <p:sp>
            <p:nvSpPr>
              <p:cNvPr id="268773" name="Oval 4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74" name="Text Box 48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775" name="Line 487"/>
            <p:cNvSpPr>
              <a:spLocks noChangeShapeType="1"/>
            </p:cNvSpPr>
            <p:nvPr/>
          </p:nvSpPr>
          <p:spPr bwMode="auto">
            <a:xfrm flipH="1">
              <a:off x="4332" y="1688"/>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76" name="Line 488"/>
            <p:cNvSpPr>
              <a:spLocks noChangeShapeType="1"/>
            </p:cNvSpPr>
            <p:nvPr/>
          </p:nvSpPr>
          <p:spPr bwMode="auto">
            <a:xfrm>
              <a:off x="4698" y="1682"/>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77" name="Group 489"/>
            <p:cNvGrpSpPr>
              <a:grpSpLocks/>
            </p:cNvGrpSpPr>
            <p:nvPr/>
          </p:nvGrpSpPr>
          <p:grpSpPr bwMode="auto">
            <a:xfrm>
              <a:off x="2903" y="2292"/>
              <a:ext cx="248" cy="196"/>
              <a:chOff x="4306" y="2833"/>
              <a:chExt cx="248" cy="196"/>
            </a:xfrm>
          </p:grpSpPr>
          <p:sp>
            <p:nvSpPr>
              <p:cNvPr id="268778" name="Oval 4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79" name="Text Box 49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780" name="Group 492"/>
            <p:cNvGrpSpPr>
              <a:grpSpLocks/>
            </p:cNvGrpSpPr>
            <p:nvPr/>
          </p:nvGrpSpPr>
          <p:grpSpPr bwMode="auto">
            <a:xfrm>
              <a:off x="3199" y="2288"/>
              <a:ext cx="248" cy="196"/>
              <a:chOff x="4306" y="2833"/>
              <a:chExt cx="248" cy="196"/>
            </a:xfrm>
          </p:grpSpPr>
          <p:sp>
            <p:nvSpPr>
              <p:cNvPr id="268781" name="Oval 4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82" name="Text Box 49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783" name="Line 495"/>
            <p:cNvSpPr>
              <a:spLocks noChangeShapeType="1"/>
            </p:cNvSpPr>
            <p:nvPr/>
          </p:nvSpPr>
          <p:spPr bwMode="auto">
            <a:xfrm flipH="1">
              <a:off x="3025" y="2081"/>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84" name="Line 496"/>
            <p:cNvSpPr>
              <a:spLocks noChangeShapeType="1"/>
            </p:cNvSpPr>
            <p:nvPr/>
          </p:nvSpPr>
          <p:spPr bwMode="auto">
            <a:xfrm>
              <a:off x="3221" y="2088"/>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85" name="Group 497"/>
            <p:cNvGrpSpPr>
              <a:grpSpLocks/>
            </p:cNvGrpSpPr>
            <p:nvPr/>
          </p:nvGrpSpPr>
          <p:grpSpPr bwMode="auto">
            <a:xfrm>
              <a:off x="3479" y="2288"/>
              <a:ext cx="214" cy="196"/>
              <a:chOff x="4306" y="2833"/>
              <a:chExt cx="214" cy="196"/>
            </a:xfrm>
          </p:grpSpPr>
          <p:sp>
            <p:nvSpPr>
              <p:cNvPr id="268786" name="Oval 4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87" name="Text Box 4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788" name="Group 500"/>
            <p:cNvGrpSpPr>
              <a:grpSpLocks/>
            </p:cNvGrpSpPr>
            <p:nvPr/>
          </p:nvGrpSpPr>
          <p:grpSpPr bwMode="auto">
            <a:xfrm>
              <a:off x="3775" y="2292"/>
              <a:ext cx="248" cy="196"/>
              <a:chOff x="4306" y="2833"/>
              <a:chExt cx="248" cy="196"/>
            </a:xfrm>
          </p:grpSpPr>
          <p:sp>
            <p:nvSpPr>
              <p:cNvPr id="268789" name="Oval 5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90" name="Text Box 50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sp>
          <p:nvSpPr>
            <p:cNvPr id="268791" name="Line 503"/>
            <p:cNvSpPr>
              <a:spLocks noChangeShapeType="1"/>
            </p:cNvSpPr>
            <p:nvPr/>
          </p:nvSpPr>
          <p:spPr bwMode="auto">
            <a:xfrm flipH="1">
              <a:off x="3594" y="2061"/>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792" name="Line 504"/>
            <p:cNvSpPr>
              <a:spLocks noChangeShapeType="1"/>
            </p:cNvSpPr>
            <p:nvPr/>
          </p:nvSpPr>
          <p:spPr bwMode="auto">
            <a:xfrm>
              <a:off x="3804" y="2075"/>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793" name="Group 505"/>
            <p:cNvGrpSpPr>
              <a:grpSpLocks/>
            </p:cNvGrpSpPr>
            <p:nvPr/>
          </p:nvGrpSpPr>
          <p:grpSpPr bwMode="auto">
            <a:xfrm>
              <a:off x="4063" y="2288"/>
              <a:ext cx="214" cy="196"/>
              <a:chOff x="4306" y="2833"/>
              <a:chExt cx="214" cy="196"/>
            </a:xfrm>
          </p:grpSpPr>
          <p:sp>
            <p:nvSpPr>
              <p:cNvPr id="268794" name="Oval 50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95" name="Text Box 50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796" name="Group 508"/>
            <p:cNvGrpSpPr>
              <a:grpSpLocks/>
            </p:cNvGrpSpPr>
            <p:nvPr/>
          </p:nvGrpSpPr>
          <p:grpSpPr bwMode="auto">
            <a:xfrm>
              <a:off x="4351" y="2292"/>
              <a:ext cx="248" cy="196"/>
              <a:chOff x="4306" y="2833"/>
              <a:chExt cx="248" cy="196"/>
            </a:xfrm>
          </p:grpSpPr>
          <p:sp>
            <p:nvSpPr>
              <p:cNvPr id="268797" name="Oval 5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98" name="Text Box 51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sp>
          <p:nvSpPr>
            <p:cNvPr id="268799" name="Line 511"/>
            <p:cNvSpPr>
              <a:spLocks noChangeShapeType="1"/>
            </p:cNvSpPr>
            <p:nvPr/>
          </p:nvSpPr>
          <p:spPr bwMode="auto">
            <a:xfrm flipH="1">
              <a:off x="4177" y="2075"/>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00" name="Line 512"/>
            <p:cNvSpPr>
              <a:spLocks noChangeShapeType="1"/>
            </p:cNvSpPr>
            <p:nvPr/>
          </p:nvSpPr>
          <p:spPr bwMode="auto">
            <a:xfrm>
              <a:off x="4393" y="2075"/>
              <a:ext cx="75"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01" name="Line 513"/>
            <p:cNvSpPr>
              <a:spLocks noChangeShapeType="1"/>
            </p:cNvSpPr>
            <p:nvPr/>
          </p:nvSpPr>
          <p:spPr bwMode="auto">
            <a:xfrm flipV="1">
              <a:off x="3480" y="1338"/>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802" name="Group 514"/>
          <p:cNvGrpSpPr>
            <a:grpSpLocks/>
          </p:cNvGrpSpPr>
          <p:nvPr/>
        </p:nvGrpSpPr>
        <p:grpSpPr bwMode="auto">
          <a:xfrm>
            <a:off x="530225" y="4406900"/>
            <a:ext cx="3668713" cy="2108200"/>
            <a:chOff x="334" y="2776"/>
            <a:chExt cx="2311" cy="1328"/>
          </a:xfrm>
        </p:grpSpPr>
        <p:sp>
          <p:nvSpPr>
            <p:cNvPr id="268803" name="Rectangle 515"/>
            <p:cNvSpPr>
              <a:spLocks noChangeArrowheads="1"/>
            </p:cNvSpPr>
            <p:nvPr/>
          </p:nvSpPr>
          <p:spPr bwMode="auto">
            <a:xfrm>
              <a:off x="334" y="2776"/>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804" name="Group 516"/>
            <p:cNvGrpSpPr>
              <a:grpSpLocks/>
            </p:cNvGrpSpPr>
            <p:nvPr/>
          </p:nvGrpSpPr>
          <p:grpSpPr bwMode="auto">
            <a:xfrm>
              <a:off x="1362" y="2790"/>
              <a:ext cx="248" cy="196"/>
              <a:chOff x="4306" y="2833"/>
              <a:chExt cx="248" cy="196"/>
            </a:xfrm>
          </p:grpSpPr>
          <p:sp>
            <p:nvSpPr>
              <p:cNvPr id="268805" name="Oval 5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06" name="Text Box 51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68807" name="Group 519"/>
            <p:cNvGrpSpPr>
              <a:grpSpLocks/>
            </p:cNvGrpSpPr>
            <p:nvPr/>
          </p:nvGrpSpPr>
          <p:grpSpPr bwMode="auto">
            <a:xfrm>
              <a:off x="786" y="3130"/>
              <a:ext cx="214" cy="196"/>
              <a:chOff x="4306" y="2833"/>
              <a:chExt cx="214" cy="196"/>
            </a:xfrm>
          </p:grpSpPr>
          <p:sp>
            <p:nvSpPr>
              <p:cNvPr id="268808" name="Oval 5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09" name="Text Box 5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810" name="Group 522"/>
            <p:cNvGrpSpPr>
              <a:grpSpLocks/>
            </p:cNvGrpSpPr>
            <p:nvPr/>
          </p:nvGrpSpPr>
          <p:grpSpPr bwMode="auto">
            <a:xfrm>
              <a:off x="1938" y="3130"/>
              <a:ext cx="214" cy="196"/>
              <a:chOff x="4306" y="2833"/>
              <a:chExt cx="214" cy="196"/>
            </a:xfrm>
          </p:grpSpPr>
          <p:sp>
            <p:nvSpPr>
              <p:cNvPr id="268811" name="Oval 5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12" name="Text Box 5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68813" name="Line 525"/>
            <p:cNvSpPr>
              <a:spLocks noChangeShapeType="1"/>
            </p:cNvSpPr>
            <p:nvPr/>
          </p:nvSpPr>
          <p:spPr bwMode="auto">
            <a:xfrm flipH="1">
              <a:off x="930" y="2941"/>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14" name="Line 526"/>
            <p:cNvSpPr>
              <a:spLocks noChangeShapeType="1"/>
            </p:cNvSpPr>
            <p:nvPr/>
          </p:nvSpPr>
          <p:spPr bwMode="auto">
            <a:xfrm>
              <a:off x="1561" y="2941"/>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15" name="Group 527"/>
            <p:cNvGrpSpPr>
              <a:grpSpLocks/>
            </p:cNvGrpSpPr>
            <p:nvPr/>
          </p:nvGrpSpPr>
          <p:grpSpPr bwMode="auto">
            <a:xfrm>
              <a:off x="490" y="3514"/>
              <a:ext cx="248" cy="196"/>
              <a:chOff x="4306" y="2833"/>
              <a:chExt cx="248" cy="196"/>
            </a:xfrm>
          </p:grpSpPr>
          <p:sp>
            <p:nvSpPr>
              <p:cNvPr id="268816" name="Oval 5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17" name="Text Box 5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818" name="Group 530"/>
            <p:cNvGrpSpPr>
              <a:grpSpLocks/>
            </p:cNvGrpSpPr>
            <p:nvPr/>
          </p:nvGrpSpPr>
          <p:grpSpPr bwMode="auto">
            <a:xfrm>
              <a:off x="1074" y="3514"/>
              <a:ext cx="214" cy="196"/>
              <a:chOff x="4306" y="2833"/>
              <a:chExt cx="214" cy="196"/>
            </a:xfrm>
          </p:grpSpPr>
          <p:sp>
            <p:nvSpPr>
              <p:cNvPr id="268819" name="Oval 5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20" name="Text Box 53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821" name="Line 533"/>
            <p:cNvSpPr>
              <a:spLocks noChangeShapeType="1"/>
            </p:cNvSpPr>
            <p:nvPr/>
          </p:nvSpPr>
          <p:spPr bwMode="auto">
            <a:xfrm flipH="1">
              <a:off x="617" y="3288"/>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22" name="Line 534"/>
            <p:cNvSpPr>
              <a:spLocks noChangeShapeType="1"/>
            </p:cNvSpPr>
            <p:nvPr/>
          </p:nvSpPr>
          <p:spPr bwMode="auto">
            <a:xfrm>
              <a:off x="976" y="3294"/>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23" name="Group 535"/>
            <p:cNvGrpSpPr>
              <a:grpSpLocks/>
            </p:cNvGrpSpPr>
            <p:nvPr/>
          </p:nvGrpSpPr>
          <p:grpSpPr bwMode="auto">
            <a:xfrm>
              <a:off x="1650" y="3514"/>
              <a:ext cx="214" cy="196"/>
              <a:chOff x="4306" y="2833"/>
              <a:chExt cx="214" cy="196"/>
            </a:xfrm>
          </p:grpSpPr>
          <p:sp>
            <p:nvSpPr>
              <p:cNvPr id="268824" name="Oval 5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25" name="Text Box 5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826" name="Group 538"/>
            <p:cNvGrpSpPr>
              <a:grpSpLocks/>
            </p:cNvGrpSpPr>
            <p:nvPr/>
          </p:nvGrpSpPr>
          <p:grpSpPr bwMode="auto">
            <a:xfrm>
              <a:off x="2226" y="3514"/>
              <a:ext cx="248" cy="196"/>
              <a:chOff x="4306" y="2833"/>
              <a:chExt cx="248" cy="196"/>
            </a:xfrm>
          </p:grpSpPr>
          <p:sp>
            <p:nvSpPr>
              <p:cNvPr id="268827" name="Oval 5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28" name="Text Box 5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829" name="Line 541"/>
            <p:cNvSpPr>
              <a:spLocks noChangeShapeType="1"/>
            </p:cNvSpPr>
            <p:nvPr/>
          </p:nvSpPr>
          <p:spPr bwMode="auto">
            <a:xfrm flipH="1">
              <a:off x="1775" y="3294"/>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30" name="Line 542"/>
            <p:cNvSpPr>
              <a:spLocks noChangeShapeType="1"/>
            </p:cNvSpPr>
            <p:nvPr/>
          </p:nvSpPr>
          <p:spPr bwMode="auto">
            <a:xfrm>
              <a:off x="2141" y="3288"/>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31" name="Group 543"/>
            <p:cNvGrpSpPr>
              <a:grpSpLocks/>
            </p:cNvGrpSpPr>
            <p:nvPr/>
          </p:nvGrpSpPr>
          <p:grpSpPr bwMode="auto">
            <a:xfrm>
              <a:off x="346" y="3898"/>
              <a:ext cx="248" cy="196"/>
              <a:chOff x="4306" y="2833"/>
              <a:chExt cx="248" cy="196"/>
            </a:xfrm>
          </p:grpSpPr>
          <p:sp>
            <p:nvSpPr>
              <p:cNvPr id="268832" name="Oval 5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33" name="Text Box 54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834" name="Group 546"/>
            <p:cNvGrpSpPr>
              <a:grpSpLocks/>
            </p:cNvGrpSpPr>
            <p:nvPr/>
          </p:nvGrpSpPr>
          <p:grpSpPr bwMode="auto">
            <a:xfrm>
              <a:off x="642" y="3894"/>
              <a:ext cx="248" cy="196"/>
              <a:chOff x="4306" y="2833"/>
              <a:chExt cx="248" cy="196"/>
            </a:xfrm>
          </p:grpSpPr>
          <p:sp>
            <p:nvSpPr>
              <p:cNvPr id="268835" name="Oval 5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36" name="Text Box 54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837" name="Line 549"/>
            <p:cNvSpPr>
              <a:spLocks noChangeShapeType="1"/>
            </p:cNvSpPr>
            <p:nvPr/>
          </p:nvSpPr>
          <p:spPr bwMode="auto">
            <a:xfrm flipH="1">
              <a:off x="468" y="3687"/>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38" name="Line 550"/>
            <p:cNvSpPr>
              <a:spLocks noChangeShapeType="1"/>
            </p:cNvSpPr>
            <p:nvPr/>
          </p:nvSpPr>
          <p:spPr bwMode="auto">
            <a:xfrm>
              <a:off x="664" y="3694"/>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39" name="Group 551"/>
            <p:cNvGrpSpPr>
              <a:grpSpLocks/>
            </p:cNvGrpSpPr>
            <p:nvPr/>
          </p:nvGrpSpPr>
          <p:grpSpPr bwMode="auto">
            <a:xfrm>
              <a:off x="922" y="3894"/>
              <a:ext cx="214" cy="196"/>
              <a:chOff x="4306" y="2833"/>
              <a:chExt cx="214" cy="196"/>
            </a:xfrm>
          </p:grpSpPr>
          <p:sp>
            <p:nvSpPr>
              <p:cNvPr id="268840" name="Oval 5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41" name="Text Box 5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842" name="Group 554"/>
            <p:cNvGrpSpPr>
              <a:grpSpLocks/>
            </p:cNvGrpSpPr>
            <p:nvPr/>
          </p:nvGrpSpPr>
          <p:grpSpPr bwMode="auto">
            <a:xfrm>
              <a:off x="1218" y="3898"/>
              <a:ext cx="248" cy="196"/>
              <a:chOff x="4306" y="2833"/>
              <a:chExt cx="248" cy="196"/>
            </a:xfrm>
          </p:grpSpPr>
          <p:sp>
            <p:nvSpPr>
              <p:cNvPr id="268843" name="Oval 5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44" name="Text Box 5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845" name="Line 557"/>
            <p:cNvSpPr>
              <a:spLocks noChangeShapeType="1"/>
            </p:cNvSpPr>
            <p:nvPr/>
          </p:nvSpPr>
          <p:spPr bwMode="auto">
            <a:xfrm flipH="1">
              <a:off x="1037" y="3667"/>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46" name="Line 558"/>
            <p:cNvSpPr>
              <a:spLocks noChangeShapeType="1"/>
            </p:cNvSpPr>
            <p:nvPr/>
          </p:nvSpPr>
          <p:spPr bwMode="auto">
            <a:xfrm>
              <a:off x="1247" y="3681"/>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47" name="Group 559"/>
            <p:cNvGrpSpPr>
              <a:grpSpLocks/>
            </p:cNvGrpSpPr>
            <p:nvPr/>
          </p:nvGrpSpPr>
          <p:grpSpPr bwMode="auto">
            <a:xfrm>
              <a:off x="1506" y="3894"/>
              <a:ext cx="214" cy="196"/>
              <a:chOff x="4306" y="2833"/>
              <a:chExt cx="214" cy="196"/>
            </a:xfrm>
          </p:grpSpPr>
          <p:sp>
            <p:nvSpPr>
              <p:cNvPr id="268848" name="Oval 5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49" name="Text Box 56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68850" name="Line 562"/>
            <p:cNvSpPr>
              <a:spLocks noChangeShapeType="1"/>
            </p:cNvSpPr>
            <p:nvPr/>
          </p:nvSpPr>
          <p:spPr bwMode="auto">
            <a:xfrm flipH="1">
              <a:off x="1620" y="3681"/>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51" name="Line 563"/>
            <p:cNvSpPr>
              <a:spLocks noChangeShapeType="1"/>
            </p:cNvSpPr>
            <p:nvPr/>
          </p:nvSpPr>
          <p:spPr bwMode="auto">
            <a:xfrm flipV="1">
              <a:off x="923" y="2944"/>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852" name="Group 564"/>
          <p:cNvGrpSpPr>
            <a:grpSpLocks/>
          </p:cNvGrpSpPr>
          <p:nvPr/>
        </p:nvGrpSpPr>
        <p:grpSpPr bwMode="auto">
          <a:xfrm>
            <a:off x="542925" y="4410075"/>
            <a:ext cx="3668713" cy="2108200"/>
            <a:chOff x="334" y="2776"/>
            <a:chExt cx="2311" cy="1328"/>
          </a:xfrm>
        </p:grpSpPr>
        <p:sp>
          <p:nvSpPr>
            <p:cNvPr id="268853" name="Rectangle 565"/>
            <p:cNvSpPr>
              <a:spLocks noChangeArrowheads="1"/>
            </p:cNvSpPr>
            <p:nvPr/>
          </p:nvSpPr>
          <p:spPr bwMode="auto">
            <a:xfrm>
              <a:off x="334" y="2776"/>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854" name="Group 566"/>
            <p:cNvGrpSpPr>
              <a:grpSpLocks/>
            </p:cNvGrpSpPr>
            <p:nvPr/>
          </p:nvGrpSpPr>
          <p:grpSpPr bwMode="auto">
            <a:xfrm>
              <a:off x="1362" y="2790"/>
              <a:ext cx="214" cy="196"/>
              <a:chOff x="4306" y="2833"/>
              <a:chExt cx="214" cy="196"/>
            </a:xfrm>
          </p:grpSpPr>
          <p:sp>
            <p:nvSpPr>
              <p:cNvPr id="268855" name="Oval 5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56" name="Text Box 5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68857" name="Group 569"/>
            <p:cNvGrpSpPr>
              <a:grpSpLocks/>
            </p:cNvGrpSpPr>
            <p:nvPr/>
          </p:nvGrpSpPr>
          <p:grpSpPr bwMode="auto">
            <a:xfrm>
              <a:off x="786" y="3130"/>
              <a:ext cx="214" cy="196"/>
              <a:chOff x="4306" y="2833"/>
              <a:chExt cx="214" cy="196"/>
            </a:xfrm>
          </p:grpSpPr>
          <p:sp>
            <p:nvSpPr>
              <p:cNvPr id="268858" name="Oval 5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59" name="Text Box 5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860" name="Group 572"/>
            <p:cNvGrpSpPr>
              <a:grpSpLocks/>
            </p:cNvGrpSpPr>
            <p:nvPr/>
          </p:nvGrpSpPr>
          <p:grpSpPr bwMode="auto">
            <a:xfrm>
              <a:off x="1938" y="3130"/>
              <a:ext cx="248" cy="196"/>
              <a:chOff x="4306" y="2833"/>
              <a:chExt cx="248" cy="196"/>
            </a:xfrm>
          </p:grpSpPr>
          <p:sp>
            <p:nvSpPr>
              <p:cNvPr id="268861" name="Oval 5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62" name="Text Box 5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sp>
          <p:nvSpPr>
            <p:cNvPr id="268863" name="Line 575"/>
            <p:cNvSpPr>
              <a:spLocks noChangeShapeType="1"/>
            </p:cNvSpPr>
            <p:nvPr/>
          </p:nvSpPr>
          <p:spPr bwMode="auto">
            <a:xfrm flipH="1">
              <a:off x="930" y="2941"/>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64" name="Line 576"/>
            <p:cNvSpPr>
              <a:spLocks noChangeShapeType="1"/>
            </p:cNvSpPr>
            <p:nvPr/>
          </p:nvSpPr>
          <p:spPr bwMode="auto">
            <a:xfrm>
              <a:off x="1561" y="2941"/>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65" name="Group 577"/>
            <p:cNvGrpSpPr>
              <a:grpSpLocks/>
            </p:cNvGrpSpPr>
            <p:nvPr/>
          </p:nvGrpSpPr>
          <p:grpSpPr bwMode="auto">
            <a:xfrm>
              <a:off x="490" y="3514"/>
              <a:ext cx="248" cy="196"/>
              <a:chOff x="4306" y="2833"/>
              <a:chExt cx="248" cy="196"/>
            </a:xfrm>
          </p:grpSpPr>
          <p:sp>
            <p:nvSpPr>
              <p:cNvPr id="268866" name="Oval 5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67" name="Text Box 57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868" name="Group 580"/>
            <p:cNvGrpSpPr>
              <a:grpSpLocks/>
            </p:cNvGrpSpPr>
            <p:nvPr/>
          </p:nvGrpSpPr>
          <p:grpSpPr bwMode="auto">
            <a:xfrm>
              <a:off x="1074" y="3514"/>
              <a:ext cx="214" cy="196"/>
              <a:chOff x="4306" y="2833"/>
              <a:chExt cx="214" cy="196"/>
            </a:xfrm>
          </p:grpSpPr>
          <p:sp>
            <p:nvSpPr>
              <p:cNvPr id="268869" name="Oval 5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70" name="Text Box 5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871" name="Line 583"/>
            <p:cNvSpPr>
              <a:spLocks noChangeShapeType="1"/>
            </p:cNvSpPr>
            <p:nvPr/>
          </p:nvSpPr>
          <p:spPr bwMode="auto">
            <a:xfrm flipH="1">
              <a:off x="617" y="3288"/>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72" name="Line 584"/>
            <p:cNvSpPr>
              <a:spLocks noChangeShapeType="1"/>
            </p:cNvSpPr>
            <p:nvPr/>
          </p:nvSpPr>
          <p:spPr bwMode="auto">
            <a:xfrm>
              <a:off x="976" y="3294"/>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73" name="Group 585"/>
            <p:cNvGrpSpPr>
              <a:grpSpLocks/>
            </p:cNvGrpSpPr>
            <p:nvPr/>
          </p:nvGrpSpPr>
          <p:grpSpPr bwMode="auto">
            <a:xfrm>
              <a:off x="1650" y="3514"/>
              <a:ext cx="214" cy="196"/>
              <a:chOff x="4306" y="2833"/>
              <a:chExt cx="214" cy="196"/>
            </a:xfrm>
          </p:grpSpPr>
          <p:sp>
            <p:nvSpPr>
              <p:cNvPr id="268874" name="Oval 5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75" name="Text Box 58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8876" name="Group 588"/>
            <p:cNvGrpSpPr>
              <a:grpSpLocks/>
            </p:cNvGrpSpPr>
            <p:nvPr/>
          </p:nvGrpSpPr>
          <p:grpSpPr bwMode="auto">
            <a:xfrm>
              <a:off x="2226" y="3514"/>
              <a:ext cx="248" cy="196"/>
              <a:chOff x="4306" y="2833"/>
              <a:chExt cx="248" cy="196"/>
            </a:xfrm>
          </p:grpSpPr>
          <p:sp>
            <p:nvSpPr>
              <p:cNvPr id="268877" name="Oval 5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78" name="Text Box 5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879" name="Line 591"/>
            <p:cNvSpPr>
              <a:spLocks noChangeShapeType="1"/>
            </p:cNvSpPr>
            <p:nvPr/>
          </p:nvSpPr>
          <p:spPr bwMode="auto">
            <a:xfrm flipH="1">
              <a:off x="1775" y="3294"/>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80" name="Line 592"/>
            <p:cNvSpPr>
              <a:spLocks noChangeShapeType="1"/>
            </p:cNvSpPr>
            <p:nvPr/>
          </p:nvSpPr>
          <p:spPr bwMode="auto">
            <a:xfrm>
              <a:off x="2141" y="3288"/>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81" name="Group 593"/>
            <p:cNvGrpSpPr>
              <a:grpSpLocks/>
            </p:cNvGrpSpPr>
            <p:nvPr/>
          </p:nvGrpSpPr>
          <p:grpSpPr bwMode="auto">
            <a:xfrm>
              <a:off x="346" y="3898"/>
              <a:ext cx="248" cy="196"/>
              <a:chOff x="4306" y="2833"/>
              <a:chExt cx="248" cy="196"/>
            </a:xfrm>
          </p:grpSpPr>
          <p:sp>
            <p:nvSpPr>
              <p:cNvPr id="268882" name="Oval 5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83" name="Text Box 5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884" name="Group 596"/>
            <p:cNvGrpSpPr>
              <a:grpSpLocks/>
            </p:cNvGrpSpPr>
            <p:nvPr/>
          </p:nvGrpSpPr>
          <p:grpSpPr bwMode="auto">
            <a:xfrm>
              <a:off x="642" y="3894"/>
              <a:ext cx="248" cy="196"/>
              <a:chOff x="4306" y="2833"/>
              <a:chExt cx="248" cy="196"/>
            </a:xfrm>
          </p:grpSpPr>
          <p:sp>
            <p:nvSpPr>
              <p:cNvPr id="268885" name="Oval 5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86" name="Text Box 59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887" name="Line 599"/>
            <p:cNvSpPr>
              <a:spLocks noChangeShapeType="1"/>
            </p:cNvSpPr>
            <p:nvPr/>
          </p:nvSpPr>
          <p:spPr bwMode="auto">
            <a:xfrm flipH="1">
              <a:off x="468" y="3687"/>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88" name="Line 600"/>
            <p:cNvSpPr>
              <a:spLocks noChangeShapeType="1"/>
            </p:cNvSpPr>
            <p:nvPr/>
          </p:nvSpPr>
          <p:spPr bwMode="auto">
            <a:xfrm>
              <a:off x="664" y="3694"/>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89" name="Group 601"/>
            <p:cNvGrpSpPr>
              <a:grpSpLocks/>
            </p:cNvGrpSpPr>
            <p:nvPr/>
          </p:nvGrpSpPr>
          <p:grpSpPr bwMode="auto">
            <a:xfrm>
              <a:off x="922" y="3894"/>
              <a:ext cx="214" cy="196"/>
              <a:chOff x="4306" y="2833"/>
              <a:chExt cx="214" cy="196"/>
            </a:xfrm>
          </p:grpSpPr>
          <p:sp>
            <p:nvSpPr>
              <p:cNvPr id="268890" name="Oval 6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91" name="Text Box 6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892" name="Group 604"/>
            <p:cNvGrpSpPr>
              <a:grpSpLocks/>
            </p:cNvGrpSpPr>
            <p:nvPr/>
          </p:nvGrpSpPr>
          <p:grpSpPr bwMode="auto">
            <a:xfrm>
              <a:off x="1218" y="3898"/>
              <a:ext cx="248" cy="196"/>
              <a:chOff x="4306" y="2833"/>
              <a:chExt cx="248" cy="196"/>
            </a:xfrm>
          </p:grpSpPr>
          <p:sp>
            <p:nvSpPr>
              <p:cNvPr id="268893" name="Oval 6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94" name="Text Box 60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895" name="Line 607"/>
            <p:cNvSpPr>
              <a:spLocks noChangeShapeType="1"/>
            </p:cNvSpPr>
            <p:nvPr/>
          </p:nvSpPr>
          <p:spPr bwMode="auto">
            <a:xfrm flipH="1">
              <a:off x="1037" y="3667"/>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896" name="Line 608"/>
            <p:cNvSpPr>
              <a:spLocks noChangeShapeType="1"/>
            </p:cNvSpPr>
            <p:nvPr/>
          </p:nvSpPr>
          <p:spPr bwMode="auto">
            <a:xfrm>
              <a:off x="1247" y="3681"/>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897" name="Group 609"/>
            <p:cNvGrpSpPr>
              <a:grpSpLocks/>
            </p:cNvGrpSpPr>
            <p:nvPr/>
          </p:nvGrpSpPr>
          <p:grpSpPr bwMode="auto">
            <a:xfrm>
              <a:off x="1506" y="3894"/>
              <a:ext cx="214" cy="196"/>
              <a:chOff x="4306" y="2833"/>
              <a:chExt cx="214" cy="196"/>
            </a:xfrm>
          </p:grpSpPr>
          <p:sp>
            <p:nvSpPr>
              <p:cNvPr id="268898" name="Oval 6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99" name="Text Box 6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68900" name="Line 612"/>
            <p:cNvSpPr>
              <a:spLocks noChangeShapeType="1"/>
            </p:cNvSpPr>
            <p:nvPr/>
          </p:nvSpPr>
          <p:spPr bwMode="auto">
            <a:xfrm flipH="1">
              <a:off x="1620" y="3681"/>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01" name="Line 613"/>
            <p:cNvSpPr>
              <a:spLocks noChangeShapeType="1"/>
            </p:cNvSpPr>
            <p:nvPr/>
          </p:nvSpPr>
          <p:spPr bwMode="auto">
            <a:xfrm flipV="1">
              <a:off x="923" y="2944"/>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902" name="Group 614"/>
          <p:cNvGrpSpPr>
            <a:grpSpLocks/>
          </p:cNvGrpSpPr>
          <p:nvPr/>
        </p:nvGrpSpPr>
        <p:grpSpPr bwMode="auto">
          <a:xfrm>
            <a:off x="533400" y="4400550"/>
            <a:ext cx="3668713" cy="2108200"/>
            <a:chOff x="334" y="2776"/>
            <a:chExt cx="2311" cy="1328"/>
          </a:xfrm>
        </p:grpSpPr>
        <p:sp>
          <p:nvSpPr>
            <p:cNvPr id="268903" name="Rectangle 615"/>
            <p:cNvSpPr>
              <a:spLocks noChangeArrowheads="1"/>
            </p:cNvSpPr>
            <p:nvPr/>
          </p:nvSpPr>
          <p:spPr bwMode="auto">
            <a:xfrm>
              <a:off x="334" y="2776"/>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904" name="Group 616"/>
            <p:cNvGrpSpPr>
              <a:grpSpLocks/>
            </p:cNvGrpSpPr>
            <p:nvPr/>
          </p:nvGrpSpPr>
          <p:grpSpPr bwMode="auto">
            <a:xfrm>
              <a:off x="1362" y="2790"/>
              <a:ext cx="214" cy="196"/>
              <a:chOff x="4306" y="2833"/>
              <a:chExt cx="214" cy="196"/>
            </a:xfrm>
          </p:grpSpPr>
          <p:sp>
            <p:nvSpPr>
              <p:cNvPr id="268905" name="Oval 6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06" name="Text Box 6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68907" name="Group 619"/>
            <p:cNvGrpSpPr>
              <a:grpSpLocks/>
            </p:cNvGrpSpPr>
            <p:nvPr/>
          </p:nvGrpSpPr>
          <p:grpSpPr bwMode="auto">
            <a:xfrm>
              <a:off x="786" y="3130"/>
              <a:ext cx="214" cy="196"/>
              <a:chOff x="4306" y="2833"/>
              <a:chExt cx="214" cy="196"/>
            </a:xfrm>
          </p:grpSpPr>
          <p:sp>
            <p:nvSpPr>
              <p:cNvPr id="268908" name="Oval 6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09" name="Text Box 6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910" name="Group 622"/>
            <p:cNvGrpSpPr>
              <a:grpSpLocks/>
            </p:cNvGrpSpPr>
            <p:nvPr/>
          </p:nvGrpSpPr>
          <p:grpSpPr bwMode="auto">
            <a:xfrm>
              <a:off x="1938" y="3130"/>
              <a:ext cx="214" cy="196"/>
              <a:chOff x="4306" y="2833"/>
              <a:chExt cx="214" cy="196"/>
            </a:xfrm>
          </p:grpSpPr>
          <p:sp>
            <p:nvSpPr>
              <p:cNvPr id="268911" name="Oval 6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12" name="Text Box 6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sp>
          <p:nvSpPr>
            <p:cNvPr id="268913" name="Line 625"/>
            <p:cNvSpPr>
              <a:spLocks noChangeShapeType="1"/>
            </p:cNvSpPr>
            <p:nvPr/>
          </p:nvSpPr>
          <p:spPr bwMode="auto">
            <a:xfrm flipH="1">
              <a:off x="930" y="2941"/>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14" name="Line 626"/>
            <p:cNvSpPr>
              <a:spLocks noChangeShapeType="1"/>
            </p:cNvSpPr>
            <p:nvPr/>
          </p:nvSpPr>
          <p:spPr bwMode="auto">
            <a:xfrm>
              <a:off x="1561" y="2941"/>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15" name="Group 627"/>
            <p:cNvGrpSpPr>
              <a:grpSpLocks/>
            </p:cNvGrpSpPr>
            <p:nvPr/>
          </p:nvGrpSpPr>
          <p:grpSpPr bwMode="auto">
            <a:xfrm>
              <a:off x="490" y="3514"/>
              <a:ext cx="248" cy="196"/>
              <a:chOff x="4306" y="2833"/>
              <a:chExt cx="248" cy="196"/>
            </a:xfrm>
          </p:grpSpPr>
          <p:sp>
            <p:nvSpPr>
              <p:cNvPr id="268916" name="Oval 6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17" name="Text Box 6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918" name="Group 630"/>
            <p:cNvGrpSpPr>
              <a:grpSpLocks/>
            </p:cNvGrpSpPr>
            <p:nvPr/>
          </p:nvGrpSpPr>
          <p:grpSpPr bwMode="auto">
            <a:xfrm>
              <a:off x="1074" y="3514"/>
              <a:ext cx="214" cy="196"/>
              <a:chOff x="4306" y="2833"/>
              <a:chExt cx="214" cy="196"/>
            </a:xfrm>
          </p:grpSpPr>
          <p:sp>
            <p:nvSpPr>
              <p:cNvPr id="268919" name="Oval 6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20" name="Text Box 63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921" name="Line 633"/>
            <p:cNvSpPr>
              <a:spLocks noChangeShapeType="1"/>
            </p:cNvSpPr>
            <p:nvPr/>
          </p:nvSpPr>
          <p:spPr bwMode="auto">
            <a:xfrm flipH="1">
              <a:off x="617" y="3288"/>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22" name="Line 634"/>
            <p:cNvSpPr>
              <a:spLocks noChangeShapeType="1"/>
            </p:cNvSpPr>
            <p:nvPr/>
          </p:nvSpPr>
          <p:spPr bwMode="auto">
            <a:xfrm>
              <a:off x="976" y="3294"/>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23" name="Group 635"/>
            <p:cNvGrpSpPr>
              <a:grpSpLocks/>
            </p:cNvGrpSpPr>
            <p:nvPr/>
          </p:nvGrpSpPr>
          <p:grpSpPr bwMode="auto">
            <a:xfrm>
              <a:off x="1650" y="3514"/>
              <a:ext cx="248" cy="196"/>
              <a:chOff x="4306" y="2833"/>
              <a:chExt cx="248" cy="196"/>
            </a:xfrm>
          </p:grpSpPr>
          <p:sp>
            <p:nvSpPr>
              <p:cNvPr id="268924" name="Oval 6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25" name="Text Box 6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68926" name="Group 638"/>
            <p:cNvGrpSpPr>
              <a:grpSpLocks/>
            </p:cNvGrpSpPr>
            <p:nvPr/>
          </p:nvGrpSpPr>
          <p:grpSpPr bwMode="auto">
            <a:xfrm>
              <a:off x="2226" y="3514"/>
              <a:ext cx="248" cy="196"/>
              <a:chOff x="4306" y="2833"/>
              <a:chExt cx="248" cy="196"/>
            </a:xfrm>
          </p:grpSpPr>
          <p:sp>
            <p:nvSpPr>
              <p:cNvPr id="268927" name="Oval 6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28" name="Text Box 6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929" name="Line 641"/>
            <p:cNvSpPr>
              <a:spLocks noChangeShapeType="1"/>
            </p:cNvSpPr>
            <p:nvPr/>
          </p:nvSpPr>
          <p:spPr bwMode="auto">
            <a:xfrm flipH="1">
              <a:off x="1775" y="3294"/>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30" name="Line 642"/>
            <p:cNvSpPr>
              <a:spLocks noChangeShapeType="1"/>
            </p:cNvSpPr>
            <p:nvPr/>
          </p:nvSpPr>
          <p:spPr bwMode="auto">
            <a:xfrm>
              <a:off x="2141" y="3288"/>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31" name="Group 643"/>
            <p:cNvGrpSpPr>
              <a:grpSpLocks/>
            </p:cNvGrpSpPr>
            <p:nvPr/>
          </p:nvGrpSpPr>
          <p:grpSpPr bwMode="auto">
            <a:xfrm>
              <a:off x="346" y="3898"/>
              <a:ext cx="248" cy="196"/>
              <a:chOff x="4306" y="2833"/>
              <a:chExt cx="248" cy="196"/>
            </a:xfrm>
          </p:grpSpPr>
          <p:sp>
            <p:nvSpPr>
              <p:cNvPr id="268932" name="Oval 6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33" name="Text Box 64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934" name="Group 646"/>
            <p:cNvGrpSpPr>
              <a:grpSpLocks/>
            </p:cNvGrpSpPr>
            <p:nvPr/>
          </p:nvGrpSpPr>
          <p:grpSpPr bwMode="auto">
            <a:xfrm>
              <a:off x="642" y="3894"/>
              <a:ext cx="248" cy="196"/>
              <a:chOff x="4306" y="2833"/>
              <a:chExt cx="248" cy="196"/>
            </a:xfrm>
          </p:grpSpPr>
          <p:sp>
            <p:nvSpPr>
              <p:cNvPr id="268935" name="Oval 6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36" name="Text Box 64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937" name="Line 649"/>
            <p:cNvSpPr>
              <a:spLocks noChangeShapeType="1"/>
            </p:cNvSpPr>
            <p:nvPr/>
          </p:nvSpPr>
          <p:spPr bwMode="auto">
            <a:xfrm flipH="1">
              <a:off x="468" y="3687"/>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38" name="Line 650"/>
            <p:cNvSpPr>
              <a:spLocks noChangeShapeType="1"/>
            </p:cNvSpPr>
            <p:nvPr/>
          </p:nvSpPr>
          <p:spPr bwMode="auto">
            <a:xfrm>
              <a:off x="664" y="3694"/>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39" name="Group 651"/>
            <p:cNvGrpSpPr>
              <a:grpSpLocks/>
            </p:cNvGrpSpPr>
            <p:nvPr/>
          </p:nvGrpSpPr>
          <p:grpSpPr bwMode="auto">
            <a:xfrm>
              <a:off x="922" y="3894"/>
              <a:ext cx="214" cy="196"/>
              <a:chOff x="4306" y="2833"/>
              <a:chExt cx="214" cy="196"/>
            </a:xfrm>
          </p:grpSpPr>
          <p:sp>
            <p:nvSpPr>
              <p:cNvPr id="268940" name="Oval 6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41" name="Text Box 6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942" name="Group 654"/>
            <p:cNvGrpSpPr>
              <a:grpSpLocks/>
            </p:cNvGrpSpPr>
            <p:nvPr/>
          </p:nvGrpSpPr>
          <p:grpSpPr bwMode="auto">
            <a:xfrm>
              <a:off x="1218" y="3898"/>
              <a:ext cx="248" cy="196"/>
              <a:chOff x="4306" y="2833"/>
              <a:chExt cx="248" cy="196"/>
            </a:xfrm>
          </p:grpSpPr>
          <p:sp>
            <p:nvSpPr>
              <p:cNvPr id="268943" name="Oval 6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44" name="Text Box 6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945" name="Line 657"/>
            <p:cNvSpPr>
              <a:spLocks noChangeShapeType="1"/>
            </p:cNvSpPr>
            <p:nvPr/>
          </p:nvSpPr>
          <p:spPr bwMode="auto">
            <a:xfrm flipH="1">
              <a:off x="1037" y="3667"/>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46" name="Line 658"/>
            <p:cNvSpPr>
              <a:spLocks noChangeShapeType="1"/>
            </p:cNvSpPr>
            <p:nvPr/>
          </p:nvSpPr>
          <p:spPr bwMode="auto">
            <a:xfrm>
              <a:off x="1247" y="3681"/>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47" name="Group 659"/>
            <p:cNvGrpSpPr>
              <a:grpSpLocks/>
            </p:cNvGrpSpPr>
            <p:nvPr/>
          </p:nvGrpSpPr>
          <p:grpSpPr bwMode="auto">
            <a:xfrm>
              <a:off x="1506" y="3894"/>
              <a:ext cx="214" cy="196"/>
              <a:chOff x="4306" y="2833"/>
              <a:chExt cx="214" cy="196"/>
            </a:xfrm>
          </p:grpSpPr>
          <p:sp>
            <p:nvSpPr>
              <p:cNvPr id="268948" name="Oval 6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49" name="Text Box 66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68950" name="Line 662"/>
            <p:cNvSpPr>
              <a:spLocks noChangeShapeType="1"/>
            </p:cNvSpPr>
            <p:nvPr/>
          </p:nvSpPr>
          <p:spPr bwMode="auto">
            <a:xfrm flipH="1">
              <a:off x="1620" y="3681"/>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51" name="Line 663"/>
            <p:cNvSpPr>
              <a:spLocks noChangeShapeType="1"/>
            </p:cNvSpPr>
            <p:nvPr/>
          </p:nvSpPr>
          <p:spPr bwMode="auto">
            <a:xfrm flipV="1">
              <a:off x="923" y="2944"/>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8952" name="Group 664"/>
          <p:cNvGrpSpPr>
            <a:grpSpLocks/>
          </p:cNvGrpSpPr>
          <p:nvPr/>
        </p:nvGrpSpPr>
        <p:grpSpPr bwMode="auto">
          <a:xfrm>
            <a:off x="523875" y="4403725"/>
            <a:ext cx="3668713" cy="2108200"/>
            <a:chOff x="334" y="2776"/>
            <a:chExt cx="2311" cy="1328"/>
          </a:xfrm>
        </p:grpSpPr>
        <p:sp>
          <p:nvSpPr>
            <p:cNvPr id="268953" name="Rectangle 665"/>
            <p:cNvSpPr>
              <a:spLocks noChangeArrowheads="1"/>
            </p:cNvSpPr>
            <p:nvPr/>
          </p:nvSpPr>
          <p:spPr bwMode="auto">
            <a:xfrm>
              <a:off x="334" y="2776"/>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954" name="Group 666"/>
            <p:cNvGrpSpPr>
              <a:grpSpLocks/>
            </p:cNvGrpSpPr>
            <p:nvPr/>
          </p:nvGrpSpPr>
          <p:grpSpPr bwMode="auto">
            <a:xfrm>
              <a:off x="1362" y="2790"/>
              <a:ext cx="214" cy="196"/>
              <a:chOff x="4306" y="2833"/>
              <a:chExt cx="214" cy="196"/>
            </a:xfrm>
          </p:grpSpPr>
          <p:sp>
            <p:nvSpPr>
              <p:cNvPr id="268955" name="Oval 6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56" name="Text Box 6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68957" name="Group 669"/>
            <p:cNvGrpSpPr>
              <a:grpSpLocks/>
            </p:cNvGrpSpPr>
            <p:nvPr/>
          </p:nvGrpSpPr>
          <p:grpSpPr bwMode="auto">
            <a:xfrm>
              <a:off x="786" y="3130"/>
              <a:ext cx="214" cy="196"/>
              <a:chOff x="4306" y="2833"/>
              <a:chExt cx="214" cy="196"/>
            </a:xfrm>
          </p:grpSpPr>
          <p:sp>
            <p:nvSpPr>
              <p:cNvPr id="268958" name="Oval 6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59" name="Text Box 6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8960" name="Group 672"/>
            <p:cNvGrpSpPr>
              <a:grpSpLocks/>
            </p:cNvGrpSpPr>
            <p:nvPr/>
          </p:nvGrpSpPr>
          <p:grpSpPr bwMode="auto">
            <a:xfrm>
              <a:off x="1938" y="3130"/>
              <a:ext cx="214" cy="196"/>
              <a:chOff x="4306" y="2833"/>
              <a:chExt cx="214" cy="196"/>
            </a:xfrm>
          </p:grpSpPr>
          <p:sp>
            <p:nvSpPr>
              <p:cNvPr id="268961" name="Oval 6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62" name="Text Box 67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sp>
          <p:nvSpPr>
            <p:cNvPr id="268963" name="Line 675"/>
            <p:cNvSpPr>
              <a:spLocks noChangeShapeType="1"/>
            </p:cNvSpPr>
            <p:nvPr/>
          </p:nvSpPr>
          <p:spPr bwMode="auto">
            <a:xfrm flipH="1">
              <a:off x="930" y="2941"/>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64" name="Line 676"/>
            <p:cNvSpPr>
              <a:spLocks noChangeShapeType="1"/>
            </p:cNvSpPr>
            <p:nvPr/>
          </p:nvSpPr>
          <p:spPr bwMode="auto">
            <a:xfrm>
              <a:off x="1561" y="2941"/>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65" name="Group 677"/>
            <p:cNvGrpSpPr>
              <a:grpSpLocks/>
            </p:cNvGrpSpPr>
            <p:nvPr/>
          </p:nvGrpSpPr>
          <p:grpSpPr bwMode="auto">
            <a:xfrm>
              <a:off x="490" y="3514"/>
              <a:ext cx="248" cy="196"/>
              <a:chOff x="4306" y="2833"/>
              <a:chExt cx="248" cy="196"/>
            </a:xfrm>
          </p:grpSpPr>
          <p:sp>
            <p:nvSpPr>
              <p:cNvPr id="268966" name="Oval 6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67" name="Text Box 67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8968" name="Group 680"/>
            <p:cNvGrpSpPr>
              <a:grpSpLocks/>
            </p:cNvGrpSpPr>
            <p:nvPr/>
          </p:nvGrpSpPr>
          <p:grpSpPr bwMode="auto">
            <a:xfrm>
              <a:off x="1074" y="3514"/>
              <a:ext cx="214" cy="196"/>
              <a:chOff x="4306" y="2833"/>
              <a:chExt cx="214" cy="196"/>
            </a:xfrm>
          </p:grpSpPr>
          <p:sp>
            <p:nvSpPr>
              <p:cNvPr id="268969" name="Oval 6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70" name="Text Box 6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8971" name="Line 683"/>
            <p:cNvSpPr>
              <a:spLocks noChangeShapeType="1"/>
            </p:cNvSpPr>
            <p:nvPr/>
          </p:nvSpPr>
          <p:spPr bwMode="auto">
            <a:xfrm flipH="1">
              <a:off x="617" y="3288"/>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72" name="Line 684"/>
            <p:cNvSpPr>
              <a:spLocks noChangeShapeType="1"/>
            </p:cNvSpPr>
            <p:nvPr/>
          </p:nvSpPr>
          <p:spPr bwMode="auto">
            <a:xfrm>
              <a:off x="976" y="3294"/>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73" name="Group 685"/>
            <p:cNvGrpSpPr>
              <a:grpSpLocks/>
            </p:cNvGrpSpPr>
            <p:nvPr/>
          </p:nvGrpSpPr>
          <p:grpSpPr bwMode="auto">
            <a:xfrm>
              <a:off x="1650" y="3514"/>
              <a:ext cx="214" cy="196"/>
              <a:chOff x="4306" y="2833"/>
              <a:chExt cx="214" cy="196"/>
            </a:xfrm>
          </p:grpSpPr>
          <p:sp>
            <p:nvSpPr>
              <p:cNvPr id="268974" name="Oval 6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75" name="Text Box 68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8976" name="Group 688"/>
            <p:cNvGrpSpPr>
              <a:grpSpLocks/>
            </p:cNvGrpSpPr>
            <p:nvPr/>
          </p:nvGrpSpPr>
          <p:grpSpPr bwMode="auto">
            <a:xfrm>
              <a:off x="2226" y="3514"/>
              <a:ext cx="248" cy="196"/>
              <a:chOff x="4306" y="2833"/>
              <a:chExt cx="248" cy="196"/>
            </a:xfrm>
          </p:grpSpPr>
          <p:sp>
            <p:nvSpPr>
              <p:cNvPr id="268977" name="Oval 6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78" name="Text Box 6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8979" name="Line 691"/>
            <p:cNvSpPr>
              <a:spLocks noChangeShapeType="1"/>
            </p:cNvSpPr>
            <p:nvPr/>
          </p:nvSpPr>
          <p:spPr bwMode="auto">
            <a:xfrm flipH="1">
              <a:off x="1775" y="3294"/>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80" name="Line 692"/>
            <p:cNvSpPr>
              <a:spLocks noChangeShapeType="1"/>
            </p:cNvSpPr>
            <p:nvPr/>
          </p:nvSpPr>
          <p:spPr bwMode="auto">
            <a:xfrm>
              <a:off x="2141" y="3288"/>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81" name="Group 693"/>
            <p:cNvGrpSpPr>
              <a:grpSpLocks/>
            </p:cNvGrpSpPr>
            <p:nvPr/>
          </p:nvGrpSpPr>
          <p:grpSpPr bwMode="auto">
            <a:xfrm>
              <a:off x="346" y="3898"/>
              <a:ext cx="248" cy="196"/>
              <a:chOff x="4306" y="2833"/>
              <a:chExt cx="248" cy="196"/>
            </a:xfrm>
          </p:grpSpPr>
          <p:sp>
            <p:nvSpPr>
              <p:cNvPr id="268982" name="Oval 6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83" name="Text Box 6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8984" name="Group 696"/>
            <p:cNvGrpSpPr>
              <a:grpSpLocks/>
            </p:cNvGrpSpPr>
            <p:nvPr/>
          </p:nvGrpSpPr>
          <p:grpSpPr bwMode="auto">
            <a:xfrm>
              <a:off x="642" y="3894"/>
              <a:ext cx="248" cy="196"/>
              <a:chOff x="4306" y="2833"/>
              <a:chExt cx="248" cy="196"/>
            </a:xfrm>
          </p:grpSpPr>
          <p:sp>
            <p:nvSpPr>
              <p:cNvPr id="268985" name="Oval 6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86" name="Text Box 69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8987" name="Line 699"/>
            <p:cNvSpPr>
              <a:spLocks noChangeShapeType="1"/>
            </p:cNvSpPr>
            <p:nvPr/>
          </p:nvSpPr>
          <p:spPr bwMode="auto">
            <a:xfrm flipH="1">
              <a:off x="468" y="3687"/>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88" name="Line 700"/>
            <p:cNvSpPr>
              <a:spLocks noChangeShapeType="1"/>
            </p:cNvSpPr>
            <p:nvPr/>
          </p:nvSpPr>
          <p:spPr bwMode="auto">
            <a:xfrm>
              <a:off x="664" y="3694"/>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89" name="Group 701"/>
            <p:cNvGrpSpPr>
              <a:grpSpLocks/>
            </p:cNvGrpSpPr>
            <p:nvPr/>
          </p:nvGrpSpPr>
          <p:grpSpPr bwMode="auto">
            <a:xfrm>
              <a:off x="922" y="3894"/>
              <a:ext cx="214" cy="196"/>
              <a:chOff x="4306" y="2833"/>
              <a:chExt cx="214" cy="196"/>
            </a:xfrm>
          </p:grpSpPr>
          <p:sp>
            <p:nvSpPr>
              <p:cNvPr id="268990" name="Oval 7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91" name="Text Box 7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8992" name="Group 704"/>
            <p:cNvGrpSpPr>
              <a:grpSpLocks/>
            </p:cNvGrpSpPr>
            <p:nvPr/>
          </p:nvGrpSpPr>
          <p:grpSpPr bwMode="auto">
            <a:xfrm>
              <a:off x="1218" y="3898"/>
              <a:ext cx="248" cy="196"/>
              <a:chOff x="4306" y="2833"/>
              <a:chExt cx="248" cy="196"/>
            </a:xfrm>
          </p:grpSpPr>
          <p:sp>
            <p:nvSpPr>
              <p:cNvPr id="268993" name="Oval 7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94" name="Text Box 70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8995" name="Line 707"/>
            <p:cNvSpPr>
              <a:spLocks noChangeShapeType="1"/>
            </p:cNvSpPr>
            <p:nvPr/>
          </p:nvSpPr>
          <p:spPr bwMode="auto">
            <a:xfrm flipH="1">
              <a:off x="1037" y="3667"/>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8996" name="Line 708"/>
            <p:cNvSpPr>
              <a:spLocks noChangeShapeType="1"/>
            </p:cNvSpPr>
            <p:nvPr/>
          </p:nvSpPr>
          <p:spPr bwMode="auto">
            <a:xfrm>
              <a:off x="1247" y="3681"/>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8997" name="Group 709"/>
            <p:cNvGrpSpPr>
              <a:grpSpLocks/>
            </p:cNvGrpSpPr>
            <p:nvPr/>
          </p:nvGrpSpPr>
          <p:grpSpPr bwMode="auto">
            <a:xfrm>
              <a:off x="1506" y="3894"/>
              <a:ext cx="248" cy="196"/>
              <a:chOff x="4306" y="2833"/>
              <a:chExt cx="248" cy="196"/>
            </a:xfrm>
          </p:grpSpPr>
          <p:sp>
            <p:nvSpPr>
              <p:cNvPr id="268998" name="Oval 7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99" name="Text Box 71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sp>
          <p:nvSpPr>
            <p:cNvPr id="269000" name="Line 712"/>
            <p:cNvSpPr>
              <a:spLocks noChangeShapeType="1"/>
            </p:cNvSpPr>
            <p:nvPr/>
          </p:nvSpPr>
          <p:spPr bwMode="auto">
            <a:xfrm flipH="1">
              <a:off x="1620" y="3681"/>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01" name="Line 713"/>
            <p:cNvSpPr>
              <a:spLocks noChangeShapeType="1"/>
            </p:cNvSpPr>
            <p:nvPr/>
          </p:nvSpPr>
          <p:spPr bwMode="auto">
            <a:xfrm flipV="1">
              <a:off x="923" y="2944"/>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9002" name="Group 714"/>
          <p:cNvGrpSpPr>
            <a:grpSpLocks/>
          </p:cNvGrpSpPr>
          <p:nvPr/>
        </p:nvGrpSpPr>
        <p:grpSpPr bwMode="auto">
          <a:xfrm>
            <a:off x="4581525" y="4437063"/>
            <a:ext cx="3668713" cy="2108200"/>
            <a:chOff x="2886" y="2795"/>
            <a:chExt cx="2311" cy="1328"/>
          </a:xfrm>
        </p:grpSpPr>
        <p:sp>
          <p:nvSpPr>
            <p:cNvPr id="269003" name="Rectangle 715"/>
            <p:cNvSpPr>
              <a:spLocks noChangeArrowheads="1"/>
            </p:cNvSpPr>
            <p:nvPr/>
          </p:nvSpPr>
          <p:spPr bwMode="auto">
            <a:xfrm>
              <a:off x="2886" y="2795"/>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9004" name="Group 716"/>
            <p:cNvGrpSpPr>
              <a:grpSpLocks/>
            </p:cNvGrpSpPr>
            <p:nvPr/>
          </p:nvGrpSpPr>
          <p:grpSpPr bwMode="auto">
            <a:xfrm>
              <a:off x="3914" y="2809"/>
              <a:ext cx="248" cy="196"/>
              <a:chOff x="4306" y="2833"/>
              <a:chExt cx="248" cy="196"/>
            </a:xfrm>
          </p:grpSpPr>
          <p:sp>
            <p:nvSpPr>
              <p:cNvPr id="269005" name="Oval 7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06" name="Text Box 71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69007" name="Group 719"/>
            <p:cNvGrpSpPr>
              <a:grpSpLocks/>
            </p:cNvGrpSpPr>
            <p:nvPr/>
          </p:nvGrpSpPr>
          <p:grpSpPr bwMode="auto">
            <a:xfrm>
              <a:off x="3338" y="3149"/>
              <a:ext cx="214" cy="196"/>
              <a:chOff x="4306" y="2833"/>
              <a:chExt cx="214" cy="196"/>
            </a:xfrm>
          </p:grpSpPr>
          <p:sp>
            <p:nvSpPr>
              <p:cNvPr id="269008" name="Oval 7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09" name="Text Box 7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9010" name="Group 722"/>
            <p:cNvGrpSpPr>
              <a:grpSpLocks/>
            </p:cNvGrpSpPr>
            <p:nvPr/>
          </p:nvGrpSpPr>
          <p:grpSpPr bwMode="auto">
            <a:xfrm>
              <a:off x="4490" y="3149"/>
              <a:ext cx="214" cy="196"/>
              <a:chOff x="4306" y="2833"/>
              <a:chExt cx="214" cy="196"/>
            </a:xfrm>
          </p:grpSpPr>
          <p:sp>
            <p:nvSpPr>
              <p:cNvPr id="269011" name="Oval 7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12" name="Text Box 7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sp>
          <p:nvSpPr>
            <p:cNvPr id="269013" name="Line 725"/>
            <p:cNvSpPr>
              <a:spLocks noChangeShapeType="1"/>
            </p:cNvSpPr>
            <p:nvPr/>
          </p:nvSpPr>
          <p:spPr bwMode="auto">
            <a:xfrm flipH="1">
              <a:off x="3482" y="2960"/>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14" name="Line 726"/>
            <p:cNvSpPr>
              <a:spLocks noChangeShapeType="1"/>
            </p:cNvSpPr>
            <p:nvPr/>
          </p:nvSpPr>
          <p:spPr bwMode="auto">
            <a:xfrm>
              <a:off x="4113" y="2960"/>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15" name="Group 727"/>
            <p:cNvGrpSpPr>
              <a:grpSpLocks/>
            </p:cNvGrpSpPr>
            <p:nvPr/>
          </p:nvGrpSpPr>
          <p:grpSpPr bwMode="auto">
            <a:xfrm>
              <a:off x="3042" y="3533"/>
              <a:ext cx="248" cy="196"/>
              <a:chOff x="4306" y="2833"/>
              <a:chExt cx="248" cy="196"/>
            </a:xfrm>
          </p:grpSpPr>
          <p:sp>
            <p:nvSpPr>
              <p:cNvPr id="269016" name="Oval 7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17" name="Text Box 7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9018" name="Group 730"/>
            <p:cNvGrpSpPr>
              <a:grpSpLocks/>
            </p:cNvGrpSpPr>
            <p:nvPr/>
          </p:nvGrpSpPr>
          <p:grpSpPr bwMode="auto">
            <a:xfrm>
              <a:off x="3626" y="3533"/>
              <a:ext cx="214" cy="196"/>
              <a:chOff x="4306" y="2833"/>
              <a:chExt cx="214" cy="196"/>
            </a:xfrm>
          </p:grpSpPr>
          <p:sp>
            <p:nvSpPr>
              <p:cNvPr id="269019" name="Oval 7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20" name="Text Box 73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9021" name="Line 733"/>
            <p:cNvSpPr>
              <a:spLocks noChangeShapeType="1"/>
            </p:cNvSpPr>
            <p:nvPr/>
          </p:nvSpPr>
          <p:spPr bwMode="auto">
            <a:xfrm flipH="1">
              <a:off x="3169" y="3307"/>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22" name="Line 734"/>
            <p:cNvSpPr>
              <a:spLocks noChangeShapeType="1"/>
            </p:cNvSpPr>
            <p:nvPr/>
          </p:nvSpPr>
          <p:spPr bwMode="auto">
            <a:xfrm>
              <a:off x="3528" y="3313"/>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23" name="Group 735"/>
            <p:cNvGrpSpPr>
              <a:grpSpLocks/>
            </p:cNvGrpSpPr>
            <p:nvPr/>
          </p:nvGrpSpPr>
          <p:grpSpPr bwMode="auto">
            <a:xfrm>
              <a:off x="4202" y="3533"/>
              <a:ext cx="214" cy="196"/>
              <a:chOff x="4306" y="2833"/>
              <a:chExt cx="214" cy="196"/>
            </a:xfrm>
          </p:grpSpPr>
          <p:sp>
            <p:nvSpPr>
              <p:cNvPr id="269024" name="Oval 7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25" name="Text Box 7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9026" name="Group 738"/>
            <p:cNvGrpSpPr>
              <a:grpSpLocks/>
            </p:cNvGrpSpPr>
            <p:nvPr/>
          </p:nvGrpSpPr>
          <p:grpSpPr bwMode="auto">
            <a:xfrm>
              <a:off x="4778" y="3533"/>
              <a:ext cx="248" cy="196"/>
              <a:chOff x="4306" y="2833"/>
              <a:chExt cx="248" cy="196"/>
            </a:xfrm>
          </p:grpSpPr>
          <p:sp>
            <p:nvSpPr>
              <p:cNvPr id="269027" name="Oval 7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28" name="Text Box 7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9029" name="Line 741"/>
            <p:cNvSpPr>
              <a:spLocks noChangeShapeType="1"/>
            </p:cNvSpPr>
            <p:nvPr/>
          </p:nvSpPr>
          <p:spPr bwMode="auto">
            <a:xfrm flipH="1">
              <a:off x="4327" y="3313"/>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30" name="Line 742"/>
            <p:cNvSpPr>
              <a:spLocks noChangeShapeType="1"/>
            </p:cNvSpPr>
            <p:nvPr/>
          </p:nvSpPr>
          <p:spPr bwMode="auto">
            <a:xfrm>
              <a:off x="4693" y="3307"/>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31" name="Group 743"/>
            <p:cNvGrpSpPr>
              <a:grpSpLocks/>
            </p:cNvGrpSpPr>
            <p:nvPr/>
          </p:nvGrpSpPr>
          <p:grpSpPr bwMode="auto">
            <a:xfrm>
              <a:off x="2898" y="3917"/>
              <a:ext cx="248" cy="196"/>
              <a:chOff x="4306" y="2833"/>
              <a:chExt cx="248" cy="196"/>
            </a:xfrm>
          </p:grpSpPr>
          <p:sp>
            <p:nvSpPr>
              <p:cNvPr id="269032" name="Oval 7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33" name="Text Box 74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9034" name="Group 746"/>
            <p:cNvGrpSpPr>
              <a:grpSpLocks/>
            </p:cNvGrpSpPr>
            <p:nvPr/>
          </p:nvGrpSpPr>
          <p:grpSpPr bwMode="auto">
            <a:xfrm>
              <a:off x="3194" y="3913"/>
              <a:ext cx="248" cy="196"/>
              <a:chOff x="4306" y="2833"/>
              <a:chExt cx="248" cy="196"/>
            </a:xfrm>
          </p:grpSpPr>
          <p:sp>
            <p:nvSpPr>
              <p:cNvPr id="269035" name="Oval 7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36" name="Text Box 74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9037" name="Line 749"/>
            <p:cNvSpPr>
              <a:spLocks noChangeShapeType="1"/>
            </p:cNvSpPr>
            <p:nvPr/>
          </p:nvSpPr>
          <p:spPr bwMode="auto">
            <a:xfrm flipH="1">
              <a:off x="3020" y="3706"/>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38" name="Line 750"/>
            <p:cNvSpPr>
              <a:spLocks noChangeShapeType="1"/>
            </p:cNvSpPr>
            <p:nvPr/>
          </p:nvSpPr>
          <p:spPr bwMode="auto">
            <a:xfrm>
              <a:off x="3216" y="3713"/>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39" name="Group 751"/>
            <p:cNvGrpSpPr>
              <a:grpSpLocks/>
            </p:cNvGrpSpPr>
            <p:nvPr/>
          </p:nvGrpSpPr>
          <p:grpSpPr bwMode="auto">
            <a:xfrm>
              <a:off x="3474" y="3913"/>
              <a:ext cx="214" cy="196"/>
              <a:chOff x="4306" y="2833"/>
              <a:chExt cx="214" cy="196"/>
            </a:xfrm>
          </p:grpSpPr>
          <p:sp>
            <p:nvSpPr>
              <p:cNvPr id="269040" name="Oval 7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41" name="Text Box 7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9042" name="Group 754"/>
            <p:cNvGrpSpPr>
              <a:grpSpLocks/>
            </p:cNvGrpSpPr>
            <p:nvPr/>
          </p:nvGrpSpPr>
          <p:grpSpPr bwMode="auto">
            <a:xfrm>
              <a:off x="3770" y="3917"/>
              <a:ext cx="248" cy="196"/>
              <a:chOff x="4306" y="2833"/>
              <a:chExt cx="248" cy="196"/>
            </a:xfrm>
          </p:grpSpPr>
          <p:sp>
            <p:nvSpPr>
              <p:cNvPr id="269043" name="Oval 7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44" name="Text Box 75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9045" name="Line 757"/>
            <p:cNvSpPr>
              <a:spLocks noChangeShapeType="1"/>
            </p:cNvSpPr>
            <p:nvPr/>
          </p:nvSpPr>
          <p:spPr bwMode="auto">
            <a:xfrm flipH="1">
              <a:off x="3589" y="3686"/>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46" name="Line 758"/>
            <p:cNvSpPr>
              <a:spLocks noChangeShapeType="1"/>
            </p:cNvSpPr>
            <p:nvPr/>
          </p:nvSpPr>
          <p:spPr bwMode="auto">
            <a:xfrm>
              <a:off x="3799" y="3700"/>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47" name="Line 759"/>
            <p:cNvSpPr>
              <a:spLocks noChangeShapeType="1"/>
            </p:cNvSpPr>
            <p:nvPr/>
          </p:nvSpPr>
          <p:spPr bwMode="auto">
            <a:xfrm flipV="1">
              <a:off x="3475" y="2963"/>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9048" name="Group 760"/>
          <p:cNvGrpSpPr>
            <a:grpSpLocks/>
          </p:cNvGrpSpPr>
          <p:nvPr/>
        </p:nvGrpSpPr>
        <p:grpSpPr bwMode="auto">
          <a:xfrm>
            <a:off x="4594225" y="4438650"/>
            <a:ext cx="3668713" cy="2108200"/>
            <a:chOff x="2886" y="2795"/>
            <a:chExt cx="2311" cy="1328"/>
          </a:xfrm>
        </p:grpSpPr>
        <p:sp>
          <p:nvSpPr>
            <p:cNvPr id="269049" name="Rectangle 761"/>
            <p:cNvSpPr>
              <a:spLocks noChangeArrowheads="1"/>
            </p:cNvSpPr>
            <p:nvPr/>
          </p:nvSpPr>
          <p:spPr bwMode="auto">
            <a:xfrm>
              <a:off x="2886" y="2795"/>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9050" name="Group 762"/>
            <p:cNvGrpSpPr>
              <a:grpSpLocks/>
            </p:cNvGrpSpPr>
            <p:nvPr/>
          </p:nvGrpSpPr>
          <p:grpSpPr bwMode="auto">
            <a:xfrm>
              <a:off x="3914" y="2809"/>
              <a:ext cx="214" cy="196"/>
              <a:chOff x="4306" y="2833"/>
              <a:chExt cx="214" cy="196"/>
            </a:xfrm>
          </p:grpSpPr>
          <p:sp>
            <p:nvSpPr>
              <p:cNvPr id="269051" name="Oval 7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52" name="Text Box 7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9053" name="Group 765"/>
            <p:cNvGrpSpPr>
              <a:grpSpLocks/>
            </p:cNvGrpSpPr>
            <p:nvPr/>
          </p:nvGrpSpPr>
          <p:grpSpPr bwMode="auto">
            <a:xfrm>
              <a:off x="3338" y="3149"/>
              <a:ext cx="214" cy="196"/>
              <a:chOff x="4306" y="2833"/>
              <a:chExt cx="214" cy="196"/>
            </a:xfrm>
          </p:grpSpPr>
          <p:sp>
            <p:nvSpPr>
              <p:cNvPr id="269054" name="Oval 7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55" name="Text Box 7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9056" name="Group 768"/>
            <p:cNvGrpSpPr>
              <a:grpSpLocks/>
            </p:cNvGrpSpPr>
            <p:nvPr/>
          </p:nvGrpSpPr>
          <p:grpSpPr bwMode="auto">
            <a:xfrm>
              <a:off x="4490" y="3149"/>
              <a:ext cx="248" cy="196"/>
              <a:chOff x="4306" y="2833"/>
              <a:chExt cx="248" cy="196"/>
            </a:xfrm>
          </p:grpSpPr>
          <p:sp>
            <p:nvSpPr>
              <p:cNvPr id="269057" name="Oval 7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58" name="Text Box 77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sp>
          <p:nvSpPr>
            <p:cNvPr id="269059" name="Line 771"/>
            <p:cNvSpPr>
              <a:spLocks noChangeShapeType="1"/>
            </p:cNvSpPr>
            <p:nvPr/>
          </p:nvSpPr>
          <p:spPr bwMode="auto">
            <a:xfrm flipH="1">
              <a:off x="3482" y="2960"/>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60" name="Line 772"/>
            <p:cNvSpPr>
              <a:spLocks noChangeShapeType="1"/>
            </p:cNvSpPr>
            <p:nvPr/>
          </p:nvSpPr>
          <p:spPr bwMode="auto">
            <a:xfrm>
              <a:off x="4113" y="2960"/>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61" name="Group 773"/>
            <p:cNvGrpSpPr>
              <a:grpSpLocks/>
            </p:cNvGrpSpPr>
            <p:nvPr/>
          </p:nvGrpSpPr>
          <p:grpSpPr bwMode="auto">
            <a:xfrm>
              <a:off x="3042" y="3533"/>
              <a:ext cx="248" cy="196"/>
              <a:chOff x="4306" y="2833"/>
              <a:chExt cx="248" cy="196"/>
            </a:xfrm>
          </p:grpSpPr>
          <p:sp>
            <p:nvSpPr>
              <p:cNvPr id="269062" name="Oval 7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63" name="Text Box 77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9064" name="Group 776"/>
            <p:cNvGrpSpPr>
              <a:grpSpLocks/>
            </p:cNvGrpSpPr>
            <p:nvPr/>
          </p:nvGrpSpPr>
          <p:grpSpPr bwMode="auto">
            <a:xfrm>
              <a:off x="3626" y="3533"/>
              <a:ext cx="214" cy="196"/>
              <a:chOff x="4306" y="2833"/>
              <a:chExt cx="214" cy="196"/>
            </a:xfrm>
          </p:grpSpPr>
          <p:sp>
            <p:nvSpPr>
              <p:cNvPr id="269065" name="Oval 7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66" name="Text Box 7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9067" name="Line 779"/>
            <p:cNvSpPr>
              <a:spLocks noChangeShapeType="1"/>
            </p:cNvSpPr>
            <p:nvPr/>
          </p:nvSpPr>
          <p:spPr bwMode="auto">
            <a:xfrm flipH="1">
              <a:off x="3169" y="3307"/>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68" name="Line 780"/>
            <p:cNvSpPr>
              <a:spLocks noChangeShapeType="1"/>
            </p:cNvSpPr>
            <p:nvPr/>
          </p:nvSpPr>
          <p:spPr bwMode="auto">
            <a:xfrm>
              <a:off x="3528" y="3313"/>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69" name="Group 781"/>
            <p:cNvGrpSpPr>
              <a:grpSpLocks/>
            </p:cNvGrpSpPr>
            <p:nvPr/>
          </p:nvGrpSpPr>
          <p:grpSpPr bwMode="auto">
            <a:xfrm>
              <a:off x="4202" y="3533"/>
              <a:ext cx="214" cy="196"/>
              <a:chOff x="4306" y="2833"/>
              <a:chExt cx="214" cy="196"/>
            </a:xfrm>
          </p:grpSpPr>
          <p:sp>
            <p:nvSpPr>
              <p:cNvPr id="269070" name="Oval 7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71" name="Text Box 78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69072" name="Group 784"/>
            <p:cNvGrpSpPr>
              <a:grpSpLocks/>
            </p:cNvGrpSpPr>
            <p:nvPr/>
          </p:nvGrpSpPr>
          <p:grpSpPr bwMode="auto">
            <a:xfrm>
              <a:off x="4778" y="3533"/>
              <a:ext cx="248" cy="196"/>
              <a:chOff x="4306" y="2833"/>
              <a:chExt cx="248" cy="196"/>
            </a:xfrm>
          </p:grpSpPr>
          <p:sp>
            <p:nvSpPr>
              <p:cNvPr id="269073" name="Oval 7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74" name="Text Box 78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9075" name="Line 787"/>
            <p:cNvSpPr>
              <a:spLocks noChangeShapeType="1"/>
            </p:cNvSpPr>
            <p:nvPr/>
          </p:nvSpPr>
          <p:spPr bwMode="auto">
            <a:xfrm flipH="1">
              <a:off x="4327" y="3313"/>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76" name="Line 788"/>
            <p:cNvSpPr>
              <a:spLocks noChangeShapeType="1"/>
            </p:cNvSpPr>
            <p:nvPr/>
          </p:nvSpPr>
          <p:spPr bwMode="auto">
            <a:xfrm>
              <a:off x="4693" y="3307"/>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77" name="Group 789"/>
            <p:cNvGrpSpPr>
              <a:grpSpLocks/>
            </p:cNvGrpSpPr>
            <p:nvPr/>
          </p:nvGrpSpPr>
          <p:grpSpPr bwMode="auto">
            <a:xfrm>
              <a:off x="2898" y="3917"/>
              <a:ext cx="248" cy="196"/>
              <a:chOff x="4306" y="2833"/>
              <a:chExt cx="248" cy="196"/>
            </a:xfrm>
          </p:grpSpPr>
          <p:sp>
            <p:nvSpPr>
              <p:cNvPr id="269078" name="Oval 7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79" name="Text Box 79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9080" name="Group 792"/>
            <p:cNvGrpSpPr>
              <a:grpSpLocks/>
            </p:cNvGrpSpPr>
            <p:nvPr/>
          </p:nvGrpSpPr>
          <p:grpSpPr bwMode="auto">
            <a:xfrm>
              <a:off x="3194" y="3913"/>
              <a:ext cx="248" cy="196"/>
              <a:chOff x="4306" y="2833"/>
              <a:chExt cx="248" cy="196"/>
            </a:xfrm>
          </p:grpSpPr>
          <p:sp>
            <p:nvSpPr>
              <p:cNvPr id="269081" name="Oval 7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82" name="Text Box 79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9083" name="Line 795"/>
            <p:cNvSpPr>
              <a:spLocks noChangeShapeType="1"/>
            </p:cNvSpPr>
            <p:nvPr/>
          </p:nvSpPr>
          <p:spPr bwMode="auto">
            <a:xfrm flipH="1">
              <a:off x="3020" y="3706"/>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84" name="Line 796"/>
            <p:cNvSpPr>
              <a:spLocks noChangeShapeType="1"/>
            </p:cNvSpPr>
            <p:nvPr/>
          </p:nvSpPr>
          <p:spPr bwMode="auto">
            <a:xfrm>
              <a:off x="3216" y="3713"/>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085" name="Group 797"/>
            <p:cNvGrpSpPr>
              <a:grpSpLocks/>
            </p:cNvGrpSpPr>
            <p:nvPr/>
          </p:nvGrpSpPr>
          <p:grpSpPr bwMode="auto">
            <a:xfrm>
              <a:off x="3474" y="3913"/>
              <a:ext cx="214" cy="196"/>
              <a:chOff x="4306" y="2833"/>
              <a:chExt cx="214" cy="196"/>
            </a:xfrm>
          </p:grpSpPr>
          <p:sp>
            <p:nvSpPr>
              <p:cNvPr id="269086" name="Oval 7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87" name="Text Box 7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9088" name="Group 800"/>
            <p:cNvGrpSpPr>
              <a:grpSpLocks/>
            </p:cNvGrpSpPr>
            <p:nvPr/>
          </p:nvGrpSpPr>
          <p:grpSpPr bwMode="auto">
            <a:xfrm>
              <a:off x="3770" y="3917"/>
              <a:ext cx="248" cy="196"/>
              <a:chOff x="4306" y="2833"/>
              <a:chExt cx="248" cy="196"/>
            </a:xfrm>
          </p:grpSpPr>
          <p:sp>
            <p:nvSpPr>
              <p:cNvPr id="269089" name="Oval 8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90" name="Text Box 80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9091" name="Line 803"/>
            <p:cNvSpPr>
              <a:spLocks noChangeShapeType="1"/>
            </p:cNvSpPr>
            <p:nvPr/>
          </p:nvSpPr>
          <p:spPr bwMode="auto">
            <a:xfrm flipH="1">
              <a:off x="3589" y="3686"/>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92" name="Line 804"/>
            <p:cNvSpPr>
              <a:spLocks noChangeShapeType="1"/>
            </p:cNvSpPr>
            <p:nvPr/>
          </p:nvSpPr>
          <p:spPr bwMode="auto">
            <a:xfrm>
              <a:off x="3799" y="3700"/>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093" name="Line 805"/>
            <p:cNvSpPr>
              <a:spLocks noChangeShapeType="1"/>
            </p:cNvSpPr>
            <p:nvPr/>
          </p:nvSpPr>
          <p:spPr bwMode="auto">
            <a:xfrm flipV="1">
              <a:off x="3475" y="2963"/>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69094" name="Group 806"/>
          <p:cNvGrpSpPr>
            <a:grpSpLocks/>
          </p:cNvGrpSpPr>
          <p:nvPr/>
        </p:nvGrpSpPr>
        <p:grpSpPr bwMode="auto">
          <a:xfrm>
            <a:off x="4606925" y="4440238"/>
            <a:ext cx="3668713" cy="2108200"/>
            <a:chOff x="2886" y="2795"/>
            <a:chExt cx="2311" cy="1328"/>
          </a:xfrm>
        </p:grpSpPr>
        <p:sp>
          <p:nvSpPr>
            <p:cNvPr id="269095" name="Rectangle 807"/>
            <p:cNvSpPr>
              <a:spLocks noChangeArrowheads="1"/>
            </p:cNvSpPr>
            <p:nvPr/>
          </p:nvSpPr>
          <p:spPr bwMode="auto">
            <a:xfrm>
              <a:off x="2886" y="2795"/>
              <a:ext cx="2311" cy="1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9096" name="Group 808"/>
            <p:cNvGrpSpPr>
              <a:grpSpLocks/>
            </p:cNvGrpSpPr>
            <p:nvPr/>
          </p:nvGrpSpPr>
          <p:grpSpPr bwMode="auto">
            <a:xfrm>
              <a:off x="3914" y="2809"/>
              <a:ext cx="214" cy="196"/>
              <a:chOff x="4306" y="2833"/>
              <a:chExt cx="214" cy="196"/>
            </a:xfrm>
          </p:grpSpPr>
          <p:sp>
            <p:nvSpPr>
              <p:cNvPr id="269097" name="Oval 8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98" name="Text Box 8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69099" name="Group 811"/>
            <p:cNvGrpSpPr>
              <a:grpSpLocks/>
            </p:cNvGrpSpPr>
            <p:nvPr/>
          </p:nvGrpSpPr>
          <p:grpSpPr bwMode="auto">
            <a:xfrm>
              <a:off x="3338" y="3149"/>
              <a:ext cx="214" cy="196"/>
              <a:chOff x="4306" y="2833"/>
              <a:chExt cx="214" cy="196"/>
            </a:xfrm>
          </p:grpSpPr>
          <p:sp>
            <p:nvSpPr>
              <p:cNvPr id="269100" name="Oval 8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01" name="Text Box 8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69102" name="Group 814"/>
            <p:cNvGrpSpPr>
              <a:grpSpLocks/>
            </p:cNvGrpSpPr>
            <p:nvPr/>
          </p:nvGrpSpPr>
          <p:grpSpPr bwMode="auto">
            <a:xfrm>
              <a:off x="4490" y="3149"/>
              <a:ext cx="214" cy="196"/>
              <a:chOff x="4306" y="2833"/>
              <a:chExt cx="214" cy="196"/>
            </a:xfrm>
          </p:grpSpPr>
          <p:sp>
            <p:nvSpPr>
              <p:cNvPr id="269103" name="Oval 8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04" name="Text Box 8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69105" name="Line 817"/>
            <p:cNvSpPr>
              <a:spLocks noChangeShapeType="1"/>
            </p:cNvSpPr>
            <p:nvPr/>
          </p:nvSpPr>
          <p:spPr bwMode="auto">
            <a:xfrm flipH="1">
              <a:off x="3482" y="2960"/>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06" name="Line 818"/>
            <p:cNvSpPr>
              <a:spLocks noChangeShapeType="1"/>
            </p:cNvSpPr>
            <p:nvPr/>
          </p:nvSpPr>
          <p:spPr bwMode="auto">
            <a:xfrm>
              <a:off x="4113" y="2960"/>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107" name="Group 819"/>
            <p:cNvGrpSpPr>
              <a:grpSpLocks/>
            </p:cNvGrpSpPr>
            <p:nvPr/>
          </p:nvGrpSpPr>
          <p:grpSpPr bwMode="auto">
            <a:xfrm>
              <a:off x="3042" y="3533"/>
              <a:ext cx="248" cy="196"/>
              <a:chOff x="4306" y="2833"/>
              <a:chExt cx="248" cy="196"/>
            </a:xfrm>
          </p:grpSpPr>
          <p:sp>
            <p:nvSpPr>
              <p:cNvPr id="269108" name="Oval 8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09" name="Text Box 82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69110" name="Group 822"/>
            <p:cNvGrpSpPr>
              <a:grpSpLocks/>
            </p:cNvGrpSpPr>
            <p:nvPr/>
          </p:nvGrpSpPr>
          <p:grpSpPr bwMode="auto">
            <a:xfrm>
              <a:off x="3626" y="3533"/>
              <a:ext cx="214" cy="196"/>
              <a:chOff x="4306" y="2833"/>
              <a:chExt cx="214" cy="196"/>
            </a:xfrm>
          </p:grpSpPr>
          <p:sp>
            <p:nvSpPr>
              <p:cNvPr id="269111" name="Oval 8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12" name="Text Box 8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69113" name="Line 825"/>
            <p:cNvSpPr>
              <a:spLocks noChangeShapeType="1"/>
            </p:cNvSpPr>
            <p:nvPr/>
          </p:nvSpPr>
          <p:spPr bwMode="auto">
            <a:xfrm flipH="1">
              <a:off x="3169" y="3307"/>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14" name="Line 826"/>
            <p:cNvSpPr>
              <a:spLocks noChangeShapeType="1"/>
            </p:cNvSpPr>
            <p:nvPr/>
          </p:nvSpPr>
          <p:spPr bwMode="auto">
            <a:xfrm>
              <a:off x="3528" y="3313"/>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115" name="Group 827"/>
            <p:cNvGrpSpPr>
              <a:grpSpLocks/>
            </p:cNvGrpSpPr>
            <p:nvPr/>
          </p:nvGrpSpPr>
          <p:grpSpPr bwMode="auto">
            <a:xfrm>
              <a:off x="4202" y="3533"/>
              <a:ext cx="248" cy="196"/>
              <a:chOff x="4306" y="2833"/>
              <a:chExt cx="248" cy="196"/>
            </a:xfrm>
          </p:grpSpPr>
          <p:sp>
            <p:nvSpPr>
              <p:cNvPr id="269116" name="Oval 8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17" name="Text Box 8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69118" name="Group 830"/>
            <p:cNvGrpSpPr>
              <a:grpSpLocks/>
            </p:cNvGrpSpPr>
            <p:nvPr/>
          </p:nvGrpSpPr>
          <p:grpSpPr bwMode="auto">
            <a:xfrm>
              <a:off x="4778" y="3533"/>
              <a:ext cx="248" cy="196"/>
              <a:chOff x="4306" y="2833"/>
              <a:chExt cx="248" cy="196"/>
            </a:xfrm>
          </p:grpSpPr>
          <p:sp>
            <p:nvSpPr>
              <p:cNvPr id="269119" name="Oval 8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20" name="Text Box 83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69121" name="Line 833"/>
            <p:cNvSpPr>
              <a:spLocks noChangeShapeType="1"/>
            </p:cNvSpPr>
            <p:nvPr/>
          </p:nvSpPr>
          <p:spPr bwMode="auto">
            <a:xfrm flipH="1">
              <a:off x="4327" y="3313"/>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22" name="Line 834"/>
            <p:cNvSpPr>
              <a:spLocks noChangeShapeType="1"/>
            </p:cNvSpPr>
            <p:nvPr/>
          </p:nvSpPr>
          <p:spPr bwMode="auto">
            <a:xfrm>
              <a:off x="4693" y="3307"/>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123" name="Group 835"/>
            <p:cNvGrpSpPr>
              <a:grpSpLocks/>
            </p:cNvGrpSpPr>
            <p:nvPr/>
          </p:nvGrpSpPr>
          <p:grpSpPr bwMode="auto">
            <a:xfrm>
              <a:off x="2898" y="3917"/>
              <a:ext cx="248" cy="196"/>
              <a:chOff x="4306" y="2833"/>
              <a:chExt cx="248" cy="196"/>
            </a:xfrm>
          </p:grpSpPr>
          <p:sp>
            <p:nvSpPr>
              <p:cNvPr id="269124" name="Oval 8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25" name="Text Box 8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grpSp>
          <p:nvGrpSpPr>
            <p:cNvPr id="269126" name="Group 838"/>
            <p:cNvGrpSpPr>
              <a:grpSpLocks/>
            </p:cNvGrpSpPr>
            <p:nvPr/>
          </p:nvGrpSpPr>
          <p:grpSpPr bwMode="auto">
            <a:xfrm>
              <a:off x="3194" y="3913"/>
              <a:ext cx="248" cy="196"/>
              <a:chOff x="4306" y="2833"/>
              <a:chExt cx="248" cy="196"/>
            </a:xfrm>
          </p:grpSpPr>
          <p:sp>
            <p:nvSpPr>
              <p:cNvPr id="269127" name="Oval 8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28" name="Text Box 8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69129" name="Line 841"/>
            <p:cNvSpPr>
              <a:spLocks noChangeShapeType="1"/>
            </p:cNvSpPr>
            <p:nvPr/>
          </p:nvSpPr>
          <p:spPr bwMode="auto">
            <a:xfrm flipH="1">
              <a:off x="3020" y="3706"/>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30" name="Line 842"/>
            <p:cNvSpPr>
              <a:spLocks noChangeShapeType="1"/>
            </p:cNvSpPr>
            <p:nvPr/>
          </p:nvSpPr>
          <p:spPr bwMode="auto">
            <a:xfrm>
              <a:off x="3216" y="3713"/>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69131" name="Group 843"/>
            <p:cNvGrpSpPr>
              <a:grpSpLocks/>
            </p:cNvGrpSpPr>
            <p:nvPr/>
          </p:nvGrpSpPr>
          <p:grpSpPr bwMode="auto">
            <a:xfrm>
              <a:off x="3474" y="3913"/>
              <a:ext cx="214" cy="196"/>
              <a:chOff x="4306" y="2833"/>
              <a:chExt cx="214" cy="196"/>
            </a:xfrm>
          </p:grpSpPr>
          <p:sp>
            <p:nvSpPr>
              <p:cNvPr id="269132" name="Oval 8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33" name="Text Box 8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69134" name="Group 846"/>
            <p:cNvGrpSpPr>
              <a:grpSpLocks/>
            </p:cNvGrpSpPr>
            <p:nvPr/>
          </p:nvGrpSpPr>
          <p:grpSpPr bwMode="auto">
            <a:xfrm>
              <a:off x="3770" y="3917"/>
              <a:ext cx="248" cy="196"/>
              <a:chOff x="4306" y="2833"/>
              <a:chExt cx="248" cy="196"/>
            </a:xfrm>
          </p:grpSpPr>
          <p:sp>
            <p:nvSpPr>
              <p:cNvPr id="269135" name="Oval 8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36" name="Text Box 84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69137" name="Line 849"/>
            <p:cNvSpPr>
              <a:spLocks noChangeShapeType="1"/>
            </p:cNvSpPr>
            <p:nvPr/>
          </p:nvSpPr>
          <p:spPr bwMode="auto">
            <a:xfrm flipH="1">
              <a:off x="3589" y="3686"/>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38" name="Line 850"/>
            <p:cNvSpPr>
              <a:spLocks noChangeShapeType="1"/>
            </p:cNvSpPr>
            <p:nvPr/>
          </p:nvSpPr>
          <p:spPr bwMode="auto">
            <a:xfrm>
              <a:off x="3799" y="3700"/>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9139" name="Line 851"/>
            <p:cNvSpPr>
              <a:spLocks noChangeShapeType="1"/>
            </p:cNvSpPr>
            <p:nvPr/>
          </p:nvSpPr>
          <p:spPr bwMode="auto">
            <a:xfrm flipV="1">
              <a:off x="3475" y="2963"/>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69140" name="Text Box 852"/>
          <p:cNvSpPr txBox="1">
            <a:spLocks noChangeArrowheads="1"/>
          </p:cNvSpPr>
          <p:nvPr/>
        </p:nvSpPr>
        <p:spPr bwMode="auto">
          <a:xfrm>
            <a:off x="628650" y="1998663"/>
            <a:ext cx="1192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Remove 10</a:t>
            </a:r>
          </a:p>
        </p:txBody>
      </p:sp>
      <p:sp>
        <p:nvSpPr>
          <p:cNvPr id="269141" name="Text Box 853"/>
          <p:cNvSpPr txBox="1">
            <a:spLocks noChangeArrowheads="1"/>
          </p:cNvSpPr>
          <p:nvPr/>
        </p:nvSpPr>
        <p:spPr bwMode="auto">
          <a:xfrm>
            <a:off x="4622800" y="1860550"/>
            <a:ext cx="1192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Remove 20</a:t>
            </a:r>
          </a:p>
        </p:txBody>
      </p:sp>
      <p:sp>
        <p:nvSpPr>
          <p:cNvPr id="269142" name="Text Box 854"/>
          <p:cNvSpPr txBox="1">
            <a:spLocks noChangeArrowheads="1"/>
          </p:cNvSpPr>
          <p:nvPr/>
        </p:nvSpPr>
        <p:spPr bwMode="auto">
          <a:xfrm>
            <a:off x="482600" y="4456113"/>
            <a:ext cx="1192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Remove 30</a:t>
            </a:r>
          </a:p>
        </p:txBody>
      </p:sp>
      <p:sp>
        <p:nvSpPr>
          <p:cNvPr id="269143" name="Text Box 855"/>
          <p:cNvSpPr txBox="1">
            <a:spLocks noChangeArrowheads="1"/>
          </p:cNvSpPr>
          <p:nvPr/>
        </p:nvSpPr>
        <p:spPr bwMode="auto">
          <a:xfrm>
            <a:off x="4529138" y="4424363"/>
            <a:ext cx="11922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Remove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9140"/>
                                        </p:tgtEl>
                                        <p:attrNameLst>
                                          <p:attrName>style.visibility</p:attrName>
                                        </p:attrNameLst>
                                      </p:cBhvr>
                                      <p:to>
                                        <p:strVal val="visible"/>
                                      </p:to>
                                    </p:set>
                                    <p:animEffect transition="in" filter="blinds(horizontal)">
                                      <p:cBhvr>
                                        <p:cTn id="7" dur="500"/>
                                        <p:tgtEl>
                                          <p:spTgt spid="26914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8293"/>
                                        </p:tgtEl>
                                        <p:attrNameLst>
                                          <p:attrName>style.visibility</p:attrName>
                                        </p:attrNameLst>
                                      </p:cBhvr>
                                      <p:to>
                                        <p:strVal val="visible"/>
                                      </p:to>
                                    </p:set>
                                    <p:animEffect transition="in" filter="blinds(horizontal)">
                                      <p:cBhvr>
                                        <p:cTn id="11" dur="500"/>
                                        <p:tgtEl>
                                          <p:spTgt spid="26829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68354"/>
                                        </p:tgtEl>
                                        <p:attrNameLst>
                                          <p:attrName>style.visibility</p:attrName>
                                        </p:attrNameLst>
                                      </p:cBhvr>
                                      <p:to>
                                        <p:strVal val="visible"/>
                                      </p:to>
                                    </p:set>
                                    <p:animEffect transition="in" filter="blinds(horizontal)">
                                      <p:cBhvr>
                                        <p:cTn id="16" dur="500"/>
                                        <p:tgtEl>
                                          <p:spTgt spid="2683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68412"/>
                                        </p:tgtEl>
                                        <p:attrNameLst>
                                          <p:attrName>style.visibility</p:attrName>
                                        </p:attrNameLst>
                                      </p:cBhvr>
                                      <p:to>
                                        <p:strVal val="visible"/>
                                      </p:to>
                                    </p:set>
                                    <p:animEffect transition="in" filter="blinds(horizontal)">
                                      <p:cBhvr>
                                        <p:cTn id="21" dur="500"/>
                                        <p:tgtEl>
                                          <p:spTgt spid="2684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68470"/>
                                        </p:tgtEl>
                                        <p:attrNameLst>
                                          <p:attrName>style.visibility</p:attrName>
                                        </p:attrNameLst>
                                      </p:cBhvr>
                                      <p:to>
                                        <p:strVal val="visible"/>
                                      </p:to>
                                    </p:set>
                                    <p:animEffect transition="in" filter="blinds(horizontal)">
                                      <p:cBhvr>
                                        <p:cTn id="26" dur="500"/>
                                        <p:tgtEl>
                                          <p:spTgt spid="26847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68528"/>
                                        </p:tgtEl>
                                        <p:attrNameLst>
                                          <p:attrName>style.visibility</p:attrName>
                                        </p:attrNameLst>
                                      </p:cBhvr>
                                      <p:to>
                                        <p:strVal val="visible"/>
                                      </p:to>
                                    </p:set>
                                    <p:animEffect transition="in" filter="blinds(horizontal)">
                                      <p:cBhvr>
                                        <p:cTn id="31" dur="500"/>
                                        <p:tgtEl>
                                          <p:spTgt spid="26852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69141"/>
                                        </p:tgtEl>
                                        <p:attrNameLst>
                                          <p:attrName>style.visibility</p:attrName>
                                        </p:attrNameLst>
                                      </p:cBhvr>
                                      <p:to>
                                        <p:strVal val="visible"/>
                                      </p:to>
                                    </p:set>
                                    <p:animEffect transition="in" filter="blinds(horizontal)">
                                      <p:cBhvr>
                                        <p:cTn id="36" dur="500"/>
                                        <p:tgtEl>
                                          <p:spTgt spid="269141"/>
                                        </p:tgtEl>
                                      </p:cBhvr>
                                    </p:animEffect>
                                  </p:childTnLst>
                                </p:cTn>
                              </p:par>
                            </p:childTnLst>
                          </p:cTn>
                        </p:par>
                        <p:par>
                          <p:cTn id="37" fill="hold" nodeType="afterGroup">
                            <p:stCondLst>
                              <p:cond delay="500"/>
                            </p:stCondLst>
                            <p:childTnLst>
                              <p:par>
                                <p:cTn id="38" presetID="3" presetClass="entr" presetSubtype="10" fill="hold" nodeType="afterEffect">
                                  <p:stCondLst>
                                    <p:cond delay="0"/>
                                  </p:stCondLst>
                                  <p:childTnLst>
                                    <p:set>
                                      <p:cBhvr>
                                        <p:cTn id="39" dur="1" fill="hold">
                                          <p:stCondLst>
                                            <p:cond delay="0"/>
                                          </p:stCondLst>
                                        </p:cTn>
                                        <p:tgtEl>
                                          <p:spTgt spid="268586"/>
                                        </p:tgtEl>
                                        <p:attrNameLst>
                                          <p:attrName>style.visibility</p:attrName>
                                        </p:attrNameLst>
                                      </p:cBhvr>
                                      <p:to>
                                        <p:strVal val="visible"/>
                                      </p:to>
                                    </p:set>
                                    <p:animEffect transition="in" filter="blinds(horizontal)">
                                      <p:cBhvr>
                                        <p:cTn id="40" dur="500"/>
                                        <p:tgtEl>
                                          <p:spTgt spid="26858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268640"/>
                                        </p:tgtEl>
                                        <p:attrNameLst>
                                          <p:attrName>style.visibility</p:attrName>
                                        </p:attrNameLst>
                                      </p:cBhvr>
                                      <p:to>
                                        <p:strVal val="visible"/>
                                      </p:to>
                                    </p:set>
                                    <p:animEffect transition="in" filter="blinds(horizontal)">
                                      <p:cBhvr>
                                        <p:cTn id="45" dur="500"/>
                                        <p:tgtEl>
                                          <p:spTgt spid="26864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268694"/>
                                        </p:tgtEl>
                                        <p:attrNameLst>
                                          <p:attrName>style.visibility</p:attrName>
                                        </p:attrNameLst>
                                      </p:cBhvr>
                                      <p:to>
                                        <p:strVal val="visible"/>
                                      </p:to>
                                    </p:set>
                                    <p:animEffect transition="in" filter="blinds(horizontal)">
                                      <p:cBhvr>
                                        <p:cTn id="50" dur="500"/>
                                        <p:tgtEl>
                                          <p:spTgt spid="26869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268748"/>
                                        </p:tgtEl>
                                        <p:attrNameLst>
                                          <p:attrName>style.visibility</p:attrName>
                                        </p:attrNameLst>
                                      </p:cBhvr>
                                      <p:to>
                                        <p:strVal val="visible"/>
                                      </p:to>
                                    </p:set>
                                    <p:animEffect transition="in" filter="blinds(horizontal)">
                                      <p:cBhvr>
                                        <p:cTn id="55" dur="500"/>
                                        <p:tgtEl>
                                          <p:spTgt spid="26874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69142"/>
                                        </p:tgtEl>
                                        <p:attrNameLst>
                                          <p:attrName>style.visibility</p:attrName>
                                        </p:attrNameLst>
                                      </p:cBhvr>
                                      <p:to>
                                        <p:strVal val="visible"/>
                                      </p:to>
                                    </p:set>
                                    <p:animEffect transition="in" filter="blinds(horizontal)">
                                      <p:cBhvr>
                                        <p:cTn id="60" dur="500"/>
                                        <p:tgtEl>
                                          <p:spTgt spid="269142"/>
                                        </p:tgtEl>
                                      </p:cBhvr>
                                    </p:animEffect>
                                  </p:childTnLst>
                                </p:cTn>
                              </p:par>
                            </p:childTnLst>
                          </p:cTn>
                        </p:par>
                        <p:par>
                          <p:cTn id="61" fill="hold" nodeType="afterGroup">
                            <p:stCondLst>
                              <p:cond delay="500"/>
                            </p:stCondLst>
                            <p:childTnLst>
                              <p:par>
                                <p:cTn id="62" presetID="3" presetClass="entr" presetSubtype="10" fill="hold" nodeType="afterEffect">
                                  <p:stCondLst>
                                    <p:cond delay="0"/>
                                  </p:stCondLst>
                                  <p:childTnLst>
                                    <p:set>
                                      <p:cBhvr>
                                        <p:cTn id="63" dur="1" fill="hold">
                                          <p:stCondLst>
                                            <p:cond delay="0"/>
                                          </p:stCondLst>
                                        </p:cTn>
                                        <p:tgtEl>
                                          <p:spTgt spid="268802"/>
                                        </p:tgtEl>
                                        <p:attrNameLst>
                                          <p:attrName>style.visibility</p:attrName>
                                        </p:attrNameLst>
                                      </p:cBhvr>
                                      <p:to>
                                        <p:strVal val="visible"/>
                                      </p:to>
                                    </p:set>
                                    <p:animEffect transition="in" filter="blinds(horizontal)">
                                      <p:cBhvr>
                                        <p:cTn id="64" dur="500"/>
                                        <p:tgtEl>
                                          <p:spTgt spid="26880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268852"/>
                                        </p:tgtEl>
                                        <p:attrNameLst>
                                          <p:attrName>style.visibility</p:attrName>
                                        </p:attrNameLst>
                                      </p:cBhvr>
                                      <p:to>
                                        <p:strVal val="visible"/>
                                      </p:to>
                                    </p:set>
                                    <p:animEffect transition="in" filter="blinds(horizontal)">
                                      <p:cBhvr>
                                        <p:cTn id="69" dur="500"/>
                                        <p:tgtEl>
                                          <p:spTgt spid="26885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268902"/>
                                        </p:tgtEl>
                                        <p:attrNameLst>
                                          <p:attrName>style.visibility</p:attrName>
                                        </p:attrNameLst>
                                      </p:cBhvr>
                                      <p:to>
                                        <p:strVal val="visible"/>
                                      </p:to>
                                    </p:set>
                                    <p:animEffect transition="in" filter="blinds(horizontal)">
                                      <p:cBhvr>
                                        <p:cTn id="74" dur="500"/>
                                        <p:tgtEl>
                                          <p:spTgt spid="26890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nodeType="clickEffect">
                                  <p:stCondLst>
                                    <p:cond delay="0"/>
                                  </p:stCondLst>
                                  <p:childTnLst>
                                    <p:set>
                                      <p:cBhvr>
                                        <p:cTn id="78" dur="1" fill="hold">
                                          <p:stCondLst>
                                            <p:cond delay="0"/>
                                          </p:stCondLst>
                                        </p:cTn>
                                        <p:tgtEl>
                                          <p:spTgt spid="268952"/>
                                        </p:tgtEl>
                                        <p:attrNameLst>
                                          <p:attrName>style.visibility</p:attrName>
                                        </p:attrNameLst>
                                      </p:cBhvr>
                                      <p:to>
                                        <p:strVal val="visible"/>
                                      </p:to>
                                    </p:set>
                                    <p:animEffect transition="in" filter="blinds(horizontal)">
                                      <p:cBhvr>
                                        <p:cTn id="79" dur="500"/>
                                        <p:tgtEl>
                                          <p:spTgt spid="26895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69143"/>
                                        </p:tgtEl>
                                        <p:attrNameLst>
                                          <p:attrName>style.visibility</p:attrName>
                                        </p:attrNameLst>
                                      </p:cBhvr>
                                      <p:to>
                                        <p:strVal val="visible"/>
                                      </p:to>
                                    </p:set>
                                    <p:animEffect transition="in" filter="blinds(horizontal)">
                                      <p:cBhvr>
                                        <p:cTn id="84" dur="500"/>
                                        <p:tgtEl>
                                          <p:spTgt spid="269143"/>
                                        </p:tgtEl>
                                      </p:cBhvr>
                                    </p:animEffect>
                                  </p:childTnLst>
                                </p:cTn>
                              </p:par>
                            </p:childTnLst>
                          </p:cTn>
                        </p:par>
                        <p:par>
                          <p:cTn id="85" fill="hold" nodeType="afterGroup">
                            <p:stCondLst>
                              <p:cond delay="500"/>
                            </p:stCondLst>
                            <p:childTnLst>
                              <p:par>
                                <p:cTn id="86" presetID="3" presetClass="entr" presetSubtype="10" fill="hold" nodeType="afterEffect">
                                  <p:stCondLst>
                                    <p:cond delay="0"/>
                                  </p:stCondLst>
                                  <p:childTnLst>
                                    <p:set>
                                      <p:cBhvr>
                                        <p:cTn id="87" dur="1" fill="hold">
                                          <p:stCondLst>
                                            <p:cond delay="0"/>
                                          </p:stCondLst>
                                        </p:cTn>
                                        <p:tgtEl>
                                          <p:spTgt spid="269002"/>
                                        </p:tgtEl>
                                        <p:attrNameLst>
                                          <p:attrName>style.visibility</p:attrName>
                                        </p:attrNameLst>
                                      </p:cBhvr>
                                      <p:to>
                                        <p:strVal val="visible"/>
                                      </p:to>
                                    </p:set>
                                    <p:animEffect transition="in" filter="blinds(horizontal)">
                                      <p:cBhvr>
                                        <p:cTn id="88" dur="500"/>
                                        <p:tgtEl>
                                          <p:spTgt spid="269002"/>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nodeType="clickEffect">
                                  <p:stCondLst>
                                    <p:cond delay="0"/>
                                  </p:stCondLst>
                                  <p:childTnLst>
                                    <p:set>
                                      <p:cBhvr>
                                        <p:cTn id="92" dur="1" fill="hold">
                                          <p:stCondLst>
                                            <p:cond delay="0"/>
                                          </p:stCondLst>
                                        </p:cTn>
                                        <p:tgtEl>
                                          <p:spTgt spid="269048"/>
                                        </p:tgtEl>
                                        <p:attrNameLst>
                                          <p:attrName>style.visibility</p:attrName>
                                        </p:attrNameLst>
                                      </p:cBhvr>
                                      <p:to>
                                        <p:strVal val="visible"/>
                                      </p:to>
                                    </p:set>
                                    <p:animEffect transition="in" filter="blinds(horizontal)">
                                      <p:cBhvr>
                                        <p:cTn id="93" dur="500"/>
                                        <p:tgtEl>
                                          <p:spTgt spid="269048"/>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nodeType="clickEffect">
                                  <p:stCondLst>
                                    <p:cond delay="0"/>
                                  </p:stCondLst>
                                  <p:childTnLst>
                                    <p:set>
                                      <p:cBhvr>
                                        <p:cTn id="97" dur="1" fill="hold">
                                          <p:stCondLst>
                                            <p:cond delay="0"/>
                                          </p:stCondLst>
                                        </p:cTn>
                                        <p:tgtEl>
                                          <p:spTgt spid="269094"/>
                                        </p:tgtEl>
                                        <p:attrNameLst>
                                          <p:attrName>style.visibility</p:attrName>
                                        </p:attrNameLst>
                                      </p:cBhvr>
                                      <p:to>
                                        <p:strVal val="visible"/>
                                      </p:to>
                                    </p:set>
                                    <p:animEffect transition="in" filter="blinds(horizontal)">
                                      <p:cBhvr>
                                        <p:cTn id="98" dur="500"/>
                                        <p:tgtEl>
                                          <p:spTgt spid="26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140" grpId="0" autoUpdateAnimBg="0"/>
      <p:bldP spid="269141" grpId="0" autoUpdateAnimBg="0"/>
      <p:bldP spid="269142" grpId="0" autoUpdateAnimBg="0"/>
      <p:bldP spid="26914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619125" y="165100"/>
            <a:ext cx="7772400" cy="584200"/>
          </a:xfrm>
        </p:spPr>
        <p:txBody>
          <a:bodyPr/>
          <a:lstStyle/>
          <a:p>
            <a:r>
              <a:rPr lang="en-US" sz="2800"/>
              <a:t>Running Time </a:t>
            </a:r>
          </a:p>
        </p:txBody>
      </p:sp>
      <p:sp>
        <p:nvSpPr>
          <p:cNvPr id="269315" name="Rectangle 3" descr="Rectangle: Click to edit Master text styles&#10;Second level&#10;Third level&#10;Fourth level&#10;Fifth level"/>
          <p:cNvSpPr>
            <a:spLocks noGrp="1" noChangeArrowheads="1"/>
          </p:cNvSpPr>
          <p:nvPr>
            <p:ph idx="1"/>
          </p:nvPr>
        </p:nvSpPr>
        <p:spPr>
          <a:xfrm>
            <a:off x="430213" y="860425"/>
            <a:ext cx="8326437" cy="5513388"/>
          </a:xfrm>
        </p:spPr>
        <p:txBody>
          <a:bodyPr/>
          <a:lstStyle/>
          <a:p>
            <a:r>
              <a:rPr lang="en-US" sz="2000">
                <a:cs typeface="Times New Roman" pitchFamily="18" charset="0"/>
                <a:sym typeface="Symbol" pitchFamily="18" charset="2"/>
              </a:rPr>
              <a:t>To construct the heap using </a:t>
            </a:r>
            <a:r>
              <a:rPr lang="en-US" sz="2000">
                <a:latin typeface="Batang" pitchFamily="18" charset="-127"/>
                <a:cs typeface="Times New Roman" pitchFamily="18" charset="0"/>
                <a:sym typeface="Symbol" pitchFamily="18" charset="2"/>
              </a:rPr>
              <a:t>buildHeap</a:t>
            </a:r>
            <a:r>
              <a:rPr lang="en-US" sz="2000">
                <a:cs typeface="Times New Roman" pitchFamily="18" charset="0"/>
                <a:sym typeface="Symbol" pitchFamily="18" charset="2"/>
              </a:rPr>
              <a:t> takes O(N) time.</a:t>
            </a:r>
          </a:p>
          <a:p>
            <a:r>
              <a:rPr lang="en-US" sz="2000">
                <a:cs typeface="Times New Roman" pitchFamily="18" charset="0"/>
                <a:sym typeface="Symbol" pitchFamily="18" charset="2"/>
              </a:rPr>
              <a:t>Each </a:t>
            </a:r>
            <a:r>
              <a:rPr lang="en-US" sz="2000">
                <a:latin typeface="Batang" pitchFamily="18" charset="-127"/>
                <a:cs typeface="Times New Roman" pitchFamily="18" charset="0"/>
                <a:sym typeface="Symbol" pitchFamily="18" charset="2"/>
              </a:rPr>
              <a:t>deleteMin</a:t>
            </a:r>
            <a:r>
              <a:rPr lang="en-US" sz="2000">
                <a:cs typeface="Times New Roman" pitchFamily="18" charset="0"/>
                <a:sym typeface="Symbol" pitchFamily="18" charset="2"/>
              </a:rPr>
              <a:t> takes O(log</a:t>
            </a:r>
            <a:r>
              <a:rPr lang="en-US" sz="2000" i="1">
                <a:cs typeface="Times New Roman" pitchFamily="18" charset="0"/>
                <a:sym typeface="Symbol" pitchFamily="18" charset="2"/>
              </a:rPr>
              <a:t>N</a:t>
            </a:r>
            <a:r>
              <a:rPr lang="en-US" sz="2000">
                <a:cs typeface="Times New Roman" pitchFamily="18" charset="0"/>
                <a:sym typeface="Symbol" pitchFamily="18" charset="2"/>
              </a:rPr>
              <a:t>) time; k </a:t>
            </a:r>
            <a:r>
              <a:rPr lang="en-US" sz="2000">
                <a:latin typeface="Batang" pitchFamily="18" charset="-127"/>
                <a:cs typeface="Times New Roman" pitchFamily="18" charset="0"/>
                <a:sym typeface="Symbol" pitchFamily="18" charset="2"/>
              </a:rPr>
              <a:t>deleteMin</a:t>
            </a:r>
            <a:r>
              <a:rPr lang="en-US" sz="2000">
                <a:cs typeface="Times New Roman" pitchFamily="18" charset="0"/>
                <a:sym typeface="Symbol" pitchFamily="18" charset="2"/>
              </a:rPr>
              <a:t>s take O(</a:t>
            </a:r>
            <a:r>
              <a:rPr lang="en-US" sz="2000" i="1">
                <a:cs typeface="Times New Roman" pitchFamily="18" charset="0"/>
                <a:sym typeface="Symbol" pitchFamily="18" charset="2"/>
              </a:rPr>
              <a:t>k</a:t>
            </a:r>
            <a:r>
              <a:rPr lang="en-US" sz="2000">
                <a:cs typeface="Times New Roman" pitchFamily="18" charset="0"/>
                <a:sym typeface="Symbol" pitchFamily="18" charset="2"/>
              </a:rPr>
              <a:t>log</a:t>
            </a:r>
            <a:r>
              <a:rPr lang="en-US" sz="2000" i="1">
                <a:cs typeface="Times New Roman" pitchFamily="18" charset="0"/>
                <a:sym typeface="Symbol" pitchFamily="18" charset="2"/>
              </a:rPr>
              <a:t>N</a:t>
            </a:r>
            <a:r>
              <a:rPr lang="en-US" sz="2000">
                <a:cs typeface="Times New Roman" pitchFamily="18" charset="0"/>
                <a:sym typeface="Symbol" pitchFamily="18" charset="2"/>
              </a:rPr>
              <a:t>) time. </a:t>
            </a:r>
          </a:p>
          <a:p>
            <a:r>
              <a:rPr lang="en-US" sz="2000">
                <a:cs typeface="Times New Roman" pitchFamily="18" charset="0"/>
                <a:sym typeface="Symbol" pitchFamily="18" charset="2"/>
              </a:rPr>
              <a:t>The total running time is O(N+klog</a:t>
            </a:r>
            <a:r>
              <a:rPr lang="en-US" sz="2000" i="1">
                <a:cs typeface="Times New Roman" pitchFamily="18" charset="0"/>
                <a:sym typeface="Symbol" pitchFamily="18" charset="2"/>
              </a:rPr>
              <a:t>N</a:t>
            </a:r>
            <a:r>
              <a:rPr lang="en-US" sz="2000">
                <a:cs typeface="Times New Roman" pitchFamily="18" charset="0"/>
                <a:sym typeface="Symbol" pitchFamily="18" charset="2"/>
              </a:rPr>
              <a:t>).</a:t>
            </a:r>
            <a:endParaRPr lang="en-US" sz="2000">
              <a:solidFill>
                <a:srgbClr val="FF00FF"/>
              </a:solidFill>
              <a:cs typeface="Times New Roman" pitchFamily="18" charset="0"/>
              <a:sym typeface="Symbol" pitchFamily="18" charset="2"/>
            </a:endParaRPr>
          </a:p>
        </p:txBody>
      </p:sp>
      <p:sp>
        <p:nvSpPr>
          <p:cNvPr id="26931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09600" y="174625"/>
            <a:ext cx="7772400" cy="571500"/>
          </a:xfrm>
        </p:spPr>
        <p:txBody>
          <a:bodyPr/>
          <a:lstStyle/>
          <a:p>
            <a:r>
              <a:rPr lang="en-US" sz="2800"/>
              <a:t>Motivation</a:t>
            </a:r>
          </a:p>
        </p:txBody>
      </p:sp>
      <p:sp>
        <p:nvSpPr>
          <p:cNvPr id="241667"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400">
                <a:sym typeface="Symbol" pitchFamily="18" charset="2"/>
              </a:rPr>
              <a:t>Operating system scheduler in a multi-user environment</a:t>
            </a:r>
          </a:p>
          <a:p>
            <a:pPr lvl="1"/>
            <a:r>
              <a:rPr lang="en-US" sz="2000">
                <a:sym typeface="Symbol" pitchFamily="18" charset="2"/>
              </a:rPr>
              <a:t>Generally a process is allowed to run only for a fixed period of time.</a:t>
            </a:r>
          </a:p>
          <a:p>
            <a:pPr lvl="1"/>
            <a:r>
              <a:rPr lang="en-US" sz="2000">
                <a:sym typeface="Symbol" pitchFamily="18" charset="2"/>
              </a:rPr>
              <a:t>One algorithm uses a queue.</a:t>
            </a:r>
          </a:p>
          <a:p>
            <a:pPr lvl="1">
              <a:buFont typeface="Wingdings" pitchFamily="2" charset="2"/>
              <a:buNone/>
            </a:pPr>
            <a:r>
              <a:rPr lang="en-US" sz="1800">
                <a:sym typeface="Symbol" pitchFamily="18" charset="2"/>
              </a:rPr>
              <a:t>	Jobs are initially placed at the end of the queue. The scheduler will repeatedly take the first job on the queue, run it until either it finishes or its time limit is up, and place it at the end of the queue.</a:t>
            </a:r>
          </a:p>
          <a:p>
            <a:pPr lvl="1"/>
            <a:r>
              <a:rPr lang="en-US" sz="2000">
                <a:sym typeface="Symbol" pitchFamily="18" charset="2"/>
              </a:rPr>
              <a:t>This strategy is generally not appropriate. </a:t>
            </a:r>
          </a:p>
          <a:p>
            <a:pPr lvl="1">
              <a:buFont typeface="Wingdings" pitchFamily="2" charset="2"/>
              <a:buNone/>
            </a:pPr>
            <a:r>
              <a:rPr lang="en-US" sz="2000">
                <a:sym typeface="Symbol" pitchFamily="18" charset="2"/>
              </a:rPr>
              <a:t>	</a:t>
            </a:r>
            <a:r>
              <a:rPr lang="en-US" sz="1800">
                <a:sym typeface="Symbol" pitchFamily="18" charset="2"/>
              </a:rPr>
              <a:t>Very short jobs will seem to take a long time because of the wait involved to run.</a:t>
            </a:r>
          </a:p>
          <a:p>
            <a:pPr lvl="1"/>
            <a:r>
              <a:rPr lang="en-US" sz="2000">
                <a:sym typeface="Symbol" pitchFamily="18" charset="2"/>
              </a:rPr>
              <a:t>In general, it is important that short jobs finish as fast as possible.</a:t>
            </a:r>
          </a:p>
          <a:p>
            <a:pPr lvl="2">
              <a:buFont typeface="Wingdings" pitchFamily="2" charset="2"/>
              <a:buNone/>
            </a:pPr>
            <a:r>
              <a:rPr lang="en-US" sz="1800">
                <a:sym typeface="Symbol" pitchFamily="18" charset="2"/>
              </a:rPr>
              <a:t>Short jobs should have precedence over long jobs.</a:t>
            </a:r>
          </a:p>
          <a:p>
            <a:pPr lvl="1"/>
            <a:r>
              <a:rPr lang="en-US" sz="2000">
                <a:sym typeface="Symbol" pitchFamily="18" charset="2"/>
              </a:rPr>
              <a:t>Furthermore, some jobs that are not short are still very important and should also have precedence.</a:t>
            </a:r>
          </a:p>
          <a:p>
            <a:pPr lvl="1"/>
            <a:r>
              <a:rPr lang="en-US" sz="2000">
                <a:solidFill>
                  <a:srgbClr val="FF00FF"/>
                </a:solidFill>
                <a:sym typeface="Symbol" pitchFamily="18" charset="2"/>
              </a:rPr>
              <a:t>Need a new data structure</a:t>
            </a:r>
            <a:r>
              <a:rPr lang="en-US" sz="2000">
                <a:sym typeface="Symbol" pitchFamily="18" charset="2"/>
              </a:rPr>
              <a:t>!</a:t>
            </a:r>
            <a:endParaRPr lang="en-US" sz="1600">
              <a:sym typeface="Symbol" pitchFamily="18" charset="2"/>
            </a:endParaRPr>
          </a:p>
          <a:p>
            <a:pPr lvl="1"/>
            <a:endParaRPr lang="en-US" sz="1600">
              <a:sym typeface="Symbol" pitchFamily="18" charset="2"/>
            </a:endParaRPr>
          </a:p>
        </p:txBody>
      </p:sp>
      <p:sp>
        <p:nvSpPr>
          <p:cNvPr id="24166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619125" y="165100"/>
            <a:ext cx="7772400" cy="584200"/>
          </a:xfrm>
        </p:spPr>
        <p:txBody>
          <a:bodyPr/>
          <a:lstStyle/>
          <a:p>
            <a:r>
              <a:rPr lang="en-US" sz="2800"/>
              <a:t>The Selection Problem (2) </a:t>
            </a:r>
          </a:p>
        </p:txBody>
      </p:sp>
      <p:sp>
        <p:nvSpPr>
          <p:cNvPr id="270339"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The problem: Given a list of N elements and an integer k, the selection problem asks to find the </a:t>
            </a:r>
            <a:r>
              <a:rPr lang="en-US" sz="2000" i="1">
                <a:cs typeface="Times New Roman" pitchFamily="18" charset="0"/>
                <a:sym typeface="Symbol" pitchFamily="18" charset="2"/>
              </a:rPr>
              <a:t>k </a:t>
            </a:r>
            <a:r>
              <a:rPr lang="en-US" sz="2000">
                <a:cs typeface="Times New Roman" pitchFamily="18" charset="0"/>
                <a:sym typeface="Symbol" pitchFamily="18" charset="2"/>
              </a:rPr>
              <a:t>th largest element.</a:t>
            </a:r>
          </a:p>
          <a:p>
            <a:r>
              <a:rPr lang="en-US" sz="2000">
                <a:cs typeface="Times New Roman" pitchFamily="18" charset="0"/>
                <a:sym typeface="Symbol" pitchFamily="18" charset="2"/>
              </a:rPr>
              <a:t>Notice that although finding the minimum can be performed in constant time, a heap designed to find the minimum element is of no help in finding the maximum element.</a:t>
            </a:r>
          </a:p>
          <a:p>
            <a:r>
              <a:rPr lang="en-US" sz="2000">
                <a:cs typeface="Times New Roman" pitchFamily="18" charset="0"/>
                <a:sym typeface="Symbol" pitchFamily="18" charset="2"/>
              </a:rPr>
              <a:t>In fact, a heap has very little ordering information, so there is no way to find any particular element without a linear scan through the entire heap.</a:t>
            </a:r>
          </a:p>
        </p:txBody>
      </p:sp>
      <p:sp>
        <p:nvSpPr>
          <p:cNvPr id="27034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619125" y="165100"/>
            <a:ext cx="7772400" cy="584200"/>
          </a:xfrm>
        </p:spPr>
        <p:txBody>
          <a:bodyPr/>
          <a:lstStyle/>
          <a:p>
            <a:r>
              <a:rPr lang="en-US" sz="2800"/>
              <a:t>The Selection Problem (2) </a:t>
            </a:r>
          </a:p>
        </p:txBody>
      </p:sp>
      <p:sp>
        <p:nvSpPr>
          <p:cNvPr id="271363"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The problem: Given a list of N elements and an integer k, the selection problem asks to find the </a:t>
            </a:r>
            <a:r>
              <a:rPr lang="en-US" sz="2000" i="1">
                <a:cs typeface="Times New Roman" pitchFamily="18" charset="0"/>
                <a:sym typeface="Symbol" pitchFamily="18" charset="2"/>
              </a:rPr>
              <a:t>k </a:t>
            </a:r>
            <a:r>
              <a:rPr lang="en-US" sz="2000">
                <a:cs typeface="Times New Roman" pitchFamily="18" charset="0"/>
                <a:sym typeface="Symbol" pitchFamily="18" charset="2"/>
              </a:rPr>
              <a:t>th largest element.</a:t>
            </a:r>
          </a:p>
          <a:p>
            <a:r>
              <a:rPr lang="en-US" sz="2000">
                <a:cs typeface="Times New Roman" pitchFamily="18" charset="0"/>
                <a:sym typeface="Symbol" pitchFamily="18" charset="2"/>
              </a:rPr>
              <a:t>The algorithm:</a:t>
            </a:r>
          </a:p>
          <a:p>
            <a:pPr lvl="1"/>
            <a:r>
              <a:rPr lang="en-US" sz="1800">
                <a:cs typeface="Times New Roman" pitchFamily="18" charset="0"/>
                <a:sym typeface="Symbol" pitchFamily="18" charset="2"/>
              </a:rPr>
              <a:t>Read in the first k elements in the list and build a heap for these k elements.</a:t>
            </a:r>
          </a:p>
          <a:p>
            <a:pPr lvl="1">
              <a:buFont typeface="Wingdings" pitchFamily="2" charset="2"/>
              <a:buNone/>
            </a:pPr>
            <a:r>
              <a:rPr lang="en-US" sz="1800">
                <a:cs typeface="Times New Roman" pitchFamily="18" charset="0"/>
                <a:sym typeface="Symbol" pitchFamily="18" charset="2"/>
              </a:rPr>
              <a:t>	</a:t>
            </a:r>
            <a:r>
              <a:rPr lang="en-US" sz="1800">
                <a:solidFill>
                  <a:srgbClr val="FF00FF"/>
                </a:solidFill>
                <a:cs typeface="Times New Roman" pitchFamily="18" charset="0"/>
                <a:sym typeface="Symbol" pitchFamily="18" charset="2"/>
              </a:rPr>
              <a:t>Obviously, the </a:t>
            </a:r>
            <a:r>
              <a:rPr lang="en-US" sz="1800" i="1">
                <a:solidFill>
                  <a:srgbClr val="FF00FF"/>
                </a:solidFill>
                <a:cs typeface="Times New Roman" pitchFamily="18" charset="0"/>
                <a:sym typeface="Symbol" pitchFamily="18" charset="2"/>
              </a:rPr>
              <a:t>k</a:t>
            </a:r>
            <a:r>
              <a:rPr lang="en-US" sz="1800">
                <a:solidFill>
                  <a:srgbClr val="FF00FF"/>
                </a:solidFill>
                <a:cs typeface="Times New Roman" pitchFamily="18" charset="0"/>
                <a:sym typeface="Symbol" pitchFamily="18" charset="2"/>
              </a:rPr>
              <a:t>th largest element of these k elements, denoted by S</a:t>
            </a:r>
            <a:r>
              <a:rPr lang="en-US" sz="1800" baseline="-25000">
                <a:solidFill>
                  <a:srgbClr val="FF00FF"/>
                </a:solidFill>
                <a:cs typeface="Times New Roman" pitchFamily="18" charset="0"/>
                <a:sym typeface="Symbol" pitchFamily="18" charset="2"/>
              </a:rPr>
              <a:t>k</a:t>
            </a:r>
            <a:r>
              <a:rPr lang="en-US" sz="1800">
                <a:solidFill>
                  <a:srgbClr val="FF00FF"/>
                </a:solidFill>
                <a:cs typeface="Times New Roman" pitchFamily="18" charset="0"/>
                <a:sym typeface="Symbol" pitchFamily="18" charset="2"/>
              </a:rPr>
              <a:t>, is the smallest element of these k elements. S</a:t>
            </a:r>
            <a:r>
              <a:rPr lang="en-US" sz="1800" baseline="-25000">
                <a:solidFill>
                  <a:srgbClr val="FF00FF"/>
                </a:solidFill>
                <a:cs typeface="Times New Roman" pitchFamily="18" charset="0"/>
                <a:sym typeface="Symbol" pitchFamily="18" charset="2"/>
              </a:rPr>
              <a:t>k</a:t>
            </a:r>
            <a:r>
              <a:rPr lang="en-US" sz="1800">
                <a:solidFill>
                  <a:srgbClr val="FF00FF"/>
                </a:solidFill>
                <a:cs typeface="Times New Roman" pitchFamily="18" charset="0"/>
                <a:sym typeface="Symbol" pitchFamily="18" charset="2"/>
              </a:rPr>
              <a:t> is in the root node.</a:t>
            </a:r>
          </a:p>
          <a:p>
            <a:pPr lvl="1"/>
            <a:r>
              <a:rPr lang="en-US" sz="1800">
                <a:cs typeface="Times New Roman" pitchFamily="18" charset="0"/>
                <a:sym typeface="Symbol" pitchFamily="18" charset="2"/>
              </a:rPr>
              <a:t>When a new element is read it is compared with S</a:t>
            </a:r>
            <a:r>
              <a:rPr lang="en-US" sz="1800" baseline="-25000">
                <a:cs typeface="Times New Roman" pitchFamily="18" charset="0"/>
                <a:sym typeface="Symbol" pitchFamily="18" charset="2"/>
              </a:rPr>
              <a:t>k</a:t>
            </a:r>
            <a:r>
              <a:rPr lang="en-US" sz="1800">
                <a:cs typeface="Times New Roman" pitchFamily="18" charset="0"/>
                <a:sym typeface="Symbol" pitchFamily="18" charset="2"/>
              </a:rPr>
              <a:t>.</a:t>
            </a:r>
          </a:p>
          <a:p>
            <a:pPr lvl="2"/>
            <a:r>
              <a:rPr lang="en-US" sz="1600">
                <a:cs typeface="Times New Roman" pitchFamily="18" charset="0"/>
                <a:sym typeface="Symbol" pitchFamily="18" charset="2"/>
              </a:rPr>
              <a:t>If the new element is larger, then it replace S</a:t>
            </a:r>
            <a:r>
              <a:rPr lang="en-US" sz="1600" baseline="-25000">
                <a:cs typeface="Times New Roman" pitchFamily="18" charset="0"/>
                <a:sym typeface="Symbol" pitchFamily="18" charset="2"/>
              </a:rPr>
              <a:t>k</a:t>
            </a:r>
            <a:r>
              <a:rPr lang="en-US" sz="1600">
                <a:cs typeface="Times New Roman" pitchFamily="18" charset="0"/>
                <a:sym typeface="Symbol" pitchFamily="18" charset="2"/>
              </a:rPr>
              <a:t> in the heap. The heap will then have a new smallest element S</a:t>
            </a:r>
            <a:r>
              <a:rPr lang="en-US" sz="1600" baseline="-25000">
                <a:cs typeface="Times New Roman" pitchFamily="18" charset="0"/>
                <a:sym typeface="Symbol" pitchFamily="18" charset="2"/>
              </a:rPr>
              <a:t>k</a:t>
            </a:r>
            <a:r>
              <a:rPr lang="en-US" sz="1600">
                <a:cs typeface="Times New Roman" pitchFamily="18" charset="0"/>
                <a:sym typeface="Symbol" pitchFamily="18" charset="2"/>
              </a:rPr>
              <a:t>, which may or may not be the newly added element.</a:t>
            </a:r>
          </a:p>
          <a:p>
            <a:pPr lvl="1"/>
            <a:r>
              <a:rPr lang="en-US" sz="1800">
                <a:cs typeface="Times New Roman" pitchFamily="18" charset="0"/>
                <a:sym typeface="Symbol" pitchFamily="18" charset="2"/>
              </a:rPr>
              <a:t>At the end of the input, we find the smallest element in the heap and return it as the answer.</a:t>
            </a:r>
          </a:p>
        </p:txBody>
      </p:sp>
      <p:sp>
        <p:nvSpPr>
          <p:cNvPr id="27136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619125" y="165100"/>
            <a:ext cx="7772400" cy="584200"/>
          </a:xfrm>
        </p:spPr>
        <p:txBody>
          <a:bodyPr/>
          <a:lstStyle/>
          <a:p>
            <a:r>
              <a:rPr lang="en-US" sz="2800"/>
              <a:t>Examples for the Selection Problem (2) </a:t>
            </a:r>
          </a:p>
        </p:txBody>
      </p:sp>
      <p:sp>
        <p:nvSpPr>
          <p:cNvPr id="272387"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12</a:t>
            </a:r>
            <a:r>
              <a:rPr lang="en-US" sz="2000" baseline="30000">
                <a:cs typeface="Times New Roman" pitchFamily="18" charset="0"/>
                <a:sym typeface="Symbol" pitchFamily="18" charset="2"/>
              </a:rPr>
              <a:t>th</a:t>
            </a:r>
            <a:r>
              <a:rPr lang="en-US" sz="2000">
                <a:cs typeface="Times New Roman" pitchFamily="18" charset="0"/>
                <a:sym typeface="Symbol" pitchFamily="18" charset="2"/>
              </a:rPr>
              <a:t> largest element in </a:t>
            </a:r>
            <a:r>
              <a:rPr lang="en-US" sz="1800">
                <a:cs typeface="Times New Roman" pitchFamily="18" charset="0"/>
                <a:sym typeface="Symbol" pitchFamily="18" charset="2"/>
              </a:rPr>
              <a:t>150, 80, 40,30,10,70, 110, 100, 20, 90, 60, 50, 120, 140, 130</a:t>
            </a:r>
          </a:p>
          <a:p>
            <a:r>
              <a:rPr lang="en-US" sz="1800">
                <a:solidFill>
                  <a:srgbClr val="FF00FF"/>
                </a:solidFill>
                <a:cs typeface="Times New Roman" pitchFamily="18" charset="0"/>
                <a:sym typeface="Symbol" pitchFamily="18" charset="2"/>
              </a:rPr>
              <a:t>Construct a heap for the first 12</a:t>
            </a:r>
            <a:r>
              <a:rPr lang="en-US" sz="1800" baseline="30000">
                <a:solidFill>
                  <a:srgbClr val="FF00FF"/>
                </a:solidFill>
                <a:cs typeface="Times New Roman" pitchFamily="18" charset="0"/>
                <a:sym typeface="Symbol" pitchFamily="18" charset="2"/>
              </a:rPr>
              <a:t>th</a:t>
            </a:r>
            <a:r>
              <a:rPr lang="en-US" sz="1800">
                <a:solidFill>
                  <a:srgbClr val="FF00FF"/>
                </a:solidFill>
                <a:cs typeface="Times New Roman" pitchFamily="18" charset="0"/>
                <a:sym typeface="Symbol" pitchFamily="18" charset="2"/>
              </a:rPr>
              <a:t> elements </a:t>
            </a:r>
          </a:p>
          <a:p>
            <a:pPr>
              <a:buFont typeface="Wingdings" pitchFamily="2" charset="2"/>
              <a:buNone/>
            </a:pPr>
            <a:r>
              <a:rPr lang="en-US" sz="1800">
                <a:solidFill>
                  <a:srgbClr val="FF00FF"/>
                </a:solidFill>
                <a:cs typeface="Times New Roman" pitchFamily="18" charset="0"/>
                <a:sym typeface="Symbol" pitchFamily="18" charset="2"/>
              </a:rPr>
              <a:t>	</a:t>
            </a:r>
            <a:r>
              <a:rPr lang="en-US" sz="1800">
                <a:cs typeface="Times New Roman" pitchFamily="18" charset="0"/>
                <a:sym typeface="Symbol" pitchFamily="18" charset="2"/>
              </a:rPr>
              <a:t>The 12</a:t>
            </a:r>
            <a:r>
              <a:rPr lang="en-US" sz="1800" baseline="30000">
                <a:cs typeface="Times New Roman" pitchFamily="18" charset="0"/>
                <a:sym typeface="Symbol" pitchFamily="18" charset="2"/>
              </a:rPr>
              <a:t>th</a:t>
            </a:r>
            <a:r>
              <a:rPr lang="en-US" sz="1800">
                <a:cs typeface="Times New Roman" pitchFamily="18" charset="0"/>
                <a:sym typeface="Symbol" pitchFamily="18" charset="2"/>
              </a:rPr>
              <a:t> largest element is the smallest element in the heap.</a:t>
            </a:r>
          </a:p>
        </p:txBody>
      </p:sp>
      <p:sp>
        <p:nvSpPr>
          <p:cNvPr id="27238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2389" name="Group 5"/>
          <p:cNvGrpSpPr>
            <a:grpSpLocks/>
          </p:cNvGrpSpPr>
          <p:nvPr/>
        </p:nvGrpSpPr>
        <p:grpSpPr bwMode="auto">
          <a:xfrm>
            <a:off x="3213100" y="2185988"/>
            <a:ext cx="339725" cy="311150"/>
            <a:chOff x="4306" y="2833"/>
            <a:chExt cx="214" cy="196"/>
          </a:xfrm>
        </p:grpSpPr>
        <p:sp>
          <p:nvSpPr>
            <p:cNvPr id="272390"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391" name="Text Box 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72392" name="Group 8"/>
          <p:cNvGrpSpPr>
            <a:grpSpLocks/>
          </p:cNvGrpSpPr>
          <p:nvPr/>
        </p:nvGrpSpPr>
        <p:grpSpPr bwMode="auto">
          <a:xfrm>
            <a:off x="2298700" y="2725738"/>
            <a:ext cx="339725" cy="311150"/>
            <a:chOff x="4306" y="2833"/>
            <a:chExt cx="214" cy="196"/>
          </a:xfrm>
        </p:grpSpPr>
        <p:sp>
          <p:nvSpPr>
            <p:cNvPr id="272393"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394"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2395" name="Group 11"/>
          <p:cNvGrpSpPr>
            <a:grpSpLocks/>
          </p:cNvGrpSpPr>
          <p:nvPr/>
        </p:nvGrpSpPr>
        <p:grpSpPr bwMode="auto">
          <a:xfrm>
            <a:off x="4127500" y="2725738"/>
            <a:ext cx="339725" cy="311150"/>
            <a:chOff x="4306" y="2833"/>
            <a:chExt cx="214" cy="196"/>
          </a:xfrm>
        </p:grpSpPr>
        <p:sp>
          <p:nvSpPr>
            <p:cNvPr id="272396"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397"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2398" name="Line 14"/>
          <p:cNvSpPr>
            <a:spLocks noChangeShapeType="1"/>
          </p:cNvSpPr>
          <p:nvPr/>
        </p:nvSpPr>
        <p:spPr bwMode="auto">
          <a:xfrm flipH="1">
            <a:off x="2527300" y="242570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399" name="Line 15"/>
          <p:cNvSpPr>
            <a:spLocks noChangeShapeType="1"/>
          </p:cNvSpPr>
          <p:nvPr/>
        </p:nvSpPr>
        <p:spPr bwMode="auto">
          <a:xfrm>
            <a:off x="3529013" y="2425700"/>
            <a:ext cx="719137"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2400" name="Group 16"/>
          <p:cNvGrpSpPr>
            <a:grpSpLocks/>
          </p:cNvGrpSpPr>
          <p:nvPr/>
        </p:nvGrpSpPr>
        <p:grpSpPr bwMode="auto">
          <a:xfrm>
            <a:off x="1828800" y="3335338"/>
            <a:ext cx="339725" cy="311150"/>
            <a:chOff x="4306" y="2833"/>
            <a:chExt cx="214" cy="196"/>
          </a:xfrm>
        </p:grpSpPr>
        <p:sp>
          <p:nvSpPr>
            <p:cNvPr id="272401"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02"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2403" name="Group 19"/>
          <p:cNvGrpSpPr>
            <a:grpSpLocks/>
          </p:cNvGrpSpPr>
          <p:nvPr/>
        </p:nvGrpSpPr>
        <p:grpSpPr bwMode="auto">
          <a:xfrm>
            <a:off x="2755900" y="3335338"/>
            <a:ext cx="339725" cy="311150"/>
            <a:chOff x="4306" y="2833"/>
            <a:chExt cx="214" cy="196"/>
          </a:xfrm>
        </p:grpSpPr>
        <p:sp>
          <p:nvSpPr>
            <p:cNvPr id="272404"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05"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2406" name="Line 22"/>
          <p:cNvSpPr>
            <a:spLocks noChangeShapeType="1"/>
          </p:cNvSpPr>
          <p:nvPr/>
        </p:nvSpPr>
        <p:spPr bwMode="auto">
          <a:xfrm flipH="1">
            <a:off x="2030413" y="29765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07" name="Line 23"/>
          <p:cNvSpPr>
            <a:spLocks noChangeShapeType="1"/>
          </p:cNvSpPr>
          <p:nvPr/>
        </p:nvSpPr>
        <p:spPr bwMode="auto">
          <a:xfrm>
            <a:off x="2600325" y="298608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2408" name="Group 24"/>
          <p:cNvGrpSpPr>
            <a:grpSpLocks/>
          </p:cNvGrpSpPr>
          <p:nvPr/>
        </p:nvGrpSpPr>
        <p:grpSpPr bwMode="auto">
          <a:xfrm>
            <a:off x="3670300" y="3335338"/>
            <a:ext cx="339725" cy="311150"/>
            <a:chOff x="4306" y="2833"/>
            <a:chExt cx="214" cy="196"/>
          </a:xfrm>
        </p:grpSpPr>
        <p:sp>
          <p:nvSpPr>
            <p:cNvPr id="272409"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10"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2411" name="Group 27"/>
          <p:cNvGrpSpPr>
            <a:grpSpLocks/>
          </p:cNvGrpSpPr>
          <p:nvPr/>
        </p:nvGrpSpPr>
        <p:grpSpPr bwMode="auto">
          <a:xfrm>
            <a:off x="4584700" y="3335338"/>
            <a:ext cx="393700" cy="311150"/>
            <a:chOff x="4306" y="2833"/>
            <a:chExt cx="248" cy="196"/>
          </a:xfrm>
        </p:grpSpPr>
        <p:sp>
          <p:nvSpPr>
            <p:cNvPr id="272412"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13" name="Text Box 2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2414" name="Line 30"/>
          <p:cNvSpPr>
            <a:spLocks noChangeShapeType="1"/>
          </p:cNvSpPr>
          <p:nvPr/>
        </p:nvSpPr>
        <p:spPr bwMode="auto">
          <a:xfrm flipH="1">
            <a:off x="3868738" y="29860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15" name="Line 31"/>
          <p:cNvSpPr>
            <a:spLocks noChangeShapeType="1"/>
          </p:cNvSpPr>
          <p:nvPr/>
        </p:nvSpPr>
        <p:spPr bwMode="auto">
          <a:xfrm>
            <a:off x="4449763" y="2976563"/>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2416" name="Group 32"/>
          <p:cNvGrpSpPr>
            <a:grpSpLocks/>
          </p:cNvGrpSpPr>
          <p:nvPr/>
        </p:nvGrpSpPr>
        <p:grpSpPr bwMode="auto">
          <a:xfrm>
            <a:off x="1600200" y="3944938"/>
            <a:ext cx="393700" cy="311150"/>
            <a:chOff x="4306" y="2833"/>
            <a:chExt cx="248" cy="196"/>
          </a:xfrm>
        </p:grpSpPr>
        <p:sp>
          <p:nvSpPr>
            <p:cNvPr id="272417"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18" name="Text Box 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2419" name="Group 35"/>
          <p:cNvGrpSpPr>
            <a:grpSpLocks/>
          </p:cNvGrpSpPr>
          <p:nvPr/>
        </p:nvGrpSpPr>
        <p:grpSpPr bwMode="auto">
          <a:xfrm>
            <a:off x="2070100" y="3938588"/>
            <a:ext cx="393700" cy="311150"/>
            <a:chOff x="4306" y="2833"/>
            <a:chExt cx="248" cy="196"/>
          </a:xfrm>
        </p:grpSpPr>
        <p:sp>
          <p:nvSpPr>
            <p:cNvPr id="272420"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21" name="Text Box 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2422" name="Line 38"/>
          <p:cNvSpPr>
            <a:spLocks noChangeShapeType="1"/>
          </p:cNvSpPr>
          <p:nvPr/>
        </p:nvSpPr>
        <p:spPr bwMode="auto">
          <a:xfrm flipH="1">
            <a:off x="1793875" y="3609975"/>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23" name="Line 39"/>
          <p:cNvSpPr>
            <a:spLocks noChangeShapeType="1"/>
          </p:cNvSpPr>
          <p:nvPr/>
        </p:nvSpPr>
        <p:spPr bwMode="auto">
          <a:xfrm>
            <a:off x="2105025" y="3621088"/>
            <a:ext cx="128588"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2424" name="Group 40"/>
          <p:cNvGrpSpPr>
            <a:grpSpLocks/>
          </p:cNvGrpSpPr>
          <p:nvPr/>
        </p:nvGrpSpPr>
        <p:grpSpPr bwMode="auto">
          <a:xfrm>
            <a:off x="2514600" y="3938588"/>
            <a:ext cx="339725" cy="311150"/>
            <a:chOff x="4306" y="2833"/>
            <a:chExt cx="214" cy="196"/>
          </a:xfrm>
        </p:grpSpPr>
        <p:sp>
          <p:nvSpPr>
            <p:cNvPr id="272425"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26" name="Text Box 4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2427" name="Group 43"/>
          <p:cNvGrpSpPr>
            <a:grpSpLocks/>
          </p:cNvGrpSpPr>
          <p:nvPr/>
        </p:nvGrpSpPr>
        <p:grpSpPr bwMode="auto">
          <a:xfrm>
            <a:off x="2984500" y="3944938"/>
            <a:ext cx="339725" cy="311150"/>
            <a:chOff x="4306" y="2833"/>
            <a:chExt cx="214" cy="196"/>
          </a:xfrm>
        </p:grpSpPr>
        <p:sp>
          <p:nvSpPr>
            <p:cNvPr id="272428"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29"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2430" name="Line 46"/>
          <p:cNvSpPr>
            <a:spLocks noChangeShapeType="1"/>
          </p:cNvSpPr>
          <p:nvPr/>
        </p:nvSpPr>
        <p:spPr bwMode="auto">
          <a:xfrm flipH="1">
            <a:off x="2697163" y="35782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31" name="Line 47"/>
          <p:cNvSpPr>
            <a:spLocks noChangeShapeType="1"/>
          </p:cNvSpPr>
          <p:nvPr/>
        </p:nvSpPr>
        <p:spPr bwMode="auto">
          <a:xfrm>
            <a:off x="3030538" y="3600450"/>
            <a:ext cx="128587"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2432" name="Group 48"/>
          <p:cNvGrpSpPr>
            <a:grpSpLocks/>
          </p:cNvGrpSpPr>
          <p:nvPr/>
        </p:nvGrpSpPr>
        <p:grpSpPr bwMode="auto">
          <a:xfrm>
            <a:off x="3441700" y="3938588"/>
            <a:ext cx="339725" cy="311150"/>
            <a:chOff x="4306" y="2833"/>
            <a:chExt cx="214" cy="196"/>
          </a:xfrm>
        </p:grpSpPr>
        <p:sp>
          <p:nvSpPr>
            <p:cNvPr id="272433"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34" name="Text Box 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2435" name="Line 51"/>
          <p:cNvSpPr>
            <a:spLocks noChangeShapeType="1"/>
          </p:cNvSpPr>
          <p:nvPr/>
        </p:nvSpPr>
        <p:spPr bwMode="auto">
          <a:xfrm flipH="1">
            <a:off x="3622675" y="360045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36" name="Line 52"/>
          <p:cNvSpPr>
            <a:spLocks noChangeShapeType="1"/>
          </p:cNvSpPr>
          <p:nvPr/>
        </p:nvSpPr>
        <p:spPr bwMode="auto">
          <a:xfrm flipV="1">
            <a:off x="2516188" y="24304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37" name="Rectangle 53"/>
          <p:cNvSpPr>
            <a:spLocks noChangeArrowheads="1"/>
          </p:cNvSpPr>
          <p:nvPr/>
        </p:nvSpPr>
        <p:spPr bwMode="auto">
          <a:xfrm>
            <a:off x="879475" y="4438650"/>
            <a:ext cx="4856163"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38" name="Line 54"/>
          <p:cNvSpPr>
            <a:spLocks noChangeShapeType="1"/>
          </p:cNvSpPr>
          <p:nvPr/>
        </p:nvSpPr>
        <p:spPr bwMode="auto">
          <a:xfrm>
            <a:off x="11842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39" name="Line 55"/>
          <p:cNvSpPr>
            <a:spLocks noChangeShapeType="1"/>
          </p:cNvSpPr>
          <p:nvPr/>
        </p:nvSpPr>
        <p:spPr bwMode="auto">
          <a:xfrm>
            <a:off x="14890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0" name="Line 56"/>
          <p:cNvSpPr>
            <a:spLocks noChangeShapeType="1"/>
          </p:cNvSpPr>
          <p:nvPr/>
        </p:nvSpPr>
        <p:spPr bwMode="auto">
          <a:xfrm>
            <a:off x="17938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1" name="Line 57"/>
          <p:cNvSpPr>
            <a:spLocks noChangeShapeType="1"/>
          </p:cNvSpPr>
          <p:nvPr/>
        </p:nvSpPr>
        <p:spPr bwMode="auto">
          <a:xfrm>
            <a:off x="20986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2" name="Line 58"/>
          <p:cNvSpPr>
            <a:spLocks noChangeShapeType="1"/>
          </p:cNvSpPr>
          <p:nvPr/>
        </p:nvSpPr>
        <p:spPr bwMode="auto">
          <a:xfrm>
            <a:off x="24034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3" name="Line 59"/>
          <p:cNvSpPr>
            <a:spLocks noChangeShapeType="1"/>
          </p:cNvSpPr>
          <p:nvPr/>
        </p:nvSpPr>
        <p:spPr bwMode="auto">
          <a:xfrm>
            <a:off x="27082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4" name="Line 60"/>
          <p:cNvSpPr>
            <a:spLocks noChangeShapeType="1"/>
          </p:cNvSpPr>
          <p:nvPr/>
        </p:nvSpPr>
        <p:spPr bwMode="auto">
          <a:xfrm>
            <a:off x="30130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5" name="Line 61"/>
          <p:cNvSpPr>
            <a:spLocks noChangeShapeType="1"/>
          </p:cNvSpPr>
          <p:nvPr/>
        </p:nvSpPr>
        <p:spPr bwMode="auto">
          <a:xfrm>
            <a:off x="33178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6" name="Line 62"/>
          <p:cNvSpPr>
            <a:spLocks noChangeShapeType="1"/>
          </p:cNvSpPr>
          <p:nvPr/>
        </p:nvSpPr>
        <p:spPr bwMode="auto">
          <a:xfrm>
            <a:off x="36226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7" name="Line 63"/>
          <p:cNvSpPr>
            <a:spLocks noChangeShapeType="1"/>
          </p:cNvSpPr>
          <p:nvPr/>
        </p:nvSpPr>
        <p:spPr bwMode="auto">
          <a:xfrm>
            <a:off x="39274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8" name="Line 64"/>
          <p:cNvSpPr>
            <a:spLocks noChangeShapeType="1"/>
          </p:cNvSpPr>
          <p:nvPr/>
        </p:nvSpPr>
        <p:spPr bwMode="auto">
          <a:xfrm>
            <a:off x="42322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49" name="Line 65"/>
          <p:cNvSpPr>
            <a:spLocks noChangeShapeType="1"/>
          </p:cNvSpPr>
          <p:nvPr/>
        </p:nvSpPr>
        <p:spPr bwMode="auto">
          <a:xfrm>
            <a:off x="4537075" y="443865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50" name="Text Box 66"/>
          <p:cNvSpPr txBox="1">
            <a:spLocks noChangeArrowheads="1"/>
          </p:cNvSpPr>
          <p:nvPr/>
        </p:nvSpPr>
        <p:spPr bwMode="auto">
          <a:xfrm>
            <a:off x="879475" y="4751388"/>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72451" name="Text Box 67"/>
          <p:cNvSpPr txBox="1">
            <a:spLocks noChangeArrowheads="1"/>
          </p:cNvSpPr>
          <p:nvPr/>
        </p:nvSpPr>
        <p:spPr bwMode="auto">
          <a:xfrm>
            <a:off x="11842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72452" name="Text Box 68"/>
          <p:cNvSpPr txBox="1">
            <a:spLocks noChangeArrowheads="1"/>
          </p:cNvSpPr>
          <p:nvPr/>
        </p:nvSpPr>
        <p:spPr bwMode="auto">
          <a:xfrm>
            <a:off x="14890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72453" name="Text Box 69"/>
          <p:cNvSpPr txBox="1">
            <a:spLocks noChangeArrowheads="1"/>
          </p:cNvSpPr>
          <p:nvPr/>
        </p:nvSpPr>
        <p:spPr bwMode="auto">
          <a:xfrm>
            <a:off x="17938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72454" name="Text Box 70"/>
          <p:cNvSpPr txBox="1">
            <a:spLocks noChangeArrowheads="1"/>
          </p:cNvSpPr>
          <p:nvPr/>
        </p:nvSpPr>
        <p:spPr bwMode="auto">
          <a:xfrm>
            <a:off x="20986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72455" name="Text Box 71"/>
          <p:cNvSpPr txBox="1">
            <a:spLocks noChangeArrowheads="1"/>
          </p:cNvSpPr>
          <p:nvPr/>
        </p:nvSpPr>
        <p:spPr bwMode="auto">
          <a:xfrm>
            <a:off x="24034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72456" name="Text Box 72"/>
          <p:cNvSpPr txBox="1">
            <a:spLocks noChangeArrowheads="1"/>
          </p:cNvSpPr>
          <p:nvPr/>
        </p:nvSpPr>
        <p:spPr bwMode="auto">
          <a:xfrm>
            <a:off x="27082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72457" name="Text Box 73"/>
          <p:cNvSpPr txBox="1">
            <a:spLocks noChangeArrowheads="1"/>
          </p:cNvSpPr>
          <p:nvPr/>
        </p:nvSpPr>
        <p:spPr bwMode="auto">
          <a:xfrm>
            <a:off x="30130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72458" name="Text Box 74"/>
          <p:cNvSpPr txBox="1">
            <a:spLocks noChangeArrowheads="1"/>
          </p:cNvSpPr>
          <p:nvPr/>
        </p:nvSpPr>
        <p:spPr bwMode="auto">
          <a:xfrm>
            <a:off x="33178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72459" name="Text Box 75"/>
          <p:cNvSpPr txBox="1">
            <a:spLocks noChangeArrowheads="1"/>
          </p:cNvSpPr>
          <p:nvPr/>
        </p:nvSpPr>
        <p:spPr bwMode="auto">
          <a:xfrm>
            <a:off x="3622675" y="474345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72460" name="Text Box 76"/>
          <p:cNvSpPr txBox="1">
            <a:spLocks noChangeArrowheads="1"/>
          </p:cNvSpPr>
          <p:nvPr/>
        </p:nvSpPr>
        <p:spPr bwMode="auto">
          <a:xfrm>
            <a:off x="3927475" y="474345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72461" name="Text Box 77"/>
          <p:cNvSpPr txBox="1">
            <a:spLocks noChangeArrowheads="1"/>
          </p:cNvSpPr>
          <p:nvPr/>
        </p:nvSpPr>
        <p:spPr bwMode="auto">
          <a:xfrm>
            <a:off x="4232275" y="474345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72462" name="Text Box 78"/>
          <p:cNvSpPr txBox="1">
            <a:spLocks noChangeArrowheads="1"/>
          </p:cNvSpPr>
          <p:nvPr/>
        </p:nvSpPr>
        <p:spPr bwMode="auto">
          <a:xfrm>
            <a:off x="4492625" y="474345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72463" name="Text Box 79"/>
          <p:cNvSpPr txBox="1">
            <a:spLocks noChangeArrowheads="1"/>
          </p:cNvSpPr>
          <p:nvPr/>
        </p:nvSpPr>
        <p:spPr bwMode="auto">
          <a:xfrm>
            <a:off x="1143000" y="4495800"/>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150</a:t>
            </a:r>
          </a:p>
        </p:txBody>
      </p:sp>
      <p:sp>
        <p:nvSpPr>
          <p:cNvPr id="272464" name="Text Box 80"/>
          <p:cNvSpPr txBox="1">
            <a:spLocks noChangeArrowheads="1"/>
          </p:cNvSpPr>
          <p:nvPr/>
        </p:nvSpPr>
        <p:spPr bwMode="auto">
          <a:xfrm>
            <a:off x="1477963"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80</a:t>
            </a:r>
          </a:p>
        </p:txBody>
      </p:sp>
      <p:sp>
        <p:nvSpPr>
          <p:cNvPr id="272465" name="Text Box 81"/>
          <p:cNvSpPr txBox="1">
            <a:spLocks noChangeArrowheads="1"/>
          </p:cNvSpPr>
          <p:nvPr/>
        </p:nvSpPr>
        <p:spPr bwMode="auto">
          <a:xfrm>
            <a:off x="1782763"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40</a:t>
            </a:r>
          </a:p>
        </p:txBody>
      </p:sp>
      <p:sp>
        <p:nvSpPr>
          <p:cNvPr id="272466" name="Text Box 82"/>
          <p:cNvSpPr txBox="1">
            <a:spLocks noChangeArrowheads="1"/>
          </p:cNvSpPr>
          <p:nvPr/>
        </p:nvSpPr>
        <p:spPr bwMode="auto">
          <a:xfrm>
            <a:off x="2098675"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30</a:t>
            </a:r>
          </a:p>
        </p:txBody>
      </p:sp>
      <p:sp>
        <p:nvSpPr>
          <p:cNvPr id="272467" name="Text Box 83"/>
          <p:cNvSpPr txBox="1">
            <a:spLocks noChangeArrowheads="1"/>
          </p:cNvSpPr>
          <p:nvPr/>
        </p:nvSpPr>
        <p:spPr bwMode="auto">
          <a:xfrm>
            <a:off x="2403475"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10</a:t>
            </a:r>
          </a:p>
        </p:txBody>
      </p:sp>
      <p:sp>
        <p:nvSpPr>
          <p:cNvPr id="272468" name="Text Box 84"/>
          <p:cNvSpPr txBox="1">
            <a:spLocks noChangeArrowheads="1"/>
          </p:cNvSpPr>
          <p:nvPr/>
        </p:nvSpPr>
        <p:spPr bwMode="auto">
          <a:xfrm>
            <a:off x="2708275"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70</a:t>
            </a:r>
          </a:p>
        </p:txBody>
      </p:sp>
      <p:sp>
        <p:nvSpPr>
          <p:cNvPr id="272469" name="Text Box 85"/>
          <p:cNvSpPr txBox="1">
            <a:spLocks noChangeArrowheads="1"/>
          </p:cNvSpPr>
          <p:nvPr/>
        </p:nvSpPr>
        <p:spPr bwMode="auto">
          <a:xfrm>
            <a:off x="2979738" y="4489450"/>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110</a:t>
            </a:r>
          </a:p>
        </p:txBody>
      </p:sp>
      <p:sp>
        <p:nvSpPr>
          <p:cNvPr id="272470" name="Text Box 86"/>
          <p:cNvSpPr txBox="1">
            <a:spLocks noChangeArrowheads="1"/>
          </p:cNvSpPr>
          <p:nvPr/>
        </p:nvSpPr>
        <p:spPr bwMode="auto">
          <a:xfrm>
            <a:off x="3284538" y="4489450"/>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100</a:t>
            </a:r>
          </a:p>
        </p:txBody>
      </p:sp>
      <p:sp>
        <p:nvSpPr>
          <p:cNvPr id="272471" name="Text Box 87"/>
          <p:cNvSpPr txBox="1">
            <a:spLocks noChangeArrowheads="1"/>
          </p:cNvSpPr>
          <p:nvPr/>
        </p:nvSpPr>
        <p:spPr bwMode="auto">
          <a:xfrm>
            <a:off x="3622675"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20</a:t>
            </a:r>
          </a:p>
        </p:txBody>
      </p:sp>
      <p:sp>
        <p:nvSpPr>
          <p:cNvPr id="272472" name="Text Box 88"/>
          <p:cNvSpPr txBox="1">
            <a:spLocks noChangeArrowheads="1"/>
          </p:cNvSpPr>
          <p:nvPr/>
        </p:nvSpPr>
        <p:spPr bwMode="auto">
          <a:xfrm>
            <a:off x="3927475" y="44894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90</a:t>
            </a:r>
          </a:p>
        </p:txBody>
      </p:sp>
      <p:sp>
        <p:nvSpPr>
          <p:cNvPr id="272473" name="Oval 89"/>
          <p:cNvSpPr>
            <a:spLocks noChangeArrowheads="1"/>
          </p:cNvSpPr>
          <p:nvPr/>
        </p:nvSpPr>
        <p:spPr bwMode="auto">
          <a:xfrm>
            <a:off x="900113" y="4811713"/>
            <a:ext cx="2286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74" name="Line 90"/>
          <p:cNvSpPr>
            <a:spLocks noChangeShapeType="1"/>
          </p:cNvSpPr>
          <p:nvPr/>
        </p:nvSpPr>
        <p:spPr bwMode="auto">
          <a:xfrm>
            <a:off x="4824413" y="4435475"/>
            <a:ext cx="0" cy="3127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75" name="Line 91"/>
          <p:cNvSpPr>
            <a:spLocks noChangeShapeType="1"/>
          </p:cNvSpPr>
          <p:nvPr/>
        </p:nvSpPr>
        <p:spPr bwMode="auto">
          <a:xfrm>
            <a:off x="5126038" y="4435475"/>
            <a:ext cx="0" cy="3127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76" name="Line 92"/>
          <p:cNvSpPr>
            <a:spLocks noChangeShapeType="1"/>
          </p:cNvSpPr>
          <p:nvPr/>
        </p:nvSpPr>
        <p:spPr bwMode="auto">
          <a:xfrm>
            <a:off x="5437188" y="4435475"/>
            <a:ext cx="0" cy="3127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2477" name="Text Box 93"/>
          <p:cNvSpPr txBox="1">
            <a:spLocks noChangeArrowheads="1"/>
          </p:cNvSpPr>
          <p:nvPr/>
        </p:nvSpPr>
        <p:spPr bwMode="auto">
          <a:xfrm>
            <a:off x="4786313" y="4733925"/>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72478" name="Text Box 94"/>
          <p:cNvSpPr txBox="1">
            <a:spLocks noChangeArrowheads="1"/>
          </p:cNvSpPr>
          <p:nvPr/>
        </p:nvSpPr>
        <p:spPr bwMode="auto">
          <a:xfrm>
            <a:off x="5078413" y="4735513"/>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72479" name="Text Box 95"/>
          <p:cNvSpPr txBox="1">
            <a:spLocks noChangeArrowheads="1"/>
          </p:cNvSpPr>
          <p:nvPr/>
        </p:nvSpPr>
        <p:spPr bwMode="auto">
          <a:xfrm>
            <a:off x="5400675" y="4746625"/>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72480" name="Text Box 96"/>
          <p:cNvSpPr txBox="1">
            <a:spLocks noChangeArrowheads="1"/>
          </p:cNvSpPr>
          <p:nvPr/>
        </p:nvSpPr>
        <p:spPr bwMode="auto">
          <a:xfrm>
            <a:off x="4219575" y="447040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60</a:t>
            </a:r>
          </a:p>
        </p:txBody>
      </p:sp>
      <p:sp>
        <p:nvSpPr>
          <p:cNvPr id="272481" name="Text Box 97"/>
          <p:cNvSpPr txBox="1">
            <a:spLocks noChangeArrowheads="1"/>
          </p:cNvSpPr>
          <p:nvPr/>
        </p:nvSpPr>
        <p:spPr bwMode="auto">
          <a:xfrm>
            <a:off x="4510088" y="44688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50</a:t>
            </a:r>
          </a:p>
        </p:txBody>
      </p:sp>
      <p:sp>
        <p:nvSpPr>
          <p:cNvPr id="272482" name="Text Box 98"/>
          <p:cNvSpPr txBox="1">
            <a:spLocks noChangeArrowheads="1"/>
          </p:cNvSpPr>
          <p:nvPr/>
        </p:nvSpPr>
        <p:spPr bwMode="auto">
          <a:xfrm>
            <a:off x="4789488" y="4468813"/>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72483" name="Text Box 99"/>
          <p:cNvSpPr txBox="1">
            <a:spLocks noChangeArrowheads="1"/>
          </p:cNvSpPr>
          <p:nvPr/>
        </p:nvSpPr>
        <p:spPr bwMode="auto">
          <a:xfrm>
            <a:off x="5070475" y="4470400"/>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72484" name="Text Box 100"/>
          <p:cNvSpPr txBox="1">
            <a:spLocks noChangeArrowheads="1"/>
          </p:cNvSpPr>
          <p:nvPr/>
        </p:nvSpPr>
        <p:spPr bwMode="auto">
          <a:xfrm>
            <a:off x="5384800" y="4471988"/>
            <a:ext cx="393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619125" y="165100"/>
            <a:ext cx="7772400" cy="584200"/>
          </a:xfrm>
        </p:spPr>
        <p:txBody>
          <a:bodyPr/>
          <a:lstStyle/>
          <a:p>
            <a:r>
              <a:rPr lang="en-US" sz="2800"/>
              <a:t>Examples for the Selection Problem (2) </a:t>
            </a:r>
          </a:p>
        </p:txBody>
      </p:sp>
      <p:sp>
        <p:nvSpPr>
          <p:cNvPr id="273411"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12</a:t>
            </a:r>
            <a:r>
              <a:rPr lang="en-US" sz="2000" baseline="30000">
                <a:cs typeface="Times New Roman" pitchFamily="18" charset="0"/>
                <a:sym typeface="Symbol" pitchFamily="18" charset="2"/>
              </a:rPr>
              <a:t>th</a:t>
            </a:r>
            <a:r>
              <a:rPr lang="en-US" sz="2000">
                <a:cs typeface="Times New Roman" pitchFamily="18" charset="0"/>
                <a:sym typeface="Symbol" pitchFamily="18" charset="2"/>
              </a:rPr>
              <a:t> largest element in </a:t>
            </a:r>
            <a:r>
              <a:rPr lang="en-US" sz="1800">
                <a:cs typeface="Times New Roman" pitchFamily="18" charset="0"/>
                <a:sym typeface="Symbol" pitchFamily="18" charset="2"/>
              </a:rPr>
              <a:t>150, 80, 40,30,10,70, 110, 100, 20, 90, 60, 50, 120, 140, 130</a:t>
            </a:r>
          </a:p>
          <a:p>
            <a:r>
              <a:rPr lang="en-US" sz="1800">
                <a:solidFill>
                  <a:srgbClr val="FF00FF"/>
                </a:solidFill>
                <a:cs typeface="Times New Roman" pitchFamily="18" charset="0"/>
                <a:sym typeface="Symbol" pitchFamily="18" charset="2"/>
              </a:rPr>
              <a:t>Read in 120, 140, 130 one by one and compare it with the smallest element in the heap. </a:t>
            </a:r>
          </a:p>
        </p:txBody>
      </p:sp>
      <p:sp>
        <p:nvSpPr>
          <p:cNvPr id="27341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3413" name="Group 5"/>
          <p:cNvGrpSpPr>
            <a:grpSpLocks/>
          </p:cNvGrpSpPr>
          <p:nvPr/>
        </p:nvGrpSpPr>
        <p:grpSpPr bwMode="auto">
          <a:xfrm>
            <a:off x="1516063" y="2087563"/>
            <a:ext cx="3625850" cy="2279650"/>
            <a:chOff x="955" y="1315"/>
            <a:chExt cx="2284" cy="1436"/>
          </a:xfrm>
        </p:grpSpPr>
        <p:sp>
          <p:nvSpPr>
            <p:cNvPr id="273414" name="Rectangle 6"/>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15" name="Group 7"/>
            <p:cNvGrpSpPr>
              <a:grpSpLocks/>
            </p:cNvGrpSpPr>
            <p:nvPr/>
          </p:nvGrpSpPr>
          <p:grpSpPr bwMode="auto">
            <a:xfrm>
              <a:off x="1008" y="1377"/>
              <a:ext cx="2128" cy="1304"/>
              <a:chOff x="1008" y="1377"/>
              <a:chExt cx="2128" cy="1304"/>
            </a:xfrm>
          </p:grpSpPr>
          <p:grpSp>
            <p:nvGrpSpPr>
              <p:cNvPr id="273416" name="Group 8"/>
              <p:cNvGrpSpPr>
                <a:grpSpLocks/>
              </p:cNvGrpSpPr>
              <p:nvPr/>
            </p:nvGrpSpPr>
            <p:grpSpPr bwMode="auto">
              <a:xfrm>
                <a:off x="2024" y="1377"/>
                <a:ext cx="214" cy="196"/>
                <a:chOff x="4306" y="2833"/>
                <a:chExt cx="214" cy="196"/>
              </a:xfrm>
            </p:grpSpPr>
            <p:sp>
              <p:nvSpPr>
                <p:cNvPr id="273417"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18"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73419" name="Group 11"/>
              <p:cNvGrpSpPr>
                <a:grpSpLocks/>
              </p:cNvGrpSpPr>
              <p:nvPr/>
            </p:nvGrpSpPr>
            <p:grpSpPr bwMode="auto">
              <a:xfrm>
                <a:off x="1448" y="1717"/>
                <a:ext cx="214" cy="196"/>
                <a:chOff x="4306" y="2833"/>
                <a:chExt cx="214" cy="196"/>
              </a:xfrm>
            </p:grpSpPr>
            <p:sp>
              <p:nvSpPr>
                <p:cNvPr id="273420"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21"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3422" name="Group 14"/>
              <p:cNvGrpSpPr>
                <a:grpSpLocks/>
              </p:cNvGrpSpPr>
              <p:nvPr/>
            </p:nvGrpSpPr>
            <p:grpSpPr bwMode="auto">
              <a:xfrm>
                <a:off x="2600" y="1717"/>
                <a:ext cx="214" cy="196"/>
                <a:chOff x="4306" y="2833"/>
                <a:chExt cx="214" cy="196"/>
              </a:xfrm>
            </p:grpSpPr>
            <p:sp>
              <p:nvSpPr>
                <p:cNvPr id="273423"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24" name="Text Box 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3425" name="Line 17"/>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26" name="Line 18"/>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427" name="Group 19"/>
              <p:cNvGrpSpPr>
                <a:grpSpLocks/>
              </p:cNvGrpSpPr>
              <p:nvPr/>
            </p:nvGrpSpPr>
            <p:grpSpPr bwMode="auto">
              <a:xfrm>
                <a:off x="1152" y="2101"/>
                <a:ext cx="214" cy="196"/>
                <a:chOff x="4306" y="2833"/>
                <a:chExt cx="214" cy="196"/>
              </a:xfrm>
            </p:grpSpPr>
            <p:sp>
              <p:nvSpPr>
                <p:cNvPr id="273428"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29"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3430" name="Group 22"/>
              <p:cNvGrpSpPr>
                <a:grpSpLocks/>
              </p:cNvGrpSpPr>
              <p:nvPr/>
            </p:nvGrpSpPr>
            <p:grpSpPr bwMode="auto">
              <a:xfrm>
                <a:off x="1736" y="2101"/>
                <a:ext cx="214" cy="196"/>
                <a:chOff x="4306" y="2833"/>
                <a:chExt cx="214" cy="196"/>
              </a:xfrm>
            </p:grpSpPr>
            <p:sp>
              <p:nvSpPr>
                <p:cNvPr id="273431" name="Oval 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2" name="Text Box 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3433" name="Line 25"/>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34" name="Line 26"/>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435" name="Group 27"/>
              <p:cNvGrpSpPr>
                <a:grpSpLocks/>
              </p:cNvGrpSpPr>
              <p:nvPr/>
            </p:nvGrpSpPr>
            <p:grpSpPr bwMode="auto">
              <a:xfrm>
                <a:off x="2312" y="2101"/>
                <a:ext cx="214" cy="196"/>
                <a:chOff x="4306" y="2833"/>
                <a:chExt cx="214" cy="196"/>
              </a:xfrm>
            </p:grpSpPr>
            <p:sp>
              <p:nvSpPr>
                <p:cNvPr id="273436"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7"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3438" name="Group 30"/>
              <p:cNvGrpSpPr>
                <a:grpSpLocks/>
              </p:cNvGrpSpPr>
              <p:nvPr/>
            </p:nvGrpSpPr>
            <p:grpSpPr bwMode="auto">
              <a:xfrm>
                <a:off x="2888" y="2101"/>
                <a:ext cx="248" cy="196"/>
                <a:chOff x="4306" y="2833"/>
                <a:chExt cx="248" cy="196"/>
              </a:xfrm>
            </p:grpSpPr>
            <p:sp>
              <p:nvSpPr>
                <p:cNvPr id="273439" name="Oval 3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0" name="Text Box 3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3441" name="Line 33"/>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42" name="Line 34"/>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443" name="Group 35"/>
              <p:cNvGrpSpPr>
                <a:grpSpLocks/>
              </p:cNvGrpSpPr>
              <p:nvPr/>
            </p:nvGrpSpPr>
            <p:grpSpPr bwMode="auto">
              <a:xfrm>
                <a:off x="1008" y="2485"/>
                <a:ext cx="248" cy="196"/>
                <a:chOff x="4306" y="2833"/>
                <a:chExt cx="248" cy="196"/>
              </a:xfrm>
            </p:grpSpPr>
            <p:sp>
              <p:nvSpPr>
                <p:cNvPr id="273444"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5" name="Text Box 3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3446" name="Group 38"/>
              <p:cNvGrpSpPr>
                <a:grpSpLocks/>
              </p:cNvGrpSpPr>
              <p:nvPr/>
            </p:nvGrpSpPr>
            <p:grpSpPr bwMode="auto">
              <a:xfrm>
                <a:off x="1304" y="2481"/>
                <a:ext cx="248" cy="196"/>
                <a:chOff x="4306" y="2833"/>
                <a:chExt cx="248" cy="196"/>
              </a:xfrm>
            </p:grpSpPr>
            <p:sp>
              <p:nvSpPr>
                <p:cNvPr id="273447" name="Oval 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8" name="Text Box 4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3449" name="Line 41"/>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50" name="Line 42"/>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451" name="Group 43"/>
              <p:cNvGrpSpPr>
                <a:grpSpLocks/>
              </p:cNvGrpSpPr>
              <p:nvPr/>
            </p:nvGrpSpPr>
            <p:grpSpPr bwMode="auto">
              <a:xfrm>
                <a:off x="1584" y="2481"/>
                <a:ext cx="214" cy="196"/>
                <a:chOff x="4306" y="2833"/>
                <a:chExt cx="214" cy="196"/>
              </a:xfrm>
            </p:grpSpPr>
            <p:sp>
              <p:nvSpPr>
                <p:cNvPr id="273452"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53"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3454" name="Group 46"/>
              <p:cNvGrpSpPr>
                <a:grpSpLocks/>
              </p:cNvGrpSpPr>
              <p:nvPr/>
            </p:nvGrpSpPr>
            <p:grpSpPr bwMode="auto">
              <a:xfrm>
                <a:off x="1880" y="2485"/>
                <a:ext cx="214" cy="196"/>
                <a:chOff x="4306" y="2833"/>
                <a:chExt cx="214" cy="196"/>
              </a:xfrm>
            </p:grpSpPr>
            <p:sp>
              <p:nvSpPr>
                <p:cNvPr id="273455" name="Oval 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56" name="Text Box 4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3457" name="Line 49"/>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58" name="Line 50"/>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459" name="Group 51"/>
              <p:cNvGrpSpPr>
                <a:grpSpLocks/>
              </p:cNvGrpSpPr>
              <p:nvPr/>
            </p:nvGrpSpPr>
            <p:grpSpPr bwMode="auto">
              <a:xfrm>
                <a:off x="2168" y="2481"/>
                <a:ext cx="214" cy="196"/>
                <a:chOff x="4306" y="2833"/>
                <a:chExt cx="214" cy="196"/>
              </a:xfrm>
            </p:grpSpPr>
            <p:sp>
              <p:nvSpPr>
                <p:cNvPr id="273460"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61" name="Text Box 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3462" name="Line 54"/>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63" name="Line 55"/>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3464" name="Group 56"/>
          <p:cNvGrpSpPr>
            <a:grpSpLocks/>
          </p:cNvGrpSpPr>
          <p:nvPr/>
        </p:nvGrpSpPr>
        <p:grpSpPr bwMode="auto">
          <a:xfrm>
            <a:off x="879475" y="4435475"/>
            <a:ext cx="4899025" cy="620713"/>
            <a:chOff x="554" y="2794"/>
            <a:chExt cx="3086" cy="391"/>
          </a:xfrm>
        </p:grpSpPr>
        <p:sp>
          <p:nvSpPr>
            <p:cNvPr id="273465" name="Rectangle 57"/>
            <p:cNvSpPr>
              <a:spLocks noChangeArrowheads="1"/>
            </p:cNvSpPr>
            <p:nvPr/>
          </p:nvSpPr>
          <p:spPr bwMode="auto">
            <a:xfrm>
              <a:off x="554" y="2796"/>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66" name="Line 58"/>
            <p:cNvSpPr>
              <a:spLocks noChangeShapeType="1"/>
            </p:cNvSpPr>
            <p:nvPr/>
          </p:nvSpPr>
          <p:spPr bwMode="auto">
            <a:xfrm>
              <a:off x="74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67" name="Line 59"/>
            <p:cNvSpPr>
              <a:spLocks noChangeShapeType="1"/>
            </p:cNvSpPr>
            <p:nvPr/>
          </p:nvSpPr>
          <p:spPr bwMode="auto">
            <a:xfrm>
              <a:off x="93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68" name="Line 60"/>
            <p:cNvSpPr>
              <a:spLocks noChangeShapeType="1"/>
            </p:cNvSpPr>
            <p:nvPr/>
          </p:nvSpPr>
          <p:spPr bwMode="auto">
            <a:xfrm>
              <a:off x="113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69" name="Line 61"/>
            <p:cNvSpPr>
              <a:spLocks noChangeShapeType="1"/>
            </p:cNvSpPr>
            <p:nvPr/>
          </p:nvSpPr>
          <p:spPr bwMode="auto">
            <a:xfrm>
              <a:off x="132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0" name="Line 62"/>
            <p:cNvSpPr>
              <a:spLocks noChangeShapeType="1"/>
            </p:cNvSpPr>
            <p:nvPr/>
          </p:nvSpPr>
          <p:spPr bwMode="auto">
            <a:xfrm>
              <a:off x="151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1" name="Line 63"/>
            <p:cNvSpPr>
              <a:spLocks noChangeShapeType="1"/>
            </p:cNvSpPr>
            <p:nvPr/>
          </p:nvSpPr>
          <p:spPr bwMode="auto">
            <a:xfrm>
              <a:off x="170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2" name="Line 64"/>
            <p:cNvSpPr>
              <a:spLocks noChangeShapeType="1"/>
            </p:cNvSpPr>
            <p:nvPr/>
          </p:nvSpPr>
          <p:spPr bwMode="auto">
            <a:xfrm>
              <a:off x="189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3" name="Line 65"/>
            <p:cNvSpPr>
              <a:spLocks noChangeShapeType="1"/>
            </p:cNvSpPr>
            <p:nvPr/>
          </p:nvSpPr>
          <p:spPr bwMode="auto">
            <a:xfrm>
              <a:off x="209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4" name="Line 66"/>
            <p:cNvSpPr>
              <a:spLocks noChangeShapeType="1"/>
            </p:cNvSpPr>
            <p:nvPr/>
          </p:nvSpPr>
          <p:spPr bwMode="auto">
            <a:xfrm>
              <a:off x="228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5" name="Line 67"/>
            <p:cNvSpPr>
              <a:spLocks noChangeShapeType="1"/>
            </p:cNvSpPr>
            <p:nvPr/>
          </p:nvSpPr>
          <p:spPr bwMode="auto">
            <a:xfrm>
              <a:off x="247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6" name="Line 68"/>
            <p:cNvSpPr>
              <a:spLocks noChangeShapeType="1"/>
            </p:cNvSpPr>
            <p:nvPr/>
          </p:nvSpPr>
          <p:spPr bwMode="auto">
            <a:xfrm>
              <a:off x="266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7" name="Line 69"/>
            <p:cNvSpPr>
              <a:spLocks noChangeShapeType="1"/>
            </p:cNvSpPr>
            <p:nvPr/>
          </p:nvSpPr>
          <p:spPr bwMode="auto">
            <a:xfrm>
              <a:off x="285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478" name="Text Box 70"/>
            <p:cNvSpPr txBox="1">
              <a:spLocks noChangeArrowheads="1"/>
            </p:cNvSpPr>
            <p:nvPr/>
          </p:nvSpPr>
          <p:spPr bwMode="auto">
            <a:xfrm>
              <a:off x="554" y="2993"/>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73479" name="Text Box 71"/>
            <p:cNvSpPr txBox="1">
              <a:spLocks noChangeArrowheads="1"/>
            </p:cNvSpPr>
            <p:nvPr/>
          </p:nvSpPr>
          <p:spPr bwMode="auto">
            <a:xfrm>
              <a:off x="74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73480" name="Text Box 72"/>
            <p:cNvSpPr txBox="1">
              <a:spLocks noChangeArrowheads="1"/>
            </p:cNvSpPr>
            <p:nvPr/>
          </p:nvSpPr>
          <p:spPr bwMode="auto">
            <a:xfrm>
              <a:off x="93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73481" name="Text Box 73"/>
            <p:cNvSpPr txBox="1">
              <a:spLocks noChangeArrowheads="1"/>
            </p:cNvSpPr>
            <p:nvPr/>
          </p:nvSpPr>
          <p:spPr bwMode="auto">
            <a:xfrm>
              <a:off x="113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73482" name="Text Box 74"/>
            <p:cNvSpPr txBox="1">
              <a:spLocks noChangeArrowheads="1"/>
            </p:cNvSpPr>
            <p:nvPr/>
          </p:nvSpPr>
          <p:spPr bwMode="auto">
            <a:xfrm>
              <a:off x="132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73483" name="Text Box 75"/>
            <p:cNvSpPr txBox="1">
              <a:spLocks noChangeArrowheads="1"/>
            </p:cNvSpPr>
            <p:nvPr/>
          </p:nvSpPr>
          <p:spPr bwMode="auto">
            <a:xfrm>
              <a:off x="1514"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73484" name="Text Box 76"/>
            <p:cNvSpPr txBox="1">
              <a:spLocks noChangeArrowheads="1"/>
            </p:cNvSpPr>
            <p:nvPr/>
          </p:nvSpPr>
          <p:spPr bwMode="auto">
            <a:xfrm>
              <a:off x="170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73485" name="Text Box 77"/>
            <p:cNvSpPr txBox="1">
              <a:spLocks noChangeArrowheads="1"/>
            </p:cNvSpPr>
            <p:nvPr/>
          </p:nvSpPr>
          <p:spPr bwMode="auto">
            <a:xfrm>
              <a:off x="189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73486" name="Text Box 78"/>
            <p:cNvSpPr txBox="1">
              <a:spLocks noChangeArrowheads="1"/>
            </p:cNvSpPr>
            <p:nvPr/>
          </p:nvSpPr>
          <p:spPr bwMode="auto">
            <a:xfrm>
              <a:off x="209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73487" name="Text Box 79"/>
            <p:cNvSpPr txBox="1">
              <a:spLocks noChangeArrowheads="1"/>
            </p:cNvSpPr>
            <p:nvPr/>
          </p:nvSpPr>
          <p:spPr bwMode="auto">
            <a:xfrm>
              <a:off x="228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73488" name="Text Box 80"/>
            <p:cNvSpPr txBox="1">
              <a:spLocks noChangeArrowheads="1"/>
            </p:cNvSpPr>
            <p:nvPr/>
          </p:nvSpPr>
          <p:spPr bwMode="auto">
            <a:xfrm>
              <a:off x="2474"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73489" name="Text Box 81"/>
            <p:cNvSpPr txBox="1">
              <a:spLocks noChangeArrowheads="1"/>
            </p:cNvSpPr>
            <p:nvPr/>
          </p:nvSpPr>
          <p:spPr bwMode="auto">
            <a:xfrm>
              <a:off x="2666"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73490" name="Text Box 82"/>
            <p:cNvSpPr txBox="1">
              <a:spLocks noChangeArrowheads="1"/>
            </p:cNvSpPr>
            <p:nvPr/>
          </p:nvSpPr>
          <p:spPr bwMode="auto">
            <a:xfrm>
              <a:off x="2830"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73491" name="Text Box 83"/>
            <p:cNvSpPr txBox="1">
              <a:spLocks noChangeArrowheads="1"/>
            </p:cNvSpPr>
            <p:nvPr/>
          </p:nvSpPr>
          <p:spPr bwMode="auto">
            <a:xfrm>
              <a:off x="720" y="2832"/>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73492" name="Text Box 84"/>
            <p:cNvSpPr txBox="1">
              <a:spLocks noChangeArrowheads="1"/>
            </p:cNvSpPr>
            <p:nvPr/>
          </p:nvSpPr>
          <p:spPr bwMode="auto">
            <a:xfrm>
              <a:off x="931"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73493" name="Text Box 85"/>
            <p:cNvSpPr txBox="1">
              <a:spLocks noChangeArrowheads="1"/>
            </p:cNvSpPr>
            <p:nvPr/>
          </p:nvSpPr>
          <p:spPr bwMode="auto">
            <a:xfrm>
              <a:off x="1123"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73494" name="Text Box 86"/>
            <p:cNvSpPr txBox="1">
              <a:spLocks noChangeArrowheads="1"/>
            </p:cNvSpPr>
            <p:nvPr/>
          </p:nvSpPr>
          <p:spPr bwMode="auto">
            <a:xfrm>
              <a:off x="132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73495" name="Text Box 87"/>
            <p:cNvSpPr txBox="1">
              <a:spLocks noChangeArrowheads="1"/>
            </p:cNvSpPr>
            <p:nvPr/>
          </p:nvSpPr>
          <p:spPr bwMode="auto">
            <a:xfrm>
              <a:off x="151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73496" name="Text Box 88"/>
            <p:cNvSpPr txBox="1">
              <a:spLocks noChangeArrowheads="1"/>
            </p:cNvSpPr>
            <p:nvPr/>
          </p:nvSpPr>
          <p:spPr bwMode="auto">
            <a:xfrm>
              <a:off x="1706"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73497" name="Text Box 89"/>
            <p:cNvSpPr txBox="1">
              <a:spLocks noChangeArrowheads="1"/>
            </p:cNvSpPr>
            <p:nvPr/>
          </p:nvSpPr>
          <p:spPr bwMode="auto">
            <a:xfrm>
              <a:off x="1877"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73498" name="Text Box 90"/>
            <p:cNvSpPr txBox="1">
              <a:spLocks noChangeArrowheads="1"/>
            </p:cNvSpPr>
            <p:nvPr/>
          </p:nvSpPr>
          <p:spPr bwMode="auto">
            <a:xfrm>
              <a:off x="2069"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73499" name="Text Box 91"/>
            <p:cNvSpPr txBox="1">
              <a:spLocks noChangeArrowheads="1"/>
            </p:cNvSpPr>
            <p:nvPr/>
          </p:nvSpPr>
          <p:spPr bwMode="auto">
            <a:xfrm>
              <a:off x="228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73500" name="Text Box 92"/>
            <p:cNvSpPr txBox="1">
              <a:spLocks noChangeArrowheads="1"/>
            </p:cNvSpPr>
            <p:nvPr/>
          </p:nvSpPr>
          <p:spPr bwMode="auto">
            <a:xfrm>
              <a:off x="247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73501" name="Oval 93"/>
            <p:cNvSpPr>
              <a:spLocks noChangeArrowheads="1"/>
            </p:cNvSpPr>
            <p:nvPr/>
          </p:nvSpPr>
          <p:spPr bwMode="auto">
            <a:xfrm>
              <a:off x="567" y="303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2" name="Line 94"/>
            <p:cNvSpPr>
              <a:spLocks noChangeShapeType="1"/>
            </p:cNvSpPr>
            <p:nvPr/>
          </p:nvSpPr>
          <p:spPr bwMode="auto">
            <a:xfrm>
              <a:off x="303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03" name="Line 95"/>
            <p:cNvSpPr>
              <a:spLocks noChangeShapeType="1"/>
            </p:cNvSpPr>
            <p:nvPr/>
          </p:nvSpPr>
          <p:spPr bwMode="auto">
            <a:xfrm>
              <a:off x="322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04" name="Line 96"/>
            <p:cNvSpPr>
              <a:spLocks noChangeShapeType="1"/>
            </p:cNvSpPr>
            <p:nvPr/>
          </p:nvSpPr>
          <p:spPr bwMode="auto">
            <a:xfrm>
              <a:off x="3425"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05" name="Text Box 97"/>
            <p:cNvSpPr txBox="1">
              <a:spLocks noChangeArrowheads="1"/>
            </p:cNvSpPr>
            <p:nvPr/>
          </p:nvSpPr>
          <p:spPr bwMode="auto">
            <a:xfrm>
              <a:off x="3015" y="298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73506" name="Text Box 98"/>
            <p:cNvSpPr txBox="1">
              <a:spLocks noChangeArrowheads="1"/>
            </p:cNvSpPr>
            <p:nvPr/>
          </p:nvSpPr>
          <p:spPr bwMode="auto">
            <a:xfrm>
              <a:off x="3199" y="2983"/>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73507" name="Text Box 99"/>
            <p:cNvSpPr txBox="1">
              <a:spLocks noChangeArrowheads="1"/>
            </p:cNvSpPr>
            <p:nvPr/>
          </p:nvSpPr>
          <p:spPr bwMode="auto">
            <a:xfrm>
              <a:off x="3402" y="299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73508" name="Text Box 100"/>
            <p:cNvSpPr txBox="1">
              <a:spLocks noChangeArrowheads="1"/>
            </p:cNvSpPr>
            <p:nvPr/>
          </p:nvSpPr>
          <p:spPr bwMode="auto">
            <a:xfrm>
              <a:off x="2658" y="28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73509" name="Text Box 101"/>
            <p:cNvSpPr txBox="1">
              <a:spLocks noChangeArrowheads="1"/>
            </p:cNvSpPr>
            <p:nvPr/>
          </p:nvSpPr>
          <p:spPr bwMode="auto">
            <a:xfrm>
              <a:off x="2841" y="28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73510" name="Text Box 102"/>
            <p:cNvSpPr txBox="1">
              <a:spLocks noChangeArrowheads="1"/>
            </p:cNvSpPr>
            <p:nvPr/>
          </p:nvSpPr>
          <p:spPr bwMode="auto">
            <a:xfrm>
              <a:off x="3017" y="2815"/>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sp>
          <p:nvSpPr>
            <p:cNvPr id="273511" name="Text Box 103"/>
            <p:cNvSpPr txBox="1">
              <a:spLocks noChangeArrowheads="1"/>
            </p:cNvSpPr>
            <p:nvPr/>
          </p:nvSpPr>
          <p:spPr bwMode="auto">
            <a:xfrm>
              <a:off x="3194" y="2816"/>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73512" name="Text Box 104"/>
            <p:cNvSpPr txBox="1">
              <a:spLocks noChangeArrowheads="1"/>
            </p:cNvSpPr>
            <p:nvPr/>
          </p:nvSpPr>
          <p:spPr bwMode="auto">
            <a:xfrm>
              <a:off x="3392" y="281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73513" name="Text Box 105"/>
          <p:cNvSpPr txBox="1">
            <a:spLocks noChangeArrowheads="1"/>
          </p:cNvSpPr>
          <p:nvPr/>
        </p:nvSpPr>
        <p:spPr bwMode="auto">
          <a:xfrm>
            <a:off x="347663" y="2216150"/>
            <a:ext cx="1254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t>Read in 120</a:t>
            </a:r>
          </a:p>
        </p:txBody>
      </p:sp>
      <p:grpSp>
        <p:nvGrpSpPr>
          <p:cNvPr id="273514" name="Group 106"/>
          <p:cNvGrpSpPr>
            <a:grpSpLocks/>
          </p:cNvGrpSpPr>
          <p:nvPr/>
        </p:nvGrpSpPr>
        <p:grpSpPr bwMode="auto">
          <a:xfrm>
            <a:off x="1582738" y="2079625"/>
            <a:ext cx="3625850" cy="2279650"/>
            <a:chOff x="955" y="1315"/>
            <a:chExt cx="2284" cy="1436"/>
          </a:xfrm>
        </p:grpSpPr>
        <p:sp>
          <p:nvSpPr>
            <p:cNvPr id="273515" name="Rectangle 107"/>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516" name="Group 108"/>
            <p:cNvGrpSpPr>
              <a:grpSpLocks/>
            </p:cNvGrpSpPr>
            <p:nvPr/>
          </p:nvGrpSpPr>
          <p:grpSpPr bwMode="auto">
            <a:xfrm>
              <a:off x="1008" y="1377"/>
              <a:ext cx="2128" cy="1304"/>
              <a:chOff x="1008" y="1377"/>
              <a:chExt cx="2128" cy="1304"/>
            </a:xfrm>
          </p:grpSpPr>
          <p:grpSp>
            <p:nvGrpSpPr>
              <p:cNvPr id="273517" name="Group 109"/>
              <p:cNvGrpSpPr>
                <a:grpSpLocks/>
              </p:cNvGrpSpPr>
              <p:nvPr/>
            </p:nvGrpSpPr>
            <p:grpSpPr bwMode="auto">
              <a:xfrm>
                <a:off x="2024" y="1377"/>
                <a:ext cx="248" cy="196"/>
                <a:chOff x="4306" y="2833"/>
                <a:chExt cx="248" cy="196"/>
              </a:xfrm>
            </p:grpSpPr>
            <p:sp>
              <p:nvSpPr>
                <p:cNvPr id="273518" name="Oval 1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9" name="Text Box 11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73520" name="Group 112"/>
              <p:cNvGrpSpPr>
                <a:grpSpLocks/>
              </p:cNvGrpSpPr>
              <p:nvPr/>
            </p:nvGrpSpPr>
            <p:grpSpPr bwMode="auto">
              <a:xfrm>
                <a:off x="1448" y="1717"/>
                <a:ext cx="214" cy="196"/>
                <a:chOff x="4306" y="2833"/>
                <a:chExt cx="214" cy="196"/>
              </a:xfrm>
            </p:grpSpPr>
            <p:sp>
              <p:nvSpPr>
                <p:cNvPr id="273521" name="Oval 1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22" name="Text Box 1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3523" name="Group 115"/>
              <p:cNvGrpSpPr>
                <a:grpSpLocks/>
              </p:cNvGrpSpPr>
              <p:nvPr/>
            </p:nvGrpSpPr>
            <p:grpSpPr bwMode="auto">
              <a:xfrm>
                <a:off x="2600" y="1717"/>
                <a:ext cx="214" cy="196"/>
                <a:chOff x="4306" y="2833"/>
                <a:chExt cx="214" cy="196"/>
              </a:xfrm>
            </p:grpSpPr>
            <p:sp>
              <p:nvSpPr>
                <p:cNvPr id="273524" name="Oval 1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25" name="Text Box 1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3526" name="Line 118"/>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27" name="Line 119"/>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28" name="Group 120"/>
              <p:cNvGrpSpPr>
                <a:grpSpLocks/>
              </p:cNvGrpSpPr>
              <p:nvPr/>
            </p:nvGrpSpPr>
            <p:grpSpPr bwMode="auto">
              <a:xfrm>
                <a:off x="1152" y="2101"/>
                <a:ext cx="214" cy="196"/>
                <a:chOff x="4306" y="2833"/>
                <a:chExt cx="214" cy="196"/>
              </a:xfrm>
            </p:grpSpPr>
            <p:sp>
              <p:nvSpPr>
                <p:cNvPr id="273529" name="Oval 1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30" name="Text Box 1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3531" name="Group 123"/>
              <p:cNvGrpSpPr>
                <a:grpSpLocks/>
              </p:cNvGrpSpPr>
              <p:nvPr/>
            </p:nvGrpSpPr>
            <p:grpSpPr bwMode="auto">
              <a:xfrm>
                <a:off x="1736" y="2101"/>
                <a:ext cx="214" cy="196"/>
                <a:chOff x="4306" y="2833"/>
                <a:chExt cx="214" cy="196"/>
              </a:xfrm>
            </p:grpSpPr>
            <p:sp>
              <p:nvSpPr>
                <p:cNvPr id="273532" name="Oval 1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33" name="Text Box 12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3534" name="Line 126"/>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35" name="Line 127"/>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36" name="Group 128"/>
              <p:cNvGrpSpPr>
                <a:grpSpLocks/>
              </p:cNvGrpSpPr>
              <p:nvPr/>
            </p:nvGrpSpPr>
            <p:grpSpPr bwMode="auto">
              <a:xfrm>
                <a:off x="2312" y="2101"/>
                <a:ext cx="214" cy="196"/>
                <a:chOff x="4306" y="2833"/>
                <a:chExt cx="214" cy="196"/>
              </a:xfrm>
            </p:grpSpPr>
            <p:sp>
              <p:nvSpPr>
                <p:cNvPr id="273537" name="Oval 1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38" name="Text Box 13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3539" name="Group 131"/>
              <p:cNvGrpSpPr>
                <a:grpSpLocks/>
              </p:cNvGrpSpPr>
              <p:nvPr/>
            </p:nvGrpSpPr>
            <p:grpSpPr bwMode="auto">
              <a:xfrm>
                <a:off x="2888" y="2101"/>
                <a:ext cx="248" cy="196"/>
                <a:chOff x="4306" y="2833"/>
                <a:chExt cx="248" cy="196"/>
              </a:xfrm>
            </p:grpSpPr>
            <p:sp>
              <p:nvSpPr>
                <p:cNvPr id="273540" name="Oval 1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41" name="Text Box 13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3542" name="Line 134"/>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43" name="Line 135"/>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44" name="Group 136"/>
              <p:cNvGrpSpPr>
                <a:grpSpLocks/>
              </p:cNvGrpSpPr>
              <p:nvPr/>
            </p:nvGrpSpPr>
            <p:grpSpPr bwMode="auto">
              <a:xfrm>
                <a:off x="1008" y="2485"/>
                <a:ext cx="248" cy="196"/>
                <a:chOff x="4306" y="2833"/>
                <a:chExt cx="248" cy="196"/>
              </a:xfrm>
            </p:grpSpPr>
            <p:sp>
              <p:nvSpPr>
                <p:cNvPr id="273545" name="Oval 1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46" name="Text Box 13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3547" name="Group 139"/>
              <p:cNvGrpSpPr>
                <a:grpSpLocks/>
              </p:cNvGrpSpPr>
              <p:nvPr/>
            </p:nvGrpSpPr>
            <p:grpSpPr bwMode="auto">
              <a:xfrm>
                <a:off x="1304" y="2481"/>
                <a:ext cx="248" cy="196"/>
                <a:chOff x="4306" y="2833"/>
                <a:chExt cx="248" cy="196"/>
              </a:xfrm>
            </p:grpSpPr>
            <p:sp>
              <p:nvSpPr>
                <p:cNvPr id="273548" name="Oval 1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49" name="Text Box 14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3550" name="Line 142"/>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51" name="Line 143"/>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52" name="Group 144"/>
              <p:cNvGrpSpPr>
                <a:grpSpLocks/>
              </p:cNvGrpSpPr>
              <p:nvPr/>
            </p:nvGrpSpPr>
            <p:grpSpPr bwMode="auto">
              <a:xfrm>
                <a:off x="1584" y="2481"/>
                <a:ext cx="214" cy="196"/>
                <a:chOff x="4306" y="2833"/>
                <a:chExt cx="214" cy="196"/>
              </a:xfrm>
            </p:grpSpPr>
            <p:sp>
              <p:nvSpPr>
                <p:cNvPr id="273553" name="Oval 1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54" name="Text Box 1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3555" name="Group 147"/>
              <p:cNvGrpSpPr>
                <a:grpSpLocks/>
              </p:cNvGrpSpPr>
              <p:nvPr/>
            </p:nvGrpSpPr>
            <p:grpSpPr bwMode="auto">
              <a:xfrm>
                <a:off x="1880" y="2485"/>
                <a:ext cx="214" cy="196"/>
                <a:chOff x="4306" y="2833"/>
                <a:chExt cx="214" cy="196"/>
              </a:xfrm>
            </p:grpSpPr>
            <p:sp>
              <p:nvSpPr>
                <p:cNvPr id="273556" name="Oval 1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57" name="Text Box 1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3558" name="Line 150"/>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59" name="Line 151"/>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60" name="Group 152"/>
              <p:cNvGrpSpPr>
                <a:grpSpLocks/>
              </p:cNvGrpSpPr>
              <p:nvPr/>
            </p:nvGrpSpPr>
            <p:grpSpPr bwMode="auto">
              <a:xfrm>
                <a:off x="2168" y="2481"/>
                <a:ext cx="214" cy="196"/>
                <a:chOff x="4306" y="2833"/>
                <a:chExt cx="214" cy="196"/>
              </a:xfrm>
            </p:grpSpPr>
            <p:sp>
              <p:nvSpPr>
                <p:cNvPr id="273561" name="Oval 1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62" name="Text Box 15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3563" name="Line 155"/>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64" name="Line 156"/>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
        <p:nvSpPr>
          <p:cNvPr id="273565" name="Text Box 157"/>
          <p:cNvSpPr txBox="1">
            <a:spLocks noChangeArrowheads="1"/>
          </p:cNvSpPr>
          <p:nvPr/>
        </p:nvSpPr>
        <p:spPr bwMode="auto">
          <a:xfrm>
            <a:off x="5889625" y="2462213"/>
            <a:ext cx="3074988"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sz="1600"/>
              <a:t>Replace 10 with 120</a:t>
            </a:r>
          </a:p>
          <a:p>
            <a:pPr>
              <a:buFontTx/>
              <a:buChar char="•"/>
            </a:pPr>
            <a:r>
              <a:rPr lang="en-US" sz="1600"/>
              <a:t>Percolate 120 down to find the</a:t>
            </a:r>
          </a:p>
          <a:p>
            <a:r>
              <a:rPr lang="en-US" sz="1600"/>
              <a:t>  smallest element in the heap, </a:t>
            </a:r>
          </a:p>
          <a:p>
            <a:r>
              <a:rPr lang="en-US" sz="1600"/>
              <a:t>  that is the 12</a:t>
            </a:r>
            <a:r>
              <a:rPr lang="en-US" sz="1600" baseline="30000"/>
              <a:t>th</a:t>
            </a:r>
            <a:r>
              <a:rPr lang="en-US" sz="1600"/>
              <a:t> largest element</a:t>
            </a:r>
          </a:p>
          <a:p>
            <a:r>
              <a:rPr lang="en-US" sz="1600"/>
              <a:t>  in the first 13 elements in the </a:t>
            </a:r>
          </a:p>
          <a:p>
            <a:r>
              <a:rPr lang="en-US" sz="1600"/>
              <a:t>  list. </a:t>
            </a:r>
          </a:p>
          <a:p>
            <a:pPr>
              <a:buFontTx/>
              <a:buChar char="•"/>
            </a:pPr>
            <a:endParaRPr lang="en-US" sz="1600"/>
          </a:p>
        </p:txBody>
      </p:sp>
      <p:grpSp>
        <p:nvGrpSpPr>
          <p:cNvPr id="273566" name="Group 158"/>
          <p:cNvGrpSpPr>
            <a:grpSpLocks/>
          </p:cNvGrpSpPr>
          <p:nvPr/>
        </p:nvGrpSpPr>
        <p:grpSpPr bwMode="auto">
          <a:xfrm>
            <a:off x="1584325" y="2049463"/>
            <a:ext cx="3625850" cy="2279650"/>
            <a:chOff x="955" y="1315"/>
            <a:chExt cx="2284" cy="1436"/>
          </a:xfrm>
        </p:grpSpPr>
        <p:sp>
          <p:nvSpPr>
            <p:cNvPr id="273567" name="Rectangle 159"/>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568" name="Group 160"/>
            <p:cNvGrpSpPr>
              <a:grpSpLocks/>
            </p:cNvGrpSpPr>
            <p:nvPr/>
          </p:nvGrpSpPr>
          <p:grpSpPr bwMode="auto">
            <a:xfrm>
              <a:off x="1008" y="1377"/>
              <a:ext cx="2128" cy="1304"/>
              <a:chOff x="1008" y="1377"/>
              <a:chExt cx="2128" cy="1304"/>
            </a:xfrm>
          </p:grpSpPr>
          <p:grpSp>
            <p:nvGrpSpPr>
              <p:cNvPr id="273569" name="Group 161"/>
              <p:cNvGrpSpPr>
                <a:grpSpLocks/>
              </p:cNvGrpSpPr>
              <p:nvPr/>
            </p:nvGrpSpPr>
            <p:grpSpPr bwMode="auto">
              <a:xfrm>
                <a:off x="2024" y="1377"/>
                <a:ext cx="214" cy="196"/>
                <a:chOff x="4306" y="2833"/>
                <a:chExt cx="214" cy="196"/>
              </a:xfrm>
            </p:grpSpPr>
            <p:sp>
              <p:nvSpPr>
                <p:cNvPr id="273570" name="Oval 1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71" name="Text Box 1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3572" name="Group 164"/>
              <p:cNvGrpSpPr>
                <a:grpSpLocks/>
              </p:cNvGrpSpPr>
              <p:nvPr/>
            </p:nvGrpSpPr>
            <p:grpSpPr bwMode="auto">
              <a:xfrm>
                <a:off x="1448" y="1717"/>
                <a:ext cx="248" cy="196"/>
                <a:chOff x="4306" y="2833"/>
                <a:chExt cx="248" cy="196"/>
              </a:xfrm>
            </p:grpSpPr>
            <p:sp>
              <p:nvSpPr>
                <p:cNvPr id="273573" name="Oval 1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74" name="Text Box 1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73575" name="Group 167"/>
              <p:cNvGrpSpPr>
                <a:grpSpLocks/>
              </p:cNvGrpSpPr>
              <p:nvPr/>
            </p:nvGrpSpPr>
            <p:grpSpPr bwMode="auto">
              <a:xfrm>
                <a:off x="2600" y="1717"/>
                <a:ext cx="214" cy="196"/>
                <a:chOff x="4306" y="2833"/>
                <a:chExt cx="214" cy="196"/>
              </a:xfrm>
            </p:grpSpPr>
            <p:sp>
              <p:nvSpPr>
                <p:cNvPr id="273576" name="Oval 1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77" name="Text Box 16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3578" name="Line 170"/>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79" name="Line 171"/>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80" name="Group 172"/>
              <p:cNvGrpSpPr>
                <a:grpSpLocks/>
              </p:cNvGrpSpPr>
              <p:nvPr/>
            </p:nvGrpSpPr>
            <p:grpSpPr bwMode="auto">
              <a:xfrm>
                <a:off x="1152" y="2101"/>
                <a:ext cx="214" cy="196"/>
                <a:chOff x="4306" y="2833"/>
                <a:chExt cx="214" cy="196"/>
              </a:xfrm>
            </p:grpSpPr>
            <p:sp>
              <p:nvSpPr>
                <p:cNvPr id="273581" name="Oval 1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82" name="Text Box 17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3583" name="Group 175"/>
              <p:cNvGrpSpPr>
                <a:grpSpLocks/>
              </p:cNvGrpSpPr>
              <p:nvPr/>
            </p:nvGrpSpPr>
            <p:grpSpPr bwMode="auto">
              <a:xfrm>
                <a:off x="1736" y="2101"/>
                <a:ext cx="214" cy="196"/>
                <a:chOff x="4306" y="2833"/>
                <a:chExt cx="214" cy="196"/>
              </a:xfrm>
            </p:grpSpPr>
            <p:sp>
              <p:nvSpPr>
                <p:cNvPr id="273584" name="Oval 1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85" name="Text Box 1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3586" name="Line 178"/>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87" name="Line 179"/>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88" name="Group 180"/>
              <p:cNvGrpSpPr>
                <a:grpSpLocks/>
              </p:cNvGrpSpPr>
              <p:nvPr/>
            </p:nvGrpSpPr>
            <p:grpSpPr bwMode="auto">
              <a:xfrm>
                <a:off x="2312" y="2101"/>
                <a:ext cx="214" cy="196"/>
                <a:chOff x="4306" y="2833"/>
                <a:chExt cx="214" cy="196"/>
              </a:xfrm>
            </p:grpSpPr>
            <p:sp>
              <p:nvSpPr>
                <p:cNvPr id="273589" name="Oval 1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90" name="Text Box 1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3591" name="Group 183"/>
              <p:cNvGrpSpPr>
                <a:grpSpLocks/>
              </p:cNvGrpSpPr>
              <p:nvPr/>
            </p:nvGrpSpPr>
            <p:grpSpPr bwMode="auto">
              <a:xfrm>
                <a:off x="2888" y="2101"/>
                <a:ext cx="248" cy="196"/>
                <a:chOff x="4306" y="2833"/>
                <a:chExt cx="248" cy="196"/>
              </a:xfrm>
            </p:grpSpPr>
            <p:sp>
              <p:nvSpPr>
                <p:cNvPr id="273592" name="Oval 1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93" name="Text Box 18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3594" name="Line 186"/>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595" name="Line 187"/>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596" name="Group 188"/>
              <p:cNvGrpSpPr>
                <a:grpSpLocks/>
              </p:cNvGrpSpPr>
              <p:nvPr/>
            </p:nvGrpSpPr>
            <p:grpSpPr bwMode="auto">
              <a:xfrm>
                <a:off x="1008" y="2485"/>
                <a:ext cx="248" cy="196"/>
                <a:chOff x="4306" y="2833"/>
                <a:chExt cx="248" cy="196"/>
              </a:xfrm>
            </p:grpSpPr>
            <p:sp>
              <p:nvSpPr>
                <p:cNvPr id="273597" name="Oval 1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98" name="Text Box 1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3599" name="Group 191"/>
              <p:cNvGrpSpPr>
                <a:grpSpLocks/>
              </p:cNvGrpSpPr>
              <p:nvPr/>
            </p:nvGrpSpPr>
            <p:grpSpPr bwMode="auto">
              <a:xfrm>
                <a:off x="1304" y="2481"/>
                <a:ext cx="248" cy="196"/>
                <a:chOff x="4306" y="2833"/>
                <a:chExt cx="248" cy="196"/>
              </a:xfrm>
            </p:grpSpPr>
            <p:sp>
              <p:nvSpPr>
                <p:cNvPr id="273600" name="Oval 19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01" name="Text Box 19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3602" name="Line 194"/>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03" name="Line 195"/>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04" name="Group 196"/>
              <p:cNvGrpSpPr>
                <a:grpSpLocks/>
              </p:cNvGrpSpPr>
              <p:nvPr/>
            </p:nvGrpSpPr>
            <p:grpSpPr bwMode="auto">
              <a:xfrm>
                <a:off x="1584" y="2481"/>
                <a:ext cx="214" cy="196"/>
                <a:chOff x="4306" y="2833"/>
                <a:chExt cx="214" cy="196"/>
              </a:xfrm>
            </p:grpSpPr>
            <p:sp>
              <p:nvSpPr>
                <p:cNvPr id="273605" name="Oval 1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06" name="Text Box 19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3607" name="Group 199"/>
              <p:cNvGrpSpPr>
                <a:grpSpLocks/>
              </p:cNvGrpSpPr>
              <p:nvPr/>
            </p:nvGrpSpPr>
            <p:grpSpPr bwMode="auto">
              <a:xfrm>
                <a:off x="1880" y="2485"/>
                <a:ext cx="214" cy="196"/>
                <a:chOff x="4306" y="2833"/>
                <a:chExt cx="214" cy="196"/>
              </a:xfrm>
            </p:grpSpPr>
            <p:sp>
              <p:nvSpPr>
                <p:cNvPr id="273608" name="Oval 20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09" name="Text Box 20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3610" name="Line 202"/>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11" name="Line 203"/>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12" name="Group 204"/>
              <p:cNvGrpSpPr>
                <a:grpSpLocks/>
              </p:cNvGrpSpPr>
              <p:nvPr/>
            </p:nvGrpSpPr>
            <p:grpSpPr bwMode="auto">
              <a:xfrm>
                <a:off x="2168" y="2481"/>
                <a:ext cx="214" cy="196"/>
                <a:chOff x="4306" y="2833"/>
                <a:chExt cx="214" cy="196"/>
              </a:xfrm>
            </p:grpSpPr>
            <p:sp>
              <p:nvSpPr>
                <p:cNvPr id="273613" name="Oval 2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14" name="Text Box 20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3615" name="Line 207"/>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16" name="Line 208"/>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3617" name="Group 209"/>
          <p:cNvGrpSpPr>
            <a:grpSpLocks/>
          </p:cNvGrpSpPr>
          <p:nvPr/>
        </p:nvGrpSpPr>
        <p:grpSpPr bwMode="auto">
          <a:xfrm>
            <a:off x="1585913" y="2039938"/>
            <a:ext cx="3625850" cy="2279650"/>
            <a:chOff x="955" y="1315"/>
            <a:chExt cx="2284" cy="1436"/>
          </a:xfrm>
        </p:grpSpPr>
        <p:sp>
          <p:nvSpPr>
            <p:cNvPr id="273618" name="Rectangle 210"/>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619" name="Group 211"/>
            <p:cNvGrpSpPr>
              <a:grpSpLocks/>
            </p:cNvGrpSpPr>
            <p:nvPr/>
          </p:nvGrpSpPr>
          <p:grpSpPr bwMode="auto">
            <a:xfrm>
              <a:off x="1008" y="1377"/>
              <a:ext cx="2128" cy="1304"/>
              <a:chOff x="1008" y="1377"/>
              <a:chExt cx="2128" cy="1304"/>
            </a:xfrm>
          </p:grpSpPr>
          <p:grpSp>
            <p:nvGrpSpPr>
              <p:cNvPr id="273620" name="Group 212"/>
              <p:cNvGrpSpPr>
                <a:grpSpLocks/>
              </p:cNvGrpSpPr>
              <p:nvPr/>
            </p:nvGrpSpPr>
            <p:grpSpPr bwMode="auto">
              <a:xfrm>
                <a:off x="2024" y="1377"/>
                <a:ext cx="214" cy="196"/>
                <a:chOff x="4306" y="2833"/>
                <a:chExt cx="214" cy="196"/>
              </a:xfrm>
            </p:grpSpPr>
            <p:sp>
              <p:nvSpPr>
                <p:cNvPr id="273621" name="Oval 2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22" name="Text Box 2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3623" name="Group 215"/>
              <p:cNvGrpSpPr>
                <a:grpSpLocks/>
              </p:cNvGrpSpPr>
              <p:nvPr/>
            </p:nvGrpSpPr>
            <p:grpSpPr bwMode="auto">
              <a:xfrm>
                <a:off x="1448" y="1717"/>
                <a:ext cx="214" cy="196"/>
                <a:chOff x="4306" y="2833"/>
                <a:chExt cx="214" cy="196"/>
              </a:xfrm>
            </p:grpSpPr>
            <p:sp>
              <p:nvSpPr>
                <p:cNvPr id="273624" name="Oval 2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25" name="Text Box 2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3626" name="Group 218"/>
              <p:cNvGrpSpPr>
                <a:grpSpLocks/>
              </p:cNvGrpSpPr>
              <p:nvPr/>
            </p:nvGrpSpPr>
            <p:grpSpPr bwMode="auto">
              <a:xfrm>
                <a:off x="2600" y="1717"/>
                <a:ext cx="214" cy="196"/>
                <a:chOff x="4306" y="2833"/>
                <a:chExt cx="214" cy="196"/>
              </a:xfrm>
            </p:grpSpPr>
            <p:sp>
              <p:nvSpPr>
                <p:cNvPr id="273627" name="Oval 2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28" name="Text Box 2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3629" name="Line 221"/>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30" name="Line 222"/>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31" name="Group 223"/>
              <p:cNvGrpSpPr>
                <a:grpSpLocks/>
              </p:cNvGrpSpPr>
              <p:nvPr/>
            </p:nvGrpSpPr>
            <p:grpSpPr bwMode="auto">
              <a:xfrm>
                <a:off x="1152" y="2101"/>
                <a:ext cx="248" cy="196"/>
                <a:chOff x="4306" y="2833"/>
                <a:chExt cx="248" cy="196"/>
              </a:xfrm>
            </p:grpSpPr>
            <p:sp>
              <p:nvSpPr>
                <p:cNvPr id="273632" name="Oval 2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33" name="Text Box 22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73634" name="Group 226"/>
              <p:cNvGrpSpPr>
                <a:grpSpLocks/>
              </p:cNvGrpSpPr>
              <p:nvPr/>
            </p:nvGrpSpPr>
            <p:grpSpPr bwMode="auto">
              <a:xfrm>
                <a:off x="1736" y="2101"/>
                <a:ext cx="214" cy="196"/>
                <a:chOff x="4306" y="2833"/>
                <a:chExt cx="214" cy="196"/>
              </a:xfrm>
            </p:grpSpPr>
            <p:sp>
              <p:nvSpPr>
                <p:cNvPr id="273635" name="Oval 2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36" name="Text Box 2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3637" name="Line 229"/>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38" name="Line 230"/>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39" name="Group 231"/>
              <p:cNvGrpSpPr>
                <a:grpSpLocks/>
              </p:cNvGrpSpPr>
              <p:nvPr/>
            </p:nvGrpSpPr>
            <p:grpSpPr bwMode="auto">
              <a:xfrm>
                <a:off x="2312" y="2101"/>
                <a:ext cx="214" cy="196"/>
                <a:chOff x="4306" y="2833"/>
                <a:chExt cx="214" cy="196"/>
              </a:xfrm>
            </p:grpSpPr>
            <p:sp>
              <p:nvSpPr>
                <p:cNvPr id="273640" name="Oval 2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41" name="Text Box 23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3642" name="Group 234"/>
              <p:cNvGrpSpPr>
                <a:grpSpLocks/>
              </p:cNvGrpSpPr>
              <p:nvPr/>
            </p:nvGrpSpPr>
            <p:grpSpPr bwMode="auto">
              <a:xfrm>
                <a:off x="2888" y="2101"/>
                <a:ext cx="248" cy="196"/>
                <a:chOff x="4306" y="2833"/>
                <a:chExt cx="248" cy="196"/>
              </a:xfrm>
            </p:grpSpPr>
            <p:sp>
              <p:nvSpPr>
                <p:cNvPr id="273643" name="Oval 2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44" name="Text Box 23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3645" name="Line 237"/>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46" name="Line 238"/>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47" name="Group 239"/>
              <p:cNvGrpSpPr>
                <a:grpSpLocks/>
              </p:cNvGrpSpPr>
              <p:nvPr/>
            </p:nvGrpSpPr>
            <p:grpSpPr bwMode="auto">
              <a:xfrm>
                <a:off x="1008" y="2485"/>
                <a:ext cx="248" cy="196"/>
                <a:chOff x="4306" y="2833"/>
                <a:chExt cx="248" cy="196"/>
              </a:xfrm>
            </p:grpSpPr>
            <p:sp>
              <p:nvSpPr>
                <p:cNvPr id="273648" name="Oval 2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49" name="Text Box 24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3650" name="Group 242"/>
              <p:cNvGrpSpPr>
                <a:grpSpLocks/>
              </p:cNvGrpSpPr>
              <p:nvPr/>
            </p:nvGrpSpPr>
            <p:grpSpPr bwMode="auto">
              <a:xfrm>
                <a:off x="1304" y="2481"/>
                <a:ext cx="248" cy="196"/>
                <a:chOff x="4306" y="2833"/>
                <a:chExt cx="248" cy="196"/>
              </a:xfrm>
            </p:grpSpPr>
            <p:sp>
              <p:nvSpPr>
                <p:cNvPr id="273651" name="Oval 2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52" name="Text Box 24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3653" name="Line 245"/>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54" name="Line 246"/>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55" name="Group 247"/>
              <p:cNvGrpSpPr>
                <a:grpSpLocks/>
              </p:cNvGrpSpPr>
              <p:nvPr/>
            </p:nvGrpSpPr>
            <p:grpSpPr bwMode="auto">
              <a:xfrm>
                <a:off x="1584" y="2481"/>
                <a:ext cx="214" cy="196"/>
                <a:chOff x="4306" y="2833"/>
                <a:chExt cx="214" cy="196"/>
              </a:xfrm>
            </p:grpSpPr>
            <p:sp>
              <p:nvSpPr>
                <p:cNvPr id="273656" name="Oval 2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57" name="Text Box 2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3658" name="Group 250"/>
              <p:cNvGrpSpPr>
                <a:grpSpLocks/>
              </p:cNvGrpSpPr>
              <p:nvPr/>
            </p:nvGrpSpPr>
            <p:grpSpPr bwMode="auto">
              <a:xfrm>
                <a:off x="1880" y="2485"/>
                <a:ext cx="214" cy="196"/>
                <a:chOff x="4306" y="2833"/>
                <a:chExt cx="214" cy="196"/>
              </a:xfrm>
            </p:grpSpPr>
            <p:sp>
              <p:nvSpPr>
                <p:cNvPr id="273659" name="Oval 2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60" name="Text Box 2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3661" name="Line 253"/>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62" name="Line 254"/>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63" name="Group 255"/>
              <p:cNvGrpSpPr>
                <a:grpSpLocks/>
              </p:cNvGrpSpPr>
              <p:nvPr/>
            </p:nvGrpSpPr>
            <p:grpSpPr bwMode="auto">
              <a:xfrm>
                <a:off x="2168" y="2481"/>
                <a:ext cx="214" cy="196"/>
                <a:chOff x="4306" y="2833"/>
                <a:chExt cx="214" cy="196"/>
              </a:xfrm>
            </p:grpSpPr>
            <p:sp>
              <p:nvSpPr>
                <p:cNvPr id="273664" name="Oval 2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65" name="Text Box 2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3666" name="Line 258"/>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67" name="Line 259"/>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3668" name="Group 260"/>
          <p:cNvGrpSpPr>
            <a:grpSpLocks/>
          </p:cNvGrpSpPr>
          <p:nvPr/>
        </p:nvGrpSpPr>
        <p:grpSpPr bwMode="auto">
          <a:xfrm>
            <a:off x="1641475" y="2030413"/>
            <a:ext cx="3625850" cy="2279650"/>
            <a:chOff x="955" y="1315"/>
            <a:chExt cx="2284" cy="1436"/>
          </a:xfrm>
        </p:grpSpPr>
        <p:sp>
          <p:nvSpPr>
            <p:cNvPr id="273669" name="Rectangle 261"/>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670" name="Group 262"/>
            <p:cNvGrpSpPr>
              <a:grpSpLocks/>
            </p:cNvGrpSpPr>
            <p:nvPr/>
          </p:nvGrpSpPr>
          <p:grpSpPr bwMode="auto">
            <a:xfrm>
              <a:off x="1008" y="1377"/>
              <a:ext cx="2128" cy="1304"/>
              <a:chOff x="1008" y="1377"/>
              <a:chExt cx="2128" cy="1304"/>
            </a:xfrm>
          </p:grpSpPr>
          <p:grpSp>
            <p:nvGrpSpPr>
              <p:cNvPr id="273671" name="Group 263"/>
              <p:cNvGrpSpPr>
                <a:grpSpLocks/>
              </p:cNvGrpSpPr>
              <p:nvPr/>
            </p:nvGrpSpPr>
            <p:grpSpPr bwMode="auto">
              <a:xfrm>
                <a:off x="2024" y="1377"/>
                <a:ext cx="214" cy="196"/>
                <a:chOff x="4306" y="2833"/>
                <a:chExt cx="214" cy="196"/>
              </a:xfrm>
            </p:grpSpPr>
            <p:sp>
              <p:nvSpPr>
                <p:cNvPr id="273672" name="Oval 2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73" name="Text Box 2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3674" name="Group 266"/>
              <p:cNvGrpSpPr>
                <a:grpSpLocks/>
              </p:cNvGrpSpPr>
              <p:nvPr/>
            </p:nvGrpSpPr>
            <p:grpSpPr bwMode="auto">
              <a:xfrm>
                <a:off x="1448" y="1717"/>
                <a:ext cx="214" cy="196"/>
                <a:chOff x="4306" y="2833"/>
                <a:chExt cx="214" cy="196"/>
              </a:xfrm>
            </p:grpSpPr>
            <p:sp>
              <p:nvSpPr>
                <p:cNvPr id="273675" name="Oval 2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76" name="Text Box 2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3677" name="Group 269"/>
              <p:cNvGrpSpPr>
                <a:grpSpLocks/>
              </p:cNvGrpSpPr>
              <p:nvPr/>
            </p:nvGrpSpPr>
            <p:grpSpPr bwMode="auto">
              <a:xfrm>
                <a:off x="2600" y="1717"/>
                <a:ext cx="214" cy="196"/>
                <a:chOff x="4306" y="2833"/>
                <a:chExt cx="214" cy="196"/>
              </a:xfrm>
            </p:grpSpPr>
            <p:sp>
              <p:nvSpPr>
                <p:cNvPr id="273678" name="Oval 2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79" name="Text Box 2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3680" name="Line 272"/>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81" name="Line 273"/>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82" name="Group 274"/>
              <p:cNvGrpSpPr>
                <a:grpSpLocks/>
              </p:cNvGrpSpPr>
              <p:nvPr/>
            </p:nvGrpSpPr>
            <p:grpSpPr bwMode="auto">
              <a:xfrm>
                <a:off x="1152" y="2101"/>
                <a:ext cx="248" cy="196"/>
                <a:chOff x="4306" y="2833"/>
                <a:chExt cx="248" cy="196"/>
              </a:xfrm>
            </p:grpSpPr>
            <p:sp>
              <p:nvSpPr>
                <p:cNvPr id="273683" name="Oval 2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84" name="Text Box 27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3685" name="Group 277"/>
              <p:cNvGrpSpPr>
                <a:grpSpLocks/>
              </p:cNvGrpSpPr>
              <p:nvPr/>
            </p:nvGrpSpPr>
            <p:grpSpPr bwMode="auto">
              <a:xfrm>
                <a:off x="1736" y="2101"/>
                <a:ext cx="214" cy="196"/>
                <a:chOff x="4306" y="2833"/>
                <a:chExt cx="214" cy="196"/>
              </a:xfrm>
            </p:grpSpPr>
            <p:sp>
              <p:nvSpPr>
                <p:cNvPr id="273686" name="Oval 2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87" name="Text Box 2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3688" name="Line 280"/>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89" name="Line 281"/>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90" name="Group 282"/>
              <p:cNvGrpSpPr>
                <a:grpSpLocks/>
              </p:cNvGrpSpPr>
              <p:nvPr/>
            </p:nvGrpSpPr>
            <p:grpSpPr bwMode="auto">
              <a:xfrm>
                <a:off x="2312" y="2101"/>
                <a:ext cx="214" cy="196"/>
                <a:chOff x="4306" y="2833"/>
                <a:chExt cx="214" cy="196"/>
              </a:xfrm>
            </p:grpSpPr>
            <p:sp>
              <p:nvSpPr>
                <p:cNvPr id="273691" name="Oval 2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92" name="Text Box 2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3693" name="Group 285"/>
              <p:cNvGrpSpPr>
                <a:grpSpLocks/>
              </p:cNvGrpSpPr>
              <p:nvPr/>
            </p:nvGrpSpPr>
            <p:grpSpPr bwMode="auto">
              <a:xfrm>
                <a:off x="2888" y="2101"/>
                <a:ext cx="248" cy="196"/>
                <a:chOff x="4306" y="2833"/>
                <a:chExt cx="248" cy="196"/>
              </a:xfrm>
            </p:grpSpPr>
            <p:sp>
              <p:nvSpPr>
                <p:cNvPr id="273694" name="Oval 2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695" name="Text Box 28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3696" name="Line 288"/>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697" name="Line 289"/>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698" name="Group 290"/>
              <p:cNvGrpSpPr>
                <a:grpSpLocks/>
              </p:cNvGrpSpPr>
              <p:nvPr/>
            </p:nvGrpSpPr>
            <p:grpSpPr bwMode="auto">
              <a:xfrm>
                <a:off x="1008" y="2485"/>
                <a:ext cx="248" cy="196"/>
                <a:chOff x="4306" y="2833"/>
                <a:chExt cx="248" cy="196"/>
              </a:xfrm>
            </p:grpSpPr>
            <p:sp>
              <p:nvSpPr>
                <p:cNvPr id="273699" name="Oval 2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700" name="Text Box 2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120</a:t>
                  </a:r>
                </a:p>
              </p:txBody>
            </p:sp>
          </p:grpSp>
          <p:grpSp>
            <p:nvGrpSpPr>
              <p:cNvPr id="273701" name="Group 293"/>
              <p:cNvGrpSpPr>
                <a:grpSpLocks/>
              </p:cNvGrpSpPr>
              <p:nvPr/>
            </p:nvGrpSpPr>
            <p:grpSpPr bwMode="auto">
              <a:xfrm>
                <a:off x="1304" y="2481"/>
                <a:ext cx="248" cy="196"/>
                <a:chOff x="4306" y="2833"/>
                <a:chExt cx="248" cy="196"/>
              </a:xfrm>
            </p:grpSpPr>
            <p:sp>
              <p:nvSpPr>
                <p:cNvPr id="273702" name="Oval 2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703" name="Text Box 2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3704" name="Line 296"/>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705" name="Line 297"/>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706" name="Group 298"/>
              <p:cNvGrpSpPr>
                <a:grpSpLocks/>
              </p:cNvGrpSpPr>
              <p:nvPr/>
            </p:nvGrpSpPr>
            <p:grpSpPr bwMode="auto">
              <a:xfrm>
                <a:off x="1584" y="2481"/>
                <a:ext cx="214" cy="196"/>
                <a:chOff x="4306" y="2833"/>
                <a:chExt cx="214" cy="196"/>
              </a:xfrm>
            </p:grpSpPr>
            <p:sp>
              <p:nvSpPr>
                <p:cNvPr id="273707" name="Oval 2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708" name="Text Box 30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3709" name="Group 301"/>
              <p:cNvGrpSpPr>
                <a:grpSpLocks/>
              </p:cNvGrpSpPr>
              <p:nvPr/>
            </p:nvGrpSpPr>
            <p:grpSpPr bwMode="auto">
              <a:xfrm>
                <a:off x="1880" y="2485"/>
                <a:ext cx="214" cy="196"/>
                <a:chOff x="4306" y="2833"/>
                <a:chExt cx="214" cy="196"/>
              </a:xfrm>
            </p:grpSpPr>
            <p:sp>
              <p:nvSpPr>
                <p:cNvPr id="273710" name="Oval 3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711" name="Text Box 3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3712" name="Line 304"/>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713" name="Line 305"/>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3714" name="Group 306"/>
              <p:cNvGrpSpPr>
                <a:grpSpLocks/>
              </p:cNvGrpSpPr>
              <p:nvPr/>
            </p:nvGrpSpPr>
            <p:grpSpPr bwMode="auto">
              <a:xfrm>
                <a:off x="2168" y="2481"/>
                <a:ext cx="214" cy="196"/>
                <a:chOff x="4306" y="2833"/>
                <a:chExt cx="214" cy="196"/>
              </a:xfrm>
            </p:grpSpPr>
            <p:sp>
              <p:nvSpPr>
                <p:cNvPr id="273715" name="Oval 3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716" name="Text Box 3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3717" name="Line 309"/>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3718" name="Line 310"/>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3513"/>
                                        </p:tgtEl>
                                        <p:attrNameLst>
                                          <p:attrName>style.visibility</p:attrName>
                                        </p:attrNameLst>
                                      </p:cBhvr>
                                      <p:to>
                                        <p:strVal val="visible"/>
                                      </p:to>
                                    </p:set>
                                    <p:animEffect transition="in" filter="blinds(horizontal)">
                                      <p:cBhvr>
                                        <p:cTn id="7" dur="500"/>
                                        <p:tgtEl>
                                          <p:spTgt spid="2735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3565"/>
                                        </p:tgtEl>
                                        <p:attrNameLst>
                                          <p:attrName>style.visibility</p:attrName>
                                        </p:attrNameLst>
                                      </p:cBhvr>
                                      <p:to>
                                        <p:strVal val="visible"/>
                                      </p:to>
                                    </p:set>
                                    <p:animEffect transition="in" filter="blinds(horizontal)">
                                      <p:cBhvr>
                                        <p:cTn id="12" dur="500"/>
                                        <p:tgtEl>
                                          <p:spTgt spid="2735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3514"/>
                                        </p:tgtEl>
                                        <p:attrNameLst>
                                          <p:attrName>style.visibility</p:attrName>
                                        </p:attrNameLst>
                                      </p:cBhvr>
                                      <p:to>
                                        <p:strVal val="visible"/>
                                      </p:to>
                                    </p:set>
                                    <p:animEffect transition="in" filter="blinds(horizontal)">
                                      <p:cBhvr>
                                        <p:cTn id="17" dur="500"/>
                                        <p:tgtEl>
                                          <p:spTgt spid="2735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3566"/>
                                        </p:tgtEl>
                                        <p:attrNameLst>
                                          <p:attrName>style.visibility</p:attrName>
                                        </p:attrNameLst>
                                      </p:cBhvr>
                                      <p:to>
                                        <p:strVal val="visible"/>
                                      </p:to>
                                    </p:set>
                                    <p:animEffect transition="in" filter="blinds(horizontal)">
                                      <p:cBhvr>
                                        <p:cTn id="22" dur="500"/>
                                        <p:tgtEl>
                                          <p:spTgt spid="2735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3617"/>
                                        </p:tgtEl>
                                        <p:attrNameLst>
                                          <p:attrName>style.visibility</p:attrName>
                                        </p:attrNameLst>
                                      </p:cBhvr>
                                      <p:to>
                                        <p:strVal val="visible"/>
                                      </p:to>
                                    </p:set>
                                    <p:animEffect transition="in" filter="blinds(horizontal)">
                                      <p:cBhvr>
                                        <p:cTn id="27" dur="500"/>
                                        <p:tgtEl>
                                          <p:spTgt spid="2736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3668"/>
                                        </p:tgtEl>
                                        <p:attrNameLst>
                                          <p:attrName>style.visibility</p:attrName>
                                        </p:attrNameLst>
                                      </p:cBhvr>
                                      <p:to>
                                        <p:strVal val="visible"/>
                                      </p:to>
                                    </p:set>
                                    <p:animEffect transition="in" filter="blinds(horizontal)">
                                      <p:cBhvr>
                                        <p:cTn id="32" dur="500"/>
                                        <p:tgtEl>
                                          <p:spTgt spid="273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513" grpId="0" autoUpdateAnimBg="0"/>
      <p:bldP spid="27356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619125" y="165100"/>
            <a:ext cx="7772400" cy="584200"/>
          </a:xfrm>
        </p:spPr>
        <p:txBody>
          <a:bodyPr/>
          <a:lstStyle/>
          <a:p>
            <a:r>
              <a:rPr lang="en-US" sz="2800"/>
              <a:t>Examples for the Selection Problem (2) </a:t>
            </a:r>
          </a:p>
        </p:txBody>
      </p:sp>
      <p:sp>
        <p:nvSpPr>
          <p:cNvPr id="274435"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12</a:t>
            </a:r>
            <a:r>
              <a:rPr lang="en-US" sz="2000" baseline="30000">
                <a:cs typeface="Times New Roman" pitchFamily="18" charset="0"/>
                <a:sym typeface="Symbol" pitchFamily="18" charset="2"/>
              </a:rPr>
              <a:t>th</a:t>
            </a:r>
            <a:r>
              <a:rPr lang="en-US" sz="2000">
                <a:cs typeface="Times New Roman" pitchFamily="18" charset="0"/>
                <a:sym typeface="Symbol" pitchFamily="18" charset="2"/>
              </a:rPr>
              <a:t> largest element in </a:t>
            </a:r>
            <a:r>
              <a:rPr lang="en-US" sz="1800">
                <a:cs typeface="Times New Roman" pitchFamily="18" charset="0"/>
                <a:sym typeface="Symbol" pitchFamily="18" charset="2"/>
              </a:rPr>
              <a:t>150, 80, 40,30,10,70, 110, 100, 20, 90, 60, 50, 120, 140, 130</a:t>
            </a:r>
          </a:p>
          <a:p>
            <a:r>
              <a:rPr lang="en-US" sz="1800">
                <a:solidFill>
                  <a:srgbClr val="FF00FF"/>
                </a:solidFill>
                <a:cs typeface="Times New Roman" pitchFamily="18" charset="0"/>
                <a:sym typeface="Symbol" pitchFamily="18" charset="2"/>
              </a:rPr>
              <a:t>Read in 120, 140, 130 one by one and compare it with the smallest element in the heap. </a:t>
            </a:r>
          </a:p>
        </p:txBody>
      </p:sp>
      <p:sp>
        <p:nvSpPr>
          <p:cNvPr id="27443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4437" name="Group 5"/>
          <p:cNvGrpSpPr>
            <a:grpSpLocks/>
          </p:cNvGrpSpPr>
          <p:nvPr/>
        </p:nvGrpSpPr>
        <p:grpSpPr bwMode="auto">
          <a:xfrm>
            <a:off x="879475" y="4435475"/>
            <a:ext cx="4899025" cy="620713"/>
            <a:chOff x="554" y="2794"/>
            <a:chExt cx="3086" cy="391"/>
          </a:xfrm>
        </p:grpSpPr>
        <p:sp>
          <p:nvSpPr>
            <p:cNvPr id="274438" name="Rectangle 6"/>
            <p:cNvSpPr>
              <a:spLocks noChangeArrowheads="1"/>
            </p:cNvSpPr>
            <p:nvPr/>
          </p:nvSpPr>
          <p:spPr bwMode="auto">
            <a:xfrm>
              <a:off x="554" y="2796"/>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39" name="Line 7"/>
            <p:cNvSpPr>
              <a:spLocks noChangeShapeType="1"/>
            </p:cNvSpPr>
            <p:nvPr/>
          </p:nvSpPr>
          <p:spPr bwMode="auto">
            <a:xfrm>
              <a:off x="74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0" name="Line 8"/>
            <p:cNvSpPr>
              <a:spLocks noChangeShapeType="1"/>
            </p:cNvSpPr>
            <p:nvPr/>
          </p:nvSpPr>
          <p:spPr bwMode="auto">
            <a:xfrm>
              <a:off x="93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1" name="Line 9"/>
            <p:cNvSpPr>
              <a:spLocks noChangeShapeType="1"/>
            </p:cNvSpPr>
            <p:nvPr/>
          </p:nvSpPr>
          <p:spPr bwMode="auto">
            <a:xfrm>
              <a:off x="113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2" name="Line 10"/>
            <p:cNvSpPr>
              <a:spLocks noChangeShapeType="1"/>
            </p:cNvSpPr>
            <p:nvPr/>
          </p:nvSpPr>
          <p:spPr bwMode="auto">
            <a:xfrm>
              <a:off x="132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3" name="Line 11"/>
            <p:cNvSpPr>
              <a:spLocks noChangeShapeType="1"/>
            </p:cNvSpPr>
            <p:nvPr/>
          </p:nvSpPr>
          <p:spPr bwMode="auto">
            <a:xfrm>
              <a:off x="151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4" name="Line 12"/>
            <p:cNvSpPr>
              <a:spLocks noChangeShapeType="1"/>
            </p:cNvSpPr>
            <p:nvPr/>
          </p:nvSpPr>
          <p:spPr bwMode="auto">
            <a:xfrm>
              <a:off x="170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5" name="Line 13"/>
            <p:cNvSpPr>
              <a:spLocks noChangeShapeType="1"/>
            </p:cNvSpPr>
            <p:nvPr/>
          </p:nvSpPr>
          <p:spPr bwMode="auto">
            <a:xfrm>
              <a:off x="189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6" name="Line 14"/>
            <p:cNvSpPr>
              <a:spLocks noChangeShapeType="1"/>
            </p:cNvSpPr>
            <p:nvPr/>
          </p:nvSpPr>
          <p:spPr bwMode="auto">
            <a:xfrm>
              <a:off x="209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7" name="Line 15"/>
            <p:cNvSpPr>
              <a:spLocks noChangeShapeType="1"/>
            </p:cNvSpPr>
            <p:nvPr/>
          </p:nvSpPr>
          <p:spPr bwMode="auto">
            <a:xfrm>
              <a:off x="228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8" name="Line 16"/>
            <p:cNvSpPr>
              <a:spLocks noChangeShapeType="1"/>
            </p:cNvSpPr>
            <p:nvPr/>
          </p:nvSpPr>
          <p:spPr bwMode="auto">
            <a:xfrm>
              <a:off x="247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49" name="Line 17"/>
            <p:cNvSpPr>
              <a:spLocks noChangeShapeType="1"/>
            </p:cNvSpPr>
            <p:nvPr/>
          </p:nvSpPr>
          <p:spPr bwMode="auto">
            <a:xfrm>
              <a:off x="266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50" name="Line 18"/>
            <p:cNvSpPr>
              <a:spLocks noChangeShapeType="1"/>
            </p:cNvSpPr>
            <p:nvPr/>
          </p:nvSpPr>
          <p:spPr bwMode="auto">
            <a:xfrm>
              <a:off x="285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51" name="Text Box 19"/>
            <p:cNvSpPr txBox="1">
              <a:spLocks noChangeArrowheads="1"/>
            </p:cNvSpPr>
            <p:nvPr/>
          </p:nvSpPr>
          <p:spPr bwMode="auto">
            <a:xfrm>
              <a:off x="554" y="2993"/>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74452" name="Text Box 20"/>
            <p:cNvSpPr txBox="1">
              <a:spLocks noChangeArrowheads="1"/>
            </p:cNvSpPr>
            <p:nvPr/>
          </p:nvSpPr>
          <p:spPr bwMode="auto">
            <a:xfrm>
              <a:off x="74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74453" name="Text Box 21"/>
            <p:cNvSpPr txBox="1">
              <a:spLocks noChangeArrowheads="1"/>
            </p:cNvSpPr>
            <p:nvPr/>
          </p:nvSpPr>
          <p:spPr bwMode="auto">
            <a:xfrm>
              <a:off x="93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74454" name="Text Box 22"/>
            <p:cNvSpPr txBox="1">
              <a:spLocks noChangeArrowheads="1"/>
            </p:cNvSpPr>
            <p:nvPr/>
          </p:nvSpPr>
          <p:spPr bwMode="auto">
            <a:xfrm>
              <a:off x="113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74455" name="Text Box 23"/>
            <p:cNvSpPr txBox="1">
              <a:spLocks noChangeArrowheads="1"/>
            </p:cNvSpPr>
            <p:nvPr/>
          </p:nvSpPr>
          <p:spPr bwMode="auto">
            <a:xfrm>
              <a:off x="132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74456" name="Text Box 24"/>
            <p:cNvSpPr txBox="1">
              <a:spLocks noChangeArrowheads="1"/>
            </p:cNvSpPr>
            <p:nvPr/>
          </p:nvSpPr>
          <p:spPr bwMode="auto">
            <a:xfrm>
              <a:off x="1514"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74457" name="Text Box 25"/>
            <p:cNvSpPr txBox="1">
              <a:spLocks noChangeArrowheads="1"/>
            </p:cNvSpPr>
            <p:nvPr/>
          </p:nvSpPr>
          <p:spPr bwMode="auto">
            <a:xfrm>
              <a:off x="170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74458" name="Text Box 26"/>
            <p:cNvSpPr txBox="1">
              <a:spLocks noChangeArrowheads="1"/>
            </p:cNvSpPr>
            <p:nvPr/>
          </p:nvSpPr>
          <p:spPr bwMode="auto">
            <a:xfrm>
              <a:off x="189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74459" name="Text Box 27"/>
            <p:cNvSpPr txBox="1">
              <a:spLocks noChangeArrowheads="1"/>
            </p:cNvSpPr>
            <p:nvPr/>
          </p:nvSpPr>
          <p:spPr bwMode="auto">
            <a:xfrm>
              <a:off x="209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74460" name="Text Box 28"/>
            <p:cNvSpPr txBox="1">
              <a:spLocks noChangeArrowheads="1"/>
            </p:cNvSpPr>
            <p:nvPr/>
          </p:nvSpPr>
          <p:spPr bwMode="auto">
            <a:xfrm>
              <a:off x="228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74461" name="Text Box 29"/>
            <p:cNvSpPr txBox="1">
              <a:spLocks noChangeArrowheads="1"/>
            </p:cNvSpPr>
            <p:nvPr/>
          </p:nvSpPr>
          <p:spPr bwMode="auto">
            <a:xfrm>
              <a:off x="2474"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74462" name="Text Box 30"/>
            <p:cNvSpPr txBox="1">
              <a:spLocks noChangeArrowheads="1"/>
            </p:cNvSpPr>
            <p:nvPr/>
          </p:nvSpPr>
          <p:spPr bwMode="auto">
            <a:xfrm>
              <a:off x="2666"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74463" name="Text Box 31"/>
            <p:cNvSpPr txBox="1">
              <a:spLocks noChangeArrowheads="1"/>
            </p:cNvSpPr>
            <p:nvPr/>
          </p:nvSpPr>
          <p:spPr bwMode="auto">
            <a:xfrm>
              <a:off x="2830"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74464" name="Text Box 32"/>
            <p:cNvSpPr txBox="1">
              <a:spLocks noChangeArrowheads="1"/>
            </p:cNvSpPr>
            <p:nvPr/>
          </p:nvSpPr>
          <p:spPr bwMode="auto">
            <a:xfrm>
              <a:off x="720" y="2832"/>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74465" name="Text Box 33"/>
            <p:cNvSpPr txBox="1">
              <a:spLocks noChangeArrowheads="1"/>
            </p:cNvSpPr>
            <p:nvPr/>
          </p:nvSpPr>
          <p:spPr bwMode="auto">
            <a:xfrm>
              <a:off x="931"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74466" name="Text Box 34"/>
            <p:cNvSpPr txBox="1">
              <a:spLocks noChangeArrowheads="1"/>
            </p:cNvSpPr>
            <p:nvPr/>
          </p:nvSpPr>
          <p:spPr bwMode="auto">
            <a:xfrm>
              <a:off x="1123"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74467" name="Text Box 35"/>
            <p:cNvSpPr txBox="1">
              <a:spLocks noChangeArrowheads="1"/>
            </p:cNvSpPr>
            <p:nvPr/>
          </p:nvSpPr>
          <p:spPr bwMode="auto">
            <a:xfrm>
              <a:off x="132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74468" name="Text Box 36"/>
            <p:cNvSpPr txBox="1">
              <a:spLocks noChangeArrowheads="1"/>
            </p:cNvSpPr>
            <p:nvPr/>
          </p:nvSpPr>
          <p:spPr bwMode="auto">
            <a:xfrm>
              <a:off x="151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74469" name="Text Box 37"/>
            <p:cNvSpPr txBox="1">
              <a:spLocks noChangeArrowheads="1"/>
            </p:cNvSpPr>
            <p:nvPr/>
          </p:nvSpPr>
          <p:spPr bwMode="auto">
            <a:xfrm>
              <a:off x="1706"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74470" name="Text Box 38"/>
            <p:cNvSpPr txBox="1">
              <a:spLocks noChangeArrowheads="1"/>
            </p:cNvSpPr>
            <p:nvPr/>
          </p:nvSpPr>
          <p:spPr bwMode="auto">
            <a:xfrm>
              <a:off x="1877"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74471" name="Text Box 39"/>
            <p:cNvSpPr txBox="1">
              <a:spLocks noChangeArrowheads="1"/>
            </p:cNvSpPr>
            <p:nvPr/>
          </p:nvSpPr>
          <p:spPr bwMode="auto">
            <a:xfrm>
              <a:off x="2069"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74472" name="Text Box 40"/>
            <p:cNvSpPr txBox="1">
              <a:spLocks noChangeArrowheads="1"/>
            </p:cNvSpPr>
            <p:nvPr/>
          </p:nvSpPr>
          <p:spPr bwMode="auto">
            <a:xfrm>
              <a:off x="228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74473" name="Text Box 41"/>
            <p:cNvSpPr txBox="1">
              <a:spLocks noChangeArrowheads="1"/>
            </p:cNvSpPr>
            <p:nvPr/>
          </p:nvSpPr>
          <p:spPr bwMode="auto">
            <a:xfrm>
              <a:off x="247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74474" name="Oval 42"/>
            <p:cNvSpPr>
              <a:spLocks noChangeArrowheads="1"/>
            </p:cNvSpPr>
            <p:nvPr/>
          </p:nvSpPr>
          <p:spPr bwMode="auto">
            <a:xfrm>
              <a:off x="567" y="303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75" name="Line 43"/>
            <p:cNvSpPr>
              <a:spLocks noChangeShapeType="1"/>
            </p:cNvSpPr>
            <p:nvPr/>
          </p:nvSpPr>
          <p:spPr bwMode="auto">
            <a:xfrm>
              <a:off x="303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76" name="Line 44"/>
            <p:cNvSpPr>
              <a:spLocks noChangeShapeType="1"/>
            </p:cNvSpPr>
            <p:nvPr/>
          </p:nvSpPr>
          <p:spPr bwMode="auto">
            <a:xfrm>
              <a:off x="322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77" name="Line 45"/>
            <p:cNvSpPr>
              <a:spLocks noChangeShapeType="1"/>
            </p:cNvSpPr>
            <p:nvPr/>
          </p:nvSpPr>
          <p:spPr bwMode="auto">
            <a:xfrm>
              <a:off x="3425"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478" name="Text Box 46"/>
            <p:cNvSpPr txBox="1">
              <a:spLocks noChangeArrowheads="1"/>
            </p:cNvSpPr>
            <p:nvPr/>
          </p:nvSpPr>
          <p:spPr bwMode="auto">
            <a:xfrm>
              <a:off x="3015" y="298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74479" name="Text Box 47"/>
            <p:cNvSpPr txBox="1">
              <a:spLocks noChangeArrowheads="1"/>
            </p:cNvSpPr>
            <p:nvPr/>
          </p:nvSpPr>
          <p:spPr bwMode="auto">
            <a:xfrm>
              <a:off x="3199" y="2983"/>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74480" name="Text Box 48"/>
            <p:cNvSpPr txBox="1">
              <a:spLocks noChangeArrowheads="1"/>
            </p:cNvSpPr>
            <p:nvPr/>
          </p:nvSpPr>
          <p:spPr bwMode="auto">
            <a:xfrm>
              <a:off x="3402" y="299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74481" name="Text Box 49"/>
            <p:cNvSpPr txBox="1">
              <a:spLocks noChangeArrowheads="1"/>
            </p:cNvSpPr>
            <p:nvPr/>
          </p:nvSpPr>
          <p:spPr bwMode="auto">
            <a:xfrm>
              <a:off x="2658" y="28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74482" name="Text Box 50"/>
            <p:cNvSpPr txBox="1">
              <a:spLocks noChangeArrowheads="1"/>
            </p:cNvSpPr>
            <p:nvPr/>
          </p:nvSpPr>
          <p:spPr bwMode="auto">
            <a:xfrm>
              <a:off x="2841" y="28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74483" name="Text Box 51"/>
            <p:cNvSpPr txBox="1">
              <a:spLocks noChangeArrowheads="1"/>
            </p:cNvSpPr>
            <p:nvPr/>
          </p:nvSpPr>
          <p:spPr bwMode="auto">
            <a:xfrm>
              <a:off x="3017" y="2815"/>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74484" name="Text Box 52"/>
            <p:cNvSpPr txBox="1">
              <a:spLocks noChangeArrowheads="1"/>
            </p:cNvSpPr>
            <p:nvPr/>
          </p:nvSpPr>
          <p:spPr bwMode="auto">
            <a:xfrm>
              <a:off x="3194" y="2816"/>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sp>
          <p:nvSpPr>
            <p:cNvPr id="274485" name="Text Box 53"/>
            <p:cNvSpPr txBox="1">
              <a:spLocks noChangeArrowheads="1"/>
            </p:cNvSpPr>
            <p:nvPr/>
          </p:nvSpPr>
          <p:spPr bwMode="auto">
            <a:xfrm>
              <a:off x="3392" y="281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130</a:t>
              </a:r>
            </a:p>
          </p:txBody>
        </p:sp>
      </p:grpSp>
      <p:sp>
        <p:nvSpPr>
          <p:cNvPr id="274486" name="Text Box 54"/>
          <p:cNvSpPr txBox="1">
            <a:spLocks noChangeArrowheads="1"/>
          </p:cNvSpPr>
          <p:nvPr/>
        </p:nvSpPr>
        <p:spPr bwMode="auto">
          <a:xfrm>
            <a:off x="347663" y="2216150"/>
            <a:ext cx="1254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t>Read in 140</a:t>
            </a:r>
          </a:p>
        </p:txBody>
      </p:sp>
      <p:sp>
        <p:nvSpPr>
          <p:cNvPr id="274487" name="Text Box 55"/>
          <p:cNvSpPr txBox="1">
            <a:spLocks noChangeArrowheads="1"/>
          </p:cNvSpPr>
          <p:nvPr/>
        </p:nvSpPr>
        <p:spPr bwMode="auto">
          <a:xfrm>
            <a:off x="5889625" y="2462213"/>
            <a:ext cx="3074988"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sz="1600"/>
              <a:t>Replace 20 with 140</a:t>
            </a:r>
          </a:p>
          <a:p>
            <a:pPr>
              <a:buFontTx/>
              <a:buChar char="•"/>
            </a:pPr>
            <a:r>
              <a:rPr lang="en-US" sz="1600"/>
              <a:t>Percolate 140 down to find the</a:t>
            </a:r>
          </a:p>
          <a:p>
            <a:r>
              <a:rPr lang="en-US" sz="1600"/>
              <a:t>  smallest element in the heap, </a:t>
            </a:r>
          </a:p>
          <a:p>
            <a:r>
              <a:rPr lang="en-US" sz="1600"/>
              <a:t>  that is the 12</a:t>
            </a:r>
            <a:r>
              <a:rPr lang="en-US" sz="1600" baseline="30000"/>
              <a:t>th</a:t>
            </a:r>
            <a:r>
              <a:rPr lang="en-US" sz="1600"/>
              <a:t> largest element</a:t>
            </a:r>
          </a:p>
          <a:p>
            <a:r>
              <a:rPr lang="en-US" sz="1600"/>
              <a:t>  in the first 14 elements in the </a:t>
            </a:r>
          </a:p>
          <a:p>
            <a:r>
              <a:rPr lang="en-US" sz="1600"/>
              <a:t>  list. </a:t>
            </a:r>
          </a:p>
          <a:p>
            <a:pPr>
              <a:buFontTx/>
              <a:buChar char="•"/>
            </a:pPr>
            <a:endParaRPr lang="en-US" sz="1600"/>
          </a:p>
        </p:txBody>
      </p:sp>
      <p:grpSp>
        <p:nvGrpSpPr>
          <p:cNvPr id="274488" name="Group 56"/>
          <p:cNvGrpSpPr>
            <a:grpSpLocks/>
          </p:cNvGrpSpPr>
          <p:nvPr/>
        </p:nvGrpSpPr>
        <p:grpSpPr bwMode="auto">
          <a:xfrm>
            <a:off x="1490663" y="2052638"/>
            <a:ext cx="3625850" cy="2279650"/>
            <a:chOff x="955" y="1315"/>
            <a:chExt cx="2284" cy="1436"/>
          </a:xfrm>
        </p:grpSpPr>
        <p:sp>
          <p:nvSpPr>
            <p:cNvPr id="274489" name="Rectangle 57"/>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4490" name="Group 58"/>
            <p:cNvGrpSpPr>
              <a:grpSpLocks/>
            </p:cNvGrpSpPr>
            <p:nvPr/>
          </p:nvGrpSpPr>
          <p:grpSpPr bwMode="auto">
            <a:xfrm>
              <a:off x="1008" y="1377"/>
              <a:ext cx="2128" cy="1304"/>
              <a:chOff x="1008" y="1377"/>
              <a:chExt cx="2128" cy="1304"/>
            </a:xfrm>
          </p:grpSpPr>
          <p:grpSp>
            <p:nvGrpSpPr>
              <p:cNvPr id="274491" name="Group 59"/>
              <p:cNvGrpSpPr>
                <a:grpSpLocks/>
              </p:cNvGrpSpPr>
              <p:nvPr/>
            </p:nvGrpSpPr>
            <p:grpSpPr bwMode="auto">
              <a:xfrm>
                <a:off x="2024" y="1377"/>
                <a:ext cx="214" cy="196"/>
                <a:chOff x="4306" y="2833"/>
                <a:chExt cx="214" cy="196"/>
              </a:xfrm>
            </p:grpSpPr>
            <p:sp>
              <p:nvSpPr>
                <p:cNvPr id="274492" name="Oval 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93" name="Text Box 6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4494" name="Group 62"/>
              <p:cNvGrpSpPr>
                <a:grpSpLocks/>
              </p:cNvGrpSpPr>
              <p:nvPr/>
            </p:nvGrpSpPr>
            <p:grpSpPr bwMode="auto">
              <a:xfrm>
                <a:off x="1448" y="1717"/>
                <a:ext cx="214" cy="196"/>
                <a:chOff x="4306" y="2833"/>
                <a:chExt cx="214" cy="196"/>
              </a:xfrm>
            </p:grpSpPr>
            <p:sp>
              <p:nvSpPr>
                <p:cNvPr id="274495" name="Oval 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96" name="Text Box 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4497" name="Group 65"/>
              <p:cNvGrpSpPr>
                <a:grpSpLocks/>
              </p:cNvGrpSpPr>
              <p:nvPr/>
            </p:nvGrpSpPr>
            <p:grpSpPr bwMode="auto">
              <a:xfrm>
                <a:off x="2600" y="1717"/>
                <a:ext cx="214" cy="196"/>
                <a:chOff x="4306" y="2833"/>
                <a:chExt cx="214" cy="196"/>
              </a:xfrm>
            </p:grpSpPr>
            <p:sp>
              <p:nvSpPr>
                <p:cNvPr id="274498"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99"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4500" name="Line 68"/>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01" name="Line 69"/>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02" name="Group 70"/>
              <p:cNvGrpSpPr>
                <a:grpSpLocks/>
              </p:cNvGrpSpPr>
              <p:nvPr/>
            </p:nvGrpSpPr>
            <p:grpSpPr bwMode="auto">
              <a:xfrm>
                <a:off x="1152" y="2101"/>
                <a:ext cx="248" cy="196"/>
                <a:chOff x="4306" y="2833"/>
                <a:chExt cx="248" cy="196"/>
              </a:xfrm>
            </p:grpSpPr>
            <p:sp>
              <p:nvSpPr>
                <p:cNvPr id="274503" name="Oval 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4" name="Text Box 7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4505" name="Group 73"/>
              <p:cNvGrpSpPr>
                <a:grpSpLocks/>
              </p:cNvGrpSpPr>
              <p:nvPr/>
            </p:nvGrpSpPr>
            <p:grpSpPr bwMode="auto">
              <a:xfrm>
                <a:off x="1736" y="2101"/>
                <a:ext cx="214" cy="196"/>
                <a:chOff x="4306" y="2833"/>
                <a:chExt cx="214" cy="196"/>
              </a:xfrm>
            </p:grpSpPr>
            <p:sp>
              <p:nvSpPr>
                <p:cNvPr id="274506" name="Oval 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7" name="Text Box 7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4508" name="Line 76"/>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09" name="Line 77"/>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10" name="Group 78"/>
              <p:cNvGrpSpPr>
                <a:grpSpLocks/>
              </p:cNvGrpSpPr>
              <p:nvPr/>
            </p:nvGrpSpPr>
            <p:grpSpPr bwMode="auto">
              <a:xfrm>
                <a:off x="2312" y="2101"/>
                <a:ext cx="214" cy="196"/>
                <a:chOff x="4306" y="2833"/>
                <a:chExt cx="214" cy="196"/>
              </a:xfrm>
            </p:grpSpPr>
            <p:sp>
              <p:nvSpPr>
                <p:cNvPr id="274511" name="Oval 7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12" name="Text Box 8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4513" name="Group 81"/>
              <p:cNvGrpSpPr>
                <a:grpSpLocks/>
              </p:cNvGrpSpPr>
              <p:nvPr/>
            </p:nvGrpSpPr>
            <p:grpSpPr bwMode="auto">
              <a:xfrm>
                <a:off x="2888" y="2101"/>
                <a:ext cx="248" cy="196"/>
                <a:chOff x="4306" y="2833"/>
                <a:chExt cx="248" cy="196"/>
              </a:xfrm>
            </p:grpSpPr>
            <p:sp>
              <p:nvSpPr>
                <p:cNvPr id="274514" name="Oval 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15" name="Text Box 8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4516" name="Line 84"/>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17" name="Line 85"/>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18" name="Group 86"/>
              <p:cNvGrpSpPr>
                <a:grpSpLocks/>
              </p:cNvGrpSpPr>
              <p:nvPr/>
            </p:nvGrpSpPr>
            <p:grpSpPr bwMode="auto">
              <a:xfrm>
                <a:off x="1008" y="2485"/>
                <a:ext cx="248" cy="196"/>
                <a:chOff x="4306" y="2833"/>
                <a:chExt cx="248" cy="196"/>
              </a:xfrm>
            </p:grpSpPr>
            <p:sp>
              <p:nvSpPr>
                <p:cNvPr id="274519" name="Oval 8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20" name="Text Box 8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4521" name="Group 89"/>
              <p:cNvGrpSpPr>
                <a:grpSpLocks/>
              </p:cNvGrpSpPr>
              <p:nvPr/>
            </p:nvGrpSpPr>
            <p:grpSpPr bwMode="auto">
              <a:xfrm>
                <a:off x="1304" y="2481"/>
                <a:ext cx="248" cy="196"/>
                <a:chOff x="4306" y="2833"/>
                <a:chExt cx="248" cy="196"/>
              </a:xfrm>
            </p:grpSpPr>
            <p:sp>
              <p:nvSpPr>
                <p:cNvPr id="274522" name="Oval 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23" name="Text Box 9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4524" name="Line 92"/>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25" name="Line 93"/>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26" name="Group 94"/>
              <p:cNvGrpSpPr>
                <a:grpSpLocks/>
              </p:cNvGrpSpPr>
              <p:nvPr/>
            </p:nvGrpSpPr>
            <p:grpSpPr bwMode="auto">
              <a:xfrm>
                <a:off x="1584" y="2481"/>
                <a:ext cx="214" cy="196"/>
                <a:chOff x="4306" y="2833"/>
                <a:chExt cx="214" cy="196"/>
              </a:xfrm>
            </p:grpSpPr>
            <p:sp>
              <p:nvSpPr>
                <p:cNvPr id="274527"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28"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4529" name="Group 97"/>
              <p:cNvGrpSpPr>
                <a:grpSpLocks/>
              </p:cNvGrpSpPr>
              <p:nvPr/>
            </p:nvGrpSpPr>
            <p:grpSpPr bwMode="auto">
              <a:xfrm>
                <a:off x="1880" y="2485"/>
                <a:ext cx="214" cy="196"/>
                <a:chOff x="4306" y="2833"/>
                <a:chExt cx="214" cy="196"/>
              </a:xfrm>
            </p:grpSpPr>
            <p:sp>
              <p:nvSpPr>
                <p:cNvPr id="274530"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31"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4532" name="Line 100"/>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33" name="Line 101"/>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34" name="Group 102"/>
              <p:cNvGrpSpPr>
                <a:grpSpLocks/>
              </p:cNvGrpSpPr>
              <p:nvPr/>
            </p:nvGrpSpPr>
            <p:grpSpPr bwMode="auto">
              <a:xfrm>
                <a:off x="2168" y="2481"/>
                <a:ext cx="214" cy="196"/>
                <a:chOff x="4306" y="2833"/>
                <a:chExt cx="214" cy="196"/>
              </a:xfrm>
            </p:grpSpPr>
            <p:sp>
              <p:nvSpPr>
                <p:cNvPr id="274535" name="Oval 10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36" name="Text Box 10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4537" name="Line 105"/>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38" name="Line 106"/>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4539" name="Group 107"/>
          <p:cNvGrpSpPr>
            <a:grpSpLocks/>
          </p:cNvGrpSpPr>
          <p:nvPr/>
        </p:nvGrpSpPr>
        <p:grpSpPr bwMode="auto">
          <a:xfrm>
            <a:off x="1514475" y="2044700"/>
            <a:ext cx="3625850" cy="2279650"/>
            <a:chOff x="955" y="1315"/>
            <a:chExt cx="2284" cy="1436"/>
          </a:xfrm>
        </p:grpSpPr>
        <p:sp>
          <p:nvSpPr>
            <p:cNvPr id="274540" name="Rectangle 108"/>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4541" name="Group 109"/>
            <p:cNvGrpSpPr>
              <a:grpSpLocks/>
            </p:cNvGrpSpPr>
            <p:nvPr/>
          </p:nvGrpSpPr>
          <p:grpSpPr bwMode="auto">
            <a:xfrm>
              <a:off x="1008" y="1377"/>
              <a:ext cx="2128" cy="1304"/>
              <a:chOff x="1008" y="1377"/>
              <a:chExt cx="2128" cy="1304"/>
            </a:xfrm>
          </p:grpSpPr>
          <p:grpSp>
            <p:nvGrpSpPr>
              <p:cNvPr id="274542" name="Group 110"/>
              <p:cNvGrpSpPr>
                <a:grpSpLocks/>
              </p:cNvGrpSpPr>
              <p:nvPr/>
            </p:nvGrpSpPr>
            <p:grpSpPr bwMode="auto">
              <a:xfrm>
                <a:off x="2024" y="1377"/>
                <a:ext cx="248" cy="196"/>
                <a:chOff x="4306" y="2833"/>
                <a:chExt cx="248" cy="196"/>
              </a:xfrm>
            </p:grpSpPr>
            <p:sp>
              <p:nvSpPr>
                <p:cNvPr id="274543" name="Oval 1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44" name="Text Box 11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grpSp>
            <p:nvGrpSpPr>
              <p:cNvPr id="274545" name="Group 113"/>
              <p:cNvGrpSpPr>
                <a:grpSpLocks/>
              </p:cNvGrpSpPr>
              <p:nvPr/>
            </p:nvGrpSpPr>
            <p:grpSpPr bwMode="auto">
              <a:xfrm>
                <a:off x="1448" y="1717"/>
                <a:ext cx="214" cy="196"/>
                <a:chOff x="4306" y="2833"/>
                <a:chExt cx="214" cy="196"/>
              </a:xfrm>
            </p:grpSpPr>
            <p:sp>
              <p:nvSpPr>
                <p:cNvPr id="274546" name="Oval 11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47" name="Text Box 11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4548" name="Group 116"/>
              <p:cNvGrpSpPr>
                <a:grpSpLocks/>
              </p:cNvGrpSpPr>
              <p:nvPr/>
            </p:nvGrpSpPr>
            <p:grpSpPr bwMode="auto">
              <a:xfrm>
                <a:off x="2600" y="1717"/>
                <a:ext cx="214" cy="196"/>
                <a:chOff x="4306" y="2833"/>
                <a:chExt cx="214" cy="196"/>
              </a:xfrm>
            </p:grpSpPr>
            <p:sp>
              <p:nvSpPr>
                <p:cNvPr id="274549" name="Oval 1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50" name="Text Box 1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4551" name="Line 119"/>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52" name="Line 120"/>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53" name="Group 121"/>
              <p:cNvGrpSpPr>
                <a:grpSpLocks/>
              </p:cNvGrpSpPr>
              <p:nvPr/>
            </p:nvGrpSpPr>
            <p:grpSpPr bwMode="auto">
              <a:xfrm>
                <a:off x="1152" y="2101"/>
                <a:ext cx="248" cy="196"/>
                <a:chOff x="4306" y="2833"/>
                <a:chExt cx="248" cy="196"/>
              </a:xfrm>
            </p:grpSpPr>
            <p:sp>
              <p:nvSpPr>
                <p:cNvPr id="274554" name="Oval 1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55" name="Text Box 12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4556" name="Group 124"/>
              <p:cNvGrpSpPr>
                <a:grpSpLocks/>
              </p:cNvGrpSpPr>
              <p:nvPr/>
            </p:nvGrpSpPr>
            <p:grpSpPr bwMode="auto">
              <a:xfrm>
                <a:off x="1736" y="2101"/>
                <a:ext cx="214" cy="196"/>
                <a:chOff x="4306" y="2833"/>
                <a:chExt cx="214" cy="196"/>
              </a:xfrm>
            </p:grpSpPr>
            <p:sp>
              <p:nvSpPr>
                <p:cNvPr id="274557" name="Oval 1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58" name="Text Box 1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4559" name="Line 127"/>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60" name="Line 128"/>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61" name="Group 129"/>
              <p:cNvGrpSpPr>
                <a:grpSpLocks/>
              </p:cNvGrpSpPr>
              <p:nvPr/>
            </p:nvGrpSpPr>
            <p:grpSpPr bwMode="auto">
              <a:xfrm>
                <a:off x="2312" y="2101"/>
                <a:ext cx="214" cy="196"/>
                <a:chOff x="4306" y="2833"/>
                <a:chExt cx="214" cy="196"/>
              </a:xfrm>
            </p:grpSpPr>
            <p:sp>
              <p:nvSpPr>
                <p:cNvPr id="274562" name="Oval 1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63" name="Text Box 1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4564" name="Group 132"/>
              <p:cNvGrpSpPr>
                <a:grpSpLocks/>
              </p:cNvGrpSpPr>
              <p:nvPr/>
            </p:nvGrpSpPr>
            <p:grpSpPr bwMode="auto">
              <a:xfrm>
                <a:off x="2888" y="2101"/>
                <a:ext cx="248" cy="196"/>
                <a:chOff x="4306" y="2833"/>
                <a:chExt cx="248" cy="196"/>
              </a:xfrm>
            </p:grpSpPr>
            <p:sp>
              <p:nvSpPr>
                <p:cNvPr id="274565" name="Oval 1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66" name="Text Box 1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4567" name="Line 135"/>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68" name="Line 136"/>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69" name="Group 137"/>
              <p:cNvGrpSpPr>
                <a:grpSpLocks/>
              </p:cNvGrpSpPr>
              <p:nvPr/>
            </p:nvGrpSpPr>
            <p:grpSpPr bwMode="auto">
              <a:xfrm>
                <a:off x="1008" y="2485"/>
                <a:ext cx="248" cy="196"/>
                <a:chOff x="4306" y="2833"/>
                <a:chExt cx="248" cy="196"/>
              </a:xfrm>
            </p:grpSpPr>
            <p:sp>
              <p:nvSpPr>
                <p:cNvPr id="274570" name="Oval 1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71" name="Text Box 13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4572" name="Group 140"/>
              <p:cNvGrpSpPr>
                <a:grpSpLocks/>
              </p:cNvGrpSpPr>
              <p:nvPr/>
            </p:nvGrpSpPr>
            <p:grpSpPr bwMode="auto">
              <a:xfrm>
                <a:off x="1304" y="2481"/>
                <a:ext cx="248" cy="196"/>
                <a:chOff x="4306" y="2833"/>
                <a:chExt cx="248" cy="196"/>
              </a:xfrm>
            </p:grpSpPr>
            <p:sp>
              <p:nvSpPr>
                <p:cNvPr id="274573" name="Oval 1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74" name="Text Box 14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4575" name="Line 143"/>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76" name="Line 144"/>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77" name="Group 145"/>
              <p:cNvGrpSpPr>
                <a:grpSpLocks/>
              </p:cNvGrpSpPr>
              <p:nvPr/>
            </p:nvGrpSpPr>
            <p:grpSpPr bwMode="auto">
              <a:xfrm>
                <a:off x="1584" y="2481"/>
                <a:ext cx="214" cy="196"/>
                <a:chOff x="4306" y="2833"/>
                <a:chExt cx="214" cy="196"/>
              </a:xfrm>
            </p:grpSpPr>
            <p:sp>
              <p:nvSpPr>
                <p:cNvPr id="274578" name="Oval 1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79" name="Text Box 14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4580" name="Group 148"/>
              <p:cNvGrpSpPr>
                <a:grpSpLocks/>
              </p:cNvGrpSpPr>
              <p:nvPr/>
            </p:nvGrpSpPr>
            <p:grpSpPr bwMode="auto">
              <a:xfrm>
                <a:off x="1880" y="2485"/>
                <a:ext cx="214" cy="196"/>
                <a:chOff x="4306" y="2833"/>
                <a:chExt cx="214" cy="196"/>
              </a:xfrm>
            </p:grpSpPr>
            <p:sp>
              <p:nvSpPr>
                <p:cNvPr id="274581" name="Oval 1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82" name="Text Box 1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4583" name="Line 151"/>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84" name="Line 152"/>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585" name="Group 153"/>
              <p:cNvGrpSpPr>
                <a:grpSpLocks/>
              </p:cNvGrpSpPr>
              <p:nvPr/>
            </p:nvGrpSpPr>
            <p:grpSpPr bwMode="auto">
              <a:xfrm>
                <a:off x="2168" y="2481"/>
                <a:ext cx="214" cy="196"/>
                <a:chOff x="4306" y="2833"/>
                <a:chExt cx="214" cy="196"/>
              </a:xfrm>
            </p:grpSpPr>
            <p:sp>
              <p:nvSpPr>
                <p:cNvPr id="274586" name="Oval 15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87" name="Text Box 15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4588" name="Line 156"/>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589" name="Line 157"/>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4590" name="Group 158"/>
          <p:cNvGrpSpPr>
            <a:grpSpLocks/>
          </p:cNvGrpSpPr>
          <p:nvPr/>
        </p:nvGrpSpPr>
        <p:grpSpPr bwMode="auto">
          <a:xfrm>
            <a:off x="1504950" y="2025650"/>
            <a:ext cx="3625850" cy="2279650"/>
            <a:chOff x="955" y="1315"/>
            <a:chExt cx="2284" cy="1436"/>
          </a:xfrm>
        </p:grpSpPr>
        <p:sp>
          <p:nvSpPr>
            <p:cNvPr id="274591" name="Rectangle 159"/>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4592" name="Group 160"/>
            <p:cNvGrpSpPr>
              <a:grpSpLocks/>
            </p:cNvGrpSpPr>
            <p:nvPr/>
          </p:nvGrpSpPr>
          <p:grpSpPr bwMode="auto">
            <a:xfrm>
              <a:off x="1008" y="1377"/>
              <a:ext cx="2128" cy="1304"/>
              <a:chOff x="1008" y="1377"/>
              <a:chExt cx="2128" cy="1304"/>
            </a:xfrm>
          </p:grpSpPr>
          <p:grpSp>
            <p:nvGrpSpPr>
              <p:cNvPr id="274593" name="Group 161"/>
              <p:cNvGrpSpPr>
                <a:grpSpLocks/>
              </p:cNvGrpSpPr>
              <p:nvPr/>
            </p:nvGrpSpPr>
            <p:grpSpPr bwMode="auto">
              <a:xfrm>
                <a:off x="2024" y="1377"/>
                <a:ext cx="214" cy="196"/>
                <a:chOff x="4306" y="2833"/>
                <a:chExt cx="214" cy="196"/>
              </a:xfrm>
            </p:grpSpPr>
            <p:sp>
              <p:nvSpPr>
                <p:cNvPr id="274594" name="Oval 1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95" name="Text Box 1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4596" name="Group 164"/>
              <p:cNvGrpSpPr>
                <a:grpSpLocks/>
              </p:cNvGrpSpPr>
              <p:nvPr/>
            </p:nvGrpSpPr>
            <p:grpSpPr bwMode="auto">
              <a:xfrm>
                <a:off x="1448" y="1717"/>
                <a:ext cx="248" cy="196"/>
                <a:chOff x="4306" y="2833"/>
                <a:chExt cx="248" cy="196"/>
              </a:xfrm>
            </p:grpSpPr>
            <p:sp>
              <p:nvSpPr>
                <p:cNvPr id="274597" name="Oval 1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98" name="Text Box 16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grpSp>
            <p:nvGrpSpPr>
              <p:cNvPr id="274599" name="Group 167"/>
              <p:cNvGrpSpPr>
                <a:grpSpLocks/>
              </p:cNvGrpSpPr>
              <p:nvPr/>
            </p:nvGrpSpPr>
            <p:grpSpPr bwMode="auto">
              <a:xfrm>
                <a:off x="2600" y="1717"/>
                <a:ext cx="214" cy="196"/>
                <a:chOff x="4306" y="2833"/>
                <a:chExt cx="214" cy="196"/>
              </a:xfrm>
            </p:grpSpPr>
            <p:sp>
              <p:nvSpPr>
                <p:cNvPr id="274600" name="Oval 1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01" name="Text Box 16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4602" name="Line 170"/>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03" name="Line 171"/>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04" name="Group 172"/>
              <p:cNvGrpSpPr>
                <a:grpSpLocks/>
              </p:cNvGrpSpPr>
              <p:nvPr/>
            </p:nvGrpSpPr>
            <p:grpSpPr bwMode="auto">
              <a:xfrm>
                <a:off x="1152" y="2101"/>
                <a:ext cx="248" cy="196"/>
                <a:chOff x="4306" y="2833"/>
                <a:chExt cx="248" cy="196"/>
              </a:xfrm>
            </p:grpSpPr>
            <p:sp>
              <p:nvSpPr>
                <p:cNvPr id="274605" name="Oval 1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06" name="Text Box 1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4607" name="Group 175"/>
              <p:cNvGrpSpPr>
                <a:grpSpLocks/>
              </p:cNvGrpSpPr>
              <p:nvPr/>
            </p:nvGrpSpPr>
            <p:grpSpPr bwMode="auto">
              <a:xfrm>
                <a:off x="1736" y="2101"/>
                <a:ext cx="214" cy="196"/>
                <a:chOff x="4306" y="2833"/>
                <a:chExt cx="214" cy="196"/>
              </a:xfrm>
            </p:grpSpPr>
            <p:sp>
              <p:nvSpPr>
                <p:cNvPr id="274608" name="Oval 1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09" name="Text Box 1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4610" name="Line 178"/>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11" name="Line 179"/>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12" name="Group 180"/>
              <p:cNvGrpSpPr>
                <a:grpSpLocks/>
              </p:cNvGrpSpPr>
              <p:nvPr/>
            </p:nvGrpSpPr>
            <p:grpSpPr bwMode="auto">
              <a:xfrm>
                <a:off x="2312" y="2101"/>
                <a:ext cx="214" cy="196"/>
                <a:chOff x="4306" y="2833"/>
                <a:chExt cx="214" cy="196"/>
              </a:xfrm>
            </p:grpSpPr>
            <p:sp>
              <p:nvSpPr>
                <p:cNvPr id="274613" name="Oval 1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14" name="Text Box 1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4615" name="Group 183"/>
              <p:cNvGrpSpPr>
                <a:grpSpLocks/>
              </p:cNvGrpSpPr>
              <p:nvPr/>
            </p:nvGrpSpPr>
            <p:grpSpPr bwMode="auto">
              <a:xfrm>
                <a:off x="2888" y="2101"/>
                <a:ext cx="248" cy="196"/>
                <a:chOff x="4306" y="2833"/>
                <a:chExt cx="248" cy="196"/>
              </a:xfrm>
            </p:grpSpPr>
            <p:sp>
              <p:nvSpPr>
                <p:cNvPr id="274616" name="Oval 1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17" name="Text Box 18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4618" name="Line 186"/>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19" name="Line 187"/>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20" name="Group 188"/>
              <p:cNvGrpSpPr>
                <a:grpSpLocks/>
              </p:cNvGrpSpPr>
              <p:nvPr/>
            </p:nvGrpSpPr>
            <p:grpSpPr bwMode="auto">
              <a:xfrm>
                <a:off x="1008" y="2485"/>
                <a:ext cx="248" cy="196"/>
                <a:chOff x="4306" y="2833"/>
                <a:chExt cx="248" cy="196"/>
              </a:xfrm>
            </p:grpSpPr>
            <p:sp>
              <p:nvSpPr>
                <p:cNvPr id="274621" name="Oval 1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22" name="Text Box 1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4623" name="Group 191"/>
              <p:cNvGrpSpPr>
                <a:grpSpLocks/>
              </p:cNvGrpSpPr>
              <p:nvPr/>
            </p:nvGrpSpPr>
            <p:grpSpPr bwMode="auto">
              <a:xfrm>
                <a:off x="1304" y="2481"/>
                <a:ext cx="248" cy="196"/>
                <a:chOff x="4306" y="2833"/>
                <a:chExt cx="248" cy="196"/>
              </a:xfrm>
            </p:grpSpPr>
            <p:sp>
              <p:nvSpPr>
                <p:cNvPr id="274624" name="Oval 19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25" name="Text Box 19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4626" name="Line 194"/>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27" name="Line 195"/>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28" name="Group 196"/>
              <p:cNvGrpSpPr>
                <a:grpSpLocks/>
              </p:cNvGrpSpPr>
              <p:nvPr/>
            </p:nvGrpSpPr>
            <p:grpSpPr bwMode="auto">
              <a:xfrm>
                <a:off x="1584" y="2481"/>
                <a:ext cx="214" cy="196"/>
                <a:chOff x="4306" y="2833"/>
                <a:chExt cx="214" cy="196"/>
              </a:xfrm>
            </p:grpSpPr>
            <p:sp>
              <p:nvSpPr>
                <p:cNvPr id="274629" name="Oval 1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30" name="Text Box 19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4631" name="Group 199"/>
              <p:cNvGrpSpPr>
                <a:grpSpLocks/>
              </p:cNvGrpSpPr>
              <p:nvPr/>
            </p:nvGrpSpPr>
            <p:grpSpPr bwMode="auto">
              <a:xfrm>
                <a:off x="1880" y="2485"/>
                <a:ext cx="214" cy="196"/>
                <a:chOff x="4306" y="2833"/>
                <a:chExt cx="214" cy="196"/>
              </a:xfrm>
            </p:grpSpPr>
            <p:sp>
              <p:nvSpPr>
                <p:cNvPr id="274632" name="Oval 20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33" name="Text Box 20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4634" name="Line 202"/>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35" name="Line 203"/>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36" name="Group 204"/>
              <p:cNvGrpSpPr>
                <a:grpSpLocks/>
              </p:cNvGrpSpPr>
              <p:nvPr/>
            </p:nvGrpSpPr>
            <p:grpSpPr bwMode="auto">
              <a:xfrm>
                <a:off x="2168" y="2481"/>
                <a:ext cx="214" cy="196"/>
                <a:chOff x="4306" y="2833"/>
                <a:chExt cx="214" cy="196"/>
              </a:xfrm>
            </p:grpSpPr>
            <p:sp>
              <p:nvSpPr>
                <p:cNvPr id="274637" name="Oval 2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38" name="Text Box 20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4639" name="Line 207"/>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40" name="Line 208"/>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4641" name="Group 209"/>
          <p:cNvGrpSpPr>
            <a:grpSpLocks/>
          </p:cNvGrpSpPr>
          <p:nvPr/>
        </p:nvGrpSpPr>
        <p:grpSpPr bwMode="auto">
          <a:xfrm>
            <a:off x="1528763" y="1973263"/>
            <a:ext cx="3625850" cy="2279650"/>
            <a:chOff x="955" y="1315"/>
            <a:chExt cx="2284" cy="1436"/>
          </a:xfrm>
        </p:grpSpPr>
        <p:sp>
          <p:nvSpPr>
            <p:cNvPr id="274642" name="Rectangle 210"/>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4643" name="Group 211"/>
            <p:cNvGrpSpPr>
              <a:grpSpLocks/>
            </p:cNvGrpSpPr>
            <p:nvPr/>
          </p:nvGrpSpPr>
          <p:grpSpPr bwMode="auto">
            <a:xfrm>
              <a:off x="1008" y="1377"/>
              <a:ext cx="2128" cy="1304"/>
              <a:chOff x="1008" y="1377"/>
              <a:chExt cx="2128" cy="1304"/>
            </a:xfrm>
          </p:grpSpPr>
          <p:grpSp>
            <p:nvGrpSpPr>
              <p:cNvPr id="274644" name="Group 212"/>
              <p:cNvGrpSpPr>
                <a:grpSpLocks/>
              </p:cNvGrpSpPr>
              <p:nvPr/>
            </p:nvGrpSpPr>
            <p:grpSpPr bwMode="auto">
              <a:xfrm>
                <a:off x="2024" y="1377"/>
                <a:ext cx="214" cy="196"/>
                <a:chOff x="4306" y="2833"/>
                <a:chExt cx="214" cy="196"/>
              </a:xfrm>
            </p:grpSpPr>
            <p:sp>
              <p:nvSpPr>
                <p:cNvPr id="274645" name="Oval 2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46" name="Text Box 2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4647" name="Group 215"/>
              <p:cNvGrpSpPr>
                <a:grpSpLocks/>
              </p:cNvGrpSpPr>
              <p:nvPr/>
            </p:nvGrpSpPr>
            <p:grpSpPr bwMode="auto">
              <a:xfrm>
                <a:off x="1448" y="1717"/>
                <a:ext cx="214" cy="196"/>
                <a:chOff x="4306" y="2833"/>
                <a:chExt cx="214" cy="196"/>
              </a:xfrm>
            </p:grpSpPr>
            <p:sp>
              <p:nvSpPr>
                <p:cNvPr id="274648" name="Oval 2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49" name="Text Box 2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4650" name="Group 218"/>
              <p:cNvGrpSpPr>
                <a:grpSpLocks/>
              </p:cNvGrpSpPr>
              <p:nvPr/>
            </p:nvGrpSpPr>
            <p:grpSpPr bwMode="auto">
              <a:xfrm>
                <a:off x="2600" y="1717"/>
                <a:ext cx="214" cy="196"/>
                <a:chOff x="4306" y="2833"/>
                <a:chExt cx="214" cy="196"/>
              </a:xfrm>
            </p:grpSpPr>
            <p:sp>
              <p:nvSpPr>
                <p:cNvPr id="274651" name="Oval 2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52" name="Text Box 2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4653" name="Line 221"/>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54" name="Line 222"/>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55" name="Group 223"/>
              <p:cNvGrpSpPr>
                <a:grpSpLocks/>
              </p:cNvGrpSpPr>
              <p:nvPr/>
            </p:nvGrpSpPr>
            <p:grpSpPr bwMode="auto">
              <a:xfrm>
                <a:off x="1152" y="2101"/>
                <a:ext cx="248" cy="196"/>
                <a:chOff x="4306" y="2833"/>
                <a:chExt cx="248" cy="196"/>
              </a:xfrm>
            </p:grpSpPr>
            <p:sp>
              <p:nvSpPr>
                <p:cNvPr id="274656" name="Oval 2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57" name="Text Box 22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4658" name="Group 226"/>
              <p:cNvGrpSpPr>
                <a:grpSpLocks/>
              </p:cNvGrpSpPr>
              <p:nvPr/>
            </p:nvGrpSpPr>
            <p:grpSpPr bwMode="auto">
              <a:xfrm>
                <a:off x="1736" y="2101"/>
                <a:ext cx="248" cy="196"/>
                <a:chOff x="4306" y="2833"/>
                <a:chExt cx="248" cy="196"/>
              </a:xfrm>
            </p:grpSpPr>
            <p:sp>
              <p:nvSpPr>
                <p:cNvPr id="274659" name="Oval 2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60" name="Text Box 22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sp>
            <p:nvSpPr>
              <p:cNvPr id="274661" name="Line 229"/>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62" name="Line 230"/>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63" name="Group 231"/>
              <p:cNvGrpSpPr>
                <a:grpSpLocks/>
              </p:cNvGrpSpPr>
              <p:nvPr/>
            </p:nvGrpSpPr>
            <p:grpSpPr bwMode="auto">
              <a:xfrm>
                <a:off x="2312" y="2101"/>
                <a:ext cx="214" cy="196"/>
                <a:chOff x="4306" y="2833"/>
                <a:chExt cx="214" cy="196"/>
              </a:xfrm>
            </p:grpSpPr>
            <p:sp>
              <p:nvSpPr>
                <p:cNvPr id="274664" name="Oval 2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65" name="Text Box 23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4666" name="Group 234"/>
              <p:cNvGrpSpPr>
                <a:grpSpLocks/>
              </p:cNvGrpSpPr>
              <p:nvPr/>
            </p:nvGrpSpPr>
            <p:grpSpPr bwMode="auto">
              <a:xfrm>
                <a:off x="2888" y="2101"/>
                <a:ext cx="248" cy="196"/>
                <a:chOff x="4306" y="2833"/>
                <a:chExt cx="248" cy="196"/>
              </a:xfrm>
            </p:grpSpPr>
            <p:sp>
              <p:nvSpPr>
                <p:cNvPr id="274667" name="Oval 2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68" name="Text Box 23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4669" name="Line 237"/>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70" name="Line 238"/>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71" name="Group 239"/>
              <p:cNvGrpSpPr>
                <a:grpSpLocks/>
              </p:cNvGrpSpPr>
              <p:nvPr/>
            </p:nvGrpSpPr>
            <p:grpSpPr bwMode="auto">
              <a:xfrm>
                <a:off x="1008" y="2485"/>
                <a:ext cx="248" cy="196"/>
                <a:chOff x="4306" y="2833"/>
                <a:chExt cx="248" cy="196"/>
              </a:xfrm>
            </p:grpSpPr>
            <p:sp>
              <p:nvSpPr>
                <p:cNvPr id="274672" name="Oval 2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73" name="Text Box 24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4674" name="Group 242"/>
              <p:cNvGrpSpPr>
                <a:grpSpLocks/>
              </p:cNvGrpSpPr>
              <p:nvPr/>
            </p:nvGrpSpPr>
            <p:grpSpPr bwMode="auto">
              <a:xfrm>
                <a:off x="1304" y="2481"/>
                <a:ext cx="248" cy="196"/>
                <a:chOff x="4306" y="2833"/>
                <a:chExt cx="248" cy="196"/>
              </a:xfrm>
            </p:grpSpPr>
            <p:sp>
              <p:nvSpPr>
                <p:cNvPr id="274675" name="Oval 2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76" name="Text Box 24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4677" name="Line 245"/>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78" name="Line 246"/>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79" name="Group 247"/>
              <p:cNvGrpSpPr>
                <a:grpSpLocks/>
              </p:cNvGrpSpPr>
              <p:nvPr/>
            </p:nvGrpSpPr>
            <p:grpSpPr bwMode="auto">
              <a:xfrm>
                <a:off x="1584" y="2481"/>
                <a:ext cx="214" cy="196"/>
                <a:chOff x="4306" y="2833"/>
                <a:chExt cx="214" cy="196"/>
              </a:xfrm>
            </p:grpSpPr>
            <p:sp>
              <p:nvSpPr>
                <p:cNvPr id="274680" name="Oval 2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81" name="Text Box 2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4682" name="Group 250"/>
              <p:cNvGrpSpPr>
                <a:grpSpLocks/>
              </p:cNvGrpSpPr>
              <p:nvPr/>
            </p:nvGrpSpPr>
            <p:grpSpPr bwMode="auto">
              <a:xfrm>
                <a:off x="1880" y="2485"/>
                <a:ext cx="214" cy="196"/>
                <a:chOff x="4306" y="2833"/>
                <a:chExt cx="214" cy="196"/>
              </a:xfrm>
            </p:grpSpPr>
            <p:sp>
              <p:nvSpPr>
                <p:cNvPr id="274683" name="Oval 2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84" name="Text Box 2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4685" name="Line 253"/>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86" name="Line 254"/>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687" name="Group 255"/>
              <p:cNvGrpSpPr>
                <a:grpSpLocks/>
              </p:cNvGrpSpPr>
              <p:nvPr/>
            </p:nvGrpSpPr>
            <p:grpSpPr bwMode="auto">
              <a:xfrm>
                <a:off x="2168" y="2481"/>
                <a:ext cx="214" cy="196"/>
                <a:chOff x="4306" y="2833"/>
                <a:chExt cx="214" cy="196"/>
              </a:xfrm>
            </p:grpSpPr>
            <p:sp>
              <p:nvSpPr>
                <p:cNvPr id="274688" name="Oval 2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89" name="Text Box 2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4690" name="Line 258"/>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691" name="Line 259"/>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4692" name="Group 260"/>
          <p:cNvGrpSpPr>
            <a:grpSpLocks/>
          </p:cNvGrpSpPr>
          <p:nvPr/>
        </p:nvGrpSpPr>
        <p:grpSpPr bwMode="auto">
          <a:xfrm>
            <a:off x="1539875" y="1974850"/>
            <a:ext cx="3625850" cy="2279650"/>
            <a:chOff x="955" y="1315"/>
            <a:chExt cx="2284" cy="1436"/>
          </a:xfrm>
        </p:grpSpPr>
        <p:sp>
          <p:nvSpPr>
            <p:cNvPr id="274693" name="Rectangle 261"/>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4694" name="Group 262"/>
            <p:cNvGrpSpPr>
              <a:grpSpLocks/>
            </p:cNvGrpSpPr>
            <p:nvPr/>
          </p:nvGrpSpPr>
          <p:grpSpPr bwMode="auto">
            <a:xfrm>
              <a:off x="1008" y="1377"/>
              <a:ext cx="2128" cy="1304"/>
              <a:chOff x="1008" y="1377"/>
              <a:chExt cx="2128" cy="1304"/>
            </a:xfrm>
          </p:grpSpPr>
          <p:grpSp>
            <p:nvGrpSpPr>
              <p:cNvPr id="274695" name="Group 263"/>
              <p:cNvGrpSpPr>
                <a:grpSpLocks/>
              </p:cNvGrpSpPr>
              <p:nvPr/>
            </p:nvGrpSpPr>
            <p:grpSpPr bwMode="auto">
              <a:xfrm>
                <a:off x="2024" y="1377"/>
                <a:ext cx="214" cy="196"/>
                <a:chOff x="4306" y="2833"/>
                <a:chExt cx="214" cy="196"/>
              </a:xfrm>
            </p:grpSpPr>
            <p:sp>
              <p:nvSpPr>
                <p:cNvPr id="274696" name="Oval 2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697" name="Text Box 2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4698" name="Group 266"/>
              <p:cNvGrpSpPr>
                <a:grpSpLocks/>
              </p:cNvGrpSpPr>
              <p:nvPr/>
            </p:nvGrpSpPr>
            <p:grpSpPr bwMode="auto">
              <a:xfrm>
                <a:off x="1448" y="1717"/>
                <a:ext cx="214" cy="196"/>
                <a:chOff x="4306" y="2833"/>
                <a:chExt cx="214" cy="196"/>
              </a:xfrm>
            </p:grpSpPr>
            <p:sp>
              <p:nvSpPr>
                <p:cNvPr id="274699" name="Oval 2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00" name="Text Box 2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4701" name="Group 269"/>
              <p:cNvGrpSpPr>
                <a:grpSpLocks/>
              </p:cNvGrpSpPr>
              <p:nvPr/>
            </p:nvGrpSpPr>
            <p:grpSpPr bwMode="auto">
              <a:xfrm>
                <a:off x="2600" y="1717"/>
                <a:ext cx="214" cy="196"/>
                <a:chOff x="4306" y="2833"/>
                <a:chExt cx="214" cy="196"/>
              </a:xfrm>
            </p:grpSpPr>
            <p:sp>
              <p:nvSpPr>
                <p:cNvPr id="274702" name="Oval 2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03" name="Text Box 2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4704" name="Line 272"/>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05" name="Line 273"/>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706" name="Group 274"/>
              <p:cNvGrpSpPr>
                <a:grpSpLocks/>
              </p:cNvGrpSpPr>
              <p:nvPr/>
            </p:nvGrpSpPr>
            <p:grpSpPr bwMode="auto">
              <a:xfrm>
                <a:off x="1152" y="2101"/>
                <a:ext cx="248" cy="196"/>
                <a:chOff x="4306" y="2833"/>
                <a:chExt cx="248" cy="196"/>
              </a:xfrm>
            </p:grpSpPr>
            <p:sp>
              <p:nvSpPr>
                <p:cNvPr id="274707" name="Oval 2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08" name="Text Box 27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4709" name="Group 277"/>
              <p:cNvGrpSpPr>
                <a:grpSpLocks/>
              </p:cNvGrpSpPr>
              <p:nvPr/>
            </p:nvGrpSpPr>
            <p:grpSpPr bwMode="auto">
              <a:xfrm>
                <a:off x="1736" y="2101"/>
                <a:ext cx="214" cy="196"/>
                <a:chOff x="4306" y="2833"/>
                <a:chExt cx="214" cy="196"/>
              </a:xfrm>
            </p:grpSpPr>
            <p:sp>
              <p:nvSpPr>
                <p:cNvPr id="274710" name="Oval 2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11" name="Text Box 2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4712" name="Line 280"/>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13" name="Line 281"/>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714" name="Group 282"/>
              <p:cNvGrpSpPr>
                <a:grpSpLocks/>
              </p:cNvGrpSpPr>
              <p:nvPr/>
            </p:nvGrpSpPr>
            <p:grpSpPr bwMode="auto">
              <a:xfrm>
                <a:off x="2312" y="2101"/>
                <a:ext cx="214" cy="196"/>
                <a:chOff x="4306" y="2833"/>
                <a:chExt cx="214" cy="196"/>
              </a:xfrm>
            </p:grpSpPr>
            <p:sp>
              <p:nvSpPr>
                <p:cNvPr id="274715" name="Oval 2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16" name="Text Box 2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4717" name="Group 285"/>
              <p:cNvGrpSpPr>
                <a:grpSpLocks/>
              </p:cNvGrpSpPr>
              <p:nvPr/>
            </p:nvGrpSpPr>
            <p:grpSpPr bwMode="auto">
              <a:xfrm>
                <a:off x="2888" y="2101"/>
                <a:ext cx="248" cy="196"/>
                <a:chOff x="4306" y="2833"/>
                <a:chExt cx="248" cy="196"/>
              </a:xfrm>
            </p:grpSpPr>
            <p:sp>
              <p:nvSpPr>
                <p:cNvPr id="274718" name="Oval 2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19" name="Text Box 28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4720" name="Line 288"/>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21" name="Line 289"/>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722" name="Group 290"/>
              <p:cNvGrpSpPr>
                <a:grpSpLocks/>
              </p:cNvGrpSpPr>
              <p:nvPr/>
            </p:nvGrpSpPr>
            <p:grpSpPr bwMode="auto">
              <a:xfrm>
                <a:off x="1008" y="2485"/>
                <a:ext cx="248" cy="196"/>
                <a:chOff x="4306" y="2833"/>
                <a:chExt cx="248" cy="196"/>
              </a:xfrm>
            </p:grpSpPr>
            <p:sp>
              <p:nvSpPr>
                <p:cNvPr id="274723" name="Oval 2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24" name="Text Box 2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4725" name="Group 293"/>
              <p:cNvGrpSpPr>
                <a:grpSpLocks/>
              </p:cNvGrpSpPr>
              <p:nvPr/>
            </p:nvGrpSpPr>
            <p:grpSpPr bwMode="auto">
              <a:xfrm>
                <a:off x="1304" y="2481"/>
                <a:ext cx="248" cy="196"/>
                <a:chOff x="4306" y="2833"/>
                <a:chExt cx="248" cy="196"/>
              </a:xfrm>
            </p:grpSpPr>
            <p:sp>
              <p:nvSpPr>
                <p:cNvPr id="274726" name="Oval 2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27" name="Text Box 2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4728" name="Line 296"/>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29" name="Line 297"/>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730" name="Group 298"/>
              <p:cNvGrpSpPr>
                <a:grpSpLocks/>
              </p:cNvGrpSpPr>
              <p:nvPr/>
            </p:nvGrpSpPr>
            <p:grpSpPr bwMode="auto">
              <a:xfrm>
                <a:off x="1584" y="2481"/>
                <a:ext cx="214" cy="196"/>
                <a:chOff x="4306" y="2833"/>
                <a:chExt cx="214" cy="196"/>
              </a:xfrm>
            </p:grpSpPr>
            <p:sp>
              <p:nvSpPr>
                <p:cNvPr id="274731" name="Oval 2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32" name="Text Box 30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4733" name="Group 301"/>
              <p:cNvGrpSpPr>
                <a:grpSpLocks/>
              </p:cNvGrpSpPr>
              <p:nvPr/>
            </p:nvGrpSpPr>
            <p:grpSpPr bwMode="auto">
              <a:xfrm>
                <a:off x="1880" y="2485"/>
                <a:ext cx="248" cy="196"/>
                <a:chOff x="4306" y="2833"/>
                <a:chExt cx="248" cy="196"/>
              </a:xfrm>
            </p:grpSpPr>
            <p:sp>
              <p:nvSpPr>
                <p:cNvPr id="274734" name="Oval 3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35" name="Text Box 30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140</a:t>
                  </a:r>
                </a:p>
              </p:txBody>
            </p:sp>
          </p:grpSp>
          <p:sp>
            <p:nvSpPr>
              <p:cNvPr id="274736" name="Line 304"/>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37" name="Line 305"/>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4738" name="Group 306"/>
              <p:cNvGrpSpPr>
                <a:grpSpLocks/>
              </p:cNvGrpSpPr>
              <p:nvPr/>
            </p:nvGrpSpPr>
            <p:grpSpPr bwMode="auto">
              <a:xfrm>
                <a:off x="2168" y="2481"/>
                <a:ext cx="214" cy="196"/>
                <a:chOff x="4306" y="2833"/>
                <a:chExt cx="214" cy="196"/>
              </a:xfrm>
            </p:grpSpPr>
            <p:sp>
              <p:nvSpPr>
                <p:cNvPr id="274739" name="Oval 3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740" name="Text Box 3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4741" name="Line 309"/>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4742" name="Line 310"/>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4486"/>
                                        </p:tgtEl>
                                        <p:attrNameLst>
                                          <p:attrName>style.visibility</p:attrName>
                                        </p:attrNameLst>
                                      </p:cBhvr>
                                      <p:to>
                                        <p:strVal val="visible"/>
                                      </p:to>
                                    </p:set>
                                    <p:animEffect transition="in" filter="blinds(horizontal)">
                                      <p:cBhvr>
                                        <p:cTn id="7" dur="500"/>
                                        <p:tgtEl>
                                          <p:spTgt spid="274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4487"/>
                                        </p:tgtEl>
                                        <p:attrNameLst>
                                          <p:attrName>style.visibility</p:attrName>
                                        </p:attrNameLst>
                                      </p:cBhvr>
                                      <p:to>
                                        <p:strVal val="visible"/>
                                      </p:to>
                                    </p:set>
                                    <p:animEffect transition="in" filter="blinds(horizontal)">
                                      <p:cBhvr>
                                        <p:cTn id="12" dur="500"/>
                                        <p:tgtEl>
                                          <p:spTgt spid="2744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4539"/>
                                        </p:tgtEl>
                                        <p:attrNameLst>
                                          <p:attrName>style.visibility</p:attrName>
                                        </p:attrNameLst>
                                      </p:cBhvr>
                                      <p:to>
                                        <p:strVal val="visible"/>
                                      </p:to>
                                    </p:set>
                                    <p:animEffect transition="in" filter="blinds(horizontal)">
                                      <p:cBhvr>
                                        <p:cTn id="17" dur="500"/>
                                        <p:tgtEl>
                                          <p:spTgt spid="2745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4590"/>
                                        </p:tgtEl>
                                        <p:attrNameLst>
                                          <p:attrName>style.visibility</p:attrName>
                                        </p:attrNameLst>
                                      </p:cBhvr>
                                      <p:to>
                                        <p:strVal val="visible"/>
                                      </p:to>
                                    </p:set>
                                    <p:animEffect transition="in" filter="blinds(horizontal)">
                                      <p:cBhvr>
                                        <p:cTn id="22" dur="500"/>
                                        <p:tgtEl>
                                          <p:spTgt spid="2745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4641"/>
                                        </p:tgtEl>
                                        <p:attrNameLst>
                                          <p:attrName>style.visibility</p:attrName>
                                        </p:attrNameLst>
                                      </p:cBhvr>
                                      <p:to>
                                        <p:strVal val="visible"/>
                                      </p:to>
                                    </p:set>
                                    <p:animEffect transition="in" filter="blinds(horizontal)">
                                      <p:cBhvr>
                                        <p:cTn id="27" dur="500"/>
                                        <p:tgtEl>
                                          <p:spTgt spid="2746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4692"/>
                                        </p:tgtEl>
                                        <p:attrNameLst>
                                          <p:attrName>style.visibility</p:attrName>
                                        </p:attrNameLst>
                                      </p:cBhvr>
                                      <p:to>
                                        <p:strVal val="visible"/>
                                      </p:to>
                                    </p:set>
                                    <p:animEffect transition="in" filter="blinds(horizontal)">
                                      <p:cBhvr>
                                        <p:cTn id="32" dur="500"/>
                                        <p:tgtEl>
                                          <p:spTgt spid="274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86" grpId="0" autoUpdateAnimBg="0"/>
      <p:bldP spid="27448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19125" y="165100"/>
            <a:ext cx="7772400" cy="584200"/>
          </a:xfrm>
        </p:spPr>
        <p:txBody>
          <a:bodyPr/>
          <a:lstStyle/>
          <a:p>
            <a:r>
              <a:rPr lang="en-US" sz="2800"/>
              <a:t>Examples for the Selection Problem (2) </a:t>
            </a:r>
          </a:p>
        </p:txBody>
      </p:sp>
      <p:sp>
        <p:nvSpPr>
          <p:cNvPr id="275459"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Find the 12</a:t>
            </a:r>
            <a:r>
              <a:rPr lang="en-US" sz="2000" baseline="30000">
                <a:cs typeface="Times New Roman" pitchFamily="18" charset="0"/>
                <a:sym typeface="Symbol" pitchFamily="18" charset="2"/>
              </a:rPr>
              <a:t>th</a:t>
            </a:r>
            <a:r>
              <a:rPr lang="en-US" sz="2000">
                <a:cs typeface="Times New Roman" pitchFamily="18" charset="0"/>
                <a:sym typeface="Symbol" pitchFamily="18" charset="2"/>
              </a:rPr>
              <a:t> largest element in </a:t>
            </a:r>
            <a:r>
              <a:rPr lang="en-US" sz="1800">
                <a:cs typeface="Times New Roman" pitchFamily="18" charset="0"/>
                <a:sym typeface="Symbol" pitchFamily="18" charset="2"/>
              </a:rPr>
              <a:t>150, 80, 40,30,10,70, 110, 100, 20, 90, 60, 50, 120, 140, 130</a:t>
            </a:r>
          </a:p>
          <a:p>
            <a:r>
              <a:rPr lang="en-US" sz="1800">
                <a:solidFill>
                  <a:srgbClr val="FF00FF"/>
                </a:solidFill>
                <a:cs typeface="Times New Roman" pitchFamily="18" charset="0"/>
                <a:sym typeface="Symbol" pitchFamily="18" charset="2"/>
              </a:rPr>
              <a:t>Read in 120, 140, 130 one by one and compare it with the smallest element in the heap. </a:t>
            </a:r>
          </a:p>
        </p:txBody>
      </p:sp>
      <p:sp>
        <p:nvSpPr>
          <p:cNvPr id="27546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5461" name="Group 5"/>
          <p:cNvGrpSpPr>
            <a:grpSpLocks/>
          </p:cNvGrpSpPr>
          <p:nvPr/>
        </p:nvGrpSpPr>
        <p:grpSpPr bwMode="auto">
          <a:xfrm>
            <a:off x="879475" y="4435475"/>
            <a:ext cx="4899025" cy="620713"/>
            <a:chOff x="554" y="2794"/>
            <a:chExt cx="3086" cy="391"/>
          </a:xfrm>
        </p:grpSpPr>
        <p:sp>
          <p:nvSpPr>
            <p:cNvPr id="275462" name="Rectangle 6"/>
            <p:cNvSpPr>
              <a:spLocks noChangeArrowheads="1"/>
            </p:cNvSpPr>
            <p:nvPr/>
          </p:nvSpPr>
          <p:spPr bwMode="auto">
            <a:xfrm>
              <a:off x="554" y="2796"/>
              <a:ext cx="3059"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463" name="Line 7"/>
            <p:cNvSpPr>
              <a:spLocks noChangeShapeType="1"/>
            </p:cNvSpPr>
            <p:nvPr/>
          </p:nvSpPr>
          <p:spPr bwMode="auto">
            <a:xfrm>
              <a:off x="74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4" name="Line 8"/>
            <p:cNvSpPr>
              <a:spLocks noChangeShapeType="1"/>
            </p:cNvSpPr>
            <p:nvPr/>
          </p:nvSpPr>
          <p:spPr bwMode="auto">
            <a:xfrm>
              <a:off x="93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5" name="Line 9"/>
            <p:cNvSpPr>
              <a:spLocks noChangeShapeType="1"/>
            </p:cNvSpPr>
            <p:nvPr/>
          </p:nvSpPr>
          <p:spPr bwMode="auto">
            <a:xfrm>
              <a:off x="113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6" name="Line 10"/>
            <p:cNvSpPr>
              <a:spLocks noChangeShapeType="1"/>
            </p:cNvSpPr>
            <p:nvPr/>
          </p:nvSpPr>
          <p:spPr bwMode="auto">
            <a:xfrm>
              <a:off x="132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7" name="Line 11"/>
            <p:cNvSpPr>
              <a:spLocks noChangeShapeType="1"/>
            </p:cNvSpPr>
            <p:nvPr/>
          </p:nvSpPr>
          <p:spPr bwMode="auto">
            <a:xfrm>
              <a:off x="151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8" name="Line 12"/>
            <p:cNvSpPr>
              <a:spLocks noChangeShapeType="1"/>
            </p:cNvSpPr>
            <p:nvPr/>
          </p:nvSpPr>
          <p:spPr bwMode="auto">
            <a:xfrm>
              <a:off x="170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69" name="Line 13"/>
            <p:cNvSpPr>
              <a:spLocks noChangeShapeType="1"/>
            </p:cNvSpPr>
            <p:nvPr/>
          </p:nvSpPr>
          <p:spPr bwMode="auto">
            <a:xfrm>
              <a:off x="189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0" name="Line 14"/>
            <p:cNvSpPr>
              <a:spLocks noChangeShapeType="1"/>
            </p:cNvSpPr>
            <p:nvPr/>
          </p:nvSpPr>
          <p:spPr bwMode="auto">
            <a:xfrm>
              <a:off x="2090"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1" name="Line 15"/>
            <p:cNvSpPr>
              <a:spLocks noChangeShapeType="1"/>
            </p:cNvSpPr>
            <p:nvPr/>
          </p:nvSpPr>
          <p:spPr bwMode="auto">
            <a:xfrm>
              <a:off x="2282"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2" name="Line 16"/>
            <p:cNvSpPr>
              <a:spLocks noChangeShapeType="1"/>
            </p:cNvSpPr>
            <p:nvPr/>
          </p:nvSpPr>
          <p:spPr bwMode="auto">
            <a:xfrm>
              <a:off x="2474"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3" name="Line 17"/>
            <p:cNvSpPr>
              <a:spLocks noChangeShapeType="1"/>
            </p:cNvSpPr>
            <p:nvPr/>
          </p:nvSpPr>
          <p:spPr bwMode="auto">
            <a:xfrm>
              <a:off x="2666"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4" name="Line 18"/>
            <p:cNvSpPr>
              <a:spLocks noChangeShapeType="1"/>
            </p:cNvSpPr>
            <p:nvPr/>
          </p:nvSpPr>
          <p:spPr bwMode="auto">
            <a:xfrm>
              <a:off x="2858" y="2796"/>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475" name="Text Box 19"/>
            <p:cNvSpPr txBox="1">
              <a:spLocks noChangeArrowheads="1"/>
            </p:cNvSpPr>
            <p:nvPr/>
          </p:nvSpPr>
          <p:spPr bwMode="auto">
            <a:xfrm>
              <a:off x="554" y="2993"/>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75476" name="Text Box 20"/>
            <p:cNvSpPr txBox="1">
              <a:spLocks noChangeArrowheads="1"/>
            </p:cNvSpPr>
            <p:nvPr/>
          </p:nvSpPr>
          <p:spPr bwMode="auto">
            <a:xfrm>
              <a:off x="74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75477" name="Text Box 21"/>
            <p:cNvSpPr txBox="1">
              <a:spLocks noChangeArrowheads="1"/>
            </p:cNvSpPr>
            <p:nvPr/>
          </p:nvSpPr>
          <p:spPr bwMode="auto">
            <a:xfrm>
              <a:off x="93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75478" name="Text Box 22"/>
            <p:cNvSpPr txBox="1">
              <a:spLocks noChangeArrowheads="1"/>
            </p:cNvSpPr>
            <p:nvPr/>
          </p:nvSpPr>
          <p:spPr bwMode="auto">
            <a:xfrm>
              <a:off x="113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75479" name="Text Box 23"/>
            <p:cNvSpPr txBox="1">
              <a:spLocks noChangeArrowheads="1"/>
            </p:cNvSpPr>
            <p:nvPr/>
          </p:nvSpPr>
          <p:spPr bwMode="auto">
            <a:xfrm>
              <a:off x="132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75480" name="Text Box 24"/>
            <p:cNvSpPr txBox="1">
              <a:spLocks noChangeArrowheads="1"/>
            </p:cNvSpPr>
            <p:nvPr/>
          </p:nvSpPr>
          <p:spPr bwMode="auto">
            <a:xfrm>
              <a:off x="1514"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75481" name="Text Box 25"/>
            <p:cNvSpPr txBox="1">
              <a:spLocks noChangeArrowheads="1"/>
            </p:cNvSpPr>
            <p:nvPr/>
          </p:nvSpPr>
          <p:spPr bwMode="auto">
            <a:xfrm>
              <a:off x="1706"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75482" name="Text Box 26"/>
            <p:cNvSpPr txBox="1">
              <a:spLocks noChangeArrowheads="1"/>
            </p:cNvSpPr>
            <p:nvPr/>
          </p:nvSpPr>
          <p:spPr bwMode="auto">
            <a:xfrm>
              <a:off x="1898"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75483" name="Text Box 27"/>
            <p:cNvSpPr txBox="1">
              <a:spLocks noChangeArrowheads="1"/>
            </p:cNvSpPr>
            <p:nvPr/>
          </p:nvSpPr>
          <p:spPr bwMode="auto">
            <a:xfrm>
              <a:off x="2090"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75484" name="Text Box 28"/>
            <p:cNvSpPr txBox="1">
              <a:spLocks noChangeArrowheads="1"/>
            </p:cNvSpPr>
            <p:nvPr/>
          </p:nvSpPr>
          <p:spPr bwMode="auto">
            <a:xfrm>
              <a:off x="2282" y="29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75485" name="Text Box 29"/>
            <p:cNvSpPr txBox="1">
              <a:spLocks noChangeArrowheads="1"/>
            </p:cNvSpPr>
            <p:nvPr/>
          </p:nvSpPr>
          <p:spPr bwMode="auto">
            <a:xfrm>
              <a:off x="2474"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75486" name="Text Box 30"/>
            <p:cNvSpPr txBox="1">
              <a:spLocks noChangeArrowheads="1"/>
            </p:cNvSpPr>
            <p:nvPr/>
          </p:nvSpPr>
          <p:spPr bwMode="auto">
            <a:xfrm>
              <a:off x="2666"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75487" name="Text Box 31"/>
            <p:cNvSpPr txBox="1">
              <a:spLocks noChangeArrowheads="1"/>
            </p:cNvSpPr>
            <p:nvPr/>
          </p:nvSpPr>
          <p:spPr bwMode="auto">
            <a:xfrm>
              <a:off x="2830" y="2988"/>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75488" name="Text Box 32"/>
            <p:cNvSpPr txBox="1">
              <a:spLocks noChangeArrowheads="1"/>
            </p:cNvSpPr>
            <p:nvPr/>
          </p:nvSpPr>
          <p:spPr bwMode="auto">
            <a:xfrm>
              <a:off x="720" y="2832"/>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sp>
          <p:nvSpPr>
            <p:cNvPr id="275489" name="Text Box 33"/>
            <p:cNvSpPr txBox="1">
              <a:spLocks noChangeArrowheads="1"/>
            </p:cNvSpPr>
            <p:nvPr/>
          </p:nvSpPr>
          <p:spPr bwMode="auto">
            <a:xfrm>
              <a:off x="931"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sp>
          <p:nvSpPr>
            <p:cNvPr id="275490" name="Text Box 34"/>
            <p:cNvSpPr txBox="1">
              <a:spLocks noChangeArrowheads="1"/>
            </p:cNvSpPr>
            <p:nvPr/>
          </p:nvSpPr>
          <p:spPr bwMode="auto">
            <a:xfrm>
              <a:off x="1123"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sp>
          <p:nvSpPr>
            <p:cNvPr id="275491" name="Text Box 35"/>
            <p:cNvSpPr txBox="1">
              <a:spLocks noChangeArrowheads="1"/>
            </p:cNvSpPr>
            <p:nvPr/>
          </p:nvSpPr>
          <p:spPr bwMode="auto">
            <a:xfrm>
              <a:off x="132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sp>
          <p:nvSpPr>
            <p:cNvPr id="275492" name="Text Box 36"/>
            <p:cNvSpPr txBox="1">
              <a:spLocks noChangeArrowheads="1"/>
            </p:cNvSpPr>
            <p:nvPr/>
          </p:nvSpPr>
          <p:spPr bwMode="auto">
            <a:xfrm>
              <a:off x="151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sp>
          <p:nvSpPr>
            <p:cNvPr id="275493" name="Text Box 37"/>
            <p:cNvSpPr txBox="1">
              <a:spLocks noChangeArrowheads="1"/>
            </p:cNvSpPr>
            <p:nvPr/>
          </p:nvSpPr>
          <p:spPr bwMode="auto">
            <a:xfrm>
              <a:off x="1706"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sp>
          <p:nvSpPr>
            <p:cNvPr id="275494" name="Text Box 38"/>
            <p:cNvSpPr txBox="1">
              <a:spLocks noChangeArrowheads="1"/>
            </p:cNvSpPr>
            <p:nvPr/>
          </p:nvSpPr>
          <p:spPr bwMode="auto">
            <a:xfrm>
              <a:off x="1877"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sp>
          <p:nvSpPr>
            <p:cNvPr id="275495" name="Text Box 39"/>
            <p:cNvSpPr txBox="1">
              <a:spLocks noChangeArrowheads="1"/>
            </p:cNvSpPr>
            <p:nvPr/>
          </p:nvSpPr>
          <p:spPr bwMode="auto">
            <a:xfrm>
              <a:off x="2069" y="2828"/>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sp>
          <p:nvSpPr>
            <p:cNvPr id="275496" name="Text Box 40"/>
            <p:cNvSpPr txBox="1">
              <a:spLocks noChangeArrowheads="1"/>
            </p:cNvSpPr>
            <p:nvPr/>
          </p:nvSpPr>
          <p:spPr bwMode="auto">
            <a:xfrm>
              <a:off x="2282"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sp>
          <p:nvSpPr>
            <p:cNvPr id="275497" name="Text Box 41"/>
            <p:cNvSpPr txBox="1">
              <a:spLocks noChangeArrowheads="1"/>
            </p:cNvSpPr>
            <p:nvPr/>
          </p:nvSpPr>
          <p:spPr bwMode="auto">
            <a:xfrm>
              <a:off x="2474" y="2828"/>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sp>
          <p:nvSpPr>
            <p:cNvPr id="275498" name="Oval 42"/>
            <p:cNvSpPr>
              <a:spLocks noChangeArrowheads="1"/>
            </p:cNvSpPr>
            <p:nvPr/>
          </p:nvSpPr>
          <p:spPr bwMode="auto">
            <a:xfrm>
              <a:off x="567" y="3031"/>
              <a:ext cx="144" cy="14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499" name="Line 43"/>
            <p:cNvSpPr>
              <a:spLocks noChangeShapeType="1"/>
            </p:cNvSpPr>
            <p:nvPr/>
          </p:nvSpPr>
          <p:spPr bwMode="auto">
            <a:xfrm>
              <a:off x="303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00" name="Line 44"/>
            <p:cNvSpPr>
              <a:spLocks noChangeShapeType="1"/>
            </p:cNvSpPr>
            <p:nvPr/>
          </p:nvSpPr>
          <p:spPr bwMode="auto">
            <a:xfrm>
              <a:off x="3229"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01" name="Line 45"/>
            <p:cNvSpPr>
              <a:spLocks noChangeShapeType="1"/>
            </p:cNvSpPr>
            <p:nvPr/>
          </p:nvSpPr>
          <p:spPr bwMode="auto">
            <a:xfrm>
              <a:off x="3425" y="2794"/>
              <a:ext cx="0" cy="19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02" name="Text Box 46"/>
            <p:cNvSpPr txBox="1">
              <a:spLocks noChangeArrowheads="1"/>
            </p:cNvSpPr>
            <p:nvPr/>
          </p:nvSpPr>
          <p:spPr bwMode="auto">
            <a:xfrm>
              <a:off x="3015" y="298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13</a:t>
              </a:r>
            </a:p>
          </p:txBody>
        </p:sp>
        <p:sp>
          <p:nvSpPr>
            <p:cNvPr id="275503" name="Text Box 47"/>
            <p:cNvSpPr txBox="1">
              <a:spLocks noChangeArrowheads="1"/>
            </p:cNvSpPr>
            <p:nvPr/>
          </p:nvSpPr>
          <p:spPr bwMode="auto">
            <a:xfrm>
              <a:off x="3199" y="2983"/>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14</a:t>
              </a:r>
            </a:p>
          </p:txBody>
        </p:sp>
        <p:sp>
          <p:nvSpPr>
            <p:cNvPr id="275504" name="Text Box 48"/>
            <p:cNvSpPr txBox="1">
              <a:spLocks noChangeArrowheads="1"/>
            </p:cNvSpPr>
            <p:nvPr/>
          </p:nvSpPr>
          <p:spPr bwMode="auto">
            <a:xfrm>
              <a:off x="3402" y="2990"/>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15</a:t>
              </a:r>
            </a:p>
          </p:txBody>
        </p:sp>
        <p:sp>
          <p:nvSpPr>
            <p:cNvPr id="275505" name="Text Box 49"/>
            <p:cNvSpPr txBox="1">
              <a:spLocks noChangeArrowheads="1"/>
            </p:cNvSpPr>
            <p:nvPr/>
          </p:nvSpPr>
          <p:spPr bwMode="auto">
            <a:xfrm>
              <a:off x="2658" y="2816"/>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sp>
          <p:nvSpPr>
            <p:cNvPr id="275506" name="Text Box 50"/>
            <p:cNvSpPr txBox="1">
              <a:spLocks noChangeArrowheads="1"/>
            </p:cNvSpPr>
            <p:nvPr/>
          </p:nvSpPr>
          <p:spPr bwMode="auto">
            <a:xfrm>
              <a:off x="2841" y="2815"/>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sp>
          <p:nvSpPr>
            <p:cNvPr id="275507" name="Text Box 51"/>
            <p:cNvSpPr txBox="1">
              <a:spLocks noChangeArrowheads="1"/>
            </p:cNvSpPr>
            <p:nvPr/>
          </p:nvSpPr>
          <p:spPr bwMode="auto">
            <a:xfrm>
              <a:off x="3017" y="2815"/>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sp>
          <p:nvSpPr>
            <p:cNvPr id="275508" name="Text Box 52"/>
            <p:cNvSpPr txBox="1">
              <a:spLocks noChangeArrowheads="1"/>
            </p:cNvSpPr>
            <p:nvPr/>
          </p:nvSpPr>
          <p:spPr bwMode="auto">
            <a:xfrm>
              <a:off x="3194" y="2816"/>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sp>
          <p:nvSpPr>
            <p:cNvPr id="275509" name="Text Box 53"/>
            <p:cNvSpPr txBox="1">
              <a:spLocks noChangeArrowheads="1"/>
            </p:cNvSpPr>
            <p:nvPr/>
          </p:nvSpPr>
          <p:spPr bwMode="auto">
            <a:xfrm>
              <a:off x="3392" y="2817"/>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sp>
        <p:nvSpPr>
          <p:cNvPr id="275510" name="Text Box 54"/>
          <p:cNvSpPr txBox="1">
            <a:spLocks noChangeArrowheads="1"/>
          </p:cNvSpPr>
          <p:nvPr/>
        </p:nvSpPr>
        <p:spPr bwMode="auto">
          <a:xfrm>
            <a:off x="347663" y="2216150"/>
            <a:ext cx="1254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t>Read in 130</a:t>
            </a:r>
          </a:p>
        </p:txBody>
      </p:sp>
      <p:sp>
        <p:nvSpPr>
          <p:cNvPr id="275511" name="Text Box 55"/>
          <p:cNvSpPr txBox="1">
            <a:spLocks noChangeArrowheads="1"/>
          </p:cNvSpPr>
          <p:nvPr/>
        </p:nvSpPr>
        <p:spPr bwMode="auto">
          <a:xfrm>
            <a:off x="5889625" y="2462213"/>
            <a:ext cx="3074988"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sz="1600"/>
              <a:t>Replace 30 with 130</a:t>
            </a:r>
          </a:p>
          <a:p>
            <a:pPr>
              <a:buFontTx/>
              <a:buChar char="•"/>
            </a:pPr>
            <a:r>
              <a:rPr lang="en-US" sz="1600"/>
              <a:t>Percolate 130 down to find the</a:t>
            </a:r>
          </a:p>
          <a:p>
            <a:r>
              <a:rPr lang="en-US" sz="1600"/>
              <a:t>  smallest element in the heap, </a:t>
            </a:r>
          </a:p>
          <a:p>
            <a:r>
              <a:rPr lang="en-US" sz="1600"/>
              <a:t>  that is the 12</a:t>
            </a:r>
            <a:r>
              <a:rPr lang="en-US" sz="1600" baseline="30000"/>
              <a:t>th</a:t>
            </a:r>
            <a:r>
              <a:rPr lang="en-US" sz="1600"/>
              <a:t> largest element</a:t>
            </a:r>
          </a:p>
          <a:p>
            <a:r>
              <a:rPr lang="en-US" sz="1600"/>
              <a:t>  in the first 15 elements in the </a:t>
            </a:r>
          </a:p>
          <a:p>
            <a:r>
              <a:rPr lang="en-US" sz="1600"/>
              <a:t>  list. </a:t>
            </a:r>
          </a:p>
          <a:p>
            <a:pPr>
              <a:buFontTx/>
              <a:buChar char="•"/>
            </a:pPr>
            <a:endParaRPr lang="en-US" sz="1600"/>
          </a:p>
        </p:txBody>
      </p:sp>
      <p:grpSp>
        <p:nvGrpSpPr>
          <p:cNvPr id="275512" name="Group 56"/>
          <p:cNvGrpSpPr>
            <a:grpSpLocks/>
          </p:cNvGrpSpPr>
          <p:nvPr/>
        </p:nvGrpSpPr>
        <p:grpSpPr bwMode="auto">
          <a:xfrm>
            <a:off x="1573213" y="2070100"/>
            <a:ext cx="3625850" cy="2279650"/>
            <a:chOff x="955" y="1315"/>
            <a:chExt cx="2284" cy="1436"/>
          </a:xfrm>
        </p:grpSpPr>
        <p:sp>
          <p:nvSpPr>
            <p:cNvPr id="275513" name="Rectangle 57"/>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5514" name="Group 58"/>
            <p:cNvGrpSpPr>
              <a:grpSpLocks/>
            </p:cNvGrpSpPr>
            <p:nvPr/>
          </p:nvGrpSpPr>
          <p:grpSpPr bwMode="auto">
            <a:xfrm>
              <a:off x="1008" y="1377"/>
              <a:ext cx="2128" cy="1304"/>
              <a:chOff x="1008" y="1377"/>
              <a:chExt cx="2128" cy="1304"/>
            </a:xfrm>
          </p:grpSpPr>
          <p:grpSp>
            <p:nvGrpSpPr>
              <p:cNvPr id="275515" name="Group 59"/>
              <p:cNvGrpSpPr>
                <a:grpSpLocks/>
              </p:cNvGrpSpPr>
              <p:nvPr/>
            </p:nvGrpSpPr>
            <p:grpSpPr bwMode="auto">
              <a:xfrm>
                <a:off x="2024" y="1377"/>
                <a:ext cx="214" cy="196"/>
                <a:chOff x="4306" y="2833"/>
                <a:chExt cx="214" cy="196"/>
              </a:xfrm>
            </p:grpSpPr>
            <p:sp>
              <p:nvSpPr>
                <p:cNvPr id="275516" name="Oval 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17" name="Text Box 6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5518" name="Group 62"/>
              <p:cNvGrpSpPr>
                <a:grpSpLocks/>
              </p:cNvGrpSpPr>
              <p:nvPr/>
            </p:nvGrpSpPr>
            <p:grpSpPr bwMode="auto">
              <a:xfrm>
                <a:off x="1448" y="1717"/>
                <a:ext cx="214" cy="196"/>
                <a:chOff x="4306" y="2833"/>
                <a:chExt cx="214" cy="196"/>
              </a:xfrm>
            </p:grpSpPr>
            <p:sp>
              <p:nvSpPr>
                <p:cNvPr id="275519" name="Oval 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20" name="Text Box 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5521" name="Group 65"/>
              <p:cNvGrpSpPr>
                <a:grpSpLocks/>
              </p:cNvGrpSpPr>
              <p:nvPr/>
            </p:nvGrpSpPr>
            <p:grpSpPr bwMode="auto">
              <a:xfrm>
                <a:off x="2600" y="1717"/>
                <a:ext cx="214" cy="196"/>
                <a:chOff x="4306" y="2833"/>
                <a:chExt cx="214" cy="196"/>
              </a:xfrm>
            </p:grpSpPr>
            <p:sp>
              <p:nvSpPr>
                <p:cNvPr id="275522"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23"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5524" name="Line 68"/>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25" name="Line 69"/>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26" name="Group 70"/>
              <p:cNvGrpSpPr>
                <a:grpSpLocks/>
              </p:cNvGrpSpPr>
              <p:nvPr/>
            </p:nvGrpSpPr>
            <p:grpSpPr bwMode="auto">
              <a:xfrm>
                <a:off x="1152" y="2101"/>
                <a:ext cx="248" cy="196"/>
                <a:chOff x="4306" y="2833"/>
                <a:chExt cx="248" cy="196"/>
              </a:xfrm>
            </p:grpSpPr>
            <p:sp>
              <p:nvSpPr>
                <p:cNvPr id="275527" name="Oval 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28" name="Text Box 7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5529" name="Group 73"/>
              <p:cNvGrpSpPr>
                <a:grpSpLocks/>
              </p:cNvGrpSpPr>
              <p:nvPr/>
            </p:nvGrpSpPr>
            <p:grpSpPr bwMode="auto">
              <a:xfrm>
                <a:off x="1736" y="2101"/>
                <a:ext cx="214" cy="196"/>
                <a:chOff x="4306" y="2833"/>
                <a:chExt cx="214" cy="196"/>
              </a:xfrm>
            </p:grpSpPr>
            <p:sp>
              <p:nvSpPr>
                <p:cNvPr id="275530" name="Oval 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31" name="Text Box 7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5532" name="Line 76"/>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33" name="Line 77"/>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34" name="Group 78"/>
              <p:cNvGrpSpPr>
                <a:grpSpLocks/>
              </p:cNvGrpSpPr>
              <p:nvPr/>
            </p:nvGrpSpPr>
            <p:grpSpPr bwMode="auto">
              <a:xfrm>
                <a:off x="2312" y="2101"/>
                <a:ext cx="214" cy="196"/>
                <a:chOff x="4306" y="2833"/>
                <a:chExt cx="214" cy="196"/>
              </a:xfrm>
            </p:grpSpPr>
            <p:sp>
              <p:nvSpPr>
                <p:cNvPr id="275535" name="Oval 7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36" name="Text Box 8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5537" name="Group 81"/>
              <p:cNvGrpSpPr>
                <a:grpSpLocks/>
              </p:cNvGrpSpPr>
              <p:nvPr/>
            </p:nvGrpSpPr>
            <p:grpSpPr bwMode="auto">
              <a:xfrm>
                <a:off x="2888" y="2101"/>
                <a:ext cx="248" cy="196"/>
                <a:chOff x="4306" y="2833"/>
                <a:chExt cx="248" cy="196"/>
              </a:xfrm>
            </p:grpSpPr>
            <p:sp>
              <p:nvSpPr>
                <p:cNvPr id="275538" name="Oval 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39" name="Text Box 8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5540" name="Line 84"/>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41" name="Line 85"/>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42" name="Group 86"/>
              <p:cNvGrpSpPr>
                <a:grpSpLocks/>
              </p:cNvGrpSpPr>
              <p:nvPr/>
            </p:nvGrpSpPr>
            <p:grpSpPr bwMode="auto">
              <a:xfrm>
                <a:off x="1008" y="2485"/>
                <a:ext cx="248" cy="196"/>
                <a:chOff x="4306" y="2833"/>
                <a:chExt cx="248" cy="196"/>
              </a:xfrm>
            </p:grpSpPr>
            <p:sp>
              <p:nvSpPr>
                <p:cNvPr id="275543" name="Oval 8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44" name="Text Box 8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5545" name="Group 89"/>
              <p:cNvGrpSpPr>
                <a:grpSpLocks/>
              </p:cNvGrpSpPr>
              <p:nvPr/>
            </p:nvGrpSpPr>
            <p:grpSpPr bwMode="auto">
              <a:xfrm>
                <a:off x="1304" y="2481"/>
                <a:ext cx="248" cy="196"/>
                <a:chOff x="4306" y="2833"/>
                <a:chExt cx="248" cy="196"/>
              </a:xfrm>
            </p:grpSpPr>
            <p:sp>
              <p:nvSpPr>
                <p:cNvPr id="275546" name="Oval 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47" name="Text Box 9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5548" name="Line 92"/>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49" name="Line 93"/>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50" name="Group 94"/>
              <p:cNvGrpSpPr>
                <a:grpSpLocks/>
              </p:cNvGrpSpPr>
              <p:nvPr/>
            </p:nvGrpSpPr>
            <p:grpSpPr bwMode="auto">
              <a:xfrm>
                <a:off x="1584" y="2481"/>
                <a:ext cx="214" cy="196"/>
                <a:chOff x="4306" y="2833"/>
                <a:chExt cx="214" cy="196"/>
              </a:xfrm>
            </p:grpSpPr>
            <p:sp>
              <p:nvSpPr>
                <p:cNvPr id="275551"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52"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5553" name="Group 97"/>
              <p:cNvGrpSpPr>
                <a:grpSpLocks/>
              </p:cNvGrpSpPr>
              <p:nvPr/>
            </p:nvGrpSpPr>
            <p:grpSpPr bwMode="auto">
              <a:xfrm>
                <a:off x="1880" y="2485"/>
                <a:ext cx="248" cy="196"/>
                <a:chOff x="4306" y="2833"/>
                <a:chExt cx="248" cy="196"/>
              </a:xfrm>
            </p:grpSpPr>
            <p:sp>
              <p:nvSpPr>
                <p:cNvPr id="275554"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55" name="Text Box 9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75556" name="Line 100"/>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57" name="Line 101"/>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58" name="Group 102"/>
              <p:cNvGrpSpPr>
                <a:grpSpLocks/>
              </p:cNvGrpSpPr>
              <p:nvPr/>
            </p:nvGrpSpPr>
            <p:grpSpPr bwMode="auto">
              <a:xfrm>
                <a:off x="2168" y="2481"/>
                <a:ext cx="214" cy="196"/>
                <a:chOff x="4306" y="2833"/>
                <a:chExt cx="214" cy="196"/>
              </a:xfrm>
            </p:grpSpPr>
            <p:sp>
              <p:nvSpPr>
                <p:cNvPr id="275559" name="Oval 10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60" name="Text Box 10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5561" name="Line 105"/>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62" name="Line 106"/>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5563" name="Group 107"/>
          <p:cNvGrpSpPr>
            <a:grpSpLocks/>
          </p:cNvGrpSpPr>
          <p:nvPr/>
        </p:nvGrpSpPr>
        <p:grpSpPr bwMode="auto">
          <a:xfrm>
            <a:off x="1597025" y="2049463"/>
            <a:ext cx="3625850" cy="2279650"/>
            <a:chOff x="955" y="1315"/>
            <a:chExt cx="2284" cy="1436"/>
          </a:xfrm>
        </p:grpSpPr>
        <p:sp>
          <p:nvSpPr>
            <p:cNvPr id="275564" name="Rectangle 108"/>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5565" name="Group 109"/>
            <p:cNvGrpSpPr>
              <a:grpSpLocks/>
            </p:cNvGrpSpPr>
            <p:nvPr/>
          </p:nvGrpSpPr>
          <p:grpSpPr bwMode="auto">
            <a:xfrm>
              <a:off x="1008" y="1377"/>
              <a:ext cx="2128" cy="1304"/>
              <a:chOff x="1008" y="1377"/>
              <a:chExt cx="2128" cy="1304"/>
            </a:xfrm>
          </p:grpSpPr>
          <p:grpSp>
            <p:nvGrpSpPr>
              <p:cNvPr id="275566" name="Group 110"/>
              <p:cNvGrpSpPr>
                <a:grpSpLocks/>
              </p:cNvGrpSpPr>
              <p:nvPr/>
            </p:nvGrpSpPr>
            <p:grpSpPr bwMode="auto">
              <a:xfrm>
                <a:off x="2024" y="1377"/>
                <a:ext cx="248" cy="196"/>
                <a:chOff x="4306" y="2833"/>
                <a:chExt cx="248" cy="196"/>
              </a:xfrm>
            </p:grpSpPr>
            <p:sp>
              <p:nvSpPr>
                <p:cNvPr id="275567" name="Oval 1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68" name="Text Box 11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75569" name="Group 113"/>
              <p:cNvGrpSpPr>
                <a:grpSpLocks/>
              </p:cNvGrpSpPr>
              <p:nvPr/>
            </p:nvGrpSpPr>
            <p:grpSpPr bwMode="auto">
              <a:xfrm>
                <a:off x="1448" y="1717"/>
                <a:ext cx="214" cy="196"/>
                <a:chOff x="4306" y="2833"/>
                <a:chExt cx="214" cy="196"/>
              </a:xfrm>
            </p:grpSpPr>
            <p:sp>
              <p:nvSpPr>
                <p:cNvPr id="275570" name="Oval 11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71" name="Text Box 11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5572" name="Group 116"/>
              <p:cNvGrpSpPr>
                <a:grpSpLocks/>
              </p:cNvGrpSpPr>
              <p:nvPr/>
            </p:nvGrpSpPr>
            <p:grpSpPr bwMode="auto">
              <a:xfrm>
                <a:off x="2600" y="1717"/>
                <a:ext cx="214" cy="196"/>
                <a:chOff x="4306" y="2833"/>
                <a:chExt cx="214" cy="196"/>
              </a:xfrm>
            </p:grpSpPr>
            <p:sp>
              <p:nvSpPr>
                <p:cNvPr id="275573" name="Oval 1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74" name="Text Box 1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5575" name="Line 119"/>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76" name="Line 120"/>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77" name="Group 121"/>
              <p:cNvGrpSpPr>
                <a:grpSpLocks/>
              </p:cNvGrpSpPr>
              <p:nvPr/>
            </p:nvGrpSpPr>
            <p:grpSpPr bwMode="auto">
              <a:xfrm>
                <a:off x="1152" y="2101"/>
                <a:ext cx="248" cy="196"/>
                <a:chOff x="4306" y="2833"/>
                <a:chExt cx="248" cy="196"/>
              </a:xfrm>
            </p:grpSpPr>
            <p:sp>
              <p:nvSpPr>
                <p:cNvPr id="275578" name="Oval 1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79" name="Text Box 12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5580" name="Group 124"/>
              <p:cNvGrpSpPr>
                <a:grpSpLocks/>
              </p:cNvGrpSpPr>
              <p:nvPr/>
            </p:nvGrpSpPr>
            <p:grpSpPr bwMode="auto">
              <a:xfrm>
                <a:off x="1736" y="2101"/>
                <a:ext cx="214" cy="196"/>
                <a:chOff x="4306" y="2833"/>
                <a:chExt cx="214" cy="196"/>
              </a:xfrm>
            </p:grpSpPr>
            <p:sp>
              <p:nvSpPr>
                <p:cNvPr id="275581" name="Oval 1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82" name="Text Box 1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5583" name="Line 127"/>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84" name="Line 128"/>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85" name="Group 129"/>
              <p:cNvGrpSpPr>
                <a:grpSpLocks/>
              </p:cNvGrpSpPr>
              <p:nvPr/>
            </p:nvGrpSpPr>
            <p:grpSpPr bwMode="auto">
              <a:xfrm>
                <a:off x="2312" y="2101"/>
                <a:ext cx="214" cy="196"/>
                <a:chOff x="4306" y="2833"/>
                <a:chExt cx="214" cy="196"/>
              </a:xfrm>
            </p:grpSpPr>
            <p:sp>
              <p:nvSpPr>
                <p:cNvPr id="275586" name="Oval 1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87" name="Text Box 1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5588" name="Group 132"/>
              <p:cNvGrpSpPr>
                <a:grpSpLocks/>
              </p:cNvGrpSpPr>
              <p:nvPr/>
            </p:nvGrpSpPr>
            <p:grpSpPr bwMode="auto">
              <a:xfrm>
                <a:off x="2888" y="2101"/>
                <a:ext cx="248" cy="196"/>
                <a:chOff x="4306" y="2833"/>
                <a:chExt cx="248" cy="196"/>
              </a:xfrm>
            </p:grpSpPr>
            <p:sp>
              <p:nvSpPr>
                <p:cNvPr id="275589" name="Oval 1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90" name="Text Box 13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5591" name="Line 135"/>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92" name="Line 136"/>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593" name="Group 137"/>
              <p:cNvGrpSpPr>
                <a:grpSpLocks/>
              </p:cNvGrpSpPr>
              <p:nvPr/>
            </p:nvGrpSpPr>
            <p:grpSpPr bwMode="auto">
              <a:xfrm>
                <a:off x="1008" y="2485"/>
                <a:ext cx="248" cy="196"/>
                <a:chOff x="4306" y="2833"/>
                <a:chExt cx="248" cy="196"/>
              </a:xfrm>
            </p:grpSpPr>
            <p:sp>
              <p:nvSpPr>
                <p:cNvPr id="275594" name="Oval 1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95" name="Text Box 13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5596" name="Group 140"/>
              <p:cNvGrpSpPr>
                <a:grpSpLocks/>
              </p:cNvGrpSpPr>
              <p:nvPr/>
            </p:nvGrpSpPr>
            <p:grpSpPr bwMode="auto">
              <a:xfrm>
                <a:off x="1304" y="2481"/>
                <a:ext cx="248" cy="196"/>
                <a:chOff x="4306" y="2833"/>
                <a:chExt cx="248" cy="196"/>
              </a:xfrm>
            </p:grpSpPr>
            <p:sp>
              <p:nvSpPr>
                <p:cNvPr id="275597" name="Oval 1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98" name="Text Box 14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5599" name="Line 143"/>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00" name="Line 144"/>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01" name="Group 145"/>
              <p:cNvGrpSpPr>
                <a:grpSpLocks/>
              </p:cNvGrpSpPr>
              <p:nvPr/>
            </p:nvGrpSpPr>
            <p:grpSpPr bwMode="auto">
              <a:xfrm>
                <a:off x="1584" y="2481"/>
                <a:ext cx="214" cy="196"/>
                <a:chOff x="4306" y="2833"/>
                <a:chExt cx="214" cy="196"/>
              </a:xfrm>
            </p:grpSpPr>
            <p:sp>
              <p:nvSpPr>
                <p:cNvPr id="275602" name="Oval 1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03" name="Text Box 14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5604" name="Group 148"/>
              <p:cNvGrpSpPr>
                <a:grpSpLocks/>
              </p:cNvGrpSpPr>
              <p:nvPr/>
            </p:nvGrpSpPr>
            <p:grpSpPr bwMode="auto">
              <a:xfrm>
                <a:off x="1880" y="2485"/>
                <a:ext cx="248" cy="196"/>
                <a:chOff x="4306" y="2833"/>
                <a:chExt cx="248" cy="196"/>
              </a:xfrm>
            </p:grpSpPr>
            <p:sp>
              <p:nvSpPr>
                <p:cNvPr id="275605" name="Oval 1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06" name="Text Box 15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75607" name="Line 151"/>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08" name="Line 152"/>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09" name="Group 153"/>
              <p:cNvGrpSpPr>
                <a:grpSpLocks/>
              </p:cNvGrpSpPr>
              <p:nvPr/>
            </p:nvGrpSpPr>
            <p:grpSpPr bwMode="auto">
              <a:xfrm>
                <a:off x="2168" y="2481"/>
                <a:ext cx="214" cy="196"/>
                <a:chOff x="4306" y="2833"/>
                <a:chExt cx="214" cy="196"/>
              </a:xfrm>
            </p:grpSpPr>
            <p:sp>
              <p:nvSpPr>
                <p:cNvPr id="275610" name="Oval 15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11" name="Text Box 15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5612" name="Line 156"/>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13" name="Line 157"/>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5614" name="Group 158"/>
          <p:cNvGrpSpPr>
            <a:grpSpLocks/>
          </p:cNvGrpSpPr>
          <p:nvPr/>
        </p:nvGrpSpPr>
        <p:grpSpPr bwMode="auto">
          <a:xfrm>
            <a:off x="1609725" y="2030413"/>
            <a:ext cx="3625850" cy="2279650"/>
            <a:chOff x="955" y="1315"/>
            <a:chExt cx="2284" cy="1436"/>
          </a:xfrm>
        </p:grpSpPr>
        <p:sp>
          <p:nvSpPr>
            <p:cNvPr id="275615" name="Rectangle 159"/>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5616" name="Group 160"/>
            <p:cNvGrpSpPr>
              <a:grpSpLocks/>
            </p:cNvGrpSpPr>
            <p:nvPr/>
          </p:nvGrpSpPr>
          <p:grpSpPr bwMode="auto">
            <a:xfrm>
              <a:off x="1008" y="1377"/>
              <a:ext cx="2128" cy="1304"/>
              <a:chOff x="1008" y="1377"/>
              <a:chExt cx="2128" cy="1304"/>
            </a:xfrm>
          </p:grpSpPr>
          <p:grpSp>
            <p:nvGrpSpPr>
              <p:cNvPr id="275617" name="Group 161"/>
              <p:cNvGrpSpPr>
                <a:grpSpLocks/>
              </p:cNvGrpSpPr>
              <p:nvPr/>
            </p:nvGrpSpPr>
            <p:grpSpPr bwMode="auto">
              <a:xfrm>
                <a:off x="2024" y="1377"/>
                <a:ext cx="214" cy="196"/>
                <a:chOff x="4306" y="2833"/>
                <a:chExt cx="214" cy="196"/>
              </a:xfrm>
            </p:grpSpPr>
            <p:sp>
              <p:nvSpPr>
                <p:cNvPr id="275618" name="Oval 1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19" name="Text Box 1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75620" name="Group 164"/>
              <p:cNvGrpSpPr>
                <a:grpSpLocks/>
              </p:cNvGrpSpPr>
              <p:nvPr/>
            </p:nvGrpSpPr>
            <p:grpSpPr bwMode="auto">
              <a:xfrm>
                <a:off x="1448" y="1717"/>
                <a:ext cx="214" cy="196"/>
                <a:chOff x="4306" y="2833"/>
                <a:chExt cx="214" cy="196"/>
              </a:xfrm>
            </p:grpSpPr>
            <p:sp>
              <p:nvSpPr>
                <p:cNvPr id="275621" name="Oval 1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22" name="Text Box 16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5623" name="Group 167"/>
              <p:cNvGrpSpPr>
                <a:grpSpLocks/>
              </p:cNvGrpSpPr>
              <p:nvPr/>
            </p:nvGrpSpPr>
            <p:grpSpPr bwMode="auto">
              <a:xfrm>
                <a:off x="2600" y="1717"/>
                <a:ext cx="248" cy="196"/>
                <a:chOff x="4306" y="2833"/>
                <a:chExt cx="248" cy="196"/>
              </a:xfrm>
            </p:grpSpPr>
            <p:sp>
              <p:nvSpPr>
                <p:cNvPr id="275624" name="Oval 1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25" name="Text Box 169"/>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sp>
            <p:nvSpPr>
              <p:cNvPr id="275626" name="Line 170"/>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27" name="Line 171"/>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28" name="Group 172"/>
              <p:cNvGrpSpPr>
                <a:grpSpLocks/>
              </p:cNvGrpSpPr>
              <p:nvPr/>
            </p:nvGrpSpPr>
            <p:grpSpPr bwMode="auto">
              <a:xfrm>
                <a:off x="1152" y="2101"/>
                <a:ext cx="248" cy="196"/>
                <a:chOff x="4306" y="2833"/>
                <a:chExt cx="248" cy="196"/>
              </a:xfrm>
            </p:grpSpPr>
            <p:sp>
              <p:nvSpPr>
                <p:cNvPr id="275629" name="Oval 1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30" name="Text Box 17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5631" name="Group 175"/>
              <p:cNvGrpSpPr>
                <a:grpSpLocks/>
              </p:cNvGrpSpPr>
              <p:nvPr/>
            </p:nvGrpSpPr>
            <p:grpSpPr bwMode="auto">
              <a:xfrm>
                <a:off x="1736" y="2101"/>
                <a:ext cx="214" cy="196"/>
                <a:chOff x="4306" y="2833"/>
                <a:chExt cx="214" cy="196"/>
              </a:xfrm>
            </p:grpSpPr>
            <p:sp>
              <p:nvSpPr>
                <p:cNvPr id="275632" name="Oval 1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33" name="Text Box 1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5634" name="Line 178"/>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35" name="Line 179"/>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36" name="Group 180"/>
              <p:cNvGrpSpPr>
                <a:grpSpLocks/>
              </p:cNvGrpSpPr>
              <p:nvPr/>
            </p:nvGrpSpPr>
            <p:grpSpPr bwMode="auto">
              <a:xfrm>
                <a:off x="2312" y="2101"/>
                <a:ext cx="214" cy="196"/>
                <a:chOff x="4306" y="2833"/>
                <a:chExt cx="214" cy="196"/>
              </a:xfrm>
            </p:grpSpPr>
            <p:sp>
              <p:nvSpPr>
                <p:cNvPr id="275637" name="Oval 1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38" name="Text Box 1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grpSp>
            <p:nvGrpSpPr>
              <p:cNvPr id="275639" name="Group 183"/>
              <p:cNvGrpSpPr>
                <a:grpSpLocks/>
              </p:cNvGrpSpPr>
              <p:nvPr/>
            </p:nvGrpSpPr>
            <p:grpSpPr bwMode="auto">
              <a:xfrm>
                <a:off x="2888" y="2101"/>
                <a:ext cx="248" cy="196"/>
                <a:chOff x="4306" y="2833"/>
                <a:chExt cx="248" cy="196"/>
              </a:xfrm>
            </p:grpSpPr>
            <p:sp>
              <p:nvSpPr>
                <p:cNvPr id="275640" name="Oval 1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41" name="Text Box 18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5642" name="Line 186"/>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43" name="Line 187"/>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44" name="Group 188"/>
              <p:cNvGrpSpPr>
                <a:grpSpLocks/>
              </p:cNvGrpSpPr>
              <p:nvPr/>
            </p:nvGrpSpPr>
            <p:grpSpPr bwMode="auto">
              <a:xfrm>
                <a:off x="1008" y="2485"/>
                <a:ext cx="248" cy="196"/>
                <a:chOff x="4306" y="2833"/>
                <a:chExt cx="248" cy="196"/>
              </a:xfrm>
            </p:grpSpPr>
            <p:sp>
              <p:nvSpPr>
                <p:cNvPr id="275645" name="Oval 1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46" name="Text Box 190"/>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5647" name="Group 191"/>
              <p:cNvGrpSpPr>
                <a:grpSpLocks/>
              </p:cNvGrpSpPr>
              <p:nvPr/>
            </p:nvGrpSpPr>
            <p:grpSpPr bwMode="auto">
              <a:xfrm>
                <a:off x="1304" y="2481"/>
                <a:ext cx="248" cy="196"/>
                <a:chOff x="4306" y="2833"/>
                <a:chExt cx="248" cy="196"/>
              </a:xfrm>
            </p:grpSpPr>
            <p:sp>
              <p:nvSpPr>
                <p:cNvPr id="275648" name="Oval 19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49" name="Text Box 19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5650" name="Line 194"/>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51" name="Line 195"/>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52" name="Group 196"/>
              <p:cNvGrpSpPr>
                <a:grpSpLocks/>
              </p:cNvGrpSpPr>
              <p:nvPr/>
            </p:nvGrpSpPr>
            <p:grpSpPr bwMode="auto">
              <a:xfrm>
                <a:off x="1584" y="2481"/>
                <a:ext cx="214" cy="196"/>
                <a:chOff x="4306" y="2833"/>
                <a:chExt cx="214" cy="196"/>
              </a:xfrm>
            </p:grpSpPr>
            <p:sp>
              <p:nvSpPr>
                <p:cNvPr id="275653" name="Oval 19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54" name="Text Box 19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5655" name="Group 199"/>
              <p:cNvGrpSpPr>
                <a:grpSpLocks/>
              </p:cNvGrpSpPr>
              <p:nvPr/>
            </p:nvGrpSpPr>
            <p:grpSpPr bwMode="auto">
              <a:xfrm>
                <a:off x="1880" y="2485"/>
                <a:ext cx="248" cy="196"/>
                <a:chOff x="4306" y="2833"/>
                <a:chExt cx="248" cy="196"/>
              </a:xfrm>
            </p:grpSpPr>
            <p:sp>
              <p:nvSpPr>
                <p:cNvPr id="275656" name="Oval 20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57" name="Text Box 20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75658" name="Line 202"/>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59" name="Line 203"/>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60" name="Group 204"/>
              <p:cNvGrpSpPr>
                <a:grpSpLocks/>
              </p:cNvGrpSpPr>
              <p:nvPr/>
            </p:nvGrpSpPr>
            <p:grpSpPr bwMode="auto">
              <a:xfrm>
                <a:off x="2168" y="2481"/>
                <a:ext cx="214" cy="196"/>
                <a:chOff x="4306" y="2833"/>
                <a:chExt cx="214" cy="196"/>
              </a:xfrm>
            </p:grpSpPr>
            <p:sp>
              <p:nvSpPr>
                <p:cNvPr id="275661" name="Oval 2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62" name="Text Box 20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5663" name="Line 207"/>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64" name="Line 208"/>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5665" name="Group 209"/>
          <p:cNvGrpSpPr>
            <a:grpSpLocks/>
          </p:cNvGrpSpPr>
          <p:nvPr/>
        </p:nvGrpSpPr>
        <p:grpSpPr bwMode="auto">
          <a:xfrm>
            <a:off x="1611313" y="2022475"/>
            <a:ext cx="3625850" cy="2279650"/>
            <a:chOff x="955" y="1315"/>
            <a:chExt cx="2284" cy="1436"/>
          </a:xfrm>
        </p:grpSpPr>
        <p:sp>
          <p:nvSpPr>
            <p:cNvPr id="275666" name="Rectangle 210"/>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5667" name="Group 211"/>
            <p:cNvGrpSpPr>
              <a:grpSpLocks/>
            </p:cNvGrpSpPr>
            <p:nvPr/>
          </p:nvGrpSpPr>
          <p:grpSpPr bwMode="auto">
            <a:xfrm>
              <a:off x="1008" y="1377"/>
              <a:ext cx="2128" cy="1304"/>
              <a:chOff x="1008" y="1377"/>
              <a:chExt cx="2128" cy="1304"/>
            </a:xfrm>
          </p:grpSpPr>
          <p:grpSp>
            <p:nvGrpSpPr>
              <p:cNvPr id="275668" name="Group 212"/>
              <p:cNvGrpSpPr>
                <a:grpSpLocks/>
              </p:cNvGrpSpPr>
              <p:nvPr/>
            </p:nvGrpSpPr>
            <p:grpSpPr bwMode="auto">
              <a:xfrm>
                <a:off x="2024" y="1377"/>
                <a:ext cx="214" cy="196"/>
                <a:chOff x="4306" y="2833"/>
                <a:chExt cx="214" cy="196"/>
              </a:xfrm>
            </p:grpSpPr>
            <p:sp>
              <p:nvSpPr>
                <p:cNvPr id="275669" name="Oval 2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70" name="Text Box 2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75671" name="Group 215"/>
              <p:cNvGrpSpPr>
                <a:grpSpLocks/>
              </p:cNvGrpSpPr>
              <p:nvPr/>
            </p:nvGrpSpPr>
            <p:grpSpPr bwMode="auto">
              <a:xfrm>
                <a:off x="1448" y="1717"/>
                <a:ext cx="214" cy="196"/>
                <a:chOff x="4306" y="2833"/>
                <a:chExt cx="214" cy="196"/>
              </a:xfrm>
            </p:grpSpPr>
            <p:sp>
              <p:nvSpPr>
                <p:cNvPr id="275672" name="Oval 2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73" name="Text Box 2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5674" name="Group 218"/>
              <p:cNvGrpSpPr>
                <a:grpSpLocks/>
              </p:cNvGrpSpPr>
              <p:nvPr/>
            </p:nvGrpSpPr>
            <p:grpSpPr bwMode="auto">
              <a:xfrm>
                <a:off x="2600" y="1717"/>
                <a:ext cx="214" cy="196"/>
                <a:chOff x="4306" y="2833"/>
                <a:chExt cx="214" cy="196"/>
              </a:xfrm>
            </p:grpSpPr>
            <p:sp>
              <p:nvSpPr>
                <p:cNvPr id="275675" name="Oval 2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76" name="Text Box 2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sp>
            <p:nvSpPr>
              <p:cNvPr id="275677" name="Line 221"/>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78" name="Line 222"/>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79" name="Group 223"/>
              <p:cNvGrpSpPr>
                <a:grpSpLocks/>
              </p:cNvGrpSpPr>
              <p:nvPr/>
            </p:nvGrpSpPr>
            <p:grpSpPr bwMode="auto">
              <a:xfrm>
                <a:off x="1152" y="2101"/>
                <a:ext cx="248" cy="196"/>
                <a:chOff x="4306" y="2833"/>
                <a:chExt cx="248" cy="196"/>
              </a:xfrm>
            </p:grpSpPr>
            <p:sp>
              <p:nvSpPr>
                <p:cNvPr id="275680" name="Oval 2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81" name="Text Box 22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5682" name="Group 226"/>
              <p:cNvGrpSpPr>
                <a:grpSpLocks/>
              </p:cNvGrpSpPr>
              <p:nvPr/>
            </p:nvGrpSpPr>
            <p:grpSpPr bwMode="auto">
              <a:xfrm>
                <a:off x="1736" y="2101"/>
                <a:ext cx="214" cy="196"/>
                <a:chOff x="4306" y="2833"/>
                <a:chExt cx="214" cy="196"/>
              </a:xfrm>
            </p:grpSpPr>
            <p:sp>
              <p:nvSpPr>
                <p:cNvPr id="275683" name="Oval 2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84" name="Text Box 2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5685" name="Line 229"/>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86" name="Line 230"/>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87" name="Group 231"/>
              <p:cNvGrpSpPr>
                <a:grpSpLocks/>
              </p:cNvGrpSpPr>
              <p:nvPr/>
            </p:nvGrpSpPr>
            <p:grpSpPr bwMode="auto">
              <a:xfrm>
                <a:off x="2312" y="2101"/>
                <a:ext cx="248" cy="196"/>
                <a:chOff x="4306" y="2833"/>
                <a:chExt cx="248" cy="196"/>
              </a:xfrm>
            </p:grpSpPr>
            <p:sp>
              <p:nvSpPr>
                <p:cNvPr id="275688" name="Oval 2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89" name="Text Box 23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grpSp>
            <p:nvGrpSpPr>
              <p:cNvPr id="275690" name="Group 234"/>
              <p:cNvGrpSpPr>
                <a:grpSpLocks/>
              </p:cNvGrpSpPr>
              <p:nvPr/>
            </p:nvGrpSpPr>
            <p:grpSpPr bwMode="auto">
              <a:xfrm>
                <a:off x="2888" y="2101"/>
                <a:ext cx="248" cy="196"/>
                <a:chOff x="4306" y="2833"/>
                <a:chExt cx="248" cy="196"/>
              </a:xfrm>
            </p:grpSpPr>
            <p:sp>
              <p:nvSpPr>
                <p:cNvPr id="275691" name="Oval 2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92" name="Text Box 23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5693" name="Line 237"/>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94" name="Line 238"/>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695" name="Group 239"/>
              <p:cNvGrpSpPr>
                <a:grpSpLocks/>
              </p:cNvGrpSpPr>
              <p:nvPr/>
            </p:nvGrpSpPr>
            <p:grpSpPr bwMode="auto">
              <a:xfrm>
                <a:off x="1008" y="2485"/>
                <a:ext cx="248" cy="196"/>
                <a:chOff x="4306" y="2833"/>
                <a:chExt cx="248" cy="196"/>
              </a:xfrm>
            </p:grpSpPr>
            <p:sp>
              <p:nvSpPr>
                <p:cNvPr id="275696" name="Oval 2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697" name="Text Box 241"/>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5698" name="Group 242"/>
              <p:cNvGrpSpPr>
                <a:grpSpLocks/>
              </p:cNvGrpSpPr>
              <p:nvPr/>
            </p:nvGrpSpPr>
            <p:grpSpPr bwMode="auto">
              <a:xfrm>
                <a:off x="1304" y="2481"/>
                <a:ext cx="248" cy="196"/>
                <a:chOff x="4306" y="2833"/>
                <a:chExt cx="248" cy="196"/>
              </a:xfrm>
            </p:grpSpPr>
            <p:sp>
              <p:nvSpPr>
                <p:cNvPr id="275699" name="Oval 2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00" name="Text Box 244"/>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5701" name="Line 245"/>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02" name="Line 246"/>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03" name="Group 247"/>
              <p:cNvGrpSpPr>
                <a:grpSpLocks/>
              </p:cNvGrpSpPr>
              <p:nvPr/>
            </p:nvGrpSpPr>
            <p:grpSpPr bwMode="auto">
              <a:xfrm>
                <a:off x="1584" y="2481"/>
                <a:ext cx="214" cy="196"/>
                <a:chOff x="4306" y="2833"/>
                <a:chExt cx="214" cy="196"/>
              </a:xfrm>
            </p:grpSpPr>
            <p:sp>
              <p:nvSpPr>
                <p:cNvPr id="275704" name="Oval 2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05" name="Text Box 2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5706" name="Group 250"/>
              <p:cNvGrpSpPr>
                <a:grpSpLocks/>
              </p:cNvGrpSpPr>
              <p:nvPr/>
            </p:nvGrpSpPr>
            <p:grpSpPr bwMode="auto">
              <a:xfrm>
                <a:off x="1880" y="2485"/>
                <a:ext cx="248" cy="196"/>
                <a:chOff x="4306" y="2833"/>
                <a:chExt cx="248" cy="196"/>
              </a:xfrm>
            </p:grpSpPr>
            <p:sp>
              <p:nvSpPr>
                <p:cNvPr id="275707" name="Oval 2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08" name="Text Box 25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75709" name="Line 253"/>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10" name="Line 254"/>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11" name="Group 255"/>
              <p:cNvGrpSpPr>
                <a:grpSpLocks/>
              </p:cNvGrpSpPr>
              <p:nvPr/>
            </p:nvGrpSpPr>
            <p:grpSpPr bwMode="auto">
              <a:xfrm>
                <a:off x="2168" y="2481"/>
                <a:ext cx="214" cy="196"/>
                <a:chOff x="4306" y="2833"/>
                <a:chExt cx="214" cy="196"/>
              </a:xfrm>
            </p:grpSpPr>
            <p:sp>
              <p:nvSpPr>
                <p:cNvPr id="275712" name="Oval 2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13" name="Text Box 2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sp>
            <p:nvSpPr>
              <p:cNvPr id="275714" name="Line 258"/>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15" name="Line 259"/>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275716" name="Group 260"/>
          <p:cNvGrpSpPr>
            <a:grpSpLocks/>
          </p:cNvGrpSpPr>
          <p:nvPr/>
        </p:nvGrpSpPr>
        <p:grpSpPr bwMode="auto">
          <a:xfrm>
            <a:off x="1635125" y="2014538"/>
            <a:ext cx="3625850" cy="2279650"/>
            <a:chOff x="955" y="1315"/>
            <a:chExt cx="2284" cy="1436"/>
          </a:xfrm>
        </p:grpSpPr>
        <p:sp>
          <p:nvSpPr>
            <p:cNvPr id="275717" name="Rectangle 261"/>
            <p:cNvSpPr>
              <a:spLocks noChangeArrowheads="1"/>
            </p:cNvSpPr>
            <p:nvPr/>
          </p:nvSpPr>
          <p:spPr bwMode="auto">
            <a:xfrm>
              <a:off x="955" y="1315"/>
              <a:ext cx="2284" cy="14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5718" name="Group 262"/>
            <p:cNvGrpSpPr>
              <a:grpSpLocks/>
            </p:cNvGrpSpPr>
            <p:nvPr/>
          </p:nvGrpSpPr>
          <p:grpSpPr bwMode="auto">
            <a:xfrm>
              <a:off x="1008" y="1377"/>
              <a:ext cx="2128" cy="1304"/>
              <a:chOff x="1008" y="1377"/>
              <a:chExt cx="2128" cy="1304"/>
            </a:xfrm>
          </p:grpSpPr>
          <p:grpSp>
            <p:nvGrpSpPr>
              <p:cNvPr id="275719" name="Group 263"/>
              <p:cNvGrpSpPr>
                <a:grpSpLocks/>
              </p:cNvGrpSpPr>
              <p:nvPr/>
            </p:nvGrpSpPr>
            <p:grpSpPr bwMode="auto">
              <a:xfrm>
                <a:off x="2024" y="1377"/>
                <a:ext cx="214" cy="196"/>
                <a:chOff x="4306" y="2833"/>
                <a:chExt cx="214" cy="196"/>
              </a:xfrm>
            </p:grpSpPr>
            <p:sp>
              <p:nvSpPr>
                <p:cNvPr id="275720" name="Oval 2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21" name="Text Box 2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grpSp>
            <p:nvGrpSpPr>
              <p:cNvPr id="275722" name="Group 266"/>
              <p:cNvGrpSpPr>
                <a:grpSpLocks/>
              </p:cNvGrpSpPr>
              <p:nvPr/>
            </p:nvGrpSpPr>
            <p:grpSpPr bwMode="auto">
              <a:xfrm>
                <a:off x="1448" y="1717"/>
                <a:ext cx="214" cy="196"/>
                <a:chOff x="4306" y="2833"/>
                <a:chExt cx="214" cy="196"/>
              </a:xfrm>
            </p:grpSpPr>
            <p:sp>
              <p:nvSpPr>
                <p:cNvPr id="275723" name="Oval 26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24" name="Text Box 26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grpSp>
            <p:nvGrpSpPr>
              <p:cNvPr id="275725" name="Group 269"/>
              <p:cNvGrpSpPr>
                <a:grpSpLocks/>
              </p:cNvGrpSpPr>
              <p:nvPr/>
            </p:nvGrpSpPr>
            <p:grpSpPr bwMode="auto">
              <a:xfrm>
                <a:off x="2600" y="1717"/>
                <a:ext cx="214" cy="196"/>
                <a:chOff x="4306" y="2833"/>
                <a:chExt cx="214" cy="196"/>
              </a:xfrm>
            </p:grpSpPr>
            <p:sp>
              <p:nvSpPr>
                <p:cNvPr id="275726" name="Oval 2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27" name="Text Box 2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50</a:t>
                  </a:r>
                </a:p>
              </p:txBody>
            </p:sp>
          </p:grpSp>
          <p:sp>
            <p:nvSpPr>
              <p:cNvPr id="275728" name="Line 272"/>
              <p:cNvSpPr>
                <a:spLocks noChangeShapeType="1"/>
              </p:cNvSpPr>
              <p:nvPr/>
            </p:nvSpPr>
            <p:spPr bwMode="auto">
              <a:xfrm flipH="1">
                <a:off x="1592" y="1528"/>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29" name="Line 273"/>
              <p:cNvSpPr>
                <a:spLocks noChangeShapeType="1"/>
              </p:cNvSpPr>
              <p:nvPr/>
            </p:nvSpPr>
            <p:spPr bwMode="auto">
              <a:xfrm>
                <a:off x="2223" y="1528"/>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30" name="Group 274"/>
              <p:cNvGrpSpPr>
                <a:grpSpLocks/>
              </p:cNvGrpSpPr>
              <p:nvPr/>
            </p:nvGrpSpPr>
            <p:grpSpPr bwMode="auto">
              <a:xfrm>
                <a:off x="1152" y="2101"/>
                <a:ext cx="248" cy="196"/>
                <a:chOff x="4306" y="2833"/>
                <a:chExt cx="248" cy="196"/>
              </a:xfrm>
            </p:grpSpPr>
            <p:sp>
              <p:nvSpPr>
                <p:cNvPr id="275731" name="Oval 2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32" name="Text Box 276"/>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100</a:t>
                  </a:r>
                </a:p>
              </p:txBody>
            </p:sp>
          </p:grpSp>
          <p:grpSp>
            <p:nvGrpSpPr>
              <p:cNvPr id="275733" name="Group 277"/>
              <p:cNvGrpSpPr>
                <a:grpSpLocks/>
              </p:cNvGrpSpPr>
              <p:nvPr/>
            </p:nvGrpSpPr>
            <p:grpSpPr bwMode="auto">
              <a:xfrm>
                <a:off x="1736" y="2101"/>
                <a:ext cx="214" cy="196"/>
                <a:chOff x="4306" y="2833"/>
                <a:chExt cx="214" cy="196"/>
              </a:xfrm>
            </p:grpSpPr>
            <p:sp>
              <p:nvSpPr>
                <p:cNvPr id="275734" name="Oval 2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35" name="Text Box 2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5736" name="Line 280"/>
              <p:cNvSpPr>
                <a:spLocks noChangeShapeType="1"/>
              </p:cNvSpPr>
              <p:nvPr/>
            </p:nvSpPr>
            <p:spPr bwMode="auto">
              <a:xfrm flipH="1">
                <a:off x="1279" y="1875"/>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37" name="Line 281"/>
              <p:cNvSpPr>
                <a:spLocks noChangeShapeType="1"/>
              </p:cNvSpPr>
              <p:nvPr/>
            </p:nvSpPr>
            <p:spPr bwMode="auto">
              <a:xfrm>
                <a:off x="1638" y="1881"/>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38" name="Group 282"/>
              <p:cNvGrpSpPr>
                <a:grpSpLocks/>
              </p:cNvGrpSpPr>
              <p:nvPr/>
            </p:nvGrpSpPr>
            <p:grpSpPr bwMode="auto">
              <a:xfrm>
                <a:off x="2312" y="2101"/>
                <a:ext cx="214" cy="196"/>
                <a:chOff x="4306" y="2833"/>
                <a:chExt cx="214" cy="196"/>
              </a:xfrm>
            </p:grpSpPr>
            <p:sp>
              <p:nvSpPr>
                <p:cNvPr id="275739" name="Oval 2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40" name="Text Box 2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70</a:t>
                  </a:r>
                </a:p>
              </p:txBody>
            </p:sp>
          </p:grpSp>
          <p:grpSp>
            <p:nvGrpSpPr>
              <p:cNvPr id="275741" name="Group 285"/>
              <p:cNvGrpSpPr>
                <a:grpSpLocks/>
              </p:cNvGrpSpPr>
              <p:nvPr/>
            </p:nvGrpSpPr>
            <p:grpSpPr bwMode="auto">
              <a:xfrm>
                <a:off x="2888" y="2101"/>
                <a:ext cx="248" cy="196"/>
                <a:chOff x="4306" y="2833"/>
                <a:chExt cx="248" cy="196"/>
              </a:xfrm>
            </p:grpSpPr>
            <p:sp>
              <p:nvSpPr>
                <p:cNvPr id="275742" name="Oval 2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43" name="Text Box 287"/>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110</a:t>
                  </a:r>
                </a:p>
              </p:txBody>
            </p:sp>
          </p:grpSp>
          <p:sp>
            <p:nvSpPr>
              <p:cNvPr id="275744" name="Line 288"/>
              <p:cNvSpPr>
                <a:spLocks noChangeShapeType="1"/>
              </p:cNvSpPr>
              <p:nvPr/>
            </p:nvSpPr>
            <p:spPr bwMode="auto">
              <a:xfrm flipH="1">
                <a:off x="2437" y="1881"/>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45" name="Line 289"/>
              <p:cNvSpPr>
                <a:spLocks noChangeShapeType="1"/>
              </p:cNvSpPr>
              <p:nvPr/>
            </p:nvSpPr>
            <p:spPr bwMode="auto">
              <a:xfrm>
                <a:off x="2803" y="1875"/>
                <a:ext cx="190"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46" name="Group 290"/>
              <p:cNvGrpSpPr>
                <a:grpSpLocks/>
              </p:cNvGrpSpPr>
              <p:nvPr/>
            </p:nvGrpSpPr>
            <p:grpSpPr bwMode="auto">
              <a:xfrm>
                <a:off x="1008" y="2485"/>
                <a:ext cx="248" cy="196"/>
                <a:chOff x="4306" y="2833"/>
                <a:chExt cx="248" cy="196"/>
              </a:xfrm>
            </p:grpSpPr>
            <p:sp>
              <p:nvSpPr>
                <p:cNvPr id="275747" name="Oval 2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48" name="Text Box 292"/>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120</a:t>
                  </a:r>
                </a:p>
              </p:txBody>
            </p:sp>
          </p:grpSp>
          <p:grpSp>
            <p:nvGrpSpPr>
              <p:cNvPr id="275749" name="Group 293"/>
              <p:cNvGrpSpPr>
                <a:grpSpLocks/>
              </p:cNvGrpSpPr>
              <p:nvPr/>
            </p:nvGrpSpPr>
            <p:grpSpPr bwMode="auto">
              <a:xfrm>
                <a:off x="1304" y="2481"/>
                <a:ext cx="248" cy="196"/>
                <a:chOff x="4306" y="2833"/>
                <a:chExt cx="248" cy="196"/>
              </a:xfrm>
            </p:grpSpPr>
            <p:sp>
              <p:nvSpPr>
                <p:cNvPr id="275750" name="Oval 2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51" name="Text Box 295"/>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150</a:t>
                  </a:r>
                </a:p>
              </p:txBody>
            </p:sp>
          </p:grpSp>
          <p:sp>
            <p:nvSpPr>
              <p:cNvPr id="275752" name="Line 296"/>
              <p:cNvSpPr>
                <a:spLocks noChangeShapeType="1"/>
              </p:cNvSpPr>
              <p:nvPr/>
            </p:nvSpPr>
            <p:spPr bwMode="auto">
              <a:xfrm flipH="1">
                <a:off x="1130" y="2274"/>
                <a:ext cx="67"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53" name="Line 297"/>
              <p:cNvSpPr>
                <a:spLocks noChangeShapeType="1"/>
              </p:cNvSpPr>
              <p:nvPr/>
            </p:nvSpPr>
            <p:spPr bwMode="auto">
              <a:xfrm>
                <a:off x="1326" y="2281"/>
                <a:ext cx="81" cy="21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54" name="Group 298"/>
              <p:cNvGrpSpPr>
                <a:grpSpLocks/>
              </p:cNvGrpSpPr>
              <p:nvPr/>
            </p:nvGrpSpPr>
            <p:grpSpPr bwMode="auto">
              <a:xfrm>
                <a:off x="1584" y="2481"/>
                <a:ext cx="214" cy="196"/>
                <a:chOff x="4306" y="2833"/>
                <a:chExt cx="214" cy="196"/>
              </a:xfrm>
            </p:grpSpPr>
            <p:sp>
              <p:nvSpPr>
                <p:cNvPr id="275755" name="Oval 29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56" name="Text Box 30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grpSp>
            <p:nvGrpSpPr>
              <p:cNvPr id="275757" name="Group 301"/>
              <p:cNvGrpSpPr>
                <a:grpSpLocks/>
              </p:cNvGrpSpPr>
              <p:nvPr/>
            </p:nvGrpSpPr>
            <p:grpSpPr bwMode="auto">
              <a:xfrm>
                <a:off x="1880" y="2485"/>
                <a:ext cx="248" cy="196"/>
                <a:chOff x="4306" y="2833"/>
                <a:chExt cx="248" cy="196"/>
              </a:xfrm>
            </p:grpSpPr>
            <p:sp>
              <p:nvSpPr>
                <p:cNvPr id="275758" name="Oval 3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59" name="Text Box 303"/>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140</a:t>
                  </a:r>
                </a:p>
              </p:txBody>
            </p:sp>
          </p:grpSp>
          <p:sp>
            <p:nvSpPr>
              <p:cNvPr id="275760" name="Line 304"/>
              <p:cNvSpPr>
                <a:spLocks noChangeShapeType="1"/>
              </p:cNvSpPr>
              <p:nvPr/>
            </p:nvSpPr>
            <p:spPr bwMode="auto">
              <a:xfrm flipH="1">
                <a:off x="1699" y="2254"/>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61" name="Line 305"/>
              <p:cNvSpPr>
                <a:spLocks noChangeShapeType="1"/>
              </p:cNvSpPr>
              <p:nvPr/>
            </p:nvSpPr>
            <p:spPr bwMode="auto">
              <a:xfrm>
                <a:off x="1909" y="2268"/>
                <a:ext cx="81" cy="2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5762" name="Group 306"/>
              <p:cNvGrpSpPr>
                <a:grpSpLocks/>
              </p:cNvGrpSpPr>
              <p:nvPr/>
            </p:nvGrpSpPr>
            <p:grpSpPr bwMode="auto">
              <a:xfrm>
                <a:off x="2168" y="2481"/>
                <a:ext cx="248" cy="196"/>
                <a:chOff x="4306" y="2833"/>
                <a:chExt cx="248" cy="196"/>
              </a:xfrm>
            </p:grpSpPr>
            <p:sp>
              <p:nvSpPr>
                <p:cNvPr id="275763" name="Oval 3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764" name="Text Box 308"/>
                <p:cNvSpPr txBox="1">
                  <a:spLocks noChangeArrowheads="1"/>
                </p:cNvSpPr>
                <p:nvPr/>
              </p:nvSpPr>
              <p:spPr bwMode="auto">
                <a:xfrm>
                  <a:off x="4306" y="2860"/>
                  <a:ext cx="2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130</a:t>
                  </a:r>
                </a:p>
              </p:txBody>
            </p:sp>
          </p:grpSp>
          <p:sp>
            <p:nvSpPr>
              <p:cNvPr id="275765" name="Line 309"/>
              <p:cNvSpPr>
                <a:spLocks noChangeShapeType="1"/>
              </p:cNvSpPr>
              <p:nvPr/>
            </p:nvSpPr>
            <p:spPr bwMode="auto">
              <a:xfrm flipH="1">
                <a:off x="2282" y="2268"/>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766" name="Line 310"/>
              <p:cNvSpPr>
                <a:spLocks noChangeShapeType="1"/>
              </p:cNvSpPr>
              <p:nvPr/>
            </p:nvSpPr>
            <p:spPr bwMode="auto">
              <a:xfrm flipV="1">
                <a:off x="1585" y="1531"/>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5510"/>
                                        </p:tgtEl>
                                        <p:attrNameLst>
                                          <p:attrName>style.visibility</p:attrName>
                                        </p:attrNameLst>
                                      </p:cBhvr>
                                      <p:to>
                                        <p:strVal val="visible"/>
                                      </p:to>
                                    </p:set>
                                    <p:animEffect transition="in" filter="blinds(horizontal)">
                                      <p:cBhvr>
                                        <p:cTn id="7" dur="500"/>
                                        <p:tgtEl>
                                          <p:spTgt spid="2755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5511"/>
                                        </p:tgtEl>
                                        <p:attrNameLst>
                                          <p:attrName>style.visibility</p:attrName>
                                        </p:attrNameLst>
                                      </p:cBhvr>
                                      <p:to>
                                        <p:strVal val="visible"/>
                                      </p:to>
                                    </p:set>
                                    <p:animEffect transition="in" filter="blinds(horizontal)">
                                      <p:cBhvr>
                                        <p:cTn id="12" dur="500"/>
                                        <p:tgtEl>
                                          <p:spTgt spid="2755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5563"/>
                                        </p:tgtEl>
                                        <p:attrNameLst>
                                          <p:attrName>style.visibility</p:attrName>
                                        </p:attrNameLst>
                                      </p:cBhvr>
                                      <p:to>
                                        <p:strVal val="visible"/>
                                      </p:to>
                                    </p:set>
                                    <p:animEffect transition="in" filter="blinds(horizontal)">
                                      <p:cBhvr>
                                        <p:cTn id="17" dur="500"/>
                                        <p:tgtEl>
                                          <p:spTgt spid="2755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5614"/>
                                        </p:tgtEl>
                                        <p:attrNameLst>
                                          <p:attrName>style.visibility</p:attrName>
                                        </p:attrNameLst>
                                      </p:cBhvr>
                                      <p:to>
                                        <p:strVal val="visible"/>
                                      </p:to>
                                    </p:set>
                                    <p:animEffect transition="in" filter="blinds(horizontal)">
                                      <p:cBhvr>
                                        <p:cTn id="22" dur="500"/>
                                        <p:tgtEl>
                                          <p:spTgt spid="2756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5665"/>
                                        </p:tgtEl>
                                        <p:attrNameLst>
                                          <p:attrName>style.visibility</p:attrName>
                                        </p:attrNameLst>
                                      </p:cBhvr>
                                      <p:to>
                                        <p:strVal val="visible"/>
                                      </p:to>
                                    </p:set>
                                    <p:animEffect transition="in" filter="blinds(horizontal)">
                                      <p:cBhvr>
                                        <p:cTn id="27" dur="500"/>
                                        <p:tgtEl>
                                          <p:spTgt spid="2756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5716"/>
                                        </p:tgtEl>
                                        <p:attrNameLst>
                                          <p:attrName>style.visibility</p:attrName>
                                        </p:attrNameLst>
                                      </p:cBhvr>
                                      <p:to>
                                        <p:strVal val="visible"/>
                                      </p:to>
                                    </p:set>
                                    <p:animEffect transition="in" filter="blinds(horizontal)">
                                      <p:cBhvr>
                                        <p:cTn id="32" dur="500"/>
                                        <p:tgtEl>
                                          <p:spTgt spid="27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510" grpId="0" autoUpdateAnimBg="0"/>
      <p:bldP spid="27551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619125" y="165100"/>
            <a:ext cx="7772400" cy="584200"/>
          </a:xfrm>
        </p:spPr>
        <p:txBody>
          <a:bodyPr/>
          <a:lstStyle/>
          <a:p>
            <a:r>
              <a:rPr lang="en-US" sz="2800"/>
              <a:t>Running Time </a:t>
            </a:r>
          </a:p>
        </p:txBody>
      </p:sp>
      <p:sp>
        <p:nvSpPr>
          <p:cNvPr id="276483" name="Rectangle 3" descr="Rectangle: Click to edit Master text styles&#10;Second level&#10;Third level&#10;Fourth level&#10;Fifth level"/>
          <p:cNvSpPr>
            <a:spLocks noGrp="1" noChangeArrowheads="1"/>
          </p:cNvSpPr>
          <p:nvPr>
            <p:ph idx="1"/>
          </p:nvPr>
        </p:nvSpPr>
        <p:spPr>
          <a:xfrm>
            <a:off x="430213" y="749300"/>
            <a:ext cx="8326437" cy="5513388"/>
          </a:xfrm>
        </p:spPr>
        <p:txBody>
          <a:bodyPr/>
          <a:lstStyle/>
          <a:p>
            <a:r>
              <a:rPr lang="en-US" sz="2000">
                <a:cs typeface="Times New Roman" pitchFamily="18" charset="0"/>
                <a:sym typeface="Symbol" pitchFamily="18" charset="2"/>
              </a:rPr>
              <a:t>It take O(k) time to build a heap for the first k elements in the list.</a:t>
            </a:r>
          </a:p>
          <a:p>
            <a:r>
              <a:rPr lang="en-US" sz="2000">
                <a:cs typeface="Times New Roman" pitchFamily="18" charset="0"/>
                <a:sym typeface="Symbol" pitchFamily="18" charset="2"/>
              </a:rPr>
              <a:t>We need to compare the last N-k elements one by one with the smallest element in the heap. To delete the smallest element in the heap and insert a new element if this is necessary takes O(log</a:t>
            </a:r>
            <a:r>
              <a:rPr lang="en-US" sz="2000" i="1">
                <a:cs typeface="Times New Roman" pitchFamily="18" charset="0"/>
                <a:sym typeface="Symbol" pitchFamily="18" charset="2"/>
              </a:rPr>
              <a:t>k</a:t>
            </a:r>
            <a:r>
              <a:rPr lang="en-US" sz="2000">
                <a:cs typeface="Times New Roman" pitchFamily="18" charset="0"/>
                <a:sym typeface="Symbol" pitchFamily="18" charset="2"/>
              </a:rPr>
              <a:t>) time. Totally, it takes O((N-k)log</a:t>
            </a:r>
            <a:r>
              <a:rPr lang="en-US" sz="2000" i="1">
                <a:cs typeface="Times New Roman" pitchFamily="18" charset="0"/>
                <a:sym typeface="Symbol" pitchFamily="18" charset="2"/>
              </a:rPr>
              <a:t>k</a:t>
            </a:r>
            <a:r>
              <a:rPr lang="en-US" sz="2000">
                <a:cs typeface="Times New Roman" pitchFamily="18" charset="0"/>
                <a:sym typeface="Symbol" pitchFamily="18" charset="2"/>
              </a:rPr>
              <a:t>) time.</a:t>
            </a:r>
          </a:p>
          <a:p>
            <a:r>
              <a:rPr lang="en-US" sz="2000">
                <a:cs typeface="Times New Roman" pitchFamily="18" charset="0"/>
                <a:sym typeface="Symbol" pitchFamily="18" charset="2"/>
              </a:rPr>
              <a:t>The running time is O(k + (N-k)logk) = O(Nlog</a:t>
            </a:r>
            <a:r>
              <a:rPr lang="en-US" sz="2000" i="1">
                <a:cs typeface="Times New Roman" pitchFamily="18" charset="0"/>
                <a:sym typeface="Symbol" pitchFamily="18" charset="2"/>
              </a:rPr>
              <a:t>k</a:t>
            </a:r>
            <a:r>
              <a:rPr lang="en-US" sz="2000">
                <a:cs typeface="Times New Roman" pitchFamily="18" charset="0"/>
                <a:sym typeface="Symbol" pitchFamily="18" charset="2"/>
              </a:rPr>
              <a:t>)</a:t>
            </a:r>
            <a:endParaRPr lang="en-US" sz="1800">
              <a:solidFill>
                <a:srgbClr val="FF00FF"/>
              </a:solidFill>
              <a:cs typeface="Times New Roman" pitchFamily="18" charset="0"/>
              <a:sym typeface="Symbol" pitchFamily="18" charset="2"/>
            </a:endParaRPr>
          </a:p>
        </p:txBody>
      </p:sp>
      <p:sp>
        <p:nvSpPr>
          <p:cNvPr id="27648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19125" y="165100"/>
            <a:ext cx="7772400" cy="584200"/>
          </a:xfrm>
        </p:spPr>
        <p:txBody>
          <a:bodyPr/>
          <a:lstStyle/>
          <a:p>
            <a:r>
              <a:rPr lang="en-US" sz="3200"/>
              <a:t>Leftist Heaps</a:t>
            </a:r>
          </a:p>
        </p:txBody>
      </p:sp>
      <p:sp>
        <p:nvSpPr>
          <p:cNvPr id="277507" name="Rectangle 3" descr="Rectangle: Click to edit Master text styles&#10;Second level&#10;Third level&#10;Fourth level&#10;Fifth level"/>
          <p:cNvSpPr>
            <a:spLocks noGrp="1" noChangeArrowheads="1"/>
          </p:cNvSpPr>
          <p:nvPr>
            <p:ph idx="1"/>
          </p:nvPr>
        </p:nvSpPr>
        <p:spPr>
          <a:xfrm>
            <a:off x="230188" y="835025"/>
            <a:ext cx="8616950" cy="5562600"/>
          </a:xfrm>
        </p:spPr>
        <p:txBody>
          <a:bodyPr/>
          <a:lstStyle/>
          <a:p>
            <a:r>
              <a:rPr lang="en-US" sz="2000">
                <a:sym typeface="Symbol" pitchFamily="18" charset="2"/>
              </a:rPr>
              <a:t>Binary heaps support:</a:t>
            </a:r>
          </a:p>
          <a:p>
            <a:pPr lvl="1"/>
            <a:r>
              <a:rPr lang="en-US" sz="1800">
                <a:latin typeface="Batang" pitchFamily="18" charset="-127"/>
                <a:sym typeface="Symbol" pitchFamily="18" charset="2"/>
              </a:rPr>
              <a:t>Insert</a:t>
            </a:r>
            <a:r>
              <a:rPr lang="en-US" sz="1800">
                <a:sym typeface="Symbol" pitchFamily="18" charset="2"/>
              </a:rPr>
              <a:t>: worst-case running time O(log</a:t>
            </a:r>
            <a:r>
              <a:rPr lang="en-US" sz="1800" i="1">
                <a:sym typeface="Symbol" pitchFamily="18" charset="2"/>
              </a:rPr>
              <a:t>N</a:t>
            </a:r>
            <a:r>
              <a:rPr lang="en-US" sz="1800">
                <a:sym typeface="Symbol" pitchFamily="18" charset="2"/>
              </a:rPr>
              <a:t>); average-case running time O(1).</a:t>
            </a:r>
          </a:p>
          <a:p>
            <a:pPr lvl="1"/>
            <a:r>
              <a:rPr lang="en-US" sz="1800">
                <a:latin typeface="Batang" pitchFamily="18" charset="-127"/>
                <a:sym typeface="Symbol" pitchFamily="18" charset="2"/>
              </a:rPr>
              <a:t>deleteMin</a:t>
            </a:r>
            <a:r>
              <a:rPr lang="en-US" sz="1800">
                <a:sym typeface="Symbol" pitchFamily="18" charset="2"/>
              </a:rPr>
              <a:t>: worst-case running time O(log</a:t>
            </a:r>
            <a:r>
              <a:rPr lang="en-US" sz="1800" i="1">
                <a:sym typeface="Symbol" pitchFamily="18" charset="2"/>
              </a:rPr>
              <a:t>N</a:t>
            </a:r>
            <a:r>
              <a:rPr lang="en-US" sz="1800">
                <a:sym typeface="Symbol" pitchFamily="18" charset="2"/>
              </a:rPr>
              <a:t>); average-case running time O(log</a:t>
            </a:r>
            <a:r>
              <a:rPr lang="en-US" sz="1800" i="1">
                <a:sym typeface="Symbol" pitchFamily="18" charset="2"/>
              </a:rPr>
              <a:t>N</a:t>
            </a:r>
            <a:r>
              <a:rPr lang="en-US" sz="1800">
                <a:sym typeface="Symbol" pitchFamily="18" charset="2"/>
              </a:rPr>
              <a:t>); </a:t>
            </a:r>
          </a:p>
          <a:p>
            <a:pPr lvl="1"/>
            <a:r>
              <a:rPr lang="en-US" sz="1800">
                <a:solidFill>
                  <a:srgbClr val="FF00FF"/>
                </a:solidFill>
                <a:sym typeface="Symbol" pitchFamily="18" charset="2"/>
              </a:rPr>
              <a:t>Binary heaps cannot support </a:t>
            </a:r>
            <a:r>
              <a:rPr lang="en-US" sz="1800">
                <a:solidFill>
                  <a:srgbClr val="FF00FF"/>
                </a:solidFill>
                <a:latin typeface="Batang" pitchFamily="18" charset="-127"/>
                <a:sym typeface="Symbol" pitchFamily="18" charset="2"/>
              </a:rPr>
              <a:t>merging</a:t>
            </a:r>
            <a:r>
              <a:rPr lang="en-US" sz="1800">
                <a:solidFill>
                  <a:srgbClr val="FF00FF"/>
                </a:solidFill>
                <a:sym typeface="Symbol" pitchFamily="18" charset="2"/>
              </a:rPr>
              <a:t> efficiently (O(N))</a:t>
            </a:r>
            <a:r>
              <a:rPr lang="en-US" sz="1800">
                <a:sym typeface="Symbol" pitchFamily="18" charset="2"/>
              </a:rPr>
              <a:t>.</a:t>
            </a:r>
          </a:p>
          <a:p>
            <a:r>
              <a:rPr lang="en-US" sz="2000">
                <a:sym typeface="Symbol" pitchFamily="18" charset="2"/>
              </a:rPr>
              <a:t>A </a:t>
            </a:r>
            <a:r>
              <a:rPr lang="en-US" sz="2000">
                <a:solidFill>
                  <a:srgbClr val="FF0000"/>
                </a:solidFill>
                <a:sym typeface="Symbol" pitchFamily="18" charset="2"/>
              </a:rPr>
              <a:t>link-based</a:t>
            </a:r>
            <a:r>
              <a:rPr lang="en-US" sz="2000">
                <a:sym typeface="Symbol" pitchFamily="18" charset="2"/>
              </a:rPr>
              <a:t> data structure, called </a:t>
            </a:r>
            <a:r>
              <a:rPr lang="en-US" sz="2000">
                <a:solidFill>
                  <a:schemeClr val="hlink"/>
                </a:solidFill>
                <a:sym typeface="Symbol" pitchFamily="18" charset="2"/>
              </a:rPr>
              <a:t>leftist heap</a:t>
            </a:r>
            <a:r>
              <a:rPr lang="en-US" sz="2000">
                <a:sym typeface="Symbol" pitchFamily="18" charset="2"/>
              </a:rPr>
              <a:t>, efficiently supports </a:t>
            </a:r>
            <a:r>
              <a:rPr lang="en-US" sz="2000">
                <a:latin typeface="Batang" pitchFamily="18" charset="-127"/>
                <a:sym typeface="Symbol" pitchFamily="18" charset="2"/>
              </a:rPr>
              <a:t>merging</a:t>
            </a:r>
            <a:r>
              <a:rPr lang="en-US" sz="2000">
                <a:sym typeface="Symbol" pitchFamily="18" charset="2"/>
              </a:rPr>
              <a:t> (O(log</a:t>
            </a:r>
            <a:r>
              <a:rPr lang="en-US" sz="2000" i="1">
                <a:sym typeface="Symbol" pitchFamily="18" charset="2"/>
              </a:rPr>
              <a:t>N</a:t>
            </a:r>
            <a:r>
              <a:rPr lang="en-US" sz="2000">
                <a:sym typeface="Symbol" pitchFamily="18" charset="2"/>
              </a:rPr>
              <a:t>)).</a:t>
            </a:r>
          </a:p>
          <a:p>
            <a:r>
              <a:rPr lang="en-US" sz="2000">
                <a:sym typeface="Symbol" pitchFamily="18" charset="2"/>
              </a:rPr>
              <a:t>We define the </a:t>
            </a:r>
            <a:r>
              <a:rPr lang="en-US" sz="2000">
                <a:solidFill>
                  <a:schemeClr val="hlink"/>
                </a:solidFill>
                <a:sym typeface="Symbol" pitchFamily="18" charset="2"/>
              </a:rPr>
              <a:t>null path length</a:t>
            </a:r>
            <a:r>
              <a:rPr lang="en-US" sz="2000">
                <a:sym typeface="Symbol" pitchFamily="18" charset="2"/>
              </a:rPr>
              <a:t>, </a:t>
            </a:r>
            <a:r>
              <a:rPr lang="en-US" sz="2000">
                <a:solidFill>
                  <a:schemeClr val="hlink"/>
                </a:solidFill>
                <a:sym typeface="Symbol" pitchFamily="18" charset="2"/>
              </a:rPr>
              <a:t>npl(X),</a:t>
            </a:r>
            <a:r>
              <a:rPr lang="en-US" sz="2000">
                <a:sym typeface="Symbol" pitchFamily="18" charset="2"/>
              </a:rPr>
              <a:t> of any node X in a binary tree to be the length of the shortest path from X to a node without two children. npl(NULL) = -1.</a:t>
            </a:r>
          </a:p>
          <a:p>
            <a:r>
              <a:rPr lang="en-US" sz="2000">
                <a:sym typeface="Symbol" pitchFamily="18" charset="2"/>
              </a:rPr>
              <a:t>The null path length of any node is 1 </a:t>
            </a:r>
          </a:p>
          <a:p>
            <a:pPr>
              <a:buFont typeface="Wingdings" pitchFamily="2" charset="2"/>
              <a:buNone/>
            </a:pPr>
            <a:r>
              <a:rPr lang="en-US" sz="2000">
                <a:sym typeface="Symbol" pitchFamily="18" charset="2"/>
              </a:rPr>
              <a:t>	more than the minimum of the null </a:t>
            </a:r>
          </a:p>
          <a:p>
            <a:pPr>
              <a:buFont typeface="Wingdings" pitchFamily="2" charset="2"/>
              <a:buNone/>
            </a:pPr>
            <a:r>
              <a:rPr lang="en-US" sz="2000">
                <a:sym typeface="Symbol" pitchFamily="18" charset="2"/>
              </a:rPr>
              <a:t>	path lengths of its children.</a:t>
            </a:r>
          </a:p>
        </p:txBody>
      </p:sp>
      <p:sp>
        <p:nvSpPr>
          <p:cNvPr id="27750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7509" name="Group 5"/>
          <p:cNvGrpSpPr>
            <a:grpSpLocks/>
          </p:cNvGrpSpPr>
          <p:nvPr/>
        </p:nvGrpSpPr>
        <p:grpSpPr bwMode="auto">
          <a:xfrm>
            <a:off x="6375400" y="3962400"/>
            <a:ext cx="339725" cy="311150"/>
            <a:chOff x="4306" y="2833"/>
            <a:chExt cx="214" cy="196"/>
          </a:xfrm>
        </p:grpSpPr>
        <p:sp>
          <p:nvSpPr>
            <p:cNvPr id="277510"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1" name="Text Box 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77512" name="Group 8"/>
          <p:cNvGrpSpPr>
            <a:grpSpLocks/>
          </p:cNvGrpSpPr>
          <p:nvPr/>
        </p:nvGrpSpPr>
        <p:grpSpPr bwMode="auto">
          <a:xfrm>
            <a:off x="5461000" y="4502150"/>
            <a:ext cx="339725" cy="311150"/>
            <a:chOff x="4306" y="2833"/>
            <a:chExt cx="214" cy="196"/>
          </a:xfrm>
        </p:grpSpPr>
        <p:sp>
          <p:nvSpPr>
            <p:cNvPr id="277513"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4"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7515" name="Group 11"/>
          <p:cNvGrpSpPr>
            <a:grpSpLocks/>
          </p:cNvGrpSpPr>
          <p:nvPr/>
        </p:nvGrpSpPr>
        <p:grpSpPr bwMode="auto">
          <a:xfrm>
            <a:off x="7289800" y="4502150"/>
            <a:ext cx="339725" cy="311150"/>
            <a:chOff x="4306" y="2833"/>
            <a:chExt cx="214" cy="196"/>
          </a:xfrm>
        </p:grpSpPr>
        <p:sp>
          <p:nvSpPr>
            <p:cNvPr id="277516"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7"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7518" name="Line 14"/>
          <p:cNvSpPr>
            <a:spLocks noChangeShapeType="1"/>
          </p:cNvSpPr>
          <p:nvPr/>
        </p:nvSpPr>
        <p:spPr bwMode="auto">
          <a:xfrm flipH="1">
            <a:off x="5689600" y="4202113"/>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7519" name="Line 15"/>
          <p:cNvSpPr>
            <a:spLocks noChangeShapeType="1"/>
          </p:cNvSpPr>
          <p:nvPr/>
        </p:nvSpPr>
        <p:spPr bwMode="auto">
          <a:xfrm>
            <a:off x="6691313" y="4202113"/>
            <a:ext cx="719137"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7520" name="Group 16"/>
          <p:cNvGrpSpPr>
            <a:grpSpLocks/>
          </p:cNvGrpSpPr>
          <p:nvPr/>
        </p:nvGrpSpPr>
        <p:grpSpPr bwMode="auto">
          <a:xfrm>
            <a:off x="4991100" y="5111750"/>
            <a:ext cx="339725" cy="311150"/>
            <a:chOff x="4306" y="2833"/>
            <a:chExt cx="214" cy="196"/>
          </a:xfrm>
        </p:grpSpPr>
        <p:sp>
          <p:nvSpPr>
            <p:cNvPr id="277521"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2"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7523" name="Group 19"/>
          <p:cNvGrpSpPr>
            <a:grpSpLocks/>
          </p:cNvGrpSpPr>
          <p:nvPr/>
        </p:nvGrpSpPr>
        <p:grpSpPr bwMode="auto">
          <a:xfrm>
            <a:off x="5918200" y="5111750"/>
            <a:ext cx="339725" cy="311150"/>
            <a:chOff x="4306" y="2833"/>
            <a:chExt cx="214" cy="196"/>
          </a:xfrm>
        </p:grpSpPr>
        <p:sp>
          <p:nvSpPr>
            <p:cNvPr id="277524"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5"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7526" name="Line 22"/>
          <p:cNvSpPr>
            <a:spLocks noChangeShapeType="1"/>
          </p:cNvSpPr>
          <p:nvPr/>
        </p:nvSpPr>
        <p:spPr bwMode="auto">
          <a:xfrm flipH="1">
            <a:off x="5192713" y="475297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7527" name="Line 23"/>
          <p:cNvSpPr>
            <a:spLocks noChangeShapeType="1"/>
          </p:cNvSpPr>
          <p:nvPr/>
        </p:nvSpPr>
        <p:spPr bwMode="auto">
          <a:xfrm>
            <a:off x="5762625" y="4762500"/>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7528" name="Group 24"/>
          <p:cNvGrpSpPr>
            <a:grpSpLocks/>
          </p:cNvGrpSpPr>
          <p:nvPr/>
        </p:nvGrpSpPr>
        <p:grpSpPr bwMode="auto">
          <a:xfrm>
            <a:off x="5676900" y="5715000"/>
            <a:ext cx="339725" cy="311150"/>
            <a:chOff x="4306" y="2833"/>
            <a:chExt cx="214" cy="196"/>
          </a:xfrm>
        </p:grpSpPr>
        <p:sp>
          <p:nvSpPr>
            <p:cNvPr id="277529"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0"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sp>
        <p:nvSpPr>
          <p:cNvPr id="277531" name="Line 27"/>
          <p:cNvSpPr>
            <a:spLocks noChangeShapeType="1"/>
          </p:cNvSpPr>
          <p:nvPr/>
        </p:nvSpPr>
        <p:spPr bwMode="auto">
          <a:xfrm flipH="1">
            <a:off x="5859463" y="535463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7532" name="Line 28"/>
          <p:cNvSpPr>
            <a:spLocks noChangeShapeType="1"/>
          </p:cNvSpPr>
          <p:nvPr/>
        </p:nvSpPr>
        <p:spPr bwMode="auto">
          <a:xfrm flipV="1">
            <a:off x="5678488" y="420687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7533" name="Text Box 29"/>
          <p:cNvSpPr txBox="1">
            <a:spLocks noChangeArrowheads="1"/>
          </p:cNvSpPr>
          <p:nvPr/>
        </p:nvSpPr>
        <p:spPr bwMode="auto">
          <a:xfrm>
            <a:off x="5975350" y="5734050"/>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7534" name="Text Box 30"/>
          <p:cNvSpPr txBox="1">
            <a:spLocks noChangeArrowheads="1"/>
          </p:cNvSpPr>
          <p:nvPr/>
        </p:nvSpPr>
        <p:spPr bwMode="auto">
          <a:xfrm>
            <a:off x="5295900" y="5106988"/>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7535" name="Text Box 31"/>
          <p:cNvSpPr txBox="1">
            <a:spLocks noChangeArrowheads="1"/>
          </p:cNvSpPr>
          <p:nvPr/>
        </p:nvSpPr>
        <p:spPr bwMode="auto">
          <a:xfrm>
            <a:off x="6218238" y="5100638"/>
            <a:ext cx="322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7536" name="Text Box 32"/>
          <p:cNvSpPr txBox="1">
            <a:spLocks noChangeArrowheads="1"/>
          </p:cNvSpPr>
          <p:nvPr/>
        </p:nvSpPr>
        <p:spPr bwMode="auto">
          <a:xfrm>
            <a:off x="5772150" y="4454525"/>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sp>
        <p:nvSpPr>
          <p:cNvPr id="277537" name="Text Box 33"/>
          <p:cNvSpPr txBox="1">
            <a:spLocks noChangeArrowheads="1"/>
          </p:cNvSpPr>
          <p:nvPr/>
        </p:nvSpPr>
        <p:spPr bwMode="auto">
          <a:xfrm>
            <a:off x="7589838" y="4475163"/>
            <a:ext cx="322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7538" name="Text Box 34"/>
          <p:cNvSpPr txBox="1">
            <a:spLocks noChangeArrowheads="1"/>
          </p:cNvSpPr>
          <p:nvPr/>
        </p:nvSpPr>
        <p:spPr bwMode="auto">
          <a:xfrm>
            <a:off x="6691313" y="3870325"/>
            <a:ext cx="322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sp>
        <p:nvSpPr>
          <p:cNvPr id="277539" name="Text Box 35"/>
          <p:cNvSpPr txBox="1">
            <a:spLocks noChangeArrowheads="1"/>
          </p:cNvSpPr>
          <p:nvPr/>
        </p:nvSpPr>
        <p:spPr bwMode="auto">
          <a:xfrm>
            <a:off x="6680200" y="4916488"/>
            <a:ext cx="2322513"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 </a:t>
            </a:r>
            <a:r>
              <a:rPr lang="en-US" sz="1400">
                <a:solidFill>
                  <a:schemeClr val="hlink"/>
                </a:solidFill>
              </a:rPr>
              <a:t>path</a:t>
            </a:r>
            <a:r>
              <a:rPr lang="en-US" sz="1400"/>
              <a:t> from node n</a:t>
            </a:r>
            <a:r>
              <a:rPr lang="en-US" sz="1400" baseline="-25000"/>
              <a:t>1</a:t>
            </a:r>
            <a:r>
              <a:rPr lang="en-US" sz="1400"/>
              <a:t> to n</a:t>
            </a:r>
            <a:r>
              <a:rPr lang="en-US" sz="1400" baseline="-25000"/>
              <a:t>k</a:t>
            </a:r>
          </a:p>
          <a:p>
            <a:r>
              <a:rPr lang="en-US" sz="1400"/>
              <a:t>is defined as a sequence of</a:t>
            </a:r>
          </a:p>
          <a:p>
            <a:r>
              <a:rPr lang="en-US" sz="1400"/>
              <a:t>nodes n</a:t>
            </a:r>
            <a:r>
              <a:rPr lang="en-US" sz="1400" baseline="-25000"/>
              <a:t>1</a:t>
            </a:r>
            <a:r>
              <a:rPr lang="en-US" sz="1400"/>
              <a:t>, n</a:t>
            </a:r>
            <a:r>
              <a:rPr lang="en-US" sz="1400" baseline="-25000"/>
              <a:t>2</a:t>
            </a:r>
            <a:r>
              <a:rPr lang="en-US" sz="1400"/>
              <a:t>, …, n</a:t>
            </a:r>
            <a:r>
              <a:rPr lang="en-US" sz="1400" baseline="-25000"/>
              <a:t>k</a:t>
            </a:r>
            <a:r>
              <a:rPr lang="en-US" sz="1400"/>
              <a:t> such </a:t>
            </a:r>
          </a:p>
          <a:p>
            <a:r>
              <a:rPr lang="en-US" sz="1400"/>
              <a:t>that n</a:t>
            </a:r>
            <a:r>
              <a:rPr lang="en-US" sz="1400" baseline="-25000"/>
              <a:t>i</a:t>
            </a:r>
            <a:r>
              <a:rPr lang="en-US" sz="1400"/>
              <a:t> is the parent of n</a:t>
            </a:r>
            <a:r>
              <a:rPr lang="en-US" sz="1400" baseline="-25000"/>
              <a:t>i+1</a:t>
            </a:r>
          </a:p>
          <a:p>
            <a:r>
              <a:rPr lang="en-US" sz="1400"/>
              <a:t>for 1 &lt;= i &lt; 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7533"/>
                                        </p:tgtEl>
                                        <p:attrNameLst>
                                          <p:attrName>style.visibility</p:attrName>
                                        </p:attrNameLst>
                                      </p:cBhvr>
                                      <p:to>
                                        <p:strVal val="visible"/>
                                      </p:to>
                                    </p:set>
                                    <p:animEffect transition="in" filter="blinds(horizontal)">
                                      <p:cBhvr>
                                        <p:cTn id="7" dur="500"/>
                                        <p:tgtEl>
                                          <p:spTgt spid="2775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7534"/>
                                        </p:tgtEl>
                                        <p:attrNameLst>
                                          <p:attrName>style.visibility</p:attrName>
                                        </p:attrNameLst>
                                      </p:cBhvr>
                                      <p:to>
                                        <p:strVal val="visible"/>
                                      </p:to>
                                    </p:set>
                                    <p:animEffect transition="in" filter="blinds(horizontal)">
                                      <p:cBhvr>
                                        <p:cTn id="12" dur="500"/>
                                        <p:tgtEl>
                                          <p:spTgt spid="2775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7535"/>
                                        </p:tgtEl>
                                        <p:attrNameLst>
                                          <p:attrName>style.visibility</p:attrName>
                                        </p:attrNameLst>
                                      </p:cBhvr>
                                      <p:to>
                                        <p:strVal val="visible"/>
                                      </p:to>
                                    </p:set>
                                    <p:animEffect transition="in" filter="blinds(horizontal)">
                                      <p:cBhvr>
                                        <p:cTn id="17" dur="500"/>
                                        <p:tgtEl>
                                          <p:spTgt spid="2775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7537"/>
                                        </p:tgtEl>
                                        <p:attrNameLst>
                                          <p:attrName>style.visibility</p:attrName>
                                        </p:attrNameLst>
                                      </p:cBhvr>
                                      <p:to>
                                        <p:strVal val="visible"/>
                                      </p:to>
                                    </p:set>
                                    <p:animEffect transition="in" filter="blinds(horizontal)">
                                      <p:cBhvr>
                                        <p:cTn id="22" dur="500"/>
                                        <p:tgtEl>
                                          <p:spTgt spid="2775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77536"/>
                                        </p:tgtEl>
                                        <p:attrNameLst>
                                          <p:attrName>style.visibility</p:attrName>
                                        </p:attrNameLst>
                                      </p:cBhvr>
                                      <p:to>
                                        <p:strVal val="visible"/>
                                      </p:to>
                                    </p:set>
                                    <p:animEffect transition="in" filter="blinds(horizontal)">
                                      <p:cBhvr>
                                        <p:cTn id="27" dur="500"/>
                                        <p:tgtEl>
                                          <p:spTgt spid="2775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7538"/>
                                        </p:tgtEl>
                                        <p:attrNameLst>
                                          <p:attrName>style.visibility</p:attrName>
                                        </p:attrNameLst>
                                      </p:cBhvr>
                                      <p:to>
                                        <p:strVal val="visible"/>
                                      </p:to>
                                    </p:set>
                                    <p:animEffect transition="in" filter="blinds(horizontal)">
                                      <p:cBhvr>
                                        <p:cTn id="32" dur="500"/>
                                        <p:tgtEl>
                                          <p:spTgt spid="2775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77539"/>
                                        </p:tgtEl>
                                        <p:attrNameLst>
                                          <p:attrName>style.visibility</p:attrName>
                                        </p:attrNameLst>
                                      </p:cBhvr>
                                      <p:to>
                                        <p:strVal val="visible"/>
                                      </p:to>
                                    </p:set>
                                    <p:animEffect transition="in" filter="blinds(horizontal)">
                                      <p:cBhvr>
                                        <p:cTn id="37" dur="500"/>
                                        <p:tgtEl>
                                          <p:spTgt spid="277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33" grpId="0" autoUpdateAnimBg="0"/>
      <p:bldP spid="277534" grpId="0" autoUpdateAnimBg="0"/>
      <p:bldP spid="277535" grpId="0" autoUpdateAnimBg="0"/>
      <p:bldP spid="277536" grpId="0" autoUpdateAnimBg="0"/>
      <p:bldP spid="277537" grpId="0" autoUpdateAnimBg="0"/>
      <p:bldP spid="277538" grpId="0" autoUpdateAnimBg="0"/>
      <p:bldP spid="27753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619125" y="165100"/>
            <a:ext cx="7772400" cy="884238"/>
          </a:xfrm>
        </p:spPr>
        <p:txBody>
          <a:bodyPr/>
          <a:lstStyle/>
          <a:p>
            <a:r>
              <a:rPr lang="en-US" sz="3200"/>
              <a:t>What is a Leftist Heap?</a:t>
            </a:r>
          </a:p>
        </p:txBody>
      </p:sp>
      <p:sp>
        <p:nvSpPr>
          <p:cNvPr id="278531" name="Rectangle 3" descr="Rectangle: Click to edit Master text styles&#10;Second level&#10;Third level&#10;Fourth level&#10;Fifth level"/>
          <p:cNvSpPr>
            <a:spLocks noGrp="1" noChangeArrowheads="1"/>
          </p:cNvSpPr>
          <p:nvPr>
            <p:ph idx="1"/>
          </p:nvPr>
        </p:nvSpPr>
        <p:spPr>
          <a:xfrm>
            <a:off x="595313" y="1135063"/>
            <a:ext cx="8101012" cy="5143500"/>
          </a:xfrm>
        </p:spPr>
        <p:txBody>
          <a:bodyPr/>
          <a:lstStyle/>
          <a:p>
            <a:r>
              <a:rPr lang="en-US" sz="2000">
                <a:solidFill>
                  <a:schemeClr val="hlink"/>
                </a:solidFill>
                <a:sym typeface="Symbol" pitchFamily="18" charset="2"/>
              </a:rPr>
              <a:t>A binary tree</a:t>
            </a:r>
          </a:p>
          <a:p>
            <a:r>
              <a:rPr lang="en-US" sz="2000">
                <a:solidFill>
                  <a:schemeClr val="hlink"/>
                </a:solidFill>
                <a:sym typeface="Symbol" pitchFamily="18" charset="2"/>
              </a:rPr>
              <a:t>The leftist heap property</a:t>
            </a:r>
            <a:r>
              <a:rPr lang="en-US" sz="2000">
                <a:sym typeface="Symbol" pitchFamily="18" charset="2"/>
              </a:rPr>
              <a:t>: for every node X in the heap, the null path length of the left child is at least as large as that of the right child.</a:t>
            </a:r>
          </a:p>
          <a:p>
            <a:r>
              <a:rPr lang="en-US" sz="2000">
                <a:solidFill>
                  <a:schemeClr val="hlink"/>
                </a:solidFill>
                <a:sym typeface="Symbol" pitchFamily="18" charset="2"/>
              </a:rPr>
              <a:t>The heap-order property</a:t>
            </a:r>
            <a:r>
              <a:rPr lang="en-US" sz="2000">
                <a:sym typeface="Symbol" pitchFamily="18" charset="2"/>
              </a:rPr>
              <a:t>: for every node x, the key in the parent of x is smaller than (or equal to) the key in x, with the exception of the root.</a:t>
            </a:r>
          </a:p>
          <a:p>
            <a:endParaRPr lang="en-US" sz="2000">
              <a:sym typeface="Symbol" pitchFamily="18" charset="2"/>
            </a:endParaRPr>
          </a:p>
        </p:txBody>
      </p:sp>
      <p:sp>
        <p:nvSpPr>
          <p:cNvPr id="27853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8533" name="Group 5"/>
          <p:cNvGrpSpPr>
            <a:grpSpLocks/>
          </p:cNvGrpSpPr>
          <p:nvPr/>
        </p:nvGrpSpPr>
        <p:grpSpPr bwMode="auto">
          <a:xfrm>
            <a:off x="2332038" y="4189413"/>
            <a:ext cx="339725" cy="311150"/>
            <a:chOff x="4306" y="2833"/>
            <a:chExt cx="214" cy="196"/>
          </a:xfrm>
        </p:grpSpPr>
        <p:sp>
          <p:nvSpPr>
            <p:cNvPr id="278534"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35" name="Text Box 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78536" name="Group 8"/>
          <p:cNvGrpSpPr>
            <a:grpSpLocks/>
          </p:cNvGrpSpPr>
          <p:nvPr/>
        </p:nvGrpSpPr>
        <p:grpSpPr bwMode="auto">
          <a:xfrm>
            <a:off x="1417638" y="4729163"/>
            <a:ext cx="339725" cy="311150"/>
            <a:chOff x="4306" y="2833"/>
            <a:chExt cx="214" cy="196"/>
          </a:xfrm>
        </p:grpSpPr>
        <p:sp>
          <p:nvSpPr>
            <p:cNvPr id="278537"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38"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8539" name="Group 11"/>
          <p:cNvGrpSpPr>
            <a:grpSpLocks/>
          </p:cNvGrpSpPr>
          <p:nvPr/>
        </p:nvGrpSpPr>
        <p:grpSpPr bwMode="auto">
          <a:xfrm>
            <a:off x="3246438" y="4729163"/>
            <a:ext cx="339725" cy="311150"/>
            <a:chOff x="4306" y="2833"/>
            <a:chExt cx="214" cy="196"/>
          </a:xfrm>
        </p:grpSpPr>
        <p:sp>
          <p:nvSpPr>
            <p:cNvPr id="278540"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1"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8542" name="Line 14"/>
          <p:cNvSpPr>
            <a:spLocks noChangeShapeType="1"/>
          </p:cNvSpPr>
          <p:nvPr/>
        </p:nvSpPr>
        <p:spPr bwMode="auto">
          <a:xfrm flipH="1">
            <a:off x="1646238" y="4429125"/>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43" name="Line 15"/>
          <p:cNvSpPr>
            <a:spLocks noChangeShapeType="1"/>
          </p:cNvSpPr>
          <p:nvPr/>
        </p:nvSpPr>
        <p:spPr bwMode="auto">
          <a:xfrm>
            <a:off x="2647950" y="4429125"/>
            <a:ext cx="719138"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44" name="Group 16"/>
          <p:cNvGrpSpPr>
            <a:grpSpLocks/>
          </p:cNvGrpSpPr>
          <p:nvPr/>
        </p:nvGrpSpPr>
        <p:grpSpPr bwMode="auto">
          <a:xfrm>
            <a:off x="947738" y="5338763"/>
            <a:ext cx="339725" cy="311150"/>
            <a:chOff x="4306" y="2833"/>
            <a:chExt cx="214" cy="196"/>
          </a:xfrm>
        </p:grpSpPr>
        <p:sp>
          <p:nvSpPr>
            <p:cNvPr id="278545"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6"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8547" name="Group 19"/>
          <p:cNvGrpSpPr>
            <a:grpSpLocks/>
          </p:cNvGrpSpPr>
          <p:nvPr/>
        </p:nvGrpSpPr>
        <p:grpSpPr bwMode="auto">
          <a:xfrm>
            <a:off x="1874838" y="5338763"/>
            <a:ext cx="339725" cy="311150"/>
            <a:chOff x="4306" y="2833"/>
            <a:chExt cx="214" cy="196"/>
          </a:xfrm>
        </p:grpSpPr>
        <p:sp>
          <p:nvSpPr>
            <p:cNvPr id="278548"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9"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8550" name="Line 22"/>
          <p:cNvSpPr>
            <a:spLocks noChangeShapeType="1"/>
          </p:cNvSpPr>
          <p:nvPr/>
        </p:nvSpPr>
        <p:spPr bwMode="auto">
          <a:xfrm flipH="1">
            <a:off x="1149350" y="4979988"/>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51" name="Line 23"/>
          <p:cNvSpPr>
            <a:spLocks noChangeShapeType="1"/>
          </p:cNvSpPr>
          <p:nvPr/>
        </p:nvSpPr>
        <p:spPr bwMode="auto">
          <a:xfrm>
            <a:off x="1719263" y="4989513"/>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52" name="Group 24"/>
          <p:cNvGrpSpPr>
            <a:grpSpLocks/>
          </p:cNvGrpSpPr>
          <p:nvPr/>
        </p:nvGrpSpPr>
        <p:grpSpPr bwMode="auto">
          <a:xfrm>
            <a:off x="1633538" y="5942013"/>
            <a:ext cx="339725" cy="311150"/>
            <a:chOff x="4306" y="2833"/>
            <a:chExt cx="214" cy="196"/>
          </a:xfrm>
        </p:grpSpPr>
        <p:sp>
          <p:nvSpPr>
            <p:cNvPr id="278553"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54"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sp>
        <p:nvSpPr>
          <p:cNvPr id="278555" name="Line 27"/>
          <p:cNvSpPr>
            <a:spLocks noChangeShapeType="1"/>
          </p:cNvSpPr>
          <p:nvPr/>
        </p:nvSpPr>
        <p:spPr bwMode="auto">
          <a:xfrm flipH="1">
            <a:off x="1816100" y="5581650"/>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56" name="Line 28"/>
          <p:cNvSpPr>
            <a:spLocks noChangeShapeType="1"/>
          </p:cNvSpPr>
          <p:nvPr/>
        </p:nvSpPr>
        <p:spPr bwMode="auto">
          <a:xfrm flipV="1">
            <a:off x="1635125" y="443388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57" name="Group 29"/>
          <p:cNvGrpSpPr>
            <a:grpSpLocks/>
          </p:cNvGrpSpPr>
          <p:nvPr/>
        </p:nvGrpSpPr>
        <p:grpSpPr bwMode="auto">
          <a:xfrm>
            <a:off x="1252538" y="4097338"/>
            <a:ext cx="2616200" cy="2200275"/>
            <a:chOff x="789" y="2581"/>
            <a:chExt cx="1648" cy="1386"/>
          </a:xfrm>
        </p:grpSpPr>
        <p:sp>
          <p:nvSpPr>
            <p:cNvPr id="278558" name="Text Box 30"/>
            <p:cNvSpPr txBox="1">
              <a:spLocks noChangeArrowheads="1"/>
            </p:cNvSpPr>
            <p:nvPr/>
          </p:nvSpPr>
          <p:spPr bwMode="auto">
            <a:xfrm>
              <a:off x="1217" y="3755"/>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59" name="Text Box 31"/>
            <p:cNvSpPr txBox="1">
              <a:spLocks noChangeArrowheads="1"/>
            </p:cNvSpPr>
            <p:nvPr/>
          </p:nvSpPr>
          <p:spPr bwMode="auto">
            <a:xfrm>
              <a:off x="789" y="3360"/>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60" name="Text Box 32"/>
            <p:cNvSpPr txBox="1">
              <a:spLocks noChangeArrowheads="1"/>
            </p:cNvSpPr>
            <p:nvPr/>
          </p:nvSpPr>
          <p:spPr bwMode="auto">
            <a:xfrm>
              <a:off x="1370" y="3356"/>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61" name="Text Box 33"/>
            <p:cNvSpPr txBox="1">
              <a:spLocks noChangeArrowheads="1"/>
            </p:cNvSpPr>
            <p:nvPr/>
          </p:nvSpPr>
          <p:spPr bwMode="auto">
            <a:xfrm>
              <a:off x="1089" y="2949"/>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sp>
          <p:nvSpPr>
            <p:cNvPr id="278562" name="Text Box 34"/>
            <p:cNvSpPr txBox="1">
              <a:spLocks noChangeArrowheads="1"/>
            </p:cNvSpPr>
            <p:nvPr/>
          </p:nvSpPr>
          <p:spPr bwMode="auto">
            <a:xfrm>
              <a:off x="2234" y="2962"/>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63" name="Text Box 35"/>
            <p:cNvSpPr txBox="1">
              <a:spLocks noChangeArrowheads="1"/>
            </p:cNvSpPr>
            <p:nvPr/>
          </p:nvSpPr>
          <p:spPr bwMode="auto">
            <a:xfrm>
              <a:off x="1668" y="2581"/>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grpSp>
      <p:grpSp>
        <p:nvGrpSpPr>
          <p:cNvPr id="278564" name="Group 36"/>
          <p:cNvGrpSpPr>
            <a:grpSpLocks/>
          </p:cNvGrpSpPr>
          <p:nvPr/>
        </p:nvGrpSpPr>
        <p:grpSpPr bwMode="auto">
          <a:xfrm>
            <a:off x="5561013" y="4287838"/>
            <a:ext cx="339725" cy="311150"/>
            <a:chOff x="4306" y="2833"/>
            <a:chExt cx="214" cy="196"/>
          </a:xfrm>
        </p:grpSpPr>
        <p:sp>
          <p:nvSpPr>
            <p:cNvPr id="278565"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66" name="Text Box 3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78567" name="Group 39"/>
          <p:cNvGrpSpPr>
            <a:grpSpLocks/>
          </p:cNvGrpSpPr>
          <p:nvPr/>
        </p:nvGrpSpPr>
        <p:grpSpPr bwMode="auto">
          <a:xfrm>
            <a:off x="4646613" y="4827588"/>
            <a:ext cx="339725" cy="311150"/>
            <a:chOff x="4306" y="2833"/>
            <a:chExt cx="214" cy="196"/>
          </a:xfrm>
        </p:grpSpPr>
        <p:sp>
          <p:nvSpPr>
            <p:cNvPr id="278568" name="Oval 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69" name="Text Box 4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20</a:t>
              </a:r>
            </a:p>
          </p:txBody>
        </p:sp>
      </p:grpSp>
      <p:grpSp>
        <p:nvGrpSpPr>
          <p:cNvPr id="278570" name="Group 42"/>
          <p:cNvGrpSpPr>
            <a:grpSpLocks/>
          </p:cNvGrpSpPr>
          <p:nvPr/>
        </p:nvGrpSpPr>
        <p:grpSpPr bwMode="auto">
          <a:xfrm>
            <a:off x="6475413" y="4827588"/>
            <a:ext cx="339725" cy="311150"/>
            <a:chOff x="4306" y="2833"/>
            <a:chExt cx="214" cy="196"/>
          </a:xfrm>
        </p:grpSpPr>
        <p:sp>
          <p:nvSpPr>
            <p:cNvPr id="278571" name="Oval 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72" name="Text Box 4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40</a:t>
              </a:r>
            </a:p>
          </p:txBody>
        </p:sp>
      </p:grpSp>
      <p:sp>
        <p:nvSpPr>
          <p:cNvPr id="278573" name="Line 45"/>
          <p:cNvSpPr>
            <a:spLocks noChangeShapeType="1"/>
          </p:cNvSpPr>
          <p:nvPr/>
        </p:nvSpPr>
        <p:spPr bwMode="auto">
          <a:xfrm flipH="1">
            <a:off x="4875213" y="452755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74" name="Line 46"/>
          <p:cNvSpPr>
            <a:spLocks noChangeShapeType="1"/>
          </p:cNvSpPr>
          <p:nvPr/>
        </p:nvSpPr>
        <p:spPr bwMode="auto">
          <a:xfrm>
            <a:off x="5876925" y="4527550"/>
            <a:ext cx="719138"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75" name="Group 47"/>
          <p:cNvGrpSpPr>
            <a:grpSpLocks/>
          </p:cNvGrpSpPr>
          <p:nvPr/>
        </p:nvGrpSpPr>
        <p:grpSpPr bwMode="auto">
          <a:xfrm>
            <a:off x="4176713" y="5437188"/>
            <a:ext cx="339725" cy="311150"/>
            <a:chOff x="4306" y="2833"/>
            <a:chExt cx="214" cy="196"/>
          </a:xfrm>
        </p:grpSpPr>
        <p:sp>
          <p:nvSpPr>
            <p:cNvPr id="278576"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77"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30</a:t>
              </a:r>
            </a:p>
          </p:txBody>
        </p:sp>
      </p:grpSp>
      <p:grpSp>
        <p:nvGrpSpPr>
          <p:cNvPr id="278578" name="Group 50"/>
          <p:cNvGrpSpPr>
            <a:grpSpLocks/>
          </p:cNvGrpSpPr>
          <p:nvPr/>
        </p:nvGrpSpPr>
        <p:grpSpPr bwMode="auto">
          <a:xfrm>
            <a:off x="5103813" y="5437188"/>
            <a:ext cx="339725" cy="311150"/>
            <a:chOff x="4306" y="2833"/>
            <a:chExt cx="214" cy="196"/>
          </a:xfrm>
        </p:grpSpPr>
        <p:sp>
          <p:nvSpPr>
            <p:cNvPr id="278579" name="Oval 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80" name="Text Box 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60</a:t>
              </a:r>
            </a:p>
          </p:txBody>
        </p:sp>
      </p:grpSp>
      <p:sp>
        <p:nvSpPr>
          <p:cNvPr id="278581" name="Line 53"/>
          <p:cNvSpPr>
            <a:spLocks noChangeShapeType="1"/>
          </p:cNvSpPr>
          <p:nvPr/>
        </p:nvSpPr>
        <p:spPr bwMode="auto">
          <a:xfrm flipH="1">
            <a:off x="4378325" y="50784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82" name="Line 54"/>
          <p:cNvSpPr>
            <a:spLocks noChangeShapeType="1"/>
          </p:cNvSpPr>
          <p:nvPr/>
        </p:nvSpPr>
        <p:spPr bwMode="auto">
          <a:xfrm>
            <a:off x="4948238" y="5087938"/>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83" name="Group 55"/>
          <p:cNvGrpSpPr>
            <a:grpSpLocks/>
          </p:cNvGrpSpPr>
          <p:nvPr/>
        </p:nvGrpSpPr>
        <p:grpSpPr bwMode="auto">
          <a:xfrm>
            <a:off x="4862513" y="6040438"/>
            <a:ext cx="339725" cy="311150"/>
            <a:chOff x="4306" y="2833"/>
            <a:chExt cx="214" cy="196"/>
          </a:xfrm>
        </p:grpSpPr>
        <p:sp>
          <p:nvSpPr>
            <p:cNvPr id="278584" name="Oval 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85" name="Text Box 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90</a:t>
              </a:r>
            </a:p>
          </p:txBody>
        </p:sp>
      </p:grpSp>
      <p:sp>
        <p:nvSpPr>
          <p:cNvPr id="278586" name="Line 58"/>
          <p:cNvSpPr>
            <a:spLocks noChangeShapeType="1"/>
          </p:cNvSpPr>
          <p:nvPr/>
        </p:nvSpPr>
        <p:spPr bwMode="auto">
          <a:xfrm flipH="1">
            <a:off x="5045075" y="56800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8587" name="Line 59"/>
          <p:cNvSpPr>
            <a:spLocks noChangeShapeType="1"/>
          </p:cNvSpPr>
          <p:nvPr/>
        </p:nvSpPr>
        <p:spPr bwMode="auto">
          <a:xfrm flipV="1">
            <a:off x="4864100" y="453231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88" name="Group 60"/>
          <p:cNvGrpSpPr>
            <a:grpSpLocks/>
          </p:cNvGrpSpPr>
          <p:nvPr/>
        </p:nvGrpSpPr>
        <p:grpSpPr bwMode="auto">
          <a:xfrm>
            <a:off x="5326063" y="6070600"/>
            <a:ext cx="339725" cy="311150"/>
            <a:chOff x="4306" y="2833"/>
            <a:chExt cx="214" cy="196"/>
          </a:xfrm>
        </p:grpSpPr>
        <p:sp>
          <p:nvSpPr>
            <p:cNvPr id="278589"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90"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80</a:t>
              </a:r>
            </a:p>
          </p:txBody>
        </p:sp>
      </p:grpSp>
      <p:sp>
        <p:nvSpPr>
          <p:cNvPr id="278591" name="Line 63"/>
          <p:cNvSpPr>
            <a:spLocks noChangeShapeType="1"/>
          </p:cNvSpPr>
          <p:nvPr/>
        </p:nvSpPr>
        <p:spPr bwMode="auto">
          <a:xfrm>
            <a:off x="5372100" y="5726113"/>
            <a:ext cx="128588"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8592" name="Group 64"/>
          <p:cNvGrpSpPr>
            <a:grpSpLocks/>
          </p:cNvGrpSpPr>
          <p:nvPr/>
        </p:nvGrpSpPr>
        <p:grpSpPr bwMode="auto">
          <a:xfrm>
            <a:off x="4481513" y="4195763"/>
            <a:ext cx="2616200" cy="2212975"/>
            <a:chOff x="2823" y="2643"/>
            <a:chExt cx="1648" cy="1394"/>
          </a:xfrm>
        </p:grpSpPr>
        <p:sp>
          <p:nvSpPr>
            <p:cNvPr id="278593" name="Text Box 65"/>
            <p:cNvSpPr txBox="1">
              <a:spLocks noChangeArrowheads="1"/>
            </p:cNvSpPr>
            <p:nvPr/>
          </p:nvSpPr>
          <p:spPr bwMode="auto">
            <a:xfrm>
              <a:off x="2939" y="3817"/>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94" name="Text Box 66"/>
            <p:cNvSpPr txBox="1">
              <a:spLocks noChangeArrowheads="1"/>
            </p:cNvSpPr>
            <p:nvPr/>
          </p:nvSpPr>
          <p:spPr bwMode="auto">
            <a:xfrm>
              <a:off x="2823" y="3422"/>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95" name="Text Box 67"/>
            <p:cNvSpPr txBox="1">
              <a:spLocks noChangeArrowheads="1"/>
            </p:cNvSpPr>
            <p:nvPr/>
          </p:nvSpPr>
          <p:spPr bwMode="auto">
            <a:xfrm>
              <a:off x="3404" y="3418"/>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sp>
          <p:nvSpPr>
            <p:cNvPr id="278596" name="Text Box 68"/>
            <p:cNvSpPr txBox="1">
              <a:spLocks noChangeArrowheads="1"/>
            </p:cNvSpPr>
            <p:nvPr/>
          </p:nvSpPr>
          <p:spPr bwMode="auto">
            <a:xfrm>
              <a:off x="3123" y="3011"/>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00"/>
                  </a:solidFill>
                </a:rPr>
                <a:t>1</a:t>
              </a:r>
            </a:p>
          </p:txBody>
        </p:sp>
        <p:sp>
          <p:nvSpPr>
            <p:cNvPr id="278597" name="Text Box 69"/>
            <p:cNvSpPr txBox="1">
              <a:spLocks noChangeArrowheads="1"/>
            </p:cNvSpPr>
            <p:nvPr/>
          </p:nvSpPr>
          <p:spPr bwMode="auto">
            <a:xfrm>
              <a:off x="4268" y="3024"/>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sp>
          <p:nvSpPr>
            <p:cNvPr id="278598" name="Text Box 70"/>
            <p:cNvSpPr txBox="1">
              <a:spLocks noChangeArrowheads="1"/>
            </p:cNvSpPr>
            <p:nvPr/>
          </p:nvSpPr>
          <p:spPr bwMode="auto">
            <a:xfrm>
              <a:off x="3702" y="2643"/>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1</a:t>
              </a:r>
            </a:p>
          </p:txBody>
        </p:sp>
        <p:sp>
          <p:nvSpPr>
            <p:cNvPr id="278599" name="Text Box 71"/>
            <p:cNvSpPr txBox="1">
              <a:spLocks noChangeArrowheads="1"/>
            </p:cNvSpPr>
            <p:nvPr/>
          </p:nvSpPr>
          <p:spPr bwMode="auto">
            <a:xfrm>
              <a:off x="3550" y="3825"/>
              <a:ext cx="20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solidFill>
                    <a:srgbClr val="FF00FF"/>
                  </a:solidFill>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8557"/>
                                        </p:tgtEl>
                                        <p:attrNameLst>
                                          <p:attrName>style.visibility</p:attrName>
                                        </p:attrNameLst>
                                      </p:cBhvr>
                                      <p:to>
                                        <p:strVal val="visible"/>
                                      </p:to>
                                    </p:set>
                                    <p:animEffect transition="in" filter="blinds(horizontal)">
                                      <p:cBhvr>
                                        <p:cTn id="7" dur="500"/>
                                        <p:tgtEl>
                                          <p:spTgt spid="278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8592"/>
                                        </p:tgtEl>
                                        <p:attrNameLst>
                                          <p:attrName>style.visibility</p:attrName>
                                        </p:attrNameLst>
                                      </p:cBhvr>
                                      <p:to>
                                        <p:strVal val="visible"/>
                                      </p:to>
                                    </p:set>
                                    <p:animEffect transition="in" filter="blinds(horizontal)">
                                      <p:cBhvr>
                                        <p:cTn id="12" dur="500"/>
                                        <p:tgtEl>
                                          <p:spTgt spid="278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619125" y="165100"/>
            <a:ext cx="7772400" cy="884238"/>
          </a:xfrm>
        </p:spPr>
        <p:txBody>
          <a:bodyPr/>
          <a:lstStyle/>
          <a:p>
            <a:r>
              <a:rPr lang="en-US" sz="3200"/>
              <a:t>Leftist Heap Property</a:t>
            </a:r>
          </a:p>
        </p:txBody>
      </p:sp>
      <p:sp>
        <p:nvSpPr>
          <p:cNvPr id="279555" name="Rectangle 3" descr="Rectangle: Click to edit Master text styles&#10;Second level&#10;Third level&#10;Fourth level&#10;Fifth level"/>
          <p:cNvSpPr>
            <a:spLocks noGrp="1" noChangeArrowheads="1"/>
          </p:cNvSpPr>
          <p:nvPr>
            <p:ph idx="1"/>
          </p:nvPr>
        </p:nvSpPr>
        <p:spPr>
          <a:xfrm>
            <a:off x="595313" y="1135063"/>
            <a:ext cx="8101012" cy="5143500"/>
          </a:xfrm>
        </p:spPr>
        <p:txBody>
          <a:bodyPr/>
          <a:lstStyle/>
          <a:p>
            <a:r>
              <a:rPr lang="en-US" sz="2000">
                <a:solidFill>
                  <a:schemeClr val="hlink"/>
                </a:solidFill>
                <a:sym typeface="Symbol" pitchFamily="18" charset="2"/>
              </a:rPr>
              <a:t>The leftist heap property</a:t>
            </a:r>
            <a:r>
              <a:rPr lang="en-US" sz="2000">
                <a:sym typeface="Symbol" pitchFamily="18" charset="2"/>
              </a:rPr>
              <a:t>: for every node X in the heap, the null path length of the left child is at least as large as that of the right child.</a:t>
            </a:r>
          </a:p>
          <a:p>
            <a:r>
              <a:rPr lang="en-US" sz="2000">
                <a:sym typeface="Symbol" pitchFamily="18" charset="2"/>
              </a:rPr>
              <a:t>This property does not ensure that the tree is balanced, because it clearly biases the tree to get deep toward the left.</a:t>
            </a:r>
          </a:p>
          <a:p>
            <a:r>
              <a:rPr lang="en-US" sz="2000">
                <a:sym typeface="Symbol" pitchFamily="18" charset="2"/>
              </a:rPr>
              <a:t> Leftist heaps may consist of a long path of left nodes; the right path ought to be short.</a:t>
            </a:r>
          </a:p>
        </p:txBody>
      </p:sp>
      <p:sp>
        <p:nvSpPr>
          <p:cNvPr id="27955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79557" name="Group 5"/>
          <p:cNvGrpSpPr>
            <a:grpSpLocks/>
          </p:cNvGrpSpPr>
          <p:nvPr/>
        </p:nvGrpSpPr>
        <p:grpSpPr bwMode="auto">
          <a:xfrm>
            <a:off x="4040188" y="3270250"/>
            <a:ext cx="339725" cy="311150"/>
            <a:chOff x="4306" y="2833"/>
            <a:chExt cx="214" cy="196"/>
          </a:xfrm>
        </p:grpSpPr>
        <p:sp>
          <p:nvSpPr>
            <p:cNvPr id="279558"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59" name="Text Box 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79560" name="Group 8"/>
          <p:cNvGrpSpPr>
            <a:grpSpLocks/>
          </p:cNvGrpSpPr>
          <p:nvPr/>
        </p:nvGrpSpPr>
        <p:grpSpPr bwMode="auto">
          <a:xfrm>
            <a:off x="3125788" y="3810000"/>
            <a:ext cx="339725" cy="311150"/>
            <a:chOff x="4306" y="2833"/>
            <a:chExt cx="214" cy="196"/>
          </a:xfrm>
        </p:grpSpPr>
        <p:sp>
          <p:nvSpPr>
            <p:cNvPr id="279561"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62" name="Text Box 1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a:t>
              </a:r>
            </a:p>
          </p:txBody>
        </p:sp>
      </p:grpSp>
      <p:grpSp>
        <p:nvGrpSpPr>
          <p:cNvPr id="279563" name="Group 11"/>
          <p:cNvGrpSpPr>
            <a:grpSpLocks/>
          </p:cNvGrpSpPr>
          <p:nvPr/>
        </p:nvGrpSpPr>
        <p:grpSpPr bwMode="auto">
          <a:xfrm>
            <a:off x="4954588" y="3810000"/>
            <a:ext cx="339725" cy="311150"/>
            <a:chOff x="4306" y="2833"/>
            <a:chExt cx="214" cy="196"/>
          </a:xfrm>
        </p:grpSpPr>
        <p:sp>
          <p:nvSpPr>
            <p:cNvPr id="279564"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65"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79566" name="Line 14"/>
          <p:cNvSpPr>
            <a:spLocks noChangeShapeType="1"/>
          </p:cNvSpPr>
          <p:nvPr/>
        </p:nvSpPr>
        <p:spPr bwMode="auto">
          <a:xfrm flipH="1">
            <a:off x="3354388" y="35099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567" name="Line 15"/>
          <p:cNvSpPr>
            <a:spLocks noChangeShapeType="1"/>
          </p:cNvSpPr>
          <p:nvPr/>
        </p:nvSpPr>
        <p:spPr bwMode="auto">
          <a:xfrm>
            <a:off x="4356100" y="3509963"/>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568" name="Group 16"/>
          <p:cNvGrpSpPr>
            <a:grpSpLocks/>
          </p:cNvGrpSpPr>
          <p:nvPr/>
        </p:nvGrpSpPr>
        <p:grpSpPr bwMode="auto">
          <a:xfrm>
            <a:off x="2655888" y="4419600"/>
            <a:ext cx="339725" cy="311150"/>
            <a:chOff x="4306" y="2833"/>
            <a:chExt cx="214" cy="196"/>
          </a:xfrm>
        </p:grpSpPr>
        <p:sp>
          <p:nvSpPr>
            <p:cNvPr id="279569"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70"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79571" name="Group 19"/>
          <p:cNvGrpSpPr>
            <a:grpSpLocks/>
          </p:cNvGrpSpPr>
          <p:nvPr/>
        </p:nvGrpSpPr>
        <p:grpSpPr bwMode="auto">
          <a:xfrm>
            <a:off x="3582988" y="4419600"/>
            <a:ext cx="339725" cy="311150"/>
            <a:chOff x="4306" y="2833"/>
            <a:chExt cx="214" cy="196"/>
          </a:xfrm>
        </p:grpSpPr>
        <p:sp>
          <p:nvSpPr>
            <p:cNvPr id="279572"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73" name="Text Box 21"/>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79574" name="Line 22"/>
          <p:cNvSpPr>
            <a:spLocks noChangeShapeType="1"/>
          </p:cNvSpPr>
          <p:nvPr/>
        </p:nvSpPr>
        <p:spPr bwMode="auto">
          <a:xfrm flipH="1">
            <a:off x="2857500" y="406082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575" name="Line 23"/>
          <p:cNvSpPr>
            <a:spLocks noChangeShapeType="1"/>
          </p:cNvSpPr>
          <p:nvPr/>
        </p:nvSpPr>
        <p:spPr bwMode="auto">
          <a:xfrm>
            <a:off x="3427413" y="40703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576" name="Group 24"/>
          <p:cNvGrpSpPr>
            <a:grpSpLocks/>
          </p:cNvGrpSpPr>
          <p:nvPr/>
        </p:nvGrpSpPr>
        <p:grpSpPr bwMode="auto">
          <a:xfrm>
            <a:off x="4497388" y="4419600"/>
            <a:ext cx="339725" cy="311150"/>
            <a:chOff x="4306" y="2833"/>
            <a:chExt cx="214" cy="196"/>
          </a:xfrm>
        </p:grpSpPr>
        <p:sp>
          <p:nvSpPr>
            <p:cNvPr id="279577"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78"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79579" name="Group 27"/>
          <p:cNvGrpSpPr>
            <a:grpSpLocks/>
          </p:cNvGrpSpPr>
          <p:nvPr/>
        </p:nvGrpSpPr>
        <p:grpSpPr bwMode="auto">
          <a:xfrm>
            <a:off x="5411788" y="4419600"/>
            <a:ext cx="339725" cy="311150"/>
            <a:chOff x="4306" y="2833"/>
            <a:chExt cx="214" cy="196"/>
          </a:xfrm>
        </p:grpSpPr>
        <p:sp>
          <p:nvSpPr>
            <p:cNvPr id="279580"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81"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79582" name="Line 30"/>
          <p:cNvSpPr>
            <a:spLocks noChangeShapeType="1"/>
          </p:cNvSpPr>
          <p:nvPr/>
        </p:nvSpPr>
        <p:spPr bwMode="auto">
          <a:xfrm flipH="1">
            <a:off x="4695825" y="40703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583" name="Line 31"/>
          <p:cNvSpPr>
            <a:spLocks noChangeShapeType="1"/>
          </p:cNvSpPr>
          <p:nvPr/>
        </p:nvSpPr>
        <p:spPr bwMode="auto">
          <a:xfrm>
            <a:off x="5276850" y="40608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584" name="Group 32"/>
          <p:cNvGrpSpPr>
            <a:grpSpLocks/>
          </p:cNvGrpSpPr>
          <p:nvPr/>
        </p:nvGrpSpPr>
        <p:grpSpPr bwMode="auto">
          <a:xfrm>
            <a:off x="2427288" y="5029200"/>
            <a:ext cx="339725" cy="311150"/>
            <a:chOff x="4306" y="2833"/>
            <a:chExt cx="214" cy="196"/>
          </a:xfrm>
        </p:grpSpPr>
        <p:sp>
          <p:nvSpPr>
            <p:cNvPr id="279585"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86" name="Text Box 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79587" name="Group 35"/>
          <p:cNvGrpSpPr>
            <a:grpSpLocks/>
          </p:cNvGrpSpPr>
          <p:nvPr/>
        </p:nvGrpSpPr>
        <p:grpSpPr bwMode="auto">
          <a:xfrm>
            <a:off x="2897188" y="5022850"/>
            <a:ext cx="339725" cy="311150"/>
            <a:chOff x="4306" y="2833"/>
            <a:chExt cx="214" cy="196"/>
          </a:xfrm>
        </p:grpSpPr>
        <p:sp>
          <p:nvSpPr>
            <p:cNvPr id="279588"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89" name="Text Box 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79590" name="Line 38"/>
          <p:cNvSpPr>
            <a:spLocks noChangeShapeType="1"/>
          </p:cNvSpPr>
          <p:nvPr/>
        </p:nvSpPr>
        <p:spPr bwMode="auto">
          <a:xfrm flipH="1">
            <a:off x="2620963" y="4694238"/>
            <a:ext cx="1063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591" name="Line 39"/>
          <p:cNvSpPr>
            <a:spLocks noChangeShapeType="1"/>
          </p:cNvSpPr>
          <p:nvPr/>
        </p:nvSpPr>
        <p:spPr bwMode="auto">
          <a:xfrm>
            <a:off x="2932113" y="4705350"/>
            <a:ext cx="128587"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592" name="Group 40"/>
          <p:cNvGrpSpPr>
            <a:grpSpLocks/>
          </p:cNvGrpSpPr>
          <p:nvPr/>
        </p:nvGrpSpPr>
        <p:grpSpPr bwMode="auto">
          <a:xfrm>
            <a:off x="3341688" y="5022850"/>
            <a:ext cx="339725" cy="311150"/>
            <a:chOff x="4306" y="2833"/>
            <a:chExt cx="214" cy="196"/>
          </a:xfrm>
        </p:grpSpPr>
        <p:sp>
          <p:nvSpPr>
            <p:cNvPr id="279593"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94" name="Text Box 4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79595" name="Group 43"/>
          <p:cNvGrpSpPr>
            <a:grpSpLocks/>
          </p:cNvGrpSpPr>
          <p:nvPr/>
        </p:nvGrpSpPr>
        <p:grpSpPr bwMode="auto">
          <a:xfrm>
            <a:off x="3811588" y="5029200"/>
            <a:ext cx="339725" cy="311150"/>
            <a:chOff x="4306" y="2833"/>
            <a:chExt cx="214" cy="196"/>
          </a:xfrm>
        </p:grpSpPr>
        <p:sp>
          <p:nvSpPr>
            <p:cNvPr id="279596"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97"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79598" name="Line 46"/>
          <p:cNvSpPr>
            <a:spLocks noChangeShapeType="1"/>
          </p:cNvSpPr>
          <p:nvPr/>
        </p:nvSpPr>
        <p:spPr bwMode="auto">
          <a:xfrm flipH="1">
            <a:off x="3524250" y="46624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599" name="Line 47"/>
          <p:cNvSpPr>
            <a:spLocks noChangeShapeType="1"/>
          </p:cNvSpPr>
          <p:nvPr/>
        </p:nvSpPr>
        <p:spPr bwMode="auto">
          <a:xfrm>
            <a:off x="3857625" y="4684713"/>
            <a:ext cx="128588"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600" name="Group 48"/>
          <p:cNvGrpSpPr>
            <a:grpSpLocks/>
          </p:cNvGrpSpPr>
          <p:nvPr/>
        </p:nvGrpSpPr>
        <p:grpSpPr bwMode="auto">
          <a:xfrm>
            <a:off x="3602038" y="5646738"/>
            <a:ext cx="339725" cy="311150"/>
            <a:chOff x="4306" y="2833"/>
            <a:chExt cx="214" cy="196"/>
          </a:xfrm>
        </p:grpSpPr>
        <p:sp>
          <p:nvSpPr>
            <p:cNvPr id="279601"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602" name="Text Box 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79603" name="Group 51"/>
          <p:cNvGrpSpPr>
            <a:grpSpLocks/>
          </p:cNvGrpSpPr>
          <p:nvPr/>
        </p:nvGrpSpPr>
        <p:grpSpPr bwMode="auto">
          <a:xfrm>
            <a:off x="5170488" y="5029200"/>
            <a:ext cx="339725" cy="311150"/>
            <a:chOff x="4306" y="2833"/>
            <a:chExt cx="214" cy="196"/>
          </a:xfrm>
        </p:grpSpPr>
        <p:sp>
          <p:nvSpPr>
            <p:cNvPr id="279604"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605" name="Text Box 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79606" name="Line 54"/>
          <p:cNvSpPr>
            <a:spLocks noChangeShapeType="1"/>
          </p:cNvSpPr>
          <p:nvPr/>
        </p:nvSpPr>
        <p:spPr bwMode="auto">
          <a:xfrm flipH="1">
            <a:off x="5341938" y="4684713"/>
            <a:ext cx="139700"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607" name="Line 55"/>
          <p:cNvSpPr>
            <a:spLocks noChangeShapeType="1"/>
          </p:cNvSpPr>
          <p:nvPr/>
        </p:nvSpPr>
        <p:spPr bwMode="auto">
          <a:xfrm flipV="1">
            <a:off x="3343275" y="351472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608" name="Group 56"/>
          <p:cNvGrpSpPr>
            <a:grpSpLocks/>
          </p:cNvGrpSpPr>
          <p:nvPr/>
        </p:nvGrpSpPr>
        <p:grpSpPr bwMode="auto">
          <a:xfrm>
            <a:off x="3171825" y="5678488"/>
            <a:ext cx="339725" cy="311150"/>
            <a:chOff x="4306" y="2833"/>
            <a:chExt cx="214" cy="196"/>
          </a:xfrm>
        </p:grpSpPr>
        <p:sp>
          <p:nvSpPr>
            <p:cNvPr id="279609"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610" name="Text Box 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79611" name="Line 59"/>
          <p:cNvSpPr>
            <a:spLocks noChangeShapeType="1"/>
          </p:cNvSpPr>
          <p:nvPr/>
        </p:nvSpPr>
        <p:spPr bwMode="auto">
          <a:xfrm flipH="1">
            <a:off x="3352800" y="534035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612" name="Group 60"/>
          <p:cNvGrpSpPr>
            <a:grpSpLocks/>
          </p:cNvGrpSpPr>
          <p:nvPr/>
        </p:nvGrpSpPr>
        <p:grpSpPr bwMode="auto">
          <a:xfrm>
            <a:off x="2676525" y="5667375"/>
            <a:ext cx="339725" cy="311150"/>
            <a:chOff x="4306" y="2833"/>
            <a:chExt cx="214" cy="196"/>
          </a:xfrm>
        </p:grpSpPr>
        <p:sp>
          <p:nvSpPr>
            <p:cNvPr id="279613"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614"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79615" name="Line 63"/>
          <p:cNvSpPr>
            <a:spLocks noChangeShapeType="1"/>
          </p:cNvSpPr>
          <p:nvPr/>
        </p:nvSpPr>
        <p:spPr bwMode="auto">
          <a:xfrm flipH="1">
            <a:off x="2857500" y="5329238"/>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79616" name="Group 64"/>
          <p:cNvGrpSpPr>
            <a:grpSpLocks/>
          </p:cNvGrpSpPr>
          <p:nvPr/>
        </p:nvGrpSpPr>
        <p:grpSpPr bwMode="auto">
          <a:xfrm>
            <a:off x="2989263" y="6334125"/>
            <a:ext cx="339725" cy="311150"/>
            <a:chOff x="4306" y="2833"/>
            <a:chExt cx="214" cy="196"/>
          </a:xfrm>
        </p:grpSpPr>
        <p:sp>
          <p:nvSpPr>
            <p:cNvPr id="279617" name="Oval 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618" name="Text Box 6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79619" name="Line 67"/>
          <p:cNvSpPr>
            <a:spLocks noChangeShapeType="1"/>
          </p:cNvSpPr>
          <p:nvPr/>
        </p:nvSpPr>
        <p:spPr bwMode="auto">
          <a:xfrm flipH="1">
            <a:off x="3170238" y="599598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9620" name="Line 68"/>
          <p:cNvSpPr>
            <a:spLocks noChangeShapeType="1"/>
          </p:cNvSpPr>
          <p:nvPr/>
        </p:nvSpPr>
        <p:spPr bwMode="auto">
          <a:xfrm>
            <a:off x="3571875" y="5326063"/>
            <a:ext cx="182563"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609600" y="174625"/>
            <a:ext cx="7772400" cy="571500"/>
          </a:xfrm>
        </p:spPr>
        <p:txBody>
          <a:bodyPr/>
          <a:lstStyle/>
          <a:p>
            <a:r>
              <a:rPr lang="en-US" sz="2800"/>
              <a:t>What is a Priority Queue?</a:t>
            </a:r>
          </a:p>
        </p:txBody>
      </p:sp>
      <p:sp>
        <p:nvSpPr>
          <p:cNvPr id="242691"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400">
                <a:sym typeface="Symbol" pitchFamily="18" charset="2"/>
              </a:rPr>
              <a:t>A </a:t>
            </a:r>
            <a:r>
              <a:rPr lang="en-US" sz="2400">
                <a:solidFill>
                  <a:schemeClr val="hlink"/>
                </a:solidFill>
                <a:sym typeface="Symbol" pitchFamily="18" charset="2"/>
              </a:rPr>
              <a:t>priority queue</a:t>
            </a:r>
            <a:r>
              <a:rPr lang="en-US" sz="2400">
                <a:sym typeface="Symbol" pitchFamily="18" charset="2"/>
              </a:rPr>
              <a:t> is a data structure that allows at least the following two operations:</a:t>
            </a:r>
          </a:p>
          <a:p>
            <a:pPr lvl="1"/>
            <a:r>
              <a:rPr lang="en-US" sz="2000">
                <a:latin typeface="Batang" pitchFamily="18" charset="-127"/>
                <a:sym typeface="Symbol" pitchFamily="18" charset="2"/>
              </a:rPr>
              <a:t>insert</a:t>
            </a:r>
            <a:r>
              <a:rPr lang="en-US" sz="2000">
                <a:sym typeface="Symbol" pitchFamily="18" charset="2"/>
              </a:rPr>
              <a:t>: inserts a data item into the priority queue.</a:t>
            </a:r>
          </a:p>
          <a:p>
            <a:pPr lvl="1"/>
            <a:r>
              <a:rPr lang="en-US" sz="2000">
                <a:latin typeface="Batang" pitchFamily="18" charset="-127"/>
                <a:sym typeface="Symbol" pitchFamily="18" charset="2"/>
              </a:rPr>
              <a:t>deleteMin</a:t>
            </a:r>
            <a:r>
              <a:rPr lang="en-US" sz="2000">
                <a:sym typeface="Symbol" pitchFamily="18" charset="2"/>
              </a:rPr>
              <a:t>: finds, returns, and removes the minimum element in the priority queue</a:t>
            </a:r>
          </a:p>
          <a:p>
            <a:r>
              <a:rPr lang="en-US" sz="2400">
                <a:sym typeface="Symbol" pitchFamily="18" charset="2"/>
              </a:rPr>
              <a:t>The minimum element is viewed as the data item with the highest priority in the priority queue.</a:t>
            </a:r>
          </a:p>
          <a:p>
            <a:pPr lvl="1"/>
            <a:endParaRPr lang="en-US" sz="2000">
              <a:sym typeface="Symbol" pitchFamily="18" charset="2"/>
            </a:endParaRPr>
          </a:p>
        </p:txBody>
      </p:sp>
      <p:sp>
        <p:nvSpPr>
          <p:cNvPr id="24269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2693" name="Rectangle 5"/>
          <p:cNvSpPr>
            <a:spLocks noChangeArrowheads="1"/>
          </p:cNvSpPr>
          <p:nvPr/>
        </p:nvSpPr>
        <p:spPr bwMode="auto">
          <a:xfrm>
            <a:off x="3200400" y="3962400"/>
            <a:ext cx="22098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4" name="Text Box 6"/>
          <p:cNvSpPr txBox="1">
            <a:spLocks noChangeArrowheads="1"/>
          </p:cNvSpPr>
          <p:nvPr/>
        </p:nvSpPr>
        <p:spPr bwMode="auto">
          <a:xfrm>
            <a:off x="3581400" y="4246563"/>
            <a:ext cx="1462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Priority Queue</a:t>
            </a:r>
          </a:p>
        </p:txBody>
      </p:sp>
      <p:sp>
        <p:nvSpPr>
          <p:cNvPr id="242695" name="Line 7"/>
          <p:cNvSpPr>
            <a:spLocks noChangeShapeType="1"/>
          </p:cNvSpPr>
          <p:nvPr/>
        </p:nvSpPr>
        <p:spPr bwMode="auto">
          <a:xfrm flipH="1">
            <a:off x="5410200" y="4419600"/>
            <a:ext cx="1600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2696" name="Line 8"/>
          <p:cNvSpPr>
            <a:spLocks noChangeShapeType="1"/>
          </p:cNvSpPr>
          <p:nvPr/>
        </p:nvSpPr>
        <p:spPr bwMode="auto">
          <a:xfrm flipH="1">
            <a:off x="1828800" y="4419600"/>
            <a:ext cx="13716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2697" name="Text Box 9"/>
          <p:cNvSpPr txBox="1">
            <a:spLocks noChangeArrowheads="1"/>
          </p:cNvSpPr>
          <p:nvPr/>
        </p:nvSpPr>
        <p:spPr bwMode="auto">
          <a:xfrm>
            <a:off x="5546725" y="4094163"/>
            <a:ext cx="681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insert</a:t>
            </a:r>
          </a:p>
        </p:txBody>
      </p:sp>
      <p:sp>
        <p:nvSpPr>
          <p:cNvPr id="242698" name="Text Box 10"/>
          <p:cNvSpPr txBox="1">
            <a:spLocks noChangeArrowheads="1"/>
          </p:cNvSpPr>
          <p:nvPr/>
        </p:nvSpPr>
        <p:spPr bwMode="auto">
          <a:xfrm>
            <a:off x="2057400" y="4094163"/>
            <a:ext cx="1046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deleteMin</a:t>
            </a:r>
          </a:p>
        </p:txBody>
      </p:sp>
      <p:sp>
        <p:nvSpPr>
          <p:cNvPr id="242699" name="Text Box 11"/>
          <p:cNvSpPr txBox="1">
            <a:spLocks noChangeArrowheads="1"/>
          </p:cNvSpPr>
          <p:nvPr/>
        </p:nvSpPr>
        <p:spPr bwMode="auto">
          <a:xfrm>
            <a:off x="2879725" y="5084763"/>
            <a:ext cx="2970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Basic model of a priority queue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619125" y="165100"/>
            <a:ext cx="7772400" cy="884238"/>
          </a:xfrm>
        </p:spPr>
        <p:txBody>
          <a:bodyPr/>
          <a:lstStyle/>
          <a:p>
            <a:r>
              <a:rPr lang="en-US" sz="3200"/>
              <a:t>Length of Right Path</a:t>
            </a:r>
          </a:p>
        </p:txBody>
      </p:sp>
      <p:sp>
        <p:nvSpPr>
          <p:cNvPr id="280579"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pPr>
              <a:lnSpc>
                <a:spcPct val="90000"/>
              </a:lnSpc>
            </a:pPr>
            <a:r>
              <a:rPr lang="en-US" sz="2000" dirty="0">
                <a:solidFill>
                  <a:schemeClr val="hlink"/>
                </a:solidFill>
                <a:sym typeface="Symbol" pitchFamily="18" charset="2"/>
              </a:rPr>
              <a:t>Theorem</a:t>
            </a:r>
            <a:r>
              <a:rPr lang="en-US" sz="2000" dirty="0">
                <a:sym typeface="Symbol" pitchFamily="18" charset="2"/>
              </a:rPr>
              <a:t>: A leftist tree with r nodes on the right path must have at least 2</a:t>
            </a:r>
            <a:r>
              <a:rPr lang="en-US" sz="2000" baseline="30000" dirty="0">
                <a:sym typeface="Symbol" pitchFamily="18" charset="2"/>
              </a:rPr>
              <a:t>r</a:t>
            </a:r>
            <a:r>
              <a:rPr lang="en-US" sz="2000" dirty="0">
                <a:sym typeface="Symbol" pitchFamily="18" charset="2"/>
              </a:rPr>
              <a:t>-1 nodes.</a:t>
            </a:r>
          </a:p>
          <a:p>
            <a:pPr lvl="1">
              <a:lnSpc>
                <a:spcPct val="90000"/>
              </a:lnSpc>
            </a:pPr>
            <a:r>
              <a:rPr lang="en-US" sz="1800" dirty="0">
                <a:sym typeface="Symbol" pitchFamily="18" charset="2"/>
              </a:rPr>
              <a:t>Proof by induction (p. </a:t>
            </a:r>
            <a:r>
              <a:rPr lang="en-US" sz="1800" dirty="0" smtClean="0">
                <a:sym typeface="Symbol" pitchFamily="18" charset="2"/>
              </a:rPr>
              <a:t>230)</a:t>
            </a:r>
            <a:endParaRPr lang="en-US" sz="1800" dirty="0">
              <a:sym typeface="Symbol" pitchFamily="18" charset="2"/>
            </a:endParaRPr>
          </a:p>
          <a:p>
            <a:pPr lvl="1">
              <a:lnSpc>
                <a:spcPct val="90000"/>
              </a:lnSpc>
            </a:pPr>
            <a:r>
              <a:rPr lang="en-US" sz="1800" dirty="0">
                <a:sym typeface="Symbol" pitchFamily="18" charset="2"/>
              </a:rPr>
              <a:t>The </a:t>
            </a:r>
            <a:r>
              <a:rPr lang="en-US" sz="1800" dirty="0">
                <a:solidFill>
                  <a:schemeClr val="hlink"/>
                </a:solidFill>
                <a:sym typeface="Symbol" pitchFamily="18" charset="2"/>
              </a:rPr>
              <a:t>right path</a:t>
            </a:r>
            <a:r>
              <a:rPr lang="en-US" sz="1800" dirty="0">
                <a:sym typeface="Symbol" pitchFamily="18" charset="2"/>
              </a:rPr>
              <a:t> of a binary tree is the path from the root to the right most node.</a:t>
            </a:r>
          </a:p>
          <a:p>
            <a:pPr>
              <a:lnSpc>
                <a:spcPct val="90000"/>
              </a:lnSpc>
            </a:pPr>
            <a:r>
              <a:rPr lang="en-US" sz="2000" dirty="0">
                <a:solidFill>
                  <a:srgbClr val="FF00FF"/>
                </a:solidFill>
                <a:sym typeface="Symbol" pitchFamily="18" charset="2"/>
              </a:rPr>
              <a:t>A leftist tree of N nodes has a right path containing </a:t>
            </a:r>
          </a:p>
          <a:p>
            <a:pPr>
              <a:lnSpc>
                <a:spcPct val="90000"/>
              </a:lnSpc>
              <a:buFont typeface="Wingdings" pitchFamily="2" charset="2"/>
              <a:buNone/>
            </a:pPr>
            <a:r>
              <a:rPr lang="en-US" sz="2000" dirty="0">
                <a:solidFill>
                  <a:srgbClr val="FF00FF"/>
                </a:solidFill>
                <a:sym typeface="Symbol" pitchFamily="18" charset="2"/>
              </a:rPr>
              <a:t>	at most log(N+1) nodes.</a:t>
            </a:r>
          </a:p>
          <a:p>
            <a:pPr>
              <a:lnSpc>
                <a:spcPct val="90000"/>
              </a:lnSpc>
            </a:pPr>
            <a:r>
              <a:rPr lang="en-US" sz="2000" dirty="0">
                <a:sym typeface="Symbol" pitchFamily="18" charset="2"/>
              </a:rPr>
              <a:t>The general idea for the leftist heap</a:t>
            </a:r>
          </a:p>
          <a:p>
            <a:pPr>
              <a:lnSpc>
                <a:spcPct val="90000"/>
              </a:lnSpc>
              <a:buFont typeface="Wingdings" pitchFamily="2" charset="2"/>
              <a:buNone/>
            </a:pPr>
            <a:r>
              <a:rPr lang="en-US" sz="2000" dirty="0">
                <a:sym typeface="Symbol" pitchFamily="18" charset="2"/>
              </a:rPr>
              <a:t>	operations is to perform all the work</a:t>
            </a:r>
          </a:p>
          <a:p>
            <a:pPr>
              <a:lnSpc>
                <a:spcPct val="90000"/>
              </a:lnSpc>
              <a:buFont typeface="Wingdings" pitchFamily="2" charset="2"/>
              <a:buNone/>
            </a:pPr>
            <a:r>
              <a:rPr lang="en-US" sz="2000" dirty="0">
                <a:sym typeface="Symbol" pitchFamily="18" charset="2"/>
              </a:rPr>
              <a:t>	on the right path, which is guaranteed</a:t>
            </a:r>
          </a:p>
          <a:p>
            <a:pPr>
              <a:lnSpc>
                <a:spcPct val="90000"/>
              </a:lnSpc>
              <a:buFont typeface="Wingdings" pitchFamily="2" charset="2"/>
              <a:buNone/>
            </a:pPr>
            <a:r>
              <a:rPr lang="en-US" sz="2000" dirty="0">
                <a:sym typeface="Symbol" pitchFamily="18" charset="2"/>
              </a:rPr>
              <a:t>	to be short.</a:t>
            </a:r>
          </a:p>
          <a:p>
            <a:pPr>
              <a:lnSpc>
                <a:spcPct val="90000"/>
              </a:lnSpc>
            </a:pPr>
            <a:r>
              <a:rPr lang="en-US" sz="2000" dirty="0">
                <a:sym typeface="Symbol" pitchFamily="18" charset="2"/>
              </a:rPr>
              <a:t>The problem is that performing </a:t>
            </a:r>
            <a:r>
              <a:rPr lang="en-US" sz="2000" dirty="0">
                <a:solidFill>
                  <a:srgbClr val="FF00FF"/>
                </a:solidFill>
                <a:latin typeface="Batang" pitchFamily="18" charset="-127"/>
                <a:sym typeface="Symbol" pitchFamily="18" charset="2"/>
              </a:rPr>
              <a:t>insert</a:t>
            </a:r>
            <a:r>
              <a:rPr lang="en-US" sz="2000" dirty="0">
                <a:solidFill>
                  <a:srgbClr val="FF00FF"/>
                </a:solidFill>
                <a:sym typeface="Symbol" pitchFamily="18" charset="2"/>
              </a:rPr>
              <a:t>s</a:t>
            </a:r>
          </a:p>
          <a:p>
            <a:pPr>
              <a:lnSpc>
                <a:spcPct val="90000"/>
              </a:lnSpc>
              <a:buFont typeface="Wingdings" pitchFamily="2" charset="2"/>
              <a:buNone/>
            </a:pPr>
            <a:r>
              <a:rPr lang="en-US" sz="2000" dirty="0">
                <a:sym typeface="Symbol" pitchFamily="18" charset="2"/>
              </a:rPr>
              <a:t>	and </a:t>
            </a:r>
            <a:r>
              <a:rPr lang="en-US" sz="2000" dirty="0">
                <a:solidFill>
                  <a:srgbClr val="FF00FF"/>
                </a:solidFill>
                <a:latin typeface="Batang" pitchFamily="18" charset="-127"/>
                <a:sym typeface="Symbol" pitchFamily="18" charset="2"/>
              </a:rPr>
              <a:t>merge</a:t>
            </a:r>
            <a:r>
              <a:rPr lang="en-US" sz="2000" dirty="0">
                <a:solidFill>
                  <a:srgbClr val="FF00FF"/>
                </a:solidFill>
                <a:sym typeface="Symbol" pitchFamily="18" charset="2"/>
              </a:rPr>
              <a:t>s</a:t>
            </a:r>
            <a:r>
              <a:rPr lang="en-US" sz="2000" dirty="0">
                <a:sym typeface="Symbol" pitchFamily="18" charset="2"/>
              </a:rPr>
              <a:t> on the right path could</a:t>
            </a:r>
          </a:p>
          <a:p>
            <a:pPr>
              <a:lnSpc>
                <a:spcPct val="90000"/>
              </a:lnSpc>
              <a:buFont typeface="Wingdings" pitchFamily="2" charset="2"/>
              <a:buNone/>
            </a:pPr>
            <a:r>
              <a:rPr lang="en-US" sz="2000" dirty="0">
                <a:sym typeface="Symbol" pitchFamily="18" charset="2"/>
              </a:rPr>
              <a:t>	destroy the leftist heap property. So,</a:t>
            </a:r>
          </a:p>
          <a:p>
            <a:pPr>
              <a:lnSpc>
                <a:spcPct val="90000"/>
              </a:lnSpc>
              <a:buFont typeface="Wingdings" pitchFamily="2" charset="2"/>
              <a:buNone/>
            </a:pPr>
            <a:r>
              <a:rPr lang="en-US" sz="2000" dirty="0">
                <a:sym typeface="Symbol" pitchFamily="18" charset="2"/>
              </a:rPr>
              <a:t>	we need to restore the property.</a:t>
            </a:r>
          </a:p>
          <a:p>
            <a:pPr>
              <a:lnSpc>
                <a:spcPct val="90000"/>
              </a:lnSpc>
              <a:buFont typeface="Wingdings" pitchFamily="2" charset="2"/>
              <a:buNone/>
            </a:pPr>
            <a:endParaRPr lang="en-US" sz="2000" dirty="0">
              <a:sym typeface="Symbol" pitchFamily="18" charset="2"/>
            </a:endParaRPr>
          </a:p>
        </p:txBody>
      </p:sp>
      <p:sp>
        <p:nvSpPr>
          <p:cNvPr id="28058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0581" name="Group 5"/>
          <p:cNvGrpSpPr>
            <a:grpSpLocks/>
          </p:cNvGrpSpPr>
          <p:nvPr/>
        </p:nvGrpSpPr>
        <p:grpSpPr bwMode="auto">
          <a:xfrm>
            <a:off x="6997700" y="3227388"/>
            <a:ext cx="339725" cy="311150"/>
            <a:chOff x="4306" y="2833"/>
            <a:chExt cx="214" cy="196"/>
          </a:xfrm>
        </p:grpSpPr>
        <p:sp>
          <p:nvSpPr>
            <p:cNvPr id="280582"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583" name="Text Box 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0584" name="Group 8"/>
          <p:cNvGrpSpPr>
            <a:grpSpLocks/>
          </p:cNvGrpSpPr>
          <p:nvPr/>
        </p:nvGrpSpPr>
        <p:grpSpPr bwMode="auto">
          <a:xfrm>
            <a:off x="6083300" y="3767138"/>
            <a:ext cx="339725" cy="311150"/>
            <a:chOff x="4306" y="2833"/>
            <a:chExt cx="214" cy="196"/>
          </a:xfrm>
        </p:grpSpPr>
        <p:sp>
          <p:nvSpPr>
            <p:cNvPr id="280585"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586" name="Text Box 1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a:t>
              </a:r>
            </a:p>
          </p:txBody>
        </p:sp>
      </p:grpSp>
      <p:grpSp>
        <p:nvGrpSpPr>
          <p:cNvPr id="280587" name="Group 11"/>
          <p:cNvGrpSpPr>
            <a:grpSpLocks/>
          </p:cNvGrpSpPr>
          <p:nvPr/>
        </p:nvGrpSpPr>
        <p:grpSpPr bwMode="auto">
          <a:xfrm>
            <a:off x="7912100" y="3767138"/>
            <a:ext cx="339725" cy="311150"/>
            <a:chOff x="4306" y="2833"/>
            <a:chExt cx="214" cy="196"/>
          </a:xfrm>
        </p:grpSpPr>
        <p:sp>
          <p:nvSpPr>
            <p:cNvPr id="280588"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589"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80590" name="Line 14"/>
          <p:cNvSpPr>
            <a:spLocks noChangeShapeType="1"/>
          </p:cNvSpPr>
          <p:nvPr/>
        </p:nvSpPr>
        <p:spPr bwMode="auto">
          <a:xfrm flipH="1">
            <a:off x="6311900" y="346710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591" name="Line 15"/>
          <p:cNvSpPr>
            <a:spLocks noChangeShapeType="1"/>
          </p:cNvSpPr>
          <p:nvPr/>
        </p:nvSpPr>
        <p:spPr bwMode="auto">
          <a:xfrm>
            <a:off x="7313613" y="3467100"/>
            <a:ext cx="719137"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592" name="Group 16"/>
          <p:cNvGrpSpPr>
            <a:grpSpLocks/>
          </p:cNvGrpSpPr>
          <p:nvPr/>
        </p:nvGrpSpPr>
        <p:grpSpPr bwMode="auto">
          <a:xfrm>
            <a:off x="5613400" y="4376738"/>
            <a:ext cx="339725" cy="311150"/>
            <a:chOff x="4306" y="2833"/>
            <a:chExt cx="214" cy="196"/>
          </a:xfrm>
        </p:grpSpPr>
        <p:sp>
          <p:nvSpPr>
            <p:cNvPr id="280593"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594" name="Text Box 1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0595" name="Group 19"/>
          <p:cNvGrpSpPr>
            <a:grpSpLocks/>
          </p:cNvGrpSpPr>
          <p:nvPr/>
        </p:nvGrpSpPr>
        <p:grpSpPr bwMode="auto">
          <a:xfrm>
            <a:off x="6540500" y="4376738"/>
            <a:ext cx="339725" cy="311150"/>
            <a:chOff x="4306" y="2833"/>
            <a:chExt cx="214" cy="196"/>
          </a:xfrm>
        </p:grpSpPr>
        <p:sp>
          <p:nvSpPr>
            <p:cNvPr id="280596"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597" name="Text Box 21"/>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0598" name="Line 22"/>
          <p:cNvSpPr>
            <a:spLocks noChangeShapeType="1"/>
          </p:cNvSpPr>
          <p:nvPr/>
        </p:nvSpPr>
        <p:spPr bwMode="auto">
          <a:xfrm flipH="1">
            <a:off x="5815013" y="40179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599" name="Line 23"/>
          <p:cNvSpPr>
            <a:spLocks noChangeShapeType="1"/>
          </p:cNvSpPr>
          <p:nvPr/>
        </p:nvSpPr>
        <p:spPr bwMode="auto">
          <a:xfrm>
            <a:off x="6384925" y="402748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00" name="Group 24"/>
          <p:cNvGrpSpPr>
            <a:grpSpLocks/>
          </p:cNvGrpSpPr>
          <p:nvPr/>
        </p:nvGrpSpPr>
        <p:grpSpPr bwMode="auto">
          <a:xfrm>
            <a:off x="7454900" y="4376738"/>
            <a:ext cx="339725" cy="311150"/>
            <a:chOff x="4306" y="2833"/>
            <a:chExt cx="214" cy="196"/>
          </a:xfrm>
        </p:grpSpPr>
        <p:sp>
          <p:nvSpPr>
            <p:cNvPr id="280601"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02"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0603" name="Group 27"/>
          <p:cNvGrpSpPr>
            <a:grpSpLocks/>
          </p:cNvGrpSpPr>
          <p:nvPr/>
        </p:nvGrpSpPr>
        <p:grpSpPr bwMode="auto">
          <a:xfrm>
            <a:off x="8369300" y="4376738"/>
            <a:ext cx="339725" cy="311150"/>
            <a:chOff x="4306" y="2833"/>
            <a:chExt cx="214" cy="196"/>
          </a:xfrm>
        </p:grpSpPr>
        <p:sp>
          <p:nvSpPr>
            <p:cNvPr id="280604"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05"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0606" name="Line 30"/>
          <p:cNvSpPr>
            <a:spLocks noChangeShapeType="1"/>
          </p:cNvSpPr>
          <p:nvPr/>
        </p:nvSpPr>
        <p:spPr bwMode="auto">
          <a:xfrm flipH="1">
            <a:off x="7653338" y="40274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07" name="Line 31"/>
          <p:cNvSpPr>
            <a:spLocks noChangeShapeType="1"/>
          </p:cNvSpPr>
          <p:nvPr/>
        </p:nvSpPr>
        <p:spPr bwMode="auto">
          <a:xfrm>
            <a:off x="8234363" y="4017963"/>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08" name="Group 32"/>
          <p:cNvGrpSpPr>
            <a:grpSpLocks/>
          </p:cNvGrpSpPr>
          <p:nvPr/>
        </p:nvGrpSpPr>
        <p:grpSpPr bwMode="auto">
          <a:xfrm>
            <a:off x="5384800" y="4986338"/>
            <a:ext cx="339725" cy="311150"/>
            <a:chOff x="4306" y="2833"/>
            <a:chExt cx="214" cy="196"/>
          </a:xfrm>
        </p:grpSpPr>
        <p:sp>
          <p:nvSpPr>
            <p:cNvPr id="280609"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10" name="Text Box 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0611" name="Group 35"/>
          <p:cNvGrpSpPr>
            <a:grpSpLocks/>
          </p:cNvGrpSpPr>
          <p:nvPr/>
        </p:nvGrpSpPr>
        <p:grpSpPr bwMode="auto">
          <a:xfrm>
            <a:off x="5854700" y="4979988"/>
            <a:ext cx="339725" cy="311150"/>
            <a:chOff x="4306" y="2833"/>
            <a:chExt cx="214" cy="196"/>
          </a:xfrm>
        </p:grpSpPr>
        <p:sp>
          <p:nvSpPr>
            <p:cNvPr id="280612"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13" name="Text Box 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0614" name="Line 38"/>
          <p:cNvSpPr>
            <a:spLocks noChangeShapeType="1"/>
          </p:cNvSpPr>
          <p:nvPr/>
        </p:nvSpPr>
        <p:spPr bwMode="auto">
          <a:xfrm flipH="1">
            <a:off x="5578475" y="4651375"/>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15" name="Line 39"/>
          <p:cNvSpPr>
            <a:spLocks noChangeShapeType="1"/>
          </p:cNvSpPr>
          <p:nvPr/>
        </p:nvSpPr>
        <p:spPr bwMode="auto">
          <a:xfrm>
            <a:off x="5889625" y="4662488"/>
            <a:ext cx="128588"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16" name="Group 40"/>
          <p:cNvGrpSpPr>
            <a:grpSpLocks/>
          </p:cNvGrpSpPr>
          <p:nvPr/>
        </p:nvGrpSpPr>
        <p:grpSpPr bwMode="auto">
          <a:xfrm>
            <a:off x="6299200" y="4979988"/>
            <a:ext cx="339725" cy="311150"/>
            <a:chOff x="4306" y="2833"/>
            <a:chExt cx="214" cy="196"/>
          </a:xfrm>
        </p:grpSpPr>
        <p:sp>
          <p:nvSpPr>
            <p:cNvPr id="280617"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18" name="Text Box 4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0619" name="Group 43"/>
          <p:cNvGrpSpPr>
            <a:grpSpLocks/>
          </p:cNvGrpSpPr>
          <p:nvPr/>
        </p:nvGrpSpPr>
        <p:grpSpPr bwMode="auto">
          <a:xfrm>
            <a:off x="6769100" y="4986338"/>
            <a:ext cx="339725" cy="311150"/>
            <a:chOff x="4306" y="2833"/>
            <a:chExt cx="214" cy="196"/>
          </a:xfrm>
        </p:grpSpPr>
        <p:sp>
          <p:nvSpPr>
            <p:cNvPr id="280620" name="Oval 4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21" name="Text Box 4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0622" name="Line 46"/>
          <p:cNvSpPr>
            <a:spLocks noChangeShapeType="1"/>
          </p:cNvSpPr>
          <p:nvPr/>
        </p:nvSpPr>
        <p:spPr bwMode="auto">
          <a:xfrm flipH="1">
            <a:off x="6481763" y="46196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23" name="Line 47"/>
          <p:cNvSpPr>
            <a:spLocks noChangeShapeType="1"/>
          </p:cNvSpPr>
          <p:nvPr/>
        </p:nvSpPr>
        <p:spPr bwMode="auto">
          <a:xfrm>
            <a:off x="6815138" y="4641850"/>
            <a:ext cx="128587"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24" name="Group 48"/>
          <p:cNvGrpSpPr>
            <a:grpSpLocks/>
          </p:cNvGrpSpPr>
          <p:nvPr/>
        </p:nvGrpSpPr>
        <p:grpSpPr bwMode="auto">
          <a:xfrm>
            <a:off x="6559550" y="5603875"/>
            <a:ext cx="339725" cy="311150"/>
            <a:chOff x="4306" y="2833"/>
            <a:chExt cx="214" cy="196"/>
          </a:xfrm>
        </p:grpSpPr>
        <p:sp>
          <p:nvSpPr>
            <p:cNvPr id="280625"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26" name="Text Box 5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0627" name="Group 51"/>
          <p:cNvGrpSpPr>
            <a:grpSpLocks/>
          </p:cNvGrpSpPr>
          <p:nvPr/>
        </p:nvGrpSpPr>
        <p:grpSpPr bwMode="auto">
          <a:xfrm>
            <a:off x="8128000" y="4986338"/>
            <a:ext cx="339725" cy="311150"/>
            <a:chOff x="4306" y="2833"/>
            <a:chExt cx="214" cy="196"/>
          </a:xfrm>
        </p:grpSpPr>
        <p:sp>
          <p:nvSpPr>
            <p:cNvPr id="280628"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29" name="Text Box 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0630" name="Line 54"/>
          <p:cNvSpPr>
            <a:spLocks noChangeShapeType="1"/>
          </p:cNvSpPr>
          <p:nvPr/>
        </p:nvSpPr>
        <p:spPr bwMode="auto">
          <a:xfrm flipH="1">
            <a:off x="8299450" y="4641850"/>
            <a:ext cx="139700"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31" name="Line 55"/>
          <p:cNvSpPr>
            <a:spLocks noChangeShapeType="1"/>
          </p:cNvSpPr>
          <p:nvPr/>
        </p:nvSpPr>
        <p:spPr bwMode="auto">
          <a:xfrm flipV="1">
            <a:off x="6300788" y="34718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32" name="Group 56"/>
          <p:cNvGrpSpPr>
            <a:grpSpLocks/>
          </p:cNvGrpSpPr>
          <p:nvPr/>
        </p:nvGrpSpPr>
        <p:grpSpPr bwMode="auto">
          <a:xfrm>
            <a:off x="6129338" y="5635625"/>
            <a:ext cx="339725" cy="311150"/>
            <a:chOff x="4306" y="2833"/>
            <a:chExt cx="214" cy="196"/>
          </a:xfrm>
        </p:grpSpPr>
        <p:sp>
          <p:nvSpPr>
            <p:cNvPr id="280633"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34" name="Text Box 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0635" name="Line 59"/>
          <p:cNvSpPr>
            <a:spLocks noChangeShapeType="1"/>
          </p:cNvSpPr>
          <p:nvPr/>
        </p:nvSpPr>
        <p:spPr bwMode="auto">
          <a:xfrm flipH="1">
            <a:off x="6310313" y="529748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36" name="Group 60"/>
          <p:cNvGrpSpPr>
            <a:grpSpLocks/>
          </p:cNvGrpSpPr>
          <p:nvPr/>
        </p:nvGrpSpPr>
        <p:grpSpPr bwMode="auto">
          <a:xfrm>
            <a:off x="5634038" y="5624513"/>
            <a:ext cx="339725" cy="311150"/>
            <a:chOff x="4306" y="2833"/>
            <a:chExt cx="214" cy="196"/>
          </a:xfrm>
        </p:grpSpPr>
        <p:sp>
          <p:nvSpPr>
            <p:cNvPr id="280637"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38"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0639" name="Line 63"/>
          <p:cNvSpPr>
            <a:spLocks noChangeShapeType="1"/>
          </p:cNvSpPr>
          <p:nvPr/>
        </p:nvSpPr>
        <p:spPr bwMode="auto">
          <a:xfrm flipH="1">
            <a:off x="5815013" y="5286375"/>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40" name="Group 64"/>
          <p:cNvGrpSpPr>
            <a:grpSpLocks/>
          </p:cNvGrpSpPr>
          <p:nvPr/>
        </p:nvGrpSpPr>
        <p:grpSpPr bwMode="auto">
          <a:xfrm>
            <a:off x="5946775" y="6291263"/>
            <a:ext cx="339725" cy="311150"/>
            <a:chOff x="4306" y="2833"/>
            <a:chExt cx="214" cy="196"/>
          </a:xfrm>
        </p:grpSpPr>
        <p:sp>
          <p:nvSpPr>
            <p:cNvPr id="280641" name="Oval 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642" name="Text Box 6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0643" name="Line 67"/>
          <p:cNvSpPr>
            <a:spLocks noChangeShapeType="1"/>
          </p:cNvSpPr>
          <p:nvPr/>
        </p:nvSpPr>
        <p:spPr bwMode="auto">
          <a:xfrm flipH="1">
            <a:off x="6127750" y="5953125"/>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44" name="Line 68"/>
          <p:cNvSpPr>
            <a:spLocks noChangeShapeType="1"/>
          </p:cNvSpPr>
          <p:nvPr/>
        </p:nvSpPr>
        <p:spPr bwMode="auto">
          <a:xfrm>
            <a:off x="6529388" y="5283200"/>
            <a:ext cx="182562"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0645" name="Group 69"/>
          <p:cNvGrpSpPr>
            <a:grpSpLocks/>
          </p:cNvGrpSpPr>
          <p:nvPr/>
        </p:nvGrpSpPr>
        <p:grpSpPr bwMode="auto">
          <a:xfrm>
            <a:off x="7315200" y="3452813"/>
            <a:ext cx="1236663" cy="936625"/>
            <a:chOff x="4608" y="2175"/>
            <a:chExt cx="779" cy="590"/>
          </a:xfrm>
        </p:grpSpPr>
        <p:sp>
          <p:nvSpPr>
            <p:cNvPr id="280646" name="Line 70"/>
            <p:cNvSpPr>
              <a:spLocks noChangeShapeType="1"/>
            </p:cNvSpPr>
            <p:nvPr/>
          </p:nvSpPr>
          <p:spPr bwMode="auto">
            <a:xfrm>
              <a:off x="4608" y="2175"/>
              <a:ext cx="440" cy="217"/>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0647" name="Line 71"/>
            <p:cNvSpPr>
              <a:spLocks noChangeShapeType="1"/>
            </p:cNvSpPr>
            <p:nvPr/>
          </p:nvSpPr>
          <p:spPr bwMode="auto">
            <a:xfrm>
              <a:off x="5177" y="2528"/>
              <a:ext cx="210" cy="237"/>
            </a:xfrm>
            <a:prstGeom prst="line">
              <a:avLst/>
            </a:prstGeom>
            <a:noFill/>
            <a:ln w="1905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0645"/>
                                        </p:tgtEl>
                                        <p:attrNameLst>
                                          <p:attrName>style.visibility</p:attrName>
                                        </p:attrNameLst>
                                      </p:cBhvr>
                                      <p:to>
                                        <p:strVal val="visible"/>
                                      </p:to>
                                    </p:set>
                                    <p:animEffect transition="in" filter="blinds(horizontal)">
                                      <p:cBhvr>
                                        <p:cTn id="7" dur="500"/>
                                        <p:tgtEl>
                                          <p:spTgt spid="280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619125" y="165100"/>
            <a:ext cx="7772400" cy="884238"/>
          </a:xfrm>
        </p:spPr>
        <p:txBody>
          <a:bodyPr/>
          <a:lstStyle/>
          <a:p>
            <a:r>
              <a:rPr lang="en-US" sz="3200"/>
              <a:t>Leftist Heap Operations </a:t>
            </a:r>
            <a:r>
              <a:rPr lang="en-US" sz="3200">
                <a:sym typeface="Symbol" pitchFamily="18" charset="2"/>
              </a:rPr>
              <a:t></a:t>
            </a:r>
            <a:r>
              <a:rPr lang="en-US" sz="3200"/>
              <a:t> </a:t>
            </a:r>
            <a:r>
              <a:rPr lang="en-US" sz="3200">
                <a:latin typeface="Batang" pitchFamily="18" charset="-127"/>
              </a:rPr>
              <a:t>merge</a:t>
            </a:r>
          </a:p>
        </p:txBody>
      </p:sp>
      <p:sp>
        <p:nvSpPr>
          <p:cNvPr id="281603"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sym typeface="Symbol" pitchFamily="18" charset="2"/>
              </a:rPr>
              <a:t>The fundamental operation on leftist heaps is merging.</a:t>
            </a:r>
          </a:p>
          <a:p>
            <a:r>
              <a:rPr lang="en-US" sz="2000">
                <a:sym typeface="Symbol" pitchFamily="18" charset="2"/>
              </a:rPr>
              <a:t>A recursive solution: merge H</a:t>
            </a:r>
            <a:r>
              <a:rPr lang="en-US" sz="2000" baseline="-25000">
                <a:sym typeface="Symbol" pitchFamily="18" charset="2"/>
              </a:rPr>
              <a:t>1</a:t>
            </a:r>
            <a:r>
              <a:rPr lang="en-US" sz="2000">
                <a:sym typeface="Symbol" pitchFamily="18" charset="2"/>
              </a:rPr>
              <a:t> and H</a:t>
            </a:r>
            <a:r>
              <a:rPr lang="en-US" sz="2000" baseline="-25000">
                <a:sym typeface="Symbol" pitchFamily="18" charset="2"/>
              </a:rPr>
              <a:t>2</a:t>
            </a:r>
          </a:p>
          <a:p>
            <a:pPr lvl="1"/>
            <a:r>
              <a:rPr lang="en-US" sz="1800">
                <a:sym typeface="Symbol" pitchFamily="18" charset="2"/>
              </a:rPr>
              <a:t>If either of the two heaps is empty, then we can return the other heap. Otherwise,</a:t>
            </a:r>
          </a:p>
          <a:p>
            <a:pPr lvl="1"/>
            <a:r>
              <a:rPr lang="en-US" sz="1800">
                <a:solidFill>
                  <a:srgbClr val="FF00FF"/>
                </a:solidFill>
                <a:sym typeface="Symbol" pitchFamily="18" charset="2"/>
              </a:rPr>
              <a:t>First Step</a:t>
            </a:r>
            <a:r>
              <a:rPr lang="en-US" sz="1800">
                <a:sym typeface="Symbol" pitchFamily="18" charset="2"/>
              </a:rPr>
              <a:t>: recursively merge the heap with the larger root with the right subheap of the heap with smaller root.</a:t>
            </a:r>
          </a:p>
          <a:p>
            <a:pPr>
              <a:buFont typeface="Wingdings" pitchFamily="2" charset="2"/>
              <a:buNone/>
            </a:pPr>
            <a:endParaRPr lang="en-US" sz="2000">
              <a:sym typeface="Symbol" pitchFamily="18" charset="2"/>
            </a:endParaRPr>
          </a:p>
        </p:txBody>
      </p:sp>
      <p:sp>
        <p:nvSpPr>
          <p:cNvPr id="28160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1605" name="Group 5"/>
          <p:cNvGrpSpPr>
            <a:grpSpLocks/>
          </p:cNvGrpSpPr>
          <p:nvPr/>
        </p:nvGrpSpPr>
        <p:grpSpPr bwMode="auto">
          <a:xfrm>
            <a:off x="976313" y="3162300"/>
            <a:ext cx="2638425" cy="2127250"/>
            <a:chOff x="615" y="1992"/>
            <a:chExt cx="1662" cy="1340"/>
          </a:xfrm>
        </p:grpSpPr>
        <p:grpSp>
          <p:nvGrpSpPr>
            <p:cNvPr id="281606" name="Group 6"/>
            <p:cNvGrpSpPr>
              <a:grpSpLocks/>
            </p:cNvGrpSpPr>
            <p:nvPr/>
          </p:nvGrpSpPr>
          <p:grpSpPr bwMode="auto">
            <a:xfrm>
              <a:off x="1487" y="1992"/>
              <a:ext cx="214" cy="196"/>
              <a:chOff x="4306" y="2833"/>
              <a:chExt cx="214" cy="196"/>
            </a:xfrm>
          </p:grpSpPr>
          <p:sp>
            <p:nvSpPr>
              <p:cNvPr id="281607"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8" name="Text Box 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1609" name="Group 9"/>
            <p:cNvGrpSpPr>
              <a:grpSpLocks/>
            </p:cNvGrpSpPr>
            <p:nvPr/>
          </p:nvGrpSpPr>
          <p:grpSpPr bwMode="auto">
            <a:xfrm>
              <a:off x="911" y="2332"/>
              <a:ext cx="214" cy="196"/>
              <a:chOff x="4306" y="2833"/>
              <a:chExt cx="214" cy="196"/>
            </a:xfrm>
          </p:grpSpPr>
          <p:sp>
            <p:nvSpPr>
              <p:cNvPr id="281610"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1"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81612" name="Group 12"/>
            <p:cNvGrpSpPr>
              <a:grpSpLocks/>
            </p:cNvGrpSpPr>
            <p:nvPr/>
          </p:nvGrpSpPr>
          <p:grpSpPr bwMode="auto">
            <a:xfrm>
              <a:off x="2063" y="2332"/>
              <a:ext cx="214" cy="196"/>
              <a:chOff x="4306" y="2833"/>
              <a:chExt cx="214" cy="196"/>
            </a:xfrm>
          </p:grpSpPr>
          <p:sp>
            <p:nvSpPr>
              <p:cNvPr id="281613"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4" name="Text Box 1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sp>
          <p:nvSpPr>
            <p:cNvPr id="281615" name="Line 15"/>
            <p:cNvSpPr>
              <a:spLocks noChangeShapeType="1"/>
            </p:cNvSpPr>
            <p:nvPr/>
          </p:nvSpPr>
          <p:spPr bwMode="auto">
            <a:xfrm flipH="1">
              <a:off x="1055" y="2143"/>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16" name="Line 16"/>
            <p:cNvSpPr>
              <a:spLocks noChangeShapeType="1"/>
            </p:cNvSpPr>
            <p:nvPr/>
          </p:nvSpPr>
          <p:spPr bwMode="auto">
            <a:xfrm>
              <a:off x="1686" y="2143"/>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17" name="Group 17"/>
            <p:cNvGrpSpPr>
              <a:grpSpLocks/>
            </p:cNvGrpSpPr>
            <p:nvPr/>
          </p:nvGrpSpPr>
          <p:grpSpPr bwMode="auto">
            <a:xfrm>
              <a:off x="615" y="2716"/>
              <a:ext cx="214" cy="196"/>
              <a:chOff x="4306" y="2833"/>
              <a:chExt cx="214" cy="196"/>
            </a:xfrm>
          </p:grpSpPr>
          <p:sp>
            <p:nvSpPr>
              <p:cNvPr id="281618"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9"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1620" name="Group 20"/>
            <p:cNvGrpSpPr>
              <a:grpSpLocks/>
            </p:cNvGrpSpPr>
            <p:nvPr/>
          </p:nvGrpSpPr>
          <p:grpSpPr bwMode="auto">
            <a:xfrm>
              <a:off x="1199" y="2716"/>
              <a:ext cx="214" cy="196"/>
              <a:chOff x="4306" y="2833"/>
              <a:chExt cx="214" cy="196"/>
            </a:xfrm>
          </p:grpSpPr>
          <p:sp>
            <p:nvSpPr>
              <p:cNvPr id="281621"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2"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1623" name="Line 23"/>
            <p:cNvSpPr>
              <a:spLocks noChangeShapeType="1"/>
            </p:cNvSpPr>
            <p:nvPr/>
          </p:nvSpPr>
          <p:spPr bwMode="auto">
            <a:xfrm flipH="1">
              <a:off x="742" y="2490"/>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24" name="Line 24"/>
            <p:cNvSpPr>
              <a:spLocks noChangeShapeType="1"/>
            </p:cNvSpPr>
            <p:nvPr/>
          </p:nvSpPr>
          <p:spPr bwMode="auto">
            <a:xfrm>
              <a:off x="1101" y="2496"/>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25" name="Group 25"/>
            <p:cNvGrpSpPr>
              <a:grpSpLocks/>
            </p:cNvGrpSpPr>
            <p:nvPr/>
          </p:nvGrpSpPr>
          <p:grpSpPr bwMode="auto">
            <a:xfrm>
              <a:off x="1775" y="2716"/>
              <a:ext cx="214" cy="196"/>
              <a:chOff x="4306" y="2833"/>
              <a:chExt cx="214" cy="196"/>
            </a:xfrm>
          </p:grpSpPr>
          <p:sp>
            <p:nvSpPr>
              <p:cNvPr id="281626"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7"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1628" name="Line 28"/>
            <p:cNvSpPr>
              <a:spLocks noChangeShapeType="1"/>
            </p:cNvSpPr>
            <p:nvPr/>
          </p:nvSpPr>
          <p:spPr bwMode="auto">
            <a:xfrm flipH="1">
              <a:off x="1900" y="2496"/>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29" name="Group 29"/>
            <p:cNvGrpSpPr>
              <a:grpSpLocks/>
            </p:cNvGrpSpPr>
            <p:nvPr/>
          </p:nvGrpSpPr>
          <p:grpSpPr bwMode="auto">
            <a:xfrm>
              <a:off x="1047" y="3096"/>
              <a:ext cx="214" cy="196"/>
              <a:chOff x="4306" y="2833"/>
              <a:chExt cx="214" cy="196"/>
            </a:xfrm>
          </p:grpSpPr>
          <p:sp>
            <p:nvSpPr>
              <p:cNvPr id="281630" name="Oval 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1" name="Text Box 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1632" name="Line 32"/>
            <p:cNvSpPr>
              <a:spLocks noChangeShapeType="1"/>
            </p:cNvSpPr>
            <p:nvPr/>
          </p:nvSpPr>
          <p:spPr bwMode="auto">
            <a:xfrm flipH="1">
              <a:off x="1162" y="2869"/>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3" name="Line 33"/>
            <p:cNvSpPr>
              <a:spLocks noChangeShapeType="1"/>
            </p:cNvSpPr>
            <p:nvPr/>
          </p:nvSpPr>
          <p:spPr bwMode="auto">
            <a:xfrm flipV="1">
              <a:off x="1048" y="2146"/>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34" name="Group 34"/>
            <p:cNvGrpSpPr>
              <a:grpSpLocks/>
            </p:cNvGrpSpPr>
            <p:nvPr/>
          </p:nvGrpSpPr>
          <p:grpSpPr bwMode="auto">
            <a:xfrm>
              <a:off x="1685" y="3136"/>
              <a:ext cx="214" cy="196"/>
              <a:chOff x="4306" y="2833"/>
              <a:chExt cx="214" cy="196"/>
            </a:xfrm>
          </p:grpSpPr>
          <p:sp>
            <p:nvSpPr>
              <p:cNvPr id="281635" name="Oval 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6" name="Text Box 3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1637" name="Line 37"/>
            <p:cNvSpPr>
              <a:spLocks noChangeShapeType="1"/>
            </p:cNvSpPr>
            <p:nvPr/>
          </p:nvSpPr>
          <p:spPr bwMode="auto">
            <a:xfrm flipH="1">
              <a:off x="1799" y="2923"/>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81638" name="Group 38"/>
          <p:cNvGrpSpPr>
            <a:grpSpLocks/>
          </p:cNvGrpSpPr>
          <p:nvPr/>
        </p:nvGrpSpPr>
        <p:grpSpPr bwMode="auto">
          <a:xfrm>
            <a:off x="5437188" y="3155950"/>
            <a:ext cx="339725" cy="311150"/>
            <a:chOff x="4306" y="2833"/>
            <a:chExt cx="214" cy="196"/>
          </a:xfrm>
        </p:grpSpPr>
        <p:sp>
          <p:nvSpPr>
            <p:cNvPr id="281639" name="Oval 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40" name="Text Box 4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1641" name="Group 41"/>
          <p:cNvGrpSpPr>
            <a:grpSpLocks/>
          </p:cNvGrpSpPr>
          <p:nvPr/>
        </p:nvGrpSpPr>
        <p:grpSpPr bwMode="auto">
          <a:xfrm>
            <a:off x="4522788" y="3695700"/>
            <a:ext cx="339725" cy="311150"/>
            <a:chOff x="4306" y="2833"/>
            <a:chExt cx="214" cy="196"/>
          </a:xfrm>
        </p:grpSpPr>
        <p:sp>
          <p:nvSpPr>
            <p:cNvPr id="281642"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43"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1644" name="Group 44"/>
          <p:cNvGrpSpPr>
            <a:grpSpLocks/>
          </p:cNvGrpSpPr>
          <p:nvPr/>
        </p:nvGrpSpPr>
        <p:grpSpPr bwMode="auto">
          <a:xfrm>
            <a:off x="6351588" y="3695700"/>
            <a:ext cx="339725" cy="311150"/>
            <a:chOff x="4306" y="2833"/>
            <a:chExt cx="214" cy="196"/>
          </a:xfrm>
        </p:grpSpPr>
        <p:sp>
          <p:nvSpPr>
            <p:cNvPr id="281645"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46" name="Text Box 4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1647" name="Line 47"/>
          <p:cNvSpPr>
            <a:spLocks noChangeShapeType="1"/>
          </p:cNvSpPr>
          <p:nvPr/>
        </p:nvSpPr>
        <p:spPr bwMode="auto">
          <a:xfrm flipH="1">
            <a:off x="4751388" y="33956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8" name="Line 48"/>
          <p:cNvSpPr>
            <a:spLocks noChangeShapeType="1"/>
          </p:cNvSpPr>
          <p:nvPr/>
        </p:nvSpPr>
        <p:spPr bwMode="auto">
          <a:xfrm>
            <a:off x="5753100" y="3395663"/>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49" name="Group 49"/>
          <p:cNvGrpSpPr>
            <a:grpSpLocks/>
          </p:cNvGrpSpPr>
          <p:nvPr/>
        </p:nvGrpSpPr>
        <p:grpSpPr bwMode="auto">
          <a:xfrm>
            <a:off x="4052888" y="4305300"/>
            <a:ext cx="339725" cy="311150"/>
            <a:chOff x="4306" y="2833"/>
            <a:chExt cx="214" cy="196"/>
          </a:xfrm>
        </p:grpSpPr>
        <p:sp>
          <p:nvSpPr>
            <p:cNvPr id="281650"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51"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1652" name="Group 52"/>
          <p:cNvGrpSpPr>
            <a:grpSpLocks/>
          </p:cNvGrpSpPr>
          <p:nvPr/>
        </p:nvGrpSpPr>
        <p:grpSpPr bwMode="auto">
          <a:xfrm>
            <a:off x="4979988" y="4305300"/>
            <a:ext cx="339725" cy="311150"/>
            <a:chOff x="4306" y="2833"/>
            <a:chExt cx="214" cy="196"/>
          </a:xfrm>
        </p:grpSpPr>
        <p:sp>
          <p:nvSpPr>
            <p:cNvPr id="281653"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54" name="Text Box 5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1655" name="Line 55"/>
          <p:cNvSpPr>
            <a:spLocks noChangeShapeType="1"/>
          </p:cNvSpPr>
          <p:nvPr/>
        </p:nvSpPr>
        <p:spPr bwMode="auto">
          <a:xfrm flipH="1">
            <a:off x="4254500" y="394652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6" name="Line 56"/>
          <p:cNvSpPr>
            <a:spLocks noChangeShapeType="1"/>
          </p:cNvSpPr>
          <p:nvPr/>
        </p:nvSpPr>
        <p:spPr bwMode="auto">
          <a:xfrm>
            <a:off x="4824413" y="39560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57" name="Group 57"/>
          <p:cNvGrpSpPr>
            <a:grpSpLocks/>
          </p:cNvGrpSpPr>
          <p:nvPr/>
        </p:nvGrpSpPr>
        <p:grpSpPr bwMode="auto">
          <a:xfrm>
            <a:off x="5894388" y="4305300"/>
            <a:ext cx="339725" cy="311150"/>
            <a:chOff x="4306" y="2833"/>
            <a:chExt cx="214" cy="196"/>
          </a:xfrm>
        </p:grpSpPr>
        <p:sp>
          <p:nvSpPr>
            <p:cNvPr id="281658"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59" name="Text Box 5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281660" name="Group 60"/>
          <p:cNvGrpSpPr>
            <a:grpSpLocks/>
          </p:cNvGrpSpPr>
          <p:nvPr/>
        </p:nvGrpSpPr>
        <p:grpSpPr bwMode="auto">
          <a:xfrm>
            <a:off x="6808788" y="4305300"/>
            <a:ext cx="339725" cy="311150"/>
            <a:chOff x="4306" y="2833"/>
            <a:chExt cx="214" cy="196"/>
          </a:xfrm>
        </p:grpSpPr>
        <p:sp>
          <p:nvSpPr>
            <p:cNvPr id="281661"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62"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1663" name="Line 63"/>
          <p:cNvSpPr>
            <a:spLocks noChangeShapeType="1"/>
          </p:cNvSpPr>
          <p:nvPr/>
        </p:nvSpPr>
        <p:spPr bwMode="auto">
          <a:xfrm flipH="1">
            <a:off x="6092825" y="39560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4" name="Line 64"/>
          <p:cNvSpPr>
            <a:spLocks noChangeShapeType="1"/>
          </p:cNvSpPr>
          <p:nvPr/>
        </p:nvSpPr>
        <p:spPr bwMode="auto">
          <a:xfrm>
            <a:off x="6673850" y="39465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1665" name="Group 65"/>
          <p:cNvGrpSpPr>
            <a:grpSpLocks/>
          </p:cNvGrpSpPr>
          <p:nvPr/>
        </p:nvGrpSpPr>
        <p:grpSpPr bwMode="auto">
          <a:xfrm>
            <a:off x="4738688" y="4908550"/>
            <a:ext cx="339725" cy="311150"/>
            <a:chOff x="4306" y="2833"/>
            <a:chExt cx="214" cy="196"/>
          </a:xfrm>
        </p:grpSpPr>
        <p:sp>
          <p:nvSpPr>
            <p:cNvPr id="281666"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67"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1668" name="Line 68"/>
          <p:cNvSpPr>
            <a:spLocks noChangeShapeType="1"/>
          </p:cNvSpPr>
          <p:nvPr/>
        </p:nvSpPr>
        <p:spPr bwMode="auto">
          <a:xfrm flipH="1">
            <a:off x="4921250" y="45481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9" name="Line 69"/>
          <p:cNvSpPr>
            <a:spLocks noChangeShapeType="1"/>
          </p:cNvSpPr>
          <p:nvPr/>
        </p:nvSpPr>
        <p:spPr bwMode="auto">
          <a:xfrm flipV="1">
            <a:off x="4740275" y="340042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0" name="Text Box 70"/>
          <p:cNvSpPr txBox="1">
            <a:spLocks noChangeArrowheads="1"/>
          </p:cNvSpPr>
          <p:nvPr/>
        </p:nvSpPr>
        <p:spPr bwMode="auto">
          <a:xfrm>
            <a:off x="2155825" y="5462588"/>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281671" name="Text Box 71"/>
          <p:cNvSpPr txBox="1">
            <a:spLocks noChangeArrowheads="1"/>
          </p:cNvSpPr>
          <p:nvPr/>
        </p:nvSpPr>
        <p:spPr bwMode="auto">
          <a:xfrm>
            <a:off x="5589588" y="5329238"/>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2</a:t>
            </a:r>
            <a:endParaRPr lang="en-US" sz="1600"/>
          </a:p>
        </p:txBody>
      </p:sp>
      <p:sp>
        <p:nvSpPr>
          <p:cNvPr id="281672" name="Freeform 72"/>
          <p:cNvSpPr>
            <a:spLocks/>
          </p:cNvSpPr>
          <p:nvPr/>
        </p:nvSpPr>
        <p:spPr bwMode="auto">
          <a:xfrm>
            <a:off x="2501900" y="3506788"/>
            <a:ext cx="1306513" cy="1968500"/>
          </a:xfrm>
          <a:custGeom>
            <a:avLst/>
            <a:gdLst>
              <a:gd name="T0" fmla="*/ 552 w 823"/>
              <a:gd name="T1" fmla="*/ 0 h 1240"/>
              <a:gd name="T2" fmla="*/ 498 w 823"/>
              <a:gd name="T3" fmla="*/ 54 h 1240"/>
              <a:gd name="T4" fmla="*/ 443 w 823"/>
              <a:gd name="T5" fmla="*/ 95 h 1240"/>
              <a:gd name="T6" fmla="*/ 355 w 823"/>
              <a:gd name="T7" fmla="*/ 197 h 1240"/>
              <a:gd name="T8" fmla="*/ 288 w 823"/>
              <a:gd name="T9" fmla="*/ 264 h 1240"/>
              <a:gd name="T10" fmla="*/ 240 w 823"/>
              <a:gd name="T11" fmla="*/ 325 h 1240"/>
              <a:gd name="T12" fmla="*/ 206 w 823"/>
              <a:gd name="T13" fmla="*/ 386 h 1240"/>
              <a:gd name="T14" fmla="*/ 159 w 823"/>
              <a:gd name="T15" fmla="*/ 488 h 1240"/>
              <a:gd name="T16" fmla="*/ 111 w 823"/>
              <a:gd name="T17" fmla="*/ 590 h 1240"/>
              <a:gd name="T18" fmla="*/ 10 w 823"/>
              <a:gd name="T19" fmla="*/ 834 h 1240"/>
              <a:gd name="T20" fmla="*/ 16 w 823"/>
              <a:gd name="T21" fmla="*/ 1078 h 1240"/>
              <a:gd name="T22" fmla="*/ 44 w 823"/>
              <a:gd name="T23" fmla="*/ 1111 h 1240"/>
              <a:gd name="T24" fmla="*/ 84 w 823"/>
              <a:gd name="T25" fmla="*/ 1139 h 1240"/>
              <a:gd name="T26" fmla="*/ 159 w 823"/>
              <a:gd name="T27" fmla="*/ 1206 h 1240"/>
              <a:gd name="T28" fmla="*/ 213 w 823"/>
              <a:gd name="T29" fmla="*/ 1240 h 1240"/>
              <a:gd name="T30" fmla="*/ 342 w 823"/>
              <a:gd name="T31" fmla="*/ 1220 h 1240"/>
              <a:gd name="T32" fmla="*/ 382 w 823"/>
              <a:gd name="T33" fmla="*/ 1159 h 1240"/>
              <a:gd name="T34" fmla="*/ 396 w 823"/>
              <a:gd name="T35" fmla="*/ 1118 h 1240"/>
              <a:gd name="T36" fmla="*/ 389 w 823"/>
              <a:gd name="T37" fmla="*/ 1037 h 1240"/>
              <a:gd name="T38" fmla="*/ 470 w 823"/>
              <a:gd name="T39" fmla="*/ 746 h 1240"/>
              <a:gd name="T40" fmla="*/ 538 w 823"/>
              <a:gd name="T41" fmla="*/ 678 h 1240"/>
              <a:gd name="T42" fmla="*/ 653 w 823"/>
              <a:gd name="T43" fmla="*/ 495 h 1240"/>
              <a:gd name="T44" fmla="*/ 775 w 823"/>
              <a:gd name="T45" fmla="*/ 312 h 1240"/>
              <a:gd name="T46" fmla="*/ 823 w 823"/>
              <a:gd name="T47" fmla="*/ 149 h 1240"/>
              <a:gd name="T48" fmla="*/ 816 w 823"/>
              <a:gd name="T49" fmla="*/ 95 h 1240"/>
              <a:gd name="T50" fmla="*/ 714 w 823"/>
              <a:gd name="T51" fmla="*/ 27 h 1240"/>
              <a:gd name="T52" fmla="*/ 674 w 823"/>
              <a:gd name="T53" fmla="*/ 14 h 1240"/>
              <a:gd name="T54" fmla="*/ 633 w 823"/>
              <a:gd name="T55" fmla="*/ 0 h 1240"/>
              <a:gd name="T56" fmla="*/ 552 w 823"/>
              <a:gd name="T57" fmla="*/ 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23" h="1240">
                <a:moveTo>
                  <a:pt x="552" y="0"/>
                </a:moveTo>
                <a:cubicBezTo>
                  <a:pt x="536" y="23"/>
                  <a:pt x="521" y="39"/>
                  <a:pt x="498" y="54"/>
                </a:cubicBezTo>
                <a:cubicBezTo>
                  <a:pt x="481" y="79"/>
                  <a:pt x="468" y="78"/>
                  <a:pt x="443" y="95"/>
                </a:cubicBezTo>
                <a:cubicBezTo>
                  <a:pt x="416" y="136"/>
                  <a:pt x="380" y="161"/>
                  <a:pt x="355" y="197"/>
                </a:cubicBezTo>
                <a:cubicBezTo>
                  <a:pt x="319" y="250"/>
                  <a:pt x="341" y="228"/>
                  <a:pt x="288" y="264"/>
                </a:cubicBezTo>
                <a:cubicBezTo>
                  <a:pt x="267" y="278"/>
                  <a:pt x="240" y="325"/>
                  <a:pt x="240" y="325"/>
                </a:cubicBezTo>
                <a:cubicBezTo>
                  <a:pt x="233" y="347"/>
                  <a:pt x="206" y="386"/>
                  <a:pt x="206" y="386"/>
                </a:cubicBezTo>
                <a:cubicBezTo>
                  <a:pt x="194" y="422"/>
                  <a:pt x="174" y="454"/>
                  <a:pt x="159" y="488"/>
                </a:cubicBezTo>
                <a:cubicBezTo>
                  <a:pt x="143" y="524"/>
                  <a:pt x="133" y="557"/>
                  <a:pt x="111" y="590"/>
                </a:cubicBezTo>
                <a:cubicBezTo>
                  <a:pt x="85" y="677"/>
                  <a:pt x="35" y="747"/>
                  <a:pt x="10" y="834"/>
                </a:cubicBezTo>
                <a:cubicBezTo>
                  <a:pt x="4" y="916"/>
                  <a:pt x="0" y="996"/>
                  <a:pt x="16" y="1078"/>
                </a:cubicBezTo>
                <a:cubicBezTo>
                  <a:pt x="21" y="1104"/>
                  <a:pt x="23" y="1097"/>
                  <a:pt x="44" y="1111"/>
                </a:cubicBezTo>
                <a:cubicBezTo>
                  <a:pt x="58" y="1120"/>
                  <a:pt x="84" y="1139"/>
                  <a:pt x="84" y="1139"/>
                </a:cubicBezTo>
                <a:cubicBezTo>
                  <a:pt x="103" y="1166"/>
                  <a:pt x="131" y="1189"/>
                  <a:pt x="159" y="1206"/>
                </a:cubicBezTo>
                <a:cubicBezTo>
                  <a:pt x="175" y="1232"/>
                  <a:pt x="185" y="1230"/>
                  <a:pt x="213" y="1240"/>
                </a:cubicBezTo>
                <a:cubicBezTo>
                  <a:pt x="262" y="1236"/>
                  <a:pt x="298" y="1235"/>
                  <a:pt x="342" y="1220"/>
                </a:cubicBezTo>
                <a:cubicBezTo>
                  <a:pt x="362" y="1200"/>
                  <a:pt x="373" y="1186"/>
                  <a:pt x="382" y="1159"/>
                </a:cubicBezTo>
                <a:cubicBezTo>
                  <a:pt x="386" y="1145"/>
                  <a:pt x="396" y="1118"/>
                  <a:pt x="396" y="1118"/>
                </a:cubicBezTo>
                <a:cubicBezTo>
                  <a:pt x="394" y="1091"/>
                  <a:pt x="389" y="1064"/>
                  <a:pt x="389" y="1037"/>
                </a:cubicBezTo>
                <a:cubicBezTo>
                  <a:pt x="389" y="975"/>
                  <a:pt x="404" y="789"/>
                  <a:pt x="470" y="746"/>
                </a:cubicBezTo>
                <a:cubicBezTo>
                  <a:pt x="486" y="723"/>
                  <a:pt x="514" y="693"/>
                  <a:pt x="538" y="678"/>
                </a:cubicBezTo>
                <a:cubicBezTo>
                  <a:pt x="559" y="616"/>
                  <a:pt x="616" y="550"/>
                  <a:pt x="653" y="495"/>
                </a:cubicBezTo>
                <a:cubicBezTo>
                  <a:pt x="694" y="434"/>
                  <a:pt x="735" y="373"/>
                  <a:pt x="775" y="312"/>
                </a:cubicBezTo>
                <a:cubicBezTo>
                  <a:pt x="797" y="278"/>
                  <a:pt x="815" y="189"/>
                  <a:pt x="823" y="149"/>
                </a:cubicBezTo>
                <a:cubicBezTo>
                  <a:pt x="821" y="131"/>
                  <a:pt x="822" y="112"/>
                  <a:pt x="816" y="95"/>
                </a:cubicBezTo>
                <a:cubicBezTo>
                  <a:pt x="807" y="71"/>
                  <a:pt x="740" y="40"/>
                  <a:pt x="714" y="27"/>
                </a:cubicBezTo>
                <a:cubicBezTo>
                  <a:pt x="707" y="23"/>
                  <a:pt x="682" y="17"/>
                  <a:pt x="674" y="14"/>
                </a:cubicBezTo>
                <a:cubicBezTo>
                  <a:pt x="660" y="10"/>
                  <a:pt x="633" y="0"/>
                  <a:pt x="633" y="0"/>
                </a:cubicBezTo>
                <a:cubicBezTo>
                  <a:pt x="560" y="8"/>
                  <a:pt x="585" y="18"/>
                  <a:pt x="552" y="0"/>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1672"/>
                                        </p:tgtEl>
                                        <p:attrNameLst>
                                          <p:attrName>style.visibility</p:attrName>
                                        </p:attrNameLst>
                                      </p:cBhvr>
                                      <p:to>
                                        <p:strVal val="visible"/>
                                      </p:to>
                                    </p:set>
                                    <p:animEffect transition="in" filter="blinds(horizontal)">
                                      <p:cBhvr>
                                        <p:cTn id="7" dur="500"/>
                                        <p:tgtEl>
                                          <p:spTgt spid="281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72"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5445125" y="317023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26</a:t>
            </a:r>
          </a:p>
        </p:txBody>
      </p:sp>
      <p:sp>
        <p:nvSpPr>
          <p:cNvPr id="282627" name="Rectangle 3"/>
          <p:cNvSpPr>
            <a:spLocks noGrp="1" noChangeArrowheads="1"/>
          </p:cNvSpPr>
          <p:nvPr>
            <p:ph type="title"/>
          </p:nvPr>
        </p:nvSpPr>
        <p:spPr>
          <a:xfrm>
            <a:off x="619125" y="165100"/>
            <a:ext cx="7772400" cy="550863"/>
          </a:xfrm>
        </p:spPr>
        <p:txBody>
          <a:bodyPr>
            <a:normAutofit fontScale="90000"/>
          </a:bodyPr>
          <a:lstStyle/>
          <a:p>
            <a:r>
              <a:rPr lang="en-US" sz="3200"/>
              <a:t>Recursive Solution for </a:t>
            </a:r>
            <a:r>
              <a:rPr lang="en-US" sz="3200">
                <a:latin typeface="Batang" pitchFamily="18" charset="-127"/>
              </a:rPr>
              <a:t>merge</a:t>
            </a:r>
          </a:p>
        </p:txBody>
      </p:sp>
      <p:sp>
        <p:nvSpPr>
          <p:cNvPr id="282628" name="Rectangle 4" descr="Rectangle: Click to edit Master text styles&#10;Second level&#10;Third level&#10;Fourth level&#10;Fifth level"/>
          <p:cNvSpPr>
            <a:spLocks noGrp="1" noChangeArrowheads="1"/>
          </p:cNvSpPr>
          <p:nvPr>
            <p:ph idx="1"/>
          </p:nvPr>
        </p:nvSpPr>
        <p:spPr>
          <a:xfrm>
            <a:off x="584200" y="704850"/>
            <a:ext cx="7940675" cy="5143500"/>
          </a:xfrm>
        </p:spPr>
        <p:txBody>
          <a:bodyPr/>
          <a:lstStyle/>
          <a:p>
            <a:pPr>
              <a:buFont typeface="Wingdings" pitchFamily="2" charset="2"/>
              <a:buNone/>
            </a:pPr>
            <a:r>
              <a:rPr lang="en-US" sz="1800" dirty="0">
                <a:sym typeface="Symbol" pitchFamily="18" charset="2"/>
              </a:rPr>
              <a:t>	Assume the recursive call returns the leftist heap below (it is reasonable to assume that the resulting tree is a leftist heap, because it was obtained via a recursive step).</a:t>
            </a:r>
          </a:p>
        </p:txBody>
      </p:sp>
      <p:sp>
        <p:nvSpPr>
          <p:cNvPr id="282629" name="Rectangle 5"/>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2630" name="Group 6"/>
          <p:cNvGrpSpPr>
            <a:grpSpLocks/>
          </p:cNvGrpSpPr>
          <p:nvPr/>
        </p:nvGrpSpPr>
        <p:grpSpPr bwMode="auto">
          <a:xfrm>
            <a:off x="1757363" y="1733550"/>
            <a:ext cx="339725" cy="311150"/>
            <a:chOff x="4306" y="2833"/>
            <a:chExt cx="214" cy="196"/>
          </a:xfrm>
        </p:grpSpPr>
        <p:sp>
          <p:nvSpPr>
            <p:cNvPr id="282631"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32" name="Text Box 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2633" name="Group 9"/>
          <p:cNvGrpSpPr>
            <a:grpSpLocks/>
          </p:cNvGrpSpPr>
          <p:nvPr/>
        </p:nvGrpSpPr>
        <p:grpSpPr bwMode="auto">
          <a:xfrm>
            <a:off x="842963" y="2273300"/>
            <a:ext cx="339725" cy="311150"/>
            <a:chOff x="4306" y="2833"/>
            <a:chExt cx="214" cy="196"/>
          </a:xfrm>
        </p:grpSpPr>
        <p:sp>
          <p:nvSpPr>
            <p:cNvPr id="282634"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35"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2636" name="Group 12"/>
          <p:cNvGrpSpPr>
            <a:grpSpLocks/>
          </p:cNvGrpSpPr>
          <p:nvPr/>
        </p:nvGrpSpPr>
        <p:grpSpPr bwMode="auto">
          <a:xfrm>
            <a:off x="2671763" y="2273300"/>
            <a:ext cx="339725" cy="311150"/>
            <a:chOff x="4306" y="2833"/>
            <a:chExt cx="214" cy="196"/>
          </a:xfrm>
        </p:grpSpPr>
        <p:sp>
          <p:nvSpPr>
            <p:cNvPr id="282637"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38" name="Text Box 1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2639" name="Line 15"/>
          <p:cNvSpPr>
            <a:spLocks noChangeShapeType="1"/>
          </p:cNvSpPr>
          <p:nvPr/>
        </p:nvSpPr>
        <p:spPr bwMode="auto">
          <a:xfrm flipH="1">
            <a:off x="1071563" y="19732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40" name="Line 16"/>
          <p:cNvSpPr>
            <a:spLocks noChangeShapeType="1"/>
          </p:cNvSpPr>
          <p:nvPr/>
        </p:nvSpPr>
        <p:spPr bwMode="auto">
          <a:xfrm>
            <a:off x="2073275" y="1973263"/>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41" name="Group 17"/>
          <p:cNvGrpSpPr>
            <a:grpSpLocks/>
          </p:cNvGrpSpPr>
          <p:nvPr/>
        </p:nvGrpSpPr>
        <p:grpSpPr bwMode="auto">
          <a:xfrm>
            <a:off x="373063" y="2882900"/>
            <a:ext cx="339725" cy="311150"/>
            <a:chOff x="4306" y="2833"/>
            <a:chExt cx="214" cy="196"/>
          </a:xfrm>
        </p:grpSpPr>
        <p:sp>
          <p:nvSpPr>
            <p:cNvPr id="282642"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43"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2644" name="Group 20"/>
          <p:cNvGrpSpPr>
            <a:grpSpLocks/>
          </p:cNvGrpSpPr>
          <p:nvPr/>
        </p:nvGrpSpPr>
        <p:grpSpPr bwMode="auto">
          <a:xfrm>
            <a:off x="1300163" y="2882900"/>
            <a:ext cx="339725" cy="311150"/>
            <a:chOff x="4306" y="2833"/>
            <a:chExt cx="214" cy="196"/>
          </a:xfrm>
        </p:grpSpPr>
        <p:sp>
          <p:nvSpPr>
            <p:cNvPr id="282645"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46"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2647" name="Line 23"/>
          <p:cNvSpPr>
            <a:spLocks noChangeShapeType="1"/>
          </p:cNvSpPr>
          <p:nvPr/>
        </p:nvSpPr>
        <p:spPr bwMode="auto">
          <a:xfrm flipH="1">
            <a:off x="574675" y="252412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48" name="Line 24"/>
          <p:cNvSpPr>
            <a:spLocks noChangeShapeType="1"/>
          </p:cNvSpPr>
          <p:nvPr/>
        </p:nvSpPr>
        <p:spPr bwMode="auto">
          <a:xfrm>
            <a:off x="1144588" y="25336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49" name="Group 25"/>
          <p:cNvGrpSpPr>
            <a:grpSpLocks/>
          </p:cNvGrpSpPr>
          <p:nvPr/>
        </p:nvGrpSpPr>
        <p:grpSpPr bwMode="auto">
          <a:xfrm>
            <a:off x="2214563" y="2882900"/>
            <a:ext cx="339725" cy="311150"/>
            <a:chOff x="4306" y="2833"/>
            <a:chExt cx="214" cy="196"/>
          </a:xfrm>
        </p:grpSpPr>
        <p:sp>
          <p:nvSpPr>
            <p:cNvPr id="282650"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51" name="Text Box 2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2652" name="Group 28"/>
          <p:cNvGrpSpPr>
            <a:grpSpLocks/>
          </p:cNvGrpSpPr>
          <p:nvPr/>
        </p:nvGrpSpPr>
        <p:grpSpPr bwMode="auto">
          <a:xfrm>
            <a:off x="3128963" y="2882900"/>
            <a:ext cx="339725" cy="311150"/>
            <a:chOff x="4306" y="2833"/>
            <a:chExt cx="214" cy="196"/>
          </a:xfrm>
        </p:grpSpPr>
        <p:sp>
          <p:nvSpPr>
            <p:cNvPr id="282653" name="Oval 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54" name="Text Box 3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2655" name="Line 31"/>
          <p:cNvSpPr>
            <a:spLocks noChangeShapeType="1"/>
          </p:cNvSpPr>
          <p:nvPr/>
        </p:nvSpPr>
        <p:spPr bwMode="auto">
          <a:xfrm flipH="1">
            <a:off x="2413000" y="25336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56" name="Line 32"/>
          <p:cNvSpPr>
            <a:spLocks noChangeShapeType="1"/>
          </p:cNvSpPr>
          <p:nvPr/>
        </p:nvSpPr>
        <p:spPr bwMode="auto">
          <a:xfrm>
            <a:off x="2994025" y="25241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57" name="Group 33"/>
          <p:cNvGrpSpPr>
            <a:grpSpLocks/>
          </p:cNvGrpSpPr>
          <p:nvPr/>
        </p:nvGrpSpPr>
        <p:grpSpPr bwMode="auto">
          <a:xfrm>
            <a:off x="1058863" y="3486150"/>
            <a:ext cx="339725" cy="311150"/>
            <a:chOff x="4306" y="2833"/>
            <a:chExt cx="214" cy="196"/>
          </a:xfrm>
        </p:grpSpPr>
        <p:sp>
          <p:nvSpPr>
            <p:cNvPr id="282658" name="Oval 3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59" name="Text Box 3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2660" name="Line 36"/>
          <p:cNvSpPr>
            <a:spLocks noChangeShapeType="1"/>
          </p:cNvSpPr>
          <p:nvPr/>
        </p:nvSpPr>
        <p:spPr bwMode="auto">
          <a:xfrm flipH="1">
            <a:off x="1241425" y="31257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61" name="Group 37"/>
          <p:cNvGrpSpPr>
            <a:grpSpLocks/>
          </p:cNvGrpSpPr>
          <p:nvPr/>
        </p:nvGrpSpPr>
        <p:grpSpPr bwMode="auto">
          <a:xfrm>
            <a:off x="2092325" y="3529013"/>
            <a:ext cx="339725" cy="311150"/>
            <a:chOff x="4306" y="2833"/>
            <a:chExt cx="214" cy="196"/>
          </a:xfrm>
        </p:grpSpPr>
        <p:sp>
          <p:nvSpPr>
            <p:cNvPr id="282662" name="Oval 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63" name="Text Box 3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2664" name="Line 40"/>
          <p:cNvSpPr>
            <a:spLocks noChangeShapeType="1"/>
          </p:cNvSpPr>
          <p:nvPr/>
        </p:nvSpPr>
        <p:spPr bwMode="auto">
          <a:xfrm flipH="1">
            <a:off x="2273300" y="3190875"/>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65" name="Group 41"/>
          <p:cNvGrpSpPr>
            <a:grpSpLocks/>
          </p:cNvGrpSpPr>
          <p:nvPr/>
        </p:nvGrpSpPr>
        <p:grpSpPr bwMode="auto">
          <a:xfrm>
            <a:off x="1974850" y="4184650"/>
            <a:ext cx="339725" cy="311150"/>
            <a:chOff x="4306" y="2833"/>
            <a:chExt cx="214" cy="196"/>
          </a:xfrm>
        </p:grpSpPr>
        <p:sp>
          <p:nvSpPr>
            <p:cNvPr id="282666"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67"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2668" name="Line 44"/>
          <p:cNvSpPr>
            <a:spLocks noChangeShapeType="1"/>
          </p:cNvSpPr>
          <p:nvPr/>
        </p:nvSpPr>
        <p:spPr bwMode="auto">
          <a:xfrm flipH="1">
            <a:off x="2155825" y="3846513"/>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69" name="Group 45"/>
          <p:cNvGrpSpPr>
            <a:grpSpLocks/>
          </p:cNvGrpSpPr>
          <p:nvPr/>
        </p:nvGrpSpPr>
        <p:grpSpPr bwMode="auto">
          <a:xfrm>
            <a:off x="6986588" y="2797175"/>
            <a:ext cx="339725" cy="311150"/>
            <a:chOff x="4306" y="2833"/>
            <a:chExt cx="214" cy="196"/>
          </a:xfrm>
        </p:grpSpPr>
        <p:sp>
          <p:nvSpPr>
            <p:cNvPr id="282670" name="Oval 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71" name="Text Box 4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2672" name="Group 48"/>
          <p:cNvGrpSpPr>
            <a:grpSpLocks/>
          </p:cNvGrpSpPr>
          <p:nvPr/>
        </p:nvGrpSpPr>
        <p:grpSpPr bwMode="auto">
          <a:xfrm>
            <a:off x="7867650" y="3367088"/>
            <a:ext cx="339725" cy="311150"/>
            <a:chOff x="4306" y="2833"/>
            <a:chExt cx="214" cy="196"/>
          </a:xfrm>
        </p:grpSpPr>
        <p:sp>
          <p:nvSpPr>
            <p:cNvPr id="282673" name="Oval 4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74" name="Text Box 5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a:t>
              </a:r>
            </a:p>
          </p:txBody>
        </p:sp>
      </p:grpSp>
      <p:grpSp>
        <p:nvGrpSpPr>
          <p:cNvPr id="282675" name="Group 51"/>
          <p:cNvGrpSpPr>
            <a:grpSpLocks/>
          </p:cNvGrpSpPr>
          <p:nvPr/>
        </p:nvGrpSpPr>
        <p:grpSpPr bwMode="auto">
          <a:xfrm>
            <a:off x="6126163" y="3325813"/>
            <a:ext cx="339725" cy="311150"/>
            <a:chOff x="4306" y="2833"/>
            <a:chExt cx="214" cy="196"/>
          </a:xfrm>
        </p:grpSpPr>
        <p:sp>
          <p:nvSpPr>
            <p:cNvPr id="282676"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77" name="Text Box 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82678" name="Line 54"/>
          <p:cNvSpPr>
            <a:spLocks noChangeShapeType="1"/>
          </p:cNvSpPr>
          <p:nvPr/>
        </p:nvSpPr>
        <p:spPr bwMode="auto">
          <a:xfrm flipH="1">
            <a:off x="6300788" y="3036888"/>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79" name="Line 55"/>
          <p:cNvSpPr>
            <a:spLocks noChangeShapeType="1"/>
          </p:cNvSpPr>
          <p:nvPr/>
        </p:nvSpPr>
        <p:spPr bwMode="auto">
          <a:xfrm>
            <a:off x="7302500" y="3036888"/>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80" name="Group 56"/>
          <p:cNvGrpSpPr>
            <a:grpSpLocks/>
          </p:cNvGrpSpPr>
          <p:nvPr/>
        </p:nvGrpSpPr>
        <p:grpSpPr bwMode="auto">
          <a:xfrm>
            <a:off x="7397750" y="3976688"/>
            <a:ext cx="339725" cy="311150"/>
            <a:chOff x="4306" y="2833"/>
            <a:chExt cx="214" cy="196"/>
          </a:xfrm>
        </p:grpSpPr>
        <p:sp>
          <p:nvSpPr>
            <p:cNvPr id="282681"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82" name="Text Box 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2683" name="Group 59"/>
          <p:cNvGrpSpPr>
            <a:grpSpLocks/>
          </p:cNvGrpSpPr>
          <p:nvPr/>
        </p:nvGrpSpPr>
        <p:grpSpPr bwMode="auto">
          <a:xfrm>
            <a:off x="8324850" y="3976688"/>
            <a:ext cx="339725" cy="311150"/>
            <a:chOff x="4306" y="2833"/>
            <a:chExt cx="214" cy="196"/>
          </a:xfrm>
        </p:grpSpPr>
        <p:sp>
          <p:nvSpPr>
            <p:cNvPr id="282684" name="Oval 6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85" name="Text Box 61"/>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2686" name="Line 62"/>
          <p:cNvSpPr>
            <a:spLocks noChangeShapeType="1"/>
          </p:cNvSpPr>
          <p:nvPr/>
        </p:nvSpPr>
        <p:spPr bwMode="auto">
          <a:xfrm flipH="1">
            <a:off x="7599363" y="36179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87" name="Line 63"/>
          <p:cNvSpPr>
            <a:spLocks noChangeShapeType="1"/>
          </p:cNvSpPr>
          <p:nvPr/>
        </p:nvSpPr>
        <p:spPr bwMode="auto">
          <a:xfrm>
            <a:off x="8169275" y="362743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88" name="Group 64"/>
          <p:cNvGrpSpPr>
            <a:grpSpLocks/>
          </p:cNvGrpSpPr>
          <p:nvPr/>
        </p:nvGrpSpPr>
        <p:grpSpPr bwMode="auto">
          <a:xfrm>
            <a:off x="5668963" y="3935413"/>
            <a:ext cx="339725" cy="311150"/>
            <a:chOff x="4306" y="2833"/>
            <a:chExt cx="214" cy="196"/>
          </a:xfrm>
        </p:grpSpPr>
        <p:sp>
          <p:nvSpPr>
            <p:cNvPr id="282689" name="Oval 6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90" name="Text Box 6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2691" name="Group 67"/>
          <p:cNvGrpSpPr>
            <a:grpSpLocks/>
          </p:cNvGrpSpPr>
          <p:nvPr/>
        </p:nvGrpSpPr>
        <p:grpSpPr bwMode="auto">
          <a:xfrm>
            <a:off x="6583363" y="3935413"/>
            <a:ext cx="339725" cy="311150"/>
            <a:chOff x="4306" y="2833"/>
            <a:chExt cx="214" cy="196"/>
          </a:xfrm>
        </p:grpSpPr>
        <p:sp>
          <p:nvSpPr>
            <p:cNvPr id="282692" name="Oval 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93" name="Text Box 6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2694" name="Line 70"/>
          <p:cNvSpPr>
            <a:spLocks noChangeShapeType="1"/>
          </p:cNvSpPr>
          <p:nvPr/>
        </p:nvSpPr>
        <p:spPr bwMode="auto">
          <a:xfrm flipH="1">
            <a:off x="5867400" y="358616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95" name="Line 71"/>
          <p:cNvSpPr>
            <a:spLocks noChangeShapeType="1"/>
          </p:cNvSpPr>
          <p:nvPr/>
        </p:nvSpPr>
        <p:spPr bwMode="auto">
          <a:xfrm>
            <a:off x="6448425" y="3576638"/>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696" name="Group 72"/>
          <p:cNvGrpSpPr>
            <a:grpSpLocks/>
          </p:cNvGrpSpPr>
          <p:nvPr/>
        </p:nvGrpSpPr>
        <p:grpSpPr bwMode="auto">
          <a:xfrm>
            <a:off x="7169150" y="4586288"/>
            <a:ext cx="339725" cy="311150"/>
            <a:chOff x="4306" y="2833"/>
            <a:chExt cx="214" cy="196"/>
          </a:xfrm>
        </p:grpSpPr>
        <p:sp>
          <p:nvSpPr>
            <p:cNvPr id="282697" name="Oval 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98" name="Text Box 7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2699" name="Group 75"/>
          <p:cNvGrpSpPr>
            <a:grpSpLocks/>
          </p:cNvGrpSpPr>
          <p:nvPr/>
        </p:nvGrpSpPr>
        <p:grpSpPr bwMode="auto">
          <a:xfrm>
            <a:off x="7639050" y="4579938"/>
            <a:ext cx="339725" cy="311150"/>
            <a:chOff x="4306" y="2833"/>
            <a:chExt cx="214" cy="196"/>
          </a:xfrm>
        </p:grpSpPr>
        <p:sp>
          <p:nvSpPr>
            <p:cNvPr id="282700" name="Oval 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01" name="Text Box 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2702" name="Line 78"/>
          <p:cNvSpPr>
            <a:spLocks noChangeShapeType="1"/>
          </p:cNvSpPr>
          <p:nvPr/>
        </p:nvSpPr>
        <p:spPr bwMode="auto">
          <a:xfrm flipH="1">
            <a:off x="7362825" y="4251325"/>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03" name="Line 79"/>
          <p:cNvSpPr>
            <a:spLocks noChangeShapeType="1"/>
          </p:cNvSpPr>
          <p:nvPr/>
        </p:nvSpPr>
        <p:spPr bwMode="auto">
          <a:xfrm>
            <a:off x="7673975" y="4262438"/>
            <a:ext cx="128588"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04" name="Group 80"/>
          <p:cNvGrpSpPr>
            <a:grpSpLocks/>
          </p:cNvGrpSpPr>
          <p:nvPr/>
        </p:nvGrpSpPr>
        <p:grpSpPr bwMode="auto">
          <a:xfrm>
            <a:off x="8083550" y="4579938"/>
            <a:ext cx="339725" cy="311150"/>
            <a:chOff x="4306" y="2833"/>
            <a:chExt cx="214" cy="196"/>
          </a:xfrm>
        </p:grpSpPr>
        <p:sp>
          <p:nvSpPr>
            <p:cNvPr id="282705" name="Oval 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06" name="Text Box 8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2707" name="Group 83"/>
          <p:cNvGrpSpPr>
            <a:grpSpLocks/>
          </p:cNvGrpSpPr>
          <p:nvPr/>
        </p:nvGrpSpPr>
        <p:grpSpPr bwMode="auto">
          <a:xfrm>
            <a:off x="8553450" y="4586288"/>
            <a:ext cx="339725" cy="311150"/>
            <a:chOff x="4306" y="2833"/>
            <a:chExt cx="214" cy="196"/>
          </a:xfrm>
        </p:grpSpPr>
        <p:sp>
          <p:nvSpPr>
            <p:cNvPr id="282708" name="Oval 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09" name="Text Box 8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2710" name="Line 86"/>
          <p:cNvSpPr>
            <a:spLocks noChangeShapeType="1"/>
          </p:cNvSpPr>
          <p:nvPr/>
        </p:nvSpPr>
        <p:spPr bwMode="auto">
          <a:xfrm flipH="1">
            <a:off x="8266113" y="42195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11" name="Line 87"/>
          <p:cNvSpPr>
            <a:spLocks noChangeShapeType="1"/>
          </p:cNvSpPr>
          <p:nvPr/>
        </p:nvSpPr>
        <p:spPr bwMode="auto">
          <a:xfrm>
            <a:off x="8599488" y="4241800"/>
            <a:ext cx="128587"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12" name="Group 88"/>
          <p:cNvGrpSpPr>
            <a:grpSpLocks/>
          </p:cNvGrpSpPr>
          <p:nvPr/>
        </p:nvGrpSpPr>
        <p:grpSpPr bwMode="auto">
          <a:xfrm>
            <a:off x="6342063" y="4545013"/>
            <a:ext cx="339725" cy="311150"/>
            <a:chOff x="4306" y="2833"/>
            <a:chExt cx="214" cy="196"/>
          </a:xfrm>
        </p:grpSpPr>
        <p:sp>
          <p:nvSpPr>
            <p:cNvPr id="282713" name="Oval 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14" name="Text Box 9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2715" name="Line 91"/>
          <p:cNvSpPr>
            <a:spLocks noChangeShapeType="1"/>
          </p:cNvSpPr>
          <p:nvPr/>
        </p:nvSpPr>
        <p:spPr bwMode="auto">
          <a:xfrm flipH="1">
            <a:off x="6513513" y="4200525"/>
            <a:ext cx="139700"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16" name="Line 92"/>
          <p:cNvSpPr>
            <a:spLocks noChangeShapeType="1"/>
          </p:cNvSpPr>
          <p:nvPr/>
        </p:nvSpPr>
        <p:spPr bwMode="auto">
          <a:xfrm flipV="1">
            <a:off x="6289675" y="3041650"/>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17" name="Group 93"/>
          <p:cNvGrpSpPr>
            <a:grpSpLocks/>
          </p:cNvGrpSpPr>
          <p:nvPr/>
        </p:nvGrpSpPr>
        <p:grpSpPr bwMode="auto">
          <a:xfrm>
            <a:off x="7913688" y="5235575"/>
            <a:ext cx="339725" cy="311150"/>
            <a:chOff x="4306" y="2833"/>
            <a:chExt cx="214" cy="196"/>
          </a:xfrm>
        </p:grpSpPr>
        <p:sp>
          <p:nvSpPr>
            <p:cNvPr id="282718" name="Oval 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19" name="Text Box 9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2720" name="Line 96"/>
          <p:cNvSpPr>
            <a:spLocks noChangeShapeType="1"/>
          </p:cNvSpPr>
          <p:nvPr/>
        </p:nvSpPr>
        <p:spPr bwMode="auto">
          <a:xfrm flipH="1">
            <a:off x="8094663" y="489743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21" name="Group 97"/>
          <p:cNvGrpSpPr>
            <a:grpSpLocks/>
          </p:cNvGrpSpPr>
          <p:nvPr/>
        </p:nvGrpSpPr>
        <p:grpSpPr bwMode="auto">
          <a:xfrm>
            <a:off x="7418388" y="5224463"/>
            <a:ext cx="339725" cy="311150"/>
            <a:chOff x="4306" y="2833"/>
            <a:chExt cx="214" cy="196"/>
          </a:xfrm>
        </p:grpSpPr>
        <p:sp>
          <p:nvSpPr>
            <p:cNvPr id="282722"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23"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2724" name="Line 100"/>
          <p:cNvSpPr>
            <a:spLocks noChangeShapeType="1"/>
          </p:cNvSpPr>
          <p:nvPr/>
        </p:nvSpPr>
        <p:spPr bwMode="auto">
          <a:xfrm flipH="1">
            <a:off x="7599363" y="4886325"/>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25" name="Group 101"/>
          <p:cNvGrpSpPr>
            <a:grpSpLocks/>
          </p:cNvGrpSpPr>
          <p:nvPr/>
        </p:nvGrpSpPr>
        <p:grpSpPr bwMode="auto">
          <a:xfrm>
            <a:off x="7731125" y="5891213"/>
            <a:ext cx="339725" cy="311150"/>
            <a:chOff x="4306" y="2833"/>
            <a:chExt cx="214" cy="196"/>
          </a:xfrm>
        </p:grpSpPr>
        <p:sp>
          <p:nvSpPr>
            <p:cNvPr id="282726" name="Oval 10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27" name="Text Box 10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2728" name="Line 104"/>
          <p:cNvSpPr>
            <a:spLocks noChangeShapeType="1"/>
          </p:cNvSpPr>
          <p:nvPr/>
        </p:nvSpPr>
        <p:spPr bwMode="auto">
          <a:xfrm flipH="1">
            <a:off x="7912100" y="5553075"/>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29" name="Group 105"/>
          <p:cNvGrpSpPr>
            <a:grpSpLocks/>
          </p:cNvGrpSpPr>
          <p:nvPr/>
        </p:nvGrpSpPr>
        <p:grpSpPr bwMode="auto">
          <a:xfrm>
            <a:off x="5130800" y="1311275"/>
            <a:ext cx="339725" cy="311150"/>
            <a:chOff x="4306" y="2833"/>
            <a:chExt cx="214" cy="196"/>
          </a:xfrm>
        </p:grpSpPr>
        <p:sp>
          <p:nvSpPr>
            <p:cNvPr id="282730" name="Oval 10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31" name="Text Box 10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2732" name="Group 108"/>
          <p:cNvGrpSpPr>
            <a:grpSpLocks/>
          </p:cNvGrpSpPr>
          <p:nvPr/>
        </p:nvGrpSpPr>
        <p:grpSpPr bwMode="auto">
          <a:xfrm>
            <a:off x="4216400" y="1851025"/>
            <a:ext cx="339725" cy="311150"/>
            <a:chOff x="4306" y="2833"/>
            <a:chExt cx="214" cy="196"/>
          </a:xfrm>
        </p:grpSpPr>
        <p:sp>
          <p:nvSpPr>
            <p:cNvPr id="282733" name="Oval 1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34" name="Text Box 1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82735" name="Oval 111"/>
          <p:cNvSpPr>
            <a:spLocks noChangeArrowheads="1"/>
          </p:cNvSpPr>
          <p:nvPr/>
        </p:nvSpPr>
        <p:spPr bwMode="auto">
          <a:xfrm>
            <a:off x="6072188" y="185102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36" name="Text Box 112"/>
          <p:cNvSpPr txBox="1">
            <a:spLocks noChangeArrowheads="1"/>
          </p:cNvSpPr>
          <p:nvPr/>
        </p:nvSpPr>
        <p:spPr bwMode="auto">
          <a:xfrm>
            <a:off x="6045200" y="1893888"/>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8</a:t>
            </a:r>
          </a:p>
        </p:txBody>
      </p:sp>
      <p:sp>
        <p:nvSpPr>
          <p:cNvPr id="282737" name="Line 113"/>
          <p:cNvSpPr>
            <a:spLocks noChangeShapeType="1"/>
          </p:cNvSpPr>
          <p:nvPr/>
        </p:nvSpPr>
        <p:spPr bwMode="auto">
          <a:xfrm flipH="1">
            <a:off x="4445000" y="1550988"/>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38" name="Line 114"/>
          <p:cNvSpPr>
            <a:spLocks noChangeShapeType="1"/>
          </p:cNvSpPr>
          <p:nvPr/>
        </p:nvSpPr>
        <p:spPr bwMode="auto">
          <a:xfrm>
            <a:off x="5446713" y="1550988"/>
            <a:ext cx="719137" cy="3254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39" name="Group 115"/>
          <p:cNvGrpSpPr>
            <a:grpSpLocks/>
          </p:cNvGrpSpPr>
          <p:nvPr/>
        </p:nvGrpSpPr>
        <p:grpSpPr bwMode="auto">
          <a:xfrm>
            <a:off x="3746500" y="2460625"/>
            <a:ext cx="339725" cy="311150"/>
            <a:chOff x="4306" y="2833"/>
            <a:chExt cx="214" cy="196"/>
          </a:xfrm>
        </p:grpSpPr>
        <p:sp>
          <p:nvSpPr>
            <p:cNvPr id="282740" name="Oval 1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41" name="Text Box 1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2742" name="Group 118"/>
          <p:cNvGrpSpPr>
            <a:grpSpLocks/>
          </p:cNvGrpSpPr>
          <p:nvPr/>
        </p:nvGrpSpPr>
        <p:grpSpPr bwMode="auto">
          <a:xfrm>
            <a:off x="4673600" y="2460625"/>
            <a:ext cx="339725" cy="311150"/>
            <a:chOff x="4306" y="2833"/>
            <a:chExt cx="214" cy="196"/>
          </a:xfrm>
        </p:grpSpPr>
        <p:sp>
          <p:nvSpPr>
            <p:cNvPr id="282743" name="Oval 1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44" name="Text Box 1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2745" name="Line 121"/>
          <p:cNvSpPr>
            <a:spLocks noChangeShapeType="1"/>
          </p:cNvSpPr>
          <p:nvPr/>
        </p:nvSpPr>
        <p:spPr bwMode="auto">
          <a:xfrm flipH="1">
            <a:off x="3948113" y="2101850"/>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46" name="Line 122"/>
          <p:cNvSpPr>
            <a:spLocks noChangeShapeType="1"/>
          </p:cNvSpPr>
          <p:nvPr/>
        </p:nvSpPr>
        <p:spPr bwMode="auto">
          <a:xfrm>
            <a:off x="4518025" y="2111375"/>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47" name="Oval 123"/>
          <p:cNvSpPr>
            <a:spLocks noChangeArrowheads="1"/>
          </p:cNvSpPr>
          <p:nvPr/>
        </p:nvSpPr>
        <p:spPr bwMode="auto">
          <a:xfrm>
            <a:off x="5614988" y="246062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48" name="Text Box 124"/>
          <p:cNvSpPr txBox="1">
            <a:spLocks noChangeArrowheads="1"/>
          </p:cNvSpPr>
          <p:nvPr/>
        </p:nvSpPr>
        <p:spPr bwMode="auto">
          <a:xfrm>
            <a:off x="5588000" y="250348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17</a:t>
            </a:r>
          </a:p>
        </p:txBody>
      </p:sp>
      <p:sp>
        <p:nvSpPr>
          <p:cNvPr id="282749" name="Line 125"/>
          <p:cNvSpPr>
            <a:spLocks noChangeShapeType="1"/>
          </p:cNvSpPr>
          <p:nvPr/>
        </p:nvSpPr>
        <p:spPr bwMode="auto">
          <a:xfrm flipH="1">
            <a:off x="5786438" y="2111375"/>
            <a:ext cx="323850" cy="34448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2750" name="Group 126"/>
          <p:cNvGrpSpPr>
            <a:grpSpLocks/>
          </p:cNvGrpSpPr>
          <p:nvPr/>
        </p:nvGrpSpPr>
        <p:grpSpPr bwMode="auto">
          <a:xfrm>
            <a:off x="4432300" y="3063875"/>
            <a:ext cx="339725" cy="311150"/>
            <a:chOff x="4306" y="2833"/>
            <a:chExt cx="214" cy="196"/>
          </a:xfrm>
        </p:grpSpPr>
        <p:sp>
          <p:nvSpPr>
            <p:cNvPr id="282751" name="Oval 1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52" name="Text Box 1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2753" name="Line 129"/>
          <p:cNvSpPr>
            <a:spLocks noChangeShapeType="1"/>
          </p:cNvSpPr>
          <p:nvPr/>
        </p:nvSpPr>
        <p:spPr bwMode="auto">
          <a:xfrm flipH="1">
            <a:off x="4614863" y="2703513"/>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54" name="Line 130"/>
          <p:cNvSpPr>
            <a:spLocks noChangeShapeType="1"/>
          </p:cNvSpPr>
          <p:nvPr/>
        </p:nvSpPr>
        <p:spPr bwMode="auto">
          <a:xfrm flipV="1">
            <a:off x="4433888" y="1555750"/>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55" name="Oval 131"/>
          <p:cNvSpPr>
            <a:spLocks noChangeArrowheads="1"/>
          </p:cNvSpPr>
          <p:nvPr/>
        </p:nvSpPr>
        <p:spPr bwMode="auto">
          <a:xfrm>
            <a:off x="5472113" y="312737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756" name="Line 132"/>
          <p:cNvSpPr>
            <a:spLocks noChangeShapeType="1"/>
          </p:cNvSpPr>
          <p:nvPr/>
        </p:nvSpPr>
        <p:spPr bwMode="auto">
          <a:xfrm flipH="1">
            <a:off x="5626100" y="2789238"/>
            <a:ext cx="128588" cy="3762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57" name="Text Box 133"/>
          <p:cNvSpPr txBox="1">
            <a:spLocks noChangeArrowheads="1"/>
          </p:cNvSpPr>
          <p:nvPr/>
        </p:nvSpPr>
        <p:spPr bwMode="auto">
          <a:xfrm>
            <a:off x="5129213" y="2611438"/>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282758" name="Line 134"/>
          <p:cNvSpPr>
            <a:spLocks noChangeShapeType="1"/>
          </p:cNvSpPr>
          <p:nvPr/>
        </p:nvSpPr>
        <p:spPr bwMode="auto">
          <a:xfrm>
            <a:off x="3538538" y="3152775"/>
            <a:ext cx="2195512" cy="644525"/>
          </a:xfrm>
          <a:prstGeom prst="line">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759" name="Text Box 135"/>
          <p:cNvSpPr txBox="1">
            <a:spLocks noChangeArrowheads="1"/>
          </p:cNvSpPr>
          <p:nvPr/>
        </p:nvSpPr>
        <p:spPr bwMode="auto">
          <a:xfrm rot="913466">
            <a:off x="3373438" y="3455988"/>
            <a:ext cx="2416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attach to H</a:t>
            </a:r>
            <a:r>
              <a:rPr lang="en-US" sz="1400" baseline="-25000"/>
              <a:t>1</a:t>
            </a:r>
            <a:r>
              <a:rPr lang="en-US" sz="1400"/>
              <a:t> as its right child</a:t>
            </a:r>
          </a:p>
        </p:txBody>
      </p:sp>
      <p:sp>
        <p:nvSpPr>
          <p:cNvPr id="282760" name="Text Box 136"/>
          <p:cNvSpPr txBox="1">
            <a:spLocks noChangeArrowheads="1"/>
          </p:cNvSpPr>
          <p:nvPr/>
        </p:nvSpPr>
        <p:spPr bwMode="auto">
          <a:xfrm>
            <a:off x="185738" y="3976688"/>
            <a:ext cx="1855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Obtained by merging H</a:t>
            </a:r>
            <a:r>
              <a:rPr lang="en-US" sz="1200" baseline="-25000"/>
              <a:t>2</a:t>
            </a:r>
            <a:r>
              <a:rPr lang="en-US" sz="1200"/>
              <a:t> </a:t>
            </a:r>
          </a:p>
          <a:p>
            <a:r>
              <a:rPr lang="en-US" sz="1200"/>
              <a:t>with the right child of H</a:t>
            </a:r>
            <a:r>
              <a:rPr lang="en-US" sz="1200" baseline="-25000"/>
              <a:t>1</a:t>
            </a:r>
          </a:p>
        </p:txBody>
      </p:sp>
      <p:sp>
        <p:nvSpPr>
          <p:cNvPr id="282761" name="Text Box 137"/>
          <p:cNvSpPr txBox="1">
            <a:spLocks noChangeArrowheads="1"/>
          </p:cNvSpPr>
          <p:nvPr/>
        </p:nvSpPr>
        <p:spPr bwMode="auto">
          <a:xfrm>
            <a:off x="639763" y="4641850"/>
            <a:ext cx="6932612"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sz="1600"/>
              <a:t> The resulting heap satisfies the heap-order property.</a:t>
            </a:r>
          </a:p>
          <a:p>
            <a:pPr>
              <a:buFontTx/>
              <a:buChar char="•"/>
            </a:pPr>
            <a:r>
              <a:rPr lang="en-US" sz="1600"/>
              <a:t> The root may not satisfy the the leftist property, but the </a:t>
            </a:r>
          </a:p>
          <a:p>
            <a:r>
              <a:rPr lang="en-US" sz="1600"/>
              <a:t>   remainder of the tree must be leftist. </a:t>
            </a:r>
          </a:p>
          <a:p>
            <a:pPr lvl="1">
              <a:buFont typeface="Wingdings" pitchFamily="2" charset="2"/>
              <a:buChar char="§"/>
            </a:pPr>
            <a:r>
              <a:rPr lang="en-US" sz="1600"/>
              <a:t> The right subtree of the root is leftist, because of the recursive step.</a:t>
            </a:r>
          </a:p>
          <a:p>
            <a:pPr lvl="1">
              <a:buFont typeface="Wingdings" pitchFamily="2" charset="2"/>
              <a:buChar char="§"/>
            </a:pPr>
            <a:r>
              <a:rPr lang="en-US" sz="1600"/>
              <a:t> The left subtree of the root has not changed, so it too must still </a:t>
            </a:r>
          </a:p>
          <a:p>
            <a:pPr lvl="1">
              <a:buFont typeface="Wingdings" pitchFamily="2" charset="2"/>
              <a:buNone/>
            </a:pPr>
            <a:r>
              <a:rPr lang="en-US" sz="1600"/>
              <a:t>   be leftist. </a:t>
            </a:r>
          </a:p>
          <a:p>
            <a:pPr>
              <a:buFontTx/>
              <a:buChar char="•"/>
            </a:pPr>
            <a:r>
              <a:rPr lang="en-US" sz="1600"/>
              <a:t> We only need to fix the root.</a:t>
            </a:r>
          </a:p>
        </p:txBody>
      </p:sp>
      <p:grpSp>
        <p:nvGrpSpPr>
          <p:cNvPr id="282762" name="Group 138"/>
          <p:cNvGrpSpPr>
            <a:grpSpLocks/>
          </p:cNvGrpSpPr>
          <p:nvPr/>
        </p:nvGrpSpPr>
        <p:grpSpPr bwMode="auto">
          <a:xfrm>
            <a:off x="6416675" y="3225800"/>
            <a:ext cx="2071688" cy="357188"/>
            <a:chOff x="4049" y="2303"/>
            <a:chExt cx="1305" cy="225"/>
          </a:xfrm>
        </p:grpSpPr>
        <p:sp>
          <p:nvSpPr>
            <p:cNvPr id="282763" name="Text Box 139"/>
            <p:cNvSpPr txBox="1">
              <a:spLocks noChangeArrowheads="1"/>
            </p:cNvSpPr>
            <p:nvPr/>
          </p:nvSpPr>
          <p:spPr bwMode="auto">
            <a:xfrm>
              <a:off x="4049" y="231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282764" name="Text Box 140"/>
            <p:cNvSpPr txBox="1">
              <a:spLocks noChangeArrowheads="1"/>
            </p:cNvSpPr>
            <p:nvPr/>
          </p:nvSpPr>
          <p:spPr bwMode="auto">
            <a:xfrm>
              <a:off x="5168" y="2303"/>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2</a:t>
              </a:r>
            </a:p>
          </p:txBody>
        </p:sp>
      </p:grpSp>
      <p:grpSp>
        <p:nvGrpSpPr>
          <p:cNvPr id="141" name="Group 25"/>
          <p:cNvGrpSpPr>
            <a:grpSpLocks/>
          </p:cNvGrpSpPr>
          <p:nvPr/>
        </p:nvGrpSpPr>
        <p:grpSpPr bwMode="auto">
          <a:xfrm>
            <a:off x="2574926" y="3481388"/>
            <a:ext cx="339725" cy="311150"/>
            <a:chOff x="4306" y="2833"/>
            <a:chExt cx="214" cy="196"/>
          </a:xfrm>
        </p:grpSpPr>
        <p:sp>
          <p:nvSpPr>
            <p:cNvPr id="142"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 name="Text Box 27"/>
            <p:cNvSpPr txBox="1">
              <a:spLocks noChangeArrowheads="1"/>
            </p:cNvSpPr>
            <p:nvPr/>
          </p:nvSpPr>
          <p:spPr bwMode="auto">
            <a:xfrm>
              <a:off x="4306" y="2860"/>
              <a:ext cx="205"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smtClean="0"/>
                <a:t>18</a:t>
              </a:r>
              <a:endParaRPr lang="en-US" sz="1000" dirty="0"/>
            </a:p>
          </p:txBody>
        </p:sp>
      </p:grpSp>
      <p:grpSp>
        <p:nvGrpSpPr>
          <p:cNvPr id="144" name="Group 25"/>
          <p:cNvGrpSpPr>
            <a:grpSpLocks/>
          </p:cNvGrpSpPr>
          <p:nvPr/>
        </p:nvGrpSpPr>
        <p:grpSpPr bwMode="auto">
          <a:xfrm>
            <a:off x="8367714" y="5200651"/>
            <a:ext cx="339725" cy="311150"/>
            <a:chOff x="4306" y="2833"/>
            <a:chExt cx="214" cy="196"/>
          </a:xfrm>
        </p:grpSpPr>
        <p:sp>
          <p:nvSpPr>
            <p:cNvPr id="145"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 name="Text Box 27"/>
            <p:cNvSpPr txBox="1">
              <a:spLocks noChangeArrowheads="1"/>
            </p:cNvSpPr>
            <p:nvPr/>
          </p:nvSpPr>
          <p:spPr bwMode="auto">
            <a:xfrm>
              <a:off x="4306" y="2860"/>
              <a:ext cx="205"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smtClean="0"/>
                <a:t>18</a:t>
              </a:r>
              <a:endParaRPr lang="en-US" sz="1000" dirty="0"/>
            </a:p>
          </p:txBody>
        </p:sp>
      </p:grpSp>
      <p:cxnSp>
        <p:nvCxnSpPr>
          <p:cNvPr id="3" name="Straight Connector 2"/>
          <p:cNvCxnSpPr>
            <a:stCxn id="282650" idx="5"/>
            <a:endCxn id="142" idx="1"/>
          </p:cNvCxnSpPr>
          <p:nvPr/>
        </p:nvCxnSpPr>
        <p:spPr>
          <a:xfrm>
            <a:off x="2508490" y="3148483"/>
            <a:ext cx="139223" cy="37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282705" idx="5"/>
          </p:cNvCxnSpPr>
          <p:nvPr/>
        </p:nvCxnSpPr>
        <p:spPr>
          <a:xfrm>
            <a:off x="8377477" y="4845521"/>
            <a:ext cx="110886" cy="35513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2761"/>
                                        </p:tgtEl>
                                        <p:attrNameLst>
                                          <p:attrName>style.visibility</p:attrName>
                                        </p:attrNameLst>
                                      </p:cBhvr>
                                      <p:to>
                                        <p:strVal val="visible"/>
                                      </p:to>
                                    </p:set>
                                    <p:animEffect transition="in" filter="blinds(horizontal)">
                                      <p:cBhvr>
                                        <p:cTn id="7" dur="500"/>
                                        <p:tgtEl>
                                          <p:spTgt spid="2827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2762"/>
                                        </p:tgtEl>
                                        <p:attrNameLst>
                                          <p:attrName>style.visibility</p:attrName>
                                        </p:attrNameLst>
                                      </p:cBhvr>
                                      <p:to>
                                        <p:strVal val="visible"/>
                                      </p:to>
                                    </p:set>
                                    <p:animEffect transition="in" filter="blinds(horizontal)">
                                      <p:cBhvr>
                                        <p:cTn id="12" dur="500"/>
                                        <p:tgtEl>
                                          <p:spTgt spid="282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761"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619125" y="165100"/>
            <a:ext cx="7772400" cy="884238"/>
          </a:xfrm>
        </p:spPr>
        <p:txBody>
          <a:bodyPr/>
          <a:lstStyle/>
          <a:p>
            <a:r>
              <a:rPr lang="en-US" sz="3200"/>
              <a:t>Recursive Solution for </a:t>
            </a:r>
            <a:r>
              <a:rPr lang="en-US" sz="3200">
                <a:latin typeface="Batang" pitchFamily="18" charset="-127"/>
              </a:rPr>
              <a:t>merge</a:t>
            </a:r>
          </a:p>
        </p:txBody>
      </p:sp>
      <p:sp>
        <p:nvSpPr>
          <p:cNvPr id="283651"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pPr lvl="1"/>
            <a:r>
              <a:rPr lang="en-US" sz="1800">
                <a:solidFill>
                  <a:srgbClr val="FF00FF"/>
                </a:solidFill>
                <a:sym typeface="Symbol" pitchFamily="18" charset="2"/>
              </a:rPr>
              <a:t>Second Step</a:t>
            </a:r>
            <a:r>
              <a:rPr lang="en-US" sz="1800">
                <a:sym typeface="Symbol" pitchFamily="18" charset="2"/>
              </a:rPr>
              <a:t>:  Attach the leftist subheap returned by the recursive call as the right child of the root of the heap with smaller root.</a:t>
            </a:r>
          </a:p>
          <a:p>
            <a:pPr lvl="1"/>
            <a:r>
              <a:rPr lang="en-US" sz="1800">
                <a:solidFill>
                  <a:srgbClr val="FF00FF"/>
                </a:solidFill>
                <a:sym typeface="Symbol" pitchFamily="18" charset="2"/>
              </a:rPr>
              <a:t>Third Step</a:t>
            </a:r>
            <a:r>
              <a:rPr lang="en-US" sz="1800">
                <a:sym typeface="Symbol" pitchFamily="18" charset="2"/>
              </a:rPr>
              <a:t>: If the resulting heap is not leftist, swap the root’s left and right children.</a:t>
            </a:r>
          </a:p>
        </p:txBody>
      </p:sp>
      <p:sp>
        <p:nvSpPr>
          <p:cNvPr id="28365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3653" name="Group 5"/>
          <p:cNvGrpSpPr>
            <a:grpSpLocks/>
          </p:cNvGrpSpPr>
          <p:nvPr/>
        </p:nvGrpSpPr>
        <p:grpSpPr bwMode="auto">
          <a:xfrm>
            <a:off x="3048000" y="3270250"/>
            <a:ext cx="339725" cy="311150"/>
            <a:chOff x="4306" y="2833"/>
            <a:chExt cx="214" cy="196"/>
          </a:xfrm>
        </p:grpSpPr>
        <p:sp>
          <p:nvSpPr>
            <p:cNvPr id="283654" name="Oval 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55" name="Text Box 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a:t>
              </a:r>
            </a:p>
          </p:txBody>
        </p:sp>
      </p:grpSp>
      <p:grpSp>
        <p:nvGrpSpPr>
          <p:cNvPr id="283656" name="Group 8"/>
          <p:cNvGrpSpPr>
            <a:grpSpLocks/>
          </p:cNvGrpSpPr>
          <p:nvPr/>
        </p:nvGrpSpPr>
        <p:grpSpPr bwMode="auto">
          <a:xfrm>
            <a:off x="1306513" y="3228975"/>
            <a:ext cx="339725" cy="311150"/>
            <a:chOff x="4306" y="2833"/>
            <a:chExt cx="214" cy="196"/>
          </a:xfrm>
        </p:grpSpPr>
        <p:sp>
          <p:nvSpPr>
            <p:cNvPr id="283657"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58" name="Text Box 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83659" name="Line 11"/>
          <p:cNvSpPr>
            <a:spLocks noChangeShapeType="1"/>
          </p:cNvSpPr>
          <p:nvPr/>
        </p:nvSpPr>
        <p:spPr bwMode="auto">
          <a:xfrm flipH="1">
            <a:off x="1481138" y="294005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60" name="Line 12"/>
          <p:cNvSpPr>
            <a:spLocks noChangeShapeType="1"/>
          </p:cNvSpPr>
          <p:nvPr/>
        </p:nvSpPr>
        <p:spPr bwMode="auto">
          <a:xfrm>
            <a:off x="2482850" y="2940050"/>
            <a:ext cx="719138"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61" name="Group 13"/>
          <p:cNvGrpSpPr>
            <a:grpSpLocks/>
          </p:cNvGrpSpPr>
          <p:nvPr/>
        </p:nvGrpSpPr>
        <p:grpSpPr bwMode="auto">
          <a:xfrm>
            <a:off x="2578100" y="3879850"/>
            <a:ext cx="339725" cy="311150"/>
            <a:chOff x="4306" y="2833"/>
            <a:chExt cx="214" cy="196"/>
          </a:xfrm>
        </p:grpSpPr>
        <p:sp>
          <p:nvSpPr>
            <p:cNvPr id="283662" name="Oval 1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63" name="Text Box 1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3664" name="Group 16"/>
          <p:cNvGrpSpPr>
            <a:grpSpLocks/>
          </p:cNvGrpSpPr>
          <p:nvPr/>
        </p:nvGrpSpPr>
        <p:grpSpPr bwMode="auto">
          <a:xfrm>
            <a:off x="3505200" y="3879850"/>
            <a:ext cx="339725" cy="311150"/>
            <a:chOff x="4306" y="2833"/>
            <a:chExt cx="214" cy="196"/>
          </a:xfrm>
        </p:grpSpPr>
        <p:sp>
          <p:nvSpPr>
            <p:cNvPr id="283665" name="Oval 1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66" name="Text Box 1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3667" name="Line 19"/>
          <p:cNvSpPr>
            <a:spLocks noChangeShapeType="1"/>
          </p:cNvSpPr>
          <p:nvPr/>
        </p:nvSpPr>
        <p:spPr bwMode="auto">
          <a:xfrm flipH="1">
            <a:off x="2779713" y="352107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68" name="Line 20"/>
          <p:cNvSpPr>
            <a:spLocks noChangeShapeType="1"/>
          </p:cNvSpPr>
          <p:nvPr/>
        </p:nvSpPr>
        <p:spPr bwMode="auto">
          <a:xfrm>
            <a:off x="3349625" y="3530600"/>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69" name="Group 21"/>
          <p:cNvGrpSpPr>
            <a:grpSpLocks/>
          </p:cNvGrpSpPr>
          <p:nvPr/>
        </p:nvGrpSpPr>
        <p:grpSpPr bwMode="auto">
          <a:xfrm>
            <a:off x="849313" y="3838575"/>
            <a:ext cx="339725" cy="311150"/>
            <a:chOff x="4306" y="2833"/>
            <a:chExt cx="214" cy="196"/>
          </a:xfrm>
        </p:grpSpPr>
        <p:sp>
          <p:nvSpPr>
            <p:cNvPr id="283670" name="Oval 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71" name="Text Box 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3672" name="Group 24"/>
          <p:cNvGrpSpPr>
            <a:grpSpLocks/>
          </p:cNvGrpSpPr>
          <p:nvPr/>
        </p:nvGrpSpPr>
        <p:grpSpPr bwMode="auto">
          <a:xfrm>
            <a:off x="1763713" y="3838575"/>
            <a:ext cx="339725" cy="311150"/>
            <a:chOff x="4306" y="2833"/>
            <a:chExt cx="214" cy="196"/>
          </a:xfrm>
        </p:grpSpPr>
        <p:sp>
          <p:nvSpPr>
            <p:cNvPr id="283673"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74"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3675" name="Line 27"/>
          <p:cNvSpPr>
            <a:spLocks noChangeShapeType="1"/>
          </p:cNvSpPr>
          <p:nvPr/>
        </p:nvSpPr>
        <p:spPr bwMode="auto">
          <a:xfrm flipH="1">
            <a:off x="1047750" y="34893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76" name="Line 28"/>
          <p:cNvSpPr>
            <a:spLocks noChangeShapeType="1"/>
          </p:cNvSpPr>
          <p:nvPr/>
        </p:nvSpPr>
        <p:spPr bwMode="auto">
          <a:xfrm>
            <a:off x="1628775" y="3479800"/>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77" name="Group 29"/>
          <p:cNvGrpSpPr>
            <a:grpSpLocks/>
          </p:cNvGrpSpPr>
          <p:nvPr/>
        </p:nvGrpSpPr>
        <p:grpSpPr bwMode="auto">
          <a:xfrm>
            <a:off x="2349500" y="4489450"/>
            <a:ext cx="339725" cy="311150"/>
            <a:chOff x="4306" y="2833"/>
            <a:chExt cx="214" cy="196"/>
          </a:xfrm>
        </p:grpSpPr>
        <p:sp>
          <p:nvSpPr>
            <p:cNvPr id="283678" name="Oval 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79" name="Text Box 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3680" name="Group 32"/>
          <p:cNvGrpSpPr>
            <a:grpSpLocks/>
          </p:cNvGrpSpPr>
          <p:nvPr/>
        </p:nvGrpSpPr>
        <p:grpSpPr bwMode="auto">
          <a:xfrm>
            <a:off x="2819400" y="4483100"/>
            <a:ext cx="339725" cy="311150"/>
            <a:chOff x="4306" y="2833"/>
            <a:chExt cx="214" cy="196"/>
          </a:xfrm>
        </p:grpSpPr>
        <p:sp>
          <p:nvSpPr>
            <p:cNvPr id="283681"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82" name="Text Box 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3683" name="Line 35"/>
          <p:cNvSpPr>
            <a:spLocks noChangeShapeType="1"/>
          </p:cNvSpPr>
          <p:nvPr/>
        </p:nvSpPr>
        <p:spPr bwMode="auto">
          <a:xfrm flipH="1">
            <a:off x="2543175" y="4154488"/>
            <a:ext cx="1063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84" name="Line 36"/>
          <p:cNvSpPr>
            <a:spLocks noChangeShapeType="1"/>
          </p:cNvSpPr>
          <p:nvPr/>
        </p:nvSpPr>
        <p:spPr bwMode="auto">
          <a:xfrm>
            <a:off x="2854325" y="4165600"/>
            <a:ext cx="128588"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85" name="Group 37"/>
          <p:cNvGrpSpPr>
            <a:grpSpLocks/>
          </p:cNvGrpSpPr>
          <p:nvPr/>
        </p:nvGrpSpPr>
        <p:grpSpPr bwMode="auto">
          <a:xfrm>
            <a:off x="3263900" y="4483100"/>
            <a:ext cx="339725" cy="311150"/>
            <a:chOff x="4306" y="2833"/>
            <a:chExt cx="214" cy="196"/>
          </a:xfrm>
        </p:grpSpPr>
        <p:sp>
          <p:nvSpPr>
            <p:cNvPr id="283686" name="Oval 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87" name="Text Box 3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3688" name="Group 40"/>
          <p:cNvGrpSpPr>
            <a:grpSpLocks/>
          </p:cNvGrpSpPr>
          <p:nvPr/>
        </p:nvGrpSpPr>
        <p:grpSpPr bwMode="auto">
          <a:xfrm>
            <a:off x="3733800" y="4489450"/>
            <a:ext cx="339725" cy="311150"/>
            <a:chOff x="4306" y="2833"/>
            <a:chExt cx="214" cy="196"/>
          </a:xfrm>
        </p:grpSpPr>
        <p:sp>
          <p:nvSpPr>
            <p:cNvPr id="283689"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90" name="Text Box 4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3691" name="Line 43"/>
          <p:cNvSpPr>
            <a:spLocks noChangeShapeType="1"/>
          </p:cNvSpPr>
          <p:nvPr/>
        </p:nvSpPr>
        <p:spPr bwMode="auto">
          <a:xfrm flipH="1">
            <a:off x="3446463" y="412273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92" name="Line 44"/>
          <p:cNvSpPr>
            <a:spLocks noChangeShapeType="1"/>
          </p:cNvSpPr>
          <p:nvPr/>
        </p:nvSpPr>
        <p:spPr bwMode="auto">
          <a:xfrm>
            <a:off x="3779838" y="4144963"/>
            <a:ext cx="128587"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93" name="Group 45"/>
          <p:cNvGrpSpPr>
            <a:grpSpLocks/>
          </p:cNvGrpSpPr>
          <p:nvPr/>
        </p:nvGrpSpPr>
        <p:grpSpPr bwMode="auto">
          <a:xfrm>
            <a:off x="1522413" y="4448175"/>
            <a:ext cx="339725" cy="311150"/>
            <a:chOff x="4306" y="2833"/>
            <a:chExt cx="214" cy="196"/>
          </a:xfrm>
        </p:grpSpPr>
        <p:sp>
          <p:nvSpPr>
            <p:cNvPr id="283694" name="Oval 4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695" name="Text Box 4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3696" name="Line 48"/>
          <p:cNvSpPr>
            <a:spLocks noChangeShapeType="1"/>
          </p:cNvSpPr>
          <p:nvPr/>
        </p:nvSpPr>
        <p:spPr bwMode="auto">
          <a:xfrm flipH="1">
            <a:off x="1693863" y="4103688"/>
            <a:ext cx="139700"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97" name="Line 49"/>
          <p:cNvSpPr>
            <a:spLocks noChangeShapeType="1"/>
          </p:cNvSpPr>
          <p:nvPr/>
        </p:nvSpPr>
        <p:spPr bwMode="auto">
          <a:xfrm flipV="1">
            <a:off x="1470025" y="294481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698" name="Group 50"/>
          <p:cNvGrpSpPr>
            <a:grpSpLocks/>
          </p:cNvGrpSpPr>
          <p:nvPr/>
        </p:nvGrpSpPr>
        <p:grpSpPr bwMode="auto">
          <a:xfrm>
            <a:off x="3094038" y="5138738"/>
            <a:ext cx="339725" cy="311150"/>
            <a:chOff x="4306" y="2833"/>
            <a:chExt cx="214" cy="196"/>
          </a:xfrm>
        </p:grpSpPr>
        <p:sp>
          <p:nvSpPr>
            <p:cNvPr id="283699" name="Oval 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00" name="Text Box 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3701" name="Line 53"/>
          <p:cNvSpPr>
            <a:spLocks noChangeShapeType="1"/>
          </p:cNvSpPr>
          <p:nvPr/>
        </p:nvSpPr>
        <p:spPr bwMode="auto">
          <a:xfrm flipH="1">
            <a:off x="3275013" y="4800600"/>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02" name="Group 54"/>
          <p:cNvGrpSpPr>
            <a:grpSpLocks/>
          </p:cNvGrpSpPr>
          <p:nvPr/>
        </p:nvGrpSpPr>
        <p:grpSpPr bwMode="auto">
          <a:xfrm>
            <a:off x="2598738" y="5127625"/>
            <a:ext cx="339725" cy="311150"/>
            <a:chOff x="4306" y="2833"/>
            <a:chExt cx="214" cy="196"/>
          </a:xfrm>
        </p:grpSpPr>
        <p:sp>
          <p:nvSpPr>
            <p:cNvPr id="283703" name="Oval 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04" name="Text Box 5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3705" name="Line 57"/>
          <p:cNvSpPr>
            <a:spLocks noChangeShapeType="1"/>
          </p:cNvSpPr>
          <p:nvPr/>
        </p:nvSpPr>
        <p:spPr bwMode="auto">
          <a:xfrm flipH="1">
            <a:off x="2779713" y="478948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06" name="Group 58"/>
          <p:cNvGrpSpPr>
            <a:grpSpLocks/>
          </p:cNvGrpSpPr>
          <p:nvPr/>
        </p:nvGrpSpPr>
        <p:grpSpPr bwMode="auto">
          <a:xfrm>
            <a:off x="2911475" y="5794375"/>
            <a:ext cx="339725" cy="311150"/>
            <a:chOff x="4306" y="2833"/>
            <a:chExt cx="214" cy="196"/>
          </a:xfrm>
        </p:grpSpPr>
        <p:sp>
          <p:nvSpPr>
            <p:cNvPr id="283707"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08"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3709" name="Line 61"/>
          <p:cNvSpPr>
            <a:spLocks noChangeShapeType="1"/>
          </p:cNvSpPr>
          <p:nvPr/>
        </p:nvSpPr>
        <p:spPr bwMode="auto">
          <a:xfrm flipH="1">
            <a:off x="3092450" y="5456238"/>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10" name="Group 62"/>
          <p:cNvGrpSpPr>
            <a:grpSpLocks/>
          </p:cNvGrpSpPr>
          <p:nvPr/>
        </p:nvGrpSpPr>
        <p:grpSpPr bwMode="auto">
          <a:xfrm>
            <a:off x="1597025" y="3128963"/>
            <a:ext cx="2071688" cy="357187"/>
            <a:chOff x="4049" y="2303"/>
            <a:chExt cx="1305" cy="225"/>
          </a:xfrm>
        </p:grpSpPr>
        <p:sp>
          <p:nvSpPr>
            <p:cNvPr id="283711" name="Text Box 63"/>
            <p:cNvSpPr txBox="1">
              <a:spLocks noChangeArrowheads="1"/>
            </p:cNvSpPr>
            <p:nvPr/>
          </p:nvSpPr>
          <p:spPr bwMode="auto">
            <a:xfrm>
              <a:off x="4049" y="231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283712" name="Text Box 64"/>
            <p:cNvSpPr txBox="1">
              <a:spLocks noChangeArrowheads="1"/>
            </p:cNvSpPr>
            <p:nvPr/>
          </p:nvSpPr>
          <p:spPr bwMode="auto">
            <a:xfrm>
              <a:off x="5168" y="2303"/>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2</a:t>
              </a:r>
            </a:p>
          </p:txBody>
        </p:sp>
      </p:grpSp>
      <p:grpSp>
        <p:nvGrpSpPr>
          <p:cNvPr id="283713" name="Group 65"/>
          <p:cNvGrpSpPr>
            <a:grpSpLocks/>
          </p:cNvGrpSpPr>
          <p:nvPr/>
        </p:nvGrpSpPr>
        <p:grpSpPr bwMode="auto">
          <a:xfrm>
            <a:off x="2166938" y="2700338"/>
            <a:ext cx="339725" cy="311150"/>
            <a:chOff x="4306" y="2833"/>
            <a:chExt cx="214" cy="196"/>
          </a:xfrm>
        </p:grpSpPr>
        <p:sp>
          <p:nvSpPr>
            <p:cNvPr id="283714"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15" name="Text Box 6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3716" name="Group 68"/>
          <p:cNvGrpSpPr>
            <a:grpSpLocks/>
          </p:cNvGrpSpPr>
          <p:nvPr/>
        </p:nvGrpSpPr>
        <p:grpSpPr bwMode="auto">
          <a:xfrm>
            <a:off x="5395913" y="3219450"/>
            <a:ext cx="339725" cy="311150"/>
            <a:chOff x="4306" y="2833"/>
            <a:chExt cx="214" cy="196"/>
          </a:xfrm>
        </p:grpSpPr>
        <p:sp>
          <p:nvSpPr>
            <p:cNvPr id="283717"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18" name="Text Box 7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6</a:t>
              </a:r>
            </a:p>
          </p:txBody>
        </p:sp>
      </p:grpSp>
      <p:grpSp>
        <p:nvGrpSpPr>
          <p:cNvPr id="283719" name="Group 71"/>
          <p:cNvGrpSpPr>
            <a:grpSpLocks/>
          </p:cNvGrpSpPr>
          <p:nvPr/>
        </p:nvGrpSpPr>
        <p:grpSpPr bwMode="auto">
          <a:xfrm>
            <a:off x="7159625" y="3262313"/>
            <a:ext cx="339725" cy="311150"/>
            <a:chOff x="4306" y="2833"/>
            <a:chExt cx="214" cy="196"/>
          </a:xfrm>
        </p:grpSpPr>
        <p:sp>
          <p:nvSpPr>
            <p:cNvPr id="283720"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21"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83722" name="Line 74"/>
          <p:cNvSpPr>
            <a:spLocks noChangeShapeType="1"/>
          </p:cNvSpPr>
          <p:nvPr/>
        </p:nvSpPr>
        <p:spPr bwMode="auto">
          <a:xfrm flipH="1">
            <a:off x="5581650" y="2932113"/>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23" name="Line 75"/>
          <p:cNvSpPr>
            <a:spLocks noChangeShapeType="1"/>
          </p:cNvSpPr>
          <p:nvPr/>
        </p:nvSpPr>
        <p:spPr bwMode="auto">
          <a:xfrm>
            <a:off x="6583363" y="2932113"/>
            <a:ext cx="719137"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24" name="Group 76"/>
          <p:cNvGrpSpPr>
            <a:grpSpLocks/>
          </p:cNvGrpSpPr>
          <p:nvPr/>
        </p:nvGrpSpPr>
        <p:grpSpPr bwMode="auto">
          <a:xfrm>
            <a:off x="4926013" y="3829050"/>
            <a:ext cx="339725" cy="311150"/>
            <a:chOff x="4306" y="2833"/>
            <a:chExt cx="214" cy="196"/>
          </a:xfrm>
        </p:grpSpPr>
        <p:sp>
          <p:nvSpPr>
            <p:cNvPr id="283725" name="Oval 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26" name="Text Box 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3727" name="Group 79"/>
          <p:cNvGrpSpPr>
            <a:grpSpLocks/>
          </p:cNvGrpSpPr>
          <p:nvPr/>
        </p:nvGrpSpPr>
        <p:grpSpPr bwMode="auto">
          <a:xfrm>
            <a:off x="5853113" y="3829050"/>
            <a:ext cx="339725" cy="311150"/>
            <a:chOff x="4306" y="2833"/>
            <a:chExt cx="214" cy="196"/>
          </a:xfrm>
        </p:grpSpPr>
        <p:sp>
          <p:nvSpPr>
            <p:cNvPr id="283728" name="Oval 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29" name="Text Box 81"/>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3730" name="Line 82"/>
          <p:cNvSpPr>
            <a:spLocks noChangeShapeType="1"/>
          </p:cNvSpPr>
          <p:nvPr/>
        </p:nvSpPr>
        <p:spPr bwMode="auto">
          <a:xfrm flipH="1">
            <a:off x="5127625" y="347027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31" name="Line 83"/>
          <p:cNvSpPr>
            <a:spLocks noChangeShapeType="1"/>
          </p:cNvSpPr>
          <p:nvPr/>
        </p:nvSpPr>
        <p:spPr bwMode="auto">
          <a:xfrm>
            <a:off x="5697538" y="347980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32" name="Group 84"/>
          <p:cNvGrpSpPr>
            <a:grpSpLocks/>
          </p:cNvGrpSpPr>
          <p:nvPr/>
        </p:nvGrpSpPr>
        <p:grpSpPr bwMode="auto">
          <a:xfrm>
            <a:off x="6702425" y="3871913"/>
            <a:ext cx="339725" cy="311150"/>
            <a:chOff x="4306" y="2833"/>
            <a:chExt cx="214" cy="196"/>
          </a:xfrm>
        </p:grpSpPr>
        <p:sp>
          <p:nvSpPr>
            <p:cNvPr id="283733" name="Oval 8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34" name="Text Box 8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3735" name="Group 87"/>
          <p:cNvGrpSpPr>
            <a:grpSpLocks/>
          </p:cNvGrpSpPr>
          <p:nvPr/>
        </p:nvGrpSpPr>
        <p:grpSpPr bwMode="auto">
          <a:xfrm>
            <a:off x="7616825" y="3871913"/>
            <a:ext cx="339725" cy="311150"/>
            <a:chOff x="4306" y="2833"/>
            <a:chExt cx="214" cy="196"/>
          </a:xfrm>
        </p:grpSpPr>
        <p:sp>
          <p:nvSpPr>
            <p:cNvPr id="283736"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37" name="Text Box 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3738" name="Line 90"/>
          <p:cNvSpPr>
            <a:spLocks noChangeShapeType="1"/>
          </p:cNvSpPr>
          <p:nvPr/>
        </p:nvSpPr>
        <p:spPr bwMode="auto">
          <a:xfrm flipH="1">
            <a:off x="6900863" y="352266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39" name="Line 91"/>
          <p:cNvSpPr>
            <a:spLocks noChangeShapeType="1"/>
          </p:cNvSpPr>
          <p:nvPr/>
        </p:nvSpPr>
        <p:spPr bwMode="auto">
          <a:xfrm>
            <a:off x="7481888" y="3513138"/>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40" name="Group 92"/>
          <p:cNvGrpSpPr>
            <a:grpSpLocks/>
          </p:cNvGrpSpPr>
          <p:nvPr/>
        </p:nvGrpSpPr>
        <p:grpSpPr bwMode="auto">
          <a:xfrm>
            <a:off x="4697413" y="4438650"/>
            <a:ext cx="339725" cy="311150"/>
            <a:chOff x="4306" y="2833"/>
            <a:chExt cx="214" cy="196"/>
          </a:xfrm>
        </p:grpSpPr>
        <p:sp>
          <p:nvSpPr>
            <p:cNvPr id="283741" name="Oval 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42" name="Text Box 9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3743" name="Group 95"/>
          <p:cNvGrpSpPr>
            <a:grpSpLocks/>
          </p:cNvGrpSpPr>
          <p:nvPr/>
        </p:nvGrpSpPr>
        <p:grpSpPr bwMode="auto">
          <a:xfrm>
            <a:off x="5167313" y="4432300"/>
            <a:ext cx="339725" cy="311150"/>
            <a:chOff x="4306" y="2833"/>
            <a:chExt cx="214" cy="196"/>
          </a:xfrm>
        </p:grpSpPr>
        <p:sp>
          <p:nvSpPr>
            <p:cNvPr id="283744" name="Oval 9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45" name="Text Box 9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3746" name="Line 98"/>
          <p:cNvSpPr>
            <a:spLocks noChangeShapeType="1"/>
          </p:cNvSpPr>
          <p:nvPr/>
        </p:nvSpPr>
        <p:spPr bwMode="auto">
          <a:xfrm flipH="1">
            <a:off x="4891088" y="4103688"/>
            <a:ext cx="1063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47" name="Line 99"/>
          <p:cNvSpPr>
            <a:spLocks noChangeShapeType="1"/>
          </p:cNvSpPr>
          <p:nvPr/>
        </p:nvSpPr>
        <p:spPr bwMode="auto">
          <a:xfrm>
            <a:off x="5202238" y="4114800"/>
            <a:ext cx="128587"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48" name="Group 100"/>
          <p:cNvGrpSpPr>
            <a:grpSpLocks/>
          </p:cNvGrpSpPr>
          <p:nvPr/>
        </p:nvGrpSpPr>
        <p:grpSpPr bwMode="auto">
          <a:xfrm>
            <a:off x="5611813" y="4432300"/>
            <a:ext cx="339725" cy="311150"/>
            <a:chOff x="4306" y="2833"/>
            <a:chExt cx="214" cy="196"/>
          </a:xfrm>
        </p:grpSpPr>
        <p:sp>
          <p:nvSpPr>
            <p:cNvPr id="283749" name="Oval 1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50" name="Text Box 10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3751" name="Group 103"/>
          <p:cNvGrpSpPr>
            <a:grpSpLocks/>
          </p:cNvGrpSpPr>
          <p:nvPr/>
        </p:nvGrpSpPr>
        <p:grpSpPr bwMode="auto">
          <a:xfrm>
            <a:off x="6081713" y="4438650"/>
            <a:ext cx="339725" cy="311150"/>
            <a:chOff x="4306" y="2833"/>
            <a:chExt cx="214" cy="196"/>
          </a:xfrm>
        </p:grpSpPr>
        <p:sp>
          <p:nvSpPr>
            <p:cNvPr id="283752"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53" name="Text Box 10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3754" name="Line 106"/>
          <p:cNvSpPr>
            <a:spLocks noChangeShapeType="1"/>
          </p:cNvSpPr>
          <p:nvPr/>
        </p:nvSpPr>
        <p:spPr bwMode="auto">
          <a:xfrm flipH="1">
            <a:off x="5794375" y="407193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55" name="Line 107"/>
          <p:cNvSpPr>
            <a:spLocks noChangeShapeType="1"/>
          </p:cNvSpPr>
          <p:nvPr/>
        </p:nvSpPr>
        <p:spPr bwMode="auto">
          <a:xfrm>
            <a:off x="6127750" y="4094163"/>
            <a:ext cx="128588"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56" name="Group 108"/>
          <p:cNvGrpSpPr>
            <a:grpSpLocks/>
          </p:cNvGrpSpPr>
          <p:nvPr/>
        </p:nvGrpSpPr>
        <p:grpSpPr bwMode="auto">
          <a:xfrm>
            <a:off x="7375525" y="4481513"/>
            <a:ext cx="339725" cy="311150"/>
            <a:chOff x="4306" y="2833"/>
            <a:chExt cx="214" cy="196"/>
          </a:xfrm>
        </p:grpSpPr>
        <p:sp>
          <p:nvSpPr>
            <p:cNvPr id="283757" name="Oval 1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58" name="Text Box 1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3759" name="Line 111"/>
          <p:cNvSpPr>
            <a:spLocks noChangeShapeType="1"/>
          </p:cNvSpPr>
          <p:nvPr/>
        </p:nvSpPr>
        <p:spPr bwMode="auto">
          <a:xfrm flipH="1">
            <a:off x="7546975" y="4137025"/>
            <a:ext cx="139700"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60" name="Line 112"/>
          <p:cNvSpPr>
            <a:spLocks noChangeShapeType="1"/>
          </p:cNvSpPr>
          <p:nvPr/>
        </p:nvSpPr>
        <p:spPr bwMode="auto">
          <a:xfrm flipV="1">
            <a:off x="5570538" y="293687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61" name="Group 113"/>
          <p:cNvGrpSpPr>
            <a:grpSpLocks/>
          </p:cNvGrpSpPr>
          <p:nvPr/>
        </p:nvGrpSpPr>
        <p:grpSpPr bwMode="auto">
          <a:xfrm>
            <a:off x="5441950" y="5087938"/>
            <a:ext cx="339725" cy="311150"/>
            <a:chOff x="4306" y="2833"/>
            <a:chExt cx="214" cy="196"/>
          </a:xfrm>
        </p:grpSpPr>
        <p:sp>
          <p:nvSpPr>
            <p:cNvPr id="283762" name="Oval 11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63" name="Text Box 11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3764" name="Line 116"/>
          <p:cNvSpPr>
            <a:spLocks noChangeShapeType="1"/>
          </p:cNvSpPr>
          <p:nvPr/>
        </p:nvSpPr>
        <p:spPr bwMode="auto">
          <a:xfrm flipH="1">
            <a:off x="5622925" y="474980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65" name="Group 117"/>
          <p:cNvGrpSpPr>
            <a:grpSpLocks/>
          </p:cNvGrpSpPr>
          <p:nvPr/>
        </p:nvGrpSpPr>
        <p:grpSpPr bwMode="auto">
          <a:xfrm>
            <a:off x="4946650" y="5076825"/>
            <a:ext cx="339725" cy="311150"/>
            <a:chOff x="4306" y="2833"/>
            <a:chExt cx="214" cy="196"/>
          </a:xfrm>
        </p:grpSpPr>
        <p:sp>
          <p:nvSpPr>
            <p:cNvPr id="283766" name="Oval 1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67" name="Text Box 1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3768" name="Line 120"/>
          <p:cNvSpPr>
            <a:spLocks noChangeShapeType="1"/>
          </p:cNvSpPr>
          <p:nvPr/>
        </p:nvSpPr>
        <p:spPr bwMode="auto">
          <a:xfrm flipH="1">
            <a:off x="5127625" y="4738688"/>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3769" name="Group 121"/>
          <p:cNvGrpSpPr>
            <a:grpSpLocks/>
          </p:cNvGrpSpPr>
          <p:nvPr/>
        </p:nvGrpSpPr>
        <p:grpSpPr bwMode="auto">
          <a:xfrm>
            <a:off x="5259388" y="5743575"/>
            <a:ext cx="339725" cy="311150"/>
            <a:chOff x="4306" y="2833"/>
            <a:chExt cx="214" cy="196"/>
          </a:xfrm>
        </p:grpSpPr>
        <p:sp>
          <p:nvSpPr>
            <p:cNvPr id="283770" name="Oval 1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71" name="Text Box 1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3772" name="Line 124"/>
          <p:cNvSpPr>
            <a:spLocks noChangeShapeType="1"/>
          </p:cNvSpPr>
          <p:nvPr/>
        </p:nvSpPr>
        <p:spPr bwMode="auto">
          <a:xfrm flipH="1">
            <a:off x="5440363" y="540543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773" name="Text Box 125"/>
          <p:cNvSpPr txBox="1">
            <a:spLocks noChangeArrowheads="1"/>
          </p:cNvSpPr>
          <p:nvPr/>
        </p:nvSpPr>
        <p:spPr bwMode="auto">
          <a:xfrm>
            <a:off x="7450138" y="3182938"/>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283774" name="Text Box 126"/>
          <p:cNvSpPr txBox="1">
            <a:spLocks noChangeArrowheads="1"/>
          </p:cNvSpPr>
          <p:nvPr/>
        </p:nvSpPr>
        <p:spPr bwMode="auto">
          <a:xfrm>
            <a:off x="5721350" y="30781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2</a:t>
            </a:r>
          </a:p>
        </p:txBody>
      </p:sp>
      <p:grpSp>
        <p:nvGrpSpPr>
          <p:cNvPr id="283775" name="Group 127"/>
          <p:cNvGrpSpPr>
            <a:grpSpLocks/>
          </p:cNvGrpSpPr>
          <p:nvPr/>
        </p:nvGrpSpPr>
        <p:grpSpPr bwMode="auto">
          <a:xfrm>
            <a:off x="6267450" y="2692400"/>
            <a:ext cx="339725" cy="311150"/>
            <a:chOff x="4306" y="2833"/>
            <a:chExt cx="214" cy="196"/>
          </a:xfrm>
        </p:grpSpPr>
        <p:sp>
          <p:nvSpPr>
            <p:cNvPr id="283776" name="Oval 1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777" name="Text Box 12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sp>
        <p:nvSpPr>
          <p:cNvPr id="283778" name="Line 130"/>
          <p:cNvSpPr>
            <a:spLocks noChangeShapeType="1"/>
          </p:cNvSpPr>
          <p:nvPr/>
        </p:nvSpPr>
        <p:spPr bwMode="auto">
          <a:xfrm>
            <a:off x="3894138" y="3022600"/>
            <a:ext cx="11398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131" name="Group 25"/>
          <p:cNvGrpSpPr>
            <a:grpSpLocks/>
          </p:cNvGrpSpPr>
          <p:nvPr/>
        </p:nvGrpSpPr>
        <p:grpSpPr bwMode="auto">
          <a:xfrm>
            <a:off x="3580608" y="5148263"/>
            <a:ext cx="339725" cy="311150"/>
            <a:chOff x="4306" y="2833"/>
            <a:chExt cx="214" cy="196"/>
          </a:xfrm>
        </p:grpSpPr>
        <p:sp>
          <p:nvSpPr>
            <p:cNvPr id="132"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 name="Text Box 27"/>
            <p:cNvSpPr txBox="1">
              <a:spLocks noChangeArrowheads="1"/>
            </p:cNvSpPr>
            <p:nvPr/>
          </p:nvSpPr>
          <p:spPr bwMode="auto">
            <a:xfrm>
              <a:off x="4306" y="2860"/>
              <a:ext cx="205"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smtClean="0"/>
                <a:t>18</a:t>
              </a:r>
              <a:endParaRPr lang="en-US" sz="1000" dirty="0"/>
            </a:p>
          </p:txBody>
        </p:sp>
      </p:grpSp>
      <p:grpSp>
        <p:nvGrpSpPr>
          <p:cNvPr id="134" name="Group 25"/>
          <p:cNvGrpSpPr>
            <a:grpSpLocks/>
          </p:cNvGrpSpPr>
          <p:nvPr/>
        </p:nvGrpSpPr>
        <p:grpSpPr bwMode="auto">
          <a:xfrm>
            <a:off x="5880101" y="5075238"/>
            <a:ext cx="339725" cy="311150"/>
            <a:chOff x="4306" y="2833"/>
            <a:chExt cx="214" cy="196"/>
          </a:xfrm>
        </p:grpSpPr>
        <p:sp>
          <p:nvSpPr>
            <p:cNvPr id="135"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 name="Text Box 27"/>
            <p:cNvSpPr txBox="1">
              <a:spLocks noChangeArrowheads="1"/>
            </p:cNvSpPr>
            <p:nvPr/>
          </p:nvSpPr>
          <p:spPr bwMode="auto">
            <a:xfrm>
              <a:off x="4306" y="2860"/>
              <a:ext cx="205"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smtClean="0"/>
                <a:t>18</a:t>
              </a:r>
              <a:endParaRPr lang="en-US" sz="1000" dirty="0"/>
            </a:p>
          </p:txBody>
        </p:sp>
      </p:grpSp>
      <p:cxnSp>
        <p:nvCxnSpPr>
          <p:cNvPr id="3" name="Straight Connector 2"/>
          <p:cNvCxnSpPr>
            <a:stCxn id="283686" idx="5"/>
            <a:endCxn id="132" idx="1"/>
          </p:cNvCxnSpPr>
          <p:nvPr/>
        </p:nvCxnSpPr>
        <p:spPr>
          <a:xfrm>
            <a:off x="3557827" y="4748683"/>
            <a:ext cx="95568" cy="445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283749" idx="5"/>
            <a:endCxn id="136" idx="0"/>
          </p:cNvCxnSpPr>
          <p:nvPr/>
        </p:nvCxnSpPr>
        <p:spPr>
          <a:xfrm>
            <a:off x="5905740" y="4697883"/>
            <a:ext cx="137080" cy="42021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3710"/>
                                        </p:tgtEl>
                                        <p:attrNameLst>
                                          <p:attrName>style.visibility</p:attrName>
                                        </p:attrNameLst>
                                      </p:cBhvr>
                                      <p:to>
                                        <p:strVal val="visible"/>
                                      </p:to>
                                    </p:set>
                                    <p:animEffect transition="in" filter="blinds(horizontal)">
                                      <p:cBhvr>
                                        <p:cTn id="7" dur="500"/>
                                        <p:tgtEl>
                                          <p:spTgt spid="283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619125" y="165100"/>
            <a:ext cx="7772400" cy="884238"/>
          </a:xfrm>
        </p:spPr>
        <p:txBody>
          <a:bodyPr/>
          <a:lstStyle/>
          <a:p>
            <a:r>
              <a:rPr lang="en-US" sz="3200"/>
              <a:t>C++ Code for </a:t>
            </a:r>
            <a:r>
              <a:rPr lang="en-US" sz="3200">
                <a:latin typeface="Batang" pitchFamily="18" charset="-127"/>
              </a:rPr>
              <a:t>merge</a:t>
            </a:r>
          </a:p>
        </p:txBody>
      </p:sp>
      <p:sp>
        <p:nvSpPr>
          <p:cNvPr id="284675" name="Rectangle 3"/>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84676" name="Picture 4" descr="left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13" y="1470025"/>
            <a:ext cx="7826375" cy="3867150"/>
          </a:xfrm>
          <a:prstGeom prst="rect">
            <a:avLst/>
          </a:prstGeom>
          <a:noFill/>
          <a:extLst>
            <a:ext uri="{909E8E84-426E-40DD-AFC4-6F175D3DCCD1}">
              <a14:hiddenFill xmlns:a14="http://schemas.microsoft.com/office/drawing/2010/main">
                <a:solidFill>
                  <a:srgbClr val="FFFFFF"/>
                </a:solidFill>
              </a14:hiddenFill>
            </a:ext>
          </a:extLst>
        </p:spPr>
      </p:pic>
      <p:sp>
        <p:nvSpPr>
          <p:cNvPr id="284677" name="Text Box 5"/>
          <p:cNvSpPr txBox="1">
            <a:spLocks noChangeArrowheads="1"/>
          </p:cNvSpPr>
          <p:nvPr/>
        </p:nvSpPr>
        <p:spPr bwMode="auto">
          <a:xfrm>
            <a:off x="3844925" y="3073400"/>
            <a:ext cx="9223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 left child</a:t>
            </a:r>
          </a:p>
        </p:txBody>
      </p:sp>
      <p:sp>
        <p:nvSpPr>
          <p:cNvPr id="284678" name="Text Box 6"/>
          <p:cNvSpPr txBox="1">
            <a:spLocks noChangeArrowheads="1"/>
          </p:cNvSpPr>
          <p:nvPr/>
        </p:nvSpPr>
        <p:spPr bwMode="auto">
          <a:xfrm>
            <a:off x="3797300" y="3336925"/>
            <a:ext cx="10175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 right child</a:t>
            </a:r>
          </a:p>
        </p:txBody>
      </p:sp>
      <p:sp>
        <p:nvSpPr>
          <p:cNvPr id="284679" name="Text Box 7"/>
          <p:cNvSpPr txBox="1">
            <a:spLocks noChangeArrowheads="1"/>
          </p:cNvSpPr>
          <p:nvPr/>
        </p:nvSpPr>
        <p:spPr bwMode="auto">
          <a:xfrm>
            <a:off x="3760788" y="3567113"/>
            <a:ext cx="14081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 null path length</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619125" y="165100"/>
            <a:ext cx="7772400" cy="615950"/>
          </a:xfrm>
        </p:spPr>
        <p:txBody>
          <a:bodyPr/>
          <a:lstStyle/>
          <a:p>
            <a:r>
              <a:rPr lang="en-US" sz="3200"/>
              <a:t>C++ Code for </a:t>
            </a:r>
            <a:r>
              <a:rPr lang="en-US" sz="3200">
                <a:latin typeface="Batang" pitchFamily="18" charset="-127"/>
              </a:rPr>
              <a:t>merge</a:t>
            </a:r>
          </a:p>
        </p:txBody>
      </p:sp>
      <p:sp>
        <p:nvSpPr>
          <p:cNvPr id="285699" name="Rectangle 3"/>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85700" name="Picture 4" descr="lefti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75" y="844550"/>
            <a:ext cx="4681538" cy="3006725"/>
          </a:xfrm>
          <a:prstGeom prst="rect">
            <a:avLst/>
          </a:prstGeom>
          <a:noFill/>
          <a:extLst>
            <a:ext uri="{909E8E84-426E-40DD-AFC4-6F175D3DCCD1}">
              <a14:hiddenFill xmlns:a14="http://schemas.microsoft.com/office/drawing/2010/main">
                <a:solidFill>
                  <a:srgbClr val="FFFFFF"/>
                </a:solidFill>
              </a14:hiddenFill>
            </a:ext>
          </a:extLst>
        </p:spPr>
      </p:pic>
      <p:pic>
        <p:nvPicPr>
          <p:cNvPr id="285701" name="Picture 5" descr="left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3762375"/>
            <a:ext cx="4940300" cy="2973388"/>
          </a:xfrm>
          <a:prstGeom prst="rect">
            <a:avLst/>
          </a:prstGeom>
          <a:noFill/>
          <a:extLst>
            <a:ext uri="{909E8E84-426E-40DD-AFC4-6F175D3DCCD1}">
              <a14:hiddenFill xmlns:a14="http://schemas.microsoft.com/office/drawing/2010/main">
                <a:solidFill>
                  <a:srgbClr val="FFFFFF"/>
                </a:solidFill>
              </a14:hiddenFill>
            </a:ext>
          </a:extLst>
        </p:spPr>
      </p:pic>
      <p:sp>
        <p:nvSpPr>
          <p:cNvPr id="285702" name="AutoShape 6"/>
          <p:cNvSpPr>
            <a:spLocks/>
          </p:cNvSpPr>
          <p:nvPr/>
        </p:nvSpPr>
        <p:spPr bwMode="auto">
          <a:xfrm>
            <a:off x="2398713" y="2290763"/>
            <a:ext cx="128587" cy="592137"/>
          </a:xfrm>
          <a:prstGeom prst="rightBrace">
            <a:avLst>
              <a:gd name="adj1" fmla="val 38375"/>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5703" name="Text Box 7"/>
          <p:cNvSpPr txBox="1">
            <a:spLocks noChangeArrowheads="1"/>
          </p:cNvSpPr>
          <p:nvPr/>
        </p:nvSpPr>
        <p:spPr bwMode="auto">
          <a:xfrm>
            <a:off x="2586038" y="2409825"/>
            <a:ext cx="47228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If either of the two heaps is empty, then we return the other heap.</a:t>
            </a:r>
          </a:p>
        </p:txBody>
      </p:sp>
      <p:sp>
        <p:nvSpPr>
          <p:cNvPr id="285704" name="AutoShape 8"/>
          <p:cNvSpPr>
            <a:spLocks/>
          </p:cNvSpPr>
          <p:nvPr/>
        </p:nvSpPr>
        <p:spPr bwMode="auto">
          <a:xfrm>
            <a:off x="3205163" y="2968625"/>
            <a:ext cx="173037" cy="549275"/>
          </a:xfrm>
          <a:prstGeom prst="rightBrace">
            <a:avLst>
              <a:gd name="adj1" fmla="val 26453"/>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285705" name="Text Box 9"/>
          <p:cNvSpPr txBox="1">
            <a:spLocks noChangeArrowheads="1"/>
          </p:cNvSpPr>
          <p:nvPr/>
        </p:nvSpPr>
        <p:spPr bwMode="auto">
          <a:xfrm>
            <a:off x="3460750" y="2979738"/>
            <a:ext cx="4262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Call </a:t>
            </a:r>
            <a:r>
              <a:rPr lang="en-US" sz="1200">
                <a:latin typeface="Batang" pitchFamily="18" charset="-127"/>
              </a:rPr>
              <a:t>merge1</a:t>
            </a:r>
            <a:r>
              <a:rPr lang="en-US" sz="1200"/>
              <a:t>() to merge two leftist heaps. </a:t>
            </a:r>
            <a:r>
              <a:rPr lang="en-US" sz="1200">
                <a:solidFill>
                  <a:srgbClr val="FF00FF"/>
                </a:solidFill>
              </a:rPr>
              <a:t>Be sure the root of the first heap is smaller than that of the second heap</a:t>
            </a:r>
            <a:r>
              <a:rPr lang="en-US" sz="1200"/>
              <a:t>.</a:t>
            </a:r>
          </a:p>
        </p:txBody>
      </p:sp>
      <p:sp>
        <p:nvSpPr>
          <p:cNvPr id="285706" name="Text Box 10"/>
          <p:cNvSpPr txBox="1">
            <a:spLocks noChangeArrowheads="1"/>
          </p:cNvSpPr>
          <p:nvPr/>
        </p:nvSpPr>
        <p:spPr bwMode="auto">
          <a:xfrm>
            <a:off x="5394325" y="4986338"/>
            <a:ext cx="360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Dealing with the special case that the smaller root </a:t>
            </a:r>
          </a:p>
          <a:p>
            <a:r>
              <a:rPr lang="en-US" sz="1200"/>
              <a:t>of two input leftist heaps is a single node.</a:t>
            </a:r>
          </a:p>
        </p:txBody>
      </p:sp>
      <p:sp>
        <p:nvSpPr>
          <p:cNvPr id="285707" name="AutoShape 11"/>
          <p:cNvSpPr>
            <a:spLocks/>
          </p:cNvSpPr>
          <p:nvPr/>
        </p:nvSpPr>
        <p:spPr bwMode="auto">
          <a:xfrm>
            <a:off x="5284788" y="5076825"/>
            <a:ext cx="150812" cy="290513"/>
          </a:xfrm>
          <a:prstGeom prst="rightBrace">
            <a:avLst>
              <a:gd name="adj1" fmla="val 16053"/>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5708" name="Text Box 12"/>
          <p:cNvSpPr txBox="1">
            <a:spLocks noChangeArrowheads="1"/>
          </p:cNvSpPr>
          <p:nvPr/>
        </p:nvSpPr>
        <p:spPr bwMode="auto">
          <a:xfrm>
            <a:off x="3673475" y="5407025"/>
            <a:ext cx="5321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Recursively merge the right subheap of </a:t>
            </a:r>
            <a:r>
              <a:rPr lang="en-US" sz="1200">
                <a:latin typeface="Batang" pitchFamily="18" charset="-127"/>
              </a:rPr>
              <a:t>h1</a:t>
            </a:r>
            <a:r>
              <a:rPr lang="en-US" sz="1200"/>
              <a:t> with </a:t>
            </a:r>
            <a:r>
              <a:rPr lang="en-US" sz="1200">
                <a:latin typeface="Batang" pitchFamily="18" charset="-127"/>
              </a:rPr>
              <a:t>h2</a:t>
            </a:r>
            <a:r>
              <a:rPr lang="en-US" sz="1200"/>
              <a:t>, and attach the returned</a:t>
            </a:r>
          </a:p>
          <a:p>
            <a:r>
              <a:rPr lang="en-US" sz="1200"/>
              <a:t>leftist heap as the right subheap of </a:t>
            </a:r>
            <a:r>
              <a:rPr lang="en-US" sz="1200">
                <a:latin typeface="Batang" pitchFamily="18" charset="-127"/>
              </a:rPr>
              <a:t>h1</a:t>
            </a:r>
            <a:r>
              <a:rPr lang="en-US" sz="1200"/>
              <a:t>.</a:t>
            </a:r>
          </a:p>
        </p:txBody>
      </p:sp>
      <p:sp>
        <p:nvSpPr>
          <p:cNvPr id="285709" name="Line 13"/>
          <p:cNvSpPr>
            <a:spLocks noChangeShapeType="1"/>
          </p:cNvSpPr>
          <p:nvPr/>
        </p:nvSpPr>
        <p:spPr bwMode="auto">
          <a:xfrm flipV="1">
            <a:off x="3549650" y="5680075"/>
            <a:ext cx="193675" cy="6508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10" name="Text Box 14"/>
          <p:cNvSpPr txBox="1">
            <a:spLocks noChangeArrowheads="1"/>
          </p:cNvSpPr>
          <p:nvPr/>
        </p:nvSpPr>
        <p:spPr bwMode="auto">
          <a:xfrm>
            <a:off x="3683000" y="5805488"/>
            <a:ext cx="5133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If the null path length of the left child is samller than that of the right</a:t>
            </a:r>
          </a:p>
          <a:p>
            <a:r>
              <a:rPr lang="en-US" sz="1200"/>
              <a:t>child, swap the root’s left and right children. </a:t>
            </a:r>
          </a:p>
        </p:txBody>
      </p:sp>
      <p:sp>
        <p:nvSpPr>
          <p:cNvPr id="285711" name="AutoShape 15"/>
          <p:cNvSpPr>
            <a:spLocks/>
          </p:cNvSpPr>
          <p:nvPr/>
        </p:nvSpPr>
        <p:spPr bwMode="auto">
          <a:xfrm>
            <a:off x="3614738" y="5895975"/>
            <a:ext cx="88900" cy="257175"/>
          </a:xfrm>
          <a:prstGeom prst="rightBrace">
            <a:avLst>
              <a:gd name="adj1" fmla="val 24107"/>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5712" name="Text Box 16"/>
          <p:cNvSpPr txBox="1">
            <a:spLocks noChangeArrowheads="1"/>
          </p:cNvSpPr>
          <p:nvPr/>
        </p:nvSpPr>
        <p:spPr bwMode="auto">
          <a:xfrm>
            <a:off x="3694113" y="6235700"/>
            <a:ext cx="37179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Update the null path length information for the root.</a:t>
            </a:r>
          </a:p>
        </p:txBody>
      </p:sp>
      <p:sp>
        <p:nvSpPr>
          <p:cNvPr id="285713" name="Line 17"/>
          <p:cNvSpPr>
            <a:spLocks noChangeShapeType="1"/>
          </p:cNvSpPr>
          <p:nvPr/>
        </p:nvSpPr>
        <p:spPr bwMode="auto">
          <a:xfrm>
            <a:off x="3216275" y="6184900"/>
            <a:ext cx="506413" cy="19367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619125" y="165100"/>
            <a:ext cx="7772400" cy="582613"/>
          </a:xfrm>
        </p:spPr>
        <p:txBody>
          <a:bodyPr/>
          <a:lstStyle/>
          <a:p>
            <a:r>
              <a:rPr lang="en-US" sz="3200"/>
              <a:t>Execution of the Recursive </a:t>
            </a:r>
            <a:r>
              <a:rPr lang="en-US" sz="3200">
                <a:latin typeface="Batang" pitchFamily="18" charset="-127"/>
              </a:rPr>
              <a:t>merge</a:t>
            </a:r>
          </a:p>
        </p:txBody>
      </p:sp>
      <p:sp>
        <p:nvSpPr>
          <p:cNvPr id="286723" name="Rectangle 3"/>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6724" name="Group 4"/>
          <p:cNvGrpSpPr>
            <a:grpSpLocks/>
          </p:cNvGrpSpPr>
          <p:nvPr/>
        </p:nvGrpSpPr>
        <p:grpSpPr bwMode="auto">
          <a:xfrm>
            <a:off x="3562350" y="1419225"/>
            <a:ext cx="339725" cy="311150"/>
            <a:chOff x="4306" y="2833"/>
            <a:chExt cx="214" cy="196"/>
          </a:xfrm>
        </p:grpSpPr>
        <p:sp>
          <p:nvSpPr>
            <p:cNvPr id="286725" name="Oval 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26" name="Text Box 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86727" name="Group 7"/>
          <p:cNvGrpSpPr>
            <a:grpSpLocks/>
          </p:cNvGrpSpPr>
          <p:nvPr/>
        </p:nvGrpSpPr>
        <p:grpSpPr bwMode="auto">
          <a:xfrm>
            <a:off x="2647950" y="1958975"/>
            <a:ext cx="339725" cy="311150"/>
            <a:chOff x="4306" y="2833"/>
            <a:chExt cx="214" cy="196"/>
          </a:xfrm>
        </p:grpSpPr>
        <p:sp>
          <p:nvSpPr>
            <p:cNvPr id="286728"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29" name="Text Box 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86730" name="Group 10"/>
          <p:cNvGrpSpPr>
            <a:grpSpLocks/>
          </p:cNvGrpSpPr>
          <p:nvPr/>
        </p:nvGrpSpPr>
        <p:grpSpPr bwMode="auto">
          <a:xfrm>
            <a:off x="4476750" y="1958975"/>
            <a:ext cx="339725" cy="311150"/>
            <a:chOff x="4306" y="2833"/>
            <a:chExt cx="214" cy="196"/>
          </a:xfrm>
        </p:grpSpPr>
        <p:sp>
          <p:nvSpPr>
            <p:cNvPr id="286731" name="Oval 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32" name="Text Box 1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sp>
        <p:nvSpPr>
          <p:cNvPr id="286733" name="Line 13"/>
          <p:cNvSpPr>
            <a:spLocks noChangeShapeType="1"/>
          </p:cNvSpPr>
          <p:nvPr/>
        </p:nvSpPr>
        <p:spPr bwMode="auto">
          <a:xfrm flipH="1">
            <a:off x="2876550" y="1658938"/>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34" name="Line 14"/>
          <p:cNvSpPr>
            <a:spLocks noChangeShapeType="1"/>
          </p:cNvSpPr>
          <p:nvPr/>
        </p:nvSpPr>
        <p:spPr bwMode="auto">
          <a:xfrm>
            <a:off x="3878263" y="1658938"/>
            <a:ext cx="719137"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35" name="Group 15"/>
          <p:cNvGrpSpPr>
            <a:grpSpLocks/>
          </p:cNvGrpSpPr>
          <p:nvPr/>
        </p:nvGrpSpPr>
        <p:grpSpPr bwMode="auto">
          <a:xfrm>
            <a:off x="2178050" y="2568575"/>
            <a:ext cx="339725" cy="311150"/>
            <a:chOff x="4306" y="2833"/>
            <a:chExt cx="214" cy="196"/>
          </a:xfrm>
        </p:grpSpPr>
        <p:sp>
          <p:nvSpPr>
            <p:cNvPr id="286736" name="Oval 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37" name="Text Box 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86738" name="Group 18"/>
          <p:cNvGrpSpPr>
            <a:grpSpLocks/>
          </p:cNvGrpSpPr>
          <p:nvPr/>
        </p:nvGrpSpPr>
        <p:grpSpPr bwMode="auto">
          <a:xfrm>
            <a:off x="3105150" y="2568575"/>
            <a:ext cx="339725" cy="311150"/>
            <a:chOff x="4306" y="2833"/>
            <a:chExt cx="214" cy="196"/>
          </a:xfrm>
        </p:grpSpPr>
        <p:sp>
          <p:nvSpPr>
            <p:cNvPr id="286739" name="Oval 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40" name="Text Box 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86741" name="Line 21"/>
          <p:cNvSpPr>
            <a:spLocks noChangeShapeType="1"/>
          </p:cNvSpPr>
          <p:nvPr/>
        </p:nvSpPr>
        <p:spPr bwMode="auto">
          <a:xfrm flipH="1">
            <a:off x="2379663" y="2209800"/>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42" name="Line 22"/>
          <p:cNvSpPr>
            <a:spLocks noChangeShapeType="1"/>
          </p:cNvSpPr>
          <p:nvPr/>
        </p:nvSpPr>
        <p:spPr bwMode="auto">
          <a:xfrm>
            <a:off x="2949575" y="2219325"/>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43" name="Group 23"/>
          <p:cNvGrpSpPr>
            <a:grpSpLocks/>
          </p:cNvGrpSpPr>
          <p:nvPr/>
        </p:nvGrpSpPr>
        <p:grpSpPr bwMode="auto">
          <a:xfrm>
            <a:off x="4019550" y="2568575"/>
            <a:ext cx="339725" cy="311150"/>
            <a:chOff x="4306" y="2833"/>
            <a:chExt cx="214" cy="196"/>
          </a:xfrm>
        </p:grpSpPr>
        <p:sp>
          <p:nvSpPr>
            <p:cNvPr id="286744" name="Oval 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45" name="Text Box 2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6746" name="Line 26"/>
          <p:cNvSpPr>
            <a:spLocks noChangeShapeType="1"/>
          </p:cNvSpPr>
          <p:nvPr/>
        </p:nvSpPr>
        <p:spPr bwMode="auto">
          <a:xfrm flipH="1">
            <a:off x="4217988" y="22193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47" name="Group 27"/>
          <p:cNvGrpSpPr>
            <a:grpSpLocks/>
          </p:cNvGrpSpPr>
          <p:nvPr/>
        </p:nvGrpSpPr>
        <p:grpSpPr bwMode="auto">
          <a:xfrm>
            <a:off x="2863850" y="3171825"/>
            <a:ext cx="339725" cy="311150"/>
            <a:chOff x="4306" y="2833"/>
            <a:chExt cx="214" cy="196"/>
          </a:xfrm>
        </p:grpSpPr>
        <p:sp>
          <p:nvSpPr>
            <p:cNvPr id="286748"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49"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86750" name="Line 30"/>
          <p:cNvSpPr>
            <a:spLocks noChangeShapeType="1"/>
          </p:cNvSpPr>
          <p:nvPr/>
        </p:nvSpPr>
        <p:spPr bwMode="auto">
          <a:xfrm flipH="1">
            <a:off x="3046413" y="2811463"/>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51" name="Line 31"/>
          <p:cNvSpPr>
            <a:spLocks noChangeShapeType="1"/>
          </p:cNvSpPr>
          <p:nvPr/>
        </p:nvSpPr>
        <p:spPr bwMode="auto">
          <a:xfrm flipV="1">
            <a:off x="2865438" y="1663700"/>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52" name="Group 32"/>
          <p:cNvGrpSpPr>
            <a:grpSpLocks/>
          </p:cNvGrpSpPr>
          <p:nvPr/>
        </p:nvGrpSpPr>
        <p:grpSpPr bwMode="auto">
          <a:xfrm>
            <a:off x="3876675" y="3235325"/>
            <a:ext cx="339725" cy="311150"/>
            <a:chOff x="4306" y="2833"/>
            <a:chExt cx="214" cy="196"/>
          </a:xfrm>
        </p:grpSpPr>
        <p:sp>
          <p:nvSpPr>
            <p:cNvPr id="286753"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4" name="Text Box 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6755" name="Line 35"/>
          <p:cNvSpPr>
            <a:spLocks noChangeShapeType="1"/>
          </p:cNvSpPr>
          <p:nvPr/>
        </p:nvSpPr>
        <p:spPr bwMode="auto">
          <a:xfrm flipH="1">
            <a:off x="4057650" y="2897188"/>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56" name="Group 36"/>
          <p:cNvGrpSpPr>
            <a:grpSpLocks/>
          </p:cNvGrpSpPr>
          <p:nvPr/>
        </p:nvGrpSpPr>
        <p:grpSpPr bwMode="auto">
          <a:xfrm>
            <a:off x="6638925" y="1412875"/>
            <a:ext cx="339725" cy="311150"/>
            <a:chOff x="4306" y="2833"/>
            <a:chExt cx="214" cy="196"/>
          </a:xfrm>
        </p:grpSpPr>
        <p:sp>
          <p:nvSpPr>
            <p:cNvPr id="286757"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8" name="Text Box 3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6759" name="Group 39"/>
          <p:cNvGrpSpPr>
            <a:grpSpLocks/>
          </p:cNvGrpSpPr>
          <p:nvPr/>
        </p:nvGrpSpPr>
        <p:grpSpPr bwMode="auto">
          <a:xfrm>
            <a:off x="5724525" y="1952625"/>
            <a:ext cx="339725" cy="311150"/>
            <a:chOff x="4306" y="2833"/>
            <a:chExt cx="214" cy="196"/>
          </a:xfrm>
        </p:grpSpPr>
        <p:sp>
          <p:nvSpPr>
            <p:cNvPr id="286760" name="Oval 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61" name="Text Box 4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6762" name="Group 42"/>
          <p:cNvGrpSpPr>
            <a:grpSpLocks/>
          </p:cNvGrpSpPr>
          <p:nvPr/>
        </p:nvGrpSpPr>
        <p:grpSpPr bwMode="auto">
          <a:xfrm>
            <a:off x="7553325" y="1952625"/>
            <a:ext cx="339725" cy="311150"/>
            <a:chOff x="4306" y="2833"/>
            <a:chExt cx="214" cy="196"/>
          </a:xfrm>
        </p:grpSpPr>
        <p:sp>
          <p:nvSpPr>
            <p:cNvPr id="286763" name="Oval 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64" name="Text Box 4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6765" name="Line 45"/>
          <p:cNvSpPr>
            <a:spLocks noChangeShapeType="1"/>
          </p:cNvSpPr>
          <p:nvPr/>
        </p:nvSpPr>
        <p:spPr bwMode="auto">
          <a:xfrm flipH="1">
            <a:off x="5953125" y="1652588"/>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66" name="Line 46"/>
          <p:cNvSpPr>
            <a:spLocks noChangeShapeType="1"/>
          </p:cNvSpPr>
          <p:nvPr/>
        </p:nvSpPr>
        <p:spPr bwMode="auto">
          <a:xfrm>
            <a:off x="6954838" y="1652588"/>
            <a:ext cx="719137"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67" name="Group 47"/>
          <p:cNvGrpSpPr>
            <a:grpSpLocks/>
          </p:cNvGrpSpPr>
          <p:nvPr/>
        </p:nvGrpSpPr>
        <p:grpSpPr bwMode="auto">
          <a:xfrm>
            <a:off x="5254625" y="2562225"/>
            <a:ext cx="339725" cy="311150"/>
            <a:chOff x="4306" y="2833"/>
            <a:chExt cx="214" cy="196"/>
          </a:xfrm>
        </p:grpSpPr>
        <p:sp>
          <p:nvSpPr>
            <p:cNvPr id="286768"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69"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6770" name="Group 50"/>
          <p:cNvGrpSpPr>
            <a:grpSpLocks/>
          </p:cNvGrpSpPr>
          <p:nvPr/>
        </p:nvGrpSpPr>
        <p:grpSpPr bwMode="auto">
          <a:xfrm>
            <a:off x="6181725" y="2562225"/>
            <a:ext cx="339725" cy="311150"/>
            <a:chOff x="4306" y="2833"/>
            <a:chExt cx="214" cy="196"/>
          </a:xfrm>
        </p:grpSpPr>
        <p:sp>
          <p:nvSpPr>
            <p:cNvPr id="286771" name="Oval 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2" name="Text Box 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6773" name="Line 53"/>
          <p:cNvSpPr>
            <a:spLocks noChangeShapeType="1"/>
          </p:cNvSpPr>
          <p:nvPr/>
        </p:nvSpPr>
        <p:spPr bwMode="auto">
          <a:xfrm flipH="1">
            <a:off x="5456238" y="2203450"/>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74" name="Line 54"/>
          <p:cNvSpPr>
            <a:spLocks noChangeShapeType="1"/>
          </p:cNvSpPr>
          <p:nvPr/>
        </p:nvSpPr>
        <p:spPr bwMode="auto">
          <a:xfrm>
            <a:off x="6026150" y="2212975"/>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75" name="Group 55"/>
          <p:cNvGrpSpPr>
            <a:grpSpLocks/>
          </p:cNvGrpSpPr>
          <p:nvPr/>
        </p:nvGrpSpPr>
        <p:grpSpPr bwMode="auto">
          <a:xfrm>
            <a:off x="7096125" y="2562225"/>
            <a:ext cx="339725" cy="311150"/>
            <a:chOff x="4306" y="2833"/>
            <a:chExt cx="214" cy="196"/>
          </a:xfrm>
        </p:grpSpPr>
        <p:sp>
          <p:nvSpPr>
            <p:cNvPr id="286776" name="Oval 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7" name="Text Box 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286778" name="Group 58"/>
          <p:cNvGrpSpPr>
            <a:grpSpLocks/>
          </p:cNvGrpSpPr>
          <p:nvPr/>
        </p:nvGrpSpPr>
        <p:grpSpPr bwMode="auto">
          <a:xfrm>
            <a:off x="8010525" y="2562225"/>
            <a:ext cx="339725" cy="311150"/>
            <a:chOff x="4306" y="2833"/>
            <a:chExt cx="214" cy="196"/>
          </a:xfrm>
        </p:grpSpPr>
        <p:sp>
          <p:nvSpPr>
            <p:cNvPr id="286779"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0"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6781" name="Line 61"/>
          <p:cNvSpPr>
            <a:spLocks noChangeShapeType="1"/>
          </p:cNvSpPr>
          <p:nvPr/>
        </p:nvSpPr>
        <p:spPr bwMode="auto">
          <a:xfrm flipH="1">
            <a:off x="7294563" y="221297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82" name="Line 62"/>
          <p:cNvSpPr>
            <a:spLocks noChangeShapeType="1"/>
          </p:cNvSpPr>
          <p:nvPr/>
        </p:nvSpPr>
        <p:spPr bwMode="auto">
          <a:xfrm>
            <a:off x="7875588" y="2203450"/>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783" name="Group 63"/>
          <p:cNvGrpSpPr>
            <a:grpSpLocks/>
          </p:cNvGrpSpPr>
          <p:nvPr/>
        </p:nvGrpSpPr>
        <p:grpSpPr bwMode="auto">
          <a:xfrm>
            <a:off x="5940425" y="3165475"/>
            <a:ext cx="339725" cy="311150"/>
            <a:chOff x="4306" y="2833"/>
            <a:chExt cx="214" cy="196"/>
          </a:xfrm>
        </p:grpSpPr>
        <p:sp>
          <p:nvSpPr>
            <p:cNvPr id="286784" name="Oval 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5" name="Text Box 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6786" name="Line 66"/>
          <p:cNvSpPr>
            <a:spLocks noChangeShapeType="1"/>
          </p:cNvSpPr>
          <p:nvPr/>
        </p:nvSpPr>
        <p:spPr bwMode="auto">
          <a:xfrm flipH="1">
            <a:off x="6122988" y="2805113"/>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87" name="Line 67"/>
          <p:cNvSpPr>
            <a:spLocks noChangeShapeType="1"/>
          </p:cNvSpPr>
          <p:nvPr/>
        </p:nvSpPr>
        <p:spPr bwMode="auto">
          <a:xfrm flipV="1">
            <a:off x="5942013" y="1657350"/>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88" name="Text Box 68"/>
          <p:cNvSpPr txBox="1">
            <a:spLocks noChangeArrowheads="1"/>
          </p:cNvSpPr>
          <p:nvPr/>
        </p:nvSpPr>
        <p:spPr bwMode="auto">
          <a:xfrm>
            <a:off x="4357688" y="3052763"/>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286789" name="Text Box 69"/>
          <p:cNvSpPr txBox="1">
            <a:spLocks noChangeArrowheads="1"/>
          </p:cNvSpPr>
          <p:nvPr/>
        </p:nvSpPr>
        <p:spPr bwMode="auto">
          <a:xfrm>
            <a:off x="7372350" y="3090863"/>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2</a:t>
            </a:r>
            <a:endParaRPr lang="en-US" sz="1600"/>
          </a:p>
        </p:txBody>
      </p:sp>
      <p:sp>
        <p:nvSpPr>
          <p:cNvPr id="286790" name="Text Box 70"/>
          <p:cNvSpPr txBox="1">
            <a:spLocks noChangeArrowheads="1"/>
          </p:cNvSpPr>
          <p:nvPr/>
        </p:nvSpPr>
        <p:spPr bwMode="auto">
          <a:xfrm>
            <a:off x="554038" y="974725"/>
            <a:ext cx="1663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latin typeface="Batang" pitchFamily="18" charset="-127"/>
              </a:rPr>
              <a:t>merge</a:t>
            </a:r>
            <a:r>
              <a:rPr lang="en-US" sz="1800"/>
              <a:t>(H</a:t>
            </a:r>
            <a:r>
              <a:rPr lang="en-US" sz="1800" baseline="-25000"/>
              <a:t>1</a:t>
            </a:r>
            <a:r>
              <a:rPr lang="en-US" sz="1800"/>
              <a:t>, H</a:t>
            </a:r>
            <a:r>
              <a:rPr lang="en-US" sz="1800" baseline="-25000"/>
              <a:t>2</a:t>
            </a:r>
            <a:r>
              <a:rPr lang="en-US" sz="1800"/>
              <a:t>)</a:t>
            </a:r>
          </a:p>
        </p:txBody>
      </p:sp>
      <p:sp>
        <p:nvSpPr>
          <p:cNvPr id="286791" name="Line 71"/>
          <p:cNvSpPr>
            <a:spLocks noChangeShapeType="1"/>
          </p:cNvSpPr>
          <p:nvPr/>
        </p:nvSpPr>
        <p:spPr bwMode="auto">
          <a:xfrm>
            <a:off x="698500" y="2011363"/>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92" name="Line 72"/>
          <p:cNvSpPr>
            <a:spLocks noChangeShapeType="1"/>
          </p:cNvSpPr>
          <p:nvPr/>
        </p:nvSpPr>
        <p:spPr bwMode="auto">
          <a:xfrm>
            <a:off x="698500" y="2914650"/>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93" name="Line 73"/>
          <p:cNvSpPr>
            <a:spLocks noChangeShapeType="1"/>
          </p:cNvSpPr>
          <p:nvPr/>
        </p:nvSpPr>
        <p:spPr bwMode="auto">
          <a:xfrm flipV="1">
            <a:off x="1785938" y="1946275"/>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94" name="Text Box 74"/>
          <p:cNvSpPr txBox="1">
            <a:spLocks noChangeArrowheads="1"/>
          </p:cNvSpPr>
          <p:nvPr/>
        </p:nvSpPr>
        <p:spPr bwMode="auto">
          <a:xfrm>
            <a:off x="671513" y="261143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grpSp>
        <p:nvGrpSpPr>
          <p:cNvPr id="286795" name="Group 75"/>
          <p:cNvGrpSpPr>
            <a:grpSpLocks/>
          </p:cNvGrpSpPr>
          <p:nvPr/>
        </p:nvGrpSpPr>
        <p:grpSpPr bwMode="auto">
          <a:xfrm>
            <a:off x="3114675" y="4384675"/>
            <a:ext cx="339725" cy="311150"/>
            <a:chOff x="4306" y="2833"/>
            <a:chExt cx="214" cy="196"/>
          </a:xfrm>
        </p:grpSpPr>
        <p:sp>
          <p:nvSpPr>
            <p:cNvPr id="286796" name="Oval 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7" name="Text Box 7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6798" name="Group 78"/>
          <p:cNvGrpSpPr>
            <a:grpSpLocks/>
          </p:cNvGrpSpPr>
          <p:nvPr/>
        </p:nvGrpSpPr>
        <p:grpSpPr bwMode="auto">
          <a:xfrm>
            <a:off x="2657475" y="4994275"/>
            <a:ext cx="339725" cy="311150"/>
            <a:chOff x="4306" y="2833"/>
            <a:chExt cx="214" cy="196"/>
          </a:xfrm>
        </p:grpSpPr>
        <p:sp>
          <p:nvSpPr>
            <p:cNvPr id="286799" name="Oval 7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0" name="Text Box 8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6801" name="Line 81"/>
          <p:cNvSpPr>
            <a:spLocks noChangeShapeType="1"/>
          </p:cNvSpPr>
          <p:nvPr/>
        </p:nvSpPr>
        <p:spPr bwMode="auto">
          <a:xfrm flipH="1">
            <a:off x="2855913" y="46450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802" name="Group 82"/>
          <p:cNvGrpSpPr>
            <a:grpSpLocks/>
          </p:cNvGrpSpPr>
          <p:nvPr/>
        </p:nvGrpSpPr>
        <p:grpSpPr bwMode="auto">
          <a:xfrm>
            <a:off x="2514600" y="5661025"/>
            <a:ext cx="339725" cy="311150"/>
            <a:chOff x="4306" y="2833"/>
            <a:chExt cx="214" cy="196"/>
          </a:xfrm>
        </p:grpSpPr>
        <p:sp>
          <p:nvSpPr>
            <p:cNvPr id="286803"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4"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6805" name="Line 85"/>
          <p:cNvSpPr>
            <a:spLocks noChangeShapeType="1"/>
          </p:cNvSpPr>
          <p:nvPr/>
        </p:nvSpPr>
        <p:spPr bwMode="auto">
          <a:xfrm flipH="1">
            <a:off x="2695575" y="5322888"/>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806" name="Group 86"/>
          <p:cNvGrpSpPr>
            <a:grpSpLocks/>
          </p:cNvGrpSpPr>
          <p:nvPr/>
        </p:nvGrpSpPr>
        <p:grpSpPr bwMode="auto">
          <a:xfrm>
            <a:off x="5481638" y="4383088"/>
            <a:ext cx="339725" cy="311150"/>
            <a:chOff x="4306" y="2833"/>
            <a:chExt cx="214" cy="196"/>
          </a:xfrm>
        </p:grpSpPr>
        <p:sp>
          <p:nvSpPr>
            <p:cNvPr id="286807" name="Oval 8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8" name="Text Box 8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6809" name="Group 89"/>
          <p:cNvGrpSpPr>
            <a:grpSpLocks/>
          </p:cNvGrpSpPr>
          <p:nvPr/>
        </p:nvGrpSpPr>
        <p:grpSpPr bwMode="auto">
          <a:xfrm>
            <a:off x="4567238" y="4922838"/>
            <a:ext cx="339725" cy="311150"/>
            <a:chOff x="4306" y="2833"/>
            <a:chExt cx="214" cy="196"/>
          </a:xfrm>
        </p:grpSpPr>
        <p:sp>
          <p:nvSpPr>
            <p:cNvPr id="286810" name="Oval 9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1" name="Text Box 9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286812" name="Group 92"/>
          <p:cNvGrpSpPr>
            <a:grpSpLocks/>
          </p:cNvGrpSpPr>
          <p:nvPr/>
        </p:nvGrpSpPr>
        <p:grpSpPr bwMode="auto">
          <a:xfrm>
            <a:off x="6396038" y="4922838"/>
            <a:ext cx="339725" cy="311150"/>
            <a:chOff x="4306" y="2833"/>
            <a:chExt cx="214" cy="196"/>
          </a:xfrm>
        </p:grpSpPr>
        <p:sp>
          <p:nvSpPr>
            <p:cNvPr id="286813" name="Oval 9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4" name="Text Box 9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286815" name="Line 95"/>
          <p:cNvSpPr>
            <a:spLocks noChangeShapeType="1"/>
          </p:cNvSpPr>
          <p:nvPr/>
        </p:nvSpPr>
        <p:spPr bwMode="auto">
          <a:xfrm flipH="1">
            <a:off x="4795838" y="462280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16" name="Line 96"/>
          <p:cNvSpPr>
            <a:spLocks noChangeShapeType="1"/>
          </p:cNvSpPr>
          <p:nvPr/>
        </p:nvSpPr>
        <p:spPr bwMode="auto">
          <a:xfrm>
            <a:off x="5797550" y="4622800"/>
            <a:ext cx="719138" cy="3254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817" name="Group 97"/>
          <p:cNvGrpSpPr>
            <a:grpSpLocks/>
          </p:cNvGrpSpPr>
          <p:nvPr/>
        </p:nvGrpSpPr>
        <p:grpSpPr bwMode="auto">
          <a:xfrm>
            <a:off x="4097338" y="5532438"/>
            <a:ext cx="339725" cy="311150"/>
            <a:chOff x="4306" y="2833"/>
            <a:chExt cx="214" cy="196"/>
          </a:xfrm>
        </p:grpSpPr>
        <p:sp>
          <p:nvSpPr>
            <p:cNvPr id="286818"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9"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6820" name="Group 100"/>
          <p:cNvGrpSpPr>
            <a:grpSpLocks/>
          </p:cNvGrpSpPr>
          <p:nvPr/>
        </p:nvGrpSpPr>
        <p:grpSpPr bwMode="auto">
          <a:xfrm>
            <a:off x="5024438" y="5532438"/>
            <a:ext cx="339725" cy="311150"/>
            <a:chOff x="4306" y="2833"/>
            <a:chExt cx="214" cy="196"/>
          </a:xfrm>
        </p:grpSpPr>
        <p:sp>
          <p:nvSpPr>
            <p:cNvPr id="286821" name="Oval 1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2" name="Text Box 10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6823" name="Line 103"/>
          <p:cNvSpPr>
            <a:spLocks noChangeShapeType="1"/>
          </p:cNvSpPr>
          <p:nvPr/>
        </p:nvSpPr>
        <p:spPr bwMode="auto">
          <a:xfrm flipH="1">
            <a:off x="4298950" y="51736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24" name="Line 104"/>
          <p:cNvSpPr>
            <a:spLocks noChangeShapeType="1"/>
          </p:cNvSpPr>
          <p:nvPr/>
        </p:nvSpPr>
        <p:spPr bwMode="auto">
          <a:xfrm>
            <a:off x="4868863" y="5183188"/>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825" name="Group 105"/>
          <p:cNvGrpSpPr>
            <a:grpSpLocks/>
          </p:cNvGrpSpPr>
          <p:nvPr/>
        </p:nvGrpSpPr>
        <p:grpSpPr bwMode="auto">
          <a:xfrm>
            <a:off x="5938838" y="5532438"/>
            <a:ext cx="339725" cy="311150"/>
            <a:chOff x="4306" y="2833"/>
            <a:chExt cx="214" cy="196"/>
          </a:xfrm>
        </p:grpSpPr>
        <p:sp>
          <p:nvSpPr>
            <p:cNvPr id="286826" name="Oval 10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7" name="Text Box 10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286828" name="Group 108"/>
          <p:cNvGrpSpPr>
            <a:grpSpLocks/>
          </p:cNvGrpSpPr>
          <p:nvPr/>
        </p:nvGrpSpPr>
        <p:grpSpPr bwMode="auto">
          <a:xfrm>
            <a:off x="6853238" y="5532438"/>
            <a:ext cx="339725" cy="311150"/>
            <a:chOff x="4306" y="2833"/>
            <a:chExt cx="214" cy="196"/>
          </a:xfrm>
        </p:grpSpPr>
        <p:sp>
          <p:nvSpPr>
            <p:cNvPr id="286829" name="Oval 1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0" name="Text Box 1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6831" name="Line 111"/>
          <p:cNvSpPr>
            <a:spLocks noChangeShapeType="1"/>
          </p:cNvSpPr>
          <p:nvPr/>
        </p:nvSpPr>
        <p:spPr bwMode="auto">
          <a:xfrm flipH="1">
            <a:off x="6137275" y="51831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32" name="Line 112"/>
          <p:cNvSpPr>
            <a:spLocks noChangeShapeType="1"/>
          </p:cNvSpPr>
          <p:nvPr/>
        </p:nvSpPr>
        <p:spPr bwMode="auto">
          <a:xfrm>
            <a:off x="6718300" y="5173663"/>
            <a:ext cx="301625" cy="3540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6833" name="Group 113"/>
          <p:cNvGrpSpPr>
            <a:grpSpLocks/>
          </p:cNvGrpSpPr>
          <p:nvPr/>
        </p:nvGrpSpPr>
        <p:grpSpPr bwMode="auto">
          <a:xfrm>
            <a:off x="4783138" y="6135688"/>
            <a:ext cx="339725" cy="311150"/>
            <a:chOff x="4306" y="2833"/>
            <a:chExt cx="214" cy="196"/>
          </a:xfrm>
        </p:grpSpPr>
        <p:sp>
          <p:nvSpPr>
            <p:cNvPr id="286834" name="Oval 11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5" name="Text Box 11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6836" name="Line 116"/>
          <p:cNvSpPr>
            <a:spLocks noChangeShapeType="1"/>
          </p:cNvSpPr>
          <p:nvPr/>
        </p:nvSpPr>
        <p:spPr bwMode="auto">
          <a:xfrm flipH="1">
            <a:off x="4965700" y="57753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37" name="Line 117"/>
          <p:cNvSpPr>
            <a:spLocks noChangeShapeType="1"/>
          </p:cNvSpPr>
          <p:nvPr/>
        </p:nvSpPr>
        <p:spPr bwMode="auto">
          <a:xfrm flipV="1">
            <a:off x="4784725" y="46275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38" name="Freeform 118"/>
          <p:cNvSpPr>
            <a:spLocks/>
          </p:cNvSpPr>
          <p:nvPr/>
        </p:nvSpPr>
        <p:spPr bwMode="auto">
          <a:xfrm>
            <a:off x="5799138" y="4765675"/>
            <a:ext cx="1660525" cy="1270000"/>
          </a:xfrm>
          <a:custGeom>
            <a:avLst/>
            <a:gdLst>
              <a:gd name="T0" fmla="*/ 264 w 1046"/>
              <a:gd name="T1" fmla="*/ 88 h 800"/>
              <a:gd name="T2" fmla="*/ 142 w 1046"/>
              <a:gd name="T3" fmla="*/ 169 h 800"/>
              <a:gd name="T4" fmla="*/ 54 w 1046"/>
              <a:gd name="T5" fmla="*/ 325 h 800"/>
              <a:gd name="T6" fmla="*/ 0 w 1046"/>
              <a:gd name="T7" fmla="*/ 488 h 800"/>
              <a:gd name="T8" fmla="*/ 27 w 1046"/>
              <a:gd name="T9" fmla="*/ 684 h 800"/>
              <a:gd name="T10" fmla="*/ 88 w 1046"/>
              <a:gd name="T11" fmla="*/ 725 h 800"/>
              <a:gd name="T12" fmla="*/ 447 w 1046"/>
              <a:gd name="T13" fmla="*/ 786 h 800"/>
              <a:gd name="T14" fmla="*/ 847 w 1046"/>
              <a:gd name="T15" fmla="*/ 779 h 800"/>
              <a:gd name="T16" fmla="*/ 975 w 1046"/>
              <a:gd name="T17" fmla="*/ 739 h 800"/>
              <a:gd name="T18" fmla="*/ 948 w 1046"/>
              <a:gd name="T19" fmla="*/ 535 h 800"/>
              <a:gd name="T20" fmla="*/ 935 w 1046"/>
              <a:gd name="T21" fmla="*/ 495 h 800"/>
              <a:gd name="T22" fmla="*/ 921 w 1046"/>
              <a:gd name="T23" fmla="*/ 440 h 800"/>
              <a:gd name="T24" fmla="*/ 941 w 1046"/>
              <a:gd name="T25" fmla="*/ 271 h 800"/>
              <a:gd name="T26" fmla="*/ 928 w 1046"/>
              <a:gd name="T27" fmla="*/ 183 h 800"/>
              <a:gd name="T28" fmla="*/ 738 w 1046"/>
              <a:gd name="T29" fmla="*/ 68 h 800"/>
              <a:gd name="T30" fmla="*/ 589 w 1046"/>
              <a:gd name="T31" fmla="*/ 27 h 800"/>
              <a:gd name="T32" fmla="*/ 528 w 1046"/>
              <a:gd name="T33" fmla="*/ 0 h 800"/>
              <a:gd name="T34" fmla="*/ 298 w 1046"/>
              <a:gd name="T35" fmla="*/ 54 h 800"/>
              <a:gd name="T36" fmla="*/ 284 w 1046"/>
              <a:gd name="T37" fmla="*/ 75 h 800"/>
              <a:gd name="T38" fmla="*/ 264 w 1046"/>
              <a:gd name="T39" fmla="*/ 88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6" h="800">
                <a:moveTo>
                  <a:pt x="264" y="88"/>
                </a:moveTo>
                <a:cubicBezTo>
                  <a:pt x="232" y="119"/>
                  <a:pt x="186" y="156"/>
                  <a:pt x="142" y="169"/>
                </a:cubicBezTo>
                <a:cubicBezTo>
                  <a:pt x="81" y="210"/>
                  <a:pt x="71" y="259"/>
                  <a:pt x="54" y="325"/>
                </a:cubicBezTo>
                <a:cubicBezTo>
                  <a:pt x="40" y="380"/>
                  <a:pt x="16" y="433"/>
                  <a:pt x="0" y="488"/>
                </a:cubicBezTo>
                <a:cubicBezTo>
                  <a:pt x="4" y="586"/>
                  <a:pt x="1" y="609"/>
                  <a:pt x="27" y="684"/>
                </a:cubicBezTo>
                <a:cubicBezTo>
                  <a:pt x="29" y="690"/>
                  <a:pt x="76" y="717"/>
                  <a:pt x="88" y="725"/>
                </a:cubicBezTo>
                <a:cubicBezTo>
                  <a:pt x="198" y="797"/>
                  <a:pt x="314" y="782"/>
                  <a:pt x="447" y="786"/>
                </a:cubicBezTo>
                <a:cubicBezTo>
                  <a:pt x="580" y="800"/>
                  <a:pt x="714" y="796"/>
                  <a:pt x="847" y="779"/>
                </a:cubicBezTo>
                <a:cubicBezTo>
                  <a:pt x="889" y="764"/>
                  <a:pt x="932" y="752"/>
                  <a:pt x="975" y="739"/>
                </a:cubicBezTo>
                <a:cubicBezTo>
                  <a:pt x="1046" y="692"/>
                  <a:pt x="977" y="591"/>
                  <a:pt x="948" y="535"/>
                </a:cubicBezTo>
                <a:cubicBezTo>
                  <a:pt x="945" y="530"/>
                  <a:pt x="937" y="501"/>
                  <a:pt x="935" y="495"/>
                </a:cubicBezTo>
                <a:cubicBezTo>
                  <a:pt x="930" y="477"/>
                  <a:pt x="921" y="440"/>
                  <a:pt x="921" y="440"/>
                </a:cubicBezTo>
                <a:cubicBezTo>
                  <a:pt x="927" y="384"/>
                  <a:pt x="935" y="328"/>
                  <a:pt x="941" y="271"/>
                </a:cubicBezTo>
                <a:cubicBezTo>
                  <a:pt x="939" y="250"/>
                  <a:pt x="941" y="208"/>
                  <a:pt x="928" y="183"/>
                </a:cubicBezTo>
                <a:cubicBezTo>
                  <a:pt x="890" y="111"/>
                  <a:pt x="814" y="81"/>
                  <a:pt x="738" y="68"/>
                </a:cubicBezTo>
                <a:cubicBezTo>
                  <a:pt x="693" y="53"/>
                  <a:pt x="629" y="53"/>
                  <a:pt x="589" y="27"/>
                </a:cubicBezTo>
                <a:cubicBezTo>
                  <a:pt x="570" y="15"/>
                  <a:pt x="528" y="0"/>
                  <a:pt x="528" y="0"/>
                </a:cubicBezTo>
                <a:cubicBezTo>
                  <a:pt x="447" y="8"/>
                  <a:pt x="375" y="27"/>
                  <a:pt x="298" y="54"/>
                </a:cubicBezTo>
                <a:cubicBezTo>
                  <a:pt x="293" y="61"/>
                  <a:pt x="291" y="70"/>
                  <a:pt x="284" y="75"/>
                </a:cubicBezTo>
                <a:cubicBezTo>
                  <a:pt x="279" y="79"/>
                  <a:pt x="206" y="107"/>
                  <a:pt x="264" y="88"/>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39" name="Line 119"/>
          <p:cNvSpPr>
            <a:spLocks noChangeShapeType="1"/>
          </p:cNvSpPr>
          <p:nvPr/>
        </p:nvSpPr>
        <p:spPr bwMode="auto">
          <a:xfrm>
            <a:off x="749300" y="4722813"/>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40" name="Line 120"/>
          <p:cNvSpPr>
            <a:spLocks noChangeShapeType="1"/>
          </p:cNvSpPr>
          <p:nvPr/>
        </p:nvSpPr>
        <p:spPr bwMode="auto">
          <a:xfrm>
            <a:off x="749300" y="5626100"/>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41" name="Line 121"/>
          <p:cNvSpPr>
            <a:spLocks noChangeShapeType="1"/>
          </p:cNvSpPr>
          <p:nvPr/>
        </p:nvSpPr>
        <p:spPr bwMode="auto">
          <a:xfrm flipV="1">
            <a:off x="1836738" y="4657725"/>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842" name="Text Box 122"/>
          <p:cNvSpPr txBox="1">
            <a:spLocks noChangeArrowheads="1"/>
          </p:cNvSpPr>
          <p:nvPr/>
        </p:nvSpPr>
        <p:spPr bwMode="auto">
          <a:xfrm>
            <a:off x="722313" y="532288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sp>
        <p:nvSpPr>
          <p:cNvPr id="286843" name="Text Box 123"/>
          <p:cNvSpPr txBox="1">
            <a:spLocks noChangeArrowheads="1"/>
          </p:cNvSpPr>
          <p:nvPr/>
        </p:nvSpPr>
        <p:spPr bwMode="auto">
          <a:xfrm>
            <a:off x="719138" y="514191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838"/>
                                        </p:tgtEl>
                                        <p:attrNameLst>
                                          <p:attrName>style.visibility</p:attrName>
                                        </p:attrNameLst>
                                      </p:cBhvr>
                                      <p:to>
                                        <p:strVal val="visible"/>
                                      </p:to>
                                    </p:set>
                                    <p:animEffect transition="in" filter="blinds(horizontal)">
                                      <p:cBhvr>
                                        <p:cTn id="7" dur="500"/>
                                        <p:tgtEl>
                                          <p:spTgt spid="286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619125" y="165100"/>
            <a:ext cx="7772400" cy="582613"/>
          </a:xfrm>
        </p:spPr>
        <p:txBody>
          <a:bodyPr/>
          <a:lstStyle/>
          <a:p>
            <a:r>
              <a:rPr lang="en-US" sz="3200"/>
              <a:t>Execution of the Recursive </a:t>
            </a:r>
            <a:r>
              <a:rPr lang="en-US" sz="3200">
                <a:latin typeface="Batang" pitchFamily="18" charset="-127"/>
              </a:rPr>
              <a:t>merge</a:t>
            </a:r>
          </a:p>
        </p:txBody>
      </p:sp>
      <p:grpSp>
        <p:nvGrpSpPr>
          <p:cNvPr id="287751" name="Group 7"/>
          <p:cNvGrpSpPr>
            <a:grpSpLocks/>
          </p:cNvGrpSpPr>
          <p:nvPr/>
        </p:nvGrpSpPr>
        <p:grpSpPr bwMode="auto">
          <a:xfrm>
            <a:off x="3040063" y="1074738"/>
            <a:ext cx="339725" cy="311150"/>
            <a:chOff x="4306" y="2833"/>
            <a:chExt cx="214" cy="196"/>
          </a:xfrm>
        </p:grpSpPr>
        <p:sp>
          <p:nvSpPr>
            <p:cNvPr id="287752"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3" name="Text Box 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7754" name="Group 10"/>
          <p:cNvGrpSpPr>
            <a:grpSpLocks/>
          </p:cNvGrpSpPr>
          <p:nvPr/>
        </p:nvGrpSpPr>
        <p:grpSpPr bwMode="auto">
          <a:xfrm>
            <a:off x="2582863" y="1684338"/>
            <a:ext cx="339725" cy="311150"/>
            <a:chOff x="4306" y="2833"/>
            <a:chExt cx="214" cy="196"/>
          </a:xfrm>
        </p:grpSpPr>
        <p:sp>
          <p:nvSpPr>
            <p:cNvPr id="287755" name="Oval 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6" name="Text Box 1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7757" name="Line 13"/>
          <p:cNvSpPr>
            <a:spLocks noChangeShapeType="1"/>
          </p:cNvSpPr>
          <p:nvPr/>
        </p:nvSpPr>
        <p:spPr bwMode="auto">
          <a:xfrm flipH="1">
            <a:off x="2781300" y="13350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7758" name="Group 14"/>
          <p:cNvGrpSpPr>
            <a:grpSpLocks/>
          </p:cNvGrpSpPr>
          <p:nvPr/>
        </p:nvGrpSpPr>
        <p:grpSpPr bwMode="auto">
          <a:xfrm>
            <a:off x="2439988" y="2351088"/>
            <a:ext cx="339725" cy="311150"/>
            <a:chOff x="4306" y="2833"/>
            <a:chExt cx="214" cy="196"/>
          </a:xfrm>
        </p:grpSpPr>
        <p:sp>
          <p:nvSpPr>
            <p:cNvPr id="287759"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60" name="Text Box 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7761" name="Line 17"/>
          <p:cNvSpPr>
            <a:spLocks noChangeShapeType="1"/>
          </p:cNvSpPr>
          <p:nvPr/>
        </p:nvSpPr>
        <p:spPr bwMode="auto">
          <a:xfrm flipH="1">
            <a:off x="2620963" y="2012950"/>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7762" name="Group 18"/>
          <p:cNvGrpSpPr>
            <a:grpSpLocks/>
          </p:cNvGrpSpPr>
          <p:nvPr/>
        </p:nvGrpSpPr>
        <p:grpSpPr bwMode="auto">
          <a:xfrm>
            <a:off x="5816600" y="1117600"/>
            <a:ext cx="339725" cy="311150"/>
            <a:chOff x="4306" y="2833"/>
            <a:chExt cx="214" cy="196"/>
          </a:xfrm>
        </p:grpSpPr>
        <p:sp>
          <p:nvSpPr>
            <p:cNvPr id="287763" name="Oval 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64" name="Text Box 2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87765" name="Group 21"/>
          <p:cNvGrpSpPr>
            <a:grpSpLocks/>
          </p:cNvGrpSpPr>
          <p:nvPr/>
        </p:nvGrpSpPr>
        <p:grpSpPr bwMode="auto">
          <a:xfrm>
            <a:off x="5359400" y="1727200"/>
            <a:ext cx="339725" cy="311150"/>
            <a:chOff x="4306" y="2833"/>
            <a:chExt cx="214" cy="196"/>
          </a:xfrm>
        </p:grpSpPr>
        <p:sp>
          <p:nvSpPr>
            <p:cNvPr id="287766" name="Oval 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67" name="Text Box 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287768" name="Group 24"/>
          <p:cNvGrpSpPr>
            <a:grpSpLocks/>
          </p:cNvGrpSpPr>
          <p:nvPr/>
        </p:nvGrpSpPr>
        <p:grpSpPr bwMode="auto">
          <a:xfrm>
            <a:off x="6273800" y="1727200"/>
            <a:ext cx="339725" cy="311150"/>
            <a:chOff x="4306" y="2833"/>
            <a:chExt cx="214" cy="196"/>
          </a:xfrm>
        </p:grpSpPr>
        <p:sp>
          <p:nvSpPr>
            <p:cNvPr id="287769"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70" name="Text Box 2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7771" name="Line 27"/>
          <p:cNvSpPr>
            <a:spLocks noChangeShapeType="1"/>
          </p:cNvSpPr>
          <p:nvPr/>
        </p:nvSpPr>
        <p:spPr bwMode="auto">
          <a:xfrm flipH="1">
            <a:off x="5557838" y="13779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2" name="Line 28"/>
          <p:cNvSpPr>
            <a:spLocks noChangeShapeType="1"/>
          </p:cNvSpPr>
          <p:nvPr/>
        </p:nvSpPr>
        <p:spPr bwMode="auto">
          <a:xfrm>
            <a:off x="6138863" y="13684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4" name="Freeform 30"/>
          <p:cNvSpPr>
            <a:spLocks/>
          </p:cNvSpPr>
          <p:nvPr/>
        </p:nvSpPr>
        <p:spPr bwMode="auto">
          <a:xfrm>
            <a:off x="6024563" y="1519238"/>
            <a:ext cx="849312" cy="731837"/>
          </a:xfrm>
          <a:custGeom>
            <a:avLst/>
            <a:gdLst>
              <a:gd name="T0" fmla="*/ 135 w 535"/>
              <a:gd name="T1" fmla="*/ 75 h 461"/>
              <a:gd name="T2" fmla="*/ 74 w 535"/>
              <a:gd name="T3" fmla="*/ 116 h 461"/>
              <a:gd name="T4" fmla="*/ 13 w 535"/>
              <a:gd name="T5" fmla="*/ 217 h 461"/>
              <a:gd name="T6" fmla="*/ 27 w 535"/>
              <a:gd name="T7" fmla="*/ 346 h 461"/>
              <a:gd name="T8" fmla="*/ 47 w 535"/>
              <a:gd name="T9" fmla="*/ 359 h 461"/>
              <a:gd name="T10" fmla="*/ 305 w 535"/>
              <a:gd name="T11" fmla="*/ 461 h 461"/>
              <a:gd name="T12" fmla="*/ 393 w 535"/>
              <a:gd name="T13" fmla="*/ 448 h 461"/>
              <a:gd name="T14" fmla="*/ 434 w 535"/>
              <a:gd name="T15" fmla="*/ 434 h 461"/>
              <a:gd name="T16" fmla="*/ 508 w 535"/>
              <a:gd name="T17" fmla="*/ 359 h 461"/>
              <a:gd name="T18" fmla="*/ 522 w 535"/>
              <a:gd name="T19" fmla="*/ 319 h 461"/>
              <a:gd name="T20" fmla="*/ 535 w 535"/>
              <a:gd name="T21" fmla="*/ 278 h 461"/>
              <a:gd name="T22" fmla="*/ 481 w 535"/>
              <a:gd name="T23" fmla="*/ 129 h 461"/>
              <a:gd name="T24" fmla="*/ 413 w 535"/>
              <a:gd name="T25" fmla="*/ 41 h 461"/>
              <a:gd name="T26" fmla="*/ 325 w 535"/>
              <a:gd name="T27" fmla="*/ 0 h 461"/>
              <a:gd name="T28" fmla="*/ 217 w 535"/>
              <a:gd name="T29" fmla="*/ 7 h 461"/>
              <a:gd name="T30" fmla="*/ 176 w 535"/>
              <a:gd name="T31" fmla="*/ 21 h 461"/>
              <a:gd name="T32" fmla="*/ 135 w 535"/>
              <a:gd name="T33" fmla="*/ 48 h 461"/>
              <a:gd name="T34" fmla="*/ 135 w 535"/>
              <a:gd name="T35" fmla="*/ 75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5" h="461">
                <a:moveTo>
                  <a:pt x="135" y="75"/>
                </a:moveTo>
                <a:cubicBezTo>
                  <a:pt x="110" y="84"/>
                  <a:pt x="96" y="101"/>
                  <a:pt x="74" y="116"/>
                </a:cubicBezTo>
                <a:cubicBezTo>
                  <a:pt x="52" y="149"/>
                  <a:pt x="35" y="185"/>
                  <a:pt x="13" y="217"/>
                </a:cubicBezTo>
                <a:cubicBezTo>
                  <a:pt x="16" y="260"/>
                  <a:pt x="0" y="313"/>
                  <a:pt x="27" y="346"/>
                </a:cubicBezTo>
                <a:cubicBezTo>
                  <a:pt x="32" y="352"/>
                  <a:pt x="41" y="354"/>
                  <a:pt x="47" y="359"/>
                </a:cubicBezTo>
                <a:cubicBezTo>
                  <a:pt x="132" y="430"/>
                  <a:pt x="196" y="451"/>
                  <a:pt x="305" y="461"/>
                </a:cubicBezTo>
                <a:cubicBezTo>
                  <a:pt x="317" y="460"/>
                  <a:pt x="375" y="453"/>
                  <a:pt x="393" y="448"/>
                </a:cubicBezTo>
                <a:cubicBezTo>
                  <a:pt x="407" y="444"/>
                  <a:pt x="434" y="434"/>
                  <a:pt x="434" y="434"/>
                </a:cubicBezTo>
                <a:cubicBezTo>
                  <a:pt x="460" y="408"/>
                  <a:pt x="483" y="385"/>
                  <a:pt x="508" y="359"/>
                </a:cubicBezTo>
                <a:cubicBezTo>
                  <a:pt x="513" y="346"/>
                  <a:pt x="517" y="332"/>
                  <a:pt x="522" y="319"/>
                </a:cubicBezTo>
                <a:cubicBezTo>
                  <a:pt x="527" y="305"/>
                  <a:pt x="535" y="278"/>
                  <a:pt x="535" y="278"/>
                </a:cubicBezTo>
                <a:cubicBezTo>
                  <a:pt x="521" y="223"/>
                  <a:pt x="504" y="178"/>
                  <a:pt x="481" y="129"/>
                </a:cubicBezTo>
                <a:cubicBezTo>
                  <a:pt x="462" y="88"/>
                  <a:pt x="461" y="57"/>
                  <a:pt x="413" y="41"/>
                </a:cubicBezTo>
                <a:cubicBezTo>
                  <a:pt x="377" y="16"/>
                  <a:pt x="366" y="11"/>
                  <a:pt x="325" y="0"/>
                </a:cubicBezTo>
                <a:cubicBezTo>
                  <a:pt x="289" y="2"/>
                  <a:pt x="253" y="2"/>
                  <a:pt x="217" y="7"/>
                </a:cubicBezTo>
                <a:cubicBezTo>
                  <a:pt x="203" y="9"/>
                  <a:pt x="188" y="13"/>
                  <a:pt x="176" y="21"/>
                </a:cubicBezTo>
                <a:cubicBezTo>
                  <a:pt x="162" y="30"/>
                  <a:pt x="135" y="48"/>
                  <a:pt x="135" y="48"/>
                </a:cubicBezTo>
                <a:cubicBezTo>
                  <a:pt x="119" y="72"/>
                  <a:pt x="115" y="64"/>
                  <a:pt x="135" y="75"/>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5" name="Line 31"/>
          <p:cNvSpPr>
            <a:spLocks noChangeShapeType="1"/>
          </p:cNvSpPr>
          <p:nvPr/>
        </p:nvSpPr>
        <p:spPr bwMode="auto">
          <a:xfrm>
            <a:off x="685800" y="1416050"/>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6" name="Line 32"/>
          <p:cNvSpPr>
            <a:spLocks noChangeShapeType="1"/>
          </p:cNvSpPr>
          <p:nvPr/>
        </p:nvSpPr>
        <p:spPr bwMode="auto">
          <a:xfrm>
            <a:off x="685800" y="2319338"/>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7" name="Line 33"/>
          <p:cNvSpPr>
            <a:spLocks noChangeShapeType="1"/>
          </p:cNvSpPr>
          <p:nvPr/>
        </p:nvSpPr>
        <p:spPr bwMode="auto">
          <a:xfrm flipV="1">
            <a:off x="1773238" y="1350963"/>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78" name="Text Box 34"/>
          <p:cNvSpPr txBox="1">
            <a:spLocks noChangeArrowheads="1"/>
          </p:cNvSpPr>
          <p:nvPr/>
        </p:nvSpPr>
        <p:spPr bwMode="auto">
          <a:xfrm>
            <a:off x="658813" y="2016125"/>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grpSp>
        <p:nvGrpSpPr>
          <p:cNvPr id="287779" name="Group 35"/>
          <p:cNvGrpSpPr>
            <a:grpSpLocks/>
          </p:cNvGrpSpPr>
          <p:nvPr/>
        </p:nvGrpSpPr>
        <p:grpSpPr bwMode="auto">
          <a:xfrm>
            <a:off x="3036888" y="3049588"/>
            <a:ext cx="339725" cy="311150"/>
            <a:chOff x="4306" y="2833"/>
            <a:chExt cx="214" cy="196"/>
          </a:xfrm>
        </p:grpSpPr>
        <p:sp>
          <p:nvSpPr>
            <p:cNvPr id="287780" name="Oval 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81" name="Text Box 3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7782" name="Group 38"/>
          <p:cNvGrpSpPr>
            <a:grpSpLocks/>
          </p:cNvGrpSpPr>
          <p:nvPr/>
        </p:nvGrpSpPr>
        <p:grpSpPr bwMode="auto">
          <a:xfrm>
            <a:off x="2579688" y="3659188"/>
            <a:ext cx="339725" cy="311150"/>
            <a:chOff x="4306" y="2833"/>
            <a:chExt cx="214" cy="196"/>
          </a:xfrm>
        </p:grpSpPr>
        <p:sp>
          <p:nvSpPr>
            <p:cNvPr id="287783" name="Oval 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84" name="Text Box 4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7785" name="Line 41"/>
          <p:cNvSpPr>
            <a:spLocks noChangeShapeType="1"/>
          </p:cNvSpPr>
          <p:nvPr/>
        </p:nvSpPr>
        <p:spPr bwMode="auto">
          <a:xfrm flipH="1">
            <a:off x="2778125" y="330993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7786" name="Group 42"/>
          <p:cNvGrpSpPr>
            <a:grpSpLocks/>
          </p:cNvGrpSpPr>
          <p:nvPr/>
        </p:nvGrpSpPr>
        <p:grpSpPr bwMode="auto">
          <a:xfrm>
            <a:off x="2436813" y="4325938"/>
            <a:ext cx="339725" cy="311150"/>
            <a:chOff x="4306" y="2833"/>
            <a:chExt cx="214" cy="196"/>
          </a:xfrm>
        </p:grpSpPr>
        <p:sp>
          <p:nvSpPr>
            <p:cNvPr id="287787" name="Oval 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88" name="Text Box 4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7789" name="Line 45"/>
          <p:cNvSpPr>
            <a:spLocks noChangeShapeType="1"/>
          </p:cNvSpPr>
          <p:nvPr/>
        </p:nvSpPr>
        <p:spPr bwMode="auto">
          <a:xfrm flipH="1">
            <a:off x="2617788" y="3987800"/>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7790" name="Group 46"/>
          <p:cNvGrpSpPr>
            <a:grpSpLocks/>
          </p:cNvGrpSpPr>
          <p:nvPr/>
        </p:nvGrpSpPr>
        <p:grpSpPr bwMode="auto">
          <a:xfrm>
            <a:off x="5969000" y="3100388"/>
            <a:ext cx="339725" cy="311150"/>
            <a:chOff x="4306" y="2833"/>
            <a:chExt cx="214" cy="196"/>
          </a:xfrm>
        </p:grpSpPr>
        <p:sp>
          <p:nvSpPr>
            <p:cNvPr id="287791" name="Oval 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92" name="Text Box 4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7793" name="Text Box 49"/>
          <p:cNvSpPr txBox="1">
            <a:spLocks noChangeArrowheads="1"/>
          </p:cNvSpPr>
          <p:nvPr/>
        </p:nvSpPr>
        <p:spPr bwMode="auto">
          <a:xfrm>
            <a:off x="655638" y="1835150"/>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
        <p:nvSpPr>
          <p:cNvPr id="287794" name="Text Box 50"/>
          <p:cNvSpPr txBox="1">
            <a:spLocks noChangeArrowheads="1"/>
          </p:cNvSpPr>
          <p:nvPr/>
        </p:nvSpPr>
        <p:spPr bwMode="auto">
          <a:xfrm>
            <a:off x="654050" y="1631950"/>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(8, 7)</a:t>
            </a:r>
          </a:p>
        </p:txBody>
      </p:sp>
      <p:sp>
        <p:nvSpPr>
          <p:cNvPr id="287795" name="Line 51"/>
          <p:cNvSpPr>
            <a:spLocks noChangeShapeType="1"/>
          </p:cNvSpPr>
          <p:nvPr/>
        </p:nvSpPr>
        <p:spPr bwMode="auto">
          <a:xfrm>
            <a:off x="762000" y="5321300"/>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96" name="Line 52"/>
          <p:cNvSpPr>
            <a:spLocks noChangeShapeType="1"/>
          </p:cNvSpPr>
          <p:nvPr/>
        </p:nvSpPr>
        <p:spPr bwMode="auto">
          <a:xfrm>
            <a:off x="762000" y="6224588"/>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97" name="Line 53"/>
          <p:cNvSpPr>
            <a:spLocks noChangeShapeType="1"/>
          </p:cNvSpPr>
          <p:nvPr/>
        </p:nvSpPr>
        <p:spPr bwMode="auto">
          <a:xfrm flipV="1">
            <a:off x="1849438" y="5256213"/>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798" name="Text Box 54"/>
          <p:cNvSpPr txBox="1">
            <a:spLocks noChangeArrowheads="1"/>
          </p:cNvSpPr>
          <p:nvPr/>
        </p:nvSpPr>
        <p:spPr bwMode="auto">
          <a:xfrm>
            <a:off x="735013" y="5921375"/>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grpSp>
        <p:nvGrpSpPr>
          <p:cNvPr id="287799" name="Group 55"/>
          <p:cNvGrpSpPr>
            <a:grpSpLocks/>
          </p:cNvGrpSpPr>
          <p:nvPr/>
        </p:nvGrpSpPr>
        <p:grpSpPr bwMode="auto">
          <a:xfrm>
            <a:off x="6045200" y="5360988"/>
            <a:ext cx="339725" cy="311150"/>
            <a:chOff x="4306" y="2833"/>
            <a:chExt cx="214" cy="196"/>
          </a:xfrm>
        </p:grpSpPr>
        <p:sp>
          <p:nvSpPr>
            <p:cNvPr id="287800" name="Oval 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01" name="Text Box 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7802" name="Text Box 58"/>
          <p:cNvSpPr txBox="1">
            <a:spLocks noChangeArrowheads="1"/>
          </p:cNvSpPr>
          <p:nvPr/>
        </p:nvSpPr>
        <p:spPr bwMode="auto">
          <a:xfrm>
            <a:off x="731838" y="5740400"/>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
        <p:nvSpPr>
          <p:cNvPr id="287803" name="Text Box 59"/>
          <p:cNvSpPr txBox="1">
            <a:spLocks noChangeArrowheads="1"/>
          </p:cNvSpPr>
          <p:nvPr/>
        </p:nvSpPr>
        <p:spPr bwMode="auto">
          <a:xfrm>
            <a:off x="730250" y="5537200"/>
            <a:ext cx="1019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(8, 7)</a:t>
            </a:r>
          </a:p>
        </p:txBody>
      </p:sp>
      <p:sp>
        <p:nvSpPr>
          <p:cNvPr id="287804" name="Text Box 60"/>
          <p:cNvSpPr txBox="1">
            <a:spLocks noChangeArrowheads="1"/>
          </p:cNvSpPr>
          <p:nvPr/>
        </p:nvSpPr>
        <p:spPr bwMode="auto">
          <a:xfrm>
            <a:off x="2973388" y="5511800"/>
            <a:ext cx="596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NULL</a:t>
            </a:r>
          </a:p>
        </p:txBody>
      </p:sp>
      <p:sp>
        <p:nvSpPr>
          <p:cNvPr id="287805" name="Text Box 61"/>
          <p:cNvSpPr txBox="1">
            <a:spLocks noChangeArrowheads="1"/>
          </p:cNvSpPr>
          <p:nvPr/>
        </p:nvSpPr>
        <p:spPr bwMode="auto">
          <a:xfrm>
            <a:off x="720725" y="5345113"/>
            <a:ext cx="1101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(8, 18)</a:t>
            </a:r>
          </a:p>
        </p:txBody>
      </p:sp>
      <p:sp>
        <p:nvSpPr>
          <p:cNvPr id="287806" name="Line 62"/>
          <p:cNvSpPr>
            <a:spLocks noChangeShapeType="1"/>
          </p:cNvSpPr>
          <p:nvPr/>
        </p:nvSpPr>
        <p:spPr bwMode="auto">
          <a:xfrm>
            <a:off x="774700" y="3376613"/>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807" name="Line 63"/>
          <p:cNvSpPr>
            <a:spLocks noChangeShapeType="1"/>
          </p:cNvSpPr>
          <p:nvPr/>
        </p:nvSpPr>
        <p:spPr bwMode="auto">
          <a:xfrm>
            <a:off x="774700" y="4279900"/>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808" name="Line 64"/>
          <p:cNvSpPr>
            <a:spLocks noChangeShapeType="1"/>
          </p:cNvSpPr>
          <p:nvPr/>
        </p:nvSpPr>
        <p:spPr bwMode="auto">
          <a:xfrm flipV="1">
            <a:off x="1862138" y="3311525"/>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7809" name="Text Box 65"/>
          <p:cNvSpPr txBox="1">
            <a:spLocks noChangeArrowheads="1"/>
          </p:cNvSpPr>
          <p:nvPr/>
        </p:nvSpPr>
        <p:spPr bwMode="auto">
          <a:xfrm>
            <a:off x="747713" y="397668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sp>
        <p:nvSpPr>
          <p:cNvPr id="287810" name="Text Box 66"/>
          <p:cNvSpPr txBox="1">
            <a:spLocks noChangeArrowheads="1"/>
          </p:cNvSpPr>
          <p:nvPr/>
        </p:nvSpPr>
        <p:spPr bwMode="auto">
          <a:xfrm>
            <a:off x="744538" y="379571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
        <p:nvSpPr>
          <p:cNvPr id="287811" name="Text Box 67"/>
          <p:cNvSpPr txBox="1">
            <a:spLocks noChangeArrowheads="1"/>
          </p:cNvSpPr>
          <p:nvPr/>
        </p:nvSpPr>
        <p:spPr bwMode="auto">
          <a:xfrm>
            <a:off x="742950" y="359251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(8, 7)</a:t>
            </a:r>
          </a:p>
        </p:txBody>
      </p:sp>
      <p:sp>
        <p:nvSpPr>
          <p:cNvPr id="287812" name="Text Box 68"/>
          <p:cNvSpPr txBox="1">
            <a:spLocks noChangeArrowheads="1"/>
          </p:cNvSpPr>
          <p:nvPr/>
        </p:nvSpPr>
        <p:spPr bwMode="auto">
          <a:xfrm>
            <a:off x="733425" y="3400425"/>
            <a:ext cx="1101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7774"/>
                                        </p:tgtEl>
                                        <p:attrNameLst>
                                          <p:attrName>style.visibility</p:attrName>
                                        </p:attrNameLst>
                                      </p:cBhvr>
                                      <p:to>
                                        <p:strVal val="visible"/>
                                      </p:to>
                                    </p:set>
                                    <p:animEffect transition="in" filter="blinds(horizontal)">
                                      <p:cBhvr>
                                        <p:cTn id="7" dur="500"/>
                                        <p:tgtEl>
                                          <p:spTgt spid="287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7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619125" y="165100"/>
            <a:ext cx="7772400" cy="582613"/>
          </a:xfrm>
        </p:spPr>
        <p:txBody>
          <a:bodyPr/>
          <a:lstStyle/>
          <a:p>
            <a:r>
              <a:rPr lang="en-US" sz="3200"/>
              <a:t>Execution of the Recursive </a:t>
            </a:r>
            <a:r>
              <a:rPr lang="en-US" sz="3200">
                <a:latin typeface="Batang" pitchFamily="18" charset="-127"/>
              </a:rPr>
              <a:t>merge</a:t>
            </a:r>
          </a:p>
        </p:txBody>
      </p:sp>
      <p:sp>
        <p:nvSpPr>
          <p:cNvPr id="288771" name="Line 3"/>
          <p:cNvSpPr>
            <a:spLocks noChangeShapeType="1"/>
          </p:cNvSpPr>
          <p:nvPr/>
        </p:nvSpPr>
        <p:spPr bwMode="auto">
          <a:xfrm>
            <a:off x="912813" y="2408238"/>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72" name="Line 4"/>
          <p:cNvSpPr>
            <a:spLocks noChangeShapeType="1"/>
          </p:cNvSpPr>
          <p:nvPr/>
        </p:nvSpPr>
        <p:spPr bwMode="auto">
          <a:xfrm>
            <a:off x="912813" y="3311525"/>
            <a:ext cx="10874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73" name="Line 5"/>
          <p:cNvSpPr>
            <a:spLocks noChangeShapeType="1"/>
          </p:cNvSpPr>
          <p:nvPr/>
        </p:nvSpPr>
        <p:spPr bwMode="auto">
          <a:xfrm flipV="1">
            <a:off x="2000250" y="2343150"/>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74" name="Text Box 6"/>
          <p:cNvSpPr txBox="1">
            <a:spLocks noChangeArrowheads="1"/>
          </p:cNvSpPr>
          <p:nvPr/>
        </p:nvSpPr>
        <p:spPr bwMode="auto">
          <a:xfrm>
            <a:off x="885825" y="300831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grpSp>
        <p:nvGrpSpPr>
          <p:cNvPr id="288775" name="Group 7"/>
          <p:cNvGrpSpPr>
            <a:grpSpLocks/>
          </p:cNvGrpSpPr>
          <p:nvPr/>
        </p:nvGrpSpPr>
        <p:grpSpPr bwMode="auto">
          <a:xfrm>
            <a:off x="3270250" y="1079500"/>
            <a:ext cx="339725" cy="311150"/>
            <a:chOff x="4306" y="2833"/>
            <a:chExt cx="214" cy="196"/>
          </a:xfrm>
        </p:grpSpPr>
        <p:sp>
          <p:nvSpPr>
            <p:cNvPr id="288776"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77" name="Text Box 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8778" name="Text Box 10"/>
          <p:cNvSpPr txBox="1">
            <a:spLocks noChangeArrowheads="1"/>
          </p:cNvSpPr>
          <p:nvPr/>
        </p:nvSpPr>
        <p:spPr bwMode="auto">
          <a:xfrm>
            <a:off x="882650" y="282733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
        <p:nvSpPr>
          <p:cNvPr id="288779" name="Text Box 11"/>
          <p:cNvSpPr txBox="1">
            <a:spLocks noChangeArrowheads="1"/>
          </p:cNvSpPr>
          <p:nvPr/>
        </p:nvSpPr>
        <p:spPr bwMode="auto">
          <a:xfrm>
            <a:off x="881063" y="262413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(8, 7)</a:t>
            </a:r>
          </a:p>
        </p:txBody>
      </p:sp>
      <p:sp>
        <p:nvSpPr>
          <p:cNvPr id="288780" name="Text Box 12"/>
          <p:cNvSpPr txBox="1">
            <a:spLocks noChangeArrowheads="1"/>
          </p:cNvSpPr>
          <p:nvPr/>
        </p:nvSpPr>
        <p:spPr bwMode="auto">
          <a:xfrm>
            <a:off x="811213" y="987425"/>
            <a:ext cx="1973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Return leftist heap: </a:t>
            </a:r>
          </a:p>
        </p:txBody>
      </p:sp>
      <p:sp>
        <p:nvSpPr>
          <p:cNvPr id="288781" name="Text Box 13"/>
          <p:cNvSpPr txBox="1">
            <a:spLocks noChangeArrowheads="1"/>
          </p:cNvSpPr>
          <p:nvPr/>
        </p:nvSpPr>
        <p:spPr bwMode="auto">
          <a:xfrm>
            <a:off x="831850" y="1676400"/>
            <a:ext cx="3159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Return to the call </a:t>
            </a:r>
            <a:r>
              <a:rPr lang="en-US" sz="1600">
                <a:latin typeface="Batang" pitchFamily="18" charset="-127"/>
              </a:rPr>
              <a:t>merge</a:t>
            </a:r>
            <a:r>
              <a:rPr lang="en-US" sz="1600"/>
              <a:t>(8, 18) :</a:t>
            </a:r>
          </a:p>
        </p:txBody>
      </p:sp>
      <p:grpSp>
        <p:nvGrpSpPr>
          <p:cNvPr id="288782" name="Group 14"/>
          <p:cNvGrpSpPr>
            <a:grpSpLocks/>
          </p:cNvGrpSpPr>
          <p:nvPr/>
        </p:nvGrpSpPr>
        <p:grpSpPr bwMode="auto">
          <a:xfrm>
            <a:off x="3305175" y="2090738"/>
            <a:ext cx="339725" cy="311150"/>
            <a:chOff x="4306" y="2833"/>
            <a:chExt cx="214" cy="196"/>
          </a:xfrm>
        </p:grpSpPr>
        <p:sp>
          <p:nvSpPr>
            <p:cNvPr id="288783"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84" name="Text Box 1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8785" name="Group 17"/>
          <p:cNvGrpSpPr>
            <a:grpSpLocks/>
          </p:cNvGrpSpPr>
          <p:nvPr/>
        </p:nvGrpSpPr>
        <p:grpSpPr bwMode="auto">
          <a:xfrm>
            <a:off x="2847975" y="2700338"/>
            <a:ext cx="339725" cy="311150"/>
            <a:chOff x="4306" y="2833"/>
            <a:chExt cx="214" cy="196"/>
          </a:xfrm>
        </p:grpSpPr>
        <p:sp>
          <p:nvSpPr>
            <p:cNvPr id="288786"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87"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8788" name="Line 20"/>
          <p:cNvSpPr>
            <a:spLocks noChangeShapeType="1"/>
          </p:cNvSpPr>
          <p:nvPr/>
        </p:nvSpPr>
        <p:spPr bwMode="auto">
          <a:xfrm flipH="1">
            <a:off x="3046413" y="23510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789" name="Group 21"/>
          <p:cNvGrpSpPr>
            <a:grpSpLocks/>
          </p:cNvGrpSpPr>
          <p:nvPr/>
        </p:nvGrpSpPr>
        <p:grpSpPr bwMode="auto">
          <a:xfrm>
            <a:off x="2705100" y="3367088"/>
            <a:ext cx="339725" cy="311150"/>
            <a:chOff x="4306" y="2833"/>
            <a:chExt cx="214" cy="196"/>
          </a:xfrm>
        </p:grpSpPr>
        <p:sp>
          <p:nvSpPr>
            <p:cNvPr id="288790" name="Oval 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91" name="Text Box 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8792" name="Line 24"/>
          <p:cNvSpPr>
            <a:spLocks noChangeShapeType="1"/>
          </p:cNvSpPr>
          <p:nvPr/>
        </p:nvSpPr>
        <p:spPr bwMode="auto">
          <a:xfrm flipH="1">
            <a:off x="2886075" y="302895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3" name="Oval 25"/>
          <p:cNvSpPr>
            <a:spLocks noChangeArrowheads="1"/>
          </p:cNvSpPr>
          <p:nvPr/>
        </p:nvSpPr>
        <p:spPr bwMode="auto">
          <a:xfrm>
            <a:off x="4435475" y="2119313"/>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94" name="Text Box 26"/>
          <p:cNvSpPr txBox="1">
            <a:spLocks noChangeArrowheads="1"/>
          </p:cNvSpPr>
          <p:nvPr/>
        </p:nvSpPr>
        <p:spPr bwMode="auto">
          <a:xfrm>
            <a:off x="4408488" y="2162175"/>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18</a:t>
            </a:r>
          </a:p>
        </p:txBody>
      </p:sp>
      <p:sp>
        <p:nvSpPr>
          <p:cNvPr id="288795" name="Text Box 27"/>
          <p:cNvSpPr txBox="1">
            <a:spLocks noChangeArrowheads="1"/>
          </p:cNvSpPr>
          <p:nvPr/>
        </p:nvSpPr>
        <p:spPr bwMode="auto">
          <a:xfrm>
            <a:off x="833438" y="3924300"/>
            <a:ext cx="304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Return to the call </a:t>
            </a:r>
            <a:r>
              <a:rPr lang="en-US" sz="1600">
                <a:latin typeface="Batang" pitchFamily="18" charset="-127"/>
              </a:rPr>
              <a:t>merge</a:t>
            </a:r>
            <a:r>
              <a:rPr lang="en-US" sz="1600"/>
              <a:t>(8, 7) :</a:t>
            </a:r>
          </a:p>
        </p:txBody>
      </p:sp>
      <p:sp>
        <p:nvSpPr>
          <p:cNvPr id="288796" name="Line 28"/>
          <p:cNvSpPr>
            <a:spLocks noChangeShapeType="1"/>
          </p:cNvSpPr>
          <p:nvPr/>
        </p:nvSpPr>
        <p:spPr bwMode="auto">
          <a:xfrm>
            <a:off x="612775" y="4583113"/>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7" name="Line 29"/>
          <p:cNvSpPr>
            <a:spLocks noChangeShapeType="1"/>
          </p:cNvSpPr>
          <p:nvPr/>
        </p:nvSpPr>
        <p:spPr bwMode="auto">
          <a:xfrm>
            <a:off x="612775" y="5486400"/>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8" name="Line 30"/>
          <p:cNvSpPr>
            <a:spLocks noChangeShapeType="1"/>
          </p:cNvSpPr>
          <p:nvPr/>
        </p:nvSpPr>
        <p:spPr bwMode="auto">
          <a:xfrm flipV="1">
            <a:off x="1700213" y="4518025"/>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9" name="Text Box 31"/>
          <p:cNvSpPr txBox="1">
            <a:spLocks noChangeArrowheads="1"/>
          </p:cNvSpPr>
          <p:nvPr/>
        </p:nvSpPr>
        <p:spPr bwMode="auto">
          <a:xfrm>
            <a:off x="585788" y="5183188"/>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sp>
        <p:nvSpPr>
          <p:cNvPr id="288800" name="Text Box 32"/>
          <p:cNvSpPr txBox="1">
            <a:spLocks noChangeArrowheads="1"/>
          </p:cNvSpPr>
          <p:nvPr/>
        </p:nvSpPr>
        <p:spPr bwMode="auto">
          <a:xfrm>
            <a:off x="582613" y="500221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(8, 6)</a:t>
            </a:r>
          </a:p>
        </p:txBody>
      </p:sp>
      <p:sp>
        <p:nvSpPr>
          <p:cNvPr id="288801" name="Oval 33"/>
          <p:cNvSpPr>
            <a:spLocks noChangeArrowheads="1"/>
          </p:cNvSpPr>
          <p:nvPr/>
        </p:nvSpPr>
        <p:spPr bwMode="auto">
          <a:xfrm>
            <a:off x="2444750" y="4473575"/>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02" name="Text Box 34"/>
          <p:cNvSpPr txBox="1">
            <a:spLocks noChangeArrowheads="1"/>
          </p:cNvSpPr>
          <p:nvPr/>
        </p:nvSpPr>
        <p:spPr bwMode="auto">
          <a:xfrm>
            <a:off x="2417763" y="4516438"/>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8</a:t>
            </a:r>
          </a:p>
        </p:txBody>
      </p:sp>
      <p:sp>
        <p:nvSpPr>
          <p:cNvPr id="288803" name="Oval 35"/>
          <p:cNvSpPr>
            <a:spLocks noChangeArrowheads="1"/>
          </p:cNvSpPr>
          <p:nvPr/>
        </p:nvSpPr>
        <p:spPr bwMode="auto">
          <a:xfrm>
            <a:off x="1987550" y="5083175"/>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04" name="Text Box 36"/>
          <p:cNvSpPr txBox="1">
            <a:spLocks noChangeArrowheads="1"/>
          </p:cNvSpPr>
          <p:nvPr/>
        </p:nvSpPr>
        <p:spPr bwMode="auto">
          <a:xfrm>
            <a:off x="1960563" y="512603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17</a:t>
            </a:r>
          </a:p>
        </p:txBody>
      </p:sp>
      <p:sp>
        <p:nvSpPr>
          <p:cNvPr id="288805" name="Line 37"/>
          <p:cNvSpPr>
            <a:spLocks noChangeShapeType="1"/>
          </p:cNvSpPr>
          <p:nvPr/>
        </p:nvSpPr>
        <p:spPr bwMode="auto">
          <a:xfrm flipH="1">
            <a:off x="2159000" y="4733925"/>
            <a:ext cx="323850" cy="34448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06" name="Oval 38"/>
          <p:cNvSpPr>
            <a:spLocks noChangeArrowheads="1"/>
          </p:cNvSpPr>
          <p:nvPr/>
        </p:nvSpPr>
        <p:spPr bwMode="auto">
          <a:xfrm>
            <a:off x="1844675" y="5749925"/>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07" name="Text Box 39"/>
          <p:cNvSpPr txBox="1">
            <a:spLocks noChangeArrowheads="1"/>
          </p:cNvSpPr>
          <p:nvPr/>
        </p:nvSpPr>
        <p:spPr bwMode="auto">
          <a:xfrm>
            <a:off x="1817688" y="579278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26</a:t>
            </a:r>
          </a:p>
        </p:txBody>
      </p:sp>
      <p:sp>
        <p:nvSpPr>
          <p:cNvPr id="288808" name="Line 40"/>
          <p:cNvSpPr>
            <a:spLocks noChangeShapeType="1"/>
          </p:cNvSpPr>
          <p:nvPr/>
        </p:nvSpPr>
        <p:spPr bwMode="auto">
          <a:xfrm flipH="1">
            <a:off x="1998663" y="5411788"/>
            <a:ext cx="128587" cy="3762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09" name="Group 41"/>
          <p:cNvGrpSpPr>
            <a:grpSpLocks/>
          </p:cNvGrpSpPr>
          <p:nvPr/>
        </p:nvGrpSpPr>
        <p:grpSpPr bwMode="auto">
          <a:xfrm>
            <a:off x="3482975" y="4462463"/>
            <a:ext cx="339725" cy="311150"/>
            <a:chOff x="4306" y="2833"/>
            <a:chExt cx="214" cy="196"/>
          </a:xfrm>
        </p:grpSpPr>
        <p:sp>
          <p:nvSpPr>
            <p:cNvPr id="288810"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11" name="Text Box 43"/>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88812" name="Group 44"/>
          <p:cNvGrpSpPr>
            <a:grpSpLocks/>
          </p:cNvGrpSpPr>
          <p:nvPr/>
        </p:nvGrpSpPr>
        <p:grpSpPr bwMode="auto">
          <a:xfrm>
            <a:off x="3025775" y="5072063"/>
            <a:ext cx="339725" cy="311150"/>
            <a:chOff x="4306" y="2833"/>
            <a:chExt cx="214" cy="196"/>
          </a:xfrm>
        </p:grpSpPr>
        <p:sp>
          <p:nvSpPr>
            <p:cNvPr id="288813"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14"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8817" name="Line 49"/>
          <p:cNvSpPr>
            <a:spLocks noChangeShapeType="1"/>
          </p:cNvSpPr>
          <p:nvPr/>
        </p:nvSpPr>
        <p:spPr bwMode="auto">
          <a:xfrm flipH="1">
            <a:off x="3224213" y="472281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18" name="Line 50"/>
          <p:cNvSpPr>
            <a:spLocks noChangeShapeType="1"/>
          </p:cNvSpPr>
          <p:nvPr/>
        </p:nvSpPr>
        <p:spPr bwMode="auto">
          <a:xfrm>
            <a:off x="2697163" y="4772025"/>
            <a:ext cx="34926" cy="30638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19" name="Group 51"/>
          <p:cNvGrpSpPr>
            <a:grpSpLocks/>
          </p:cNvGrpSpPr>
          <p:nvPr/>
        </p:nvGrpSpPr>
        <p:grpSpPr bwMode="auto">
          <a:xfrm>
            <a:off x="6254750" y="2049463"/>
            <a:ext cx="339725" cy="311150"/>
            <a:chOff x="4306" y="2833"/>
            <a:chExt cx="214" cy="196"/>
          </a:xfrm>
        </p:grpSpPr>
        <p:sp>
          <p:nvSpPr>
            <p:cNvPr id="288820"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21" name="Text Box 53"/>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8822" name="Group 54"/>
          <p:cNvGrpSpPr>
            <a:grpSpLocks/>
          </p:cNvGrpSpPr>
          <p:nvPr/>
        </p:nvGrpSpPr>
        <p:grpSpPr bwMode="auto">
          <a:xfrm>
            <a:off x="5797550" y="2659063"/>
            <a:ext cx="339725" cy="311150"/>
            <a:chOff x="4306" y="2833"/>
            <a:chExt cx="214" cy="196"/>
          </a:xfrm>
        </p:grpSpPr>
        <p:sp>
          <p:nvSpPr>
            <p:cNvPr id="288823" name="Oval 5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24" name="Text Box 5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8825" name="Line 57"/>
          <p:cNvSpPr>
            <a:spLocks noChangeShapeType="1"/>
          </p:cNvSpPr>
          <p:nvPr/>
        </p:nvSpPr>
        <p:spPr bwMode="auto">
          <a:xfrm flipH="1">
            <a:off x="5995988" y="230981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26" name="Group 58"/>
          <p:cNvGrpSpPr>
            <a:grpSpLocks/>
          </p:cNvGrpSpPr>
          <p:nvPr/>
        </p:nvGrpSpPr>
        <p:grpSpPr bwMode="auto">
          <a:xfrm>
            <a:off x="5654675" y="3325813"/>
            <a:ext cx="339725" cy="311150"/>
            <a:chOff x="4306" y="2833"/>
            <a:chExt cx="214" cy="196"/>
          </a:xfrm>
        </p:grpSpPr>
        <p:sp>
          <p:nvSpPr>
            <p:cNvPr id="288827"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28"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8829" name="Line 61"/>
          <p:cNvSpPr>
            <a:spLocks noChangeShapeType="1"/>
          </p:cNvSpPr>
          <p:nvPr/>
        </p:nvSpPr>
        <p:spPr bwMode="auto">
          <a:xfrm flipH="1">
            <a:off x="5835650" y="2987675"/>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30" name="Group 62"/>
          <p:cNvGrpSpPr>
            <a:grpSpLocks/>
          </p:cNvGrpSpPr>
          <p:nvPr/>
        </p:nvGrpSpPr>
        <p:grpSpPr bwMode="auto">
          <a:xfrm>
            <a:off x="6799263" y="2638425"/>
            <a:ext cx="339725" cy="311150"/>
            <a:chOff x="4306" y="2833"/>
            <a:chExt cx="214" cy="196"/>
          </a:xfrm>
        </p:grpSpPr>
        <p:sp>
          <p:nvSpPr>
            <p:cNvPr id="288831" name="Oval 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32" name="Text Box 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8833" name="Line 65"/>
          <p:cNvSpPr>
            <a:spLocks noChangeShapeType="1"/>
          </p:cNvSpPr>
          <p:nvPr/>
        </p:nvSpPr>
        <p:spPr bwMode="auto">
          <a:xfrm>
            <a:off x="6551613" y="2312988"/>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34" name="Line 66"/>
          <p:cNvSpPr>
            <a:spLocks noChangeShapeType="1"/>
          </p:cNvSpPr>
          <p:nvPr/>
        </p:nvSpPr>
        <p:spPr bwMode="auto">
          <a:xfrm>
            <a:off x="5056188" y="2324100"/>
            <a:ext cx="795337"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35" name="Group 67"/>
          <p:cNvGrpSpPr>
            <a:grpSpLocks/>
          </p:cNvGrpSpPr>
          <p:nvPr/>
        </p:nvGrpSpPr>
        <p:grpSpPr bwMode="auto">
          <a:xfrm>
            <a:off x="5060950" y="4454525"/>
            <a:ext cx="339725" cy="311150"/>
            <a:chOff x="4306" y="2833"/>
            <a:chExt cx="214" cy="196"/>
          </a:xfrm>
        </p:grpSpPr>
        <p:sp>
          <p:nvSpPr>
            <p:cNvPr id="288836" name="Oval 6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37" name="Text Box 6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88838" name="Group 70"/>
          <p:cNvGrpSpPr>
            <a:grpSpLocks/>
          </p:cNvGrpSpPr>
          <p:nvPr/>
        </p:nvGrpSpPr>
        <p:grpSpPr bwMode="auto">
          <a:xfrm>
            <a:off x="4603750" y="5064125"/>
            <a:ext cx="339725" cy="311150"/>
            <a:chOff x="4306" y="2833"/>
            <a:chExt cx="214" cy="196"/>
          </a:xfrm>
        </p:grpSpPr>
        <p:sp>
          <p:nvSpPr>
            <p:cNvPr id="288839" name="Oval 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40" name="Text Box 7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8841" name="Line 73"/>
          <p:cNvSpPr>
            <a:spLocks noChangeShapeType="1"/>
          </p:cNvSpPr>
          <p:nvPr/>
        </p:nvSpPr>
        <p:spPr bwMode="auto">
          <a:xfrm flipH="1">
            <a:off x="4802188" y="471487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42" name="Group 74"/>
          <p:cNvGrpSpPr>
            <a:grpSpLocks/>
          </p:cNvGrpSpPr>
          <p:nvPr/>
        </p:nvGrpSpPr>
        <p:grpSpPr bwMode="auto">
          <a:xfrm>
            <a:off x="5532438" y="5095875"/>
            <a:ext cx="339725" cy="311150"/>
            <a:chOff x="4306" y="2833"/>
            <a:chExt cx="214" cy="196"/>
          </a:xfrm>
        </p:grpSpPr>
        <p:sp>
          <p:nvSpPr>
            <p:cNvPr id="288843"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44" name="Text Box 7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8845" name="Group 77"/>
          <p:cNvGrpSpPr>
            <a:grpSpLocks/>
          </p:cNvGrpSpPr>
          <p:nvPr/>
        </p:nvGrpSpPr>
        <p:grpSpPr bwMode="auto">
          <a:xfrm>
            <a:off x="5075238" y="5705475"/>
            <a:ext cx="339725" cy="311150"/>
            <a:chOff x="4306" y="2833"/>
            <a:chExt cx="214" cy="196"/>
          </a:xfrm>
        </p:grpSpPr>
        <p:sp>
          <p:nvSpPr>
            <p:cNvPr id="288846" name="Oval 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47" name="Text Box 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8848" name="Line 80"/>
          <p:cNvSpPr>
            <a:spLocks noChangeShapeType="1"/>
          </p:cNvSpPr>
          <p:nvPr/>
        </p:nvSpPr>
        <p:spPr bwMode="auto">
          <a:xfrm flipH="1">
            <a:off x="5273675" y="53562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49" name="Group 81"/>
          <p:cNvGrpSpPr>
            <a:grpSpLocks/>
          </p:cNvGrpSpPr>
          <p:nvPr/>
        </p:nvGrpSpPr>
        <p:grpSpPr bwMode="auto">
          <a:xfrm>
            <a:off x="4932363" y="6372225"/>
            <a:ext cx="339725" cy="311150"/>
            <a:chOff x="4306" y="2833"/>
            <a:chExt cx="214" cy="196"/>
          </a:xfrm>
        </p:grpSpPr>
        <p:sp>
          <p:nvSpPr>
            <p:cNvPr id="288850" name="Oval 8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51" name="Text Box 8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8852" name="Line 84"/>
          <p:cNvSpPr>
            <a:spLocks noChangeShapeType="1"/>
          </p:cNvSpPr>
          <p:nvPr/>
        </p:nvSpPr>
        <p:spPr bwMode="auto">
          <a:xfrm flipH="1">
            <a:off x="5113338" y="6034088"/>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53" name="Group 85"/>
          <p:cNvGrpSpPr>
            <a:grpSpLocks/>
          </p:cNvGrpSpPr>
          <p:nvPr/>
        </p:nvGrpSpPr>
        <p:grpSpPr bwMode="auto">
          <a:xfrm>
            <a:off x="6076950" y="5684838"/>
            <a:ext cx="339725" cy="311150"/>
            <a:chOff x="4306" y="2833"/>
            <a:chExt cx="214" cy="196"/>
          </a:xfrm>
        </p:grpSpPr>
        <p:sp>
          <p:nvSpPr>
            <p:cNvPr id="288854" name="Oval 8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55" name="Text Box 8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8856" name="Line 88"/>
          <p:cNvSpPr>
            <a:spLocks noChangeShapeType="1"/>
          </p:cNvSpPr>
          <p:nvPr/>
        </p:nvSpPr>
        <p:spPr bwMode="auto">
          <a:xfrm>
            <a:off x="5829300" y="5359400"/>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57" name="Line 89"/>
          <p:cNvSpPr>
            <a:spLocks noChangeShapeType="1"/>
          </p:cNvSpPr>
          <p:nvPr/>
        </p:nvSpPr>
        <p:spPr bwMode="auto">
          <a:xfrm>
            <a:off x="5341938" y="4700588"/>
            <a:ext cx="333375" cy="3984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58" name="Group 90"/>
          <p:cNvGrpSpPr>
            <a:grpSpLocks/>
          </p:cNvGrpSpPr>
          <p:nvPr/>
        </p:nvGrpSpPr>
        <p:grpSpPr bwMode="auto">
          <a:xfrm>
            <a:off x="7569200" y="4424363"/>
            <a:ext cx="339725" cy="311150"/>
            <a:chOff x="4306" y="2833"/>
            <a:chExt cx="214" cy="196"/>
          </a:xfrm>
        </p:grpSpPr>
        <p:sp>
          <p:nvSpPr>
            <p:cNvPr id="288859"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60" name="Text Box 9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88861" name="Group 93"/>
          <p:cNvGrpSpPr>
            <a:grpSpLocks/>
          </p:cNvGrpSpPr>
          <p:nvPr/>
        </p:nvGrpSpPr>
        <p:grpSpPr bwMode="auto">
          <a:xfrm>
            <a:off x="8026400" y="5065713"/>
            <a:ext cx="339725" cy="311150"/>
            <a:chOff x="4306" y="2833"/>
            <a:chExt cx="214" cy="196"/>
          </a:xfrm>
        </p:grpSpPr>
        <p:sp>
          <p:nvSpPr>
            <p:cNvPr id="288862" name="Oval 9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63" name="Text Box 9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8864" name="Line 96"/>
          <p:cNvSpPr>
            <a:spLocks noChangeShapeType="1"/>
          </p:cNvSpPr>
          <p:nvPr/>
        </p:nvSpPr>
        <p:spPr bwMode="auto">
          <a:xfrm flipH="1">
            <a:off x="7310438" y="468471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65" name="Group 97"/>
          <p:cNvGrpSpPr>
            <a:grpSpLocks/>
          </p:cNvGrpSpPr>
          <p:nvPr/>
        </p:nvGrpSpPr>
        <p:grpSpPr bwMode="auto">
          <a:xfrm>
            <a:off x="7137400" y="5022850"/>
            <a:ext cx="339725" cy="311150"/>
            <a:chOff x="4306" y="2833"/>
            <a:chExt cx="214" cy="196"/>
          </a:xfrm>
        </p:grpSpPr>
        <p:sp>
          <p:nvSpPr>
            <p:cNvPr id="288866"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67" name="Text Box 9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8868" name="Group 100"/>
          <p:cNvGrpSpPr>
            <a:grpSpLocks/>
          </p:cNvGrpSpPr>
          <p:nvPr/>
        </p:nvGrpSpPr>
        <p:grpSpPr bwMode="auto">
          <a:xfrm>
            <a:off x="6680200" y="5632450"/>
            <a:ext cx="339725" cy="311150"/>
            <a:chOff x="4306" y="2833"/>
            <a:chExt cx="214" cy="196"/>
          </a:xfrm>
        </p:grpSpPr>
        <p:sp>
          <p:nvSpPr>
            <p:cNvPr id="288869" name="Oval 10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70" name="Text Box 10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8871" name="Line 103"/>
          <p:cNvSpPr>
            <a:spLocks noChangeShapeType="1"/>
          </p:cNvSpPr>
          <p:nvPr/>
        </p:nvSpPr>
        <p:spPr bwMode="auto">
          <a:xfrm flipH="1">
            <a:off x="6878638" y="52832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72" name="Group 104"/>
          <p:cNvGrpSpPr>
            <a:grpSpLocks/>
          </p:cNvGrpSpPr>
          <p:nvPr/>
        </p:nvGrpSpPr>
        <p:grpSpPr bwMode="auto">
          <a:xfrm>
            <a:off x="6537325" y="6299200"/>
            <a:ext cx="339725" cy="311150"/>
            <a:chOff x="4306" y="2833"/>
            <a:chExt cx="214" cy="196"/>
          </a:xfrm>
        </p:grpSpPr>
        <p:sp>
          <p:nvSpPr>
            <p:cNvPr id="288873" name="Oval 1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74" name="Text Box 10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8875" name="Line 107"/>
          <p:cNvSpPr>
            <a:spLocks noChangeShapeType="1"/>
          </p:cNvSpPr>
          <p:nvPr/>
        </p:nvSpPr>
        <p:spPr bwMode="auto">
          <a:xfrm flipH="1">
            <a:off x="6718300" y="5961063"/>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8876" name="Group 108"/>
          <p:cNvGrpSpPr>
            <a:grpSpLocks/>
          </p:cNvGrpSpPr>
          <p:nvPr/>
        </p:nvGrpSpPr>
        <p:grpSpPr bwMode="auto">
          <a:xfrm>
            <a:off x="7681913" y="5611813"/>
            <a:ext cx="339725" cy="311150"/>
            <a:chOff x="4306" y="2833"/>
            <a:chExt cx="214" cy="196"/>
          </a:xfrm>
        </p:grpSpPr>
        <p:sp>
          <p:nvSpPr>
            <p:cNvPr id="288877" name="Oval 10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78" name="Text Box 11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8879" name="Line 111"/>
          <p:cNvSpPr>
            <a:spLocks noChangeShapeType="1"/>
          </p:cNvSpPr>
          <p:nvPr/>
        </p:nvSpPr>
        <p:spPr bwMode="auto">
          <a:xfrm>
            <a:off x="7434263" y="5286375"/>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80" name="Line 112"/>
          <p:cNvSpPr>
            <a:spLocks noChangeShapeType="1"/>
          </p:cNvSpPr>
          <p:nvPr/>
        </p:nvSpPr>
        <p:spPr bwMode="auto">
          <a:xfrm>
            <a:off x="7850188" y="4670425"/>
            <a:ext cx="333375" cy="39846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81" name="Line 113"/>
          <p:cNvSpPr>
            <a:spLocks noChangeShapeType="1"/>
          </p:cNvSpPr>
          <p:nvPr/>
        </p:nvSpPr>
        <p:spPr bwMode="auto">
          <a:xfrm>
            <a:off x="4130675" y="4583113"/>
            <a:ext cx="7318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82" name="Line 114"/>
          <p:cNvSpPr>
            <a:spLocks noChangeShapeType="1"/>
          </p:cNvSpPr>
          <p:nvPr/>
        </p:nvSpPr>
        <p:spPr bwMode="auto">
          <a:xfrm>
            <a:off x="6110288" y="4572000"/>
            <a:ext cx="9890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83" name="Text Box 115"/>
          <p:cNvSpPr txBox="1">
            <a:spLocks noChangeArrowheads="1"/>
          </p:cNvSpPr>
          <p:nvPr/>
        </p:nvSpPr>
        <p:spPr bwMode="auto">
          <a:xfrm>
            <a:off x="5018088" y="2052638"/>
            <a:ext cx="739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attach</a:t>
            </a:r>
          </a:p>
        </p:txBody>
      </p:sp>
      <p:sp>
        <p:nvSpPr>
          <p:cNvPr id="288884" name="Text Box 116"/>
          <p:cNvSpPr txBox="1">
            <a:spLocks noChangeArrowheads="1"/>
          </p:cNvSpPr>
          <p:nvPr/>
        </p:nvSpPr>
        <p:spPr bwMode="auto">
          <a:xfrm>
            <a:off x="4102100" y="4300538"/>
            <a:ext cx="739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attach</a:t>
            </a:r>
          </a:p>
        </p:txBody>
      </p:sp>
      <p:sp>
        <p:nvSpPr>
          <p:cNvPr id="288885" name="Text Box 117"/>
          <p:cNvSpPr txBox="1">
            <a:spLocks noChangeArrowheads="1"/>
          </p:cNvSpPr>
          <p:nvPr/>
        </p:nvSpPr>
        <p:spPr bwMode="auto">
          <a:xfrm>
            <a:off x="6276975" y="4291013"/>
            <a:ext cx="644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swap</a:t>
            </a:r>
          </a:p>
        </p:txBody>
      </p:sp>
      <p:sp>
        <p:nvSpPr>
          <p:cNvPr id="118" name="Oval 47"/>
          <p:cNvSpPr>
            <a:spLocks noChangeArrowheads="1"/>
          </p:cNvSpPr>
          <p:nvPr/>
        </p:nvSpPr>
        <p:spPr bwMode="auto">
          <a:xfrm>
            <a:off x="2575720" y="5100638"/>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Text Box 48"/>
          <p:cNvSpPr txBox="1">
            <a:spLocks noChangeArrowheads="1"/>
          </p:cNvSpPr>
          <p:nvPr/>
        </p:nvSpPr>
        <p:spPr bwMode="auto">
          <a:xfrm>
            <a:off x="2562225" y="5126037"/>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solidFill>
                  <a:schemeClr val="accent2"/>
                </a:solidFill>
              </a:rPr>
              <a:t>18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619125" y="165100"/>
            <a:ext cx="7772400" cy="582613"/>
          </a:xfrm>
        </p:spPr>
        <p:txBody>
          <a:bodyPr/>
          <a:lstStyle/>
          <a:p>
            <a:r>
              <a:rPr lang="en-US" sz="3200"/>
              <a:t>Execution of the Recursive </a:t>
            </a:r>
            <a:r>
              <a:rPr lang="en-US" sz="3200">
                <a:latin typeface="Batang" pitchFamily="18" charset="-127"/>
              </a:rPr>
              <a:t>merge</a:t>
            </a:r>
          </a:p>
        </p:txBody>
      </p:sp>
      <p:sp>
        <p:nvSpPr>
          <p:cNvPr id="289795" name="Text Box 3"/>
          <p:cNvSpPr txBox="1">
            <a:spLocks noChangeArrowheads="1"/>
          </p:cNvSpPr>
          <p:nvPr/>
        </p:nvSpPr>
        <p:spPr bwMode="auto">
          <a:xfrm>
            <a:off x="738188" y="993775"/>
            <a:ext cx="304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Return to the call </a:t>
            </a:r>
            <a:r>
              <a:rPr lang="en-US" sz="1600">
                <a:latin typeface="Batang" pitchFamily="18" charset="-127"/>
              </a:rPr>
              <a:t>merge</a:t>
            </a:r>
            <a:r>
              <a:rPr lang="en-US" sz="1600"/>
              <a:t>(8, 6) :</a:t>
            </a:r>
          </a:p>
        </p:txBody>
      </p:sp>
      <p:sp>
        <p:nvSpPr>
          <p:cNvPr id="289796" name="Line 4"/>
          <p:cNvSpPr>
            <a:spLocks noChangeShapeType="1"/>
          </p:cNvSpPr>
          <p:nvPr/>
        </p:nvSpPr>
        <p:spPr bwMode="auto">
          <a:xfrm>
            <a:off x="517525" y="1652588"/>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797" name="Line 5"/>
          <p:cNvSpPr>
            <a:spLocks noChangeShapeType="1"/>
          </p:cNvSpPr>
          <p:nvPr/>
        </p:nvSpPr>
        <p:spPr bwMode="auto">
          <a:xfrm>
            <a:off x="517525" y="2555875"/>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798" name="Line 6"/>
          <p:cNvSpPr>
            <a:spLocks noChangeShapeType="1"/>
          </p:cNvSpPr>
          <p:nvPr/>
        </p:nvSpPr>
        <p:spPr bwMode="auto">
          <a:xfrm flipV="1">
            <a:off x="1604963" y="1587500"/>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799" name="Text Box 7"/>
          <p:cNvSpPr txBox="1">
            <a:spLocks noChangeArrowheads="1"/>
          </p:cNvSpPr>
          <p:nvPr/>
        </p:nvSpPr>
        <p:spPr bwMode="auto">
          <a:xfrm>
            <a:off x="490538" y="2252663"/>
            <a:ext cx="1019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latin typeface="Batang" pitchFamily="18" charset="-127"/>
              </a:rPr>
              <a:t>merge</a:t>
            </a:r>
            <a:r>
              <a:rPr lang="en-US" sz="1200"/>
              <a:t>(3, 6)</a:t>
            </a:r>
          </a:p>
        </p:txBody>
      </p:sp>
      <p:grpSp>
        <p:nvGrpSpPr>
          <p:cNvPr id="289800" name="Group 8"/>
          <p:cNvGrpSpPr>
            <a:grpSpLocks/>
          </p:cNvGrpSpPr>
          <p:nvPr/>
        </p:nvGrpSpPr>
        <p:grpSpPr bwMode="auto">
          <a:xfrm>
            <a:off x="8066088" y="1936750"/>
            <a:ext cx="339725" cy="311150"/>
            <a:chOff x="4306" y="2833"/>
            <a:chExt cx="214" cy="196"/>
          </a:xfrm>
        </p:grpSpPr>
        <p:sp>
          <p:nvSpPr>
            <p:cNvPr id="289801" name="Oval 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2" name="Text Box 1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89803" name="Group 11"/>
          <p:cNvGrpSpPr>
            <a:grpSpLocks/>
          </p:cNvGrpSpPr>
          <p:nvPr/>
        </p:nvGrpSpPr>
        <p:grpSpPr bwMode="auto">
          <a:xfrm>
            <a:off x="8523288" y="2578100"/>
            <a:ext cx="339725" cy="311150"/>
            <a:chOff x="4306" y="2833"/>
            <a:chExt cx="214" cy="196"/>
          </a:xfrm>
        </p:grpSpPr>
        <p:sp>
          <p:nvSpPr>
            <p:cNvPr id="289804"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5"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89806" name="Line 14"/>
          <p:cNvSpPr>
            <a:spLocks noChangeShapeType="1"/>
          </p:cNvSpPr>
          <p:nvPr/>
        </p:nvSpPr>
        <p:spPr bwMode="auto">
          <a:xfrm flipH="1">
            <a:off x="7807325" y="21971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07" name="Group 15"/>
          <p:cNvGrpSpPr>
            <a:grpSpLocks/>
          </p:cNvGrpSpPr>
          <p:nvPr/>
        </p:nvGrpSpPr>
        <p:grpSpPr bwMode="auto">
          <a:xfrm>
            <a:off x="7634288" y="2535238"/>
            <a:ext cx="339725" cy="311150"/>
            <a:chOff x="4306" y="2833"/>
            <a:chExt cx="214" cy="196"/>
          </a:xfrm>
        </p:grpSpPr>
        <p:sp>
          <p:nvSpPr>
            <p:cNvPr id="289808" name="Oval 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9" name="Text Box 1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89810" name="Group 18"/>
          <p:cNvGrpSpPr>
            <a:grpSpLocks/>
          </p:cNvGrpSpPr>
          <p:nvPr/>
        </p:nvGrpSpPr>
        <p:grpSpPr bwMode="auto">
          <a:xfrm>
            <a:off x="7177088" y="3144838"/>
            <a:ext cx="339725" cy="311150"/>
            <a:chOff x="4306" y="2833"/>
            <a:chExt cx="214" cy="196"/>
          </a:xfrm>
        </p:grpSpPr>
        <p:sp>
          <p:nvSpPr>
            <p:cNvPr id="289811" name="Oval 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2" name="Text Box 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89813" name="Line 21"/>
          <p:cNvSpPr>
            <a:spLocks noChangeShapeType="1"/>
          </p:cNvSpPr>
          <p:nvPr/>
        </p:nvSpPr>
        <p:spPr bwMode="auto">
          <a:xfrm flipH="1">
            <a:off x="7375525" y="27955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14" name="Group 22"/>
          <p:cNvGrpSpPr>
            <a:grpSpLocks/>
          </p:cNvGrpSpPr>
          <p:nvPr/>
        </p:nvGrpSpPr>
        <p:grpSpPr bwMode="auto">
          <a:xfrm>
            <a:off x="7034213" y="3811588"/>
            <a:ext cx="339725" cy="311150"/>
            <a:chOff x="4306" y="2833"/>
            <a:chExt cx="214" cy="196"/>
          </a:xfrm>
        </p:grpSpPr>
        <p:sp>
          <p:nvSpPr>
            <p:cNvPr id="289815" name="Oval 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6" name="Text Box 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89817" name="Line 25"/>
          <p:cNvSpPr>
            <a:spLocks noChangeShapeType="1"/>
          </p:cNvSpPr>
          <p:nvPr/>
        </p:nvSpPr>
        <p:spPr bwMode="auto">
          <a:xfrm flipH="1">
            <a:off x="7215188" y="3473450"/>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18" name="Group 26"/>
          <p:cNvGrpSpPr>
            <a:grpSpLocks/>
          </p:cNvGrpSpPr>
          <p:nvPr/>
        </p:nvGrpSpPr>
        <p:grpSpPr bwMode="auto">
          <a:xfrm>
            <a:off x="8178800" y="3124200"/>
            <a:ext cx="339725" cy="311150"/>
            <a:chOff x="4306" y="2833"/>
            <a:chExt cx="214" cy="196"/>
          </a:xfrm>
        </p:grpSpPr>
        <p:sp>
          <p:nvSpPr>
            <p:cNvPr id="289819" name="Oval 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20" name="Text Box 2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89821" name="Line 29"/>
          <p:cNvSpPr>
            <a:spLocks noChangeShapeType="1"/>
          </p:cNvSpPr>
          <p:nvPr/>
        </p:nvSpPr>
        <p:spPr bwMode="auto">
          <a:xfrm>
            <a:off x="7931150" y="2798763"/>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22" name="Line 30"/>
          <p:cNvSpPr>
            <a:spLocks noChangeShapeType="1"/>
          </p:cNvSpPr>
          <p:nvPr/>
        </p:nvSpPr>
        <p:spPr bwMode="auto">
          <a:xfrm>
            <a:off x="8347075" y="2182813"/>
            <a:ext cx="333375" cy="3984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23" name="Group 31"/>
          <p:cNvGrpSpPr>
            <a:grpSpLocks/>
          </p:cNvGrpSpPr>
          <p:nvPr/>
        </p:nvGrpSpPr>
        <p:grpSpPr bwMode="auto">
          <a:xfrm>
            <a:off x="3770313" y="1414463"/>
            <a:ext cx="339725" cy="311150"/>
            <a:chOff x="4306" y="2833"/>
            <a:chExt cx="214" cy="196"/>
          </a:xfrm>
        </p:grpSpPr>
        <p:sp>
          <p:nvSpPr>
            <p:cNvPr id="289824" name="Oval 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25" name="Text Box 33"/>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9826" name="Group 34"/>
          <p:cNvGrpSpPr>
            <a:grpSpLocks/>
          </p:cNvGrpSpPr>
          <p:nvPr/>
        </p:nvGrpSpPr>
        <p:grpSpPr bwMode="auto">
          <a:xfrm>
            <a:off x="2855913" y="1954213"/>
            <a:ext cx="339725" cy="311150"/>
            <a:chOff x="4306" y="2833"/>
            <a:chExt cx="214" cy="196"/>
          </a:xfrm>
        </p:grpSpPr>
        <p:sp>
          <p:nvSpPr>
            <p:cNvPr id="289827" name="Oval 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28" name="Text Box 3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289829" name="Oval 37"/>
          <p:cNvSpPr>
            <a:spLocks noChangeArrowheads="1"/>
          </p:cNvSpPr>
          <p:nvPr/>
        </p:nvSpPr>
        <p:spPr bwMode="auto">
          <a:xfrm>
            <a:off x="4711700" y="1954213"/>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30" name="Text Box 38"/>
          <p:cNvSpPr txBox="1">
            <a:spLocks noChangeArrowheads="1"/>
          </p:cNvSpPr>
          <p:nvPr/>
        </p:nvSpPr>
        <p:spPr bwMode="auto">
          <a:xfrm>
            <a:off x="4684713" y="1997075"/>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7</a:t>
            </a:r>
          </a:p>
        </p:txBody>
      </p:sp>
      <p:sp>
        <p:nvSpPr>
          <p:cNvPr id="289831" name="Line 39"/>
          <p:cNvSpPr>
            <a:spLocks noChangeShapeType="1"/>
          </p:cNvSpPr>
          <p:nvPr/>
        </p:nvSpPr>
        <p:spPr bwMode="auto">
          <a:xfrm flipH="1">
            <a:off x="3084513" y="1654175"/>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32" name="Line 40"/>
          <p:cNvSpPr>
            <a:spLocks noChangeShapeType="1"/>
          </p:cNvSpPr>
          <p:nvPr/>
        </p:nvSpPr>
        <p:spPr bwMode="auto">
          <a:xfrm>
            <a:off x="4086225" y="1654175"/>
            <a:ext cx="719138" cy="32543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33" name="Group 41"/>
          <p:cNvGrpSpPr>
            <a:grpSpLocks/>
          </p:cNvGrpSpPr>
          <p:nvPr/>
        </p:nvGrpSpPr>
        <p:grpSpPr bwMode="auto">
          <a:xfrm>
            <a:off x="2386013" y="2563813"/>
            <a:ext cx="339725" cy="311150"/>
            <a:chOff x="4306" y="2833"/>
            <a:chExt cx="214" cy="196"/>
          </a:xfrm>
        </p:grpSpPr>
        <p:sp>
          <p:nvSpPr>
            <p:cNvPr id="289834"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35"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9836" name="Group 44"/>
          <p:cNvGrpSpPr>
            <a:grpSpLocks/>
          </p:cNvGrpSpPr>
          <p:nvPr/>
        </p:nvGrpSpPr>
        <p:grpSpPr bwMode="auto">
          <a:xfrm>
            <a:off x="3313113" y="2563813"/>
            <a:ext cx="339725" cy="311150"/>
            <a:chOff x="4306" y="2833"/>
            <a:chExt cx="214" cy="196"/>
          </a:xfrm>
        </p:grpSpPr>
        <p:sp>
          <p:nvSpPr>
            <p:cNvPr id="289837"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38"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9839" name="Line 47"/>
          <p:cNvSpPr>
            <a:spLocks noChangeShapeType="1"/>
          </p:cNvSpPr>
          <p:nvPr/>
        </p:nvSpPr>
        <p:spPr bwMode="auto">
          <a:xfrm flipH="1">
            <a:off x="2587625" y="2205038"/>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40" name="Line 48"/>
          <p:cNvSpPr>
            <a:spLocks noChangeShapeType="1"/>
          </p:cNvSpPr>
          <p:nvPr/>
        </p:nvSpPr>
        <p:spPr bwMode="auto">
          <a:xfrm>
            <a:off x="3157538" y="2214563"/>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41" name="Oval 49"/>
          <p:cNvSpPr>
            <a:spLocks noChangeArrowheads="1"/>
          </p:cNvSpPr>
          <p:nvPr/>
        </p:nvSpPr>
        <p:spPr bwMode="auto">
          <a:xfrm>
            <a:off x="4254500" y="2563813"/>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42" name="Text Box 50"/>
          <p:cNvSpPr txBox="1">
            <a:spLocks noChangeArrowheads="1"/>
          </p:cNvSpPr>
          <p:nvPr/>
        </p:nvSpPr>
        <p:spPr bwMode="auto">
          <a:xfrm>
            <a:off x="4227513" y="2606675"/>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37</a:t>
            </a:r>
          </a:p>
        </p:txBody>
      </p:sp>
      <p:sp>
        <p:nvSpPr>
          <p:cNvPr id="289843" name="Oval 51"/>
          <p:cNvSpPr>
            <a:spLocks noChangeArrowheads="1"/>
          </p:cNvSpPr>
          <p:nvPr/>
        </p:nvSpPr>
        <p:spPr bwMode="auto">
          <a:xfrm>
            <a:off x="5168900" y="2563813"/>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44" name="Text Box 52"/>
          <p:cNvSpPr txBox="1">
            <a:spLocks noChangeArrowheads="1"/>
          </p:cNvSpPr>
          <p:nvPr/>
        </p:nvSpPr>
        <p:spPr bwMode="auto">
          <a:xfrm>
            <a:off x="5141913" y="2606675"/>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solidFill>
                  <a:schemeClr val="accent2"/>
                </a:solidFill>
              </a:rPr>
              <a:t>18</a:t>
            </a:r>
          </a:p>
        </p:txBody>
      </p:sp>
      <p:sp>
        <p:nvSpPr>
          <p:cNvPr id="289845" name="Line 53"/>
          <p:cNvSpPr>
            <a:spLocks noChangeShapeType="1"/>
          </p:cNvSpPr>
          <p:nvPr/>
        </p:nvSpPr>
        <p:spPr bwMode="auto">
          <a:xfrm flipH="1">
            <a:off x="4425950" y="2214563"/>
            <a:ext cx="323850" cy="34448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46" name="Line 54"/>
          <p:cNvSpPr>
            <a:spLocks noChangeShapeType="1"/>
          </p:cNvSpPr>
          <p:nvPr/>
        </p:nvSpPr>
        <p:spPr bwMode="auto">
          <a:xfrm>
            <a:off x="5006975" y="2205038"/>
            <a:ext cx="301625" cy="354012"/>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47" name="Group 55"/>
          <p:cNvGrpSpPr>
            <a:grpSpLocks/>
          </p:cNvGrpSpPr>
          <p:nvPr/>
        </p:nvGrpSpPr>
        <p:grpSpPr bwMode="auto">
          <a:xfrm>
            <a:off x="3071813" y="3167063"/>
            <a:ext cx="339725" cy="311150"/>
            <a:chOff x="4306" y="2833"/>
            <a:chExt cx="214" cy="196"/>
          </a:xfrm>
        </p:grpSpPr>
        <p:sp>
          <p:nvSpPr>
            <p:cNvPr id="289848" name="Oval 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49" name="Text Box 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9850" name="Line 58"/>
          <p:cNvSpPr>
            <a:spLocks noChangeShapeType="1"/>
          </p:cNvSpPr>
          <p:nvPr/>
        </p:nvSpPr>
        <p:spPr bwMode="auto">
          <a:xfrm flipH="1">
            <a:off x="3254375" y="2806700"/>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51" name="Line 59"/>
          <p:cNvSpPr>
            <a:spLocks noChangeShapeType="1"/>
          </p:cNvSpPr>
          <p:nvPr/>
        </p:nvSpPr>
        <p:spPr bwMode="auto">
          <a:xfrm flipV="1">
            <a:off x="3073400" y="165893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52" name="Oval 60"/>
          <p:cNvSpPr>
            <a:spLocks noChangeArrowheads="1"/>
          </p:cNvSpPr>
          <p:nvPr/>
        </p:nvSpPr>
        <p:spPr bwMode="auto">
          <a:xfrm>
            <a:off x="2217738" y="141922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53" name="Text Box 61"/>
          <p:cNvSpPr txBox="1">
            <a:spLocks noChangeArrowheads="1"/>
          </p:cNvSpPr>
          <p:nvPr/>
        </p:nvSpPr>
        <p:spPr bwMode="auto">
          <a:xfrm>
            <a:off x="2190750" y="1462088"/>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8</a:t>
            </a:r>
          </a:p>
        </p:txBody>
      </p:sp>
      <p:sp>
        <p:nvSpPr>
          <p:cNvPr id="289854" name="Oval 62"/>
          <p:cNvSpPr>
            <a:spLocks noChangeArrowheads="1"/>
          </p:cNvSpPr>
          <p:nvPr/>
        </p:nvSpPr>
        <p:spPr bwMode="auto">
          <a:xfrm>
            <a:off x="1760538" y="202882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55" name="Text Box 63"/>
          <p:cNvSpPr txBox="1">
            <a:spLocks noChangeArrowheads="1"/>
          </p:cNvSpPr>
          <p:nvPr/>
        </p:nvSpPr>
        <p:spPr bwMode="auto">
          <a:xfrm>
            <a:off x="1733550" y="207168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17</a:t>
            </a:r>
          </a:p>
        </p:txBody>
      </p:sp>
      <p:sp>
        <p:nvSpPr>
          <p:cNvPr id="289856" name="Line 64"/>
          <p:cNvSpPr>
            <a:spLocks noChangeShapeType="1"/>
          </p:cNvSpPr>
          <p:nvPr/>
        </p:nvSpPr>
        <p:spPr bwMode="auto">
          <a:xfrm flipH="1">
            <a:off x="1931988" y="1679575"/>
            <a:ext cx="323850" cy="34448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57" name="Oval 65"/>
          <p:cNvSpPr>
            <a:spLocks noChangeArrowheads="1"/>
          </p:cNvSpPr>
          <p:nvPr/>
        </p:nvSpPr>
        <p:spPr bwMode="auto">
          <a:xfrm>
            <a:off x="1617663" y="2695575"/>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58" name="Text Box 66"/>
          <p:cNvSpPr txBox="1">
            <a:spLocks noChangeArrowheads="1"/>
          </p:cNvSpPr>
          <p:nvPr/>
        </p:nvSpPr>
        <p:spPr bwMode="auto">
          <a:xfrm>
            <a:off x="1590675" y="2738438"/>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26</a:t>
            </a:r>
          </a:p>
        </p:txBody>
      </p:sp>
      <p:sp>
        <p:nvSpPr>
          <p:cNvPr id="289859" name="Line 67"/>
          <p:cNvSpPr>
            <a:spLocks noChangeShapeType="1"/>
          </p:cNvSpPr>
          <p:nvPr/>
        </p:nvSpPr>
        <p:spPr bwMode="auto">
          <a:xfrm flipH="1">
            <a:off x="1771650" y="2357438"/>
            <a:ext cx="128588" cy="3762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60" name="Group 68"/>
          <p:cNvGrpSpPr>
            <a:grpSpLocks/>
          </p:cNvGrpSpPr>
          <p:nvPr/>
        </p:nvGrpSpPr>
        <p:grpSpPr bwMode="auto">
          <a:xfrm>
            <a:off x="7245350" y="1417638"/>
            <a:ext cx="339725" cy="311150"/>
            <a:chOff x="4306" y="2833"/>
            <a:chExt cx="214" cy="196"/>
          </a:xfrm>
        </p:grpSpPr>
        <p:sp>
          <p:nvSpPr>
            <p:cNvPr id="289861"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62" name="Text Box 7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89863" name="Group 71"/>
          <p:cNvGrpSpPr>
            <a:grpSpLocks/>
          </p:cNvGrpSpPr>
          <p:nvPr/>
        </p:nvGrpSpPr>
        <p:grpSpPr bwMode="auto">
          <a:xfrm>
            <a:off x="6330950" y="1957388"/>
            <a:ext cx="339725" cy="311150"/>
            <a:chOff x="4306" y="2833"/>
            <a:chExt cx="214" cy="196"/>
          </a:xfrm>
        </p:grpSpPr>
        <p:sp>
          <p:nvSpPr>
            <p:cNvPr id="289864"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65"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289866" name="Line 74"/>
          <p:cNvSpPr>
            <a:spLocks noChangeShapeType="1"/>
          </p:cNvSpPr>
          <p:nvPr/>
        </p:nvSpPr>
        <p:spPr bwMode="auto">
          <a:xfrm flipH="1">
            <a:off x="6559550" y="165735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67" name="Group 75"/>
          <p:cNvGrpSpPr>
            <a:grpSpLocks/>
          </p:cNvGrpSpPr>
          <p:nvPr/>
        </p:nvGrpSpPr>
        <p:grpSpPr bwMode="auto">
          <a:xfrm>
            <a:off x="5861050" y="2566988"/>
            <a:ext cx="339725" cy="311150"/>
            <a:chOff x="4306" y="2833"/>
            <a:chExt cx="214" cy="196"/>
          </a:xfrm>
        </p:grpSpPr>
        <p:sp>
          <p:nvSpPr>
            <p:cNvPr id="289868" name="Oval 7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69" name="Text Box 7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89870" name="Group 78"/>
          <p:cNvGrpSpPr>
            <a:grpSpLocks/>
          </p:cNvGrpSpPr>
          <p:nvPr/>
        </p:nvGrpSpPr>
        <p:grpSpPr bwMode="auto">
          <a:xfrm>
            <a:off x="6788150" y="2566988"/>
            <a:ext cx="339725" cy="311150"/>
            <a:chOff x="4306" y="2833"/>
            <a:chExt cx="214" cy="196"/>
          </a:xfrm>
        </p:grpSpPr>
        <p:sp>
          <p:nvSpPr>
            <p:cNvPr id="289871" name="Oval 7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72" name="Text Box 8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89873" name="Line 81"/>
          <p:cNvSpPr>
            <a:spLocks noChangeShapeType="1"/>
          </p:cNvSpPr>
          <p:nvPr/>
        </p:nvSpPr>
        <p:spPr bwMode="auto">
          <a:xfrm flipH="1">
            <a:off x="6062663" y="22082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74" name="Line 82"/>
          <p:cNvSpPr>
            <a:spLocks noChangeShapeType="1"/>
          </p:cNvSpPr>
          <p:nvPr/>
        </p:nvSpPr>
        <p:spPr bwMode="auto">
          <a:xfrm>
            <a:off x="6632575" y="221773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89875" name="Group 83"/>
          <p:cNvGrpSpPr>
            <a:grpSpLocks/>
          </p:cNvGrpSpPr>
          <p:nvPr/>
        </p:nvGrpSpPr>
        <p:grpSpPr bwMode="auto">
          <a:xfrm>
            <a:off x="6546850" y="3170238"/>
            <a:ext cx="339725" cy="311150"/>
            <a:chOff x="4306" y="2833"/>
            <a:chExt cx="214" cy="196"/>
          </a:xfrm>
        </p:grpSpPr>
        <p:sp>
          <p:nvSpPr>
            <p:cNvPr id="289876" name="Oval 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77" name="Text Box 8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89878" name="Line 86"/>
          <p:cNvSpPr>
            <a:spLocks noChangeShapeType="1"/>
          </p:cNvSpPr>
          <p:nvPr/>
        </p:nvSpPr>
        <p:spPr bwMode="auto">
          <a:xfrm flipH="1">
            <a:off x="6729413" y="28098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79" name="Line 87"/>
          <p:cNvSpPr>
            <a:spLocks noChangeShapeType="1"/>
          </p:cNvSpPr>
          <p:nvPr/>
        </p:nvSpPr>
        <p:spPr bwMode="auto">
          <a:xfrm flipV="1">
            <a:off x="6548438" y="166211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80" name="Line 88"/>
          <p:cNvSpPr>
            <a:spLocks noChangeShapeType="1"/>
          </p:cNvSpPr>
          <p:nvPr/>
        </p:nvSpPr>
        <p:spPr bwMode="auto">
          <a:xfrm>
            <a:off x="7540625" y="1668463"/>
            <a:ext cx="677863" cy="2682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81" name="Line 89"/>
          <p:cNvSpPr>
            <a:spLocks noChangeShapeType="1"/>
          </p:cNvSpPr>
          <p:nvPr/>
        </p:nvSpPr>
        <p:spPr bwMode="auto">
          <a:xfrm>
            <a:off x="5238750" y="1624013"/>
            <a:ext cx="12160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9882" name="Text Box 90"/>
          <p:cNvSpPr txBox="1">
            <a:spLocks noChangeArrowheads="1"/>
          </p:cNvSpPr>
          <p:nvPr/>
        </p:nvSpPr>
        <p:spPr bwMode="auto">
          <a:xfrm>
            <a:off x="5437188" y="1289050"/>
            <a:ext cx="739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attach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609600" y="174625"/>
            <a:ext cx="7772400" cy="571500"/>
          </a:xfrm>
        </p:spPr>
        <p:txBody>
          <a:bodyPr/>
          <a:lstStyle/>
          <a:p>
            <a:r>
              <a:rPr lang="en-US" sz="2800"/>
              <a:t>Simple Implementations</a:t>
            </a:r>
          </a:p>
        </p:txBody>
      </p:sp>
      <p:sp>
        <p:nvSpPr>
          <p:cNvPr id="243715"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400">
                <a:sym typeface="Symbol" pitchFamily="18" charset="2"/>
              </a:rPr>
              <a:t>Use a simple linked list</a:t>
            </a:r>
          </a:p>
          <a:p>
            <a:pPr lvl="1"/>
            <a:r>
              <a:rPr lang="en-US" sz="2000">
                <a:sym typeface="Symbol" pitchFamily="18" charset="2"/>
              </a:rPr>
              <a:t>Performing insertion at the front in O(1)</a:t>
            </a:r>
          </a:p>
          <a:p>
            <a:pPr lvl="1"/>
            <a:r>
              <a:rPr lang="en-US" sz="2000">
                <a:sym typeface="Symbol" pitchFamily="18" charset="2"/>
              </a:rPr>
              <a:t>Performing deletion of the minimum by traversing the list, which requires O(N) time.</a:t>
            </a:r>
          </a:p>
          <a:p>
            <a:r>
              <a:rPr lang="en-US" sz="2400">
                <a:sym typeface="Symbol" pitchFamily="18" charset="2"/>
              </a:rPr>
              <a:t>Use a linked list, but insist that the list be kept always sorted</a:t>
            </a:r>
          </a:p>
          <a:p>
            <a:pPr lvl="1"/>
            <a:r>
              <a:rPr lang="en-US" sz="2000">
                <a:sym typeface="Symbol" pitchFamily="18" charset="2"/>
              </a:rPr>
              <a:t>This makes insertions expensive (O(N)) and </a:t>
            </a:r>
            <a:r>
              <a:rPr lang="en-US" sz="2000">
                <a:latin typeface="Batang" pitchFamily="18" charset="-127"/>
                <a:sym typeface="Symbol" pitchFamily="18" charset="2"/>
              </a:rPr>
              <a:t>deleteMin</a:t>
            </a:r>
            <a:r>
              <a:rPr lang="en-US" sz="2000">
                <a:sym typeface="Symbol" pitchFamily="18" charset="2"/>
              </a:rPr>
              <a:t>s cheap (O(1)).</a:t>
            </a:r>
          </a:p>
          <a:p>
            <a:r>
              <a:rPr lang="en-US" sz="2400">
                <a:sym typeface="Symbol" pitchFamily="18" charset="2"/>
              </a:rPr>
              <a:t>Use a binary search tree</a:t>
            </a:r>
          </a:p>
          <a:p>
            <a:pPr lvl="1"/>
            <a:r>
              <a:rPr lang="en-US" sz="2000">
                <a:sym typeface="Symbol" pitchFamily="18" charset="2"/>
              </a:rPr>
              <a:t>Performing both </a:t>
            </a:r>
            <a:r>
              <a:rPr lang="en-US" sz="2000">
                <a:latin typeface="Batang" pitchFamily="18" charset="-127"/>
                <a:sym typeface="Symbol" pitchFamily="18" charset="2"/>
              </a:rPr>
              <a:t>insert</a:t>
            </a:r>
            <a:r>
              <a:rPr lang="en-US" sz="2000">
                <a:sym typeface="Symbol" pitchFamily="18" charset="2"/>
              </a:rPr>
              <a:t> and </a:t>
            </a:r>
            <a:r>
              <a:rPr lang="en-US" sz="2000">
                <a:latin typeface="Batang" pitchFamily="18" charset="-127"/>
                <a:sym typeface="Symbol" pitchFamily="18" charset="2"/>
              </a:rPr>
              <a:t>deleteMin</a:t>
            </a:r>
            <a:r>
              <a:rPr lang="en-US" sz="2000">
                <a:sym typeface="Symbol" pitchFamily="18" charset="2"/>
              </a:rPr>
              <a:t> in O(log</a:t>
            </a:r>
            <a:r>
              <a:rPr lang="en-US" sz="2000" i="1">
                <a:sym typeface="Symbol" pitchFamily="18" charset="2"/>
              </a:rPr>
              <a:t>N</a:t>
            </a:r>
            <a:r>
              <a:rPr lang="en-US" sz="2000">
                <a:sym typeface="Symbol" pitchFamily="18" charset="2"/>
              </a:rPr>
              <a:t>) average-case time.</a:t>
            </a:r>
          </a:p>
          <a:p>
            <a:pPr lvl="1"/>
            <a:r>
              <a:rPr lang="en-US" sz="2000">
                <a:sym typeface="Symbol" pitchFamily="18" charset="2"/>
              </a:rPr>
              <a:t>Using a search tree could be overkill because it supports a host of operations (such as, </a:t>
            </a:r>
            <a:r>
              <a:rPr lang="en-US" sz="2000">
                <a:latin typeface="Batang" pitchFamily="18" charset="-127"/>
                <a:sym typeface="Symbol" pitchFamily="18" charset="2"/>
              </a:rPr>
              <a:t>find, findMax, remove, printTree</a:t>
            </a:r>
            <a:r>
              <a:rPr lang="en-US" sz="2000">
                <a:sym typeface="Symbol" pitchFamily="18" charset="2"/>
              </a:rPr>
              <a:t>) that are not required.</a:t>
            </a:r>
          </a:p>
        </p:txBody>
      </p:sp>
      <p:sp>
        <p:nvSpPr>
          <p:cNvPr id="24371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619125" y="165100"/>
            <a:ext cx="7772400" cy="582613"/>
          </a:xfrm>
        </p:spPr>
        <p:txBody>
          <a:bodyPr/>
          <a:lstStyle/>
          <a:p>
            <a:r>
              <a:rPr lang="en-US" sz="3200"/>
              <a:t>Execution of the Recursive </a:t>
            </a:r>
            <a:r>
              <a:rPr lang="en-US" sz="3200">
                <a:latin typeface="Batang" pitchFamily="18" charset="-127"/>
              </a:rPr>
              <a:t>merge</a:t>
            </a:r>
          </a:p>
        </p:txBody>
      </p:sp>
      <p:sp>
        <p:nvSpPr>
          <p:cNvPr id="290819" name="Text Box 3"/>
          <p:cNvSpPr txBox="1">
            <a:spLocks noChangeArrowheads="1"/>
          </p:cNvSpPr>
          <p:nvPr/>
        </p:nvSpPr>
        <p:spPr bwMode="auto">
          <a:xfrm>
            <a:off x="738188" y="827088"/>
            <a:ext cx="304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Return to the call </a:t>
            </a:r>
            <a:r>
              <a:rPr lang="en-US" sz="1600">
                <a:latin typeface="Batang" pitchFamily="18" charset="-127"/>
              </a:rPr>
              <a:t>merge</a:t>
            </a:r>
            <a:r>
              <a:rPr lang="en-US" sz="1600"/>
              <a:t>(3, 6) :</a:t>
            </a:r>
          </a:p>
        </p:txBody>
      </p:sp>
      <p:sp>
        <p:nvSpPr>
          <p:cNvPr id="290820" name="Line 4"/>
          <p:cNvSpPr>
            <a:spLocks noChangeShapeType="1"/>
          </p:cNvSpPr>
          <p:nvPr/>
        </p:nvSpPr>
        <p:spPr bwMode="auto">
          <a:xfrm>
            <a:off x="517525" y="1652588"/>
            <a:ext cx="0" cy="8921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21" name="Line 5"/>
          <p:cNvSpPr>
            <a:spLocks noChangeShapeType="1"/>
          </p:cNvSpPr>
          <p:nvPr/>
        </p:nvSpPr>
        <p:spPr bwMode="auto">
          <a:xfrm>
            <a:off x="517525" y="2555875"/>
            <a:ext cx="10874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22" name="Line 6"/>
          <p:cNvSpPr>
            <a:spLocks noChangeShapeType="1"/>
          </p:cNvSpPr>
          <p:nvPr/>
        </p:nvSpPr>
        <p:spPr bwMode="auto">
          <a:xfrm flipV="1">
            <a:off x="1604963" y="1587500"/>
            <a:ext cx="0" cy="968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23" name="Group 7"/>
          <p:cNvGrpSpPr>
            <a:grpSpLocks/>
          </p:cNvGrpSpPr>
          <p:nvPr/>
        </p:nvGrpSpPr>
        <p:grpSpPr bwMode="auto">
          <a:xfrm>
            <a:off x="8108950" y="4521200"/>
            <a:ext cx="339725" cy="311150"/>
            <a:chOff x="4306" y="2833"/>
            <a:chExt cx="214" cy="196"/>
          </a:xfrm>
        </p:grpSpPr>
        <p:sp>
          <p:nvSpPr>
            <p:cNvPr id="290824"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5" name="Text Box 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90826" name="Group 10"/>
          <p:cNvGrpSpPr>
            <a:grpSpLocks/>
          </p:cNvGrpSpPr>
          <p:nvPr/>
        </p:nvGrpSpPr>
        <p:grpSpPr bwMode="auto">
          <a:xfrm>
            <a:off x="8566150" y="5162550"/>
            <a:ext cx="339725" cy="311150"/>
            <a:chOff x="4306" y="2833"/>
            <a:chExt cx="214" cy="196"/>
          </a:xfrm>
        </p:grpSpPr>
        <p:sp>
          <p:nvSpPr>
            <p:cNvPr id="290827" name="Oval 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8" name="Text Box 1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90829" name="Line 13"/>
          <p:cNvSpPr>
            <a:spLocks noChangeShapeType="1"/>
          </p:cNvSpPr>
          <p:nvPr/>
        </p:nvSpPr>
        <p:spPr bwMode="auto">
          <a:xfrm flipH="1">
            <a:off x="7850188" y="47815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30" name="Group 14"/>
          <p:cNvGrpSpPr>
            <a:grpSpLocks/>
          </p:cNvGrpSpPr>
          <p:nvPr/>
        </p:nvGrpSpPr>
        <p:grpSpPr bwMode="auto">
          <a:xfrm>
            <a:off x="7677150" y="5119688"/>
            <a:ext cx="339725" cy="311150"/>
            <a:chOff x="4306" y="2833"/>
            <a:chExt cx="214" cy="196"/>
          </a:xfrm>
        </p:grpSpPr>
        <p:sp>
          <p:nvSpPr>
            <p:cNvPr id="290831"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2" name="Text Box 1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90833" name="Group 17"/>
          <p:cNvGrpSpPr>
            <a:grpSpLocks/>
          </p:cNvGrpSpPr>
          <p:nvPr/>
        </p:nvGrpSpPr>
        <p:grpSpPr bwMode="auto">
          <a:xfrm>
            <a:off x="7219950" y="5729288"/>
            <a:ext cx="339725" cy="311150"/>
            <a:chOff x="4306" y="2833"/>
            <a:chExt cx="214" cy="196"/>
          </a:xfrm>
        </p:grpSpPr>
        <p:sp>
          <p:nvSpPr>
            <p:cNvPr id="290834"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5"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90836" name="Line 20"/>
          <p:cNvSpPr>
            <a:spLocks noChangeShapeType="1"/>
          </p:cNvSpPr>
          <p:nvPr/>
        </p:nvSpPr>
        <p:spPr bwMode="auto">
          <a:xfrm flipH="1">
            <a:off x="7418388" y="538003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37" name="Group 21"/>
          <p:cNvGrpSpPr>
            <a:grpSpLocks/>
          </p:cNvGrpSpPr>
          <p:nvPr/>
        </p:nvGrpSpPr>
        <p:grpSpPr bwMode="auto">
          <a:xfrm>
            <a:off x="7077075" y="6396038"/>
            <a:ext cx="339725" cy="311150"/>
            <a:chOff x="4306" y="2833"/>
            <a:chExt cx="214" cy="196"/>
          </a:xfrm>
        </p:grpSpPr>
        <p:sp>
          <p:nvSpPr>
            <p:cNvPr id="290838" name="Oval 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9" name="Text Box 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90840" name="Line 24"/>
          <p:cNvSpPr>
            <a:spLocks noChangeShapeType="1"/>
          </p:cNvSpPr>
          <p:nvPr/>
        </p:nvSpPr>
        <p:spPr bwMode="auto">
          <a:xfrm flipH="1">
            <a:off x="7258050" y="605790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41" name="Group 25"/>
          <p:cNvGrpSpPr>
            <a:grpSpLocks/>
          </p:cNvGrpSpPr>
          <p:nvPr/>
        </p:nvGrpSpPr>
        <p:grpSpPr bwMode="auto">
          <a:xfrm>
            <a:off x="8221663" y="5708650"/>
            <a:ext cx="339725" cy="311150"/>
            <a:chOff x="4306" y="2833"/>
            <a:chExt cx="214" cy="196"/>
          </a:xfrm>
        </p:grpSpPr>
        <p:sp>
          <p:nvSpPr>
            <p:cNvPr id="290842"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43"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90844" name="Line 28"/>
          <p:cNvSpPr>
            <a:spLocks noChangeShapeType="1"/>
          </p:cNvSpPr>
          <p:nvPr/>
        </p:nvSpPr>
        <p:spPr bwMode="auto">
          <a:xfrm>
            <a:off x="7974013" y="5383213"/>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45" name="Line 29"/>
          <p:cNvSpPr>
            <a:spLocks noChangeShapeType="1"/>
          </p:cNvSpPr>
          <p:nvPr/>
        </p:nvSpPr>
        <p:spPr bwMode="auto">
          <a:xfrm>
            <a:off x="8389938" y="4767263"/>
            <a:ext cx="333375" cy="3984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46" name="Oval 30"/>
          <p:cNvSpPr>
            <a:spLocks noChangeArrowheads="1"/>
          </p:cNvSpPr>
          <p:nvPr/>
        </p:nvSpPr>
        <p:spPr bwMode="auto">
          <a:xfrm>
            <a:off x="6143625" y="119380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47" name="Text Box 31"/>
          <p:cNvSpPr txBox="1">
            <a:spLocks noChangeArrowheads="1"/>
          </p:cNvSpPr>
          <p:nvPr/>
        </p:nvSpPr>
        <p:spPr bwMode="auto">
          <a:xfrm>
            <a:off x="6116638" y="1236663"/>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solidFill>
                  <a:schemeClr val="accent2"/>
                </a:solidFill>
              </a:rPr>
              <a:t>6</a:t>
            </a:r>
          </a:p>
        </p:txBody>
      </p:sp>
      <p:sp>
        <p:nvSpPr>
          <p:cNvPr id="290848" name="Oval 32"/>
          <p:cNvSpPr>
            <a:spLocks noChangeArrowheads="1"/>
          </p:cNvSpPr>
          <p:nvPr/>
        </p:nvSpPr>
        <p:spPr bwMode="auto">
          <a:xfrm>
            <a:off x="5229225" y="17335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49" name="Text Box 33"/>
          <p:cNvSpPr txBox="1">
            <a:spLocks noChangeArrowheads="1"/>
          </p:cNvSpPr>
          <p:nvPr/>
        </p:nvSpPr>
        <p:spPr bwMode="auto">
          <a:xfrm>
            <a:off x="5202238" y="17764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12</a:t>
            </a:r>
          </a:p>
        </p:txBody>
      </p:sp>
      <p:sp>
        <p:nvSpPr>
          <p:cNvPr id="290850" name="Oval 34"/>
          <p:cNvSpPr>
            <a:spLocks noChangeArrowheads="1"/>
          </p:cNvSpPr>
          <p:nvPr/>
        </p:nvSpPr>
        <p:spPr bwMode="auto">
          <a:xfrm>
            <a:off x="7058025" y="17335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51" name="Text Box 35"/>
          <p:cNvSpPr txBox="1">
            <a:spLocks noChangeArrowheads="1"/>
          </p:cNvSpPr>
          <p:nvPr/>
        </p:nvSpPr>
        <p:spPr bwMode="auto">
          <a:xfrm>
            <a:off x="7031038" y="1776413"/>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7</a:t>
            </a:r>
          </a:p>
        </p:txBody>
      </p:sp>
      <p:sp>
        <p:nvSpPr>
          <p:cNvPr id="290852" name="Line 36"/>
          <p:cNvSpPr>
            <a:spLocks noChangeShapeType="1"/>
          </p:cNvSpPr>
          <p:nvPr/>
        </p:nvSpPr>
        <p:spPr bwMode="auto">
          <a:xfrm flipH="1">
            <a:off x="5430838" y="143351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53" name="Line 37"/>
          <p:cNvSpPr>
            <a:spLocks noChangeShapeType="1"/>
          </p:cNvSpPr>
          <p:nvPr/>
        </p:nvSpPr>
        <p:spPr bwMode="auto">
          <a:xfrm>
            <a:off x="6432550" y="1433513"/>
            <a:ext cx="719138" cy="3254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54" name="Oval 38"/>
          <p:cNvSpPr>
            <a:spLocks noChangeArrowheads="1"/>
          </p:cNvSpPr>
          <p:nvPr/>
        </p:nvSpPr>
        <p:spPr bwMode="auto">
          <a:xfrm>
            <a:off x="4759325" y="23431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55" name="Text Box 39"/>
          <p:cNvSpPr txBox="1">
            <a:spLocks noChangeArrowheads="1"/>
          </p:cNvSpPr>
          <p:nvPr/>
        </p:nvSpPr>
        <p:spPr bwMode="auto">
          <a:xfrm>
            <a:off x="4732338" y="23860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18</a:t>
            </a:r>
          </a:p>
        </p:txBody>
      </p:sp>
      <p:sp>
        <p:nvSpPr>
          <p:cNvPr id="290856" name="Oval 40"/>
          <p:cNvSpPr>
            <a:spLocks noChangeArrowheads="1"/>
          </p:cNvSpPr>
          <p:nvPr/>
        </p:nvSpPr>
        <p:spPr bwMode="auto">
          <a:xfrm>
            <a:off x="5686425" y="23431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57" name="Text Box 41"/>
          <p:cNvSpPr txBox="1">
            <a:spLocks noChangeArrowheads="1"/>
          </p:cNvSpPr>
          <p:nvPr/>
        </p:nvSpPr>
        <p:spPr bwMode="auto">
          <a:xfrm>
            <a:off x="5659438" y="23860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24</a:t>
            </a:r>
          </a:p>
        </p:txBody>
      </p:sp>
      <p:sp>
        <p:nvSpPr>
          <p:cNvPr id="290858" name="Line 42"/>
          <p:cNvSpPr>
            <a:spLocks noChangeShapeType="1"/>
          </p:cNvSpPr>
          <p:nvPr/>
        </p:nvSpPr>
        <p:spPr bwMode="auto">
          <a:xfrm flipH="1">
            <a:off x="4933950" y="1984375"/>
            <a:ext cx="333375" cy="342900"/>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59" name="Line 43"/>
          <p:cNvSpPr>
            <a:spLocks noChangeShapeType="1"/>
          </p:cNvSpPr>
          <p:nvPr/>
        </p:nvSpPr>
        <p:spPr bwMode="auto">
          <a:xfrm>
            <a:off x="5503863" y="1993900"/>
            <a:ext cx="322262" cy="355600"/>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60" name="Oval 44"/>
          <p:cNvSpPr>
            <a:spLocks noChangeArrowheads="1"/>
          </p:cNvSpPr>
          <p:nvPr/>
        </p:nvSpPr>
        <p:spPr bwMode="auto">
          <a:xfrm>
            <a:off x="6600825" y="23431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61" name="Text Box 45"/>
          <p:cNvSpPr txBox="1">
            <a:spLocks noChangeArrowheads="1"/>
          </p:cNvSpPr>
          <p:nvPr/>
        </p:nvSpPr>
        <p:spPr bwMode="auto">
          <a:xfrm>
            <a:off x="6573838" y="23860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37</a:t>
            </a:r>
          </a:p>
        </p:txBody>
      </p:sp>
      <p:sp>
        <p:nvSpPr>
          <p:cNvPr id="290862" name="Oval 46"/>
          <p:cNvSpPr>
            <a:spLocks noChangeArrowheads="1"/>
          </p:cNvSpPr>
          <p:nvPr/>
        </p:nvSpPr>
        <p:spPr bwMode="auto">
          <a:xfrm>
            <a:off x="7515225" y="234315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63" name="Text Box 47"/>
          <p:cNvSpPr txBox="1">
            <a:spLocks noChangeArrowheads="1"/>
          </p:cNvSpPr>
          <p:nvPr/>
        </p:nvSpPr>
        <p:spPr bwMode="auto">
          <a:xfrm>
            <a:off x="7488238" y="238601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18</a:t>
            </a:r>
          </a:p>
        </p:txBody>
      </p:sp>
      <p:sp>
        <p:nvSpPr>
          <p:cNvPr id="290864" name="Line 48"/>
          <p:cNvSpPr>
            <a:spLocks noChangeShapeType="1"/>
          </p:cNvSpPr>
          <p:nvPr/>
        </p:nvSpPr>
        <p:spPr bwMode="auto">
          <a:xfrm flipH="1">
            <a:off x="6772275" y="1993900"/>
            <a:ext cx="323850" cy="34448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65" name="Line 49"/>
          <p:cNvSpPr>
            <a:spLocks noChangeShapeType="1"/>
          </p:cNvSpPr>
          <p:nvPr/>
        </p:nvSpPr>
        <p:spPr bwMode="auto">
          <a:xfrm>
            <a:off x="7353300" y="1984375"/>
            <a:ext cx="301625" cy="354013"/>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66" name="Oval 50"/>
          <p:cNvSpPr>
            <a:spLocks noChangeArrowheads="1"/>
          </p:cNvSpPr>
          <p:nvPr/>
        </p:nvSpPr>
        <p:spPr bwMode="auto">
          <a:xfrm>
            <a:off x="5445125" y="2946400"/>
            <a:ext cx="312738"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67" name="Text Box 51"/>
          <p:cNvSpPr txBox="1">
            <a:spLocks noChangeArrowheads="1"/>
          </p:cNvSpPr>
          <p:nvPr/>
        </p:nvSpPr>
        <p:spPr bwMode="auto">
          <a:xfrm>
            <a:off x="5418138" y="2989263"/>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33</a:t>
            </a:r>
          </a:p>
        </p:txBody>
      </p:sp>
      <p:sp>
        <p:nvSpPr>
          <p:cNvPr id="290868" name="Line 52"/>
          <p:cNvSpPr>
            <a:spLocks noChangeShapeType="1"/>
          </p:cNvSpPr>
          <p:nvPr/>
        </p:nvSpPr>
        <p:spPr bwMode="auto">
          <a:xfrm flipH="1">
            <a:off x="5600700" y="2586038"/>
            <a:ext cx="117475" cy="365125"/>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69" name="Line 53"/>
          <p:cNvSpPr>
            <a:spLocks noChangeShapeType="1"/>
          </p:cNvSpPr>
          <p:nvPr/>
        </p:nvSpPr>
        <p:spPr bwMode="auto">
          <a:xfrm flipV="1">
            <a:off x="5419725" y="1438275"/>
            <a:ext cx="742950" cy="290513"/>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70" name="Oval 54"/>
          <p:cNvSpPr>
            <a:spLocks noChangeArrowheads="1"/>
          </p:cNvSpPr>
          <p:nvPr/>
        </p:nvSpPr>
        <p:spPr bwMode="auto">
          <a:xfrm>
            <a:off x="4046538" y="1779588"/>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71" name="Text Box 55"/>
          <p:cNvSpPr txBox="1">
            <a:spLocks noChangeArrowheads="1"/>
          </p:cNvSpPr>
          <p:nvPr/>
        </p:nvSpPr>
        <p:spPr bwMode="auto">
          <a:xfrm>
            <a:off x="4019550" y="1822450"/>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8</a:t>
            </a:r>
          </a:p>
        </p:txBody>
      </p:sp>
      <p:sp>
        <p:nvSpPr>
          <p:cNvPr id="290872" name="Oval 56"/>
          <p:cNvSpPr>
            <a:spLocks noChangeArrowheads="1"/>
          </p:cNvSpPr>
          <p:nvPr/>
        </p:nvSpPr>
        <p:spPr bwMode="auto">
          <a:xfrm>
            <a:off x="3589338" y="2389188"/>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73" name="Text Box 57"/>
          <p:cNvSpPr txBox="1">
            <a:spLocks noChangeArrowheads="1"/>
          </p:cNvSpPr>
          <p:nvPr/>
        </p:nvSpPr>
        <p:spPr bwMode="auto">
          <a:xfrm>
            <a:off x="3562350" y="243205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17</a:t>
            </a:r>
          </a:p>
        </p:txBody>
      </p:sp>
      <p:sp>
        <p:nvSpPr>
          <p:cNvPr id="290874" name="Line 58"/>
          <p:cNvSpPr>
            <a:spLocks noChangeShapeType="1"/>
          </p:cNvSpPr>
          <p:nvPr/>
        </p:nvSpPr>
        <p:spPr bwMode="auto">
          <a:xfrm flipH="1">
            <a:off x="3760788" y="2039938"/>
            <a:ext cx="323850" cy="34448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75" name="Oval 59"/>
          <p:cNvSpPr>
            <a:spLocks noChangeArrowheads="1"/>
          </p:cNvSpPr>
          <p:nvPr/>
        </p:nvSpPr>
        <p:spPr bwMode="auto">
          <a:xfrm>
            <a:off x="3446463" y="3055938"/>
            <a:ext cx="312737" cy="311150"/>
          </a:xfrm>
          <a:prstGeom prst="ellipse">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76" name="Text Box 60"/>
          <p:cNvSpPr txBox="1">
            <a:spLocks noChangeArrowheads="1"/>
          </p:cNvSpPr>
          <p:nvPr/>
        </p:nvSpPr>
        <p:spPr bwMode="auto">
          <a:xfrm>
            <a:off x="3419475" y="3098800"/>
            <a:ext cx="323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accent2"/>
                </a:solidFill>
              </a:rPr>
              <a:t>26</a:t>
            </a:r>
          </a:p>
        </p:txBody>
      </p:sp>
      <p:sp>
        <p:nvSpPr>
          <p:cNvPr id="290877" name="Line 61"/>
          <p:cNvSpPr>
            <a:spLocks noChangeShapeType="1"/>
          </p:cNvSpPr>
          <p:nvPr/>
        </p:nvSpPr>
        <p:spPr bwMode="auto">
          <a:xfrm flipH="1">
            <a:off x="3600450" y="2717800"/>
            <a:ext cx="128588" cy="376238"/>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78" name="Group 62"/>
          <p:cNvGrpSpPr>
            <a:grpSpLocks/>
          </p:cNvGrpSpPr>
          <p:nvPr/>
        </p:nvGrpSpPr>
        <p:grpSpPr bwMode="auto">
          <a:xfrm>
            <a:off x="7288213" y="4002088"/>
            <a:ext cx="339725" cy="311150"/>
            <a:chOff x="4306" y="2833"/>
            <a:chExt cx="214" cy="196"/>
          </a:xfrm>
        </p:grpSpPr>
        <p:sp>
          <p:nvSpPr>
            <p:cNvPr id="290879" name="Oval 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80" name="Text Box 6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90881" name="Group 65"/>
          <p:cNvGrpSpPr>
            <a:grpSpLocks/>
          </p:cNvGrpSpPr>
          <p:nvPr/>
        </p:nvGrpSpPr>
        <p:grpSpPr bwMode="auto">
          <a:xfrm>
            <a:off x="6373813" y="4541838"/>
            <a:ext cx="339725" cy="311150"/>
            <a:chOff x="4306" y="2833"/>
            <a:chExt cx="214" cy="196"/>
          </a:xfrm>
        </p:grpSpPr>
        <p:sp>
          <p:nvSpPr>
            <p:cNvPr id="290882"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83"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290884" name="Line 68"/>
          <p:cNvSpPr>
            <a:spLocks noChangeShapeType="1"/>
          </p:cNvSpPr>
          <p:nvPr/>
        </p:nvSpPr>
        <p:spPr bwMode="auto">
          <a:xfrm flipH="1">
            <a:off x="6602413" y="424180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85" name="Group 69"/>
          <p:cNvGrpSpPr>
            <a:grpSpLocks/>
          </p:cNvGrpSpPr>
          <p:nvPr/>
        </p:nvGrpSpPr>
        <p:grpSpPr bwMode="auto">
          <a:xfrm>
            <a:off x="5903913" y="5151438"/>
            <a:ext cx="339725" cy="311150"/>
            <a:chOff x="4306" y="2833"/>
            <a:chExt cx="214" cy="196"/>
          </a:xfrm>
        </p:grpSpPr>
        <p:sp>
          <p:nvSpPr>
            <p:cNvPr id="290886" name="Oval 7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87" name="Text Box 7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90888" name="Group 72"/>
          <p:cNvGrpSpPr>
            <a:grpSpLocks/>
          </p:cNvGrpSpPr>
          <p:nvPr/>
        </p:nvGrpSpPr>
        <p:grpSpPr bwMode="auto">
          <a:xfrm>
            <a:off x="6831013" y="5151438"/>
            <a:ext cx="339725" cy="311150"/>
            <a:chOff x="4306" y="2833"/>
            <a:chExt cx="214" cy="196"/>
          </a:xfrm>
        </p:grpSpPr>
        <p:sp>
          <p:nvSpPr>
            <p:cNvPr id="290889" name="Oval 7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90" name="Text Box 7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90891" name="Line 75"/>
          <p:cNvSpPr>
            <a:spLocks noChangeShapeType="1"/>
          </p:cNvSpPr>
          <p:nvPr/>
        </p:nvSpPr>
        <p:spPr bwMode="auto">
          <a:xfrm flipH="1">
            <a:off x="6105525" y="47926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92" name="Line 76"/>
          <p:cNvSpPr>
            <a:spLocks noChangeShapeType="1"/>
          </p:cNvSpPr>
          <p:nvPr/>
        </p:nvSpPr>
        <p:spPr bwMode="auto">
          <a:xfrm>
            <a:off x="6675438" y="4802188"/>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93" name="Group 77"/>
          <p:cNvGrpSpPr>
            <a:grpSpLocks/>
          </p:cNvGrpSpPr>
          <p:nvPr/>
        </p:nvGrpSpPr>
        <p:grpSpPr bwMode="auto">
          <a:xfrm>
            <a:off x="6589713" y="5754688"/>
            <a:ext cx="339725" cy="311150"/>
            <a:chOff x="4306" y="2833"/>
            <a:chExt cx="214" cy="196"/>
          </a:xfrm>
        </p:grpSpPr>
        <p:sp>
          <p:nvSpPr>
            <p:cNvPr id="290894" name="Oval 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95" name="Text Box 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90896" name="Line 80"/>
          <p:cNvSpPr>
            <a:spLocks noChangeShapeType="1"/>
          </p:cNvSpPr>
          <p:nvPr/>
        </p:nvSpPr>
        <p:spPr bwMode="auto">
          <a:xfrm flipH="1">
            <a:off x="6772275" y="53943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97" name="Line 81"/>
          <p:cNvSpPr>
            <a:spLocks noChangeShapeType="1"/>
          </p:cNvSpPr>
          <p:nvPr/>
        </p:nvSpPr>
        <p:spPr bwMode="auto">
          <a:xfrm flipV="1">
            <a:off x="6591300" y="42465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898" name="Line 82"/>
          <p:cNvSpPr>
            <a:spLocks noChangeShapeType="1"/>
          </p:cNvSpPr>
          <p:nvPr/>
        </p:nvSpPr>
        <p:spPr bwMode="auto">
          <a:xfrm>
            <a:off x="7583488" y="4252913"/>
            <a:ext cx="677862" cy="2682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899" name="Group 83"/>
          <p:cNvGrpSpPr>
            <a:grpSpLocks/>
          </p:cNvGrpSpPr>
          <p:nvPr/>
        </p:nvGrpSpPr>
        <p:grpSpPr bwMode="auto">
          <a:xfrm>
            <a:off x="3179763" y="1209675"/>
            <a:ext cx="339725" cy="311150"/>
            <a:chOff x="4306" y="2833"/>
            <a:chExt cx="214" cy="196"/>
          </a:xfrm>
        </p:grpSpPr>
        <p:sp>
          <p:nvSpPr>
            <p:cNvPr id="290900" name="Oval 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01" name="Text Box 85"/>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90902" name="Group 86"/>
          <p:cNvGrpSpPr>
            <a:grpSpLocks/>
          </p:cNvGrpSpPr>
          <p:nvPr/>
        </p:nvGrpSpPr>
        <p:grpSpPr bwMode="auto">
          <a:xfrm>
            <a:off x="2265363" y="1749425"/>
            <a:ext cx="339725" cy="311150"/>
            <a:chOff x="4306" y="2833"/>
            <a:chExt cx="214" cy="196"/>
          </a:xfrm>
        </p:grpSpPr>
        <p:sp>
          <p:nvSpPr>
            <p:cNvPr id="290903" name="Oval 8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04" name="Text Box 8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90905" name="Line 89"/>
          <p:cNvSpPr>
            <a:spLocks noChangeShapeType="1"/>
          </p:cNvSpPr>
          <p:nvPr/>
        </p:nvSpPr>
        <p:spPr bwMode="auto">
          <a:xfrm flipH="1">
            <a:off x="2493963" y="1449388"/>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06" name="Line 90"/>
          <p:cNvSpPr>
            <a:spLocks noChangeShapeType="1"/>
          </p:cNvSpPr>
          <p:nvPr/>
        </p:nvSpPr>
        <p:spPr bwMode="auto">
          <a:xfrm>
            <a:off x="3495675" y="1449388"/>
            <a:ext cx="719138" cy="3254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07" name="Group 91"/>
          <p:cNvGrpSpPr>
            <a:grpSpLocks/>
          </p:cNvGrpSpPr>
          <p:nvPr/>
        </p:nvGrpSpPr>
        <p:grpSpPr bwMode="auto">
          <a:xfrm>
            <a:off x="1795463" y="2359025"/>
            <a:ext cx="339725" cy="311150"/>
            <a:chOff x="4306" y="2833"/>
            <a:chExt cx="214" cy="196"/>
          </a:xfrm>
        </p:grpSpPr>
        <p:sp>
          <p:nvSpPr>
            <p:cNvPr id="290908" name="Oval 9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09" name="Text Box 9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90910" name="Group 94"/>
          <p:cNvGrpSpPr>
            <a:grpSpLocks/>
          </p:cNvGrpSpPr>
          <p:nvPr/>
        </p:nvGrpSpPr>
        <p:grpSpPr bwMode="auto">
          <a:xfrm>
            <a:off x="2722563" y="2359025"/>
            <a:ext cx="339725" cy="311150"/>
            <a:chOff x="4306" y="2833"/>
            <a:chExt cx="214" cy="196"/>
          </a:xfrm>
        </p:grpSpPr>
        <p:sp>
          <p:nvSpPr>
            <p:cNvPr id="290911"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12"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90913" name="Line 97"/>
          <p:cNvSpPr>
            <a:spLocks noChangeShapeType="1"/>
          </p:cNvSpPr>
          <p:nvPr/>
        </p:nvSpPr>
        <p:spPr bwMode="auto">
          <a:xfrm flipH="1">
            <a:off x="1997075" y="2000250"/>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14" name="Line 98"/>
          <p:cNvSpPr>
            <a:spLocks noChangeShapeType="1"/>
          </p:cNvSpPr>
          <p:nvPr/>
        </p:nvSpPr>
        <p:spPr bwMode="auto">
          <a:xfrm>
            <a:off x="2566988" y="2009775"/>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15" name="Group 99"/>
          <p:cNvGrpSpPr>
            <a:grpSpLocks/>
          </p:cNvGrpSpPr>
          <p:nvPr/>
        </p:nvGrpSpPr>
        <p:grpSpPr bwMode="auto">
          <a:xfrm>
            <a:off x="2481263" y="2962275"/>
            <a:ext cx="339725" cy="311150"/>
            <a:chOff x="4306" y="2833"/>
            <a:chExt cx="214" cy="196"/>
          </a:xfrm>
        </p:grpSpPr>
        <p:sp>
          <p:nvSpPr>
            <p:cNvPr id="290916" name="Oval 10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17" name="Text Box 10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90918" name="Line 102"/>
          <p:cNvSpPr>
            <a:spLocks noChangeShapeType="1"/>
          </p:cNvSpPr>
          <p:nvPr/>
        </p:nvSpPr>
        <p:spPr bwMode="auto">
          <a:xfrm flipH="1">
            <a:off x="2663825" y="2601913"/>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19" name="Line 103"/>
          <p:cNvSpPr>
            <a:spLocks noChangeShapeType="1"/>
          </p:cNvSpPr>
          <p:nvPr/>
        </p:nvSpPr>
        <p:spPr bwMode="auto">
          <a:xfrm flipV="1">
            <a:off x="2482850" y="1454150"/>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20" name="Group 104"/>
          <p:cNvGrpSpPr>
            <a:grpSpLocks/>
          </p:cNvGrpSpPr>
          <p:nvPr/>
        </p:nvGrpSpPr>
        <p:grpSpPr bwMode="auto">
          <a:xfrm>
            <a:off x="5967413" y="3475038"/>
            <a:ext cx="339725" cy="311150"/>
            <a:chOff x="4306" y="2833"/>
            <a:chExt cx="214" cy="196"/>
          </a:xfrm>
        </p:grpSpPr>
        <p:sp>
          <p:nvSpPr>
            <p:cNvPr id="290921" name="Oval 10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22" name="Text Box 10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290923" name="Group 107"/>
          <p:cNvGrpSpPr>
            <a:grpSpLocks/>
          </p:cNvGrpSpPr>
          <p:nvPr/>
        </p:nvGrpSpPr>
        <p:grpSpPr bwMode="auto">
          <a:xfrm>
            <a:off x="5053013" y="4014788"/>
            <a:ext cx="339725" cy="311150"/>
            <a:chOff x="4306" y="2833"/>
            <a:chExt cx="214" cy="196"/>
          </a:xfrm>
        </p:grpSpPr>
        <p:sp>
          <p:nvSpPr>
            <p:cNvPr id="290924" name="Oval 10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25" name="Text Box 10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290926" name="Line 110"/>
          <p:cNvSpPr>
            <a:spLocks noChangeShapeType="1"/>
          </p:cNvSpPr>
          <p:nvPr/>
        </p:nvSpPr>
        <p:spPr bwMode="auto">
          <a:xfrm flipH="1">
            <a:off x="5281613" y="371475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27" name="Group 111"/>
          <p:cNvGrpSpPr>
            <a:grpSpLocks/>
          </p:cNvGrpSpPr>
          <p:nvPr/>
        </p:nvGrpSpPr>
        <p:grpSpPr bwMode="auto">
          <a:xfrm>
            <a:off x="4583113" y="4624388"/>
            <a:ext cx="339725" cy="311150"/>
            <a:chOff x="4306" y="2833"/>
            <a:chExt cx="214" cy="196"/>
          </a:xfrm>
        </p:grpSpPr>
        <p:sp>
          <p:nvSpPr>
            <p:cNvPr id="290928" name="Oval 1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29" name="Text Box 1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90930" name="Group 114"/>
          <p:cNvGrpSpPr>
            <a:grpSpLocks/>
          </p:cNvGrpSpPr>
          <p:nvPr/>
        </p:nvGrpSpPr>
        <p:grpSpPr bwMode="auto">
          <a:xfrm>
            <a:off x="5510213" y="4624388"/>
            <a:ext cx="339725" cy="311150"/>
            <a:chOff x="4306" y="2833"/>
            <a:chExt cx="214" cy="196"/>
          </a:xfrm>
        </p:grpSpPr>
        <p:sp>
          <p:nvSpPr>
            <p:cNvPr id="290931"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32" name="Text Box 1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90933" name="Line 117"/>
          <p:cNvSpPr>
            <a:spLocks noChangeShapeType="1"/>
          </p:cNvSpPr>
          <p:nvPr/>
        </p:nvSpPr>
        <p:spPr bwMode="auto">
          <a:xfrm flipH="1">
            <a:off x="4784725" y="42656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34" name="Line 118"/>
          <p:cNvSpPr>
            <a:spLocks noChangeShapeType="1"/>
          </p:cNvSpPr>
          <p:nvPr/>
        </p:nvSpPr>
        <p:spPr bwMode="auto">
          <a:xfrm>
            <a:off x="5354638" y="4275138"/>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35" name="Group 119"/>
          <p:cNvGrpSpPr>
            <a:grpSpLocks/>
          </p:cNvGrpSpPr>
          <p:nvPr/>
        </p:nvGrpSpPr>
        <p:grpSpPr bwMode="auto">
          <a:xfrm>
            <a:off x="5268913" y="5227638"/>
            <a:ext cx="339725" cy="311150"/>
            <a:chOff x="4306" y="2833"/>
            <a:chExt cx="214" cy="196"/>
          </a:xfrm>
        </p:grpSpPr>
        <p:sp>
          <p:nvSpPr>
            <p:cNvPr id="290936" name="Oval 1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37" name="Text Box 1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90938" name="Line 122"/>
          <p:cNvSpPr>
            <a:spLocks noChangeShapeType="1"/>
          </p:cNvSpPr>
          <p:nvPr/>
        </p:nvSpPr>
        <p:spPr bwMode="auto">
          <a:xfrm flipH="1">
            <a:off x="5451475" y="48672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39" name="Line 123"/>
          <p:cNvSpPr>
            <a:spLocks noChangeShapeType="1"/>
          </p:cNvSpPr>
          <p:nvPr/>
        </p:nvSpPr>
        <p:spPr bwMode="auto">
          <a:xfrm flipV="1">
            <a:off x="5270500" y="371951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40" name="Line 124"/>
          <p:cNvSpPr>
            <a:spLocks noChangeShapeType="1"/>
          </p:cNvSpPr>
          <p:nvPr/>
        </p:nvSpPr>
        <p:spPr bwMode="auto">
          <a:xfrm>
            <a:off x="6292850" y="3698875"/>
            <a:ext cx="1076325" cy="3667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41" name="Freeform 125"/>
          <p:cNvSpPr>
            <a:spLocks/>
          </p:cNvSpPr>
          <p:nvPr/>
        </p:nvSpPr>
        <p:spPr bwMode="auto">
          <a:xfrm>
            <a:off x="7207250" y="1839913"/>
            <a:ext cx="1312863" cy="1839912"/>
          </a:xfrm>
          <a:custGeom>
            <a:avLst/>
            <a:gdLst>
              <a:gd name="T0" fmla="*/ 380 w 827"/>
              <a:gd name="T1" fmla="*/ 0 h 1159"/>
              <a:gd name="T2" fmla="*/ 827 w 827"/>
              <a:gd name="T3" fmla="*/ 0 h 1159"/>
              <a:gd name="T4" fmla="*/ 827 w 827"/>
              <a:gd name="T5" fmla="*/ 1159 h 1159"/>
              <a:gd name="T6" fmla="*/ 0 w 827"/>
              <a:gd name="T7" fmla="*/ 1159 h 1159"/>
            </a:gdLst>
            <a:ahLst/>
            <a:cxnLst>
              <a:cxn ang="0">
                <a:pos x="T0" y="T1"/>
              </a:cxn>
              <a:cxn ang="0">
                <a:pos x="T2" y="T3"/>
              </a:cxn>
              <a:cxn ang="0">
                <a:pos x="T4" y="T5"/>
              </a:cxn>
              <a:cxn ang="0">
                <a:pos x="T6" y="T7"/>
              </a:cxn>
            </a:cxnLst>
            <a:rect l="0" t="0" r="r" b="b"/>
            <a:pathLst>
              <a:path w="827" h="1159">
                <a:moveTo>
                  <a:pt x="380" y="0"/>
                </a:moveTo>
                <a:lnTo>
                  <a:pt x="827" y="0"/>
                </a:lnTo>
                <a:lnTo>
                  <a:pt x="827" y="1159"/>
                </a:lnTo>
                <a:lnTo>
                  <a:pt x="0" y="1159"/>
                </a:lnTo>
              </a:path>
            </a:pathLst>
          </a:custGeom>
          <a:noFill/>
          <a:ln w="9525" cap="flat" cmpd="sng">
            <a:solidFill>
              <a:schemeClr val="tx1"/>
            </a:solidFill>
            <a:prstDash val="solid"/>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42" name="Group 126"/>
          <p:cNvGrpSpPr>
            <a:grpSpLocks/>
          </p:cNvGrpSpPr>
          <p:nvPr/>
        </p:nvGrpSpPr>
        <p:grpSpPr bwMode="auto">
          <a:xfrm>
            <a:off x="2451100" y="3530600"/>
            <a:ext cx="339725" cy="311150"/>
            <a:chOff x="4306" y="2833"/>
            <a:chExt cx="214" cy="196"/>
          </a:xfrm>
        </p:grpSpPr>
        <p:sp>
          <p:nvSpPr>
            <p:cNvPr id="290943" name="Oval 12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44" name="Text Box 12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sp>
        <p:nvSpPr>
          <p:cNvPr id="290945" name="Line 129"/>
          <p:cNvSpPr>
            <a:spLocks noChangeShapeType="1"/>
          </p:cNvSpPr>
          <p:nvPr/>
        </p:nvSpPr>
        <p:spPr bwMode="auto">
          <a:xfrm flipH="1">
            <a:off x="1765300" y="3770313"/>
            <a:ext cx="741363"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46" name="Line 130"/>
          <p:cNvSpPr>
            <a:spLocks noChangeShapeType="1"/>
          </p:cNvSpPr>
          <p:nvPr/>
        </p:nvSpPr>
        <p:spPr bwMode="auto">
          <a:xfrm flipV="1">
            <a:off x="1754188" y="377507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47" name="Line 131"/>
          <p:cNvSpPr>
            <a:spLocks noChangeShapeType="1"/>
          </p:cNvSpPr>
          <p:nvPr/>
        </p:nvSpPr>
        <p:spPr bwMode="auto">
          <a:xfrm>
            <a:off x="2776538" y="3754438"/>
            <a:ext cx="1076325" cy="3667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48" name="Group 132"/>
          <p:cNvGrpSpPr>
            <a:grpSpLocks/>
          </p:cNvGrpSpPr>
          <p:nvPr/>
        </p:nvGrpSpPr>
        <p:grpSpPr bwMode="auto">
          <a:xfrm>
            <a:off x="2408238" y="4587875"/>
            <a:ext cx="339725" cy="311150"/>
            <a:chOff x="4306" y="2833"/>
            <a:chExt cx="214" cy="196"/>
          </a:xfrm>
        </p:grpSpPr>
        <p:sp>
          <p:nvSpPr>
            <p:cNvPr id="290949" name="Oval 1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50" name="Text Box 13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290951" name="Group 135"/>
          <p:cNvGrpSpPr>
            <a:grpSpLocks/>
          </p:cNvGrpSpPr>
          <p:nvPr/>
        </p:nvGrpSpPr>
        <p:grpSpPr bwMode="auto">
          <a:xfrm>
            <a:off x="2865438" y="5229225"/>
            <a:ext cx="339725" cy="311150"/>
            <a:chOff x="4306" y="2833"/>
            <a:chExt cx="214" cy="196"/>
          </a:xfrm>
        </p:grpSpPr>
        <p:sp>
          <p:nvSpPr>
            <p:cNvPr id="290952" name="Oval 13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53" name="Text Box 13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290954" name="Line 138"/>
          <p:cNvSpPr>
            <a:spLocks noChangeShapeType="1"/>
          </p:cNvSpPr>
          <p:nvPr/>
        </p:nvSpPr>
        <p:spPr bwMode="auto">
          <a:xfrm flipH="1">
            <a:off x="2149475" y="48482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55" name="Group 139"/>
          <p:cNvGrpSpPr>
            <a:grpSpLocks/>
          </p:cNvGrpSpPr>
          <p:nvPr/>
        </p:nvGrpSpPr>
        <p:grpSpPr bwMode="auto">
          <a:xfrm>
            <a:off x="1976438" y="5186363"/>
            <a:ext cx="339725" cy="311150"/>
            <a:chOff x="4306" y="2833"/>
            <a:chExt cx="214" cy="196"/>
          </a:xfrm>
        </p:grpSpPr>
        <p:sp>
          <p:nvSpPr>
            <p:cNvPr id="290956" name="Oval 1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57" name="Text Box 141"/>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290958" name="Group 142"/>
          <p:cNvGrpSpPr>
            <a:grpSpLocks/>
          </p:cNvGrpSpPr>
          <p:nvPr/>
        </p:nvGrpSpPr>
        <p:grpSpPr bwMode="auto">
          <a:xfrm>
            <a:off x="1519238" y="5795963"/>
            <a:ext cx="339725" cy="311150"/>
            <a:chOff x="4306" y="2833"/>
            <a:chExt cx="214" cy="196"/>
          </a:xfrm>
        </p:grpSpPr>
        <p:sp>
          <p:nvSpPr>
            <p:cNvPr id="290959" name="Oval 1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60" name="Text Box 14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290961" name="Line 145"/>
          <p:cNvSpPr>
            <a:spLocks noChangeShapeType="1"/>
          </p:cNvSpPr>
          <p:nvPr/>
        </p:nvSpPr>
        <p:spPr bwMode="auto">
          <a:xfrm flipH="1">
            <a:off x="1717675" y="5446713"/>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62" name="Group 146"/>
          <p:cNvGrpSpPr>
            <a:grpSpLocks/>
          </p:cNvGrpSpPr>
          <p:nvPr/>
        </p:nvGrpSpPr>
        <p:grpSpPr bwMode="auto">
          <a:xfrm>
            <a:off x="1376363" y="6462713"/>
            <a:ext cx="339725" cy="311150"/>
            <a:chOff x="4306" y="2833"/>
            <a:chExt cx="214" cy="196"/>
          </a:xfrm>
        </p:grpSpPr>
        <p:sp>
          <p:nvSpPr>
            <p:cNvPr id="290963" name="Oval 14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64" name="Text Box 14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290965" name="Line 149"/>
          <p:cNvSpPr>
            <a:spLocks noChangeShapeType="1"/>
          </p:cNvSpPr>
          <p:nvPr/>
        </p:nvSpPr>
        <p:spPr bwMode="auto">
          <a:xfrm flipH="1">
            <a:off x="1557338" y="6124575"/>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66" name="Group 150"/>
          <p:cNvGrpSpPr>
            <a:grpSpLocks/>
          </p:cNvGrpSpPr>
          <p:nvPr/>
        </p:nvGrpSpPr>
        <p:grpSpPr bwMode="auto">
          <a:xfrm>
            <a:off x="2520950" y="5775325"/>
            <a:ext cx="339725" cy="311150"/>
            <a:chOff x="4306" y="2833"/>
            <a:chExt cx="214" cy="196"/>
          </a:xfrm>
        </p:grpSpPr>
        <p:sp>
          <p:nvSpPr>
            <p:cNvPr id="290967" name="Oval 1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68" name="Text Box 1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290969" name="Line 153"/>
          <p:cNvSpPr>
            <a:spLocks noChangeShapeType="1"/>
          </p:cNvSpPr>
          <p:nvPr/>
        </p:nvSpPr>
        <p:spPr bwMode="auto">
          <a:xfrm>
            <a:off x="2273300" y="5449888"/>
            <a:ext cx="4191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70" name="Line 154"/>
          <p:cNvSpPr>
            <a:spLocks noChangeShapeType="1"/>
          </p:cNvSpPr>
          <p:nvPr/>
        </p:nvSpPr>
        <p:spPr bwMode="auto">
          <a:xfrm>
            <a:off x="2689225" y="4833938"/>
            <a:ext cx="333375" cy="3984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71" name="Group 155"/>
          <p:cNvGrpSpPr>
            <a:grpSpLocks/>
          </p:cNvGrpSpPr>
          <p:nvPr/>
        </p:nvGrpSpPr>
        <p:grpSpPr bwMode="auto">
          <a:xfrm>
            <a:off x="1587500" y="4068763"/>
            <a:ext cx="339725" cy="311150"/>
            <a:chOff x="4306" y="2833"/>
            <a:chExt cx="214" cy="196"/>
          </a:xfrm>
        </p:grpSpPr>
        <p:sp>
          <p:nvSpPr>
            <p:cNvPr id="290972" name="Oval 1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73" name="Text Box 157"/>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290974" name="Group 158"/>
          <p:cNvGrpSpPr>
            <a:grpSpLocks/>
          </p:cNvGrpSpPr>
          <p:nvPr/>
        </p:nvGrpSpPr>
        <p:grpSpPr bwMode="auto">
          <a:xfrm>
            <a:off x="673100" y="4608513"/>
            <a:ext cx="339725" cy="311150"/>
            <a:chOff x="4306" y="2833"/>
            <a:chExt cx="214" cy="196"/>
          </a:xfrm>
        </p:grpSpPr>
        <p:sp>
          <p:nvSpPr>
            <p:cNvPr id="290975" name="Oval 1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76" name="Text Box 1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290977" name="Line 161"/>
          <p:cNvSpPr>
            <a:spLocks noChangeShapeType="1"/>
          </p:cNvSpPr>
          <p:nvPr/>
        </p:nvSpPr>
        <p:spPr bwMode="auto">
          <a:xfrm flipH="1">
            <a:off x="901700" y="4308475"/>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78" name="Group 162"/>
          <p:cNvGrpSpPr>
            <a:grpSpLocks/>
          </p:cNvGrpSpPr>
          <p:nvPr/>
        </p:nvGrpSpPr>
        <p:grpSpPr bwMode="auto">
          <a:xfrm>
            <a:off x="203200" y="5218113"/>
            <a:ext cx="339725" cy="311150"/>
            <a:chOff x="4306" y="2833"/>
            <a:chExt cx="214" cy="196"/>
          </a:xfrm>
        </p:grpSpPr>
        <p:sp>
          <p:nvSpPr>
            <p:cNvPr id="290979" name="Oval 16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80" name="Text Box 16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290981" name="Group 165"/>
          <p:cNvGrpSpPr>
            <a:grpSpLocks/>
          </p:cNvGrpSpPr>
          <p:nvPr/>
        </p:nvGrpSpPr>
        <p:grpSpPr bwMode="auto">
          <a:xfrm>
            <a:off x="1130300" y="5218113"/>
            <a:ext cx="339725" cy="311150"/>
            <a:chOff x="4306" y="2833"/>
            <a:chExt cx="214" cy="196"/>
          </a:xfrm>
        </p:grpSpPr>
        <p:sp>
          <p:nvSpPr>
            <p:cNvPr id="290982" name="Oval 1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83" name="Text Box 1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290984" name="Line 168"/>
          <p:cNvSpPr>
            <a:spLocks noChangeShapeType="1"/>
          </p:cNvSpPr>
          <p:nvPr/>
        </p:nvSpPr>
        <p:spPr bwMode="auto">
          <a:xfrm flipH="1">
            <a:off x="404813" y="4859338"/>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85" name="Line 169"/>
          <p:cNvSpPr>
            <a:spLocks noChangeShapeType="1"/>
          </p:cNvSpPr>
          <p:nvPr/>
        </p:nvSpPr>
        <p:spPr bwMode="auto">
          <a:xfrm>
            <a:off x="974725" y="4868863"/>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86" name="Group 170"/>
          <p:cNvGrpSpPr>
            <a:grpSpLocks/>
          </p:cNvGrpSpPr>
          <p:nvPr/>
        </p:nvGrpSpPr>
        <p:grpSpPr bwMode="auto">
          <a:xfrm>
            <a:off x="889000" y="5821363"/>
            <a:ext cx="339725" cy="311150"/>
            <a:chOff x="4306" y="2833"/>
            <a:chExt cx="214" cy="196"/>
          </a:xfrm>
        </p:grpSpPr>
        <p:sp>
          <p:nvSpPr>
            <p:cNvPr id="290987" name="Oval 17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88" name="Text Box 17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290989" name="Line 173"/>
          <p:cNvSpPr>
            <a:spLocks noChangeShapeType="1"/>
          </p:cNvSpPr>
          <p:nvPr/>
        </p:nvSpPr>
        <p:spPr bwMode="auto">
          <a:xfrm flipH="1">
            <a:off x="1071563" y="5461000"/>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90" name="Line 174"/>
          <p:cNvSpPr>
            <a:spLocks noChangeShapeType="1"/>
          </p:cNvSpPr>
          <p:nvPr/>
        </p:nvSpPr>
        <p:spPr bwMode="auto">
          <a:xfrm flipV="1">
            <a:off x="890588" y="431323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0991" name="Line 175"/>
          <p:cNvSpPr>
            <a:spLocks noChangeShapeType="1"/>
          </p:cNvSpPr>
          <p:nvPr/>
        </p:nvSpPr>
        <p:spPr bwMode="auto">
          <a:xfrm>
            <a:off x="1882775" y="4319588"/>
            <a:ext cx="677863" cy="2682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0992" name="Group 176"/>
          <p:cNvGrpSpPr>
            <a:grpSpLocks/>
          </p:cNvGrpSpPr>
          <p:nvPr/>
        </p:nvGrpSpPr>
        <p:grpSpPr bwMode="auto">
          <a:xfrm>
            <a:off x="3676650" y="4137025"/>
            <a:ext cx="339725" cy="311150"/>
            <a:chOff x="4306" y="2833"/>
            <a:chExt cx="214" cy="196"/>
          </a:xfrm>
        </p:grpSpPr>
        <p:sp>
          <p:nvSpPr>
            <p:cNvPr id="290993" name="Oval 1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94" name="Text Box 1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290995" name="Group 179"/>
          <p:cNvGrpSpPr>
            <a:grpSpLocks/>
          </p:cNvGrpSpPr>
          <p:nvPr/>
        </p:nvGrpSpPr>
        <p:grpSpPr bwMode="auto">
          <a:xfrm>
            <a:off x="3206750" y="4746625"/>
            <a:ext cx="339725" cy="311150"/>
            <a:chOff x="4306" y="2833"/>
            <a:chExt cx="214" cy="196"/>
          </a:xfrm>
        </p:grpSpPr>
        <p:sp>
          <p:nvSpPr>
            <p:cNvPr id="290996" name="Oval 18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997" name="Text Box 18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290998" name="Group 182"/>
          <p:cNvGrpSpPr>
            <a:grpSpLocks/>
          </p:cNvGrpSpPr>
          <p:nvPr/>
        </p:nvGrpSpPr>
        <p:grpSpPr bwMode="auto">
          <a:xfrm>
            <a:off x="4133850" y="4746625"/>
            <a:ext cx="339725" cy="311150"/>
            <a:chOff x="4306" y="2833"/>
            <a:chExt cx="214" cy="196"/>
          </a:xfrm>
        </p:grpSpPr>
        <p:sp>
          <p:nvSpPr>
            <p:cNvPr id="290999" name="Oval 1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000" name="Text Box 1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291001" name="Line 185"/>
          <p:cNvSpPr>
            <a:spLocks noChangeShapeType="1"/>
          </p:cNvSpPr>
          <p:nvPr/>
        </p:nvSpPr>
        <p:spPr bwMode="auto">
          <a:xfrm flipH="1">
            <a:off x="3408363" y="4387850"/>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1002" name="Line 186"/>
          <p:cNvSpPr>
            <a:spLocks noChangeShapeType="1"/>
          </p:cNvSpPr>
          <p:nvPr/>
        </p:nvSpPr>
        <p:spPr bwMode="auto">
          <a:xfrm>
            <a:off x="3978275" y="4397375"/>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1003" name="Group 187"/>
          <p:cNvGrpSpPr>
            <a:grpSpLocks/>
          </p:cNvGrpSpPr>
          <p:nvPr/>
        </p:nvGrpSpPr>
        <p:grpSpPr bwMode="auto">
          <a:xfrm>
            <a:off x="3892550" y="5349875"/>
            <a:ext cx="339725" cy="311150"/>
            <a:chOff x="4306" y="2833"/>
            <a:chExt cx="214" cy="196"/>
          </a:xfrm>
        </p:grpSpPr>
        <p:sp>
          <p:nvSpPr>
            <p:cNvPr id="291004" name="Oval 1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005" name="Text Box 18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291006" name="Line 190"/>
          <p:cNvSpPr>
            <a:spLocks noChangeShapeType="1"/>
          </p:cNvSpPr>
          <p:nvPr/>
        </p:nvSpPr>
        <p:spPr bwMode="auto">
          <a:xfrm flipH="1">
            <a:off x="4075113" y="4989513"/>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1007" name="Line 191"/>
          <p:cNvSpPr>
            <a:spLocks noChangeShapeType="1"/>
          </p:cNvSpPr>
          <p:nvPr/>
        </p:nvSpPr>
        <p:spPr bwMode="auto">
          <a:xfrm flipH="1">
            <a:off x="3700463" y="3700463"/>
            <a:ext cx="1473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1008" name="Text Box 192"/>
          <p:cNvSpPr txBox="1">
            <a:spLocks noChangeArrowheads="1"/>
          </p:cNvSpPr>
          <p:nvPr/>
        </p:nvSpPr>
        <p:spPr bwMode="auto">
          <a:xfrm>
            <a:off x="4092575" y="3390900"/>
            <a:ext cx="644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swap</a:t>
            </a:r>
          </a:p>
        </p:txBody>
      </p:sp>
      <p:sp>
        <p:nvSpPr>
          <p:cNvPr id="291009" name="Text Box 193"/>
          <p:cNvSpPr txBox="1">
            <a:spLocks noChangeArrowheads="1"/>
          </p:cNvSpPr>
          <p:nvPr/>
        </p:nvSpPr>
        <p:spPr bwMode="auto">
          <a:xfrm>
            <a:off x="7835900" y="2644775"/>
            <a:ext cx="739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attach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619125" y="165100"/>
            <a:ext cx="7772400" cy="884238"/>
          </a:xfrm>
        </p:spPr>
        <p:txBody>
          <a:bodyPr/>
          <a:lstStyle/>
          <a:p>
            <a:r>
              <a:rPr lang="en-US" sz="3200"/>
              <a:t>Running Time of the Recursive </a:t>
            </a:r>
            <a:r>
              <a:rPr lang="en-US" sz="3200">
                <a:latin typeface="Batang" pitchFamily="18" charset="-127"/>
              </a:rPr>
              <a:t>merge</a:t>
            </a:r>
          </a:p>
        </p:txBody>
      </p:sp>
      <p:sp>
        <p:nvSpPr>
          <p:cNvPr id="291843"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sym typeface="Symbol" pitchFamily="18" charset="2"/>
              </a:rPr>
              <a:t>The recursive calls are performed along the right paths of both input leftist heaps.</a:t>
            </a:r>
          </a:p>
          <a:p>
            <a:r>
              <a:rPr lang="en-US" sz="2000">
                <a:sym typeface="Symbol" pitchFamily="18" charset="2"/>
              </a:rPr>
              <a:t>The sum of the length of the right paths of both input heaps is O(log</a:t>
            </a:r>
            <a:r>
              <a:rPr lang="en-US" sz="2000" i="1">
                <a:sym typeface="Symbol" pitchFamily="18" charset="2"/>
              </a:rPr>
              <a:t>N</a:t>
            </a:r>
            <a:r>
              <a:rPr lang="en-US" sz="2000">
                <a:sym typeface="Symbol" pitchFamily="18" charset="2"/>
              </a:rPr>
              <a:t>).</a:t>
            </a:r>
          </a:p>
          <a:p>
            <a:pPr lvl="1"/>
            <a:r>
              <a:rPr lang="en-US" sz="1800">
                <a:sym typeface="Symbol" pitchFamily="18" charset="2"/>
              </a:rPr>
              <a:t>The length of the right path of the first input leftist heap is at most log(N+1) - 1.</a:t>
            </a:r>
          </a:p>
          <a:p>
            <a:pPr lvl="1"/>
            <a:r>
              <a:rPr lang="en-US" sz="1800">
                <a:sym typeface="Symbol" pitchFamily="18" charset="2"/>
              </a:rPr>
              <a:t>The length of the right path of the first input leftist heap is at most log(N+1) - 1.</a:t>
            </a:r>
          </a:p>
          <a:p>
            <a:r>
              <a:rPr lang="en-US" sz="2000">
                <a:sym typeface="Symbol" pitchFamily="18" charset="2"/>
              </a:rPr>
              <a:t>At each node visited during the recursive calls, only constant work (attaching and swapping if necessary) is performed.</a:t>
            </a:r>
          </a:p>
          <a:p>
            <a:r>
              <a:rPr lang="en-US" sz="2000">
                <a:sym typeface="Symbol" pitchFamily="18" charset="2"/>
              </a:rPr>
              <a:t>The running time of </a:t>
            </a:r>
            <a:r>
              <a:rPr lang="en-US" sz="2000">
                <a:latin typeface="Batang" pitchFamily="18" charset="-127"/>
                <a:sym typeface="Symbol" pitchFamily="18" charset="2"/>
              </a:rPr>
              <a:t>merge</a:t>
            </a:r>
            <a:r>
              <a:rPr lang="en-US" sz="2000">
                <a:sym typeface="Symbol" pitchFamily="18" charset="2"/>
              </a:rPr>
              <a:t> is O(log</a:t>
            </a:r>
            <a:r>
              <a:rPr lang="en-US" sz="2000" i="1">
                <a:sym typeface="Symbol" pitchFamily="18" charset="2"/>
              </a:rPr>
              <a:t>N</a:t>
            </a:r>
            <a:r>
              <a:rPr lang="en-US" sz="2000">
                <a:sym typeface="Symbol" pitchFamily="18" charset="2"/>
              </a:rPr>
              <a:t>).</a:t>
            </a:r>
          </a:p>
        </p:txBody>
      </p:sp>
      <p:sp>
        <p:nvSpPr>
          <p:cNvPr id="29184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619125" y="165100"/>
            <a:ext cx="7772400" cy="884238"/>
          </a:xfrm>
        </p:spPr>
        <p:txBody>
          <a:bodyPr/>
          <a:lstStyle/>
          <a:p>
            <a:r>
              <a:rPr lang="en-US" sz="3200"/>
              <a:t>Merge Leftist Heaps (review)</a:t>
            </a:r>
            <a:endParaRPr lang="en-US" sz="3200">
              <a:latin typeface="Batang" pitchFamily="18" charset="-127"/>
            </a:endParaRPr>
          </a:p>
        </p:txBody>
      </p:sp>
      <p:sp>
        <p:nvSpPr>
          <p:cNvPr id="297987"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sym typeface="Symbol" pitchFamily="18" charset="2"/>
              </a:rPr>
              <a:t>A recursive solution for merging two leftist heaps, H</a:t>
            </a:r>
            <a:r>
              <a:rPr lang="en-US" sz="2000" baseline="-25000">
                <a:sym typeface="Symbol" pitchFamily="18" charset="2"/>
              </a:rPr>
              <a:t>1</a:t>
            </a:r>
            <a:r>
              <a:rPr lang="en-US" sz="2000">
                <a:sym typeface="Symbol" pitchFamily="18" charset="2"/>
              </a:rPr>
              <a:t> and H</a:t>
            </a:r>
            <a:r>
              <a:rPr lang="en-US" sz="2000" baseline="-25000">
                <a:sym typeface="Symbol" pitchFamily="18" charset="2"/>
              </a:rPr>
              <a:t>2</a:t>
            </a:r>
          </a:p>
          <a:p>
            <a:pPr lvl="1"/>
            <a:r>
              <a:rPr lang="en-US" sz="1800">
                <a:sym typeface="Symbol" pitchFamily="18" charset="2"/>
              </a:rPr>
              <a:t>If either of the two heaps is empty, then we can return the other heap. Otherwise,</a:t>
            </a:r>
          </a:p>
          <a:p>
            <a:pPr lvl="1"/>
            <a:r>
              <a:rPr lang="en-US" sz="1800">
                <a:solidFill>
                  <a:srgbClr val="FF00FF"/>
                </a:solidFill>
                <a:sym typeface="Symbol" pitchFamily="18" charset="2"/>
              </a:rPr>
              <a:t>First Step</a:t>
            </a:r>
            <a:r>
              <a:rPr lang="en-US" sz="1800">
                <a:sym typeface="Symbol" pitchFamily="18" charset="2"/>
              </a:rPr>
              <a:t>: recursively merge the heap with the larger root with the right subheap of the heap with smaller root.</a:t>
            </a:r>
          </a:p>
          <a:p>
            <a:pPr lvl="1"/>
            <a:r>
              <a:rPr lang="en-US" sz="1800">
                <a:solidFill>
                  <a:srgbClr val="FF00FF"/>
                </a:solidFill>
                <a:sym typeface="Symbol" pitchFamily="18" charset="2"/>
              </a:rPr>
              <a:t>Second Step</a:t>
            </a:r>
            <a:r>
              <a:rPr lang="en-US" sz="1800">
                <a:sym typeface="Symbol" pitchFamily="18" charset="2"/>
              </a:rPr>
              <a:t>:  Attach the leftist subheap returned by the recursive call as the right child of the root of the heap with smaller root.</a:t>
            </a:r>
          </a:p>
          <a:p>
            <a:pPr lvl="1"/>
            <a:r>
              <a:rPr lang="en-US" sz="1800">
                <a:solidFill>
                  <a:srgbClr val="FF00FF"/>
                </a:solidFill>
                <a:sym typeface="Symbol" pitchFamily="18" charset="2"/>
              </a:rPr>
              <a:t>Third Step</a:t>
            </a:r>
            <a:r>
              <a:rPr lang="en-US" sz="1800">
                <a:sym typeface="Symbol" pitchFamily="18" charset="2"/>
              </a:rPr>
              <a:t>: If the resulting heap is not leftist, swap the root’s left and right children.</a:t>
            </a:r>
          </a:p>
          <a:p>
            <a:pPr lvl="1"/>
            <a:endParaRPr lang="en-US" sz="1800">
              <a:sym typeface="Symbol" pitchFamily="18" charset="2"/>
            </a:endParaRPr>
          </a:p>
        </p:txBody>
      </p:sp>
      <p:sp>
        <p:nvSpPr>
          <p:cNvPr id="29798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619125" y="165100"/>
            <a:ext cx="7772400" cy="884238"/>
          </a:xfrm>
        </p:spPr>
        <p:txBody>
          <a:bodyPr/>
          <a:lstStyle/>
          <a:p>
            <a:r>
              <a:rPr lang="en-US" sz="3200"/>
              <a:t>Non-Recursive Solution for </a:t>
            </a:r>
            <a:r>
              <a:rPr lang="en-US" sz="3200">
                <a:latin typeface="Batang" pitchFamily="18" charset="-127"/>
              </a:rPr>
              <a:t>merge</a:t>
            </a:r>
          </a:p>
        </p:txBody>
      </p:sp>
      <p:sp>
        <p:nvSpPr>
          <p:cNvPr id="300035" name="Rectangle 3" descr="Rectangle: Click to edit Master text styles&#10;Second level&#10;Third level&#10;Fourth level&#10;Fifth level"/>
          <p:cNvSpPr>
            <a:spLocks noGrp="1" noChangeArrowheads="1"/>
          </p:cNvSpPr>
          <p:nvPr>
            <p:ph idx="1"/>
          </p:nvPr>
        </p:nvSpPr>
        <p:spPr>
          <a:xfrm>
            <a:off x="595313" y="1135063"/>
            <a:ext cx="7940675" cy="1679575"/>
          </a:xfrm>
        </p:spPr>
        <p:txBody>
          <a:bodyPr/>
          <a:lstStyle/>
          <a:p>
            <a:r>
              <a:rPr lang="en-US" sz="2000">
                <a:sym typeface="Symbol" pitchFamily="18" charset="2"/>
              </a:rPr>
              <a:t>To fulfill the merge operation non-recursively, we perform two passes.</a:t>
            </a:r>
          </a:p>
          <a:p>
            <a:pPr lvl="1"/>
            <a:r>
              <a:rPr lang="en-US" sz="1800">
                <a:solidFill>
                  <a:srgbClr val="FF00FF"/>
                </a:solidFill>
                <a:sym typeface="Symbol" pitchFamily="18" charset="2"/>
              </a:rPr>
              <a:t>The first pass</a:t>
            </a:r>
            <a:r>
              <a:rPr lang="en-US" sz="1800">
                <a:sym typeface="Symbol" pitchFamily="18" charset="2"/>
              </a:rPr>
              <a:t>: Create a new tree by merging the right paths of both heaps. To do this, we arrange the nodes on the right paths of H</a:t>
            </a:r>
            <a:r>
              <a:rPr lang="en-US" sz="1800" baseline="-25000">
                <a:sym typeface="Symbol" pitchFamily="18" charset="2"/>
              </a:rPr>
              <a:t>1</a:t>
            </a:r>
            <a:r>
              <a:rPr lang="en-US" sz="1800">
                <a:sym typeface="Symbol" pitchFamily="18" charset="2"/>
              </a:rPr>
              <a:t> and H</a:t>
            </a:r>
            <a:r>
              <a:rPr lang="en-US" sz="1800" baseline="-25000">
                <a:sym typeface="Symbol" pitchFamily="18" charset="2"/>
              </a:rPr>
              <a:t>2</a:t>
            </a:r>
            <a:r>
              <a:rPr lang="en-US" sz="1800">
                <a:sym typeface="Symbol" pitchFamily="18" charset="2"/>
              </a:rPr>
              <a:t> in sorted order, keeping their respective left children.</a:t>
            </a:r>
          </a:p>
        </p:txBody>
      </p:sp>
      <p:sp>
        <p:nvSpPr>
          <p:cNvPr id="30003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300037" name="Group 5"/>
          <p:cNvGrpSpPr>
            <a:grpSpLocks/>
          </p:cNvGrpSpPr>
          <p:nvPr/>
        </p:nvGrpSpPr>
        <p:grpSpPr bwMode="auto">
          <a:xfrm>
            <a:off x="976313" y="3162300"/>
            <a:ext cx="2638425" cy="2127250"/>
            <a:chOff x="615" y="1992"/>
            <a:chExt cx="1662" cy="1340"/>
          </a:xfrm>
        </p:grpSpPr>
        <p:grpSp>
          <p:nvGrpSpPr>
            <p:cNvPr id="300038" name="Group 6"/>
            <p:cNvGrpSpPr>
              <a:grpSpLocks/>
            </p:cNvGrpSpPr>
            <p:nvPr/>
          </p:nvGrpSpPr>
          <p:grpSpPr bwMode="auto">
            <a:xfrm>
              <a:off x="1487" y="1992"/>
              <a:ext cx="214" cy="196"/>
              <a:chOff x="4306" y="2833"/>
              <a:chExt cx="214" cy="196"/>
            </a:xfrm>
          </p:grpSpPr>
          <p:sp>
            <p:nvSpPr>
              <p:cNvPr id="300039" name="Oval 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0" name="Text Box 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300041" name="Group 9"/>
            <p:cNvGrpSpPr>
              <a:grpSpLocks/>
            </p:cNvGrpSpPr>
            <p:nvPr/>
          </p:nvGrpSpPr>
          <p:grpSpPr bwMode="auto">
            <a:xfrm>
              <a:off x="911" y="2332"/>
              <a:ext cx="214" cy="196"/>
              <a:chOff x="4306" y="2833"/>
              <a:chExt cx="214" cy="196"/>
            </a:xfrm>
          </p:grpSpPr>
          <p:sp>
            <p:nvSpPr>
              <p:cNvPr id="300042" name="Oval 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3" name="Text Box 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300044" name="Group 12"/>
            <p:cNvGrpSpPr>
              <a:grpSpLocks/>
            </p:cNvGrpSpPr>
            <p:nvPr/>
          </p:nvGrpSpPr>
          <p:grpSpPr bwMode="auto">
            <a:xfrm>
              <a:off x="2063" y="2332"/>
              <a:ext cx="214" cy="196"/>
              <a:chOff x="4306" y="2833"/>
              <a:chExt cx="214" cy="196"/>
            </a:xfrm>
          </p:grpSpPr>
          <p:sp>
            <p:nvSpPr>
              <p:cNvPr id="300045" name="Oval 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6" name="Text Box 1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sp>
          <p:nvSpPr>
            <p:cNvPr id="300047" name="Line 15"/>
            <p:cNvSpPr>
              <a:spLocks noChangeShapeType="1"/>
            </p:cNvSpPr>
            <p:nvPr/>
          </p:nvSpPr>
          <p:spPr bwMode="auto">
            <a:xfrm flipH="1">
              <a:off x="1055" y="2143"/>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48" name="Line 16"/>
            <p:cNvSpPr>
              <a:spLocks noChangeShapeType="1"/>
            </p:cNvSpPr>
            <p:nvPr/>
          </p:nvSpPr>
          <p:spPr bwMode="auto">
            <a:xfrm>
              <a:off x="1686" y="2143"/>
              <a:ext cx="453" cy="20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49" name="Group 17"/>
            <p:cNvGrpSpPr>
              <a:grpSpLocks/>
            </p:cNvGrpSpPr>
            <p:nvPr/>
          </p:nvGrpSpPr>
          <p:grpSpPr bwMode="auto">
            <a:xfrm>
              <a:off x="615" y="2716"/>
              <a:ext cx="214" cy="196"/>
              <a:chOff x="4306" y="2833"/>
              <a:chExt cx="214" cy="196"/>
            </a:xfrm>
          </p:grpSpPr>
          <p:sp>
            <p:nvSpPr>
              <p:cNvPr id="300050"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51"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0052" name="Group 20"/>
            <p:cNvGrpSpPr>
              <a:grpSpLocks/>
            </p:cNvGrpSpPr>
            <p:nvPr/>
          </p:nvGrpSpPr>
          <p:grpSpPr bwMode="auto">
            <a:xfrm>
              <a:off x="1199" y="2716"/>
              <a:ext cx="214" cy="196"/>
              <a:chOff x="4306" y="2833"/>
              <a:chExt cx="214" cy="196"/>
            </a:xfrm>
          </p:grpSpPr>
          <p:sp>
            <p:nvSpPr>
              <p:cNvPr id="300053" name="Oval 2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54" name="Text Box 2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0055" name="Line 23"/>
            <p:cNvSpPr>
              <a:spLocks noChangeShapeType="1"/>
            </p:cNvSpPr>
            <p:nvPr/>
          </p:nvSpPr>
          <p:spPr bwMode="auto">
            <a:xfrm flipH="1">
              <a:off x="742" y="2490"/>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56" name="Line 24"/>
            <p:cNvSpPr>
              <a:spLocks noChangeShapeType="1"/>
            </p:cNvSpPr>
            <p:nvPr/>
          </p:nvSpPr>
          <p:spPr bwMode="auto">
            <a:xfrm>
              <a:off x="1101" y="2496"/>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57" name="Group 25"/>
            <p:cNvGrpSpPr>
              <a:grpSpLocks/>
            </p:cNvGrpSpPr>
            <p:nvPr/>
          </p:nvGrpSpPr>
          <p:grpSpPr bwMode="auto">
            <a:xfrm>
              <a:off x="1775" y="2716"/>
              <a:ext cx="214" cy="196"/>
              <a:chOff x="4306" y="2833"/>
              <a:chExt cx="214" cy="196"/>
            </a:xfrm>
          </p:grpSpPr>
          <p:sp>
            <p:nvSpPr>
              <p:cNvPr id="300058"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59"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0060" name="Line 28"/>
            <p:cNvSpPr>
              <a:spLocks noChangeShapeType="1"/>
            </p:cNvSpPr>
            <p:nvPr/>
          </p:nvSpPr>
          <p:spPr bwMode="auto">
            <a:xfrm flipH="1">
              <a:off x="1900" y="2496"/>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61" name="Group 29"/>
            <p:cNvGrpSpPr>
              <a:grpSpLocks/>
            </p:cNvGrpSpPr>
            <p:nvPr/>
          </p:nvGrpSpPr>
          <p:grpSpPr bwMode="auto">
            <a:xfrm>
              <a:off x="1047" y="3096"/>
              <a:ext cx="214" cy="196"/>
              <a:chOff x="4306" y="2833"/>
              <a:chExt cx="214" cy="196"/>
            </a:xfrm>
          </p:grpSpPr>
          <p:sp>
            <p:nvSpPr>
              <p:cNvPr id="300062" name="Oval 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63" name="Text Box 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0064" name="Line 32"/>
            <p:cNvSpPr>
              <a:spLocks noChangeShapeType="1"/>
            </p:cNvSpPr>
            <p:nvPr/>
          </p:nvSpPr>
          <p:spPr bwMode="auto">
            <a:xfrm flipH="1">
              <a:off x="1162" y="2869"/>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65" name="Line 33"/>
            <p:cNvSpPr>
              <a:spLocks noChangeShapeType="1"/>
            </p:cNvSpPr>
            <p:nvPr/>
          </p:nvSpPr>
          <p:spPr bwMode="auto">
            <a:xfrm flipV="1">
              <a:off x="1048" y="2146"/>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66" name="Group 34"/>
            <p:cNvGrpSpPr>
              <a:grpSpLocks/>
            </p:cNvGrpSpPr>
            <p:nvPr/>
          </p:nvGrpSpPr>
          <p:grpSpPr bwMode="auto">
            <a:xfrm>
              <a:off x="1685" y="3136"/>
              <a:ext cx="214" cy="196"/>
              <a:chOff x="4306" y="2833"/>
              <a:chExt cx="214" cy="196"/>
            </a:xfrm>
          </p:grpSpPr>
          <p:sp>
            <p:nvSpPr>
              <p:cNvPr id="300067" name="Oval 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68" name="Text Box 3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0069" name="Line 37"/>
            <p:cNvSpPr>
              <a:spLocks noChangeShapeType="1"/>
            </p:cNvSpPr>
            <p:nvPr/>
          </p:nvSpPr>
          <p:spPr bwMode="auto">
            <a:xfrm flipH="1">
              <a:off x="1799" y="2923"/>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0070" name="Group 38"/>
          <p:cNvGrpSpPr>
            <a:grpSpLocks/>
          </p:cNvGrpSpPr>
          <p:nvPr/>
        </p:nvGrpSpPr>
        <p:grpSpPr bwMode="auto">
          <a:xfrm>
            <a:off x="5437188" y="3155950"/>
            <a:ext cx="339725" cy="311150"/>
            <a:chOff x="4306" y="2833"/>
            <a:chExt cx="214" cy="196"/>
          </a:xfrm>
        </p:grpSpPr>
        <p:sp>
          <p:nvSpPr>
            <p:cNvPr id="300071" name="Oval 3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2" name="Text Box 4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0073" name="Group 41"/>
          <p:cNvGrpSpPr>
            <a:grpSpLocks/>
          </p:cNvGrpSpPr>
          <p:nvPr/>
        </p:nvGrpSpPr>
        <p:grpSpPr bwMode="auto">
          <a:xfrm>
            <a:off x="4522788" y="3695700"/>
            <a:ext cx="339725" cy="311150"/>
            <a:chOff x="4306" y="2833"/>
            <a:chExt cx="214" cy="196"/>
          </a:xfrm>
        </p:grpSpPr>
        <p:sp>
          <p:nvSpPr>
            <p:cNvPr id="300074" name="Oval 4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5" name="Text Box 4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300076" name="Group 44"/>
          <p:cNvGrpSpPr>
            <a:grpSpLocks/>
          </p:cNvGrpSpPr>
          <p:nvPr/>
        </p:nvGrpSpPr>
        <p:grpSpPr bwMode="auto">
          <a:xfrm>
            <a:off x="6351588" y="3695700"/>
            <a:ext cx="339725" cy="311150"/>
            <a:chOff x="4306" y="2833"/>
            <a:chExt cx="214" cy="196"/>
          </a:xfrm>
        </p:grpSpPr>
        <p:sp>
          <p:nvSpPr>
            <p:cNvPr id="300077"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8" name="Text Box 4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300079" name="Line 47"/>
          <p:cNvSpPr>
            <a:spLocks noChangeShapeType="1"/>
          </p:cNvSpPr>
          <p:nvPr/>
        </p:nvSpPr>
        <p:spPr bwMode="auto">
          <a:xfrm flipH="1">
            <a:off x="4751388" y="33956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80" name="Line 48"/>
          <p:cNvSpPr>
            <a:spLocks noChangeShapeType="1"/>
          </p:cNvSpPr>
          <p:nvPr/>
        </p:nvSpPr>
        <p:spPr bwMode="auto">
          <a:xfrm>
            <a:off x="5753100" y="3395663"/>
            <a:ext cx="719138" cy="3254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81" name="Group 49"/>
          <p:cNvGrpSpPr>
            <a:grpSpLocks/>
          </p:cNvGrpSpPr>
          <p:nvPr/>
        </p:nvGrpSpPr>
        <p:grpSpPr bwMode="auto">
          <a:xfrm>
            <a:off x="4052888" y="4305300"/>
            <a:ext cx="339725" cy="311150"/>
            <a:chOff x="4306" y="2833"/>
            <a:chExt cx="214" cy="196"/>
          </a:xfrm>
        </p:grpSpPr>
        <p:sp>
          <p:nvSpPr>
            <p:cNvPr id="300082" name="Oval 5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3" name="Text Box 5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0084" name="Group 52"/>
          <p:cNvGrpSpPr>
            <a:grpSpLocks/>
          </p:cNvGrpSpPr>
          <p:nvPr/>
        </p:nvGrpSpPr>
        <p:grpSpPr bwMode="auto">
          <a:xfrm>
            <a:off x="4979988" y="4305300"/>
            <a:ext cx="339725" cy="311150"/>
            <a:chOff x="4306" y="2833"/>
            <a:chExt cx="214" cy="196"/>
          </a:xfrm>
        </p:grpSpPr>
        <p:sp>
          <p:nvSpPr>
            <p:cNvPr id="300085"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6" name="Text Box 5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0087" name="Line 55"/>
          <p:cNvSpPr>
            <a:spLocks noChangeShapeType="1"/>
          </p:cNvSpPr>
          <p:nvPr/>
        </p:nvSpPr>
        <p:spPr bwMode="auto">
          <a:xfrm flipH="1">
            <a:off x="4254500" y="394652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88" name="Line 56"/>
          <p:cNvSpPr>
            <a:spLocks noChangeShapeType="1"/>
          </p:cNvSpPr>
          <p:nvPr/>
        </p:nvSpPr>
        <p:spPr bwMode="auto">
          <a:xfrm>
            <a:off x="4824413" y="39560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89" name="Group 57"/>
          <p:cNvGrpSpPr>
            <a:grpSpLocks/>
          </p:cNvGrpSpPr>
          <p:nvPr/>
        </p:nvGrpSpPr>
        <p:grpSpPr bwMode="auto">
          <a:xfrm>
            <a:off x="5894388" y="4305300"/>
            <a:ext cx="339725" cy="311150"/>
            <a:chOff x="4306" y="2833"/>
            <a:chExt cx="214" cy="196"/>
          </a:xfrm>
        </p:grpSpPr>
        <p:sp>
          <p:nvSpPr>
            <p:cNvPr id="300090"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91" name="Text Box 5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300092" name="Group 60"/>
          <p:cNvGrpSpPr>
            <a:grpSpLocks/>
          </p:cNvGrpSpPr>
          <p:nvPr/>
        </p:nvGrpSpPr>
        <p:grpSpPr bwMode="auto">
          <a:xfrm>
            <a:off x="6808788" y="4305300"/>
            <a:ext cx="339725" cy="311150"/>
            <a:chOff x="4306" y="2833"/>
            <a:chExt cx="214" cy="196"/>
          </a:xfrm>
        </p:grpSpPr>
        <p:sp>
          <p:nvSpPr>
            <p:cNvPr id="300093"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94"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0095" name="Line 63"/>
          <p:cNvSpPr>
            <a:spLocks noChangeShapeType="1"/>
          </p:cNvSpPr>
          <p:nvPr/>
        </p:nvSpPr>
        <p:spPr bwMode="auto">
          <a:xfrm flipH="1">
            <a:off x="6092825" y="39560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096" name="Line 64"/>
          <p:cNvSpPr>
            <a:spLocks noChangeShapeType="1"/>
          </p:cNvSpPr>
          <p:nvPr/>
        </p:nvSpPr>
        <p:spPr bwMode="auto">
          <a:xfrm>
            <a:off x="6673850" y="3946525"/>
            <a:ext cx="301625" cy="3540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0097" name="Group 65"/>
          <p:cNvGrpSpPr>
            <a:grpSpLocks/>
          </p:cNvGrpSpPr>
          <p:nvPr/>
        </p:nvGrpSpPr>
        <p:grpSpPr bwMode="auto">
          <a:xfrm>
            <a:off x="4738688" y="4908550"/>
            <a:ext cx="339725" cy="311150"/>
            <a:chOff x="4306" y="2833"/>
            <a:chExt cx="214" cy="196"/>
          </a:xfrm>
        </p:grpSpPr>
        <p:sp>
          <p:nvSpPr>
            <p:cNvPr id="300098" name="Oval 6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99" name="Text Box 6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0100" name="Line 68"/>
          <p:cNvSpPr>
            <a:spLocks noChangeShapeType="1"/>
          </p:cNvSpPr>
          <p:nvPr/>
        </p:nvSpPr>
        <p:spPr bwMode="auto">
          <a:xfrm flipH="1">
            <a:off x="4921250" y="45481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101" name="Line 69"/>
          <p:cNvSpPr>
            <a:spLocks noChangeShapeType="1"/>
          </p:cNvSpPr>
          <p:nvPr/>
        </p:nvSpPr>
        <p:spPr bwMode="auto">
          <a:xfrm flipV="1">
            <a:off x="4740275" y="340042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0102" name="Text Box 70"/>
          <p:cNvSpPr txBox="1">
            <a:spLocks noChangeArrowheads="1"/>
          </p:cNvSpPr>
          <p:nvPr/>
        </p:nvSpPr>
        <p:spPr bwMode="auto">
          <a:xfrm>
            <a:off x="3155950" y="4795838"/>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300103" name="Text Box 71"/>
          <p:cNvSpPr txBox="1">
            <a:spLocks noChangeArrowheads="1"/>
          </p:cNvSpPr>
          <p:nvPr/>
        </p:nvSpPr>
        <p:spPr bwMode="auto">
          <a:xfrm>
            <a:off x="6170613" y="4833938"/>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2</a:t>
            </a:r>
            <a:endParaRPr lang="en-US" sz="16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619125" y="165100"/>
            <a:ext cx="7772400" cy="884238"/>
          </a:xfrm>
        </p:spPr>
        <p:txBody>
          <a:bodyPr/>
          <a:lstStyle/>
          <a:p>
            <a:r>
              <a:rPr lang="en-US" sz="3200"/>
              <a:t>Non-Recursive Solution for </a:t>
            </a:r>
            <a:r>
              <a:rPr lang="en-US" sz="3200">
                <a:latin typeface="Batang" pitchFamily="18" charset="-127"/>
              </a:rPr>
              <a:t>merge</a:t>
            </a:r>
          </a:p>
        </p:txBody>
      </p:sp>
      <p:sp>
        <p:nvSpPr>
          <p:cNvPr id="301124" name="Rectangle 68" descr="Rectangle: Click to edit Master text styles&#10;Second level&#10;Third level&#10;Fourth level&#10;Fifth level"/>
          <p:cNvSpPr>
            <a:spLocks noGrp="1" noChangeArrowheads="1"/>
          </p:cNvSpPr>
          <p:nvPr>
            <p:ph idx="1"/>
          </p:nvPr>
        </p:nvSpPr>
        <p:spPr>
          <a:xfrm>
            <a:off x="595313" y="1135063"/>
            <a:ext cx="7940675" cy="5260975"/>
          </a:xfrm>
          <a:noFill/>
          <a:ln/>
        </p:spPr>
        <p:txBody>
          <a:bodyPr/>
          <a:lstStyle/>
          <a:p>
            <a:r>
              <a:rPr lang="en-US" sz="2000">
                <a:sym typeface="Symbol" pitchFamily="18" charset="2"/>
              </a:rPr>
              <a:t>How to merge the right paths of both heaps? </a:t>
            </a:r>
          </a:p>
          <a:p>
            <a:pPr lvl="1"/>
            <a:r>
              <a:rPr lang="en-US" sz="2000"/>
              <a:t>The nodes in each path from the root in a leftist heap is in an increasing order.</a:t>
            </a:r>
          </a:p>
          <a:p>
            <a:pPr lvl="2"/>
            <a:r>
              <a:rPr lang="en-US" sz="1800"/>
              <a:t>A </a:t>
            </a:r>
            <a:r>
              <a:rPr lang="en-US" sz="1800">
                <a:solidFill>
                  <a:schemeClr val="hlink"/>
                </a:solidFill>
              </a:rPr>
              <a:t>path</a:t>
            </a:r>
            <a:r>
              <a:rPr lang="en-US" sz="1800"/>
              <a:t> from node n</a:t>
            </a:r>
            <a:r>
              <a:rPr lang="en-US" sz="1800" baseline="-25000"/>
              <a:t>1</a:t>
            </a:r>
            <a:r>
              <a:rPr lang="en-US" sz="1800"/>
              <a:t> to n</a:t>
            </a:r>
            <a:r>
              <a:rPr lang="en-US" sz="1800" baseline="-25000"/>
              <a:t>k </a:t>
            </a:r>
            <a:r>
              <a:rPr lang="en-US" sz="1800"/>
              <a:t>is defined as a sequence of nodes n</a:t>
            </a:r>
            <a:r>
              <a:rPr lang="en-US" sz="1800" baseline="-25000"/>
              <a:t>1</a:t>
            </a:r>
            <a:r>
              <a:rPr lang="en-US" sz="1800"/>
              <a:t>, n</a:t>
            </a:r>
            <a:r>
              <a:rPr lang="en-US" sz="1800" baseline="-25000"/>
              <a:t>2</a:t>
            </a:r>
            <a:r>
              <a:rPr lang="en-US" sz="1800"/>
              <a:t>, …, n</a:t>
            </a:r>
            <a:r>
              <a:rPr lang="en-US" sz="1800" baseline="-25000"/>
              <a:t>k</a:t>
            </a:r>
            <a:r>
              <a:rPr lang="en-US" sz="1800"/>
              <a:t> such  that n</a:t>
            </a:r>
            <a:r>
              <a:rPr lang="en-US" sz="1800" baseline="-25000"/>
              <a:t>i</a:t>
            </a:r>
            <a:r>
              <a:rPr lang="en-US" sz="1800"/>
              <a:t> is the parent of n</a:t>
            </a:r>
            <a:r>
              <a:rPr lang="en-US" sz="1800" baseline="-25000"/>
              <a:t>i+1</a:t>
            </a:r>
            <a:r>
              <a:rPr lang="en-US" sz="1800"/>
              <a:t>for 1 &lt;= i &lt; k</a:t>
            </a:r>
          </a:p>
          <a:p>
            <a:pPr lvl="2"/>
            <a:r>
              <a:rPr lang="en-US" sz="1800"/>
              <a:t>Based on the heap-order property, n</a:t>
            </a:r>
            <a:r>
              <a:rPr lang="en-US" sz="1800" baseline="-25000"/>
              <a:t>i</a:t>
            </a:r>
            <a:r>
              <a:rPr lang="en-US" sz="1800"/>
              <a:t> is smaller than n</a:t>
            </a:r>
            <a:r>
              <a:rPr lang="en-US" sz="1800" baseline="-25000"/>
              <a:t>i+1</a:t>
            </a:r>
            <a:r>
              <a:rPr lang="en-US" sz="1800"/>
              <a:t>for 1 &lt;= i &lt; k</a:t>
            </a:r>
          </a:p>
          <a:p>
            <a:pPr lvl="1"/>
            <a:r>
              <a:rPr lang="en-US" sz="2000"/>
              <a:t>The nodes on the right paths of H</a:t>
            </a:r>
            <a:r>
              <a:rPr lang="en-US" sz="2000" baseline="-25000"/>
              <a:t>1</a:t>
            </a:r>
            <a:r>
              <a:rPr lang="en-US" sz="2000"/>
              <a:t> and H</a:t>
            </a:r>
            <a:r>
              <a:rPr lang="en-US" sz="2000" baseline="-25000"/>
              <a:t>2</a:t>
            </a:r>
            <a:r>
              <a:rPr lang="en-US" sz="2000"/>
              <a:t> are in an increasing order.</a:t>
            </a:r>
          </a:p>
        </p:txBody>
      </p:sp>
      <p:sp>
        <p:nvSpPr>
          <p:cNvPr id="301059" name="Rectangle 3"/>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301060" name="Group 4"/>
          <p:cNvGrpSpPr>
            <a:grpSpLocks/>
          </p:cNvGrpSpPr>
          <p:nvPr/>
        </p:nvGrpSpPr>
        <p:grpSpPr bwMode="auto">
          <a:xfrm>
            <a:off x="2728913" y="4324350"/>
            <a:ext cx="339725" cy="311150"/>
            <a:chOff x="4306" y="2833"/>
            <a:chExt cx="214" cy="196"/>
          </a:xfrm>
        </p:grpSpPr>
        <p:sp>
          <p:nvSpPr>
            <p:cNvPr id="301061" name="Oval 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62" name="Text Box 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301063" name="Group 7"/>
          <p:cNvGrpSpPr>
            <a:grpSpLocks/>
          </p:cNvGrpSpPr>
          <p:nvPr/>
        </p:nvGrpSpPr>
        <p:grpSpPr bwMode="auto">
          <a:xfrm>
            <a:off x="1814513" y="4864100"/>
            <a:ext cx="339725" cy="311150"/>
            <a:chOff x="4306" y="2833"/>
            <a:chExt cx="214" cy="196"/>
          </a:xfrm>
        </p:grpSpPr>
        <p:sp>
          <p:nvSpPr>
            <p:cNvPr id="301064"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65" name="Text Box 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301066" name="Group 10"/>
          <p:cNvGrpSpPr>
            <a:grpSpLocks/>
          </p:cNvGrpSpPr>
          <p:nvPr/>
        </p:nvGrpSpPr>
        <p:grpSpPr bwMode="auto">
          <a:xfrm>
            <a:off x="3643313" y="4864100"/>
            <a:ext cx="339725" cy="311150"/>
            <a:chOff x="4306" y="2833"/>
            <a:chExt cx="214" cy="196"/>
          </a:xfrm>
        </p:grpSpPr>
        <p:sp>
          <p:nvSpPr>
            <p:cNvPr id="301067" name="Oval 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68" name="Text Box 1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sp>
        <p:nvSpPr>
          <p:cNvPr id="301069" name="Line 13"/>
          <p:cNvSpPr>
            <a:spLocks noChangeShapeType="1"/>
          </p:cNvSpPr>
          <p:nvPr/>
        </p:nvSpPr>
        <p:spPr bwMode="auto">
          <a:xfrm flipH="1">
            <a:off x="2043113" y="456406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070" name="Line 14"/>
          <p:cNvSpPr>
            <a:spLocks noChangeShapeType="1"/>
          </p:cNvSpPr>
          <p:nvPr/>
        </p:nvSpPr>
        <p:spPr bwMode="auto">
          <a:xfrm>
            <a:off x="3044825" y="4564063"/>
            <a:ext cx="719138" cy="3254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071" name="Group 15"/>
          <p:cNvGrpSpPr>
            <a:grpSpLocks/>
          </p:cNvGrpSpPr>
          <p:nvPr/>
        </p:nvGrpSpPr>
        <p:grpSpPr bwMode="auto">
          <a:xfrm>
            <a:off x="1344613" y="5473700"/>
            <a:ext cx="339725" cy="311150"/>
            <a:chOff x="4306" y="2833"/>
            <a:chExt cx="214" cy="196"/>
          </a:xfrm>
        </p:grpSpPr>
        <p:sp>
          <p:nvSpPr>
            <p:cNvPr id="301072" name="Oval 1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73" name="Text Box 1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1074" name="Group 18"/>
          <p:cNvGrpSpPr>
            <a:grpSpLocks/>
          </p:cNvGrpSpPr>
          <p:nvPr/>
        </p:nvGrpSpPr>
        <p:grpSpPr bwMode="auto">
          <a:xfrm>
            <a:off x="2271713" y="5473700"/>
            <a:ext cx="339725" cy="311150"/>
            <a:chOff x="4306" y="2833"/>
            <a:chExt cx="214" cy="196"/>
          </a:xfrm>
        </p:grpSpPr>
        <p:sp>
          <p:nvSpPr>
            <p:cNvPr id="301075" name="Oval 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76" name="Text Box 2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1077" name="Line 21"/>
          <p:cNvSpPr>
            <a:spLocks noChangeShapeType="1"/>
          </p:cNvSpPr>
          <p:nvPr/>
        </p:nvSpPr>
        <p:spPr bwMode="auto">
          <a:xfrm flipH="1">
            <a:off x="1546225" y="511492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078" name="Line 22"/>
          <p:cNvSpPr>
            <a:spLocks noChangeShapeType="1"/>
          </p:cNvSpPr>
          <p:nvPr/>
        </p:nvSpPr>
        <p:spPr bwMode="auto">
          <a:xfrm>
            <a:off x="2116138" y="512445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079" name="Group 23"/>
          <p:cNvGrpSpPr>
            <a:grpSpLocks/>
          </p:cNvGrpSpPr>
          <p:nvPr/>
        </p:nvGrpSpPr>
        <p:grpSpPr bwMode="auto">
          <a:xfrm>
            <a:off x="3186113" y="5473700"/>
            <a:ext cx="339725" cy="311150"/>
            <a:chOff x="4306" y="2833"/>
            <a:chExt cx="214" cy="196"/>
          </a:xfrm>
        </p:grpSpPr>
        <p:sp>
          <p:nvSpPr>
            <p:cNvPr id="301080" name="Oval 2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81" name="Text Box 2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1082" name="Line 26"/>
          <p:cNvSpPr>
            <a:spLocks noChangeShapeType="1"/>
          </p:cNvSpPr>
          <p:nvPr/>
        </p:nvSpPr>
        <p:spPr bwMode="auto">
          <a:xfrm flipH="1">
            <a:off x="3384550" y="51244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083" name="Group 27"/>
          <p:cNvGrpSpPr>
            <a:grpSpLocks/>
          </p:cNvGrpSpPr>
          <p:nvPr/>
        </p:nvGrpSpPr>
        <p:grpSpPr bwMode="auto">
          <a:xfrm>
            <a:off x="2030413" y="6076950"/>
            <a:ext cx="339725" cy="311150"/>
            <a:chOff x="4306" y="2833"/>
            <a:chExt cx="214" cy="196"/>
          </a:xfrm>
        </p:grpSpPr>
        <p:sp>
          <p:nvSpPr>
            <p:cNvPr id="301084"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85"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1086" name="Line 30"/>
          <p:cNvSpPr>
            <a:spLocks noChangeShapeType="1"/>
          </p:cNvSpPr>
          <p:nvPr/>
        </p:nvSpPr>
        <p:spPr bwMode="auto">
          <a:xfrm flipH="1">
            <a:off x="2212975" y="571658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087" name="Line 31"/>
          <p:cNvSpPr>
            <a:spLocks noChangeShapeType="1"/>
          </p:cNvSpPr>
          <p:nvPr/>
        </p:nvSpPr>
        <p:spPr bwMode="auto">
          <a:xfrm flipV="1">
            <a:off x="2032000" y="456882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088" name="Group 32"/>
          <p:cNvGrpSpPr>
            <a:grpSpLocks/>
          </p:cNvGrpSpPr>
          <p:nvPr/>
        </p:nvGrpSpPr>
        <p:grpSpPr bwMode="auto">
          <a:xfrm>
            <a:off x="3043238" y="6140450"/>
            <a:ext cx="339725" cy="311150"/>
            <a:chOff x="4306" y="2833"/>
            <a:chExt cx="214" cy="196"/>
          </a:xfrm>
        </p:grpSpPr>
        <p:sp>
          <p:nvSpPr>
            <p:cNvPr id="301089" name="Oval 3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90" name="Text Box 3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1091" name="Line 35"/>
          <p:cNvSpPr>
            <a:spLocks noChangeShapeType="1"/>
          </p:cNvSpPr>
          <p:nvPr/>
        </p:nvSpPr>
        <p:spPr bwMode="auto">
          <a:xfrm flipH="1">
            <a:off x="3224213" y="5802313"/>
            <a:ext cx="128587"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092" name="Group 36"/>
          <p:cNvGrpSpPr>
            <a:grpSpLocks/>
          </p:cNvGrpSpPr>
          <p:nvPr/>
        </p:nvGrpSpPr>
        <p:grpSpPr bwMode="auto">
          <a:xfrm>
            <a:off x="6234113" y="4584700"/>
            <a:ext cx="339725" cy="311150"/>
            <a:chOff x="4306" y="2833"/>
            <a:chExt cx="214" cy="196"/>
          </a:xfrm>
        </p:grpSpPr>
        <p:sp>
          <p:nvSpPr>
            <p:cNvPr id="301093" name="Oval 3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94" name="Text Box 38"/>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1095" name="Group 39"/>
          <p:cNvGrpSpPr>
            <a:grpSpLocks/>
          </p:cNvGrpSpPr>
          <p:nvPr/>
        </p:nvGrpSpPr>
        <p:grpSpPr bwMode="auto">
          <a:xfrm>
            <a:off x="5319713" y="5124450"/>
            <a:ext cx="339725" cy="311150"/>
            <a:chOff x="4306" y="2833"/>
            <a:chExt cx="214" cy="196"/>
          </a:xfrm>
        </p:grpSpPr>
        <p:sp>
          <p:nvSpPr>
            <p:cNvPr id="301096" name="Oval 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97" name="Text Box 4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301098" name="Group 42"/>
          <p:cNvGrpSpPr>
            <a:grpSpLocks/>
          </p:cNvGrpSpPr>
          <p:nvPr/>
        </p:nvGrpSpPr>
        <p:grpSpPr bwMode="auto">
          <a:xfrm>
            <a:off x="7148513" y="5124450"/>
            <a:ext cx="339725" cy="311150"/>
            <a:chOff x="4306" y="2833"/>
            <a:chExt cx="214" cy="196"/>
          </a:xfrm>
        </p:grpSpPr>
        <p:sp>
          <p:nvSpPr>
            <p:cNvPr id="301099" name="Oval 4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0" name="Text Box 44"/>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301101" name="Line 45"/>
          <p:cNvSpPr>
            <a:spLocks noChangeShapeType="1"/>
          </p:cNvSpPr>
          <p:nvPr/>
        </p:nvSpPr>
        <p:spPr bwMode="auto">
          <a:xfrm flipH="1">
            <a:off x="5548313" y="4824413"/>
            <a:ext cx="741362" cy="2936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02" name="Line 46"/>
          <p:cNvSpPr>
            <a:spLocks noChangeShapeType="1"/>
          </p:cNvSpPr>
          <p:nvPr/>
        </p:nvSpPr>
        <p:spPr bwMode="auto">
          <a:xfrm>
            <a:off x="6550025" y="4824413"/>
            <a:ext cx="719138" cy="325437"/>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103" name="Group 47"/>
          <p:cNvGrpSpPr>
            <a:grpSpLocks/>
          </p:cNvGrpSpPr>
          <p:nvPr/>
        </p:nvGrpSpPr>
        <p:grpSpPr bwMode="auto">
          <a:xfrm>
            <a:off x="4849813" y="5734050"/>
            <a:ext cx="339725" cy="311150"/>
            <a:chOff x="4306" y="2833"/>
            <a:chExt cx="214" cy="196"/>
          </a:xfrm>
        </p:grpSpPr>
        <p:sp>
          <p:nvSpPr>
            <p:cNvPr id="301104"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5"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1106" name="Group 50"/>
          <p:cNvGrpSpPr>
            <a:grpSpLocks/>
          </p:cNvGrpSpPr>
          <p:nvPr/>
        </p:nvGrpSpPr>
        <p:grpSpPr bwMode="auto">
          <a:xfrm>
            <a:off x="5776913" y="5734050"/>
            <a:ext cx="339725" cy="311150"/>
            <a:chOff x="4306" y="2833"/>
            <a:chExt cx="214" cy="196"/>
          </a:xfrm>
        </p:grpSpPr>
        <p:sp>
          <p:nvSpPr>
            <p:cNvPr id="301107" name="Oval 5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8" name="Text Box 5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1109" name="Line 53"/>
          <p:cNvSpPr>
            <a:spLocks noChangeShapeType="1"/>
          </p:cNvSpPr>
          <p:nvPr/>
        </p:nvSpPr>
        <p:spPr bwMode="auto">
          <a:xfrm flipH="1">
            <a:off x="5051425" y="5375275"/>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10" name="Line 54"/>
          <p:cNvSpPr>
            <a:spLocks noChangeShapeType="1"/>
          </p:cNvSpPr>
          <p:nvPr/>
        </p:nvSpPr>
        <p:spPr bwMode="auto">
          <a:xfrm>
            <a:off x="5621338" y="5384800"/>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111" name="Group 55"/>
          <p:cNvGrpSpPr>
            <a:grpSpLocks/>
          </p:cNvGrpSpPr>
          <p:nvPr/>
        </p:nvGrpSpPr>
        <p:grpSpPr bwMode="auto">
          <a:xfrm>
            <a:off x="6691313" y="5734050"/>
            <a:ext cx="339725" cy="311150"/>
            <a:chOff x="4306" y="2833"/>
            <a:chExt cx="214" cy="196"/>
          </a:xfrm>
        </p:grpSpPr>
        <p:sp>
          <p:nvSpPr>
            <p:cNvPr id="301112" name="Oval 5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3" name="Text Box 5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301114" name="Group 58"/>
          <p:cNvGrpSpPr>
            <a:grpSpLocks/>
          </p:cNvGrpSpPr>
          <p:nvPr/>
        </p:nvGrpSpPr>
        <p:grpSpPr bwMode="auto">
          <a:xfrm>
            <a:off x="7605713" y="5734050"/>
            <a:ext cx="339725" cy="311150"/>
            <a:chOff x="4306" y="2833"/>
            <a:chExt cx="214" cy="196"/>
          </a:xfrm>
        </p:grpSpPr>
        <p:sp>
          <p:nvSpPr>
            <p:cNvPr id="301115" name="Oval 5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6" name="Text Box 6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1117" name="Line 61"/>
          <p:cNvSpPr>
            <a:spLocks noChangeShapeType="1"/>
          </p:cNvSpPr>
          <p:nvPr/>
        </p:nvSpPr>
        <p:spPr bwMode="auto">
          <a:xfrm flipH="1">
            <a:off x="6889750" y="53848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18" name="Line 62"/>
          <p:cNvSpPr>
            <a:spLocks noChangeShapeType="1"/>
          </p:cNvSpPr>
          <p:nvPr/>
        </p:nvSpPr>
        <p:spPr bwMode="auto">
          <a:xfrm>
            <a:off x="7470775" y="5375275"/>
            <a:ext cx="301625" cy="354013"/>
          </a:xfrm>
          <a:prstGeom prst="line">
            <a:avLst/>
          </a:prstGeom>
          <a:noFill/>
          <a:ln w="9525">
            <a:solidFill>
              <a:schemeClr val="accent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1119" name="Group 63"/>
          <p:cNvGrpSpPr>
            <a:grpSpLocks/>
          </p:cNvGrpSpPr>
          <p:nvPr/>
        </p:nvGrpSpPr>
        <p:grpSpPr bwMode="auto">
          <a:xfrm>
            <a:off x="5535613" y="6337300"/>
            <a:ext cx="339725" cy="311150"/>
            <a:chOff x="4306" y="2833"/>
            <a:chExt cx="214" cy="196"/>
          </a:xfrm>
        </p:grpSpPr>
        <p:sp>
          <p:nvSpPr>
            <p:cNvPr id="301120" name="Oval 6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1" name="Text Box 6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1122" name="Line 66"/>
          <p:cNvSpPr>
            <a:spLocks noChangeShapeType="1"/>
          </p:cNvSpPr>
          <p:nvPr/>
        </p:nvSpPr>
        <p:spPr bwMode="auto">
          <a:xfrm flipH="1">
            <a:off x="5718175" y="5976938"/>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23" name="Line 67"/>
          <p:cNvSpPr>
            <a:spLocks noChangeShapeType="1"/>
          </p:cNvSpPr>
          <p:nvPr/>
        </p:nvSpPr>
        <p:spPr bwMode="auto">
          <a:xfrm flipV="1">
            <a:off x="5537200" y="4829175"/>
            <a:ext cx="742950" cy="290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25" name="Text Box 69"/>
          <p:cNvSpPr txBox="1">
            <a:spLocks noChangeArrowheads="1"/>
          </p:cNvSpPr>
          <p:nvPr/>
        </p:nvSpPr>
        <p:spPr bwMode="auto">
          <a:xfrm>
            <a:off x="3468688" y="6183313"/>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301126" name="Text Box 70"/>
          <p:cNvSpPr txBox="1">
            <a:spLocks noChangeArrowheads="1"/>
          </p:cNvSpPr>
          <p:nvPr/>
        </p:nvSpPr>
        <p:spPr bwMode="auto">
          <a:xfrm>
            <a:off x="6483350" y="6221413"/>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2</a:t>
            </a:r>
            <a:endParaRPr lang="en-US" sz="16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19125" y="165100"/>
            <a:ext cx="7772400" cy="884238"/>
          </a:xfrm>
        </p:spPr>
        <p:txBody>
          <a:bodyPr/>
          <a:lstStyle/>
          <a:p>
            <a:r>
              <a:rPr lang="en-US" sz="3200"/>
              <a:t>Non-Recursive Solution for </a:t>
            </a:r>
            <a:r>
              <a:rPr lang="en-US" sz="3200">
                <a:latin typeface="Batang" pitchFamily="18" charset="-127"/>
              </a:rPr>
              <a:t>merge</a:t>
            </a:r>
          </a:p>
        </p:txBody>
      </p:sp>
      <p:sp>
        <p:nvSpPr>
          <p:cNvPr id="302113" name="Rectangle 33" descr="Rectangle: Click to edit Master text styles&#10;Second level&#10;Third level&#10;Fourth level&#10;Fifth level"/>
          <p:cNvSpPr>
            <a:spLocks noGrp="1" noChangeArrowheads="1"/>
          </p:cNvSpPr>
          <p:nvPr>
            <p:ph idx="1"/>
          </p:nvPr>
        </p:nvSpPr>
        <p:spPr>
          <a:xfrm>
            <a:off x="595313" y="1135063"/>
            <a:ext cx="7940675" cy="5260975"/>
          </a:xfrm>
          <a:noFill/>
          <a:ln/>
        </p:spPr>
        <p:txBody>
          <a:bodyPr/>
          <a:lstStyle/>
          <a:p>
            <a:r>
              <a:rPr lang="en-US" sz="2000">
                <a:sym typeface="Symbol" pitchFamily="18" charset="2"/>
              </a:rPr>
              <a:t>How to merge the right paths of both heaps? (cont.)</a:t>
            </a:r>
          </a:p>
          <a:p>
            <a:pPr lvl="1"/>
            <a:r>
              <a:rPr lang="en-US" sz="1800">
                <a:sym typeface="Symbol" pitchFamily="18" charset="2"/>
              </a:rPr>
              <a:t>To arrange the nodes on the right paths of H</a:t>
            </a:r>
            <a:r>
              <a:rPr lang="en-US" sz="1800" baseline="-25000">
                <a:sym typeface="Symbol" pitchFamily="18" charset="2"/>
              </a:rPr>
              <a:t>1</a:t>
            </a:r>
            <a:r>
              <a:rPr lang="en-US" sz="1800">
                <a:sym typeface="Symbol" pitchFamily="18" charset="2"/>
              </a:rPr>
              <a:t> and H</a:t>
            </a:r>
            <a:r>
              <a:rPr lang="en-US" sz="1800" baseline="-25000">
                <a:sym typeface="Symbol" pitchFamily="18" charset="2"/>
              </a:rPr>
              <a:t>2</a:t>
            </a:r>
            <a:r>
              <a:rPr lang="en-US" sz="1800">
                <a:sym typeface="Symbol" pitchFamily="18" charset="2"/>
              </a:rPr>
              <a:t> in sorted order  (keeping their respective left children), we only need to perform one pass merge.</a:t>
            </a:r>
          </a:p>
        </p:txBody>
      </p:sp>
      <p:sp>
        <p:nvSpPr>
          <p:cNvPr id="302083" name="Rectangle 3"/>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302084" name="Group 4"/>
          <p:cNvGrpSpPr>
            <a:grpSpLocks/>
          </p:cNvGrpSpPr>
          <p:nvPr/>
        </p:nvGrpSpPr>
        <p:grpSpPr bwMode="auto">
          <a:xfrm>
            <a:off x="1662113" y="4637088"/>
            <a:ext cx="339725" cy="311150"/>
            <a:chOff x="4306" y="2833"/>
            <a:chExt cx="214" cy="196"/>
          </a:xfrm>
        </p:grpSpPr>
        <p:sp>
          <p:nvSpPr>
            <p:cNvPr id="302085" name="Oval 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86" name="Text Box 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2087" name="Group 7"/>
          <p:cNvGrpSpPr>
            <a:grpSpLocks/>
          </p:cNvGrpSpPr>
          <p:nvPr/>
        </p:nvGrpSpPr>
        <p:grpSpPr bwMode="auto">
          <a:xfrm>
            <a:off x="747713" y="5176838"/>
            <a:ext cx="339725" cy="311150"/>
            <a:chOff x="4306" y="2833"/>
            <a:chExt cx="214" cy="196"/>
          </a:xfrm>
        </p:grpSpPr>
        <p:sp>
          <p:nvSpPr>
            <p:cNvPr id="302088"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89" name="Text Box 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302090" name="Group 10"/>
          <p:cNvGrpSpPr>
            <a:grpSpLocks/>
          </p:cNvGrpSpPr>
          <p:nvPr/>
        </p:nvGrpSpPr>
        <p:grpSpPr bwMode="auto">
          <a:xfrm>
            <a:off x="2652713" y="4660900"/>
            <a:ext cx="339725" cy="311150"/>
            <a:chOff x="4306" y="2833"/>
            <a:chExt cx="214" cy="196"/>
          </a:xfrm>
        </p:grpSpPr>
        <p:sp>
          <p:nvSpPr>
            <p:cNvPr id="302091" name="Oval 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2" name="Text Box 1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sp>
        <p:nvSpPr>
          <p:cNvPr id="302093" name="Line 13"/>
          <p:cNvSpPr>
            <a:spLocks noChangeShapeType="1"/>
          </p:cNvSpPr>
          <p:nvPr/>
        </p:nvSpPr>
        <p:spPr bwMode="auto">
          <a:xfrm flipH="1">
            <a:off x="976313" y="4876800"/>
            <a:ext cx="741362"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094" name="Group 14"/>
          <p:cNvGrpSpPr>
            <a:grpSpLocks/>
          </p:cNvGrpSpPr>
          <p:nvPr/>
        </p:nvGrpSpPr>
        <p:grpSpPr bwMode="auto">
          <a:xfrm>
            <a:off x="277813" y="5786438"/>
            <a:ext cx="339725" cy="311150"/>
            <a:chOff x="4306" y="2833"/>
            <a:chExt cx="214" cy="196"/>
          </a:xfrm>
        </p:grpSpPr>
        <p:sp>
          <p:nvSpPr>
            <p:cNvPr id="302095"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6" name="Text Box 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2097" name="Group 17"/>
          <p:cNvGrpSpPr>
            <a:grpSpLocks/>
          </p:cNvGrpSpPr>
          <p:nvPr/>
        </p:nvGrpSpPr>
        <p:grpSpPr bwMode="auto">
          <a:xfrm>
            <a:off x="1204913" y="5786438"/>
            <a:ext cx="339725" cy="311150"/>
            <a:chOff x="4306" y="2833"/>
            <a:chExt cx="214" cy="196"/>
          </a:xfrm>
        </p:grpSpPr>
        <p:sp>
          <p:nvSpPr>
            <p:cNvPr id="302098" name="Oval 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9" name="Text Box 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2100" name="Line 20"/>
          <p:cNvSpPr>
            <a:spLocks noChangeShapeType="1"/>
          </p:cNvSpPr>
          <p:nvPr/>
        </p:nvSpPr>
        <p:spPr bwMode="auto">
          <a:xfrm flipH="1">
            <a:off x="479425" y="54276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01" name="Line 21"/>
          <p:cNvSpPr>
            <a:spLocks noChangeShapeType="1"/>
          </p:cNvSpPr>
          <p:nvPr/>
        </p:nvSpPr>
        <p:spPr bwMode="auto">
          <a:xfrm>
            <a:off x="1049338" y="5437188"/>
            <a:ext cx="322262"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02" name="Group 22"/>
          <p:cNvGrpSpPr>
            <a:grpSpLocks/>
          </p:cNvGrpSpPr>
          <p:nvPr/>
        </p:nvGrpSpPr>
        <p:grpSpPr bwMode="auto">
          <a:xfrm>
            <a:off x="2195513" y="5270500"/>
            <a:ext cx="339725" cy="311150"/>
            <a:chOff x="4306" y="2833"/>
            <a:chExt cx="214" cy="196"/>
          </a:xfrm>
        </p:grpSpPr>
        <p:sp>
          <p:nvSpPr>
            <p:cNvPr id="302103" name="Oval 2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4" name="Text Box 2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grpSp>
        <p:nvGrpSpPr>
          <p:cNvPr id="302105" name="Group 25"/>
          <p:cNvGrpSpPr>
            <a:grpSpLocks/>
          </p:cNvGrpSpPr>
          <p:nvPr/>
        </p:nvGrpSpPr>
        <p:grpSpPr bwMode="auto">
          <a:xfrm>
            <a:off x="3495675" y="4689475"/>
            <a:ext cx="339725" cy="311150"/>
            <a:chOff x="4306" y="2833"/>
            <a:chExt cx="214" cy="196"/>
          </a:xfrm>
        </p:grpSpPr>
        <p:sp>
          <p:nvSpPr>
            <p:cNvPr id="302106" name="Oval 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7" name="Text Box 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2108" name="Line 28"/>
          <p:cNvSpPr>
            <a:spLocks noChangeShapeType="1"/>
          </p:cNvSpPr>
          <p:nvPr/>
        </p:nvSpPr>
        <p:spPr bwMode="auto">
          <a:xfrm flipH="1">
            <a:off x="2393950" y="492125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09" name="Group 29"/>
          <p:cNvGrpSpPr>
            <a:grpSpLocks/>
          </p:cNvGrpSpPr>
          <p:nvPr/>
        </p:nvGrpSpPr>
        <p:grpSpPr bwMode="auto">
          <a:xfrm>
            <a:off x="963613" y="6389688"/>
            <a:ext cx="339725" cy="311150"/>
            <a:chOff x="4306" y="2833"/>
            <a:chExt cx="214" cy="196"/>
          </a:xfrm>
        </p:grpSpPr>
        <p:sp>
          <p:nvSpPr>
            <p:cNvPr id="302110" name="Oval 3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1" name="Text Box 3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2112" name="Line 32"/>
          <p:cNvSpPr>
            <a:spLocks noChangeShapeType="1"/>
          </p:cNvSpPr>
          <p:nvPr/>
        </p:nvSpPr>
        <p:spPr bwMode="auto">
          <a:xfrm flipH="1">
            <a:off x="1146175" y="60293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14" name="Group 34"/>
          <p:cNvGrpSpPr>
            <a:grpSpLocks/>
          </p:cNvGrpSpPr>
          <p:nvPr/>
        </p:nvGrpSpPr>
        <p:grpSpPr bwMode="auto">
          <a:xfrm>
            <a:off x="1739900" y="2592388"/>
            <a:ext cx="339725" cy="311150"/>
            <a:chOff x="4306" y="2833"/>
            <a:chExt cx="214" cy="196"/>
          </a:xfrm>
        </p:grpSpPr>
        <p:sp>
          <p:nvSpPr>
            <p:cNvPr id="302115" name="Oval 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6" name="Text Box 3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302117" name="Group 37"/>
          <p:cNvGrpSpPr>
            <a:grpSpLocks/>
          </p:cNvGrpSpPr>
          <p:nvPr/>
        </p:nvGrpSpPr>
        <p:grpSpPr bwMode="auto">
          <a:xfrm>
            <a:off x="825500" y="3132138"/>
            <a:ext cx="339725" cy="311150"/>
            <a:chOff x="4306" y="2833"/>
            <a:chExt cx="214" cy="196"/>
          </a:xfrm>
        </p:grpSpPr>
        <p:sp>
          <p:nvSpPr>
            <p:cNvPr id="302118" name="Oval 3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9" name="Text Box 3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302120" name="Group 40"/>
          <p:cNvGrpSpPr>
            <a:grpSpLocks/>
          </p:cNvGrpSpPr>
          <p:nvPr/>
        </p:nvGrpSpPr>
        <p:grpSpPr bwMode="auto">
          <a:xfrm>
            <a:off x="2740025" y="2592388"/>
            <a:ext cx="339725" cy="311150"/>
            <a:chOff x="4306" y="2833"/>
            <a:chExt cx="214" cy="196"/>
          </a:xfrm>
        </p:grpSpPr>
        <p:sp>
          <p:nvSpPr>
            <p:cNvPr id="302121" name="Oval 4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2" name="Text Box 42"/>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sp>
        <p:nvSpPr>
          <p:cNvPr id="302123" name="Line 43"/>
          <p:cNvSpPr>
            <a:spLocks noChangeShapeType="1"/>
          </p:cNvSpPr>
          <p:nvPr/>
        </p:nvSpPr>
        <p:spPr bwMode="auto">
          <a:xfrm flipH="1">
            <a:off x="1054100" y="283210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24" name="Group 44"/>
          <p:cNvGrpSpPr>
            <a:grpSpLocks/>
          </p:cNvGrpSpPr>
          <p:nvPr/>
        </p:nvGrpSpPr>
        <p:grpSpPr bwMode="auto">
          <a:xfrm>
            <a:off x="355600" y="3741738"/>
            <a:ext cx="339725" cy="311150"/>
            <a:chOff x="4306" y="2833"/>
            <a:chExt cx="214" cy="196"/>
          </a:xfrm>
        </p:grpSpPr>
        <p:sp>
          <p:nvSpPr>
            <p:cNvPr id="302125"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6" name="Text Box 4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2127" name="Group 47"/>
          <p:cNvGrpSpPr>
            <a:grpSpLocks/>
          </p:cNvGrpSpPr>
          <p:nvPr/>
        </p:nvGrpSpPr>
        <p:grpSpPr bwMode="auto">
          <a:xfrm>
            <a:off x="1282700" y="3741738"/>
            <a:ext cx="339725" cy="311150"/>
            <a:chOff x="4306" y="2833"/>
            <a:chExt cx="214" cy="196"/>
          </a:xfrm>
        </p:grpSpPr>
        <p:sp>
          <p:nvSpPr>
            <p:cNvPr id="302128"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9"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2130" name="Line 50"/>
          <p:cNvSpPr>
            <a:spLocks noChangeShapeType="1"/>
          </p:cNvSpPr>
          <p:nvPr/>
        </p:nvSpPr>
        <p:spPr bwMode="auto">
          <a:xfrm flipH="1">
            <a:off x="557213" y="33829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31" name="Line 51"/>
          <p:cNvSpPr>
            <a:spLocks noChangeShapeType="1"/>
          </p:cNvSpPr>
          <p:nvPr/>
        </p:nvSpPr>
        <p:spPr bwMode="auto">
          <a:xfrm>
            <a:off x="1127125" y="339248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32" name="Group 52"/>
          <p:cNvGrpSpPr>
            <a:grpSpLocks/>
          </p:cNvGrpSpPr>
          <p:nvPr/>
        </p:nvGrpSpPr>
        <p:grpSpPr bwMode="auto">
          <a:xfrm>
            <a:off x="2282825" y="3201988"/>
            <a:ext cx="339725" cy="311150"/>
            <a:chOff x="4306" y="2833"/>
            <a:chExt cx="214" cy="196"/>
          </a:xfrm>
        </p:grpSpPr>
        <p:sp>
          <p:nvSpPr>
            <p:cNvPr id="302133" name="Oval 5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4" name="Text Box 5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2135" name="Line 55"/>
          <p:cNvSpPr>
            <a:spLocks noChangeShapeType="1"/>
          </p:cNvSpPr>
          <p:nvPr/>
        </p:nvSpPr>
        <p:spPr bwMode="auto">
          <a:xfrm flipH="1">
            <a:off x="2481263" y="285273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36" name="Group 56"/>
          <p:cNvGrpSpPr>
            <a:grpSpLocks/>
          </p:cNvGrpSpPr>
          <p:nvPr/>
        </p:nvGrpSpPr>
        <p:grpSpPr bwMode="auto">
          <a:xfrm>
            <a:off x="1041400" y="4344988"/>
            <a:ext cx="339725" cy="311150"/>
            <a:chOff x="4306" y="2833"/>
            <a:chExt cx="214" cy="196"/>
          </a:xfrm>
        </p:grpSpPr>
        <p:sp>
          <p:nvSpPr>
            <p:cNvPr id="302137" name="Oval 5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8" name="Text Box 5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2139" name="Line 59"/>
          <p:cNvSpPr>
            <a:spLocks noChangeShapeType="1"/>
          </p:cNvSpPr>
          <p:nvPr/>
        </p:nvSpPr>
        <p:spPr bwMode="auto">
          <a:xfrm flipH="1">
            <a:off x="1223963" y="39846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40" name="Group 60"/>
          <p:cNvGrpSpPr>
            <a:grpSpLocks/>
          </p:cNvGrpSpPr>
          <p:nvPr/>
        </p:nvGrpSpPr>
        <p:grpSpPr bwMode="auto">
          <a:xfrm>
            <a:off x="2139950" y="3868738"/>
            <a:ext cx="339725" cy="311150"/>
            <a:chOff x="4306" y="2833"/>
            <a:chExt cx="214" cy="196"/>
          </a:xfrm>
        </p:grpSpPr>
        <p:sp>
          <p:nvSpPr>
            <p:cNvPr id="302141" name="Oval 6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42" name="Text Box 6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2143" name="Line 63"/>
          <p:cNvSpPr>
            <a:spLocks noChangeShapeType="1"/>
          </p:cNvSpPr>
          <p:nvPr/>
        </p:nvSpPr>
        <p:spPr bwMode="auto">
          <a:xfrm flipH="1">
            <a:off x="2320925" y="3530600"/>
            <a:ext cx="128588"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4" name="Text Box 64"/>
          <p:cNvSpPr txBox="1">
            <a:spLocks noChangeArrowheads="1"/>
          </p:cNvSpPr>
          <p:nvPr/>
        </p:nvSpPr>
        <p:spPr bwMode="auto">
          <a:xfrm>
            <a:off x="2565400" y="3911600"/>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1</a:t>
            </a:r>
            <a:endParaRPr lang="en-US" sz="1600"/>
          </a:p>
        </p:txBody>
      </p:sp>
      <p:sp>
        <p:nvSpPr>
          <p:cNvPr id="302145" name="Text Box 65"/>
          <p:cNvSpPr txBox="1">
            <a:spLocks noChangeArrowheads="1"/>
          </p:cNvSpPr>
          <p:nvPr/>
        </p:nvSpPr>
        <p:spPr bwMode="auto">
          <a:xfrm>
            <a:off x="1987550" y="5757863"/>
            <a:ext cx="39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t>
            </a:r>
            <a:r>
              <a:rPr lang="en-US" sz="1600" baseline="-25000"/>
              <a:t>2</a:t>
            </a:r>
            <a:endParaRPr lang="en-US" sz="1600"/>
          </a:p>
        </p:txBody>
      </p:sp>
      <p:sp>
        <p:nvSpPr>
          <p:cNvPr id="302146" name="Line 66"/>
          <p:cNvSpPr>
            <a:spLocks noChangeShapeType="1"/>
          </p:cNvSpPr>
          <p:nvPr/>
        </p:nvSpPr>
        <p:spPr bwMode="auto">
          <a:xfrm>
            <a:off x="2076450" y="2754313"/>
            <a:ext cx="688975" cy="0"/>
          </a:xfrm>
          <a:prstGeom prst="line">
            <a:avLst/>
          </a:prstGeom>
          <a:noFill/>
          <a:ln w="19050">
            <a:solidFill>
              <a:srgbClr val="C0C0C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7" name="Line 67"/>
          <p:cNvSpPr>
            <a:spLocks noChangeShapeType="1"/>
          </p:cNvSpPr>
          <p:nvPr/>
        </p:nvSpPr>
        <p:spPr bwMode="auto">
          <a:xfrm>
            <a:off x="2000250" y="4797425"/>
            <a:ext cx="677863" cy="0"/>
          </a:xfrm>
          <a:prstGeom prst="line">
            <a:avLst/>
          </a:prstGeom>
          <a:noFill/>
          <a:ln w="19050">
            <a:solidFill>
              <a:srgbClr val="C0C0C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8" name="Line 68"/>
          <p:cNvSpPr>
            <a:spLocks noChangeShapeType="1"/>
          </p:cNvSpPr>
          <p:nvPr/>
        </p:nvSpPr>
        <p:spPr bwMode="auto">
          <a:xfrm>
            <a:off x="2990850" y="4830763"/>
            <a:ext cx="538163" cy="0"/>
          </a:xfrm>
          <a:prstGeom prst="line">
            <a:avLst/>
          </a:prstGeom>
          <a:noFill/>
          <a:ln w="19050">
            <a:solidFill>
              <a:srgbClr val="C0C0C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49" name="Group 69"/>
          <p:cNvGrpSpPr>
            <a:grpSpLocks/>
          </p:cNvGrpSpPr>
          <p:nvPr/>
        </p:nvGrpSpPr>
        <p:grpSpPr bwMode="auto">
          <a:xfrm>
            <a:off x="1763713" y="2936875"/>
            <a:ext cx="225425" cy="2357438"/>
            <a:chOff x="1111" y="1850"/>
            <a:chExt cx="142" cy="1485"/>
          </a:xfrm>
        </p:grpSpPr>
        <p:sp>
          <p:nvSpPr>
            <p:cNvPr id="302150" name="AutoShape 70"/>
            <p:cNvSpPr>
              <a:spLocks noChangeArrowheads="1"/>
            </p:cNvSpPr>
            <p:nvPr/>
          </p:nvSpPr>
          <p:spPr bwMode="auto">
            <a:xfrm>
              <a:off x="115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51" name="AutoShape 71"/>
            <p:cNvSpPr>
              <a:spLocks noChangeArrowheads="1"/>
            </p:cNvSpPr>
            <p:nvPr/>
          </p:nvSpPr>
          <p:spPr bwMode="auto">
            <a:xfrm>
              <a:off x="1111"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152" name="Group 72"/>
          <p:cNvGrpSpPr>
            <a:grpSpLocks/>
          </p:cNvGrpSpPr>
          <p:nvPr/>
        </p:nvGrpSpPr>
        <p:grpSpPr bwMode="auto">
          <a:xfrm>
            <a:off x="3800475" y="3159125"/>
            <a:ext cx="1724025" cy="2063750"/>
            <a:chOff x="2590" y="2312"/>
            <a:chExt cx="1086" cy="1300"/>
          </a:xfrm>
        </p:grpSpPr>
        <p:grpSp>
          <p:nvGrpSpPr>
            <p:cNvPr id="302153" name="Group 73"/>
            <p:cNvGrpSpPr>
              <a:grpSpLocks/>
            </p:cNvGrpSpPr>
            <p:nvPr/>
          </p:nvGrpSpPr>
          <p:grpSpPr bwMode="auto">
            <a:xfrm>
              <a:off x="3462" y="2312"/>
              <a:ext cx="214" cy="196"/>
              <a:chOff x="4306" y="2833"/>
              <a:chExt cx="214" cy="196"/>
            </a:xfrm>
          </p:grpSpPr>
          <p:sp>
            <p:nvSpPr>
              <p:cNvPr id="302154" name="Oval 7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55" name="Text Box 75"/>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302156" name="Group 76"/>
            <p:cNvGrpSpPr>
              <a:grpSpLocks/>
            </p:cNvGrpSpPr>
            <p:nvPr/>
          </p:nvGrpSpPr>
          <p:grpSpPr bwMode="auto">
            <a:xfrm>
              <a:off x="2886" y="2652"/>
              <a:ext cx="214" cy="196"/>
              <a:chOff x="4306" y="2833"/>
              <a:chExt cx="214" cy="196"/>
            </a:xfrm>
          </p:grpSpPr>
          <p:sp>
            <p:nvSpPr>
              <p:cNvPr id="302157" name="Oval 7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58" name="Text Box 7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302159" name="Line 79"/>
            <p:cNvSpPr>
              <a:spLocks noChangeShapeType="1"/>
            </p:cNvSpPr>
            <p:nvPr/>
          </p:nvSpPr>
          <p:spPr bwMode="auto">
            <a:xfrm flipH="1">
              <a:off x="3030" y="2463"/>
              <a:ext cx="467" cy="18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60" name="Group 80"/>
            <p:cNvGrpSpPr>
              <a:grpSpLocks/>
            </p:cNvGrpSpPr>
            <p:nvPr/>
          </p:nvGrpSpPr>
          <p:grpSpPr bwMode="auto">
            <a:xfrm>
              <a:off x="2590" y="3036"/>
              <a:ext cx="214" cy="196"/>
              <a:chOff x="4306" y="2833"/>
              <a:chExt cx="214" cy="196"/>
            </a:xfrm>
          </p:grpSpPr>
          <p:sp>
            <p:nvSpPr>
              <p:cNvPr id="302161" name="Oval 8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62" name="Text Box 8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2163" name="Group 83"/>
            <p:cNvGrpSpPr>
              <a:grpSpLocks/>
            </p:cNvGrpSpPr>
            <p:nvPr/>
          </p:nvGrpSpPr>
          <p:grpSpPr bwMode="auto">
            <a:xfrm>
              <a:off x="3174" y="3036"/>
              <a:ext cx="214" cy="196"/>
              <a:chOff x="4306" y="2833"/>
              <a:chExt cx="214" cy="196"/>
            </a:xfrm>
          </p:grpSpPr>
          <p:sp>
            <p:nvSpPr>
              <p:cNvPr id="302164" name="Oval 8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65" name="Text Box 85"/>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2166" name="Line 86"/>
            <p:cNvSpPr>
              <a:spLocks noChangeShapeType="1"/>
            </p:cNvSpPr>
            <p:nvPr/>
          </p:nvSpPr>
          <p:spPr bwMode="auto">
            <a:xfrm flipH="1">
              <a:off x="2717" y="2810"/>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67" name="Line 87"/>
            <p:cNvSpPr>
              <a:spLocks noChangeShapeType="1"/>
            </p:cNvSpPr>
            <p:nvPr/>
          </p:nvSpPr>
          <p:spPr bwMode="auto">
            <a:xfrm>
              <a:off x="3076" y="2816"/>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68" name="Group 88"/>
            <p:cNvGrpSpPr>
              <a:grpSpLocks/>
            </p:cNvGrpSpPr>
            <p:nvPr/>
          </p:nvGrpSpPr>
          <p:grpSpPr bwMode="auto">
            <a:xfrm>
              <a:off x="3022" y="3416"/>
              <a:ext cx="214" cy="196"/>
              <a:chOff x="4306" y="2833"/>
              <a:chExt cx="214" cy="196"/>
            </a:xfrm>
          </p:grpSpPr>
          <p:sp>
            <p:nvSpPr>
              <p:cNvPr id="302169" name="Oval 8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70" name="Text Box 90"/>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2171" name="Line 91"/>
            <p:cNvSpPr>
              <a:spLocks noChangeShapeType="1"/>
            </p:cNvSpPr>
            <p:nvPr/>
          </p:nvSpPr>
          <p:spPr bwMode="auto">
            <a:xfrm flipH="1">
              <a:off x="3137" y="3189"/>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72" name="Line 92"/>
            <p:cNvSpPr>
              <a:spLocks noChangeShapeType="1"/>
            </p:cNvSpPr>
            <p:nvPr/>
          </p:nvSpPr>
          <p:spPr bwMode="auto">
            <a:xfrm flipV="1">
              <a:off x="3023" y="2466"/>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2173" name="Group 93"/>
          <p:cNvGrpSpPr>
            <a:grpSpLocks/>
          </p:cNvGrpSpPr>
          <p:nvPr/>
        </p:nvGrpSpPr>
        <p:grpSpPr bwMode="auto">
          <a:xfrm>
            <a:off x="1771650" y="2933700"/>
            <a:ext cx="225425" cy="2357438"/>
            <a:chOff x="1111" y="1850"/>
            <a:chExt cx="142" cy="1485"/>
          </a:xfrm>
        </p:grpSpPr>
        <p:sp>
          <p:nvSpPr>
            <p:cNvPr id="302174" name="AutoShape 94"/>
            <p:cNvSpPr>
              <a:spLocks noChangeArrowheads="1"/>
            </p:cNvSpPr>
            <p:nvPr/>
          </p:nvSpPr>
          <p:spPr bwMode="auto">
            <a:xfrm>
              <a:off x="115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75" name="AutoShape 95"/>
            <p:cNvSpPr>
              <a:spLocks noChangeArrowheads="1"/>
            </p:cNvSpPr>
            <p:nvPr/>
          </p:nvSpPr>
          <p:spPr bwMode="auto">
            <a:xfrm>
              <a:off x="1111"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176" name="Group 96"/>
          <p:cNvGrpSpPr>
            <a:grpSpLocks/>
          </p:cNvGrpSpPr>
          <p:nvPr/>
        </p:nvGrpSpPr>
        <p:grpSpPr bwMode="auto">
          <a:xfrm>
            <a:off x="1762125" y="2936875"/>
            <a:ext cx="1258888" cy="2357438"/>
            <a:chOff x="1110" y="1850"/>
            <a:chExt cx="793" cy="1485"/>
          </a:xfrm>
        </p:grpSpPr>
        <p:sp>
          <p:nvSpPr>
            <p:cNvPr id="302177" name="AutoShape 97"/>
            <p:cNvSpPr>
              <a:spLocks noChangeArrowheads="1"/>
            </p:cNvSpPr>
            <p:nvPr/>
          </p:nvSpPr>
          <p:spPr bwMode="auto">
            <a:xfrm>
              <a:off x="180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78" name="AutoShape 98"/>
            <p:cNvSpPr>
              <a:spLocks noChangeArrowheads="1"/>
            </p:cNvSpPr>
            <p:nvPr/>
          </p:nvSpPr>
          <p:spPr bwMode="auto">
            <a:xfrm>
              <a:off x="1110"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179" name="Group 99"/>
          <p:cNvGrpSpPr>
            <a:grpSpLocks/>
          </p:cNvGrpSpPr>
          <p:nvPr/>
        </p:nvGrpSpPr>
        <p:grpSpPr bwMode="auto">
          <a:xfrm>
            <a:off x="1758950" y="2933700"/>
            <a:ext cx="1258888" cy="2357438"/>
            <a:chOff x="1110" y="1850"/>
            <a:chExt cx="793" cy="1485"/>
          </a:xfrm>
        </p:grpSpPr>
        <p:sp>
          <p:nvSpPr>
            <p:cNvPr id="302180" name="AutoShape 100"/>
            <p:cNvSpPr>
              <a:spLocks noChangeArrowheads="1"/>
            </p:cNvSpPr>
            <p:nvPr/>
          </p:nvSpPr>
          <p:spPr bwMode="auto">
            <a:xfrm>
              <a:off x="180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81" name="AutoShape 101"/>
            <p:cNvSpPr>
              <a:spLocks noChangeArrowheads="1"/>
            </p:cNvSpPr>
            <p:nvPr/>
          </p:nvSpPr>
          <p:spPr bwMode="auto">
            <a:xfrm>
              <a:off x="1110"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182" name="Group 102"/>
          <p:cNvGrpSpPr>
            <a:grpSpLocks/>
          </p:cNvGrpSpPr>
          <p:nvPr/>
        </p:nvGrpSpPr>
        <p:grpSpPr bwMode="auto">
          <a:xfrm>
            <a:off x="5121275" y="3148013"/>
            <a:ext cx="1724025" cy="2063750"/>
            <a:chOff x="3422" y="2305"/>
            <a:chExt cx="1086" cy="1300"/>
          </a:xfrm>
        </p:grpSpPr>
        <p:grpSp>
          <p:nvGrpSpPr>
            <p:cNvPr id="302183" name="Group 103"/>
            <p:cNvGrpSpPr>
              <a:grpSpLocks/>
            </p:cNvGrpSpPr>
            <p:nvPr/>
          </p:nvGrpSpPr>
          <p:grpSpPr bwMode="auto">
            <a:xfrm>
              <a:off x="4294" y="2305"/>
              <a:ext cx="214" cy="196"/>
              <a:chOff x="4306" y="2833"/>
              <a:chExt cx="214" cy="196"/>
            </a:xfrm>
          </p:grpSpPr>
          <p:sp>
            <p:nvSpPr>
              <p:cNvPr id="302184" name="Oval 104"/>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85" name="Text Box 105"/>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2186" name="Group 106"/>
            <p:cNvGrpSpPr>
              <a:grpSpLocks/>
            </p:cNvGrpSpPr>
            <p:nvPr/>
          </p:nvGrpSpPr>
          <p:grpSpPr bwMode="auto">
            <a:xfrm>
              <a:off x="3718" y="2645"/>
              <a:ext cx="214" cy="196"/>
              <a:chOff x="4306" y="2833"/>
              <a:chExt cx="214" cy="196"/>
            </a:xfrm>
          </p:grpSpPr>
          <p:sp>
            <p:nvSpPr>
              <p:cNvPr id="302187" name="Oval 107"/>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88" name="Text Box 108"/>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grpSp>
          <p:nvGrpSpPr>
            <p:cNvPr id="302189" name="Group 109"/>
            <p:cNvGrpSpPr>
              <a:grpSpLocks/>
            </p:cNvGrpSpPr>
            <p:nvPr/>
          </p:nvGrpSpPr>
          <p:grpSpPr bwMode="auto">
            <a:xfrm>
              <a:off x="3422" y="3029"/>
              <a:ext cx="214" cy="196"/>
              <a:chOff x="4306" y="2833"/>
              <a:chExt cx="214" cy="196"/>
            </a:xfrm>
          </p:grpSpPr>
          <p:sp>
            <p:nvSpPr>
              <p:cNvPr id="302190" name="Oval 11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91" name="Text Box 11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2192" name="Group 112"/>
            <p:cNvGrpSpPr>
              <a:grpSpLocks/>
            </p:cNvGrpSpPr>
            <p:nvPr/>
          </p:nvGrpSpPr>
          <p:grpSpPr bwMode="auto">
            <a:xfrm>
              <a:off x="4006" y="3029"/>
              <a:ext cx="214" cy="196"/>
              <a:chOff x="4306" y="2833"/>
              <a:chExt cx="214" cy="196"/>
            </a:xfrm>
          </p:grpSpPr>
          <p:sp>
            <p:nvSpPr>
              <p:cNvPr id="302193" name="Oval 11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94" name="Text Box 11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2195" name="Line 115"/>
            <p:cNvSpPr>
              <a:spLocks noChangeShapeType="1"/>
            </p:cNvSpPr>
            <p:nvPr/>
          </p:nvSpPr>
          <p:spPr bwMode="auto">
            <a:xfrm flipH="1">
              <a:off x="3549" y="2803"/>
              <a:ext cx="210" cy="21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96" name="Line 116"/>
            <p:cNvSpPr>
              <a:spLocks noChangeShapeType="1"/>
            </p:cNvSpPr>
            <p:nvPr/>
          </p:nvSpPr>
          <p:spPr bwMode="auto">
            <a:xfrm>
              <a:off x="3908" y="2809"/>
              <a:ext cx="203" cy="2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197" name="Group 117"/>
            <p:cNvGrpSpPr>
              <a:grpSpLocks/>
            </p:cNvGrpSpPr>
            <p:nvPr/>
          </p:nvGrpSpPr>
          <p:grpSpPr bwMode="auto">
            <a:xfrm>
              <a:off x="3854" y="3409"/>
              <a:ext cx="214" cy="196"/>
              <a:chOff x="4306" y="2833"/>
              <a:chExt cx="214" cy="196"/>
            </a:xfrm>
          </p:grpSpPr>
          <p:sp>
            <p:nvSpPr>
              <p:cNvPr id="302198" name="Oval 11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99" name="Text Box 11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2200" name="Line 120"/>
            <p:cNvSpPr>
              <a:spLocks noChangeShapeType="1"/>
            </p:cNvSpPr>
            <p:nvPr/>
          </p:nvSpPr>
          <p:spPr bwMode="auto">
            <a:xfrm flipH="1">
              <a:off x="3969" y="3182"/>
              <a:ext cx="74" cy="23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01" name="Line 121"/>
            <p:cNvSpPr>
              <a:spLocks noChangeShapeType="1"/>
            </p:cNvSpPr>
            <p:nvPr/>
          </p:nvSpPr>
          <p:spPr bwMode="auto">
            <a:xfrm flipV="1">
              <a:off x="3855" y="2459"/>
              <a:ext cx="468" cy="18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02" name="Line 122"/>
            <p:cNvSpPr>
              <a:spLocks noChangeShapeType="1"/>
            </p:cNvSpPr>
            <p:nvPr/>
          </p:nvSpPr>
          <p:spPr bwMode="auto">
            <a:xfrm>
              <a:off x="3666" y="2406"/>
              <a:ext cx="65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2203" name="Group 123"/>
          <p:cNvGrpSpPr>
            <a:grpSpLocks/>
          </p:cNvGrpSpPr>
          <p:nvPr/>
        </p:nvGrpSpPr>
        <p:grpSpPr bwMode="auto">
          <a:xfrm>
            <a:off x="2794000" y="2946400"/>
            <a:ext cx="225425" cy="2357438"/>
            <a:chOff x="1111" y="1850"/>
            <a:chExt cx="142" cy="1485"/>
          </a:xfrm>
        </p:grpSpPr>
        <p:sp>
          <p:nvSpPr>
            <p:cNvPr id="302204" name="AutoShape 124"/>
            <p:cNvSpPr>
              <a:spLocks noChangeArrowheads="1"/>
            </p:cNvSpPr>
            <p:nvPr/>
          </p:nvSpPr>
          <p:spPr bwMode="auto">
            <a:xfrm>
              <a:off x="115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05" name="AutoShape 125"/>
            <p:cNvSpPr>
              <a:spLocks noChangeArrowheads="1"/>
            </p:cNvSpPr>
            <p:nvPr/>
          </p:nvSpPr>
          <p:spPr bwMode="auto">
            <a:xfrm>
              <a:off x="1111"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206" name="Group 126"/>
          <p:cNvGrpSpPr>
            <a:grpSpLocks/>
          </p:cNvGrpSpPr>
          <p:nvPr/>
        </p:nvGrpSpPr>
        <p:grpSpPr bwMode="auto">
          <a:xfrm>
            <a:off x="6781800" y="3151188"/>
            <a:ext cx="796925" cy="920750"/>
            <a:chOff x="4468" y="2307"/>
            <a:chExt cx="502" cy="580"/>
          </a:xfrm>
        </p:grpSpPr>
        <p:grpSp>
          <p:nvGrpSpPr>
            <p:cNvPr id="302207" name="Group 127"/>
            <p:cNvGrpSpPr>
              <a:grpSpLocks/>
            </p:cNvGrpSpPr>
            <p:nvPr/>
          </p:nvGrpSpPr>
          <p:grpSpPr bwMode="auto">
            <a:xfrm>
              <a:off x="4468" y="2307"/>
              <a:ext cx="502" cy="580"/>
              <a:chOff x="4468" y="2321"/>
              <a:chExt cx="502" cy="580"/>
            </a:xfrm>
          </p:grpSpPr>
          <p:grpSp>
            <p:nvGrpSpPr>
              <p:cNvPr id="302208" name="Group 128"/>
              <p:cNvGrpSpPr>
                <a:grpSpLocks/>
              </p:cNvGrpSpPr>
              <p:nvPr/>
            </p:nvGrpSpPr>
            <p:grpSpPr bwMode="auto">
              <a:xfrm>
                <a:off x="4756" y="2321"/>
                <a:ext cx="214" cy="196"/>
                <a:chOff x="4306" y="2833"/>
                <a:chExt cx="214" cy="196"/>
              </a:xfrm>
            </p:grpSpPr>
            <p:sp>
              <p:nvSpPr>
                <p:cNvPr id="302209" name="Oval 12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10" name="Text Box 13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302211" name="Group 131"/>
              <p:cNvGrpSpPr>
                <a:grpSpLocks/>
              </p:cNvGrpSpPr>
              <p:nvPr/>
            </p:nvGrpSpPr>
            <p:grpSpPr bwMode="auto">
              <a:xfrm>
                <a:off x="4468" y="2705"/>
                <a:ext cx="214" cy="196"/>
                <a:chOff x="4306" y="2833"/>
                <a:chExt cx="214" cy="196"/>
              </a:xfrm>
            </p:grpSpPr>
            <p:sp>
              <p:nvSpPr>
                <p:cNvPr id="302212" name="Oval 1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13" name="Text Box 13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302214" name="Line 134"/>
              <p:cNvSpPr>
                <a:spLocks noChangeShapeType="1"/>
              </p:cNvSpPr>
              <p:nvPr/>
            </p:nvSpPr>
            <p:spPr bwMode="auto">
              <a:xfrm flipH="1">
                <a:off x="4593" y="2485"/>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02215" name="Line 135"/>
            <p:cNvSpPr>
              <a:spLocks noChangeShapeType="1"/>
            </p:cNvSpPr>
            <p:nvPr/>
          </p:nvSpPr>
          <p:spPr bwMode="auto">
            <a:xfrm>
              <a:off x="4506" y="2399"/>
              <a:ext cx="27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2216" name="Group 136"/>
          <p:cNvGrpSpPr>
            <a:grpSpLocks/>
          </p:cNvGrpSpPr>
          <p:nvPr/>
        </p:nvGrpSpPr>
        <p:grpSpPr bwMode="auto">
          <a:xfrm>
            <a:off x="2795588" y="2947988"/>
            <a:ext cx="225425" cy="2357437"/>
            <a:chOff x="1111" y="1850"/>
            <a:chExt cx="142" cy="1485"/>
          </a:xfrm>
        </p:grpSpPr>
        <p:sp>
          <p:nvSpPr>
            <p:cNvPr id="302217" name="AutoShape 137"/>
            <p:cNvSpPr>
              <a:spLocks noChangeArrowheads="1"/>
            </p:cNvSpPr>
            <p:nvPr/>
          </p:nvSpPr>
          <p:spPr bwMode="auto">
            <a:xfrm>
              <a:off x="1151" y="1850"/>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18" name="AutoShape 138"/>
            <p:cNvSpPr>
              <a:spLocks noChangeArrowheads="1"/>
            </p:cNvSpPr>
            <p:nvPr/>
          </p:nvSpPr>
          <p:spPr bwMode="auto">
            <a:xfrm>
              <a:off x="1111" y="3145"/>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219" name="Group 139"/>
          <p:cNvGrpSpPr>
            <a:grpSpLocks/>
          </p:cNvGrpSpPr>
          <p:nvPr/>
        </p:nvGrpSpPr>
        <p:grpSpPr bwMode="auto">
          <a:xfrm>
            <a:off x="2851150" y="2938463"/>
            <a:ext cx="925513" cy="2389187"/>
            <a:chOff x="1796" y="1851"/>
            <a:chExt cx="583" cy="1505"/>
          </a:xfrm>
        </p:grpSpPr>
        <p:sp>
          <p:nvSpPr>
            <p:cNvPr id="302220" name="AutoShape 140"/>
            <p:cNvSpPr>
              <a:spLocks noChangeArrowheads="1"/>
            </p:cNvSpPr>
            <p:nvPr/>
          </p:nvSpPr>
          <p:spPr bwMode="auto">
            <a:xfrm>
              <a:off x="1796" y="1851"/>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21" name="AutoShape 141"/>
            <p:cNvSpPr>
              <a:spLocks noChangeArrowheads="1"/>
            </p:cNvSpPr>
            <p:nvPr/>
          </p:nvSpPr>
          <p:spPr bwMode="auto">
            <a:xfrm>
              <a:off x="2277" y="3166"/>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2222" name="Group 142"/>
          <p:cNvGrpSpPr>
            <a:grpSpLocks/>
          </p:cNvGrpSpPr>
          <p:nvPr/>
        </p:nvGrpSpPr>
        <p:grpSpPr bwMode="auto">
          <a:xfrm>
            <a:off x="7316788" y="3159125"/>
            <a:ext cx="939800" cy="1587500"/>
            <a:chOff x="4805" y="2312"/>
            <a:chExt cx="592" cy="1000"/>
          </a:xfrm>
        </p:grpSpPr>
        <p:grpSp>
          <p:nvGrpSpPr>
            <p:cNvPr id="302223" name="Group 143"/>
            <p:cNvGrpSpPr>
              <a:grpSpLocks/>
            </p:cNvGrpSpPr>
            <p:nvPr/>
          </p:nvGrpSpPr>
          <p:grpSpPr bwMode="auto">
            <a:xfrm>
              <a:off x="4805" y="2312"/>
              <a:ext cx="592" cy="1000"/>
              <a:chOff x="4805" y="2312"/>
              <a:chExt cx="592" cy="1000"/>
            </a:xfrm>
          </p:grpSpPr>
          <p:grpSp>
            <p:nvGrpSpPr>
              <p:cNvPr id="302224" name="Group 144"/>
              <p:cNvGrpSpPr>
                <a:grpSpLocks/>
              </p:cNvGrpSpPr>
              <p:nvPr/>
            </p:nvGrpSpPr>
            <p:grpSpPr bwMode="auto">
              <a:xfrm>
                <a:off x="5183" y="2312"/>
                <a:ext cx="214" cy="196"/>
                <a:chOff x="4306" y="2833"/>
                <a:chExt cx="214" cy="196"/>
              </a:xfrm>
            </p:grpSpPr>
            <p:sp>
              <p:nvSpPr>
                <p:cNvPr id="302225" name="Oval 1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26" name="Text Box 14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302227" name="Group 147"/>
              <p:cNvGrpSpPr>
                <a:grpSpLocks/>
              </p:cNvGrpSpPr>
              <p:nvPr/>
            </p:nvGrpSpPr>
            <p:grpSpPr bwMode="auto">
              <a:xfrm>
                <a:off x="4895" y="2696"/>
                <a:ext cx="214" cy="196"/>
                <a:chOff x="4306" y="2833"/>
                <a:chExt cx="214" cy="196"/>
              </a:xfrm>
            </p:grpSpPr>
            <p:sp>
              <p:nvSpPr>
                <p:cNvPr id="302228" name="Oval 1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29" name="Text Box 1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2230" name="Line 150"/>
              <p:cNvSpPr>
                <a:spLocks noChangeShapeType="1"/>
              </p:cNvSpPr>
              <p:nvPr/>
            </p:nvSpPr>
            <p:spPr bwMode="auto">
              <a:xfrm flipH="1">
                <a:off x="5020" y="2476"/>
                <a:ext cx="204" cy="21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2231" name="Group 151"/>
              <p:cNvGrpSpPr>
                <a:grpSpLocks/>
              </p:cNvGrpSpPr>
              <p:nvPr/>
            </p:nvGrpSpPr>
            <p:grpSpPr bwMode="auto">
              <a:xfrm>
                <a:off x="4805" y="3116"/>
                <a:ext cx="214" cy="196"/>
                <a:chOff x="4306" y="2833"/>
                <a:chExt cx="214" cy="196"/>
              </a:xfrm>
            </p:grpSpPr>
            <p:sp>
              <p:nvSpPr>
                <p:cNvPr id="302232" name="Oval 1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33" name="Text Box 1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2234" name="Line 154"/>
              <p:cNvSpPr>
                <a:spLocks noChangeShapeType="1"/>
              </p:cNvSpPr>
              <p:nvPr/>
            </p:nvSpPr>
            <p:spPr bwMode="auto">
              <a:xfrm flipH="1">
                <a:off x="4919" y="2903"/>
                <a:ext cx="81" cy="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02235" name="Line 155"/>
            <p:cNvSpPr>
              <a:spLocks noChangeShapeType="1"/>
            </p:cNvSpPr>
            <p:nvPr/>
          </p:nvSpPr>
          <p:spPr bwMode="auto">
            <a:xfrm>
              <a:off x="4960" y="2406"/>
              <a:ext cx="24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2236" name="Group 156"/>
          <p:cNvGrpSpPr>
            <a:grpSpLocks/>
          </p:cNvGrpSpPr>
          <p:nvPr/>
        </p:nvGrpSpPr>
        <p:grpSpPr bwMode="auto">
          <a:xfrm>
            <a:off x="2863850" y="2951163"/>
            <a:ext cx="925513" cy="2389187"/>
            <a:chOff x="1796" y="1851"/>
            <a:chExt cx="583" cy="1505"/>
          </a:xfrm>
        </p:grpSpPr>
        <p:sp>
          <p:nvSpPr>
            <p:cNvPr id="302237" name="AutoShape 157"/>
            <p:cNvSpPr>
              <a:spLocks noChangeArrowheads="1"/>
            </p:cNvSpPr>
            <p:nvPr/>
          </p:nvSpPr>
          <p:spPr bwMode="auto">
            <a:xfrm>
              <a:off x="1796" y="1851"/>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38" name="AutoShape 158"/>
            <p:cNvSpPr>
              <a:spLocks noChangeArrowheads="1"/>
            </p:cNvSpPr>
            <p:nvPr/>
          </p:nvSpPr>
          <p:spPr bwMode="auto">
            <a:xfrm>
              <a:off x="2277" y="3166"/>
              <a:ext cx="102" cy="190"/>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2239" name="AutoShape 159"/>
          <p:cNvSpPr>
            <a:spLocks noChangeArrowheads="1"/>
          </p:cNvSpPr>
          <p:nvPr/>
        </p:nvSpPr>
        <p:spPr bwMode="auto">
          <a:xfrm>
            <a:off x="3629025" y="5060950"/>
            <a:ext cx="161925" cy="301625"/>
          </a:xfrm>
          <a:prstGeom prst="upArrow">
            <a:avLst>
              <a:gd name="adj1" fmla="val 50000"/>
              <a:gd name="adj2" fmla="val 46569"/>
            </a:avLst>
          </a:prstGeom>
          <a:solidFill>
            <a:srgbClr val="FF00FF"/>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2240" name="Group 160"/>
          <p:cNvGrpSpPr>
            <a:grpSpLocks/>
          </p:cNvGrpSpPr>
          <p:nvPr/>
        </p:nvGrpSpPr>
        <p:grpSpPr bwMode="auto">
          <a:xfrm>
            <a:off x="8251825" y="3148013"/>
            <a:ext cx="581025" cy="311150"/>
            <a:chOff x="5394" y="2305"/>
            <a:chExt cx="366" cy="196"/>
          </a:xfrm>
        </p:grpSpPr>
        <p:grpSp>
          <p:nvGrpSpPr>
            <p:cNvPr id="302241" name="Group 161"/>
            <p:cNvGrpSpPr>
              <a:grpSpLocks/>
            </p:cNvGrpSpPr>
            <p:nvPr/>
          </p:nvGrpSpPr>
          <p:grpSpPr bwMode="auto">
            <a:xfrm>
              <a:off x="5546" y="2305"/>
              <a:ext cx="214" cy="196"/>
              <a:chOff x="4306" y="2833"/>
              <a:chExt cx="214" cy="196"/>
            </a:xfrm>
          </p:grpSpPr>
          <p:sp>
            <p:nvSpPr>
              <p:cNvPr id="302242" name="Oval 1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243" name="Text Box 1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2244" name="Line 164"/>
            <p:cNvSpPr>
              <a:spLocks noChangeShapeType="1"/>
            </p:cNvSpPr>
            <p:nvPr/>
          </p:nvSpPr>
          <p:spPr bwMode="auto">
            <a:xfrm>
              <a:off x="5394" y="2406"/>
              <a:ext cx="163"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2245" name="Group 165"/>
          <p:cNvGrpSpPr>
            <a:grpSpLocks/>
          </p:cNvGrpSpPr>
          <p:nvPr/>
        </p:nvGrpSpPr>
        <p:grpSpPr bwMode="auto">
          <a:xfrm>
            <a:off x="3087688" y="2936875"/>
            <a:ext cx="1054100" cy="1516063"/>
            <a:chOff x="1945" y="1850"/>
            <a:chExt cx="664" cy="955"/>
          </a:xfrm>
        </p:grpSpPr>
        <p:sp>
          <p:nvSpPr>
            <p:cNvPr id="302246" name="Line 166"/>
            <p:cNvSpPr>
              <a:spLocks noChangeShapeType="1"/>
            </p:cNvSpPr>
            <p:nvPr/>
          </p:nvSpPr>
          <p:spPr bwMode="auto">
            <a:xfrm flipV="1">
              <a:off x="2006" y="2318"/>
              <a:ext cx="603" cy="48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47" name="Line 167"/>
            <p:cNvSpPr>
              <a:spLocks noChangeShapeType="1"/>
            </p:cNvSpPr>
            <p:nvPr/>
          </p:nvSpPr>
          <p:spPr bwMode="auto">
            <a:xfrm>
              <a:off x="1945" y="1850"/>
              <a:ext cx="664" cy="45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48" name="Text Box 168"/>
            <p:cNvSpPr txBox="1">
              <a:spLocks noChangeArrowheads="1"/>
            </p:cNvSpPr>
            <p:nvPr/>
          </p:nvSpPr>
          <p:spPr bwMode="auto">
            <a:xfrm>
              <a:off x="2081" y="2201"/>
              <a:ext cx="47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merge</a:t>
              </a:r>
            </a:p>
          </p:txBody>
        </p:sp>
      </p:grpSp>
      <p:sp>
        <p:nvSpPr>
          <p:cNvPr id="302249" name="Text Box 169"/>
          <p:cNvSpPr txBox="1">
            <a:spLocks noChangeArrowheads="1"/>
          </p:cNvSpPr>
          <p:nvPr/>
        </p:nvSpPr>
        <p:spPr bwMode="auto">
          <a:xfrm>
            <a:off x="3932238" y="5527675"/>
            <a:ext cx="49164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The resulting heap satisfies the heap-order property.</a:t>
            </a:r>
          </a:p>
        </p:txBody>
      </p:sp>
      <p:grpSp>
        <p:nvGrpSpPr>
          <p:cNvPr id="302250" name="Group 170"/>
          <p:cNvGrpSpPr>
            <a:grpSpLocks/>
          </p:cNvGrpSpPr>
          <p:nvPr/>
        </p:nvGrpSpPr>
        <p:grpSpPr bwMode="auto">
          <a:xfrm>
            <a:off x="3713163" y="2968625"/>
            <a:ext cx="5211762" cy="2378075"/>
            <a:chOff x="2339" y="1870"/>
            <a:chExt cx="3283" cy="1498"/>
          </a:xfrm>
        </p:grpSpPr>
        <p:sp>
          <p:nvSpPr>
            <p:cNvPr id="302251" name="Freeform 171"/>
            <p:cNvSpPr>
              <a:spLocks/>
            </p:cNvSpPr>
            <p:nvPr/>
          </p:nvSpPr>
          <p:spPr bwMode="auto">
            <a:xfrm>
              <a:off x="2339" y="1870"/>
              <a:ext cx="1225" cy="1498"/>
            </a:xfrm>
            <a:custGeom>
              <a:avLst/>
              <a:gdLst>
                <a:gd name="T0" fmla="*/ 975 w 1225"/>
                <a:gd name="T1" fmla="*/ 41 h 1498"/>
                <a:gd name="T2" fmla="*/ 893 w 1225"/>
                <a:gd name="T3" fmla="*/ 95 h 1498"/>
                <a:gd name="T4" fmla="*/ 859 w 1225"/>
                <a:gd name="T5" fmla="*/ 136 h 1498"/>
                <a:gd name="T6" fmla="*/ 846 w 1225"/>
                <a:gd name="T7" fmla="*/ 156 h 1498"/>
                <a:gd name="T8" fmla="*/ 839 w 1225"/>
                <a:gd name="T9" fmla="*/ 176 h 1498"/>
                <a:gd name="T10" fmla="*/ 778 w 1225"/>
                <a:gd name="T11" fmla="*/ 217 h 1498"/>
                <a:gd name="T12" fmla="*/ 500 w 1225"/>
                <a:gd name="T13" fmla="*/ 332 h 1498"/>
                <a:gd name="T14" fmla="*/ 419 w 1225"/>
                <a:gd name="T15" fmla="*/ 380 h 1498"/>
                <a:gd name="T16" fmla="*/ 351 w 1225"/>
                <a:gd name="T17" fmla="*/ 475 h 1498"/>
                <a:gd name="T18" fmla="*/ 263 w 1225"/>
                <a:gd name="T19" fmla="*/ 563 h 1498"/>
                <a:gd name="T20" fmla="*/ 223 w 1225"/>
                <a:gd name="T21" fmla="*/ 590 h 1498"/>
                <a:gd name="T22" fmla="*/ 202 w 1225"/>
                <a:gd name="T23" fmla="*/ 658 h 1498"/>
                <a:gd name="T24" fmla="*/ 168 w 1225"/>
                <a:gd name="T25" fmla="*/ 698 h 1498"/>
                <a:gd name="T26" fmla="*/ 148 w 1225"/>
                <a:gd name="T27" fmla="*/ 739 h 1498"/>
                <a:gd name="T28" fmla="*/ 107 w 1225"/>
                <a:gd name="T29" fmla="*/ 766 h 1498"/>
                <a:gd name="T30" fmla="*/ 40 w 1225"/>
                <a:gd name="T31" fmla="*/ 841 h 1498"/>
                <a:gd name="T32" fmla="*/ 33 w 1225"/>
                <a:gd name="T33" fmla="*/ 861 h 1498"/>
                <a:gd name="T34" fmla="*/ 12 w 1225"/>
                <a:gd name="T35" fmla="*/ 874 h 1498"/>
                <a:gd name="T36" fmla="*/ 101 w 1225"/>
                <a:gd name="T37" fmla="*/ 1064 h 1498"/>
                <a:gd name="T38" fmla="*/ 216 w 1225"/>
                <a:gd name="T39" fmla="*/ 1125 h 1498"/>
                <a:gd name="T40" fmla="*/ 311 w 1225"/>
                <a:gd name="T41" fmla="*/ 1220 h 1498"/>
                <a:gd name="T42" fmla="*/ 324 w 1225"/>
                <a:gd name="T43" fmla="*/ 1240 h 1498"/>
                <a:gd name="T44" fmla="*/ 344 w 1225"/>
                <a:gd name="T45" fmla="*/ 1254 h 1498"/>
                <a:gd name="T46" fmla="*/ 372 w 1225"/>
                <a:gd name="T47" fmla="*/ 1315 h 1498"/>
                <a:gd name="T48" fmla="*/ 439 w 1225"/>
                <a:gd name="T49" fmla="*/ 1389 h 1498"/>
                <a:gd name="T50" fmla="*/ 494 w 1225"/>
                <a:gd name="T51" fmla="*/ 1430 h 1498"/>
                <a:gd name="T52" fmla="*/ 595 w 1225"/>
                <a:gd name="T53" fmla="*/ 1478 h 1498"/>
                <a:gd name="T54" fmla="*/ 656 w 1225"/>
                <a:gd name="T55" fmla="*/ 1498 h 1498"/>
                <a:gd name="T56" fmla="*/ 738 w 1225"/>
                <a:gd name="T57" fmla="*/ 1491 h 1498"/>
                <a:gd name="T58" fmla="*/ 778 w 1225"/>
                <a:gd name="T59" fmla="*/ 1464 h 1498"/>
                <a:gd name="T60" fmla="*/ 853 w 1225"/>
                <a:gd name="T61" fmla="*/ 1342 h 1498"/>
                <a:gd name="T62" fmla="*/ 893 w 1225"/>
                <a:gd name="T63" fmla="*/ 1200 h 1498"/>
                <a:gd name="T64" fmla="*/ 887 w 1225"/>
                <a:gd name="T65" fmla="*/ 1085 h 1498"/>
                <a:gd name="T66" fmla="*/ 873 w 1225"/>
                <a:gd name="T67" fmla="*/ 1017 h 1498"/>
                <a:gd name="T68" fmla="*/ 866 w 1225"/>
                <a:gd name="T69" fmla="*/ 983 h 1498"/>
                <a:gd name="T70" fmla="*/ 819 w 1225"/>
                <a:gd name="T71" fmla="*/ 732 h 1498"/>
                <a:gd name="T72" fmla="*/ 724 w 1225"/>
                <a:gd name="T73" fmla="*/ 637 h 1498"/>
                <a:gd name="T74" fmla="*/ 778 w 1225"/>
                <a:gd name="T75" fmla="*/ 515 h 1498"/>
                <a:gd name="T76" fmla="*/ 914 w 1225"/>
                <a:gd name="T77" fmla="*/ 448 h 1498"/>
                <a:gd name="T78" fmla="*/ 954 w 1225"/>
                <a:gd name="T79" fmla="*/ 427 h 1498"/>
                <a:gd name="T80" fmla="*/ 995 w 1225"/>
                <a:gd name="T81" fmla="*/ 414 h 1498"/>
                <a:gd name="T82" fmla="*/ 1056 w 1225"/>
                <a:gd name="T83" fmla="*/ 373 h 1498"/>
                <a:gd name="T84" fmla="*/ 1171 w 1225"/>
                <a:gd name="T85" fmla="*/ 332 h 1498"/>
                <a:gd name="T86" fmla="*/ 1225 w 1225"/>
                <a:gd name="T87" fmla="*/ 231 h 1498"/>
                <a:gd name="T88" fmla="*/ 1164 w 1225"/>
                <a:gd name="T89" fmla="*/ 48 h 1498"/>
                <a:gd name="T90" fmla="*/ 1131 w 1225"/>
                <a:gd name="T91" fmla="*/ 14 h 1498"/>
                <a:gd name="T92" fmla="*/ 1090 w 1225"/>
                <a:gd name="T93" fmla="*/ 0 h 1498"/>
                <a:gd name="T94" fmla="*/ 981 w 1225"/>
                <a:gd name="T95" fmla="*/ 34 h 1498"/>
                <a:gd name="T96" fmla="*/ 934 w 1225"/>
                <a:gd name="T97" fmla="*/ 68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25" h="1498">
                  <a:moveTo>
                    <a:pt x="975" y="41"/>
                  </a:moveTo>
                  <a:cubicBezTo>
                    <a:pt x="957" y="67"/>
                    <a:pt x="923" y="85"/>
                    <a:pt x="893" y="95"/>
                  </a:cubicBezTo>
                  <a:cubicBezTo>
                    <a:pt x="863" y="143"/>
                    <a:pt x="900" y="88"/>
                    <a:pt x="859" y="136"/>
                  </a:cubicBezTo>
                  <a:cubicBezTo>
                    <a:pt x="854" y="142"/>
                    <a:pt x="850" y="149"/>
                    <a:pt x="846" y="156"/>
                  </a:cubicBezTo>
                  <a:cubicBezTo>
                    <a:pt x="843" y="162"/>
                    <a:pt x="843" y="170"/>
                    <a:pt x="839" y="176"/>
                  </a:cubicBezTo>
                  <a:cubicBezTo>
                    <a:pt x="825" y="193"/>
                    <a:pt x="799" y="210"/>
                    <a:pt x="778" y="217"/>
                  </a:cubicBezTo>
                  <a:cubicBezTo>
                    <a:pt x="696" y="272"/>
                    <a:pt x="594" y="305"/>
                    <a:pt x="500" y="332"/>
                  </a:cubicBezTo>
                  <a:cubicBezTo>
                    <a:pt x="472" y="351"/>
                    <a:pt x="450" y="369"/>
                    <a:pt x="419" y="380"/>
                  </a:cubicBezTo>
                  <a:cubicBezTo>
                    <a:pt x="406" y="418"/>
                    <a:pt x="384" y="453"/>
                    <a:pt x="351" y="475"/>
                  </a:cubicBezTo>
                  <a:cubicBezTo>
                    <a:pt x="339" y="510"/>
                    <a:pt x="292" y="540"/>
                    <a:pt x="263" y="563"/>
                  </a:cubicBezTo>
                  <a:cubicBezTo>
                    <a:pt x="250" y="573"/>
                    <a:pt x="223" y="590"/>
                    <a:pt x="223" y="590"/>
                  </a:cubicBezTo>
                  <a:cubicBezTo>
                    <a:pt x="215" y="612"/>
                    <a:pt x="214" y="637"/>
                    <a:pt x="202" y="658"/>
                  </a:cubicBezTo>
                  <a:cubicBezTo>
                    <a:pt x="193" y="673"/>
                    <a:pt x="178" y="683"/>
                    <a:pt x="168" y="698"/>
                  </a:cubicBezTo>
                  <a:cubicBezTo>
                    <a:pt x="160" y="711"/>
                    <a:pt x="159" y="728"/>
                    <a:pt x="148" y="739"/>
                  </a:cubicBezTo>
                  <a:cubicBezTo>
                    <a:pt x="136" y="750"/>
                    <a:pt x="107" y="766"/>
                    <a:pt x="107" y="766"/>
                  </a:cubicBezTo>
                  <a:cubicBezTo>
                    <a:pt x="85" y="800"/>
                    <a:pt x="73" y="818"/>
                    <a:pt x="40" y="841"/>
                  </a:cubicBezTo>
                  <a:cubicBezTo>
                    <a:pt x="38" y="848"/>
                    <a:pt x="38" y="856"/>
                    <a:pt x="33" y="861"/>
                  </a:cubicBezTo>
                  <a:cubicBezTo>
                    <a:pt x="28" y="867"/>
                    <a:pt x="13" y="866"/>
                    <a:pt x="12" y="874"/>
                  </a:cubicBezTo>
                  <a:cubicBezTo>
                    <a:pt x="0" y="981"/>
                    <a:pt x="22" y="1015"/>
                    <a:pt x="101" y="1064"/>
                  </a:cubicBezTo>
                  <a:cubicBezTo>
                    <a:pt x="124" y="1101"/>
                    <a:pt x="175" y="1111"/>
                    <a:pt x="216" y="1125"/>
                  </a:cubicBezTo>
                  <a:cubicBezTo>
                    <a:pt x="243" y="1152"/>
                    <a:pt x="278" y="1200"/>
                    <a:pt x="311" y="1220"/>
                  </a:cubicBezTo>
                  <a:cubicBezTo>
                    <a:pt x="315" y="1227"/>
                    <a:pt x="318" y="1234"/>
                    <a:pt x="324" y="1240"/>
                  </a:cubicBezTo>
                  <a:cubicBezTo>
                    <a:pt x="330" y="1246"/>
                    <a:pt x="339" y="1248"/>
                    <a:pt x="344" y="1254"/>
                  </a:cubicBezTo>
                  <a:cubicBezTo>
                    <a:pt x="356" y="1270"/>
                    <a:pt x="362" y="1297"/>
                    <a:pt x="372" y="1315"/>
                  </a:cubicBezTo>
                  <a:cubicBezTo>
                    <a:pt x="391" y="1349"/>
                    <a:pt x="407" y="1368"/>
                    <a:pt x="439" y="1389"/>
                  </a:cubicBezTo>
                  <a:cubicBezTo>
                    <a:pt x="455" y="1413"/>
                    <a:pt x="466" y="1421"/>
                    <a:pt x="494" y="1430"/>
                  </a:cubicBezTo>
                  <a:cubicBezTo>
                    <a:pt x="524" y="1451"/>
                    <a:pt x="560" y="1466"/>
                    <a:pt x="595" y="1478"/>
                  </a:cubicBezTo>
                  <a:cubicBezTo>
                    <a:pt x="615" y="1485"/>
                    <a:pt x="656" y="1498"/>
                    <a:pt x="656" y="1498"/>
                  </a:cubicBezTo>
                  <a:cubicBezTo>
                    <a:pt x="683" y="1496"/>
                    <a:pt x="712" y="1498"/>
                    <a:pt x="738" y="1491"/>
                  </a:cubicBezTo>
                  <a:cubicBezTo>
                    <a:pt x="753" y="1487"/>
                    <a:pt x="778" y="1464"/>
                    <a:pt x="778" y="1464"/>
                  </a:cubicBezTo>
                  <a:cubicBezTo>
                    <a:pt x="806" y="1425"/>
                    <a:pt x="826" y="1380"/>
                    <a:pt x="853" y="1342"/>
                  </a:cubicBezTo>
                  <a:cubicBezTo>
                    <a:pt x="867" y="1295"/>
                    <a:pt x="879" y="1247"/>
                    <a:pt x="893" y="1200"/>
                  </a:cubicBezTo>
                  <a:cubicBezTo>
                    <a:pt x="891" y="1162"/>
                    <a:pt x="891" y="1123"/>
                    <a:pt x="887" y="1085"/>
                  </a:cubicBezTo>
                  <a:cubicBezTo>
                    <a:pt x="884" y="1062"/>
                    <a:pt x="878" y="1040"/>
                    <a:pt x="873" y="1017"/>
                  </a:cubicBezTo>
                  <a:cubicBezTo>
                    <a:pt x="871" y="1006"/>
                    <a:pt x="866" y="983"/>
                    <a:pt x="866" y="983"/>
                  </a:cubicBezTo>
                  <a:cubicBezTo>
                    <a:pt x="875" y="903"/>
                    <a:pt x="895" y="785"/>
                    <a:pt x="819" y="732"/>
                  </a:cubicBezTo>
                  <a:cubicBezTo>
                    <a:pt x="795" y="663"/>
                    <a:pt x="775" y="673"/>
                    <a:pt x="724" y="637"/>
                  </a:cubicBezTo>
                  <a:cubicBezTo>
                    <a:pt x="705" y="581"/>
                    <a:pt x="735" y="545"/>
                    <a:pt x="778" y="515"/>
                  </a:cubicBezTo>
                  <a:cubicBezTo>
                    <a:pt x="807" y="474"/>
                    <a:pt x="867" y="463"/>
                    <a:pt x="914" y="448"/>
                  </a:cubicBezTo>
                  <a:cubicBezTo>
                    <a:pt x="980" y="427"/>
                    <a:pt x="884" y="458"/>
                    <a:pt x="954" y="427"/>
                  </a:cubicBezTo>
                  <a:cubicBezTo>
                    <a:pt x="967" y="421"/>
                    <a:pt x="995" y="414"/>
                    <a:pt x="995" y="414"/>
                  </a:cubicBezTo>
                  <a:cubicBezTo>
                    <a:pt x="1014" y="401"/>
                    <a:pt x="1035" y="382"/>
                    <a:pt x="1056" y="373"/>
                  </a:cubicBezTo>
                  <a:cubicBezTo>
                    <a:pt x="1095" y="355"/>
                    <a:pt x="1135" y="357"/>
                    <a:pt x="1171" y="332"/>
                  </a:cubicBezTo>
                  <a:cubicBezTo>
                    <a:pt x="1183" y="298"/>
                    <a:pt x="1205" y="261"/>
                    <a:pt x="1225" y="231"/>
                  </a:cubicBezTo>
                  <a:cubicBezTo>
                    <a:pt x="1218" y="163"/>
                    <a:pt x="1201" y="105"/>
                    <a:pt x="1164" y="48"/>
                  </a:cubicBezTo>
                  <a:cubicBezTo>
                    <a:pt x="1151" y="28"/>
                    <a:pt x="1154" y="24"/>
                    <a:pt x="1131" y="14"/>
                  </a:cubicBezTo>
                  <a:cubicBezTo>
                    <a:pt x="1118" y="8"/>
                    <a:pt x="1090" y="0"/>
                    <a:pt x="1090" y="0"/>
                  </a:cubicBezTo>
                  <a:cubicBezTo>
                    <a:pt x="1044" y="7"/>
                    <a:pt x="1022" y="20"/>
                    <a:pt x="981" y="34"/>
                  </a:cubicBezTo>
                  <a:cubicBezTo>
                    <a:pt x="968" y="43"/>
                    <a:pt x="948" y="68"/>
                    <a:pt x="934" y="68"/>
                  </a:cubicBezTo>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52" name="Freeform 172"/>
            <p:cNvSpPr>
              <a:spLocks/>
            </p:cNvSpPr>
            <p:nvPr/>
          </p:nvSpPr>
          <p:spPr bwMode="auto">
            <a:xfrm>
              <a:off x="3226" y="1931"/>
              <a:ext cx="1173" cy="1410"/>
            </a:xfrm>
            <a:custGeom>
              <a:avLst/>
              <a:gdLst>
                <a:gd name="T0" fmla="*/ 847 w 1173"/>
                <a:gd name="T1" fmla="*/ 21 h 1410"/>
                <a:gd name="T2" fmla="*/ 759 w 1173"/>
                <a:gd name="T3" fmla="*/ 75 h 1410"/>
                <a:gd name="T4" fmla="*/ 731 w 1173"/>
                <a:gd name="T5" fmla="*/ 143 h 1410"/>
                <a:gd name="T6" fmla="*/ 637 w 1173"/>
                <a:gd name="T7" fmla="*/ 210 h 1410"/>
                <a:gd name="T8" fmla="*/ 494 w 1173"/>
                <a:gd name="T9" fmla="*/ 271 h 1410"/>
                <a:gd name="T10" fmla="*/ 399 w 1173"/>
                <a:gd name="T11" fmla="*/ 305 h 1410"/>
                <a:gd name="T12" fmla="*/ 379 w 1173"/>
                <a:gd name="T13" fmla="*/ 319 h 1410"/>
                <a:gd name="T14" fmla="*/ 359 w 1173"/>
                <a:gd name="T15" fmla="*/ 326 h 1410"/>
                <a:gd name="T16" fmla="*/ 318 w 1173"/>
                <a:gd name="T17" fmla="*/ 353 h 1410"/>
                <a:gd name="T18" fmla="*/ 277 w 1173"/>
                <a:gd name="T19" fmla="*/ 380 h 1410"/>
                <a:gd name="T20" fmla="*/ 223 w 1173"/>
                <a:gd name="T21" fmla="*/ 434 h 1410"/>
                <a:gd name="T22" fmla="*/ 183 w 1173"/>
                <a:gd name="T23" fmla="*/ 495 h 1410"/>
                <a:gd name="T24" fmla="*/ 155 w 1173"/>
                <a:gd name="T25" fmla="*/ 536 h 1410"/>
                <a:gd name="T26" fmla="*/ 81 w 1173"/>
                <a:gd name="T27" fmla="*/ 664 h 1410"/>
                <a:gd name="T28" fmla="*/ 27 w 1173"/>
                <a:gd name="T29" fmla="*/ 773 h 1410"/>
                <a:gd name="T30" fmla="*/ 0 w 1173"/>
                <a:gd name="T31" fmla="*/ 834 h 1410"/>
                <a:gd name="T32" fmla="*/ 6 w 1173"/>
                <a:gd name="T33" fmla="*/ 874 h 1410"/>
                <a:gd name="T34" fmla="*/ 13 w 1173"/>
                <a:gd name="T35" fmla="*/ 895 h 1410"/>
                <a:gd name="T36" fmla="*/ 61 w 1173"/>
                <a:gd name="T37" fmla="*/ 1010 h 1410"/>
                <a:gd name="T38" fmla="*/ 115 w 1173"/>
                <a:gd name="T39" fmla="*/ 1112 h 1410"/>
                <a:gd name="T40" fmla="*/ 155 w 1173"/>
                <a:gd name="T41" fmla="*/ 1139 h 1410"/>
                <a:gd name="T42" fmla="*/ 230 w 1173"/>
                <a:gd name="T43" fmla="*/ 1207 h 1410"/>
                <a:gd name="T44" fmla="*/ 284 w 1173"/>
                <a:gd name="T45" fmla="*/ 1261 h 1410"/>
                <a:gd name="T46" fmla="*/ 318 w 1173"/>
                <a:gd name="T47" fmla="*/ 1288 h 1410"/>
                <a:gd name="T48" fmla="*/ 332 w 1173"/>
                <a:gd name="T49" fmla="*/ 1308 h 1410"/>
                <a:gd name="T50" fmla="*/ 372 w 1173"/>
                <a:gd name="T51" fmla="*/ 1322 h 1410"/>
                <a:gd name="T52" fmla="*/ 454 w 1173"/>
                <a:gd name="T53" fmla="*/ 1383 h 1410"/>
                <a:gd name="T54" fmla="*/ 548 w 1173"/>
                <a:gd name="T55" fmla="*/ 1410 h 1410"/>
                <a:gd name="T56" fmla="*/ 650 w 1173"/>
                <a:gd name="T57" fmla="*/ 1376 h 1410"/>
                <a:gd name="T58" fmla="*/ 786 w 1173"/>
                <a:gd name="T59" fmla="*/ 1112 h 1410"/>
                <a:gd name="T60" fmla="*/ 833 w 1173"/>
                <a:gd name="T61" fmla="*/ 1010 h 1410"/>
                <a:gd name="T62" fmla="*/ 874 w 1173"/>
                <a:gd name="T63" fmla="*/ 827 h 1410"/>
                <a:gd name="T64" fmla="*/ 867 w 1173"/>
                <a:gd name="T65" fmla="*/ 759 h 1410"/>
                <a:gd name="T66" fmla="*/ 792 w 1173"/>
                <a:gd name="T67" fmla="*/ 691 h 1410"/>
                <a:gd name="T68" fmla="*/ 684 w 1173"/>
                <a:gd name="T69" fmla="*/ 549 h 1410"/>
                <a:gd name="T70" fmla="*/ 779 w 1173"/>
                <a:gd name="T71" fmla="*/ 448 h 1410"/>
                <a:gd name="T72" fmla="*/ 989 w 1173"/>
                <a:gd name="T73" fmla="*/ 353 h 1410"/>
                <a:gd name="T74" fmla="*/ 1050 w 1173"/>
                <a:gd name="T75" fmla="*/ 332 h 1410"/>
                <a:gd name="T76" fmla="*/ 1091 w 1173"/>
                <a:gd name="T77" fmla="*/ 305 h 1410"/>
                <a:gd name="T78" fmla="*/ 1111 w 1173"/>
                <a:gd name="T79" fmla="*/ 292 h 1410"/>
                <a:gd name="T80" fmla="*/ 1158 w 1173"/>
                <a:gd name="T81" fmla="*/ 190 h 1410"/>
                <a:gd name="T82" fmla="*/ 1145 w 1173"/>
                <a:gd name="T83" fmla="*/ 75 h 1410"/>
                <a:gd name="T84" fmla="*/ 887 w 1173"/>
                <a:gd name="T85" fmla="*/ 0 h 1410"/>
                <a:gd name="T86" fmla="*/ 847 w 1173"/>
                <a:gd name="T87" fmla="*/ 7 h 1410"/>
                <a:gd name="T88" fmla="*/ 840 w 1173"/>
                <a:gd name="T89" fmla="*/ 27 h 1410"/>
                <a:gd name="T90" fmla="*/ 847 w 1173"/>
                <a:gd name="T91" fmla="*/ 21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3" h="1410">
                  <a:moveTo>
                    <a:pt x="847" y="21"/>
                  </a:moveTo>
                  <a:cubicBezTo>
                    <a:pt x="818" y="39"/>
                    <a:pt x="787" y="55"/>
                    <a:pt x="759" y="75"/>
                  </a:cubicBezTo>
                  <a:cubicBezTo>
                    <a:pt x="743" y="98"/>
                    <a:pt x="743" y="119"/>
                    <a:pt x="731" y="143"/>
                  </a:cubicBezTo>
                  <a:cubicBezTo>
                    <a:pt x="715" y="177"/>
                    <a:pt x="672" y="199"/>
                    <a:pt x="637" y="210"/>
                  </a:cubicBezTo>
                  <a:cubicBezTo>
                    <a:pt x="594" y="239"/>
                    <a:pt x="544" y="257"/>
                    <a:pt x="494" y="271"/>
                  </a:cubicBezTo>
                  <a:cubicBezTo>
                    <a:pt x="465" y="291"/>
                    <a:pt x="432" y="294"/>
                    <a:pt x="399" y="305"/>
                  </a:cubicBezTo>
                  <a:cubicBezTo>
                    <a:pt x="392" y="310"/>
                    <a:pt x="386" y="315"/>
                    <a:pt x="379" y="319"/>
                  </a:cubicBezTo>
                  <a:cubicBezTo>
                    <a:pt x="373" y="322"/>
                    <a:pt x="365" y="322"/>
                    <a:pt x="359" y="326"/>
                  </a:cubicBezTo>
                  <a:cubicBezTo>
                    <a:pt x="308" y="360"/>
                    <a:pt x="365" y="336"/>
                    <a:pt x="318" y="353"/>
                  </a:cubicBezTo>
                  <a:cubicBezTo>
                    <a:pt x="256" y="415"/>
                    <a:pt x="335" y="342"/>
                    <a:pt x="277" y="380"/>
                  </a:cubicBezTo>
                  <a:cubicBezTo>
                    <a:pt x="254" y="395"/>
                    <a:pt x="246" y="418"/>
                    <a:pt x="223" y="434"/>
                  </a:cubicBezTo>
                  <a:cubicBezTo>
                    <a:pt x="210" y="454"/>
                    <a:pt x="197" y="475"/>
                    <a:pt x="183" y="495"/>
                  </a:cubicBezTo>
                  <a:cubicBezTo>
                    <a:pt x="174" y="509"/>
                    <a:pt x="155" y="536"/>
                    <a:pt x="155" y="536"/>
                  </a:cubicBezTo>
                  <a:cubicBezTo>
                    <a:pt x="141" y="583"/>
                    <a:pt x="110" y="625"/>
                    <a:pt x="81" y="664"/>
                  </a:cubicBezTo>
                  <a:cubicBezTo>
                    <a:pt x="66" y="707"/>
                    <a:pt x="66" y="746"/>
                    <a:pt x="27" y="773"/>
                  </a:cubicBezTo>
                  <a:cubicBezTo>
                    <a:pt x="19" y="795"/>
                    <a:pt x="7" y="811"/>
                    <a:pt x="0" y="834"/>
                  </a:cubicBezTo>
                  <a:cubicBezTo>
                    <a:pt x="2" y="847"/>
                    <a:pt x="3" y="861"/>
                    <a:pt x="6" y="874"/>
                  </a:cubicBezTo>
                  <a:cubicBezTo>
                    <a:pt x="8" y="881"/>
                    <a:pt x="12" y="888"/>
                    <a:pt x="13" y="895"/>
                  </a:cubicBezTo>
                  <a:cubicBezTo>
                    <a:pt x="22" y="949"/>
                    <a:pt x="15" y="979"/>
                    <a:pt x="61" y="1010"/>
                  </a:cubicBezTo>
                  <a:cubicBezTo>
                    <a:pt x="79" y="1037"/>
                    <a:pt x="93" y="1092"/>
                    <a:pt x="115" y="1112"/>
                  </a:cubicBezTo>
                  <a:cubicBezTo>
                    <a:pt x="127" y="1123"/>
                    <a:pt x="155" y="1139"/>
                    <a:pt x="155" y="1139"/>
                  </a:cubicBezTo>
                  <a:cubicBezTo>
                    <a:pt x="174" y="1166"/>
                    <a:pt x="203" y="1188"/>
                    <a:pt x="230" y="1207"/>
                  </a:cubicBezTo>
                  <a:cubicBezTo>
                    <a:pt x="246" y="1230"/>
                    <a:pt x="261" y="1245"/>
                    <a:pt x="284" y="1261"/>
                  </a:cubicBezTo>
                  <a:cubicBezTo>
                    <a:pt x="324" y="1319"/>
                    <a:pt x="271" y="1251"/>
                    <a:pt x="318" y="1288"/>
                  </a:cubicBezTo>
                  <a:cubicBezTo>
                    <a:pt x="324" y="1293"/>
                    <a:pt x="325" y="1304"/>
                    <a:pt x="332" y="1308"/>
                  </a:cubicBezTo>
                  <a:cubicBezTo>
                    <a:pt x="344" y="1316"/>
                    <a:pt x="360" y="1315"/>
                    <a:pt x="372" y="1322"/>
                  </a:cubicBezTo>
                  <a:cubicBezTo>
                    <a:pt x="401" y="1340"/>
                    <a:pt x="426" y="1365"/>
                    <a:pt x="454" y="1383"/>
                  </a:cubicBezTo>
                  <a:cubicBezTo>
                    <a:pt x="478" y="1399"/>
                    <a:pt x="519" y="1404"/>
                    <a:pt x="548" y="1410"/>
                  </a:cubicBezTo>
                  <a:cubicBezTo>
                    <a:pt x="582" y="1398"/>
                    <a:pt x="616" y="1388"/>
                    <a:pt x="650" y="1376"/>
                  </a:cubicBezTo>
                  <a:cubicBezTo>
                    <a:pt x="709" y="1292"/>
                    <a:pt x="728" y="1195"/>
                    <a:pt x="786" y="1112"/>
                  </a:cubicBezTo>
                  <a:cubicBezTo>
                    <a:pt x="796" y="1076"/>
                    <a:pt x="818" y="1044"/>
                    <a:pt x="833" y="1010"/>
                  </a:cubicBezTo>
                  <a:cubicBezTo>
                    <a:pt x="858" y="954"/>
                    <a:pt x="866" y="887"/>
                    <a:pt x="874" y="827"/>
                  </a:cubicBezTo>
                  <a:cubicBezTo>
                    <a:pt x="872" y="804"/>
                    <a:pt x="872" y="781"/>
                    <a:pt x="867" y="759"/>
                  </a:cubicBezTo>
                  <a:cubicBezTo>
                    <a:pt x="859" y="727"/>
                    <a:pt x="811" y="710"/>
                    <a:pt x="792" y="691"/>
                  </a:cubicBezTo>
                  <a:cubicBezTo>
                    <a:pt x="751" y="650"/>
                    <a:pt x="703" y="605"/>
                    <a:pt x="684" y="549"/>
                  </a:cubicBezTo>
                  <a:cubicBezTo>
                    <a:pt x="697" y="485"/>
                    <a:pt x="730" y="476"/>
                    <a:pt x="779" y="448"/>
                  </a:cubicBezTo>
                  <a:cubicBezTo>
                    <a:pt x="846" y="410"/>
                    <a:pt x="915" y="378"/>
                    <a:pt x="989" y="353"/>
                  </a:cubicBezTo>
                  <a:cubicBezTo>
                    <a:pt x="1009" y="346"/>
                    <a:pt x="1032" y="344"/>
                    <a:pt x="1050" y="332"/>
                  </a:cubicBezTo>
                  <a:cubicBezTo>
                    <a:pt x="1064" y="323"/>
                    <a:pt x="1077" y="314"/>
                    <a:pt x="1091" y="305"/>
                  </a:cubicBezTo>
                  <a:cubicBezTo>
                    <a:pt x="1098" y="301"/>
                    <a:pt x="1111" y="292"/>
                    <a:pt x="1111" y="292"/>
                  </a:cubicBezTo>
                  <a:cubicBezTo>
                    <a:pt x="1132" y="259"/>
                    <a:pt x="1147" y="228"/>
                    <a:pt x="1158" y="190"/>
                  </a:cubicBezTo>
                  <a:cubicBezTo>
                    <a:pt x="1156" y="151"/>
                    <a:pt x="1173" y="102"/>
                    <a:pt x="1145" y="75"/>
                  </a:cubicBezTo>
                  <a:cubicBezTo>
                    <a:pt x="1084" y="15"/>
                    <a:pt x="964" y="10"/>
                    <a:pt x="887" y="0"/>
                  </a:cubicBezTo>
                  <a:cubicBezTo>
                    <a:pt x="874" y="2"/>
                    <a:pt x="859" y="0"/>
                    <a:pt x="847" y="7"/>
                  </a:cubicBezTo>
                  <a:cubicBezTo>
                    <a:pt x="841" y="11"/>
                    <a:pt x="840" y="20"/>
                    <a:pt x="840" y="27"/>
                  </a:cubicBezTo>
                  <a:cubicBezTo>
                    <a:pt x="840" y="30"/>
                    <a:pt x="845" y="23"/>
                    <a:pt x="847" y="21"/>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53" name="Freeform 173"/>
            <p:cNvSpPr>
              <a:spLocks/>
            </p:cNvSpPr>
            <p:nvPr/>
          </p:nvSpPr>
          <p:spPr bwMode="auto">
            <a:xfrm>
              <a:off x="4215" y="1927"/>
              <a:ext cx="596" cy="731"/>
            </a:xfrm>
            <a:custGeom>
              <a:avLst/>
              <a:gdLst>
                <a:gd name="T0" fmla="*/ 318 w 596"/>
                <a:gd name="T1" fmla="*/ 11 h 731"/>
                <a:gd name="T2" fmla="*/ 278 w 596"/>
                <a:gd name="T3" fmla="*/ 187 h 731"/>
                <a:gd name="T4" fmla="*/ 257 w 596"/>
                <a:gd name="T5" fmla="*/ 208 h 731"/>
                <a:gd name="T6" fmla="*/ 230 w 596"/>
                <a:gd name="T7" fmla="*/ 248 h 731"/>
                <a:gd name="T8" fmla="*/ 169 w 596"/>
                <a:gd name="T9" fmla="*/ 316 h 731"/>
                <a:gd name="T10" fmla="*/ 61 w 596"/>
                <a:gd name="T11" fmla="*/ 424 h 731"/>
                <a:gd name="T12" fmla="*/ 14 w 596"/>
                <a:gd name="T13" fmla="*/ 526 h 731"/>
                <a:gd name="T14" fmla="*/ 0 w 596"/>
                <a:gd name="T15" fmla="*/ 567 h 731"/>
                <a:gd name="T16" fmla="*/ 75 w 596"/>
                <a:gd name="T17" fmla="*/ 702 h 731"/>
                <a:gd name="T18" fmla="*/ 203 w 596"/>
                <a:gd name="T19" fmla="*/ 716 h 731"/>
                <a:gd name="T20" fmla="*/ 291 w 596"/>
                <a:gd name="T21" fmla="*/ 682 h 731"/>
                <a:gd name="T22" fmla="*/ 359 w 596"/>
                <a:gd name="T23" fmla="*/ 546 h 731"/>
                <a:gd name="T24" fmla="*/ 413 w 596"/>
                <a:gd name="T25" fmla="*/ 492 h 731"/>
                <a:gd name="T26" fmla="*/ 474 w 596"/>
                <a:gd name="T27" fmla="*/ 411 h 731"/>
                <a:gd name="T28" fmla="*/ 501 w 596"/>
                <a:gd name="T29" fmla="*/ 350 h 731"/>
                <a:gd name="T30" fmla="*/ 522 w 596"/>
                <a:gd name="T31" fmla="*/ 275 h 731"/>
                <a:gd name="T32" fmla="*/ 556 w 596"/>
                <a:gd name="T33" fmla="*/ 235 h 731"/>
                <a:gd name="T34" fmla="*/ 596 w 596"/>
                <a:gd name="T35" fmla="*/ 153 h 731"/>
                <a:gd name="T36" fmla="*/ 590 w 596"/>
                <a:gd name="T37" fmla="*/ 86 h 731"/>
                <a:gd name="T38" fmla="*/ 393 w 596"/>
                <a:gd name="T39" fmla="*/ 18 h 731"/>
                <a:gd name="T40" fmla="*/ 318 w 596"/>
                <a:gd name="T41" fmla="*/ 11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96" h="731">
                  <a:moveTo>
                    <a:pt x="318" y="11"/>
                  </a:moveTo>
                  <a:cubicBezTo>
                    <a:pt x="312" y="56"/>
                    <a:pt x="304" y="149"/>
                    <a:pt x="278" y="187"/>
                  </a:cubicBezTo>
                  <a:cubicBezTo>
                    <a:pt x="272" y="195"/>
                    <a:pt x="263" y="200"/>
                    <a:pt x="257" y="208"/>
                  </a:cubicBezTo>
                  <a:cubicBezTo>
                    <a:pt x="247" y="221"/>
                    <a:pt x="230" y="248"/>
                    <a:pt x="230" y="248"/>
                  </a:cubicBezTo>
                  <a:cubicBezTo>
                    <a:pt x="222" y="278"/>
                    <a:pt x="193" y="296"/>
                    <a:pt x="169" y="316"/>
                  </a:cubicBezTo>
                  <a:cubicBezTo>
                    <a:pt x="130" y="348"/>
                    <a:pt x="104" y="396"/>
                    <a:pt x="61" y="424"/>
                  </a:cubicBezTo>
                  <a:cubicBezTo>
                    <a:pt x="49" y="460"/>
                    <a:pt x="29" y="492"/>
                    <a:pt x="14" y="526"/>
                  </a:cubicBezTo>
                  <a:cubicBezTo>
                    <a:pt x="8" y="539"/>
                    <a:pt x="0" y="567"/>
                    <a:pt x="0" y="567"/>
                  </a:cubicBezTo>
                  <a:cubicBezTo>
                    <a:pt x="7" y="638"/>
                    <a:pt x="4" y="678"/>
                    <a:pt x="75" y="702"/>
                  </a:cubicBezTo>
                  <a:cubicBezTo>
                    <a:pt x="117" y="731"/>
                    <a:pt x="152" y="721"/>
                    <a:pt x="203" y="716"/>
                  </a:cubicBezTo>
                  <a:cubicBezTo>
                    <a:pt x="235" y="708"/>
                    <a:pt x="263" y="700"/>
                    <a:pt x="291" y="682"/>
                  </a:cubicBezTo>
                  <a:cubicBezTo>
                    <a:pt x="306" y="637"/>
                    <a:pt x="319" y="574"/>
                    <a:pt x="359" y="546"/>
                  </a:cubicBezTo>
                  <a:cubicBezTo>
                    <a:pt x="375" y="523"/>
                    <a:pt x="390" y="508"/>
                    <a:pt x="413" y="492"/>
                  </a:cubicBezTo>
                  <a:cubicBezTo>
                    <a:pt x="429" y="469"/>
                    <a:pt x="463" y="437"/>
                    <a:pt x="474" y="411"/>
                  </a:cubicBezTo>
                  <a:cubicBezTo>
                    <a:pt x="506" y="339"/>
                    <a:pt x="472" y="395"/>
                    <a:pt x="501" y="350"/>
                  </a:cubicBezTo>
                  <a:cubicBezTo>
                    <a:pt x="511" y="302"/>
                    <a:pt x="504" y="327"/>
                    <a:pt x="522" y="275"/>
                  </a:cubicBezTo>
                  <a:cubicBezTo>
                    <a:pt x="529" y="255"/>
                    <a:pt x="543" y="250"/>
                    <a:pt x="556" y="235"/>
                  </a:cubicBezTo>
                  <a:cubicBezTo>
                    <a:pt x="576" y="210"/>
                    <a:pt x="587" y="183"/>
                    <a:pt x="596" y="153"/>
                  </a:cubicBezTo>
                  <a:cubicBezTo>
                    <a:pt x="594" y="131"/>
                    <a:pt x="595" y="108"/>
                    <a:pt x="590" y="86"/>
                  </a:cubicBezTo>
                  <a:cubicBezTo>
                    <a:pt x="575" y="21"/>
                    <a:pt x="435" y="23"/>
                    <a:pt x="393" y="18"/>
                  </a:cubicBezTo>
                  <a:cubicBezTo>
                    <a:pt x="341" y="0"/>
                    <a:pt x="366" y="1"/>
                    <a:pt x="318" y="11"/>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54" name="Freeform 174"/>
            <p:cNvSpPr>
              <a:spLocks/>
            </p:cNvSpPr>
            <p:nvPr/>
          </p:nvSpPr>
          <p:spPr bwMode="auto">
            <a:xfrm>
              <a:off x="4567" y="1907"/>
              <a:ext cx="685" cy="1163"/>
            </a:xfrm>
            <a:custGeom>
              <a:avLst/>
              <a:gdLst>
                <a:gd name="T0" fmla="*/ 420 w 685"/>
                <a:gd name="T1" fmla="*/ 38 h 1163"/>
                <a:gd name="T2" fmla="*/ 393 w 685"/>
                <a:gd name="T3" fmla="*/ 99 h 1163"/>
                <a:gd name="T4" fmla="*/ 339 w 685"/>
                <a:gd name="T5" fmla="*/ 200 h 1163"/>
                <a:gd name="T6" fmla="*/ 265 w 685"/>
                <a:gd name="T7" fmla="*/ 302 h 1163"/>
                <a:gd name="T8" fmla="*/ 210 w 685"/>
                <a:gd name="T9" fmla="*/ 397 h 1163"/>
                <a:gd name="T10" fmla="*/ 129 w 685"/>
                <a:gd name="T11" fmla="*/ 492 h 1163"/>
                <a:gd name="T12" fmla="*/ 109 w 685"/>
                <a:gd name="T13" fmla="*/ 533 h 1163"/>
                <a:gd name="T14" fmla="*/ 82 w 685"/>
                <a:gd name="T15" fmla="*/ 573 h 1163"/>
                <a:gd name="T16" fmla="*/ 41 w 685"/>
                <a:gd name="T17" fmla="*/ 729 h 1163"/>
                <a:gd name="T18" fmla="*/ 34 w 685"/>
                <a:gd name="T19" fmla="*/ 851 h 1163"/>
                <a:gd name="T20" fmla="*/ 27 w 685"/>
                <a:gd name="T21" fmla="*/ 871 h 1163"/>
                <a:gd name="T22" fmla="*/ 7 w 685"/>
                <a:gd name="T23" fmla="*/ 939 h 1163"/>
                <a:gd name="T24" fmla="*/ 0 w 685"/>
                <a:gd name="T25" fmla="*/ 959 h 1163"/>
                <a:gd name="T26" fmla="*/ 75 w 685"/>
                <a:gd name="T27" fmla="*/ 1102 h 1163"/>
                <a:gd name="T28" fmla="*/ 204 w 685"/>
                <a:gd name="T29" fmla="*/ 1163 h 1163"/>
                <a:gd name="T30" fmla="*/ 299 w 685"/>
                <a:gd name="T31" fmla="*/ 1054 h 1163"/>
                <a:gd name="T32" fmla="*/ 319 w 685"/>
                <a:gd name="T33" fmla="*/ 932 h 1163"/>
                <a:gd name="T34" fmla="*/ 366 w 685"/>
                <a:gd name="T35" fmla="*/ 851 h 1163"/>
                <a:gd name="T36" fmla="*/ 414 w 685"/>
                <a:gd name="T37" fmla="*/ 695 h 1163"/>
                <a:gd name="T38" fmla="*/ 461 w 685"/>
                <a:gd name="T39" fmla="*/ 594 h 1163"/>
                <a:gd name="T40" fmla="*/ 488 w 685"/>
                <a:gd name="T41" fmla="*/ 553 h 1163"/>
                <a:gd name="T42" fmla="*/ 502 w 685"/>
                <a:gd name="T43" fmla="*/ 533 h 1163"/>
                <a:gd name="T44" fmla="*/ 536 w 685"/>
                <a:gd name="T45" fmla="*/ 472 h 1163"/>
                <a:gd name="T46" fmla="*/ 644 w 685"/>
                <a:gd name="T47" fmla="*/ 309 h 1163"/>
                <a:gd name="T48" fmla="*/ 671 w 685"/>
                <a:gd name="T49" fmla="*/ 268 h 1163"/>
                <a:gd name="T50" fmla="*/ 685 w 685"/>
                <a:gd name="T51" fmla="*/ 228 h 1163"/>
                <a:gd name="T52" fmla="*/ 631 w 685"/>
                <a:gd name="T53" fmla="*/ 65 h 1163"/>
                <a:gd name="T54" fmla="*/ 583 w 685"/>
                <a:gd name="T55" fmla="*/ 11 h 1163"/>
                <a:gd name="T56" fmla="*/ 454 w 685"/>
                <a:gd name="T57" fmla="*/ 24 h 1163"/>
                <a:gd name="T58" fmla="*/ 434 w 685"/>
                <a:gd name="T59" fmla="*/ 45 h 1163"/>
                <a:gd name="T60" fmla="*/ 420 w 685"/>
                <a:gd name="T61" fmla="*/ 65 h 1163"/>
                <a:gd name="T62" fmla="*/ 420 w 685"/>
                <a:gd name="T63" fmla="*/ 38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5" h="1163">
                  <a:moveTo>
                    <a:pt x="420" y="38"/>
                  </a:moveTo>
                  <a:cubicBezTo>
                    <a:pt x="405" y="87"/>
                    <a:pt x="415" y="67"/>
                    <a:pt x="393" y="99"/>
                  </a:cubicBezTo>
                  <a:cubicBezTo>
                    <a:pt x="382" y="137"/>
                    <a:pt x="352" y="163"/>
                    <a:pt x="339" y="200"/>
                  </a:cubicBezTo>
                  <a:cubicBezTo>
                    <a:pt x="330" y="254"/>
                    <a:pt x="321" y="282"/>
                    <a:pt x="265" y="302"/>
                  </a:cubicBezTo>
                  <a:cubicBezTo>
                    <a:pt x="240" y="337"/>
                    <a:pt x="246" y="373"/>
                    <a:pt x="210" y="397"/>
                  </a:cubicBezTo>
                  <a:cubicBezTo>
                    <a:pt x="201" y="427"/>
                    <a:pt x="152" y="465"/>
                    <a:pt x="129" y="492"/>
                  </a:cubicBezTo>
                  <a:cubicBezTo>
                    <a:pt x="100" y="527"/>
                    <a:pt x="129" y="496"/>
                    <a:pt x="109" y="533"/>
                  </a:cubicBezTo>
                  <a:cubicBezTo>
                    <a:pt x="101" y="547"/>
                    <a:pt x="82" y="573"/>
                    <a:pt x="82" y="573"/>
                  </a:cubicBezTo>
                  <a:cubicBezTo>
                    <a:pt x="71" y="626"/>
                    <a:pt x="52" y="676"/>
                    <a:pt x="41" y="729"/>
                  </a:cubicBezTo>
                  <a:cubicBezTo>
                    <a:pt x="39" y="770"/>
                    <a:pt x="38" y="810"/>
                    <a:pt x="34" y="851"/>
                  </a:cubicBezTo>
                  <a:cubicBezTo>
                    <a:pt x="33" y="858"/>
                    <a:pt x="29" y="864"/>
                    <a:pt x="27" y="871"/>
                  </a:cubicBezTo>
                  <a:cubicBezTo>
                    <a:pt x="7" y="944"/>
                    <a:pt x="41" y="840"/>
                    <a:pt x="7" y="939"/>
                  </a:cubicBezTo>
                  <a:cubicBezTo>
                    <a:pt x="5" y="946"/>
                    <a:pt x="0" y="959"/>
                    <a:pt x="0" y="959"/>
                  </a:cubicBezTo>
                  <a:cubicBezTo>
                    <a:pt x="5" y="1017"/>
                    <a:pt x="12" y="1080"/>
                    <a:pt x="75" y="1102"/>
                  </a:cubicBezTo>
                  <a:cubicBezTo>
                    <a:pt x="109" y="1136"/>
                    <a:pt x="157" y="1151"/>
                    <a:pt x="204" y="1163"/>
                  </a:cubicBezTo>
                  <a:cubicBezTo>
                    <a:pt x="280" y="1150"/>
                    <a:pt x="281" y="1122"/>
                    <a:pt x="299" y="1054"/>
                  </a:cubicBezTo>
                  <a:cubicBezTo>
                    <a:pt x="303" y="1017"/>
                    <a:pt x="302" y="967"/>
                    <a:pt x="319" y="932"/>
                  </a:cubicBezTo>
                  <a:cubicBezTo>
                    <a:pt x="331" y="907"/>
                    <a:pt x="358" y="875"/>
                    <a:pt x="366" y="851"/>
                  </a:cubicBezTo>
                  <a:cubicBezTo>
                    <a:pt x="384" y="799"/>
                    <a:pt x="398" y="747"/>
                    <a:pt x="414" y="695"/>
                  </a:cubicBezTo>
                  <a:cubicBezTo>
                    <a:pt x="427" y="653"/>
                    <a:pt x="437" y="630"/>
                    <a:pt x="461" y="594"/>
                  </a:cubicBezTo>
                  <a:cubicBezTo>
                    <a:pt x="470" y="580"/>
                    <a:pt x="479" y="567"/>
                    <a:pt x="488" y="553"/>
                  </a:cubicBezTo>
                  <a:cubicBezTo>
                    <a:pt x="493" y="546"/>
                    <a:pt x="502" y="533"/>
                    <a:pt x="502" y="533"/>
                  </a:cubicBezTo>
                  <a:cubicBezTo>
                    <a:pt x="509" y="511"/>
                    <a:pt x="536" y="472"/>
                    <a:pt x="536" y="472"/>
                  </a:cubicBezTo>
                  <a:cubicBezTo>
                    <a:pt x="553" y="414"/>
                    <a:pt x="604" y="356"/>
                    <a:pt x="644" y="309"/>
                  </a:cubicBezTo>
                  <a:cubicBezTo>
                    <a:pt x="648" y="304"/>
                    <a:pt x="668" y="274"/>
                    <a:pt x="671" y="268"/>
                  </a:cubicBezTo>
                  <a:cubicBezTo>
                    <a:pt x="677" y="255"/>
                    <a:pt x="685" y="228"/>
                    <a:pt x="685" y="228"/>
                  </a:cubicBezTo>
                  <a:cubicBezTo>
                    <a:pt x="674" y="176"/>
                    <a:pt x="678" y="98"/>
                    <a:pt x="631" y="65"/>
                  </a:cubicBezTo>
                  <a:cubicBezTo>
                    <a:pt x="622" y="38"/>
                    <a:pt x="607" y="26"/>
                    <a:pt x="583" y="11"/>
                  </a:cubicBezTo>
                  <a:cubicBezTo>
                    <a:pt x="540" y="14"/>
                    <a:pt x="490" y="0"/>
                    <a:pt x="454" y="24"/>
                  </a:cubicBezTo>
                  <a:cubicBezTo>
                    <a:pt x="446" y="29"/>
                    <a:pt x="440" y="38"/>
                    <a:pt x="434" y="45"/>
                  </a:cubicBezTo>
                  <a:cubicBezTo>
                    <a:pt x="429" y="51"/>
                    <a:pt x="427" y="69"/>
                    <a:pt x="420" y="65"/>
                  </a:cubicBezTo>
                  <a:cubicBezTo>
                    <a:pt x="412" y="61"/>
                    <a:pt x="420" y="47"/>
                    <a:pt x="420" y="38"/>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255" name="Freeform 175"/>
            <p:cNvSpPr>
              <a:spLocks/>
            </p:cNvSpPr>
            <p:nvPr/>
          </p:nvSpPr>
          <p:spPr bwMode="auto">
            <a:xfrm>
              <a:off x="5249" y="1911"/>
              <a:ext cx="373" cy="407"/>
            </a:xfrm>
            <a:custGeom>
              <a:avLst/>
              <a:gdLst>
                <a:gd name="T0" fmla="*/ 253 w 373"/>
                <a:gd name="T1" fmla="*/ 407 h 407"/>
                <a:gd name="T2" fmla="*/ 355 w 373"/>
                <a:gd name="T3" fmla="*/ 278 h 407"/>
                <a:gd name="T4" fmla="*/ 314 w 373"/>
                <a:gd name="T5" fmla="*/ 14 h 407"/>
                <a:gd name="T6" fmla="*/ 267 w 373"/>
                <a:gd name="T7" fmla="*/ 0 h 407"/>
                <a:gd name="T8" fmla="*/ 172 w 373"/>
                <a:gd name="T9" fmla="*/ 7 h 407"/>
                <a:gd name="T10" fmla="*/ 138 w 373"/>
                <a:gd name="T11" fmla="*/ 34 h 407"/>
                <a:gd name="T12" fmla="*/ 118 w 373"/>
                <a:gd name="T13" fmla="*/ 41 h 407"/>
                <a:gd name="T14" fmla="*/ 98 w 373"/>
                <a:gd name="T15" fmla="*/ 54 h 407"/>
                <a:gd name="T16" fmla="*/ 23 w 373"/>
                <a:gd name="T17" fmla="*/ 135 h 407"/>
                <a:gd name="T18" fmla="*/ 111 w 373"/>
                <a:gd name="T19" fmla="*/ 325 h 407"/>
                <a:gd name="T20" fmla="*/ 247 w 373"/>
                <a:gd name="T21" fmla="*/ 359 h 407"/>
                <a:gd name="T22" fmla="*/ 253 w 373"/>
                <a:gd name="T23" fmla="*/ 407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3" h="407">
                  <a:moveTo>
                    <a:pt x="253" y="407"/>
                  </a:moveTo>
                  <a:cubicBezTo>
                    <a:pt x="300" y="375"/>
                    <a:pt x="336" y="333"/>
                    <a:pt x="355" y="278"/>
                  </a:cubicBezTo>
                  <a:cubicBezTo>
                    <a:pt x="354" y="262"/>
                    <a:pt x="373" y="61"/>
                    <a:pt x="314" y="14"/>
                  </a:cubicBezTo>
                  <a:cubicBezTo>
                    <a:pt x="309" y="10"/>
                    <a:pt x="269" y="1"/>
                    <a:pt x="267" y="0"/>
                  </a:cubicBezTo>
                  <a:cubicBezTo>
                    <a:pt x="235" y="2"/>
                    <a:pt x="204" y="3"/>
                    <a:pt x="172" y="7"/>
                  </a:cubicBezTo>
                  <a:cubicBezTo>
                    <a:pt x="139" y="11"/>
                    <a:pt x="162" y="15"/>
                    <a:pt x="138" y="34"/>
                  </a:cubicBezTo>
                  <a:cubicBezTo>
                    <a:pt x="132" y="38"/>
                    <a:pt x="124" y="38"/>
                    <a:pt x="118" y="41"/>
                  </a:cubicBezTo>
                  <a:cubicBezTo>
                    <a:pt x="111" y="45"/>
                    <a:pt x="104" y="49"/>
                    <a:pt x="98" y="54"/>
                  </a:cubicBezTo>
                  <a:cubicBezTo>
                    <a:pt x="70" y="78"/>
                    <a:pt x="44" y="105"/>
                    <a:pt x="23" y="135"/>
                  </a:cubicBezTo>
                  <a:cubicBezTo>
                    <a:pt x="0" y="203"/>
                    <a:pt x="43" y="295"/>
                    <a:pt x="111" y="325"/>
                  </a:cubicBezTo>
                  <a:cubicBezTo>
                    <a:pt x="155" y="344"/>
                    <a:pt x="202" y="344"/>
                    <a:pt x="247" y="359"/>
                  </a:cubicBezTo>
                  <a:cubicBezTo>
                    <a:pt x="269" y="381"/>
                    <a:pt x="294" y="393"/>
                    <a:pt x="253" y="407"/>
                  </a:cubicBezTo>
                  <a:close/>
                </a:path>
              </a:pathLst>
            </a:custGeom>
            <a:noFill/>
            <a:ln w="9525" cap="flat" cmpd="sng">
              <a:solidFill>
                <a:srgbClr val="FF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02256" name="Text Box 176"/>
          <p:cNvSpPr txBox="1">
            <a:spLocks noChangeArrowheads="1"/>
          </p:cNvSpPr>
          <p:nvPr/>
        </p:nvSpPr>
        <p:spPr bwMode="auto">
          <a:xfrm>
            <a:off x="3963988" y="5903913"/>
            <a:ext cx="22145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Running time: O(log</a:t>
            </a:r>
            <a:r>
              <a:rPr lang="en-US" sz="1600" i="1"/>
              <a:t>N</a:t>
            </a:r>
            <a:r>
              <a:rPr lang="en-US" sz="16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2149"/>
                                        </p:tgtEl>
                                        <p:attrNameLst>
                                          <p:attrName>style.visibility</p:attrName>
                                        </p:attrNameLst>
                                      </p:cBhvr>
                                      <p:to>
                                        <p:strVal val="visible"/>
                                      </p:to>
                                    </p:set>
                                    <p:animEffect transition="in" filter="blinds(horizontal)">
                                      <p:cBhvr>
                                        <p:cTn id="7" dur="500"/>
                                        <p:tgtEl>
                                          <p:spTgt spid="302149"/>
                                        </p:tgtEl>
                                      </p:cBhvr>
                                    </p:animEffect>
                                  </p:childTnLst>
                                  <p:subTnLst>
                                    <p:set>
                                      <p:cBhvr override="childStyle">
                                        <p:cTn dur="1" fill="hold" display="0" masterRel="nextClick" afterEffect="1"/>
                                        <p:tgtEl>
                                          <p:spTgt spid="302149"/>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2245"/>
                                        </p:tgtEl>
                                        <p:attrNameLst>
                                          <p:attrName>style.visibility</p:attrName>
                                        </p:attrNameLst>
                                      </p:cBhvr>
                                      <p:to>
                                        <p:strVal val="visible"/>
                                      </p:to>
                                    </p:set>
                                    <p:animEffect transition="in" filter="blinds(horizontal)">
                                      <p:cBhvr>
                                        <p:cTn id="12" dur="500"/>
                                        <p:tgtEl>
                                          <p:spTgt spid="302245"/>
                                        </p:tgtEl>
                                      </p:cBhvr>
                                    </p:animEffect>
                                  </p:childTnLst>
                                </p:cTn>
                              </p:par>
                            </p:childTnLst>
                          </p:cTn>
                        </p:par>
                        <p:par>
                          <p:cTn id="13" fill="hold" nodeType="afterGroup">
                            <p:stCondLst>
                              <p:cond delay="500"/>
                            </p:stCondLst>
                            <p:childTnLst>
                              <p:par>
                                <p:cTn id="14" presetID="3" presetClass="entr" presetSubtype="10" fill="hold" nodeType="afterEffect">
                                  <p:stCondLst>
                                    <p:cond delay="0"/>
                                  </p:stCondLst>
                                  <p:childTnLst>
                                    <p:set>
                                      <p:cBhvr>
                                        <p:cTn id="15" dur="1" fill="hold">
                                          <p:stCondLst>
                                            <p:cond delay="0"/>
                                          </p:stCondLst>
                                        </p:cTn>
                                        <p:tgtEl>
                                          <p:spTgt spid="302152"/>
                                        </p:tgtEl>
                                        <p:attrNameLst>
                                          <p:attrName>style.visibility</p:attrName>
                                        </p:attrNameLst>
                                      </p:cBhvr>
                                      <p:to>
                                        <p:strVal val="visible"/>
                                      </p:to>
                                    </p:set>
                                    <p:animEffect transition="in" filter="blinds(horizontal)">
                                      <p:cBhvr>
                                        <p:cTn id="16" dur="500"/>
                                        <p:tgtEl>
                                          <p:spTgt spid="302152"/>
                                        </p:tgtEl>
                                      </p:cBhvr>
                                    </p:animEffect>
                                  </p:childTnLst>
                                </p:cTn>
                              </p:par>
                            </p:childTnLst>
                          </p:cTn>
                        </p:par>
                        <p:par>
                          <p:cTn id="17" fill="hold" nodeType="afterGroup">
                            <p:stCondLst>
                              <p:cond delay="1000"/>
                            </p:stCondLst>
                            <p:childTnLst>
                              <p:par>
                                <p:cTn id="18" presetID="3" presetClass="entr" presetSubtype="10" fill="hold" nodeType="afterEffect">
                                  <p:stCondLst>
                                    <p:cond delay="0"/>
                                  </p:stCondLst>
                                  <p:childTnLst>
                                    <p:set>
                                      <p:cBhvr>
                                        <p:cTn id="19" dur="1" fill="hold">
                                          <p:stCondLst>
                                            <p:cond delay="0"/>
                                          </p:stCondLst>
                                        </p:cTn>
                                        <p:tgtEl>
                                          <p:spTgt spid="302173"/>
                                        </p:tgtEl>
                                        <p:attrNameLst>
                                          <p:attrName>style.visibility</p:attrName>
                                        </p:attrNameLst>
                                      </p:cBhvr>
                                      <p:to>
                                        <p:strVal val="visible"/>
                                      </p:to>
                                    </p:set>
                                    <p:animEffect transition="in" filter="blinds(horizontal)">
                                      <p:cBhvr>
                                        <p:cTn id="20" dur="500"/>
                                        <p:tgtEl>
                                          <p:spTgt spid="302173"/>
                                        </p:tgtEl>
                                      </p:cBhvr>
                                    </p:animEffect>
                                  </p:childTnLst>
                                  <p:subTnLst>
                                    <p:set>
                                      <p:cBhvr override="childStyle">
                                        <p:cTn dur="1" fill="hold" display="0" masterRel="nextClick" afterEffect="1"/>
                                        <p:tgtEl>
                                          <p:spTgt spid="302173"/>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302176"/>
                                        </p:tgtEl>
                                        <p:attrNameLst>
                                          <p:attrName>style.visibility</p:attrName>
                                        </p:attrNameLst>
                                      </p:cBhvr>
                                      <p:to>
                                        <p:strVal val="visible"/>
                                      </p:to>
                                    </p:set>
                                    <p:animEffect transition="in" filter="blinds(horizontal)">
                                      <p:cBhvr>
                                        <p:cTn id="25" dur="500"/>
                                        <p:tgtEl>
                                          <p:spTgt spid="302176"/>
                                        </p:tgtEl>
                                      </p:cBhvr>
                                    </p:animEffect>
                                  </p:childTnLst>
                                  <p:subTnLst>
                                    <p:set>
                                      <p:cBhvr override="childStyle">
                                        <p:cTn dur="1" fill="hold" display="0" masterRel="nextClick" afterEffect="1"/>
                                        <p:tgtEl>
                                          <p:spTgt spid="302176"/>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302182"/>
                                        </p:tgtEl>
                                        <p:attrNameLst>
                                          <p:attrName>style.visibility</p:attrName>
                                        </p:attrNameLst>
                                      </p:cBhvr>
                                      <p:to>
                                        <p:strVal val="visible"/>
                                      </p:to>
                                    </p:set>
                                    <p:animEffect transition="in" filter="blinds(horizontal)">
                                      <p:cBhvr>
                                        <p:cTn id="30" dur="500"/>
                                        <p:tgtEl>
                                          <p:spTgt spid="302182"/>
                                        </p:tgtEl>
                                      </p:cBhvr>
                                    </p:animEffect>
                                  </p:childTnLst>
                                </p:cTn>
                              </p:par>
                            </p:childTnLst>
                          </p:cTn>
                        </p:par>
                        <p:par>
                          <p:cTn id="31" fill="hold" nodeType="afterGroup">
                            <p:stCondLst>
                              <p:cond delay="500"/>
                            </p:stCondLst>
                            <p:childTnLst>
                              <p:par>
                                <p:cTn id="32" presetID="3" presetClass="entr" presetSubtype="10" fill="hold" nodeType="afterEffect">
                                  <p:stCondLst>
                                    <p:cond delay="0"/>
                                  </p:stCondLst>
                                  <p:childTnLst>
                                    <p:set>
                                      <p:cBhvr>
                                        <p:cTn id="33" dur="1" fill="hold">
                                          <p:stCondLst>
                                            <p:cond delay="0"/>
                                          </p:stCondLst>
                                        </p:cTn>
                                        <p:tgtEl>
                                          <p:spTgt spid="302179"/>
                                        </p:tgtEl>
                                        <p:attrNameLst>
                                          <p:attrName>style.visibility</p:attrName>
                                        </p:attrNameLst>
                                      </p:cBhvr>
                                      <p:to>
                                        <p:strVal val="visible"/>
                                      </p:to>
                                    </p:set>
                                    <p:animEffect transition="in" filter="blinds(horizontal)">
                                      <p:cBhvr>
                                        <p:cTn id="34" dur="500"/>
                                        <p:tgtEl>
                                          <p:spTgt spid="302179"/>
                                        </p:tgtEl>
                                      </p:cBhvr>
                                    </p:animEffect>
                                  </p:childTnLst>
                                  <p:subTnLst>
                                    <p:set>
                                      <p:cBhvr override="childStyle">
                                        <p:cTn dur="1" fill="hold" display="0" masterRel="nextClick" afterEffect="1"/>
                                        <p:tgtEl>
                                          <p:spTgt spid="302179"/>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302203"/>
                                        </p:tgtEl>
                                        <p:attrNameLst>
                                          <p:attrName>style.visibility</p:attrName>
                                        </p:attrNameLst>
                                      </p:cBhvr>
                                      <p:to>
                                        <p:strVal val="visible"/>
                                      </p:to>
                                    </p:set>
                                    <p:animEffect transition="in" filter="blinds(horizontal)">
                                      <p:cBhvr>
                                        <p:cTn id="39" dur="500"/>
                                        <p:tgtEl>
                                          <p:spTgt spid="302203"/>
                                        </p:tgtEl>
                                      </p:cBhvr>
                                    </p:animEffect>
                                  </p:childTnLst>
                                  <p:subTnLst>
                                    <p:set>
                                      <p:cBhvr override="childStyle">
                                        <p:cTn dur="1" fill="hold" display="0" masterRel="nextClick" afterEffect="1"/>
                                        <p:tgtEl>
                                          <p:spTgt spid="302203"/>
                                        </p:tgtEl>
                                        <p:attrNameLst>
                                          <p:attrName>style.visibility</p:attrName>
                                        </p:attrNameLst>
                                      </p:cBhvr>
                                      <p:to>
                                        <p:strVal val="hidden"/>
                                      </p:to>
                                    </p:set>
                                  </p:sub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302206"/>
                                        </p:tgtEl>
                                        <p:attrNameLst>
                                          <p:attrName>style.visibility</p:attrName>
                                        </p:attrNameLst>
                                      </p:cBhvr>
                                      <p:to>
                                        <p:strVal val="visible"/>
                                      </p:to>
                                    </p:set>
                                    <p:animEffect transition="in" filter="blinds(horizontal)">
                                      <p:cBhvr>
                                        <p:cTn id="44" dur="500"/>
                                        <p:tgtEl>
                                          <p:spTgt spid="302206"/>
                                        </p:tgtEl>
                                      </p:cBhvr>
                                    </p:animEffect>
                                  </p:childTnLst>
                                </p:cTn>
                              </p:par>
                            </p:childTnLst>
                          </p:cTn>
                        </p:par>
                        <p:par>
                          <p:cTn id="45" fill="hold" nodeType="afterGroup">
                            <p:stCondLst>
                              <p:cond delay="500"/>
                            </p:stCondLst>
                            <p:childTnLst>
                              <p:par>
                                <p:cTn id="46" presetID="3" presetClass="entr" presetSubtype="10" fill="hold" nodeType="afterEffect">
                                  <p:stCondLst>
                                    <p:cond delay="0"/>
                                  </p:stCondLst>
                                  <p:childTnLst>
                                    <p:set>
                                      <p:cBhvr>
                                        <p:cTn id="47" dur="1" fill="hold">
                                          <p:stCondLst>
                                            <p:cond delay="0"/>
                                          </p:stCondLst>
                                        </p:cTn>
                                        <p:tgtEl>
                                          <p:spTgt spid="302216"/>
                                        </p:tgtEl>
                                        <p:attrNameLst>
                                          <p:attrName>style.visibility</p:attrName>
                                        </p:attrNameLst>
                                      </p:cBhvr>
                                      <p:to>
                                        <p:strVal val="visible"/>
                                      </p:to>
                                    </p:set>
                                    <p:animEffect transition="in" filter="blinds(horizontal)">
                                      <p:cBhvr>
                                        <p:cTn id="48" dur="500"/>
                                        <p:tgtEl>
                                          <p:spTgt spid="302216"/>
                                        </p:tgtEl>
                                      </p:cBhvr>
                                    </p:animEffect>
                                  </p:childTnLst>
                                  <p:subTnLst>
                                    <p:set>
                                      <p:cBhvr override="childStyle">
                                        <p:cTn dur="1" fill="hold" display="0" masterRel="nextClick" afterEffect="1"/>
                                        <p:tgtEl>
                                          <p:spTgt spid="302216"/>
                                        </p:tgtEl>
                                        <p:attrNameLst>
                                          <p:attrName>style.visibility</p:attrName>
                                        </p:attrNameLst>
                                      </p:cBhvr>
                                      <p:to>
                                        <p:strVal val="hidden"/>
                                      </p:to>
                                    </p:set>
                                  </p:sub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302219"/>
                                        </p:tgtEl>
                                        <p:attrNameLst>
                                          <p:attrName>style.visibility</p:attrName>
                                        </p:attrNameLst>
                                      </p:cBhvr>
                                      <p:to>
                                        <p:strVal val="visible"/>
                                      </p:to>
                                    </p:set>
                                    <p:animEffect transition="in" filter="blinds(horizontal)">
                                      <p:cBhvr>
                                        <p:cTn id="53" dur="500"/>
                                        <p:tgtEl>
                                          <p:spTgt spid="302219"/>
                                        </p:tgtEl>
                                      </p:cBhvr>
                                    </p:animEffect>
                                  </p:childTnLst>
                                  <p:subTnLst>
                                    <p:set>
                                      <p:cBhvr override="childStyle">
                                        <p:cTn dur="1" fill="hold" display="0" masterRel="nextClick" afterEffect="1"/>
                                        <p:tgtEl>
                                          <p:spTgt spid="302219"/>
                                        </p:tgtEl>
                                        <p:attrNameLst>
                                          <p:attrName>style.visibility</p:attrName>
                                        </p:attrNameLst>
                                      </p:cBhvr>
                                      <p:to>
                                        <p:strVal val="hidden"/>
                                      </p:to>
                                    </p:set>
                                  </p:sub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302222"/>
                                        </p:tgtEl>
                                        <p:attrNameLst>
                                          <p:attrName>style.visibility</p:attrName>
                                        </p:attrNameLst>
                                      </p:cBhvr>
                                      <p:to>
                                        <p:strVal val="visible"/>
                                      </p:to>
                                    </p:set>
                                    <p:animEffect transition="in" filter="blinds(horizontal)">
                                      <p:cBhvr>
                                        <p:cTn id="58" dur="500"/>
                                        <p:tgtEl>
                                          <p:spTgt spid="302222"/>
                                        </p:tgtEl>
                                      </p:cBhvr>
                                    </p:animEffect>
                                  </p:childTnLst>
                                </p:cTn>
                              </p:par>
                            </p:childTnLst>
                          </p:cTn>
                        </p:par>
                        <p:par>
                          <p:cTn id="59" fill="hold" nodeType="afterGroup">
                            <p:stCondLst>
                              <p:cond delay="500"/>
                            </p:stCondLst>
                            <p:childTnLst>
                              <p:par>
                                <p:cTn id="60" presetID="3" presetClass="entr" presetSubtype="10" fill="hold" nodeType="afterEffect">
                                  <p:stCondLst>
                                    <p:cond delay="0"/>
                                  </p:stCondLst>
                                  <p:childTnLst>
                                    <p:set>
                                      <p:cBhvr>
                                        <p:cTn id="61" dur="1" fill="hold">
                                          <p:stCondLst>
                                            <p:cond delay="0"/>
                                          </p:stCondLst>
                                        </p:cTn>
                                        <p:tgtEl>
                                          <p:spTgt spid="302236"/>
                                        </p:tgtEl>
                                        <p:attrNameLst>
                                          <p:attrName>style.visibility</p:attrName>
                                        </p:attrNameLst>
                                      </p:cBhvr>
                                      <p:to>
                                        <p:strVal val="visible"/>
                                      </p:to>
                                    </p:set>
                                    <p:animEffect transition="in" filter="blinds(horizontal)">
                                      <p:cBhvr>
                                        <p:cTn id="62" dur="500"/>
                                        <p:tgtEl>
                                          <p:spTgt spid="302236"/>
                                        </p:tgtEl>
                                      </p:cBhvr>
                                    </p:animEffect>
                                  </p:childTnLst>
                                  <p:subTnLst>
                                    <p:set>
                                      <p:cBhvr override="childStyle">
                                        <p:cTn dur="1" fill="hold" display="0" masterRel="nextClick" afterEffect="1"/>
                                        <p:tgtEl>
                                          <p:spTgt spid="302236"/>
                                        </p:tgtEl>
                                        <p:attrNameLst>
                                          <p:attrName>style.visibility</p:attrName>
                                        </p:attrNameLst>
                                      </p:cBhvr>
                                      <p:to>
                                        <p:strVal val="hidden"/>
                                      </p:to>
                                    </p:set>
                                  </p:sub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02239"/>
                                        </p:tgtEl>
                                        <p:attrNameLst>
                                          <p:attrName>style.visibility</p:attrName>
                                        </p:attrNameLst>
                                      </p:cBhvr>
                                      <p:to>
                                        <p:strVal val="visible"/>
                                      </p:to>
                                    </p:set>
                                    <p:animEffect transition="in" filter="blinds(horizontal)">
                                      <p:cBhvr>
                                        <p:cTn id="67" dur="500"/>
                                        <p:tgtEl>
                                          <p:spTgt spid="30223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302240"/>
                                        </p:tgtEl>
                                        <p:attrNameLst>
                                          <p:attrName>style.visibility</p:attrName>
                                        </p:attrNameLst>
                                      </p:cBhvr>
                                      <p:to>
                                        <p:strVal val="visible"/>
                                      </p:to>
                                    </p:set>
                                    <p:animEffect transition="in" filter="blinds(horizontal)">
                                      <p:cBhvr>
                                        <p:cTn id="72" dur="500"/>
                                        <p:tgtEl>
                                          <p:spTgt spid="30224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02249"/>
                                        </p:tgtEl>
                                        <p:attrNameLst>
                                          <p:attrName>style.visibility</p:attrName>
                                        </p:attrNameLst>
                                      </p:cBhvr>
                                      <p:to>
                                        <p:strVal val="visible"/>
                                      </p:to>
                                    </p:set>
                                    <p:animEffect transition="in" filter="blinds(horizontal)">
                                      <p:cBhvr>
                                        <p:cTn id="77" dur="500"/>
                                        <p:tgtEl>
                                          <p:spTgt spid="30224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302250"/>
                                        </p:tgtEl>
                                        <p:attrNameLst>
                                          <p:attrName>style.visibility</p:attrName>
                                        </p:attrNameLst>
                                      </p:cBhvr>
                                      <p:to>
                                        <p:strVal val="visible"/>
                                      </p:to>
                                    </p:set>
                                    <p:animEffect transition="in" filter="blinds(horizontal)">
                                      <p:cBhvr>
                                        <p:cTn id="82" dur="500"/>
                                        <p:tgtEl>
                                          <p:spTgt spid="302250"/>
                                        </p:tgtEl>
                                      </p:cBhvr>
                                    </p:animEffect>
                                  </p:childTnLst>
                                  <p:subTnLst>
                                    <p:set>
                                      <p:cBhvr override="childStyle">
                                        <p:cTn dur="1" fill="hold" display="0" masterRel="nextClick" afterEffect="1"/>
                                        <p:tgtEl>
                                          <p:spTgt spid="302250"/>
                                        </p:tgtEl>
                                        <p:attrNameLst>
                                          <p:attrName>style.visibility</p:attrName>
                                        </p:attrNameLst>
                                      </p:cBhvr>
                                      <p:to>
                                        <p:strVal val="hidden"/>
                                      </p:to>
                                    </p:set>
                                  </p:sub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02256"/>
                                        </p:tgtEl>
                                        <p:attrNameLst>
                                          <p:attrName>style.visibility</p:attrName>
                                        </p:attrNameLst>
                                      </p:cBhvr>
                                      <p:to>
                                        <p:strVal val="visible"/>
                                      </p:to>
                                    </p:set>
                                    <p:animEffect transition="in" filter="blinds(horizontal)">
                                      <p:cBhvr>
                                        <p:cTn id="87" dur="500"/>
                                        <p:tgtEl>
                                          <p:spTgt spid="302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239" grpId="0" animBg="1"/>
      <p:bldP spid="302249" grpId="0" autoUpdateAnimBg="0"/>
      <p:bldP spid="302256"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19125" y="165100"/>
            <a:ext cx="7772400" cy="884238"/>
          </a:xfrm>
        </p:spPr>
        <p:txBody>
          <a:bodyPr/>
          <a:lstStyle/>
          <a:p>
            <a:r>
              <a:rPr lang="en-US" sz="3200"/>
              <a:t>Non-Recursive Solution for </a:t>
            </a:r>
            <a:r>
              <a:rPr lang="en-US" sz="3200">
                <a:latin typeface="Batang" pitchFamily="18" charset="-127"/>
              </a:rPr>
              <a:t>merge</a:t>
            </a:r>
          </a:p>
        </p:txBody>
      </p:sp>
      <p:sp>
        <p:nvSpPr>
          <p:cNvPr id="303107"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sym typeface="Symbol" pitchFamily="18" charset="2"/>
              </a:rPr>
              <a:t>To fulfill the merge operation non-recursively, we perform two passes.</a:t>
            </a:r>
          </a:p>
          <a:p>
            <a:pPr lvl="1"/>
            <a:r>
              <a:rPr lang="en-US" sz="1800">
                <a:solidFill>
                  <a:srgbClr val="FF00FF"/>
                </a:solidFill>
                <a:sym typeface="Symbol" pitchFamily="18" charset="2"/>
              </a:rPr>
              <a:t>The second pass</a:t>
            </a:r>
            <a:r>
              <a:rPr lang="en-US" sz="1800">
                <a:sym typeface="Symbol" pitchFamily="18" charset="2"/>
              </a:rPr>
              <a:t>: A second pass is made up the heap, and child swaps are performed at nodes along the right path that violate the leftist heap property.</a:t>
            </a:r>
          </a:p>
        </p:txBody>
      </p:sp>
      <p:sp>
        <p:nvSpPr>
          <p:cNvPr id="30310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3109" name="Oval 5"/>
          <p:cNvSpPr>
            <a:spLocks noChangeArrowheads="1"/>
          </p:cNvSpPr>
          <p:nvPr/>
        </p:nvSpPr>
        <p:spPr bwMode="auto">
          <a:xfrm>
            <a:off x="1709738" y="3068638"/>
            <a:ext cx="312737" cy="311150"/>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0" name="Text Box 6"/>
          <p:cNvSpPr txBox="1">
            <a:spLocks noChangeArrowheads="1"/>
          </p:cNvSpPr>
          <p:nvPr/>
        </p:nvSpPr>
        <p:spPr bwMode="auto">
          <a:xfrm>
            <a:off x="1682750" y="3111500"/>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solidFill>
                  <a:srgbClr val="FF00FF"/>
                </a:solidFill>
              </a:rPr>
              <a:t>3</a:t>
            </a:r>
          </a:p>
        </p:txBody>
      </p:sp>
      <p:grpSp>
        <p:nvGrpSpPr>
          <p:cNvPr id="303111" name="Group 7"/>
          <p:cNvGrpSpPr>
            <a:grpSpLocks/>
          </p:cNvGrpSpPr>
          <p:nvPr/>
        </p:nvGrpSpPr>
        <p:grpSpPr bwMode="auto">
          <a:xfrm>
            <a:off x="768350" y="3608388"/>
            <a:ext cx="339725" cy="311150"/>
            <a:chOff x="4306" y="2833"/>
            <a:chExt cx="214" cy="196"/>
          </a:xfrm>
        </p:grpSpPr>
        <p:sp>
          <p:nvSpPr>
            <p:cNvPr id="303112" name="Oval 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3" name="Text Box 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sp>
        <p:nvSpPr>
          <p:cNvPr id="303114" name="Line 10"/>
          <p:cNvSpPr>
            <a:spLocks noChangeShapeType="1"/>
          </p:cNvSpPr>
          <p:nvPr/>
        </p:nvSpPr>
        <p:spPr bwMode="auto">
          <a:xfrm flipH="1">
            <a:off x="996950" y="330835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15" name="Group 11"/>
          <p:cNvGrpSpPr>
            <a:grpSpLocks/>
          </p:cNvGrpSpPr>
          <p:nvPr/>
        </p:nvGrpSpPr>
        <p:grpSpPr bwMode="auto">
          <a:xfrm>
            <a:off x="298450" y="4217988"/>
            <a:ext cx="339725" cy="311150"/>
            <a:chOff x="4306" y="2833"/>
            <a:chExt cx="214" cy="196"/>
          </a:xfrm>
        </p:grpSpPr>
        <p:sp>
          <p:nvSpPr>
            <p:cNvPr id="303116" name="Oval 1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7" name="Text Box 1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3118" name="Group 14"/>
          <p:cNvGrpSpPr>
            <a:grpSpLocks/>
          </p:cNvGrpSpPr>
          <p:nvPr/>
        </p:nvGrpSpPr>
        <p:grpSpPr bwMode="auto">
          <a:xfrm>
            <a:off x="1225550" y="4217988"/>
            <a:ext cx="339725" cy="311150"/>
            <a:chOff x="4306" y="2833"/>
            <a:chExt cx="214" cy="196"/>
          </a:xfrm>
        </p:grpSpPr>
        <p:sp>
          <p:nvSpPr>
            <p:cNvPr id="303119" name="Oval 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20" name="Text Box 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3121" name="Line 17"/>
          <p:cNvSpPr>
            <a:spLocks noChangeShapeType="1"/>
          </p:cNvSpPr>
          <p:nvPr/>
        </p:nvSpPr>
        <p:spPr bwMode="auto">
          <a:xfrm flipH="1">
            <a:off x="500063" y="38592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22" name="Line 18"/>
          <p:cNvSpPr>
            <a:spLocks noChangeShapeType="1"/>
          </p:cNvSpPr>
          <p:nvPr/>
        </p:nvSpPr>
        <p:spPr bwMode="auto">
          <a:xfrm>
            <a:off x="1069975" y="386873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23" name="Group 19"/>
          <p:cNvGrpSpPr>
            <a:grpSpLocks/>
          </p:cNvGrpSpPr>
          <p:nvPr/>
        </p:nvGrpSpPr>
        <p:grpSpPr bwMode="auto">
          <a:xfrm>
            <a:off x="984250" y="4821238"/>
            <a:ext cx="339725" cy="311150"/>
            <a:chOff x="4306" y="2833"/>
            <a:chExt cx="214" cy="196"/>
          </a:xfrm>
        </p:grpSpPr>
        <p:sp>
          <p:nvSpPr>
            <p:cNvPr id="303124" name="Oval 2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25" name="Text Box 2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3126" name="Line 22"/>
          <p:cNvSpPr>
            <a:spLocks noChangeShapeType="1"/>
          </p:cNvSpPr>
          <p:nvPr/>
        </p:nvSpPr>
        <p:spPr bwMode="auto">
          <a:xfrm flipH="1">
            <a:off x="1166813" y="44608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27" name="Line 23"/>
          <p:cNvSpPr>
            <a:spLocks noChangeShapeType="1"/>
          </p:cNvSpPr>
          <p:nvPr/>
        </p:nvSpPr>
        <p:spPr bwMode="auto">
          <a:xfrm flipV="1">
            <a:off x="985838" y="331311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28" name="Group 24"/>
          <p:cNvGrpSpPr>
            <a:grpSpLocks/>
          </p:cNvGrpSpPr>
          <p:nvPr/>
        </p:nvGrpSpPr>
        <p:grpSpPr bwMode="auto">
          <a:xfrm>
            <a:off x="2838450" y="3557588"/>
            <a:ext cx="339725" cy="311150"/>
            <a:chOff x="4306" y="2833"/>
            <a:chExt cx="214" cy="196"/>
          </a:xfrm>
        </p:grpSpPr>
        <p:sp>
          <p:nvSpPr>
            <p:cNvPr id="303129" name="Oval 2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30" name="Text Box 2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3131" name="Group 27"/>
          <p:cNvGrpSpPr>
            <a:grpSpLocks/>
          </p:cNvGrpSpPr>
          <p:nvPr/>
        </p:nvGrpSpPr>
        <p:grpSpPr bwMode="auto">
          <a:xfrm>
            <a:off x="1924050" y="4097338"/>
            <a:ext cx="339725" cy="311150"/>
            <a:chOff x="4306" y="2833"/>
            <a:chExt cx="214" cy="196"/>
          </a:xfrm>
        </p:grpSpPr>
        <p:sp>
          <p:nvSpPr>
            <p:cNvPr id="303132" name="Oval 2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33" name="Text Box 2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303134" name="Line 30"/>
          <p:cNvSpPr>
            <a:spLocks noChangeShapeType="1"/>
          </p:cNvSpPr>
          <p:nvPr/>
        </p:nvSpPr>
        <p:spPr bwMode="auto">
          <a:xfrm flipH="1">
            <a:off x="2152650" y="379730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35" name="Group 31"/>
          <p:cNvGrpSpPr>
            <a:grpSpLocks/>
          </p:cNvGrpSpPr>
          <p:nvPr/>
        </p:nvGrpSpPr>
        <p:grpSpPr bwMode="auto">
          <a:xfrm>
            <a:off x="1454150" y="4706938"/>
            <a:ext cx="339725" cy="311150"/>
            <a:chOff x="4306" y="2833"/>
            <a:chExt cx="214" cy="196"/>
          </a:xfrm>
        </p:grpSpPr>
        <p:sp>
          <p:nvSpPr>
            <p:cNvPr id="303136" name="Oval 3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37" name="Text Box 3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3138" name="Group 34"/>
          <p:cNvGrpSpPr>
            <a:grpSpLocks/>
          </p:cNvGrpSpPr>
          <p:nvPr/>
        </p:nvGrpSpPr>
        <p:grpSpPr bwMode="auto">
          <a:xfrm>
            <a:off x="2381250" y="4706938"/>
            <a:ext cx="339725" cy="311150"/>
            <a:chOff x="4306" y="2833"/>
            <a:chExt cx="214" cy="196"/>
          </a:xfrm>
        </p:grpSpPr>
        <p:sp>
          <p:nvSpPr>
            <p:cNvPr id="303139" name="Oval 3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0" name="Text Box 3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3141" name="Line 37"/>
          <p:cNvSpPr>
            <a:spLocks noChangeShapeType="1"/>
          </p:cNvSpPr>
          <p:nvPr/>
        </p:nvSpPr>
        <p:spPr bwMode="auto">
          <a:xfrm flipH="1">
            <a:off x="1655763" y="43481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42" name="Line 38"/>
          <p:cNvSpPr>
            <a:spLocks noChangeShapeType="1"/>
          </p:cNvSpPr>
          <p:nvPr/>
        </p:nvSpPr>
        <p:spPr bwMode="auto">
          <a:xfrm>
            <a:off x="2225675" y="435768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43" name="Group 39"/>
          <p:cNvGrpSpPr>
            <a:grpSpLocks/>
          </p:cNvGrpSpPr>
          <p:nvPr/>
        </p:nvGrpSpPr>
        <p:grpSpPr bwMode="auto">
          <a:xfrm>
            <a:off x="2139950" y="5310188"/>
            <a:ext cx="339725" cy="311150"/>
            <a:chOff x="4306" y="2833"/>
            <a:chExt cx="214" cy="196"/>
          </a:xfrm>
        </p:grpSpPr>
        <p:sp>
          <p:nvSpPr>
            <p:cNvPr id="303144" name="Oval 40"/>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5" name="Text Box 41"/>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3146" name="Line 42"/>
          <p:cNvSpPr>
            <a:spLocks noChangeShapeType="1"/>
          </p:cNvSpPr>
          <p:nvPr/>
        </p:nvSpPr>
        <p:spPr bwMode="auto">
          <a:xfrm flipH="1">
            <a:off x="2322513" y="49498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47" name="Line 43"/>
          <p:cNvSpPr>
            <a:spLocks noChangeShapeType="1"/>
          </p:cNvSpPr>
          <p:nvPr/>
        </p:nvSpPr>
        <p:spPr bwMode="auto">
          <a:xfrm flipV="1">
            <a:off x="2141538" y="38020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48" name="Group 44"/>
          <p:cNvGrpSpPr>
            <a:grpSpLocks/>
          </p:cNvGrpSpPr>
          <p:nvPr/>
        </p:nvGrpSpPr>
        <p:grpSpPr bwMode="auto">
          <a:xfrm>
            <a:off x="4117975" y="4641850"/>
            <a:ext cx="339725" cy="311150"/>
            <a:chOff x="4306" y="2833"/>
            <a:chExt cx="214" cy="196"/>
          </a:xfrm>
        </p:grpSpPr>
        <p:sp>
          <p:nvSpPr>
            <p:cNvPr id="303149" name="Oval 4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0" name="Text Box 46"/>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303151" name="Group 47"/>
          <p:cNvGrpSpPr>
            <a:grpSpLocks/>
          </p:cNvGrpSpPr>
          <p:nvPr/>
        </p:nvGrpSpPr>
        <p:grpSpPr bwMode="auto">
          <a:xfrm>
            <a:off x="3660775" y="5251450"/>
            <a:ext cx="339725" cy="311150"/>
            <a:chOff x="4306" y="2833"/>
            <a:chExt cx="214" cy="196"/>
          </a:xfrm>
        </p:grpSpPr>
        <p:sp>
          <p:nvSpPr>
            <p:cNvPr id="303152" name="Oval 4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3" name="Text Box 4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3154" name="Line 50"/>
          <p:cNvSpPr>
            <a:spLocks noChangeShapeType="1"/>
          </p:cNvSpPr>
          <p:nvPr/>
        </p:nvSpPr>
        <p:spPr bwMode="auto">
          <a:xfrm flipH="1">
            <a:off x="3859213" y="4902200"/>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55" name="Group 51"/>
          <p:cNvGrpSpPr>
            <a:grpSpLocks/>
          </p:cNvGrpSpPr>
          <p:nvPr/>
        </p:nvGrpSpPr>
        <p:grpSpPr bwMode="auto">
          <a:xfrm>
            <a:off x="3517900" y="5918200"/>
            <a:ext cx="339725" cy="311150"/>
            <a:chOff x="4306" y="2833"/>
            <a:chExt cx="214" cy="196"/>
          </a:xfrm>
        </p:grpSpPr>
        <p:sp>
          <p:nvSpPr>
            <p:cNvPr id="303156" name="Oval 5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7" name="Text Box 5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3158" name="Line 54"/>
          <p:cNvSpPr>
            <a:spLocks noChangeShapeType="1"/>
          </p:cNvSpPr>
          <p:nvPr/>
        </p:nvSpPr>
        <p:spPr bwMode="auto">
          <a:xfrm flipH="1">
            <a:off x="3698875" y="5580063"/>
            <a:ext cx="128588" cy="3762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59" name="Oval 55"/>
          <p:cNvSpPr>
            <a:spLocks noChangeArrowheads="1"/>
          </p:cNvSpPr>
          <p:nvPr/>
        </p:nvSpPr>
        <p:spPr bwMode="auto">
          <a:xfrm>
            <a:off x="3494088" y="4041775"/>
            <a:ext cx="312737" cy="311150"/>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FF"/>
              </a:solidFill>
            </a:endParaRPr>
          </a:p>
        </p:txBody>
      </p:sp>
      <p:sp>
        <p:nvSpPr>
          <p:cNvPr id="303160" name="Text Box 56"/>
          <p:cNvSpPr txBox="1">
            <a:spLocks noChangeArrowheads="1"/>
          </p:cNvSpPr>
          <p:nvPr/>
        </p:nvSpPr>
        <p:spPr bwMode="auto">
          <a:xfrm>
            <a:off x="3467100" y="4084638"/>
            <a:ext cx="25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00FF"/>
                </a:solidFill>
              </a:rPr>
              <a:t>7</a:t>
            </a:r>
          </a:p>
        </p:txBody>
      </p:sp>
      <p:grpSp>
        <p:nvGrpSpPr>
          <p:cNvPr id="303161" name="Group 57"/>
          <p:cNvGrpSpPr>
            <a:grpSpLocks/>
          </p:cNvGrpSpPr>
          <p:nvPr/>
        </p:nvGrpSpPr>
        <p:grpSpPr bwMode="auto">
          <a:xfrm>
            <a:off x="3009900" y="4651375"/>
            <a:ext cx="339725" cy="311150"/>
            <a:chOff x="4306" y="2833"/>
            <a:chExt cx="214" cy="196"/>
          </a:xfrm>
        </p:grpSpPr>
        <p:sp>
          <p:nvSpPr>
            <p:cNvPr id="303162" name="Oval 5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3" name="Text Box 5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303164" name="Line 60"/>
          <p:cNvSpPr>
            <a:spLocks noChangeShapeType="1"/>
          </p:cNvSpPr>
          <p:nvPr/>
        </p:nvSpPr>
        <p:spPr bwMode="auto">
          <a:xfrm flipH="1">
            <a:off x="3208338" y="43021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65" name="Group 61"/>
          <p:cNvGrpSpPr>
            <a:grpSpLocks/>
          </p:cNvGrpSpPr>
          <p:nvPr/>
        </p:nvGrpSpPr>
        <p:grpSpPr bwMode="auto">
          <a:xfrm>
            <a:off x="4510088" y="5256213"/>
            <a:ext cx="339725" cy="311150"/>
            <a:chOff x="4306" y="2833"/>
            <a:chExt cx="214" cy="196"/>
          </a:xfrm>
        </p:grpSpPr>
        <p:sp>
          <p:nvSpPr>
            <p:cNvPr id="303166" name="Oval 6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7" name="Text Box 6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3168" name="Line 64"/>
          <p:cNvSpPr>
            <a:spLocks noChangeShapeType="1"/>
          </p:cNvSpPr>
          <p:nvPr/>
        </p:nvSpPr>
        <p:spPr bwMode="auto">
          <a:xfrm>
            <a:off x="2011363" y="3240088"/>
            <a:ext cx="9779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69" name="Line 65"/>
          <p:cNvSpPr>
            <a:spLocks noChangeShapeType="1"/>
          </p:cNvSpPr>
          <p:nvPr/>
        </p:nvSpPr>
        <p:spPr bwMode="auto">
          <a:xfrm>
            <a:off x="3162300" y="3798888"/>
            <a:ext cx="484188" cy="247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70" name="Line 66"/>
          <p:cNvSpPr>
            <a:spLocks noChangeShapeType="1"/>
          </p:cNvSpPr>
          <p:nvPr/>
        </p:nvSpPr>
        <p:spPr bwMode="auto">
          <a:xfrm>
            <a:off x="3775075" y="4283075"/>
            <a:ext cx="4730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71" name="Line 67"/>
          <p:cNvSpPr>
            <a:spLocks noChangeShapeType="1"/>
          </p:cNvSpPr>
          <p:nvPr/>
        </p:nvSpPr>
        <p:spPr bwMode="auto">
          <a:xfrm>
            <a:off x="4421188" y="4884738"/>
            <a:ext cx="279400" cy="3778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72" name="Group 68"/>
          <p:cNvGrpSpPr>
            <a:grpSpLocks/>
          </p:cNvGrpSpPr>
          <p:nvPr/>
        </p:nvGrpSpPr>
        <p:grpSpPr bwMode="auto">
          <a:xfrm>
            <a:off x="6967538" y="3059113"/>
            <a:ext cx="339725" cy="311150"/>
            <a:chOff x="4306" y="2833"/>
            <a:chExt cx="214" cy="196"/>
          </a:xfrm>
        </p:grpSpPr>
        <p:sp>
          <p:nvSpPr>
            <p:cNvPr id="303173" name="Oval 6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4" name="Text Box 7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3</a:t>
              </a:r>
            </a:p>
          </p:txBody>
        </p:sp>
      </p:grpSp>
      <p:grpSp>
        <p:nvGrpSpPr>
          <p:cNvPr id="303175" name="Group 71"/>
          <p:cNvGrpSpPr>
            <a:grpSpLocks/>
          </p:cNvGrpSpPr>
          <p:nvPr/>
        </p:nvGrpSpPr>
        <p:grpSpPr bwMode="auto">
          <a:xfrm>
            <a:off x="8099425" y="3557588"/>
            <a:ext cx="339725" cy="311150"/>
            <a:chOff x="4306" y="2833"/>
            <a:chExt cx="214" cy="196"/>
          </a:xfrm>
        </p:grpSpPr>
        <p:sp>
          <p:nvSpPr>
            <p:cNvPr id="303176" name="Oval 7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7" name="Text Box 7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10</a:t>
              </a:r>
            </a:p>
          </p:txBody>
        </p:sp>
      </p:grpSp>
      <p:grpSp>
        <p:nvGrpSpPr>
          <p:cNvPr id="303178" name="Group 74"/>
          <p:cNvGrpSpPr>
            <a:grpSpLocks/>
          </p:cNvGrpSpPr>
          <p:nvPr/>
        </p:nvGrpSpPr>
        <p:grpSpPr bwMode="auto">
          <a:xfrm>
            <a:off x="7629525" y="4167188"/>
            <a:ext cx="339725" cy="311150"/>
            <a:chOff x="4306" y="2833"/>
            <a:chExt cx="214" cy="196"/>
          </a:xfrm>
        </p:grpSpPr>
        <p:sp>
          <p:nvSpPr>
            <p:cNvPr id="303179" name="Oval 7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80" name="Text Box 7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grpSp>
      <p:grpSp>
        <p:nvGrpSpPr>
          <p:cNvPr id="303181" name="Group 77"/>
          <p:cNvGrpSpPr>
            <a:grpSpLocks/>
          </p:cNvGrpSpPr>
          <p:nvPr/>
        </p:nvGrpSpPr>
        <p:grpSpPr bwMode="auto">
          <a:xfrm>
            <a:off x="8556625" y="4167188"/>
            <a:ext cx="339725" cy="311150"/>
            <a:chOff x="4306" y="2833"/>
            <a:chExt cx="214" cy="196"/>
          </a:xfrm>
        </p:grpSpPr>
        <p:sp>
          <p:nvSpPr>
            <p:cNvPr id="303182" name="Oval 7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83" name="Text Box 7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grpSp>
      <p:sp>
        <p:nvSpPr>
          <p:cNvPr id="303184" name="Line 80"/>
          <p:cNvSpPr>
            <a:spLocks noChangeShapeType="1"/>
          </p:cNvSpPr>
          <p:nvPr/>
        </p:nvSpPr>
        <p:spPr bwMode="auto">
          <a:xfrm flipH="1">
            <a:off x="7831138" y="380841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85" name="Line 81"/>
          <p:cNvSpPr>
            <a:spLocks noChangeShapeType="1"/>
          </p:cNvSpPr>
          <p:nvPr/>
        </p:nvSpPr>
        <p:spPr bwMode="auto">
          <a:xfrm>
            <a:off x="8401050" y="381793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86" name="Group 82"/>
          <p:cNvGrpSpPr>
            <a:grpSpLocks/>
          </p:cNvGrpSpPr>
          <p:nvPr/>
        </p:nvGrpSpPr>
        <p:grpSpPr bwMode="auto">
          <a:xfrm>
            <a:off x="8315325" y="4770438"/>
            <a:ext cx="339725" cy="311150"/>
            <a:chOff x="4306" y="2833"/>
            <a:chExt cx="214" cy="196"/>
          </a:xfrm>
        </p:grpSpPr>
        <p:sp>
          <p:nvSpPr>
            <p:cNvPr id="303187" name="Oval 8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88" name="Text Box 8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23</a:t>
              </a:r>
            </a:p>
          </p:txBody>
        </p:sp>
      </p:grpSp>
      <p:sp>
        <p:nvSpPr>
          <p:cNvPr id="303189" name="Line 85"/>
          <p:cNvSpPr>
            <a:spLocks noChangeShapeType="1"/>
          </p:cNvSpPr>
          <p:nvPr/>
        </p:nvSpPr>
        <p:spPr bwMode="auto">
          <a:xfrm flipH="1">
            <a:off x="8497888" y="441007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190" name="Line 86"/>
          <p:cNvSpPr>
            <a:spLocks noChangeShapeType="1"/>
          </p:cNvSpPr>
          <p:nvPr/>
        </p:nvSpPr>
        <p:spPr bwMode="auto">
          <a:xfrm flipV="1">
            <a:off x="6270625" y="3303588"/>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91" name="Group 87"/>
          <p:cNvGrpSpPr>
            <a:grpSpLocks/>
          </p:cNvGrpSpPr>
          <p:nvPr/>
        </p:nvGrpSpPr>
        <p:grpSpPr bwMode="auto">
          <a:xfrm>
            <a:off x="6127750" y="3570288"/>
            <a:ext cx="339725" cy="311150"/>
            <a:chOff x="4306" y="2833"/>
            <a:chExt cx="214" cy="196"/>
          </a:xfrm>
        </p:grpSpPr>
        <p:sp>
          <p:nvSpPr>
            <p:cNvPr id="303192" name="Oval 8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93" name="Text Box 8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a:t>6</a:t>
              </a:r>
            </a:p>
          </p:txBody>
        </p:sp>
      </p:grpSp>
      <p:grpSp>
        <p:nvGrpSpPr>
          <p:cNvPr id="303194" name="Group 90"/>
          <p:cNvGrpSpPr>
            <a:grpSpLocks/>
          </p:cNvGrpSpPr>
          <p:nvPr/>
        </p:nvGrpSpPr>
        <p:grpSpPr bwMode="auto">
          <a:xfrm>
            <a:off x="5213350" y="4110038"/>
            <a:ext cx="339725" cy="311150"/>
            <a:chOff x="4306" y="2833"/>
            <a:chExt cx="214" cy="196"/>
          </a:xfrm>
        </p:grpSpPr>
        <p:sp>
          <p:nvSpPr>
            <p:cNvPr id="303195" name="Oval 9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96" name="Text Box 9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12</a:t>
              </a:r>
            </a:p>
          </p:txBody>
        </p:sp>
      </p:grpSp>
      <p:sp>
        <p:nvSpPr>
          <p:cNvPr id="303197" name="Line 93"/>
          <p:cNvSpPr>
            <a:spLocks noChangeShapeType="1"/>
          </p:cNvSpPr>
          <p:nvPr/>
        </p:nvSpPr>
        <p:spPr bwMode="auto">
          <a:xfrm flipH="1">
            <a:off x="5441950" y="3810000"/>
            <a:ext cx="741363" cy="2936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198" name="Group 94"/>
          <p:cNvGrpSpPr>
            <a:grpSpLocks/>
          </p:cNvGrpSpPr>
          <p:nvPr/>
        </p:nvGrpSpPr>
        <p:grpSpPr bwMode="auto">
          <a:xfrm>
            <a:off x="4743450" y="4719638"/>
            <a:ext cx="339725" cy="311150"/>
            <a:chOff x="4306" y="2833"/>
            <a:chExt cx="214" cy="196"/>
          </a:xfrm>
        </p:grpSpPr>
        <p:sp>
          <p:nvSpPr>
            <p:cNvPr id="303199" name="Oval 9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00" name="Text Box 9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grpSp>
        <p:nvGrpSpPr>
          <p:cNvPr id="303201" name="Group 97"/>
          <p:cNvGrpSpPr>
            <a:grpSpLocks/>
          </p:cNvGrpSpPr>
          <p:nvPr/>
        </p:nvGrpSpPr>
        <p:grpSpPr bwMode="auto">
          <a:xfrm>
            <a:off x="5670550" y="4719638"/>
            <a:ext cx="339725" cy="311150"/>
            <a:chOff x="4306" y="2833"/>
            <a:chExt cx="214" cy="196"/>
          </a:xfrm>
        </p:grpSpPr>
        <p:sp>
          <p:nvSpPr>
            <p:cNvPr id="303202" name="Oval 9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03" name="Text Box 99"/>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24</a:t>
              </a:r>
            </a:p>
          </p:txBody>
        </p:sp>
      </p:grpSp>
      <p:sp>
        <p:nvSpPr>
          <p:cNvPr id="303204" name="Line 100"/>
          <p:cNvSpPr>
            <a:spLocks noChangeShapeType="1"/>
          </p:cNvSpPr>
          <p:nvPr/>
        </p:nvSpPr>
        <p:spPr bwMode="auto">
          <a:xfrm flipH="1">
            <a:off x="4945063" y="4360863"/>
            <a:ext cx="333375"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05" name="Line 101"/>
          <p:cNvSpPr>
            <a:spLocks noChangeShapeType="1"/>
          </p:cNvSpPr>
          <p:nvPr/>
        </p:nvSpPr>
        <p:spPr bwMode="auto">
          <a:xfrm>
            <a:off x="5514975" y="4370388"/>
            <a:ext cx="322263" cy="355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206" name="Group 102"/>
          <p:cNvGrpSpPr>
            <a:grpSpLocks/>
          </p:cNvGrpSpPr>
          <p:nvPr/>
        </p:nvGrpSpPr>
        <p:grpSpPr bwMode="auto">
          <a:xfrm>
            <a:off x="5429250" y="5322888"/>
            <a:ext cx="339725" cy="311150"/>
            <a:chOff x="4306" y="2833"/>
            <a:chExt cx="214" cy="196"/>
          </a:xfrm>
        </p:grpSpPr>
        <p:sp>
          <p:nvSpPr>
            <p:cNvPr id="303207" name="Oval 103"/>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08" name="Text Box 104"/>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33</a:t>
              </a:r>
            </a:p>
          </p:txBody>
        </p:sp>
      </p:grpSp>
      <p:sp>
        <p:nvSpPr>
          <p:cNvPr id="303209" name="Line 105"/>
          <p:cNvSpPr>
            <a:spLocks noChangeShapeType="1"/>
          </p:cNvSpPr>
          <p:nvPr/>
        </p:nvSpPr>
        <p:spPr bwMode="auto">
          <a:xfrm flipH="1">
            <a:off x="5611813" y="4962525"/>
            <a:ext cx="1174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10" name="Line 106"/>
          <p:cNvSpPr>
            <a:spLocks noChangeShapeType="1"/>
          </p:cNvSpPr>
          <p:nvPr/>
        </p:nvSpPr>
        <p:spPr bwMode="auto">
          <a:xfrm flipV="1">
            <a:off x="5430838" y="3814763"/>
            <a:ext cx="742950" cy="290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211" name="Group 107"/>
          <p:cNvGrpSpPr>
            <a:grpSpLocks/>
          </p:cNvGrpSpPr>
          <p:nvPr/>
        </p:nvGrpSpPr>
        <p:grpSpPr bwMode="auto">
          <a:xfrm>
            <a:off x="6319838" y="4643438"/>
            <a:ext cx="339725" cy="311150"/>
            <a:chOff x="4306" y="2833"/>
            <a:chExt cx="214" cy="196"/>
          </a:xfrm>
        </p:grpSpPr>
        <p:sp>
          <p:nvSpPr>
            <p:cNvPr id="303212" name="Oval 108"/>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13" name="Text Box 109"/>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8</a:t>
              </a:r>
            </a:p>
          </p:txBody>
        </p:sp>
      </p:grpSp>
      <p:grpSp>
        <p:nvGrpSpPr>
          <p:cNvPr id="303214" name="Group 110"/>
          <p:cNvGrpSpPr>
            <a:grpSpLocks/>
          </p:cNvGrpSpPr>
          <p:nvPr/>
        </p:nvGrpSpPr>
        <p:grpSpPr bwMode="auto">
          <a:xfrm>
            <a:off x="5862638" y="5253038"/>
            <a:ext cx="339725" cy="311150"/>
            <a:chOff x="4306" y="2833"/>
            <a:chExt cx="214" cy="196"/>
          </a:xfrm>
        </p:grpSpPr>
        <p:sp>
          <p:nvSpPr>
            <p:cNvPr id="303215" name="Oval 111"/>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16" name="Text Box 112"/>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17</a:t>
              </a:r>
            </a:p>
          </p:txBody>
        </p:sp>
      </p:grpSp>
      <p:sp>
        <p:nvSpPr>
          <p:cNvPr id="303217" name="Line 113"/>
          <p:cNvSpPr>
            <a:spLocks noChangeShapeType="1"/>
          </p:cNvSpPr>
          <p:nvPr/>
        </p:nvSpPr>
        <p:spPr bwMode="auto">
          <a:xfrm flipH="1">
            <a:off x="6061075" y="4903788"/>
            <a:ext cx="323850" cy="3444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218" name="Group 114"/>
          <p:cNvGrpSpPr>
            <a:grpSpLocks/>
          </p:cNvGrpSpPr>
          <p:nvPr/>
        </p:nvGrpSpPr>
        <p:grpSpPr bwMode="auto">
          <a:xfrm>
            <a:off x="5719763" y="5919788"/>
            <a:ext cx="339725" cy="311150"/>
            <a:chOff x="4306" y="2833"/>
            <a:chExt cx="214" cy="196"/>
          </a:xfrm>
        </p:grpSpPr>
        <p:sp>
          <p:nvSpPr>
            <p:cNvPr id="303219" name="Oval 115"/>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20" name="Text Box 116"/>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26</a:t>
              </a:r>
            </a:p>
          </p:txBody>
        </p:sp>
      </p:grpSp>
      <p:sp>
        <p:nvSpPr>
          <p:cNvPr id="303221" name="Line 117"/>
          <p:cNvSpPr>
            <a:spLocks noChangeShapeType="1"/>
          </p:cNvSpPr>
          <p:nvPr/>
        </p:nvSpPr>
        <p:spPr bwMode="auto">
          <a:xfrm flipH="1">
            <a:off x="5900738" y="5581650"/>
            <a:ext cx="128587" cy="376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222" name="Group 118"/>
          <p:cNvGrpSpPr>
            <a:grpSpLocks/>
          </p:cNvGrpSpPr>
          <p:nvPr/>
        </p:nvGrpSpPr>
        <p:grpSpPr bwMode="auto">
          <a:xfrm>
            <a:off x="6756400" y="4054475"/>
            <a:ext cx="339725" cy="311150"/>
            <a:chOff x="4306" y="2833"/>
            <a:chExt cx="214" cy="196"/>
          </a:xfrm>
        </p:grpSpPr>
        <p:sp>
          <p:nvSpPr>
            <p:cNvPr id="303223" name="Oval 119"/>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24" name="Text Box 120"/>
            <p:cNvSpPr txBox="1">
              <a:spLocks noChangeArrowheads="1"/>
            </p:cNvSpPr>
            <p:nvPr/>
          </p:nvSpPr>
          <p:spPr bwMode="auto">
            <a:xfrm>
              <a:off x="4306" y="2860"/>
              <a:ext cx="16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7</a:t>
              </a:r>
            </a:p>
          </p:txBody>
        </p:sp>
      </p:grpSp>
      <p:grpSp>
        <p:nvGrpSpPr>
          <p:cNvPr id="303225" name="Group 121"/>
          <p:cNvGrpSpPr>
            <a:grpSpLocks/>
          </p:cNvGrpSpPr>
          <p:nvPr/>
        </p:nvGrpSpPr>
        <p:grpSpPr bwMode="auto">
          <a:xfrm>
            <a:off x="7416800" y="4643438"/>
            <a:ext cx="339725" cy="311150"/>
            <a:chOff x="4306" y="2833"/>
            <a:chExt cx="214" cy="196"/>
          </a:xfrm>
        </p:grpSpPr>
        <p:sp>
          <p:nvSpPr>
            <p:cNvPr id="303226" name="Oval 122"/>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27" name="Text Box 123"/>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37</a:t>
              </a:r>
            </a:p>
          </p:txBody>
        </p:sp>
      </p:grpSp>
      <p:sp>
        <p:nvSpPr>
          <p:cNvPr id="303228" name="Line 124"/>
          <p:cNvSpPr>
            <a:spLocks noChangeShapeType="1"/>
          </p:cNvSpPr>
          <p:nvPr/>
        </p:nvSpPr>
        <p:spPr bwMode="auto">
          <a:xfrm flipH="1">
            <a:off x="6497638" y="4314825"/>
            <a:ext cx="323850" cy="3444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03229" name="Group 125"/>
          <p:cNvGrpSpPr>
            <a:grpSpLocks/>
          </p:cNvGrpSpPr>
          <p:nvPr/>
        </p:nvGrpSpPr>
        <p:grpSpPr bwMode="auto">
          <a:xfrm>
            <a:off x="6711950" y="5257800"/>
            <a:ext cx="339725" cy="311150"/>
            <a:chOff x="4306" y="2833"/>
            <a:chExt cx="214" cy="196"/>
          </a:xfrm>
        </p:grpSpPr>
        <p:sp>
          <p:nvSpPr>
            <p:cNvPr id="303230" name="Oval 126"/>
            <p:cNvSpPr>
              <a:spLocks noChangeArrowheads="1"/>
            </p:cNvSpPr>
            <p:nvPr/>
          </p:nvSpPr>
          <p:spPr bwMode="auto">
            <a:xfrm>
              <a:off x="4323" y="2833"/>
              <a:ext cx="197" cy="196"/>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231" name="Text Box 127"/>
            <p:cNvSpPr txBox="1">
              <a:spLocks noChangeArrowheads="1"/>
            </p:cNvSpPr>
            <p:nvPr/>
          </p:nvSpPr>
          <p:spPr bwMode="auto">
            <a:xfrm>
              <a:off x="4306" y="286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18</a:t>
              </a:r>
            </a:p>
          </p:txBody>
        </p:sp>
      </p:grpSp>
      <p:sp>
        <p:nvSpPr>
          <p:cNvPr id="303232" name="Line 128"/>
          <p:cNvSpPr>
            <a:spLocks noChangeShapeType="1"/>
          </p:cNvSpPr>
          <p:nvPr/>
        </p:nvSpPr>
        <p:spPr bwMode="auto">
          <a:xfrm>
            <a:off x="7296150" y="3230563"/>
            <a:ext cx="977900" cy="333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33" name="Line 129"/>
          <p:cNvSpPr>
            <a:spLocks noChangeShapeType="1"/>
          </p:cNvSpPr>
          <p:nvPr/>
        </p:nvSpPr>
        <p:spPr bwMode="auto">
          <a:xfrm>
            <a:off x="6451600" y="3811588"/>
            <a:ext cx="484188" cy="247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34" name="Line 130"/>
          <p:cNvSpPr>
            <a:spLocks noChangeShapeType="1"/>
          </p:cNvSpPr>
          <p:nvPr/>
        </p:nvSpPr>
        <p:spPr bwMode="auto">
          <a:xfrm>
            <a:off x="7064375" y="4295775"/>
            <a:ext cx="473075" cy="3651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35" name="Line 131"/>
          <p:cNvSpPr>
            <a:spLocks noChangeShapeType="1"/>
          </p:cNvSpPr>
          <p:nvPr/>
        </p:nvSpPr>
        <p:spPr bwMode="auto">
          <a:xfrm>
            <a:off x="6623050" y="4886325"/>
            <a:ext cx="279400" cy="3778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36" name="Line 132"/>
          <p:cNvSpPr>
            <a:spLocks noChangeShapeType="1"/>
          </p:cNvSpPr>
          <p:nvPr/>
        </p:nvSpPr>
        <p:spPr bwMode="auto">
          <a:xfrm>
            <a:off x="3549650" y="3355975"/>
            <a:ext cx="20653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3237" name="Text Box 133"/>
          <p:cNvSpPr txBox="1">
            <a:spLocks noChangeArrowheads="1"/>
          </p:cNvSpPr>
          <p:nvPr/>
        </p:nvSpPr>
        <p:spPr bwMode="auto">
          <a:xfrm>
            <a:off x="4059238" y="3041650"/>
            <a:ext cx="644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swap</a:t>
            </a:r>
          </a:p>
        </p:txBody>
      </p:sp>
      <p:sp>
        <p:nvSpPr>
          <p:cNvPr id="303238" name="Text Box 134"/>
          <p:cNvSpPr txBox="1">
            <a:spLocks noChangeArrowheads="1"/>
          </p:cNvSpPr>
          <p:nvPr/>
        </p:nvSpPr>
        <p:spPr bwMode="auto">
          <a:xfrm>
            <a:off x="747713" y="331152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303239" name="Text Box 135"/>
          <p:cNvSpPr txBox="1">
            <a:spLocks noChangeArrowheads="1"/>
          </p:cNvSpPr>
          <p:nvPr/>
        </p:nvSpPr>
        <p:spPr bwMode="auto">
          <a:xfrm>
            <a:off x="1470025" y="29591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2</a:t>
            </a:r>
          </a:p>
        </p:txBody>
      </p:sp>
      <p:sp>
        <p:nvSpPr>
          <p:cNvPr id="303240" name="Text Box 136"/>
          <p:cNvSpPr txBox="1">
            <a:spLocks noChangeArrowheads="1"/>
          </p:cNvSpPr>
          <p:nvPr/>
        </p:nvSpPr>
        <p:spPr bwMode="auto">
          <a:xfrm>
            <a:off x="3117850" y="352107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2</a:t>
            </a:r>
          </a:p>
        </p:txBody>
      </p:sp>
      <p:sp>
        <p:nvSpPr>
          <p:cNvPr id="303241" name="Text Box 137"/>
          <p:cNvSpPr txBox="1">
            <a:spLocks noChangeArrowheads="1"/>
          </p:cNvSpPr>
          <p:nvPr/>
        </p:nvSpPr>
        <p:spPr bwMode="auto">
          <a:xfrm>
            <a:off x="3765550" y="399732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303242" name="Text Box 138"/>
          <p:cNvSpPr txBox="1">
            <a:spLocks noChangeArrowheads="1"/>
          </p:cNvSpPr>
          <p:nvPr/>
        </p:nvSpPr>
        <p:spPr bwMode="auto">
          <a:xfrm>
            <a:off x="2219325" y="406241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303243" name="Text Box 139"/>
          <p:cNvSpPr txBox="1">
            <a:spLocks noChangeArrowheads="1"/>
          </p:cNvSpPr>
          <p:nvPr/>
        </p:nvSpPr>
        <p:spPr bwMode="auto">
          <a:xfrm>
            <a:off x="3319463" y="4611688"/>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0</a:t>
            </a:r>
          </a:p>
        </p:txBody>
      </p:sp>
      <p:sp>
        <p:nvSpPr>
          <p:cNvPr id="303244" name="Text Box 140"/>
          <p:cNvSpPr txBox="1">
            <a:spLocks noChangeArrowheads="1"/>
          </p:cNvSpPr>
          <p:nvPr/>
        </p:nvSpPr>
        <p:spPr bwMode="auto">
          <a:xfrm>
            <a:off x="4406900" y="458152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1</a:t>
            </a:r>
          </a:p>
        </p:txBody>
      </p:sp>
      <p:sp>
        <p:nvSpPr>
          <p:cNvPr id="303245" name="Text Box 141"/>
          <p:cNvSpPr txBox="1">
            <a:spLocks noChangeArrowheads="1"/>
          </p:cNvSpPr>
          <p:nvPr/>
        </p:nvSpPr>
        <p:spPr bwMode="auto">
          <a:xfrm>
            <a:off x="4819650" y="5259388"/>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0</a:t>
            </a:r>
          </a:p>
        </p:txBody>
      </p:sp>
      <p:sp>
        <p:nvSpPr>
          <p:cNvPr id="303246" name="Text Box 142"/>
          <p:cNvSpPr txBox="1">
            <a:spLocks noChangeArrowheads="1"/>
          </p:cNvSpPr>
          <p:nvPr/>
        </p:nvSpPr>
        <p:spPr bwMode="auto">
          <a:xfrm>
            <a:off x="3946525" y="521811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FF00FF"/>
                </a:solidFill>
              </a:rPr>
              <a:t>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19125" y="165100"/>
            <a:ext cx="7772400" cy="884238"/>
          </a:xfrm>
        </p:spPr>
        <p:txBody>
          <a:bodyPr/>
          <a:lstStyle/>
          <a:p>
            <a:r>
              <a:rPr lang="en-US" sz="3200"/>
              <a:t>Running Time of Non-Recursive </a:t>
            </a:r>
            <a:r>
              <a:rPr lang="en-US" sz="3200">
                <a:latin typeface="Batang" pitchFamily="18" charset="-127"/>
              </a:rPr>
              <a:t>merge</a:t>
            </a:r>
          </a:p>
        </p:txBody>
      </p:sp>
      <p:sp>
        <p:nvSpPr>
          <p:cNvPr id="304131"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sym typeface="Symbol" pitchFamily="18" charset="2"/>
              </a:rPr>
              <a:t>To fulfill the merge operation non-recursively, we perform two passes.</a:t>
            </a:r>
          </a:p>
          <a:p>
            <a:pPr lvl="1"/>
            <a:r>
              <a:rPr lang="en-US" sz="1800">
                <a:solidFill>
                  <a:srgbClr val="FF00FF"/>
                </a:solidFill>
                <a:sym typeface="Symbol" pitchFamily="18" charset="2"/>
              </a:rPr>
              <a:t>The first pass</a:t>
            </a:r>
            <a:r>
              <a:rPr lang="en-US" sz="1800">
                <a:sym typeface="Symbol" pitchFamily="18" charset="2"/>
              </a:rPr>
              <a:t>: Create a new tree by merging the right paths of both heaps. To do this, we arrange the nodes on the right paths of H</a:t>
            </a:r>
            <a:r>
              <a:rPr lang="en-US" sz="1800" baseline="-25000">
                <a:sym typeface="Symbol" pitchFamily="18" charset="2"/>
              </a:rPr>
              <a:t>1</a:t>
            </a:r>
            <a:r>
              <a:rPr lang="en-US" sz="1800">
                <a:sym typeface="Symbol" pitchFamily="18" charset="2"/>
              </a:rPr>
              <a:t> and H</a:t>
            </a:r>
            <a:r>
              <a:rPr lang="en-US" sz="1800" baseline="-25000">
                <a:sym typeface="Symbol" pitchFamily="18" charset="2"/>
              </a:rPr>
              <a:t>2</a:t>
            </a:r>
            <a:r>
              <a:rPr lang="en-US" sz="1800">
                <a:sym typeface="Symbol" pitchFamily="18" charset="2"/>
              </a:rPr>
              <a:t> in sorted order, keeping their respective left children.</a:t>
            </a:r>
          </a:p>
          <a:p>
            <a:pPr lvl="1"/>
            <a:r>
              <a:rPr lang="en-US" sz="1800">
                <a:solidFill>
                  <a:srgbClr val="FF00FF"/>
                </a:solidFill>
                <a:sym typeface="Symbol" pitchFamily="18" charset="2"/>
              </a:rPr>
              <a:t>The second pass</a:t>
            </a:r>
            <a:r>
              <a:rPr lang="en-US" sz="1800">
                <a:sym typeface="Symbol" pitchFamily="18" charset="2"/>
              </a:rPr>
              <a:t>: A second pass is made up the heap, and child swaps are performed at nodes along the right path that violate the leftist heap property.</a:t>
            </a:r>
          </a:p>
          <a:p>
            <a:r>
              <a:rPr lang="en-US" sz="2000">
                <a:sym typeface="Symbol" pitchFamily="18" charset="2"/>
              </a:rPr>
              <a:t>Total running time is O(log</a:t>
            </a:r>
            <a:r>
              <a:rPr lang="en-US" sz="2000" i="1">
                <a:sym typeface="Symbol" pitchFamily="18" charset="2"/>
              </a:rPr>
              <a:t>N</a:t>
            </a:r>
            <a:r>
              <a:rPr lang="en-US" sz="2000">
                <a:sym typeface="Symbol" pitchFamily="18" charset="2"/>
              </a:rPr>
              <a:t>)</a:t>
            </a:r>
          </a:p>
          <a:p>
            <a:pPr lvl="1"/>
            <a:r>
              <a:rPr lang="en-US" sz="1800">
                <a:sym typeface="Symbol" pitchFamily="18" charset="2"/>
              </a:rPr>
              <a:t>The first pass takes O(log</a:t>
            </a:r>
            <a:r>
              <a:rPr lang="en-US" sz="1800" i="1">
                <a:sym typeface="Symbol" pitchFamily="18" charset="2"/>
              </a:rPr>
              <a:t>N</a:t>
            </a:r>
            <a:r>
              <a:rPr lang="en-US" sz="1800">
                <a:sym typeface="Symbol" pitchFamily="18" charset="2"/>
              </a:rPr>
              <a:t>) time</a:t>
            </a:r>
          </a:p>
          <a:p>
            <a:pPr lvl="1"/>
            <a:r>
              <a:rPr lang="en-US" sz="1800">
                <a:sym typeface="Symbol" pitchFamily="18" charset="2"/>
              </a:rPr>
              <a:t>The second pass takes O(log</a:t>
            </a:r>
            <a:r>
              <a:rPr lang="en-US" sz="1800" i="1">
                <a:sym typeface="Symbol" pitchFamily="18" charset="2"/>
              </a:rPr>
              <a:t>N</a:t>
            </a:r>
            <a:r>
              <a:rPr lang="en-US" sz="1800">
                <a:sym typeface="Symbol" pitchFamily="18" charset="2"/>
              </a:rPr>
              <a:t>) time</a:t>
            </a:r>
          </a:p>
        </p:txBody>
      </p:sp>
      <p:sp>
        <p:nvSpPr>
          <p:cNvPr id="30413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19125" y="165100"/>
            <a:ext cx="7772400" cy="884238"/>
          </a:xfrm>
        </p:spPr>
        <p:txBody>
          <a:bodyPr/>
          <a:lstStyle/>
          <a:p>
            <a:r>
              <a:rPr lang="en-US" sz="3200"/>
              <a:t>Other Leftist Heap Operations</a:t>
            </a:r>
            <a:endParaRPr lang="en-US" sz="3200">
              <a:latin typeface="Batang" pitchFamily="18" charset="-127"/>
            </a:endParaRPr>
          </a:p>
        </p:txBody>
      </p:sp>
      <p:sp>
        <p:nvSpPr>
          <p:cNvPr id="305155" name="Rectangle 3" descr="Rectangle: Click to edit Master text styles&#10;Second level&#10;Third level&#10;Fourth level&#10;Fifth level"/>
          <p:cNvSpPr>
            <a:spLocks noGrp="1" noChangeArrowheads="1"/>
          </p:cNvSpPr>
          <p:nvPr>
            <p:ph idx="1"/>
          </p:nvPr>
        </p:nvSpPr>
        <p:spPr>
          <a:xfrm>
            <a:off x="595313" y="1135063"/>
            <a:ext cx="7940675" cy="5143500"/>
          </a:xfrm>
        </p:spPr>
        <p:txBody>
          <a:bodyPr/>
          <a:lstStyle/>
          <a:p>
            <a:r>
              <a:rPr lang="en-US" sz="2000">
                <a:latin typeface="Batang" pitchFamily="18" charset="-127"/>
                <a:sym typeface="Symbol" pitchFamily="18" charset="2"/>
              </a:rPr>
              <a:t>insert</a:t>
            </a:r>
            <a:r>
              <a:rPr lang="en-US" sz="2000">
                <a:sym typeface="Symbol" pitchFamily="18" charset="2"/>
              </a:rPr>
              <a:t>: we carry out insertions by making the item to be inserted a one-node heap and performing a </a:t>
            </a:r>
            <a:r>
              <a:rPr lang="en-US" sz="2000">
                <a:latin typeface="Batang" pitchFamily="18" charset="-127"/>
                <a:sym typeface="Symbol" pitchFamily="18" charset="2"/>
              </a:rPr>
              <a:t>merge</a:t>
            </a:r>
            <a:r>
              <a:rPr lang="en-US" sz="2000">
                <a:sym typeface="Symbol" pitchFamily="18" charset="2"/>
              </a:rPr>
              <a:t>.</a:t>
            </a:r>
          </a:p>
          <a:p>
            <a:r>
              <a:rPr lang="en-US" sz="2000">
                <a:latin typeface="Batang" pitchFamily="18" charset="-127"/>
                <a:sym typeface="Symbol" pitchFamily="18" charset="2"/>
              </a:rPr>
              <a:t>deleteMin</a:t>
            </a:r>
            <a:r>
              <a:rPr lang="en-US" sz="2000">
                <a:sym typeface="Symbol" pitchFamily="18" charset="2"/>
              </a:rPr>
              <a:t>: remove the root, creating two heaps, which can then be merged.</a:t>
            </a:r>
          </a:p>
          <a:p>
            <a:r>
              <a:rPr lang="en-US" sz="2000">
                <a:sym typeface="Symbol" pitchFamily="18" charset="2"/>
              </a:rPr>
              <a:t>The running time of both </a:t>
            </a:r>
            <a:r>
              <a:rPr lang="en-US" sz="2000">
                <a:latin typeface="Batang" pitchFamily="18" charset="-127"/>
                <a:sym typeface="Symbol" pitchFamily="18" charset="2"/>
              </a:rPr>
              <a:t>insert</a:t>
            </a:r>
            <a:r>
              <a:rPr lang="en-US" sz="2000">
                <a:sym typeface="Symbol" pitchFamily="18" charset="2"/>
              </a:rPr>
              <a:t> and </a:t>
            </a:r>
            <a:r>
              <a:rPr lang="en-US" sz="2000">
                <a:latin typeface="Batang" pitchFamily="18" charset="-127"/>
                <a:sym typeface="Symbol" pitchFamily="18" charset="2"/>
              </a:rPr>
              <a:t>deleteMin</a:t>
            </a:r>
            <a:r>
              <a:rPr lang="en-US" sz="2000">
                <a:sym typeface="Symbol" pitchFamily="18" charset="2"/>
              </a:rPr>
              <a:t> is O(log</a:t>
            </a:r>
            <a:r>
              <a:rPr lang="en-US" sz="2000" i="1">
                <a:sym typeface="Symbol" pitchFamily="18" charset="2"/>
              </a:rPr>
              <a:t>N</a:t>
            </a:r>
            <a:r>
              <a:rPr lang="en-US" sz="2000">
                <a:sym typeface="Symbol" pitchFamily="18" charset="2"/>
              </a:rPr>
              <a:t>).</a:t>
            </a:r>
          </a:p>
        </p:txBody>
      </p:sp>
      <p:sp>
        <p:nvSpPr>
          <p:cNvPr id="30515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41" name="Picture 5" descr="pic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05200"/>
            <a:ext cx="2667000" cy="1889125"/>
          </a:xfrm>
          <a:prstGeom prst="rect">
            <a:avLst/>
          </a:prstGeom>
          <a:noFill/>
          <a:extLst>
            <a:ext uri="{909E8E84-426E-40DD-AFC4-6F175D3DCCD1}">
              <a14:hiddenFill xmlns:a14="http://schemas.microsoft.com/office/drawing/2010/main">
                <a:solidFill>
                  <a:srgbClr val="FFFFFF"/>
                </a:solidFill>
              </a14:hiddenFill>
            </a:ext>
          </a:extLst>
        </p:spPr>
      </p:pic>
      <p:sp>
        <p:nvSpPr>
          <p:cNvPr id="244738" name="Rectangle 2"/>
          <p:cNvSpPr>
            <a:spLocks noGrp="1" noChangeArrowheads="1"/>
          </p:cNvSpPr>
          <p:nvPr>
            <p:ph type="title"/>
          </p:nvPr>
        </p:nvSpPr>
        <p:spPr>
          <a:xfrm>
            <a:off x="609600" y="174625"/>
            <a:ext cx="7772400" cy="571500"/>
          </a:xfrm>
        </p:spPr>
        <p:txBody>
          <a:bodyPr/>
          <a:lstStyle/>
          <a:p>
            <a:r>
              <a:rPr lang="en-US" sz="2800"/>
              <a:t>Binary Heap</a:t>
            </a:r>
          </a:p>
        </p:txBody>
      </p:sp>
      <p:sp>
        <p:nvSpPr>
          <p:cNvPr id="244739"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400">
                <a:sym typeface="Symbol" pitchFamily="18" charset="2"/>
              </a:rPr>
              <a:t>What is a </a:t>
            </a:r>
            <a:r>
              <a:rPr lang="en-US" sz="2400">
                <a:solidFill>
                  <a:schemeClr val="hlink"/>
                </a:solidFill>
                <a:sym typeface="Symbol" pitchFamily="18" charset="2"/>
              </a:rPr>
              <a:t>binary heap </a:t>
            </a:r>
            <a:r>
              <a:rPr lang="en-US" sz="2400">
                <a:sym typeface="Symbol" pitchFamily="18" charset="2"/>
              </a:rPr>
              <a:t>(briefly called </a:t>
            </a:r>
            <a:r>
              <a:rPr lang="en-US" sz="2400">
                <a:solidFill>
                  <a:schemeClr val="hlink"/>
                </a:solidFill>
                <a:sym typeface="Symbol" pitchFamily="18" charset="2"/>
              </a:rPr>
              <a:t>heap</a:t>
            </a:r>
            <a:r>
              <a:rPr lang="en-US" sz="2400">
                <a:sym typeface="Symbol" pitchFamily="18" charset="2"/>
              </a:rPr>
              <a:t>) ?</a:t>
            </a:r>
          </a:p>
          <a:p>
            <a:pPr lvl="1"/>
            <a:r>
              <a:rPr lang="en-US" sz="2000">
                <a:sym typeface="Symbol" pitchFamily="18" charset="2"/>
              </a:rPr>
              <a:t>A binary tree that is completely filled, with the possible exception of the bottom level, which is filled from left to right. (Such a tree is known as a </a:t>
            </a:r>
            <a:r>
              <a:rPr lang="en-US" sz="2000">
                <a:solidFill>
                  <a:schemeClr val="hlink"/>
                </a:solidFill>
                <a:sym typeface="Symbol" pitchFamily="18" charset="2"/>
              </a:rPr>
              <a:t>complete binary tree</a:t>
            </a:r>
            <a:r>
              <a:rPr lang="en-US" sz="2000">
                <a:sym typeface="Symbol" pitchFamily="18" charset="2"/>
              </a:rPr>
              <a:t>.)</a:t>
            </a:r>
          </a:p>
          <a:p>
            <a:pPr lvl="1"/>
            <a:r>
              <a:rPr lang="en-US" sz="2000">
                <a:sym typeface="Symbol" pitchFamily="18" charset="2"/>
              </a:rPr>
              <a:t>For every node x, the key in the parent of x is smaller than (or equal to) the key in x, with the exception of the root. (</a:t>
            </a:r>
            <a:r>
              <a:rPr lang="en-US" sz="2000">
                <a:solidFill>
                  <a:srgbClr val="FF00FF"/>
                </a:solidFill>
                <a:sym typeface="Symbol" pitchFamily="18" charset="2"/>
              </a:rPr>
              <a:t>heap-order property</a:t>
            </a:r>
            <a:r>
              <a:rPr lang="en-US" sz="2000">
                <a:sym typeface="Symbol" pitchFamily="18" charset="2"/>
              </a:rPr>
              <a:t>)</a:t>
            </a: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p:txBody>
      </p:sp>
      <p:sp>
        <p:nvSpPr>
          <p:cNvPr id="24474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4742" name="Rectangle 6"/>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4746" name="Rectangle 10"/>
          <p:cNvSpPr>
            <a:spLocks noChangeArrowheads="1"/>
          </p:cNvSpPr>
          <p:nvPr/>
        </p:nvSpPr>
        <p:spPr bwMode="auto">
          <a:xfrm>
            <a:off x="5657850" y="4076700"/>
            <a:ext cx="452438" cy="55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44743" name="Picture 7" descr="pic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225" y="3521075"/>
            <a:ext cx="2667000" cy="1889125"/>
          </a:xfrm>
          <a:prstGeom prst="rect">
            <a:avLst/>
          </a:prstGeom>
          <a:noFill/>
          <a:extLst>
            <a:ext uri="{909E8E84-426E-40DD-AFC4-6F175D3DCCD1}">
              <a14:hiddenFill xmlns:a14="http://schemas.microsoft.com/office/drawing/2010/main">
                <a:solidFill>
                  <a:srgbClr val="FFFFFF"/>
                </a:solidFill>
              </a14:hiddenFill>
            </a:ext>
          </a:extLst>
        </p:spPr>
      </p:pic>
      <p:sp>
        <p:nvSpPr>
          <p:cNvPr id="244745" name="Rectangle 9"/>
          <p:cNvSpPr>
            <a:spLocks noChangeArrowheads="1"/>
          </p:cNvSpPr>
          <p:nvPr/>
        </p:nvSpPr>
        <p:spPr bwMode="auto">
          <a:xfrm>
            <a:off x="1317625" y="4762500"/>
            <a:ext cx="271463"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609600" y="174625"/>
            <a:ext cx="7772400" cy="571500"/>
          </a:xfrm>
        </p:spPr>
        <p:txBody>
          <a:bodyPr/>
          <a:lstStyle/>
          <a:p>
            <a:r>
              <a:rPr lang="en-US" sz="2800"/>
              <a:t>Complete Binary Trees</a:t>
            </a:r>
          </a:p>
        </p:txBody>
      </p:sp>
      <p:sp>
        <p:nvSpPr>
          <p:cNvPr id="245763" name="Rectangle 3"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The height of a complete binary tree is log</a:t>
            </a:r>
            <a:r>
              <a:rPr lang="en-US" sz="2000" i="1">
                <a:sym typeface="Symbol" pitchFamily="18" charset="2"/>
              </a:rPr>
              <a:t>N</a:t>
            </a:r>
            <a:r>
              <a:rPr lang="en-US" sz="2000">
                <a:sym typeface="Symbol" pitchFamily="18" charset="2"/>
              </a:rPr>
              <a:t>, which is clearly O(log</a:t>
            </a:r>
            <a:r>
              <a:rPr lang="en-US" sz="2000" i="1">
                <a:sym typeface="Symbol" pitchFamily="18" charset="2"/>
              </a:rPr>
              <a:t>N</a:t>
            </a:r>
            <a:r>
              <a:rPr lang="en-US" sz="2000">
                <a:sym typeface="Symbol" pitchFamily="18" charset="2"/>
              </a:rPr>
              <a:t>).</a:t>
            </a:r>
          </a:p>
          <a:p>
            <a:pPr lvl="1"/>
            <a:r>
              <a:rPr lang="en-US" sz="1800">
                <a:sym typeface="Symbol" pitchFamily="18" charset="2"/>
              </a:rPr>
              <a:t>A complete binary tree of height </a:t>
            </a:r>
            <a:r>
              <a:rPr lang="en-US" sz="1800" i="1">
                <a:solidFill>
                  <a:srgbClr val="FF00FF"/>
                </a:solidFill>
                <a:sym typeface="Symbol" pitchFamily="18" charset="2"/>
              </a:rPr>
              <a:t>h</a:t>
            </a:r>
            <a:r>
              <a:rPr lang="en-US" sz="1800">
                <a:sym typeface="Symbol" pitchFamily="18" charset="2"/>
              </a:rPr>
              <a:t> has between</a:t>
            </a:r>
            <a:r>
              <a:rPr lang="en-US" sz="1800" i="1">
                <a:solidFill>
                  <a:srgbClr val="FF00FF"/>
                </a:solidFill>
                <a:sym typeface="Symbol" pitchFamily="18" charset="2"/>
              </a:rPr>
              <a:t> 2</a:t>
            </a:r>
            <a:r>
              <a:rPr lang="en-US" sz="1800" i="1" baseline="30000">
                <a:solidFill>
                  <a:srgbClr val="FF00FF"/>
                </a:solidFill>
                <a:sym typeface="Symbol" pitchFamily="18" charset="2"/>
              </a:rPr>
              <a:t>h</a:t>
            </a:r>
            <a:r>
              <a:rPr lang="en-US" sz="1800">
                <a:sym typeface="Symbol" pitchFamily="18" charset="2"/>
              </a:rPr>
              <a:t> and </a:t>
            </a:r>
            <a:r>
              <a:rPr lang="en-US" sz="1800" i="1">
                <a:solidFill>
                  <a:srgbClr val="FF00FF"/>
                </a:solidFill>
                <a:sym typeface="Symbol" pitchFamily="18" charset="2"/>
              </a:rPr>
              <a:t>2</a:t>
            </a:r>
            <a:r>
              <a:rPr lang="en-US" sz="1800" i="1" baseline="30000">
                <a:solidFill>
                  <a:srgbClr val="FF00FF"/>
                </a:solidFill>
                <a:sym typeface="Symbol" pitchFamily="18" charset="2"/>
              </a:rPr>
              <a:t>h+1</a:t>
            </a:r>
            <a:r>
              <a:rPr lang="en-US" sz="1800" i="1">
                <a:solidFill>
                  <a:srgbClr val="FF00FF"/>
                </a:solidFill>
                <a:sym typeface="Symbol" pitchFamily="18" charset="2"/>
              </a:rPr>
              <a:t>-1</a:t>
            </a:r>
            <a:r>
              <a:rPr lang="en-US" sz="1800">
                <a:sym typeface="Symbol" pitchFamily="18" charset="2"/>
              </a:rPr>
              <a:t> nodes. (using proof by induction)</a:t>
            </a:r>
          </a:p>
          <a:p>
            <a:r>
              <a:rPr lang="en-US" sz="2000">
                <a:sym typeface="Symbol" pitchFamily="18" charset="2"/>
              </a:rPr>
              <a:t>An array implementation</a:t>
            </a:r>
          </a:p>
          <a:p>
            <a:pPr lvl="1"/>
            <a:r>
              <a:rPr lang="en-US" sz="1800">
                <a:solidFill>
                  <a:srgbClr val="FF00FF"/>
                </a:solidFill>
                <a:sym typeface="Symbol" pitchFamily="18" charset="2"/>
              </a:rPr>
              <a:t>A complete binary tree can be represented in an array and no links are necessary.</a:t>
            </a:r>
          </a:p>
          <a:p>
            <a:pPr lvl="1"/>
            <a:r>
              <a:rPr lang="en-US" sz="1800">
                <a:sym typeface="Symbol" pitchFamily="18" charset="2"/>
              </a:rPr>
              <a:t>For any element in array position j,</a:t>
            </a:r>
          </a:p>
          <a:p>
            <a:pPr lvl="2"/>
            <a:r>
              <a:rPr lang="en-US" sz="1800">
                <a:sym typeface="Symbol" pitchFamily="18" charset="2"/>
              </a:rPr>
              <a:t>The left child is in position 2j</a:t>
            </a:r>
          </a:p>
          <a:p>
            <a:pPr lvl="2"/>
            <a:r>
              <a:rPr lang="en-US" sz="1800">
                <a:sym typeface="Symbol" pitchFamily="18" charset="2"/>
              </a:rPr>
              <a:t>The right child is in the cell after </a:t>
            </a:r>
          </a:p>
          <a:p>
            <a:pPr lvl="2">
              <a:buFont typeface="Wingdings" pitchFamily="2" charset="2"/>
              <a:buNone/>
            </a:pPr>
            <a:r>
              <a:rPr lang="en-US" sz="1800">
                <a:sym typeface="Symbol" pitchFamily="18" charset="2"/>
              </a:rPr>
              <a:t>	the left child (2j+1)</a:t>
            </a:r>
          </a:p>
          <a:p>
            <a:pPr lvl="2"/>
            <a:r>
              <a:rPr lang="en-US" sz="1800">
                <a:sym typeface="Symbol" pitchFamily="18" charset="2"/>
              </a:rPr>
              <a:t>The parent is in position j/2</a:t>
            </a:r>
          </a:p>
          <a:p>
            <a:pPr lvl="1"/>
            <a:r>
              <a:rPr lang="en-US" sz="1800">
                <a:sym typeface="Symbol" pitchFamily="18" charset="2"/>
              </a:rPr>
              <a:t>The only problem with this implementation</a:t>
            </a:r>
          </a:p>
          <a:p>
            <a:pPr lvl="1">
              <a:buFont typeface="Wingdings" pitchFamily="2" charset="2"/>
              <a:buNone/>
            </a:pPr>
            <a:r>
              <a:rPr lang="en-US" sz="1800">
                <a:sym typeface="Symbol" pitchFamily="18" charset="2"/>
              </a:rPr>
              <a:t>	is  that an estimate of the maximum</a:t>
            </a:r>
          </a:p>
          <a:p>
            <a:pPr lvl="1">
              <a:buFont typeface="Wingdings" pitchFamily="2" charset="2"/>
              <a:buNone/>
            </a:pPr>
            <a:r>
              <a:rPr lang="en-US" sz="1800">
                <a:sym typeface="Symbol" pitchFamily="18" charset="2"/>
              </a:rPr>
              <a:t>	heap size is required in advance, </a:t>
            </a:r>
          </a:p>
          <a:p>
            <a:pPr lvl="1">
              <a:buFont typeface="Wingdings" pitchFamily="2" charset="2"/>
              <a:buNone/>
            </a:pPr>
            <a:r>
              <a:rPr lang="en-US" sz="1800">
                <a:sym typeface="Symbol" pitchFamily="18" charset="2"/>
              </a:rPr>
              <a:t>	but typically this is not a problem </a:t>
            </a:r>
          </a:p>
          <a:p>
            <a:pPr lvl="1">
              <a:buFont typeface="Wingdings" pitchFamily="2" charset="2"/>
              <a:buNone/>
            </a:pPr>
            <a:r>
              <a:rPr lang="en-US" sz="1800">
                <a:sym typeface="Symbol" pitchFamily="18" charset="2"/>
              </a:rPr>
              <a:t>	(and we can resize if needed).</a:t>
            </a:r>
          </a:p>
          <a:p>
            <a:pPr lvl="1">
              <a:buFont typeface="Wingdings" pitchFamily="2" charset="2"/>
              <a:buNone/>
            </a:pPr>
            <a:endParaRPr lang="en-US" sz="1600">
              <a:sym typeface="Symbol" pitchFamily="18" charset="2"/>
            </a:endParaRPr>
          </a:p>
        </p:txBody>
      </p:sp>
      <p:pic>
        <p:nvPicPr>
          <p:cNvPr id="245789" name="Picture 29" descr="pic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124200"/>
            <a:ext cx="3124200" cy="2212975"/>
          </a:xfrm>
          <a:prstGeom prst="rect">
            <a:avLst/>
          </a:prstGeom>
          <a:noFill/>
          <a:extLst>
            <a:ext uri="{909E8E84-426E-40DD-AFC4-6F175D3DCCD1}">
              <a14:hiddenFill xmlns:a14="http://schemas.microsoft.com/office/drawing/2010/main">
                <a:solidFill>
                  <a:srgbClr val="FFFFFF"/>
                </a:solidFill>
              </a14:hiddenFill>
            </a:ext>
          </a:extLst>
        </p:spPr>
      </p:pic>
      <p:sp>
        <p:nvSpPr>
          <p:cNvPr id="24576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765"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45788" name="Group 28"/>
          <p:cNvGrpSpPr>
            <a:grpSpLocks/>
          </p:cNvGrpSpPr>
          <p:nvPr/>
        </p:nvGrpSpPr>
        <p:grpSpPr bwMode="auto">
          <a:xfrm>
            <a:off x="4876800" y="5486400"/>
            <a:ext cx="3962400" cy="304800"/>
            <a:chOff x="2880" y="192"/>
            <a:chExt cx="2496" cy="192"/>
          </a:xfrm>
        </p:grpSpPr>
        <p:sp>
          <p:nvSpPr>
            <p:cNvPr id="245772" name="Rectangle 12"/>
            <p:cNvSpPr>
              <a:spLocks noChangeArrowheads="1"/>
            </p:cNvSpPr>
            <p:nvPr/>
          </p:nvSpPr>
          <p:spPr bwMode="auto">
            <a:xfrm>
              <a:off x="2880" y="192"/>
              <a:ext cx="2496"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3" name="Line 13"/>
            <p:cNvSpPr>
              <a:spLocks noChangeShapeType="1"/>
            </p:cNvSpPr>
            <p:nvPr/>
          </p:nvSpPr>
          <p:spPr bwMode="auto">
            <a:xfrm>
              <a:off x="307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4" name="Line 14"/>
            <p:cNvSpPr>
              <a:spLocks noChangeShapeType="1"/>
            </p:cNvSpPr>
            <p:nvPr/>
          </p:nvSpPr>
          <p:spPr bwMode="auto">
            <a:xfrm>
              <a:off x="326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5" name="Line 15"/>
            <p:cNvSpPr>
              <a:spLocks noChangeShapeType="1"/>
            </p:cNvSpPr>
            <p:nvPr/>
          </p:nvSpPr>
          <p:spPr bwMode="auto">
            <a:xfrm>
              <a:off x="345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6" name="Line 16"/>
            <p:cNvSpPr>
              <a:spLocks noChangeShapeType="1"/>
            </p:cNvSpPr>
            <p:nvPr/>
          </p:nvSpPr>
          <p:spPr bwMode="auto">
            <a:xfrm>
              <a:off x="364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7" name="Line 17"/>
            <p:cNvSpPr>
              <a:spLocks noChangeShapeType="1"/>
            </p:cNvSpPr>
            <p:nvPr/>
          </p:nvSpPr>
          <p:spPr bwMode="auto">
            <a:xfrm>
              <a:off x="384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8" name="Line 18"/>
            <p:cNvSpPr>
              <a:spLocks noChangeShapeType="1"/>
            </p:cNvSpPr>
            <p:nvPr/>
          </p:nvSpPr>
          <p:spPr bwMode="auto">
            <a:xfrm>
              <a:off x="403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79" name="Line 19"/>
            <p:cNvSpPr>
              <a:spLocks noChangeShapeType="1"/>
            </p:cNvSpPr>
            <p:nvPr/>
          </p:nvSpPr>
          <p:spPr bwMode="auto">
            <a:xfrm>
              <a:off x="422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80" name="Line 20"/>
            <p:cNvSpPr>
              <a:spLocks noChangeShapeType="1"/>
            </p:cNvSpPr>
            <p:nvPr/>
          </p:nvSpPr>
          <p:spPr bwMode="auto">
            <a:xfrm>
              <a:off x="4416"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81" name="Line 21"/>
            <p:cNvSpPr>
              <a:spLocks noChangeShapeType="1"/>
            </p:cNvSpPr>
            <p:nvPr/>
          </p:nvSpPr>
          <p:spPr bwMode="auto">
            <a:xfrm>
              <a:off x="4608"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82" name="Line 22"/>
            <p:cNvSpPr>
              <a:spLocks noChangeShapeType="1"/>
            </p:cNvSpPr>
            <p:nvPr/>
          </p:nvSpPr>
          <p:spPr bwMode="auto">
            <a:xfrm>
              <a:off x="4800"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83" name="Line 23"/>
            <p:cNvSpPr>
              <a:spLocks noChangeShapeType="1"/>
            </p:cNvSpPr>
            <p:nvPr/>
          </p:nvSpPr>
          <p:spPr bwMode="auto">
            <a:xfrm>
              <a:off x="4992"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784" name="Line 24"/>
            <p:cNvSpPr>
              <a:spLocks noChangeShapeType="1"/>
            </p:cNvSpPr>
            <p:nvPr/>
          </p:nvSpPr>
          <p:spPr bwMode="auto">
            <a:xfrm>
              <a:off x="5184" y="192"/>
              <a:ext cx="0" cy="19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5787" name="Rectangle 27"/>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790" name="Text Box 30"/>
          <p:cNvSpPr txBox="1">
            <a:spLocks noChangeArrowheads="1"/>
          </p:cNvSpPr>
          <p:nvPr/>
        </p:nvSpPr>
        <p:spPr bwMode="auto">
          <a:xfrm>
            <a:off x="4876800" y="57658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0</a:t>
            </a:r>
          </a:p>
        </p:txBody>
      </p:sp>
      <p:sp>
        <p:nvSpPr>
          <p:cNvPr id="245791" name="Text Box 31"/>
          <p:cNvSpPr txBox="1">
            <a:spLocks noChangeArrowheads="1"/>
          </p:cNvSpPr>
          <p:nvPr/>
        </p:nvSpPr>
        <p:spPr bwMode="auto">
          <a:xfrm>
            <a:off x="51816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45793" name="Text Box 33"/>
          <p:cNvSpPr txBox="1">
            <a:spLocks noChangeArrowheads="1"/>
          </p:cNvSpPr>
          <p:nvPr/>
        </p:nvSpPr>
        <p:spPr bwMode="auto">
          <a:xfrm>
            <a:off x="54864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45794" name="Text Box 34"/>
          <p:cNvSpPr txBox="1">
            <a:spLocks noChangeArrowheads="1"/>
          </p:cNvSpPr>
          <p:nvPr/>
        </p:nvSpPr>
        <p:spPr bwMode="auto">
          <a:xfrm>
            <a:off x="57912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45795" name="Text Box 35"/>
          <p:cNvSpPr txBox="1">
            <a:spLocks noChangeArrowheads="1"/>
          </p:cNvSpPr>
          <p:nvPr/>
        </p:nvSpPr>
        <p:spPr bwMode="auto">
          <a:xfrm>
            <a:off x="60960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45796" name="Text Box 36"/>
          <p:cNvSpPr txBox="1">
            <a:spLocks noChangeArrowheads="1"/>
          </p:cNvSpPr>
          <p:nvPr/>
        </p:nvSpPr>
        <p:spPr bwMode="auto">
          <a:xfrm>
            <a:off x="64008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45797" name="Text Box 37"/>
          <p:cNvSpPr txBox="1">
            <a:spLocks noChangeArrowheads="1"/>
          </p:cNvSpPr>
          <p:nvPr/>
        </p:nvSpPr>
        <p:spPr bwMode="auto">
          <a:xfrm>
            <a:off x="67056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45798" name="Text Box 38"/>
          <p:cNvSpPr txBox="1">
            <a:spLocks noChangeArrowheads="1"/>
          </p:cNvSpPr>
          <p:nvPr/>
        </p:nvSpPr>
        <p:spPr bwMode="auto">
          <a:xfrm>
            <a:off x="70104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45799" name="Text Box 39"/>
          <p:cNvSpPr txBox="1">
            <a:spLocks noChangeArrowheads="1"/>
          </p:cNvSpPr>
          <p:nvPr/>
        </p:nvSpPr>
        <p:spPr bwMode="auto">
          <a:xfrm>
            <a:off x="73152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45800" name="Text Box 40"/>
          <p:cNvSpPr txBox="1">
            <a:spLocks noChangeArrowheads="1"/>
          </p:cNvSpPr>
          <p:nvPr/>
        </p:nvSpPr>
        <p:spPr bwMode="auto">
          <a:xfrm>
            <a:off x="7620000" y="5791200"/>
            <a:ext cx="280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45801" name="Text Box 41"/>
          <p:cNvSpPr txBox="1">
            <a:spLocks noChangeArrowheads="1"/>
          </p:cNvSpPr>
          <p:nvPr/>
        </p:nvSpPr>
        <p:spPr bwMode="auto">
          <a:xfrm>
            <a:off x="7924800" y="57912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sp>
        <p:nvSpPr>
          <p:cNvPr id="245802" name="Text Box 42"/>
          <p:cNvSpPr txBox="1">
            <a:spLocks noChangeArrowheads="1"/>
          </p:cNvSpPr>
          <p:nvPr/>
        </p:nvSpPr>
        <p:spPr bwMode="auto">
          <a:xfrm>
            <a:off x="8229600" y="57912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11</a:t>
            </a:r>
          </a:p>
        </p:txBody>
      </p:sp>
      <p:sp>
        <p:nvSpPr>
          <p:cNvPr id="245803" name="Text Box 43"/>
          <p:cNvSpPr txBox="1">
            <a:spLocks noChangeArrowheads="1"/>
          </p:cNvSpPr>
          <p:nvPr/>
        </p:nvSpPr>
        <p:spPr bwMode="auto">
          <a:xfrm>
            <a:off x="8534400" y="5791200"/>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12</a:t>
            </a:r>
          </a:p>
        </p:txBody>
      </p:sp>
      <p:sp>
        <p:nvSpPr>
          <p:cNvPr id="245804" name="Text Box 44"/>
          <p:cNvSpPr txBox="1">
            <a:spLocks noChangeArrowheads="1"/>
          </p:cNvSpPr>
          <p:nvPr/>
        </p:nvSpPr>
        <p:spPr bwMode="auto">
          <a:xfrm>
            <a:off x="5195888" y="5492750"/>
            <a:ext cx="290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A</a:t>
            </a:r>
          </a:p>
        </p:txBody>
      </p:sp>
      <p:sp>
        <p:nvSpPr>
          <p:cNvPr id="245806" name="Text Box 46"/>
          <p:cNvSpPr txBox="1">
            <a:spLocks noChangeArrowheads="1"/>
          </p:cNvSpPr>
          <p:nvPr/>
        </p:nvSpPr>
        <p:spPr bwMode="auto">
          <a:xfrm>
            <a:off x="5486400" y="5486400"/>
            <a:ext cx="290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B</a:t>
            </a:r>
          </a:p>
        </p:txBody>
      </p:sp>
      <p:sp>
        <p:nvSpPr>
          <p:cNvPr id="245807" name="Text Box 47"/>
          <p:cNvSpPr txBox="1">
            <a:spLocks noChangeArrowheads="1"/>
          </p:cNvSpPr>
          <p:nvPr/>
        </p:nvSpPr>
        <p:spPr bwMode="auto">
          <a:xfrm>
            <a:off x="5791200" y="5486400"/>
            <a:ext cx="290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C</a:t>
            </a:r>
          </a:p>
        </p:txBody>
      </p:sp>
      <p:sp>
        <p:nvSpPr>
          <p:cNvPr id="245808" name="Text Box 48"/>
          <p:cNvSpPr txBox="1">
            <a:spLocks noChangeArrowheads="1"/>
          </p:cNvSpPr>
          <p:nvPr/>
        </p:nvSpPr>
        <p:spPr bwMode="auto">
          <a:xfrm>
            <a:off x="6096000" y="5486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D</a:t>
            </a:r>
          </a:p>
        </p:txBody>
      </p:sp>
      <p:sp>
        <p:nvSpPr>
          <p:cNvPr id="245809" name="Text Box 49"/>
          <p:cNvSpPr txBox="1">
            <a:spLocks noChangeArrowheads="1"/>
          </p:cNvSpPr>
          <p:nvPr/>
        </p:nvSpPr>
        <p:spPr bwMode="auto">
          <a:xfrm>
            <a:off x="6400800" y="5486400"/>
            <a:ext cx="284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E</a:t>
            </a:r>
          </a:p>
        </p:txBody>
      </p:sp>
      <p:sp>
        <p:nvSpPr>
          <p:cNvPr id="245810" name="Text Box 50"/>
          <p:cNvSpPr txBox="1">
            <a:spLocks noChangeArrowheads="1"/>
          </p:cNvSpPr>
          <p:nvPr/>
        </p:nvSpPr>
        <p:spPr bwMode="auto">
          <a:xfrm>
            <a:off x="6705600" y="54864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a:t>
            </a:r>
          </a:p>
        </p:txBody>
      </p:sp>
      <p:sp>
        <p:nvSpPr>
          <p:cNvPr id="245811" name="Text Box 51"/>
          <p:cNvSpPr txBox="1">
            <a:spLocks noChangeArrowheads="1"/>
          </p:cNvSpPr>
          <p:nvPr/>
        </p:nvSpPr>
        <p:spPr bwMode="auto">
          <a:xfrm>
            <a:off x="7010400" y="54864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G</a:t>
            </a:r>
          </a:p>
        </p:txBody>
      </p:sp>
      <p:sp>
        <p:nvSpPr>
          <p:cNvPr id="245812" name="Text Box 52"/>
          <p:cNvSpPr txBox="1">
            <a:spLocks noChangeArrowheads="1"/>
          </p:cNvSpPr>
          <p:nvPr/>
        </p:nvSpPr>
        <p:spPr bwMode="auto">
          <a:xfrm>
            <a:off x="7315200" y="5486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H</a:t>
            </a:r>
          </a:p>
        </p:txBody>
      </p:sp>
      <p:sp>
        <p:nvSpPr>
          <p:cNvPr id="245813" name="Text Box 53"/>
          <p:cNvSpPr txBox="1">
            <a:spLocks noChangeArrowheads="1"/>
          </p:cNvSpPr>
          <p:nvPr/>
        </p:nvSpPr>
        <p:spPr bwMode="auto">
          <a:xfrm>
            <a:off x="7620000" y="5486400"/>
            <a:ext cx="250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I</a:t>
            </a:r>
          </a:p>
        </p:txBody>
      </p:sp>
      <p:sp>
        <p:nvSpPr>
          <p:cNvPr id="245814" name="Text Box 54"/>
          <p:cNvSpPr txBox="1">
            <a:spLocks noChangeArrowheads="1"/>
          </p:cNvSpPr>
          <p:nvPr/>
        </p:nvSpPr>
        <p:spPr bwMode="auto">
          <a:xfrm>
            <a:off x="7924800" y="5486400"/>
            <a:ext cx="258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J</a:t>
            </a:r>
          </a:p>
        </p:txBody>
      </p:sp>
      <p:grpSp>
        <p:nvGrpSpPr>
          <p:cNvPr id="245826" name="Group 66"/>
          <p:cNvGrpSpPr>
            <a:grpSpLocks/>
          </p:cNvGrpSpPr>
          <p:nvPr/>
        </p:nvGrpSpPr>
        <p:grpSpPr bwMode="auto">
          <a:xfrm>
            <a:off x="5867400" y="3130550"/>
            <a:ext cx="2895600" cy="2051050"/>
            <a:chOff x="3504" y="1972"/>
            <a:chExt cx="1824" cy="1292"/>
          </a:xfrm>
        </p:grpSpPr>
        <p:sp>
          <p:nvSpPr>
            <p:cNvPr id="245815" name="Text Box 55"/>
            <p:cNvSpPr txBox="1">
              <a:spLocks noChangeArrowheads="1"/>
            </p:cNvSpPr>
            <p:nvPr/>
          </p:nvSpPr>
          <p:spPr bwMode="auto">
            <a:xfrm>
              <a:off x="4454" y="19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a:t>
              </a:r>
            </a:p>
          </p:txBody>
        </p:sp>
        <p:sp>
          <p:nvSpPr>
            <p:cNvPr id="245817" name="Text Box 57"/>
            <p:cNvSpPr txBox="1">
              <a:spLocks noChangeArrowheads="1"/>
            </p:cNvSpPr>
            <p:nvPr/>
          </p:nvSpPr>
          <p:spPr bwMode="auto">
            <a:xfrm>
              <a:off x="3999" y="235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2</a:t>
              </a:r>
            </a:p>
          </p:txBody>
        </p:sp>
        <p:sp>
          <p:nvSpPr>
            <p:cNvPr id="245818" name="Text Box 58"/>
            <p:cNvSpPr txBox="1">
              <a:spLocks noChangeArrowheads="1"/>
            </p:cNvSpPr>
            <p:nvPr/>
          </p:nvSpPr>
          <p:spPr bwMode="auto">
            <a:xfrm>
              <a:off x="4896" y="235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3</a:t>
              </a:r>
            </a:p>
          </p:txBody>
        </p:sp>
        <p:sp>
          <p:nvSpPr>
            <p:cNvPr id="245819" name="Text Box 59"/>
            <p:cNvSpPr txBox="1">
              <a:spLocks noChangeArrowheads="1"/>
            </p:cNvSpPr>
            <p:nvPr/>
          </p:nvSpPr>
          <p:spPr bwMode="auto">
            <a:xfrm>
              <a:off x="3696"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4</a:t>
              </a:r>
            </a:p>
          </p:txBody>
        </p:sp>
        <p:sp>
          <p:nvSpPr>
            <p:cNvPr id="245820" name="Text Box 60"/>
            <p:cNvSpPr txBox="1">
              <a:spLocks noChangeArrowheads="1"/>
            </p:cNvSpPr>
            <p:nvPr/>
          </p:nvSpPr>
          <p:spPr bwMode="auto">
            <a:xfrm>
              <a:off x="4272"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5</a:t>
              </a:r>
            </a:p>
          </p:txBody>
        </p:sp>
        <p:sp>
          <p:nvSpPr>
            <p:cNvPr id="245821" name="Text Box 61"/>
            <p:cNvSpPr txBox="1">
              <a:spLocks noChangeArrowheads="1"/>
            </p:cNvSpPr>
            <p:nvPr/>
          </p:nvSpPr>
          <p:spPr bwMode="auto">
            <a:xfrm>
              <a:off x="4752"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6</a:t>
              </a:r>
            </a:p>
          </p:txBody>
        </p:sp>
        <p:sp>
          <p:nvSpPr>
            <p:cNvPr id="245822" name="Text Box 62"/>
            <p:cNvSpPr txBox="1">
              <a:spLocks noChangeArrowheads="1"/>
            </p:cNvSpPr>
            <p:nvPr/>
          </p:nvSpPr>
          <p:spPr bwMode="auto">
            <a:xfrm>
              <a:off x="5151" y="2688"/>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7</a:t>
              </a:r>
            </a:p>
          </p:txBody>
        </p:sp>
        <p:sp>
          <p:nvSpPr>
            <p:cNvPr id="245823" name="Text Box 63"/>
            <p:cNvSpPr txBox="1">
              <a:spLocks noChangeArrowheads="1"/>
            </p:cNvSpPr>
            <p:nvPr/>
          </p:nvSpPr>
          <p:spPr bwMode="auto">
            <a:xfrm>
              <a:off x="3504" y="30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8</a:t>
              </a:r>
            </a:p>
          </p:txBody>
        </p:sp>
        <p:sp>
          <p:nvSpPr>
            <p:cNvPr id="245824" name="Text Box 64"/>
            <p:cNvSpPr txBox="1">
              <a:spLocks noChangeArrowheads="1"/>
            </p:cNvSpPr>
            <p:nvPr/>
          </p:nvSpPr>
          <p:spPr bwMode="auto">
            <a:xfrm>
              <a:off x="3807" y="3072"/>
              <a:ext cx="1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9</a:t>
              </a:r>
            </a:p>
          </p:txBody>
        </p:sp>
        <p:sp>
          <p:nvSpPr>
            <p:cNvPr id="245825" name="Text Box 65"/>
            <p:cNvSpPr txBox="1">
              <a:spLocks noChangeArrowheads="1"/>
            </p:cNvSpPr>
            <p:nvPr/>
          </p:nvSpPr>
          <p:spPr bwMode="auto">
            <a:xfrm>
              <a:off x="4128" y="3072"/>
              <a:ext cx="23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826"/>
                                        </p:tgtEl>
                                        <p:attrNameLst>
                                          <p:attrName>style.visibility</p:attrName>
                                        </p:attrNameLst>
                                      </p:cBhvr>
                                      <p:to>
                                        <p:strVal val="visible"/>
                                      </p:to>
                                    </p:set>
                                    <p:animEffect transition="in" filter="blinds(horizontal)">
                                      <p:cBhvr>
                                        <p:cTn id="7" dur="500"/>
                                        <p:tgtEl>
                                          <p:spTgt spid="245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Rectangle 4"/>
          <p:cNvSpPr>
            <a:spLocks noGrp="1" noChangeArrowheads="1"/>
          </p:cNvSpPr>
          <p:nvPr>
            <p:ph type="title"/>
          </p:nvPr>
        </p:nvSpPr>
        <p:spPr>
          <a:xfrm>
            <a:off x="609600" y="174625"/>
            <a:ext cx="7772400" cy="571500"/>
          </a:xfrm>
        </p:spPr>
        <p:txBody>
          <a:bodyPr/>
          <a:lstStyle/>
          <a:p>
            <a:r>
              <a:rPr lang="en-US" sz="2800"/>
              <a:t>Class Interface for Binary Heap</a:t>
            </a:r>
          </a:p>
        </p:txBody>
      </p:sp>
      <p:sp>
        <p:nvSpPr>
          <p:cNvPr id="246786"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A heap data structure will, then, consist of </a:t>
            </a:r>
            <a:r>
              <a:rPr lang="en-US" sz="2000">
                <a:solidFill>
                  <a:srgbClr val="FF00FF"/>
                </a:solidFill>
                <a:sym typeface="Symbol" pitchFamily="18" charset="2"/>
              </a:rPr>
              <a:t>an array</a:t>
            </a:r>
            <a:r>
              <a:rPr lang="en-US" sz="2000">
                <a:sym typeface="Symbol" pitchFamily="18" charset="2"/>
              </a:rPr>
              <a:t> (of </a:t>
            </a:r>
            <a:r>
              <a:rPr lang="en-US" sz="2000">
                <a:latin typeface="Batang" pitchFamily="18" charset="-127"/>
                <a:sym typeface="Symbol" pitchFamily="18" charset="2"/>
              </a:rPr>
              <a:t>Comparable</a:t>
            </a:r>
            <a:r>
              <a:rPr lang="en-US" sz="2000">
                <a:sym typeface="Symbol" pitchFamily="18" charset="2"/>
              </a:rPr>
              <a:t> objects) and an integer representing the </a:t>
            </a:r>
            <a:r>
              <a:rPr lang="en-US" sz="2000">
                <a:solidFill>
                  <a:srgbClr val="FF00FF"/>
                </a:solidFill>
                <a:sym typeface="Symbol" pitchFamily="18" charset="2"/>
              </a:rPr>
              <a:t>current heap size</a:t>
            </a:r>
            <a:r>
              <a:rPr lang="en-US" sz="2000">
                <a:sym typeface="Symbol" pitchFamily="18" charset="2"/>
              </a:rPr>
              <a:t>.</a:t>
            </a:r>
          </a:p>
          <a:p>
            <a:pPr lvl="1">
              <a:buFont typeface="Wingdings" pitchFamily="2" charset="2"/>
              <a:buNone/>
            </a:pPr>
            <a:r>
              <a:rPr lang="en-US" sz="1200">
                <a:cs typeface="Times New Roman" pitchFamily="18" charset="0"/>
                <a:sym typeface="Symbol" pitchFamily="18" charset="2"/>
              </a:rPr>
              <a:t> template &lt;class comparable&gt;</a:t>
            </a:r>
          </a:p>
          <a:p>
            <a:pPr lvl="1">
              <a:buFont typeface="Wingdings" pitchFamily="2" charset="2"/>
              <a:buNone/>
            </a:pPr>
            <a:r>
              <a:rPr lang="en-US" sz="1200">
                <a:cs typeface="Times New Roman" pitchFamily="18" charset="0"/>
                <a:sym typeface="Symbol" pitchFamily="18" charset="2"/>
              </a:rPr>
              <a:t>  class BinaryHeap</a:t>
            </a:r>
          </a:p>
          <a:p>
            <a:pPr lvl="1">
              <a:buFont typeface="Wingdings" pitchFamily="2" charset="2"/>
              <a:buNone/>
            </a:pPr>
            <a:r>
              <a:rPr lang="en-US" sz="1200">
                <a:cs typeface="Times New Roman" pitchFamily="18" charset="0"/>
                <a:sym typeface="Symbol" pitchFamily="18" charset="2"/>
              </a:rPr>
              <a:t>  {</a:t>
            </a:r>
          </a:p>
          <a:p>
            <a:pPr lvl="1">
              <a:buFont typeface="Wingdings" pitchFamily="2" charset="2"/>
              <a:buNone/>
            </a:pPr>
            <a:r>
              <a:rPr lang="en-US" sz="1200">
                <a:cs typeface="Times New Roman" pitchFamily="18" charset="0"/>
                <a:sym typeface="Symbol" pitchFamily="18" charset="2"/>
              </a:rPr>
              <a:t>      public:</a:t>
            </a:r>
          </a:p>
          <a:p>
            <a:pPr lvl="1">
              <a:buFont typeface="Wingdings" pitchFamily="2" charset="2"/>
              <a:buNone/>
            </a:pPr>
            <a:r>
              <a:rPr lang="en-US" sz="1200">
                <a:cs typeface="Times New Roman" pitchFamily="18" charset="0"/>
                <a:sym typeface="Symbol" pitchFamily="18" charset="2"/>
              </a:rPr>
              <a:t>          explicit BinaryHeap   (int capacity =100);</a:t>
            </a:r>
          </a:p>
          <a:p>
            <a:pPr lvl="1">
              <a:buFont typeface="Wingdings" pitchFamily="2" charset="2"/>
              <a:buNone/>
            </a:pPr>
            <a:r>
              <a:rPr lang="en-US" sz="1200">
                <a:cs typeface="Times New Roman" pitchFamily="18" charset="0"/>
                <a:sym typeface="Symbol" pitchFamily="18" charset="2"/>
              </a:rPr>
              <a:t>          bool isEmpty ( ) const;</a:t>
            </a:r>
          </a:p>
          <a:p>
            <a:pPr lvl="1">
              <a:buFont typeface="Wingdings" pitchFamily="2" charset="2"/>
              <a:buNone/>
            </a:pPr>
            <a:r>
              <a:rPr lang="en-US" sz="1200">
                <a:cs typeface="Times New Roman" pitchFamily="18" charset="0"/>
                <a:sym typeface="Symbol" pitchFamily="18" charset="2"/>
              </a:rPr>
              <a:t>          bool isFull ( ) const;</a:t>
            </a:r>
          </a:p>
          <a:p>
            <a:pPr lvl="1">
              <a:buFont typeface="Wingdings" pitchFamily="2" charset="2"/>
              <a:buNone/>
            </a:pPr>
            <a:r>
              <a:rPr lang="en-US" sz="1200">
                <a:cs typeface="Times New Roman" pitchFamily="18" charset="0"/>
                <a:sym typeface="Symbol" pitchFamily="18" charset="2"/>
              </a:rPr>
              <a:t>          const Comparable &amp; findMin ( ) const;</a:t>
            </a:r>
          </a:p>
          <a:p>
            <a:pPr lvl="1">
              <a:buFont typeface="Wingdings" pitchFamily="2" charset="2"/>
              <a:buNone/>
            </a:pPr>
            <a:r>
              <a:rPr lang="en-US" sz="1200">
                <a:cs typeface="Times New Roman" pitchFamily="18" charset="0"/>
                <a:sym typeface="Symbol" pitchFamily="18" charset="2"/>
              </a:rPr>
              <a:t> </a:t>
            </a:r>
          </a:p>
          <a:p>
            <a:pPr lvl="1">
              <a:buFont typeface="Wingdings" pitchFamily="2" charset="2"/>
              <a:buNone/>
            </a:pPr>
            <a:r>
              <a:rPr lang="en-US" sz="1200">
                <a:cs typeface="Times New Roman" pitchFamily="18" charset="0"/>
                <a:sym typeface="Symbol" pitchFamily="18" charset="2"/>
              </a:rPr>
              <a:t>          void insert ( const Comparable &amp; x);</a:t>
            </a:r>
          </a:p>
          <a:p>
            <a:pPr lvl="1">
              <a:buFont typeface="Wingdings" pitchFamily="2" charset="2"/>
              <a:buNone/>
            </a:pPr>
            <a:r>
              <a:rPr lang="en-US" sz="1200">
                <a:cs typeface="Times New Roman" pitchFamily="18" charset="0"/>
                <a:sym typeface="Symbol" pitchFamily="18" charset="2"/>
              </a:rPr>
              <a:t>          void deleteMin ( );                                  // removes the minimum.</a:t>
            </a:r>
          </a:p>
          <a:p>
            <a:pPr lvl="1">
              <a:buFont typeface="Wingdings" pitchFamily="2" charset="2"/>
              <a:buNone/>
            </a:pPr>
            <a:r>
              <a:rPr lang="en-US" sz="1200">
                <a:cs typeface="Times New Roman" pitchFamily="18" charset="0"/>
                <a:sym typeface="Symbol" pitchFamily="18" charset="2"/>
              </a:rPr>
              <a:t>          void deleteMin ( Comparable &amp; minItem); // removes the minimum and stores the removed value </a:t>
            </a:r>
          </a:p>
          <a:p>
            <a:pPr lvl="1">
              <a:buFont typeface="Wingdings" pitchFamily="2" charset="2"/>
              <a:buNone/>
            </a:pPr>
            <a:r>
              <a:rPr lang="en-US" sz="1200">
                <a:cs typeface="Times New Roman" pitchFamily="18" charset="0"/>
                <a:sym typeface="Symbol" pitchFamily="18" charset="2"/>
              </a:rPr>
              <a:t>					   // in an object passed by reference. </a:t>
            </a:r>
          </a:p>
          <a:p>
            <a:pPr lvl="1">
              <a:buFont typeface="Wingdings" pitchFamily="2" charset="2"/>
              <a:buNone/>
            </a:pPr>
            <a:r>
              <a:rPr lang="en-US" sz="1200">
                <a:cs typeface="Times New Roman" pitchFamily="18" charset="0"/>
                <a:sym typeface="Symbol" pitchFamily="18" charset="2"/>
              </a:rPr>
              <a:t>          void makeEmpty ( );</a:t>
            </a:r>
          </a:p>
          <a:p>
            <a:pPr lvl="1">
              <a:buFont typeface="Wingdings" pitchFamily="2" charset="2"/>
              <a:buNone/>
            </a:pPr>
            <a:r>
              <a:rPr lang="en-US" sz="1200">
                <a:cs typeface="Times New Roman" pitchFamily="18" charset="0"/>
                <a:sym typeface="Symbol" pitchFamily="18" charset="2"/>
              </a:rPr>
              <a:t> </a:t>
            </a:r>
          </a:p>
          <a:p>
            <a:pPr lvl="1">
              <a:buFont typeface="Wingdings" pitchFamily="2" charset="2"/>
              <a:buNone/>
            </a:pPr>
            <a:r>
              <a:rPr lang="en-US" sz="1200">
                <a:cs typeface="Times New Roman" pitchFamily="18" charset="0"/>
                <a:sym typeface="Symbol" pitchFamily="18" charset="2"/>
              </a:rPr>
              <a:t>       private</a:t>
            </a:r>
          </a:p>
          <a:p>
            <a:pPr lvl="1">
              <a:buFont typeface="Wingdings" pitchFamily="2" charset="2"/>
              <a:buNone/>
            </a:pPr>
            <a:r>
              <a:rPr lang="en-US" sz="1200">
                <a:cs typeface="Times New Roman" pitchFamily="18" charset="0"/>
                <a:sym typeface="Symbol" pitchFamily="18" charset="2"/>
              </a:rPr>
              <a:t>          int currentSize;                         // Number of elements in heap</a:t>
            </a:r>
          </a:p>
          <a:p>
            <a:pPr lvl="1">
              <a:buFont typeface="Wingdings" pitchFamily="2" charset="2"/>
              <a:buNone/>
            </a:pPr>
            <a:r>
              <a:rPr lang="en-US" sz="1200">
                <a:cs typeface="Times New Roman" pitchFamily="18" charset="0"/>
                <a:sym typeface="Symbol" pitchFamily="18" charset="2"/>
              </a:rPr>
              <a:t>          vector &lt;Comparable&gt; array;     // The heap array</a:t>
            </a:r>
          </a:p>
          <a:p>
            <a:pPr lvl="1">
              <a:buFont typeface="Wingdings" pitchFamily="2" charset="2"/>
              <a:buNone/>
            </a:pPr>
            <a:r>
              <a:rPr lang="en-US" sz="1200">
                <a:cs typeface="Times New Roman" pitchFamily="18" charset="0"/>
                <a:sym typeface="Symbol" pitchFamily="18" charset="2"/>
              </a:rPr>
              <a:t>          void buildHeap ( );                   // Establish a heap from an arbitrary arrangement of items.</a:t>
            </a:r>
          </a:p>
          <a:p>
            <a:pPr lvl="1">
              <a:buFont typeface="Wingdings" pitchFamily="2" charset="2"/>
              <a:buNone/>
            </a:pPr>
            <a:r>
              <a:rPr lang="en-US" sz="1200">
                <a:cs typeface="Times New Roman" pitchFamily="18" charset="0"/>
                <a:sym typeface="Symbol" pitchFamily="18" charset="2"/>
              </a:rPr>
              <a:t>          void percolateDown ( int hole); // Internal method to percolate down in the heap.</a:t>
            </a:r>
          </a:p>
          <a:p>
            <a:pPr lvl="1">
              <a:buFont typeface="Wingdings" pitchFamily="2" charset="2"/>
              <a:buNone/>
            </a:pPr>
            <a:r>
              <a:rPr lang="en-US" sz="1200">
                <a:cs typeface="Times New Roman" pitchFamily="18" charset="0"/>
                <a:sym typeface="Symbol" pitchFamily="18" charset="2"/>
              </a:rPr>
              <a:t>    };                                                // hole is the index at which the percolate begins.</a:t>
            </a:r>
            <a:endParaRPr lang="en-US" sz="1600">
              <a:sym typeface="Symbol" pitchFamily="18" charset="2"/>
            </a:endParaRPr>
          </a:p>
        </p:txBody>
      </p:sp>
      <p:sp>
        <p:nvSpPr>
          <p:cNvPr id="246789" name="Rectangle 5"/>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790" name="Rectangle 6"/>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805" name="Rectangle 21"/>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1" name="Rectangle 3"/>
          <p:cNvSpPr>
            <a:spLocks noGrp="1" noChangeArrowheads="1"/>
          </p:cNvSpPr>
          <p:nvPr>
            <p:ph type="title"/>
          </p:nvPr>
        </p:nvSpPr>
        <p:spPr>
          <a:xfrm>
            <a:off x="609600" y="174625"/>
            <a:ext cx="7772400" cy="571500"/>
          </a:xfrm>
        </p:spPr>
        <p:txBody>
          <a:bodyPr/>
          <a:lstStyle/>
          <a:p>
            <a:r>
              <a:rPr lang="en-US" sz="2800"/>
              <a:t>Basic Heap Operations - Insert</a:t>
            </a:r>
          </a:p>
        </p:txBody>
      </p:sp>
      <p:sp>
        <p:nvSpPr>
          <p:cNvPr id="247810" name="Rectangle 2" descr="Rectangle: Click to edit Master text styles&#10;Second level&#10;Third level&#10;Fourth level&#10;Fifth level"/>
          <p:cNvSpPr>
            <a:spLocks noGrp="1" noChangeArrowheads="1"/>
          </p:cNvSpPr>
          <p:nvPr>
            <p:ph idx="1"/>
          </p:nvPr>
        </p:nvSpPr>
        <p:spPr>
          <a:xfrm>
            <a:off x="412750" y="838200"/>
            <a:ext cx="8197850" cy="5641975"/>
          </a:xfrm>
        </p:spPr>
        <p:txBody>
          <a:bodyPr/>
          <a:lstStyle/>
          <a:p>
            <a:r>
              <a:rPr lang="en-US" sz="2000">
                <a:sym typeface="Symbol" pitchFamily="18" charset="2"/>
              </a:rPr>
              <a:t>Create a hole in the next available location (to make sure that the tree is a complete binary tree).</a:t>
            </a:r>
          </a:p>
          <a:p>
            <a:r>
              <a:rPr lang="en-US" sz="2000">
                <a:sym typeface="Symbol" pitchFamily="18" charset="2"/>
              </a:rPr>
              <a:t>If X can be placed in the hole without violating heap order, then we do so and are done.</a:t>
            </a:r>
          </a:p>
          <a:p>
            <a:r>
              <a:rPr lang="en-US" sz="2000">
                <a:sym typeface="Symbol" pitchFamily="18" charset="2"/>
              </a:rPr>
              <a:t>Otherwise we slide the element that is in the hole’s parent node into the hole, thus bubbling the hole up toward the root.</a:t>
            </a:r>
          </a:p>
          <a:p>
            <a:r>
              <a:rPr lang="en-US" sz="2000">
                <a:sym typeface="Symbol" pitchFamily="18" charset="2"/>
              </a:rPr>
              <a:t>Continue this process until X can be placed in the hole.</a:t>
            </a:r>
          </a:p>
          <a:p>
            <a:pPr>
              <a:buFont typeface="Wingdings" pitchFamily="2" charset="2"/>
              <a:buNone/>
            </a:pPr>
            <a:r>
              <a:rPr lang="en-US" sz="1800">
                <a:sym typeface="Symbol" pitchFamily="18" charset="2"/>
              </a:rPr>
              <a:t>	</a:t>
            </a:r>
            <a:r>
              <a:rPr lang="en-US" sz="1800" i="1">
                <a:sym typeface="Symbol" pitchFamily="18" charset="2"/>
              </a:rPr>
              <a:t>for example</a:t>
            </a:r>
            <a:r>
              <a:rPr lang="en-US" sz="1800">
                <a:sym typeface="Symbol" pitchFamily="18" charset="2"/>
              </a:rPr>
              <a:t>: insert </a:t>
            </a:r>
            <a:r>
              <a:rPr lang="en-US" sz="1800">
                <a:solidFill>
                  <a:srgbClr val="FF00FF"/>
                </a:solidFill>
                <a:sym typeface="Symbol" pitchFamily="18" charset="2"/>
              </a:rPr>
              <a:t>14</a:t>
            </a:r>
          </a:p>
        </p:txBody>
      </p:sp>
      <p:sp>
        <p:nvSpPr>
          <p:cNvPr id="24781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7813" name="Rectangle 5"/>
          <p:cNvSpPr>
            <a:spLocks noChangeArrowheads="1"/>
          </p:cNvSpPr>
          <p:nvPr/>
        </p:nvSpPr>
        <p:spPr bwMode="auto">
          <a:xfrm>
            <a:off x="34290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7814" name="Rectangle 6"/>
          <p:cNvSpPr>
            <a:spLocks noChangeArrowheads="1"/>
          </p:cNvSpPr>
          <p:nvPr/>
        </p:nvSpPr>
        <p:spPr bwMode="auto">
          <a:xfrm>
            <a:off x="2286000" y="2109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7816" name="Rectangle 8"/>
          <p:cNvSpPr>
            <a:spLocks noChangeArrowheads="1"/>
          </p:cNvSpPr>
          <p:nvPr/>
        </p:nvSpPr>
        <p:spPr bwMode="auto">
          <a:xfrm>
            <a:off x="33147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47815" name="Picture 7"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0"/>
            <a:ext cx="2514600" cy="1781175"/>
          </a:xfrm>
          <a:prstGeom prst="rect">
            <a:avLst/>
          </a:prstGeom>
          <a:noFill/>
          <a:extLst>
            <a:ext uri="{909E8E84-426E-40DD-AFC4-6F175D3DCCD1}">
              <a14:hiddenFill xmlns:a14="http://schemas.microsoft.com/office/drawing/2010/main">
                <a:solidFill>
                  <a:srgbClr val="FFFFFF"/>
                </a:solidFill>
              </a14:hiddenFill>
            </a:ext>
          </a:extLst>
        </p:spPr>
      </p:pic>
      <p:grpSp>
        <p:nvGrpSpPr>
          <p:cNvPr id="247819" name="Group 11"/>
          <p:cNvGrpSpPr>
            <a:grpSpLocks/>
          </p:cNvGrpSpPr>
          <p:nvPr/>
        </p:nvGrpSpPr>
        <p:grpSpPr bwMode="auto">
          <a:xfrm>
            <a:off x="1905000" y="4953000"/>
            <a:ext cx="357188" cy="558800"/>
            <a:chOff x="1200" y="3120"/>
            <a:chExt cx="225" cy="352"/>
          </a:xfrm>
        </p:grpSpPr>
        <p:sp>
          <p:nvSpPr>
            <p:cNvPr id="247817" name="Line 9"/>
            <p:cNvSpPr>
              <a:spLocks noChangeShapeType="1"/>
            </p:cNvSpPr>
            <p:nvPr/>
          </p:nvSpPr>
          <p:spPr bwMode="auto">
            <a:xfrm>
              <a:off x="1200" y="3120"/>
              <a:ext cx="144" cy="240"/>
            </a:xfrm>
            <a:prstGeom prst="line">
              <a:avLst/>
            </a:prstGeom>
            <a:noFill/>
            <a:ln w="9525">
              <a:solidFill>
                <a:srgbClr val="FF00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18" name="Oval 10"/>
            <p:cNvSpPr>
              <a:spLocks noChangeArrowheads="1"/>
            </p:cNvSpPr>
            <p:nvPr/>
          </p:nvSpPr>
          <p:spPr bwMode="auto">
            <a:xfrm>
              <a:off x="1281" y="3328"/>
              <a:ext cx="144" cy="144"/>
            </a:xfrm>
            <a:prstGeom prst="ellipse">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854" name="Group 46"/>
          <p:cNvGrpSpPr>
            <a:grpSpLocks/>
          </p:cNvGrpSpPr>
          <p:nvPr/>
        </p:nvGrpSpPr>
        <p:grpSpPr bwMode="auto">
          <a:xfrm>
            <a:off x="3087688" y="3219450"/>
            <a:ext cx="3017837" cy="1781175"/>
            <a:chOff x="1945" y="2028"/>
            <a:chExt cx="1901" cy="1122"/>
          </a:xfrm>
        </p:grpSpPr>
        <p:grpSp>
          <p:nvGrpSpPr>
            <p:cNvPr id="247827" name="Group 19"/>
            <p:cNvGrpSpPr>
              <a:grpSpLocks/>
            </p:cNvGrpSpPr>
            <p:nvPr/>
          </p:nvGrpSpPr>
          <p:grpSpPr bwMode="auto">
            <a:xfrm>
              <a:off x="2262" y="2028"/>
              <a:ext cx="1584" cy="1122"/>
              <a:chOff x="2262" y="2028"/>
              <a:chExt cx="1584" cy="1122"/>
            </a:xfrm>
          </p:grpSpPr>
          <p:pic>
            <p:nvPicPr>
              <p:cNvPr id="247820" name="Picture 12"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 y="2028"/>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47822" name="Line 14"/>
              <p:cNvSpPr>
                <a:spLocks noChangeShapeType="1"/>
              </p:cNvSpPr>
              <p:nvPr/>
            </p:nvSpPr>
            <p:spPr bwMode="auto">
              <a:xfrm>
                <a:off x="3030" y="2748"/>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23" name="Oval 15"/>
              <p:cNvSpPr>
                <a:spLocks noChangeArrowheads="1"/>
              </p:cNvSpPr>
              <p:nvPr/>
            </p:nvSpPr>
            <p:spPr bwMode="auto">
              <a:xfrm>
                <a:off x="3111" y="2970"/>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24" name="Oval 16"/>
              <p:cNvSpPr>
                <a:spLocks noChangeArrowheads="1"/>
              </p:cNvSpPr>
              <p:nvPr/>
            </p:nvSpPr>
            <p:spPr bwMode="auto">
              <a:xfrm>
                <a:off x="2909" y="2633"/>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25" name="Text Box 17"/>
              <p:cNvSpPr txBox="1">
                <a:spLocks noChangeArrowheads="1"/>
              </p:cNvSpPr>
              <p:nvPr/>
            </p:nvSpPr>
            <p:spPr bwMode="auto">
              <a:xfrm>
                <a:off x="3086" y="2969"/>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47826" name="Line 18"/>
              <p:cNvSpPr>
                <a:spLocks noChangeShapeType="1"/>
              </p:cNvSpPr>
              <p:nvPr/>
            </p:nvSpPr>
            <p:spPr bwMode="auto">
              <a:xfrm>
                <a:off x="2799" y="2501"/>
                <a:ext cx="149" cy="142"/>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7850" name="Line 42"/>
            <p:cNvSpPr>
              <a:spLocks noChangeShapeType="1"/>
            </p:cNvSpPr>
            <p:nvPr/>
          </p:nvSpPr>
          <p:spPr bwMode="auto">
            <a:xfrm flipV="1">
              <a:off x="1945" y="2562"/>
              <a:ext cx="379" cy="121"/>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47855" name="Group 47"/>
          <p:cNvGrpSpPr>
            <a:grpSpLocks/>
          </p:cNvGrpSpPr>
          <p:nvPr/>
        </p:nvGrpSpPr>
        <p:grpSpPr bwMode="auto">
          <a:xfrm>
            <a:off x="5895975" y="3176588"/>
            <a:ext cx="2911475" cy="1781175"/>
            <a:chOff x="3714" y="2001"/>
            <a:chExt cx="1834" cy="1122"/>
          </a:xfrm>
        </p:grpSpPr>
        <p:grpSp>
          <p:nvGrpSpPr>
            <p:cNvPr id="247838" name="Group 30"/>
            <p:cNvGrpSpPr>
              <a:grpSpLocks/>
            </p:cNvGrpSpPr>
            <p:nvPr/>
          </p:nvGrpSpPr>
          <p:grpSpPr bwMode="auto">
            <a:xfrm>
              <a:off x="3964" y="2001"/>
              <a:ext cx="1584" cy="1122"/>
              <a:chOff x="3964" y="2001"/>
              <a:chExt cx="1584" cy="1122"/>
            </a:xfrm>
          </p:grpSpPr>
          <p:pic>
            <p:nvPicPr>
              <p:cNvPr id="247829" name="Picture 21"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4" y="2001"/>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47830" name="Line 22"/>
              <p:cNvSpPr>
                <a:spLocks noChangeShapeType="1"/>
              </p:cNvSpPr>
              <p:nvPr/>
            </p:nvSpPr>
            <p:spPr bwMode="auto">
              <a:xfrm>
                <a:off x="4732" y="2721"/>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31" name="Oval 23"/>
              <p:cNvSpPr>
                <a:spLocks noChangeArrowheads="1"/>
              </p:cNvSpPr>
              <p:nvPr/>
            </p:nvSpPr>
            <p:spPr bwMode="auto">
              <a:xfrm>
                <a:off x="4813" y="2943"/>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32" name="Oval 24"/>
              <p:cNvSpPr>
                <a:spLocks noChangeArrowheads="1"/>
              </p:cNvSpPr>
              <p:nvPr/>
            </p:nvSpPr>
            <p:spPr bwMode="auto">
              <a:xfrm>
                <a:off x="4611" y="2606"/>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33" name="Text Box 25"/>
              <p:cNvSpPr txBox="1">
                <a:spLocks noChangeArrowheads="1"/>
              </p:cNvSpPr>
              <p:nvPr/>
            </p:nvSpPr>
            <p:spPr bwMode="auto">
              <a:xfrm>
                <a:off x="4788" y="294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47834" name="Line 26"/>
              <p:cNvSpPr>
                <a:spLocks noChangeShapeType="1"/>
              </p:cNvSpPr>
              <p:nvPr/>
            </p:nvSpPr>
            <p:spPr bwMode="auto">
              <a:xfrm>
                <a:off x="4501" y="2474"/>
                <a:ext cx="149" cy="142"/>
              </a:xfrm>
              <a:prstGeom prst="line">
                <a:avLst/>
              </a:prstGeom>
              <a:noFill/>
              <a:ln w="1905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35" name="Text Box 27"/>
              <p:cNvSpPr txBox="1">
                <a:spLocks noChangeArrowheads="1"/>
              </p:cNvSpPr>
              <p:nvPr/>
            </p:nvSpPr>
            <p:spPr bwMode="auto">
              <a:xfrm>
                <a:off x="4586" y="2604"/>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47836" name="Oval 28"/>
              <p:cNvSpPr>
                <a:spLocks noChangeArrowheads="1"/>
              </p:cNvSpPr>
              <p:nvPr/>
            </p:nvSpPr>
            <p:spPr bwMode="auto">
              <a:xfrm>
                <a:off x="4409" y="2330"/>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37" name="Line 29"/>
              <p:cNvSpPr>
                <a:spLocks noChangeShapeType="1"/>
              </p:cNvSpPr>
              <p:nvPr/>
            </p:nvSpPr>
            <p:spPr bwMode="auto">
              <a:xfrm flipV="1">
                <a:off x="4520" y="2162"/>
                <a:ext cx="251" cy="169"/>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7851" name="Line 43"/>
            <p:cNvSpPr>
              <a:spLocks noChangeShapeType="1"/>
            </p:cNvSpPr>
            <p:nvPr/>
          </p:nvSpPr>
          <p:spPr bwMode="auto">
            <a:xfrm>
              <a:off x="3714" y="2297"/>
              <a:ext cx="474"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47856" name="Group 48"/>
          <p:cNvGrpSpPr>
            <a:grpSpLocks/>
          </p:cNvGrpSpPr>
          <p:nvPr/>
        </p:nvGrpSpPr>
        <p:grpSpPr bwMode="auto">
          <a:xfrm>
            <a:off x="4325938" y="4967288"/>
            <a:ext cx="2514600" cy="1781175"/>
            <a:chOff x="2725" y="3129"/>
            <a:chExt cx="1584" cy="1122"/>
          </a:xfrm>
        </p:grpSpPr>
        <p:pic>
          <p:nvPicPr>
            <p:cNvPr id="247840" name="Picture 32" descr="pic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5" y="3129"/>
              <a:ext cx="1584" cy="1122"/>
            </a:xfrm>
            <a:prstGeom prst="rect">
              <a:avLst/>
            </a:prstGeom>
            <a:noFill/>
            <a:extLst>
              <a:ext uri="{909E8E84-426E-40DD-AFC4-6F175D3DCCD1}">
                <a14:hiddenFill xmlns:a14="http://schemas.microsoft.com/office/drawing/2010/main">
                  <a:solidFill>
                    <a:srgbClr val="FFFFFF"/>
                  </a:solidFill>
                </a14:hiddenFill>
              </a:ext>
            </a:extLst>
          </p:spPr>
        </p:pic>
        <p:sp>
          <p:nvSpPr>
            <p:cNvPr id="247841" name="Line 33"/>
            <p:cNvSpPr>
              <a:spLocks noChangeShapeType="1"/>
            </p:cNvSpPr>
            <p:nvPr/>
          </p:nvSpPr>
          <p:spPr bwMode="auto">
            <a:xfrm>
              <a:off x="3493" y="3849"/>
              <a:ext cx="144" cy="24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42" name="Oval 34"/>
            <p:cNvSpPr>
              <a:spLocks noChangeArrowheads="1"/>
            </p:cNvSpPr>
            <p:nvPr/>
          </p:nvSpPr>
          <p:spPr bwMode="auto">
            <a:xfrm>
              <a:off x="3574" y="4071"/>
              <a:ext cx="144" cy="144"/>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43" name="Oval 35"/>
            <p:cNvSpPr>
              <a:spLocks noChangeArrowheads="1"/>
            </p:cNvSpPr>
            <p:nvPr/>
          </p:nvSpPr>
          <p:spPr bwMode="auto">
            <a:xfrm>
              <a:off x="3372" y="3734"/>
              <a:ext cx="144" cy="144"/>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44" name="Text Box 36"/>
            <p:cNvSpPr txBox="1">
              <a:spLocks noChangeArrowheads="1"/>
            </p:cNvSpPr>
            <p:nvPr/>
          </p:nvSpPr>
          <p:spPr bwMode="auto">
            <a:xfrm>
              <a:off x="3549" y="4070"/>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31</a:t>
              </a:r>
            </a:p>
          </p:txBody>
        </p:sp>
        <p:sp>
          <p:nvSpPr>
            <p:cNvPr id="247845" name="Line 37"/>
            <p:cNvSpPr>
              <a:spLocks noChangeShapeType="1"/>
            </p:cNvSpPr>
            <p:nvPr/>
          </p:nvSpPr>
          <p:spPr bwMode="auto">
            <a:xfrm>
              <a:off x="3262" y="3602"/>
              <a:ext cx="149" cy="142"/>
            </a:xfrm>
            <a:prstGeom prst="line">
              <a:avLst/>
            </a:prstGeom>
            <a:noFill/>
            <a:ln w="1905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46" name="Text Box 38"/>
            <p:cNvSpPr txBox="1">
              <a:spLocks noChangeArrowheads="1"/>
            </p:cNvSpPr>
            <p:nvPr/>
          </p:nvSpPr>
          <p:spPr bwMode="auto">
            <a:xfrm>
              <a:off x="3347" y="3732"/>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21</a:t>
              </a:r>
            </a:p>
          </p:txBody>
        </p:sp>
        <p:sp>
          <p:nvSpPr>
            <p:cNvPr id="247847" name="Oval 39"/>
            <p:cNvSpPr>
              <a:spLocks noChangeArrowheads="1"/>
            </p:cNvSpPr>
            <p:nvPr/>
          </p:nvSpPr>
          <p:spPr bwMode="auto">
            <a:xfrm>
              <a:off x="3170" y="3458"/>
              <a:ext cx="144" cy="144"/>
            </a:xfrm>
            <a:prstGeom prst="ellipse">
              <a:avLst/>
            </a:prstGeom>
            <a:solidFill>
              <a:schemeClr val="bg1"/>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48" name="Line 40"/>
            <p:cNvSpPr>
              <a:spLocks noChangeShapeType="1"/>
            </p:cNvSpPr>
            <p:nvPr/>
          </p:nvSpPr>
          <p:spPr bwMode="auto">
            <a:xfrm flipV="1">
              <a:off x="3281" y="3290"/>
              <a:ext cx="251" cy="169"/>
            </a:xfrm>
            <a:prstGeom prst="line">
              <a:avLst/>
            </a:prstGeom>
            <a:noFill/>
            <a:ln w="19050">
              <a:solidFill>
                <a:srgbClr val="FF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7849" name="Text Box 41"/>
            <p:cNvSpPr txBox="1">
              <a:spLocks noChangeArrowheads="1"/>
            </p:cNvSpPr>
            <p:nvPr/>
          </p:nvSpPr>
          <p:spPr bwMode="auto">
            <a:xfrm>
              <a:off x="3144" y="3461"/>
              <a:ext cx="2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14</a:t>
              </a:r>
            </a:p>
          </p:txBody>
        </p:sp>
        <p:sp>
          <p:nvSpPr>
            <p:cNvPr id="247853" name="Line 45"/>
            <p:cNvSpPr>
              <a:spLocks noChangeShapeType="1"/>
            </p:cNvSpPr>
            <p:nvPr/>
          </p:nvSpPr>
          <p:spPr bwMode="auto">
            <a:xfrm flipH="1">
              <a:off x="3903" y="3165"/>
              <a:ext cx="278" cy="176"/>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7819"/>
                                        </p:tgtEl>
                                        <p:attrNameLst>
                                          <p:attrName>style.visibility</p:attrName>
                                        </p:attrNameLst>
                                      </p:cBhvr>
                                      <p:to>
                                        <p:strVal val="visible"/>
                                      </p:to>
                                    </p:set>
                                    <p:animEffect transition="in" filter="blinds(horizontal)">
                                      <p:cBhvr>
                                        <p:cTn id="7" dur="500"/>
                                        <p:tgtEl>
                                          <p:spTgt spid="247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7854"/>
                                        </p:tgtEl>
                                        <p:attrNameLst>
                                          <p:attrName>style.visibility</p:attrName>
                                        </p:attrNameLst>
                                      </p:cBhvr>
                                      <p:to>
                                        <p:strVal val="visible"/>
                                      </p:to>
                                    </p:set>
                                    <p:animEffect transition="in" filter="blinds(horizontal)">
                                      <p:cBhvr>
                                        <p:cTn id="12" dur="500"/>
                                        <p:tgtEl>
                                          <p:spTgt spid="2478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7855"/>
                                        </p:tgtEl>
                                        <p:attrNameLst>
                                          <p:attrName>style.visibility</p:attrName>
                                        </p:attrNameLst>
                                      </p:cBhvr>
                                      <p:to>
                                        <p:strVal val="visible"/>
                                      </p:to>
                                    </p:set>
                                    <p:animEffect transition="in" filter="blinds(horizontal)">
                                      <p:cBhvr>
                                        <p:cTn id="17" dur="500"/>
                                        <p:tgtEl>
                                          <p:spTgt spid="2478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47856"/>
                                        </p:tgtEl>
                                        <p:attrNameLst>
                                          <p:attrName>style.visibility</p:attrName>
                                        </p:attrNameLst>
                                      </p:cBhvr>
                                      <p:to>
                                        <p:strVal val="visible"/>
                                      </p:to>
                                    </p:set>
                                    <p:animEffect transition="in" filter="blinds(horizontal)">
                                      <p:cBhvr>
                                        <p:cTn id="22" dur="500"/>
                                        <p:tgtEl>
                                          <p:spTgt spid="247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14891</TotalTime>
  <Words>5763</Words>
  <Application>Microsoft Office PowerPoint</Application>
  <PresentationFormat>On-screen Show (4:3)</PresentationFormat>
  <Paragraphs>2027</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Equation</vt:lpstr>
      <vt:lpstr>Priority Queues (Heaps)</vt:lpstr>
      <vt:lpstr>Motivation</vt:lpstr>
      <vt:lpstr>Motivation</vt:lpstr>
      <vt:lpstr>What is a Priority Queue?</vt:lpstr>
      <vt:lpstr>Simple Implementations</vt:lpstr>
      <vt:lpstr>Binary Heap</vt:lpstr>
      <vt:lpstr>Complete Binary Trees</vt:lpstr>
      <vt:lpstr>Class Interface for Binary Heap</vt:lpstr>
      <vt:lpstr>Basic Heap Operations - Insert</vt:lpstr>
      <vt:lpstr>Basic Heap Operations - Insert</vt:lpstr>
      <vt:lpstr>Running Time of insert</vt:lpstr>
      <vt:lpstr>Basic Heap Operations - deleteMin</vt:lpstr>
      <vt:lpstr>Basic Heap Operations - deleteMin</vt:lpstr>
      <vt:lpstr>Basic Heap Operations - deleteMin</vt:lpstr>
      <vt:lpstr>Basic Heap Operations - deleteMin</vt:lpstr>
      <vt:lpstr>Running Time - deleteMin</vt:lpstr>
      <vt:lpstr>Priority Queues (Review)</vt:lpstr>
      <vt:lpstr>Priority Queues (Review)</vt:lpstr>
      <vt:lpstr>Build a Heap </vt:lpstr>
      <vt:lpstr>Build a Heap </vt:lpstr>
      <vt:lpstr>Build a Heap </vt:lpstr>
      <vt:lpstr>Build a Heap </vt:lpstr>
      <vt:lpstr>C++ code for buildHeap </vt:lpstr>
      <vt:lpstr>Performance of buildHeap </vt:lpstr>
      <vt:lpstr>Performance of buildHeap </vt:lpstr>
      <vt:lpstr>The Selection Problem (1) </vt:lpstr>
      <vt:lpstr>Examples for the Selection Problem (1) </vt:lpstr>
      <vt:lpstr>Examples for the Selection Problem (1) </vt:lpstr>
      <vt:lpstr>Running Time </vt:lpstr>
      <vt:lpstr>The Selection Problem (2) </vt:lpstr>
      <vt:lpstr>The Selection Problem (2) </vt:lpstr>
      <vt:lpstr>Examples for the Selection Problem (2) </vt:lpstr>
      <vt:lpstr>Examples for the Selection Problem (2) </vt:lpstr>
      <vt:lpstr>Examples for the Selection Problem (2) </vt:lpstr>
      <vt:lpstr>Examples for the Selection Problem (2) </vt:lpstr>
      <vt:lpstr>Running Time </vt:lpstr>
      <vt:lpstr>Leftist Heaps</vt:lpstr>
      <vt:lpstr>What is a Leftist Heap?</vt:lpstr>
      <vt:lpstr>Leftist Heap Property</vt:lpstr>
      <vt:lpstr>Length of Right Path</vt:lpstr>
      <vt:lpstr>Leftist Heap Operations  merge</vt:lpstr>
      <vt:lpstr>Recursive Solution for merge</vt:lpstr>
      <vt:lpstr>Recursive Solution for merge</vt:lpstr>
      <vt:lpstr>C++ Code for merge</vt:lpstr>
      <vt:lpstr>C++ Code for merge</vt:lpstr>
      <vt:lpstr>Execution of the Recursive merge</vt:lpstr>
      <vt:lpstr>Execution of the Recursive merge</vt:lpstr>
      <vt:lpstr>Execution of the Recursive merge</vt:lpstr>
      <vt:lpstr>Execution of the Recursive merge</vt:lpstr>
      <vt:lpstr>Execution of the Recursive merge</vt:lpstr>
      <vt:lpstr>Running Time of the Recursive merge</vt:lpstr>
      <vt:lpstr>Merge Leftist Heaps (review)</vt:lpstr>
      <vt:lpstr>Non-Recursive Solution for merge</vt:lpstr>
      <vt:lpstr>Non-Recursive Solution for merge</vt:lpstr>
      <vt:lpstr>Non-Recursive Solution for merge</vt:lpstr>
      <vt:lpstr>Non-Recursive Solution for merge</vt:lpstr>
      <vt:lpstr>Running Time of Non-Recursive merge</vt:lpstr>
      <vt:lpstr>Other Leftist Heap Operations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CSCI6370: Topics in Computer Science  Advanced Topics in Algorithms and Applications  Fall Semester, 2002</dc:title>
  <dc:creator>zchen</dc:creator>
  <cp:lastModifiedBy>Zhixiang Chen</cp:lastModifiedBy>
  <cp:revision>344</cp:revision>
  <dcterms:created xsi:type="dcterms:W3CDTF">2002-08-21T01:49:00Z</dcterms:created>
  <dcterms:modified xsi:type="dcterms:W3CDTF">2015-02-02T20:26:39Z</dcterms:modified>
</cp:coreProperties>
</file>