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1"/>
  </p:sldMasterIdLst>
  <p:handoutMasterIdLst>
    <p:handoutMasterId r:id="rId52"/>
  </p:handoutMasterIdLst>
  <p:sldIdLst>
    <p:sldId id="349" r:id="rId2"/>
    <p:sldId id="350" r:id="rId3"/>
    <p:sldId id="351" r:id="rId4"/>
    <p:sldId id="352" r:id="rId5"/>
    <p:sldId id="353" r:id="rId6"/>
    <p:sldId id="354" r:id="rId7"/>
    <p:sldId id="355" r:id="rId8"/>
    <p:sldId id="356" r:id="rId9"/>
    <p:sldId id="357" r:id="rId10"/>
    <p:sldId id="358" r:id="rId11"/>
    <p:sldId id="359" r:id="rId12"/>
    <p:sldId id="360" r:id="rId13"/>
    <p:sldId id="361" r:id="rId14"/>
    <p:sldId id="362" r:id="rId15"/>
    <p:sldId id="363" r:id="rId16"/>
    <p:sldId id="365" r:id="rId17"/>
    <p:sldId id="368" r:id="rId18"/>
    <p:sldId id="369" r:id="rId19"/>
    <p:sldId id="370" r:id="rId20"/>
    <p:sldId id="371" r:id="rId21"/>
    <p:sldId id="372" r:id="rId22"/>
    <p:sldId id="373" r:id="rId23"/>
    <p:sldId id="374" r:id="rId24"/>
    <p:sldId id="375" r:id="rId25"/>
    <p:sldId id="376" r:id="rId26"/>
    <p:sldId id="377" r:id="rId27"/>
    <p:sldId id="378" r:id="rId28"/>
    <p:sldId id="379" r:id="rId29"/>
    <p:sldId id="380" r:id="rId30"/>
    <p:sldId id="381" r:id="rId31"/>
    <p:sldId id="382" r:id="rId32"/>
    <p:sldId id="383" r:id="rId33"/>
    <p:sldId id="384" r:id="rId34"/>
    <p:sldId id="385" r:id="rId35"/>
    <p:sldId id="387" r:id="rId36"/>
    <p:sldId id="388" r:id="rId37"/>
    <p:sldId id="389" r:id="rId38"/>
    <p:sldId id="390" r:id="rId39"/>
    <p:sldId id="391" r:id="rId40"/>
    <p:sldId id="392" r:id="rId41"/>
    <p:sldId id="393" r:id="rId42"/>
    <p:sldId id="394" r:id="rId43"/>
    <p:sldId id="395" r:id="rId44"/>
    <p:sldId id="396" r:id="rId45"/>
    <p:sldId id="397" r:id="rId46"/>
    <p:sldId id="398" r:id="rId47"/>
    <p:sldId id="399" r:id="rId48"/>
    <p:sldId id="400" r:id="rId49"/>
    <p:sldId id="401" r:id="rId50"/>
    <p:sldId id="402" r:id="rId51"/>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22AA22"/>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105" autoAdjust="0"/>
    <p:restoredTop sz="90929"/>
  </p:normalViewPr>
  <p:slideViewPr>
    <p:cSldViewPr snapToGrid="0">
      <p:cViewPr varScale="1">
        <p:scale>
          <a:sx n="80" d="100"/>
          <a:sy n="80" d="100"/>
        </p:scale>
        <p:origin x="-1378" y="-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08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7408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7408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7408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B4630CCB-B56D-4523-9AB5-CDDBF8866A0C}" type="slidenum">
              <a:rPr lang="en-US"/>
              <a:pPr/>
              <a:t>‹#›</a:t>
            </a:fld>
            <a:endParaRPr lang="en-US"/>
          </a:p>
        </p:txBody>
      </p:sp>
    </p:spTree>
    <p:extLst>
      <p:ext uri="{BB962C8B-B14F-4D97-AF65-F5344CB8AC3E}">
        <p14:creationId xmlns:p14="http://schemas.microsoft.com/office/powerpoint/2010/main" val="275737364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17116B-1E96-49A3-95C6-017B8CAA02BE}" type="slidenum">
              <a:rPr lang="en-US" smtClean="0"/>
              <a:pPr/>
              <a:t>‹#›</a:t>
            </a:fld>
            <a:endParaRPr lang="en-US"/>
          </a:p>
        </p:txBody>
      </p:sp>
    </p:spTree>
    <p:extLst>
      <p:ext uri="{BB962C8B-B14F-4D97-AF65-F5344CB8AC3E}">
        <p14:creationId xmlns:p14="http://schemas.microsoft.com/office/powerpoint/2010/main" val="1300316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E5587E-2EFE-430C-9290-43B5ADE17DA1}" type="slidenum">
              <a:rPr lang="en-US" smtClean="0"/>
              <a:pPr/>
              <a:t>‹#›</a:t>
            </a:fld>
            <a:endParaRPr lang="en-US"/>
          </a:p>
        </p:txBody>
      </p:sp>
    </p:spTree>
    <p:extLst>
      <p:ext uri="{BB962C8B-B14F-4D97-AF65-F5344CB8AC3E}">
        <p14:creationId xmlns:p14="http://schemas.microsoft.com/office/powerpoint/2010/main" val="2383832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0B947D-A8AA-4F7D-9C2F-92B65D905765}" type="slidenum">
              <a:rPr lang="en-US" smtClean="0"/>
              <a:pPr/>
              <a:t>‹#›</a:t>
            </a:fld>
            <a:endParaRPr lang="en-US"/>
          </a:p>
        </p:txBody>
      </p:sp>
    </p:spTree>
    <p:extLst>
      <p:ext uri="{BB962C8B-B14F-4D97-AF65-F5344CB8AC3E}">
        <p14:creationId xmlns:p14="http://schemas.microsoft.com/office/powerpoint/2010/main" val="1482895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6ED05F-142E-4228-981F-2E3E1C2F0FAF}" type="slidenum">
              <a:rPr lang="en-US" smtClean="0"/>
              <a:pPr/>
              <a:t>‹#›</a:t>
            </a:fld>
            <a:endParaRPr lang="en-US"/>
          </a:p>
        </p:txBody>
      </p:sp>
    </p:spTree>
    <p:extLst>
      <p:ext uri="{BB962C8B-B14F-4D97-AF65-F5344CB8AC3E}">
        <p14:creationId xmlns:p14="http://schemas.microsoft.com/office/powerpoint/2010/main" val="2045841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B38965-191E-4CE6-8582-4D0A353A9510}" type="slidenum">
              <a:rPr lang="en-US" smtClean="0"/>
              <a:pPr/>
              <a:t>‹#›</a:t>
            </a:fld>
            <a:endParaRPr lang="en-US"/>
          </a:p>
        </p:txBody>
      </p:sp>
    </p:spTree>
    <p:extLst>
      <p:ext uri="{BB962C8B-B14F-4D97-AF65-F5344CB8AC3E}">
        <p14:creationId xmlns:p14="http://schemas.microsoft.com/office/powerpoint/2010/main" val="2095753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40671B-E23D-471C-B134-C25EC62BD8A5}" type="slidenum">
              <a:rPr lang="en-US" smtClean="0"/>
              <a:pPr/>
              <a:t>‹#›</a:t>
            </a:fld>
            <a:endParaRPr lang="en-US"/>
          </a:p>
        </p:txBody>
      </p:sp>
    </p:spTree>
    <p:extLst>
      <p:ext uri="{BB962C8B-B14F-4D97-AF65-F5344CB8AC3E}">
        <p14:creationId xmlns:p14="http://schemas.microsoft.com/office/powerpoint/2010/main" val="1000327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7BA6F8-2A26-4C92-B772-B53BFE641104}" type="slidenum">
              <a:rPr lang="en-US" smtClean="0"/>
              <a:pPr/>
              <a:t>‹#›</a:t>
            </a:fld>
            <a:endParaRPr lang="en-US"/>
          </a:p>
        </p:txBody>
      </p:sp>
    </p:spTree>
    <p:extLst>
      <p:ext uri="{BB962C8B-B14F-4D97-AF65-F5344CB8AC3E}">
        <p14:creationId xmlns:p14="http://schemas.microsoft.com/office/powerpoint/2010/main" val="3349413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155369-B66F-4CA5-B110-C9B113A7E833}" type="slidenum">
              <a:rPr lang="en-US" smtClean="0"/>
              <a:pPr/>
              <a:t>‹#›</a:t>
            </a:fld>
            <a:endParaRPr lang="en-US"/>
          </a:p>
        </p:txBody>
      </p:sp>
    </p:spTree>
    <p:extLst>
      <p:ext uri="{BB962C8B-B14F-4D97-AF65-F5344CB8AC3E}">
        <p14:creationId xmlns:p14="http://schemas.microsoft.com/office/powerpoint/2010/main" val="2049330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DBBB5E-3272-4905-9D96-B0A937DF51B9}" type="slidenum">
              <a:rPr lang="en-US" smtClean="0"/>
              <a:pPr/>
              <a:t>‹#›</a:t>
            </a:fld>
            <a:endParaRPr lang="en-US"/>
          </a:p>
        </p:txBody>
      </p:sp>
    </p:spTree>
    <p:extLst>
      <p:ext uri="{BB962C8B-B14F-4D97-AF65-F5344CB8AC3E}">
        <p14:creationId xmlns:p14="http://schemas.microsoft.com/office/powerpoint/2010/main" val="1265958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6CAB8-364F-4DCA-89B1-7079B26BDF7B}" type="slidenum">
              <a:rPr lang="en-US" smtClean="0"/>
              <a:pPr/>
              <a:t>‹#›</a:t>
            </a:fld>
            <a:endParaRPr lang="en-US"/>
          </a:p>
        </p:txBody>
      </p:sp>
    </p:spTree>
    <p:extLst>
      <p:ext uri="{BB962C8B-B14F-4D97-AF65-F5344CB8AC3E}">
        <p14:creationId xmlns:p14="http://schemas.microsoft.com/office/powerpoint/2010/main" val="2336169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6C89B6-6BCD-4509-BCD9-B8ABCFBC1E36}" type="slidenum">
              <a:rPr lang="en-US" smtClean="0"/>
              <a:pPr/>
              <a:t>‹#›</a:t>
            </a:fld>
            <a:endParaRPr lang="en-US"/>
          </a:p>
        </p:txBody>
      </p:sp>
    </p:spTree>
    <p:extLst>
      <p:ext uri="{BB962C8B-B14F-4D97-AF65-F5344CB8AC3E}">
        <p14:creationId xmlns:p14="http://schemas.microsoft.com/office/powerpoint/2010/main" val="1779471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126932-8F49-49A6-A438-2568D3EBAAF7}" type="slidenum">
              <a:rPr lang="en-US" smtClean="0"/>
              <a:pPr/>
              <a:t>‹#›</a:t>
            </a:fld>
            <a:endParaRPr lang="en-US"/>
          </a:p>
        </p:txBody>
      </p:sp>
    </p:spTree>
    <p:extLst>
      <p:ext uri="{BB962C8B-B14F-4D97-AF65-F5344CB8AC3E}">
        <p14:creationId xmlns:p14="http://schemas.microsoft.com/office/powerpoint/2010/main" val="2198477371"/>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a:xfrm>
            <a:off x="609600" y="304800"/>
            <a:ext cx="7772400" cy="571500"/>
          </a:xfrm>
        </p:spPr>
        <p:txBody>
          <a:bodyPr>
            <a:normAutofit fontScale="90000"/>
          </a:bodyPr>
          <a:lstStyle/>
          <a:p>
            <a:r>
              <a:rPr lang="en-US" sz="3200"/>
              <a:t>Hashing</a:t>
            </a:r>
          </a:p>
        </p:txBody>
      </p:sp>
      <p:sp>
        <p:nvSpPr>
          <p:cNvPr id="156675" name="Rectangle 3" descr="Rectangle: Click to edit Master text styles&#10;Second level&#10;Third level&#10;Fourth level&#10;Fifth level"/>
          <p:cNvSpPr>
            <a:spLocks noGrp="1" noChangeArrowheads="1"/>
          </p:cNvSpPr>
          <p:nvPr>
            <p:ph idx="1"/>
          </p:nvPr>
        </p:nvSpPr>
        <p:spPr>
          <a:xfrm>
            <a:off x="538163" y="1279525"/>
            <a:ext cx="8213725" cy="5083175"/>
          </a:xfrm>
        </p:spPr>
        <p:txBody>
          <a:bodyPr/>
          <a:lstStyle/>
          <a:p>
            <a:r>
              <a:rPr lang="en-US" sz="2400"/>
              <a:t>General idea</a:t>
            </a:r>
          </a:p>
          <a:p>
            <a:r>
              <a:rPr lang="en-US" sz="2400"/>
              <a:t>Hash function</a:t>
            </a:r>
          </a:p>
          <a:p>
            <a:r>
              <a:rPr lang="en-US" sz="2400"/>
              <a:t>Separate Chaining</a:t>
            </a:r>
          </a:p>
          <a:p>
            <a:r>
              <a:rPr lang="en-US" sz="2400"/>
              <a:t>Open Addressing</a:t>
            </a:r>
          </a:p>
          <a:p>
            <a:r>
              <a:rPr lang="en-US" sz="2400"/>
              <a:t>Rehashing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a:xfrm>
            <a:off x="609600" y="174625"/>
            <a:ext cx="8051800" cy="571500"/>
          </a:xfrm>
        </p:spPr>
        <p:txBody>
          <a:bodyPr/>
          <a:lstStyle/>
          <a:p>
            <a:r>
              <a:rPr lang="en-US" sz="2800"/>
              <a:t>Implementation for Separate Chaining Hash Table</a:t>
            </a:r>
          </a:p>
        </p:txBody>
      </p:sp>
      <p:sp>
        <p:nvSpPr>
          <p:cNvPr id="193539" name="Rectangle 3" descr="Rectangle: Click to edit Master text styles&#10;Second level&#10;Third level&#10;Fourth level&#10;Fifth level"/>
          <p:cNvSpPr>
            <a:spLocks noGrp="1" noChangeArrowheads="1"/>
          </p:cNvSpPr>
          <p:nvPr>
            <p:ph idx="1"/>
          </p:nvPr>
        </p:nvSpPr>
        <p:spPr>
          <a:xfrm>
            <a:off x="412750" y="838200"/>
            <a:ext cx="8213725" cy="5641975"/>
          </a:xfrm>
        </p:spPr>
        <p:txBody>
          <a:bodyPr/>
          <a:lstStyle/>
          <a:p>
            <a:r>
              <a:rPr lang="en-US" sz="2000">
                <a:sym typeface="Symbol" pitchFamily="18" charset="2"/>
              </a:rPr>
              <a:t>The class interface for a separate chaining implementation</a:t>
            </a:r>
            <a:endParaRPr lang="en-US" sz="2000">
              <a:cs typeface="Times New Roman" charset="0"/>
              <a:sym typeface="Symbol" pitchFamily="18" charset="2"/>
            </a:endParaRPr>
          </a:p>
          <a:p>
            <a:pPr>
              <a:buFont typeface="Wingdings" pitchFamily="2" charset="2"/>
              <a:buNone/>
            </a:pPr>
            <a:r>
              <a:rPr lang="en-US" sz="2000">
                <a:cs typeface="Times New Roman" charset="0"/>
                <a:sym typeface="Symbol" pitchFamily="18" charset="2"/>
              </a:rPr>
              <a:t>   </a:t>
            </a:r>
            <a:r>
              <a:rPr lang="en-US" sz="1400">
                <a:cs typeface="Times New Roman" charset="0"/>
                <a:sym typeface="Symbol" pitchFamily="18" charset="2"/>
              </a:rPr>
              <a:t>template &lt;class HashedObj&gt;</a:t>
            </a:r>
          </a:p>
          <a:p>
            <a:pPr>
              <a:buFont typeface="Wingdings" pitchFamily="2" charset="2"/>
              <a:buNone/>
            </a:pPr>
            <a:r>
              <a:rPr lang="en-US" sz="1400">
                <a:cs typeface="Times New Roman" charset="0"/>
                <a:sym typeface="Symbol" pitchFamily="18" charset="2"/>
              </a:rPr>
              <a:t>    class HashTable</a:t>
            </a:r>
          </a:p>
          <a:p>
            <a:pPr>
              <a:buFont typeface="Wingdings" pitchFamily="2" charset="2"/>
              <a:buNone/>
            </a:pPr>
            <a:r>
              <a:rPr lang="en-US" sz="1400">
                <a:cs typeface="Times New Roman" charset="0"/>
                <a:sym typeface="Symbol" pitchFamily="18" charset="2"/>
              </a:rPr>
              <a:t>    {</a:t>
            </a:r>
          </a:p>
          <a:p>
            <a:pPr>
              <a:buFont typeface="Wingdings" pitchFamily="2" charset="2"/>
              <a:buNone/>
            </a:pPr>
            <a:r>
              <a:rPr lang="en-US" sz="1400">
                <a:cs typeface="Times New Roman" charset="0"/>
                <a:sym typeface="Symbol" pitchFamily="18" charset="2"/>
              </a:rPr>
              <a:t>        public:</a:t>
            </a:r>
          </a:p>
          <a:p>
            <a:pPr>
              <a:buFont typeface="Wingdings" pitchFamily="2" charset="2"/>
              <a:buNone/>
            </a:pPr>
            <a:r>
              <a:rPr lang="en-US" sz="1400">
                <a:cs typeface="Times New Roman" charset="0"/>
                <a:sym typeface="Symbol" pitchFamily="18" charset="2"/>
              </a:rPr>
              <a:t>             explicit HashTable (const HashedObj &amp; notfound, int size=101);</a:t>
            </a:r>
          </a:p>
          <a:p>
            <a:pPr>
              <a:buFont typeface="Wingdings" pitchFamily="2" charset="2"/>
              <a:buNone/>
            </a:pPr>
            <a:r>
              <a:rPr lang="en-US" sz="1400">
                <a:cs typeface="Times New Roman" charset="0"/>
                <a:sym typeface="Symbol" pitchFamily="18" charset="2"/>
              </a:rPr>
              <a:t>             HashTable(const HashTable &amp; rhs)</a:t>
            </a:r>
          </a:p>
          <a:p>
            <a:pPr>
              <a:buFont typeface="Wingdings" pitchFamily="2" charset="2"/>
              <a:buNone/>
            </a:pPr>
            <a:r>
              <a:rPr lang="en-US" sz="1400">
                <a:cs typeface="Times New Roman" charset="0"/>
                <a:sym typeface="Symbol" pitchFamily="18" charset="2"/>
              </a:rPr>
              <a:t>                      :ITEM_NOT_FOUND (rhs.ITEM_NOT_FOUND), theLists(rhs.theLists) {}</a:t>
            </a:r>
          </a:p>
          <a:p>
            <a:pPr>
              <a:buFont typeface="Wingdings" pitchFamily="2" charset="2"/>
              <a:buNone/>
            </a:pPr>
            <a:r>
              <a:rPr lang="en-US" sz="1400">
                <a:cs typeface="Times New Roman" charset="0"/>
                <a:sym typeface="Symbol" pitchFamily="18" charset="2"/>
              </a:rPr>
              <a:t>             const HashedObj &amp; find (const HashedObj &amp; x) const;</a:t>
            </a:r>
          </a:p>
          <a:p>
            <a:pPr>
              <a:buFont typeface="Wingdings" pitchFamily="2" charset="2"/>
              <a:buNone/>
            </a:pPr>
            <a:r>
              <a:rPr lang="en-US" sz="1400">
                <a:cs typeface="Times New Roman" charset="0"/>
                <a:sym typeface="Symbol" pitchFamily="18" charset="2"/>
              </a:rPr>
              <a:t>             void makeEmpty ();</a:t>
            </a:r>
          </a:p>
          <a:p>
            <a:pPr>
              <a:buFont typeface="Wingdings" pitchFamily="2" charset="2"/>
              <a:buNone/>
            </a:pPr>
            <a:r>
              <a:rPr lang="en-US" sz="1400">
                <a:cs typeface="Times New Roman" charset="0"/>
                <a:sym typeface="Symbol" pitchFamily="18" charset="2"/>
              </a:rPr>
              <a:t>             void insert (const HashedObj &amp; x);</a:t>
            </a:r>
          </a:p>
          <a:p>
            <a:pPr>
              <a:buFont typeface="Wingdings" pitchFamily="2" charset="2"/>
              <a:buNone/>
            </a:pPr>
            <a:r>
              <a:rPr lang="en-US" sz="1400">
                <a:cs typeface="Times New Roman" charset="0"/>
                <a:sym typeface="Symbol" pitchFamily="18" charset="2"/>
              </a:rPr>
              <a:t>             void remove (const HashedObj &amp; x);</a:t>
            </a:r>
          </a:p>
          <a:p>
            <a:pPr>
              <a:buFont typeface="Wingdings" pitchFamily="2" charset="2"/>
              <a:buNone/>
            </a:pPr>
            <a:r>
              <a:rPr lang="en-US" sz="1400">
                <a:cs typeface="Times New Roman" charset="0"/>
                <a:sym typeface="Symbol" pitchFamily="18" charset="2"/>
              </a:rPr>
              <a:t>             const HashTable &amp;  operator=(const HashTable &amp; rhs);</a:t>
            </a:r>
          </a:p>
          <a:p>
            <a:pPr>
              <a:buFont typeface="Wingdings" pitchFamily="2" charset="2"/>
              <a:buNone/>
            </a:pPr>
            <a:r>
              <a:rPr lang="en-US" sz="1400">
                <a:cs typeface="Times New Roman" charset="0"/>
                <a:sym typeface="Symbol" pitchFamily="18" charset="2"/>
              </a:rPr>
              <a:t> </a:t>
            </a:r>
          </a:p>
          <a:p>
            <a:pPr>
              <a:buFont typeface="Wingdings" pitchFamily="2" charset="2"/>
              <a:buNone/>
            </a:pPr>
            <a:r>
              <a:rPr lang="en-US" sz="1400">
                <a:cs typeface="Times New Roman" charset="0"/>
                <a:sym typeface="Symbol" pitchFamily="18" charset="2"/>
              </a:rPr>
              <a:t>        private:</a:t>
            </a:r>
          </a:p>
          <a:p>
            <a:pPr>
              <a:buFont typeface="Wingdings" pitchFamily="2" charset="2"/>
              <a:buNone/>
            </a:pPr>
            <a:r>
              <a:rPr lang="en-US" sz="1400">
                <a:cs typeface="Times New Roman" charset="0"/>
                <a:sym typeface="Symbol" pitchFamily="18" charset="2"/>
              </a:rPr>
              <a:t>            vector&lt;List&lt;HashedObj&gt; &gt; theList ;     //</a:t>
            </a:r>
            <a:r>
              <a:rPr lang="en-US" sz="1200">
                <a:cs typeface="Times New Roman" charset="0"/>
                <a:sym typeface="Symbol" pitchFamily="18" charset="2"/>
              </a:rPr>
              <a:t>the hash table structure contains an array of linked lists.</a:t>
            </a:r>
          </a:p>
          <a:p>
            <a:pPr>
              <a:buFont typeface="Wingdings" pitchFamily="2" charset="2"/>
              <a:buNone/>
            </a:pPr>
            <a:r>
              <a:rPr lang="en-US" sz="1400">
                <a:cs typeface="Times New Roman" charset="0"/>
                <a:sym typeface="Symbol" pitchFamily="18" charset="2"/>
              </a:rPr>
              <a:t>            const HashedObj ITEM_NOT_FOUND;</a:t>
            </a:r>
          </a:p>
          <a:p>
            <a:pPr>
              <a:buFont typeface="Wingdings" pitchFamily="2" charset="2"/>
              <a:buNone/>
            </a:pPr>
            <a:r>
              <a:rPr lang="en-US" sz="1400">
                <a:cs typeface="Times New Roman" charset="0"/>
                <a:sym typeface="Symbol" pitchFamily="18" charset="2"/>
              </a:rPr>
              <a:t>     };</a:t>
            </a:r>
          </a:p>
          <a:p>
            <a:pPr>
              <a:buFont typeface="Wingdings" pitchFamily="2" charset="2"/>
              <a:buNone/>
            </a:pPr>
            <a:r>
              <a:rPr lang="en-US" sz="1400">
                <a:cs typeface="Times New Roman" charset="0"/>
                <a:sym typeface="Symbol" pitchFamily="18" charset="2"/>
              </a:rPr>
              <a:t>  int hash (const string &amp; key, int tableSize);</a:t>
            </a:r>
          </a:p>
          <a:p>
            <a:pPr>
              <a:buFont typeface="Wingdings" pitchFamily="2" charset="2"/>
              <a:buNone/>
            </a:pPr>
            <a:endParaRPr lang="en-US" sz="1400">
              <a:sym typeface="Symbol" pitchFamily="18" charset="2"/>
            </a:endParaRPr>
          </a:p>
        </p:txBody>
      </p:sp>
      <p:sp>
        <p:nvSpPr>
          <p:cNvPr id="193540" name="Rectangle 4"/>
          <p:cNvSpPr>
            <a:spLocks noChangeArrowheads="1"/>
          </p:cNvSpPr>
          <p:nvPr/>
        </p:nvSpPr>
        <p:spPr bwMode="auto">
          <a:xfrm>
            <a:off x="3076575" y="2190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ChangeArrowheads="1"/>
          </p:cNvSpPr>
          <p:nvPr>
            <p:ph type="title"/>
          </p:nvPr>
        </p:nvSpPr>
        <p:spPr>
          <a:xfrm>
            <a:off x="609600" y="174625"/>
            <a:ext cx="8051800" cy="571500"/>
          </a:xfrm>
        </p:spPr>
        <p:txBody>
          <a:bodyPr/>
          <a:lstStyle/>
          <a:p>
            <a:r>
              <a:rPr lang="en-US" sz="2800"/>
              <a:t>Definition of a HashedObj</a:t>
            </a:r>
          </a:p>
        </p:txBody>
      </p:sp>
      <p:sp>
        <p:nvSpPr>
          <p:cNvPr id="194563" name="Rectangle 3" descr="Rectangle: Click to edit Master text styles&#10;Second level&#10;Third level&#10;Fourth level&#10;Fifth level"/>
          <p:cNvSpPr>
            <a:spLocks noGrp="1" noChangeArrowheads="1"/>
          </p:cNvSpPr>
          <p:nvPr>
            <p:ph idx="1"/>
          </p:nvPr>
        </p:nvSpPr>
        <p:spPr>
          <a:xfrm>
            <a:off x="412750" y="838200"/>
            <a:ext cx="8213725" cy="5641975"/>
          </a:xfrm>
        </p:spPr>
        <p:txBody>
          <a:bodyPr/>
          <a:lstStyle/>
          <a:p>
            <a:r>
              <a:rPr lang="en-US" sz="1800">
                <a:sym typeface="Symbol" pitchFamily="18" charset="2"/>
              </a:rPr>
              <a:t>The hash tables work only for objects that provide a hash function and equality operators (operator== or operator!=, or possibly both).</a:t>
            </a:r>
          </a:p>
          <a:p>
            <a:pPr>
              <a:buFont typeface="Wingdings" pitchFamily="2" charset="2"/>
              <a:buNone/>
            </a:pPr>
            <a:endParaRPr lang="en-US" sz="1800">
              <a:sym typeface="Symbol" pitchFamily="18" charset="2"/>
            </a:endParaRPr>
          </a:p>
          <a:p>
            <a:pPr>
              <a:buFont typeface="Wingdings" pitchFamily="2" charset="2"/>
              <a:buNone/>
            </a:pPr>
            <a:r>
              <a:rPr lang="en-US" sz="1200">
                <a:sym typeface="Symbol" pitchFamily="18" charset="2"/>
              </a:rPr>
              <a:t>   </a:t>
            </a:r>
            <a:r>
              <a:rPr lang="en-US" sz="1200">
                <a:cs typeface="Times New Roman" charset="0"/>
                <a:sym typeface="Symbol" pitchFamily="18" charset="2"/>
              </a:rPr>
              <a:t>//</a:t>
            </a:r>
            <a:r>
              <a:rPr lang="en-US" sz="1200">
                <a:solidFill>
                  <a:srgbClr val="FF00FF"/>
                </a:solidFill>
                <a:latin typeface="Batang" pitchFamily="18" charset="-127"/>
                <a:cs typeface="Times New Roman" charset="0"/>
                <a:sym typeface="Symbol" pitchFamily="18" charset="2"/>
              </a:rPr>
              <a:t>Employee</a:t>
            </a:r>
            <a:r>
              <a:rPr lang="en-US" sz="1200">
                <a:cs typeface="Times New Roman" charset="0"/>
                <a:sym typeface="Symbol" pitchFamily="18" charset="2"/>
              </a:rPr>
              <a:t> class that can be stored in the generic hash table, using the </a:t>
            </a:r>
            <a:r>
              <a:rPr lang="en-US" sz="1200">
                <a:solidFill>
                  <a:srgbClr val="FF00FF"/>
                </a:solidFill>
                <a:latin typeface="Batang" pitchFamily="18" charset="-127"/>
                <a:cs typeface="Times New Roman" charset="0"/>
                <a:sym typeface="Symbol" pitchFamily="18" charset="2"/>
              </a:rPr>
              <a:t>name</a:t>
            </a:r>
            <a:r>
              <a:rPr lang="en-US" sz="1200">
                <a:cs typeface="Times New Roman" charset="0"/>
                <a:sym typeface="Symbol" pitchFamily="18" charset="2"/>
              </a:rPr>
              <a:t> member as the key. The </a:t>
            </a:r>
            <a:r>
              <a:rPr lang="en-US" sz="1200">
                <a:latin typeface="Batang" pitchFamily="18" charset="-127"/>
                <a:cs typeface="Times New Roman" charset="0"/>
                <a:sym typeface="Symbol" pitchFamily="18" charset="2"/>
              </a:rPr>
              <a:t>Employee</a:t>
            </a:r>
            <a:r>
              <a:rPr lang="en-US" sz="1200">
                <a:cs typeface="Times New Roman" charset="0"/>
                <a:sym typeface="Symbol" pitchFamily="18" charset="2"/>
              </a:rPr>
              <a:t> class implements the </a:t>
            </a:r>
            <a:r>
              <a:rPr lang="en-US" sz="1200">
                <a:solidFill>
                  <a:srgbClr val="FF00FF"/>
                </a:solidFill>
                <a:latin typeface="Batang" pitchFamily="18" charset="-127"/>
                <a:cs typeface="Times New Roman" charset="0"/>
                <a:sym typeface="Symbol" pitchFamily="18" charset="2"/>
              </a:rPr>
              <a:t>HashedObj</a:t>
            </a:r>
            <a:r>
              <a:rPr lang="en-US" sz="1200">
                <a:cs typeface="Times New Roman" charset="0"/>
                <a:sym typeface="Symbol" pitchFamily="18" charset="2"/>
              </a:rPr>
              <a:t> requirements by providing equality operators and a hash function.</a:t>
            </a:r>
          </a:p>
          <a:p>
            <a:pPr>
              <a:buFont typeface="Wingdings" pitchFamily="2" charset="2"/>
              <a:buNone/>
            </a:pPr>
            <a:r>
              <a:rPr lang="en-US" sz="1200">
                <a:cs typeface="Times New Roman" charset="0"/>
                <a:sym typeface="Symbol" pitchFamily="18" charset="2"/>
              </a:rPr>
              <a:t>   class Employee</a:t>
            </a:r>
          </a:p>
          <a:p>
            <a:pPr>
              <a:buFont typeface="Wingdings" pitchFamily="2" charset="2"/>
              <a:buNone/>
            </a:pPr>
            <a:r>
              <a:rPr lang="en-US" sz="1200">
                <a:cs typeface="Times New Roman" charset="0"/>
                <a:sym typeface="Symbol" pitchFamily="18" charset="2"/>
              </a:rPr>
              <a:t>   {</a:t>
            </a:r>
          </a:p>
          <a:p>
            <a:pPr>
              <a:buFont typeface="Wingdings" pitchFamily="2" charset="2"/>
              <a:buNone/>
            </a:pPr>
            <a:r>
              <a:rPr lang="en-US" sz="1200">
                <a:cs typeface="Times New Roman" charset="0"/>
                <a:sym typeface="Symbol" pitchFamily="18" charset="2"/>
              </a:rPr>
              <a:t>       public: </a:t>
            </a:r>
          </a:p>
          <a:p>
            <a:pPr>
              <a:buFont typeface="Wingdings" pitchFamily="2" charset="2"/>
              <a:buNone/>
            </a:pPr>
            <a:r>
              <a:rPr lang="en-US" sz="1200">
                <a:cs typeface="Times New Roman" charset="0"/>
                <a:sym typeface="Symbol" pitchFamily="18" charset="2"/>
              </a:rPr>
              <a:t>            bool  operator==(const Employee &amp; rhs) const</a:t>
            </a:r>
          </a:p>
          <a:p>
            <a:pPr>
              <a:buFont typeface="Wingdings" pitchFamily="2" charset="2"/>
              <a:buNone/>
            </a:pPr>
            <a:r>
              <a:rPr lang="en-US" sz="1200">
                <a:cs typeface="Times New Roman" charset="0"/>
                <a:sym typeface="Symbol" pitchFamily="18" charset="2"/>
              </a:rPr>
              <a:t>                  {return name== rhs.name;}</a:t>
            </a:r>
          </a:p>
          <a:p>
            <a:pPr>
              <a:buFont typeface="Wingdings" pitchFamily="2" charset="2"/>
              <a:buNone/>
            </a:pPr>
            <a:r>
              <a:rPr lang="en-US" sz="1200">
                <a:cs typeface="Times New Roman" charset="0"/>
                <a:sym typeface="Symbol" pitchFamily="18" charset="2"/>
              </a:rPr>
              <a:t>            bool  operator != (const Employee &amp; rhs) const</a:t>
            </a:r>
          </a:p>
          <a:p>
            <a:pPr>
              <a:buFont typeface="Wingdings" pitchFamily="2" charset="2"/>
              <a:buNone/>
            </a:pPr>
            <a:r>
              <a:rPr lang="en-US" sz="1200">
                <a:cs typeface="Times New Roman" charset="0"/>
                <a:sym typeface="Symbol" pitchFamily="18" charset="2"/>
              </a:rPr>
              <a:t>                   {return !(* this == rhs); }</a:t>
            </a:r>
          </a:p>
          <a:p>
            <a:pPr>
              <a:buFont typeface="Wingdings" pitchFamily="2" charset="2"/>
              <a:buNone/>
            </a:pPr>
            <a:r>
              <a:rPr lang="en-US" sz="1200">
                <a:cs typeface="Times New Roman" charset="0"/>
                <a:sym typeface="Symbol" pitchFamily="18" charset="2"/>
              </a:rPr>
              <a:t> </a:t>
            </a:r>
          </a:p>
          <a:p>
            <a:pPr>
              <a:buFont typeface="Wingdings" pitchFamily="2" charset="2"/>
              <a:buNone/>
            </a:pPr>
            <a:r>
              <a:rPr lang="en-US" sz="1200">
                <a:cs typeface="Times New Roman" charset="0"/>
                <a:sym typeface="Symbol" pitchFamily="18" charset="2"/>
              </a:rPr>
              <a:t>       private:</a:t>
            </a:r>
          </a:p>
          <a:p>
            <a:pPr>
              <a:buFont typeface="Wingdings" pitchFamily="2" charset="2"/>
              <a:buNone/>
            </a:pPr>
            <a:r>
              <a:rPr lang="en-US" sz="1200">
                <a:cs typeface="Times New Roman" charset="0"/>
                <a:sym typeface="Symbol" pitchFamily="18" charset="2"/>
              </a:rPr>
              <a:t>            string name;</a:t>
            </a:r>
          </a:p>
          <a:p>
            <a:pPr>
              <a:buFont typeface="Wingdings" pitchFamily="2" charset="2"/>
              <a:buNone/>
            </a:pPr>
            <a:r>
              <a:rPr lang="en-US" sz="1200">
                <a:cs typeface="Times New Roman" charset="0"/>
                <a:sym typeface="Symbol" pitchFamily="18" charset="2"/>
              </a:rPr>
              <a:t>            double salary;</a:t>
            </a:r>
          </a:p>
          <a:p>
            <a:pPr>
              <a:buFont typeface="Wingdings" pitchFamily="2" charset="2"/>
              <a:buNone/>
            </a:pPr>
            <a:r>
              <a:rPr lang="en-US" sz="1200">
                <a:cs typeface="Times New Roman" charset="0"/>
                <a:sym typeface="Symbol" pitchFamily="18" charset="2"/>
              </a:rPr>
              <a:t>            int seniority;</a:t>
            </a:r>
          </a:p>
          <a:p>
            <a:pPr>
              <a:buFont typeface="Wingdings" pitchFamily="2" charset="2"/>
              <a:buNone/>
            </a:pPr>
            <a:r>
              <a:rPr lang="en-US" sz="1200">
                <a:cs typeface="Times New Roman" charset="0"/>
                <a:sym typeface="Symbol" pitchFamily="18" charset="2"/>
              </a:rPr>
              <a:t>    };</a:t>
            </a:r>
          </a:p>
          <a:p>
            <a:pPr>
              <a:buFont typeface="Wingdings" pitchFamily="2" charset="2"/>
              <a:buNone/>
            </a:pPr>
            <a:r>
              <a:rPr lang="en-US" sz="1200">
                <a:cs typeface="Times New Roman" charset="0"/>
                <a:sym typeface="Symbol" pitchFamily="18" charset="2"/>
              </a:rPr>
              <a:t> </a:t>
            </a:r>
          </a:p>
          <a:p>
            <a:pPr>
              <a:buFont typeface="Wingdings" pitchFamily="2" charset="2"/>
              <a:buNone/>
            </a:pPr>
            <a:r>
              <a:rPr lang="en-US" sz="1200">
                <a:cs typeface="Times New Roman" charset="0"/>
                <a:sym typeface="Symbol" pitchFamily="18" charset="2"/>
              </a:rPr>
              <a:t>   int hash (const Employee &amp; item, int tableSize)</a:t>
            </a:r>
          </a:p>
          <a:p>
            <a:pPr>
              <a:buFont typeface="Wingdings" pitchFamily="2" charset="2"/>
              <a:buNone/>
            </a:pPr>
            <a:r>
              <a:rPr lang="en-US" sz="1200">
                <a:cs typeface="Times New Roman" charset="0"/>
                <a:sym typeface="Symbol" pitchFamily="18" charset="2"/>
              </a:rPr>
              <a:t>   {         return hash (item.name, tableSize);</a:t>
            </a:r>
          </a:p>
          <a:p>
            <a:pPr>
              <a:buFont typeface="Wingdings" pitchFamily="2" charset="2"/>
              <a:buNone/>
            </a:pPr>
            <a:r>
              <a:rPr lang="en-US" sz="1200">
                <a:cs typeface="Times New Roman" charset="0"/>
                <a:sym typeface="Symbol" pitchFamily="18" charset="2"/>
              </a:rPr>
              <a:t>   }</a:t>
            </a:r>
            <a:endParaRPr lang="en-US" sz="1200">
              <a:sym typeface="Symbol" pitchFamily="18" charset="2"/>
            </a:endParaRPr>
          </a:p>
        </p:txBody>
      </p:sp>
      <p:sp>
        <p:nvSpPr>
          <p:cNvPr id="194564" name="Rectangle 4"/>
          <p:cNvSpPr>
            <a:spLocks noChangeArrowheads="1"/>
          </p:cNvSpPr>
          <p:nvPr/>
        </p:nvSpPr>
        <p:spPr bwMode="auto">
          <a:xfrm>
            <a:off x="3076575" y="2190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7" name="Rectangle 3" descr="Rectangle: Click to edit Master text styles&#10;Second level&#10;Third level&#10;Fourth level&#10;Fifth level"/>
          <p:cNvSpPr>
            <a:spLocks noGrp="1" noChangeArrowheads="1"/>
          </p:cNvSpPr>
          <p:nvPr>
            <p:ph idx="1"/>
          </p:nvPr>
        </p:nvSpPr>
        <p:spPr>
          <a:xfrm>
            <a:off x="412750" y="838200"/>
            <a:ext cx="8213725" cy="5641975"/>
          </a:xfrm>
        </p:spPr>
        <p:txBody>
          <a:bodyPr/>
          <a:lstStyle/>
          <a:p>
            <a:pPr>
              <a:buFont typeface="Wingdings" pitchFamily="2" charset="2"/>
              <a:buNone/>
            </a:pPr>
            <a:r>
              <a:rPr lang="en-US" sz="1400">
                <a:sym typeface="Symbol" pitchFamily="18" charset="2"/>
              </a:rPr>
              <a:t>	</a:t>
            </a:r>
            <a:r>
              <a:rPr lang="en-US" sz="2000">
                <a:cs typeface="Times New Roman" charset="0"/>
                <a:sym typeface="Symbol" pitchFamily="18" charset="2"/>
              </a:rPr>
              <a:t>//constructor of the Hash table</a:t>
            </a:r>
          </a:p>
          <a:p>
            <a:pPr>
              <a:buFont typeface="Wingdings" pitchFamily="2" charset="2"/>
              <a:buNone/>
            </a:pPr>
            <a:r>
              <a:rPr lang="en-US" sz="1400">
                <a:cs typeface="Times New Roman" charset="0"/>
                <a:sym typeface="Symbol" pitchFamily="18" charset="2"/>
              </a:rPr>
              <a:t>  template &lt;class HashedObj&gt;</a:t>
            </a:r>
          </a:p>
          <a:p>
            <a:pPr>
              <a:buFont typeface="Wingdings" pitchFamily="2" charset="2"/>
              <a:buNone/>
            </a:pPr>
            <a:r>
              <a:rPr lang="en-US" sz="1400">
                <a:cs typeface="Times New Roman" charset="0"/>
                <a:sym typeface="Symbol" pitchFamily="18" charset="2"/>
              </a:rPr>
              <a:t>  HashTable &lt;HashedObj&gt;: : HashTable (const HashedObj &amp; notfound, int size)</a:t>
            </a:r>
          </a:p>
          <a:p>
            <a:pPr>
              <a:buFont typeface="Wingdings" pitchFamily="2" charset="2"/>
              <a:buNone/>
            </a:pPr>
            <a:r>
              <a:rPr lang="en-US" sz="1400">
                <a:cs typeface="Times New Roman" charset="0"/>
                <a:sym typeface="Symbol" pitchFamily="18" charset="2"/>
              </a:rPr>
              <a:t>        : ITEM_NOT_FOUND (notfound), theList (nextPrime(size))</a:t>
            </a:r>
          </a:p>
          <a:p>
            <a:pPr>
              <a:buFont typeface="Wingdings" pitchFamily="2" charset="2"/>
              <a:buNone/>
            </a:pPr>
            <a:r>
              <a:rPr lang="en-US" sz="1400">
                <a:cs typeface="Times New Roman" charset="0"/>
                <a:sym typeface="Symbol" pitchFamily="18" charset="2"/>
              </a:rPr>
              <a:t>        {}</a:t>
            </a:r>
          </a:p>
          <a:p>
            <a:pPr>
              <a:buFont typeface="Wingdings" pitchFamily="2" charset="2"/>
              <a:buNone/>
            </a:pPr>
            <a:endParaRPr lang="en-US" sz="1400">
              <a:cs typeface="Times New Roman" charset="0"/>
              <a:sym typeface="Symbol" pitchFamily="18" charset="2"/>
            </a:endParaRPr>
          </a:p>
          <a:p>
            <a:pPr>
              <a:buFont typeface="Wingdings" pitchFamily="2" charset="2"/>
              <a:buNone/>
            </a:pPr>
            <a:r>
              <a:rPr lang="en-US" sz="2000">
                <a:cs typeface="Times New Roman" charset="0"/>
                <a:sym typeface="Symbol" pitchFamily="18" charset="2"/>
              </a:rPr>
              <a:t>//Make HashTable empty</a:t>
            </a:r>
          </a:p>
          <a:p>
            <a:pPr>
              <a:buFont typeface="Wingdings" pitchFamily="2" charset="2"/>
              <a:buNone/>
            </a:pPr>
            <a:r>
              <a:rPr lang="en-US" sz="1400">
                <a:cs typeface="Times New Roman" charset="0"/>
                <a:sym typeface="Symbol" pitchFamily="18" charset="2"/>
              </a:rPr>
              <a:t>  template &lt;class HashedObj&gt;</a:t>
            </a:r>
          </a:p>
          <a:p>
            <a:pPr>
              <a:buFont typeface="Wingdings" pitchFamily="2" charset="2"/>
              <a:buNone/>
            </a:pPr>
            <a:r>
              <a:rPr lang="en-US" sz="1400">
                <a:cs typeface="Times New Roman" charset="0"/>
                <a:sym typeface="Symbol" pitchFamily="18" charset="2"/>
              </a:rPr>
              <a:t>  void HashTable &lt;HashedObj&gt; : : makeEmpty ()</a:t>
            </a:r>
          </a:p>
          <a:p>
            <a:pPr>
              <a:buFont typeface="Wingdings" pitchFamily="2" charset="2"/>
              <a:buNone/>
            </a:pPr>
            <a:r>
              <a:rPr lang="en-US" sz="1400">
                <a:cs typeface="Times New Roman" charset="0"/>
                <a:sym typeface="Symbol" pitchFamily="18" charset="2"/>
              </a:rPr>
              <a:t>  {     for (int i=0; i&lt;theList.size (); i++)</a:t>
            </a:r>
          </a:p>
          <a:p>
            <a:pPr>
              <a:buFont typeface="Wingdings" pitchFamily="2" charset="2"/>
              <a:buNone/>
            </a:pPr>
            <a:r>
              <a:rPr lang="en-US" sz="1400">
                <a:cs typeface="Times New Roman" charset="0"/>
                <a:sym typeface="Symbol" pitchFamily="18" charset="2"/>
              </a:rPr>
              <a:t>         theList[i].mkeEmpty ();</a:t>
            </a:r>
          </a:p>
          <a:p>
            <a:pPr>
              <a:buFont typeface="Wingdings" pitchFamily="2" charset="2"/>
              <a:buNone/>
            </a:pPr>
            <a:r>
              <a:rPr lang="en-US" sz="1400">
                <a:cs typeface="Times New Roman" charset="0"/>
                <a:sym typeface="Symbol" pitchFamily="18" charset="2"/>
              </a:rPr>
              <a:t>  }</a:t>
            </a:r>
          </a:p>
          <a:p>
            <a:pPr>
              <a:buFont typeface="Wingdings" pitchFamily="2" charset="2"/>
              <a:buNone/>
            </a:pPr>
            <a:endParaRPr lang="en-US" sz="1400">
              <a:sym typeface="Symbol" pitchFamily="18" charset="2"/>
            </a:endParaRPr>
          </a:p>
        </p:txBody>
      </p:sp>
      <p:sp>
        <p:nvSpPr>
          <p:cNvPr id="195588" name="Rectangle 4"/>
          <p:cNvSpPr>
            <a:spLocks noChangeArrowheads="1"/>
          </p:cNvSpPr>
          <p:nvPr/>
        </p:nvSpPr>
        <p:spPr bwMode="auto">
          <a:xfrm>
            <a:off x="3076575" y="2190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noChangeArrowheads="1"/>
          </p:cNvSpPr>
          <p:nvPr>
            <p:ph type="title"/>
          </p:nvPr>
        </p:nvSpPr>
        <p:spPr>
          <a:xfrm>
            <a:off x="609600" y="174625"/>
            <a:ext cx="8051800" cy="571500"/>
          </a:xfrm>
        </p:spPr>
        <p:txBody>
          <a:bodyPr/>
          <a:lstStyle/>
          <a:p>
            <a:r>
              <a:rPr lang="en-US" sz="2800"/>
              <a:t>Remove</a:t>
            </a:r>
          </a:p>
        </p:txBody>
      </p:sp>
      <p:sp>
        <p:nvSpPr>
          <p:cNvPr id="196611" name="Rectangle 3" descr="Rectangle: Click to edit Master text styles&#10;Second level&#10;Third level&#10;Fourth level&#10;Fifth level"/>
          <p:cNvSpPr>
            <a:spLocks noGrp="1" noChangeArrowheads="1"/>
          </p:cNvSpPr>
          <p:nvPr>
            <p:ph idx="1"/>
          </p:nvPr>
        </p:nvSpPr>
        <p:spPr>
          <a:xfrm>
            <a:off x="412750" y="838200"/>
            <a:ext cx="8213725" cy="5641975"/>
          </a:xfrm>
        </p:spPr>
        <p:txBody>
          <a:bodyPr/>
          <a:lstStyle/>
          <a:p>
            <a:r>
              <a:rPr lang="en-US" sz="2000">
                <a:sym typeface="Symbol" pitchFamily="18" charset="2"/>
              </a:rPr>
              <a:t>Use the hash function to determine which list to traverse. Then, perform a </a:t>
            </a:r>
            <a:r>
              <a:rPr lang="en-US" sz="2000">
                <a:solidFill>
                  <a:srgbClr val="FF00FF"/>
                </a:solidFill>
                <a:latin typeface="Batang" pitchFamily="18" charset="-127"/>
                <a:sym typeface="Symbol" pitchFamily="18" charset="2"/>
              </a:rPr>
              <a:t>remove</a:t>
            </a:r>
            <a:r>
              <a:rPr lang="en-US" sz="2000">
                <a:sym typeface="Symbol" pitchFamily="18" charset="2"/>
              </a:rPr>
              <a:t> in this list.</a:t>
            </a:r>
          </a:p>
          <a:p>
            <a:pPr>
              <a:buFont typeface="Wingdings" pitchFamily="2" charset="2"/>
              <a:buNone/>
            </a:pPr>
            <a:r>
              <a:rPr lang="en-US" sz="1400">
                <a:sym typeface="Symbol" pitchFamily="18" charset="2"/>
              </a:rPr>
              <a:t>   </a:t>
            </a:r>
          </a:p>
          <a:p>
            <a:pPr>
              <a:buFont typeface="Wingdings" pitchFamily="2" charset="2"/>
              <a:buNone/>
            </a:pPr>
            <a:r>
              <a:rPr lang="en-US" sz="1600">
                <a:cs typeface="Times New Roman" charset="0"/>
                <a:sym typeface="Symbol" pitchFamily="18" charset="2"/>
              </a:rPr>
              <a:t>	//Remove item x from the HashTable</a:t>
            </a:r>
          </a:p>
          <a:p>
            <a:pPr>
              <a:buFont typeface="Wingdings" pitchFamily="2" charset="2"/>
              <a:buNone/>
            </a:pPr>
            <a:r>
              <a:rPr lang="en-US" sz="1600">
                <a:cs typeface="Times New Roman" charset="0"/>
                <a:sym typeface="Symbol" pitchFamily="18" charset="2"/>
              </a:rPr>
              <a:t>	  template &lt;class HashedObj&gt;</a:t>
            </a:r>
          </a:p>
          <a:p>
            <a:pPr>
              <a:buFont typeface="Wingdings" pitchFamily="2" charset="2"/>
              <a:buNone/>
            </a:pPr>
            <a:r>
              <a:rPr lang="en-US" sz="1600">
                <a:cs typeface="Times New Roman" charset="0"/>
                <a:sym typeface="Symbol" pitchFamily="18" charset="2"/>
              </a:rPr>
              <a:t> 	 void HashTable&lt;HashedObj&gt; : : remove (const HashedObj &amp; x)</a:t>
            </a:r>
          </a:p>
          <a:p>
            <a:pPr>
              <a:buFont typeface="Wingdings" pitchFamily="2" charset="2"/>
              <a:buNone/>
            </a:pPr>
            <a:r>
              <a:rPr lang="en-US" sz="1600">
                <a:cs typeface="Times New Roman" charset="0"/>
                <a:sym typeface="Symbol" pitchFamily="18" charset="2"/>
              </a:rPr>
              <a:t>  	 {</a:t>
            </a:r>
          </a:p>
          <a:p>
            <a:pPr>
              <a:buFont typeface="Wingdings" pitchFamily="2" charset="2"/>
              <a:buNone/>
            </a:pPr>
            <a:r>
              <a:rPr lang="en-US" sz="1600">
                <a:cs typeface="Times New Roman" charset="0"/>
                <a:sym typeface="Symbol" pitchFamily="18" charset="2"/>
              </a:rPr>
              <a:t>	       theList[hash(x, theList.size ( ) ) ].remove (x);</a:t>
            </a:r>
          </a:p>
          <a:p>
            <a:pPr>
              <a:buFont typeface="Wingdings" pitchFamily="2" charset="2"/>
              <a:buNone/>
            </a:pPr>
            <a:r>
              <a:rPr lang="en-US" sz="1600">
                <a:cs typeface="Times New Roman" charset="0"/>
                <a:sym typeface="Symbol" pitchFamily="18" charset="2"/>
              </a:rPr>
              <a:t>   	}</a:t>
            </a:r>
          </a:p>
          <a:p>
            <a:pPr>
              <a:buFont typeface="Wingdings" pitchFamily="2" charset="2"/>
              <a:buNone/>
            </a:pPr>
            <a:endParaRPr lang="en-US" sz="1600">
              <a:sym typeface="Symbol" pitchFamily="18" charset="2"/>
            </a:endParaRPr>
          </a:p>
        </p:txBody>
      </p:sp>
      <p:sp>
        <p:nvSpPr>
          <p:cNvPr id="196612" name="Rectangle 4"/>
          <p:cNvSpPr>
            <a:spLocks noChangeArrowheads="1"/>
          </p:cNvSpPr>
          <p:nvPr/>
        </p:nvSpPr>
        <p:spPr bwMode="auto">
          <a:xfrm>
            <a:off x="3076575" y="2190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ChangeArrowheads="1"/>
          </p:cNvSpPr>
          <p:nvPr>
            <p:ph type="title"/>
          </p:nvPr>
        </p:nvSpPr>
        <p:spPr>
          <a:xfrm>
            <a:off x="609600" y="174625"/>
            <a:ext cx="8051800" cy="571500"/>
          </a:xfrm>
        </p:spPr>
        <p:txBody>
          <a:bodyPr/>
          <a:lstStyle/>
          <a:p>
            <a:r>
              <a:rPr lang="en-US" sz="2800"/>
              <a:t>Find</a:t>
            </a:r>
          </a:p>
        </p:txBody>
      </p:sp>
      <p:sp>
        <p:nvSpPr>
          <p:cNvPr id="197635" name="Rectangle 3" descr="Rectangle: Click to edit Master text styles&#10;Second level&#10;Third level&#10;Fourth level&#10;Fifth level"/>
          <p:cNvSpPr>
            <a:spLocks noGrp="1" noChangeArrowheads="1"/>
          </p:cNvSpPr>
          <p:nvPr>
            <p:ph idx="1"/>
          </p:nvPr>
        </p:nvSpPr>
        <p:spPr>
          <a:xfrm>
            <a:off x="412750" y="838200"/>
            <a:ext cx="8213725" cy="5641975"/>
          </a:xfrm>
        </p:spPr>
        <p:txBody>
          <a:bodyPr/>
          <a:lstStyle/>
          <a:p>
            <a:r>
              <a:rPr lang="en-US" sz="2000">
                <a:sym typeface="Symbol" pitchFamily="18" charset="2"/>
              </a:rPr>
              <a:t>Use the hash function to determine which list to traverse. Then, perform a </a:t>
            </a:r>
            <a:r>
              <a:rPr lang="en-US" sz="2000">
                <a:solidFill>
                  <a:srgbClr val="FF00FF"/>
                </a:solidFill>
                <a:latin typeface="Batang" pitchFamily="18" charset="-127"/>
                <a:sym typeface="Symbol" pitchFamily="18" charset="2"/>
              </a:rPr>
              <a:t>find</a:t>
            </a:r>
            <a:r>
              <a:rPr lang="en-US" sz="2000">
                <a:sym typeface="Symbol" pitchFamily="18" charset="2"/>
              </a:rPr>
              <a:t> in this list.</a:t>
            </a:r>
          </a:p>
          <a:p>
            <a:pPr>
              <a:buFont typeface="Wingdings" pitchFamily="2" charset="2"/>
              <a:buNone/>
            </a:pPr>
            <a:r>
              <a:rPr lang="en-US" sz="1400">
                <a:sym typeface="Symbol" pitchFamily="18" charset="2"/>
              </a:rPr>
              <a:t>   </a:t>
            </a:r>
          </a:p>
          <a:p>
            <a:pPr>
              <a:buFont typeface="Wingdings" pitchFamily="2" charset="2"/>
              <a:buNone/>
            </a:pPr>
            <a:r>
              <a:rPr lang="en-US" sz="1600">
                <a:cs typeface="Times New Roman" charset="0"/>
                <a:sym typeface="Symbol" pitchFamily="18" charset="2"/>
              </a:rPr>
              <a:t>    //Find item x in the HashTable</a:t>
            </a:r>
          </a:p>
          <a:p>
            <a:pPr>
              <a:buFont typeface="Wingdings" pitchFamily="2" charset="2"/>
              <a:buNone/>
            </a:pPr>
            <a:r>
              <a:rPr lang="en-US" sz="1600">
                <a:cs typeface="Times New Roman" charset="0"/>
                <a:sym typeface="Symbol" pitchFamily="18" charset="2"/>
              </a:rPr>
              <a:t>    //return the matching item, on ITEM_NOT_FOUND, if not </a:t>
            </a:r>
          </a:p>
          <a:p>
            <a:pPr>
              <a:buFont typeface="Wingdings" pitchFamily="2" charset="2"/>
              <a:buNone/>
            </a:pPr>
            <a:r>
              <a:rPr lang="en-US" sz="1600">
                <a:cs typeface="Times New Roman" charset="0"/>
                <a:sym typeface="Symbol" pitchFamily="18" charset="2"/>
              </a:rPr>
              <a:t>    template &lt;class HashedObj&gt;</a:t>
            </a:r>
          </a:p>
          <a:p>
            <a:pPr>
              <a:buFont typeface="Wingdings" pitchFamily="2" charset="2"/>
              <a:buNone/>
            </a:pPr>
            <a:r>
              <a:rPr lang="en-US" sz="1600">
                <a:cs typeface="Times New Roman" charset="0"/>
                <a:sym typeface="Symbol" pitchFamily="18" charset="2"/>
              </a:rPr>
              <a:t>    const HashedObj &amp; HashTable &lt; HashedObj&gt; : : find (const HashedObj &amp; x) const</a:t>
            </a:r>
          </a:p>
          <a:p>
            <a:pPr>
              <a:buFont typeface="Wingdings" pitchFamily="2" charset="2"/>
              <a:buNone/>
            </a:pPr>
            <a:r>
              <a:rPr lang="en-US" sz="1600">
                <a:cs typeface="Times New Roman" charset="0"/>
                <a:sym typeface="Symbol" pitchFamily="18" charset="2"/>
              </a:rPr>
              <a:t>   {   ListItr&lt;HashedObj&gt; itr;</a:t>
            </a:r>
          </a:p>
          <a:p>
            <a:pPr>
              <a:buFont typeface="Wingdings" pitchFamily="2" charset="2"/>
              <a:buNone/>
            </a:pPr>
            <a:endParaRPr lang="en-US" sz="1600">
              <a:cs typeface="Times New Roman" charset="0"/>
              <a:sym typeface="Symbol" pitchFamily="18" charset="2"/>
            </a:endParaRPr>
          </a:p>
          <a:p>
            <a:pPr>
              <a:buFont typeface="Wingdings" pitchFamily="2" charset="2"/>
              <a:buNone/>
            </a:pPr>
            <a:r>
              <a:rPr lang="en-US" sz="1600">
                <a:cs typeface="Times New Roman" charset="0"/>
                <a:sym typeface="Symbol" pitchFamily="18" charset="2"/>
              </a:rPr>
              <a:t>        itr = thelist [hash(x, theLists.size () )].find (x);</a:t>
            </a:r>
          </a:p>
          <a:p>
            <a:pPr>
              <a:buFont typeface="Wingdings" pitchFamily="2" charset="2"/>
              <a:buNone/>
            </a:pPr>
            <a:r>
              <a:rPr lang="en-US" sz="1600">
                <a:cs typeface="Times New Roman" charset="0"/>
                <a:sym typeface="Symbol" pitchFamily="18" charset="2"/>
              </a:rPr>
              <a:t>        return itr.isPastEnd ( ) ? ITEM_NOT_FOUND : itr.retrieve ( );</a:t>
            </a:r>
          </a:p>
          <a:p>
            <a:pPr>
              <a:buFont typeface="Wingdings" pitchFamily="2" charset="2"/>
              <a:buNone/>
            </a:pPr>
            <a:r>
              <a:rPr lang="en-US" sz="1600">
                <a:cs typeface="Times New Roman" charset="0"/>
                <a:sym typeface="Symbol" pitchFamily="18" charset="2"/>
              </a:rPr>
              <a:t>   }</a:t>
            </a:r>
          </a:p>
        </p:txBody>
      </p:sp>
      <p:sp>
        <p:nvSpPr>
          <p:cNvPr id="197636" name="Rectangle 4"/>
          <p:cNvSpPr>
            <a:spLocks noChangeArrowheads="1"/>
          </p:cNvSpPr>
          <p:nvPr/>
        </p:nvSpPr>
        <p:spPr bwMode="auto">
          <a:xfrm>
            <a:off x="3076575" y="2190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Grp="1" noChangeArrowheads="1"/>
          </p:cNvSpPr>
          <p:nvPr>
            <p:ph type="title"/>
          </p:nvPr>
        </p:nvSpPr>
        <p:spPr>
          <a:xfrm>
            <a:off x="609600" y="174625"/>
            <a:ext cx="8051800" cy="571500"/>
          </a:xfrm>
        </p:spPr>
        <p:txBody>
          <a:bodyPr/>
          <a:lstStyle/>
          <a:p>
            <a:r>
              <a:rPr lang="en-US" sz="2800"/>
              <a:t>Insert</a:t>
            </a:r>
          </a:p>
        </p:txBody>
      </p:sp>
      <p:sp>
        <p:nvSpPr>
          <p:cNvPr id="198659" name="Rectangle 3" descr="Rectangle: Click to edit Master text styles&#10;Second level&#10;Third level&#10;Fourth level&#10;Fifth level"/>
          <p:cNvSpPr>
            <a:spLocks noGrp="1" noChangeArrowheads="1"/>
          </p:cNvSpPr>
          <p:nvPr>
            <p:ph idx="1"/>
          </p:nvPr>
        </p:nvSpPr>
        <p:spPr>
          <a:xfrm>
            <a:off x="412750" y="838200"/>
            <a:ext cx="8213725" cy="5641975"/>
          </a:xfrm>
        </p:spPr>
        <p:txBody>
          <a:bodyPr/>
          <a:lstStyle/>
          <a:p>
            <a:r>
              <a:rPr lang="en-US" sz="2000">
                <a:sym typeface="Symbol" pitchFamily="18" charset="2"/>
              </a:rPr>
              <a:t>Check the appropriate list to see whether the element is already in place.</a:t>
            </a:r>
          </a:p>
          <a:p>
            <a:r>
              <a:rPr lang="en-US" sz="2000">
                <a:sym typeface="Symbol" pitchFamily="18" charset="2"/>
              </a:rPr>
              <a:t>If the item to be inserted is already present, then we do nothing.</a:t>
            </a:r>
          </a:p>
          <a:p>
            <a:r>
              <a:rPr lang="en-US" sz="2000">
                <a:sym typeface="Symbol" pitchFamily="18" charset="2"/>
              </a:rPr>
              <a:t>Otherwise, we place it at the front of the list.</a:t>
            </a:r>
          </a:p>
          <a:p>
            <a:pPr>
              <a:buFont typeface="Wingdings" pitchFamily="2" charset="2"/>
              <a:buNone/>
            </a:pPr>
            <a:r>
              <a:rPr lang="en-US" sz="1400">
                <a:sym typeface="Symbol" pitchFamily="18" charset="2"/>
              </a:rPr>
              <a:t>  </a:t>
            </a:r>
          </a:p>
          <a:p>
            <a:pPr>
              <a:buFont typeface="Wingdings" pitchFamily="2" charset="2"/>
              <a:buNone/>
            </a:pPr>
            <a:r>
              <a:rPr lang="en-US" sz="1400">
                <a:sym typeface="Symbol" pitchFamily="18" charset="2"/>
              </a:rPr>
              <a:t>  </a:t>
            </a:r>
            <a:r>
              <a:rPr lang="en-US" sz="1600">
                <a:cs typeface="Times New Roman" charset="0"/>
                <a:sym typeface="Symbol" pitchFamily="18" charset="2"/>
              </a:rPr>
              <a:t>//Insert item x into the HashTable</a:t>
            </a:r>
          </a:p>
          <a:p>
            <a:pPr>
              <a:buFont typeface="Wingdings" pitchFamily="2" charset="2"/>
              <a:buNone/>
            </a:pPr>
            <a:r>
              <a:rPr lang="en-US" sz="1600">
                <a:cs typeface="Times New Roman" charset="0"/>
                <a:sym typeface="Symbol" pitchFamily="18" charset="2"/>
              </a:rPr>
              <a:t>  //If x is already present, then do nothing</a:t>
            </a:r>
          </a:p>
          <a:p>
            <a:pPr>
              <a:buFont typeface="Wingdings" pitchFamily="2" charset="2"/>
              <a:buNone/>
            </a:pPr>
            <a:r>
              <a:rPr lang="en-US" sz="1600">
                <a:cs typeface="Times New Roman" charset="0"/>
                <a:sym typeface="Symbol" pitchFamily="18" charset="2"/>
              </a:rPr>
              <a:t>  template &lt;class HashedObj&gt;</a:t>
            </a:r>
          </a:p>
          <a:p>
            <a:pPr>
              <a:buFont typeface="Wingdings" pitchFamily="2" charset="2"/>
              <a:buNone/>
            </a:pPr>
            <a:r>
              <a:rPr lang="en-US" sz="1600">
                <a:cs typeface="Times New Roman" charset="0"/>
                <a:sym typeface="Symbol" pitchFamily="18" charset="2"/>
              </a:rPr>
              <a:t>  void HashTable &lt;HashedObj&gt; : : insert (const HashedObj &amp; x)</a:t>
            </a:r>
          </a:p>
          <a:p>
            <a:pPr>
              <a:buFont typeface="Wingdings" pitchFamily="2" charset="2"/>
              <a:buNone/>
            </a:pPr>
            <a:r>
              <a:rPr lang="en-US" sz="1600">
                <a:cs typeface="Times New Roman" charset="0"/>
                <a:sym typeface="Symbol" pitchFamily="18" charset="2"/>
              </a:rPr>
              <a:t>  {  </a:t>
            </a:r>
          </a:p>
          <a:p>
            <a:pPr>
              <a:buFont typeface="Wingdings" pitchFamily="2" charset="2"/>
              <a:buNone/>
            </a:pPr>
            <a:r>
              <a:rPr lang="en-US" sz="1600">
                <a:cs typeface="Times New Roman" charset="0"/>
                <a:sym typeface="Symbol" pitchFamily="18" charset="2"/>
              </a:rPr>
              <a:t>	List &lt;HashedObj&gt; &amp; whichList=theList[ hash (x, theList.size( ) ];</a:t>
            </a:r>
          </a:p>
          <a:p>
            <a:pPr>
              <a:buFont typeface="Wingdings" pitchFamily="2" charset="2"/>
              <a:buNone/>
            </a:pPr>
            <a:r>
              <a:rPr lang="en-US" sz="1600">
                <a:cs typeface="Times New Roman" charset="0"/>
                <a:sym typeface="Symbol" pitchFamily="18" charset="2"/>
              </a:rPr>
              <a:t>	ListItr&lt;HashedObj&gt; itr = whichList.find(x);</a:t>
            </a:r>
          </a:p>
          <a:p>
            <a:pPr>
              <a:buFont typeface="Wingdings" pitchFamily="2" charset="2"/>
              <a:buNone/>
            </a:pPr>
            <a:endParaRPr lang="en-US" sz="1600">
              <a:cs typeface="Times New Roman" charset="0"/>
              <a:sym typeface="Symbol" pitchFamily="18" charset="2"/>
            </a:endParaRPr>
          </a:p>
          <a:p>
            <a:pPr>
              <a:buFont typeface="Wingdings" pitchFamily="2" charset="2"/>
              <a:buNone/>
            </a:pPr>
            <a:r>
              <a:rPr lang="en-US" sz="1600">
                <a:cs typeface="Times New Roman" charset="0"/>
                <a:sym typeface="Symbol" pitchFamily="18" charset="2"/>
              </a:rPr>
              <a:t>     if (itr.isPastEnd ( ) )            // not present</a:t>
            </a:r>
          </a:p>
          <a:p>
            <a:pPr>
              <a:buFont typeface="Wingdings" pitchFamily="2" charset="2"/>
              <a:buNone/>
            </a:pPr>
            <a:r>
              <a:rPr lang="en-US" sz="1600">
                <a:cs typeface="Times New Roman" charset="0"/>
                <a:sym typeface="Symbol" pitchFamily="18" charset="2"/>
              </a:rPr>
              <a:t>             whichList.insert (x, whichList.zeroth ( ));</a:t>
            </a:r>
          </a:p>
          <a:p>
            <a:pPr>
              <a:buFont typeface="Wingdings" pitchFamily="2" charset="2"/>
              <a:buNone/>
            </a:pPr>
            <a:r>
              <a:rPr lang="en-US" sz="1600">
                <a:cs typeface="Times New Roman" charset="0"/>
                <a:sym typeface="Symbol" pitchFamily="18" charset="2"/>
              </a:rPr>
              <a:t>  }</a:t>
            </a:r>
          </a:p>
          <a:p>
            <a:pPr>
              <a:buFont typeface="Wingdings" pitchFamily="2" charset="2"/>
              <a:buNone/>
            </a:pPr>
            <a:endParaRPr lang="en-US" sz="1600">
              <a:sym typeface="Symbol" pitchFamily="18" charset="2"/>
            </a:endParaRPr>
          </a:p>
        </p:txBody>
      </p:sp>
      <p:sp>
        <p:nvSpPr>
          <p:cNvPr id="198660" name="Rectangle 4"/>
          <p:cNvSpPr>
            <a:spLocks noChangeArrowheads="1"/>
          </p:cNvSpPr>
          <p:nvPr/>
        </p:nvSpPr>
        <p:spPr bwMode="auto">
          <a:xfrm>
            <a:off x="3076575" y="2190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ChangeArrowheads="1"/>
          </p:cNvSpPr>
          <p:nvPr>
            <p:ph type="title"/>
          </p:nvPr>
        </p:nvSpPr>
        <p:spPr>
          <a:xfrm>
            <a:off x="588963" y="647700"/>
            <a:ext cx="8051800" cy="571500"/>
          </a:xfrm>
        </p:spPr>
        <p:txBody>
          <a:bodyPr/>
          <a:lstStyle/>
          <a:p>
            <a:r>
              <a:rPr lang="en-US" sz="2800"/>
              <a:t>Disadvantage of Separate Chaining Hashing</a:t>
            </a:r>
          </a:p>
        </p:txBody>
      </p:sp>
      <p:sp>
        <p:nvSpPr>
          <p:cNvPr id="200707" name="Rectangle 3" descr="Rectangle: Click to edit Master text styles&#10;Second level&#10;Third level&#10;Fourth level&#10;Fifth level"/>
          <p:cNvSpPr>
            <a:spLocks noGrp="1" noChangeArrowheads="1"/>
          </p:cNvSpPr>
          <p:nvPr>
            <p:ph idx="1"/>
          </p:nvPr>
        </p:nvSpPr>
        <p:spPr>
          <a:xfrm>
            <a:off x="692150" y="1493838"/>
            <a:ext cx="7720013" cy="4619625"/>
          </a:xfrm>
        </p:spPr>
        <p:txBody>
          <a:bodyPr/>
          <a:lstStyle/>
          <a:p>
            <a:r>
              <a:rPr lang="en-US" sz="2400">
                <a:sym typeface="Symbol" pitchFamily="18" charset="2"/>
              </a:rPr>
              <a:t>This implementation tends to slow the algorithm down a bit because of the time required to allocate new cells, and also essentially requires the implementation of a second data structure.</a:t>
            </a:r>
          </a:p>
        </p:txBody>
      </p:sp>
      <p:sp>
        <p:nvSpPr>
          <p:cNvPr id="200708" name="Rectangle 4"/>
          <p:cNvSpPr>
            <a:spLocks noChangeArrowheads="1"/>
          </p:cNvSpPr>
          <p:nvPr/>
        </p:nvSpPr>
        <p:spPr bwMode="auto">
          <a:xfrm>
            <a:off x="3076575" y="2190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noChangeArrowheads="1"/>
          </p:cNvSpPr>
          <p:nvPr>
            <p:ph type="title"/>
          </p:nvPr>
        </p:nvSpPr>
        <p:spPr>
          <a:xfrm>
            <a:off x="609600" y="174625"/>
            <a:ext cx="7772400" cy="571500"/>
          </a:xfrm>
        </p:spPr>
        <p:txBody>
          <a:bodyPr/>
          <a:lstStyle/>
          <a:p>
            <a:r>
              <a:rPr lang="en-US" sz="2800"/>
              <a:t>Collision Resolution: Open Addressing</a:t>
            </a:r>
          </a:p>
        </p:txBody>
      </p:sp>
      <p:sp>
        <p:nvSpPr>
          <p:cNvPr id="203779" name="Rectangle 3" descr="Rectangle: Click to edit Master text styles&#10;Second level&#10;Third level&#10;Fourth level&#10;Fifth level"/>
          <p:cNvSpPr>
            <a:spLocks noGrp="1" noChangeArrowheads="1"/>
          </p:cNvSpPr>
          <p:nvPr>
            <p:ph idx="1"/>
          </p:nvPr>
        </p:nvSpPr>
        <p:spPr>
          <a:xfrm>
            <a:off x="412750" y="838200"/>
            <a:ext cx="8213725" cy="5641975"/>
          </a:xfrm>
        </p:spPr>
        <p:txBody>
          <a:bodyPr/>
          <a:lstStyle/>
          <a:p>
            <a:r>
              <a:rPr lang="en-US" sz="2000">
                <a:sym typeface="Symbol" pitchFamily="18" charset="2"/>
              </a:rPr>
              <a:t>If a collision happens at one hash table call, then look for some other cell in the table which is free.</a:t>
            </a:r>
          </a:p>
          <a:p>
            <a:r>
              <a:rPr lang="en-US" sz="2000">
                <a:sym typeface="Symbol" pitchFamily="18" charset="2"/>
              </a:rPr>
              <a:t>Problems with open addressing</a:t>
            </a:r>
          </a:p>
          <a:p>
            <a:pPr lvl="1"/>
            <a:r>
              <a:rPr lang="en-US" sz="1800">
                <a:sym typeface="Symbol" pitchFamily="18" charset="2"/>
              </a:rPr>
              <a:t>When a collision occurs, need some good way to look for a free cell in the hash table.</a:t>
            </a:r>
          </a:p>
          <a:p>
            <a:pPr lvl="1"/>
            <a:r>
              <a:rPr lang="en-US" sz="1800">
                <a:sym typeface="Symbol" pitchFamily="18" charset="2"/>
              </a:rPr>
              <a:t>The size of the hash table should be larger than the total number of items (normally it is two times the total number of items).</a:t>
            </a:r>
          </a:p>
          <a:p>
            <a:r>
              <a:rPr lang="en-US" sz="2000">
                <a:sym typeface="Symbol" pitchFamily="18" charset="2"/>
              </a:rPr>
              <a:t>General strategy for looking for a free cell</a:t>
            </a:r>
          </a:p>
          <a:p>
            <a:pPr lvl="1">
              <a:buFont typeface="Wingdings" pitchFamily="2" charset="2"/>
              <a:buNone/>
            </a:pPr>
            <a:r>
              <a:rPr lang="en-US" sz="1800">
                <a:sym typeface="Symbol" pitchFamily="18" charset="2"/>
              </a:rPr>
              <a:t>	h</a:t>
            </a:r>
            <a:r>
              <a:rPr lang="en-US" sz="1800" baseline="-25000">
                <a:sym typeface="Symbol" pitchFamily="18" charset="2"/>
              </a:rPr>
              <a:t>i</a:t>
            </a:r>
            <a:r>
              <a:rPr lang="en-US" sz="1800">
                <a:sym typeface="Symbol" pitchFamily="18" charset="2"/>
              </a:rPr>
              <a:t>(x) = (hash(x) + f(i)) mod </a:t>
            </a:r>
            <a:r>
              <a:rPr lang="en-US" sz="1800" i="1">
                <a:latin typeface="Bookman Old Style" pitchFamily="18" charset="0"/>
                <a:sym typeface="Symbol" pitchFamily="18" charset="2"/>
              </a:rPr>
              <a:t>TableSize</a:t>
            </a:r>
            <a:r>
              <a:rPr lang="en-US" sz="1800">
                <a:sym typeface="Symbol" pitchFamily="18" charset="2"/>
              </a:rPr>
              <a:t> </a:t>
            </a:r>
          </a:p>
          <a:p>
            <a:pPr lvl="1">
              <a:buFont typeface="Wingdings" pitchFamily="2" charset="2"/>
              <a:buNone/>
            </a:pPr>
            <a:r>
              <a:rPr lang="en-US" sz="1800">
                <a:sym typeface="Symbol" pitchFamily="18" charset="2"/>
              </a:rPr>
              <a:t>Where, f(0) = 0,</a:t>
            </a:r>
          </a:p>
          <a:p>
            <a:pPr lvl="1">
              <a:buFont typeface="Wingdings" pitchFamily="2" charset="2"/>
              <a:buNone/>
            </a:pPr>
            <a:r>
              <a:rPr lang="en-US" sz="1800">
                <a:sym typeface="Symbol" pitchFamily="18" charset="2"/>
              </a:rPr>
              <a:t>		     f is the collision resolution strategy.</a:t>
            </a:r>
          </a:p>
          <a:p>
            <a:pPr lvl="1"/>
            <a:r>
              <a:rPr lang="en-US" sz="1800">
                <a:sym typeface="Symbol" pitchFamily="18" charset="2"/>
              </a:rPr>
              <a:t>The basic idea is, if a collision occurs, try h</a:t>
            </a:r>
            <a:r>
              <a:rPr lang="en-US" sz="1800" baseline="-25000">
                <a:sym typeface="Symbol" pitchFamily="18" charset="2"/>
              </a:rPr>
              <a:t>1</a:t>
            </a:r>
            <a:r>
              <a:rPr lang="en-US" sz="1800">
                <a:sym typeface="Symbol" pitchFamily="18" charset="2"/>
              </a:rPr>
              <a:t>(x), h</a:t>
            </a:r>
            <a:r>
              <a:rPr lang="en-US" sz="1800" baseline="-25000">
                <a:sym typeface="Symbol" pitchFamily="18" charset="2"/>
              </a:rPr>
              <a:t>2</a:t>
            </a:r>
            <a:r>
              <a:rPr lang="en-US" sz="1800">
                <a:sym typeface="Symbol" pitchFamily="18" charset="2"/>
              </a:rPr>
              <a:t>(x), … to find the first free cell.</a:t>
            </a:r>
          </a:p>
          <a:p>
            <a:pPr lvl="1"/>
            <a:r>
              <a:rPr lang="en-US" sz="1800">
                <a:sym typeface="Symbol" pitchFamily="18" charset="2"/>
              </a:rPr>
              <a:t>Open addressing depends on the collision resolution strategy f.</a:t>
            </a:r>
          </a:p>
          <a:p>
            <a:pPr lvl="1"/>
            <a:endParaRPr lang="en-US" sz="1800">
              <a:sym typeface="Symbol" pitchFamily="18" charset="2"/>
            </a:endParaRPr>
          </a:p>
        </p:txBody>
      </p:sp>
      <p:sp>
        <p:nvSpPr>
          <p:cNvPr id="203780" name="Rectangle 4"/>
          <p:cNvSpPr>
            <a:spLocks noChangeArrowheads="1"/>
          </p:cNvSpPr>
          <p:nvPr/>
        </p:nvSpPr>
        <p:spPr bwMode="auto">
          <a:xfrm>
            <a:off x="3076575" y="2190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02" name="Rectangle 2"/>
          <p:cNvSpPr>
            <a:spLocks noGrp="1" noChangeArrowheads="1"/>
          </p:cNvSpPr>
          <p:nvPr>
            <p:ph type="title"/>
          </p:nvPr>
        </p:nvSpPr>
        <p:spPr>
          <a:xfrm>
            <a:off x="609600" y="174625"/>
            <a:ext cx="7772400" cy="571500"/>
          </a:xfrm>
        </p:spPr>
        <p:txBody>
          <a:bodyPr/>
          <a:lstStyle/>
          <a:p>
            <a:r>
              <a:rPr lang="en-US" sz="2800"/>
              <a:t>Linear Probing</a:t>
            </a:r>
          </a:p>
        </p:txBody>
      </p:sp>
      <p:sp>
        <p:nvSpPr>
          <p:cNvPr id="204803" name="Rectangle 3" descr="Rectangle: Click to edit Master text styles&#10;Second level&#10;Third level&#10;Fourth level&#10;Fifth level"/>
          <p:cNvSpPr>
            <a:spLocks noGrp="1" noChangeArrowheads="1"/>
          </p:cNvSpPr>
          <p:nvPr>
            <p:ph idx="1"/>
          </p:nvPr>
        </p:nvSpPr>
        <p:spPr>
          <a:xfrm>
            <a:off x="412750" y="838200"/>
            <a:ext cx="8213725" cy="5641975"/>
          </a:xfrm>
        </p:spPr>
        <p:txBody>
          <a:bodyPr/>
          <a:lstStyle/>
          <a:p>
            <a:r>
              <a:rPr lang="en-US" sz="2000">
                <a:sym typeface="Symbol" pitchFamily="18" charset="2"/>
              </a:rPr>
              <a:t>In linear probing, f is a linear function of i, typically f(i) = i.</a:t>
            </a:r>
          </a:p>
          <a:p>
            <a:r>
              <a:rPr lang="en-US" sz="2000">
                <a:sym typeface="Symbol" pitchFamily="18" charset="2"/>
              </a:rPr>
              <a:t>This means to trying cells sequentially (with wraparound) in search of an empty cell.</a:t>
            </a:r>
          </a:p>
          <a:p>
            <a:r>
              <a:rPr lang="en-US" sz="2000">
                <a:sym typeface="Symbol" pitchFamily="18" charset="2"/>
              </a:rPr>
              <a:t>For example: </a:t>
            </a:r>
            <a:r>
              <a:rPr lang="en-US" sz="1600" i="1">
                <a:latin typeface="Bookman Old Style" pitchFamily="18" charset="0"/>
                <a:sym typeface="Symbol" pitchFamily="18" charset="2"/>
              </a:rPr>
              <a:t>TableSize = 10,  </a:t>
            </a:r>
            <a:r>
              <a:rPr lang="en-US" sz="2000" i="1">
                <a:sym typeface="Symbol" pitchFamily="18" charset="2"/>
              </a:rPr>
              <a:t>hash</a:t>
            </a:r>
            <a:r>
              <a:rPr lang="en-US" sz="2000">
                <a:sym typeface="Symbol" pitchFamily="18" charset="2"/>
              </a:rPr>
              <a:t>(</a:t>
            </a:r>
            <a:r>
              <a:rPr lang="en-US" sz="2000" i="1">
                <a:sym typeface="Symbol" pitchFamily="18" charset="2"/>
              </a:rPr>
              <a:t>x</a:t>
            </a:r>
            <a:r>
              <a:rPr lang="en-US" sz="2000">
                <a:sym typeface="Symbol" pitchFamily="18" charset="2"/>
              </a:rPr>
              <a:t>) = </a:t>
            </a:r>
            <a:r>
              <a:rPr lang="en-US" sz="2000" i="1">
                <a:sym typeface="Symbol" pitchFamily="18" charset="2"/>
              </a:rPr>
              <a:t>x</a:t>
            </a:r>
            <a:r>
              <a:rPr lang="en-US" sz="2000">
                <a:sym typeface="Symbol" pitchFamily="18" charset="2"/>
              </a:rPr>
              <a:t> mod 10, </a:t>
            </a:r>
            <a:r>
              <a:rPr lang="en-US" sz="2000">
                <a:solidFill>
                  <a:srgbClr val="FF00FF"/>
                </a:solidFill>
                <a:sym typeface="Symbol" pitchFamily="18" charset="2"/>
              </a:rPr>
              <a:t>f(i) = i</a:t>
            </a:r>
            <a:r>
              <a:rPr lang="en-US" sz="2000">
                <a:sym typeface="Symbol" pitchFamily="18" charset="2"/>
              </a:rPr>
              <a:t>,</a:t>
            </a:r>
          </a:p>
          <a:p>
            <a:pPr>
              <a:buFont typeface="Wingdings" pitchFamily="2" charset="2"/>
              <a:buNone/>
            </a:pPr>
            <a:r>
              <a:rPr lang="en-US" sz="2000">
                <a:sym typeface="Symbol" pitchFamily="18" charset="2"/>
              </a:rPr>
              <a:t>			 h</a:t>
            </a:r>
            <a:r>
              <a:rPr lang="en-US" sz="2000" baseline="-25000">
                <a:sym typeface="Symbol" pitchFamily="18" charset="2"/>
              </a:rPr>
              <a:t>i</a:t>
            </a:r>
            <a:r>
              <a:rPr lang="en-US" sz="2000">
                <a:sym typeface="Symbol" pitchFamily="18" charset="2"/>
              </a:rPr>
              <a:t>(x) = (</a:t>
            </a:r>
            <a:r>
              <a:rPr lang="en-US" sz="2000" i="1">
                <a:sym typeface="Symbol" pitchFamily="18" charset="2"/>
              </a:rPr>
              <a:t>hash</a:t>
            </a:r>
            <a:r>
              <a:rPr lang="en-US" sz="2000">
                <a:sym typeface="Symbol" pitchFamily="18" charset="2"/>
              </a:rPr>
              <a:t>(x) + f(i)) mod </a:t>
            </a:r>
            <a:r>
              <a:rPr lang="en-US" sz="2000" i="1">
                <a:latin typeface="Bookman Old Style" pitchFamily="18" charset="0"/>
                <a:sym typeface="Symbol" pitchFamily="18" charset="2"/>
              </a:rPr>
              <a:t>TableSize</a:t>
            </a:r>
            <a:r>
              <a:rPr lang="en-US" sz="2000">
                <a:sym typeface="Symbol" pitchFamily="18" charset="2"/>
              </a:rPr>
              <a:t> </a:t>
            </a:r>
          </a:p>
          <a:p>
            <a:pPr>
              <a:buFont typeface="Wingdings" pitchFamily="2" charset="2"/>
              <a:buNone/>
            </a:pPr>
            <a:r>
              <a:rPr lang="en-US" sz="2000">
                <a:sym typeface="Symbol" pitchFamily="18" charset="2"/>
              </a:rPr>
              <a:t>	Insert keys: </a:t>
            </a:r>
            <a:r>
              <a:rPr lang="en-US" sz="2000">
                <a:solidFill>
                  <a:srgbClr val="FF00FF"/>
                </a:solidFill>
                <a:sym typeface="Symbol" pitchFamily="18" charset="2"/>
              </a:rPr>
              <a:t>89</a:t>
            </a:r>
            <a:r>
              <a:rPr lang="en-US" sz="2000">
                <a:sym typeface="Symbol" pitchFamily="18" charset="2"/>
              </a:rPr>
              <a:t>, 18, 49, 58, 69</a:t>
            </a:r>
          </a:p>
          <a:p>
            <a:pPr lvl="1"/>
            <a:endParaRPr lang="en-US" sz="1800">
              <a:sym typeface="Symbol" pitchFamily="18" charset="2"/>
            </a:endParaRPr>
          </a:p>
        </p:txBody>
      </p:sp>
      <p:sp>
        <p:nvSpPr>
          <p:cNvPr id="204804" name="Rectangle 4"/>
          <p:cNvSpPr>
            <a:spLocks noChangeArrowheads="1"/>
          </p:cNvSpPr>
          <p:nvPr/>
        </p:nvSpPr>
        <p:spPr bwMode="auto">
          <a:xfrm>
            <a:off x="3076575" y="2190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04805" name="Rectangle 5"/>
          <p:cNvSpPr>
            <a:spLocks noChangeArrowheads="1"/>
          </p:cNvSpPr>
          <p:nvPr/>
        </p:nvSpPr>
        <p:spPr bwMode="auto">
          <a:xfrm>
            <a:off x="6096000" y="3044825"/>
            <a:ext cx="928688" cy="30511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806" name="Line 6"/>
          <p:cNvSpPr>
            <a:spLocks noChangeShapeType="1"/>
          </p:cNvSpPr>
          <p:nvPr/>
        </p:nvSpPr>
        <p:spPr bwMode="auto">
          <a:xfrm>
            <a:off x="6096000" y="33528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4807" name="Line 7"/>
          <p:cNvSpPr>
            <a:spLocks noChangeShapeType="1"/>
          </p:cNvSpPr>
          <p:nvPr/>
        </p:nvSpPr>
        <p:spPr bwMode="auto">
          <a:xfrm>
            <a:off x="6096000" y="36576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4808" name="Line 8"/>
          <p:cNvSpPr>
            <a:spLocks noChangeShapeType="1"/>
          </p:cNvSpPr>
          <p:nvPr/>
        </p:nvSpPr>
        <p:spPr bwMode="auto">
          <a:xfrm>
            <a:off x="6096000" y="39624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4809" name="Line 9"/>
          <p:cNvSpPr>
            <a:spLocks noChangeShapeType="1"/>
          </p:cNvSpPr>
          <p:nvPr/>
        </p:nvSpPr>
        <p:spPr bwMode="auto">
          <a:xfrm>
            <a:off x="6096000" y="42672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4810" name="Line 10"/>
          <p:cNvSpPr>
            <a:spLocks noChangeShapeType="1"/>
          </p:cNvSpPr>
          <p:nvPr/>
        </p:nvSpPr>
        <p:spPr bwMode="auto">
          <a:xfrm>
            <a:off x="6096000" y="45720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4811" name="Line 11"/>
          <p:cNvSpPr>
            <a:spLocks noChangeShapeType="1"/>
          </p:cNvSpPr>
          <p:nvPr/>
        </p:nvSpPr>
        <p:spPr bwMode="auto">
          <a:xfrm>
            <a:off x="6096000" y="48768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4812" name="Line 12"/>
          <p:cNvSpPr>
            <a:spLocks noChangeShapeType="1"/>
          </p:cNvSpPr>
          <p:nvPr/>
        </p:nvSpPr>
        <p:spPr bwMode="auto">
          <a:xfrm>
            <a:off x="6096000" y="51816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4813" name="Line 13"/>
          <p:cNvSpPr>
            <a:spLocks noChangeShapeType="1"/>
          </p:cNvSpPr>
          <p:nvPr/>
        </p:nvSpPr>
        <p:spPr bwMode="auto">
          <a:xfrm>
            <a:off x="6096000" y="54864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4814" name="Line 14"/>
          <p:cNvSpPr>
            <a:spLocks noChangeShapeType="1"/>
          </p:cNvSpPr>
          <p:nvPr/>
        </p:nvSpPr>
        <p:spPr bwMode="auto">
          <a:xfrm>
            <a:off x="6096000" y="57912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4815" name="Text Box 15"/>
          <p:cNvSpPr txBox="1">
            <a:spLocks noChangeArrowheads="1"/>
          </p:cNvSpPr>
          <p:nvPr/>
        </p:nvSpPr>
        <p:spPr bwMode="auto">
          <a:xfrm>
            <a:off x="5775325" y="3027363"/>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0</a:t>
            </a:r>
          </a:p>
        </p:txBody>
      </p:sp>
      <p:sp>
        <p:nvSpPr>
          <p:cNvPr id="204816" name="Text Box 16"/>
          <p:cNvSpPr txBox="1">
            <a:spLocks noChangeArrowheads="1"/>
          </p:cNvSpPr>
          <p:nvPr/>
        </p:nvSpPr>
        <p:spPr bwMode="auto">
          <a:xfrm>
            <a:off x="5791200" y="33528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1</a:t>
            </a:r>
          </a:p>
        </p:txBody>
      </p:sp>
      <p:sp>
        <p:nvSpPr>
          <p:cNvPr id="204817" name="Text Box 17"/>
          <p:cNvSpPr txBox="1">
            <a:spLocks noChangeArrowheads="1"/>
          </p:cNvSpPr>
          <p:nvPr/>
        </p:nvSpPr>
        <p:spPr bwMode="auto">
          <a:xfrm>
            <a:off x="5791200" y="36576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2</a:t>
            </a:r>
          </a:p>
        </p:txBody>
      </p:sp>
      <p:sp>
        <p:nvSpPr>
          <p:cNvPr id="204818" name="Text Box 18"/>
          <p:cNvSpPr txBox="1">
            <a:spLocks noChangeArrowheads="1"/>
          </p:cNvSpPr>
          <p:nvPr/>
        </p:nvSpPr>
        <p:spPr bwMode="auto">
          <a:xfrm>
            <a:off x="5791200" y="39624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3</a:t>
            </a:r>
          </a:p>
        </p:txBody>
      </p:sp>
      <p:sp>
        <p:nvSpPr>
          <p:cNvPr id="204819" name="Text Box 19"/>
          <p:cNvSpPr txBox="1">
            <a:spLocks noChangeArrowheads="1"/>
          </p:cNvSpPr>
          <p:nvPr/>
        </p:nvSpPr>
        <p:spPr bwMode="auto">
          <a:xfrm>
            <a:off x="5791200" y="423545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4</a:t>
            </a:r>
          </a:p>
        </p:txBody>
      </p:sp>
      <p:sp>
        <p:nvSpPr>
          <p:cNvPr id="204820" name="Text Box 20"/>
          <p:cNvSpPr txBox="1">
            <a:spLocks noChangeArrowheads="1"/>
          </p:cNvSpPr>
          <p:nvPr/>
        </p:nvSpPr>
        <p:spPr bwMode="auto">
          <a:xfrm>
            <a:off x="5791200" y="454025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5</a:t>
            </a:r>
          </a:p>
        </p:txBody>
      </p:sp>
      <p:sp>
        <p:nvSpPr>
          <p:cNvPr id="204821" name="Text Box 21"/>
          <p:cNvSpPr txBox="1">
            <a:spLocks noChangeArrowheads="1"/>
          </p:cNvSpPr>
          <p:nvPr/>
        </p:nvSpPr>
        <p:spPr bwMode="auto">
          <a:xfrm>
            <a:off x="5791200" y="484505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6</a:t>
            </a:r>
          </a:p>
        </p:txBody>
      </p:sp>
      <p:sp>
        <p:nvSpPr>
          <p:cNvPr id="204822" name="Text Box 22"/>
          <p:cNvSpPr txBox="1">
            <a:spLocks noChangeArrowheads="1"/>
          </p:cNvSpPr>
          <p:nvPr/>
        </p:nvSpPr>
        <p:spPr bwMode="auto">
          <a:xfrm>
            <a:off x="5791200" y="51816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7</a:t>
            </a:r>
          </a:p>
        </p:txBody>
      </p:sp>
      <p:sp>
        <p:nvSpPr>
          <p:cNvPr id="204823" name="Text Box 23"/>
          <p:cNvSpPr txBox="1">
            <a:spLocks noChangeArrowheads="1"/>
          </p:cNvSpPr>
          <p:nvPr/>
        </p:nvSpPr>
        <p:spPr bwMode="auto">
          <a:xfrm>
            <a:off x="5791200" y="54864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8</a:t>
            </a:r>
          </a:p>
        </p:txBody>
      </p:sp>
      <p:sp>
        <p:nvSpPr>
          <p:cNvPr id="204824" name="Text Box 24"/>
          <p:cNvSpPr txBox="1">
            <a:spLocks noChangeArrowheads="1"/>
          </p:cNvSpPr>
          <p:nvPr/>
        </p:nvSpPr>
        <p:spPr bwMode="auto">
          <a:xfrm>
            <a:off x="5791200" y="57912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9</a:t>
            </a:r>
          </a:p>
        </p:txBody>
      </p:sp>
      <p:sp>
        <p:nvSpPr>
          <p:cNvPr id="204825" name="Text Box 25"/>
          <p:cNvSpPr txBox="1">
            <a:spLocks noChangeArrowheads="1"/>
          </p:cNvSpPr>
          <p:nvPr/>
        </p:nvSpPr>
        <p:spPr bwMode="auto">
          <a:xfrm>
            <a:off x="822325" y="3155950"/>
            <a:ext cx="39338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h</a:t>
            </a:r>
            <a:r>
              <a:rPr lang="en-US" sz="1800" baseline="-25000"/>
              <a:t>0</a:t>
            </a:r>
            <a:r>
              <a:rPr lang="en-US" sz="1800"/>
              <a:t>(89) = hash(89) = 89 mod 10 = 9 </a:t>
            </a:r>
          </a:p>
        </p:txBody>
      </p:sp>
      <p:sp>
        <p:nvSpPr>
          <p:cNvPr id="204826" name="Rectangle 26"/>
          <p:cNvSpPr>
            <a:spLocks noChangeArrowheads="1"/>
          </p:cNvSpPr>
          <p:nvPr/>
        </p:nvSpPr>
        <p:spPr bwMode="auto">
          <a:xfrm>
            <a:off x="6324600" y="579120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89</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4825"/>
                                        </p:tgtEl>
                                        <p:attrNameLst>
                                          <p:attrName>style.visibility</p:attrName>
                                        </p:attrNameLst>
                                      </p:cBhvr>
                                      <p:to>
                                        <p:strVal val="visible"/>
                                      </p:to>
                                    </p:set>
                                    <p:animEffect transition="in" filter="blinds(horizontal)">
                                      <p:cBhvr>
                                        <p:cTn id="7" dur="500"/>
                                        <p:tgtEl>
                                          <p:spTgt spid="20482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04826"/>
                                        </p:tgtEl>
                                        <p:attrNameLst>
                                          <p:attrName>style.visibility</p:attrName>
                                        </p:attrNameLst>
                                      </p:cBhvr>
                                      <p:to>
                                        <p:strVal val="visible"/>
                                      </p:to>
                                    </p:set>
                                    <p:animEffect transition="in" filter="blinds(horizontal)">
                                      <p:cBhvr>
                                        <p:cTn id="12" dur="500"/>
                                        <p:tgtEl>
                                          <p:spTgt spid="2048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5" grpId="0" autoUpdateAnimBg="0"/>
      <p:bldP spid="204826"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826" name="Rectangle 2"/>
          <p:cNvSpPr>
            <a:spLocks noGrp="1" noChangeArrowheads="1"/>
          </p:cNvSpPr>
          <p:nvPr>
            <p:ph type="title"/>
          </p:nvPr>
        </p:nvSpPr>
        <p:spPr>
          <a:xfrm>
            <a:off x="609600" y="174625"/>
            <a:ext cx="7772400" cy="571500"/>
          </a:xfrm>
        </p:spPr>
        <p:txBody>
          <a:bodyPr/>
          <a:lstStyle/>
          <a:p>
            <a:r>
              <a:rPr lang="en-US" sz="2800"/>
              <a:t>Linear Probing</a:t>
            </a:r>
          </a:p>
        </p:txBody>
      </p:sp>
      <p:sp>
        <p:nvSpPr>
          <p:cNvPr id="205827" name="Rectangle 3" descr="Rectangle: Click to edit Master text styles&#10;Second level&#10;Third level&#10;Fourth level&#10;Fifth level"/>
          <p:cNvSpPr>
            <a:spLocks noGrp="1" noChangeArrowheads="1"/>
          </p:cNvSpPr>
          <p:nvPr>
            <p:ph idx="1"/>
          </p:nvPr>
        </p:nvSpPr>
        <p:spPr>
          <a:xfrm>
            <a:off x="412750" y="838200"/>
            <a:ext cx="8213725" cy="5641975"/>
          </a:xfrm>
        </p:spPr>
        <p:txBody>
          <a:bodyPr/>
          <a:lstStyle/>
          <a:p>
            <a:r>
              <a:rPr lang="en-US" sz="2000">
                <a:sym typeface="Symbol" pitchFamily="18" charset="2"/>
              </a:rPr>
              <a:t>In linear probing, f is a linear function of i, typically f(i) = i.</a:t>
            </a:r>
          </a:p>
          <a:p>
            <a:r>
              <a:rPr lang="en-US" sz="2000">
                <a:sym typeface="Symbol" pitchFamily="18" charset="2"/>
              </a:rPr>
              <a:t>This means to trying cells sequentially (with wraparound) in search of an empty cell.</a:t>
            </a:r>
          </a:p>
          <a:p>
            <a:r>
              <a:rPr lang="en-US" sz="2000">
                <a:sym typeface="Symbol" pitchFamily="18" charset="2"/>
              </a:rPr>
              <a:t>For example: </a:t>
            </a:r>
            <a:r>
              <a:rPr lang="en-US" sz="1600" i="1">
                <a:latin typeface="Bookman Old Style" pitchFamily="18" charset="0"/>
                <a:sym typeface="Symbol" pitchFamily="18" charset="2"/>
              </a:rPr>
              <a:t>TableSize = 10,  </a:t>
            </a:r>
            <a:r>
              <a:rPr lang="en-US" sz="2000" i="1">
                <a:sym typeface="Symbol" pitchFamily="18" charset="2"/>
              </a:rPr>
              <a:t>hash</a:t>
            </a:r>
            <a:r>
              <a:rPr lang="en-US" sz="2000">
                <a:sym typeface="Symbol" pitchFamily="18" charset="2"/>
              </a:rPr>
              <a:t>(</a:t>
            </a:r>
            <a:r>
              <a:rPr lang="en-US" sz="2000" i="1">
                <a:sym typeface="Symbol" pitchFamily="18" charset="2"/>
              </a:rPr>
              <a:t>x</a:t>
            </a:r>
            <a:r>
              <a:rPr lang="en-US" sz="2000">
                <a:sym typeface="Symbol" pitchFamily="18" charset="2"/>
              </a:rPr>
              <a:t>) = </a:t>
            </a:r>
            <a:r>
              <a:rPr lang="en-US" sz="2000" i="1">
                <a:sym typeface="Symbol" pitchFamily="18" charset="2"/>
              </a:rPr>
              <a:t>x</a:t>
            </a:r>
            <a:r>
              <a:rPr lang="en-US" sz="2000">
                <a:sym typeface="Symbol" pitchFamily="18" charset="2"/>
              </a:rPr>
              <a:t> mod 10, </a:t>
            </a:r>
            <a:r>
              <a:rPr lang="en-US" sz="2000">
                <a:solidFill>
                  <a:srgbClr val="FF00FF"/>
                </a:solidFill>
                <a:sym typeface="Symbol" pitchFamily="18" charset="2"/>
              </a:rPr>
              <a:t>f(i) = i</a:t>
            </a:r>
            <a:r>
              <a:rPr lang="en-US" sz="2000">
                <a:sym typeface="Symbol" pitchFamily="18" charset="2"/>
              </a:rPr>
              <a:t>,</a:t>
            </a:r>
          </a:p>
          <a:p>
            <a:pPr>
              <a:buFont typeface="Wingdings" pitchFamily="2" charset="2"/>
              <a:buNone/>
            </a:pPr>
            <a:r>
              <a:rPr lang="en-US" sz="2000">
                <a:sym typeface="Symbol" pitchFamily="18" charset="2"/>
              </a:rPr>
              <a:t>			 h</a:t>
            </a:r>
            <a:r>
              <a:rPr lang="en-US" sz="2000" baseline="-25000">
                <a:sym typeface="Symbol" pitchFamily="18" charset="2"/>
              </a:rPr>
              <a:t>i</a:t>
            </a:r>
            <a:r>
              <a:rPr lang="en-US" sz="2000">
                <a:sym typeface="Symbol" pitchFamily="18" charset="2"/>
              </a:rPr>
              <a:t>(x) = (</a:t>
            </a:r>
            <a:r>
              <a:rPr lang="en-US" sz="2000" i="1">
                <a:sym typeface="Symbol" pitchFamily="18" charset="2"/>
              </a:rPr>
              <a:t>hash</a:t>
            </a:r>
            <a:r>
              <a:rPr lang="en-US" sz="2000">
                <a:sym typeface="Symbol" pitchFamily="18" charset="2"/>
              </a:rPr>
              <a:t>(x) + f(i)) mod </a:t>
            </a:r>
            <a:r>
              <a:rPr lang="en-US" sz="2000" i="1">
                <a:latin typeface="Bookman Old Style" pitchFamily="18" charset="0"/>
                <a:sym typeface="Symbol" pitchFamily="18" charset="2"/>
              </a:rPr>
              <a:t>TableSize</a:t>
            </a:r>
            <a:r>
              <a:rPr lang="en-US" sz="2000">
                <a:sym typeface="Symbol" pitchFamily="18" charset="2"/>
              </a:rPr>
              <a:t> </a:t>
            </a:r>
          </a:p>
          <a:p>
            <a:pPr>
              <a:buFont typeface="Wingdings" pitchFamily="2" charset="2"/>
              <a:buNone/>
            </a:pPr>
            <a:r>
              <a:rPr lang="en-US" sz="2000">
                <a:sym typeface="Symbol" pitchFamily="18" charset="2"/>
              </a:rPr>
              <a:t>	Insert keys: 89, </a:t>
            </a:r>
            <a:r>
              <a:rPr lang="en-US" sz="2000">
                <a:solidFill>
                  <a:srgbClr val="FF00FF"/>
                </a:solidFill>
                <a:sym typeface="Symbol" pitchFamily="18" charset="2"/>
              </a:rPr>
              <a:t>18</a:t>
            </a:r>
            <a:r>
              <a:rPr lang="en-US" sz="2000">
                <a:sym typeface="Symbol" pitchFamily="18" charset="2"/>
              </a:rPr>
              <a:t>, 49, 58, 69</a:t>
            </a:r>
          </a:p>
          <a:p>
            <a:pPr lvl="1"/>
            <a:endParaRPr lang="en-US" sz="1800">
              <a:sym typeface="Symbol" pitchFamily="18" charset="2"/>
            </a:endParaRPr>
          </a:p>
        </p:txBody>
      </p:sp>
      <p:sp>
        <p:nvSpPr>
          <p:cNvPr id="205828" name="Rectangle 4"/>
          <p:cNvSpPr>
            <a:spLocks noChangeArrowheads="1"/>
          </p:cNvSpPr>
          <p:nvPr/>
        </p:nvSpPr>
        <p:spPr bwMode="auto">
          <a:xfrm>
            <a:off x="3076575" y="2190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05829" name="Rectangle 5"/>
          <p:cNvSpPr>
            <a:spLocks noChangeArrowheads="1"/>
          </p:cNvSpPr>
          <p:nvPr/>
        </p:nvSpPr>
        <p:spPr bwMode="auto">
          <a:xfrm>
            <a:off x="6096000" y="3044825"/>
            <a:ext cx="928688" cy="30511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30" name="Line 6"/>
          <p:cNvSpPr>
            <a:spLocks noChangeShapeType="1"/>
          </p:cNvSpPr>
          <p:nvPr/>
        </p:nvSpPr>
        <p:spPr bwMode="auto">
          <a:xfrm>
            <a:off x="6096000" y="33528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31" name="Line 7"/>
          <p:cNvSpPr>
            <a:spLocks noChangeShapeType="1"/>
          </p:cNvSpPr>
          <p:nvPr/>
        </p:nvSpPr>
        <p:spPr bwMode="auto">
          <a:xfrm>
            <a:off x="6096000" y="36576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32" name="Line 8"/>
          <p:cNvSpPr>
            <a:spLocks noChangeShapeType="1"/>
          </p:cNvSpPr>
          <p:nvPr/>
        </p:nvSpPr>
        <p:spPr bwMode="auto">
          <a:xfrm>
            <a:off x="6096000" y="39624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33" name="Line 9"/>
          <p:cNvSpPr>
            <a:spLocks noChangeShapeType="1"/>
          </p:cNvSpPr>
          <p:nvPr/>
        </p:nvSpPr>
        <p:spPr bwMode="auto">
          <a:xfrm>
            <a:off x="6096000" y="42672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34" name="Line 10"/>
          <p:cNvSpPr>
            <a:spLocks noChangeShapeType="1"/>
          </p:cNvSpPr>
          <p:nvPr/>
        </p:nvSpPr>
        <p:spPr bwMode="auto">
          <a:xfrm>
            <a:off x="6096000" y="45720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35" name="Line 11"/>
          <p:cNvSpPr>
            <a:spLocks noChangeShapeType="1"/>
          </p:cNvSpPr>
          <p:nvPr/>
        </p:nvSpPr>
        <p:spPr bwMode="auto">
          <a:xfrm>
            <a:off x="6096000" y="48768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36" name="Line 12"/>
          <p:cNvSpPr>
            <a:spLocks noChangeShapeType="1"/>
          </p:cNvSpPr>
          <p:nvPr/>
        </p:nvSpPr>
        <p:spPr bwMode="auto">
          <a:xfrm>
            <a:off x="6096000" y="51816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37" name="Line 13"/>
          <p:cNvSpPr>
            <a:spLocks noChangeShapeType="1"/>
          </p:cNvSpPr>
          <p:nvPr/>
        </p:nvSpPr>
        <p:spPr bwMode="auto">
          <a:xfrm>
            <a:off x="6096000" y="54864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38" name="Line 14"/>
          <p:cNvSpPr>
            <a:spLocks noChangeShapeType="1"/>
          </p:cNvSpPr>
          <p:nvPr/>
        </p:nvSpPr>
        <p:spPr bwMode="auto">
          <a:xfrm>
            <a:off x="6096000" y="57912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5839" name="Text Box 15"/>
          <p:cNvSpPr txBox="1">
            <a:spLocks noChangeArrowheads="1"/>
          </p:cNvSpPr>
          <p:nvPr/>
        </p:nvSpPr>
        <p:spPr bwMode="auto">
          <a:xfrm>
            <a:off x="5775325" y="3027363"/>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0</a:t>
            </a:r>
          </a:p>
        </p:txBody>
      </p:sp>
      <p:sp>
        <p:nvSpPr>
          <p:cNvPr id="205840" name="Text Box 16"/>
          <p:cNvSpPr txBox="1">
            <a:spLocks noChangeArrowheads="1"/>
          </p:cNvSpPr>
          <p:nvPr/>
        </p:nvSpPr>
        <p:spPr bwMode="auto">
          <a:xfrm>
            <a:off x="5791200" y="33528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1</a:t>
            </a:r>
          </a:p>
        </p:txBody>
      </p:sp>
      <p:sp>
        <p:nvSpPr>
          <p:cNvPr id="205841" name="Text Box 17"/>
          <p:cNvSpPr txBox="1">
            <a:spLocks noChangeArrowheads="1"/>
          </p:cNvSpPr>
          <p:nvPr/>
        </p:nvSpPr>
        <p:spPr bwMode="auto">
          <a:xfrm>
            <a:off x="5791200" y="36576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2</a:t>
            </a:r>
          </a:p>
        </p:txBody>
      </p:sp>
      <p:sp>
        <p:nvSpPr>
          <p:cNvPr id="205842" name="Text Box 18"/>
          <p:cNvSpPr txBox="1">
            <a:spLocks noChangeArrowheads="1"/>
          </p:cNvSpPr>
          <p:nvPr/>
        </p:nvSpPr>
        <p:spPr bwMode="auto">
          <a:xfrm>
            <a:off x="5791200" y="39624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3</a:t>
            </a:r>
          </a:p>
        </p:txBody>
      </p:sp>
      <p:sp>
        <p:nvSpPr>
          <p:cNvPr id="205843" name="Text Box 19"/>
          <p:cNvSpPr txBox="1">
            <a:spLocks noChangeArrowheads="1"/>
          </p:cNvSpPr>
          <p:nvPr/>
        </p:nvSpPr>
        <p:spPr bwMode="auto">
          <a:xfrm>
            <a:off x="5791200" y="423545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4</a:t>
            </a:r>
          </a:p>
        </p:txBody>
      </p:sp>
      <p:sp>
        <p:nvSpPr>
          <p:cNvPr id="205844" name="Text Box 20"/>
          <p:cNvSpPr txBox="1">
            <a:spLocks noChangeArrowheads="1"/>
          </p:cNvSpPr>
          <p:nvPr/>
        </p:nvSpPr>
        <p:spPr bwMode="auto">
          <a:xfrm>
            <a:off x="5791200" y="454025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5</a:t>
            </a:r>
          </a:p>
        </p:txBody>
      </p:sp>
      <p:sp>
        <p:nvSpPr>
          <p:cNvPr id="205845" name="Text Box 21"/>
          <p:cNvSpPr txBox="1">
            <a:spLocks noChangeArrowheads="1"/>
          </p:cNvSpPr>
          <p:nvPr/>
        </p:nvSpPr>
        <p:spPr bwMode="auto">
          <a:xfrm>
            <a:off x="5791200" y="484505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6</a:t>
            </a:r>
          </a:p>
        </p:txBody>
      </p:sp>
      <p:sp>
        <p:nvSpPr>
          <p:cNvPr id="205846" name="Text Box 22"/>
          <p:cNvSpPr txBox="1">
            <a:spLocks noChangeArrowheads="1"/>
          </p:cNvSpPr>
          <p:nvPr/>
        </p:nvSpPr>
        <p:spPr bwMode="auto">
          <a:xfrm>
            <a:off x="5791200" y="51816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7</a:t>
            </a:r>
          </a:p>
        </p:txBody>
      </p:sp>
      <p:sp>
        <p:nvSpPr>
          <p:cNvPr id="205847" name="Text Box 23"/>
          <p:cNvSpPr txBox="1">
            <a:spLocks noChangeArrowheads="1"/>
          </p:cNvSpPr>
          <p:nvPr/>
        </p:nvSpPr>
        <p:spPr bwMode="auto">
          <a:xfrm>
            <a:off x="5791200" y="54864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8</a:t>
            </a:r>
          </a:p>
        </p:txBody>
      </p:sp>
      <p:sp>
        <p:nvSpPr>
          <p:cNvPr id="205848" name="Text Box 24"/>
          <p:cNvSpPr txBox="1">
            <a:spLocks noChangeArrowheads="1"/>
          </p:cNvSpPr>
          <p:nvPr/>
        </p:nvSpPr>
        <p:spPr bwMode="auto">
          <a:xfrm>
            <a:off x="5791200" y="57912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9</a:t>
            </a:r>
          </a:p>
        </p:txBody>
      </p:sp>
      <p:sp>
        <p:nvSpPr>
          <p:cNvPr id="205849" name="Text Box 25"/>
          <p:cNvSpPr txBox="1">
            <a:spLocks noChangeArrowheads="1"/>
          </p:cNvSpPr>
          <p:nvPr/>
        </p:nvSpPr>
        <p:spPr bwMode="auto">
          <a:xfrm>
            <a:off x="822325" y="3155950"/>
            <a:ext cx="39338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h</a:t>
            </a:r>
            <a:r>
              <a:rPr lang="en-US" sz="1800" baseline="-25000"/>
              <a:t>0</a:t>
            </a:r>
            <a:r>
              <a:rPr lang="en-US" sz="1800"/>
              <a:t>(18) = hash(18) = 18 mod 10 = 8 </a:t>
            </a:r>
          </a:p>
        </p:txBody>
      </p:sp>
      <p:sp>
        <p:nvSpPr>
          <p:cNvPr id="205850" name="Rectangle 26"/>
          <p:cNvSpPr>
            <a:spLocks noChangeArrowheads="1"/>
          </p:cNvSpPr>
          <p:nvPr/>
        </p:nvSpPr>
        <p:spPr bwMode="auto">
          <a:xfrm>
            <a:off x="6324600" y="579120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89</a:t>
            </a:r>
          </a:p>
        </p:txBody>
      </p:sp>
      <p:sp>
        <p:nvSpPr>
          <p:cNvPr id="205851" name="Rectangle 27"/>
          <p:cNvSpPr>
            <a:spLocks noChangeArrowheads="1"/>
          </p:cNvSpPr>
          <p:nvPr/>
        </p:nvSpPr>
        <p:spPr bwMode="auto">
          <a:xfrm>
            <a:off x="6324600" y="548640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18</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5849"/>
                                        </p:tgtEl>
                                        <p:attrNameLst>
                                          <p:attrName>style.visibility</p:attrName>
                                        </p:attrNameLst>
                                      </p:cBhvr>
                                      <p:to>
                                        <p:strVal val="visible"/>
                                      </p:to>
                                    </p:set>
                                    <p:animEffect transition="in" filter="blinds(horizontal)">
                                      <p:cBhvr>
                                        <p:cTn id="7" dur="500"/>
                                        <p:tgtEl>
                                          <p:spTgt spid="20584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05851"/>
                                        </p:tgtEl>
                                        <p:attrNameLst>
                                          <p:attrName>style.visibility</p:attrName>
                                        </p:attrNameLst>
                                      </p:cBhvr>
                                      <p:to>
                                        <p:strVal val="visible"/>
                                      </p:to>
                                    </p:set>
                                    <p:animEffect transition="in" filter="blinds(horizontal)">
                                      <p:cBhvr>
                                        <p:cTn id="12" dur="500"/>
                                        <p:tgtEl>
                                          <p:spTgt spid="2058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49" grpId="0" autoUpdateAnimBg="0"/>
      <p:bldP spid="205851"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a:xfrm>
            <a:off x="609600" y="304800"/>
            <a:ext cx="7772400" cy="571500"/>
          </a:xfrm>
        </p:spPr>
        <p:txBody>
          <a:bodyPr>
            <a:normAutofit fontScale="90000"/>
          </a:bodyPr>
          <a:lstStyle/>
          <a:p>
            <a:r>
              <a:rPr lang="en-US" sz="3200"/>
              <a:t>Motivation</a:t>
            </a:r>
          </a:p>
        </p:txBody>
      </p:sp>
      <p:sp>
        <p:nvSpPr>
          <p:cNvPr id="185347" name="Rectangle 3" descr="Rectangle: Click to edit Master text styles&#10;Second level&#10;Third level&#10;Fourth level&#10;Fifth level"/>
          <p:cNvSpPr>
            <a:spLocks noGrp="1" noChangeArrowheads="1"/>
          </p:cNvSpPr>
          <p:nvPr>
            <p:ph idx="1"/>
          </p:nvPr>
        </p:nvSpPr>
        <p:spPr>
          <a:xfrm>
            <a:off x="504825" y="1054100"/>
            <a:ext cx="8213725" cy="5083175"/>
          </a:xfrm>
        </p:spPr>
        <p:txBody>
          <a:bodyPr/>
          <a:lstStyle/>
          <a:p>
            <a:r>
              <a:rPr lang="en-US" sz="2400"/>
              <a:t>Tree-based data structures </a:t>
            </a:r>
          </a:p>
          <a:p>
            <a:pPr lvl="1"/>
            <a:r>
              <a:rPr lang="en-US" sz="2000" i="1">
                <a:sym typeface="Symbol" pitchFamily="18" charset="2"/>
              </a:rPr>
              <a:t>O</a:t>
            </a:r>
            <a:r>
              <a:rPr lang="en-US" sz="2000">
                <a:sym typeface="Symbol" pitchFamily="18" charset="2"/>
              </a:rPr>
              <a:t>(log</a:t>
            </a:r>
            <a:r>
              <a:rPr lang="en-US" sz="2000" i="1">
                <a:sym typeface="Symbol" pitchFamily="18" charset="2"/>
              </a:rPr>
              <a:t>N</a:t>
            </a:r>
            <a:r>
              <a:rPr lang="en-US" sz="2000">
                <a:sym typeface="Symbol" pitchFamily="18" charset="2"/>
              </a:rPr>
              <a:t>) access time (</a:t>
            </a:r>
            <a:r>
              <a:rPr lang="en-US" sz="2000">
                <a:latin typeface="Batang" pitchFamily="18" charset="-127"/>
                <a:sym typeface="Symbol" pitchFamily="18" charset="2"/>
              </a:rPr>
              <a:t>Find, Insert, Delete</a:t>
            </a:r>
            <a:r>
              <a:rPr lang="en-US" sz="2000">
                <a:sym typeface="Symbol" pitchFamily="18" charset="2"/>
              </a:rPr>
              <a:t>)</a:t>
            </a:r>
          </a:p>
          <a:p>
            <a:r>
              <a:rPr lang="en-US" sz="2400">
                <a:sym typeface="Symbol" pitchFamily="18" charset="2"/>
              </a:rPr>
              <a:t>Can we do better than this?</a:t>
            </a:r>
          </a:p>
          <a:p>
            <a:pPr lvl="1"/>
            <a:r>
              <a:rPr lang="en-US" sz="2000">
                <a:sym typeface="Symbol" pitchFamily="18" charset="2"/>
              </a:rPr>
              <a:t>If we consider the average case rather than worst case, is there a O(1) time approach with high probability?</a:t>
            </a:r>
          </a:p>
          <a:p>
            <a:pPr lvl="1"/>
            <a:r>
              <a:rPr lang="en-US" sz="2000">
                <a:sym typeface="Symbol" pitchFamily="18" charset="2"/>
              </a:rPr>
              <a:t>Hashing is such a data structure that allows for efficient insertion, deletion, and searching of keys in O(1) time on average.</a:t>
            </a:r>
          </a:p>
          <a:p>
            <a:r>
              <a:rPr lang="en-US" sz="2400">
                <a:sym typeface="Symbol" pitchFamily="18" charset="2"/>
              </a:rPr>
              <a:t>Numerous applications</a:t>
            </a:r>
          </a:p>
          <a:p>
            <a:pPr lvl="1"/>
            <a:r>
              <a:rPr lang="en-US" sz="2000">
                <a:sym typeface="Symbol" pitchFamily="18" charset="2"/>
              </a:rPr>
              <a:t>Symbol table of variables in Compilers</a:t>
            </a:r>
          </a:p>
          <a:p>
            <a:pPr lvl="1"/>
            <a:r>
              <a:rPr lang="en-US" sz="2000">
                <a:sym typeface="Symbol" pitchFamily="18" charset="2"/>
              </a:rPr>
              <a:t>Virtual to physical memory translation in Operating Systems</a:t>
            </a:r>
          </a:p>
          <a:p>
            <a:pPr lvl="1"/>
            <a:r>
              <a:rPr lang="en-US" sz="2000">
                <a:sym typeface="Symbol" pitchFamily="18" charset="2"/>
              </a:rPr>
              <a:t>String matching</a:t>
            </a:r>
          </a:p>
          <a:p>
            <a:pPr lvl="1"/>
            <a:endParaRPr lang="en-US" sz="2000">
              <a:sym typeface="Symbol" pitchFamily="18" charset="2"/>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6850" name="Rectangle 2"/>
          <p:cNvSpPr>
            <a:spLocks noGrp="1" noChangeArrowheads="1"/>
          </p:cNvSpPr>
          <p:nvPr>
            <p:ph type="title"/>
          </p:nvPr>
        </p:nvSpPr>
        <p:spPr>
          <a:xfrm>
            <a:off x="609600" y="174625"/>
            <a:ext cx="7772400" cy="571500"/>
          </a:xfrm>
        </p:spPr>
        <p:txBody>
          <a:bodyPr/>
          <a:lstStyle/>
          <a:p>
            <a:r>
              <a:rPr lang="en-US" sz="2800"/>
              <a:t>Linear Probing</a:t>
            </a:r>
          </a:p>
        </p:txBody>
      </p:sp>
      <p:sp>
        <p:nvSpPr>
          <p:cNvPr id="206851" name="Rectangle 3" descr="Rectangle: Click to edit Master text styles&#10;Second level&#10;Third level&#10;Fourth level&#10;Fifth level"/>
          <p:cNvSpPr>
            <a:spLocks noGrp="1" noChangeArrowheads="1"/>
          </p:cNvSpPr>
          <p:nvPr>
            <p:ph idx="1"/>
          </p:nvPr>
        </p:nvSpPr>
        <p:spPr>
          <a:xfrm>
            <a:off x="412750" y="838200"/>
            <a:ext cx="8213725" cy="5641975"/>
          </a:xfrm>
        </p:spPr>
        <p:txBody>
          <a:bodyPr/>
          <a:lstStyle/>
          <a:p>
            <a:r>
              <a:rPr lang="en-US" sz="2000">
                <a:sym typeface="Symbol" pitchFamily="18" charset="2"/>
              </a:rPr>
              <a:t>In linear probing, f is a linear function of i, typically f(i) = i.</a:t>
            </a:r>
          </a:p>
          <a:p>
            <a:r>
              <a:rPr lang="en-US" sz="2000">
                <a:sym typeface="Symbol" pitchFamily="18" charset="2"/>
              </a:rPr>
              <a:t>This means to trying cells sequentially (with wraparound) in search of an empty cell.</a:t>
            </a:r>
          </a:p>
          <a:p>
            <a:r>
              <a:rPr lang="en-US" sz="2000">
                <a:sym typeface="Symbol" pitchFamily="18" charset="2"/>
              </a:rPr>
              <a:t>For example: </a:t>
            </a:r>
            <a:r>
              <a:rPr lang="en-US" sz="1600" i="1">
                <a:latin typeface="Bookman Old Style" pitchFamily="18" charset="0"/>
                <a:sym typeface="Symbol" pitchFamily="18" charset="2"/>
              </a:rPr>
              <a:t>TableSize = 10,  </a:t>
            </a:r>
            <a:r>
              <a:rPr lang="en-US" sz="2000" i="1">
                <a:sym typeface="Symbol" pitchFamily="18" charset="2"/>
              </a:rPr>
              <a:t>hash</a:t>
            </a:r>
            <a:r>
              <a:rPr lang="en-US" sz="2000">
                <a:sym typeface="Symbol" pitchFamily="18" charset="2"/>
              </a:rPr>
              <a:t>(</a:t>
            </a:r>
            <a:r>
              <a:rPr lang="en-US" sz="2000" i="1">
                <a:sym typeface="Symbol" pitchFamily="18" charset="2"/>
              </a:rPr>
              <a:t>x</a:t>
            </a:r>
            <a:r>
              <a:rPr lang="en-US" sz="2000">
                <a:sym typeface="Symbol" pitchFamily="18" charset="2"/>
              </a:rPr>
              <a:t>) = </a:t>
            </a:r>
            <a:r>
              <a:rPr lang="en-US" sz="2000" i="1">
                <a:sym typeface="Symbol" pitchFamily="18" charset="2"/>
              </a:rPr>
              <a:t>x</a:t>
            </a:r>
            <a:r>
              <a:rPr lang="en-US" sz="2000">
                <a:sym typeface="Symbol" pitchFamily="18" charset="2"/>
              </a:rPr>
              <a:t> mod 10, </a:t>
            </a:r>
            <a:r>
              <a:rPr lang="en-US" sz="2000">
                <a:solidFill>
                  <a:srgbClr val="FF00FF"/>
                </a:solidFill>
                <a:sym typeface="Symbol" pitchFamily="18" charset="2"/>
              </a:rPr>
              <a:t>f(i) = i</a:t>
            </a:r>
            <a:r>
              <a:rPr lang="en-US" sz="2000">
                <a:sym typeface="Symbol" pitchFamily="18" charset="2"/>
              </a:rPr>
              <a:t>,</a:t>
            </a:r>
          </a:p>
          <a:p>
            <a:pPr>
              <a:buFont typeface="Wingdings" pitchFamily="2" charset="2"/>
              <a:buNone/>
            </a:pPr>
            <a:r>
              <a:rPr lang="en-US" sz="2000">
                <a:sym typeface="Symbol" pitchFamily="18" charset="2"/>
              </a:rPr>
              <a:t>			 h</a:t>
            </a:r>
            <a:r>
              <a:rPr lang="en-US" sz="2000" baseline="-25000">
                <a:sym typeface="Symbol" pitchFamily="18" charset="2"/>
              </a:rPr>
              <a:t>i</a:t>
            </a:r>
            <a:r>
              <a:rPr lang="en-US" sz="2000">
                <a:sym typeface="Symbol" pitchFamily="18" charset="2"/>
              </a:rPr>
              <a:t>(x) = (</a:t>
            </a:r>
            <a:r>
              <a:rPr lang="en-US" sz="2000" i="1">
                <a:sym typeface="Symbol" pitchFamily="18" charset="2"/>
              </a:rPr>
              <a:t>hash</a:t>
            </a:r>
            <a:r>
              <a:rPr lang="en-US" sz="2000">
                <a:sym typeface="Symbol" pitchFamily="18" charset="2"/>
              </a:rPr>
              <a:t>(x) + f(i)) mod </a:t>
            </a:r>
            <a:r>
              <a:rPr lang="en-US" sz="2000" i="1">
                <a:latin typeface="Bookman Old Style" pitchFamily="18" charset="0"/>
                <a:sym typeface="Symbol" pitchFamily="18" charset="2"/>
              </a:rPr>
              <a:t>TableSize</a:t>
            </a:r>
            <a:r>
              <a:rPr lang="en-US" sz="2000">
                <a:sym typeface="Symbol" pitchFamily="18" charset="2"/>
              </a:rPr>
              <a:t> </a:t>
            </a:r>
          </a:p>
          <a:p>
            <a:pPr>
              <a:buFont typeface="Wingdings" pitchFamily="2" charset="2"/>
              <a:buNone/>
            </a:pPr>
            <a:r>
              <a:rPr lang="en-US" sz="2000">
                <a:sym typeface="Symbol" pitchFamily="18" charset="2"/>
              </a:rPr>
              <a:t>	Insert keys: 89, 18, </a:t>
            </a:r>
            <a:r>
              <a:rPr lang="en-US" sz="2000">
                <a:solidFill>
                  <a:srgbClr val="FF00FF"/>
                </a:solidFill>
                <a:sym typeface="Symbol" pitchFamily="18" charset="2"/>
              </a:rPr>
              <a:t>49</a:t>
            </a:r>
            <a:r>
              <a:rPr lang="en-US" sz="2000">
                <a:sym typeface="Symbol" pitchFamily="18" charset="2"/>
              </a:rPr>
              <a:t>, 58, 69</a:t>
            </a:r>
          </a:p>
          <a:p>
            <a:pPr lvl="1"/>
            <a:endParaRPr lang="en-US" sz="1800">
              <a:sym typeface="Symbol" pitchFamily="18" charset="2"/>
            </a:endParaRPr>
          </a:p>
        </p:txBody>
      </p:sp>
      <p:sp>
        <p:nvSpPr>
          <p:cNvPr id="206852" name="Rectangle 4"/>
          <p:cNvSpPr>
            <a:spLocks noChangeArrowheads="1"/>
          </p:cNvSpPr>
          <p:nvPr/>
        </p:nvSpPr>
        <p:spPr bwMode="auto">
          <a:xfrm>
            <a:off x="3076575" y="2190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06853" name="Rectangle 5"/>
          <p:cNvSpPr>
            <a:spLocks noChangeArrowheads="1"/>
          </p:cNvSpPr>
          <p:nvPr/>
        </p:nvSpPr>
        <p:spPr bwMode="auto">
          <a:xfrm>
            <a:off x="6096000" y="3044825"/>
            <a:ext cx="928688" cy="30511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854" name="Line 6"/>
          <p:cNvSpPr>
            <a:spLocks noChangeShapeType="1"/>
          </p:cNvSpPr>
          <p:nvPr/>
        </p:nvSpPr>
        <p:spPr bwMode="auto">
          <a:xfrm>
            <a:off x="6096000" y="33528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6855" name="Line 7"/>
          <p:cNvSpPr>
            <a:spLocks noChangeShapeType="1"/>
          </p:cNvSpPr>
          <p:nvPr/>
        </p:nvSpPr>
        <p:spPr bwMode="auto">
          <a:xfrm>
            <a:off x="6096000" y="36576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6856" name="Line 8"/>
          <p:cNvSpPr>
            <a:spLocks noChangeShapeType="1"/>
          </p:cNvSpPr>
          <p:nvPr/>
        </p:nvSpPr>
        <p:spPr bwMode="auto">
          <a:xfrm>
            <a:off x="6096000" y="39624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6857" name="Line 9"/>
          <p:cNvSpPr>
            <a:spLocks noChangeShapeType="1"/>
          </p:cNvSpPr>
          <p:nvPr/>
        </p:nvSpPr>
        <p:spPr bwMode="auto">
          <a:xfrm>
            <a:off x="6096000" y="42672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6858" name="Line 10"/>
          <p:cNvSpPr>
            <a:spLocks noChangeShapeType="1"/>
          </p:cNvSpPr>
          <p:nvPr/>
        </p:nvSpPr>
        <p:spPr bwMode="auto">
          <a:xfrm>
            <a:off x="6096000" y="45720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6859" name="Line 11"/>
          <p:cNvSpPr>
            <a:spLocks noChangeShapeType="1"/>
          </p:cNvSpPr>
          <p:nvPr/>
        </p:nvSpPr>
        <p:spPr bwMode="auto">
          <a:xfrm>
            <a:off x="6096000" y="48768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6860" name="Line 12"/>
          <p:cNvSpPr>
            <a:spLocks noChangeShapeType="1"/>
          </p:cNvSpPr>
          <p:nvPr/>
        </p:nvSpPr>
        <p:spPr bwMode="auto">
          <a:xfrm>
            <a:off x="6096000" y="51816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6861" name="Line 13"/>
          <p:cNvSpPr>
            <a:spLocks noChangeShapeType="1"/>
          </p:cNvSpPr>
          <p:nvPr/>
        </p:nvSpPr>
        <p:spPr bwMode="auto">
          <a:xfrm>
            <a:off x="6096000" y="54864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6862" name="Line 14"/>
          <p:cNvSpPr>
            <a:spLocks noChangeShapeType="1"/>
          </p:cNvSpPr>
          <p:nvPr/>
        </p:nvSpPr>
        <p:spPr bwMode="auto">
          <a:xfrm>
            <a:off x="6096000" y="57912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6863" name="Text Box 15"/>
          <p:cNvSpPr txBox="1">
            <a:spLocks noChangeArrowheads="1"/>
          </p:cNvSpPr>
          <p:nvPr/>
        </p:nvSpPr>
        <p:spPr bwMode="auto">
          <a:xfrm>
            <a:off x="5775325" y="3027363"/>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0</a:t>
            </a:r>
          </a:p>
        </p:txBody>
      </p:sp>
      <p:sp>
        <p:nvSpPr>
          <p:cNvPr id="206864" name="Text Box 16"/>
          <p:cNvSpPr txBox="1">
            <a:spLocks noChangeArrowheads="1"/>
          </p:cNvSpPr>
          <p:nvPr/>
        </p:nvSpPr>
        <p:spPr bwMode="auto">
          <a:xfrm>
            <a:off x="5791200" y="33528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1</a:t>
            </a:r>
          </a:p>
        </p:txBody>
      </p:sp>
      <p:sp>
        <p:nvSpPr>
          <p:cNvPr id="206865" name="Text Box 17"/>
          <p:cNvSpPr txBox="1">
            <a:spLocks noChangeArrowheads="1"/>
          </p:cNvSpPr>
          <p:nvPr/>
        </p:nvSpPr>
        <p:spPr bwMode="auto">
          <a:xfrm>
            <a:off x="5791200" y="36576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2</a:t>
            </a:r>
          </a:p>
        </p:txBody>
      </p:sp>
      <p:sp>
        <p:nvSpPr>
          <p:cNvPr id="206866" name="Text Box 18"/>
          <p:cNvSpPr txBox="1">
            <a:spLocks noChangeArrowheads="1"/>
          </p:cNvSpPr>
          <p:nvPr/>
        </p:nvSpPr>
        <p:spPr bwMode="auto">
          <a:xfrm>
            <a:off x="5791200" y="39624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3</a:t>
            </a:r>
          </a:p>
        </p:txBody>
      </p:sp>
      <p:sp>
        <p:nvSpPr>
          <p:cNvPr id="206867" name="Text Box 19"/>
          <p:cNvSpPr txBox="1">
            <a:spLocks noChangeArrowheads="1"/>
          </p:cNvSpPr>
          <p:nvPr/>
        </p:nvSpPr>
        <p:spPr bwMode="auto">
          <a:xfrm>
            <a:off x="5791200" y="423545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4</a:t>
            </a:r>
          </a:p>
        </p:txBody>
      </p:sp>
      <p:sp>
        <p:nvSpPr>
          <p:cNvPr id="206868" name="Text Box 20"/>
          <p:cNvSpPr txBox="1">
            <a:spLocks noChangeArrowheads="1"/>
          </p:cNvSpPr>
          <p:nvPr/>
        </p:nvSpPr>
        <p:spPr bwMode="auto">
          <a:xfrm>
            <a:off x="5791200" y="454025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5</a:t>
            </a:r>
          </a:p>
        </p:txBody>
      </p:sp>
      <p:sp>
        <p:nvSpPr>
          <p:cNvPr id="206869" name="Text Box 21"/>
          <p:cNvSpPr txBox="1">
            <a:spLocks noChangeArrowheads="1"/>
          </p:cNvSpPr>
          <p:nvPr/>
        </p:nvSpPr>
        <p:spPr bwMode="auto">
          <a:xfrm>
            <a:off x="5791200" y="484505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6</a:t>
            </a:r>
          </a:p>
        </p:txBody>
      </p:sp>
      <p:sp>
        <p:nvSpPr>
          <p:cNvPr id="206870" name="Text Box 22"/>
          <p:cNvSpPr txBox="1">
            <a:spLocks noChangeArrowheads="1"/>
          </p:cNvSpPr>
          <p:nvPr/>
        </p:nvSpPr>
        <p:spPr bwMode="auto">
          <a:xfrm>
            <a:off x="5791200" y="51816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7</a:t>
            </a:r>
          </a:p>
        </p:txBody>
      </p:sp>
      <p:sp>
        <p:nvSpPr>
          <p:cNvPr id="206871" name="Text Box 23"/>
          <p:cNvSpPr txBox="1">
            <a:spLocks noChangeArrowheads="1"/>
          </p:cNvSpPr>
          <p:nvPr/>
        </p:nvSpPr>
        <p:spPr bwMode="auto">
          <a:xfrm>
            <a:off x="5791200" y="54864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8</a:t>
            </a:r>
          </a:p>
        </p:txBody>
      </p:sp>
      <p:sp>
        <p:nvSpPr>
          <p:cNvPr id="206872" name="Text Box 24"/>
          <p:cNvSpPr txBox="1">
            <a:spLocks noChangeArrowheads="1"/>
          </p:cNvSpPr>
          <p:nvPr/>
        </p:nvSpPr>
        <p:spPr bwMode="auto">
          <a:xfrm>
            <a:off x="5791200" y="57912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9</a:t>
            </a:r>
          </a:p>
        </p:txBody>
      </p:sp>
      <p:sp>
        <p:nvSpPr>
          <p:cNvPr id="206873" name="Text Box 25"/>
          <p:cNvSpPr txBox="1">
            <a:spLocks noChangeArrowheads="1"/>
          </p:cNvSpPr>
          <p:nvPr/>
        </p:nvSpPr>
        <p:spPr bwMode="auto">
          <a:xfrm>
            <a:off x="822325" y="3155950"/>
            <a:ext cx="39338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h</a:t>
            </a:r>
            <a:r>
              <a:rPr lang="en-US" sz="1800" baseline="-25000"/>
              <a:t>0</a:t>
            </a:r>
            <a:r>
              <a:rPr lang="en-US" sz="1800"/>
              <a:t>(49) = hash(49) = 49 mod 10 = 9 </a:t>
            </a:r>
          </a:p>
        </p:txBody>
      </p:sp>
      <p:sp>
        <p:nvSpPr>
          <p:cNvPr id="206874" name="Rectangle 26"/>
          <p:cNvSpPr>
            <a:spLocks noChangeArrowheads="1"/>
          </p:cNvSpPr>
          <p:nvPr/>
        </p:nvSpPr>
        <p:spPr bwMode="auto">
          <a:xfrm>
            <a:off x="6324600" y="579120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89</a:t>
            </a:r>
          </a:p>
        </p:txBody>
      </p:sp>
      <p:sp>
        <p:nvSpPr>
          <p:cNvPr id="206875" name="Rectangle 27"/>
          <p:cNvSpPr>
            <a:spLocks noChangeArrowheads="1"/>
          </p:cNvSpPr>
          <p:nvPr/>
        </p:nvSpPr>
        <p:spPr bwMode="auto">
          <a:xfrm>
            <a:off x="6324600" y="548640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18</a:t>
            </a:r>
          </a:p>
        </p:txBody>
      </p:sp>
      <p:sp>
        <p:nvSpPr>
          <p:cNvPr id="206876" name="Text Box 28"/>
          <p:cNvSpPr txBox="1">
            <a:spLocks noChangeArrowheads="1"/>
          </p:cNvSpPr>
          <p:nvPr/>
        </p:nvSpPr>
        <p:spPr bwMode="auto">
          <a:xfrm>
            <a:off x="838200" y="3505200"/>
            <a:ext cx="37242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h</a:t>
            </a:r>
            <a:r>
              <a:rPr lang="en-US" sz="1800" baseline="-25000"/>
              <a:t>1</a:t>
            </a:r>
            <a:r>
              <a:rPr lang="en-US" sz="1800"/>
              <a:t>(49) = (hash(49) + f(1)) mod 10</a:t>
            </a:r>
          </a:p>
          <a:p>
            <a:r>
              <a:rPr lang="en-US" sz="1800"/>
              <a:t>          = (9 + 1) mod 10 = 0 </a:t>
            </a:r>
          </a:p>
        </p:txBody>
      </p:sp>
      <p:sp>
        <p:nvSpPr>
          <p:cNvPr id="206877" name="Rectangle 29"/>
          <p:cNvSpPr>
            <a:spLocks noChangeArrowheads="1"/>
          </p:cNvSpPr>
          <p:nvPr/>
        </p:nvSpPr>
        <p:spPr bwMode="auto">
          <a:xfrm>
            <a:off x="6299200" y="304800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49</a:t>
            </a:r>
          </a:p>
        </p:txBody>
      </p:sp>
      <p:sp>
        <p:nvSpPr>
          <p:cNvPr id="206878" name="Text Box 30"/>
          <p:cNvSpPr txBox="1">
            <a:spLocks noChangeArrowheads="1"/>
          </p:cNvSpPr>
          <p:nvPr/>
        </p:nvSpPr>
        <p:spPr bwMode="auto">
          <a:xfrm>
            <a:off x="593725" y="4679950"/>
            <a:ext cx="467518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Question: if f(I) = 2*i, which location should</a:t>
            </a:r>
          </a:p>
          <a:p>
            <a:r>
              <a:rPr lang="en-US" sz="1800"/>
              <a:t>	 we put 49 into the table?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6873"/>
                                        </p:tgtEl>
                                        <p:attrNameLst>
                                          <p:attrName>style.visibility</p:attrName>
                                        </p:attrNameLst>
                                      </p:cBhvr>
                                      <p:to>
                                        <p:strVal val="visible"/>
                                      </p:to>
                                    </p:set>
                                    <p:animEffect transition="in" filter="blinds(horizontal)">
                                      <p:cBhvr>
                                        <p:cTn id="7" dur="500"/>
                                        <p:tgtEl>
                                          <p:spTgt spid="20687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06876"/>
                                        </p:tgtEl>
                                        <p:attrNameLst>
                                          <p:attrName>style.visibility</p:attrName>
                                        </p:attrNameLst>
                                      </p:cBhvr>
                                      <p:to>
                                        <p:strVal val="visible"/>
                                      </p:to>
                                    </p:set>
                                    <p:animEffect transition="in" filter="blinds(horizontal)">
                                      <p:cBhvr>
                                        <p:cTn id="12" dur="500"/>
                                        <p:tgtEl>
                                          <p:spTgt spid="20687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06877"/>
                                        </p:tgtEl>
                                        <p:attrNameLst>
                                          <p:attrName>style.visibility</p:attrName>
                                        </p:attrNameLst>
                                      </p:cBhvr>
                                      <p:to>
                                        <p:strVal val="visible"/>
                                      </p:to>
                                    </p:set>
                                    <p:animEffect transition="in" filter="blinds(horizontal)">
                                      <p:cBhvr>
                                        <p:cTn id="17" dur="500"/>
                                        <p:tgtEl>
                                          <p:spTgt spid="20687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06878"/>
                                        </p:tgtEl>
                                        <p:attrNameLst>
                                          <p:attrName>style.visibility</p:attrName>
                                        </p:attrNameLst>
                                      </p:cBhvr>
                                      <p:to>
                                        <p:strVal val="visible"/>
                                      </p:to>
                                    </p:set>
                                    <p:animEffect transition="in" filter="blinds(horizontal)">
                                      <p:cBhvr>
                                        <p:cTn id="22" dur="500"/>
                                        <p:tgtEl>
                                          <p:spTgt spid="2068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873" grpId="0" autoUpdateAnimBg="0"/>
      <p:bldP spid="206876" grpId="0" autoUpdateAnimBg="0"/>
      <p:bldP spid="206877" grpId="0" autoUpdateAnimBg="0"/>
      <p:bldP spid="206878"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7874" name="Rectangle 2"/>
          <p:cNvSpPr>
            <a:spLocks noGrp="1" noChangeArrowheads="1"/>
          </p:cNvSpPr>
          <p:nvPr>
            <p:ph type="title"/>
          </p:nvPr>
        </p:nvSpPr>
        <p:spPr>
          <a:xfrm>
            <a:off x="609600" y="174625"/>
            <a:ext cx="7772400" cy="571500"/>
          </a:xfrm>
        </p:spPr>
        <p:txBody>
          <a:bodyPr/>
          <a:lstStyle/>
          <a:p>
            <a:r>
              <a:rPr lang="en-US" sz="2800"/>
              <a:t>Linear Probing</a:t>
            </a:r>
          </a:p>
        </p:txBody>
      </p:sp>
      <p:sp>
        <p:nvSpPr>
          <p:cNvPr id="207875" name="Rectangle 3" descr="Rectangle: Click to edit Master text styles&#10;Second level&#10;Third level&#10;Fourth level&#10;Fifth level"/>
          <p:cNvSpPr>
            <a:spLocks noGrp="1" noChangeArrowheads="1"/>
          </p:cNvSpPr>
          <p:nvPr>
            <p:ph idx="1"/>
          </p:nvPr>
        </p:nvSpPr>
        <p:spPr>
          <a:xfrm>
            <a:off x="412750" y="838200"/>
            <a:ext cx="8213725" cy="5641975"/>
          </a:xfrm>
        </p:spPr>
        <p:txBody>
          <a:bodyPr/>
          <a:lstStyle/>
          <a:p>
            <a:r>
              <a:rPr lang="en-US" sz="2000">
                <a:sym typeface="Symbol" pitchFamily="18" charset="2"/>
              </a:rPr>
              <a:t>In linear probing, f is a linear function of i, typically f(i) = i.</a:t>
            </a:r>
          </a:p>
          <a:p>
            <a:r>
              <a:rPr lang="en-US" sz="2000">
                <a:sym typeface="Symbol" pitchFamily="18" charset="2"/>
              </a:rPr>
              <a:t>This means to trying cells sequentially (with wraparound) in search of an empty cell.</a:t>
            </a:r>
          </a:p>
          <a:p>
            <a:r>
              <a:rPr lang="en-US" sz="2000">
                <a:sym typeface="Symbol" pitchFamily="18" charset="2"/>
              </a:rPr>
              <a:t>For example: </a:t>
            </a:r>
            <a:r>
              <a:rPr lang="en-US" sz="1600" i="1">
                <a:latin typeface="Bookman Old Style" pitchFamily="18" charset="0"/>
                <a:sym typeface="Symbol" pitchFamily="18" charset="2"/>
              </a:rPr>
              <a:t>TableSize = 10,  </a:t>
            </a:r>
            <a:r>
              <a:rPr lang="en-US" sz="2000" i="1">
                <a:sym typeface="Symbol" pitchFamily="18" charset="2"/>
              </a:rPr>
              <a:t>hash</a:t>
            </a:r>
            <a:r>
              <a:rPr lang="en-US" sz="2000">
                <a:sym typeface="Symbol" pitchFamily="18" charset="2"/>
              </a:rPr>
              <a:t>(</a:t>
            </a:r>
            <a:r>
              <a:rPr lang="en-US" sz="2000" i="1">
                <a:sym typeface="Symbol" pitchFamily="18" charset="2"/>
              </a:rPr>
              <a:t>x</a:t>
            </a:r>
            <a:r>
              <a:rPr lang="en-US" sz="2000">
                <a:sym typeface="Symbol" pitchFamily="18" charset="2"/>
              </a:rPr>
              <a:t>) = </a:t>
            </a:r>
            <a:r>
              <a:rPr lang="en-US" sz="2000" i="1">
                <a:sym typeface="Symbol" pitchFamily="18" charset="2"/>
              </a:rPr>
              <a:t>x</a:t>
            </a:r>
            <a:r>
              <a:rPr lang="en-US" sz="2000">
                <a:sym typeface="Symbol" pitchFamily="18" charset="2"/>
              </a:rPr>
              <a:t> mod 10, </a:t>
            </a:r>
            <a:r>
              <a:rPr lang="en-US" sz="2000">
                <a:solidFill>
                  <a:srgbClr val="FF00FF"/>
                </a:solidFill>
                <a:sym typeface="Symbol" pitchFamily="18" charset="2"/>
              </a:rPr>
              <a:t>f(i) = i</a:t>
            </a:r>
            <a:r>
              <a:rPr lang="en-US" sz="2000">
                <a:sym typeface="Symbol" pitchFamily="18" charset="2"/>
              </a:rPr>
              <a:t>,</a:t>
            </a:r>
          </a:p>
          <a:p>
            <a:pPr>
              <a:buFont typeface="Wingdings" pitchFamily="2" charset="2"/>
              <a:buNone/>
            </a:pPr>
            <a:r>
              <a:rPr lang="en-US" sz="2000">
                <a:sym typeface="Symbol" pitchFamily="18" charset="2"/>
              </a:rPr>
              <a:t>			 h</a:t>
            </a:r>
            <a:r>
              <a:rPr lang="en-US" sz="2000" baseline="-25000">
                <a:sym typeface="Symbol" pitchFamily="18" charset="2"/>
              </a:rPr>
              <a:t>i</a:t>
            </a:r>
            <a:r>
              <a:rPr lang="en-US" sz="2000">
                <a:sym typeface="Symbol" pitchFamily="18" charset="2"/>
              </a:rPr>
              <a:t>(x) = (</a:t>
            </a:r>
            <a:r>
              <a:rPr lang="en-US" sz="2000" i="1">
                <a:sym typeface="Symbol" pitchFamily="18" charset="2"/>
              </a:rPr>
              <a:t>hash</a:t>
            </a:r>
            <a:r>
              <a:rPr lang="en-US" sz="2000">
                <a:sym typeface="Symbol" pitchFamily="18" charset="2"/>
              </a:rPr>
              <a:t>(x) + f(i)) mod </a:t>
            </a:r>
            <a:r>
              <a:rPr lang="en-US" sz="2000" i="1">
                <a:latin typeface="Bookman Old Style" pitchFamily="18" charset="0"/>
                <a:sym typeface="Symbol" pitchFamily="18" charset="2"/>
              </a:rPr>
              <a:t>TableSize</a:t>
            </a:r>
            <a:r>
              <a:rPr lang="en-US" sz="2000">
                <a:sym typeface="Symbol" pitchFamily="18" charset="2"/>
              </a:rPr>
              <a:t> </a:t>
            </a:r>
          </a:p>
          <a:p>
            <a:pPr>
              <a:buFont typeface="Wingdings" pitchFamily="2" charset="2"/>
              <a:buNone/>
            </a:pPr>
            <a:r>
              <a:rPr lang="en-US" sz="2000">
                <a:sym typeface="Symbol" pitchFamily="18" charset="2"/>
              </a:rPr>
              <a:t>	Insert keys: 89, 18, 49, </a:t>
            </a:r>
            <a:r>
              <a:rPr lang="en-US" sz="2000">
                <a:solidFill>
                  <a:srgbClr val="FF00FF"/>
                </a:solidFill>
                <a:sym typeface="Symbol" pitchFamily="18" charset="2"/>
              </a:rPr>
              <a:t>58</a:t>
            </a:r>
            <a:r>
              <a:rPr lang="en-US" sz="2000">
                <a:sym typeface="Symbol" pitchFamily="18" charset="2"/>
              </a:rPr>
              <a:t>, 69</a:t>
            </a:r>
          </a:p>
          <a:p>
            <a:pPr lvl="1"/>
            <a:endParaRPr lang="en-US" sz="1800">
              <a:sym typeface="Symbol" pitchFamily="18" charset="2"/>
            </a:endParaRPr>
          </a:p>
        </p:txBody>
      </p:sp>
      <p:sp>
        <p:nvSpPr>
          <p:cNvPr id="207876" name="Rectangle 4"/>
          <p:cNvSpPr>
            <a:spLocks noChangeArrowheads="1"/>
          </p:cNvSpPr>
          <p:nvPr/>
        </p:nvSpPr>
        <p:spPr bwMode="auto">
          <a:xfrm>
            <a:off x="3076575" y="2190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07877" name="Rectangle 5"/>
          <p:cNvSpPr>
            <a:spLocks noChangeArrowheads="1"/>
          </p:cNvSpPr>
          <p:nvPr/>
        </p:nvSpPr>
        <p:spPr bwMode="auto">
          <a:xfrm>
            <a:off x="6096000" y="3044825"/>
            <a:ext cx="928688" cy="30511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878" name="Line 6"/>
          <p:cNvSpPr>
            <a:spLocks noChangeShapeType="1"/>
          </p:cNvSpPr>
          <p:nvPr/>
        </p:nvSpPr>
        <p:spPr bwMode="auto">
          <a:xfrm>
            <a:off x="6096000" y="33528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7879" name="Line 7"/>
          <p:cNvSpPr>
            <a:spLocks noChangeShapeType="1"/>
          </p:cNvSpPr>
          <p:nvPr/>
        </p:nvSpPr>
        <p:spPr bwMode="auto">
          <a:xfrm>
            <a:off x="6096000" y="36576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7880" name="Line 8"/>
          <p:cNvSpPr>
            <a:spLocks noChangeShapeType="1"/>
          </p:cNvSpPr>
          <p:nvPr/>
        </p:nvSpPr>
        <p:spPr bwMode="auto">
          <a:xfrm>
            <a:off x="6096000" y="39624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7881" name="Line 9"/>
          <p:cNvSpPr>
            <a:spLocks noChangeShapeType="1"/>
          </p:cNvSpPr>
          <p:nvPr/>
        </p:nvSpPr>
        <p:spPr bwMode="auto">
          <a:xfrm>
            <a:off x="6096000" y="42672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7882" name="Line 10"/>
          <p:cNvSpPr>
            <a:spLocks noChangeShapeType="1"/>
          </p:cNvSpPr>
          <p:nvPr/>
        </p:nvSpPr>
        <p:spPr bwMode="auto">
          <a:xfrm>
            <a:off x="6096000" y="45720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7883" name="Line 11"/>
          <p:cNvSpPr>
            <a:spLocks noChangeShapeType="1"/>
          </p:cNvSpPr>
          <p:nvPr/>
        </p:nvSpPr>
        <p:spPr bwMode="auto">
          <a:xfrm>
            <a:off x="6096000" y="48768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7884" name="Line 12"/>
          <p:cNvSpPr>
            <a:spLocks noChangeShapeType="1"/>
          </p:cNvSpPr>
          <p:nvPr/>
        </p:nvSpPr>
        <p:spPr bwMode="auto">
          <a:xfrm>
            <a:off x="6096000" y="51816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7885" name="Line 13"/>
          <p:cNvSpPr>
            <a:spLocks noChangeShapeType="1"/>
          </p:cNvSpPr>
          <p:nvPr/>
        </p:nvSpPr>
        <p:spPr bwMode="auto">
          <a:xfrm>
            <a:off x="6096000" y="54864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7886" name="Line 14"/>
          <p:cNvSpPr>
            <a:spLocks noChangeShapeType="1"/>
          </p:cNvSpPr>
          <p:nvPr/>
        </p:nvSpPr>
        <p:spPr bwMode="auto">
          <a:xfrm>
            <a:off x="6096000" y="57912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7887" name="Text Box 15"/>
          <p:cNvSpPr txBox="1">
            <a:spLocks noChangeArrowheads="1"/>
          </p:cNvSpPr>
          <p:nvPr/>
        </p:nvSpPr>
        <p:spPr bwMode="auto">
          <a:xfrm>
            <a:off x="5775325" y="3027363"/>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0</a:t>
            </a:r>
          </a:p>
        </p:txBody>
      </p:sp>
      <p:sp>
        <p:nvSpPr>
          <p:cNvPr id="207888" name="Text Box 16"/>
          <p:cNvSpPr txBox="1">
            <a:spLocks noChangeArrowheads="1"/>
          </p:cNvSpPr>
          <p:nvPr/>
        </p:nvSpPr>
        <p:spPr bwMode="auto">
          <a:xfrm>
            <a:off x="5791200" y="33528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1</a:t>
            </a:r>
          </a:p>
        </p:txBody>
      </p:sp>
      <p:sp>
        <p:nvSpPr>
          <p:cNvPr id="207889" name="Text Box 17"/>
          <p:cNvSpPr txBox="1">
            <a:spLocks noChangeArrowheads="1"/>
          </p:cNvSpPr>
          <p:nvPr/>
        </p:nvSpPr>
        <p:spPr bwMode="auto">
          <a:xfrm>
            <a:off x="5791200" y="36576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2</a:t>
            </a:r>
          </a:p>
        </p:txBody>
      </p:sp>
      <p:sp>
        <p:nvSpPr>
          <p:cNvPr id="207890" name="Text Box 18"/>
          <p:cNvSpPr txBox="1">
            <a:spLocks noChangeArrowheads="1"/>
          </p:cNvSpPr>
          <p:nvPr/>
        </p:nvSpPr>
        <p:spPr bwMode="auto">
          <a:xfrm>
            <a:off x="5791200" y="39624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3</a:t>
            </a:r>
          </a:p>
        </p:txBody>
      </p:sp>
      <p:sp>
        <p:nvSpPr>
          <p:cNvPr id="207891" name="Text Box 19"/>
          <p:cNvSpPr txBox="1">
            <a:spLocks noChangeArrowheads="1"/>
          </p:cNvSpPr>
          <p:nvPr/>
        </p:nvSpPr>
        <p:spPr bwMode="auto">
          <a:xfrm>
            <a:off x="5791200" y="423545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4</a:t>
            </a:r>
          </a:p>
        </p:txBody>
      </p:sp>
      <p:sp>
        <p:nvSpPr>
          <p:cNvPr id="207892" name="Text Box 20"/>
          <p:cNvSpPr txBox="1">
            <a:spLocks noChangeArrowheads="1"/>
          </p:cNvSpPr>
          <p:nvPr/>
        </p:nvSpPr>
        <p:spPr bwMode="auto">
          <a:xfrm>
            <a:off x="5791200" y="454025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5</a:t>
            </a:r>
          </a:p>
        </p:txBody>
      </p:sp>
      <p:sp>
        <p:nvSpPr>
          <p:cNvPr id="207893" name="Text Box 21"/>
          <p:cNvSpPr txBox="1">
            <a:spLocks noChangeArrowheads="1"/>
          </p:cNvSpPr>
          <p:nvPr/>
        </p:nvSpPr>
        <p:spPr bwMode="auto">
          <a:xfrm>
            <a:off x="5791200" y="484505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6</a:t>
            </a:r>
          </a:p>
        </p:txBody>
      </p:sp>
      <p:sp>
        <p:nvSpPr>
          <p:cNvPr id="207894" name="Text Box 22"/>
          <p:cNvSpPr txBox="1">
            <a:spLocks noChangeArrowheads="1"/>
          </p:cNvSpPr>
          <p:nvPr/>
        </p:nvSpPr>
        <p:spPr bwMode="auto">
          <a:xfrm>
            <a:off x="5791200" y="51816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7</a:t>
            </a:r>
          </a:p>
        </p:txBody>
      </p:sp>
      <p:sp>
        <p:nvSpPr>
          <p:cNvPr id="207895" name="Text Box 23"/>
          <p:cNvSpPr txBox="1">
            <a:spLocks noChangeArrowheads="1"/>
          </p:cNvSpPr>
          <p:nvPr/>
        </p:nvSpPr>
        <p:spPr bwMode="auto">
          <a:xfrm>
            <a:off x="5791200" y="54864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8</a:t>
            </a:r>
          </a:p>
        </p:txBody>
      </p:sp>
      <p:sp>
        <p:nvSpPr>
          <p:cNvPr id="207896" name="Text Box 24"/>
          <p:cNvSpPr txBox="1">
            <a:spLocks noChangeArrowheads="1"/>
          </p:cNvSpPr>
          <p:nvPr/>
        </p:nvSpPr>
        <p:spPr bwMode="auto">
          <a:xfrm>
            <a:off x="5791200" y="57912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9</a:t>
            </a:r>
          </a:p>
        </p:txBody>
      </p:sp>
      <p:sp>
        <p:nvSpPr>
          <p:cNvPr id="207897" name="Text Box 25"/>
          <p:cNvSpPr txBox="1">
            <a:spLocks noChangeArrowheads="1"/>
          </p:cNvSpPr>
          <p:nvPr/>
        </p:nvSpPr>
        <p:spPr bwMode="auto">
          <a:xfrm>
            <a:off x="822325" y="3155950"/>
            <a:ext cx="39338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h</a:t>
            </a:r>
            <a:r>
              <a:rPr lang="en-US" sz="1800" baseline="-25000"/>
              <a:t>0</a:t>
            </a:r>
            <a:r>
              <a:rPr lang="en-US" sz="1800"/>
              <a:t>(58) = hash(58) = 58 mod 10 = 8 </a:t>
            </a:r>
          </a:p>
        </p:txBody>
      </p:sp>
      <p:sp>
        <p:nvSpPr>
          <p:cNvPr id="207898" name="Rectangle 26"/>
          <p:cNvSpPr>
            <a:spLocks noChangeArrowheads="1"/>
          </p:cNvSpPr>
          <p:nvPr/>
        </p:nvSpPr>
        <p:spPr bwMode="auto">
          <a:xfrm>
            <a:off x="6324600" y="579120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89</a:t>
            </a:r>
          </a:p>
        </p:txBody>
      </p:sp>
      <p:sp>
        <p:nvSpPr>
          <p:cNvPr id="207899" name="Rectangle 27"/>
          <p:cNvSpPr>
            <a:spLocks noChangeArrowheads="1"/>
          </p:cNvSpPr>
          <p:nvPr/>
        </p:nvSpPr>
        <p:spPr bwMode="auto">
          <a:xfrm>
            <a:off x="6324600" y="548640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18</a:t>
            </a:r>
          </a:p>
        </p:txBody>
      </p:sp>
      <p:sp>
        <p:nvSpPr>
          <p:cNvPr id="207900" name="Text Box 28"/>
          <p:cNvSpPr txBox="1">
            <a:spLocks noChangeArrowheads="1"/>
          </p:cNvSpPr>
          <p:nvPr/>
        </p:nvSpPr>
        <p:spPr bwMode="auto">
          <a:xfrm>
            <a:off x="838200" y="3505200"/>
            <a:ext cx="37242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h</a:t>
            </a:r>
            <a:r>
              <a:rPr lang="en-US" sz="1800" baseline="-25000"/>
              <a:t>1</a:t>
            </a:r>
            <a:r>
              <a:rPr lang="en-US" sz="1800"/>
              <a:t>(58) = (hash(58) + f(1)) mod 10</a:t>
            </a:r>
          </a:p>
          <a:p>
            <a:r>
              <a:rPr lang="en-US" sz="1800"/>
              <a:t>          = (8 + 1) mod 10 = 9 </a:t>
            </a:r>
          </a:p>
        </p:txBody>
      </p:sp>
      <p:sp>
        <p:nvSpPr>
          <p:cNvPr id="207901" name="Rectangle 29"/>
          <p:cNvSpPr>
            <a:spLocks noChangeArrowheads="1"/>
          </p:cNvSpPr>
          <p:nvPr/>
        </p:nvSpPr>
        <p:spPr bwMode="auto">
          <a:xfrm>
            <a:off x="6299200" y="304800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49</a:t>
            </a:r>
          </a:p>
        </p:txBody>
      </p:sp>
      <p:sp>
        <p:nvSpPr>
          <p:cNvPr id="207902" name="Text Box 30"/>
          <p:cNvSpPr txBox="1">
            <a:spLocks noChangeArrowheads="1"/>
          </p:cNvSpPr>
          <p:nvPr/>
        </p:nvSpPr>
        <p:spPr bwMode="auto">
          <a:xfrm>
            <a:off x="847725" y="4159250"/>
            <a:ext cx="37242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h</a:t>
            </a:r>
            <a:r>
              <a:rPr lang="en-US" sz="1800" baseline="-25000"/>
              <a:t>2</a:t>
            </a:r>
            <a:r>
              <a:rPr lang="en-US" sz="1800"/>
              <a:t>(58) = (hash(58) + f(2)) mod 10</a:t>
            </a:r>
          </a:p>
          <a:p>
            <a:r>
              <a:rPr lang="en-US" sz="1800"/>
              <a:t>          = (8 + 2) mod 10 = 0 </a:t>
            </a:r>
          </a:p>
        </p:txBody>
      </p:sp>
      <p:sp>
        <p:nvSpPr>
          <p:cNvPr id="207903" name="Text Box 31"/>
          <p:cNvSpPr txBox="1">
            <a:spLocks noChangeArrowheads="1"/>
          </p:cNvSpPr>
          <p:nvPr/>
        </p:nvSpPr>
        <p:spPr bwMode="auto">
          <a:xfrm>
            <a:off x="838200" y="4768850"/>
            <a:ext cx="37242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h</a:t>
            </a:r>
            <a:r>
              <a:rPr lang="en-US" sz="1800" baseline="-25000"/>
              <a:t>3</a:t>
            </a:r>
            <a:r>
              <a:rPr lang="en-US" sz="1800"/>
              <a:t>(58) = (hash(58) + f(3)) mod 10</a:t>
            </a:r>
          </a:p>
          <a:p>
            <a:r>
              <a:rPr lang="en-US" sz="1800"/>
              <a:t>          = (8 + 3) mod 10 = 1 </a:t>
            </a:r>
          </a:p>
        </p:txBody>
      </p:sp>
      <p:sp>
        <p:nvSpPr>
          <p:cNvPr id="207904" name="Rectangle 32"/>
          <p:cNvSpPr>
            <a:spLocks noChangeArrowheads="1"/>
          </p:cNvSpPr>
          <p:nvPr/>
        </p:nvSpPr>
        <p:spPr bwMode="auto">
          <a:xfrm>
            <a:off x="6324600" y="335280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58</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7897"/>
                                        </p:tgtEl>
                                        <p:attrNameLst>
                                          <p:attrName>style.visibility</p:attrName>
                                        </p:attrNameLst>
                                      </p:cBhvr>
                                      <p:to>
                                        <p:strVal val="visible"/>
                                      </p:to>
                                    </p:set>
                                    <p:animEffect transition="in" filter="blinds(horizontal)">
                                      <p:cBhvr>
                                        <p:cTn id="7" dur="500"/>
                                        <p:tgtEl>
                                          <p:spTgt spid="20789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07900"/>
                                        </p:tgtEl>
                                        <p:attrNameLst>
                                          <p:attrName>style.visibility</p:attrName>
                                        </p:attrNameLst>
                                      </p:cBhvr>
                                      <p:to>
                                        <p:strVal val="visible"/>
                                      </p:to>
                                    </p:set>
                                    <p:animEffect transition="in" filter="blinds(horizontal)">
                                      <p:cBhvr>
                                        <p:cTn id="12" dur="500"/>
                                        <p:tgtEl>
                                          <p:spTgt spid="20790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07902"/>
                                        </p:tgtEl>
                                        <p:attrNameLst>
                                          <p:attrName>style.visibility</p:attrName>
                                        </p:attrNameLst>
                                      </p:cBhvr>
                                      <p:to>
                                        <p:strVal val="visible"/>
                                      </p:to>
                                    </p:set>
                                    <p:animEffect transition="in" filter="blinds(horizontal)">
                                      <p:cBhvr>
                                        <p:cTn id="17" dur="500"/>
                                        <p:tgtEl>
                                          <p:spTgt spid="20790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07903"/>
                                        </p:tgtEl>
                                        <p:attrNameLst>
                                          <p:attrName>style.visibility</p:attrName>
                                        </p:attrNameLst>
                                      </p:cBhvr>
                                      <p:to>
                                        <p:strVal val="visible"/>
                                      </p:to>
                                    </p:set>
                                    <p:animEffect transition="in" filter="blinds(horizontal)">
                                      <p:cBhvr>
                                        <p:cTn id="22" dur="500"/>
                                        <p:tgtEl>
                                          <p:spTgt spid="20790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07904"/>
                                        </p:tgtEl>
                                        <p:attrNameLst>
                                          <p:attrName>style.visibility</p:attrName>
                                        </p:attrNameLst>
                                      </p:cBhvr>
                                      <p:to>
                                        <p:strVal val="visible"/>
                                      </p:to>
                                    </p:set>
                                    <p:animEffect transition="in" filter="blinds(horizontal)">
                                      <p:cBhvr>
                                        <p:cTn id="27" dur="500"/>
                                        <p:tgtEl>
                                          <p:spTgt spid="2079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897" grpId="0" autoUpdateAnimBg="0"/>
      <p:bldP spid="207900" grpId="0" autoUpdateAnimBg="0"/>
      <p:bldP spid="207902" grpId="0" autoUpdateAnimBg="0"/>
      <p:bldP spid="207903" grpId="0" autoUpdateAnimBg="0"/>
      <p:bldP spid="207904"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8898" name="Rectangle 2"/>
          <p:cNvSpPr>
            <a:spLocks noGrp="1" noChangeArrowheads="1"/>
          </p:cNvSpPr>
          <p:nvPr>
            <p:ph type="title"/>
          </p:nvPr>
        </p:nvSpPr>
        <p:spPr>
          <a:xfrm>
            <a:off x="609600" y="174625"/>
            <a:ext cx="7772400" cy="571500"/>
          </a:xfrm>
        </p:spPr>
        <p:txBody>
          <a:bodyPr/>
          <a:lstStyle/>
          <a:p>
            <a:r>
              <a:rPr lang="en-US" sz="2800"/>
              <a:t>Linear Probing</a:t>
            </a:r>
          </a:p>
        </p:txBody>
      </p:sp>
      <p:sp>
        <p:nvSpPr>
          <p:cNvPr id="208899" name="Rectangle 3" descr="Rectangle: Click to edit Master text styles&#10;Second level&#10;Third level&#10;Fourth level&#10;Fifth level"/>
          <p:cNvSpPr>
            <a:spLocks noGrp="1" noChangeArrowheads="1"/>
          </p:cNvSpPr>
          <p:nvPr>
            <p:ph idx="1"/>
          </p:nvPr>
        </p:nvSpPr>
        <p:spPr>
          <a:xfrm>
            <a:off x="412750" y="838200"/>
            <a:ext cx="8213725" cy="5641975"/>
          </a:xfrm>
        </p:spPr>
        <p:txBody>
          <a:bodyPr/>
          <a:lstStyle/>
          <a:p>
            <a:r>
              <a:rPr lang="en-US" sz="2000">
                <a:sym typeface="Symbol" pitchFamily="18" charset="2"/>
              </a:rPr>
              <a:t>For example: </a:t>
            </a:r>
            <a:r>
              <a:rPr lang="en-US" sz="1600" i="1">
                <a:latin typeface="Bookman Old Style" pitchFamily="18" charset="0"/>
                <a:sym typeface="Symbol" pitchFamily="18" charset="2"/>
              </a:rPr>
              <a:t>TableSize = 10,  </a:t>
            </a:r>
            <a:r>
              <a:rPr lang="en-US" sz="2000" i="1">
                <a:sym typeface="Symbol" pitchFamily="18" charset="2"/>
              </a:rPr>
              <a:t>hash</a:t>
            </a:r>
            <a:r>
              <a:rPr lang="en-US" sz="2000">
                <a:sym typeface="Symbol" pitchFamily="18" charset="2"/>
              </a:rPr>
              <a:t>(</a:t>
            </a:r>
            <a:r>
              <a:rPr lang="en-US" sz="2000" i="1">
                <a:sym typeface="Symbol" pitchFamily="18" charset="2"/>
              </a:rPr>
              <a:t>x</a:t>
            </a:r>
            <a:r>
              <a:rPr lang="en-US" sz="2000">
                <a:sym typeface="Symbol" pitchFamily="18" charset="2"/>
              </a:rPr>
              <a:t>) = </a:t>
            </a:r>
            <a:r>
              <a:rPr lang="en-US" sz="2000" i="1">
                <a:sym typeface="Symbol" pitchFamily="18" charset="2"/>
              </a:rPr>
              <a:t>x</a:t>
            </a:r>
            <a:r>
              <a:rPr lang="en-US" sz="2000">
                <a:sym typeface="Symbol" pitchFamily="18" charset="2"/>
              </a:rPr>
              <a:t> mod 10, </a:t>
            </a:r>
            <a:r>
              <a:rPr lang="en-US" sz="2000">
                <a:solidFill>
                  <a:srgbClr val="FF00FF"/>
                </a:solidFill>
                <a:sym typeface="Symbol" pitchFamily="18" charset="2"/>
              </a:rPr>
              <a:t>f(i) = i</a:t>
            </a:r>
            <a:r>
              <a:rPr lang="en-US" sz="2000">
                <a:sym typeface="Symbol" pitchFamily="18" charset="2"/>
              </a:rPr>
              <a:t>,</a:t>
            </a:r>
          </a:p>
          <a:p>
            <a:pPr>
              <a:buFont typeface="Wingdings" pitchFamily="2" charset="2"/>
              <a:buNone/>
            </a:pPr>
            <a:r>
              <a:rPr lang="en-US" sz="2000">
                <a:sym typeface="Symbol" pitchFamily="18" charset="2"/>
              </a:rPr>
              <a:t>			 h</a:t>
            </a:r>
            <a:r>
              <a:rPr lang="en-US" sz="2000" baseline="-25000">
                <a:sym typeface="Symbol" pitchFamily="18" charset="2"/>
              </a:rPr>
              <a:t>i</a:t>
            </a:r>
            <a:r>
              <a:rPr lang="en-US" sz="2000">
                <a:sym typeface="Symbol" pitchFamily="18" charset="2"/>
              </a:rPr>
              <a:t>(x) = (</a:t>
            </a:r>
            <a:r>
              <a:rPr lang="en-US" sz="2000" i="1">
                <a:sym typeface="Symbol" pitchFamily="18" charset="2"/>
              </a:rPr>
              <a:t>hash</a:t>
            </a:r>
            <a:r>
              <a:rPr lang="en-US" sz="2000">
                <a:sym typeface="Symbol" pitchFamily="18" charset="2"/>
              </a:rPr>
              <a:t>(x) + f(i)) mod </a:t>
            </a:r>
            <a:r>
              <a:rPr lang="en-US" sz="2000" i="1">
                <a:latin typeface="Bookman Old Style" pitchFamily="18" charset="0"/>
                <a:sym typeface="Symbol" pitchFamily="18" charset="2"/>
              </a:rPr>
              <a:t>TableSize</a:t>
            </a:r>
            <a:r>
              <a:rPr lang="en-US" sz="2000">
                <a:sym typeface="Symbol" pitchFamily="18" charset="2"/>
              </a:rPr>
              <a:t> </a:t>
            </a:r>
          </a:p>
          <a:p>
            <a:pPr>
              <a:buFont typeface="Wingdings" pitchFamily="2" charset="2"/>
              <a:buNone/>
            </a:pPr>
            <a:r>
              <a:rPr lang="en-US" sz="2000">
                <a:sym typeface="Symbol" pitchFamily="18" charset="2"/>
              </a:rPr>
              <a:t>	Insert keys: 89, 18, 49, 58, </a:t>
            </a:r>
            <a:r>
              <a:rPr lang="en-US" sz="2000">
                <a:solidFill>
                  <a:srgbClr val="FF00FF"/>
                </a:solidFill>
                <a:sym typeface="Symbol" pitchFamily="18" charset="2"/>
              </a:rPr>
              <a:t>69</a:t>
            </a:r>
          </a:p>
          <a:p>
            <a:pPr lvl="1"/>
            <a:endParaRPr lang="en-US" sz="1800">
              <a:sym typeface="Symbol" pitchFamily="18" charset="2"/>
            </a:endParaRPr>
          </a:p>
        </p:txBody>
      </p:sp>
      <p:sp>
        <p:nvSpPr>
          <p:cNvPr id="208900" name="Rectangle 4"/>
          <p:cNvSpPr>
            <a:spLocks noChangeArrowheads="1"/>
          </p:cNvSpPr>
          <p:nvPr/>
        </p:nvSpPr>
        <p:spPr bwMode="auto">
          <a:xfrm>
            <a:off x="3076575" y="2190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08901" name="Rectangle 5"/>
          <p:cNvSpPr>
            <a:spLocks noChangeArrowheads="1"/>
          </p:cNvSpPr>
          <p:nvPr/>
        </p:nvSpPr>
        <p:spPr bwMode="auto">
          <a:xfrm>
            <a:off x="6691313" y="3044825"/>
            <a:ext cx="928687" cy="30511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8902" name="Line 6"/>
          <p:cNvSpPr>
            <a:spLocks noChangeShapeType="1"/>
          </p:cNvSpPr>
          <p:nvPr/>
        </p:nvSpPr>
        <p:spPr bwMode="auto">
          <a:xfrm>
            <a:off x="6691313" y="33528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8903" name="Line 7"/>
          <p:cNvSpPr>
            <a:spLocks noChangeShapeType="1"/>
          </p:cNvSpPr>
          <p:nvPr/>
        </p:nvSpPr>
        <p:spPr bwMode="auto">
          <a:xfrm>
            <a:off x="6691313" y="36576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8904" name="Line 8"/>
          <p:cNvSpPr>
            <a:spLocks noChangeShapeType="1"/>
          </p:cNvSpPr>
          <p:nvPr/>
        </p:nvSpPr>
        <p:spPr bwMode="auto">
          <a:xfrm>
            <a:off x="6691313" y="39624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8905" name="Line 9"/>
          <p:cNvSpPr>
            <a:spLocks noChangeShapeType="1"/>
          </p:cNvSpPr>
          <p:nvPr/>
        </p:nvSpPr>
        <p:spPr bwMode="auto">
          <a:xfrm>
            <a:off x="6691313" y="42672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8906" name="Line 10"/>
          <p:cNvSpPr>
            <a:spLocks noChangeShapeType="1"/>
          </p:cNvSpPr>
          <p:nvPr/>
        </p:nvSpPr>
        <p:spPr bwMode="auto">
          <a:xfrm>
            <a:off x="6691313" y="45720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8907" name="Line 11"/>
          <p:cNvSpPr>
            <a:spLocks noChangeShapeType="1"/>
          </p:cNvSpPr>
          <p:nvPr/>
        </p:nvSpPr>
        <p:spPr bwMode="auto">
          <a:xfrm>
            <a:off x="6691313" y="48768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8908" name="Line 12"/>
          <p:cNvSpPr>
            <a:spLocks noChangeShapeType="1"/>
          </p:cNvSpPr>
          <p:nvPr/>
        </p:nvSpPr>
        <p:spPr bwMode="auto">
          <a:xfrm>
            <a:off x="6691313" y="51816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8909" name="Line 13"/>
          <p:cNvSpPr>
            <a:spLocks noChangeShapeType="1"/>
          </p:cNvSpPr>
          <p:nvPr/>
        </p:nvSpPr>
        <p:spPr bwMode="auto">
          <a:xfrm>
            <a:off x="6691313" y="54864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8910" name="Line 14"/>
          <p:cNvSpPr>
            <a:spLocks noChangeShapeType="1"/>
          </p:cNvSpPr>
          <p:nvPr/>
        </p:nvSpPr>
        <p:spPr bwMode="auto">
          <a:xfrm>
            <a:off x="6691313" y="57912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8911" name="Text Box 15"/>
          <p:cNvSpPr txBox="1">
            <a:spLocks noChangeArrowheads="1"/>
          </p:cNvSpPr>
          <p:nvPr/>
        </p:nvSpPr>
        <p:spPr bwMode="auto">
          <a:xfrm>
            <a:off x="6370638" y="3027363"/>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0</a:t>
            </a:r>
          </a:p>
        </p:txBody>
      </p:sp>
      <p:sp>
        <p:nvSpPr>
          <p:cNvPr id="208912" name="Text Box 16"/>
          <p:cNvSpPr txBox="1">
            <a:spLocks noChangeArrowheads="1"/>
          </p:cNvSpPr>
          <p:nvPr/>
        </p:nvSpPr>
        <p:spPr bwMode="auto">
          <a:xfrm>
            <a:off x="6386513" y="33528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1</a:t>
            </a:r>
          </a:p>
        </p:txBody>
      </p:sp>
      <p:sp>
        <p:nvSpPr>
          <p:cNvPr id="208913" name="Text Box 17"/>
          <p:cNvSpPr txBox="1">
            <a:spLocks noChangeArrowheads="1"/>
          </p:cNvSpPr>
          <p:nvPr/>
        </p:nvSpPr>
        <p:spPr bwMode="auto">
          <a:xfrm>
            <a:off x="6386513" y="36576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2</a:t>
            </a:r>
          </a:p>
        </p:txBody>
      </p:sp>
      <p:sp>
        <p:nvSpPr>
          <p:cNvPr id="208914" name="Text Box 18"/>
          <p:cNvSpPr txBox="1">
            <a:spLocks noChangeArrowheads="1"/>
          </p:cNvSpPr>
          <p:nvPr/>
        </p:nvSpPr>
        <p:spPr bwMode="auto">
          <a:xfrm>
            <a:off x="6386513" y="39624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3</a:t>
            </a:r>
          </a:p>
        </p:txBody>
      </p:sp>
      <p:sp>
        <p:nvSpPr>
          <p:cNvPr id="208915" name="Text Box 19"/>
          <p:cNvSpPr txBox="1">
            <a:spLocks noChangeArrowheads="1"/>
          </p:cNvSpPr>
          <p:nvPr/>
        </p:nvSpPr>
        <p:spPr bwMode="auto">
          <a:xfrm>
            <a:off x="6386513" y="423545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4</a:t>
            </a:r>
          </a:p>
        </p:txBody>
      </p:sp>
      <p:sp>
        <p:nvSpPr>
          <p:cNvPr id="208916" name="Text Box 20"/>
          <p:cNvSpPr txBox="1">
            <a:spLocks noChangeArrowheads="1"/>
          </p:cNvSpPr>
          <p:nvPr/>
        </p:nvSpPr>
        <p:spPr bwMode="auto">
          <a:xfrm>
            <a:off x="6386513" y="454025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5</a:t>
            </a:r>
          </a:p>
        </p:txBody>
      </p:sp>
      <p:sp>
        <p:nvSpPr>
          <p:cNvPr id="208917" name="Text Box 21"/>
          <p:cNvSpPr txBox="1">
            <a:spLocks noChangeArrowheads="1"/>
          </p:cNvSpPr>
          <p:nvPr/>
        </p:nvSpPr>
        <p:spPr bwMode="auto">
          <a:xfrm>
            <a:off x="6386513" y="484505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6</a:t>
            </a:r>
          </a:p>
        </p:txBody>
      </p:sp>
      <p:sp>
        <p:nvSpPr>
          <p:cNvPr id="208918" name="Text Box 22"/>
          <p:cNvSpPr txBox="1">
            <a:spLocks noChangeArrowheads="1"/>
          </p:cNvSpPr>
          <p:nvPr/>
        </p:nvSpPr>
        <p:spPr bwMode="auto">
          <a:xfrm>
            <a:off x="6386513" y="51816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7</a:t>
            </a:r>
          </a:p>
        </p:txBody>
      </p:sp>
      <p:sp>
        <p:nvSpPr>
          <p:cNvPr id="208919" name="Text Box 23"/>
          <p:cNvSpPr txBox="1">
            <a:spLocks noChangeArrowheads="1"/>
          </p:cNvSpPr>
          <p:nvPr/>
        </p:nvSpPr>
        <p:spPr bwMode="auto">
          <a:xfrm>
            <a:off x="6386513" y="54864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8</a:t>
            </a:r>
          </a:p>
        </p:txBody>
      </p:sp>
      <p:sp>
        <p:nvSpPr>
          <p:cNvPr id="208920" name="Text Box 24"/>
          <p:cNvSpPr txBox="1">
            <a:spLocks noChangeArrowheads="1"/>
          </p:cNvSpPr>
          <p:nvPr/>
        </p:nvSpPr>
        <p:spPr bwMode="auto">
          <a:xfrm>
            <a:off x="6386513" y="57912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9</a:t>
            </a:r>
          </a:p>
        </p:txBody>
      </p:sp>
      <p:sp>
        <p:nvSpPr>
          <p:cNvPr id="208921" name="Text Box 25"/>
          <p:cNvSpPr txBox="1">
            <a:spLocks noChangeArrowheads="1"/>
          </p:cNvSpPr>
          <p:nvPr/>
        </p:nvSpPr>
        <p:spPr bwMode="auto">
          <a:xfrm>
            <a:off x="822325" y="1981200"/>
            <a:ext cx="39338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h</a:t>
            </a:r>
            <a:r>
              <a:rPr lang="en-US" sz="1800" baseline="-25000"/>
              <a:t>0</a:t>
            </a:r>
            <a:r>
              <a:rPr lang="en-US" sz="1800"/>
              <a:t>(69) = hash(69) = 69 mod 10 = 9 </a:t>
            </a:r>
          </a:p>
        </p:txBody>
      </p:sp>
      <p:sp>
        <p:nvSpPr>
          <p:cNvPr id="208922" name="Rectangle 26"/>
          <p:cNvSpPr>
            <a:spLocks noChangeArrowheads="1"/>
          </p:cNvSpPr>
          <p:nvPr/>
        </p:nvSpPr>
        <p:spPr bwMode="auto">
          <a:xfrm>
            <a:off x="6919913" y="579120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89</a:t>
            </a:r>
          </a:p>
        </p:txBody>
      </p:sp>
      <p:sp>
        <p:nvSpPr>
          <p:cNvPr id="208923" name="Rectangle 27"/>
          <p:cNvSpPr>
            <a:spLocks noChangeArrowheads="1"/>
          </p:cNvSpPr>
          <p:nvPr/>
        </p:nvSpPr>
        <p:spPr bwMode="auto">
          <a:xfrm>
            <a:off x="6919913" y="548640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18</a:t>
            </a:r>
          </a:p>
        </p:txBody>
      </p:sp>
      <p:sp>
        <p:nvSpPr>
          <p:cNvPr id="208924" name="Text Box 28"/>
          <p:cNvSpPr txBox="1">
            <a:spLocks noChangeArrowheads="1"/>
          </p:cNvSpPr>
          <p:nvPr/>
        </p:nvSpPr>
        <p:spPr bwMode="auto">
          <a:xfrm>
            <a:off x="838200" y="2330450"/>
            <a:ext cx="37242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h</a:t>
            </a:r>
            <a:r>
              <a:rPr lang="en-US" sz="1800" baseline="-25000"/>
              <a:t>1</a:t>
            </a:r>
            <a:r>
              <a:rPr lang="en-US" sz="1800"/>
              <a:t>(69) = (hash(69) + f(1)) mod 10</a:t>
            </a:r>
          </a:p>
          <a:p>
            <a:r>
              <a:rPr lang="en-US" sz="1800"/>
              <a:t>          = (9 + 1) mod 10 = 0 </a:t>
            </a:r>
          </a:p>
        </p:txBody>
      </p:sp>
      <p:sp>
        <p:nvSpPr>
          <p:cNvPr id="208925" name="Rectangle 29"/>
          <p:cNvSpPr>
            <a:spLocks noChangeArrowheads="1"/>
          </p:cNvSpPr>
          <p:nvPr/>
        </p:nvSpPr>
        <p:spPr bwMode="auto">
          <a:xfrm>
            <a:off x="6894513" y="304800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49</a:t>
            </a:r>
          </a:p>
        </p:txBody>
      </p:sp>
      <p:sp>
        <p:nvSpPr>
          <p:cNvPr id="208926" name="Text Box 30"/>
          <p:cNvSpPr txBox="1">
            <a:spLocks noChangeArrowheads="1"/>
          </p:cNvSpPr>
          <p:nvPr/>
        </p:nvSpPr>
        <p:spPr bwMode="auto">
          <a:xfrm>
            <a:off x="847725" y="2984500"/>
            <a:ext cx="37242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h</a:t>
            </a:r>
            <a:r>
              <a:rPr lang="en-US" sz="1800" baseline="-25000"/>
              <a:t>2</a:t>
            </a:r>
            <a:r>
              <a:rPr lang="en-US" sz="1800"/>
              <a:t>(69) = (hash(69) + f(2)) mod 10</a:t>
            </a:r>
          </a:p>
          <a:p>
            <a:r>
              <a:rPr lang="en-US" sz="1800"/>
              <a:t>          = (9 + 2) mod 10 = 1 </a:t>
            </a:r>
          </a:p>
        </p:txBody>
      </p:sp>
      <p:sp>
        <p:nvSpPr>
          <p:cNvPr id="208927" name="Text Box 31"/>
          <p:cNvSpPr txBox="1">
            <a:spLocks noChangeArrowheads="1"/>
          </p:cNvSpPr>
          <p:nvPr/>
        </p:nvSpPr>
        <p:spPr bwMode="auto">
          <a:xfrm>
            <a:off x="838200" y="3594100"/>
            <a:ext cx="37242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h</a:t>
            </a:r>
            <a:r>
              <a:rPr lang="en-US" sz="1800" baseline="-25000"/>
              <a:t>3</a:t>
            </a:r>
            <a:r>
              <a:rPr lang="en-US" sz="1800"/>
              <a:t>(69) = (hash(69) + f(3)) mod 10</a:t>
            </a:r>
          </a:p>
          <a:p>
            <a:r>
              <a:rPr lang="en-US" sz="1800"/>
              <a:t>          = (9 + 3) mod 10 = 2 </a:t>
            </a:r>
          </a:p>
        </p:txBody>
      </p:sp>
      <p:sp>
        <p:nvSpPr>
          <p:cNvPr id="208928" name="Rectangle 32"/>
          <p:cNvSpPr>
            <a:spLocks noChangeArrowheads="1"/>
          </p:cNvSpPr>
          <p:nvPr/>
        </p:nvSpPr>
        <p:spPr bwMode="auto">
          <a:xfrm>
            <a:off x="6919913" y="335280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58</a:t>
            </a:r>
          </a:p>
        </p:txBody>
      </p:sp>
      <p:sp>
        <p:nvSpPr>
          <p:cNvPr id="208929" name="Rectangle 33"/>
          <p:cNvSpPr>
            <a:spLocks noChangeArrowheads="1"/>
          </p:cNvSpPr>
          <p:nvPr/>
        </p:nvSpPr>
        <p:spPr bwMode="auto">
          <a:xfrm>
            <a:off x="6919913" y="362585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69</a:t>
            </a:r>
          </a:p>
        </p:txBody>
      </p:sp>
      <p:sp>
        <p:nvSpPr>
          <p:cNvPr id="208930" name="Text Box 34"/>
          <p:cNvSpPr txBox="1">
            <a:spLocks noChangeArrowheads="1"/>
          </p:cNvSpPr>
          <p:nvPr/>
        </p:nvSpPr>
        <p:spPr bwMode="auto">
          <a:xfrm>
            <a:off x="838200" y="4267200"/>
            <a:ext cx="488315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solidFill>
                  <a:srgbClr val="FF00FF"/>
                </a:solidFill>
              </a:rPr>
              <a:t>As long as the table is big enough, a free cell</a:t>
            </a:r>
          </a:p>
          <a:p>
            <a:r>
              <a:rPr lang="en-US" sz="1800">
                <a:solidFill>
                  <a:srgbClr val="FF00FF"/>
                </a:solidFill>
              </a:rPr>
              <a:t>    can always be found, but the time to do so </a:t>
            </a:r>
          </a:p>
          <a:p>
            <a:r>
              <a:rPr lang="en-US" sz="1800">
                <a:solidFill>
                  <a:srgbClr val="FF00FF"/>
                </a:solidFill>
              </a:rPr>
              <a:t>    can get quite large.</a:t>
            </a:r>
          </a:p>
        </p:txBody>
      </p:sp>
      <p:sp>
        <p:nvSpPr>
          <p:cNvPr id="208931" name="Text Box 35"/>
          <p:cNvSpPr txBox="1">
            <a:spLocks noChangeArrowheads="1"/>
          </p:cNvSpPr>
          <p:nvPr/>
        </p:nvSpPr>
        <p:spPr bwMode="auto">
          <a:xfrm>
            <a:off x="838200" y="5103813"/>
            <a:ext cx="504348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In the worst case, even if the table is relatively</a:t>
            </a:r>
          </a:p>
          <a:p>
            <a:r>
              <a:rPr lang="en-US" sz="1800"/>
              <a:t>    empty, blocks of occupied cells start forming.</a:t>
            </a:r>
          </a:p>
        </p:txBody>
      </p:sp>
      <p:sp>
        <p:nvSpPr>
          <p:cNvPr id="208932" name="Text Box 36"/>
          <p:cNvSpPr txBox="1">
            <a:spLocks noChangeArrowheads="1"/>
          </p:cNvSpPr>
          <p:nvPr/>
        </p:nvSpPr>
        <p:spPr bwMode="auto">
          <a:xfrm>
            <a:off x="838200" y="5713413"/>
            <a:ext cx="473233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solidFill>
                  <a:srgbClr val="FF00FF"/>
                </a:solidFill>
              </a:rPr>
              <a:t>In average case, the access time is still O(1).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8921"/>
                                        </p:tgtEl>
                                        <p:attrNameLst>
                                          <p:attrName>style.visibility</p:attrName>
                                        </p:attrNameLst>
                                      </p:cBhvr>
                                      <p:to>
                                        <p:strVal val="visible"/>
                                      </p:to>
                                    </p:set>
                                    <p:animEffect transition="in" filter="blinds(horizontal)">
                                      <p:cBhvr>
                                        <p:cTn id="7" dur="500"/>
                                        <p:tgtEl>
                                          <p:spTgt spid="20892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08924"/>
                                        </p:tgtEl>
                                        <p:attrNameLst>
                                          <p:attrName>style.visibility</p:attrName>
                                        </p:attrNameLst>
                                      </p:cBhvr>
                                      <p:to>
                                        <p:strVal val="visible"/>
                                      </p:to>
                                    </p:set>
                                    <p:animEffect transition="in" filter="blinds(horizontal)">
                                      <p:cBhvr>
                                        <p:cTn id="12" dur="500"/>
                                        <p:tgtEl>
                                          <p:spTgt spid="20892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08926"/>
                                        </p:tgtEl>
                                        <p:attrNameLst>
                                          <p:attrName>style.visibility</p:attrName>
                                        </p:attrNameLst>
                                      </p:cBhvr>
                                      <p:to>
                                        <p:strVal val="visible"/>
                                      </p:to>
                                    </p:set>
                                    <p:animEffect transition="in" filter="blinds(horizontal)">
                                      <p:cBhvr>
                                        <p:cTn id="17" dur="500"/>
                                        <p:tgtEl>
                                          <p:spTgt spid="20892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08927"/>
                                        </p:tgtEl>
                                        <p:attrNameLst>
                                          <p:attrName>style.visibility</p:attrName>
                                        </p:attrNameLst>
                                      </p:cBhvr>
                                      <p:to>
                                        <p:strVal val="visible"/>
                                      </p:to>
                                    </p:set>
                                    <p:animEffect transition="in" filter="blinds(horizontal)">
                                      <p:cBhvr>
                                        <p:cTn id="22" dur="500"/>
                                        <p:tgtEl>
                                          <p:spTgt spid="20892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08929"/>
                                        </p:tgtEl>
                                        <p:attrNameLst>
                                          <p:attrName>style.visibility</p:attrName>
                                        </p:attrNameLst>
                                      </p:cBhvr>
                                      <p:to>
                                        <p:strVal val="visible"/>
                                      </p:to>
                                    </p:set>
                                    <p:animEffect transition="in" filter="blinds(horizontal)">
                                      <p:cBhvr>
                                        <p:cTn id="27" dur="500"/>
                                        <p:tgtEl>
                                          <p:spTgt spid="20892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08930"/>
                                        </p:tgtEl>
                                        <p:attrNameLst>
                                          <p:attrName>style.visibility</p:attrName>
                                        </p:attrNameLst>
                                      </p:cBhvr>
                                      <p:to>
                                        <p:strVal val="visible"/>
                                      </p:to>
                                    </p:set>
                                    <p:animEffect transition="in" filter="blinds(horizontal)">
                                      <p:cBhvr>
                                        <p:cTn id="32" dur="500"/>
                                        <p:tgtEl>
                                          <p:spTgt spid="208930"/>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08931"/>
                                        </p:tgtEl>
                                        <p:attrNameLst>
                                          <p:attrName>style.visibility</p:attrName>
                                        </p:attrNameLst>
                                      </p:cBhvr>
                                      <p:to>
                                        <p:strVal val="visible"/>
                                      </p:to>
                                    </p:set>
                                    <p:animEffect transition="in" filter="blinds(horizontal)">
                                      <p:cBhvr>
                                        <p:cTn id="37" dur="500"/>
                                        <p:tgtEl>
                                          <p:spTgt spid="208931"/>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208932"/>
                                        </p:tgtEl>
                                        <p:attrNameLst>
                                          <p:attrName>style.visibility</p:attrName>
                                        </p:attrNameLst>
                                      </p:cBhvr>
                                      <p:to>
                                        <p:strVal val="visible"/>
                                      </p:to>
                                    </p:set>
                                    <p:animEffect transition="in" filter="blinds(horizontal)">
                                      <p:cBhvr>
                                        <p:cTn id="42" dur="500"/>
                                        <p:tgtEl>
                                          <p:spTgt spid="2089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921" grpId="0" autoUpdateAnimBg="0"/>
      <p:bldP spid="208924" grpId="0" autoUpdateAnimBg="0"/>
      <p:bldP spid="208926" grpId="0" autoUpdateAnimBg="0"/>
      <p:bldP spid="208927" grpId="0" autoUpdateAnimBg="0"/>
      <p:bldP spid="208929" grpId="0" autoUpdateAnimBg="0"/>
      <p:bldP spid="208930" grpId="0" autoUpdateAnimBg="0"/>
      <p:bldP spid="208931" grpId="0" autoUpdateAnimBg="0"/>
      <p:bldP spid="208932"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9922" name="Rectangle 2"/>
          <p:cNvSpPr>
            <a:spLocks noGrp="1" noChangeArrowheads="1"/>
          </p:cNvSpPr>
          <p:nvPr>
            <p:ph type="title"/>
          </p:nvPr>
        </p:nvSpPr>
        <p:spPr>
          <a:xfrm>
            <a:off x="609600" y="174625"/>
            <a:ext cx="7772400" cy="571500"/>
          </a:xfrm>
        </p:spPr>
        <p:txBody>
          <a:bodyPr/>
          <a:lstStyle/>
          <a:p>
            <a:r>
              <a:rPr lang="en-US" sz="2800"/>
              <a:t>Search with Linear Probing</a:t>
            </a:r>
          </a:p>
        </p:txBody>
      </p:sp>
      <p:sp>
        <p:nvSpPr>
          <p:cNvPr id="209923" name="Rectangle 3" descr="Rectangle: Click to edit Master text styles&#10;Second level&#10;Third level&#10;Fourth level&#10;Fifth level"/>
          <p:cNvSpPr>
            <a:spLocks noGrp="1" noChangeArrowheads="1"/>
          </p:cNvSpPr>
          <p:nvPr>
            <p:ph idx="1"/>
          </p:nvPr>
        </p:nvSpPr>
        <p:spPr>
          <a:xfrm>
            <a:off x="412750" y="838200"/>
            <a:ext cx="8213725" cy="5641975"/>
          </a:xfrm>
        </p:spPr>
        <p:txBody>
          <a:bodyPr/>
          <a:lstStyle/>
          <a:p>
            <a:r>
              <a:rPr lang="en-US" sz="2000">
                <a:sym typeface="Symbol" pitchFamily="18" charset="2"/>
              </a:rPr>
              <a:t>For example: </a:t>
            </a:r>
            <a:r>
              <a:rPr lang="en-US" sz="1600" i="1">
                <a:latin typeface="Bookman Old Style" pitchFamily="18" charset="0"/>
                <a:sym typeface="Symbol" pitchFamily="18" charset="2"/>
              </a:rPr>
              <a:t>TableSize = 10,  </a:t>
            </a:r>
            <a:r>
              <a:rPr lang="en-US" sz="2000" i="1">
                <a:sym typeface="Symbol" pitchFamily="18" charset="2"/>
              </a:rPr>
              <a:t>hash</a:t>
            </a:r>
            <a:r>
              <a:rPr lang="en-US" sz="2000">
                <a:sym typeface="Symbol" pitchFamily="18" charset="2"/>
              </a:rPr>
              <a:t>(</a:t>
            </a:r>
            <a:r>
              <a:rPr lang="en-US" sz="2000" i="1">
                <a:sym typeface="Symbol" pitchFamily="18" charset="2"/>
              </a:rPr>
              <a:t>x</a:t>
            </a:r>
            <a:r>
              <a:rPr lang="en-US" sz="2000">
                <a:sym typeface="Symbol" pitchFamily="18" charset="2"/>
              </a:rPr>
              <a:t>) = </a:t>
            </a:r>
            <a:r>
              <a:rPr lang="en-US" sz="2000" i="1">
                <a:sym typeface="Symbol" pitchFamily="18" charset="2"/>
              </a:rPr>
              <a:t>x</a:t>
            </a:r>
            <a:r>
              <a:rPr lang="en-US" sz="2000">
                <a:sym typeface="Symbol" pitchFamily="18" charset="2"/>
              </a:rPr>
              <a:t> mod 10, </a:t>
            </a:r>
            <a:r>
              <a:rPr lang="en-US" sz="2000">
                <a:solidFill>
                  <a:srgbClr val="FF00FF"/>
                </a:solidFill>
                <a:sym typeface="Symbol" pitchFamily="18" charset="2"/>
              </a:rPr>
              <a:t>f(i) = i</a:t>
            </a:r>
            <a:r>
              <a:rPr lang="en-US" sz="2000">
                <a:sym typeface="Symbol" pitchFamily="18" charset="2"/>
              </a:rPr>
              <a:t>,</a:t>
            </a:r>
          </a:p>
          <a:p>
            <a:pPr>
              <a:buFont typeface="Wingdings" pitchFamily="2" charset="2"/>
              <a:buNone/>
            </a:pPr>
            <a:r>
              <a:rPr lang="en-US" sz="2000">
                <a:sym typeface="Symbol" pitchFamily="18" charset="2"/>
              </a:rPr>
              <a:t>			 h</a:t>
            </a:r>
            <a:r>
              <a:rPr lang="en-US" sz="2000" baseline="-25000">
                <a:sym typeface="Symbol" pitchFamily="18" charset="2"/>
              </a:rPr>
              <a:t>i</a:t>
            </a:r>
            <a:r>
              <a:rPr lang="en-US" sz="2000">
                <a:sym typeface="Symbol" pitchFamily="18" charset="2"/>
              </a:rPr>
              <a:t>(x) = (</a:t>
            </a:r>
            <a:r>
              <a:rPr lang="en-US" sz="2000" i="1">
                <a:sym typeface="Symbol" pitchFamily="18" charset="2"/>
              </a:rPr>
              <a:t>hash</a:t>
            </a:r>
            <a:r>
              <a:rPr lang="en-US" sz="2000">
                <a:sym typeface="Symbol" pitchFamily="18" charset="2"/>
              </a:rPr>
              <a:t>(x) + f(i)) mod </a:t>
            </a:r>
            <a:r>
              <a:rPr lang="en-US" sz="2000" i="1">
                <a:latin typeface="Bookman Old Style" pitchFamily="18" charset="0"/>
                <a:sym typeface="Symbol" pitchFamily="18" charset="2"/>
              </a:rPr>
              <a:t>TableSize</a:t>
            </a:r>
            <a:r>
              <a:rPr lang="en-US" sz="2000">
                <a:sym typeface="Symbol" pitchFamily="18" charset="2"/>
              </a:rPr>
              <a:t> </a:t>
            </a:r>
          </a:p>
          <a:p>
            <a:r>
              <a:rPr lang="en-US" sz="2000">
                <a:sym typeface="Symbol" pitchFamily="18" charset="2"/>
              </a:rPr>
              <a:t>Successful searches</a:t>
            </a:r>
          </a:p>
          <a:p>
            <a:pPr>
              <a:buFont typeface="Wingdings" pitchFamily="2" charset="2"/>
              <a:buNone/>
            </a:pPr>
            <a:r>
              <a:rPr lang="en-US" sz="2000">
                <a:sym typeface="Symbol" pitchFamily="18" charset="2"/>
              </a:rPr>
              <a:t>	search for keys: </a:t>
            </a:r>
            <a:r>
              <a:rPr lang="en-US" sz="2000">
                <a:solidFill>
                  <a:srgbClr val="FF00FF"/>
                </a:solidFill>
                <a:sym typeface="Symbol" pitchFamily="18" charset="2"/>
              </a:rPr>
              <a:t>18</a:t>
            </a:r>
            <a:r>
              <a:rPr lang="en-US" sz="2000">
                <a:sym typeface="Symbol" pitchFamily="18" charset="2"/>
              </a:rPr>
              <a:t>, 69</a:t>
            </a:r>
          </a:p>
          <a:p>
            <a:pPr lvl="1"/>
            <a:endParaRPr lang="en-US" sz="1800">
              <a:sym typeface="Symbol" pitchFamily="18" charset="2"/>
            </a:endParaRPr>
          </a:p>
        </p:txBody>
      </p:sp>
      <p:sp>
        <p:nvSpPr>
          <p:cNvPr id="209924" name="Rectangle 4"/>
          <p:cNvSpPr>
            <a:spLocks noChangeArrowheads="1"/>
          </p:cNvSpPr>
          <p:nvPr/>
        </p:nvSpPr>
        <p:spPr bwMode="auto">
          <a:xfrm>
            <a:off x="3076575" y="2190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09925" name="Rectangle 5"/>
          <p:cNvSpPr>
            <a:spLocks noChangeArrowheads="1"/>
          </p:cNvSpPr>
          <p:nvPr/>
        </p:nvSpPr>
        <p:spPr bwMode="auto">
          <a:xfrm>
            <a:off x="6691313" y="3044825"/>
            <a:ext cx="928687" cy="30511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9926" name="Line 6"/>
          <p:cNvSpPr>
            <a:spLocks noChangeShapeType="1"/>
          </p:cNvSpPr>
          <p:nvPr/>
        </p:nvSpPr>
        <p:spPr bwMode="auto">
          <a:xfrm>
            <a:off x="6691313" y="33528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9927" name="Line 7"/>
          <p:cNvSpPr>
            <a:spLocks noChangeShapeType="1"/>
          </p:cNvSpPr>
          <p:nvPr/>
        </p:nvSpPr>
        <p:spPr bwMode="auto">
          <a:xfrm>
            <a:off x="6691313" y="36576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9928" name="Line 8"/>
          <p:cNvSpPr>
            <a:spLocks noChangeShapeType="1"/>
          </p:cNvSpPr>
          <p:nvPr/>
        </p:nvSpPr>
        <p:spPr bwMode="auto">
          <a:xfrm>
            <a:off x="6691313" y="39624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9929" name="Line 9"/>
          <p:cNvSpPr>
            <a:spLocks noChangeShapeType="1"/>
          </p:cNvSpPr>
          <p:nvPr/>
        </p:nvSpPr>
        <p:spPr bwMode="auto">
          <a:xfrm>
            <a:off x="6691313" y="42672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9930" name="Line 10"/>
          <p:cNvSpPr>
            <a:spLocks noChangeShapeType="1"/>
          </p:cNvSpPr>
          <p:nvPr/>
        </p:nvSpPr>
        <p:spPr bwMode="auto">
          <a:xfrm>
            <a:off x="6691313" y="45720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9931" name="Line 11"/>
          <p:cNvSpPr>
            <a:spLocks noChangeShapeType="1"/>
          </p:cNvSpPr>
          <p:nvPr/>
        </p:nvSpPr>
        <p:spPr bwMode="auto">
          <a:xfrm>
            <a:off x="6691313" y="48768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9932" name="Line 12"/>
          <p:cNvSpPr>
            <a:spLocks noChangeShapeType="1"/>
          </p:cNvSpPr>
          <p:nvPr/>
        </p:nvSpPr>
        <p:spPr bwMode="auto">
          <a:xfrm>
            <a:off x="6691313" y="51816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9933" name="Line 13"/>
          <p:cNvSpPr>
            <a:spLocks noChangeShapeType="1"/>
          </p:cNvSpPr>
          <p:nvPr/>
        </p:nvSpPr>
        <p:spPr bwMode="auto">
          <a:xfrm>
            <a:off x="6691313" y="54864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9934" name="Line 14"/>
          <p:cNvSpPr>
            <a:spLocks noChangeShapeType="1"/>
          </p:cNvSpPr>
          <p:nvPr/>
        </p:nvSpPr>
        <p:spPr bwMode="auto">
          <a:xfrm>
            <a:off x="6691313" y="57912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9935" name="Text Box 15"/>
          <p:cNvSpPr txBox="1">
            <a:spLocks noChangeArrowheads="1"/>
          </p:cNvSpPr>
          <p:nvPr/>
        </p:nvSpPr>
        <p:spPr bwMode="auto">
          <a:xfrm>
            <a:off x="6370638" y="3027363"/>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0</a:t>
            </a:r>
          </a:p>
        </p:txBody>
      </p:sp>
      <p:sp>
        <p:nvSpPr>
          <p:cNvPr id="209936" name="Text Box 16"/>
          <p:cNvSpPr txBox="1">
            <a:spLocks noChangeArrowheads="1"/>
          </p:cNvSpPr>
          <p:nvPr/>
        </p:nvSpPr>
        <p:spPr bwMode="auto">
          <a:xfrm>
            <a:off x="6386513" y="33528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1</a:t>
            </a:r>
          </a:p>
        </p:txBody>
      </p:sp>
      <p:sp>
        <p:nvSpPr>
          <p:cNvPr id="209937" name="Text Box 17"/>
          <p:cNvSpPr txBox="1">
            <a:spLocks noChangeArrowheads="1"/>
          </p:cNvSpPr>
          <p:nvPr/>
        </p:nvSpPr>
        <p:spPr bwMode="auto">
          <a:xfrm>
            <a:off x="6386513" y="36576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2</a:t>
            </a:r>
          </a:p>
        </p:txBody>
      </p:sp>
      <p:sp>
        <p:nvSpPr>
          <p:cNvPr id="209938" name="Text Box 18"/>
          <p:cNvSpPr txBox="1">
            <a:spLocks noChangeArrowheads="1"/>
          </p:cNvSpPr>
          <p:nvPr/>
        </p:nvSpPr>
        <p:spPr bwMode="auto">
          <a:xfrm>
            <a:off x="6386513" y="39624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3</a:t>
            </a:r>
          </a:p>
        </p:txBody>
      </p:sp>
      <p:sp>
        <p:nvSpPr>
          <p:cNvPr id="209939" name="Text Box 19"/>
          <p:cNvSpPr txBox="1">
            <a:spLocks noChangeArrowheads="1"/>
          </p:cNvSpPr>
          <p:nvPr/>
        </p:nvSpPr>
        <p:spPr bwMode="auto">
          <a:xfrm>
            <a:off x="6386513" y="423545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4</a:t>
            </a:r>
          </a:p>
        </p:txBody>
      </p:sp>
      <p:sp>
        <p:nvSpPr>
          <p:cNvPr id="209940" name="Text Box 20"/>
          <p:cNvSpPr txBox="1">
            <a:spLocks noChangeArrowheads="1"/>
          </p:cNvSpPr>
          <p:nvPr/>
        </p:nvSpPr>
        <p:spPr bwMode="auto">
          <a:xfrm>
            <a:off x="6386513" y="454025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5</a:t>
            </a:r>
          </a:p>
        </p:txBody>
      </p:sp>
      <p:sp>
        <p:nvSpPr>
          <p:cNvPr id="209941" name="Text Box 21"/>
          <p:cNvSpPr txBox="1">
            <a:spLocks noChangeArrowheads="1"/>
          </p:cNvSpPr>
          <p:nvPr/>
        </p:nvSpPr>
        <p:spPr bwMode="auto">
          <a:xfrm>
            <a:off x="6386513" y="484505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6</a:t>
            </a:r>
          </a:p>
        </p:txBody>
      </p:sp>
      <p:sp>
        <p:nvSpPr>
          <p:cNvPr id="209942" name="Text Box 22"/>
          <p:cNvSpPr txBox="1">
            <a:spLocks noChangeArrowheads="1"/>
          </p:cNvSpPr>
          <p:nvPr/>
        </p:nvSpPr>
        <p:spPr bwMode="auto">
          <a:xfrm>
            <a:off x="6386513" y="51816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7</a:t>
            </a:r>
          </a:p>
        </p:txBody>
      </p:sp>
      <p:sp>
        <p:nvSpPr>
          <p:cNvPr id="209943" name="Text Box 23"/>
          <p:cNvSpPr txBox="1">
            <a:spLocks noChangeArrowheads="1"/>
          </p:cNvSpPr>
          <p:nvPr/>
        </p:nvSpPr>
        <p:spPr bwMode="auto">
          <a:xfrm>
            <a:off x="6386513" y="54864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8</a:t>
            </a:r>
          </a:p>
        </p:txBody>
      </p:sp>
      <p:sp>
        <p:nvSpPr>
          <p:cNvPr id="209944" name="Text Box 24"/>
          <p:cNvSpPr txBox="1">
            <a:spLocks noChangeArrowheads="1"/>
          </p:cNvSpPr>
          <p:nvPr/>
        </p:nvSpPr>
        <p:spPr bwMode="auto">
          <a:xfrm>
            <a:off x="6386513" y="57912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9</a:t>
            </a:r>
          </a:p>
        </p:txBody>
      </p:sp>
      <p:sp>
        <p:nvSpPr>
          <p:cNvPr id="209945" name="Text Box 25"/>
          <p:cNvSpPr txBox="1">
            <a:spLocks noChangeArrowheads="1"/>
          </p:cNvSpPr>
          <p:nvPr/>
        </p:nvSpPr>
        <p:spPr bwMode="auto">
          <a:xfrm>
            <a:off x="822325" y="2362200"/>
            <a:ext cx="39338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h</a:t>
            </a:r>
            <a:r>
              <a:rPr lang="en-US" sz="1800" baseline="-25000"/>
              <a:t>0</a:t>
            </a:r>
            <a:r>
              <a:rPr lang="en-US" sz="1800"/>
              <a:t>(18) = hash(18) = 18 mod 10 = 8 </a:t>
            </a:r>
          </a:p>
        </p:txBody>
      </p:sp>
      <p:sp>
        <p:nvSpPr>
          <p:cNvPr id="209946" name="Rectangle 26"/>
          <p:cNvSpPr>
            <a:spLocks noChangeArrowheads="1"/>
          </p:cNvSpPr>
          <p:nvPr/>
        </p:nvSpPr>
        <p:spPr bwMode="auto">
          <a:xfrm>
            <a:off x="6919913" y="579120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89</a:t>
            </a:r>
          </a:p>
        </p:txBody>
      </p:sp>
      <p:sp>
        <p:nvSpPr>
          <p:cNvPr id="209947" name="Rectangle 27"/>
          <p:cNvSpPr>
            <a:spLocks noChangeArrowheads="1"/>
          </p:cNvSpPr>
          <p:nvPr/>
        </p:nvSpPr>
        <p:spPr bwMode="auto">
          <a:xfrm>
            <a:off x="6919913" y="548640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18</a:t>
            </a:r>
          </a:p>
        </p:txBody>
      </p:sp>
      <p:sp>
        <p:nvSpPr>
          <p:cNvPr id="209948" name="Rectangle 28"/>
          <p:cNvSpPr>
            <a:spLocks noChangeArrowheads="1"/>
          </p:cNvSpPr>
          <p:nvPr/>
        </p:nvSpPr>
        <p:spPr bwMode="auto">
          <a:xfrm>
            <a:off x="6894513" y="304800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49</a:t>
            </a:r>
          </a:p>
        </p:txBody>
      </p:sp>
      <p:sp>
        <p:nvSpPr>
          <p:cNvPr id="209949" name="Rectangle 29"/>
          <p:cNvSpPr>
            <a:spLocks noChangeArrowheads="1"/>
          </p:cNvSpPr>
          <p:nvPr/>
        </p:nvSpPr>
        <p:spPr bwMode="auto">
          <a:xfrm>
            <a:off x="6919913" y="335280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58</a:t>
            </a:r>
          </a:p>
        </p:txBody>
      </p:sp>
      <p:sp>
        <p:nvSpPr>
          <p:cNvPr id="209950" name="Rectangle 30"/>
          <p:cNvSpPr>
            <a:spLocks noChangeArrowheads="1"/>
          </p:cNvSpPr>
          <p:nvPr/>
        </p:nvSpPr>
        <p:spPr bwMode="auto">
          <a:xfrm>
            <a:off x="6919913" y="362585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69</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9945"/>
                                        </p:tgtEl>
                                        <p:attrNameLst>
                                          <p:attrName>style.visibility</p:attrName>
                                        </p:attrNameLst>
                                      </p:cBhvr>
                                      <p:to>
                                        <p:strVal val="visible"/>
                                      </p:to>
                                    </p:set>
                                    <p:animEffect transition="in" filter="blinds(horizontal)">
                                      <p:cBhvr>
                                        <p:cTn id="7" dur="500"/>
                                        <p:tgtEl>
                                          <p:spTgt spid="2099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945"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0946" name="Rectangle 2"/>
          <p:cNvSpPr>
            <a:spLocks noGrp="1" noChangeArrowheads="1"/>
          </p:cNvSpPr>
          <p:nvPr>
            <p:ph type="title"/>
          </p:nvPr>
        </p:nvSpPr>
        <p:spPr>
          <a:xfrm>
            <a:off x="609600" y="174625"/>
            <a:ext cx="7772400" cy="571500"/>
          </a:xfrm>
        </p:spPr>
        <p:txBody>
          <a:bodyPr/>
          <a:lstStyle/>
          <a:p>
            <a:r>
              <a:rPr lang="en-US" sz="2800"/>
              <a:t>Search with Linear Probing</a:t>
            </a:r>
          </a:p>
        </p:txBody>
      </p:sp>
      <p:sp>
        <p:nvSpPr>
          <p:cNvPr id="210947" name="Rectangle 3" descr="Rectangle: Click to edit Master text styles&#10;Second level&#10;Third level&#10;Fourth level&#10;Fifth level"/>
          <p:cNvSpPr>
            <a:spLocks noGrp="1" noChangeArrowheads="1"/>
          </p:cNvSpPr>
          <p:nvPr>
            <p:ph idx="1"/>
          </p:nvPr>
        </p:nvSpPr>
        <p:spPr>
          <a:xfrm>
            <a:off x="412750" y="838200"/>
            <a:ext cx="8213725" cy="5641975"/>
          </a:xfrm>
        </p:spPr>
        <p:txBody>
          <a:bodyPr/>
          <a:lstStyle/>
          <a:p>
            <a:r>
              <a:rPr lang="en-US" sz="2000">
                <a:sym typeface="Symbol" pitchFamily="18" charset="2"/>
              </a:rPr>
              <a:t>For example: </a:t>
            </a:r>
            <a:r>
              <a:rPr lang="en-US" sz="1600" i="1">
                <a:latin typeface="Bookman Old Style" pitchFamily="18" charset="0"/>
                <a:sym typeface="Symbol" pitchFamily="18" charset="2"/>
              </a:rPr>
              <a:t>TableSize = 10,  </a:t>
            </a:r>
            <a:r>
              <a:rPr lang="en-US" sz="2000" i="1">
                <a:sym typeface="Symbol" pitchFamily="18" charset="2"/>
              </a:rPr>
              <a:t>hash</a:t>
            </a:r>
            <a:r>
              <a:rPr lang="en-US" sz="2000">
                <a:sym typeface="Symbol" pitchFamily="18" charset="2"/>
              </a:rPr>
              <a:t>(</a:t>
            </a:r>
            <a:r>
              <a:rPr lang="en-US" sz="2000" i="1">
                <a:sym typeface="Symbol" pitchFamily="18" charset="2"/>
              </a:rPr>
              <a:t>x</a:t>
            </a:r>
            <a:r>
              <a:rPr lang="en-US" sz="2000">
                <a:sym typeface="Symbol" pitchFamily="18" charset="2"/>
              </a:rPr>
              <a:t>) = </a:t>
            </a:r>
            <a:r>
              <a:rPr lang="en-US" sz="2000" i="1">
                <a:sym typeface="Symbol" pitchFamily="18" charset="2"/>
              </a:rPr>
              <a:t>x</a:t>
            </a:r>
            <a:r>
              <a:rPr lang="en-US" sz="2000">
                <a:sym typeface="Symbol" pitchFamily="18" charset="2"/>
              </a:rPr>
              <a:t> mod 10, </a:t>
            </a:r>
            <a:r>
              <a:rPr lang="en-US" sz="2000">
                <a:solidFill>
                  <a:srgbClr val="FF00FF"/>
                </a:solidFill>
                <a:sym typeface="Symbol" pitchFamily="18" charset="2"/>
              </a:rPr>
              <a:t>f(i) = i</a:t>
            </a:r>
            <a:r>
              <a:rPr lang="en-US" sz="2000">
                <a:sym typeface="Symbol" pitchFamily="18" charset="2"/>
              </a:rPr>
              <a:t>,</a:t>
            </a:r>
          </a:p>
          <a:p>
            <a:pPr>
              <a:buFont typeface="Wingdings" pitchFamily="2" charset="2"/>
              <a:buNone/>
            </a:pPr>
            <a:r>
              <a:rPr lang="en-US" sz="2000">
                <a:sym typeface="Symbol" pitchFamily="18" charset="2"/>
              </a:rPr>
              <a:t>			 h</a:t>
            </a:r>
            <a:r>
              <a:rPr lang="en-US" sz="2000" baseline="-25000">
                <a:sym typeface="Symbol" pitchFamily="18" charset="2"/>
              </a:rPr>
              <a:t>i</a:t>
            </a:r>
            <a:r>
              <a:rPr lang="en-US" sz="2000">
                <a:sym typeface="Symbol" pitchFamily="18" charset="2"/>
              </a:rPr>
              <a:t>(x) = (</a:t>
            </a:r>
            <a:r>
              <a:rPr lang="en-US" sz="2000" i="1">
                <a:sym typeface="Symbol" pitchFamily="18" charset="2"/>
              </a:rPr>
              <a:t>hash</a:t>
            </a:r>
            <a:r>
              <a:rPr lang="en-US" sz="2000">
                <a:sym typeface="Symbol" pitchFamily="18" charset="2"/>
              </a:rPr>
              <a:t>(x) + f(i)) mod </a:t>
            </a:r>
            <a:r>
              <a:rPr lang="en-US" sz="2000" i="1">
                <a:latin typeface="Bookman Old Style" pitchFamily="18" charset="0"/>
                <a:sym typeface="Symbol" pitchFamily="18" charset="2"/>
              </a:rPr>
              <a:t>TableSize</a:t>
            </a:r>
            <a:r>
              <a:rPr lang="en-US" sz="2000">
                <a:sym typeface="Symbol" pitchFamily="18" charset="2"/>
              </a:rPr>
              <a:t> </a:t>
            </a:r>
          </a:p>
          <a:p>
            <a:r>
              <a:rPr lang="en-US" sz="2000">
                <a:sym typeface="Symbol" pitchFamily="18" charset="2"/>
              </a:rPr>
              <a:t>Successful searches</a:t>
            </a:r>
          </a:p>
          <a:p>
            <a:pPr>
              <a:buFont typeface="Wingdings" pitchFamily="2" charset="2"/>
              <a:buNone/>
            </a:pPr>
            <a:r>
              <a:rPr lang="en-US" sz="2000">
                <a:sym typeface="Symbol" pitchFamily="18" charset="2"/>
              </a:rPr>
              <a:t>	search for keys: 18, </a:t>
            </a:r>
            <a:r>
              <a:rPr lang="en-US" sz="2000">
                <a:solidFill>
                  <a:srgbClr val="FF00FF"/>
                </a:solidFill>
                <a:sym typeface="Symbol" pitchFamily="18" charset="2"/>
              </a:rPr>
              <a:t>69</a:t>
            </a:r>
          </a:p>
          <a:p>
            <a:pPr lvl="1"/>
            <a:endParaRPr lang="en-US" sz="1800">
              <a:sym typeface="Symbol" pitchFamily="18" charset="2"/>
            </a:endParaRPr>
          </a:p>
        </p:txBody>
      </p:sp>
      <p:sp>
        <p:nvSpPr>
          <p:cNvPr id="210948" name="Rectangle 4"/>
          <p:cNvSpPr>
            <a:spLocks noChangeArrowheads="1"/>
          </p:cNvSpPr>
          <p:nvPr/>
        </p:nvSpPr>
        <p:spPr bwMode="auto">
          <a:xfrm>
            <a:off x="3076575" y="2190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10949" name="Rectangle 5"/>
          <p:cNvSpPr>
            <a:spLocks noChangeArrowheads="1"/>
          </p:cNvSpPr>
          <p:nvPr/>
        </p:nvSpPr>
        <p:spPr bwMode="auto">
          <a:xfrm>
            <a:off x="6691313" y="3044825"/>
            <a:ext cx="928687" cy="30511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0950" name="Line 6"/>
          <p:cNvSpPr>
            <a:spLocks noChangeShapeType="1"/>
          </p:cNvSpPr>
          <p:nvPr/>
        </p:nvSpPr>
        <p:spPr bwMode="auto">
          <a:xfrm>
            <a:off x="6691313" y="33528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10951" name="Line 7"/>
          <p:cNvSpPr>
            <a:spLocks noChangeShapeType="1"/>
          </p:cNvSpPr>
          <p:nvPr/>
        </p:nvSpPr>
        <p:spPr bwMode="auto">
          <a:xfrm>
            <a:off x="6691313" y="36576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10952" name="Line 8"/>
          <p:cNvSpPr>
            <a:spLocks noChangeShapeType="1"/>
          </p:cNvSpPr>
          <p:nvPr/>
        </p:nvSpPr>
        <p:spPr bwMode="auto">
          <a:xfrm>
            <a:off x="6691313" y="39624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10953" name="Line 9"/>
          <p:cNvSpPr>
            <a:spLocks noChangeShapeType="1"/>
          </p:cNvSpPr>
          <p:nvPr/>
        </p:nvSpPr>
        <p:spPr bwMode="auto">
          <a:xfrm>
            <a:off x="6691313" y="42672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10954" name="Line 10"/>
          <p:cNvSpPr>
            <a:spLocks noChangeShapeType="1"/>
          </p:cNvSpPr>
          <p:nvPr/>
        </p:nvSpPr>
        <p:spPr bwMode="auto">
          <a:xfrm>
            <a:off x="6691313" y="45720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10955" name="Line 11"/>
          <p:cNvSpPr>
            <a:spLocks noChangeShapeType="1"/>
          </p:cNvSpPr>
          <p:nvPr/>
        </p:nvSpPr>
        <p:spPr bwMode="auto">
          <a:xfrm>
            <a:off x="6691313" y="48768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10956" name="Line 12"/>
          <p:cNvSpPr>
            <a:spLocks noChangeShapeType="1"/>
          </p:cNvSpPr>
          <p:nvPr/>
        </p:nvSpPr>
        <p:spPr bwMode="auto">
          <a:xfrm>
            <a:off x="6691313" y="51816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10957" name="Line 13"/>
          <p:cNvSpPr>
            <a:spLocks noChangeShapeType="1"/>
          </p:cNvSpPr>
          <p:nvPr/>
        </p:nvSpPr>
        <p:spPr bwMode="auto">
          <a:xfrm>
            <a:off x="6691313" y="54864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10958" name="Line 14"/>
          <p:cNvSpPr>
            <a:spLocks noChangeShapeType="1"/>
          </p:cNvSpPr>
          <p:nvPr/>
        </p:nvSpPr>
        <p:spPr bwMode="auto">
          <a:xfrm>
            <a:off x="6691313" y="57912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10959" name="Text Box 15"/>
          <p:cNvSpPr txBox="1">
            <a:spLocks noChangeArrowheads="1"/>
          </p:cNvSpPr>
          <p:nvPr/>
        </p:nvSpPr>
        <p:spPr bwMode="auto">
          <a:xfrm>
            <a:off x="6370638" y="3027363"/>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0</a:t>
            </a:r>
          </a:p>
        </p:txBody>
      </p:sp>
      <p:sp>
        <p:nvSpPr>
          <p:cNvPr id="210960" name="Text Box 16"/>
          <p:cNvSpPr txBox="1">
            <a:spLocks noChangeArrowheads="1"/>
          </p:cNvSpPr>
          <p:nvPr/>
        </p:nvSpPr>
        <p:spPr bwMode="auto">
          <a:xfrm>
            <a:off x="6386513" y="33528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1</a:t>
            </a:r>
          </a:p>
        </p:txBody>
      </p:sp>
      <p:sp>
        <p:nvSpPr>
          <p:cNvPr id="210961" name="Text Box 17"/>
          <p:cNvSpPr txBox="1">
            <a:spLocks noChangeArrowheads="1"/>
          </p:cNvSpPr>
          <p:nvPr/>
        </p:nvSpPr>
        <p:spPr bwMode="auto">
          <a:xfrm>
            <a:off x="6386513" y="36576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2</a:t>
            </a:r>
          </a:p>
        </p:txBody>
      </p:sp>
      <p:sp>
        <p:nvSpPr>
          <p:cNvPr id="210962" name="Text Box 18"/>
          <p:cNvSpPr txBox="1">
            <a:spLocks noChangeArrowheads="1"/>
          </p:cNvSpPr>
          <p:nvPr/>
        </p:nvSpPr>
        <p:spPr bwMode="auto">
          <a:xfrm>
            <a:off x="6386513" y="39624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3</a:t>
            </a:r>
          </a:p>
        </p:txBody>
      </p:sp>
      <p:sp>
        <p:nvSpPr>
          <p:cNvPr id="210963" name="Text Box 19"/>
          <p:cNvSpPr txBox="1">
            <a:spLocks noChangeArrowheads="1"/>
          </p:cNvSpPr>
          <p:nvPr/>
        </p:nvSpPr>
        <p:spPr bwMode="auto">
          <a:xfrm>
            <a:off x="6386513" y="423545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4</a:t>
            </a:r>
          </a:p>
        </p:txBody>
      </p:sp>
      <p:sp>
        <p:nvSpPr>
          <p:cNvPr id="210964" name="Text Box 20"/>
          <p:cNvSpPr txBox="1">
            <a:spLocks noChangeArrowheads="1"/>
          </p:cNvSpPr>
          <p:nvPr/>
        </p:nvSpPr>
        <p:spPr bwMode="auto">
          <a:xfrm>
            <a:off x="6386513" y="454025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5</a:t>
            </a:r>
          </a:p>
        </p:txBody>
      </p:sp>
      <p:sp>
        <p:nvSpPr>
          <p:cNvPr id="210965" name="Text Box 21"/>
          <p:cNvSpPr txBox="1">
            <a:spLocks noChangeArrowheads="1"/>
          </p:cNvSpPr>
          <p:nvPr/>
        </p:nvSpPr>
        <p:spPr bwMode="auto">
          <a:xfrm>
            <a:off x="6386513" y="484505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6</a:t>
            </a:r>
          </a:p>
        </p:txBody>
      </p:sp>
      <p:sp>
        <p:nvSpPr>
          <p:cNvPr id="210966" name="Text Box 22"/>
          <p:cNvSpPr txBox="1">
            <a:spLocks noChangeArrowheads="1"/>
          </p:cNvSpPr>
          <p:nvPr/>
        </p:nvSpPr>
        <p:spPr bwMode="auto">
          <a:xfrm>
            <a:off x="6386513" y="51816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7</a:t>
            </a:r>
          </a:p>
        </p:txBody>
      </p:sp>
      <p:sp>
        <p:nvSpPr>
          <p:cNvPr id="210967" name="Text Box 23"/>
          <p:cNvSpPr txBox="1">
            <a:spLocks noChangeArrowheads="1"/>
          </p:cNvSpPr>
          <p:nvPr/>
        </p:nvSpPr>
        <p:spPr bwMode="auto">
          <a:xfrm>
            <a:off x="6386513" y="54864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8</a:t>
            </a:r>
          </a:p>
        </p:txBody>
      </p:sp>
      <p:sp>
        <p:nvSpPr>
          <p:cNvPr id="210968" name="Text Box 24"/>
          <p:cNvSpPr txBox="1">
            <a:spLocks noChangeArrowheads="1"/>
          </p:cNvSpPr>
          <p:nvPr/>
        </p:nvSpPr>
        <p:spPr bwMode="auto">
          <a:xfrm>
            <a:off x="6386513" y="57912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9</a:t>
            </a:r>
          </a:p>
        </p:txBody>
      </p:sp>
      <p:sp>
        <p:nvSpPr>
          <p:cNvPr id="210969" name="Text Box 25"/>
          <p:cNvSpPr txBox="1">
            <a:spLocks noChangeArrowheads="1"/>
          </p:cNvSpPr>
          <p:nvPr/>
        </p:nvSpPr>
        <p:spPr bwMode="auto">
          <a:xfrm>
            <a:off x="822325" y="2362200"/>
            <a:ext cx="39338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h</a:t>
            </a:r>
            <a:r>
              <a:rPr lang="en-US" sz="1800" baseline="-25000"/>
              <a:t>0</a:t>
            </a:r>
            <a:r>
              <a:rPr lang="en-US" sz="1800"/>
              <a:t>(69) = hash(69) = 69 mod 10 = 9 </a:t>
            </a:r>
          </a:p>
        </p:txBody>
      </p:sp>
      <p:sp>
        <p:nvSpPr>
          <p:cNvPr id="210970" name="Rectangle 26"/>
          <p:cNvSpPr>
            <a:spLocks noChangeArrowheads="1"/>
          </p:cNvSpPr>
          <p:nvPr/>
        </p:nvSpPr>
        <p:spPr bwMode="auto">
          <a:xfrm>
            <a:off x="6919913" y="579120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89</a:t>
            </a:r>
          </a:p>
        </p:txBody>
      </p:sp>
      <p:sp>
        <p:nvSpPr>
          <p:cNvPr id="210971" name="Rectangle 27"/>
          <p:cNvSpPr>
            <a:spLocks noChangeArrowheads="1"/>
          </p:cNvSpPr>
          <p:nvPr/>
        </p:nvSpPr>
        <p:spPr bwMode="auto">
          <a:xfrm>
            <a:off x="6919913" y="548640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18</a:t>
            </a:r>
          </a:p>
        </p:txBody>
      </p:sp>
      <p:sp>
        <p:nvSpPr>
          <p:cNvPr id="210972" name="Text Box 28"/>
          <p:cNvSpPr txBox="1">
            <a:spLocks noChangeArrowheads="1"/>
          </p:cNvSpPr>
          <p:nvPr/>
        </p:nvSpPr>
        <p:spPr bwMode="auto">
          <a:xfrm>
            <a:off x="838200" y="2711450"/>
            <a:ext cx="37242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h</a:t>
            </a:r>
            <a:r>
              <a:rPr lang="en-US" sz="1800" baseline="-25000"/>
              <a:t>1</a:t>
            </a:r>
            <a:r>
              <a:rPr lang="en-US" sz="1800"/>
              <a:t>(69) = (hash(69) + f(1)) mod 10</a:t>
            </a:r>
          </a:p>
          <a:p>
            <a:r>
              <a:rPr lang="en-US" sz="1800"/>
              <a:t>          = (9 + 1) mod 10 = 0 </a:t>
            </a:r>
          </a:p>
        </p:txBody>
      </p:sp>
      <p:sp>
        <p:nvSpPr>
          <p:cNvPr id="210973" name="Rectangle 29"/>
          <p:cNvSpPr>
            <a:spLocks noChangeArrowheads="1"/>
          </p:cNvSpPr>
          <p:nvPr/>
        </p:nvSpPr>
        <p:spPr bwMode="auto">
          <a:xfrm>
            <a:off x="6894513" y="304800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49</a:t>
            </a:r>
          </a:p>
        </p:txBody>
      </p:sp>
      <p:sp>
        <p:nvSpPr>
          <p:cNvPr id="210974" name="Text Box 30"/>
          <p:cNvSpPr txBox="1">
            <a:spLocks noChangeArrowheads="1"/>
          </p:cNvSpPr>
          <p:nvPr/>
        </p:nvSpPr>
        <p:spPr bwMode="auto">
          <a:xfrm>
            <a:off x="847725" y="3365500"/>
            <a:ext cx="37242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h</a:t>
            </a:r>
            <a:r>
              <a:rPr lang="en-US" sz="1800" baseline="-25000"/>
              <a:t>2</a:t>
            </a:r>
            <a:r>
              <a:rPr lang="en-US" sz="1800"/>
              <a:t>(69) = (hash(69) + f(2)) mod 10</a:t>
            </a:r>
          </a:p>
          <a:p>
            <a:r>
              <a:rPr lang="en-US" sz="1800"/>
              <a:t>          = (9 + 2) mod 10 = 1 </a:t>
            </a:r>
          </a:p>
        </p:txBody>
      </p:sp>
      <p:sp>
        <p:nvSpPr>
          <p:cNvPr id="210975" name="Text Box 31"/>
          <p:cNvSpPr txBox="1">
            <a:spLocks noChangeArrowheads="1"/>
          </p:cNvSpPr>
          <p:nvPr/>
        </p:nvSpPr>
        <p:spPr bwMode="auto">
          <a:xfrm>
            <a:off x="838200" y="3975100"/>
            <a:ext cx="37242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h</a:t>
            </a:r>
            <a:r>
              <a:rPr lang="en-US" sz="1800" baseline="-25000"/>
              <a:t>3</a:t>
            </a:r>
            <a:r>
              <a:rPr lang="en-US" sz="1800"/>
              <a:t>(69) = (hash(69) + f(3)) mod 10</a:t>
            </a:r>
          </a:p>
          <a:p>
            <a:r>
              <a:rPr lang="en-US" sz="1800"/>
              <a:t>          = (9 + 3) mod 10 = 2 </a:t>
            </a:r>
          </a:p>
        </p:txBody>
      </p:sp>
      <p:sp>
        <p:nvSpPr>
          <p:cNvPr id="210976" name="Rectangle 32"/>
          <p:cNvSpPr>
            <a:spLocks noChangeArrowheads="1"/>
          </p:cNvSpPr>
          <p:nvPr/>
        </p:nvSpPr>
        <p:spPr bwMode="auto">
          <a:xfrm>
            <a:off x="6919913" y="335280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58</a:t>
            </a:r>
          </a:p>
        </p:txBody>
      </p:sp>
      <p:sp>
        <p:nvSpPr>
          <p:cNvPr id="210977" name="Rectangle 33"/>
          <p:cNvSpPr>
            <a:spLocks noChangeArrowheads="1"/>
          </p:cNvSpPr>
          <p:nvPr/>
        </p:nvSpPr>
        <p:spPr bwMode="auto">
          <a:xfrm>
            <a:off x="6919913" y="362585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69</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0969"/>
                                        </p:tgtEl>
                                        <p:attrNameLst>
                                          <p:attrName>style.visibility</p:attrName>
                                        </p:attrNameLst>
                                      </p:cBhvr>
                                      <p:to>
                                        <p:strVal val="visible"/>
                                      </p:to>
                                    </p:set>
                                    <p:animEffect transition="in" filter="blinds(horizontal)">
                                      <p:cBhvr>
                                        <p:cTn id="7" dur="500"/>
                                        <p:tgtEl>
                                          <p:spTgt spid="21096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10972"/>
                                        </p:tgtEl>
                                        <p:attrNameLst>
                                          <p:attrName>style.visibility</p:attrName>
                                        </p:attrNameLst>
                                      </p:cBhvr>
                                      <p:to>
                                        <p:strVal val="visible"/>
                                      </p:to>
                                    </p:set>
                                    <p:animEffect transition="in" filter="blinds(horizontal)">
                                      <p:cBhvr>
                                        <p:cTn id="12" dur="500"/>
                                        <p:tgtEl>
                                          <p:spTgt spid="21097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10974"/>
                                        </p:tgtEl>
                                        <p:attrNameLst>
                                          <p:attrName>style.visibility</p:attrName>
                                        </p:attrNameLst>
                                      </p:cBhvr>
                                      <p:to>
                                        <p:strVal val="visible"/>
                                      </p:to>
                                    </p:set>
                                    <p:animEffect transition="in" filter="blinds(horizontal)">
                                      <p:cBhvr>
                                        <p:cTn id="17" dur="500"/>
                                        <p:tgtEl>
                                          <p:spTgt spid="21097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10975"/>
                                        </p:tgtEl>
                                        <p:attrNameLst>
                                          <p:attrName>style.visibility</p:attrName>
                                        </p:attrNameLst>
                                      </p:cBhvr>
                                      <p:to>
                                        <p:strVal val="visible"/>
                                      </p:to>
                                    </p:set>
                                    <p:animEffect transition="in" filter="blinds(horizontal)">
                                      <p:cBhvr>
                                        <p:cTn id="22" dur="500"/>
                                        <p:tgtEl>
                                          <p:spTgt spid="2109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969" grpId="0" autoUpdateAnimBg="0"/>
      <p:bldP spid="210972" grpId="0" autoUpdateAnimBg="0"/>
      <p:bldP spid="210974" grpId="0" autoUpdateAnimBg="0"/>
      <p:bldP spid="210975"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1970" name="Rectangle 2"/>
          <p:cNvSpPr>
            <a:spLocks noGrp="1" noChangeArrowheads="1"/>
          </p:cNvSpPr>
          <p:nvPr>
            <p:ph type="title"/>
          </p:nvPr>
        </p:nvSpPr>
        <p:spPr>
          <a:xfrm>
            <a:off x="609600" y="174625"/>
            <a:ext cx="7772400" cy="571500"/>
          </a:xfrm>
        </p:spPr>
        <p:txBody>
          <a:bodyPr/>
          <a:lstStyle/>
          <a:p>
            <a:r>
              <a:rPr lang="en-US" sz="2800"/>
              <a:t>Search with Linear Probing</a:t>
            </a:r>
          </a:p>
        </p:txBody>
      </p:sp>
      <p:sp>
        <p:nvSpPr>
          <p:cNvPr id="211971" name="Rectangle 3" descr="Rectangle: Click to edit Master text styles&#10;Second level&#10;Third level&#10;Fourth level&#10;Fifth level"/>
          <p:cNvSpPr>
            <a:spLocks noGrp="1" noChangeArrowheads="1"/>
          </p:cNvSpPr>
          <p:nvPr>
            <p:ph idx="1"/>
          </p:nvPr>
        </p:nvSpPr>
        <p:spPr>
          <a:xfrm>
            <a:off x="412750" y="838200"/>
            <a:ext cx="8213725" cy="5641975"/>
          </a:xfrm>
        </p:spPr>
        <p:txBody>
          <a:bodyPr/>
          <a:lstStyle/>
          <a:p>
            <a:r>
              <a:rPr lang="en-US" sz="2000">
                <a:sym typeface="Symbol" pitchFamily="18" charset="2"/>
              </a:rPr>
              <a:t>For example: </a:t>
            </a:r>
            <a:r>
              <a:rPr lang="en-US" sz="1600" i="1">
                <a:latin typeface="Bookman Old Style" pitchFamily="18" charset="0"/>
                <a:sym typeface="Symbol" pitchFamily="18" charset="2"/>
              </a:rPr>
              <a:t>TableSize = 10,  </a:t>
            </a:r>
            <a:r>
              <a:rPr lang="en-US" sz="2000" i="1">
                <a:sym typeface="Symbol" pitchFamily="18" charset="2"/>
              </a:rPr>
              <a:t>hash</a:t>
            </a:r>
            <a:r>
              <a:rPr lang="en-US" sz="2000">
                <a:sym typeface="Symbol" pitchFamily="18" charset="2"/>
              </a:rPr>
              <a:t>(</a:t>
            </a:r>
            <a:r>
              <a:rPr lang="en-US" sz="2000" i="1">
                <a:sym typeface="Symbol" pitchFamily="18" charset="2"/>
              </a:rPr>
              <a:t>x</a:t>
            </a:r>
            <a:r>
              <a:rPr lang="en-US" sz="2000">
                <a:sym typeface="Symbol" pitchFamily="18" charset="2"/>
              </a:rPr>
              <a:t>) = </a:t>
            </a:r>
            <a:r>
              <a:rPr lang="en-US" sz="2000" i="1">
                <a:sym typeface="Symbol" pitchFamily="18" charset="2"/>
              </a:rPr>
              <a:t>x</a:t>
            </a:r>
            <a:r>
              <a:rPr lang="en-US" sz="2000">
                <a:sym typeface="Symbol" pitchFamily="18" charset="2"/>
              </a:rPr>
              <a:t> mod 10, </a:t>
            </a:r>
            <a:r>
              <a:rPr lang="en-US" sz="2000">
                <a:solidFill>
                  <a:srgbClr val="FF00FF"/>
                </a:solidFill>
                <a:sym typeface="Symbol" pitchFamily="18" charset="2"/>
              </a:rPr>
              <a:t>f(i) = i</a:t>
            </a:r>
            <a:r>
              <a:rPr lang="en-US" sz="2000">
                <a:sym typeface="Symbol" pitchFamily="18" charset="2"/>
              </a:rPr>
              <a:t>,</a:t>
            </a:r>
          </a:p>
          <a:p>
            <a:pPr>
              <a:buFont typeface="Wingdings" pitchFamily="2" charset="2"/>
              <a:buNone/>
            </a:pPr>
            <a:r>
              <a:rPr lang="en-US" sz="2000">
                <a:sym typeface="Symbol" pitchFamily="18" charset="2"/>
              </a:rPr>
              <a:t>			 h</a:t>
            </a:r>
            <a:r>
              <a:rPr lang="en-US" sz="2000" baseline="-25000">
                <a:sym typeface="Symbol" pitchFamily="18" charset="2"/>
              </a:rPr>
              <a:t>i</a:t>
            </a:r>
            <a:r>
              <a:rPr lang="en-US" sz="2000">
                <a:sym typeface="Symbol" pitchFamily="18" charset="2"/>
              </a:rPr>
              <a:t>(x) = (</a:t>
            </a:r>
            <a:r>
              <a:rPr lang="en-US" sz="2000" i="1">
                <a:sym typeface="Symbol" pitchFamily="18" charset="2"/>
              </a:rPr>
              <a:t>hash</a:t>
            </a:r>
            <a:r>
              <a:rPr lang="en-US" sz="2000">
                <a:sym typeface="Symbol" pitchFamily="18" charset="2"/>
              </a:rPr>
              <a:t>(x) + f(i)) mod </a:t>
            </a:r>
            <a:r>
              <a:rPr lang="en-US" sz="2000" i="1">
                <a:latin typeface="Bookman Old Style" pitchFamily="18" charset="0"/>
                <a:sym typeface="Symbol" pitchFamily="18" charset="2"/>
              </a:rPr>
              <a:t>TableSize</a:t>
            </a:r>
            <a:r>
              <a:rPr lang="en-US" sz="2000">
                <a:sym typeface="Symbol" pitchFamily="18" charset="2"/>
              </a:rPr>
              <a:t> </a:t>
            </a:r>
          </a:p>
          <a:p>
            <a:r>
              <a:rPr lang="en-US" sz="2000">
                <a:sym typeface="Symbol" pitchFamily="18" charset="2"/>
              </a:rPr>
              <a:t>Unsuccessful searches</a:t>
            </a:r>
          </a:p>
          <a:p>
            <a:pPr>
              <a:buFont typeface="Wingdings" pitchFamily="2" charset="2"/>
              <a:buNone/>
            </a:pPr>
            <a:r>
              <a:rPr lang="en-US" sz="2000">
                <a:sym typeface="Symbol" pitchFamily="18" charset="2"/>
              </a:rPr>
              <a:t>	search for keys: </a:t>
            </a:r>
            <a:r>
              <a:rPr lang="en-US" sz="2000">
                <a:solidFill>
                  <a:srgbClr val="FF00FF"/>
                </a:solidFill>
                <a:sym typeface="Symbol" pitchFamily="18" charset="2"/>
              </a:rPr>
              <a:t>68</a:t>
            </a:r>
            <a:r>
              <a:rPr lang="en-US" sz="2000">
                <a:sym typeface="Symbol" pitchFamily="18" charset="2"/>
              </a:rPr>
              <a:t>, 66</a:t>
            </a:r>
          </a:p>
          <a:p>
            <a:pPr lvl="1"/>
            <a:endParaRPr lang="en-US" sz="1800">
              <a:sym typeface="Symbol" pitchFamily="18" charset="2"/>
            </a:endParaRPr>
          </a:p>
        </p:txBody>
      </p:sp>
      <p:sp>
        <p:nvSpPr>
          <p:cNvPr id="211972" name="Rectangle 4"/>
          <p:cNvSpPr>
            <a:spLocks noChangeArrowheads="1"/>
          </p:cNvSpPr>
          <p:nvPr/>
        </p:nvSpPr>
        <p:spPr bwMode="auto">
          <a:xfrm>
            <a:off x="3076575" y="2190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11973" name="Rectangle 5"/>
          <p:cNvSpPr>
            <a:spLocks noChangeArrowheads="1"/>
          </p:cNvSpPr>
          <p:nvPr/>
        </p:nvSpPr>
        <p:spPr bwMode="auto">
          <a:xfrm>
            <a:off x="6691313" y="3044825"/>
            <a:ext cx="928687" cy="30511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1974" name="Line 6"/>
          <p:cNvSpPr>
            <a:spLocks noChangeShapeType="1"/>
          </p:cNvSpPr>
          <p:nvPr/>
        </p:nvSpPr>
        <p:spPr bwMode="auto">
          <a:xfrm>
            <a:off x="6691313" y="33528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11975" name="Line 7"/>
          <p:cNvSpPr>
            <a:spLocks noChangeShapeType="1"/>
          </p:cNvSpPr>
          <p:nvPr/>
        </p:nvSpPr>
        <p:spPr bwMode="auto">
          <a:xfrm>
            <a:off x="6691313" y="36576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11976" name="Line 8"/>
          <p:cNvSpPr>
            <a:spLocks noChangeShapeType="1"/>
          </p:cNvSpPr>
          <p:nvPr/>
        </p:nvSpPr>
        <p:spPr bwMode="auto">
          <a:xfrm>
            <a:off x="6691313" y="39624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11977" name="Line 9"/>
          <p:cNvSpPr>
            <a:spLocks noChangeShapeType="1"/>
          </p:cNvSpPr>
          <p:nvPr/>
        </p:nvSpPr>
        <p:spPr bwMode="auto">
          <a:xfrm>
            <a:off x="6691313" y="42672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11978" name="Line 10"/>
          <p:cNvSpPr>
            <a:spLocks noChangeShapeType="1"/>
          </p:cNvSpPr>
          <p:nvPr/>
        </p:nvSpPr>
        <p:spPr bwMode="auto">
          <a:xfrm>
            <a:off x="6691313" y="45720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11979" name="Line 11"/>
          <p:cNvSpPr>
            <a:spLocks noChangeShapeType="1"/>
          </p:cNvSpPr>
          <p:nvPr/>
        </p:nvSpPr>
        <p:spPr bwMode="auto">
          <a:xfrm>
            <a:off x="6691313" y="48768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11980" name="Line 12"/>
          <p:cNvSpPr>
            <a:spLocks noChangeShapeType="1"/>
          </p:cNvSpPr>
          <p:nvPr/>
        </p:nvSpPr>
        <p:spPr bwMode="auto">
          <a:xfrm>
            <a:off x="6691313" y="51816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11981" name="Line 13"/>
          <p:cNvSpPr>
            <a:spLocks noChangeShapeType="1"/>
          </p:cNvSpPr>
          <p:nvPr/>
        </p:nvSpPr>
        <p:spPr bwMode="auto">
          <a:xfrm>
            <a:off x="6691313" y="54864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11982" name="Line 14"/>
          <p:cNvSpPr>
            <a:spLocks noChangeShapeType="1"/>
          </p:cNvSpPr>
          <p:nvPr/>
        </p:nvSpPr>
        <p:spPr bwMode="auto">
          <a:xfrm>
            <a:off x="6691313" y="57912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11983" name="Text Box 15"/>
          <p:cNvSpPr txBox="1">
            <a:spLocks noChangeArrowheads="1"/>
          </p:cNvSpPr>
          <p:nvPr/>
        </p:nvSpPr>
        <p:spPr bwMode="auto">
          <a:xfrm>
            <a:off x="6370638" y="3027363"/>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0</a:t>
            </a:r>
          </a:p>
        </p:txBody>
      </p:sp>
      <p:sp>
        <p:nvSpPr>
          <p:cNvPr id="211984" name="Text Box 16"/>
          <p:cNvSpPr txBox="1">
            <a:spLocks noChangeArrowheads="1"/>
          </p:cNvSpPr>
          <p:nvPr/>
        </p:nvSpPr>
        <p:spPr bwMode="auto">
          <a:xfrm>
            <a:off x="6386513" y="33528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1</a:t>
            </a:r>
          </a:p>
        </p:txBody>
      </p:sp>
      <p:sp>
        <p:nvSpPr>
          <p:cNvPr id="211985" name="Text Box 17"/>
          <p:cNvSpPr txBox="1">
            <a:spLocks noChangeArrowheads="1"/>
          </p:cNvSpPr>
          <p:nvPr/>
        </p:nvSpPr>
        <p:spPr bwMode="auto">
          <a:xfrm>
            <a:off x="6386513" y="36576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2</a:t>
            </a:r>
          </a:p>
        </p:txBody>
      </p:sp>
      <p:sp>
        <p:nvSpPr>
          <p:cNvPr id="211986" name="Text Box 18"/>
          <p:cNvSpPr txBox="1">
            <a:spLocks noChangeArrowheads="1"/>
          </p:cNvSpPr>
          <p:nvPr/>
        </p:nvSpPr>
        <p:spPr bwMode="auto">
          <a:xfrm>
            <a:off x="6386513" y="39624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3</a:t>
            </a:r>
          </a:p>
        </p:txBody>
      </p:sp>
      <p:sp>
        <p:nvSpPr>
          <p:cNvPr id="211987" name="Text Box 19"/>
          <p:cNvSpPr txBox="1">
            <a:spLocks noChangeArrowheads="1"/>
          </p:cNvSpPr>
          <p:nvPr/>
        </p:nvSpPr>
        <p:spPr bwMode="auto">
          <a:xfrm>
            <a:off x="6386513" y="423545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4</a:t>
            </a:r>
          </a:p>
        </p:txBody>
      </p:sp>
      <p:sp>
        <p:nvSpPr>
          <p:cNvPr id="211988" name="Text Box 20"/>
          <p:cNvSpPr txBox="1">
            <a:spLocks noChangeArrowheads="1"/>
          </p:cNvSpPr>
          <p:nvPr/>
        </p:nvSpPr>
        <p:spPr bwMode="auto">
          <a:xfrm>
            <a:off x="6386513" y="454025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5</a:t>
            </a:r>
          </a:p>
        </p:txBody>
      </p:sp>
      <p:sp>
        <p:nvSpPr>
          <p:cNvPr id="211989" name="Text Box 21"/>
          <p:cNvSpPr txBox="1">
            <a:spLocks noChangeArrowheads="1"/>
          </p:cNvSpPr>
          <p:nvPr/>
        </p:nvSpPr>
        <p:spPr bwMode="auto">
          <a:xfrm>
            <a:off x="6386513" y="484505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6</a:t>
            </a:r>
          </a:p>
        </p:txBody>
      </p:sp>
      <p:sp>
        <p:nvSpPr>
          <p:cNvPr id="211990" name="Text Box 22"/>
          <p:cNvSpPr txBox="1">
            <a:spLocks noChangeArrowheads="1"/>
          </p:cNvSpPr>
          <p:nvPr/>
        </p:nvSpPr>
        <p:spPr bwMode="auto">
          <a:xfrm>
            <a:off x="6386513" y="51816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7</a:t>
            </a:r>
          </a:p>
        </p:txBody>
      </p:sp>
      <p:sp>
        <p:nvSpPr>
          <p:cNvPr id="211991" name="Text Box 23"/>
          <p:cNvSpPr txBox="1">
            <a:spLocks noChangeArrowheads="1"/>
          </p:cNvSpPr>
          <p:nvPr/>
        </p:nvSpPr>
        <p:spPr bwMode="auto">
          <a:xfrm>
            <a:off x="6386513" y="54864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8</a:t>
            </a:r>
          </a:p>
        </p:txBody>
      </p:sp>
      <p:sp>
        <p:nvSpPr>
          <p:cNvPr id="211992" name="Text Box 24"/>
          <p:cNvSpPr txBox="1">
            <a:spLocks noChangeArrowheads="1"/>
          </p:cNvSpPr>
          <p:nvPr/>
        </p:nvSpPr>
        <p:spPr bwMode="auto">
          <a:xfrm>
            <a:off x="6386513" y="57912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9</a:t>
            </a:r>
          </a:p>
        </p:txBody>
      </p:sp>
      <p:sp>
        <p:nvSpPr>
          <p:cNvPr id="211993" name="Text Box 25"/>
          <p:cNvSpPr txBox="1">
            <a:spLocks noChangeArrowheads="1"/>
          </p:cNvSpPr>
          <p:nvPr/>
        </p:nvSpPr>
        <p:spPr bwMode="auto">
          <a:xfrm>
            <a:off x="822325" y="2362200"/>
            <a:ext cx="39338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h</a:t>
            </a:r>
            <a:r>
              <a:rPr lang="en-US" sz="1800" baseline="-25000"/>
              <a:t>0</a:t>
            </a:r>
            <a:r>
              <a:rPr lang="en-US" sz="1800"/>
              <a:t>(68) = hash(68) = 68 mod 10 = 8 </a:t>
            </a:r>
          </a:p>
        </p:txBody>
      </p:sp>
      <p:sp>
        <p:nvSpPr>
          <p:cNvPr id="211994" name="Rectangle 26"/>
          <p:cNvSpPr>
            <a:spLocks noChangeArrowheads="1"/>
          </p:cNvSpPr>
          <p:nvPr/>
        </p:nvSpPr>
        <p:spPr bwMode="auto">
          <a:xfrm>
            <a:off x="6919913" y="579120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89</a:t>
            </a:r>
          </a:p>
        </p:txBody>
      </p:sp>
      <p:sp>
        <p:nvSpPr>
          <p:cNvPr id="211995" name="Rectangle 27"/>
          <p:cNvSpPr>
            <a:spLocks noChangeArrowheads="1"/>
          </p:cNvSpPr>
          <p:nvPr/>
        </p:nvSpPr>
        <p:spPr bwMode="auto">
          <a:xfrm>
            <a:off x="6919913" y="548640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18</a:t>
            </a:r>
          </a:p>
        </p:txBody>
      </p:sp>
      <p:sp>
        <p:nvSpPr>
          <p:cNvPr id="211996" name="Text Box 28"/>
          <p:cNvSpPr txBox="1">
            <a:spLocks noChangeArrowheads="1"/>
          </p:cNvSpPr>
          <p:nvPr/>
        </p:nvSpPr>
        <p:spPr bwMode="auto">
          <a:xfrm>
            <a:off x="838200" y="2711450"/>
            <a:ext cx="37242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h</a:t>
            </a:r>
            <a:r>
              <a:rPr lang="en-US" sz="1800" baseline="-25000"/>
              <a:t>1</a:t>
            </a:r>
            <a:r>
              <a:rPr lang="en-US" sz="1800"/>
              <a:t>(68) = (hash(68) + f(1)) mod 10</a:t>
            </a:r>
          </a:p>
          <a:p>
            <a:r>
              <a:rPr lang="en-US" sz="1800"/>
              <a:t>          = (8 + 1) mod 10 = 9 </a:t>
            </a:r>
          </a:p>
        </p:txBody>
      </p:sp>
      <p:sp>
        <p:nvSpPr>
          <p:cNvPr id="211997" name="Rectangle 29"/>
          <p:cNvSpPr>
            <a:spLocks noChangeArrowheads="1"/>
          </p:cNvSpPr>
          <p:nvPr/>
        </p:nvSpPr>
        <p:spPr bwMode="auto">
          <a:xfrm>
            <a:off x="6894513" y="304800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49</a:t>
            </a:r>
          </a:p>
        </p:txBody>
      </p:sp>
      <p:sp>
        <p:nvSpPr>
          <p:cNvPr id="211998" name="Text Box 30"/>
          <p:cNvSpPr txBox="1">
            <a:spLocks noChangeArrowheads="1"/>
          </p:cNvSpPr>
          <p:nvPr/>
        </p:nvSpPr>
        <p:spPr bwMode="auto">
          <a:xfrm>
            <a:off x="847725" y="3365500"/>
            <a:ext cx="37242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h</a:t>
            </a:r>
            <a:r>
              <a:rPr lang="en-US" sz="1800" baseline="-25000"/>
              <a:t>2</a:t>
            </a:r>
            <a:r>
              <a:rPr lang="en-US" sz="1800"/>
              <a:t>(68) = (hash(68) + f(2)) mod 10</a:t>
            </a:r>
          </a:p>
          <a:p>
            <a:r>
              <a:rPr lang="en-US" sz="1800"/>
              <a:t>          = (8 + 2) mod 10 = 0 </a:t>
            </a:r>
          </a:p>
        </p:txBody>
      </p:sp>
      <p:sp>
        <p:nvSpPr>
          <p:cNvPr id="211999" name="Text Box 31"/>
          <p:cNvSpPr txBox="1">
            <a:spLocks noChangeArrowheads="1"/>
          </p:cNvSpPr>
          <p:nvPr/>
        </p:nvSpPr>
        <p:spPr bwMode="auto">
          <a:xfrm>
            <a:off x="838200" y="3975100"/>
            <a:ext cx="37242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h</a:t>
            </a:r>
            <a:r>
              <a:rPr lang="en-US" sz="1800" baseline="-25000"/>
              <a:t>3</a:t>
            </a:r>
            <a:r>
              <a:rPr lang="en-US" sz="1800"/>
              <a:t>(68) = (hash(68) + f(3)) mod 10</a:t>
            </a:r>
          </a:p>
          <a:p>
            <a:r>
              <a:rPr lang="en-US" sz="1800"/>
              <a:t>          = (8 + 3) mod 10 = 1 </a:t>
            </a:r>
          </a:p>
        </p:txBody>
      </p:sp>
      <p:sp>
        <p:nvSpPr>
          <p:cNvPr id="212000" name="Rectangle 32"/>
          <p:cNvSpPr>
            <a:spLocks noChangeArrowheads="1"/>
          </p:cNvSpPr>
          <p:nvPr/>
        </p:nvSpPr>
        <p:spPr bwMode="auto">
          <a:xfrm>
            <a:off x="6919913" y="335280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58</a:t>
            </a:r>
          </a:p>
        </p:txBody>
      </p:sp>
      <p:sp>
        <p:nvSpPr>
          <p:cNvPr id="212001" name="Rectangle 33"/>
          <p:cNvSpPr>
            <a:spLocks noChangeArrowheads="1"/>
          </p:cNvSpPr>
          <p:nvPr/>
        </p:nvSpPr>
        <p:spPr bwMode="auto">
          <a:xfrm>
            <a:off x="6919913" y="362585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69</a:t>
            </a:r>
          </a:p>
        </p:txBody>
      </p:sp>
      <p:sp>
        <p:nvSpPr>
          <p:cNvPr id="212002" name="Text Box 34"/>
          <p:cNvSpPr txBox="1">
            <a:spLocks noChangeArrowheads="1"/>
          </p:cNvSpPr>
          <p:nvPr/>
        </p:nvSpPr>
        <p:spPr bwMode="auto">
          <a:xfrm>
            <a:off x="838200" y="4616450"/>
            <a:ext cx="37242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h</a:t>
            </a:r>
            <a:r>
              <a:rPr lang="en-US" sz="1800" baseline="-25000"/>
              <a:t>4</a:t>
            </a:r>
            <a:r>
              <a:rPr lang="en-US" sz="1800"/>
              <a:t>(68) = (hash(68) + f(4)) mod 10</a:t>
            </a:r>
          </a:p>
          <a:p>
            <a:r>
              <a:rPr lang="en-US" sz="1800"/>
              <a:t>          = (8 + 4) mod 10 = 2 </a:t>
            </a:r>
          </a:p>
        </p:txBody>
      </p:sp>
      <p:sp>
        <p:nvSpPr>
          <p:cNvPr id="212003" name="Text Box 35"/>
          <p:cNvSpPr txBox="1">
            <a:spLocks noChangeArrowheads="1"/>
          </p:cNvSpPr>
          <p:nvPr/>
        </p:nvSpPr>
        <p:spPr bwMode="auto">
          <a:xfrm>
            <a:off x="838200" y="5226050"/>
            <a:ext cx="37242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h</a:t>
            </a:r>
            <a:r>
              <a:rPr lang="en-US" sz="1800" baseline="-25000"/>
              <a:t>5</a:t>
            </a:r>
            <a:r>
              <a:rPr lang="en-US" sz="1800"/>
              <a:t>(68) = (hash(68) + f(5)) mod 10</a:t>
            </a:r>
          </a:p>
          <a:p>
            <a:r>
              <a:rPr lang="en-US" sz="1800"/>
              <a:t>          = (8 + 5) mod 10 = 3 </a:t>
            </a:r>
          </a:p>
        </p:txBody>
      </p:sp>
      <p:sp>
        <p:nvSpPr>
          <p:cNvPr id="212004" name="Text Box 36"/>
          <p:cNvSpPr txBox="1">
            <a:spLocks noChangeArrowheads="1"/>
          </p:cNvSpPr>
          <p:nvPr/>
        </p:nvSpPr>
        <p:spPr bwMode="auto">
          <a:xfrm>
            <a:off x="822325" y="5899150"/>
            <a:ext cx="30146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solidFill>
                  <a:srgbClr val="FF00FF"/>
                </a:solidFill>
              </a:rPr>
              <a:t>Do we need to probe more?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1993"/>
                                        </p:tgtEl>
                                        <p:attrNameLst>
                                          <p:attrName>style.visibility</p:attrName>
                                        </p:attrNameLst>
                                      </p:cBhvr>
                                      <p:to>
                                        <p:strVal val="visible"/>
                                      </p:to>
                                    </p:set>
                                    <p:animEffect transition="in" filter="blinds(horizontal)">
                                      <p:cBhvr>
                                        <p:cTn id="7" dur="500"/>
                                        <p:tgtEl>
                                          <p:spTgt spid="21199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11996"/>
                                        </p:tgtEl>
                                        <p:attrNameLst>
                                          <p:attrName>style.visibility</p:attrName>
                                        </p:attrNameLst>
                                      </p:cBhvr>
                                      <p:to>
                                        <p:strVal val="visible"/>
                                      </p:to>
                                    </p:set>
                                    <p:animEffect transition="in" filter="blinds(horizontal)">
                                      <p:cBhvr>
                                        <p:cTn id="12" dur="500"/>
                                        <p:tgtEl>
                                          <p:spTgt spid="21199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11998"/>
                                        </p:tgtEl>
                                        <p:attrNameLst>
                                          <p:attrName>style.visibility</p:attrName>
                                        </p:attrNameLst>
                                      </p:cBhvr>
                                      <p:to>
                                        <p:strVal val="visible"/>
                                      </p:to>
                                    </p:set>
                                    <p:animEffect transition="in" filter="blinds(horizontal)">
                                      <p:cBhvr>
                                        <p:cTn id="17" dur="500"/>
                                        <p:tgtEl>
                                          <p:spTgt spid="21199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11999"/>
                                        </p:tgtEl>
                                        <p:attrNameLst>
                                          <p:attrName>style.visibility</p:attrName>
                                        </p:attrNameLst>
                                      </p:cBhvr>
                                      <p:to>
                                        <p:strVal val="visible"/>
                                      </p:to>
                                    </p:set>
                                    <p:animEffect transition="in" filter="blinds(horizontal)">
                                      <p:cBhvr>
                                        <p:cTn id="22" dur="500"/>
                                        <p:tgtEl>
                                          <p:spTgt spid="21199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12002"/>
                                        </p:tgtEl>
                                        <p:attrNameLst>
                                          <p:attrName>style.visibility</p:attrName>
                                        </p:attrNameLst>
                                      </p:cBhvr>
                                      <p:to>
                                        <p:strVal val="visible"/>
                                      </p:to>
                                    </p:set>
                                    <p:animEffect transition="in" filter="blinds(horizontal)">
                                      <p:cBhvr>
                                        <p:cTn id="27" dur="500"/>
                                        <p:tgtEl>
                                          <p:spTgt spid="21200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12003"/>
                                        </p:tgtEl>
                                        <p:attrNameLst>
                                          <p:attrName>style.visibility</p:attrName>
                                        </p:attrNameLst>
                                      </p:cBhvr>
                                      <p:to>
                                        <p:strVal val="visible"/>
                                      </p:to>
                                    </p:set>
                                    <p:animEffect transition="in" filter="blinds(horizontal)">
                                      <p:cBhvr>
                                        <p:cTn id="32" dur="500"/>
                                        <p:tgtEl>
                                          <p:spTgt spid="212003"/>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12004"/>
                                        </p:tgtEl>
                                        <p:attrNameLst>
                                          <p:attrName>style.visibility</p:attrName>
                                        </p:attrNameLst>
                                      </p:cBhvr>
                                      <p:to>
                                        <p:strVal val="visible"/>
                                      </p:to>
                                    </p:set>
                                    <p:animEffect transition="in" filter="blinds(horizontal)">
                                      <p:cBhvr>
                                        <p:cTn id="37" dur="500"/>
                                        <p:tgtEl>
                                          <p:spTgt spid="2120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1993" grpId="0" autoUpdateAnimBg="0"/>
      <p:bldP spid="211996" grpId="0" autoUpdateAnimBg="0"/>
      <p:bldP spid="211998" grpId="0" autoUpdateAnimBg="0"/>
      <p:bldP spid="211999" grpId="0" autoUpdateAnimBg="0"/>
      <p:bldP spid="212002" grpId="0" autoUpdateAnimBg="0"/>
      <p:bldP spid="212003" grpId="0" autoUpdateAnimBg="0"/>
      <p:bldP spid="212004"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2994" name="Rectangle 2"/>
          <p:cNvSpPr>
            <a:spLocks noGrp="1" noChangeArrowheads="1"/>
          </p:cNvSpPr>
          <p:nvPr>
            <p:ph type="title"/>
          </p:nvPr>
        </p:nvSpPr>
        <p:spPr>
          <a:xfrm>
            <a:off x="609600" y="174625"/>
            <a:ext cx="7772400" cy="571500"/>
          </a:xfrm>
        </p:spPr>
        <p:txBody>
          <a:bodyPr/>
          <a:lstStyle/>
          <a:p>
            <a:r>
              <a:rPr lang="en-US" sz="2800"/>
              <a:t>Search with Linear Probing</a:t>
            </a:r>
          </a:p>
        </p:txBody>
      </p:sp>
      <p:sp>
        <p:nvSpPr>
          <p:cNvPr id="212995" name="Rectangle 3" descr="Rectangle: Click to edit Master text styles&#10;Second level&#10;Third level&#10;Fourth level&#10;Fifth level"/>
          <p:cNvSpPr>
            <a:spLocks noGrp="1" noChangeArrowheads="1"/>
          </p:cNvSpPr>
          <p:nvPr>
            <p:ph idx="1"/>
          </p:nvPr>
        </p:nvSpPr>
        <p:spPr>
          <a:xfrm>
            <a:off x="412750" y="838200"/>
            <a:ext cx="8213725" cy="5641975"/>
          </a:xfrm>
        </p:spPr>
        <p:txBody>
          <a:bodyPr/>
          <a:lstStyle/>
          <a:p>
            <a:r>
              <a:rPr lang="en-US" sz="2000">
                <a:sym typeface="Symbol" pitchFamily="18" charset="2"/>
              </a:rPr>
              <a:t>For example: </a:t>
            </a:r>
            <a:r>
              <a:rPr lang="en-US" sz="1600" i="1">
                <a:latin typeface="Bookman Old Style" pitchFamily="18" charset="0"/>
                <a:sym typeface="Symbol" pitchFamily="18" charset="2"/>
              </a:rPr>
              <a:t>TableSize = 10,  </a:t>
            </a:r>
            <a:r>
              <a:rPr lang="en-US" sz="2000" i="1">
                <a:sym typeface="Symbol" pitchFamily="18" charset="2"/>
              </a:rPr>
              <a:t>hash</a:t>
            </a:r>
            <a:r>
              <a:rPr lang="en-US" sz="2000">
                <a:sym typeface="Symbol" pitchFamily="18" charset="2"/>
              </a:rPr>
              <a:t>(</a:t>
            </a:r>
            <a:r>
              <a:rPr lang="en-US" sz="2000" i="1">
                <a:sym typeface="Symbol" pitchFamily="18" charset="2"/>
              </a:rPr>
              <a:t>x</a:t>
            </a:r>
            <a:r>
              <a:rPr lang="en-US" sz="2000">
                <a:sym typeface="Symbol" pitchFamily="18" charset="2"/>
              </a:rPr>
              <a:t>) = </a:t>
            </a:r>
            <a:r>
              <a:rPr lang="en-US" sz="2000" i="1">
                <a:sym typeface="Symbol" pitchFamily="18" charset="2"/>
              </a:rPr>
              <a:t>x</a:t>
            </a:r>
            <a:r>
              <a:rPr lang="en-US" sz="2000">
                <a:sym typeface="Symbol" pitchFamily="18" charset="2"/>
              </a:rPr>
              <a:t> mod 10, </a:t>
            </a:r>
            <a:r>
              <a:rPr lang="en-US" sz="2000">
                <a:solidFill>
                  <a:srgbClr val="FF00FF"/>
                </a:solidFill>
                <a:sym typeface="Symbol" pitchFamily="18" charset="2"/>
              </a:rPr>
              <a:t>f(i) = i</a:t>
            </a:r>
            <a:r>
              <a:rPr lang="en-US" sz="2000">
                <a:sym typeface="Symbol" pitchFamily="18" charset="2"/>
              </a:rPr>
              <a:t>,</a:t>
            </a:r>
          </a:p>
          <a:p>
            <a:pPr>
              <a:buFont typeface="Wingdings" pitchFamily="2" charset="2"/>
              <a:buNone/>
            </a:pPr>
            <a:r>
              <a:rPr lang="en-US" sz="2000">
                <a:sym typeface="Symbol" pitchFamily="18" charset="2"/>
              </a:rPr>
              <a:t>			 h</a:t>
            </a:r>
            <a:r>
              <a:rPr lang="en-US" sz="2000" baseline="-25000">
                <a:sym typeface="Symbol" pitchFamily="18" charset="2"/>
              </a:rPr>
              <a:t>i</a:t>
            </a:r>
            <a:r>
              <a:rPr lang="en-US" sz="2000">
                <a:sym typeface="Symbol" pitchFamily="18" charset="2"/>
              </a:rPr>
              <a:t>(x) = (</a:t>
            </a:r>
            <a:r>
              <a:rPr lang="en-US" sz="2000" i="1">
                <a:sym typeface="Symbol" pitchFamily="18" charset="2"/>
              </a:rPr>
              <a:t>hash</a:t>
            </a:r>
            <a:r>
              <a:rPr lang="en-US" sz="2000">
                <a:sym typeface="Symbol" pitchFamily="18" charset="2"/>
              </a:rPr>
              <a:t>(x) + f(i)) mod </a:t>
            </a:r>
            <a:r>
              <a:rPr lang="en-US" sz="2000" i="1">
                <a:latin typeface="Bookman Old Style" pitchFamily="18" charset="0"/>
                <a:sym typeface="Symbol" pitchFamily="18" charset="2"/>
              </a:rPr>
              <a:t>TableSize</a:t>
            </a:r>
            <a:r>
              <a:rPr lang="en-US" sz="2000">
                <a:sym typeface="Symbol" pitchFamily="18" charset="2"/>
              </a:rPr>
              <a:t> </a:t>
            </a:r>
          </a:p>
          <a:p>
            <a:r>
              <a:rPr lang="en-US" sz="2000">
                <a:sym typeface="Symbol" pitchFamily="18" charset="2"/>
              </a:rPr>
              <a:t>Unsuccessful searches</a:t>
            </a:r>
          </a:p>
          <a:p>
            <a:pPr>
              <a:buFont typeface="Wingdings" pitchFamily="2" charset="2"/>
              <a:buNone/>
            </a:pPr>
            <a:r>
              <a:rPr lang="en-US" sz="2000">
                <a:sym typeface="Symbol" pitchFamily="18" charset="2"/>
              </a:rPr>
              <a:t>	search for keys: 68, </a:t>
            </a:r>
            <a:r>
              <a:rPr lang="en-US" sz="2000">
                <a:solidFill>
                  <a:srgbClr val="FF00FF"/>
                </a:solidFill>
                <a:sym typeface="Symbol" pitchFamily="18" charset="2"/>
              </a:rPr>
              <a:t>66</a:t>
            </a:r>
          </a:p>
          <a:p>
            <a:pPr lvl="1"/>
            <a:endParaRPr lang="en-US" sz="1800">
              <a:sym typeface="Symbol" pitchFamily="18" charset="2"/>
            </a:endParaRPr>
          </a:p>
        </p:txBody>
      </p:sp>
      <p:sp>
        <p:nvSpPr>
          <p:cNvPr id="212996" name="Rectangle 4"/>
          <p:cNvSpPr>
            <a:spLocks noChangeArrowheads="1"/>
          </p:cNvSpPr>
          <p:nvPr/>
        </p:nvSpPr>
        <p:spPr bwMode="auto">
          <a:xfrm>
            <a:off x="3076575" y="2190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12997" name="Rectangle 5"/>
          <p:cNvSpPr>
            <a:spLocks noChangeArrowheads="1"/>
          </p:cNvSpPr>
          <p:nvPr/>
        </p:nvSpPr>
        <p:spPr bwMode="auto">
          <a:xfrm>
            <a:off x="6691313" y="3044825"/>
            <a:ext cx="928687" cy="30511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2998" name="Line 6"/>
          <p:cNvSpPr>
            <a:spLocks noChangeShapeType="1"/>
          </p:cNvSpPr>
          <p:nvPr/>
        </p:nvSpPr>
        <p:spPr bwMode="auto">
          <a:xfrm>
            <a:off x="6691313" y="33528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12999" name="Line 7"/>
          <p:cNvSpPr>
            <a:spLocks noChangeShapeType="1"/>
          </p:cNvSpPr>
          <p:nvPr/>
        </p:nvSpPr>
        <p:spPr bwMode="auto">
          <a:xfrm>
            <a:off x="6691313" y="36576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13000" name="Line 8"/>
          <p:cNvSpPr>
            <a:spLocks noChangeShapeType="1"/>
          </p:cNvSpPr>
          <p:nvPr/>
        </p:nvSpPr>
        <p:spPr bwMode="auto">
          <a:xfrm>
            <a:off x="6691313" y="39624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13001" name="Line 9"/>
          <p:cNvSpPr>
            <a:spLocks noChangeShapeType="1"/>
          </p:cNvSpPr>
          <p:nvPr/>
        </p:nvSpPr>
        <p:spPr bwMode="auto">
          <a:xfrm>
            <a:off x="6691313" y="42672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13002" name="Line 10"/>
          <p:cNvSpPr>
            <a:spLocks noChangeShapeType="1"/>
          </p:cNvSpPr>
          <p:nvPr/>
        </p:nvSpPr>
        <p:spPr bwMode="auto">
          <a:xfrm>
            <a:off x="6691313" y="45720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13003" name="Line 11"/>
          <p:cNvSpPr>
            <a:spLocks noChangeShapeType="1"/>
          </p:cNvSpPr>
          <p:nvPr/>
        </p:nvSpPr>
        <p:spPr bwMode="auto">
          <a:xfrm>
            <a:off x="6691313" y="48768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13004" name="Line 12"/>
          <p:cNvSpPr>
            <a:spLocks noChangeShapeType="1"/>
          </p:cNvSpPr>
          <p:nvPr/>
        </p:nvSpPr>
        <p:spPr bwMode="auto">
          <a:xfrm>
            <a:off x="6691313" y="51816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13005" name="Line 13"/>
          <p:cNvSpPr>
            <a:spLocks noChangeShapeType="1"/>
          </p:cNvSpPr>
          <p:nvPr/>
        </p:nvSpPr>
        <p:spPr bwMode="auto">
          <a:xfrm>
            <a:off x="6691313" y="54864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13006" name="Line 14"/>
          <p:cNvSpPr>
            <a:spLocks noChangeShapeType="1"/>
          </p:cNvSpPr>
          <p:nvPr/>
        </p:nvSpPr>
        <p:spPr bwMode="auto">
          <a:xfrm>
            <a:off x="6691313" y="57912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13007" name="Text Box 15"/>
          <p:cNvSpPr txBox="1">
            <a:spLocks noChangeArrowheads="1"/>
          </p:cNvSpPr>
          <p:nvPr/>
        </p:nvSpPr>
        <p:spPr bwMode="auto">
          <a:xfrm>
            <a:off x="6370638" y="3027363"/>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0</a:t>
            </a:r>
          </a:p>
        </p:txBody>
      </p:sp>
      <p:sp>
        <p:nvSpPr>
          <p:cNvPr id="213008" name="Text Box 16"/>
          <p:cNvSpPr txBox="1">
            <a:spLocks noChangeArrowheads="1"/>
          </p:cNvSpPr>
          <p:nvPr/>
        </p:nvSpPr>
        <p:spPr bwMode="auto">
          <a:xfrm>
            <a:off x="6386513" y="33528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1</a:t>
            </a:r>
          </a:p>
        </p:txBody>
      </p:sp>
      <p:sp>
        <p:nvSpPr>
          <p:cNvPr id="213009" name="Text Box 17"/>
          <p:cNvSpPr txBox="1">
            <a:spLocks noChangeArrowheads="1"/>
          </p:cNvSpPr>
          <p:nvPr/>
        </p:nvSpPr>
        <p:spPr bwMode="auto">
          <a:xfrm>
            <a:off x="6386513" y="36576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2</a:t>
            </a:r>
          </a:p>
        </p:txBody>
      </p:sp>
      <p:sp>
        <p:nvSpPr>
          <p:cNvPr id="213010" name="Text Box 18"/>
          <p:cNvSpPr txBox="1">
            <a:spLocks noChangeArrowheads="1"/>
          </p:cNvSpPr>
          <p:nvPr/>
        </p:nvSpPr>
        <p:spPr bwMode="auto">
          <a:xfrm>
            <a:off x="6386513" y="39624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3</a:t>
            </a:r>
          </a:p>
        </p:txBody>
      </p:sp>
      <p:sp>
        <p:nvSpPr>
          <p:cNvPr id="213011" name="Text Box 19"/>
          <p:cNvSpPr txBox="1">
            <a:spLocks noChangeArrowheads="1"/>
          </p:cNvSpPr>
          <p:nvPr/>
        </p:nvSpPr>
        <p:spPr bwMode="auto">
          <a:xfrm>
            <a:off x="6386513" y="423545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4</a:t>
            </a:r>
          </a:p>
        </p:txBody>
      </p:sp>
      <p:sp>
        <p:nvSpPr>
          <p:cNvPr id="213012" name="Text Box 20"/>
          <p:cNvSpPr txBox="1">
            <a:spLocks noChangeArrowheads="1"/>
          </p:cNvSpPr>
          <p:nvPr/>
        </p:nvSpPr>
        <p:spPr bwMode="auto">
          <a:xfrm>
            <a:off x="6386513" y="454025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5</a:t>
            </a:r>
          </a:p>
        </p:txBody>
      </p:sp>
      <p:sp>
        <p:nvSpPr>
          <p:cNvPr id="213013" name="Text Box 21"/>
          <p:cNvSpPr txBox="1">
            <a:spLocks noChangeArrowheads="1"/>
          </p:cNvSpPr>
          <p:nvPr/>
        </p:nvSpPr>
        <p:spPr bwMode="auto">
          <a:xfrm>
            <a:off x="6386513" y="484505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6</a:t>
            </a:r>
          </a:p>
        </p:txBody>
      </p:sp>
      <p:sp>
        <p:nvSpPr>
          <p:cNvPr id="213014" name="Text Box 22"/>
          <p:cNvSpPr txBox="1">
            <a:spLocks noChangeArrowheads="1"/>
          </p:cNvSpPr>
          <p:nvPr/>
        </p:nvSpPr>
        <p:spPr bwMode="auto">
          <a:xfrm>
            <a:off x="6386513" y="51816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7</a:t>
            </a:r>
          </a:p>
        </p:txBody>
      </p:sp>
      <p:sp>
        <p:nvSpPr>
          <p:cNvPr id="213015" name="Text Box 23"/>
          <p:cNvSpPr txBox="1">
            <a:spLocks noChangeArrowheads="1"/>
          </p:cNvSpPr>
          <p:nvPr/>
        </p:nvSpPr>
        <p:spPr bwMode="auto">
          <a:xfrm>
            <a:off x="6386513" y="54864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8</a:t>
            </a:r>
          </a:p>
        </p:txBody>
      </p:sp>
      <p:sp>
        <p:nvSpPr>
          <p:cNvPr id="213016" name="Text Box 24"/>
          <p:cNvSpPr txBox="1">
            <a:spLocks noChangeArrowheads="1"/>
          </p:cNvSpPr>
          <p:nvPr/>
        </p:nvSpPr>
        <p:spPr bwMode="auto">
          <a:xfrm>
            <a:off x="6386513" y="57912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9</a:t>
            </a:r>
          </a:p>
        </p:txBody>
      </p:sp>
      <p:sp>
        <p:nvSpPr>
          <p:cNvPr id="213017" name="Text Box 25"/>
          <p:cNvSpPr txBox="1">
            <a:spLocks noChangeArrowheads="1"/>
          </p:cNvSpPr>
          <p:nvPr/>
        </p:nvSpPr>
        <p:spPr bwMode="auto">
          <a:xfrm>
            <a:off x="822325" y="2362200"/>
            <a:ext cx="39338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h</a:t>
            </a:r>
            <a:r>
              <a:rPr lang="en-US" sz="1800" baseline="-25000"/>
              <a:t>0</a:t>
            </a:r>
            <a:r>
              <a:rPr lang="en-US" sz="1800"/>
              <a:t>(66) = hash(66) = 66 mod 10 = 6 </a:t>
            </a:r>
          </a:p>
        </p:txBody>
      </p:sp>
      <p:sp>
        <p:nvSpPr>
          <p:cNvPr id="213018" name="Rectangle 26"/>
          <p:cNvSpPr>
            <a:spLocks noChangeArrowheads="1"/>
          </p:cNvSpPr>
          <p:nvPr/>
        </p:nvSpPr>
        <p:spPr bwMode="auto">
          <a:xfrm>
            <a:off x="6919913" y="579120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89</a:t>
            </a:r>
          </a:p>
        </p:txBody>
      </p:sp>
      <p:sp>
        <p:nvSpPr>
          <p:cNvPr id="213019" name="Rectangle 27"/>
          <p:cNvSpPr>
            <a:spLocks noChangeArrowheads="1"/>
          </p:cNvSpPr>
          <p:nvPr/>
        </p:nvSpPr>
        <p:spPr bwMode="auto">
          <a:xfrm>
            <a:off x="6919913" y="548640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18</a:t>
            </a:r>
          </a:p>
        </p:txBody>
      </p:sp>
      <p:sp>
        <p:nvSpPr>
          <p:cNvPr id="213020" name="Rectangle 28"/>
          <p:cNvSpPr>
            <a:spLocks noChangeArrowheads="1"/>
          </p:cNvSpPr>
          <p:nvPr/>
        </p:nvSpPr>
        <p:spPr bwMode="auto">
          <a:xfrm>
            <a:off x="6894513" y="304800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49</a:t>
            </a:r>
          </a:p>
        </p:txBody>
      </p:sp>
      <p:sp>
        <p:nvSpPr>
          <p:cNvPr id="213021" name="Rectangle 29"/>
          <p:cNvSpPr>
            <a:spLocks noChangeArrowheads="1"/>
          </p:cNvSpPr>
          <p:nvPr/>
        </p:nvSpPr>
        <p:spPr bwMode="auto">
          <a:xfrm>
            <a:off x="6919913" y="335280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58</a:t>
            </a:r>
          </a:p>
        </p:txBody>
      </p:sp>
      <p:sp>
        <p:nvSpPr>
          <p:cNvPr id="213022" name="Rectangle 30"/>
          <p:cNvSpPr>
            <a:spLocks noChangeArrowheads="1"/>
          </p:cNvSpPr>
          <p:nvPr/>
        </p:nvSpPr>
        <p:spPr bwMode="auto">
          <a:xfrm>
            <a:off x="6919913" y="362585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69</a:t>
            </a:r>
          </a:p>
        </p:txBody>
      </p:sp>
      <p:sp>
        <p:nvSpPr>
          <p:cNvPr id="213023" name="Text Box 31"/>
          <p:cNvSpPr txBox="1">
            <a:spLocks noChangeArrowheads="1"/>
          </p:cNvSpPr>
          <p:nvPr/>
        </p:nvSpPr>
        <p:spPr bwMode="auto">
          <a:xfrm>
            <a:off x="822325" y="2986088"/>
            <a:ext cx="50165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solidFill>
                  <a:srgbClr val="FF00FF"/>
                </a:solidFill>
              </a:rPr>
              <a:t>When should we stop probing while searching a</a:t>
            </a:r>
          </a:p>
          <a:p>
            <a:r>
              <a:rPr lang="en-US" sz="1800">
                <a:solidFill>
                  <a:srgbClr val="FF00FF"/>
                </a:solidFill>
              </a:rPr>
              <a:t>    key in the hash table?</a:t>
            </a:r>
          </a:p>
        </p:txBody>
      </p:sp>
      <p:sp>
        <p:nvSpPr>
          <p:cNvPr id="213024" name="Text Box 32"/>
          <p:cNvSpPr txBox="1">
            <a:spLocks noChangeArrowheads="1"/>
          </p:cNvSpPr>
          <p:nvPr/>
        </p:nvSpPr>
        <p:spPr bwMode="auto">
          <a:xfrm>
            <a:off x="990600" y="3581400"/>
            <a:ext cx="4775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Either we find the key in the table, or we find</a:t>
            </a:r>
          </a:p>
          <a:p>
            <a:r>
              <a:rPr lang="en-US" sz="1800"/>
              <a:t>an empty cell in the table.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3017"/>
                                        </p:tgtEl>
                                        <p:attrNameLst>
                                          <p:attrName>style.visibility</p:attrName>
                                        </p:attrNameLst>
                                      </p:cBhvr>
                                      <p:to>
                                        <p:strVal val="visible"/>
                                      </p:to>
                                    </p:set>
                                    <p:animEffect transition="in" filter="blinds(horizontal)">
                                      <p:cBhvr>
                                        <p:cTn id="7" dur="500"/>
                                        <p:tgtEl>
                                          <p:spTgt spid="21301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13023"/>
                                        </p:tgtEl>
                                        <p:attrNameLst>
                                          <p:attrName>style.visibility</p:attrName>
                                        </p:attrNameLst>
                                      </p:cBhvr>
                                      <p:to>
                                        <p:strVal val="visible"/>
                                      </p:to>
                                    </p:set>
                                    <p:animEffect transition="in" filter="blinds(horizontal)">
                                      <p:cBhvr>
                                        <p:cTn id="12" dur="500"/>
                                        <p:tgtEl>
                                          <p:spTgt spid="21302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13024"/>
                                        </p:tgtEl>
                                        <p:attrNameLst>
                                          <p:attrName>style.visibility</p:attrName>
                                        </p:attrNameLst>
                                      </p:cBhvr>
                                      <p:to>
                                        <p:strVal val="visible"/>
                                      </p:to>
                                    </p:set>
                                    <p:animEffect transition="in" filter="blinds(horizontal)">
                                      <p:cBhvr>
                                        <p:cTn id="17" dur="500"/>
                                        <p:tgtEl>
                                          <p:spTgt spid="2130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3017" grpId="0" autoUpdateAnimBg="0"/>
      <p:bldP spid="213023" grpId="0" autoUpdateAnimBg="0"/>
      <p:bldP spid="213024"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ChangeArrowheads="1"/>
          </p:cNvSpPr>
          <p:nvPr/>
        </p:nvSpPr>
        <p:spPr bwMode="auto">
          <a:xfrm>
            <a:off x="6919913" y="335280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58</a:t>
            </a:r>
          </a:p>
        </p:txBody>
      </p:sp>
      <p:sp>
        <p:nvSpPr>
          <p:cNvPr id="214019" name="Rectangle 3"/>
          <p:cNvSpPr>
            <a:spLocks noGrp="1" noChangeArrowheads="1"/>
          </p:cNvSpPr>
          <p:nvPr>
            <p:ph type="title"/>
          </p:nvPr>
        </p:nvSpPr>
        <p:spPr>
          <a:xfrm>
            <a:off x="609600" y="174625"/>
            <a:ext cx="7772400" cy="571500"/>
          </a:xfrm>
        </p:spPr>
        <p:txBody>
          <a:bodyPr/>
          <a:lstStyle/>
          <a:p>
            <a:r>
              <a:rPr lang="en-US" sz="2800"/>
              <a:t>Deletion with Linear Probing</a:t>
            </a:r>
          </a:p>
        </p:txBody>
      </p:sp>
      <p:sp>
        <p:nvSpPr>
          <p:cNvPr id="214020" name="Rectangle 4" descr="Rectangle: Click to edit Master text styles&#10;Second level&#10;Third level&#10;Fourth level&#10;Fifth level"/>
          <p:cNvSpPr>
            <a:spLocks noGrp="1" noChangeArrowheads="1"/>
          </p:cNvSpPr>
          <p:nvPr>
            <p:ph idx="1"/>
          </p:nvPr>
        </p:nvSpPr>
        <p:spPr>
          <a:xfrm>
            <a:off x="412750" y="838200"/>
            <a:ext cx="8213725" cy="5641975"/>
          </a:xfrm>
        </p:spPr>
        <p:txBody>
          <a:bodyPr/>
          <a:lstStyle/>
          <a:p>
            <a:r>
              <a:rPr lang="en-US" sz="2000">
                <a:sym typeface="Symbol" pitchFamily="18" charset="2"/>
              </a:rPr>
              <a:t>Standard deletion cannot be performed in an open addressing hash table. The cell might have caused a collision to go past it.</a:t>
            </a:r>
          </a:p>
          <a:p>
            <a:r>
              <a:rPr lang="en-US" sz="2000">
                <a:sym typeface="Symbol" pitchFamily="18" charset="2"/>
              </a:rPr>
              <a:t>For example: </a:t>
            </a:r>
            <a:r>
              <a:rPr lang="en-US" sz="1600" i="1">
                <a:latin typeface="Bookman Old Style" pitchFamily="18" charset="0"/>
                <a:sym typeface="Symbol" pitchFamily="18" charset="2"/>
              </a:rPr>
              <a:t>TableSize = 10,  </a:t>
            </a:r>
            <a:r>
              <a:rPr lang="en-US" sz="2000" i="1">
                <a:sym typeface="Symbol" pitchFamily="18" charset="2"/>
              </a:rPr>
              <a:t>hash</a:t>
            </a:r>
            <a:r>
              <a:rPr lang="en-US" sz="2000">
                <a:sym typeface="Symbol" pitchFamily="18" charset="2"/>
              </a:rPr>
              <a:t>(</a:t>
            </a:r>
            <a:r>
              <a:rPr lang="en-US" sz="2000" i="1">
                <a:sym typeface="Symbol" pitchFamily="18" charset="2"/>
              </a:rPr>
              <a:t>x</a:t>
            </a:r>
            <a:r>
              <a:rPr lang="en-US" sz="2000">
                <a:sym typeface="Symbol" pitchFamily="18" charset="2"/>
              </a:rPr>
              <a:t>) = </a:t>
            </a:r>
            <a:r>
              <a:rPr lang="en-US" sz="2000" i="1">
                <a:sym typeface="Symbol" pitchFamily="18" charset="2"/>
              </a:rPr>
              <a:t>x</a:t>
            </a:r>
            <a:r>
              <a:rPr lang="en-US" sz="2000">
                <a:sym typeface="Symbol" pitchFamily="18" charset="2"/>
              </a:rPr>
              <a:t> mod 10, </a:t>
            </a:r>
            <a:r>
              <a:rPr lang="en-US" sz="2000">
                <a:solidFill>
                  <a:srgbClr val="FF00FF"/>
                </a:solidFill>
                <a:sym typeface="Symbol" pitchFamily="18" charset="2"/>
              </a:rPr>
              <a:t>f(i) = i</a:t>
            </a:r>
            <a:r>
              <a:rPr lang="en-US" sz="2000">
                <a:sym typeface="Symbol" pitchFamily="18" charset="2"/>
              </a:rPr>
              <a:t>,</a:t>
            </a:r>
          </a:p>
          <a:p>
            <a:pPr>
              <a:buFont typeface="Wingdings" pitchFamily="2" charset="2"/>
              <a:buNone/>
            </a:pPr>
            <a:r>
              <a:rPr lang="en-US" sz="2000">
                <a:sym typeface="Symbol" pitchFamily="18" charset="2"/>
              </a:rPr>
              <a:t>			 h</a:t>
            </a:r>
            <a:r>
              <a:rPr lang="en-US" sz="2000" baseline="-25000">
                <a:sym typeface="Symbol" pitchFamily="18" charset="2"/>
              </a:rPr>
              <a:t>i</a:t>
            </a:r>
            <a:r>
              <a:rPr lang="en-US" sz="2000">
                <a:sym typeface="Symbol" pitchFamily="18" charset="2"/>
              </a:rPr>
              <a:t>(x) = (</a:t>
            </a:r>
            <a:r>
              <a:rPr lang="en-US" sz="2000" i="1">
                <a:sym typeface="Symbol" pitchFamily="18" charset="2"/>
              </a:rPr>
              <a:t>hash</a:t>
            </a:r>
            <a:r>
              <a:rPr lang="en-US" sz="2000">
                <a:sym typeface="Symbol" pitchFamily="18" charset="2"/>
              </a:rPr>
              <a:t>(x) + f(i)) mod </a:t>
            </a:r>
            <a:r>
              <a:rPr lang="en-US" sz="2000" i="1">
                <a:latin typeface="Bookman Old Style" pitchFamily="18" charset="0"/>
                <a:sym typeface="Symbol" pitchFamily="18" charset="2"/>
              </a:rPr>
              <a:t>TableSize</a:t>
            </a:r>
            <a:r>
              <a:rPr lang="en-US" sz="2000">
                <a:sym typeface="Symbol" pitchFamily="18" charset="2"/>
              </a:rPr>
              <a:t> </a:t>
            </a:r>
          </a:p>
          <a:p>
            <a:pPr>
              <a:buFont typeface="Wingdings" pitchFamily="2" charset="2"/>
              <a:buNone/>
            </a:pPr>
            <a:r>
              <a:rPr lang="en-US" sz="2000">
                <a:sym typeface="Symbol" pitchFamily="18" charset="2"/>
              </a:rPr>
              <a:t>	Remove key(s): </a:t>
            </a:r>
            <a:r>
              <a:rPr lang="en-US" sz="2000">
                <a:solidFill>
                  <a:srgbClr val="FF00FF"/>
                </a:solidFill>
                <a:sym typeface="Symbol" pitchFamily="18" charset="2"/>
              </a:rPr>
              <a:t>89</a:t>
            </a:r>
          </a:p>
          <a:p>
            <a:pPr lvl="1"/>
            <a:endParaRPr lang="en-US" sz="1800">
              <a:sym typeface="Symbol" pitchFamily="18" charset="2"/>
            </a:endParaRPr>
          </a:p>
        </p:txBody>
      </p:sp>
      <p:sp>
        <p:nvSpPr>
          <p:cNvPr id="214021" name="Rectangle 5"/>
          <p:cNvSpPr>
            <a:spLocks noChangeArrowheads="1"/>
          </p:cNvSpPr>
          <p:nvPr/>
        </p:nvSpPr>
        <p:spPr bwMode="auto">
          <a:xfrm>
            <a:off x="3076575" y="2190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14022" name="Rectangle 6"/>
          <p:cNvSpPr>
            <a:spLocks noChangeArrowheads="1"/>
          </p:cNvSpPr>
          <p:nvPr/>
        </p:nvSpPr>
        <p:spPr bwMode="auto">
          <a:xfrm>
            <a:off x="6691313" y="3044825"/>
            <a:ext cx="928687" cy="30511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4023" name="Line 7"/>
          <p:cNvSpPr>
            <a:spLocks noChangeShapeType="1"/>
          </p:cNvSpPr>
          <p:nvPr/>
        </p:nvSpPr>
        <p:spPr bwMode="auto">
          <a:xfrm>
            <a:off x="6691313" y="33528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14024" name="Line 8"/>
          <p:cNvSpPr>
            <a:spLocks noChangeShapeType="1"/>
          </p:cNvSpPr>
          <p:nvPr/>
        </p:nvSpPr>
        <p:spPr bwMode="auto">
          <a:xfrm>
            <a:off x="6691313" y="36576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14025" name="Line 9"/>
          <p:cNvSpPr>
            <a:spLocks noChangeShapeType="1"/>
          </p:cNvSpPr>
          <p:nvPr/>
        </p:nvSpPr>
        <p:spPr bwMode="auto">
          <a:xfrm>
            <a:off x="6691313" y="39624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14026" name="Line 10"/>
          <p:cNvSpPr>
            <a:spLocks noChangeShapeType="1"/>
          </p:cNvSpPr>
          <p:nvPr/>
        </p:nvSpPr>
        <p:spPr bwMode="auto">
          <a:xfrm>
            <a:off x="6691313" y="42672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14027" name="Line 11"/>
          <p:cNvSpPr>
            <a:spLocks noChangeShapeType="1"/>
          </p:cNvSpPr>
          <p:nvPr/>
        </p:nvSpPr>
        <p:spPr bwMode="auto">
          <a:xfrm>
            <a:off x="6691313" y="45720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14028" name="Line 12"/>
          <p:cNvSpPr>
            <a:spLocks noChangeShapeType="1"/>
          </p:cNvSpPr>
          <p:nvPr/>
        </p:nvSpPr>
        <p:spPr bwMode="auto">
          <a:xfrm>
            <a:off x="6691313" y="48768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14029" name="Line 13"/>
          <p:cNvSpPr>
            <a:spLocks noChangeShapeType="1"/>
          </p:cNvSpPr>
          <p:nvPr/>
        </p:nvSpPr>
        <p:spPr bwMode="auto">
          <a:xfrm>
            <a:off x="6691313" y="51816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14030" name="Line 14"/>
          <p:cNvSpPr>
            <a:spLocks noChangeShapeType="1"/>
          </p:cNvSpPr>
          <p:nvPr/>
        </p:nvSpPr>
        <p:spPr bwMode="auto">
          <a:xfrm>
            <a:off x="6691313" y="54864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14031" name="Line 15"/>
          <p:cNvSpPr>
            <a:spLocks noChangeShapeType="1"/>
          </p:cNvSpPr>
          <p:nvPr/>
        </p:nvSpPr>
        <p:spPr bwMode="auto">
          <a:xfrm>
            <a:off x="6691313" y="57912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14032" name="Text Box 16"/>
          <p:cNvSpPr txBox="1">
            <a:spLocks noChangeArrowheads="1"/>
          </p:cNvSpPr>
          <p:nvPr/>
        </p:nvSpPr>
        <p:spPr bwMode="auto">
          <a:xfrm>
            <a:off x="6370638" y="3027363"/>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0</a:t>
            </a:r>
          </a:p>
        </p:txBody>
      </p:sp>
      <p:sp>
        <p:nvSpPr>
          <p:cNvPr id="214033" name="Text Box 17"/>
          <p:cNvSpPr txBox="1">
            <a:spLocks noChangeArrowheads="1"/>
          </p:cNvSpPr>
          <p:nvPr/>
        </p:nvSpPr>
        <p:spPr bwMode="auto">
          <a:xfrm>
            <a:off x="6386513" y="33528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1</a:t>
            </a:r>
          </a:p>
        </p:txBody>
      </p:sp>
      <p:sp>
        <p:nvSpPr>
          <p:cNvPr id="214034" name="Text Box 18"/>
          <p:cNvSpPr txBox="1">
            <a:spLocks noChangeArrowheads="1"/>
          </p:cNvSpPr>
          <p:nvPr/>
        </p:nvSpPr>
        <p:spPr bwMode="auto">
          <a:xfrm>
            <a:off x="6386513" y="36576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2</a:t>
            </a:r>
          </a:p>
        </p:txBody>
      </p:sp>
      <p:sp>
        <p:nvSpPr>
          <p:cNvPr id="214035" name="Text Box 19"/>
          <p:cNvSpPr txBox="1">
            <a:spLocks noChangeArrowheads="1"/>
          </p:cNvSpPr>
          <p:nvPr/>
        </p:nvSpPr>
        <p:spPr bwMode="auto">
          <a:xfrm>
            <a:off x="6386513" y="39624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3</a:t>
            </a:r>
          </a:p>
        </p:txBody>
      </p:sp>
      <p:sp>
        <p:nvSpPr>
          <p:cNvPr id="214036" name="Text Box 20"/>
          <p:cNvSpPr txBox="1">
            <a:spLocks noChangeArrowheads="1"/>
          </p:cNvSpPr>
          <p:nvPr/>
        </p:nvSpPr>
        <p:spPr bwMode="auto">
          <a:xfrm>
            <a:off x="6386513" y="423545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4</a:t>
            </a:r>
          </a:p>
        </p:txBody>
      </p:sp>
      <p:sp>
        <p:nvSpPr>
          <p:cNvPr id="214037" name="Text Box 21"/>
          <p:cNvSpPr txBox="1">
            <a:spLocks noChangeArrowheads="1"/>
          </p:cNvSpPr>
          <p:nvPr/>
        </p:nvSpPr>
        <p:spPr bwMode="auto">
          <a:xfrm>
            <a:off x="6386513" y="454025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5</a:t>
            </a:r>
          </a:p>
        </p:txBody>
      </p:sp>
      <p:sp>
        <p:nvSpPr>
          <p:cNvPr id="214038" name="Text Box 22"/>
          <p:cNvSpPr txBox="1">
            <a:spLocks noChangeArrowheads="1"/>
          </p:cNvSpPr>
          <p:nvPr/>
        </p:nvSpPr>
        <p:spPr bwMode="auto">
          <a:xfrm>
            <a:off x="6386513" y="484505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6</a:t>
            </a:r>
          </a:p>
        </p:txBody>
      </p:sp>
      <p:sp>
        <p:nvSpPr>
          <p:cNvPr id="214039" name="Text Box 23"/>
          <p:cNvSpPr txBox="1">
            <a:spLocks noChangeArrowheads="1"/>
          </p:cNvSpPr>
          <p:nvPr/>
        </p:nvSpPr>
        <p:spPr bwMode="auto">
          <a:xfrm>
            <a:off x="6386513" y="51816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7</a:t>
            </a:r>
          </a:p>
        </p:txBody>
      </p:sp>
      <p:sp>
        <p:nvSpPr>
          <p:cNvPr id="214040" name="Text Box 24"/>
          <p:cNvSpPr txBox="1">
            <a:spLocks noChangeArrowheads="1"/>
          </p:cNvSpPr>
          <p:nvPr/>
        </p:nvSpPr>
        <p:spPr bwMode="auto">
          <a:xfrm>
            <a:off x="6386513" y="54864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8</a:t>
            </a:r>
          </a:p>
        </p:txBody>
      </p:sp>
      <p:sp>
        <p:nvSpPr>
          <p:cNvPr id="214041" name="Text Box 25"/>
          <p:cNvSpPr txBox="1">
            <a:spLocks noChangeArrowheads="1"/>
          </p:cNvSpPr>
          <p:nvPr/>
        </p:nvSpPr>
        <p:spPr bwMode="auto">
          <a:xfrm>
            <a:off x="6386513" y="57912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9</a:t>
            </a:r>
          </a:p>
        </p:txBody>
      </p:sp>
      <p:sp>
        <p:nvSpPr>
          <p:cNvPr id="214042" name="Rectangle 26"/>
          <p:cNvSpPr>
            <a:spLocks noChangeArrowheads="1"/>
          </p:cNvSpPr>
          <p:nvPr/>
        </p:nvSpPr>
        <p:spPr bwMode="auto">
          <a:xfrm>
            <a:off x="6919913" y="579120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89</a:t>
            </a:r>
          </a:p>
        </p:txBody>
      </p:sp>
      <p:sp>
        <p:nvSpPr>
          <p:cNvPr id="214043" name="Rectangle 27"/>
          <p:cNvSpPr>
            <a:spLocks noChangeArrowheads="1"/>
          </p:cNvSpPr>
          <p:nvPr/>
        </p:nvSpPr>
        <p:spPr bwMode="auto">
          <a:xfrm>
            <a:off x="6919913" y="548640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18</a:t>
            </a:r>
          </a:p>
        </p:txBody>
      </p:sp>
      <p:sp>
        <p:nvSpPr>
          <p:cNvPr id="214044" name="Rectangle 28"/>
          <p:cNvSpPr>
            <a:spLocks noChangeArrowheads="1"/>
          </p:cNvSpPr>
          <p:nvPr/>
        </p:nvSpPr>
        <p:spPr bwMode="auto">
          <a:xfrm>
            <a:off x="6894513" y="304800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49</a:t>
            </a:r>
          </a:p>
        </p:txBody>
      </p:sp>
      <p:sp>
        <p:nvSpPr>
          <p:cNvPr id="214045" name="Rectangle 29"/>
          <p:cNvSpPr>
            <a:spLocks noChangeArrowheads="1"/>
          </p:cNvSpPr>
          <p:nvPr/>
        </p:nvSpPr>
        <p:spPr bwMode="auto">
          <a:xfrm>
            <a:off x="6919913" y="362585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69</a:t>
            </a:r>
          </a:p>
        </p:txBody>
      </p:sp>
      <p:sp>
        <p:nvSpPr>
          <p:cNvPr id="214046" name="Text Box 30"/>
          <p:cNvSpPr txBox="1">
            <a:spLocks noChangeArrowheads="1"/>
          </p:cNvSpPr>
          <p:nvPr/>
        </p:nvSpPr>
        <p:spPr bwMode="auto">
          <a:xfrm>
            <a:off x="942975" y="2667000"/>
            <a:ext cx="5037138"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Tx/>
              <a:buChar char="•"/>
            </a:pPr>
            <a:r>
              <a:rPr lang="en-US" sz="1800"/>
              <a:t>If we remove 89, then virtually all of the</a:t>
            </a:r>
          </a:p>
          <a:p>
            <a:r>
              <a:rPr lang="en-US" sz="1800"/>
              <a:t>     remaining </a:t>
            </a:r>
            <a:r>
              <a:rPr lang="en-US" sz="1800">
                <a:latin typeface="Batang" pitchFamily="18" charset="-127"/>
              </a:rPr>
              <a:t>find</a:t>
            </a:r>
            <a:r>
              <a:rPr lang="en-US" sz="1800"/>
              <a:t> operations will fail.</a:t>
            </a:r>
          </a:p>
          <a:p>
            <a:pPr>
              <a:buFontTx/>
              <a:buChar char="•"/>
            </a:pPr>
            <a:r>
              <a:rPr lang="en-US" sz="1800"/>
              <a:t>Thus, open addressing hash tables require lazy</a:t>
            </a:r>
          </a:p>
          <a:p>
            <a:r>
              <a:rPr lang="en-US" sz="1800"/>
              <a:t>     deletion.</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ChangeArrowheads="1"/>
          </p:cNvSpPr>
          <p:nvPr/>
        </p:nvSpPr>
        <p:spPr bwMode="auto">
          <a:xfrm>
            <a:off x="6919913" y="335280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58</a:t>
            </a:r>
          </a:p>
        </p:txBody>
      </p:sp>
      <p:sp>
        <p:nvSpPr>
          <p:cNvPr id="215043" name="Rectangle 3"/>
          <p:cNvSpPr>
            <a:spLocks noGrp="1" noChangeArrowheads="1"/>
          </p:cNvSpPr>
          <p:nvPr>
            <p:ph type="title"/>
          </p:nvPr>
        </p:nvSpPr>
        <p:spPr>
          <a:xfrm>
            <a:off x="609600" y="174625"/>
            <a:ext cx="7772400" cy="571500"/>
          </a:xfrm>
        </p:spPr>
        <p:txBody>
          <a:bodyPr/>
          <a:lstStyle/>
          <a:p>
            <a:r>
              <a:rPr lang="en-US" sz="2800"/>
              <a:t>Drawback of Linear Probing</a:t>
            </a:r>
          </a:p>
        </p:txBody>
      </p:sp>
      <p:sp>
        <p:nvSpPr>
          <p:cNvPr id="215044" name="Rectangle 4" descr="Rectangle: Click to edit Master text styles&#10;Second level&#10;Third level&#10;Fourth level&#10;Fifth level"/>
          <p:cNvSpPr>
            <a:spLocks noGrp="1" noChangeArrowheads="1"/>
          </p:cNvSpPr>
          <p:nvPr>
            <p:ph idx="1"/>
          </p:nvPr>
        </p:nvSpPr>
        <p:spPr>
          <a:xfrm>
            <a:off x="412750" y="838200"/>
            <a:ext cx="8213725" cy="5641975"/>
          </a:xfrm>
        </p:spPr>
        <p:txBody>
          <a:bodyPr/>
          <a:lstStyle/>
          <a:p>
            <a:r>
              <a:rPr lang="en-US" sz="2000">
                <a:sym typeface="Symbol" pitchFamily="18" charset="2"/>
              </a:rPr>
              <a:t>Linear probing is simple and easy to implement. Only need to sequentially search for the next empty cell in the table.</a:t>
            </a:r>
          </a:p>
          <a:p>
            <a:r>
              <a:rPr lang="en-US" sz="2000">
                <a:sym typeface="Symbol" pitchFamily="18" charset="2"/>
              </a:rPr>
              <a:t>But sequential searches may take a long time, especially when most keys are in a contiguous region of the table.</a:t>
            </a:r>
          </a:p>
          <a:p>
            <a:pPr>
              <a:buFont typeface="Wingdings" pitchFamily="2" charset="2"/>
              <a:buNone/>
            </a:pPr>
            <a:r>
              <a:rPr lang="en-US" sz="2000">
                <a:sym typeface="Symbol" pitchFamily="18" charset="2"/>
              </a:rPr>
              <a:t>	For example: insert key </a:t>
            </a:r>
            <a:r>
              <a:rPr lang="en-US" sz="2000">
                <a:solidFill>
                  <a:srgbClr val="FF00FF"/>
                </a:solidFill>
                <a:sym typeface="Symbol" pitchFamily="18" charset="2"/>
              </a:rPr>
              <a:t>99</a:t>
            </a:r>
          </a:p>
        </p:txBody>
      </p:sp>
      <p:sp>
        <p:nvSpPr>
          <p:cNvPr id="215045" name="Rectangle 5"/>
          <p:cNvSpPr>
            <a:spLocks noChangeArrowheads="1"/>
          </p:cNvSpPr>
          <p:nvPr/>
        </p:nvSpPr>
        <p:spPr bwMode="auto">
          <a:xfrm>
            <a:off x="3076575" y="2190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15046" name="Rectangle 6"/>
          <p:cNvSpPr>
            <a:spLocks noChangeArrowheads="1"/>
          </p:cNvSpPr>
          <p:nvPr/>
        </p:nvSpPr>
        <p:spPr bwMode="auto">
          <a:xfrm>
            <a:off x="6691313" y="3044825"/>
            <a:ext cx="928687" cy="30511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047" name="Line 7"/>
          <p:cNvSpPr>
            <a:spLocks noChangeShapeType="1"/>
          </p:cNvSpPr>
          <p:nvPr/>
        </p:nvSpPr>
        <p:spPr bwMode="auto">
          <a:xfrm>
            <a:off x="6691313" y="33528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15048" name="Line 8"/>
          <p:cNvSpPr>
            <a:spLocks noChangeShapeType="1"/>
          </p:cNvSpPr>
          <p:nvPr/>
        </p:nvSpPr>
        <p:spPr bwMode="auto">
          <a:xfrm>
            <a:off x="6691313" y="36576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15049" name="Line 9"/>
          <p:cNvSpPr>
            <a:spLocks noChangeShapeType="1"/>
          </p:cNvSpPr>
          <p:nvPr/>
        </p:nvSpPr>
        <p:spPr bwMode="auto">
          <a:xfrm>
            <a:off x="6691313" y="39624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15050" name="Line 10"/>
          <p:cNvSpPr>
            <a:spLocks noChangeShapeType="1"/>
          </p:cNvSpPr>
          <p:nvPr/>
        </p:nvSpPr>
        <p:spPr bwMode="auto">
          <a:xfrm>
            <a:off x="6691313" y="42672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15051" name="Line 11"/>
          <p:cNvSpPr>
            <a:spLocks noChangeShapeType="1"/>
          </p:cNvSpPr>
          <p:nvPr/>
        </p:nvSpPr>
        <p:spPr bwMode="auto">
          <a:xfrm>
            <a:off x="6691313" y="45720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15052" name="Line 12"/>
          <p:cNvSpPr>
            <a:spLocks noChangeShapeType="1"/>
          </p:cNvSpPr>
          <p:nvPr/>
        </p:nvSpPr>
        <p:spPr bwMode="auto">
          <a:xfrm>
            <a:off x="6691313" y="48768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15053" name="Line 13"/>
          <p:cNvSpPr>
            <a:spLocks noChangeShapeType="1"/>
          </p:cNvSpPr>
          <p:nvPr/>
        </p:nvSpPr>
        <p:spPr bwMode="auto">
          <a:xfrm>
            <a:off x="6691313" y="51816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15054" name="Line 14"/>
          <p:cNvSpPr>
            <a:spLocks noChangeShapeType="1"/>
          </p:cNvSpPr>
          <p:nvPr/>
        </p:nvSpPr>
        <p:spPr bwMode="auto">
          <a:xfrm>
            <a:off x="6691313" y="54864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15055" name="Line 15"/>
          <p:cNvSpPr>
            <a:spLocks noChangeShapeType="1"/>
          </p:cNvSpPr>
          <p:nvPr/>
        </p:nvSpPr>
        <p:spPr bwMode="auto">
          <a:xfrm>
            <a:off x="6691313" y="57912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15056" name="Text Box 16"/>
          <p:cNvSpPr txBox="1">
            <a:spLocks noChangeArrowheads="1"/>
          </p:cNvSpPr>
          <p:nvPr/>
        </p:nvSpPr>
        <p:spPr bwMode="auto">
          <a:xfrm>
            <a:off x="6370638" y="3027363"/>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0</a:t>
            </a:r>
          </a:p>
        </p:txBody>
      </p:sp>
      <p:sp>
        <p:nvSpPr>
          <p:cNvPr id="215057" name="Text Box 17"/>
          <p:cNvSpPr txBox="1">
            <a:spLocks noChangeArrowheads="1"/>
          </p:cNvSpPr>
          <p:nvPr/>
        </p:nvSpPr>
        <p:spPr bwMode="auto">
          <a:xfrm>
            <a:off x="6386513" y="33528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1</a:t>
            </a:r>
          </a:p>
        </p:txBody>
      </p:sp>
      <p:sp>
        <p:nvSpPr>
          <p:cNvPr id="215058" name="Text Box 18"/>
          <p:cNvSpPr txBox="1">
            <a:spLocks noChangeArrowheads="1"/>
          </p:cNvSpPr>
          <p:nvPr/>
        </p:nvSpPr>
        <p:spPr bwMode="auto">
          <a:xfrm>
            <a:off x="6386513" y="36576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2</a:t>
            </a:r>
          </a:p>
        </p:txBody>
      </p:sp>
      <p:sp>
        <p:nvSpPr>
          <p:cNvPr id="215059" name="Text Box 19"/>
          <p:cNvSpPr txBox="1">
            <a:spLocks noChangeArrowheads="1"/>
          </p:cNvSpPr>
          <p:nvPr/>
        </p:nvSpPr>
        <p:spPr bwMode="auto">
          <a:xfrm>
            <a:off x="6386513" y="39624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3</a:t>
            </a:r>
          </a:p>
        </p:txBody>
      </p:sp>
      <p:sp>
        <p:nvSpPr>
          <p:cNvPr id="215060" name="Text Box 20"/>
          <p:cNvSpPr txBox="1">
            <a:spLocks noChangeArrowheads="1"/>
          </p:cNvSpPr>
          <p:nvPr/>
        </p:nvSpPr>
        <p:spPr bwMode="auto">
          <a:xfrm>
            <a:off x="6386513" y="423545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4</a:t>
            </a:r>
          </a:p>
        </p:txBody>
      </p:sp>
      <p:sp>
        <p:nvSpPr>
          <p:cNvPr id="215061" name="Text Box 21"/>
          <p:cNvSpPr txBox="1">
            <a:spLocks noChangeArrowheads="1"/>
          </p:cNvSpPr>
          <p:nvPr/>
        </p:nvSpPr>
        <p:spPr bwMode="auto">
          <a:xfrm>
            <a:off x="6386513" y="454025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5</a:t>
            </a:r>
          </a:p>
        </p:txBody>
      </p:sp>
      <p:sp>
        <p:nvSpPr>
          <p:cNvPr id="215062" name="Text Box 22"/>
          <p:cNvSpPr txBox="1">
            <a:spLocks noChangeArrowheads="1"/>
          </p:cNvSpPr>
          <p:nvPr/>
        </p:nvSpPr>
        <p:spPr bwMode="auto">
          <a:xfrm>
            <a:off x="6386513" y="484505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6</a:t>
            </a:r>
          </a:p>
        </p:txBody>
      </p:sp>
      <p:sp>
        <p:nvSpPr>
          <p:cNvPr id="215063" name="Text Box 23"/>
          <p:cNvSpPr txBox="1">
            <a:spLocks noChangeArrowheads="1"/>
          </p:cNvSpPr>
          <p:nvPr/>
        </p:nvSpPr>
        <p:spPr bwMode="auto">
          <a:xfrm>
            <a:off x="6386513" y="51816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7</a:t>
            </a:r>
          </a:p>
        </p:txBody>
      </p:sp>
      <p:sp>
        <p:nvSpPr>
          <p:cNvPr id="215064" name="Text Box 24"/>
          <p:cNvSpPr txBox="1">
            <a:spLocks noChangeArrowheads="1"/>
          </p:cNvSpPr>
          <p:nvPr/>
        </p:nvSpPr>
        <p:spPr bwMode="auto">
          <a:xfrm>
            <a:off x="6386513" y="54864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8</a:t>
            </a:r>
          </a:p>
        </p:txBody>
      </p:sp>
      <p:sp>
        <p:nvSpPr>
          <p:cNvPr id="215065" name="Text Box 25"/>
          <p:cNvSpPr txBox="1">
            <a:spLocks noChangeArrowheads="1"/>
          </p:cNvSpPr>
          <p:nvPr/>
        </p:nvSpPr>
        <p:spPr bwMode="auto">
          <a:xfrm>
            <a:off x="6386513" y="57912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9</a:t>
            </a:r>
          </a:p>
        </p:txBody>
      </p:sp>
      <p:sp>
        <p:nvSpPr>
          <p:cNvPr id="215066" name="Rectangle 26"/>
          <p:cNvSpPr>
            <a:spLocks noChangeArrowheads="1"/>
          </p:cNvSpPr>
          <p:nvPr/>
        </p:nvSpPr>
        <p:spPr bwMode="auto">
          <a:xfrm>
            <a:off x="6919913" y="579120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89</a:t>
            </a:r>
          </a:p>
        </p:txBody>
      </p:sp>
      <p:sp>
        <p:nvSpPr>
          <p:cNvPr id="215067" name="Rectangle 27"/>
          <p:cNvSpPr>
            <a:spLocks noChangeArrowheads="1"/>
          </p:cNvSpPr>
          <p:nvPr/>
        </p:nvSpPr>
        <p:spPr bwMode="auto">
          <a:xfrm>
            <a:off x="6919913" y="548640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18</a:t>
            </a:r>
          </a:p>
        </p:txBody>
      </p:sp>
      <p:sp>
        <p:nvSpPr>
          <p:cNvPr id="215068" name="Rectangle 28"/>
          <p:cNvSpPr>
            <a:spLocks noChangeArrowheads="1"/>
          </p:cNvSpPr>
          <p:nvPr/>
        </p:nvSpPr>
        <p:spPr bwMode="auto">
          <a:xfrm>
            <a:off x="6894513" y="304800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49</a:t>
            </a:r>
          </a:p>
        </p:txBody>
      </p:sp>
      <p:sp>
        <p:nvSpPr>
          <p:cNvPr id="215069" name="Rectangle 29"/>
          <p:cNvSpPr>
            <a:spLocks noChangeArrowheads="1"/>
          </p:cNvSpPr>
          <p:nvPr/>
        </p:nvSpPr>
        <p:spPr bwMode="auto">
          <a:xfrm>
            <a:off x="6919913" y="362585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69</a:t>
            </a:r>
          </a:p>
        </p:txBody>
      </p:sp>
      <p:sp>
        <p:nvSpPr>
          <p:cNvPr id="215070" name="Rectangle 30"/>
          <p:cNvSpPr>
            <a:spLocks noChangeArrowheads="1"/>
          </p:cNvSpPr>
          <p:nvPr/>
        </p:nvSpPr>
        <p:spPr bwMode="auto">
          <a:xfrm>
            <a:off x="6934200" y="396240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73</a:t>
            </a:r>
          </a:p>
        </p:txBody>
      </p:sp>
      <p:sp>
        <p:nvSpPr>
          <p:cNvPr id="215071" name="Rectangle 31"/>
          <p:cNvSpPr>
            <a:spLocks noChangeArrowheads="1"/>
          </p:cNvSpPr>
          <p:nvPr/>
        </p:nvSpPr>
        <p:spPr bwMode="auto">
          <a:xfrm>
            <a:off x="6934200" y="426720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64</a:t>
            </a:r>
          </a:p>
        </p:txBody>
      </p:sp>
      <p:sp>
        <p:nvSpPr>
          <p:cNvPr id="215072" name="Rectangle 32"/>
          <p:cNvSpPr>
            <a:spLocks noChangeArrowheads="1"/>
          </p:cNvSpPr>
          <p:nvPr/>
        </p:nvSpPr>
        <p:spPr bwMode="auto">
          <a:xfrm>
            <a:off x="6934200" y="454025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65</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6066" name="Rectangle 2"/>
          <p:cNvSpPr>
            <a:spLocks noGrp="1" noChangeArrowheads="1"/>
          </p:cNvSpPr>
          <p:nvPr>
            <p:ph type="title"/>
          </p:nvPr>
        </p:nvSpPr>
        <p:spPr>
          <a:xfrm>
            <a:off x="609600" y="174625"/>
            <a:ext cx="7772400" cy="571500"/>
          </a:xfrm>
        </p:spPr>
        <p:txBody>
          <a:bodyPr/>
          <a:lstStyle/>
          <a:p>
            <a:r>
              <a:rPr lang="en-US" sz="2800"/>
              <a:t>Quadratic Probing</a:t>
            </a:r>
          </a:p>
        </p:txBody>
      </p:sp>
      <p:sp>
        <p:nvSpPr>
          <p:cNvPr id="216067" name="Rectangle 3" descr="Rectangle: Click to edit Master text styles&#10;Second level&#10;Third level&#10;Fourth level&#10;Fifth level"/>
          <p:cNvSpPr>
            <a:spLocks noGrp="1" noChangeArrowheads="1"/>
          </p:cNvSpPr>
          <p:nvPr>
            <p:ph idx="1"/>
          </p:nvPr>
        </p:nvSpPr>
        <p:spPr>
          <a:xfrm>
            <a:off x="412750" y="838200"/>
            <a:ext cx="8213725" cy="5641975"/>
          </a:xfrm>
        </p:spPr>
        <p:txBody>
          <a:bodyPr/>
          <a:lstStyle/>
          <a:p>
            <a:r>
              <a:rPr lang="en-US" sz="2000">
                <a:sym typeface="Symbol" pitchFamily="18" charset="2"/>
              </a:rPr>
              <a:t>In quadratic probing, f is a quadratic function of i, typically f(i) = i</a:t>
            </a:r>
            <a:r>
              <a:rPr lang="en-US" sz="2000" baseline="30000">
                <a:sym typeface="Symbol" pitchFamily="18" charset="2"/>
              </a:rPr>
              <a:t>2</a:t>
            </a:r>
            <a:r>
              <a:rPr lang="en-US" sz="2000">
                <a:sym typeface="Symbol" pitchFamily="18" charset="2"/>
              </a:rPr>
              <a:t>.</a:t>
            </a:r>
          </a:p>
          <a:p>
            <a:r>
              <a:rPr lang="en-US" sz="2000">
                <a:sym typeface="Symbol" pitchFamily="18" charset="2"/>
              </a:rPr>
              <a:t>For example: </a:t>
            </a:r>
            <a:r>
              <a:rPr lang="en-US" sz="1600" i="1">
                <a:latin typeface="Bookman Old Style" pitchFamily="18" charset="0"/>
                <a:sym typeface="Symbol" pitchFamily="18" charset="2"/>
              </a:rPr>
              <a:t>TableSize = 10,  </a:t>
            </a:r>
            <a:r>
              <a:rPr lang="en-US" sz="2000" i="1">
                <a:sym typeface="Symbol" pitchFamily="18" charset="2"/>
              </a:rPr>
              <a:t>hash</a:t>
            </a:r>
            <a:r>
              <a:rPr lang="en-US" sz="2000">
                <a:sym typeface="Symbol" pitchFamily="18" charset="2"/>
              </a:rPr>
              <a:t>(</a:t>
            </a:r>
            <a:r>
              <a:rPr lang="en-US" sz="2000" i="1">
                <a:sym typeface="Symbol" pitchFamily="18" charset="2"/>
              </a:rPr>
              <a:t>x</a:t>
            </a:r>
            <a:r>
              <a:rPr lang="en-US" sz="2000">
                <a:sym typeface="Symbol" pitchFamily="18" charset="2"/>
              </a:rPr>
              <a:t>) = </a:t>
            </a:r>
            <a:r>
              <a:rPr lang="en-US" sz="2000" i="1">
                <a:sym typeface="Symbol" pitchFamily="18" charset="2"/>
              </a:rPr>
              <a:t>x</a:t>
            </a:r>
            <a:r>
              <a:rPr lang="en-US" sz="2000">
                <a:sym typeface="Symbol" pitchFamily="18" charset="2"/>
              </a:rPr>
              <a:t> mod 10, </a:t>
            </a:r>
            <a:r>
              <a:rPr lang="en-US" sz="2000">
                <a:solidFill>
                  <a:srgbClr val="FF00FF"/>
                </a:solidFill>
                <a:sym typeface="Symbol" pitchFamily="18" charset="2"/>
              </a:rPr>
              <a:t>f(i) = i</a:t>
            </a:r>
            <a:r>
              <a:rPr lang="en-US" sz="2000" baseline="30000">
                <a:solidFill>
                  <a:srgbClr val="FF00FF"/>
                </a:solidFill>
                <a:sym typeface="Symbol" pitchFamily="18" charset="2"/>
              </a:rPr>
              <a:t>2</a:t>
            </a:r>
            <a:r>
              <a:rPr lang="en-US" sz="2000">
                <a:sym typeface="Symbol" pitchFamily="18" charset="2"/>
              </a:rPr>
              <a:t>,</a:t>
            </a:r>
          </a:p>
          <a:p>
            <a:pPr>
              <a:buFont typeface="Wingdings" pitchFamily="2" charset="2"/>
              <a:buNone/>
            </a:pPr>
            <a:r>
              <a:rPr lang="en-US" sz="2000">
                <a:sym typeface="Symbol" pitchFamily="18" charset="2"/>
              </a:rPr>
              <a:t>			 h</a:t>
            </a:r>
            <a:r>
              <a:rPr lang="en-US" sz="2000" baseline="-25000">
                <a:sym typeface="Symbol" pitchFamily="18" charset="2"/>
              </a:rPr>
              <a:t>i</a:t>
            </a:r>
            <a:r>
              <a:rPr lang="en-US" sz="2000">
                <a:sym typeface="Symbol" pitchFamily="18" charset="2"/>
              </a:rPr>
              <a:t>(x) = (</a:t>
            </a:r>
            <a:r>
              <a:rPr lang="en-US" sz="2000" i="1">
                <a:sym typeface="Symbol" pitchFamily="18" charset="2"/>
              </a:rPr>
              <a:t>hash</a:t>
            </a:r>
            <a:r>
              <a:rPr lang="en-US" sz="2000">
                <a:sym typeface="Symbol" pitchFamily="18" charset="2"/>
              </a:rPr>
              <a:t>(x) + f(i)) mod </a:t>
            </a:r>
            <a:r>
              <a:rPr lang="en-US" sz="2000" i="1">
                <a:latin typeface="Bookman Old Style" pitchFamily="18" charset="0"/>
                <a:sym typeface="Symbol" pitchFamily="18" charset="2"/>
              </a:rPr>
              <a:t>TableSize</a:t>
            </a:r>
            <a:r>
              <a:rPr lang="en-US" sz="2000">
                <a:sym typeface="Symbol" pitchFamily="18" charset="2"/>
              </a:rPr>
              <a:t> </a:t>
            </a:r>
          </a:p>
          <a:p>
            <a:pPr>
              <a:buFont typeface="Wingdings" pitchFamily="2" charset="2"/>
              <a:buNone/>
            </a:pPr>
            <a:r>
              <a:rPr lang="en-US" sz="2000">
                <a:sym typeface="Symbol" pitchFamily="18" charset="2"/>
              </a:rPr>
              <a:t>	Insert keys: </a:t>
            </a:r>
            <a:r>
              <a:rPr lang="en-US" sz="2000">
                <a:solidFill>
                  <a:srgbClr val="FF00FF"/>
                </a:solidFill>
                <a:sym typeface="Symbol" pitchFamily="18" charset="2"/>
              </a:rPr>
              <a:t>89</a:t>
            </a:r>
            <a:r>
              <a:rPr lang="en-US" sz="2000">
                <a:sym typeface="Symbol" pitchFamily="18" charset="2"/>
              </a:rPr>
              <a:t>, 18, 49, 58, 69</a:t>
            </a:r>
          </a:p>
          <a:p>
            <a:pPr lvl="1"/>
            <a:endParaRPr lang="en-US" sz="1800">
              <a:sym typeface="Symbol" pitchFamily="18" charset="2"/>
            </a:endParaRPr>
          </a:p>
        </p:txBody>
      </p:sp>
      <p:sp>
        <p:nvSpPr>
          <p:cNvPr id="216068" name="Rectangle 4"/>
          <p:cNvSpPr>
            <a:spLocks noChangeArrowheads="1"/>
          </p:cNvSpPr>
          <p:nvPr/>
        </p:nvSpPr>
        <p:spPr bwMode="auto">
          <a:xfrm>
            <a:off x="3076575" y="2190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16069" name="Rectangle 5"/>
          <p:cNvSpPr>
            <a:spLocks noChangeArrowheads="1"/>
          </p:cNvSpPr>
          <p:nvPr/>
        </p:nvSpPr>
        <p:spPr bwMode="auto">
          <a:xfrm>
            <a:off x="6096000" y="3044825"/>
            <a:ext cx="928688" cy="30511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6070" name="Line 6"/>
          <p:cNvSpPr>
            <a:spLocks noChangeShapeType="1"/>
          </p:cNvSpPr>
          <p:nvPr/>
        </p:nvSpPr>
        <p:spPr bwMode="auto">
          <a:xfrm>
            <a:off x="6096000" y="33528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16071" name="Line 7"/>
          <p:cNvSpPr>
            <a:spLocks noChangeShapeType="1"/>
          </p:cNvSpPr>
          <p:nvPr/>
        </p:nvSpPr>
        <p:spPr bwMode="auto">
          <a:xfrm>
            <a:off x="6096000" y="36576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16072" name="Line 8"/>
          <p:cNvSpPr>
            <a:spLocks noChangeShapeType="1"/>
          </p:cNvSpPr>
          <p:nvPr/>
        </p:nvSpPr>
        <p:spPr bwMode="auto">
          <a:xfrm>
            <a:off x="6096000" y="39624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16073" name="Line 9"/>
          <p:cNvSpPr>
            <a:spLocks noChangeShapeType="1"/>
          </p:cNvSpPr>
          <p:nvPr/>
        </p:nvSpPr>
        <p:spPr bwMode="auto">
          <a:xfrm>
            <a:off x="6096000" y="42672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16074" name="Line 10"/>
          <p:cNvSpPr>
            <a:spLocks noChangeShapeType="1"/>
          </p:cNvSpPr>
          <p:nvPr/>
        </p:nvSpPr>
        <p:spPr bwMode="auto">
          <a:xfrm>
            <a:off x="6096000" y="45720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16075" name="Line 11"/>
          <p:cNvSpPr>
            <a:spLocks noChangeShapeType="1"/>
          </p:cNvSpPr>
          <p:nvPr/>
        </p:nvSpPr>
        <p:spPr bwMode="auto">
          <a:xfrm>
            <a:off x="6096000" y="48768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16076" name="Line 12"/>
          <p:cNvSpPr>
            <a:spLocks noChangeShapeType="1"/>
          </p:cNvSpPr>
          <p:nvPr/>
        </p:nvSpPr>
        <p:spPr bwMode="auto">
          <a:xfrm>
            <a:off x="6096000" y="51816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16077" name="Line 13"/>
          <p:cNvSpPr>
            <a:spLocks noChangeShapeType="1"/>
          </p:cNvSpPr>
          <p:nvPr/>
        </p:nvSpPr>
        <p:spPr bwMode="auto">
          <a:xfrm>
            <a:off x="6096000" y="54864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16078" name="Line 14"/>
          <p:cNvSpPr>
            <a:spLocks noChangeShapeType="1"/>
          </p:cNvSpPr>
          <p:nvPr/>
        </p:nvSpPr>
        <p:spPr bwMode="auto">
          <a:xfrm>
            <a:off x="6096000" y="57912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16079" name="Text Box 15"/>
          <p:cNvSpPr txBox="1">
            <a:spLocks noChangeArrowheads="1"/>
          </p:cNvSpPr>
          <p:nvPr/>
        </p:nvSpPr>
        <p:spPr bwMode="auto">
          <a:xfrm>
            <a:off x="5775325" y="3027363"/>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0</a:t>
            </a:r>
          </a:p>
        </p:txBody>
      </p:sp>
      <p:sp>
        <p:nvSpPr>
          <p:cNvPr id="216080" name="Text Box 16"/>
          <p:cNvSpPr txBox="1">
            <a:spLocks noChangeArrowheads="1"/>
          </p:cNvSpPr>
          <p:nvPr/>
        </p:nvSpPr>
        <p:spPr bwMode="auto">
          <a:xfrm>
            <a:off x="5791200" y="33528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1</a:t>
            </a:r>
          </a:p>
        </p:txBody>
      </p:sp>
      <p:sp>
        <p:nvSpPr>
          <p:cNvPr id="216081" name="Text Box 17"/>
          <p:cNvSpPr txBox="1">
            <a:spLocks noChangeArrowheads="1"/>
          </p:cNvSpPr>
          <p:nvPr/>
        </p:nvSpPr>
        <p:spPr bwMode="auto">
          <a:xfrm>
            <a:off x="5791200" y="36576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2</a:t>
            </a:r>
          </a:p>
        </p:txBody>
      </p:sp>
      <p:sp>
        <p:nvSpPr>
          <p:cNvPr id="216082" name="Text Box 18"/>
          <p:cNvSpPr txBox="1">
            <a:spLocks noChangeArrowheads="1"/>
          </p:cNvSpPr>
          <p:nvPr/>
        </p:nvSpPr>
        <p:spPr bwMode="auto">
          <a:xfrm>
            <a:off x="5791200" y="39624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3</a:t>
            </a:r>
          </a:p>
        </p:txBody>
      </p:sp>
      <p:sp>
        <p:nvSpPr>
          <p:cNvPr id="216083" name="Text Box 19"/>
          <p:cNvSpPr txBox="1">
            <a:spLocks noChangeArrowheads="1"/>
          </p:cNvSpPr>
          <p:nvPr/>
        </p:nvSpPr>
        <p:spPr bwMode="auto">
          <a:xfrm>
            <a:off x="5791200" y="423545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4</a:t>
            </a:r>
          </a:p>
        </p:txBody>
      </p:sp>
      <p:sp>
        <p:nvSpPr>
          <p:cNvPr id="216084" name="Text Box 20"/>
          <p:cNvSpPr txBox="1">
            <a:spLocks noChangeArrowheads="1"/>
          </p:cNvSpPr>
          <p:nvPr/>
        </p:nvSpPr>
        <p:spPr bwMode="auto">
          <a:xfrm>
            <a:off x="5791200" y="454025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5</a:t>
            </a:r>
          </a:p>
        </p:txBody>
      </p:sp>
      <p:sp>
        <p:nvSpPr>
          <p:cNvPr id="216085" name="Text Box 21"/>
          <p:cNvSpPr txBox="1">
            <a:spLocks noChangeArrowheads="1"/>
          </p:cNvSpPr>
          <p:nvPr/>
        </p:nvSpPr>
        <p:spPr bwMode="auto">
          <a:xfrm>
            <a:off x="5791200" y="484505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6</a:t>
            </a:r>
          </a:p>
        </p:txBody>
      </p:sp>
      <p:sp>
        <p:nvSpPr>
          <p:cNvPr id="216086" name="Text Box 22"/>
          <p:cNvSpPr txBox="1">
            <a:spLocks noChangeArrowheads="1"/>
          </p:cNvSpPr>
          <p:nvPr/>
        </p:nvSpPr>
        <p:spPr bwMode="auto">
          <a:xfrm>
            <a:off x="5791200" y="51816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7</a:t>
            </a:r>
          </a:p>
        </p:txBody>
      </p:sp>
      <p:sp>
        <p:nvSpPr>
          <p:cNvPr id="216087" name="Text Box 23"/>
          <p:cNvSpPr txBox="1">
            <a:spLocks noChangeArrowheads="1"/>
          </p:cNvSpPr>
          <p:nvPr/>
        </p:nvSpPr>
        <p:spPr bwMode="auto">
          <a:xfrm>
            <a:off x="5791200" y="54864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8</a:t>
            </a:r>
          </a:p>
        </p:txBody>
      </p:sp>
      <p:sp>
        <p:nvSpPr>
          <p:cNvPr id="216088" name="Text Box 24"/>
          <p:cNvSpPr txBox="1">
            <a:spLocks noChangeArrowheads="1"/>
          </p:cNvSpPr>
          <p:nvPr/>
        </p:nvSpPr>
        <p:spPr bwMode="auto">
          <a:xfrm>
            <a:off x="5791200" y="57912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9</a:t>
            </a:r>
          </a:p>
        </p:txBody>
      </p:sp>
      <p:sp>
        <p:nvSpPr>
          <p:cNvPr id="216089" name="Text Box 25"/>
          <p:cNvSpPr txBox="1">
            <a:spLocks noChangeArrowheads="1"/>
          </p:cNvSpPr>
          <p:nvPr/>
        </p:nvSpPr>
        <p:spPr bwMode="auto">
          <a:xfrm>
            <a:off x="838200" y="2667000"/>
            <a:ext cx="39338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h</a:t>
            </a:r>
            <a:r>
              <a:rPr lang="en-US" sz="1800" baseline="-25000"/>
              <a:t>0</a:t>
            </a:r>
            <a:r>
              <a:rPr lang="en-US" sz="1800"/>
              <a:t>(89) = hash(89) = 89 mod 10 = 9 </a:t>
            </a:r>
          </a:p>
        </p:txBody>
      </p:sp>
      <p:sp>
        <p:nvSpPr>
          <p:cNvPr id="216090" name="Rectangle 26"/>
          <p:cNvSpPr>
            <a:spLocks noChangeArrowheads="1"/>
          </p:cNvSpPr>
          <p:nvPr/>
        </p:nvSpPr>
        <p:spPr bwMode="auto">
          <a:xfrm>
            <a:off x="6324600" y="579120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89</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6089"/>
                                        </p:tgtEl>
                                        <p:attrNameLst>
                                          <p:attrName>style.visibility</p:attrName>
                                        </p:attrNameLst>
                                      </p:cBhvr>
                                      <p:to>
                                        <p:strVal val="visible"/>
                                      </p:to>
                                    </p:set>
                                    <p:animEffect transition="in" filter="blinds(horizontal)">
                                      <p:cBhvr>
                                        <p:cTn id="7" dur="500"/>
                                        <p:tgtEl>
                                          <p:spTgt spid="21608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16090"/>
                                        </p:tgtEl>
                                        <p:attrNameLst>
                                          <p:attrName>style.visibility</p:attrName>
                                        </p:attrNameLst>
                                      </p:cBhvr>
                                      <p:to>
                                        <p:strVal val="visible"/>
                                      </p:to>
                                    </p:set>
                                    <p:animEffect transition="in" filter="blinds(horizontal)">
                                      <p:cBhvr>
                                        <p:cTn id="12" dur="500"/>
                                        <p:tgtEl>
                                          <p:spTgt spid="2160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6089" grpId="0" autoUpdateAnimBg="0"/>
      <p:bldP spid="216090"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a:xfrm>
            <a:off x="609600" y="304800"/>
            <a:ext cx="7772400" cy="571500"/>
          </a:xfrm>
        </p:spPr>
        <p:txBody>
          <a:bodyPr>
            <a:normAutofit fontScale="90000"/>
          </a:bodyPr>
          <a:lstStyle/>
          <a:p>
            <a:r>
              <a:rPr lang="en-US" sz="3200"/>
              <a:t>Components of Hashing</a:t>
            </a:r>
          </a:p>
        </p:txBody>
      </p:sp>
      <p:sp>
        <p:nvSpPr>
          <p:cNvPr id="186371" name="Rectangle 3" descr="Rectangle: Click to edit Master text styles&#10;Second level&#10;Third level&#10;Fourth level&#10;Fifth level"/>
          <p:cNvSpPr>
            <a:spLocks noGrp="1" noChangeArrowheads="1"/>
          </p:cNvSpPr>
          <p:nvPr>
            <p:ph idx="1"/>
          </p:nvPr>
        </p:nvSpPr>
        <p:spPr>
          <a:xfrm>
            <a:off x="504825" y="1054100"/>
            <a:ext cx="8213725" cy="5083175"/>
          </a:xfrm>
        </p:spPr>
        <p:txBody>
          <a:bodyPr/>
          <a:lstStyle/>
          <a:p>
            <a:r>
              <a:rPr lang="en-US" sz="2400">
                <a:solidFill>
                  <a:schemeClr val="hlink"/>
                </a:solidFill>
              </a:rPr>
              <a:t>Hash table</a:t>
            </a:r>
            <a:r>
              <a:rPr lang="en-US" sz="2400"/>
              <a:t> is an array of some fixed size, containing the items.</a:t>
            </a:r>
          </a:p>
          <a:p>
            <a:pPr lvl="1"/>
            <a:r>
              <a:rPr lang="en-US" sz="2000">
                <a:sym typeface="Symbol" pitchFamily="18" charset="2"/>
              </a:rPr>
              <a:t>Generally a search is performed on some part of the item, called the </a:t>
            </a:r>
            <a:r>
              <a:rPr lang="en-US" sz="2000">
                <a:solidFill>
                  <a:schemeClr val="hlink"/>
                </a:solidFill>
                <a:sym typeface="Symbol" pitchFamily="18" charset="2"/>
              </a:rPr>
              <a:t>key</a:t>
            </a:r>
            <a:r>
              <a:rPr lang="en-US" sz="2000">
                <a:sym typeface="Symbol" pitchFamily="18" charset="2"/>
              </a:rPr>
              <a:t>.</a:t>
            </a:r>
          </a:p>
          <a:p>
            <a:pPr lvl="1"/>
            <a:r>
              <a:rPr lang="en-US" sz="2000">
                <a:sym typeface="Symbol" pitchFamily="18" charset="2"/>
              </a:rPr>
              <a:t>The item could consist of a string or a number (that serves as the key) and additional data members (for instance, a name that is part of a large employee structure). </a:t>
            </a:r>
          </a:p>
          <a:p>
            <a:pPr lvl="1"/>
            <a:r>
              <a:rPr lang="en-US" sz="2000">
                <a:sym typeface="Symbol" pitchFamily="18" charset="2"/>
              </a:rPr>
              <a:t>The size of the table is </a:t>
            </a:r>
            <a:r>
              <a:rPr lang="en-US" sz="2000" i="1">
                <a:latin typeface="Bookman Old Style" pitchFamily="18" charset="0"/>
                <a:sym typeface="Symbol" pitchFamily="18" charset="2"/>
              </a:rPr>
              <a:t>TableSize</a:t>
            </a:r>
            <a:r>
              <a:rPr lang="en-US" sz="2000">
                <a:sym typeface="Symbol" pitchFamily="18" charset="2"/>
              </a:rPr>
              <a:t>. </a:t>
            </a:r>
          </a:p>
          <a:p>
            <a:r>
              <a:rPr lang="en-US" sz="2400">
                <a:solidFill>
                  <a:schemeClr val="hlink"/>
                </a:solidFill>
                <a:sym typeface="Symbol" pitchFamily="18" charset="2"/>
              </a:rPr>
              <a:t>Hash function</a:t>
            </a:r>
            <a:r>
              <a:rPr lang="en-US" sz="2400">
                <a:sym typeface="Symbol" pitchFamily="18" charset="2"/>
              </a:rPr>
              <a:t> </a:t>
            </a:r>
            <a:r>
              <a:rPr lang="en-US" sz="2400" i="1">
                <a:sym typeface="Symbol" pitchFamily="18" charset="2"/>
              </a:rPr>
              <a:t>h(k)</a:t>
            </a:r>
            <a:r>
              <a:rPr lang="en-US" sz="2400">
                <a:sym typeface="Symbol" pitchFamily="18" charset="2"/>
              </a:rPr>
              <a:t> maps search key k to some location in the hash table in the range [0.. </a:t>
            </a:r>
            <a:r>
              <a:rPr lang="en-US" sz="2400" i="1">
                <a:latin typeface="Bookman Old Style" pitchFamily="18" charset="0"/>
                <a:sym typeface="Symbol" pitchFamily="18" charset="2"/>
              </a:rPr>
              <a:t>TableSize-1</a:t>
            </a:r>
            <a:r>
              <a:rPr lang="en-US" sz="2400">
                <a:sym typeface="Symbol" pitchFamily="18" charset="2"/>
              </a:rPr>
              <a:t>].  Different keys might be mapped (or called </a:t>
            </a:r>
            <a:r>
              <a:rPr lang="en-US" sz="2400" i="1">
                <a:solidFill>
                  <a:srgbClr val="FF00FF"/>
                </a:solidFill>
                <a:sym typeface="Symbol" pitchFamily="18" charset="2"/>
              </a:rPr>
              <a:t>hashed</a:t>
            </a:r>
            <a:r>
              <a:rPr lang="en-US" sz="2400">
                <a:sym typeface="Symbol" pitchFamily="18" charset="2"/>
              </a:rPr>
              <a:t>) to the same location and this is called </a:t>
            </a:r>
            <a:r>
              <a:rPr lang="en-US" sz="2400">
                <a:solidFill>
                  <a:schemeClr val="hlink"/>
                </a:solidFill>
                <a:sym typeface="Symbol" pitchFamily="18" charset="2"/>
              </a:rPr>
              <a:t>collision</a:t>
            </a:r>
            <a:r>
              <a:rPr lang="en-US" sz="2400">
                <a:sym typeface="Symbol" pitchFamily="18" charset="2"/>
              </a:rPr>
              <a:t>.</a:t>
            </a:r>
          </a:p>
          <a:p>
            <a:pPr lvl="1"/>
            <a:endParaRPr lang="en-US" sz="2000">
              <a:sym typeface="Symbol" pitchFamily="18" charset="2"/>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7090" name="Rectangle 2"/>
          <p:cNvSpPr>
            <a:spLocks noGrp="1" noChangeArrowheads="1"/>
          </p:cNvSpPr>
          <p:nvPr>
            <p:ph type="title"/>
          </p:nvPr>
        </p:nvSpPr>
        <p:spPr>
          <a:xfrm>
            <a:off x="609600" y="174625"/>
            <a:ext cx="7772400" cy="571500"/>
          </a:xfrm>
        </p:spPr>
        <p:txBody>
          <a:bodyPr/>
          <a:lstStyle/>
          <a:p>
            <a:r>
              <a:rPr lang="en-US" sz="2800"/>
              <a:t>Quadratic Probing</a:t>
            </a:r>
          </a:p>
        </p:txBody>
      </p:sp>
      <p:sp>
        <p:nvSpPr>
          <p:cNvPr id="217091" name="Rectangle 3" descr="Rectangle: Click to edit Master text styles&#10;Second level&#10;Third level&#10;Fourth level&#10;Fifth level"/>
          <p:cNvSpPr>
            <a:spLocks noGrp="1" noChangeArrowheads="1"/>
          </p:cNvSpPr>
          <p:nvPr>
            <p:ph idx="1"/>
          </p:nvPr>
        </p:nvSpPr>
        <p:spPr>
          <a:xfrm>
            <a:off x="412750" y="838200"/>
            <a:ext cx="8213725" cy="5641975"/>
          </a:xfrm>
        </p:spPr>
        <p:txBody>
          <a:bodyPr/>
          <a:lstStyle/>
          <a:p>
            <a:r>
              <a:rPr lang="en-US" sz="2000">
                <a:sym typeface="Symbol" pitchFamily="18" charset="2"/>
              </a:rPr>
              <a:t>In quadratic probing, f is a quadratic function of i, typically f(i) = i</a:t>
            </a:r>
            <a:r>
              <a:rPr lang="en-US" sz="2000" baseline="30000">
                <a:sym typeface="Symbol" pitchFamily="18" charset="2"/>
              </a:rPr>
              <a:t>2</a:t>
            </a:r>
            <a:r>
              <a:rPr lang="en-US" sz="2000">
                <a:sym typeface="Symbol" pitchFamily="18" charset="2"/>
              </a:rPr>
              <a:t>.</a:t>
            </a:r>
          </a:p>
          <a:p>
            <a:r>
              <a:rPr lang="en-US" sz="2000">
                <a:sym typeface="Symbol" pitchFamily="18" charset="2"/>
              </a:rPr>
              <a:t>For example: </a:t>
            </a:r>
            <a:r>
              <a:rPr lang="en-US" sz="1600" i="1">
                <a:latin typeface="Bookman Old Style" pitchFamily="18" charset="0"/>
                <a:sym typeface="Symbol" pitchFamily="18" charset="2"/>
              </a:rPr>
              <a:t>TableSize = 10,  </a:t>
            </a:r>
            <a:r>
              <a:rPr lang="en-US" sz="2000" i="1">
                <a:sym typeface="Symbol" pitchFamily="18" charset="2"/>
              </a:rPr>
              <a:t>hash</a:t>
            </a:r>
            <a:r>
              <a:rPr lang="en-US" sz="2000">
                <a:sym typeface="Symbol" pitchFamily="18" charset="2"/>
              </a:rPr>
              <a:t>(</a:t>
            </a:r>
            <a:r>
              <a:rPr lang="en-US" sz="2000" i="1">
                <a:sym typeface="Symbol" pitchFamily="18" charset="2"/>
              </a:rPr>
              <a:t>x</a:t>
            </a:r>
            <a:r>
              <a:rPr lang="en-US" sz="2000">
                <a:sym typeface="Symbol" pitchFamily="18" charset="2"/>
              </a:rPr>
              <a:t>) = </a:t>
            </a:r>
            <a:r>
              <a:rPr lang="en-US" sz="2000" i="1">
                <a:sym typeface="Symbol" pitchFamily="18" charset="2"/>
              </a:rPr>
              <a:t>x</a:t>
            </a:r>
            <a:r>
              <a:rPr lang="en-US" sz="2000">
                <a:sym typeface="Symbol" pitchFamily="18" charset="2"/>
              </a:rPr>
              <a:t> mod 10, </a:t>
            </a:r>
            <a:r>
              <a:rPr lang="en-US" sz="2000">
                <a:solidFill>
                  <a:srgbClr val="FF00FF"/>
                </a:solidFill>
                <a:sym typeface="Symbol" pitchFamily="18" charset="2"/>
              </a:rPr>
              <a:t>f(i) = i</a:t>
            </a:r>
            <a:r>
              <a:rPr lang="en-US" sz="2000" baseline="30000">
                <a:solidFill>
                  <a:srgbClr val="FF00FF"/>
                </a:solidFill>
                <a:sym typeface="Symbol" pitchFamily="18" charset="2"/>
              </a:rPr>
              <a:t>2</a:t>
            </a:r>
            <a:r>
              <a:rPr lang="en-US" sz="2000">
                <a:sym typeface="Symbol" pitchFamily="18" charset="2"/>
              </a:rPr>
              <a:t>,</a:t>
            </a:r>
          </a:p>
          <a:p>
            <a:pPr>
              <a:buFont typeface="Wingdings" pitchFamily="2" charset="2"/>
              <a:buNone/>
            </a:pPr>
            <a:r>
              <a:rPr lang="en-US" sz="2000">
                <a:sym typeface="Symbol" pitchFamily="18" charset="2"/>
              </a:rPr>
              <a:t>			 h</a:t>
            </a:r>
            <a:r>
              <a:rPr lang="en-US" sz="2000" baseline="-25000">
                <a:sym typeface="Symbol" pitchFamily="18" charset="2"/>
              </a:rPr>
              <a:t>i</a:t>
            </a:r>
            <a:r>
              <a:rPr lang="en-US" sz="2000">
                <a:sym typeface="Symbol" pitchFamily="18" charset="2"/>
              </a:rPr>
              <a:t>(x) = (</a:t>
            </a:r>
            <a:r>
              <a:rPr lang="en-US" sz="2000" i="1">
                <a:sym typeface="Symbol" pitchFamily="18" charset="2"/>
              </a:rPr>
              <a:t>hash</a:t>
            </a:r>
            <a:r>
              <a:rPr lang="en-US" sz="2000">
                <a:sym typeface="Symbol" pitchFamily="18" charset="2"/>
              </a:rPr>
              <a:t>(x) + f(i)) mod </a:t>
            </a:r>
            <a:r>
              <a:rPr lang="en-US" sz="2000" i="1">
                <a:latin typeface="Bookman Old Style" pitchFamily="18" charset="0"/>
                <a:sym typeface="Symbol" pitchFamily="18" charset="2"/>
              </a:rPr>
              <a:t>TableSize</a:t>
            </a:r>
            <a:r>
              <a:rPr lang="en-US" sz="2000">
                <a:sym typeface="Symbol" pitchFamily="18" charset="2"/>
              </a:rPr>
              <a:t> </a:t>
            </a:r>
          </a:p>
          <a:p>
            <a:pPr>
              <a:buFont typeface="Wingdings" pitchFamily="2" charset="2"/>
              <a:buNone/>
            </a:pPr>
            <a:r>
              <a:rPr lang="en-US" sz="2000">
                <a:sym typeface="Symbol" pitchFamily="18" charset="2"/>
              </a:rPr>
              <a:t>	Insert keys: 89, </a:t>
            </a:r>
            <a:r>
              <a:rPr lang="en-US" sz="2000">
                <a:solidFill>
                  <a:srgbClr val="FF00FF"/>
                </a:solidFill>
                <a:sym typeface="Symbol" pitchFamily="18" charset="2"/>
              </a:rPr>
              <a:t>18</a:t>
            </a:r>
            <a:r>
              <a:rPr lang="en-US" sz="2000">
                <a:sym typeface="Symbol" pitchFamily="18" charset="2"/>
              </a:rPr>
              <a:t>, 49, 58, 69</a:t>
            </a:r>
          </a:p>
          <a:p>
            <a:pPr lvl="1"/>
            <a:endParaRPr lang="en-US" sz="1800">
              <a:sym typeface="Symbol" pitchFamily="18" charset="2"/>
            </a:endParaRPr>
          </a:p>
        </p:txBody>
      </p:sp>
      <p:sp>
        <p:nvSpPr>
          <p:cNvPr id="217092" name="Rectangle 4"/>
          <p:cNvSpPr>
            <a:spLocks noChangeArrowheads="1"/>
          </p:cNvSpPr>
          <p:nvPr/>
        </p:nvSpPr>
        <p:spPr bwMode="auto">
          <a:xfrm>
            <a:off x="3076575" y="2190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17093" name="Rectangle 5"/>
          <p:cNvSpPr>
            <a:spLocks noChangeArrowheads="1"/>
          </p:cNvSpPr>
          <p:nvPr/>
        </p:nvSpPr>
        <p:spPr bwMode="auto">
          <a:xfrm>
            <a:off x="6096000" y="3044825"/>
            <a:ext cx="928688" cy="30511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7094" name="Line 6"/>
          <p:cNvSpPr>
            <a:spLocks noChangeShapeType="1"/>
          </p:cNvSpPr>
          <p:nvPr/>
        </p:nvSpPr>
        <p:spPr bwMode="auto">
          <a:xfrm>
            <a:off x="6096000" y="33528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17095" name="Line 7"/>
          <p:cNvSpPr>
            <a:spLocks noChangeShapeType="1"/>
          </p:cNvSpPr>
          <p:nvPr/>
        </p:nvSpPr>
        <p:spPr bwMode="auto">
          <a:xfrm>
            <a:off x="6096000" y="36576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17096" name="Line 8"/>
          <p:cNvSpPr>
            <a:spLocks noChangeShapeType="1"/>
          </p:cNvSpPr>
          <p:nvPr/>
        </p:nvSpPr>
        <p:spPr bwMode="auto">
          <a:xfrm>
            <a:off x="6096000" y="39624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17097" name="Line 9"/>
          <p:cNvSpPr>
            <a:spLocks noChangeShapeType="1"/>
          </p:cNvSpPr>
          <p:nvPr/>
        </p:nvSpPr>
        <p:spPr bwMode="auto">
          <a:xfrm>
            <a:off x="6096000" y="42672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17098" name="Line 10"/>
          <p:cNvSpPr>
            <a:spLocks noChangeShapeType="1"/>
          </p:cNvSpPr>
          <p:nvPr/>
        </p:nvSpPr>
        <p:spPr bwMode="auto">
          <a:xfrm>
            <a:off x="6096000" y="45720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17099" name="Line 11"/>
          <p:cNvSpPr>
            <a:spLocks noChangeShapeType="1"/>
          </p:cNvSpPr>
          <p:nvPr/>
        </p:nvSpPr>
        <p:spPr bwMode="auto">
          <a:xfrm>
            <a:off x="6096000" y="48768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17100" name="Line 12"/>
          <p:cNvSpPr>
            <a:spLocks noChangeShapeType="1"/>
          </p:cNvSpPr>
          <p:nvPr/>
        </p:nvSpPr>
        <p:spPr bwMode="auto">
          <a:xfrm>
            <a:off x="6096000" y="51816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17101" name="Line 13"/>
          <p:cNvSpPr>
            <a:spLocks noChangeShapeType="1"/>
          </p:cNvSpPr>
          <p:nvPr/>
        </p:nvSpPr>
        <p:spPr bwMode="auto">
          <a:xfrm>
            <a:off x="6096000" y="54864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17102" name="Line 14"/>
          <p:cNvSpPr>
            <a:spLocks noChangeShapeType="1"/>
          </p:cNvSpPr>
          <p:nvPr/>
        </p:nvSpPr>
        <p:spPr bwMode="auto">
          <a:xfrm>
            <a:off x="6096000" y="57912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17103" name="Text Box 15"/>
          <p:cNvSpPr txBox="1">
            <a:spLocks noChangeArrowheads="1"/>
          </p:cNvSpPr>
          <p:nvPr/>
        </p:nvSpPr>
        <p:spPr bwMode="auto">
          <a:xfrm>
            <a:off x="5775325" y="3027363"/>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0</a:t>
            </a:r>
          </a:p>
        </p:txBody>
      </p:sp>
      <p:sp>
        <p:nvSpPr>
          <p:cNvPr id="217104" name="Text Box 16"/>
          <p:cNvSpPr txBox="1">
            <a:spLocks noChangeArrowheads="1"/>
          </p:cNvSpPr>
          <p:nvPr/>
        </p:nvSpPr>
        <p:spPr bwMode="auto">
          <a:xfrm>
            <a:off x="5791200" y="33528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1</a:t>
            </a:r>
          </a:p>
        </p:txBody>
      </p:sp>
      <p:sp>
        <p:nvSpPr>
          <p:cNvPr id="217105" name="Text Box 17"/>
          <p:cNvSpPr txBox="1">
            <a:spLocks noChangeArrowheads="1"/>
          </p:cNvSpPr>
          <p:nvPr/>
        </p:nvSpPr>
        <p:spPr bwMode="auto">
          <a:xfrm>
            <a:off x="5791200" y="36576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2</a:t>
            </a:r>
          </a:p>
        </p:txBody>
      </p:sp>
      <p:sp>
        <p:nvSpPr>
          <p:cNvPr id="217106" name="Text Box 18"/>
          <p:cNvSpPr txBox="1">
            <a:spLocks noChangeArrowheads="1"/>
          </p:cNvSpPr>
          <p:nvPr/>
        </p:nvSpPr>
        <p:spPr bwMode="auto">
          <a:xfrm>
            <a:off x="5791200" y="39624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3</a:t>
            </a:r>
          </a:p>
        </p:txBody>
      </p:sp>
      <p:sp>
        <p:nvSpPr>
          <p:cNvPr id="217107" name="Text Box 19"/>
          <p:cNvSpPr txBox="1">
            <a:spLocks noChangeArrowheads="1"/>
          </p:cNvSpPr>
          <p:nvPr/>
        </p:nvSpPr>
        <p:spPr bwMode="auto">
          <a:xfrm>
            <a:off x="5791200" y="423545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4</a:t>
            </a:r>
          </a:p>
        </p:txBody>
      </p:sp>
      <p:sp>
        <p:nvSpPr>
          <p:cNvPr id="217108" name="Text Box 20"/>
          <p:cNvSpPr txBox="1">
            <a:spLocks noChangeArrowheads="1"/>
          </p:cNvSpPr>
          <p:nvPr/>
        </p:nvSpPr>
        <p:spPr bwMode="auto">
          <a:xfrm>
            <a:off x="5791200" y="454025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5</a:t>
            </a:r>
          </a:p>
        </p:txBody>
      </p:sp>
      <p:sp>
        <p:nvSpPr>
          <p:cNvPr id="217109" name="Text Box 21"/>
          <p:cNvSpPr txBox="1">
            <a:spLocks noChangeArrowheads="1"/>
          </p:cNvSpPr>
          <p:nvPr/>
        </p:nvSpPr>
        <p:spPr bwMode="auto">
          <a:xfrm>
            <a:off x="5791200" y="484505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6</a:t>
            </a:r>
          </a:p>
        </p:txBody>
      </p:sp>
      <p:sp>
        <p:nvSpPr>
          <p:cNvPr id="217110" name="Text Box 22"/>
          <p:cNvSpPr txBox="1">
            <a:spLocks noChangeArrowheads="1"/>
          </p:cNvSpPr>
          <p:nvPr/>
        </p:nvSpPr>
        <p:spPr bwMode="auto">
          <a:xfrm>
            <a:off x="5791200" y="51816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7</a:t>
            </a:r>
          </a:p>
        </p:txBody>
      </p:sp>
      <p:sp>
        <p:nvSpPr>
          <p:cNvPr id="217111" name="Text Box 23"/>
          <p:cNvSpPr txBox="1">
            <a:spLocks noChangeArrowheads="1"/>
          </p:cNvSpPr>
          <p:nvPr/>
        </p:nvSpPr>
        <p:spPr bwMode="auto">
          <a:xfrm>
            <a:off x="5791200" y="54864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8</a:t>
            </a:r>
          </a:p>
        </p:txBody>
      </p:sp>
      <p:sp>
        <p:nvSpPr>
          <p:cNvPr id="217112" name="Text Box 24"/>
          <p:cNvSpPr txBox="1">
            <a:spLocks noChangeArrowheads="1"/>
          </p:cNvSpPr>
          <p:nvPr/>
        </p:nvSpPr>
        <p:spPr bwMode="auto">
          <a:xfrm>
            <a:off x="5791200" y="57912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9</a:t>
            </a:r>
          </a:p>
        </p:txBody>
      </p:sp>
      <p:sp>
        <p:nvSpPr>
          <p:cNvPr id="217113" name="Text Box 25"/>
          <p:cNvSpPr txBox="1">
            <a:spLocks noChangeArrowheads="1"/>
          </p:cNvSpPr>
          <p:nvPr/>
        </p:nvSpPr>
        <p:spPr bwMode="auto">
          <a:xfrm>
            <a:off x="838200" y="2667000"/>
            <a:ext cx="39338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h</a:t>
            </a:r>
            <a:r>
              <a:rPr lang="en-US" sz="1800" baseline="-25000"/>
              <a:t>0</a:t>
            </a:r>
            <a:r>
              <a:rPr lang="en-US" sz="1800"/>
              <a:t>(18) = hash(18) = 18 mod 10 = 8 </a:t>
            </a:r>
          </a:p>
        </p:txBody>
      </p:sp>
      <p:sp>
        <p:nvSpPr>
          <p:cNvPr id="217114" name="Rectangle 26"/>
          <p:cNvSpPr>
            <a:spLocks noChangeArrowheads="1"/>
          </p:cNvSpPr>
          <p:nvPr/>
        </p:nvSpPr>
        <p:spPr bwMode="auto">
          <a:xfrm>
            <a:off x="6324600" y="579120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89</a:t>
            </a:r>
          </a:p>
        </p:txBody>
      </p:sp>
      <p:sp>
        <p:nvSpPr>
          <p:cNvPr id="217115" name="Rectangle 27"/>
          <p:cNvSpPr>
            <a:spLocks noChangeArrowheads="1"/>
          </p:cNvSpPr>
          <p:nvPr/>
        </p:nvSpPr>
        <p:spPr bwMode="auto">
          <a:xfrm>
            <a:off x="6324600" y="548640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18</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7113"/>
                                        </p:tgtEl>
                                        <p:attrNameLst>
                                          <p:attrName>style.visibility</p:attrName>
                                        </p:attrNameLst>
                                      </p:cBhvr>
                                      <p:to>
                                        <p:strVal val="visible"/>
                                      </p:to>
                                    </p:set>
                                    <p:animEffect transition="in" filter="blinds(horizontal)">
                                      <p:cBhvr>
                                        <p:cTn id="7" dur="500"/>
                                        <p:tgtEl>
                                          <p:spTgt spid="21711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17115"/>
                                        </p:tgtEl>
                                        <p:attrNameLst>
                                          <p:attrName>style.visibility</p:attrName>
                                        </p:attrNameLst>
                                      </p:cBhvr>
                                      <p:to>
                                        <p:strVal val="visible"/>
                                      </p:to>
                                    </p:set>
                                    <p:animEffect transition="in" filter="blinds(horizontal)">
                                      <p:cBhvr>
                                        <p:cTn id="12" dur="500"/>
                                        <p:tgtEl>
                                          <p:spTgt spid="2171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7113" grpId="0" autoUpdateAnimBg="0"/>
      <p:bldP spid="217115" grpId="0"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8114" name="Rectangle 2"/>
          <p:cNvSpPr>
            <a:spLocks noGrp="1" noChangeArrowheads="1"/>
          </p:cNvSpPr>
          <p:nvPr>
            <p:ph type="title"/>
          </p:nvPr>
        </p:nvSpPr>
        <p:spPr>
          <a:xfrm>
            <a:off x="609600" y="174625"/>
            <a:ext cx="7772400" cy="571500"/>
          </a:xfrm>
        </p:spPr>
        <p:txBody>
          <a:bodyPr/>
          <a:lstStyle/>
          <a:p>
            <a:r>
              <a:rPr lang="en-US" sz="2800"/>
              <a:t>Quadratic Probing</a:t>
            </a:r>
          </a:p>
        </p:txBody>
      </p:sp>
      <p:sp>
        <p:nvSpPr>
          <p:cNvPr id="218115" name="Rectangle 3" descr="Rectangle: Click to edit Master text styles&#10;Second level&#10;Third level&#10;Fourth level&#10;Fifth level"/>
          <p:cNvSpPr>
            <a:spLocks noGrp="1" noChangeArrowheads="1"/>
          </p:cNvSpPr>
          <p:nvPr>
            <p:ph idx="1"/>
          </p:nvPr>
        </p:nvSpPr>
        <p:spPr>
          <a:xfrm>
            <a:off x="412750" y="838200"/>
            <a:ext cx="8213725" cy="5641975"/>
          </a:xfrm>
        </p:spPr>
        <p:txBody>
          <a:bodyPr/>
          <a:lstStyle/>
          <a:p>
            <a:r>
              <a:rPr lang="en-US" sz="2000">
                <a:sym typeface="Symbol" pitchFamily="18" charset="2"/>
              </a:rPr>
              <a:t>In quadratic probing, f is a quadratic function of i, typically f(i) = i</a:t>
            </a:r>
            <a:r>
              <a:rPr lang="en-US" sz="2000" baseline="30000">
                <a:sym typeface="Symbol" pitchFamily="18" charset="2"/>
              </a:rPr>
              <a:t>2</a:t>
            </a:r>
            <a:r>
              <a:rPr lang="en-US" sz="2000">
                <a:sym typeface="Symbol" pitchFamily="18" charset="2"/>
              </a:rPr>
              <a:t>.</a:t>
            </a:r>
          </a:p>
          <a:p>
            <a:r>
              <a:rPr lang="en-US" sz="2000">
                <a:sym typeface="Symbol" pitchFamily="18" charset="2"/>
              </a:rPr>
              <a:t>For example: </a:t>
            </a:r>
            <a:r>
              <a:rPr lang="en-US" sz="1600" i="1">
                <a:latin typeface="Bookman Old Style" pitchFamily="18" charset="0"/>
                <a:sym typeface="Symbol" pitchFamily="18" charset="2"/>
              </a:rPr>
              <a:t>TableSize = 10,  </a:t>
            </a:r>
            <a:r>
              <a:rPr lang="en-US" sz="2000" i="1">
                <a:sym typeface="Symbol" pitchFamily="18" charset="2"/>
              </a:rPr>
              <a:t>hash</a:t>
            </a:r>
            <a:r>
              <a:rPr lang="en-US" sz="2000">
                <a:sym typeface="Symbol" pitchFamily="18" charset="2"/>
              </a:rPr>
              <a:t>(</a:t>
            </a:r>
            <a:r>
              <a:rPr lang="en-US" sz="2000" i="1">
                <a:sym typeface="Symbol" pitchFamily="18" charset="2"/>
              </a:rPr>
              <a:t>x</a:t>
            </a:r>
            <a:r>
              <a:rPr lang="en-US" sz="2000">
                <a:sym typeface="Symbol" pitchFamily="18" charset="2"/>
              </a:rPr>
              <a:t>) = </a:t>
            </a:r>
            <a:r>
              <a:rPr lang="en-US" sz="2000" i="1">
                <a:sym typeface="Symbol" pitchFamily="18" charset="2"/>
              </a:rPr>
              <a:t>x</a:t>
            </a:r>
            <a:r>
              <a:rPr lang="en-US" sz="2000">
                <a:sym typeface="Symbol" pitchFamily="18" charset="2"/>
              </a:rPr>
              <a:t> mod 10, </a:t>
            </a:r>
            <a:r>
              <a:rPr lang="en-US" sz="2000">
                <a:solidFill>
                  <a:srgbClr val="FF00FF"/>
                </a:solidFill>
                <a:sym typeface="Symbol" pitchFamily="18" charset="2"/>
              </a:rPr>
              <a:t>f(i) = i</a:t>
            </a:r>
            <a:r>
              <a:rPr lang="en-US" sz="2000" baseline="30000">
                <a:solidFill>
                  <a:srgbClr val="FF00FF"/>
                </a:solidFill>
                <a:sym typeface="Symbol" pitchFamily="18" charset="2"/>
              </a:rPr>
              <a:t>2</a:t>
            </a:r>
            <a:r>
              <a:rPr lang="en-US" sz="2000">
                <a:sym typeface="Symbol" pitchFamily="18" charset="2"/>
              </a:rPr>
              <a:t>,</a:t>
            </a:r>
          </a:p>
          <a:p>
            <a:pPr>
              <a:buFont typeface="Wingdings" pitchFamily="2" charset="2"/>
              <a:buNone/>
            </a:pPr>
            <a:r>
              <a:rPr lang="en-US" sz="2000">
                <a:sym typeface="Symbol" pitchFamily="18" charset="2"/>
              </a:rPr>
              <a:t>			 h</a:t>
            </a:r>
            <a:r>
              <a:rPr lang="en-US" sz="2000" baseline="-25000">
                <a:sym typeface="Symbol" pitchFamily="18" charset="2"/>
              </a:rPr>
              <a:t>i</a:t>
            </a:r>
            <a:r>
              <a:rPr lang="en-US" sz="2000">
                <a:sym typeface="Symbol" pitchFamily="18" charset="2"/>
              </a:rPr>
              <a:t>(x) = (</a:t>
            </a:r>
            <a:r>
              <a:rPr lang="en-US" sz="2000" i="1">
                <a:sym typeface="Symbol" pitchFamily="18" charset="2"/>
              </a:rPr>
              <a:t>hash</a:t>
            </a:r>
            <a:r>
              <a:rPr lang="en-US" sz="2000">
                <a:sym typeface="Symbol" pitchFamily="18" charset="2"/>
              </a:rPr>
              <a:t>(x) + f(i)) mod </a:t>
            </a:r>
            <a:r>
              <a:rPr lang="en-US" sz="2000" i="1">
                <a:latin typeface="Bookman Old Style" pitchFamily="18" charset="0"/>
                <a:sym typeface="Symbol" pitchFamily="18" charset="2"/>
              </a:rPr>
              <a:t>TableSize</a:t>
            </a:r>
            <a:r>
              <a:rPr lang="en-US" sz="2000">
                <a:sym typeface="Symbol" pitchFamily="18" charset="2"/>
              </a:rPr>
              <a:t> </a:t>
            </a:r>
          </a:p>
          <a:p>
            <a:pPr>
              <a:buFont typeface="Wingdings" pitchFamily="2" charset="2"/>
              <a:buNone/>
            </a:pPr>
            <a:r>
              <a:rPr lang="en-US" sz="2000">
                <a:sym typeface="Symbol" pitchFamily="18" charset="2"/>
              </a:rPr>
              <a:t>	Insert keys: 89, 18, </a:t>
            </a:r>
            <a:r>
              <a:rPr lang="en-US" sz="2000">
                <a:solidFill>
                  <a:srgbClr val="FF00FF"/>
                </a:solidFill>
                <a:sym typeface="Symbol" pitchFamily="18" charset="2"/>
              </a:rPr>
              <a:t>49</a:t>
            </a:r>
            <a:r>
              <a:rPr lang="en-US" sz="2000">
                <a:sym typeface="Symbol" pitchFamily="18" charset="2"/>
              </a:rPr>
              <a:t>, 58, 69</a:t>
            </a:r>
          </a:p>
          <a:p>
            <a:pPr lvl="1"/>
            <a:endParaRPr lang="en-US" sz="1800">
              <a:sym typeface="Symbol" pitchFamily="18" charset="2"/>
            </a:endParaRPr>
          </a:p>
        </p:txBody>
      </p:sp>
      <p:sp>
        <p:nvSpPr>
          <p:cNvPr id="218116" name="Rectangle 4"/>
          <p:cNvSpPr>
            <a:spLocks noChangeArrowheads="1"/>
          </p:cNvSpPr>
          <p:nvPr/>
        </p:nvSpPr>
        <p:spPr bwMode="auto">
          <a:xfrm>
            <a:off x="3076575" y="2190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18117" name="Rectangle 5"/>
          <p:cNvSpPr>
            <a:spLocks noChangeArrowheads="1"/>
          </p:cNvSpPr>
          <p:nvPr/>
        </p:nvSpPr>
        <p:spPr bwMode="auto">
          <a:xfrm>
            <a:off x="6096000" y="3044825"/>
            <a:ext cx="928688" cy="30511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8118" name="Line 6"/>
          <p:cNvSpPr>
            <a:spLocks noChangeShapeType="1"/>
          </p:cNvSpPr>
          <p:nvPr/>
        </p:nvSpPr>
        <p:spPr bwMode="auto">
          <a:xfrm>
            <a:off x="6096000" y="33528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18119" name="Line 7"/>
          <p:cNvSpPr>
            <a:spLocks noChangeShapeType="1"/>
          </p:cNvSpPr>
          <p:nvPr/>
        </p:nvSpPr>
        <p:spPr bwMode="auto">
          <a:xfrm>
            <a:off x="6096000" y="36576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18120" name="Line 8"/>
          <p:cNvSpPr>
            <a:spLocks noChangeShapeType="1"/>
          </p:cNvSpPr>
          <p:nvPr/>
        </p:nvSpPr>
        <p:spPr bwMode="auto">
          <a:xfrm>
            <a:off x="6096000" y="39624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18121" name="Line 9"/>
          <p:cNvSpPr>
            <a:spLocks noChangeShapeType="1"/>
          </p:cNvSpPr>
          <p:nvPr/>
        </p:nvSpPr>
        <p:spPr bwMode="auto">
          <a:xfrm>
            <a:off x="6096000" y="42672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18122" name="Line 10"/>
          <p:cNvSpPr>
            <a:spLocks noChangeShapeType="1"/>
          </p:cNvSpPr>
          <p:nvPr/>
        </p:nvSpPr>
        <p:spPr bwMode="auto">
          <a:xfrm>
            <a:off x="6096000" y="45720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18123" name="Line 11"/>
          <p:cNvSpPr>
            <a:spLocks noChangeShapeType="1"/>
          </p:cNvSpPr>
          <p:nvPr/>
        </p:nvSpPr>
        <p:spPr bwMode="auto">
          <a:xfrm>
            <a:off x="6096000" y="48768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18124" name="Line 12"/>
          <p:cNvSpPr>
            <a:spLocks noChangeShapeType="1"/>
          </p:cNvSpPr>
          <p:nvPr/>
        </p:nvSpPr>
        <p:spPr bwMode="auto">
          <a:xfrm>
            <a:off x="6096000" y="51816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18125" name="Line 13"/>
          <p:cNvSpPr>
            <a:spLocks noChangeShapeType="1"/>
          </p:cNvSpPr>
          <p:nvPr/>
        </p:nvSpPr>
        <p:spPr bwMode="auto">
          <a:xfrm>
            <a:off x="6096000" y="54864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18126" name="Line 14"/>
          <p:cNvSpPr>
            <a:spLocks noChangeShapeType="1"/>
          </p:cNvSpPr>
          <p:nvPr/>
        </p:nvSpPr>
        <p:spPr bwMode="auto">
          <a:xfrm>
            <a:off x="6096000" y="57912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18127" name="Text Box 15"/>
          <p:cNvSpPr txBox="1">
            <a:spLocks noChangeArrowheads="1"/>
          </p:cNvSpPr>
          <p:nvPr/>
        </p:nvSpPr>
        <p:spPr bwMode="auto">
          <a:xfrm>
            <a:off x="5775325" y="3027363"/>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0</a:t>
            </a:r>
          </a:p>
        </p:txBody>
      </p:sp>
      <p:sp>
        <p:nvSpPr>
          <p:cNvPr id="218128" name="Text Box 16"/>
          <p:cNvSpPr txBox="1">
            <a:spLocks noChangeArrowheads="1"/>
          </p:cNvSpPr>
          <p:nvPr/>
        </p:nvSpPr>
        <p:spPr bwMode="auto">
          <a:xfrm>
            <a:off x="5791200" y="33528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1</a:t>
            </a:r>
          </a:p>
        </p:txBody>
      </p:sp>
      <p:sp>
        <p:nvSpPr>
          <p:cNvPr id="218129" name="Text Box 17"/>
          <p:cNvSpPr txBox="1">
            <a:spLocks noChangeArrowheads="1"/>
          </p:cNvSpPr>
          <p:nvPr/>
        </p:nvSpPr>
        <p:spPr bwMode="auto">
          <a:xfrm>
            <a:off x="5791200" y="36576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2</a:t>
            </a:r>
          </a:p>
        </p:txBody>
      </p:sp>
      <p:sp>
        <p:nvSpPr>
          <p:cNvPr id="218130" name="Text Box 18"/>
          <p:cNvSpPr txBox="1">
            <a:spLocks noChangeArrowheads="1"/>
          </p:cNvSpPr>
          <p:nvPr/>
        </p:nvSpPr>
        <p:spPr bwMode="auto">
          <a:xfrm>
            <a:off x="5791200" y="39624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3</a:t>
            </a:r>
          </a:p>
        </p:txBody>
      </p:sp>
      <p:sp>
        <p:nvSpPr>
          <p:cNvPr id="218131" name="Text Box 19"/>
          <p:cNvSpPr txBox="1">
            <a:spLocks noChangeArrowheads="1"/>
          </p:cNvSpPr>
          <p:nvPr/>
        </p:nvSpPr>
        <p:spPr bwMode="auto">
          <a:xfrm>
            <a:off x="5791200" y="423545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4</a:t>
            </a:r>
          </a:p>
        </p:txBody>
      </p:sp>
      <p:sp>
        <p:nvSpPr>
          <p:cNvPr id="218132" name="Text Box 20"/>
          <p:cNvSpPr txBox="1">
            <a:spLocks noChangeArrowheads="1"/>
          </p:cNvSpPr>
          <p:nvPr/>
        </p:nvSpPr>
        <p:spPr bwMode="auto">
          <a:xfrm>
            <a:off x="5791200" y="454025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5</a:t>
            </a:r>
          </a:p>
        </p:txBody>
      </p:sp>
      <p:sp>
        <p:nvSpPr>
          <p:cNvPr id="218133" name="Text Box 21"/>
          <p:cNvSpPr txBox="1">
            <a:spLocks noChangeArrowheads="1"/>
          </p:cNvSpPr>
          <p:nvPr/>
        </p:nvSpPr>
        <p:spPr bwMode="auto">
          <a:xfrm>
            <a:off x="5791200" y="484505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6</a:t>
            </a:r>
          </a:p>
        </p:txBody>
      </p:sp>
      <p:sp>
        <p:nvSpPr>
          <p:cNvPr id="218134" name="Text Box 22"/>
          <p:cNvSpPr txBox="1">
            <a:spLocks noChangeArrowheads="1"/>
          </p:cNvSpPr>
          <p:nvPr/>
        </p:nvSpPr>
        <p:spPr bwMode="auto">
          <a:xfrm>
            <a:off x="5791200" y="51816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7</a:t>
            </a:r>
          </a:p>
        </p:txBody>
      </p:sp>
      <p:sp>
        <p:nvSpPr>
          <p:cNvPr id="218135" name="Text Box 23"/>
          <p:cNvSpPr txBox="1">
            <a:spLocks noChangeArrowheads="1"/>
          </p:cNvSpPr>
          <p:nvPr/>
        </p:nvSpPr>
        <p:spPr bwMode="auto">
          <a:xfrm>
            <a:off x="5791200" y="54864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8</a:t>
            </a:r>
          </a:p>
        </p:txBody>
      </p:sp>
      <p:sp>
        <p:nvSpPr>
          <p:cNvPr id="218136" name="Text Box 24"/>
          <p:cNvSpPr txBox="1">
            <a:spLocks noChangeArrowheads="1"/>
          </p:cNvSpPr>
          <p:nvPr/>
        </p:nvSpPr>
        <p:spPr bwMode="auto">
          <a:xfrm>
            <a:off x="5791200" y="57912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9</a:t>
            </a:r>
          </a:p>
        </p:txBody>
      </p:sp>
      <p:sp>
        <p:nvSpPr>
          <p:cNvPr id="218137" name="Text Box 25"/>
          <p:cNvSpPr txBox="1">
            <a:spLocks noChangeArrowheads="1"/>
          </p:cNvSpPr>
          <p:nvPr/>
        </p:nvSpPr>
        <p:spPr bwMode="auto">
          <a:xfrm>
            <a:off x="838200" y="2667000"/>
            <a:ext cx="39338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h</a:t>
            </a:r>
            <a:r>
              <a:rPr lang="en-US" sz="1800" baseline="-25000"/>
              <a:t>0</a:t>
            </a:r>
            <a:r>
              <a:rPr lang="en-US" sz="1800"/>
              <a:t>(49) = hash(49) = 49 mod 10 = 9 </a:t>
            </a:r>
          </a:p>
        </p:txBody>
      </p:sp>
      <p:sp>
        <p:nvSpPr>
          <p:cNvPr id="218138" name="Rectangle 26"/>
          <p:cNvSpPr>
            <a:spLocks noChangeArrowheads="1"/>
          </p:cNvSpPr>
          <p:nvPr/>
        </p:nvSpPr>
        <p:spPr bwMode="auto">
          <a:xfrm>
            <a:off x="6324600" y="579120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89</a:t>
            </a:r>
          </a:p>
        </p:txBody>
      </p:sp>
      <p:sp>
        <p:nvSpPr>
          <p:cNvPr id="218139" name="Rectangle 27"/>
          <p:cNvSpPr>
            <a:spLocks noChangeArrowheads="1"/>
          </p:cNvSpPr>
          <p:nvPr/>
        </p:nvSpPr>
        <p:spPr bwMode="auto">
          <a:xfrm>
            <a:off x="6324600" y="548640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18</a:t>
            </a:r>
          </a:p>
        </p:txBody>
      </p:sp>
      <p:sp>
        <p:nvSpPr>
          <p:cNvPr id="218140" name="Text Box 28"/>
          <p:cNvSpPr txBox="1">
            <a:spLocks noChangeArrowheads="1"/>
          </p:cNvSpPr>
          <p:nvPr/>
        </p:nvSpPr>
        <p:spPr bwMode="auto">
          <a:xfrm>
            <a:off x="838200" y="3048000"/>
            <a:ext cx="3795713"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h</a:t>
            </a:r>
            <a:r>
              <a:rPr lang="en-US" sz="1800" baseline="-25000"/>
              <a:t>1</a:t>
            </a:r>
            <a:r>
              <a:rPr lang="en-US" sz="1800"/>
              <a:t>(49) = (hash(49) + f(1)) mod 10 </a:t>
            </a:r>
          </a:p>
          <a:p>
            <a:r>
              <a:rPr lang="en-US" sz="1800"/>
              <a:t>         = (9 + 1</a:t>
            </a:r>
            <a:r>
              <a:rPr lang="en-US" sz="1800" baseline="30000"/>
              <a:t>2</a:t>
            </a:r>
            <a:r>
              <a:rPr lang="en-US" sz="1800"/>
              <a:t>) mod 10 = 0 </a:t>
            </a:r>
          </a:p>
        </p:txBody>
      </p:sp>
      <p:sp>
        <p:nvSpPr>
          <p:cNvPr id="218141" name="Rectangle 29"/>
          <p:cNvSpPr>
            <a:spLocks noChangeArrowheads="1"/>
          </p:cNvSpPr>
          <p:nvPr/>
        </p:nvSpPr>
        <p:spPr bwMode="auto">
          <a:xfrm>
            <a:off x="6324600" y="304800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49</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8137"/>
                                        </p:tgtEl>
                                        <p:attrNameLst>
                                          <p:attrName>style.visibility</p:attrName>
                                        </p:attrNameLst>
                                      </p:cBhvr>
                                      <p:to>
                                        <p:strVal val="visible"/>
                                      </p:to>
                                    </p:set>
                                    <p:animEffect transition="in" filter="blinds(horizontal)">
                                      <p:cBhvr>
                                        <p:cTn id="7" dur="500"/>
                                        <p:tgtEl>
                                          <p:spTgt spid="21813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18140"/>
                                        </p:tgtEl>
                                        <p:attrNameLst>
                                          <p:attrName>style.visibility</p:attrName>
                                        </p:attrNameLst>
                                      </p:cBhvr>
                                      <p:to>
                                        <p:strVal val="visible"/>
                                      </p:to>
                                    </p:set>
                                    <p:animEffect transition="in" filter="blinds(horizontal)">
                                      <p:cBhvr>
                                        <p:cTn id="12" dur="500"/>
                                        <p:tgtEl>
                                          <p:spTgt spid="21814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18141"/>
                                        </p:tgtEl>
                                        <p:attrNameLst>
                                          <p:attrName>style.visibility</p:attrName>
                                        </p:attrNameLst>
                                      </p:cBhvr>
                                      <p:to>
                                        <p:strVal val="visible"/>
                                      </p:to>
                                    </p:set>
                                    <p:animEffect transition="in" filter="blinds(horizontal)">
                                      <p:cBhvr>
                                        <p:cTn id="17" dur="500"/>
                                        <p:tgtEl>
                                          <p:spTgt spid="2181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8137" grpId="0" autoUpdateAnimBg="0"/>
      <p:bldP spid="218140" grpId="0" autoUpdateAnimBg="0"/>
      <p:bldP spid="218141" grpId="0"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9138" name="Rectangle 2"/>
          <p:cNvSpPr>
            <a:spLocks noGrp="1" noChangeArrowheads="1"/>
          </p:cNvSpPr>
          <p:nvPr>
            <p:ph type="title"/>
          </p:nvPr>
        </p:nvSpPr>
        <p:spPr>
          <a:xfrm>
            <a:off x="609600" y="174625"/>
            <a:ext cx="7772400" cy="571500"/>
          </a:xfrm>
        </p:spPr>
        <p:txBody>
          <a:bodyPr/>
          <a:lstStyle/>
          <a:p>
            <a:r>
              <a:rPr lang="en-US" sz="2800"/>
              <a:t>Quadratic Probing</a:t>
            </a:r>
          </a:p>
        </p:txBody>
      </p:sp>
      <p:sp>
        <p:nvSpPr>
          <p:cNvPr id="219139" name="Rectangle 3" descr="Rectangle: Click to edit Master text styles&#10;Second level&#10;Third level&#10;Fourth level&#10;Fifth level"/>
          <p:cNvSpPr>
            <a:spLocks noGrp="1" noChangeArrowheads="1"/>
          </p:cNvSpPr>
          <p:nvPr>
            <p:ph idx="1"/>
          </p:nvPr>
        </p:nvSpPr>
        <p:spPr>
          <a:xfrm>
            <a:off x="412750" y="838200"/>
            <a:ext cx="8213725" cy="5641975"/>
          </a:xfrm>
        </p:spPr>
        <p:txBody>
          <a:bodyPr/>
          <a:lstStyle/>
          <a:p>
            <a:r>
              <a:rPr lang="en-US" sz="2000">
                <a:sym typeface="Symbol" pitchFamily="18" charset="2"/>
              </a:rPr>
              <a:t>In quadratic probing, f is a quadratic function of i, typically f(i) = i</a:t>
            </a:r>
            <a:r>
              <a:rPr lang="en-US" sz="2000" baseline="30000">
                <a:sym typeface="Symbol" pitchFamily="18" charset="2"/>
              </a:rPr>
              <a:t>2</a:t>
            </a:r>
            <a:r>
              <a:rPr lang="en-US" sz="2000">
                <a:sym typeface="Symbol" pitchFamily="18" charset="2"/>
              </a:rPr>
              <a:t>.</a:t>
            </a:r>
          </a:p>
          <a:p>
            <a:r>
              <a:rPr lang="en-US" sz="2000">
                <a:sym typeface="Symbol" pitchFamily="18" charset="2"/>
              </a:rPr>
              <a:t>For example: </a:t>
            </a:r>
            <a:r>
              <a:rPr lang="en-US" sz="1600" i="1">
                <a:latin typeface="Bookman Old Style" pitchFamily="18" charset="0"/>
                <a:sym typeface="Symbol" pitchFamily="18" charset="2"/>
              </a:rPr>
              <a:t>TableSize = 10,  </a:t>
            </a:r>
            <a:r>
              <a:rPr lang="en-US" sz="2000" i="1">
                <a:sym typeface="Symbol" pitchFamily="18" charset="2"/>
              </a:rPr>
              <a:t>hash</a:t>
            </a:r>
            <a:r>
              <a:rPr lang="en-US" sz="2000">
                <a:sym typeface="Symbol" pitchFamily="18" charset="2"/>
              </a:rPr>
              <a:t>(</a:t>
            </a:r>
            <a:r>
              <a:rPr lang="en-US" sz="2000" i="1">
                <a:sym typeface="Symbol" pitchFamily="18" charset="2"/>
              </a:rPr>
              <a:t>x</a:t>
            </a:r>
            <a:r>
              <a:rPr lang="en-US" sz="2000">
                <a:sym typeface="Symbol" pitchFamily="18" charset="2"/>
              </a:rPr>
              <a:t>) = </a:t>
            </a:r>
            <a:r>
              <a:rPr lang="en-US" sz="2000" i="1">
                <a:sym typeface="Symbol" pitchFamily="18" charset="2"/>
              </a:rPr>
              <a:t>x</a:t>
            </a:r>
            <a:r>
              <a:rPr lang="en-US" sz="2000">
                <a:sym typeface="Symbol" pitchFamily="18" charset="2"/>
              </a:rPr>
              <a:t> mod 10, </a:t>
            </a:r>
            <a:r>
              <a:rPr lang="en-US" sz="2000">
                <a:solidFill>
                  <a:srgbClr val="FF00FF"/>
                </a:solidFill>
                <a:sym typeface="Symbol" pitchFamily="18" charset="2"/>
              </a:rPr>
              <a:t>f(i) = i</a:t>
            </a:r>
            <a:r>
              <a:rPr lang="en-US" sz="2000" baseline="30000">
                <a:solidFill>
                  <a:srgbClr val="FF00FF"/>
                </a:solidFill>
                <a:sym typeface="Symbol" pitchFamily="18" charset="2"/>
              </a:rPr>
              <a:t>2</a:t>
            </a:r>
            <a:r>
              <a:rPr lang="en-US" sz="2000">
                <a:sym typeface="Symbol" pitchFamily="18" charset="2"/>
              </a:rPr>
              <a:t>,</a:t>
            </a:r>
          </a:p>
          <a:p>
            <a:pPr>
              <a:buFont typeface="Wingdings" pitchFamily="2" charset="2"/>
              <a:buNone/>
            </a:pPr>
            <a:r>
              <a:rPr lang="en-US" sz="2000">
                <a:sym typeface="Symbol" pitchFamily="18" charset="2"/>
              </a:rPr>
              <a:t>			 h</a:t>
            </a:r>
            <a:r>
              <a:rPr lang="en-US" sz="2000" baseline="-25000">
                <a:sym typeface="Symbol" pitchFamily="18" charset="2"/>
              </a:rPr>
              <a:t>i</a:t>
            </a:r>
            <a:r>
              <a:rPr lang="en-US" sz="2000">
                <a:sym typeface="Symbol" pitchFamily="18" charset="2"/>
              </a:rPr>
              <a:t>(x) = (</a:t>
            </a:r>
            <a:r>
              <a:rPr lang="en-US" sz="2000" i="1">
                <a:sym typeface="Symbol" pitchFamily="18" charset="2"/>
              </a:rPr>
              <a:t>hash</a:t>
            </a:r>
            <a:r>
              <a:rPr lang="en-US" sz="2000">
                <a:sym typeface="Symbol" pitchFamily="18" charset="2"/>
              </a:rPr>
              <a:t>(x) + f(i)) mod </a:t>
            </a:r>
            <a:r>
              <a:rPr lang="en-US" sz="2000" i="1">
                <a:latin typeface="Bookman Old Style" pitchFamily="18" charset="0"/>
                <a:sym typeface="Symbol" pitchFamily="18" charset="2"/>
              </a:rPr>
              <a:t>TableSize</a:t>
            </a:r>
            <a:r>
              <a:rPr lang="en-US" sz="2000">
                <a:sym typeface="Symbol" pitchFamily="18" charset="2"/>
              </a:rPr>
              <a:t> </a:t>
            </a:r>
          </a:p>
          <a:p>
            <a:pPr>
              <a:buFont typeface="Wingdings" pitchFamily="2" charset="2"/>
              <a:buNone/>
            </a:pPr>
            <a:r>
              <a:rPr lang="en-US" sz="2000">
                <a:sym typeface="Symbol" pitchFamily="18" charset="2"/>
              </a:rPr>
              <a:t>	Insert keys: 89, 18, 49, </a:t>
            </a:r>
            <a:r>
              <a:rPr lang="en-US" sz="2000">
                <a:solidFill>
                  <a:srgbClr val="FF00FF"/>
                </a:solidFill>
                <a:sym typeface="Symbol" pitchFamily="18" charset="2"/>
              </a:rPr>
              <a:t>58</a:t>
            </a:r>
            <a:r>
              <a:rPr lang="en-US" sz="2000">
                <a:sym typeface="Symbol" pitchFamily="18" charset="2"/>
              </a:rPr>
              <a:t>, 69</a:t>
            </a:r>
          </a:p>
          <a:p>
            <a:pPr lvl="1"/>
            <a:endParaRPr lang="en-US" sz="1800">
              <a:sym typeface="Symbol" pitchFamily="18" charset="2"/>
            </a:endParaRPr>
          </a:p>
        </p:txBody>
      </p:sp>
      <p:sp>
        <p:nvSpPr>
          <p:cNvPr id="219140" name="Rectangle 4"/>
          <p:cNvSpPr>
            <a:spLocks noChangeArrowheads="1"/>
          </p:cNvSpPr>
          <p:nvPr/>
        </p:nvSpPr>
        <p:spPr bwMode="auto">
          <a:xfrm>
            <a:off x="3076575" y="2190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19141" name="Rectangle 5"/>
          <p:cNvSpPr>
            <a:spLocks noChangeArrowheads="1"/>
          </p:cNvSpPr>
          <p:nvPr/>
        </p:nvSpPr>
        <p:spPr bwMode="auto">
          <a:xfrm>
            <a:off x="6096000" y="3044825"/>
            <a:ext cx="928688" cy="30511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9142" name="Line 6"/>
          <p:cNvSpPr>
            <a:spLocks noChangeShapeType="1"/>
          </p:cNvSpPr>
          <p:nvPr/>
        </p:nvSpPr>
        <p:spPr bwMode="auto">
          <a:xfrm>
            <a:off x="6096000" y="33528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19143" name="Line 7"/>
          <p:cNvSpPr>
            <a:spLocks noChangeShapeType="1"/>
          </p:cNvSpPr>
          <p:nvPr/>
        </p:nvSpPr>
        <p:spPr bwMode="auto">
          <a:xfrm>
            <a:off x="6096000" y="36576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19144" name="Line 8"/>
          <p:cNvSpPr>
            <a:spLocks noChangeShapeType="1"/>
          </p:cNvSpPr>
          <p:nvPr/>
        </p:nvSpPr>
        <p:spPr bwMode="auto">
          <a:xfrm>
            <a:off x="6096000" y="39624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19145" name="Line 9"/>
          <p:cNvSpPr>
            <a:spLocks noChangeShapeType="1"/>
          </p:cNvSpPr>
          <p:nvPr/>
        </p:nvSpPr>
        <p:spPr bwMode="auto">
          <a:xfrm>
            <a:off x="6096000" y="42672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19146" name="Line 10"/>
          <p:cNvSpPr>
            <a:spLocks noChangeShapeType="1"/>
          </p:cNvSpPr>
          <p:nvPr/>
        </p:nvSpPr>
        <p:spPr bwMode="auto">
          <a:xfrm>
            <a:off x="6096000" y="45720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19147" name="Line 11"/>
          <p:cNvSpPr>
            <a:spLocks noChangeShapeType="1"/>
          </p:cNvSpPr>
          <p:nvPr/>
        </p:nvSpPr>
        <p:spPr bwMode="auto">
          <a:xfrm>
            <a:off x="6096000" y="48768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19148" name="Line 12"/>
          <p:cNvSpPr>
            <a:spLocks noChangeShapeType="1"/>
          </p:cNvSpPr>
          <p:nvPr/>
        </p:nvSpPr>
        <p:spPr bwMode="auto">
          <a:xfrm>
            <a:off x="6096000" y="51816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19149" name="Line 13"/>
          <p:cNvSpPr>
            <a:spLocks noChangeShapeType="1"/>
          </p:cNvSpPr>
          <p:nvPr/>
        </p:nvSpPr>
        <p:spPr bwMode="auto">
          <a:xfrm>
            <a:off x="6096000" y="54864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19150" name="Line 14"/>
          <p:cNvSpPr>
            <a:spLocks noChangeShapeType="1"/>
          </p:cNvSpPr>
          <p:nvPr/>
        </p:nvSpPr>
        <p:spPr bwMode="auto">
          <a:xfrm>
            <a:off x="6096000" y="57912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19151" name="Text Box 15"/>
          <p:cNvSpPr txBox="1">
            <a:spLocks noChangeArrowheads="1"/>
          </p:cNvSpPr>
          <p:nvPr/>
        </p:nvSpPr>
        <p:spPr bwMode="auto">
          <a:xfrm>
            <a:off x="5775325" y="3027363"/>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0</a:t>
            </a:r>
          </a:p>
        </p:txBody>
      </p:sp>
      <p:sp>
        <p:nvSpPr>
          <p:cNvPr id="219152" name="Text Box 16"/>
          <p:cNvSpPr txBox="1">
            <a:spLocks noChangeArrowheads="1"/>
          </p:cNvSpPr>
          <p:nvPr/>
        </p:nvSpPr>
        <p:spPr bwMode="auto">
          <a:xfrm>
            <a:off x="5791200" y="33528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1</a:t>
            </a:r>
          </a:p>
        </p:txBody>
      </p:sp>
      <p:sp>
        <p:nvSpPr>
          <p:cNvPr id="219153" name="Text Box 17"/>
          <p:cNvSpPr txBox="1">
            <a:spLocks noChangeArrowheads="1"/>
          </p:cNvSpPr>
          <p:nvPr/>
        </p:nvSpPr>
        <p:spPr bwMode="auto">
          <a:xfrm>
            <a:off x="5791200" y="36576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2</a:t>
            </a:r>
          </a:p>
        </p:txBody>
      </p:sp>
      <p:sp>
        <p:nvSpPr>
          <p:cNvPr id="219154" name="Text Box 18"/>
          <p:cNvSpPr txBox="1">
            <a:spLocks noChangeArrowheads="1"/>
          </p:cNvSpPr>
          <p:nvPr/>
        </p:nvSpPr>
        <p:spPr bwMode="auto">
          <a:xfrm>
            <a:off x="5791200" y="39624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3</a:t>
            </a:r>
          </a:p>
        </p:txBody>
      </p:sp>
      <p:sp>
        <p:nvSpPr>
          <p:cNvPr id="219155" name="Text Box 19"/>
          <p:cNvSpPr txBox="1">
            <a:spLocks noChangeArrowheads="1"/>
          </p:cNvSpPr>
          <p:nvPr/>
        </p:nvSpPr>
        <p:spPr bwMode="auto">
          <a:xfrm>
            <a:off x="5791200" y="423545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4</a:t>
            </a:r>
          </a:p>
        </p:txBody>
      </p:sp>
      <p:sp>
        <p:nvSpPr>
          <p:cNvPr id="219156" name="Text Box 20"/>
          <p:cNvSpPr txBox="1">
            <a:spLocks noChangeArrowheads="1"/>
          </p:cNvSpPr>
          <p:nvPr/>
        </p:nvSpPr>
        <p:spPr bwMode="auto">
          <a:xfrm>
            <a:off x="5791200" y="454025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5</a:t>
            </a:r>
          </a:p>
        </p:txBody>
      </p:sp>
      <p:sp>
        <p:nvSpPr>
          <p:cNvPr id="219157" name="Text Box 21"/>
          <p:cNvSpPr txBox="1">
            <a:spLocks noChangeArrowheads="1"/>
          </p:cNvSpPr>
          <p:nvPr/>
        </p:nvSpPr>
        <p:spPr bwMode="auto">
          <a:xfrm>
            <a:off x="5791200" y="484505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6</a:t>
            </a:r>
          </a:p>
        </p:txBody>
      </p:sp>
      <p:sp>
        <p:nvSpPr>
          <p:cNvPr id="219158" name="Text Box 22"/>
          <p:cNvSpPr txBox="1">
            <a:spLocks noChangeArrowheads="1"/>
          </p:cNvSpPr>
          <p:nvPr/>
        </p:nvSpPr>
        <p:spPr bwMode="auto">
          <a:xfrm>
            <a:off x="5791200" y="51816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7</a:t>
            </a:r>
          </a:p>
        </p:txBody>
      </p:sp>
      <p:sp>
        <p:nvSpPr>
          <p:cNvPr id="219159" name="Text Box 23"/>
          <p:cNvSpPr txBox="1">
            <a:spLocks noChangeArrowheads="1"/>
          </p:cNvSpPr>
          <p:nvPr/>
        </p:nvSpPr>
        <p:spPr bwMode="auto">
          <a:xfrm>
            <a:off x="5791200" y="54864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8</a:t>
            </a:r>
          </a:p>
        </p:txBody>
      </p:sp>
      <p:sp>
        <p:nvSpPr>
          <p:cNvPr id="219160" name="Text Box 24"/>
          <p:cNvSpPr txBox="1">
            <a:spLocks noChangeArrowheads="1"/>
          </p:cNvSpPr>
          <p:nvPr/>
        </p:nvSpPr>
        <p:spPr bwMode="auto">
          <a:xfrm>
            <a:off x="5791200" y="57912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9</a:t>
            </a:r>
          </a:p>
        </p:txBody>
      </p:sp>
      <p:sp>
        <p:nvSpPr>
          <p:cNvPr id="219161" name="Text Box 25"/>
          <p:cNvSpPr txBox="1">
            <a:spLocks noChangeArrowheads="1"/>
          </p:cNvSpPr>
          <p:nvPr/>
        </p:nvSpPr>
        <p:spPr bwMode="auto">
          <a:xfrm>
            <a:off x="838200" y="2667000"/>
            <a:ext cx="39338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h</a:t>
            </a:r>
            <a:r>
              <a:rPr lang="en-US" sz="1800" baseline="-25000"/>
              <a:t>0</a:t>
            </a:r>
            <a:r>
              <a:rPr lang="en-US" sz="1800"/>
              <a:t>(58) = hash(58) = 58 mod 10 = 8 </a:t>
            </a:r>
          </a:p>
        </p:txBody>
      </p:sp>
      <p:sp>
        <p:nvSpPr>
          <p:cNvPr id="219162" name="Rectangle 26"/>
          <p:cNvSpPr>
            <a:spLocks noChangeArrowheads="1"/>
          </p:cNvSpPr>
          <p:nvPr/>
        </p:nvSpPr>
        <p:spPr bwMode="auto">
          <a:xfrm>
            <a:off x="6324600" y="579120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89</a:t>
            </a:r>
          </a:p>
        </p:txBody>
      </p:sp>
      <p:sp>
        <p:nvSpPr>
          <p:cNvPr id="219163" name="Rectangle 27"/>
          <p:cNvSpPr>
            <a:spLocks noChangeArrowheads="1"/>
          </p:cNvSpPr>
          <p:nvPr/>
        </p:nvSpPr>
        <p:spPr bwMode="auto">
          <a:xfrm>
            <a:off x="6324600" y="548640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18</a:t>
            </a:r>
          </a:p>
        </p:txBody>
      </p:sp>
      <p:sp>
        <p:nvSpPr>
          <p:cNvPr id="219164" name="Text Box 28"/>
          <p:cNvSpPr txBox="1">
            <a:spLocks noChangeArrowheads="1"/>
          </p:cNvSpPr>
          <p:nvPr/>
        </p:nvSpPr>
        <p:spPr bwMode="auto">
          <a:xfrm>
            <a:off x="838200" y="3048000"/>
            <a:ext cx="3795713"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h</a:t>
            </a:r>
            <a:r>
              <a:rPr lang="en-US" sz="1800" baseline="-25000"/>
              <a:t>1</a:t>
            </a:r>
            <a:r>
              <a:rPr lang="en-US" sz="1800"/>
              <a:t>(58) = (hash(58) + f(1)) mod 10 </a:t>
            </a:r>
          </a:p>
          <a:p>
            <a:r>
              <a:rPr lang="en-US" sz="1800"/>
              <a:t>         = (8 + 1</a:t>
            </a:r>
            <a:r>
              <a:rPr lang="en-US" sz="1800" baseline="30000"/>
              <a:t>2</a:t>
            </a:r>
            <a:r>
              <a:rPr lang="en-US" sz="1800"/>
              <a:t>) mod 10 = 9 </a:t>
            </a:r>
          </a:p>
        </p:txBody>
      </p:sp>
      <p:sp>
        <p:nvSpPr>
          <p:cNvPr id="219165" name="Rectangle 29"/>
          <p:cNvSpPr>
            <a:spLocks noChangeArrowheads="1"/>
          </p:cNvSpPr>
          <p:nvPr/>
        </p:nvSpPr>
        <p:spPr bwMode="auto">
          <a:xfrm>
            <a:off x="6324600" y="304800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49</a:t>
            </a:r>
          </a:p>
        </p:txBody>
      </p:sp>
      <p:sp>
        <p:nvSpPr>
          <p:cNvPr id="219166" name="Text Box 30"/>
          <p:cNvSpPr txBox="1">
            <a:spLocks noChangeArrowheads="1"/>
          </p:cNvSpPr>
          <p:nvPr/>
        </p:nvSpPr>
        <p:spPr bwMode="auto">
          <a:xfrm>
            <a:off x="838200" y="3702050"/>
            <a:ext cx="3795713"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h</a:t>
            </a:r>
            <a:r>
              <a:rPr lang="en-US" sz="1800" baseline="-25000"/>
              <a:t>2</a:t>
            </a:r>
            <a:r>
              <a:rPr lang="en-US" sz="1800"/>
              <a:t>(58) = (hash(58) + f(2)) mod 10 </a:t>
            </a:r>
          </a:p>
          <a:p>
            <a:r>
              <a:rPr lang="en-US" sz="1800"/>
              <a:t>         = (8 + 2</a:t>
            </a:r>
            <a:r>
              <a:rPr lang="en-US" sz="1800" baseline="30000"/>
              <a:t>2</a:t>
            </a:r>
            <a:r>
              <a:rPr lang="en-US" sz="1800"/>
              <a:t>) mod 10 = 2 </a:t>
            </a:r>
          </a:p>
        </p:txBody>
      </p:sp>
      <p:sp>
        <p:nvSpPr>
          <p:cNvPr id="219167" name="Text Box 31"/>
          <p:cNvSpPr txBox="1">
            <a:spLocks noChangeArrowheads="1"/>
          </p:cNvSpPr>
          <p:nvPr/>
        </p:nvSpPr>
        <p:spPr bwMode="auto">
          <a:xfrm>
            <a:off x="822325" y="4603750"/>
            <a:ext cx="41624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solidFill>
                  <a:srgbClr val="FF00FF"/>
                </a:solidFill>
              </a:rPr>
              <a:t>By using linear probing, need 3 probes.</a:t>
            </a:r>
          </a:p>
        </p:txBody>
      </p:sp>
      <p:sp>
        <p:nvSpPr>
          <p:cNvPr id="219168" name="Rectangle 32"/>
          <p:cNvSpPr>
            <a:spLocks noChangeArrowheads="1"/>
          </p:cNvSpPr>
          <p:nvPr/>
        </p:nvSpPr>
        <p:spPr bwMode="auto">
          <a:xfrm>
            <a:off x="6324600" y="365760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58</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9161"/>
                                        </p:tgtEl>
                                        <p:attrNameLst>
                                          <p:attrName>style.visibility</p:attrName>
                                        </p:attrNameLst>
                                      </p:cBhvr>
                                      <p:to>
                                        <p:strVal val="visible"/>
                                      </p:to>
                                    </p:set>
                                    <p:animEffect transition="in" filter="blinds(horizontal)">
                                      <p:cBhvr>
                                        <p:cTn id="7" dur="500"/>
                                        <p:tgtEl>
                                          <p:spTgt spid="21916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19164"/>
                                        </p:tgtEl>
                                        <p:attrNameLst>
                                          <p:attrName>style.visibility</p:attrName>
                                        </p:attrNameLst>
                                      </p:cBhvr>
                                      <p:to>
                                        <p:strVal val="visible"/>
                                      </p:to>
                                    </p:set>
                                    <p:animEffect transition="in" filter="blinds(horizontal)">
                                      <p:cBhvr>
                                        <p:cTn id="12" dur="500"/>
                                        <p:tgtEl>
                                          <p:spTgt spid="21916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19166"/>
                                        </p:tgtEl>
                                        <p:attrNameLst>
                                          <p:attrName>style.visibility</p:attrName>
                                        </p:attrNameLst>
                                      </p:cBhvr>
                                      <p:to>
                                        <p:strVal val="visible"/>
                                      </p:to>
                                    </p:set>
                                    <p:animEffect transition="in" filter="blinds(horizontal)">
                                      <p:cBhvr>
                                        <p:cTn id="17" dur="500"/>
                                        <p:tgtEl>
                                          <p:spTgt spid="21916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19168"/>
                                        </p:tgtEl>
                                        <p:attrNameLst>
                                          <p:attrName>style.visibility</p:attrName>
                                        </p:attrNameLst>
                                      </p:cBhvr>
                                      <p:to>
                                        <p:strVal val="visible"/>
                                      </p:to>
                                    </p:set>
                                    <p:animEffect transition="in" filter="blinds(horizontal)">
                                      <p:cBhvr>
                                        <p:cTn id="22" dur="500"/>
                                        <p:tgtEl>
                                          <p:spTgt spid="21916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19167"/>
                                        </p:tgtEl>
                                        <p:attrNameLst>
                                          <p:attrName>style.visibility</p:attrName>
                                        </p:attrNameLst>
                                      </p:cBhvr>
                                      <p:to>
                                        <p:strVal val="visible"/>
                                      </p:to>
                                    </p:set>
                                    <p:animEffect transition="in" filter="blinds(horizontal)">
                                      <p:cBhvr>
                                        <p:cTn id="27" dur="500"/>
                                        <p:tgtEl>
                                          <p:spTgt spid="2191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9161" grpId="0" autoUpdateAnimBg="0"/>
      <p:bldP spid="219164" grpId="0" autoUpdateAnimBg="0"/>
      <p:bldP spid="219166" grpId="0" autoUpdateAnimBg="0"/>
      <p:bldP spid="219167" grpId="0" autoUpdateAnimBg="0"/>
      <p:bldP spid="219168" grpId="0"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0162" name="Rectangle 2"/>
          <p:cNvSpPr>
            <a:spLocks noGrp="1" noChangeArrowheads="1"/>
          </p:cNvSpPr>
          <p:nvPr>
            <p:ph type="title"/>
          </p:nvPr>
        </p:nvSpPr>
        <p:spPr>
          <a:xfrm>
            <a:off x="609600" y="174625"/>
            <a:ext cx="7772400" cy="571500"/>
          </a:xfrm>
        </p:spPr>
        <p:txBody>
          <a:bodyPr/>
          <a:lstStyle/>
          <a:p>
            <a:r>
              <a:rPr lang="en-US" sz="2800"/>
              <a:t>Quadratic Probing</a:t>
            </a:r>
          </a:p>
        </p:txBody>
      </p:sp>
      <p:sp>
        <p:nvSpPr>
          <p:cNvPr id="220163" name="Rectangle 3" descr="Rectangle: Click to edit Master text styles&#10;Second level&#10;Third level&#10;Fourth level&#10;Fifth level"/>
          <p:cNvSpPr>
            <a:spLocks noGrp="1" noChangeArrowheads="1"/>
          </p:cNvSpPr>
          <p:nvPr>
            <p:ph idx="1"/>
          </p:nvPr>
        </p:nvSpPr>
        <p:spPr>
          <a:xfrm>
            <a:off x="412750" y="838200"/>
            <a:ext cx="8213725" cy="5641975"/>
          </a:xfrm>
        </p:spPr>
        <p:txBody>
          <a:bodyPr/>
          <a:lstStyle/>
          <a:p>
            <a:r>
              <a:rPr lang="en-US" sz="2000">
                <a:sym typeface="Symbol" pitchFamily="18" charset="2"/>
              </a:rPr>
              <a:t>In quadratic probing, f is a quadratic function of i, typically f(i) = i</a:t>
            </a:r>
            <a:r>
              <a:rPr lang="en-US" sz="2000" baseline="30000">
                <a:sym typeface="Symbol" pitchFamily="18" charset="2"/>
              </a:rPr>
              <a:t>2</a:t>
            </a:r>
            <a:r>
              <a:rPr lang="en-US" sz="2000">
                <a:sym typeface="Symbol" pitchFamily="18" charset="2"/>
              </a:rPr>
              <a:t>.</a:t>
            </a:r>
          </a:p>
          <a:p>
            <a:r>
              <a:rPr lang="en-US" sz="2000">
                <a:sym typeface="Symbol" pitchFamily="18" charset="2"/>
              </a:rPr>
              <a:t>For example: </a:t>
            </a:r>
            <a:r>
              <a:rPr lang="en-US" sz="1600" i="1">
                <a:latin typeface="Bookman Old Style" pitchFamily="18" charset="0"/>
                <a:sym typeface="Symbol" pitchFamily="18" charset="2"/>
              </a:rPr>
              <a:t>TableSize = 10,  </a:t>
            </a:r>
            <a:r>
              <a:rPr lang="en-US" sz="2000" i="1">
                <a:sym typeface="Symbol" pitchFamily="18" charset="2"/>
              </a:rPr>
              <a:t>hash</a:t>
            </a:r>
            <a:r>
              <a:rPr lang="en-US" sz="2000">
                <a:sym typeface="Symbol" pitchFamily="18" charset="2"/>
              </a:rPr>
              <a:t>(</a:t>
            </a:r>
            <a:r>
              <a:rPr lang="en-US" sz="2000" i="1">
                <a:sym typeface="Symbol" pitchFamily="18" charset="2"/>
              </a:rPr>
              <a:t>x</a:t>
            </a:r>
            <a:r>
              <a:rPr lang="en-US" sz="2000">
                <a:sym typeface="Symbol" pitchFamily="18" charset="2"/>
              </a:rPr>
              <a:t>) = </a:t>
            </a:r>
            <a:r>
              <a:rPr lang="en-US" sz="2000" i="1">
                <a:sym typeface="Symbol" pitchFamily="18" charset="2"/>
              </a:rPr>
              <a:t>x</a:t>
            </a:r>
            <a:r>
              <a:rPr lang="en-US" sz="2000">
                <a:sym typeface="Symbol" pitchFamily="18" charset="2"/>
              </a:rPr>
              <a:t> mod 10, </a:t>
            </a:r>
            <a:r>
              <a:rPr lang="en-US" sz="2000">
                <a:solidFill>
                  <a:srgbClr val="FF00FF"/>
                </a:solidFill>
                <a:sym typeface="Symbol" pitchFamily="18" charset="2"/>
              </a:rPr>
              <a:t>f(i) = i</a:t>
            </a:r>
            <a:r>
              <a:rPr lang="en-US" sz="2000" baseline="30000">
                <a:solidFill>
                  <a:srgbClr val="FF00FF"/>
                </a:solidFill>
                <a:sym typeface="Symbol" pitchFamily="18" charset="2"/>
              </a:rPr>
              <a:t>2</a:t>
            </a:r>
            <a:r>
              <a:rPr lang="en-US" sz="2000">
                <a:sym typeface="Symbol" pitchFamily="18" charset="2"/>
              </a:rPr>
              <a:t>,</a:t>
            </a:r>
          </a:p>
          <a:p>
            <a:pPr>
              <a:buFont typeface="Wingdings" pitchFamily="2" charset="2"/>
              <a:buNone/>
            </a:pPr>
            <a:r>
              <a:rPr lang="en-US" sz="2000">
                <a:sym typeface="Symbol" pitchFamily="18" charset="2"/>
              </a:rPr>
              <a:t>			 h</a:t>
            </a:r>
            <a:r>
              <a:rPr lang="en-US" sz="2000" baseline="-25000">
                <a:sym typeface="Symbol" pitchFamily="18" charset="2"/>
              </a:rPr>
              <a:t>i</a:t>
            </a:r>
            <a:r>
              <a:rPr lang="en-US" sz="2000">
                <a:sym typeface="Symbol" pitchFamily="18" charset="2"/>
              </a:rPr>
              <a:t>(x) = (</a:t>
            </a:r>
            <a:r>
              <a:rPr lang="en-US" sz="2000" i="1">
                <a:sym typeface="Symbol" pitchFamily="18" charset="2"/>
              </a:rPr>
              <a:t>hash</a:t>
            </a:r>
            <a:r>
              <a:rPr lang="en-US" sz="2000">
                <a:sym typeface="Symbol" pitchFamily="18" charset="2"/>
              </a:rPr>
              <a:t>(x) + f(i)) mod </a:t>
            </a:r>
            <a:r>
              <a:rPr lang="en-US" sz="2000" i="1">
                <a:latin typeface="Bookman Old Style" pitchFamily="18" charset="0"/>
                <a:sym typeface="Symbol" pitchFamily="18" charset="2"/>
              </a:rPr>
              <a:t>TableSize</a:t>
            </a:r>
            <a:r>
              <a:rPr lang="en-US" sz="2000">
                <a:sym typeface="Symbol" pitchFamily="18" charset="2"/>
              </a:rPr>
              <a:t> </a:t>
            </a:r>
          </a:p>
          <a:p>
            <a:pPr>
              <a:buFont typeface="Wingdings" pitchFamily="2" charset="2"/>
              <a:buNone/>
            </a:pPr>
            <a:r>
              <a:rPr lang="en-US" sz="2000">
                <a:sym typeface="Symbol" pitchFamily="18" charset="2"/>
              </a:rPr>
              <a:t>	Insert keys: 89, 18, 49, 58, </a:t>
            </a:r>
            <a:r>
              <a:rPr lang="en-US" sz="2000">
                <a:solidFill>
                  <a:srgbClr val="FF00FF"/>
                </a:solidFill>
                <a:sym typeface="Symbol" pitchFamily="18" charset="2"/>
              </a:rPr>
              <a:t>69</a:t>
            </a:r>
          </a:p>
          <a:p>
            <a:pPr lvl="1"/>
            <a:endParaRPr lang="en-US" sz="1800">
              <a:sym typeface="Symbol" pitchFamily="18" charset="2"/>
            </a:endParaRPr>
          </a:p>
        </p:txBody>
      </p:sp>
      <p:sp>
        <p:nvSpPr>
          <p:cNvPr id="220164" name="Rectangle 4"/>
          <p:cNvSpPr>
            <a:spLocks noChangeArrowheads="1"/>
          </p:cNvSpPr>
          <p:nvPr/>
        </p:nvSpPr>
        <p:spPr bwMode="auto">
          <a:xfrm>
            <a:off x="3076575" y="2190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20165" name="Rectangle 5"/>
          <p:cNvSpPr>
            <a:spLocks noChangeArrowheads="1"/>
          </p:cNvSpPr>
          <p:nvPr/>
        </p:nvSpPr>
        <p:spPr bwMode="auto">
          <a:xfrm>
            <a:off x="6096000" y="3044825"/>
            <a:ext cx="928688" cy="30511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0166" name="Line 6"/>
          <p:cNvSpPr>
            <a:spLocks noChangeShapeType="1"/>
          </p:cNvSpPr>
          <p:nvPr/>
        </p:nvSpPr>
        <p:spPr bwMode="auto">
          <a:xfrm>
            <a:off x="6096000" y="33528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20167" name="Line 7"/>
          <p:cNvSpPr>
            <a:spLocks noChangeShapeType="1"/>
          </p:cNvSpPr>
          <p:nvPr/>
        </p:nvSpPr>
        <p:spPr bwMode="auto">
          <a:xfrm>
            <a:off x="6096000" y="36576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20168" name="Line 8"/>
          <p:cNvSpPr>
            <a:spLocks noChangeShapeType="1"/>
          </p:cNvSpPr>
          <p:nvPr/>
        </p:nvSpPr>
        <p:spPr bwMode="auto">
          <a:xfrm>
            <a:off x="6096000" y="39624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20169" name="Line 9"/>
          <p:cNvSpPr>
            <a:spLocks noChangeShapeType="1"/>
          </p:cNvSpPr>
          <p:nvPr/>
        </p:nvSpPr>
        <p:spPr bwMode="auto">
          <a:xfrm>
            <a:off x="6096000" y="42672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20170" name="Line 10"/>
          <p:cNvSpPr>
            <a:spLocks noChangeShapeType="1"/>
          </p:cNvSpPr>
          <p:nvPr/>
        </p:nvSpPr>
        <p:spPr bwMode="auto">
          <a:xfrm>
            <a:off x="6096000" y="45720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20171" name="Line 11"/>
          <p:cNvSpPr>
            <a:spLocks noChangeShapeType="1"/>
          </p:cNvSpPr>
          <p:nvPr/>
        </p:nvSpPr>
        <p:spPr bwMode="auto">
          <a:xfrm>
            <a:off x="6096000" y="48768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20172" name="Line 12"/>
          <p:cNvSpPr>
            <a:spLocks noChangeShapeType="1"/>
          </p:cNvSpPr>
          <p:nvPr/>
        </p:nvSpPr>
        <p:spPr bwMode="auto">
          <a:xfrm>
            <a:off x="6096000" y="51816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20173" name="Line 13"/>
          <p:cNvSpPr>
            <a:spLocks noChangeShapeType="1"/>
          </p:cNvSpPr>
          <p:nvPr/>
        </p:nvSpPr>
        <p:spPr bwMode="auto">
          <a:xfrm>
            <a:off x="6096000" y="54864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20174" name="Line 14"/>
          <p:cNvSpPr>
            <a:spLocks noChangeShapeType="1"/>
          </p:cNvSpPr>
          <p:nvPr/>
        </p:nvSpPr>
        <p:spPr bwMode="auto">
          <a:xfrm>
            <a:off x="6096000" y="57912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20175" name="Text Box 15"/>
          <p:cNvSpPr txBox="1">
            <a:spLocks noChangeArrowheads="1"/>
          </p:cNvSpPr>
          <p:nvPr/>
        </p:nvSpPr>
        <p:spPr bwMode="auto">
          <a:xfrm>
            <a:off x="5775325" y="3027363"/>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0</a:t>
            </a:r>
          </a:p>
        </p:txBody>
      </p:sp>
      <p:sp>
        <p:nvSpPr>
          <p:cNvPr id="220176" name="Text Box 16"/>
          <p:cNvSpPr txBox="1">
            <a:spLocks noChangeArrowheads="1"/>
          </p:cNvSpPr>
          <p:nvPr/>
        </p:nvSpPr>
        <p:spPr bwMode="auto">
          <a:xfrm>
            <a:off x="5791200" y="33528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1</a:t>
            </a:r>
          </a:p>
        </p:txBody>
      </p:sp>
      <p:sp>
        <p:nvSpPr>
          <p:cNvPr id="220177" name="Text Box 17"/>
          <p:cNvSpPr txBox="1">
            <a:spLocks noChangeArrowheads="1"/>
          </p:cNvSpPr>
          <p:nvPr/>
        </p:nvSpPr>
        <p:spPr bwMode="auto">
          <a:xfrm>
            <a:off x="5791200" y="36576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2</a:t>
            </a:r>
          </a:p>
        </p:txBody>
      </p:sp>
      <p:sp>
        <p:nvSpPr>
          <p:cNvPr id="220178" name="Text Box 18"/>
          <p:cNvSpPr txBox="1">
            <a:spLocks noChangeArrowheads="1"/>
          </p:cNvSpPr>
          <p:nvPr/>
        </p:nvSpPr>
        <p:spPr bwMode="auto">
          <a:xfrm>
            <a:off x="5791200" y="39624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3</a:t>
            </a:r>
          </a:p>
        </p:txBody>
      </p:sp>
      <p:sp>
        <p:nvSpPr>
          <p:cNvPr id="220179" name="Text Box 19"/>
          <p:cNvSpPr txBox="1">
            <a:spLocks noChangeArrowheads="1"/>
          </p:cNvSpPr>
          <p:nvPr/>
        </p:nvSpPr>
        <p:spPr bwMode="auto">
          <a:xfrm>
            <a:off x="5791200" y="423545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4</a:t>
            </a:r>
          </a:p>
        </p:txBody>
      </p:sp>
      <p:sp>
        <p:nvSpPr>
          <p:cNvPr id="220180" name="Text Box 20"/>
          <p:cNvSpPr txBox="1">
            <a:spLocks noChangeArrowheads="1"/>
          </p:cNvSpPr>
          <p:nvPr/>
        </p:nvSpPr>
        <p:spPr bwMode="auto">
          <a:xfrm>
            <a:off x="5791200" y="454025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5</a:t>
            </a:r>
          </a:p>
        </p:txBody>
      </p:sp>
      <p:sp>
        <p:nvSpPr>
          <p:cNvPr id="220181" name="Text Box 21"/>
          <p:cNvSpPr txBox="1">
            <a:spLocks noChangeArrowheads="1"/>
          </p:cNvSpPr>
          <p:nvPr/>
        </p:nvSpPr>
        <p:spPr bwMode="auto">
          <a:xfrm>
            <a:off x="5791200" y="484505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6</a:t>
            </a:r>
          </a:p>
        </p:txBody>
      </p:sp>
      <p:sp>
        <p:nvSpPr>
          <p:cNvPr id="220182" name="Text Box 22"/>
          <p:cNvSpPr txBox="1">
            <a:spLocks noChangeArrowheads="1"/>
          </p:cNvSpPr>
          <p:nvPr/>
        </p:nvSpPr>
        <p:spPr bwMode="auto">
          <a:xfrm>
            <a:off x="5791200" y="51816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7</a:t>
            </a:r>
          </a:p>
        </p:txBody>
      </p:sp>
      <p:sp>
        <p:nvSpPr>
          <p:cNvPr id="220183" name="Text Box 23"/>
          <p:cNvSpPr txBox="1">
            <a:spLocks noChangeArrowheads="1"/>
          </p:cNvSpPr>
          <p:nvPr/>
        </p:nvSpPr>
        <p:spPr bwMode="auto">
          <a:xfrm>
            <a:off x="5791200" y="54864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8</a:t>
            </a:r>
          </a:p>
        </p:txBody>
      </p:sp>
      <p:sp>
        <p:nvSpPr>
          <p:cNvPr id="220184" name="Text Box 24"/>
          <p:cNvSpPr txBox="1">
            <a:spLocks noChangeArrowheads="1"/>
          </p:cNvSpPr>
          <p:nvPr/>
        </p:nvSpPr>
        <p:spPr bwMode="auto">
          <a:xfrm>
            <a:off x="5791200" y="57912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9</a:t>
            </a:r>
          </a:p>
        </p:txBody>
      </p:sp>
      <p:sp>
        <p:nvSpPr>
          <p:cNvPr id="220185" name="Text Box 25"/>
          <p:cNvSpPr txBox="1">
            <a:spLocks noChangeArrowheads="1"/>
          </p:cNvSpPr>
          <p:nvPr/>
        </p:nvSpPr>
        <p:spPr bwMode="auto">
          <a:xfrm>
            <a:off x="838200" y="2667000"/>
            <a:ext cx="39338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h</a:t>
            </a:r>
            <a:r>
              <a:rPr lang="en-US" sz="1800" baseline="-25000"/>
              <a:t>0</a:t>
            </a:r>
            <a:r>
              <a:rPr lang="en-US" sz="1800"/>
              <a:t>(69) = hash(69) = 69 mod 10 = 9 </a:t>
            </a:r>
          </a:p>
        </p:txBody>
      </p:sp>
      <p:sp>
        <p:nvSpPr>
          <p:cNvPr id="220186" name="Rectangle 26"/>
          <p:cNvSpPr>
            <a:spLocks noChangeArrowheads="1"/>
          </p:cNvSpPr>
          <p:nvPr/>
        </p:nvSpPr>
        <p:spPr bwMode="auto">
          <a:xfrm>
            <a:off x="6324600" y="579120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89</a:t>
            </a:r>
          </a:p>
        </p:txBody>
      </p:sp>
      <p:sp>
        <p:nvSpPr>
          <p:cNvPr id="220187" name="Rectangle 27"/>
          <p:cNvSpPr>
            <a:spLocks noChangeArrowheads="1"/>
          </p:cNvSpPr>
          <p:nvPr/>
        </p:nvSpPr>
        <p:spPr bwMode="auto">
          <a:xfrm>
            <a:off x="6324600" y="548640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18</a:t>
            </a:r>
          </a:p>
        </p:txBody>
      </p:sp>
      <p:sp>
        <p:nvSpPr>
          <p:cNvPr id="220188" name="Text Box 28"/>
          <p:cNvSpPr txBox="1">
            <a:spLocks noChangeArrowheads="1"/>
          </p:cNvSpPr>
          <p:nvPr/>
        </p:nvSpPr>
        <p:spPr bwMode="auto">
          <a:xfrm>
            <a:off x="838200" y="3048000"/>
            <a:ext cx="3795713"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h</a:t>
            </a:r>
            <a:r>
              <a:rPr lang="en-US" sz="1800" baseline="-25000"/>
              <a:t>1</a:t>
            </a:r>
            <a:r>
              <a:rPr lang="en-US" sz="1800"/>
              <a:t>(69) = (hash(69) + f(1)) mod 10 </a:t>
            </a:r>
          </a:p>
          <a:p>
            <a:r>
              <a:rPr lang="en-US" sz="1800"/>
              <a:t>         = (9 + 1</a:t>
            </a:r>
            <a:r>
              <a:rPr lang="en-US" sz="1800" baseline="30000"/>
              <a:t>2</a:t>
            </a:r>
            <a:r>
              <a:rPr lang="en-US" sz="1800"/>
              <a:t>) mod 10 = 0 </a:t>
            </a:r>
          </a:p>
        </p:txBody>
      </p:sp>
      <p:sp>
        <p:nvSpPr>
          <p:cNvPr id="220189" name="Rectangle 29"/>
          <p:cNvSpPr>
            <a:spLocks noChangeArrowheads="1"/>
          </p:cNvSpPr>
          <p:nvPr/>
        </p:nvSpPr>
        <p:spPr bwMode="auto">
          <a:xfrm>
            <a:off x="6324600" y="304800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49</a:t>
            </a:r>
          </a:p>
        </p:txBody>
      </p:sp>
      <p:sp>
        <p:nvSpPr>
          <p:cNvPr id="220190" name="Text Box 30"/>
          <p:cNvSpPr txBox="1">
            <a:spLocks noChangeArrowheads="1"/>
          </p:cNvSpPr>
          <p:nvPr/>
        </p:nvSpPr>
        <p:spPr bwMode="auto">
          <a:xfrm>
            <a:off x="838200" y="3702050"/>
            <a:ext cx="3795713"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h</a:t>
            </a:r>
            <a:r>
              <a:rPr lang="en-US" sz="1800" baseline="-25000"/>
              <a:t>2</a:t>
            </a:r>
            <a:r>
              <a:rPr lang="en-US" sz="1800"/>
              <a:t>(69) = (hash(69) + f(2)) mod 10 </a:t>
            </a:r>
          </a:p>
          <a:p>
            <a:r>
              <a:rPr lang="en-US" sz="1800"/>
              <a:t>         = (9 + 2</a:t>
            </a:r>
            <a:r>
              <a:rPr lang="en-US" sz="1800" baseline="30000"/>
              <a:t>2</a:t>
            </a:r>
            <a:r>
              <a:rPr lang="en-US" sz="1800"/>
              <a:t>) mod 10 = 3 </a:t>
            </a:r>
          </a:p>
        </p:txBody>
      </p:sp>
      <p:sp>
        <p:nvSpPr>
          <p:cNvPr id="220191" name="Text Box 31"/>
          <p:cNvSpPr txBox="1">
            <a:spLocks noChangeArrowheads="1"/>
          </p:cNvSpPr>
          <p:nvPr/>
        </p:nvSpPr>
        <p:spPr bwMode="auto">
          <a:xfrm>
            <a:off x="822325" y="4603750"/>
            <a:ext cx="41624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solidFill>
                  <a:srgbClr val="FF00FF"/>
                </a:solidFill>
              </a:rPr>
              <a:t>By using linear probing, need 3 probes.</a:t>
            </a:r>
          </a:p>
        </p:txBody>
      </p:sp>
      <p:sp>
        <p:nvSpPr>
          <p:cNvPr id="220192" name="Rectangle 32"/>
          <p:cNvSpPr>
            <a:spLocks noChangeArrowheads="1"/>
          </p:cNvSpPr>
          <p:nvPr/>
        </p:nvSpPr>
        <p:spPr bwMode="auto">
          <a:xfrm>
            <a:off x="6324600" y="365760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58</a:t>
            </a:r>
          </a:p>
        </p:txBody>
      </p:sp>
      <p:sp>
        <p:nvSpPr>
          <p:cNvPr id="220193" name="Rectangle 33"/>
          <p:cNvSpPr>
            <a:spLocks noChangeArrowheads="1"/>
          </p:cNvSpPr>
          <p:nvPr/>
        </p:nvSpPr>
        <p:spPr bwMode="auto">
          <a:xfrm>
            <a:off x="6324600" y="396240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69</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20185"/>
                                        </p:tgtEl>
                                        <p:attrNameLst>
                                          <p:attrName>style.visibility</p:attrName>
                                        </p:attrNameLst>
                                      </p:cBhvr>
                                      <p:to>
                                        <p:strVal val="visible"/>
                                      </p:to>
                                    </p:set>
                                    <p:animEffect transition="in" filter="blinds(horizontal)">
                                      <p:cBhvr>
                                        <p:cTn id="7" dur="500"/>
                                        <p:tgtEl>
                                          <p:spTgt spid="22018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20188"/>
                                        </p:tgtEl>
                                        <p:attrNameLst>
                                          <p:attrName>style.visibility</p:attrName>
                                        </p:attrNameLst>
                                      </p:cBhvr>
                                      <p:to>
                                        <p:strVal val="visible"/>
                                      </p:to>
                                    </p:set>
                                    <p:animEffect transition="in" filter="blinds(horizontal)">
                                      <p:cBhvr>
                                        <p:cTn id="12" dur="500"/>
                                        <p:tgtEl>
                                          <p:spTgt spid="22018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20190"/>
                                        </p:tgtEl>
                                        <p:attrNameLst>
                                          <p:attrName>style.visibility</p:attrName>
                                        </p:attrNameLst>
                                      </p:cBhvr>
                                      <p:to>
                                        <p:strVal val="visible"/>
                                      </p:to>
                                    </p:set>
                                    <p:animEffect transition="in" filter="blinds(horizontal)">
                                      <p:cBhvr>
                                        <p:cTn id="17" dur="500"/>
                                        <p:tgtEl>
                                          <p:spTgt spid="22019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20193"/>
                                        </p:tgtEl>
                                        <p:attrNameLst>
                                          <p:attrName>style.visibility</p:attrName>
                                        </p:attrNameLst>
                                      </p:cBhvr>
                                      <p:to>
                                        <p:strVal val="visible"/>
                                      </p:to>
                                    </p:set>
                                    <p:animEffect transition="in" filter="blinds(horizontal)">
                                      <p:cBhvr>
                                        <p:cTn id="22" dur="500"/>
                                        <p:tgtEl>
                                          <p:spTgt spid="22019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20191"/>
                                        </p:tgtEl>
                                        <p:attrNameLst>
                                          <p:attrName>style.visibility</p:attrName>
                                        </p:attrNameLst>
                                      </p:cBhvr>
                                      <p:to>
                                        <p:strVal val="visible"/>
                                      </p:to>
                                    </p:set>
                                    <p:animEffect transition="in" filter="blinds(horizontal)">
                                      <p:cBhvr>
                                        <p:cTn id="27" dur="500"/>
                                        <p:tgtEl>
                                          <p:spTgt spid="2201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0185" grpId="0" autoUpdateAnimBg="0"/>
      <p:bldP spid="220188" grpId="0" autoUpdateAnimBg="0"/>
      <p:bldP spid="220190" grpId="0" autoUpdateAnimBg="0"/>
      <p:bldP spid="220191" grpId="0" autoUpdateAnimBg="0"/>
      <p:bldP spid="220193" grpId="0"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1186" name="Rectangle 2"/>
          <p:cNvSpPr>
            <a:spLocks noGrp="1" noChangeArrowheads="1"/>
          </p:cNvSpPr>
          <p:nvPr>
            <p:ph type="title"/>
          </p:nvPr>
        </p:nvSpPr>
        <p:spPr>
          <a:xfrm>
            <a:off x="609600" y="174625"/>
            <a:ext cx="7772400" cy="571500"/>
          </a:xfrm>
        </p:spPr>
        <p:txBody>
          <a:bodyPr/>
          <a:lstStyle/>
          <a:p>
            <a:r>
              <a:rPr lang="en-US" sz="2800"/>
              <a:t>An Efficient Way of Doing Quadratic Resolution</a:t>
            </a:r>
          </a:p>
        </p:txBody>
      </p:sp>
      <p:sp>
        <p:nvSpPr>
          <p:cNvPr id="221187" name="Rectangle 3" descr="Rectangle: Click to edit Master text styles&#10;Second level&#10;Third level&#10;Fourth level&#10;Fifth level"/>
          <p:cNvSpPr>
            <a:spLocks noGrp="1" noChangeArrowheads="1"/>
          </p:cNvSpPr>
          <p:nvPr>
            <p:ph idx="1"/>
          </p:nvPr>
        </p:nvSpPr>
        <p:spPr>
          <a:xfrm>
            <a:off x="412750" y="838200"/>
            <a:ext cx="8213725" cy="5641975"/>
          </a:xfrm>
        </p:spPr>
        <p:txBody>
          <a:bodyPr/>
          <a:lstStyle/>
          <a:p>
            <a:r>
              <a:rPr lang="en-US" sz="2000">
                <a:sym typeface="Symbol" pitchFamily="18" charset="2"/>
              </a:rPr>
              <a:t>h</a:t>
            </a:r>
            <a:r>
              <a:rPr lang="en-US" sz="2000" baseline="-25000">
                <a:sym typeface="Symbol" pitchFamily="18" charset="2"/>
              </a:rPr>
              <a:t>i</a:t>
            </a:r>
            <a:r>
              <a:rPr lang="en-US" sz="2000">
                <a:sym typeface="Symbol" pitchFamily="18" charset="2"/>
              </a:rPr>
              <a:t>(x) = (</a:t>
            </a:r>
            <a:r>
              <a:rPr lang="en-US" sz="2000" i="1">
                <a:sym typeface="Symbol" pitchFamily="18" charset="2"/>
              </a:rPr>
              <a:t>hash</a:t>
            </a:r>
            <a:r>
              <a:rPr lang="en-US" sz="2000">
                <a:sym typeface="Symbol" pitchFamily="18" charset="2"/>
              </a:rPr>
              <a:t>(x) + f(i)) mod </a:t>
            </a:r>
            <a:r>
              <a:rPr lang="en-US" sz="2000" i="1">
                <a:latin typeface="Bookman Old Style" pitchFamily="18" charset="0"/>
                <a:sym typeface="Symbol" pitchFamily="18" charset="2"/>
              </a:rPr>
              <a:t>TableSize </a:t>
            </a:r>
            <a:r>
              <a:rPr lang="en-US" sz="2000">
                <a:sym typeface="Symbol" pitchFamily="18" charset="2"/>
              </a:rPr>
              <a:t>, </a:t>
            </a:r>
            <a:r>
              <a:rPr lang="en-US" sz="2000">
                <a:solidFill>
                  <a:srgbClr val="FF00FF"/>
                </a:solidFill>
                <a:sym typeface="Symbol" pitchFamily="18" charset="2"/>
              </a:rPr>
              <a:t>f(i) = i</a:t>
            </a:r>
            <a:r>
              <a:rPr lang="en-US" sz="2000" baseline="30000">
                <a:solidFill>
                  <a:srgbClr val="FF00FF"/>
                </a:solidFill>
                <a:sym typeface="Symbol" pitchFamily="18" charset="2"/>
              </a:rPr>
              <a:t>2</a:t>
            </a:r>
            <a:endParaRPr lang="en-US" sz="2000">
              <a:sym typeface="Symbol" pitchFamily="18" charset="2"/>
            </a:endParaRPr>
          </a:p>
          <a:p>
            <a:r>
              <a:rPr lang="en-US" sz="2000">
                <a:sym typeface="Symbol" pitchFamily="18" charset="2"/>
              </a:rPr>
              <a:t>In the (i-1)-th probe, we need to compute f(i-1) = (i-1)</a:t>
            </a:r>
            <a:r>
              <a:rPr lang="en-US" sz="2000" baseline="30000">
                <a:sym typeface="Symbol" pitchFamily="18" charset="2"/>
              </a:rPr>
              <a:t>2</a:t>
            </a:r>
            <a:r>
              <a:rPr lang="en-US" sz="2000">
                <a:sym typeface="Symbol" pitchFamily="18" charset="2"/>
              </a:rPr>
              <a:t>, and in the i-th probe, we need to compute f(i) = i</a:t>
            </a:r>
            <a:r>
              <a:rPr lang="en-US" sz="2000" baseline="30000">
                <a:sym typeface="Symbol" pitchFamily="18" charset="2"/>
              </a:rPr>
              <a:t>2</a:t>
            </a:r>
            <a:r>
              <a:rPr lang="en-US" sz="2000">
                <a:sym typeface="Symbol" pitchFamily="18" charset="2"/>
              </a:rPr>
              <a:t>.</a:t>
            </a:r>
          </a:p>
        </p:txBody>
      </p:sp>
      <p:sp>
        <p:nvSpPr>
          <p:cNvPr id="221188" name="Rectangle 4"/>
          <p:cNvSpPr>
            <a:spLocks noChangeArrowheads="1"/>
          </p:cNvSpPr>
          <p:nvPr/>
        </p:nvSpPr>
        <p:spPr bwMode="auto">
          <a:xfrm>
            <a:off x="3076575" y="2190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21189" name="Text Box 5"/>
          <p:cNvSpPr txBox="1">
            <a:spLocks noChangeArrowheads="1"/>
          </p:cNvSpPr>
          <p:nvPr/>
        </p:nvSpPr>
        <p:spPr bwMode="auto">
          <a:xfrm>
            <a:off x="822325" y="2063750"/>
            <a:ext cx="65547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000">
                <a:solidFill>
                  <a:srgbClr val="FF00FF"/>
                </a:solidFill>
              </a:rPr>
              <a:t>Is there a more efficient way to compute f(i) from f(i-1)?</a:t>
            </a:r>
          </a:p>
        </p:txBody>
      </p:sp>
      <p:sp>
        <p:nvSpPr>
          <p:cNvPr id="221190" name="Text Box 6"/>
          <p:cNvSpPr txBox="1">
            <a:spLocks noChangeArrowheads="1"/>
          </p:cNvSpPr>
          <p:nvPr/>
        </p:nvSpPr>
        <p:spPr bwMode="auto">
          <a:xfrm>
            <a:off x="1203325" y="2444750"/>
            <a:ext cx="6954838" cy="222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000">
                <a:sym typeface="Symbol" pitchFamily="18" charset="2"/>
              </a:rPr>
              <a:t>f(i) - f(i-1) = i</a:t>
            </a:r>
            <a:r>
              <a:rPr lang="en-US" sz="2000" baseline="30000">
                <a:sym typeface="Symbol" pitchFamily="18" charset="2"/>
              </a:rPr>
              <a:t>2 - </a:t>
            </a:r>
            <a:r>
              <a:rPr lang="en-US" sz="2000">
                <a:sym typeface="Symbol" pitchFamily="18" charset="2"/>
              </a:rPr>
              <a:t> (i-1)</a:t>
            </a:r>
            <a:r>
              <a:rPr lang="en-US" sz="2000" baseline="30000">
                <a:sym typeface="Symbol" pitchFamily="18" charset="2"/>
              </a:rPr>
              <a:t>2</a:t>
            </a:r>
          </a:p>
          <a:p>
            <a:r>
              <a:rPr lang="en-US" sz="2000" baseline="30000">
                <a:sym typeface="Symbol" pitchFamily="18" charset="2"/>
              </a:rPr>
              <a:t>	</a:t>
            </a:r>
            <a:r>
              <a:rPr lang="en-US" sz="2000">
                <a:sym typeface="Symbol" pitchFamily="18" charset="2"/>
              </a:rPr>
              <a:t>     =  i</a:t>
            </a:r>
            <a:r>
              <a:rPr lang="en-US" sz="2000" baseline="30000">
                <a:sym typeface="Symbol" pitchFamily="18" charset="2"/>
              </a:rPr>
              <a:t>2</a:t>
            </a:r>
            <a:r>
              <a:rPr lang="en-US" sz="2000">
                <a:sym typeface="Symbol" pitchFamily="18" charset="2"/>
              </a:rPr>
              <a:t> – (i</a:t>
            </a:r>
            <a:r>
              <a:rPr lang="en-US" sz="2000" baseline="30000">
                <a:sym typeface="Symbol" pitchFamily="18" charset="2"/>
              </a:rPr>
              <a:t>2</a:t>
            </a:r>
            <a:r>
              <a:rPr lang="en-US" sz="2000">
                <a:sym typeface="Symbol" pitchFamily="18" charset="2"/>
              </a:rPr>
              <a:t> - 2*i +1)    </a:t>
            </a:r>
          </a:p>
          <a:p>
            <a:r>
              <a:rPr lang="en-US" sz="2000">
                <a:sym typeface="Symbol" pitchFamily="18" charset="2"/>
              </a:rPr>
              <a:t>	     = 2*i -1 </a:t>
            </a:r>
          </a:p>
          <a:p>
            <a:r>
              <a:rPr lang="en-US" sz="2000">
                <a:sym typeface="Symbol" pitchFamily="18" charset="2"/>
              </a:rPr>
              <a:t>Thus, we have</a:t>
            </a:r>
          </a:p>
          <a:p>
            <a:r>
              <a:rPr lang="en-US" sz="2000">
                <a:sym typeface="Symbol" pitchFamily="18" charset="2"/>
              </a:rPr>
              <a:t>f(i) = f(i-1) + 2*i - 1 </a:t>
            </a:r>
          </a:p>
          <a:p>
            <a:r>
              <a:rPr lang="en-US" sz="2000">
                <a:sym typeface="Symbol" pitchFamily="18" charset="2"/>
              </a:rPr>
              <a:t>	 f(i-1) : in the previous probe, we have computed it.</a:t>
            </a:r>
          </a:p>
          <a:p>
            <a:r>
              <a:rPr lang="en-US" sz="2000">
                <a:sym typeface="Symbol" pitchFamily="18" charset="2"/>
              </a:rPr>
              <a:t>	 2*i : one bit right shift of 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21190"/>
                                        </p:tgtEl>
                                        <p:attrNameLst>
                                          <p:attrName>style.visibility</p:attrName>
                                        </p:attrNameLst>
                                      </p:cBhvr>
                                      <p:to>
                                        <p:strVal val="visible"/>
                                      </p:to>
                                    </p:set>
                                    <p:animEffect transition="in" filter="blinds(horizontal)">
                                      <p:cBhvr>
                                        <p:cTn id="7" dur="500"/>
                                        <p:tgtEl>
                                          <p:spTgt spid="2211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1190" grpId="0"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3234" name="Rectangle 2"/>
          <p:cNvSpPr>
            <a:spLocks noGrp="1" noChangeArrowheads="1"/>
          </p:cNvSpPr>
          <p:nvPr>
            <p:ph type="title"/>
          </p:nvPr>
        </p:nvSpPr>
        <p:spPr>
          <a:xfrm>
            <a:off x="609600" y="174625"/>
            <a:ext cx="7772400" cy="571500"/>
          </a:xfrm>
        </p:spPr>
        <p:txBody>
          <a:bodyPr/>
          <a:lstStyle/>
          <a:p>
            <a:r>
              <a:rPr lang="en-US" sz="2800"/>
              <a:t>Properties of  Quadratic Probing</a:t>
            </a:r>
          </a:p>
        </p:txBody>
      </p:sp>
      <p:sp>
        <p:nvSpPr>
          <p:cNvPr id="223235" name="Rectangle 3" descr="Rectangle: Click to edit Master text styles&#10;Second level&#10;Third level&#10;Fourth level&#10;Fifth level"/>
          <p:cNvSpPr>
            <a:spLocks noGrp="1" noChangeArrowheads="1"/>
          </p:cNvSpPr>
          <p:nvPr>
            <p:ph idx="1"/>
          </p:nvPr>
        </p:nvSpPr>
        <p:spPr>
          <a:xfrm>
            <a:off x="412750" y="838200"/>
            <a:ext cx="5835650" cy="5641975"/>
          </a:xfrm>
        </p:spPr>
        <p:txBody>
          <a:bodyPr/>
          <a:lstStyle/>
          <a:p>
            <a:r>
              <a:rPr lang="en-US" sz="2000">
                <a:sym typeface="Symbol" pitchFamily="18" charset="2"/>
              </a:rPr>
              <a:t>If the table size is not prime, there is no guarantee of finding an empty cell even before the table gets half full.</a:t>
            </a:r>
          </a:p>
          <a:p>
            <a:pPr lvl="1"/>
            <a:r>
              <a:rPr lang="en-US" sz="1800">
                <a:sym typeface="Symbol" pitchFamily="18" charset="2"/>
              </a:rPr>
              <a:t>For example: </a:t>
            </a:r>
            <a:r>
              <a:rPr lang="en-US" sz="1400" i="1">
                <a:latin typeface="Bookman Old Style" pitchFamily="18" charset="0"/>
                <a:sym typeface="Symbol" pitchFamily="18" charset="2"/>
              </a:rPr>
              <a:t>TableSize = 8,  </a:t>
            </a:r>
            <a:r>
              <a:rPr lang="en-US" sz="1800" i="1">
                <a:sym typeface="Symbol" pitchFamily="18" charset="2"/>
              </a:rPr>
              <a:t>hash</a:t>
            </a:r>
            <a:r>
              <a:rPr lang="en-US" sz="1800">
                <a:sym typeface="Symbol" pitchFamily="18" charset="2"/>
              </a:rPr>
              <a:t>(</a:t>
            </a:r>
            <a:r>
              <a:rPr lang="en-US" sz="1800" i="1">
                <a:sym typeface="Symbol" pitchFamily="18" charset="2"/>
              </a:rPr>
              <a:t>x</a:t>
            </a:r>
            <a:r>
              <a:rPr lang="en-US" sz="1800">
                <a:sym typeface="Symbol" pitchFamily="18" charset="2"/>
              </a:rPr>
              <a:t>) = </a:t>
            </a:r>
            <a:r>
              <a:rPr lang="en-US" sz="1800" i="1">
                <a:sym typeface="Symbol" pitchFamily="18" charset="2"/>
              </a:rPr>
              <a:t>x</a:t>
            </a:r>
            <a:r>
              <a:rPr lang="en-US" sz="1800">
                <a:sym typeface="Symbol" pitchFamily="18" charset="2"/>
              </a:rPr>
              <a:t> mod 8, </a:t>
            </a:r>
            <a:r>
              <a:rPr lang="en-US" sz="1800">
                <a:solidFill>
                  <a:srgbClr val="FF00FF"/>
                </a:solidFill>
                <a:sym typeface="Symbol" pitchFamily="18" charset="2"/>
              </a:rPr>
              <a:t>f(i) = i</a:t>
            </a:r>
            <a:r>
              <a:rPr lang="en-US" sz="1800" baseline="30000">
                <a:solidFill>
                  <a:srgbClr val="FF00FF"/>
                </a:solidFill>
                <a:sym typeface="Symbol" pitchFamily="18" charset="2"/>
              </a:rPr>
              <a:t>2</a:t>
            </a:r>
            <a:r>
              <a:rPr lang="en-US" sz="1800">
                <a:sym typeface="Symbol" pitchFamily="18" charset="2"/>
              </a:rPr>
              <a:t>, </a:t>
            </a:r>
            <a:r>
              <a:rPr lang="en-US" sz="1600">
                <a:sym typeface="Symbol" pitchFamily="18" charset="2"/>
              </a:rPr>
              <a:t>h</a:t>
            </a:r>
            <a:r>
              <a:rPr lang="en-US" sz="1600" baseline="-25000">
                <a:sym typeface="Symbol" pitchFamily="18" charset="2"/>
              </a:rPr>
              <a:t>i</a:t>
            </a:r>
            <a:r>
              <a:rPr lang="en-US" sz="1600">
                <a:sym typeface="Symbol" pitchFamily="18" charset="2"/>
              </a:rPr>
              <a:t>(x) = (</a:t>
            </a:r>
            <a:r>
              <a:rPr lang="en-US" sz="1600" i="1">
                <a:sym typeface="Symbol" pitchFamily="18" charset="2"/>
              </a:rPr>
              <a:t>hash</a:t>
            </a:r>
            <a:r>
              <a:rPr lang="en-US" sz="1600">
                <a:sym typeface="Symbol" pitchFamily="18" charset="2"/>
              </a:rPr>
              <a:t>(x) + f(i)) mod </a:t>
            </a:r>
            <a:r>
              <a:rPr lang="en-US" sz="1600" i="1">
                <a:latin typeface="Bookman Old Style" pitchFamily="18" charset="0"/>
                <a:sym typeface="Symbol" pitchFamily="18" charset="2"/>
              </a:rPr>
              <a:t>TableSize</a:t>
            </a:r>
            <a:r>
              <a:rPr lang="en-US" sz="1600">
                <a:sym typeface="Symbol" pitchFamily="18" charset="2"/>
              </a:rPr>
              <a:t> </a:t>
            </a:r>
          </a:p>
          <a:p>
            <a:pPr lvl="1">
              <a:buFont typeface="Wingdings" pitchFamily="2" charset="2"/>
              <a:buNone/>
            </a:pPr>
            <a:r>
              <a:rPr lang="en-US" sz="1600">
                <a:sym typeface="Symbol" pitchFamily="18" charset="2"/>
              </a:rPr>
              <a:t>	</a:t>
            </a:r>
            <a:endParaRPr lang="en-US" sz="1600">
              <a:solidFill>
                <a:srgbClr val="FF00FF"/>
              </a:solidFill>
              <a:sym typeface="Symbol" pitchFamily="18" charset="2"/>
            </a:endParaRPr>
          </a:p>
        </p:txBody>
      </p:sp>
      <p:sp>
        <p:nvSpPr>
          <p:cNvPr id="223236" name="Rectangle 4"/>
          <p:cNvSpPr>
            <a:spLocks noChangeArrowheads="1"/>
          </p:cNvSpPr>
          <p:nvPr/>
        </p:nvSpPr>
        <p:spPr bwMode="auto">
          <a:xfrm>
            <a:off x="3076575" y="2190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23237" name="Rectangle 5"/>
          <p:cNvSpPr>
            <a:spLocks noChangeArrowheads="1"/>
          </p:cNvSpPr>
          <p:nvPr/>
        </p:nvSpPr>
        <p:spPr bwMode="auto">
          <a:xfrm>
            <a:off x="7010400" y="911225"/>
            <a:ext cx="928688" cy="24415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3238" name="Line 6"/>
          <p:cNvSpPr>
            <a:spLocks noChangeShapeType="1"/>
          </p:cNvSpPr>
          <p:nvPr/>
        </p:nvSpPr>
        <p:spPr bwMode="auto">
          <a:xfrm>
            <a:off x="7010400" y="12192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23239" name="Line 7"/>
          <p:cNvSpPr>
            <a:spLocks noChangeShapeType="1"/>
          </p:cNvSpPr>
          <p:nvPr/>
        </p:nvSpPr>
        <p:spPr bwMode="auto">
          <a:xfrm>
            <a:off x="7010400" y="15240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23240" name="Line 8"/>
          <p:cNvSpPr>
            <a:spLocks noChangeShapeType="1"/>
          </p:cNvSpPr>
          <p:nvPr/>
        </p:nvSpPr>
        <p:spPr bwMode="auto">
          <a:xfrm>
            <a:off x="7010400" y="18288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23241" name="Line 9"/>
          <p:cNvSpPr>
            <a:spLocks noChangeShapeType="1"/>
          </p:cNvSpPr>
          <p:nvPr/>
        </p:nvSpPr>
        <p:spPr bwMode="auto">
          <a:xfrm>
            <a:off x="7010400" y="21336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23242" name="Line 10"/>
          <p:cNvSpPr>
            <a:spLocks noChangeShapeType="1"/>
          </p:cNvSpPr>
          <p:nvPr/>
        </p:nvSpPr>
        <p:spPr bwMode="auto">
          <a:xfrm>
            <a:off x="7010400" y="24384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23243" name="Line 11"/>
          <p:cNvSpPr>
            <a:spLocks noChangeShapeType="1"/>
          </p:cNvSpPr>
          <p:nvPr/>
        </p:nvSpPr>
        <p:spPr bwMode="auto">
          <a:xfrm>
            <a:off x="7010400" y="27432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23244" name="Line 12"/>
          <p:cNvSpPr>
            <a:spLocks noChangeShapeType="1"/>
          </p:cNvSpPr>
          <p:nvPr/>
        </p:nvSpPr>
        <p:spPr bwMode="auto">
          <a:xfrm>
            <a:off x="7010400" y="30480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23245" name="Text Box 13"/>
          <p:cNvSpPr txBox="1">
            <a:spLocks noChangeArrowheads="1"/>
          </p:cNvSpPr>
          <p:nvPr/>
        </p:nvSpPr>
        <p:spPr bwMode="auto">
          <a:xfrm>
            <a:off x="6689725" y="893763"/>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0</a:t>
            </a:r>
          </a:p>
        </p:txBody>
      </p:sp>
      <p:sp>
        <p:nvSpPr>
          <p:cNvPr id="223246" name="Text Box 14"/>
          <p:cNvSpPr txBox="1">
            <a:spLocks noChangeArrowheads="1"/>
          </p:cNvSpPr>
          <p:nvPr/>
        </p:nvSpPr>
        <p:spPr bwMode="auto">
          <a:xfrm>
            <a:off x="6705600" y="12192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1</a:t>
            </a:r>
          </a:p>
        </p:txBody>
      </p:sp>
      <p:sp>
        <p:nvSpPr>
          <p:cNvPr id="223247" name="Text Box 15"/>
          <p:cNvSpPr txBox="1">
            <a:spLocks noChangeArrowheads="1"/>
          </p:cNvSpPr>
          <p:nvPr/>
        </p:nvSpPr>
        <p:spPr bwMode="auto">
          <a:xfrm>
            <a:off x="6705600" y="15240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2</a:t>
            </a:r>
          </a:p>
        </p:txBody>
      </p:sp>
      <p:sp>
        <p:nvSpPr>
          <p:cNvPr id="223248" name="Text Box 16"/>
          <p:cNvSpPr txBox="1">
            <a:spLocks noChangeArrowheads="1"/>
          </p:cNvSpPr>
          <p:nvPr/>
        </p:nvSpPr>
        <p:spPr bwMode="auto">
          <a:xfrm>
            <a:off x="6705600" y="18288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3</a:t>
            </a:r>
          </a:p>
        </p:txBody>
      </p:sp>
      <p:sp>
        <p:nvSpPr>
          <p:cNvPr id="223249" name="Text Box 17"/>
          <p:cNvSpPr txBox="1">
            <a:spLocks noChangeArrowheads="1"/>
          </p:cNvSpPr>
          <p:nvPr/>
        </p:nvSpPr>
        <p:spPr bwMode="auto">
          <a:xfrm>
            <a:off x="6705600" y="210185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4</a:t>
            </a:r>
          </a:p>
        </p:txBody>
      </p:sp>
      <p:sp>
        <p:nvSpPr>
          <p:cNvPr id="223250" name="Text Box 18"/>
          <p:cNvSpPr txBox="1">
            <a:spLocks noChangeArrowheads="1"/>
          </p:cNvSpPr>
          <p:nvPr/>
        </p:nvSpPr>
        <p:spPr bwMode="auto">
          <a:xfrm>
            <a:off x="6705600" y="240665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5</a:t>
            </a:r>
          </a:p>
        </p:txBody>
      </p:sp>
      <p:sp>
        <p:nvSpPr>
          <p:cNvPr id="223251" name="Text Box 19"/>
          <p:cNvSpPr txBox="1">
            <a:spLocks noChangeArrowheads="1"/>
          </p:cNvSpPr>
          <p:nvPr/>
        </p:nvSpPr>
        <p:spPr bwMode="auto">
          <a:xfrm>
            <a:off x="6705600" y="271145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6</a:t>
            </a:r>
          </a:p>
        </p:txBody>
      </p:sp>
      <p:sp>
        <p:nvSpPr>
          <p:cNvPr id="223252" name="Text Box 20"/>
          <p:cNvSpPr txBox="1">
            <a:spLocks noChangeArrowheads="1"/>
          </p:cNvSpPr>
          <p:nvPr/>
        </p:nvSpPr>
        <p:spPr bwMode="auto">
          <a:xfrm>
            <a:off x="6705600" y="30480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7</a:t>
            </a:r>
          </a:p>
        </p:txBody>
      </p:sp>
      <p:sp>
        <p:nvSpPr>
          <p:cNvPr id="223253" name="Rectangle 21"/>
          <p:cNvSpPr>
            <a:spLocks noChangeArrowheads="1"/>
          </p:cNvSpPr>
          <p:nvPr/>
        </p:nvSpPr>
        <p:spPr bwMode="auto">
          <a:xfrm>
            <a:off x="7239000" y="91440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24</a:t>
            </a:r>
          </a:p>
        </p:txBody>
      </p:sp>
      <p:sp>
        <p:nvSpPr>
          <p:cNvPr id="223254" name="Rectangle 22"/>
          <p:cNvSpPr>
            <a:spLocks noChangeArrowheads="1"/>
          </p:cNvSpPr>
          <p:nvPr/>
        </p:nvSpPr>
        <p:spPr bwMode="auto">
          <a:xfrm>
            <a:off x="7239000" y="243840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45</a:t>
            </a:r>
          </a:p>
        </p:txBody>
      </p:sp>
      <p:sp>
        <p:nvSpPr>
          <p:cNvPr id="223255" name="Rectangle 23"/>
          <p:cNvSpPr>
            <a:spLocks noChangeArrowheads="1"/>
          </p:cNvSpPr>
          <p:nvPr/>
        </p:nvSpPr>
        <p:spPr bwMode="auto">
          <a:xfrm>
            <a:off x="7239000" y="213360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20</a:t>
            </a:r>
          </a:p>
        </p:txBody>
      </p:sp>
      <p:sp>
        <p:nvSpPr>
          <p:cNvPr id="223256" name="Text Box 24"/>
          <p:cNvSpPr txBox="1">
            <a:spLocks noChangeArrowheads="1"/>
          </p:cNvSpPr>
          <p:nvPr/>
        </p:nvSpPr>
        <p:spPr bwMode="auto">
          <a:xfrm>
            <a:off x="6994525" y="641350"/>
            <a:ext cx="89058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a:t>key mod 8</a:t>
            </a:r>
          </a:p>
        </p:txBody>
      </p:sp>
      <p:sp>
        <p:nvSpPr>
          <p:cNvPr id="223257" name="Text Box 25"/>
          <p:cNvSpPr txBox="1">
            <a:spLocks noChangeArrowheads="1"/>
          </p:cNvSpPr>
          <p:nvPr/>
        </p:nvSpPr>
        <p:spPr bwMode="auto">
          <a:xfrm>
            <a:off x="1143000" y="2514600"/>
            <a:ext cx="3352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800"/>
              <a:t>Insert key 36: </a:t>
            </a:r>
            <a:r>
              <a:rPr lang="en-US" sz="1800">
                <a:solidFill>
                  <a:srgbClr val="FF00FF"/>
                </a:solidFill>
              </a:rPr>
              <a:t>What happens?</a:t>
            </a:r>
          </a:p>
        </p:txBody>
      </p:sp>
      <p:sp>
        <p:nvSpPr>
          <p:cNvPr id="223258" name="Text Box 26"/>
          <p:cNvSpPr txBox="1">
            <a:spLocks noChangeArrowheads="1"/>
          </p:cNvSpPr>
          <p:nvPr/>
        </p:nvSpPr>
        <p:spPr bwMode="auto">
          <a:xfrm>
            <a:off x="1143000" y="2927350"/>
            <a:ext cx="38084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h</a:t>
            </a:r>
            <a:r>
              <a:rPr lang="en-US" sz="1800" baseline="-25000"/>
              <a:t>0</a:t>
            </a:r>
            <a:r>
              <a:rPr lang="en-US" sz="1800"/>
              <a:t>(36) = hash(36) = 36 mod 8 = </a:t>
            </a:r>
            <a:r>
              <a:rPr lang="en-US" sz="1800">
                <a:solidFill>
                  <a:srgbClr val="FF00FF"/>
                </a:solidFill>
              </a:rPr>
              <a:t>4</a:t>
            </a:r>
            <a:r>
              <a:rPr lang="en-US" sz="1800"/>
              <a:t> </a:t>
            </a:r>
          </a:p>
        </p:txBody>
      </p:sp>
      <p:sp>
        <p:nvSpPr>
          <p:cNvPr id="223259" name="Text Box 27"/>
          <p:cNvSpPr txBox="1">
            <a:spLocks noChangeArrowheads="1"/>
          </p:cNvSpPr>
          <p:nvPr/>
        </p:nvSpPr>
        <p:spPr bwMode="auto">
          <a:xfrm>
            <a:off x="1143000" y="3308350"/>
            <a:ext cx="36703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h</a:t>
            </a:r>
            <a:r>
              <a:rPr lang="en-US" sz="1800" baseline="-25000"/>
              <a:t>1</a:t>
            </a:r>
            <a:r>
              <a:rPr lang="en-US" sz="1800"/>
              <a:t>(36) = (hash(36) + f(1)) mod 8 </a:t>
            </a:r>
          </a:p>
          <a:p>
            <a:r>
              <a:rPr lang="en-US" sz="1800"/>
              <a:t>         = (4 + 1</a:t>
            </a:r>
            <a:r>
              <a:rPr lang="en-US" sz="1800" baseline="30000"/>
              <a:t>2</a:t>
            </a:r>
            <a:r>
              <a:rPr lang="en-US" sz="1800"/>
              <a:t>) mod 8 = </a:t>
            </a:r>
            <a:r>
              <a:rPr lang="en-US" sz="1800">
                <a:solidFill>
                  <a:srgbClr val="FF00FF"/>
                </a:solidFill>
              </a:rPr>
              <a:t>5</a:t>
            </a:r>
            <a:r>
              <a:rPr lang="en-US" sz="1800"/>
              <a:t> </a:t>
            </a:r>
          </a:p>
        </p:txBody>
      </p:sp>
      <p:sp>
        <p:nvSpPr>
          <p:cNvPr id="223260" name="Text Box 28"/>
          <p:cNvSpPr txBox="1">
            <a:spLocks noChangeArrowheads="1"/>
          </p:cNvSpPr>
          <p:nvPr/>
        </p:nvSpPr>
        <p:spPr bwMode="auto">
          <a:xfrm>
            <a:off x="1143000" y="3962400"/>
            <a:ext cx="36703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h</a:t>
            </a:r>
            <a:r>
              <a:rPr lang="en-US" sz="1800" baseline="-25000"/>
              <a:t>2</a:t>
            </a:r>
            <a:r>
              <a:rPr lang="en-US" sz="1800"/>
              <a:t>(36) = (hash(36) + f(2)) mod 8 </a:t>
            </a:r>
          </a:p>
          <a:p>
            <a:r>
              <a:rPr lang="en-US" sz="1800"/>
              <a:t>         = (4 + 2</a:t>
            </a:r>
            <a:r>
              <a:rPr lang="en-US" sz="1800" baseline="30000"/>
              <a:t>2</a:t>
            </a:r>
            <a:r>
              <a:rPr lang="en-US" sz="1800"/>
              <a:t>) mod 8 = </a:t>
            </a:r>
            <a:r>
              <a:rPr lang="en-US" sz="1800">
                <a:solidFill>
                  <a:srgbClr val="FF00FF"/>
                </a:solidFill>
              </a:rPr>
              <a:t>0 </a:t>
            </a:r>
          </a:p>
        </p:txBody>
      </p:sp>
      <p:sp>
        <p:nvSpPr>
          <p:cNvPr id="223261" name="Text Box 29"/>
          <p:cNvSpPr txBox="1">
            <a:spLocks noChangeArrowheads="1"/>
          </p:cNvSpPr>
          <p:nvPr/>
        </p:nvSpPr>
        <p:spPr bwMode="auto">
          <a:xfrm>
            <a:off x="1143000" y="4540250"/>
            <a:ext cx="36703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h</a:t>
            </a:r>
            <a:r>
              <a:rPr lang="en-US" sz="1800" baseline="-25000"/>
              <a:t>3</a:t>
            </a:r>
            <a:r>
              <a:rPr lang="en-US" sz="1800"/>
              <a:t>(36) = (hash(36) + f(3)) mod 8 </a:t>
            </a:r>
          </a:p>
          <a:p>
            <a:r>
              <a:rPr lang="en-US" sz="1800"/>
              <a:t>         = (4 + 3</a:t>
            </a:r>
            <a:r>
              <a:rPr lang="en-US" sz="1800" baseline="30000"/>
              <a:t>2</a:t>
            </a:r>
            <a:r>
              <a:rPr lang="en-US" sz="1800"/>
              <a:t>) mod 8 = </a:t>
            </a:r>
            <a:r>
              <a:rPr lang="en-US" sz="1800">
                <a:solidFill>
                  <a:srgbClr val="FF00FF"/>
                </a:solidFill>
              </a:rPr>
              <a:t>5</a:t>
            </a:r>
            <a:r>
              <a:rPr lang="en-US" sz="1800"/>
              <a:t> </a:t>
            </a:r>
          </a:p>
        </p:txBody>
      </p:sp>
      <p:sp>
        <p:nvSpPr>
          <p:cNvPr id="223262" name="Text Box 30"/>
          <p:cNvSpPr txBox="1">
            <a:spLocks noChangeArrowheads="1"/>
          </p:cNvSpPr>
          <p:nvPr/>
        </p:nvSpPr>
        <p:spPr bwMode="auto">
          <a:xfrm>
            <a:off x="1143000" y="5149850"/>
            <a:ext cx="36703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h</a:t>
            </a:r>
            <a:r>
              <a:rPr lang="en-US" sz="1800" baseline="-25000"/>
              <a:t>4</a:t>
            </a:r>
            <a:r>
              <a:rPr lang="en-US" sz="1800"/>
              <a:t>(36) = (hash(36) + f(4)) mod 8 </a:t>
            </a:r>
          </a:p>
          <a:p>
            <a:r>
              <a:rPr lang="en-US" sz="1800"/>
              <a:t>         = (4 + 4</a:t>
            </a:r>
            <a:r>
              <a:rPr lang="en-US" sz="1800" baseline="30000"/>
              <a:t>2</a:t>
            </a:r>
            <a:r>
              <a:rPr lang="en-US" sz="1800"/>
              <a:t>) mod 8 = </a:t>
            </a:r>
            <a:r>
              <a:rPr lang="en-US" sz="1800">
                <a:solidFill>
                  <a:srgbClr val="22AA22"/>
                </a:solidFill>
              </a:rPr>
              <a:t>4</a:t>
            </a:r>
            <a:r>
              <a:rPr lang="en-US" sz="1800"/>
              <a:t> </a:t>
            </a:r>
          </a:p>
        </p:txBody>
      </p:sp>
      <p:sp>
        <p:nvSpPr>
          <p:cNvPr id="223263" name="Text Box 31"/>
          <p:cNvSpPr txBox="1">
            <a:spLocks noChangeArrowheads="1"/>
          </p:cNvSpPr>
          <p:nvPr/>
        </p:nvSpPr>
        <p:spPr bwMode="auto">
          <a:xfrm>
            <a:off x="1143000" y="5759450"/>
            <a:ext cx="36703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h</a:t>
            </a:r>
            <a:r>
              <a:rPr lang="en-US" sz="1800" baseline="-25000"/>
              <a:t>5</a:t>
            </a:r>
            <a:r>
              <a:rPr lang="en-US" sz="1800"/>
              <a:t>(36) = (hash(36) + f(5)) mod 8 </a:t>
            </a:r>
          </a:p>
          <a:p>
            <a:r>
              <a:rPr lang="en-US" sz="1800"/>
              <a:t>         = (4 + 5</a:t>
            </a:r>
            <a:r>
              <a:rPr lang="en-US" sz="1800" baseline="30000"/>
              <a:t>2</a:t>
            </a:r>
            <a:r>
              <a:rPr lang="en-US" sz="1800"/>
              <a:t>) mod 8 = </a:t>
            </a:r>
            <a:r>
              <a:rPr lang="en-US" sz="1800">
                <a:solidFill>
                  <a:srgbClr val="22AA22"/>
                </a:solidFill>
              </a:rPr>
              <a:t>5</a:t>
            </a:r>
            <a:r>
              <a:rPr lang="en-US" sz="1800"/>
              <a:t> </a:t>
            </a:r>
          </a:p>
        </p:txBody>
      </p:sp>
      <p:sp>
        <p:nvSpPr>
          <p:cNvPr id="223264" name="Text Box 32"/>
          <p:cNvSpPr txBox="1">
            <a:spLocks noChangeArrowheads="1"/>
          </p:cNvSpPr>
          <p:nvPr/>
        </p:nvSpPr>
        <p:spPr bwMode="auto">
          <a:xfrm>
            <a:off x="5168900" y="3429000"/>
            <a:ext cx="36703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h</a:t>
            </a:r>
            <a:r>
              <a:rPr lang="en-US" sz="1800" baseline="-25000"/>
              <a:t>6</a:t>
            </a:r>
            <a:r>
              <a:rPr lang="en-US" sz="1800"/>
              <a:t>(36) = (hash(36) + f(6)) mod 8 </a:t>
            </a:r>
          </a:p>
          <a:p>
            <a:r>
              <a:rPr lang="en-US" sz="1800"/>
              <a:t>         = (4 + 6</a:t>
            </a:r>
            <a:r>
              <a:rPr lang="en-US" sz="1800" baseline="30000"/>
              <a:t>2</a:t>
            </a:r>
            <a:r>
              <a:rPr lang="en-US" sz="1800"/>
              <a:t>) mod 8 = </a:t>
            </a:r>
            <a:r>
              <a:rPr lang="en-US" sz="1800">
                <a:solidFill>
                  <a:srgbClr val="22AA22"/>
                </a:solidFill>
              </a:rPr>
              <a:t>0</a:t>
            </a:r>
            <a:r>
              <a:rPr lang="en-US" sz="1800"/>
              <a:t> </a:t>
            </a:r>
          </a:p>
        </p:txBody>
      </p:sp>
      <p:sp>
        <p:nvSpPr>
          <p:cNvPr id="223265" name="Text Box 33"/>
          <p:cNvSpPr txBox="1">
            <a:spLocks noChangeArrowheads="1"/>
          </p:cNvSpPr>
          <p:nvPr/>
        </p:nvSpPr>
        <p:spPr bwMode="auto">
          <a:xfrm>
            <a:off x="5181600" y="4038600"/>
            <a:ext cx="36703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h</a:t>
            </a:r>
            <a:r>
              <a:rPr lang="en-US" sz="1800" baseline="-25000"/>
              <a:t>7</a:t>
            </a:r>
            <a:r>
              <a:rPr lang="en-US" sz="1800"/>
              <a:t>(36) = (hash(36) + f(7)) mod 8 </a:t>
            </a:r>
          </a:p>
          <a:p>
            <a:r>
              <a:rPr lang="en-US" sz="1800"/>
              <a:t>         = (4 + 7</a:t>
            </a:r>
            <a:r>
              <a:rPr lang="en-US" sz="1800" baseline="30000"/>
              <a:t>2</a:t>
            </a:r>
            <a:r>
              <a:rPr lang="en-US" sz="1800"/>
              <a:t>) mod 8 = </a:t>
            </a:r>
            <a:r>
              <a:rPr lang="en-US" sz="1800">
                <a:solidFill>
                  <a:srgbClr val="22AA22"/>
                </a:solidFill>
              </a:rPr>
              <a:t>5</a:t>
            </a:r>
            <a:r>
              <a:rPr lang="en-US" sz="1800"/>
              <a:t> </a:t>
            </a:r>
          </a:p>
        </p:txBody>
      </p:sp>
      <p:sp>
        <p:nvSpPr>
          <p:cNvPr id="223266" name="Text Box 34"/>
          <p:cNvSpPr txBox="1">
            <a:spLocks noChangeArrowheads="1"/>
          </p:cNvSpPr>
          <p:nvPr/>
        </p:nvSpPr>
        <p:spPr bwMode="auto">
          <a:xfrm>
            <a:off x="5181600" y="4648200"/>
            <a:ext cx="36703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h</a:t>
            </a:r>
            <a:r>
              <a:rPr lang="en-US" sz="1800" baseline="-25000"/>
              <a:t>8</a:t>
            </a:r>
            <a:r>
              <a:rPr lang="en-US" sz="1800"/>
              <a:t>(36) = (hash(36) + f(8)) mod 8 </a:t>
            </a:r>
          </a:p>
          <a:p>
            <a:r>
              <a:rPr lang="en-US" sz="1800"/>
              <a:t>         = (4 + 8</a:t>
            </a:r>
            <a:r>
              <a:rPr lang="en-US" sz="1800" baseline="30000"/>
              <a:t>2</a:t>
            </a:r>
            <a:r>
              <a:rPr lang="en-US" sz="1800"/>
              <a:t>) mod 8 = </a:t>
            </a:r>
            <a:r>
              <a:rPr lang="en-US" sz="1800">
                <a:solidFill>
                  <a:srgbClr val="FF00FF"/>
                </a:solidFill>
              </a:rPr>
              <a:t>4 </a:t>
            </a:r>
          </a:p>
        </p:txBody>
      </p:sp>
      <p:sp>
        <p:nvSpPr>
          <p:cNvPr id="223267" name="Text Box 35"/>
          <p:cNvSpPr txBox="1">
            <a:spLocks noChangeArrowheads="1"/>
          </p:cNvSpPr>
          <p:nvPr/>
        </p:nvSpPr>
        <p:spPr bwMode="auto">
          <a:xfrm>
            <a:off x="5181600" y="5257800"/>
            <a:ext cx="36703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h</a:t>
            </a:r>
            <a:r>
              <a:rPr lang="en-US" sz="1800" baseline="-25000"/>
              <a:t>9</a:t>
            </a:r>
            <a:r>
              <a:rPr lang="en-US" sz="1800"/>
              <a:t>(36) = (hash(36) + f(9)) mod 8 </a:t>
            </a:r>
          </a:p>
          <a:p>
            <a:r>
              <a:rPr lang="en-US" sz="1800"/>
              <a:t>         = (4 + 9</a:t>
            </a:r>
            <a:r>
              <a:rPr lang="en-US" sz="1800" baseline="30000"/>
              <a:t>2</a:t>
            </a:r>
            <a:r>
              <a:rPr lang="en-US" sz="1800"/>
              <a:t>) mod 8 = </a:t>
            </a:r>
            <a:r>
              <a:rPr lang="en-US" sz="1800">
                <a:solidFill>
                  <a:srgbClr val="FF00FF"/>
                </a:solidFill>
              </a:rPr>
              <a:t>5 </a:t>
            </a:r>
          </a:p>
        </p:txBody>
      </p:sp>
      <p:sp>
        <p:nvSpPr>
          <p:cNvPr id="223268" name="Text Box 36"/>
          <p:cNvSpPr txBox="1">
            <a:spLocks noChangeArrowheads="1"/>
          </p:cNvSpPr>
          <p:nvPr/>
        </p:nvSpPr>
        <p:spPr bwMode="auto">
          <a:xfrm>
            <a:off x="5181600" y="5835650"/>
            <a:ext cx="3878263"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h</a:t>
            </a:r>
            <a:r>
              <a:rPr lang="en-US" sz="1800" baseline="-25000"/>
              <a:t>10</a:t>
            </a:r>
            <a:r>
              <a:rPr lang="en-US" sz="1800"/>
              <a:t>(36) = (hash(36) + f(10)) mod 8 </a:t>
            </a:r>
          </a:p>
          <a:p>
            <a:r>
              <a:rPr lang="en-US" sz="1800"/>
              <a:t>         = (4 + 10</a:t>
            </a:r>
            <a:r>
              <a:rPr lang="en-US" sz="1800" baseline="30000"/>
              <a:t>2</a:t>
            </a:r>
            <a:r>
              <a:rPr lang="en-US" sz="1800"/>
              <a:t>) mod 8 = </a:t>
            </a:r>
            <a:r>
              <a:rPr lang="en-US" sz="1800">
                <a:solidFill>
                  <a:srgbClr val="FF00FF"/>
                </a:solidFill>
              </a:rPr>
              <a:t>0</a:t>
            </a:r>
            <a:r>
              <a:rPr lang="en-US" sz="180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23257"/>
                                        </p:tgtEl>
                                        <p:attrNameLst>
                                          <p:attrName>style.visibility</p:attrName>
                                        </p:attrNameLst>
                                      </p:cBhvr>
                                      <p:to>
                                        <p:strVal val="visible"/>
                                      </p:to>
                                    </p:set>
                                    <p:animEffect transition="in" filter="blinds(horizontal)">
                                      <p:cBhvr>
                                        <p:cTn id="7" dur="500"/>
                                        <p:tgtEl>
                                          <p:spTgt spid="22325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23258"/>
                                        </p:tgtEl>
                                        <p:attrNameLst>
                                          <p:attrName>style.visibility</p:attrName>
                                        </p:attrNameLst>
                                      </p:cBhvr>
                                      <p:to>
                                        <p:strVal val="visible"/>
                                      </p:to>
                                    </p:set>
                                    <p:animEffect transition="in" filter="blinds(horizontal)">
                                      <p:cBhvr>
                                        <p:cTn id="12" dur="500"/>
                                        <p:tgtEl>
                                          <p:spTgt spid="22325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23259"/>
                                        </p:tgtEl>
                                        <p:attrNameLst>
                                          <p:attrName>style.visibility</p:attrName>
                                        </p:attrNameLst>
                                      </p:cBhvr>
                                      <p:to>
                                        <p:strVal val="visible"/>
                                      </p:to>
                                    </p:set>
                                    <p:animEffect transition="in" filter="blinds(horizontal)">
                                      <p:cBhvr>
                                        <p:cTn id="17" dur="500"/>
                                        <p:tgtEl>
                                          <p:spTgt spid="22325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23260"/>
                                        </p:tgtEl>
                                        <p:attrNameLst>
                                          <p:attrName>style.visibility</p:attrName>
                                        </p:attrNameLst>
                                      </p:cBhvr>
                                      <p:to>
                                        <p:strVal val="visible"/>
                                      </p:to>
                                    </p:set>
                                    <p:animEffect transition="in" filter="blinds(horizontal)">
                                      <p:cBhvr>
                                        <p:cTn id="22" dur="500"/>
                                        <p:tgtEl>
                                          <p:spTgt spid="22326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23261"/>
                                        </p:tgtEl>
                                        <p:attrNameLst>
                                          <p:attrName>style.visibility</p:attrName>
                                        </p:attrNameLst>
                                      </p:cBhvr>
                                      <p:to>
                                        <p:strVal val="visible"/>
                                      </p:to>
                                    </p:set>
                                    <p:animEffect transition="in" filter="blinds(horizontal)">
                                      <p:cBhvr>
                                        <p:cTn id="27" dur="500"/>
                                        <p:tgtEl>
                                          <p:spTgt spid="22326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23262"/>
                                        </p:tgtEl>
                                        <p:attrNameLst>
                                          <p:attrName>style.visibility</p:attrName>
                                        </p:attrNameLst>
                                      </p:cBhvr>
                                      <p:to>
                                        <p:strVal val="visible"/>
                                      </p:to>
                                    </p:set>
                                    <p:animEffect transition="in" filter="blinds(horizontal)">
                                      <p:cBhvr>
                                        <p:cTn id="32" dur="500"/>
                                        <p:tgtEl>
                                          <p:spTgt spid="22326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23263"/>
                                        </p:tgtEl>
                                        <p:attrNameLst>
                                          <p:attrName>style.visibility</p:attrName>
                                        </p:attrNameLst>
                                      </p:cBhvr>
                                      <p:to>
                                        <p:strVal val="visible"/>
                                      </p:to>
                                    </p:set>
                                    <p:animEffect transition="in" filter="blinds(horizontal)">
                                      <p:cBhvr>
                                        <p:cTn id="37" dur="500"/>
                                        <p:tgtEl>
                                          <p:spTgt spid="223263"/>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223264"/>
                                        </p:tgtEl>
                                        <p:attrNameLst>
                                          <p:attrName>style.visibility</p:attrName>
                                        </p:attrNameLst>
                                      </p:cBhvr>
                                      <p:to>
                                        <p:strVal val="visible"/>
                                      </p:to>
                                    </p:set>
                                    <p:animEffect transition="in" filter="blinds(horizontal)">
                                      <p:cBhvr>
                                        <p:cTn id="42" dur="500"/>
                                        <p:tgtEl>
                                          <p:spTgt spid="223264"/>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223265"/>
                                        </p:tgtEl>
                                        <p:attrNameLst>
                                          <p:attrName>style.visibility</p:attrName>
                                        </p:attrNameLst>
                                      </p:cBhvr>
                                      <p:to>
                                        <p:strVal val="visible"/>
                                      </p:to>
                                    </p:set>
                                    <p:animEffect transition="in" filter="blinds(horizontal)">
                                      <p:cBhvr>
                                        <p:cTn id="47" dur="500"/>
                                        <p:tgtEl>
                                          <p:spTgt spid="223265"/>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223266"/>
                                        </p:tgtEl>
                                        <p:attrNameLst>
                                          <p:attrName>style.visibility</p:attrName>
                                        </p:attrNameLst>
                                      </p:cBhvr>
                                      <p:to>
                                        <p:strVal val="visible"/>
                                      </p:to>
                                    </p:set>
                                    <p:animEffect transition="in" filter="blinds(horizontal)">
                                      <p:cBhvr>
                                        <p:cTn id="52" dur="500"/>
                                        <p:tgtEl>
                                          <p:spTgt spid="223266"/>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223267"/>
                                        </p:tgtEl>
                                        <p:attrNameLst>
                                          <p:attrName>style.visibility</p:attrName>
                                        </p:attrNameLst>
                                      </p:cBhvr>
                                      <p:to>
                                        <p:strVal val="visible"/>
                                      </p:to>
                                    </p:set>
                                    <p:animEffect transition="in" filter="blinds(horizontal)">
                                      <p:cBhvr>
                                        <p:cTn id="57" dur="500"/>
                                        <p:tgtEl>
                                          <p:spTgt spid="223267"/>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223268"/>
                                        </p:tgtEl>
                                        <p:attrNameLst>
                                          <p:attrName>style.visibility</p:attrName>
                                        </p:attrNameLst>
                                      </p:cBhvr>
                                      <p:to>
                                        <p:strVal val="visible"/>
                                      </p:to>
                                    </p:set>
                                    <p:animEffect transition="in" filter="blinds(horizontal)">
                                      <p:cBhvr>
                                        <p:cTn id="62" dur="500"/>
                                        <p:tgtEl>
                                          <p:spTgt spid="2232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3257" grpId="0" autoUpdateAnimBg="0"/>
      <p:bldP spid="223258" grpId="0" autoUpdateAnimBg="0"/>
      <p:bldP spid="223259" grpId="0" autoUpdateAnimBg="0"/>
      <p:bldP spid="223260" grpId="0" autoUpdateAnimBg="0"/>
      <p:bldP spid="223261" grpId="0" autoUpdateAnimBg="0"/>
      <p:bldP spid="223262" grpId="0" autoUpdateAnimBg="0"/>
      <p:bldP spid="223263" grpId="0" autoUpdateAnimBg="0"/>
      <p:bldP spid="223264" grpId="0" autoUpdateAnimBg="0"/>
      <p:bldP spid="223265" grpId="0" autoUpdateAnimBg="0"/>
      <p:bldP spid="223266" grpId="0" autoUpdateAnimBg="0"/>
      <p:bldP spid="223267" grpId="0" autoUpdateAnimBg="0"/>
      <p:bldP spid="223268" grpId="0"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4258" name="Rectangle 2"/>
          <p:cNvSpPr>
            <a:spLocks noGrp="1" noChangeArrowheads="1"/>
          </p:cNvSpPr>
          <p:nvPr>
            <p:ph type="title"/>
          </p:nvPr>
        </p:nvSpPr>
        <p:spPr>
          <a:xfrm>
            <a:off x="609600" y="174625"/>
            <a:ext cx="7772400" cy="571500"/>
          </a:xfrm>
        </p:spPr>
        <p:txBody>
          <a:bodyPr/>
          <a:lstStyle/>
          <a:p>
            <a:r>
              <a:rPr lang="en-US" sz="2800"/>
              <a:t>Properties of  Quadratic Probing</a:t>
            </a:r>
          </a:p>
        </p:txBody>
      </p:sp>
      <p:sp>
        <p:nvSpPr>
          <p:cNvPr id="224259" name="Rectangle 3" descr="Rectangle: Click to edit Master text styles&#10;Second level&#10;Third level&#10;Fourth level&#10;Fifth level"/>
          <p:cNvSpPr>
            <a:spLocks noGrp="1" noChangeArrowheads="1"/>
          </p:cNvSpPr>
          <p:nvPr>
            <p:ph idx="1"/>
          </p:nvPr>
        </p:nvSpPr>
        <p:spPr>
          <a:xfrm>
            <a:off x="412750" y="838200"/>
            <a:ext cx="5835650" cy="5641975"/>
          </a:xfrm>
        </p:spPr>
        <p:txBody>
          <a:bodyPr>
            <a:normAutofit fontScale="92500" lnSpcReduction="10000"/>
          </a:bodyPr>
          <a:lstStyle/>
          <a:p>
            <a:pPr>
              <a:lnSpc>
                <a:spcPct val="90000"/>
              </a:lnSpc>
            </a:pPr>
            <a:r>
              <a:rPr lang="en-US" sz="1800" dirty="0">
                <a:sym typeface="Symbol" pitchFamily="18" charset="2"/>
              </a:rPr>
              <a:t>If the table size is prime, we can guarantee to find an empty cell before the table gets half full. </a:t>
            </a:r>
            <a:r>
              <a:rPr lang="en-US" sz="1800" dirty="0">
                <a:solidFill>
                  <a:srgbClr val="FF00FF"/>
                </a:solidFill>
                <a:sym typeface="Symbol" pitchFamily="18" charset="2"/>
              </a:rPr>
              <a:t>It is important to choose a prime </a:t>
            </a:r>
            <a:r>
              <a:rPr lang="en-US" sz="1800" dirty="0" err="1">
                <a:solidFill>
                  <a:srgbClr val="FF00FF"/>
                </a:solidFill>
                <a:sym typeface="Symbol" pitchFamily="18" charset="2"/>
              </a:rPr>
              <a:t>tableSize</a:t>
            </a:r>
            <a:r>
              <a:rPr lang="en-US" sz="1800" dirty="0">
                <a:solidFill>
                  <a:srgbClr val="FF00FF"/>
                </a:solidFill>
                <a:sym typeface="Symbol" pitchFamily="18" charset="2"/>
              </a:rPr>
              <a:t>.</a:t>
            </a:r>
          </a:p>
          <a:p>
            <a:pPr>
              <a:lnSpc>
                <a:spcPct val="90000"/>
              </a:lnSpc>
            </a:pPr>
            <a:r>
              <a:rPr lang="en-US" sz="1800" dirty="0">
                <a:sym typeface="Symbol" pitchFamily="18" charset="2"/>
              </a:rPr>
              <a:t>There is no guarantee of finding an empty cell once the table gets more than half full. </a:t>
            </a:r>
          </a:p>
          <a:p>
            <a:pPr>
              <a:lnSpc>
                <a:spcPct val="90000"/>
              </a:lnSpc>
            </a:pPr>
            <a:endParaRPr lang="en-US" sz="1800" dirty="0">
              <a:sym typeface="Symbol" pitchFamily="18" charset="2"/>
            </a:endParaRPr>
          </a:p>
          <a:p>
            <a:pPr>
              <a:lnSpc>
                <a:spcPct val="90000"/>
              </a:lnSpc>
            </a:pPr>
            <a:endParaRPr lang="en-US" sz="1800" dirty="0">
              <a:sym typeface="Symbol" pitchFamily="18" charset="2"/>
            </a:endParaRPr>
          </a:p>
          <a:p>
            <a:pPr>
              <a:lnSpc>
                <a:spcPct val="90000"/>
              </a:lnSpc>
            </a:pPr>
            <a:endParaRPr lang="en-US" sz="1800" dirty="0">
              <a:sym typeface="Symbol" pitchFamily="18" charset="2"/>
            </a:endParaRPr>
          </a:p>
          <a:p>
            <a:pPr>
              <a:lnSpc>
                <a:spcPct val="90000"/>
              </a:lnSpc>
            </a:pPr>
            <a:endParaRPr lang="en-US" sz="1800" dirty="0">
              <a:sym typeface="Symbol" pitchFamily="18" charset="2"/>
            </a:endParaRPr>
          </a:p>
          <a:p>
            <a:pPr>
              <a:lnSpc>
                <a:spcPct val="90000"/>
              </a:lnSpc>
            </a:pPr>
            <a:endParaRPr lang="en-US" sz="1800" dirty="0">
              <a:sym typeface="Symbol" pitchFamily="18" charset="2"/>
            </a:endParaRPr>
          </a:p>
          <a:p>
            <a:pPr>
              <a:lnSpc>
                <a:spcPct val="90000"/>
              </a:lnSpc>
            </a:pPr>
            <a:endParaRPr lang="en-US" sz="1800" dirty="0">
              <a:sym typeface="Symbol" pitchFamily="18" charset="2"/>
            </a:endParaRPr>
          </a:p>
          <a:p>
            <a:pPr>
              <a:lnSpc>
                <a:spcPct val="90000"/>
              </a:lnSpc>
            </a:pPr>
            <a:endParaRPr lang="en-US" sz="1800" dirty="0">
              <a:sym typeface="Symbol" pitchFamily="18" charset="2"/>
            </a:endParaRPr>
          </a:p>
          <a:p>
            <a:pPr>
              <a:lnSpc>
                <a:spcPct val="90000"/>
              </a:lnSpc>
            </a:pPr>
            <a:endParaRPr lang="en-US" sz="1800" dirty="0">
              <a:sym typeface="Symbol" pitchFamily="18" charset="2"/>
            </a:endParaRPr>
          </a:p>
          <a:p>
            <a:pPr>
              <a:lnSpc>
                <a:spcPct val="90000"/>
              </a:lnSpc>
            </a:pPr>
            <a:endParaRPr lang="en-US" sz="1800" dirty="0">
              <a:sym typeface="Symbol" pitchFamily="18" charset="2"/>
            </a:endParaRPr>
          </a:p>
          <a:p>
            <a:pPr>
              <a:lnSpc>
                <a:spcPct val="90000"/>
              </a:lnSpc>
            </a:pPr>
            <a:endParaRPr lang="en-US" sz="1800" dirty="0" smtClean="0">
              <a:sym typeface="Symbol" pitchFamily="18" charset="2"/>
            </a:endParaRPr>
          </a:p>
          <a:p>
            <a:pPr>
              <a:lnSpc>
                <a:spcPct val="90000"/>
              </a:lnSpc>
            </a:pPr>
            <a:endParaRPr lang="en-US" sz="1800" dirty="0">
              <a:sym typeface="Symbol" pitchFamily="18" charset="2"/>
            </a:endParaRPr>
          </a:p>
          <a:p>
            <a:pPr>
              <a:lnSpc>
                <a:spcPct val="90000"/>
              </a:lnSpc>
            </a:pPr>
            <a:r>
              <a:rPr lang="en-US" sz="1800" dirty="0" smtClean="0">
                <a:sym typeface="Symbol" pitchFamily="18" charset="2"/>
              </a:rPr>
              <a:t>Keys </a:t>
            </a:r>
            <a:r>
              <a:rPr lang="en-US" sz="1800" dirty="0">
                <a:sym typeface="Symbol" pitchFamily="18" charset="2"/>
              </a:rPr>
              <a:t>that hash to the same position will probe the same alternative cells. This is not good since if all the alternative cells of this key are occupied, then we cannot insert that key into the table even there is plenty of empty cells in the table.</a:t>
            </a:r>
          </a:p>
          <a:p>
            <a:pPr>
              <a:lnSpc>
                <a:spcPct val="90000"/>
              </a:lnSpc>
              <a:buFont typeface="Wingdings" pitchFamily="2" charset="2"/>
              <a:buNone/>
            </a:pPr>
            <a:r>
              <a:rPr lang="en-US" sz="1800" dirty="0">
                <a:sym typeface="Symbol" pitchFamily="18" charset="2"/>
              </a:rPr>
              <a:t>	</a:t>
            </a:r>
          </a:p>
          <a:p>
            <a:pPr lvl="1">
              <a:lnSpc>
                <a:spcPct val="90000"/>
              </a:lnSpc>
              <a:buFont typeface="Wingdings" pitchFamily="2" charset="2"/>
              <a:buNone/>
            </a:pPr>
            <a:r>
              <a:rPr lang="en-US" sz="1400" dirty="0">
                <a:sym typeface="Symbol" pitchFamily="18" charset="2"/>
              </a:rPr>
              <a:t>	</a:t>
            </a:r>
          </a:p>
        </p:txBody>
      </p:sp>
      <p:sp>
        <p:nvSpPr>
          <p:cNvPr id="224260" name="Rectangle 4"/>
          <p:cNvSpPr>
            <a:spLocks noChangeArrowheads="1"/>
          </p:cNvSpPr>
          <p:nvPr/>
        </p:nvSpPr>
        <p:spPr bwMode="auto">
          <a:xfrm>
            <a:off x="3076575" y="2190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24261" name="Text Box 5"/>
          <p:cNvSpPr txBox="1">
            <a:spLocks noChangeArrowheads="1"/>
          </p:cNvSpPr>
          <p:nvPr/>
        </p:nvSpPr>
        <p:spPr bwMode="auto">
          <a:xfrm>
            <a:off x="1143000" y="2209800"/>
            <a:ext cx="3352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800"/>
              <a:t>Insert key 32: </a:t>
            </a:r>
            <a:r>
              <a:rPr lang="en-US" sz="1800">
                <a:solidFill>
                  <a:srgbClr val="FF00FF"/>
                </a:solidFill>
              </a:rPr>
              <a:t>What happens?</a:t>
            </a:r>
          </a:p>
        </p:txBody>
      </p:sp>
      <p:sp>
        <p:nvSpPr>
          <p:cNvPr id="224262" name="Text Box 6"/>
          <p:cNvSpPr txBox="1">
            <a:spLocks noChangeArrowheads="1"/>
          </p:cNvSpPr>
          <p:nvPr/>
        </p:nvSpPr>
        <p:spPr bwMode="auto">
          <a:xfrm>
            <a:off x="1143000" y="2622550"/>
            <a:ext cx="38084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h</a:t>
            </a:r>
            <a:r>
              <a:rPr lang="en-US" sz="1800" baseline="-25000"/>
              <a:t>0</a:t>
            </a:r>
            <a:r>
              <a:rPr lang="en-US" sz="1800"/>
              <a:t>(32) = hash(32) = 32 mod 5 = 2 </a:t>
            </a:r>
          </a:p>
        </p:txBody>
      </p:sp>
      <p:sp>
        <p:nvSpPr>
          <p:cNvPr id="224263" name="Text Box 7"/>
          <p:cNvSpPr txBox="1">
            <a:spLocks noChangeArrowheads="1"/>
          </p:cNvSpPr>
          <p:nvPr/>
        </p:nvSpPr>
        <p:spPr bwMode="auto">
          <a:xfrm>
            <a:off x="1143000" y="3003550"/>
            <a:ext cx="36703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h</a:t>
            </a:r>
            <a:r>
              <a:rPr lang="en-US" sz="1800" baseline="-25000"/>
              <a:t>1</a:t>
            </a:r>
            <a:r>
              <a:rPr lang="en-US" sz="1800"/>
              <a:t>(32) = (hash(32) + f(1)) mod 5 </a:t>
            </a:r>
          </a:p>
          <a:p>
            <a:r>
              <a:rPr lang="en-US" sz="1800"/>
              <a:t>         = (2 + 1</a:t>
            </a:r>
            <a:r>
              <a:rPr lang="en-US" sz="1800" baseline="30000"/>
              <a:t>2</a:t>
            </a:r>
            <a:r>
              <a:rPr lang="en-US" sz="1800"/>
              <a:t>) mod 5 = 3 </a:t>
            </a:r>
          </a:p>
        </p:txBody>
      </p:sp>
      <p:sp>
        <p:nvSpPr>
          <p:cNvPr id="224264" name="Text Box 8"/>
          <p:cNvSpPr txBox="1">
            <a:spLocks noChangeArrowheads="1"/>
          </p:cNvSpPr>
          <p:nvPr/>
        </p:nvSpPr>
        <p:spPr bwMode="auto">
          <a:xfrm>
            <a:off x="1143000" y="3657600"/>
            <a:ext cx="36703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h</a:t>
            </a:r>
            <a:r>
              <a:rPr lang="en-US" sz="1800" baseline="-25000"/>
              <a:t>2</a:t>
            </a:r>
            <a:r>
              <a:rPr lang="en-US" sz="1800"/>
              <a:t>(32) = (hash(32) + f(2)) mod 5 </a:t>
            </a:r>
          </a:p>
          <a:p>
            <a:r>
              <a:rPr lang="en-US" sz="1800"/>
              <a:t>         = (2 + 2</a:t>
            </a:r>
            <a:r>
              <a:rPr lang="en-US" sz="1800" baseline="30000"/>
              <a:t>2</a:t>
            </a:r>
            <a:r>
              <a:rPr lang="en-US" sz="1800"/>
              <a:t>) mod 5 = 1 </a:t>
            </a:r>
          </a:p>
        </p:txBody>
      </p:sp>
      <p:grpSp>
        <p:nvGrpSpPr>
          <p:cNvPr id="224265" name="Group 9"/>
          <p:cNvGrpSpPr>
            <a:grpSpLocks/>
          </p:cNvGrpSpPr>
          <p:nvPr/>
        </p:nvGrpSpPr>
        <p:grpSpPr bwMode="auto">
          <a:xfrm>
            <a:off x="6400800" y="457200"/>
            <a:ext cx="2438400" cy="2667000"/>
            <a:chOff x="4032" y="288"/>
            <a:chExt cx="1536" cy="1680"/>
          </a:xfrm>
        </p:grpSpPr>
        <p:sp>
          <p:nvSpPr>
            <p:cNvPr id="224266" name="Rectangle 10"/>
            <p:cNvSpPr>
              <a:spLocks noChangeArrowheads="1"/>
            </p:cNvSpPr>
            <p:nvPr/>
          </p:nvSpPr>
          <p:spPr bwMode="auto">
            <a:xfrm>
              <a:off x="4416" y="299"/>
              <a:ext cx="585" cy="9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4267" name="Line 11"/>
            <p:cNvSpPr>
              <a:spLocks noChangeShapeType="1"/>
            </p:cNvSpPr>
            <p:nvPr/>
          </p:nvSpPr>
          <p:spPr bwMode="auto">
            <a:xfrm>
              <a:off x="4416" y="493"/>
              <a:ext cx="576"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24268" name="Line 12"/>
            <p:cNvSpPr>
              <a:spLocks noChangeShapeType="1"/>
            </p:cNvSpPr>
            <p:nvPr/>
          </p:nvSpPr>
          <p:spPr bwMode="auto">
            <a:xfrm>
              <a:off x="4416" y="685"/>
              <a:ext cx="576"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24269" name="Line 13"/>
            <p:cNvSpPr>
              <a:spLocks noChangeShapeType="1"/>
            </p:cNvSpPr>
            <p:nvPr/>
          </p:nvSpPr>
          <p:spPr bwMode="auto">
            <a:xfrm>
              <a:off x="4416" y="877"/>
              <a:ext cx="576"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24270" name="Line 14"/>
            <p:cNvSpPr>
              <a:spLocks noChangeShapeType="1"/>
            </p:cNvSpPr>
            <p:nvPr/>
          </p:nvSpPr>
          <p:spPr bwMode="auto">
            <a:xfrm>
              <a:off x="4416" y="1069"/>
              <a:ext cx="576"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24271" name="Text Box 15"/>
            <p:cNvSpPr txBox="1">
              <a:spLocks noChangeArrowheads="1"/>
            </p:cNvSpPr>
            <p:nvPr/>
          </p:nvSpPr>
          <p:spPr bwMode="auto">
            <a:xfrm>
              <a:off x="4214" y="288"/>
              <a:ext cx="18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0</a:t>
              </a:r>
            </a:p>
          </p:txBody>
        </p:sp>
        <p:sp>
          <p:nvSpPr>
            <p:cNvPr id="224272" name="Text Box 16"/>
            <p:cNvSpPr txBox="1">
              <a:spLocks noChangeArrowheads="1"/>
            </p:cNvSpPr>
            <p:nvPr/>
          </p:nvSpPr>
          <p:spPr bwMode="auto">
            <a:xfrm>
              <a:off x="4224" y="493"/>
              <a:ext cx="18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1</a:t>
              </a:r>
            </a:p>
          </p:txBody>
        </p:sp>
        <p:sp>
          <p:nvSpPr>
            <p:cNvPr id="224273" name="Text Box 17"/>
            <p:cNvSpPr txBox="1">
              <a:spLocks noChangeArrowheads="1"/>
            </p:cNvSpPr>
            <p:nvPr/>
          </p:nvSpPr>
          <p:spPr bwMode="auto">
            <a:xfrm>
              <a:off x="4224" y="685"/>
              <a:ext cx="18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2</a:t>
              </a:r>
            </a:p>
          </p:txBody>
        </p:sp>
        <p:sp>
          <p:nvSpPr>
            <p:cNvPr id="224274" name="Text Box 18"/>
            <p:cNvSpPr txBox="1">
              <a:spLocks noChangeArrowheads="1"/>
            </p:cNvSpPr>
            <p:nvPr/>
          </p:nvSpPr>
          <p:spPr bwMode="auto">
            <a:xfrm>
              <a:off x="4224" y="877"/>
              <a:ext cx="18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3</a:t>
              </a:r>
            </a:p>
          </p:txBody>
        </p:sp>
        <p:sp>
          <p:nvSpPr>
            <p:cNvPr id="224275" name="Text Box 19"/>
            <p:cNvSpPr txBox="1">
              <a:spLocks noChangeArrowheads="1"/>
            </p:cNvSpPr>
            <p:nvPr/>
          </p:nvSpPr>
          <p:spPr bwMode="auto">
            <a:xfrm>
              <a:off x="4224" y="1049"/>
              <a:ext cx="18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4</a:t>
              </a:r>
            </a:p>
          </p:txBody>
        </p:sp>
        <p:sp>
          <p:nvSpPr>
            <p:cNvPr id="224276" name="Rectangle 20"/>
            <p:cNvSpPr>
              <a:spLocks noChangeArrowheads="1"/>
            </p:cNvSpPr>
            <p:nvPr/>
          </p:nvSpPr>
          <p:spPr bwMode="auto">
            <a:xfrm>
              <a:off x="4560" y="493"/>
              <a:ext cx="25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21</a:t>
              </a:r>
            </a:p>
          </p:txBody>
        </p:sp>
        <p:sp>
          <p:nvSpPr>
            <p:cNvPr id="224277" name="Rectangle 21"/>
            <p:cNvSpPr>
              <a:spLocks noChangeArrowheads="1"/>
            </p:cNvSpPr>
            <p:nvPr/>
          </p:nvSpPr>
          <p:spPr bwMode="auto">
            <a:xfrm>
              <a:off x="4560" y="877"/>
              <a:ext cx="25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18</a:t>
              </a:r>
            </a:p>
          </p:txBody>
        </p:sp>
        <p:sp>
          <p:nvSpPr>
            <p:cNvPr id="224278" name="Rectangle 22"/>
            <p:cNvSpPr>
              <a:spLocks noChangeArrowheads="1"/>
            </p:cNvSpPr>
            <p:nvPr/>
          </p:nvSpPr>
          <p:spPr bwMode="auto">
            <a:xfrm>
              <a:off x="4032" y="1243"/>
              <a:ext cx="1536" cy="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lvl="1">
                <a:spcBef>
                  <a:spcPct val="20000"/>
                </a:spcBef>
                <a:buClr>
                  <a:schemeClr val="tx1"/>
                </a:buClr>
                <a:buSzPct val="60000"/>
                <a:buFont typeface="Wingdings" pitchFamily="2" charset="2"/>
                <a:buNone/>
              </a:pPr>
              <a:r>
                <a:rPr lang="en-US" sz="1200" i="1">
                  <a:latin typeface="Bookman Old Style" pitchFamily="18" charset="0"/>
                  <a:sym typeface="Symbol" pitchFamily="18" charset="2"/>
                </a:rPr>
                <a:t>TableSize = 5,  </a:t>
              </a:r>
            </a:p>
            <a:p>
              <a:pPr lvl="1">
                <a:spcBef>
                  <a:spcPct val="20000"/>
                </a:spcBef>
                <a:buClr>
                  <a:schemeClr val="tx1"/>
                </a:buClr>
                <a:buSzPct val="60000"/>
                <a:buFont typeface="Wingdings" pitchFamily="2" charset="2"/>
                <a:buNone/>
              </a:pPr>
              <a:r>
                <a:rPr lang="en-US" sz="1200" i="1">
                  <a:sym typeface="Symbol" pitchFamily="18" charset="2"/>
                </a:rPr>
                <a:t>hash</a:t>
              </a:r>
              <a:r>
                <a:rPr lang="en-US" sz="1200">
                  <a:sym typeface="Symbol" pitchFamily="18" charset="2"/>
                </a:rPr>
                <a:t>(</a:t>
              </a:r>
              <a:r>
                <a:rPr lang="en-US" sz="1200" i="1">
                  <a:sym typeface="Symbol" pitchFamily="18" charset="2"/>
                </a:rPr>
                <a:t>x</a:t>
              </a:r>
              <a:r>
                <a:rPr lang="en-US" sz="1200">
                  <a:sym typeface="Symbol" pitchFamily="18" charset="2"/>
                </a:rPr>
                <a:t>) = </a:t>
              </a:r>
              <a:r>
                <a:rPr lang="en-US" sz="1200" i="1">
                  <a:sym typeface="Symbol" pitchFamily="18" charset="2"/>
                </a:rPr>
                <a:t>x</a:t>
              </a:r>
              <a:r>
                <a:rPr lang="en-US" sz="1200">
                  <a:sym typeface="Symbol" pitchFamily="18" charset="2"/>
                </a:rPr>
                <a:t> mod 5, </a:t>
              </a:r>
            </a:p>
            <a:p>
              <a:pPr lvl="1">
                <a:spcBef>
                  <a:spcPct val="20000"/>
                </a:spcBef>
                <a:buClr>
                  <a:schemeClr val="tx1"/>
                </a:buClr>
                <a:buSzPct val="60000"/>
                <a:buFont typeface="Wingdings" pitchFamily="2" charset="2"/>
                <a:buNone/>
              </a:pPr>
              <a:r>
                <a:rPr lang="en-US" sz="1200">
                  <a:solidFill>
                    <a:srgbClr val="FF00FF"/>
                  </a:solidFill>
                  <a:sym typeface="Symbol" pitchFamily="18" charset="2"/>
                </a:rPr>
                <a:t>f(i) = i</a:t>
              </a:r>
              <a:r>
                <a:rPr lang="en-US" sz="1200" baseline="30000">
                  <a:solidFill>
                    <a:srgbClr val="FF00FF"/>
                  </a:solidFill>
                  <a:sym typeface="Symbol" pitchFamily="18" charset="2"/>
                </a:rPr>
                <a:t>2</a:t>
              </a:r>
              <a:r>
                <a:rPr lang="en-US" sz="1200">
                  <a:sym typeface="Symbol" pitchFamily="18" charset="2"/>
                </a:rPr>
                <a:t>, </a:t>
              </a:r>
            </a:p>
            <a:p>
              <a:pPr lvl="1">
                <a:spcBef>
                  <a:spcPct val="20000"/>
                </a:spcBef>
                <a:buClr>
                  <a:schemeClr val="tx1"/>
                </a:buClr>
                <a:buSzPct val="60000"/>
                <a:buFont typeface="Wingdings" pitchFamily="2" charset="2"/>
                <a:buNone/>
              </a:pPr>
              <a:r>
                <a:rPr lang="en-US" sz="1200">
                  <a:sym typeface="Symbol" pitchFamily="18" charset="2"/>
                </a:rPr>
                <a:t>h</a:t>
              </a:r>
              <a:r>
                <a:rPr lang="en-US" sz="1200" baseline="-25000">
                  <a:sym typeface="Symbol" pitchFamily="18" charset="2"/>
                </a:rPr>
                <a:t>i</a:t>
              </a:r>
              <a:r>
                <a:rPr lang="en-US" sz="1200">
                  <a:sym typeface="Symbol" pitchFamily="18" charset="2"/>
                </a:rPr>
                <a:t>(x) = (</a:t>
              </a:r>
              <a:r>
                <a:rPr lang="en-US" sz="1200" i="1">
                  <a:sym typeface="Symbol" pitchFamily="18" charset="2"/>
                </a:rPr>
                <a:t>hash</a:t>
              </a:r>
              <a:r>
                <a:rPr lang="en-US" sz="1200">
                  <a:sym typeface="Symbol" pitchFamily="18" charset="2"/>
                </a:rPr>
                <a:t>(x) +f(i))</a:t>
              </a:r>
            </a:p>
            <a:p>
              <a:pPr lvl="1">
                <a:spcBef>
                  <a:spcPct val="20000"/>
                </a:spcBef>
                <a:buClr>
                  <a:schemeClr val="tx1"/>
                </a:buClr>
                <a:buSzPct val="60000"/>
                <a:buFont typeface="Wingdings" pitchFamily="2" charset="2"/>
                <a:buNone/>
              </a:pPr>
              <a:r>
                <a:rPr lang="en-US" sz="1200">
                  <a:sym typeface="Symbol" pitchFamily="18" charset="2"/>
                </a:rPr>
                <a:t>           mod </a:t>
              </a:r>
              <a:r>
                <a:rPr lang="en-US" sz="1200" i="1">
                  <a:latin typeface="Bookman Old Style" pitchFamily="18" charset="0"/>
                  <a:sym typeface="Symbol" pitchFamily="18" charset="2"/>
                </a:rPr>
                <a:t>TableSize</a:t>
              </a:r>
              <a:r>
                <a:rPr lang="en-US" sz="1200">
                  <a:sym typeface="Symbol" pitchFamily="18" charset="2"/>
                </a:rPr>
                <a:t> </a:t>
              </a:r>
            </a:p>
          </p:txBody>
        </p:sp>
        <p:sp>
          <p:nvSpPr>
            <p:cNvPr id="224279" name="Rectangle 23"/>
            <p:cNvSpPr>
              <a:spLocks noChangeArrowheads="1"/>
            </p:cNvSpPr>
            <p:nvPr/>
          </p:nvSpPr>
          <p:spPr bwMode="auto">
            <a:xfrm>
              <a:off x="4560" y="665"/>
              <a:ext cx="25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12</a:t>
              </a:r>
            </a:p>
          </p:txBody>
        </p:sp>
      </p:grpSp>
      <p:sp>
        <p:nvSpPr>
          <p:cNvPr id="224280" name="Text Box 24"/>
          <p:cNvSpPr txBox="1">
            <a:spLocks noChangeArrowheads="1"/>
          </p:cNvSpPr>
          <p:nvPr/>
        </p:nvSpPr>
        <p:spPr bwMode="auto">
          <a:xfrm>
            <a:off x="1143000" y="4235450"/>
            <a:ext cx="461168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solidFill>
                  <a:srgbClr val="FF00FF"/>
                </a:solidFill>
              </a:rPr>
              <a:t>It is important that the table size is at least </a:t>
            </a:r>
          </a:p>
          <a:p>
            <a:r>
              <a:rPr lang="en-US" sz="1800">
                <a:solidFill>
                  <a:srgbClr val="FF00FF"/>
                </a:solidFill>
              </a:rPr>
              <a:t>    two times the total number of items.</a:t>
            </a:r>
          </a:p>
        </p:txBody>
      </p:sp>
      <p:grpSp>
        <p:nvGrpSpPr>
          <p:cNvPr id="224281" name="Group 25"/>
          <p:cNvGrpSpPr>
            <a:grpSpLocks/>
          </p:cNvGrpSpPr>
          <p:nvPr/>
        </p:nvGrpSpPr>
        <p:grpSpPr bwMode="auto">
          <a:xfrm>
            <a:off x="6918325" y="3255963"/>
            <a:ext cx="2132013" cy="3390900"/>
            <a:chOff x="4358" y="2051"/>
            <a:chExt cx="1343" cy="2136"/>
          </a:xfrm>
        </p:grpSpPr>
        <p:sp>
          <p:nvSpPr>
            <p:cNvPr id="224282" name="Rectangle 26"/>
            <p:cNvSpPr>
              <a:spLocks noChangeArrowheads="1"/>
            </p:cNvSpPr>
            <p:nvPr/>
          </p:nvSpPr>
          <p:spPr bwMode="auto">
            <a:xfrm>
              <a:off x="4560" y="2062"/>
              <a:ext cx="585" cy="15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4283" name="Line 27"/>
            <p:cNvSpPr>
              <a:spLocks noChangeShapeType="1"/>
            </p:cNvSpPr>
            <p:nvPr/>
          </p:nvSpPr>
          <p:spPr bwMode="auto">
            <a:xfrm>
              <a:off x="4560" y="2256"/>
              <a:ext cx="576"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24284" name="Line 28"/>
            <p:cNvSpPr>
              <a:spLocks noChangeShapeType="1"/>
            </p:cNvSpPr>
            <p:nvPr/>
          </p:nvSpPr>
          <p:spPr bwMode="auto">
            <a:xfrm>
              <a:off x="4560" y="2448"/>
              <a:ext cx="576"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24285" name="Line 29"/>
            <p:cNvSpPr>
              <a:spLocks noChangeShapeType="1"/>
            </p:cNvSpPr>
            <p:nvPr/>
          </p:nvSpPr>
          <p:spPr bwMode="auto">
            <a:xfrm>
              <a:off x="4560" y="2640"/>
              <a:ext cx="576"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24286" name="Line 30"/>
            <p:cNvSpPr>
              <a:spLocks noChangeShapeType="1"/>
            </p:cNvSpPr>
            <p:nvPr/>
          </p:nvSpPr>
          <p:spPr bwMode="auto">
            <a:xfrm>
              <a:off x="4560" y="2832"/>
              <a:ext cx="576"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24287" name="Line 31"/>
            <p:cNvSpPr>
              <a:spLocks noChangeShapeType="1"/>
            </p:cNvSpPr>
            <p:nvPr/>
          </p:nvSpPr>
          <p:spPr bwMode="auto">
            <a:xfrm>
              <a:off x="4560" y="3024"/>
              <a:ext cx="576"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24288" name="Line 32"/>
            <p:cNvSpPr>
              <a:spLocks noChangeShapeType="1"/>
            </p:cNvSpPr>
            <p:nvPr/>
          </p:nvSpPr>
          <p:spPr bwMode="auto">
            <a:xfrm>
              <a:off x="4560" y="3216"/>
              <a:ext cx="576"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24289" name="Line 33"/>
            <p:cNvSpPr>
              <a:spLocks noChangeShapeType="1"/>
            </p:cNvSpPr>
            <p:nvPr/>
          </p:nvSpPr>
          <p:spPr bwMode="auto">
            <a:xfrm>
              <a:off x="4560" y="3408"/>
              <a:ext cx="576"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24290" name="Text Box 34"/>
            <p:cNvSpPr txBox="1">
              <a:spLocks noChangeArrowheads="1"/>
            </p:cNvSpPr>
            <p:nvPr/>
          </p:nvSpPr>
          <p:spPr bwMode="auto">
            <a:xfrm>
              <a:off x="4358" y="2051"/>
              <a:ext cx="18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0</a:t>
              </a:r>
            </a:p>
          </p:txBody>
        </p:sp>
        <p:sp>
          <p:nvSpPr>
            <p:cNvPr id="224291" name="Text Box 35"/>
            <p:cNvSpPr txBox="1">
              <a:spLocks noChangeArrowheads="1"/>
            </p:cNvSpPr>
            <p:nvPr/>
          </p:nvSpPr>
          <p:spPr bwMode="auto">
            <a:xfrm>
              <a:off x="4368" y="2256"/>
              <a:ext cx="18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1</a:t>
              </a:r>
            </a:p>
          </p:txBody>
        </p:sp>
        <p:sp>
          <p:nvSpPr>
            <p:cNvPr id="224292" name="Text Box 36"/>
            <p:cNvSpPr txBox="1">
              <a:spLocks noChangeArrowheads="1"/>
            </p:cNvSpPr>
            <p:nvPr/>
          </p:nvSpPr>
          <p:spPr bwMode="auto">
            <a:xfrm>
              <a:off x="4368" y="2448"/>
              <a:ext cx="18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2</a:t>
              </a:r>
            </a:p>
          </p:txBody>
        </p:sp>
        <p:sp>
          <p:nvSpPr>
            <p:cNvPr id="224293" name="Text Box 37"/>
            <p:cNvSpPr txBox="1">
              <a:spLocks noChangeArrowheads="1"/>
            </p:cNvSpPr>
            <p:nvPr/>
          </p:nvSpPr>
          <p:spPr bwMode="auto">
            <a:xfrm>
              <a:off x="4368" y="2640"/>
              <a:ext cx="18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3</a:t>
              </a:r>
            </a:p>
          </p:txBody>
        </p:sp>
        <p:sp>
          <p:nvSpPr>
            <p:cNvPr id="224294" name="Text Box 38"/>
            <p:cNvSpPr txBox="1">
              <a:spLocks noChangeArrowheads="1"/>
            </p:cNvSpPr>
            <p:nvPr/>
          </p:nvSpPr>
          <p:spPr bwMode="auto">
            <a:xfrm>
              <a:off x="4368" y="2812"/>
              <a:ext cx="18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4</a:t>
              </a:r>
            </a:p>
          </p:txBody>
        </p:sp>
        <p:sp>
          <p:nvSpPr>
            <p:cNvPr id="224295" name="Text Box 39"/>
            <p:cNvSpPr txBox="1">
              <a:spLocks noChangeArrowheads="1"/>
            </p:cNvSpPr>
            <p:nvPr/>
          </p:nvSpPr>
          <p:spPr bwMode="auto">
            <a:xfrm>
              <a:off x="4368" y="3004"/>
              <a:ext cx="18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5</a:t>
              </a:r>
            </a:p>
          </p:txBody>
        </p:sp>
        <p:sp>
          <p:nvSpPr>
            <p:cNvPr id="224296" name="Text Box 40"/>
            <p:cNvSpPr txBox="1">
              <a:spLocks noChangeArrowheads="1"/>
            </p:cNvSpPr>
            <p:nvPr/>
          </p:nvSpPr>
          <p:spPr bwMode="auto">
            <a:xfrm>
              <a:off x="4368" y="3196"/>
              <a:ext cx="18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6</a:t>
              </a:r>
            </a:p>
          </p:txBody>
        </p:sp>
        <p:sp>
          <p:nvSpPr>
            <p:cNvPr id="224297" name="Text Box 41"/>
            <p:cNvSpPr txBox="1">
              <a:spLocks noChangeArrowheads="1"/>
            </p:cNvSpPr>
            <p:nvPr/>
          </p:nvSpPr>
          <p:spPr bwMode="auto">
            <a:xfrm>
              <a:off x="4368" y="3408"/>
              <a:ext cx="18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7</a:t>
              </a:r>
            </a:p>
          </p:txBody>
        </p:sp>
        <p:sp>
          <p:nvSpPr>
            <p:cNvPr id="224298" name="Rectangle 42"/>
            <p:cNvSpPr>
              <a:spLocks noChangeArrowheads="1"/>
            </p:cNvSpPr>
            <p:nvPr/>
          </p:nvSpPr>
          <p:spPr bwMode="auto">
            <a:xfrm>
              <a:off x="4704" y="2064"/>
              <a:ext cx="25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28</a:t>
              </a:r>
            </a:p>
          </p:txBody>
        </p:sp>
        <p:sp>
          <p:nvSpPr>
            <p:cNvPr id="224299" name="Rectangle 43"/>
            <p:cNvSpPr>
              <a:spLocks noChangeArrowheads="1"/>
            </p:cNvSpPr>
            <p:nvPr/>
          </p:nvSpPr>
          <p:spPr bwMode="auto">
            <a:xfrm>
              <a:off x="4704" y="3024"/>
              <a:ext cx="25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12</a:t>
              </a:r>
            </a:p>
          </p:txBody>
        </p:sp>
        <p:sp>
          <p:nvSpPr>
            <p:cNvPr id="224300" name="Rectangle 44"/>
            <p:cNvSpPr>
              <a:spLocks noChangeArrowheads="1"/>
            </p:cNvSpPr>
            <p:nvPr/>
          </p:nvSpPr>
          <p:spPr bwMode="auto">
            <a:xfrm>
              <a:off x="4704" y="2832"/>
              <a:ext cx="25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20</a:t>
              </a:r>
            </a:p>
          </p:txBody>
        </p:sp>
        <p:sp>
          <p:nvSpPr>
            <p:cNvPr id="224301" name="Rectangle 45"/>
            <p:cNvSpPr>
              <a:spLocks noChangeArrowheads="1"/>
            </p:cNvSpPr>
            <p:nvPr/>
          </p:nvSpPr>
          <p:spPr bwMode="auto">
            <a:xfrm>
              <a:off x="4413" y="3600"/>
              <a:ext cx="1288" cy="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20000"/>
                </a:spcBef>
                <a:buClr>
                  <a:schemeClr val="tx1"/>
                </a:buClr>
                <a:buSzPct val="60000"/>
                <a:buFont typeface="Wingdings" pitchFamily="2" charset="2"/>
                <a:buNone/>
              </a:pPr>
              <a:r>
                <a:rPr lang="en-US" sz="1200" i="1">
                  <a:latin typeface="Bookman Old Style" pitchFamily="18" charset="0"/>
                  <a:sym typeface="Symbol" pitchFamily="18" charset="2"/>
                </a:rPr>
                <a:t>TableSize = 8  </a:t>
              </a:r>
            </a:p>
            <a:p>
              <a:pPr>
                <a:spcBef>
                  <a:spcPct val="20000"/>
                </a:spcBef>
                <a:buClr>
                  <a:schemeClr val="tx1"/>
                </a:buClr>
                <a:buSzPct val="60000"/>
                <a:buFont typeface="Wingdings" pitchFamily="2" charset="2"/>
                <a:buNone/>
              </a:pPr>
              <a:r>
                <a:rPr lang="en-US" sz="1200" i="1">
                  <a:sym typeface="Symbol" pitchFamily="18" charset="2"/>
                </a:rPr>
                <a:t>hash</a:t>
              </a:r>
              <a:r>
                <a:rPr lang="en-US" sz="1200">
                  <a:sym typeface="Symbol" pitchFamily="18" charset="2"/>
                </a:rPr>
                <a:t>(</a:t>
              </a:r>
              <a:r>
                <a:rPr lang="en-US" sz="1200" i="1">
                  <a:sym typeface="Symbol" pitchFamily="18" charset="2"/>
                </a:rPr>
                <a:t>x</a:t>
              </a:r>
              <a:r>
                <a:rPr lang="en-US" sz="1200">
                  <a:sym typeface="Symbol" pitchFamily="18" charset="2"/>
                </a:rPr>
                <a:t>) = </a:t>
              </a:r>
              <a:r>
                <a:rPr lang="en-US" sz="1200" i="1">
                  <a:sym typeface="Symbol" pitchFamily="18" charset="2"/>
                </a:rPr>
                <a:t>x</a:t>
              </a:r>
              <a:r>
                <a:rPr lang="en-US" sz="1200">
                  <a:sym typeface="Symbol" pitchFamily="18" charset="2"/>
                </a:rPr>
                <a:t> mod 8, </a:t>
              </a:r>
              <a:r>
                <a:rPr lang="en-US" sz="1200">
                  <a:solidFill>
                    <a:srgbClr val="FF00FF"/>
                  </a:solidFill>
                  <a:sym typeface="Symbol" pitchFamily="18" charset="2"/>
                </a:rPr>
                <a:t>f(i) = i</a:t>
              </a:r>
              <a:r>
                <a:rPr lang="en-US" sz="1200" baseline="30000">
                  <a:solidFill>
                    <a:srgbClr val="FF00FF"/>
                  </a:solidFill>
                  <a:sym typeface="Symbol" pitchFamily="18" charset="2"/>
                </a:rPr>
                <a:t>2</a:t>
              </a:r>
              <a:endParaRPr lang="en-US" sz="1200">
                <a:sym typeface="Symbol" pitchFamily="18" charset="2"/>
              </a:endParaRPr>
            </a:p>
            <a:p>
              <a:pPr>
                <a:spcBef>
                  <a:spcPct val="20000"/>
                </a:spcBef>
                <a:buClr>
                  <a:schemeClr val="tx1"/>
                </a:buClr>
                <a:buSzPct val="60000"/>
                <a:buFont typeface="Wingdings" pitchFamily="2" charset="2"/>
                <a:buNone/>
              </a:pPr>
              <a:r>
                <a:rPr lang="en-US" sz="1200">
                  <a:sym typeface="Symbol" pitchFamily="18" charset="2"/>
                </a:rPr>
                <a:t>h</a:t>
              </a:r>
              <a:r>
                <a:rPr lang="en-US" sz="1200" baseline="-25000">
                  <a:sym typeface="Symbol" pitchFamily="18" charset="2"/>
                </a:rPr>
                <a:t>i</a:t>
              </a:r>
              <a:r>
                <a:rPr lang="en-US" sz="1200">
                  <a:sym typeface="Symbol" pitchFamily="18" charset="2"/>
                </a:rPr>
                <a:t>(x) = (</a:t>
              </a:r>
              <a:r>
                <a:rPr lang="en-US" sz="1200" i="1">
                  <a:sym typeface="Symbol" pitchFamily="18" charset="2"/>
                </a:rPr>
                <a:t>hash</a:t>
              </a:r>
              <a:r>
                <a:rPr lang="en-US" sz="1200">
                  <a:sym typeface="Symbol" pitchFamily="18" charset="2"/>
                </a:rPr>
                <a:t>(x) + f(i)) </a:t>
              </a:r>
            </a:p>
            <a:p>
              <a:pPr>
                <a:spcBef>
                  <a:spcPct val="20000"/>
                </a:spcBef>
                <a:buClr>
                  <a:schemeClr val="tx1"/>
                </a:buClr>
                <a:buSzPct val="60000"/>
                <a:buFont typeface="Wingdings" pitchFamily="2" charset="2"/>
                <a:buNone/>
              </a:pPr>
              <a:r>
                <a:rPr lang="en-US" sz="1200">
                  <a:sym typeface="Symbol" pitchFamily="18" charset="2"/>
                </a:rPr>
                <a:t>           mod </a:t>
              </a:r>
              <a:r>
                <a:rPr lang="en-US" sz="1200" i="1">
                  <a:latin typeface="Bookman Old Style" pitchFamily="18" charset="0"/>
                  <a:sym typeface="Symbol" pitchFamily="18" charset="2"/>
                </a:rPr>
                <a:t>TableSize</a:t>
              </a:r>
              <a:r>
                <a:rPr lang="en-US" sz="1200">
                  <a:sym typeface="Symbol" pitchFamily="18" charset="2"/>
                </a:rPr>
                <a:t> </a:t>
              </a:r>
            </a:p>
          </p:txBody>
        </p:sp>
      </p:grpSp>
      <p:sp>
        <p:nvSpPr>
          <p:cNvPr id="224302" name="Text Box 46"/>
          <p:cNvSpPr txBox="1">
            <a:spLocks noChangeArrowheads="1"/>
          </p:cNvSpPr>
          <p:nvPr/>
        </p:nvSpPr>
        <p:spPr bwMode="auto">
          <a:xfrm>
            <a:off x="877887" y="5997575"/>
            <a:ext cx="38830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dirty="0"/>
              <a:t>For example: Insert key 20 12 28 </a:t>
            </a:r>
            <a:r>
              <a:rPr lang="en-US" sz="1800" dirty="0">
                <a:solidFill>
                  <a:srgbClr val="FF00FF"/>
                </a:solidFill>
              </a:rPr>
              <a:t>36</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24265"/>
                                        </p:tgtEl>
                                        <p:attrNameLst>
                                          <p:attrName>style.visibility</p:attrName>
                                        </p:attrNameLst>
                                      </p:cBhvr>
                                      <p:to>
                                        <p:strVal val="visible"/>
                                      </p:to>
                                    </p:set>
                                    <p:animEffect transition="in" filter="blinds(horizontal)">
                                      <p:cBhvr>
                                        <p:cTn id="7" dur="500"/>
                                        <p:tgtEl>
                                          <p:spTgt spid="22426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24261"/>
                                        </p:tgtEl>
                                        <p:attrNameLst>
                                          <p:attrName>style.visibility</p:attrName>
                                        </p:attrNameLst>
                                      </p:cBhvr>
                                      <p:to>
                                        <p:strVal val="visible"/>
                                      </p:to>
                                    </p:set>
                                    <p:animEffect transition="in" filter="blinds(horizontal)">
                                      <p:cBhvr>
                                        <p:cTn id="12" dur="500"/>
                                        <p:tgtEl>
                                          <p:spTgt spid="22426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24262"/>
                                        </p:tgtEl>
                                        <p:attrNameLst>
                                          <p:attrName>style.visibility</p:attrName>
                                        </p:attrNameLst>
                                      </p:cBhvr>
                                      <p:to>
                                        <p:strVal val="visible"/>
                                      </p:to>
                                    </p:set>
                                    <p:animEffect transition="in" filter="blinds(horizontal)">
                                      <p:cBhvr>
                                        <p:cTn id="17" dur="500"/>
                                        <p:tgtEl>
                                          <p:spTgt spid="22426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24263"/>
                                        </p:tgtEl>
                                        <p:attrNameLst>
                                          <p:attrName>style.visibility</p:attrName>
                                        </p:attrNameLst>
                                      </p:cBhvr>
                                      <p:to>
                                        <p:strVal val="visible"/>
                                      </p:to>
                                    </p:set>
                                    <p:animEffect transition="in" filter="blinds(horizontal)">
                                      <p:cBhvr>
                                        <p:cTn id="22" dur="500"/>
                                        <p:tgtEl>
                                          <p:spTgt spid="22426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24264"/>
                                        </p:tgtEl>
                                        <p:attrNameLst>
                                          <p:attrName>style.visibility</p:attrName>
                                        </p:attrNameLst>
                                      </p:cBhvr>
                                      <p:to>
                                        <p:strVal val="visible"/>
                                      </p:to>
                                    </p:set>
                                    <p:animEffect transition="in" filter="blinds(horizontal)">
                                      <p:cBhvr>
                                        <p:cTn id="27" dur="500"/>
                                        <p:tgtEl>
                                          <p:spTgt spid="22426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24280"/>
                                        </p:tgtEl>
                                        <p:attrNameLst>
                                          <p:attrName>style.visibility</p:attrName>
                                        </p:attrNameLst>
                                      </p:cBhvr>
                                      <p:to>
                                        <p:strVal val="visible"/>
                                      </p:to>
                                    </p:set>
                                    <p:animEffect transition="in" filter="blinds(horizontal)">
                                      <p:cBhvr>
                                        <p:cTn id="32" dur="500"/>
                                        <p:tgtEl>
                                          <p:spTgt spid="224280"/>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nodeType="clickEffect">
                                  <p:stCondLst>
                                    <p:cond delay="0"/>
                                  </p:stCondLst>
                                  <p:childTnLst>
                                    <p:set>
                                      <p:cBhvr>
                                        <p:cTn id="36" dur="1" fill="hold">
                                          <p:stCondLst>
                                            <p:cond delay="0"/>
                                          </p:stCondLst>
                                        </p:cTn>
                                        <p:tgtEl>
                                          <p:spTgt spid="224281"/>
                                        </p:tgtEl>
                                        <p:attrNameLst>
                                          <p:attrName>style.visibility</p:attrName>
                                        </p:attrNameLst>
                                      </p:cBhvr>
                                      <p:to>
                                        <p:strVal val="visible"/>
                                      </p:to>
                                    </p:set>
                                    <p:animEffect transition="in" filter="blinds(horizontal)">
                                      <p:cBhvr>
                                        <p:cTn id="37" dur="500"/>
                                        <p:tgtEl>
                                          <p:spTgt spid="224281"/>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224302"/>
                                        </p:tgtEl>
                                        <p:attrNameLst>
                                          <p:attrName>style.visibility</p:attrName>
                                        </p:attrNameLst>
                                      </p:cBhvr>
                                      <p:to>
                                        <p:strVal val="visible"/>
                                      </p:to>
                                    </p:set>
                                    <p:animEffect transition="in" filter="blinds(horizontal)">
                                      <p:cBhvr>
                                        <p:cTn id="42" dur="500"/>
                                        <p:tgtEl>
                                          <p:spTgt spid="2243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4261" grpId="0" autoUpdateAnimBg="0"/>
      <p:bldP spid="224262" grpId="0" autoUpdateAnimBg="0"/>
      <p:bldP spid="224263" grpId="0" autoUpdateAnimBg="0"/>
      <p:bldP spid="224264" grpId="0" autoUpdateAnimBg="0"/>
      <p:bldP spid="224280" grpId="0" autoUpdateAnimBg="0"/>
      <p:bldP spid="224302" grpId="0"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2"/>
          <p:cNvSpPr>
            <a:spLocks noGrp="1" noChangeArrowheads="1"/>
          </p:cNvSpPr>
          <p:nvPr>
            <p:ph type="title"/>
          </p:nvPr>
        </p:nvSpPr>
        <p:spPr>
          <a:xfrm>
            <a:off x="609600" y="174625"/>
            <a:ext cx="7772400" cy="571500"/>
          </a:xfrm>
        </p:spPr>
        <p:txBody>
          <a:bodyPr/>
          <a:lstStyle/>
          <a:p>
            <a:r>
              <a:rPr lang="en-US" sz="2800"/>
              <a:t>Double Hashing</a:t>
            </a:r>
          </a:p>
        </p:txBody>
      </p:sp>
      <p:sp>
        <p:nvSpPr>
          <p:cNvPr id="225283" name="Rectangle 3" descr="Rectangle: Click to edit Master text styles&#10;Second level&#10;Third level&#10;Fourth level&#10;Fifth level"/>
          <p:cNvSpPr>
            <a:spLocks noGrp="1" noChangeArrowheads="1"/>
          </p:cNvSpPr>
          <p:nvPr>
            <p:ph idx="1"/>
          </p:nvPr>
        </p:nvSpPr>
        <p:spPr>
          <a:xfrm>
            <a:off x="565150" y="838200"/>
            <a:ext cx="8121650" cy="5641975"/>
          </a:xfrm>
        </p:spPr>
        <p:txBody>
          <a:bodyPr/>
          <a:lstStyle/>
          <a:p>
            <a:r>
              <a:rPr lang="en-US" sz="2000">
                <a:sym typeface="Symbol" pitchFamily="18" charset="2"/>
              </a:rPr>
              <a:t>For double hashing, one popular choice is f(i) = i * hash</a:t>
            </a:r>
            <a:r>
              <a:rPr lang="en-US" sz="2000" baseline="-25000">
                <a:sym typeface="Symbol" pitchFamily="18" charset="2"/>
              </a:rPr>
              <a:t>2</a:t>
            </a:r>
            <a:r>
              <a:rPr lang="en-US" sz="2000">
                <a:sym typeface="Symbol" pitchFamily="18" charset="2"/>
              </a:rPr>
              <a:t>(x).</a:t>
            </a:r>
          </a:p>
          <a:p>
            <a:r>
              <a:rPr lang="en-US" sz="2000">
                <a:sym typeface="Symbol" pitchFamily="18" charset="2"/>
              </a:rPr>
              <a:t>This formula says that we apply a second hash function to x and probe at a distance hash</a:t>
            </a:r>
            <a:r>
              <a:rPr lang="en-US" sz="2000" baseline="-25000">
                <a:sym typeface="Symbol" pitchFamily="18" charset="2"/>
              </a:rPr>
              <a:t>2</a:t>
            </a:r>
            <a:r>
              <a:rPr lang="en-US" sz="2000">
                <a:sym typeface="Symbol" pitchFamily="18" charset="2"/>
              </a:rPr>
              <a:t>(x), 2hash</a:t>
            </a:r>
            <a:r>
              <a:rPr lang="en-US" sz="2000" baseline="-25000">
                <a:sym typeface="Symbol" pitchFamily="18" charset="2"/>
              </a:rPr>
              <a:t>2</a:t>
            </a:r>
            <a:r>
              <a:rPr lang="en-US" sz="2000">
                <a:sym typeface="Symbol" pitchFamily="18" charset="2"/>
              </a:rPr>
              <a:t>(x), 3hash</a:t>
            </a:r>
            <a:r>
              <a:rPr lang="en-US" sz="2000" baseline="-25000">
                <a:sym typeface="Symbol" pitchFamily="18" charset="2"/>
              </a:rPr>
              <a:t>2</a:t>
            </a:r>
            <a:r>
              <a:rPr lang="en-US" sz="2000">
                <a:sym typeface="Symbol" pitchFamily="18" charset="2"/>
              </a:rPr>
              <a:t>(x), …, and so on.</a:t>
            </a:r>
          </a:p>
          <a:p>
            <a:r>
              <a:rPr lang="en-US" sz="2000">
                <a:sym typeface="Symbol" pitchFamily="18" charset="2"/>
              </a:rPr>
              <a:t>The choice of hash</a:t>
            </a:r>
            <a:r>
              <a:rPr lang="en-US" sz="2000" baseline="-25000">
                <a:sym typeface="Symbol" pitchFamily="18" charset="2"/>
              </a:rPr>
              <a:t>2</a:t>
            </a:r>
            <a:r>
              <a:rPr lang="en-US" sz="2000">
                <a:sym typeface="Symbol" pitchFamily="18" charset="2"/>
              </a:rPr>
              <a:t>(x) is essential.</a:t>
            </a:r>
          </a:p>
          <a:p>
            <a:pPr lvl="1"/>
            <a:r>
              <a:rPr lang="en-US" sz="1800">
                <a:sym typeface="Symbol" pitchFamily="18" charset="2"/>
              </a:rPr>
              <a:t>The function must never evaluate to zero.</a:t>
            </a:r>
          </a:p>
          <a:p>
            <a:pPr lvl="1"/>
            <a:r>
              <a:rPr lang="en-US" sz="1800">
                <a:sym typeface="Symbol" pitchFamily="18" charset="2"/>
              </a:rPr>
              <a:t>It is important to make sure all cells can be probed.</a:t>
            </a:r>
          </a:p>
          <a:p>
            <a:pPr lvl="1"/>
            <a:r>
              <a:rPr lang="en-US" sz="1800">
                <a:sym typeface="Symbol" pitchFamily="18" charset="2"/>
              </a:rPr>
              <a:t>A function such as hash</a:t>
            </a:r>
            <a:r>
              <a:rPr lang="en-US" sz="1800" baseline="-25000">
                <a:sym typeface="Symbol" pitchFamily="18" charset="2"/>
              </a:rPr>
              <a:t>2</a:t>
            </a:r>
            <a:r>
              <a:rPr lang="en-US" sz="1800">
                <a:sym typeface="Symbol" pitchFamily="18" charset="2"/>
              </a:rPr>
              <a:t>(x) = R – (x mod R), with R a prime smaller than </a:t>
            </a:r>
            <a:r>
              <a:rPr lang="en-US" sz="1800">
                <a:latin typeface="Bookman Old Style" pitchFamily="18" charset="0"/>
                <a:sym typeface="Symbol" pitchFamily="18" charset="2"/>
              </a:rPr>
              <a:t>TableSize</a:t>
            </a:r>
            <a:r>
              <a:rPr lang="en-US" sz="1800">
                <a:sym typeface="Symbol" pitchFamily="18" charset="2"/>
              </a:rPr>
              <a:t>. </a:t>
            </a:r>
          </a:p>
          <a:p>
            <a:pPr lvl="1"/>
            <a:r>
              <a:rPr lang="en-US" sz="1800">
                <a:latin typeface="Bookman Old Style" pitchFamily="18" charset="0"/>
                <a:sym typeface="Symbol" pitchFamily="18" charset="2"/>
              </a:rPr>
              <a:t>TableSize</a:t>
            </a:r>
            <a:r>
              <a:rPr lang="en-US" sz="1800">
                <a:sym typeface="Symbol" pitchFamily="18" charset="2"/>
              </a:rPr>
              <a:t> need to be prime.</a:t>
            </a:r>
          </a:p>
          <a:p>
            <a:r>
              <a:rPr lang="en-US" sz="2000">
                <a:sym typeface="Symbol" pitchFamily="18" charset="2"/>
              </a:rPr>
              <a:t>The cost of double hashing: the use of a second hash function.</a:t>
            </a:r>
          </a:p>
        </p:txBody>
      </p:sp>
      <p:sp>
        <p:nvSpPr>
          <p:cNvPr id="225284" name="Rectangle 4"/>
          <p:cNvSpPr>
            <a:spLocks noChangeArrowheads="1"/>
          </p:cNvSpPr>
          <p:nvPr/>
        </p:nvSpPr>
        <p:spPr bwMode="auto">
          <a:xfrm>
            <a:off x="3076575" y="2190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6306" name="Rectangle 2"/>
          <p:cNvSpPr>
            <a:spLocks noGrp="1" noChangeArrowheads="1"/>
          </p:cNvSpPr>
          <p:nvPr>
            <p:ph type="title"/>
          </p:nvPr>
        </p:nvSpPr>
        <p:spPr>
          <a:xfrm>
            <a:off x="609600" y="174625"/>
            <a:ext cx="7772400" cy="571500"/>
          </a:xfrm>
        </p:spPr>
        <p:txBody>
          <a:bodyPr/>
          <a:lstStyle/>
          <a:p>
            <a:r>
              <a:rPr lang="en-US" sz="2800"/>
              <a:t>Examples for Double Hashing</a:t>
            </a:r>
          </a:p>
        </p:txBody>
      </p:sp>
      <p:sp>
        <p:nvSpPr>
          <p:cNvPr id="226307" name="Rectangle 3" descr="Rectangle: Click to edit Master text styles&#10;Second level&#10;Third level&#10;Fourth level&#10;Fifth level"/>
          <p:cNvSpPr>
            <a:spLocks noGrp="1" noChangeArrowheads="1"/>
          </p:cNvSpPr>
          <p:nvPr>
            <p:ph idx="1"/>
          </p:nvPr>
        </p:nvSpPr>
        <p:spPr>
          <a:xfrm>
            <a:off x="412750" y="838200"/>
            <a:ext cx="8213725" cy="5641975"/>
          </a:xfrm>
        </p:spPr>
        <p:txBody>
          <a:bodyPr/>
          <a:lstStyle/>
          <a:p>
            <a:r>
              <a:rPr lang="en-US" sz="2000">
                <a:sym typeface="Symbol" pitchFamily="18" charset="2"/>
              </a:rPr>
              <a:t>For example: </a:t>
            </a:r>
            <a:r>
              <a:rPr lang="en-US" sz="1600" i="1">
                <a:latin typeface="Bookman Old Style" pitchFamily="18" charset="0"/>
                <a:sym typeface="Symbol" pitchFamily="18" charset="2"/>
              </a:rPr>
              <a:t>TableSize = 10,  </a:t>
            </a:r>
            <a:r>
              <a:rPr lang="en-US" sz="2000" i="1">
                <a:sym typeface="Symbol" pitchFamily="18" charset="2"/>
              </a:rPr>
              <a:t>hash</a:t>
            </a:r>
            <a:r>
              <a:rPr lang="en-US" sz="2000">
                <a:sym typeface="Symbol" pitchFamily="18" charset="2"/>
              </a:rPr>
              <a:t>(</a:t>
            </a:r>
            <a:r>
              <a:rPr lang="en-US" sz="2000" i="1">
                <a:sym typeface="Symbol" pitchFamily="18" charset="2"/>
              </a:rPr>
              <a:t>x</a:t>
            </a:r>
            <a:r>
              <a:rPr lang="en-US" sz="2000">
                <a:sym typeface="Symbol" pitchFamily="18" charset="2"/>
              </a:rPr>
              <a:t>) = </a:t>
            </a:r>
            <a:r>
              <a:rPr lang="en-US" sz="2000" i="1">
                <a:sym typeface="Symbol" pitchFamily="18" charset="2"/>
              </a:rPr>
              <a:t>x</a:t>
            </a:r>
            <a:r>
              <a:rPr lang="en-US" sz="2000">
                <a:sym typeface="Symbol" pitchFamily="18" charset="2"/>
              </a:rPr>
              <a:t> mod 10, </a:t>
            </a:r>
          </a:p>
          <a:p>
            <a:pPr>
              <a:buFont typeface="Wingdings" pitchFamily="2" charset="2"/>
              <a:buNone/>
            </a:pPr>
            <a:r>
              <a:rPr lang="en-US" sz="2000">
                <a:solidFill>
                  <a:srgbClr val="FF00FF"/>
                </a:solidFill>
                <a:sym typeface="Symbol" pitchFamily="18" charset="2"/>
              </a:rPr>
              <a:t>			 f(i) = i*hash</a:t>
            </a:r>
            <a:r>
              <a:rPr lang="en-US" sz="2000" baseline="-25000">
                <a:solidFill>
                  <a:srgbClr val="FF00FF"/>
                </a:solidFill>
                <a:sym typeface="Symbol" pitchFamily="18" charset="2"/>
              </a:rPr>
              <a:t>2</a:t>
            </a:r>
            <a:r>
              <a:rPr lang="en-US" sz="2000">
                <a:solidFill>
                  <a:srgbClr val="FF00FF"/>
                </a:solidFill>
                <a:sym typeface="Symbol" pitchFamily="18" charset="2"/>
              </a:rPr>
              <a:t>(x), hash</a:t>
            </a:r>
            <a:r>
              <a:rPr lang="en-US" sz="2000" baseline="-25000">
                <a:solidFill>
                  <a:srgbClr val="FF00FF"/>
                </a:solidFill>
                <a:sym typeface="Symbol" pitchFamily="18" charset="2"/>
              </a:rPr>
              <a:t>2</a:t>
            </a:r>
            <a:r>
              <a:rPr lang="en-US" sz="2000">
                <a:solidFill>
                  <a:srgbClr val="FF00FF"/>
                </a:solidFill>
                <a:sym typeface="Symbol" pitchFamily="18" charset="2"/>
              </a:rPr>
              <a:t>(x) = R – (</a:t>
            </a:r>
            <a:r>
              <a:rPr lang="en-US" sz="2000" i="1">
                <a:solidFill>
                  <a:srgbClr val="FF00FF"/>
                </a:solidFill>
                <a:sym typeface="Symbol" pitchFamily="18" charset="2"/>
              </a:rPr>
              <a:t>x</a:t>
            </a:r>
            <a:r>
              <a:rPr lang="en-US" sz="2000">
                <a:solidFill>
                  <a:srgbClr val="FF00FF"/>
                </a:solidFill>
                <a:sym typeface="Symbol" pitchFamily="18" charset="2"/>
              </a:rPr>
              <a:t> mod R), R = 7 </a:t>
            </a:r>
            <a:endParaRPr lang="en-US" sz="2000">
              <a:sym typeface="Symbol" pitchFamily="18" charset="2"/>
            </a:endParaRPr>
          </a:p>
          <a:p>
            <a:pPr>
              <a:buFont typeface="Wingdings" pitchFamily="2" charset="2"/>
              <a:buNone/>
            </a:pPr>
            <a:r>
              <a:rPr lang="en-US" sz="2000">
                <a:sym typeface="Symbol" pitchFamily="18" charset="2"/>
              </a:rPr>
              <a:t>			 h</a:t>
            </a:r>
            <a:r>
              <a:rPr lang="en-US" sz="2000" baseline="-25000">
                <a:sym typeface="Symbol" pitchFamily="18" charset="2"/>
              </a:rPr>
              <a:t>i</a:t>
            </a:r>
            <a:r>
              <a:rPr lang="en-US" sz="2000">
                <a:sym typeface="Symbol" pitchFamily="18" charset="2"/>
              </a:rPr>
              <a:t>(x) = (</a:t>
            </a:r>
            <a:r>
              <a:rPr lang="en-US" sz="2000" i="1">
                <a:sym typeface="Symbol" pitchFamily="18" charset="2"/>
              </a:rPr>
              <a:t>hash</a:t>
            </a:r>
            <a:r>
              <a:rPr lang="en-US" sz="2000">
                <a:sym typeface="Symbol" pitchFamily="18" charset="2"/>
              </a:rPr>
              <a:t>(x) + f(i)) mod </a:t>
            </a:r>
            <a:r>
              <a:rPr lang="en-US" sz="2000" i="1">
                <a:latin typeface="Bookman Old Style" pitchFamily="18" charset="0"/>
                <a:sym typeface="Symbol" pitchFamily="18" charset="2"/>
              </a:rPr>
              <a:t>TableSize</a:t>
            </a:r>
            <a:r>
              <a:rPr lang="en-US" sz="2000">
                <a:sym typeface="Symbol" pitchFamily="18" charset="2"/>
              </a:rPr>
              <a:t> </a:t>
            </a:r>
          </a:p>
          <a:p>
            <a:pPr>
              <a:buFont typeface="Wingdings" pitchFamily="2" charset="2"/>
              <a:buNone/>
            </a:pPr>
            <a:r>
              <a:rPr lang="en-US" sz="2000">
                <a:sym typeface="Symbol" pitchFamily="18" charset="2"/>
              </a:rPr>
              <a:t>	Insert keys: </a:t>
            </a:r>
            <a:r>
              <a:rPr lang="en-US" sz="2000">
                <a:solidFill>
                  <a:srgbClr val="FF00FF"/>
                </a:solidFill>
                <a:sym typeface="Symbol" pitchFamily="18" charset="2"/>
              </a:rPr>
              <a:t>89</a:t>
            </a:r>
            <a:r>
              <a:rPr lang="en-US" sz="2000">
                <a:sym typeface="Symbol" pitchFamily="18" charset="2"/>
              </a:rPr>
              <a:t>, 18, 49, 58, 69</a:t>
            </a:r>
          </a:p>
          <a:p>
            <a:pPr lvl="1"/>
            <a:endParaRPr lang="en-US" sz="1800">
              <a:sym typeface="Symbol" pitchFamily="18" charset="2"/>
            </a:endParaRPr>
          </a:p>
        </p:txBody>
      </p:sp>
      <p:sp>
        <p:nvSpPr>
          <p:cNvPr id="226308" name="Rectangle 4"/>
          <p:cNvSpPr>
            <a:spLocks noChangeArrowheads="1"/>
          </p:cNvSpPr>
          <p:nvPr/>
        </p:nvSpPr>
        <p:spPr bwMode="auto">
          <a:xfrm>
            <a:off x="3076575" y="2190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26309" name="Rectangle 5"/>
          <p:cNvSpPr>
            <a:spLocks noChangeArrowheads="1"/>
          </p:cNvSpPr>
          <p:nvPr/>
        </p:nvSpPr>
        <p:spPr bwMode="auto">
          <a:xfrm>
            <a:off x="6096000" y="3044825"/>
            <a:ext cx="928688" cy="30511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6310" name="Line 6"/>
          <p:cNvSpPr>
            <a:spLocks noChangeShapeType="1"/>
          </p:cNvSpPr>
          <p:nvPr/>
        </p:nvSpPr>
        <p:spPr bwMode="auto">
          <a:xfrm>
            <a:off x="6096000" y="33528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26311" name="Line 7"/>
          <p:cNvSpPr>
            <a:spLocks noChangeShapeType="1"/>
          </p:cNvSpPr>
          <p:nvPr/>
        </p:nvSpPr>
        <p:spPr bwMode="auto">
          <a:xfrm>
            <a:off x="6096000" y="36576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26312" name="Line 8"/>
          <p:cNvSpPr>
            <a:spLocks noChangeShapeType="1"/>
          </p:cNvSpPr>
          <p:nvPr/>
        </p:nvSpPr>
        <p:spPr bwMode="auto">
          <a:xfrm>
            <a:off x="6096000" y="39624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26313" name="Line 9"/>
          <p:cNvSpPr>
            <a:spLocks noChangeShapeType="1"/>
          </p:cNvSpPr>
          <p:nvPr/>
        </p:nvSpPr>
        <p:spPr bwMode="auto">
          <a:xfrm>
            <a:off x="6096000" y="42672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26314" name="Line 10"/>
          <p:cNvSpPr>
            <a:spLocks noChangeShapeType="1"/>
          </p:cNvSpPr>
          <p:nvPr/>
        </p:nvSpPr>
        <p:spPr bwMode="auto">
          <a:xfrm>
            <a:off x="6096000" y="45720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26315" name="Line 11"/>
          <p:cNvSpPr>
            <a:spLocks noChangeShapeType="1"/>
          </p:cNvSpPr>
          <p:nvPr/>
        </p:nvSpPr>
        <p:spPr bwMode="auto">
          <a:xfrm>
            <a:off x="6096000" y="48768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26316" name="Line 12"/>
          <p:cNvSpPr>
            <a:spLocks noChangeShapeType="1"/>
          </p:cNvSpPr>
          <p:nvPr/>
        </p:nvSpPr>
        <p:spPr bwMode="auto">
          <a:xfrm>
            <a:off x="6096000" y="51816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26317" name="Line 13"/>
          <p:cNvSpPr>
            <a:spLocks noChangeShapeType="1"/>
          </p:cNvSpPr>
          <p:nvPr/>
        </p:nvSpPr>
        <p:spPr bwMode="auto">
          <a:xfrm>
            <a:off x="6096000" y="54864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26318" name="Line 14"/>
          <p:cNvSpPr>
            <a:spLocks noChangeShapeType="1"/>
          </p:cNvSpPr>
          <p:nvPr/>
        </p:nvSpPr>
        <p:spPr bwMode="auto">
          <a:xfrm>
            <a:off x="6096000" y="57912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26319" name="Text Box 15"/>
          <p:cNvSpPr txBox="1">
            <a:spLocks noChangeArrowheads="1"/>
          </p:cNvSpPr>
          <p:nvPr/>
        </p:nvSpPr>
        <p:spPr bwMode="auto">
          <a:xfrm>
            <a:off x="5775325" y="3027363"/>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0</a:t>
            </a:r>
          </a:p>
        </p:txBody>
      </p:sp>
      <p:sp>
        <p:nvSpPr>
          <p:cNvPr id="226320" name="Text Box 16"/>
          <p:cNvSpPr txBox="1">
            <a:spLocks noChangeArrowheads="1"/>
          </p:cNvSpPr>
          <p:nvPr/>
        </p:nvSpPr>
        <p:spPr bwMode="auto">
          <a:xfrm>
            <a:off x="5791200" y="33528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1</a:t>
            </a:r>
          </a:p>
        </p:txBody>
      </p:sp>
      <p:sp>
        <p:nvSpPr>
          <p:cNvPr id="226321" name="Text Box 17"/>
          <p:cNvSpPr txBox="1">
            <a:spLocks noChangeArrowheads="1"/>
          </p:cNvSpPr>
          <p:nvPr/>
        </p:nvSpPr>
        <p:spPr bwMode="auto">
          <a:xfrm>
            <a:off x="5791200" y="36576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2</a:t>
            </a:r>
          </a:p>
        </p:txBody>
      </p:sp>
      <p:sp>
        <p:nvSpPr>
          <p:cNvPr id="226322" name="Text Box 18"/>
          <p:cNvSpPr txBox="1">
            <a:spLocks noChangeArrowheads="1"/>
          </p:cNvSpPr>
          <p:nvPr/>
        </p:nvSpPr>
        <p:spPr bwMode="auto">
          <a:xfrm>
            <a:off x="5791200" y="39624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3</a:t>
            </a:r>
          </a:p>
        </p:txBody>
      </p:sp>
      <p:sp>
        <p:nvSpPr>
          <p:cNvPr id="226323" name="Text Box 19"/>
          <p:cNvSpPr txBox="1">
            <a:spLocks noChangeArrowheads="1"/>
          </p:cNvSpPr>
          <p:nvPr/>
        </p:nvSpPr>
        <p:spPr bwMode="auto">
          <a:xfrm>
            <a:off x="5791200" y="423545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4</a:t>
            </a:r>
          </a:p>
        </p:txBody>
      </p:sp>
      <p:sp>
        <p:nvSpPr>
          <p:cNvPr id="226324" name="Text Box 20"/>
          <p:cNvSpPr txBox="1">
            <a:spLocks noChangeArrowheads="1"/>
          </p:cNvSpPr>
          <p:nvPr/>
        </p:nvSpPr>
        <p:spPr bwMode="auto">
          <a:xfrm>
            <a:off x="5791200" y="454025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5</a:t>
            </a:r>
          </a:p>
        </p:txBody>
      </p:sp>
      <p:sp>
        <p:nvSpPr>
          <p:cNvPr id="226325" name="Text Box 21"/>
          <p:cNvSpPr txBox="1">
            <a:spLocks noChangeArrowheads="1"/>
          </p:cNvSpPr>
          <p:nvPr/>
        </p:nvSpPr>
        <p:spPr bwMode="auto">
          <a:xfrm>
            <a:off x="5791200" y="484505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6</a:t>
            </a:r>
          </a:p>
        </p:txBody>
      </p:sp>
      <p:sp>
        <p:nvSpPr>
          <p:cNvPr id="226326" name="Text Box 22"/>
          <p:cNvSpPr txBox="1">
            <a:spLocks noChangeArrowheads="1"/>
          </p:cNvSpPr>
          <p:nvPr/>
        </p:nvSpPr>
        <p:spPr bwMode="auto">
          <a:xfrm>
            <a:off x="5791200" y="51816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7</a:t>
            </a:r>
          </a:p>
        </p:txBody>
      </p:sp>
      <p:sp>
        <p:nvSpPr>
          <p:cNvPr id="226327" name="Text Box 23"/>
          <p:cNvSpPr txBox="1">
            <a:spLocks noChangeArrowheads="1"/>
          </p:cNvSpPr>
          <p:nvPr/>
        </p:nvSpPr>
        <p:spPr bwMode="auto">
          <a:xfrm>
            <a:off x="5791200" y="54864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8</a:t>
            </a:r>
          </a:p>
        </p:txBody>
      </p:sp>
      <p:sp>
        <p:nvSpPr>
          <p:cNvPr id="226328" name="Text Box 24"/>
          <p:cNvSpPr txBox="1">
            <a:spLocks noChangeArrowheads="1"/>
          </p:cNvSpPr>
          <p:nvPr/>
        </p:nvSpPr>
        <p:spPr bwMode="auto">
          <a:xfrm>
            <a:off x="5791200" y="57912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9</a:t>
            </a:r>
          </a:p>
        </p:txBody>
      </p:sp>
      <p:sp>
        <p:nvSpPr>
          <p:cNvPr id="226329" name="Text Box 25"/>
          <p:cNvSpPr txBox="1">
            <a:spLocks noChangeArrowheads="1"/>
          </p:cNvSpPr>
          <p:nvPr/>
        </p:nvSpPr>
        <p:spPr bwMode="auto">
          <a:xfrm>
            <a:off x="838200" y="2667000"/>
            <a:ext cx="39338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h</a:t>
            </a:r>
            <a:r>
              <a:rPr lang="en-US" sz="1800" baseline="-25000"/>
              <a:t>0</a:t>
            </a:r>
            <a:r>
              <a:rPr lang="en-US" sz="1800"/>
              <a:t>(89) = hash(89) = 89 mod 10 = 9 </a:t>
            </a:r>
          </a:p>
        </p:txBody>
      </p:sp>
      <p:sp>
        <p:nvSpPr>
          <p:cNvPr id="226330" name="Rectangle 26"/>
          <p:cNvSpPr>
            <a:spLocks noChangeArrowheads="1"/>
          </p:cNvSpPr>
          <p:nvPr/>
        </p:nvSpPr>
        <p:spPr bwMode="auto">
          <a:xfrm>
            <a:off x="6324600" y="579120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89</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26329"/>
                                        </p:tgtEl>
                                        <p:attrNameLst>
                                          <p:attrName>style.visibility</p:attrName>
                                        </p:attrNameLst>
                                      </p:cBhvr>
                                      <p:to>
                                        <p:strVal val="visible"/>
                                      </p:to>
                                    </p:set>
                                    <p:animEffect transition="in" filter="blinds(horizontal)">
                                      <p:cBhvr>
                                        <p:cTn id="7" dur="500"/>
                                        <p:tgtEl>
                                          <p:spTgt spid="22632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26330"/>
                                        </p:tgtEl>
                                        <p:attrNameLst>
                                          <p:attrName>style.visibility</p:attrName>
                                        </p:attrNameLst>
                                      </p:cBhvr>
                                      <p:to>
                                        <p:strVal val="visible"/>
                                      </p:to>
                                    </p:set>
                                    <p:animEffect transition="in" filter="blinds(horizontal)">
                                      <p:cBhvr>
                                        <p:cTn id="12" dur="500"/>
                                        <p:tgtEl>
                                          <p:spTgt spid="2263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6329" grpId="0" autoUpdateAnimBg="0"/>
      <p:bldP spid="226330" grpId="0"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7330" name="Rectangle 2"/>
          <p:cNvSpPr>
            <a:spLocks noGrp="1" noChangeArrowheads="1"/>
          </p:cNvSpPr>
          <p:nvPr>
            <p:ph type="title"/>
          </p:nvPr>
        </p:nvSpPr>
        <p:spPr>
          <a:xfrm>
            <a:off x="609600" y="174625"/>
            <a:ext cx="7772400" cy="571500"/>
          </a:xfrm>
        </p:spPr>
        <p:txBody>
          <a:bodyPr/>
          <a:lstStyle/>
          <a:p>
            <a:r>
              <a:rPr lang="en-US" sz="2800"/>
              <a:t>Examples for Double Hashing</a:t>
            </a:r>
          </a:p>
        </p:txBody>
      </p:sp>
      <p:sp>
        <p:nvSpPr>
          <p:cNvPr id="227331" name="Rectangle 3" descr="Rectangle: Click to edit Master text styles&#10;Second level&#10;Third level&#10;Fourth level&#10;Fifth level"/>
          <p:cNvSpPr>
            <a:spLocks noGrp="1" noChangeArrowheads="1"/>
          </p:cNvSpPr>
          <p:nvPr>
            <p:ph idx="1"/>
          </p:nvPr>
        </p:nvSpPr>
        <p:spPr>
          <a:xfrm>
            <a:off x="412750" y="838200"/>
            <a:ext cx="8213725" cy="5641975"/>
          </a:xfrm>
        </p:spPr>
        <p:txBody>
          <a:bodyPr/>
          <a:lstStyle/>
          <a:p>
            <a:r>
              <a:rPr lang="en-US" sz="2000">
                <a:sym typeface="Symbol" pitchFamily="18" charset="2"/>
              </a:rPr>
              <a:t>For example: </a:t>
            </a:r>
            <a:r>
              <a:rPr lang="en-US" sz="1600" i="1">
                <a:latin typeface="Bookman Old Style" pitchFamily="18" charset="0"/>
                <a:sym typeface="Symbol" pitchFamily="18" charset="2"/>
              </a:rPr>
              <a:t>TableSize = 10,  </a:t>
            </a:r>
            <a:r>
              <a:rPr lang="en-US" sz="2000" i="1">
                <a:sym typeface="Symbol" pitchFamily="18" charset="2"/>
              </a:rPr>
              <a:t>hash</a:t>
            </a:r>
            <a:r>
              <a:rPr lang="en-US" sz="2000">
                <a:sym typeface="Symbol" pitchFamily="18" charset="2"/>
              </a:rPr>
              <a:t>(</a:t>
            </a:r>
            <a:r>
              <a:rPr lang="en-US" sz="2000" i="1">
                <a:sym typeface="Symbol" pitchFamily="18" charset="2"/>
              </a:rPr>
              <a:t>x</a:t>
            </a:r>
            <a:r>
              <a:rPr lang="en-US" sz="2000">
                <a:sym typeface="Symbol" pitchFamily="18" charset="2"/>
              </a:rPr>
              <a:t>) = </a:t>
            </a:r>
            <a:r>
              <a:rPr lang="en-US" sz="2000" i="1">
                <a:sym typeface="Symbol" pitchFamily="18" charset="2"/>
              </a:rPr>
              <a:t>x</a:t>
            </a:r>
            <a:r>
              <a:rPr lang="en-US" sz="2000">
                <a:sym typeface="Symbol" pitchFamily="18" charset="2"/>
              </a:rPr>
              <a:t> mod 10, </a:t>
            </a:r>
          </a:p>
          <a:p>
            <a:pPr>
              <a:buFont typeface="Wingdings" pitchFamily="2" charset="2"/>
              <a:buNone/>
            </a:pPr>
            <a:r>
              <a:rPr lang="en-US" sz="2000">
                <a:solidFill>
                  <a:srgbClr val="FF00FF"/>
                </a:solidFill>
                <a:sym typeface="Symbol" pitchFamily="18" charset="2"/>
              </a:rPr>
              <a:t>			 f(i) = i*hash</a:t>
            </a:r>
            <a:r>
              <a:rPr lang="en-US" sz="2000" baseline="-25000">
                <a:solidFill>
                  <a:srgbClr val="FF00FF"/>
                </a:solidFill>
                <a:sym typeface="Symbol" pitchFamily="18" charset="2"/>
              </a:rPr>
              <a:t>2</a:t>
            </a:r>
            <a:r>
              <a:rPr lang="en-US" sz="2000">
                <a:solidFill>
                  <a:srgbClr val="FF00FF"/>
                </a:solidFill>
                <a:sym typeface="Symbol" pitchFamily="18" charset="2"/>
              </a:rPr>
              <a:t>(x), hash</a:t>
            </a:r>
            <a:r>
              <a:rPr lang="en-US" sz="2000" baseline="-25000">
                <a:solidFill>
                  <a:srgbClr val="FF00FF"/>
                </a:solidFill>
                <a:sym typeface="Symbol" pitchFamily="18" charset="2"/>
              </a:rPr>
              <a:t>2</a:t>
            </a:r>
            <a:r>
              <a:rPr lang="en-US" sz="2000">
                <a:solidFill>
                  <a:srgbClr val="FF00FF"/>
                </a:solidFill>
                <a:sym typeface="Symbol" pitchFamily="18" charset="2"/>
              </a:rPr>
              <a:t>(x) = R – (</a:t>
            </a:r>
            <a:r>
              <a:rPr lang="en-US" sz="2000" i="1">
                <a:solidFill>
                  <a:srgbClr val="FF00FF"/>
                </a:solidFill>
                <a:sym typeface="Symbol" pitchFamily="18" charset="2"/>
              </a:rPr>
              <a:t>x</a:t>
            </a:r>
            <a:r>
              <a:rPr lang="en-US" sz="2000">
                <a:solidFill>
                  <a:srgbClr val="FF00FF"/>
                </a:solidFill>
                <a:sym typeface="Symbol" pitchFamily="18" charset="2"/>
              </a:rPr>
              <a:t> mod R), R = 7 </a:t>
            </a:r>
            <a:endParaRPr lang="en-US" sz="2000">
              <a:sym typeface="Symbol" pitchFamily="18" charset="2"/>
            </a:endParaRPr>
          </a:p>
          <a:p>
            <a:pPr>
              <a:buFont typeface="Wingdings" pitchFamily="2" charset="2"/>
              <a:buNone/>
            </a:pPr>
            <a:r>
              <a:rPr lang="en-US" sz="2000">
                <a:sym typeface="Symbol" pitchFamily="18" charset="2"/>
              </a:rPr>
              <a:t>			 h</a:t>
            </a:r>
            <a:r>
              <a:rPr lang="en-US" sz="2000" baseline="-25000">
                <a:sym typeface="Symbol" pitchFamily="18" charset="2"/>
              </a:rPr>
              <a:t>i</a:t>
            </a:r>
            <a:r>
              <a:rPr lang="en-US" sz="2000">
                <a:sym typeface="Symbol" pitchFamily="18" charset="2"/>
              </a:rPr>
              <a:t>(x) = (</a:t>
            </a:r>
            <a:r>
              <a:rPr lang="en-US" sz="2000" i="1">
                <a:sym typeface="Symbol" pitchFamily="18" charset="2"/>
              </a:rPr>
              <a:t>hash</a:t>
            </a:r>
            <a:r>
              <a:rPr lang="en-US" sz="2000">
                <a:sym typeface="Symbol" pitchFamily="18" charset="2"/>
              </a:rPr>
              <a:t>(x) + f(i)) mod </a:t>
            </a:r>
            <a:r>
              <a:rPr lang="en-US" sz="2000" i="1">
                <a:latin typeface="Bookman Old Style" pitchFamily="18" charset="0"/>
                <a:sym typeface="Symbol" pitchFamily="18" charset="2"/>
              </a:rPr>
              <a:t>TableSize</a:t>
            </a:r>
            <a:r>
              <a:rPr lang="en-US" sz="2000">
                <a:sym typeface="Symbol" pitchFamily="18" charset="2"/>
              </a:rPr>
              <a:t> </a:t>
            </a:r>
          </a:p>
          <a:p>
            <a:pPr>
              <a:buFont typeface="Wingdings" pitchFamily="2" charset="2"/>
              <a:buNone/>
            </a:pPr>
            <a:r>
              <a:rPr lang="en-US" sz="2000">
                <a:sym typeface="Symbol" pitchFamily="18" charset="2"/>
              </a:rPr>
              <a:t>	Insert keys: 89, </a:t>
            </a:r>
            <a:r>
              <a:rPr lang="en-US" sz="2000">
                <a:solidFill>
                  <a:srgbClr val="FF00FF"/>
                </a:solidFill>
                <a:sym typeface="Symbol" pitchFamily="18" charset="2"/>
              </a:rPr>
              <a:t>18</a:t>
            </a:r>
            <a:r>
              <a:rPr lang="en-US" sz="2000">
                <a:sym typeface="Symbol" pitchFamily="18" charset="2"/>
              </a:rPr>
              <a:t>, 49, 58, 69</a:t>
            </a:r>
          </a:p>
          <a:p>
            <a:pPr lvl="1"/>
            <a:endParaRPr lang="en-US" sz="1800">
              <a:sym typeface="Symbol" pitchFamily="18" charset="2"/>
            </a:endParaRPr>
          </a:p>
        </p:txBody>
      </p:sp>
      <p:sp>
        <p:nvSpPr>
          <p:cNvPr id="227332" name="Rectangle 4"/>
          <p:cNvSpPr>
            <a:spLocks noChangeArrowheads="1"/>
          </p:cNvSpPr>
          <p:nvPr/>
        </p:nvSpPr>
        <p:spPr bwMode="auto">
          <a:xfrm>
            <a:off x="3076575" y="2190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27333" name="Rectangle 5"/>
          <p:cNvSpPr>
            <a:spLocks noChangeArrowheads="1"/>
          </p:cNvSpPr>
          <p:nvPr/>
        </p:nvSpPr>
        <p:spPr bwMode="auto">
          <a:xfrm>
            <a:off x="6096000" y="3044825"/>
            <a:ext cx="928688" cy="30511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7334" name="Line 6"/>
          <p:cNvSpPr>
            <a:spLocks noChangeShapeType="1"/>
          </p:cNvSpPr>
          <p:nvPr/>
        </p:nvSpPr>
        <p:spPr bwMode="auto">
          <a:xfrm>
            <a:off x="6096000" y="33528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27335" name="Line 7"/>
          <p:cNvSpPr>
            <a:spLocks noChangeShapeType="1"/>
          </p:cNvSpPr>
          <p:nvPr/>
        </p:nvSpPr>
        <p:spPr bwMode="auto">
          <a:xfrm>
            <a:off x="6096000" y="36576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27336" name="Line 8"/>
          <p:cNvSpPr>
            <a:spLocks noChangeShapeType="1"/>
          </p:cNvSpPr>
          <p:nvPr/>
        </p:nvSpPr>
        <p:spPr bwMode="auto">
          <a:xfrm>
            <a:off x="6096000" y="39624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27337" name="Line 9"/>
          <p:cNvSpPr>
            <a:spLocks noChangeShapeType="1"/>
          </p:cNvSpPr>
          <p:nvPr/>
        </p:nvSpPr>
        <p:spPr bwMode="auto">
          <a:xfrm>
            <a:off x="6096000" y="42672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27338" name="Line 10"/>
          <p:cNvSpPr>
            <a:spLocks noChangeShapeType="1"/>
          </p:cNvSpPr>
          <p:nvPr/>
        </p:nvSpPr>
        <p:spPr bwMode="auto">
          <a:xfrm>
            <a:off x="6096000" y="45720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27339" name="Line 11"/>
          <p:cNvSpPr>
            <a:spLocks noChangeShapeType="1"/>
          </p:cNvSpPr>
          <p:nvPr/>
        </p:nvSpPr>
        <p:spPr bwMode="auto">
          <a:xfrm>
            <a:off x="6096000" y="48768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27340" name="Line 12"/>
          <p:cNvSpPr>
            <a:spLocks noChangeShapeType="1"/>
          </p:cNvSpPr>
          <p:nvPr/>
        </p:nvSpPr>
        <p:spPr bwMode="auto">
          <a:xfrm>
            <a:off x="6096000" y="51816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27341" name="Line 13"/>
          <p:cNvSpPr>
            <a:spLocks noChangeShapeType="1"/>
          </p:cNvSpPr>
          <p:nvPr/>
        </p:nvSpPr>
        <p:spPr bwMode="auto">
          <a:xfrm>
            <a:off x="6096000" y="54864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27342" name="Line 14"/>
          <p:cNvSpPr>
            <a:spLocks noChangeShapeType="1"/>
          </p:cNvSpPr>
          <p:nvPr/>
        </p:nvSpPr>
        <p:spPr bwMode="auto">
          <a:xfrm>
            <a:off x="6096000" y="57912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27343" name="Text Box 15"/>
          <p:cNvSpPr txBox="1">
            <a:spLocks noChangeArrowheads="1"/>
          </p:cNvSpPr>
          <p:nvPr/>
        </p:nvSpPr>
        <p:spPr bwMode="auto">
          <a:xfrm>
            <a:off x="5775325" y="3027363"/>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0</a:t>
            </a:r>
          </a:p>
        </p:txBody>
      </p:sp>
      <p:sp>
        <p:nvSpPr>
          <p:cNvPr id="227344" name="Text Box 16"/>
          <p:cNvSpPr txBox="1">
            <a:spLocks noChangeArrowheads="1"/>
          </p:cNvSpPr>
          <p:nvPr/>
        </p:nvSpPr>
        <p:spPr bwMode="auto">
          <a:xfrm>
            <a:off x="5791200" y="33528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1</a:t>
            </a:r>
          </a:p>
        </p:txBody>
      </p:sp>
      <p:sp>
        <p:nvSpPr>
          <p:cNvPr id="227345" name="Text Box 17"/>
          <p:cNvSpPr txBox="1">
            <a:spLocks noChangeArrowheads="1"/>
          </p:cNvSpPr>
          <p:nvPr/>
        </p:nvSpPr>
        <p:spPr bwMode="auto">
          <a:xfrm>
            <a:off x="5791200" y="36576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2</a:t>
            </a:r>
          </a:p>
        </p:txBody>
      </p:sp>
      <p:sp>
        <p:nvSpPr>
          <p:cNvPr id="227346" name="Text Box 18"/>
          <p:cNvSpPr txBox="1">
            <a:spLocks noChangeArrowheads="1"/>
          </p:cNvSpPr>
          <p:nvPr/>
        </p:nvSpPr>
        <p:spPr bwMode="auto">
          <a:xfrm>
            <a:off x="5791200" y="39624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3</a:t>
            </a:r>
          </a:p>
        </p:txBody>
      </p:sp>
      <p:sp>
        <p:nvSpPr>
          <p:cNvPr id="227347" name="Text Box 19"/>
          <p:cNvSpPr txBox="1">
            <a:spLocks noChangeArrowheads="1"/>
          </p:cNvSpPr>
          <p:nvPr/>
        </p:nvSpPr>
        <p:spPr bwMode="auto">
          <a:xfrm>
            <a:off x="5791200" y="423545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4</a:t>
            </a:r>
          </a:p>
        </p:txBody>
      </p:sp>
      <p:sp>
        <p:nvSpPr>
          <p:cNvPr id="227348" name="Text Box 20"/>
          <p:cNvSpPr txBox="1">
            <a:spLocks noChangeArrowheads="1"/>
          </p:cNvSpPr>
          <p:nvPr/>
        </p:nvSpPr>
        <p:spPr bwMode="auto">
          <a:xfrm>
            <a:off x="5791200" y="454025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5</a:t>
            </a:r>
          </a:p>
        </p:txBody>
      </p:sp>
      <p:sp>
        <p:nvSpPr>
          <p:cNvPr id="227349" name="Text Box 21"/>
          <p:cNvSpPr txBox="1">
            <a:spLocks noChangeArrowheads="1"/>
          </p:cNvSpPr>
          <p:nvPr/>
        </p:nvSpPr>
        <p:spPr bwMode="auto">
          <a:xfrm>
            <a:off x="5791200" y="484505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6</a:t>
            </a:r>
          </a:p>
        </p:txBody>
      </p:sp>
      <p:sp>
        <p:nvSpPr>
          <p:cNvPr id="227350" name="Text Box 22"/>
          <p:cNvSpPr txBox="1">
            <a:spLocks noChangeArrowheads="1"/>
          </p:cNvSpPr>
          <p:nvPr/>
        </p:nvSpPr>
        <p:spPr bwMode="auto">
          <a:xfrm>
            <a:off x="5791200" y="51816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7</a:t>
            </a:r>
          </a:p>
        </p:txBody>
      </p:sp>
      <p:sp>
        <p:nvSpPr>
          <p:cNvPr id="227351" name="Text Box 23"/>
          <p:cNvSpPr txBox="1">
            <a:spLocks noChangeArrowheads="1"/>
          </p:cNvSpPr>
          <p:nvPr/>
        </p:nvSpPr>
        <p:spPr bwMode="auto">
          <a:xfrm>
            <a:off x="5791200" y="54864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8</a:t>
            </a:r>
          </a:p>
        </p:txBody>
      </p:sp>
      <p:sp>
        <p:nvSpPr>
          <p:cNvPr id="227352" name="Text Box 24"/>
          <p:cNvSpPr txBox="1">
            <a:spLocks noChangeArrowheads="1"/>
          </p:cNvSpPr>
          <p:nvPr/>
        </p:nvSpPr>
        <p:spPr bwMode="auto">
          <a:xfrm>
            <a:off x="5791200" y="57912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9</a:t>
            </a:r>
          </a:p>
        </p:txBody>
      </p:sp>
      <p:sp>
        <p:nvSpPr>
          <p:cNvPr id="227353" name="Text Box 25"/>
          <p:cNvSpPr txBox="1">
            <a:spLocks noChangeArrowheads="1"/>
          </p:cNvSpPr>
          <p:nvPr/>
        </p:nvSpPr>
        <p:spPr bwMode="auto">
          <a:xfrm>
            <a:off x="838200" y="2667000"/>
            <a:ext cx="39338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h</a:t>
            </a:r>
            <a:r>
              <a:rPr lang="en-US" sz="1800" baseline="-25000"/>
              <a:t>0</a:t>
            </a:r>
            <a:r>
              <a:rPr lang="en-US" sz="1800"/>
              <a:t>(18) = hash(18) = 18 mod 10 = 8 </a:t>
            </a:r>
          </a:p>
        </p:txBody>
      </p:sp>
      <p:sp>
        <p:nvSpPr>
          <p:cNvPr id="227354" name="Rectangle 26"/>
          <p:cNvSpPr>
            <a:spLocks noChangeArrowheads="1"/>
          </p:cNvSpPr>
          <p:nvPr/>
        </p:nvSpPr>
        <p:spPr bwMode="auto">
          <a:xfrm>
            <a:off x="6324600" y="579120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89</a:t>
            </a:r>
          </a:p>
        </p:txBody>
      </p:sp>
      <p:sp>
        <p:nvSpPr>
          <p:cNvPr id="227355" name="Rectangle 27"/>
          <p:cNvSpPr>
            <a:spLocks noChangeArrowheads="1"/>
          </p:cNvSpPr>
          <p:nvPr/>
        </p:nvSpPr>
        <p:spPr bwMode="auto">
          <a:xfrm>
            <a:off x="6324600" y="548640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18</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27353"/>
                                        </p:tgtEl>
                                        <p:attrNameLst>
                                          <p:attrName>style.visibility</p:attrName>
                                        </p:attrNameLst>
                                      </p:cBhvr>
                                      <p:to>
                                        <p:strVal val="visible"/>
                                      </p:to>
                                    </p:set>
                                    <p:animEffect transition="in" filter="blinds(horizontal)">
                                      <p:cBhvr>
                                        <p:cTn id="7" dur="500"/>
                                        <p:tgtEl>
                                          <p:spTgt spid="22735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27355"/>
                                        </p:tgtEl>
                                        <p:attrNameLst>
                                          <p:attrName>style.visibility</p:attrName>
                                        </p:attrNameLst>
                                      </p:cBhvr>
                                      <p:to>
                                        <p:strVal val="visible"/>
                                      </p:to>
                                    </p:set>
                                    <p:animEffect transition="in" filter="blinds(horizontal)">
                                      <p:cBhvr>
                                        <p:cTn id="12" dur="500"/>
                                        <p:tgtEl>
                                          <p:spTgt spid="2273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7353" grpId="0" autoUpdateAnimBg="0"/>
      <p:bldP spid="227355"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7396" name="Picture 4" descr="pic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3975" y="711200"/>
            <a:ext cx="5454650" cy="3489325"/>
          </a:xfrm>
          <a:prstGeom prst="rect">
            <a:avLst/>
          </a:prstGeom>
          <a:noFill/>
          <a:extLst>
            <a:ext uri="{909E8E84-426E-40DD-AFC4-6F175D3DCCD1}">
              <a14:hiddenFill xmlns:a14="http://schemas.microsoft.com/office/drawing/2010/main">
                <a:solidFill>
                  <a:srgbClr val="FFFFFF"/>
                </a:solidFill>
              </a14:hiddenFill>
            </a:ext>
          </a:extLst>
        </p:spPr>
      </p:pic>
      <p:sp>
        <p:nvSpPr>
          <p:cNvPr id="187394" name="Rectangle 2"/>
          <p:cNvSpPr>
            <a:spLocks noGrp="1" noChangeArrowheads="1"/>
          </p:cNvSpPr>
          <p:nvPr>
            <p:ph type="title"/>
          </p:nvPr>
        </p:nvSpPr>
        <p:spPr>
          <a:xfrm>
            <a:off x="609600" y="304800"/>
            <a:ext cx="7772400" cy="571500"/>
          </a:xfrm>
        </p:spPr>
        <p:txBody>
          <a:bodyPr>
            <a:normAutofit fontScale="90000"/>
          </a:bodyPr>
          <a:lstStyle/>
          <a:p>
            <a:r>
              <a:rPr lang="en-US" sz="3200"/>
              <a:t>General Idea</a:t>
            </a:r>
          </a:p>
        </p:txBody>
      </p:sp>
      <p:sp>
        <p:nvSpPr>
          <p:cNvPr id="187395" name="Rectangle 3" descr="Rectangle: Click to edit Master text styles&#10;Second level&#10;Third level&#10;Fourth level&#10;Fifth level"/>
          <p:cNvSpPr>
            <a:spLocks noGrp="1" noChangeArrowheads="1"/>
          </p:cNvSpPr>
          <p:nvPr>
            <p:ph idx="1"/>
          </p:nvPr>
        </p:nvSpPr>
        <p:spPr>
          <a:xfrm>
            <a:off x="568325" y="4162425"/>
            <a:ext cx="8213725" cy="1866900"/>
          </a:xfrm>
        </p:spPr>
        <p:txBody>
          <a:bodyPr/>
          <a:lstStyle/>
          <a:p>
            <a:r>
              <a:rPr lang="en-US" sz="2000">
                <a:solidFill>
                  <a:srgbClr val="FF00FF"/>
                </a:solidFill>
                <a:sym typeface="Symbol" pitchFamily="18" charset="2"/>
              </a:rPr>
              <a:t>Insertion</a:t>
            </a:r>
            <a:r>
              <a:rPr lang="en-US" sz="2000">
                <a:sym typeface="Symbol" pitchFamily="18" charset="2"/>
              </a:rPr>
              <a:t>: Compute the location in the hash table for the input item and insert it into the table.</a:t>
            </a:r>
          </a:p>
          <a:p>
            <a:r>
              <a:rPr lang="en-US" sz="2000">
                <a:solidFill>
                  <a:srgbClr val="FF00FF"/>
                </a:solidFill>
                <a:sym typeface="Symbol" pitchFamily="18" charset="2"/>
              </a:rPr>
              <a:t>Deletion</a:t>
            </a:r>
            <a:r>
              <a:rPr lang="en-US" sz="2000">
                <a:sym typeface="Symbol" pitchFamily="18" charset="2"/>
              </a:rPr>
              <a:t>: Compute the location in the hash table for the input item and remove it from the table.</a:t>
            </a:r>
          </a:p>
          <a:p>
            <a:pPr lvl="1"/>
            <a:endParaRPr lang="en-US" sz="2000">
              <a:sym typeface="Symbol" pitchFamily="18" charset="2"/>
            </a:endParaRPr>
          </a:p>
        </p:txBody>
      </p:sp>
      <p:sp>
        <p:nvSpPr>
          <p:cNvPr id="187397" name="Rectangle 5"/>
          <p:cNvSpPr>
            <a:spLocks noChangeArrowheads="1"/>
          </p:cNvSpPr>
          <p:nvPr/>
        </p:nvSpPr>
        <p:spPr bwMode="auto">
          <a:xfrm>
            <a:off x="0" y="2152650"/>
            <a:ext cx="914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200">
                <a:latin typeface="Times New Roman" charset="0"/>
                <a:cs typeface="Times New Roman" charset="0"/>
              </a:rPr>
              <a:t>     </a:t>
            </a:r>
            <a:endParaRPr lang="en-US">
              <a:latin typeface="Times New Roman"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8354" name="Rectangle 2"/>
          <p:cNvSpPr>
            <a:spLocks noGrp="1" noChangeArrowheads="1"/>
          </p:cNvSpPr>
          <p:nvPr>
            <p:ph type="title"/>
          </p:nvPr>
        </p:nvSpPr>
        <p:spPr>
          <a:xfrm>
            <a:off x="609600" y="174625"/>
            <a:ext cx="7772400" cy="571500"/>
          </a:xfrm>
        </p:spPr>
        <p:txBody>
          <a:bodyPr/>
          <a:lstStyle/>
          <a:p>
            <a:r>
              <a:rPr lang="en-US" sz="2800"/>
              <a:t>Examples for Double Hashing</a:t>
            </a:r>
          </a:p>
        </p:txBody>
      </p:sp>
      <p:sp>
        <p:nvSpPr>
          <p:cNvPr id="228355" name="Rectangle 3" descr="Rectangle: Click to edit Master text styles&#10;Second level&#10;Third level&#10;Fourth level&#10;Fifth level"/>
          <p:cNvSpPr>
            <a:spLocks noGrp="1" noChangeArrowheads="1"/>
          </p:cNvSpPr>
          <p:nvPr>
            <p:ph idx="1"/>
          </p:nvPr>
        </p:nvSpPr>
        <p:spPr>
          <a:xfrm>
            <a:off x="412750" y="838200"/>
            <a:ext cx="8213725" cy="5641975"/>
          </a:xfrm>
        </p:spPr>
        <p:txBody>
          <a:bodyPr/>
          <a:lstStyle/>
          <a:p>
            <a:r>
              <a:rPr lang="en-US" sz="2000">
                <a:sym typeface="Symbol" pitchFamily="18" charset="2"/>
              </a:rPr>
              <a:t>For example: </a:t>
            </a:r>
            <a:r>
              <a:rPr lang="en-US" sz="1600" i="1">
                <a:latin typeface="Bookman Old Style" pitchFamily="18" charset="0"/>
                <a:sym typeface="Symbol" pitchFamily="18" charset="2"/>
              </a:rPr>
              <a:t>TableSize = 10,  </a:t>
            </a:r>
            <a:r>
              <a:rPr lang="en-US" sz="2000" i="1">
                <a:sym typeface="Symbol" pitchFamily="18" charset="2"/>
              </a:rPr>
              <a:t>hash</a:t>
            </a:r>
            <a:r>
              <a:rPr lang="en-US" sz="2000">
                <a:sym typeface="Symbol" pitchFamily="18" charset="2"/>
              </a:rPr>
              <a:t>(</a:t>
            </a:r>
            <a:r>
              <a:rPr lang="en-US" sz="2000" i="1">
                <a:sym typeface="Symbol" pitchFamily="18" charset="2"/>
              </a:rPr>
              <a:t>x</a:t>
            </a:r>
            <a:r>
              <a:rPr lang="en-US" sz="2000">
                <a:sym typeface="Symbol" pitchFamily="18" charset="2"/>
              </a:rPr>
              <a:t>) = </a:t>
            </a:r>
            <a:r>
              <a:rPr lang="en-US" sz="2000" i="1">
                <a:sym typeface="Symbol" pitchFamily="18" charset="2"/>
              </a:rPr>
              <a:t>x</a:t>
            </a:r>
            <a:r>
              <a:rPr lang="en-US" sz="2000">
                <a:sym typeface="Symbol" pitchFamily="18" charset="2"/>
              </a:rPr>
              <a:t> mod 10, </a:t>
            </a:r>
          </a:p>
          <a:p>
            <a:pPr>
              <a:buFont typeface="Wingdings" pitchFamily="2" charset="2"/>
              <a:buNone/>
            </a:pPr>
            <a:r>
              <a:rPr lang="en-US" sz="2000">
                <a:solidFill>
                  <a:srgbClr val="FF00FF"/>
                </a:solidFill>
                <a:sym typeface="Symbol" pitchFamily="18" charset="2"/>
              </a:rPr>
              <a:t>			 f(i) = i*hash</a:t>
            </a:r>
            <a:r>
              <a:rPr lang="en-US" sz="2000" baseline="-25000">
                <a:solidFill>
                  <a:srgbClr val="FF00FF"/>
                </a:solidFill>
                <a:sym typeface="Symbol" pitchFamily="18" charset="2"/>
              </a:rPr>
              <a:t>2</a:t>
            </a:r>
            <a:r>
              <a:rPr lang="en-US" sz="2000">
                <a:solidFill>
                  <a:srgbClr val="FF00FF"/>
                </a:solidFill>
                <a:sym typeface="Symbol" pitchFamily="18" charset="2"/>
              </a:rPr>
              <a:t>(x), hash</a:t>
            </a:r>
            <a:r>
              <a:rPr lang="en-US" sz="2000" baseline="-25000">
                <a:solidFill>
                  <a:srgbClr val="FF00FF"/>
                </a:solidFill>
                <a:sym typeface="Symbol" pitchFamily="18" charset="2"/>
              </a:rPr>
              <a:t>2</a:t>
            </a:r>
            <a:r>
              <a:rPr lang="en-US" sz="2000">
                <a:solidFill>
                  <a:srgbClr val="FF00FF"/>
                </a:solidFill>
                <a:sym typeface="Symbol" pitchFamily="18" charset="2"/>
              </a:rPr>
              <a:t>(x) = R – (</a:t>
            </a:r>
            <a:r>
              <a:rPr lang="en-US" sz="2000" i="1">
                <a:solidFill>
                  <a:srgbClr val="FF00FF"/>
                </a:solidFill>
                <a:sym typeface="Symbol" pitchFamily="18" charset="2"/>
              </a:rPr>
              <a:t>x</a:t>
            </a:r>
            <a:r>
              <a:rPr lang="en-US" sz="2000">
                <a:solidFill>
                  <a:srgbClr val="FF00FF"/>
                </a:solidFill>
                <a:sym typeface="Symbol" pitchFamily="18" charset="2"/>
              </a:rPr>
              <a:t> mod R), R = 7 </a:t>
            </a:r>
            <a:endParaRPr lang="en-US" sz="2000">
              <a:sym typeface="Symbol" pitchFamily="18" charset="2"/>
            </a:endParaRPr>
          </a:p>
          <a:p>
            <a:pPr>
              <a:buFont typeface="Wingdings" pitchFamily="2" charset="2"/>
              <a:buNone/>
            </a:pPr>
            <a:r>
              <a:rPr lang="en-US" sz="2000">
                <a:sym typeface="Symbol" pitchFamily="18" charset="2"/>
              </a:rPr>
              <a:t>			 h</a:t>
            </a:r>
            <a:r>
              <a:rPr lang="en-US" sz="2000" baseline="-25000">
                <a:sym typeface="Symbol" pitchFamily="18" charset="2"/>
              </a:rPr>
              <a:t>i</a:t>
            </a:r>
            <a:r>
              <a:rPr lang="en-US" sz="2000">
                <a:sym typeface="Symbol" pitchFamily="18" charset="2"/>
              </a:rPr>
              <a:t>(x) = (</a:t>
            </a:r>
            <a:r>
              <a:rPr lang="en-US" sz="2000" i="1">
                <a:sym typeface="Symbol" pitchFamily="18" charset="2"/>
              </a:rPr>
              <a:t>hash</a:t>
            </a:r>
            <a:r>
              <a:rPr lang="en-US" sz="2000">
                <a:sym typeface="Symbol" pitchFamily="18" charset="2"/>
              </a:rPr>
              <a:t>(x) + f(i)) mod </a:t>
            </a:r>
            <a:r>
              <a:rPr lang="en-US" sz="2000" i="1">
                <a:latin typeface="Bookman Old Style" pitchFamily="18" charset="0"/>
                <a:sym typeface="Symbol" pitchFamily="18" charset="2"/>
              </a:rPr>
              <a:t>TableSize</a:t>
            </a:r>
            <a:r>
              <a:rPr lang="en-US" sz="2000">
                <a:sym typeface="Symbol" pitchFamily="18" charset="2"/>
              </a:rPr>
              <a:t> </a:t>
            </a:r>
          </a:p>
          <a:p>
            <a:pPr>
              <a:buFont typeface="Wingdings" pitchFamily="2" charset="2"/>
              <a:buNone/>
            </a:pPr>
            <a:r>
              <a:rPr lang="en-US" sz="2000">
                <a:sym typeface="Symbol" pitchFamily="18" charset="2"/>
              </a:rPr>
              <a:t>	Insert keys: 89, 18, </a:t>
            </a:r>
            <a:r>
              <a:rPr lang="en-US" sz="2000">
                <a:solidFill>
                  <a:srgbClr val="FF00FF"/>
                </a:solidFill>
                <a:sym typeface="Symbol" pitchFamily="18" charset="2"/>
              </a:rPr>
              <a:t>49</a:t>
            </a:r>
            <a:r>
              <a:rPr lang="en-US" sz="2000">
                <a:sym typeface="Symbol" pitchFamily="18" charset="2"/>
              </a:rPr>
              <a:t>, 58, 69</a:t>
            </a:r>
          </a:p>
          <a:p>
            <a:pPr lvl="1"/>
            <a:endParaRPr lang="en-US" sz="1800">
              <a:sym typeface="Symbol" pitchFamily="18" charset="2"/>
            </a:endParaRPr>
          </a:p>
        </p:txBody>
      </p:sp>
      <p:sp>
        <p:nvSpPr>
          <p:cNvPr id="228356" name="Rectangle 4"/>
          <p:cNvSpPr>
            <a:spLocks noChangeArrowheads="1"/>
          </p:cNvSpPr>
          <p:nvPr/>
        </p:nvSpPr>
        <p:spPr bwMode="auto">
          <a:xfrm>
            <a:off x="3076575" y="2190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28357" name="Rectangle 5"/>
          <p:cNvSpPr>
            <a:spLocks noChangeArrowheads="1"/>
          </p:cNvSpPr>
          <p:nvPr/>
        </p:nvSpPr>
        <p:spPr bwMode="auto">
          <a:xfrm>
            <a:off x="6096000" y="3044825"/>
            <a:ext cx="928688" cy="30511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8358" name="Line 6"/>
          <p:cNvSpPr>
            <a:spLocks noChangeShapeType="1"/>
          </p:cNvSpPr>
          <p:nvPr/>
        </p:nvSpPr>
        <p:spPr bwMode="auto">
          <a:xfrm>
            <a:off x="6096000" y="33528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28359" name="Line 7"/>
          <p:cNvSpPr>
            <a:spLocks noChangeShapeType="1"/>
          </p:cNvSpPr>
          <p:nvPr/>
        </p:nvSpPr>
        <p:spPr bwMode="auto">
          <a:xfrm>
            <a:off x="6096000" y="36576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28360" name="Line 8"/>
          <p:cNvSpPr>
            <a:spLocks noChangeShapeType="1"/>
          </p:cNvSpPr>
          <p:nvPr/>
        </p:nvSpPr>
        <p:spPr bwMode="auto">
          <a:xfrm>
            <a:off x="6096000" y="39624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28361" name="Line 9"/>
          <p:cNvSpPr>
            <a:spLocks noChangeShapeType="1"/>
          </p:cNvSpPr>
          <p:nvPr/>
        </p:nvSpPr>
        <p:spPr bwMode="auto">
          <a:xfrm>
            <a:off x="6096000" y="42672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28362" name="Line 10"/>
          <p:cNvSpPr>
            <a:spLocks noChangeShapeType="1"/>
          </p:cNvSpPr>
          <p:nvPr/>
        </p:nvSpPr>
        <p:spPr bwMode="auto">
          <a:xfrm>
            <a:off x="6096000" y="45720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28363" name="Line 11"/>
          <p:cNvSpPr>
            <a:spLocks noChangeShapeType="1"/>
          </p:cNvSpPr>
          <p:nvPr/>
        </p:nvSpPr>
        <p:spPr bwMode="auto">
          <a:xfrm>
            <a:off x="6096000" y="48768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28364" name="Line 12"/>
          <p:cNvSpPr>
            <a:spLocks noChangeShapeType="1"/>
          </p:cNvSpPr>
          <p:nvPr/>
        </p:nvSpPr>
        <p:spPr bwMode="auto">
          <a:xfrm>
            <a:off x="6096000" y="51816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28365" name="Line 13"/>
          <p:cNvSpPr>
            <a:spLocks noChangeShapeType="1"/>
          </p:cNvSpPr>
          <p:nvPr/>
        </p:nvSpPr>
        <p:spPr bwMode="auto">
          <a:xfrm>
            <a:off x="6096000" y="54864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28366" name="Line 14"/>
          <p:cNvSpPr>
            <a:spLocks noChangeShapeType="1"/>
          </p:cNvSpPr>
          <p:nvPr/>
        </p:nvSpPr>
        <p:spPr bwMode="auto">
          <a:xfrm>
            <a:off x="6096000" y="57912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28367" name="Text Box 15"/>
          <p:cNvSpPr txBox="1">
            <a:spLocks noChangeArrowheads="1"/>
          </p:cNvSpPr>
          <p:nvPr/>
        </p:nvSpPr>
        <p:spPr bwMode="auto">
          <a:xfrm>
            <a:off x="5775325" y="3027363"/>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0</a:t>
            </a:r>
          </a:p>
        </p:txBody>
      </p:sp>
      <p:sp>
        <p:nvSpPr>
          <p:cNvPr id="228368" name="Text Box 16"/>
          <p:cNvSpPr txBox="1">
            <a:spLocks noChangeArrowheads="1"/>
          </p:cNvSpPr>
          <p:nvPr/>
        </p:nvSpPr>
        <p:spPr bwMode="auto">
          <a:xfrm>
            <a:off x="5791200" y="33528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1</a:t>
            </a:r>
          </a:p>
        </p:txBody>
      </p:sp>
      <p:sp>
        <p:nvSpPr>
          <p:cNvPr id="228369" name="Text Box 17"/>
          <p:cNvSpPr txBox="1">
            <a:spLocks noChangeArrowheads="1"/>
          </p:cNvSpPr>
          <p:nvPr/>
        </p:nvSpPr>
        <p:spPr bwMode="auto">
          <a:xfrm>
            <a:off x="5791200" y="36576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2</a:t>
            </a:r>
          </a:p>
        </p:txBody>
      </p:sp>
      <p:sp>
        <p:nvSpPr>
          <p:cNvPr id="228370" name="Text Box 18"/>
          <p:cNvSpPr txBox="1">
            <a:spLocks noChangeArrowheads="1"/>
          </p:cNvSpPr>
          <p:nvPr/>
        </p:nvSpPr>
        <p:spPr bwMode="auto">
          <a:xfrm>
            <a:off x="5791200" y="39624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3</a:t>
            </a:r>
          </a:p>
        </p:txBody>
      </p:sp>
      <p:sp>
        <p:nvSpPr>
          <p:cNvPr id="228371" name="Text Box 19"/>
          <p:cNvSpPr txBox="1">
            <a:spLocks noChangeArrowheads="1"/>
          </p:cNvSpPr>
          <p:nvPr/>
        </p:nvSpPr>
        <p:spPr bwMode="auto">
          <a:xfrm>
            <a:off x="5791200" y="423545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4</a:t>
            </a:r>
          </a:p>
        </p:txBody>
      </p:sp>
      <p:sp>
        <p:nvSpPr>
          <p:cNvPr id="228372" name="Text Box 20"/>
          <p:cNvSpPr txBox="1">
            <a:spLocks noChangeArrowheads="1"/>
          </p:cNvSpPr>
          <p:nvPr/>
        </p:nvSpPr>
        <p:spPr bwMode="auto">
          <a:xfrm>
            <a:off x="5791200" y="454025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5</a:t>
            </a:r>
          </a:p>
        </p:txBody>
      </p:sp>
      <p:sp>
        <p:nvSpPr>
          <p:cNvPr id="228373" name="Text Box 21"/>
          <p:cNvSpPr txBox="1">
            <a:spLocks noChangeArrowheads="1"/>
          </p:cNvSpPr>
          <p:nvPr/>
        </p:nvSpPr>
        <p:spPr bwMode="auto">
          <a:xfrm>
            <a:off x="5791200" y="484505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6</a:t>
            </a:r>
          </a:p>
        </p:txBody>
      </p:sp>
      <p:sp>
        <p:nvSpPr>
          <p:cNvPr id="228374" name="Text Box 22"/>
          <p:cNvSpPr txBox="1">
            <a:spLocks noChangeArrowheads="1"/>
          </p:cNvSpPr>
          <p:nvPr/>
        </p:nvSpPr>
        <p:spPr bwMode="auto">
          <a:xfrm>
            <a:off x="5791200" y="51816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7</a:t>
            </a:r>
          </a:p>
        </p:txBody>
      </p:sp>
      <p:sp>
        <p:nvSpPr>
          <p:cNvPr id="228375" name="Text Box 23"/>
          <p:cNvSpPr txBox="1">
            <a:spLocks noChangeArrowheads="1"/>
          </p:cNvSpPr>
          <p:nvPr/>
        </p:nvSpPr>
        <p:spPr bwMode="auto">
          <a:xfrm>
            <a:off x="5791200" y="54864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8</a:t>
            </a:r>
          </a:p>
        </p:txBody>
      </p:sp>
      <p:sp>
        <p:nvSpPr>
          <p:cNvPr id="228376" name="Text Box 24"/>
          <p:cNvSpPr txBox="1">
            <a:spLocks noChangeArrowheads="1"/>
          </p:cNvSpPr>
          <p:nvPr/>
        </p:nvSpPr>
        <p:spPr bwMode="auto">
          <a:xfrm>
            <a:off x="5791200" y="57912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9</a:t>
            </a:r>
          </a:p>
        </p:txBody>
      </p:sp>
      <p:sp>
        <p:nvSpPr>
          <p:cNvPr id="228377" name="Text Box 25"/>
          <p:cNvSpPr txBox="1">
            <a:spLocks noChangeArrowheads="1"/>
          </p:cNvSpPr>
          <p:nvPr/>
        </p:nvSpPr>
        <p:spPr bwMode="auto">
          <a:xfrm>
            <a:off x="838200" y="2667000"/>
            <a:ext cx="39338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h</a:t>
            </a:r>
            <a:r>
              <a:rPr lang="en-US" sz="1800" baseline="-25000"/>
              <a:t>0</a:t>
            </a:r>
            <a:r>
              <a:rPr lang="en-US" sz="1800"/>
              <a:t>(49) = hash(49) = 49 mod 10 = 9 </a:t>
            </a:r>
          </a:p>
        </p:txBody>
      </p:sp>
      <p:sp>
        <p:nvSpPr>
          <p:cNvPr id="228378" name="Rectangle 26"/>
          <p:cNvSpPr>
            <a:spLocks noChangeArrowheads="1"/>
          </p:cNvSpPr>
          <p:nvPr/>
        </p:nvSpPr>
        <p:spPr bwMode="auto">
          <a:xfrm>
            <a:off x="6324600" y="579120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89</a:t>
            </a:r>
          </a:p>
        </p:txBody>
      </p:sp>
      <p:sp>
        <p:nvSpPr>
          <p:cNvPr id="228379" name="Rectangle 27"/>
          <p:cNvSpPr>
            <a:spLocks noChangeArrowheads="1"/>
          </p:cNvSpPr>
          <p:nvPr/>
        </p:nvSpPr>
        <p:spPr bwMode="auto">
          <a:xfrm>
            <a:off x="6324600" y="548640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18</a:t>
            </a:r>
          </a:p>
        </p:txBody>
      </p:sp>
      <p:sp>
        <p:nvSpPr>
          <p:cNvPr id="228380" name="Text Box 28"/>
          <p:cNvSpPr txBox="1">
            <a:spLocks noChangeArrowheads="1"/>
          </p:cNvSpPr>
          <p:nvPr/>
        </p:nvSpPr>
        <p:spPr bwMode="auto">
          <a:xfrm>
            <a:off x="838200" y="2986088"/>
            <a:ext cx="3302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solidFill>
                  <a:srgbClr val="FF00FF"/>
                </a:solidFill>
                <a:sym typeface="Symbol" pitchFamily="18" charset="2"/>
              </a:rPr>
              <a:t>hash</a:t>
            </a:r>
            <a:r>
              <a:rPr lang="en-US" sz="1800" baseline="-25000">
                <a:solidFill>
                  <a:srgbClr val="FF00FF"/>
                </a:solidFill>
                <a:sym typeface="Symbol" pitchFamily="18" charset="2"/>
              </a:rPr>
              <a:t>2</a:t>
            </a:r>
            <a:r>
              <a:rPr lang="en-US" sz="1800">
                <a:solidFill>
                  <a:srgbClr val="FF00FF"/>
                </a:solidFill>
                <a:sym typeface="Symbol" pitchFamily="18" charset="2"/>
              </a:rPr>
              <a:t>(49) = R – (49 mod R)</a:t>
            </a:r>
          </a:p>
          <a:p>
            <a:r>
              <a:rPr lang="en-US" sz="1800">
                <a:solidFill>
                  <a:srgbClr val="FF00FF"/>
                </a:solidFill>
                <a:sym typeface="Symbol" pitchFamily="18" charset="2"/>
              </a:rPr>
              <a:t>	= 7 – (49 mod 7) = 7</a:t>
            </a:r>
          </a:p>
        </p:txBody>
      </p:sp>
      <p:sp>
        <p:nvSpPr>
          <p:cNvPr id="228381" name="Text Box 29"/>
          <p:cNvSpPr txBox="1">
            <a:spLocks noChangeArrowheads="1"/>
          </p:cNvSpPr>
          <p:nvPr/>
        </p:nvSpPr>
        <p:spPr bwMode="auto">
          <a:xfrm>
            <a:off x="838200" y="3581400"/>
            <a:ext cx="43243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h</a:t>
            </a:r>
            <a:r>
              <a:rPr lang="en-US" sz="1800" baseline="-25000"/>
              <a:t>1</a:t>
            </a:r>
            <a:r>
              <a:rPr lang="en-US" sz="1800"/>
              <a:t>(49) = (hash(49) + f(1)) mod 10</a:t>
            </a:r>
          </a:p>
          <a:p>
            <a:r>
              <a:rPr lang="en-US" sz="1800"/>
              <a:t>          = (9 + 1*hash</a:t>
            </a:r>
            <a:r>
              <a:rPr lang="en-US" sz="1800" baseline="-25000"/>
              <a:t>2</a:t>
            </a:r>
            <a:r>
              <a:rPr lang="en-US" sz="1800"/>
              <a:t>(49)) mod 10 = 6 </a:t>
            </a:r>
          </a:p>
        </p:txBody>
      </p:sp>
      <p:sp>
        <p:nvSpPr>
          <p:cNvPr id="228382" name="Rectangle 30"/>
          <p:cNvSpPr>
            <a:spLocks noChangeArrowheads="1"/>
          </p:cNvSpPr>
          <p:nvPr/>
        </p:nvSpPr>
        <p:spPr bwMode="auto">
          <a:xfrm>
            <a:off x="6324600" y="484505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49</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28377"/>
                                        </p:tgtEl>
                                        <p:attrNameLst>
                                          <p:attrName>style.visibility</p:attrName>
                                        </p:attrNameLst>
                                      </p:cBhvr>
                                      <p:to>
                                        <p:strVal val="visible"/>
                                      </p:to>
                                    </p:set>
                                    <p:animEffect transition="in" filter="blinds(horizontal)">
                                      <p:cBhvr>
                                        <p:cTn id="7" dur="500"/>
                                        <p:tgtEl>
                                          <p:spTgt spid="22837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28380"/>
                                        </p:tgtEl>
                                        <p:attrNameLst>
                                          <p:attrName>style.visibility</p:attrName>
                                        </p:attrNameLst>
                                      </p:cBhvr>
                                      <p:to>
                                        <p:strVal val="visible"/>
                                      </p:to>
                                    </p:set>
                                    <p:animEffect transition="in" filter="blinds(horizontal)">
                                      <p:cBhvr>
                                        <p:cTn id="12" dur="500"/>
                                        <p:tgtEl>
                                          <p:spTgt spid="22838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28381"/>
                                        </p:tgtEl>
                                        <p:attrNameLst>
                                          <p:attrName>style.visibility</p:attrName>
                                        </p:attrNameLst>
                                      </p:cBhvr>
                                      <p:to>
                                        <p:strVal val="visible"/>
                                      </p:to>
                                    </p:set>
                                    <p:animEffect transition="in" filter="blinds(horizontal)">
                                      <p:cBhvr>
                                        <p:cTn id="17" dur="500"/>
                                        <p:tgtEl>
                                          <p:spTgt spid="22838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28382"/>
                                        </p:tgtEl>
                                        <p:attrNameLst>
                                          <p:attrName>style.visibility</p:attrName>
                                        </p:attrNameLst>
                                      </p:cBhvr>
                                      <p:to>
                                        <p:strVal val="visible"/>
                                      </p:to>
                                    </p:set>
                                    <p:animEffect transition="in" filter="blinds(horizontal)">
                                      <p:cBhvr>
                                        <p:cTn id="22" dur="500"/>
                                        <p:tgtEl>
                                          <p:spTgt spid="2283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8377" grpId="0" autoUpdateAnimBg="0"/>
      <p:bldP spid="228380" grpId="0" autoUpdateAnimBg="0"/>
      <p:bldP spid="228381" grpId="0" autoUpdateAnimBg="0"/>
      <p:bldP spid="228382" grpId="0"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9378" name="Rectangle 2"/>
          <p:cNvSpPr>
            <a:spLocks noGrp="1" noChangeArrowheads="1"/>
          </p:cNvSpPr>
          <p:nvPr>
            <p:ph type="title"/>
          </p:nvPr>
        </p:nvSpPr>
        <p:spPr>
          <a:xfrm>
            <a:off x="609600" y="174625"/>
            <a:ext cx="7772400" cy="571500"/>
          </a:xfrm>
        </p:spPr>
        <p:txBody>
          <a:bodyPr/>
          <a:lstStyle/>
          <a:p>
            <a:r>
              <a:rPr lang="en-US" sz="2800"/>
              <a:t>Examples for Double Hashing</a:t>
            </a:r>
          </a:p>
        </p:txBody>
      </p:sp>
      <p:sp>
        <p:nvSpPr>
          <p:cNvPr id="229379" name="Rectangle 3" descr="Rectangle: Click to edit Master text styles&#10;Second level&#10;Third level&#10;Fourth level&#10;Fifth level"/>
          <p:cNvSpPr>
            <a:spLocks noGrp="1" noChangeArrowheads="1"/>
          </p:cNvSpPr>
          <p:nvPr>
            <p:ph idx="1"/>
          </p:nvPr>
        </p:nvSpPr>
        <p:spPr>
          <a:xfrm>
            <a:off x="412750" y="838200"/>
            <a:ext cx="8213725" cy="5641975"/>
          </a:xfrm>
        </p:spPr>
        <p:txBody>
          <a:bodyPr/>
          <a:lstStyle/>
          <a:p>
            <a:r>
              <a:rPr lang="en-US" sz="2000">
                <a:sym typeface="Symbol" pitchFamily="18" charset="2"/>
              </a:rPr>
              <a:t>For example: </a:t>
            </a:r>
            <a:r>
              <a:rPr lang="en-US" sz="1600" i="1">
                <a:latin typeface="Bookman Old Style" pitchFamily="18" charset="0"/>
                <a:sym typeface="Symbol" pitchFamily="18" charset="2"/>
              </a:rPr>
              <a:t>TableSize = 10,  </a:t>
            </a:r>
            <a:r>
              <a:rPr lang="en-US" sz="2000" i="1">
                <a:sym typeface="Symbol" pitchFamily="18" charset="2"/>
              </a:rPr>
              <a:t>hash</a:t>
            </a:r>
            <a:r>
              <a:rPr lang="en-US" sz="2000">
                <a:sym typeface="Symbol" pitchFamily="18" charset="2"/>
              </a:rPr>
              <a:t>(</a:t>
            </a:r>
            <a:r>
              <a:rPr lang="en-US" sz="2000" i="1">
                <a:sym typeface="Symbol" pitchFamily="18" charset="2"/>
              </a:rPr>
              <a:t>x</a:t>
            </a:r>
            <a:r>
              <a:rPr lang="en-US" sz="2000">
                <a:sym typeface="Symbol" pitchFamily="18" charset="2"/>
              </a:rPr>
              <a:t>) = </a:t>
            </a:r>
            <a:r>
              <a:rPr lang="en-US" sz="2000" i="1">
                <a:sym typeface="Symbol" pitchFamily="18" charset="2"/>
              </a:rPr>
              <a:t>x</a:t>
            </a:r>
            <a:r>
              <a:rPr lang="en-US" sz="2000">
                <a:sym typeface="Symbol" pitchFamily="18" charset="2"/>
              </a:rPr>
              <a:t> mod 10, </a:t>
            </a:r>
          </a:p>
          <a:p>
            <a:pPr>
              <a:buFont typeface="Wingdings" pitchFamily="2" charset="2"/>
              <a:buNone/>
            </a:pPr>
            <a:r>
              <a:rPr lang="en-US" sz="2000">
                <a:solidFill>
                  <a:srgbClr val="FF00FF"/>
                </a:solidFill>
                <a:sym typeface="Symbol" pitchFamily="18" charset="2"/>
              </a:rPr>
              <a:t>			 f(i) = i*hash</a:t>
            </a:r>
            <a:r>
              <a:rPr lang="en-US" sz="2000" baseline="-25000">
                <a:solidFill>
                  <a:srgbClr val="FF00FF"/>
                </a:solidFill>
                <a:sym typeface="Symbol" pitchFamily="18" charset="2"/>
              </a:rPr>
              <a:t>2</a:t>
            </a:r>
            <a:r>
              <a:rPr lang="en-US" sz="2000">
                <a:solidFill>
                  <a:srgbClr val="FF00FF"/>
                </a:solidFill>
                <a:sym typeface="Symbol" pitchFamily="18" charset="2"/>
              </a:rPr>
              <a:t>(x), hash</a:t>
            </a:r>
            <a:r>
              <a:rPr lang="en-US" sz="2000" baseline="-25000">
                <a:solidFill>
                  <a:srgbClr val="FF00FF"/>
                </a:solidFill>
                <a:sym typeface="Symbol" pitchFamily="18" charset="2"/>
              </a:rPr>
              <a:t>2</a:t>
            </a:r>
            <a:r>
              <a:rPr lang="en-US" sz="2000">
                <a:solidFill>
                  <a:srgbClr val="FF00FF"/>
                </a:solidFill>
                <a:sym typeface="Symbol" pitchFamily="18" charset="2"/>
              </a:rPr>
              <a:t>(x) = R – (</a:t>
            </a:r>
            <a:r>
              <a:rPr lang="en-US" sz="2000" i="1">
                <a:solidFill>
                  <a:srgbClr val="FF00FF"/>
                </a:solidFill>
                <a:sym typeface="Symbol" pitchFamily="18" charset="2"/>
              </a:rPr>
              <a:t>x</a:t>
            </a:r>
            <a:r>
              <a:rPr lang="en-US" sz="2000">
                <a:solidFill>
                  <a:srgbClr val="FF00FF"/>
                </a:solidFill>
                <a:sym typeface="Symbol" pitchFamily="18" charset="2"/>
              </a:rPr>
              <a:t> mod R), R = 7 </a:t>
            </a:r>
            <a:endParaRPr lang="en-US" sz="2000">
              <a:sym typeface="Symbol" pitchFamily="18" charset="2"/>
            </a:endParaRPr>
          </a:p>
          <a:p>
            <a:pPr>
              <a:buFont typeface="Wingdings" pitchFamily="2" charset="2"/>
              <a:buNone/>
            </a:pPr>
            <a:r>
              <a:rPr lang="en-US" sz="2000">
                <a:sym typeface="Symbol" pitchFamily="18" charset="2"/>
              </a:rPr>
              <a:t>			 h</a:t>
            </a:r>
            <a:r>
              <a:rPr lang="en-US" sz="2000" baseline="-25000">
                <a:sym typeface="Symbol" pitchFamily="18" charset="2"/>
              </a:rPr>
              <a:t>i</a:t>
            </a:r>
            <a:r>
              <a:rPr lang="en-US" sz="2000">
                <a:sym typeface="Symbol" pitchFamily="18" charset="2"/>
              </a:rPr>
              <a:t>(x) = (</a:t>
            </a:r>
            <a:r>
              <a:rPr lang="en-US" sz="2000" i="1">
                <a:sym typeface="Symbol" pitchFamily="18" charset="2"/>
              </a:rPr>
              <a:t>hash</a:t>
            </a:r>
            <a:r>
              <a:rPr lang="en-US" sz="2000">
                <a:sym typeface="Symbol" pitchFamily="18" charset="2"/>
              </a:rPr>
              <a:t>(x) + f(i)) mod </a:t>
            </a:r>
            <a:r>
              <a:rPr lang="en-US" sz="2000" i="1">
                <a:latin typeface="Bookman Old Style" pitchFamily="18" charset="0"/>
                <a:sym typeface="Symbol" pitchFamily="18" charset="2"/>
              </a:rPr>
              <a:t>TableSize</a:t>
            </a:r>
            <a:r>
              <a:rPr lang="en-US" sz="2000">
                <a:sym typeface="Symbol" pitchFamily="18" charset="2"/>
              </a:rPr>
              <a:t> </a:t>
            </a:r>
          </a:p>
          <a:p>
            <a:pPr>
              <a:buFont typeface="Wingdings" pitchFamily="2" charset="2"/>
              <a:buNone/>
            </a:pPr>
            <a:r>
              <a:rPr lang="en-US" sz="2000">
                <a:sym typeface="Symbol" pitchFamily="18" charset="2"/>
              </a:rPr>
              <a:t>	Insert keys: 89, 18, 49, </a:t>
            </a:r>
            <a:r>
              <a:rPr lang="en-US" sz="2000">
                <a:solidFill>
                  <a:srgbClr val="FF00FF"/>
                </a:solidFill>
                <a:sym typeface="Symbol" pitchFamily="18" charset="2"/>
              </a:rPr>
              <a:t>58</a:t>
            </a:r>
            <a:r>
              <a:rPr lang="en-US" sz="2000">
                <a:sym typeface="Symbol" pitchFamily="18" charset="2"/>
              </a:rPr>
              <a:t>, 69</a:t>
            </a:r>
          </a:p>
          <a:p>
            <a:pPr lvl="1"/>
            <a:endParaRPr lang="en-US" sz="1800">
              <a:sym typeface="Symbol" pitchFamily="18" charset="2"/>
            </a:endParaRPr>
          </a:p>
        </p:txBody>
      </p:sp>
      <p:sp>
        <p:nvSpPr>
          <p:cNvPr id="229380" name="Rectangle 4"/>
          <p:cNvSpPr>
            <a:spLocks noChangeArrowheads="1"/>
          </p:cNvSpPr>
          <p:nvPr/>
        </p:nvSpPr>
        <p:spPr bwMode="auto">
          <a:xfrm>
            <a:off x="3076575" y="2190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29381" name="Rectangle 5"/>
          <p:cNvSpPr>
            <a:spLocks noChangeArrowheads="1"/>
          </p:cNvSpPr>
          <p:nvPr/>
        </p:nvSpPr>
        <p:spPr bwMode="auto">
          <a:xfrm>
            <a:off x="6096000" y="3044825"/>
            <a:ext cx="928688" cy="30511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9382" name="Line 6"/>
          <p:cNvSpPr>
            <a:spLocks noChangeShapeType="1"/>
          </p:cNvSpPr>
          <p:nvPr/>
        </p:nvSpPr>
        <p:spPr bwMode="auto">
          <a:xfrm>
            <a:off x="6096000" y="33528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29383" name="Line 7"/>
          <p:cNvSpPr>
            <a:spLocks noChangeShapeType="1"/>
          </p:cNvSpPr>
          <p:nvPr/>
        </p:nvSpPr>
        <p:spPr bwMode="auto">
          <a:xfrm>
            <a:off x="6096000" y="36576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29384" name="Line 8"/>
          <p:cNvSpPr>
            <a:spLocks noChangeShapeType="1"/>
          </p:cNvSpPr>
          <p:nvPr/>
        </p:nvSpPr>
        <p:spPr bwMode="auto">
          <a:xfrm>
            <a:off x="6096000" y="39624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29385" name="Line 9"/>
          <p:cNvSpPr>
            <a:spLocks noChangeShapeType="1"/>
          </p:cNvSpPr>
          <p:nvPr/>
        </p:nvSpPr>
        <p:spPr bwMode="auto">
          <a:xfrm>
            <a:off x="6096000" y="42672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29386" name="Line 10"/>
          <p:cNvSpPr>
            <a:spLocks noChangeShapeType="1"/>
          </p:cNvSpPr>
          <p:nvPr/>
        </p:nvSpPr>
        <p:spPr bwMode="auto">
          <a:xfrm>
            <a:off x="6096000" y="45720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29387" name="Line 11"/>
          <p:cNvSpPr>
            <a:spLocks noChangeShapeType="1"/>
          </p:cNvSpPr>
          <p:nvPr/>
        </p:nvSpPr>
        <p:spPr bwMode="auto">
          <a:xfrm>
            <a:off x="6096000" y="48768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29388" name="Line 12"/>
          <p:cNvSpPr>
            <a:spLocks noChangeShapeType="1"/>
          </p:cNvSpPr>
          <p:nvPr/>
        </p:nvSpPr>
        <p:spPr bwMode="auto">
          <a:xfrm>
            <a:off x="6096000" y="51816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29389" name="Line 13"/>
          <p:cNvSpPr>
            <a:spLocks noChangeShapeType="1"/>
          </p:cNvSpPr>
          <p:nvPr/>
        </p:nvSpPr>
        <p:spPr bwMode="auto">
          <a:xfrm>
            <a:off x="6096000" y="54864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29390" name="Line 14"/>
          <p:cNvSpPr>
            <a:spLocks noChangeShapeType="1"/>
          </p:cNvSpPr>
          <p:nvPr/>
        </p:nvSpPr>
        <p:spPr bwMode="auto">
          <a:xfrm>
            <a:off x="6096000" y="57912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29391" name="Text Box 15"/>
          <p:cNvSpPr txBox="1">
            <a:spLocks noChangeArrowheads="1"/>
          </p:cNvSpPr>
          <p:nvPr/>
        </p:nvSpPr>
        <p:spPr bwMode="auto">
          <a:xfrm>
            <a:off x="5775325" y="3027363"/>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0</a:t>
            </a:r>
          </a:p>
        </p:txBody>
      </p:sp>
      <p:sp>
        <p:nvSpPr>
          <p:cNvPr id="229392" name="Text Box 16"/>
          <p:cNvSpPr txBox="1">
            <a:spLocks noChangeArrowheads="1"/>
          </p:cNvSpPr>
          <p:nvPr/>
        </p:nvSpPr>
        <p:spPr bwMode="auto">
          <a:xfrm>
            <a:off x="5791200" y="33528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1</a:t>
            </a:r>
          </a:p>
        </p:txBody>
      </p:sp>
      <p:sp>
        <p:nvSpPr>
          <p:cNvPr id="229393" name="Text Box 17"/>
          <p:cNvSpPr txBox="1">
            <a:spLocks noChangeArrowheads="1"/>
          </p:cNvSpPr>
          <p:nvPr/>
        </p:nvSpPr>
        <p:spPr bwMode="auto">
          <a:xfrm>
            <a:off x="5791200" y="36576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2</a:t>
            </a:r>
          </a:p>
        </p:txBody>
      </p:sp>
      <p:sp>
        <p:nvSpPr>
          <p:cNvPr id="229394" name="Text Box 18"/>
          <p:cNvSpPr txBox="1">
            <a:spLocks noChangeArrowheads="1"/>
          </p:cNvSpPr>
          <p:nvPr/>
        </p:nvSpPr>
        <p:spPr bwMode="auto">
          <a:xfrm>
            <a:off x="5791200" y="39624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3</a:t>
            </a:r>
          </a:p>
        </p:txBody>
      </p:sp>
      <p:sp>
        <p:nvSpPr>
          <p:cNvPr id="229395" name="Text Box 19"/>
          <p:cNvSpPr txBox="1">
            <a:spLocks noChangeArrowheads="1"/>
          </p:cNvSpPr>
          <p:nvPr/>
        </p:nvSpPr>
        <p:spPr bwMode="auto">
          <a:xfrm>
            <a:off x="5791200" y="423545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4</a:t>
            </a:r>
          </a:p>
        </p:txBody>
      </p:sp>
      <p:sp>
        <p:nvSpPr>
          <p:cNvPr id="229396" name="Text Box 20"/>
          <p:cNvSpPr txBox="1">
            <a:spLocks noChangeArrowheads="1"/>
          </p:cNvSpPr>
          <p:nvPr/>
        </p:nvSpPr>
        <p:spPr bwMode="auto">
          <a:xfrm>
            <a:off x="5791200" y="454025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5</a:t>
            </a:r>
          </a:p>
        </p:txBody>
      </p:sp>
      <p:sp>
        <p:nvSpPr>
          <p:cNvPr id="229397" name="Text Box 21"/>
          <p:cNvSpPr txBox="1">
            <a:spLocks noChangeArrowheads="1"/>
          </p:cNvSpPr>
          <p:nvPr/>
        </p:nvSpPr>
        <p:spPr bwMode="auto">
          <a:xfrm>
            <a:off x="5791200" y="484505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6</a:t>
            </a:r>
          </a:p>
        </p:txBody>
      </p:sp>
      <p:sp>
        <p:nvSpPr>
          <p:cNvPr id="229398" name="Text Box 22"/>
          <p:cNvSpPr txBox="1">
            <a:spLocks noChangeArrowheads="1"/>
          </p:cNvSpPr>
          <p:nvPr/>
        </p:nvSpPr>
        <p:spPr bwMode="auto">
          <a:xfrm>
            <a:off x="5791200" y="51816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7</a:t>
            </a:r>
          </a:p>
        </p:txBody>
      </p:sp>
      <p:sp>
        <p:nvSpPr>
          <p:cNvPr id="229399" name="Text Box 23"/>
          <p:cNvSpPr txBox="1">
            <a:spLocks noChangeArrowheads="1"/>
          </p:cNvSpPr>
          <p:nvPr/>
        </p:nvSpPr>
        <p:spPr bwMode="auto">
          <a:xfrm>
            <a:off x="5791200" y="54864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8</a:t>
            </a:r>
          </a:p>
        </p:txBody>
      </p:sp>
      <p:sp>
        <p:nvSpPr>
          <p:cNvPr id="229400" name="Text Box 24"/>
          <p:cNvSpPr txBox="1">
            <a:spLocks noChangeArrowheads="1"/>
          </p:cNvSpPr>
          <p:nvPr/>
        </p:nvSpPr>
        <p:spPr bwMode="auto">
          <a:xfrm>
            <a:off x="5791200" y="57912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9</a:t>
            </a:r>
          </a:p>
        </p:txBody>
      </p:sp>
      <p:sp>
        <p:nvSpPr>
          <p:cNvPr id="229401" name="Text Box 25"/>
          <p:cNvSpPr txBox="1">
            <a:spLocks noChangeArrowheads="1"/>
          </p:cNvSpPr>
          <p:nvPr/>
        </p:nvSpPr>
        <p:spPr bwMode="auto">
          <a:xfrm>
            <a:off x="838200" y="2667000"/>
            <a:ext cx="39338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h</a:t>
            </a:r>
            <a:r>
              <a:rPr lang="en-US" sz="1800" baseline="-25000"/>
              <a:t>0</a:t>
            </a:r>
            <a:r>
              <a:rPr lang="en-US" sz="1800"/>
              <a:t>(58) = hash(58) = 58 mod 10 = 8 </a:t>
            </a:r>
          </a:p>
        </p:txBody>
      </p:sp>
      <p:sp>
        <p:nvSpPr>
          <p:cNvPr id="229402" name="Rectangle 26"/>
          <p:cNvSpPr>
            <a:spLocks noChangeArrowheads="1"/>
          </p:cNvSpPr>
          <p:nvPr/>
        </p:nvSpPr>
        <p:spPr bwMode="auto">
          <a:xfrm>
            <a:off x="6324600" y="579120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89</a:t>
            </a:r>
          </a:p>
        </p:txBody>
      </p:sp>
      <p:sp>
        <p:nvSpPr>
          <p:cNvPr id="229403" name="Rectangle 27"/>
          <p:cNvSpPr>
            <a:spLocks noChangeArrowheads="1"/>
          </p:cNvSpPr>
          <p:nvPr/>
        </p:nvSpPr>
        <p:spPr bwMode="auto">
          <a:xfrm>
            <a:off x="6324600" y="548640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18</a:t>
            </a:r>
          </a:p>
        </p:txBody>
      </p:sp>
      <p:sp>
        <p:nvSpPr>
          <p:cNvPr id="229404" name="Text Box 28"/>
          <p:cNvSpPr txBox="1">
            <a:spLocks noChangeArrowheads="1"/>
          </p:cNvSpPr>
          <p:nvPr/>
        </p:nvSpPr>
        <p:spPr bwMode="auto">
          <a:xfrm>
            <a:off x="838200" y="2986088"/>
            <a:ext cx="3302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solidFill>
                  <a:srgbClr val="FF00FF"/>
                </a:solidFill>
                <a:sym typeface="Symbol" pitchFamily="18" charset="2"/>
              </a:rPr>
              <a:t>hash</a:t>
            </a:r>
            <a:r>
              <a:rPr lang="en-US" sz="1800" baseline="-25000">
                <a:solidFill>
                  <a:srgbClr val="FF00FF"/>
                </a:solidFill>
                <a:sym typeface="Symbol" pitchFamily="18" charset="2"/>
              </a:rPr>
              <a:t>2</a:t>
            </a:r>
            <a:r>
              <a:rPr lang="en-US" sz="1800">
                <a:solidFill>
                  <a:srgbClr val="FF00FF"/>
                </a:solidFill>
                <a:sym typeface="Symbol" pitchFamily="18" charset="2"/>
              </a:rPr>
              <a:t>(58) = R – (58 mod R)</a:t>
            </a:r>
          </a:p>
          <a:p>
            <a:r>
              <a:rPr lang="en-US" sz="1800">
                <a:solidFill>
                  <a:srgbClr val="FF00FF"/>
                </a:solidFill>
                <a:sym typeface="Symbol" pitchFamily="18" charset="2"/>
              </a:rPr>
              <a:t>	= 7 – (58 mod 7) = 5</a:t>
            </a:r>
          </a:p>
        </p:txBody>
      </p:sp>
      <p:sp>
        <p:nvSpPr>
          <p:cNvPr id="229405" name="Text Box 29"/>
          <p:cNvSpPr txBox="1">
            <a:spLocks noChangeArrowheads="1"/>
          </p:cNvSpPr>
          <p:nvPr/>
        </p:nvSpPr>
        <p:spPr bwMode="auto">
          <a:xfrm>
            <a:off x="838200" y="3581400"/>
            <a:ext cx="43243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h</a:t>
            </a:r>
            <a:r>
              <a:rPr lang="en-US" sz="1800" baseline="-25000"/>
              <a:t>1</a:t>
            </a:r>
            <a:r>
              <a:rPr lang="en-US" sz="1800"/>
              <a:t>(58) = (hash(58) + f(1)) mod 10</a:t>
            </a:r>
          </a:p>
          <a:p>
            <a:r>
              <a:rPr lang="en-US" sz="1800"/>
              <a:t>          = (8 + 1*hash</a:t>
            </a:r>
            <a:r>
              <a:rPr lang="en-US" sz="1800" baseline="-25000"/>
              <a:t>2</a:t>
            </a:r>
            <a:r>
              <a:rPr lang="en-US" sz="1800"/>
              <a:t>(58)) mod 10 = 3 </a:t>
            </a:r>
          </a:p>
        </p:txBody>
      </p:sp>
      <p:sp>
        <p:nvSpPr>
          <p:cNvPr id="229406" name="Rectangle 30"/>
          <p:cNvSpPr>
            <a:spLocks noChangeArrowheads="1"/>
          </p:cNvSpPr>
          <p:nvPr/>
        </p:nvSpPr>
        <p:spPr bwMode="auto">
          <a:xfrm>
            <a:off x="6324600" y="484505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49</a:t>
            </a:r>
          </a:p>
        </p:txBody>
      </p:sp>
      <p:sp>
        <p:nvSpPr>
          <p:cNvPr id="229407" name="Rectangle 31"/>
          <p:cNvSpPr>
            <a:spLocks noChangeArrowheads="1"/>
          </p:cNvSpPr>
          <p:nvPr/>
        </p:nvSpPr>
        <p:spPr bwMode="auto">
          <a:xfrm>
            <a:off x="6324600" y="396240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58</a:t>
            </a:r>
          </a:p>
        </p:txBody>
      </p:sp>
      <p:sp>
        <p:nvSpPr>
          <p:cNvPr id="229408" name="Text Box 32"/>
          <p:cNvSpPr txBox="1">
            <a:spLocks noChangeArrowheads="1"/>
          </p:cNvSpPr>
          <p:nvPr/>
        </p:nvSpPr>
        <p:spPr bwMode="auto">
          <a:xfrm>
            <a:off x="822325" y="4603750"/>
            <a:ext cx="4545013"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solidFill>
                  <a:srgbClr val="FF00FF"/>
                </a:solidFill>
              </a:rPr>
              <a:t>By using quadratic probing, need 2 probes.</a:t>
            </a:r>
          </a:p>
          <a:p>
            <a:r>
              <a:rPr lang="en-US" sz="1800">
                <a:solidFill>
                  <a:srgbClr val="FF00FF"/>
                </a:solidFill>
              </a:rPr>
              <a:t>By using linear probing, need 3 probes.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29401"/>
                                        </p:tgtEl>
                                        <p:attrNameLst>
                                          <p:attrName>style.visibility</p:attrName>
                                        </p:attrNameLst>
                                      </p:cBhvr>
                                      <p:to>
                                        <p:strVal val="visible"/>
                                      </p:to>
                                    </p:set>
                                    <p:animEffect transition="in" filter="blinds(horizontal)">
                                      <p:cBhvr>
                                        <p:cTn id="7" dur="500"/>
                                        <p:tgtEl>
                                          <p:spTgt spid="22940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29404"/>
                                        </p:tgtEl>
                                        <p:attrNameLst>
                                          <p:attrName>style.visibility</p:attrName>
                                        </p:attrNameLst>
                                      </p:cBhvr>
                                      <p:to>
                                        <p:strVal val="visible"/>
                                      </p:to>
                                    </p:set>
                                    <p:animEffect transition="in" filter="blinds(horizontal)">
                                      <p:cBhvr>
                                        <p:cTn id="12" dur="500"/>
                                        <p:tgtEl>
                                          <p:spTgt spid="22940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29405"/>
                                        </p:tgtEl>
                                        <p:attrNameLst>
                                          <p:attrName>style.visibility</p:attrName>
                                        </p:attrNameLst>
                                      </p:cBhvr>
                                      <p:to>
                                        <p:strVal val="visible"/>
                                      </p:to>
                                    </p:set>
                                    <p:animEffect transition="in" filter="blinds(horizontal)">
                                      <p:cBhvr>
                                        <p:cTn id="17" dur="500"/>
                                        <p:tgtEl>
                                          <p:spTgt spid="22940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29407"/>
                                        </p:tgtEl>
                                        <p:attrNameLst>
                                          <p:attrName>style.visibility</p:attrName>
                                        </p:attrNameLst>
                                      </p:cBhvr>
                                      <p:to>
                                        <p:strVal val="visible"/>
                                      </p:to>
                                    </p:set>
                                    <p:animEffect transition="in" filter="blinds(horizontal)">
                                      <p:cBhvr>
                                        <p:cTn id="22" dur="500"/>
                                        <p:tgtEl>
                                          <p:spTgt spid="22940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29408"/>
                                        </p:tgtEl>
                                        <p:attrNameLst>
                                          <p:attrName>style.visibility</p:attrName>
                                        </p:attrNameLst>
                                      </p:cBhvr>
                                      <p:to>
                                        <p:strVal val="visible"/>
                                      </p:to>
                                    </p:set>
                                    <p:animEffect transition="in" filter="blinds(horizontal)">
                                      <p:cBhvr>
                                        <p:cTn id="27" dur="500"/>
                                        <p:tgtEl>
                                          <p:spTgt spid="2294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9401" grpId="0" autoUpdateAnimBg="0"/>
      <p:bldP spid="229404" grpId="0" autoUpdateAnimBg="0"/>
      <p:bldP spid="229405" grpId="0" autoUpdateAnimBg="0"/>
      <p:bldP spid="229407" grpId="0" autoUpdateAnimBg="0"/>
      <p:bldP spid="229408" grpId="0"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0402" name="Rectangle 2"/>
          <p:cNvSpPr>
            <a:spLocks noGrp="1" noChangeArrowheads="1"/>
          </p:cNvSpPr>
          <p:nvPr>
            <p:ph type="title"/>
          </p:nvPr>
        </p:nvSpPr>
        <p:spPr>
          <a:xfrm>
            <a:off x="609600" y="174625"/>
            <a:ext cx="7772400" cy="571500"/>
          </a:xfrm>
        </p:spPr>
        <p:txBody>
          <a:bodyPr/>
          <a:lstStyle/>
          <a:p>
            <a:r>
              <a:rPr lang="en-US" sz="2800"/>
              <a:t>Examples for Double Hashing</a:t>
            </a:r>
          </a:p>
        </p:txBody>
      </p:sp>
      <p:sp>
        <p:nvSpPr>
          <p:cNvPr id="230403" name="Rectangle 3" descr="Rectangle: Click to edit Master text styles&#10;Second level&#10;Third level&#10;Fourth level&#10;Fifth level"/>
          <p:cNvSpPr>
            <a:spLocks noGrp="1" noChangeArrowheads="1"/>
          </p:cNvSpPr>
          <p:nvPr>
            <p:ph idx="1"/>
          </p:nvPr>
        </p:nvSpPr>
        <p:spPr>
          <a:xfrm>
            <a:off x="412750" y="838200"/>
            <a:ext cx="8213725" cy="5641975"/>
          </a:xfrm>
        </p:spPr>
        <p:txBody>
          <a:bodyPr/>
          <a:lstStyle/>
          <a:p>
            <a:r>
              <a:rPr lang="en-US" sz="2000">
                <a:sym typeface="Symbol" pitchFamily="18" charset="2"/>
              </a:rPr>
              <a:t>For example: </a:t>
            </a:r>
            <a:r>
              <a:rPr lang="en-US" sz="1600" i="1">
                <a:latin typeface="Bookman Old Style" pitchFamily="18" charset="0"/>
                <a:sym typeface="Symbol" pitchFamily="18" charset="2"/>
              </a:rPr>
              <a:t>TableSize = 10,  </a:t>
            </a:r>
            <a:r>
              <a:rPr lang="en-US" sz="2000" i="1">
                <a:sym typeface="Symbol" pitchFamily="18" charset="2"/>
              </a:rPr>
              <a:t>hash</a:t>
            </a:r>
            <a:r>
              <a:rPr lang="en-US" sz="2000">
                <a:sym typeface="Symbol" pitchFamily="18" charset="2"/>
              </a:rPr>
              <a:t>(</a:t>
            </a:r>
            <a:r>
              <a:rPr lang="en-US" sz="2000" i="1">
                <a:sym typeface="Symbol" pitchFamily="18" charset="2"/>
              </a:rPr>
              <a:t>x</a:t>
            </a:r>
            <a:r>
              <a:rPr lang="en-US" sz="2000">
                <a:sym typeface="Symbol" pitchFamily="18" charset="2"/>
              </a:rPr>
              <a:t>) = </a:t>
            </a:r>
            <a:r>
              <a:rPr lang="en-US" sz="2000" i="1">
                <a:sym typeface="Symbol" pitchFamily="18" charset="2"/>
              </a:rPr>
              <a:t>x</a:t>
            </a:r>
            <a:r>
              <a:rPr lang="en-US" sz="2000">
                <a:sym typeface="Symbol" pitchFamily="18" charset="2"/>
              </a:rPr>
              <a:t> mod 10, </a:t>
            </a:r>
          </a:p>
          <a:p>
            <a:pPr>
              <a:buFont typeface="Wingdings" pitchFamily="2" charset="2"/>
              <a:buNone/>
            </a:pPr>
            <a:r>
              <a:rPr lang="en-US" sz="2000">
                <a:solidFill>
                  <a:srgbClr val="FF00FF"/>
                </a:solidFill>
                <a:sym typeface="Symbol" pitchFamily="18" charset="2"/>
              </a:rPr>
              <a:t>			 f(i) = i*hash</a:t>
            </a:r>
            <a:r>
              <a:rPr lang="en-US" sz="2000" baseline="-25000">
                <a:solidFill>
                  <a:srgbClr val="FF00FF"/>
                </a:solidFill>
                <a:sym typeface="Symbol" pitchFamily="18" charset="2"/>
              </a:rPr>
              <a:t>2</a:t>
            </a:r>
            <a:r>
              <a:rPr lang="en-US" sz="2000">
                <a:solidFill>
                  <a:srgbClr val="FF00FF"/>
                </a:solidFill>
                <a:sym typeface="Symbol" pitchFamily="18" charset="2"/>
              </a:rPr>
              <a:t>(x), hash</a:t>
            </a:r>
            <a:r>
              <a:rPr lang="en-US" sz="2000" baseline="-25000">
                <a:solidFill>
                  <a:srgbClr val="FF00FF"/>
                </a:solidFill>
                <a:sym typeface="Symbol" pitchFamily="18" charset="2"/>
              </a:rPr>
              <a:t>2</a:t>
            </a:r>
            <a:r>
              <a:rPr lang="en-US" sz="2000">
                <a:solidFill>
                  <a:srgbClr val="FF00FF"/>
                </a:solidFill>
                <a:sym typeface="Symbol" pitchFamily="18" charset="2"/>
              </a:rPr>
              <a:t>(x) = R – (</a:t>
            </a:r>
            <a:r>
              <a:rPr lang="en-US" sz="2000" i="1">
                <a:solidFill>
                  <a:srgbClr val="FF00FF"/>
                </a:solidFill>
                <a:sym typeface="Symbol" pitchFamily="18" charset="2"/>
              </a:rPr>
              <a:t>x</a:t>
            </a:r>
            <a:r>
              <a:rPr lang="en-US" sz="2000">
                <a:solidFill>
                  <a:srgbClr val="FF00FF"/>
                </a:solidFill>
                <a:sym typeface="Symbol" pitchFamily="18" charset="2"/>
              </a:rPr>
              <a:t> mod R), R = 7 </a:t>
            </a:r>
            <a:endParaRPr lang="en-US" sz="2000">
              <a:sym typeface="Symbol" pitchFamily="18" charset="2"/>
            </a:endParaRPr>
          </a:p>
          <a:p>
            <a:pPr>
              <a:buFont typeface="Wingdings" pitchFamily="2" charset="2"/>
              <a:buNone/>
            </a:pPr>
            <a:r>
              <a:rPr lang="en-US" sz="2000">
                <a:sym typeface="Symbol" pitchFamily="18" charset="2"/>
              </a:rPr>
              <a:t>			 h</a:t>
            </a:r>
            <a:r>
              <a:rPr lang="en-US" sz="2000" baseline="-25000">
                <a:sym typeface="Symbol" pitchFamily="18" charset="2"/>
              </a:rPr>
              <a:t>i</a:t>
            </a:r>
            <a:r>
              <a:rPr lang="en-US" sz="2000">
                <a:sym typeface="Symbol" pitchFamily="18" charset="2"/>
              </a:rPr>
              <a:t>(x) = (</a:t>
            </a:r>
            <a:r>
              <a:rPr lang="en-US" sz="2000" i="1">
                <a:sym typeface="Symbol" pitchFamily="18" charset="2"/>
              </a:rPr>
              <a:t>hash</a:t>
            </a:r>
            <a:r>
              <a:rPr lang="en-US" sz="2000">
                <a:sym typeface="Symbol" pitchFamily="18" charset="2"/>
              </a:rPr>
              <a:t>(x) + f(i)) mod </a:t>
            </a:r>
            <a:r>
              <a:rPr lang="en-US" sz="2000" i="1">
                <a:latin typeface="Bookman Old Style" pitchFamily="18" charset="0"/>
                <a:sym typeface="Symbol" pitchFamily="18" charset="2"/>
              </a:rPr>
              <a:t>TableSize</a:t>
            </a:r>
            <a:r>
              <a:rPr lang="en-US" sz="2000">
                <a:sym typeface="Symbol" pitchFamily="18" charset="2"/>
              </a:rPr>
              <a:t> </a:t>
            </a:r>
          </a:p>
          <a:p>
            <a:pPr>
              <a:buFont typeface="Wingdings" pitchFamily="2" charset="2"/>
              <a:buNone/>
            </a:pPr>
            <a:r>
              <a:rPr lang="en-US" sz="2000">
                <a:sym typeface="Symbol" pitchFamily="18" charset="2"/>
              </a:rPr>
              <a:t>	Insert keys: 89, 18, 49, 58, </a:t>
            </a:r>
            <a:r>
              <a:rPr lang="en-US" sz="2000">
                <a:solidFill>
                  <a:srgbClr val="FF00FF"/>
                </a:solidFill>
                <a:sym typeface="Symbol" pitchFamily="18" charset="2"/>
              </a:rPr>
              <a:t>69</a:t>
            </a:r>
          </a:p>
          <a:p>
            <a:pPr lvl="1"/>
            <a:endParaRPr lang="en-US" sz="1800">
              <a:sym typeface="Symbol" pitchFamily="18" charset="2"/>
            </a:endParaRPr>
          </a:p>
        </p:txBody>
      </p:sp>
      <p:sp>
        <p:nvSpPr>
          <p:cNvPr id="230404" name="Rectangle 4"/>
          <p:cNvSpPr>
            <a:spLocks noChangeArrowheads="1"/>
          </p:cNvSpPr>
          <p:nvPr/>
        </p:nvSpPr>
        <p:spPr bwMode="auto">
          <a:xfrm>
            <a:off x="3076575" y="2190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30405" name="Rectangle 5"/>
          <p:cNvSpPr>
            <a:spLocks noChangeArrowheads="1"/>
          </p:cNvSpPr>
          <p:nvPr/>
        </p:nvSpPr>
        <p:spPr bwMode="auto">
          <a:xfrm>
            <a:off x="6096000" y="3044825"/>
            <a:ext cx="928688" cy="30511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0406" name="Line 6"/>
          <p:cNvSpPr>
            <a:spLocks noChangeShapeType="1"/>
          </p:cNvSpPr>
          <p:nvPr/>
        </p:nvSpPr>
        <p:spPr bwMode="auto">
          <a:xfrm>
            <a:off x="6096000" y="33528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0407" name="Line 7"/>
          <p:cNvSpPr>
            <a:spLocks noChangeShapeType="1"/>
          </p:cNvSpPr>
          <p:nvPr/>
        </p:nvSpPr>
        <p:spPr bwMode="auto">
          <a:xfrm>
            <a:off x="6096000" y="36576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0408" name="Line 8"/>
          <p:cNvSpPr>
            <a:spLocks noChangeShapeType="1"/>
          </p:cNvSpPr>
          <p:nvPr/>
        </p:nvSpPr>
        <p:spPr bwMode="auto">
          <a:xfrm>
            <a:off x="6096000" y="39624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0409" name="Line 9"/>
          <p:cNvSpPr>
            <a:spLocks noChangeShapeType="1"/>
          </p:cNvSpPr>
          <p:nvPr/>
        </p:nvSpPr>
        <p:spPr bwMode="auto">
          <a:xfrm>
            <a:off x="6096000" y="42672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0410" name="Line 10"/>
          <p:cNvSpPr>
            <a:spLocks noChangeShapeType="1"/>
          </p:cNvSpPr>
          <p:nvPr/>
        </p:nvSpPr>
        <p:spPr bwMode="auto">
          <a:xfrm>
            <a:off x="6096000" y="45720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0411" name="Line 11"/>
          <p:cNvSpPr>
            <a:spLocks noChangeShapeType="1"/>
          </p:cNvSpPr>
          <p:nvPr/>
        </p:nvSpPr>
        <p:spPr bwMode="auto">
          <a:xfrm>
            <a:off x="6096000" y="48768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0412" name="Line 12"/>
          <p:cNvSpPr>
            <a:spLocks noChangeShapeType="1"/>
          </p:cNvSpPr>
          <p:nvPr/>
        </p:nvSpPr>
        <p:spPr bwMode="auto">
          <a:xfrm>
            <a:off x="6096000" y="51816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0413" name="Line 13"/>
          <p:cNvSpPr>
            <a:spLocks noChangeShapeType="1"/>
          </p:cNvSpPr>
          <p:nvPr/>
        </p:nvSpPr>
        <p:spPr bwMode="auto">
          <a:xfrm>
            <a:off x="6096000" y="54864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0414" name="Line 14"/>
          <p:cNvSpPr>
            <a:spLocks noChangeShapeType="1"/>
          </p:cNvSpPr>
          <p:nvPr/>
        </p:nvSpPr>
        <p:spPr bwMode="auto">
          <a:xfrm>
            <a:off x="6096000" y="57912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0415" name="Text Box 15"/>
          <p:cNvSpPr txBox="1">
            <a:spLocks noChangeArrowheads="1"/>
          </p:cNvSpPr>
          <p:nvPr/>
        </p:nvSpPr>
        <p:spPr bwMode="auto">
          <a:xfrm>
            <a:off x="5775325" y="3027363"/>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0</a:t>
            </a:r>
          </a:p>
        </p:txBody>
      </p:sp>
      <p:sp>
        <p:nvSpPr>
          <p:cNvPr id="230416" name="Text Box 16"/>
          <p:cNvSpPr txBox="1">
            <a:spLocks noChangeArrowheads="1"/>
          </p:cNvSpPr>
          <p:nvPr/>
        </p:nvSpPr>
        <p:spPr bwMode="auto">
          <a:xfrm>
            <a:off x="5791200" y="33528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1</a:t>
            </a:r>
          </a:p>
        </p:txBody>
      </p:sp>
      <p:sp>
        <p:nvSpPr>
          <p:cNvPr id="230417" name="Text Box 17"/>
          <p:cNvSpPr txBox="1">
            <a:spLocks noChangeArrowheads="1"/>
          </p:cNvSpPr>
          <p:nvPr/>
        </p:nvSpPr>
        <p:spPr bwMode="auto">
          <a:xfrm>
            <a:off x="5791200" y="36576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2</a:t>
            </a:r>
          </a:p>
        </p:txBody>
      </p:sp>
      <p:sp>
        <p:nvSpPr>
          <p:cNvPr id="230418" name="Text Box 18"/>
          <p:cNvSpPr txBox="1">
            <a:spLocks noChangeArrowheads="1"/>
          </p:cNvSpPr>
          <p:nvPr/>
        </p:nvSpPr>
        <p:spPr bwMode="auto">
          <a:xfrm>
            <a:off x="5791200" y="39624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3</a:t>
            </a:r>
          </a:p>
        </p:txBody>
      </p:sp>
      <p:sp>
        <p:nvSpPr>
          <p:cNvPr id="230419" name="Text Box 19"/>
          <p:cNvSpPr txBox="1">
            <a:spLocks noChangeArrowheads="1"/>
          </p:cNvSpPr>
          <p:nvPr/>
        </p:nvSpPr>
        <p:spPr bwMode="auto">
          <a:xfrm>
            <a:off x="5791200" y="423545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4</a:t>
            </a:r>
          </a:p>
        </p:txBody>
      </p:sp>
      <p:sp>
        <p:nvSpPr>
          <p:cNvPr id="230420" name="Text Box 20"/>
          <p:cNvSpPr txBox="1">
            <a:spLocks noChangeArrowheads="1"/>
          </p:cNvSpPr>
          <p:nvPr/>
        </p:nvSpPr>
        <p:spPr bwMode="auto">
          <a:xfrm>
            <a:off x="5791200" y="454025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5</a:t>
            </a:r>
          </a:p>
        </p:txBody>
      </p:sp>
      <p:sp>
        <p:nvSpPr>
          <p:cNvPr id="230421" name="Text Box 21"/>
          <p:cNvSpPr txBox="1">
            <a:spLocks noChangeArrowheads="1"/>
          </p:cNvSpPr>
          <p:nvPr/>
        </p:nvSpPr>
        <p:spPr bwMode="auto">
          <a:xfrm>
            <a:off x="5791200" y="484505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6</a:t>
            </a:r>
          </a:p>
        </p:txBody>
      </p:sp>
      <p:sp>
        <p:nvSpPr>
          <p:cNvPr id="230422" name="Text Box 22"/>
          <p:cNvSpPr txBox="1">
            <a:spLocks noChangeArrowheads="1"/>
          </p:cNvSpPr>
          <p:nvPr/>
        </p:nvSpPr>
        <p:spPr bwMode="auto">
          <a:xfrm>
            <a:off x="5791200" y="51816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7</a:t>
            </a:r>
          </a:p>
        </p:txBody>
      </p:sp>
      <p:sp>
        <p:nvSpPr>
          <p:cNvPr id="230423" name="Text Box 23"/>
          <p:cNvSpPr txBox="1">
            <a:spLocks noChangeArrowheads="1"/>
          </p:cNvSpPr>
          <p:nvPr/>
        </p:nvSpPr>
        <p:spPr bwMode="auto">
          <a:xfrm>
            <a:off x="5791200" y="54864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8</a:t>
            </a:r>
          </a:p>
        </p:txBody>
      </p:sp>
      <p:sp>
        <p:nvSpPr>
          <p:cNvPr id="230424" name="Text Box 24"/>
          <p:cNvSpPr txBox="1">
            <a:spLocks noChangeArrowheads="1"/>
          </p:cNvSpPr>
          <p:nvPr/>
        </p:nvSpPr>
        <p:spPr bwMode="auto">
          <a:xfrm>
            <a:off x="5791200" y="57912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9</a:t>
            </a:r>
          </a:p>
        </p:txBody>
      </p:sp>
      <p:sp>
        <p:nvSpPr>
          <p:cNvPr id="230425" name="Text Box 25"/>
          <p:cNvSpPr txBox="1">
            <a:spLocks noChangeArrowheads="1"/>
          </p:cNvSpPr>
          <p:nvPr/>
        </p:nvSpPr>
        <p:spPr bwMode="auto">
          <a:xfrm>
            <a:off x="838200" y="2667000"/>
            <a:ext cx="39338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h</a:t>
            </a:r>
            <a:r>
              <a:rPr lang="en-US" sz="1800" baseline="-25000"/>
              <a:t>0</a:t>
            </a:r>
            <a:r>
              <a:rPr lang="en-US" sz="1800"/>
              <a:t>(69) = hash(69) = 69 mod 10 = 9 </a:t>
            </a:r>
          </a:p>
        </p:txBody>
      </p:sp>
      <p:sp>
        <p:nvSpPr>
          <p:cNvPr id="230426" name="Rectangle 26"/>
          <p:cNvSpPr>
            <a:spLocks noChangeArrowheads="1"/>
          </p:cNvSpPr>
          <p:nvPr/>
        </p:nvSpPr>
        <p:spPr bwMode="auto">
          <a:xfrm>
            <a:off x="6324600" y="579120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89</a:t>
            </a:r>
          </a:p>
        </p:txBody>
      </p:sp>
      <p:sp>
        <p:nvSpPr>
          <p:cNvPr id="230427" name="Rectangle 27"/>
          <p:cNvSpPr>
            <a:spLocks noChangeArrowheads="1"/>
          </p:cNvSpPr>
          <p:nvPr/>
        </p:nvSpPr>
        <p:spPr bwMode="auto">
          <a:xfrm>
            <a:off x="6324600" y="548640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18</a:t>
            </a:r>
          </a:p>
        </p:txBody>
      </p:sp>
      <p:sp>
        <p:nvSpPr>
          <p:cNvPr id="230428" name="Text Box 28"/>
          <p:cNvSpPr txBox="1">
            <a:spLocks noChangeArrowheads="1"/>
          </p:cNvSpPr>
          <p:nvPr/>
        </p:nvSpPr>
        <p:spPr bwMode="auto">
          <a:xfrm>
            <a:off x="838200" y="2986088"/>
            <a:ext cx="3302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solidFill>
                  <a:srgbClr val="FF00FF"/>
                </a:solidFill>
                <a:sym typeface="Symbol" pitchFamily="18" charset="2"/>
              </a:rPr>
              <a:t>hash</a:t>
            </a:r>
            <a:r>
              <a:rPr lang="en-US" sz="1800" baseline="-25000">
                <a:solidFill>
                  <a:srgbClr val="FF00FF"/>
                </a:solidFill>
                <a:sym typeface="Symbol" pitchFamily="18" charset="2"/>
              </a:rPr>
              <a:t>2</a:t>
            </a:r>
            <a:r>
              <a:rPr lang="en-US" sz="1800">
                <a:solidFill>
                  <a:srgbClr val="FF00FF"/>
                </a:solidFill>
                <a:sym typeface="Symbol" pitchFamily="18" charset="2"/>
              </a:rPr>
              <a:t>(69) = R – (69 mod R)</a:t>
            </a:r>
          </a:p>
          <a:p>
            <a:r>
              <a:rPr lang="en-US" sz="1800">
                <a:solidFill>
                  <a:srgbClr val="FF00FF"/>
                </a:solidFill>
                <a:sym typeface="Symbol" pitchFamily="18" charset="2"/>
              </a:rPr>
              <a:t>	= 7 – (69 mod 7) = 1</a:t>
            </a:r>
          </a:p>
        </p:txBody>
      </p:sp>
      <p:sp>
        <p:nvSpPr>
          <p:cNvPr id="230429" name="Text Box 29"/>
          <p:cNvSpPr txBox="1">
            <a:spLocks noChangeArrowheads="1"/>
          </p:cNvSpPr>
          <p:nvPr/>
        </p:nvSpPr>
        <p:spPr bwMode="auto">
          <a:xfrm>
            <a:off x="838200" y="3581400"/>
            <a:ext cx="43243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h</a:t>
            </a:r>
            <a:r>
              <a:rPr lang="en-US" sz="1800" baseline="-25000"/>
              <a:t>1</a:t>
            </a:r>
            <a:r>
              <a:rPr lang="en-US" sz="1800"/>
              <a:t>(69) = (hash(69) + f(1)) mod 10</a:t>
            </a:r>
          </a:p>
          <a:p>
            <a:r>
              <a:rPr lang="en-US" sz="1800"/>
              <a:t>          = (9 + 1*hash</a:t>
            </a:r>
            <a:r>
              <a:rPr lang="en-US" sz="1800" baseline="-25000"/>
              <a:t>2</a:t>
            </a:r>
            <a:r>
              <a:rPr lang="en-US" sz="1800"/>
              <a:t>(69)) mod 10 = 0 </a:t>
            </a:r>
          </a:p>
        </p:txBody>
      </p:sp>
      <p:sp>
        <p:nvSpPr>
          <p:cNvPr id="230430" name="Rectangle 30"/>
          <p:cNvSpPr>
            <a:spLocks noChangeArrowheads="1"/>
          </p:cNvSpPr>
          <p:nvPr/>
        </p:nvSpPr>
        <p:spPr bwMode="auto">
          <a:xfrm>
            <a:off x="6324600" y="484505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49</a:t>
            </a:r>
          </a:p>
        </p:txBody>
      </p:sp>
      <p:sp>
        <p:nvSpPr>
          <p:cNvPr id="230431" name="Rectangle 31"/>
          <p:cNvSpPr>
            <a:spLocks noChangeArrowheads="1"/>
          </p:cNvSpPr>
          <p:nvPr/>
        </p:nvSpPr>
        <p:spPr bwMode="auto">
          <a:xfrm>
            <a:off x="6324600" y="396240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58</a:t>
            </a:r>
          </a:p>
        </p:txBody>
      </p:sp>
      <p:sp>
        <p:nvSpPr>
          <p:cNvPr id="230432" name="Text Box 32"/>
          <p:cNvSpPr txBox="1">
            <a:spLocks noChangeArrowheads="1"/>
          </p:cNvSpPr>
          <p:nvPr/>
        </p:nvSpPr>
        <p:spPr bwMode="auto">
          <a:xfrm>
            <a:off x="822325" y="4603750"/>
            <a:ext cx="4545013"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solidFill>
                  <a:srgbClr val="FF00FF"/>
                </a:solidFill>
              </a:rPr>
              <a:t>By using quadratic probing, need 2 probes.</a:t>
            </a:r>
          </a:p>
          <a:p>
            <a:r>
              <a:rPr lang="en-US" sz="1800">
                <a:solidFill>
                  <a:srgbClr val="FF00FF"/>
                </a:solidFill>
              </a:rPr>
              <a:t>By using linear probing, need 3 probes.</a:t>
            </a:r>
          </a:p>
        </p:txBody>
      </p:sp>
      <p:sp>
        <p:nvSpPr>
          <p:cNvPr id="230433" name="Rectangle 33"/>
          <p:cNvSpPr>
            <a:spLocks noChangeArrowheads="1"/>
          </p:cNvSpPr>
          <p:nvPr/>
        </p:nvSpPr>
        <p:spPr bwMode="auto">
          <a:xfrm>
            <a:off x="6324600" y="304800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69</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30425"/>
                                        </p:tgtEl>
                                        <p:attrNameLst>
                                          <p:attrName>style.visibility</p:attrName>
                                        </p:attrNameLst>
                                      </p:cBhvr>
                                      <p:to>
                                        <p:strVal val="visible"/>
                                      </p:to>
                                    </p:set>
                                    <p:animEffect transition="in" filter="blinds(horizontal)">
                                      <p:cBhvr>
                                        <p:cTn id="7" dur="500"/>
                                        <p:tgtEl>
                                          <p:spTgt spid="23042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30428"/>
                                        </p:tgtEl>
                                        <p:attrNameLst>
                                          <p:attrName>style.visibility</p:attrName>
                                        </p:attrNameLst>
                                      </p:cBhvr>
                                      <p:to>
                                        <p:strVal val="visible"/>
                                      </p:to>
                                    </p:set>
                                    <p:animEffect transition="in" filter="blinds(horizontal)">
                                      <p:cBhvr>
                                        <p:cTn id="12" dur="500"/>
                                        <p:tgtEl>
                                          <p:spTgt spid="23042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30429"/>
                                        </p:tgtEl>
                                        <p:attrNameLst>
                                          <p:attrName>style.visibility</p:attrName>
                                        </p:attrNameLst>
                                      </p:cBhvr>
                                      <p:to>
                                        <p:strVal val="visible"/>
                                      </p:to>
                                    </p:set>
                                    <p:animEffect transition="in" filter="blinds(horizontal)">
                                      <p:cBhvr>
                                        <p:cTn id="17" dur="500"/>
                                        <p:tgtEl>
                                          <p:spTgt spid="23042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30433"/>
                                        </p:tgtEl>
                                        <p:attrNameLst>
                                          <p:attrName>style.visibility</p:attrName>
                                        </p:attrNameLst>
                                      </p:cBhvr>
                                      <p:to>
                                        <p:strVal val="visible"/>
                                      </p:to>
                                    </p:set>
                                    <p:animEffect transition="in" filter="blinds(horizontal)">
                                      <p:cBhvr>
                                        <p:cTn id="22" dur="500"/>
                                        <p:tgtEl>
                                          <p:spTgt spid="23043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30432"/>
                                        </p:tgtEl>
                                        <p:attrNameLst>
                                          <p:attrName>style.visibility</p:attrName>
                                        </p:attrNameLst>
                                      </p:cBhvr>
                                      <p:to>
                                        <p:strVal val="visible"/>
                                      </p:to>
                                    </p:set>
                                    <p:animEffect transition="in" filter="blinds(horizontal)">
                                      <p:cBhvr>
                                        <p:cTn id="27" dur="500"/>
                                        <p:tgtEl>
                                          <p:spTgt spid="2304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0425" grpId="0" autoUpdateAnimBg="0"/>
      <p:bldP spid="230428" grpId="0" autoUpdateAnimBg="0"/>
      <p:bldP spid="230429" grpId="0" autoUpdateAnimBg="0"/>
      <p:bldP spid="230432" grpId="0" autoUpdateAnimBg="0"/>
      <p:bldP spid="230433" grpId="0"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1426" name="Rectangle 2"/>
          <p:cNvSpPr>
            <a:spLocks noGrp="1" noChangeArrowheads="1"/>
          </p:cNvSpPr>
          <p:nvPr>
            <p:ph type="title"/>
          </p:nvPr>
        </p:nvSpPr>
        <p:spPr>
          <a:xfrm>
            <a:off x="609600" y="174625"/>
            <a:ext cx="7772400" cy="571500"/>
          </a:xfrm>
        </p:spPr>
        <p:txBody>
          <a:bodyPr/>
          <a:lstStyle/>
          <a:p>
            <a:r>
              <a:rPr lang="en-US" sz="2800"/>
              <a:t>Examples for Double Hashing</a:t>
            </a:r>
          </a:p>
        </p:txBody>
      </p:sp>
      <p:sp>
        <p:nvSpPr>
          <p:cNvPr id="231427" name="Rectangle 3" descr="Rectangle: Click to edit Master text styles&#10;Second level&#10;Third level&#10;Fourth level&#10;Fifth level"/>
          <p:cNvSpPr>
            <a:spLocks noGrp="1" noChangeArrowheads="1"/>
          </p:cNvSpPr>
          <p:nvPr>
            <p:ph idx="1"/>
          </p:nvPr>
        </p:nvSpPr>
        <p:spPr>
          <a:xfrm>
            <a:off x="412750" y="838200"/>
            <a:ext cx="8213725" cy="5641975"/>
          </a:xfrm>
        </p:spPr>
        <p:txBody>
          <a:bodyPr/>
          <a:lstStyle/>
          <a:p>
            <a:r>
              <a:rPr lang="en-US" sz="2000">
                <a:sym typeface="Symbol" pitchFamily="18" charset="2"/>
              </a:rPr>
              <a:t>For example: </a:t>
            </a:r>
            <a:r>
              <a:rPr lang="en-US" sz="1600" i="1">
                <a:latin typeface="Bookman Old Style" pitchFamily="18" charset="0"/>
                <a:sym typeface="Symbol" pitchFamily="18" charset="2"/>
              </a:rPr>
              <a:t>TableSize = 10,  </a:t>
            </a:r>
            <a:r>
              <a:rPr lang="en-US" sz="2000" i="1">
                <a:sym typeface="Symbol" pitchFamily="18" charset="2"/>
              </a:rPr>
              <a:t>hash</a:t>
            </a:r>
            <a:r>
              <a:rPr lang="en-US" sz="2000">
                <a:sym typeface="Symbol" pitchFamily="18" charset="2"/>
              </a:rPr>
              <a:t>(</a:t>
            </a:r>
            <a:r>
              <a:rPr lang="en-US" sz="2000" i="1">
                <a:sym typeface="Symbol" pitchFamily="18" charset="2"/>
              </a:rPr>
              <a:t>x</a:t>
            </a:r>
            <a:r>
              <a:rPr lang="en-US" sz="2000">
                <a:sym typeface="Symbol" pitchFamily="18" charset="2"/>
              </a:rPr>
              <a:t>) = </a:t>
            </a:r>
            <a:r>
              <a:rPr lang="en-US" sz="2000" i="1">
                <a:sym typeface="Symbol" pitchFamily="18" charset="2"/>
              </a:rPr>
              <a:t>x</a:t>
            </a:r>
            <a:r>
              <a:rPr lang="en-US" sz="2000">
                <a:sym typeface="Symbol" pitchFamily="18" charset="2"/>
              </a:rPr>
              <a:t> mod 10, </a:t>
            </a:r>
          </a:p>
          <a:p>
            <a:pPr>
              <a:buFont typeface="Wingdings" pitchFamily="2" charset="2"/>
              <a:buNone/>
            </a:pPr>
            <a:r>
              <a:rPr lang="en-US" sz="2000">
                <a:solidFill>
                  <a:srgbClr val="FF00FF"/>
                </a:solidFill>
                <a:sym typeface="Symbol" pitchFamily="18" charset="2"/>
              </a:rPr>
              <a:t>			 f(i) = i*hash</a:t>
            </a:r>
            <a:r>
              <a:rPr lang="en-US" sz="2000" baseline="-25000">
                <a:solidFill>
                  <a:srgbClr val="FF00FF"/>
                </a:solidFill>
                <a:sym typeface="Symbol" pitchFamily="18" charset="2"/>
              </a:rPr>
              <a:t>2</a:t>
            </a:r>
            <a:r>
              <a:rPr lang="en-US" sz="2000">
                <a:solidFill>
                  <a:srgbClr val="FF00FF"/>
                </a:solidFill>
                <a:sym typeface="Symbol" pitchFamily="18" charset="2"/>
              </a:rPr>
              <a:t>(x), hash</a:t>
            </a:r>
            <a:r>
              <a:rPr lang="en-US" sz="2000" baseline="-25000">
                <a:solidFill>
                  <a:srgbClr val="FF00FF"/>
                </a:solidFill>
                <a:sym typeface="Symbol" pitchFamily="18" charset="2"/>
              </a:rPr>
              <a:t>2</a:t>
            </a:r>
            <a:r>
              <a:rPr lang="en-US" sz="2000">
                <a:solidFill>
                  <a:srgbClr val="FF00FF"/>
                </a:solidFill>
                <a:sym typeface="Symbol" pitchFamily="18" charset="2"/>
              </a:rPr>
              <a:t>(x) = R – (</a:t>
            </a:r>
            <a:r>
              <a:rPr lang="en-US" sz="2000" i="1">
                <a:solidFill>
                  <a:srgbClr val="FF00FF"/>
                </a:solidFill>
                <a:sym typeface="Symbol" pitchFamily="18" charset="2"/>
              </a:rPr>
              <a:t>x</a:t>
            </a:r>
            <a:r>
              <a:rPr lang="en-US" sz="2000">
                <a:solidFill>
                  <a:srgbClr val="FF00FF"/>
                </a:solidFill>
                <a:sym typeface="Symbol" pitchFamily="18" charset="2"/>
              </a:rPr>
              <a:t> mod R), R = 7 </a:t>
            </a:r>
            <a:endParaRPr lang="en-US" sz="2000">
              <a:sym typeface="Symbol" pitchFamily="18" charset="2"/>
            </a:endParaRPr>
          </a:p>
          <a:p>
            <a:pPr>
              <a:buFont typeface="Wingdings" pitchFamily="2" charset="2"/>
              <a:buNone/>
            </a:pPr>
            <a:r>
              <a:rPr lang="en-US" sz="2000">
                <a:sym typeface="Symbol" pitchFamily="18" charset="2"/>
              </a:rPr>
              <a:t>			 h</a:t>
            </a:r>
            <a:r>
              <a:rPr lang="en-US" sz="2000" baseline="-25000">
                <a:sym typeface="Symbol" pitchFamily="18" charset="2"/>
              </a:rPr>
              <a:t>i</a:t>
            </a:r>
            <a:r>
              <a:rPr lang="en-US" sz="2000">
                <a:sym typeface="Symbol" pitchFamily="18" charset="2"/>
              </a:rPr>
              <a:t>(x) = (</a:t>
            </a:r>
            <a:r>
              <a:rPr lang="en-US" sz="2000" i="1">
                <a:sym typeface="Symbol" pitchFamily="18" charset="2"/>
              </a:rPr>
              <a:t>hash</a:t>
            </a:r>
            <a:r>
              <a:rPr lang="en-US" sz="2000">
                <a:sym typeface="Symbol" pitchFamily="18" charset="2"/>
              </a:rPr>
              <a:t>(x) + f(i)) mod </a:t>
            </a:r>
            <a:r>
              <a:rPr lang="en-US" sz="2000" i="1">
                <a:latin typeface="Bookman Old Style" pitchFamily="18" charset="0"/>
                <a:sym typeface="Symbol" pitchFamily="18" charset="2"/>
              </a:rPr>
              <a:t>TableSize</a:t>
            </a:r>
            <a:r>
              <a:rPr lang="en-US" sz="2000">
                <a:sym typeface="Symbol" pitchFamily="18" charset="2"/>
              </a:rPr>
              <a:t> </a:t>
            </a:r>
          </a:p>
          <a:p>
            <a:pPr>
              <a:buFont typeface="Wingdings" pitchFamily="2" charset="2"/>
              <a:buNone/>
            </a:pPr>
            <a:r>
              <a:rPr lang="en-US" sz="2000">
                <a:sym typeface="Symbol" pitchFamily="18" charset="2"/>
              </a:rPr>
              <a:t>	</a:t>
            </a:r>
            <a:r>
              <a:rPr lang="en-US" sz="2000">
                <a:solidFill>
                  <a:schemeClr val="hlink"/>
                </a:solidFill>
                <a:sym typeface="Symbol" pitchFamily="18" charset="2"/>
              </a:rPr>
              <a:t>A bad example</a:t>
            </a:r>
            <a:r>
              <a:rPr lang="en-US" sz="2000">
                <a:sym typeface="Symbol" pitchFamily="18" charset="2"/>
              </a:rPr>
              <a:t>: Insert keys: </a:t>
            </a:r>
            <a:r>
              <a:rPr lang="en-US" sz="2000">
                <a:solidFill>
                  <a:srgbClr val="FF00FF"/>
                </a:solidFill>
                <a:sym typeface="Symbol" pitchFamily="18" charset="2"/>
              </a:rPr>
              <a:t>60</a:t>
            </a:r>
          </a:p>
          <a:p>
            <a:pPr lvl="1"/>
            <a:endParaRPr lang="en-US" sz="1800">
              <a:sym typeface="Symbol" pitchFamily="18" charset="2"/>
            </a:endParaRPr>
          </a:p>
        </p:txBody>
      </p:sp>
      <p:sp>
        <p:nvSpPr>
          <p:cNvPr id="231428" name="Rectangle 4"/>
          <p:cNvSpPr>
            <a:spLocks noChangeArrowheads="1"/>
          </p:cNvSpPr>
          <p:nvPr/>
        </p:nvSpPr>
        <p:spPr bwMode="auto">
          <a:xfrm>
            <a:off x="3076575" y="2190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31429" name="Rectangle 5"/>
          <p:cNvSpPr>
            <a:spLocks noChangeArrowheads="1"/>
          </p:cNvSpPr>
          <p:nvPr/>
        </p:nvSpPr>
        <p:spPr bwMode="auto">
          <a:xfrm>
            <a:off x="6096000" y="3044825"/>
            <a:ext cx="928688" cy="30511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1430" name="Line 6"/>
          <p:cNvSpPr>
            <a:spLocks noChangeShapeType="1"/>
          </p:cNvSpPr>
          <p:nvPr/>
        </p:nvSpPr>
        <p:spPr bwMode="auto">
          <a:xfrm>
            <a:off x="6096000" y="33528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1431" name="Line 7"/>
          <p:cNvSpPr>
            <a:spLocks noChangeShapeType="1"/>
          </p:cNvSpPr>
          <p:nvPr/>
        </p:nvSpPr>
        <p:spPr bwMode="auto">
          <a:xfrm>
            <a:off x="6096000" y="36576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1432" name="Line 8"/>
          <p:cNvSpPr>
            <a:spLocks noChangeShapeType="1"/>
          </p:cNvSpPr>
          <p:nvPr/>
        </p:nvSpPr>
        <p:spPr bwMode="auto">
          <a:xfrm>
            <a:off x="6096000" y="39624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1433" name="Line 9"/>
          <p:cNvSpPr>
            <a:spLocks noChangeShapeType="1"/>
          </p:cNvSpPr>
          <p:nvPr/>
        </p:nvSpPr>
        <p:spPr bwMode="auto">
          <a:xfrm>
            <a:off x="6096000" y="42672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1434" name="Line 10"/>
          <p:cNvSpPr>
            <a:spLocks noChangeShapeType="1"/>
          </p:cNvSpPr>
          <p:nvPr/>
        </p:nvSpPr>
        <p:spPr bwMode="auto">
          <a:xfrm>
            <a:off x="6096000" y="45720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1435" name="Line 11"/>
          <p:cNvSpPr>
            <a:spLocks noChangeShapeType="1"/>
          </p:cNvSpPr>
          <p:nvPr/>
        </p:nvSpPr>
        <p:spPr bwMode="auto">
          <a:xfrm>
            <a:off x="6096000" y="48768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1436" name="Line 12"/>
          <p:cNvSpPr>
            <a:spLocks noChangeShapeType="1"/>
          </p:cNvSpPr>
          <p:nvPr/>
        </p:nvSpPr>
        <p:spPr bwMode="auto">
          <a:xfrm>
            <a:off x="6096000" y="51816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1437" name="Line 13"/>
          <p:cNvSpPr>
            <a:spLocks noChangeShapeType="1"/>
          </p:cNvSpPr>
          <p:nvPr/>
        </p:nvSpPr>
        <p:spPr bwMode="auto">
          <a:xfrm>
            <a:off x="6096000" y="54864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1438" name="Line 14"/>
          <p:cNvSpPr>
            <a:spLocks noChangeShapeType="1"/>
          </p:cNvSpPr>
          <p:nvPr/>
        </p:nvSpPr>
        <p:spPr bwMode="auto">
          <a:xfrm>
            <a:off x="6096000" y="57912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1439" name="Text Box 15"/>
          <p:cNvSpPr txBox="1">
            <a:spLocks noChangeArrowheads="1"/>
          </p:cNvSpPr>
          <p:nvPr/>
        </p:nvSpPr>
        <p:spPr bwMode="auto">
          <a:xfrm>
            <a:off x="5775325" y="3027363"/>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0</a:t>
            </a:r>
          </a:p>
        </p:txBody>
      </p:sp>
      <p:sp>
        <p:nvSpPr>
          <p:cNvPr id="231440" name="Text Box 16"/>
          <p:cNvSpPr txBox="1">
            <a:spLocks noChangeArrowheads="1"/>
          </p:cNvSpPr>
          <p:nvPr/>
        </p:nvSpPr>
        <p:spPr bwMode="auto">
          <a:xfrm>
            <a:off x="5791200" y="33528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1</a:t>
            </a:r>
          </a:p>
        </p:txBody>
      </p:sp>
      <p:sp>
        <p:nvSpPr>
          <p:cNvPr id="231441" name="Text Box 17"/>
          <p:cNvSpPr txBox="1">
            <a:spLocks noChangeArrowheads="1"/>
          </p:cNvSpPr>
          <p:nvPr/>
        </p:nvSpPr>
        <p:spPr bwMode="auto">
          <a:xfrm>
            <a:off x="5791200" y="36576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2</a:t>
            </a:r>
          </a:p>
        </p:txBody>
      </p:sp>
      <p:sp>
        <p:nvSpPr>
          <p:cNvPr id="231442" name="Text Box 18"/>
          <p:cNvSpPr txBox="1">
            <a:spLocks noChangeArrowheads="1"/>
          </p:cNvSpPr>
          <p:nvPr/>
        </p:nvSpPr>
        <p:spPr bwMode="auto">
          <a:xfrm>
            <a:off x="5791200" y="39624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3</a:t>
            </a:r>
          </a:p>
        </p:txBody>
      </p:sp>
      <p:sp>
        <p:nvSpPr>
          <p:cNvPr id="231443" name="Text Box 19"/>
          <p:cNvSpPr txBox="1">
            <a:spLocks noChangeArrowheads="1"/>
          </p:cNvSpPr>
          <p:nvPr/>
        </p:nvSpPr>
        <p:spPr bwMode="auto">
          <a:xfrm>
            <a:off x="5791200" y="423545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4</a:t>
            </a:r>
          </a:p>
        </p:txBody>
      </p:sp>
      <p:sp>
        <p:nvSpPr>
          <p:cNvPr id="231444" name="Text Box 20"/>
          <p:cNvSpPr txBox="1">
            <a:spLocks noChangeArrowheads="1"/>
          </p:cNvSpPr>
          <p:nvPr/>
        </p:nvSpPr>
        <p:spPr bwMode="auto">
          <a:xfrm>
            <a:off x="5791200" y="454025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5</a:t>
            </a:r>
          </a:p>
        </p:txBody>
      </p:sp>
      <p:sp>
        <p:nvSpPr>
          <p:cNvPr id="231445" name="Text Box 21"/>
          <p:cNvSpPr txBox="1">
            <a:spLocks noChangeArrowheads="1"/>
          </p:cNvSpPr>
          <p:nvPr/>
        </p:nvSpPr>
        <p:spPr bwMode="auto">
          <a:xfrm>
            <a:off x="5791200" y="484505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6</a:t>
            </a:r>
          </a:p>
        </p:txBody>
      </p:sp>
      <p:sp>
        <p:nvSpPr>
          <p:cNvPr id="231446" name="Text Box 22"/>
          <p:cNvSpPr txBox="1">
            <a:spLocks noChangeArrowheads="1"/>
          </p:cNvSpPr>
          <p:nvPr/>
        </p:nvSpPr>
        <p:spPr bwMode="auto">
          <a:xfrm>
            <a:off x="5791200" y="51816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7</a:t>
            </a:r>
          </a:p>
        </p:txBody>
      </p:sp>
      <p:sp>
        <p:nvSpPr>
          <p:cNvPr id="231447" name="Text Box 23"/>
          <p:cNvSpPr txBox="1">
            <a:spLocks noChangeArrowheads="1"/>
          </p:cNvSpPr>
          <p:nvPr/>
        </p:nvSpPr>
        <p:spPr bwMode="auto">
          <a:xfrm>
            <a:off x="5791200" y="54864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8</a:t>
            </a:r>
          </a:p>
        </p:txBody>
      </p:sp>
      <p:sp>
        <p:nvSpPr>
          <p:cNvPr id="231448" name="Text Box 24"/>
          <p:cNvSpPr txBox="1">
            <a:spLocks noChangeArrowheads="1"/>
          </p:cNvSpPr>
          <p:nvPr/>
        </p:nvSpPr>
        <p:spPr bwMode="auto">
          <a:xfrm>
            <a:off x="5791200" y="57912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9</a:t>
            </a:r>
          </a:p>
        </p:txBody>
      </p:sp>
      <p:sp>
        <p:nvSpPr>
          <p:cNvPr id="231449" name="Text Box 25"/>
          <p:cNvSpPr txBox="1">
            <a:spLocks noChangeArrowheads="1"/>
          </p:cNvSpPr>
          <p:nvPr/>
        </p:nvSpPr>
        <p:spPr bwMode="auto">
          <a:xfrm>
            <a:off x="838200" y="2667000"/>
            <a:ext cx="39338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h</a:t>
            </a:r>
            <a:r>
              <a:rPr lang="en-US" sz="1800" baseline="-25000"/>
              <a:t>0</a:t>
            </a:r>
            <a:r>
              <a:rPr lang="en-US" sz="1800"/>
              <a:t>(60) = hash(60) = 60 mod 10 = 0 </a:t>
            </a:r>
          </a:p>
        </p:txBody>
      </p:sp>
      <p:sp>
        <p:nvSpPr>
          <p:cNvPr id="231450" name="Rectangle 26"/>
          <p:cNvSpPr>
            <a:spLocks noChangeArrowheads="1"/>
          </p:cNvSpPr>
          <p:nvPr/>
        </p:nvSpPr>
        <p:spPr bwMode="auto">
          <a:xfrm>
            <a:off x="6324600" y="579120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89</a:t>
            </a:r>
          </a:p>
        </p:txBody>
      </p:sp>
      <p:sp>
        <p:nvSpPr>
          <p:cNvPr id="231451" name="Rectangle 27"/>
          <p:cNvSpPr>
            <a:spLocks noChangeArrowheads="1"/>
          </p:cNvSpPr>
          <p:nvPr/>
        </p:nvSpPr>
        <p:spPr bwMode="auto">
          <a:xfrm>
            <a:off x="6324600" y="548640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18</a:t>
            </a:r>
          </a:p>
        </p:txBody>
      </p:sp>
      <p:sp>
        <p:nvSpPr>
          <p:cNvPr id="231452" name="Text Box 28"/>
          <p:cNvSpPr txBox="1">
            <a:spLocks noChangeArrowheads="1"/>
          </p:cNvSpPr>
          <p:nvPr/>
        </p:nvSpPr>
        <p:spPr bwMode="auto">
          <a:xfrm>
            <a:off x="838200" y="2986088"/>
            <a:ext cx="3302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solidFill>
                  <a:srgbClr val="FF00FF"/>
                </a:solidFill>
                <a:sym typeface="Symbol" pitchFamily="18" charset="2"/>
              </a:rPr>
              <a:t>hash</a:t>
            </a:r>
            <a:r>
              <a:rPr lang="en-US" sz="1800" baseline="-25000">
                <a:solidFill>
                  <a:srgbClr val="FF00FF"/>
                </a:solidFill>
                <a:sym typeface="Symbol" pitchFamily="18" charset="2"/>
              </a:rPr>
              <a:t>2</a:t>
            </a:r>
            <a:r>
              <a:rPr lang="en-US" sz="1800">
                <a:solidFill>
                  <a:srgbClr val="FF00FF"/>
                </a:solidFill>
                <a:sym typeface="Symbol" pitchFamily="18" charset="2"/>
              </a:rPr>
              <a:t>(60) = R – (60 mod R)</a:t>
            </a:r>
          </a:p>
          <a:p>
            <a:r>
              <a:rPr lang="en-US" sz="1800">
                <a:solidFill>
                  <a:srgbClr val="FF00FF"/>
                </a:solidFill>
                <a:sym typeface="Symbol" pitchFamily="18" charset="2"/>
              </a:rPr>
              <a:t>	= 7 – (60 mod 7) = 3</a:t>
            </a:r>
          </a:p>
        </p:txBody>
      </p:sp>
      <p:sp>
        <p:nvSpPr>
          <p:cNvPr id="231453" name="Text Box 29"/>
          <p:cNvSpPr txBox="1">
            <a:spLocks noChangeArrowheads="1"/>
          </p:cNvSpPr>
          <p:nvPr/>
        </p:nvSpPr>
        <p:spPr bwMode="auto">
          <a:xfrm>
            <a:off x="838200" y="3581400"/>
            <a:ext cx="43243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h</a:t>
            </a:r>
            <a:r>
              <a:rPr lang="en-US" sz="1800" baseline="-25000"/>
              <a:t>1</a:t>
            </a:r>
            <a:r>
              <a:rPr lang="en-US" sz="1800"/>
              <a:t>(60) = (hash(60) + f(1)) mod 10</a:t>
            </a:r>
          </a:p>
          <a:p>
            <a:r>
              <a:rPr lang="en-US" sz="1800"/>
              <a:t>          = (0 + 1*hash</a:t>
            </a:r>
            <a:r>
              <a:rPr lang="en-US" sz="1800" baseline="-25000"/>
              <a:t>2</a:t>
            </a:r>
            <a:r>
              <a:rPr lang="en-US" sz="1800"/>
              <a:t>(60)) mod 10 = 3 </a:t>
            </a:r>
          </a:p>
        </p:txBody>
      </p:sp>
      <p:sp>
        <p:nvSpPr>
          <p:cNvPr id="231454" name="Rectangle 30"/>
          <p:cNvSpPr>
            <a:spLocks noChangeArrowheads="1"/>
          </p:cNvSpPr>
          <p:nvPr/>
        </p:nvSpPr>
        <p:spPr bwMode="auto">
          <a:xfrm>
            <a:off x="6324600" y="484505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49</a:t>
            </a:r>
          </a:p>
        </p:txBody>
      </p:sp>
      <p:sp>
        <p:nvSpPr>
          <p:cNvPr id="231455" name="Rectangle 31"/>
          <p:cNvSpPr>
            <a:spLocks noChangeArrowheads="1"/>
          </p:cNvSpPr>
          <p:nvPr/>
        </p:nvSpPr>
        <p:spPr bwMode="auto">
          <a:xfrm>
            <a:off x="6324600" y="396240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58</a:t>
            </a:r>
          </a:p>
        </p:txBody>
      </p:sp>
      <p:sp>
        <p:nvSpPr>
          <p:cNvPr id="231456" name="Rectangle 32"/>
          <p:cNvSpPr>
            <a:spLocks noChangeArrowheads="1"/>
          </p:cNvSpPr>
          <p:nvPr/>
        </p:nvSpPr>
        <p:spPr bwMode="auto">
          <a:xfrm>
            <a:off x="6324600" y="304800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69</a:t>
            </a:r>
          </a:p>
        </p:txBody>
      </p:sp>
      <p:sp>
        <p:nvSpPr>
          <p:cNvPr id="231457" name="Text Box 33"/>
          <p:cNvSpPr txBox="1">
            <a:spLocks noChangeArrowheads="1"/>
          </p:cNvSpPr>
          <p:nvPr/>
        </p:nvSpPr>
        <p:spPr bwMode="auto">
          <a:xfrm>
            <a:off x="838200" y="4159250"/>
            <a:ext cx="43243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h</a:t>
            </a:r>
            <a:r>
              <a:rPr lang="en-US" sz="1800" baseline="-25000"/>
              <a:t>2</a:t>
            </a:r>
            <a:r>
              <a:rPr lang="en-US" sz="1800"/>
              <a:t>(60) = (hash(60) + f(2)) mod 10</a:t>
            </a:r>
          </a:p>
          <a:p>
            <a:r>
              <a:rPr lang="en-US" sz="1800"/>
              <a:t>          = (0 + 2*hash</a:t>
            </a:r>
            <a:r>
              <a:rPr lang="en-US" sz="1800" baseline="-25000"/>
              <a:t>2</a:t>
            </a:r>
            <a:r>
              <a:rPr lang="en-US" sz="1800"/>
              <a:t>(60)) mod 10 = 6 </a:t>
            </a:r>
          </a:p>
        </p:txBody>
      </p:sp>
      <p:sp>
        <p:nvSpPr>
          <p:cNvPr id="231458" name="Text Box 34"/>
          <p:cNvSpPr txBox="1">
            <a:spLocks noChangeArrowheads="1"/>
          </p:cNvSpPr>
          <p:nvPr/>
        </p:nvSpPr>
        <p:spPr bwMode="auto">
          <a:xfrm>
            <a:off x="838200" y="4768850"/>
            <a:ext cx="43243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h</a:t>
            </a:r>
            <a:r>
              <a:rPr lang="en-US" sz="1800" baseline="-25000"/>
              <a:t>3</a:t>
            </a:r>
            <a:r>
              <a:rPr lang="en-US" sz="1800"/>
              <a:t>(60) = (hash(60) + f(3)) mod 10</a:t>
            </a:r>
          </a:p>
          <a:p>
            <a:r>
              <a:rPr lang="en-US" sz="1800"/>
              <a:t>          = (0 + 3*hash</a:t>
            </a:r>
            <a:r>
              <a:rPr lang="en-US" sz="1800" baseline="-25000"/>
              <a:t>2</a:t>
            </a:r>
            <a:r>
              <a:rPr lang="en-US" sz="1800"/>
              <a:t>(60)) mod 10 = 9 </a:t>
            </a:r>
          </a:p>
        </p:txBody>
      </p:sp>
      <p:sp>
        <p:nvSpPr>
          <p:cNvPr id="231459" name="Text Box 35"/>
          <p:cNvSpPr txBox="1">
            <a:spLocks noChangeArrowheads="1"/>
          </p:cNvSpPr>
          <p:nvPr/>
        </p:nvSpPr>
        <p:spPr bwMode="auto">
          <a:xfrm>
            <a:off x="838200" y="5378450"/>
            <a:ext cx="43243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h</a:t>
            </a:r>
            <a:r>
              <a:rPr lang="en-US" sz="1800" baseline="-25000"/>
              <a:t>4</a:t>
            </a:r>
            <a:r>
              <a:rPr lang="en-US" sz="1800"/>
              <a:t>(60) = (hash(60) + f(4)) mod 10</a:t>
            </a:r>
          </a:p>
          <a:p>
            <a:r>
              <a:rPr lang="en-US" sz="1800"/>
              <a:t>          = (0 + 4*hash</a:t>
            </a:r>
            <a:r>
              <a:rPr lang="en-US" sz="1800" baseline="-25000"/>
              <a:t>2</a:t>
            </a:r>
            <a:r>
              <a:rPr lang="en-US" sz="1800"/>
              <a:t>(60)) mod 10 = 2 </a:t>
            </a:r>
          </a:p>
        </p:txBody>
      </p:sp>
      <p:sp>
        <p:nvSpPr>
          <p:cNvPr id="231460" name="Rectangle 36"/>
          <p:cNvSpPr>
            <a:spLocks noChangeArrowheads="1"/>
          </p:cNvSpPr>
          <p:nvPr/>
        </p:nvSpPr>
        <p:spPr bwMode="auto">
          <a:xfrm>
            <a:off x="6324600" y="365760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60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31449"/>
                                        </p:tgtEl>
                                        <p:attrNameLst>
                                          <p:attrName>style.visibility</p:attrName>
                                        </p:attrNameLst>
                                      </p:cBhvr>
                                      <p:to>
                                        <p:strVal val="visible"/>
                                      </p:to>
                                    </p:set>
                                    <p:animEffect transition="in" filter="blinds(horizontal)">
                                      <p:cBhvr>
                                        <p:cTn id="7" dur="500"/>
                                        <p:tgtEl>
                                          <p:spTgt spid="23144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31452"/>
                                        </p:tgtEl>
                                        <p:attrNameLst>
                                          <p:attrName>style.visibility</p:attrName>
                                        </p:attrNameLst>
                                      </p:cBhvr>
                                      <p:to>
                                        <p:strVal val="visible"/>
                                      </p:to>
                                    </p:set>
                                    <p:animEffect transition="in" filter="blinds(horizontal)">
                                      <p:cBhvr>
                                        <p:cTn id="12" dur="500"/>
                                        <p:tgtEl>
                                          <p:spTgt spid="23145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31453"/>
                                        </p:tgtEl>
                                        <p:attrNameLst>
                                          <p:attrName>style.visibility</p:attrName>
                                        </p:attrNameLst>
                                      </p:cBhvr>
                                      <p:to>
                                        <p:strVal val="visible"/>
                                      </p:to>
                                    </p:set>
                                    <p:animEffect transition="in" filter="blinds(horizontal)">
                                      <p:cBhvr>
                                        <p:cTn id="17" dur="500"/>
                                        <p:tgtEl>
                                          <p:spTgt spid="23145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31457"/>
                                        </p:tgtEl>
                                        <p:attrNameLst>
                                          <p:attrName>style.visibility</p:attrName>
                                        </p:attrNameLst>
                                      </p:cBhvr>
                                      <p:to>
                                        <p:strVal val="visible"/>
                                      </p:to>
                                    </p:set>
                                    <p:animEffect transition="in" filter="blinds(horizontal)">
                                      <p:cBhvr>
                                        <p:cTn id="22" dur="500"/>
                                        <p:tgtEl>
                                          <p:spTgt spid="23145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31458"/>
                                        </p:tgtEl>
                                        <p:attrNameLst>
                                          <p:attrName>style.visibility</p:attrName>
                                        </p:attrNameLst>
                                      </p:cBhvr>
                                      <p:to>
                                        <p:strVal val="visible"/>
                                      </p:to>
                                    </p:set>
                                    <p:animEffect transition="in" filter="blinds(horizontal)">
                                      <p:cBhvr>
                                        <p:cTn id="27" dur="500"/>
                                        <p:tgtEl>
                                          <p:spTgt spid="23145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31459"/>
                                        </p:tgtEl>
                                        <p:attrNameLst>
                                          <p:attrName>style.visibility</p:attrName>
                                        </p:attrNameLst>
                                      </p:cBhvr>
                                      <p:to>
                                        <p:strVal val="visible"/>
                                      </p:to>
                                    </p:set>
                                    <p:animEffect transition="in" filter="blinds(horizontal)">
                                      <p:cBhvr>
                                        <p:cTn id="32" dur="500"/>
                                        <p:tgtEl>
                                          <p:spTgt spid="231459"/>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31460"/>
                                        </p:tgtEl>
                                        <p:attrNameLst>
                                          <p:attrName>style.visibility</p:attrName>
                                        </p:attrNameLst>
                                      </p:cBhvr>
                                      <p:to>
                                        <p:strVal val="visible"/>
                                      </p:to>
                                    </p:set>
                                    <p:animEffect transition="in" filter="blinds(horizontal)">
                                      <p:cBhvr>
                                        <p:cTn id="37" dur="500"/>
                                        <p:tgtEl>
                                          <p:spTgt spid="2314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1449" grpId="0" autoUpdateAnimBg="0"/>
      <p:bldP spid="231452" grpId="0" autoUpdateAnimBg="0"/>
      <p:bldP spid="231453" grpId="0" autoUpdateAnimBg="0"/>
      <p:bldP spid="231457" grpId="0" autoUpdateAnimBg="0"/>
      <p:bldP spid="231458" grpId="0" autoUpdateAnimBg="0"/>
      <p:bldP spid="231459" grpId="0" autoUpdateAnimBg="0"/>
      <p:bldP spid="231460" grpId="0"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2450" name="Rectangle 2"/>
          <p:cNvSpPr>
            <a:spLocks noGrp="1" noChangeArrowheads="1"/>
          </p:cNvSpPr>
          <p:nvPr>
            <p:ph type="title"/>
          </p:nvPr>
        </p:nvSpPr>
        <p:spPr>
          <a:xfrm>
            <a:off x="609600" y="174625"/>
            <a:ext cx="7772400" cy="571500"/>
          </a:xfrm>
        </p:spPr>
        <p:txBody>
          <a:bodyPr/>
          <a:lstStyle/>
          <a:p>
            <a:r>
              <a:rPr lang="en-US" sz="2800"/>
              <a:t>Prime tableSize is important</a:t>
            </a:r>
          </a:p>
        </p:txBody>
      </p:sp>
      <p:sp>
        <p:nvSpPr>
          <p:cNvPr id="232451" name="Rectangle 3" descr="Rectangle: Click to edit Master text styles&#10;Second level&#10;Third level&#10;Fourth level&#10;Fifth level"/>
          <p:cNvSpPr>
            <a:spLocks noGrp="1" noChangeArrowheads="1"/>
          </p:cNvSpPr>
          <p:nvPr>
            <p:ph idx="1"/>
          </p:nvPr>
        </p:nvSpPr>
        <p:spPr>
          <a:xfrm>
            <a:off x="412750" y="838200"/>
            <a:ext cx="8213725" cy="5641975"/>
          </a:xfrm>
        </p:spPr>
        <p:txBody>
          <a:bodyPr/>
          <a:lstStyle/>
          <a:p>
            <a:r>
              <a:rPr lang="en-US" sz="2000">
                <a:sym typeface="Symbol" pitchFamily="18" charset="2"/>
              </a:rPr>
              <a:t>It is important to make sure the table size is prime when double hashing is used.</a:t>
            </a:r>
          </a:p>
          <a:p>
            <a:r>
              <a:rPr lang="en-US" sz="2000">
                <a:sym typeface="Symbol" pitchFamily="18" charset="2"/>
              </a:rPr>
              <a:t>For example: </a:t>
            </a:r>
            <a:r>
              <a:rPr lang="en-US" sz="1600" i="1">
                <a:latin typeface="Bookman Old Style" pitchFamily="18" charset="0"/>
                <a:sym typeface="Symbol" pitchFamily="18" charset="2"/>
              </a:rPr>
              <a:t>TableSize = 10,  </a:t>
            </a:r>
            <a:r>
              <a:rPr lang="en-US" sz="2000" i="1">
                <a:sym typeface="Symbol" pitchFamily="18" charset="2"/>
              </a:rPr>
              <a:t>hash</a:t>
            </a:r>
            <a:r>
              <a:rPr lang="en-US" sz="2000">
                <a:sym typeface="Symbol" pitchFamily="18" charset="2"/>
              </a:rPr>
              <a:t>(</a:t>
            </a:r>
            <a:r>
              <a:rPr lang="en-US" sz="2000" i="1">
                <a:sym typeface="Symbol" pitchFamily="18" charset="2"/>
              </a:rPr>
              <a:t>x</a:t>
            </a:r>
            <a:r>
              <a:rPr lang="en-US" sz="2000">
                <a:sym typeface="Symbol" pitchFamily="18" charset="2"/>
              </a:rPr>
              <a:t>) = </a:t>
            </a:r>
            <a:r>
              <a:rPr lang="en-US" sz="2000" i="1">
                <a:sym typeface="Symbol" pitchFamily="18" charset="2"/>
              </a:rPr>
              <a:t>x</a:t>
            </a:r>
            <a:r>
              <a:rPr lang="en-US" sz="2000">
                <a:sym typeface="Symbol" pitchFamily="18" charset="2"/>
              </a:rPr>
              <a:t> mod 10, </a:t>
            </a:r>
          </a:p>
          <a:p>
            <a:pPr>
              <a:buFont typeface="Wingdings" pitchFamily="2" charset="2"/>
              <a:buNone/>
            </a:pPr>
            <a:r>
              <a:rPr lang="en-US" sz="2000">
                <a:solidFill>
                  <a:srgbClr val="FF00FF"/>
                </a:solidFill>
                <a:sym typeface="Symbol" pitchFamily="18" charset="2"/>
              </a:rPr>
              <a:t>			 f(i) = i*hash</a:t>
            </a:r>
            <a:r>
              <a:rPr lang="en-US" sz="2000" baseline="-25000">
                <a:solidFill>
                  <a:srgbClr val="FF00FF"/>
                </a:solidFill>
                <a:sym typeface="Symbol" pitchFamily="18" charset="2"/>
              </a:rPr>
              <a:t>2</a:t>
            </a:r>
            <a:r>
              <a:rPr lang="en-US" sz="2000">
                <a:solidFill>
                  <a:srgbClr val="FF00FF"/>
                </a:solidFill>
                <a:sym typeface="Symbol" pitchFamily="18" charset="2"/>
              </a:rPr>
              <a:t>(x), hash</a:t>
            </a:r>
            <a:r>
              <a:rPr lang="en-US" sz="2000" baseline="-25000">
                <a:solidFill>
                  <a:srgbClr val="FF00FF"/>
                </a:solidFill>
                <a:sym typeface="Symbol" pitchFamily="18" charset="2"/>
              </a:rPr>
              <a:t>2</a:t>
            </a:r>
            <a:r>
              <a:rPr lang="en-US" sz="2000">
                <a:solidFill>
                  <a:srgbClr val="FF00FF"/>
                </a:solidFill>
                <a:sym typeface="Symbol" pitchFamily="18" charset="2"/>
              </a:rPr>
              <a:t>(x) = R – (</a:t>
            </a:r>
            <a:r>
              <a:rPr lang="en-US" sz="2000" i="1">
                <a:solidFill>
                  <a:srgbClr val="FF00FF"/>
                </a:solidFill>
                <a:sym typeface="Symbol" pitchFamily="18" charset="2"/>
              </a:rPr>
              <a:t>x</a:t>
            </a:r>
            <a:r>
              <a:rPr lang="en-US" sz="2000">
                <a:solidFill>
                  <a:srgbClr val="FF00FF"/>
                </a:solidFill>
                <a:sym typeface="Symbol" pitchFamily="18" charset="2"/>
              </a:rPr>
              <a:t> mod R), R = 7 </a:t>
            </a:r>
            <a:endParaRPr lang="en-US" sz="2000">
              <a:sym typeface="Symbol" pitchFamily="18" charset="2"/>
            </a:endParaRPr>
          </a:p>
          <a:p>
            <a:pPr>
              <a:buFont typeface="Wingdings" pitchFamily="2" charset="2"/>
              <a:buNone/>
            </a:pPr>
            <a:r>
              <a:rPr lang="en-US" sz="2000">
                <a:sym typeface="Symbol" pitchFamily="18" charset="2"/>
              </a:rPr>
              <a:t>			 h</a:t>
            </a:r>
            <a:r>
              <a:rPr lang="en-US" sz="2000" baseline="-25000">
                <a:sym typeface="Symbol" pitchFamily="18" charset="2"/>
              </a:rPr>
              <a:t>i</a:t>
            </a:r>
            <a:r>
              <a:rPr lang="en-US" sz="2000">
                <a:sym typeface="Symbol" pitchFamily="18" charset="2"/>
              </a:rPr>
              <a:t>(x) = (</a:t>
            </a:r>
            <a:r>
              <a:rPr lang="en-US" sz="2000" i="1">
                <a:sym typeface="Symbol" pitchFamily="18" charset="2"/>
              </a:rPr>
              <a:t>hash</a:t>
            </a:r>
            <a:r>
              <a:rPr lang="en-US" sz="2000">
                <a:sym typeface="Symbol" pitchFamily="18" charset="2"/>
              </a:rPr>
              <a:t>(x) + f(i)) mod </a:t>
            </a:r>
            <a:r>
              <a:rPr lang="en-US" sz="2000" i="1">
                <a:latin typeface="Bookman Old Style" pitchFamily="18" charset="0"/>
                <a:sym typeface="Symbol" pitchFamily="18" charset="2"/>
              </a:rPr>
              <a:t>TableSize</a:t>
            </a:r>
            <a:r>
              <a:rPr lang="en-US" sz="2000">
                <a:sym typeface="Symbol" pitchFamily="18" charset="2"/>
              </a:rPr>
              <a:t> </a:t>
            </a:r>
          </a:p>
          <a:p>
            <a:pPr>
              <a:buFont typeface="Wingdings" pitchFamily="2" charset="2"/>
              <a:buNone/>
            </a:pPr>
            <a:r>
              <a:rPr lang="en-US" sz="2000">
                <a:sym typeface="Symbol" pitchFamily="18" charset="2"/>
              </a:rPr>
              <a:t>	Insert keys: </a:t>
            </a:r>
            <a:r>
              <a:rPr lang="en-US" sz="2000">
                <a:solidFill>
                  <a:srgbClr val="FF00FF"/>
                </a:solidFill>
                <a:sym typeface="Symbol" pitchFamily="18" charset="2"/>
              </a:rPr>
              <a:t>23</a:t>
            </a:r>
          </a:p>
          <a:p>
            <a:pPr lvl="1"/>
            <a:endParaRPr lang="en-US" sz="1800">
              <a:sym typeface="Symbol" pitchFamily="18" charset="2"/>
            </a:endParaRPr>
          </a:p>
        </p:txBody>
      </p:sp>
      <p:sp>
        <p:nvSpPr>
          <p:cNvPr id="232452" name="Rectangle 4"/>
          <p:cNvSpPr>
            <a:spLocks noChangeArrowheads="1"/>
          </p:cNvSpPr>
          <p:nvPr/>
        </p:nvSpPr>
        <p:spPr bwMode="auto">
          <a:xfrm>
            <a:off x="3076575" y="2190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32453" name="Rectangle 5"/>
          <p:cNvSpPr>
            <a:spLocks noChangeArrowheads="1"/>
          </p:cNvSpPr>
          <p:nvPr/>
        </p:nvSpPr>
        <p:spPr bwMode="auto">
          <a:xfrm>
            <a:off x="6919913" y="3044825"/>
            <a:ext cx="928687" cy="30511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2454" name="Line 6"/>
          <p:cNvSpPr>
            <a:spLocks noChangeShapeType="1"/>
          </p:cNvSpPr>
          <p:nvPr/>
        </p:nvSpPr>
        <p:spPr bwMode="auto">
          <a:xfrm>
            <a:off x="6919913" y="33528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2455" name="Line 7"/>
          <p:cNvSpPr>
            <a:spLocks noChangeShapeType="1"/>
          </p:cNvSpPr>
          <p:nvPr/>
        </p:nvSpPr>
        <p:spPr bwMode="auto">
          <a:xfrm>
            <a:off x="6919913" y="36576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2456" name="Line 8"/>
          <p:cNvSpPr>
            <a:spLocks noChangeShapeType="1"/>
          </p:cNvSpPr>
          <p:nvPr/>
        </p:nvSpPr>
        <p:spPr bwMode="auto">
          <a:xfrm>
            <a:off x="6919913" y="39624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2457" name="Line 9"/>
          <p:cNvSpPr>
            <a:spLocks noChangeShapeType="1"/>
          </p:cNvSpPr>
          <p:nvPr/>
        </p:nvSpPr>
        <p:spPr bwMode="auto">
          <a:xfrm>
            <a:off x="6919913" y="42672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2458" name="Line 10"/>
          <p:cNvSpPr>
            <a:spLocks noChangeShapeType="1"/>
          </p:cNvSpPr>
          <p:nvPr/>
        </p:nvSpPr>
        <p:spPr bwMode="auto">
          <a:xfrm>
            <a:off x="6919913" y="45720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2459" name="Line 11"/>
          <p:cNvSpPr>
            <a:spLocks noChangeShapeType="1"/>
          </p:cNvSpPr>
          <p:nvPr/>
        </p:nvSpPr>
        <p:spPr bwMode="auto">
          <a:xfrm>
            <a:off x="6919913" y="48768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2460" name="Line 12"/>
          <p:cNvSpPr>
            <a:spLocks noChangeShapeType="1"/>
          </p:cNvSpPr>
          <p:nvPr/>
        </p:nvSpPr>
        <p:spPr bwMode="auto">
          <a:xfrm>
            <a:off x="6919913" y="51816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2461" name="Line 13"/>
          <p:cNvSpPr>
            <a:spLocks noChangeShapeType="1"/>
          </p:cNvSpPr>
          <p:nvPr/>
        </p:nvSpPr>
        <p:spPr bwMode="auto">
          <a:xfrm>
            <a:off x="6919913" y="54864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2462" name="Line 14"/>
          <p:cNvSpPr>
            <a:spLocks noChangeShapeType="1"/>
          </p:cNvSpPr>
          <p:nvPr/>
        </p:nvSpPr>
        <p:spPr bwMode="auto">
          <a:xfrm>
            <a:off x="6919913" y="57912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2463" name="Text Box 15"/>
          <p:cNvSpPr txBox="1">
            <a:spLocks noChangeArrowheads="1"/>
          </p:cNvSpPr>
          <p:nvPr/>
        </p:nvSpPr>
        <p:spPr bwMode="auto">
          <a:xfrm>
            <a:off x="6599238" y="3027363"/>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0</a:t>
            </a:r>
          </a:p>
        </p:txBody>
      </p:sp>
      <p:sp>
        <p:nvSpPr>
          <p:cNvPr id="232464" name="Text Box 16"/>
          <p:cNvSpPr txBox="1">
            <a:spLocks noChangeArrowheads="1"/>
          </p:cNvSpPr>
          <p:nvPr/>
        </p:nvSpPr>
        <p:spPr bwMode="auto">
          <a:xfrm>
            <a:off x="6615113" y="33528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1</a:t>
            </a:r>
          </a:p>
        </p:txBody>
      </p:sp>
      <p:sp>
        <p:nvSpPr>
          <p:cNvPr id="232465" name="Text Box 17"/>
          <p:cNvSpPr txBox="1">
            <a:spLocks noChangeArrowheads="1"/>
          </p:cNvSpPr>
          <p:nvPr/>
        </p:nvSpPr>
        <p:spPr bwMode="auto">
          <a:xfrm>
            <a:off x="6615113" y="36576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2</a:t>
            </a:r>
          </a:p>
        </p:txBody>
      </p:sp>
      <p:sp>
        <p:nvSpPr>
          <p:cNvPr id="232466" name="Text Box 18"/>
          <p:cNvSpPr txBox="1">
            <a:spLocks noChangeArrowheads="1"/>
          </p:cNvSpPr>
          <p:nvPr/>
        </p:nvSpPr>
        <p:spPr bwMode="auto">
          <a:xfrm>
            <a:off x="6615113" y="39624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3</a:t>
            </a:r>
          </a:p>
        </p:txBody>
      </p:sp>
      <p:sp>
        <p:nvSpPr>
          <p:cNvPr id="232467" name="Text Box 19"/>
          <p:cNvSpPr txBox="1">
            <a:spLocks noChangeArrowheads="1"/>
          </p:cNvSpPr>
          <p:nvPr/>
        </p:nvSpPr>
        <p:spPr bwMode="auto">
          <a:xfrm>
            <a:off x="6615113" y="423545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4</a:t>
            </a:r>
          </a:p>
        </p:txBody>
      </p:sp>
      <p:sp>
        <p:nvSpPr>
          <p:cNvPr id="232468" name="Text Box 20"/>
          <p:cNvSpPr txBox="1">
            <a:spLocks noChangeArrowheads="1"/>
          </p:cNvSpPr>
          <p:nvPr/>
        </p:nvSpPr>
        <p:spPr bwMode="auto">
          <a:xfrm>
            <a:off x="6615113" y="454025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5</a:t>
            </a:r>
          </a:p>
        </p:txBody>
      </p:sp>
      <p:sp>
        <p:nvSpPr>
          <p:cNvPr id="232469" name="Text Box 21"/>
          <p:cNvSpPr txBox="1">
            <a:spLocks noChangeArrowheads="1"/>
          </p:cNvSpPr>
          <p:nvPr/>
        </p:nvSpPr>
        <p:spPr bwMode="auto">
          <a:xfrm>
            <a:off x="6615113" y="484505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6</a:t>
            </a:r>
          </a:p>
        </p:txBody>
      </p:sp>
      <p:sp>
        <p:nvSpPr>
          <p:cNvPr id="232470" name="Text Box 22"/>
          <p:cNvSpPr txBox="1">
            <a:spLocks noChangeArrowheads="1"/>
          </p:cNvSpPr>
          <p:nvPr/>
        </p:nvSpPr>
        <p:spPr bwMode="auto">
          <a:xfrm>
            <a:off x="6615113" y="51816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7</a:t>
            </a:r>
          </a:p>
        </p:txBody>
      </p:sp>
      <p:sp>
        <p:nvSpPr>
          <p:cNvPr id="232471" name="Text Box 23"/>
          <p:cNvSpPr txBox="1">
            <a:spLocks noChangeArrowheads="1"/>
          </p:cNvSpPr>
          <p:nvPr/>
        </p:nvSpPr>
        <p:spPr bwMode="auto">
          <a:xfrm>
            <a:off x="6615113" y="54864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8</a:t>
            </a:r>
          </a:p>
        </p:txBody>
      </p:sp>
      <p:sp>
        <p:nvSpPr>
          <p:cNvPr id="232472" name="Text Box 24"/>
          <p:cNvSpPr txBox="1">
            <a:spLocks noChangeArrowheads="1"/>
          </p:cNvSpPr>
          <p:nvPr/>
        </p:nvSpPr>
        <p:spPr bwMode="auto">
          <a:xfrm>
            <a:off x="6615113" y="57912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9</a:t>
            </a:r>
          </a:p>
        </p:txBody>
      </p:sp>
      <p:sp>
        <p:nvSpPr>
          <p:cNvPr id="232473" name="Text Box 25"/>
          <p:cNvSpPr txBox="1">
            <a:spLocks noChangeArrowheads="1"/>
          </p:cNvSpPr>
          <p:nvPr/>
        </p:nvSpPr>
        <p:spPr bwMode="auto">
          <a:xfrm>
            <a:off x="838200" y="2971800"/>
            <a:ext cx="39338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h</a:t>
            </a:r>
            <a:r>
              <a:rPr lang="en-US" sz="1800" baseline="-25000"/>
              <a:t>0</a:t>
            </a:r>
            <a:r>
              <a:rPr lang="en-US" sz="1800"/>
              <a:t>(23) = hash(23) = 23 mod 10 = 3 </a:t>
            </a:r>
          </a:p>
        </p:txBody>
      </p:sp>
      <p:sp>
        <p:nvSpPr>
          <p:cNvPr id="232474" name="Rectangle 26"/>
          <p:cNvSpPr>
            <a:spLocks noChangeArrowheads="1"/>
          </p:cNvSpPr>
          <p:nvPr/>
        </p:nvSpPr>
        <p:spPr bwMode="auto">
          <a:xfrm>
            <a:off x="7148513" y="579120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89</a:t>
            </a:r>
          </a:p>
        </p:txBody>
      </p:sp>
      <p:sp>
        <p:nvSpPr>
          <p:cNvPr id="232475" name="Rectangle 27"/>
          <p:cNvSpPr>
            <a:spLocks noChangeArrowheads="1"/>
          </p:cNvSpPr>
          <p:nvPr/>
        </p:nvSpPr>
        <p:spPr bwMode="auto">
          <a:xfrm>
            <a:off x="7148513" y="548640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18</a:t>
            </a:r>
          </a:p>
        </p:txBody>
      </p:sp>
      <p:sp>
        <p:nvSpPr>
          <p:cNvPr id="232476" name="Text Box 28"/>
          <p:cNvSpPr txBox="1">
            <a:spLocks noChangeArrowheads="1"/>
          </p:cNvSpPr>
          <p:nvPr/>
        </p:nvSpPr>
        <p:spPr bwMode="auto">
          <a:xfrm>
            <a:off x="838200" y="3290888"/>
            <a:ext cx="3302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solidFill>
                  <a:srgbClr val="FF00FF"/>
                </a:solidFill>
                <a:sym typeface="Symbol" pitchFamily="18" charset="2"/>
              </a:rPr>
              <a:t>hash</a:t>
            </a:r>
            <a:r>
              <a:rPr lang="en-US" sz="1800" baseline="-25000">
                <a:solidFill>
                  <a:srgbClr val="FF00FF"/>
                </a:solidFill>
                <a:sym typeface="Symbol" pitchFamily="18" charset="2"/>
              </a:rPr>
              <a:t>2</a:t>
            </a:r>
            <a:r>
              <a:rPr lang="en-US" sz="1800">
                <a:solidFill>
                  <a:srgbClr val="FF00FF"/>
                </a:solidFill>
                <a:sym typeface="Symbol" pitchFamily="18" charset="2"/>
              </a:rPr>
              <a:t>(23) = R – (23 mod R)</a:t>
            </a:r>
          </a:p>
          <a:p>
            <a:r>
              <a:rPr lang="en-US" sz="1800">
                <a:solidFill>
                  <a:srgbClr val="FF00FF"/>
                </a:solidFill>
                <a:sym typeface="Symbol" pitchFamily="18" charset="2"/>
              </a:rPr>
              <a:t>	= 7 – (23 mod 7) = 5</a:t>
            </a:r>
          </a:p>
        </p:txBody>
      </p:sp>
      <p:sp>
        <p:nvSpPr>
          <p:cNvPr id="232477" name="Text Box 29"/>
          <p:cNvSpPr txBox="1">
            <a:spLocks noChangeArrowheads="1"/>
          </p:cNvSpPr>
          <p:nvPr/>
        </p:nvSpPr>
        <p:spPr bwMode="auto">
          <a:xfrm>
            <a:off x="838200" y="3886200"/>
            <a:ext cx="43243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h</a:t>
            </a:r>
            <a:r>
              <a:rPr lang="en-US" sz="1800" baseline="-25000"/>
              <a:t>1</a:t>
            </a:r>
            <a:r>
              <a:rPr lang="en-US" sz="1800"/>
              <a:t>(23) = (hash(23) + f(1)) mod 10</a:t>
            </a:r>
          </a:p>
          <a:p>
            <a:r>
              <a:rPr lang="en-US" sz="1800"/>
              <a:t>          = (3 + 1*hash</a:t>
            </a:r>
            <a:r>
              <a:rPr lang="en-US" sz="1800" baseline="-25000"/>
              <a:t>2</a:t>
            </a:r>
            <a:r>
              <a:rPr lang="en-US" sz="1800"/>
              <a:t>(23)) mod 10 = 8 </a:t>
            </a:r>
          </a:p>
        </p:txBody>
      </p:sp>
      <p:sp>
        <p:nvSpPr>
          <p:cNvPr id="232478" name="Rectangle 30"/>
          <p:cNvSpPr>
            <a:spLocks noChangeArrowheads="1"/>
          </p:cNvSpPr>
          <p:nvPr/>
        </p:nvSpPr>
        <p:spPr bwMode="auto">
          <a:xfrm>
            <a:off x="7148513" y="484505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49</a:t>
            </a:r>
          </a:p>
        </p:txBody>
      </p:sp>
      <p:sp>
        <p:nvSpPr>
          <p:cNvPr id="232479" name="Rectangle 31"/>
          <p:cNvSpPr>
            <a:spLocks noChangeArrowheads="1"/>
          </p:cNvSpPr>
          <p:nvPr/>
        </p:nvSpPr>
        <p:spPr bwMode="auto">
          <a:xfrm>
            <a:off x="7148513" y="396240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58</a:t>
            </a:r>
          </a:p>
        </p:txBody>
      </p:sp>
      <p:sp>
        <p:nvSpPr>
          <p:cNvPr id="232480" name="Rectangle 32"/>
          <p:cNvSpPr>
            <a:spLocks noChangeArrowheads="1"/>
          </p:cNvSpPr>
          <p:nvPr/>
        </p:nvSpPr>
        <p:spPr bwMode="auto">
          <a:xfrm>
            <a:off x="7148513" y="304800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69</a:t>
            </a:r>
          </a:p>
        </p:txBody>
      </p:sp>
      <p:sp>
        <p:nvSpPr>
          <p:cNvPr id="232481" name="Text Box 33"/>
          <p:cNvSpPr txBox="1">
            <a:spLocks noChangeArrowheads="1"/>
          </p:cNvSpPr>
          <p:nvPr/>
        </p:nvSpPr>
        <p:spPr bwMode="auto">
          <a:xfrm>
            <a:off x="838200" y="4464050"/>
            <a:ext cx="43243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h</a:t>
            </a:r>
            <a:r>
              <a:rPr lang="en-US" sz="1800" baseline="-25000"/>
              <a:t>2</a:t>
            </a:r>
            <a:r>
              <a:rPr lang="en-US" sz="1800"/>
              <a:t>(23) = (hash(23) + f(2)) mod 10</a:t>
            </a:r>
          </a:p>
          <a:p>
            <a:r>
              <a:rPr lang="en-US" sz="1800"/>
              <a:t>          = (3 + 2*hash</a:t>
            </a:r>
            <a:r>
              <a:rPr lang="en-US" sz="1800" baseline="-25000"/>
              <a:t>2</a:t>
            </a:r>
            <a:r>
              <a:rPr lang="en-US" sz="1800"/>
              <a:t>(23)) mod 10 = 3 </a:t>
            </a:r>
          </a:p>
        </p:txBody>
      </p:sp>
      <p:sp>
        <p:nvSpPr>
          <p:cNvPr id="232482" name="Text Box 34"/>
          <p:cNvSpPr txBox="1">
            <a:spLocks noChangeArrowheads="1"/>
          </p:cNvSpPr>
          <p:nvPr/>
        </p:nvSpPr>
        <p:spPr bwMode="auto">
          <a:xfrm>
            <a:off x="838200" y="5073650"/>
            <a:ext cx="43148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We essentially have only one alternative </a:t>
            </a:r>
          </a:p>
          <a:p>
            <a:r>
              <a:rPr lang="en-US" sz="1800"/>
              <a:t>    location (8), and it is already taken.</a:t>
            </a:r>
          </a:p>
        </p:txBody>
      </p:sp>
      <p:sp>
        <p:nvSpPr>
          <p:cNvPr id="232483" name="Text Box 35"/>
          <p:cNvSpPr txBox="1">
            <a:spLocks noChangeArrowheads="1"/>
          </p:cNvSpPr>
          <p:nvPr/>
        </p:nvSpPr>
        <p:spPr bwMode="auto">
          <a:xfrm>
            <a:off x="838200" y="5683250"/>
            <a:ext cx="5065713"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solidFill>
                  <a:srgbClr val="FF00FF"/>
                </a:solidFill>
              </a:rPr>
              <a:t>Thus, if the table size is not prime, it is possible </a:t>
            </a:r>
          </a:p>
          <a:p>
            <a:r>
              <a:rPr lang="en-US" sz="1800">
                <a:solidFill>
                  <a:srgbClr val="FF00FF"/>
                </a:solidFill>
              </a:rPr>
              <a:t>  to run out of alternative locations prematurely.</a:t>
            </a:r>
          </a:p>
        </p:txBody>
      </p:sp>
      <p:sp>
        <p:nvSpPr>
          <p:cNvPr id="232484" name="Rectangle 36"/>
          <p:cNvSpPr>
            <a:spLocks noChangeArrowheads="1"/>
          </p:cNvSpPr>
          <p:nvPr/>
        </p:nvSpPr>
        <p:spPr bwMode="auto">
          <a:xfrm>
            <a:off x="7148513" y="335280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60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32473"/>
                                        </p:tgtEl>
                                        <p:attrNameLst>
                                          <p:attrName>style.visibility</p:attrName>
                                        </p:attrNameLst>
                                      </p:cBhvr>
                                      <p:to>
                                        <p:strVal val="visible"/>
                                      </p:to>
                                    </p:set>
                                    <p:animEffect transition="in" filter="blinds(horizontal)">
                                      <p:cBhvr>
                                        <p:cTn id="7" dur="500"/>
                                        <p:tgtEl>
                                          <p:spTgt spid="23247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32476"/>
                                        </p:tgtEl>
                                        <p:attrNameLst>
                                          <p:attrName>style.visibility</p:attrName>
                                        </p:attrNameLst>
                                      </p:cBhvr>
                                      <p:to>
                                        <p:strVal val="visible"/>
                                      </p:to>
                                    </p:set>
                                    <p:animEffect transition="in" filter="blinds(horizontal)">
                                      <p:cBhvr>
                                        <p:cTn id="12" dur="500"/>
                                        <p:tgtEl>
                                          <p:spTgt spid="23247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32477"/>
                                        </p:tgtEl>
                                        <p:attrNameLst>
                                          <p:attrName>style.visibility</p:attrName>
                                        </p:attrNameLst>
                                      </p:cBhvr>
                                      <p:to>
                                        <p:strVal val="visible"/>
                                      </p:to>
                                    </p:set>
                                    <p:animEffect transition="in" filter="blinds(horizontal)">
                                      <p:cBhvr>
                                        <p:cTn id="17" dur="500"/>
                                        <p:tgtEl>
                                          <p:spTgt spid="23247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32481"/>
                                        </p:tgtEl>
                                        <p:attrNameLst>
                                          <p:attrName>style.visibility</p:attrName>
                                        </p:attrNameLst>
                                      </p:cBhvr>
                                      <p:to>
                                        <p:strVal val="visible"/>
                                      </p:to>
                                    </p:set>
                                    <p:animEffect transition="in" filter="blinds(horizontal)">
                                      <p:cBhvr>
                                        <p:cTn id="22" dur="500"/>
                                        <p:tgtEl>
                                          <p:spTgt spid="23248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32482"/>
                                        </p:tgtEl>
                                        <p:attrNameLst>
                                          <p:attrName>style.visibility</p:attrName>
                                        </p:attrNameLst>
                                      </p:cBhvr>
                                      <p:to>
                                        <p:strVal val="visible"/>
                                      </p:to>
                                    </p:set>
                                    <p:animEffect transition="in" filter="blinds(horizontal)">
                                      <p:cBhvr>
                                        <p:cTn id="27" dur="500"/>
                                        <p:tgtEl>
                                          <p:spTgt spid="23248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32483"/>
                                        </p:tgtEl>
                                        <p:attrNameLst>
                                          <p:attrName>style.visibility</p:attrName>
                                        </p:attrNameLst>
                                      </p:cBhvr>
                                      <p:to>
                                        <p:strVal val="visible"/>
                                      </p:to>
                                    </p:set>
                                    <p:animEffect transition="in" filter="blinds(horizontal)">
                                      <p:cBhvr>
                                        <p:cTn id="32" dur="500"/>
                                        <p:tgtEl>
                                          <p:spTgt spid="232483"/>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32484"/>
                                        </p:tgtEl>
                                        <p:attrNameLst>
                                          <p:attrName>style.visibility</p:attrName>
                                        </p:attrNameLst>
                                      </p:cBhvr>
                                      <p:to>
                                        <p:strVal val="visible"/>
                                      </p:to>
                                    </p:set>
                                    <p:animEffect transition="in" filter="blinds(horizontal)">
                                      <p:cBhvr>
                                        <p:cTn id="37" dur="500"/>
                                        <p:tgtEl>
                                          <p:spTgt spid="2324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2473" grpId="0" autoUpdateAnimBg="0"/>
      <p:bldP spid="232476" grpId="0" autoUpdateAnimBg="0"/>
      <p:bldP spid="232477" grpId="0" autoUpdateAnimBg="0"/>
      <p:bldP spid="232481" grpId="0" autoUpdateAnimBg="0"/>
      <p:bldP spid="232482" grpId="0" autoUpdateAnimBg="0"/>
      <p:bldP spid="232483" grpId="0" autoUpdateAnimBg="0"/>
      <p:bldP spid="232484" grpId="0"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3474" name="Rectangle 2"/>
          <p:cNvSpPr>
            <a:spLocks noGrp="1" noChangeArrowheads="1"/>
          </p:cNvSpPr>
          <p:nvPr>
            <p:ph type="title"/>
          </p:nvPr>
        </p:nvSpPr>
        <p:spPr>
          <a:xfrm>
            <a:off x="609600" y="174625"/>
            <a:ext cx="7772400" cy="571500"/>
          </a:xfrm>
        </p:spPr>
        <p:txBody>
          <a:bodyPr/>
          <a:lstStyle/>
          <a:p>
            <a:r>
              <a:rPr lang="en-US" sz="2800"/>
              <a:t>Rehashing</a:t>
            </a:r>
          </a:p>
        </p:txBody>
      </p:sp>
      <p:sp>
        <p:nvSpPr>
          <p:cNvPr id="233475" name="Rectangle 3" descr="Rectangle: Click to edit Master text styles&#10;Second level&#10;Third level&#10;Fourth level&#10;Fifth level"/>
          <p:cNvSpPr>
            <a:spLocks noGrp="1" noChangeArrowheads="1"/>
          </p:cNvSpPr>
          <p:nvPr>
            <p:ph idx="1"/>
          </p:nvPr>
        </p:nvSpPr>
        <p:spPr>
          <a:xfrm>
            <a:off x="412750" y="838200"/>
            <a:ext cx="8213725" cy="2693988"/>
          </a:xfrm>
        </p:spPr>
        <p:txBody>
          <a:bodyPr/>
          <a:lstStyle/>
          <a:p>
            <a:r>
              <a:rPr lang="en-US" sz="2000">
                <a:sym typeface="Symbol" pitchFamily="18" charset="2"/>
              </a:rPr>
              <a:t>If the table gets too full, then</a:t>
            </a:r>
          </a:p>
          <a:p>
            <a:pPr lvl="1"/>
            <a:r>
              <a:rPr lang="en-US" sz="1800">
                <a:sym typeface="Symbol" pitchFamily="18" charset="2"/>
              </a:rPr>
              <a:t>The running time for the operations will start taking too long </a:t>
            </a:r>
          </a:p>
          <a:p>
            <a:pPr lvl="1"/>
            <a:r>
              <a:rPr lang="en-US" sz="1800">
                <a:sym typeface="Symbol" pitchFamily="18" charset="2"/>
              </a:rPr>
              <a:t>Insertions might fail for open addressing hashing with quadratic resolution.</a:t>
            </a:r>
          </a:p>
          <a:p>
            <a:r>
              <a:rPr lang="en-US" sz="2000">
                <a:sym typeface="Symbol" pitchFamily="18" charset="2"/>
              </a:rPr>
              <a:t>How to measure the degree of fullness?</a:t>
            </a:r>
          </a:p>
          <a:p>
            <a:pPr lvl="1"/>
            <a:r>
              <a:rPr lang="en-US" sz="1800">
                <a:sym typeface="Symbol" pitchFamily="18" charset="2"/>
              </a:rPr>
              <a:t>Define the </a:t>
            </a:r>
            <a:r>
              <a:rPr lang="en-US" sz="1800">
                <a:solidFill>
                  <a:schemeClr val="hlink"/>
                </a:solidFill>
                <a:sym typeface="Symbol" pitchFamily="18" charset="2"/>
              </a:rPr>
              <a:t>load factor</a:t>
            </a:r>
            <a:r>
              <a:rPr lang="en-US" sz="1800">
                <a:sym typeface="Symbol" pitchFamily="18" charset="2"/>
              </a:rPr>
              <a:t>, , of a hash table to be the ratio of the number of elements in the hash table to the table size. </a:t>
            </a:r>
          </a:p>
          <a:p>
            <a:pPr lvl="1"/>
            <a:r>
              <a:rPr lang="en-US" sz="1800">
                <a:sym typeface="Symbol" pitchFamily="18" charset="2"/>
              </a:rPr>
              <a:t>If can be  &gt; 1?</a:t>
            </a:r>
          </a:p>
        </p:txBody>
      </p:sp>
      <p:sp>
        <p:nvSpPr>
          <p:cNvPr id="233476" name="Rectangle 4"/>
          <p:cNvSpPr>
            <a:spLocks noChangeArrowheads="1"/>
          </p:cNvSpPr>
          <p:nvPr/>
        </p:nvSpPr>
        <p:spPr bwMode="auto">
          <a:xfrm>
            <a:off x="3076575" y="2190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33477" name="Rectangle 5"/>
          <p:cNvSpPr>
            <a:spLocks noChangeArrowheads="1"/>
          </p:cNvSpPr>
          <p:nvPr/>
        </p:nvSpPr>
        <p:spPr bwMode="auto">
          <a:xfrm>
            <a:off x="6919913" y="3044825"/>
            <a:ext cx="928687" cy="21367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3478" name="Line 6"/>
          <p:cNvSpPr>
            <a:spLocks noChangeShapeType="1"/>
          </p:cNvSpPr>
          <p:nvPr/>
        </p:nvSpPr>
        <p:spPr bwMode="auto">
          <a:xfrm>
            <a:off x="6919913" y="33528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3479" name="Line 7"/>
          <p:cNvSpPr>
            <a:spLocks noChangeShapeType="1"/>
          </p:cNvSpPr>
          <p:nvPr/>
        </p:nvSpPr>
        <p:spPr bwMode="auto">
          <a:xfrm>
            <a:off x="6919913" y="36576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3480" name="Line 8"/>
          <p:cNvSpPr>
            <a:spLocks noChangeShapeType="1"/>
          </p:cNvSpPr>
          <p:nvPr/>
        </p:nvSpPr>
        <p:spPr bwMode="auto">
          <a:xfrm>
            <a:off x="6919913" y="39624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3481" name="Line 9"/>
          <p:cNvSpPr>
            <a:spLocks noChangeShapeType="1"/>
          </p:cNvSpPr>
          <p:nvPr/>
        </p:nvSpPr>
        <p:spPr bwMode="auto">
          <a:xfrm>
            <a:off x="6919913" y="42672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3482" name="Line 10"/>
          <p:cNvSpPr>
            <a:spLocks noChangeShapeType="1"/>
          </p:cNvSpPr>
          <p:nvPr/>
        </p:nvSpPr>
        <p:spPr bwMode="auto">
          <a:xfrm>
            <a:off x="6919913" y="45720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3483" name="Line 11"/>
          <p:cNvSpPr>
            <a:spLocks noChangeShapeType="1"/>
          </p:cNvSpPr>
          <p:nvPr/>
        </p:nvSpPr>
        <p:spPr bwMode="auto">
          <a:xfrm>
            <a:off x="6919913" y="48768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3484" name="Text Box 12"/>
          <p:cNvSpPr txBox="1">
            <a:spLocks noChangeArrowheads="1"/>
          </p:cNvSpPr>
          <p:nvPr/>
        </p:nvSpPr>
        <p:spPr bwMode="auto">
          <a:xfrm>
            <a:off x="6599238" y="3027363"/>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0</a:t>
            </a:r>
          </a:p>
        </p:txBody>
      </p:sp>
      <p:sp>
        <p:nvSpPr>
          <p:cNvPr id="233485" name="Text Box 13"/>
          <p:cNvSpPr txBox="1">
            <a:spLocks noChangeArrowheads="1"/>
          </p:cNvSpPr>
          <p:nvPr/>
        </p:nvSpPr>
        <p:spPr bwMode="auto">
          <a:xfrm>
            <a:off x="6615113" y="33528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1</a:t>
            </a:r>
          </a:p>
        </p:txBody>
      </p:sp>
      <p:sp>
        <p:nvSpPr>
          <p:cNvPr id="233486" name="Text Box 14"/>
          <p:cNvSpPr txBox="1">
            <a:spLocks noChangeArrowheads="1"/>
          </p:cNvSpPr>
          <p:nvPr/>
        </p:nvSpPr>
        <p:spPr bwMode="auto">
          <a:xfrm>
            <a:off x="6615113" y="36576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2</a:t>
            </a:r>
          </a:p>
        </p:txBody>
      </p:sp>
      <p:sp>
        <p:nvSpPr>
          <p:cNvPr id="233487" name="Text Box 15"/>
          <p:cNvSpPr txBox="1">
            <a:spLocks noChangeArrowheads="1"/>
          </p:cNvSpPr>
          <p:nvPr/>
        </p:nvSpPr>
        <p:spPr bwMode="auto">
          <a:xfrm>
            <a:off x="6615113" y="39624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3</a:t>
            </a:r>
          </a:p>
        </p:txBody>
      </p:sp>
      <p:sp>
        <p:nvSpPr>
          <p:cNvPr id="233488" name="Text Box 16"/>
          <p:cNvSpPr txBox="1">
            <a:spLocks noChangeArrowheads="1"/>
          </p:cNvSpPr>
          <p:nvPr/>
        </p:nvSpPr>
        <p:spPr bwMode="auto">
          <a:xfrm>
            <a:off x="6615113" y="423545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4</a:t>
            </a:r>
          </a:p>
        </p:txBody>
      </p:sp>
      <p:sp>
        <p:nvSpPr>
          <p:cNvPr id="233489" name="Text Box 17"/>
          <p:cNvSpPr txBox="1">
            <a:spLocks noChangeArrowheads="1"/>
          </p:cNvSpPr>
          <p:nvPr/>
        </p:nvSpPr>
        <p:spPr bwMode="auto">
          <a:xfrm>
            <a:off x="6615113" y="454025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5</a:t>
            </a:r>
          </a:p>
        </p:txBody>
      </p:sp>
      <p:sp>
        <p:nvSpPr>
          <p:cNvPr id="233490" name="Text Box 18"/>
          <p:cNvSpPr txBox="1">
            <a:spLocks noChangeArrowheads="1"/>
          </p:cNvSpPr>
          <p:nvPr/>
        </p:nvSpPr>
        <p:spPr bwMode="auto">
          <a:xfrm>
            <a:off x="6615113" y="484505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6</a:t>
            </a:r>
          </a:p>
        </p:txBody>
      </p:sp>
      <p:sp>
        <p:nvSpPr>
          <p:cNvPr id="233491" name="Rectangle 19"/>
          <p:cNvSpPr>
            <a:spLocks noChangeArrowheads="1"/>
          </p:cNvSpPr>
          <p:nvPr/>
        </p:nvSpPr>
        <p:spPr bwMode="auto">
          <a:xfrm>
            <a:off x="7148513" y="484505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13</a:t>
            </a:r>
          </a:p>
        </p:txBody>
      </p:sp>
      <p:sp>
        <p:nvSpPr>
          <p:cNvPr id="233492" name="Rectangle 20"/>
          <p:cNvSpPr>
            <a:spLocks noChangeArrowheads="1"/>
          </p:cNvSpPr>
          <p:nvPr/>
        </p:nvSpPr>
        <p:spPr bwMode="auto">
          <a:xfrm>
            <a:off x="7148513" y="396240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24</a:t>
            </a:r>
          </a:p>
        </p:txBody>
      </p:sp>
      <p:sp>
        <p:nvSpPr>
          <p:cNvPr id="233493" name="Rectangle 21"/>
          <p:cNvSpPr>
            <a:spLocks noChangeArrowheads="1"/>
          </p:cNvSpPr>
          <p:nvPr/>
        </p:nvSpPr>
        <p:spPr bwMode="auto">
          <a:xfrm>
            <a:off x="7148513" y="30480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6</a:t>
            </a:r>
          </a:p>
        </p:txBody>
      </p:sp>
      <p:sp>
        <p:nvSpPr>
          <p:cNvPr id="233494" name="Rectangle 22"/>
          <p:cNvSpPr>
            <a:spLocks noChangeArrowheads="1"/>
          </p:cNvSpPr>
          <p:nvPr/>
        </p:nvSpPr>
        <p:spPr bwMode="auto">
          <a:xfrm>
            <a:off x="7148513" y="335280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15</a:t>
            </a:r>
          </a:p>
        </p:txBody>
      </p:sp>
      <p:sp>
        <p:nvSpPr>
          <p:cNvPr id="233495" name="Rectangle 23"/>
          <p:cNvSpPr>
            <a:spLocks noChangeArrowheads="1"/>
          </p:cNvSpPr>
          <p:nvPr/>
        </p:nvSpPr>
        <p:spPr bwMode="auto">
          <a:xfrm>
            <a:off x="414338" y="3451225"/>
            <a:ext cx="6037262" cy="2346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20000"/>
              </a:spcBef>
              <a:buClr>
                <a:schemeClr val="hlink"/>
              </a:buClr>
              <a:buSzPct val="110000"/>
              <a:buFont typeface="Wingdings" pitchFamily="2" charset="2"/>
              <a:buBlip>
                <a:blip r:embed="rId2"/>
              </a:buBlip>
            </a:pPr>
            <a:r>
              <a:rPr lang="en-US" sz="2000">
                <a:sym typeface="Symbol" pitchFamily="18" charset="2"/>
              </a:rPr>
              <a:t>  </a:t>
            </a:r>
            <a:r>
              <a:rPr lang="en-US" sz="2000">
                <a:solidFill>
                  <a:schemeClr val="hlink"/>
                </a:solidFill>
                <a:sym typeface="Symbol" pitchFamily="18" charset="2"/>
              </a:rPr>
              <a:t>Rehashing</a:t>
            </a:r>
            <a:r>
              <a:rPr lang="en-US" sz="2000">
                <a:sym typeface="Symbol" pitchFamily="18" charset="2"/>
              </a:rPr>
              <a:t>: If the hash table gets too full, then</a:t>
            </a:r>
          </a:p>
          <a:p>
            <a:pPr lvl="1">
              <a:spcBef>
                <a:spcPct val="20000"/>
              </a:spcBef>
              <a:buClr>
                <a:schemeClr val="hlink"/>
              </a:buClr>
              <a:buSzPct val="110000"/>
              <a:buFont typeface="Wingdings" pitchFamily="2" charset="2"/>
              <a:buChar char="§"/>
            </a:pPr>
            <a:r>
              <a:rPr lang="en-US" sz="2000">
                <a:sym typeface="Symbol" pitchFamily="18" charset="2"/>
              </a:rPr>
              <a:t>build another table that is about </a:t>
            </a:r>
            <a:r>
              <a:rPr lang="en-US" sz="2000">
                <a:solidFill>
                  <a:srgbClr val="FF00FF"/>
                </a:solidFill>
                <a:sym typeface="Symbol" pitchFamily="18" charset="2"/>
              </a:rPr>
              <a:t>twice</a:t>
            </a:r>
            <a:r>
              <a:rPr lang="en-US" sz="2000">
                <a:sym typeface="Symbol" pitchFamily="18" charset="2"/>
              </a:rPr>
              <a:t> as big (with an associated </a:t>
            </a:r>
            <a:r>
              <a:rPr lang="en-US" sz="2000">
                <a:solidFill>
                  <a:srgbClr val="FF00FF"/>
                </a:solidFill>
                <a:sym typeface="Symbol" pitchFamily="18" charset="2"/>
              </a:rPr>
              <a:t>new hash function</a:t>
            </a:r>
            <a:r>
              <a:rPr lang="en-US" sz="2000">
                <a:sym typeface="Symbol" pitchFamily="18" charset="2"/>
              </a:rPr>
              <a:t>)</a:t>
            </a:r>
          </a:p>
          <a:p>
            <a:pPr lvl="1">
              <a:spcBef>
                <a:spcPct val="20000"/>
              </a:spcBef>
              <a:buClr>
                <a:schemeClr val="hlink"/>
              </a:buClr>
              <a:buSzPct val="110000"/>
              <a:buFont typeface="Wingdings" pitchFamily="2" charset="2"/>
              <a:buChar char="§"/>
            </a:pPr>
            <a:r>
              <a:rPr lang="en-US" sz="2000">
                <a:sym typeface="Symbol" pitchFamily="18" charset="2"/>
              </a:rPr>
              <a:t>Scan down the entire original hash table, computing the new hash value for each (nondeleted) element and inserting it in the new table.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33494"/>
                                        </p:tgtEl>
                                        <p:attrNameLst>
                                          <p:attrName>style.visibility</p:attrName>
                                        </p:attrNameLst>
                                      </p:cBhvr>
                                      <p:to>
                                        <p:strVal val="visible"/>
                                      </p:to>
                                    </p:set>
                                    <p:animEffect transition="in" filter="blinds(horizontal)">
                                      <p:cBhvr>
                                        <p:cTn id="7" dur="500"/>
                                        <p:tgtEl>
                                          <p:spTgt spid="2334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3494" grpId="0"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4498" name="Rectangle 2"/>
          <p:cNvSpPr>
            <a:spLocks noGrp="1" noChangeArrowheads="1"/>
          </p:cNvSpPr>
          <p:nvPr>
            <p:ph type="title"/>
          </p:nvPr>
        </p:nvSpPr>
        <p:spPr>
          <a:xfrm>
            <a:off x="609600" y="174625"/>
            <a:ext cx="7772400" cy="571500"/>
          </a:xfrm>
        </p:spPr>
        <p:txBody>
          <a:bodyPr/>
          <a:lstStyle/>
          <a:p>
            <a:r>
              <a:rPr lang="en-US" sz="2800"/>
              <a:t>An Example: Rehashing</a:t>
            </a:r>
          </a:p>
        </p:txBody>
      </p:sp>
      <p:sp>
        <p:nvSpPr>
          <p:cNvPr id="234499" name="Rectangle 3" descr="Rectangle: Click to edit Master text styles&#10;Second level&#10;Third level&#10;Fourth level&#10;Fifth level"/>
          <p:cNvSpPr>
            <a:spLocks noGrp="1" noChangeArrowheads="1"/>
          </p:cNvSpPr>
          <p:nvPr>
            <p:ph idx="1"/>
          </p:nvPr>
        </p:nvSpPr>
        <p:spPr>
          <a:xfrm>
            <a:off x="412750" y="838200"/>
            <a:ext cx="8213725" cy="1828800"/>
          </a:xfrm>
        </p:spPr>
        <p:txBody>
          <a:bodyPr/>
          <a:lstStyle/>
          <a:p>
            <a:r>
              <a:rPr lang="en-US" sz="2000">
                <a:sym typeface="Symbol" pitchFamily="18" charset="2"/>
              </a:rPr>
              <a:t>For example,</a:t>
            </a:r>
          </a:p>
          <a:p>
            <a:pPr lvl="1"/>
            <a:r>
              <a:rPr lang="en-US" sz="1800">
                <a:sym typeface="Symbol" pitchFamily="18" charset="2"/>
              </a:rPr>
              <a:t>Suppose the elements </a:t>
            </a:r>
            <a:r>
              <a:rPr lang="en-US" sz="1800">
                <a:solidFill>
                  <a:srgbClr val="FF00FF"/>
                </a:solidFill>
                <a:sym typeface="Symbol" pitchFamily="18" charset="2"/>
              </a:rPr>
              <a:t>13</a:t>
            </a:r>
            <a:r>
              <a:rPr lang="en-US" sz="1800">
                <a:sym typeface="Symbol" pitchFamily="18" charset="2"/>
              </a:rPr>
              <a:t>, </a:t>
            </a:r>
            <a:r>
              <a:rPr lang="en-US" sz="1800">
                <a:solidFill>
                  <a:srgbClr val="FF00FF"/>
                </a:solidFill>
                <a:sym typeface="Symbol" pitchFamily="18" charset="2"/>
              </a:rPr>
              <a:t>15</a:t>
            </a:r>
            <a:r>
              <a:rPr lang="en-US" sz="1800">
                <a:sym typeface="Symbol" pitchFamily="18" charset="2"/>
              </a:rPr>
              <a:t>, </a:t>
            </a:r>
            <a:r>
              <a:rPr lang="en-US" sz="1800">
                <a:solidFill>
                  <a:srgbClr val="FF00FF"/>
                </a:solidFill>
                <a:sym typeface="Symbol" pitchFamily="18" charset="2"/>
              </a:rPr>
              <a:t>24</a:t>
            </a:r>
            <a:r>
              <a:rPr lang="en-US" sz="1800">
                <a:sym typeface="Symbol" pitchFamily="18" charset="2"/>
              </a:rPr>
              <a:t>, and </a:t>
            </a:r>
            <a:r>
              <a:rPr lang="en-US" sz="1800">
                <a:solidFill>
                  <a:srgbClr val="FF00FF"/>
                </a:solidFill>
                <a:sym typeface="Symbol" pitchFamily="18" charset="2"/>
              </a:rPr>
              <a:t>6</a:t>
            </a:r>
            <a:r>
              <a:rPr lang="en-US" sz="1800">
                <a:sym typeface="Symbol" pitchFamily="18" charset="2"/>
              </a:rPr>
              <a:t> are inserted into an open addressing hash table of size </a:t>
            </a:r>
            <a:r>
              <a:rPr lang="en-US" sz="1800">
                <a:solidFill>
                  <a:srgbClr val="FF00FF"/>
                </a:solidFill>
                <a:sym typeface="Symbol" pitchFamily="18" charset="2"/>
              </a:rPr>
              <a:t>7</a:t>
            </a:r>
            <a:r>
              <a:rPr lang="en-US" sz="1800">
                <a:sym typeface="Symbol" pitchFamily="18" charset="2"/>
              </a:rPr>
              <a:t>.</a:t>
            </a:r>
          </a:p>
          <a:p>
            <a:pPr lvl="1"/>
            <a:r>
              <a:rPr lang="en-US" sz="1800">
                <a:sym typeface="Symbol" pitchFamily="18" charset="2"/>
              </a:rPr>
              <a:t>The hash function is </a:t>
            </a:r>
            <a:r>
              <a:rPr lang="en-US" sz="1800">
                <a:solidFill>
                  <a:srgbClr val="FF00FF"/>
                </a:solidFill>
                <a:sym typeface="Symbol" pitchFamily="18" charset="2"/>
              </a:rPr>
              <a:t>hash(x) = x mod 7</a:t>
            </a:r>
          </a:p>
          <a:p>
            <a:pPr lvl="1"/>
            <a:r>
              <a:rPr lang="en-US" sz="1800">
                <a:sym typeface="Symbol" pitchFamily="18" charset="2"/>
              </a:rPr>
              <a:t>Suppose linear probing is used to resolve collisions. f(i) = i.</a:t>
            </a:r>
          </a:p>
        </p:txBody>
      </p:sp>
      <p:sp>
        <p:nvSpPr>
          <p:cNvPr id="234500" name="Rectangle 4"/>
          <p:cNvSpPr>
            <a:spLocks noChangeArrowheads="1"/>
          </p:cNvSpPr>
          <p:nvPr/>
        </p:nvSpPr>
        <p:spPr bwMode="auto">
          <a:xfrm>
            <a:off x="3076575" y="2190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34501" name="Rectangle 5"/>
          <p:cNvSpPr>
            <a:spLocks noChangeArrowheads="1"/>
          </p:cNvSpPr>
          <p:nvPr/>
        </p:nvSpPr>
        <p:spPr bwMode="auto">
          <a:xfrm>
            <a:off x="6919913" y="3044825"/>
            <a:ext cx="928687" cy="21367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4502" name="Line 6"/>
          <p:cNvSpPr>
            <a:spLocks noChangeShapeType="1"/>
          </p:cNvSpPr>
          <p:nvPr/>
        </p:nvSpPr>
        <p:spPr bwMode="auto">
          <a:xfrm>
            <a:off x="6919913" y="33528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4503" name="Line 7"/>
          <p:cNvSpPr>
            <a:spLocks noChangeShapeType="1"/>
          </p:cNvSpPr>
          <p:nvPr/>
        </p:nvSpPr>
        <p:spPr bwMode="auto">
          <a:xfrm>
            <a:off x="6919913" y="36576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4504" name="Line 8"/>
          <p:cNvSpPr>
            <a:spLocks noChangeShapeType="1"/>
          </p:cNvSpPr>
          <p:nvPr/>
        </p:nvSpPr>
        <p:spPr bwMode="auto">
          <a:xfrm>
            <a:off x="6919913" y="39624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4505" name="Line 9"/>
          <p:cNvSpPr>
            <a:spLocks noChangeShapeType="1"/>
          </p:cNvSpPr>
          <p:nvPr/>
        </p:nvSpPr>
        <p:spPr bwMode="auto">
          <a:xfrm>
            <a:off x="6919913" y="42672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4506" name="Line 10"/>
          <p:cNvSpPr>
            <a:spLocks noChangeShapeType="1"/>
          </p:cNvSpPr>
          <p:nvPr/>
        </p:nvSpPr>
        <p:spPr bwMode="auto">
          <a:xfrm>
            <a:off x="6919913" y="45720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4507" name="Line 11"/>
          <p:cNvSpPr>
            <a:spLocks noChangeShapeType="1"/>
          </p:cNvSpPr>
          <p:nvPr/>
        </p:nvSpPr>
        <p:spPr bwMode="auto">
          <a:xfrm>
            <a:off x="6919913" y="487680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4508" name="Text Box 12"/>
          <p:cNvSpPr txBox="1">
            <a:spLocks noChangeArrowheads="1"/>
          </p:cNvSpPr>
          <p:nvPr/>
        </p:nvSpPr>
        <p:spPr bwMode="auto">
          <a:xfrm>
            <a:off x="6599238" y="3027363"/>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0</a:t>
            </a:r>
          </a:p>
        </p:txBody>
      </p:sp>
      <p:sp>
        <p:nvSpPr>
          <p:cNvPr id="234509" name="Text Box 13"/>
          <p:cNvSpPr txBox="1">
            <a:spLocks noChangeArrowheads="1"/>
          </p:cNvSpPr>
          <p:nvPr/>
        </p:nvSpPr>
        <p:spPr bwMode="auto">
          <a:xfrm>
            <a:off x="6615113" y="33528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1</a:t>
            </a:r>
          </a:p>
        </p:txBody>
      </p:sp>
      <p:sp>
        <p:nvSpPr>
          <p:cNvPr id="234510" name="Text Box 14"/>
          <p:cNvSpPr txBox="1">
            <a:spLocks noChangeArrowheads="1"/>
          </p:cNvSpPr>
          <p:nvPr/>
        </p:nvSpPr>
        <p:spPr bwMode="auto">
          <a:xfrm>
            <a:off x="6615113" y="36576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2</a:t>
            </a:r>
          </a:p>
        </p:txBody>
      </p:sp>
      <p:sp>
        <p:nvSpPr>
          <p:cNvPr id="234511" name="Text Box 15"/>
          <p:cNvSpPr txBox="1">
            <a:spLocks noChangeArrowheads="1"/>
          </p:cNvSpPr>
          <p:nvPr/>
        </p:nvSpPr>
        <p:spPr bwMode="auto">
          <a:xfrm>
            <a:off x="6615113" y="39624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3</a:t>
            </a:r>
          </a:p>
        </p:txBody>
      </p:sp>
      <p:sp>
        <p:nvSpPr>
          <p:cNvPr id="234512" name="Text Box 16"/>
          <p:cNvSpPr txBox="1">
            <a:spLocks noChangeArrowheads="1"/>
          </p:cNvSpPr>
          <p:nvPr/>
        </p:nvSpPr>
        <p:spPr bwMode="auto">
          <a:xfrm>
            <a:off x="6615113" y="423545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4</a:t>
            </a:r>
          </a:p>
        </p:txBody>
      </p:sp>
      <p:sp>
        <p:nvSpPr>
          <p:cNvPr id="234513" name="Text Box 17"/>
          <p:cNvSpPr txBox="1">
            <a:spLocks noChangeArrowheads="1"/>
          </p:cNvSpPr>
          <p:nvPr/>
        </p:nvSpPr>
        <p:spPr bwMode="auto">
          <a:xfrm>
            <a:off x="6615113" y="454025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5</a:t>
            </a:r>
          </a:p>
        </p:txBody>
      </p:sp>
      <p:sp>
        <p:nvSpPr>
          <p:cNvPr id="234514" name="Text Box 18"/>
          <p:cNvSpPr txBox="1">
            <a:spLocks noChangeArrowheads="1"/>
          </p:cNvSpPr>
          <p:nvPr/>
        </p:nvSpPr>
        <p:spPr bwMode="auto">
          <a:xfrm>
            <a:off x="6615113" y="484505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6</a:t>
            </a:r>
          </a:p>
        </p:txBody>
      </p:sp>
      <p:sp>
        <p:nvSpPr>
          <p:cNvPr id="234515" name="Rectangle 19"/>
          <p:cNvSpPr>
            <a:spLocks noChangeArrowheads="1"/>
          </p:cNvSpPr>
          <p:nvPr/>
        </p:nvSpPr>
        <p:spPr bwMode="auto">
          <a:xfrm>
            <a:off x="7148513" y="484505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13</a:t>
            </a:r>
          </a:p>
        </p:txBody>
      </p:sp>
      <p:sp>
        <p:nvSpPr>
          <p:cNvPr id="234516" name="Rectangle 20"/>
          <p:cNvSpPr>
            <a:spLocks noChangeArrowheads="1"/>
          </p:cNvSpPr>
          <p:nvPr/>
        </p:nvSpPr>
        <p:spPr bwMode="auto">
          <a:xfrm>
            <a:off x="7148513" y="396240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24</a:t>
            </a:r>
          </a:p>
        </p:txBody>
      </p:sp>
      <p:sp>
        <p:nvSpPr>
          <p:cNvPr id="234517" name="Rectangle 21"/>
          <p:cNvSpPr>
            <a:spLocks noChangeArrowheads="1"/>
          </p:cNvSpPr>
          <p:nvPr/>
        </p:nvSpPr>
        <p:spPr bwMode="auto">
          <a:xfrm>
            <a:off x="7148513" y="30480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6</a:t>
            </a:r>
          </a:p>
        </p:txBody>
      </p:sp>
      <p:sp>
        <p:nvSpPr>
          <p:cNvPr id="234518" name="Rectangle 22"/>
          <p:cNvSpPr>
            <a:spLocks noChangeArrowheads="1"/>
          </p:cNvSpPr>
          <p:nvPr/>
        </p:nvSpPr>
        <p:spPr bwMode="auto">
          <a:xfrm>
            <a:off x="7148513" y="335280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15</a:t>
            </a:r>
          </a:p>
        </p:txBody>
      </p:sp>
      <p:sp>
        <p:nvSpPr>
          <p:cNvPr id="234519" name="Rectangle 23" descr="Rectangle: Click to edit Master text styles&#10;Second level&#10;Third level&#10;Fourth level&#10;Fifth level"/>
          <p:cNvSpPr>
            <a:spLocks noChangeArrowheads="1"/>
          </p:cNvSpPr>
          <p:nvPr/>
        </p:nvSpPr>
        <p:spPr bwMode="auto">
          <a:xfrm>
            <a:off x="396875" y="2590800"/>
            <a:ext cx="6003925"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Clr>
                <a:schemeClr val="hlink"/>
              </a:buClr>
              <a:buSzPct val="110000"/>
              <a:buFont typeface="Wingdings" pitchFamily="2" charset="2"/>
              <a:buBlip>
                <a:blip r:embed="rId2"/>
              </a:buBlip>
            </a:pPr>
            <a:r>
              <a:rPr lang="en-US" sz="2000">
                <a:sym typeface="Symbol" pitchFamily="18" charset="2"/>
              </a:rPr>
              <a:t>If </a:t>
            </a:r>
            <a:r>
              <a:rPr lang="en-US" sz="2000">
                <a:solidFill>
                  <a:srgbClr val="FF00FF"/>
                </a:solidFill>
                <a:sym typeface="Symbol" pitchFamily="18" charset="2"/>
              </a:rPr>
              <a:t>23</a:t>
            </a:r>
            <a:r>
              <a:rPr lang="en-US" sz="2000">
                <a:sym typeface="Symbol" pitchFamily="18" charset="2"/>
              </a:rPr>
              <a:t> is inserted into the table, the resulting table will be over 70 percent full.</a:t>
            </a:r>
          </a:p>
          <a:p>
            <a:pPr marL="342900" indent="-342900">
              <a:spcBef>
                <a:spcPct val="20000"/>
              </a:spcBef>
              <a:buClr>
                <a:schemeClr val="hlink"/>
              </a:buClr>
              <a:buSzPct val="110000"/>
              <a:buFont typeface="Wingdings" pitchFamily="2" charset="2"/>
              <a:buBlip>
                <a:blip r:embed="rId2"/>
              </a:buBlip>
            </a:pPr>
            <a:r>
              <a:rPr lang="en-US" sz="1800">
                <a:sym typeface="Symbol" pitchFamily="18" charset="2"/>
              </a:rPr>
              <a:t>Because the table is so full, the performance becomes bad. For example, if we want to insert </a:t>
            </a:r>
            <a:r>
              <a:rPr lang="en-US" sz="1800">
                <a:solidFill>
                  <a:srgbClr val="FF00FF"/>
                </a:solidFill>
                <a:sym typeface="Symbol" pitchFamily="18" charset="2"/>
              </a:rPr>
              <a:t>20</a:t>
            </a:r>
            <a:r>
              <a:rPr lang="en-US" sz="1800">
                <a:sym typeface="Symbol" pitchFamily="18" charset="2"/>
              </a:rPr>
              <a:t>, we need to search for almost the whole table.</a:t>
            </a:r>
          </a:p>
        </p:txBody>
      </p:sp>
      <p:sp>
        <p:nvSpPr>
          <p:cNvPr id="234520" name="Rectangle 24"/>
          <p:cNvSpPr>
            <a:spLocks noChangeArrowheads="1"/>
          </p:cNvSpPr>
          <p:nvPr/>
        </p:nvSpPr>
        <p:spPr bwMode="auto">
          <a:xfrm>
            <a:off x="7162800" y="362585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23</a:t>
            </a:r>
          </a:p>
        </p:txBody>
      </p:sp>
      <p:sp>
        <p:nvSpPr>
          <p:cNvPr id="234521" name="Rectangle 25"/>
          <p:cNvSpPr>
            <a:spLocks noChangeArrowheads="1"/>
          </p:cNvSpPr>
          <p:nvPr/>
        </p:nvSpPr>
        <p:spPr bwMode="auto">
          <a:xfrm>
            <a:off x="7162800" y="426720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20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34515"/>
                                        </p:tgtEl>
                                        <p:attrNameLst>
                                          <p:attrName>style.visibility</p:attrName>
                                        </p:attrNameLst>
                                      </p:cBhvr>
                                      <p:to>
                                        <p:strVal val="visible"/>
                                      </p:to>
                                    </p:set>
                                    <p:animEffect transition="in" filter="blinds(horizontal)">
                                      <p:cBhvr>
                                        <p:cTn id="7" dur="500"/>
                                        <p:tgtEl>
                                          <p:spTgt spid="23451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34518"/>
                                        </p:tgtEl>
                                        <p:attrNameLst>
                                          <p:attrName>style.visibility</p:attrName>
                                        </p:attrNameLst>
                                      </p:cBhvr>
                                      <p:to>
                                        <p:strVal val="visible"/>
                                      </p:to>
                                    </p:set>
                                    <p:animEffect transition="in" filter="blinds(horizontal)">
                                      <p:cBhvr>
                                        <p:cTn id="12" dur="500"/>
                                        <p:tgtEl>
                                          <p:spTgt spid="23451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34516"/>
                                        </p:tgtEl>
                                        <p:attrNameLst>
                                          <p:attrName>style.visibility</p:attrName>
                                        </p:attrNameLst>
                                      </p:cBhvr>
                                      <p:to>
                                        <p:strVal val="visible"/>
                                      </p:to>
                                    </p:set>
                                    <p:animEffect transition="in" filter="blinds(horizontal)">
                                      <p:cBhvr>
                                        <p:cTn id="17" dur="500"/>
                                        <p:tgtEl>
                                          <p:spTgt spid="23451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34517"/>
                                        </p:tgtEl>
                                        <p:attrNameLst>
                                          <p:attrName>style.visibility</p:attrName>
                                        </p:attrNameLst>
                                      </p:cBhvr>
                                      <p:to>
                                        <p:strVal val="visible"/>
                                      </p:to>
                                    </p:set>
                                    <p:animEffect transition="in" filter="blinds(horizontal)">
                                      <p:cBhvr>
                                        <p:cTn id="22" dur="500"/>
                                        <p:tgtEl>
                                          <p:spTgt spid="23451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34520"/>
                                        </p:tgtEl>
                                        <p:attrNameLst>
                                          <p:attrName>style.visibility</p:attrName>
                                        </p:attrNameLst>
                                      </p:cBhvr>
                                      <p:to>
                                        <p:strVal val="visible"/>
                                      </p:to>
                                    </p:set>
                                    <p:animEffect transition="in" filter="blinds(horizontal)">
                                      <p:cBhvr>
                                        <p:cTn id="27" dur="500"/>
                                        <p:tgtEl>
                                          <p:spTgt spid="23452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34521"/>
                                        </p:tgtEl>
                                        <p:attrNameLst>
                                          <p:attrName>style.visibility</p:attrName>
                                        </p:attrNameLst>
                                      </p:cBhvr>
                                      <p:to>
                                        <p:strVal val="visible"/>
                                      </p:to>
                                    </p:set>
                                    <p:animEffect transition="in" filter="blinds(horizontal)">
                                      <p:cBhvr>
                                        <p:cTn id="32" dur="500"/>
                                        <p:tgtEl>
                                          <p:spTgt spid="2345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4515" grpId="0" autoUpdateAnimBg="0"/>
      <p:bldP spid="234516" grpId="0" autoUpdateAnimBg="0"/>
      <p:bldP spid="234517" grpId="0" autoUpdateAnimBg="0"/>
      <p:bldP spid="234518" grpId="0" autoUpdateAnimBg="0"/>
      <p:bldP spid="234520" grpId="0" autoUpdateAnimBg="0"/>
      <p:bldP spid="234521" grpId="0"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22" name="Rectangle 2"/>
          <p:cNvSpPr>
            <a:spLocks noGrp="1" noChangeArrowheads="1"/>
          </p:cNvSpPr>
          <p:nvPr>
            <p:ph type="title"/>
          </p:nvPr>
        </p:nvSpPr>
        <p:spPr>
          <a:xfrm>
            <a:off x="609600" y="174625"/>
            <a:ext cx="7772400" cy="571500"/>
          </a:xfrm>
        </p:spPr>
        <p:txBody>
          <a:bodyPr/>
          <a:lstStyle/>
          <a:p>
            <a:r>
              <a:rPr lang="en-US" sz="2800"/>
              <a:t>An Example: Rehashing</a:t>
            </a:r>
          </a:p>
        </p:txBody>
      </p:sp>
      <p:sp>
        <p:nvSpPr>
          <p:cNvPr id="235523" name="Rectangle 3" descr="Rectangle: Click to edit Master text styles&#10;Second level&#10;Third level&#10;Fourth level&#10;Fifth level"/>
          <p:cNvSpPr>
            <a:spLocks noGrp="1" noChangeArrowheads="1"/>
          </p:cNvSpPr>
          <p:nvPr>
            <p:ph idx="1"/>
          </p:nvPr>
        </p:nvSpPr>
        <p:spPr>
          <a:xfrm>
            <a:off x="412750" y="838200"/>
            <a:ext cx="5911850" cy="3352800"/>
          </a:xfrm>
        </p:spPr>
        <p:txBody>
          <a:bodyPr/>
          <a:lstStyle/>
          <a:p>
            <a:r>
              <a:rPr lang="en-US" sz="2000">
                <a:sym typeface="Symbol" pitchFamily="18" charset="2"/>
              </a:rPr>
              <a:t>Rehashing:</a:t>
            </a:r>
          </a:p>
          <a:p>
            <a:pPr lvl="1"/>
            <a:r>
              <a:rPr lang="en-US" sz="1800">
                <a:sym typeface="Symbol" pitchFamily="18" charset="2"/>
              </a:rPr>
              <a:t>Create a new table</a:t>
            </a:r>
          </a:p>
          <a:p>
            <a:pPr lvl="1"/>
            <a:r>
              <a:rPr lang="en-US" sz="1800">
                <a:sym typeface="Symbol" pitchFamily="18" charset="2"/>
              </a:rPr>
              <a:t>The size of this table is </a:t>
            </a:r>
            <a:r>
              <a:rPr lang="en-US" sz="1800">
                <a:solidFill>
                  <a:srgbClr val="FF00FF"/>
                </a:solidFill>
                <a:sym typeface="Symbol" pitchFamily="18" charset="2"/>
              </a:rPr>
              <a:t>17</a:t>
            </a:r>
            <a:r>
              <a:rPr lang="en-US" sz="1800">
                <a:sym typeface="Symbol" pitchFamily="18" charset="2"/>
              </a:rPr>
              <a:t>, because this is the first prime that is twice as large as the old table size.</a:t>
            </a:r>
          </a:p>
          <a:p>
            <a:pPr lvl="1"/>
            <a:r>
              <a:rPr lang="en-US" sz="1800">
                <a:sym typeface="Symbol" pitchFamily="18" charset="2"/>
              </a:rPr>
              <a:t>The new hash function is then </a:t>
            </a:r>
            <a:r>
              <a:rPr lang="en-US" sz="1800">
                <a:solidFill>
                  <a:srgbClr val="FF00FF"/>
                </a:solidFill>
                <a:sym typeface="Symbol" pitchFamily="18" charset="2"/>
              </a:rPr>
              <a:t>hash(x) = x mod 17</a:t>
            </a:r>
            <a:r>
              <a:rPr lang="en-US" sz="1800">
                <a:sym typeface="Symbol" pitchFamily="18" charset="2"/>
              </a:rPr>
              <a:t>. </a:t>
            </a:r>
          </a:p>
          <a:p>
            <a:pPr lvl="1"/>
            <a:r>
              <a:rPr lang="en-US" sz="1800">
                <a:sym typeface="Symbol" pitchFamily="18" charset="2"/>
              </a:rPr>
              <a:t>The old table is scanned, and elements 6, 15, 23, 24, and 13 are inserted into the new table.</a:t>
            </a:r>
          </a:p>
          <a:p>
            <a:pPr lvl="1"/>
            <a:endParaRPr lang="en-US" sz="1800">
              <a:sym typeface="Symbol" pitchFamily="18" charset="2"/>
            </a:endParaRPr>
          </a:p>
        </p:txBody>
      </p:sp>
      <p:sp>
        <p:nvSpPr>
          <p:cNvPr id="235524" name="Rectangle 4"/>
          <p:cNvSpPr>
            <a:spLocks noChangeArrowheads="1"/>
          </p:cNvSpPr>
          <p:nvPr/>
        </p:nvSpPr>
        <p:spPr bwMode="auto">
          <a:xfrm>
            <a:off x="3076575" y="2190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35525" name="Rectangle 5"/>
          <p:cNvSpPr>
            <a:spLocks noChangeArrowheads="1"/>
          </p:cNvSpPr>
          <p:nvPr/>
        </p:nvSpPr>
        <p:spPr bwMode="auto">
          <a:xfrm>
            <a:off x="5562600" y="4219575"/>
            <a:ext cx="928688" cy="21367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526" name="Line 6"/>
          <p:cNvSpPr>
            <a:spLocks noChangeShapeType="1"/>
          </p:cNvSpPr>
          <p:nvPr/>
        </p:nvSpPr>
        <p:spPr bwMode="auto">
          <a:xfrm>
            <a:off x="5562600" y="452755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5527" name="Line 7"/>
          <p:cNvSpPr>
            <a:spLocks noChangeShapeType="1"/>
          </p:cNvSpPr>
          <p:nvPr/>
        </p:nvSpPr>
        <p:spPr bwMode="auto">
          <a:xfrm>
            <a:off x="5562600" y="483235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5528" name="Line 8"/>
          <p:cNvSpPr>
            <a:spLocks noChangeShapeType="1"/>
          </p:cNvSpPr>
          <p:nvPr/>
        </p:nvSpPr>
        <p:spPr bwMode="auto">
          <a:xfrm>
            <a:off x="5562600" y="513715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5529" name="Line 9"/>
          <p:cNvSpPr>
            <a:spLocks noChangeShapeType="1"/>
          </p:cNvSpPr>
          <p:nvPr/>
        </p:nvSpPr>
        <p:spPr bwMode="auto">
          <a:xfrm>
            <a:off x="5562600" y="544195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5530" name="Line 10"/>
          <p:cNvSpPr>
            <a:spLocks noChangeShapeType="1"/>
          </p:cNvSpPr>
          <p:nvPr/>
        </p:nvSpPr>
        <p:spPr bwMode="auto">
          <a:xfrm>
            <a:off x="5562600" y="574675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5531" name="Line 11"/>
          <p:cNvSpPr>
            <a:spLocks noChangeShapeType="1"/>
          </p:cNvSpPr>
          <p:nvPr/>
        </p:nvSpPr>
        <p:spPr bwMode="auto">
          <a:xfrm>
            <a:off x="5562600" y="6051550"/>
            <a:ext cx="914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5532" name="Text Box 12"/>
          <p:cNvSpPr txBox="1">
            <a:spLocks noChangeArrowheads="1"/>
          </p:cNvSpPr>
          <p:nvPr/>
        </p:nvSpPr>
        <p:spPr bwMode="auto">
          <a:xfrm>
            <a:off x="5241925" y="4202113"/>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0</a:t>
            </a:r>
          </a:p>
        </p:txBody>
      </p:sp>
      <p:sp>
        <p:nvSpPr>
          <p:cNvPr id="235533" name="Text Box 13"/>
          <p:cNvSpPr txBox="1">
            <a:spLocks noChangeArrowheads="1"/>
          </p:cNvSpPr>
          <p:nvPr/>
        </p:nvSpPr>
        <p:spPr bwMode="auto">
          <a:xfrm>
            <a:off x="5257800" y="452755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1</a:t>
            </a:r>
          </a:p>
        </p:txBody>
      </p:sp>
      <p:sp>
        <p:nvSpPr>
          <p:cNvPr id="235534" name="Text Box 14"/>
          <p:cNvSpPr txBox="1">
            <a:spLocks noChangeArrowheads="1"/>
          </p:cNvSpPr>
          <p:nvPr/>
        </p:nvSpPr>
        <p:spPr bwMode="auto">
          <a:xfrm>
            <a:off x="5257800" y="483235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2</a:t>
            </a:r>
          </a:p>
        </p:txBody>
      </p:sp>
      <p:sp>
        <p:nvSpPr>
          <p:cNvPr id="235535" name="Text Box 15"/>
          <p:cNvSpPr txBox="1">
            <a:spLocks noChangeArrowheads="1"/>
          </p:cNvSpPr>
          <p:nvPr/>
        </p:nvSpPr>
        <p:spPr bwMode="auto">
          <a:xfrm>
            <a:off x="5257800" y="513715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3</a:t>
            </a:r>
          </a:p>
        </p:txBody>
      </p:sp>
      <p:sp>
        <p:nvSpPr>
          <p:cNvPr id="235536" name="Text Box 16"/>
          <p:cNvSpPr txBox="1">
            <a:spLocks noChangeArrowheads="1"/>
          </p:cNvSpPr>
          <p:nvPr/>
        </p:nvSpPr>
        <p:spPr bwMode="auto">
          <a:xfrm>
            <a:off x="5257800" y="54102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4</a:t>
            </a:r>
          </a:p>
        </p:txBody>
      </p:sp>
      <p:sp>
        <p:nvSpPr>
          <p:cNvPr id="235537" name="Text Box 17"/>
          <p:cNvSpPr txBox="1">
            <a:spLocks noChangeArrowheads="1"/>
          </p:cNvSpPr>
          <p:nvPr/>
        </p:nvSpPr>
        <p:spPr bwMode="auto">
          <a:xfrm>
            <a:off x="5257800" y="57150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5</a:t>
            </a:r>
          </a:p>
        </p:txBody>
      </p:sp>
      <p:sp>
        <p:nvSpPr>
          <p:cNvPr id="235538" name="Text Box 18"/>
          <p:cNvSpPr txBox="1">
            <a:spLocks noChangeArrowheads="1"/>
          </p:cNvSpPr>
          <p:nvPr/>
        </p:nvSpPr>
        <p:spPr bwMode="auto">
          <a:xfrm>
            <a:off x="5257800" y="60198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6</a:t>
            </a:r>
          </a:p>
        </p:txBody>
      </p:sp>
      <p:sp>
        <p:nvSpPr>
          <p:cNvPr id="235539" name="Rectangle 19"/>
          <p:cNvSpPr>
            <a:spLocks noChangeArrowheads="1"/>
          </p:cNvSpPr>
          <p:nvPr/>
        </p:nvSpPr>
        <p:spPr bwMode="auto">
          <a:xfrm>
            <a:off x="5791200" y="601980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13</a:t>
            </a:r>
          </a:p>
        </p:txBody>
      </p:sp>
      <p:sp>
        <p:nvSpPr>
          <p:cNvPr id="235540" name="Rectangle 20"/>
          <p:cNvSpPr>
            <a:spLocks noChangeArrowheads="1"/>
          </p:cNvSpPr>
          <p:nvPr/>
        </p:nvSpPr>
        <p:spPr bwMode="auto">
          <a:xfrm>
            <a:off x="5791200" y="513715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24</a:t>
            </a:r>
          </a:p>
        </p:txBody>
      </p:sp>
      <p:sp>
        <p:nvSpPr>
          <p:cNvPr id="235541" name="Rectangle 21"/>
          <p:cNvSpPr>
            <a:spLocks noChangeArrowheads="1"/>
          </p:cNvSpPr>
          <p:nvPr/>
        </p:nvSpPr>
        <p:spPr bwMode="auto">
          <a:xfrm>
            <a:off x="5791200" y="422275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6</a:t>
            </a:r>
          </a:p>
        </p:txBody>
      </p:sp>
      <p:sp>
        <p:nvSpPr>
          <p:cNvPr id="235542" name="Rectangle 22"/>
          <p:cNvSpPr>
            <a:spLocks noChangeArrowheads="1"/>
          </p:cNvSpPr>
          <p:nvPr/>
        </p:nvSpPr>
        <p:spPr bwMode="auto">
          <a:xfrm>
            <a:off x="5791200" y="452755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15</a:t>
            </a:r>
          </a:p>
        </p:txBody>
      </p:sp>
      <p:sp>
        <p:nvSpPr>
          <p:cNvPr id="235543" name="Rectangle 23"/>
          <p:cNvSpPr>
            <a:spLocks noChangeArrowheads="1"/>
          </p:cNvSpPr>
          <p:nvPr/>
        </p:nvSpPr>
        <p:spPr bwMode="auto">
          <a:xfrm>
            <a:off x="5805488" y="480060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23</a:t>
            </a:r>
          </a:p>
        </p:txBody>
      </p:sp>
      <p:grpSp>
        <p:nvGrpSpPr>
          <p:cNvPr id="235544" name="Group 24"/>
          <p:cNvGrpSpPr>
            <a:grpSpLocks/>
          </p:cNvGrpSpPr>
          <p:nvPr/>
        </p:nvGrpSpPr>
        <p:grpSpPr bwMode="auto">
          <a:xfrm>
            <a:off x="6858000" y="588963"/>
            <a:ext cx="1295400" cy="5202237"/>
            <a:chOff x="4320" y="371"/>
            <a:chExt cx="816" cy="3277"/>
          </a:xfrm>
        </p:grpSpPr>
        <p:sp>
          <p:nvSpPr>
            <p:cNvPr id="235545" name="Rectangle 25"/>
            <p:cNvSpPr>
              <a:spLocks noChangeArrowheads="1"/>
            </p:cNvSpPr>
            <p:nvPr/>
          </p:nvSpPr>
          <p:spPr bwMode="auto">
            <a:xfrm>
              <a:off x="4551" y="382"/>
              <a:ext cx="585" cy="326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546" name="Line 26"/>
            <p:cNvSpPr>
              <a:spLocks noChangeShapeType="1"/>
            </p:cNvSpPr>
            <p:nvPr/>
          </p:nvSpPr>
          <p:spPr bwMode="auto">
            <a:xfrm>
              <a:off x="4551" y="576"/>
              <a:ext cx="576"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5547" name="Line 27"/>
            <p:cNvSpPr>
              <a:spLocks noChangeShapeType="1"/>
            </p:cNvSpPr>
            <p:nvPr/>
          </p:nvSpPr>
          <p:spPr bwMode="auto">
            <a:xfrm>
              <a:off x="4551" y="768"/>
              <a:ext cx="576"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5548" name="Line 28"/>
            <p:cNvSpPr>
              <a:spLocks noChangeShapeType="1"/>
            </p:cNvSpPr>
            <p:nvPr/>
          </p:nvSpPr>
          <p:spPr bwMode="auto">
            <a:xfrm>
              <a:off x="4551" y="960"/>
              <a:ext cx="576"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5549" name="Line 29"/>
            <p:cNvSpPr>
              <a:spLocks noChangeShapeType="1"/>
            </p:cNvSpPr>
            <p:nvPr/>
          </p:nvSpPr>
          <p:spPr bwMode="auto">
            <a:xfrm>
              <a:off x="4551" y="1152"/>
              <a:ext cx="576"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5550" name="Line 30"/>
            <p:cNvSpPr>
              <a:spLocks noChangeShapeType="1"/>
            </p:cNvSpPr>
            <p:nvPr/>
          </p:nvSpPr>
          <p:spPr bwMode="auto">
            <a:xfrm>
              <a:off x="4551" y="1344"/>
              <a:ext cx="576"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5551" name="Line 31"/>
            <p:cNvSpPr>
              <a:spLocks noChangeShapeType="1"/>
            </p:cNvSpPr>
            <p:nvPr/>
          </p:nvSpPr>
          <p:spPr bwMode="auto">
            <a:xfrm>
              <a:off x="4551" y="1536"/>
              <a:ext cx="576"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5552" name="Text Box 32"/>
            <p:cNvSpPr txBox="1">
              <a:spLocks noChangeArrowheads="1"/>
            </p:cNvSpPr>
            <p:nvPr/>
          </p:nvSpPr>
          <p:spPr bwMode="auto">
            <a:xfrm>
              <a:off x="4349" y="371"/>
              <a:ext cx="18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0</a:t>
              </a:r>
            </a:p>
          </p:txBody>
        </p:sp>
        <p:sp>
          <p:nvSpPr>
            <p:cNvPr id="235553" name="Text Box 33"/>
            <p:cNvSpPr txBox="1">
              <a:spLocks noChangeArrowheads="1"/>
            </p:cNvSpPr>
            <p:nvPr/>
          </p:nvSpPr>
          <p:spPr bwMode="auto">
            <a:xfrm>
              <a:off x="4359" y="576"/>
              <a:ext cx="18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1</a:t>
              </a:r>
            </a:p>
          </p:txBody>
        </p:sp>
        <p:sp>
          <p:nvSpPr>
            <p:cNvPr id="235554" name="Text Box 34"/>
            <p:cNvSpPr txBox="1">
              <a:spLocks noChangeArrowheads="1"/>
            </p:cNvSpPr>
            <p:nvPr/>
          </p:nvSpPr>
          <p:spPr bwMode="auto">
            <a:xfrm>
              <a:off x="4359" y="768"/>
              <a:ext cx="18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2</a:t>
              </a:r>
            </a:p>
          </p:txBody>
        </p:sp>
        <p:sp>
          <p:nvSpPr>
            <p:cNvPr id="235555" name="Text Box 35"/>
            <p:cNvSpPr txBox="1">
              <a:spLocks noChangeArrowheads="1"/>
            </p:cNvSpPr>
            <p:nvPr/>
          </p:nvSpPr>
          <p:spPr bwMode="auto">
            <a:xfrm>
              <a:off x="4359" y="960"/>
              <a:ext cx="18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3</a:t>
              </a:r>
            </a:p>
          </p:txBody>
        </p:sp>
        <p:sp>
          <p:nvSpPr>
            <p:cNvPr id="235556" name="Text Box 36"/>
            <p:cNvSpPr txBox="1">
              <a:spLocks noChangeArrowheads="1"/>
            </p:cNvSpPr>
            <p:nvPr/>
          </p:nvSpPr>
          <p:spPr bwMode="auto">
            <a:xfrm>
              <a:off x="4359" y="1132"/>
              <a:ext cx="18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4</a:t>
              </a:r>
            </a:p>
          </p:txBody>
        </p:sp>
        <p:sp>
          <p:nvSpPr>
            <p:cNvPr id="235557" name="Text Box 37"/>
            <p:cNvSpPr txBox="1">
              <a:spLocks noChangeArrowheads="1"/>
            </p:cNvSpPr>
            <p:nvPr/>
          </p:nvSpPr>
          <p:spPr bwMode="auto">
            <a:xfrm>
              <a:off x="4359" y="1324"/>
              <a:ext cx="18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5</a:t>
              </a:r>
            </a:p>
          </p:txBody>
        </p:sp>
        <p:sp>
          <p:nvSpPr>
            <p:cNvPr id="235558" name="Text Box 38"/>
            <p:cNvSpPr txBox="1">
              <a:spLocks noChangeArrowheads="1"/>
            </p:cNvSpPr>
            <p:nvPr/>
          </p:nvSpPr>
          <p:spPr bwMode="auto">
            <a:xfrm>
              <a:off x="4359" y="1516"/>
              <a:ext cx="18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6</a:t>
              </a:r>
            </a:p>
          </p:txBody>
        </p:sp>
        <p:sp>
          <p:nvSpPr>
            <p:cNvPr id="235559" name="Line 39"/>
            <p:cNvSpPr>
              <a:spLocks noChangeShapeType="1"/>
            </p:cNvSpPr>
            <p:nvPr/>
          </p:nvSpPr>
          <p:spPr bwMode="auto">
            <a:xfrm>
              <a:off x="4560" y="1728"/>
              <a:ext cx="576"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5560" name="Line 40"/>
            <p:cNvSpPr>
              <a:spLocks noChangeShapeType="1"/>
            </p:cNvSpPr>
            <p:nvPr/>
          </p:nvSpPr>
          <p:spPr bwMode="auto">
            <a:xfrm>
              <a:off x="4560" y="1920"/>
              <a:ext cx="576"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5561" name="Line 41"/>
            <p:cNvSpPr>
              <a:spLocks noChangeShapeType="1"/>
            </p:cNvSpPr>
            <p:nvPr/>
          </p:nvSpPr>
          <p:spPr bwMode="auto">
            <a:xfrm>
              <a:off x="4560" y="2112"/>
              <a:ext cx="576"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5562" name="Line 42"/>
            <p:cNvSpPr>
              <a:spLocks noChangeShapeType="1"/>
            </p:cNvSpPr>
            <p:nvPr/>
          </p:nvSpPr>
          <p:spPr bwMode="auto">
            <a:xfrm>
              <a:off x="4560" y="2304"/>
              <a:ext cx="576"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5563" name="Line 43"/>
            <p:cNvSpPr>
              <a:spLocks noChangeShapeType="1"/>
            </p:cNvSpPr>
            <p:nvPr/>
          </p:nvSpPr>
          <p:spPr bwMode="auto">
            <a:xfrm>
              <a:off x="4560" y="2496"/>
              <a:ext cx="576"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5564" name="Line 44"/>
            <p:cNvSpPr>
              <a:spLocks noChangeShapeType="1"/>
            </p:cNvSpPr>
            <p:nvPr/>
          </p:nvSpPr>
          <p:spPr bwMode="auto">
            <a:xfrm>
              <a:off x="4560" y="2688"/>
              <a:ext cx="576"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5565" name="Line 45"/>
            <p:cNvSpPr>
              <a:spLocks noChangeShapeType="1"/>
            </p:cNvSpPr>
            <p:nvPr/>
          </p:nvSpPr>
          <p:spPr bwMode="auto">
            <a:xfrm>
              <a:off x="4560" y="2880"/>
              <a:ext cx="576"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5566" name="Line 46"/>
            <p:cNvSpPr>
              <a:spLocks noChangeShapeType="1"/>
            </p:cNvSpPr>
            <p:nvPr/>
          </p:nvSpPr>
          <p:spPr bwMode="auto">
            <a:xfrm>
              <a:off x="4560" y="3072"/>
              <a:ext cx="576"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5567" name="Line 47"/>
            <p:cNvSpPr>
              <a:spLocks noChangeShapeType="1"/>
            </p:cNvSpPr>
            <p:nvPr/>
          </p:nvSpPr>
          <p:spPr bwMode="auto">
            <a:xfrm>
              <a:off x="4560" y="3264"/>
              <a:ext cx="576"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5568" name="Line 48"/>
            <p:cNvSpPr>
              <a:spLocks noChangeShapeType="1"/>
            </p:cNvSpPr>
            <p:nvPr/>
          </p:nvSpPr>
          <p:spPr bwMode="auto">
            <a:xfrm>
              <a:off x="4560" y="3456"/>
              <a:ext cx="576"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5569" name="Text Box 49"/>
            <p:cNvSpPr txBox="1">
              <a:spLocks noChangeArrowheads="1"/>
            </p:cNvSpPr>
            <p:nvPr/>
          </p:nvSpPr>
          <p:spPr bwMode="auto">
            <a:xfrm>
              <a:off x="4368" y="1728"/>
              <a:ext cx="18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7</a:t>
              </a:r>
            </a:p>
          </p:txBody>
        </p:sp>
        <p:sp>
          <p:nvSpPr>
            <p:cNvPr id="235570" name="Text Box 50"/>
            <p:cNvSpPr txBox="1">
              <a:spLocks noChangeArrowheads="1"/>
            </p:cNvSpPr>
            <p:nvPr/>
          </p:nvSpPr>
          <p:spPr bwMode="auto">
            <a:xfrm>
              <a:off x="4368" y="1920"/>
              <a:ext cx="18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8</a:t>
              </a:r>
            </a:p>
          </p:txBody>
        </p:sp>
        <p:sp>
          <p:nvSpPr>
            <p:cNvPr id="235571" name="Text Box 51"/>
            <p:cNvSpPr txBox="1">
              <a:spLocks noChangeArrowheads="1"/>
            </p:cNvSpPr>
            <p:nvPr/>
          </p:nvSpPr>
          <p:spPr bwMode="auto">
            <a:xfrm>
              <a:off x="4368" y="2112"/>
              <a:ext cx="18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9</a:t>
              </a:r>
            </a:p>
          </p:txBody>
        </p:sp>
        <p:sp>
          <p:nvSpPr>
            <p:cNvPr id="235572" name="Text Box 52"/>
            <p:cNvSpPr txBox="1">
              <a:spLocks noChangeArrowheads="1"/>
            </p:cNvSpPr>
            <p:nvPr/>
          </p:nvSpPr>
          <p:spPr bwMode="auto">
            <a:xfrm>
              <a:off x="4320" y="2304"/>
              <a:ext cx="25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10</a:t>
              </a:r>
            </a:p>
          </p:txBody>
        </p:sp>
        <p:sp>
          <p:nvSpPr>
            <p:cNvPr id="235573" name="Text Box 53"/>
            <p:cNvSpPr txBox="1">
              <a:spLocks noChangeArrowheads="1"/>
            </p:cNvSpPr>
            <p:nvPr/>
          </p:nvSpPr>
          <p:spPr bwMode="auto">
            <a:xfrm>
              <a:off x="4320" y="2496"/>
              <a:ext cx="25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11</a:t>
              </a:r>
            </a:p>
          </p:txBody>
        </p:sp>
        <p:sp>
          <p:nvSpPr>
            <p:cNvPr id="235574" name="Text Box 54"/>
            <p:cNvSpPr txBox="1">
              <a:spLocks noChangeArrowheads="1"/>
            </p:cNvSpPr>
            <p:nvPr/>
          </p:nvSpPr>
          <p:spPr bwMode="auto">
            <a:xfrm>
              <a:off x="4320" y="2688"/>
              <a:ext cx="25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12</a:t>
              </a:r>
            </a:p>
          </p:txBody>
        </p:sp>
        <p:sp>
          <p:nvSpPr>
            <p:cNvPr id="235575" name="Text Box 55"/>
            <p:cNvSpPr txBox="1">
              <a:spLocks noChangeArrowheads="1"/>
            </p:cNvSpPr>
            <p:nvPr/>
          </p:nvSpPr>
          <p:spPr bwMode="auto">
            <a:xfrm>
              <a:off x="4320" y="2860"/>
              <a:ext cx="25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13</a:t>
              </a:r>
            </a:p>
          </p:txBody>
        </p:sp>
        <p:sp>
          <p:nvSpPr>
            <p:cNvPr id="235576" name="Text Box 56"/>
            <p:cNvSpPr txBox="1">
              <a:spLocks noChangeArrowheads="1"/>
            </p:cNvSpPr>
            <p:nvPr/>
          </p:nvSpPr>
          <p:spPr bwMode="auto">
            <a:xfrm>
              <a:off x="4320" y="3072"/>
              <a:ext cx="25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14</a:t>
              </a:r>
            </a:p>
          </p:txBody>
        </p:sp>
        <p:sp>
          <p:nvSpPr>
            <p:cNvPr id="235577" name="Text Box 57"/>
            <p:cNvSpPr txBox="1">
              <a:spLocks noChangeArrowheads="1"/>
            </p:cNvSpPr>
            <p:nvPr/>
          </p:nvSpPr>
          <p:spPr bwMode="auto">
            <a:xfrm>
              <a:off x="4320" y="3264"/>
              <a:ext cx="25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15</a:t>
              </a:r>
            </a:p>
          </p:txBody>
        </p:sp>
        <p:sp>
          <p:nvSpPr>
            <p:cNvPr id="235578" name="Text Box 58"/>
            <p:cNvSpPr txBox="1">
              <a:spLocks noChangeArrowheads="1"/>
            </p:cNvSpPr>
            <p:nvPr/>
          </p:nvSpPr>
          <p:spPr bwMode="auto">
            <a:xfrm>
              <a:off x="4320" y="3436"/>
              <a:ext cx="25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16</a:t>
              </a:r>
            </a:p>
          </p:txBody>
        </p:sp>
      </p:grpSp>
      <p:sp>
        <p:nvSpPr>
          <p:cNvPr id="235579" name="Rectangle 59"/>
          <p:cNvSpPr>
            <a:spLocks noChangeArrowheads="1"/>
          </p:cNvSpPr>
          <p:nvPr/>
        </p:nvSpPr>
        <p:spPr bwMode="auto">
          <a:xfrm>
            <a:off x="7543800" y="24384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6</a:t>
            </a:r>
          </a:p>
        </p:txBody>
      </p:sp>
      <p:sp>
        <p:nvSpPr>
          <p:cNvPr id="235580" name="Rectangle 60"/>
          <p:cNvSpPr>
            <a:spLocks noChangeArrowheads="1"/>
          </p:cNvSpPr>
          <p:nvPr/>
        </p:nvSpPr>
        <p:spPr bwMode="auto">
          <a:xfrm>
            <a:off x="7543800" y="518160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15</a:t>
            </a:r>
          </a:p>
        </p:txBody>
      </p:sp>
      <p:sp>
        <p:nvSpPr>
          <p:cNvPr id="235581" name="Rectangle 61"/>
          <p:cNvSpPr>
            <a:spLocks noChangeArrowheads="1"/>
          </p:cNvSpPr>
          <p:nvPr/>
        </p:nvSpPr>
        <p:spPr bwMode="auto">
          <a:xfrm>
            <a:off x="7543800" y="274320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23</a:t>
            </a:r>
          </a:p>
        </p:txBody>
      </p:sp>
      <p:sp>
        <p:nvSpPr>
          <p:cNvPr id="235582" name="Rectangle 62"/>
          <p:cNvSpPr>
            <a:spLocks noChangeArrowheads="1"/>
          </p:cNvSpPr>
          <p:nvPr/>
        </p:nvSpPr>
        <p:spPr bwMode="auto">
          <a:xfrm>
            <a:off x="7543800" y="304800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24</a:t>
            </a:r>
          </a:p>
        </p:txBody>
      </p:sp>
      <p:sp>
        <p:nvSpPr>
          <p:cNvPr id="235583" name="Rectangle 63"/>
          <p:cNvSpPr>
            <a:spLocks noChangeArrowheads="1"/>
          </p:cNvSpPr>
          <p:nvPr/>
        </p:nvSpPr>
        <p:spPr bwMode="auto">
          <a:xfrm>
            <a:off x="7543800" y="4572000"/>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ym typeface="Symbol" pitchFamily="18" charset="2"/>
              </a:rPr>
              <a:t>13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35544"/>
                                        </p:tgtEl>
                                        <p:attrNameLst>
                                          <p:attrName>style.visibility</p:attrName>
                                        </p:attrNameLst>
                                      </p:cBhvr>
                                      <p:to>
                                        <p:strVal val="visible"/>
                                      </p:to>
                                    </p:set>
                                    <p:animEffect transition="in" filter="blinds(horizontal)">
                                      <p:cBhvr>
                                        <p:cTn id="7" dur="500"/>
                                        <p:tgtEl>
                                          <p:spTgt spid="23554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35579"/>
                                        </p:tgtEl>
                                        <p:attrNameLst>
                                          <p:attrName>style.visibility</p:attrName>
                                        </p:attrNameLst>
                                      </p:cBhvr>
                                      <p:to>
                                        <p:strVal val="visible"/>
                                      </p:to>
                                    </p:set>
                                    <p:animEffect transition="in" filter="blinds(horizontal)">
                                      <p:cBhvr>
                                        <p:cTn id="12" dur="500"/>
                                        <p:tgtEl>
                                          <p:spTgt spid="23557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35580"/>
                                        </p:tgtEl>
                                        <p:attrNameLst>
                                          <p:attrName>style.visibility</p:attrName>
                                        </p:attrNameLst>
                                      </p:cBhvr>
                                      <p:to>
                                        <p:strVal val="visible"/>
                                      </p:to>
                                    </p:set>
                                    <p:animEffect transition="in" filter="blinds(horizontal)">
                                      <p:cBhvr>
                                        <p:cTn id="17" dur="500"/>
                                        <p:tgtEl>
                                          <p:spTgt spid="23558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35581"/>
                                        </p:tgtEl>
                                        <p:attrNameLst>
                                          <p:attrName>style.visibility</p:attrName>
                                        </p:attrNameLst>
                                      </p:cBhvr>
                                      <p:to>
                                        <p:strVal val="visible"/>
                                      </p:to>
                                    </p:set>
                                    <p:animEffect transition="in" filter="blinds(horizontal)">
                                      <p:cBhvr>
                                        <p:cTn id="22" dur="500"/>
                                        <p:tgtEl>
                                          <p:spTgt spid="23558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35582"/>
                                        </p:tgtEl>
                                        <p:attrNameLst>
                                          <p:attrName>style.visibility</p:attrName>
                                        </p:attrNameLst>
                                      </p:cBhvr>
                                      <p:to>
                                        <p:strVal val="visible"/>
                                      </p:to>
                                    </p:set>
                                    <p:animEffect transition="in" filter="blinds(horizontal)">
                                      <p:cBhvr>
                                        <p:cTn id="27" dur="500"/>
                                        <p:tgtEl>
                                          <p:spTgt spid="23558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35583"/>
                                        </p:tgtEl>
                                        <p:attrNameLst>
                                          <p:attrName>style.visibility</p:attrName>
                                        </p:attrNameLst>
                                      </p:cBhvr>
                                      <p:to>
                                        <p:strVal val="visible"/>
                                      </p:to>
                                    </p:set>
                                    <p:animEffect transition="in" filter="blinds(horizontal)">
                                      <p:cBhvr>
                                        <p:cTn id="32" dur="500"/>
                                        <p:tgtEl>
                                          <p:spTgt spid="2355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79" grpId="0" autoUpdateAnimBg="0"/>
      <p:bldP spid="235580" grpId="0" autoUpdateAnimBg="0"/>
      <p:bldP spid="235581" grpId="0" autoUpdateAnimBg="0"/>
      <p:bldP spid="235582" grpId="0" autoUpdateAnimBg="0"/>
      <p:bldP spid="235583" grpId="0"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2"/>
          <p:cNvSpPr>
            <a:spLocks noGrp="1" noChangeArrowheads="1"/>
          </p:cNvSpPr>
          <p:nvPr>
            <p:ph type="title"/>
          </p:nvPr>
        </p:nvSpPr>
        <p:spPr>
          <a:xfrm>
            <a:off x="609600" y="174625"/>
            <a:ext cx="7772400" cy="571500"/>
          </a:xfrm>
        </p:spPr>
        <p:txBody>
          <a:bodyPr/>
          <a:lstStyle/>
          <a:p>
            <a:r>
              <a:rPr lang="en-US" sz="2800"/>
              <a:t>Running Time of Rehashing</a:t>
            </a:r>
          </a:p>
        </p:txBody>
      </p:sp>
      <p:sp>
        <p:nvSpPr>
          <p:cNvPr id="236547" name="Rectangle 3" descr="Rectangle: Click to edit Master text styles&#10;Second level&#10;Third level&#10;Fourth level&#10;Fifth level"/>
          <p:cNvSpPr>
            <a:spLocks noGrp="1" noChangeArrowheads="1"/>
          </p:cNvSpPr>
          <p:nvPr>
            <p:ph idx="1"/>
          </p:nvPr>
        </p:nvSpPr>
        <p:spPr>
          <a:xfrm>
            <a:off x="609600" y="838200"/>
            <a:ext cx="8077200" cy="5562600"/>
          </a:xfrm>
        </p:spPr>
        <p:txBody>
          <a:bodyPr/>
          <a:lstStyle/>
          <a:p>
            <a:r>
              <a:rPr lang="en-US" sz="2000">
                <a:sym typeface="Symbol" pitchFamily="18" charset="2"/>
              </a:rPr>
              <a:t>Rehashing is obviously a very expensive operation; the running time is O(N).</a:t>
            </a:r>
          </a:p>
          <a:p>
            <a:pPr lvl="1"/>
            <a:r>
              <a:rPr lang="en-US" sz="1800">
                <a:sym typeface="Symbol" pitchFamily="18" charset="2"/>
              </a:rPr>
              <a:t>There are N elements to rehash and the table size is roughly 2N.</a:t>
            </a:r>
          </a:p>
          <a:p>
            <a:r>
              <a:rPr lang="en-US" sz="2000">
                <a:sym typeface="Symbol" pitchFamily="18" charset="2"/>
              </a:rPr>
              <a:t>However, it is actually not all that bad, because it happens very infrequently.</a:t>
            </a:r>
          </a:p>
          <a:p>
            <a:r>
              <a:rPr lang="en-US" sz="2000">
                <a:sym typeface="Symbol" pitchFamily="18" charset="2"/>
              </a:rPr>
              <a:t>In particular, there must have been N/2 insertions prior to the last rehash, so it essentially adds a constant cost to each insertion.</a:t>
            </a:r>
          </a:p>
        </p:txBody>
      </p:sp>
      <p:sp>
        <p:nvSpPr>
          <p:cNvPr id="236548" name="Rectangle 4"/>
          <p:cNvSpPr>
            <a:spLocks noChangeArrowheads="1"/>
          </p:cNvSpPr>
          <p:nvPr/>
        </p:nvSpPr>
        <p:spPr bwMode="auto">
          <a:xfrm>
            <a:off x="3076575" y="2190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2"/>
          <p:cNvSpPr>
            <a:spLocks noGrp="1" noChangeArrowheads="1"/>
          </p:cNvSpPr>
          <p:nvPr>
            <p:ph type="title"/>
          </p:nvPr>
        </p:nvSpPr>
        <p:spPr>
          <a:xfrm>
            <a:off x="609600" y="174625"/>
            <a:ext cx="7772400" cy="571500"/>
          </a:xfrm>
        </p:spPr>
        <p:txBody>
          <a:bodyPr/>
          <a:lstStyle/>
          <a:p>
            <a:r>
              <a:rPr lang="en-US" sz="2800"/>
              <a:t>When to do Rehashing?</a:t>
            </a:r>
          </a:p>
        </p:txBody>
      </p:sp>
      <p:sp>
        <p:nvSpPr>
          <p:cNvPr id="237571" name="Rectangle 3" descr="Rectangle: Click to edit Master text styles&#10;Second level&#10;Third level&#10;Fourth level&#10;Fifth level"/>
          <p:cNvSpPr>
            <a:spLocks noGrp="1" noChangeArrowheads="1"/>
          </p:cNvSpPr>
          <p:nvPr>
            <p:ph idx="1"/>
          </p:nvPr>
        </p:nvSpPr>
        <p:spPr>
          <a:xfrm>
            <a:off x="609600" y="838200"/>
            <a:ext cx="8077200" cy="5562600"/>
          </a:xfrm>
        </p:spPr>
        <p:txBody>
          <a:bodyPr/>
          <a:lstStyle/>
          <a:p>
            <a:r>
              <a:rPr lang="en-US" sz="2000">
                <a:sym typeface="Symbol" pitchFamily="18" charset="2"/>
              </a:rPr>
              <a:t>Rehashing can be implemented in several ways with quadratic probing.</a:t>
            </a:r>
          </a:p>
          <a:p>
            <a:pPr lvl="1"/>
            <a:r>
              <a:rPr lang="en-US" sz="1800">
                <a:sym typeface="Symbol" pitchFamily="18" charset="2"/>
              </a:rPr>
              <a:t>One alternative is to rehash as soon as the table is half full.</a:t>
            </a:r>
          </a:p>
          <a:p>
            <a:pPr lvl="1"/>
            <a:r>
              <a:rPr lang="en-US" sz="1800">
                <a:sym typeface="Symbol" pitchFamily="18" charset="2"/>
              </a:rPr>
              <a:t>The other extreme is to rehash only when an insertion fails.</a:t>
            </a:r>
          </a:p>
          <a:p>
            <a:pPr lvl="1"/>
            <a:r>
              <a:rPr lang="en-US" sz="1800">
                <a:sym typeface="Symbol" pitchFamily="18" charset="2"/>
              </a:rPr>
              <a:t>A third, middle-of-the-road strategy is to rehash when the table reaches a certain load factor.</a:t>
            </a:r>
          </a:p>
          <a:p>
            <a:r>
              <a:rPr lang="en-US" sz="2000">
                <a:sym typeface="Symbol" pitchFamily="18" charset="2"/>
              </a:rPr>
              <a:t>Since performance does degrade as the load factor increases, the third strategy, implemented with a good cutoff, could be best.</a:t>
            </a:r>
          </a:p>
          <a:p>
            <a:r>
              <a:rPr lang="en-US" sz="2000">
                <a:solidFill>
                  <a:srgbClr val="FF00FF"/>
                </a:solidFill>
                <a:sym typeface="Symbol" pitchFamily="18" charset="2"/>
              </a:rPr>
              <a:t>Rehashing frees the programmer from worrying about the table size and is important because hash tables cannot be made arbitrarily large in complex programs.</a:t>
            </a:r>
          </a:p>
        </p:txBody>
      </p:sp>
      <p:sp>
        <p:nvSpPr>
          <p:cNvPr id="237572" name="Rectangle 4"/>
          <p:cNvSpPr>
            <a:spLocks noChangeArrowheads="1"/>
          </p:cNvSpPr>
          <p:nvPr/>
        </p:nvSpPr>
        <p:spPr bwMode="auto">
          <a:xfrm>
            <a:off x="3076575" y="2190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9" name="Rectangle 3"/>
          <p:cNvSpPr>
            <a:spLocks noGrp="1" noChangeArrowheads="1"/>
          </p:cNvSpPr>
          <p:nvPr>
            <p:ph type="title"/>
          </p:nvPr>
        </p:nvSpPr>
        <p:spPr>
          <a:xfrm>
            <a:off x="609600" y="304800"/>
            <a:ext cx="7772400" cy="571500"/>
          </a:xfrm>
        </p:spPr>
        <p:txBody>
          <a:bodyPr>
            <a:normAutofit fontScale="90000"/>
          </a:bodyPr>
          <a:lstStyle/>
          <a:p>
            <a:r>
              <a:rPr lang="en-US" sz="3200"/>
              <a:t>Issues in Hashing</a:t>
            </a:r>
          </a:p>
        </p:txBody>
      </p:sp>
      <p:sp>
        <p:nvSpPr>
          <p:cNvPr id="188420" name="Rectangle 4" descr="Rectangle: Click to edit Master text styles&#10;Second level&#10;Third level&#10;Fourth level&#10;Fifth level"/>
          <p:cNvSpPr>
            <a:spLocks noGrp="1" noChangeArrowheads="1"/>
          </p:cNvSpPr>
          <p:nvPr>
            <p:ph idx="1"/>
          </p:nvPr>
        </p:nvSpPr>
        <p:spPr>
          <a:xfrm>
            <a:off x="568325" y="4162425"/>
            <a:ext cx="8213725" cy="1866900"/>
          </a:xfrm>
        </p:spPr>
        <p:txBody>
          <a:bodyPr/>
          <a:lstStyle/>
          <a:p>
            <a:r>
              <a:rPr lang="en-US" sz="2000">
                <a:sym typeface="Symbol" pitchFamily="18" charset="2"/>
              </a:rPr>
              <a:t>How to select a “good” hash function?</a:t>
            </a:r>
          </a:p>
          <a:p>
            <a:pPr lvl="1"/>
            <a:r>
              <a:rPr lang="en-US" sz="1800">
                <a:sym typeface="Symbol" pitchFamily="18" charset="2"/>
              </a:rPr>
              <a:t>Easy to compute.</a:t>
            </a:r>
          </a:p>
          <a:p>
            <a:pPr lvl="1"/>
            <a:r>
              <a:rPr lang="en-US" sz="1800">
                <a:sym typeface="Symbol" pitchFamily="18" charset="2"/>
              </a:rPr>
              <a:t>It should distribute the keys evenly among the hash table</a:t>
            </a:r>
          </a:p>
          <a:p>
            <a:r>
              <a:rPr lang="en-US" sz="2000">
                <a:sym typeface="Symbol" pitchFamily="18" charset="2"/>
              </a:rPr>
              <a:t>How big is the hash table?</a:t>
            </a:r>
          </a:p>
          <a:p>
            <a:r>
              <a:rPr lang="en-US" sz="2000">
                <a:sym typeface="Symbol" pitchFamily="18" charset="2"/>
              </a:rPr>
              <a:t>How to resolve collision?</a:t>
            </a:r>
          </a:p>
          <a:p>
            <a:pPr lvl="1"/>
            <a:endParaRPr lang="en-US" sz="2000">
              <a:sym typeface="Symbol" pitchFamily="18" charset="2"/>
            </a:endParaRPr>
          </a:p>
        </p:txBody>
      </p:sp>
      <p:sp>
        <p:nvSpPr>
          <p:cNvPr id="188421" name="Rectangle 5"/>
          <p:cNvSpPr>
            <a:spLocks noChangeArrowheads="1"/>
          </p:cNvSpPr>
          <p:nvPr/>
        </p:nvSpPr>
        <p:spPr bwMode="auto">
          <a:xfrm>
            <a:off x="0" y="2152650"/>
            <a:ext cx="914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200">
                <a:latin typeface="Times New Roman" charset="0"/>
                <a:cs typeface="Times New Roman" charset="0"/>
              </a:rPr>
              <a:t>     </a:t>
            </a:r>
            <a:endParaRPr lang="en-US">
              <a:latin typeface="Times New Roman" charset="0"/>
            </a:endParaRPr>
          </a:p>
        </p:txBody>
      </p:sp>
      <p:sp>
        <p:nvSpPr>
          <p:cNvPr id="188423" name="Rectangle 7"/>
          <p:cNvSpPr>
            <a:spLocks noChangeArrowheads="1"/>
          </p:cNvSpPr>
          <p:nvPr/>
        </p:nvSpPr>
        <p:spPr bwMode="auto">
          <a:xfrm>
            <a:off x="2800350" y="21383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pic>
        <p:nvPicPr>
          <p:cNvPr id="188422" name="Picture 6" descr="pic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8688" y="1171575"/>
            <a:ext cx="3833812" cy="27924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p:cNvSpPr>
            <a:spLocks noGrp="1" noChangeArrowheads="1"/>
          </p:cNvSpPr>
          <p:nvPr>
            <p:ph type="title"/>
          </p:nvPr>
        </p:nvSpPr>
        <p:spPr>
          <a:xfrm>
            <a:off x="609600" y="174625"/>
            <a:ext cx="7772400" cy="571500"/>
          </a:xfrm>
        </p:spPr>
        <p:txBody>
          <a:bodyPr/>
          <a:lstStyle/>
          <a:p>
            <a:r>
              <a:rPr lang="en-US" sz="2800"/>
              <a:t>Summary</a:t>
            </a:r>
          </a:p>
        </p:txBody>
      </p:sp>
      <p:sp>
        <p:nvSpPr>
          <p:cNvPr id="238595" name="Rectangle 3" descr="Rectangle: Click to edit Master text styles&#10;Second level&#10;Third level&#10;Fourth level&#10;Fifth level"/>
          <p:cNvSpPr>
            <a:spLocks noGrp="1" noChangeArrowheads="1"/>
          </p:cNvSpPr>
          <p:nvPr>
            <p:ph idx="1"/>
          </p:nvPr>
        </p:nvSpPr>
        <p:spPr>
          <a:xfrm>
            <a:off x="609600" y="838200"/>
            <a:ext cx="8077200" cy="5562600"/>
          </a:xfrm>
        </p:spPr>
        <p:txBody>
          <a:bodyPr/>
          <a:lstStyle/>
          <a:p>
            <a:pPr>
              <a:lnSpc>
                <a:spcPct val="90000"/>
              </a:lnSpc>
            </a:pPr>
            <a:r>
              <a:rPr lang="en-US" sz="2000">
                <a:sym typeface="Symbol" pitchFamily="18" charset="2"/>
              </a:rPr>
              <a:t>Hash tables can be used to implement the </a:t>
            </a:r>
            <a:r>
              <a:rPr lang="en-US" sz="2000">
                <a:latin typeface="Batang" pitchFamily="18" charset="-127"/>
                <a:sym typeface="Symbol" pitchFamily="18" charset="2"/>
              </a:rPr>
              <a:t>insert</a:t>
            </a:r>
            <a:r>
              <a:rPr lang="en-US" sz="2000">
                <a:sym typeface="Symbol" pitchFamily="18" charset="2"/>
              </a:rPr>
              <a:t> and </a:t>
            </a:r>
            <a:r>
              <a:rPr lang="en-US" sz="2000">
                <a:latin typeface="Batang" pitchFamily="18" charset="-127"/>
                <a:sym typeface="Symbol" pitchFamily="18" charset="2"/>
              </a:rPr>
              <a:t>find</a:t>
            </a:r>
            <a:r>
              <a:rPr lang="en-US" sz="2000">
                <a:sym typeface="Symbol" pitchFamily="18" charset="2"/>
              </a:rPr>
              <a:t> operations in constant average time.</a:t>
            </a:r>
          </a:p>
          <a:p>
            <a:pPr>
              <a:lnSpc>
                <a:spcPct val="90000"/>
              </a:lnSpc>
            </a:pPr>
            <a:r>
              <a:rPr lang="en-US" sz="2000">
                <a:sym typeface="Symbol" pitchFamily="18" charset="2"/>
              </a:rPr>
              <a:t>For separate chaining hashing, the load factor should be close to 1, although performance does not significantly degrade unless the load factor becomes very large.</a:t>
            </a:r>
          </a:p>
          <a:p>
            <a:pPr>
              <a:lnSpc>
                <a:spcPct val="90000"/>
              </a:lnSpc>
            </a:pPr>
            <a:r>
              <a:rPr lang="en-US" sz="2000">
                <a:sym typeface="Symbol" pitchFamily="18" charset="2"/>
              </a:rPr>
              <a:t>For open addressing hashing, the load factor should not exceed 0.5, unless this is completely unavoidable.</a:t>
            </a:r>
          </a:p>
          <a:p>
            <a:pPr lvl="1">
              <a:lnSpc>
                <a:spcPct val="90000"/>
              </a:lnSpc>
            </a:pPr>
            <a:r>
              <a:rPr lang="en-US" sz="1800">
                <a:sym typeface="Symbol" pitchFamily="18" charset="2"/>
              </a:rPr>
              <a:t>If linear probing is used, performance degenerates rapidly as the load factor approaches 1.</a:t>
            </a:r>
          </a:p>
          <a:p>
            <a:pPr>
              <a:lnSpc>
                <a:spcPct val="90000"/>
              </a:lnSpc>
            </a:pPr>
            <a:r>
              <a:rPr lang="en-US" sz="2000">
                <a:sym typeface="Symbol" pitchFamily="18" charset="2"/>
              </a:rPr>
              <a:t>Rehashing can be implemented to allow the table to grow (and shrink), thus maintaining a reasonable load factor.</a:t>
            </a:r>
          </a:p>
          <a:p>
            <a:pPr>
              <a:lnSpc>
                <a:spcPct val="90000"/>
              </a:lnSpc>
            </a:pPr>
            <a:r>
              <a:rPr lang="en-US" sz="2000">
                <a:sym typeface="Symbol" pitchFamily="18" charset="2"/>
              </a:rPr>
              <a:t>Disadvantage of hashing: do not support routines that require order.</a:t>
            </a:r>
          </a:p>
          <a:p>
            <a:pPr lvl="1">
              <a:lnSpc>
                <a:spcPct val="90000"/>
              </a:lnSpc>
            </a:pPr>
            <a:r>
              <a:rPr lang="en-US" sz="1800">
                <a:sym typeface="Symbol" pitchFamily="18" charset="2"/>
              </a:rPr>
              <a:t>Using a hash table, it is not possible to find the minimum (maximum) element efficiently.</a:t>
            </a:r>
          </a:p>
          <a:p>
            <a:pPr lvl="1">
              <a:lnSpc>
                <a:spcPct val="90000"/>
              </a:lnSpc>
            </a:pPr>
            <a:r>
              <a:rPr lang="en-US" sz="1800">
                <a:sym typeface="Symbol" pitchFamily="18" charset="2"/>
              </a:rPr>
              <a:t>It is not possible to search efficiently for a string unless the exact string is known.</a:t>
            </a:r>
          </a:p>
          <a:p>
            <a:pPr lvl="1">
              <a:lnSpc>
                <a:spcPct val="90000"/>
              </a:lnSpc>
            </a:pPr>
            <a:r>
              <a:rPr lang="en-US" sz="1800">
                <a:sym typeface="Symbol" pitchFamily="18" charset="2"/>
              </a:rPr>
              <a:t>It is not supported to quickly find all items in a certain range.</a:t>
            </a:r>
          </a:p>
        </p:txBody>
      </p:sp>
      <p:sp>
        <p:nvSpPr>
          <p:cNvPr id="238596" name="Rectangle 4"/>
          <p:cNvSpPr>
            <a:spLocks noChangeArrowheads="1"/>
          </p:cNvSpPr>
          <p:nvPr/>
        </p:nvSpPr>
        <p:spPr bwMode="auto">
          <a:xfrm>
            <a:off x="3076575" y="2190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ChangeArrowheads="1"/>
          </p:cNvSpPr>
          <p:nvPr>
            <p:ph type="title"/>
          </p:nvPr>
        </p:nvSpPr>
        <p:spPr>
          <a:xfrm>
            <a:off x="609600" y="304800"/>
            <a:ext cx="7772400" cy="571500"/>
          </a:xfrm>
        </p:spPr>
        <p:txBody>
          <a:bodyPr>
            <a:normAutofit fontScale="90000"/>
          </a:bodyPr>
          <a:lstStyle/>
          <a:p>
            <a:r>
              <a:rPr lang="en-US" sz="3200"/>
              <a:t>Hashing Function</a:t>
            </a:r>
          </a:p>
        </p:txBody>
      </p:sp>
      <p:sp>
        <p:nvSpPr>
          <p:cNvPr id="189443" name="Rectangle 3" descr="Rectangle: Click to edit Master text styles&#10;Second level&#10;Third level&#10;Fourth level&#10;Fifth level"/>
          <p:cNvSpPr>
            <a:spLocks noGrp="1" noChangeArrowheads="1"/>
          </p:cNvSpPr>
          <p:nvPr>
            <p:ph idx="1"/>
          </p:nvPr>
        </p:nvSpPr>
        <p:spPr>
          <a:xfrm>
            <a:off x="503238" y="1001713"/>
            <a:ext cx="8213725" cy="5018087"/>
          </a:xfrm>
        </p:spPr>
        <p:txBody>
          <a:bodyPr/>
          <a:lstStyle/>
          <a:p>
            <a:r>
              <a:rPr lang="en-US" sz="2000">
                <a:sym typeface="Symbol" pitchFamily="18" charset="2"/>
              </a:rPr>
              <a:t>When the keys of data item are integers,</a:t>
            </a:r>
          </a:p>
          <a:p>
            <a:pPr>
              <a:buFont typeface="Wingdings" pitchFamily="2" charset="2"/>
              <a:buNone/>
            </a:pPr>
            <a:r>
              <a:rPr lang="en-US" sz="2000">
                <a:sym typeface="Symbol" pitchFamily="18" charset="2"/>
              </a:rPr>
              <a:t>	</a:t>
            </a:r>
            <a:r>
              <a:rPr lang="en-US" sz="2000">
                <a:solidFill>
                  <a:srgbClr val="CA02BC"/>
                </a:solidFill>
                <a:sym typeface="Symbol" pitchFamily="18" charset="2"/>
              </a:rPr>
              <a:t>key % </a:t>
            </a:r>
            <a:r>
              <a:rPr lang="en-US" sz="2400" i="1">
                <a:solidFill>
                  <a:srgbClr val="CA02BC"/>
                </a:solidFill>
                <a:latin typeface="Bookman Old Style" pitchFamily="18" charset="0"/>
                <a:sym typeface="Symbol" pitchFamily="18" charset="2"/>
              </a:rPr>
              <a:t>TableSize</a:t>
            </a:r>
            <a:r>
              <a:rPr lang="en-US" sz="2000">
                <a:sym typeface="Symbol" pitchFamily="18" charset="2"/>
              </a:rPr>
              <a:t> can be used as a hash function.</a:t>
            </a:r>
          </a:p>
          <a:p>
            <a:pPr>
              <a:buFont typeface="Wingdings" pitchFamily="2" charset="2"/>
              <a:buNone/>
            </a:pPr>
            <a:r>
              <a:rPr lang="en-US" sz="2000">
                <a:sym typeface="Symbol" pitchFamily="18" charset="2"/>
              </a:rPr>
              <a:t>	</a:t>
            </a:r>
            <a:r>
              <a:rPr lang="en-US" sz="2000" i="1">
                <a:solidFill>
                  <a:srgbClr val="FF00FF"/>
                </a:solidFill>
                <a:sym typeface="Symbol" pitchFamily="18" charset="2"/>
              </a:rPr>
              <a:t>Tips</a:t>
            </a:r>
            <a:r>
              <a:rPr lang="en-US" sz="2000">
                <a:sym typeface="Symbol" pitchFamily="18" charset="2"/>
              </a:rPr>
              <a:t>: A good idea is to choose a prime as the table size. If the the total number of the items is N, then you might choose the first prime that larger than N as the table size.</a:t>
            </a:r>
          </a:p>
        </p:txBody>
      </p:sp>
      <p:sp>
        <p:nvSpPr>
          <p:cNvPr id="189444" name="Rectangle 4"/>
          <p:cNvSpPr>
            <a:spLocks noChangeArrowheads="1"/>
          </p:cNvSpPr>
          <p:nvPr/>
        </p:nvSpPr>
        <p:spPr bwMode="auto">
          <a:xfrm>
            <a:off x="0" y="2152650"/>
            <a:ext cx="914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200">
                <a:latin typeface="Times New Roman" charset="0"/>
                <a:cs typeface="Times New Roman" charset="0"/>
              </a:rPr>
              <a:t>     </a:t>
            </a:r>
            <a:endParaRPr lang="en-US">
              <a:latin typeface="Times New Roman" charset="0"/>
            </a:endParaRPr>
          </a:p>
        </p:txBody>
      </p:sp>
      <p:sp>
        <p:nvSpPr>
          <p:cNvPr id="189445" name="Rectangle 5"/>
          <p:cNvSpPr>
            <a:spLocks noChangeArrowheads="1"/>
          </p:cNvSpPr>
          <p:nvPr/>
        </p:nvSpPr>
        <p:spPr bwMode="auto">
          <a:xfrm>
            <a:off x="2800350" y="21383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189447" name="Text Box 7"/>
          <p:cNvSpPr txBox="1">
            <a:spLocks noChangeArrowheads="1"/>
          </p:cNvSpPr>
          <p:nvPr/>
        </p:nvSpPr>
        <p:spPr bwMode="auto">
          <a:xfrm>
            <a:off x="995363" y="3487738"/>
            <a:ext cx="914400" cy="192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2000"/>
              <a:t>Items:</a:t>
            </a:r>
          </a:p>
          <a:p>
            <a:pPr algn="ctr"/>
            <a:r>
              <a:rPr lang="en-US" sz="2000"/>
              <a:t>18</a:t>
            </a:r>
          </a:p>
          <a:p>
            <a:pPr algn="ctr"/>
            <a:r>
              <a:rPr lang="en-US" sz="2000"/>
              <a:t>23</a:t>
            </a:r>
          </a:p>
          <a:p>
            <a:pPr algn="ctr"/>
            <a:r>
              <a:rPr lang="en-US" sz="2000"/>
              <a:t>26</a:t>
            </a:r>
          </a:p>
          <a:p>
            <a:pPr algn="ctr"/>
            <a:r>
              <a:rPr lang="en-US" sz="2000"/>
              <a:t>9</a:t>
            </a:r>
          </a:p>
          <a:p>
            <a:pPr algn="ctr"/>
            <a:r>
              <a:rPr lang="en-US" sz="2000"/>
              <a:t>7</a:t>
            </a:r>
          </a:p>
        </p:txBody>
      </p:sp>
      <p:sp>
        <p:nvSpPr>
          <p:cNvPr id="189448" name="Rectangle 8"/>
          <p:cNvSpPr>
            <a:spLocks noChangeArrowheads="1"/>
          </p:cNvSpPr>
          <p:nvPr/>
        </p:nvSpPr>
        <p:spPr bwMode="auto">
          <a:xfrm>
            <a:off x="2549525" y="3517900"/>
            <a:ext cx="1139825" cy="183991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9449" name="Text Box 9"/>
          <p:cNvSpPr txBox="1">
            <a:spLocks noChangeArrowheads="1"/>
          </p:cNvSpPr>
          <p:nvPr/>
        </p:nvSpPr>
        <p:spPr bwMode="auto">
          <a:xfrm>
            <a:off x="2522538" y="4202113"/>
            <a:ext cx="1238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t>key % </a:t>
            </a:r>
            <a:r>
              <a:rPr lang="en-US" sz="1000" i="1">
                <a:latin typeface="Bookman Old Style" pitchFamily="18" charset="0"/>
                <a:sym typeface="Symbol" pitchFamily="18" charset="2"/>
              </a:rPr>
              <a:t>TableSize</a:t>
            </a:r>
            <a:r>
              <a:rPr lang="en-US" sz="1800"/>
              <a:t> </a:t>
            </a:r>
          </a:p>
        </p:txBody>
      </p:sp>
      <p:sp>
        <p:nvSpPr>
          <p:cNvPr id="189450" name="Text Box 10"/>
          <p:cNvSpPr txBox="1">
            <a:spLocks noChangeArrowheads="1"/>
          </p:cNvSpPr>
          <p:nvPr/>
        </p:nvSpPr>
        <p:spPr bwMode="auto">
          <a:xfrm>
            <a:off x="2422525" y="3171825"/>
            <a:ext cx="14573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Hash Function</a:t>
            </a:r>
          </a:p>
        </p:txBody>
      </p:sp>
      <p:sp>
        <p:nvSpPr>
          <p:cNvPr id="189451" name="Rectangle 11"/>
          <p:cNvSpPr>
            <a:spLocks noChangeArrowheads="1"/>
          </p:cNvSpPr>
          <p:nvPr/>
        </p:nvSpPr>
        <p:spPr bwMode="auto">
          <a:xfrm>
            <a:off x="5164138" y="3355975"/>
            <a:ext cx="1225550" cy="21304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9452" name="Text Box 12"/>
          <p:cNvSpPr txBox="1">
            <a:spLocks noChangeArrowheads="1"/>
          </p:cNvSpPr>
          <p:nvPr/>
        </p:nvSpPr>
        <p:spPr bwMode="auto">
          <a:xfrm>
            <a:off x="5172075" y="2998788"/>
            <a:ext cx="1184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Hash Table</a:t>
            </a:r>
          </a:p>
        </p:txBody>
      </p:sp>
      <p:sp>
        <p:nvSpPr>
          <p:cNvPr id="189453" name="Rectangle 13"/>
          <p:cNvSpPr>
            <a:spLocks noChangeArrowheads="1"/>
          </p:cNvSpPr>
          <p:nvPr/>
        </p:nvSpPr>
        <p:spPr bwMode="auto">
          <a:xfrm>
            <a:off x="4987925" y="5535613"/>
            <a:ext cx="14922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i="1">
                <a:latin typeface="Bookman Old Style" pitchFamily="18" charset="0"/>
                <a:sym typeface="Symbol" pitchFamily="18" charset="2"/>
              </a:rPr>
              <a:t>TableSize = 7</a:t>
            </a:r>
          </a:p>
        </p:txBody>
      </p:sp>
      <p:sp>
        <p:nvSpPr>
          <p:cNvPr id="189454" name="Line 14"/>
          <p:cNvSpPr>
            <a:spLocks noChangeShapeType="1"/>
          </p:cNvSpPr>
          <p:nvPr/>
        </p:nvSpPr>
        <p:spPr bwMode="auto">
          <a:xfrm>
            <a:off x="5153025" y="3657600"/>
            <a:ext cx="1247775"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89455" name="Line 15"/>
          <p:cNvSpPr>
            <a:spLocks noChangeShapeType="1"/>
          </p:cNvSpPr>
          <p:nvPr/>
        </p:nvSpPr>
        <p:spPr bwMode="auto">
          <a:xfrm>
            <a:off x="5164138" y="3948113"/>
            <a:ext cx="122555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89456" name="Line 16"/>
          <p:cNvSpPr>
            <a:spLocks noChangeShapeType="1"/>
          </p:cNvSpPr>
          <p:nvPr/>
        </p:nvSpPr>
        <p:spPr bwMode="auto">
          <a:xfrm>
            <a:off x="5164138" y="4270375"/>
            <a:ext cx="1247775"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89457" name="Line 17"/>
          <p:cNvSpPr>
            <a:spLocks noChangeShapeType="1"/>
          </p:cNvSpPr>
          <p:nvPr/>
        </p:nvSpPr>
        <p:spPr bwMode="auto">
          <a:xfrm>
            <a:off x="5173663" y="4560888"/>
            <a:ext cx="1216025"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89458" name="Line 18"/>
          <p:cNvSpPr>
            <a:spLocks noChangeShapeType="1"/>
          </p:cNvSpPr>
          <p:nvPr/>
        </p:nvSpPr>
        <p:spPr bwMode="auto">
          <a:xfrm>
            <a:off x="5164138" y="4894263"/>
            <a:ext cx="122555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89459" name="Line 19"/>
          <p:cNvSpPr>
            <a:spLocks noChangeShapeType="1"/>
          </p:cNvSpPr>
          <p:nvPr/>
        </p:nvSpPr>
        <p:spPr bwMode="auto">
          <a:xfrm>
            <a:off x="5164138" y="5195888"/>
            <a:ext cx="122555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89460" name="Text Box 20"/>
          <p:cNvSpPr txBox="1">
            <a:spLocks noChangeArrowheads="1"/>
          </p:cNvSpPr>
          <p:nvPr/>
        </p:nvSpPr>
        <p:spPr bwMode="auto">
          <a:xfrm>
            <a:off x="6394450" y="3352800"/>
            <a:ext cx="2667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a:t>0</a:t>
            </a:r>
          </a:p>
        </p:txBody>
      </p:sp>
      <p:sp>
        <p:nvSpPr>
          <p:cNvPr id="189461" name="Text Box 21"/>
          <p:cNvSpPr txBox="1">
            <a:spLocks noChangeArrowheads="1"/>
          </p:cNvSpPr>
          <p:nvPr/>
        </p:nvSpPr>
        <p:spPr bwMode="auto">
          <a:xfrm>
            <a:off x="6397625" y="3633788"/>
            <a:ext cx="2667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a:t>1</a:t>
            </a:r>
          </a:p>
        </p:txBody>
      </p:sp>
      <p:sp>
        <p:nvSpPr>
          <p:cNvPr id="189462" name="Text Box 22"/>
          <p:cNvSpPr txBox="1">
            <a:spLocks noChangeArrowheads="1"/>
          </p:cNvSpPr>
          <p:nvPr/>
        </p:nvSpPr>
        <p:spPr bwMode="auto">
          <a:xfrm>
            <a:off x="6388100" y="3968750"/>
            <a:ext cx="2667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a:t>2</a:t>
            </a:r>
          </a:p>
        </p:txBody>
      </p:sp>
      <p:sp>
        <p:nvSpPr>
          <p:cNvPr id="189463" name="Text Box 23"/>
          <p:cNvSpPr txBox="1">
            <a:spLocks noChangeArrowheads="1"/>
          </p:cNvSpPr>
          <p:nvPr/>
        </p:nvSpPr>
        <p:spPr bwMode="auto">
          <a:xfrm>
            <a:off x="6400800" y="4259263"/>
            <a:ext cx="2667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a:t>3</a:t>
            </a:r>
          </a:p>
        </p:txBody>
      </p:sp>
      <p:sp>
        <p:nvSpPr>
          <p:cNvPr id="189464" name="Text Box 24"/>
          <p:cNvSpPr txBox="1">
            <a:spLocks noChangeArrowheads="1"/>
          </p:cNvSpPr>
          <p:nvPr/>
        </p:nvSpPr>
        <p:spPr bwMode="auto">
          <a:xfrm>
            <a:off x="6402388" y="4562475"/>
            <a:ext cx="2667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a:t>4</a:t>
            </a:r>
          </a:p>
        </p:txBody>
      </p:sp>
      <p:sp>
        <p:nvSpPr>
          <p:cNvPr id="189465" name="Text Box 25"/>
          <p:cNvSpPr txBox="1">
            <a:spLocks noChangeArrowheads="1"/>
          </p:cNvSpPr>
          <p:nvPr/>
        </p:nvSpPr>
        <p:spPr bwMode="auto">
          <a:xfrm>
            <a:off x="6403975" y="4897438"/>
            <a:ext cx="2667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a:t>5</a:t>
            </a:r>
          </a:p>
        </p:txBody>
      </p:sp>
      <p:sp>
        <p:nvSpPr>
          <p:cNvPr id="189466" name="Text Box 26"/>
          <p:cNvSpPr txBox="1">
            <a:spLocks noChangeArrowheads="1"/>
          </p:cNvSpPr>
          <p:nvPr/>
        </p:nvSpPr>
        <p:spPr bwMode="auto">
          <a:xfrm>
            <a:off x="6405563" y="5211763"/>
            <a:ext cx="2667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a:t>6</a:t>
            </a:r>
          </a:p>
        </p:txBody>
      </p:sp>
      <p:sp>
        <p:nvSpPr>
          <p:cNvPr id="189467" name="Freeform 27"/>
          <p:cNvSpPr>
            <a:spLocks/>
          </p:cNvSpPr>
          <p:nvPr/>
        </p:nvSpPr>
        <p:spPr bwMode="auto">
          <a:xfrm>
            <a:off x="1817688" y="3970338"/>
            <a:ext cx="3517900" cy="784225"/>
          </a:xfrm>
          <a:custGeom>
            <a:avLst/>
            <a:gdLst>
              <a:gd name="T0" fmla="*/ 0 w 2216"/>
              <a:gd name="T1" fmla="*/ 0 h 494"/>
              <a:gd name="T2" fmla="*/ 1186 w 2216"/>
              <a:gd name="T3" fmla="*/ 0 h 494"/>
              <a:gd name="T4" fmla="*/ 2216 w 2216"/>
              <a:gd name="T5" fmla="*/ 494 h 494"/>
            </a:gdLst>
            <a:ahLst/>
            <a:cxnLst>
              <a:cxn ang="0">
                <a:pos x="T0" y="T1"/>
              </a:cxn>
              <a:cxn ang="0">
                <a:pos x="T2" y="T3"/>
              </a:cxn>
              <a:cxn ang="0">
                <a:pos x="T4" y="T5"/>
              </a:cxn>
            </a:cxnLst>
            <a:rect l="0" t="0" r="r" b="b"/>
            <a:pathLst>
              <a:path w="2216" h="494">
                <a:moveTo>
                  <a:pt x="0" y="0"/>
                </a:moveTo>
                <a:lnTo>
                  <a:pt x="1186" y="0"/>
                </a:lnTo>
                <a:lnTo>
                  <a:pt x="2216" y="494"/>
                </a:lnTo>
              </a:path>
            </a:pathLst>
          </a:custGeom>
          <a:noFill/>
          <a:ln w="9525" cap="flat" cmpd="sng">
            <a:solidFill>
              <a:schemeClr val="tx1"/>
            </a:solidFill>
            <a:prstDash val="solid"/>
            <a:miter lim="800000"/>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89468" name="Freeform 28"/>
          <p:cNvSpPr>
            <a:spLocks/>
          </p:cNvSpPr>
          <p:nvPr/>
        </p:nvSpPr>
        <p:spPr bwMode="auto">
          <a:xfrm>
            <a:off x="1817688" y="4110038"/>
            <a:ext cx="3506787" cy="171450"/>
          </a:xfrm>
          <a:custGeom>
            <a:avLst/>
            <a:gdLst>
              <a:gd name="T0" fmla="*/ 0 w 2209"/>
              <a:gd name="T1" fmla="*/ 108 h 108"/>
              <a:gd name="T2" fmla="*/ 1179 w 2209"/>
              <a:gd name="T3" fmla="*/ 108 h 108"/>
              <a:gd name="T4" fmla="*/ 2209 w 2209"/>
              <a:gd name="T5" fmla="*/ 0 h 108"/>
            </a:gdLst>
            <a:ahLst/>
            <a:cxnLst>
              <a:cxn ang="0">
                <a:pos x="T0" y="T1"/>
              </a:cxn>
              <a:cxn ang="0">
                <a:pos x="T2" y="T3"/>
              </a:cxn>
              <a:cxn ang="0">
                <a:pos x="T4" y="T5"/>
              </a:cxn>
            </a:cxnLst>
            <a:rect l="0" t="0" r="r" b="b"/>
            <a:pathLst>
              <a:path w="2209" h="108">
                <a:moveTo>
                  <a:pt x="0" y="108"/>
                </a:moveTo>
                <a:lnTo>
                  <a:pt x="1179" y="108"/>
                </a:lnTo>
                <a:lnTo>
                  <a:pt x="2209" y="0"/>
                </a:lnTo>
              </a:path>
            </a:pathLst>
          </a:custGeom>
          <a:noFill/>
          <a:ln w="9525" cap="flat" cmpd="sng">
            <a:solidFill>
              <a:schemeClr val="tx1"/>
            </a:solidFill>
            <a:prstDash val="solid"/>
            <a:miter lim="800000"/>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89469" name="Freeform 29"/>
          <p:cNvSpPr>
            <a:spLocks/>
          </p:cNvSpPr>
          <p:nvPr/>
        </p:nvSpPr>
        <p:spPr bwMode="auto">
          <a:xfrm>
            <a:off x="1828800" y="4572000"/>
            <a:ext cx="3475038" cy="461963"/>
          </a:xfrm>
          <a:custGeom>
            <a:avLst/>
            <a:gdLst>
              <a:gd name="T0" fmla="*/ 0 w 2189"/>
              <a:gd name="T1" fmla="*/ 0 h 291"/>
              <a:gd name="T2" fmla="*/ 1172 w 2189"/>
              <a:gd name="T3" fmla="*/ 0 h 291"/>
              <a:gd name="T4" fmla="*/ 2189 w 2189"/>
              <a:gd name="T5" fmla="*/ 291 h 291"/>
            </a:gdLst>
            <a:ahLst/>
            <a:cxnLst>
              <a:cxn ang="0">
                <a:pos x="T0" y="T1"/>
              </a:cxn>
              <a:cxn ang="0">
                <a:pos x="T2" y="T3"/>
              </a:cxn>
              <a:cxn ang="0">
                <a:pos x="T4" y="T5"/>
              </a:cxn>
            </a:cxnLst>
            <a:rect l="0" t="0" r="r" b="b"/>
            <a:pathLst>
              <a:path w="2189" h="291">
                <a:moveTo>
                  <a:pt x="0" y="0"/>
                </a:moveTo>
                <a:lnTo>
                  <a:pt x="1172" y="0"/>
                </a:lnTo>
                <a:lnTo>
                  <a:pt x="2189" y="291"/>
                </a:lnTo>
              </a:path>
            </a:pathLst>
          </a:custGeom>
          <a:noFill/>
          <a:ln w="9525" cap="flat" cmpd="sng">
            <a:solidFill>
              <a:schemeClr val="tx1"/>
            </a:solidFill>
            <a:prstDash val="solid"/>
            <a:miter lim="800000"/>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89470" name="Freeform 30"/>
          <p:cNvSpPr>
            <a:spLocks/>
          </p:cNvSpPr>
          <p:nvPr/>
        </p:nvSpPr>
        <p:spPr bwMode="auto">
          <a:xfrm>
            <a:off x="1828800" y="4184650"/>
            <a:ext cx="3475038" cy="688975"/>
          </a:xfrm>
          <a:custGeom>
            <a:avLst/>
            <a:gdLst>
              <a:gd name="T0" fmla="*/ 0 w 2189"/>
              <a:gd name="T1" fmla="*/ 434 h 434"/>
              <a:gd name="T2" fmla="*/ 1172 w 2189"/>
              <a:gd name="T3" fmla="*/ 434 h 434"/>
              <a:gd name="T4" fmla="*/ 2189 w 2189"/>
              <a:gd name="T5" fmla="*/ 0 h 434"/>
            </a:gdLst>
            <a:ahLst/>
            <a:cxnLst>
              <a:cxn ang="0">
                <a:pos x="T0" y="T1"/>
              </a:cxn>
              <a:cxn ang="0">
                <a:pos x="T2" y="T3"/>
              </a:cxn>
              <a:cxn ang="0">
                <a:pos x="T4" y="T5"/>
              </a:cxn>
            </a:cxnLst>
            <a:rect l="0" t="0" r="r" b="b"/>
            <a:pathLst>
              <a:path w="2189" h="434">
                <a:moveTo>
                  <a:pt x="0" y="434"/>
                </a:moveTo>
                <a:lnTo>
                  <a:pt x="1172" y="434"/>
                </a:lnTo>
                <a:lnTo>
                  <a:pt x="2189" y="0"/>
                </a:lnTo>
              </a:path>
            </a:pathLst>
          </a:custGeom>
          <a:noFill/>
          <a:ln w="9525" cap="flat" cmpd="sng">
            <a:solidFill>
              <a:schemeClr val="tx1"/>
            </a:solidFill>
            <a:prstDash val="dash"/>
            <a:miter lim="800000"/>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89471" name="Freeform 31"/>
          <p:cNvSpPr>
            <a:spLocks/>
          </p:cNvSpPr>
          <p:nvPr/>
        </p:nvSpPr>
        <p:spPr bwMode="auto">
          <a:xfrm>
            <a:off x="1828800" y="3495675"/>
            <a:ext cx="3432175" cy="1689100"/>
          </a:xfrm>
          <a:custGeom>
            <a:avLst/>
            <a:gdLst>
              <a:gd name="T0" fmla="*/ 0 w 2162"/>
              <a:gd name="T1" fmla="*/ 1064 h 1064"/>
              <a:gd name="T2" fmla="*/ 1179 w 2162"/>
              <a:gd name="T3" fmla="*/ 1064 h 1064"/>
              <a:gd name="T4" fmla="*/ 2162 w 2162"/>
              <a:gd name="T5" fmla="*/ 0 h 1064"/>
            </a:gdLst>
            <a:ahLst/>
            <a:cxnLst>
              <a:cxn ang="0">
                <a:pos x="T0" y="T1"/>
              </a:cxn>
              <a:cxn ang="0">
                <a:pos x="T2" y="T3"/>
              </a:cxn>
              <a:cxn ang="0">
                <a:pos x="T4" y="T5"/>
              </a:cxn>
            </a:cxnLst>
            <a:rect l="0" t="0" r="r" b="b"/>
            <a:pathLst>
              <a:path w="2162" h="1064">
                <a:moveTo>
                  <a:pt x="0" y="1064"/>
                </a:moveTo>
                <a:lnTo>
                  <a:pt x="1179" y="1064"/>
                </a:lnTo>
                <a:lnTo>
                  <a:pt x="2162" y="0"/>
                </a:lnTo>
              </a:path>
            </a:pathLst>
          </a:custGeom>
          <a:noFill/>
          <a:ln w="9525" cap="flat" cmpd="sng">
            <a:solidFill>
              <a:schemeClr val="tx1"/>
            </a:solidFill>
            <a:prstDash val="solid"/>
            <a:miter lim="800000"/>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ChangeArrowheads="1"/>
          </p:cNvSpPr>
          <p:nvPr>
            <p:ph type="title"/>
          </p:nvPr>
        </p:nvSpPr>
        <p:spPr>
          <a:xfrm>
            <a:off x="609600" y="304800"/>
            <a:ext cx="7772400" cy="571500"/>
          </a:xfrm>
        </p:spPr>
        <p:txBody>
          <a:bodyPr>
            <a:normAutofit fontScale="90000"/>
          </a:bodyPr>
          <a:lstStyle/>
          <a:p>
            <a:r>
              <a:rPr lang="en-US" sz="3200"/>
              <a:t>Hashing Function</a:t>
            </a:r>
          </a:p>
        </p:txBody>
      </p:sp>
      <p:sp>
        <p:nvSpPr>
          <p:cNvPr id="190467" name="Rectangle 3" descr="Rectangle: Click to edit Master text styles&#10;Second level&#10;Third level&#10;Fourth level&#10;Fifth level"/>
          <p:cNvSpPr>
            <a:spLocks noGrp="1" noChangeArrowheads="1"/>
          </p:cNvSpPr>
          <p:nvPr>
            <p:ph idx="1"/>
          </p:nvPr>
        </p:nvSpPr>
        <p:spPr>
          <a:xfrm>
            <a:off x="568325" y="1011238"/>
            <a:ext cx="8213725" cy="5673725"/>
          </a:xfrm>
        </p:spPr>
        <p:txBody>
          <a:bodyPr/>
          <a:lstStyle/>
          <a:p>
            <a:r>
              <a:rPr lang="en-US" sz="2000">
                <a:sym typeface="Symbol" pitchFamily="18" charset="2"/>
              </a:rPr>
              <a:t>When the keys are character strings, then we can translate the string into integers, and then apply the simple </a:t>
            </a:r>
            <a:r>
              <a:rPr lang="en-US" sz="2000">
                <a:solidFill>
                  <a:srgbClr val="FF00FF"/>
                </a:solidFill>
                <a:sym typeface="Symbol" pitchFamily="18" charset="2"/>
              </a:rPr>
              <a:t>mod</a:t>
            </a:r>
            <a:r>
              <a:rPr lang="en-US" sz="2000">
                <a:sym typeface="Symbol" pitchFamily="18" charset="2"/>
              </a:rPr>
              <a:t> operation to get the hash table location.</a:t>
            </a:r>
          </a:p>
          <a:p>
            <a:pPr lvl="1"/>
            <a:r>
              <a:rPr lang="en-US" sz="1800" i="1">
                <a:solidFill>
                  <a:srgbClr val="FF00FF"/>
                </a:solidFill>
                <a:sym typeface="Symbol" pitchFamily="18" charset="2"/>
              </a:rPr>
              <a:t>Approach one</a:t>
            </a:r>
            <a:r>
              <a:rPr lang="en-US" sz="1800">
                <a:sym typeface="Symbol" pitchFamily="18" charset="2"/>
              </a:rPr>
              <a:t>: Add up the ASCII values of the characters in the string.</a:t>
            </a:r>
          </a:p>
          <a:p>
            <a:pPr lvl="1">
              <a:buFont typeface="Wingdings" pitchFamily="2" charset="2"/>
              <a:buNone/>
            </a:pPr>
            <a:r>
              <a:rPr lang="en-US" sz="1800">
                <a:sym typeface="Symbol" pitchFamily="18" charset="2"/>
              </a:rPr>
              <a:t>	</a:t>
            </a:r>
            <a:r>
              <a:rPr lang="en-US" sz="1800">
                <a:cs typeface="Times New Roman" charset="0"/>
                <a:sym typeface="Symbol" pitchFamily="18" charset="2"/>
              </a:rPr>
              <a:t> </a:t>
            </a:r>
            <a:r>
              <a:rPr lang="en-US" sz="1200">
                <a:cs typeface="Times New Roman" charset="0"/>
                <a:sym typeface="Symbol" pitchFamily="18" charset="2"/>
              </a:rPr>
              <a:t>int hash (const string &amp; key, int tableSize)</a:t>
            </a:r>
          </a:p>
          <a:p>
            <a:pPr lvl="1">
              <a:buFont typeface="Wingdings" pitchFamily="2" charset="2"/>
              <a:buNone/>
            </a:pPr>
            <a:r>
              <a:rPr lang="en-US" sz="1200">
                <a:cs typeface="Times New Roman" charset="0"/>
                <a:sym typeface="Symbol" pitchFamily="18" charset="2"/>
              </a:rPr>
              <a:t>       {   int hashVal = 0;</a:t>
            </a:r>
          </a:p>
          <a:p>
            <a:pPr lvl="1">
              <a:buFont typeface="Wingdings" pitchFamily="2" charset="2"/>
              <a:buNone/>
            </a:pPr>
            <a:r>
              <a:rPr lang="en-US" sz="1200">
                <a:cs typeface="Times New Roman" charset="0"/>
                <a:sym typeface="Symbol" pitchFamily="18" charset="2"/>
              </a:rPr>
              <a:t>            for (int i=0;    i&lt;key.length (); i++)</a:t>
            </a:r>
          </a:p>
          <a:p>
            <a:pPr lvl="1">
              <a:buFont typeface="Wingdings" pitchFamily="2" charset="2"/>
              <a:buNone/>
            </a:pPr>
            <a:r>
              <a:rPr lang="en-US" sz="1200">
                <a:cs typeface="Times New Roman" charset="0"/>
                <a:sym typeface="Symbol" pitchFamily="18" charset="2"/>
              </a:rPr>
              <a:t>                  hashVal +=key [i];</a:t>
            </a:r>
          </a:p>
          <a:p>
            <a:pPr lvl="1">
              <a:buFont typeface="Wingdings" pitchFamily="2" charset="2"/>
              <a:buNone/>
            </a:pPr>
            <a:r>
              <a:rPr lang="en-US" sz="1200">
                <a:cs typeface="Times New Roman" charset="0"/>
                <a:sym typeface="Symbol" pitchFamily="18" charset="2"/>
              </a:rPr>
              <a:t>            return  hashVal % tableSize;</a:t>
            </a:r>
          </a:p>
          <a:p>
            <a:pPr lvl="1">
              <a:buFont typeface="Wingdings" pitchFamily="2" charset="2"/>
              <a:buNone/>
            </a:pPr>
            <a:r>
              <a:rPr lang="en-US" sz="1200">
                <a:cs typeface="Times New Roman" charset="0"/>
                <a:sym typeface="Symbol" pitchFamily="18" charset="2"/>
              </a:rPr>
              <a:t>        }</a:t>
            </a:r>
            <a:endParaRPr lang="en-US" sz="1200">
              <a:sym typeface="Symbol" pitchFamily="18" charset="2"/>
            </a:endParaRPr>
          </a:p>
          <a:p>
            <a:pPr lvl="2"/>
            <a:r>
              <a:rPr lang="en-US" sz="1600">
                <a:sym typeface="Symbol" pitchFamily="18" charset="2"/>
              </a:rPr>
              <a:t>Simple to implement and computes an answer quickly.</a:t>
            </a:r>
          </a:p>
          <a:p>
            <a:pPr lvl="2"/>
            <a:r>
              <a:rPr lang="en-US" sz="1600">
                <a:sym typeface="Symbol" pitchFamily="18" charset="2"/>
              </a:rPr>
              <a:t>If the table size is large, the function does not distribute the keys well.</a:t>
            </a:r>
          </a:p>
          <a:p>
            <a:pPr lvl="2">
              <a:buFont typeface="Wingdings" pitchFamily="2" charset="2"/>
              <a:buNone/>
            </a:pPr>
            <a:r>
              <a:rPr lang="en-US" sz="1600" i="1">
                <a:sym typeface="Symbol" pitchFamily="18" charset="2"/>
              </a:rPr>
              <a:t>For example</a:t>
            </a:r>
            <a:r>
              <a:rPr lang="en-US" sz="1600">
                <a:sym typeface="Symbol" pitchFamily="18" charset="2"/>
              </a:rPr>
              <a:t>, TableSize = 10,007</a:t>
            </a:r>
          </a:p>
          <a:p>
            <a:pPr lvl="3"/>
            <a:r>
              <a:rPr lang="en-US" sz="1400">
                <a:sym typeface="Symbol" pitchFamily="18" charset="2"/>
              </a:rPr>
              <a:t>All the keys are eight or fewer characters long.</a:t>
            </a:r>
          </a:p>
          <a:p>
            <a:pPr lvl="3"/>
            <a:r>
              <a:rPr lang="en-US" sz="1400">
                <a:sym typeface="Symbol" pitchFamily="18" charset="2"/>
              </a:rPr>
              <a:t>Since an ASCII character has an integer value that is always at most 127,  the hash function typically can only assume values between 0 and 1,016 (127 * 8).</a:t>
            </a:r>
          </a:p>
          <a:p>
            <a:pPr lvl="3"/>
            <a:r>
              <a:rPr lang="en-US" sz="1400">
                <a:sym typeface="Symbol" pitchFamily="18" charset="2"/>
              </a:rPr>
              <a:t>This is clearly not an equitable distribution.</a:t>
            </a:r>
          </a:p>
        </p:txBody>
      </p:sp>
      <p:sp>
        <p:nvSpPr>
          <p:cNvPr id="190469" name="Rectangle 5"/>
          <p:cNvSpPr>
            <a:spLocks noChangeArrowheads="1"/>
          </p:cNvSpPr>
          <p:nvPr/>
        </p:nvSpPr>
        <p:spPr bwMode="auto">
          <a:xfrm>
            <a:off x="2800350" y="21383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a:xfrm>
            <a:off x="609600" y="174625"/>
            <a:ext cx="7772400" cy="571500"/>
          </a:xfrm>
        </p:spPr>
        <p:txBody>
          <a:bodyPr/>
          <a:lstStyle/>
          <a:p>
            <a:r>
              <a:rPr lang="en-US" sz="2800"/>
              <a:t>Hashing Function</a:t>
            </a:r>
          </a:p>
        </p:txBody>
      </p:sp>
      <p:sp>
        <p:nvSpPr>
          <p:cNvPr id="191491" name="Rectangle 3" descr="Rectangle: Click to edit Master text styles&#10;Second level&#10;Third level&#10;Fourth level&#10;Fifth level"/>
          <p:cNvSpPr>
            <a:spLocks noGrp="1" noChangeArrowheads="1"/>
          </p:cNvSpPr>
          <p:nvPr>
            <p:ph idx="1"/>
          </p:nvPr>
        </p:nvSpPr>
        <p:spPr>
          <a:xfrm>
            <a:off x="392113" y="741363"/>
            <a:ext cx="8450262" cy="5878512"/>
          </a:xfrm>
        </p:spPr>
        <p:txBody>
          <a:bodyPr/>
          <a:lstStyle/>
          <a:p>
            <a:pPr lvl="1"/>
            <a:r>
              <a:rPr lang="en-US" sz="1800" dirty="0">
                <a:solidFill>
                  <a:srgbClr val="FF00FF"/>
                </a:solidFill>
                <a:sym typeface="Symbol" pitchFamily="18" charset="2"/>
              </a:rPr>
              <a:t>Approach two</a:t>
            </a:r>
          </a:p>
          <a:p>
            <a:pPr lvl="2"/>
            <a:r>
              <a:rPr lang="en-US" sz="1600" dirty="0">
                <a:sym typeface="Symbol" pitchFamily="18" charset="2"/>
              </a:rPr>
              <a:t>Assume the key (that is a string) is</a:t>
            </a:r>
          </a:p>
          <a:p>
            <a:pPr lvl="2">
              <a:buFont typeface="Wingdings" pitchFamily="2" charset="2"/>
              <a:buNone/>
            </a:pPr>
            <a:r>
              <a:rPr lang="en-US" sz="1600" dirty="0">
                <a:sym typeface="Symbol" pitchFamily="18" charset="2"/>
              </a:rPr>
              <a:t>	k</a:t>
            </a:r>
            <a:r>
              <a:rPr lang="en-US" sz="1600" baseline="-25000" dirty="0">
                <a:sym typeface="Symbol" pitchFamily="18" charset="2"/>
              </a:rPr>
              <a:t>0</a:t>
            </a:r>
            <a:r>
              <a:rPr lang="en-US" sz="1600" dirty="0">
                <a:sym typeface="Symbol" pitchFamily="18" charset="2"/>
              </a:rPr>
              <a:t>k</a:t>
            </a:r>
            <a:r>
              <a:rPr lang="en-US" sz="1600" baseline="-25000" dirty="0">
                <a:sym typeface="Symbol" pitchFamily="18" charset="2"/>
              </a:rPr>
              <a:t>1</a:t>
            </a:r>
            <a:r>
              <a:rPr lang="en-US" sz="1600" dirty="0">
                <a:sym typeface="Symbol" pitchFamily="18" charset="2"/>
              </a:rPr>
              <a:t>k</a:t>
            </a:r>
            <a:r>
              <a:rPr lang="en-US" sz="1600" baseline="-25000" dirty="0">
                <a:sym typeface="Symbol" pitchFamily="18" charset="2"/>
              </a:rPr>
              <a:t>2</a:t>
            </a:r>
            <a:r>
              <a:rPr lang="en-US" sz="1600" dirty="0">
                <a:sym typeface="Symbol" pitchFamily="18" charset="2"/>
              </a:rPr>
              <a:t> … </a:t>
            </a:r>
            <a:r>
              <a:rPr lang="en-US" sz="1600" dirty="0" err="1">
                <a:sym typeface="Symbol" pitchFamily="18" charset="2"/>
              </a:rPr>
              <a:t>k</a:t>
            </a:r>
            <a:r>
              <a:rPr lang="en-US" sz="1600" baseline="-25000" dirty="0" err="1">
                <a:sym typeface="Symbol" pitchFamily="18" charset="2"/>
              </a:rPr>
              <a:t>N</a:t>
            </a:r>
            <a:endParaRPr lang="en-US" sz="1600" baseline="-25000" dirty="0">
              <a:sym typeface="Symbol" pitchFamily="18" charset="2"/>
            </a:endParaRPr>
          </a:p>
          <a:p>
            <a:pPr lvl="2"/>
            <a:r>
              <a:rPr lang="en-US" sz="1600" dirty="0">
                <a:sym typeface="Symbol" pitchFamily="18" charset="2"/>
              </a:rPr>
              <a:t>Consider it as a polynomial function</a:t>
            </a:r>
          </a:p>
          <a:p>
            <a:pPr lvl="2">
              <a:buFont typeface="Wingdings" pitchFamily="2" charset="2"/>
              <a:buNone/>
            </a:pPr>
            <a:r>
              <a:rPr lang="en-US" sz="1600" dirty="0">
                <a:sym typeface="Symbol" pitchFamily="18" charset="2"/>
              </a:rPr>
              <a:t>	f(x) = k</a:t>
            </a:r>
            <a:r>
              <a:rPr lang="en-US" sz="1600" baseline="-25000" dirty="0">
                <a:sym typeface="Symbol" pitchFamily="18" charset="2"/>
              </a:rPr>
              <a:t>0 </a:t>
            </a:r>
            <a:r>
              <a:rPr lang="en-US" sz="1600" dirty="0">
                <a:sym typeface="Symbol" pitchFamily="18" charset="2"/>
              </a:rPr>
              <a:t>+ k</a:t>
            </a:r>
            <a:r>
              <a:rPr lang="en-US" sz="1600" baseline="-25000" dirty="0">
                <a:sym typeface="Symbol" pitchFamily="18" charset="2"/>
              </a:rPr>
              <a:t>1</a:t>
            </a:r>
            <a:r>
              <a:rPr lang="en-US" sz="1600" dirty="0">
                <a:sym typeface="Symbol" pitchFamily="18" charset="2"/>
              </a:rPr>
              <a:t>x + k</a:t>
            </a:r>
            <a:r>
              <a:rPr lang="en-US" sz="1600" baseline="-25000" dirty="0">
                <a:sym typeface="Symbol" pitchFamily="18" charset="2"/>
              </a:rPr>
              <a:t>2</a:t>
            </a:r>
            <a:r>
              <a:rPr lang="en-US" sz="1600" dirty="0">
                <a:sym typeface="Symbol" pitchFamily="18" charset="2"/>
              </a:rPr>
              <a:t>x</a:t>
            </a:r>
            <a:r>
              <a:rPr lang="en-US" sz="1600" baseline="30000" dirty="0">
                <a:sym typeface="Symbol" pitchFamily="18" charset="2"/>
              </a:rPr>
              <a:t>2</a:t>
            </a:r>
            <a:r>
              <a:rPr lang="en-US" sz="1600" dirty="0">
                <a:sym typeface="Symbol" pitchFamily="18" charset="2"/>
              </a:rPr>
              <a:t> + … + </a:t>
            </a:r>
            <a:r>
              <a:rPr lang="en-US" sz="1600" dirty="0" err="1">
                <a:sym typeface="Symbol" pitchFamily="18" charset="2"/>
              </a:rPr>
              <a:t>k</a:t>
            </a:r>
            <a:r>
              <a:rPr lang="en-US" sz="1600" baseline="-25000" dirty="0" err="1">
                <a:sym typeface="Symbol" pitchFamily="18" charset="2"/>
              </a:rPr>
              <a:t>N</a:t>
            </a:r>
            <a:r>
              <a:rPr lang="en-US" sz="1600" dirty="0" err="1">
                <a:sym typeface="Symbol" pitchFamily="18" charset="2"/>
              </a:rPr>
              <a:t>x</a:t>
            </a:r>
            <a:r>
              <a:rPr lang="en-US" sz="1600" baseline="30000" dirty="0" err="1">
                <a:sym typeface="Symbol" pitchFamily="18" charset="2"/>
              </a:rPr>
              <a:t>N</a:t>
            </a:r>
            <a:endParaRPr lang="en-US" sz="1600" baseline="30000" dirty="0">
              <a:sym typeface="Symbol" pitchFamily="18" charset="2"/>
            </a:endParaRPr>
          </a:p>
          <a:p>
            <a:pPr lvl="2"/>
            <a:r>
              <a:rPr lang="en-US" sz="1600" dirty="0">
                <a:sym typeface="Symbol" pitchFamily="18" charset="2"/>
              </a:rPr>
              <a:t>Choose a prime number for x, say 37, then we map a string into an integer f(37).</a:t>
            </a:r>
          </a:p>
          <a:p>
            <a:pPr lvl="2"/>
            <a:r>
              <a:rPr lang="en-US" sz="1600" dirty="0">
                <a:sym typeface="Symbol" pitchFamily="18" charset="2"/>
              </a:rPr>
              <a:t>How to compute f(37) efficiently? --- Horner’s rule.</a:t>
            </a:r>
          </a:p>
          <a:p>
            <a:pPr lvl="2">
              <a:buFont typeface="Wingdings" pitchFamily="2" charset="2"/>
              <a:buNone/>
            </a:pPr>
            <a:r>
              <a:rPr lang="en-US" sz="1600" i="1" dirty="0">
                <a:sym typeface="Symbol" pitchFamily="18" charset="2"/>
              </a:rPr>
              <a:t>For example</a:t>
            </a:r>
            <a:r>
              <a:rPr lang="en-US" sz="1600" dirty="0">
                <a:sym typeface="Symbol" pitchFamily="18" charset="2"/>
              </a:rPr>
              <a:t>: h(k) = k</a:t>
            </a:r>
            <a:r>
              <a:rPr lang="en-US" sz="1600" baseline="-25000" dirty="0">
                <a:sym typeface="Symbol" pitchFamily="18" charset="2"/>
              </a:rPr>
              <a:t>0 </a:t>
            </a:r>
            <a:r>
              <a:rPr lang="en-US" sz="1600" dirty="0">
                <a:sym typeface="Symbol" pitchFamily="18" charset="2"/>
              </a:rPr>
              <a:t>+ 37k</a:t>
            </a:r>
            <a:r>
              <a:rPr lang="en-US" sz="1600" baseline="-25000" dirty="0">
                <a:sym typeface="Symbol" pitchFamily="18" charset="2"/>
              </a:rPr>
              <a:t>1</a:t>
            </a:r>
            <a:r>
              <a:rPr lang="en-US" sz="1600" dirty="0">
                <a:sym typeface="Symbol" pitchFamily="18" charset="2"/>
              </a:rPr>
              <a:t> + 37</a:t>
            </a:r>
            <a:r>
              <a:rPr lang="en-US" sz="1600" baseline="30000" dirty="0">
                <a:sym typeface="Symbol" pitchFamily="18" charset="2"/>
              </a:rPr>
              <a:t>2</a:t>
            </a:r>
            <a:r>
              <a:rPr lang="en-US" sz="1600" dirty="0">
                <a:sym typeface="Symbol" pitchFamily="18" charset="2"/>
              </a:rPr>
              <a:t>k</a:t>
            </a:r>
            <a:r>
              <a:rPr lang="en-US" sz="1600" baseline="-25000" dirty="0">
                <a:sym typeface="Symbol" pitchFamily="18" charset="2"/>
              </a:rPr>
              <a:t>2</a:t>
            </a:r>
            <a:r>
              <a:rPr lang="en-US" sz="1600" dirty="0">
                <a:sym typeface="Symbol" pitchFamily="18" charset="2"/>
              </a:rPr>
              <a:t> + 37</a:t>
            </a:r>
            <a:r>
              <a:rPr lang="en-US" sz="1600" baseline="30000" dirty="0">
                <a:sym typeface="Symbol" pitchFamily="18" charset="2"/>
              </a:rPr>
              <a:t>3</a:t>
            </a:r>
            <a:r>
              <a:rPr lang="en-US" sz="1600" dirty="0">
                <a:sym typeface="Symbol" pitchFamily="18" charset="2"/>
              </a:rPr>
              <a:t>k</a:t>
            </a:r>
            <a:r>
              <a:rPr lang="en-US" sz="1600" baseline="-25000" dirty="0">
                <a:sym typeface="Symbol" pitchFamily="18" charset="2"/>
              </a:rPr>
              <a:t>3</a:t>
            </a:r>
            <a:r>
              <a:rPr lang="en-US" sz="1600" dirty="0">
                <a:sym typeface="Symbol" pitchFamily="18" charset="2"/>
              </a:rPr>
              <a:t> = (((k</a:t>
            </a:r>
            <a:r>
              <a:rPr lang="en-US" sz="1600" baseline="-25000" dirty="0">
                <a:sym typeface="Symbol" pitchFamily="18" charset="2"/>
              </a:rPr>
              <a:t>3</a:t>
            </a:r>
            <a:r>
              <a:rPr lang="en-US" sz="1600" dirty="0">
                <a:sym typeface="Symbol" pitchFamily="18" charset="2"/>
              </a:rPr>
              <a:t>)*37+k</a:t>
            </a:r>
            <a:r>
              <a:rPr lang="en-US" sz="1600" baseline="-25000" dirty="0">
                <a:sym typeface="Symbol" pitchFamily="18" charset="2"/>
              </a:rPr>
              <a:t>2</a:t>
            </a:r>
            <a:r>
              <a:rPr lang="en-US" sz="1600" dirty="0">
                <a:sym typeface="Symbol" pitchFamily="18" charset="2"/>
              </a:rPr>
              <a:t>)*37+k</a:t>
            </a:r>
            <a:r>
              <a:rPr lang="en-US" sz="1600" baseline="-25000" dirty="0">
                <a:sym typeface="Symbol" pitchFamily="18" charset="2"/>
              </a:rPr>
              <a:t>1</a:t>
            </a:r>
            <a:r>
              <a:rPr lang="en-US" sz="1600" dirty="0">
                <a:sym typeface="Symbol" pitchFamily="18" charset="2"/>
              </a:rPr>
              <a:t>)*37+ k</a:t>
            </a:r>
            <a:r>
              <a:rPr lang="en-US" sz="1600" baseline="-25000" dirty="0">
                <a:sym typeface="Symbol" pitchFamily="18" charset="2"/>
              </a:rPr>
              <a:t>0</a:t>
            </a:r>
            <a:r>
              <a:rPr lang="en-US" sz="1600" dirty="0">
                <a:sym typeface="Symbol" pitchFamily="18" charset="2"/>
              </a:rPr>
              <a:t> </a:t>
            </a:r>
          </a:p>
          <a:p>
            <a:pPr lvl="2">
              <a:buFont typeface="Wingdings" pitchFamily="2" charset="2"/>
              <a:buNone/>
            </a:pPr>
            <a:r>
              <a:rPr lang="en-US" sz="1200" dirty="0">
                <a:sym typeface="Symbol" pitchFamily="18" charset="2"/>
              </a:rPr>
              <a:t>	</a:t>
            </a:r>
            <a:r>
              <a:rPr lang="en-US" sz="1600" dirty="0">
                <a:solidFill>
                  <a:srgbClr val="FF00FF"/>
                </a:solidFill>
                <a:sym typeface="Symbol" pitchFamily="18" charset="2"/>
              </a:rPr>
              <a:t>Horner’s rule extends this to an </a:t>
            </a:r>
            <a:r>
              <a:rPr lang="en-US" sz="1600" i="1" dirty="0">
                <a:solidFill>
                  <a:srgbClr val="FF00FF"/>
                </a:solidFill>
                <a:sym typeface="Symbol" pitchFamily="18" charset="2"/>
              </a:rPr>
              <a:t>N</a:t>
            </a:r>
            <a:r>
              <a:rPr lang="en-US" sz="1600" dirty="0">
                <a:solidFill>
                  <a:srgbClr val="FF00FF"/>
                </a:solidFill>
                <a:sym typeface="Symbol" pitchFamily="18" charset="2"/>
              </a:rPr>
              <a:t>th degree polynomial</a:t>
            </a:r>
            <a:r>
              <a:rPr lang="en-US" sz="1600" dirty="0">
                <a:sym typeface="Symbol" pitchFamily="18" charset="2"/>
              </a:rPr>
              <a:t>.</a:t>
            </a:r>
          </a:p>
          <a:p>
            <a:pPr lvl="2">
              <a:buFont typeface="Wingdings" pitchFamily="2" charset="2"/>
              <a:buNone/>
            </a:pPr>
            <a:r>
              <a:rPr lang="en-US" sz="1200" dirty="0">
                <a:sym typeface="Symbol" pitchFamily="18" charset="2"/>
              </a:rPr>
              <a:t>	</a:t>
            </a:r>
            <a:r>
              <a:rPr lang="en-US" sz="1200" dirty="0">
                <a:cs typeface="Times New Roman" charset="0"/>
                <a:sym typeface="Symbol" pitchFamily="18" charset="2"/>
              </a:rPr>
              <a:t> </a:t>
            </a:r>
            <a:r>
              <a:rPr lang="en-US" sz="1200" dirty="0" err="1">
                <a:cs typeface="Times New Roman" charset="0"/>
                <a:sym typeface="Symbol" pitchFamily="18" charset="2"/>
              </a:rPr>
              <a:t>int</a:t>
            </a:r>
            <a:r>
              <a:rPr lang="en-US" sz="1200" dirty="0">
                <a:cs typeface="Times New Roman" charset="0"/>
                <a:sym typeface="Symbol" pitchFamily="18" charset="2"/>
              </a:rPr>
              <a:t> hash (</a:t>
            </a:r>
            <a:r>
              <a:rPr lang="en-US" sz="1200" dirty="0" err="1">
                <a:cs typeface="Times New Roman" charset="0"/>
                <a:sym typeface="Symbol" pitchFamily="18" charset="2"/>
              </a:rPr>
              <a:t>const</a:t>
            </a:r>
            <a:r>
              <a:rPr lang="en-US" sz="1200" dirty="0">
                <a:cs typeface="Times New Roman" charset="0"/>
                <a:sym typeface="Symbol" pitchFamily="18" charset="2"/>
              </a:rPr>
              <a:t> string &amp; key, </a:t>
            </a:r>
            <a:r>
              <a:rPr lang="en-US" sz="1200" dirty="0" err="1">
                <a:cs typeface="Times New Roman" charset="0"/>
                <a:sym typeface="Symbol" pitchFamily="18" charset="2"/>
              </a:rPr>
              <a:t>int</a:t>
            </a:r>
            <a:r>
              <a:rPr lang="en-US" sz="1200" dirty="0">
                <a:cs typeface="Times New Roman" charset="0"/>
                <a:sym typeface="Symbol" pitchFamily="18" charset="2"/>
              </a:rPr>
              <a:t> </a:t>
            </a:r>
            <a:r>
              <a:rPr lang="en-US" sz="1200" dirty="0" err="1">
                <a:cs typeface="Times New Roman" charset="0"/>
                <a:sym typeface="Symbol" pitchFamily="18" charset="2"/>
              </a:rPr>
              <a:t>tableSize</a:t>
            </a:r>
            <a:r>
              <a:rPr lang="en-US" sz="1200" dirty="0">
                <a:cs typeface="Times New Roman" charset="0"/>
                <a:sym typeface="Symbol" pitchFamily="18" charset="2"/>
              </a:rPr>
              <a:t>)</a:t>
            </a:r>
          </a:p>
          <a:p>
            <a:pPr lvl="2">
              <a:buFont typeface="Wingdings" pitchFamily="2" charset="2"/>
              <a:buNone/>
            </a:pPr>
            <a:r>
              <a:rPr lang="en-US" sz="1200" dirty="0">
                <a:cs typeface="Times New Roman" charset="0"/>
                <a:sym typeface="Symbol" pitchFamily="18" charset="2"/>
              </a:rPr>
              <a:t>      {   </a:t>
            </a:r>
            <a:r>
              <a:rPr lang="en-US" sz="1200" dirty="0" err="1">
                <a:cs typeface="Times New Roman" charset="0"/>
                <a:sym typeface="Symbol" pitchFamily="18" charset="2"/>
              </a:rPr>
              <a:t>int</a:t>
            </a:r>
            <a:r>
              <a:rPr lang="en-US" sz="1200" dirty="0">
                <a:cs typeface="Times New Roman" charset="0"/>
                <a:sym typeface="Symbol" pitchFamily="18" charset="2"/>
              </a:rPr>
              <a:t> </a:t>
            </a:r>
            <a:r>
              <a:rPr lang="en-US" sz="1200" dirty="0" err="1">
                <a:cs typeface="Times New Roman" charset="0"/>
                <a:sym typeface="Symbol" pitchFamily="18" charset="2"/>
              </a:rPr>
              <a:t>hashVal</a:t>
            </a:r>
            <a:r>
              <a:rPr lang="en-US" sz="1200" dirty="0">
                <a:cs typeface="Times New Roman" charset="0"/>
                <a:sym typeface="Symbol" pitchFamily="18" charset="2"/>
              </a:rPr>
              <a:t>=0;</a:t>
            </a:r>
          </a:p>
          <a:p>
            <a:pPr lvl="2">
              <a:buFont typeface="Wingdings" pitchFamily="2" charset="2"/>
              <a:buNone/>
            </a:pPr>
            <a:r>
              <a:rPr lang="en-US" sz="1200" dirty="0">
                <a:cs typeface="Times New Roman" charset="0"/>
                <a:sym typeface="Symbol" pitchFamily="18" charset="2"/>
              </a:rPr>
              <a:t>           for (</a:t>
            </a:r>
            <a:r>
              <a:rPr lang="en-US" sz="1200" dirty="0" err="1">
                <a:cs typeface="Times New Roman" charset="0"/>
                <a:sym typeface="Symbol" pitchFamily="18" charset="2"/>
              </a:rPr>
              <a:t>int</a:t>
            </a:r>
            <a:r>
              <a:rPr lang="en-US" sz="1200" dirty="0">
                <a:cs typeface="Times New Roman" charset="0"/>
                <a:sym typeface="Symbol" pitchFamily="18" charset="2"/>
              </a:rPr>
              <a:t> </a:t>
            </a:r>
            <a:r>
              <a:rPr lang="en-US" sz="1200" dirty="0" err="1">
                <a:cs typeface="Times New Roman" charset="0"/>
                <a:sym typeface="Symbol" pitchFamily="18" charset="2"/>
              </a:rPr>
              <a:t>i</a:t>
            </a:r>
            <a:r>
              <a:rPr lang="en-US" sz="1200" dirty="0">
                <a:cs typeface="Times New Roman" charset="0"/>
                <a:sym typeface="Symbol" pitchFamily="18" charset="2"/>
              </a:rPr>
              <a:t>=0;  </a:t>
            </a:r>
            <a:r>
              <a:rPr lang="en-US" sz="1200" dirty="0" err="1">
                <a:cs typeface="Times New Roman" charset="0"/>
                <a:sym typeface="Symbol" pitchFamily="18" charset="2"/>
              </a:rPr>
              <a:t>i</a:t>
            </a:r>
            <a:r>
              <a:rPr lang="en-US" sz="1200" dirty="0">
                <a:cs typeface="Times New Roman" charset="0"/>
                <a:sym typeface="Symbol" pitchFamily="18" charset="2"/>
              </a:rPr>
              <a:t>&lt;</a:t>
            </a:r>
            <a:r>
              <a:rPr lang="en-US" sz="1200" dirty="0" err="1">
                <a:cs typeface="Times New Roman" charset="0"/>
                <a:sym typeface="Symbol" pitchFamily="18" charset="2"/>
              </a:rPr>
              <a:t>key.length</a:t>
            </a:r>
            <a:r>
              <a:rPr lang="en-US" sz="1200" dirty="0">
                <a:cs typeface="Times New Roman" charset="0"/>
                <a:sym typeface="Symbol" pitchFamily="18" charset="2"/>
              </a:rPr>
              <a:t> (); </a:t>
            </a:r>
            <a:r>
              <a:rPr lang="en-US" sz="1200" dirty="0" err="1">
                <a:cs typeface="Times New Roman" charset="0"/>
                <a:sym typeface="Symbol" pitchFamily="18" charset="2"/>
              </a:rPr>
              <a:t>i</a:t>
            </a:r>
            <a:r>
              <a:rPr lang="en-US" sz="1200" dirty="0">
                <a:cs typeface="Times New Roman" charset="0"/>
                <a:sym typeface="Symbol" pitchFamily="18" charset="2"/>
              </a:rPr>
              <a:t>++)</a:t>
            </a:r>
          </a:p>
          <a:p>
            <a:pPr lvl="2">
              <a:buFont typeface="Wingdings" pitchFamily="2" charset="2"/>
              <a:buNone/>
            </a:pPr>
            <a:r>
              <a:rPr lang="en-US" sz="1200" dirty="0">
                <a:cs typeface="Times New Roman" charset="0"/>
                <a:sym typeface="Symbol" pitchFamily="18" charset="2"/>
              </a:rPr>
              <a:t>                 </a:t>
            </a:r>
            <a:r>
              <a:rPr lang="en-US" sz="1200" dirty="0" err="1">
                <a:cs typeface="Times New Roman" charset="0"/>
                <a:sym typeface="Symbol" pitchFamily="18" charset="2"/>
              </a:rPr>
              <a:t>hashVal</a:t>
            </a:r>
            <a:r>
              <a:rPr lang="en-US" sz="1200" dirty="0">
                <a:cs typeface="Times New Roman" charset="0"/>
                <a:sym typeface="Symbol" pitchFamily="18" charset="2"/>
              </a:rPr>
              <a:t>=37 * </a:t>
            </a:r>
            <a:r>
              <a:rPr lang="en-US" sz="1200" dirty="0" err="1">
                <a:cs typeface="Times New Roman" charset="0"/>
                <a:sym typeface="Symbol" pitchFamily="18" charset="2"/>
              </a:rPr>
              <a:t>hashVal</a:t>
            </a:r>
            <a:r>
              <a:rPr lang="en-US" sz="1200" dirty="0">
                <a:cs typeface="Times New Roman" charset="0"/>
                <a:sym typeface="Symbol" pitchFamily="18" charset="2"/>
              </a:rPr>
              <a:t> + key[</a:t>
            </a:r>
            <a:r>
              <a:rPr lang="en-US" sz="1200" dirty="0" err="1">
                <a:cs typeface="Times New Roman" charset="0"/>
                <a:sym typeface="Symbol" pitchFamily="18" charset="2"/>
              </a:rPr>
              <a:t>i</a:t>
            </a:r>
            <a:r>
              <a:rPr lang="en-US" sz="1200" dirty="0">
                <a:cs typeface="Times New Roman" charset="0"/>
                <a:sym typeface="Symbol" pitchFamily="18" charset="2"/>
              </a:rPr>
              <a:t>];</a:t>
            </a:r>
          </a:p>
          <a:p>
            <a:pPr lvl="2">
              <a:buFont typeface="Wingdings" pitchFamily="2" charset="2"/>
              <a:buNone/>
            </a:pPr>
            <a:r>
              <a:rPr lang="en-US" sz="1200" dirty="0">
                <a:cs typeface="Times New Roman" charset="0"/>
                <a:sym typeface="Symbol" pitchFamily="18" charset="2"/>
              </a:rPr>
              <a:t>          </a:t>
            </a:r>
            <a:r>
              <a:rPr lang="en-US" sz="1200" dirty="0" err="1">
                <a:cs typeface="Times New Roman" charset="0"/>
                <a:sym typeface="Symbol" pitchFamily="18" charset="2"/>
              </a:rPr>
              <a:t>hashVal</a:t>
            </a:r>
            <a:r>
              <a:rPr lang="en-US" sz="1200" dirty="0">
                <a:cs typeface="Times New Roman" charset="0"/>
                <a:sym typeface="Symbol" pitchFamily="18" charset="2"/>
              </a:rPr>
              <a:t> % = </a:t>
            </a:r>
            <a:r>
              <a:rPr lang="en-US" sz="1200" dirty="0" err="1">
                <a:cs typeface="Times New Roman" charset="0"/>
                <a:sym typeface="Symbol" pitchFamily="18" charset="2"/>
              </a:rPr>
              <a:t>tableSize</a:t>
            </a:r>
            <a:r>
              <a:rPr lang="en-US" sz="1200" dirty="0">
                <a:cs typeface="Times New Roman" charset="0"/>
                <a:sym typeface="Symbol" pitchFamily="18" charset="2"/>
              </a:rPr>
              <a:t>;</a:t>
            </a:r>
          </a:p>
          <a:p>
            <a:pPr lvl="2">
              <a:buFont typeface="Wingdings" pitchFamily="2" charset="2"/>
              <a:buNone/>
            </a:pPr>
            <a:r>
              <a:rPr lang="en-US" sz="1200" dirty="0">
                <a:cs typeface="Times New Roman" charset="0"/>
                <a:sym typeface="Symbol" pitchFamily="18" charset="2"/>
              </a:rPr>
              <a:t>         if ( </a:t>
            </a:r>
            <a:r>
              <a:rPr lang="en-US" sz="1200" dirty="0" err="1">
                <a:cs typeface="Times New Roman" charset="0"/>
                <a:sym typeface="Symbol" pitchFamily="18" charset="2"/>
              </a:rPr>
              <a:t>hashVal</a:t>
            </a:r>
            <a:r>
              <a:rPr lang="en-US" sz="1200" dirty="0">
                <a:cs typeface="Times New Roman" charset="0"/>
                <a:sym typeface="Symbol" pitchFamily="18" charset="2"/>
              </a:rPr>
              <a:t>&lt;0)</a:t>
            </a:r>
          </a:p>
          <a:p>
            <a:pPr lvl="2">
              <a:buFont typeface="Wingdings" pitchFamily="2" charset="2"/>
              <a:buNone/>
            </a:pPr>
            <a:r>
              <a:rPr lang="en-US" sz="1200" dirty="0">
                <a:cs typeface="Times New Roman" charset="0"/>
                <a:sym typeface="Symbol" pitchFamily="18" charset="2"/>
              </a:rPr>
              <a:t>               </a:t>
            </a:r>
            <a:r>
              <a:rPr lang="en-US" sz="1200" dirty="0" err="1">
                <a:cs typeface="Times New Roman" charset="0"/>
                <a:sym typeface="Symbol" pitchFamily="18" charset="2"/>
              </a:rPr>
              <a:t>hashVal</a:t>
            </a:r>
            <a:r>
              <a:rPr lang="en-US" sz="1200" dirty="0">
                <a:cs typeface="Times New Roman" charset="0"/>
                <a:sym typeface="Symbol" pitchFamily="18" charset="2"/>
              </a:rPr>
              <a:t> +=</a:t>
            </a:r>
            <a:r>
              <a:rPr lang="en-US" sz="1200" dirty="0" err="1">
                <a:cs typeface="Times New Roman" charset="0"/>
                <a:sym typeface="Symbol" pitchFamily="18" charset="2"/>
              </a:rPr>
              <a:t>tableSize</a:t>
            </a:r>
            <a:r>
              <a:rPr lang="en-US" sz="1200" dirty="0">
                <a:cs typeface="Times New Roman" charset="0"/>
                <a:sym typeface="Symbol" pitchFamily="18" charset="2"/>
              </a:rPr>
              <a:t>;</a:t>
            </a:r>
          </a:p>
          <a:p>
            <a:pPr lvl="2">
              <a:buFont typeface="Wingdings" pitchFamily="2" charset="2"/>
              <a:buNone/>
            </a:pPr>
            <a:r>
              <a:rPr lang="en-US" sz="1200" dirty="0">
                <a:cs typeface="Times New Roman" charset="0"/>
                <a:sym typeface="Symbol" pitchFamily="18" charset="2"/>
              </a:rPr>
              <a:t>         return </a:t>
            </a:r>
            <a:r>
              <a:rPr lang="en-US" sz="1200" dirty="0" err="1">
                <a:cs typeface="Times New Roman" charset="0"/>
                <a:sym typeface="Symbol" pitchFamily="18" charset="2"/>
              </a:rPr>
              <a:t>hashVal</a:t>
            </a:r>
            <a:r>
              <a:rPr lang="en-US" sz="1200" dirty="0">
                <a:cs typeface="Times New Roman" charset="0"/>
                <a:sym typeface="Symbol" pitchFamily="18" charset="2"/>
              </a:rPr>
              <a:t>;</a:t>
            </a:r>
          </a:p>
          <a:p>
            <a:pPr lvl="2">
              <a:buFont typeface="Wingdings" pitchFamily="2" charset="2"/>
              <a:buNone/>
            </a:pPr>
            <a:r>
              <a:rPr lang="en-US" sz="1200" dirty="0">
                <a:cs typeface="Times New Roman" charset="0"/>
                <a:sym typeface="Symbol" pitchFamily="18" charset="2"/>
              </a:rPr>
              <a:t>      }</a:t>
            </a:r>
          </a:p>
          <a:p>
            <a:pPr lvl="2"/>
            <a:r>
              <a:rPr lang="en-US" sz="1600" dirty="0">
                <a:sym typeface="Symbol" pitchFamily="18" charset="2"/>
              </a:rPr>
              <a:t>Simple and reasonably fast.</a:t>
            </a:r>
          </a:p>
          <a:p>
            <a:pPr lvl="2"/>
            <a:r>
              <a:rPr lang="en-US" sz="1600" dirty="0">
                <a:sym typeface="Symbol" pitchFamily="18" charset="2"/>
              </a:rPr>
              <a:t>If the keys are very long, the hash function will take too long to compute. </a:t>
            </a:r>
          </a:p>
          <a:p>
            <a:pPr lvl="2">
              <a:buFont typeface="Wingdings" pitchFamily="2" charset="2"/>
              <a:buNone/>
            </a:pPr>
            <a:r>
              <a:rPr lang="en-US" sz="1600" dirty="0">
                <a:sym typeface="Symbol" pitchFamily="18" charset="2"/>
              </a:rPr>
              <a:t>	</a:t>
            </a:r>
            <a:r>
              <a:rPr lang="en-US" sz="1600" i="1" dirty="0">
                <a:solidFill>
                  <a:srgbClr val="FF00FF"/>
                </a:solidFill>
                <a:sym typeface="Symbol" pitchFamily="18" charset="2"/>
              </a:rPr>
              <a:t>Tips</a:t>
            </a:r>
            <a:r>
              <a:rPr lang="en-US" sz="1600" dirty="0">
                <a:sym typeface="Symbol" pitchFamily="18" charset="2"/>
              </a:rPr>
              <a:t>: Using part of the characters in the string.</a:t>
            </a:r>
          </a:p>
          <a:p>
            <a:pPr lvl="2">
              <a:buFont typeface="Wingdings" pitchFamily="2" charset="2"/>
              <a:buNone/>
            </a:pPr>
            <a:endParaRPr lang="en-US" sz="1600" dirty="0">
              <a:sym typeface="Symbol" pitchFamily="18" charset="2"/>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2516" name="Picture 4" descr="pic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0988" y="2719388"/>
            <a:ext cx="4452937" cy="3687762"/>
          </a:xfrm>
          <a:prstGeom prst="rect">
            <a:avLst/>
          </a:prstGeom>
          <a:noFill/>
          <a:extLst>
            <a:ext uri="{909E8E84-426E-40DD-AFC4-6F175D3DCCD1}">
              <a14:hiddenFill xmlns:a14="http://schemas.microsoft.com/office/drawing/2010/main">
                <a:solidFill>
                  <a:srgbClr val="FFFFFF"/>
                </a:solidFill>
              </a14:hiddenFill>
            </a:ext>
          </a:extLst>
        </p:spPr>
      </p:pic>
      <p:sp>
        <p:nvSpPr>
          <p:cNvPr id="192514" name="Rectangle 2"/>
          <p:cNvSpPr>
            <a:spLocks noGrp="1" noChangeArrowheads="1"/>
          </p:cNvSpPr>
          <p:nvPr>
            <p:ph type="title"/>
          </p:nvPr>
        </p:nvSpPr>
        <p:spPr>
          <a:xfrm>
            <a:off x="609600" y="174625"/>
            <a:ext cx="7772400" cy="571500"/>
          </a:xfrm>
        </p:spPr>
        <p:txBody>
          <a:bodyPr/>
          <a:lstStyle/>
          <a:p>
            <a:r>
              <a:rPr lang="en-US" sz="2800"/>
              <a:t>Collision Resolution: Separate Chaining</a:t>
            </a:r>
          </a:p>
        </p:txBody>
      </p:sp>
      <p:sp>
        <p:nvSpPr>
          <p:cNvPr id="192515" name="Rectangle 3" descr="Rectangle: Click to edit Master text styles&#10;Second level&#10;Third level&#10;Fourth level&#10;Fifth level"/>
          <p:cNvSpPr>
            <a:spLocks noGrp="1" noChangeArrowheads="1"/>
          </p:cNvSpPr>
          <p:nvPr>
            <p:ph idx="1"/>
          </p:nvPr>
        </p:nvSpPr>
        <p:spPr>
          <a:xfrm>
            <a:off x="412750" y="838200"/>
            <a:ext cx="8213725" cy="5641975"/>
          </a:xfrm>
        </p:spPr>
        <p:txBody>
          <a:bodyPr/>
          <a:lstStyle/>
          <a:p>
            <a:r>
              <a:rPr lang="en-US" sz="2000">
                <a:sym typeface="Symbol" pitchFamily="18" charset="2"/>
              </a:rPr>
              <a:t>Keep a list of all elements that hash to the same location</a:t>
            </a:r>
          </a:p>
          <a:p>
            <a:r>
              <a:rPr lang="en-US" sz="2000">
                <a:sym typeface="Symbol" pitchFamily="18" charset="2"/>
              </a:rPr>
              <a:t>For example: Suppose we use </a:t>
            </a:r>
            <a:r>
              <a:rPr lang="en-US" sz="2000" i="1">
                <a:sym typeface="Symbol" pitchFamily="18" charset="2"/>
              </a:rPr>
              <a:t>hash</a:t>
            </a:r>
            <a:r>
              <a:rPr lang="en-US" sz="2000">
                <a:sym typeface="Symbol" pitchFamily="18" charset="2"/>
              </a:rPr>
              <a:t>(</a:t>
            </a:r>
            <a:r>
              <a:rPr lang="en-US" sz="2000" i="1">
                <a:sym typeface="Symbol" pitchFamily="18" charset="2"/>
              </a:rPr>
              <a:t>x</a:t>
            </a:r>
            <a:r>
              <a:rPr lang="en-US" sz="2000">
                <a:sym typeface="Symbol" pitchFamily="18" charset="2"/>
              </a:rPr>
              <a:t>) = </a:t>
            </a:r>
            <a:r>
              <a:rPr lang="en-US" sz="2000" i="1">
                <a:sym typeface="Symbol" pitchFamily="18" charset="2"/>
              </a:rPr>
              <a:t>x</a:t>
            </a:r>
            <a:r>
              <a:rPr lang="en-US" sz="2000">
                <a:sym typeface="Symbol" pitchFamily="18" charset="2"/>
              </a:rPr>
              <a:t> mod 10 as the hash function.</a:t>
            </a:r>
          </a:p>
          <a:p>
            <a:pPr>
              <a:buFont typeface="Wingdings" pitchFamily="2" charset="2"/>
              <a:buNone/>
            </a:pPr>
            <a:r>
              <a:rPr lang="en-US" sz="2000">
                <a:sym typeface="Symbol" pitchFamily="18" charset="2"/>
              </a:rPr>
              <a:t>		0, 81, 1, 64, 4, 25, 36, 6, 49, 9</a:t>
            </a:r>
          </a:p>
          <a:p>
            <a:pPr>
              <a:buFont typeface="Wingdings" pitchFamily="2" charset="2"/>
              <a:buNone/>
            </a:pPr>
            <a:r>
              <a:rPr lang="en-US" sz="2000">
                <a:sym typeface="Symbol" pitchFamily="18" charset="2"/>
              </a:rPr>
              <a:t>	hash the above keys of items to a hash table of size 10.</a:t>
            </a:r>
          </a:p>
        </p:txBody>
      </p:sp>
      <p:sp>
        <p:nvSpPr>
          <p:cNvPr id="192517" name="Rectangle 5"/>
          <p:cNvSpPr>
            <a:spLocks noChangeArrowheads="1"/>
          </p:cNvSpPr>
          <p:nvPr/>
        </p:nvSpPr>
        <p:spPr bwMode="auto">
          <a:xfrm>
            <a:off x="3076575" y="2190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192518" name="Text Box 6"/>
          <p:cNvSpPr txBox="1">
            <a:spLocks noChangeArrowheads="1"/>
          </p:cNvSpPr>
          <p:nvPr/>
        </p:nvSpPr>
        <p:spPr bwMode="auto">
          <a:xfrm>
            <a:off x="3956050" y="3300413"/>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81</a:t>
            </a:r>
          </a:p>
        </p:txBody>
      </p:sp>
      <p:sp>
        <p:nvSpPr>
          <p:cNvPr id="192520" name="Rectangle 8"/>
          <p:cNvSpPr>
            <a:spLocks noChangeArrowheads="1"/>
          </p:cNvSpPr>
          <p:nvPr/>
        </p:nvSpPr>
        <p:spPr bwMode="auto">
          <a:xfrm>
            <a:off x="5033963" y="3389313"/>
            <a:ext cx="269875" cy="1603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2519" name="Text Box 7"/>
          <p:cNvSpPr txBox="1">
            <a:spLocks noChangeArrowheads="1"/>
          </p:cNvSpPr>
          <p:nvPr/>
        </p:nvSpPr>
        <p:spPr bwMode="auto">
          <a:xfrm>
            <a:off x="5027613" y="3300413"/>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1</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11595</TotalTime>
  <Words>4704</Words>
  <Application>Microsoft Office PowerPoint</Application>
  <PresentationFormat>On-screen Show (4:3)</PresentationFormat>
  <Paragraphs>971</Paragraphs>
  <Slides>50</Slides>
  <Notes>0</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Office Theme</vt:lpstr>
      <vt:lpstr>Hashing</vt:lpstr>
      <vt:lpstr>Motivation</vt:lpstr>
      <vt:lpstr>Components of Hashing</vt:lpstr>
      <vt:lpstr>General Idea</vt:lpstr>
      <vt:lpstr>Issues in Hashing</vt:lpstr>
      <vt:lpstr>Hashing Function</vt:lpstr>
      <vt:lpstr>Hashing Function</vt:lpstr>
      <vt:lpstr>Hashing Function</vt:lpstr>
      <vt:lpstr>Collision Resolution: Separate Chaining</vt:lpstr>
      <vt:lpstr>Implementation for Separate Chaining Hash Table</vt:lpstr>
      <vt:lpstr>Definition of a HashedObj</vt:lpstr>
      <vt:lpstr>PowerPoint Presentation</vt:lpstr>
      <vt:lpstr>Remove</vt:lpstr>
      <vt:lpstr>Find</vt:lpstr>
      <vt:lpstr>Insert</vt:lpstr>
      <vt:lpstr>Disadvantage of Separate Chaining Hashing</vt:lpstr>
      <vt:lpstr>Collision Resolution: Open Addressing</vt:lpstr>
      <vt:lpstr>Linear Probing</vt:lpstr>
      <vt:lpstr>Linear Probing</vt:lpstr>
      <vt:lpstr>Linear Probing</vt:lpstr>
      <vt:lpstr>Linear Probing</vt:lpstr>
      <vt:lpstr>Linear Probing</vt:lpstr>
      <vt:lpstr>Search with Linear Probing</vt:lpstr>
      <vt:lpstr>Search with Linear Probing</vt:lpstr>
      <vt:lpstr>Search with Linear Probing</vt:lpstr>
      <vt:lpstr>Search with Linear Probing</vt:lpstr>
      <vt:lpstr>Deletion with Linear Probing</vt:lpstr>
      <vt:lpstr>Drawback of Linear Probing</vt:lpstr>
      <vt:lpstr>Quadratic Probing</vt:lpstr>
      <vt:lpstr>Quadratic Probing</vt:lpstr>
      <vt:lpstr>Quadratic Probing</vt:lpstr>
      <vt:lpstr>Quadratic Probing</vt:lpstr>
      <vt:lpstr>Quadratic Probing</vt:lpstr>
      <vt:lpstr>An Efficient Way of Doing Quadratic Resolution</vt:lpstr>
      <vt:lpstr>Properties of  Quadratic Probing</vt:lpstr>
      <vt:lpstr>Properties of  Quadratic Probing</vt:lpstr>
      <vt:lpstr>Double Hashing</vt:lpstr>
      <vt:lpstr>Examples for Double Hashing</vt:lpstr>
      <vt:lpstr>Examples for Double Hashing</vt:lpstr>
      <vt:lpstr>Examples for Double Hashing</vt:lpstr>
      <vt:lpstr>Examples for Double Hashing</vt:lpstr>
      <vt:lpstr>Examples for Double Hashing</vt:lpstr>
      <vt:lpstr>Examples for Double Hashing</vt:lpstr>
      <vt:lpstr>Prime tableSize is important</vt:lpstr>
      <vt:lpstr>Rehashing</vt:lpstr>
      <vt:lpstr>An Example: Rehashing</vt:lpstr>
      <vt:lpstr>An Example: Rehashing</vt:lpstr>
      <vt:lpstr>Running Time of Rehashing</vt:lpstr>
      <vt:lpstr>When to do Rehashing?</vt:lpstr>
      <vt:lpstr>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CSCI6370: Topics in Computer Science  Advanced Topics in Algorithms and Applications  Fall Semester, 2002</dc:title>
  <dc:creator>zchen</dc:creator>
  <cp:lastModifiedBy>Zhixiang Chen</cp:lastModifiedBy>
  <cp:revision>300</cp:revision>
  <dcterms:created xsi:type="dcterms:W3CDTF">2002-08-21T01:49:00Z</dcterms:created>
  <dcterms:modified xsi:type="dcterms:W3CDTF">2015-02-18T15:34:02Z</dcterms:modified>
</cp:coreProperties>
</file>