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94"/>
  </p:notesMasterIdLst>
  <p:sldIdLst>
    <p:sldId id="257" r:id="rId2"/>
    <p:sldId id="272" r:id="rId3"/>
    <p:sldId id="273" r:id="rId4"/>
    <p:sldId id="285" r:id="rId5"/>
    <p:sldId id="286" r:id="rId6"/>
    <p:sldId id="287" r:id="rId7"/>
    <p:sldId id="289" r:id="rId8"/>
    <p:sldId id="288"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8" r:id="rId87"/>
    <p:sldId id="369" r:id="rId88"/>
    <p:sldId id="373" r:id="rId89"/>
    <p:sldId id="370" r:id="rId90"/>
    <p:sldId id="371" r:id="rId91"/>
    <p:sldId id="372" r:id="rId92"/>
    <p:sldId id="374" r:id="rId9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7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5" autoAdjust="0"/>
    <p:restoredTop sz="90929"/>
  </p:normalViewPr>
  <p:slideViewPr>
    <p:cSldViewPr snapToGrid="0">
      <p:cViewPr varScale="1">
        <p:scale>
          <a:sx n="78" d="100"/>
          <a:sy n="78" d="100"/>
        </p:scale>
        <p:origin x="1013"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7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FDE6A-24EC-43AA-89C7-6C608C0F70B2}" type="datetimeFigureOut">
              <a:rPr lang="en-US" smtClean="0"/>
              <a:t>9/18/2019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94BEB-FE33-4DCC-BE26-1F2018DD73F4}" type="slidenum">
              <a:rPr lang="en-US" smtClean="0"/>
              <a:t>‹#›</a:t>
            </a:fld>
            <a:endParaRPr lang="en-US"/>
          </a:p>
        </p:txBody>
      </p:sp>
    </p:spTree>
    <p:extLst>
      <p:ext uri="{BB962C8B-B14F-4D97-AF65-F5344CB8AC3E}">
        <p14:creationId xmlns:p14="http://schemas.microsoft.com/office/powerpoint/2010/main" val="98645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6" eaLnBrk="0" hangingPunct="0">
              <a:defRPr sz="2300">
                <a:solidFill>
                  <a:schemeClr val="tx1"/>
                </a:solidFill>
                <a:latin typeface="Times New Roman" pitchFamily="1" charset="0"/>
              </a:defRPr>
            </a:lvl1pPr>
            <a:lvl2pPr marL="702756" indent="-270291" defTabSz="915986" eaLnBrk="0" hangingPunct="0">
              <a:defRPr sz="2300">
                <a:solidFill>
                  <a:schemeClr val="tx1"/>
                </a:solidFill>
                <a:latin typeface="Times New Roman" pitchFamily="1" charset="0"/>
              </a:defRPr>
            </a:lvl2pPr>
            <a:lvl3pPr marL="1081164" indent="-216233" defTabSz="915986" eaLnBrk="0" hangingPunct="0">
              <a:defRPr sz="2300">
                <a:solidFill>
                  <a:schemeClr val="tx1"/>
                </a:solidFill>
                <a:latin typeface="Times New Roman" pitchFamily="1" charset="0"/>
              </a:defRPr>
            </a:lvl3pPr>
            <a:lvl4pPr marL="1513629" indent="-216233" defTabSz="915986" eaLnBrk="0" hangingPunct="0">
              <a:defRPr sz="2300">
                <a:solidFill>
                  <a:schemeClr val="tx1"/>
                </a:solidFill>
                <a:latin typeface="Times New Roman" pitchFamily="1" charset="0"/>
              </a:defRPr>
            </a:lvl4pPr>
            <a:lvl5pPr marL="1946095" indent="-216233" defTabSz="915986" eaLnBrk="0" hangingPunct="0">
              <a:defRPr sz="2300">
                <a:solidFill>
                  <a:schemeClr val="tx1"/>
                </a:solidFill>
                <a:latin typeface="Times New Roman" pitchFamily="1" charset="0"/>
              </a:defRPr>
            </a:lvl5pPr>
            <a:lvl6pPr marL="2378560" indent="-216233" defTabSz="915986" eaLnBrk="0" fontAlgn="base" hangingPunct="0">
              <a:spcBef>
                <a:spcPct val="0"/>
              </a:spcBef>
              <a:spcAft>
                <a:spcPct val="0"/>
              </a:spcAft>
              <a:defRPr sz="2300">
                <a:solidFill>
                  <a:schemeClr val="tx1"/>
                </a:solidFill>
                <a:latin typeface="Times New Roman" pitchFamily="1" charset="0"/>
              </a:defRPr>
            </a:lvl6pPr>
            <a:lvl7pPr marL="2811026" indent="-216233" defTabSz="915986" eaLnBrk="0" fontAlgn="base" hangingPunct="0">
              <a:spcBef>
                <a:spcPct val="0"/>
              </a:spcBef>
              <a:spcAft>
                <a:spcPct val="0"/>
              </a:spcAft>
              <a:defRPr sz="2300">
                <a:solidFill>
                  <a:schemeClr val="tx1"/>
                </a:solidFill>
                <a:latin typeface="Times New Roman" pitchFamily="1" charset="0"/>
              </a:defRPr>
            </a:lvl7pPr>
            <a:lvl8pPr marL="3243491" indent="-216233" defTabSz="915986" eaLnBrk="0" fontAlgn="base" hangingPunct="0">
              <a:spcBef>
                <a:spcPct val="0"/>
              </a:spcBef>
              <a:spcAft>
                <a:spcPct val="0"/>
              </a:spcAft>
              <a:defRPr sz="2300">
                <a:solidFill>
                  <a:schemeClr val="tx1"/>
                </a:solidFill>
                <a:latin typeface="Times New Roman" pitchFamily="1" charset="0"/>
              </a:defRPr>
            </a:lvl8pPr>
            <a:lvl9pPr marL="3675957" indent="-216233" defTabSz="915986" eaLnBrk="0" fontAlgn="base" hangingPunct="0">
              <a:spcBef>
                <a:spcPct val="0"/>
              </a:spcBef>
              <a:spcAft>
                <a:spcPct val="0"/>
              </a:spcAft>
              <a:defRPr sz="2300">
                <a:solidFill>
                  <a:schemeClr val="tx1"/>
                </a:solidFill>
                <a:latin typeface="Times New Roman" pitchFamily="1" charset="0"/>
              </a:defRPr>
            </a:lvl9pPr>
          </a:lstStyle>
          <a:p>
            <a:pPr eaLnBrk="1" hangingPunct="1"/>
            <a:fld id="{5C7C59DE-549D-477D-A2ED-A9AA60ED9A0C}" type="slidenum">
              <a:rPr lang="en-US" altLang="en-US" sz="1200">
                <a:latin typeface="Arial Narrow" pitchFamily="1" charset="0"/>
              </a:rPr>
              <a:pPr eaLnBrk="1" hangingPunct="1"/>
              <a:t>86</a:t>
            </a:fld>
            <a:endParaRPr lang="en-US" altLang="en-US" sz="1200">
              <a:latin typeface="Arial Narrow" pitchFamily="1" charset="0"/>
            </a:endParaRPr>
          </a:p>
        </p:txBody>
      </p:sp>
      <p:sp>
        <p:nvSpPr>
          <p:cNvPr id="23555" name="Rectangle 2"/>
          <p:cNvSpPr>
            <a:spLocks noGrp="1" noRot="1" noChangeAspect="1" noChangeArrowheads="1" noTextEdit="1"/>
          </p:cNvSpPr>
          <p:nvPr>
            <p:ph type="sldImg"/>
          </p:nvPr>
        </p:nvSpPr>
        <p:spPr>
          <a:xfrm>
            <a:off x="1144588" y="685800"/>
            <a:ext cx="4570412" cy="3429000"/>
          </a:xfrm>
          <a:ln/>
        </p:spPr>
      </p:sp>
      <p:sp>
        <p:nvSpPr>
          <p:cNvPr id="23556"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6" eaLnBrk="0" hangingPunct="0">
              <a:defRPr sz="2300">
                <a:solidFill>
                  <a:schemeClr val="tx1"/>
                </a:solidFill>
                <a:latin typeface="Times New Roman" pitchFamily="1" charset="0"/>
              </a:defRPr>
            </a:lvl1pPr>
            <a:lvl2pPr marL="702756" indent="-270291" defTabSz="915986" eaLnBrk="0" hangingPunct="0">
              <a:defRPr sz="2300">
                <a:solidFill>
                  <a:schemeClr val="tx1"/>
                </a:solidFill>
                <a:latin typeface="Times New Roman" pitchFamily="1" charset="0"/>
              </a:defRPr>
            </a:lvl2pPr>
            <a:lvl3pPr marL="1081164" indent="-216233" defTabSz="915986" eaLnBrk="0" hangingPunct="0">
              <a:defRPr sz="2300">
                <a:solidFill>
                  <a:schemeClr val="tx1"/>
                </a:solidFill>
                <a:latin typeface="Times New Roman" pitchFamily="1" charset="0"/>
              </a:defRPr>
            </a:lvl3pPr>
            <a:lvl4pPr marL="1513629" indent="-216233" defTabSz="915986" eaLnBrk="0" hangingPunct="0">
              <a:defRPr sz="2300">
                <a:solidFill>
                  <a:schemeClr val="tx1"/>
                </a:solidFill>
                <a:latin typeface="Times New Roman" pitchFamily="1" charset="0"/>
              </a:defRPr>
            </a:lvl4pPr>
            <a:lvl5pPr marL="1946095" indent="-216233" defTabSz="915986" eaLnBrk="0" hangingPunct="0">
              <a:defRPr sz="2300">
                <a:solidFill>
                  <a:schemeClr val="tx1"/>
                </a:solidFill>
                <a:latin typeface="Times New Roman" pitchFamily="1" charset="0"/>
              </a:defRPr>
            </a:lvl5pPr>
            <a:lvl6pPr marL="2378560" indent="-216233" defTabSz="915986" eaLnBrk="0" fontAlgn="base" hangingPunct="0">
              <a:spcBef>
                <a:spcPct val="0"/>
              </a:spcBef>
              <a:spcAft>
                <a:spcPct val="0"/>
              </a:spcAft>
              <a:defRPr sz="2300">
                <a:solidFill>
                  <a:schemeClr val="tx1"/>
                </a:solidFill>
                <a:latin typeface="Times New Roman" pitchFamily="1" charset="0"/>
              </a:defRPr>
            </a:lvl6pPr>
            <a:lvl7pPr marL="2811026" indent="-216233" defTabSz="915986" eaLnBrk="0" fontAlgn="base" hangingPunct="0">
              <a:spcBef>
                <a:spcPct val="0"/>
              </a:spcBef>
              <a:spcAft>
                <a:spcPct val="0"/>
              </a:spcAft>
              <a:defRPr sz="2300">
                <a:solidFill>
                  <a:schemeClr val="tx1"/>
                </a:solidFill>
                <a:latin typeface="Times New Roman" pitchFamily="1" charset="0"/>
              </a:defRPr>
            </a:lvl7pPr>
            <a:lvl8pPr marL="3243491" indent="-216233" defTabSz="915986" eaLnBrk="0" fontAlgn="base" hangingPunct="0">
              <a:spcBef>
                <a:spcPct val="0"/>
              </a:spcBef>
              <a:spcAft>
                <a:spcPct val="0"/>
              </a:spcAft>
              <a:defRPr sz="2300">
                <a:solidFill>
                  <a:schemeClr val="tx1"/>
                </a:solidFill>
                <a:latin typeface="Times New Roman" pitchFamily="1" charset="0"/>
              </a:defRPr>
            </a:lvl8pPr>
            <a:lvl9pPr marL="3675957" indent="-216233" defTabSz="915986" eaLnBrk="0" fontAlgn="base" hangingPunct="0">
              <a:spcBef>
                <a:spcPct val="0"/>
              </a:spcBef>
              <a:spcAft>
                <a:spcPct val="0"/>
              </a:spcAft>
              <a:defRPr sz="2300">
                <a:solidFill>
                  <a:schemeClr val="tx1"/>
                </a:solidFill>
                <a:latin typeface="Times New Roman" pitchFamily="1" charset="0"/>
              </a:defRPr>
            </a:lvl9pPr>
          </a:lstStyle>
          <a:p>
            <a:pPr eaLnBrk="1" hangingPunct="1"/>
            <a:fld id="{58EA62F2-4DAD-4DAF-A867-0A0CF4C4770B}" type="slidenum">
              <a:rPr lang="en-US" altLang="en-US" sz="1200">
                <a:latin typeface="Arial Narrow" pitchFamily="1" charset="0"/>
              </a:rPr>
              <a:pPr eaLnBrk="1" hangingPunct="1"/>
              <a:t>87</a:t>
            </a:fld>
            <a:endParaRPr lang="en-US" altLang="en-US" sz="1200">
              <a:latin typeface="Arial Narrow" pitchFamily="1"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6" eaLnBrk="0" hangingPunct="0">
              <a:defRPr sz="2300">
                <a:solidFill>
                  <a:schemeClr val="tx1"/>
                </a:solidFill>
                <a:latin typeface="Times New Roman" pitchFamily="1" charset="0"/>
              </a:defRPr>
            </a:lvl1pPr>
            <a:lvl2pPr marL="702756" indent="-270291" defTabSz="915986" eaLnBrk="0" hangingPunct="0">
              <a:defRPr sz="2300">
                <a:solidFill>
                  <a:schemeClr val="tx1"/>
                </a:solidFill>
                <a:latin typeface="Times New Roman" pitchFamily="1" charset="0"/>
              </a:defRPr>
            </a:lvl2pPr>
            <a:lvl3pPr marL="1081164" indent="-216233" defTabSz="915986" eaLnBrk="0" hangingPunct="0">
              <a:defRPr sz="2300">
                <a:solidFill>
                  <a:schemeClr val="tx1"/>
                </a:solidFill>
                <a:latin typeface="Times New Roman" pitchFamily="1" charset="0"/>
              </a:defRPr>
            </a:lvl3pPr>
            <a:lvl4pPr marL="1513629" indent="-216233" defTabSz="915986" eaLnBrk="0" hangingPunct="0">
              <a:defRPr sz="2300">
                <a:solidFill>
                  <a:schemeClr val="tx1"/>
                </a:solidFill>
                <a:latin typeface="Times New Roman" pitchFamily="1" charset="0"/>
              </a:defRPr>
            </a:lvl4pPr>
            <a:lvl5pPr marL="1946095" indent="-216233" defTabSz="915986" eaLnBrk="0" hangingPunct="0">
              <a:defRPr sz="2300">
                <a:solidFill>
                  <a:schemeClr val="tx1"/>
                </a:solidFill>
                <a:latin typeface="Times New Roman" pitchFamily="1" charset="0"/>
              </a:defRPr>
            </a:lvl5pPr>
            <a:lvl6pPr marL="2378560" indent="-216233" defTabSz="915986" eaLnBrk="0" fontAlgn="base" hangingPunct="0">
              <a:spcBef>
                <a:spcPct val="0"/>
              </a:spcBef>
              <a:spcAft>
                <a:spcPct val="0"/>
              </a:spcAft>
              <a:defRPr sz="2300">
                <a:solidFill>
                  <a:schemeClr val="tx1"/>
                </a:solidFill>
                <a:latin typeface="Times New Roman" pitchFamily="1" charset="0"/>
              </a:defRPr>
            </a:lvl6pPr>
            <a:lvl7pPr marL="2811026" indent="-216233" defTabSz="915986" eaLnBrk="0" fontAlgn="base" hangingPunct="0">
              <a:spcBef>
                <a:spcPct val="0"/>
              </a:spcBef>
              <a:spcAft>
                <a:spcPct val="0"/>
              </a:spcAft>
              <a:defRPr sz="2300">
                <a:solidFill>
                  <a:schemeClr val="tx1"/>
                </a:solidFill>
                <a:latin typeface="Times New Roman" pitchFamily="1" charset="0"/>
              </a:defRPr>
            </a:lvl7pPr>
            <a:lvl8pPr marL="3243491" indent="-216233" defTabSz="915986" eaLnBrk="0" fontAlgn="base" hangingPunct="0">
              <a:spcBef>
                <a:spcPct val="0"/>
              </a:spcBef>
              <a:spcAft>
                <a:spcPct val="0"/>
              </a:spcAft>
              <a:defRPr sz="2300">
                <a:solidFill>
                  <a:schemeClr val="tx1"/>
                </a:solidFill>
                <a:latin typeface="Times New Roman" pitchFamily="1" charset="0"/>
              </a:defRPr>
            </a:lvl8pPr>
            <a:lvl9pPr marL="3675957" indent="-216233" defTabSz="915986" eaLnBrk="0" fontAlgn="base" hangingPunct="0">
              <a:spcBef>
                <a:spcPct val="0"/>
              </a:spcBef>
              <a:spcAft>
                <a:spcPct val="0"/>
              </a:spcAft>
              <a:defRPr sz="2300">
                <a:solidFill>
                  <a:schemeClr val="tx1"/>
                </a:solidFill>
                <a:latin typeface="Times New Roman" pitchFamily="1" charset="0"/>
              </a:defRPr>
            </a:lvl9pPr>
          </a:lstStyle>
          <a:p>
            <a:pPr eaLnBrk="1" hangingPunct="1"/>
            <a:fld id="{E145C118-A918-46C0-B7CF-60FABE3EBD2A}" type="slidenum">
              <a:rPr lang="en-US" altLang="en-US" sz="1200">
                <a:latin typeface="Arial Narrow" pitchFamily="1" charset="0"/>
              </a:rPr>
              <a:pPr eaLnBrk="1" hangingPunct="1"/>
              <a:t>89</a:t>
            </a:fld>
            <a:endParaRPr lang="en-US" altLang="en-US" sz="1200">
              <a:latin typeface="Arial Narrow" pitchFamily="1" charset="0"/>
            </a:endParaRPr>
          </a:p>
        </p:txBody>
      </p:sp>
      <p:sp>
        <p:nvSpPr>
          <p:cNvPr id="26627" name="Rectangle 2"/>
          <p:cNvSpPr>
            <a:spLocks noGrp="1" noRot="1" noChangeAspect="1" noChangeArrowheads="1" noTextEdit="1"/>
          </p:cNvSpPr>
          <p:nvPr>
            <p:ph type="sldImg"/>
          </p:nvPr>
        </p:nvSpPr>
        <p:spPr>
          <a:xfrm>
            <a:off x="1144588" y="685800"/>
            <a:ext cx="4570412" cy="3429000"/>
          </a:xfrm>
          <a:ln/>
        </p:spPr>
      </p:sp>
      <p:sp>
        <p:nvSpPr>
          <p:cNvPr id="26628"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6" eaLnBrk="0" hangingPunct="0">
              <a:defRPr sz="2300">
                <a:solidFill>
                  <a:schemeClr val="tx1"/>
                </a:solidFill>
                <a:latin typeface="Times New Roman" pitchFamily="1" charset="0"/>
              </a:defRPr>
            </a:lvl1pPr>
            <a:lvl2pPr marL="702756" indent="-270291" defTabSz="915986" eaLnBrk="0" hangingPunct="0">
              <a:defRPr sz="2300">
                <a:solidFill>
                  <a:schemeClr val="tx1"/>
                </a:solidFill>
                <a:latin typeface="Times New Roman" pitchFamily="1" charset="0"/>
              </a:defRPr>
            </a:lvl2pPr>
            <a:lvl3pPr marL="1081164" indent="-216233" defTabSz="915986" eaLnBrk="0" hangingPunct="0">
              <a:defRPr sz="2300">
                <a:solidFill>
                  <a:schemeClr val="tx1"/>
                </a:solidFill>
                <a:latin typeface="Times New Roman" pitchFamily="1" charset="0"/>
              </a:defRPr>
            </a:lvl3pPr>
            <a:lvl4pPr marL="1513629" indent="-216233" defTabSz="915986" eaLnBrk="0" hangingPunct="0">
              <a:defRPr sz="2300">
                <a:solidFill>
                  <a:schemeClr val="tx1"/>
                </a:solidFill>
                <a:latin typeface="Times New Roman" pitchFamily="1" charset="0"/>
              </a:defRPr>
            </a:lvl4pPr>
            <a:lvl5pPr marL="1946095" indent="-216233" defTabSz="915986" eaLnBrk="0" hangingPunct="0">
              <a:defRPr sz="2300">
                <a:solidFill>
                  <a:schemeClr val="tx1"/>
                </a:solidFill>
                <a:latin typeface="Times New Roman" pitchFamily="1" charset="0"/>
              </a:defRPr>
            </a:lvl5pPr>
            <a:lvl6pPr marL="2378560" indent="-216233" defTabSz="915986" eaLnBrk="0" fontAlgn="base" hangingPunct="0">
              <a:spcBef>
                <a:spcPct val="0"/>
              </a:spcBef>
              <a:spcAft>
                <a:spcPct val="0"/>
              </a:spcAft>
              <a:defRPr sz="2300">
                <a:solidFill>
                  <a:schemeClr val="tx1"/>
                </a:solidFill>
                <a:latin typeface="Times New Roman" pitchFamily="1" charset="0"/>
              </a:defRPr>
            </a:lvl6pPr>
            <a:lvl7pPr marL="2811026" indent="-216233" defTabSz="915986" eaLnBrk="0" fontAlgn="base" hangingPunct="0">
              <a:spcBef>
                <a:spcPct val="0"/>
              </a:spcBef>
              <a:spcAft>
                <a:spcPct val="0"/>
              </a:spcAft>
              <a:defRPr sz="2300">
                <a:solidFill>
                  <a:schemeClr val="tx1"/>
                </a:solidFill>
                <a:latin typeface="Times New Roman" pitchFamily="1" charset="0"/>
              </a:defRPr>
            </a:lvl7pPr>
            <a:lvl8pPr marL="3243491" indent="-216233" defTabSz="915986" eaLnBrk="0" fontAlgn="base" hangingPunct="0">
              <a:spcBef>
                <a:spcPct val="0"/>
              </a:spcBef>
              <a:spcAft>
                <a:spcPct val="0"/>
              </a:spcAft>
              <a:defRPr sz="2300">
                <a:solidFill>
                  <a:schemeClr val="tx1"/>
                </a:solidFill>
                <a:latin typeface="Times New Roman" pitchFamily="1" charset="0"/>
              </a:defRPr>
            </a:lvl8pPr>
            <a:lvl9pPr marL="3675957" indent="-216233" defTabSz="915986" eaLnBrk="0" fontAlgn="base" hangingPunct="0">
              <a:spcBef>
                <a:spcPct val="0"/>
              </a:spcBef>
              <a:spcAft>
                <a:spcPct val="0"/>
              </a:spcAft>
              <a:defRPr sz="2300">
                <a:solidFill>
                  <a:schemeClr val="tx1"/>
                </a:solidFill>
                <a:latin typeface="Times New Roman" pitchFamily="1" charset="0"/>
              </a:defRPr>
            </a:lvl9pPr>
          </a:lstStyle>
          <a:p>
            <a:pPr eaLnBrk="1" hangingPunct="1"/>
            <a:fld id="{C85DF530-CDD3-4D14-B298-3C5BC02ED960}" type="slidenum">
              <a:rPr lang="en-US" altLang="en-US" sz="1200">
                <a:latin typeface="Arial Narrow" pitchFamily="1" charset="0"/>
              </a:rPr>
              <a:pPr eaLnBrk="1" hangingPunct="1"/>
              <a:t>90</a:t>
            </a:fld>
            <a:endParaRPr lang="en-US" altLang="en-US" sz="1200">
              <a:latin typeface="Arial Narrow" pitchFamily="1"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6" eaLnBrk="0" hangingPunct="0">
              <a:defRPr sz="2300">
                <a:solidFill>
                  <a:schemeClr val="tx1"/>
                </a:solidFill>
                <a:latin typeface="Times New Roman" pitchFamily="1" charset="0"/>
              </a:defRPr>
            </a:lvl1pPr>
            <a:lvl2pPr marL="702756" indent="-270291" defTabSz="915986" eaLnBrk="0" hangingPunct="0">
              <a:defRPr sz="2300">
                <a:solidFill>
                  <a:schemeClr val="tx1"/>
                </a:solidFill>
                <a:latin typeface="Times New Roman" pitchFamily="1" charset="0"/>
              </a:defRPr>
            </a:lvl2pPr>
            <a:lvl3pPr marL="1081164" indent="-216233" defTabSz="915986" eaLnBrk="0" hangingPunct="0">
              <a:defRPr sz="2300">
                <a:solidFill>
                  <a:schemeClr val="tx1"/>
                </a:solidFill>
                <a:latin typeface="Times New Roman" pitchFamily="1" charset="0"/>
              </a:defRPr>
            </a:lvl3pPr>
            <a:lvl4pPr marL="1513629" indent="-216233" defTabSz="915986" eaLnBrk="0" hangingPunct="0">
              <a:defRPr sz="2300">
                <a:solidFill>
                  <a:schemeClr val="tx1"/>
                </a:solidFill>
                <a:latin typeface="Times New Roman" pitchFamily="1" charset="0"/>
              </a:defRPr>
            </a:lvl4pPr>
            <a:lvl5pPr marL="1946095" indent="-216233" defTabSz="915986" eaLnBrk="0" hangingPunct="0">
              <a:defRPr sz="2300">
                <a:solidFill>
                  <a:schemeClr val="tx1"/>
                </a:solidFill>
                <a:latin typeface="Times New Roman" pitchFamily="1" charset="0"/>
              </a:defRPr>
            </a:lvl5pPr>
            <a:lvl6pPr marL="2378560" indent="-216233" defTabSz="915986" eaLnBrk="0" fontAlgn="base" hangingPunct="0">
              <a:spcBef>
                <a:spcPct val="0"/>
              </a:spcBef>
              <a:spcAft>
                <a:spcPct val="0"/>
              </a:spcAft>
              <a:defRPr sz="2300">
                <a:solidFill>
                  <a:schemeClr val="tx1"/>
                </a:solidFill>
                <a:latin typeface="Times New Roman" pitchFamily="1" charset="0"/>
              </a:defRPr>
            </a:lvl6pPr>
            <a:lvl7pPr marL="2811026" indent="-216233" defTabSz="915986" eaLnBrk="0" fontAlgn="base" hangingPunct="0">
              <a:spcBef>
                <a:spcPct val="0"/>
              </a:spcBef>
              <a:spcAft>
                <a:spcPct val="0"/>
              </a:spcAft>
              <a:defRPr sz="2300">
                <a:solidFill>
                  <a:schemeClr val="tx1"/>
                </a:solidFill>
                <a:latin typeface="Times New Roman" pitchFamily="1" charset="0"/>
              </a:defRPr>
            </a:lvl7pPr>
            <a:lvl8pPr marL="3243491" indent="-216233" defTabSz="915986" eaLnBrk="0" fontAlgn="base" hangingPunct="0">
              <a:spcBef>
                <a:spcPct val="0"/>
              </a:spcBef>
              <a:spcAft>
                <a:spcPct val="0"/>
              </a:spcAft>
              <a:defRPr sz="2300">
                <a:solidFill>
                  <a:schemeClr val="tx1"/>
                </a:solidFill>
                <a:latin typeface="Times New Roman" pitchFamily="1" charset="0"/>
              </a:defRPr>
            </a:lvl8pPr>
            <a:lvl9pPr marL="3675957" indent="-216233" defTabSz="915986" eaLnBrk="0" fontAlgn="base" hangingPunct="0">
              <a:spcBef>
                <a:spcPct val="0"/>
              </a:spcBef>
              <a:spcAft>
                <a:spcPct val="0"/>
              </a:spcAft>
              <a:defRPr sz="2300">
                <a:solidFill>
                  <a:schemeClr val="tx1"/>
                </a:solidFill>
                <a:latin typeface="Times New Roman" pitchFamily="1" charset="0"/>
              </a:defRPr>
            </a:lvl9pPr>
          </a:lstStyle>
          <a:p>
            <a:pPr eaLnBrk="1" hangingPunct="1"/>
            <a:fld id="{25C4C9C1-57EF-4D1E-A39C-5C0D10F38AA8}" type="slidenum">
              <a:rPr lang="en-US" altLang="en-US" sz="1200">
                <a:latin typeface="Arial Narrow" pitchFamily="1" charset="0"/>
              </a:rPr>
              <a:pPr eaLnBrk="1" hangingPunct="1"/>
              <a:t>91</a:t>
            </a:fld>
            <a:endParaRPr lang="en-US" altLang="en-US" sz="1200">
              <a:latin typeface="Arial Narrow" pitchFamily="1"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4BEB-FE33-4DCC-BE26-1F2018DD73F4}" type="slidenum">
              <a:rPr lang="en-US" smtClean="0"/>
              <a:t>92</a:t>
            </a:fld>
            <a:endParaRPr lang="en-US"/>
          </a:p>
        </p:txBody>
      </p:sp>
    </p:spTree>
    <p:extLst>
      <p:ext uri="{BB962C8B-B14F-4D97-AF65-F5344CB8AC3E}">
        <p14:creationId xmlns:p14="http://schemas.microsoft.com/office/powerpoint/2010/main" val="277819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6286-A3CF-441A-8397-B656F3BDDBB7}" type="slidenum">
              <a:rPr lang="en-US" smtClean="0"/>
              <a:pPr/>
              <a:t>‹#›</a:t>
            </a:fld>
            <a:endParaRPr lang="en-US"/>
          </a:p>
        </p:txBody>
      </p:sp>
    </p:spTree>
    <p:extLst>
      <p:ext uri="{BB962C8B-B14F-4D97-AF65-F5344CB8AC3E}">
        <p14:creationId xmlns:p14="http://schemas.microsoft.com/office/powerpoint/2010/main" val="212910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5AA6C-9EB0-44B8-8AB8-8B8DE4417AC6}" type="slidenum">
              <a:rPr lang="en-US" smtClean="0"/>
              <a:pPr/>
              <a:t>‹#›</a:t>
            </a:fld>
            <a:endParaRPr lang="en-US"/>
          </a:p>
        </p:txBody>
      </p:sp>
    </p:spTree>
    <p:extLst>
      <p:ext uri="{BB962C8B-B14F-4D97-AF65-F5344CB8AC3E}">
        <p14:creationId xmlns:p14="http://schemas.microsoft.com/office/powerpoint/2010/main" val="13576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6E0D-7CC8-4811-8FF7-E6817FA665BD}" type="slidenum">
              <a:rPr lang="en-US" smtClean="0"/>
              <a:pPr/>
              <a:t>‹#›</a:t>
            </a:fld>
            <a:endParaRPr lang="en-US"/>
          </a:p>
        </p:txBody>
      </p:sp>
    </p:spTree>
    <p:extLst>
      <p:ext uri="{BB962C8B-B14F-4D97-AF65-F5344CB8AC3E}">
        <p14:creationId xmlns:p14="http://schemas.microsoft.com/office/powerpoint/2010/main" val="288956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FCA0-9927-4119-9BE2-F313AA876B0D}" type="slidenum">
              <a:rPr lang="en-US" smtClean="0"/>
              <a:pPr/>
              <a:t>‹#›</a:t>
            </a:fld>
            <a:endParaRPr lang="en-US"/>
          </a:p>
        </p:txBody>
      </p:sp>
    </p:spTree>
    <p:extLst>
      <p:ext uri="{BB962C8B-B14F-4D97-AF65-F5344CB8AC3E}">
        <p14:creationId xmlns:p14="http://schemas.microsoft.com/office/powerpoint/2010/main" val="238306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AF304-DC2C-45F1-9237-39D96FFDDD0B}" type="slidenum">
              <a:rPr lang="en-US" smtClean="0"/>
              <a:pPr/>
              <a:t>‹#›</a:t>
            </a:fld>
            <a:endParaRPr lang="en-US"/>
          </a:p>
        </p:txBody>
      </p:sp>
    </p:spTree>
    <p:extLst>
      <p:ext uri="{BB962C8B-B14F-4D97-AF65-F5344CB8AC3E}">
        <p14:creationId xmlns:p14="http://schemas.microsoft.com/office/powerpoint/2010/main" val="170128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3D69E-0CE5-4727-83AD-32640FE2F8DF}" type="slidenum">
              <a:rPr lang="en-US" smtClean="0"/>
              <a:pPr/>
              <a:t>‹#›</a:t>
            </a:fld>
            <a:endParaRPr lang="en-US"/>
          </a:p>
        </p:txBody>
      </p:sp>
    </p:spTree>
    <p:extLst>
      <p:ext uri="{BB962C8B-B14F-4D97-AF65-F5344CB8AC3E}">
        <p14:creationId xmlns:p14="http://schemas.microsoft.com/office/powerpoint/2010/main" val="8391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FD990-7FE9-49D4-BED8-140CA7AB3ECA}" type="slidenum">
              <a:rPr lang="en-US" smtClean="0"/>
              <a:pPr/>
              <a:t>‹#›</a:t>
            </a:fld>
            <a:endParaRPr lang="en-US"/>
          </a:p>
        </p:txBody>
      </p:sp>
    </p:spTree>
    <p:extLst>
      <p:ext uri="{BB962C8B-B14F-4D97-AF65-F5344CB8AC3E}">
        <p14:creationId xmlns:p14="http://schemas.microsoft.com/office/powerpoint/2010/main" val="78741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CCF76-2DD6-4771-928F-2151644B8303}" type="slidenum">
              <a:rPr lang="en-US" smtClean="0"/>
              <a:pPr/>
              <a:t>‹#›</a:t>
            </a:fld>
            <a:endParaRPr lang="en-US"/>
          </a:p>
        </p:txBody>
      </p:sp>
    </p:spTree>
    <p:extLst>
      <p:ext uri="{BB962C8B-B14F-4D97-AF65-F5344CB8AC3E}">
        <p14:creationId xmlns:p14="http://schemas.microsoft.com/office/powerpoint/2010/main" val="133341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1EC39-18A6-4809-8CF5-8CE4744DAABF}" type="slidenum">
              <a:rPr lang="en-US" smtClean="0"/>
              <a:pPr/>
              <a:t>‹#›</a:t>
            </a:fld>
            <a:endParaRPr lang="en-US"/>
          </a:p>
        </p:txBody>
      </p:sp>
    </p:spTree>
    <p:extLst>
      <p:ext uri="{BB962C8B-B14F-4D97-AF65-F5344CB8AC3E}">
        <p14:creationId xmlns:p14="http://schemas.microsoft.com/office/powerpoint/2010/main" val="309319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64002-E1EC-4127-B624-45FDF37BE222}" type="slidenum">
              <a:rPr lang="en-US" smtClean="0"/>
              <a:pPr/>
              <a:t>‹#›</a:t>
            </a:fld>
            <a:endParaRPr lang="en-US"/>
          </a:p>
        </p:txBody>
      </p:sp>
    </p:spTree>
    <p:extLst>
      <p:ext uri="{BB962C8B-B14F-4D97-AF65-F5344CB8AC3E}">
        <p14:creationId xmlns:p14="http://schemas.microsoft.com/office/powerpoint/2010/main" val="22701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75860-AEC4-4219-B1E0-3AD80AF6399D}" type="slidenum">
              <a:rPr lang="en-US" smtClean="0"/>
              <a:pPr/>
              <a:t>‹#›</a:t>
            </a:fld>
            <a:endParaRPr lang="en-US"/>
          </a:p>
        </p:txBody>
      </p:sp>
    </p:spTree>
    <p:extLst>
      <p:ext uri="{BB962C8B-B14F-4D97-AF65-F5344CB8AC3E}">
        <p14:creationId xmlns:p14="http://schemas.microsoft.com/office/powerpoint/2010/main" val="69086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361DC-50A3-40EE-8CD6-D67CC0227FD2}" type="slidenum">
              <a:rPr lang="en-US" smtClean="0"/>
              <a:pPr/>
              <a:t>‹#›</a:t>
            </a:fld>
            <a:endParaRPr lang="en-US"/>
          </a:p>
        </p:txBody>
      </p:sp>
    </p:spTree>
    <p:extLst>
      <p:ext uri="{BB962C8B-B14F-4D97-AF65-F5344CB8AC3E}">
        <p14:creationId xmlns:p14="http://schemas.microsoft.com/office/powerpoint/2010/main" val="1976195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5.bin"/><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40.wmf"/><Relationship Id="rId4" Type="http://schemas.openxmlformats.org/officeDocument/2006/relationships/oleObject" Target="../embeddings/oleObject10.bin"/></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image" Target="../media/image44.wmf"/></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792163"/>
            <a:ext cx="7772400" cy="579437"/>
          </a:xfrm>
        </p:spPr>
        <p:txBody>
          <a:bodyPr/>
          <a:lstStyle/>
          <a:p>
            <a:r>
              <a:rPr lang="en-US" sz="3200"/>
              <a:t>Trees</a:t>
            </a:r>
          </a:p>
        </p:txBody>
      </p:sp>
      <p:sp>
        <p:nvSpPr>
          <p:cNvPr id="3075" name="Rectangle 3" descr="Rectangle: Click to edit Master text styles&#10;Second level&#10;Third level&#10;Fourth level&#10;Fifth level"/>
          <p:cNvSpPr>
            <a:spLocks noGrp="1" noChangeArrowheads="1"/>
          </p:cNvSpPr>
          <p:nvPr>
            <p:ph idx="1"/>
          </p:nvPr>
        </p:nvSpPr>
        <p:spPr>
          <a:xfrm>
            <a:off x="609600" y="1524000"/>
            <a:ext cx="8001000" cy="4572000"/>
          </a:xfrm>
        </p:spPr>
        <p:txBody>
          <a:bodyPr/>
          <a:lstStyle/>
          <a:p>
            <a:r>
              <a:rPr lang="en-US" altLang="ko-KR" sz="2400" dirty="0">
                <a:ea typeface="굴림" pitchFamily="50" charset="-127"/>
              </a:rPr>
              <a:t>Basic concepts of trees</a:t>
            </a:r>
          </a:p>
          <a:p>
            <a:r>
              <a:rPr lang="en-US" altLang="ko-KR" sz="2400" dirty="0">
                <a:ea typeface="굴림" pitchFamily="50" charset="-127"/>
              </a:rPr>
              <a:t>Implementation of trees</a:t>
            </a:r>
          </a:p>
          <a:p>
            <a:r>
              <a:rPr lang="en-US" altLang="ko-KR" sz="2400" dirty="0">
                <a:ea typeface="굴림" pitchFamily="50" charset="-127"/>
              </a:rPr>
              <a:t>Traversals of trees</a:t>
            </a:r>
          </a:p>
          <a:p>
            <a:r>
              <a:rPr lang="en-US" altLang="ko-KR" sz="2400" dirty="0">
                <a:ea typeface="굴림" pitchFamily="50" charset="-127"/>
              </a:rPr>
              <a:t>Binary trees</a:t>
            </a:r>
          </a:p>
          <a:p>
            <a:r>
              <a:rPr lang="en-US" altLang="ko-KR" sz="2400" dirty="0">
                <a:ea typeface="굴림" pitchFamily="50" charset="-127"/>
              </a:rPr>
              <a:t>Binary search trees</a:t>
            </a:r>
          </a:p>
          <a:p>
            <a:r>
              <a:rPr lang="en-US" altLang="ko-KR" sz="2400" dirty="0">
                <a:ea typeface="굴림" pitchFamily="50" charset="-127"/>
              </a:rPr>
              <a:t>AVL trees</a:t>
            </a:r>
          </a:p>
          <a:p>
            <a:r>
              <a:rPr lang="en-US" altLang="ko-KR" sz="2400" dirty="0">
                <a:ea typeface="굴림" pitchFamily="50" charset="-127"/>
              </a:rPr>
              <a:t>B-trees</a:t>
            </a:r>
            <a:endParaRPr lang="en-US" altLang="ko-KR" sz="2800" dirty="0">
              <a:ea typeface="굴림" pitchFamily="50"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descr="F:\teaching\AlgDataStr\tree.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4183063"/>
            <a:ext cx="6597650" cy="2162175"/>
          </a:xfrm>
          <a:prstGeom prst="rect">
            <a:avLst/>
          </a:prstGeom>
          <a:noFill/>
          <a:extLst>
            <a:ext uri="{909E8E84-426E-40DD-AFC4-6F175D3DCCD1}">
              <a14:hiddenFill xmlns:a14="http://schemas.microsoft.com/office/drawing/2010/main">
                <a:solidFill>
                  <a:srgbClr val="FFFFFF"/>
                </a:solidFill>
              </a14:hiddenFill>
            </a:ext>
          </a:extLst>
        </p:spPr>
      </p:pic>
      <p:sp>
        <p:nvSpPr>
          <p:cNvPr id="94210" name="Rectangle 2"/>
          <p:cNvSpPr>
            <a:spLocks noGrp="1" noChangeArrowheads="1"/>
          </p:cNvSpPr>
          <p:nvPr>
            <p:ph type="title"/>
          </p:nvPr>
        </p:nvSpPr>
        <p:spPr>
          <a:xfrm>
            <a:off x="609600" y="304800"/>
            <a:ext cx="7772400" cy="536575"/>
          </a:xfrm>
        </p:spPr>
        <p:txBody>
          <a:bodyPr>
            <a:normAutofit fontScale="90000"/>
          </a:bodyPr>
          <a:lstStyle/>
          <a:p>
            <a:r>
              <a:rPr lang="en-US" sz="3200"/>
              <a:t>Implementation of Trees (cont.)</a:t>
            </a:r>
          </a:p>
        </p:txBody>
      </p:sp>
      <p:sp>
        <p:nvSpPr>
          <p:cNvPr id="94211"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i="1">
                <a:solidFill>
                  <a:srgbClr val="F217EA"/>
                </a:solidFill>
              </a:rPr>
              <a:t>Another solution</a:t>
            </a:r>
            <a:r>
              <a:rPr lang="en-US" sz="2400"/>
              <a:t>: Keep the children of each node in  linked list of tree nodes.</a:t>
            </a:r>
          </a:p>
          <a:p>
            <a:pPr>
              <a:buFont typeface="Wingdings" pitchFamily="2" charset="2"/>
              <a:buNone/>
            </a:pPr>
            <a:r>
              <a:rPr lang="en-US" sz="1200"/>
              <a:t>	struct TreeNode</a:t>
            </a:r>
          </a:p>
          <a:p>
            <a:pPr>
              <a:buFont typeface="Wingdings" pitchFamily="2" charset="2"/>
              <a:buNone/>
            </a:pPr>
            <a:r>
              <a:rPr lang="en-US" sz="1200"/>
              <a:t>	{</a:t>
            </a:r>
          </a:p>
          <a:p>
            <a:pPr>
              <a:buFont typeface="Wingdings" pitchFamily="2" charset="2"/>
              <a:buNone/>
            </a:pPr>
            <a:r>
              <a:rPr lang="en-US" sz="1200"/>
              <a:t>	    Object         element;</a:t>
            </a:r>
          </a:p>
          <a:p>
            <a:pPr>
              <a:buFont typeface="Wingdings" pitchFamily="2" charset="2"/>
              <a:buNone/>
            </a:pPr>
            <a:r>
              <a:rPr lang="en-US" sz="1200"/>
              <a:t>	    TreeNode   *firstChild</a:t>
            </a:r>
          </a:p>
          <a:p>
            <a:pPr>
              <a:buFont typeface="Wingdings" pitchFamily="2" charset="2"/>
              <a:buNone/>
            </a:pPr>
            <a:r>
              <a:rPr lang="en-US" sz="1200"/>
              <a:t>	    TreeNode   *nextSibling;</a:t>
            </a:r>
          </a:p>
          <a:p>
            <a:pPr>
              <a:buFont typeface="Wingdings" pitchFamily="2" charset="2"/>
              <a:buNone/>
            </a:pPr>
            <a:r>
              <a:rPr lang="en-US" sz="1200"/>
              <a:t>	}</a:t>
            </a:r>
          </a:p>
          <a:p>
            <a:endParaRPr lang="en-US" sz="1200"/>
          </a:p>
        </p:txBody>
      </p:sp>
      <p:pic>
        <p:nvPicPr>
          <p:cNvPr id="94212" name="Picture 4" descr="F:\teaching\AlgDataStr\tree.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488" y="1955800"/>
            <a:ext cx="5715000" cy="1836738"/>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p:cNvSpPr>
            <a:spLocks noChangeArrowheads="1"/>
          </p:cNvSpPr>
          <p:nvPr/>
        </p:nvSpPr>
        <p:spPr bwMode="auto">
          <a:xfrm>
            <a:off x="847725" y="3455988"/>
            <a:ext cx="2554288" cy="4175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5" name="Text Box 7"/>
          <p:cNvSpPr txBox="1">
            <a:spLocks noChangeArrowheads="1"/>
          </p:cNvSpPr>
          <p:nvPr/>
        </p:nvSpPr>
        <p:spPr bwMode="auto">
          <a:xfrm>
            <a:off x="849313" y="3541713"/>
            <a:ext cx="8080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element</a:t>
            </a:r>
          </a:p>
        </p:txBody>
      </p:sp>
      <p:sp>
        <p:nvSpPr>
          <p:cNvPr id="94216" name="Text Box 8"/>
          <p:cNvSpPr txBox="1">
            <a:spLocks noChangeArrowheads="1"/>
          </p:cNvSpPr>
          <p:nvPr/>
        </p:nvSpPr>
        <p:spPr bwMode="auto">
          <a:xfrm>
            <a:off x="1593850" y="3541713"/>
            <a:ext cx="882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firstChild</a:t>
            </a:r>
          </a:p>
        </p:txBody>
      </p:sp>
      <p:sp>
        <p:nvSpPr>
          <p:cNvPr id="94217" name="Text Box 9"/>
          <p:cNvSpPr txBox="1">
            <a:spLocks noChangeArrowheads="1"/>
          </p:cNvSpPr>
          <p:nvPr/>
        </p:nvSpPr>
        <p:spPr bwMode="auto">
          <a:xfrm>
            <a:off x="2411413" y="3517900"/>
            <a:ext cx="10525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nextSibling</a:t>
            </a:r>
          </a:p>
        </p:txBody>
      </p:sp>
      <p:sp>
        <p:nvSpPr>
          <p:cNvPr id="94218" name="Line 10"/>
          <p:cNvSpPr>
            <a:spLocks noChangeShapeType="1"/>
          </p:cNvSpPr>
          <p:nvPr/>
        </p:nvSpPr>
        <p:spPr bwMode="auto">
          <a:xfrm>
            <a:off x="1612900" y="3455988"/>
            <a:ext cx="0" cy="41751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4219" name="Line 11"/>
          <p:cNvSpPr>
            <a:spLocks noChangeShapeType="1"/>
          </p:cNvSpPr>
          <p:nvPr/>
        </p:nvSpPr>
        <p:spPr bwMode="auto">
          <a:xfrm>
            <a:off x="2420938" y="3455988"/>
            <a:ext cx="0" cy="41751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4220" name="Text Box 12"/>
          <p:cNvSpPr txBox="1">
            <a:spLocks noChangeArrowheads="1"/>
          </p:cNvSpPr>
          <p:nvPr/>
        </p:nvSpPr>
        <p:spPr bwMode="auto">
          <a:xfrm>
            <a:off x="241300" y="4295775"/>
            <a:ext cx="4459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Arrows that point downward are </a:t>
            </a:r>
            <a:r>
              <a:rPr lang="en-US" sz="1600">
                <a:latin typeface="Batang" pitchFamily="18" charset="-127"/>
              </a:rPr>
              <a:t>firstChild</a:t>
            </a:r>
            <a:r>
              <a:rPr lang="en-US" sz="1600"/>
              <a:t> links.</a:t>
            </a:r>
          </a:p>
        </p:txBody>
      </p:sp>
      <p:sp>
        <p:nvSpPr>
          <p:cNvPr id="94221" name="Text Box 13"/>
          <p:cNvSpPr txBox="1">
            <a:spLocks noChangeArrowheads="1"/>
          </p:cNvSpPr>
          <p:nvPr/>
        </p:nvSpPr>
        <p:spPr bwMode="auto">
          <a:xfrm>
            <a:off x="1577975" y="5240338"/>
            <a:ext cx="264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Arrows that go left to right </a:t>
            </a:r>
          </a:p>
          <a:p>
            <a:r>
              <a:rPr lang="en-US" sz="1600"/>
              <a:t>are </a:t>
            </a:r>
            <a:r>
              <a:rPr lang="en-US" sz="1600">
                <a:latin typeface="Batang" pitchFamily="18" charset="-127"/>
              </a:rPr>
              <a:t>nextSibling</a:t>
            </a:r>
            <a:r>
              <a:rPr lang="en-US" sz="1600"/>
              <a:t> links.</a:t>
            </a:r>
          </a:p>
        </p:txBody>
      </p:sp>
      <p:grpSp>
        <p:nvGrpSpPr>
          <p:cNvPr id="94226" name="Group 18"/>
          <p:cNvGrpSpPr>
            <a:grpSpLocks/>
          </p:cNvGrpSpPr>
          <p:nvPr/>
        </p:nvGrpSpPr>
        <p:grpSpPr bwMode="auto">
          <a:xfrm>
            <a:off x="5405438" y="3959225"/>
            <a:ext cx="3432175" cy="922338"/>
            <a:chOff x="3405" y="2494"/>
            <a:chExt cx="2162" cy="581"/>
          </a:xfrm>
        </p:grpSpPr>
        <p:sp>
          <p:nvSpPr>
            <p:cNvPr id="94223" name="Text Box 15"/>
            <p:cNvSpPr txBox="1">
              <a:spLocks noChangeArrowheads="1"/>
            </p:cNvSpPr>
            <p:nvPr/>
          </p:nvSpPr>
          <p:spPr bwMode="auto">
            <a:xfrm>
              <a:off x="3553" y="2494"/>
              <a:ext cx="201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Node E has both a link to a </a:t>
              </a:r>
            </a:p>
            <a:p>
              <a:r>
                <a:rPr lang="en-US" sz="1600"/>
                <a:t>sibling (F) and a link to a child (I)</a:t>
              </a:r>
            </a:p>
          </p:txBody>
        </p:sp>
        <p:sp>
          <p:nvSpPr>
            <p:cNvPr id="94224" name="Line 16"/>
            <p:cNvSpPr>
              <a:spLocks noChangeShapeType="1"/>
            </p:cNvSpPr>
            <p:nvPr/>
          </p:nvSpPr>
          <p:spPr bwMode="auto">
            <a:xfrm flipH="1">
              <a:off x="3405" y="2821"/>
              <a:ext cx="568" cy="25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4225" name="Text Box 17"/>
          <p:cNvSpPr txBox="1">
            <a:spLocks noChangeArrowheads="1"/>
          </p:cNvSpPr>
          <p:nvPr/>
        </p:nvSpPr>
        <p:spPr bwMode="auto">
          <a:xfrm>
            <a:off x="6242050" y="5842000"/>
            <a:ext cx="28626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Leaf nodes have no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20"/>
                                        </p:tgtEl>
                                        <p:attrNameLst>
                                          <p:attrName>style.visibility</p:attrName>
                                        </p:attrNameLst>
                                      </p:cBhvr>
                                      <p:to>
                                        <p:strVal val="visible"/>
                                      </p:to>
                                    </p:set>
                                    <p:animEffect transition="in" filter="blinds(horizontal)">
                                      <p:cBhvr>
                                        <p:cTn id="7" dur="500"/>
                                        <p:tgtEl>
                                          <p:spTgt spid="94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21"/>
                                        </p:tgtEl>
                                        <p:attrNameLst>
                                          <p:attrName>style.visibility</p:attrName>
                                        </p:attrNameLst>
                                      </p:cBhvr>
                                      <p:to>
                                        <p:strVal val="visible"/>
                                      </p:to>
                                    </p:set>
                                    <p:animEffect transition="in" filter="blinds(horizontal)">
                                      <p:cBhvr>
                                        <p:cTn id="12" dur="500"/>
                                        <p:tgtEl>
                                          <p:spTgt spid="94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26"/>
                                        </p:tgtEl>
                                        <p:attrNameLst>
                                          <p:attrName>style.visibility</p:attrName>
                                        </p:attrNameLst>
                                      </p:cBhvr>
                                      <p:to>
                                        <p:strVal val="visible"/>
                                      </p:to>
                                    </p:set>
                                    <p:animEffect transition="in" filter="blinds(horizontal)">
                                      <p:cBhvr>
                                        <p:cTn id="17" dur="500"/>
                                        <p:tgtEl>
                                          <p:spTgt spid="94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25"/>
                                        </p:tgtEl>
                                        <p:attrNameLst>
                                          <p:attrName>style.visibility</p:attrName>
                                        </p:attrNameLst>
                                      </p:cBhvr>
                                      <p:to>
                                        <p:strVal val="visible"/>
                                      </p:to>
                                    </p:set>
                                    <p:animEffect transition="in" filter="blinds(horizontal)">
                                      <p:cBhvr>
                                        <p:cTn id="22" dur="500"/>
                                        <p:tgtEl>
                                          <p:spTgt spid="9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autoUpdateAnimBg="0"/>
      <p:bldP spid="94221" grpId="0" autoUpdateAnimBg="0"/>
      <p:bldP spid="9422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teaching\AlgDataStr\tree.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1252538"/>
            <a:ext cx="6597650" cy="2162175"/>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p:cNvSpPr>
            <a:spLocks noGrp="1" noChangeArrowheads="1"/>
          </p:cNvSpPr>
          <p:nvPr>
            <p:ph type="title"/>
          </p:nvPr>
        </p:nvSpPr>
        <p:spPr>
          <a:xfrm>
            <a:off x="609600" y="304800"/>
            <a:ext cx="7772400" cy="536575"/>
          </a:xfrm>
        </p:spPr>
        <p:txBody>
          <a:bodyPr>
            <a:normAutofit fontScale="90000"/>
          </a:bodyPr>
          <a:lstStyle/>
          <a:p>
            <a:r>
              <a:rPr lang="en-US" sz="3200"/>
              <a:t>Implementation of Trees (cont.)</a:t>
            </a:r>
          </a:p>
        </p:txBody>
      </p:sp>
      <p:sp>
        <p:nvSpPr>
          <p:cNvPr id="95381" name="Rectangle 149"/>
          <p:cNvSpPr>
            <a:spLocks noChangeArrowheads="1"/>
          </p:cNvSpPr>
          <p:nvPr/>
        </p:nvSpPr>
        <p:spPr bwMode="auto">
          <a:xfrm>
            <a:off x="68263" y="2197100"/>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228600" algn="l"/>
              </a:tabLst>
            </a:pPr>
            <a:r>
              <a:rPr lang="en-US" sz="700" dirty="0">
                <a:latin typeface="Times New Roman" pitchFamily="18" charset="0"/>
                <a:cs typeface="Times New Roman" pitchFamily="18" charset="0"/>
              </a:rPr>
              <a:t>   </a:t>
            </a:r>
            <a:r>
              <a:rPr lang="en-US" sz="1200" dirty="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r>
              <a:rPr lang="en-US" sz="12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eaLnBrk="0" hangingPunct="0">
              <a:tabLst>
                <a:tab pos="228600" algn="l"/>
              </a:tabLst>
            </a:pPr>
            <a:endParaRPr lang="en-US" dirty="0">
              <a:latin typeface="Times New Roman" pitchFamily="18" charset="0"/>
            </a:endParaRPr>
          </a:p>
        </p:txBody>
      </p:sp>
      <p:sp>
        <p:nvSpPr>
          <p:cNvPr id="95410" name="Rectangle 178"/>
          <p:cNvSpPr>
            <a:spLocks noChangeArrowheads="1"/>
          </p:cNvSpPr>
          <p:nvPr/>
        </p:nvSpPr>
        <p:spPr bwMode="auto">
          <a:xfrm>
            <a:off x="68263" y="21971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pPr eaLnBrk="0" hangingPunct="0"/>
            <a:endParaRPr lang="en-US">
              <a:latin typeface="Times New Roman" pitchFamily="18" charset="0"/>
            </a:endParaRPr>
          </a:p>
        </p:txBody>
      </p:sp>
      <p:sp>
        <p:nvSpPr>
          <p:cNvPr id="95542" name="Rectangle 310"/>
          <p:cNvSpPr>
            <a:spLocks noChangeArrowheads="1"/>
          </p:cNvSpPr>
          <p:nvPr/>
        </p:nvSpPr>
        <p:spPr bwMode="auto">
          <a:xfrm>
            <a:off x="2947988" y="35766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a:t>
            </a:r>
          </a:p>
          <a:p>
            <a:pPr eaLnBrk="0" hangingPunct="0"/>
            <a:endParaRPr lang="en-US">
              <a:latin typeface="Times New Roman" pitchFamily="18" charset="0"/>
            </a:endParaRPr>
          </a:p>
        </p:txBody>
      </p:sp>
      <p:sp>
        <p:nvSpPr>
          <p:cNvPr id="95543" name="Rectangle 311"/>
          <p:cNvSpPr>
            <a:spLocks noChangeArrowheads="1"/>
          </p:cNvSpPr>
          <p:nvPr/>
        </p:nvSpPr>
        <p:spPr bwMode="auto">
          <a:xfrm>
            <a:off x="3222625" y="3576638"/>
            <a:ext cx="549275" cy="274637"/>
          </a:xfrm>
          <a:prstGeom prst="rect">
            <a:avLst/>
          </a:prstGeom>
          <a:solidFill>
            <a:srgbClr val="FFFFFF"/>
          </a:solidFill>
          <a:ln w="9525">
            <a:solidFill>
              <a:srgbClr val="000000"/>
            </a:solidFill>
            <a:miter lim="800000"/>
            <a:headEnd/>
            <a:tailEnd/>
          </a:ln>
        </p:spPr>
        <p:txBody>
          <a:bodyPr/>
          <a:lstStyle/>
          <a:p>
            <a:endParaRPr lang="en-US"/>
          </a:p>
        </p:txBody>
      </p:sp>
      <p:sp>
        <p:nvSpPr>
          <p:cNvPr id="95544" name="Rectangle 312"/>
          <p:cNvSpPr>
            <a:spLocks noChangeArrowheads="1"/>
          </p:cNvSpPr>
          <p:nvPr/>
        </p:nvSpPr>
        <p:spPr bwMode="auto">
          <a:xfrm>
            <a:off x="3770313" y="3576638"/>
            <a:ext cx="457200"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41" name="Rectangle 309"/>
          <p:cNvSpPr>
            <a:spLocks noChangeArrowheads="1"/>
          </p:cNvSpPr>
          <p:nvPr/>
        </p:nvSpPr>
        <p:spPr bwMode="auto">
          <a:xfrm>
            <a:off x="766763"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B</a:t>
            </a:r>
          </a:p>
          <a:p>
            <a:pPr eaLnBrk="0" hangingPunct="0"/>
            <a:endParaRPr lang="en-US">
              <a:latin typeface="Times New Roman" pitchFamily="18" charset="0"/>
            </a:endParaRPr>
          </a:p>
        </p:txBody>
      </p:sp>
      <p:sp>
        <p:nvSpPr>
          <p:cNvPr id="95540" name="Rectangle 308"/>
          <p:cNvSpPr>
            <a:spLocks noChangeArrowheads="1"/>
          </p:cNvSpPr>
          <p:nvPr/>
        </p:nvSpPr>
        <p:spPr bwMode="auto">
          <a:xfrm>
            <a:off x="1039813"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39" name="Rectangle 307"/>
          <p:cNvSpPr>
            <a:spLocks noChangeArrowheads="1"/>
          </p:cNvSpPr>
          <p:nvPr/>
        </p:nvSpPr>
        <p:spPr bwMode="auto">
          <a:xfrm>
            <a:off x="1223963" y="4216400"/>
            <a:ext cx="182562" cy="274638"/>
          </a:xfrm>
          <a:prstGeom prst="rect">
            <a:avLst/>
          </a:prstGeom>
          <a:solidFill>
            <a:srgbClr val="FFFFFF"/>
          </a:solidFill>
          <a:ln w="9525">
            <a:solidFill>
              <a:srgbClr val="000000"/>
            </a:solidFill>
            <a:miter lim="800000"/>
            <a:headEnd/>
            <a:tailEnd/>
          </a:ln>
        </p:spPr>
        <p:txBody>
          <a:bodyPr/>
          <a:lstStyle/>
          <a:p>
            <a:endParaRPr lang="en-US"/>
          </a:p>
        </p:txBody>
      </p:sp>
      <p:sp>
        <p:nvSpPr>
          <p:cNvPr id="95538" name="Rectangle 306"/>
          <p:cNvSpPr>
            <a:spLocks noChangeArrowheads="1"/>
          </p:cNvSpPr>
          <p:nvPr/>
        </p:nvSpPr>
        <p:spPr bwMode="auto">
          <a:xfrm>
            <a:off x="1716088"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C</a:t>
            </a:r>
          </a:p>
          <a:p>
            <a:pPr eaLnBrk="0" hangingPunct="0"/>
            <a:endParaRPr lang="en-US">
              <a:latin typeface="Times New Roman" pitchFamily="18" charset="0"/>
            </a:endParaRPr>
          </a:p>
        </p:txBody>
      </p:sp>
      <p:sp>
        <p:nvSpPr>
          <p:cNvPr id="95537" name="Rectangle 305"/>
          <p:cNvSpPr>
            <a:spLocks noChangeArrowheads="1"/>
          </p:cNvSpPr>
          <p:nvPr/>
        </p:nvSpPr>
        <p:spPr bwMode="auto">
          <a:xfrm>
            <a:off x="1990725" y="4216400"/>
            <a:ext cx="365125"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36" name="Rectangle 304"/>
          <p:cNvSpPr>
            <a:spLocks noChangeArrowheads="1"/>
          </p:cNvSpPr>
          <p:nvPr/>
        </p:nvSpPr>
        <p:spPr bwMode="auto">
          <a:xfrm>
            <a:off x="2778125" y="4216400"/>
            <a:ext cx="274638"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D</a:t>
            </a:r>
          </a:p>
          <a:p>
            <a:pPr eaLnBrk="0" hangingPunct="0"/>
            <a:endParaRPr lang="en-US">
              <a:latin typeface="Times New Roman" pitchFamily="18" charset="0"/>
            </a:endParaRPr>
          </a:p>
        </p:txBody>
      </p:sp>
      <p:sp>
        <p:nvSpPr>
          <p:cNvPr id="95535" name="Rectangle 303"/>
          <p:cNvSpPr>
            <a:spLocks noChangeArrowheads="1"/>
          </p:cNvSpPr>
          <p:nvPr/>
        </p:nvSpPr>
        <p:spPr bwMode="auto">
          <a:xfrm>
            <a:off x="3052763" y="4216400"/>
            <a:ext cx="182562" cy="274638"/>
          </a:xfrm>
          <a:prstGeom prst="rect">
            <a:avLst/>
          </a:prstGeom>
          <a:solidFill>
            <a:srgbClr val="FFFFFF"/>
          </a:solidFill>
          <a:ln w="9525">
            <a:solidFill>
              <a:srgbClr val="000000"/>
            </a:solidFill>
            <a:miter lim="800000"/>
            <a:headEnd/>
            <a:tailEnd/>
          </a:ln>
        </p:spPr>
        <p:txBody>
          <a:bodyPr/>
          <a:lstStyle/>
          <a:p>
            <a:endParaRPr lang="en-US"/>
          </a:p>
        </p:txBody>
      </p:sp>
      <p:sp>
        <p:nvSpPr>
          <p:cNvPr id="95534" name="Rectangle 302"/>
          <p:cNvSpPr>
            <a:spLocks noChangeArrowheads="1"/>
          </p:cNvSpPr>
          <p:nvPr/>
        </p:nvSpPr>
        <p:spPr bwMode="auto">
          <a:xfrm>
            <a:off x="3235325" y="4216400"/>
            <a:ext cx="182563"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 </a:t>
            </a:r>
          </a:p>
          <a:p>
            <a:pPr eaLnBrk="0" hangingPunct="0"/>
            <a:endParaRPr lang="en-US">
              <a:latin typeface="Times New Roman" pitchFamily="18" charset="0"/>
            </a:endParaRPr>
          </a:p>
        </p:txBody>
      </p:sp>
      <p:sp>
        <p:nvSpPr>
          <p:cNvPr id="95533" name="Rectangle 301"/>
          <p:cNvSpPr>
            <a:spLocks noChangeArrowheads="1"/>
          </p:cNvSpPr>
          <p:nvPr/>
        </p:nvSpPr>
        <p:spPr bwMode="auto">
          <a:xfrm>
            <a:off x="3692525" y="4216400"/>
            <a:ext cx="274638"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E</a:t>
            </a:r>
          </a:p>
          <a:p>
            <a:pPr eaLnBrk="0" hangingPunct="0"/>
            <a:endParaRPr lang="en-US">
              <a:latin typeface="Times New Roman" pitchFamily="18" charset="0"/>
            </a:endParaRPr>
          </a:p>
        </p:txBody>
      </p:sp>
      <p:sp>
        <p:nvSpPr>
          <p:cNvPr id="95532" name="Rectangle 300"/>
          <p:cNvSpPr>
            <a:spLocks noChangeArrowheads="1"/>
          </p:cNvSpPr>
          <p:nvPr/>
        </p:nvSpPr>
        <p:spPr bwMode="auto">
          <a:xfrm>
            <a:off x="3967163" y="4216400"/>
            <a:ext cx="182562" cy="274638"/>
          </a:xfrm>
          <a:prstGeom prst="rect">
            <a:avLst/>
          </a:prstGeom>
          <a:solidFill>
            <a:srgbClr val="FFFFFF"/>
          </a:solidFill>
          <a:ln w="9525">
            <a:solidFill>
              <a:srgbClr val="000000"/>
            </a:solidFill>
            <a:miter lim="800000"/>
            <a:headEnd/>
            <a:tailEnd/>
          </a:ln>
        </p:spPr>
        <p:txBody>
          <a:bodyPr/>
          <a:lstStyle/>
          <a:p>
            <a:endParaRPr lang="en-US"/>
          </a:p>
        </p:txBody>
      </p:sp>
      <p:sp>
        <p:nvSpPr>
          <p:cNvPr id="95531" name="Rectangle 299"/>
          <p:cNvSpPr>
            <a:spLocks noChangeArrowheads="1"/>
          </p:cNvSpPr>
          <p:nvPr/>
        </p:nvSpPr>
        <p:spPr bwMode="auto">
          <a:xfrm>
            <a:off x="4149725" y="4216400"/>
            <a:ext cx="182563" cy="274638"/>
          </a:xfrm>
          <a:prstGeom prst="rect">
            <a:avLst/>
          </a:prstGeom>
          <a:solidFill>
            <a:srgbClr val="FFFFFF"/>
          </a:solidFill>
          <a:ln w="9525">
            <a:solidFill>
              <a:srgbClr val="000000"/>
            </a:solidFill>
            <a:miter lim="800000"/>
            <a:headEnd/>
            <a:tailEnd/>
          </a:ln>
        </p:spPr>
        <p:txBody>
          <a:bodyPr/>
          <a:lstStyle/>
          <a:p>
            <a:endParaRPr lang="en-US"/>
          </a:p>
        </p:txBody>
      </p:sp>
      <p:sp>
        <p:nvSpPr>
          <p:cNvPr id="95530" name="Rectangle 298"/>
          <p:cNvSpPr>
            <a:spLocks noChangeArrowheads="1"/>
          </p:cNvSpPr>
          <p:nvPr/>
        </p:nvSpPr>
        <p:spPr bwMode="auto">
          <a:xfrm>
            <a:off x="4697413"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F</a:t>
            </a:r>
          </a:p>
          <a:p>
            <a:pPr eaLnBrk="0" hangingPunct="0"/>
            <a:endParaRPr lang="en-US">
              <a:latin typeface="Times New Roman" pitchFamily="18" charset="0"/>
            </a:endParaRPr>
          </a:p>
        </p:txBody>
      </p:sp>
      <p:sp>
        <p:nvSpPr>
          <p:cNvPr id="95529" name="Rectangle 297"/>
          <p:cNvSpPr>
            <a:spLocks noChangeArrowheads="1"/>
          </p:cNvSpPr>
          <p:nvPr/>
        </p:nvSpPr>
        <p:spPr bwMode="auto">
          <a:xfrm>
            <a:off x="4972050" y="4216400"/>
            <a:ext cx="182563" cy="274638"/>
          </a:xfrm>
          <a:prstGeom prst="rect">
            <a:avLst/>
          </a:prstGeom>
          <a:solidFill>
            <a:srgbClr val="FFFFFF"/>
          </a:solidFill>
          <a:ln w="9525">
            <a:solidFill>
              <a:srgbClr val="000000"/>
            </a:solidFill>
            <a:miter lim="800000"/>
            <a:headEnd/>
            <a:tailEnd/>
          </a:ln>
        </p:spPr>
        <p:txBody>
          <a:bodyPr/>
          <a:lstStyle/>
          <a:p>
            <a:endParaRPr lang="en-US"/>
          </a:p>
        </p:txBody>
      </p:sp>
      <p:sp>
        <p:nvSpPr>
          <p:cNvPr id="95528" name="Rectangle 296"/>
          <p:cNvSpPr>
            <a:spLocks noChangeArrowheads="1"/>
          </p:cNvSpPr>
          <p:nvPr/>
        </p:nvSpPr>
        <p:spPr bwMode="auto">
          <a:xfrm flipV="1">
            <a:off x="5154613" y="4216400"/>
            <a:ext cx="182562" cy="274638"/>
          </a:xfrm>
          <a:prstGeom prst="rect">
            <a:avLst/>
          </a:prstGeom>
          <a:solidFill>
            <a:srgbClr val="FFFFFF"/>
          </a:solidFill>
          <a:ln w="9525">
            <a:solidFill>
              <a:srgbClr val="000000"/>
            </a:solidFill>
            <a:miter lim="800000"/>
            <a:headEnd/>
            <a:tailEnd/>
          </a:ln>
        </p:spPr>
        <p:txBody>
          <a:bodyPr/>
          <a:lstStyle/>
          <a:p>
            <a:endParaRPr lang="en-US"/>
          </a:p>
        </p:txBody>
      </p:sp>
      <p:sp>
        <p:nvSpPr>
          <p:cNvPr id="95527" name="Rectangle 295"/>
          <p:cNvSpPr>
            <a:spLocks noChangeArrowheads="1"/>
          </p:cNvSpPr>
          <p:nvPr/>
        </p:nvSpPr>
        <p:spPr bwMode="auto">
          <a:xfrm>
            <a:off x="5703888"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G</a:t>
            </a:r>
          </a:p>
          <a:p>
            <a:pPr eaLnBrk="0" hangingPunct="0"/>
            <a:endParaRPr lang="en-US">
              <a:latin typeface="Times New Roman" pitchFamily="18" charset="0"/>
            </a:endParaRPr>
          </a:p>
        </p:txBody>
      </p:sp>
      <p:sp>
        <p:nvSpPr>
          <p:cNvPr id="95526" name="Rectangle 294"/>
          <p:cNvSpPr>
            <a:spLocks noChangeArrowheads="1"/>
          </p:cNvSpPr>
          <p:nvPr/>
        </p:nvSpPr>
        <p:spPr bwMode="auto">
          <a:xfrm>
            <a:off x="5978525" y="4216400"/>
            <a:ext cx="274638" cy="274638"/>
          </a:xfrm>
          <a:prstGeom prst="rect">
            <a:avLst/>
          </a:prstGeom>
          <a:solidFill>
            <a:srgbClr val="FFFFFF"/>
          </a:solidFill>
          <a:ln w="9525">
            <a:solidFill>
              <a:srgbClr val="000000"/>
            </a:solidFill>
            <a:miter lim="800000"/>
            <a:headEnd/>
            <a:tailEnd/>
          </a:ln>
        </p:spPr>
        <p:txBody>
          <a:bodyPr/>
          <a:lstStyle/>
          <a:p>
            <a:endParaRPr lang="en-US" sz="1000">
              <a:latin typeface="Times New Roman" pitchFamily="18" charset="0"/>
              <a:cs typeface="Times New Roman" pitchFamily="18" charset="0"/>
            </a:endParaRPr>
          </a:p>
          <a:p>
            <a:pPr eaLnBrk="0" hangingPunct="0"/>
            <a:endParaRPr lang="en-US">
              <a:latin typeface="Times New Roman" pitchFamily="18" charset="0"/>
            </a:endParaRPr>
          </a:p>
        </p:txBody>
      </p:sp>
      <p:sp>
        <p:nvSpPr>
          <p:cNvPr id="95525" name="Rectangle 293"/>
          <p:cNvSpPr>
            <a:spLocks noChangeArrowheads="1"/>
          </p:cNvSpPr>
          <p:nvPr/>
        </p:nvSpPr>
        <p:spPr bwMode="auto">
          <a:xfrm flipH="1">
            <a:off x="6161088" y="42164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24" name="Rectangle 292"/>
          <p:cNvSpPr>
            <a:spLocks noChangeArrowheads="1"/>
          </p:cNvSpPr>
          <p:nvPr/>
        </p:nvSpPr>
        <p:spPr bwMode="auto">
          <a:xfrm>
            <a:off x="2503488"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I</a:t>
            </a:r>
          </a:p>
          <a:p>
            <a:pPr eaLnBrk="0" hangingPunct="0"/>
            <a:endParaRPr lang="en-US">
              <a:latin typeface="Times New Roman" pitchFamily="18" charset="0"/>
            </a:endParaRPr>
          </a:p>
        </p:txBody>
      </p:sp>
      <p:sp>
        <p:nvSpPr>
          <p:cNvPr id="95523" name="Rectangle 291"/>
          <p:cNvSpPr>
            <a:spLocks noChangeArrowheads="1"/>
          </p:cNvSpPr>
          <p:nvPr/>
        </p:nvSpPr>
        <p:spPr bwMode="auto">
          <a:xfrm>
            <a:off x="2778125" y="4783138"/>
            <a:ext cx="274638"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22" name="Rectangle 290"/>
          <p:cNvSpPr>
            <a:spLocks noChangeArrowheads="1"/>
          </p:cNvSpPr>
          <p:nvPr/>
        </p:nvSpPr>
        <p:spPr bwMode="auto">
          <a:xfrm>
            <a:off x="2960688" y="4783138"/>
            <a:ext cx="182562" cy="274637"/>
          </a:xfrm>
          <a:prstGeom prst="rect">
            <a:avLst/>
          </a:prstGeom>
          <a:solidFill>
            <a:srgbClr val="FFFFFF"/>
          </a:solidFill>
          <a:ln w="9525">
            <a:solidFill>
              <a:srgbClr val="000000"/>
            </a:solidFill>
            <a:miter lim="800000"/>
            <a:headEnd/>
            <a:tailEnd/>
          </a:ln>
        </p:spPr>
        <p:txBody>
          <a:bodyPr/>
          <a:lstStyle/>
          <a:p>
            <a:endParaRPr lang="en-US"/>
          </a:p>
        </p:txBody>
      </p:sp>
      <p:sp>
        <p:nvSpPr>
          <p:cNvPr id="95521" name="Rectangle 289"/>
          <p:cNvSpPr>
            <a:spLocks noChangeArrowheads="1"/>
          </p:cNvSpPr>
          <p:nvPr/>
        </p:nvSpPr>
        <p:spPr bwMode="auto">
          <a:xfrm>
            <a:off x="3509963"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J</a:t>
            </a:r>
          </a:p>
          <a:p>
            <a:pPr eaLnBrk="0" hangingPunct="0"/>
            <a:endParaRPr lang="en-US">
              <a:latin typeface="Times New Roman" pitchFamily="18" charset="0"/>
            </a:endParaRPr>
          </a:p>
        </p:txBody>
      </p:sp>
      <p:sp>
        <p:nvSpPr>
          <p:cNvPr id="95520" name="Rectangle 288"/>
          <p:cNvSpPr>
            <a:spLocks noChangeArrowheads="1"/>
          </p:cNvSpPr>
          <p:nvPr/>
        </p:nvSpPr>
        <p:spPr bwMode="auto">
          <a:xfrm>
            <a:off x="3783013" y="4783138"/>
            <a:ext cx="182562" cy="274637"/>
          </a:xfrm>
          <a:prstGeom prst="rect">
            <a:avLst/>
          </a:prstGeom>
          <a:solidFill>
            <a:srgbClr val="FFFFFF"/>
          </a:solidFill>
          <a:ln w="9525">
            <a:solidFill>
              <a:srgbClr val="000000"/>
            </a:solidFill>
            <a:miter lim="800000"/>
            <a:headEnd/>
            <a:tailEnd/>
          </a:ln>
        </p:spPr>
        <p:txBody>
          <a:bodyPr/>
          <a:lstStyle/>
          <a:p>
            <a:endParaRPr lang="en-US"/>
          </a:p>
        </p:txBody>
      </p:sp>
      <p:sp>
        <p:nvSpPr>
          <p:cNvPr id="95519" name="Rectangle 287"/>
          <p:cNvSpPr>
            <a:spLocks noChangeArrowheads="1"/>
          </p:cNvSpPr>
          <p:nvPr/>
        </p:nvSpPr>
        <p:spPr bwMode="auto">
          <a:xfrm>
            <a:off x="3967163"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18" name="Rectangle 286"/>
          <p:cNvSpPr>
            <a:spLocks noChangeArrowheads="1"/>
          </p:cNvSpPr>
          <p:nvPr/>
        </p:nvSpPr>
        <p:spPr bwMode="auto">
          <a:xfrm>
            <a:off x="4514850" y="4783138"/>
            <a:ext cx="274638"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K</a:t>
            </a:r>
          </a:p>
          <a:p>
            <a:pPr eaLnBrk="0" hangingPunct="0"/>
            <a:endParaRPr lang="en-US">
              <a:latin typeface="Times New Roman" pitchFamily="18" charset="0"/>
            </a:endParaRPr>
          </a:p>
        </p:txBody>
      </p:sp>
      <p:sp>
        <p:nvSpPr>
          <p:cNvPr id="95517" name="Rectangle 285"/>
          <p:cNvSpPr>
            <a:spLocks noChangeArrowheads="1"/>
          </p:cNvSpPr>
          <p:nvPr/>
        </p:nvSpPr>
        <p:spPr bwMode="auto">
          <a:xfrm>
            <a:off x="4789488"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16" name="Rectangle 284"/>
          <p:cNvSpPr>
            <a:spLocks noChangeArrowheads="1"/>
          </p:cNvSpPr>
          <p:nvPr/>
        </p:nvSpPr>
        <p:spPr bwMode="auto">
          <a:xfrm>
            <a:off x="4972050" y="4783138"/>
            <a:ext cx="182563" cy="274637"/>
          </a:xfrm>
          <a:prstGeom prst="rect">
            <a:avLst/>
          </a:prstGeom>
          <a:solidFill>
            <a:srgbClr val="FFFFFF"/>
          </a:solidFill>
          <a:ln w="9525">
            <a:solidFill>
              <a:srgbClr val="000000"/>
            </a:solidFill>
            <a:miter lim="800000"/>
            <a:headEnd/>
            <a:tailEnd/>
          </a:ln>
        </p:spPr>
        <p:txBody>
          <a:bodyPr/>
          <a:lstStyle/>
          <a:p>
            <a:endParaRPr lang="en-US"/>
          </a:p>
        </p:txBody>
      </p:sp>
      <p:sp>
        <p:nvSpPr>
          <p:cNvPr id="95515" name="Rectangle 283"/>
          <p:cNvSpPr>
            <a:spLocks noChangeArrowheads="1"/>
          </p:cNvSpPr>
          <p:nvPr/>
        </p:nvSpPr>
        <p:spPr bwMode="auto">
          <a:xfrm>
            <a:off x="5429250" y="4783138"/>
            <a:ext cx="274638"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L</a:t>
            </a:r>
          </a:p>
          <a:p>
            <a:pPr eaLnBrk="0" hangingPunct="0"/>
            <a:endParaRPr lang="en-US">
              <a:latin typeface="Times New Roman" pitchFamily="18" charset="0"/>
            </a:endParaRPr>
          </a:p>
        </p:txBody>
      </p:sp>
      <p:sp>
        <p:nvSpPr>
          <p:cNvPr id="95514" name="Rectangle 282"/>
          <p:cNvSpPr>
            <a:spLocks noChangeArrowheads="1"/>
          </p:cNvSpPr>
          <p:nvPr/>
        </p:nvSpPr>
        <p:spPr bwMode="auto">
          <a:xfrm>
            <a:off x="5703888"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13" name="Rectangle 281"/>
          <p:cNvSpPr>
            <a:spLocks noChangeArrowheads="1"/>
          </p:cNvSpPr>
          <p:nvPr/>
        </p:nvSpPr>
        <p:spPr bwMode="auto">
          <a:xfrm>
            <a:off x="5886450" y="4783138"/>
            <a:ext cx="274638" cy="274637"/>
          </a:xfrm>
          <a:prstGeom prst="rect">
            <a:avLst/>
          </a:prstGeom>
          <a:solidFill>
            <a:srgbClr val="FFFFFF"/>
          </a:solidFill>
          <a:ln w="9525">
            <a:solidFill>
              <a:srgbClr val="000000"/>
            </a:solidFill>
            <a:miter lim="800000"/>
            <a:headEnd/>
            <a:tailEnd/>
          </a:ln>
        </p:spPr>
        <p:txBody>
          <a:bodyPr/>
          <a:lstStyle/>
          <a:p>
            <a:endParaRPr lang="en-US">
              <a:latin typeface="Times New Roman" pitchFamily="18" charset="0"/>
            </a:endParaRPr>
          </a:p>
        </p:txBody>
      </p:sp>
      <p:sp>
        <p:nvSpPr>
          <p:cNvPr id="95512" name="Rectangle 280"/>
          <p:cNvSpPr>
            <a:spLocks noChangeArrowheads="1"/>
          </p:cNvSpPr>
          <p:nvPr/>
        </p:nvSpPr>
        <p:spPr bwMode="auto">
          <a:xfrm>
            <a:off x="1131888" y="478313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H</a:t>
            </a:r>
          </a:p>
          <a:p>
            <a:pPr eaLnBrk="0" hangingPunct="0"/>
            <a:endParaRPr lang="en-US">
              <a:latin typeface="Times New Roman" pitchFamily="18" charset="0"/>
            </a:endParaRPr>
          </a:p>
        </p:txBody>
      </p:sp>
      <p:sp>
        <p:nvSpPr>
          <p:cNvPr id="95511" name="Rectangle 279"/>
          <p:cNvSpPr>
            <a:spLocks noChangeArrowheads="1"/>
          </p:cNvSpPr>
          <p:nvPr/>
        </p:nvSpPr>
        <p:spPr bwMode="auto">
          <a:xfrm>
            <a:off x="1406525" y="4783138"/>
            <a:ext cx="365125"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10" name="Rectangle 278"/>
          <p:cNvSpPr>
            <a:spLocks noChangeArrowheads="1"/>
          </p:cNvSpPr>
          <p:nvPr/>
        </p:nvSpPr>
        <p:spPr bwMode="auto">
          <a:xfrm>
            <a:off x="1771650" y="4783138"/>
            <a:ext cx="365125"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09" name="Rectangle 277"/>
          <p:cNvSpPr>
            <a:spLocks noChangeArrowheads="1"/>
          </p:cNvSpPr>
          <p:nvPr/>
        </p:nvSpPr>
        <p:spPr bwMode="auto">
          <a:xfrm>
            <a:off x="3417888" y="5257800"/>
            <a:ext cx="365125"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P</a:t>
            </a:r>
          </a:p>
          <a:p>
            <a:pPr eaLnBrk="0" hangingPunct="0"/>
            <a:endParaRPr lang="en-US">
              <a:latin typeface="Times New Roman" pitchFamily="18" charset="0"/>
            </a:endParaRPr>
          </a:p>
        </p:txBody>
      </p:sp>
      <p:sp>
        <p:nvSpPr>
          <p:cNvPr id="95508" name="Rectangle 276"/>
          <p:cNvSpPr>
            <a:spLocks noChangeArrowheads="1"/>
          </p:cNvSpPr>
          <p:nvPr/>
        </p:nvSpPr>
        <p:spPr bwMode="auto">
          <a:xfrm>
            <a:off x="3783013" y="52578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07" name="Rectangle 275"/>
          <p:cNvSpPr>
            <a:spLocks noChangeArrowheads="1"/>
          </p:cNvSpPr>
          <p:nvPr/>
        </p:nvSpPr>
        <p:spPr bwMode="auto">
          <a:xfrm>
            <a:off x="4057650" y="5257800"/>
            <a:ext cx="274638" cy="274638"/>
          </a:xfrm>
          <a:prstGeom prst="rect">
            <a:avLst/>
          </a:prstGeom>
          <a:solidFill>
            <a:srgbClr val="FFFFFF"/>
          </a:solidFill>
          <a:ln w="9525">
            <a:solidFill>
              <a:srgbClr val="000000"/>
            </a:solidFill>
            <a:miter lim="800000"/>
            <a:headEnd/>
            <a:tailEnd/>
          </a:ln>
        </p:spPr>
        <p:txBody>
          <a:bodyPr/>
          <a:lstStyle/>
          <a:p>
            <a:endParaRPr lang="en-US"/>
          </a:p>
        </p:txBody>
      </p:sp>
      <p:sp>
        <p:nvSpPr>
          <p:cNvPr id="95506" name="Rectangle 274"/>
          <p:cNvSpPr>
            <a:spLocks noChangeArrowheads="1"/>
          </p:cNvSpPr>
          <p:nvPr/>
        </p:nvSpPr>
        <p:spPr bwMode="auto">
          <a:xfrm>
            <a:off x="4697413" y="52578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Q</a:t>
            </a:r>
          </a:p>
          <a:p>
            <a:pPr eaLnBrk="0" hangingPunct="0"/>
            <a:endParaRPr lang="en-US" sz="1000">
              <a:latin typeface="Times New Roman" pitchFamily="18" charset="0"/>
              <a:cs typeface="Times New Roman" pitchFamily="18" charset="0"/>
            </a:endParaRPr>
          </a:p>
          <a:p>
            <a:pPr eaLnBrk="0" hangingPunct="0"/>
            <a:endParaRPr lang="en-US">
              <a:latin typeface="Times New Roman" pitchFamily="18" charset="0"/>
            </a:endParaRPr>
          </a:p>
        </p:txBody>
      </p:sp>
      <p:sp>
        <p:nvSpPr>
          <p:cNvPr id="95505" name="Rectangle 273"/>
          <p:cNvSpPr>
            <a:spLocks noChangeArrowheads="1"/>
          </p:cNvSpPr>
          <p:nvPr/>
        </p:nvSpPr>
        <p:spPr bwMode="auto">
          <a:xfrm>
            <a:off x="4972050" y="5257800"/>
            <a:ext cx="365125"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04" name="Rectangle 272"/>
          <p:cNvSpPr>
            <a:spLocks noChangeArrowheads="1"/>
          </p:cNvSpPr>
          <p:nvPr/>
        </p:nvSpPr>
        <p:spPr bwMode="auto">
          <a:xfrm>
            <a:off x="5338763" y="5257800"/>
            <a:ext cx="274637" cy="274638"/>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02" name="Line 270"/>
          <p:cNvSpPr>
            <a:spLocks noChangeShapeType="1"/>
          </p:cNvSpPr>
          <p:nvPr/>
        </p:nvSpPr>
        <p:spPr bwMode="auto">
          <a:xfrm>
            <a:off x="3325813" y="4314825"/>
            <a:ext cx="3667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501" name="Line 269"/>
          <p:cNvSpPr>
            <a:spLocks noChangeShapeType="1"/>
          </p:cNvSpPr>
          <p:nvPr/>
        </p:nvSpPr>
        <p:spPr bwMode="auto">
          <a:xfrm>
            <a:off x="4240213" y="4314825"/>
            <a:ext cx="45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500" name="Line 268"/>
          <p:cNvSpPr>
            <a:spLocks noChangeShapeType="1"/>
          </p:cNvSpPr>
          <p:nvPr/>
        </p:nvSpPr>
        <p:spPr bwMode="auto">
          <a:xfrm>
            <a:off x="5246688" y="4314825"/>
            <a:ext cx="45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497" name="Line 265"/>
          <p:cNvSpPr>
            <a:spLocks noChangeShapeType="1"/>
          </p:cNvSpPr>
          <p:nvPr/>
        </p:nvSpPr>
        <p:spPr bwMode="auto">
          <a:xfrm flipH="1">
            <a:off x="4606925" y="4405313"/>
            <a:ext cx="457200" cy="3667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496" name="Line 264"/>
          <p:cNvSpPr>
            <a:spLocks noChangeShapeType="1"/>
          </p:cNvSpPr>
          <p:nvPr/>
        </p:nvSpPr>
        <p:spPr bwMode="auto">
          <a:xfrm>
            <a:off x="3052763" y="4972050"/>
            <a:ext cx="45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492" name="Line 260"/>
          <p:cNvSpPr>
            <a:spLocks noChangeShapeType="1"/>
          </p:cNvSpPr>
          <p:nvPr/>
        </p:nvSpPr>
        <p:spPr bwMode="auto">
          <a:xfrm flipV="1">
            <a:off x="2282825" y="4340225"/>
            <a:ext cx="495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546" name="Rectangle 314"/>
          <p:cNvSpPr>
            <a:spLocks noChangeArrowheads="1"/>
          </p:cNvSpPr>
          <p:nvPr/>
        </p:nvSpPr>
        <p:spPr bwMode="auto">
          <a:xfrm>
            <a:off x="68263" y="2151063"/>
            <a:ext cx="9144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28600"/>
            <a:r>
              <a:rPr lang="en-US" sz="700" dirty="0">
                <a:latin typeface="Times New Roman" pitchFamily="18" charset="0"/>
                <a:cs typeface="Times New Roman" pitchFamily="18" charset="0"/>
              </a:rPr>
              <a:t>      </a:t>
            </a:r>
            <a:endParaRPr lang="en-US" dirty="0">
              <a:latin typeface="Times New Roman" pitchFamily="18" charset="0"/>
            </a:endParaRPr>
          </a:p>
        </p:txBody>
      </p:sp>
      <p:sp>
        <p:nvSpPr>
          <p:cNvPr id="95578" name="Line 346"/>
          <p:cNvSpPr>
            <a:spLocks noChangeShapeType="1"/>
          </p:cNvSpPr>
          <p:nvPr/>
        </p:nvSpPr>
        <p:spPr bwMode="auto">
          <a:xfrm flipH="1">
            <a:off x="1116013" y="3765550"/>
            <a:ext cx="2366962" cy="4429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79" name="Line 347"/>
          <p:cNvSpPr>
            <a:spLocks noChangeShapeType="1"/>
          </p:cNvSpPr>
          <p:nvPr/>
        </p:nvSpPr>
        <p:spPr bwMode="auto">
          <a:xfrm>
            <a:off x="2197100" y="4222750"/>
            <a:ext cx="0"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0" name="Line 348"/>
          <p:cNvSpPr>
            <a:spLocks noChangeShapeType="1"/>
          </p:cNvSpPr>
          <p:nvPr/>
        </p:nvSpPr>
        <p:spPr bwMode="auto">
          <a:xfrm flipH="1">
            <a:off x="2797175" y="4410075"/>
            <a:ext cx="1250950" cy="3778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1" name="Line 349"/>
          <p:cNvSpPr>
            <a:spLocks noChangeShapeType="1"/>
          </p:cNvSpPr>
          <p:nvPr/>
        </p:nvSpPr>
        <p:spPr bwMode="auto">
          <a:xfrm flipH="1">
            <a:off x="1600200" y="4410075"/>
            <a:ext cx="1533525" cy="390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2" name="Line 350"/>
          <p:cNvSpPr>
            <a:spLocks noChangeShapeType="1"/>
          </p:cNvSpPr>
          <p:nvPr/>
        </p:nvSpPr>
        <p:spPr bwMode="auto">
          <a:xfrm>
            <a:off x="3873500" y="4962525"/>
            <a:ext cx="0" cy="29527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3" name="Line 351"/>
          <p:cNvSpPr>
            <a:spLocks noChangeShapeType="1"/>
          </p:cNvSpPr>
          <p:nvPr/>
        </p:nvSpPr>
        <p:spPr bwMode="auto">
          <a:xfrm>
            <a:off x="5041900" y="4948238"/>
            <a:ext cx="3905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4" name="Line 352"/>
          <p:cNvSpPr>
            <a:spLocks noChangeShapeType="1"/>
          </p:cNvSpPr>
          <p:nvPr/>
        </p:nvSpPr>
        <p:spPr bwMode="auto">
          <a:xfrm>
            <a:off x="4222750" y="5392738"/>
            <a:ext cx="4841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5" name="Line 353"/>
          <p:cNvSpPr>
            <a:spLocks noChangeShapeType="1"/>
          </p:cNvSpPr>
          <p:nvPr/>
        </p:nvSpPr>
        <p:spPr bwMode="auto">
          <a:xfrm>
            <a:off x="1304925" y="4370388"/>
            <a:ext cx="4032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586" name="Rectangle 354"/>
          <p:cNvSpPr>
            <a:spLocks noChangeArrowheads="1"/>
          </p:cNvSpPr>
          <p:nvPr/>
        </p:nvSpPr>
        <p:spPr bwMode="auto">
          <a:xfrm>
            <a:off x="6410325" y="4764088"/>
            <a:ext cx="274638"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M</a:t>
            </a:r>
          </a:p>
          <a:p>
            <a:pPr eaLnBrk="0" hangingPunct="0"/>
            <a:endParaRPr lang="en-US">
              <a:latin typeface="Times New Roman" pitchFamily="18" charset="0"/>
            </a:endParaRPr>
          </a:p>
        </p:txBody>
      </p:sp>
      <p:sp>
        <p:nvSpPr>
          <p:cNvPr id="95587" name="Rectangle 355"/>
          <p:cNvSpPr>
            <a:spLocks noChangeArrowheads="1"/>
          </p:cNvSpPr>
          <p:nvPr/>
        </p:nvSpPr>
        <p:spPr bwMode="auto">
          <a:xfrm>
            <a:off x="6684963" y="4764088"/>
            <a:ext cx="274637"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88" name="Rectangle 356"/>
          <p:cNvSpPr>
            <a:spLocks noChangeArrowheads="1"/>
          </p:cNvSpPr>
          <p:nvPr/>
        </p:nvSpPr>
        <p:spPr bwMode="auto">
          <a:xfrm>
            <a:off x="6867525" y="4764088"/>
            <a:ext cx="274638" cy="274637"/>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89" name="Line 357"/>
          <p:cNvSpPr>
            <a:spLocks noChangeShapeType="1"/>
          </p:cNvSpPr>
          <p:nvPr/>
        </p:nvSpPr>
        <p:spPr bwMode="auto">
          <a:xfrm>
            <a:off x="6022975" y="4929188"/>
            <a:ext cx="3905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5595" name="Group 363"/>
          <p:cNvGrpSpPr>
            <a:grpSpLocks/>
          </p:cNvGrpSpPr>
          <p:nvPr/>
        </p:nvGrpSpPr>
        <p:grpSpPr bwMode="auto">
          <a:xfrm>
            <a:off x="6604000" y="4441825"/>
            <a:ext cx="1119188" cy="274638"/>
            <a:chOff x="4224" y="2646"/>
            <a:chExt cx="705" cy="173"/>
          </a:xfrm>
        </p:grpSpPr>
        <p:sp>
          <p:nvSpPr>
            <p:cNvPr id="95591" name="Rectangle 359"/>
            <p:cNvSpPr>
              <a:spLocks noChangeArrowheads="1"/>
            </p:cNvSpPr>
            <p:nvPr/>
          </p:nvSpPr>
          <p:spPr bwMode="auto">
            <a:xfrm>
              <a:off x="4468" y="2646"/>
              <a:ext cx="173" cy="173"/>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N</a:t>
              </a:r>
            </a:p>
            <a:p>
              <a:pPr eaLnBrk="0" hangingPunct="0"/>
              <a:endParaRPr lang="en-US">
                <a:latin typeface="Times New Roman" pitchFamily="18" charset="0"/>
              </a:endParaRPr>
            </a:p>
          </p:txBody>
        </p:sp>
        <p:sp>
          <p:nvSpPr>
            <p:cNvPr id="95592" name="Rectangle 360"/>
            <p:cNvSpPr>
              <a:spLocks noChangeArrowheads="1"/>
            </p:cNvSpPr>
            <p:nvPr/>
          </p:nvSpPr>
          <p:spPr bwMode="auto">
            <a:xfrm>
              <a:off x="4641" y="2646"/>
              <a:ext cx="173" cy="173"/>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93" name="Rectangle 361"/>
            <p:cNvSpPr>
              <a:spLocks noChangeArrowheads="1"/>
            </p:cNvSpPr>
            <p:nvPr/>
          </p:nvSpPr>
          <p:spPr bwMode="auto">
            <a:xfrm>
              <a:off x="4756" y="2646"/>
              <a:ext cx="173" cy="173"/>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a:t>
              </a:r>
            </a:p>
            <a:p>
              <a:pPr eaLnBrk="0" hangingPunct="0"/>
              <a:endParaRPr lang="en-US">
                <a:latin typeface="Times New Roman" pitchFamily="18" charset="0"/>
              </a:endParaRPr>
            </a:p>
          </p:txBody>
        </p:sp>
        <p:sp>
          <p:nvSpPr>
            <p:cNvPr id="95594" name="Line 362"/>
            <p:cNvSpPr>
              <a:spLocks noChangeShapeType="1"/>
            </p:cNvSpPr>
            <p:nvPr/>
          </p:nvSpPr>
          <p:spPr bwMode="auto">
            <a:xfrm>
              <a:off x="4224" y="2750"/>
              <a:ext cx="24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5596" name="Freeform 364"/>
          <p:cNvSpPr>
            <a:spLocks/>
          </p:cNvSpPr>
          <p:nvPr/>
        </p:nvSpPr>
        <p:spPr bwMode="auto">
          <a:xfrm>
            <a:off x="6056313" y="4360863"/>
            <a:ext cx="614362" cy="252412"/>
          </a:xfrm>
          <a:custGeom>
            <a:avLst/>
            <a:gdLst>
              <a:gd name="T0" fmla="*/ 8 w 387"/>
              <a:gd name="T1" fmla="*/ 0 h 185"/>
              <a:gd name="T2" fmla="*/ 0 w 387"/>
              <a:gd name="T3" fmla="*/ 185 h 185"/>
              <a:gd name="T4" fmla="*/ 387 w 387"/>
              <a:gd name="T5" fmla="*/ 185 h 185"/>
            </a:gdLst>
            <a:ahLst/>
            <a:cxnLst>
              <a:cxn ang="0">
                <a:pos x="T0" y="T1"/>
              </a:cxn>
              <a:cxn ang="0">
                <a:pos x="T2" y="T3"/>
              </a:cxn>
              <a:cxn ang="0">
                <a:pos x="T4" y="T5"/>
              </a:cxn>
            </a:cxnLst>
            <a:rect l="0" t="0" r="r" b="b"/>
            <a:pathLst>
              <a:path w="387" h="185">
                <a:moveTo>
                  <a:pt x="8" y="0"/>
                </a:moveTo>
                <a:lnTo>
                  <a:pt x="0" y="185"/>
                </a:lnTo>
                <a:lnTo>
                  <a:pt x="387" y="185"/>
                </a:ln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04800"/>
            <a:ext cx="7772400" cy="536575"/>
          </a:xfrm>
        </p:spPr>
        <p:txBody>
          <a:bodyPr>
            <a:normAutofit fontScale="90000"/>
          </a:bodyPr>
          <a:lstStyle/>
          <a:p>
            <a:r>
              <a:rPr lang="en-US" sz="3200"/>
              <a:t>Tree Traversals</a:t>
            </a:r>
          </a:p>
        </p:txBody>
      </p:sp>
      <p:sp>
        <p:nvSpPr>
          <p:cNvPr id="96259"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i="1"/>
              <a:t>Preorder</a:t>
            </a:r>
            <a:r>
              <a:rPr lang="en-US" sz="2400"/>
              <a:t> traversal: In a preorder traversal, the work at a node is performed </a:t>
            </a:r>
            <a:r>
              <a:rPr lang="en-US" sz="2400">
                <a:solidFill>
                  <a:srgbClr val="FF0000"/>
                </a:solidFill>
              </a:rPr>
              <a:t>before</a:t>
            </a:r>
            <a:r>
              <a:rPr lang="en-US" sz="2400"/>
              <a:t> (</a:t>
            </a:r>
            <a:r>
              <a:rPr lang="en-US" sz="2400" i="1"/>
              <a:t>pre</a:t>
            </a:r>
            <a:r>
              <a:rPr lang="en-US" sz="2400"/>
              <a:t>) its children are processed.</a:t>
            </a:r>
          </a:p>
          <a:p>
            <a:r>
              <a:rPr lang="en-US" sz="2400" i="1"/>
              <a:t>Postorder </a:t>
            </a:r>
            <a:r>
              <a:rPr lang="en-US" sz="2400"/>
              <a:t>traversal: In a postorder traversal, the work at a node is performed </a:t>
            </a:r>
            <a:r>
              <a:rPr lang="en-US" sz="2400">
                <a:solidFill>
                  <a:srgbClr val="FF0000"/>
                </a:solidFill>
              </a:rPr>
              <a:t>after</a:t>
            </a:r>
            <a:r>
              <a:rPr lang="en-US" sz="2400"/>
              <a:t> (</a:t>
            </a:r>
            <a:r>
              <a:rPr lang="en-US" sz="2400" i="1"/>
              <a:t>post</a:t>
            </a:r>
            <a:r>
              <a:rPr lang="en-US" sz="2400"/>
              <a:t>) its children are evaluated.</a:t>
            </a:r>
          </a:p>
          <a:p>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F:\teaching\AlgDataStr\tree.pre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3" y="3670300"/>
            <a:ext cx="5149850" cy="2506663"/>
          </a:xfrm>
          <a:prstGeom prst="rect">
            <a:avLst/>
          </a:prstGeom>
          <a:noFill/>
          <a:extLst>
            <a:ext uri="{909E8E84-426E-40DD-AFC4-6F175D3DCCD1}">
              <a14:hiddenFill xmlns:a14="http://schemas.microsoft.com/office/drawing/2010/main">
                <a:solidFill>
                  <a:srgbClr val="FFFFFF"/>
                </a:solidFill>
              </a14:hiddenFill>
            </a:ext>
          </a:extLst>
        </p:spPr>
      </p:pic>
      <p:sp>
        <p:nvSpPr>
          <p:cNvPr id="97282" name="Rectangle 2"/>
          <p:cNvSpPr>
            <a:spLocks noGrp="1" noChangeArrowheads="1"/>
          </p:cNvSpPr>
          <p:nvPr>
            <p:ph type="title"/>
          </p:nvPr>
        </p:nvSpPr>
        <p:spPr>
          <a:xfrm>
            <a:off x="609600" y="304800"/>
            <a:ext cx="7772400" cy="536575"/>
          </a:xfrm>
        </p:spPr>
        <p:txBody>
          <a:bodyPr>
            <a:normAutofit fontScale="90000"/>
          </a:bodyPr>
          <a:lstStyle/>
          <a:p>
            <a:r>
              <a:rPr lang="en-US" sz="3200"/>
              <a:t>Preorder Traversal</a:t>
            </a:r>
          </a:p>
        </p:txBody>
      </p:sp>
      <p:sp>
        <p:nvSpPr>
          <p:cNvPr id="97283"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In a preorder traversal, the work at a node is performed </a:t>
            </a:r>
            <a:r>
              <a:rPr lang="en-US" sz="2400">
                <a:solidFill>
                  <a:srgbClr val="FF0000"/>
                </a:solidFill>
              </a:rPr>
              <a:t>before</a:t>
            </a:r>
            <a:r>
              <a:rPr lang="en-US" sz="2400"/>
              <a:t> (</a:t>
            </a:r>
            <a:r>
              <a:rPr lang="en-US" sz="2400" i="1"/>
              <a:t>pre</a:t>
            </a:r>
            <a:r>
              <a:rPr lang="en-US" sz="2400"/>
              <a:t>) its children are processed.</a:t>
            </a:r>
          </a:p>
          <a:p>
            <a:pPr>
              <a:buFont typeface="Wingdings" pitchFamily="2" charset="2"/>
              <a:buNone/>
            </a:pPr>
            <a:r>
              <a:rPr lang="en-US" sz="1400"/>
              <a:t>	</a:t>
            </a:r>
            <a:r>
              <a:rPr lang="en-US" sz="1200"/>
              <a:t>	</a:t>
            </a:r>
          </a:p>
          <a:p>
            <a:pPr>
              <a:buFont typeface="Wingdings" pitchFamily="2" charset="2"/>
              <a:buNone/>
            </a:pPr>
            <a:r>
              <a:rPr lang="en-US" sz="1400"/>
              <a:t>		PreOrder ( </a:t>
            </a:r>
            <a:r>
              <a:rPr lang="en-US" sz="1400" i="1"/>
              <a:t>r </a:t>
            </a:r>
            <a:r>
              <a:rPr lang="en-US" sz="1400"/>
              <a:t>) {</a:t>
            </a:r>
          </a:p>
          <a:p>
            <a:pPr>
              <a:buFont typeface="Wingdings" pitchFamily="2" charset="2"/>
              <a:buNone/>
            </a:pPr>
            <a:r>
              <a:rPr lang="en-US" sz="1400"/>
              <a:t>		     “visit” node </a:t>
            </a:r>
            <a:r>
              <a:rPr lang="en-US" sz="1400" i="1"/>
              <a:t>r</a:t>
            </a:r>
            <a:r>
              <a:rPr lang="en-US" sz="1400"/>
              <a:t>;   //do what we need to do</a:t>
            </a:r>
          </a:p>
          <a:p>
            <a:pPr>
              <a:buFont typeface="Wingdings" pitchFamily="2" charset="2"/>
              <a:buNone/>
            </a:pPr>
            <a:r>
              <a:rPr lang="en-US" sz="1400"/>
              <a:t>		     </a:t>
            </a:r>
            <a:r>
              <a:rPr lang="en-US" sz="1400" b="1"/>
              <a:t>for each</a:t>
            </a:r>
            <a:r>
              <a:rPr lang="en-US" sz="1400"/>
              <a:t> child w of </a:t>
            </a:r>
            <a:r>
              <a:rPr lang="en-US" sz="1400" i="1"/>
              <a:t>r</a:t>
            </a:r>
            <a:r>
              <a:rPr lang="en-US" sz="1400"/>
              <a:t> </a:t>
            </a:r>
            <a:r>
              <a:rPr lang="en-US" sz="1400" b="1"/>
              <a:t>do</a:t>
            </a:r>
          </a:p>
          <a:p>
            <a:pPr>
              <a:buFont typeface="Wingdings" pitchFamily="2" charset="2"/>
              <a:buNone/>
            </a:pPr>
            <a:r>
              <a:rPr lang="en-US" sz="1400"/>
              <a:t>			recursively perform PreOrder(w);</a:t>
            </a:r>
          </a:p>
          <a:p>
            <a:pPr>
              <a:buFont typeface="Wingdings" pitchFamily="2" charset="2"/>
              <a:buNone/>
            </a:pPr>
            <a:r>
              <a:rPr lang="en-US" sz="1400"/>
              <a:t>		}</a:t>
            </a:r>
          </a:p>
          <a:p>
            <a:r>
              <a:rPr lang="en-US" sz="2400"/>
              <a:t>Reading a document from beginning to end</a:t>
            </a:r>
          </a:p>
          <a:p>
            <a:endParaRPr lang="en-US" sz="2400"/>
          </a:p>
          <a:p>
            <a:pPr>
              <a:buFont typeface="Wingdings" pitchFamily="2" charset="2"/>
              <a:buNone/>
            </a:pPr>
            <a:endParaRPr 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F:\teaching\AlgDataStr\tree.post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3776663"/>
            <a:ext cx="3973512" cy="3094037"/>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p:cNvSpPr>
            <a:spLocks noGrp="1" noChangeArrowheads="1"/>
          </p:cNvSpPr>
          <p:nvPr>
            <p:ph type="title"/>
          </p:nvPr>
        </p:nvSpPr>
        <p:spPr>
          <a:xfrm>
            <a:off x="609600" y="304800"/>
            <a:ext cx="7772400" cy="536575"/>
          </a:xfrm>
        </p:spPr>
        <p:txBody>
          <a:bodyPr>
            <a:normAutofit fontScale="90000"/>
          </a:bodyPr>
          <a:lstStyle/>
          <a:p>
            <a:r>
              <a:rPr lang="en-US" sz="3200"/>
              <a:t>Postorder Traversal</a:t>
            </a:r>
          </a:p>
        </p:txBody>
      </p:sp>
      <p:sp>
        <p:nvSpPr>
          <p:cNvPr id="98308" name="Rectangle 4"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In a postorder traversal, the work at a node is performed </a:t>
            </a:r>
            <a:r>
              <a:rPr lang="en-US" sz="2400">
                <a:solidFill>
                  <a:srgbClr val="FF0000"/>
                </a:solidFill>
              </a:rPr>
              <a:t>after</a:t>
            </a:r>
            <a:r>
              <a:rPr lang="en-US" sz="2400"/>
              <a:t> (</a:t>
            </a:r>
            <a:r>
              <a:rPr lang="en-US" sz="2400" i="1"/>
              <a:t>post</a:t>
            </a:r>
            <a:r>
              <a:rPr lang="en-US" sz="2400"/>
              <a:t>) its children are evaluated.</a:t>
            </a:r>
          </a:p>
          <a:p>
            <a:pPr>
              <a:buFont typeface="Wingdings" pitchFamily="2" charset="2"/>
              <a:buNone/>
            </a:pPr>
            <a:r>
              <a:rPr lang="en-US" sz="800"/>
              <a:t>		</a:t>
            </a:r>
          </a:p>
          <a:p>
            <a:pPr>
              <a:buFont typeface="Wingdings" pitchFamily="2" charset="2"/>
              <a:buNone/>
            </a:pPr>
            <a:r>
              <a:rPr lang="en-US" sz="1400"/>
              <a:t>		PostOrder ( </a:t>
            </a:r>
            <a:r>
              <a:rPr lang="en-US" sz="1400" i="1"/>
              <a:t>r </a:t>
            </a:r>
            <a:r>
              <a:rPr lang="en-US" sz="1400"/>
              <a:t>) {</a:t>
            </a:r>
          </a:p>
          <a:p>
            <a:pPr>
              <a:buFont typeface="Wingdings" pitchFamily="2" charset="2"/>
              <a:buNone/>
            </a:pPr>
            <a:r>
              <a:rPr lang="en-US" sz="1400"/>
              <a:t>		     </a:t>
            </a:r>
            <a:r>
              <a:rPr lang="en-US" sz="1400" b="1"/>
              <a:t>for each</a:t>
            </a:r>
            <a:r>
              <a:rPr lang="en-US" sz="1400"/>
              <a:t> child w of </a:t>
            </a:r>
            <a:r>
              <a:rPr lang="en-US" sz="1400" i="1"/>
              <a:t>r</a:t>
            </a:r>
            <a:r>
              <a:rPr lang="en-US" sz="1400"/>
              <a:t> </a:t>
            </a:r>
            <a:r>
              <a:rPr lang="en-US" sz="1400" b="1"/>
              <a:t>do</a:t>
            </a:r>
          </a:p>
          <a:p>
            <a:pPr>
              <a:buFont typeface="Wingdings" pitchFamily="2" charset="2"/>
              <a:buNone/>
            </a:pPr>
            <a:r>
              <a:rPr lang="en-US" sz="1400"/>
              <a:t>			recursively perform PostOrder(w);</a:t>
            </a:r>
          </a:p>
          <a:p>
            <a:pPr>
              <a:buFont typeface="Wingdings" pitchFamily="2" charset="2"/>
              <a:buNone/>
            </a:pPr>
            <a:r>
              <a:rPr lang="en-US" sz="1400"/>
              <a:t>		     “visit” node </a:t>
            </a:r>
            <a:r>
              <a:rPr lang="en-US" sz="1400" i="1"/>
              <a:t>r</a:t>
            </a:r>
            <a:r>
              <a:rPr lang="en-US" sz="1400"/>
              <a:t>;   //do what we need to do</a:t>
            </a:r>
          </a:p>
          <a:p>
            <a:pPr>
              <a:buFont typeface="Wingdings" pitchFamily="2" charset="2"/>
              <a:buNone/>
            </a:pPr>
            <a:r>
              <a:rPr lang="en-US" sz="1400"/>
              <a:t>		}</a:t>
            </a:r>
          </a:p>
          <a:p>
            <a:r>
              <a:rPr lang="en-US" sz="2400">
                <a:latin typeface="Batang" pitchFamily="18" charset="-127"/>
              </a:rPr>
              <a:t>du</a:t>
            </a:r>
            <a:r>
              <a:rPr lang="en-US" sz="2400"/>
              <a:t> (disk usage) command in UNIX</a:t>
            </a:r>
          </a:p>
          <a:p>
            <a:endParaRPr lang="en-US" sz="2400"/>
          </a:p>
          <a:p>
            <a:pPr>
              <a:buFont typeface="Wingdings" pitchFamily="2" charset="2"/>
              <a:buNone/>
            </a:pPr>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2"/>
          <p:cNvSpPr>
            <a:spLocks noChangeArrowheads="1"/>
          </p:cNvSpPr>
          <p:nvPr/>
        </p:nvSpPr>
        <p:spPr bwMode="auto">
          <a:xfrm>
            <a:off x="2084388" y="5607050"/>
            <a:ext cx="282575" cy="282575"/>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A</a:t>
            </a:r>
          </a:p>
        </p:txBody>
      </p:sp>
      <p:sp>
        <p:nvSpPr>
          <p:cNvPr id="109571" name="Rectangle 3"/>
          <p:cNvSpPr>
            <a:spLocks noGrp="1" noChangeArrowheads="1"/>
          </p:cNvSpPr>
          <p:nvPr>
            <p:ph type="title"/>
          </p:nvPr>
        </p:nvSpPr>
        <p:spPr>
          <a:xfrm>
            <a:off x="609600" y="304800"/>
            <a:ext cx="7772400" cy="536575"/>
          </a:xfrm>
        </p:spPr>
        <p:txBody>
          <a:bodyPr>
            <a:normAutofit fontScale="90000"/>
          </a:bodyPr>
          <a:lstStyle/>
          <a:p>
            <a:r>
              <a:rPr lang="en-US" sz="3200"/>
              <a:t>Binary Trees</a:t>
            </a:r>
          </a:p>
        </p:txBody>
      </p:sp>
      <p:sp>
        <p:nvSpPr>
          <p:cNvPr id="109572" name="Rectangle 4" descr="Rectangle: Click to edit Master text styles&#10;Second level&#10;Third level&#10;Fourth level&#10;Fifth level"/>
          <p:cNvSpPr>
            <a:spLocks noGrp="1" noChangeArrowheads="1"/>
          </p:cNvSpPr>
          <p:nvPr>
            <p:ph idx="1"/>
          </p:nvPr>
        </p:nvSpPr>
        <p:spPr>
          <a:xfrm>
            <a:off x="422275" y="1071563"/>
            <a:ext cx="8404225" cy="4948237"/>
          </a:xfrm>
        </p:spPr>
        <p:txBody>
          <a:bodyPr/>
          <a:lstStyle/>
          <a:p>
            <a:r>
              <a:rPr lang="en-US" sz="2400" dirty="0"/>
              <a:t>A </a:t>
            </a:r>
            <a:r>
              <a:rPr lang="en-US" sz="2400" i="1" dirty="0">
                <a:solidFill>
                  <a:schemeClr val="hlink"/>
                </a:solidFill>
              </a:rPr>
              <a:t>binary tree</a:t>
            </a:r>
            <a:r>
              <a:rPr lang="en-US" sz="2400" dirty="0"/>
              <a:t> is a tree in which no nodes can have more than two children.</a:t>
            </a:r>
          </a:p>
          <a:p>
            <a:endParaRPr lang="en-US" sz="2400" dirty="0"/>
          </a:p>
          <a:p>
            <a:endParaRPr lang="en-US" sz="2400" dirty="0"/>
          </a:p>
          <a:p>
            <a:endParaRPr lang="en-US" sz="2400" dirty="0"/>
          </a:p>
          <a:p>
            <a:endParaRPr lang="en-US" sz="2400" dirty="0"/>
          </a:p>
          <a:p>
            <a:r>
              <a:rPr lang="en-US" sz="2400" dirty="0"/>
              <a:t>An important property of a binary tree is that the average depth of a binary tree is considerably smaller than N.</a:t>
            </a:r>
          </a:p>
          <a:p>
            <a:pPr lvl="1"/>
            <a:r>
              <a:rPr lang="en-US" sz="2000" dirty="0"/>
              <a:t>The average depth of a binary tree is O(     ).</a:t>
            </a:r>
          </a:p>
          <a:p>
            <a:pPr lvl="1"/>
            <a:r>
              <a:rPr lang="en-US" sz="2000" dirty="0"/>
              <a:t>The average depth of a binary search tree is O(</a:t>
            </a:r>
            <a:r>
              <a:rPr lang="en-US" sz="2000" dirty="0" err="1"/>
              <a:t>log</a:t>
            </a:r>
            <a:r>
              <a:rPr lang="en-US" sz="2000" i="1" dirty="0" err="1"/>
              <a:t>N</a:t>
            </a:r>
            <a:r>
              <a:rPr lang="en-US" sz="2000" dirty="0"/>
              <a:t>).</a:t>
            </a:r>
          </a:p>
          <a:p>
            <a:pPr lvl="1"/>
            <a:r>
              <a:rPr lang="en-US" sz="2000" dirty="0"/>
              <a:t>In the worst case, the depth can be as large as N-1.</a:t>
            </a:r>
          </a:p>
          <a:p>
            <a:pPr lvl="1"/>
            <a:endParaRPr lang="en-US" sz="2000" dirty="0"/>
          </a:p>
          <a:p>
            <a:endParaRPr lang="en-US" sz="2400" dirty="0"/>
          </a:p>
          <a:p>
            <a:pPr>
              <a:buFont typeface="Wingdings" pitchFamily="2" charset="2"/>
              <a:buNone/>
            </a:pPr>
            <a:endParaRPr lang="en-US" sz="1400" dirty="0"/>
          </a:p>
        </p:txBody>
      </p:sp>
      <p:grpSp>
        <p:nvGrpSpPr>
          <p:cNvPr id="109573" name="Group 5"/>
          <p:cNvGrpSpPr>
            <a:grpSpLocks/>
          </p:cNvGrpSpPr>
          <p:nvPr/>
        </p:nvGrpSpPr>
        <p:grpSpPr bwMode="auto">
          <a:xfrm>
            <a:off x="2743200" y="1533525"/>
            <a:ext cx="3192463" cy="1519238"/>
            <a:chOff x="1728" y="966"/>
            <a:chExt cx="2011" cy="957"/>
          </a:xfrm>
        </p:grpSpPr>
        <p:sp>
          <p:nvSpPr>
            <p:cNvPr id="109574" name="Oval 6"/>
            <p:cNvSpPr>
              <a:spLocks noChangeArrowheads="1"/>
            </p:cNvSpPr>
            <p:nvPr/>
          </p:nvSpPr>
          <p:spPr bwMode="auto">
            <a:xfrm>
              <a:off x="2482" y="966"/>
              <a:ext cx="356" cy="364"/>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Text Box 7"/>
            <p:cNvSpPr txBox="1">
              <a:spLocks noChangeArrowheads="1"/>
            </p:cNvSpPr>
            <p:nvPr/>
          </p:nvSpPr>
          <p:spPr bwMode="auto">
            <a:xfrm>
              <a:off x="2492" y="1071"/>
              <a:ext cx="3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root</a:t>
              </a:r>
            </a:p>
          </p:txBody>
        </p:sp>
        <p:sp>
          <p:nvSpPr>
            <p:cNvPr id="109576" name="Freeform 8"/>
            <p:cNvSpPr>
              <a:spLocks/>
            </p:cNvSpPr>
            <p:nvPr/>
          </p:nvSpPr>
          <p:spPr bwMode="auto">
            <a:xfrm>
              <a:off x="1728" y="1567"/>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77" name="Freeform 9"/>
            <p:cNvSpPr>
              <a:spLocks/>
            </p:cNvSpPr>
            <p:nvPr/>
          </p:nvSpPr>
          <p:spPr bwMode="auto">
            <a:xfrm>
              <a:off x="3095" y="1562"/>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78" name="Text Box 10"/>
            <p:cNvSpPr txBox="1">
              <a:spLocks noChangeArrowheads="1"/>
            </p:cNvSpPr>
            <p:nvPr/>
          </p:nvSpPr>
          <p:spPr bwMode="auto">
            <a:xfrm>
              <a:off x="1924" y="1633"/>
              <a:ext cx="2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L</a:t>
              </a:r>
              <a:endParaRPr lang="en-US" sz="2000" i="1"/>
            </a:p>
          </p:txBody>
        </p:sp>
        <p:sp>
          <p:nvSpPr>
            <p:cNvPr id="109579" name="Text Box 11"/>
            <p:cNvSpPr txBox="1">
              <a:spLocks noChangeArrowheads="1"/>
            </p:cNvSpPr>
            <p:nvPr/>
          </p:nvSpPr>
          <p:spPr bwMode="auto">
            <a:xfrm>
              <a:off x="3282" y="1653"/>
              <a:ext cx="2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R</a:t>
              </a:r>
              <a:endParaRPr lang="en-US" sz="2000" i="1"/>
            </a:p>
          </p:txBody>
        </p:sp>
        <p:sp>
          <p:nvSpPr>
            <p:cNvPr id="109580" name="Line 12"/>
            <p:cNvSpPr>
              <a:spLocks noChangeShapeType="1"/>
            </p:cNvSpPr>
            <p:nvPr/>
          </p:nvSpPr>
          <p:spPr bwMode="auto">
            <a:xfrm flipH="1">
              <a:off x="2033" y="1194"/>
              <a:ext cx="449" cy="38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81" name="Line 13"/>
            <p:cNvSpPr>
              <a:spLocks noChangeShapeType="1"/>
            </p:cNvSpPr>
            <p:nvPr/>
          </p:nvSpPr>
          <p:spPr bwMode="auto">
            <a:xfrm>
              <a:off x="2829" y="1211"/>
              <a:ext cx="568" cy="348"/>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9582" name="Text Box 14"/>
          <p:cNvSpPr txBox="1">
            <a:spLocks noChangeArrowheads="1"/>
          </p:cNvSpPr>
          <p:nvPr/>
        </p:nvSpPr>
        <p:spPr bwMode="auto">
          <a:xfrm>
            <a:off x="1427163" y="3184525"/>
            <a:ext cx="467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Both </a:t>
            </a:r>
            <a:r>
              <a:rPr lang="en-US" sz="2000" i="1"/>
              <a:t>T</a:t>
            </a:r>
            <a:r>
              <a:rPr lang="en-US" sz="2000" i="1" baseline="-25000"/>
              <a:t>L</a:t>
            </a:r>
            <a:r>
              <a:rPr lang="en-US" sz="2000"/>
              <a:t> and </a:t>
            </a:r>
            <a:r>
              <a:rPr lang="en-US" sz="2000" i="1"/>
              <a:t>T</a:t>
            </a:r>
            <a:r>
              <a:rPr lang="en-US" sz="2000" i="1" baseline="-25000"/>
              <a:t>R</a:t>
            </a:r>
            <a:r>
              <a:rPr lang="en-US" sz="2000"/>
              <a:t> could be possibly empty.</a:t>
            </a:r>
          </a:p>
        </p:txBody>
      </p:sp>
      <p:graphicFrame>
        <p:nvGraphicFramePr>
          <p:cNvPr id="109583" name="Object 15"/>
          <p:cNvGraphicFramePr>
            <a:graphicFrameLocks noChangeAspect="1"/>
          </p:cNvGraphicFramePr>
          <p:nvPr>
            <p:extLst>
              <p:ext uri="{D42A27DB-BD31-4B8C-83A1-F6EECF244321}">
                <p14:modId xmlns:p14="http://schemas.microsoft.com/office/powerpoint/2010/main" val="376449410"/>
              </p:ext>
            </p:extLst>
          </p:nvPr>
        </p:nvGraphicFramePr>
        <p:xfrm>
          <a:off x="5251450" y="4492624"/>
          <a:ext cx="393700" cy="307975"/>
        </p:xfrm>
        <a:graphic>
          <a:graphicData uri="http://schemas.openxmlformats.org/presentationml/2006/ole">
            <mc:AlternateContent xmlns:mc="http://schemas.openxmlformats.org/markup-compatibility/2006">
              <mc:Choice xmlns:v="urn:schemas-microsoft-com:vml" Requires="v">
                <p:oleObj spid="_x0000_s109627" name="Equation" r:id="rId3" imgW="291960" imgH="228600" progId="Equation.3">
                  <p:embed/>
                </p:oleObj>
              </mc:Choice>
              <mc:Fallback>
                <p:oleObj name="Equation" r:id="rId3" imgW="291960" imgH="2286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450" y="4492624"/>
                        <a:ext cx="3937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9584" name="Group 16"/>
          <p:cNvGrpSpPr>
            <a:grpSpLocks/>
          </p:cNvGrpSpPr>
          <p:nvPr/>
        </p:nvGrpSpPr>
        <p:grpSpPr bwMode="auto">
          <a:xfrm>
            <a:off x="2824163" y="5842000"/>
            <a:ext cx="304800" cy="336550"/>
            <a:chOff x="1779" y="3680"/>
            <a:chExt cx="192" cy="212"/>
          </a:xfrm>
        </p:grpSpPr>
        <p:sp>
          <p:nvSpPr>
            <p:cNvPr id="109585" name="Oval 17"/>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6" name="Text Box 18"/>
            <p:cNvSpPr txBox="1">
              <a:spLocks noChangeArrowheads="1"/>
            </p:cNvSpPr>
            <p:nvPr/>
          </p:nvSpPr>
          <p:spPr bwMode="auto">
            <a:xfrm>
              <a:off x="1780" y="3680"/>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a:t>
              </a:r>
            </a:p>
          </p:txBody>
        </p:sp>
      </p:grpSp>
      <p:grpSp>
        <p:nvGrpSpPr>
          <p:cNvPr id="109587" name="Group 19"/>
          <p:cNvGrpSpPr>
            <a:grpSpLocks/>
          </p:cNvGrpSpPr>
          <p:nvPr/>
        </p:nvGrpSpPr>
        <p:grpSpPr bwMode="auto">
          <a:xfrm>
            <a:off x="3609975" y="6088063"/>
            <a:ext cx="307975" cy="336550"/>
            <a:chOff x="1779" y="3680"/>
            <a:chExt cx="194" cy="212"/>
          </a:xfrm>
        </p:grpSpPr>
        <p:sp>
          <p:nvSpPr>
            <p:cNvPr id="109588" name="Oval 20"/>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9" name="Text Box 21"/>
            <p:cNvSpPr txBox="1">
              <a:spLocks noChangeArrowheads="1"/>
            </p:cNvSpPr>
            <p:nvPr/>
          </p:nvSpPr>
          <p:spPr bwMode="auto">
            <a:xfrm>
              <a:off x="1780" y="3680"/>
              <a:ext cx="1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a:t>
              </a:r>
            </a:p>
          </p:txBody>
        </p:sp>
      </p:grpSp>
      <p:grpSp>
        <p:nvGrpSpPr>
          <p:cNvPr id="109590" name="Group 22"/>
          <p:cNvGrpSpPr>
            <a:grpSpLocks/>
          </p:cNvGrpSpPr>
          <p:nvPr/>
        </p:nvGrpSpPr>
        <p:grpSpPr bwMode="auto">
          <a:xfrm>
            <a:off x="4456113" y="6154738"/>
            <a:ext cx="323850" cy="336550"/>
            <a:chOff x="1779" y="3680"/>
            <a:chExt cx="204" cy="212"/>
          </a:xfrm>
        </p:grpSpPr>
        <p:sp>
          <p:nvSpPr>
            <p:cNvPr id="109591" name="Oval 23"/>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2" name="Text Box 24"/>
            <p:cNvSpPr txBox="1">
              <a:spLocks noChangeArrowheads="1"/>
            </p:cNvSpPr>
            <p:nvPr/>
          </p:nvSpPr>
          <p:spPr bwMode="auto">
            <a:xfrm>
              <a:off x="1780" y="3680"/>
              <a:ext cx="2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D</a:t>
              </a:r>
            </a:p>
          </p:txBody>
        </p:sp>
      </p:grpSp>
      <p:grpSp>
        <p:nvGrpSpPr>
          <p:cNvPr id="109593" name="Group 25"/>
          <p:cNvGrpSpPr>
            <a:grpSpLocks/>
          </p:cNvGrpSpPr>
          <p:nvPr/>
        </p:nvGrpSpPr>
        <p:grpSpPr bwMode="auto">
          <a:xfrm>
            <a:off x="5302250" y="6196013"/>
            <a:ext cx="300038" cy="336550"/>
            <a:chOff x="1779" y="3680"/>
            <a:chExt cx="189" cy="212"/>
          </a:xfrm>
        </p:grpSpPr>
        <p:sp>
          <p:nvSpPr>
            <p:cNvPr id="109594" name="Oval 26"/>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5" name="Text Box 27"/>
            <p:cNvSpPr txBox="1">
              <a:spLocks noChangeArrowheads="1"/>
            </p:cNvSpPr>
            <p:nvPr/>
          </p:nvSpPr>
          <p:spPr bwMode="auto">
            <a:xfrm>
              <a:off x="1780" y="3680"/>
              <a:ext cx="1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E</a:t>
              </a:r>
            </a:p>
          </p:txBody>
        </p:sp>
      </p:grpSp>
      <p:sp>
        <p:nvSpPr>
          <p:cNvPr id="109596" name="Line 28"/>
          <p:cNvSpPr>
            <a:spLocks noChangeShapeType="1"/>
          </p:cNvSpPr>
          <p:nvPr/>
        </p:nvSpPr>
        <p:spPr bwMode="auto">
          <a:xfrm>
            <a:off x="2366963" y="5795963"/>
            <a:ext cx="469900" cy="1603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97" name="Line 29"/>
          <p:cNvSpPr>
            <a:spLocks noChangeShapeType="1"/>
          </p:cNvSpPr>
          <p:nvPr/>
        </p:nvSpPr>
        <p:spPr bwMode="auto">
          <a:xfrm>
            <a:off x="3119438" y="6051550"/>
            <a:ext cx="484187" cy="174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98" name="Line 30"/>
          <p:cNvSpPr>
            <a:spLocks noChangeShapeType="1"/>
          </p:cNvSpPr>
          <p:nvPr/>
        </p:nvSpPr>
        <p:spPr bwMode="auto">
          <a:xfrm>
            <a:off x="3898900" y="6280150"/>
            <a:ext cx="565150" cy="66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9599" name="Line 31"/>
          <p:cNvSpPr>
            <a:spLocks noChangeShapeType="1"/>
          </p:cNvSpPr>
          <p:nvPr/>
        </p:nvSpPr>
        <p:spPr bwMode="auto">
          <a:xfrm>
            <a:off x="4760913" y="6334125"/>
            <a:ext cx="536575" cy="53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304800"/>
            <a:ext cx="7772400" cy="536575"/>
          </a:xfrm>
        </p:spPr>
        <p:txBody>
          <a:bodyPr>
            <a:normAutofit fontScale="90000"/>
          </a:bodyPr>
          <a:lstStyle/>
          <a:p>
            <a:r>
              <a:rPr lang="en-US" sz="3200"/>
              <a:t>Implementation of Binary Trees</a:t>
            </a:r>
          </a:p>
        </p:txBody>
      </p:sp>
      <p:sp>
        <p:nvSpPr>
          <p:cNvPr id="110595" name="Rectangle 3" descr="Rectangle: Click to edit Master text styles&#10;Second level&#10;Third level&#10;Fourth level&#10;Fifth level"/>
          <p:cNvSpPr>
            <a:spLocks noGrp="1" noChangeArrowheads="1"/>
          </p:cNvSpPr>
          <p:nvPr>
            <p:ph idx="1"/>
          </p:nvPr>
        </p:nvSpPr>
        <p:spPr>
          <a:xfrm>
            <a:off x="422275" y="1071563"/>
            <a:ext cx="8404225" cy="5553075"/>
          </a:xfrm>
        </p:spPr>
        <p:txBody>
          <a:bodyPr/>
          <a:lstStyle/>
          <a:p>
            <a:r>
              <a:rPr lang="en-US" sz="2000" dirty="0"/>
              <a:t>Since a binary tree has at most two children, we can keep direct links to them.</a:t>
            </a:r>
          </a:p>
          <a:p>
            <a:pPr>
              <a:buFont typeface="Wingdings" pitchFamily="2" charset="2"/>
              <a:buNone/>
            </a:pPr>
            <a:r>
              <a:rPr lang="en-US" sz="1000" dirty="0"/>
              <a:t>		struct </a:t>
            </a:r>
            <a:r>
              <a:rPr lang="en-US" sz="1000" dirty="0" err="1"/>
              <a:t>BinaryNode</a:t>
            </a:r>
            <a:endParaRPr lang="en-US" sz="1000" dirty="0"/>
          </a:p>
          <a:p>
            <a:pPr>
              <a:buFont typeface="Wingdings" pitchFamily="2" charset="2"/>
              <a:buNone/>
            </a:pPr>
            <a:r>
              <a:rPr lang="en-US" sz="1000" dirty="0"/>
              <a:t>		{</a:t>
            </a:r>
          </a:p>
          <a:p>
            <a:pPr>
              <a:buFont typeface="Wingdings" pitchFamily="2" charset="2"/>
              <a:buNone/>
            </a:pPr>
            <a:r>
              <a:rPr lang="en-US" sz="1000" dirty="0"/>
              <a:t>		     Object	      element; // The data in the node</a:t>
            </a:r>
          </a:p>
          <a:p>
            <a:pPr>
              <a:buFont typeface="Wingdings" pitchFamily="2" charset="2"/>
              <a:buNone/>
            </a:pPr>
            <a:r>
              <a:rPr lang="en-US" sz="1000" dirty="0"/>
              <a:t>		     </a:t>
            </a:r>
            <a:r>
              <a:rPr lang="en-US" sz="1000" dirty="0" err="1"/>
              <a:t>BinaryNode</a:t>
            </a:r>
            <a:r>
              <a:rPr lang="en-US" sz="1000" dirty="0"/>
              <a:t> * left;        // Left child</a:t>
            </a:r>
          </a:p>
          <a:p>
            <a:pPr>
              <a:buFont typeface="Wingdings" pitchFamily="2" charset="2"/>
              <a:buNone/>
            </a:pPr>
            <a:r>
              <a:rPr lang="en-US" sz="1000" dirty="0"/>
              <a:t>		     </a:t>
            </a:r>
            <a:r>
              <a:rPr lang="en-US" sz="1000" dirty="0" err="1"/>
              <a:t>BinaryNode</a:t>
            </a:r>
            <a:r>
              <a:rPr lang="en-US" sz="1000" dirty="0"/>
              <a:t> * right;     // Right child</a:t>
            </a:r>
          </a:p>
          <a:p>
            <a:pPr>
              <a:buFont typeface="Wingdings" pitchFamily="2" charset="2"/>
              <a:buNone/>
            </a:pPr>
            <a:r>
              <a:rPr lang="en-US" sz="1000" dirty="0"/>
              <a:t>		}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Applications: </a:t>
            </a:r>
          </a:p>
          <a:p>
            <a:pPr lvl="1"/>
            <a:r>
              <a:rPr lang="en-US" sz="1800" dirty="0"/>
              <a:t>Binary expression trees</a:t>
            </a:r>
          </a:p>
          <a:p>
            <a:pPr lvl="1"/>
            <a:r>
              <a:rPr lang="en-US" sz="1800"/>
              <a:t>Binary search trees</a:t>
            </a:r>
          </a:p>
          <a:p>
            <a:pPr>
              <a:buFont typeface="Wingdings" pitchFamily="2" charset="2"/>
              <a:buNone/>
            </a:pPr>
            <a:endParaRPr lang="en-US" sz="1200"/>
          </a:p>
        </p:txBody>
      </p:sp>
      <p:pic>
        <p:nvPicPr>
          <p:cNvPr id="110596" name="Picture 4" descr="F:\teaching\AlgDataStr\tree.fig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213" y="2820988"/>
            <a:ext cx="4718050" cy="1774825"/>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p:cNvSpPr txBox="1">
            <a:spLocks noChangeArrowheads="1"/>
          </p:cNvSpPr>
          <p:nvPr/>
        </p:nvSpPr>
        <p:spPr bwMode="auto">
          <a:xfrm>
            <a:off x="1173163" y="4583113"/>
            <a:ext cx="718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How many NULL links are there in a binary tree with N nodes?</a:t>
            </a:r>
          </a:p>
        </p:txBody>
      </p:sp>
      <p:sp>
        <p:nvSpPr>
          <p:cNvPr id="110598" name="Text Box 6"/>
          <p:cNvSpPr txBox="1">
            <a:spLocks noChangeArrowheads="1"/>
          </p:cNvSpPr>
          <p:nvPr/>
        </p:nvSpPr>
        <p:spPr bwMode="auto">
          <a:xfrm>
            <a:off x="855663" y="4959350"/>
            <a:ext cx="69309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hlink"/>
                </a:solidFill>
              </a:rPr>
              <a:t>2N links; N-1 edges each corresponding one non-NULL link </a:t>
            </a:r>
          </a:p>
          <a:p>
            <a:r>
              <a:rPr lang="en-US" sz="2000" dirty="0">
                <a:solidFill>
                  <a:schemeClr val="hlink"/>
                </a:solidFill>
                <a:sym typeface="Symbol" pitchFamily="18" charset="2"/>
              </a:rPr>
              <a:t>			 N+1 NULL links</a:t>
            </a:r>
            <a:endParaRPr lang="en-US" sz="2000" dirty="0">
              <a:solidFill>
                <a:schemeClr val="hlink"/>
              </a:solidFill>
            </a:endParaRPr>
          </a:p>
        </p:txBody>
      </p:sp>
      <p:grpSp>
        <p:nvGrpSpPr>
          <p:cNvPr id="110599" name="Group 7"/>
          <p:cNvGrpSpPr>
            <a:grpSpLocks/>
          </p:cNvGrpSpPr>
          <p:nvPr/>
        </p:nvGrpSpPr>
        <p:grpSpPr bwMode="auto">
          <a:xfrm>
            <a:off x="5540375" y="2306638"/>
            <a:ext cx="2151063" cy="639762"/>
            <a:chOff x="1271" y="2147"/>
            <a:chExt cx="1355" cy="403"/>
          </a:xfrm>
        </p:grpSpPr>
        <p:sp>
          <p:nvSpPr>
            <p:cNvPr id="110600" name="Rectangle 8"/>
            <p:cNvSpPr>
              <a:spLocks noChangeArrowheads="1"/>
            </p:cNvSpPr>
            <p:nvPr/>
          </p:nvSpPr>
          <p:spPr bwMode="auto">
            <a:xfrm>
              <a:off x="1271" y="2160"/>
              <a:ext cx="1355" cy="2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 name="Text Box 9"/>
            <p:cNvSpPr txBox="1">
              <a:spLocks noChangeArrowheads="1"/>
            </p:cNvSpPr>
            <p:nvPr/>
          </p:nvSpPr>
          <p:spPr bwMode="auto">
            <a:xfrm>
              <a:off x="1272" y="2147"/>
              <a:ext cx="2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left</a:t>
              </a:r>
            </a:p>
          </p:txBody>
        </p:sp>
        <p:sp>
          <p:nvSpPr>
            <p:cNvPr id="110602" name="Text Box 10"/>
            <p:cNvSpPr txBox="1">
              <a:spLocks noChangeArrowheads="1"/>
            </p:cNvSpPr>
            <p:nvPr/>
          </p:nvSpPr>
          <p:spPr bwMode="auto">
            <a:xfrm>
              <a:off x="1624" y="2147"/>
              <a:ext cx="5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element</a:t>
              </a:r>
            </a:p>
          </p:txBody>
        </p:sp>
        <p:sp>
          <p:nvSpPr>
            <p:cNvPr id="110603" name="Text Box 11"/>
            <p:cNvSpPr txBox="1">
              <a:spLocks noChangeArrowheads="1"/>
            </p:cNvSpPr>
            <p:nvPr/>
          </p:nvSpPr>
          <p:spPr bwMode="auto">
            <a:xfrm>
              <a:off x="2248" y="2155"/>
              <a:ext cx="3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right</a:t>
              </a:r>
            </a:p>
          </p:txBody>
        </p:sp>
        <p:sp>
          <p:nvSpPr>
            <p:cNvPr id="110604" name="Line 12"/>
            <p:cNvSpPr>
              <a:spLocks noChangeShapeType="1"/>
            </p:cNvSpPr>
            <p:nvPr/>
          </p:nvSpPr>
          <p:spPr bwMode="auto">
            <a:xfrm>
              <a:off x="1576" y="2160"/>
              <a:ext cx="0" cy="20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0605" name="Line 13"/>
            <p:cNvSpPr>
              <a:spLocks noChangeShapeType="1"/>
            </p:cNvSpPr>
            <p:nvPr/>
          </p:nvSpPr>
          <p:spPr bwMode="auto">
            <a:xfrm>
              <a:off x="2253" y="2168"/>
              <a:ext cx="0" cy="20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0606" name="Line 14"/>
            <p:cNvSpPr>
              <a:spLocks noChangeShapeType="1"/>
            </p:cNvSpPr>
            <p:nvPr/>
          </p:nvSpPr>
          <p:spPr bwMode="auto">
            <a:xfrm flipH="1">
              <a:off x="1279" y="2338"/>
              <a:ext cx="153" cy="2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0607" name="Line 15"/>
            <p:cNvSpPr>
              <a:spLocks noChangeShapeType="1"/>
            </p:cNvSpPr>
            <p:nvPr/>
          </p:nvSpPr>
          <p:spPr bwMode="auto">
            <a:xfrm>
              <a:off x="2440" y="2329"/>
              <a:ext cx="186" cy="17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blinds(horizontal)">
                                      <p:cBhvr>
                                        <p:cTn id="7"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teaching\AlgDataStr\tree.fi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3" y="3262313"/>
            <a:ext cx="6038850" cy="2271712"/>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p:cNvSpPr>
            <a:spLocks noGrp="1" noChangeArrowheads="1"/>
          </p:cNvSpPr>
          <p:nvPr>
            <p:ph type="title"/>
          </p:nvPr>
        </p:nvSpPr>
        <p:spPr>
          <a:xfrm>
            <a:off x="609600" y="169863"/>
            <a:ext cx="7772400" cy="536575"/>
          </a:xfrm>
        </p:spPr>
        <p:txBody>
          <a:bodyPr>
            <a:normAutofit fontScale="90000"/>
          </a:bodyPr>
          <a:lstStyle/>
          <a:p>
            <a:r>
              <a:rPr lang="en-US" sz="3200"/>
              <a:t>An Example: Expression Trees</a:t>
            </a:r>
          </a:p>
        </p:txBody>
      </p:sp>
      <p:sp>
        <p:nvSpPr>
          <p:cNvPr id="111620" name="Rectangle 4"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r>
              <a:rPr lang="en-US" sz="2400"/>
              <a:t>An </a:t>
            </a:r>
            <a:r>
              <a:rPr lang="en-US" sz="2400" i="1"/>
              <a:t>expression tree</a:t>
            </a:r>
            <a:r>
              <a:rPr lang="en-US" sz="2400"/>
              <a:t> for (a+b*c)+((d*e+f)*g)</a:t>
            </a:r>
          </a:p>
          <a:p>
            <a:pPr lvl="1"/>
            <a:r>
              <a:rPr lang="en-US" sz="2000"/>
              <a:t>The leaves of an expression tree are </a:t>
            </a:r>
            <a:r>
              <a:rPr lang="en-US" sz="2000" i="1"/>
              <a:t>operands</a:t>
            </a:r>
            <a:r>
              <a:rPr lang="en-US" sz="2000"/>
              <a:t> (constants or variable names).</a:t>
            </a:r>
          </a:p>
          <a:p>
            <a:pPr lvl="1"/>
            <a:r>
              <a:rPr lang="en-US" sz="2000"/>
              <a:t>The internal nodes contain </a:t>
            </a:r>
            <a:r>
              <a:rPr lang="en-US" sz="2000" i="1"/>
              <a:t>operators</a:t>
            </a:r>
            <a:r>
              <a:rPr lang="en-US" sz="2000"/>
              <a:t>.</a:t>
            </a:r>
          </a:p>
          <a:p>
            <a:r>
              <a:rPr lang="en-US" sz="2400"/>
              <a:t>We can evaluate an expression tree, T, by applying the operator at the root to the values obtained by recursively evaluating the left and right subtrees.</a:t>
            </a:r>
          </a:p>
        </p:txBody>
      </p:sp>
      <p:sp>
        <p:nvSpPr>
          <p:cNvPr id="111621" name="Text Box 5"/>
          <p:cNvSpPr txBox="1">
            <a:spLocks noChangeArrowheads="1"/>
          </p:cNvSpPr>
          <p:nvPr/>
        </p:nvSpPr>
        <p:spPr bwMode="auto">
          <a:xfrm>
            <a:off x="1481138" y="5510213"/>
            <a:ext cx="5059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The left subtree evaluates to a+(b*c).</a:t>
            </a:r>
          </a:p>
          <a:p>
            <a:r>
              <a:rPr lang="en-US" sz="2000"/>
              <a:t>The right subtree evaluates to ((d*e)+f)*g.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teaching\AlgDataStr\tree.fig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2038" y="3962400"/>
            <a:ext cx="5097462" cy="1917700"/>
          </a:xfrm>
          <a:prstGeom prst="rect">
            <a:avLst/>
          </a:prstGeom>
          <a:noFill/>
          <a:extLst>
            <a:ext uri="{909E8E84-426E-40DD-AFC4-6F175D3DCCD1}">
              <a14:hiddenFill xmlns:a14="http://schemas.microsoft.com/office/drawing/2010/main">
                <a:solidFill>
                  <a:srgbClr val="FFFFFF"/>
                </a:solidFill>
              </a14:hiddenFill>
            </a:ext>
          </a:extLst>
        </p:spPr>
      </p:pic>
      <p:sp>
        <p:nvSpPr>
          <p:cNvPr id="112644" name="Rectangle 4"/>
          <p:cNvSpPr>
            <a:spLocks noGrp="1" noChangeArrowheads="1"/>
          </p:cNvSpPr>
          <p:nvPr>
            <p:ph type="title"/>
          </p:nvPr>
        </p:nvSpPr>
        <p:spPr>
          <a:xfrm>
            <a:off x="609600" y="169863"/>
            <a:ext cx="7772400" cy="536575"/>
          </a:xfrm>
        </p:spPr>
        <p:txBody>
          <a:bodyPr>
            <a:normAutofit fontScale="90000"/>
          </a:bodyPr>
          <a:lstStyle/>
          <a:p>
            <a:r>
              <a:rPr lang="en-US" sz="3200"/>
              <a:t>Inorder Traversal of Binary Trees</a:t>
            </a:r>
          </a:p>
        </p:txBody>
      </p:sp>
      <p:sp>
        <p:nvSpPr>
          <p:cNvPr id="112643" name="Rectangle 3"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pPr>
              <a:lnSpc>
                <a:spcPct val="90000"/>
              </a:lnSpc>
            </a:pPr>
            <a:r>
              <a:rPr lang="en-US" sz="2400"/>
              <a:t>Inorder traversal of a binary tree</a:t>
            </a:r>
          </a:p>
          <a:p>
            <a:pPr>
              <a:lnSpc>
                <a:spcPct val="90000"/>
              </a:lnSpc>
              <a:buFont typeface="Wingdings" pitchFamily="2" charset="2"/>
              <a:buNone/>
            </a:pPr>
            <a:r>
              <a:rPr lang="en-US" sz="1400"/>
              <a:t>	InOrder ( </a:t>
            </a:r>
            <a:r>
              <a:rPr lang="en-US" sz="1400" i="1"/>
              <a:t>r </a:t>
            </a:r>
            <a:r>
              <a:rPr lang="en-US" sz="1400"/>
              <a:t>) {</a:t>
            </a:r>
          </a:p>
          <a:p>
            <a:pPr>
              <a:lnSpc>
                <a:spcPct val="90000"/>
              </a:lnSpc>
              <a:buFont typeface="Wingdings" pitchFamily="2" charset="2"/>
              <a:buNone/>
            </a:pPr>
            <a:r>
              <a:rPr lang="en-US" sz="1400"/>
              <a:t>	     recursively perform InOrder( left child of </a:t>
            </a:r>
            <a:r>
              <a:rPr lang="en-US" sz="1400" i="1"/>
              <a:t>r </a:t>
            </a:r>
            <a:r>
              <a:rPr lang="en-US" sz="1400"/>
              <a:t>);</a:t>
            </a:r>
          </a:p>
          <a:p>
            <a:pPr>
              <a:lnSpc>
                <a:spcPct val="90000"/>
              </a:lnSpc>
              <a:buFont typeface="Wingdings" pitchFamily="2" charset="2"/>
              <a:buNone/>
            </a:pPr>
            <a:r>
              <a:rPr lang="en-US" sz="1400"/>
              <a:t>	     “visit” node </a:t>
            </a:r>
            <a:r>
              <a:rPr lang="en-US" sz="1400" i="1"/>
              <a:t>r</a:t>
            </a:r>
            <a:r>
              <a:rPr lang="en-US" sz="1400"/>
              <a:t>;  </a:t>
            </a:r>
          </a:p>
          <a:p>
            <a:pPr>
              <a:lnSpc>
                <a:spcPct val="90000"/>
              </a:lnSpc>
              <a:buFont typeface="Wingdings" pitchFamily="2" charset="2"/>
              <a:buNone/>
            </a:pPr>
            <a:r>
              <a:rPr lang="en-US" sz="1400"/>
              <a:t>	     recursively perform InOrder( right child of </a:t>
            </a:r>
            <a:r>
              <a:rPr lang="en-US" sz="1400" i="1"/>
              <a:t>r</a:t>
            </a:r>
            <a:r>
              <a:rPr lang="en-US" sz="1400"/>
              <a:t> );</a:t>
            </a:r>
          </a:p>
          <a:p>
            <a:pPr>
              <a:lnSpc>
                <a:spcPct val="90000"/>
              </a:lnSpc>
              <a:buFont typeface="Wingdings" pitchFamily="2" charset="2"/>
              <a:buNone/>
            </a:pPr>
            <a:r>
              <a:rPr lang="en-US" sz="1400"/>
              <a:t>	}</a:t>
            </a:r>
          </a:p>
          <a:p>
            <a:pPr>
              <a:lnSpc>
                <a:spcPct val="90000"/>
              </a:lnSpc>
            </a:pPr>
            <a:r>
              <a:rPr lang="en-US" sz="2400"/>
              <a:t>Producing an infix expression</a:t>
            </a:r>
          </a:p>
          <a:p>
            <a:pPr>
              <a:lnSpc>
                <a:spcPct val="90000"/>
              </a:lnSpc>
              <a:buFont typeface="Wingdings" pitchFamily="2" charset="2"/>
              <a:buNone/>
            </a:pPr>
            <a:r>
              <a:rPr lang="en-US" sz="2400"/>
              <a:t>	</a:t>
            </a:r>
            <a:r>
              <a:rPr lang="en-US" sz="2000"/>
              <a:t>We can produce an (overly parenthesized) infix expression by recursively producing a parenthesized left expression, then printing out the operator at the root, and finally recursively producing a parenthesized right expression.</a:t>
            </a:r>
          </a:p>
          <a:p>
            <a:pPr>
              <a:lnSpc>
                <a:spcPct val="90000"/>
              </a:lnSpc>
              <a:buFont typeface="Wingdings" pitchFamily="2" charset="2"/>
              <a:buNone/>
            </a:pPr>
            <a:r>
              <a:rPr lang="en-US" sz="1400"/>
              <a:t>	ProduceInfixExp ( </a:t>
            </a:r>
            <a:r>
              <a:rPr lang="en-US" sz="1400" i="1"/>
              <a:t>r </a:t>
            </a:r>
            <a:r>
              <a:rPr lang="en-US" sz="1400"/>
              <a:t>) {</a:t>
            </a:r>
          </a:p>
          <a:p>
            <a:pPr>
              <a:lnSpc>
                <a:spcPct val="90000"/>
              </a:lnSpc>
              <a:buFont typeface="Wingdings" pitchFamily="2" charset="2"/>
              <a:buNone/>
            </a:pPr>
            <a:r>
              <a:rPr lang="en-US" sz="1400"/>
              <a:t>	     if r is a leaf</a:t>
            </a:r>
          </a:p>
          <a:p>
            <a:pPr>
              <a:lnSpc>
                <a:spcPct val="90000"/>
              </a:lnSpc>
              <a:buFont typeface="Wingdings" pitchFamily="2" charset="2"/>
              <a:buNone/>
            </a:pPr>
            <a:r>
              <a:rPr lang="en-US" sz="1400"/>
              <a:t>	     then print (r-&gt;element);</a:t>
            </a:r>
          </a:p>
          <a:p>
            <a:pPr>
              <a:lnSpc>
                <a:spcPct val="90000"/>
              </a:lnSpc>
              <a:buFont typeface="Wingdings" pitchFamily="2" charset="2"/>
              <a:buNone/>
            </a:pPr>
            <a:r>
              <a:rPr lang="en-US" sz="1400"/>
              <a:t>           else</a:t>
            </a:r>
          </a:p>
          <a:p>
            <a:pPr>
              <a:lnSpc>
                <a:spcPct val="90000"/>
              </a:lnSpc>
              <a:buFont typeface="Wingdings" pitchFamily="2" charset="2"/>
              <a:buNone/>
            </a:pPr>
            <a:r>
              <a:rPr lang="en-US" sz="1400"/>
              <a:t>	          print( ‘(‘ );</a:t>
            </a:r>
          </a:p>
          <a:p>
            <a:pPr>
              <a:lnSpc>
                <a:spcPct val="90000"/>
              </a:lnSpc>
              <a:buFont typeface="Wingdings" pitchFamily="2" charset="2"/>
              <a:buNone/>
            </a:pPr>
            <a:r>
              <a:rPr lang="en-US" sz="1400"/>
              <a:t>	          ProduceInfixExp( </a:t>
            </a:r>
            <a:r>
              <a:rPr lang="en-US" sz="1400" i="1"/>
              <a:t>r</a:t>
            </a:r>
            <a:r>
              <a:rPr lang="en-US" sz="1400"/>
              <a:t>-&gt;left</a:t>
            </a:r>
            <a:r>
              <a:rPr lang="en-US" sz="1400" i="1"/>
              <a:t> </a:t>
            </a:r>
            <a:r>
              <a:rPr lang="en-US" sz="1400"/>
              <a:t>);</a:t>
            </a:r>
          </a:p>
          <a:p>
            <a:pPr>
              <a:lnSpc>
                <a:spcPct val="90000"/>
              </a:lnSpc>
              <a:buFont typeface="Wingdings" pitchFamily="2" charset="2"/>
              <a:buNone/>
            </a:pPr>
            <a:r>
              <a:rPr lang="en-US" sz="1400"/>
              <a:t>	          print( </a:t>
            </a:r>
            <a:r>
              <a:rPr lang="en-US" sz="1400" i="1"/>
              <a:t>r</a:t>
            </a:r>
            <a:r>
              <a:rPr lang="en-US" sz="1400"/>
              <a:t>-&gt;element );  </a:t>
            </a:r>
          </a:p>
          <a:p>
            <a:pPr>
              <a:lnSpc>
                <a:spcPct val="90000"/>
              </a:lnSpc>
              <a:buFont typeface="Wingdings" pitchFamily="2" charset="2"/>
              <a:buNone/>
            </a:pPr>
            <a:r>
              <a:rPr lang="en-US" sz="1400"/>
              <a:t>	          ProduceInfixExp( </a:t>
            </a:r>
            <a:r>
              <a:rPr lang="en-US" sz="1400" i="1"/>
              <a:t>r</a:t>
            </a:r>
            <a:r>
              <a:rPr lang="en-US" sz="1400"/>
              <a:t>-&gt;right );</a:t>
            </a:r>
          </a:p>
          <a:p>
            <a:pPr>
              <a:lnSpc>
                <a:spcPct val="90000"/>
              </a:lnSpc>
              <a:buFont typeface="Wingdings" pitchFamily="2" charset="2"/>
              <a:buNone/>
            </a:pPr>
            <a:r>
              <a:rPr lang="en-US" sz="1400"/>
              <a:t>	          print( ‘)’ );</a:t>
            </a:r>
          </a:p>
          <a:p>
            <a:pPr>
              <a:lnSpc>
                <a:spcPct val="90000"/>
              </a:lnSpc>
              <a:buFont typeface="Wingdings" pitchFamily="2" charset="2"/>
              <a:buNone/>
            </a:pPr>
            <a:r>
              <a:rPr lang="en-US" sz="1400"/>
              <a:t>	}</a:t>
            </a:r>
          </a:p>
          <a:p>
            <a:pPr>
              <a:lnSpc>
                <a:spcPct val="90000"/>
              </a:lnSpc>
              <a:buFont typeface="Wingdings" pitchFamily="2" charset="2"/>
              <a:buNone/>
            </a:pPr>
            <a:endParaRPr lang="en-US" sz="2400"/>
          </a:p>
        </p:txBody>
      </p:sp>
      <p:sp>
        <p:nvSpPr>
          <p:cNvPr id="112645" name="Text Box 5"/>
          <p:cNvSpPr txBox="1">
            <a:spLocks noChangeArrowheads="1"/>
          </p:cNvSpPr>
          <p:nvPr/>
        </p:nvSpPr>
        <p:spPr bwMode="auto">
          <a:xfrm>
            <a:off x="4802188" y="5926138"/>
            <a:ext cx="2908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((a+(b*c))+(((d*e)+f)*g))</a:t>
            </a:r>
          </a:p>
        </p:txBody>
      </p:sp>
      <p:sp>
        <p:nvSpPr>
          <p:cNvPr id="112646" name="Freeform 6"/>
          <p:cNvSpPr>
            <a:spLocks/>
          </p:cNvSpPr>
          <p:nvPr/>
        </p:nvSpPr>
        <p:spPr bwMode="auto">
          <a:xfrm>
            <a:off x="3925888" y="3925888"/>
            <a:ext cx="4722812" cy="2003425"/>
          </a:xfrm>
          <a:custGeom>
            <a:avLst/>
            <a:gdLst>
              <a:gd name="T0" fmla="*/ 1195 w 2975"/>
              <a:gd name="T1" fmla="*/ 0 h 1262"/>
              <a:gd name="T2" fmla="*/ 1195 w 2975"/>
              <a:gd name="T3" fmla="*/ 60 h 1262"/>
              <a:gd name="T4" fmla="*/ 1068 w 2975"/>
              <a:gd name="T5" fmla="*/ 136 h 1262"/>
              <a:gd name="T6" fmla="*/ 263 w 2975"/>
              <a:gd name="T7" fmla="*/ 331 h 1262"/>
              <a:gd name="T8" fmla="*/ 111 w 2975"/>
              <a:gd name="T9" fmla="*/ 627 h 1262"/>
              <a:gd name="T10" fmla="*/ 0 w 2975"/>
              <a:gd name="T11" fmla="*/ 729 h 1262"/>
              <a:gd name="T12" fmla="*/ 111 w 2975"/>
              <a:gd name="T13" fmla="*/ 839 h 1262"/>
              <a:gd name="T14" fmla="*/ 280 w 2975"/>
              <a:gd name="T15" fmla="*/ 703 h 1262"/>
              <a:gd name="T16" fmla="*/ 314 w 2975"/>
              <a:gd name="T17" fmla="*/ 483 h 1262"/>
              <a:gd name="T18" fmla="*/ 432 w 2975"/>
              <a:gd name="T19" fmla="*/ 559 h 1262"/>
              <a:gd name="T20" fmla="*/ 619 w 2975"/>
              <a:gd name="T21" fmla="*/ 661 h 1262"/>
              <a:gd name="T22" fmla="*/ 466 w 2975"/>
              <a:gd name="T23" fmla="*/ 788 h 1262"/>
              <a:gd name="T24" fmla="*/ 551 w 2975"/>
              <a:gd name="T25" fmla="*/ 898 h 1262"/>
              <a:gd name="T26" fmla="*/ 644 w 2975"/>
              <a:gd name="T27" fmla="*/ 991 h 1262"/>
              <a:gd name="T28" fmla="*/ 763 w 2975"/>
              <a:gd name="T29" fmla="*/ 678 h 1262"/>
              <a:gd name="T30" fmla="*/ 839 w 2975"/>
              <a:gd name="T31" fmla="*/ 788 h 1262"/>
              <a:gd name="T32" fmla="*/ 1000 w 2975"/>
              <a:gd name="T33" fmla="*/ 958 h 1262"/>
              <a:gd name="T34" fmla="*/ 1068 w 2975"/>
              <a:gd name="T35" fmla="*/ 1000 h 1262"/>
              <a:gd name="T36" fmla="*/ 1161 w 2975"/>
              <a:gd name="T37" fmla="*/ 873 h 1262"/>
              <a:gd name="T38" fmla="*/ 975 w 2975"/>
              <a:gd name="T39" fmla="*/ 627 h 1262"/>
              <a:gd name="T40" fmla="*/ 864 w 2975"/>
              <a:gd name="T41" fmla="*/ 483 h 1262"/>
              <a:gd name="T42" fmla="*/ 1127 w 2975"/>
              <a:gd name="T43" fmla="*/ 356 h 1262"/>
              <a:gd name="T44" fmla="*/ 1212 w 2975"/>
              <a:gd name="T45" fmla="*/ 271 h 1262"/>
              <a:gd name="T46" fmla="*/ 1381 w 2975"/>
              <a:gd name="T47" fmla="*/ 331 h 1262"/>
              <a:gd name="T48" fmla="*/ 2254 w 2975"/>
              <a:gd name="T49" fmla="*/ 449 h 1262"/>
              <a:gd name="T50" fmla="*/ 2169 w 2975"/>
              <a:gd name="T51" fmla="*/ 509 h 1262"/>
              <a:gd name="T52" fmla="*/ 1754 w 2975"/>
              <a:gd name="T53" fmla="*/ 610 h 1262"/>
              <a:gd name="T54" fmla="*/ 1610 w 2975"/>
              <a:gd name="T55" fmla="*/ 737 h 1262"/>
              <a:gd name="T56" fmla="*/ 1474 w 2975"/>
              <a:gd name="T57" fmla="*/ 907 h 1262"/>
              <a:gd name="T58" fmla="*/ 1381 w 2975"/>
              <a:gd name="T59" fmla="*/ 1076 h 1262"/>
              <a:gd name="T60" fmla="*/ 1500 w 2975"/>
              <a:gd name="T61" fmla="*/ 1237 h 1262"/>
              <a:gd name="T62" fmla="*/ 1661 w 2975"/>
              <a:gd name="T63" fmla="*/ 924 h 1262"/>
              <a:gd name="T64" fmla="*/ 1737 w 2975"/>
              <a:gd name="T65" fmla="*/ 1042 h 1262"/>
              <a:gd name="T66" fmla="*/ 1881 w 2975"/>
              <a:gd name="T67" fmla="*/ 1152 h 1262"/>
              <a:gd name="T68" fmla="*/ 2008 w 2975"/>
              <a:gd name="T69" fmla="*/ 1203 h 1262"/>
              <a:gd name="T70" fmla="*/ 2033 w 2975"/>
              <a:gd name="T71" fmla="*/ 1025 h 1262"/>
              <a:gd name="T72" fmla="*/ 1881 w 2975"/>
              <a:gd name="T73" fmla="*/ 898 h 1262"/>
              <a:gd name="T74" fmla="*/ 2093 w 2975"/>
              <a:gd name="T75" fmla="*/ 703 h 1262"/>
              <a:gd name="T76" fmla="*/ 2279 w 2975"/>
              <a:gd name="T77" fmla="*/ 907 h 1262"/>
              <a:gd name="T78" fmla="*/ 2389 w 2975"/>
              <a:gd name="T79" fmla="*/ 1008 h 1262"/>
              <a:gd name="T80" fmla="*/ 2482 w 2975"/>
              <a:gd name="T81" fmla="*/ 890 h 1262"/>
              <a:gd name="T82" fmla="*/ 2389 w 2975"/>
              <a:gd name="T83" fmla="*/ 746 h 1262"/>
              <a:gd name="T84" fmla="*/ 2279 w 2975"/>
              <a:gd name="T85" fmla="*/ 687 h 1262"/>
              <a:gd name="T86" fmla="*/ 2542 w 2975"/>
              <a:gd name="T87" fmla="*/ 492 h 1262"/>
              <a:gd name="T88" fmla="*/ 2635 w 2975"/>
              <a:gd name="T89" fmla="*/ 585 h 1262"/>
              <a:gd name="T90" fmla="*/ 2779 w 2975"/>
              <a:gd name="T91" fmla="*/ 737 h 1262"/>
              <a:gd name="T92" fmla="*/ 2855 w 2975"/>
              <a:gd name="T93" fmla="*/ 771 h 1262"/>
              <a:gd name="T94" fmla="*/ 2957 w 2975"/>
              <a:gd name="T95" fmla="*/ 627 h 1262"/>
              <a:gd name="T96" fmla="*/ 2745 w 2975"/>
              <a:gd name="T97" fmla="*/ 441 h 1262"/>
              <a:gd name="T98" fmla="*/ 2897 w 2975"/>
              <a:gd name="T99" fmla="*/ 19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5" h="1262">
                <a:moveTo>
                  <a:pt x="1195" y="0"/>
                </a:moveTo>
                <a:cubicBezTo>
                  <a:pt x="1205" y="18"/>
                  <a:pt x="1216" y="37"/>
                  <a:pt x="1195" y="60"/>
                </a:cubicBezTo>
                <a:cubicBezTo>
                  <a:pt x="1174" y="83"/>
                  <a:pt x="1223" y="91"/>
                  <a:pt x="1068" y="136"/>
                </a:cubicBezTo>
                <a:cubicBezTo>
                  <a:pt x="913" y="181"/>
                  <a:pt x="423" y="249"/>
                  <a:pt x="263" y="331"/>
                </a:cubicBezTo>
                <a:cubicBezTo>
                  <a:pt x="103" y="413"/>
                  <a:pt x="155" y="561"/>
                  <a:pt x="111" y="627"/>
                </a:cubicBezTo>
                <a:cubicBezTo>
                  <a:pt x="67" y="693"/>
                  <a:pt x="0" y="694"/>
                  <a:pt x="0" y="729"/>
                </a:cubicBezTo>
                <a:cubicBezTo>
                  <a:pt x="0" y="764"/>
                  <a:pt x="64" y="843"/>
                  <a:pt x="111" y="839"/>
                </a:cubicBezTo>
                <a:cubicBezTo>
                  <a:pt x="158" y="835"/>
                  <a:pt x="246" y="762"/>
                  <a:pt x="280" y="703"/>
                </a:cubicBezTo>
                <a:cubicBezTo>
                  <a:pt x="314" y="644"/>
                  <a:pt x="289" y="507"/>
                  <a:pt x="314" y="483"/>
                </a:cubicBezTo>
                <a:cubicBezTo>
                  <a:pt x="339" y="459"/>
                  <a:pt x="381" y="529"/>
                  <a:pt x="432" y="559"/>
                </a:cubicBezTo>
                <a:cubicBezTo>
                  <a:pt x="483" y="589"/>
                  <a:pt x="613" y="623"/>
                  <a:pt x="619" y="661"/>
                </a:cubicBezTo>
                <a:cubicBezTo>
                  <a:pt x="625" y="699"/>
                  <a:pt x="477" y="749"/>
                  <a:pt x="466" y="788"/>
                </a:cubicBezTo>
                <a:cubicBezTo>
                  <a:pt x="455" y="827"/>
                  <a:pt x="521" y="864"/>
                  <a:pt x="551" y="898"/>
                </a:cubicBezTo>
                <a:cubicBezTo>
                  <a:pt x="581" y="932"/>
                  <a:pt x="609" y="1028"/>
                  <a:pt x="644" y="991"/>
                </a:cubicBezTo>
                <a:cubicBezTo>
                  <a:pt x="679" y="954"/>
                  <a:pt x="731" y="712"/>
                  <a:pt x="763" y="678"/>
                </a:cubicBezTo>
                <a:cubicBezTo>
                  <a:pt x="795" y="644"/>
                  <a:pt x="799" y="741"/>
                  <a:pt x="839" y="788"/>
                </a:cubicBezTo>
                <a:cubicBezTo>
                  <a:pt x="879" y="835"/>
                  <a:pt x="962" y="923"/>
                  <a:pt x="1000" y="958"/>
                </a:cubicBezTo>
                <a:cubicBezTo>
                  <a:pt x="1038" y="993"/>
                  <a:pt x="1041" y="1014"/>
                  <a:pt x="1068" y="1000"/>
                </a:cubicBezTo>
                <a:cubicBezTo>
                  <a:pt x="1095" y="986"/>
                  <a:pt x="1176" y="935"/>
                  <a:pt x="1161" y="873"/>
                </a:cubicBezTo>
                <a:cubicBezTo>
                  <a:pt x="1146" y="811"/>
                  <a:pt x="1024" y="692"/>
                  <a:pt x="975" y="627"/>
                </a:cubicBezTo>
                <a:cubicBezTo>
                  <a:pt x="926" y="562"/>
                  <a:pt x="839" y="528"/>
                  <a:pt x="864" y="483"/>
                </a:cubicBezTo>
                <a:cubicBezTo>
                  <a:pt x="889" y="438"/>
                  <a:pt x="1069" y="391"/>
                  <a:pt x="1127" y="356"/>
                </a:cubicBezTo>
                <a:cubicBezTo>
                  <a:pt x="1185" y="321"/>
                  <a:pt x="1170" y="275"/>
                  <a:pt x="1212" y="271"/>
                </a:cubicBezTo>
                <a:cubicBezTo>
                  <a:pt x="1254" y="267"/>
                  <a:pt x="1207" y="301"/>
                  <a:pt x="1381" y="331"/>
                </a:cubicBezTo>
                <a:cubicBezTo>
                  <a:pt x="1555" y="361"/>
                  <a:pt x="2123" y="419"/>
                  <a:pt x="2254" y="449"/>
                </a:cubicBezTo>
                <a:cubicBezTo>
                  <a:pt x="2385" y="479"/>
                  <a:pt x="2252" y="482"/>
                  <a:pt x="2169" y="509"/>
                </a:cubicBezTo>
                <a:cubicBezTo>
                  <a:pt x="2086" y="536"/>
                  <a:pt x="1847" y="572"/>
                  <a:pt x="1754" y="610"/>
                </a:cubicBezTo>
                <a:cubicBezTo>
                  <a:pt x="1661" y="648"/>
                  <a:pt x="1657" y="688"/>
                  <a:pt x="1610" y="737"/>
                </a:cubicBezTo>
                <a:cubicBezTo>
                  <a:pt x="1563" y="786"/>
                  <a:pt x="1512" y="851"/>
                  <a:pt x="1474" y="907"/>
                </a:cubicBezTo>
                <a:cubicBezTo>
                  <a:pt x="1436" y="963"/>
                  <a:pt x="1377" y="1021"/>
                  <a:pt x="1381" y="1076"/>
                </a:cubicBezTo>
                <a:cubicBezTo>
                  <a:pt x="1385" y="1131"/>
                  <a:pt x="1453" y="1262"/>
                  <a:pt x="1500" y="1237"/>
                </a:cubicBezTo>
                <a:cubicBezTo>
                  <a:pt x="1547" y="1212"/>
                  <a:pt x="1621" y="957"/>
                  <a:pt x="1661" y="924"/>
                </a:cubicBezTo>
                <a:cubicBezTo>
                  <a:pt x="1701" y="891"/>
                  <a:pt x="1700" y="1004"/>
                  <a:pt x="1737" y="1042"/>
                </a:cubicBezTo>
                <a:cubicBezTo>
                  <a:pt x="1774" y="1080"/>
                  <a:pt x="1836" y="1125"/>
                  <a:pt x="1881" y="1152"/>
                </a:cubicBezTo>
                <a:cubicBezTo>
                  <a:pt x="1926" y="1179"/>
                  <a:pt x="1983" y="1224"/>
                  <a:pt x="2008" y="1203"/>
                </a:cubicBezTo>
                <a:cubicBezTo>
                  <a:pt x="2033" y="1182"/>
                  <a:pt x="2054" y="1076"/>
                  <a:pt x="2033" y="1025"/>
                </a:cubicBezTo>
                <a:cubicBezTo>
                  <a:pt x="2012" y="974"/>
                  <a:pt x="1871" y="952"/>
                  <a:pt x="1881" y="898"/>
                </a:cubicBezTo>
                <a:cubicBezTo>
                  <a:pt x="1891" y="844"/>
                  <a:pt x="2027" y="701"/>
                  <a:pt x="2093" y="703"/>
                </a:cubicBezTo>
                <a:cubicBezTo>
                  <a:pt x="2159" y="705"/>
                  <a:pt x="2230" y="856"/>
                  <a:pt x="2279" y="907"/>
                </a:cubicBezTo>
                <a:cubicBezTo>
                  <a:pt x="2328" y="958"/>
                  <a:pt x="2355" y="1011"/>
                  <a:pt x="2389" y="1008"/>
                </a:cubicBezTo>
                <a:cubicBezTo>
                  <a:pt x="2423" y="1005"/>
                  <a:pt x="2482" y="934"/>
                  <a:pt x="2482" y="890"/>
                </a:cubicBezTo>
                <a:cubicBezTo>
                  <a:pt x="2482" y="846"/>
                  <a:pt x="2423" y="780"/>
                  <a:pt x="2389" y="746"/>
                </a:cubicBezTo>
                <a:cubicBezTo>
                  <a:pt x="2355" y="712"/>
                  <a:pt x="2254" y="729"/>
                  <a:pt x="2279" y="687"/>
                </a:cubicBezTo>
                <a:cubicBezTo>
                  <a:pt x="2304" y="645"/>
                  <a:pt x="2483" y="509"/>
                  <a:pt x="2542" y="492"/>
                </a:cubicBezTo>
                <a:cubicBezTo>
                  <a:pt x="2601" y="475"/>
                  <a:pt x="2595" y="544"/>
                  <a:pt x="2635" y="585"/>
                </a:cubicBezTo>
                <a:cubicBezTo>
                  <a:pt x="2675" y="626"/>
                  <a:pt x="2742" y="706"/>
                  <a:pt x="2779" y="737"/>
                </a:cubicBezTo>
                <a:cubicBezTo>
                  <a:pt x="2816" y="768"/>
                  <a:pt x="2825" y="789"/>
                  <a:pt x="2855" y="771"/>
                </a:cubicBezTo>
                <a:cubicBezTo>
                  <a:pt x="2885" y="753"/>
                  <a:pt x="2975" y="682"/>
                  <a:pt x="2957" y="627"/>
                </a:cubicBezTo>
                <a:cubicBezTo>
                  <a:pt x="2939" y="572"/>
                  <a:pt x="2755" y="513"/>
                  <a:pt x="2745" y="441"/>
                </a:cubicBezTo>
                <a:cubicBezTo>
                  <a:pt x="2735" y="369"/>
                  <a:pt x="2816" y="282"/>
                  <a:pt x="2897" y="195"/>
                </a:cubicBezTo>
              </a:path>
            </a:pathLst>
          </a:custGeom>
          <a:noFill/>
          <a:ln w="28575" cap="flat" cmpd="sng">
            <a:solidFill>
              <a:schemeClr val="hlink"/>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linds(horizontal)">
                                      <p:cBhvr>
                                        <p:cTn id="7"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F:\teaching\AlgDataStr\tree.fig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388" y="2717800"/>
            <a:ext cx="5097462" cy="1917700"/>
          </a:xfrm>
          <a:prstGeom prst="rect">
            <a:avLst/>
          </a:prstGeom>
          <a:noFill/>
          <a:extLst>
            <a:ext uri="{909E8E84-426E-40DD-AFC4-6F175D3DCCD1}">
              <a14:hiddenFill xmlns:a14="http://schemas.microsoft.com/office/drawing/2010/main">
                <a:solidFill>
                  <a:srgbClr val="FFFFFF"/>
                </a:solidFill>
              </a14:hiddenFill>
            </a:ext>
          </a:extLst>
        </p:spPr>
      </p:pic>
      <p:sp>
        <p:nvSpPr>
          <p:cNvPr id="113668" name="Rectangle 4"/>
          <p:cNvSpPr>
            <a:spLocks noGrp="1" noChangeArrowheads="1"/>
          </p:cNvSpPr>
          <p:nvPr>
            <p:ph type="title"/>
          </p:nvPr>
        </p:nvSpPr>
        <p:spPr>
          <a:xfrm>
            <a:off x="609600" y="169863"/>
            <a:ext cx="7772400" cy="536575"/>
          </a:xfrm>
        </p:spPr>
        <p:txBody>
          <a:bodyPr>
            <a:normAutofit fontScale="90000"/>
          </a:bodyPr>
          <a:lstStyle/>
          <a:p>
            <a:r>
              <a:rPr lang="en-US" sz="3200"/>
              <a:t>Traversals of Expression Trees</a:t>
            </a:r>
          </a:p>
        </p:txBody>
      </p:sp>
      <p:sp>
        <p:nvSpPr>
          <p:cNvPr id="113667" name="Rectangle 3"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r>
              <a:rPr lang="en-US" sz="2400"/>
              <a:t>An inorder traversal of an expression tree produces its infix expression.</a:t>
            </a:r>
          </a:p>
          <a:p>
            <a:r>
              <a:rPr lang="en-US" sz="2400"/>
              <a:t>A postorder traversal of an expression tree produces its postfix expression.</a:t>
            </a:r>
          </a:p>
          <a:p>
            <a:endParaRPr lang="en-US" sz="2400"/>
          </a:p>
          <a:p>
            <a:endParaRPr lang="en-US" sz="2400"/>
          </a:p>
          <a:p>
            <a:endParaRPr lang="en-US" sz="2400"/>
          </a:p>
          <a:p>
            <a:endParaRPr lang="en-US" sz="2400"/>
          </a:p>
          <a:p>
            <a:endParaRPr lang="en-US" sz="2400"/>
          </a:p>
          <a:p>
            <a:endParaRPr lang="en-US" sz="1200"/>
          </a:p>
          <a:p>
            <a:r>
              <a:rPr lang="en-US" sz="2400"/>
              <a:t>A preorder traversal of an expression tree produces its prefix expression (the less useful).</a:t>
            </a:r>
          </a:p>
          <a:p>
            <a:pPr>
              <a:buFont typeface="Wingdings" pitchFamily="2" charset="2"/>
              <a:buNone/>
            </a:pPr>
            <a:r>
              <a:rPr lang="en-US" sz="1400"/>
              <a:t>	</a:t>
            </a:r>
            <a:endParaRPr lang="en-US" sz="2400"/>
          </a:p>
        </p:txBody>
      </p:sp>
      <p:sp>
        <p:nvSpPr>
          <p:cNvPr id="113669" name="Text Box 5"/>
          <p:cNvSpPr txBox="1">
            <a:spLocks noChangeArrowheads="1"/>
          </p:cNvSpPr>
          <p:nvPr/>
        </p:nvSpPr>
        <p:spPr bwMode="auto">
          <a:xfrm>
            <a:off x="889000" y="2792413"/>
            <a:ext cx="2071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a:t>Postfix expression:</a:t>
            </a:r>
          </a:p>
          <a:p>
            <a:r>
              <a:rPr lang="en-US" sz="1800"/>
              <a:t>abc*+de*f+g*+</a:t>
            </a:r>
          </a:p>
        </p:txBody>
      </p:sp>
      <p:sp>
        <p:nvSpPr>
          <p:cNvPr id="113670" name="Text Box 6"/>
          <p:cNvSpPr txBox="1">
            <a:spLocks noChangeArrowheads="1"/>
          </p:cNvSpPr>
          <p:nvPr/>
        </p:nvSpPr>
        <p:spPr bwMode="auto">
          <a:xfrm>
            <a:off x="4832350" y="2473325"/>
            <a:ext cx="2384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(a+b*c)+((d*e+f)*g)</a:t>
            </a:r>
          </a:p>
        </p:txBody>
      </p:sp>
      <p:grpSp>
        <p:nvGrpSpPr>
          <p:cNvPr id="113671" name="Group 7"/>
          <p:cNvGrpSpPr>
            <a:grpSpLocks/>
          </p:cNvGrpSpPr>
          <p:nvPr/>
        </p:nvGrpSpPr>
        <p:grpSpPr bwMode="auto">
          <a:xfrm>
            <a:off x="3752850" y="2379663"/>
            <a:ext cx="4740275" cy="2381250"/>
            <a:chOff x="2364" y="1499"/>
            <a:chExt cx="2986" cy="1500"/>
          </a:xfrm>
        </p:grpSpPr>
        <p:sp>
          <p:nvSpPr>
            <p:cNvPr id="113672" name="Freeform 8"/>
            <p:cNvSpPr>
              <a:spLocks/>
            </p:cNvSpPr>
            <p:nvPr/>
          </p:nvSpPr>
          <p:spPr bwMode="auto">
            <a:xfrm>
              <a:off x="2364" y="1855"/>
              <a:ext cx="2986" cy="1144"/>
            </a:xfrm>
            <a:custGeom>
              <a:avLst/>
              <a:gdLst>
                <a:gd name="T0" fmla="*/ 50 w 2986"/>
                <a:gd name="T1" fmla="*/ 474 h 1144"/>
                <a:gd name="T2" fmla="*/ 25 w 2986"/>
                <a:gd name="T3" fmla="*/ 601 h 1144"/>
                <a:gd name="T4" fmla="*/ 203 w 2986"/>
                <a:gd name="T5" fmla="*/ 669 h 1144"/>
                <a:gd name="T6" fmla="*/ 304 w 2986"/>
                <a:gd name="T7" fmla="*/ 551 h 1144"/>
                <a:gd name="T8" fmla="*/ 508 w 2986"/>
                <a:gd name="T9" fmla="*/ 661 h 1144"/>
                <a:gd name="T10" fmla="*/ 431 w 2986"/>
                <a:gd name="T11" fmla="*/ 796 h 1144"/>
                <a:gd name="T12" fmla="*/ 652 w 2986"/>
                <a:gd name="T13" fmla="*/ 864 h 1144"/>
                <a:gd name="T14" fmla="*/ 745 w 2986"/>
                <a:gd name="T15" fmla="*/ 745 h 1144"/>
                <a:gd name="T16" fmla="*/ 931 w 2986"/>
                <a:gd name="T17" fmla="*/ 720 h 1144"/>
                <a:gd name="T18" fmla="*/ 914 w 2986"/>
                <a:gd name="T19" fmla="*/ 873 h 1144"/>
                <a:gd name="T20" fmla="*/ 1160 w 2986"/>
                <a:gd name="T21" fmla="*/ 822 h 1144"/>
                <a:gd name="T22" fmla="*/ 1202 w 2986"/>
                <a:gd name="T23" fmla="*/ 585 h 1144"/>
                <a:gd name="T24" fmla="*/ 897 w 2986"/>
                <a:gd name="T25" fmla="*/ 457 h 1144"/>
                <a:gd name="T26" fmla="*/ 745 w 2986"/>
                <a:gd name="T27" fmla="*/ 356 h 1144"/>
                <a:gd name="T28" fmla="*/ 457 w 2986"/>
                <a:gd name="T29" fmla="*/ 322 h 1144"/>
                <a:gd name="T30" fmla="*/ 770 w 2986"/>
                <a:gd name="T31" fmla="*/ 254 h 1144"/>
                <a:gd name="T32" fmla="*/ 1626 w 2986"/>
                <a:gd name="T33" fmla="*/ 195 h 1144"/>
                <a:gd name="T34" fmla="*/ 2303 w 2986"/>
                <a:gd name="T35" fmla="*/ 280 h 1144"/>
                <a:gd name="T36" fmla="*/ 2041 w 2986"/>
                <a:gd name="T37" fmla="*/ 373 h 1144"/>
                <a:gd name="T38" fmla="*/ 1643 w 2986"/>
                <a:gd name="T39" fmla="*/ 576 h 1144"/>
                <a:gd name="T40" fmla="*/ 1397 w 2986"/>
                <a:gd name="T41" fmla="*/ 881 h 1144"/>
                <a:gd name="T42" fmla="*/ 1355 w 2986"/>
                <a:gd name="T43" fmla="*/ 1033 h 1144"/>
                <a:gd name="T44" fmla="*/ 1532 w 2986"/>
                <a:gd name="T45" fmla="*/ 1127 h 1144"/>
                <a:gd name="T46" fmla="*/ 1651 w 2986"/>
                <a:gd name="T47" fmla="*/ 932 h 1144"/>
                <a:gd name="T48" fmla="*/ 1837 w 2986"/>
                <a:gd name="T49" fmla="*/ 974 h 1144"/>
                <a:gd name="T50" fmla="*/ 1956 w 2986"/>
                <a:gd name="T51" fmla="*/ 1093 h 1144"/>
                <a:gd name="T52" fmla="*/ 2108 w 2986"/>
                <a:gd name="T53" fmla="*/ 949 h 1144"/>
                <a:gd name="T54" fmla="*/ 1778 w 2986"/>
                <a:gd name="T55" fmla="*/ 754 h 1144"/>
                <a:gd name="T56" fmla="*/ 1990 w 2986"/>
                <a:gd name="T57" fmla="*/ 686 h 1144"/>
                <a:gd name="T58" fmla="*/ 2202 w 2986"/>
                <a:gd name="T59" fmla="*/ 652 h 1144"/>
                <a:gd name="T60" fmla="*/ 2295 w 2986"/>
                <a:gd name="T61" fmla="*/ 796 h 1144"/>
                <a:gd name="T62" fmla="*/ 2498 w 2986"/>
                <a:gd name="T63" fmla="*/ 822 h 1144"/>
                <a:gd name="T64" fmla="*/ 2498 w 2986"/>
                <a:gd name="T65" fmla="*/ 585 h 1144"/>
                <a:gd name="T66" fmla="*/ 2227 w 2986"/>
                <a:gd name="T67" fmla="*/ 525 h 1144"/>
                <a:gd name="T68" fmla="*/ 2481 w 2986"/>
                <a:gd name="T69" fmla="*/ 398 h 1144"/>
                <a:gd name="T70" fmla="*/ 2659 w 2986"/>
                <a:gd name="T71" fmla="*/ 432 h 1144"/>
                <a:gd name="T72" fmla="*/ 2744 w 2986"/>
                <a:gd name="T73" fmla="*/ 576 h 1144"/>
                <a:gd name="T74" fmla="*/ 2956 w 2986"/>
                <a:gd name="T75" fmla="*/ 601 h 1144"/>
                <a:gd name="T76" fmla="*/ 2922 w 2986"/>
                <a:gd name="T77" fmla="*/ 347 h 1144"/>
                <a:gd name="T78" fmla="*/ 2668 w 2986"/>
                <a:gd name="T79" fmla="*/ 313 h 1144"/>
                <a:gd name="T80" fmla="*/ 2718 w 2986"/>
                <a:gd name="T81" fmla="*/ 110 h 1144"/>
                <a:gd name="T82" fmla="*/ 1329 w 2986"/>
                <a:gd name="T83"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86" h="1144">
                  <a:moveTo>
                    <a:pt x="50" y="474"/>
                  </a:moveTo>
                  <a:cubicBezTo>
                    <a:pt x="25" y="521"/>
                    <a:pt x="0" y="569"/>
                    <a:pt x="25" y="601"/>
                  </a:cubicBezTo>
                  <a:cubicBezTo>
                    <a:pt x="50" y="633"/>
                    <a:pt x="157" y="677"/>
                    <a:pt x="203" y="669"/>
                  </a:cubicBezTo>
                  <a:cubicBezTo>
                    <a:pt x="249" y="661"/>
                    <a:pt x="253" y="552"/>
                    <a:pt x="304" y="551"/>
                  </a:cubicBezTo>
                  <a:cubicBezTo>
                    <a:pt x="355" y="550"/>
                    <a:pt x="487" y="620"/>
                    <a:pt x="508" y="661"/>
                  </a:cubicBezTo>
                  <a:cubicBezTo>
                    <a:pt x="529" y="702"/>
                    <a:pt x="407" y="762"/>
                    <a:pt x="431" y="796"/>
                  </a:cubicBezTo>
                  <a:cubicBezTo>
                    <a:pt x="455" y="830"/>
                    <a:pt x="600" y="873"/>
                    <a:pt x="652" y="864"/>
                  </a:cubicBezTo>
                  <a:cubicBezTo>
                    <a:pt x="704" y="855"/>
                    <a:pt x="699" y="769"/>
                    <a:pt x="745" y="745"/>
                  </a:cubicBezTo>
                  <a:cubicBezTo>
                    <a:pt x="791" y="721"/>
                    <a:pt x="903" y="699"/>
                    <a:pt x="931" y="720"/>
                  </a:cubicBezTo>
                  <a:cubicBezTo>
                    <a:pt x="959" y="741"/>
                    <a:pt x="876" y="856"/>
                    <a:pt x="914" y="873"/>
                  </a:cubicBezTo>
                  <a:cubicBezTo>
                    <a:pt x="952" y="890"/>
                    <a:pt x="1112" y="870"/>
                    <a:pt x="1160" y="822"/>
                  </a:cubicBezTo>
                  <a:cubicBezTo>
                    <a:pt x="1208" y="774"/>
                    <a:pt x="1246" y="646"/>
                    <a:pt x="1202" y="585"/>
                  </a:cubicBezTo>
                  <a:cubicBezTo>
                    <a:pt x="1158" y="524"/>
                    <a:pt x="973" y="495"/>
                    <a:pt x="897" y="457"/>
                  </a:cubicBezTo>
                  <a:cubicBezTo>
                    <a:pt x="821" y="419"/>
                    <a:pt x="818" y="379"/>
                    <a:pt x="745" y="356"/>
                  </a:cubicBezTo>
                  <a:cubicBezTo>
                    <a:pt x="672" y="333"/>
                    <a:pt x="453" y="339"/>
                    <a:pt x="457" y="322"/>
                  </a:cubicBezTo>
                  <a:cubicBezTo>
                    <a:pt x="461" y="305"/>
                    <a:pt x="575" y="275"/>
                    <a:pt x="770" y="254"/>
                  </a:cubicBezTo>
                  <a:cubicBezTo>
                    <a:pt x="965" y="233"/>
                    <a:pt x="1371" y="191"/>
                    <a:pt x="1626" y="195"/>
                  </a:cubicBezTo>
                  <a:cubicBezTo>
                    <a:pt x="1881" y="199"/>
                    <a:pt x="2234" y="250"/>
                    <a:pt x="2303" y="280"/>
                  </a:cubicBezTo>
                  <a:cubicBezTo>
                    <a:pt x="2372" y="310"/>
                    <a:pt x="2151" y="324"/>
                    <a:pt x="2041" y="373"/>
                  </a:cubicBezTo>
                  <a:cubicBezTo>
                    <a:pt x="1931" y="422"/>
                    <a:pt x="1750" y="491"/>
                    <a:pt x="1643" y="576"/>
                  </a:cubicBezTo>
                  <a:cubicBezTo>
                    <a:pt x="1536" y="661"/>
                    <a:pt x="1445" y="805"/>
                    <a:pt x="1397" y="881"/>
                  </a:cubicBezTo>
                  <a:cubicBezTo>
                    <a:pt x="1349" y="957"/>
                    <a:pt x="1333" y="992"/>
                    <a:pt x="1355" y="1033"/>
                  </a:cubicBezTo>
                  <a:cubicBezTo>
                    <a:pt x="1377" y="1074"/>
                    <a:pt x="1483" y="1144"/>
                    <a:pt x="1532" y="1127"/>
                  </a:cubicBezTo>
                  <a:cubicBezTo>
                    <a:pt x="1581" y="1110"/>
                    <a:pt x="1600" y="957"/>
                    <a:pt x="1651" y="932"/>
                  </a:cubicBezTo>
                  <a:cubicBezTo>
                    <a:pt x="1702" y="907"/>
                    <a:pt x="1786" y="947"/>
                    <a:pt x="1837" y="974"/>
                  </a:cubicBezTo>
                  <a:cubicBezTo>
                    <a:pt x="1888" y="1001"/>
                    <a:pt x="1911" y="1097"/>
                    <a:pt x="1956" y="1093"/>
                  </a:cubicBezTo>
                  <a:cubicBezTo>
                    <a:pt x="2001" y="1089"/>
                    <a:pt x="2138" y="1005"/>
                    <a:pt x="2108" y="949"/>
                  </a:cubicBezTo>
                  <a:cubicBezTo>
                    <a:pt x="2078" y="893"/>
                    <a:pt x="1798" y="798"/>
                    <a:pt x="1778" y="754"/>
                  </a:cubicBezTo>
                  <a:cubicBezTo>
                    <a:pt x="1758" y="710"/>
                    <a:pt x="1919" y="703"/>
                    <a:pt x="1990" y="686"/>
                  </a:cubicBezTo>
                  <a:cubicBezTo>
                    <a:pt x="2061" y="669"/>
                    <a:pt x="2151" y="634"/>
                    <a:pt x="2202" y="652"/>
                  </a:cubicBezTo>
                  <a:cubicBezTo>
                    <a:pt x="2253" y="670"/>
                    <a:pt x="2246" y="768"/>
                    <a:pt x="2295" y="796"/>
                  </a:cubicBezTo>
                  <a:cubicBezTo>
                    <a:pt x="2344" y="824"/>
                    <a:pt x="2464" y="857"/>
                    <a:pt x="2498" y="822"/>
                  </a:cubicBezTo>
                  <a:cubicBezTo>
                    <a:pt x="2532" y="787"/>
                    <a:pt x="2543" y="634"/>
                    <a:pt x="2498" y="585"/>
                  </a:cubicBezTo>
                  <a:cubicBezTo>
                    <a:pt x="2453" y="536"/>
                    <a:pt x="2230" y="556"/>
                    <a:pt x="2227" y="525"/>
                  </a:cubicBezTo>
                  <a:cubicBezTo>
                    <a:pt x="2224" y="494"/>
                    <a:pt x="2409" y="414"/>
                    <a:pt x="2481" y="398"/>
                  </a:cubicBezTo>
                  <a:cubicBezTo>
                    <a:pt x="2553" y="382"/>
                    <a:pt x="2615" y="402"/>
                    <a:pt x="2659" y="432"/>
                  </a:cubicBezTo>
                  <a:cubicBezTo>
                    <a:pt x="2703" y="462"/>
                    <a:pt x="2695" y="548"/>
                    <a:pt x="2744" y="576"/>
                  </a:cubicBezTo>
                  <a:cubicBezTo>
                    <a:pt x="2793" y="604"/>
                    <a:pt x="2926" y="639"/>
                    <a:pt x="2956" y="601"/>
                  </a:cubicBezTo>
                  <a:cubicBezTo>
                    <a:pt x="2986" y="563"/>
                    <a:pt x="2970" y="395"/>
                    <a:pt x="2922" y="347"/>
                  </a:cubicBezTo>
                  <a:cubicBezTo>
                    <a:pt x="2874" y="299"/>
                    <a:pt x="2702" y="352"/>
                    <a:pt x="2668" y="313"/>
                  </a:cubicBezTo>
                  <a:cubicBezTo>
                    <a:pt x="2634" y="274"/>
                    <a:pt x="2941" y="162"/>
                    <a:pt x="2718" y="110"/>
                  </a:cubicBezTo>
                  <a:cubicBezTo>
                    <a:pt x="2495" y="58"/>
                    <a:pt x="1560" y="18"/>
                    <a:pt x="1329" y="0"/>
                  </a:cubicBezTo>
                </a:path>
              </a:pathLst>
            </a:custGeom>
            <a:noFill/>
            <a:ln w="28575" cap="flat" cmpd="sng">
              <a:solidFill>
                <a:schemeClr val="hlink"/>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673" name="Freeform 9"/>
            <p:cNvSpPr>
              <a:spLocks/>
            </p:cNvSpPr>
            <p:nvPr/>
          </p:nvSpPr>
          <p:spPr bwMode="auto">
            <a:xfrm>
              <a:off x="2406" y="1499"/>
              <a:ext cx="1229" cy="847"/>
            </a:xfrm>
            <a:custGeom>
              <a:avLst/>
              <a:gdLst>
                <a:gd name="T0" fmla="*/ 1186 w 1229"/>
                <a:gd name="T1" fmla="*/ 0 h 847"/>
                <a:gd name="T2" fmla="*/ 1194 w 1229"/>
                <a:gd name="T3" fmla="*/ 271 h 847"/>
                <a:gd name="T4" fmla="*/ 974 w 1229"/>
                <a:gd name="T5" fmla="*/ 339 h 847"/>
                <a:gd name="T6" fmla="*/ 406 w 1229"/>
                <a:gd name="T7" fmla="*/ 500 h 847"/>
                <a:gd name="T8" fmla="*/ 203 w 1229"/>
                <a:gd name="T9" fmla="*/ 509 h 847"/>
                <a:gd name="T10" fmla="*/ 0 w 1229"/>
                <a:gd name="T11" fmla="*/ 847 h 847"/>
              </a:gdLst>
              <a:ahLst/>
              <a:cxnLst>
                <a:cxn ang="0">
                  <a:pos x="T0" y="T1"/>
                </a:cxn>
                <a:cxn ang="0">
                  <a:pos x="T2" y="T3"/>
                </a:cxn>
                <a:cxn ang="0">
                  <a:pos x="T4" y="T5"/>
                </a:cxn>
                <a:cxn ang="0">
                  <a:pos x="T6" y="T7"/>
                </a:cxn>
                <a:cxn ang="0">
                  <a:pos x="T8" y="T9"/>
                </a:cxn>
                <a:cxn ang="0">
                  <a:pos x="T10" y="T11"/>
                </a:cxn>
              </a:cxnLst>
              <a:rect l="0" t="0" r="r" b="b"/>
              <a:pathLst>
                <a:path w="1229" h="847">
                  <a:moveTo>
                    <a:pt x="1186" y="0"/>
                  </a:moveTo>
                  <a:cubicBezTo>
                    <a:pt x="1207" y="107"/>
                    <a:pt x="1229" y="215"/>
                    <a:pt x="1194" y="271"/>
                  </a:cubicBezTo>
                  <a:cubicBezTo>
                    <a:pt x="1159" y="327"/>
                    <a:pt x="1105" y="301"/>
                    <a:pt x="974" y="339"/>
                  </a:cubicBezTo>
                  <a:cubicBezTo>
                    <a:pt x="843" y="377"/>
                    <a:pt x="534" y="472"/>
                    <a:pt x="406" y="500"/>
                  </a:cubicBezTo>
                  <a:cubicBezTo>
                    <a:pt x="278" y="528"/>
                    <a:pt x="271" y="451"/>
                    <a:pt x="203" y="509"/>
                  </a:cubicBezTo>
                  <a:cubicBezTo>
                    <a:pt x="135" y="567"/>
                    <a:pt x="67" y="707"/>
                    <a:pt x="0" y="847"/>
                  </a:cubicBezTo>
                </a:path>
              </a:pathLst>
            </a:custGeom>
            <a:noFill/>
            <a:ln w="28575"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blinds(horizontal)">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3671"/>
                                        </p:tgtEl>
                                        <p:attrNameLst>
                                          <p:attrName>style.visibility</p:attrName>
                                        </p:attrNameLst>
                                      </p:cBhvr>
                                      <p:to>
                                        <p:strVal val="visible"/>
                                      </p:to>
                                    </p:set>
                                    <p:animEffect transition="in" filter="blinds(horizontal)">
                                      <p:cBhvr>
                                        <p:cTn id="12"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31" name="Picture 79" descr="F:\teaching\AlgDataStr\tree.fig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3438" y="4481513"/>
            <a:ext cx="6003925" cy="2160587"/>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p:cNvSpPr>
            <a:spLocks noGrp="1" noChangeArrowheads="1"/>
          </p:cNvSpPr>
          <p:nvPr>
            <p:ph type="title"/>
          </p:nvPr>
        </p:nvSpPr>
        <p:spPr>
          <a:xfrm>
            <a:off x="622300" y="169863"/>
            <a:ext cx="7772400" cy="631825"/>
          </a:xfrm>
        </p:spPr>
        <p:txBody>
          <a:bodyPr/>
          <a:lstStyle/>
          <a:p>
            <a:r>
              <a:rPr lang="en-US" sz="3200"/>
              <a:t>Examples: Trees</a:t>
            </a:r>
          </a:p>
        </p:txBody>
      </p:sp>
      <p:sp>
        <p:nvSpPr>
          <p:cNvPr id="74755" name="Rectangle 3" descr="Rectangle: Click to edit Master text styles&#10;Second level&#10;Third level&#10;Fourth level&#10;Fifth level"/>
          <p:cNvSpPr>
            <a:spLocks noGrp="1" noChangeArrowheads="1"/>
          </p:cNvSpPr>
          <p:nvPr>
            <p:ph idx="1"/>
          </p:nvPr>
        </p:nvSpPr>
        <p:spPr>
          <a:xfrm>
            <a:off x="665163" y="735013"/>
            <a:ext cx="7959725" cy="4933950"/>
          </a:xfrm>
        </p:spPr>
        <p:txBody>
          <a:bodyPr/>
          <a:lstStyle/>
          <a:p>
            <a:r>
              <a:rPr lang="en-US" sz="2400"/>
              <a:t>A tree represents a hierarchy</a:t>
            </a:r>
          </a:p>
          <a:p>
            <a:pPr lvl="1"/>
            <a:r>
              <a:rPr lang="en-US" sz="2000"/>
              <a:t>Organization structure of a corporation</a:t>
            </a:r>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r>
              <a:rPr lang="en-US" sz="2000"/>
              <a:t>A UNIX file system</a:t>
            </a:r>
          </a:p>
        </p:txBody>
      </p:sp>
      <p:grpSp>
        <p:nvGrpSpPr>
          <p:cNvPr id="74832" name="Group 80"/>
          <p:cNvGrpSpPr>
            <a:grpSpLocks/>
          </p:cNvGrpSpPr>
          <p:nvPr/>
        </p:nvGrpSpPr>
        <p:grpSpPr bwMode="auto">
          <a:xfrm>
            <a:off x="1892300" y="1552575"/>
            <a:ext cx="4811713" cy="2105025"/>
            <a:chOff x="1294" y="1232"/>
            <a:chExt cx="3031" cy="1326"/>
          </a:xfrm>
        </p:grpSpPr>
        <p:sp>
          <p:nvSpPr>
            <p:cNvPr id="74808" name="Text Box 56"/>
            <p:cNvSpPr txBox="1">
              <a:spLocks noChangeArrowheads="1"/>
            </p:cNvSpPr>
            <p:nvPr/>
          </p:nvSpPr>
          <p:spPr bwMode="auto">
            <a:xfrm>
              <a:off x="2196" y="1232"/>
              <a:ext cx="804"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NOMOS Inc.</a:t>
              </a:r>
            </a:p>
          </p:txBody>
        </p:sp>
        <p:sp>
          <p:nvSpPr>
            <p:cNvPr id="74809" name="Text Box 57"/>
            <p:cNvSpPr txBox="1">
              <a:spLocks noChangeArrowheads="1"/>
            </p:cNvSpPr>
            <p:nvPr/>
          </p:nvSpPr>
          <p:spPr bwMode="auto">
            <a:xfrm>
              <a:off x="1294" y="1604"/>
              <a:ext cx="376"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R&amp;D</a:t>
              </a:r>
            </a:p>
          </p:txBody>
        </p:sp>
        <p:sp>
          <p:nvSpPr>
            <p:cNvPr id="74811" name="Text Box 59"/>
            <p:cNvSpPr txBox="1">
              <a:spLocks noChangeArrowheads="1"/>
            </p:cNvSpPr>
            <p:nvPr/>
          </p:nvSpPr>
          <p:spPr bwMode="auto">
            <a:xfrm>
              <a:off x="1811" y="1605"/>
              <a:ext cx="418"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Sales</a:t>
              </a:r>
            </a:p>
          </p:txBody>
        </p:sp>
        <p:sp>
          <p:nvSpPr>
            <p:cNvPr id="74812" name="Text Box 60"/>
            <p:cNvSpPr txBox="1">
              <a:spLocks noChangeArrowheads="1"/>
            </p:cNvSpPr>
            <p:nvPr/>
          </p:nvSpPr>
          <p:spPr bwMode="auto">
            <a:xfrm>
              <a:off x="2432" y="1605"/>
              <a:ext cx="747"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Purchasing</a:t>
              </a:r>
            </a:p>
          </p:txBody>
        </p:sp>
        <p:sp>
          <p:nvSpPr>
            <p:cNvPr id="74813" name="Text Box 61"/>
            <p:cNvSpPr txBox="1">
              <a:spLocks noChangeArrowheads="1"/>
            </p:cNvSpPr>
            <p:nvPr/>
          </p:nvSpPr>
          <p:spPr bwMode="auto">
            <a:xfrm>
              <a:off x="3381" y="1605"/>
              <a:ext cx="944"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Manufacturing</a:t>
              </a:r>
            </a:p>
          </p:txBody>
        </p:sp>
        <p:sp>
          <p:nvSpPr>
            <p:cNvPr id="74814" name="Line 62"/>
            <p:cNvSpPr>
              <a:spLocks noChangeShapeType="1"/>
            </p:cNvSpPr>
            <p:nvPr/>
          </p:nvSpPr>
          <p:spPr bwMode="auto">
            <a:xfrm flipH="1">
              <a:off x="1482" y="1440"/>
              <a:ext cx="873" cy="161"/>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15" name="Line 63"/>
            <p:cNvSpPr>
              <a:spLocks noChangeShapeType="1"/>
            </p:cNvSpPr>
            <p:nvPr/>
          </p:nvSpPr>
          <p:spPr bwMode="auto">
            <a:xfrm flipH="1">
              <a:off x="2033" y="1432"/>
              <a:ext cx="466" cy="169"/>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16" name="Line 64"/>
            <p:cNvSpPr>
              <a:spLocks noChangeShapeType="1"/>
            </p:cNvSpPr>
            <p:nvPr/>
          </p:nvSpPr>
          <p:spPr bwMode="auto">
            <a:xfrm>
              <a:off x="2609" y="1432"/>
              <a:ext cx="195" cy="177"/>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17" name="Line 65"/>
            <p:cNvSpPr>
              <a:spLocks noChangeShapeType="1"/>
            </p:cNvSpPr>
            <p:nvPr/>
          </p:nvSpPr>
          <p:spPr bwMode="auto">
            <a:xfrm>
              <a:off x="2744" y="1432"/>
              <a:ext cx="1110" cy="169"/>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18" name="Text Box 66"/>
            <p:cNvSpPr txBox="1">
              <a:spLocks noChangeArrowheads="1"/>
            </p:cNvSpPr>
            <p:nvPr/>
          </p:nvSpPr>
          <p:spPr bwMode="auto">
            <a:xfrm>
              <a:off x="1356" y="1978"/>
              <a:ext cx="646"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Domestic</a:t>
              </a:r>
            </a:p>
          </p:txBody>
        </p:sp>
        <p:sp>
          <p:nvSpPr>
            <p:cNvPr id="74819" name="Text Box 67"/>
            <p:cNvSpPr txBox="1">
              <a:spLocks noChangeArrowheads="1"/>
            </p:cNvSpPr>
            <p:nvPr/>
          </p:nvSpPr>
          <p:spPr bwMode="auto">
            <a:xfrm>
              <a:off x="2144" y="1977"/>
              <a:ext cx="870"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International</a:t>
              </a:r>
            </a:p>
          </p:txBody>
        </p:sp>
        <p:sp>
          <p:nvSpPr>
            <p:cNvPr id="74820" name="Line 68"/>
            <p:cNvSpPr>
              <a:spLocks noChangeShapeType="1"/>
            </p:cNvSpPr>
            <p:nvPr/>
          </p:nvSpPr>
          <p:spPr bwMode="auto">
            <a:xfrm flipH="1">
              <a:off x="1677" y="1804"/>
              <a:ext cx="263" cy="178"/>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21" name="Line 69"/>
            <p:cNvSpPr>
              <a:spLocks noChangeShapeType="1"/>
            </p:cNvSpPr>
            <p:nvPr/>
          </p:nvSpPr>
          <p:spPr bwMode="auto">
            <a:xfrm>
              <a:off x="2033" y="1804"/>
              <a:ext cx="567" cy="170"/>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23" name="Text Box 71"/>
            <p:cNvSpPr txBox="1">
              <a:spLocks noChangeArrowheads="1"/>
            </p:cNvSpPr>
            <p:nvPr/>
          </p:nvSpPr>
          <p:spPr bwMode="auto">
            <a:xfrm>
              <a:off x="1489" y="2350"/>
              <a:ext cx="450"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Africa</a:t>
              </a:r>
            </a:p>
          </p:txBody>
        </p:sp>
        <p:sp>
          <p:nvSpPr>
            <p:cNvPr id="74824" name="Text Box 72"/>
            <p:cNvSpPr txBox="1">
              <a:spLocks noChangeArrowheads="1"/>
            </p:cNvSpPr>
            <p:nvPr/>
          </p:nvSpPr>
          <p:spPr bwMode="auto">
            <a:xfrm>
              <a:off x="2057" y="2350"/>
              <a:ext cx="517"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Europe</a:t>
              </a:r>
            </a:p>
          </p:txBody>
        </p:sp>
        <p:sp>
          <p:nvSpPr>
            <p:cNvPr id="74825" name="Text Box 73"/>
            <p:cNvSpPr txBox="1">
              <a:spLocks noChangeArrowheads="1"/>
            </p:cNvSpPr>
            <p:nvPr/>
          </p:nvSpPr>
          <p:spPr bwMode="auto">
            <a:xfrm>
              <a:off x="2683" y="2359"/>
              <a:ext cx="357"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Asia</a:t>
              </a:r>
            </a:p>
          </p:txBody>
        </p:sp>
        <p:sp>
          <p:nvSpPr>
            <p:cNvPr id="74826" name="Text Box 74"/>
            <p:cNvSpPr txBox="1">
              <a:spLocks noChangeArrowheads="1"/>
            </p:cNvSpPr>
            <p:nvPr/>
          </p:nvSpPr>
          <p:spPr bwMode="auto">
            <a:xfrm>
              <a:off x="3195" y="2359"/>
              <a:ext cx="625" cy="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Australia</a:t>
              </a:r>
            </a:p>
          </p:txBody>
        </p:sp>
        <p:sp>
          <p:nvSpPr>
            <p:cNvPr id="74827" name="Line 75"/>
            <p:cNvSpPr>
              <a:spLocks noChangeShapeType="1"/>
            </p:cNvSpPr>
            <p:nvPr/>
          </p:nvSpPr>
          <p:spPr bwMode="auto">
            <a:xfrm flipH="1">
              <a:off x="1694" y="2177"/>
              <a:ext cx="534" cy="169"/>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28" name="Line 76"/>
            <p:cNvSpPr>
              <a:spLocks noChangeShapeType="1"/>
            </p:cNvSpPr>
            <p:nvPr/>
          </p:nvSpPr>
          <p:spPr bwMode="auto">
            <a:xfrm flipH="1">
              <a:off x="2312" y="2177"/>
              <a:ext cx="85" cy="169"/>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29" name="Line 77"/>
            <p:cNvSpPr>
              <a:spLocks noChangeShapeType="1"/>
            </p:cNvSpPr>
            <p:nvPr/>
          </p:nvSpPr>
          <p:spPr bwMode="auto">
            <a:xfrm>
              <a:off x="2617" y="2168"/>
              <a:ext cx="263" cy="187"/>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30" name="Line 78"/>
            <p:cNvSpPr>
              <a:spLocks noChangeShapeType="1"/>
            </p:cNvSpPr>
            <p:nvPr/>
          </p:nvSpPr>
          <p:spPr bwMode="auto">
            <a:xfrm>
              <a:off x="2863" y="2177"/>
              <a:ext cx="644" cy="169"/>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4834" name="Text Box 82"/>
          <p:cNvSpPr txBox="1">
            <a:spLocks noChangeArrowheads="1"/>
          </p:cNvSpPr>
          <p:nvPr/>
        </p:nvSpPr>
        <p:spPr bwMode="auto">
          <a:xfrm>
            <a:off x="3049588" y="3975100"/>
            <a:ext cx="315912" cy="315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a:t>
            </a:r>
          </a:p>
        </p:txBody>
      </p:sp>
      <p:sp>
        <p:nvSpPr>
          <p:cNvPr id="74835" name="Text Box 83"/>
          <p:cNvSpPr txBox="1">
            <a:spLocks noChangeArrowheads="1"/>
          </p:cNvSpPr>
          <p:nvPr/>
        </p:nvSpPr>
        <p:spPr bwMode="auto">
          <a:xfrm>
            <a:off x="3662363" y="3978275"/>
            <a:ext cx="315912" cy="315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B</a:t>
            </a:r>
          </a:p>
        </p:txBody>
      </p:sp>
      <p:sp>
        <p:nvSpPr>
          <p:cNvPr id="74836" name="Line 84"/>
          <p:cNvSpPr>
            <a:spLocks noChangeShapeType="1"/>
          </p:cNvSpPr>
          <p:nvPr/>
        </p:nvSpPr>
        <p:spPr bwMode="auto">
          <a:xfrm flipH="1">
            <a:off x="3187700" y="3657600"/>
            <a:ext cx="133350" cy="322263"/>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37" name="Line 85"/>
          <p:cNvSpPr>
            <a:spLocks noChangeShapeType="1"/>
          </p:cNvSpPr>
          <p:nvPr/>
        </p:nvSpPr>
        <p:spPr bwMode="auto">
          <a:xfrm>
            <a:off x="3670300" y="3644900"/>
            <a:ext cx="149225" cy="349250"/>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609600" y="681038"/>
            <a:ext cx="7772400" cy="536575"/>
          </a:xfrm>
        </p:spPr>
        <p:txBody>
          <a:bodyPr>
            <a:normAutofit fontScale="90000"/>
          </a:bodyPr>
          <a:lstStyle/>
          <a:p>
            <a:pPr algn="ctr"/>
            <a:r>
              <a:rPr lang="en-US" sz="3200"/>
              <a:t>Converting a Postfix Expression into an Expression Tree</a:t>
            </a:r>
          </a:p>
        </p:txBody>
      </p:sp>
      <p:sp>
        <p:nvSpPr>
          <p:cNvPr id="114690" name="Rectangle 2" descr="Rectangle: Click to edit Master text styles&#10;Second level&#10;Third level&#10;Fourth level&#10;Fifth level"/>
          <p:cNvSpPr>
            <a:spLocks noGrp="1" noChangeArrowheads="1"/>
          </p:cNvSpPr>
          <p:nvPr>
            <p:ph idx="1"/>
          </p:nvPr>
        </p:nvSpPr>
        <p:spPr>
          <a:xfrm>
            <a:off x="423863" y="1395413"/>
            <a:ext cx="8404225" cy="4595812"/>
          </a:xfrm>
        </p:spPr>
        <p:txBody>
          <a:bodyPr/>
          <a:lstStyle/>
          <a:p>
            <a:pPr>
              <a:lnSpc>
                <a:spcPct val="90000"/>
              </a:lnSpc>
            </a:pPr>
            <a:r>
              <a:rPr lang="en-US" sz="2400"/>
              <a:t>The algorithm is similar to the postfix evaluation algorithm.</a:t>
            </a:r>
          </a:p>
          <a:p>
            <a:pPr>
              <a:lnSpc>
                <a:spcPct val="90000"/>
              </a:lnSpc>
            </a:pPr>
            <a:r>
              <a:rPr lang="en-US" sz="2400"/>
              <a:t>The algorithm</a:t>
            </a:r>
          </a:p>
          <a:p>
            <a:pPr lvl="1">
              <a:lnSpc>
                <a:spcPct val="90000"/>
              </a:lnSpc>
            </a:pPr>
            <a:r>
              <a:rPr lang="en-US" sz="2400"/>
              <a:t>Read the postfix expression one symbol at a time.</a:t>
            </a:r>
          </a:p>
          <a:p>
            <a:pPr lvl="1">
              <a:lnSpc>
                <a:spcPct val="90000"/>
              </a:lnSpc>
            </a:pPr>
            <a:r>
              <a:rPr lang="en-US" sz="2400"/>
              <a:t>If the symbol is an operand, create a one-node tree and push a pointer to it onto a stack.</a:t>
            </a:r>
          </a:p>
          <a:p>
            <a:pPr lvl="1">
              <a:lnSpc>
                <a:spcPct val="90000"/>
              </a:lnSpc>
            </a:pPr>
            <a:r>
              <a:rPr lang="en-US" sz="2400"/>
              <a:t>If the symbol is an operator, pop (pointers) to two trees T</a:t>
            </a:r>
            <a:r>
              <a:rPr lang="en-US" sz="2400" baseline="-25000"/>
              <a:t>1</a:t>
            </a:r>
            <a:r>
              <a:rPr lang="en-US" sz="2400"/>
              <a:t> and T</a:t>
            </a:r>
            <a:r>
              <a:rPr lang="en-US" sz="2400" baseline="-25000"/>
              <a:t>2</a:t>
            </a:r>
            <a:r>
              <a:rPr lang="en-US" sz="2400"/>
              <a:t> (T</a:t>
            </a:r>
            <a:r>
              <a:rPr lang="en-US" sz="2400" baseline="-25000"/>
              <a:t>2</a:t>
            </a:r>
            <a:r>
              <a:rPr lang="en-US" sz="2400"/>
              <a:t> is popped first) from the stack and form a new tree whose root is the operator and whose left and right children point to T</a:t>
            </a:r>
            <a:r>
              <a:rPr lang="en-US" sz="2400" baseline="-25000"/>
              <a:t>1</a:t>
            </a:r>
            <a:r>
              <a:rPr lang="en-US" sz="2400"/>
              <a:t> and T</a:t>
            </a:r>
            <a:r>
              <a:rPr lang="en-US" sz="2400" baseline="-25000"/>
              <a:t>2</a:t>
            </a:r>
            <a:r>
              <a:rPr lang="en-US" sz="2400"/>
              <a:t>, respectively. A pointer to this new tree is then push onto the stack.</a:t>
            </a:r>
          </a:p>
          <a:p>
            <a:pPr>
              <a:lnSpc>
                <a:spcPct val="90000"/>
              </a:lnSpc>
              <a:buFont typeface="Wingdings" pitchFamily="2" charset="2"/>
              <a:buNone/>
            </a:pPr>
            <a:r>
              <a:rPr lang="en-US" sz="14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teaching\AlgDataStr\tree.con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1738313"/>
            <a:ext cx="3508375" cy="1720850"/>
          </a:xfrm>
          <a:prstGeom prst="rect">
            <a:avLst/>
          </a:prstGeom>
          <a:noFill/>
          <a:extLst>
            <a:ext uri="{909E8E84-426E-40DD-AFC4-6F175D3DCCD1}">
              <a14:hiddenFill xmlns:a14="http://schemas.microsoft.com/office/drawing/2010/main">
                <a:solidFill>
                  <a:srgbClr val="FFFFFF"/>
                </a:solidFill>
              </a14:hiddenFill>
            </a:ext>
          </a:extLst>
        </p:spPr>
      </p:pic>
      <p:sp>
        <p:nvSpPr>
          <p:cNvPr id="115716" name="Rectangle 4"/>
          <p:cNvSpPr>
            <a:spLocks noGrp="1" noChangeArrowheads="1"/>
          </p:cNvSpPr>
          <p:nvPr>
            <p:ph type="title"/>
          </p:nvPr>
        </p:nvSpPr>
        <p:spPr>
          <a:xfrm>
            <a:off x="609600" y="169863"/>
            <a:ext cx="7772400" cy="536575"/>
          </a:xfrm>
        </p:spPr>
        <p:txBody>
          <a:bodyPr/>
          <a:lstStyle/>
          <a:p>
            <a:r>
              <a:rPr lang="en-US" sz="2400"/>
              <a:t>An Example: Constructing an Expression Tree</a:t>
            </a:r>
          </a:p>
        </p:txBody>
      </p:sp>
      <p:sp>
        <p:nvSpPr>
          <p:cNvPr id="115715" name="Rectangle 3"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r>
              <a:rPr lang="en-US" sz="2400" i="1"/>
              <a:t>Input</a:t>
            </a:r>
            <a:r>
              <a:rPr lang="en-US" sz="2400"/>
              <a:t>: ab+cde+**</a:t>
            </a:r>
          </a:p>
          <a:p>
            <a:r>
              <a:rPr lang="en-US" sz="2000"/>
              <a:t>The first two symbols are operands, so we create one-node trees and push pointers to them onto a stack.</a:t>
            </a:r>
          </a:p>
          <a:p>
            <a:endParaRPr lang="en-US" sz="2000"/>
          </a:p>
          <a:p>
            <a:endParaRPr lang="en-US" sz="2000"/>
          </a:p>
          <a:p>
            <a:endParaRPr lang="en-US" sz="2000"/>
          </a:p>
          <a:p>
            <a:endParaRPr lang="en-US" sz="2000"/>
          </a:p>
          <a:p>
            <a:r>
              <a:rPr lang="en-US" sz="2000"/>
              <a:t>Next, a + is read, so two pointers to trees are popped, a new tree is formed, and a pointer to it is pushed onto the stack.</a:t>
            </a:r>
          </a:p>
          <a:p>
            <a:pPr>
              <a:buFont typeface="Wingdings" pitchFamily="2" charset="2"/>
              <a:buNone/>
            </a:pPr>
            <a:r>
              <a:rPr lang="en-US" sz="1400"/>
              <a:t>	</a:t>
            </a:r>
          </a:p>
        </p:txBody>
      </p:sp>
      <p:pic>
        <p:nvPicPr>
          <p:cNvPr id="115717" name="Picture 5" descr="F:\teaching\AlgDataStr\tree.con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3978275"/>
            <a:ext cx="2968625" cy="2179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teaching\AlgDataStr\tree.conv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4352925"/>
            <a:ext cx="4494212" cy="2279650"/>
          </a:xfrm>
          <a:prstGeom prst="rect">
            <a:avLst/>
          </a:prstGeom>
          <a:noFill/>
          <a:extLst>
            <a:ext uri="{909E8E84-426E-40DD-AFC4-6F175D3DCCD1}">
              <a14:hiddenFill xmlns:a14="http://schemas.microsoft.com/office/drawing/2010/main">
                <a:solidFill>
                  <a:srgbClr val="FFFFFF"/>
                </a:solidFill>
              </a14:hiddenFill>
            </a:ext>
          </a:extLst>
        </p:spPr>
      </p:pic>
      <p:pic>
        <p:nvPicPr>
          <p:cNvPr id="116739" name="Picture 3" descr="F:\teaching\AlgDataStr\tree.conv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825625"/>
            <a:ext cx="3849688" cy="2103438"/>
          </a:xfrm>
          <a:prstGeom prst="rect">
            <a:avLst/>
          </a:prstGeom>
          <a:noFill/>
          <a:extLst>
            <a:ext uri="{909E8E84-426E-40DD-AFC4-6F175D3DCCD1}">
              <a14:hiddenFill xmlns:a14="http://schemas.microsoft.com/office/drawing/2010/main">
                <a:solidFill>
                  <a:srgbClr val="FFFFFF"/>
                </a:solidFill>
              </a14:hiddenFill>
            </a:ext>
          </a:extLst>
        </p:spPr>
      </p:pic>
      <p:sp>
        <p:nvSpPr>
          <p:cNvPr id="116741" name="Rectangle 5"/>
          <p:cNvSpPr>
            <a:spLocks noGrp="1" noChangeArrowheads="1"/>
          </p:cNvSpPr>
          <p:nvPr>
            <p:ph type="title"/>
          </p:nvPr>
        </p:nvSpPr>
        <p:spPr>
          <a:xfrm>
            <a:off x="609600" y="169863"/>
            <a:ext cx="7772400" cy="536575"/>
          </a:xfrm>
        </p:spPr>
        <p:txBody>
          <a:bodyPr/>
          <a:lstStyle/>
          <a:p>
            <a:r>
              <a:rPr lang="en-US" sz="2400"/>
              <a:t>An Example: Constructing an Expression Tree (cont.)</a:t>
            </a:r>
          </a:p>
        </p:txBody>
      </p:sp>
      <p:sp>
        <p:nvSpPr>
          <p:cNvPr id="116740" name="Rectangle 4"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r>
              <a:rPr lang="en-US" sz="2400" i="1"/>
              <a:t>Input</a:t>
            </a:r>
            <a:r>
              <a:rPr lang="en-US" sz="2400"/>
              <a:t>: ab+cde+**</a:t>
            </a:r>
          </a:p>
          <a:p>
            <a:r>
              <a:rPr lang="en-US" sz="2000"/>
              <a:t>Next, c, d, and e are read, and for each a one-node tree is created and a pointer to the corresponding tree is pushed onto the stack.</a:t>
            </a:r>
          </a:p>
          <a:p>
            <a:endParaRPr lang="en-US" sz="2000"/>
          </a:p>
          <a:p>
            <a:endParaRPr lang="en-US" sz="2000"/>
          </a:p>
          <a:p>
            <a:endParaRPr lang="en-US" sz="2000"/>
          </a:p>
          <a:p>
            <a:endParaRPr lang="en-US" sz="2000"/>
          </a:p>
          <a:p>
            <a:endParaRPr lang="en-US" sz="2000"/>
          </a:p>
          <a:p>
            <a:endParaRPr lang="en-US" sz="2000"/>
          </a:p>
          <a:p>
            <a:r>
              <a:rPr lang="en-US" sz="2000"/>
              <a:t>Now a + is read, so two trees are merged</a:t>
            </a:r>
          </a:p>
          <a:p>
            <a:pPr>
              <a:buFont typeface="Wingdings" pitchFamily="2" charset="2"/>
              <a:buNone/>
            </a:pPr>
            <a:r>
              <a:rPr lang="en-US" sz="140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609600" y="169863"/>
            <a:ext cx="7772400" cy="536575"/>
          </a:xfrm>
        </p:spPr>
        <p:txBody>
          <a:bodyPr/>
          <a:lstStyle/>
          <a:p>
            <a:r>
              <a:rPr lang="en-US" sz="2400"/>
              <a:t>An Example: Constructing an Expression Tree (cont.)</a:t>
            </a:r>
          </a:p>
        </p:txBody>
      </p:sp>
      <p:sp>
        <p:nvSpPr>
          <p:cNvPr id="117762" name="Rectangle 2" descr="Rectangle: Click to edit Master text styles&#10;Second level&#10;Third level&#10;Fourth level&#10;Fifth level"/>
          <p:cNvSpPr>
            <a:spLocks noGrp="1" noChangeArrowheads="1"/>
          </p:cNvSpPr>
          <p:nvPr>
            <p:ph idx="1"/>
          </p:nvPr>
        </p:nvSpPr>
        <p:spPr>
          <a:xfrm>
            <a:off x="434975" y="774700"/>
            <a:ext cx="3698875" cy="5553075"/>
          </a:xfrm>
        </p:spPr>
        <p:txBody>
          <a:bodyPr/>
          <a:lstStyle/>
          <a:p>
            <a:r>
              <a:rPr lang="en-US" sz="2400" i="1"/>
              <a:t>Input</a:t>
            </a:r>
            <a:r>
              <a:rPr lang="en-US" sz="2400"/>
              <a:t>: ab+cde+**</a:t>
            </a:r>
          </a:p>
          <a:p>
            <a:r>
              <a:rPr lang="en-US" sz="2000"/>
              <a:t>Continuing, a * is read, so we pop two tree pointers and form a new tree with a * as root.</a:t>
            </a:r>
          </a:p>
          <a:p>
            <a:endParaRPr lang="en-US" sz="2000"/>
          </a:p>
          <a:p>
            <a:endParaRPr lang="en-US" sz="2000"/>
          </a:p>
          <a:p>
            <a:endParaRPr lang="en-US" sz="2000"/>
          </a:p>
          <a:p>
            <a:endParaRPr lang="en-US" sz="2000"/>
          </a:p>
          <a:p>
            <a:endParaRPr lang="en-US" sz="2000"/>
          </a:p>
          <a:p>
            <a:r>
              <a:rPr lang="en-US" sz="2000"/>
              <a:t>Finally, the last symbol is read, two trees are merged, and a pointer to the final tree is left on the stack.</a:t>
            </a:r>
          </a:p>
          <a:p>
            <a:pPr>
              <a:buFont typeface="Wingdings" pitchFamily="2" charset="2"/>
              <a:buNone/>
            </a:pPr>
            <a:r>
              <a:rPr lang="en-US" sz="1400"/>
              <a:t>	</a:t>
            </a:r>
          </a:p>
        </p:txBody>
      </p:sp>
      <p:pic>
        <p:nvPicPr>
          <p:cNvPr id="117764" name="Picture 4" descr="F:\teaching\AlgDataStr\tree.conv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3" y="865188"/>
            <a:ext cx="4295775" cy="2532062"/>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F:\teaching\AlgDataStr\tree.conv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850" y="3505200"/>
            <a:ext cx="4838700" cy="3071813"/>
          </a:xfrm>
          <a:prstGeom prst="rect">
            <a:avLst/>
          </a:prstGeom>
          <a:noFill/>
          <a:extLst>
            <a:ext uri="{909E8E84-426E-40DD-AFC4-6F175D3DCCD1}">
              <a14:hiddenFill xmlns:a14="http://schemas.microsoft.com/office/drawing/2010/main">
                <a:solidFill>
                  <a:srgbClr val="FFFFFF"/>
                </a:solidFill>
              </a14:hiddenFill>
            </a:ext>
          </a:extLst>
        </p:spPr>
      </p:pic>
      <p:sp>
        <p:nvSpPr>
          <p:cNvPr id="117766" name="Line 6"/>
          <p:cNvSpPr>
            <a:spLocks noChangeShapeType="1"/>
          </p:cNvSpPr>
          <p:nvPr/>
        </p:nvSpPr>
        <p:spPr bwMode="auto">
          <a:xfrm>
            <a:off x="5324475" y="1209675"/>
            <a:ext cx="646113" cy="1277938"/>
          </a:xfrm>
          <a:prstGeom prst="line">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767" name="Line 7"/>
          <p:cNvSpPr>
            <a:spLocks noChangeShapeType="1"/>
          </p:cNvSpPr>
          <p:nvPr/>
        </p:nvSpPr>
        <p:spPr bwMode="auto">
          <a:xfrm>
            <a:off x="5754688" y="1169988"/>
            <a:ext cx="1749425" cy="1317625"/>
          </a:xfrm>
          <a:prstGeom prst="line">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169863"/>
            <a:ext cx="7772400" cy="536575"/>
          </a:xfrm>
        </p:spPr>
        <p:txBody>
          <a:bodyPr>
            <a:normAutofit fontScale="90000"/>
          </a:bodyPr>
          <a:lstStyle/>
          <a:p>
            <a:r>
              <a:rPr lang="en-US" sz="3200"/>
              <a:t>Binary Search Trees</a:t>
            </a:r>
          </a:p>
        </p:txBody>
      </p:sp>
      <p:sp>
        <p:nvSpPr>
          <p:cNvPr id="118786" name="Rectangle 2" descr="Rectangle: Click to edit Master text styles&#10;Second level&#10;Third level&#10;Fourth level&#10;Fifth level"/>
          <p:cNvSpPr>
            <a:spLocks noGrp="1" noChangeArrowheads="1"/>
          </p:cNvSpPr>
          <p:nvPr>
            <p:ph idx="1"/>
          </p:nvPr>
        </p:nvSpPr>
        <p:spPr>
          <a:xfrm>
            <a:off x="434975" y="774700"/>
            <a:ext cx="8404225" cy="5553075"/>
          </a:xfrm>
        </p:spPr>
        <p:txBody>
          <a:bodyPr/>
          <a:lstStyle/>
          <a:p>
            <a:r>
              <a:rPr lang="en-US" sz="2400"/>
              <a:t>A</a:t>
            </a:r>
            <a:r>
              <a:rPr lang="en-US" sz="2400" i="1"/>
              <a:t> Binary search tree </a:t>
            </a:r>
            <a:r>
              <a:rPr lang="en-US" sz="2400"/>
              <a:t>is a binary tree such that </a:t>
            </a:r>
            <a:r>
              <a:rPr lang="en-US" sz="2400">
                <a:solidFill>
                  <a:srgbClr val="FF0000"/>
                </a:solidFill>
              </a:rPr>
              <a:t>any node</a:t>
            </a:r>
            <a:r>
              <a:rPr lang="en-US" sz="2400"/>
              <a:t> has a key which is no less than the keys in its left subtree and no more than the keys in its right subtree.</a:t>
            </a:r>
            <a:endParaRPr lang="en-US" sz="1400"/>
          </a:p>
        </p:txBody>
      </p:sp>
      <p:pic>
        <p:nvPicPr>
          <p:cNvPr id="118788" name="Picture 4" descr="F:\teaching\AlgDataStr\tree.fig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75" y="2112963"/>
            <a:ext cx="6573838" cy="2501900"/>
          </a:xfrm>
          <a:prstGeom prst="rect">
            <a:avLst/>
          </a:prstGeom>
          <a:noFill/>
          <a:extLst>
            <a:ext uri="{909E8E84-426E-40DD-AFC4-6F175D3DCCD1}">
              <a14:hiddenFill xmlns:a14="http://schemas.microsoft.com/office/drawing/2010/main">
                <a:solidFill>
                  <a:srgbClr val="FFFFFF"/>
                </a:solidFill>
              </a14:hiddenFill>
            </a:ext>
          </a:extLst>
        </p:spPr>
      </p:pic>
      <p:sp>
        <p:nvSpPr>
          <p:cNvPr id="118789" name="Text Box 5"/>
          <p:cNvSpPr txBox="1">
            <a:spLocks noChangeArrowheads="1"/>
          </p:cNvSpPr>
          <p:nvPr/>
        </p:nvSpPr>
        <p:spPr bwMode="auto">
          <a:xfrm>
            <a:off x="1266825" y="4529138"/>
            <a:ext cx="244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 binary search tree</a:t>
            </a:r>
          </a:p>
        </p:txBody>
      </p:sp>
      <p:sp>
        <p:nvSpPr>
          <p:cNvPr id="118790" name="Text Box 6"/>
          <p:cNvSpPr txBox="1">
            <a:spLocks noChangeArrowheads="1"/>
          </p:cNvSpPr>
          <p:nvPr/>
        </p:nvSpPr>
        <p:spPr bwMode="auto">
          <a:xfrm>
            <a:off x="5253038" y="4548188"/>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Not a binary search tree</a:t>
            </a:r>
          </a:p>
        </p:txBody>
      </p:sp>
      <p:sp>
        <p:nvSpPr>
          <p:cNvPr id="118791" name="Text Box 7"/>
          <p:cNvSpPr txBox="1">
            <a:spLocks noChangeArrowheads="1"/>
          </p:cNvSpPr>
          <p:nvPr/>
        </p:nvSpPr>
        <p:spPr bwMode="auto">
          <a:xfrm>
            <a:off x="795338" y="5106988"/>
            <a:ext cx="4814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What is good about a binary search tree?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169863"/>
            <a:ext cx="7772400" cy="536575"/>
          </a:xfrm>
        </p:spPr>
        <p:txBody>
          <a:bodyPr>
            <a:normAutofit fontScale="90000"/>
          </a:bodyPr>
          <a:lstStyle/>
          <a:p>
            <a:r>
              <a:rPr lang="en-US" sz="3200"/>
              <a:t>The </a:t>
            </a:r>
            <a:r>
              <a:rPr lang="en-US" sz="3200">
                <a:latin typeface="Batang" pitchFamily="18" charset="-127"/>
              </a:rPr>
              <a:t>BinaryNode</a:t>
            </a:r>
            <a:r>
              <a:rPr lang="en-US" sz="3200"/>
              <a:t> Class</a:t>
            </a:r>
          </a:p>
        </p:txBody>
      </p:sp>
      <p:pic>
        <p:nvPicPr>
          <p:cNvPr id="119811" name="Picture 3" descr="F:\teaching\AlgDataStr\tree.fig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939800"/>
            <a:ext cx="7847012" cy="4367213"/>
          </a:xfrm>
          <a:prstGeom prst="rect">
            <a:avLst/>
          </a:prstGeom>
          <a:noFill/>
          <a:extLst>
            <a:ext uri="{909E8E84-426E-40DD-AFC4-6F175D3DCCD1}">
              <a14:hiddenFill xmlns:a14="http://schemas.microsoft.com/office/drawing/2010/main">
                <a:solidFill>
                  <a:srgbClr val="FFFFFF"/>
                </a:solidFill>
              </a14:hiddenFill>
            </a:ext>
          </a:extLst>
        </p:spPr>
      </p:pic>
      <p:grpSp>
        <p:nvGrpSpPr>
          <p:cNvPr id="119812" name="Group 4"/>
          <p:cNvGrpSpPr>
            <a:grpSpLocks/>
          </p:cNvGrpSpPr>
          <p:nvPr/>
        </p:nvGrpSpPr>
        <p:grpSpPr bwMode="auto">
          <a:xfrm>
            <a:off x="5365750" y="3121025"/>
            <a:ext cx="2151063" cy="639763"/>
            <a:chOff x="3380" y="1966"/>
            <a:chExt cx="1355" cy="403"/>
          </a:xfrm>
        </p:grpSpPr>
        <p:sp>
          <p:nvSpPr>
            <p:cNvPr id="119813" name="Line 5"/>
            <p:cNvSpPr>
              <a:spLocks noChangeShapeType="1"/>
            </p:cNvSpPr>
            <p:nvPr/>
          </p:nvSpPr>
          <p:spPr bwMode="auto">
            <a:xfrm>
              <a:off x="3685" y="1971"/>
              <a:ext cx="0" cy="20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14" name="Line 6"/>
            <p:cNvSpPr>
              <a:spLocks noChangeShapeType="1"/>
            </p:cNvSpPr>
            <p:nvPr/>
          </p:nvSpPr>
          <p:spPr bwMode="auto">
            <a:xfrm>
              <a:off x="4362" y="1979"/>
              <a:ext cx="0" cy="20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19815" name="Group 7"/>
            <p:cNvGrpSpPr>
              <a:grpSpLocks/>
            </p:cNvGrpSpPr>
            <p:nvPr/>
          </p:nvGrpSpPr>
          <p:grpSpPr bwMode="auto">
            <a:xfrm>
              <a:off x="3380" y="1966"/>
              <a:ext cx="1355" cy="403"/>
              <a:chOff x="3380" y="886"/>
              <a:chExt cx="1355" cy="403"/>
            </a:xfrm>
          </p:grpSpPr>
          <p:sp>
            <p:nvSpPr>
              <p:cNvPr id="119816" name="Rectangle 8"/>
              <p:cNvSpPr>
                <a:spLocks noChangeArrowheads="1"/>
              </p:cNvSpPr>
              <p:nvPr/>
            </p:nvSpPr>
            <p:spPr bwMode="auto">
              <a:xfrm>
                <a:off x="3380" y="899"/>
                <a:ext cx="1355" cy="2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7" name="Text Box 9"/>
              <p:cNvSpPr txBox="1">
                <a:spLocks noChangeArrowheads="1"/>
              </p:cNvSpPr>
              <p:nvPr/>
            </p:nvSpPr>
            <p:spPr bwMode="auto">
              <a:xfrm>
                <a:off x="3453" y="886"/>
                <a:ext cx="1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lt</a:t>
                </a:r>
              </a:p>
            </p:txBody>
          </p:sp>
          <p:sp>
            <p:nvSpPr>
              <p:cNvPr id="119818" name="Text Box 10"/>
              <p:cNvSpPr txBox="1">
                <a:spLocks noChangeArrowheads="1"/>
              </p:cNvSpPr>
              <p:nvPr/>
            </p:nvSpPr>
            <p:spPr bwMode="auto">
              <a:xfrm>
                <a:off x="3661" y="886"/>
                <a:ext cx="7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theElement</a:t>
                </a:r>
              </a:p>
            </p:txBody>
          </p:sp>
          <p:sp>
            <p:nvSpPr>
              <p:cNvPr id="119819" name="Text Box 11"/>
              <p:cNvSpPr txBox="1">
                <a:spLocks noChangeArrowheads="1"/>
              </p:cNvSpPr>
              <p:nvPr/>
            </p:nvSpPr>
            <p:spPr bwMode="auto">
              <a:xfrm>
                <a:off x="4437" y="894"/>
                <a:ext cx="20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rt</a:t>
                </a:r>
              </a:p>
            </p:txBody>
          </p:sp>
          <p:sp>
            <p:nvSpPr>
              <p:cNvPr id="119820" name="Line 12"/>
              <p:cNvSpPr>
                <a:spLocks noChangeShapeType="1"/>
              </p:cNvSpPr>
              <p:nvPr/>
            </p:nvSpPr>
            <p:spPr bwMode="auto">
              <a:xfrm flipH="1">
                <a:off x="3388" y="1077"/>
                <a:ext cx="153" cy="2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1" name="Line 13"/>
              <p:cNvSpPr>
                <a:spLocks noChangeShapeType="1"/>
              </p:cNvSpPr>
              <p:nvPr/>
            </p:nvSpPr>
            <p:spPr bwMode="auto">
              <a:xfrm>
                <a:off x="4549" y="1068"/>
                <a:ext cx="186" cy="17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19822" name="Text Box 14"/>
          <p:cNvSpPr txBox="1">
            <a:spLocks noChangeArrowheads="1"/>
          </p:cNvSpPr>
          <p:nvPr/>
        </p:nvSpPr>
        <p:spPr bwMode="auto">
          <a:xfrm>
            <a:off x="4708525" y="2776538"/>
            <a:ext cx="3543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Constructor. Initializing the object as </a:t>
            </a:r>
          </a:p>
        </p:txBody>
      </p:sp>
      <p:sp>
        <p:nvSpPr>
          <p:cNvPr id="119823" name="Line 15"/>
          <p:cNvSpPr>
            <a:spLocks noChangeShapeType="1"/>
          </p:cNvSpPr>
          <p:nvPr/>
        </p:nvSpPr>
        <p:spPr bwMode="auto">
          <a:xfrm flipH="1">
            <a:off x="4102100" y="2984500"/>
            <a:ext cx="658813" cy="739775"/>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24" name="Text Box 16"/>
          <p:cNvSpPr txBox="1">
            <a:spLocks noChangeArrowheads="1"/>
          </p:cNvSpPr>
          <p:nvPr/>
        </p:nvSpPr>
        <p:spPr bwMode="auto">
          <a:xfrm>
            <a:off x="3659188" y="5267325"/>
            <a:ext cx="465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Grant the binary search tree class access to </a:t>
            </a:r>
          </a:p>
          <a:p>
            <a:r>
              <a:rPr lang="en-US" sz="1800">
                <a:latin typeface="Batang" pitchFamily="18" charset="-127"/>
              </a:rPr>
              <a:t>BinaryNode</a:t>
            </a:r>
            <a:r>
              <a:rPr lang="en-US" sz="1800"/>
              <a:t>’s private data members.</a:t>
            </a:r>
          </a:p>
        </p:txBody>
      </p:sp>
      <p:sp>
        <p:nvSpPr>
          <p:cNvPr id="119825" name="Line 17"/>
          <p:cNvSpPr>
            <a:spLocks noChangeShapeType="1"/>
          </p:cNvSpPr>
          <p:nvPr/>
        </p:nvSpPr>
        <p:spPr bwMode="auto">
          <a:xfrm flipH="1" flipV="1">
            <a:off x="4303713" y="4827588"/>
            <a:ext cx="1103312" cy="525462"/>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169863"/>
            <a:ext cx="7772400" cy="536575"/>
          </a:xfrm>
        </p:spPr>
        <p:txBody>
          <a:bodyPr>
            <a:normAutofit fontScale="90000"/>
          </a:bodyPr>
          <a:lstStyle/>
          <a:p>
            <a:r>
              <a:rPr lang="en-US" altLang="ko-KR" sz="3200">
                <a:latin typeface="Batang" pitchFamily="18" charset="-127"/>
                <a:ea typeface="Batang" pitchFamily="18" charset="-127"/>
              </a:rPr>
              <a:t>BinarySearchTree</a:t>
            </a:r>
            <a:r>
              <a:rPr lang="en-US" altLang="ko-KR" sz="3200">
                <a:ea typeface="굴림" pitchFamily="50" charset="-127"/>
              </a:rPr>
              <a:t> class</a:t>
            </a:r>
            <a:endParaRPr lang="en-US" sz="3200"/>
          </a:p>
        </p:txBody>
      </p:sp>
      <p:sp>
        <p:nvSpPr>
          <p:cNvPr id="120835" name="Text Box 3"/>
          <p:cNvSpPr txBox="1">
            <a:spLocks noChangeArrowheads="1"/>
          </p:cNvSpPr>
          <p:nvPr/>
        </p:nvSpPr>
        <p:spPr bwMode="auto">
          <a:xfrm>
            <a:off x="731838" y="654050"/>
            <a:ext cx="7872412"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US" altLang="ko-KR" sz="1600">
                <a:latin typeface="굴림" pitchFamily="50" charset="-127"/>
                <a:ea typeface="굴림" pitchFamily="50" charset="-127"/>
              </a:rPr>
              <a:t> // ******************PUBLIC OPERATIONS*********************</a:t>
            </a:r>
          </a:p>
          <a:p>
            <a:pPr eaLnBrk="0" hangingPunct="0"/>
            <a:r>
              <a:rPr kumimoji="1" lang="en-US" altLang="ko-KR" sz="1600">
                <a:latin typeface="굴림" pitchFamily="50" charset="-127"/>
                <a:ea typeface="굴림" pitchFamily="50" charset="-127"/>
              </a:rPr>
              <a:t>    // void insert(Comparable x )       --&gt; Insert x</a:t>
            </a:r>
          </a:p>
          <a:p>
            <a:pPr eaLnBrk="0" hangingPunct="0"/>
            <a:r>
              <a:rPr kumimoji="1" lang="en-US" altLang="ko-KR" sz="1600">
                <a:latin typeface="굴림" pitchFamily="50" charset="-127"/>
                <a:ea typeface="굴림" pitchFamily="50" charset="-127"/>
              </a:rPr>
              <a:t>    // void remove(Comparable x )       --&gt; Remove x</a:t>
            </a:r>
          </a:p>
          <a:p>
            <a:pPr eaLnBrk="0" hangingPunct="0"/>
            <a:r>
              <a:rPr kumimoji="1" lang="en-US" altLang="ko-KR" sz="1600">
                <a:latin typeface="굴림" pitchFamily="50" charset="-127"/>
                <a:ea typeface="굴림" pitchFamily="50" charset="-127"/>
              </a:rPr>
              <a:t>    // Comparable find(Comparable x )   --&gt; Return item that matches x</a:t>
            </a:r>
          </a:p>
          <a:p>
            <a:pPr eaLnBrk="0" hangingPunct="0"/>
            <a:r>
              <a:rPr kumimoji="1" lang="en-US" altLang="ko-KR" sz="1600">
                <a:latin typeface="굴림" pitchFamily="50" charset="-127"/>
                <a:ea typeface="굴림" pitchFamily="50" charset="-127"/>
              </a:rPr>
              <a:t>    // Comparable findMin( )  --&gt; Return smallest item</a:t>
            </a:r>
          </a:p>
          <a:p>
            <a:pPr eaLnBrk="0" hangingPunct="0"/>
            <a:r>
              <a:rPr kumimoji="1" lang="en-US" altLang="ko-KR" sz="1600">
                <a:latin typeface="굴림" pitchFamily="50" charset="-127"/>
                <a:ea typeface="굴림" pitchFamily="50" charset="-127"/>
              </a:rPr>
              <a:t>    // Comparable findMax( )  --&gt; Return largest item</a:t>
            </a:r>
          </a:p>
          <a:p>
            <a:pPr eaLnBrk="0" hangingPunct="0"/>
            <a:r>
              <a:rPr kumimoji="1" lang="en-US" altLang="ko-KR" sz="1600">
                <a:latin typeface="굴림" pitchFamily="50" charset="-127"/>
                <a:ea typeface="굴림" pitchFamily="50" charset="-127"/>
              </a:rPr>
              <a:t>    // boolean isEmpty( )     --&gt; Return true if empty; else false</a:t>
            </a:r>
          </a:p>
          <a:p>
            <a:pPr eaLnBrk="0" hangingPunct="0"/>
            <a:r>
              <a:rPr kumimoji="1" lang="en-US" altLang="ko-KR" sz="1600">
                <a:latin typeface="굴림" pitchFamily="50" charset="-127"/>
                <a:ea typeface="굴림" pitchFamily="50" charset="-127"/>
              </a:rPr>
              <a:t>    // void makeEmpty( )      --&gt; Remove all nodes in the tree</a:t>
            </a:r>
          </a:p>
          <a:p>
            <a:pPr eaLnBrk="0" hangingPunct="0"/>
            <a:r>
              <a:rPr kumimoji="1" lang="en-US" altLang="ko-KR" sz="1600">
                <a:latin typeface="굴림" pitchFamily="50" charset="-127"/>
                <a:ea typeface="굴림" pitchFamily="50" charset="-127"/>
              </a:rPr>
              <a:t>    // void printTree( )      --&gt; Print tree in sorted order</a:t>
            </a:r>
          </a:p>
          <a:p>
            <a:pPr eaLnBrk="0" hangingPunct="0"/>
            <a:endParaRPr kumimoji="1" lang="en-US" altLang="ko-KR" sz="1600">
              <a:latin typeface="굴림" pitchFamily="50" charset="-127"/>
              <a:ea typeface="굴림" pitchFamily="50" charset="-127"/>
            </a:endParaRPr>
          </a:p>
          <a:p>
            <a:pPr eaLnBrk="0" hangingPunct="0"/>
            <a:r>
              <a:rPr kumimoji="1" lang="en-US" altLang="ko-KR" sz="1600">
                <a:latin typeface="굴림" pitchFamily="50" charset="-127"/>
                <a:ea typeface="굴림" pitchFamily="50" charset="-127"/>
              </a:rPr>
              <a:t> /** The tree root. */</a:t>
            </a:r>
          </a:p>
          <a:p>
            <a:pPr eaLnBrk="0" hangingPunct="0"/>
            <a:r>
              <a:rPr kumimoji="1" lang="en-US" altLang="ko-KR" sz="1600">
                <a:latin typeface="굴림" pitchFamily="50" charset="-127"/>
                <a:ea typeface="굴림" pitchFamily="50" charset="-127"/>
              </a:rPr>
              <a:t>        </a:t>
            </a:r>
            <a:r>
              <a:rPr kumimoji="1" lang="en-US" altLang="ko-KR" sz="1600" b="1">
                <a:latin typeface="굴림" pitchFamily="50" charset="-127"/>
                <a:ea typeface="굴림" pitchFamily="50" charset="-127"/>
              </a:rPr>
              <a:t>private </a:t>
            </a:r>
          </a:p>
          <a:p>
            <a:pPr eaLnBrk="0" hangingPunct="0"/>
            <a:r>
              <a:rPr kumimoji="1" lang="en-US" altLang="ko-KR" sz="1600" b="1">
                <a:latin typeface="굴림" pitchFamily="50" charset="-127"/>
                <a:ea typeface="굴림" pitchFamily="50" charset="-127"/>
              </a:rPr>
              <a:t>	BinaryNode&lt;Comparable&gt; * root;</a:t>
            </a:r>
          </a:p>
          <a:p>
            <a:pPr eaLnBrk="0" hangingPunct="0"/>
            <a:r>
              <a:rPr kumimoji="1" lang="en-US" altLang="ko-KR" sz="1600" b="1">
                <a:latin typeface="굴림" pitchFamily="50" charset="-127"/>
                <a:ea typeface="굴림" pitchFamily="50" charset="-127"/>
              </a:rPr>
              <a:t>	const Comparable ITEM_NOT_FOUND; -&gt; </a:t>
            </a:r>
            <a:r>
              <a:rPr kumimoji="1" lang="en-US" altLang="ko-KR" sz="1600">
                <a:latin typeface="굴림" pitchFamily="50" charset="-127"/>
                <a:ea typeface="굴림" pitchFamily="50" charset="-127"/>
              </a:rPr>
              <a:t>used if </a:t>
            </a:r>
            <a:r>
              <a:rPr kumimoji="1" lang="en-US" altLang="ko-KR" sz="1600">
                <a:latin typeface="Batang" pitchFamily="18" charset="-127"/>
                <a:ea typeface="굴림" pitchFamily="50" charset="-127"/>
              </a:rPr>
              <a:t>find</a:t>
            </a:r>
            <a:r>
              <a:rPr kumimoji="1" lang="en-US" altLang="ko-KR" sz="1600">
                <a:latin typeface="굴림" pitchFamily="50" charset="-127"/>
                <a:ea typeface="굴림" pitchFamily="50" charset="-127"/>
              </a:rPr>
              <a:t> operation fails</a:t>
            </a:r>
            <a:endParaRPr kumimoji="1" lang="en-US" altLang="ko-KR" sz="1600" b="1">
              <a:latin typeface="굴림" pitchFamily="50" charset="-127"/>
              <a:ea typeface="굴림" pitchFamily="50" charset="-127"/>
            </a:endParaRPr>
          </a:p>
          <a:p>
            <a:pPr eaLnBrk="0" hangingPunct="0"/>
            <a:endParaRPr kumimoji="1" lang="en-US" altLang="ko-KR" sz="1600" b="1">
              <a:latin typeface="굴림" pitchFamily="50" charset="-127"/>
              <a:ea typeface="굴림" pitchFamily="50" charset="-127"/>
            </a:endParaRPr>
          </a:p>
          <a:p>
            <a:pPr eaLnBrk="0" hangingPunct="0"/>
            <a:r>
              <a:rPr kumimoji="1" lang="en-US" altLang="ko-KR" sz="1600">
                <a:latin typeface="굴림" pitchFamily="50" charset="-127"/>
                <a:ea typeface="굴림" pitchFamily="50" charset="-127"/>
              </a:rPr>
              <a:t>// **PRIVATE OPERATIONS: Mostly Recursive*********************</a:t>
            </a:r>
          </a:p>
          <a:p>
            <a:pPr eaLnBrk="0" hangingPunct="0"/>
            <a:r>
              <a:rPr kumimoji="1" lang="en-US" altLang="ko-KR" sz="1600">
                <a:latin typeface="굴림" pitchFamily="50" charset="-127"/>
                <a:ea typeface="굴림" pitchFamily="50" charset="-127"/>
              </a:rPr>
              <a:t>    // Comparable elementAt( BinaryNode t)  -&gt; return the item (element) of node </a:t>
            </a:r>
            <a:r>
              <a:rPr kumimoji="1" lang="en-US" altLang="ko-KR" sz="1600" i="1">
                <a:latin typeface="굴림" pitchFamily="50" charset="-127"/>
                <a:ea typeface="굴림" pitchFamily="50" charset="-127"/>
              </a:rPr>
              <a:t>t</a:t>
            </a:r>
          </a:p>
          <a:p>
            <a:pPr eaLnBrk="0" hangingPunct="0"/>
            <a:r>
              <a:rPr kumimoji="1" lang="en-US" altLang="ko-KR" sz="1600">
                <a:latin typeface="굴림" pitchFamily="50" charset="-127"/>
                <a:ea typeface="굴림" pitchFamily="50" charset="-127"/>
              </a:rPr>
              <a:t>    // BinaryNode insert(Comparable x, BinaryNode t) -&gt; insert x into the subtree</a:t>
            </a:r>
          </a:p>
          <a:p>
            <a:pPr eaLnBrk="0" hangingPunct="0"/>
            <a:r>
              <a:rPr kumimoji="1" lang="en-US" altLang="ko-KR" sz="1600">
                <a:latin typeface="굴림" pitchFamily="50" charset="-127"/>
                <a:ea typeface="굴림" pitchFamily="50" charset="-127"/>
              </a:rPr>
              <a:t>					         whose root is </a:t>
            </a:r>
            <a:r>
              <a:rPr kumimoji="1" lang="en-US" altLang="ko-KR" sz="1600" i="1">
                <a:latin typeface="굴림" pitchFamily="50" charset="-127"/>
                <a:ea typeface="굴림" pitchFamily="50" charset="-127"/>
              </a:rPr>
              <a:t>t</a:t>
            </a:r>
          </a:p>
          <a:p>
            <a:pPr eaLnBrk="0" hangingPunct="0"/>
            <a:r>
              <a:rPr kumimoji="1" lang="en-US" altLang="ko-KR" sz="1600">
                <a:latin typeface="굴림" pitchFamily="50" charset="-127"/>
                <a:ea typeface="굴림" pitchFamily="50" charset="-127"/>
              </a:rPr>
              <a:t>    // BinaryNode remove(Comparable x, BinaryNode t)   </a:t>
            </a:r>
          </a:p>
          <a:p>
            <a:pPr eaLnBrk="0" hangingPunct="0"/>
            <a:r>
              <a:rPr kumimoji="1" lang="en-US" altLang="ko-KR" sz="1600">
                <a:latin typeface="굴림" pitchFamily="50" charset="-127"/>
                <a:ea typeface="굴림" pitchFamily="50" charset="-127"/>
              </a:rPr>
              <a:t>    // BinaryNode find(Comparable x, BinaryNode t ) </a:t>
            </a:r>
          </a:p>
          <a:p>
            <a:pPr eaLnBrk="0" hangingPunct="0"/>
            <a:r>
              <a:rPr kumimoji="1" lang="en-US" altLang="ko-KR" sz="1600">
                <a:latin typeface="굴림" pitchFamily="50" charset="-127"/>
                <a:ea typeface="굴림" pitchFamily="50" charset="-127"/>
              </a:rPr>
              <a:t>    // BinaryNode findMin(BinaryNode t) </a:t>
            </a:r>
          </a:p>
          <a:p>
            <a:pPr eaLnBrk="0" hangingPunct="0"/>
            <a:r>
              <a:rPr kumimoji="1" lang="en-US" altLang="ko-KR" sz="1600">
                <a:latin typeface="굴림" pitchFamily="50" charset="-127"/>
                <a:ea typeface="굴림" pitchFamily="50" charset="-127"/>
              </a:rPr>
              <a:t>    // BinaryNode findMax(BinaryNode t) </a:t>
            </a:r>
          </a:p>
          <a:p>
            <a:pPr eaLnBrk="0" hangingPunct="0"/>
            <a:r>
              <a:rPr kumimoji="1" lang="en-US" altLang="ko-KR" sz="1600">
                <a:latin typeface="굴림" pitchFamily="50" charset="-127"/>
                <a:ea typeface="굴림" pitchFamily="50" charset="-127"/>
              </a:rPr>
              <a:t>    // void printTree(BinaryNode t )</a:t>
            </a:r>
            <a:endParaRPr kumimoji="1" lang="en-US" altLang="ko-KR" sz="1600">
              <a:latin typeface="Arial" charset="0"/>
              <a:ea typeface="돋움" pitchFamily="50" charset="-127"/>
            </a:endParaRPr>
          </a:p>
        </p:txBody>
      </p:sp>
      <p:sp>
        <p:nvSpPr>
          <p:cNvPr id="120836" name="Text Box 4"/>
          <p:cNvSpPr txBox="1">
            <a:spLocks noChangeArrowheads="1"/>
          </p:cNvSpPr>
          <p:nvPr/>
        </p:nvSpPr>
        <p:spPr bwMode="auto">
          <a:xfrm>
            <a:off x="5932488" y="3192463"/>
            <a:ext cx="2598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 pointer to the root node;</a:t>
            </a:r>
          </a:p>
          <a:p>
            <a:r>
              <a:rPr lang="en-US" sz="1600"/>
              <a:t>NULL for empty trees.</a:t>
            </a:r>
          </a:p>
        </p:txBody>
      </p:sp>
      <p:sp>
        <p:nvSpPr>
          <p:cNvPr id="120837" name="Line 5"/>
          <p:cNvSpPr>
            <a:spLocks noChangeShapeType="1"/>
          </p:cNvSpPr>
          <p:nvPr/>
        </p:nvSpPr>
        <p:spPr bwMode="auto">
          <a:xfrm flipH="1">
            <a:off x="5068888" y="3482975"/>
            <a:ext cx="914400" cy="241300"/>
          </a:xfrm>
          <a:prstGeom prst="line">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a:xfrm>
            <a:off x="609600" y="169863"/>
            <a:ext cx="7772400" cy="536575"/>
          </a:xfrm>
        </p:spPr>
        <p:txBody>
          <a:bodyPr>
            <a:normAutofit fontScale="90000"/>
          </a:bodyPr>
          <a:lstStyle/>
          <a:p>
            <a:r>
              <a:rPr lang="en-US" sz="3200"/>
              <a:t>The Find Operation</a:t>
            </a:r>
          </a:p>
        </p:txBody>
      </p:sp>
      <p:sp>
        <p:nvSpPr>
          <p:cNvPr id="121858" name="Rectangle 2" descr="Rectangle: Click to edit Master text styles&#10;Second level&#10;Third level&#10;Fourth level&#10;Fifth level"/>
          <p:cNvSpPr>
            <a:spLocks noGrp="1" noChangeArrowheads="1"/>
          </p:cNvSpPr>
          <p:nvPr>
            <p:ph idx="1"/>
          </p:nvPr>
        </p:nvSpPr>
        <p:spPr>
          <a:xfrm>
            <a:off x="434975" y="774700"/>
            <a:ext cx="8164513" cy="5553075"/>
          </a:xfrm>
        </p:spPr>
        <p:txBody>
          <a:bodyPr/>
          <a:lstStyle/>
          <a:p>
            <a:r>
              <a:rPr lang="en-US" sz="2400"/>
              <a:t>The public member functions call private recursive functions to perform the operation.</a:t>
            </a:r>
          </a:p>
          <a:p>
            <a:pPr>
              <a:buFont typeface="Wingdings" pitchFamily="2" charset="2"/>
              <a:buNone/>
            </a:pPr>
            <a:r>
              <a:rPr lang="en-US" sz="1600"/>
              <a:t>	</a:t>
            </a:r>
          </a:p>
        </p:txBody>
      </p:sp>
      <p:pic>
        <p:nvPicPr>
          <p:cNvPr id="121860" name="Picture 4" descr="F:\teaching\AlgDataStr\tree.fig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620838"/>
            <a:ext cx="6072188" cy="4730750"/>
          </a:xfrm>
          <a:prstGeom prst="rect">
            <a:avLst/>
          </a:prstGeom>
          <a:noFill/>
          <a:extLst>
            <a:ext uri="{909E8E84-426E-40DD-AFC4-6F175D3DCCD1}">
              <a14:hiddenFill xmlns:a14="http://schemas.microsoft.com/office/drawing/2010/main">
                <a:solidFill>
                  <a:srgbClr val="FFFFFF"/>
                </a:solidFill>
              </a14:hiddenFill>
            </a:ext>
          </a:extLst>
        </p:spPr>
      </p:pic>
      <p:sp>
        <p:nvSpPr>
          <p:cNvPr id="121861" name="Text Box 5"/>
          <p:cNvSpPr txBox="1">
            <a:spLocks noChangeArrowheads="1"/>
          </p:cNvSpPr>
          <p:nvPr/>
        </p:nvSpPr>
        <p:spPr bwMode="auto">
          <a:xfrm>
            <a:off x="4641850" y="3044825"/>
            <a:ext cx="39592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Call the internal </a:t>
            </a:r>
            <a:r>
              <a:rPr lang="en-US" sz="1600">
                <a:latin typeface="Batang" pitchFamily="18" charset="-127"/>
              </a:rPr>
              <a:t>find</a:t>
            </a:r>
            <a:r>
              <a:rPr lang="en-US" sz="1600"/>
              <a:t>() to find the node </a:t>
            </a:r>
          </a:p>
          <a:p>
            <a:r>
              <a:rPr lang="en-US" sz="1600"/>
              <a:t>containing x, return the item in that node </a:t>
            </a:r>
          </a:p>
          <a:p>
            <a:r>
              <a:rPr lang="en-US" sz="1600"/>
              <a:t>by calling </a:t>
            </a:r>
            <a:r>
              <a:rPr lang="en-US" sz="1600">
                <a:latin typeface="Batang" pitchFamily="18" charset="-127"/>
              </a:rPr>
              <a:t>elementAt</a:t>
            </a:r>
            <a:r>
              <a:rPr lang="en-US" sz="16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a:xfrm>
            <a:off x="609600" y="169863"/>
            <a:ext cx="7772400" cy="536575"/>
          </a:xfrm>
        </p:spPr>
        <p:txBody>
          <a:bodyPr>
            <a:normAutofit fontScale="90000"/>
          </a:bodyPr>
          <a:lstStyle/>
          <a:p>
            <a:r>
              <a:rPr lang="en-US" sz="3200"/>
              <a:t>find()---Internal Member Function</a:t>
            </a:r>
          </a:p>
        </p:txBody>
      </p:sp>
      <p:sp>
        <p:nvSpPr>
          <p:cNvPr id="122882" name="Rectangle 2" descr="Rectangle: Click to edit Master text styles&#10;Second level&#10;Third level&#10;Fourth level&#10;Fifth level"/>
          <p:cNvSpPr>
            <a:spLocks noGrp="1" noChangeArrowheads="1"/>
          </p:cNvSpPr>
          <p:nvPr>
            <p:ph idx="1"/>
          </p:nvPr>
        </p:nvSpPr>
        <p:spPr>
          <a:xfrm>
            <a:off x="434975" y="774700"/>
            <a:ext cx="8164513" cy="5553075"/>
          </a:xfrm>
        </p:spPr>
        <p:txBody>
          <a:bodyPr/>
          <a:lstStyle/>
          <a:p>
            <a:r>
              <a:rPr lang="en-US" sz="2400"/>
              <a:t>This operation requires returning a pointer to the node in tree T that has item x, or NULL if there is no such node.</a:t>
            </a:r>
          </a:p>
          <a:p>
            <a:pPr>
              <a:buFont typeface="Wingdings" pitchFamily="2" charset="2"/>
              <a:buNone/>
            </a:pPr>
            <a:r>
              <a:rPr lang="en-US" sz="1600"/>
              <a:t>	</a:t>
            </a:r>
          </a:p>
        </p:txBody>
      </p:sp>
      <p:pic>
        <p:nvPicPr>
          <p:cNvPr id="122884" name="Picture 4" descr="F:\teaching\AlgDataStr\tree.fig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71663"/>
            <a:ext cx="5794375" cy="4425950"/>
          </a:xfrm>
          <a:prstGeom prst="rect">
            <a:avLst/>
          </a:prstGeom>
          <a:noFill/>
          <a:extLst>
            <a:ext uri="{909E8E84-426E-40DD-AFC4-6F175D3DCCD1}">
              <a14:hiddenFill xmlns:a14="http://schemas.microsoft.com/office/drawing/2010/main">
                <a:solidFill>
                  <a:srgbClr val="FFFFFF"/>
                </a:solidFill>
              </a14:hiddenFill>
            </a:ext>
          </a:extLst>
        </p:spPr>
      </p:pic>
      <p:sp>
        <p:nvSpPr>
          <p:cNvPr id="122885" name="Text Box 5"/>
          <p:cNvSpPr txBox="1">
            <a:spLocks noChangeArrowheads="1"/>
          </p:cNvSpPr>
          <p:nvPr/>
        </p:nvSpPr>
        <p:spPr bwMode="auto">
          <a:xfrm>
            <a:off x="3941763" y="4833938"/>
            <a:ext cx="346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Recursively find x in the left subtree.</a:t>
            </a:r>
          </a:p>
        </p:txBody>
      </p:sp>
      <p:sp>
        <p:nvSpPr>
          <p:cNvPr id="122886" name="Text Box 6"/>
          <p:cNvSpPr txBox="1">
            <a:spLocks noChangeArrowheads="1"/>
          </p:cNvSpPr>
          <p:nvPr/>
        </p:nvSpPr>
        <p:spPr bwMode="auto">
          <a:xfrm>
            <a:off x="3986213" y="5295900"/>
            <a:ext cx="3595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Recursively find x in the right subtree.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xfrm>
            <a:off x="609600" y="169863"/>
            <a:ext cx="7772400" cy="536575"/>
          </a:xfrm>
        </p:spPr>
        <p:txBody>
          <a:bodyPr>
            <a:normAutofit fontScale="90000"/>
          </a:bodyPr>
          <a:lstStyle/>
          <a:p>
            <a:r>
              <a:rPr lang="en-US" sz="3200"/>
              <a:t>findMin() and findMax()</a:t>
            </a:r>
          </a:p>
        </p:txBody>
      </p:sp>
      <p:sp>
        <p:nvSpPr>
          <p:cNvPr id="123906" name="Rectangle 2" descr="Rectangle: Click to edit Master text styles&#10;Second level&#10;Third level&#10;Fourth level&#10;Fifth level"/>
          <p:cNvSpPr>
            <a:spLocks noGrp="1" noChangeArrowheads="1"/>
          </p:cNvSpPr>
          <p:nvPr>
            <p:ph idx="1"/>
          </p:nvPr>
        </p:nvSpPr>
        <p:spPr>
          <a:xfrm>
            <a:off x="434975" y="774700"/>
            <a:ext cx="8164513" cy="5553075"/>
          </a:xfrm>
        </p:spPr>
        <p:txBody>
          <a:bodyPr/>
          <a:lstStyle/>
          <a:p>
            <a:r>
              <a:rPr lang="en-US" sz="2400"/>
              <a:t>Return a pointer to the node containing the smallest and largest elements in the tree, respectively.</a:t>
            </a:r>
          </a:p>
          <a:p>
            <a:r>
              <a:rPr lang="en-US" sz="2400"/>
              <a:t>To perform a findMin, start at the root and go left as long as there is a left child. The stopping point is the smallest element.</a:t>
            </a:r>
          </a:p>
          <a:p>
            <a:r>
              <a:rPr lang="en-US" sz="2400"/>
              <a:t>To perform a findMax, start at the root and go right as long as there is a right child. The stopping point is the largest element.</a:t>
            </a:r>
          </a:p>
          <a:p>
            <a:pPr>
              <a:buFont typeface="Wingdings" pitchFamily="2" charset="2"/>
              <a:buNone/>
            </a:pPr>
            <a:r>
              <a:rPr lang="en-US" sz="1600"/>
              <a:t>	</a:t>
            </a:r>
          </a:p>
        </p:txBody>
      </p:sp>
      <p:pic>
        <p:nvPicPr>
          <p:cNvPr id="123908" name="Picture 4" descr="F:\teaching\AlgDataStr\tree.binaryS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3743325"/>
            <a:ext cx="8181975" cy="311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304800"/>
            <a:ext cx="7772400" cy="536575"/>
          </a:xfrm>
        </p:spPr>
        <p:txBody>
          <a:bodyPr>
            <a:normAutofit fontScale="90000"/>
          </a:bodyPr>
          <a:lstStyle/>
          <a:p>
            <a:r>
              <a:rPr lang="en-US" sz="3200"/>
              <a:t>What Is a Tree?</a:t>
            </a:r>
          </a:p>
        </p:txBody>
      </p:sp>
      <p:sp>
        <p:nvSpPr>
          <p:cNvPr id="75779"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A </a:t>
            </a:r>
            <a:r>
              <a:rPr lang="en-US" sz="2400">
                <a:solidFill>
                  <a:schemeClr val="hlink"/>
                </a:solidFill>
              </a:rPr>
              <a:t>tree</a:t>
            </a:r>
            <a:r>
              <a:rPr lang="en-US" sz="2400"/>
              <a:t> is a collection of nodes.</a:t>
            </a:r>
          </a:p>
          <a:p>
            <a:r>
              <a:rPr lang="en-US" sz="2400"/>
              <a:t>The collection may be empty, i.e., without any node.</a:t>
            </a:r>
          </a:p>
          <a:p>
            <a:r>
              <a:rPr lang="en-US" sz="2400"/>
              <a:t>A non-empty tree has a node </a:t>
            </a:r>
            <a:r>
              <a:rPr lang="en-US" sz="2400" i="1"/>
              <a:t>r</a:t>
            </a:r>
            <a:r>
              <a:rPr lang="en-US" sz="2400"/>
              <a:t>, called the </a:t>
            </a:r>
            <a:r>
              <a:rPr lang="en-US" sz="2400" i="1">
                <a:solidFill>
                  <a:schemeClr val="hlink"/>
                </a:solidFill>
              </a:rPr>
              <a:t>root</a:t>
            </a:r>
            <a:r>
              <a:rPr lang="en-US" sz="2400"/>
              <a:t>, and zero or more nonempty (sub)trees T</a:t>
            </a:r>
            <a:r>
              <a:rPr lang="en-US" sz="2400" baseline="-25000"/>
              <a:t>1</a:t>
            </a:r>
            <a:r>
              <a:rPr lang="en-US" sz="2400"/>
              <a:t>, T</a:t>
            </a:r>
            <a:r>
              <a:rPr lang="en-US" sz="2400" baseline="-25000"/>
              <a:t>2</a:t>
            </a:r>
            <a:r>
              <a:rPr lang="en-US" sz="2400"/>
              <a:t>, …, T</a:t>
            </a:r>
            <a:r>
              <a:rPr lang="en-US" sz="2400" baseline="-25000"/>
              <a:t>k</a:t>
            </a:r>
            <a:r>
              <a:rPr lang="en-US" sz="2400"/>
              <a:t>. The root of each subtree is connected by a directed </a:t>
            </a:r>
            <a:r>
              <a:rPr lang="en-US" sz="2400" i="1">
                <a:solidFill>
                  <a:schemeClr val="hlink"/>
                </a:solidFill>
              </a:rPr>
              <a:t>edge</a:t>
            </a:r>
            <a:r>
              <a:rPr lang="en-US" sz="2400"/>
              <a:t> from </a:t>
            </a:r>
            <a:r>
              <a:rPr lang="en-US" sz="2400" i="1"/>
              <a:t>r</a:t>
            </a:r>
            <a:r>
              <a:rPr lang="en-US" sz="2400"/>
              <a:t>.  </a:t>
            </a:r>
          </a:p>
        </p:txBody>
      </p:sp>
      <p:pic>
        <p:nvPicPr>
          <p:cNvPr id="75917" name="Picture 141" descr="F:\teaching\AlgDataStr\tree.fi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3370263"/>
            <a:ext cx="4721225" cy="1222375"/>
          </a:xfrm>
          <a:prstGeom prst="rect">
            <a:avLst/>
          </a:prstGeom>
          <a:noFill/>
          <a:extLst>
            <a:ext uri="{909E8E84-426E-40DD-AFC4-6F175D3DCCD1}">
              <a14:hiddenFill xmlns:a14="http://schemas.microsoft.com/office/drawing/2010/main">
                <a:solidFill>
                  <a:srgbClr val="FFFFFF"/>
                </a:solidFill>
              </a14:hiddenFill>
            </a:ext>
          </a:extLst>
        </p:spPr>
      </p:pic>
      <p:pic>
        <p:nvPicPr>
          <p:cNvPr id="75919" name="Picture 143" descr="F:\teaching\AlgDataStr\tree.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663" y="4602163"/>
            <a:ext cx="5715000" cy="1836737"/>
          </a:xfrm>
          <a:prstGeom prst="rect">
            <a:avLst/>
          </a:prstGeom>
          <a:noFill/>
          <a:extLst>
            <a:ext uri="{909E8E84-426E-40DD-AFC4-6F175D3DCCD1}">
              <a14:hiddenFill xmlns:a14="http://schemas.microsoft.com/office/drawing/2010/main">
                <a:solidFill>
                  <a:srgbClr val="FFFFFF"/>
                </a:solidFill>
              </a14:hiddenFill>
            </a:ext>
          </a:extLst>
        </p:spPr>
      </p:pic>
      <p:sp>
        <p:nvSpPr>
          <p:cNvPr id="75920" name="Freeform 144"/>
          <p:cNvSpPr>
            <a:spLocks/>
          </p:cNvSpPr>
          <p:nvPr/>
        </p:nvSpPr>
        <p:spPr bwMode="auto">
          <a:xfrm>
            <a:off x="4483100" y="4992688"/>
            <a:ext cx="1427163" cy="1558925"/>
          </a:xfrm>
          <a:custGeom>
            <a:avLst/>
            <a:gdLst>
              <a:gd name="T0" fmla="*/ 361 w 899"/>
              <a:gd name="T1" fmla="*/ 6 h 982"/>
              <a:gd name="T2" fmla="*/ 225 w 899"/>
              <a:gd name="T3" fmla="*/ 82 h 982"/>
              <a:gd name="T4" fmla="*/ 39 w 899"/>
              <a:gd name="T5" fmla="*/ 303 h 982"/>
              <a:gd name="T6" fmla="*/ 31 w 899"/>
              <a:gd name="T7" fmla="*/ 726 h 982"/>
              <a:gd name="T8" fmla="*/ 225 w 899"/>
              <a:gd name="T9" fmla="*/ 938 h 982"/>
              <a:gd name="T10" fmla="*/ 708 w 899"/>
              <a:gd name="T11" fmla="*/ 955 h 982"/>
              <a:gd name="T12" fmla="*/ 878 w 899"/>
              <a:gd name="T13" fmla="*/ 777 h 982"/>
              <a:gd name="T14" fmla="*/ 581 w 899"/>
              <a:gd name="T15" fmla="*/ 497 h 982"/>
              <a:gd name="T16" fmla="*/ 649 w 899"/>
              <a:gd name="T17" fmla="*/ 235 h 982"/>
              <a:gd name="T18" fmla="*/ 581 w 899"/>
              <a:gd name="T19" fmla="*/ 48 h 982"/>
              <a:gd name="T20" fmla="*/ 361 w 899"/>
              <a:gd name="T21" fmla="*/ 6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9" h="982">
                <a:moveTo>
                  <a:pt x="361" y="6"/>
                </a:moveTo>
                <a:cubicBezTo>
                  <a:pt x="302" y="12"/>
                  <a:pt x="279" y="33"/>
                  <a:pt x="225" y="82"/>
                </a:cubicBezTo>
                <a:cubicBezTo>
                  <a:pt x="171" y="131"/>
                  <a:pt x="71" y="196"/>
                  <a:pt x="39" y="303"/>
                </a:cubicBezTo>
                <a:cubicBezTo>
                  <a:pt x="7" y="410"/>
                  <a:pt x="0" y="620"/>
                  <a:pt x="31" y="726"/>
                </a:cubicBezTo>
                <a:cubicBezTo>
                  <a:pt x="62" y="832"/>
                  <a:pt x="112" y="900"/>
                  <a:pt x="225" y="938"/>
                </a:cubicBezTo>
                <a:cubicBezTo>
                  <a:pt x="338" y="976"/>
                  <a:pt x="599" y="982"/>
                  <a:pt x="708" y="955"/>
                </a:cubicBezTo>
                <a:cubicBezTo>
                  <a:pt x="817" y="928"/>
                  <a:pt x="899" y="853"/>
                  <a:pt x="878" y="777"/>
                </a:cubicBezTo>
                <a:cubicBezTo>
                  <a:pt x="857" y="701"/>
                  <a:pt x="619" y="587"/>
                  <a:pt x="581" y="497"/>
                </a:cubicBezTo>
                <a:cubicBezTo>
                  <a:pt x="543" y="407"/>
                  <a:pt x="649" y="310"/>
                  <a:pt x="649" y="235"/>
                </a:cubicBezTo>
                <a:cubicBezTo>
                  <a:pt x="649" y="160"/>
                  <a:pt x="630" y="85"/>
                  <a:pt x="581" y="48"/>
                </a:cubicBezTo>
                <a:cubicBezTo>
                  <a:pt x="532" y="11"/>
                  <a:pt x="420" y="0"/>
                  <a:pt x="361" y="6"/>
                </a:cubicBezTo>
                <a:close/>
              </a:path>
            </a:pathLst>
          </a:custGeom>
          <a:noFill/>
          <a:ln w="28575"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21" name="Oval 145"/>
          <p:cNvSpPr>
            <a:spLocks noChangeArrowheads="1"/>
          </p:cNvSpPr>
          <p:nvPr/>
        </p:nvSpPr>
        <p:spPr bwMode="auto">
          <a:xfrm>
            <a:off x="2165350" y="4948238"/>
            <a:ext cx="511175" cy="673100"/>
          </a:xfrm>
          <a:prstGeom prst="ellipse">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2" name="Oval 146"/>
          <p:cNvSpPr>
            <a:spLocks noChangeArrowheads="1"/>
          </p:cNvSpPr>
          <p:nvPr/>
        </p:nvSpPr>
        <p:spPr bwMode="auto">
          <a:xfrm rot="2458846">
            <a:off x="6696075" y="5002213"/>
            <a:ext cx="1238250" cy="887412"/>
          </a:xfrm>
          <a:prstGeom prst="ellipse">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919"/>
                                        </p:tgtEl>
                                        <p:attrNameLst>
                                          <p:attrName>style.visibility</p:attrName>
                                        </p:attrNameLst>
                                      </p:cBhvr>
                                      <p:to>
                                        <p:strVal val="visible"/>
                                      </p:to>
                                    </p:set>
                                    <p:animEffect transition="in" filter="blinds(horizontal)">
                                      <p:cBhvr>
                                        <p:cTn id="7" dur="500"/>
                                        <p:tgtEl>
                                          <p:spTgt spid="75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920"/>
                                        </p:tgtEl>
                                        <p:attrNameLst>
                                          <p:attrName>style.visibility</p:attrName>
                                        </p:attrNameLst>
                                      </p:cBhvr>
                                      <p:to>
                                        <p:strVal val="visible"/>
                                      </p:to>
                                    </p:set>
                                    <p:animEffect transition="in" filter="blinds(horizontal)">
                                      <p:cBhvr>
                                        <p:cTn id="12" dur="500"/>
                                        <p:tgtEl>
                                          <p:spTgt spid="759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921"/>
                                        </p:tgtEl>
                                        <p:attrNameLst>
                                          <p:attrName>style.visibility</p:attrName>
                                        </p:attrNameLst>
                                      </p:cBhvr>
                                      <p:to>
                                        <p:strVal val="visible"/>
                                      </p:to>
                                    </p:set>
                                    <p:animEffect transition="in" filter="blinds(horizontal)">
                                      <p:cBhvr>
                                        <p:cTn id="17" dur="500"/>
                                        <p:tgtEl>
                                          <p:spTgt spid="759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922"/>
                                        </p:tgtEl>
                                        <p:attrNameLst>
                                          <p:attrName>style.visibility</p:attrName>
                                        </p:attrNameLst>
                                      </p:cBhvr>
                                      <p:to>
                                        <p:strVal val="visible"/>
                                      </p:to>
                                    </p:set>
                                    <p:animEffect transition="in" filter="blinds(horizontal)">
                                      <p:cBhvr>
                                        <p:cTn id="22" dur="500"/>
                                        <p:tgtEl>
                                          <p:spTgt spid="75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20" grpId="0" animBg="1"/>
      <p:bldP spid="75921" grpId="0" animBg="1"/>
      <p:bldP spid="759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F:\teaching\AlgDataStr\tree.fig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925513"/>
            <a:ext cx="6402387" cy="2960687"/>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F:\teaching\AlgDataStr\tree.fig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3978275"/>
            <a:ext cx="6475413" cy="2852738"/>
          </a:xfrm>
          <a:prstGeom prst="rect">
            <a:avLst/>
          </a:prstGeom>
          <a:noFill/>
          <a:extLst>
            <a:ext uri="{909E8E84-426E-40DD-AFC4-6F175D3DCCD1}">
              <a14:hiddenFill xmlns:a14="http://schemas.microsoft.com/office/drawing/2010/main">
                <a:solidFill>
                  <a:srgbClr val="FFFFFF"/>
                </a:solidFill>
              </a14:hiddenFill>
            </a:ext>
          </a:extLst>
        </p:spPr>
      </p:pic>
      <p:sp>
        <p:nvSpPr>
          <p:cNvPr id="124933" name="Rectangle 5"/>
          <p:cNvSpPr>
            <a:spLocks noGrp="1" noChangeArrowheads="1"/>
          </p:cNvSpPr>
          <p:nvPr>
            <p:ph type="title"/>
          </p:nvPr>
        </p:nvSpPr>
        <p:spPr>
          <a:xfrm>
            <a:off x="609600" y="63500"/>
            <a:ext cx="7772400" cy="536575"/>
          </a:xfrm>
        </p:spPr>
        <p:txBody>
          <a:bodyPr/>
          <a:lstStyle/>
          <a:p>
            <a:r>
              <a:rPr lang="en-US" sz="2800"/>
              <a:t>findMin() and findMax()</a:t>
            </a:r>
          </a:p>
        </p:txBody>
      </p:sp>
      <p:sp>
        <p:nvSpPr>
          <p:cNvPr id="124932" name="Rectangle 4" descr="Rectangle: Click to edit Master text styles&#10;Second level&#10;Third level&#10;Fourth level&#10;Fifth level"/>
          <p:cNvSpPr>
            <a:spLocks noGrp="1" noChangeArrowheads="1"/>
          </p:cNvSpPr>
          <p:nvPr>
            <p:ph idx="1"/>
          </p:nvPr>
        </p:nvSpPr>
        <p:spPr>
          <a:xfrm>
            <a:off x="434975" y="622300"/>
            <a:ext cx="8164513" cy="5553075"/>
          </a:xfrm>
        </p:spPr>
        <p:txBody>
          <a:bodyPr/>
          <a:lstStyle/>
          <a:p>
            <a:r>
              <a:rPr lang="en-US" sz="2400"/>
              <a:t>Recursive implementation of findMin()</a:t>
            </a:r>
          </a:p>
          <a:p>
            <a:endParaRPr lang="en-US" sz="2400"/>
          </a:p>
          <a:p>
            <a:endParaRPr lang="en-US" sz="2400"/>
          </a:p>
          <a:p>
            <a:endParaRPr lang="en-US" sz="2400"/>
          </a:p>
          <a:p>
            <a:endParaRPr lang="en-US" sz="2400"/>
          </a:p>
          <a:p>
            <a:endParaRPr lang="en-US" sz="2400"/>
          </a:p>
          <a:p>
            <a:endParaRPr lang="en-US" sz="2400"/>
          </a:p>
          <a:p>
            <a:r>
              <a:rPr lang="en-US" sz="2400"/>
              <a:t>Non-recursive implementation of findMax()</a:t>
            </a:r>
          </a:p>
        </p:txBody>
      </p:sp>
      <p:sp>
        <p:nvSpPr>
          <p:cNvPr id="124934" name="Text Box 6"/>
          <p:cNvSpPr txBox="1">
            <a:spLocks noChangeArrowheads="1"/>
          </p:cNvSpPr>
          <p:nvPr/>
        </p:nvSpPr>
        <p:spPr bwMode="auto">
          <a:xfrm>
            <a:off x="3135313" y="2857500"/>
            <a:ext cx="2225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1"/>
              <a:t>t</a:t>
            </a:r>
            <a:r>
              <a:rPr lang="en-US" sz="1600"/>
              <a:t> is the left most node.</a:t>
            </a:r>
          </a:p>
        </p:txBody>
      </p:sp>
      <p:sp>
        <p:nvSpPr>
          <p:cNvPr id="124935" name="Text Box 7"/>
          <p:cNvSpPr txBox="1">
            <a:spLocks noChangeArrowheads="1"/>
          </p:cNvSpPr>
          <p:nvPr/>
        </p:nvSpPr>
        <p:spPr bwMode="auto">
          <a:xfrm>
            <a:off x="3484563" y="3273425"/>
            <a:ext cx="3875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Find the smallest item in the left subtree.</a:t>
            </a:r>
          </a:p>
        </p:txBody>
      </p:sp>
      <p:sp>
        <p:nvSpPr>
          <p:cNvPr id="124936" name="Text Box 8"/>
          <p:cNvSpPr txBox="1">
            <a:spLocks noChangeArrowheads="1"/>
          </p:cNvSpPr>
          <p:nvPr/>
        </p:nvSpPr>
        <p:spPr bwMode="auto">
          <a:xfrm>
            <a:off x="3860800" y="5788025"/>
            <a:ext cx="3654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Traverse down to the right most node.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a:xfrm>
            <a:off x="609600" y="190500"/>
            <a:ext cx="7772400" cy="536575"/>
          </a:xfrm>
        </p:spPr>
        <p:txBody>
          <a:bodyPr>
            <a:normAutofit fontScale="90000"/>
          </a:bodyPr>
          <a:lstStyle/>
          <a:p>
            <a:r>
              <a:rPr lang="en-US" sz="3200"/>
              <a:t>insert()</a:t>
            </a:r>
          </a:p>
        </p:txBody>
      </p:sp>
      <p:sp>
        <p:nvSpPr>
          <p:cNvPr id="125954" name="Rectangle 2" descr="Rectangle: Click to edit Master text styles&#10;Second level&#10;Third level&#10;Fourth level&#10;Fifth level"/>
          <p:cNvSpPr>
            <a:spLocks noGrp="1" noChangeArrowheads="1"/>
          </p:cNvSpPr>
          <p:nvPr>
            <p:ph idx="1"/>
          </p:nvPr>
        </p:nvSpPr>
        <p:spPr>
          <a:xfrm>
            <a:off x="434975" y="757238"/>
            <a:ext cx="8164513" cy="5553075"/>
          </a:xfrm>
        </p:spPr>
        <p:txBody>
          <a:bodyPr/>
          <a:lstStyle/>
          <a:p>
            <a:r>
              <a:rPr lang="en-US" sz="2400"/>
              <a:t>Insert item x into the subtree whose root is t.</a:t>
            </a:r>
          </a:p>
        </p:txBody>
      </p:sp>
      <p:pic>
        <p:nvPicPr>
          <p:cNvPr id="125956" name="Picture 4" descr="F:\teaching\AlgDataStr\tree.fig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25" y="4287838"/>
            <a:ext cx="5703888" cy="2347912"/>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F:\teaching\AlgDataStr\tree.fig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 y="1289050"/>
            <a:ext cx="5380038" cy="3151188"/>
          </a:xfrm>
          <a:prstGeom prst="rect">
            <a:avLst/>
          </a:prstGeom>
          <a:noFill/>
          <a:extLst>
            <a:ext uri="{909E8E84-426E-40DD-AFC4-6F175D3DCCD1}">
              <a14:hiddenFill xmlns:a14="http://schemas.microsoft.com/office/drawing/2010/main">
                <a:solidFill>
                  <a:srgbClr val="FFFFFF"/>
                </a:solidFill>
              </a14:hiddenFill>
            </a:ext>
          </a:extLst>
        </p:spPr>
      </p:pic>
      <p:sp>
        <p:nvSpPr>
          <p:cNvPr id="125958" name="Text Box 6"/>
          <p:cNvSpPr txBox="1">
            <a:spLocks noChangeArrowheads="1"/>
          </p:cNvSpPr>
          <p:nvPr/>
        </p:nvSpPr>
        <p:spPr bwMode="auto">
          <a:xfrm>
            <a:off x="4708525" y="2951163"/>
            <a:ext cx="1744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Set the new root.</a:t>
            </a:r>
          </a:p>
        </p:txBody>
      </p:sp>
      <p:sp>
        <p:nvSpPr>
          <p:cNvPr id="125959" name="Text Box 7"/>
          <p:cNvSpPr txBox="1">
            <a:spLocks noChangeArrowheads="1"/>
          </p:cNvSpPr>
          <p:nvPr/>
        </p:nvSpPr>
        <p:spPr bwMode="auto">
          <a:xfrm>
            <a:off x="3175000" y="3273425"/>
            <a:ext cx="3644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Recursively insert into the left subtree.</a:t>
            </a:r>
          </a:p>
        </p:txBody>
      </p:sp>
      <p:sp>
        <p:nvSpPr>
          <p:cNvPr id="125960" name="Text Box 8"/>
          <p:cNvSpPr txBox="1">
            <a:spLocks noChangeArrowheads="1"/>
          </p:cNvSpPr>
          <p:nvPr/>
        </p:nvSpPr>
        <p:spPr bwMode="auto">
          <a:xfrm>
            <a:off x="3175000" y="3616325"/>
            <a:ext cx="3771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Recursively insert into the right subtree.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a:xfrm>
            <a:off x="609600" y="190500"/>
            <a:ext cx="7772400" cy="536575"/>
          </a:xfrm>
        </p:spPr>
        <p:txBody>
          <a:bodyPr>
            <a:normAutofit fontScale="90000"/>
          </a:bodyPr>
          <a:lstStyle/>
          <a:p>
            <a:r>
              <a:rPr lang="en-US" sz="3200"/>
              <a:t>Issues about Insertion</a:t>
            </a:r>
          </a:p>
        </p:txBody>
      </p:sp>
      <p:sp>
        <p:nvSpPr>
          <p:cNvPr id="126978" name="Rectangle 2" descr="Rectangle: Click to edit Master text styles&#10;Second level&#10;Third level&#10;Fourth level&#10;Fifth level"/>
          <p:cNvSpPr>
            <a:spLocks noGrp="1" noChangeArrowheads="1"/>
          </p:cNvSpPr>
          <p:nvPr>
            <p:ph idx="1"/>
          </p:nvPr>
        </p:nvSpPr>
        <p:spPr>
          <a:xfrm>
            <a:off x="434975" y="757238"/>
            <a:ext cx="8164513" cy="5553075"/>
          </a:xfrm>
        </p:spPr>
        <p:txBody>
          <a:bodyPr/>
          <a:lstStyle/>
          <a:p>
            <a:r>
              <a:rPr lang="en-US" sz="2400"/>
              <a:t>Duplicates</a:t>
            </a:r>
          </a:p>
          <a:p>
            <a:pPr lvl="1"/>
            <a:r>
              <a:rPr lang="en-US" sz="2000"/>
              <a:t>Duplicates can be handled by keeping an extra field in the node record indicating the frequency of occurrence.</a:t>
            </a:r>
          </a:p>
          <a:p>
            <a:pPr lvl="1"/>
            <a:r>
              <a:rPr lang="en-US" sz="2000"/>
              <a:t>If the key is only part of a larger structure (data items may have the same key), we can keep all of the structures that have the same key in an auxiliary data structure, such as a list or another search tree.</a:t>
            </a:r>
          </a:p>
        </p:txBody>
      </p:sp>
      <p:pic>
        <p:nvPicPr>
          <p:cNvPr id="126980" name="Picture 4" descr="F:\teaching\AlgDataStr\tree.binaryS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317875"/>
            <a:ext cx="8181975" cy="3114675"/>
          </a:xfrm>
          <a:prstGeom prst="rect">
            <a:avLst/>
          </a:prstGeom>
          <a:noFill/>
          <a:extLst>
            <a:ext uri="{909E8E84-426E-40DD-AFC4-6F175D3DCCD1}">
              <a14:hiddenFill xmlns:a14="http://schemas.microsoft.com/office/drawing/2010/main">
                <a:solidFill>
                  <a:srgbClr val="FFFFFF"/>
                </a:solidFill>
              </a14:hiddenFill>
            </a:ext>
          </a:extLst>
        </p:spPr>
      </p:pic>
      <p:grpSp>
        <p:nvGrpSpPr>
          <p:cNvPr id="126981" name="Group 5"/>
          <p:cNvGrpSpPr>
            <a:grpSpLocks/>
          </p:cNvGrpSpPr>
          <p:nvPr/>
        </p:nvGrpSpPr>
        <p:grpSpPr bwMode="auto">
          <a:xfrm>
            <a:off x="3925888" y="4356100"/>
            <a:ext cx="619125" cy="282575"/>
            <a:chOff x="2473" y="2744"/>
            <a:chExt cx="390" cy="178"/>
          </a:xfrm>
        </p:grpSpPr>
        <p:sp>
          <p:nvSpPr>
            <p:cNvPr id="126982" name="Rectangle 6"/>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3" name="Line 7"/>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984" name="Group 8"/>
          <p:cNvGrpSpPr>
            <a:grpSpLocks/>
          </p:cNvGrpSpPr>
          <p:nvPr/>
        </p:nvGrpSpPr>
        <p:grpSpPr bwMode="auto">
          <a:xfrm>
            <a:off x="4979988" y="4346575"/>
            <a:ext cx="619125" cy="282575"/>
            <a:chOff x="2473" y="2744"/>
            <a:chExt cx="390" cy="178"/>
          </a:xfrm>
        </p:grpSpPr>
        <p:sp>
          <p:nvSpPr>
            <p:cNvPr id="126985" name="Rectangle 9"/>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6" name="Line 10"/>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987" name="Group 11"/>
          <p:cNvGrpSpPr>
            <a:grpSpLocks/>
          </p:cNvGrpSpPr>
          <p:nvPr/>
        </p:nvGrpSpPr>
        <p:grpSpPr bwMode="auto">
          <a:xfrm>
            <a:off x="2711450" y="5118100"/>
            <a:ext cx="619125" cy="282575"/>
            <a:chOff x="2473" y="2744"/>
            <a:chExt cx="390" cy="178"/>
          </a:xfrm>
        </p:grpSpPr>
        <p:sp>
          <p:nvSpPr>
            <p:cNvPr id="126988" name="Rectangle 12"/>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9" name="Line 13"/>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990" name="Group 14"/>
          <p:cNvGrpSpPr>
            <a:grpSpLocks/>
          </p:cNvGrpSpPr>
          <p:nvPr/>
        </p:nvGrpSpPr>
        <p:grpSpPr bwMode="auto">
          <a:xfrm>
            <a:off x="7219950" y="4329113"/>
            <a:ext cx="619125" cy="282575"/>
            <a:chOff x="2473" y="2744"/>
            <a:chExt cx="390" cy="178"/>
          </a:xfrm>
        </p:grpSpPr>
        <p:sp>
          <p:nvSpPr>
            <p:cNvPr id="126991" name="Rectangle 15"/>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2" name="Line 16"/>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993" name="Group 17"/>
          <p:cNvGrpSpPr>
            <a:grpSpLocks/>
          </p:cNvGrpSpPr>
          <p:nvPr/>
        </p:nvGrpSpPr>
        <p:grpSpPr bwMode="auto">
          <a:xfrm>
            <a:off x="6110288" y="4333875"/>
            <a:ext cx="619125" cy="282575"/>
            <a:chOff x="2473" y="2744"/>
            <a:chExt cx="390" cy="178"/>
          </a:xfrm>
        </p:grpSpPr>
        <p:sp>
          <p:nvSpPr>
            <p:cNvPr id="126994" name="Rectangle 18"/>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5" name="Line 19"/>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6996" name="Line 20"/>
          <p:cNvSpPr>
            <a:spLocks noChangeShapeType="1"/>
          </p:cNvSpPr>
          <p:nvPr/>
        </p:nvSpPr>
        <p:spPr bwMode="auto">
          <a:xfrm>
            <a:off x="3375025" y="4478338"/>
            <a:ext cx="5651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997" name="Line 21"/>
          <p:cNvSpPr>
            <a:spLocks noChangeShapeType="1"/>
          </p:cNvSpPr>
          <p:nvPr/>
        </p:nvSpPr>
        <p:spPr bwMode="auto">
          <a:xfrm>
            <a:off x="4397375" y="4491038"/>
            <a:ext cx="5778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998" name="Line 22"/>
          <p:cNvSpPr>
            <a:spLocks noChangeShapeType="1"/>
          </p:cNvSpPr>
          <p:nvPr/>
        </p:nvSpPr>
        <p:spPr bwMode="auto">
          <a:xfrm>
            <a:off x="5486400" y="4464050"/>
            <a:ext cx="6191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999" name="Line 23"/>
          <p:cNvSpPr>
            <a:spLocks noChangeShapeType="1"/>
          </p:cNvSpPr>
          <p:nvPr/>
        </p:nvSpPr>
        <p:spPr bwMode="auto">
          <a:xfrm>
            <a:off x="6589713" y="4467225"/>
            <a:ext cx="6318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27000" name="Group 24"/>
          <p:cNvGrpSpPr>
            <a:grpSpLocks/>
          </p:cNvGrpSpPr>
          <p:nvPr/>
        </p:nvGrpSpPr>
        <p:grpSpPr bwMode="auto">
          <a:xfrm>
            <a:off x="3684588" y="5137150"/>
            <a:ext cx="619125" cy="282575"/>
            <a:chOff x="2473" y="2744"/>
            <a:chExt cx="390" cy="178"/>
          </a:xfrm>
        </p:grpSpPr>
        <p:sp>
          <p:nvSpPr>
            <p:cNvPr id="127001" name="Rectangle 25"/>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2" name="Line 26"/>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7003" name="Line 27"/>
          <p:cNvSpPr>
            <a:spLocks noChangeShapeType="1"/>
          </p:cNvSpPr>
          <p:nvPr/>
        </p:nvSpPr>
        <p:spPr bwMode="auto">
          <a:xfrm>
            <a:off x="2339975" y="5257800"/>
            <a:ext cx="3905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7004" name="Line 28"/>
          <p:cNvSpPr>
            <a:spLocks noChangeShapeType="1"/>
          </p:cNvSpPr>
          <p:nvPr/>
        </p:nvSpPr>
        <p:spPr bwMode="auto">
          <a:xfrm>
            <a:off x="3213100" y="5257800"/>
            <a:ext cx="4714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27005" name="Group 29"/>
          <p:cNvGrpSpPr>
            <a:grpSpLocks/>
          </p:cNvGrpSpPr>
          <p:nvPr/>
        </p:nvGrpSpPr>
        <p:grpSpPr bwMode="auto">
          <a:xfrm>
            <a:off x="2316163" y="5959475"/>
            <a:ext cx="619125" cy="282575"/>
            <a:chOff x="2473" y="2744"/>
            <a:chExt cx="390" cy="178"/>
          </a:xfrm>
        </p:grpSpPr>
        <p:sp>
          <p:nvSpPr>
            <p:cNvPr id="127006" name="Rectangle 30"/>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7" name="Line 31"/>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7008" name="Group 32"/>
          <p:cNvGrpSpPr>
            <a:grpSpLocks/>
          </p:cNvGrpSpPr>
          <p:nvPr/>
        </p:nvGrpSpPr>
        <p:grpSpPr bwMode="auto">
          <a:xfrm>
            <a:off x="3370263" y="5949950"/>
            <a:ext cx="619125" cy="282575"/>
            <a:chOff x="2473" y="2744"/>
            <a:chExt cx="390" cy="178"/>
          </a:xfrm>
        </p:grpSpPr>
        <p:sp>
          <p:nvSpPr>
            <p:cNvPr id="127009" name="Rectangle 33"/>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0" name="Line 34"/>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7011" name="Group 35"/>
          <p:cNvGrpSpPr>
            <a:grpSpLocks/>
          </p:cNvGrpSpPr>
          <p:nvPr/>
        </p:nvGrpSpPr>
        <p:grpSpPr bwMode="auto">
          <a:xfrm>
            <a:off x="4500563" y="5937250"/>
            <a:ext cx="619125" cy="282575"/>
            <a:chOff x="2473" y="2744"/>
            <a:chExt cx="390" cy="178"/>
          </a:xfrm>
        </p:grpSpPr>
        <p:sp>
          <p:nvSpPr>
            <p:cNvPr id="127012" name="Rectangle 36"/>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3" name="Line 37"/>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7014" name="Line 38"/>
          <p:cNvSpPr>
            <a:spLocks noChangeShapeType="1"/>
          </p:cNvSpPr>
          <p:nvPr/>
        </p:nvSpPr>
        <p:spPr bwMode="auto">
          <a:xfrm>
            <a:off x="1765300" y="6081713"/>
            <a:ext cx="5651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7015" name="Line 39"/>
          <p:cNvSpPr>
            <a:spLocks noChangeShapeType="1"/>
          </p:cNvSpPr>
          <p:nvPr/>
        </p:nvSpPr>
        <p:spPr bwMode="auto">
          <a:xfrm>
            <a:off x="2787650" y="6094413"/>
            <a:ext cx="5778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7016" name="Line 40"/>
          <p:cNvSpPr>
            <a:spLocks noChangeShapeType="1"/>
          </p:cNvSpPr>
          <p:nvPr/>
        </p:nvSpPr>
        <p:spPr bwMode="auto">
          <a:xfrm>
            <a:off x="3876675" y="6067425"/>
            <a:ext cx="6191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27017" name="Group 41"/>
          <p:cNvGrpSpPr>
            <a:grpSpLocks/>
          </p:cNvGrpSpPr>
          <p:nvPr/>
        </p:nvGrpSpPr>
        <p:grpSpPr bwMode="auto">
          <a:xfrm>
            <a:off x="2560638" y="3522663"/>
            <a:ext cx="990600" cy="282575"/>
            <a:chOff x="1570" y="3320"/>
            <a:chExt cx="624" cy="178"/>
          </a:xfrm>
        </p:grpSpPr>
        <p:grpSp>
          <p:nvGrpSpPr>
            <p:cNvPr id="127018" name="Group 42"/>
            <p:cNvGrpSpPr>
              <a:grpSpLocks/>
            </p:cNvGrpSpPr>
            <p:nvPr/>
          </p:nvGrpSpPr>
          <p:grpSpPr bwMode="auto">
            <a:xfrm>
              <a:off x="1804" y="3320"/>
              <a:ext cx="390" cy="178"/>
              <a:chOff x="2473" y="2744"/>
              <a:chExt cx="390" cy="178"/>
            </a:xfrm>
          </p:grpSpPr>
          <p:sp>
            <p:nvSpPr>
              <p:cNvPr id="127019" name="Rectangle 43"/>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0" name="Line 44"/>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7021" name="Line 45"/>
            <p:cNvSpPr>
              <a:spLocks noChangeShapeType="1"/>
            </p:cNvSpPr>
            <p:nvPr/>
          </p:nvSpPr>
          <p:spPr bwMode="auto">
            <a:xfrm>
              <a:off x="1570" y="3408"/>
              <a:ext cx="24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7022" name="Group 46"/>
          <p:cNvGrpSpPr>
            <a:grpSpLocks/>
          </p:cNvGrpSpPr>
          <p:nvPr/>
        </p:nvGrpSpPr>
        <p:grpSpPr bwMode="auto">
          <a:xfrm>
            <a:off x="1758950" y="4333875"/>
            <a:ext cx="990600" cy="282575"/>
            <a:chOff x="1570" y="3320"/>
            <a:chExt cx="624" cy="178"/>
          </a:xfrm>
        </p:grpSpPr>
        <p:grpSp>
          <p:nvGrpSpPr>
            <p:cNvPr id="127023" name="Group 47"/>
            <p:cNvGrpSpPr>
              <a:grpSpLocks/>
            </p:cNvGrpSpPr>
            <p:nvPr/>
          </p:nvGrpSpPr>
          <p:grpSpPr bwMode="auto">
            <a:xfrm>
              <a:off x="1804" y="3320"/>
              <a:ext cx="390" cy="178"/>
              <a:chOff x="2473" y="2744"/>
              <a:chExt cx="390" cy="178"/>
            </a:xfrm>
          </p:grpSpPr>
          <p:sp>
            <p:nvSpPr>
              <p:cNvPr id="127024" name="Rectangle 48"/>
              <p:cNvSpPr>
                <a:spLocks noChangeArrowheads="1"/>
              </p:cNvSpPr>
              <p:nvPr/>
            </p:nvSpPr>
            <p:spPr bwMode="auto">
              <a:xfrm>
                <a:off x="2473" y="2744"/>
                <a:ext cx="39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5" name="Line 49"/>
              <p:cNvSpPr>
                <a:spLocks noChangeShapeType="1"/>
              </p:cNvSpPr>
              <p:nvPr/>
            </p:nvSpPr>
            <p:spPr bwMode="auto">
              <a:xfrm>
                <a:off x="2668" y="2753"/>
                <a:ext cx="0"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7026" name="Line 50"/>
            <p:cNvSpPr>
              <a:spLocks noChangeShapeType="1"/>
            </p:cNvSpPr>
            <p:nvPr/>
          </p:nvSpPr>
          <p:spPr bwMode="auto">
            <a:xfrm>
              <a:off x="1570" y="3408"/>
              <a:ext cx="24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a:xfrm>
            <a:off x="609600" y="190500"/>
            <a:ext cx="7772400" cy="536575"/>
          </a:xfrm>
        </p:spPr>
        <p:txBody>
          <a:bodyPr>
            <a:normAutofit fontScale="90000"/>
          </a:bodyPr>
          <a:lstStyle/>
          <a:p>
            <a:r>
              <a:rPr lang="en-US" sz="3200"/>
              <a:t>remove()</a:t>
            </a:r>
          </a:p>
        </p:txBody>
      </p:sp>
      <p:sp>
        <p:nvSpPr>
          <p:cNvPr id="128002" name="Rectangle 2" descr="Rectangle: Click to edit Master text styles&#10;Second level&#10;Third level&#10;Fourth level&#10;Fifth level"/>
          <p:cNvSpPr>
            <a:spLocks noGrp="1" noChangeArrowheads="1"/>
          </p:cNvSpPr>
          <p:nvPr>
            <p:ph idx="1"/>
          </p:nvPr>
        </p:nvSpPr>
        <p:spPr>
          <a:xfrm>
            <a:off x="434975" y="757238"/>
            <a:ext cx="8164513" cy="5848350"/>
          </a:xfrm>
        </p:spPr>
        <p:txBody>
          <a:bodyPr/>
          <a:lstStyle/>
          <a:p>
            <a:r>
              <a:rPr lang="en-US" sz="2400"/>
              <a:t>If the node is a leaf, it can be deleted immediately. </a:t>
            </a:r>
          </a:p>
          <a:p>
            <a:r>
              <a:rPr lang="en-US" sz="2400"/>
              <a:t>If the node has one child, the node can be deleted after its parent adjusts a link to bypass the node.</a:t>
            </a:r>
          </a:p>
          <a:p>
            <a:endParaRPr lang="en-US" sz="2400"/>
          </a:p>
          <a:p>
            <a:endParaRPr lang="en-US" sz="2400"/>
          </a:p>
          <a:p>
            <a:endParaRPr lang="en-US" sz="2400"/>
          </a:p>
          <a:p>
            <a:endParaRPr lang="en-US" sz="2400"/>
          </a:p>
          <a:p>
            <a:endParaRPr lang="en-US" sz="2400"/>
          </a:p>
          <a:p>
            <a:endParaRPr lang="en-US" sz="2400"/>
          </a:p>
          <a:p>
            <a:endParaRPr lang="en-US" sz="2400"/>
          </a:p>
          <a:p>
            <a:endParaRPr lang="en-US" sz="2400" i="1"/>
          </a:p>
          <a:p>
            <a:endParaRPr lang="en-US" sz="2400" i="1"/>
          </a:p>
        </p:txBody>
      </p:sp>
      <p:pic>
        <p:nvPicPr>
          <p:cNvPr id="128004" name="Picture 4" descr="F:\teaching\AlgDataStr\tree.fig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5" y="2428875"/>
            <a:ext cx="5808663" cy="2322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609600" y="190500"/>
            <a:ext cx="7772400" cy="536575"/>
          </a:xfrm>
        </p:spPr>
        <p:txBody>
          <a:bodyPr>
            <a:normAutofit fontScale="90000"/>
          </a:bodyPr>
          <a:lstStyle/>
          <a:p>
            <a:r>
              <a:rPr lang="en-US" sz="3200"/>
              <a:t>remove()</a:t>
            </a:r>
          </a:p>
        </p:txBody>
      </p:sp>
      <p:sp>
        <p:nvSpPr>
          <p:cNvPr id="129026" name="Rectangle 2" descr="Rectangle: Click to edit Master text styles&#10;Second level&#10;Third level&#10;Fourth level&#10;Fifth level"/>
          <p:cNvSpPr>
            <a:spLocks noGrp="1" noChangeArrowheads="1"/>
          </p:cNvSpPr>
          <p:nvPr>
            <p:ph idx="1"/>
          </p:nvPr>
        </p:nvSpPr>
        <p:spPr>
          <a:xfrm>
            <a:off x="434975" y="757238"/>
            <a:ext cx="8164513" cy="5848350"/>
          </a:xfrm>
        </p:spPr>
        <p:txBody>
          <a:bodyPr/>
          <a:lstStyle/>
          <a:p>
            <a:r>
              <a:rPr lang="en-US" sz="2000"/>
              <a:t>If the node has two children, the general strategy is to replace the data of this node with the smallest data of the right subtree and recursively delete that node from the right subtree.</a:t>
            </a:r>
          </a:p>
          <a:p>
            <a:endParaRPr lang="en-US" sz="2000"/>
          </a:p>
          <a:p>
            <a:endParaRPr lang="en-US" sz="2000"/>
          </a:p>
          <a:p>
            <a:endParaRPr lang="en-US" sz="2000"/>
          </a:p>
          <a:p>
            <a:endParaRPr lang="en-US" sz="2000"/>
          </a:p>
          <a:p>
            <a:endParaRPr lang="en-US" sz="2000"/>
          </a:p>
          <a:p>
            <a:endParaRPr lang="en-US" sz="2000"/>
          </a:p>
          <a:p>
            <a:endParaRPr lang="en-US" sz="2000"/>
          </a:p>
          <a:p>
            <a:endParaRPr lang="en-US" sz="2000" i="1"/>
          </a:p>
          <a:p>
            <a:endParaRPr lang="en-US" sz="2000" i="1"/>
          </a:p>
          <a:p>
            <a:r>
              <a:rPr lang="en-US" sz="2000" i="1"/>
              <a:t>Lazy deletion</a:t>
            </a:r>
            <a:r>
              <a:rPr lang="en-US" sz="2000"/>
              <a:t>: When an element is to be deleted, it is left in the tree and merely marked as being deleted. It is useful when the number of deletions is expected to be small.</a:t>
            </a:r>
          </a:p>
        </p:txBody>
      </p:sp>
      <p:pic>
        <p:nvPicPr>
          <p:cNvPr id="129028" name="Picture 4" descr="F:\teaching\AlgDataStr\tree.fig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5" y="2151063"/>
            <a:ext cx="5948363" cy="2706687"/>
          </a:xfrm>
          <a:prstGeom prst="rect">
            <a:avLst/>
          </a:prstGeom>
          <a:noFill/>
          <a:extLst>
            <a:ext uri="{909E8E84-426E-40DD-AFC4-6F175D3DCCD1}">
              <a14:hiddenFill xmlns:a14="http://schemas.microsoft.com/office/drawing/2010/main">
                <a:solidFill>
                  <a:srgbClr val="FFFFFF"/>
                </a:solidFill>
              </a14:hiddenFill>
            </a:ext>
          </a:extLst>
        </p:spPr>
      </p:pic>
      <p:sp>
        <p:nvSpPr>
          <p:cNvPr id="129029" name="Text Box 5"/>
          <p:cNvSpPr txBox="1">
            <a:spLocks noChangeArrowheads="1"/>
          </p:cNvSpPr>
          <p:nvPr/>
        </p:nvSpPr>
        <p:spPr bwMode="auto">
          <a:xfrm>
            <a:off x="6480175" y="2035175"/>
            <a:ext cx="2184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node contains the</a:t>
            </a:r>
          </a:p>
          <a:p>
            <a:r>
              <a:rPr lang="en-US" sz="1600"/>
              <a:t>smallest data of the</a:t>
            </a:r>
          </a:p>
          <a:p>
            <a:r>
              <a:rPr lang="en-US" sz="1600"/>
              <a:t>right subtree.</a:t>
            </a:r>
          </a:p>
        </p:txBody>
      </p:sp>
      <p:sp>
        <p:nvSpPr>
          <p:cNvPr id="129030" name="Text Box 6"/>
          <p:cNvSpPr txBox="1">
            <a:spLocks noChangeArrowheads="1"/>
          </p:cNvSpPr>
          <p:nvPr/>
        </p:nvSpPr>
        <p:spPr bwMode="auto">
          <a:xfrm>
            <a:off x="6535738" y="2897188"/>
            <a:ext cx="22939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This node can be either</a:t>
            </a:r>
          </a:p>
          <a:p>
            <a:r>
              <a:rPr lang="en-US" sz="1600"/>
              <a:t>a leaf node or a node </a:t>
            </a:r>
          </a:p>
          <a:p>
            <a:r>
              <a:rPr lang="en-US" sz="1600"/>
              <a:t>with one child.</a:t>
            </a:r>
          </a:p>
        </p:txBody>
      </p:sp>
      <p:sp>
        <p:nvSpPr>
          <p:cNvPr id="129031" name="Freeform 7"/>
          <p:cNvSpPr>
            <a:spLocks/>
          </p:cNvSpPr>
          <p:nvPr/>
        </p:nvSpPr>
        <p:spPr bwMode="auto">
          <a:xfrm>
            <a:off x="3724275" y="1681163"/>
            <a:ext cx="3416300" cy="469900"/>
          </a:xfrm>
          <a:custGeom>
            <a:avLst/>
            <a:gdLst>
              <a:gd name="T0" fmla="*/ 2152 w 2152"/>
              <a:gd name="T1" fmla="*/ 296 h 296"/>
              <a:gd name="T2" fmla="*/ 2152 w 2152"/>
              <a:gd name="T3" fmla="*/ 203 h 296"/>
              <a:gd name="T4" fmla="*/ 0 w 2152"/>
              <a:gd name="T5" fmla="*/ 203 h 296"/>
              <a:gd name="T6" fmla="*/ 0 w 2152"/>
              <a:gd name="T7" fmla="*/ 0 h 296"/>
            </a:gdLst>
            <a:ahLst/>
            <a:cxnLst>
              <a:cxn ang="0">
                <a:pos x="T0" y="T1"/>
              </a:cxn>
              <a:cxn ang="0">
                <a:pos x="T2" y="T3"/>
              </a:cxn>
              <a:cxn ang="0">
                <a:pos x="T4" y="T5"/>
              </a:cxn>
              <a:cxn ang="0">
                <a:pos x="T6" y="T7"/>
              </a:cxn>
            </a:cxnLst>
            <a:rect l="0" t="0" r="r" b="b"/>
            <a:pathLst>
              <a:path w="2152" h="296">
                <a:moveTo>
                  <a:pt x="2152" y="296"/>
                </a:moveTo>
                <a:cubicBezTo>
                  <a:pt x="2152" y="265"/>
                  <a:pt x="2152" y="234"/>
                  <a:pt x="2152" y="203"/>
                </a:cubicBezTo>
                <a:lnTo>
                  <a:pt x="0" y="203"/>
                </a:lnTo>
                <a:lnTo>
                  <a:pt x="0" y="0"/>
                </a:lnTo>
              </a:path>
            </a:pathLst>
          </a:custGeom>
          <a:noFill/>
          <a:ln w="1905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a:xfrm>
            <a:off x="609600" y="190500"/>
            <a:ext cx="7772400" cy="536575"/>
          </a:xfrm>
        </p:spPr>
        <p:txBody>
          <a:bodyPr>
            <a:normAutofit fontScale="90000"/>
          </a:bodyPr>
          <a:lstStyle/>
          <a:p>
            <a:r>
              <a:rPr lang="en-US" sz="3200"/>
              <a:t>remove()</a:t>
            </a:r>
          </a:p>
        </p:txBody>
      </p:sp>
      <p:sp>
        <p:nvSpPr>
          <p:cNvPr id="130050" name="Rectangle 2" descr="Rectangle: Click to edit Master text styles&#10;Second level&#10;Third level&#10;Fourth level&#10;Fifth level"/>
          <p:cNvSpPr>
            <a:spLocks noGrp="1" noChangeArrowheads="1"/>
          </p:cNvSpPr>
          <p:nvPr>
            <p:ph idx="1"/>
          </p:nvPr>
        </p:nvSpPr>
        <p:spPr>
          <a:xfrm>
            <a:off x="434975" y="757238"/>
            <a:ext cx="8164513" cy="5553075"/>
          </a:xfrm>
        </p:spPr>
        <p:txBody>
          <a:bodyPr/>
          <a:lstStyle/>
          <a:p>
            <a:endParaRPr lang="en-US" sz="2400"/>
          </a:p>
        </p:txBody>
      </p:sp>
      <p:pic>
        <p:nvPicPr>
          <p:cNvPr id="130052" name="Picture 4" descr="F:\teaching\AlgDataStr\tree.fig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781050"/>
            <a:ext cx="6107113" cy="5832475"/>
          </a:xfrm>
          <a:prstGeom prst="rect">
            <a:avLst/>
          </a:prstGeom>
          <a:noFill/>
          <a:extLst>
            <a:ext uri="{909E8E84-426E-40DD-AFC4-6F175D3DCCD1}">
              <a14:hiddenFill xmlns:a14="http://schemas.microsoft.com/office/drawing/2010/main">
                <a:solidFill>
                  <a:srgbClr val="FFFFFF"/>
                </a:solidFill>
              </a14:hiddenFill>
            </a:ext>
          </a:extLst>
        </p:spPr>
      </p:pic>
      <p:sp>
        <p:nvSpPr>
          <p:cNvPr id="130053" name="Oval 5"/>
          <p:cNvSpPr>
            <a:spLocks noChangeArrowheads="1"/>
          </p:cNvSpPr>
          <p:nvPr/>
        </p:nvSpPr>
        <p:spPr bwMode="auto">
          <a:xfrm>
            <a:off x="1922463" y="4719638"/>
            <a:ext cx="107950" cy="147637"/>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4" name="Text Box 6"/>
          <p:cNvSpPr txBox="1">
            <a:spLocks noChangeArrowheads="1"/>
          </p:cNvSpPr>
          <p:nvPr/>
        </p:nvSpPr>
        <p:spPr bwMode="auto">
          <a:xfrm>
            <a:off x="1857375" y="4968875"/>
            <a:ext cx="1192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t-&gt;element</a:t>
            </a:r>
          </a:p>
        </p:txBody>
      </p:sp>
      <p:sp>
        <p:nvSpPr>
          <p:cNvPr id="130055" name="Line 7"/>
          <p:cNvSpPr>
            <a:spLocks noChangeShapeType="1"/>
          </p:cNvSpPr>
          <p:nvPr/>
        </p:nvSpPr>
        <p:spPr bwMode="auto">
          <a:xfrm flipH="1" flipV="1">
            <a:off x="1976438" y="4840288"/>
            <a:ext cx="309562" cy="228600"/>
          </a:xfrm>
          <a:prstGeom prst="line">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0056" name="Text Box 8"/>
          <p:cNvSpPr txBox="1">
            <a:spLocks noChangeArrowheads="1"/>
          </p:cNvSpPr>
          <p:nvPr/>
        </p:nvSpPr>
        <p:spPr bwMode="auto">
          <a:xfrm>
            <a:off x="4899025" y="4291013"/>
            <a:ext cx="32702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Find the smallest item in the right </a:t>
            </a:r>
          </a:p>
          <a:p>
            <a:r>
              <a:rPr lang="en-US" sz="1600"/>
              <a:t>subtree and replace the data item</a:t>
            </a:r>
          </a:p>
          <a:p>
            <a:r>
              <a:rPr lang="en-US" sz="1600"/>
              <a:t>in node </a:t>
            </a:r>
            <a:r>
              <a:rPr lang="en-US" sz="1600">
                <a:latin typeface="Batang" pitchFamily="18" charset="-127"/>
              </a:rPr>
              <a:t>t</a:t>
            </a:r>
            <a:r>
              <a:rPr lang="en-US" sz="1600"/>
              <a:t> with this item.</a:t>
            </a:r>
          </a:p>
        </p:txBody>
      </p:sp>
      <p:sp>
        <p:nvSpPr>
          <p:cNvPr id="130057" name="Text Box 9"/>
          <p:cNvSpPr txBox="1">
            <a:spLocks noChangeArrowheads="1"/>
          </p:cNvSpPr>
          <p:nvPr/>
        </p:nvSpPr>
        <p:spPr bwMode="auto">
          <a:xfrm>
            <a:off x="5114925" y="5387975"/>
            <a:ext cx="34766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Deal with the cases when the item is</a:t>
            </a:r>
          </a:p>
          <a:p>
            <a:r>
              <a:rPr lang="en-US" sz="1600"/>
              <a:t>in a leaf node or in a node with one </a:t>
            </a:r>
          </a:p>
          <a:p>
            <a:r>
              <a:rPr lang="en-US" sz="1600"/>
              <a:t>child.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title"/>
          </p:nvPr>
        </p:nvSpPr>
        <p:spPr>
          <a:xfrm>
            <a:off x="609600" y="190500"/>
            <a:ext cx="7772400" cy="536575"/>
          </a:xfrm>
        </p:spPr>
        <p:txBody>
          <a:bodyPr>
            <a:normAutofit fontScale="90000"/>
          </a:bodyPr>
          <a:lstStyle/>
          <a:p>
            <a:r>
              <a:rPr lang="en-US" sz="3200"/>
              <a:t>Destructor</a:t>
            </a:r>
          </a:p>
        </p:txBody>
      </p:sp>
      <p:sp>
        <p:nvSpPr>
          <p:cNvPr id="131074" name="Rectangle 2" descr="Rectangle: Click to edit Master text styles&#10;Second level&#10;Third level&#10;Fourth level&#10;Fifth level"/>
          <p:cNvSpPr>
            <a:spLocks noGrp="1" noChangeArrowheads="1"/>
          </p:cNvSpPr>
          <p:nvPr>
            <p:ph idx="1"/>
          </p:nvPr>
        </p:nvSpPr>
        <p:spPr>
          <a:xfrm>
            <a:off x="434975" y="757238"/>
            <a:ext cx="8164513" cy="5553075"/>
          </a:xfrm>
        </p:spPr>
        <p:txBody>
          <a:bodyPr/>
          <a:lstStyle/>
          <a:p>
            <a:r>
              <a:rPr lang="en-US" sz="2400"/>
              <a:t>We need to reclaim all memory occupied by the tree.</a:t>
            </a:r>
          </a:p>
        </p:txBody>
      </p:sp>
      <p:pic>
        <p:nvPicPr>
          <p:cNvPr id="131076" name="Picture 4" descr="F:\teaching\AlgDataStr\tree.fig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287463"/>
            <a:ext cx="4478338" cy="5367337"/>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771775" y="2574925"/>
            <a:ext cx="281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Remove all nodes in the tree.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90500"/>
            <a:ext cx="7772400" cy="536575"/>
          </a:xfrm>
        </p:spPr>
        <p:txBody>
          <a:bodyPr>
            <a:normAutofit fontScale="90000"/>
          </a:bodyPr>
          <a:lstStyle/>
          <a:p>
            <a:r>
              <a:rPr lang="en-US" sz="3200"/>
              <a:t>Copy Assignment Operator</a:t>
            </a:r>
          </a:p>
        </p:txBody>
      </p:sp>
      <p:pic>
        <p:nvPicPr>
          <p:cNvPr id="132099" name="Picture 3" descr="F:\teaching\AlgDataStr\tree.fig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773113"/>
            <a:ext cx="5859462" cy="5894387"/>
          </a:xfrm>
          <a:prstGeom prst="rect">
            <a:avLst/>
          </a:prstGeom>
          <a:noFill/>
          <a:extLst>
            <a:ext uri="{909E8E84-426E-40DD-AFC4-6F175D3DCCD1}">
              <a14:hiddenFill xmlns:a14="http://schemas.microsoft.com/office/drawing/2010/main">
                <a:solidFill>
                  <a:srgbClr val="FFFFFF"/>
                </a:solidFill>
              </a14:hiddenFill>
            </a:ext>
          </a:extLst>
        </p:spPr>
      </p:pic>
      <p:sp>
        <p:nvSpPr>
          <p:cNvPr id="132100" name="Text Box 4"/>
          <p:cNvSpPr txBox="1">
            <a:spLocks noChangeArrowheads="1"/>
          </p:cNvSpPr>
          <p:nvPr/>
        </p:nvSpPr>
        <p:spPr bwMode="auto">
          <a:xfrm>
            <a:off x="2879725" y="2614613"/>
            <a:ext cx="383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Reclaim all memory occupied by the tree</a:t>
            </a:r>
          </a:p>
        </p:txBody>
      </p:sp>
      <p:sp>
        <p:nvSpPr>
          <p:cNvPr id="132101" name="Text Box 5"/>
          <p:cNvSpPr txBox="1">
            <a:spLocks noChangeArrowheads="1"/>
          </p:cNvSpPr>
          <p:nvPr/>
        </p:nvSpPr>
        <p:spPr bwMode="auto">
          <a:xfrm>
            <a:off x="3484563" y="2868613"/>
            <a:ext cx="5116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Clone the tree of the right hand side of the assignment</a:t>
            </a:r>
          </a:p>
        </p:txBody>
      </p:sp>
      <p:sp>
        <p:nvSpPr>
          <p:cNvPr id="132102" name="Text Box 6"/>
          <p:cNvSpPr txBox="1">
            <a:spLocks noChangeArrowheads="1"/>
          </p:cNvSpPr>
          <p:nvPr/>
        </p:nvSpPr>
        <p:spPr bwMode="auto">
          <a:xfrm>
            <a:off x="4171950" y="3836988"/>
            <a:ext cx="4695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1. Clone the left subtree.</a:t>
            </a:r>
          </a:p>
          <a:p>
            <a:r>
              <a:rPr lang="en-US" sz="1600"/>
              <a:t>2. Clone the right subtree.</a:t>
            </a:r>
          </a:p>
          <a:p>
            <a:r>
              <a:rPr lang="en-US" sz="1600"/>
              <a:t>3. Create a new node with left pointing to the left subtree and with right pointing to right subtree.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09600" y="304800"/>
            <a:ext cx="7772400" cy="523875"/>
          </a:xfrm>
        </p:spPr>
        <p:txBody>
          <a:bodyPr/>
          <a:lstStyle/>
          <a:p>
            <a:r>
              <a:rPr lang="en-US" sz="2800"/>
              <a:t>Average-Case Analysis for Binary Search Trees</a:t>
            </a:r>
          </a:p>
        </p:txBody>
      </p:sp>
      <p:sp>
        <p:nvSpPr>
          <p:cNvPr id="133123" name="Rectangle 3" descr="Rectangle: Click to edit Master text styles&#10;Second level&#10;Third level&#10;Fourth level&#10;Fifth level"/>
          <p:cNvSpPr>
            <a:spLocks noGrp="1" noChangeArrowheads="1"/>
          </p:cNvSpPr>
          <p:nvPr>
            <p:ph idx="1"/>
          </p:nvPr>
        </p:nvSpPr>
        <p:spPr>
          <a:xfrm>
            <a:off x="555625" y="1071563"/>
            <a:ext cx="8202613" cy="5284787"/>
          </a:xfrm>
        </p:spPr>
        <p:txBody>
          <a:bodyPr/>
          <a:lstStyle/>
          <a:p>
            <a:r>
              <a:rPr lang="en-US" sz="2400"/>
              <a:t>Expect that all of the operations on binary search trees, except </a:t>
            </a:r>
            <a:r>
              <a:rPr lang="en-US" sz="2400">
                <a:latin typeface="Batang" pitchFamily="18" charset="-127"/>
              </a:rPr>
              <a:t>makeEmpty</a:t>
            </a:r>
            <a:r>
              <a:rPr lang="en-US" sz="2400"/>
              <a:t> and </a:t>
            </a:r>
            <a:r>
              <a:rPr lang="en-US" sz="2400">
                <a:latin typeface="Batang" pitchFamily="18" charset="-127"/>
              </a:rPr>
              <a:t>operator=,</a:t>
            </a:r>
            <a:r>
              <a:rPr lang="en-US" sz="2400"/>
              <a:t> should take O(lon</a:t>
            </a:r>
            <a:r>
              <a:rPr lang="en-US" sz="2400" i="1"/>
              <a:t>N</a:t>
            </a:r>
            <a:r>
              <a:rPr lang="en-US" sz="2400"/>
              <a:t>) time.</a:t>
            </a:r>
          </a:p>
          <a:p>
            <a:pPr lvl="1"/>
            <a:r>
              <a:rPr lang="en-US" sz="2000"/>
              <a:t>In constant time we descend a level in the tree</a:t>
            </a:r>
          </a:p>
          <a:p>
            <a:pPr lvl="1"/>
            <a:r>
              <a:rPr lang="en-US" sz="2000"/>
              <a:t>Operating on a tree is now roughly half as large</a:t>
            </a:r>
          </a:p>
          <a:p>
            <a:r>
              <a:rPr lang="en-US" sz="2400"/>
              <a:t>The running time of all operations (expect </a:t>
            </a:r>
            <a:r>
              <a:rPr lang="en-US" sz="2400">
                <a:latin typeface="Batang" pitchFamily="18" charset="-127"/>
              </a:rPr>
              <a:t>makeEmpty</a:t>
            </a:r>
            <a:r>
              <a:rPr lang="en-US" sz="2400"/>
              <a:t> and </a:t>
            </a:r>
            <a:r>
              <a:rPr lang="en-US" sz="2400">
                <a:latin typeface="Batang" pitchFamily="18" charset="-127"/>
              </a:rPr>
              <a:t>operator=</a:t>
            </a:r>
            <a:r>
              <a:rPr lang="en-US" sz="2400"/>
              <a:t>) is O(d), where d is the depth of the node containing the accessed item.</a:t>
            </a:r>
          </a:p>
          <a:p>
            <a:r>
              <a:rPr lang="en-US" sz="2400"/>
              <a:t>The average depth over all nodes in a tree is O(log</a:t>
            </a:r>
            <a:r>
              <a:rPr lang="en-US" sz="2400" i="1"/>
              <a:t>N</a:t>
            </a:r>
            <a:r>
              <a:rPr lang="en-US" sz="2400"/>
              <a:t>) on the assumption that all insertion sequences are equally likely. </a:t>
            </a:r>
          </a:p>
          <a:p>
            <a:r>
              <a:rPr lang="en-US" sz="2400"/>
              <a:t>The average running time of all operations (expect </a:t>
            </a:r>
            <a:r>
              <a:rPr lang="en-US" sz="2400">
                <a:latin typeface="Batang" pitchFamily="18" charset="-127"/>
              </a:rPr>
              <a:t>makeEmpty</a:t>
            </a:r>
            <a:r>
              <a:rPr lang="en-US" sz="2400"/>
              <a:t> and </a:t>
            </a:r>
            <a:r>
              <a:rPr lang="en-US" sz="2400">
                <a:latin typeface="Batang" pitchFamily="18" charset="-127"/>
              </a:rPr>
              <a:t>operator=</a:t>
            </a:r>
            <a:r>
              <a:rPr lang="en-US" sz="2400"/>
              <a:t>) is O(log</a:t>
            </a:r>
            <a:r>
              <a:rPr lang="en-US" sz="2400" i="1"/>
              <a:t>N</a:t>
            </a:r>
            <a:r>
              <a:rPr lang="en-US" sz="24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09600" y="304800"/>
            <a:ext cx="7772400" cy="523875"/>
          </a:xfrm>
        </p:spPr>
        <p:txBody>
          <a:bodyPr/>
          <a:lstStyle/>
          <a:p>
            <a:r>
              <a:rPr lang="en-US" sz="2800"/>
              <a:t>Average Depth of Binary Search Trees </a:t>
            </a:r>
          </a:p>
        </p:txBody>
      </p:sp>
      <p:sp>
        <p:nvSpPr>
          <p:cNvPr id="134147" name="Rectangle 3" descr="Rectangle: Click to edit Master text styles&#10;Second level&#10;Third level&#10;Fourth level&#10;Fifth level"/>
          <p:cNvSpPr>
            <a:spLocks noGrp="1" noChangeArrowheads="1"/>
          </p:cNvSpPr>
          <p:nvPr>
            <p:ph idx="1"/>
          </p:nvPr>
        </p:nvSpPr>
        <p:spPr>
          <a:xfrm>
            <a:off x="555625" y="1071563"/>
            <a:ext cx="8202613" cy="5284787"/>
          </a:xfrm>
        </p:spPr>
        <p:txBody>
          <a:bodyPr/>
          <a:lstStyle/>
          <a:p>
            <a:r>
              <a:rPr lang="en-US" sz="2000" i="1"/>
              <a:t>internal path length</a:t>
            </a:r>
            <a:r>
              <a:rPr lang="en-US" sz="2000"/>
              <a:t> : The sum of the depths of all nodes in a tree.</a:t>
            </a:r>
          </a:p>
          <a:p>
            <a:r>
              <a:rPr lang="en-US" sz="2000"/>
              <a:t> Let D(N) be the internal path length for some tree T of N nodes.  D(1) = 0.</a:t>
            </a:r>
          </a:p>
          <a:p>
            <a:r>
              <a:rPr lang="en-US" sz="2000"/>
              <a:t>An N-node tree consists of an i-node left subtree and (N-i-1)-node right subtree, plus a root at depth zero for 0 &lt;= i &lt; N.</a:t>
            </a:r>
          </a:p>
          <a:p>
            <a:r>
              <a:rPr lang="en-US" sz="2000"/>
              <a:t>D(i) is the internal path length of the left subtree </a:t>
            </a:r>
            <a:r>
              <a:rPr lang="en-US" sz="2000">
                <a:solidFill>
                  <a:srgbClr val="FF00FF"/>
                </a:solidFill>
              </a:rPr>
              <a:t>w.r.t its root</a:t>
            </a:r>
            <a:r>
              <a:rPr lang="en-US" sz="2000"/>
              <a:t>. In the main tree, all these nodes are one level deeper.</a:t>
            </a:r>
          </a:p>
          <a:p>
            <a:r>
              <a:rPr lang="en-US" sz="2000"/>
              <a:t>D(N-i-1) is the internal path length of the right subtree </a:t>
            </a:r>
            <a:r>
              <a:rPr lang="en-US" sz="2000">
                <a:solidFill>
                  <a:srgbClr val="FF00FF"/>
                </a:solidFill>
              </a:rPr>
              <a:t>w.r.t</a:t>
            </a:r>
            <a:r>
              <a:rPr lang="en-US" sz="2000"/>
              <a:t> </a:t>
            </a:r>
            <a:r>
              <a:rPr lang="en-US" sz="2000">
                <a:solidFill>
                  <a:srgbClr val="FF00FF"/>
                </a:solidFill>
              </a:rPr>
              <a:t>its root</a:t>
            </a:r>
            <a:r>
              <a:rPr lang="en-US" sz="2000"/>
              <a:t>. In the main tree, all these nodes are one level deeper.</a:t>
            </a:r>
          </a:p>
          <a:p>
            <a:endParaRPr lang="en-US" sz="800"/>
          </a:p>
          <a:p>
            <a:pPr>
              <a:buFont typeface="Wingdings" pitchFamily="2" charset="2"/>
              <a:buNone/>
            </a:pPr>
            <a:r>
              <a:rPr lang="en-US" sz="2000"/>
              <a:t>		D(N) = D(i) + D(N-i-1) + N-1</a:t>
            </a:r>
          </a:p>
          <a:p>
            <a:endParaRPr lang="en-US" sz="2000"/>
          </a:p>
        </p:txBody>
      </p:sp>
      <p:grpSp>
        <p:nvGrpSpPr>
          <p:cNvPr id="134148" name="Group 4"/>
          <p:cNvGrpSpPr>
            <a:grpSpLocks/>
          </p:cNvGrpSpPr>
          <p:nvPr/>
        </p:nvGrpSpPr>
        <p:grpSpPr bwMode="auto">
          <a:xfrm>
            <a:off x="4908550" y="4586288"/>
            <a:ext cx="3192463" cy="1519237"/>
            <a:chOff x="1728" y="966"/>
            <a:chExt cx="2011" cy="957"/>
          </a:xfrm>
        </p:grpSpPr>
        <p:sp>
          <p:nvSpPr>
            <p:cNvPr id="134149" name="Oval 5"/>
            <p:cNvSpPr>
              <a:spLocks noChangeArrowheads="1"/>
            </p:cNvSpPr>
            <p:nvPr/>
          </p:nvSpPr>
          <p:spPr bwMode="auto">
            <a:xfrm>
              <a:off x="2482" y="966"/>
              <a:ext cx="356" cy="364"/>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0" name="Text Box 6"/>
            <p:cNvSpPr txBox="1">
              <a:spLocks noChangeArrowheads="1"/>
            </p:cNvSpPr>
            <p:nvPr/>
          </p:nvSpPr>
          <p:spPr bwMode="auto">
            <a:xfrm>
              <a:off x="2492" y="1071"/>
              <a:ext cx="3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root</a:t>
              </a:r>
            </a:p>
          </p:txBody>
        </p:sp>
        <p:sp>
          <p:nvSpPr>
            <p:cNvPr id="134151" name="Freeform 7"/>
            <p:cNvSpPr>
              <a:spLocks/>
            </p:cNvSpPr>
            <p:nvPr/>
          </p:nvSpPr>
          <p:spPr bwMode="auto">
            <a:xfrm>
              <a:off x="1728" y="1567"/>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4152" name="Freeform 8"/>
            <p:cNvSpPr>
              <a:spLocks/>
            </p:cNvSpPr>
            <p:nvPr/>
          </p:nvSpPr>
          <p:spPr bwMode="auto">
            <a:xfrm>
              <a:off x="3095" y="1562"/>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4153" name="Text Box 9"/>
            <p:cNvSpPr txBox="1">
              <a:spLocks noChangeArrowheads="1"/>
            </p:cNvSpPr>
            <p:nvPr/>
          </p:nvSpPr>
          <p:spPr bwMode="auto">
            <a:xfrm>
              <a:off x="1924" y="1633"/>
              <a:ext cx="2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L</a:t>
              </a:r>
              <a:endParaRPr lang="en-US" sz="2000" i="1"/>
            </a:p>
          </p:txBody>
        </p:sp>
        <p:sp>
          <p:nvSpPr>
            <p:cNvPr id="134154" name="Text Box 10"/>
            <p:cNvSpPr txBox="1">
              <a:spLocks noChangeArrowheads="1"/>
            </p:cNvSpPr>
            <p:nvPr/>
          </p:nvSpPr>
          <p:spPr bwMode="auto">
            <a:xfrm>
              <a:off x="3282" y="1653"/>
              <a:ext cx="2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R</a:t>
              </a:r>
              <a:endParaRPr lang="en-US" sz="2000" i="1"/>
            </a:p>
          </p:txBody>
        </p:sp>
        <p:sp>
          <p:nvSpPr>
            <p:cNvPr id="134155" name="Line 11"/>
            <p:cNvSpPr>
              <a:spLocks noChangeShapeType="1"/>
            </p:cNvSpPr>
            <p:nvPr/>
          </p:nvSpPr>
          <p:spPr bwMode="auto">
            <a:xfrm flipH="1">
              <a:off x="2033" y="1194"/>
              <a:ext cx="449" cy="38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4156" name="Line 12"/>
            <p:cNvSpPr>
              <a:spLocks noChangeShapeType="1"/>
            </p:cNvSpPr>
            <p:nvPr/>
          </p:nvSpPr>
          <p:spPr bwMode="auto">
            <a:xfrm>
              <a:off x="2829" y="1211"/>
              <a:ext cx="568" cy="348"/>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4157" name="Oval 13"/>
          <p:cNvSpPr>
            <a:spLocks noChangeArrowheads="1"/>
          </p:cNvSpPr>
          <p:nvPr/>
        </p:nvSpPr>
        <p:spPr bwMode="auto">
          <a:xfrm>
            <a:off x="5326063" y="5486400"/>
            <a:ext cx="122237" cy="14763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8" name="Oval 14"/>
          <p:cNvSpPr>
            <a:spLocks noChangeArrowheads="1"/>
          </p:cNvSpPr>
          <p:nvPr/>
        </p:nvSpPr>
        <p:spPr bwMode="auto">
          <a:xfrm>
            <a:off x="7497763" y="5462588"/>
            <a:ext cx="122237" cy="147637"/>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304800"/>
            <a:ext cx="7772400" cy="536575"/>
          </a:xfrm>
        </p:spPr>
        <p:txBody>
          <a:bodyPr>
            <a:normAutofit fontScale="90000"/>
          </a:bodyPr>
          <a:lstStyle/>
          <a:p>
            <a:r>
              <a:rPr lang="en-US" sz="3200"/>
              <a:t>Children and Parents</a:t>
            </a:r>
          </a:p>
        </p:txBody>
      </p:sp>
      <p:sp>
        <p:nvSpPr>
          <p:cNvPr id="88067"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The root of each subtree is said to be a </a:t>
            </a:r>
            <a:r>
              <a:rPr lang="en-US" sz="2400" i="1">
                <a:solidFill>
                  <a:schemeClr val="hlink"/>
                </a:solidFill>
              </a:rPr>
              <a:t>child</a:t>
            </a:r>
            <a:r>
              <a:rPr lang="en-US" sz="2400"/>
              <a:t> of </a:t>
            </a:r>
            <a:r>
              <a:rPr lang="en-US" sz="2400" i="1"/>
              <a:t>r</a:t>
            </a:r>
          </a:p>
          <a:p>
            <a:r>
              <a:rPr lang="en-US" sz="2400" i="1"/>
              <a:t>r</a:t>
            </a:r>
            <a:r>
              <a:rPr lang="en-US" sz="2400"/>
              <a:t> is the </a:t>
            </a:r>
            <a:r>
              <a:rPr lang="en-US" sz="2400" i="1">
                <a:solidFill>
                  <a:schemeClr val="hlink"/>
                </a:solidFill>
              </a:rPr>
              <a:t>parent</a:t>
            </a:r>
            <a:r>
              <a:rPr lang="en-US" sz="2400"/>
              <a:t> of each subtree root.</a:t>
            </a:r>
          </a:p>
          <a:p>
            <a:r>
              <a:rPr lang="en-US" sz="2400"/>
              <a:t>From the recursive definition, we know that a tree is a collection of N nodes, one of which is the root, and N-1 edges. (</a:t>
            </a:r>
            <a:r>
              <a:rPr lang="en-US" sz="2400" i="1">
                <a:solidFill>
                  <a:srgbClr val="F217EA"/>
                </a:solidFill>
              </a:rPr>
              <a:t>Why N-1 edges?</a:t>
            </a:r>
            <a:r>
              <a:rPr lang="en-US" sz="2400"/>
              <a:t>)</a:t>
            </a:r>
          </a:p>
        </p:txBody>
      </p:sp>
      <p:pic>
        <p:nvPicPr>
          <p:cNvPr id="88069" name="Picture 5"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463" y="4132263"/>
            <a:ext cx="5715000" cy="1836737"/>
          </a:xfrm>
          <a:prstGeom prst="rect">
            <a:avLst/>
          </a:prstGeom>
          <a:noFill/>
          <a:extLst>
            <a:ext uri="{909E8E84-426E-40DD-AFC4-6F175D3DCCD1}">
              <a14:hiddenFill xmlns:a14="http://schemas.microsoft.com/office/drawing/2010/main">
                <a:solidFill>
                  <a:srgbClr val="FFFFFF"/>
                </a:solidFill>
              </a14:hiddenFill>
            </a:ext>
          </a:extLst>
        </p:spPr>
      </p:pic>
      <p:sp>
        <p:nvSpPr>
          <p:cNvPr id="88070" name="Text Box 6"/>
          <p:cNvSpPr txBox="1">
            <a:spLocks noChangeArrowheads="1"/>
          </p:cNvSpPr>
          <p:nvPr/>
        </p:nvSpPr>
        <p:spPr bwMode="auto">
          <a:xfrm>
            <a:off x="2114550" y="3184525"/>
            <a:ext cx="55530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Each edge connects some node to its parent, </a:t>
            </a:r>
          </a:p>
          <a:p>
            <a:r>
              <a:rPr lang="en-US" sz="2000"/>
              <a:t>and every node except the root has one parent.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blinds(horizontal)">
                                      <p:cBhvr>
                                        <p:cTn id="7"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304800"/>
            <a:ext cx="7772400" cy="523875"/>
          </a:xfrm>
        </p:spPr>
        <p:txBody>
          <a:bodyPr/>
          <a:lstStyle/>
          <a:p>
            <a:r>
              <a:rPr lang="en-US" sz="2800"/>
              <a:t>Average Depth of Binary Search Trees (cont.)</a:t>
            </a:r>
          </a:p>
        </p:txBody>
      </p:sp>
      <p:sp>
        <p:nvSpPr>
          <p:cNvPr id="135171" name="Rectangle 3" descr="Rectangle: Click to edit Master text styles&#10;Second level&#10;Third level&#10;Fourth level&#10;Fifth level"/>
          <p:cNvSpPr>
            <a:spLocks noGrp="1" noChangeArrowheads="1"/>
          </p:cNvSpPr>
          <p:nvPr>
            <p:ph idx="1"/>
          </p:nvPr>
        </p:nvSpPr>
        <p:spPr>
          <a:xfrm>
            <a:off x="555625" y="1071563"/>
            <a:ext cx="8202613" cy="5284787"/>
          </a:xfrm>
        </p:spPr>
        <p:txBody>
          <a:bodyPr/>
          <a:lstStyle/>
          <a:p>
            <a:r>
              <a:rPr lang="en-US" sz="2000" dirty="0"/>
              <a:t>Let D(N) be the internal path length for some tree T of N nodes.  D(1) = 0.</a:t>
            </a:r>
          </a:p>
          <a:p>
            <a:pPr>
              <a:buFont typeface="Wingdings" pitchFamily="2" charset="2"/>
              <a:buNone/>
            </a:pPr>
            <a:r>
              <a:rPr lang="en-US" sz="2000" dirty="0"/>
              <a:t>		D(N) = D(</a:t>
            </a:r>
            <a:r>
              <a:rPr lang="en-US" sz="2000" dirty="0" err="1"/>
              <a:t>i</a:t>
            </a:r>
            <a:r>
              <a:rPr lang="en-US" sz="2000" dirty="0"/>
              <a:t>) + D(N-i-1) + N-1</a:t>
            </a:r>
          </a:p>
          <a:p>
            <a:r>
              <a:rPr lang="en-US" sz="2000" dirty="0"/>
              <a:t>The average value of both D(</a:t>
            </a:r>
            <a:r>
              <a:rPr lang="en-US" sz="2000" dirty="0" err="1"/>
              <a:t>i</a:t>
            </a:r>
            <a:r>
              <a:rPr lang="en-US" sz="2000" dirty="0"/>
              <a:t>)</a:t>
            </a:r>
          </a:p>
          <a:p>
            <a:pPr>
              <a:buFont typeface="Wingdings" pitchFamily="2" charset="2"/>
              <a:buNone/>
            </a:pPr>
            <a:r>
              <a:rPr lang="en-US" sz="2000" dirty="0"/>
              <a:t>	and D(N-i-1) is </a:t>
            </a:r>
          </a:p>
          <a:p>
            <a:endParaRPr lang="en-US" sz="2000" dirty="0"/>
          </a:p>
          <a:p>
            <a:endParaRPr lang="en-US" sz="2000" dirty="0"/>
          </a:p>
          <a:p>
            <a:r>
              <a:rPr lang="en-US" sz="2000" dirty="0"/>
              <a:t>Solving the above, we obtain</a:t>
            </a:r>
          </a:p>
          <a:p>
            <a:pPr>
              <a:buFont typeface="Wingdings" pitchFamily="2" charset="2"/>
              <a:buNone/>
            </a:pPr>
            <a:r>
              <a:rPr lang="en-US" sz="2000" dirty="0"/>
              <a:t>		D(N) = O(</a:t>
            </a:r>
            <a:r>
              <a:rPr lang="en-US" sz="2000" dirty="0" err="1"/>
              <a:t>Nlog</a:t>
            </a:r>
            <a:r>
              <a:rPr lang="en-US" sz="2000" i="1" dirty="0" err="1"/>
              <a:t>N</a:t>
            </a:r>
            <a:r>
              <a:rPr lang="en-US" sz="2000" dirty="0"/>
              <a:t>)</a:t>
            </a:r>
          </a:p>
          <a:p>
            <a:r>
              <a:rPr lang="en-US" sz="2000" dirty="0"/>
              <a:t>This implies that the expected depth is O(</a:t>
            </a:r>
            <a:r>
              <a:rPr lang="en-US" sz="2000" dirty="0" err="1"/>
              <a:t>log</a:t>
            </a:r>
            <a:r>
              <a:rPr lang="en-US" sz="2000" i="1" dirty="0" err="1"/>
              <a:t>N</a:t>
            </a:r>
            <a:r>
              <a:rPr lang="en-US" sz="2000" dirty="0"/>
              <a:t>).</a:t>
            </a:r>
          </a:p>
          <a:p>
            <a:pPr>
              <a:buFont typeface="Wingdings" pitchFamily="2" charset="2"/>
              <a:buNone/>
            </a:pPr>
            <a:endParaRPr lang="en-US" sz="2000" dirty="0"/>
          </a:p>
        </p:txBody>
      </p:sp>
      <p:grpSp>
        <p:nvGrpSpPr>
          <p:cNvPr id="135172" name="Group 4"/>
          <p:cNvGrpSpPr>
            <a:grpSpLocks/>
          </p:cNvGrpSpPr>
          <p:nvPr/>
        </p:nvGrpSpPr>
        <p:grpSpPr bwMode="auto">
          <a:xfrm>
            <a:off x="5500688" y="1641475"/>
            <a:ext cx="3192462" cy="1519238"/>
            <a:chOff x="3558" y="932"/>
            <a:chExt cx="2011" cy="957"/>
          </a:xfrm>
        </p:grpSpPr>
        <p:grpSp>
          <p:nvGrpSpPr>
            <p:cNvPr id="135173" name="Group 5"/>
            <p:cNvGrpSpPr>
              <a:grpSpLocks/>
            </p:cNvGrpSpPr>
            <p:nvPr/>
          </p:nvGrpSpPr>
          <p:grpSpPr bwMode="auto">
            <a:xfrm>
              <a:off x="3558" y="932"/>
              <a:ext cx="2011" cy="957"/>
              <a:chOff x="1728" y="966"/>
              <a:chExt cx="2011" cy="957"/>
            </a:xfrm>
          </p:grpSpPr>
          <p:sp>
            <p:nvSpPr>
              <p:cNvPr id="135174" name="Oval 6"/>
              <p:cNvSpPr>
                <a:spLocks noChangeArrowheads="1"/>
              </p:cNvSpPr>
              <p:nvPr/>
            </p:nvSpPr>
            <p:spPr bwMode="auto">
              <a:xfrm>
                <a:off x="2482" y="966"/>
                <a:ext cx="356" cy="364"/>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5" name="Text Box 7"/>
              <p:cNvSpPr txBox="1">
                <a:spLocks noChangeArrowheads="1"/>
              </p:cNvSpPr>
              <p:nvPr/>
            </p:nvSpPr>
            <p:spPr bwMode="auto">
              <a:xfrm>
                <a:off x="2492" y="1071"/>
                <a:ext cx="3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root</a:t>
                </a:r>
              </a:p>
            </p:txBody>
          </p:sp>
          <p:sp>
            <p:nvSpPr>
              <p:cNvPr id="135176" name="Freeform 8"/>
              <p:cNvSpPr>
                <a:spLocks/>
              </p:cNvSpPr>
              <p:nvPr/>
            </p:nvSpPr>
            <p:spPr bwMode="auto">
              <a:xfrm>
                <a:off x="1728" y="1567"/>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5177" name="Freeform 9"/>
              <p:cNvSpPr>
                <a:spLocks/>
              </p:cNvSpPr>
              <p:nvPr/>
            </p:nvSpPr>
            <p:spPr bwMode="auto">
              <a:xfrm>
                <a:off x="3095" y="1562"/>
                <a:ext cx="644" cy="356"/>
              </a:xfrm>
              <a:custGeom>
                <a:avLst/>
                <a:gdLst>
                  <a:gd name="T0" fmla="*/ 305 w 644"/>
                  <a:gd name="T1" fmla="*/ 0 h 356"/>
                  <a:gd name="T2" fmla="*/ 0 w 644"/>
                  <a:gd name="T3" fmla="*/ 356 h 356"/>
                  <a:gd name="T4" fmla="*/ 644 w 644"/>
                  <a:gd name="T5" fmla="*/ 356 h 356"/>
                  <a:gd name="T6" fmla="*/ 305 w 644"/>
                  <a:gd name="T7" fmla="*/ 0 h 356"/>
                </a:gdLst>
                <a:ahLst/>
                <a:cxnLst>
                  <a:cxn ang="0">
                    <a:pos x="T0" y="T1"/>
                  </a:cxn>
                  <a:cxn ang="0">
                    <a:pos x="T2" y="T3"/>
                  </a:cxn>
                  <a:cxn ang="0">
                    <a:pos x="T4" y="T5"/>
                  </a:cxn>
                  <a:cxn ang="0">
                    <a:pos x="T6" y="T7"/>
                  </a:cxn>
                </a:cxnLst>
                <a:rect l="0" t="0" r="r" b="b"/>
                <a:pathLst>
                  <a:path w="644" h="356">
                    <a:moveTo>
                      <a:pt x="305" y="0"/>
                    </a:moveTo>
                    <a:lnTo>
                      <a:pt x="0" y="356"/>
                    </a:lnTo>
                    <a:lnTo>
                      <a:pt x="644" y="356"/>
                    </a:lnTo>
                    <a:lnTo>
                      <a:pt x="305" y="0"/>
                    </a:lnTo>
                    <a:close/>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5178" name="Text Box 10"/>
              <p:cNvSpPr txBox="1">
                <a:spLocks noChangeArrowheads="1"/>
              </p:cNvSpPr>
              <p:nvPr/>
            </p:nvSpPr>
            <p:spPr bwMode="auto">
              <a:xfrm>
                <a:off x="1924" y="1633"/>
                <a:ext cx="2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L</a:t>
                </a:r>
                <a:endParaRPr lang="en-US" sz="2000" i="1"/>
              </a:p>
            </p:txBody>
          </p:sp>
          <p:sp>
            <p:nvSpPr>
              <p:cNvPr id="135179" name="Text Box 11"/>
              <p:cNvSpPr txBox="1">
                <a:spLocks noChangeArrowheads="1"/>
              </p:cNvSpPr>
              <p:nvPr/>
            </p:nvSpPr>
            <p:spPr bwMode="auto">
              <a:xfrm>
                <a:off x="3282" y="1653"/>
                <a:ext cx="2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T</a:t>
                </a:r>
                <a:r>
                  <a:rPr lang="en-US" sz="2000" i="1" baseline="-25000"/>
                  <a:t>R</a:t>
                </a:r>
                <a:endParaRPr lang="en-US" sz="2000" i="1"/>
              </a:p>
            </p:txBody>
          </p:sp>
          <p:sp>
            <p:nvSpPr>
              <p:cNvPr id="135180" name="Line 12"/>
              <p:cNvSpPr>
                <a:spLocks noChangeShapeType="1"/>
              </p:cNvSpPr>
              <p:nvPr/>
            </p:nvSpPr>
            <p:spPr bwMode="auto">
              <a:xfrm flipH="1">
                <a:off x="2033" y="1194"/>
                <a:ext cx="449" cy="38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5181" name="Line 13"/>
              <p:cNvSpPr>
                <a:spLocks noChangeShapeType="1"/>
              </p:cNvSpPr>
              <p:nvPr/>
            </p:nvSpPr>
            <p:spPr bwMode="auto">
              <a:xfrm>
                <a:off x="2829" y="1211"/>
                <a:ext cx="568" cy="348"/>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5182" name="Oval 14"/>
            <p:cNvSpPr>
              <a:spLocks noChangeArrowheads="1"/>
            </p:cNvSpPr>
            <p:nvPr/>
          </p:nvSpPr>
          <p:spPr bwMode="auto">
            <a:xfrm>
              <a:off x="3845" y="1498"/>
              <a:ext cx="77" cy="93"/>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3" name="Oval 15"/>
            <p:cNvSpPr>
              <a:spLocks noChangeArrowheads="1"/>
            </p:cNvSpPr>
            <p:nvPr/>
          </p:nvSpPr>
          <p:spPr bwMode="auto">
            <a:xfrm>
              <a:off x="5181" y="1493"/>
              <a:ext cx="77" cy="93"/>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35184" name="Object 16"/>
          <p:cNvGraphicFramePr>
            <a:graphicFrameLocks noChangeAspect="1"/>
          </p:cNvGraphicFramePr>
          <p:nvPr>
            <p:extLst>
              <p:ext uri="{D42A27DB-BD31-4B8C-83A1-F6EECF244321}">
                <p14:modId xmlns:p14="http://schemas.microsoft.com/office/powerpoint/2010/main" val="3992208704"/>
              </p:ext>
            </p:extLst>
          </p:nvPr>
        </p:nvGraphicFramePr>
        <p:xfrm>
          <a:off x="2687638" y="2151063"/>
          <a:ext cx="846137" cy="528638"/>
        </p:xfrm>
        <a:graphic>
          <a:graphicData uri="http://schemas.openxmlformats.org/presentationml/2006/ole">
            <mc:AlternateContent xmlns:mc="http://schemas.openxmlformats.org/markup-compatibility/2006">
              <mc:Choice xmlns:v="urn:schemas-microsoft-com:vml" Requires="v">
                <p:oleObj spid="_x0000_s135240" name="Equation" r:id="rId3" imgW="711000" imgH="444240" progId="Equation.3">
                  <p:embed/>
                </p:oleObj>
              </mc:Choice>
              <mc:Fallback>
                <p:oleObj name="Equation" r:id="rId3" imgW="711000" imgH="44424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638" y="2151063"/>
                        <a:ext cx="846137"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185" name="Object 17"/>
          <p:cNvGraphicFramePr>
            <a:graphicFrameLocks noChangeAspect="1"/>
          </p:cNvGraphicFramePr>
          <p:nvPr>
            <p:extLst>
              <p:ext uri="{D42A27DB-BD31-4B8C-83A1-F6EECF244321}">
                <p14:modId xmlns:p14="http://schemas.microsoft.com/office/powerpoint/2010/main" val="1627040557"/>
              </p:ext>
            </p:extLst>
          </p:nvPr>
        </p:nvGraphicFramePr>
        <p:xfrm>
          <a:off x="1403350" y="2732088"/>
          <a:ext cx="2182813" cy="592138"/>
        </p:xfrm>
        <a:graphic>
          <a:graphicData uri="http://schemas.openxmlformats.org/presentationml/2006/ole">
            <mc:AlternateContent xmlns:mc="http://schemas.openxmlformats.org/markup-compatibility/2006">
              <mc:Choice xmlns:v="urn:schemas-microsoft-com:vml" Requires="v">
                <p:oleObj spid="_x0000_s135241" name="Equation" r:id="rId5" imgW="1777680" imgH="482400" progId="Equation.3">
                  <p:embed/>
                </p:oleObj>
              </mc:Choice>
              <mc:Fallback>
                <p:oleObj name="Equation" r:id="rId5" imgW="1777680" imgH="4824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2732088"/>
                        <a:ext cx="21828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304800"/>
            <a:ext cx="7772400" cy="523875"/>
          </a:xfrm>
        </p:spPr>
        <p:txBody>
          <a:bodyPr/>
          <a:lstStyle/>
          <a:p>
            <a:r>
              <a:rPr lang="en-US" sz="2800"/>
              <a:t>Solving D(N)</a:t>
            </a:r>
          </a:p>
        </p:txBody>
      </p:sp>
      <p:sp>
        <p:nvSpPr>
          <p:cNvPr id="136195" name="Rectangle 3" descr="Rectangle: Click to edit Master text styles&#10;Second level&#10;Third level&#10;Fourth level&#10;Fifth level"/>
          <p:cNvSpPr>
            <a:spLocks noGrp="1" noChangeArrowheads="1"/>
          </p:cNvSpPr>
          <p:nvPr>
            <p:ph idx="1"/>
          </p:nvPr>
        </p:nvSpPr>
        <p:spPr>
          <a:xfrm>
            <a:off x="555625" y="1071563"/>
            <a:ext cx="8202613" cy="5284787"/>
          </a:xfrm>
        </p:spPr>
        <p:txBody>
          <a:bodyPr/>
          <a:lstStyle/>
          <a:p>
            <a:pPr>
              <a:buFont typeface="Wingdings" pitchFamily="2" charset="2"/>
              <a:buNone/>
            </a:pPr>
            <a:endParaRPr lang="en-US" sz="2000"/>
          </a:p>
          <a:p>
            <a:pPr>
              <a:buFont typeface="Wingdings" pitchFamily="2" charset="2"/>
              <a:buNone/>
            </a:pPr>
            <a:endParaRPr lang="en-US" sz="2000"/>
          </a:p>
        </p:txBody>
      </p:sp>
      <p:graphicFrame>
        <p:nvGraphicFramePr>
          <p:cNvPr id="136196" name="Object 4"/>
          <p:cNvGraphicFramePr>
            <a:graphicFrameLocks noChangeAspect="1"/>
          </p:cNvGraphicFramePr>
          <p:nvPr/>
        </p:nvGraphicFramePr>
        <p:xfrm>
          <a:off x="825500" y="874713"/>
          <a:ext cx="5314950" cy="2979737"/>
        </p:xfrm>
        <a:graphic>
          <a:graphicData uri="http://schemas.openxmlformats.org/presentationml/2006/ole">
            <mc:AlternateContent xmlns:mc="http://schemas.openxmlformats.org/markup-compatibility/2006">
              <mc:Choice xmlns:v="urn:schemas-microsoft-com:vml" Requires="v">
                <p:oleObj spid="_x0000_s136262" name="Equation" r:id="rId3" imgW="3759120" imgH="2108160" progId="Equation.3">
                  <p:embed/>
                </p:oleObj>
              </mc:Choice>
              <mc:Fallback>
                <p:oleObj name="Equation" r:id="rId3" imgW="3759120" imgH="21081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874713"/>
                        <a:ext cx="5314950" cy="297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197" name="Text Box 5"/>
          <p:cNvSpPr txBox="1">
            <a:spLocks noChangeArrowheads="1"/>
          </p:cNvSpPr>
          <p:nvPr/>
        </p:nvSpPr>
        <p:spPr bwMode="auto">
          <a:xfrm>
            <a:off x="795338" y="3679825"/>
            <a:ext cx="766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Drop the insignificant –2 on the right, and divide the equation by N(N+1):</a:t>
            </a:r>
          </a:p>
        </p:txBody>
      </p:sp>
      <p:graphicFrame>
        <p:nvGraphicFramePr>
          <p:cNvPr id="136198" name="Object 6"/>
          <p:cNvGraphicFramePr>
            <a:graphicFrameLocks noChangeAspect="1"/>
          </p:cNvGraphicFramePr>
          <p:nvPr/>
        </p:nvGraphicFramePr>
        <p:xfrm>
          <a:off x="874713" y="4100513"/>
          <a:ext cx="2478087" cy="2511425"/>
        </p:xfrm>
        <a:graphic>
          <a:graphicData uri="http://schemas.openxmlformats.org/presentationml/2006/ole">
            <mc:AlternateContent xmlns:mc="http://schemas.openxmlformats.org/markup-compatibility/2006">
              <mc:Choice xmlns:v="urn:schemas-microsoft-com:vml" Requires="v">
                <p:oleObj spid="_x0000_s136263" name="Equation" r:id="rId5" imgW="1828800" imgH="1854000" progId="Equation.3">
                  <p:embed/>
                </p:oleObj>
              </mc:Choice>
              <mc:Fallback>
                <p:oleObj name="Equation" r:id="rId5" imgW="1828800" imgH="1854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13" y="4100513"/>
                        <a:ext cx="24780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6199" name="Group 7"/>
          <p:cNvGrpSpPr>
            <a:grpSpLocks/>
          </p:cNvGrpSpPr>
          <p:nvPr/>
        </p:nvGrpSpPr>
        <p:grpSpPr bwMode="auto">
          <a:xfrm>
            <a:off x="954088" y="4106863"/>
            <a:ext cx="1431925" cy="1003300"/>
            <a:chOff x="601" y="2587"/>
            <a:chExt cx="902" cy="632"/>
          </a:xfrm>
        </p:grpSpPr>
        <p:sp>
          <p:nvSpPr>
            <p:cNvPr id="136200" name="Line 8"/>
            <p:cNvSpPr>
              <a:spLocks noChangeShapeType="1"/>
            </p:cNvSpPr>
            <p:nvPr/>
          </p:nvSpPr>
          <p:spPr bwMode="auto">
            <a:xfrm flipV="1">
              <a:off x="601" y="2965"/>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6201" name="Line 9"/>
            <p:cNvSpPr>
              <a:spLocks noChangeShapeType="1"/>
            </p:cNvSpPr>
            <p:nvPr/>
          </p:nvSpPr>
          <p:spPr bwMode="auto">
            <a:xfrm flipV="1">
              <a:off x="1045" y="2587"/>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6202" name="Group 10"/>
          <p:cNvGrpSpPr>
            <a:grpSpLocks/>
          </p:cNvGrpSpPr>
          <p:nvPr/>
        </p:nvGrpSpPr>
        <p:grpSpPr bwMode="auto">
          <a:xfrm>
            <a:off x="887413" y="4662488"/>
            <a:ext cx="1744662" cy="1039812"/>
            <a:chOff x="559" y="2937"/>
            <a:chExt cx="1099" cy="655"/>
          </a:xfrm>
        </p:grpSpPr>
        <p:sp>
          <p:nvSpPr>
            <p:cNvPr id="136203" name="Line 11"/>
            <p:cNvSpPr>
              <a:spLocks noChangeShapeType="1"/>
            </p:cNvSpPr>
            <p:nvPr/>
          </p:nvSpPr>
          <p:spPr bwMode="auto">
            <a:xfrm flipV="1">
              <a:off x="1200" y="2937"/>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6204" name="Line 12"/>
            <p:cNvSpPr>
              <a:spLocks noChangeShapeType="1"/>
            </p:cNvSpPr>
            <p:nvPr/>
          </p:nvSpPr>
          <p:spPr bwMode="auto">
            <a:xfrm flipV="1">
              <a:off x="559" y="3338"/>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6205" name="Group 13"/>
          <p:cNvGrpSpPr>
            <a:grpSpLocks/>
          </p:cNvGrpSpPr>
          <p:nvPr/>
        </p:nvGrpSpPr>
        <p:grpSpPr bwMode="auto">
          <a:xfrm>
            <a:off x="798513" y="5276850"/>
            <a:ext cx="1909762" cy="1263650"/>
            <a:chOff x="503" y="3324"/>
            <a:chExt cx="1203" cy="796"/>
          </a:xfrm>
        </p:grpSpPr>
        <p:sp>
          <p:nvSpPr>
            <p:cNvPr id="136206" name="Line 14"/>
            <p:cNvSpPr>
              <a:spLocks noChangeShapeType="1"/>
            </p:cNvSpPr>
            <p:nvPr/>
          </p:nvSpPr>
          <p:spPr bwMode="auto">
            <a:xfrm flipV="1">
              <a:off x="1248" y="3324"/>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6207" name="Line 15"/>
            <p:cNvSpPr>
              <a:spLocks noChangeShapeType="1"/>
            </p:cNvSpPr>
            <p:nvPr/>
          </p:nvSpPr>
          <p:spPr bwMode="auto">
            <a:xfrm flipV="1">
              <a:off x="503" y="3866"/>
              <a:ext cx="458" cy="254"/>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blinds(horizontal)">
                                      <p:cBhvr>
                                        <p:cTn id="7" dur="500"/>
                                        <p:tgtEl>
                                          <p:spTgt spid="136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6202"/>
                                        </p:tgtEl>
                                        <p:attrNameLst>
                                          <p:attrName>style.visibility</p:attrName>
                                        </p:attrNameLst>
                                      </p:cBhvr>
                                      <p:to>
                                        <p:strVal val="visible"/>
                                      </p:to>
                                    </p:set>
                                    <p:animEffect transition="in" filter="blinds(horizontal)">
                                      <p:cBhvr>
                                        <p:cTn id="12" dur="500"/>
                                        <p:tgtEl>
                                          <p:spTgt spid="1362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6205"/>
                                        </p:tgtEl>
                                        <p:attrNameLst>
                                          <p:attrName>style.visibility</p:attrName>
                                        </p:attrNameLst>
                                      </p:cBhvr>
                                      <p:to>
                                        <p:strVal val="visible"/>
                                      </p:to>
                                    </p:set>
                                    <p:animEffect transition="in" filter="blinds(horizontal)">
                                      <p:cBhvr>
                                        <p:cTn id="17" dur="500"/>
                                        <p:tgtEl>
                                          <p:spTgt spid="136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304800"/>
            <a:ext cx="7772400" cy="523875"/>
          </a:xfrm>
        </p:spPr>
        <p:txBody>
          <a:bodyPr/>
          <a:lstStyle/>
          <a:p>
            <a:r>
              <a:rPr lang="en-US" sz="2800"/>
              <a:t>Solving D(N)  (cont.)</a:t>
            </a:r>
          </a:p>
        </p:txBody>
      </p:sp>
      <p:sp>
        <p:nvSpPr>
          <p:cNvPr id="137219" name="Rectangle 3" descr="Rectangle: Click to edit Master text styles&#10;Second level&#10;Third level&#10;Fourth level&#10;Fifth level"/>
          <p:cNvSpPr>
            <a:spLocks noGrp="1" noChangeArrowheads="1"/>
          </p:cNvSpPr>
          <p:nvPr>
            <p:ph idx="1"/>
          </p:nvPr>
        </p:nvSpPr>
        <p:spPr>
          <a:xfrm>
            <a:off x="555625" y="1071563"/>
            <a:ext cx="8202613" cy="5284787"/>
          </a:xfrm>
        </p:spPr>
        <p:txBody>
          <a:bodyPr/>
          <a:lstStyle/>
          <a:p>
            <a:pPr>
              <a:buFont typeface="Wingdings" pitchFamily="2" charset="2"/>
              <a:buNone/>
            </a:pPr>
            <a:endParaRPr lang="en-US" sz="2000"/>
          </a:p>
          <a:p>
            <a:pPr>
              <a:buFont typeface="Wingdings" pitchFamily="2" charset="2"/>
              <a:buNone/>
            </a:pPr>
            <a:endParaRPr lang="en-US" sz="2000"/>
          </a:p>
        </p:txBody>
      </p:sp>
      <p:sp>
        <p:nvSpPr>
          <p:cNvPr id="137220" name="Text Box 4"/>
          <p:cNvSpPr txBox="1">
            <a:spLocks noChangeArrowheads="1"/>
          </p:cNvSpPr>
          <p:nvPr/>
        </p:nvSpPr>
        <p:spPr bwMode="auto">
          <a:xfrm>
            <a:off x="782638" y="1071563"/>
            <a:ext cx="1281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We obtain </a:t>
            </a:r>
          </a:p>
        </p:txBody>
      </p:sp>
      <p:graphicFrame>
        <p:nvGraphicFramePr>
          <p:cNvPr id="137221" name="Object 5"/>
          <p:cNvGraphicFramePr>
            <a:graphicFrameLocks noChangeAspect="1"/>
          </p:cNvGraphicFramePr>
          <p:nvPr/>
        </p:nvGraphicFramePr>
        <p:xfrm>
          <a:off x="917575" y="1635125"/>
          <a:ext cx="2662238" cy="1828800"/>
        </p:xfrm>
        <a:graphic>
          <a:graphicData uri="http://schemas.openxmlformats.org/presentationml/2006/ole">
            <mc:AlternateContent xmlns:mc="http://schemas.openxmlformats.org/markup-compatibility/2006">
              <mc:Choice xmlns:v="urn:schemas-microsoft-com:vml" Requires="v">
                <p:oleObj spid="_x0000_s137268" name="Equation" r:id="rId3" imgW="1663560" imgH="1143000" progId="Equation.3">
                  <p:embed/>
                </p:oleObj>
              </mc:Choice>
              <mc:Fallback>
                <p:oleObj name="Equation" r:id="rId3" imgW="1663560" imgH="1143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635125"/>
                        <a:ext cx="2662238"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22" name="Text Box 6"/>
          <p:cNvSpPr txBox="1">
            <a:spLocks noChangeArrowheads="1"/>
          </p:cNvSpPr>
          <p:nvPr/>
        </p:nvSpPr>
        <p:spPr bwMode="auto">
          <a:xfrm>
            <a:off x="755650" y="3681413"/>
            <a:ext cx="211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Then worst case:</a:t>
            </a:r>
          </a:p>
        </p:txBody>
      </p:sp>
      <p:grpSp>
        <p:nvGrpSpPr>
          <p:cNvPr id="137223" name="Group 7"/>
          <p:cNvGrpSpPr>
            <a:grpSpLocks/>
          </p:cNvGrpSpPr>
          <p:nvPr/>
        </p:nvGrpSpPr>
        <p:grpSpPr bwMode="auto">
          <a:xfrm>
            <a:off x="1668463" y="4198938"/>
            <a:ext cx="3514725" cy="925512"/>
            <a:chOff x="1313" y="3068"/>
            <a:chExt cx="2214" cy="583"/>
          </a:xfrm>
        </p:grpSpPr>
        <p:sp>
          <p:nvSpPr>
            <p:cNvPr id="137224" name="Oval 8"/>
            <p:cNvSpPr>
              <a:spLocks noChangeArrowheads="1"/>
            </p:cNvSpPr>
            <p:nvPr/>
          </p:nvSpPr>
          <p:spPr bwMode="auto">
            <a:xfrm>
              <a:off x="1313" y="3068"/>
              <a:ext cx="178" cy="178"/>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0</a:t>
              </a:r>
            </a:p>
          </p:txBody>
        </p:sp>
        <p:grpSp>
          <p:nvGrpSpPr>
            <p:cNvPr id="137225" name="Group 9"/>
            <p:cNvGrpSpPr>
              <a:grpSpLocks/>
            </p:cNvGrpSpPr>
            <p:nvPr/>
          </p:nvGrpSpPr>
          <p:grpSpPr bwMode="auto">
            <a:xfrm>
              <a:off x="1779" y="3216"/>
              <a:ext cx="187" cy="212"/>
              <a:chOff x="1779" y="3680"/>
              <a:chExt cx="187" cy="212"/>
            </a:xfrm>
          </p:grpSpPr>
          <p:sp>
            <p:nvSpPr>
              <p:cNvPr id="137226" name="Oval 10"/>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7" name="Text Box 11"/>
              <p:cNvSpPr txBox="1">
                <a:spLocks noChangeArrowheads="1"/>
              </p:cNvSpPr>
              <p:nvPr/>
            </p:nvSpPr>
            <p:spPr bwMode="auto">
              <a:xfrm>
                <a:off x="1780" y="3680"/>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grpSp>
        <p:grpSp>
          <p:nvGrpSpPr>
            <p:cNvPr id="137228" name="Group 12"/>
            <p:cNvGrpSpPr>
              <a:grpSpLocks/>
            </p:cNvGrpSpPr>
            <p:nvPr/>
          </p:nvGrpSpPr>
          <p:grpSpPr bwMode="auto">
            <a:xfrm>
              <a:off x="2274" y="3371"/>
              <a:ext cx="187" cy="212"/>
              <a:chOff x="1779" y="3680"/>
              <a:chExt cx="187" cy="212"/>
            </a:xfrm>
          </p:grpSpPr>
          <p:sp>
            <p:nvSpPr>
              <p:cNvPr id="137229" name="Oval 13"/>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0" name="Text Box 14"/>
              <p:cNvSpPr txBox="1">
                <a:spLocks noChangeArrowheads="1"/>
              </p:cNvSpPr>
              <p:nvPr/>
            </p:nvSpPr>
            <p:spPr bwMode="auto">
              <a:xfrm>
                <a:off x="1780" y="3680"/>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grpSp>
        <p:grpSp>
          <p:nvGrpSpPr>
            <p:cNvPr id="137231" name="Group 15"/>
            <p:cNvGrpSpPr>
              <a:grpSpLocks/>
            </p:cNvGrpSpPr>
            <p:nvPr/>
          </p:nvGrpSpPr>
          <p:grpSpPr bwMode="auto">
            <a:xfrm>
              <a:off x="2807" y="3413"/>
              <a:ext cx="187" cy="212"/>
              <a:chOff x="1779" y="3680"/>
              <a:chExt cx="187" cy="212"/>
            </a:xfrm>
          </p:grpSpPr>
          <p:sp>
            <p:nvSpPr>
              <p:cNvPr id="137232" name="Oval 16"/>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3" name="Text Box 17"/>
              <p:cNvSpPr txBox="1">
                <a:spLocks noChangeArrowheads="1"/>
              </p:cNvSpPr>
              <p:nvPr/>
            </p:nvSpPr>
            <p:spPr bwMode="auto">
              <a:xfrm>
                <a:off x="1780" y="3680"/>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8</a:t>
                </a:r>
              </a:p>
            </p:txBody>
          </p:sp>
        </p:grpSp>
        <p:grpSp>
          <p:nvGrpSpPr>
            <p:cNvPr id="137234" name="Group 18"/>
            <p:cNvGrpSpPr>
              <a:grpSpLocks/>
            </p:cNvGrpSpPr>
            <p:nvPr/>
          </p:nvGrpSpPr>
          <p:grpSpPr bwMode="auto">
            <a:xfrm>
              <a:off x="3340" y="3439"/>
              <a:ext cx="187" cy="212"/>
              <a:chOff x="1779" y="3680"/>
              <a:chExt cx="187" cy="212"/>
            </a:xfrm>
          </p:grpSpPr>
          <p:sp>
            <p:nvSpPr>
              <p:cNvPr id="137235" name="Oval 19"/>
              <p:cNvSpPr>
                <a:spLocks noChangeArrowheads="1"/>
              </p:cNvSpPr>
              <p:nvPr/>
            </p:nvSpPr>
            <p:spPr bwMode="auto">
              <a:xfrm>
                <a:off x="1779" y="3685"/>
                <a:ext cx="186" cy="20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6" name="Text Box 20"/>
              <p:cNvSpPr txBox="1">
                <a:spLocks noChangeArrowheads="1"/>
              </p:cNvSpPr>
              <p:nvPr/>
            </p:nvSpPr>
            <p:spPr bwMode="auto">
              <a:xfrm>
                <a:off x="1780" y="3680"/>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9</a:t>
                </a:r>
              </a:p>
            </p:txBody>
          </p:sp>
        </p:grpSp>
        <p:sp>
          <p:nvSpPr>
            <p:cNvPr id="137237" name="Line 21"/>
            <p:cNvSpPr>
              <a:spLocks noChangeShapeType="1"/>
            </p:cNvSpPr>
            <p:nvPr/>
          </p:nvSpPr>
          <p:spPr bwMode="auto">
            <a:xfrm>
              <a:off x="1491" y="3187"/>
              <a:ext cx="296" cy="10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7238" name="Line 22"/>
            <p:cNvSpPr>
              <a:spLocks noChangeShapeType="1"/>
            </p:cNvSpPr>
            <p:nvPr/>
          </p:nvSpPr>
          <p:spPr bwMode="auto">
            <a:xfrm>
              <a:off x="1965" y="3348"/>
              <a:ext cx="305" cy="11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7239" name="Line 23"/>
            <p:cNvSpPr>
              <a:spLocks noChangeShapeType="1"/>
            </p:cNvSpPr>
            <p:nvPr/>
          </p:nvSpPr>
          <p:spPr bwMode="auto">
            <a:xfrm>
              <a:off x="2456" y="3492"/>
              <a:ext cx="356" cy="4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7240" name="Line 24"/>
            <p:cNvSpPr>
              <a:spLocks noChangeShapeType="1"/>
            </p:cNvSpPr>
            <p:nvPr/>
          </p:nvSpPr>
          <p:spPr bwMode="auto">
            <a:xfrm>
              <a:off x="2999" y="3526"/>
              <a:ext cx="338" cy="3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6402388" y="4002088"/>
            <a:ext cx="430212" cy="417512"/>
            <a:chOff x="4812" y="2513"/>
            <a:chExt cx="271" cy="263"/>
          </a:xfrm>
        </p:grpSpPr>
        <p:sp>
          <p:nvSpPr>
            <p:cNvPr id="138243" name="Oval 3"/>
            <p:cNvSpPr>
              <a:spLocks noChangeArrowheads="1"/>
            </p:cNvSpPr>
            <p:nvPr/>
          </p:nvSpPr>
          <p:spPr bwMode="auto">
            <a:xfrm>
              <a:off x="4812" y="2513"/>
              <a:ext cx="271" cy="263"/>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4" name="Text Box 4"/>
            <p:cNvSpPr txBox="1">
              <a:spLocks noChangeArrowheads="1"/>
            </p:cNvSpPr>
            <p:nvPr/>
          </p:nvSpPr>
          <p:spPr bwMode="auto">
            <a:xfrm>
              <a:off x="4855" y="2517"/>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FF00FF"/>
                  </a:solidFill>
                </a:rPr>
                <a:t>8</a:t>
              </a:r>
            </a:p>
          </p:txBody>
        </p:sp>
      </p:grpSp>
      <p:grpSp>
        <p:nvGrpSpPr>
          <p:cNvPr id="138245" name="Group 5"/>
          <p:cNvGrpSpPr>
            <a:grpSpLocks/>
          </p:cNvGrpSpPr>
          <p:nvPr/>
        </p:nvGrpSpPr>
        <p:grpSpPr bwMode="auto">
          <a:xfrm>
            <a:off x="6400800" y="3990975"/>
            <a:ext cx="430213" cy="419100"/>
            <a:chOff x="923" y="2202"/>
            <a:chExt cx="271" cy="264"/>
          </a:xfrm>
        </p:grpSpPr>
        <p:sp>
          <p:nvSpPr>
            <p:cNvPr id="138246" name="Oval 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Text Box 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sp>
        <p:nvSpPr>
          <p:cNvPr id="138248" name="Rectangle 8"/>
          <p:cNvSpPr>
            <a:spLocks noGrp="1" noChangeArrowheads="1"/>
          </p:cNvSpPr>
          <p:nvPr>
            <p:ph type="title"/>
          </p:nvPr>
        </p:nvSpPr>
        <p:spPr>
          <a:xfrm>
            <a:off x="609600" y="304800"/>
            <a:ext cx="7772400" cy="565150"/>
          </a:xfrm>
        </p:spPr>
        <p:txBody>
          <a:bodyPr>
            <a:normAutofit fontScale="90000"/>
          </a:bodyPr>
          <a:lstStyle/>
          <a:p>
            <a:r>
              <a:rPr lang="en-US" sz="3200"/>
              <a:t>AVL Trees</a:t>
            </a:r>
          </a:p>
        </p:txBody>
      </p:sp>
      <p:sp>
        <p:nvSpPr>
          <p:cNvPr id="138249" name="Rectangle 9" descr="Rectangle: Click to edit Master text styles&#10;Second level&#10;Third level&#10;Fourth level&#10;Fifth level"/>
          <p:cNvSpPr>
            <a:spLocks noGrp="1" noChangeArrowheads="1"/>
          </p:cNvSpPr>
          <p:nvPr>
            <p:ph idx="1"/>
          </p:nvPr>
        </p:nvSpPr>
        <p:spPr>
          <a:xfrm>
            <a:off x="636588" y="963613"/>
            <a:ext cx="7772400" cy="5380037"/>
          </a:xfrm>
        </p:spPr>
        <p:txBody>
          <a:bodyPr/>
          <a:lstStyle/>
          <a:p>
            <a:r>
              <a:rPr lang="en-US" sz="2400"/>
              <a:t> An AVL (Adelson-Velskii and Landis) tree is a binary search tree and for </a:t>
            </a:r>
            <a:r>
              <a:rPr lang="en-US" sz="2400">
                <a:solidFill>
                  <a:srgbClr val="FF0000"/>
                </a:solidFill>
              </a:rPr>
              <a:t>every node</a:t>
            </a:r>
            <a:r>
              <a:rPr lang="en-US" sz="2400"/>
              <a:t> in the tree, the height of the left and right subtrees can differ by at most 1.</a:t>
            </a:r>
          </a:p>
          <a:p>
            <a:endParaRPr lang="en-US" sz="2400"/>
          </a:p>
          <a:p>
            <a:endParaRPr lang="en-US" sz="2400"/>
          </a:p>
          <a:p>
            <a:endParaRPr lang="en-US" sz="2400"/>
          </a:p>
        </p:txBody>
      </p:sp>
      <p:sp>
        <p:nvSpPr>
          <p:cNvPr id="138250" name="Text Box 10"/>
          <p:cNvSpPr txBox="1">
            <a:spLocks noChangeArrowheads="1"/>
          </p:cNvSpPr>
          <p:nvPr/>
        </p:nvSpPr>
        <p:spPr bwMode="auto">
          <a:xfrm>
            <a:off x="1066800" y="2160588"/>
            <a:ext cx="7688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t>Recall </a:t>
            </a:r>
            <a:r>
              <a:rPr lang="en-US" sz="2000"/>
              <a:t>: The height of a tree is the length of the longest path from </a:t>
            </a:r>
          </a:p>
          <a:p>
            <a:r>
              <a:rPr lang="en-US" sz="2000"/>
              <a:t>the root to a leaf. The height of an empty subtree is defined to be</a:t>
            </a:r>
          </a:p>
          <a:p>
            <a:r>
              <a:rPr lang="en-US" sz="2000"/>
              <a:t>-1.</a:t>
            </a:r>
          </a:p>
        </p:txBody>
      </p:sp>
      <p:grpSp>
        <p:nvGrpSpPr>
          <p:cNvPr id="138251" name="Group 11"/>
          <p:cNvGrpSpPr>
            <a:grpSpLocks/>
          </p:cNvGrpSpPr>
          <p:nvPr/>
        </p:nvGrpSpPr>
        <p:grpSpPr bwMode="auto">
          <a:xfrm>
            <a:off x="741363" y="3495675"/>
            <a:ext cx="2551112" cy="2189163"/>
            <a:chOff x="467" y="2202"/>
            <a:chExt cx="1607" cy="1379"/>
          </a:xfrm>
        </p:grpSpPr>
        <p:grpSp>
          <p:nvGrpSpPr>
            <p:cNvPr id="138252" name="Group 12"/>
            <p:cNvGrpSpPr>
              <a:grpSpLocks/>
            </p:cNvGrpSpPr>
            <p:nvPr/>
          </p:nvGrpSpPr>
          <p:grpSpPr bwMode="auto">
            <a:xfrm>
              <a:off x="1323" y="2202"/>
              <a:ext cx="271" cy="264"/>
              <a:chOff x="923" y="2202"/>
              <a:chExt cx="271" cy="264"/>
            </a:xfrm>
          </p:grpSpPr>
          <p:sp>
            <p:nvSpPr>
              <p:cNvPr id="138253" name="Oval 13"/>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Text Box 14"/>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38255" name="Group 15"/>
            <p:cNvGrpSpPr>
              <a:grpSpLocks/>
            </p:cNvGrpSpPr>
            <p:nvPr/>
          </p:nvGrpSpPr>
          <p:grpSpPr bwMode="auto">
            <a:xfrm>
              <a:off x="868" y="2519"/>
              <a:ext cx="271" cy="264"/>
              <a:chOff x="923" y="2202"/>
              <a:chExt cx="271" cy="264"/>
            </a:xfrm>
          </p:grpSpPr>
          <p:sp>
            <p:nvSpPr>
              <p:cNvPr id="138256" name="Oval 1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7" name="Text Box 1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38258" name="Group 18"/>
            <p:cNvGrpSpPr>
              <a:grpSpLocks/>
            </p:cNvGrpSpPr>
            <p:nvPr/>
          </p:nvGrpSpPr>
          <p:grpSpPr bwMode="auto">
            <a:xfrm>
              <a:off x="1803" y="2506"/>
              <a:ext cx="271" cy="264"/>
              <a:chOff x="923" y="2202"/>
              <a:chExt cx="271" cy="264"/>
            </a:xfrm>
          </p:grpSpPr>
          <p:sp>
            <p:nvSpPr>
              <p:cNvPr id="138259" name="Oval 1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Text Box 2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38261" name="Group 21"/>
            <p:cNvGrpSpPr>
              <a:grpSpLocks/>
            </p:cNvGrpSpPr>
            <p:nvPr/>
          </p:nvGrpSpPr>
          <p:grpSpPr bwMode="auto">
            <a:xfrm>
              <a:off x="467" y="2890"/>
              <a:ext cx="271" cy="264"/>
              <a:chOff x="923" y="2202"/>
              <a:chExt cx="271" cy="264"/>
            </a:xfrm>
          </p:grpSpPr>
          <p:sp>
            <p:nvSpPr>
              <p:cNvPr id="138262" name="Oval 22"/>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Text Box 23"/>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38264" name="Group 24"/>
            <p:cNvGrpSpPr>
              <a:grpSpLocks/>
            </p:cNvGrpSpPr>
            <p:nvPr/>
          </p:nvGrpSpPr>
          <p:grpSpPr bwMode="auto">
            <a:xfrm>
              <a:off x="1198" y="2893"/>
              <a:ext cx="271" cy="264"/>
              <a:chOff x="923" y="2202"/>
              <a:chExt cx="271" cy="264"/>
            </a:xfrm>
          </p:grpSpPr>
          <p:sp>
            <p:nvSpPr>
              <p:cNvPr id="138265" name="Oval 25"/>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Text Box 26"/>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38267" name="Group 27"/>
            <p:cNvGrpSpPr>
              <a:grpSpLocks/>
            </p:cNvGrpSpPr>
            <p:nvPr/>
          </p:nvGrpSpPr>
          <p:grpSpPr bwMode="auto">
            <a:xfrm>
              <a:off x="1520" y="2910"/>
              <a:ext cx="271" cy="264"/>
              <a:chOff x="923" y="2202"/>
              <a:chExt cx="271" cy="264"/>
            </a:xfrm>
          </p:grpSpPr>
          <p:sp>
            <p:nvSpPr>
              <p:cNvPr id="138268" name="Oval 2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Text Box 2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grpSp>
          <p:nvGrpSpPr>
            <p:cNvPr id="138270" name="Group 30"/>
            <p:cNvGrpSpPr>
              <a:grpSpLocks/>
            </p:cNvGrpSpPr>
            <p:nvPr/>
          </p:nvGrpSpPr>
          <p:grpSpPr bwMode="auto">
            <a:xfrm>
              <a:off x="877" y="3317"/>
              <a:ext cx="271" cy="264"/>
              <a:chOff x="923" y="2202"/>
              <a:chExt cx="271" cy="264"/>
            </a:xfrm>
          </p:grpSpPr>
          <p:sp>
            <p:nvSpPr>
              <p:cNvPr id="138271" name="Oval 3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Text Box 3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38273" name="Line 33"/>
            <p:cNvSpPr>
              <a:spLocks noChangeShapeType="1"/>
            </p:cNvSpPr>
            <p:nvPr/>
          </p:nvSpPr>
          <p:spPr bwMode="auto">
            <a:xfrm flipH="1">
              <a:off x="1101" y="2423"/>
              <a:ext cx="254" cy="13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74" name="Line 34"/>
            <p:cNvSpPr>
              <a:spLocks noChangeShapeType="1"/>
            </p:cNvSpPr>
            <p:nvPr/>
          </p:nvSpPr>
          <p:spPr bwMode="auto">
            <a:xfrm flipH="1">
              <a:off x="703"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75" name="Line 35"/>
            <p:cNvSpPr>
              <a:spLocks noChangeShapeType="1"/>
            </p:cNvSpPr>
            <p:nvPr/>
          </p:nvSpPr>
          <p:spPr bwMode="auto">
            <a:xfrm>
              <a:off x="1101"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76" name="Line 36"/>
            <p:cNvSpPr>
              <a:spLocks noChangeShapeType="1"/>
            </p:cNvSpPr>
            <p:nvPr/>
          </p:nvSpPr>
          <p:spPr bwMode="auto">
            <a:xfrm flipH="1">
              <a:off x="1067"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77" name="Line 37"/>
            <p:cNvSpPr>
              <a:spLocks noChangeShapeType="1"/>
            </p:cNvSpPr>
            <p:nvPr/>
          </p:nvSpPr>
          <p:spPr bwMode="auto">
            <a:xfrm>
              <a:off x="1584" y="2372"/>
              <a:ext cx="237" cy="20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78" name="Line 38"/>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8279" name="Group 39"/>
          <p:cNvGrpSpPr>
            <a:grpSpLocks/>
          </p:cNvGrpSpPr>
          <p:nvPr/>
        </p:nvGrpSpPr>
        <p:grpSpPr bwMode="auto">
          <a:xfrm>
            <a:off x="5667375" y="3479800"/>
            <a:ext cx="430213" cy="419100"/>
            <a:chOff x="923" y="2202"/>
            <a:chExt cx="271" cy="264"/>
          </a:xfrm>
        </p:grpSpPr>
        <p:sp>
          <p:nvSpPr>
            <p:cNvPr id="138280" name="Oval 4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Text Box 4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grpSp>
        <p:nvGrpSpPr>
          <p:cNvPr id="138282" name="Group 42"/>
          <p:cNvGrpSpPr>
            <a:grpSpLocks/>
          </p:cNvGrpSpPr>
          <p:nvPr/>
        </p:nvGrpSpPr>
        <p:grpSpPr bwMode="auto">
          <a:xfrm>
            <a:off x="4945063" y="3983038"/>
            <a:ext cx="430212" cy="419100"/>
            <a:chOff x="923" y="2202"/>
            <a:chExt cx="271" cy="264"/>
          </a:xfrm>
        </p:grpSpPr>
        <p:sp>
          <p:nvSpPr>
            <p:cNvPr id="138283" name="Oval 43"/>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Text Box 44"/>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38285" name="Group 45"/>
          <p:cNvGrpSpPr>
            <a:grpSpLocks/>
          </p:cNvGrpSpPr>
          <p:nvPr/>
        </p:nvGrpSpPr>
        <p:grpSpPr bwMode="auto">
          <a:xfrm>
            <a:off x="4308475" y="4572000"/>
            <a:ext cx="430213" cy="419100"/>
            <a:chOff x="923" y="2202"/>
            <a:chExt cx="271" cy="264"/>
          </a:xfrm>
        </p:grpSpPr>
        <p:sp>
          <p:nvSpPr>
            <p:cNvPr id="138286" name="Oval 4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Text Box 4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38288" name="Group 48"/>
          <p:cNvGrpSpPr>
            <a:grpSpLocks/>
          </p:cNvGrpSpPr>
          <p:nvPr/>
        </p:nvGrpSpPr>
        <p:grpSpPr bwMode="auto">
          <a:xfrm>
            <a:off x="5468938" y="4576763"/>
            <a:ext cx="430212" cy="419100"/>
            <a:chOff x="923" y="2202"/>
            <a:chExt cx="271" cy="264"/>
          </a:xfrm>
        </p:grpSpPr>
        <p:sp>
          <p:nvSpPr>
            <p:cNvPr id="138289" name="Oval 4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Text Box 5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38291" name="Group 51"/>
          <p:cNvGrpSpPr>
            <a:grpSpLocks/>
          </p:cNvGrpSpPr>
          <p:nvPr/>
        </p:nvGrpSpPr>
        <p:grpSpPr bwMode="auto">
          <a:xfrm>
            <a:off x="6086475" y="5246688"/>
            <a:ext cx="430213" cy="419100"/>
            <a:chOff x="923" y="2202"/>
            <a:chExt cx="271" cy="264"/>
          </a:xfrm>
        </p:grpSpPr>
        <p:sp>
          <p:nvSpPr>
            <p:cNvPr id="138292" name="Oval 52"/>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Text Box 53"/>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38294" name="Group 54"/>
          <p:cNvGrpSpPr>
            <a:grpSpLocks/>
          </p:cNvGrpSpPr>
          <p:nvPr/>
        </p:nvGrpSpPr>
        <p:grpSpPr bwMode="auto">
          <a:xfrm>
            <a:off x="4959350" y="5249863"/>
            <a:ext cx="430213" cy="419100"/>
            <a:chOff x="923" y="2202"/>
            <a:chExt cx="271" cy="264"/>
          </a:xfrm>
        </p:grpSpPr>
        <p:sp>
          <p:nvSpPr>
            <p:cNvPr id="138295" name="Oval 55"/>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Text Box 56"/>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38297" name="Line 57"/>
          <p:cNvSpPr>
            <a:spLocks noChangeShapeType="1"/>
          </p:cNvSpPr>
          <p:nvPr/>
        </p:nvSpPr>
        <p:spPr bwMode="auto">
          <a:xfrm flipH="1">
            <a:off x="5314950" y="3830638"/>
            <a:ext cx="403225" cy="2143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98" name="Line 58"/>
          <p:cNvSpPr>
            <a:spLocks noChangeShapeType="1"/>
          </p:cNvSpPr>
          <p:nvPr/>
        </p:nvSpPr>
        <p:spPr bwMode="auto">
          <a:xfrm flipH="1">
            <a:off x="4683125" y="4314825"/>
            <a:ext cx="282575" cy="3349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299" name="Line 59"/>
          <p:cNvSpPr>
            <a:spLocks noChangeShapeType="1"/>
          </p:cNvSpPr>
          <p:nvPr/>
        </p:nvSpPr>
        <p:spPr bwMode="auto">
          <a:xfrm>
            <a:off x="5314950" y="4327525"/>
            <a:ext cx="24288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300" name="Line 60"/>
          <p:cNvSpPr>
            <a:spLocks noChangeShapeType="1"/>
          </p:cNvSpPr>
          <p:nvPr/>
        </p:nvSpPr>
        <p:spPr bwMode="auto">
          <a:xfrm flipH="1">
            <a:off x="5260975" y="4946650"/>
            <a:ext cx="269875" cy="3349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301" name="Line 61"/>
          <p:cNvSpPr>
            <a:spLocks noChangeShapeType="1"/>
          </p:cNvSpPr>
          <p:nvPr/>
        </p:nvSpPr>
        <p:spPr bwMode="auto">
          <a:xfrm>
            <a:off x="6081713" y="3749675"/>
            <a:ext cx="376237" cy="3222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302" name="Line 62"/>
          <p:cNvSpPr>
            <a:spLocks noChangeShapeType="1"/>
          </p:cNvSpPr>
          <p:nvPr/>
        </p:nvSpPr>
        <p:spPr bwMode="auto">
          <a:xfrm>
            <a:off x="5862638" y="4894263"/>
            <a:ext cx="336550"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38303" name="Group 63"/>
          <p:cNvGrpSpPr>
            <a:grpSpLocks/>
          </p:cNvGrpSpPr>
          <p:nvPr/>
        </p:nvGrpSpPr>
        <p:grpSpPr bwMode="auto">
          <a:xfrm>
            <a:off x="7105650" y="4573588"/>
            <a:ext cx="430213" cy="419100"/>
            <a:chOff x="923" y="2202"/>
            <a:chExt cx="271" cy="264"/>
          </a:xfrm>
        </p:grpSpPr>
        <p:sp>
          <p:nvSpPr>
            <p:cNvPr id="138304" name="Oval 64"/>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Text Box 65"/>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9</a:t>
              </a:r>
            </a:p>
          </p:txBody>
        </p:sp>
      </p:grpSp>
      <p:sp>
        <p:nvSpPr>
          <p:cNvPr id="138306" name="Oval 66"/>
          <p:cNvSpPr>
            <a:spLocks noChangeArrowheads="1"/>
          </p:cNvSpPr>
          <p:nvPr/>
        </p:nvSpPr>
        <p:spPr bwMode="auto">
          <a:xfrm>
            <a:off x="7727950" y="5248275"/>
            <a:ext cx="430213" cy="41751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Text Box 67"/>
          <p:cNvSpPr txBox="1">
            <a:spLocks noChangeArrowheads="1"/>
          </p:cNvSpPr>
          <p:nvPr/>
        </p:nvSpPr>
        <p:spPr bwMode="auto">
          <a:xfrm>
            <a:off x="7720013" y="5270500"/>
            <a:ext cx="46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10</a:t>
            </a:r>
          </a:p>
        </p:txBody>
      </p:sp>
      <p:sp>
        <p:nvSpPr>
          <p:cNvPr id="138308" name="Line 68"/>
          <p:cNvSpPr>
            <a:spLocks noChangeShapeType="1"/>
          </p:cNvSpPr>
          <p:nvPr/>
        </p:nvSpPr>
        <p:spPr bwMode="auto">
          <a:xfrm>
            <a:off x="6804025" y="4316413"/>
            <a:ext cx="349250"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8309" name="Line 69"/>
          <p:cNvSpPr>
            <a:spLocks noChangeShapeType="1"/>
          </p:cNvSpPr>
          <p:nvPr/>
        </p:nvSpPr>
        <p:spPr bwMode="auto">
          <a:xfrm>
            <a:off x="7462838" y="4935538"/>
            <a:ext cx="376237" cy="3349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38310" name="Group 70"/>
          <p:cNvGrpSpPr>
            <a:grpSpLocks/>
          </p:cNvGrpSpPr>
          <p:nvPr/>
        </p:nvGrpSpPr>
        <p:grpSpPr bwMode="auto">
          <a:xfrm>
            <a:off x="458788" y="3873500"/>
            <a:ext cx="1897062" cy="1949450"/>
            <a:chOff x="289" y="2440"/>
            <a:chExt cx="1195" cy="1228"/>
          </a:xfrm>
        </p:grpSpPr>
        <p:sp>
          <p:nvSpPr>
            <p:cNvPr id="138311" name="Oval 71"/>
            <p:cNvSpPr>
              <a:spLocks noChangeArrowheads="1"/>
            </p:cNvSpPr>
            <p:nvPr/>
          </p:nvSpPr>
          <p:spPr bwMode="auto">
            <a:xfrm>
              <a:off x="289" y="2440"/>
              <a:ext cx="1195" cy="1228"/>
            </a:xfrm>
            <a:prstGeom prst="ellipse">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Text Box 72"/>
            <p:cNvSpPr txBox="1">
              <a:spLocks noChangeArrowheads="1"/>
            </p:cNvSpPr>
            <p:nvPr/>
          </p:nvSpPr>
          <p:spPr bwMode="auto">
            <a:xfrm>
              <a:off x="433" y="2548"/>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rPr>
                <a:t>2</a:t>
              </a:r>
            </a:p>
          </p:txBody>
        </p:sp>
      </p:grpSp>
      <p:grpSp>
        <p:nvGrpSpPr>
          <p:cNvPr id="138313" name="Group 73"/>
          <p:cNvGrpSpPr>
            <a:grpSpLocks/>
          </p:cNvGrpSpPr>
          <p:nvPr/>
        </p:nvGrpSpPr>
        <p:grpSpPr bwMode="auto">
          <a:xfrm>
            <a:off x="2359025" y="3840163"/>
            <a:ext cx="1152525" cy="1558925"/>
            <a:chOff x="1486" y="2419"/>
            <a:chExt cx="726" cy="982"/>
          </a:xfrm>
        </p:grpSpPr>
        <p:sp>
          <p:nvSpPr>
            <p:cNvPr id="138314" name="Oval 74"/>
            <p:cNvSpPr>
              <a:spLocks noChangeArrowheads="1"/>
            </p:cNvSpPr>
            <p:nvPr/>
          </p:nvSpPr>
          <p:spPr bwMode="auto">
            <a:xfrm>
              <a:off x="1486" y="2419"/>
              <a:ext cx="702" cy="982"/>
            </a:xfrm>
            <a:prstGeom prst="ellipse">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Text Box 75"/>
            <p:cNvSpPr txBox="1">
              <a:spLocks noChangeArrowheads="1"/>
            </p:cNvSpPr>
            <p:nvPr/>
          </p:nvSpPr>
          <p:spPr bwMode="auto">
            <a:xfrm>
              <a:off x="2009" y="2794"/>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0"/>
                                        </p:tgtEl>
                                        <p:attrNameLst>
                                          <p:attrName>style.visibility</p:attrName>
                                        </p:attrNameLst>
                                      </p:cBhvr>
                                      <p:to>
                                        <p:strVal val="visible"/>
                                      </p:to>
                                    </p:set>
                                    <p:animEffect transition="in" filter="blinds(horizontal)">
                                      <p:cBhvr>
                                        <p:cTn id="7" dur="500"/>
                                        <p:tgtEl>
                                          <p:spTgt spid="138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8310"/>
                                        </p:tgtEl>
                                        <p:attrNameLst>
                                          <p:attrName>style.visibility</p:attrName>
                                        </p:attrNameLst>
                                      </p:cBhvr>
                                      <p:to>
                                        <p:strVal val="visible"/>
                                      </p:to>
                                    </p:set>
                                    <p:animEffect transition="in" filter="blinds(horizontal)">
                                      <p:cBhvr>
                                        <p:cTn id="12" dur="500"/>
                                        <p:tgtEl>
                                          <p:spTgt spid="138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8313"/>
                                        </p:tgtEl>
                                        <p:attrNameLst>
                                          <p:attrName>style.visibility</p:attrName>
                                        </p:attrNameLst>
                                      </p:cBhvr>
                                      <p:to>
                                        <p:strVal val="visible"/>
                                      </p:to>
                                    </p:set>
                                    <p:animEffect transition="in" filter="blinds(horizontal)">
                                      <p:cBhvr>
                                        <p:cTn id="17" dur="500"/>
                                        <p:tgtEl>
                                          <p:spTgt spid="1383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8242"/>
                                        </p:tgtEl>
                                        <p:attrNameLst>
                                          <p:attrName>style.visibility</p:attrName>
                                        </p:attrNameLst>
                                      </p:cBhvr>
                                      <p:to>
                                        <p:strVal val="visible"/>
                                      </p:to>
                                    </p:set>
                                    <p:animEffect transition="in" filter="blinds(horizontal)">
                                      <p:cBhvr>
                                        <p:cTn id="22" dur="5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304800"/>
            <a:ext cx="7772400" cy="484188"/>
          </a:xfrm>
        </p:spPr>
        <p:txBody>
          <a:bodyPr>
            <a:normAutofit fontScale="90000"/>
          </a:bodyPr>
          <a:lstStyle/>
          <a:p>
            <a:r>
              <a:rPr lang="en-US" sz="3200"/>
              <a:t>Building AVL Trees</a:t>
            </a:r>
          </a:p>
        </p:txBody>
      </p:sp>
      <p:sp>
        <p:nvSpPr>
          <p:cNvPr id="139267" name="Rectangle 3" descr="Rectangle: Click to edit Master text styles&#10;Second level&#10;Third level&#10;Fourth level&#10;Fifth level"/>
          <p:cNvSpPr>
            <a:spLocks noGrp="1" noChangeArrowheads="1"/>
          </p:cNvSpPr>
          <p:nvPr>
            <p:ph idx="1"/>
          </p:nvPr>
        </p:nvSpPr>
        <p:spPr>
          <a:xfrm>
            <a:off x="636588" y="720725"/>
            <a:ext cx="7772400" cy="5894388"/>
          </a:xfrm>
        </p:spPr>
        <p:txBody>
          <a:bodyPr/>
          <a:lstStyle/>
          <a:p>
            <a:r>
              <a:rPr lang="en-US" sz="2400"/>
              <a:t> What is the problem?</a:t>
            </a:r>
          </a:p>
          <a:p>
            <a:pPr>
              <a:buFont typeface="Wingdings" pitchFamily="2" charset="2"/>
              <a:buNone/>
            </a:pPr>
            <a:r>
              <a:rPr lang="en-US" sz="2400"/>
              <a:t>	Inserting a node could violate the AVL tree property: </a:t>
            </a:r>
            <a:r>
              <a:rPr lang="en-US" sz="2400" i="1">
                <a:solidFill>
                  <a:srgbClr val="FF00FF"/>
                </a:solidFill>
              </a:rPr>
              <a:t>for </a:t>
            </a:r>
            <a:r>
              <a:rPr lang="en-US" sz="2400" i="1">
                <a:solidFill>
                  <a:srgbClr val="FF0000"/>
                </a:solidFill>
              </a:rPr>
              <a:t>every node</a:t>
            </a:r>
            <a:r>
              <a:rPr lang="en-US" sz="2400" i="1">
                <a:solidFill>
                  <a:srgbClr val="FF00FF"/>
                </a:solidFill>
              </a:rPr>
              <a:t> in the tree, the height of the left and right subtrees can differ by at most 1</a:t>
            </a:r>
            <a:r>
              <a:rPr lang="en-US" sz="2400" i="1"/>
              <a:t>.</a:t>
            </a:r>
          </a:p>
          <a:p>
            <a:endParaRPr lang="en-US" sz="2400"/>
          </a:p>
          <a:p>
            <a:endParaRPr lang="en-US" sz="2400"/>
          </a:p>
          <a:p>
            <a:endParaRPr lang="en-US" sz="2400"/>
          </a:p>
          <a:p>
            <a:endParaRPr lang="en-US" sz="2400"/>
          </a:p>
          <a:p>
            <a:endParaRPr lang="en-US" sz="2400"/>
          </a:p>
          <a:p>
            <a:endParaRPr lang="en-US" sz="2400"/>
          </a:p>
          <a:p>
            <a:endParaRPr lang="en-US" sz="1200"/>
          </a:p>
          <a:p>
            <a:r>
              <a:rPr lang="en-US" sz="2400"/>
              <a:t>The property has to be restored before the insertion step is considered over. </a:t>
            </a:r>
            <a:r>
              <a:rPr lang="en-US" sz="2400" i="1"/>
              <a:t>How?</a:t>
            </a:r>
          </a:p>
          <a:p>
            <a:pPr lvl="1"/>
            <a:r>
              <a:rPr lang="en-US" sz="2000"/>
              <a:t>Apply rotations to “balance” the tree</a:t>
            </a:r>
          </a:p>
        </p:txBody>
      </p:sp>
      <p:grpSp>
        <p:nvGrpSpPr>
          <p:cNvPr id="139268" name="Group 4"/>
          <p:cNvGrpSpPr>
            <a:grpSpLocks/>
          </p:cNvGrpSpPr>
          <p:nvPr/>
        </p:nvGrpSpPr>
        <p:grpSpPr bwMode="auto">
          <a:xfrm>
            <a:off x="796925" y="2513013"/>
            <a:ext cx="3059113" cy="2189162"/>
            <a:chOff x="299" y="2202"/>
            <a:chExt cx="1927" cy="1379"/>
          </a:xfrm>
        </p:grpSpPr>
        <p:grpSp>
          <p:nvGrpSpPr>
            <p:cNvPr id="139269" name="Group 5"/>
            <p:cNvGrpSpPr>
              <a:grpSpLocks/>
            </p:cNvGrpSpPr>
            <p:nvPr/>
          </p:nvGrpSpPr>
          <p:grpSpPr bwMode="auto">
            <a:xfrm>
              <a:off x="1323" y="2202"/>
              <a:ext cx="271" cy="264"/>
              <a:chOff x="923" y="2202"/>
              <a:chExt cx="271" cy="264"/>
            </a:xfrm>
          </p:grpSpPr>
          <p:sp>
            <p:nvSpPr>
              <p:cNvPr id="139270" name="Oval 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1" name="Text Box 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39272" name="Group 8"/>
            <p:cNvGrpSpPr>
              <a:grpSpLocks/>
            </p:cNvGrpSpPr>
            <p:nvPr/>
          </p:nvGrpSpPr>
          <p:grpSpPr bwMode="auto">
            <a:xfrm>
              <a:off x="299" y="2519"/>
              <a:ext cx="1002" cy="1062"/>
              <a:chOff x="299" y="2519"/>
              <a:chExt cx="1002" cy="1062"/>
            </a:xfrm>
          </p:grpSpPr>
          <p:grpSp>
            <p:nvGrpSpPr>
              <p:cNvPr id="139273" name="Group 9"/>
              <p:cNvGrpSpPr>
                <a:grpSpLocks/>
              </p:cNvGrpSpPr>
              <p:nvPr/>
            </p:nvGrpSpPr>
            <p:grpSpPr bwMode="auto">
              <a:xfrm>
                <a:off x="700" y="2519"/>
                <a:ext cx="271" cy="264"/>
                <a:chOff x="923" y="2202"/>
                <a:chExt cx="271" cy="264"/>
              </a:xfrm>
            </p:grpSpPr>
            <p:sp>
              <p:nvSpPr>
                <p:cNvPr id="139274" name="Oval 1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5" name="Text Box 1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39276" name="Group 12"/>
              <p:cNvGrpSpPr>
                <a:grpSpLocks/>
              </p:cNvGrpSpPr>
              <p:nvPr/>
            </p:nvGrpSpPr>
            <p:grpSpPr bwMode="auto">
              <a:xfrm>
                <a:off x="299" y="2890"/>
                <a:ext cx="271" cy="264"/>
                <a:chOff x="923" y="2202"/>
                <a:chExt cx="271" cy="264"/>
              </a:xfrm>
            </p:grpSpPr>
            <p:sp>
              <p:nvSpPr>
                <p:cNvPr id="139277" name="Oval 13"/>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8" name="Text Box 14"/>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39279" name="Group 15"/>
              <p:cNvGrpSpPr>
                <a:grpSpLocks/>
              </p:cNvGrpSpPr>
              <p:nvPr/>
            </p:nvGrpSpPr>
            <p:grpSpPr bwMode="auto">
              <a:xfrm>
                <a:off x="1030" y="2893"/>
                <a:ext cx="271" cy="264"/>
                <a:chOff x="923" y="2202"/>
                <a:chExt cx="271" cy="264"/>
              </a:xfrm>
            </p:grpSpPr>
            <p:sp>
              <p:nvSpPr>
                <p:cNvPr id="139280" name="Oval 1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1" name="Text Box 1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39282" name="Group 18"/>
              <p:cNvGrpSpPr>
                <a:grpSpLocks/>
              </p:cNvGrpSpPr>
              <p:nvPr/>
            </p:nvGrpSpPr>
            <p:grpSpPr bwMode="auto">
              <a:xfrm>
                <a:off x="709" y="3317"/>
                <a:ext cx="271" cy="264"/>
                <a:chOff x="923" y="2202"/>
                <a:chExt cx="271" cy="264"/>
              </a:xfrm>
            </p:grpSpPr>
            <p:sp>
              <p:nvSpPr>
                <p:cNvPr id="139283" name="Oval 1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Text Box 2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39285" name="Line 21"/>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286" name="Line 22"/>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287" name="Line 23"/>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9288" name="Group 24"/>
            <p:cNvGrpSpPr>
              <a:grpSpLocks/>
            </p:cNvGrpSpPr>
            <p:nvPr/>
          </p:nvGrpSpPr>
          <p:grpSpPr bwMode="auto">
            <a:xfrm>
              <a:off x="1672" y="2506"/>
              <a:ext cx="554" cy="668"/>
              <a:chOff x="1520" y="2506"/>
              <a:chExt cx="554" cy="668"/>
            </a:xfrm>
          </p:grpSpPr>
          <p:grpSp>
            <p:nvGrpSpPr>
              <p:cNvPr id="139289" name="Group 25"/>
              <p:cNvGrpSpPr>
                <a:grpSpLocks/>
              </p:cNvGrpSpPr>
              <p:nvPr/>
            </p:nvGrpSpPr>
            <p:grpSpPr bwMode="auto">
              <a:xfrm>
                <a:off x="1803" y="2506"/>
                <a:ext cx="271" cy="264"/>
                <a:chOff x="923" y="2202"/>
                <a:chExt cx="271" cy="264"/>
              </a:xfrm>
            </p:grpSpPr>
            <p:sp>
              <p:nvSpPr>
                <p:cNvPr id="139290" name="Oval 2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1" name="Text Box 2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39292" name="Group 28"/>
              <p:cNvGrpSpPr>
                <a:grpSpLocks/>
              </p:cNvGrpSpPr>
              <p:nvPr/>
            </p:nvGrpSpPr>
            <p:grpSpPr bwMode="auto">
              <a:xfrm>
                <a:off x="1520" y="2910"/>
                <a:ext cx="271" cy="264"/>
                <a:chOff x="923" y="2202"/>
                <a:chExt cx="271" cy="264"/>
              </a:xfrm>
            </p:grpSpPr>
            <p:sp>
              <p:nvSpPr>
                <p:cNvPr id="139293" name="Oval 2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4" name="Text Box 3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39295" name="Line 31"/>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9296" name="Line 32"/>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297" name="Line 33"/>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9298" name="Group 34"/>
          <p:cNvGrpSpPr>
            <a:grpSpLocks/>
          </p:cNvGrpSpPr>
          <p:nvPr/>
        </p:nvGrpSpPr>
        <p:grpSpPr bwMode="auto">
          <a:xfrm>
            <a:off x="4471988" y="2517775"/>
            <a:ext cx="3059112" cy="2644775"/>
            <a:chOff x="2775" y="1942"/>
            <a:chExt cx="1927" cy="1666"/>
          </a:xfrm>
        </p:grpSpPr>
        <p:grpSp>
          <p:nvGrpSpPr>
            <p:cNvPr id="139299" name="Group 35"/>
            <p:cNvGrpSpPr>
              <a:grpSpLocks/>
            </p:cNvGrpSpPr>
            <p:nvPr/>
          </p:nvGrpSpPr>
          <p:grpSpPr bwMode="auto">
            <a:xfrm>
              <a:off x="2775" y="1942"/>
              <a:ext cx="1927" cy="1379"/>
              <a:chOff x="299" y="2202"/>
              <a:chExt cx="1927" cy="1379"/>
            </a:xfrm>
          </p:grpSpPr>
          <p:grpSp>
            <p:nvGrpSpPr>
              <p:cNvPr id="139300" name="Group 36"/>
              <p:cNvGrpSpPr>
                <a:grpSpLocks/>
              </p:cNvGrpSpPr>
              <p:nvPr/>
            </p:nvGrpSpPr>
            <p:grpSpPr bwMode="auto">
              <a:xfrm>
                <a:off x="1323" y="2202"/>
                <a:ext cx="271" cy="264"/>
                <a:chOff x="923" y="2202"/>
                <a:chExt cx="271" cy="264"/>
              </a:xfrm>
            </p:grpSpPr>
            <p:sp>
              <p:nvSpPr>
                <p:cNvPr id="139301" name="Oval 3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2" name="Text Box 3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39303" name="Group 39"/>
              <p:cNvGrpSpPr>
                <a:grpSpLocks/>
              </p:cNvGrpSpPr>
              <p:nvPr/>
            </p:nvGrpSpPr>
            <p:grpSpPr bwMode="auto">
              <a:xfrm>
                <a:off x="299" y="2519"/>
                <a:ext cx="1002" cy="1062"/>
                <a:chOff x="299" y="2519"/>
                <a:chExt cx="1002" cy="1062"/>
              </a:xfrm>
            </p:grpSpPr>
            <p:grpSp>
              <p:nvGrpSpPr>
                <p:cNvPr id="139304" name="Group 40"/>
                <p:cNvGrpSpPr>
                  <a:grpSpLocks/>
                </p:cNvGrpSpPr>
                <p:nvPr/>
              </p:nvGrpSpPr>
              <p:grpSpPr bwMode="auto">
                <a:xfrm>
                  <a:off x="700" y="2519"/>
                  <a:ext cx="271" cy="264"/>
                  <a:chOff x="923" y="2202"/>
                  <a:chExt cx="271" cy="264"/>
                </a:xfrm>
              </p:grpSpPr>
              <p:sp>
                <p:nvSpPr>
                  <p:cNvPr id="139305" name="Oval 4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6" name="Text Box 4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39307" name="Group 43"/>
                <p:cNvGrpSpPr>
                  <a:grpSpLocks/>
                </p:cNvGrpSpPr>
                <p:nvPr/>
              </p:nvGrpSpPr>
              <p:grpSpPr bwMode="auto">
                <a:xfrm>
                  <a:off x="299" y="2890"/>
                  <a:ext cx="271" cy="264"/>
                  <a:chOff x="923" y="2202"/>
                  <a:chExt cx="271" cy="264"/>
                </a:xfrm>
              </p:grpSpPr>
              <p:sp>
                <p:nvSpPr>
                  <p:cNvPr id="139308" name="Oval 44"/>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9" name="Text Box 45"/>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39310" name="Group 46"/>
                <p:cNvGrpSpPr>
                  <a:grpSpLocks/>
                </p:cNvGrpSpPr>
                <p:nvPr/>
              </p:nvGrpSpPr>
              <p:grpSpPr bwMode="auto">
                <a:xfrm>
                  <a:off x="1030" y="2893"/>
                  <a:ext cx="271" cy="264"/>
                  <a:chOff x="923" y="2202"/>
                  <a:chExt cx="271" cy="264"/>
                </a:xfrm>
              </p:grpSpPr>
              <p:sp>
                <p:nvSpPr>
                  <p:cNvPr id="139311" name="Oval 4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2" name="Text Box 4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39313" name="Group 49"/>
                <p:cNvGrpSpPr>
                  <a:grpSpLocks/>
                </p:cNvGrpSpPr>
                <p:nvPr/>
              </p:nvGrpSpPr>
              <p:grpSpPr bwMode="auto">
                <a:xfrm>
                  <a:off x="709" y="3317"/>
                  <a:ext cx="271" cy="264"/>
                  <a:chOff x="923" y="2202"/>
                  <a:chExt cx="271" cy="264"/>
                </a:xfrm>
              </p:grpSpPr>
              <p:sp>
                <p:nvSpPr>
                  <p:cNvPr id="139314" name="Oval 5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5" name="Text Box 5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39316" name="Line 52"/>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317" name="Line 53"/>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318" name="Line 54"/>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9319" name="Group 55"/>
              <p:cNvGrpSpPr>
                <a:grpSpLocks/>
              </p:cNvGrpSpPr>
              <p:nvPr/>
            </p:nvGrpSpPr>
            <p:grpSpPr bwMode="auto">
              <a:xfrm>
                <a:off x="1672" y="2506"/>
                <a:ext cx="554" cy="668"/>
                <a:chOff x="1520" y="2506"/>
                <a:chExt cx="554" cy="668"/>
              </a:xfrm>
            </p:grpSpPr>
            <p:grpSp>
              <p:nvGrpSpPr>
                <p:cNvPr id="139320" name="Group 56"/>
                <p:cNvGrpSpPr>
                  <a:grpSpLocks/>
                </p:cNvGrpSpPr>
                <p:nvPr/>
              </p:nvGrpSpPr>
              <p:grpSpPr bwMode="auto">
                <a:xfrm>
                  <a:off x="1803" y="2506"/>
                  <a:ext cx="271" cy="264"/>
                  <a:chOff x="923" y="2202"/>
                  <a:chExt cx="271" cy="264"/>
                </a:xfrm>
              </p:grpSpPr>
              <p:sp>
                <p:nvSpPr>
                  <p:cNvPr id="139321" name="Oval 5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2" name="Text Box 5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39323" name="Group 59"/>
                <p:cNvGrpSpPr>
                  <a:grpSpLocks/>
                </p:cNvGrpSpPr>
                <p:nvPr/>
              </p:nvGrpSpPr>
              <p:grpSpPr bwMode="auto">
                <a:xfrm>
                  <a:off x="1520" y="2910"/>
                  <a:ext cx="271" cy="264"/>
                  <a:chOff x="923" y="2202"/>
                  <a:chExt cx="271" cy="264"/>
                </a:xfrm>
              </p:grpSpPr>
              <p:sp>
                <p:nvSpPr>
                  <p:cNvPr id="139324" name="Oval 6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5" name="Text Box 6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39326" name="Line 62"/>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9327" name="Line 63"/>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328" name="Line 64"/>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39329" name="Group 65"/>
            <p:cNvGrpSpPr>
              <a:grpSpLocks/>
            </p:cNvGrpSpPr>
            <p:nvPr/>
          </p:nvGrpSpPr>
          <p:grpSpPr bwMode="auto">
            <a:xfrm>
              <a:off x="3812" y="3068"/>
              <a:ext cx="271" cy="264"/>
              <a:chOff x="923" y="2202"/>
              <a:chExt cx="271" cy="264"/>
            </a:xfrm>
          </p:grpSpPr>
          <p:sp>
            <p:nvSpPr>
              <p:cNvPr id="139330" name="Oval 6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1" name="Text Box 6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6</a:t>
                </a:r>
              </a:p>
            </p:txBody>
          </p:sp>
        </p:grpSp>
        <p:sp>
          <p:nvSpPr>
            <p:cNvPr id="139332" name="Line 68"/>
            <p:cNvSpPr>
              <a:spLocks noChangeShapeType="1"/>
            </p:cNvSpPr>
            <p:nvPr/>
          </p:nvSpPr>
          <p:spPr bwMode="auto">
            <a:xfrm flipH="1">
              <a:off x="4032" y="2897"/>
              <a:ext cx="169" cy="20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9333" name="Text Box 69"/>
            <p:cNvSpPr txBox="1">
              <a:spLocks noChangeArrowheads="1"/>
            </p:cNvSpPr>
            <p:nvPr/>
          </p:nvSpPr>
          <p:spPr bwMode="auto">
            <a:xfrm>
              <a:off x="3576" y="3377"/>
              <a:ext cx="8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Inserting 6</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304800"/>
            <a:ext cx="7772400" cy="484188"/>
          </a:xfrm>
        </p:spPr>
        <p:txBody>
          <a:bodyPr>
            <a:normAutofit fontScale="90000"/>
          </a:bodyPr>
          <a:lstStyle/>
          <a:p>
            <a:r>
              <a:rPr lang="en-US" sz="2800"/>
              <a:t>Detect the Unbalanced Node</a:t>
            </a:r>
          </a:p>
        </p:txBody>
      </p:sp>
      <p:sp>
        <p:nvSpPr>
          <p:cNvPr id="140291" name="Rectangle 3" descr="Rectangle: Click to edit Master text styles&#10;Second level&#10;Third level&#10;Fourth level&#10;Fifth level"/>
          <p:cNvSpPr>
            <a:spLocks noGrp="1" noChangeArrowheads="1"/>
          </p:cNvSpPr>
          <p:nvPr>
            <p:ph idx="1"/>
          </p:nvPr>
        </p:nvSpPr>
        <p:spPr>
          <a:xfrm>
            <a:off x="636588" y="720725"/>
            <a:ext cx="7772400" cy="5894388"/>
          </a:xfrm>
        </p:spPr>
        <p:txBody>
          <a:bodyPr/>
          <a:lstStyle/>
          <a:p>
            <a:r>
              <a:rPr lang="en-US" sz="2400"/>
              <a:t> Nodes that are on the path from the insertion point to the root might have their balance altered.</a:t>
            </a:r>
          </a:p>
          <a:p>
            <a:pPr lvl="1"/>
            <a:r>
              <a:rPr lang="en-US" sz="2000"/>
              <a:t>Only those nodes have their subtrees altered.</a:t>
            </a:r>
          </a:p>
          <a:p>
            <a:r>
              <a:rPr lang="en-US" sz="2400"/>
              <a:t>Follow the path up to the root and update the balancing information, then we may find a node whose new balance violates the AVL condition.</a:t>
            </a:r>
          </a:p>
          <a:p>
            <a:r>
              <a:rPr lang="en-US" sz="2400"/>
              <a:t>Rebalance the tree at the first such node by rotations.</a:t>
            </a:r>
          </a:p>
        </p:txBody>
      </p:sp>
      <p:grpSp>
        <p:nvGrpSpPr>
          <p:cNvPr id="140292" name="Group 4"/>
          <p:cNvGrpSpPr>
            <a:grpSpLocks/>
          </p:cNvGrpSpPr>
          <p:nvPr/>
        </p:nvGrpSpPr>
        <p:grpSpPr bwMode="auto">
          <a:xfrm>
            <a:off x="796925" y="4049713"/>
            <a:ext cx="3059113" cy="2189162"/>
            <a:chOff x="299" y="2202"/>
            <a:chExt cx="1927" cy="1379"/>
          </a:xfrm>
        </p:grpSpPr>
        <p:grpSp>
          <p:nvGrpSpPr>
            <p:cNvPr id="140293" name="Group 5"/>
            <p:cNvGrpSpPr>
              <a:grpSpLocks/>
            </p:cNvGrpSpPr>
            <p:nvPr/>
          </p:nvGrpSpPr>
          <p:grpSpPr bwMode="auto">
            <a:xfrm>
              <a:off x="1323" y="2202"/>
              <a:ext cx="271" cy="264"/>
              <a:chOff x="923" y="2202"/>
              <a:chExt cx="271" cy="264"/>
            </a:xfrm>
          </p:grpSpPr>
          <p:sp>
            <p:nvSpPr>
              <p:cNvPr id="140294" name="Oval 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5" name="Text Box 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0296" name="Group 8"/>
            <p:cNvGrpSpPr>
              <a:grpSpLocks/>
            </p:cNvGrpSpPr>
            <p:nvPr/>
          </p:nvGrpSpPr>
          <p:grpSpPr bwMode="auto">
            <a:xfrm>
              <a:off x="299" y="2519"/>
              <a:ext cx="1002" cy="1062"/>
              <a:chOff x="299" y="2519"/>
              <a:chExt cx="1002" cy="1062"/>
            </a:xfrm>
          </p:grpSpPr>
          <p:grpSp>
            <p:nvGrpSpPr>
              <p:cNvPr id="140297" name="Group 9"/>
              <p:cNvGrpSpPr>
                <a:grpSpLocks/>
              </p:cNvGrpSpPr>
              <p:nvPr/>
            </p:nvGrpSpPr>
            <p:grpSpPr bwMode="auto">
              <a:xfrm>
                <a:off x="700" y="2519"/>
                <a:ext cx="271" cy="264"/>
                <a:chOff x="923" y="2202"/>
                <a:chExt cx="271" cy="264"/>
              </a:xfrm>
            </p:grpSpPr>
            <p:sp>
              <p:nvSpPr>
                <p:cNvPr id="140298" name="Oval 1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9" name="Text Box 1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0300" name="Group 12"/>
              <p:cNvGrpSpPr>
                <a:grpSpLocks/>
              </p:cNvGrpSpPr>
              <p:nvPr/>
            </p:nvGrpSpPr>
            <p:grpSpPr bwMode="auto">
              <a:xfrm>
                <a:off x="299" y="2890"/>
                <a:ext cx="271" cy="264"/>
                <a:chOff x="923" y="2202"/>
                <a:chExt cx="271" cy="264"/>
              </a:xfrm>
            </p:grpSpPr>
            <p:sp>
              <p:nvSpPr>
                <p:cNvPr id="140301" name="Oval 13"/>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2" name="Text Box 14"/>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0303" name="Group 15"/>
              <p:cNvGrpSpPr>
                <a:grpSpLocks/>
              </p:cNvGrpSpPr>
              <p:nvPr/>
            </p:nvGrpSpPr>
            <p:grpSpPr bwMode="auto">
              <a:xfrm>
                <a:off x="1030" y="2893"/>
                <a:ext cx="271" cy="264"/>
                <a:chOff x="923" y="2202"/>
                <a:chExt cx="271" cy="264"/>
              </a:xfrm>
            </p:grpSpPr>
            <p:sp>
              <p:nvSpPr>
                <p:cNvPr id="140304" name="Oval 1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5" name="Text Box 1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0306" name="Group 18"/>
              <p:cNvGrpSpPr>
                <a:grpSpLocks/>
              </p:cNvGrpSpPr>
              <p:nvPr/>
            </p:nvGrpSpPr>
            <p:grpSpPr bwMode="auto">
              <a:xfrm>
                <a:off x="709" y="3317"/>
                <a:ext cx="271" cy="264"/>
                <a:chOff x="923" y="2202"/>
                <a:chExt cx="271" cy="264"/>
              </a:xfrm>
            </p:grpSpPr>
            <p:sp>
              <p:nvSpPr>
                <p:cNvPr id="140307" name="Oval 1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Text Box 2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0309" name="Line 21"/>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10" name="Line 22"/>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11" name="Line 23"/>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0312" name="Group 24"/>
            <p:cNvGrpSpPr>
              <a:grpSpLocks/>
            </p:cNvGrpSpPr>
            <p:nvPr/>
          </p:nvGrpSpPr>
          <p:grpSpPr bwMode="auto">
            <a:xfrm>
              <a:off x="1672" y="2506"/>
              <a:ext cx="554" cy="668"/>
              <a:chOff x="1520" y="2506"/>
              <a:chExt cx="554" cy="668"/>
            </a:xfrm>
          </p:grpSpPr>
          <p:grpSp>
            <p:nvGrpSpPr>
              <p:cNvPr id="140313" name="Group 25"/>
              <p:cNvGrpSpPr>
                <a:grpSpLocks/>
              </p:cNvGrpSpPr>
              <p:nvPr/>
            </p:nvGrpSpPr>
            <p:grpSpPr bwMode="auto">
              <a:xfrm>
                <a:off x="1803" y="2506"/>
                <a:ext cx="271" cy="264"/>
                <a:chOff x="923" y="2202"/>
                <a:chExt cx="271" cy="264"/>
              </a:xfrm>
            </p:grpSpPr>
            <p:sp>
              <p:nvSpPr>
                <p:cNvPr id="140314" name="Oval 2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5" name="Text Box 2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0316" name="Group 28"/>
              <p:cNvGrpSpPr>
                <a:grpSpLocks/>
              </p:cNvGrpSpPr>
              <p:nvPr/>
            </p:nvGrpSpPr>
            <p:grpSpPr bwMode="auto">
              <a:xfrm>
                <a:off x="1520" y="2910"/>
                <a:ext cx="271" cy="264"/>
                <a:chOff x="923" y="2202"/>
                <a:chExt cx="271" cy="264"/>
              </a:xfrm>
            </p:grpSpPr>
            <p:sp>
              <p:nvSpPr>
                <p:cNvPr id="140317" name="Oval 2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8" name="Text Box 3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0319" name="Line 31"/>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0320" name="Line 32"/>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21" name="Line 33"/>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0322" name="Group 34"/>
          <p:cNvGrpSpPr>
            <a:grpSpLocks/>
          </p:cNvGrpSpPr>
          <p:nvPr/>
        </p:nvGrpSpPr>
        <p:grpSpPr bwMode="auto">
          <a:xfrm>
            <a:off x="4471988" y="4054475"/>
            <a:ext cx="3059112" cy="2644775"/>
            <a:chOff x="2775" y="1942"/>
            <a:chExt cx="1927" cy="1666"/>
          </a:xfrm>
        </p:grpSpPr>
        <p:grpSp>
          <p:nvGrpSpPr>
            <p:cNvPr id="140323" name="Group 35"/>
            <p:cNvGrpSpPr>
              <a:grpSpLocks/>
            </p:cNvGrpSpPr>
            <p:nvPr/>
          </p:nvGrpSpPr>
          <p:grpSpPr bwMode="auto">
            <a:xfrm>
              <a:off x="2775" y="1942"/>
              <a:ext cx="1927" cy="1379"/>
              <a:chOff x="299" y="2202"/>
              <a:chExt cx="1927" cy="1379"/>
            </a:xfrm>
          </p:grpSpPr>
          <p:grpSp>
            <p:nvGrpSpPr>
              <p:cNvPr id="140324" name="Group 36"/>
              <p:cNvGrpSpPr>
                <a:grpSpLocks/>
              </p:cNvGrpSpPr>
              <p:nvPr/>
            </p:nvGrpSpPr>
            <p:grpSpPr bwMode="auto">
              <a:xfrm>
                <a:off x="1323" y="2202"/>
                <a:ext cx="271" cy="264"/>
                <a:chOff x="923" y="2202"/>
                <a:chExt cx="271" cy="264"/>
              </a:xfrm>
            </p:grpSpPr>
            <p:sp>
              <p:nvSpPr>
                <p:cNvPr id="140325" name="Oval 3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6" name="Text Box 3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0327" name="Group 39"/>
              <p:cNvGrpSpPr>
                <a:grpSpLocks/>
              </p:cNvGrpSpPr>
              <p:nvPr/>
            </p:nvGrpSpPr>
            <p:grpSpPr bwMode="auto">
              <a:xfrm>
                <a:off x="299" y="2519"/>
                <a:ext cx="1002" cy="1062"/>
                <a:chOff x="299" y="2519"/>
                <a:chExt cx="1002" cy="1062"/>
              </a:xfrm>
            </p:grpSpPr>
            <p:grpSp>
              <p:nvGrpSpPr>
                <p:cNvPr id="140328" name="Group 40"/>
                <p:cNvGrpSpPr>
                  <a:grpSpLocks/>
                </p:cNvGrpSpPr>
                <p:nvPr/>
              </p:nvGrpSpPr>
              <p:grpSpPr bwMode="auto">
                <a:xfrm>
                  <a:off x="700" y="2519"/>
                  <a:ext cx="271" cy="264"/>
                  <a:chOff x="923" y="2202"/>
                  <a:chExt cx="271" cy="264"/>
                </a:xfrm>
              </p:grpSpPr>
              <p:sp>
                <p:nvSpPr>
                  <p:cNvPr id="140329" name="Oval 4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Text Box 4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0331" name="Group 43"/>
                <p:cNvGrpSpPr>
                  <a:grpSpLocks/>
                </p:cNvGrpSpPr>
                <p:nvPr/>
              </p:nvGrpSpPr>
              <p:grpSpPr bwMode="auto">
                <a:xfrm>
                  <a:off x="299" y="2890"/>
                  <a:ext cx="271" cy="264"/>
                  <a:chOff x="923" y="2202"/>
                  <a:chExt cx="271" cy="264"/>
                </a:xfrm>
              </p:grpSpPr>
              <p:sp>
                <p:nvSpPr>
                  <p:cNvPr id="140332" name="Oval 44"/>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Text Box 45"/>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0334" name="Group 46"/>
                <p:cNvGrpSpPr>
                  <a:grpSpLocks/>
                </p:cNvGrpSpPr>
                <p:nvPr/>
              </p:nvGrpSpPr>
              <p:grpSpPr bwMode="auto">
                <a:xfrm>
                  <a:off x="1030" y="2893"/>
                  <a:ext cx="271" cy="264"/>
                  <a:chOff x="923" y="2202"/>
                  <a:chExt cx="271" cy="264"/>
                </a:xfrm>
              </p:grpSpPr>
              <p:sp>
                <p:nvSpPr>
                  <p:cNvPr id="140335" name="Oval 4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6" name="Text Box 4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0337" name="Group 49"/>
                <p:cNvGrpSpPr>
                  <a:grpSpLocks/>
                </p:cNvGrpSpPr>
                <p:nvPr/>
              </p:nvGrpSpPr>
              <p:grpSpPr bwMode="auto">
                <a:xfrm>
                  <a:off x="709" y="3317"/>
                  <a:ext cx="271" cy="264"/>
                  <a:chOff x="923" y="2202"/>
                  <a:chExt cx="271" cy="264"/>
                </a:xfrm>
              </p:grpSpPr>
              <p:sp>
                <p:nvSpPr>
                  <p:cNvPr id="140338" name="Oval 5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9" name="Text Box 5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0340" name="Line 52"/>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41" name="Line 53"/>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42" name="Line 54"/>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0343" name="Group 55"/>
              <p:cNvGrpSpPr>
                <a:grpSpLocks/>
              </p:cNvGrpSpPr>
              <p:nvPr/>
            </p:nvGrpSpPr>
            <p:grpSpPr bwMode="auto">
              <a:xfrm>
                <a:off x="1672" y="2506"/>
                <a:ext cx="554" cy="668"/>
                <a:chOff x="1520" y="2506"/>
                <a:chExt cx="554" cy="668"/>
              </a:xfrm>
            </p:grpSpPr>
            <p:grpSp>
              <p:nvGrpSpPr>
                <p:cNvPr id="140344" name="Group 56"/>
                <p:cNvGrpSpPr>
                  <a:grpSpLocks/>
                </p:cNvGrpSpPr>
                <p:nvPr/>
              </p:nvGrpSpPr>
              <p:grpSpPr bwMode="auto">
                <a:xfrm>
                  <a:off x="1803" y="2506"/>
                  <a:ext cx="271" cy="264"/>
                  <a:chOff x="923" y="2202"/>
                  <a:chExt cx="271" cy="264"/>
                </a:xfrm>
              </p:grpSpPr>
              <p:sp>
                <p:nvSpPr>
                  <p:cNvPr id="140345" name="Oval 5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Text Box 5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0347" name="Group 59"/>
                <p:cNvGrpSpPr>
                  <a:grpSpLocks/>
                </p:cNvGrpSpPr>
                <p:nvPr/>
              </p:nvGrpSpPr>
              <p:grpSpPr bwMode="auto">
                <a:xfrm>
                  <a:off x="1520" y="2910"/>
                  <a:ext cx="271" cy="264"/>
                  <a:chOff x="923" y="2202"/>
                  <a:chExt cx="271" cy="264"/>
                </a:xfrm>
              </p:grpSpPr>
              <p:sp>
                <p:nvSpPr>
                  <p:cNvPr id="140348" name="Oval 6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Text Box 6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0350" name="Line 62"/>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0351" name="Line 63"/>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52" name="Line 64"/>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0353" name="Group 65"/>
            <p:cNvGrpSpPr>
              <a:grpSpLocks/>
            </p:cNvGrpSpPr>
            <p:nvPr/>
          </p:nvGrpSpPr>
          <p:grpSpPr bwMode="auto">
            <a:xfrm>
              <a:off x="3812" y="3068"/>
              <a:ext cx="271" cy="264"/>
              <a:chOff x="923" y="2202"/>
              <a:chExt cx="271" cy="264"/>
            </a:xfrm>
          </p:grpSpPr>
          <p:sp>
            <p:nvSpPr>
              <p:cNvPr id="140354" name="Oval 6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5" name="Text Box 6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6</a:t>
                </a:r>
              </a:p>
            </p:txBody>
          </p:sp>
        </p:grpSp>
        <p:sp>
          <p:nvSpPr>
            <p:cNvPr id="140356" name="Line 68"/>
            <p:cNvSpPr>
              <a:spLocks noChangeShapeType="1"/>
            </p:cNvSpPr>
            <p:nvPr/>
          </p:nvSpPr>
          <p:spPr bwMode="auto">
            <a:xfrm flipH="1">
              <a:off x="4032" y="2897"/>
              <a:ext cx="169" cy="20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0357" name="Text Box 69"/>
            <p:cNvSpPr txBox="1">
              <a:spLocks noChangeArrowheads="1"/>
            </p:cNvSpPr>
            <p:nvPr/>
          </p:nvSpPr>
          <p:spPr bwMode="auto">
            <a:xfrm>
              <a:off x="3576" y="3377"/>
              <a:ext cx="8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Inserting 6</a:t>
              </a:r>
            </a:p>
          </p:txBody>
        </p:sp>
      </p:grpSp>
      <p:sp>
        <p:nvSpPr>
          <p:cNvPr id="140358" name="Text Box 70"/>
          <p:cNvSpPr txBox="1">
            <a:spLocks noChangeArrowheads="1"/>
          </p:cNvSpPr>
          <p:nvPr/>
        </p:nvSpPr>
        <p:spPr bwMode="auto">
          <a:xfrm>
            <a:off x="3376613" y="52943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0359" name="Text Box 71"/>
          <p:cNvSpPr txBox="1">
            <a:spLocks noChangeArrowheads="1"/>
          </p:cNvSpPr>
          <p:nvPr/>
        </p:nvSpPr>
        <p:spPr bwMode="auto">
          <a:xfrm>
            <a:off x="3851275" y="45466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0360" name="Text Box 72"/>
          <p:cNvSpPr txBox="1">
            <a:spLocks noChangeArrowheads="1"/>
          </p:cNvSpPr>
          <p:nvPr/>
        </p:nvSpPr>
        <p:spPr bwMode="auto">
          <a:xfrm>
            <a:off x="2860675" y="40274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0361" name="Text Box 73"/>
          <p:cNvSpPr txBox="1">
            <a:spLocks noChangeArrowheads="1"/>
          </p:cNvSpPr>
          <p:nvPr/>
        </p:nvSpPr>
        <p:spPr bwMode="auto">
          <a:xfrm>
            <a:off x="6562725" y="59277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0362" name="Text Box 74"/>
          <p:cNvSpPr txBox="1">
            <a:spLocks noChangeArrowheads="1"/>
          </p:cNvSpPr>
          <p:nvPr/>
        </p:nvSpPr>
        <p:spPr bwMode="auto">
          <a:xfrm>
            <a:off x="7104063" y="53133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0363" name="Text Box 75"/>
          <p:cNvSpPr txBox="1">
            <a:spLocks noChangeArrowheads="1"/>
          </p:cNvSpPr>
          <p:nvPr/>
        </p:nvSpPr>
        <p:spPr bwMode="auto">
          <a:xfrm>
            <a:off x="7535863" y="45608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sp>
        <p:nvSpPr>
          <p:cNvPr id="140364" name="Freeform 76"/>
          <p:cNvSpPr>
            <a:spLocks/>
          </p:cNvSpPr>
          <p:nvPr/>
        </p:nvSpPr>
        <p:spPr bwMode="auto">
          <a:xfrm>
            <a:off x="6454775" y="4506913"/>
            <a:ext cx="612775" cy="774700"/>
          </a:xfrm>
          <a:custGeom>
            <a:avLst/>
            <a:gdLst>
              <a:gd name="T0" fmla="*/ 102 w 386"/>
              <a:gd name="T1" fmla="*/ 488 h 488"/>
              <a:gd name="T2" fmla="*/ 366 w 386"/>
              <a:gd name="T3" fmla="*/ 183 h 488"/>
              <a:gd name="T4" fmla="*/ 224 w 386"/>
              <a:gd name="T5" fmla="*/ 82 h 488"/>
              <a:gd name="T6" fmla="*/ 0 w 386"/>
              <a:gd name="T7" fmla="*/ 0 h 488"/>
            </a:gdLst>
            <a:ahLst/>
            <a:cxnLst>
              <a:cxn ang="0">
                <a:pos x="T0" y="T1"/>
              </a:cxn>
              <a:cxn ang="0">
                <a:pos x="T2" y="T3"/>
              </a:cxn>
              <a:cxn ang="0">
                <a:pos x="T4" y="T5"/>
              </a:cxn>
              <a:cxn ang="0">
                <a:pos x="T6" y="T7"/>
              </a:cxn>
            </a:cxnLst>
            <a:rect l="0" t="0" r="r" b="b"/>
            <a:pathLst>
              <a:path w="386" h="488">
                <a:moveTo>
                  <a:pt x="102" y="488"/>
                </a:moveTo>
                <a:cubicBezTo>
                  <a:pt x="224" y="369"/>
                  <a:pt x="346" y="251"/>
                  <a:pt x="366" y="183"/>
                </a:cubicBezTo>
                <a:cubicBezTo>
                  <a:pt x="386" y="115"/>
                  <a:pt x="285" y="112"/>
                  <a:pt x="224" y="82"/>
                </a:cubicBezTo>
                <a:cubicBezTo>
                  <a:pt x="163" y="52"/>
                  <a:pt x="81" y="26"/>
                  <a:pt x="0" y="0"/>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364"/>
                                        </p:tgtEl>
                                        <p:attrNameLst>
                                          <p:attrName>style.visibility</p:attrName>
                                        </p:attrNameLst>
                                      </p:cBhvr>
                                      <p:to>
                                        <p:strVal val="visible"/>
                                      </p:to>
                                    </p:set>
                                    <p:animEffect transition="in" filter="blinds(horizontal)">
                                      <p:cBhvr>
                                        <p:cTn id="7" dur="500"/>
                                        <p:tgtEl>
                                          <p:spTgt spid="140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09600" y="304800"/>
            <a:ext cx="7772400" cy="484188"/>
          </a:xfrm>
        </p:spPr>
        <p:txBody>
          <a:bodyPr>
            <a:normAutofit fontScale="90000"/>
          </a:bodyPr>
          <a:lstStyle/>
          <a:p>
            <a:r>
              <a:rPr lang="en-US" sz="2800"/>
              <a:t>Four Violation Cases</a:t>
            </a:r>
          </a:p>
        </p:txBody>
      </p:sp>
      <p:sp>
        <p:nvSpPr>
          <p:cNvPr id="141315" name="Rectangle 3" descr="Rectangle: Click to edit Master text styles&#10;Second level&#10;Third level&#10;Fourth level&#10;Fifth level"/>
          <p:cNvSpPr>
            <a:spLocks noGrp="1" noChangeArrowheads="1"/>
          </p:cNvSpPr>
          <p:nvPr>
            <p:ph idx="1"/>
          </p:nvPr>
        </p:nvSpPr>
        <p:spPr>
          <a:xfrm>
            <a:off x="636588" y="720725"/>
            <a:ext cx="8175625" cy="5894388"/>
          </a:xfrm>
        </p:spPr>
        <p:txBody>
          <a:bodyPr/>
          <a:lstStyle/>
          <a:p>
            <a:pPr marL="609600" indent="-609600">
              <a:buFont typeface="Wingdings" pitchFamily="2" charset="2"/>
              <a:buNone/>
            </a:pPr>
            <a:r>
              <a:rPr lang="en-US" sz="2400"/>
              <a:t>	Denote by </a:t>
            </a:r>
            <a:r>
              <a:rPr lang="en-US" sz="2400">
                <a:sym typeface="Symbol" pitchFamily="18" charset="2"/>
              </a:rPr>
              <a:t> </a:t>
            </a:r>
            <a:r>
              <a:rPr lang="en-US" sz="2400"/>
              <a:t>the node that must be rebalanced</a:t>
            </a:r>
          </a:p>
          <a:p>
            <a:pPr marL="609600" indent="-609600">
              <a:buFont typeface="Wingdings" pitchFamily="2" charset="2"/>
              <a:buAutoNum type="arabicParenR"/>
            </a:pPr>
            <a:r>
              <a:rPr lang="en-US" sz="2000"/>
              <a:t>An insertion into the left subtree of the left child of </a:t>
            </a:r>
            <a:r>
              <a:rPr lang="en-US" sz="2000">
                <a:sym typeface="Symbol" pitchFamily="18" charset="2"/>
              </a:rPr>
              <a:t>.</a:t>
            </a:r>
          </a:p>
          <a:p>
            <a:pPr marL="609600" indent="-609600">
              <a:buFont typeface="Wingdings" pitchFamily="2" charset="2"/>
              <a:buAutoNum type="arabicParenR"/>
            </a:pPr>
            <a:r>
              <a:rPr lang="en-US" sz="2000">
                <a:sym typeface="Symbol" pitchFamily="18" charset="2"/>
              </a:rPr>
              <a:t>An insertion into the right subtree of the left child of .</a:t>
            </a:r>
          </a:p>
          <a:p>
            <a:pPr marL="609600" indent="-609600">
              <a:buFont typeface="Wingdings" pitchFamily="2" charset="2"/>
              <a:buAutoNum type="arabicParenR"/>
            </a:pPr>
            <a:r>
              <a:rPr lang="en-US" sz="2000">
                <a:sym typeface="Symbol" pitchFamily="18" charset="2"/>
              </a:rPr>
              <a:t>An insertion into the left subtree of the right child of .</a:t>
            </a:r>
          </a:p>
          <a:p>
            <a:pPr marL="609600" indent="-609600">
              <a:buFont typeface="Wingdings" pitchFamily="2" charset="2"/>
              <a:buAutoNum type="arabicParenR"/>
            </a:pPr>
            <a:r>
              <a:rPr lang="en-US" sz="2000">
                <a:sym typeface="Symbol" pitchFamily="18" charset="2"/>
              </a:rPr>
              <a:t>An insertion into the right subtree of the right child of .</a:t>
            </a:r>
          </a:p>
        </p:txBody>
      </p:sp>
      <p:grpSp>
        <p:nvGrpSpPr>
          <p:cNvPr id="141316" name="Group 4"/>
          <p:cNvGrpSpPr>
            <a:grpSpLocks/>
          </p:cNvGrpSpPr>
          <p:nvPr/>
        </p:nvGrpSpPr>
        <p:grpSpPr bwMode="auto">
          <a:xfrm>
            <a:off x="436563" y="3100388"/>
            <a:ext cx="3373437" cy="2644775"/>
            <a:chOff x="259" y="2097"/>
            <a:chExt cx="2125" cy="1666"/>
          </a:xfrm>
        </p:grpSpPr>
        <p:grpSp>
          <p:nvGrpSpPr>
            <p:cNvPr id="141317" name="Group 5"/>
            <p:cNvGrpSpPr>
              <a:grpSpLocks/>
            </p:cNvGrpSpPr>
            <p:nvPr/>
          </p:nvGrpSpPr>
          <p:grpSpPr bwMode="auto">
            <a:xfrm>
              <a:off x="259" y="2097"/>
              <a:ext cx="1927" cy="1666"/>
              <a:chOff x="2775" y="1942"/>
              <a:chExt cx="1927" cy="1666"/>
            </a:xfrm>
          </p:grpSpPr>
          <p:grpSp>
            <p:nvGrpSpPr>
              <p:cNvPr id="141318" name="Group 6"/>
              <p:cNvGrpSpPr>
                <a:grpSpLocks/>
              </p:cNvGrpSpPr>
              <p:nvPr/>
            </p:nvGrpSpPr>
            <p:grpSpPr bwMode="auto">
              <a:xfrm>
                <a:off x="2775" y="1942"/>
                <a:ext cx="1927" cy="1379"/>
                <a:chOff x="299" y="2202"/>
                <a:chExt cx="1927" cy="1379"/>
              </a:xfrm>
            </p:grpSpPr>
            <p:grpSp>
              <p:nvGrpSpPr>
                <p:cNvPr id="141319" name="Group 7"/>
                <p:cNvGrpSpPr>
                  <a:grpSpLocks/>
                </p:cNvGrpSpPr>
                <p:nvPr/>
              </p:nvGrpSpPr>
              <p:grpSpPr bwMode="auto">
                <a:xfrm>
                  <a:off x="1323" y="2202"/>
                  <a:ext cx="271" cy="264"/>
                  <a:chOff x="923" y="2202"/>
                  <a:chExt cx="271" cy="264"/>
                </a:xfrm>
              </p:grpSpPr>
              <p:sp>
                <p:nvSpPr>
                  <p:cNvPr id="141320" name="Oval 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1" name="Text Box 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1322" name="Group 10"/>
                <p:cNvGrpSpPr>
                  <a:grpSpLocks/>
                </p:cNvGrpSpPr>
                <p:nvPr/>
              </p:nvGrpSpPr>
              <p:grpSpPr bwMode="auto">
                <a:xfrm>
                  <a:off x="299" y="2519"/>
                  <a:ext cx="1002" cy="1062"/>
                  <a:chOff x="299" y="2519"/>
                  <a:chExt cx="1002" cy="1062"/>
                </a:xfrm>
              </p:grpSpPr>
              <p:grpSp>
                <p:nvGrpSpPr>
                  <p:cNvPr id="141323" name="Group 11"/>
                  <p:cNvGrpSpPr>
                    <a:grpSpLocks/>
                  </p:cNvGrpSpPr>
                  <p:nvPr/>
                </p:nvGrpSpPr>
                <p:grpSpPr bwMode="auto">
                  <a:xfrm>
                    <a:off x="700" y="2519"/>
                    <a:ext cx="271" cy="264"/>
                    <a:chOff x="923" y="2202"/>
                    <a:chExt cx="271" cy="264"/>
                  </a:xfrm>
                </p:grpSpPr>
                <p:sp>
                  <p:nvSpPr>
                    <p:cNvPr id="141324" name="Oval 12"/>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Text Box 13"/>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1326" name="Group 14"/>
                  <p:cNvGrpSpPr>
                    <a:grpSpLocks/>
                  </p:cNvGrpSpPr>
                  <p:nvPr/>
                </p:nvGrpSpPr>
                <p:grpSpPr bwMode="auto">
                  <a:xfrm>
                    <a:off x="299" y="2890"/>
                    <a:ext cx="271" cy="264"/>
                    <a:chOff x="923" y="2202"/>
                    <a:chExt cx="271" cy="264"/>
                  </a:xfrm>
                </p:grpSpPr>
                <p:sp>
                  <p:nvSpPr>
                    <p:cNvPr id="141327" name="Oval 15"/>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8" name="Text Box 16"/>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1329" name="Group 17"/>
                  <p:cNvGrpSpPr>
                    <a:grpSpLocks/>
                  </p:cNvGrpSpPr>
                  <p:nvPr/>
                </p:nvGrpSpPr>
                <p:grpSpPr bwMode="auto">
                  <a:xfrm>
                    <a:off x="1030" y="2893"/>
                    <a:ext cx="271" cy="264"/>
                    <a:chOff x="923" y="2202"/>
                    <a:chExt cx="271" cy="264"/>
                  </a:xfrm>
                </p:grpSpPr>
                <p:sp>
                  <p:nvSpPr>
                    <p:cNvPr id="141330" name="Oval 1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1" name="Text Box 1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1332" name="Group 20"/>
                  <p:cNvGrpSpPr>
                    <a:grpSpLocks/>
                  </p:cNvGrpSpPr>
                  <p:nvPr/>
                </p:nvGrpSpPr>
                <p:grpSpPr bwMode="auto">
                  <a:xfrm>
                    <a:off x="709" y="3317"/>
                    <a:ext cx="271" cy="264"/>
                    <a:chOff x="923" y="2202"/>
                    <a:chExt cx="271" cy="264"/>
                  </a:xfrm>
                </p:grpSpPr>
                <p:sp>
                  <p:nvSpPr>
                    <p:cNvPr id="141333" name="Oval 2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4" name="Text Box 2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1335" name="Line 23"/>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36" name="Line 24"/>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37" name="Line 25"/>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1338" name="Group 26"/>
                <p:cNvGrpSpPr>
                  <a:grpSpLocks/>
                </p:cNvGrpSpPr>
                <p:nvPr/>
              </p:nvGrpSpPr>
              <p:grpSpPr bwMode="auto">
                <a:xfrm>
                  <a:off x="1672" y="2506"/>
                  <a:ext cx="554" cy="668"/>
                  <a:chOff x="1520" y="2506"/>
                  <a:chExt cx="554" cy="668"/>
                </a:xfrm>
              </p:grpSpPr>
              <p:grpSp>
                <p:nvGrpSpPr>
                  <p:cNvPr id="141339" name="Group 27"/>
                  <p:cNvGrpSpPr>
                    <a:grpSpLocks/>
                  </p:cNvGrpSpPr>
                  <p:nvPr/>
                </p:nvGrpSpPr>
                <p:grpSpPr bwMode="auto">
                  <a:xfrm>
                    <a:off x="1803" y="2506"/>
                    <a:ext cx="271" cy="264"/>
                    <a:chOff x="923" y="2202"/>
                    <a:chExt cx="271" cy="264"/>
                  </a:xfrm>
                </p:grpSpPr>
                <p:sp>
                  <p:nvSpPr>
                    <p:cNvPr id="141340" name="Oval 2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1" name="Text Box 2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1342" name="Group 30"/>
                  <p:cNvGrpSpPr>
                    <a:grpSpLocks/>
                  </p:cNvGrpSpPr>
                  <p:nvPr/>
                </p:nvGrpSpPr>
                <p:grpSpPr bwMode="auto">
                  <a:xfrm>
                    <a:off x="1520" y="2910"/>
                    <a:ext cx="271" cy="264"/>
                    <a:chOff x="923" y="2202"/>
                    <a:chExt cx="271" cy="264"/>
                  </a:xfrm>
                </p:grpSpPr>
                <p:sp>
                  <p:nvSpPr>
                    <p:cNvPr id="141343" name="Oval 3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4" name="Text Box 3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1345" name="Line 33"/>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1346" name="Line 34"/>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47" name="Line 35"/>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1348" name="Group 36"/>
              <p:cNvGrpSpPr>
                <a:grpSpLocks/>
              </p:cNvGrpSpPr>
              <p:nvPr/>
            </p:nvGrpSpPr>
            <p:grpSpPr bwMode="auto">
              <a:xfrm>
                <a:off x="3812" y="3068"/>
                <a:ext cx="271" cy="264"/>
                <a:chOff x="923" y="2202"/>
                <a:chExt cx="271" cy="264"/>
              </a:xfrm>
            </p:grpSpPr>
            <p:sp>
              <p:nvSpPr>
                <p:cNvPr id="141349" name="Oval 3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0" name="Text Box 3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6</a:t>
                  </a:r>
                </a:p>
              </p:txBody>
            </p:sp>
          </p:grpSp>
          <p:sp>
            <p:nvSpPr>
              <p:cNvPr id="141351" name="Line 39"/>
              <p:cNvSpPr>
                <a:spLocks noChangeShapeType="1"/>
              </p:cNvSpPr>
              <p:nvPr/>
            </p:nvSpPr>
            <p:spPr bwMode="auto">
              <a:xfrm flipH="1">
                <a:off x="4032" y="2897"/>
                <a:ext cx="169" cy="20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52" name="Text Box 40"/>
              <p:cNvSpPr txBox="1">
                <a:spLocks noChangeArrowheads="1"/>
              </p:cNvSpPr>
              <p:nvPr/>
            </p:nvSpPr>
            <p:spPr bwMode="auto">
              <a:xfrm>
                <a:off x="3576" y="3377"/>
                <a:ext cx="8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Inserting 6</a:t>
                </a:r>
              </a:p>
            </p:txBody>
          </p:sp>
        </p:grpSp>
        <p:sp>
          <p:nvSpPr>
            <p:cNvPr id="141353" name="Text Box 41"/>
            <p:cNvSpPr txBox="1">
              <a:spLocks noChangeArrowheads="1"/>
            </p:cNvSpPr>
            <p:nvPr/>
          </p:nvSpPr>
          <p:spPr bwMode="auto">
            <a:xfrm>
              <a:off x="1576" y="32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1354" name="Text Box 42"/>
            <p:cNvSpPr txBox="1">
              <a:spLocks noChangeArrowheads="1"/>
            </p:cNvSpPr>
            <p:nvPr/>
          </p:nvSpPr>
          <p:spPr bwMode="auto">
            <a:xfrm>
              <a:off x="1917" y="2890"/>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1355" name="Text Box 43"/>
            <p:cNvSpPr txBox="1">
              <a:spLocks noChangeArrowheads="1"/>
            </p:cNvSpPr>
            <p:nvPr/>
          </p:nvSpPr>
          <p:spPr bwMode="auto">
            <a:xfrm>
              <a:off x="2189" y="241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grpSp>
        <p:nvGrpSpPr>
          <p:cNvPr id="141356" name="Group 44"/>
          <p:cNvGrpSpPr>
            <a:grpSpLocks/>
          </p:cNvGrpSpPr>
          <p:nvPr/>
        </p:nvGrpSpPr>
        <p:grpSpPr bwMode="auto">
          <a:xfrm>
            <a:off x="4316413" y="3024188"/>
            <a:ext cx="3605212" cy="2644775"/>
            <a:chOff x="2727" y="2134"/>
            <a:chExt cx="2271" cy="1666"/>
          </a:xfrm>
        </p:grpSpPr>
        <p:grpSp>
          <p:nvGrpSpPr>
            <p:cNvPr id="141357" name="Group 45"/>
            <p:cNvGrpSpPr>
              <a:grpSpLocks/>
            </p:cNvGrpSpPr>
            <p:nvPr/>
          </p:nvGrpSpPr>
          <p:grpSpPr bwMode="auto">
            <a:xfrm>
              <a:off x="2727" y="2134"/>
              <a:ext cx="1927" cy="1379"/>
              <a:chOff x="299" y="2202"/>
              <a:chExt cx="1927" cy="1379"/>
            </a:xfrm>
          </p:grpSpPr>
          <p:grpSp>
            <p:nvGrpSpPr>
              <p:cNvPr id="141358" name="Group 46"/>
              <p:cNvGrpSpPr>
                <a:grpSpLocks/>
              </p:cNvGrpSpPr>
              <p:nvPr/>
            </p:nvGrpSpPr>
            <p:grpSpPr bwMode="auto">
              <a:xfrm>
                <a:off x="1323" y="2202"/>
                <a:ext cx="271" cy="264"/>
                <a:chOff x="923" y="2202"/>
                <a:chExt cx="271" cy="264"/>
              </a:xfrm>
            </p:grpSpPr>
            <p:sp>
              <p:nvSpPr>
                <p:cNvPr id="141359" name="Oval 4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0" name="Text Box 4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1361" name="Group 49"/>
              <p:cNvGrpSpPr>
                <a:grpSpLocks/>
              </p:cNvGrpSpPr>
              <p:nvPr/>
            </p:nvGrpSpPr>
            <p:grpSpPr bwMode="auto">
              <a:xfrm>
                <a:off x="299" y="2519"/>
                <a:ext cx="1002" cy="1062"/>
                <a:chOff x="299" y="2519"/>
                <a:chExt cx="1002" cy="1062"/>
              </a:xfrm>
            </p:grpSpPr>
            <p:grpSp>
              <p:nvGrpSpPr>
                <p:cNvPr id="141362" name="Group 50"/>
                <p:cNvGrpSpPr>
                  <a:grpSpLocks/>
                </p:cNvGrpSpPr>
                <p:nvPr/>
              </p:nvGrpSpPr>
              <p:grpSpPr bwMode="auto">
                <a:xfrm>
                  <a:off x="700" y="2519"/>
                  <a:ext cx="271" cy="264"/>
                  <a:chOff x="923" y="2202"/>
                  <a:chExt cx="271" cy="264"/>
                </a:xfrm>
              </p:grpSpPr>
              <p:sp>
                <p:nvSpPr>
                  <p:cNvPr id="141363" name="Oval 5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4" name="Text Box 5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1365" name="Group 53"/>
                <p:cNvGrpSpPr>
                  <a:grpSpLocks/>
                </p:cNvGrpSpPr>
                <p:nvPr/>
              </p:nvGrpSpPr>
              <p:grpSpPr bwMode="auto">
                <a:xfrm>
                  <a:off x="299" y="2890"/>
                  <a:ext cx="271" cy="264"/>
                  <a:chOff x="923" y="2202"/>
                  <a:chExt cx="271" cy="264"/>
                </a:xfrm>
              </p:grpSpPr>
              <p:sp>
                <p:nvSpPr>
                  <p:cNvPr id="141366" name="Oval 54"/>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7" name="Text Box 55"/>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1368" name="Group 56"/>
                <p:cNvGrpSpPr>
                  <a:grpSpLocks/>
                </p:cNvGrpSpPr>
                <p:nvPr/>
              </p:nvGrpSpPr>
              <p:grpSpPr bwMode="auto">
                <a:xfrm>
                  <a:off x="1030" y="2893"/>
                  <a:ext cx="271" cy="264"/>
                  <a:chOff x="923" y="2202"/>
                  <a:chExt cx="271" cy="264"/>
                </a:xfrm>
              </p:grpSpPr>
              <p:sp>
                <p:nvSpPr>
                  <p:cNvPr id="141369" name="Oval 5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0" name="Text Box 5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1371" name="Group 59"/>
                <p:cNvGrpSpPr>
                  <a:grpSpLocks/>
                </p:cNvGrpSpPr>
                <p:nvPr/>
              </p:nvGrpSpPr>
              <p:grpSpPr bwMode="auto">
                <a:xfrm>
                  <a:off x="709" y="3317"/>
                  <a:ext cx="271" cy="264"/>
                  <a:chOff x="923" y="2202"/>
                  <a:chExt cx="271" cy="264"/>
                </a:xfrm>
              </p:grpSpPr>
              <p:sp>
                <p:nvSpPr>
                  <p:cNvPr id="141372" name="Oval 6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3" name="Text Box 6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1374" name="Line 62"/>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75" name="Line 63"/>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76" name="Line 64"/>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1377" name="Group 65"/>
              <p:cNvGrpSpPr>
                <a:grpSpLocks/>
              </p:cNvGrpSpPr>
              <p:nvPr/>
            </p:nvGrpSpPr>
            <p:grpSpPr bwMode="auto">
              <a:xfrm>
                <a:off x="1672" y="2506"/>
                <a:ext cx="554" cy="668"/>
                <a:chOff x="1520" y="2506"/>
                <a:chExt cx="554" cy="668"/>
              </a:xfrm>
            </p:grpSpPr>
            <p:grpSp>
              <p:nvGrpSpPr>
                <p:cNvPr id="141378" name="Group 66"/>
                <p:cNvGrpSpPr>
                  <a:grpSpLocks/>
                </p:cNvGrpSpPr>
                <p:nvPr/>
              </p:nvGrpSpPr>
              <p:grpSpPr bwMode="auto">
                <a:xfrm>
                  <a:off x="1803" y="2506"/>
                  <a:ext cx="271" cy="264"/>
                  <a:chOff x="923" y="2202"/>
                  <a:chExt cx="271" cy="264"/>
                </a:xfrm>
              </p:grpSpPr>
              <p:sp>
                <p:nvSpPr>
                  <p:cNvPr id="141379" name="Oval 6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80" name="Text Box 6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1381" name="Group 69"/>
                <p:cNvGrpSpPr>
                  <a:grpSpLocks/>
                </p:cNvGrpSpPr>
                <p:nvPr/>
              </p:nvGrpSpPr>
              <p:grpSpPr bwMode="auto">
                <a:xfrm>
                  <a:off x="1520" y="2910"/>
                  <a:ext cx="271" cy="264"/>
                  <a:chOff x="923" y="2202"/>
                  <a:chExt cx="271" cy="264"/>
                </a:xfrm>
              </p:grpSpPr>
              <p:sp>
                <p:nvSpPr>
                  <p:cNvPr id="141382" name="Oval 7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83" name="Text Box 7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1384" name="Line 72"/>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1385" name="Line 73"/>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86" name="Line 74"/>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1387" name="Oval 75"/>
            <p:cNvSpPr>
              <a:spLocks noChangeArrowheads="1"/>
            </p:cNvSpPr>
            <p:nvPr/>
          </p:nvSpPr>
          <p:spPr bwMode="auto">
            <a:xfrm>
              <a:off x="4500" y="3293"/>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88" name="Text Box 76"/>
            <p:cNvSpPr txBox="1">
              <a:spLocks noChangeArrowheads="1"/>
            </p:cNvSpPr>
            <p:nvPr/>
          </p:nvSpPr>
          <p:spPr bwMode="auto">
            <a:xfrm>
              <a:off x="4495" y="3322"/>
              <a:ext cx="29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7.5</a:t>
              </a:r>
            </a:p>
          </p:txBody>
        </p:sp>
        <p:sp>
          <p:nvSpPr>
            <p:cNvPr id="141389" name="Text Box 77"/>
            <p:cNvSpPr txBox="1">
              <a:spLocks noChangeArrowheads="1"/>
            </p:cNvSpPr>
            <p:nvPr/>
          </p:nvSpPr>
          <p:spPr bwMode="auto">
            <a:xfrm>
              <a:off x="3528" y="3569"/>
              <a:ext cx="9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Inserting 7.5</a:t>
              </a:r>
            </a:p>
          </p:txBody>
        </p:sp>
        <p:sp>
          <p:nvSpPr>
            <p:cNvPr id="141390" name="Text Box 78"/>
            <p:cNvSpPr txBox="1">
              <a:spLocks noChangeArrowheads="1"/>
            </p:cNvSpPr>
            <p:nvPr/>
          </p:nvSpPr>
          <p:spPr bwMode="auto">
            <a:xfrm>
              <a:off x="4803" y="335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1391" name="Text Box 79"/>
            <p:cNvSpPr txBox="1">
              <a:spLocks noChangeArrowheads="1"/>
            </p:cNvSpPr>
            <p:nvPr/>
          </p:nvSpPr>
          <p:spPr bwMode="auto">
            <a:xfrm>
              <a:off x="4385" y="292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1392" name="Text Box 80"/>
            <p:cNvSpPr txBox="1">
              <a:spLocks noChangeArrowheads="1"/>
            </p:cNvSpPr>
            <p:nvPr/>
          </p:nvSpPr>
          <p:spPr bwMode="auto">
            <a:xfrm>
              <a:off x="4657" y="245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sp>
          <p:nvSpPr>
            <p:cNvPr id="141393" name="Line 81"/>
            <p:cNvSpPr>
              <a:spLocks noChangeShapeType="1"/>
            </p:cNvSpPr>
            <p:nvPr/>
          </p:nvSpPr>
          <p:spPr bwMode="auto">
            <a:xfrm>
              <a:off x="4312" y="3083"/>
              <a:ext cx="271" cy="221"/>
            </a:xfrm>
            <a:prstGeom prst="line">
              <a:avLst/>
            </a:prstGeom>
            <a:noFill/>
            <a:ln w="1270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1394" name="Rectangle 82"/>
          <p:cNvSpPr>
            <a:spLocks noChangeArrowheads="1"/>
          </p:cNvSpPr>
          <p:nvPr/>
        </p:nvSpPr>
        <p:spPr bwMode="auto">
          <a:xfrm>
            <a:off x="3140075" y="3241675"/>
            <a:ext cx="34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a:t>
            </a:r>
          </a:p>
        </p:txBody>
      </p:sp>
      <p:sp>
        <p:nvSpPr>
          <p:cNvPr id="141395" name="Rectangle 83"/>
          <p:cNvSpPr>
            <a:spLocks noChangeArrowheads="1"/>
          </p:cNvSpPr>
          <p:nvPr/>
        </p:nvSpPr>
        <p:spPr bwMode="auto">
          <a:xfrm>
            <a:off x="7035800" y="3154363"/>
            <a:ext cx="34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1)</a:t>
            </a:r>
          </a:p>
        </p:txBody>
      </p:sp>
      <p:sp>
        <p:nvSpPr>
          <p:cNvPr id="142339"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normAutofit lnSpcReduction="10000"/>
          </a:bodyPr>
          <a:lstStyle/>
          <a:p>
            <a:pPr>
              <a:lnSpc>
                <a:spcPct val="90000"/>
              </a:lnSpc>
            </a:pPr>
            <a:r>
              <a:rPr lang="en-US" sz="2000"/>
              <a:t>Case 1): </a:t>
            </a:r>
            <a:r>
              <a:rPr lang="en-US" sz="1800">
                <a:solidFill>
                  <a:srgbClr val="FF00FF"/>
                </a:solidFill>
              </a:rPr>
              <a:t>An insertion into the left subtree of the left child of </a:t>
            </a:r>
            <a:r>
              <a:rPr lang="en-US" sz="1800">
                <a:solidFill>
                  <a:srgbClr val="FF00FF"/>
                </a:solidFill>
                <a:sym typeface="Symbol" pitchFamily="18" charset="2"/>
              </a:rPr>
              <a:t>.</a:t>
            </a:r>
            <a:endParaRPr lang="en-US" sz="2000">
              <a:solidFill>
                <a:srgbClr val="FF00FF"/>
              </a:solidFill>
            </a:endParaRPr>
          </a:p>
          <a:p>
            <a:pPr>
              <a:lnSpc>
                <a:spcPct val="90000"/>
              </a:lnSpc>
            </a:pPr>
            <a:r>
              <a:rPr lang="en-US" sz="2000"/>
              <a:t>Node k</a:t>
            </a:r>
            <a:r>
              <a:rPr lang="en-US" sz="2000" baseline="-25000"/>
              <a:t>2</a:t>
            </a:r>
            <a:r>
              <a:rPr lang="en-US" sz="2000"/>
              <a:t> is the first node on the path up to the root that violates the AVL balance property.</a:t>
            </a:r>
          </a:p>
          <a:p>
            <a:pPr>
              <a:lnSpc>
                <a:spcPct val="90000"/>
              </a:lnSpc>
            </a:pPr>
            <a:r>
              <a:rPr lang="en-US" sz="2000"/>
              <a:t>Node k</a:t>
            </a:r>
            <a:r>
              <a:rPr lang="en-US" sz="2000" baseline="-25000"/>
              <a:t>2</a:t>
            </a:r>
            <a:r>
              <a:rPr lang="en-US" sz="2000"/>
              <a:t> satisfies the AVL property before an insertion but violate it afterwards.</a:t>
            </a:r>
          </a:p>
          <a:p>
            <a:pPr>
              <a:lnSpc>
                <a:spcPct val="90000"/>
              </a:lnSpc>
            </a:pPr>
            <a:r>
              <a:rPr lang="en-US" sz="2000"/>
              <a:t>After insertion, subtree X has grown to an extra level, causing it to be exactly two levels deeper than Z.</a:t>
            </a:r>
          </a:p>
          <a:p>
            <a:pPr>
              <a:lnSpc>
                <a:spcPct val="90000"/>
              </a:lnSpc>
            </a:pPr>
            <a:r>
              <a:rPr lang="en-US" sz="2000"/>
              <a:t>Y cannot be at the same level as the new X because then k</a:t>
            </a:r>
            <a:r>
              <a:rPr lang="en-US" sz="2000" baseline="-25000"/>
              <a:t>2</a:t>
            </a:r>
            <a:r>
              <a:rPr lang="en-US" sz="2000"/>
              <a:t> would have been out of balance before the insertion.</a:t>
            </a:r>
          </a:p>
          <a:p>
            <a:pPr>
              <a:lnSpc>
                <a:spcPct val="90000"/>
              </a:lnSpc>
            </a:pPr>
            <a:r>
              <a:rPr lang="en-US" sz="2000"/>
              <a:t>Y cannot be the same level as Z because then  k</a:t>
            </a:r>
            <a:r>
              <a:rPr lang="en-US" sz="2000" baseline="-25000"/>
              <a:t>1</a:t>
            </a:r>
            <a:r>
              <a:rPr lang="en-US" sz="2000"/>
              <a:t> would be the first node that violates the AVL balancing condition.</a:t>
            </a:r>
          </a:p>
        </p:txBody>
      </p:sp>
      <p:sp>
        <p:nvSpPr>
          <p:cNvPr id="142340" name="Line 4"/>
          <p:cNvSpPr>
            <a:spLocks noChangeShapeType="1"/>
          </p:cNvSpPr>
          <p:nvPr/>
        </p:nvSpPr>
        <p:spPr bwMode="auto">
          <a:xfrm>
            <a:off x="604838" y="5397500"/>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41" name="Line 5"/>
          <p:cNvSpPr>
            <a:spLocks noChangeShapeType="1"/>
          </p:cNvSpPr>
          <p:nvPr/>
        </p:nvSpPr>
        <p:spPr bwMode="auto">
          <a:xfrm>
            <a:off x="604838" y="4899025"/>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42" name="Line 6"/>
          <p:cNvSpPr>
            <a:spLocks noChangeShapeType="1"/>
          </p:cNvSpPr>
          <p:nvPr/>
        </p:nvSpPr>
        <p:spPr bwMode="auto">
          <a:xfrm>
            <a:off x="604838" y="5867400"/>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2343" name="Group 7"/>
          <p:cNvGrpSpPr>
            <a:grpSpLocks/>
          </p:cNvGrpSpPr>
          <p:nvPr/>
        </p:nvGrpSpPr>
        <p:grpSpPr bwMode="auto">
          <a:xfrm>
            <a:off x="568325" y="4222750"/>
            <a:ext cx="2355850" cy="1662113"/>
            <a:chOff x="430" y="2513"/>
            <a:chExt cx="1484" cy="1047"/>
          </a:xfrm>
        </p:grpSpPr>
        <p:grpSp>
          <p:nvGrpSpPr>
            <p:cNvPr id="142344" name="Group 8"/>
            <p:cNvGrpSpPr>
              <a:grpSpLocks/>
            </p:cNvGrpSpPr>
            <p:nvPr/>
          </p:nvGrpSpPr>
          <p:grpSpPr bwMode="auto">
            <a:xfrm>
              <a:off x="1304" y="2513"/>
              <a:ext cx="250" cy="232"/>
              <a:chOff x="1304" y="2377"/>
              <a:chExt cx="250" cy="232"/>
            </a:xfrm>
          </p:grpSpPr>
          <p:sp>
            <p:nvSpPr>
              <p:cNvPr id="142345"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Text Box 1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2347" name="Group 11"/>
            <p:cNvGrpSpPr>
              <a:grpSpLocks/>
            </p:cNvGrpSpPr>
            <p:nvPr/>
          </p:nvGrpSpPr>
          <p:grpSpPr bwMode="auto">
            <a:xfrm>
              <a:off x="918" y="2907"/>
              <a:ext cx="250" cy="232"/>
              <a:chOff x="1304" y="2377"/>
              <a:chExt cx="250" cy="232"/>
            </a:xfrm>
          </p:grpSpPr>
          <p:sp>
            <p:nvSpPr>
              <p:cNvPr id="142348" name="Oval 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9" name="Text Box 1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2350" name="Freeform 14"/>
            <p:cNvSpPr>
              <a:spLocks/>
            </p:cNvSpPr>
            <p:nvPr/>
          </p:nvSpPr>
          <p:spPr bwMode="auto">
            <a:xfrm>
              <a:off x="430"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1" name="Freeform 15"/>
            <p:cNvSpPr>
              <a:spLocks/>
            </p:cNvSpPr>
            <p:nvPr/>
          </p:nvSpPr>
          <p:spPr bwMode="auto">
            <a:xfrm>
              <a:off x="1172"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2" name="Freeform 16"/>
            <p:cNvSpPr>
              <a:spLocks/>
            </p:cNvSpPr>
            <p:nvPr/>
          </p:nvSpPr>
          <p:spPr bwMode="auto">
            <a:xfrm>
              <a:off x="1542"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3" name="Line 17"/>
            <p:cNvSpPr>
              <a:spLocks noChangeShapeType="1"/>
            </p:cNvSpPr>
            <p:nvPr/>
          </p:nvSpPr>
          <p:spPr bwMode="auto">
            <a:xfrm flipH="1">
              <a:off x="610" y="307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4" name="Line 18"/>
            <p:cNvSpPr>
              <a:spLocks noChangeShapeType="1"/>
            </p:cNvSpPr>
            <p:nvPr/>
          </p:nvSpPr>
          <p:spPr bwMode="auto">
            <a:xfrm>
              <a:off x="1118" y="307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5" name="Line 19"/>
            <p:cNvSpPr>
              <a:spLocks noChangeShapeType="1"/>
            </p:cNvSpPr>
            <p:nvPr/>
          </p:nvSpPr>
          <p:spPr bwMode="auto">
            <a:xfrm flipH="1">
              <a:off x="1059"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6" name="Line 20"/>
            <p:cNvSpPr>
              <a:spLocks noChangeShapeType="1"/>
            </p:cNvSpPr>
            <p:nvPr/>
          </p:nvSpPr>
          <p:spPr bwMode="auto">
            <a:xfrm>
              <a:off x="1499"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57" name="Text Box 21"/>
            <p:cNvSpPr txBox="1">
              <a:spLocks noChangeArrowheads="1"/>
            </p:cNvSpPr>
            <p:nvPr/>
          </p:nvSpPr>
          <p:spPr bwMode="auto">
            <a:xfrm>
              <a:off x="502"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2358" name="Text Box 22"/>
            <p:cNvSpPr txBox="1">
              <a:spLocks noChangeArrowheads="1"/>
            </p:cNvSpPr>
            <p:nvPr/>
          </p:nvSpPr>
          <p:spPr bwMode="auto">
            <a:xfrm>
              <a:off x="1249"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2359" name="Text Box 23"/>
            <p:cNvSpPr txBox="1">
              <a:spLocks noChangeArrowheads="1"/>
            </p:cNvSpPr>
            <p:nvPr/>
          </p:nvSpPr>
          <p:spPr bwMode="auto">
            <a:xfrm>
              <a:off x="1633"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42360" name="Line 24"/>
          <p:cNvSpPr>
            <a:spLocks noChangeShapeType="1"/>
          </p:cNvSpPr>
          <p:nvPr/>
        </p:nvSpPr>
        <p:spPr bwMode="auto">
          <a:xfrm>
            <a:off x="604838" y="633888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2361" name="Group 25"/>
          <p:cNvGrpSpPr>
            <a:grpSpLocks/>
          </p:cNvGrpSpPr>
          <p:nvPr/>
        </p:nvGrpSpPr>
        <p:grpSpPr bwMode="auto">
          <a:xfrm>
            <a:off x="3079750" y="4213225"/>
            <a:ext cx="2384425" cy="2138363"/>
            <a:chOff x="1940" y="2507"/>
            <a:chExt cx="1502" cy="1347"/>
          </a:xfrm>
        </p:grpSpPr>
        <p:grpSp>
          <p:nvGrpSpPr>
            <p:cNvPr id="142362" name="Group 26"/>
            <p:cNvGrpSpPr>
              <a:grpSpLocks/>
            </p:cNvGrpSpPr>
            <p:nvPr/>
          </p:nvGrpSpPr>
          <p:grpSpPr bwMode="auto">
            <a:xfrm>
              <a:off x="2832" y="2507"/>
              <a:ext cx="250" cy="232"/>
              <a:chOff x="1304" y="2377"/>
              <a:chExt cx="250" cy="232"/>
            </a:xfrm>
          </p:grpSpPr>
          <p:sp>
            <p:nvSpPr>
              <p:cNvPr id="142363" name="Oval 2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64" name="Text Box 2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2365" name="Group 29"/>
            <p:cNvGrpSpPr>
              <a:grpSpLocks/>
            </p:cNvGrpSpPr>
            <p:nvPr/>
          </p:nvGrpSpPr>
          <p:grpSpPr bwMode="auto">
            <a:xfrm>
              <a:off x="2446" y="2901"/>
              <a:ext cx="250" cy="232"/>
              <a:chOff x="1304" y="2377"/>
              <a:chExt cx="250" cy="232"/>
            </a:xfrm>
          </p:grpSpPr>
          <p:sp>
            <p:nvSpPr>
              <p:cNvPr id="142366" name="Oval 3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67" name="Text Box 3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2368" name="Freeform 32"/>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69" name="Freeform 33"/>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70" name="Line 34"/>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71" name="Line 35"/>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72" name="Line 36"/>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73" name="Line 37"/>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74" name="Text Box 38"/>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2375" name="Text Box 39"/>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2376" name="Text Box 40"/>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2377" name="Freeform 41"/>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2378" name="Group 42"/>
          <p:cNvGrpSpPr>
            <a:grpSpLocks/>
          </p:cNvGrpSpPr>
          <p:nvPr/>
        </p:nvGrpSpPr>
        <p:grpSpPr bwMode="auto">
          <a:xfrm>
            <a:off x="5849938" y="4217988"/>
            <a:ext cx="2482850" cy="1662112"/>
            <a:chOff x="3877" y="2510"/>
            <a:chExt cx="1564" cy="1047"/>
          </a:xfrm>
        </p:grpSpPr>
        <p:grpSp>
          <p:nvGrpSpPr>
            <p:cNvPr id="142379" name="Group 43"/>
            <p:cNvGrpSpPr>
              <a:grpSpLocks/>
            </p:cNvGrpSpPr>
            <p:nvPr/>
          </p:nvGrpSpPr>
          <p:grpSpPr bwMode="auto">
            <a:xfrm>
              <a:off x="4489" y="2510"/>
              <a:ext cx="250" cy="232"/>
              <a:chOff x="1304" y="2377"/>
              <a:chExt cx="250" cy="232"/>
            </a:xfrm>
          </p:grpSpPr>
          <p:sp>
            <p:nvSpPr>
              <p:cNvPr id="142380"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1" name="Text Box 4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42382" name="Group 46"/>
            <p:cNvGrpSpPr>
              <a:grpSpLocks/>
            </p:cNvGrpSpPr>
            <p:nvPr/>
          </p:nvGrpSpPr>
          <p:grpSpPr bwMode="auto">
            <a:xfrm>
              <a:off x="4805" y="2914"/>
              <a:ext cx="250" cy="232"/>
              <a:chOff x="1304" y="2377"/>
              <a:chExt cx="250" cy="232"/>
            </a:xfrm>
          </p:grpSpPr>
          <p:sp>
            <p:nvSpPr>
              <p:cNvPr id="142383"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4"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42385" name="Line 49"/>
            <p:cNvSpPr>
              <a:spLocks noChangeShapeType="1"/>
            </p:cNvSpPr>
            <p:nvPr/>
          </p:nvSpPr>
          <p:spPr bwMode="auto">
            <a:xfrm flipH="1">
              <a:off x="4490" y="3080"/>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86" name="Line 50"/>
            <p:cNvSpPr>
              <a:spLocks noChangeShapeType="1"/>
            </p:cNvSpPr>
            <p:nvPr/>
          </p:nvSpPr>
          <p:spPr bwMode="auto">
            <a:xfrm>
              <a:off x="5015" y="3072"/>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87" name="Line 51"/>
            <p:cNvSpPr>
              <a:spLocks noChangeShapeType="1"/>
            </p:cNvSpPr>
            <p:nvPr/>
          </p:nvSpPr>
          <p:spPr bwMode="auto">
            <a:xfrm>
              <a:off x="4684" y="2691"/>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2388" name="Group 52"/>
            <p:cNvGrpSpPr>
              <a:grpSpLocks/>
            </p:cNvGrpSpPr>
            <p:nvPr/>
          </p:nvGrpSpPr>
          <p:grpSpPr bwMode="auto">
            <a:xfrm>
              <a:off x="5069" y="3261"/>
              <a:ext cx="372" cy="296"/>
              <a:chOff x="4357" y="3269"/>
              <a:chExt cx="372" cy="296"/>
            </a:xfrm>
          </p:grpSpPr>
          <p:sp>
            <p:nvSpPr>
              <p:cNvPr id="142389" name="Freeform 53"/>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90" name="Text Box 54"/>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42391" name="Group 55"/>
            <p:cNvGrpSpPr>
              <a:grpSpLocks/>
            </p:cNvGrpSpPr>
            <p:nvPr/>
          </p:nvGrpSpPr>
          <p:grpSpPr bwMode="auto">
            <a:xfrm>
              <a:off x="4329" y="3252"/>
              <a:ext cx="372" cy="297"/>
              <a:chOff x="4727" y="2956"/>
              <a:chExt cx="372" cy="297"/>
            </a:xfrm>
          </p:grpSpPr>
          <p:sp>
            <p:nvSpPr>
              <p:cNvPr id="142392" name="Freeform 56"/>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93" name="Text Box 57"/>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2394" name="Group 58"/>
            <p:cNvGrpSpPr>
              <a:grpSpLocks/>
            </p:cNvGrpSpPr>
            <p:nvPr/>
          </p:nvGrpSpPr>
          <p:grpSpPr bwMode="auto">
            <a:xfrm>
              <a:off x="3877" y="2952"/>
              <a:ext cx="372" cy="601"/>
              <a:chOff x="3597" y="3264"/>
              <a:chExt cx="372" cy="601"/>
            </a:xfrm>
          </p:grpSpPr>
          <p:sp>
            <p:nvSpPr>
              <p:cNvPr id="142395" name="Text Box 59"/>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2396" name="Freeform 60"/>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2397" name="Line 61"/>
            <p:cNvSpPr>
              <a:spLocks noChangeShapeType="1"/>
            </p:cNvSpPr>
            <p:nvPr/>
          </p:nvSpPr>
          <p:spPr bwMode="auto">
            <a:xfrm flipH="1">
              <a:off x="4057" y="2694"/>
              <a:ext cx="441"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2398" name="Line 62"/>
          <p:cNvSpPr>
            <a:spLocks noChangeShapeType="1"/>
          </p:cNvSpPr>
          <p:nvPr/>
        </p:nvSpPr>
        <p:spPr bwMode="auto">
          <a:xfrm>
            <a:off x="2944813" y="4456113"/>
            <a:ext cx="954087"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399" name="Line 63"/>
          <p:cNvSpPr>
            <a:spLocks noChangeShapeType="1"/>
          </p:cNvSpPr>
          <p:nvPr/>
        </p:nvSpPr>
        <p:spPr bwMode="auto">
          <a:xfrm>
            <a:off x="5324475" y="4441825"/>
            <a:ext cx="1009650" cy="1588"/>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2400" name="Text Box 64"/>
          <p:cNvSpPr txBox="1">
            <a:spLocks noChangeArrowheads="1"/>
          </p:cNvSpPr>
          <p:nvPr/>
        </p:nvSpPr>
        <p:spPr bwMode="auto">
          <a:xfrm>
            <a:off x="795338" y="6384925"/>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2401" name="Text Box 65"/>
          <p:cNvSpPr txBox="1">
            <a:spLocks noChangeArrowheads="1"/>
          </p:cNvSpPr>
          <p:nvPr/>
        </p:nvSpPr>
        <p:spPr bwMode="auto">
          <a:xfrm>
            <a:off x="1068388" y="5994400"/>
            <a:ext cx="158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42402" name="Text Box 66"/>
          <p:cNvSpPr txBox="1">
            <a:spLocks noChangeArrowheads="1"/>
          </p:cNvSpPr>
          <p:nvPr/>
        </p:nvSpPr>
        <p:spPr bwMode="auto">
          <a:xfrm>
            <a:off x="3789363" y="5999163"/>
            <a:ext cx="143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42403" name="Text Box 67"/>
          <p:cNvSpPr txBox="1">
            <a:spLocks noChangeArrowheads="1"/>
          </p:cNvSpPr>
          <p:nvPr/>
        </p:nvSpPr>
        <p:spPr bwMode="auto">
          <a:xfrm>
            <a:off x="6227763" y="5991225"/>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1) (cont.)</a:t>
            </a:r>
          </a:p>
        </p:txBody>
      </p:sp>
      <p:sp>
        <p:nvSpPr>
          <p:cNvPr id="143363"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lstStyle/>
          <a:p>
            <a:r>
              <a:rPr lang="en-US" sz="2400"/>
              <a:t>Performing the single rotation:</a:t>
            </a:r>
          </a:p>
          <a:p>
            <a:pPr lvl="1"/>
            <a:r>
              <a:rPr lang="en-US" sz="2000"/>
              <a:t>k</a:t>
            </a:r>
            <a:r>
              <a:rPr lang="en-US" sz="2000" baseline="-25000"/>
              <a:t>1</a:t>
            </a:r>
            <a:r>
              <a:rPr lang="en-US" sz="2000"/>
              <a:t> becomes the new root.</a:t>
            </a:r>
          </a:p>
          <a:p>
            <a:pPr lvl="1"/>
            <a:r>
              <a:rPr lang="en-US" sz="2000"/>
              <a:t>Since k</a:t>
            </a:r>
            <a:r>
              <a:rPr lang="en-US" sz="2000" baseline="-25000"/>
              <a:t>2 </a:t>
            </a:r>
            <a:r>
              <a:rPr lang="en-US" sz="2000"/>
              <a:t>&gt;= k</a:t>
            </a:r>
            <a:r>
              <a:rPr lang="en-US" sz="2000" baseline="-25000"/>
              <a:t>1</a:t>
            </a:r>
            <a:r>
              <a:rPr lang="en-US" sz="2000"/>
              <a:t>, k</a:t>
            </a:r>
            <a:r>
              <a:rPr lang="en-US" sz="2000" baseline="-25000"/>
              <a:t>2</a:t>
            </a:r>
            <a:r>
              <a:rPr lang="en-US" sz="2000"/>
              <a:t> becomes the right child of k</a:t>
            </a:r>
            <a:r>
              <a:rPr lang="en-US" sz="2000" baseline="-25000"/>
              <a:t>1</a:t>
            </a:r>
            <a:r>
              <a:rPr lang="en-US" sz="2000"/>
              <a:t>.</a:t>
            </a:r>
          </a:p>
          <a:p>
            <a:pPr lvl="1"/>
            <a:r>
              <a:rPr lang="en-US" sz="2000"/>
              <a:t>Z remains the right child of  k</a:t>
            </a:r>
            <a:r>
              <a:rPr lang="en-US" sz="2000" baseline="-25000"/>
              <a:t>2</a:t>
            </a:r>
            <a:endParaRPr lang="en-US" sz="2000"/>
          </a:p>
          <a:p>
            <a:pPr lvl="1"/>
            <a:r>
              <a:rPr lang="en-US" sz="2000"/>
              <a:t>X remains the left child of k</a:t>
            </a:r>
            <a:r>
              <a:rPr lang="en-US" sz="2000" baseline="-25000"/>
              <a:t>1</a:t>
            </a:r>
            <a:r>
              <a:rPr lang="en-US" sz="2000"/>
              <a:t> </a:t>
            </a:r>
          </a:p>
          <a:p>
            <a:pPr lvl="1"/>
            <a:r>
              <a:rPr lang="en-US" sz="2000"/>
              <a:t>Subtree Y is placed as k</a:t>
            </a:r>
            <a:r>
              <a:rPr lang="en-US" sz="2000" baseline="-25000"/>
              <a:t>2</a:t>
            </a:r>
            <a:r>
              <a:rPr lang="en-US" sz="2000"/>
              <a:t>’s left child</a:t>
            </a:r>
          </a:p>
        </p:txBody>
      </p:sp>
      <p:sp>
        <p:nvSpPr>
          <p:cNvPr id="143364" name="Line 4"/>
          <p:cNvSpPr>
            <a:spLocks noChangeShapeType="1"/>
          </p:cNvSpPr>
          <p:nvPr/>
        </p:nvSpPr>
        <p:spPr bwMode="auto">
          <a:xfrm>
            <a:off x="604838" y="516413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65" name="Line 5"/>
          <p:cNvSpPr>
            <a:spLocks noChangeShapeType="1"/>
          </p:cNvSpPr>
          <p:nvPr/>
        </p:nvSpPr>
        <p:spPr bwMode="auto">
          <a:xfrm>
            <a:off x="604838" y="4665663"/>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66" name="Line 6"/>
          <p:cNvSpPr>
            <a:spLocks noChangeShapeType="1"/>
          </p:cNvSpPr>
          <p:nvPr/>
        </p:nvSpPr>
        <p:spPr bwMode="auto">
          <a:xfrm>
            <a:off x="604838" y="5634038"/>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3367" name="Group 7"/>
          <p:cNvGrpSpPr>
            <a:grpSpLocks/>
          </p:cNvGrpSpPr>
          <p:nvPr/>
        </p:nvGrpSpPr>
        <p:grpSpPr bwMode="auto">
          <a:xfrm>
            <a:off x="568325" y="3989388"/>
            <a:ext cx="2355850" cy="1662112"/>
            <a:chOff x="430" y="2513"/>
            <a:chExt cx="1484" cy="1047"/>
          </a:xfrm>
        </p:grpSpPr>
        <p:grpSp>
          <p:nvGrpSpPr>
            <p:cNvPr id="143368" name="Group 8"/>
            <p:cNvGrpSpPr>
              <a:grpSpLocks/>
            </p:cNvGrpSpPr>
            <p:nvPr/>
          </p:nvGrpSpPr>
          <p:grpSpPr bwMode="auto">
            <a:xfrm>
              <a:off x="1304" y="2513"/>
              <a:ext cx="250" cy="232"/>
              <a:chOff x="1304" y="2377"/>
              <a:chExt cx="250" cy="232"/>
            </a:xfrm>
          </p:grpSpPr>
          <p:sp>
            <p:nvSpPr>
              <p:cNvPr id="143369"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0" name="Text Box 1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3371" name="Group 11"/>
            <p:cNvGrpSpPr>
              <a:grpSpLocks/>
            </p:cNvGrpSpPr>
            <p:nvPr/>
          </p:nvGrpSpPr>
          <p:grpSpPr bwMode="auto">
            <a:xfrm>
              <a:off x="918" y="2907"/>
              <a:ext cx="250" cy="232"/>
              <a:chOff x="1304" y="2377"/>
              <a:chExt cx="250" cy="232"/>
            </a:xfrm>
          </p:grpSpPr>
          <p:sp>
            <p:nvSpPr>
              <p:cNvPr id="143372" name="Oval 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Text Box 1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3374" name="Freeform 14"/>
            <p:cNvSpPr>
              <a:spLocks/>
            </p:cNvSpPr>
            <p:nvPr/>
          </p:nvSpPr>
          <p:spPr bwMode="auto">
            <a:xfrm>
              <a:off x="430"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5" name="Freeform 15"/>
            <p:cNvSpPr>
              <a:spLocks/>
            </p:cNvSpPr>
            <p:nvPr/>
          </p:nvSpPr>
          <p:spPr bwMode="auto">
            <a:xfrm>
              <a:off x="1172"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6" name="Freeform 16"/>
            <p:cNvSpPr>
              <a:spLocks/>
            </p:cNvSpPr>
            <p:nvPr/>
          </p:nvSpPr>
          <p:spPr bwMode="auto">
            <a:xfrm>
              <a:off x="1542"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7" name="Line 17"/>
            <p:cNvSpPr>
              <a:spLocks noChangeShapeType="1"/>
            </p:cNvSpPr>
            <p:nvPr/>
          </p:nvSpPr>
          <p:spPr bwMode="auto">
            <a:xfrm flipH="1">
              <a:off x="610" y="307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8" name="Line 18"/>
            <p:cNvSpPr>
              <a:spLocks noChangeShapeType="1"/>
            </p:cNvSpPr>
            <p:nvPr/>
          </p:nvSpPr>
          <p:spPr bwMode="auto">
            <a:xfrm>
              <a:off x="1118" y="307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9" name="Line 19"/>
            <p:cNvSpPr>
              <a:spLocks noChangeShapeType="1"/>
            </p:cNvSpPr>
            <p:nvPr/>
          </p:nvSpPr>
          <p:spPr bwMode="auto">
            <a:xfrm flipH="1">
              <a:off x="1059"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80" name="Line 20"/>
            <p:cNvSpPr>
              <a:spLocks noChangeShapeType="1"/>
            </p:cNvSpPr>
            <p:nvPr/>
          </p:nvSpPr>
          <p:spPr bwMode="auto">
            <a:xfrm>
              <a:off x="1499"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81" name="Text Box 21"/>
            <p:cNvSpPr txBox="1">
              <a:spLocks noChangeArrowheads="1"/>
            </p:cNvSpPr>
            <p:nvPr/>
          </p:nvSpPr>
          <p:spPr bwMode="auto">
            <a:xfrm>
              <a:off x="502"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3382" name="Text Box 22"/>
            <p:cNvSpPr txBox="1">
              <a:spLocks noChangeArrowheads="1"/>
            </p:cNvSpPr>
            <p:nvPr/>
          </p:nvSpPr>
          <p:spPr bwMode="auto">
            <a:xfrm>
              <a:off x="1249"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3383" name="Text Box 23"/>
            <p:cNvSpPr txBox="1">
              <a:spLocks noChangeArrowheads="1"/>
            </p:cNvSpPr>
            <p:nvPr/>
          </p:nvSpPr>
          <p:spPr bwMode="auto">
            <a:xfrm>
              <a:off x="1633"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43384" name="Line 24"/>
          <p:cNvSpPr>
            <a:spLocks noChangeShapeType="1"/>
          </p:cNvSpPr>
          <p:nvPr/>
        </p:nvSpPr>
        <p:spPr bwMode="auto">
          <a:xfrm>
            <a:off x="604838" y="6105525"/>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3385" name="Group 25"/>
          <p:cNvGrpSpPr>
            <a:grpSpLocks/>
          </p:cNvGrpSpPr>
          <p:nvPr/>
        </p:nvGrpSpPr>
        <p:grpSpPr bwMode="auto">
          <a:xfrm>
            <a:off x="3079750" y="3979863"/>
            <a:ext cx="2384425" cy="2138362"/>
            <a:chOff x="1940" y="2507"/>
            <a:chExt cx="1502" cy="1347"/>
          </a:xfrm>
        </p:grpSpPr>
        <p:grpSp>
          <p:nvGrpSpPr>
            <p:cNvPr id="143386" name="Group 26"/>
            <p:cNvGrpSpPr>
              <a:grpSpLocks/>
            </p:cNvGrpSpPr>
            <p:nvPr/>
          </p:nvGrpSpPr>
          <p:grpSpPr bwMode="auto">
            <a:xfrm>
              <a:off x="2832" y="2507"/>
              <a:ext cx="250" cy="232"/>
              <a:chOff x="1304" y="2377"/>
              <a:chExt cx="250" cy="232"/>
            </a:xfrm>
          </p:grpSpPr>
          <p:sp>
            <p:nvSpPr>
              <p:cNvPr id="143387" name="Oval 2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8" name="Text Box 2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3389" name="Group 29"/>
            <p:cNvGrpSpPr>
              <a:grpSpLocks/>
            </p:cNvGrpSpPr>
            <p:nvPr/>
          </p:nvGrpSpPr>
          <p:grpSpPr bwMode="auto">
            <a:xfrm>
              <a:off x="2446" y="2901"/>
              <a:ext cx="250" cy="232"/>
              <a:chOff x="1304" y="2377"/>
              <a:chExt cx="250" cy="232"/>
            </a:xfrm>
          </p:grpSpPr>
          <p:sp>
            <p:nvSpPr>
              <p:cNvPr id="143390" name="Oval 3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1" name="Text Box 3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3392" name="Freeform 32"/>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3" name="Freeform 33"/>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4" name="Line 34"/>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5" name="Line 35"/>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6" name="Line 36"/>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7" name="Line 37"/>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98" name="Text Box 38"/>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3399" name="Text Box 39"/>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3400" name="Text Box 40"/>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3401" name="Freeform 41"/>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3402" name="Group 42"/>
          <p:cNvGrpSpPr>
            <a:grpSpLocks/>
          </p:cNvGrpSpPr>
          <p:nvPr/>
        </p:nvGrpSpPr>
        <p:grpSpPr bwMode="auto">
          <a:xfrm>
            <a:off x="5849938" y="3984625"/>
            <a:ext cx="2482850" cy="1662113"/>
            <a:chOff x="3877" y="2510"/>
            <a:chExt cx="1564" cy="1047"/>
          </a:xfrm>
        </p:grpSpPr>
        <p:grpSp>
          <p:nvGrpSpPr>
            <p:cNvPr id="143403" name="Group 43"/>
            <p:cNvGrpSpPr>
              <a:grpSpLocks/>
            </p:cNvGrpSpPr>
            <p:nvPr/>
          </p:nvGrpSpPr>
          <p:grpSpPr bwMode="auto">
            <a:xfrm>
              <a:off x="4489" y="2510"/>
              <a:ext cx="250" cy="232"/>
              <a:chOff x="1304" y="2377"/>
              <a:chExt cx="250" cy="232"/>
            </a:xfrm>
          </p:grpSpPr>
          <p:sp>
            <p:nvSpPr>
              <p:cNvPr id="143404"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5" name="Text Box 4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43406" name="Group 46"/>
            <p:cNvGrpSpPr>
              <a:grpSpLocks/>
            </p:cNvGrpSpPr>
            <p:nvPr/>
          </p:nvGrpSpPr>
          <p:grpSpPr bwMode="auto">
            <a:xfrm>
              <a:off x="4805" y="2914"/>
              <a:ext cx="250" cy="232"/>
              <a:chOff x="1304" y="2377"/>
              <a:chExt cx="250" cy="232"/>
            </a:xfrm>
          </p:grpSpPr>
          <p:sp>
            <p:nvSpPr>
              <p:cNvPr id="143407"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8"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43409" name="Line 49"/>
            <p:cNvSpPr>
              <a:spLocks noChangeShapeType="1"/>
            </p:cNvSpPr>
            <p:nvPr/>
          </p:nvSpPr>
          <p:spPr bwMode="auto">
            <a:xfrm flipH="1">
              <a:off x="4490" y="3080"/>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10" name="Line 50"/>
            <p:cNvSpPr>
              <a:spLocks noChangeShapeType="1"/>
            </p:cNvSpPr>
            <p:nvPr/>
          </p:nvSpPr>
          <p:spPr bwMode="auto">
            <a:xfrm>
              <a:off x="5015" y="3072"/>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11" name="Line 51"/>
            <p:cNvSpPr>
              <a:spLocks noChangeShapeType="1"/>
            </p:cNvSpPr>
            <p:nvPr/>
          </p:nvSpPr>
          <p:spPr bwMode="auto">
            <a:xfrm>
              <a:off x="4684" y="2691"/>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3412" name="Group 52"/>
            <p:cNvGrpSpPr>
              <a:grpSpLocks/>
            </p:cNvGrpSpPr>
            <p:nvPr/>
          </p:nvGrpSpPr>
          <p:grpSpPr bwMode="auto">
            <a:xfrm>
              <a:off x="5069" y="3261"/>
              <a:ext cx="372" cy="296"/>
              <a:chOff x="4357" y="3269"/>
              <a:chExt cx="372" cy="296"/>
            </a:xfrm>
          </p:grpSpPr>
          <p:sp>
            <p:nvSpPr>
              <p:cNvPr id="143413" name="Freeform 53"/>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14" name="Text Box 54"/>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43415" name="Group 55"/>
            <p:cNvGrpSpPr>
              <a:grpSpLocks/>
            </p:cNvGrpSpPr>
            <p:nvPr/>
          </p:nvGrpSpPr>
          <p:grpSpPr bwMode="auto">
            <a:xfrm>
              <a:off x="4329" y="3252"/>
              <a:ext cx="372" cy="297"/>
              <a:chOff x="4727" y="2956"/>
              <a:chExt cx="372" cy="297"/>
            </a:xfrm>
          </p:grpSpPr>
          <p:sp>
            <p:nvSpPr>
              <p:cNvPr id="143416" name="Freeform 56"/>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17" name="Text Box 57"/>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3418" name="Group 58"/>
            <p:cNvGrpSpPr>
              <a:grpSpLocks/>
            </p:cNvGrpSpPr>
            <p:nvPr/>
          </p:nvGrpSpPr>
          <p:grpSpPr bwMode="auto">
            <a:xfrm>
              <a:off x="3877" y="2952"/>
              <a:ext cx="372" cy="601"/>
              <a:chOff x="3597" y="3264"/>
              <a:chExt cx="372" cy="601"/>
            </a:xfrm>
          </p:grpSpPr>
          <p:sp>
            <p:nvSpPr>
              <p:cNvPr id="143419" name="Text Box 59"/>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3420" name="Freeform 60"/>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3421" name="Line 61"/>
            <p:cNvSpPr>
              <a:spLocks noChangeShapeType="1"/>
            </p:cNvSpPr>
            <p:nvPr/>
          </p:nvSpPr>
          <p:spPr bwMode="auto">
            <a:xfrm flipH="1">
              <a:off x="4057" y="2694"/>
              <a:ext cx="441"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3422" name="Line 62"/>
          <p:cNvSpPr>
            <a:spLocks noChangeShapeType="1"/>
          </p:cNvSpPr>
          <p:nvPr/>
        </p:nvSpPr>
        <p:spPr bwMode="auto">
          <a:xfrm>
            <a:off x="2944813" y="4222750"/>
            <a:ext cx="954087"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23" name="Line 63"/>
          <p:cNvSpPr>
            <a:spLocks noChangeShapeType="1"/>
          </p:cNvSpPr>
          <p:nvPr/>
        </p:nvSpPr>
        <p:spPr bwMode="auto">
          <a:xfrm>
            <a:off x="5324475" y="4208463"/>
            <a:ext cx="1009650" cy="1587"/>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24" name="Text Box 64"/>
          <p:cNvSpPr txBox="1">
            <a:spLocks noChangeArrowheads="1"/>
          </p:cNvSpPr>
          <p:nvPr/>
        </p:nvSpPr>
        <p:spPr bwMode="auto">
          <a:xfrm>
            <a:off x="795338" y="6151563"/>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3425" name="Text Box 65"/>
          <p:cNvSpPr txBox="1">
            <a:spLocks noChangeArrowheads="1"/>
          </p:cNvSpPr>
          <p:nvPr/>
        </p:nvSpPr>
        <p:spPr bwMode="auto">
          <a:xfrm>
            <a:off x="1068388" y="5761038"/>
            <a:ext cx="158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43426" name="Text Box 66"/>
          <p:cNvSpPr txBox="1">
            <a:spLocks noChangeArrowheads="1"/>
          </p:cNvSpPr>
          <p:nvPr/>
        </p:nvSpPr>
        <p:spPr bwMode="auto">
          <a:xfrm>
            <a:off x="3789363" y="5765800"/>
            <a:ext cx="143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43427" name="Text Box 67"/>
          <p:cNvSpPr txBox="1">
            <a:spLocks noChangeArrowheads="1"/>
          </p:cNvSpPr>
          <p:nvPr/>
        </p:nvSpPr>
        <p:spPr bwMode="auto">
          <a:xfrm>
            <a:off x="6227763" y="5757863"/>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1) (cont.)</a:t>
            </a:r>
          </a:p>
        </p:txBody>
      </p:sp>
      <p:sp>
        <p:nvSpPr>
          <p:cNvPr id="144387"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lstStyle/>
          <a:p>
            <a:r>
              <a:rPr lang="en-US" sz="2000"/>
              <a:t>Essentially, X moves up one level, Y stays at the same level, and Z moves down one level.</a:t>
            </a:r>
          </a:p>
          <a:p>
            <a:r>
              <a:rPr lang="en-US" sz="2000"/>
              <a:t>k</a:t>
            </a:r>
            <a:r>
              <a:rPr lang="en-US" sz="2000" baseline="-25000"/>
              <a:t>2 </a:t>
            </a:r>
            <a:r>
              <a:rPr lang="en-US" sz="2000"/>
              <a:t>and k</a:t>
            </a:r>
            <a:r>
              <a:rPr lang="en-US" sz="2000" baseline="-25000"/>
              <a:t>1</a:t>
            </a:r>
            <a:r>
              <a:rPr lang="en-US" sz="2000"/>
              <a:t> satisfy the AVL balance property, and have subtrees that are exactly the same height.</a:t>
            </a:r>
          </a:p>
          <a:p>
            <a:r>
              <a:rPr lang="en-US" sz="2000"/>
              <a:t>The new height of the entire subtrees is </a:t>
            </a:r>
            <a:r>
              <a:rPr lang="en-US" sz="2000">
                <a:solidFill>
                  <a:srgbClr val="FF00FF"/>
                </a:solidFill>
              </a:rPr>
              <a:t>exactly the same</a:t>
            </a:r>
            <a:r>
              <a:rPr lang="en-US" sz="2000"/>
              <a:t> as the height of the original subtree prior to the insertion that caused X to grow.</a:t>
            </a:r>
          </a:p>
          <a:p>
            <a:r>
              <a:rPr lang="en-US" sz="2000"/>
              <a:t>No further updating of heights on the path to the root is needed, and consequently </a:t>
            </a:r>
            <a:r>
              <a:rPr lang="en-US" sz="2000">
                <a:solidFill>
                  <a:srgbClr val="FF00FF"/>
                </a:solidFill>
              </a:rPr>
              <a:t>no further rotations</a:t>
            </a:r>
            <a:r>
              <a:rPr lang="en-US" sz="2000"/>
              <a:t> are needed.</a:t>
            </a:r>
          </a:p>
        </p:txBody>
      </p:sp>
      <p:sp>
        <p:nvSpPr>
          <p:cNvPr id="144388" name="Line 4"/>
          <p:cNvSpPr>
            <a:spLocks noChangeShapeType="1"/>
          </p:cNvSpPr>
          <p:nvPr/>
        </p:nvSpPr>
        <p:spPr bwMode="auto">
          <a:xfrm>
            <a:off x="604838" y="516413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389" name="Line 5"/>
          <p:cNvSpPr>
            <a:spLocks noChangeShapeType="1"/>
          </p:cNvSpPr>
          <p:nvPr/>
        </p:nvSpPr>
        <p:spPr bwMode="auto">
          <a:xfrm>
            <a:off x="604838" y="4665663"/>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390" name="Line 6"/>
          <p:cNvSpPr>
            <a:spLocks noChangeShapeType="1"/>
          </p:cNvSpPr>
          <p:nvPr/>
        </p:nvSpPr>
        <p:spPr bwMode="auto">
          <a:xfrm>
            <a:off x="604838" y="5634038"/>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391" name="Line 7"/>
          <p:cNvSpPr>
            <a:spLocks noChangeShapeType="1"/>
          </p:cNvSpPr>
          <p:nvPr/>
        </p:nvSpPr>
        <p:spPr bwMode="auto">
          <a:xfrm>
            <a:off x="604838" y="6105525"/>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4392" name="Group 8"/>
          <p:cNvGrpSpPr>
            <a:grpSpLocks/>
          </p:cNvGrpSpPr>
          <p:nvPr/>
        </p:nvGrpSpPr>
        <p:grpSpPr bwMode="auto">
          <a:xfrm>
            <a:off x="4495800" y="3979863"/>
            <a:ext cx="396875" cy="368300"/>
            <a:chOff x="1304" y="2377"/>
            <a:chExt cx="250" cy="232"/>
          </a:xfrm>
        </p:grpSpPr>
        <p:sp>
          <p:nvSpPr>
            <p:cNvPr id="144393"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4" name="Text Box 1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4395" name="Group 11"/>
          <p:cNvGrpSpPr>
            <a:grpSpLocks/>
          </p:cNvGrpSpPr>
          <p:nvPr/>
        </p:nvGrpSpPr>
        <p:grpSpPr bwMode="auto">
          <a:xfrm>
            <a:off x="3883025" y="4605338"/>
            <a:ext cx="396875" cy="368300"/>
            <a:chOff x="1304" y="2377"/>
            <a:chExt cx="250" cy="232"/>
          </a:xfrm>
        </p:grpSpPr>
        <p:sp>
          <p:nvSpPr>
            <p:cNvPr id="144396" name="Oval 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7" name="Text Box 1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4398" name="Freeform 14"/>
          <p:cNvSpPr>
            <a:spLocks/>
          </p:cNvSpPr>
          <p:nvPr/>
        </p:nvSpPr>
        <p:spPr bwMode="auto">
          <a:xfrm>
            <a:off x="4286250" y="5172075"/>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399" name="Freeform 15"/>
          <p:cNvSpPr>
            <a:spLocks/>
          </p:cNvSpPr>
          <p:nvPr/>
        </p:nvSpPr>
        <p:spPr bwMode="auto">
          <a:xfrm>
            <a:off x="4873625" y="4675188"/>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00" name="Line 16"/>
          <p:cNvSpPr>
            <a:spLocks noChangeShapeType="1"/>
          </p:cNvSpPr>
          <p:nvPr/>
        </p:nvSpPr>
        <p:spPr bwMode="auto">
          <a:xfrm flipH="1">
            <a:off x="3394075" y="4872038"/>
            <a:ext cx="496888"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01" name="Line 17"/>
          <p:cNvSpPr>
            <a:spLocks noChangeShapeType="1"/>
          </p:cNvSpPr>
          <p:nvPr/>
        </p:nvSpPr>
        <p:spPr bwMode="auto">
          <a:xfrm>
            <a:off x="4200525" y="4872038"/>
            <a:ext cx="349250" cy="295275"/>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02" name="Line 18"/>
          <p:cNvSpPr>
            <a:spLocks noChangeShapeType="1"/>
          </p:cNvSpPr>
          <p:nvPr/>
        </p:nvSpPr>
        <p:spPr bwMode="auto">
          <a:xfrm flipH="1">
            <a:off x="4106863" y="4267200"/>
            <a:ext cx="415925" cy="376238"/>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03" name="Line 19"/>
          <p:cNvSpPr>
            <a:spLocks noChangeShapeType="1"/>
          </p:cNvSpPr>
          <p:nvPr/>
        </p:nvSpPr>
        <p:spPr bwMode="auto">
          <a:xfrm>
            <a:off x="4805363" y="4267200"/>
            <a:ext cx="363537"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04" name="Text Box 20"/>
          <p:cNvSpPr txBox="1">
            <a:spLocks noChangeArrowheads="1"/>
          </p:cNvSpPr>
          <p:nvPr/>
        </p:nvSpPr>
        <p:spPr bwMode="auto">
          <a:xfrm>
            <a:off x="3209925" y="57277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4405" name="Text Box 21"/>
          <p:cNvSpPr txBox="1">
            <a:spLocks noChangeArrowheads="1"/>
          </p:cNvSpPr>
          <p:nvPr/>
        </p:nvSpPr>
        <p:spPr bwMode="auto">
          <a:xfrm>
            <a:off x="4408488" y="5273675"/>
            <a:ext cx="315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4406" name="Text Box 22"/>
          <p:cNvSpPr txBox="1">
            <a:spLocks noChangeArrowheads="1"/>
          </p:cNvSpPr>
          <p:nvPr/>
        </p:nvSpPr>
        <p:spPr bwMode="auto">
          <a:xfrm>
            <a:off x="5018088" y="4779963"/>
            <a:ext cx="312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4407" name="Freeform 23"/>
          <p:cNvSpPr>
            <a:spLocks/>
          </p:cNvSpPr>
          <p:nvPr/>
        </p:nvSpPr>
        <p:spPr bwMode="auto">
          <a:xfrm>
            <a:off x="3079750" y="5164138"/>
            <a:ext cx="590550" cy="954087"/>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4408" name="Group 24"/>
          <p:cNvGrpSpPr>
            <a:grpSpLocks/>
          </p:cNvGrpSpPr>
          <p:nvPr/>
        </p:nvGrpSpPr>
        <p:grpSpPr bwMode="auto">
          <a:xfrm>
            <a:off x="6821488" y="3984625"/>
            <a:ext cx="396875" cy="368300"/>
            <a:chOff x="1304" y="2377"/>
            <a:chExt cx="250" cy="232"/>
          </a:xfrm>
        </p:grpSpPr>
        <p:sp>
          <p:nvSpPr>
            <p:cNvPr id="144409" name="Oval 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0" name="Text Box 2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44411" name="Group 27"/>
          <p:cNvGrpSpPr>
            <a:grpSpLocks/>
          </p:cNvGrpSpPr>
          <p:nvPr/>
        </p:nvGrpSpPr>
        <p:grpSpPr bwMode="auto">
          <a:xfrm>
            <a:off x="7323138" y="4625975"/>
            <a:ext cx="396875" cy="368300"/>
            <a:chOff x="1304" y="2377"/>
            <a:chExt cx="250" cy="232"/>
          </a:xfrm>
        </p:grpSpPr>
        <p:sp>
          <p:nvSpPr>
            <p:cNvPr id="144412" name="Oval 2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3" name="Text Box 2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44414" name="Line 30"/>
          <p:cNvSpPr>
            <a:spLocks noChangeShapeType="1"/>
          </p:cNvSpPr>
          <p:nvPr/>
        </p:nvSpPr>
        <p:spPr bwMode="auto">
          <a:xfrm flipH="1">
            <a:off x="6823075" y="4889500"/>
            <a:ext cx="496888" cy="2952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15" name="Line 31"/>
          <p:cNvSpPr>
            <a:spLocks noChangeShapeType="1"/>
          </p:cNvSpPr>
          <p:nvPr/>
        </p:nvSpPr>
        <p:spPr bwMode="auto">
          <a:xfrm>
            <a:off x="7656513" y="4876800"/>
            <a:ext cx="349250"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16" name="Line 32"/>
          <p:cNvSpPr>
            <a:spLocks noChangeShapeType="1"/>
          </p:cNvSpPr>
          <p:nvPr/>
        </p:nvSpPr>
        <p:spPr bwMode="auto">
          <a:xfrm>
            <a:off x="7131050" y="4271963"/>
            <a:ext cx="363538" cy="40322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4417" name="Group 33"/>
          <p:cNvGrpSpPr>
            <a:grpSpLocks/>
          </p:cNvGrpSpPr>
          <p:nvPr/>
        </p:nvGrpSpPr>
        <p:grpSpPr bwMode="auto">
          <a:xfrm>
            <a:off x="7742238" y="5176838"/>
            <a:ext cx="590550" cy="469900"/>
            <a:chOff x="4357" y="3269"/>
            <a:chExt cx="372" cy="296"/>
          </a:xfrm>
        </p:grpSpPr>
        <p:sp>
          <p:nvSpPr>
            <p:cNvPr id="144418" name="Freeform 34"/>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19" name="Text Box 35"/>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44420" name="Group 36"/>
          <p:cNvGrpSpPr>
            <a:grpSpLocks/>
          </p:cNvGrpSpPr>
          <p:nvPr/>
        </p:nvGrpSpPr>
        <p:grpSpPr bwMode="auto">
          <a:xfrm>
            <a:off x="6567488" y="5162550"/>
            <a:ext cx="590550" cy="471488"/>
            <a:chOff x="4727" y="2956"/>
            <a:chExt cx="372" cy="297"/>
          </a:xfrm>
        </p:grpSpPr>
        <p:sp>
          <p:nvSpPr>
            <p:cNvPr id="144421" name="Freeform 37"/>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22" name="Text Box 38"/>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4423" name="Group 39"/>
          <p:cNvGrpSpPr>
            <a:grpSpLocks/>
          </p:cNvGrpSpPr>
          <p:nvPr/>
        </p:nvGrpSpPr>
        <p:grpSpPr bwMode="auto">
          <a:xfrm>
            <a:off x="5849938" y="4686300"/>
            <a:ext cx="590550" cy="954088"/>
            <a:chOff x="3597" y="3264"/>
            <a:chExt cx="372" cy="601"/>
          </a:xfrm>
        </p:grpSpPr>
        <p:sp>
          <p:nvSpPr>
            <p:cNvPr id="144424" name="Text Box 40"/>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4425" name="Freeform 41"/>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4426" name="Line 42"/>
          <p:cNvSpPr>
            <a:spLocks noChangeShapeType="1"/>
          </p:cNvSpPr>
          <p:nvPr/>
        </p:nvSpPr>
        <p:spPr bwMode="auto">
          <a:xfrm flipH="1">
            <a:off x="6135688" y="4276725"/>
            <a:ext cx="700087"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27" name="Line 43"/>
          <p:cNvSpPr>
            <a:spLocks noChangeShapeType="1"/>
          </p:cNvSpPr>
          <p:nvPr/>
        </p:nvSpPr>
        <p:spPr bwMode="auto">
          <a:xfrm>
            <a:off x="2944813" y="4222750"/>
            <a:ext cx="954087"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28" name="Line 44"/>
          <p:cNvSpPr>
            <a:spLocks noChangeShapeType="1"/>
          </p:cNvSpPr>
          <p:nvPr/>
        </p:nvSpPr>
        <p:spPr bwMode="auto">
          <a:xfrm>
            <a:off x="5324475" y="4208463"/>
            <a:ext cx="1009650" cy="1587"/>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29" name="Text Box 45"/>
          <p:cNvSpPr txBox="1">
            <a:spLocks noChangeArrowheads="1"/>
          </p:cNvSpPr>
          <p:nvPr/>
        </p:nvSpPr>
        <p:spPr bwMode="auto">
          <a:xfrm>
            <a:off x="795338" y="6151563"/>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4430" name="Text Box 46"/>
          <p:cNvSpPr txBox="1">
            <a:spLocks noChangeArrowheads="1"/>
          </p:cNvSpPr>
          <p:nvPr/>
        </p:nvSpPr>
        <p:spPr bwMode="auto">
          <a:xfrm>
            <a:off x="6227763" y="5757863"/>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44431" name="Group 47"/>
          <p:cNvGrpSpPr>
            <a:grpSpLocks/>
          </p:cNvGrpSpPr>
          <p:nvPr/>
        </p:nvGrpSpPr>
        <p:grpSpPr bwMode="auto">
          <a:xfrm>
            <a:off x="501650" y="3984625"/>
            <a:ext cx="2384425" cy="2138363"/>
            <a:chOff x="1940" y="2507"/>
            <a:chExt cx="1502" cy="1347"/>
          </a:xfrm>
        </p:grpSpPr>
        <p:grpSp>
          <p:nvGrpSpPr>
            <p:cNvPr id="144432" name="Group 48"/>
            <p:cNvGrpSpPr>
              <a:grpSpLocks/>
            </p:cNvGrpSpPr>
            <p:nvPr/>
          </p:nvGrpSpPr>
          <p:grpSpPr bwMode="auto">
            <a:xfrm>
              <a:off x="2832" y="2507"/>
              <a:ext cx="250" cy="232"/>
              <a:chOff x="1304" y="2377"/>
              <a:chExt cx="250" cy="232"/>
            </a:xfrm>
          </p:grpSpPr>
          <p:sp>
            <p:nvSpPr>
              <p:cNvPr id="144433" name="Oval 4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4" name="Text Box 5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4435" name="Group 51"/>
            <p:cNvGrpSpPr>
              <a:grpSpLocks/>
            </p:cNvGrpSpPr>
            <p:nvPr/>
          </p:nvGrpSpPr>
          <p:grpSpPr bwMode="auto">
            <a:xfrm>
              <a:off x="2446" y="2901"/>
              <a:ext cx="250" cy="232"/>
              <a:chOff x="1304" y="2377"/>
              <a:chExt cx="250" cy="232"/>
            </a:xfrm>
          </p:grpSpPr>
          <p:sp>
            <p:nvSpPr>
              <p:cNvPr id="144436" name="Oval 5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7" name="Text Box 5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4438" name="Freeform 54"/>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39" name="Freeform 55"/>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0" name="Line 56"/>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1" name="Line 57"/>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2" name="Line 58"/>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3" name="Line 59"/>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4" name="Text Box 60"/>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4445" name="Text Box 61"/>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4446" name="Text Box 62"/>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4447" name="Freeform 63"/>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4448" name="Line 64"/>
          <p:cNvSpPr>
            <a:spLocks noChangeShapeType="1"/>
          </p:cNvSpPr>
          <p:nvPr/>
        </p:nvSpPr>
        <p:spPr bwMode="auto">
          <a:xfrm flipH="1">
            <a:off x="4559300" y="4343400"/>
            <a:ext cx="106363" cy="820738"/>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49" name="Freeform 65"/>
          <p:cNvSpPr>
            <a:spLocks/>
          </p:cNvSpPr>
          <p:nvPr/>
        </p:nvSpPr>
        <p:spPr bwMode="auto">
          <a:xfrm>
            <a:off x="3670300" y="4432300"/>
            <a:ext cx="908050" cy="1592263"/>
          </a:xfrm>
          <a:custGeom>
            <a:avLst/>
            <a:gdLst>
              <a:gd name="T0" fmla="*/ 0 w 572"/>
              <a:gd name="T1" fmla="*/ 579 h 1003"/>
              <a:gd name="T2" fmla="*/ 322 w 572"/>
              <a:gd name="T3" fmla="*/ 410 h 1003"/>
              <a:gd name="T4" fmla="*/ 407 w 572"/>
              <a:gd name="T5" fmla="*/ 147 h 1003"/>
              <a:gd name="T6" fmla="*/ 509 w 572"/>
              <a:gd name="T7" fmla="*/ 20 h 1003"/>
              <a:gd name="T8" fmla="*/ 568 w 572"/>
              <a:gd name="T9" fmla="*/ 37 h 1003"/>
              <a:gd name="T10" fmla="*/ 534 w 572"/>
              <a:gd name="T11" fmla="*/ 240 h 1003"/>
              <a:gd name="T12" fmla="*/ 424 w 572"/>
              <a:gd name="T13" fmla="*/ 503 h 1003"/>
              <a:gd name="T14" fmla="*/ 322 w 572"/>
              <a:gd name="T15" fmla="*/ 706 h 1003"/>
              <a:gd name="T16" fmla="*/ 449 w 572"/>
              <a:gd name="T17"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1003">
                <a:moveTo>
                  <a:pt x="0" y="579"/>
                </a:moveTo>
                <a:cubicBezTo>
                  <a:pt x="127" y="530"/>
                  <a:pt x="254" y="482"/>
                  <a:pt x="322" y="410"/>
                </a:cubicBezTo>
                <a:cubicBezTo>
                  <a:pt x="390" y="338"/>
                  <a:pt x="376" y="212"/>
                  <a:pt x="407" y="147"/>
                </a:cubicBezTo>
                <a:cubicBezTo>
                  <a:pt x="438" y="82"/>
                  <a:pt x="482" y="38"/>
                  <a:pt x="509" y="20"/>
                </a:cubicBezTo>
                <a:cubicBezTo>
                  <a:pt x="536" y="2"/>
                  <a:pt x="564" y="0"/>
                  <a:pt x="568" y="37"/>
                </a:cubicBezTo>
                <a:cubicBezTo>
                  <a:pt x="572" y="74"/>
                  <a:pt x="558" y="162"/>
                  <a:pt x="534" y="240"/>
                </a:cubicBezTo>
                <a:cubicBezTo>
                  <a:pt x="510" y="318"/>
                  <a:pt x="459" y="425"/>
                  <a:pt x="424" y="503"/>
                </a:cubicBezTo>
                <a:cubicBezTo>
                  <a:pt x="389" y="581"/>
                  <a:pt x="318" y="623"/>
                  <a:pt x="322" y="706"/>
                </a:cubicBezTo>
                <a:cubicBezTo>
                  <a:pt x="326" y="789"/>
                  <a:pt x="387" y="896"/>
                  <a:pt x="449" y="1003"/>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4450" name="Text Box 66"/>
          <p:cNvSpPr txBox="1">
            <a:spLocks noChangeArrowheads="1"/>
          </p:cNvSpPr>
          <p:nvPr/>
        </p:nvSpPr>
        <p:spPr bwMode="auto">
          <a:xfrm>
            <a:off x="3619500" y="4343400"/>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304800"/>
            <a:ext cx="7772400" cy="536575"/>
          </a:xfrm>
        </p:spPr>
        <p:txBody>
          <a:bodyPr>
            <a:normAutofit fontScale="90000"/>
          </a:bodyPr>
          <a:lstStyle/>
          <a:p>
            <a:r>
              <a:rPr lang="en-US" sz="3200"/>
              <a:t>Leaves and Siblings</a:t>
            </a:r>
          </a:p>
        </p:txBody>
      </p:sp>
      <p:sp>
        <p:nvSpPr>
          <p:cNvPr id="89091"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Each node may have an arbitrary number of children, possibly zero.</a:t>
            </a:r>
          </a:p>
          <a:p>
            <a:r>
              <a:rPr lang="en-US" sz="2400"/>
              <a:t>Nodes with no children are known as </a:t>
            </a:r>
            <a:r>
              <a:rPr lang="en-US" sz="2400" i="1">
                <a:solidFill>
                  <a:schemeClr val="hlink"/>
                </a:solidFill>
              </a:rPr>
              <a:t>leaves</a:t>
            </a:r>
            <a:r>
              <a:rPr lang="en-US" sz="2400"/>
              <a:t>.</a:t>
            </a:r>
          </a:p>
          <a:p>
            <a:r>
              <a:rPr lang="en-US" sz="2400"/>
              <a:t>Nodes with the same parent are </a:t>
            </a:r>
            <a:r>
              <a:rPr lang="en-US" sz="2400" i="1">
                <a:solidFill>
                  <a:schemeClr val="hlink"/>
                </a:solidFill>
              </a:rPr>
              <a:t>siblings</a:t>
            </a:r>
            <a:r>
              <a:rPr lang="en-US" sz="2400"/>
              <a:t>.</a:t>
            </a:r>
          </a:p>
        </p:txBody>
      </p:sp>
      <p:pic>
        <p:nvPicPr>
          <p:cNvPr id="89092" name="Picture 4"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463" y="4132263"/>
            <a:ext cx="5715000" cy="1836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304800"/>
            <a:ext cx="7772400" cy="334963"/>
          </a:xfrm>
        </p:spPr>
        <p:txBody>
          <a:bodyPr>
            <a:normAutofit fontScale="90000"/>
          </a:bodyPr>
          <a:lstStyle/>
          <a:p>
            <a:r>
              <a:rPr lang="en-US" sz="2800"/>
              <a:t>Examples: fixes case 1) </a:t>
            </a:r>
          </a:p>
        </p:txBody>
      </p:sp>
      <p:grpSp>
        <p:nvGrpSpPr>
          <p:cNvPr id="145411" name="Group 3"/>
          <p:cNvGrpSpPr>
            <a:grpSpLocks/>
          </p:cNvGrpSpPr>
          <p:nvPr/>
        </p:nvGrpSpPr>
        <p:grpSpPr bwMode="auto">
          <a:xfrm>
            <a:off x="392113" y="773113"/>
            <a:ext cx="3363912" cy="2211387"/>
            <a:chOff x="502" y="2537"/>
            <a:chExt cx="2119" cy="1393"/>
          </a:xfrm>
        </p:grpSpPr>
        <p:grpSp>
          <p:nvGrpSpPr>
            <p:cNvPr id="145412" name="Group 4"/>
            <p:cNvGrpSpPr>
              <a:grpSpLocks/>
            </p:cNvGrpSpPr>
            <p:nvPr/>
          </p:nvGrpSpPr>
          <p:grpSpPr bwMode="auto">
            <a:xfrm>
              <a:off x="502" y="2551"/>
              <a:ext cx="1927" cy="1379"/>
              <a:chOff x="299" y="2202"/>
              <a:chExt cx="1927" cy="1379"/>
            </a:xfrm>
          </p:grpSpPr>
          <p:grpSp>
            <p:nvGrpSpPr>
              <p:cNvPr id="145413" name="Group 5"/>
              <p:cNvGrpSpPr>
                <a:grpSpLocks/>
              </p:cNvGrpSpPr>
              <p:nvPr/>
            </p:nvGrpSpPr>
            <p:grpSpPr bwMode="auto">
              <a:xfrm>
                <a:off x="1323" y="2202"/>
                <a:ext cx="271" cy="264"/>
                <a:chOff x="923" y="2202"/>
                <a:chExt cx="271" cy="264"/>
              </a:xfrm>
            </p:grpSpPr>
            <p:sp>
              <p:nvSpPr>
                <p:cNvPr id="145414" name="Oval 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5" name="Text Box 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5416" name="Group 8"/>
              <p:cNvGrpSpPr>
                <a:grpSpLocks/>
              </p:cNvGrpSpPr>
              <p:nvPr/>
            </p:nvGrpSpPr>
            <p:grpSpPr bwMode="auto">
              <a:xfrm>
                <a:off x="299" y="2519"/>
                <a:ext cx="1002" cy="1062"/>
                <a:chOff x="299" y="2519"/>
                <a:chExt cx="1002" cy="1062"/>
              </a:xfrm>
            </p:grpSpPr>
            <p:grpSp>
              <p:nvGrpSpPr>
                <p:cNvPr id="145417" name="Group 9"/>
                <p:cNvGrpSpPr>
                  <a:grpSpLocks/>
                </p:cNvGrpSpPr>
                <p:nvPr/>
              </p:nvGrpSpPr>
              <p:grpSpPr bwMode="auto">
                <a:xfrm>
                  <a:off x="700" y="2519"/>
                  <a:ext cx="271" cy="264"/>
                  <a:chOff x="923" y="2202"/>
                  <a:chExt cx="271" cy="264"/>
                </a:xfrm>
              </p:grpSpPr>
              <p:sp>
                <p:nvSpPr>
                  <p:cNvPr id="145418" name="Oval 1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9" name="Text Box 1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5420" name="Group 12"/>
                <p:cNvGrpSpPr>
                  <a:grpSpLocks/>
                </p:cNvGrpSpPr>
                <p:nvPr/>
              </p:nvGrpSpPr>
              <p:grpSpPr bwMode="auto">
                <a:xfrm>
                  <a:off x="299" y="2890"/>
                  <a:ext cx="271" cy="264"/>
                  <a:chOff x="923" y="2202"/>
                  <a:chExt cx="271" cy="264"/>
                </a:xfrm>
              </p:grpSpPr>
              <p:sp>
                <p:nvSpPr>
                  <p:cNvPr id="145421" name="Oval 13"/>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2" name="Text Box 14"/>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5423" name="Group 15"/>
                <p:cNvGrpSpPr>
                  <a:grpSpLocks/>
                </p:cNvGrpSpPr>
                <p:nvPr/>
              </p:nvGrpSpPr>
              <p:grpSpPr bwMode="auto">
                <a:xfrm>
                  <a:off x="1030" y="2893"/>
                  <a:ext cx="271" cy="264"/>
                  <a:chOff x="923" y="2202"/>
                  <a:chExt cx="271" cy="264"/>
                </a:xfrm>
              </p:grpSpPr>
              <p:sp>
                <p:nvSpPr>
                  <p:cNvPr id="145424" name="Oval 1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5" name="Text Box 1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5426" name="Group 18"/>
                <p:cNvGrpSpPr>
                  <a:grpSpLocks/>
                </p:cNvGrpSpPr>
                <p:nvPr/>
              </p:nvGrpSpPr>
              <p:grpSpPr bwMode="auto">
                <a:xfrm>
                  <a:off x="709" y="3317"/>
                  <a:ext cx="271" cy="264"/>
                  <a:chOff x="923" y="2202"/>
                  <a:chExt cx="271" cy="264"/>
                </a:xfrm>
              </p:grpSpPr>
              <p:sp>
                <p:nvSpPr>
                  <p:cNvPr id="145427" name="Oval 1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8" name="Text Box 2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5429" name="Line 21"/>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30" name="Line 22"/>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31" name="Line 23"/>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5432" name="Group 24"/>
              <p:cNvGrpSpPr>
                <a:grpSpLocks/>
              </p:cNvGrpSpPr>
              <p:nvPr/>
            </p:nvGrpSpPr>
            <p:grpSpPr bwMode="auto">
              <a:xfrm>
                <a:off x="1672" y="2506"/>
                <a:ext cx="554" cy="668"/>
                <a:chOff x="1520" y="2506"/>
                <a:chExt cx="554" cy="668"/>
              </a:xfrm>
            </p:grpSpPr>
            <p:grpSp>
              <p:nvGrpSpPr>
                <p:cNvPr id="145433" name="Group 25"/>
                <p:cNvGrpSpPr>
                  <a:grpSpLocks/>
                </p:cNvGrpSpPr>
                <p:nvPr/>
              </p:nvGrpSpPr>
              <p:grpSpPr bwMode="auto">
                <a:xfrm>
                  <a:off x="1803" y="2506"/>
                  <a:ext cx="271" cy="264"/>
                  <a:chOff x="923" y="2202"/>
                  <a:chExt cx="271" cy="264"/>
                </a:xfrm>
              </p:grpSpPr>
              <p:sp>
                <p:nvSpPr>
                  <p:cNvPr id="145434" name="Oval 2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35" name="Text Box 2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5436" name="Group 28"/>
                <p:cNvGrpSpPr>
                  <a:grpSpLocks/>
                </p:cNvGrpSpPr>
                <p:nvPr/>
              </p:nvGrpSpPr>
              <p:grpSpPr bwMode="auto">
                <a:xfrm>
                  <a:off x="1520" y="2910"/>
                  <a:ext cx="271" cy="264"/>
                  <a:chOff x="923" y="2202"/>
                  <a:chExt cx="271" cy="264"/>
                </a:xfrm>
              </p:grpSpPr>
              <p:sp>
                <p:nvSpPr>
                  <p:cNvPr id="145437" name="Oval 2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38" name="Text Box 3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5439" name="Line 31"/>
                <p:cNvSpPr>
                  <a:spLocks noChangeShapeType="1"/>
                </p:cNvSpPr>
                <p:nvPr/>
              </p:nvSpPr>
              <p:spPr bwMode="auto">
                <a:xfrm flipH="1">
                  <a:off x="1720" y="2753"/>
                  <a:ext cx="152"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5440" name="Line 32"/>
              <p:cNvSpPr>
                <a:spLocks noChangeShapeType="1"/>
              </p:cNvSpPr>
              <p:nvPr/>
            </p:nvSpPr>
            <p:spPr bwMode="auto">
              <a:xfrm flipH="1">
                <a:off x="940" y="2406"/>
                <a:ext cx="407" cy="16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41" name="Line 33"/>
              <p:cNvSpPr>
                <a:spLocks noChangeShapeType="1"/>
              </p:cNvSpPr>
              <p:nvPr/>
            </p:nvSpPr>
            <p:spPr bwMode="auto">
              <a:xfrm>
                <a:off x="1576" y="2397"/>
                <a:ext cx="406" cy="15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5442" name="Text Box 34"/>
            <p:cNvSpPr txBox="1">
              <a:spLocks noChangeArrowheads="1"/>
            </p:cNvSpPr>
            <p:nvPr/>
          </p:nvSpPr>
          <p:spPr bwMode="auto">
            <a:xfrm>
              <a:off x="2127" y="3335"/>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5443" name="Text Box 35"/>
            <p:cNvSpPr txBox="1">
              <a:spLocks noChangeArrowheads="1"/>
            </p:cNvSpPr>
            <p:nvPr/>
          </p:nvSpPr>
          <p:spPr bwMode="auto">
            <a:xfrm>
              <a:off x="2426" y="2864"/>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5444" name="Text Box 36"/>
            <p:cNvSpPr txBox="1">
              <a:spLocks noChangeArrowheads="1"/>
            </p:cNvSpPr>
            <p:nvPr/>
          </p:nvSpPr>
          <p:spPr bwMode="auto">
            <a:xfrm>
              <a:off x="1802" y="253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grpSp>
        <p:nvGrpSpPr>
          <p:cNvPr id="145445" name="Group 37"/>
          <p:cNvGrpSpPr>
            <a:grpSpLocks/>
          </p:cNvGrpSpPr>
          <p:nvPr/>
        </p:nvGrpSpPr>
        <p:grpSpPr bwMode="auto">
          <a:xfrm>
            <a:off x="2022475" y="3597275"/>
            <a:ext cx="430213" cy="419100"/>
            <a:chOff x="923" y="2202"/>
            <a:chExt cx="271" cy="264"/>
          </a:xfrm>
        </p:grpSpPr>
        <p:sp>
          <p:nvSpPr>
            <p:cNvPr id="145446" name="Oval 3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47" name="Text Box 3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5448" name="Group 40"/>
          <p:cNvGrpSpPr>
            <a:grpSpLocks/>
          </p:cNvGrpSpPr>
          <p:nvPr/>
        </p:nvGrpSpPr>
        <p:grpSpPr bwMode="auto">
          <a:xfrm>
            <a:off x="396875" y="4100513"/>
            <a:ext cx="1590675" cy="1685925"/>
            <a:chOff x="299" y="2519"/>
            <a:chExt cx="1002" cy="1062"/>
          </a:xfrm>
        </p:grpSpPr>
        <p:grpSp>
          <p:nvGrpSpPr>
            <p:cNvPr id="145449" name="Group 41"/>
            <p:cNvGrpSpPr>
              <a:grpSpLocks/>
            </p:cNvGrpSpPr>
            <p:nvPr/>
          </p:nvGrpSpPr>
          <p:grpSpPr bwMode="auto">
            <a:xfrm>
              <a:off x="700" y="2519"/>
              <a:ext cx="271" cy="264"/>
              <a:chOff x="923" y="2202"/>
              <a:chExt cx="271" cy="264"/>
            </a:xfrm>
          </p:grpSpPr>
          <p:sp>
            <p:nvSpPr>
              <p:cNvPr id="145450" name="Oval 42"/>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51" name="Text Box 43"/>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5452" name="Group 44"/>
            <p:cNvGrpSpPr>
              <a:grpSpLocks/>
            </p:cNvGrpSpPr>
            <p:nvPr/>
          </p:nvGrpSpPr>
          <p:grpSpPr bwMode="auto">
            <a:xfrm>
              <a:off x="299" y="2890"/>
              <a:ext cx="271" cy="264"/>
              <a:chOff x="923" y="2202"/>
              <a:chExt cx="271" cy="264"/>
            </a:xfrm>
          </p:grpSpPr>
          <p:sp>
            <p:nvSpPr>
              <p:cNvPr id="145453" name="Oval 45"/>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54" name="Text Box 46"/>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5455" name="Group 47"/>
            <p:cNvGrpSpPr>
              <a:grpSpLocks/>
            </p:cNvGrpSpPr>
            <p:nvPr/>
          </p:nvGrpSpPr>
          <p:grpSpPr bwMode="auto">
            <a:xfrm>
              <a:off x="1030" y="2893"/>
              <a:ext cx="271" cy="264"/>
              <a:chOff x="923" y="2202"/>
              <a:chExt cx="271" cy="264"/>
            </a:xfrm>
          </p:grpSpPr>
          <p:sp>
            <p:nvSpPr>
              <p:cNvPr id="145456" name="Oval 48"/>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57" name="Text Box 49"/>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5458" name="Group 50"/>
            <p:cNvGrpSpPr>
              <a:grpSpLocks/>
            </p:cNvGrpSpPr>
            <p:nvPr/>
          </p:nvGrpSpPr>
          <p:grpSpPr bwMode="auto">
            <a:xfrm>
              <a:off x="709" y="3317"/>
              <a:ext cx="271" cy="264"/>
              <a:chOff x="923" y="2202"/>
              <a:chExt cx="271" cy="264"/>
            </a:xfrm>
          </p:grpSpPr>
          <p:sp>
            <p:nvSpPr>
              <p:cNvPr id="145459" name="Oval 5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60" name="Text Box 5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5461" name="Line 53"/>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62" name="Line 54"/>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63" name="Line 55"/>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5464" name="Group 56"/>
          <p:cNvGrpSpPr>
            <a:grpSpLocks/>
          </p:cNvGrpSpPr>
          <p:nvPr/>
        </p:nvGrpSpPr>
        <p:grpSpPr bwMode="auto">
          <a:xfrm>
            <a:off x="3025775" y="4079875"/>
            <a:ext cx="430213" cy="419100"/>
            <a:chOff x="923" y="2202"/>
            <a:chExt cx="271" cy="264"/>
          </a:xfrm>
        </p:grpSpPr>
        <p:sp>
          <p:nvSpPr>
            <p:cNvPr id="145465" name="Oval 5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66" name="Text Box 5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grpSp>
        <p:nvGrpSpPr>
          <p:cNvPr id="145467" name="Group 59"/>
          <p:cNvGrpSpPr>
            <a:grpSpLocks/>
          </p:cNvGrpSpPr>
          <p:nvPr/>
        </p:nvGrpSpPr>
        <p:grpSpPr bwMode="auto">
          <a:xfrm>
            <a:off x="2576513" y="4721225"/>
            <a:ext cx="430212" cy="419100"/>
            <a:chOff x="923" y="2202"/>
            <a:chExt cx="271" cy="264"/>
          </a:xfrm>
        </p:grpSpPr>
        <p:sp>
          <p:nvSpPr>
            <p:cNvPr id="145468" name="Oval 6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69" name="Text Box 6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sp>
        <p:nvSpPr>
          <p:cNvPr id="145470" name="Line 62"/>
          <p:cNvSpPr>
            <a:spLocks noChangeShapeType="1"/>
          </p:cNvSpPr>
          <p:nvPr/>
        </p:nvSpPr>
        <p:spPr bwMode="auto">
          <a:xfrm flipH="1">
            <a:off x="2894013" y="4471988"/>
            <a:ext cx="241300" cy="29527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71" name="Line 63"/>
          <p:cNvSpPr>
            <a:spLocks noChangeShapeType="1"/>
          </p:cNvSpPr>
          <p:nvPr/>
        </p:nvSpPr>
        <p:spPr bwMode="auto">
          <a:xfrm flipH="1">
            <a:off x="1414463" y="3921125"/>
            <a:ext cx="646112" cy="2555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72" name="Line 64"/>
          <p:cNvSpPr>
            <a:spLocks noChangeShapeType="1"/>
          </p:cNvSpPr>
          <p:nvPr/>
        </p:nvSpPr>
        <p:spPr bwMode="auto">
          <a:xfrm>
            <a:off x="2424113" y="3906838"/>
            <a:ext cx="644525" cy="2428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5473" name="Group 65"/>
          <p:cNvGrpSpPr>
            <a:grpSpLocks/>
          </p:cNvGrpSpPr>
          <p:nvPr/>
        </p:nvGrpSpPr>
        <p:grpSpPr bwMode="auto">
          <a:xfrm>
            <a:off x="2043113" y="5384800"/>
            <a:ext cx="430212" cy="419100"/>
            <a:chOff x="923" y="2202"/>
            <a:chExt cx="271" cy="264"/>
          </a:xfrm>
        </p:grpSpPr>
        <p:sp>
          <p:nvSpPr>
            <p:cNvPr id="145474" name="Oval 6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75" name="Text Box 6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6</a:t>
              </a:r>
            </a:p>
          </p:txBody>
        </p:sp>
      </p:grpSp>
      <p:sp>
        <p:nvSpPr>
          <p:cNvPr id="145476" name="Line 68"/>
          <p:cNvSpPr>
            <a:spLocks noChangeShapeType="1"/>
          </p:cNvSpPr>
          <p:nvPr/>
        </p:nvSpPr>
        <p:spPr bwMode="auto">
          <a:xfrm flipH="1">
            <a:off x="2392363" y="5113338"/>
            <a:ext cx="268287" cy="322262"/>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77" name="Text Box 69"/>
          <p:cNvSpPr txBox="1">
            <a:spLocks noChangeArrowheads="1"/>
          </p:cNvSpPr>
          <p:nvPr/>
        </p:nvSpPr>
        <p:spPr bwMode="auto">
          <a:xfrm>
            <a:off x="1668463" y="5875338"/>
            <a:ext cx="1281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Inserting 6</a:t>
            </a:r>
          </a:p>
        </p:txBody>
      </p:sp>
      <p:sp>
        <p:nvSpPr>
          <p:cNvPr id="145478" name="Text Box 70"/>
          <p:cNvSpPr txBox="1">
            <a:spLocks noChangeArrowheads="1"/>
          </p:cNvSpPr>
          <p:nvPr/>
        </p:nvSpPr>
        <p:spPr bwMode="auto">
          <a:xfrm>
            <a:off x="2487613" y="54705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5479" name="Text Box 71"/>
          <p:cNvSpPr txBox="1">
            <a:spLocks noChangeArrowheads="1"/>
          </p:cNvSpPr>
          <p:nvPr/>
        </p:nvSpPr>
        <p:spPr bwMode="auto">
          <a:xfrm>
            <a:off x="3028950" y="48561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5480" name="Text Box 72"/>
          <p:cNvSpPr txBox="1">
            <a:spLocks noChangeArrowheads="1"/>
          </p:cNvSpPr>
          <p:nvPr/>
        </p:nvSpPr>
        <p:spPr bwMode="auto">
          <a:xfrm>
            <a:off x="3460750" y="41036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sp>
        <p:nvSpPr>
          <p:cNvPr id="145481" name="AutoShape 73"/>
          <p:cNvSpPr>
            <a:spLocks noChangeArrowheads="1"/>
          </p:cNvSpPr>
          <p:nvPr/>
        </p:nvSpPr>
        <p:spPr bwMode="auto">
          <a:xfrm>
            <a:off x="2070100" y="2730500"/>
            <a:ext cx="228600" cy="525463"/>
          </a:xfrm>
          <a:prstGeom prst="downArrow">
            <a:avLst>
              <a:gd name="adj1" fmla="val 50000"/>
              <a:gd name="adj2" fmla="val 574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5482" name="Group 74"/>
          <p:cNvGrpSpPr>
            <a:grpSpLocks/>
          </p:cNvGrpSpPr>
          <p:nvPr/>
        </p:nvGrpSpPr>
        <p:grpSpPr bwMode="auto">
          <a:xfrm>
            <a:off x="3711575" y="927100"/>
            <a:ext cx="2384425" cy="2138363"/>
            <a:chOff x="1940" y="2507"/>
            <a:chExt cx="1502" cy="1347"/>
          </a:xfrm>
        </p:grpSpPr>
        <p:grpSp>
          <p:nvGrpSpPr>
            <p:cNvPr id="145483" name="Group 75"/>
            <p:cNvGrpSpPr>
              <a:grpSpLocks/>
            </p:cNvGrpSpPr>
            <p:nvPr/>
          </p:nvGrpSpPr>
          <p:grpSpPr bwMode="auto">
            <a:xfrm>
              <a:off x="2832" y="2507"/>
              <a:ext cx="250" cy="232"/>
              <a:chOff x="1304" y="2377"/>
              <a:chExt cx="250" cy="232"/>
            </a:xfrm>
          </p:grpSpPr>
          <p:sp>
            <p:nvSpPr>
              <p:cNvPr id="145484" name="Oval 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85" name="Text Box 7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5486" name="Group 78"/>
            <p:cNvGrpSpPr>
              <a:grpSpLocks/>
            </p:cNvGrpSpPr>
            <p:nvPr/>
          </p:nvGrpSpPr>
          <p:grpSpPr bwMode="auto">
            <a:xfrm>
              <a:off x="2446" y="2901"/>
              <a:ext cx="250" cy="232"/>
              <a:chOff x="1304" y="2377"/>
              <a:chExt cx="250" cy="232"/>
            </a:xfrm>
          </p:grpSpPr>
          <p:sp>
            <p:nvSpPr>
              <p:cNvPr id="145487"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88" name="Text Box 8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5489" name="Freeform 81"/>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0" name="Freeform 82"/>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1" name="Line 83"/>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2" name="Line 84"/>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3" name="Line 85"/>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4" name="Line 86"/>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95" name="Text Box 87"/>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5496" name="Text Box 88"/>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5497" name="Text Box 89"/>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5498" name="Freeform 90"/>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5499" name="Group 91"/>
          <p:cNvGrpSpPr>
            <a:grpSpLocks/>
          </p:cNvGrpSpPr>
          <p:nvPr/>
        </p:nvGrpSpPr>
        <p:grpSpPr bwMode="auto">
          <a:xfrm>
            <a:off x="6481763" y="931863"/>
            <a:ext cx="2482850" cy="1662112"/>
            <a:chOff x="3877" y="2510"/>
            <a:chExt cx="1564" cy="1047"/>
          </a:xfrm>
        </p:grpSpPr>
        <p:grpSp>
          <p:nvGrpSpPr>
            <p:cNvPr id="145500" name="Group 92"/>
            <p:cNvGrpSpPr>
              <a:grpSpLocks/>
            </p:cNvGrpSpPr>
            <p:nvPr/>
          </p:nvGrpSpPr>
          <p:grpSpPr bwMode="auto">
            <a:xfrm>
              <a:off x="4489" y="2510"/>
              <a:ext cx="250" cy="232"/>
              <a:chOff x="1304" y="2377"/>
              <a:chExt cx="250" cy="232"/>
            </a:xfrm>
          </p:grpSpPr>
          <p:sp>
            <p:nvSpPr>
              <p:cNvPr id="145501" name="Oval 9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02" name="Text Box 9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45503" name="Group 95"/>
            <p:cNvGrpSpPr>
              <a:grpSpLocks/>
            </p:cNvGrpSpPr>
            <p:nvPr/>
          </p:nvGrpSpPr>
          <p:grpSpPr bwMode="auto">
            <a:xfrm>
              <a:off x="4805" y="2914"/>
              <a:ext cx="250" cy="232"/>
              <a:chOff x="1304" y="2377"/>
              <a:chExt cx="250" cy="232"/>
            </a:xfrm>
          </p:grpSpPr>
          <p:sp>
            <p:nvSpPr>
              <p:cNvPr id="145504" name="Oval 9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05" name="Text Box 9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45506" name="Line 98"/>
            <p:cNvSpPr>
              <a:spLocks noChangeShapeType="1"/>
            </p:cNvSpPr>
            <p:nvPr/>
          </p:nvSpPr>
          <p:spPr bwMode="auto">
            <a:xfrm flipH="1">
              <a:off x="4490" y="3080"/>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07" name="Line 99"/>
            <p:cNvSpPr>
              <a:spLocks noChangeShapeType="1"/>
            </p:cNvSpPr>
            <p:nvPr/>
          </p:nvSpPr>
          <p:spPr bwMode="auto">
            <a:xfrm>
              <a:off x="5015" y="3072"/>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08" name="Line 100"/>
            <p:cNvSpPr>
              <a:spLocks noChangeShapeType="1"/>
            </p:cNvSpPr>
            <p:nvPr/>
          </p:nvSpPr>
          <p:spPr bwMode="auto">
            <a:xfrm>
              <a:off x="4684" y="2691"/>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5509" name="Group 101"/>
            <p:cNvGrpSpPr>
              <a:grpSpLocks/>
            </p:cNvGrpSpPr>
            <p:nvPr/>
          </p:nvGrpSpPr>
          <p:grpSpPr bwMode="auto">
            <a:xfrm>
              <a:off x="5069" y="3261"/>
              <a:ext cx="372" cy="296"/>
              <a:chOff x="4357" y="3269"/>
              <a:chExt cx="372" cy="296"/>
            </a:xfrm>
          </p:grpSpPr>
          <p:sp>
            <p:nvSpPr>
              <p:cNvPr id="145510" name="Freeform 102"/>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11" name="Text Box 103"/>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45512" name="Group 104"/>
            <p:cNvGrpSpPr>
              <a:grpSpLocks/>
            </p:cNvGrpSpPr>
            <p:nvPr/>
          </p:nvGrpSpPr>
          <p:grpSpPr bwMode="auto">
            <a:xfrm>
              <a:off x="4329" y="3252"/>
              <a:ext cx="372" cy="297"/>
              <a:chOff x="4727" y="2956"/>
              <a:chExt cx="372" cy="297"/>
            </a:xfrm>
          </p:grpSpPr>
          <p:sp>
            <p:nvSpPr>
              <p:cNvPr id="145513" name="Freeform 105"/>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14" name="Text Box 106"/>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5515" name="Group 107"/>
            <p:cNvGrpSpPr>
              <a:grpSpLocks/>
            </p:cNvGrpSpPr>
            <p:nvPr/>
          </p:nvGrpSpPr>
          <p:grpSpPr bwMode="auto">
            <a:xfrm>
              <a:off x="3877" y="2952"/>
              <a:ext cx="372" cy="601"/>
              <a:chOff x="3597" y="3264"/>
              <a:chExt cx="372" cy="601"/>
            </a:xfrm>
          </p:grpSpPr>
          <p:sp>
            <p:nvSpPr>
              <p:cNvPr id="145516" name="Text Box 108"/>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5517" name="Freeform 109"/>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5518" name="Line 110"/>
            <p:cNvSpPr>
              <a:spLocks noChangeShapeType="1"/>
            </p:cNvSpPr>
            <p:nvPr/>
          </p:nvSpPr>
          <p:spPr bwMode="auto">
            <a:xfrm flipH="1">
              <a:off x="4057" y="2694"/>
              <a:ext cx="441"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5519" name="Line 111"/>
          <p:cNvSpPr>
            <a:spLocks noChangeShapeType="1"/>
          </p:cNvSpPr>
          <p:nvPr/>
        </p:nvSpPr>
        <p:spPr bwMode="auto">
          <a:xfrm>
            <a:off x="5956300" y="1155700"/>
            <a:ext cx="1009650" cy="1588"/>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20" name="Text Box 112"/>
          <p:cNvSpPr txBox="1">
            <a:spLocks noChangeArrowheads="1"/>
          </p:cNvSpPr>
          <p:nvPr/>
        </p:nvSpPr>
        <p:spPr bwMode="auto">
          <a:xfrm>
            <a:off x="6859588" y="2705100"/>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sp>
        <p:nvSpPr>
          <p:cNvPr id="145521" name="Text Box 113"/>
          <p:cNvSpPr txBox="1">
            <a:spLocks noChangeArrowheads="1"/>
          </p:cNvSpPr>
          <p:nvPr/>
        </p:nvSpPr>
        <p:spPr bwMode="auto">
          <a:xfrm>
            <a:off x="2678113" y="40830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45522" name="Text Box 114"/>
          <p:cNvSpPr txBox="1">
            <a:spLocks noChangeArrowheads="1"/>
          </p:cNvSpPr>
          <p:nvPr/>
        </p:nvSpPr>
        <p:spPr bwMode="auto">
          <a:xfrm>
            <a:off x="2265363" y="463867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45523" name="Text Box 115"/>
          <p:cNvSpPr txBox="1">
            <a:spLocks noChangeArrowheads="1"/>
          </p:cNvSpPr>
          <p:nvPr/>
        </p:nvSpPr>
        <p:spPr bwMode="auto">
          <a:xfrm>
            <a:off x="1754188" y="540861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nvGrpSpPr>
          <p:cNvPr id="145524" name="Group 116"/>
          <p:cNvGrpSpPr>
            <a:grpSpLocks/>
          </p:cNvGrpSpPr>
          <p:nvPr/>
        </p:nvGrpSpPr>
        <p:grpSpPr bwMode="auto">
          <a:xfrm>
            <a:off x="6007100" y="3641725"/>
            <a:ext cx="430213" cy="419100"/>
            <a:chOff x="923" y="2202"/>
            <a:chExt cx="271" cy="264"/>
          </a:xfrm>
        </p:grpSpPr>
        <p:sp>
          <p:nvSpPr>
            <p:cNvPr id="145525" name="Oval 11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26" name="Text Box 11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5</a:t>
              </a:r>
            </a:p>
          </p:txBody>
        </p:sp>
      </p:grpSp>
      <p:grpSp>
        <p:nvGrpSpPr>
          <p:cNvPr id="145527" name="Group 119"/>
          <p:cNvGrpSpPr>
            <a:grpSpLocks/>
          </p:cNvGrpSpPr>
          <p:nvPr/>
        </p:nvGrpSpPr>
        <p:grpSpPr bwMode="auto">
          <a:xfrm>
            <a:off x="4381500" y="4144963"/>
            <a:ext cx="1590675" cy="1685925"/>
            <a:chOff x="299" y="2519"/>
            <a:chExt cx="1002" cy="1062"/>
          </a:xfrm>
        </p:grpSpPr>
        <p:grpSp>
          <p:nvGrpSpPr>
            <p:cNvPr id="145528" name="Group 120"/>
            <p:cNvGrpSpPr>
              <a:grpSpLocks/>
            </p:cNvGrpSpPr>
            <p:nvPr/>
          </p:nvGrpSpPr>
          <p:grpSpPr bwMode="auto">
            <a:xfrm>
              <a:off x="700" y="2519"/>
              <a:ext cx="271" cy="264"/>
              <a:chOff x="923" y="2202"/>
              <a:chExt cx="271" cy="264"/>
            </a:xfrm>
          </p:grpSpPr>
          <p:sp>
            <p:nvSpPr>
              <p:cNvPr id="145529" name="Oval 121"/>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30" name="Text Box 122"/>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2</a:t>
                </a:r>
              </a:p>
            </p:txBody>
          </p:sp>
        </p:grpSp>
        <p:grpSp>
          <p:nvGrpSpPr>
            <p:cNvPr id="145531" name="Group 123"/>
            <p:cNvGrpSpPr>
              <a:grpSpLocks/>
            </p:cNvGrpSpPr>
            <p:nvPr/>
          </p:nvGrpSpPr>
          <p:grpSpPr bwMode="auto">
            <a:xfrm>
              <a:off x="299" y="2890"/>
              <a:ext cx="271" cy="264"/>
              <a:chOff x="923" y="2202"/>
              <a:chExt cx="271" cy="264"/>
            </a:xfrm>
          </p:grpSpPr>
          <p:sp>
            <p:nvSpPr>
              <p:cNvPr id="145532" name="Oval 124"/>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33" name="Text Box 125"/>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1</a:t>
                </a:r>
              </a:p>
            </p:txBody>
          </p:sp>
        </p:grpSp>
        <p:grpSp>
          <p:nvGrpSpPr>
            <p:cNvPr id="145534" name="Group 126"/>
            <p:cNvGrpSpPr>
              <a:grpSpLocks/>
            </p:cNvGrpSpPr>
            <p:nvPr/>
          </p:nvGrpSpPr>
          <p:grpSpPr bwMode="auto">
            <a:xfrm>
              <a:off x="1030" y="2893"/>
              <a:ext cx="271" cy="264"/>
              <a:chOff x="923" y="2202"/>
              <a:chExt cx="271" cy="264"/>
            </a:xfrm>
          </p:grpSpPr>
          <p:sp>
            <p:nvSpPr>
              <p:cNvPr id="145535" name="Oval 127"/>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36" name="Text Box 128"/>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4</a:t>
                </a:r>
              </a:p>
            </p:txBody>
          </p:sp>
        </p:grpSp>
        <p:grpSp>
          <p:nvGrpSpPr>
            <p:cNvPr id="145537" name="Group 129"/>
            <p:cNvGrpSpPr>
              <a:grpSpLocks/>
            </p:cNvGrpSpPr>
            <p:nvPr/>
          </p:nvGrpSpPr>
          <p:grpSpPr bwMode="auto">
            <a:xfrm>
              <a:off x="709" y="3317"/>
              <a:ext cx="271" cy="264"/>
              <a:chOff x="923" y="2202"/>
              <a:chExt cx="271" cy="264"/>
            </a:xfrm>
          </p:grpSpPr>
          <p:sp>
            <p:nvSpPr>
              <p:cNvPr id="145538" name="Oval 130"/>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39" name="Text Box 131"/>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3</a:t>
                </a:r>
              </a:p>
            </p:txBody>
          </p:sp>
        </p:grpSp>
        <p:sp>
          <p:nvSpPr>
            <p:cNvPr id="145540" name="Line 132"/>
            <p:cNvSpPr>
              <a:spLocks noChangeShapeType="1"/>
            </p:cNvSpPr>
            <p:nvPr/>
          </p:nvSpPr>
          <p:spPr bwMode="auto">
            <a:xfrm flipH="1">
              <a:off x="535" y="2728"/>
              <a:ext cx="178"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41" name="Line 133"/>
            <p:cNvSpPr>
              <a:spLocks noChangeShapeType="1"/>
            </p:cNvSpPr>
            <p:nvPr/>
          </p:nvSpPr>
          <p:spPr bwMode="auto">
            <a:xfrm>
              <a:off x="933" y="2736"/>
              <a:ext cx="153" cy="17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42" name="Line 134"/>
            <p:cNvSpPr>
              <a:spLocks noChangeShapeType="1"/>
            </p:cNvSpPr>
            <p:nvPr/>
          </p:nvSpPr>
          <p:spPr bwMode="auto">
            <a:xfrm flipH="1">
              <a:off x="899" y="3126"/>
              <a:ext cx="170" cy="21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5543" name="Group 135"/>
          <p:cNvGrpSpPr>
            <a:grpSpLocks/>
          </p:cNvGrpSpPr>
          <p:nvPr/>
        </p:nvGrpSpPr>
        <p:grpSpPr bwMode="auto">
          <a:xfrm>
            <a:off x="7010400" y="4124325"/>
            <a:ext cx="430213" cy="419100"/>
            <a:chOff x="923" y="2202"/>
            <a:chExt cx="271" cy="264"/>
          </a:xfrm>
        </p:grpSpPr>
        <p:sp>
          <p:nvSpPr>
            <p:cNvPr id="145544" name="Oval 136"/>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45" name="Text Box 137"/>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7</a:t>
              </a:r>
            </a:p>
          </p:txBody>
        </p:sp>
      </p:grpSp>
      <p:grpSp>
        <p:nvGrpSpPr>
          <p:cNvPr id="145546" name="Group 138"/>
          <p:cNvGrpSpPr>
            <a:grpSpLocks/>
          </p:cNvGrpSpPr>
          <p:nvPr/>
        </p:nvGrpSpPr>
        <p:grpSpPr bwMode="auto">
          <a:xfrm>
            <a:off x="6561138" y="4765675"/>
            <a:ext cx="430212" cy="419100"/>
            <a:chOff x="923" y="2202"/>
            <a:chExt cx="271" cy="264"/>
          </a:xfrm>
        </p:grpSpPr>
        <p:sp>
          <p:nvSpPr>
            <p:cNvPr id="145547" name="Oval 139"/>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48" name="Text Box 140"/>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6</a:t>
              </a:r>
            </a:p>
          </p:txBody>
        </p:sp>
      </p:grpSp>
      <p:sp>
        <p:nvSpPr>
          <p:cNvPr id="145549" name="Line 141"/>
          <p:cNvSpPr>
            <a:spLocks noChangeShapeType="1"/>
          </p:cNvSpPr>
          <p:nvPr/>
        </p:nvSpPr>
        <p:spPr bwMode="auto">
          <a:xfrm flipH="1">
            <a:off x="6878638" y="4516438"/>
            <a:ext cx="241300" cy="2952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50" name="Line 142"/>
          <p:cNvSpPr>
            <a:spLocks noChangeShapeType="1"/>
          </p:cNvSpPr>
          <p:nvPr/>
        </p:nvSpPr>
        <p:spPr bwMode="auto">
          <a:xfrm flipH="1">
            <a:off x="5399088" y="3965575"/>
            <a:ext cx="646112" cy="2555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51" name="Line 143"/>
          <p:cNvSpPr>
            <a:spLocks noChangeShapeType="1"/>
          </p:cNvSpPr>
          <p:nvPr/>
        </p:nvSpPr>
        <p:spPr bwMode="auto">
          <a:xfrm>
            <a:off x="6408738" y="3951288"/>
            <a:ext cx="644525" cy="2428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5552" name="Group 144"/>
          <p:cNvGrpSpPr>
            <a:grpSpLocks/>
          </p:cNvGrpSpPr>
          <p:nvPr/>
        </p:nvGrpSpPr>
        <p:grpSpPr bwMode="auto">
          <a:xfrm>
            <a:off x="7669213" y="4768850"/>
            <a:ext cx="430212" cy="419100"/>
            <a:chOff x="923" y="2202"/>
            <a:chExt cx="271" cy="264"/>
          </a:xfrm>
        </p:grpSpPr>
        <p:sp>
          <p:nvSpPr>
            <p:cNvPr id="145553" name="Oval 145"/>
            <p:cNvSpPr>
              <a:spLocks noChangeArrowheads="1"/>
            </p:cNvSpPr>
            <p:nvPr/>
          </p:nvSpPr>
          <p:spPr bwMode="auto">
            <a:xfrm>
              <a:off x="923" y="2202"/>
              <a:ext cx="271" cy="263"/>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554" name="Text Box 146"/>
            <p:cNvSpPr txBox="1">
              <a:spLocks noChangeArrowheads="1"/>
            </p:cNvSpPr>
            <p:nvPr/>
          </p:nvSpPr>
          <p:spPr bwMode="auto">
            <a:xfrm>
              <a:off x="966" y="2216"/>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a:t>
              </a:r>
            </a:p>
          </p:txBody>
        </p:sp>
      </p:grpSp>
      <p:sp>
        <p:nvSpPr>
          <p:cNvPr id="145555" name="Text Box 147"/>
          <p:cNvSpPr txBox="1">
            <a:spLocks noChangeArrowheads="1"/>
          </p:cNvSpPr>
          <p:nvPr/>
        </p:nvSpPr>
        <p:spPr bwMode="auto">
          <a:xfrm>
            <a:off x="8153400" y="48561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5556" name="Text Box 148"/>
          <p:cNvSpPr txBox="1">
            <a:spLocks noChangeArrowheads="1"/>
          </p:cNvSpPr>
          <p:nvPr/>
        </p:nvSpPr>
        <p:spPr bwMode="auto">
          <a:xfrm>
            <a:off x="7013575" y="49006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5557" name="Text Box 149"/>
          <p:cNvSpPr txBox="1">
            <a:spLocks noChangeArrowheads="1"/>
          </p:cNvSpPr>
          <p:nvPr/>
        </p:nvSpPr>
        <p:spPr bwMode="auto">
          <a:xfrm>
            <a:off x="7445375" y="41481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5558" name="Text Box 150"/>
          <p:cNvSpPr txBox="1">
            <a:spLocks noChangeArrowheads="1"/>
          </p:cNvSpPr>
          <p:nvPr/>
        </p:nvSpPr>
        <p:spPr bwMode="auto">
          <a:xfrm>
            <a:off x="6662738" y="41275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45559" name="Text Box 151"/>
          <p:cNvSpPr txBox="1">
            <a:spLocks noChangeArrowheads="1"/>
          </p:cNvSpPr>
          <p:nvPr/>
        </p:nvSpPr>
        <p:spPr bwMode="auto">
          <a:xfrm>
            <a:off x="8078788" y="46037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45560" name="Text Box 152"/>
          <p:cNvSpPr txBox="1">
            <a:spLocks noChangeArrowheads="1"/>
          </p:cNvSpPr>
          <p:nvPr/>
        </p:nvSpPr>
        <p:spPr bwMode="auto">
          <a:xfrm>
            <a:off x="6248400" y="4833938"/>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5561" name="Line 153"/>
          <p:cNvSpPr>
            <a:spLocks noChangeShapeType="1"/>
          </p:cNvSpPr>
          <p:nvPr/>
        </p:nvSpPr>
        <p:spPr bwMode="auto">
          <a:xfrm>
            <a:off x="7396163" y="4437063"/>
            <a:ext cx="403225" cy="363537"/>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562" name="Text Box 154"/>
          <p:cNvSpPr txBox="1">
            <a:spLocks noChangeArrowheads="1"/>
          </p:cNvSpPr>
          <p:nvPr/>
        </p:nvSpPr>
        <p:spPr bwMode="auto">
          <a:xfrm>
            <a:off x="6469063" y="3602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5563" name="AutoShape 155"/>
          <p:cNvSpPr>
            <a:spLocks noChangeArrowheads="1"/>
          </p:cNvSpPr>
          <p:nvPr/>
        </p:nvSpPr>
        <p:spPr bwMode="auto">
          <a:xfrm>
            <a:off x="3587750" y="4935538"/>
            <a:ext cx="538163" cy="228600"/>
          </a:xfrm>
          <a:prstGeom prst="rightArrow">
            <a:avLst>
              <a:gd name="adj1" fmla="val 50000"/>
              <a:gd name="adj2" fmla="val 588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4)</a:t>
            </a:r>
          </a:p>
        </p:txBody>
      </p:sp>
      <p:sp>
        <p:nvSpPr>
          <p:cNvPr id="146435"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normAutofit lnSpcReduction="10000"/>
          </a:bodyPr>
          <a:lstStyle/>
          <a:p>
            <a:pPr>
              <a:lnSpc>
                <a:spcPct val="90000"/>
              </a:lnSpc>
            </a:pPr>
            <a:r>
              <a:rPr lang="en-US" sz="2000"/>
              <a:t>Case 4) </a:t>
            </a:r>
            <a:r>
              <a:rPr lang="en-US" sz="2000">
                <a:solidFill>
                  <a:srgbClr val="FF00FF"/>
                </a:solidFill>
              </a:rPr>
              <a:t>An insertion into the right subtree of the right child of </a:t>
            </a:r>
            <a:r>
              <a:rPr lang="en-US" sz="2000">
                <a:solidFill>
                  <a:srgbClr val="FF00FF"/>
                </a:solidFill>
                <a:sym typeface="Symbol" pitchFamily="18" charset="2"/>
              </a:rPr>
              <a:t>.</a:t>
            </a:r>
            <a:endParaRPr lang="en-US" sz="2000">
              <a:solidFill>
                <a:srgbClr val="FF00FF"/>
              </a:solidFill>
            </a:endParaRPr>
          </a:p>
          <a:p>
            <a:pPr>
              <a:lnSpc>
                <a:spcPct val="90000"/>
              </a:lnSpc>
            </a:pPr>
            <a:r>
              <a:rPr lang="en-US" sz="2000"/>
              <a:t>Node k</a:t>
            </a:r>
            <a:r>
              <a:rPr lang="en-US" sz="2000" baseline="-25000"/>
              <a:t>1</a:t>
            </a:r>
            <a:r>
              <a:rPr lang="en-US" sz="2000"/>
              <a:t> is the first node on the path up to the root that violates the AVL balance property.</a:t>
            </a:r>
          </a:p>
          <a:p>
            <a:pPr>
              <a:lnSpc>
                <a:spcPct val="90000"/>
              </a:lnSpc>
            </a:pPr>
            <a:r>
              <a:rPr lang="en-US" sz="2000"/>
              <a:t>Node k</a:t>
            </a:r>
            <a:r>
              <a:rPr lang="en-US" sz="2000" baseline="-25000"/>
              <a:t>1</a:t>
            </a:r>
            <a:r>
              <a:rPr lang="en-US" sz="2000"/>
              <a:t> satisfies the AVL property before an insertion but violate it afterwards.</a:t>
            </a:r>
          </a:p>
          <a:p>
            <a:pPr>
              <a:lnSpc>
                <a:spcPct val="90000"/>
              </a:lnSpc>
            </a:pPr>
            <a:r>
              <a:rPr lang="en-US" sz="2000"/>
              <a:t>After insertion, subtree Z has grown to an extra level, causing it to be exactly two levels deeper than X.</a:t>
            </a:r>
          </a:p>
          <a:p>
            <a:pPr>
              <a:lnSpc>
                <a:spcPct val="90000"/>
              </a:lnSpc>
            </a:pPr>
            <a:r>
              <a:rPr lang="en-US" sz="2000"/>
              <a:t>Y cannot be at the same level as the new Z because then k</a:t>
            </a:r>
            <a:r>
              <a:rPr lang="en-US" sz="2000" baseline="-25000"/>
              <a:t>1</a:t>
            </a:r>
            <a:r>
              <a:rPr lang="en-US" sz="2000"/>
              <a:t> would have been out of balance before the insertion.</a:t>
            </a:r>
          </a:p>
          <a:p>
            <a:pPr>
              <a:lnSpc>
                <a:spcPct val="90000"/>
              </a:lnSpc>
            </a:pPr>
            <a:r>
              <a:rPr lang="en-US" sz="2000"/>
              <a:t>Y cannot be the same level as X because then  k</a:t>
            </a:r>
            <a:r>
              <a:rPr lang="en-US" sz="2000" baseline="-25000"/>
              <a:t>2</a:t>
            </a:r>
            <a:r>
              <a:rPr lang="en-US" sz="2000"/>
              <a:t> would be the first node that violates the AVL balancing condition.</a:t>
            </a:r>
          </a:p>
        </p:txBody>
      </p:sp>
      <p:sp>
        <p:nvSpPr>
          <p:cNvPr id="146436" name="Line 4"/>
          <p:cNvSpPr>
            <a:spLocks noChangeShapeType="1"/>
          </p:cNvSpPr>
          <p:nvPr/>
        </p:nvSpPr>
        <p:spPr bwMode="auto">
          <a:xfrm>
            <a:off x="604838" y="532923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37" name="Line 5"/>
          <p:cNvSpPr>
            <a:spLocks noChangeShapeType="1"/>
          </p:cNvSpPr>
          <p:nvPr/>
        </p:nvSpPr>
        <p:spPr bwMode="auto">
          <a:xfrm>
            <a:off x="604838" y="4830763"/>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38" name="Line 6"/>
          <p:cNvSpPr>
            <a:spLocks noChangeShapeType="1"/>
          </p:cNvSpPr>
          <p:nvPr/>
        </p:nvSpPr>
        <p:spPr bwMode="auto">
          <a:xfrm>
            <a:off x="604838" y="5799138"/>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39" name="Line 7"/>
          <p:cNvSpPr>
            <a:spLocks noChangeShapeType="1"/>
          </p:cNvSpPr>
          <p:nvPr/>
        </p:nvSpPr>
        <p:spPr bwMode="auto">
          <a:xfrm>
            <a:off x="604838" y="6270625"/>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6440" name="Group 8"/>
          <p:cNvGrpSpPr>
            <a:grpSpLocks/>
          </p:cNvGrpSpPr>
          <p:nvPr/>
        </p:nvGrpSpPr>
        <p:grpSpPr bwMode="auto">
          <a:xfrm>
            <a:off x="4573588" y="5332413"/>
            <a:ext cx="590550" cy="954087"/>
            <a:chOff x="1940" y="3253"/>
            <a:chExt cx="372" cy="601"/>
          </a:xfrm>
        </p:grpSpPr>
        <p:sp>
          <p:nvSpPr>
            <p:cNvPr id="146441" name="Text Box 9"/>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6442" name="Freeform 10"/>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6443" name="Line 11"/>
          <p:cNvSpPr>
            <a:spLocks noChangeShapeType="1"/>
          </p:cNvSpPr>
          <p:nvPr/>
        </p:nvSpPr>
        <p:spPr bwMode="auto">
          <a:xfrm>
            <a:off x="2178050" y="4360863"/>
            <a:ext cx="954088"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4" name="Line 12"/>
          <p:cNvSpPr>
            <a:spLocks noChangeShapeType="1"/>
          </p:cNvSpPr>
          <p:nvPr/>
        </p:nvSpPr>
        <p:spPr bwMode="auto">
          <a:xfrm>
            <a:off x="5230813" y="4373563"/>
            <a:ext cx="1009650" cy="1587"/>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5" name="Text Box 13"/>
          <p:cNvSpPr txBox="1">
            <a:spLocks noChangeArrowheads="1"/>
          </p:cNvSpPr>
          <p:nvPr/>
        </p:nvSpPr>
        <p:spPr bwMode="auto">
          <a:xfrm>
            <a:off x="795338" y="6316663"/>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6446" name="Text Box 14"/>
          <p:cNvSpPr txBox="1">
            <a:spLocks noChangeArrowheads="1"/>
          </p:cNvSpPr>
          <p:nvPr/>
        </p:nvSpPr>
        <p:spPr bwMode="auto">
          <a:xfrm>
            <a:off x="1068388" y="5926138"/>
            <a:ext cx="158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46447" name="Text Box 15"/>
          <p:cNvSpPr txBox="1">
            <a:spLocks noChangeArrowheads="1"/>
          </p:cNvSpPr>
          <p:nvPr/>
        </p:nvSpPr>
        <p:spPr bwMode="auto">
          <a:xfrm>
            <a:off x="3128963" y="5930900"/>
            <a:ext cx="143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46448" name="Text Box 16"/>
          <p:cNvSpPr txBox="1">
            <a:spLocks noChangeArrowheads="1"/>
          </p:cNvSpPr>
          <p:nvPr/>
        </p:nvSpPr>
        <p:spPr bwMode="auto">
          <a:xfrm>
            <a:off x="6227763" y="5922963"/>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46449" name="Group 17"/>
          <p:cNvGrpSpPr>
            <a:grpSpLocks/>
          </p:cNvGrpSpPr>
          <p:nvPr/>
        </p:nvGrpSpPr>
        <p:grpSpPr bwMode="auto">
          <a:xfrm>
            <a:off x="514350" y="4164013"/>
            <a:ext cx="1566863" cy="1176337"/>
            <a:chOff x="815" y="2511"/>
            <a:chExt cx="987" cy="741"/>
          </a:xfrm>
        </p:grpSpPr>
        <p:grpSp>
          <p:nvGrpSpPr>
            <p:cNvPr id="146450" name="Group 18"/>
            <p:cNvGrpSpPr>
              <a:grpSpLocks/>
            </p:cNvGrpSpPr>
            <p:nvPr/>
          </p:nvGrpSpPr>
          <p:grpSpPr bwMode="auto">
            <a:xfrm>
              <a:off x="1552" y="2919"/>
              <a:ext cx="250" cy="232"/>
              <a:chOff x="1304" y="2377"/>
              <a:chExt cx="250" cy="232"/>
            </a:xfrm>
          </p:grpSpPr>
          <p:sp>
            <p:nvSpPr>
              <p:cNvPr id="146451" name="Oval 1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2" name="Text Box 2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6453" name="Group 21"/>
            <p:cNvGrpSpPr>
              <a:grpSpLocks/>
            </p:cNvGrpSpPr>
            <p:nvPr/>
          </p:nvGrpSpPr>
          <p:grpSpPr bwMode="auto">
            <a:xfrm>
              <a:off x="1227" y="2511"/>
              <a:ext cx="250" cy="232"/>
              <a:chOff x="1304" y="2377"/>
              <a:chExt cx="250" cy="232"/>
            </a:xfrm>
          </p:grpSpPr>
          <p:sp>
            <p:nvSpPr>
              <p:cNvPr id="146454" name="Oval 2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5" name="Text Box 2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6456" name="Line 24"/>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57" name="Line 25"/>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6458" name="Group 26"/>
            <p:cNvGrpSpPr>
              <a:grpSpLocks/>
            </p:cNvGrpSpPr>
            <p:nvPr/>
          </p:nvGrpSpPr>
          <p:grpSpPr bwMode="auto">
            <a:xfrm>
              <a:off x="815" y="2948"/>
              <a:ext cx="372" cy="304"/>
              <a:chOff x="358" y="3253"/>
              <a:chExt cx="372" cy="304"/>
            </a:xfrm>
          </p:grpSpPr>
          <p:sp>
            <p:nvSpPr>
              <p:cNvPr id="146459" name="Freeform 2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60" name="Text Box 28"/>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46461" name="Group 29"/>
          <p:cNvGrpSpPr>
            <a:grpSpLocks/>
          </p:cNvGrpSpPr>
          <p:nvPr/>
        </p:nvGrpSpPr>
        <p:grpSpPr bwMode="auto">
          <a:xfrm>
            <a:off x="1020763" y="5332413"/>
            <a:ext cx="590550" cy="469900"/>
            <a:chOff x="1100" y="3264"/>
            <a:chExt cx="372" cy="296"/>
          </a:xfrm>
        </p:grpSpPr>
        <p:sp>
          <p:nvSpPr>
            <p:cNvPr id="146462" name="Freeform 30"/>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63" name="Text Box 31"/>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6464" name="Group 32"/>
          <p:cNvGrpSpPr>
            <a:grpSpLocks/>
          </p:cNvGrpSpPr>
          <p:nvPr/>
        </p:nvGrpSpPr>
        <p:grpSpPr bwMode="auto">
          <a:xfrm>
            <a:off x="2081213" y="5321300"/>
            <a:ext cx="590550" cy="471488"/>
            <a:chOff x="1470" y="2951"/>
            <a:chExt cx="372" cy="297"/>
          </a:xfrm>
        </p:grpSpPr>
        <p:sp>
          <p:nvSpPr>
            <p:cNvPr id="146465" name="Freeform 33"/>
            <p:cNvSpPr>
              <a:spLocks/>
            </p:cNvSpPr>
            <p:nvPr/>
          </p:nvSpPr>
          <p:spPr bwMode="auto">
            <a:xfrm>
              <a:off x="1470"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66" name="Text Box 34"/>
            <p:cNvSpPr txBox="1">
              <a:spLocks noChangeArrowheads="1"/>
            </p:cNvSpPr>
            <p:nvPr/>
          </p:nvSpPr>
          <p:spPr bwMode="auto">
            <a:xfrm>
              <a:off x="1561"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46467" name="Line 35"/>
          <p:cNvSpPr>
            <a:spLocks noChangeShapeType="1"/>
          </p:cNvSpPr>
          <p:nvPr/>
        </p:nvSpPr>
        <p:spPr bwMode="auto">
          <a:xfrm flipH="1">
            <a:off x="1304925" y="5073650"/>
            <a:ext cx="376238" cy="268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68" name="Line 36"/>
          <p:cNvSpPr>
            <a:spLocks noChangeShapeType="1"/>
          </p:cNvSpPr>
          <p:nvPr/>
        </p:nvSpPr>
        <p:spPr bwMode="auto">
          <a:xfrm>
            <a:off x="2017713" y="5032375"/>
            <a:ext cx="361950" cy="296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6469" name="Group 37"/>
          <p:cNvGrpSpPr>
            <a:grpSpLocks/>
          </p:cNvGrpSpPr>
          <p:nvPr/>
        </p:nvGrpSpPr>
        <p:grpSpPr bwMode="auto">
          <a:xfrm>
            <a:off x="2979738" y="4167188"/>
            <a:ext cx="1566862" cy="1176337"/>
            <a:chOff x="815" y="2511"/>
            <a:chExt cx="987" cy="741"/>
          </a:xfrm>
        </p:grpSpPr>
        <p:grpSp>
          <p:nvGrpSpPr>
            <p:cNvPr id="146470" name="Group 38"/>
            <p:cNvGrpSpPr>
              <a:grpSpLocks/>
            </p:cNvGrpSpPr>
            <p:nvPr/>
          </p:nvGrpSpPr>
          <p:grpSpPr bwMode="auto">
            <a:xfrm>
              <a:off x="1552" y="2919"/>
              <a:ext cx="250" cy="232"/>
              <a:chOff x="1304" y="2377"/>
              <a:chExt cx="250" cy="232"/>
            </a:xfrm>
          </p:grpSpPr>
          <p:sp>
            <p:nvSpPr>
              <p:cNvPr id="146471" name="Oval 3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2" name="Text Box 4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6473" name="Group 41"/>
            <p:cNvGrpSpPr>
              <a:grpSpLocks/>
            </p:cNvGrpSpPr>
            <p:nvPr/>
          </p:nvGrpSpPr>
          <p:grpSpPr bwMode="auto">
            <a:xfrm>
              <a:off x="1227" y="2511"/>
              <a:ext cx="250" cy="232"/>
              <a:chOff x="1304" y="2377"/>
              <a:chExt cx="250" cy="232"/>
            </a:xfrm>
          </p:grpSpPr>
          <p:sp>
            <p:nvSpPr>
              <p:cNvPr id="146474" name="Oval 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5" name="Text Box 4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6476" name="Line 44"/>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77" name="Line 45"/>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6478" name="Group 46"/>
            <p:cNvGrpSpPr>
              <a:grpSpLocks/>
            </p:cNvGrpSpPr>
            <p:nvPr/>
          </p:nvGrpSpPr>
          <p:grpSpPr bwMode="auto">
            <a:xfrm>
              <a:off x="815" y="2948"/>
              <a:ext cx="372" cy="304"/>
              <a:chOff x="358" y="3253"/>
              <a:chExt cx="372" cy="304"/>
            </a:xfrm>
          </p:grpSpPr>
          <p:sp>
            <p:nvSpPr>
              <p:cNvPr id="146479" name="Freeform 4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80" name="Text Box 48"/>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46481" name="Group 49"/>
          <p:cNvGrpSpPr>
            <a:grpSpLocks/>
          </p:cNvGrpSpPr>
          <p:nvPr/>
        </p:nvGrpSpPr>
        <p:grpSpPr bwMode="auto">
          <a:xfrm>
            <a:off x="3486150" y="5335588"/>
            <a:ext cx="590550" cy="469900"/>
            <a:chOff x="1100" y="3264"/>
            <a:chExt cx="372" cy="296"/>
          </a:xfrm>
        </p:grpSpPr>
        <p:sp>
          <p:nvSpPr>
            <p:cNvPr id="146482" name="Freeform 50"/>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83" name="Text Box 51"/>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46484" name="Line 52"/>
          <p:cNvSpPr>
            <a:spLocks noChangeShapeType="1"/>
          </p:cNvSpPr>
          <p:nvPr/>
        </p:nvSpPr>
        <p:spPr bwMode="auto">
          <a:xfrm flipH="1">
            <a:off x="3770313" y="5076825"/>
            <a:ext cx="376237" cy="268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85" name="Line 53"/>
          <p:cNvSpPr>
            <a:spLocks noChangeShapeType="1"/>
          </p:cNvSpPr>
          <p:nvPr/>
        </p:nvSpPr>
        <p:spPr bwMode="auto">
          <a:xfrm>
            <a:off x="4483100" y="5035550"/>
            <a:ext cx="361950" cy="296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6486" name="Group 54"/>
          <p:cNvGrpSpPr>
            <a:grpSpLocks/>
          </p:cNvGrpSpPr>
          <p:nvPr/>
        </p:nvGrpSpPr>
        <p:grpSpPr bwMode="auto">
          <a:xfrm>
            <a:off x="7158038" y="4157663"/>
            <a:ext cx="396875" cy="368300"/>
            <a:chOff x="1304" y="2377"/>
            <a:chExt cx="250" cy="232"/>
          </a:xfrm>
        </p:grpSpPr>
        <p:sp>
          <p:nvSpPr>
            <p:cNvPr id="146487" name="Oval 5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8" name="Text Box 5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6489" name="Group 57"/>
          <p:cNvGrpSpPr>
            <a:grpSpLocks/>
          </p:cNvGrpSpPr>
          <p:nvPr/>
        </p:nvGrpSpPr>
        <p:grpSpPr bwMode="auto">
          <a:xfrm>
            <a:off x="6545263" y="4783138"/>
            <a:ext cx="396875" cy="368300"/>
            <a:chOff x="1304" y="2377"/>
            <a:chExt cx="250" cy="232"/>
          </a:xfrm>
        </p:grpSpPr>
        <p:sp>
          <p:nvSpPr>
            <p:cNvPr id="146490" name="Oval 5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91" name="Text Box 5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6492" name="Freeform 60"/>
          <p:cNvSpPr>
            <a:spLocks/>
          </p:cNvSpPr>
          <p:nvPr/>
        </p:nvSpPr>
        <p:spPr bwMode="auto">
          <a:xfrm>
            <a:off x="6923088" y="5324475"/>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93" name="Line 61"/>
          <p:cNvSpPr>
            <a:spLocks noChangeShapeType="1"/>
          </p:cNvSpPr>
          <p:nvPr/>
        </p:nvSpPr>
        <p:spPr bwMode="auto">
          <a:xfrm flipH="1">
            <a:off x="6056313" y="5049838"/>
            <a:ext cx="496887"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94" name="Line 62"/>
          <p:cNvSpPr>
            <a:spLocks noChangeShapeType="1"/>
          </p:cNvSpPr>
          <p:nvPr/>
        </p:nvSpPr>
        <p:spPr bwMode="auto">
          <a:xfrm>
            <a:off x="6862763" y="5049838"/>
            <a:ext cx="349250"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95" name="Line 63"/>
          <p:cNvSpPr>
            <a:spLocks noChangeShapeType="1"/>
          </p:cNvSpPr>
          <p:nvPr/>
        </p:nvSpPr>
        <p:spPr bwMode="auto">
          <a:xfrm flipH="1">
            <a:off x="6769100" y="4445000"/>
            <a:ext cx="415925"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96" name="Text Box 64"/>
          <p:cNvSpPr txBox="1">
            <a:spLocks noChangeArrowheads="1"/>
          </p:cNvSpPr>
          <p:nvPr/>
        </p:nvSpPr>
        <p:spPr bwMode="auto">
          <a:xfrm>
            <a:off x="7070725" y="5451475"/>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46497" name="Group 65"/>
          <p:cNvGrpSpPr>
            <a:grpSpLocks/>
          </p:cNvGrpSpPr>
          <p:nvPr/>
        </p:nvGrpSpPr>
        <p:grpSpPr bwMode="auto">
          <a:xfrm>
            <a:off x="5786438" y="5324475"/>
            <a:ext cx="590550" cy="471488"/>
            <a:chOff x="4747" y="2953"/>
            <a:chExt cx="372" cy="297"/>
          </a:xfrm>
        </p:grpSpPr>
        <p:sp>
          <p:nvSpPr>
            <p:cNvPr id="146498" name="Freeform 66"/>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99" name="Text Box 67"/>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46500" name="Group 68"/>
          <p:cNvGrpSpPr>
            <a:grpSpLocks/>
          </p:cNvGrpSpPr>
          <p:nvPr/>
        </p:nvGrpSpPr>
        <p:grpSpPr bwMode="auto">
          <a:xfrm>
            <a:off x="7670800" y="4843463"/>
            <a:ext cx="590550" cy="954087"/>
            <a:chOff x="3617" y="3261"/>
            <a:chExt cx="372" cy="601"/>
          </a:xfrm>
        </p:grpSpPr>
        <p:sp>
          <p:nvSpPr>
            <p:cNvPr id="146501" name="Text Box 69"/>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6502" name="Freeform 70"/>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6503" name="Line 71"/>
          <p:cNvSpPr>
            <a:spLocks noChangeShapeType="1"/>
          </p:cNvSpPr>
          <p:nvPr/>
        </p:nvSpPr>
        <p:spPr bwMode="auto">
          <a:xfrm>
            <a:off x="7477125" y="4414838"/>
            <a:ext cx="46990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4) (cont.)</a:t>
            </a:r>
          </a:p>
        </p:txBody>
      </p:sp>
      <p:sp>
        <p:nvSpPr>
          <p:cNvPr id="147459"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lstStyle/>
          <a:p>
            <a:r>
              <a:rPr lang="en-US" sz="2000"/>
              <a:t>Case 4) </a:t>
            </a:r>
            <a:r>
              <a:rPr lang="en-US" sz="2000">
                <a:solidFill>
                  <a:srgbClr val="FF00FF"/>
                </a:solidFill>
              </a:rPr>
              <a:t>An insertion into the right subtree of the right child of </a:t>
            </a:r>
            <a:r>
              <a:rPr lang="en-US" sz="2000">
                <a:solidFill>
                  <a:srgbClr val="FF00FF"/>
                </a:solidFill>
                <a:sym typeface="Symbol" pitchFamily="18" charset="2"/>
              </a:rPr>
              <a:t>.</a:t>
            </a:r>
            <a:endParaRPr lang="en-US" sz="2000">
              <a:solidFill>
                <a:srgbClr val="FF00FF"/>
              </a:solidFill>
            </a:endParaRPr>
          </a:p>
          <a:p>
            <a:r>
              <a:rPr lang="en-US" sz="2000"/>
              <a:t>Performing the single rotation:</a:t>
            </a:r>
          </a:p>
          <a:p>
            <a:pPr lvl="1"/>
            <a:r>
              <a:rPr lang="en-US" sz="2000"/>
              <a:t>k</a:t>
            </a:r>
            <a:r>
              <a:rPr lang="en-US" sz="2000" baseline="-25000"/>
              <a:t>2</a:t>
            </a:r>
            <a:r>
              <a:rPr lang="en-US" sz="2000"/>
              <a:t> becomes the new root.</a:t>
            </a:r>
          </a:p>
          <a:p>
            <a:pPr lvl="1"/>
            <a:r>
              <a:rPr lang="en-US" sz="2000"/>
              <a:t>Since k</a:t>
            </a:r>
            <a:r>
              <a:rPr lang="en-US" sz="2000" baseline="-25000"/>
              <a:t>2 </a:t>
            </a:r>
            <a:r>
              <a:rPr lang="en-US" sz="2000"/>
              <a:t>&gt;= k</a:t>
            </a:r>
            <a:r>
              <a:rPr lang="en-US" sz="2000" baseline="-25000"/>
              <a:t>1</a:t>
            </a:r>
            <a:r>
              <a:rPr lang="en-US" sz="2000"/>
              <a:t>, k</a:t>
            </a:r>
            <a:r>
              <a:rPr lang="en-US" sz="2000" baseline="-25000"/>
              <a:t>1</a:t>
            </a:r>
            <a:r>
              <a:rPr lang="en-US" sz="2000"/>
              <a:t> becomes the left child of k</a:t>
            </a:r>
            <a:r>
              <a:rPr lang="en-US" sz="2000" baseline="-25000"/>
              <a:t>2</a:t>
            </a:r>
            <a:r>
              <a:rPr lang="en-US" sz="2000"/>
              <a:t>.</a:t>
            </a:r>
          </a:p>
          <a:p>
            <a:pPr lvl="1"/>
            <a:r>
              <a:rPr lang="en-US" sz="2000"/>
              <a:t>Z remains the right child of  k</a:t>
            </a:r>
            <a:r>
              <a:rPr lang="en-US" sz="2000" baseline="-25000"/>
              <a:t>2</a:t>
            </a:r>
            <a:endParaRPr lang="en-US" sz="2000"/>
          </a:p>
          <a:p>
            <a:pPr lvl="1"/>
            <a:r>
              <a:rPr lang="en-US" sz="2000"/>
              <a:t>X remains the left child of k</a:t>
            </a:r>
            <a:r>
              <a:rPr lang="en-US" sz="2000" baseline="-25000"/>
              <a:t>1</a:t>
            </a:r>
            <a:r>
              <a:rPr lang="en-US" sz="2000"/>
              <a:t> </a:t>
            </a:r>
          </a:p>
          <a:p>
            <a:pPr lvl="1"/>
            <a:r>
              <a:rPr lang="en-US" sz="2000"/>
              <a:t>Subtree Y is placed as k</a:t>
            </a:r>
            <a:r>
              <a:rPr lang="en-US" sz="2000" baseline="-25000"/>
              <a:t>1</a:t>
            </a:r>
            <a:r>
              <a:rPr lang="en-US" sz="2000"/>
              <a:t>’s right child</a:t>
            </a:r>
          </a:p>
        </p:txBody>
      </p:sp>
      <p:grpSp>
        <p:nvGrpSpPr>
          <p:cNvPr id="147460" name="Group 4"/>
          <p:cNvGrpSpPr>
            <a:grpSpLocks/>
          </p:cNvGrpSpPr>
          <p:nvPr/>
        </p:nvGrpSpPr>
        <p:grpSpPr bwMode="auto">
          <a:xfrm>
            <a:off x="514350" y="3992563"/>
            <a:ext cx="7747000" cy="2495550"/>
            <a:chOff x="324" y="2515"/>
            <a:chExt cx="4880" cy="1572"/>
          </a:xfrm>
        </p:grpSpPr>
        <p:sp>
          <p:nvSpPr>
            <p:cNvPr id="147461" name="Line 5"/>
            <p:cNvSpPr>
              <a:spLocks noChangeShapeType="1"/>
            </p:cNvSpPr>
            <p:nvPr/>
          </p:nvSpPr>
          <p:spPr bwMode="auto">
            <a:xfrm>
              <a:off x="381" y="3253"/>
              <a:ext cx="4803"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62" name="Line 6"/>
            <p:cNvSpPr>
              <a:spLocks noChangeShapeType="1"/>
            </p:cNvSpPr>
            <p:nvPr/>
          </p:nvSpPr>
          <p:spPr bwMode="auto">
            <a:xfrm>
              <a:off x="381" y="2939"/>
              <a:ext cx="482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63" name="Line 7"/>
            <p:cNvSpPr>
              <a:spLocks noChangeShapeType="1"/>
            </p:cNvSpPr>
            <p:nvPr/>
          </p:nvSpPr>
          <p:spPr bwMode="auto">
            <a:xfrm>
              <a:off x="381" y="3549"/>
              <a:ext cx="482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64" name="Line 8"/>
            <p:cNvSpPr>
              <a:spLocks noChangeShapeType="1"/>
            </p:cNvSpPr>
            <p:nvPr/>
          </p:nvSpPr>
          <p:spPr bwMode="auto">
            <a:xfrm>
              <a:off x="381" y="3846"/>
              <a:ext cx="4803"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7465" name="Group 9"/>
            <p:cNvGrpSpPr>
              <a:grpSpLocks/>
            </p:cNvGrpSpPr>
            <p:nvPr/>
          </p:nvGrpSpPr>
          <p:grpSpPr bwMode="auto">
            <a:xfrm>
              <a:off x="2881" y="3255"/>
              <a:ext cx="372" cy="601"/>
              <a:chOff x="1940" y="3253"/>
              <a:chExt cx="372" cy="601"/>
            </a:xfrm>
          </p:grpSpPr>
          <p:sp>
            <p:nvSpPr>
              <p:cNvPr id="147466" name="Text Box 10"/>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7467" name="Freeform 11"/>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7468" name="Line 12"/>
            <p:cNvSpPr>
              <a:spLocks noChangeShapeType="1"/>
            </p:cNvSpPr>
            <p:nvPr/>
          </p:nvSpPr>
          <p:spPr bwMode="auto">
            <a:xfrm>
              <a:off x="1372" y="2643"/>
              <a:ext cx="601"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69" name="Line 13"/>
            <p:cNvSpPr>
              <a:spLocks noChangeShapeType="1"/>
            </p:cNvSpPr>
            <p:nvPr/>
          </p:nvSpPr>
          <p:spPr bwMode="auto">
            <a:xfrm>
              <a:off x="3295" y="2651"/>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70" name="Text Box 14"/>
            <p:cNvSpPr txBox="1">
              <a:spLocks noChangeArrowheads="1"/>
            </p:cNvSpPr>
            <p:nvPr/>
          </p:nvSpPr>
          <p:spPr bwMode="auto">
            <a:xfrm>
              <a:off x="501" y="3875"/>
              <a:ext cx="19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7471" name="Text Box 15"/>
            <p:cNvSpPr txBox="1">
              <a:spLocks noChangeArrowheads="1"/>
            </p:cNvSpPr>
            <p:nvPr/>
          </p:nvSpPr>
          <p:spPr bwMode="auto">
            <a:xfrm>
              <a:off x="673" y="3629"/>
              <a:ext cx="10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47472" name="Text Box 16"/>
            <p:cNvSpPr txBox="1">
              <a:spLocks noChangeArrowheads="1"/>
            </p:cNvSpPr>
            <p:nvPr/>
          </p:nvSpPr>
          <p:spPr bwMode="auto">
            <a:xfrm>
              <a:off x="1971" y="3632"/>
              <a:ext cx="9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47473" name="Text Box 17"/>
            <p:cNvSpPr txBox="1">
              <a:spLocks noChangeArrowheads="1"/>
            </p:cNvSpPr>
            <p:nvPr/>
          </p:nvSpPr>
          <p:spPr bwMode="auto">
            <a:xfrm>
              <a:off x="3923" y="3627"/>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47474" name="Group 18"/>
            <p:cNvGrpSpPr>
              <a:grpSpLocks/>
            </p:cNvGrpSpPr>
            <p:nvPr/>
          </p:nvGrpSpPr>
          <p:grpSpPr bwMode="auto">
            <a:xfrm>
              <a:off x="324" y="2519"/>
              <a:ext cx="1359" cy="1042"/>
              <a:chOff x="324" y="2519"/>
              <a:chExt cx="1359" cy="1042"/>
            </a:xfrm>
          </p:grpSpPr>
          <p:grpSp>
            <p:nvGrpSpPr>
              <p:cNvPr id="147475" name="Group 19"/>
              <p:cNvGrpSpPr>
                <a:grpSpLocks/>
              </p:cNvGrpSpPr>
              <p:nvPr/>
            </p:nvGrpSpPr>
            <p:grpSpPr bwMode="auto">
              <a:xfrm>
                <a:off x="324" y="2519"/>
                <a:ext cx="987" cy="741"/>
                <a:chOff x="815" y="2511"/>
                <a:chExt cx="987" cy="741"/>
              </a:xfrm>
            </p:grpSpPr>
            <p:grpSp>
              <p:nvGrpSpPr>
                <p:cNvPr id="147476" name="Group 20"/>
                <p:cNvGrpSpPr>
                  <a:grpSpLocks/>
                </p:cNvGrpSpPr>
                <p:nvPr/>
              </p:nvGrpSpPr>
              <p:grpSpPr bwMode="auto">
                <a:xfrm>
                  <a:off x="1552" y="2919"/>
                  <a:ext cx="250" cy="232"/>
                  <a:chOff x="1304" y="2377"/>
                  <a:chExt cx="250" cy="232"/>
                </a:xfrm>
              </p:grpSpPr>
              <p:sp>
                <p:nvSpPr>
                  <p:cNvPr id="147477"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78" name="Text Box 2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7479" name="Group 23"/>
                <p:cNvGrpSpPr>
                  <a:grpSpLocks/>
                </p:cNvGrpSpPr>
                <p:nvPr/>
              </p:nvGrpSpPr>
              <p:grpSpPr bwMode="auto">
                <a:xfrm>
                  <a:off x="1227" y="2511"/>
                  <a:ext cx="250" cy="232"/>
                  <a:chOff x="1304" y="2377"/>
                  <a:chExt cx="250" cy="232"/>
                </a:xfrm>
              </p:grpSpPr>
              <p:sp>
                <p:nvSpPr>
                  <p:cNvPr id="147480" name="Oval 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81" name="Text Box 2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7482" name="Line 26"/>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83" name="Line 27"/>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7484" name="Group 28"/>
                <p:cNvGrpSpPr>
                  <a:grpSpLocks/>
                </p:cNvGrpSpPr>
                <p:nvPr/>
              </p:nvGrpSpPr>
              <p:grpSpPr bwMode="auto">
                <a:xfrm>
                  <a:off x="815" y="2948"/>
                  <a:ext cx="372" cy="304"/>
                  <a:chOff x="358" y="3253"/>
                  <a:chExt cx="372" cy="304"/>
                </a:xfrm>
              </p:grpSpPr>
              <p:sp>
                <p:nvSpPr>
                  <p:cNvPr id="147485" name="Freeform 2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86" name="Text Box 30"/>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47487" name="Group 31"/>
              <p:cNvGrpSpPr>
                <a:grpSpLocks/>
              </p:cNvGrpSpPr>
              <p:nvPr/>
            </p:nvGrpSpPr>
            <p:grpSpPr bwMode="auto">
              <a:xfrm>
                <a:off x="643" y="3255"/>
                <a:ext cx="372" cy="296"/>
                <a:chOff x="1100" y="3264"/>
                <a:chExt cx="372" cy="296"/>
              </a:xfrm>
            </p:grpSpPr>
            <p:sp>
              <p:nvSpPr>
                <p:cNvPr id="147488" name="Freeform 32"/>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89" name="Text Box 33"/>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7490" name="Group 34"/>
              <p:cNvGrpSpPr>
                <a:grpSpLocks/>
              </p:cNvGrpSpPr>
              <p:nvPr/>
            </p:nvGrpSpPr>
            <p:grpSpPr bwMode="auto">
              <a:xfrm>
                <a:off x="1311" y="3264"/>
                <a:ext cx="372" cy="297"/>
                <a:chOff x="1470" y="2951"/>
                <a:chExt cx="372" cy="297"/>
              </a:xfrm>
            </p:grpSpPr>
            <p:sp>
              <p:nvSpPr>
                <p:cNvPr id="147491" name="Freeform 35"/>
                <p:cNvSpPr>
                  <a:spLocks/>
                </p:cNvSpPr>
                <p:nvPr/>
              </p:nvSpPr>
              <p:spPr bwMode="auto">
                <a:xfrm>
                  <a:off x="1470"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92" name="Text Box 36"/>
                <p:cNvSpPr txBox="1">
                  <a:spLocks noChangeArrowheads="1"/>
                </p:cNvSpPr>
                <p:nvPr/>
              </p:nvSpPr>
              <p:spPr bwMode="auto">
                <a:xfrm>
                  <a:off x="1561"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47493" name="Line 37"/>
              <p:cNvSpPr>
                <a:spLocks noChangeShapeType="1"/>
              </p:cNvSpPr>
              <p:nvPr/>
            </p:nvSpPr>
            <p:spPr bwMode="auto">
              <a:xfrm flipH="1">
                <a:off x="822" y="309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494" name="Line 38"/>
              <p:cNvSpPr>
                <a:spLocks noChangeShapeType="1"/>
              </p:cNvSpPr>
              <p:nvPr/>
            </p:nvSpPr>
            <p:spPr bwMode="auto">
              <a:xfrm>
                <a:off x="1271" y="306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7495" name="Group 39"/>
            <p:cNvGrpSpPr>
              <a:grpSpLocks/>
            </p:cNvGrpSpPr>
            <p:nvPr/>
          </p:nvGrpSpPr>
          <p:grpSpPr bwMode="auto">
            <a:xfrm>
              <a:off x="1877" y="2521"/>
              <a:ext cx="987" cy="741"/>
              <a:chOff x="815" y="2511"/>
              <a:chExt cx="987" cy="741"/>
            </a:xfrm>
          </p:grpSpPr>
          <p:grpSp>
            <p:nvGrpSpPr>
              <p:cNvPr id="147496" name="Group 40"/>
              <p:cNvGrpSpPr>
                <a:grpSpLocks/>
              </p:cNvGrpSpPr>
              <p:nvPr/>
            </p:nvGrpSpPr>
            <p:grpSpPr bwMode="auto">
              <a:xfrm>
                <a:off x="1552" y="2919"/>
                <a:ext cx="250" cy="232"/>
                <a:chOff x="1304" y="2377"/>
                <a:chExt cx="250" cy="232"/>
              </a:xfrm>
            </p:grpSpPr>
            <p:sp>
              <p:nvSpPr>
                <p:cNvPr id="147497" name="Oval 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98" name="Text Box 4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7499" name="Group 43"/>
              <p:cNvGrpSpPr>
                <a:grpSpLocks/>
              </p:cNvGrpSpPr>
              <p:nvPr/>
            </p:nvGrpSpPr>
            <p:grpSpPr bwMode="auto">
              <a:xfrm>
                <a:off x="1227" y="2511"/>
                <a:ext cx="250" cy="232"/>
                <a:chOff x="1304" y="2377"/>
                <a:chExt cx="250" cy="232"/>
              </a:xfrm>
            </p:grpSpPr>
            <p:sp>
              <p:nvSpPr>
                <p:cNvPr id="147500"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1" name="Text Box 4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7502" name="Line 46"/>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03" name="Line 47"/>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7504" name="Group 48"/>
              <p:cNvGrpSpPr>
                <a:grpSpLocks/>
              </p:cNvGrpSpPr>
              <p:nvPr/>
            </p:nvGrpSpPr>
            <p:grpSpPr bwMode="auto">
              <a:xfrm>
                <a:off x="815" y="2948"/>
                <a:ext cx="372" cy="304"/>
                <a:chOff x="358" y="3253"/>
                <a:chExt cx="372" cy="304"/>
              </a:xfrm>
            </p:grpSpPr>
            <p:sp>
              <p:nvSpPr>
                <p:cNvPr id="147505" name="Freeform 4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06" name="Text Box 50"/>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47507" name="Group 51"/>
            <p:cNvGrpSpPr>
              <a:grpSpLocks/>
            </p:cNvGrpSpPr>
            <p:nvPr/>
          </p:nvGrpSpPr>
          <p:grpSpPr bwMode="auto">
            <a:xfrm>
              <a:off x="2196" y="3257"/>
              <a:ext cx="372" cy="296"/>
              <a:chOff x="1100" y="3264"/>
              <a:chExt cx="372" cy="296"/>
            </a:xfrm>
          </p:grpSpPr>
          <p:sp>
            <p:nvSpPr>
              <p:cNvPr id="147508" name="Freeform 52"/>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09" name="Text Box 53"/>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47510" name="Line 54"/>
            <p:cNvSpPr>
              <a:spLocks noChangeShapeType="1"/>
            </p:cNvSpPr>
            <p:nvPr/>
          </p:nvSpPr>
          <p:spPr bwMode="auto">
            <a:xfrm flipH="1">
              <a:off x="2375" y="3094"/>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11" name="Line 55"/>
            <p:cNvSpPr>
              <a:spLocks noChangeShapeType="1"/>
            </p:cNvSpPr>
            <p:nvPr/>
          </p:nvSpPr>
          <p:spPr bwMode="auto">
            <a:xfrm>
              <a:off x="2824" y="3068"/>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7512" name="Group 56"/>
            <p:cNvGrpSpPr>
              <a:grpSpLocks/>
            </p:cNvGrpSpPr>
            <p:nvPr/>
          </p:nvGrpSpPr>
          <p:grpSpPr bwMode="auto">
            <a:xfrm>
              <a:off x="4509" y="2515"/>
              <a:ext cx="250" cy="232"/>
              <a:chOff x="1304" y="2377"/>
              <a:chExt cx="250" cy="232"/>
            </a:xfrm>
          </p:grpSpPr>
          <p:sp>
            <p:nvSpPr>
              <p:cNvPr id="147513" name="Oval 5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14" name="Text Box 5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7515" name="Group 59"/>
            <p:cNvGrpSpPr>
              <a:grpSpLocks/>
            </p:cNvGrpSpPr>
            <p:nvPr/>
          </p:nvGrpSpPr>
          <p:grpSpPr bwMode="auto">
            <a:xfrm>
              <a:off x="4123" y="2909"/>
              <a:ext cx="250" cy="232"/>
              <a:chOff x="1304" y="2377"/>
              <a:chExt cx="250" cy="232"/>
            </a:xfrm>
          </p:grpSpPr>
          <p:sp>
            <p:nvSpPr>
              <p:cNvPr id="147516" name="Oval 6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17" name="Text Box 6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7518" name="Freeform 62"/>
            <p:cNvSpPr>
              <a:spLocks/>
            </p:cNvSpPr>
            <p:nvPr/>
          </p:nvSpPr>
          <p:spPr bwMode="auto">
            <a:xfrm>
              <a:off x="4361" y="3250"/>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19" name="Line 63"/>
            <p:cNvSpPr>
              <a:spLocks noChangeShapeType="1"/>
            </p:cNvSpPr>
            <p:nvPr/>
          </p:nvSpPr>
          <p:spPr bwMode="auto">
            <a:xfrm flipH="1">
              <a:off x="3815" y="3077"/>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20" name="Line 64"/>
            <p:cNvSpPr>
              <a:spLocks noChangeShapeType="1"/>
            </p:cNvSpPr>
            <p:nvPr/>
          </p:nvSpPr>
          <p:spPr bwMode="auto">
            <a:xfrm>
              <a:off x="4323" y="3077"/>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21" name="Line 65"/>
            <p:cNvSpPr>
              <a:spLocks noChangeShapeType="1"/>
            </p:cNvSpPr>
            <p:nvPr/>
          </p:nvSpPr>
          <p:spPr bwMode="auto">
            <a:xfrm flipH="1">
              <a:off x="4264" y="2696"/>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22" name="Text Box 66"/>
            <p:cNvSpPr txBox="1">
              <a:spLocks noChangeArrowheads="1"/>
            </p:cNvSpPr>
            <p:nvPr/>
          </p:nvSpPr>
          <p:spPr bwMode="auto">
            <a:xfrm>
              <a:off x="4454" y="3330"/>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47523" name="Group 67"/>
            <p:cNvGrpSpPr>
              <a:grpSpLocks/>
            </p:cNvGrpSpPr>
            <p:nvPr/>
          </p:nvGrpSpPr>
          <p:grpSpPr bwMode="auto">
            <a:xfrm>
              <a:off x="3645" y="3250"/>
              <a:ext cx="372" cy="297"/>
              <a:chOff x="4747" y="2953"/>
              <a:chExt cx="372" cy="297"/>
            </a:xfrm>
          </p:grpSpPr>
          <p:sp>
            <p:nvSpPr>
              <p:cNvPr id="147524" name="Freeform 68"/>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7525" name="Text Box 69"/>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47526" name="Group 70"/>
            <p:cNvGrpSpPr>
              <a:grpSpLocks/>
            </p:cNvGrpSpPr>
            <p:nvPr/>
          </p:nvGrpSpPr>
          <p:grpSpPr bwMode="auto">
            <a:xfrm>
              <a:off x="4832" y="2947"/>
              <a:ext cx="372" cy="601"/>
              <a:chOff x="3617" y="3261"/>
              <a:chExt cx="372" cy="601"/>
            </a:xfrm>
          </p:grpSpPr>
          <p:sp>
            <p:nvSpPr>
              <p:cNvPr id="147527" name="Text Box 71"/>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7528" name="Freeform 72"/>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7529" name="Line 73"/>
            <p:cNvSpPr>
              <a:spLocks noChangeShapeType="1"/>
            </p:cNvSpPr>
            <p:nvPr/>
          </p:nvSpPr>
          <p:spPr bwMode="auto">
            <a:xfrm>
              <a:off x="4710" y="2677"/>
              <a:ext cx="296"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304800"/>
            <a:ext cx="7772400" cy="334963"/>
          </a:xfrm>
        </p:spPr>
        <p:txBody>
          <a:bodyPr>
            <a:normAutofit fontScale="90000"/>
          </a:bodyPr>
          <a:lstStyle/>
          <a:p>
            <a:r>
              <a:rPr lang="en-US" sz="2800"/>
              <a:t>Single Rotation: fixes case 4) (cont.)</a:t>
            </a:r>
          </a:p>
        </p:txBody>
      </p:sp>
      <p:sp>
        <p:nvSpPr>
          <p:cNvPr id="148483" name="Rectangle 3" descr="Rectangle: Click to edit Master text styles&#10;Second level&#10;Third level&#10;Fourth level&#10;Fifth level"/>
          <p:cNvSpPr>
            <a:spLocks noGrp="1" noChangeArrowheads="1"/>
          </p:cNvSpPr>
          <p:nvPr>
            <p:ph idx="1"/>
          </p:nvPr>
        </p:nvSpPr>
        <p:spPr>
          <a:xfrm>
            <a:off x="395288" y="762000"/>
            <a:ext cx="8377237" cy="3281363"/>
          </a:xfrm>
        </p:spPr>
        <p:txBody>
          <a:bodyPr/>
          <a:lstStyle/>
          <a:p>
            <a:pPr>
              <a:lnSpc>
                <a:spcPct val="90000"/>
              </a:lnSpc>
            </a:pPr>
            <a:r>
              <a:rPr lang="en-US" sz="1800"/>
              <a:t>Case 4) </a:t>
            </a:r>
            <a:r>
              <a:rPr lang="en-US" sz="1800">
                <a:solidFill>
                  <a:srgbClr val="FF00FF"/>
                </a:solidFill>
              </a:rPr>
              <a:t>An insertion into the right subtree of the right child of </a:t>
            </a:r>
            <a:r>
              <a:rPr lang="en-US" sz="1800">
                <a:solidFill>
                  <a:srgbClr val="FF00FF"/>
                </a:solidFill>
                <a:sym typeface="Symbol" pitchFamily="18" charset="2"/>
              </a:rPr>
              <a:t>.</a:t>
            </a:r>
            <a:endParaRPr lang="en-US" sz="2000"/>
          </a:p>
          <a:p>
            <a:pPr>
              <a:lnSpc>
                <a:spcPct val="90000"/>
              </a:lnSpc>
            </a:pPr>
            <a:r>
              <a:rPr lang="en-US" sz="2000"/>
              <a:t>Essentially, Z moves up one level, Y stays at the same level, and X moves down one level.</a:t>
            </a:r>
          </a:p>
          <a:p>
            <a:pPr>
              <a:lnSpc>
                <a:spcPct val="90000"/>
              </a:lnSpc>
            </a:pPr>
            <a:r>
              <a:rPr lang="en-US" sz="2000"/>
              <a:t>k</a:t>
            </a:r>
            <a:r>
              <a:rPr lang="en-US" sz="2000" baseline="-25000"/>
              <a:t>2 </a:t>
            </a:r>
            <a:r>
              <a:rPr lang="en-US" sz="2000"/>
              <a:t>and k</a:t>
            </a:r>
            <a:r>
              <a:rPr lang="en-US" sz="2000" baseline="-25000"/>
              <a:t>1</a:t>
            </a:r>
            <a:r>
              <a:rPr lang="en-US" sz="2000"/>
              <a:t> satisfy the AVL balance property, and have subtrees that are exactly the same height.</a:t>
            </a:r>
          </a:p>
          <a:p>
            <a:pPr>
              <a:lnSpc>
                <a:spcPct val="90000"/>
              </a:lnSpc>
            </a:pPr>
            <a:r>
              <a:rPr lang="en-US" sz="2000"/>
              <a:t>The new height of the entire subtrees is </a:t>
            </a:r>
            <a:r>
              <a:rPr lang="en-US" sz="2000">
                <a:solidFill>
                  <a:srgbClr val="FF00FF"/>
                </a:solidFill>
              </a:rPr>
              <a:t>exactly the same</a:t>
            </a:r>
            <a:r>
              <a:rPr lang="en-US" sz="2000"/>
              <a:t> as the height of the original subtree prior to the insertion that caused Z to grow.</a:t>
            </a:r>
          </a:p>
          <a:p>
            <a:pPr>
              <a:lnSpc>
                <a:spcPct val="90000"/>
              </a:lnSpc>
            </a:pPr>
            <a:r>
              <a:rPr lang="en-US" sz="2000"/>
              <a:t>No further updating of heights on the path to the root is needed, and consequently </a:t>
            </a:r>
            <a:r>
              <a:rPr lang="en-US" sz="2000">
                <a:solidFill>
                  <a:srgbClr val="FF00FF"/>
                </a:solidFill>
              </a:rPr>
              <a:t>no further rotations</a:t>
            </a:r>
            <a:r>
              <a:rPr lang="en-US" sz="2000"/>
              <a:t> are needed.</a:t>
            </a:r>
          </a:p>
        </p:txBody>
      </p:sp>
      <p:sp>
        <p:nvSpPr>
          <p:cNvPr id="148484" name="Line 4"/>
          <p:cNvSpPr>
            <a:spLocks noChangeShapeType="1"/>
          </p:cNvSpPr>
          <p:nvPr/>
        </p:nvSpPr>
        <p:spPr bwMode="auto">
          <a:xfrm>
            <a:off x="757238" y="516413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485" name="Line 5"/>
          <p:cNvSpPr>
            <a:spLocks noChangeShapeType="1"/>
          </p:cNvSpPr>
          <p:nvPr/>
        </p:nvSpPr>
        <p:spPr bwMode="auto">
          <a:xfrm>
            <a:off x="757238" y="4665663"/>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486" name="Line 6"/>
          <p:cNvSpPr>
            <a:spLocks noChangeShapeType="1"/>
          </p:cNvSpPr>
          <p:nvPr/>
        </p:nvSpPr>
        <p:spPr bwMode="auto">
          <a:xfrm>
            <a:off x="757238" y="5634038"/>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487" name="Line 7"/>
          <p:cNvSpPr>
            <a:spLocks noChangeShapeType="1"/>
          </p:cNvSpPr>
          <p:nvPr/>
        </p:nvSpPr>
        <p:spPr bwMode="auto">
          <a:xfrm>
            <a:off x="757238" y="6105525"/>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8488" name="Group 8"/>
          <p:cNvGrpSpPr>
            <a:grpSpLocks/>
          </p:cNvGrpSpPr>
          <p:nvPr/>
        </p:nvGrpSpPr>
        <p:grpSpPr bwMode="auto">
          <a:xfrm>
            <a:off x="4725988" y="5167313"/>
            <a:ext cx="590550" cy="954087"/>
            <a:chOff x="1940" y="3253"/>
            <a:chExt cx="372" cy="601"/>
          </a:xfrm>
        </p:grpSpPr>
        <p:sp>
          <p:nvSpPr>
            <p:cNvPr id="148489" name="Text Box 9"/>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8490" name="Freeform 10"/>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8491" name="Line 11"/>
          <p:cNvSpPr>
            <a:spLocks noChangeShapeType="1"/>
          </p:cNvSpPr>
          <p:nvPr/>
        </p:nvSpPr>
        <p:spPr bwMode="auto">
          <a:xfrm>
            <a:off x="2330450" y="4195763"/>
            <a:ext cx="954088"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492" name="Line 12"/>
          <p:cNvSpPr>
            <a:spLocks noChangeShapeType="1"/>
          </p:cNvSpPr>
          <p:nvPr/>
        </p:nvSpPr>
        <p:spPr bwMode="auto">
          <a:xfrm>
            <a:off x="5383213" y="4208463"/>
            <a:ext cx="1009650" cy="1587"/>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493" name="Text Box 13"/>
          <p:cNvSpPr txBox="1">
            <a:spLocks noChangeArrowheads="1"/>
          </p:cNvSpPr>
          <p:nvPr/>
        </p:nvSpPr>
        <p:spPr bwMode="auto">
          <a:xfrm>
            <a:off x="947738" y="6151563"/>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dashed lines mark the level</a:t>
            </a:r>
          </a:p>
        </p:txBody>
      </p:sp>
      <p:sp>
        <p:nvSpPr>
          <p:cNvPr id="148494" name="Text Box 14"/>
          <p:cNvSpPr txBox="1">
            <a:spLocks noChangeArrowheads="1"/>
          </p:cNvSpPr>
          <p:nvPr/>
        </p:nvSpPr>
        <p:spPr bwMode="auto">
          <a:xfrm>
            <a:off x="1220788" y="5761038"/>
            <a:ext cx="158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48495" name="Text Box 15"/>
          <p:cNvSpPr txBox="1">
            <a:spLocks noChangeArrowheads="1"/>
          </p:cNvSpPr>
          <p:nvPr/>
        </p:nvSpPr>
        <p:spPr bwMode="auto">
          <a:xfrm>
            <a:off x="3281363" y="5765800"/>
            <a:ext cx="143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48496" name="Text Box 16"/>
          <p:cNvSpPr txBox="1">
            <a:spLocks noChangeArrowheads="1"/>
          </p:cNvSpPr>
          <p:nvPr/>
        </p:nvSpPr>
        <p:spPr bwMode="auto">
          <a:xfrm>
            <a:off x="6380163" y="5757863"/>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48497" name="Group 17"/>
          <p:cNvGrpSpPr>
            <a:grpSpLocks/>
          </p:cNvGrpSpPr>
          <p:nvPr/>
        </p:nvGrpSpPr>
        <p:grpSpPr bwMode="auto">
          <a:xfrm>
            <a:off x="666750" y="3998913"/>
            <a:ext cx="2157413" cy="1654175"/>
            <a:chOff x="324" y="2519"/>
            <a:chExt cx="1359" cy="1042"/>
          </a:xfrm>
        </p:grpSpPr>
        <p:grpSp>
          <p:nvGrpSpPr>
            <p:cNvPr id="148498" name="Group 18"/>
            <p:cNvGrpSpPr>
              <a:grpSpLocks/>
            </p:cNvGrpSpPr>
            <p:nvPr/>
          </p:nvGrpSpPr>
          <p:grpSpPr bwMode="auto">
            <a:xfrm>
              <a:off x="324" y="2519"/>
              <a:ext cx="987" cy="741"/>
              <a:chOff x="815" y="2511"/>
              <a:chExt cx="987" cy="741"/>
            </a:xfrm>
          </p:grpSpPr>
          <p:grpSp>
            <p:nvGrpSpPr>
              <p:cNvPr id="148499" name="Group 19"/>
              <p:cNvGrpSpPr>
                <a:grpSpLocks/>
              </p:cNvGrpSpPr>
              <p:nvPr/>
            </p:nvGrpSpPr>
            <p:grpSpPr bwMode="auto">
              <a:xfrm>
                <a:off x="1552" y="2919"/>
                <a:ext cx="250" cy="232"/>
                <a:chOff x="1304" y="2377"/>
                <a:chExt cx="250" cy="232"/>
              </a:xfrm>
            </p:grpSpPr>
            <p:sp>
              <p:nvSpPr>
                <p:cNvPr id="148500" name="Oval 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1" name="Text Box 2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8502" name="Group 22"/>
              <p:cNvGrpSpPr>
                <a:grpSpLocks/>
              </p:cNvGrpSpPr>
              <p:nvPr/>
            </p:nvGrpSpPr>
            <p:grpSpPr bwMode="auto">
              <a:xfrm>
                <a:off x="1227" y="2511"/>
                <a:ext cx="250" cy="232"/>
                <a:chOff x="1304" y="2377"/>
                <a:chExt cx="250" cy="232"/>
              </a:xfrm>
            </p:grpSpPr>
            <p:sp>
              <p:nvSpPr>
                <p:cNvPr id="148503" name="Oval 2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4" name="Text Box 2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8505" name="Line 25"/>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06" name="Line 26"/>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8507" name="Group 27"/>
              <p:cNvGrpSpPr>
                <a:grpSpLocks/>
              </p:cNvGrpSpPr>
              <p:nvPr/>
            </p:nvGrpSpPr>
            <p:grpSpPr bwMode="auto">
              <a:xfrm>
                <a:off x="815" y="2948"/>
                <a:ext cx="372" cy="304"/>
                <a:chOff x="358" y="3253"/>
                <a:chExt cx="372" cy="304"/>
              </a:xfrm>
            </p:grpSpPr>
            <p:sp>
              <p:nvSpPr>
                <p:cNvPr id="148508" name="Freeform 28"/>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09" name="Text Box 29"/>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48510" name="Group 30"/>
            <p:cNvGrpSpPr>
              <a:grpSpLocks/>
            </p:cNvGrpSpPr>
            <p:nvPr/>
          </p:nvGrpSpPr>
          <p:grpSpPr bwMode="auto">
            <a:xfrm>
              <a:off x="643" y="3255"/>
              <a:ext cx="372" cy="296"/>
              <a:chOff x="1100" y="3264"/>
              <a:chExt cx="372" cy="296"/>
            </a:xfrm>
          </p:grpSpPr>
          <p:sp>
            <p:nvSpPr>
              <p:cNvPr id="148511" name="Freeform 31"/>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12" name="Text Box 32"/>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8513" name="Group 33"/>
            <p:cNvGrpSpPr>
              <a:grpSpLocks/>
            </p:cNvGrpSpPr>
            <p:nvPr/>
          </p:nvGrpSpPr>
          <p:grpSpPr bwMode="auto">
            <a:xfrm>
              <a:off x="1311" y="3264"/>
              <a:ext cx="372" cy="297"/>
              <a:chOff x="1470" y="2951"/>
              <a:chExt cx="372" cy="297"/>
            </a:xfrm>
          </p:grpSpPr>
          <p:sp>
            <p:nvSpPr>
              <p:cNvPr id="148514" name="Freeform 34"/>
              <p:cNvSpPr>
                <a:spLocks/>
              </p:cNvSpPr>
              <p:nvPr/>
            </p:nvSpPr>
            <p:spPr bwMode="auto">
              <a:xfrm>
                <a:off x="1470"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15" name="Text Box 35"/>
              <p:cNvSpPr txBox="1">
                <a:spLocks noChangeArrowheads="1"/>
              </p:cNvSpPr>
              <p:nvPr/>
            </p:nvSpPr>
            <p:spPr bwMode="auto">
              <a:xfrm>
                <a:off x="1561"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48516" name="Line 36"/>
            <p:cNvSpPr>
              <a:spLocks noChangeShapeType="1"/>
            </p:cNvSpPr>
            <p:nvPr/>
          </p:nvSpPr>
          <p:spPr bwMode="auto">
            <a:xfrm flipH="1">
              <a:off x="822" y="309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17" name="Line 37"/>
            <p:cNvSpPr>
              <a:spLocks noChangeShapeType="1"/>
            </p:cNvSpPr>
            <p:nvPr/>
          </p:nvSpPr>
          <p:spPr bwMode="auto">
            <a:xfrm>
              <a:off x="1271" y="306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8518" name="Group 38"/>
          <p:cNvGrpSpPr>
            <a:grpSpLocks/>
          </p:cNvGrpSpPr>
          <p:nvPr/>
        </p:nvGrpSpPr>
        <p:grpSpPr bwMode="auto">
          <a:xfrm>
            <a:off x="4302125" y="4649788"/>
            <a:ext cx="396875" cy="368300"/>
            <a:chOff x="1304" y="2377"/>
            <a:chExt cx="250" cy="232"/>
          </a:xfrm>
        </p:grpSpPr>
        <p:sp>
          <p:nvSpPr>
            <p:cNvPr id="148519" name="Oval 3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20" name="Text Box 4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8521" name="Group 41"/>
          <p:cNvGrpSpPr>
            <a:grpSpLocks/>
          </p:cNvGrpSpPr>
          <p:nvPr/>
        </p:nvGrpSpPr>
        <p:grpSpPr bwMode="auto">
          <a:xfrm>
            <a:off x="3786188" y="4002088"/>
            <a:ext cx="396875" cy="368300"/>
            <a:chOff x="1304" y="2377"/>
            <a:chExt cx="250" cy="232"/>
          </a:xfrm>
        </p:grpSpPr>
        <p:sp>
          <p:nvSpPr>
            <p:cNvPr id="148522" name="Oval 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23" name="Text Box 4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8524" name="Line 44"/>
          <p:cNvSpPr>
            <a:spLocks noChangeShapeType="1"/>
          </p:cNvSpPr>
          <p:nvPr/>
        </p:nvSpPr>
        <p:spPr bwMode="auto">
          <a:xfrm flipH="1">
            <a:off x="3405188" y="4292600"/>
            <a:ext cx="415925"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25" name="Line 45"/>
          <p:cNvSpPr>
            <a:spLocks noChangeShapeType="1"/>
          </p:cNvSpPr>
          <p:nvPr/>
        </p:nvSpPr>
        <p:spPr bwMode="auto">
          <a:xfrm>
            <a:off x="4103688" y="4292600"/>
            <a:ext cx="363537" cy="40322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8526" name="Group 46"/>
          <p:cNvGrpSpPr>
            <a:grpSpLocks/>
          </p:cNvGrpSpPr>
          <p:nvPr/>
        </p:nvGrpSpPr>
        <p:grpSpPr bwMode="auto">
          <a:xfrm>
            <a:off x="3132138" y="4695825"/>
            <a:ext cx="590550" cy="482600"/>
            <a:chOff x="358" y="3253"/>
            <a:chExt cx="372" cy="304"/>
          </a:xfrm>
        </p:grpSpPr>
        <p:sp>
          <p:nvSpPr>
            <p:cNvPr id="148527" name="Freeform 4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28" name="Text Box 48"/>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48529" name="Group 49"/>
          <p:cNvGrpSpPr>
            <a:grpSpLocks/>
          </p:cNvGrpSpPr>
          <p:nvPr/>
        </p:nvGrpSpPr>
        <p:grpSpPr bwMode="auto">
          <a:xfrm>
            <a:off x="3638550" y="5170488"/>
            <a:ext cx="590550" cy="469900"/>
            <a:chOff x="1100" y="3264"/>
            <a:chExt cx="372" cy="296"/>
          </a:xfrm>
        </p:grpSpPr>
        <p:sp>
          <p:nvSpPr>
            <p:cNvPr id="148530" name="Freeform 50"/>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31" name="Text Box 51"/>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48532" name="Line 52"/>
          <p:cNvSpPr>
            <a:spLocks noChangeShapeType="1"/>
          </p:cNvSpPr>
          <p:nvPr/>
        </p:nvSpPr>
        <p:spPr bwMode="auto">
          <a:xfrm flipH="1">
            <a:off x="3922713" y="4911725"/>
            <a:ext cx="376237" cy="268288"/>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33" name="Line 53"/>
          <p:cNvSpPr>
            <a:spLocks noChangeShapeType="1"/>
          </p:cNvSpPr>
          <p:nvPr/>
        </p:nvSpPr>
        <p:spPr bwMode="auto">
          <a:xfrm>
            <a:off x="4635500" y="4870450"/>
            <a:ext cx="361950" cy="296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8534" name="Group 54"/>
          <p:cNvGrpSpPr>
            <a:grpSpLocks/>
          </p:cNvGrpSpPr>
          <p:nvPr/>
        </p:nvGrpSpPr>
        <p:grpSpPr bwMode="auto">
          <a:xfrm>
            <a:off x="7310438" y="3992563"/>
            <a:ext cx="396875" cy="368300"/>
            <a:chOff x="1304" y="2377"/>
            <a:chExt cx="250" cy="232"/>
          </a:xfrm>
        </p:grpSpPr>
        <p:sp>
          <p:nvSpPr>
            <p:cNvPr id="148535" name="Oval 5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36" name="Text Box 5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8537" name="Group 57"/>
          <p:cNvGrpSpPr>
            <a:grpSpLocks/>
          </p:cNvGrpSpPr>
          <p:nvPr/>
        </p:nvGrpSpPr>
        <p:grpSpPr bwMode="auto">
          <a:xfrm>
            <a:off x="6697663" y="4618038"/>
            <a:ext cx="396875" cy="368300"/>
            <a:chOff x="1304" y="2377"/>
            <a:chExt cx="250" cy="232"/>
          </a:xfrm>
        </p:grpSpPr>
        <p:sp>
          <p:nvSpPr>
            <p:cNvPr id="148538" name="Oval 5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39" name="Text Box 5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8540" name="Freeform 60"/>
          <p:cNvSpPr>
            <a:spLocks/>
          </p:cNvSpPr>
          <p:nvPr/>
        </p:nvSpPr>
        <p:spPr bwMode="auto">
          <a:xfrm>
            <a:off x="7075488" y="5159375"/>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41" name="Line 61"/>
          <p:cNvSpPr>
            <a:spLocks noChangeShapeType="1"/>
          </p:cNvSpPr>
          <p:nvPr/>
        </p:nvSpPr>
        <p:spPr bwMode="auto">
          <a:xfrm flipH="1">
            <a:off x="6208713" y="4884738"/>
            <a:ext cx="496887"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42" name="Line 62"/>
          <p:cNvSpPr>
            <a:spLocks noChangeShapeType="1"/>
          </p:cNvSpPr>
          <p:nvPr/>
        </p:nvSpPr>
        <p:spPr bwMode="auto">
          <a:xfrm>
            <a:off x="7015163" y="4884738"/>
            <a:ext cx="349250" cy="295275"/>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43" name="Line 63"/>
          <p:cNvSpPr>
            <a:spLocks noChangeShapeType="1"/>
          </p:cNvSpPr>
          <p:nvPr/>
        </p:nvSpPr>
        <p:spPr bwMode="auto">
          <a:xfrm flipH="1">
            <a:off x="6921500" y="4279900"/>
            <a:ext cx="415925" cy="376238"/>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44" name="Text Box 64"/>
          <p:cNvSpPr txBox="1">
            <a:spLocks noChangeArrowheads="1"/>
          </p:cNvSpPr>
          <p:nvPr/>
        </p:nvSpPr>
        <p:spPr bwMode="auto">
          <a:xfrm>
            <a:off x="7223125" y="5286375"/>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48545" name="Group 65"/>
          <p:cNvGrpSpPr>
            <a:grpSpLocks/>
          </p:cNvGrpSpPr>
          <p:nvPr/>
        </p:nvGrpSpPr>
        <p:grpSpPr bwMode="auto">
          <a:xfrm>
            <a:off x="5938838" y="5159375"/>
            <a:ext cx="590550" cy="471488"/>
            <a:chOff x="4747" y="2953"/>
            <a:chExt cx="372" cy="297"/>
          </a:xfrm>
        </p:grpSpPr>
        <p:sp>
          <p:nvSpPr>
            <p:cNvPr id="148546" name="Freeform 66"/>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47" name="Text Box 67"/>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48548" name="Group 68"/>
          <p:cNvGrpSpPr>
            <a:grpSpLocks/>
          </p:cNvGrpSpPr>
          <p:nvPr/>
        </p:nvGrpSpPr>
        <p:grpSpPr bwMode="auto">
          <a:xfrm>
            <a:off x="7823200" y="4678363"/>
            <a:ext cx="590550" cy="954087"/>
            <a:chOff x="3617" y="3261"/>
            <a:chExt cx="372" cy="601"/>
          </a:xfrm>
        </p:grpSpPr>
        <p:sp>
          <p:nvSpPr>
            <p:cNvPr id="148549" name="Text Box 69"/>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8550" name="Freeform 70"/>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8551" name="Line 71"/>
          <p:cNvSpPr>
            <a:spLocks noChangeShapeType="1"/>
          </p:cNvSpPr>
          <p:nvPr/>
        </p:nvSpPr>
        <p:spPr bwMode="auto">
          <a:xfrm>
            <a:off x="7629525" y="4249738"/>
            <a:ext cx="46990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52" name="Line 72"/>
          <p:cNvSpPr>
            <a:spLocks noChangeShapeType="1"/>
          </p:cNvSpPr>
          <p:nvPr/>
        </p:nvSpPr>
        <p:spPr bwMode="auto">
          <a:xfrm flipH="1">
            <a:off x="3925888" y="4370388"/>
            <a:ext cx="14287" cy="820737"/>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53" name="Freeform 73"/>
          <p:cNvSpPr>
            <a:spLocks/>
          </p:cNvSpPr>
          <p:nvPr/>
        </p:nvSpPr>
        <p:spPr bwMode="auto">
          <a:xfrm>
            <a:off x="3967163" y="4406900"/>
            <a:ext cx="882650" cy="1455738"/>
          </a:xfrm>
          <a:custGeom>
            <a:avLst/>
            <a:gdLst>
              <a:gd name="T0" fmla="*/ 449 w 556"/>
              <a:gd name="T1" fmla="*/ 917 h 917"/>
              <a:gd name="T2" fmla="*/ 525 w 556"/>
              <a:gd name="T3" fmla="*/ 655 h 917"/>
              <a:gd name="T4" fmla="*/ 525 w 556"/>
              <a:gd name="T5" fmla="*/ 519 h 917"/>
              <a:gd name="T6" fmla="*/ 339 w 556"/>
              <a:gd name="T7" fmla="*/ 443 h 917"/>
              <a:gd name="T8" fmla="*/ 186 w 556"/>
              <a:gd name="T9" fmla="*/ 392 h 917"/>
              <a:gd name="T10" fmla="*/ 161 w 556"/>
              <a:gd name="T11" fmla="*/ 197 h 917"/>
              <a:gd name="T12" fmla="*/ 127 w 556"/>
              <a:gd name="T13" fmla="*/ 53 h 917"/>
              <a:gd name="T14" fmla="*/ 59 w 556"/>
              <a:gd name="T15" fmla="*/ 28 h 917"/>
              <a:gd name="T16" fmla="*/ 17 w 556"/>
              <a:gd name="T17" fmla="*/ 223 h 917"/>
              <a:gd name="T18" fmla="*/ 42 w 556"/>
              <a:gd name="T19" fmla="*/ 417 h 917"/>
              <a:gd name="T20" fmla="*/ 271 w 556"/>
              <a:gd name="T21" fmla="*/ 697 h 917"/>
              <a:gd name="T22" fmla="*/ 212 w 556"/>
              <a:gd name="T23" fmla="*/ 849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917">
                <a:moveTo>
                  <a:pt x="449" y="917"/>
                </a:moveTo>
                <a:cubicBezTo>
                  <a:pt x="480" y="819"/>
                  <a:pt x="512" y="721"/>
                  <a:pt x="525" y="655"/>
                </a:cubicBezTo>
                <a:cubicBezTo>
                  <a:pt x="538" y="589"/>
                  <a:pt x="556" y="554"/>
                  <a:pt x="525" y="519"/>
                </a:cubicBezTo>
                <a:cubicBezTo>
                  <a:pt x="494" y="484"/>
                  <a:pt x="395" y="464"/>
                  <a:pt x="339" y="443"/>
                </a:cubicBezTo>
                <a:cubicBezTo>
                  <a:pt x="283" y="422"/>
                  <a:pt x="216" y="433"/>
                  <a:pt x="186" y="392"/>
                </a:cubicBezTo>
                <a:cubicBezTo>
                  <a:pt x="156" y="351"/>
                  <a:pt x="171" y="253"/>
                  <a:pt x="161" y="197"/>
                </a:cubicBezTo>
                <a:cubicBezTo>
                  <a:pt x="151" y="141"/>
                  <a:pt x="144" y="81"/>
                  <a:pt x="127" y="53"/>
                </a:cubicBezTo>
                <a:cubicBezTo>
                  <a:pt x="110" y="25"/>
                  <a:pt x="77" y="0"/>
                  <a:pt x="59" y="28"/>
                </a:cubicBezTo>
                <a:cubicBezTo>
                  <a:pt x="41" y="56"/>
                  <a:pt x="20" y="158"/>
                  <a:pt x="17" y="223"/>
                </a:cubicBezTo>
                <a:cubicBezTo>
                  <a:pt x="14" y="288"/>
                  <a:pt x="0" y="338"/>
                  <a:pt x="42" y="417"/>
                </a:cubicBezTo>
                <a:cubicBezTo>
                  <a:pt x="84" y="496"/>
                  <a:pt x="243" y="625"/>
                  <a:pt x="271" y="697"/>
                </a:cubicBezTo>
                <a:cubicBezTo>
                  <a:pt x="299" y="769"/>
                  <a:pt x="255" y="809"/>
                  <a:pt x="212" y="849"/>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8554" name="Text Box 74"/>
          <p:cNvSpPr txBox="1">
            <a:spLocks noChangeArrowheads="1"/>
          </p:cNvSpPr>
          <p:nvPr/>
        </p:nvSpPr>
        <p:spPr bwMode="auto">
          <a:xfrm>
            <a:off x="4340225" y="4332288"/>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09600" y="304800"/>
            <a:ext cx="7772400" cy="334963"/>
          </a:xfrm>
        </p:spPr>
        <p:txBody>
          <a:bodyPr>
            <a:normAutofit fontScale="90000"/>
          </a:bodyPr>
          <a:lstStyle/>
          <a:p>
            <a:r>
              <a:rPr lang="en-US" sz="2800"/>
              <a:t>Examples: Single Rotation</a:t>
            </a:r>
          </a:p>
        </p:txBody>
      </p:sp>
      <p:sp>
        <p:nvSpPr>
          <p:cNvPr id="149507" name="Rectangle 3" descr="Rectangle: Click to edit Master text styles&#10;Second level&#10;Third level&#10;Fourth level&#10;Fifth level"/>
          <p:cNvSpPr>
            <a:spLocks noGrp="1" noChangeArrowheads="1"/>
          </p:cNvSpPr>
          <p:nvPr>
            <p:ph idx="1"/>
          </p:nvPr>
        </p:nvSpPr>
        <p:spPr>
          <a:xfrm>
            <a:off x="395288" y="762000"/>
            <a:ext cx="8377237" cy="725488"/>
          </a:xfrm>
        </p:spPr>
        <p:txBody>
          <a:bodyPr/>
          <a:lstStyle/>
          <a:p>
            <a:r>
              <a:rPr lang="en-US" sz="2000"/>
              <a:t>Start with an initially empty AVL tree and insert the items 3, 2, 1, 4, 5, 6, 7</a:t>
            </a:r>
          </a:p>
        </p:txBody>
      </p:sp>
      <p:grpSp>
        <p:nvGrpSpPr>
          <p:cNvPr id="149508" name="Group 4"/>
          <p:cNvGrpSpPr>
            <a:grpSpLocks/>
          </p:cNvGrpSpPr>
          <p:nvPr/>
        </p:nvGrpSpPr>
        <p:grpSpPr bwMode="auto">
          <a:xfrm>
            <a:off x="2592388" y="2014538"/>
            <a:ext cx="336550" cy="368300"/>
            <a:chOff x="1304" y="2377"/>
            <a:chExt cx="212" cy="232"/>
          </a:xfrm>
        </p:grpSpPr>
        <p:sp>
          <p:nvSpPr>
            <p:cNvPr id="149509" name="Oval 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0" name="Text Box 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49511" name="Text Box 7"/>
          <p:cNvSpPr txBox="1">
            <a:spLocks noChangeArrowheads="1"/>
          </p:cNvSpPr>
          <p:nvPr/>
        </p:nvSpPr>
        <p:spPr bwMode="auto">
          <a:xfrm>
            <a:off x="687388" y="1651000"/>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3:</a:t>
            </a:r>
          </a:p>
        </p:txBody>
      </p:sp>
      <p:sp>
        <p:nvSpPr>
          <p:cNvPr id="149512" name="Text Box 8"/>
          <p:cNvSpPr txBox="1">
            <a:spLocks noChangeArrowheads="1"/>
          </p:cNvSpPr>
          <p:nvPr/>
        </p:nvSpPr>
        <p:spPr bwMode="auto">
          <a:xfrm>
            <a:off x="665163" y="2568575"/>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2:</a:t>
            </a:r>
          </a:p>
        </p:txBody>
      </p:sp>
      <p:grpSp>
        <p:nvGrpSpPr>
          <p:cNvPr id="149513" name="Group 9"/>
          <p:cNvGrpSpPr>
            <a:grpSpLocks/>
          </p:cNvGrpSpPr>
          <p:nvPr/>
        </p:nvGrpSpPr>
        <p:grpSpPr bwMode="auto">
          <a:xfrm>
            <a:off x="2574925" y="2827338"/>
            <a:ext cx="336550" cy="368300"/>
            <a:chOff x="1304" y="2377"/>
            <a:chExt cx="212" cy="232"/>
          </a:xfrm>
        </p:grpSpPr>
        <p:sp>
          <p:nvSpPr>
            <p:cNvPr id="149514" name="Oval 1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5" name="Text Box 1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49516" name="Group 12"/>
          <p:cNvGrpSpPr>
            <a:grpSpLocks/>
          </p:cNvGrpSpPr>
          <p:nvPr/>
        </p:nvGrpSpPr>
        <p:grpSpPr bwMode="auto">
          <a:xfrm>
            <a:off x="2081213" y="3478213"/>
            <a:ext cx="336550" cy="368300"/>
            <a:chOff x="1304" y="2377"/>
            <a:chExt cx="212" cy="232"/>
          </a:xfrm>
        </p:grpSpPr>
        <p:sp>
          <p:nvSpPr>
            <p:cNvPr id="149517" name="Oval 1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8" name="Text Box 1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49519" name="Line 15"/>
          <p:cNvSpPr>
            <a:spLocks noChangeShapeType="1"/>
          </p:cNvSpPr>
          <p:nvPr/>
        </p:nvSpPr>
        <p:spPr bwMode="auto">
          <a:xfrm flipH="1">
            <a:off x="2298700" y="3160713"/>
            <a:ext cx="336550" cy="3619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20" name="Text Box 16"/>
          <p:cNvSpPr txBox="1">
            <a:spLocks noChangeArrowheads="1"/>
          </p:cNvSpPr>
          <p:nvPr/>
        </p:nvSpPr>
        <p:spPr bwMode="auto">
          <a:xfrm>
            <a:off x="750888" y="3998913"/>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a:t>
            </a:r>
          </a:p>
        </p:txBody>
      </p:sp>
      <p:grpSp>
        <p:nvGrpSpPr>
          <p:cNvPr id="149521" name="Group 17"/>
          <p:cNvGrpSpPr>
            <a:grpSpLocks/>
          </p:cNvGrpSpPr>
          <p:nvPr/>
        </p:nvGrpSpPr>
        <p:grpSpPr bwMode="auto">
          <a:xfrm>
            <a:off x="2351088" y="4311650"/>
            <a:ext cx="336550" cy="368300"/>
            <a:chOff x="1304" y="2377"/>
            <a:chExt cx="212" cy="232"/>
          </a:xfrm>
        </p:grpSpPr>
        <p:sp>
          <p:nvSpPr>
            <p:cNvPr id="149522" name="Oval 1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23" name="Text Box 1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49524" name="Group 20"/>
          <p:cNvGrpSpPr>
            <a:grpSpLocks/>
          </p:cNvGrpSpPr>
          <p:nvPr/>
        </p:nvGrpSpPr>
        <p:grpSpPr bwMode="auto">
          <a:xfrm>
            <a:off x="1857375" y="4962525"/>
            <a:ext cx="336550" cy="368300"/>
            <a:chOff x="1304" y="2377"/>
            <a:chExt cx="212" cy="232"/>
          </a:xfrm>
        </p:grpSpPr>
        <p:sp>
          <p:nvSpPr>
            <p:cNvPr id="149525"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26" name="Text Box 2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49527" name="Line 23"/>
          <p:cNvSpPr>
            <a:spLocks noChangeShapeType="1"/>
          </p:cNvSpPr>
          <p:nvPr/>
        </p:nvSpPr>
        <p:spPr bwMode="auto">
          <a:xfrm flipH="1">
            <a:off x="2074863" y="4645025"/>
            <a:ext cx="336550" cy="3619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9528" name="Group 24"/>
          <p:cNvGrpSpPr>
            <a:grpSpLocks/>
          </p:cNvGrpSpPr>
          <p:nvPr/>
        </p:nvGrpSpPr>
        <p:grpSpPr bwMode="auto">
          <a:xfrm>
            <a:off x="1271588" y="5691188"/>
            <a:ext cx="336550" cy="368300"/>
            <a:chOff x="1304" y="2377"/>
            <a:chExt cx="212" cy="232"/>
          </a:xfrm>
        </p:grpSpPr>
        <p:sp>
          <p:nvSpPr>
            <p:cNvPr id="149529" name="Oval 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30" name="Text Box 2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49531" name="Line 27"/>
          <p:cNvSpPr>
            <a:spLocks noChangeShapeType="1"/>
          </p:cNvSpPr>
          <p:nvPr/>
        </p:nvSpPr>
        <p:spPr bwMode="auto">
          <a:xfrm flipH="1">
            <a:off x="1573213" y="5270500"/>
            <a:ext cx="322262" cy="525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32" name="Text Box 28"/>
          <p:cNvSpPr txBox="1">
            <a:spLocks noChangeArrowheads="1"/>
          </p:cNvSpPr>
          <p:nvPr/>
        </p:nvSpPr>
        <p:spPr bwMode="auto">
          <a:xfrm>
            <a:off x="1790700" y="34782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9533" name="Text Box 29"/>
          <p:cNvSpPr txBox="1">
            <a:spLocks noChangeArrowheads="1"/>
          </p:cNvSpPr>
          <p:nvPr/>
        </p:nvSpPr>
        <p:spPr bwMode="auto">
          <a:xfrm>
            <a:off x="2224088" y="28098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9534" name="Text Box 30"/>
          <p:cNvSpPr txBox="1">
            <a:spLocks noChangeArrowheads="1"/>
          </p:cNvSpPr>
          <p:nvPr/>
        </p:nvSpPr>
        <p:spPr bwMode="auto">
          <a:xfrm>
            <a:off x="935038" y="57150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9535" name="Text Box 31"/>
          <p:cNvSpPr txBox="1">
            <a:spLocks noChangeArrowheads="1"/>
          </p:cNvSpPr>
          <p:nvPr/>
        </p:nvSpPr>
        <p:spPr bwMode="auto">
          <a:xfrm>
            <a:off x="1555750" y="4946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49536" name="Text Box 32"/>
          <p:cNvSpPr txBox="1">
            <a:spLocks noChangeArrowheads="1"/>
          </p:cNvSpPr>
          <p:nvPr/>
        </p:nvSpPr>
        <p:spPr bwMode="auto">
          <a:xfrm>
            <a:off x="2043113" y="43180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49537" name="Group 33"/>
          <p:cNvGrpSpPr>
            <a:grpSpLocks/>
          </p:cNvGrpSpPr>
          <p:nvPr/>
        </p:nvGrpSpPr>
        <p:grpSpPr bwMode="auto">
          <a:xfrm>
            <a:off x="3711575" y="1358900"/>
            <a:ext cx="5253038" cy="2138363"/>
            <a:chOff x="2338" y="856"/>
            <a:chExt cx="3309" cy="1347"/>
          </a:xfrm>
        </p:grpSpPr>
        <p:grpSp>
          <p:nvGrpSpPr>
            <p:cNvPr id="149538" name="Group 34"/>
            <p:cNvGrpSpPr>
              <a:grpSpLocks/>
            </p:cNvGrpSpPr>
            <p:nvPr/>
          </p:nvGrpSpPr>
          <p:grpSpPr bwMode="auto">
            <a:xfrm>
              <a:off x="2338" y="856"/>
              <a:ext cx="1502" cy="1347"/>
              <a:chOff x="1940" y="2507"/>
              <a:chExt cx="1502" cy="1347"/>
            </a:xfrm>
          </p:grpSpPr>
          <p:grpSp>
            <p:nvGrpSpPr>
              <p:cNvPr id="149539" name="Group 35"/>
              <p:cNvGrpSpPr>
                <a:grpSpLocks/>
              </p:cNvGrpSpPr>
              <p:nvPr/>
            </p:nvGrpSpPr>
            <p:grpSpPr bwMode="auto">
              <a:xfrm>
                <a:off x="2832" y="2507"/>
                <a:ext cx="250" cy="232"/>
                <a:chOff x="1304" y="2377"/>
                <a:chExt cx="250" cy="232"/>
              </a:xfrm>
            </p:grpSpPr>
            <p:sp>
              <p:nvSpPr>
                <p:cNvPr id="149540" name="Oval 3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41" name="Text Box 3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49542" name="Group 38"/>
              <p:cNvGrpSpPr>
                <a:grpSpLocks/>
              </p:cNvGrpSpPr>
              <p:nvPr/>
            </p:nvGrpSpPr>
            <p:grpSpPr bwMode="auto">
              <a:xfrm>
                <a:off x="2446" y="2901"/>
                <a:ext cx="250" cy="232"/>
                <a:chOff x="1304" y="2377"/>
                <a:chExt cx="250" cy="232"/>
              </a:xfrm>
            </p:grpSpPr>
            <p:sp>
              <p:nvSpPr>
                <p:cNvPr id="149543" name="Oval 3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44" name="Text Box 4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49545" name="Freeform 41"/>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46" name="Freeform 42"/>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47" name="Line 43"/>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48" name="Line 44"/>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49" name="Line 45"/>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50" name="Line 46"/>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51" name="Text Box 47"/>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9552" name="Text Box 48"/>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49553" name="Text Box 49"/>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49554" name="Freeform 50"/>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49555" name="Group 51"/>
            <p:cNvGrpSpPr>
              <a:grpSpLocks/>
            </p:cNvGrpSpPr>
            <p:nvPr/>
          </p:nvGrpSpPr>
          <p:grpSpPr bwMode="auto">
            <a:xfrm>
              <a:off x="4083" y="859"/>
              <a:ext cx="1564" cy="1047"/>
              <a:chOff x="3877" y="2510"/>
              <a:chExt cx="1564" cy="1047"/>
            </a:xfrm>
          </p:grpSpPr>
          <p:grpSp>
            <p:nvGrpSpPr>
              <p:cNvPr id="149556" name="Group 52"/>
              <p:cNvGrpSpPr>
                <a:grpSpLocks/>
              </p:cNvGrpSpPr>
              <p:nvPr/>
            </p:nvGrpSpPr>
            <p:grpSpPr bwMode="auto">
              <a:xfrm>
                <a:off x="4489" y="2510"/>
                <a:ext cx="250" cy="232"/>
                <a:chOff x="1304" y="2377"/>
                <a:chExt cx="250" cy="232"/>
              </a:xfrm>
            </p:grpSpPr>
            <p:sp>
              <p:nvSpPr>
                <p:cNvPr id="149557" name="Oval 5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58" name="Text Box 5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49559" name="Group 55"/>
              <p:cNvGrpSpPr>
                <a:grpSpLocks/>
              </p:cNvGrpSpPr>
              <p:nvPr/>
            </p:nvGrpSpPr>
            <p:grpSpPr bwMode="auto">
              <a:xfrm>
                <a:off x="4805" y="2914"/>
                <a:ext cx="250" cy="232"/>
                <a:chOff x="1304" y="2377"/>
                <a:chExt cx="250" cy="232"/>
              </a:xfrm>
            </p:grpSpPr>
            <p:sp>
              <p:nvSpPr>
                <p:cNvPr id="149560" name="Oval 5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61" name="Text Box 5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49562" name="Line 58"/>
              <p:cNvSpPr>
                <a:spLocks noChangeShapeType="1"/>
              </p:cNvSpPr>
              <p:nvPr/>
            </p:nvSpPr>
            <p:spPr bwMode="auto">
              <a:xfrm flipH="1">
                <a:off x="4490" y="3080"/>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63" name="Line 59"/>
              <p:cNvSpPr>
                <a:spLocks noChangeShapeType="1"/>
              </p:cNvSpPr>
              <p:nvPr/>
            </p:nvSpPr>
            <p:spPr bwMode="auto">
              <a:xfrm>
                <a:off x="5015" y="3072"/>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64" name="Line 60"/>
              <p:cNvSpPr>
                <a:spLocks noChangeShapeType="1"/>
              </p:cNvSpPr>
              <p:nvPr/>
            </p:nvSpPr>
            <p:spPr bwMode="auto">
              <a:xfrm>
                <a:off x="4684" y="2691"/>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9565" name="Group 61"/>
              <p:cNvGrpSpPr>
                <a:grpSpLocks/>
              </p:cNvGrpSpPr>
              <p:nvPr/>
            </p:nvGrpSpPr>
            <p:grpSpPr bwMode="auto">
              <a:xfrm>
                <a:off x="5069" y="3261"/>
                <a:ext cx="372" cy="296"/>
                <a:chOff x="4357" y="3269"/>
                <a:chExt cx="372" cy="296"/>
              </a:xfrm>
            </p:grpSpPr>
            <p:sp>
              <p:nvSpPr>
                <p:cNvPr id="149566" name="Freeform 62"/>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67" name="Text Box 63"/>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49568" name="Group 64"/>
              <p:cNvGrpSpPr>
                <a:grpSpLocks/>
              </p:cNvGrpSpPr>
              <p:nvPr/>
            </p:nvGrpSpPr>
            <p:grpSpPr bwMode="auto">
              <a:xfrm>
                <a:off x="4329" y="3252"/>
                <a:ext cx="372" cy="297"/>
                <a:chOff x="4727" y="2956"/>
                <a:chExt cx="372" cy="297"/>
              </a:xfrm>
            </p:grpSpPr>
            <p:sp>
              <p:nvSpPr>
                <p:cNvPr id="149569" name="Freeform 65"/>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70" name="Text Box 66"/>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49571" name="Group 67"/>
              <p:cNvGrpSpPr>
                <a:grpSpLocks/>
              </p:cNvGrpSpPr>
              <p:nvPr/>
            </p:nvGrpSpPr>
            <p:grpSpPr bwMode="auto">
              <a:xfrm>
                <a:off x="3877" y="2952"/>
                <a:ext cx="372" cy="601"/>
                <a:chOff x="3597" y="3264"/>
                <a:chExt cx="372" cy="601"/>
              </a:xfrm>
            </p:grpSpPr>
            <p:sp>
              <p:nvSpPr>
                <p:cNvPr id="149572" name="Text Box 68"/>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49573" name="Freeform 69"/>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9574" name="Line 70"/>
              <p:cNvSpPr>
                <a:spLocks noChangeShapeType="1"/>
              </p:cNvSpPr>
              <p:nvPr/>
            </p:nvSpPr>
            <p:spPr bwMode="auto">
              <a:xfrm flipH="1">
                <a:off x="4057" y="2694"/>
                <a:ext cx="441"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9575" name="Line 71"/>
            <p:cNvSpPr>
              <a:spLocks noChangeShapeType="1"/>
            </p:cNvSpPr>
            <p:nvPr/>
          </p:nvSpPr>
          <p:spPr bwMode="auto">
            <a:xfrm>
              <a:off x="3752" y="1000"/>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76" name="Text Box 72"/>
            <p:cNvSpPr txBox="1">
              <a:spLocks noChangeArrowheads="1"/>
            </p:cNvSpPr>
            <p:nvPr/>
          </p:nvSpPr>
          <p:spPr bwMode="auto">
            <a:xfrm>
              <a:off x="4321" y="1976"/>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grpSp>
        <p:nvGrpSpPr>
          <p:cNvPr id="149577" name="Group 73"/>
          <p:cNvGrpSpPr>
            <a:grpSpLocks/>
          </p:cNvGrpSpPr>
          <p:nvPr/>
        </p:nvGrpSpPr>
        <p:grpSpPr bwMode="auto">
          <a:xfrm>
            <a:off x="5318125" y="4364038"/>
            <a:ext cx="336550" cy="368300"/>
            <a:chOff x="1304" y="2377"/>
            <a:chExt cx="212" cy="232"/>
          </a:xfrm>
        </p:grpSpPr>
        <p:sp>
          <p:nvSpPr>
            <p:cNvPr id="149578" name="Oval 7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79" name="Text Box 7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grpSp>
        <p:nvGrpSpPr>
          <p:cNvPr id="149580" name="Group 76"/>
          <p:cNvGrpSpPr>
            <a:grpSpLocks/>
          </p:cNvGrpSpPr>
          <p:nvPr/>
        </p:nvGrpSpPr>
        <p:grpSpPr bwMode="auto">
          <a:xfrm>
            <a:off x="4732338" y="5092700"/>
            <a:ext cx="336550" cy="368300"/>
            <a:chOff x="1304" y="2377"/>
            <a:chExt cx="212" cy="232"/>
          </a:xfrm>
        </p:grpSpPr>
        <p:sp>
          <p:nvSpPr>
            <p:cNvPr id="149581" name="Oval 7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82" name="Text Box 7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49583" name="Line 79"/>
          <p:cNvSpPr>
            <a:spLocks noChangeShapeType="1"/>
          </p:cNvSpPr>
          <p:nvPr/>
        </p:nvSpPr>
        <p:spPr bwMode="auto">
          <a:xfrm flipH="1">
            <a:off x="5033963" y="4672013"/>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84" name="Text Box 80"/>
          <p:cNvSpPr txBox="1">
            <a:spLocks noChangeArrowheads="1"/>
          </p:cNvSpPr>
          <p:nvPr/>
        </p:nvSpPr>
        <p:spPr bwMode="auto">
          <a:xfrm>
            <a:off x="4395788" y="51165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9585" name="Text Box 81"/>
          <p:cNvSpPr txBox="1">
            <a:spLocks noChangeArrowheads="1"/>
          </p:cNvSpPr>
          <p:nvPr/>
        </p:nvSpPr>
        <p:spPr bwMode="auto">
          <a:xfrm>
            <a:off x="5016500" y="43481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49586" name="Group 82"/>
          <p:cNvGrpSpPr>
            <a:grpSpLocks/>
          </p:cNvGrpSpPr>
          <p:nvPr/>
        </p:nvGrpSpPr>
        <p:grpSpPr bwMode="auto">
          <a:xfrm>
            <a:off x="6027738" y="5122863"/>
            <a:ext cx="336550" cy="368300"/>
            <a:chOff x="1304" y="2377"/>
            <a:chExt cx="212" cy="232"/>
          </a:xfrm>
        </p:grpSpPr>
        <p:sp>
          <p:nvSpPr>
            <p:cNvPr id="149587" name="Oval 8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88" name="Text Box 8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49589" name="Line 85"/>
          <p:cNvSpPr>
            <a:spLocks noChangeShapeType="1"/>
          </p:cNvSpPr>
          <p:nvPr/>
        </p:nvSpPr>
        <p:spPr bwMode="auto">
          <a:xfrm>
            <a:off x="5621338" y="4652963"/>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9590" name="Text Box 86"/>
          <p:cNvSpPr txBox="1">
            <a:spLocks noChangeArrowheads="1"/>
          </p:cNvSpPr>
          <p:nvPr/>
        </p:nvSpPr>
        <p:spPr bwMode="auto">
          <a:xfrm>
            <a:off x="5691188" y="51482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49591" name="Line 87"/>
          <p:cNvSpPr>
            <a:spLocks noChangeShapeType="1"/>
          </p:cNvSpPr>
          <p:nvPr/>
        </p:nvSpPr>
        <p:spPr bwMode="auto">
          <a:xfrm>
            <a:off x="3375025" y="4787900"/>
            <a:ext cx="10493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37"/>
                                        </p:tgtEl>
                                        <p:attrNameLst>
                                          <p:attrName>style.visibility</p:attrName>
                                        </p:attrNameLst>
                                      </p:cBhvr>
                                      <p:to>
                                        <p:strVal val="visible"/>
                                      </p:to>
                                    </p:set>
                                    <p:animEffect transition="in" filter="blinds(horizontal)">
                                      <p:cBhvr>
                                        <p:cTn id="7" dur="500"/>
                                        <p:tgtEl>
                                          <p:spTgt spid="149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09600" y="304800"/>
            <a:ext cx="7772400" cy="334963"/>
          </a:xfrm>
        </p:spPr>
        <p:txBody>
          <a:bodyPr>
            <a:normAutofit fontScale="90000"/>
          </a:bodyPr>
          <a:lstStyle/>
          <a:p>
            <a:r>
              <a:rPr lang="en-US" sz="2800"/>
              <a:t>Examples: Single Rotation (cont.)</a:t>
            </a:r>
          </a:p>
        </p:txBody>
      </p:sp>
      <p:sp>
        <p:nvSpPr>
          <p:cNvPr id="150531" name="Rectangle 3" descr="Rectangle: Click to edit Master text styles&#10;Second level&#10;Third level&#10;Fourth level&#10;Fifth level"/>
          <p:cNvSpPr>
            <a:spLocks noGrp="1" noChangeArrowheads="1"/>
          </p:cNvSpPr>
          <p:nvPr>
            <p:ph idx="1"/>
          </p:nvPr>
        </p:nvSpPr>
        <p:spPr>
          <a:xfrm>
            <a:off x="395288" y="762000"/>
            <a:ext cx="8377237" cy="725488"/>
          </a:xfrm>
        </p:spPr>
        <p:txBody>
          <a:bodyPr/>
          <a:lstStyle/>
          <a:p>
            <a:r>
              <a:rPr lang="en-US" sz="2000"/>
              <a:t>Start with an initially empty AVL tree and insert the items 3, 2, 1, 4, 5, 6, 7</a:t>
            </a:r>
          </a:p>
        </p:txBody>
      </p:sp>
      <p:sp>
        <p:nvSpPr>
          <p:cNvPr id="150532" name="Text Box 4"/>
          <p:cNvSpPr txBox="1">
            <a:spLocks noChangeArrowheads="1"/>
          </p:cNvSpPr>
          <p:nvPr/>
        </p:nvSpPr>
        <p:spPr bwMode="auto">
          <a:xfrm>
            <a:off x="687388" y="1651000"/>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4:</a:t>
            </a:r>
          </a:p>
        </p:txBody>
      </p:sp>
      <p:sp>
        <p:nvSpPr>
          <p:cNvPr id="150533" name="Text Box 5"/>
          <p:cNvSpPr txBox="1">
            <a:spLocks noChangeArrowheads="1"/>
          </p:cNvSpPr>
          <p:nvPr/>
        </p:nvSpPr>
        <p:spPr bwMode="auto">
          <a:xfrm>
            <a:off x="696913" y="3636963"/>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5:</a:t>
            </a:r>
          </a:p>
        </p:txBody>
      </p:sp>
      <p:grpSp>
        <p:nvGrpSpPr>
          <p:cNvPr id="150534" name="Group 6"/>
          <p:cNvGrpSpPr>
            <a:grpSpLocks/>
          </p:cNvGrpSpPr>
          <p:nvPr/>
        </p:nvGrpSpPr>
        <p:grpSpPr bwMode="auto">
          <a:xfrm>
            <a:off x="2246313" y="1808163"/>
            <a:ext cx="336550" cy="368300"/>
            <a:chOff x="1304" y="2377"/>
            <a:chExt cx="212" cy="232"/>
          </a:xfrm>
        </p:grpSpPr>
        <p:sp>
          <p:nvSpPr>
            <p:cNvPr id="150535" name="Oval 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6" name="Text Box 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grpSp>
        <p:nvGrpSpPr>
          <p:cNvPr id="150537" name="Group 9"/>
          <p:cNvGrpSpPr>
            <a:grpSpLocks/>
          </p:cNvGrpSpPr>
          <p:nvPr/>
        </p:nvGrpSpPr>
        <p:grpSpPr bwMode="auto">
          <a:xfrm>
            <a:off x="1660525" y="2536825"/>
            <a:ext cx="336550" cy="368300"/>
            <a:chOff x="1304" y="2377"/>
            <a:chExt cx="212" cy="232"/>
          </a:xfrm>
        </p:grpSpPr>
        <p:sp>
          <p:nvSpPr>
            <p:cNvPr id="150538" name="Oval 1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9" name="Text Box 1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0540" name="Line 12"/>
          <p:cNvSpPr>
            <a:spLocks noChangeShapeType="1"/>
          </p:cNvSpPr>
          <p:nvPr/>
        </p:nvSpPr>
        <p:spPr bwMode="auto">
          <a:xfrm flipH="1">
            <a:off x="1962150" y="2116138"/>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41" name="Text Box 13"/>
          <p:cNvSpPr txBox="1">
            <a:spLocks noChangeArrowheads="1"/>
          </p:cNvSpPr>
          <p:nvPr/>
        </p:nvSpPr>
        <p:spPr bwMode="auto">
          <a:xfrm>
            <a:off x="1323975" y="2560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0542" name="Text Box 14"/>
          <p:cNvSpPr txBox="1">
            <a:spLocks noChangeArrowheads="1"/>
          </p:cNvSpPr>
          <p:nvPr/>
        </p:nvSpPr>
        <p:spPr bwMode="auto">
          <a:xfrm>
            <a:off x="1944688" y="17922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0543" name="Group 15"/>
          <p:cNvGrpSpPr>
            <a:grpSpLocks/>
          </p:cNvGrpSpPr>
          <p:nvPr/>
        </p:nvGrpSpPr>
        <p:grpSpPr bwMode="auto">
          <a:xfrm>
            <a:off x="2955925" y="2566988"/>
            <a:ext cx="336550" cy="368300"/>
            <a:chOff x="1304" y="2377"/>
            <a:chExt cx="212" cy="232"/>
          </a:xfrm>
        </p:grpSpPr>
        <p:sp>
          <p:nvSpPr>
            <p:cNvPr id="150544" name="Oval 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45" name="Text Box 1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0546" name="Line 18"/>
          <p:cNvSpPr>
            <a:spLocks noChangeShapeType="1"/>
          </p:cNvSpPr>
          <p:nvPr/>
        </p:nvSpPr>
        <p:spPr bwMode="auto">
          <a:xfrm>
            <a:off x="2549525" y="2097088"/>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47" name="Text Box 19"/>
          <p:cNvSpPr txBox="1">
            <a:spLocks noChangeArrowheads="1"/>
          </p:cNvSpPr>
          <p:nvPr/>
        </p:nvSpPr>
        <p:spPr bwMode="auto">
          <a:xfrm>
            <a:off x="2619375" y="25923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0548" name="Group 20"/>
          <p:cNvGrpSpPr>
            <a:grpSpLocks/>
          </p:cNvGrpSpPr>
          <p:nvPr/>
        </p:nvGrpSpPr>
        <p:grpSpPr bwMode="auto">
          <a:xfrm>
            <a:off x="3595688" y="3209925"/>
            <a:ext cx="336550" cy="368300"/>
            <a:chOff x="1304" y="2377"/>
            <a:chExt cx="212" cy="232"/>
          </a:xfrm>
        </p:grpSpPr>
        <p:sp>
          <p:nvSpPr>
            <p:cNvPr id="150549"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0" name="Text Box 2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50551" name="Line 23"/>
          <p:cNvSpPr>
            <a:spLocks noChangeShapeType="1"/>
          </p:cNvSpPr>
          <p:nvPr/>
        </p:nvSpPr>
        <p:spPr bwMode="auto">
          <a:xfrm>
            <a:off x="3248025" y="2878138"/>
            <a:ext cx="417513"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52" name="Text Box 24"/>
          <p:cNvSpPr txBox="1">
            <a:spLocks noChangeArrowheads="1"/>
          </p:cNvSpPr>
          <p:nvPr/>
        </p:nvSpPr>
        <p:spPr bwMode="auto">
          <a:xfrm>
            <a:off x="3332163" y="32639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0553" name="Group 25"/>
          <p:cNvGrpSpPr>
            <a:grpSpLocks/>
          </p:cNvGrpSpPr>
          <p:nvPr/>
        </p:nvGrpSpPr>
        <p:grpSpPr bwMode="auto">
          <a:xfrm>
            <a:off x="2290763" y="3829050"/>
            <a:ext cx="336550" cy="368300"/>
            <a:chOff x="1304" y="2377"/>
            <a:chExt cx="212" cy="232"/>
          </a:xfrm>
        </p:grpSpPr>
        <p:sp>
          <p:nvSpPr>
            <p:cNvPr id="150554" name="Oval 2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5" name="Text Box 2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grpSp>
        <p:nvGrpSpPr>
          <p:cNvPr id="150556" name="Group 28"/>
          <p:cNvGrpSpPr>
            <a:grpSpLocks/>
          </p:cNvGrpSpPr>
          <p:nvPr/>
        </p:nvGrpSpPr>
        <p:grpSpPr bwMode="auto">
          <a:xfrm>
            <a:off x="1704975" y="4557713"/>
            <a:ext cx="336550" cy="368300"/>
            <a:chOff x="1304" y="2377"/>
            <a:chExt cx="212" cy="232"/>
          </a:xfrm>
        </p:grpSpPr>
        <p:sp>
          <p:nvSpPr>
            <p:cNvPr id="150557" name="Oval 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8" name="Text Box 3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0559" name="Line 31"/>
          <p:cNvSpPr>
            <a:spLocks noChangeShapeType="1"/>
          </p:cNvSpPr>
          <p:nvPr/>
        </p:nvSpPr>
        <p:spPr bwMode="auto">
          <a:xfrm flipH="1">
            <a:off x="2006600" y="4137025"/>
            <a:ext cx="322263" cy="525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60" name="Text Box 32"/>
          <p:cNvSpPr txBox="1">
            <a:spLocks noChangeArrowheads="1"/>
          </p:cNvSpPr>
          <p:nvPr/>
        </p:nvSpPr>
        <p:spPr bwMode="auto">
          <a:xfrm>
            <a:off x="1368425" y="45815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0561" name="Group 33"/>
          <p:cNvGrpSpPr>
            <a:grpSpLocks/>
          </p:cNvGrpSpPr>
          <p:nvPr/>
        </p:nvGrpSpPr>
        <p:grpSpPr bwMode="auto">
          <a:xfrm>
            <a:off x="3000375" y="4587875"/>
            <a:ext cx="336550" cy="368300"/>
            <a:chOff x="1304" y="2377"/>
            <a:chExt cx="212" cy="232"/>
          </a:xfrm>
        </p:grpSpPr>
        <p:sp>
          <p:nvSpPr>
            <p:cNvPr id="150562" name="Oval 3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63" name="Text Box 3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0564" name="Line 36"/>
          <p:cNvSpPr>
            <a:spLocks noChangeShapeType="1"/>
          </p:cNvSpPr>
          <p:nvPr/>
        </p:nvSpPr>
        <p:spPr bwMode="auto">
          <a:xfrm>
            <a:off x="2593975" y="4117975"/>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65" name="Text Box 37"/>
          <p:cNvSpPr txBox="1">
            <a:spLocks noChangeArrowheads="1"/>
          </p:cNvSpPr>
          <p:nvPr/>
        </p:nvSpPr>
        <p:spPr bwMode="auto">
          <a:xfrm>
            <a:off x="2663825" y="46132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50566" name="Group 38"/>
          <p:cNvGrpSpPr>
            <a:grpSpLocks/>
          </p:cNvGrpSpPr>
          <p:nvPr/>
        </p:nvGrpSpPr>
        <p:grpSpPr bwMode="auto">
          <a:xfrm>
            <a:off x="3640138" y="5230813"/>
            <a:ext cx="336550" cy="368300"/>
            <a:chOff x="1304" y="2377"/>
            <a:chExt cx="212" cy="232"/>
          </a:xfrm>
        </p:grpSpPr>
        <p:sp>
          <p:nvSpPr>
            <p:cNvPr id="150567" name="Oval 3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68" name="Text Box 4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50569" name="Line 41"/>
          <p:cNvSpPr>
            <a:spLocks noChangeShapeType="1"/>
          </p:cNvSpPr>
          <p:nvPr/>
        </p:nvSpPr>
        <p:spPr bwMode="auto">
          <a:xfrm>
            <a:off x="3292475" y="4899025"/>
            <a:ext cx="417513" cy="40322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70" name="Text Box 42"/>
          <p:cNvSpPr txBox="1">
            <a:spLocks noChangeArrowheads="1"/>
          </p:cNvSpPr>
          <p:nvPr/>
        </p:nvSpPr>
        <p:spPr bwMode="auto">
          <a:xfrm>
            <a:off x="3376613" y="52847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0571" name="Group 43"/>
          <p:cNvGrpSpPr>
            <a:grpSpLocks/>
          </p:cNvGrpSpPr>
          <p:nvPr/>
        </p:nvGrpSpPr>
        <p:grpSpPr bwMode="auto">
          <a:xfrm>
            <a:off x="4352925" y="5889625"/>
            <a:ext cx="336550" cy="368300"/>
            <a:chOff x="1304" y="2377"/>
            <a:chExt cx="212" cy="232"/>
          </a:xfrm>
        </p:grpSpPr>
        <p:sp>
          <p:nvSpPr>
            <p:cNvPr id="150572"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73" name="Text Box 4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0574" name="Line 46"/>
          <p:cNvSpPr>
            <a:spLocks noChangeShapeType="1"/>
          </p:cNvSpPr>
          <p:nvPr/>
        </p:nvSpPr>
        <p:spPr bwMode="auto">
          <a:xfrm>
            <a:off x="3925888" y="5540375"/>
            <a:ext cx="471487"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75" name="Text Box 47"/>
          <p:cNvSpPr txBox="1">
            <a:spLocks noChangeArrowheads="1"/>
          </p:cNvSpPr>
          <p:nvPr/>
        </p:nvSpPr>
        <p:spPr bwMode="auto">
          <a:xfrm>
            <a:off x="4102100" y="59309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0576" name="Group 48"/>
          <p:cNvGrpSpPr>
            <a:grpSpLocks/>
          </p:cNvGrpSpPr>
          <p:nvPr/>
        </p:nvGrpSpPr>
        <p:grpSpPr bwMode="auto">
          <a:xfrm>
            <a:off x="4249738" y="1306513"/>
            <a:ext cx="4710112" cy="2128837"/>
            <a:chOff x="2677" y="823"/>
            <a:chExt cx="2967" cy="1341"/>
          </a:xfrm>
        </p:grpSpPr>
        <p:grpSp>
          <p:nvGrpSpPr>
            <p:cNvPr id="150577" name="Group 49"/>
            <p:cNvGrpSpPr>
              <a:grpSpLocks/>
            </p:cNvGrpSpPr>
            <p:nvPr/>
          </p:nvGrpSpPr>
          <p:grpSpPr bwMode="auto">
            <a:xfrm>
              <a:off x="3681" y="1563"/>
              <a:ext cx="372" cy="601"/>
              <a:chOff x="1940" y="3253"/>
              <a:chExt cx="372" cy="601"/>
            </a:xfrm>
          </p:grpSpPr>
          <p:sp>
            <p:nvSpPr>
              <p:cNvPr id="150578" name="Text Box 50"/>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0579" name="Freeform 51"/>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0580" name="Line 52"/>
            <p:cNvSpPr>
              <a:spLocks noChangeShapeType="1"/>
            </p:cNvSpPr>
            <p:nvPr/>
          </p:nvSpPr>
          <p:spPr bwMode="auto">
            <a:xfrm>
              <a:off x="3735" y="959"/>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81" name="Text Box 53"/>
            <p:cNvSpPr txBox="1">
              <a:spLocks noChangeArrowheads="1"/>
            </p:cNvSpPr>
            <p:nvPr/>
          </p:nvSpPr>
          <p:spPr bwMode="auto">
            <a:xfrm>
              <a:off x="4363" y="1935"/>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50582" name="Group 54"/>
            <p:cNvGrpSpPr>
              <a:grpSpLocks/>
            </p:cNvGrpSpPr>
            <p:nvPr/>
          </p:nvGrpSpPr>
          <p:grpSpPr bwMode="auto">
            <a:xfrm>
              <a:off x="2677" y="829"/>
              <a:ext cx="987" cy="741"/>
              <a:chOff x="815" y="2511"/>
              <a:chExt cx="987" cy="741"/>
            </a:xfrm>
          </p:grpSpPr>
          <p:grpSp>
            <p:nvGrpSpPr>
              <p:cNvPr id="150583" name="Group 55"/>
              <p:cNvGrpSpPr>
                <a:grpSpLocks/>
              </p:cNvGrpSpPr>
              <p:nvPr/>
            </p:nvGrpSpPr>
            <p:grpSpPr bwMode="auto">
              <a:xfrm>
                <a:off x="1552" y="2919"/>
                <a:ext cx="250" cy="232"/>
                <a:chOff x="1304" y="2377"/>
                <a:chExt cx="250" cy="232"/>
              </a:xfrm>
            </p:grpSpPr>
            <p:sp>
              <p:nvSpPr>
                <p:cNvPr id="150584" name="Oval 5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85" name="Text Box 5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0586" name="Group 58"/>
              <p:cNvGrpSpPr>
                <a:grpSpLocks/>
              </p:cNvGrpSpPr>
              <p:nvPr/>
            </p:nvGrpSpPr>
            <p:grpSpPr bwMode="auto">
              <a:xfrm>
                <a:off x="1227" y="2511"/>
                <a:ext cx="250" cy="232"/>
                <a:chOff x="1304" y="2377"/>
                <a:chExt cx="250" cy="232"/>
              </a:xfrm>
            </p:grpSpPr>
            <p:sp>
              <p:nvSpPr>
                <p:cNvPr id="150587" name="Oval 5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88" name="Text Box 6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0589" name="Line 61"/>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90" name="Line 62"/>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0591" name="Group 63"/>
              <p:cNvGrpSpPr>
                <a:grpSpLocks/>
              </p:cNvGrpSpPr>
              <p:nvPr/>
            </p:nvGrpSpPr>
            <p:grpSpPr bwMode="auto">
              <a:xfrm>
                <a:off x="815" y="2948"/>
                <a:ext cx="372" cy="304"/>
                <a:chOff x="358" y="3253"/>
                <a:chExt cx="372" cy="304"/>
              </a:xfrm>
            </p:grpSpPr>
            <p:sp>
              <p:nvSpPr>
                <p:cNvPr id="150592" name="Freeform 64"/>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93" name="Text Box 65"/>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50594" name="Group 66"/>
            <p:cNvGrpSpPr>
              <a:grpSpLocks/>
            </p:cNvGrpSpPr>
            <p:nvPr/>
          </p:nvGrpSpPr>
          <p:grpSpPr bwMode="auto">
            <a:xfrm>
              <a:off x="2996" y="1565"/>
              <a:ext cx="372" cy="296"/>
              <a:chOff x="1100" y="3264"/>
              <a:chExt cx="372" cy="296"/>
            </a:xfrm>
          </p:grpSpPr>
          <p:sp>
            <p:nvSpPr>
              <p:cNvPr id="150595" name="Freeform 67"/>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96" name="Text Box 68"/>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50597" name="Line 69"/>
            <p:cNvSpPr>
              <a:spLocks noChangeShapeType="1"/>
            </p:cNvSpPr>
            <p:nvPr/>
          </p:nvSpPr>
          <p:spPr bwMode="auto">
            <a:xfrm flipH="1">
              <a:off x="3175" y="140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598" name="Line 70"/>
            <p:cNvSpPr>
              <a:spLocks noChangeShapeType="1"/>
            </p:cNvSpPr>
            <p:nvPr/>
          </p:nvSpPr>
          <p:spPr bwMode="auto">
            <a:xfrm>
              <a:off x="3624" y="137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0599" name="Group 71"/>
            <p:cNvGrpSpPr>
              <a:grpSpLocks/>
            </p:cNvGrpSpPr>
            <p:nvPr/>
          </p:nvGrpSpPr>
          <p:grpSpPr bwMode="auto">
            <a:xfrm>
              <a:off x="4949" y="823"/>
              <a:ext cx="250" cy="232"/>
              <a:chOff x="1304" y="2377"/>
              <a:chExt cx="250" cy="232"/>
            </a:xfrm>
          </p:grpSpPr>
          <p:sp>
            <p:nvSpPr>
              <p:cNvPr id="150600" name="Oval 7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01" name="Text Box 7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0602" name="Group 74"/>
            <p:cNvGrpSpPr>
              <a:grpSpLocks/>
            </p:cNvGrpSpPr>
            <p:nvPr/>
          </p:nvGrpSpPr>
          <p:grpSpPr bwMode="auto">
            <a:xfrm>
              <a:off x="4563" y="1217"/>
              <a:ext cx="250" cy="232"/>
              <a:chOff x="1304" y="2377"/>
              <a:chExt cx="250" cy="232"/>
            </a:xfrm>
          </p:grpSpPr>
          <p:sp>
            <p:nvSpPr>
              <p:cNvPr id="150603" name="Oval 7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04" name="Text Box 7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0605" name="Freeform 77"/>
            <p:cNvSpPr>
              <a:spLocks/>
            </p:cNvSpPr>
            <p:nvPr/>
          </p:nvSpPr>
          <p:spPr bwMode="auto">
            <a:xfrm>
              <a:off x="4801" y="15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06" name="Line 78"/>
            <p:cNvSpPr>
              <a:spLocks noChangeShapeType="1"/>
            </p:cNvSpPr>
            <p:nvPr/>
          </p:nvSpPr>
          <p:spPr bwMode="auto">
            <a:xfrm flipH="1">
              <a:off x="4255" y="138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07" name="Line 79"/>
            <p:cNvSpPr>
              <a:spLocks noChangeShapeType="1"/>
            </p:cNvSpPr>
            <p:nvPr/>
          </p:nvSpPr>
          <p:spPr bwMode="auto">
            <a:xfrm>
              <a:off x="4763" y="138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08" name="Line 80"/>
            <p:cNvSpPr>
              <a:spLocks noChangeShapeType="1"/>
            </p:cNvSpPr>
            <p:nvPr/>
          </p:nvSpPr>
          <p:spPr bwMode="auto">
            <a:xfrm flipH="1">
              <a:off x="4704" y="100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09" name="Text Box 81"/>
            <p:cNvSpPr txBox="1">
              <a:spLocks noChangeArrowheads="1"/>
            </p:cNvSpPr>
            <p:nvPr/>
          </p:nvSpPr>
          <p:spPr bwMode="auto">
            <a:xfrm>
              <a:off x="4894" y="163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50610" name="Group 82"/>
            <p:cNvGrpSpPr>
              <a:grpSpLocks/>
            </p:cNvGrpSpPr>
            <p:nvPr/>
          </p:nvGrpSpPr>
          <p:grpSpPr bwMode="auto">
            <a:xfrm>
              <a:off x="4085" y="1558"/>
              <a:ext cx="372" cy="297"/>
              <a:chOff x="4747" y="2953"/>
              <a:chExt cx="372" cy="297"/>
            </a:xfrm>
          </p:grpSpPr>
          <p:sp>
            <p:nvSpPr>
              <p:cNvPr id="150611" name="Freeform 8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12" name="Text Box 84"/>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50613" name="Group 85"/>
            <p:cNvGrpSpPr>
              <a:grpSpLocks/>
            </p:cNvGrpSpPr>
            <p:nvPr/>
          </p:nvGrpSpPr>
          <p:grpSpPr bwMode="auto">
            <a:xfrm>
              <a:off x="5272" y="1255"/>
              <a:ext cx="372" cy="601"/>
              <a:chOff x="3617" y="3261"/>
              <a:chExt cx="372" cy="601"/>
            </a:xfrm>
          </p:grpSpPr>
          <p:sp>
            <p:nvSpPr>
              <p:cNvPr id="150614" name="Text Box 86"/>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0615" name="Freeform 87"/>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0616" name="Line 88"/>
            <p:cNvSpPr>
              <a:spLocks noChangeShapeType="1"/>
            </p:cNvSpPr>
            <p:nvPr/>
          </p:nvSpPr>
          <p:spPr bwMode="auto">
            <a:xfrm>
              <a:off x="5150" y="985"/>
              <a:ext cx="296"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50617" name="Group 89"/>
          <p:cNvGrpSpPr>
            <a:grpSpLocks/>
          </p:cNvGrpSpPr>
          <p:nvPr/>
        </p:nvGrpSpPr>
        <p:grpSpPr bwMode="auto">
          <a:xfrm>
            <a:off x="6275388" y="3792538"/>
            <a:ext cx="336550" cy="368300"/>
            <a:chOff x="1304" y="2377"/>
            <a:chExt cx="212" cy="232"/>
          </a:xfrm>
        </p:grpSpPr>
        <p:sp>
          <p:nvSpPr>
            <p:cNvPr id="150618" name="Oval 9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19" name="Text Box 9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grpSp>
        <p:nvGrpSpPr>
          <p:cNvPr id="150620" name="Group 92"/>
          <p:cNvGrpSpPr>
            <a:grpSpLocks/>
          </p:cNvGrpSpPr>
          <p:nvPr/>
        </p:nvGrpSpPr>
        <p:grpSpPr bwMode="auto">
          <a:xfrm>
            <a:off x="5689600" y="4521200"/>
            <a:ext cx="336550" cy="368300"/>
            <a:chOff x="1304" y="2377"/>
            <a:chExt cx="212" cy="232"/>
          </a:xfrm>
        </p:grpSpPr>
        <p:sp>
          <p:nvSpPr>
            <p:cNvPr id="150621" name="Oval 9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22" name="Text Box 9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0623" name="Line 95"/>
          <p:cNvSpPr>
            <a:spLocks noChangeShapeType="1"/>
          </p:cNvSpPr>
          <p:nvPr/>
        </p:nvSpPr>
        <p:spPr bwMode="auto">
          <a:xfrm flipH="1">
            <a:off x="5991225" y="410051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24" name="Text Box 96"/>
          <p:cNvSpPr txBox="1">
            <a:spLocks noChangeArrowheads="1"/>
          </p:cNvSpPr>
          <p:nvPr/>
        </p:nvSpPr>
        <p:spPr bwMode="auto">
          <a:xfrm>
            <a:off x="5353050" y="4545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0625" name="Group 97"/>
          <p:cNvGrpSpPr>
            <a:grpSpLocks/>
          </p:cNvGrpSpPr>
          <p:nvPr/>
        </p:nvGrpSpPr>
        <p:grpSpPr bwMode="auto">
          <a:xfrm>
            <a:off x="6985000" y="4551363"/>
            <a:ext cx="336550" cy="368300"/>
            <a:chOff x="1304" y="2377"/>
            <a:chExt cx="212" cy="232"/>
          </a:xfrm>
        </p:grpSpPr>
        <p:sp>
          <p:nvSpPr>
            <p:cNvPr id="150626" name="Oval 9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27" name="Text Box 9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50628" name="Line 100"/>
          <p:cNvSpPr>
            <a:spLocks noChangeShapeType="1"/>
          </p:cNvSpPr>
          <p:nvPr/>
        </p:nvSpPr>
        <p:spPr bwMode="auto">
          <a:xfrm>
            <a:off x="6578600" y="4081463"/>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29" name="Text Box 101"/>
          <p:cNvSpPr txBox="1">
            <a:spLocks noChangeArrowheads="1"/>
          </p:cNvSpPr>
          <p:nvPr/>
        </p:nvSpPr>
        <p:spPr bwMode="auto">
          <a:xfrm>
            <a:off x="6648450" y="45767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50630" name="Group 102"/>
          <p:cNvGrpSpPr>
            <a:grpSpLocks/>
          </p:cNvGrpSpPr>
          <p:nvPr/>
        </p:nvGrpSpPr>
        <p:grpSpPr bwMode="auto">
          <a:xfrm>
            <a:off x="7624763" y="5194300"/>
            <a:ext cx="336550" cy="368300"/>
            <a:chOff x="1304" y="2377"/>
            <a:chExt cx="212" cy="232"/>
          </a:xfrm>
        </p:grpSpPr>
        <p:sp>
          <p:nvSpPr>
            <p:cNvPr id="150631" name="Oval 10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32" name="Text Box 10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0633" name="Line 105"/>
          <p:cNvSpPr>
            <a:spLocks noChangeShapeType="1"/>
          </p:cNvSpPr>
          <p:nvPr/>
        </p:nvSpPr>
        <p:spPr bwMode="auto">
          <a:xfrm>
            <a:off x="7277100" y="486251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34" name="Text Box 106"/>
          <p:cNvSpPr txBox="1">
            <a:spLocks noChangeArrowheads="1"/>
          </p:cNvSpPr>
          <p:nvPr/>
        </p:nvSpPr>
        <p:spPr bwMode="auto">
          <a:xfrm>
            <a:off x="7361238" y="52482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0635" name="Group 107"/>
          <p:cNvGrpSpPr>
            <a:grpSpLocks/>
          </p:cNvGrpSpPr>
          <p:nvPr/>
        </p:nvGrpSpPr>
        <p:grpSpPr bwMode="auto">
          <a:xfrm>
            <a:off x="6213475" y="5235575"/>
            <a:ext cx="336550" cy="368300"/>
            <a:chOff x="1304" y="2377"/>
            <a:chExt cx="212" cy="232"/>
          </a:xfrm>
        </p:grpSpPr>
        <p:sp>
          <p:nvSpPr>
            <p:cNvPr id="150636" name="Oval 10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637" name="Text Box 10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0638" name="Text Box 110"/>
          <p:cNvSpPr txBox="1">
            <a:spLocks noChangeArrowheads="1"/>
          </p:cNvSpPr>
          <p:nvPr/>
        </p:nvSpPr>
        <p:spPr bwMode="auto">
          <a:xfrm>
            <a:off x="5921375" y="5253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0639" name="Line 111"/>
          <p:cNvSpPr>
            <a:spLocks noChangeShapeType="1"/>
          </p:cNvSpPr>
          <p:nvPr/>
        </p:nvSpPr>
        <p:spPr bwMode="auto">
          <a:xfrm flipH="1">
            <a:off x="6440488" y="4854575"/>
            <a:ext cx="552450"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40" name="Text Box 112"/>
          <p:cNvSpPr txBox="1">
            <a:spLocks noChangeArrowheads="1"/>
          </p:cNvSpPr>
          <p:nvPr/>
        </p:nvSpPr>
        <p:spPr bwMode="auto">
          <a:xfrm>
            <a:off x="5895975" y="38100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0641" name="Line 113"/>
          <p:cNvSpPr>
            <a:spLocks noChangeShapeType="1"/>
          </p:cNvSpPr>
          <p:nvPr/>
        </p:nvSpPr>
        <p:spPr bwMode="auto">
          <a:xfrm>
            <a:off x="3925888" y="4343400"/>
            <a:ext cx="127793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0642" name="Text Box 114"/>
          <p:cNvSpPr txBox="1">
            <a:spLocks noChangeArrowheads="1"/>
          </p:cNvSpPr>
          <p:nvPr/>
        </p:nvSpPr>
        <p:spPr bwMode="auto">
          <a:xfrm>
            <a:off x="2003425" y="38417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0576"/>
                                        </p:tgtEl>
                                        <p:attrNameLst>
                                          <p:attrName>style.visibility</p:attrName>
                                        </p:attrNameLst>
                                      </p:cBhvr>
                                      <p:to>
                                        <p:strVal val="visible"/>
                                      </p:to>
                                    </p:set>
                                    <p:animEffect transition="in" filter="blinds(horizontal)">
                                      <p:cBhvr>
                                        <p:cTn id="7" dur="500"/>
                                        <p:tgtEl>
                                          <p:spTgt spid="150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09600" y="304800"/>
            <a:ext cx="7772400" cy="334963"/>
          </a:xfrm>
        </p:spPr>
        <p:txBody>
          <a:bodyPr>
            <a:normAutofit fontScale="90000"/>
          </a:bodyPr>
          <a:lstStyle/>
          <a:p>
            <a:r>
              <a:rPr lang="en-US" sz="2800"/>
              <a:t>Examples: Single Rotation (cont.)</a:t>
            </a:r>
          </a:p>
        </p:txBody>
      </p:sp>
      <p:sp>
        <p:nvSpPr>
          <p:cNvPr id="151555" name="Rectangle 3" descr="Rectangle: Click to edit Master text styles&#10;Second level&#10;Third level&#10;Fourth level&#10;Fifth level"/>
          <p:cNvSpPr>
            <a:spLocks noGrp="1" noChangeArrowheads="1"/>
          </p:cNvSpPr>
          <p:nvPr>
            <p:ph idx="1"/>
          </p:nvPr>
        </p:nvSpPr>
        <p:spPr>
          <a:xfrm>
            <a:off x="395288" y="762000"/>
            <a:ext cx="8377237" cy="725488"/>
          </a:xfrm>
        </p:spPr>
        <p:txBody>
          <a:bodyPr/>
          <a:lstStyle/>
          <a:p>
            <a:r>
              <a:rPr lang="en-US" sz="2000"/>
              <a:t>Start with an initially empty AVL tree and insert the items 3, 2, 1, 4, 5, 6, 7</a:t>
            </a:r>
          </a:p>
        </p:txBody>
      </p:sp>
      <p:sp>
        <p:nvSpPr>
          <p:cNvPr id="151556" name="Text Box 4"/>
          <p:cNvSpPr txBox="1">
            <a:spLocks noChangeArrowheads="1"/>
          </p:cNvSpPr>
          <p:nvPr/>
        </p:nvSpPr>
        <p:spPr bwMode="auto">
          <a:xfrm>
            <a:off x="696913" y="3636963"/>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6:</a:t>
            </a:r>
          </a:p>
        </p:txBody>
      </p:sp>
      <p:grpSp>
        <p:nvGrpSpPr>
          <p:cNvPr id="151557" name="Group 5"/>
          <p:cNvGrpSpPr>
            <a:grpSpLocks/>
          </p:cNvGrpSpPr>
          <p:nvPr/>
        </p:nvGrpSpPr>
        <p:grpSpPr bwMode="auto">
          <a:xfrm>
            <a:off x="4249738" y="1306513"/>
            <a:ext cx="4710112" cy="2128837"/>
            <a:chOff x="2677" y="823"/>
            <a:chExt cx="2967" cy="1341"/>
          </a:xfrm>
        </p:grpSpPr>
        <p:grpSp>
          <p:nvGrpSpPr>
            <p:cNvPr id="151558" name="Group 6"/>
            <p:cNvGrpSpPr>
              <a:grpSpLocks/>
            </p:cNvGrpSpPr>
            <p:nvPr/>
          </p:nvGrpSpPr>
          <p:grpSpPr bwMode="auto">
            <a:xfrm>
              <a:off x="3681" y="1563"/>
              <a:ext cx="372" cy="601"/>
              <a:chOff x="1940" y="3253"/>
              <a:chExt cx="372" cy="601"/>
            </a:xfrm>
          </p:grpSpPr>
          <p:sp>
            <p:nvSpPr>
              <p:cNvPr id="151559" name="Text Box 7"/>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1560" name="Freeform 8"/>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1561" name="Line 9"/>
            <p:cNvSpPr>
              <a:spLocks noChangeShapeType="1"/>
            </p:cNvSpPr>
            <p:nvPr/>
          </p:nvSpPr>
          <p:spPr bwMode="auto">
            <a:xfrm>
              <a:off x="3735" y="959"/>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62" name="Text Box 10"/>
            <p:cNvSpPr txBox="1">
              <a:spLocks noChangeArrowheads="1"/>
            </p:cNvSpPr>
            <p:nvPr/>
          </p:nvSpPr>
          <p:spPr bwMode="auto">
            <a:xfrm>
              <a:off x="4363" y="1935"/>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51563" name="Group 11"/>
            <p:cNvGrpSpPr>
              <a:grpSpLocks/>
            </p:cNvGrpSpPr>
            <p:nvPr/>
          </p:nvGrpSpPr>
          <p:grpSpPr bwMode="auto">
            <a:xfrm>
              <a:off x="2677" y="829"/>
              <a:ext cx="987" cy="741"/>
              <a:chOff x="815" y="2511"/>
              <a:chExt cx="987" cy="741"/>
            </a:xfrm>
          </p:grpSpPr>
          <p:grpSp>
            <p:nvGrpSpPr>
              <p:cNvPr id="151564" name="Group 12"/>
              <p:cNvGrpSpPr>
                <a:grpSpLocks/>
              </p:cNvGrpSpPr>
              <p:nvPr/>
            </p:nvGrpSpPr>
            <p:grpSpPr bwMode="auto">
              <a:xfrm>
                <a:off x="1552" y="2919"/>
                <a:ext cx="250" cy="232"/>
                <a:chOff x="1304" y="2377"/>
                <a:chExt cx="250" cy="232"/>
              </a:xfrm>
            </p:grpSpPr>
            <p:sp>
              <p:nvSpPr>
                <p:cNvPr id="151565" name="Oval 1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6" name="Text Box 1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1567" name="Group 15"/>
              <p:cNvGrpSpPr>
                <a:grpSpLocks/>
              </p:cNvGrpSpPr>
              <p:nvPr/>
            </p:nvGrpSpPr>
            <p:grpSpPr bwMode="auto">
              <a:xfrm>
                <a:off x="1227" y="2511"/>
                <a:ext cx="250" cy="232"/>
                <a:chOff x="1304" y="2377"/>
                <a:chExt cx="250" cy="232"/>
              </a:xfrm>
            </p:grpSpPr>
            <p:sp>
              <p:nvSpPr>
                <p:cNvPr id="151568" name="Oval 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9" name="Text Box 1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1570" name="Line 18"/>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71" name="Line 19"/>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1572" name="Group 20"/>
              <p:cNvGrpSpPr>
                <a:grpSpLocks/>
              </p:cNvGrpSpPr>
              <p:nvPr/>
            </p:nvGrpSpPr>
            <p:grpSpPr bwMode="auto">
              <a:xfrm>
                <a:off x="815" y="2948"/>
                <a:ext cx="372" cy="304"/>
                <a:chOff x="358" y="3253"/>
                <a:chExt cx="372" cy="304"/>
              </a:xfrm>
            </p:grpSpPr>
            <p:sp>
              <p:nvSpPr>
                <p:cNvPr id="151573" name="Freeform 2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74" name="Text Box 22"/>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51575" name="Group 23"/>
            <p:cNvGrpSpPr>
              <a:grpSpLocks/>
            </p:cNvGrpSpPr>
            <p:nvPr/>
          </p:nvGrpSpPr>
          <p:grpSpPr bwMode="auto">
            <a:xfrm>
              <a:off x="2996" y="1565"/>
              <a:ext cx="372" cy="296"/>
              <a:chOff x="1100" y="3264"/>
              <a:chExt cx="372" cy="296"/>
            </a:xfrm>
          </p:grpSpPr>
          <p:sp>
            <p:nvSpPr>
              <p:cNvPr id="151576" name="Freeform 24"/>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77" name="Text Box 25"/>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51578" name="Line 26"/>
            <p:cNvSpPr>
              <a:spLocks noChangeShapeType="1"/>
            </p:cNvSpPr>
            <p:nvPr/>
          </p:nvSpPr>
          <p:spPr bwMode="auto">
            <a:xfrm flipH="1">
              <a:off x="3175" y="140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79" name="Line 27"/>
            <p:cNvSpPr>
              <a:spLocks noChangeShapeType="1"/>
            </p:cNvSpPr>
            <p:nvPr/>
          </p:nvSpPr>
          <p:spPr bwMode="auto">
            <a:xfrm>
              <a:off x="3624" y="137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1580" name="Group 28"/>
            <p:cNvGrpSpPr>
              <a:grpSpLocks/>
            </p:cNvGrpSpPr>
            <p:nvPr/>
          </p:nvGrpSpPr>
          <p:grpSpPr bwMode="auto">
            <a:xfrm>
              <a:off x="4949" y="823"/>
              <a:ext cx="250" cy="232"/>
              <a:chOff x="1304" y="2377"/>
              <a:chExt cx="250" cy="232"/>
            </a:xfrm>
          </p:grpSpPr>
          <p:sp>
            <p:nvSpPr>
              <p:cNvPr id="151581" name="Oval 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2" name="Text Box 3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1583" name="Group 31"/>
            <p:cNvGrpSpPr>
              <a:grpSpLocks/>
            </p:cNvGrpSpPr>
            <p:nvPr/>
          </p:nvGrpSpPr>
          <p:grpSpPr bwMode="auto">
            <a:xfrm>
              <a:off x="4563" y="1217"/>
              <a:ext cx="250" cy="232"/>
              <a:chOff x="1304" y="2377"/>
              <a:chExt cx="250" cy="232"/>
            </a:xfrm>
          </p:grpSpPr>
          <p:sp>
            <p:nvSpPr>
              <p:cNvPr id="151584" name="Oval 3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5" name="Text Box 3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1586" name="Freeform 34"/>
            <p:cNvSpPr>
              <a:spLocks/>
            </p:cNvSpPr>
            <p:nvPr/>
          </p:nvSpPr>
          <p:spPr bwMode="auto">
            <a:xfrm>
              <a:off x="4801" y="15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87" name="Line 35"/>
            <p:cNvSpPr>
              <a:spLocks noChangeShapeType="1"/>
            </p:cNvSpPr>
            <p:nvPr/>
          </p:nvSpPr>
          <p:spPr bwMode="auto">
            <a:xfrm flipH="1">
              <a:off x="4255" y="138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88" name="Line 36"/>
            <p:cNvSpPr>
              <a:spLocks noChangeShapeType="1"/>
            </p:cNvSpPr>
            <p:nvPr/>
          </p:nvSpPr>
          <p:spPr bwMode="auto">
            <a:xfrm>
              <a:off x="4763" y="138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89" name="Line 37"/>
            <p:cNvSpPr>
              <a:spLocks noChangeShapeType="1"/>
            </p:cNvSpPr>
            <p:nvPr/>
          </p:nvSpPr>
          <p:spPr bwMode="auto">
            <a:xfrm flipH="1">
              <a:off x="4704" y="100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90" name="Text Box 38"/>
            <p:cNvSpPr txBox="1">
              <a:spLocks noChangeArrowheads="1"/>
            </p:cNvSpPr>
            <p:nvPr/>
          </p:nvSpPr>
          <p:spPr bwMode="auto">
            <a:xfrm>
              <a:off x="4894" y="163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51591" name="Group 39"/>
            <p:cNvGrpSpPr>
              <a:grpSpLocks/>
            </p:cNvGrpSpPr>
            <p:nvPr/>
          </p:nvGrpSpPr>
          <p:grpSpPr bwMode="auto">
            <a:xfrm>
              <a:off x="4085" y="1558"/>
              <a:ext cx="372" cy="297"/>
              <a:chOff x="4747" y="2953"/>
              <a:chExt cx="372" cy="297"/>
            </a:xfrm>
          </p:grpSpPr>
          <p:sp>
            <p:nvSpPr>
              <p:cNvPr id="151592" name="Freeform 4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93" name="Text Box 41"/>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51594" name="Group 42"/>
            <p:cNvGrpSpPr>
              <a:grpSpLocks/>
            </p:cNvGrpSpPr>
            <p:nvPr/>
          </p:nvGrpSpPr>
          <p:grpSpPr bwMode="auto">
            <a:xfrm>
              <a:off x="5272" y="1255"/>
              <a:ext cx="372" cy="601"/>
              <a:chOff x="3617" y="3261"/>
              <a:chExt cx="372" cy="601"/>
            </a:xfrm>
          </p:grpSpPr>
          <p:sp>
            <p:nvSpPr>
              <p:cNvPr id="151595" name="Text Box 43"/>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1596" name="Freeform 44"/>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1597" name="Line 45"/>
            <p:cNvSpPr>
              <a:spLocks noChangeShapeType="1"/>
            </p:cNvSpPr>
            <p:nvPr/>
          </p:nvSpPr>
          <p:spPr bwMode="auto">
            <a:xfrm>
              <a:off x="5150" y="985"/>
              <a:ext cx="296"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51598" name="Group 46"/>
          <p:cNvGrpSpPr>
            <a:grpSpLocks/>
          </p:cNvGrpSpPr>
          <p:nvPr/>
        </p:nvGrpSpPr>
        <p:grpSpPr bwMode="auto">
          <a:xfrm>
            <a:off x="2286000" y="3783013"/>
            <a:ext cx="336550" cy="368300"/>
            <a:chOff x="1304" y="2377"/>
            <a:chExt cx="212" cy="232"/>
          </a:xfrm>
        </p:grpSpPr>
        <p:sp>
          <p:nvSpPr>
            <p:cNvPr id="151599"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00" name="Text Box 4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grpSp>
        <p:nvGrpSpPr>
          <p:cNvPr id="151601" name="Group 49"/>
          <p:cNvGrpSpPr>
            <a:grpSpLocks/>
          </p:cNvGrpSpPr>
          <p:nvPr/>
        </p:nvGrpSpPr>
        <p:grpSpPr bwMode="auto">
          <a:xfrm>
            <a:off x="1700213" y="4511675"/>
            <a:ext cx="336550" cy="368300"/>
            <a:chOff x="1304" y="2377"/>
            <a:chExt cx="212" cy="232"/>
          </a:xfrm>
        </p:grpSpPr>
        <p:sp>
          <p:nvSpPr>
            <p:cNvPr id="151602" name="Oval 5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03" name="Text Box 5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1604" name="Line 52"/>
          <p:cNvSpPr>
            <a:spLocks noChangeShapeType="1"/>
          </p:cNvSpPr>
          <p:nvPr/>
        </p:nvSpPr>
        <p:spPr bwMode="auto">
          <a:xfrm flipH="1">
            <a:off x="2001838" y="4090988"/>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05" name="Text Box 53"/>
          <p:cNvSpPr txBox="1">
            <a:spLocks noChangeArrowheads="1"/>
          </p:cNvSpPr>
          <p:nvPr/>
        </p:nvSpPr>
        <p:spPr bwMode="auto">
          <a:xfrm>
            <a:off x="1363663" y="45354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1606" name="Group 54"/>
          <p:cNvGrpSpPr>
            <a:grpSpLocks/>
          </p:cNvGrpSpPr>
          <p:nvPr/>
        </p:nvGrpSpPr>
        <p:grpSpPr bwMode="auto">
          <a:xfrm>
            <a:off x="2995613" y="4541838"/>
            <a:ext cx="336550" cy="368300"/>
            <a:chOff x="1304" y="2377"/>
            <a:chExt cx="212" cy="232"/>
          </a:xfrm>
        </p:grpSpPr>
        <p:sp>
          <p:nvSpPr>
            <p:cNvPr id="151607" name="Oval 5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08" name="Text Box 5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51609" name="Line 57"/>
          <p:cNvSpPr>
            <a:spLocks noChangeShapeType="1"/>
          </p:cNvSpPr>
          <p:nvPr/>
        </p:nvSpPr>
        <p:spPr bwMode="auto">
          <a:xfrm>
            <a:off x="2589213" y="4071938"/>
            <a:ext cx="484187" cy="52387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10" name="Text Box 58"/>
          <p:cNvSpPr txBox="1">
            <a:spLocks noChangeArrowheads="1"/>
          </p:cNvSpPr>
          <p:nvPr/>
        </p:nvSpPr>
        <p:spPr bwMode="auto">
          <a:xfrm>
            <a:off x="2659063" y="45672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1611" name="Group 59"/>
          <p:cNvGrpSpPr>
            <a:grpSpLocks/>
          </p:cNvGrpSpPr>
          <p:nvPr/>
        </p:nvGrpSpPr>
        <p:grpSpPr bwMode="auto">
          <a:xfrm>
            <a:off x="3635375" y="5184775"/>
            <a:ext cx="336550" cy="368300"/>
            <a:chOff x="1304" y="2377"/>
            <a:chExt cx="212" cy="232"/>
          </a:xfrm>
        </p:grpSpPr>
        <p:sp>
          <p:nvSpPr>
            <p:cNvPr id="151612" name="Oval 6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13" name="Text Box 6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1614" name="Line 62"/>
          <p:cNvSpPr>
            <a:spLocks noChangeShapeType="1"/>
          </p:cNvSpPr>
          <p:nvPr/>
        </p:nvSpPr>
        <p:spPr bwMode="auto">
          <a:xfrm>
            <a:off x="3287713" y="4852988"/>
            <a:ext cx="417512"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15" name="Text Box 63"/>
          <p:cNvSpPr txBox="1">
            <a:spLocks noChangeArrowheads="1"/>
          </p:cNvSpPr>
          <p:nvPr/>
        </p:nvSpPr>
        <p:spPr bwMode="auto">
          <a:xfrm>
            <a:off x="3371850" y="52387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1616" name="Group 64"/>
          <p:cNvGrpSpPr>
            <a:grpSpLocks/>
          </p:cNvGrpSpPr>
          <p:nvPr/>
        </p:nvGrpSpPr>
        <p:grpSpPr bwMode="auto">
          <a:xfrm>
            <a:off x="2224088" y="5226050"/>
            <a:ext cx="336550" cy="368300"/>
            <a:chOff x="1304" y="2377"/>
            <a:chExt cx="212" cy="232"/>
          </a:xfrm>
        </p:grpSpPr>
        <p:sp>
          <p:nvSpPr>
            <p:cNvPr id="151617" name="Oval 6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18" name="Text Box 6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1619" name="Text Box 67"/>
          <p:cNvSpPr txBox="1">
            <a:spLocks noChangeArrowheads="1"/>
          </p:cNvSpPr>
          <p:nvPr/>
        </p:nvSpPr>
        <p:spPr bwMode="auto">
          <a:xfrm>
            <a:off x="1931988" y="52435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1620" name="Line 68"/>
          <p:cNvSpPr>
            <a:spLocks noChangeShapeType="1"/>
          </p:cNvSpPr>
          <p:nvPr/>
        </p:nvSpPr>
        <p:spPr bwMode="auto">
          <a:xfrm flipH="1">
            <a:off x="2451100" y="4845050"/>
            <a:ext cx="552450"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21" name="Text Box 69"/>
          <p:cNvSpPr txBox="1">
            <a:spLocks noChangeArrowheads="1"/>
          </p:cNvSpPr>
          <p:nvPr/>
        </p:nvSpPr>
        <p:spPr bwMode="auto">
          <a:xfrm>
            <a:off x="1906588" y="38004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2</a:t>
            </a:r>
          </a:p>
        </p:txBody>
      </p:sp>
      <p:grpSp>
        <p:nvGrpSpPr>
          <p:cNvPr id="151622" name="Group 70"/>
          <p:cNvGrpSpPr>
            <a:grpSpLocks/>
          </p:cNvGrpSpPr>
          <p:nvPr/>
        </p:nvGrpSpPr>
        <p:grpSpPr bwMode="auto">
          <a:xfrm>
            <a:off x="4137025" y="5875338"/>
            <a:ext cx="336550" cy="368300"/>
            <a:chOff x="1304" y="2377"/>
            <a:chExt cx="212" cy="232"/>
          </a:xfrm>
        </p:grpSpPr>
        <p:sp>
          <p:nvSpPr>
            <p:cNvPr id="151623" name="Oval 7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24" name="Text Box 7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1625" name="Line 73"/>
          <p:cNvSpPr>
            <a:spLocks noChangeShapeType="1"/>
          </p:cNvSpPr>
          <p:nvPr/>
        </p:nvSpPr>
        <p:spPr bwMode="auto">
          <a:xfrm>
            <a:off x="3913188" y="5499100"/>
            <a:ext cx="376237" cy="431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26" name="Text Box 74"/>
          <p:cNvSpPr txBox="1">
            <a:spLocks noChangeArrowheads="1"/>
          </p:cNvSpPr>
          <p:nvPr/>
        </p:nvSpPr>
        <p:spPr bwMode="auto">
          <a:xfrm>
            <a:off x="3846513" y="59166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1627" name="Group 75"/>
          <p:cNvGrpSpPr>
            <a:grpSpLocks/>
          </p:cNvGrpSpPr>
          <p:nvPr/>
        </p:nvGrpSpPr>
        <p:grpSpPr bwMode="auto">
          <a:xfrm>
            <a:off x="6465888" y="3944938"/>
            <a:ext cx="336550" cy="368300"/>
            <a:chOff x="1304" y="2377"/>
            <a:chExt cx="212" cy="232"/>
          </a:xfrm>
        </p:grpSpPr>
        <p:sp>
          <p:nvSpPr>
            <p:cNvPr id="151628" name="Oval 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29" name="Text Box 7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1630" name="Group 78"/>
          <p:cNvGrpSpPr>
            <a:grpSpLocks/>
          </p:cNvGrpSpPr>
          <p:nvPr/>
        </p:nvGrpSpPr>
        <p:grpSpPr bwMode="auto">
          <a:xfrm>
            <a:off x="5880100" y="4673600"/>
            <a:ext cx="336550" cy="368300"/>
            <a:chOff x="1304" y="2377"/>
            <a:chExt cx="212" cy="232"/>
          </a:xfrm>
        </p:grpSpPr>
        <p:sp>
          <p:nvSpPr>
            <p:cNvPr id="151631"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32" name="Text Box 8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1633" name="Line 81"/>
          <p:cNvSpPr>
            <a:spLocks noChangeShapeType="1"/>
          </p:cNvSpPr>
          <p:nvPr/>
        </p:nvSpPr>
        <p:spPr bwMode="auto">
          <a:xfrm flipH="1">
            <a:off x="6181725" y="425291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34" name="Text Box 82"/>
          <p:cNvSpPr txBox="1">
            <a:spLocks noChangeArrowheads="1"/>
          </p:cNvSpPr>
          <p:nvPr/>
        </p:nvSpPr>
        <p:spPr bwMode="auto">
          <a:xfrm>
            <a:off x="5543550" y="46974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1635" name="Group 83"/>
          <p:cNvGrpSpPr>
            <a:grpSpLocks/>
          </p:cNvGrpSpPr>
          <p:nvPr/>
        </p:nvGrpSpPr>
        <p:grpSpPr bwMode="auto">
          <a:xfrm>
            <a:off x="7175500" y="4703763"/>
            <a:ext cx="336550" cy="368300"/>
            <a:chOff x="1304" y="2377"/>
            <a:chExt cx="212" cy="232"/>
          </a:xfrm>
        </p:grpSpPr>
        <p:sp>
          <p:nvSpPr>
            <p:cNvPr id="151636" name="Oval 8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37" name="Text Box 8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1638" name="Line 86"/>
          <p:cNvSpPr>
            <a:spLocks noChangeShapeType="1"/>
          </p:cNvSpPr>
          <p:nvPr/>
        </p:nvSpPr>
        <p:spPr bwMode="auto">
          <a:xfrm>
            <a:off x="6769100" y="4233863"/>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39" name="Text Box 87"/>
          <p:cNvSpPr txBox="1">
            <a:spLocks noChangeArrowheads="1"/>
          </p:cNvSpPr>
          <p:nvPr/>
        </p:nvSpPr>
        <p:spPr bwMode="auto">
          <a:xfrm>
            <a:off x="6838950" y="47291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1640" name="Group 88"/>
          <p:cNvGrpSpPr>
            <a:grpSpLocks/>
          </p:cNvGrpSpPr>
          <p:nvPr/>
        </p:nvGrpSpPr>
        <p:grpSpPr bwMode="auto">
          <a:xfrm>
            <a:off x="7815263" y="5346700"/>
            <a:ext cx="336550" cy="368300"/>
            <a:chOff x="1304" y="2377"/>
            <a:chExt cx="212" cy="232"/>
          </a:xfrm>
        </p:grpSpPr>
        <p:sp>
          <p:nvSpPr>
            <p:cNvPr id="151641" name="Oval 8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42" name="Text Box 9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1643" name="Line 91"/>
          <p:cNvSpPr>
            <a:spLocks noChangeShapeType="1"/>
          </p:cNvSpPr>
          <p:nvPr/>
        </p:nvSpPr>
        <p:spPr bwMode="auto">
          <a:xfrm>
            <a:off x="7467600" y="501491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44" name="Text Box 92"/>
          <p:cNvSpPr txBox="1">
            <a:spLocks noChangeArrowheads="1"/>
          </p:cNvSpPr>
          <p:nvPr/>
        </p:nvSpPr>
        <p:spPr bwMode="auto">
          <a:xfrm>
            <a:off x="7551738" y="54006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1645" name="Group 93"/>
          <p:cNvGrpSpPr>
            <a:grpSpLocks/>
          </p:cNvGrpSpPr>
          <p:nvPr/>
        </p:nvGrpSpPr>
        <p:grpSpPr bwMode="auto">
          <a:xfrm>
            <a:off x="6403975" y="5387975"/>
            <a:ext cx="336550" cy="368300"/>
            <a:chOff x="1304" y="2377"/>
            <a:chExt cx="212" cy="232"/>
          </a:xfrm>
        </p:grpSpPr>
        <p:sp>
          <p:nvSpPr>
            <p:cNvPr id="151646" name="Oval 9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47" name="Text Box 9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1648" name="Text Box 96"/>
          <p:cNvSpPr txBox="1">
            <a:spLocks noChangeArrowheads="1"/>
          </p:cNvSpPr>
          <p:nvPr/>
        </p:nvSpPr>
        <p:spPr bwMode="auto">
          <a:xfrm>
            <a:off x="6111875" y="54054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1649" name="Group 97"/>
          <p:cNvGrpSpPr>
            <a:grpSpLocks/>
          </p:cNvGrpSpPr>
          <p:nvPr/>
        </p:nvGrpSpPr>
        <p:grpSpPr bwMode="auto">
          <a:xfrm>
            <a:off x="5264150" y="5384800"/>
            <a:ext cx="336550" cy="368300"/>
            <a:chOff x="1304" y="2377"/>
            <a:chExt cx="212" cy="232"/>
          </a:xfrm>
        </p:grpSpPr>
        <p:sp>
          <p:nvSpPr>
            <p:cNvPr id="151650" name="Oval 9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651" name="Text Box 9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1652" name="Line 100"/>
          <p:cNvSpPr>
            <a:spLocks noChangeShapeType="1"/>
          </p:cNvSpPr>
          <p:nvPr/>
        </p:nvSpPr>
        <p:spPr bwMode="auto">
          <a:xfrm flipH="1">
            <a:off x="5487988" y="4979988"/>
            <a:ext cx="390525"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53" name="Line 101"/>
          <p:cNvSpPr>
            <a:spLocks noChangeShapeType="1"/>
          </p:cNvSpPr>
          <p:nvPr/>
        </p:nvSpPr>
        <p:spPr bwMode="auto">
          <a:xfrm>
            <a:off x="6173788" y="4979988"/>
            <a:ext cx="33655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654" name="Text Box 102"/>
          <p:cNvSpPr txBox="1">
            <a:spLocks noChangeArrowheads="1"/>
          </p:cNvSpPr>
          <p:nvPr/>
        </p:nvSpPr>
        <p:spPr bwMode="auto">
          <a:xfrm>
            <a:off x="4999038" y="54244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1655" name="Text Box 103"/>
          <p:cNvSpPr txBox="1">
            <a:spLocks noChangeArrowheads="1"/>
          </p:cNvSpPr>
          <p:nvPr/>
        </p:nvSpPr>
        <p:spPr bwMode="auto">
          <a:xfrm>
            <a:off x="6151563" y="39719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09600" y="304800"/>
            <a:ext cx="7772400" cy="334963"/>
          </a:xfrm>
        </p:spPr>
        <p:txBody>
          <a:bodyPr>
            <a:normAutofit fontScale="90000"/>
          </a:bodyPr>
          <a:lstStyle/>
          <a:p>
            <a:r>
              <a:rPr lang="en-US" sz="2800"/>
              <a:t>Examples: Single Rotation (cont.)</a:t>
            </a:r>
          </a:p>
        </p:txBody>
      </p:sp>
      <p:sp>
        <p:nvSpPr>
          <p:cNvPr id="152579" name="Rectangle 3" descr="Rectangle: Click to edit Master text styles&#10;Second level&#10;Third level&#10;Fourth level&#10;Fifth level"/>
          <p:cNvSpPr>
            <a:spLocks noGrp="1" noChangeArrowheads="1"/>
          </p:cNvSpPr>
          <p:nvPr>
            <p:ph idx="1"/>
          </p:nvPr>
        </p:nvSpPr>
        <p:spPr>
          <a:xfrm>
            <a:off x="395288" y="762000"/>
            <a:ext cx="8377237" cy="725488"/>
          </a:xfrm>
        </p:spPr>
        <p:txBody>
          <a:bodyPr/>
          <a:lstStyle/>
          <a:p>
            <a:r>
              <a:rPr lang="en-US" sz="2000"/>
              <a:t>Start with an initially empty AVL tree and insert the items 3, 2, 1, 4, 5, 6, 7</a:t>
            </a:r>
          </a:p>
        </p:txBody>
      </p:sp>
      <p:sp>
        <p:nvSpPr>
          <p:cNvPr id="152580" name="Text Box 4"/>
          <p:cNvSpPr txBox="1">
            <a:spLocks noChangeArrowheads="1"/>
          </p:cNvSpPr>
          <p:nvPr/>
        </p:nvSpPr>
        <p:spPr bwMode="auto">
          <a:xfrm>
            <a:off x="696913" y="3636963"/>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7:</a:t>
            </a:r>
          </a:p>
        </p:txBody>
      </p:sp>
      <p:grpSp>
        <p:nvGrpSpPr>
          <p:cNvPr id="152581" name="Group 5"/>
          <p:cNvGrpSpPr>
            <a:grpSpLocks/>
          </p:cNvGrpSpPr>
          <p:nvPr/>
        </p:nvGrpSpPr>
        <p:grpSpPr bwMode="auto">
          <a:xfrm>
            <a:off x="4249738" y="1306513"/>
            <a:ext cx="4710112" cy="2128837"/>
            <a:chOff x="2677" y="823"/>
            <a:chExt cx="2967" cy="1341"/>
          </a:xfrm>
        </p:grpSpPr>
        <p:grpSp>
          <p:nvGrpSpPr>
            <p:cNvPr id="152582" name="Group 6"/>
            <p:cNvGrpSpPr>
              <a:grpSpLocks/>
            </p:cNvGrpSpPr>
            <p:nvPr/>
          </p:nvGrpSpPr>
          <p:grpSpPr bwMode="auto">
            <a:xfrm>
              <a:off x="3681" y="1563"/>
              <a:ext cx="372" cy="601"/>
              <a:chOff x="1940" y="3253"/>
              <a:chExt cx="372" cy="601"/>
            </a:xfrm>
          </p:grpSpPr>
          <p:sp>
            <p:nvSpPr>
              <p:cNvPr id="152583" name="Text Box 7"/>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2584" name="Freeform 8"/>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2585" name="Line 9"/>
            <p:cNvSpPr>
              <a:spLocks noChangeShapeType="1"/>
            </p:cNvSpPr>
            <p:nvPr/>
          </p:nvSpPr>
          <p:spPr bwMode="auto">
            <a:xfrm>
              <a:off x="3735" y="959"/>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586" name="Text Box 10"/>
            <p:cNvSpPr txBox="1">
              <a:spLocks noChangeArrowheads="1"/>
            </p:cNvSpPr>
            <p:nvPr/>
          </p:nvSpPr>
          <p:spPr bwMode="auto">
            <a:xfrm>
              <a:off x="4363" y="1935"/>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52587" name="Group 11"/>
            <p:cNvGrpSpPr>
              <a:grpSpLocks/>
            </p:cNvGrpSpPr>
            <p:nvPr/>
          </p:nvGrpSpPr>
          <p:grpSpPr bwMode="auto">
            <a:xfrm>
              <a:off x="2677" y="829"/>
              <a:ext cx="987" cy="741"/>
              <a:chOff x="815" y="2511"/>
              <a:chExt cx="987" cy="741"/>
            </a:xfrm>
          </p:grpSpPr>
          <p:grpSp>
            <p:nvGrpSpPr>
              <p:cNvPr id="152588" name="Group 12"/>
              <p:cNvGrpSpPr>
                <a:grpSpLocks/>
              </p:cNvGrpSpPr>
              <p:nvPr/>
            </p:nvGrpSpPr>
            <p:grpSpPr bwMode="auto">
              <a:xfrm>
                <a:off x="1552" y="2919"/>
                <a:ext cx="250" cy="232"/>
                <a:chOff x="1304" y="2377"/>
                <a:chExt cx="250" cy="232"/>
              </a:xfrm>
            </p:grpSpPr>
            <p:sp>
              <p:nvSpPr>
                <p:cNvPr id="152589" name="Oval 1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90" name="Text Box 1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2591" name="Group 15"/>
              <p:cNvGrpSpPr>
                <a:grpSpLocks/>
              </p:cNvGrpSpPr>
              <p:nvPr/>
            </p:nvGrpSpPr>
            <p:grpSpPr bwMode="auto">
              <a:xfrm>
                <a:off x="1227" y="2511"/>
                <a:ext cx="250" cy="232"/>
                <a:chOff x="1304" y="2377"/>
                <a:chExt cx="250" cy="232"/>
              </a:xfrm>
            </p:grpSpPr>
            <p:sp>
              <p:nvSpPr>
                <p:cNvPr id="152592" name="Oval 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93" name="Text Box 1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2594" name="Line 18"/>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595" name="Line 19"/>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2596" name="Group 20"/>
              <p:cNvGrpSpPr>
                <a:grpSpLocks/>
              </p:cNvGrpSpPr>
              <p:nvPr/>
            </p:nvGrpSpPr>
            <p:grpSpPr bwMode="auto">
              <a:xfrm>
                <a:off x="815" y="2948"/>
                <a:ext cx="372" cy="304"/>
                <a:chOff x="358" y="3253"/>
                <a:chExt cx="372" cy="304"/>
              </a:xfrm>
            </p:grpSpPr>
            <p:sp>
              <p:nvSpPr>
                <p:cNvPr id="152597" name="Freeform 2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598" name="Text Box 22"/>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52599" name="Group 23"/>
            <p:cNvGrpSpPr>
              <a:grpSpLocks/>
            </p:cNvGrpSpPr>
            <p:nvPr/>
          </p:nvGrpSpPr>
          <p:grpSpPr bwMode="auto">
            <a:xfrm>
              <a:off x="2996" y="1565"/>
              <a:ext cx="372" cy="296"/>
              <a:chOff x="1100" y="3264"/>
              <a:chExt cx="372" cy="296"/>
            </a:xfrm>
          </p:grpSpPr>
          <p:sp>
            <p:nvSpPr>
              <p:cNvPr id="152600" name="Freeform 24"/>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01" name="Text Box 25"/>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52602" name="Line 26"/>
            <p:cNvSpPr>
              <a:spLocks noChangeShapeType="1"/>
            </p:cNvSpPr>
            <p:nvPr/>
          </p:nvSpPr>
          <p:spPr bwMode="auto">
            <a:xfrm flipH="1">
              <a:off x="3175" y="140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03" name="Line 27"/>
            <p:cNvSpPr>
              <a:spLocks noChangeShapeType="1"/>
            </p:cNvSpPr>
            <p:nvPr/>
          </p:nvSpPr>
          <p:spPr bwMode="auto">
            <a:xfrm>
              <a:off x="3624" y="137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2604" name="Group 28"/>
            <p:cNvGrpSpPr>
              <a:grpSpLocks/>
            </p:cNvGrpSpPr>
            <p:nvPr/>
          </p:nvGrpSpPr>
          <p:grpSpPr bwMode="auto">
            <a:xfrm>
              <a:off x="4949" y="823"/>
              <a:ext cx="250" cy="232"/>
              <a:chOff x="1304" y="2377"/>
              <a:chExt cx="250" cy="232"/>
            </a:xfrm>
          </p:grpSpPr>
          <p:sp>
            <p:nvSpPr>
              <p:cNvPr id="152605" name="Oval 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06" name="Text Box 3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2607" name="Group 31"/>
            <p:cNvGrpSpPr>
              <a:grpSpLocks/>
            </p:cNvGrpSpPr>
            <p:nvPr/>
          </p:nvGrpSpPr>
          <p:grpSpPr bwMode="auto">
            <a:xfrm>
              <a:off x="4563" y="1217"/>
              <a:ext cx="250" cy="232"/>
              <a:chOff x="1304" y="2377"/>
              <a:chExt cx="250" cy="232"/>
            </a:xfrm>
          </p:grpSpPr>
          <p:sp>
            <p:nvSpPr>
              <p:cNvPr id="152608" name="Oval 3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09" name="Text Box 3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2610" name="Freeform 34"/>
            <p:cNvSpPr>
              <a:spLocks/>
            </p:cNvSpPr>
            <p:nvPr/>
          </p:nvSpPr>
          <p:spPr bwMode="auto">
            <a:xfrm>
              <a:off x="4801" y="15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11" name="Line 35"/>
            <p:cNvSpPr>
              <a:spLocks noChangeShapeType="1"/>
            </p:cNvSpPr>
            <p:nvPr/>
          </p:nvSpPr>
          <p:spPr bwMode="auto">
            <a:xfrm flipH="1">
              <a:off x="4255" y="138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12" name="Line 36"/>
            <p:cNvSpPr>
              <a:spLocks noChangeShapeType="1"/>
            </p:cNvSpPr>
            <p:nvPr/>
          </p:nvSpPr>
          <p:spPr bwMode="auto">
            <a:xfrm>
              <a:off x="4763" y="138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13" name="Line 37"/>
            <p:cNvSpPr>
              <a:spLocks noChangeShapeType="1"/>
            </p:cNvSpPr>
            <p:nvPr/>
          </p:nvSpPr>
          <p:spPr bwMode="auto">
            <a:xfrm flipH="1">
              <a:off x="4704" y="100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14" name="Text Box 38"/>
            <p:cNvSpPr txBox="1">
              <a:spLocks noChangeArrowheads="1"/>
            </p:cNvSpPr>
            <p:nvPr/>
          </p:nvSpPr>
          <p:spPr bwMode="auto">
            <a:xfrm>
              <a:off x="4894" y="163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52615" name="Group 39"/>
            <p:cNvGrpSpPr>
              <a:grpSpLocks/>
            </p:cNvGrpSpPr>
            <p:nvPr/>
          </p:nvGrpSpPr>
          <p:grpSpPr bwMode="auto">
            <a:xfrm>
              <a:off x="4085" y="1558"/>
              <a:ext cx="372" cy="297"/>
              <a:chOff x="4747" y="2953"/>
              <a:chExt cx="372" cy="297"/>
            </a:xfrm>
          </p:grpSpPr>
          <p:sp>
            <p:nvSpPr>
              <p:cNvPr id="152616" name="Freeform 4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17" name="Text Box 41"/>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52618" name="Group 42"/>
            <p:cNvGrpSpPr>
              <a:grpSpLocks/>
            </p:cNvGrpSpPr>
            <p:nvPr/>
          </p:nvGrpSpPr>
          <p:grpSpPr bwMode="auto">
            <a:xfrm>
              <a:off x="5272" y="1255"/>
              <a:ext cx="372" cy="601"/>
              <a:chOff x="3617" y="3261"/>
              <a:chExt cx="372" cy="601"/>
            </a:xfrm>
          </p:grpSpPr>
          <p:sp>
            <p:nvSpPr>
              <p:cNvPr id="152619" name="Text Box 43"/>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2620" name="Freeform 44"/>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2621" name="Line 45"/>
            <p:cNvSpPr>
              <a:spLocks noChangeShapeType="1"/>
            </p:cNvSpPr>
            <p:nvPr/>
          </p:nvSpPr>
          <p:spPr bwMode="auto">
            <a:xfrm>
              <a:off x="5150" y="985"/>
              <a:ext cx="296"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52622" name="Group 46"/>
          <p:cNvGrpSpPr>
            <a:grpSpLocks/>
          </p:cNvGrpSpPr>
          <p:nvPr/>
        </p:nvGrpSpPr>
        <p:grpSpPr bwMode="auto">
          <a:xfrm>
            <a:off x="6275388" y="3792538"/>
            <a:ext cx="336550" cy="368300"/>
            <a:chOff x="1304" y="2377"/>
            <a:chExt cx="212" cy="232"/>
          </a:xfrm>
        </p:grpSpPr>
        <p:sp>
          <p:nvSpPr>
            <p:cNvPr id="152623"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24" name="Text Box 4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2625" name="Group 49"/>
          <p:cNvGrpSpPr>
            <a:grpSpLocks/>
          </p:cNvGrpSpPr>
          <p:nvPr/>
        </p:nvGrpSpPr>
        <p:grpSpPr bwMode="auto">
          <a:xfrm>
            <a:off x="5689600" y="4521200"/>
            <a:ext cx="336550" cy="368300"/>
            <a:chOff x="1304" y="2377"/>
            <a:chExt cx="212" cy="232"/>
          </a:xfrm>
        </p:grpSpPr>
        <p:sp>
          <p:nvSpPr>
            <p:cNvPr id="152626" name="Oval 5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27" name="Text Box 5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2628" name="Line 52"/>
          <p:cNvSpPr>
            <a:spLocks noChangeShapeType="1"/>
          </p:cNvSpPr>
          <p:nvPr/>
        </p:nvSpPr>
        <p:spPr bwMode="auto">
          <a:xfrm flipH="1">
            <a:off x="5991225" y="410051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29" name="Text Box 53"/>
          <p:cNvSpPr txBox="1">
            <a:spLocks noChangeArrowheads="1"/>
          </p:cNvSpPr>
          <p:nvPr/>
        </p:nvSpPr>
        <p:spPr bwMode="auto">
          <a:xfrm>
            <a:off x="5353050" y="4545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30" name="Group 54"/>
          <p:cNvGrpSpPr>
            <a:grpSpLocks/>
          </p:cNvGrpSpPr>
          <p:nvPr/>
        </p:nvGrpSpPr>
        <p:grpSpPr bwMode="auto">
          <a:xfrm>
            <a:off x="6985000" y="4551363"/>
            <a:ext cx="336550" cy="368300"/>
            <a:chOff x="1304" y="2377"/>
            <a:chExt cx="212" cy="232"/>
          </a:xfrm>
        </p:grpSpPr>
        <p:sp>
          <p:nvSpPr>
            <p:cNvPr id="152631" name="Oval 5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32" name="Text Box 5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2633" name="Line 57"/>
          <p:cNvSpPr>
            <a:spLocks noChangeShapeType="1"/>
          </p:cNvSpPr>
          <p:nvPr/>
        </p:nvSpPr>
        <p:spPr bwMode="auto">
          <a:xfrm>
            <a:off x="6578600" y="4081463"/>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34" name="Text Box 58"/>
          <p:cNvSpPr txBox="1">
            <a:spLocks noChangeArrowheads="1"/>
          </p:cNvSpPr>
          <p:nvPr/>
        </p:nvSpPr>
        <p:spPr bwMode="auto">
          <a:xfrm>
            <a:off x="6648450" y="45767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52635" name="Group 59"/>
          <p:cNvGrpSpPr>
            <a:grpSpLocks/>
          </p:cNvGrpSpPr>
          <p:nvPr/>
        </p:nvGrpSpPr>
        <p:grpSpPr bwMode="auto">
          <a:xfrm>
            <a:off x="7624763" y="5194300"/>
            <a:ext cx="336550" cy="368300"/>
            <a:chOff x="1304" y="2377"/>
            <a:chExt cx="212" cy="232"/>
          </a:xfrm>
        </p:grpSpPr>
        <p:sp>
          <p:nvSpPr>
            <p:cNvPr id="152636" name="Oval 6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37" name="Text Box 6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2638" name="Line 62"/>
          <p:cNvSpPr>
            <a:spLocks noChangeShapeType="1"/>
          </p:cNvSpPr>
          <p:nvPr/>
        </p:nvSpPr>
        <p:spPr bwMode="auto">
          <a:xfrm>
            <a:off x="7277100" y="486251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39" name="Text Box 63"/>
          <p:cNvSpPr txBox="1">
            <a:spLocks noChangeArrowheads="1"/>
          </p:cNvSpPr>
          <p:nvPr/>
        </p:nvSpPr>
        <p:spPr bwMode="auto">
          <a:xfrm>
            <a:off x="7361238" y="52482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40" name="Group 64"/>
          <p:cNvGrpSpPr>
            <a:grpSpLocks/>
          </p:cNvGrpSpPr>
          <p:nvPr/>
        </p:nvGrpSpPr>
        <p:grpSpPr bwMode="auto">
          <a:xfrm>
            <a:off x="6213475" y="5235575"/>
            <a:ext cx="336550" cy="368300"/>
            <a:chOff x="1304" y="2377"/>
            <a:chExt cx="212" cy="232"/>
          </a:xfrm>
        </p:grpSpPr>
        <p:sp>
          <p:nvSpPr>
            <p:cNvPr id="152641" name="Oval 6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42" name="Text Box 6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2643" name="Text Box 67"/>
          <p:cNvSpPr txBox="1">
            <a:spLocks noChangeArrowheads="1"/>
          </p:cNvSpPr>
          <p:nvPr/>
        </p:nvSpPr>
        <p:spPr bwMode="auto">
          <a:xfrm>
            <a:off x="5921375" y="5253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2644" name="Text Box 68"/>
          <p:cNvSpPr txBox="1">
            <a:spLocks noChangeArrowheads="1"/>
          </p:cNvSpPr>
          <p:nvPr/>
        </p:nvSpPr>
        <p:spPr bwMode="auto">
          <a:xfrm>
            <a:off x="5895975" y="38100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45" name="Group 69"/>
          <p:cNvGrpSpPr>
            <a:grpSpLocks/>
          </p:cNvGrpSpPr>
          <p:nvPr/>
        </p:nvGrpSpPr>
        <p:grpSpPr bwMode="auto">
          <a:xfrm>
            <a:off x="5073650" y="5232400"/>
            <a:ext cx="336550" cy="368300"/>
            <a:chOff x="1304" y="2377"/>
            <a:chExt cx="212" cy="232"/>
          </a:xfrm>
        </p:grpSpPr>
        <p:sp>
          <p:nvSpPr>
            <p:cNvPr id="152646" name="Oval 7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47" name="Text Box 7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2648" name="Line 72"/>
          <p:cNvSpPr>
            <a:spLocks noChangeShapeType="1"/>
          </p:cNvSpPr>
          <p:nvPr/>
        </p:nvSpPr>
        <p:spPr bwMode="auto">
          <a:xfrm flipH="1">
            <a:off x="5297488" y="4827588"/>
            <a:ext cx="390525"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49" name="Line 73"/>
          <p:cNvSpPr>
            <a:spLocks noChangeShapeType="1"/>
          </p:cNvSpPr>
          <p:nvPr/>
        </p:nvSpPr>
        <p:spPr bwMode="auto">
          <a:xfrm>
            <a:off x="5983288" y="4827588"/>
            <a:ext cx="33655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50" name="Text Box 74"/>
          <p:cNvSpPr txBox="1">
            <a:spLocks noChangeArrowheads="1"/>
          </p:cNvSpPr>
          <p:nvPr/>
        </p:nvSpPr>
        <p:spPr bwMode="auto">
          <a:xfrm>
            <a:off x="4808538" y="52720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51" name="Group 75"/>
          <p:cNvGrpSpPr>
            <a:grpSpLocks/>
          </p:cNvGrpSpPr>
          <p:nvPr/>
        </p:nvGrpSpPr>
        <p:grpSpPr bwMode="auto">
          <a:xfrm>
            <a:off x="2432050" y="3743325"/>
            <a:ext cx="336550" cy="368300"/>
            <a:chOff x="1304" y="2377"/>
            <a:chExt cx="212" cy="232"/>
          </a:xfrm>
        </p:grpSpPr>
        <p:sp>
          <p:nvSpPr>
            <p:cNvPr id="152652" name="Oval 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53" name="Text Box 7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2654" name="Group 78"/>
          <p:cNvGrpSpPr>
            <a:grpSpLocks/>
          </p:cNvGrpSpPr>
          <p:nvPr/>
        </p:nvGrpSpPr>
        <p:grpSpPr bwMode="auto">
          <a:xfrm>
            <a:off x="1846263" y="4471988"/>
            <a:ext cx="336550" cy="368300"/>
            <a:chOff x="1304" y="2377"/>
            <a:chExt cx="212" cy="232"/>
          </a:xfrm>
        </p:grpSpPr>
        <p:sp>
          <p:nvSpPr>
            <p:cNvPr id="152655"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56" name="Text Box 8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2657" name="Line 81"/>
          <p:cNvSpPr>
            <a:spLocks noChangeShapeType="1"/>
          </p:cNvSpPr>
          <p:nvPr/>
        </p:nvSpPr>
        <p:spPr bwMode="auto">
          <a:xfrm flipH="1">
            <a:off x="2147888" y="4051300"/>
            <a:ext cx="322262" cy="525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58" name="Text Box 82"/>
          <p:cNvSpPr txBox="1">
            <a:spLocks noChangeArrowheads="1"/>
          </p:cNvSpPr>
          <p:nvPr/>
        </p:nvSpPr>
        <p:spPr bwMode="auto">
          <a:xfrm>
            <a:off x="1509713" y="44958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59" name="Group 83"/>
          <p:cNvGrpSpPr>
            <a:grpSpLocks/>
          </p:cNvGrpSpPr>
          <p:nvPr/>
        </p:nvGrpSpPr>
        <p:grpSpPr bwMode="auto">
          <a:xfrm>
            <a:off x="3141663" y="4502150"/>
            <a:ext cx="336550" cy="368300"/>
            <a:chOff x="1304" y="2377"/>
            <a:chExt cx="212" cy="232"/>
          </a:xfrm>
        </p:grpSpPr>
        <p:sp>
          <p:nvSpPr>
            <p:cNvPr id="152660" name="Oval 8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61" name="Text Box 8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2662" name="Line 86"/>
          <p:cNvSpPr>
            <a:spLocks noChangeShapeType="1"/>
          </p:cNvSpPr>
          <p:nvPr/>
        </p:nvSpPr>
        <p:spPr bwMode="auto">
          <a:xfrm>
            <a:off x="2735263" y="4032250"/>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63" name="Text Box 87"/>
          <p:cNvSpPr txBox="1">
            <a:spLocks noChangeArrowheads="1"/>
          </p:cNvSpPr>
          <p:nvPr/>
        </p:nvSpPr>
        <p:spPr bwMode="auto">
          <a:xfrm>
            <a:off x="2805113" y="45275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52664" name="Group 88"/>
          <p:cNvGrpSpPr>
            <a:grpSpLocks/>
          </p:cNvGrpSpPr>
          <p:nvPr/>
        </p:nvGrpSpPr>
        <p:grpSpPr bwMode="auto">
          <a:xfrm>
            <a:off x="3781425" y="5145088"/>
            <a:ext cx="336550" cy="368300"/>
            <a:chOff x="1304" y="2377"/>
            <a:chExt cx="212" cy="232"/>
          </a:xfrm>
        </p:grpSpPr>
        <p:sp>
          <p:nvSpPr>
            <p:cNvPr id="152665" name="Oval 8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66" name="Text Box 9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2667" name="Line 91"/>
          <p:cNvSpPr>
            <a:spLocks noChangeShapeType="1"/>
          </p:cNvSpPr>
          <p:nvPr/>
        </p:nvSpPr>
        <p:spPr bwMode="auto">
          <a:xfrm>
            <a:off x="3433763" y="4813300"/>
            <a:ext cx="417512" cy="40322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68" name="Text Box 92"/>
          <p:cNvSpPr txBox="1">
            <a:spLocks noChangeArrowheads="1"/>
          </p:cNvSpPr>
          <p:nvPr/>
        </p:nvSpPr>
        <p:spPr bwMode="auto">
          <a:xfrm>
            <a:off x="3517900" y="51990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2669" name="Group 93"/>
          <p:cNvGrpSpPr>
            <a:grpSpLocks/>
          </p:cNvGrpSpPr>
          <p:nvPr/>
        </p:nvGrpSpPr>
        <p:grpSpPr bwMode="auto">
          <a:xfrm>
            <a:off x="2370138" y="5186363"/>
            <a:ext cx="336550" cy="368300"/>
            <a:chOff x="1304" y="2377"/>
            <a:chExt cx="212" cy="232"/>
          </a:xfrm>
        </p:grpSpPr>
        <p:sp>
          <p:nvSpPr>
            <p:cNvPr id="152670" name="Oval 9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71" name="Text Box 9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2672" name="Text Box 96"/>
          <p:cNvSpPr txBox="1">
            <a:spLocks noChangeArrowheads="1"/>
          </p:cNvSpPr>
          <p:nvPr/>
        </p:nvSpPr>
        <p:spPr bwMode="auto">
          <a:xfrm>
            <a:off x="2078038" y="52038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73" name="Group 97"/>
          <p:cNvGrpSpPr>
            <a:grpSpLocks/>
          </p:cNvGrpSpPr>
          <p:nvPr/>
        </p:nvGrpSpPr>
        <p:grpSpPr bwMode="auto">
          <a:xfrm>
            <a:off x="1230313" y="5183188"/>
            <a:ext cx="336550" cy="368300"/>
            <a:chOff x="1304" y="2377"/>
            <a:chExt cx="212" cy="232"/>
          </a:xfrm>
        </p:grpSpPr>
        <p:sp>
          <p:nvSpPr>
            <p:cNvPr id="152674" name="Oval 9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75" name="Text Box 9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2676" name="Line 100"/>
          <p:cNvSpPr>
            <a:spLocks noChangeShapeType="1"/>
          </p:cNvSpPr>
          <p:nvPr/>
        </p:nvSpPr>
        <p:spPr bwMode="auto">
          <a:xfrm flipH="1">
            <a:off x="1454150" y="4778375"/>
            <a:ext cx="390525"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77" name="Line 101"/>
          <p:cNvSpPr>
            <a:spLocks noChangeShapeType="1"/>
          </p:cNvSpPr>
          <p:nvPr/>
        </p:nvSpPr>
        <p:spPr bwMode="auto">
          <a:xfrm>
            <a:off x="2139950" y="4778375"/>
            <a:ext cx="33655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78" name="Text Box 102"/>
          <p:cNvSpPr txBox="1">
            <a:spLocks noChangeArrowheads="1"/>
          </p:cNvSpPr>
          <p:nvPr/>
        </p:nvSpPr>
        <p:spPr bwMode="auto">
          <a:xfrm>
            <a:off x="965200" y="52228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79" name="Group 103"/>
          <p:cNvGrpSpPr>
            <a:grpSpLocks/>
          </p:cNvGrpSpPr>
          <p:nvPr/>
        </p:nvGrpSpPr>
        <p:grpSpPr bwMode="auto">
          <a:xfrm>
            <a:off x="4187825" y="5975350"/>
            <a:ext cx="336550" cy="368300"/>
            <a:chOff x="1304" y="2377"/>
            <a:chExt cx="212" cy="232"/>
          </a:xfrm>
        </p:grpSpPr>
        <p:sp>
          <p:nvSpPr>
            <p:cNvPr id="152680" name="Oval 1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81" name="Text Box 10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2682" name="Line 106"/>
          <p:cNvSpPr>
            <a:spLocks noChangeShapeType="1"/>
          </p:cNvSpPr>
          <p:nvPr/>
        </p:nvSpPr>
        <p:spPr bwMode="auto">
          <a:xfrm>
            <a:off x="4033838" y="5486400"/>
            <a:ext cx="269875" cy="550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83" name="Text Box 107"/>
          <p:cNvSpPr txBox="1">
            <a:spLocks noChangeArrowheads="1"/>
          </p:cNvSpPr>
          <p:nvPr/>
        </p:nvSpPr>
        <p:spPr bwMode="auto">
          <a:xfrm>
            <a:off x="3897313" y="60372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2684" name="Group 108"/>
          <p:cNvGrpSpPr>
            <a:grpSpLocks/>
          </p:cNvGrpSpPr>
          <p:nvPr/>
        </p:nvGrpSpPr>
        <p:grpSpPr bwMode="auto">
          <a:xfrm>
            <a:off x="6586538" y="5240338"/>
            <a:ext cx="336550" cy="368300"/>
            <a:chOff x="1304" y="2377"/>
            <a:chExt cx="212" cy="232"/>
          </a:xfrm>
        </p:grpSpPr>
        <p:sp>
          <p:nvSpPr>
            <p:cNvPr id="152685" name="Oval 10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686" name="Text Box 1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2687" name="Line 111"/>
          <p:cNvSpPr>
            <a:spLocks noChangeShapeType="1"/>
          </p:cNvSpPr>
          <p:nvPr/>
        </p:nvSpPr>
        <p:spPr bwMode="auto">
          <a:xfrm flipH="1">
            <a:off x="6804025" y="489426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2688" name="Text Box 112"/>
          <p:cNvSpPr txBox="1">
            <a:spLocks noChangeArrowheads="1"/>
          </p:cNvSpPr>
          <p:nvPr/>
        </p:nvSpPr>
        <p:spPr bwMode="auto">
          <a:xfrm>
            <a:off x="6905625" y="52641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2689" name="Text Box 113"/>
          <p:cNvSpPr txBox="1">
            <a:spLocks noChangeArrowheads="1"/>
          </p:cNvSpPr>
          <p:nvPr/>
        </p:nvSpPr>
        <p:spPr bwMode="auto">
          <a:xfrm>
            <a:off x="2174875" y="37465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09600" y="304800"/>
            <a:ext cx="7772400" cy="334963"/>
          </a:xfrm>
        </p:spPr>
        <p:txBody>
          <a:bodyPr>
            <a:normAutofit fontScale="90000"/>
          </a:bodyPr>
          <a:lstStyle/>
          <a:p>
            <a:r>
              <a:rPr lang="en-US" sz="2800"/>
              <a:t>Double Rotation: fixes case 2)</a:t>
            </a:r>
          </a:p>
        </p:txBody>
      </p:sp>
      <p:sp>
        <p:nvSpPr>
          <p:cNvPr id="153603" name="Rectangle 3" descr="Rectangle: Click to edit Master text styles&#10;Second level&#10;Third level&#10;Fourth level&#10;Fifth level"/>
          <p:cNvSpPr>
            <a:spLocks noGrp="1" noChangeArrowheads="1"/>
          </p:cNvSpPr>
          <p:nvPr>
            <p:ph idx="1"/>
          </p:nvPr>
        </p:nvSpPr>
        <p:spPr>
          <a:xfrm>
            <a:off x="395288" y="762000"/>
            <a:ext cx="8377237" cy="1612900"/>
          </a:xfrm>
        </p:spPr>
        <p:txBody>
          <a:bodyPr/>
          <a:lstStyle/>
          <a:p>
            <a:r>
              <a:rPr lang="en-US" sz="2000">
                <a:sym typeface="Symbol" pitchFamily="18" charset="2"/>
              </a:rPr>
              <a:t>Case 2):</a:t>
            </a:r>
            <a:r>
              <a:rPr lang="en-US" sz="2000">
                <a:solidFill>
                  <a:srgbClr val="FF00FF"/>
                </a:solidFill>
                <a:sym typeface="Symbol" pitchFamily="18" charset="2"/>
              </a:rPr>
              <a:t> An insertion into the right subtree of the left child of .</a:t>
            </a:r>
          </a:p>
          <a:p>
            <a:r>
              <a:rPr lang="en-US" sz="2000">
                <a:sym typeface="Symbol" pitchFamily="18" charset="2"/>
              </a:rPr>
              <a:t>Single rotation does not work.</a:t>
            </a:r>
          </a:p>
        </p:txBody>
      </p:sp>
      <p:grpSp>
        <p:nvGrpSpPr>
          <p:cNvPr id="153604" name="Group 4"/>
          <p:cNvGrpSpPr>
            <a:grpSpLocks/>
          </p:cNvGrpSpPr>
          <p:nvPr/>
        </p:nvGrpSpPr>
        <p:grpSpPr bwMode="auto">
          <a:xfrm>
            <a:off x="501650" y="3454400"/>
            <a:ext cx="590550" cy="471488"/>
            <a:chOff x="4747" y="2953"/>
            <a:chExt cx="372" cy="297"/>
          </a:xfrm>
        </p:grpSpPr>
        <p:sp>
          <p:nvSpPr>
            <p:cNvPr id="153605" name="Freeform 5"/>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06" name="Text Box 6"/>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3607" name="Group 7"/>
          <p:cNvGrpSpPr>
            <a:grpSpLocks/>
          </p:cNvGrpSpPr>
          <p:nvPr/>
        </p:nvGrpSpPr>
        <p:grpSpPr bwMode="auto">
          <a:xfrm>
            <a:off x="1601788" y="2449513"/>
            <a:ext cx="396875" cy="368300"/>
            <a:chOff x="1304" y="2377"/>
            <a:chExt cx="250" cy="232"/>
          </a:xfrm>
        </p:grpSpPr>
        <p:sp>
          <p:nvSpPr>
            <p:cNvPr id="153608" name="Oval 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9" name="Text Box 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3610" name="Group 10"/>
          <p:cNvGrpSpPr>
            <a:grpSpLocks/>
          </p:cNvGrpSpPr>
          <p:nvPr/>
        </p:nvGrpSpPr>
        <p:grpSpPr bwMode="auto">
          <a:xfrm>
            <a:off x="1995488" y="2981325"/>
            <a:ext cx="590550" cy="482600"/>
            <a:chOff x="358" y="3253"/>
            <a:chExt cx="372" cy="304"/>
          </a:xfrm>
        </p:grpSpPr>
        <p:sp>
          <p:nvSpPr>
            <p:cNvPr id="153611" name="Freeform 1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12" name="Text Box 12"/>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3613" name="Line 13"/>
          <p:cNvSpPr>
            <a:spLocks noChangeShapeType="1"/>
          </p:cNvSpPr>
          <p:nvPr/>
        </p:nvSpPr>
        <p:spPr bwMode="auto">
          <a:xfrm>
            <a:off x="1909763" y="2701925"/>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3614" name="Group 14"/>
          <p:cNvGrpSpPr>
            <a:grpSpLocks/>
          </p:cNvGrpSpPr>
          <p:nvPr/>
        </p:nvGrpSpPr>
        <p:grpSpPr bwMode="auto">
          <a:xfrm>
            <a:off x="1023938" y="2820988"/>
            <a:ext cx="396875" cy="368300"/>
            <a:chOff x="1304" y="2377"/>
            <a:chExt cx="250" cy="232"/>
          </a:xfrm>
        </p:grpSpPr>
        <p:sp>
          <p:nvSpPr>
            <p:cNvPr id="153615" name="Oval 1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16" name="Text Box 1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3617" name="Group 17"/>
          <p:cNvGrpSpPr>
            <a:grpSpLocks/>
          </p:cNvGrpSpPr>
          <p:nvPr/>
        </p:nvGrpSpPr>
        <p:grpSpPr bwMode="auto">
          <a:xfrm>
            <a:off x="1498600" y="3265488"/>
            <a:ext cx="396875" cy="368300"/>
            <a:chOff x="1304" y="2377"/>
            <a:chExt cx="250" cy="232"/>
          </a:xfrm>
        </p:grpSpPr>
        <p:sp>
          <p:nvSpPr>
            <p:cNvPr id="153618" name="Oval 1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19" name="Text Box 1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3620" name="Line 20"/>
          <p:cNvSpPr>
            <a:spLocks noChangeShapeType="1"/>
          </p:cNvSpPr>
          <p:nvPr/>
        </p:nvSpPr>
        <p:spPr bwMode="auto">
          <a:xfrm>
            <a:off x="363538" y="2984500"/>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1" name="Line 21"/>
          <p:cNvSpPr>
            <a:spLocks noChangeShapeType="1"/>
          </p:cNvSpPr>
          <p:nvPr/>
        </p:nvSpPr>
        <p:spPr bwMode="auto">
          <a:xfrm>
            <a:off x="339725" y="3449638"/>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2" name="Line 22"/>
          <p:cNvSpPr>
            <a:spLocks noChangeShapeType="1"/>
          </p:cNvSpPr>
          <p:nvPr/>
        </p:nvSpPr>
        <p:spPr bwMode="auto">
          <a:xfrm>
            <a:off x="309563" y="3922713"/>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3" name="Line 23"/>
          <p:cNvSpPr>
            <a:spLocks noChangeShapeType="1"/>
          </p:cNvSpPr>
          <p:nvPr/>
        </p:nvSpPr>
        <p:spPr bwMode="auto">
          <a:xfrm>
            <a:off x="295275" y="4394200"/>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4" name="Line 24"/>
          <p:cNvSpPr>
            <a:spLocks noChangeShapeType="1"/>
          </p:cNvSpPr>
          <p:nvPr/>
        </p:nvSpPr>
        <p:spPr bwMode="auto">
          <a:xfrm flipH="1">
            <a:off x="1277938" y="2657475"/>
            <a:ext cx="322262"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5" name="Line 25"/>
          <p:cNvSpPr>
            <a:spLocks noChangeShapeType="1"/>
          </p:cNvSpPr>
          <p:nvPr/>
        </p:nvSpPr>
        <p:spPr bwMode="auto">
          <a:xfrm>
            <a:off x="1331913" y="3128963"/>
            <a:ext cx="2286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6" name="Line 26"/>
          <p:cNvSpPr>
            <a:spLocks noChangeShapeType="1"/>
          </p:cNvSpPr>
          <p:nvPr/>
        </p:nvSpPr>
        <p:spPr bwMode="auto">
          <a:xfrm flipH="1">
            <a:off x="781050" y="3128963"/>
            <a:ext cx="268288" cy="322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7" name="Line 27"/>
          <p:cNvSpPr>
            <a:spLocks noChangeShapeType="1"/>
          </p:cNvSpPr>
          <p:nvPr/>
        </p:nvSpPr>
        <p:spPr bwMode="auto">
          <a:xfrm>
            <a:off x="1762125" y="3598863"/>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8" name="Line 28"/>
          <p:cNvSpPr>
            <a:spLocks noChangeShapeType="1"/>
          </p:cNvSpPr>
          <p:nvPr/>
        </p:nvSpPr>
        <p:spPr bwMode="auto">
          <a:xfrm flipH="1">
            <a:off x="1277938" y="3586163"/>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29" name="Freeform 29"/>
          <p:cNvSpPr>
            <a:spLocks/>
          </p:cNvSpPr>
          <p:nvPr/>
        </p:nvSpPr>
        <p:spPr bwMode="auto">
          <a:xfrm>
            <a:off x="1049338" y="3922713"/>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30" name="Freeform 30"/>
          <p:cNvSpPr>
            <a:spLocks/>
          </p:cNvSpPr>
          <p:nvPr/>
        </p:nvSpPr>
        <p:spPr bwMode="auto">
          <a:xfrm>
            <a:off x="1901825" y="3941763"/>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31" name="Text Box 31"/>
          <p:cNvSpPr txBox="1">
            <a:spLocks noChangeArrowheads="1"/>
          </p:cNvSpPr>
          <p:nvPr/>
        </p:nvSpPr>
        <p:spPr bwMode="auto">
          <a:xfrm>
            <a:off x="1144588" y="3981450"/>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3632" name="Text Box 32"/>
          <p:cNvSpPr txBox="1">
            <a:spLocks noChangeArrowheads="1"/>
          </p:cNvSpPr>
          <p:nvPr/>
        </p:nvSpPr>
        <p:spPr bwMode="auto">
          <a:xfrm>
            <a:off x="1993900" y="398145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nvGrpSpPr>
          <p:cNvPr id="153633" name="Group 33"/>
          <p:cNvGrpSpPr>
            <a:grpSpLocks/>
          </p:cNvGrpSpPr>
          <p:nvPr/>
        </p:nvGrpSpPr>
        <p:grpSpPr bwMode="auto">
          <a:xfrm>
            <a:off x="5792788" y="2992438"/>
            <a:ext cx="590550" cy="471487"/>
            <a:chOff x="4747" y="2953"/>
            <a:chExt cx="372" cy="297"/>
          </a:xfrm>
        </p:grpSpPr>
        <p:sp>
          <p:nvSpPr>
            <p:cNvPr id="153634" name="Freeform 34"/>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35" name="Text Box 35"/>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3636" name="Group 36"/>
          <p:cNvGrpSpPr>
            <a:grpSpLocks/>
          </p:cNvGrpSpPr>
          <p:nvPr/>
        </p:nvGrpSpPr>
        <p:grpSpPr bwMode="auto">
          <a:xfrm>
            <a:off x="6618288" y="2443163"/>
            <a:ext cx="396875" cy="368300"/>
            <a:chOff x="1304" y="2377"/>
            <a:chExt cx="250" cy="232"/>
          </a:xfrm>
        </p:grpSpPr>
        <p:sp>
          <p:nvSpPr>
            <p:cNvPr id="153637" name="Oval 3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8" name="Text Box 3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3639" name="Group 39"/>
          <p:cNvGrpSpPr>
            <a:grpSpLocks/>
          </p:cNvGrpSpPr>
          <p:nvPr/>
        </p:nvGrpSpPr>
        <p:grpSpPr bwMode="auto">
          <a:xfrm>
            <a:off x="7631113" y="3457575"/>
            <a:ext cx="590550" cy="482600"/>
            <a:chOff x="358" y="3253"/>
            <a:chExt cx="372" cy="304"/>
          </a:xfrm>
        </p:grpSpPr>
        <p:sp>
          <p:nvSpPr>
            <p:cNvPr id="153640" name="Freeform 40"/>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41" name="Text Box 41"/>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3642" name="Group 42"/>
          <p:cNvGrpSpPr>
            <a:grpSpLocks/>
          </p:cNvGrpSpPr>
          <p:nvPr/>
        </p:nvGrpSpPr>
        <p:grpSpPr bwMode="auto">
          <a:xfrm>
            <a:off x="7170738" y="2814638"/>
            <a:ext cx="396875" cy="368300"/>
            <a:chOff x="1304" y="2377"/>
            <a:chExt cx="250" cy="232"/>
          </a:xfrm>
        </p:grpSpPr>
        <p:sp>
          <p:nvSpPr>
            <p:cNvPr id="153643" name="Oval 4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4" name="Text Box 4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3645" name="Group 45"/>
          <p:cNvGrpSpPr>
            <a:grpSpLocks/>
          </p:cNvGrpSpPr>
          <p:nvPr/>
        </p:nvGrpSpPr>
        <p:grpSpPr bwMode="auto">
          <a:xfrm>
            <a:off x="6267450" y="3257550"/>
            <a:ext cx="1323975" cy="1112838"/>
            <a:chOff x="1985" y="3009"/>
            <a:chExt cx="834" cy="701"/>
          </a:xfrm>
        </p:grpSpPr>
        <p:grpSp>
          <p:nvGrpSpPr>
            <p:cNvPr id="153646" name="Group 46"/>
            <p:cNvGrpSpPr>
              <a:grpSpLocks/>
            </p:cNvGrpSpPr>
            <p:nvPr/>
          </p:nvGrpSpPr>
          <p:grpSpPr bwMode="auto">
            <a:xfrm>
              <a:off x="2268" y="3009"/>
              <a:ext cx="250" cy="232"/>
              <a:chOff x="1304" y="2377"/>
              <a:chExt cx="250" cy="232"/>
            </a:xfrm>
          </p:grpSpPr>
          <p:sp>
            <p:nvSpPr>
              <p:cNvPr id="153647"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8"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3649" name="Line 49"/>
            <p:cNvSpPr>
              <a:spLocks noChangeShapeType="1"/>
            </p:cNvSpPr>
            <p:nvPr/>
          </p:nvSpPr>
          <p:spPr bwMode="auto">
            <a:xfrm>
              <a:off x="2434" y="3219"/>
              <a:ext cx="246"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0" name="Line 50"/>
            <p:cNvSpPr>
              <a:spLocks noChangeShapeType="1"/>
            </p:cNvSpPr>
            <p:nvPr/>
          </p:nvSpPr>
          <p:spPr bwMode="auto">
            <a:xfrm flipH="1">
              <a:off x="2129" y="3211"/>
              <a:ext cx="161"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1" name="Freeform 51"/>
            <p:cNvSpPr>
              <a:spLocks/>
            </p:cNvSpPr>
            <p:nvPr/>
          </p:nvSpPr>
          <p:spPr bwMode="auto">
            <a:xfrm>
              <a:off x="1985" y="342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2" name="Freeform 52"/>
            <p:cNvSpPr>
              <a:spLocks/>
            </p:cNvSpPr>
            <p:nvPr/>
          </p:nvSpPr>
          <p:spPr bwMode="auto">
            <a:xfrm>
              <a:off x="2522" y="343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3" name="Text Box 53"/>
            <p:cNvSpPr txBox="1">
              <a:spLocks noChangeArrowheads="1"/>
            </p:cNvSpPr>
            <p:nvPr/>
          </p:nvSpPr>
          <p:spPr bwMode="auto">
            <a:xfrm>
              <a:off x="2045" y="346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3654" name="Text Box 54"/>
            <p:cNvSpPr txBox="1">
              <a:spLocks noChangeArrowheads="1"/>
            </p:cNvSpPr>
            <p:nvPr/>
          </p:nvSpPr>
          <p:spPr bwMode="auto">
            <a:xfrm>
              <a:off x="2580" y="346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3655" name="Line 55"/>
          <p:cNvSpPr>
            <a:spLocks noChangeShapeType="1"/>
          </p:cNvSpPr>
          <p:nvPr/>
        </p:nvSpPr>
        <p:spPr bwMode="auto">
          <a:xfrm flipH="1">
            <a:off x="6089650" y="2676525"/>
            <a:ext cx="523875"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6" name="Line 56"/>
          <p:cNvSpPr>
            <a:spLocks noChangeShapeType="1"/>
          </p:cNvSpPr>
          <p:nvPr/>
        </p:nvSpPr>
        <p:spPr bwMode="auto">
          <a:xfrm>
            <a:off x="6935788" y="2676525"/>
            <a:ext cx="336550" cy="174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7" name="Line 57"/>
          <p:cNvSpPr>
            <a:spLocks noChangeShapeType="1"/>
          </p:cNvSpPr>
          <p:nvPr/>
        </p:nvSpPr>
        <p:spPr bwMode="auto">
          <a:xfrm flipH="1">
            <a:off x="6883400" y="3092450"/>
            <a:ext cx="295275"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58" name="Line 58"/>
          <p:cNvSpPr>
            <a:spLocks noChangeShapeType="1"/>
          </p:cNvSpPr>
          <p:nvPr/>
        </p:nvSpPr>
        <p:spPr bwMode="auto">
          <a:xfrm>
            <a:off x="7473950" y="3106738"/>
            <a:ext cx="444500"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3659" name="Group 59"/>
          <p:cNvGrpSpPr>
            <a:grpSpLocks/>
          </p:cNvGrpSpPr>
          <p:nvPr/>
        </p:nvGrpSpPr>
        <p:grpSpPr bwMode="auto">
          <a:xfrm>
            <a:off x="3087688" y="3459163"/>
            <a:ext cx="590550" cy="471487"/>
            <a:chOff x="4747" y="2953"/>
            <a:chExt cx="372" cy="297"/>
          </a:xfrm>
        </p:grpSpPr>
        <p:sp>
          <p:nvSpPr>
            <p:cNvPr id="153660" name="Freeform 6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61" name="Text Box 61"/>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3662" name="Group 62"/>
          <p:cNvGrpSpPr>
            <a:grpSpLocks/>
          </p:cNvGrpSpPr>
          <p:nvPr/>
        </p:nvGrpSpPr>
        <p:grpSpPr bwMode="auto">
          <a:xfrm>
            <a:off x="4187825" y="2454275"/>
            <a:ext cx="396875" cy="368300"/>
            <a:chOff x="1304" y="2377"/>
            <a:chExt cx="250" cy="232"/>
          </a:xfrm>
        </p:grpSpPr>
        <p:sp>
          <p:nvSpPr>
            <p:cNvPr id="153663" name="Oval 6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4" name="Text Box 6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3665" name="Group 65"/>
          <p:cNvGrpSpPr>
            <a:grpSpLocks/>
          </p:cNvGrpSpPr>
          <p:nvPr/>
        </p:nvGrpSpPr>
        <p:grpSpPr bwMode="auto">
          <a:xfrm>
            <a:off x="4581525" y="2986088"/>
            <a:ext cx="590550" cy="482600"/>
            <a:chOff x="358" y="3253"/>
            <a:chExt cx="372" cy="304"/>
          </a:xfrm>
        </p:grpSpPr>
        <p:sp>
          <p:nvSpPr>
            <p:cNvPr id="153666" name="Freeform 66"/>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67" name="Text Box 67"/>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3668" name="Line 68"/>
          <p:cNvSpPr>
            <a:spLocks noChangeShapeType="1"/>
          </p:cNvSpPr>
          <p:nvPr/>
        </p:nvSpPr>
        <p:spPr bwMode="auto">
          <a:xfrm>
            <a:off x="4495800" y="2706688"/>
            <a:ext cx="36353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3669" name="Group 69"/>
          <p:cNvGrpSpPr>
            <a:grpSpLocks/>
          </p:cNvGrpSpPr>
          <p:nvPr/>
        </p:nvGrpSpPr>
        <p:grpSpPr bwMode="auto">
          <a:xfrm>
            <a:off x="3609975" y="2825750"/>
            <a:ext cx="396875" cy="368300"/>
            <a:chOff x="1304" y="2377"/>
            <a:chExt cx="250" cy="232"/>
          </a:xfrm>
        </p:grpSpPr>
        <p:sp>
          <p:nvSpPr>
            <p:cNvPr id="153670" name="Oval 7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1" name="Text Box 7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3672" name="Group 72"/>
          <p:cNvGrpSpPr>
            <a:grpSpLocks/>
          </p:cNvGrpSpPr>
          <p:nvPr/>
        </p:nvGrpSpPr>
        <p:grpSpPr bwMode="auto">
          <a:xfrm>
            <a:off x="4084638" y="3270250"/>
            <a:ext cx="396875" cy="368300"/>
            <a:chOff x="1304" y="2377"/>
            <a:chExt cx="250" cy="232"/>
          </a:xfrm>
        </p:grpSpPr>
        <p:sp>
          <p:nvSpPr>
            <p:cNvPr id="153673" name="Oval 7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4" name="Text Box 7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3675" name="Line 75"/>
          <p:cNvSpPr>
            <a:spLocks noChangeShapeType="1"/>
          </p:cNvSpPr>
          <p:nvPr/>
        </p:nvSpPr>
        <p:spPr bwMode="auto">
          <a:xfrm flipH="1">
            <a:off x="3863975" y="2662238"/>
            <a:ext cx="322263" cy="2016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76" name="Line 76"/>
          <p:cNvSpPr>
            <a:spLocks noChangeShapeType="1"/>
          </p:cNvSpPr>
          <p:nvPr/>
        </p:nvSpPr>
        <p:spPr bwMode="auto">
          <a:xfrm>
            <a:off x="3917950" y="3133725"/>
            <a:ext cx="228600" cy="2286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77" name="Line 77"/>
          <p:cNvSpPr>
            <a:spLocks noChangeShapeType="1"/>
          </p:cNvSpPr>
          <p:nvPr/>
        </p:nvSpPr>
        <p:spPr bwMode="auto">
          <a:xfrm flipH="1">
            <a:off x="3367088" y="3133725"/>
            <a:ext cx="268287" cy="3222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78" name="Line 78"/>
          <p:cNvSpPr>
            <a:spLocks noChangeShapeType="1"/>
          </p:cNvSpPr>
          <p:nvPr/>
        </p:nvSpPr>
        <p:spPr bwMode="auto">
          <a:xfrm>
            <a:off x="4348163" y="3603625"/>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79" name="Line 79"/>
          <p:cNvSpPr>
            <a:spLocks noChangeShapeType="1"/>
          </p:cNvSpPr>
          <p:nvPr/>
        </p:nvSpPr>
        <p:spPr bwMode="auto">
          <a:xfrm flipH="1">
            <a:off x="3863975" y="3590925"/>
            <a:ext cx="255588"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0" name="Freeform 80"/>
          <p:cNvSpPr>
            <a:spLocks/>
          </p:cNvSpPr>
          <p:nvPr/>
        </p:nvSpPr>
        <p:spPr bwMode="auto">
          <a:xfrm>
            <a:off x="3635375" y="3927475"/>
            <a:ext cx="471488"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1" name="Freeform 81"/>
          <p:cNvSpPr>
            <a:spLocks/>
          </p:cNvSpPr>
          <p:nvPr/>
        </p:nvSpPr>
        <p:spPr bwMode="auto">
          <a:xfrm>
            <a:off x="4487863" y="3946525"/>
            <a:ext cx="471487"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2" name="Text Box 82"/>
          <p:cNvSpPr txBox="1">
            <a:spLocks noChangeArrowheads="1"/>
          </p:cNvSpPr>
          <p:nvPr/>
        </p:nvSpPr>
        <p:spPr bwMode="auto">
          <a:xfrm>
            <a:off x="3730625" y="3986213"/>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3683" name="Text Box 83"/>
          <p:cNvSpPr txBox="1">
            <a:spLocks noChangeArrowheads="1"/>
          </p:cNvSpPr>
          <p:nvPr/>
        </p:nvSpPr>
        <p:spPr bwMode="auto">
          <a:xfrm>
            <a:off x="4579938" y="3986213"/>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53684" name="Line 84"/>
          <p:cNvSpPr>
            <a:spLocks noChangeShapeType="1"/>
          </p:cNvSpPr>
          <p:nvPr/>
        </p:nvSpPr>
        <p:spPr bwMode="auto">
          <a:xfrm flipH="1">
            <a:off x="4276725" y="2824163"/>
            <a:ext cx="79375" cy="496887"/>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5" name="Freeform 85"/>
          <p:cNvSpPr>
            <a:spLocks/>
          </p:cNvSpPr>
          <p:nvPr/>
        </p:nvSpPr>
        <p:spPr bwMode="auto">
          <a:xfrm>
            <a:off x="3187700" y="2813050"/>
            <a:ext cx="1081088" cy="1746250"/>
          </a:xfrm>
          <a:custGeom>
            <a:avLst/>
            <a:gdLst>
              <a:gd name="T0" fmla="*/ 0 w 681"/>
              <a:gd name="T1" fmla="*/ 862 h 1100"/>
              <a:gd name="T2" fmla="*/ 194 w 681"/>
              <a:gd name="T3" fmla="*/ 795 h 1100"/>
              <a:gd name="T4" fmla="*/ 296 w 681"/>
              <a:gd name="T5" fmla="*/ 752 h 1100"/>
              <a:gd name="T6" fmla="*/ 364 w 681"/>
              <a:gd name="T7" fmla="*/ 642 h 1100"/>
              <a:gd name="T8" fmla="*/ 279 w 681"/>
              <a:gd name="T9" fmla="*/ 447 h 1100"/>
              <a:gd name="T10" fmla="*/ 338 w 681"/>
              <a:gd name="T11" fmla="*/ 303 h 1100"/>
              <a:gd name="T12" fmla="*/ 440 w 681"/>
              <a:gd name="T13" fmla="*/ 269 h 1100"/>
              <a:gd name="T14" fmla="*/ 525 w 681"/>
              <a:gd name="T15" fmla="*/ 159 h 1100"/>
              <a:gd name="T16" fmla="*/ 542 w 681"/>
              <a:gd name="T17" fmla="*/ 24 h 1100"/>
              <a:gd name="T18" fmla="*/ 626 w 681"/>
              <a:gd name="T19" fmla="*/ 15 h 1100"/>
              <a:gd name="T20" fmla="*/ 677 w 681"/>
              <a:gd name="T21" fmla="*/ 92 h 1100"/>
              <a:gd name="T22" fmla="*/ 652 w 681"/>
              <a:gd name="T23" fmla="*/ 193 h 1100"/>
              <a:gd name="T24" fmla="*/ 542 w 681"/>
              <a:gd name="T25" fmla="*/ 354 h 1100"/>
              <a:gd name="T26" fmla="*/ 465 w 681"/>
              <a:gd name="T27" fmla="*/ 557 h 1100"/>
              <a:gd name="T28" fmla="*/ 271 w 681"/>
              <a:gd name="T29" fmla="*/ 888 h 1100"/>
              <a:gd name="T30" fmla="*/ 288 w 681"/>
              <a:gd name="T31" fmla="*/ 11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1" h="1100">
                <a:moveTo>
                  <a:pt x="0" y="862"/>
                </a:moveTo>
                <a:cubicBezTo>
                  <a:pt x="72" y="837"/>
                  <a:pt x="145" y="813"/>
                  <a:pt x="194" y="795"/>
                </a:cubicBezTo>
                <a:cubicBezTo>
                  <a:pt x="243" y="777"/>
                  <a:pt x="268" y="777"/>
                  <a:pt x="296" y="752"/>
                </a:cubicBezTo>
                <a:cubicBezTo>
                  <a:pt x="324" y="727"/>
                  <a:pt x="367" y="693"/>
                  <a:pt x="364" y="642"/>
                </a:cubicBezTo>
                <a:cubicBezTo>
                  <a:pt x="361" y="591"/>
                  <a:pt x="283" y="503"/>
                  <a:pt x="279" y="447"/>
                </a:cubicBezTo>
                <a:cubicBezTo>
                  <a:pt x="275" y="391"/>
                  <a:pt x="311" y="333"/>
                  <a:pt x="338" y="303"/>
                </a:cubicBezTo>
                <a:cubicBezTo>
                  <a:pt x="365" y="273"/>
                  <a:pt x="409" y="293"/>
                  <a:pt x="440" y="269"/>
                </a:cubicBezTo>
                <a:cubicBezTo>
                  <a:pt x="471" y="245"/>
                  <a:pt x="508" y="200"/>
                  <a:pt x="525" y="159"/>
                </a:cubicBezTo>
                <a:cubicBezTo>
                  <a:pt x="542" y="118"/>
                  <a:pt x="525" y="48"/>
                  <a:pt x="542" y="24"/>
                </a:cubicBezTo>
                <a:cubicBezTo>
                  <a:pt x="559" y="0"/>
                  <a:pt x="604" y="4"/>
                  <a:pt x="626" y="15"/>
                </a:cubicBezTo>
                <a:cubicBezTo>
                  <a:pt x="648" y="26"/>
                  <a:pt x="673" y="62"/>
                  <a:pt x="677" y="92"/>
                </a:cubicBezTo>
                <a:cubicBezTo>
                  <a:pt x="681" y="122"/>
                  <a:pt x="674" y="149"/>
                  <a:pt x="652" y="193"/>
                </a:cubicBezTo>
                <a:cubicBezTo>
                  <a:pt x="630" y="237"/>
                  <a:pt x="573" y="293"/>
                  <a:pt x="542" y="354"/>
                </a:cubicBezTo>
                <a:cubicBezTo>
                  <a:pt x="511" y="415"/>
                  <a:pt x="510" y="468"/>
                  <a:pt x="465" y="557"/>
                </a:cubicBezTo>
                <a:cubicBezTo>
                  <a:pt x="420" y="646"/>
                  <a:pt x="300" y="798"/>
                  <a:pt x="271" y="888"/>
                </a:cubicBezTo>
                <a:cubicBezTo>
                  <a:pt x="242" y="978"/>
                  <a:pt x="265" y="1039"/>
                  <a:pt x="288" y="1100"/>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6" name="Text Box 86"/>
          <p:cNvSpPr txBox="1">
            <a:spLocks noChangeArrowheads="1"/>
          </p:cNvSpPr>
          <p:nvPr/>
        </p:nvSpPr>
        <p:spPr bwMode="auto">
          <a:xfrm>
            <a:off x="3297238" y="2589213"/>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09600" y="304800"/>
            <a:ext cx="7772400" cy="334963"/>
          </a:xfrm>
        </p:spPr>
        <p:txBody>
          <a:bodyPr>
            <a:normAutofit fontScale="90000"/>
          </a:bodyPr>
          <a:lstStyle/>
          <a:p>
            <a:r>
              <a:rPr lang="en-US" sz="2800"/>
              <a:t>Double Rotation: fixes case 2) (cont.)</a:t>
            </a:r>
          </a:p>
        </p:txBody>
      </p:sp>
      <p:sp>
        <p:nvSpPr>
          <p:cNvPr id="154627" name="Rectangle 3" descr="Rectangle: Click to edit Master text styles&#10;Second level&#10;Third level&#10;Fourth level&#10;Fifth level"/>
          <p:cNvSpPr>
            <a:spLocks noGrp="1" noChangeArrowheads="1"/>
          </p:cNvSpPr>
          <p:nvPr>
            <p:ph idx="1"/>
          </p:nvPr>
        </p:nvSpPr>
        <p:spPr>
          <a:xfrm>
            <a:off x="134938" y="762000"/>
            <a:ext cx="8912225" cy="1612900"/>
          </a:xfrm>
        </p:spPr>
        <p:txBody>
          <a:bodyPr/>
          <a:lstStyle/>
          <a:p>
            <a:pPr>
              <a:lnSpc>
                <a:spcPct val="90000"/>
              </a:lnSpc>
            </a:pPr>
            <a:r>
              <a:rPr lang="en-US" sz="2000">
                <a:sym typeface="Symbol" pitchFamily="18" charset="2"/>
              </a:rPr>
              <a:t>Case 2): </a:t>
            </a:r>
            <a:r>
              <a:rPr lang="en-US" sz="2000">
                <a:solidFill>
                  <a:srgbClr val="FF00FF"/>
                </a:solidFill>
                <a:sym typeface="Symbol" pitchFamily="18" charset="2"/>
              </a:rPr>
              <a:t>An insertion into the right subtree of the left child of .</a:t>
            </a:r>
          </a:p>
          <a:p>
            <a:pPr>
              <a:lnSpc>
                <a:spcPct val="90000"/>
              </a:lnSpc>
            </a:pPr>
            <a:r>
              <a:rPr lang="en-US" sz="2000">
                <a:sym typeface="Symbol" pitchFamily="18" charset="2"/>
              </a:rPr>
              <a:t>Place k</a:t>
            </a:r>
            <a:r>
              <a:rPr lang="en-US" sz="2000" baseline="-25000">
                <a:sym typeface="Symbol" pitchFamily="18" charset="2"/>
              </a:rPr>
              <a:t>2</a:t>
            </a:r>
            <a:r>
              <a:rPr lang="en-US" sz="2000">
                <a:sym typeface="Symbol" pitchFamily="18" charset="2"/>
              </a:rPr>
              <a:t> as a new root. Force k</a:t>
            </a:r>
            <a:r>
              <a:rPr lang="en-US" sz="2000" baseline="-25000">
                <a:sym typeface="Symbol" pitchFamily="18" charset="2"/>
              </a:rPr>
              <a:t>1</a:t>
            </a:r>
            <a:r>
              <a:rPr lang="en-US" sz="2000">
                <a:sym typeface="Symbol" pitchFamily="18" charset="2"/>
              </a:rPr>
              <a:t> to be k</a:t>
            </a:r>
            <a:r>
              <a:rPr lang="en-US" sz="2000" baseline="-25000">
                <a:sym typeface="Symbol" pitchFamily="18" charset="2"/>
              </a:rPr>
              <a:t>2</a:t>
            </a:r>
            <a:r>
              <a:rPr lang="en-US" sz="2000">
                <a:sym typeface="Symbol" pitchFamily="18" charset="2"/>
              </a:rPr>
              <a:t>’s left child and k</a:t>
            </a:r>
            <a:r>
              <a:rPr lang="en-US" sz="2000" baseline="-25000">
                <a:sym typeface="Symbol" pitchFamily="18" charset="2"/>
              </a:rPr>
              <a:t>3</a:t>
            </a:r>
            <a:r>
              <a:rPr lang="en-US" sz="2000">
                <a:sym typeface="Symbol" pitchFamily="18" charset="2"/>
              </a:rPr>
              <a:t> to be its right child. Completely determine the resulting locations of the four subtrees</a:t>
            </a:r>
          </a:p>
          <a:p>
            <a:pPr>
              <a:lnSpc>
                <a:spcPct val="90000"/>
              </a:lnSpc>
            </a:pPr>
            <a:r>
              <a:rPr lang="en-US" sz="2000">
                <a:sym typeface="Symbol" pitchFamily="18" charset="2"/>
              </a:rPr>
              <a:t>Restore the height to what it was before the insertion, thus guarantee that all rebalancing and height updating is complete.</a:t>
            </a:r>
          </a:p>
          <a:p>
            <a:pPr>
              <a:lnSpc>
                <a:spcPct val="90000"/>
              </a:lnSpc>
            </a:pPr>
            <a:endParaRPr lang="en-US" sz="2000">
              <a:sym typeface="Symbol" pitchFamily="18" charset="2"/>
            </a:endParaRPr>
          </a:p>
        </p:txBody>
      </p:sp>
      <p:grpSp>
        <p:nvGrpSpPr>
          <p:cNvPr id="154628" name="Group 4"/>
          <p:cNvGrpSpPr>
            <a:grpSpLocks/>
          </p:cNvGrpSpPr>
          <p:nvPr/>
        </p:nvGrpSpPr>
        <p:grpSpPr bwMode="auto">
          <a:xfrm>
            <a:off x="514350" y="3454400"/>
            <a:ext cx="590550" cy="471488"/>
            <a:chOff x="4747" y="2953"/>
            <a:chExt cx="372" cy="297"/>
          </a:xfrm>
        </p:grpSpPr>
        <p:sp>
          <p:nvSpPr>
            <p:cNvPr id="154629" name="Freeform 5"/>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30" name="Text Box 6"/>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4631" name="Group 7"/>
          <p:cNvGrpSpPr>
            <a:grpSpLocks/>
          </p:cNvGrpSpPr>
          <p:nvPr/>
        </p:nvGrpSpPr>
        <p:grpSpPr bwMode="auto">
          <a:xfrm>
            <a:off x="1614488" y="2449513"/>
            <a:ext cx="396875" cy="368300"/>
            <a:chOff x="1304" y="2377"/>
            <a:chExt cx="250" cy="232"/>
          </a:xfrm>
        </p:grpSpPr>
        <p:sp>
          <p:nvSpPr>
            <p:cNvPr id="154632" name="Oval 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3" name="Text Box 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4634" name="Group 10"/>
          <p:cNvGrpSpPr>
            <a:grpSpLocks/>
          </p:cNvGrpSpPr>
          <p:nvPr/>
        </p:nvGrpSpPr>
        <p:grpSpPr bwMode="auto">
          <a:xfrm>
            <a:off x="2008188" y="2981325"/>
            <a:ext cx="590550" cy="482600"/>
            <a:chOff x="358" y="3253"/>
            <a:chExt cx="372" cy="304"/>
          </a:xfrm>
        </p:grpSpPr>
        <p:sp>
          <p:nvSpPr>
            <p:cNvPr id="154635" name="Freeform 1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36" name="Text Box 12"/>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4637" name="Line 13"/>
          <p:cNvSpPr>
            <a:spLocks noChangeShapeType="1"/>
          </p:cNvSpPr>
          <p:nvPr/>
        </p:nvSpPr>
        <p:spPr bwMode="auto">
          <a:xfrm>
            <a:off x="1922463" y="2701925"/>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638" name="Group 14"/>
          <p:cNvGrpSpPr>
            <a:grpSpLocks/>
          </p:cNvGrpSpPr>
          <p:nvPr/>
        </p:nvGrpSpPr>
        <p:grpSpPr bwMode="auto">
          <a:xfrm>
            <a:off x="1036638" y="2820988"/>
            <a:ext cx="396875" cy="368300"/>
            <a:chOff x="1304" y="2377"/>
            <a:chExt cx="250" cy="232"/>
          </a:xfrm>
        </p:grpSpPr>
        <p:sp>
          <p:nvSpPr>
            <p:cNvPr id="154639" name="Oval 1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40" name="Text Box 1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4641" name="Group 17"/>
          <p:cNvGrpSpPr>
            <a:grpSpLocks/>
          </p:cNvGrpSpPr>
          <p:nvPr/>
        </p:nvGrpSpPr>
        <p:grpSpPr bwMode="auto">
          <a:xfrm>
            <a:off x="1511300" y="3265488"/>
            <a:ext cx="396875" cy="368300"/>
            <a:chOff x="1304" y="2377"/>
            <a:chExt cx="250" cy="232"/>
          </a:xfrm>
        </p:grpSpPr>
        <p:sp>
          <p:nvSpPr>
            <p:cNvPr id="154642" name="Oval 1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43" name="Text Box 1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4644" name="Line 20"/>
          <p:cNvSpPr>
            <a:spLocks noChangeShapeType="1"/>
          </p:cNvSpPr>
          <p:nvPr/>
        </p:nvSpPr>
        <p:spPr bwMode="auto">
          <a:xfrm>
            <a:off x="363538" y="2984500"/>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5" name="Line 21"/>
          <p:cNvSpPr>
            <a:spLocks noChangeShapeType="1"/>
          </p:cNvSpPr>
          <p:nvPr/>
        </p:nvSpPr>
        <p:spPr bwMode="auto">
          <a:xfrm>
            <a:off x="339725" y="3449638"/>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6" name="Line 22"/>
          <p:cNvSpPr>
            <a:spLocks noChangeShapeType="1"/>
          </p:cNvSpPr>
          <p:nvPr/>
        </p:nvSpPr>
        <p:spPr bwMode="auto">
          <a:xfrm>
            <a:off x="309563" y="3922713"/>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7" name="Line 23"/>
          <p:cNvSpPr>
            <a:spLocks noChangeShapeType="1"/>
          </p:cNvSpPr>
          <p:nvPr/>
        </p:nvSpPr>
        <p:spPr bwMode="auto">
          <a:xfrm>
            <a:off x="295275" y="4394200"/>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8" name="Line 24"/>
          <p:cNvSpPr>
            <a:spLocks noChangeShapeType="1"/>
          </p:cNvSpPr>
          <p:nvPr/>
        </p:nvSpPr>
        <p:spPr bwMode="auto">
          <a:xfrm flipH="1">
            <a:off x="1290638" y="2657475"/>
            <a:ext cx="322262"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9" name="Line 25"/>
          <p:cNvSpPr>
            <a:spLocks noChangeShapeType="1"/>
          </p:cNvSpPr>
          <p:nvPr/>
        </p:nvSpPr>
        <p:spPr bwMode="auto">
          <a:xfrm>
            <a:off x="1344613" y="3128963"/>
            <a:ext cx="2286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0" name="Line 26"/>
          <p:cNvSpPr>
            <a:spLocks noChangeShapeType="1"/>
          </p:cNvSpPr>
          <p:nvPr/>
        </p:nvSpPr>
        <p:spPr bwMode="auto">
          <a:xfrm flipH="1">
            <a:off x="793750" y="3128963"/>
            <a:ext cx="268288" cy="322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1" name="Line 27"/>
          <p:cNvSpPr>
            <a:spLocks noChangeShapeType="1"/>
          </p:cNvSpPr>
          <p:nvPr/>
        </p:nvSpPr>
        <p:spPr bwMode="auto">
          <a:xfrm>
            <a:off x="1774825" y="3598863"/>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2" name="Line 28"/>
          <p:cNvSpPr>
            <a:spLocks noChangeShapeType="1"/>
          </p:cNvSpPr>
          <p:nvPr/>
        </p:nvSpPr>
        <p:spPr bwMode="auto">
          <a:xfrm flipH="1">
            <a:off x="1290638" y="3586163"/>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3" name="Freeform 29"/>
          <p:cNvSpPr>
            <a:spLocks/>
          </p:cNvSpPr>
          <p:nvPr/>
        </p:nvSpPr>
        <p:spPr bwMode="auto">
          <a:xfrm>
            <a:off x="1062038" y="3922713"/>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4" name="Freeform 30"/>
          <p:cNvSpPr>
            <a:spLocks/>
          </p:cNvSpPr>
          <p:nvPr/>
        </p:nvSpPr>
        <p:spPr bwMode="auto">
          <a:xfrm>
            <a:off x="1914525" y="3941763"/>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5" name="Text Box 31"/>
          <p:cNvSpPr txBox="1">
            <a:spLocks noChangeArrowheads="1"/>
          </p:cNvSpPr>
          <p:nvPr/>
        </p:nvSpPr>
        <p:spPr bwMode="auto">
          <a:xfrm>
            <a:off x="1157288" y="3981450"/>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4656" name="Text Box 32"/>
          <p:cNvSpPr txBox="1">
            <a:spLocks noChangeArrowheads="1"/>
          </p:cNvSpPr>
          <p:nvPr/>
        </p:nvSpPr>
        <p:spPr bwMode="auto">
          <a:xfrm>
            <a:off x="2006600" y="398145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nvGrpSpPr>
          <p:cNvPr id="154657" name="Group 33"/>
          <p:cNvGrpSpPr>
            <a:grpSpLocks/>
          </p:cNvGrpSpPr>
          <p:nvPr/>
        </p:nvGrpSpPr>
        <p:grpSpPr bwMode="auto">
          <a:xfrm>
            <a:off x="2832100" y="3457575"/>
            <a:ext cx="590550" cy="471488"/>
            <a:chOff x="4747" y="2953"/>
            <a:chExt cx="372" cy="297"/>
          </a:xfrm>
        </p:grpSpPr>
        <p:sp>
          <p:nvSpPr>
            <p:cNvPr id="154658" name="Freeform 34"/>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9" name="Text Box 35"/>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4660" name="Group 36"/>
          <p:cNvGrpSpPr>
            <a:grpSpLocks/>
          </p:cNvGrpSpPr>
          <p:nvPr/>
        </p:nvGrpSpPr>
        <p:grpSpPr bwMode="auto">
          <a:xfrm>
            <a:off x="3932238" y="2452688"/>
            <a:ext cx="396875" cy="368300"/>
            <a:chOff x="1304" y="2377"/>
            <a:chExt cx="250" cy="232"/>
          </a:xfrm>
        </p:grpSpPr>
        <p:sp>
          <p:nvSpPr>
            <p:cNvPr id="154661" name="Oval 3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62" name="Text Box 3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4663" name="Group 39"/>
          <p:cNvGrpSpPr>
            <a:grpSpLocks/>
          </p:cNvGrpSpPr>
          <p:nvPr/>
        </p:nvGrpSpPr>
        <p:grpSpPr bwMode="auto">
          <a:xfrm>
            <a:off x="4325938" y="2984500"/>
            <a:ext cx="590550" cy="482600"/>
            <a:chOff x="358" y="3253"/>
            <a:chExt cx="372" cy="304"/>
          </a:xfrm>
        </p:grpSpPr>
        <p:sp>
          <p:nvSpPr>
            <p:cNvPr id="154664" name="Freeform 40"/>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65" name="Text Box 41"/>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4666" name="Line 42"/>
          <p:cNvSpPr>
            <a:spLocks noChangeShapeType="1"/>
          </p:cNvSpPr>
          <p:nvPr/>
        </p:nvSpPr>
        <p:spPr bwMode="auto">
          <a:xfrm>
            <a:off x="4240213" y="2705100"/>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667" name="Group 43"/>
          <p:cNvGrpSpPr>
            <a:grpSpLocks/>
          </p:cNvGrpSpPr>
          <p:nvPr/>
        </p:nvGrpSpPr>
        <p:grpSpPr bwMode="auto">
          <a:xfrm>
            <a:off x="3354388" y="2824163"/>
            <a:ext cx="396875" cy="368300"/>
            <a:chOff x="1304" y="2377"/>
            <a:chExt cx="250" cy="232"/>
          </a:xfrm>
        </p:grpSpPr>
        <p:sp>
          <p:nvSpPr>
            <p:cNvPr id="154668"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69" name="Text Box 4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4670" name="Group 46"/>
          <p:cNvGrpSpPr>
            <a:grpSpLocks/>
          </p:cNvGrpSpPr>
          <p:nvPr/>
        </p:nvGrpSpPr>
        <p:grpSpPr bwMode="auto">
          <a:xfrm>
            <a:off x="3829050" y="3268663"/>
            <a:ext cx="396875" cy="368300"/>
            <a:chOff x="1304" y="2377"/>
            <a:chExt cx="250" cy="232"/>
          </a:xfrm>
        </p:grpSpPr>
        <p:sp>
          <p:nvSpPr>
            <p:cNvPr id="154671"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72"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4673" name="Line 49"/>
          <p:cNvSpPr>
            <a:spLocks noChangeShapeType="1"/>
          </p:cNvSpPr>
          <p:nvPr/>
        </p:nvSpPr>
        <p:spPr bwMode="auto">
          <a:xfrm flipH="1">
            <a:off x="3608388" y="2660650"/>
            <a:ext cx="322262"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4" name="Line 50"/>
          <p:cNvSpPr>
            <a:spLocks noChangeShapeType="1"/>
          </p:cNvSpPr>
          <p:nvPr/>
        </p:nvSpPr>
        <p:spPr bwMode="auto">
          <a:xfrm>
            <a:off x="3662363" y="3132138"/>
            <a:ext cx="228600" cy="2286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5" name="Line 51"/>
          <p:cNvSpPr>
            <a:spLocks noChangeShapeType="1"/>
          </p:cNvSpPr>
          <p:nvPr/>
        </p:nvSpPr>
        <p:spPr bwMode="auto">
          <a:xfrm flipH="1">
            <a:off x="3111500" y="3132138"/>
            <a:ext cx="268288" cy="322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6" name="Line 52"/>
          <p:cNvSpPr>
            <a:spLocks noChangeShapeType="1"/>
          </p:cNvSpPr>
          <p:nvPr/>
        </p:nvSpPr>
        <p:spPr bwMode="auto">
          <a:xfrm>
            <a:off x="4092575" y="3602038"/>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7" name="Line 53"/>
          <p:cNvSpPr>
            <a:spLocks noChangeShapeType="1"/>
          </p:cNvSpPr>
          <p:nvPr/>
        </p:nvSpPr>
        <p:spPr bwMode="auto">
          <a:xfrm flipH="1">
            <a:off x="3608388" y="3589338"/>
            <a:ext cx="255587"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8" name="Freeform 54"/>
          <p:cNvSpPr>
            <a:spLocks/>
          </p:cNvSpPr>
          <p:nvPr/>
        </p:nvSpPr>
        <p:spPr bwMode="auto">
          <a:xfrm>
            <a:off x="3379788" y="3925888"/>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79" name="Freeform 55"/>
          <p:cNvSpPr>
            <a:spLocks/>
          </p:cNvSpPr>
          <p:nvPr/>
        </p:nvSpPr>
        <p:spPr bwMode="auto">
          <a:xfrm>
            <a:off x="4232275" y="3944938"/>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80" name="Text Box 56"/>
          <p:cNvSpPr txBox="1">
            <a:spLocks noChangeArrowheads="1"/>
          </p:cNvSpPr>
          <p:nvPr/>
        </p:nvSpPr>
        <p:spPr bwMode="auto">
          <a:xfrm>
            <a:off x="3475038" y="3984625"/>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4681" name="Text Box 57"/>
          <p:cNvSpPr txBox="1">
            <a:spLocks noChangeArrowheads="1"/>
          </p:cNvSpPr>
          <p:nvPr/>
        </p:nvSpPr>
        <p:spPr bwMode="auto">
          <a:xfrm>
            <a:off x="4324350" y="398462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54682" name="Line 58"/>
          <p:cNvSpPr>
            <a:spLocks noChangeShapeType="1"/>
          </p:cNvSpPr>
          <p:nvPr/>
        </p:nvSpPr>
        <p:spPr bwMode="auto">
          <a:xfrm>
            <a:off x="3549650" y="3195638"/>
            <a:ext cx="68263" cy="7270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83" name="Freeform 59"/>
          <p:cNvSpPr>
            <a:spLocks/>
          </p:cNvSpPr>
          <p:nvPr/>
        </p:nvSpPr>
        <p:spPr bwMode="auto">
          <a:xfrm>
            <a:off x="3597275" y="3221038"/>
            <a:ext cx="717550" cy="1252537"/>
          </a:xfrm>
          <a:custGeom>
            <a:avLst/>
            <a:gdLst>
              <a:gd name="T0" fmla="*/ 351 w 452"/>
              <a:gd name="T1" fmla="*/ 679 h 789"/>
              <a:gd name="T2" fmla="*/ 445 w 452"/>
              <a:gd name="T3" fmla="*/ 467 h 789"/>
              <a:gd name="T4" fmla="*/ 309 w 452"/>
              <a:gd name="T5" fmla="*/ 357 h 789"/>
              <a:gd name="T6" fmla="*/ 123 w 452"/>
              <a:gd name="T7" fmla="*/ 264 h 789"/>
              <a:gd name="T8" fmla="*/ 123 w 452"/>
              <a:gd name="T9" fmla="*/ 77 h 789"/>
              <a:gd name="T10" fmla="*/ 21 w 452"/>
              <a:gd name="T11" fmla="*/ 27 h 789"/>
              <a:gd name="T12" fmla="*/ 30 w 452"/>
              <a:gd name="T13" fmla="*/ 238 h 789"/>
              <a:gd name="T14" fmla="*/ 199 w 452"/>
              <a:gd name="T15" fmla="*/ 628 h 789"/>
              <a:gd name="T16" fmla="*/ 131 w 452"/>
              <a:gd name="T17"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789">
                <a:moveTo>
                  <a:pt x="351" y="679"/>
                </a:moveTo>
                <a:cubicBezTo>
                  <a:pt x="401" y="600"/>
                  <a:pt x="452" y="521"/>
                  <a:pt x="445" y="467"/>
                </a:cubicBezTo>
                <a:cubicBezTo>
                  <a:pt x="438" y="413"/>
                  <a:pt x="363" y="391"/>
                  <a:pt x="309" y="357"/>
                </a:cubicBezTo>
                <a:cubicBezTo>
                  <a:pt x="255" y="323"/>
                  <a:pt x="154" y="311"/>
                  <a:pt x="123" y="264"/>
                </a:cubicBezTo>
                <a:cubicBezTo>
                  <a:pt x="92" y="217"/>
                  <a:pt x="140" y="117"/>
                  <a:pt x="123" y="77"/>
                </a:cubicBezTo>
                <a:cubicBezTo>
                  <a:pt x="106" y="37"/>
                  <a:pt x="36" y="0"/>
                  <a:pt x="21" y="27"/>
                </a:cubicBezTo>
                <a:cubicBezTo>
                  <a:pt x="6" y="54"/>
                  <a:pt x="0" y="138"/>
                  <a:pt x="30" y="238"/>
                </a:cubicBezTo>
                <a:cubicBezTo>
                  <a:pt x="60" y="338"/>
                  <a:pt x="182" y="536"/>
                  <a:pt x="199" y="628"/>
                </a:cubicBezTo>
                <a:cubicBezTo>
                  <a:pt x="216" y="720"/>
                  <a:pt x="173" y="754"/>
                  <a:pt x="131" y="789"/>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684" name="Group 60"/>
          <p:cNvGrpSpPr>
            <a:grpSpLocks/>
          </p:cNvGrpSpPr>
          <p:nvPr/>
        </p:nvGrpSpPr>
        <p:grpSpPr bwMode="auto">
          <a:xfrm>
            <a:off x="5391150" y="3919538"/>
            <a:ext cx="590550" cy="471487"/>
            <a:chOff x="4747" y="2953"/>
            <a:chExt cx="372" cy="297"/>
          </a:xfrm>
        </p:grpSpPr>
        <p:sp>
          <p:nvSpPr>
            <p:cNvPr id="154685" name="Freeform 6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86" name="Text Box 6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4687" name="Group 63"/>
          <p:cNvGrpSpPr>
            <a:grpSpLocks/>
          </p:cNvGrpSpPr>
          <p:nvPr/>
        </p:nvGrpSpPr>
        <p:grpSpPr bwMode="auto">
          <a:xfrm>
            <a:off x="6808788" y="2443163"/>
            <a:ext cx="396875" cy="368300"/>
            <a:chOff x="1304" y="2377"/>
            <a:chExt cx="250" cy="232"/>
          </a:xfrm>
        </p:grpSpPr>
        <p:sp>
          <p:nvSpPr>
            <p:cNvPr id="154688" name="Oval 6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89" name="Text Box 6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4690" name="Group 66"/>
          <p:cNvGrpSpPr>
            <a:grpSpLocks/>
          </p:cNvGrpSpPr>
          <p:nvPr/>
        </p:nvGrpSpPr>
        <p:grpSpPr bwMode="auto">
          <a:xfrm>
            <a:off x="7202488" y="2974975"/>
            <a:ext cx="590550" cy="482600"/>
            <a:chOff x="358" y="3253"/>
            <a:chExt cx="372" cy="304"/>
          </a:xfrm>
        </p:grpSpPr>
        <p:sp>
          <p:nvSpPr>
            <p:cNvPr id="154691" name="Freeform 6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92" name="Text Box 6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4693" name="Line 69"/>
          <p:cNvSpPr>
            <a:spLocks noChangeShapeType="1"/>
          </p:cNvSpPr>
          <p:nvPr/>
        </p:nvSpPr>
        <p:spPr bwMode="auto">
          <a:xfrm>
            <a:off x="7116763" y="2695575"/>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694" name="Group 70"/>
          <p:cNvGrpSpPr>
            <a:grpSpLocks/>
          </p:cNvGrpSpPr>
          <p:nvPr/>
        </p:nvGrpSpPr>
        <p:grpSpPr bwMode="auto">
          <a:xfrm>
            <a:off x="6230938" y="2814638"/>
            <a:ext cx="396875" cy="368300"/>
            <a:chOff x="1304" y="2377"/>
            <a:chExt cx="250" cy="232"/>
          </a:xfrm>
        </p:grpSpPr>
        <p:sp>
          <p:nvSpPr>
            <p:cNvPr id="154695" name="Oval 7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96" name="Text Box 7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4697" name="Group 73"/>
          <p:cNvGrpSpPr>
            <a:grpSpLocks/>
          </p:cNvGrpSpPr>
          <p:nvPr/>
        </p:nvGrpSpPr>
        <p:grpSpPr bwMode="auto">
          <a:xfrm>
            <a:off x="5816600" y="3259138"/>
            <a:ext cx="396875" cy="368300"/>
            <a:chOff x="1304" y="2377"/>
            <a:chExt cx="250" cy="232"/>
          </a:xfrm>
        </p:grpSpPr>
        <p:sp>
          <p:nvSpPr>
            <p:cNvPr id="154698" name="Oval 7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99" name="Text Box 7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4700" name="Line 76"/>
          <p:cNvSpPr>
            <a:spLocks noChangeShapeType="1"/>
          </p:cNvSpPr>
          <p:nvPr/>
        </p:nvSpPr>
        <p:spPr bwMode="auto">
          <a:xfrm flipH="1">
            <a:off x="6484938" y="2651125"/>
            <a:ext cx="322262"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01" name="Group 77"/>
          <p:cNvGrpSpPr>
            <a:grpSpLocks/>
          </p:cNvGrpSpPr>
          <p:nvPr/>
        </p:nvGrpSpPr>
        <p:grpSpPr bwMode="auto">
          <a:xfrm>
            <a:off x="6180138" y="3916363"/>
            <a:ext cx="471487" cy="455612"/>
            <a:chOff x="3941" y="3283"/>
            <a:chExt cx="297" cy="287"/>
          </a:xfrm>
        </p:grpSpPr>
        <p:sp>
          <p:nvSpPr>
            <p:cNvPr id="154702" name="Freeform 78"/>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03" name="Text Box 79"/>
            <p:cNvSpPr txBox="1">
              <a:spLocks noChangeArrowheads="1"/>
            </p:cNvSpPr>
            <p:nvPr/>
          </p:nvSpPr>
          <p:spPr bwMode="auto">
            <a:xfrm>
              <a:off x="4001"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54704" name="Group 80"/>
          <p:cNvGrpSpPr>
            <a:grpSpLocks/>
          </p:cNvGrpSpPr>
          <p:nvPr/>
        </p:nvGrpSpPr>
        <p:grpSpPr bwMode="auto">
          <a:xfrm>
            <a:off x="6570663" y="3449638"/>
            <a:ext cx="471487" cy="436562"/>
            <a:chOff x="4478" y="3295"/>
            <a:chExt cx="297" cy="275"/>
          </a:xfrm>
        </p:grpSpPr>
        <p:sp>
          <p:nvSpPr>
            <p:cNvPr id="154705" name="Freeform 81"/>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06" name="Text Box 82"/>
            <p:cNvSpPr txBox="1">
              <a:spLocks noChangeArrowheads="1"/>
            </p:cNvSpPr>
            <p:nvPr/>
          </p:nvSpPr>
          <p:spPr bwMode="auto">
            <a:xfrm>
              <a:off x="4536"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4707" name="Line 83"/>
          <p:cNvSpPr>
            <a:spLocks noChangeShapeType="1"/>
          </p:cNvSpPr>
          <p:nvPr/>
        </p:nvSpPr>
        <p:spPr bwMode="auto">
          <a:xfrm>
            <a:off x="6535738" y="308768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08" name="Line 84"/>
          <p:cNvSpPr>
            <a:spLocks noChangeShapeType="1"/>
          </p:cNvSpPr>
          <p:nvPr/>
        </p:nvSpPr>
        <p:spPr bwMode="auto">
          <a:xfrm flipH="1">
            <a:off x="5675313" y="3532188"/>
            <a:ext cx="160337"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09" name="Line 85"/>
          <p:cNvSpPr>
            <a:spLocks noChangeShapeType="1"/>
          </p:cNvSpPr>
          <p:nvPr/>
        </p:nvSpPr>
        <p:spPr bwMode="auto">
          <a:xfrm>
            <a:off x="6132513" y="3559175"/>
            <a:ext cx="295275"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10" name="Line 86"/>
          <p:cNvSpPr>
            <a:spLocks noChangeShapeType="1"/>
          </p:cNvSpPr>
          <p:nvPr/>
        </p:nvSpPr>
        <p:spPr bwMode="auto">
          <a:xfrm>
            <a:off x="569913" y="5056188"/>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11" name="Line 87"/>
          <p:cNvSpPr>
            <a:spLocks noChangeShapeType="1"/>
          </p:cNvSpPr>
          <p:nvPr/>
        </p:nvSpPr>
        <p:spPr bwMode="auto">
          <a:xfrm>
            <a:off x="546100" y="5521325"/>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12" name="Line 88"/>
          <p:cNvSpPr>
            <a:spLocks noChangeShapeType="1"/>
          </p:cNvSpPr>
          <p:nvPr/>
        </p:nvSpPr>
        <p:spPr bwMode="auto">
          <a:xfrm>
            <a:off x="515938" y="5994400"/>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13" name="Line 89"/>
          <p:cNvSpPr>
            <a:spLocks noChangeShapeType="1"/>
          </p:cNvSpPr>
          <p:nvPr/>
        </p:nvSpPr>
        <p:spPr bwMode="auto">
          <a:xfrm>
            <a:off x="501650" y="6465888"/>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14" name="Group 90"/>
          <p:cNvGrpSpPr>
            <a:grpSpLocks/>
          </p:cNvGrpSpPr>
          <p:nvPr/>
        </p:nvGrpSpPr>
        <p:grpSpPr bwMode="auto">
          <a:xfrm>
            <a:off x="528638" y="6003925"/>
            <a:ext cx="590550" cy="471488"/>
            <a:chOff x="4747" y="2953"/>
            <a:chExt cx="372" cy="297"/>
          </a:xfrm>
        </p:grpSpPr>
        <p:sp>
          <p:nvSpPr>
            <p:cNvPr id="154715" name="Freeform 9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16" name="Text Box 9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4717" name="Group 93"/>
          <p:cNvGrpSpPr>
            <a:grpSpLocks/>
          </p:cNvGrpSpPr>
          <p:nvPr/>
        </p:nvGrpSpPr>
        <p:grpSpPr bwMode="auto">
          <a:xfrm>
            <a:off x="1946275" y="4527550"/>
            <a:ext cx="396875" cy="368300"/>
            <a:chOff x="1304" y="2377"/>
            <a:chExt cx="250" cy="232"/>
          </a:xfrm>
        </p:grpSpPr>
        <p:sp>
          <p:nvSpPr>
            <p:cNvPr id="154718" name="Oval 9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19" name="Text Box 9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4720" name="Group 96"/>
          <p:cNvGrpSpPr>
            <a:grpSpLocks/>
          </p:cNvGrpSpPr>
          <p:nvPr/>
        </p:nvGrpSpPr>
        <p:grpSpPr bwMode="auto">
          <a:xfrm>
            <a:off x="2339975" y="5059363"/>
            <a:ext cx="590550" cy="482600"/>
            <a:chOff x="358" y="3253"/>
            <a:chExt cx="372" cy="304"/>
          </a:xfrm>
        </p:grpSpPr>
        <p:sp>
          <p:nvSpPr>
            <p:cNvPr id="154721" name="Freeform 9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22" name="Text Box 9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54723" name="Line 99"/>
          <p:cNvSpPr>
            <a:spLocks noChangeShapeType="1"/>
          </p:cNvSpPr>
          <p:nvPr/>
        </p:nvSpPr>
        <p:spPr bwMode="auto">
          <a:xfrm>
            <a:off x="2254250" y="4779963"/>
            <a:ext cx="36353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24" name="Group 100"/>
          <p:cNvGrpSpPr>
            <a:grpSpLocks/>
          </p:cNvGrpSpPr>
          <p:nvPr/>
        </p:nvGrpSpPr>
        <p:grpSpPr bwMode="auto">
          <a:xfrm>
            <a:off x="1368425" y="4899025"/>
            <a:ext cx="396875" cy="368300"/>
            <a:chOff x="1304" y="2377"/>
            <a:chExt cx="250" cy="232"/>
          </a:xfrm>
        </p:grpSpPr>
        <p:sp>
          <p:nvSpPr>
            <p:cNvPr id="154725" name="Oval 10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26" name="Text Box 10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4727" name="Group 103"/>
          <p:cNvGrpSpPr>
            <a:grpSpLocks/>
          </p:cNvGrpSpPr>
          <p:nvPr/>
        </p:nvGrpSpPr>
        <p:grpSpPr bwMode="auto">
          <a:xfrm>
            <a:off x="954088" y="5343525"/>
            <a:ext cx="396875" cy="368300"/>
            <a:chOff x="1304" y="2377"/>
            <a:chExt cx="250" cy="232"/>
          </a:xfrm>
        </p:grpSpPr>
        <p:sp>
          <p:nvSpPr>
            <p:cNvPr id="154728" name="Oval 1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29" name="Text Box 10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4730" name="Line 106"/>
          <p:cNvSpPr>
            <a:spLocks noChangeShapeType="1"/>
          </p:cNvSpPr>
          <p:nvPr/>
        </p:nvSpPr>
        <p:spPr bwMode="auto">
          <a:xfrm flipH="1">
            <a:off x="1622425" y="4735513"/>
            <a:ext cx="322263" cy="2016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31" name="Group 107"/>
          <p:cNvGrpSpPr>
            <a:grpSpLocks/>
          </p:cNvGrpSpPr>
          <p:nvPr/>
        </p:nvGrpSpPr>
        <p:grpSpPr bwMode="auto">
          <a:xfrm>
            <a:off x="1317625" y="6000750"/>
            <a:ext cx="471488" cy="455613"/>
            <a:chOff x="3941" y="3283"/>
            <a:chExt cx="297" cy="287"/>
          </a:xfrm>
        </p:grpSpPr>
        <p:sp>
          <p:nvSpPr>
            <p:cNvPr id="154732" name="Freeform 108"/>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33" name="Text Box 109"/>
            <p:cNvSpPr txBox="1">
              <a:spLocks noChangeArrowheads="1"/>
            </p:cNvSpPr>
            <p:nvPr/>
          </p:nvSpPr>
          <p:spPr bwMode="auto">
            <a:xfrm>
              <a:off x="4001"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54734" name="Group 110"/>
          <p:cNvGrpSpPr>
            <a:grpSpLocks/>
          </p:cNvGrpSpPr>
          <p:nvPr/>
        </p:nvGrpSpPr>
        <p:grpSpPr bwMode="auto">
          <a:xfrm>
            <a:off x="1708150" y="5534025"/>
            <a:ext cx="471488" cy="436563"/>
            <a:chOff x="4478" y="3295"/>
            <a:chExt cx="297" cy="275"/>
          </a:xfrm>
        </p:grpSpPr>
        <p:sp>
          <p:nvSpPr>
            <p:cNvPr id="154735" name="Freeform 111"/>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36" name="Text Box 112"/>
            <p:cNvSpPr txBox="1">
              <a:spLocks noChangeArrowheads="1"/>
            </p:cNvSpPr>
            <p:nvPr/>
          </p:nvSpPr>
          <p:spPr bwMode="auto">
            <a:xfrm>
              <a:off x="4536"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4737" name="Line 113"/>
          <p:cNvSpPr>
            <a:spLocks noChangeShapeType="1"/>
          </p:cNvSpPr>
          <p:nvPr/>
        </p:nvSpPr>
        <p:spPr bwMode="auto">
          <a:xfrm>
            <a:off x="1673225" y="5172075"/>
            <a:ext cx="282575" cy="363538"/>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38" name="Line 114"/>
          <p:cNvSpPr>
            <a:spLocks noChangeShapeType="1"/>
          </p:cNvSpPr>
          <p:nvPr/>
        </p:nvSpPr>
        <p:spPr bwMode="auto">
          <a:xfrm flipH="1">
            <a:off x="812800" y="5616575"/>
            <a:ext cx="160338"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39" name="Line 115"/>
          <p:cNvSpPr>
            <a:spLocks noChangeShapeType="1"/>
          </p:cNvSpPr>
          <p:nvPr/>
        </p:nvSpPr>
        <p:spPr bwMode="auto">
          <a:xfrm>
            <a:off x="1270000" y="5643563"/>
            <a:ext cx="2952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40" name="Line 116"/>
          <p:cNvSpPr>
            <a:spLocks noChangeShapeType="1"/>
          </p:cNvSpPr>
          <p:nvPr/>
        </p:nvSpPr>
        <p:spPr bwMode="auto">
          <a:xfrm flipH="1">
            <a:off x="1949450" y="4894263"/>
            <a:ext cx="161925" cy="646112"/>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41" name="Freeform 117"/>
          <p:cNvSpPr>
            <a:spLocks/>
          </p:cNvSpPr>
          <p:nvPr/>
        </p:nvSpPr>
        <p:spPr bwMode="auto">
          <a:xfrm>
            <a:off x="1339850" y="4875213"/>
            <a:ext cx="1000125" cy="1646237"/>
          </a:xfrm>
          <a:custGeom>
            <a:avLst/>
            <a:gdLst>
              <a:gd name="T0" fmla="*/ 333 w 630"/>
              <a:gd name="T1" fmla="*/ 986 h 1037"/>
              <a:gd name="T2" fmla="*/ 223 w 630"/>
              <a:gd name="T3" fmla="*/ 766 h 1037"/>
              <a:gd name="T4" fmla="*/ 20 w 630"/>
              <a:gd name="T5" fmla="*/ 495 h 1037"/>
              <a:gd name="T6" fmla="*/ 105 w 630"/>
              <a:gd name="T7" fmla="*/ 326 h 1037"/>
              <a:gd name="T8" fmla="*/ 257 w 630"/>
              <a:gd name="T9" fmla="*/ 241 h 1037"/>
              <a:gd name="T10" fmla="*/ 283 w 630"/>
              <a:gd name="T11" fmla="*/ 80 h 1037"/>
              <a:gd name="T12" fmla="*/ 359 w 630"/>
              <a:gd name="T13" fmla="*/ 4 h 1037"/>
              <a:gd name="T14" fmla="*/ 427 w 630"/>
              <a:gd name="T15" fmla="*/ 55 h 1037"/>
              <a:gd name="T16" fmla="*/ 393 w 630"/>
              <a:gd name="T17" fmla="*/ 182 h 1037"/>
              <a:gd name="T18" fmla="*/ 333 w 630"/>
              <a:gd name="T19" fmla="*/ 351 h 1037"/>
              <a:gd name="T20" fmla="*/ 206 w 630"/>
              <a:gd name="T21" fmla="*/ 537 h 1037"/>
              <a:gd name="T22" fmla="*/ 181 w 630"/>
              <a:gd name="T23" fmla="*/ 605 h 1037"/>
              <a:gd name="T24" fmla="*/ 232 w 630"/>
              <a:gd name="T25" fmla="*/ 707 h 1037"/>
              <a:gd name="T26" fmla="*/ 630 w 630"/>
              <a:gd name="T27" fmla="*/ 103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1037">
                <a:moveTo>
                  <a:pt x="333" y="986"/>
                </a:moveTo>
                <a:cubicBezTo>
                  <a:pt x="304" y="917"/>
                  <a:pt x="275" y="848"/>
                  <a:pt x="223" y="766"/>
                </a:cubicBezTo>
                <a:cubicBezTo>
                  <a:pt x="171" y="684"/>
                  <a:pt x="40" y="568"/>
                  <a:pt x="20" y="495"/>
                </a:cubicBezTo>
                <a:cubicBezTo>
                  <a:pt x="0" y="422"/>
                  <a:pt x="66" y="368"/>
                  <a:pt x="105" y="326"/>
                </a:cubicBezTo>
                <a:cubicBezTo>
                  <a:pt x="144" y="284"/>
                  <a:pt x="227" y="282"/>
                  <a:pt x="257" y="241"/>
                </a:cubicBezTo>
                <a:cubicBezTo>
                  <a:pt x="287" y="200"/>
                  <a:pt x="266" y="119"/>
                  <a:pt x="283" y="80"/>
                </a:cubicBezTo>
                <a:cubicBezTo>
                  <a:pt x="300" y="41"/>
                  <a:pt x="335" y="8"/>
                  <a:pt x="359" y="4"/>
                </a:cubicBezTo>
                <a:cubicBezTo>
                  <a:pt x="383" y="0"/>
                  <a:pt x="421" y="25"/>
                  <a:pt x="427" y="55"/>
                </a:cubicBezTo>
                <a:cubicBezTo>
                  <a:pt x="433" y="85"/>
                  <a:pt x="409" y="133"/>
                  <a:pt x="393" y="182"/>
                </a:cubicBezTo>
                <a:cubicBezTo>
                  <a:pt x="377" y="231"/>
                  <a:pt x="364" y="292"/>
                  <a:pt x="333" y="351"/>
                </a:cubicBezTo>
                <a:cubicBezTo>
                  <a:pt x="302" y="410"/>
                  <a:pt x="231" y="495"/>
                  <a:pt x="206" y="537"/>
                </a:cubicBezTo>
                <a:cubicBezTo>
                  <a:pt x="181" y="579"/>
                  <a:pt x="177" y="577"/>
                  <a:pt x="181" y="605"/>
                </a:cubicBezTo>
                <a:cubicBezTo>
                  <a:pt x="185" y="633"/>
                  <a:pt x="157" y="635"/>
                  <a:pt x="232" y="707"/>
                </a:cubicBezTo>
                <a:cubicBezTo>
                  <a:pt x="307" y="779"/>
                  <a:pt x="468" y="908"/>
                  <a:pt x="630" y="1037"/>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42" name="Line 118"/>
          <p:cNvSpPr>
            <a:spLocks noChangeShapeType="1"/>
          </p:cNvSpPr>
          <p:nvPr/>
        </p:nvSpPr>
        <p:spPr bwMode="auto">
          <a:xfrm flipH="1">
            <a:off x="6024563" y="3086100"/>
            <a:ext cx="201612" cy="1873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43" name="Line 119"/>
          <p:cNvSpPr>
            <a:spLocks noChangeShapeType="1"/>
          </p:cNvSpPr>
          <p:nvPr/>
        </p:nvSpPr>
        <p:spPr bwMode="auto">
          <a:xfrm flipH="1">
            <a:off x="1130300" y="5218113"/>
            <a:ext cx="268288" cy="1603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44" name="Group 120"/>
          <p:cNvGrpSpPr>
            <a:grpSpLocks/>
          </p:cNvGrpSpPr>
          <p:nvPr/>
        </p:nvGrpSpPr>
        <p:grpSpPr bwMode="auto">
          <a:xfrm>
            <a:off x="4751388" y="5530850"/>
            <a:ext cx="590550" cy="471488"/>
            <a:chOff x="4747" y="2953"/>
            <a:chExt cx="372" cy="297"/>
          </a:xfrm>
        </p:grpSpPr>
        <p:sp>
          <p:nvSpPr>
            <p:cNvPr id="154745" name="Freeform 12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46" name="Text Box 12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4747" name="Group 123"/>
          <p:cNvGrpSpPr>
            <a:grpSpLocks/>
          </p:cNvGrpSpPr>
          <p:nvPr/>
        </p:nvGrpSpPr>
        <p:grpSpPr bwMode="auto">
          <a:xfrm>
            <a:off x="5832475" y="4525963"/>
            <a:ext cx="396875" cy="368300"/>
            <a:chOff x="1304" y="2377"/>
            <a:chExt cx="250" cy="232"/>
          </a:xfrm>
        </p:grpSpPr>
        <p:sp>
          <p:nvSpPr>
            <p:cNvPr id="154748" name="Oval 1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49" name="Text Box 12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4750" name="Group 126"/>
          <p:cNvGrpSpPr>
            <a:grpSpLocks/>
          </p:cNvGrpSpPr>
          <p:nvPr/>
        </p:nvGrpSpPr>
        <p:grpSpPr bwMode="auto">
          <a:xfrm>
            <a:off x="6778625" y="5529263"/>
            <a:ext cx="590550" cy="482600"/>
            <a:chOff x="358" y="3253"/>
            <a:chExt cx="372" cy="304"/>
          </a:xfrm>
        </p:grpSpPr>
        <p:sp>
          <p:nvSpPr>
            <p:cNvPr id="154751" name="Freeform 12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52" name="Text Box 12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4753" name="Group 129"/>
          <p:cNvGrpSpPr>
            <a:grpSpLocks/>
          </p:cNvGrpSpPr>
          <p:nvPr/>
        </p:nvGrpSpPr>
        <p:grpSpPr bwMode="auto">
          <a:xfrm>
            <a:off x="5254625" y="4897438"/>
            <a:ext cx="396875" cy="368300"/>
            <a:chOff x="1304" y="2377"/>
            <a:chExt cx="250" cy="232"/>
          </a:xfrm>
        </p:grpSpPr>
        <p:sp>
          <p:nvSpPr>
            <p:cNvPr id="154754" name="Oval 13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55" name="Text Box 13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4756" name="Line 132"/>
          <p:cNvSpPr>
            <a:spLocks noChangeShapeType="1"/>
          </p:cNvSpPr>
          <p:nvPr/>
        </p:nvSpPr>
        <p:spPr bwMode="auto">
          <a:xfrm flipH="1">
            <a:off x="5508625" y="4733925"/>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57" name="Group 133"/>
          <p:cNvGrpSpPr>
            <a:grpSpLocks/>
          </p:cNvGrpSpPr>
          <p:nvPr/>
        </p:nvGrpSpPr>
        <p:grpSpPr bwMode="auto">
          <a:xfrm>
            <a:off x="6091238" y="5527675"/>
            <a:ext cx="471487" cy="455613"/>
            <a:chOff x="3941" y="3283"/>
            <a:chExt cx="297" cy="287"/>
          </a:xfrm>
        </p:grpSpPr>
        <p:sp>
          <p:nvSpPr>
            <p:cNvPr id="154758" name="Freeform 134"/>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59" name="Text Box 135"/>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54760" name="Group 136"/>
          <p:cNvGrpSpPr>
            <a:grpSpLocks/>
          </p:cNvGrpSpPr>
          <p:nvPr/>
        </p:nvGrpSpPr>
        <p:grpSpPr bwMode="auto">
          <a:xfrm>
            <a:off x="5594350" y="5532438"/>
            <a:ext cx="471488" cy="436562"/>
            <a:chOff x="4478" y="3295"/>
            <a:chExt cx="297" cy="275"/>
          </a:xfrm>
        </p:grpSpPr>
        <p:sp>
          <p:nvSpPr>
            <p:cNvPr id="154761" name="Freeform 137"/>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62" name="Text Box 138"/>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54763" name="Line 139"/>
          <p:cNvSpPr>
            <a:spLocks noChangeShapeType="1"/>
          </p:cNvSpPr>
          <p:nvPr/>
        </p:nvSpPr>
        <p:spPr bwMode="auto">
          <a:xfrm>
            <a:off x="5559425" y="517048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4764" name="Group 140"/>
          <p:cNvGrpSpPr>
            <a:grpSpLocks/>
          </p:cNvGrpSpPr>
          <p:nvPr/>
        </p:nvGrpSpPr>
        <p:grpSpPr bwMode="auto">
          <a:xfrm>
            <a:off x="6408738" y="4860925"/>
            <a:ext cx="396875" cy="368300"/>
            <a:chOff x="1304" y="2377"/>
            <a:chExt cx="250" cy="232"/>
          </a:xfrm>
        </p:grpSpPr>
        <p:sp>
          <p:nvSpPr>
            <p:cNvPr id="154765" name="Oval 1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66" name="Text Box 14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54767" name="Line 143"/>
          <p:cNvSpPr>
            <a:spLocks noChangeShapeType="1"/>
          </p:cNvSpPr>
          <p:nvPr/>
        </p:nvSpPr>
        <p:spPr bwMode="auto">
          <a:xfrm>
            <a:off x="6172200" y="4746625"/>
            <a:ext cx="376238"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68" name="Line 144"/>
          <p:cNvSpPr>
            <a:spLocks noChangeShapeType="1"/>
          </p:cNvSpPr>
          <p:nvPr/>
        </p:nvSpPr>
        <p:spPr bwMode="auto">
          <a:xfrm flipH="1">
            <a:off x="5029200" y="5176838"/>
            <a:ext cx="241300"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69" name="Line 145"/>
          <p:cNvSpPr>
            <a:spLocks noChangeShapeType="1"/>
          </p:cNvSpPr>
          <p:nvPr/>
        </p:nvSpPr>
        <p:spPr bwMode="auto">
          <a:xfrm flipH="1">
            <a:off x="6319838" y="5176838"/>
            <a:ext cx="12065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70" name="Line 146"/>
          <p:cNvSpPr>
            <a:spLocks noChangeShapeType="1"/>
          </p:cNvSpPr>
          <p:nvPr/>
        </p:nvSpPr>
        <p:spPr bwMode="auto">
          <a:xfrm>
            <a:off x="6737350" y="5137150"/>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771" name="Text Box 147"/>
          <p:cNvSpPr txBox="1">
            <a:spLocks noChangeArrowheads="1"/>
          </p:cNvSpPr>
          <p:nvPr/>
        </p:nvSpPr>
        <p:spPr bwMode="auto">
          <a:xfrm>
            <a:off x="3749675" y="3008313"/>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
        <p:nvSpPr>
          <p:cNvPr id="154772" name="Text Box 148"/>
          <p:cNvSpPr txBox="1">
            <a:spLocks noChangeArrowheads="1"/>
          </p:cNvSpPr>
          <p:nvPr/>
        </p:nvSpPr>
        <p:spPr bwMode="auto">
          <a:xfrm>
            <a:off x="1016000" y="4591050"/>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304800"/>
            <a:ext cx="7772400" cy="536575"/>
          </a:xfrm>
        </p:spPr>
        <p:txBody>
          <a:bodyPr>
            <a:normAutofit fontScale="90000"/>
          </a:bodyPr>
          <a:lstStyle/>
          <a:p>
            <a:r>
              <a:rPr lang="en-US" sz="3200"/>
              <a:t>Paths</a:t>
            </a:r>
          </a:p>
        </p:txBody>
      </p:sp>
      <p:sp>
        <p:nvSpPr>
          <p:cNvPr id="90115"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A </a:t>
            </a:r>
            <a:r>
              <a:rPr lang="en-US" sz="2400" i="1">
                <a:solidFill>
                  <a:schemeClr val="hlink"/>
                </a:solidFill>
              </a:rPr>
              <a:t>path</a:t>
            </a:r>
            <a:r>
              <a:rPr lang="en-US" sz="2400"/>
              <a:t> from node n</a:t>
            </a:r>
            <a:r>
              <a:rPr lang="en-US" sz="2400" baseline="-25000"/>
              <a:t>1</a:t>
            </a:r>
            <a:r>
              <a:rPr lang="en-US" sz="2400"/>
              <a:t> to n</a:t>
            </a:r>
            <a:r>
              <a:rPr lang="en-US" sz="2400" baseline="-25000"/>
              <a:t>k</a:t>
            </a:r>
            <a:r>
              <a:rPr lang="en-US" sz="2400"/>
              <a:t> is defined as a sequence of nodes n</a:t>
            </a:r>
            <a:r>
              <a:rPr lang="en-US" sz="2400" baseline="-25000"/>
              <a:t>1</a:t>
            </a:r>
            <a:r>
              <a:rPr lang="en-US" sz="2400"/>
              <a:t>, n</a:t>
            </a:r>
            <a:r>
              <a:rPr lang="en-US" sz="2400" baseline="-25000"/>
              <a:t>2</a:t>
            </a:r>
            <a:r>
              <a:rPr lang="en-US" sz="2400"/>
              <a:t>, …, n</a:t>
            </a:r>
            <a:r>
              <a:rPr lang="en-US" sz="2400" baseline="-25000"/>
              <a:t>k</a:t>
            </a:r>
            <a:r>
              <a:rPr lang="en-US" sz="2400"/>
              <a:t> such that n</a:t>
            </a:r>
            <a:r>
              <a:rPr lang="en-US" sz="2400" baseline="-25000"/>
              <a:t>i</a:t>
            </a:r>
            <a:r>
              <a:rPr lang="en-US" sz="2400"/>
              <a:t> is the parent of n</a:t>
            </a:r>
            <a:r>
              <a:rPr lang="en-US" sz="2400" baseline="-25000"/>
              <a:t>i+1</a:t>
            </a:r>
            <a:r>
              <a:rPr lang="en-US" sz="2400"/>
              <a:t> for 1 &lt;= i &lt; k.</a:t>
            </a:r>
          </a:p>
          <a:p>
            <a:r>
              <a:rPr lang="en-US" sz="2400"/>
              <a:t>The </a:t>
            </a:r>
            <a:r>
              <a:rPr lang="en-US" sz="2400">
                <a:solidFill>
                  <a:schemeClr val="hlink"/>
                </a:solidFill>
              </a:rPr>
              <a:t>length</a:t>
            </a:r>
            <a:r>
              <a:rPr lang="en-US" sz="2400"/>
              <a:t> of a path is the number of edges on the path.</a:t>
            </a:r>
          </a:p>
          <a:p>
            <a:r>
              <a:rPr lang="en-US" sz="2400"/>
              <a:t>There is a path of length zero from every node to itself.</a:t>
            </a:r>
          </a:p>
          <a:p>
            <a:r>
              <a:rPr lang="en-US" sz="2400" i="1">
                <a:solidFill>
                  <a:srgbClr val="F217EA"/>
                </a:solidFill>
              </a:rPr>
              <a:t>How many paths are there from the root to each node in a tree?</a:t>
            </a:r>
            <a:endParaRPr lang="en-US" sz="2400" i="1"/>
          </a:p>
        </p:txBody>
      </p:sp>
      <p:pic>
        <p:nvPicPr>
          <p:cNvPr id="90116" name="Picture 4"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75" y="4508500"/>
            <a:ext cx="5715000" cy="1836738"/>
          </a:xfrm>
          <a:prstGeom prst="rect">
            <a:avLst/>
          </a:prstGeom>
          <a:noFill/>
          <a:extLst>
            <a:ext uri="{909E8E84-426E-40DD-AFC4-6F175D3DCCD1}">
              <a14:hiddenFill xmlns:a14="http://schemas.microsoft.com/office/drawing/2010/main">
                <a:solidFill>
                  <a:srgbClr val="FFFFFF"/>
                </a:solidFill>
              </a14:hiddenFill>
            </a:ext>
          </a:extLst>
        </p:spPr>
      </p:pic>
      <p:sp>
        <p:nvSpPr>
          <p:cNvPr id="90117" name="Freeform 5"/>
          <p:cNvSpPr>
            <a:spLocks/>
          </p:cNvSpPr>
          <p:nvPr/>
        </p:nvSpPr>
        <p:spPr bwMode="auto">
          <a:xfrm>
            <a:off x="4314825" y="4665663"/>
            <a:ext cx="539750" cy="1466850"/>
          </a:xfrm>
          <a:custGeom>
            <a:avLst/>
            <a:gdLst>
              <a:gd name="T0" fmla="*/ 1 w 340"/>
              <a:gd name="T1" fmla="*/ 0 h 924"/>
              <a:gd name="T2" fmla="*/ 18 w 340"/>
              <a:gd name="T3" fmla="*/ 314 h 924"/>
              <a:gd name="T4" fmla="*/ 111 w 340"/>
              <a:gd name="T5" fmla="*/ 636 h 924"/>
              <a:gd name="T6" fmla="*/ 340 w 340"/>
              <a:gd name="T7" fmla="*/ 924 h 924"/>
            </a:gdLst>
            <a:ahLst/>
            <a:cxnLst>
              <a:cxn ang="0">
                <a:pos x="T0" y="T1"/>
              </a:cxn>
              <a:cxn ang="0">
                <a:pos x="T2" y="T3"/>
              </a:cxn>
              <a:cxn ang="0">
                <a:pos x="T4" y="T5"/>
              </a:cxn>
              <a:cxn ang="0">
                <a:pos x="T6" y="T7"/>
              </a:cxn>
            </a:cxnLst>
            <a:rect l="0" t="0" r="r" b="b"/>
            <a:pathLst>
              <a:path w="340" h="924">
                <a:moveTo>
                  <a:pt x="1" y="0"/>
                </a:moveTo>
                <a:cubicBezTo>
                  <a:pt x="0" y="104"/>
                  <a:pt x="0" y="208"/>
                  <a:pt x="18" y="314"/>
                </a:cubicBezTo>
                <a:cubicBezTo>
                  <a:pt x="36" y="420"/>
                  <a:pt x="57" y="535"/>
                  <a:pt x="111" y="636"/>
                </a:cubicBezTo>
                <a:cubicBezTo>
                  <a:pt x="165" y="737"/>
                  <a:pt x="252" y="830"/>
                  <a:pt x="340" y="924"/>
                </a:cubicBezTo>
              </a:path>
            </a:pathLst>
          </a:custGeom>
          <a:noFill/>
          <a:ln w="28575"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0118" name="Freeform 6"/>
          <p:cNvSpPr>
            <a:spLocks/>
          </p:cNvSpPr>
          <p:nvPr/>
        </p:nvSpPr>
        <p:spPr bwMode="auto">
          <a:xfrm>
            <a:off x="4303713" y="4652963"/>
            <a:ext cx="1627187" cy="968375"/>
          </a:xfrm>
          <a:custGeom>
            <a:avLst/>
            <a:gdLst>
              <a:gd name="T0" fmla="*/ 0 w 1025"/>
              <a:gd name="T1" fmla="*/ 0 h 610"/>
              <a:gd name="T2" fmla="*/ 643 w 1025"/>
              <a:gd name="T3" fmla="*/ 305 h 610"/>
              <a:gd name="T4" fmla="*/ 1025 w 1025"/>
              <a:gd name="T5" fmla="*/ 610 h 610"/>
            </a:gdLst>
            <a:ahLst/>
            <a:cxnLst>
              <a:cxn ang="0">
                <a:pos x="T0" y="T1"/>
              </a:cxn>
              <a:cxn ang="0">
                <a:pos x="T2" y="T3"/>
              </a:cxn>
              <a:cxn ang="0">
                <a:pos x="T4" y="T5"/>
              </a:cxn>
            </a:cxnLst>
            <a:rect l="0" t="0" r="r" b="b"/>
            <a:pathLst>
              <a:path w="1025" h="610">
                <a:moveTo>
                  <a:pt x="0" y="0"/>
                </a:moveTo>
                <a:cubicBezTo>
                  <a:pt x="236" y="101"/>
                  <a:pt x="472" y="203"/>
                  <a:pt x="643" y="305"/>
                </a:cubicBezTo>
                <a:cubicBezTo>
                  <a:pt x="814" y="407"/>
                  <a:pt x="919" y="508"/>
                  <a:pt x="1025" y="610"/>
                </a:cubicBezTo>
              </a:path>
            </a:pathLst>
          </a:custGeom>
          <a:noFill/>
          <a:ln w="28575"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linds(horizontal)">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blinds(horizontal)">
                                      <p:cBhvr>
                                        <p:cTn id="12"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0" y="304800"/>
            <a:ext cx="7772400" cy="334963"/>
          </a:xfrm>
        </p:spPr>
        <p:txBody>
          <a:bodyPr>
            <a:normAutofit fontScale="90000"/>
          </a:bodyPr>
          <a:lstStyle/>
          <a:p>
            <a:r>
              <a:rPr lang="en-US" sz="2800"/>
              <a:t>Double Rotation: fixes case 3)</a:t>
            </a:r>
          </a:p>
        </p:txBody>
      </p:sp>
      <p:sp>
        <p:nvSpPr>
          <p:cNvPr id="155651" name="Rectangle 3" descr="Rectangle: Click to edit Master text styles&#10;Second level&#10;Third level&#10;Fourth level&#10;Fifth level"/>
          <p:cNvSpPr>
            <a:spLocks noGrp="1" noChangeArrowheads="1"/>
          </p:cNvSpPr>
          <p:nvPr>
            <p:ph idx="1"/>
          </p:nvPr>
        </p:nvSpPr>
        <p:spPr>
          <a:xfrm>
            <a:off x="134938" y="762000"/>
            <a:ext cx="8912225" cy="1612900"/>
          </a:xfrm>
        </p:spPr>
        <p:txBody>
          <a:bodyPr/>
          <a:lstStyle/>
          <a:p>
            <a:pPr>
              <a:lnSpc>
                <a:spcPct val="90000"/>
              </a:lnSpc>
            </a:pPr>
            <a:r>
              <a:rPr lang="en-US" sz="2000">
                <a:sym typeface="Symbol" pitchFamily="18" charset="2"/>
              </a:rPr>
              <a:t>Case 3): </a:t>
            </a:r>
            <a:r>
              <a:rPr lang="en-US" sz="2000">
                <a:solidFill>
                  <a:srgbClr val="FF00FF"/>
                </a:solidFill>
                <a:sym typeface="Symbol" pitchFamily="18" charset="2"/>
              </a:rPr>
              <a:t>An insertion into the left subtree of the right child of .</a:t>
            </a:r>
          </a:p>
          <a:p>
            <a:pPr>
              <a:lnSpc>
                <a:spcPct val="90000"/>
              </a:lnSpc>
            </a:pPr>
            <a:r>
              <a:rPr lang="en-US" sz="2000">
                <a:sym typeface="Symbol" pitchFamily="18" charset="2"/>
              </a:rPr>
              <a:t>Place k</a:t>
            </a:r>
            <a:r>
              <a:rPr lang="en-US" sz="2000" baseline="-25000">
                <a:sym typeface="Symbol" pitchFamily="18" charset="2"/>
              </a:rPr>
              <a:t>2</a:t>
            </a:r>
            <a:r>
              <a:rPr lang="en-US" sz="2000">
                <a:sym typeface="Symbol" pitchFamily="18" charset="2"/>
              </a:rPr>
              <a:t> as a new root. Force k</a:t>
            </a:r>
            <a:r>
              <a:rPr lang="en-US" sz="2000" baseline="-25000">
                <a:sym typeface="Symbol" pitchFamily="18" charset="2"/>
              </a:rPr>
              <a:t>1</a:t>
            </a:r>
            <a:r>
              <a:rPr lang="en-US" sz="2000">
                <a:sym typeface="Symbol" pitchFamily="18" charset="2"/>
              </a:rPr>
              <a:t> to be k</a:t>
            </a:r>
            <a:r>
              <a:rPr lang="en-US" sz="2000" baseline="-25000">
                <a:sym typeface="Symbol" pitchFamily="18" charset="2"/>
              </a:rPr>
              <a:t>2</a:t>
            </a:r>
            <a:r>
              <a:rPr lang="en-US" sz="2000">
                <a:sym typeface="Symbol" pitchFamily="18" charset="2"/>
              </a:rPr>
              <a:t>’s left child and k</a:t>
            </a:r>
            <a:r>
              <a:rPr lang="en-US" sz="2000" baseline="-25000">
                <a:sym typeface="Symbol" pitchFamily="18" charset="2"/>
              </a:rPr>
              <a:t>3</a:t>
            </a:r>
            <a:r>
              <a:rPr lang="en-US" sz="2000">
                <a:sym typeface="Symbol" pitchFamily="18" charset="2"/>
              </a:rPr>
              <a:t> to be its right child. Completely determine the resulting locations of the four subtrees</a:t>
            </a:r>
          </a:p>
          <a:p>
            <a:pPr>
              <a:lnSpc>
                <a:spcPct val="90000"/>
              </a:lnSpc>
            </a:pPr>
            <a:r>
              <a:rPr lang="en-US" sz="2000">
                <a:sym typeface="Symbol" pitchFamily="18" charset="2"/>
              </a:rPr>
              <a:t>Restore the height to what it was before the insertion, thus guarantee that all rebalancing and height updating is complete.</a:t>
            </a:r>
          </a:p>
          <a:p>
            <a:pPr>
              <a:lnSpc>
                <a:spcPct val="90000"/>
              </a:lnSpc>
            </a:pPr>
            <a:endParaRPr lang="en-US" sz="2000">
              <a:sym typeface="Symbol" pitchFamily="18" charset="2"/>
            </a:endParaRPr>
          </a:p>
        </p:txBody>
      </p:sp>
      <p:grpSp>
        <p:nvGrpSpPr>
          <p:cNvPr id="155652" name="Group 4"/>
          <p:cNvGrpSpPr>
            <a:grpSpLocks/>
          </p:cNvGrpSpPr>
          <p:nvPr/>
        </p:nvGrpSpPr>
        <p:grpSpPr bwMode="auto">
          <a:xfrm>
            <a:off x="1246188" y="2449513"/>
            <a:ext cx="396875" cy="368300"/>
            <a:chOff x="1304" y="2377"/>
            <a:chExt cx="250" cy="232"/>
          </a:xfrm>
        </p:grpSpPr>
        <p:sp>
          <p:nvSpPr>
            <p:cNvPr id="155653" name="Oval 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4" name="Text Box 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5655" name="Group 7"/>
          <p:cNvGrpSpPr>
            <a:grpSpLocks/>
          </p:cNvGrpSpPr>
          <p:nvPr/>
        </p:nvGrpSpPr>
        <p:grpSpPr bwMode="auto">
          <a:xfrm>
            <a:off x="407988" y="2981325"/>
            <a:ext cx="590550" cy="482600"/>
            <a:chOff x="358" y="3253"/>
            <a:chExt cx="372" cy="304"/>
          </a:xfrm>
        </p:grpSpPr>
        <p:sp>
          <p:nvSpPr>
            <p:cNvPr id="155656" name="Freeform 8"/>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57" name="Text Box 9"/>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sp>
        <p:nvSpPr>
          <p:cNvPr id="155658" name="Line 10"/>
          <p:cNvSpPr>
            <a:spLocks noChangeShapeType="1"/>
          </p:cNvSpPr>
          <p:nvPr/>
        </p:nvSpPr>
        <p:spPr bwMode="auto">
          <a:xfrm>
            <a:off x="363538" y="2984500"/>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59" name="Line 11"/>
          <p:cNvSpPr>
            <a:spLocks noChangeShapeType="1"/>
          </p:cNvSpPr>
          <p:nvPr/>
        </p:nvSpPr>
        <p:spPr bwMode="auto">
          <a:xfrm>
            <a:off x="339725" y="3449638"/>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0" name="Line 12"/>
          <p:cNvSpPr>
            <a:spLocks noChangeShapeType="1"/>
          </p:cNvSpPr>
          <p:nvPr/>
        </p:nvSpPr>
        <p:spPr bwMode="auto">
          <a:xfrm>
            <a:off x="309563" y="3922713"/>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1" name="Line 13"/>
          <p:cNvSpPr>
            <a:spLocks noChangeShapeType="1"/>
          </p:cNvSpPr>
          <p:nvPr/>
        </p:nvSpPr>
        <p:spPr bwMode="auto">
          <a:xfrm>
            <a:off x="295275" y="4394200"/>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2" name="Line 14"/>
          <p:cNvSpPr>
            <a:spLocks noChangeShapeType="1"/>
          </p:cNvSpPr>
          <p:nvPr/>
        </p:nvSpPr>
        <p:spPr bwMode="auto">
          <a:xfrm>
            <a:off x="569913" y="5056188"/>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3" name="Line 15"/>
          <p:cNvSpPr>
            <a:spLocks noChangeShapeType="1"/>
          </p:cNvSpPr>
          <p:nvPr/>
        </p:nvSpPr>
        <p:spPr bwMode="auto">
          <a:xfrm>
            <a:off x="546100" y="5521325"/>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4" name="Line 16"/>
          <p:cNvSpPr>
            <a:spLocks noChangeShapeType="1"/>
          </p:cNvSpPr>
          <p:nvPr/>
        </p:nvSpPr>
        <p:spPr bwMode="auto">
          <a:xfrm>
            <a:off x="515938" y="5994400"/>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5" name="Line 17"/>
          <p:cNvSpPr>
            <a:spLocks noChangeShapeType="1"/>
          </p:cNvSpPr>
          <p:nvPr/>
        </p:nvSpPr>
        <p:spPr bwMode="auto">
          <a:xfrm>
            <a:off x="501650" y="6465888"/>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666" name="Group 18"/>
          <p:cNvGrpSpPr>
            <a:grpSpLocks/>
          </p:cNvGrpSpPr>
          <p:nvPr/>
        </p:nvGrpSpPr>
        <p:grpSpPr bwMode="auto">
          <a:xfrm>
            <a:off x="858838" y="2820988"/>
            <a:ext cx="1985962" cy="1570037"/>
            <a:chOff x="69" y="1777"/>
            <a:chExt cx="1251" cy="989"/>
          </a:xfrm>
        </p:grpSpPr>
        <p:grpSp>
          <p:nvGrpSpPr>
            <p:cNvPr id="155667" name="Group 19"/>
            <p:cNvGrpSpPr>
              <a:grpSpLocks/>
            </p:cNvGrpSpPr>
            <p:nvPr/>
          </p:nvGrpSpPr>
          <p:grpSpPr bwMode="auto">
            <a:xfrm>
              <a:off x="948" y="2176"/>
              <a:ext cx="372" cy="297"/>
              <a:chOff x="4747" y="2953"/>
              <a:chExt cx="372" cy="297"/>
            </a:xfrm>
          </p:grpSpPr>
          <p:sp>
            <p:nvSpPr>
              <p:cNvPr id="155668" name="Freeform 2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69" name="Text Box 21"/>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5670" name="Group 22"/>
            <p:cNvGrpSpPr>
              <a:grpSpLocks/>
            </p:cNvGrpSpPr>
            <p:nvPr/>
          </p:nvGrpSpPr>
          <p:grpSpPr bwMode="auto">
            <a:xfrm>
              <a:off x="653" y="1777"/>
              <a:ext cx="250" cy="232"/>
              <a:chOff x="1304" y="2377"/>
              <a:chExt cx="250" cy="232"/>
            </a:xfrm>
          </p:grpSpPr>
          <p:sp>
            <p:nvSpPr>
              <p:cNvPr id="155671" name="Oval 2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72" name="Text Box 2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5673" name="Group 25"/>
            <p:cNvGrpSpPr>
              <a:grpSpLocks/>
            </p:cNvGrpSpPr>
            <p:nvPr/>
          </p:nvGrpSpPr>
          <p:grpSpPr bwMode="auto">
            <a:xfrm>
              <a:off x="69" y="2065"/>
              <a:ext cx="834" cy="701"/>
              <a:chOff x="669" y="2057"/>
              <a:chExt cx="834" cy="701"/>
            </a:xfrm>
          </p:grpSpPr>
          <p:grpSp>
            <p:nvGrpSpPr>
              <p:cNvPr id="155674" name="Group 26"/>
              <p:cNvGrpSpPr>
                <a:grpSpLocks/>
              </p:cNvGrpSpPr>
              <p:nvPr/>
            </p:nvGrpSpPr>
            <p:grpSpPr bwMode="auto">
              <a:xfrm>
                <a:off x="952" y="2057"/>
                <a:ext cx="250" cy="232"/>
                <a:chOff x="1304" y="2377"/>
                <a:chExt cx="250" cy="232"/>
              </a:xfrm>
            </p:grpSpPr>
            <p:sp>
              <p:nvSpPr>
                <p:cNvPr id="155675" name="Oval 2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76" name="Text Box 2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5677" name="Line 29"/>
              <p:cNvSpPr>
                <a:spLocks noChangeShapeType="1"/>
              </p:cNvSpPr>
              <p:nvPr/>
            </p:nvSpPr>
            <p:spPr bwMode="auto">
              <a:xfrm>
                <a:off x="1118" y="2267"/>
                <a:ext cx="246"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78" name="Line 30"/>
              <p:cNvSpPr>
                <a:spLocks noChangeShapeType="1"/>
              </p:cNvSpPr>
              <p:nvPr/>
            </p:nvSpPr>
            <p:spPr bwMode="auto">
              <a:xfrm flipH="1">
                <a:off x="813" y="2259"/>
                <a:ext cx="161"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79" name="Freeform 31"/>
              <p:cNvSpPr>
                <a:spLocks/>
              </p:cNvSpPr>
              <p:nvPr/>
            </p:nvSpPr>
            <p:spPr bwMode="auto">
              <a:xfrm>
                <a:off x="669" y="2471"/>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80" name="Freeform 32"/>
              <p:cNvSpPr>
                <a:spLocks/>
              </p:cNvSpPr>
              <p:nvPr/>
            </p:nvSpPr>
            <p:spPr bwMode="auto">
              <a:xfrm>
                <a:off x="1206" y="24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81" name="Text Box 33"/>
              <p:cNvSpPr txBox="1">
                <a:spLocks noChangeArrowheads="1"/>
              </p:cNvSpPr>
              <p:nvPr/>
            </p:nvSpPr>
            <p:spPr bwMode="auto">
              <a:xfrm>
                <a:off x="729" y="2508"/>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5682" name="Text Box 34"/>
              <p:cNvSpPr txBox="1">
                <a:spLocks noChangeArrowheads="1"/>
              </p:cNvSpPr>
              <p:nvPr/>
            </p:nvSpPr>
            <p:spPr bwMode="auto">
              <a:xfrm>
                <a:off x="1264" y="250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5683" name="Line 35"/>
            <p:cNvSpPr>
              <a:spLocks noChangeShapeType="1"/>
            </p:cNvSpPr>
            <p:nvPr/>
          </p:nvSpPr>
          <p:spPr bwMode="auto">
            <a:xfrm>
              <a:off x="839" y="1974"/>
              <a:ext cx="288" cy="19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84" name="Line 36"/>
            <p:cNvSpPr>
              <a:spLocks noChangeShapeType="1"/>
            </p:cNvSpPr>
            <p:nvPr/>
          </p:nvSpPr>
          <p:spPr bwMode="auto">
            <a:xfrm flipH="1">
              <a:off x="483" y="1931"/>
              <a:ext cx="169" cy="14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5685" name="Line 37"/>
          <p:cNvSpPr>
            <a:spLocks noChangeShapeType="1"/>
          </p:cNvSpPr>
          <p:nvPr/>
        </p:nvSpPr>
        <p:spPr bwMode="auto">
          <a:xfrm flipH="1">
            <a:off x="693738" y="2689225"/>
            <a:ext cx="550862"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86" name="Line 38"/>
          <p:cNvSpPr>
            <a:spLocks noChangeShapeType="1"/>
          </p:cNvSpPr>
          <p:nvPr/>
        </p:nvSpPr>
        <p:spPr bwMode="auto">
          <a:xfrm>
            <a:off x="1581150" y="2689225"/>
            <a:ext cx="296863" cy="1889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687" name="Group 39"/>
          <p:cNvGrpSpPr>
            <a:grpSpLocks/>
          </p:cNvGrpSpPr>
          <p:nvPr/>
        </p:nvGrpSpPr>
        <p:grpSpPr bwMode="auto">
          <a:xfrm>
            <a:off x="3871913" y="2454275"/>
            <a:ext cx="396875" cy="368300"/>
            <a:chOff x="1304" y="2377"/>
            <a:chExt cx="250" cy="232"/>
          </a:xfrm>
        </p:grpSpPr>
        <p:sp>
          <p:nvSpPr>
            <p:cNvPr id="155688" name="Oval 4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89" name="Text Box 4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5690" name="Group 42"/>
          <p:cNvGrpSpPr>
            <a:grpSpLocks/>
          </p:cNvGrpSpPr>
          <p:nvPr/>
        </p:nvGrpSpPr>
        <p:grpSpPr bwMode="auto">
          <a:xfrm>
            <a:off x="3033713" y="2986088"/>
            <a:ext cx="590550" cy="482600"/>
            <a:chOff x="358" y="3253"/>
            <a:chExt cx="372" cy="304"/>
          </a:xfrm>
        </p:grpSpPr>
        <p:sp>
          <p:nvSpPr>
            <p:cNvPr id="155691" name="Freeform 43"/>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92" name="Text Box 44"/>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5693" name="Group 45"/>
          <p:cNvGrpSpPr>
            <a:grpSpLocks/>
          </p:cNvGrpSpPr>
          <p:nvPr/>
        </p:nvGrpSpPr>
        <p:grpSpPr bwMode="auto">
          <a:xfrm>
            <a:off x="4879975" y="3459163"/>
            <a:ext cx="590550" cy="471487"/>
            <a:chOff x="4747" y="2953"/>
            <a:chExt cx="372" cy="297"/>
          </a:xfrm>
        </p:grpSpPr>
        <p:sp>
          <p:nvSpPr>
            <p:cNvPr id="155694" name="Freeform 46"/>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695" name="Text Box 47"/>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5696" name="Group 48"/>
          <p:cNvGrpSpPr>
            <a:grpSpLocks/>
          </p:cNvGrpSpPr>
          <p:nvPr/>
        </p:nvGrpSpPr>
        <p:grpSpPr bwMode="auto">
          <a:xfrm>
            <a:off x="4411663" y="2825750"/>
            <a:ext cx="396875" cy="368300"/>
            <a:chOff x="1304" y="2377"/>
            <a:chExt cx="250" cy="232"/>
          </a:xfrm>
        </p:grpSpPr>
        <p:sp>
          <p:nvSpPr>
            <p:cNvPr id="155697" name="Oval 4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98" name="Text Box 5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5699" name="Group 51"/>
          <p:cNvGrpSpPr>
            <a:grpSpLocks/>
          </p:cNvGrpSpPr>
          <p:nvPr/>
        </p:nvGrpSpPr>
        <p:grpSpPr bwMode="auto">
          <a:xfrm>
            <a:off x="3933825" y="3282950"/>
            <a:ext cx="396875" cy="368300"/>
            <a:chOff x="1304" y="2377"/>
            <a:chExt cx="250" cy="232"/>
          </a:xfrm>
        </p:grpSpPr>
        <p:sp>
          <p:nvSpPr>
            <p:cNvPr id="155700" name="Oval 5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01" name="Text Box 5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5702" name="Line 54"/>
          <p:cNvSpPr>
            <a:spLocks noChangeShapeType="1"/>
          </p:cNvSpPr>
          <p:nvPr/>
        </p:nvSpPr>
        <p:spPr bwMode="auto">
          <a:xfrm>
            <a:off x="4197350" y="3616325"/>
            <a:ext cx="390525"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03" name="Line 55"/>
          <p:cNvSpPr>
            <a:spLocks noChangeShapeType="1"/>
          </p:cNvSpPr>
          <p:nvPr/>
        </p:nvSpPr>
        <p:spPr bwMode="auto">
          <a:xfrm flipH="1">
            <a:off x="3713163" y="3603625"/>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04" name="Freeform 56"/>
          <p:cNvSpPr>
            <a:spLocks/>
          </p:cNvSpPr>
          <p:nvPr/>
        </p:nvSpPr>
        <p:spPr bwMode="auto">
          <a:xfrm>
            <a:off x="3484563" y="3940175"/>
            <a:ext cx="471487"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05" name="Freeform 57"/>
          <p:cNvSpPr>
            <a:spLocks/>
          </p:cNvSpPr>
          <p:nvPr/>
        </p:nvSpPr>
        <p:spPr bwMode="auto">
          <a:xfrm>
            <a:off x="4337050" y="3959225"/>
            <a:ext cx="471488"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06" name="Text Box 58"/>
          <p:cNvSpPr txBox="1">
            <a:spLocks noChangeArrowheads="1"/>
          </p:cNvSpPr>
          <p:nvPr/>
        </p:nvSpPr>
        <p:spPr bwMode="auto">
          <a:xfrm>
            <a:off x="3579813" y="3998913"/>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5707" name="Text Box 59"/>
          <p:cNvSpPr txBox="1">
            <a:spLocks noChangeArrowheads="1"/>
          </p:cNvSpPr>
          <p:nvPr/>
        </p:nvSpPr>
        <p:spPr bwMode="auto">
          <a:xfrm>
            <a:off x="4429125" y="3998913"/>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55708" name="Line 60"/>
          <p:cNvSpPr>
            <a:spLocks noChangeShapeType="1"/>
          </p:cNvSpPr>
          <p:nvPr/>
        </p:nvSpPr>
        <p:spPr bwMode="auto">
          <a:xfrm>
            <a:off x="4706938" y="3138488"/>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09" name="Line 61"/>
          <p:cNvSpPr>
            <a:spLocks noChangeShapeType="1"/>
          </p:cNvSpPr>
          <p:nvPr/>
        </p:nvSpPr>
        <p:spPr bwMode="auto">
          <a:xfrm flipH="1">
            <a:off x="4141788" y="3070225"/>
            <a:ext cx="268287" cy="2286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10" name="Line 62"/>
          <p:cNvSpPr>
            <a:spLocks noChangeShapeType="1"/>
          </p:cNvSpPr>
          <p:nvPr/>
        </p:nvSpPr>
        <p:spPr bwMode="auto">
          <a:xfrm flipH="1">
            <a:off x="3319463" y="2693988"/>
            <a:ext cx="550862"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11" name="Line 63"/>
          <p:cNvSpPr>
            <a:spLocks noChangeShapeType="1"/>
          </p:cNvSpPr>
          <p:nvPr/>
        </p:nvSpPr>
        <p:spPr bwMode="auto">
          <a:xfrm>
            <a:off x="4206875" y="2693988"/>
            <a:ext cx="296863"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12" name="Line 64"/>
          <p:cNvSpPr>
            <a:spLocks noChangeShapeType="1"/>
          </p:cNvSpPr>
          <p:nvPr/>
        </p:nvSpPr>
        <p:spPr bwMode="auto">
          <a:xfrm flipH="1">
            <a:off x="4594225" y="3187700"/>
            <a:ext cx="12700" cy="779463"/>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13" name="Freeform 65"/>
          <p:cNvSpPr>
            <a:spLocks/>
          </p:cNvSpPr>
          <p:nvPr/>
        </p:nvSpPr>
        <p:spPr bwMode="auto">
          <a:xfrm>
            <a:off x="3908425" y="3224213"/>
            <a:ext cx="677863" cy="1281112"/>
          </a:xfrm>
          <a:custGeom>
            <a:avLst/>
            <a:gdLst>
              <a:gd name="T0" fmla="*/ 0 w 427"/>
              <a:gd name="T1" fmla="*/ 773 h 807"/>
              <a:gd name="T2" fmla="*/ 76 w 427"/>
              <a:gd name="T3" fmla="*/ 680 h 807"/>
              <a:gd name="T4" fmla="*/ 17 w 427"/>
              <a:gd name="T5" fmla="*/ 493 h 807"/>
              <a:gd name="T6" fmla="*/ 127 w 427"/>
              <a:gd name="T7" fmla="*/ 332 h 807"/>
              <a:gd name="T8" fmla="*/ 211 w 427"/>
              <a:gd name="T9" fmla="*/ 298 h 807"/>
              <a:gd name="T10" fmla="*/ 296 w 427"/>
              <a:gd name="T11" fmla="*/ 188 h 807"/>
              <a:gd name="T12" fmla="*/ 254 w 427"/>
              <a:gd name="T13" fmla="*/ 36 h 807"/>
              <a:gd name="T14" fmla="*/ 406 w 427"/>
              <a:gd name="T15" fmla="*/ 27 h 807"/>
              <a:gd name="T16" fmla="*/ 381 w 427"/>
              <a:gd name="T17" fmla="*/ 197 h 807"/>
              <a:gd name="T18" fmla="*/ 381 w 427"/>
              <a:gd name="T19" fmla="*/ 400 h 807"/>
              <a:gd name="T20" fmla="*/ 254 w 427"/>
              <a:gd name="T21" fmla="*/ 586 h 807"/>
              <a:gd name="T22" fmla="*/ 237 w 427"/>
              <a:gd name="T23" fmla="*/ 713 h 807"/>
              <a:gd name="T24" fmla="*/ 296 w 427"/>
              <a:gd name="T25"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807">
                <a:moveTo>
                  <a:pt x="0" y="773"/>
                </a:moveTo>
                <a:cubicBezTo>
                  <a:pt x="36" y="750"/>
                  <a:pt x="73" y="727"/>
                  <a:pt x="76" y="680"/>
                </a:cubicBezTo>
                <a:cubicBezTo>
                  <a:pt x="79" y="633"/>
                  <a:pt x="9" y="551"/>
                  <a:pt x="17" y="493"/>
                </a:cubicBezTo>
                <a:cubicBezTo>
                  <a:pt x="25" y="435"/>
                  <a:pt x="95" y="365"/>
                  <a:pt x="127" y="332"/>
                </a:cubicBezTo>
                <a:cubicBezTo>
                  <a:pt x="159" y="299"/>
                  <a:pt x="183" y="322"/>
                  <a:pt x="211" y="298"/>
                </a:cubicBezTo>
                <a:cubicBezTo>
                  <a:pt x="239" y="274"/>
                  <a:pt x="289" y="232"/>
                  <a:pt x="296" y="188"/>
                </a:cubicBezTo>
                <a:cubicBezTo>
                  <a:pt x="303" y="144"/>
                  <a:pt x="236" y="63"/>
                  <a:pt x="254" y="36"/>
                </a:cubicBezTo>
                <a:cubicBezTo>
                  <a:pt x="272" y="9"/>
                  <a:pt x="385" y="0"/>
                  <a:pt x="406" y="27"/>
                </a:cubicBezTo>
                <a:cubicBezTo>
                  <a:pt x="427" y="54"/>
                  <a:pt x="385" y="135"/>
                  <a:pt x="381" y="197"/>
                </a:cubicBezTo>
                <a:cubicBezTo>
                  <a:pt x="377" y="259"/>
                  <a:pt x="402" y="335"/>
                  <a:pt x="381" y="400"/>
                </a:cubicBezTo>
                <a:cubicBezTo>
                  <a:pt x="360" y="465"/>
                  <a:pt x="278" y="534"/>
                  <a:pt x="254" y="586"/>
                </a:cubicBezTo>
                <a:cubicBezTo>
                  <a:pt x="230" y="638"/>
                  <a:pt x="230" y="676"/>
                  <a:pt x="237" y="713"/>
                </a:cubicBezTo>
                <a:cubicBezTo>
                  <a:pt x="244" y="750"/>
                  <a:pt x="270" y="778"/>
                  <a:pt x="296" y="807"/>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714" name="Group 66"/>
          <p:cNvGrpSpPr>
            <a:grpSpLocks/>
          </p:cNvGrpSpPr>
          <p:nvPr/>
        </p:nvGrpSpPr>
        <p:grpSpPr bwMode="auto">
          <a:xfrm>
            <a:off x="6537325" y="2454275"/>
            <a:ext cx="396875" cy="368300"/>
            <a:chOff x="1304" y="2377"/>
            <a:chExt cx="250" cy="232"/>
          </a:xfrm>
        </p:grpSpPr>
        <p:sp>
          <p:nvSpPr>
            <p:cNvPr id="155715" name="Oval 6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16" name="Text Box 6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5717" name="Group 69"/>
          <p:cNvGrpSpPr>
            <a:grpSpLocks/>
          </p:cNvGrpSpPr>
          <p:nvPr/>
        </p:nvGrpSpPr>
        <p:grpSpPr bwMode="auto">
          <a:xfrm>
            <a:off x="5699125" y="2986088"/>
            <a:ext cx="590550" cy="482600"/>
            <a:chOff x="358" y="3253"/>
            <a:chExt cx="372" cy="304"/>
          </a:xfrm>
        </p:grpSpPr>
        <p:sp>
          <p:nvSpPr>
            <p:cNvPr id="155718" name="Freeform 70"/>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19" name="Text Box 71"/>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5720" name="Group 72"/>
          <p:cNvGrpSpPr>
            <a:grpSpLocks/>
          </p:cNvGrpSpPr>
          <p:nvPr/>
        </p:nvGrpSpPr>
        <p:grpSpPr bwMode="auto">
          <a:xfrm>
            <a:off x="8128000" y="3930650"/>
            <a:ext cx="590550" cy="471488"/>
            <a:chOff x="4747" y="2953"/>
            <a:chExt cx="372" cy="297"/>
          </a:xfrm>
        </p:grpSpPr>
        <p:sp>
          <p:nvSpPr>
            <p:cNvPr id="155721" name="Freeform 7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22" name="Text Box 74"/>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5723" name="Group 75"/>
          <p:cNvGrpSpPr>
            <a:grpSpLocks/>
          </p:cNvGrpSpPr>
          <p:nvPr/>
        </p:nvGrpSpPr>
        <p:grpSpPr bwMode="auto">
          <a:xfrm>
            <a:off x="7077075" y="2825750"/>
            <a:ext cx="396875" cy="368300"/>
            <a:chOff x="1304" y="2377"/>
            <a:chExt cx="250" cy="232"/>
          </a:xfrm>
        </p:grpSpPr>
        <p:sp>
          <p:nvSpPr>
            <p:cNvPr id="155724" name="Oval 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25" name="Text Box 7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5726" name="Group 78"/>
          <p:cNvGrpSpPr>
            <a:grpSpLocks/>
          </p:cNvGrpSpPr>
          <p:nvPr/>
        </p:nvGrpSpPr>
        <p:grpSpPr bwMode="auto">
          <a:xfrm>
            <a:off x="7704138" y="3282950"/>
            <a:ext cx="396875" cy="368300"/>
            <a:chOff x="1304" y="2377"/>
            <a:chExt cx="250" cy="232"/>
          </a:xfrm>
        </p:grpSpPr>
        <p:sp>
          <p:nvSpPr>
            <p:cNvPr id="155727"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28" name="Text Box 8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5729" name="Group 81"/>
          <p:cNvGrpSpPr>
            <a:grpSpLocks/>
          </p:cNvGrpSpPr>
          <p:nvPr/>
        </p:nvGrpSpPr>
        <p:grpSpPr bwMode="auto">
          <a:xfrm>
            <a:off x="6554788" y="3455988"/>
            <a:ext cx="471487" cy="455612"/>
            <a:chOff x="4106" y="2482"/>
            <a:chExt cx="297" cy="287"/>
          </a:xfrm>
        </p:grpSpPr>
        <p:sp>
          <p:nvSpPr>
            <p:cNvPr id="155730" name="Freeform 82"/>
            <p:cNvSpPr>
              <a:spLocks/>
            </p:cNvSpPr>
            <p:nvPr/>
          </p:nvSpPr>
          <p:spPr bwMode="auto">
            <a:xfrm>
              <a:off x="4106" y="2482"/>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1" name="Text Box 83"/>
            <p:cNvSpPr txBox="1">
              <a:spLocks noChangeArrowheads="1"/>
            </p:cNvSpPr>
            <p:nvPr/>
          </p:nvSpPr>
          <p:spPr bwMode="auto">
            <a:xfrm>
              <a:off x="4166" y="2519"/>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55732" name="Group 84"/>
          <p:cNvGrpSpPr>
            <a:grpSpLocks/>
          </p:cNvGrpSpPr>
          <p:nvPr/>
        </p:nvGrpSpPr>
        <p:grpSpPr bwMode="auto">
          <a:xfrm>
            <a:off x="7142163" y="3946525"/>
            <a:ext cx="471487" cy="436563"/>
            <a:chOff x="4643" y="2494"/>
            <a:chExt cx="297" cy="275"/>
          </a:xfrm>
        </p:grpSpPr>
        <p:sp>
          <p:nvSpPr>
            <p:cNvPr id="155733" name="Freeform 85"/>
            <p:cNvSpPr>
              <a:spLocks/>
            </p:cNvSpPr>
            <p:nvPr/>
          </p:nvSpPr>
          <p:spPr bwMode="auto">
            <a:xfrm>
              <a:off x="4643" y="2494"/>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4" name="Text Box 86"/>
            <p:cNvSpPr txBox="1">
              <a:spLocks noChangeArrowheads="1"/>
            </p:cNvSpPr>
            <p:nvPr/>
          </p:nvSpPr>
          <p:spPr bwMode="auto">
            <a:xfrm>
              <a:off x="4701" y="251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5735" name="Line 87"/>
          <p:cNvSpPr>
            <a:spLocks noChangeShapeType="1"/>
          </p:cNvSpPr>
          <p:nvPr/>
        </p:nvSpPr>
        <p:spPr bwMode="auto">
          <a:xfrm>
            <a:off x="7372350" y="3138488"/>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6" name="Line 88"/>
          <p:cNvSpPr>
            <a:spLocks noChangeShapeType="1"/>
          </p:cNvSpPr>
          <p:nvPr/>
        </p:nvSpPr>
        <p:spPr bwMode="auto">
          <a:xfrm flipH="1">
            <a:off x="5984875" y="2693988"/>
            <a:ext cx="550863"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7" name="Line 89"/>
          <p:cNvSpPr>
            <a:spLocks noChangeShapeType="1"/>
          </p:cNvSpPr>
          <p:nvPr/>
        </p:nvSpPr>
        <p:spPr bwMode="auto">
          <a:xfrm>
            <a:off x="6872288" y="2693988"/>
            <a:ext cx="296862"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8" name="Line 90"/>
          <p:cNvSpPr>
            <a:spLocks noChangeShapeType="1"/>
          </p:cNvSpPr>
          <p:nvPr/>
        </p:nvSpPr>
        <p:spPr bwMode="auto">
          <a:xfrm flipH="1">
            <a:off x="6811963" y="3119438"/>
            <a:ext cx="2968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39" name="Line 91"/>
          <p:cNvSpPr>
            <a:spLocks noChangeShapeType="1"/>
          </p:cNvSpPr>
          <p:nvPr/>
        </p:nvSpPr>
        <p:spPr bwMode="auto">
          <a:xfrm flipH="1">
            <a:off x="7391400" y="3576638"/>
            <a:ext cx="349250"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40" name="Line 92"/>
          <p:cNvSpPr>
            <a:spLocks noChangeShapeType="1"/>
          </p:cNvSpPr>
          <p:nvPr/>
        </p:nvSpPr>
        <p:spPr bwMode="auto">
          <a:xfrm>
            <a:off x="8008938" y="3563938"/>
            <a:ext cx="417512" cy="3619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741" name="Group 93"/>
          <p:cNvGrpSpPr>
            <a:grpSpLocks/>
          </p:cNvGrpSpPr>
          <p:nvPr/>
        </p:nvGrpSpPr>
        <p:grpSpPr bwMode="auto">
          <a:xfrm>
            <a:off x="1444625" y="4516438"/>
            <a:ext cx="396875" cy="368300"/>
            <a:chOff x="1304" y="2377"/>
            <a:chExt cx="250" cy="232"/>
          </a:xfrm>
        </p:grpSpPr>
        <p:sp>
          <p:nvSpPr>
            <p:cNvPr id="155742" name="Oval 9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43" name="Text Box 9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5744" name="Group 96"/>
          <p:cNvGrpSpPr>
            <a:grpSpLocks/>
          </p:cNvGrpSpPr>
          <p:nvPr/>
        </p:nvGrpSpPr>
        <p:grpSpPr bwMode="auto">
          <a:xfrm>
            <a:off x="606425" y="5048250"/>
            <a:ext cx="590550" cy="482600"/>
            <a:chOff x="358" y="3253"/>
            <a:chExt cx="372" cy="304"/>
          </a:xfrm>
        </p:grpSpPr>
        <p:sp>
          <p:nvSpPr>
            <p:cNvPr id="155745" name="Freeform 9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46" name="Text Box 98"/>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5747" name="Group 99"/>
          <p:cNvGrpSpPr>
            <a:grpSpLocks/>
          </p:cNvGrpSpPr>
          <p:nvPr/>
        </p:nvGrpSpPr>
        <p:grpSpPr bwMode="auto">
          <a:xfrm>
            <a:off x="3035300" y="5992813"/>
            <a:ext cx="590550" cy="471487"/>
            <a:chOff x="4747" y="2953"/>
            <a:chExt cx="372" cy="297"/>
          </a:xfrm>
        </p:grpSpPr>
        <p:sp>
          <p:nvSpPr>
            <p:cNvPr id="155748" name="Freeform 10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49" name="Text Box 101"/>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5750" name="Group 102"/>
          <p:cNvGrpSpPr>
            <a:grpSpLocks/>
          </p:cNvGrpSpPr>
          <p:nvPr/>
        </p:nvGrpSpPr>
        <p:grpSpPr bwMode="auto">
          <a:xfrm>
            <a:off x="1984375" y="4887913"/>
            <a:ext cx="396875" cy="368300"/>
            <a:chOff x="1304" y="2377"/>
            <a:chExt cx="250" cy="232"/>
          </a:xfrm>
        </p:grpSpPr>
        <p:sp>
          <p:nvSpPr>
            <p:cNvPr id="155751" name="Oval 10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52" name="Text Box 10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5753" name="Group 105"/>
          <p:cNvGrpSpPr>
            <a:grpSpLocks/>
          </p:cNvGrpSpPr>
          <p:nvPr/>
        </p:nvGrpSpPr>
        <p:grpSpPr bwMode="auto">
          <a:xfrm>
            <a:off x="2611438" y="5345113"/>
            <a:ext cx="396875" cy="368300"/>
            <a:chOff x="1304" y="2377"/>
            <a:chExt cx="250" cy="232"/>
          </a:xfrm>
        </p:grpSpPr>
        <p:sp>
          <p:nvSpPr>
            <p:cNvPr id="155754" name="Oval 10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55" name="Text Box 10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5756" name="Group 108"/>
          <p:cNvGrpSpPr>
            <a:grpSpLocks/>
          </p:cNvGrpSpPr>
          <p:nvPr/>
        </p:nvGrpSpPr>
        <p:grpSpPr bwMode="auto">
          <a:xfrm>
            <a:off x="1462088" y="5518150"/>
            <a:ext cx="471487" cy="455613"/>
            <a:chOff x="4106" y="2482"/>
            <a:chExt cx="297" cy="287"/>
          </a:xfrm>
        </p:grpSpPr>
        <p:sp>
          <p:nvSpPr>
            <p:cNvPr id="155757" name="Freeform 109"/>
            <p:cNvSpPr>
              <a:spLocks/>
            </p:cNvSpPr>
            <p:nvPr/>
          </p:nvSpPr>
          <p:spPr bwMode="auto">
            <a:xfrm>
              <a:off x="4106" y="2482"/>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58" name="Text Box 110"/>
            <p:cNvSpPr txBox="1">
              <a:spLocks noChangeArrowheads="1"/>
            </p:cNvSpPr>
            <p:nvPr/>
          </p:nvSpPr>
          <p:spPr bwMode="auto">
            <a:xfrm>
              <a:off x="4166" y="2519"/>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55759" name="Group 111"/>
          <p:cNvGrpSpPr>
            <a:grpSpLocks/>
          </p:cNvGrpSpPr>
          <p:nvPr/>
        </p:nvGrpSpPr>
        <p:grpSpPr bwMode="auto">
          <a:xfrm>
            <a:off x="2049463" y="6008688"/>
            <a:ext cx="471487" cy="436562"/>
            <a:chOff x="4643" y="2494"/>
            <a:chExt cx="297" cy="275"/>
          </a:xfrm>
        </p:grpSpPr>
        <p:sp>
          <p:nvSpPr>
            <p:cNvPr id="155760" name="Freeform 112"/>
            <p:cNvSpPr>
              <a:spLocks/>
            </p:cNvSpPr>
            <p:nvPr/>
          </p:nvSpPr>
          <p:spPr bwMode="auto">
            <a:xfrm>
              <a:off x="4643" y="2494"/>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1" name="Text Box 113"/>
            <p:cNvSpPr txBox="1">
              <a:spLocks noChangeArrowheads="1"/>
            </p:cNvSpPr>
            <p:nvPr/>
          </p:nvSpPr>
          <p:spPr bwMode="auto">
            <a:xfrm>
              <a:off x="4701" y="251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5762" name="Line 114"/>
          <p:cNvSpPr>
            <a:spLocks noChangeShapeType="1"/>
          </p:cNvSpPr>
          <p:nvPr/>
        </p:nvSpPr>
        <p:spPr bwMode="auto">
          <a:xfrm>
            <a:off x="2279650" y="5200650"/>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3" name="Line 115"/>
          <p:cNvSpPr>
            <a:spLocks noChangeShapeType="1"/>
          </p:cNvSpPr>
          <p:nvPr/>
        </p:nvSpPr>
        <p:spPr bwMode="auto">
          <a:xfrm flipH="1">
            <a:off x="892175" y="4756150"/>
            <a:ext cx="550863"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4" name="Line 116"/>
          <p:cNvSpPr>
            <a:spLocks noChangeShapeType="1"/>
          </p:cNvSpPr>
          <p:nvPr/>
        </p:nvSpPr>
        <p:spPr bwMode="auto">
          <a:xfrm>
            <a:off x="1779588" y="4756150"/>
            <a:ext cx="296862" cy="18891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5" name="Line 117"/>
          <p:cNvSpPr>
            <a:spLocks noChangeShapeType="1"/>
          </p:cNvSpPr>
          <p:nvPr/>
        </p:nvSpPr>
        <p:spPr bwMode="auto">
          <a:xfrm flipH="1">
            <a:off x="1719263" y="5181600"/>
            <a:ext cx="296862"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6" name="Line 118"/>
          <p:cNvSpPr>
            <a:spLocks noChangeShapeType="1"/>
          </p:cNvSpPr>
          <p:nvPr/>
        </p:nvSpPr>
        <p:spPr bwMode="auto">
          <a:xfrm flipH="1">
            <a:off x="2298700" y="5638800"/>
            <a:ext cx="349250"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7" name="Line 119"/>
          <p:cNvSpPr>
            <a:spLocks noChangeShapeType="1"/>
          </p:cNvSpPr>
          <p:nvPr/>
        </p:nvSpPr>
        <p:spPr bwMode="auto">
          <a:xfrm>
            <a:off x="2916238" y="5626100"/>
            <a:ext cx="417512" cy="3619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8" name="Freeform 120"/>
          <p:cNvSpPr>
            <a:spLocks/>
          </p:cNvSpPr>
          <p:nvPr/>
        </p:nvSpPr>
        <p:spPr bwMode="auto">
          <a:xfrm>
            <a:off x="1546225" y="4913313"/>
            <a:ext cx="955675" cy="1649412"/>
          </a:xfrm>
          <a:custGeom>
            <a:avLst/>
            <a:gdLst>
              <a:gd name="T0" fmla="*/ 195 w 602"/>
              <a:gd name="T1" fmla="*/ 1039 h 1039"/>
              <a:gd name="T2" fmla="*/ 322 w 602"/>
              <a:gd name="T3" fmla="*/ 810 h 1039"/>
              <a:gd name="T4" fmla="*/ 500 w 602"/>
              <a:gd name="T5" fmla="*/ 573 h 1039"/>
              <a:gd name="T6" fmla="*/ 593 w 602"/>
              <a:gd name="T7" fmla="*/ 480 h 1039"/>
              <a:gd name="T8" fmla="*/ 551 w 602"/>
              <a:gd name="T9" fmla="*/ 361 h 1039"/>
              <a:gd name="T10" fmla="*/ 390 w 602"/>
              <a:gd name="T11" fmla="*/ 268 h 1039"/>
              <a:gd name="T12" fmla="*/ 229 w 602"/>
              <a:gd name="T13" fmla="*/ 192 h 1039"/>
              <a:gd name="T14" fmla="*/ 220 w 602"/>
              <a:gd name="T15" fmla="*/ 98 h 1039"/>
              <a:gd name="T16" fmla="*/ 153 w 602"/>
              <a:gd name="T17" fmla="*/ 5 h 1039"/>
              <a:gd name="T18" fmla="*/ 68 w 602"/>
              <a:gd name="T19" fmla="*/ 65 h 1039"/>
              <a:gd name="T20" fmla="*/ 144 w 602"/>
              <a:gd name="T21" fmla="*/ 217 h 1039"/>
              <a:gd name="T22" fmla="*/ 254 w 602"/>
              <a:gd name="T23" fmla="*/ 412 h 1039"/>
              <a:gd name="T24" fmla="*/ 322 w 602"/>
              <a:gd name="T25" fmla="*/ 547 h 1039"/>
              <a:gd name="T26" fmla="*/ 263 w 602"/>
              <a:gd name="T27" fmla="*/ 700 h 1039"/>
              <a:gd name="T28" fmla="*/ 0 w 602"/>
              <a:gd name="T29" fmla="*/ 90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2" h="1039">
                <a:moveTo>
                  <a:pt x="195" y="1039"/>
                </a:moveTo>
                <a:cubicBezTo>
                  <a:pt x="233" y="963"/>
                  <a:pt x="271" y="888"/>
                  <a:pt x="322" y="810"/>
                </a:cubicBezTo>
                <a:cubicBezTo>
                  <a:pt x="373" y="732"/>
                  <a:pt x="455" y="628"/>
                  <a:pt x="500" y="573"/>
                </a:cubicBezTo>
                <a:cubicBezTo>
                  <a:pt x="545" y="518"/>
                  <a:pt x="584" y="515"/>
                  <a:pt x="593" y="480"/>
                </a:cubicBezTo>
                <a:cubicBezTo>
                  <a:pt x="602" y="445"/>
                  <a:pt x="585" y="396"/>
                  <a:pt x="551" y="361"/>
                </a:cubicBezTo>
                <a:cubicBezTo>
                  <a:pt x="517" y="326"/>
                  <a:pt x="444" y="296"/>
                  <a:pt x="390" y="268"/>
                </a:cubicBezTo>
                <a:cubicBezTo>
                  <a:pt x="336" y="240"/>
                  <a:pt x="257" y="220"/>
                  <a:pt x="229" y="192"/>
                </a:cubicBezTo>
                <a:cubicBezTo>
                  <a:pt x="201" y="164"/>
                  <a:pt x="233" y="129"/>
                  <a:pt x="220" y="98"/>
                </a:cubicBezTo>
                <a:cubicBezTo>
                  <a:pt x="207" y="67"/>
                  <a:pt x="178" y="10"/>
                  <a:pt x="153" y="5"/>
                </a:cubicBezTo>
                <a:cubicBezTo>
                  <a:pt x="128" y="0"/>
                  <a:pt x="70" y="30"/>
                  <a:pt x="68" y="65"/>
                </a:cubicBezTo>
                <a:cubicBezTo>
                  <a:pt x="66" y="100"/>
                  <a:pt x="113" y="159"/>
                  <a:pt x="144" y="217"/>
                </a:cubicBezTo>
                <a:cubicBezTo>
                  <a:pt x="175" y="275"/>
                  <a:pt x="224" y="357"/>
                  <a:pt x="254" y="412"/>
                </a:cubicBezTo>
                <a:cubicBezTo>
                  <a:pt x="284" y="467"/>
                  <a:pt x="320" y="499"/>
                  <a:pt x="322" y="547"/>
                </a:cubicBezTo>
                <a:cubicBezTo>
                  <a:pt x="324" y="595"/>
                  <a:pt x="317" y="641"/>
                  <a:pt x="263" y="700"/>
                </a:cubicBezTo>
                <a:cubicBezTo>
                  <a:pt x="209" y="759"/>
                  <a:pt x="104" y="831"/>
                  <a:pt x="0" y="903"/>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69" name="Line 121"/>
          <p:cNvSpPr>
            <a:spLocks noChangeShapeType="1"/>
          </p:cNvSpPr>
          <p:nvPr/>
        </p:nvSpPr>
        <p:spPr bwMode="auto">
          <a:xfrm>
            <a:off x="1573213" y="4881563"/>
            <a:ext cx="147637" cy="64452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770" name="Group 122"/>
          <p:cNvGrpSpPr>
            <a:grpSpLocks/>
          </p:cNvGrpSpPr>
          <p:nvPr/>
        </p:nvGrpSpPr>
        <p:grpSpPr bwMode="auto">
          <a:xfrm>
            <a:off x="4751388" y="5530850"/>
            <a:ext cx="590550" cy="471488"/>
            <a:chOff x="4747" y="2953"/>
            <a:chExt cx="372" cy="297"/>
          </a:xfrm>
        </p:grpSpPr>
        <p:sp>
          <p:nvSpPr>
            <p:cNvPr id="155771" name="Freeform 12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72" name="Text Box 124"/>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5773" name="Group 125"/>
          <p:cNvGrpSpPr>
            <a:grpSpLocks/>
          </p:cNvGrpSpPr>
          <p:nvPr/>
        </p:nvGrpSpPr>
        <p:grpSpPr bwMode="auto">
          <a:xfrm>
            <a:off x="5832475" y="4525963"/>
            <a:ext cx="396875" cy="368300"/>
            <a:chOff x="1304" y="2377"/>
            <a:chExt cx="250" cy="232"/>
          </a:xfrm>
        </p:grpSpPr>
        <p:sp>
          <p:nvSpPr>
            <p:cNvPr id="155774" name="Oval 12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75" name="Text Box 12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5776" name="Group 128"/>
          <p:cNvGrpSpPr>
            <a:grpSpLocks/>
          </p:cNvGrpSpPr>
          <p:nvPr/>
        </p:nvGrpSpPr>
        <p:grpSpPr bwMode="auto">
          <a:xfrm>
            <a:off x="6778625" y="5529263"/>
            <a:ext cx="590550" cy="482600"/>
            <a:chOff x="358" y="3253"/>
            <a:chExt cx="372" cy="304"/>
          </a:xfrm>
        </p:grpSpPr>
        <p:sp>
          <p:nvSpPr>
            <p:cNvPr id="155777" name="Freeform 12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78" name="Text Box 130"/>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5779" name="Group 131"/>
          <p:cNvGrpSpPr>
            <a:grpSpLocks/>
          </p:cNvGrpSpPr>
          <p:nvPr/>
        </p:nvGrpSpPr>
        <p:grpSpPr bwMode="auto">
          <a:xfrm>
            <a:off x="5254625" y="4897438"/>
            <a:ext cx="396875" cy="368300"/>
            <a:chOff x="1304" y="2377"/>
            <a:chExt cx="250" cy="232"/>
          </a:xfrm>
        </p:grpSpPr>
        <p:sp>
          <p:nvSpPr>
            <p:cNvPr id="155780" name="Oval 13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81" name="Text Box 13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5782" name="Line 134"/>
          <p:cNvSpPr>
            <a:spLocks noChangeShapeType="1"/>
          </p:cNvSpPr>
          <p:nvPr/>
        </p:nvSpPr>
        <p:spPr bwMode="auto">
          <a:xfrm flipH="1">
            <a:off x="5508625" y="4733925"/>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783" name="Group 135"/>
          <p:cNvGrpSpPr>
            <a:grpSpLocks/>
          </p:cNvGrpSpPr>
          <p:nvPr/>
        </p:nvGrpSpPr>
        <p:grpSpPr bwMode="auto">
          <a:xfrm>
            <a:off x="6091238" y="5527675"/>
            <a:ext cx="471487" cy="455613"/>
            <a:chOff x="3941" y="3283"/>
            <a:chExt cx="297" cy="287"/>
          </a:xfrm>
        </p:grpSpPr>
        <p:sp>
          <p:nvSpPr>
            <p:cNvPr id="155784" name="Freeform 136"/>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85" name="Text Box 137"/>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55786" name="Group 138"/>
          <p:cNvGrpSpPr>
            <a:grpSpLocks/>
          </p:cNvGrpSpPr>
          <p:nvPr/>
        </p:nvGrpSpPr>
        <p:grpSpPr bwMode="auto">
          <a:xfrm>
            <a:off x="5594350" y="5532438"/>
            <a:ext cx="471488" cy="436562"/>
            <a:chOff x="4478" y="3295"/>
            <a:chExt cx="297" cy="275"/>
          </a:xfrm>
        </p:grpSpPr>
        <p:sp>
          <p:nvSpPr>
            <p:cNvPr id="155787" name="Freeform 139"/>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88" name="Text Box 140"/>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55789" name="Line 141"/>
          <p:cNvSpPr>
            <a:spLocks noChangeShapeType="1"/>
          </p:cNvSpPr>
          <p:nvPr/>
        </p:nvSpPr>
        <p:spPr bwMode="auto">
          <a:xfrm>
            <a:off x="5559425" y="517048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5790" name="Group 142"/>
          <p:cNvGrpSpPr>
            <a:grpSpLocks/>
          </p:cNvGrpSpPr>
          <p:nvPr/>
        </p:nvGrpSpPr>
        <p:grpSpPr bwMode="auto">
          <a:xfrm>
            <a:off x="6408738" y="4860925"/>
            <a:ext cx="396875" cy="368300"/>
            <a:chOff x="1304" y="2377"/>
            <a:chExt cx="250" cy="232"/>
          </a:xfrm>
        </p:grpSpPr>
        <p:sp>
          <p:nvSpPr>
            <p:cNvPr id="155791" name="Oval 14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92" name="Text Box 14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55793" name="Line 145"/>
          <p:cNvSpPr>
            <a:spLocks noChangeShapeType="1"/>
          </p:cNvSpPr>
          <p:nvPr/>
        </p:nvSpPr>
        <p:spPr bwMode="auto">
          <a:xfrm>
            <a:off x="6172200" y="4746625"/>
            <a:ext cx="376238"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94" name="Line 146"/>
          <p:cNvSpPr>
            <a:spLocks noChangeShapeType="1"/>
          </p:cNvSpPr>
          <p:nvPr/>
        </p:nvSpPr>
        <p:spPr bwMode="auto">
          <a:xfrm flipH="1">
            <a:off x="5029200" y="5176838"/>
            <a:ext cx="241300"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95" name="Line 147"/>
          <p:cNvSpPr>
            <a:spLocks noChangeShapeType="1"/>
          </p:cNvSpPr>
          <p:nvPr/>
        </p:nvSpPr>
        <p:spPr bwMode="auto">
          <a:xfrm flipH="1">
            <a:off x="6319838" y="5176838"/>
            <a:ext cx="12065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96" name="Line 148"/>
          <p:cNvSpPr>
            <a:spLocks noChangeShapeType="1"/>
          </p:cNvSpPr>
          <p:nvPr/>
        </p:nvSpPr>
        <p:spPr bwMode="auto">
          <a:xfrm>
            <a:off x="6737350" y="5137150"/>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5797" name="Text Box 149"/>
          <p:cNvSpPr txBox="1">
            <a:spLocks noChangeArrowheads="1"/>
          </p:cNvSpPr>
          <p:nvPr/>
        </p:nvSpPr>
        <p:spPr bwMode="auto">
          <a:xfrm>
            <a:off x="3608388" y="2998788"/>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
        <p:nvSpPr>
          <p:cNvPr id="155798" name="Text Box 150"/>
          <p:cNvSpPr txBox="1">
            <a:spLocks noChangeArrowheads="1"/>
          </p:cNvSpPr>
          <p:nvPr/>
        </p:nvSpPr>
        <p:spPr bwMode="auto">
          <a:xfrm>
            <a:off x="1930400" y="4579938"/>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56675" name="Rectangle 3" descr="Rectangle: Click to edit Master text styles&#10;Second level&#10;Third level&#10;Fourth level&#10;Fifth level"/>
          <p:cNvSpPr>
            <a:spLocks noGrp="1" noChangeArrowheads="1"/>
          </p:cNvSpPr>
          <p:nvPr>
            <p:ph idx="1"/>
          </p:nvPr>
        </p:nvSpPr>
        <p:spPr>
          <a:xfrm>
            <a:off x="538163" y="762000"/>
            <a:ext cx="8213725" cy="522288"/>
          </a:xfrm>
        </p:spPr>
        <p:txBody>
          <a:bodyPr/>
          <a:lstStyle/>
          <a:p>
            <a:r>
              <a:rPr lang="en-US" sz="2000"/>
              <a:t>Insert the items </a:t>
            </a:r>
            <a:r>
              <a:rPr lang="en-US" sz="2000">
                <a:solidFill>
                  <a:srgbClr val="FF00FF"/>
                </a:solidFill>
              </a:rPr>
              <a:t>16</a:t>
            </a:r>
            <a:r>
              <a:rPr lang="en-US" sz="2000"/>
              <a:t>, 15, 14, 13, 12, 14.5</a:t>
            </a:r>
          </a:p>
          <a:p>
            <a:pPr>
              <a:buFont typeface="Wingdings" pitchFamily="2" charset="2"/>
              <a:buNone/>
            </a:pPr>
            <a:endParaRPr lang="en-US" sz="2000">
              <a:sym typeface="Symbol" pitchFamily="18" charset="2"/>
            </a:endParaRPr>
          </a:p>
        </p:txBody>
      </p:sp>
      <p:grpSp>
        <p:nvGrpSpPr>
          <p:cNvPr id="156676" name="Group 4"/>
          <p:cNvGrpSpPr>
            <a:grpSpLocks/>
          </p:cNvGrpSpPr>
          <p:nvPr/>
        </p:nvGrpSpPr>
        <p:grpSpPr bwMode="auto">
          <a:xfrm>
            <a:off x="398463" y="1265238"/>
            <a:ext cx="3152775" cy="1846262"/>
            <a:chOff x="3029" y="2389"/>
            <a:chExt cx="1986" cy="1163"/>
          </a:xfrm>
        </p:grpSpPr>
        <p:grpSp>
          <p:nvGrpSpPr>
            <p:cNvPr id="156677" name="Group 5"/>
            <p:cNvGrpSpPr>
              <a:grpSpLocks/>
            </p:cNvGrpSpPr>
            <p:nvPr/>
          </p:nvGrpSpPr>
          <p:grpSpPr bwMode="auto">
            <a:xfrm>
              <a:off x="3953" y="2389"/>
              <a:ext cx="212" cy="232"/>
              <a:chOff x="1304" y="2377"/>
              <a:chExt cx="212" cy="232"/>
            </a:xfrm>
          </p:grpSpPr>
          <p:sp>
            <p:nvSpPr>
              <p:cNvPr id="156678"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9" name="Text Box 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6680" name="Group 8"/>
            <p:cNvGrpSpPr>
              <a:grpSpLocks/>
            </p:cNvGrpSpPr>
            <p:nvPr/>
          </p:nvGrpSpPr>
          <p:grpSpPr bwMode="auto">
            <a:xfrm>
              <a:off x="3584" y="2848"/>
              <a:ext cx="212" cy="232"/>
              <a:chOff x="1304" y="2377"/>
              <a:chExt cx="212" cy="232"/>
            </a:xfrm>
          </p:grpSpPr>
          <p:sp>
            <p:nvSpPr>
              <p:cNvPr id="156681"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2" name="Text Box 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6683" name="Line 11"/>
            <p:cNvSpPr>
              <a:spLocks noChangeShapeType="1"/>
            </p:cNvSpPr>
            <p:nvPr/>
          </p:nvSpPr>
          <p:spPr bwMode="auto">
            <a:xfrm flipH="1">
              <a:off x="3774" y="2583"/>
              <a:ext cx="203" cy="33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684" name="Text Box 12"/>
            <p:cNvSpPr txBox="1">
              <a:spLocks noChangeArrowheads="1"/>
            </p:cNvSpPr>
            <p:nvPr/>
          </p:nvSpPr>
          <p:spPr bwMode="auto">
            <a:xfrm>
              <a:off x="3372" y="286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685" name="Group 13"/>
            <p:cNvGrpSpPr>
              <a:grpSpLocks/>
            </p:cNvGrpSpPr>
            <p:nvPr/>
          </p:nvGrpSpPr>
          <p:grpSpPr bwMode="auto">
            <a:xfrm>
              <a:off x="4400" y="2867"/>
              <a:ext cx="212" cy="232"/>
              <a:chOff x="1304" y="2377"/>
              <a:chExt cx="212" cy="232"/>
            </a:xfrm>
          </p:grpSpPr>
          <p:sp>
            <p:nvSpPr>
              <p:cNvPr id="156686" name="Oval 1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7" name="Text Box 1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6688" name="Line 16"/>
            <p:cNvSpPr>
              <a:spLocks noChangeShapeType="1"/>
            </p:cNvSpPr>
            <p:nvPr/>
          </p:nvSpPr>
          <p:spPr bwMode="auto">
            <a:xfrm>
              <a:off x="4144" y="2571"/>
              <a:ext cx="305" cy="33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689" name="Text Box 17"/>
            <p:cNvSpPr txBox="1">
              <a:spLocks noChangeArrowheads="1"/>
            </p:cNvSpPr>
            <p:nvPr/>
          </p:nvSpPr>
          <p:spPr bwMode="auto">
            <a:xfrm>
              <a:off x="4188" y="288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690" name="Group 18"/>
            <p:cNvGrpSpPr>
              <a:grpSpLocks/>
            </p:cNvGrpSpPr>
            <p:nvPr/>
          </p:nvGrpSpPr>
          <p:grpSpPr bwMode="auto">
            <a:xfrm>
              <a:off x="4803" y="3272"/>
              <a:ext cx="212" cy="232"/>
              <a:chOff x="1304" y="2377"/>
              <a:chExt cx="212" cy="232"/>
            </a:xfrm>
          </p:grpSpPr>
          <p:sp>
            <p:nvSpPr>
              <p:cNvPr id="156691" name="Oval 1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92" name="Text Box 2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6693" name="Line 21"/>
            <p:cNvSpPr>
              <a:spLocks noChangeShapeType="1"/>
            </p:cNvSpPr>
            <p:nvPr/>
          </p:nvSpPr>
          <p:spPr bwMode="auto">
            <a:xfrm>
              <a:off x="4584" y="3063"/>
              <a:ext cx="263" cy="254"/>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694" name="Text Box 22"/>
            <p:cNvSpPr txBox="1">
              <a:spLocks noChangeArrowheads="1"/>
            </p:cNvSpPr>
            <p:nvPr/>
          </p:nvSpPr>
          <p:spPr bwMode="auto">
            <a:xfrm>
              <a:off x="4637" y="330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695" name="Group 23"/>
            <p:cNvGrpSpPr>
              <a:grpSpLocks/>
            </p:cNvGrpSpPr>
            <p:nvPr/>
          </p:nvGrpSpPr>
          <p:grpSpPr bwMode="auto">
            <a:xfrm>
              <a:off x="3914" y="3298"/>
              <a:ext cx="212" cy="232"/>
              <a:chOff x="1304" y="2377"/>
              <a:chExt cx="212" cy="232"/>
            </a:xfrm>
          </p:grpSpPr>
          <p:sp>
            <p:nvSpPr>
              <p:cNvPr id="156696" name="Oval 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97" name="Text Box 2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6698" name="Text Box 26"/>
            <p:cNvSpPr txBox="1">
              <a:spLocks noChangeArrowheads="1"/>
            </p:cNvSpPr>
            <p:nvPr/>
          </p:nvSpPr>
          <p:spPr bwMode="auto">
            <a:xfrm>
              <a:off x="3730" y="3309"/>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6699" name="Text Box 27"/>
            <p:cNvSpPr txBox="1">
              <a:spLocks noChangeArrowheads="1"/>
            </p:cNvSpPr>
            <p:nvPr/>
          </p:nvSpPr>
          <p:spPr bwMode="auto">
            <a:xfrm>
              <a:off x="3714" y="2400"/>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700" name="Group 28"/>
            <p:cNvGrpSpPr>
              <a:grpSpLocks/>
            </p:cNvGrpSpPr>
            <p:nvPr/>
          </p:nvGrpSpPr>
          <p:grpSpPr bwMode="auto">
            <a:xfrm>
              <a:off x="3196" y="3296"/>
              <a:ext cx="212" cy="232"/>
              <a:chOff x="1304" y="2377"/>
              <a:chExt cx="212" cy="232"/>
            </a:xfrm>
          </p:grpSpPr>
          <p:sp>
            <p:nvSpPr>
              <p:cNvPr id="156701" name="Oval 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2" name="Text Box 3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6703" name="Line 31"/>
            <p:cNvSpPr>
              <a:spLocks noChangeShapeType="1"/>
            </p:cNvSpPr>
            <p:nvPr/>
          </p:nvSpPr>
          <p:spPr bwMode="auto">
            <a:xfrm flipH="1">
              <a:off x="3337" y="3041"/>
              <a:ext cx="246" cy="27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4" name="Line 32"/>
            <p:cNvSpPr>
              <a:spLocks noChangeShapeType="1"/>
            </p:cNvSpPr>
            <p:nvPr/>
          </p:nvSpPr>
          <p:spPr bwMode="auto">
            <a:xfrm>
              <a:off x="3769" y="3041"/>
              <a:ext cx="212" cy="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5" name="Text Box 33"/>
            <p:cNvSpPr txBox="1">
              <a:spLocks noChangeArrowheads="1"/>
            </p:cNvSpPr>
            <p:nvPr/>
          </p:nvSpPr>
          <p:spPr bwMode="auto">
            <a:xfrm>
              <a:off x="3029" y="3321"/>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706" name="Group 34"/>
            <p:cNvGrpSpPr>
              <a:grpSpLocks/>
            </p:cNvGrpSpPr>
            <p:nvPr/>
          </p:nvGrpSpPr>
          <p:grpSpPr bwMode="auto">
            <a:xfrm>
              <a:off x="4149" y="3301"/>
              <a:ext cx="212" cy="232"/>
              <a:chOff x="1304" y="2377"/>
              <a:chExt cx="212" cy="232"/>
            </a:xfrm>
          </p:grpSpPr>
          <p:sp>
            <p:nvSpPr>
              <p:cNvPr id="156707" name="Oval 3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8" name="Text Box 3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6709" name="Line 37"/>
            <p:cNvSpPr>
              <a:spLocks noChangeShapeType="1"/>
            </p:cNvSpPr>
            <p:nvPr/>
          </p:nvSpPr>
          <p:spPr bwMode="auto">
            <a:xfrm flipH="1">
              <a:off x="4286" y="3083"/>
              <a:ext cx="144"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10" name="Text Box 38"/>
            <p:cNvSpPr txBox="1">
              <a:spLocks noChangeArrowheads="1"/>
            </p:cNvSpPr>
            <p:nvPr/>
          </p:nvSpPr>
          <p:spPr bwMode="auto">
            <a:xfrm>
              <a:off x="4350" y="331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sp>
        <p:nvSpPr>
          <p:cNvPr id="156711" name="Text Box 39"/>
          <p:cNvSpPr txBox="1">
            <a:spLocks noChangeArrowheads="1"/>
          </p:cNvSpPr>
          <p:nvPr/>
        </p:nvSpPr>
        <p:spPr bwMode="auto">
          <a:xfrm>
            <a:off x="527050" y="334645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16:</a:t>
            </a:r>
          </a:p>
        </p:txBody>
      </p:sp>
      <p:grpSp>
        <p:nvGrpSpPr>
          <p:cNvPr id="156712" name="Group 40"/>
          <p:cNvGrpSpPr>
            <a:grpSpLocks/>
          </p:cNvGrpSpPr>
          <p:nvPr/>
        </p:nvGrpSpPr>
        <p:grpSpPr bwMode="auto">
          <a:xfrm>
            <a:off x="2219325" y="3624263"/>
            <a:ext cx="336550" cy="368300"/>
            <a:chOff x="1304" y="2377"/>
            <a:chExt cx="212" cy="232"/>
          </a:xfrm>
        </p:grpSpPr>
        <p:sp>
          <p:nvSpPr>
            <p:cNvPr id="156713" name="Oval 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14" name="Text Box 4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6715" name="Group 43"/>
          <p:cNvGrpSpPr>
            <a:grpSpLocks/>
          </p:cNvGrpSpPr>
          <p:nvPr/>
        </p:nvGrpSpPr>
        <p:grpSpPr bwMode="auto">
          <a:xfrm>
            <a:off x="1633538" y="4352925"/>
            <a:ext cx="336550" cy="368300"/>
            <a:chOff x="1304" y="2377"/>
            <a:chExt cx="212" cy="232"/>
          </a:xfrm>
        </p:grpSpPr>
        <p:sp>
          <p:nvSpPr>
            <p:cNvPr id="156716"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17" name="Text Box 4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6718" name="Line 46"/>
          <p:cNvSpPr>
            <a:spLocks noChangeShapeType="1"/>
          </p:cNvSpPr>
          <p:nvPr/>
        </p:nvSpPr>
        <p:spPr bwMode="auto">
          <a:xfrm flipH="1">
            <a:off x="1935163" y="3932238"/>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19" name="Text Box 47"/>
          <p:cNvSpPr txBox="1">
            <a:spLocks noChangeArrowheads="1"/>
          </p:cNvSpPr>
          <p:nvPr/>
        </p:nvSpPr>
        <p:spPr bwMode="auto">
          <a:xfrm>
            <a:off x="1296988" y="43767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720" name="Group 48"/>
          <p:cNvGrpSpPr>
            <a:grpSpLocks/>
          </p:cNvGrpSpPr>
          <p:nvPr/>
        </p:nvGrpSpPr>
        <p:grpSpPr bwMode="auto">
          <a:xfrm>
            <a:off x="2928938" y="4383088"/>
            <a:ext cx="336550" cy="368300"/>
            <a:chOff x="1304" y="2377"/>
            <a:chExt cx="212" cy="232"/>
          </a:xfrm>
        </p:grpSpPr>
        <p:sp>
          <p:nvSpPr>
            <p:cNvPr id="156721" name="Oval 4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22" name="Text Box 5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6723" name="Line 51"/>
          <p:cNvSpPr>
            <a:spLocks noChangeShapeType="1"/>
          </p:cNvSpPr>
          <p:nvPr/>
        </p:nvSpPr>
        <p:spPr bwMode="auto">
          <a:xfrm>
            <a:off x="2522538" y="3913188"/>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24" name="Text Box 52"/>
          <p:cNvSpPr txBox="1">
            <a:spLocks noChangeArrowheads="1"/>
          </p:cNvSpPr>
          <p:nvPr/>
        </p:nvSpPr>
        <p:spPr bwMode="auto">
          <a:xfrm>
            <a:off x="2592388" y="44084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6725" name="Group 53"/>
          <p:cNvGrpSpPr>
            <a:grpSpLocks/>
          </p:cNvGrpSpPr>
          <p:nvPr/>
        </p:nvGrpSpPr>
        <p:grpSpPr bwMode="auto">
          <a:xfrm>
            <a:off x="3568700" y="5026025"/>
            <a:ext cx="336550" cy="368300"/>
            <a:chOff x="1304" y="2377"/>
            <a:chExt cx="212" cy="232"/>
          </a:xfrm>
        </p:grpSpPr>
        <p:sp>
          <p:nvSpPr>
            <p:cNvPr id="156726" name="Oval 5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27" name="Text Box 5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6728" name="Line 56"/>
          <p:cNvSpPr>
            <a:spLocks noChangeShapeType="1"/>
          </p:cNvSpPr>
          <p:nvPr/>
        </p:nvSpPr>
        <p:spPr bwMode="auto">
          <a:xfrm>
            <a:off x="3221038" y="4694238"/>
            <a:ext cx="417512"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29" name="Text Box 57"/>
          <p:cNvSpPr txBox="1">
            <a:spLocks noChangeArrowheads="1"/>
          </p:cNvSpPr>
          <p:nvPr/>
        </p:nvSpPr>
        <p:spPr bwMode="auto">
          <a:xfrm>
            <a:off x="3305175" y="50800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6730" name="Group 58"/>
          <p:cNvGrpSpPr>
            <a:grpSpLocks/>
          </p:cNvGrpSpPr>
          <p:nvPr/>
        </p:nvGrpSpPr>
        <p:grpSpPr bwMode="auto">
          <a:xfrm>
            <a:off x="2157413" y="5067300"/>
            <a:ext cx="336550" cy="368300"/>
            <a:chOff x="1304" y="2377"/>
            <a:chExt cx="212" cy="232"/>
          </a:xfrm>
        </p:grpSpPr>
        <p:sp>
          <p:nvSpPr>
            <p:cNvPr id="156731" name="Oval 5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32" name="Text Box 6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6733" name="Text Box 61"/>
          <p:cNvSpPr txBox="1">
            <a:spLocks noChangeArrowheads="1"/>
          </p:cNvSpPr>
          <p:nvPr/>
        </p:nvSpPr>
        <p:spPr bwMode="auto">
          <a:xfrm>
            <a:off x="1865313" y="5084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6734" name="Text Box 62"/>
          <p:cNvSpPr txBox="1">
            <a:spLocks noChangeArrowheads="1"/>
          </p:cNvSpPr>
          <p:nvPr/>
        </p:nvSpPr>
        <p:spPr bwMode="auto">
          <a:xfrm>
            <a:off x="1839913" y="36417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6735" name="Group 63"/>
          <p:cNvGrpSpPr>
            <a:grpSpLocks/>
          </p:cNvGrpSpPr>
          <p:nvPr/>
        </p:nvGrpSpPr>
        <p:grpSpPr bwMode="auto">
          <a:xfrm>
            <a:off x="1017588" y="5064125"/>
            <a:ext cx="336550" cy="368300"/>
            <a:chOff x="1304" y="2377"/>
            <a:chExt cx="212" cy="232"/>
          </a:xfrm>
        </p:grpSpPr>
        <p:sp>
          <p:nvSpPr>
            <p:cNvPr id="156736" name="Oval 6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37" name="Text Box 6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6738" name="Line 66"/>
          <p:cNvSpPr>
            <a:spLocks noChangeShapeType="1"/>
          </p:cNvSpPr>
          <p:nvPr/>
        </p:nvSpPr>
        <p:spPr bwMode="auto">
          <a:xfrm flipH="1">
            <a:off x="1241425" y="4659313"/>
            <a:ext cx="390525"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39" name="Line 67"/>
          <p:cNvSpPr>
            <a:spLocks noChangeShapeType="1"/>
          </p:cNvSpPr>
          <p:nvPr/>
        </p:nvSpPr>
        <p:spPr bwMode="auto">
          <a:xfrm>
            <a:off x="1927225" y="4659313"/>
            <a:ext cx="33655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40" name="Text Box 68"/>
          <p:cNvSpPr txBox="1">
            <a:spLocks noChangeArrowheads="1"/>
          </p:cNvSpPr>
          <p:nvPr/>
        </p:nvSpPr>
        <p:spPr bwMode="auto">
          <a:xfrm>
            <a:off x="752475" y="51038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741" name="Group 69"/>
          <p:cNvGrpSpPr>
            <a:grpSpLocks/>
          </p:cNvGrpSpPr>
          <p:nvPr/>
        </p:nvGrpSpPr>
        <p:grpSpPr bwMode="auto">
          <a:xfrm>
            <a:off x="2530475" y="5072063"/>
            <a:ext cx="336550" cy="368300"/>
            <a:chOff x="1304" y="2377"/>
            <a:chExt cx="212" cy="232"/>
          </a:xfrm>
        </p:grpSpPr>
        <p:sp>
          <p:nvSpPr>
            <p:cNvPr id="156742" name="Oval 7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43" name="Text Box 7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6744" name="Line 72"/>
          <p:cNvSpPr>
            <a:spLocks noChangeShapeType="1"/>
          </p:cNvSpPr>
          <p:nvPr/>
        </p:nvSpPr>
        <p:spPr bwMode="auto">
          <a:xfrm flipH="1">
            <a:off x="2747963" y="4725988"/>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45" name="Text Box 73"/>
          <p:cNvSpPr txBox="1">
            <a:spLocks noChangeArrowheads="1"/>
          </p:cNvSpPr>
          <p:nvPr/>
        </p:nvSpPr>
        <p:spPr bwMode="auto">
          <a:xfrm>
            <a:off x="2849563" y="50958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6746" name="Group 74"/>
          <p:cNvGrpSpPr>
            <a:grpSpLocks/>
          </p:cNvGrpSpPr>
          <p:nvPr/>
        </p:nvGrpSpPr>
        <p:grpSpPr bwMode="auto">
          <a:xfrm>
            <a:off x="4151313" y="5589588"/>
            <a:ext cx="406400" cy="344487"/>
            <a:chOff x="2615" y="3521"/>
            <a:chExt cx="256" cy="217"/>
          </a:xfrm>
        </p:grpSpPr>
        <p:sp>
          <p:nvSpPr>
            <p:cNvPr id="156747" name="Oval 75"/>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48" name="Text Box 76"/>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6749" name="Line 77"/>
          <p:cNvSpPr>
            <a:spLocks noChangeShapeType="1"/>
          </p:cNvSpPr>
          <p:nvPr/>
        </p:nvSpPr>
        <p:spPr bwMode="auto">
          <a:xfrm>
            <a:off x="3873500" y="5311775"/>
            <a:ext cx="388938"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50" name="Text Box 78"/>
          <p:cNvSpPr txBox="1">
            <a:spLocks noChangeArrowheads="1"/>
          </p:cNvSpPr>
          <p:nvPr/>
        </p:nvSpPr>
        <p:spPr bwMode="auto">
          <a:xfrm>
            <a:off x="3902075" y="56499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57699" name="Rectangle 3" descr="Rectangle: Click to edit Master text styles&#10;Second level&#10;Third level&#10;Fourth level&#10;Fifth level"/>
          <p:cNvSpPr>
            <a:spLocks noGrp="1" noChangeArrowheads="1"/>
          </p:cNvSpPr>
          <p:nvPr>
            <p:ph idx="1"/>
          </p:nvPr>
        </p:nvSpPr>
        <p:spPr>
          <a:xfrm>
            <a:off x="538163" y="762000"/>
            <a:ext cx="8213725" cy="522288"/>
          </a:xfrm>
        </p:spPr>
        <p:txBody>
          <a:bodyPr/>
          <a:lstStyle/>
          <a:p>
            <a:r>
              <a:rPr lang="en-US" sz="2000"/>
              <a:t>Insert the items 16, </a:t>
            </a:r>
            <a:r>
              <a:rPr lang="en-US" sz="2000">
                <a:solidFill>
                  <a:srgbClr val="FF00FF"/>
                </a:solidFill>
              </a:rPr>
              <a:t>15</a:t>
            </a:r>
            <a:r>
              <a:rPr lang="en-US" sz="2000"/>
              <a:t>, 14, 13, 12, 14.5</a:t>
            </a:r>
          </a:p>
          <a:p>
            <a:pPr>
              <a:buFont typeface="Wingdings" pitchFamily="2" charset="2"/>
              <a:buNone/>
            </a:pPr>
            <a:endParaRPr lang="en-US" sz="2000">
              <a:sym typeface="Symbol" pitchFamily="18" charset="2"/>
            </a:endParaRPr>
          </a:p>
        </p:txBody>
      </p:sp>
      <p:sp>
        <p:nvSpPr>
          <p:cNvPr id="157700" name="Text Box 4"/>
          <p:cNvSpPr txBox="1">
            <a:spLocks noChangeArrowheads="1"/>
          </p:cNvSpPr>
          <p:nvPr/>
        </p:nvSpPr>
        <p:spPr bwMode="auto">
          <a:xfrm>
            <a:off x="361950" y="260985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15:</a:t>
            </a:r>
          </a:p>
        </p:txBody>
      </p:sp>
      <p:grpSp>
        <p:nvGrpSpPr>
          <p:cNvPr id="157701" name="Group 5"/>
          <p:cNvGrpSpPr>
            <a:grpSpLocks/>
          </p:cNvGrpSpPr>
          <p:nvPr/>
        </p:nvGrpSpPr>
        <p:grpSpPr bwMode="auto">
          <a:xfrm>
            <a:off x="1208088" y="3103563"/>
            <a:ext cx="336550" cy="368300"/>
            <a:chOff x="1304" y="2377"/>
            <a:chExt cx="212" cy="232"/>
          </a:xfrm>
        </p:grpSpPr>
        <p:sp>
          <p:nvSpPr>
            <p:cNvPr id="157702"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03" name="Text Box 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7704" name="Group 8"/>
          <p:cNvGrpSpPr>
            <a:grpSpLocks/>
          </p:cNvGrpSpPr>
          <p:nvPr/>
        </p:nvGrpSpPr>
        <p:grpSpPr bwMode="auto">
          <a:xfrm>
            <a:off x="622300" y="3832225"/>
            <a:ext cx="336550" cy="368300"/>
            <a:chOff x="1304" y="2377"/>
            <a:chExt cx="212" cy="232"/>
          </a:xfrm>
        </p:grpSpPr>
        <p:sp>
          <p:nvSpPr>
            <p:cNvPr id="157705"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06" name="Text Box 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7707" name="Line 11"/>
          <p:cNvSpPr>
            <a:spLocks noChangeShapeType="1"/>
          </p:cNvSpPr>
          <p:nvPr/>
        </p:nvSpPr>
        <p:spPr bwMode="auto">
          <a:xfrm flipH="1">
            <a:off x="923925" y="3411538"/>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08" name="Text Box 12"/>
          <p:cNvSpPr txBox="1">
            <a:spLocks noChangeArrowheads="1"/>
          </p:cNvSpPr>
          <p:nvPr/>
        </p:nvSpPr>
        <p:spPr bwMode="auto">
          <a:xfrm>
            <a:off x="285750" y="3856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709" name="Group 13"/>
          <p:cNvGrpSpPr>
            <a:grpSpLocks/>
          </p:cNvGrpSpPr>
          <p:nvPr/>
        </p:nvGrpSpPr>
        <p:grpSpPr bwMode="auto">
          <a:xfrm>
            <a:off x="1673225" y="3862388"/>
            <a:ext cx="336550" cy="368300"/>
            <a:chOff x="1304" y="2377"/>
            <a:chExt cx="212" cy="232"/>
          </a:xfrm>
        </p:grpSpPr>
        <p:sp>
          <p:nvSpPr>
            <p:cNvPr id="157710" name="Oval 1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1" name="Text Box 1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grpSp>
        <p:nvGrpSpPr>
          <p:cNvPr id="157712" name="Group 16"/>
          <p:cNvGrpSpPr>
            <a:grpSpLocks/>
          </p:cNvGrpSpPr>
          <p:nvPr/>
        </p:nvGrpSpPr>
        <p:grpSpPr bwMode="auto">
          <a:xfrm>
            <a:off x="2046288" y="4505325"/>
            <a:ext cx="336550" cy="368300"/>
            <a:chOff x="1304" y="2377"/>
            <a:chExt cx="212" cy="232"/>
          </a:xfrm>
        </p:grpSpPr>
        <p:sp>
          <p:nvSpPr>
            <p:cNvPr id="157713" name="Oval 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4" name="Text Box 1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7715" name="Text Box 19"/>
          <p:cNvSpPr txBox="1">
            <a:spLocks noChangeArrowheads="1"/>
          </p:cNvSpPr>
          <p:nvPr/>
        </p:nvSpPr>
        <p:spPr bwMode="auto">
          <a:xfrm>
            <a:off x="1782763" y="45593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57716" name="Group 20"/>
          <p:cNvGrpSpPr>
            <a:grpSpLocks/>
          </p:cNvGrpSpPr>
          <p:nvPr/>
        </p:nvGrpSpPr>
        <p:grpSpPr bwMode="auto">
          <a:xfrm>
            <a:off x="912813" y="4546600"/>
            <a:ext cx="336550" cy="368300"/>
            <a:chOff x="1304" y="2377"/>
            <a:chExt cx="212" cy="232"/>
          </a:xfrm>
        </p:grpSpPr>
        <p:sp>
          <p:nvSpPr>
            <p:cNvPr id="157717"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8" name="Text Box 2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7719" name="Text Box 23"/>
          <p:cNvSpPr txBox="1">
            <a:spLocks noChangeArrowheads="1"/>
          </p:cNvSpPr>
          <p:nvPr/>
        </p:nvSpPr>
        <p:spPr bwMode="auto">
          <a:xfrm>
            <a:off x="620713" y="45640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720" name="Group 24"/>
          <p:cNvGrpSpPr>
            <a:grpSpLocks/>
          </p:cNvGrpSpPr>
          <p:nvPr/>
        </p:nvGrpSpPr>
        <p:grpSpPr bwMode="auto">
          <a:xfrm>
            <a:off x="306388" y="4543425"/>
            <a:ext cx="336550" cy="368300"/>
            <a:chOff x="1304" y="2377"/>
            <a:chExt cx="212" cy="232"/>
          </a:xfrm>
        </p:grpSpPr>
        <p:sp>
          <p:nvSpPr>
            <p:cNvPr id="157721" name="Oval 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22" name="Text Box 2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7723" name="Text Box 27"/>
          <p:cNvSpPr txBox="1">
            <a:spLocks noChangeArrowheads="1"/>
          </p:cNvSpPr>
          <p:nvPr/>
        </p:nvSpPr>
        <p:spPr bwMode="auto">
          <a:xfrm>
            <a:off x="41275" y="45831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724" name="Group 28"/>
          <p:cNvGrpSpPr>
            <a:grpSpLocks/>
          </p:cNvGrpSpPr>
          <p:nvPr/>
        </p:nvGrpSpPr>
        <p:grpSpPr bwMode="auto">
          <a:xfrm>
            <a:off x="1308100" y="4551363"/>
            <a:ext cx="336550" cy="368300"/>
            <a:chOff x="1304" y="2377"/>
            <a:chExt cx="212" cy="232"/>
          </a:xfrm>
        </p:grpSpPr>
        <p:sp>
          <p:nvSpPr>
            <p:cNvPr id="157725" name="Oval 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26" name="Text Box 3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7727" name="Text Box 31"/>
          <p:cNvSpPr txBox="1">
            <a:spLocks noChangeArrowheads="1"/>
          </p:cNvSpPr>
          <p:nvPr/>
        </p:nvSpPr>
        <p:spPr bwMode="auto">
          <a:xfrm>
            <a:off x="1195388" y="43370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728" name="Group 32"/>
          <p:cNvGrpSpPr>
            <a:grpSpLocks/>
          </p:cNvGrpSpPr>
          <p:nvPr/>
        </p:nvGrpSpPr>
        <p:grpSpPr bwMode="auto">
          <a:xfrm>
            <a:off x="2473325" y="5068888"/>
            <a:ext cx="406400" cy="344487"/>
            <a:chOff x="2615" y="3521"/>
            <a:chExt cx="256" cy="217"/>
          </a:xfrm>
        </p:grpSpPr>
        <p:sp>
          <p:nvSpPr>
            <p:cNvPr id="157729" name="Oval 33"/>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0" name="Text Box 34"/>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7731" name="Text Box 35"/>
          <p:cNvSpPr txBox="1">
            <a:spLocks noChangeArrowheads="1"/>
          </p:cNvSpPr>
          <p:nvPr/>
        </p:nvSpPr>
        <p:spPr bwMode="auto">
          <a:xfrm>
            <a:off x="2224088" y="51292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7732" name="Group 36"/>
          <p:cNvGrpSpPr>
            <a:grpSpLocks/>
          </p:cNvGrpSpPr>
          <p:nvPr/>
        </p:nvGrpSpPr>
        <p:grpSpPr bwMode="auto">
          <a:xfrm>
            <a:off x="1954213" y="5718175"/>
            <a:ext cx="406400" cy="344488"/>
            <a:chOff x="2615" y="3521"/>
            <a:chExt cx="256" cy="217"/>
          </a:xfrm>
        </p:grpSpPr>
        <p:sp>
          <p:nvSpPr>
            <p:cNvPr id="157733" name="Oval 3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4" name="Text Box 3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sp>
        <p:nvSpPr>
          <p:cNvPr id="157735" name="Line 39"/>
          <p:cNvSpPr>
            <a:spLocks noChangeShapeType="1"/>
          </p:cNvSpPr>
          <p:nvPr/>
        </p:nvSpPr>
        <p:spPr bwMode="auto">
          <a:xfrm flipH="1">
            <a:off x="2184400" y="5376863"/>
            <a:ext cx="363538" cy="363537"/>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36" name="Text Box 40"/>
          <p:cNvSpPr txBox="1">
            <a:spLocks noChangeArrowheads="1"/>
          </p:cNvSpPr>
          <p:nvPr/>
        </p:nvSpPr>
        <p:spPr bwMode="auto">
          <a:xfrm>
            <a:off x="1704975" y="57118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737" name="Group 41"/>
          <p:cNvGrpSpPr>
            <a:grpSpLocks/>
          </p:cNvGrpSpPr>
          <p:nvPr/>
        </p:nvGrpSpPr>
        <p:grpSpPr bwMode="auto">
          <a:xfrm>
            <a:off x="4594225" y="1200150"/>
            <a:ext cx="396875" cy="368300"/>
            <a:chOff x="1304" y="2377"/>
            <a:chExt cx="250" cy="232"/>
          </a:xfrm>
        </p:grpSpPr>
        <p:sp>
          <p:nvSpPr>
            <p:cNvPr id="157738" name="Oval 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9" name="Text Box 4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7740" name="Group 44"/>
          <p:cNvGrpSpPr>
            <a:grpSpLocks/>
          </p:cNvGrpSpPr>
          <p:nvPr/>
        </p:nvGrpSpPr>
        <p:grpSpPr bwMode="auto">
          <a:xfrm>
            <a:off x="3756025" y="1731963"/>
            <a:ext cx="590550" cy="482600"/>
            <a:chOff x="358" y="3253"/>
            <a:chExt cx="372" cy="304"/>
          </a:xfrm>
        </p:grpSpPr>
        <p:sp>
          <p:nvSpPr>
            <p:cNvPr id="157741" name="Freeform 45"/>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42" name="Text Box 46"/>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7743" name="Group 47"/>
          <p:cNvGrpSpPr>
            <a:grpSpLocks/>
          </p:cNvGrpSpPr>
          <p:nvPr/>
        </p:nvGrpSpPr>
        <p:grpSpPr bwMode="auto">
          <a:xfrm>
            <a:off x="4206875" y="1571625"/>
            <a:ext cx="1985963" cy="1570038"/>
            <a:chOff x="69" y="1777"/>
            <a:chExt cx="1251" cy="989"/>
          </a:xfrm>
        </p:grpSpPr>
        <p:grpSp>
          <p:nvGrpSpPr>
            <p:cNvPr id="157744" name="Group 48"/>
            <p:cNvGrpSpPr>
              <a:grpSpLocks/>
            </p:cNvGrpSpPr>
            <p:nvPr/>
          </p:nvGrpSpPr>
          <p:grpSpPr bwMode="auto">
            <a:xfrm>
              <a:off x="948" y="2176"/>
              <a:ext cx="372" cy="297"/>
              <a:chOff x="4747" y="2953"/>
              <a:chExt cx="372" cy="297"/>
            </a:xfrm>
          </p:grpSpPr>
          <p:sp>
            <p:nvSpPr>
              <p:cNvPr id="157745" name="Freeform 49"/>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46" name="Text Box 50"/>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7747" name="Group 51"/>
            <p:cNvGrpSpPr>
              <a:grpSpLocks/>
            </p:cNvGrpSpPr>
            <p:nvPr/>
          </p:nvGrpSpPr>
          <p:grpSpPr bwMode="auto">
            <a:xfrm>
              <a:off x="653" y="1777"/>
              <a:ext cx="250" cy="232"/>
              <a:chOff x="1304" y="2377"/>
              <a:chExt cx="250" cy="232"/>
            </a:xfrm>
          </p:grpSpPr>
          <p:sp>
            <p:nvSpPr>
              <p:cNvPr id="157748" name="Oval 5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49" name="Text Box 5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7750" name="Group 54"/>
            <p:cNvGrpSpPr>
              <a:grpSpLocks/>
            </p:cNvGrpSpPr>
            <p:nvPr/>
          </p:nvGrpSpPr>
          <p:grpSpPr bwMode="auto">
            <a:xfrm>
              <a:off x="69" y="2065"/>
              <a:ext cx="834" cy="701"/>
              <a:chOff x="669" y="2057"/>
              <a:chExt cx="834" cy="701"/>
            </a:xfrm>
          </p:grpSpPr>
          <p:grpSp>
            <p:nvGrpSpPr>
              <p:cNvPr id="157751" name="Group 55"/>
              <p:cNvGrpSpPr>
                <a:grpSpLocks/>
              </p:cNvGrpSpPr>
              <p:nvPr/>
            </p:nvGrpSpPr>
            <p:grpSpPr bwMode="auto">
              <a:xfrm>
                <a:off x="952" y="2057"/>
                <a:ext cx="250" cy="232"/>
                <a:chOff x="1304" y="2377"/>
                <a:chExt cx="250" cy="232"/>
              </a:xfrm>
            </p:grpSpPr>
            <p:sp>
              <p:nvSpPr>
                <p:cNvPr id="157752" name="Oval 5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53" name="Text Box 5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7754" name="Line 58"/>
              <p:cNvSpPr>
                <a:spLocks noChangeShapeType="1"/>
              </p:cNvSpPr>
              <p:nvPr/>
            </p:nvSpPr>
            <p:spPr bwMode="auto">
              <a:xfrm>
                <a:off x="1118" y="2267"/>
                <a:ext cx="246"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55" name="Line 59"/>
              <p:cNvSpPr>
                <a:spLocks noChangeShapeType="1"/>
              </p:cNvSpPr>
              <p:nvPr/>
            </p:nvSpPr>
            <p:spPr bwMode="auto">
              <a:xfrm flipH="1">
                <a:off x="813" y="2259"/>
                <a:ext cx="161"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56" name="Freeform 60"/>
              <p:cNvSpPr>
                <a:spLocks/>
              </p:cNvSpPr>
              <p:nvPr/>
            </p:nvSpPr>
            <p:spPr bwMode="auto">
              <a:xfrm>
                <a:off x="669" y="2471"/>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57" name="Freeform 61"/>
              <p:cNvSpPr>
                <a:spLocks/>
              </p:cNvSpPr>
              <p:nvPr/>
            </p:nvSpPr>
            <p:spPr bwMode="auto">
              <a:xfrm>
                <a:off x="1206" y="24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58" name="Text Box 62"/>
              <p:cNvSpPr txBox="1">
                <a:spLocks noChangeArrowheads="1"/>
              </p:cNvSpPr>
              <p:nvPr/>
            </p:nvSpPr>
            <p:spPr bwMode="auto">
              <a:xfrm>
                <a:off x="729" y="2508"/>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7759" name="Text Box 63"/>
              <p:cNvSpPr txBox="1">
                <a:spLocks noChangeArrowheads="1"/>
              </p:cNvSpPr>
              <p:nvPr/>
            </p:nvSpPr>
            <p:spPr bwMode="auto">
              <a:xfrm>
                <a:off x="1264" y="250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7760" name="Line 64"/>
            <p:cNvSpPr>
              <a:spLocks noChangeShapeType="1"/>
            </p:cNvSpPr>
            <p:nvPr/>
          </p:nvSpPr>
          <p:spPr bwMode="auto">
            <a:xfrm>
              <a:off x="839" y="1974"/>
              <a:ext cx="288" cy="19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61" name="Line 65"/>
            <p:cNvSpPr>
              <a:spLocks noChangeShapeType="1"/>
            </p:cNvSpPr>
            <p:nvPr/>
          </p:nvSpPr>
          <p:spPr bwMode="auto">
            <a:xfrm flipH="1">
              <a:off x="483" y="1931"/>
              <a:ext cx="169" cy="14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7762" name="Line 66"/>
          <p:cNvSpPr>
            <a:spLocks noChangeShapeType="1"/>
          </p:cNvSpPr>
          <p:nvPr/>
        </p:nvSpPr>
        <p:spPr bwMode="auto">
          <a:xfrm flipH="1">
            <a:off x="4041775" y="1439863"/>
            <a:ext cx="550863"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63" name="Line 67"/>
          <p:cNvSpPr>
            <a:spLocks noChangeShapeType="1"/>
          </p:cNvSpPr>
          <p:nvPr/>
        </p:nvSpPr>
        <p:spPr bwMode="auto">
          <a:xfrm>
            <a:off x="4929188" y="1439863"/>
            <a:ext cx="296862"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764" name="Group 68"/>
          <p:cNvGrpSpPr>
            <a:grpSpLocks/>
          </p:cNvGrpSpPr>
          <p:nvPr/>
        </p:nvGrpSpPr>
        <p:grpSpPr bwMode="auto">
          <a:xfrm>
            <a:off x="6351588" y="2195513"/>
            <a:ext cx="590550" cy="471487"/>
            <a:chOff x="4747" y="2953"/>
            <a:chExt cx="372" cy="297"/>
          </a:xfrm>
        </p:grpSpPr>
        <p:sp>
          <p:nvSpPr>
            <p:cNvPr id="157765" name="Freeform 69"/>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66" name="Text Box 70"/>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7767" name="Group 71"/>
          <p:cNvGrpSpPr>
            <a:grpSpLocks/>
          </p:cNvGrpSpPr>
          <p:nvPr/>
        </p:nvGrpSpPr>
        <p:grpSpPr bwMode="auto">
          <a:xfrm>
            <a:off x="7432675" y="1190625"/>
            <a:ext cx="396875" cy="368300"/>
            <a:chOff x="1304" y="2377"/>
            <a:chExt cx="250" cy="232"/>
          </a:xfrm>
        </p:grpSpPr>
        <p:sp>
          <p:nvSpPr>
            <p:cNvPr id="157768" name="Oval 7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69" name="Text Box 7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7770" name="Group 74"/>
          <p:cNvGrpSpPr>
            <a:grpSpLocks/>
          </p:cNvGrpSpPr>
          <p:nvPr/>
        </p:nvGrpSpPr>
        <p:grpSpPr bwMode="auto">
          <a:xfrm>
            <a:off x="8378825" y="2193925"/>
            <a:ext cx="590550" cy="482600"/>
            <a:chOff x="358" y="3253"/>
            <a:chExt cx="372" cy="304"/>
          </a:xfrm>
        </p:grpSpPr>
        <p:sp>
          <p:nvSpPr>
            <p:cNvPr id="157771" name="Freeform 75"/>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72" name="Text Box 76"/>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7773" name="Group 77"/>
          <p:cNvGrpSpPr>
            <a:grpSpLocks/>
          </p:cNvGrpSpPr>
          <p:nvPr/>
        </p:nvGrpSpPr>
        <p:grpSpPr bwMode="auto">
          <a:xfrm>
            <a:off x="6854825" y="1562100"/>
            <a:ext cx="396875" cy="368300"/>
            <a:chOff x="1304" y="2377"/>
            <a:chExt cx="250" cy="232"/>
          </a:xfrm>
        </p:grpSpPr>
        <p:sp>
          <p:nvSpPr>
            <p:cNvPr id="157774" name="Oval 7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75" name="Text Box 7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7776" name="Line 80"/>
          <p:cNvSpPr>
            <a:spLocks noChangeShapeType="1"/>
          </p:cNvSpPr>
          <p:nvPr/>
        </p:nvSpPr>
        <p:spPr bwMode="auto">
          <a:xfrm flipH="1">
            <a:off x="7108825" y="1398588"/>
            <a:ext cx="322263" cy="2016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777" name="Group 81"/>
          <p:cNvGrpSpPr>
            <a:grpSpLocks/>
          </p:cNvGrpSpPr>
          <p:nvPr/>
        </p:nvGrpSpPr>
        <p:grpSpPr bwMode="auto">
          <a:xfrm>
            <a:off x="7691438" y="2192338"/>
            <a:ext cx="471487" cy="455612"/>
            <a:chOff x="3941" y="3283"/>
            <a:chExt cx="297" cy="287"/>
          </a:xfrm>
        </p:grpSpPr>
        <p:sp>
          <p:nvSpPr>
            <p:cNvPr id="157778" name="Freeform 82"/>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79" name="Text Box 83"/>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57780" name="Group 84"/>
          <p:cNvGrpSpPr>
            <a:grpSpLocks/>
          </p:cNvGrpSpPr>
          <p:nvPr/>
        </p:nvGrpSpPr>
        <p:grpSpPr bwMode="auto">
          <a:xfrm>
            <a:off x="7194550" y="2197100"/>
            <a:ext cx="471488" cy="436563"/>
            <a:chOff x="4478" y="3295"/>
            <a:chExt cx="297" cy="275"/>
          </a:xfrm>
        </p:grpSpPr>
        <p:sp>
          <p:nvSpPr>
            <p:cNvPr id="157781" name="Freeform 85"/>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82" name="Text Box 86"/>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57783" name="Line 87"/>
          <p:cNvSpPr>
            <a:spLocks noChangeShapeType="1"/>
          </p:cNvSpPr>
          <p:nvPr/>
        </p:nvSpPr>
        <p:spPr bwMode="auto">
          <a:xfrm>
            <a:off x="7159625" y="1835150"/>
            <a:ext cx="282575"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784" name="Group 88"/>
          <p:cNvGrpSpPr>
            <a:grpSpLocks/>
          </p:cNvGrpSpPr>
          <p:nvPr/>
        </p:nvGrpSpPr>
        <p:grpSpPr bwMode="auto">
          <a:xfrm>
            <a:off x="8008938" y="1525588"/>
            <a:ext cx="396875" cy="368300"/>
            <a:chOff x="1304" y="2377"/>
            <a:chExt cx="250" cy="232"/>
          </a:xfrm>
        </p:grpSpPr>
        <p:sp>
          <p:nvSpPr>
            <p:cNvPr id="157785" name="Oval 8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86" name="Text Box 9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57787" name="Line 91"/>
          <p:cNvSpPr>
            <a:spLocks noChangeShapeType="1"/>
          </p:cNvSpPr>
          <p:nvPr/>
        </p:nvSpPr>
        <p:spPr bwMode="auto">
          <a:xfrm>
            <a:off x="7772400" y="1411288"/>
            <a:ext cx="376238"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88" name="Line 92"/>
          <p:cNvSpPr>
            <a:spLocks noChangeShapeType="1"/>
          </p:cNvSpPr>
          <p:nvPr/>
        </p:nvSpPr>
        <p:spPr bwMode="auto">
          <a:xfrm flipH="1">
            <a:off x="6629400" y="1841500"/>
            <a:ext cx="241300"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89" name="Line 93"/>
          <p:cNvSpPr>
            <a:spLocks noChangeShapeType="1"/>
          </p:cNvSpPr>
          <p:nvPr/>
        </p:nvSpPr>
        <p:spPr bwMode="auto">
          <a:xfrm flipH="1">
            <a:off x="7920038" y="1841500"/>
            <a:ext cx="120650"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90" name="Line 94"/>
          <p:cNvSpPr>
            <a:spLocks noChangeShapeType="1"/>
          </p:cNvSpPr>
          <p:nvPr/>
        </p:nvSpPr>
        <p:spPr bwMode="auto">
          <a:xfrm>
            <a:off x="8337550" y="1801813"/>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91" name="Line 95"/>
          <p:cNvSpPr>
            <a:spLocks noChangeShapeType="1"/>
          </p:cNvSpPr>
          <p:nvPr/>
        </p:nvSpPr>
        <p:spPr bwMode="auto">
          <a:xfrm>
            <a:off x="5835650" y="1600200"/>
            <a:ext cx="8477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792" name="Text Box 96"/>
          <p:cNvSpPr txBox="1">
            <a:spLocks noChangeArrowheads="1"/>
          </p:cNvSpPr>
          <p:nvPr/>
        </p:nvSpPr>
        <p:spPr bwMode="auto">
          <a:xfrm>
            <a:off x="2328863" y="439261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7793" name="Text Box 97"/>
          <p:cNvSpPr txBox="1">
            <a:spLocks noChangeArrowheads="1"/>
          </p:cNvSpPr>
          <p:nvPr/>
        </p:nvSpPr>
        <p:spPr bwMode="auto">
          <a:xfrm>
            <a:off x="2805113" y="507047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57794" name="Text Box 98"/>
          <p:cNvSpPr txBox="1">
            <a:spLocks noChangeArrowheads="1"/>
          </p:cNvSpPr>
          <p:nvPr/>
        </p:nvSpPr>
        <p:spPr bwMode="auto">
          <a:xfrm>
            <a:off x="2281238" y="576897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nvGrpSpPr>
          <p:cNvPr id="157795" name="Group 99"/>
          <p:cNvGrpSpPr>
            <a:grpSpLocks/>
          </p:cNvGrpSpPr>
          <p:nvPr/>
        </p:nvGrpSpPr>
        <p:grpSpPr bwMode="auto">
          <a:xfrm>
            <a:off x="7056438" y="3138488"/>
            <a:ext cx="336550" cy="368300"/>
            <a:chOff x="1304" y="2377"/>
            <a:chExt cx="212" cy="232"/>
          </a:xfrm>
        </p:grpSpPr>
        <p:sp>
          <p:nvSpPr>
            <p:cNvPr id="157796" name="Oval 10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97" name="Text Box 10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7798" name="Group 102"/>
          <p:cNvGrpSpPr>
            <a:grpSpLocks/>
          </p:cNvGrpSpPr>
          <p:nvPr/>
        </p:nvGrpSpPr>
        <p:grpSpPr bwMode="auto">
          <a:xfrm>
            <a:off x="6470650" y="3867150"/>
            <a:ext cx="336550" cy="368300"/>
            <a:chOff x="1304" y="2377"/>
            <a:chExt cx="212" cy="232"/>
          </a:xfrm>
        </p:grpSpPr>
        <p:sp>
          <p:nvSpPr>
            <p:cNvPr id="157799" name="Oval 10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00" name="Text Box 10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7801" name="Line 105"/>
          <p:cNvSpPr>
            <a:spLocks noChangeShapeType="1"/>
          </p:cNvSpPr>
          <p:nvPr/>
        </p:nvSpPr>
        <p:spPr bwMode="auto">
          <a:xfrm flipH="1">
            <a:off x="6772275" y="344646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02" name="Text Box 106"/>
          <p:cNvSpPr txBox="1">
            <a:spLocks noChangeArrowheads="1"/>
          </p:cNvSpPr>
          <p:nvPr/>
        </p:nvSpPr>
        <p:spPr bwMode="auto">
          <a:xfrm>
            <a:off x="6134100" y="38909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03" name="Group 107"/>
          <p:cNvGrpSpPr>
            <a:grpSpLocks/>
          </p:cNvGrpSpPr>
          <p:nvPr/>
        </p:nvGrpSpPr>
        <p:grpSpPr bwMode="auto">
          <a:xfrm>
            <a:off x="7621588" y="3897313"/>
            <a:ext cx="336550" cy="368300"/>
            <a:chOff x="1304" y="2377"/>
            <a:chExt cx="212" cy="232"/>
          </a:xfrm>
        </p:grpSpPr>
        <p:sp>
          <p:nvSpPr>
            <p:cNvPr id="157804" name="Oval 10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05" name="Text Box 10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7806" name="Text Box 110"/>
          <p:cNvSpPr txBox="1">
            <a:spLocks noChangeArrowheads="1"/>
          </p:cNvSpPr>
          <p:nvPr/>
        </p:nvSpPr>
        <p:spPr bwMode="auto">
          <a:xfrm>
            <a:off x="7820025" y="45942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57807" name="Group 111"/>
          <p:cNvGrpSpPr>
            <a:grpSpLocks/>
          </p:cNvGrpSpPr>
          <p:nvPr/>
        </p:nvGrpSpPr>
        <p:grpSpPr bwMode="auto">
          <a:xfrm>
            <a:off x="6772275" y="4581525"/>
            <a:ext cx="336550" cy="368300"/>
            <a:chOff x="1304" y="2377"/>
            <a:chExt cx="212" cy="232"/>
          </a:xfrm>
        </p:grpSpPr>
        <p:sp>
          <p:nvSpPr>
            <p:cNvPr id="157808" name="Oval 1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09" name="Text Box 11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7810" name="Text Box 114"/>
          <p:cNvSpPr txBox="1">
            <a:spLocks noChangeArrowheads="1"/>
          </p:cNvSpPr>
          <p:nvPr/>
        </p:nvSpPr>
        <p:spPr bwMode="auto">
          <a:xfrm>
            <a:off x="6480175" y="45989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11" name="Group 115"/>
          <p:cNvGrpSpPr>
            <a:grpSpLocks/>
          </p:cNvGrpSpPr>
          <p:nvPr/>
        </p:nvGrpSpPr>
        <p:grpSpPr bwMode="auto">
          <a:xfrm>
            <a:off x="6121400" y="4578350"/>
            <a:ext cx="336550" cy="368300"/>
            <a:chOff x="1304" y="2377"/>
            <a:chExt cx="212" cy="232"/>
          </a:xfrm>
        </p:grpSpPr>
        <p:sp>
          <p:nvSpPr>
            <p:cNvPr id="157812" name="Oval 1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13" name="Text Box 11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7814" name="Text Box 118"/>
          <p:cNvSpPr txBox="1">
            <a:spLocks noChangeArrowheads="1"/>
          </p:cNvSpPr>
          <p:nvPr/>
        </p:nvSpPr>
        <p:spPr bwMode="auto">
          <a:xfrm>
            <a:off x="5856288" y="4618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15" name="Group 119"/>
          <p:cNvGrpSpPr>
            <a:grpSpLocks/>
          </p:cNvGrpSpPr>
          <p:nvPr/>
        </p:nvGrpSpPr>
        <p:grpSpPr bwMode="auto">
          <a:xfrm>
            <a:off x="7223125" y="4586288"/>
            <a:ext cx="336550" cy="368300"/>
            <a:chOff x="1304" y="2377"/>
            <a:chExt cx="212" cy="232"/>
          </a:xfrm>
        </p:grpSpPr>
        <p:sp>
          <p:nvSpPr>
            <p:cNvPr id="157816" name="Oval 1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17" name="Text Box 12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7818" name="Line 122"/>
          <p:cNvSpPr>
            <a:spLocks noChangeShapeType="1"/>
          </p:cNvSpPr>
          <p:nvPr/>
        </p:nvSpPr>
        <p:spPr bwMode="auto">
          <a:xfrm flipH="1">
            <a:off x="7440613" y="424021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19" name="Text Box 123"/>
          <p:cNvSpPr txBox="1">
            <a:spLocks noChangeArrowheads="1"/>
          </p:cNvSpPr>
          <p:nvPr/>
        </p:nvSpPr>
        <p:spPr bwMode="auto">
          <a:xfrm>
            <a:off x="7542213" y="46101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20" name="Group 124"/>
          <p:cNvGrpSpPr>
            <a:grpSpLocks/>
          </p:cNvGrpSpPr>
          <p:nvPr/>
        </p:nvGrpSpPr>
        <p:grpSpPr bwMode="auto">
          <a:xfrm>
            <a:off x="8451850" y="5341938"/>
            <a:ext cx="406400" cy="344487"/>
            <a:chOff x="2615" y="3521"/>
            <a:chExt cx="256" cy="217"/>
          </a:xfrm>
        </p:grpSpPr>
        <p:sp>
          <p:nvSpPr>
            <p:cNvPr id="157821" name="Oval 125"/>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22" name="Text Box 126"/>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7823" name="Line 127"/>
          <p:cNvSpPr>
            <a:spLocks noChangeShapeType="1"/>
          </p:cNvSpPr>
          <p:nvPr/>
        </p:nvSpPr>
        <p:spPr bwMode="auto">
          <a:xfrm flipH="1">
            <a:off x="7943850" y="4881563"/>
            <a:ext cx="214313" cy="511175"/>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24" name="Line 128"/>
          <p:cNvSpPr>
            <a:spLocks noChangeShapeType="1"/>
          </p:cNvSpPr>
          <p:nvPr/>
        </p:nvSpPr>
        <p:spPr bwMode="auto">
          <a:xfrm>
            <a:off x="8347075" y="4881563"/>
            <a:ext cx="295275" cy="469900"/>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825" name="Group 129"/>
          <p:cNvGrpSpPr>
            <a:grpSpLocks/>
          </p:cNvGrpSpPr>
          <p:nvPr/>
        </p:nvGrpSpPr>
        <p:grpSpPr bwMode="auto">
          <a:xfrm>
            <a:off x="8024813" y="4565650"/>
            <a:ext cx="406400" cy="344488"/>
            <a:chOff x="2615" y="3521"/>
            <a:chExt cx="256" cy="217"/>
          </a:xfrm>
        </p:grpSpPr>
        <p:sp>
          <p:nvSpPr>
            <p:cNvPr id="157826" name="Oval 130"/>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27" name="Text Box 131"/>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57828" name="Group 132"/>
          <p:cNvGrpSpPr>
            <a:grpSpLocks/>
          </p:cNvGrpSpPr>
          <p:nvPr/>
        </p:nvGrpSpPr>
        <p:grpSpPr bwMode="auto">
          <a:xfrm>
            <a:off x="7773988" y="5368925"/>
            <a:ext cx="336550" cy="368300"/>
            <a:chOff x="1304" y="2377"/>
            <a:chExt cx="212" cy="232"/>
          </a:xfrm>
        </p:grpSpPr>
        <p:sp>
          <p:nvSpPr>
            <p:cNvPr id="157829" name="Oval 13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30" name="Text Box 13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7831" name="Text Box 135"/>
          <p:cNvSpPr txBox="1">
            <a:spLocks noChangeArrowheads="1"/>
          </p:cNvSpPr>
          <p:nvPr/>
        </p:nvSpPr>
        <p:spPr bwMode="auto">
          <a:xfrm>
            <a:off x="8062913" y="53784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7832" name="Text Box 136"/>
          <p:cNvSpPr txBox="1">
            <a:spLocks noChangeArrowheads="1"/>
          </p:cNvSpPr>
          <p:nvPr/>
        </p:nvSpPr>
        <p:spPr bwMode="auto">
          <a:xfrm>
            <a:off x="8789988" y="535781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57833" name="Text Box 137"/>
          <p:cNvSpPr txBox="1">
            <a:spLocks noChangeArrowheads="1"/>
          </p:cNvSpPr>
          <p:nvPr/>
        </p:nvSpPr>
        <p:spPr bwMode="auto">
          <a:xfrm>
            <a:off x="8362950" y="45513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57834" name="Text Box 138"/>
          <p:cNvSpPr txBox="1">
            <a:spLocks noChangeArrowheads="1"/>
          </p:cNvSpPr>
          <p:nvPr/>
        </p:nvSpPr>
        <p:spPr bwMode="auto">
          <a:xfrm>
            <a:off x="8256588" y="5380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7835" name="Text Box 139"/>
          <p:cNvSpPr txBox="1">
            <a:spLocks noChangeArrowheads="1"/>
          </p:cNvSpPr>
          <p:nvPr/>
        </p:nvSpPr>
        <p:spPr bwMode="auto">
          <a:xfrm>
            <a:off x="7516813" y="54483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7836" name="Text Box 140"/>
          <p:cNvSpPr txBox="1">
            <a:spLocks noChangeArrowheads="1"/>
          </p:cNvSpPr>
          <p:nvPr/>
        </p:nvSpPr>
        <p:spPr bwMode="auto">
          <a:xfrm>
            <a:off x="7372350" y="39290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7837" name="Text Box 141"/>
          <p:cNvSpPr txBox="1">
            <a:spLocks noChangeArrowheads="1"/>
          </p:cNvSpPr>
          <p:nvPr/>
        </p:nvSpPr>
        <p:spPr bwMode="auto">
          <a:xfrm>
            <a:off x="6808788" y="31273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7838" name="Text Box 142"/>
          <p:cNvSpPr txBox="1">
            <a:spLocks noChangeArrowheads="1"/>
          </p:cNvSpPr>
          <p:nvPr/>
        </p:nvSpPr>
        <p:spPr bwMode="auto">
          <a:xfrm>
            <a:off x="965200" y="30876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7839" name="Text Box 143"/>
          <p:cNvSpPr txBox="1">
            <a:spLocks noChangeArrowheads="1"/>
          </p:cNvSpPr>
          <p:nvPr/>
        </p:nvSpPr>
        <p:spPr bwMode="auto">
          <a:xfrm>
            <a:off x="1433513" y="38671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7840" name="Text Box 144"/>
          <p:cNvSpPr txBox="1">
            <a:spLocks noChangeArrowheads="1"/>
          </p:cNvSpPr>
          <p:nvPr/>
        </p:nvSpPr>
        <p:spPr bwMode="auto">
          <a:xfrm>
            <a:off x="554038" y="1839913"/>
            <a:ext cx="300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Right-left double rotation</a:t>
            </a:r>
          </a:p>
        </p:txBody>
      </p:sp>
      <p:sp>
        <p:nvSpPr>
          <p:cNvPr id="157841" name="Freeform 145"/>
          <p:cNvSpPr>
            <a:spLocks/>
          </p:cNvSpPr>
          <p:nvPr/>
        </p:nvSpPr>
        <p:spPr bwMode="auto">
          <a:xfrm>
            <a:off x="2322513" y="5481638"/>
            <a:ext cx="542925" cy="800100"/>
          </a:xfrm>
          <a:custGeom>
            <a:avLst/>
            <a:gdLst>
              <a:gd name="T0" fmla="*/ 0 w 342"/>
              <a:gd name="T1" fmla="*/ 430 h 504"/>
              <a:gd name="T2" fmla="*/ 54 w 342"/>
              <a:gd name="T3" fmla="*/ 172 h 504"/>
              <a:gd name="T4" fmla="*/ 210 w 342"/>
              <a:gd name="T5" fmla="*/ 17 h 504"/>
              <a:gd name="T6" fmla="*/ 339 w 342"/>
              <a:gd name="T7" fmla="*/ 71 h 504"/>
              <a:gd name="T8" fmla="*/ 230 w 342"/>
              <a:gd name="T9" fmla="*/ 220 h 504"/>
              <a:gd name="T10" fmla="*/ 217 w 342"/>
              <a:gd name="T11" fmla="*/ 396 h 504"/>
              <a:gd name="T12" fmla="*/ 298 w 342"/>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342" h="504">
                <a:moveTo>
                  <a:pt x="0" y="430"/>
                </a:moveTo>
                <a:cubicBezTo>
                  <a:pt x="9" y="335"/>
                  <a:pt x="19" y="241"/>
                  <a:pt x="54" y="172"/>
                </a:cubicBezTo>
                <a:cubicBezTo>
                  <a:pt x="89" y="103"/>
                  <a:pt x="162" y="34"/>
                  <a:pt x="210" y="17"/>
                </a:cubicBezTo>
                <a:cubicBezTo>
                  <a:pt x="258" y="0"/>
                  <a:pt x="336" y="37"/>
                  <a:pt x="339" y="71"/>
                </a:cubicBezTo>
                <a:cubicBezTo>
                  <a:pt x="342" y="105"/>
                  <a:pt x="250" y="166"/>
                  <a:pt x="230" y="220"/>
                </a:cubicBezTo>
                <a:cubicBezTo>
                  <a:pt x="210" y="274"/>
                  <a:pt x="206" y="349"/>
                  <a:pt x="217" y="396"/>
                </a:cubicBezTo>
                <a:cubicBezTo>
                  <a:pt x="228" y="443"/>
                  <a:pt x="263" y="473"/>
                  <a:pt x="298" y="504"/>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2" name="Line 146"/>
          <p:cNvSpPr>
            <a:spLocks noChangeShapeType="1"/>
          </p:cNvSpPr>
          <p:nvPr/>
        </p:nvSpPr>
        <p:spPr bwMode="auto">
          <a:xfrm flipH="1">
            <a:off x="482600" y="4141788"/>
            <a:ext cx="182563" cy="452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3" name="Line 147"/>
          <p:cNvSpPr>
            <a:spLocks noChangeShapeType="1"/>
          </p:cNvSpPr>
          <p:nvPr/>
        </p:nvSpPr>
        <p:spPr bwMode="auto">
          <a:xfrm>
            <a:off x="858838" y="4173538"/>
            <a:ext cx="204787"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4" name="Line 148"/>
          <p:cNvSpPr>
            <a:spLocks noChangeShapeType="1"/>
          </p:cNvSpPr>
          <p:nvPr/>
        </p:nvSpPr>
        <p:spPr bwMode="auto">
          <a:xfrm>
            <a:off x="1493838" y="3432175"/>
            <a:ext cx="279400" cy="4841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5" name="Line 149"/>
          <p:cNvSpPr>
            <a:spLocks noChangeShapeType="1"/>
          </p:cNvSpPr>
          <p:nvPr/>
        </p:nvSpPr>
        <p:spPr bwMode="auto">
          <a:xfrm flipH="1">
            <a:off x="1471613" y="4173538"/>
            <a:ext cx="247650" cy="409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6" name="Line 150"/>
          <p:cNvSpPr>
            <a:spLocks noChangeShapeType="1"/>
          </p:cNvSpPr>
          <p:nvPr/>
        </p:nvSpPr>
        <p:spPr bwMode="auto">
          <a:xfrm>
            <a:off x="1924050" y="4206875"/>
            <a:ext cx="225425" cy="342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7" name="Line 151"/>
          <p:cNvSpPr>
            <a:spLocks noChangeShapeType="1"/>
          </p:cNvSpPr>
          <p:nvPr/>
        </p:nvSpPr>
        <p:spPr bwMode="auto">
          <a:xfrm>
            <a:off x="2343150" y="4819650"/>
            <a:ext cx="247650" cy="2794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8" name="Line 152"/>
          <p:cNvSpPr>
            <a:spLocks noChangeShapeType="1"/>
          </p:cNvSpPr>
          <p:nvPr/>
        </p:nvSpPr>
        <p:spPr bwMode="auto">
          <a:xfrm flipH="1">
            <a:off x="6294438" y="4184650"/>
            <a:ext cx="225425"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49" name="Line 153"/>
          <p:cNvSpPr>
            <a:spLocks noChangeShapeType="1"/>
          </p:cNvSpPr>
          <p:nvPr/>
        </p:nvSpPr>
        <p:spPr bwMode="auto">
          <a:xfrm>
            <a:off x="6713538" y="4227513"/>
            <a:ext cx="193675" cy="409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50" name="Line 154"/>
          <p:cNvSpPr>
            <a:spLocks noChangeShapeType="1"/>
          </p:cNvSpPr>
          <p:nvPr/>
        </p:nvSpPr>
        <p:spPr bwMode="auto">
          <a:xfrm>
            <a:off x="7348538" y="3452813"/>
            <a:ext cx="387350" cy="5064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51" name="Line 155"/>
          <p:cNvSpPr>
            <a:spLocks noChangeShapeType="1"/>
          </p:cNvSpPr>
          <p:nvPr/>
        </p:nvSpPr>
        <p:spPr bwMode="auto">
          <a:xfrm>
            <a:off x="7897813" y="4227513"/>
            <a:ext cx="246062" cy="3667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7852" name="Group 156"/>
          <p:cNvGrpSpPr>
            <a:grpSpLocks/>
          </p:cNvGrpSpPr>
          <p:nvPr/>
        </p:nvGrpSpPr>
        <p:grpSpPr bwMode="auto">
          <a:xfrm>
            <a:off x="4283075" y="3189288"/>
            <a:ext cx="336550" cy="368300"/>
            <a:chOff x="1304" y="2377"/>
            <a:chExt cx="212" cy="232"/>
          </a:xfrm>
        </p:grpSpPr>
        <p:sp>
          <p:nvSpPr>
            <p:cNvPr id="157853" name="Oval 15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54" name="Text Box 15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7855" name="Group 159"/>
          <p:cNvGrpSpPr>
            <a:grpSpLocks/>
          </p:cNvGrpSpPr>
          <p:nvPr/>
        </p:nvGrpSpPr>
        <p:grpSpPr bwMode="auto">
          <a:xfrm>
            <a:off x="3697288" y="3917950"/>
            <a:ext cx="336550" cy="368300"/>
            <a:chOff x="1304" y="2377"/>
            <a:chExt cx="212" cy="232"/>
          </a:xfrm>
        </p:grpSpPr>
        <p:sp>
          <p:nvSpPr>
            <p:cNvPr id="157856" name="Oval 16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57" name="Text Box 16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7858" name="Line 162"/>
          <p:cNvSpPr>
            <a:spLocks noChangeShapeType="1"/>
          </p:cNvSpPr>
          <p:nvPr/>
        </p:nvSpPr>
        <p:spPr bwMode="auto">
          <a:xfrm flipH="1">
            <a:off x="3998913" y="3497263"/>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59" name="Text Box 163"/>
          <p:cNvSpPr txBox="1">
            <a:spLocks noChangeArrowheads="1"/>
          </p:cNvSpPr>
          <p:nvPr/>
        </p:nvSpPr>
        <p:spPr bwMode="auto">
          <a:xfrm>
            <a:off x="3360738" y="3941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60" name="Group 164"/>
          <p:cNvGrpSpPr>
            <a:grpSpLocks/>
          </p:cNvGrpSpPr>
          <p:nvPr/>
        </p:nvGrpSpPr>
        <p:grpSpPr bwMode="auto">
          <a:xfrm>
            <a:off x="4748213" y="3948113"/>
            <a:ext cx="336550" cy="368300"/>
            <a:chOff x="1304" y="2377"/>
            <a:chExt cx="212" cy="232"/>
          </a:xfrm>
        </p:grpSpPr>
        <p:sp>
          <p:nvSpPr>
            <p:cNvPr id="157861" name="Oval 16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62" name="Text Box 16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grpSp>
        <p:nvGrpSpPr>
          <p:cNvPr id="157863" name="Group 167"/>
          <p:cNvGrpSpPr>
            <a:grpSpLocks/>
          </p:cNvGrpSpPr>
          <p:nvPr/>
        </p:nvGrpSpPr>
        <p:grpSpPr bwMode="auto">
          <a:xfrm>
            <a:off x="5121275" y="4591050"/>
            <a:ext cx="336550" cy="368300"/>
            <a:chOff x="1304" y="2377"/>
            <a:chExt cx="212" cy="232"/>
          </a:xfrm>
        </p:grpSpPr>
        <p:sp>
          <p:nvSpPr>
            <p:cNvPr id="157864" name="Oval 16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65" name="Text Box 16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7866" name="Text Box 170"/>
          <p:cNvSpPr txBox="1">
            <a:spLocks noChangeArrowheads="1"/>
          </p:cNvSpPr>
          <p:nvPr/>
        </p:nvSpPr>
        <p:spPr bwMode="auto">
          <a:xfrm>
            <a:off x="4857750" y="46450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57867" name="Group 171"/>
          <p:cNvGrpSpPr>
            <a:grpSpLocks/>
          </p:cNvGrpSpPr>
          <p:nvPr/>
        </p:nvGrpSpPr>
        <p:grpSpPr bwMode="auto">
          <a:xfrm>
            <a:off x="3987800" y="4632325"/>
            <a:ext cx="336550" cy="368300"/>
            <a:chOff x="1304" y="2377"/>
            <a:chExt cx="212" cy="232"/>
          </a:xfrm>
        </p:grpSpPr>
        <p:sp>
          <p:nvSpPr>
            <p:cNvPr id="157868" name="Oval 17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69" name="Text Box 17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7870" name="Text Box 174"/>
          <p:cNvSpPr txBox="1">
            <a:spLocks noChangeArrowheads="1"/>
          </p:cNvSpPr>
          <p:nvPr/>
        </p:nvSpPr>
        <p:spPr bwMode="auto">
          <a:xfrm>
            <a:off x="3695700" y="46497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71" name="Group 175"/>
          <p:cNvGrpSpPr>
            <a:grpSpLocks/>
          </p:cNvGrpSpPr>
          <p:nvPr/>
        </p:nvGrpSpPr>
        <p:grpSpPr bwMode="auto">
          <a:xfrm>
            <a:off x="3381375" y="4629150"/>
            <a:ext cx="336550" cy="368300"/>
            <a:chOff x="1304" y="2377"/>
            <a:chExt cx="212" cy="232"/>
          </a:xfrm>
        </p:grpSpPr>
        <p:sp>
          <p:nvSpPr>
            <p:cNvPr id="157872" name="Oval 1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73" name="Text Box 17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7874" name="Text Box 178"/>
          <p:cNvSpPr txBox="1">
            <a:spLocks noChangeArrowheads="1"/>
          </p:cNvSpPr>
          <p:nvPr/>
        </p:nvSpPr>
        <p:spPr bwMode="auto">
          <a:xfrm>
            <a:off x="3116263" y="46688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75" name="Group 179"/>
          <p:cNvGrpSpPr>
            <a:grpSpLocks/>
          </p:cNvGrpSpPr>
          <p:nvPr/>
        </p:nvGrpSpPr>
        <p:grpSpPr bwMode="auto">
          <a:xfrm>
            <a:off x="4383088" y="4637088"/>
            <a:ext cx="336550" cy="368300"/>
            <a:chOff x="1304" y="2377"/>
            <a:chExt cx="212" cy="232"/>
          </a:xfrm>
        </p:grpSpPr>
        <p:sp>
          <p:nvSpPr>
            <p:cNvPr id="157876" name="Oval 18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77" name="Text Box 18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7878" name="Text Box 182"/>
          <p:cNvSpPr txBox="1">
            <a:spLocks noChangeArrowheads="1"/>
          </p:cNvSpPr>
          <p:nvPr/>
        </p:nvSpPr>
        <p:spPr bwMode="auto">
          <a:xfrm>
            <a:off x="4270375" y="4422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7879" name="Group 183"/>
          <p:cNvGrpSpPr>
            <a:grpSpLocks/>
          </p:cNvGrpSpPr>
          <p:nvPr/>
        </p:nvGrpSpPr>
        <p:grpSpPr bwMode="auto">
          <a:xfrm>
            <a:off x="5548313" y="5154613"/>
            <a:ext cx="406400" cy="344487"/>
            <a:chOff x="2615" y="3521"/>
            <a:chExt cx="256" cy="217"/>
          </a:xfrm>
        </p:grpSpPr>
        <p:sp>
          <p:nvSpPr>
            <p:cNvPr id="157880" name="Oval 184"/>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81" name="Text Box 185"/>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sp>
        <p:nvSpPr>
          <p:cNvPr id="157882" name="Text Box 186"/>
          <p:cNvSpPr txBox="1">
            <a:spLocks noChangeArrowheads="1"/>
          </p:cNvSpPr>
          <p:nvPr/>
        </p:nvSpPr>
        <p:spPr bwMode="auto">
          <a:xfrm>
            <a:off x="5299075" y="52149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7883" name="Group 187"/>
          <p:cNvGrpSpPr>
            <a:grpSpLocks/>
          </p:cNvGrpSpPr>
          <p:nvPr/>
        </p:nvGrpSpPr>
        <p:grpSpPr bwMode="auto">
          <a:xfrm>
            <a:off x="5918200" y="5803900"/>
            <a:ext cx="406400" cy="344488"/>
            <a:chOff x="2615" y="3521"/>
            <a:chExt cx="256" cy="217"/>
          </a:xfrm>
        </p:grpSpPr>
        <p:sp>
          <p:nvSpPr>
            <p:cNvPr id="157884" name="Oval 18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85" name="Text Box 18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7886" name="Text Box 190"/>
          <p:cNvSpPr txBox="1">
            <a:spLocks noChangeArrowheads="1"/>
          </p:cNvSpPr>
          <p:nvPr/>
        </p:nvSpPr>
        <p:spPr bwMode="auto">
          <a:xfrm>
            <a:off x="5668963" y="57975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7887" name="Text Box 191"/>
          <p:cNvSpPr txBox="1">
            <a:spLocks noChangeArrowheads="1"/>
          </p:cNvSpPr>
          <p:nvPr/>
        </p:nvSpPr>
        <p:spPr bwMode="auto">
          <a:xfrm>
            <a:off x="5403850" y="44783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7888" name="Text Box 192"/>
          <p:cNvSpPr txBox="1">
            <a:spLocks noChangeArrowheads="1"/>
          </p:cNvSpPr>
          <p:nvPr/>
        </p:nvSpPr>
        <p:spPr bwMode="auto">
          <a:xfrm>
            <a:off x="5880100" y="5156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57889" name="Text Box 193"/>
          <p:cNvSpPr txBox="1">
            <a:spLocks noChangeArrowheads="1"/>
          </p:cNvSpPr>
          <p:nvPr/>
        </p:nvSpPr>
        <p:spPr bwMode="auto">
          <a:xfrm>
            <a:off x="6245225" y="58547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57890" name="Text Box 194"/>
          <p:cNvSpPr txBox="1">
            <a:spLocks noChangeArrowheads="1"/>
          </p:cNvSpPr>
          <p:nvPr/>
        </p:nvSpPr>
        <p:spPr bwMode="auto">
          <a:xfrm>
            <a:off x="4040188" y="31734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7891" name="Text Box 195"/>
          <p:cNvSpPr txBox="1">
            <a:spLocks noChangeArrowheads="1"/>
          </p:cNvSpPr>
          <p:nvPr/>
        </p:nvSpPr>
        <p:spPr bwMode="auto">
          <a:xfrm>
            <a:off x="4508500" y="39528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7892" name="Line 196"/>
          <p:cNvSpPr>
            <a:spLocks noChangeShapeType="1"/>
          </p:cNvSpPr>
          <p:nvPr/>
        </p:nvSpPr>
        <p:spPr bwMode="auto">
          <a:xfrm flipH="1">
            <a:off x="3557588" y="4227513"/>
            <a:ext cx="182562" cy="452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3" name="Line 197"/>
          <p:cNvSpPr>
            <a:spLocks noChangeShapeType="1"/>
          </p:cNvSpPr>
          <p:nvPr/>
        </p:nvSpPr>
        <p:spPr bwMode="auto">
          <a:xfrm>
            <a:off x="3933825" y="4259263"/>
            <a:ext cx="204788"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4" name="Line 198"/>
          <p:cNvSpPr>
            <a:spLocks noChangeShapeType="1"/>
          </p:cNvSpPr>
          <p:nvPr/>
        </p:nvSpPr>
        <p:spPr bwMode="auto">
          <a:xfrm>
            <a:off x="4568825" y="3517900"/>
            <a:ext cx="279400" cy="4841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5" name="Line 199"/>
          <p:cNvSpPr>
            <a:spLocks noChangeShapeType="1"/>
          </p:cNvSpPr>
          <p:nvPr/>
        </p:nvSpPr>
        <p:spPr bwMode="auto">
          <a:xfrm flipH="1">
            <a:off x="4546600" y="4259263"/>
            <a:ext cx="247650" cy="409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6" name="Line 200"/>
          <p:cNvSpPr>
            <a:spLocks noChangeShapeType="1"/>
          </p:cNvSpPr>
          <p:nvPr/>
        </p:nvSpPr>
        <p:spPr bwMode="auto">
          <a:xfrm>
            <a:off x="4999038" y="4292600"/>
            <a:ext cx="225425" cy="342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7" name="Line 201"/>
          <p:cNvSpPr>
            <a:spLocks noChangeShapeType="1"/>
          </p:cNvSpPr>
          <p:nvPr/>
        </p:nvSpPr>
        <p:spPr bwMode="auto">
          <a:xfrm>
            <a:off x="5418138" y="4905375"/>
            <a:ext cx="247650" cy="2794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8" name="Line 202"/>
          <p:cNvSpPr>
            <a:spLocks noChangeShapeType="1"/>
          </p:cNvSpPr>
          <p:nvPr/>
        </p:nvSpPr>
        <p:spPr bwMode="auto">
          <a:xfrm>
            <a:off x="5851525" y="5464175"/>
            <a:ext cx="215900" cy="355600"/>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899" name="Freeform 203"/>
          <p:cNvSpPr>
            <a:spLocks/>
          </p:cNvSpPr>
          <p:nvPr/>
        </p:nvSpPr>
        <p:spPr bwMode="auto">
          <a:xfrm>
            <a:off x="5172075" y="5053013"/>
            <a:ext cx="465138" cy="1057275"/>
          </a:xfrm>
          <a:custGeom>
            <a:avLst/>
            <a:gdLst>
              <a:gd name="T0" fmla="*/ 293 w 293"/>
              <a:gd name="T1" fmla="*/ 571 h 666"/>
              <a:gd name="T2" fmla="*/ 273 w 293"/>
              <a:gd name="T3" fmla="*/ 361 h 666"/>
              <a:gd name="T4" fmla="*/ 205 w 293"/>
              <a:gd name="T5" fmla="*/ 97 h 666"/>
              <a:gd name="T6" fmla="*/ 90 w 293"/>
              <a:gd name="T7" fmla="*/ 22 h 666"/>
              <a:gd name="T8" fmla="*/ 8 w 293"/>
              <a:gd name="T9" fmla="*/ 232 h 666"/>
              <a:gd name="T10" fmla="*/ 137 w 293"/>
              <a:gd name="T11" fmla="*/ 490 h 666"/>
              <a:gd name="T12" fmla="*/ 69 w 293"/>
              <a:gd name="T13" fmla="*/ 666 h 666"/>
            </a:gdLst>
            <a:ahLst/>
            <a:cxnLst>
              <a:cxn ang="0">
                <a:pos x="T0" y="T1"/>
              </a:cxn>
              <a:cxn ang="0">
                <a:pos x="T2" y="T3"/>
              </a:cxn>
              <a:cxn ang="0">
                <a:pos x="T4" y="T5"/>
              </a:cxn>
              <a:cxn ang="0">
                <a:pos x="T6" y="T7"/>
              </a:cxn>
              <a:cxn ang="0">
                <a:pos x="T8" y="T9"/>
              </a:cxn>
              <a:cxn ang="0">
                <a:pos x="T10" y="T11"/>
              </a:cxn>
              <a:cxn ang="0">
                <a:pos x="T12" y="T13"/>
              </a:cxn>
            </a:cxnLst>
            <a:rect l="0" t="0" r="r" b="b"/>
            <a:pathLst>
              <a:path w="293" h="666">
                <a:moveTo>
                  <a:pt x="293" y="571"/>
                </a:moveTo>
                <a:cubicBezTo>
                  <a:pt x="290" y="505"/>
                  <a:pt x="288" y="440"/>
                  <a:pt x="273" y="361"/>
                </a:cubicBezTo>
                <a:cubicBezTo>
                  <a:pt x="258" y="282"/>
                  <a:pt x="235" y="153"/>
                  <a:pt x="205" y="97"/>
                </a:cubicBezTo>
                <a:cubicBezTo>
                  <a:pt x="175" y="41"/>
                  <a:pt x="123" y="0"/>
                  <a:pt x="90" y="22"/>
                </a:cubicBezTo>
                <a:cubicBezTo>
                  <a:pt x="57" y="44"/>
                  <a:pt x="0" y="154"/>
                  <a:pt x="8" y="232"/>
                </a:cubicBezTo>
                <a:cubicBezTo>
                  <a:pt x="16" y="310"/>
                  <a:pt x="127" y="418"/>
                  <a:pt x="137" y="490"/>
                </a:cubicBezTo>
                <a:cubicBezTo>
                  <a:pt x="147" y="562"/>
                  <a:pt x="108" y="614"/>
                  <a:pt x="69" y="666"/>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900" name="Line 204"/>
          <p:cNvSpPr>
            <a:spLocks noChangeShapeType="1"/>
          </p:cNvSpPr>
          <p:nvPr/>
        </p:nvSpPr>
        <p:spPr bwMode="auto">
          <a:xfrm>
            <a:off x="2312988" y="3722688"/>
            <a:ext cx="10858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7901" name="Line 205"/>
          <p:cNvSpPr>
            <a:spLocks noChangeShapeType="1"/>
          </p:cNvSpPr>
          <p:nvPr/>
        </p:nvSpPr>
        <p:spPr bwMode="auto">
          <a:xfrm>
            <a:off x="5270500" y="3722688"/>
            <a:ext cx="88265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58723" name="Rectangle 3" descr="Rectangle: Click to edit Master text styles&#10;Second level&#10;Third level&#10;Fourth level&#10;Fifth level"/>
          <p:cNvSpPr>
            <a:spLocks noGrp="1" noChangeArrowheads="1"/>
          </p:cNvSpPr>
          <p:nvPr>
            <p:ph idx="1"/>
          </p:nvPr>
        </p:nvSpPr>
        <p:spPr>
          <a:xfrm>
            <a:off x="538163" y="762000"/>
            <a:ext cx="8213725" cy="522288"/>
          </a:xfrm>
        </p:spPr>
        <p:txBody>
          <a:bodyPr/>
          <a:lstStyle/>
          <a:p>
            <a:r>
              <a:rPr lang="en-US" sz="2000"/>
              <a:t>Insert the items 16, 15, </a:t>
            </a:r>
            <a:r>
              <a:rPr lang="en-US" sz="2000">
                <a:solidFill>
                  <a:srgbClr val="FF00FF"/>
                </a:solidFill>
              </a:rPr>
              <a:t>14</a:t>
            </a:r>
            <a:r>
              <a:rPr lang="en-US" sz="2000"/>
              <a:t>, 13, 12, 14.5</a:t>
            </a:r>
          </a:p>
          <a:p>
            <a:pPr>
              <a:buFont typeface="Wingdings" pitchFamily="2" charset="2"/>
              <a:buNone/>
            </a:pPr>
            <a:endParaRPr lang="en-US" sz="2000">
              <a:sym typeface="Symbol" pitchFamily="18" charset="2"/>
            </a:endParaRPr>
          </a:p>
        </p:txBody>
      </p:sp>
      <p:sp>
        <p:nvSpPr>
          <p:cNvPr id="158724" name="Text Box 4"/>
          <p:cNvSpPr txBox="1">
            <a:spLocks noChangeArrowheads="1"/>
          </p:cNvSpPr>
          <p:nvPr/>
        </p:nvSpPr>
        <p:spPr bwMode="auto">
          <a:xfrm>
            <a:off x="361950" y="260985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14:</a:t>
            </a:r>
          </a:p>
        </p:txBody>
      </p:sp>
      <p:grpSp>
        <p:nvGrpSpPr>
          <p:cNvPr id="158725" name="Group 5"/>
          <p:cNvGrpSpPr>
            <a:grpSpLocks/>
          </p:cNvGrpSpPr>
          <p:nvPr/>
        </p:nvGrpSpPr>
        <p:grpSpPr bwMode="auto">
          <a:xfrm>
            <a:off x="4594225" y="1200150"/>
            <a:ext cx="396875" cy="368300"/>
            <a:chOff x="1304" y="2377"/>
            <a:chExt cx="250" cy="232"/>
          </a:xfrm>
        </p:grpSpPr>
        <p:sp>
          <p:nvSpPr>
            <p:cNvPr id="158726"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7" name="Text Box 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58728" name="Group 8"/>
          <p:cNvGrpSpPr>
            <a:grpSpLocks/>
          </p:cNvGrpSpPr>
          <p:nvPr/>
        </p:nvGrpSpPr>
        <p:grpSpPr bwMode="auto">
          <a:xfrm>
            <a:off x="3756025" y="1731963"/>
            <a:ext cx="590550" cy="482600"/>
            <a:chOff x="358" y="3253"/>
            <a:chExt cx="372" cy="304"/>
          </a:xfrm>
        </p:grpSpPr>
        <p:sp>
          <p:nvSpPr>
            <p:cNvPr id="158729" name="Freeform 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30" name="Text Box 10"/>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8731" name="Group 11"/>
          <p:cNvGrpSpPr>
            <a:grpSpLocks/>
          </p:cNvGrpSpPr>
          <p:nvPr/>
        </p:nvGrpSpPr>
        <p:grpSpPr bwMode="auto">
          <a:xfrm>
            <a:off x="4206875" y="1571625"/>
            <a:ext cx="1985963" cy="1570038"/>
            <a:chOff x="69" y="1777"/>
            <a:chExt cx="1251" cy="989"/>
          </a:xfrm>
        </p:grpSpPr>
        <p:grpSp>
          <p:nvGrpSpPr>
            <p:cNvPr id="158732" name="Group 12"/>
            <p:cNvGrpSpPr>
              <a:grpSpLocks/>
            </p:cNvGrpSpPr>
            <p:nvPr/>
          </p:nvGrpSpPr>
          <p:grpSpPr bwMode="auto">
            <a:xfrm>
              <a:off x="948" y="2176"/>
              <a:ext cx="372" cy="297"/>
              <a:chOff x="4747" y="2953"/>
              <a:chExt cx="372" cy="297"/>
            </a:xfrm>
          </p:grpSpPr>
          <p:sp>
            <p:nvSpPr>
              <p:cNvPr id="158733" name="Freeform 1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34" name="Text Box 14"/>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8735" name="Group 15"/>
            <p:cNvGrpSpPr>
              <a:grpSpLocks/>
            </p:cNvGrpSpPr>
            <p:nvPr/>
          </p:nvGrpSpPr>
          <p:grpSpPr bwMode="auto">
            <a:xfrm>
              <a:off x="653" y="1777"/>
              <a:ext cx="250" cy="232"/>
              <a:chOff x="1304" y="2377"/>
              <a:chExt cx="250" cy="232"/>
            </a:xfrm>
          </p:grpSpPr>
          <p:sp>
            <p:nvSpPr>
              <p:cNvPr id="158736" name="Oval 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37" name="Text Box 1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58738" name="Group 18"/>
            <p:cNvGrpSpPr>
              <a:grpSpLocks/>
            </p:cNvGrpSpPr>
            <p:nvPr/>
          </p:nvGrpSpPr>
          <p:grpSpPr bwMode="auto">
            <a:xfrm>
              <a:off x="69" y="2065"/>
              <a:ext cx="834" cy="701"/>
              <a:chOff x="669" y="2057"/>
              <a:chExt cx="834" cy="701"/>
            </a:xfrm>
          </p:grpSpPr>
          <p:grpSp>
            <p:nvGrpSpPr>
              <p:cNvPr id="158739" name="Group 19"/>
              <p:cNvGrpSpPr>
                <a:grpSpLocks/>
              </p:cNvGrpSpPr>
              <p:nvPr/>
            </p:nvGrpSpPr>
            <p:grpSpPr bwMode="auto">
              <a:xfrm>
                <a:off x="952" y="2057"/>
                <a:ext cx="250" cy="232"/>
                <a:chOff x="1304" y="2377"/>
                <a:chExt cx="250" cy="232"/>
              </a:xfrm>
            </p:grpSpPr>
            <p:sp>
              <p:nvSpPr>
                <p:cNvPr id="158740" name="Oval 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41" name="Text Box 2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58742" name="Line 22"/>
              <p:cNvSpPr>
                <a:spLocks noChangeShapeType="1"/>
              </p:cNvSpPr>
              <p:nvPr/>
            </p:nvSpPr>
            <p:spPr bwMode="auto">
              <a:xfrm>
                <a:off x="1118" y="2267"/>
                <a:ext cx="246"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43" name="Line 23"/>
              <p:cNvSpPr>
                <a:spLocks noChangeShapeType="1"/>
              </p:cNvSpPr>
              <p:nvPr/>
            </p:nvSpPr>
            <p:spPr bwMode="auto">
              <a:xfrm flipH="1">
                <a:off x="813" y="2259"/>
                <a:ext cx="161" cy="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44" name="Freeform 24"/>
              <p:cNvSpPr>
                <a:spLocks/>
              </p:cNvSpPr>
              <p:nvPr/>
            </p:nvSpPr>
            <p:spPr bwMode="auto">
              <a:xfrm>
                <a:off x="669" y="2471"/>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45" name="Freeform 25"/>
              <p:cNvSpPr>
                <a:spLocks/>
              </p:cNvSpPr>
              <p:nvPr/>
            </p:nvSpPr>
            <p:spPr bwMode="auto">
              <a:xfrm>
                <a:off x="1206" y="24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46" name="Text Box 26"/>
              <p:cNvSpPr txBox="1">
                <a:spLocks noChangeArrowheads="1"/>
              </p:cNvSpPr>
              <p:nvPr/>
            </p:nvSpPr>
            <p:spPr bwMode="auto">
              <a:xfrm>
                <a:off x="729" y="2508"/>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58747" name="Text Box 27"/>
              <p:cNvSpPr txBox="1">
                <a:spLocks noChangeArrowheads="1"/>
              </p:cNvSpPr>
              <p:nvPr/>
            </p:nvSpPr>
            <p:spPr bwMode="auto">
              <a:xfrm>
                <a:off x="1264" y="250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58748" name="Line 28"/>
            <p:cNvSpPr>
              <a:spLocks noChangeShapeType="1"/>
            </p:cNvSpPr>
            <p:nvPr/>
          </p:nvSpPr>
          <p:spPr bwMode="auto">
            <a:xfrm>
              <a:off x="839" y="1974"/>
              <a:ext cx="288" cy="19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49" name="Line 29"/>
            <p:cNvSpPr>
              <a:spLocks noChangeShapeType="1"/>
            </p:cNvSpPr>
            <p:nvPr/>
          </p:nvSpPr>
          <p:spPr bwMode="auto">
            <a:xfrm flipH="1">
              <a:off x="483" y="1931"/>
              <a:ext cx="169" cy="14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8750" name="Line 30"/>
          <p:cNvSpPr>
            <a:spLocks noChangeShapeType="1"/>
          </p:cNvSpPr>
          <p:nvPr/>
        </p:nvSpPr>
        <p:spPr bwMode="auto">
          <a:xfrm flipH="1">
            <a:off x="4041775" y="1439863"/>
            <a:ext cx="550863"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51" name="Line 31"/>
          <p:cNvSpPr>
            <a:spLocks noChangeShapeType="1"/>
          </p:cNvSpPr>
          <p:nvPr/>
        </p:nvSpPr>
        <p:spPr bwMode="auto">
          <a:xfrm>
            <a:off x="4929188" y="1439863"/>
            <a:ext cx="296862"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752" name="Group 32"/>
          <p:cNvGrpSpPr>
            <a:grpSpLocks/>
          </p:cNvGrpSpPr>
          <p:nvPr/>
        </p:nvGrpSpPr>
        <p:grpSpPr bwMode="auto">
          <a:xfrm>
            <a:off x="6351588" y="2195513"/>
            <a:ext cx="590550" cy="471487"/>
            <a:chOff x="4747" y="2953"/>
            <a:chExt cx="372" cy="297"/>
          </a:xfrm>
        </p:grpSpPr>
        <p:sp>
          <p:nvSpPr>
            <p:cNvPr id="158753" name="Freeform 3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54" name="Text Box 34"/>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58755" name="Group 35"/>
          <p:cNvGrpSpPr>
            <a:grpSpLocks/>
          </p:cNvGrpSpPr>
          <p:nvPr/>
        </p:nvGrpSpPr>
        <p:grpSpPr bwMode="auto">
          <a:xfrm>
            <a:off x="7432675" y="1190625"/>
            <a:ext cx="396875" cy="368300"/>
            <a:chOff x="1304" y="2377"/>
            <a:chExt cx="250" cy="232"/>
          </a:xfrm>
        </p:grpSpPr>
        <p:sp>
          <p:nvSpPr>
            <p:cNvPr id="158756" name="Oval 3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57" name="Text Box 3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8758" name="Group 38"/>
          <p:cNvGrpSpPr>
            <a:grpSpLocks/>
          </p:cNvGrpSpPr>
          <p:nvPr/>
        </p:nvGrpSpPr>
        <p:grpSpPr bwMode="auto">
          <a:xfrm>
            <a:off x="8378825" y="2193925"/>
            <a:ext cx="590550" cy="482600"/>
            <a:chOff x="358" y="3253"/>
            <a:chExt cx="372" cy="304"/>
          </a:xfrm>
        </p:grpSpPr>
        <p:sp>
          <p:nvSpPr>
            <p:cNvPr id="158759" name="Freeform 3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60" name="Text Box 40"/>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58761" name="Group 41"/>
          <p:cNvGrpSpPr>
            <a:grpSpLocks/>
          </p:cNvGrpSpPr>
          <p:nvPr/>
        </p:nvGrpSpPr>
        <p:grpSpPr bwMode="auto">
          <a:xfrm>
            <a:off x="6854825" y="1562100"/>
            <a:ext cx="396875" cy="368300"/>
            <a:chOff x="1304" y="2377"/>
            <a:chExt cx="250" cy="232"/>
          </a:xfrm>
        </p:grpSpPr>
        <p:sp>
          <p:nvSpPr>
            <p:cNvPr id="158762" name="Oval 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63" name="Text Box 4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8764" name="Line 44"/>
          <p:cNvSpPr>
            <a:spLocks noChangeShapeType="1"/>
          </p:cNvSpPr>
          <p:nvPr/>
        </p:nvSpPr>
        <p:spPr bwMode="auto">
          <a:xfrm flipH="1">
            <a:off x="7108825" y="1398588"/>
            <a:ext cx="322263" cy="2016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765" name="Group 45"/>
          <p:cNvGrpSpPr>
            <a:grpSpLocks/>
          </p:cNvGrpSpPr>
          <p:nvPr/>
        </p:nvGrpSpPr>
        <p:grpSpPr bwMode="auto">
          <a:xfrm>
            <a:off x="7691438" y="2192338"/>
            <a:ext cx="471487" cy="455612"/>
            <a:chOff x="3941" y="3283"/>
            <a:chExt cx="297" cy="287"/>
          </a:xfrm>
        </p:grpSpPr>
        <p:sp>
          <p:nvSpPr>
            <p:cNvPr id="158766" name="Freeform 46"/>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67" name="Text Box 47"/>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58768" name="Group 48"/>
          <p:cNvGrpSpPr>
            <a:grpSpLocks/>
          </p:cNvGrpSpPr>
          <p:nvPr/>
        </p:nvGrpSpPr>
        <p:grpSpPr bwMode="auto">
          <a:xfrm>
            <a:off x="7194550" y="2197100"/>
            <a:ext cx="471488" cy="436563"/>
            <a:chOff x="4478" y="3295"/>
            <a:chExt cx="297" cy="275"/>
          </a:xfrm>
        </p:grpSpPr>
        <p:sp>
          <p:nvSpPr>
            <p:cNvPr id="158769" name="Freeform 49"/>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70" name="Text Box 50"/>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58771" name="Line 51"/>
          <p:cNvSpPr>
            <a:spLocks noChangeShapeType="1"/>
          </p:cNvSpPr>
          <p:nvPr/>
        </p:nvSpPr>
        <p:spPr bwMode="auto">
          <a:xfrm>
            <a:off x="7159625" y="1835150"/>
            <a:ext cx="282575"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772" name="Group 52"/>
          <p:cNvGrpSpPr>
            <a:grpSpLocks/>
          </p:cNvGrpSpPr>
          <p:nvPr/>
        </p:nvGrpSpPr>
        <p:grpSpPr bwMode="auto">
          <a:xfrm>
            <a:off x="8008938" y="1525588"/>
            <a:ext cx="396875" cy="368300"/>
            <a:chOff x="1304" y="2377"/>
            <a:chExt cx="250" cy="232"/>
          </a:xfrm>
        </p:grpSpPr>
        <p:sp>
          <p:nvSpPr>
            <p:cNvPr id="158773" name="Oval 5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74" name="Text Box 5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58775" name="Line 55"/>
          <p:cNvSpPr>
            <a:spLocks noChangeShapeType="1"/>
          </p:cNvSpPr>
          <p:nvPr/>
        </p:nvSpPr>
        <p:spPr bwMode="auto">
          <a:xfrm>
            <a:off x="7772400" y="1411288"/>
            <a:ext cx="376238"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76" name="Line 56"/>
          <p:cNvSpPr>
            <a:spLocks noChangeShapeType="1"/>
          </p:cNvSpPr>
          <p:nvPr/>
        </p:nvSpPr>
        <p:spPr bwMode="auto">
          <a:xfrm flipH="1">
            <a:off x="6629400" y="1841500"/>
            <a:ext cx="241300"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77" name="Line 57"/>
          <p:cNvSpPr>
            <a:spLocks noChangeShapeType="1"/>
          </p:cNvSpPr>
          <p:nvPr/>
        </p:nvSpPr>
        <p:spPr bwMode="auto">
          <a:xfrm flipH="1">
            <a:off x="7920038" y="1841500"/>
            <a:ext cx="120650"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78" name="Line 58"/>
          <p:cNvSpPr>
            <a:spLocks noChangeShapeType="1"/>
          </p:cNvSpPr>
          <p:nvPr/>
        </p:nvSpPr>
        <p:spPr bwMode="auto">
          <a:xfrm>
            <a:off x="8337550" y="1801813"/>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79" name="Line 59"/>
          <p:cNvSpPr>
            <a:spLocks noChangeShapeType="1"/>
          </p:cNvSpPr>
          <p:nvPr/>
        </p:nvSpPr>
        <p:spPr bwMode="auto">
          <a:xfrm>
            <a:off x="5835650" y="1600200"/>
            <a:ext cx="8477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780" name="Group 60"/>
          <p:cNvGrpSpPr>
            <a:grpSpLocks/>
          </p:cNvGrpSpPr>
          <p:nvPr/>
        </p:nvGrpSpPr>
        <p:grpSpPr bwMode="auto">
          <a:xfrm>
            <a:off x="7023100" y="3138488"/>
            <a:ext cx="336550" cy="368300"/>
            <a:chOff x="1304" y="2377"/>
            <a:chExt cx="212" cy="232"/>
          </a:xfrm>
        </p:grpSpPr>
        <p:sp>
          <p:nvSpPr>
            <p:cNvPr id="158781" name="Oval 6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82" name="Text Box 6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8783" name="Group 63"/>
          <p:cNvGrpSpPr>
            <a:grpSpLocks/>
          </p:cNvGrpSpPr>
          <p:nvPr/>
        </p:nvGrpSpPr>
        <p:grpSpPr bwMode="auto">
          <a:xfrm>
            <a:off x="6437313" y="3867150"/>
            <a:ext cx="336550" cy="368300"/>
            <a:chOff x="1304" y="2377"/>
            <a:chExt cx="212" cy="232"/>
          </a:xfrm>
        </p:grpSpPr>
        <p:sp>
          <p:nvSpPr>
            <p:cNvPr id="158784" name="Oval 6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85" name="Text Box 6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8786" name="Line 66"/>
          <p:cNvSpPr>
            <a:spLocks noChangeShapeType="1"/>
          </p:cNvSpPr>
          <p:nvPr/>
        </p:nvSpPr>
        <p:spPr bwMode="auto">
          <a:xfrm flipH="1">
            <a:off x="6738938" y="3446463"/>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87" name="Text Box 67"/>
          <p:cNvSpPr txBox="1">
            <a:spLocks noChangeArrowheads="1"/>
          </p:cNvSpPr>
          <p:nvPr/>
        </p:nvSpPr>
        <p:spPr bwMode="auto">
          <a:xfrm>
            <a:off x="6100763" y="3890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788" name="Group 68"/>
          <p:cNvGrpSpPr>
            <a:grpSpLocks/>
          </p:cNvGrpSpPr>
          <p:nvPr/>
        </p:nvGrpSpPr>
        <p:grpSpPr bwMode="auto">
          <a:xfrm>
            <a:off x="7732713" y="3897313"/>
            <a:ext cx="336550" cy="368300"/>
            <a:chOff x="1304" y="2377"/>
            <a:chExt cx="212" cy="232"/>
          </a:xfrm>
        </p:grpSpPr>
        <p:sp>
          <p:nvSpPr>
            <p:cNvPr id="158789" name="Oval 6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90" name="Text Box 7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8791" name="Line 71"/>
          <p:cNvSpPr>
            <a:spLocks noChangeShapeType="1"/>
          </p:cNvSpPr>
          <p:nvPr/>
        </p:nvSpPr>
        <p:spPr bwMode="auto">
          <a:xfrm>
            <a:off x="7326313" y="3427413"/>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92" name="Line 72"/>
          <p:cNvSpPr>
            <a:spLocks noChangeShapeType="1"/>
          </p:cNvSpPr>
          <p:nvPr/>
        </p:nvSpPr>
        <p:spPr bwMode="auto">
          <a:xfrm>
            <a:off x="8024813" y="4208463"/>
            <a:ext cx="417512" cy="403225"/>
          </a:xfrm>
          <a:prstGeom prst="line">
            <a:avLst/>
          </a:prstGeom>
          <a:noFill/>
          <a:ln w="127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93" name="Text Box 73"/>
          <p:cNvSpPr txBox="1">
            <a:spLocks noChangeArrowheads="1"/>
          </p:cNvSpPr>
          <p:nvPr/>
        </p:nvSpPr>
        <p:spPr bwMode="auto">
          <a:xfrm>
            <a:off x="8108950" y="45942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794" name="Group 74"/>
          <p:cNvGrpSpPr>
            <a:grpSpLocks/>
          </p:cNvGrpSpPr>
          <p:nvPr/>
        </p:nvGrpSpPr>
        <p:grpSpPr bwMode="auto">
          <a:xfrm>
            <a:off x="6772275" y="4581525"/>
            <a:ext cx="336550" cy="368300"/>
            <a:chOff x="1304" y="2377"/>
            <a:chExt cx="212" cy="232"/>
          </a:xfrm>
        </p:grpSpPr>
        <p:sp>
          <p:nvSpPr>
            <p:cNvPr id="158795" name="Oval 7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96" name="Text Box 7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8797" name="Text Box 77"/>
          <p:cNvSpPr txBox="1">
            <a:spLocks noChangeArrowheads="1"/>
          </p:cNvSpPr>
          <p:nvPr/>
        </p:nvSpPr>
        <p:spPr bwMode="auto">
          <a:xfrm>
            <a:off x="6480175" y="45989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798" name="Group 78"/>
          <p:cNvGrpSpPr>
            <a:grpSpLocks/>
          </p:cNvGrpSpPr>
          <p:nvPr/>
        </p:nvGrpSpPr>
        <p:grpSpPr bwMode="auto">
          <a:xfrm>
            <a:off x="6154738" y="4578350"/>
            <a:ext cx="336550" cy="368300"/>
            <a:chOff x="1304" y="2377"/>
            <a:chExt cx="212" cy="232"/>
          </a:xfrm>
        </p:grpSpPr>
        <p:sp>
          <p:nvSpPr>
            <p:cNvPr id="158799"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00" name="Text Box 8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8801" name="Text Box 81"/>
          <p:cNvSpPr txBox="1">
            <a:spLocks noChangeArrowheads="1"/>
          </p:cNvSpPr>
          <p:nvPr/>
        </p:nvSpPr>
        <p:spPr bwMode="auto">
          <a:xfrm>
            <a:off x="5889625" y="4618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02" name="Group 82"/>
          <p:cNvGrpSpPr>
            <a:grpSpLocks/>
          </p:cNvGrpSpPr>
          <p:nvPr/>
        </p:nvGrpSpPr>
        <p:grpSpPr bwMode="auto">
          <a:xfrm>
            <a:off x="7334250" y="4586288"/>
            <a:ext cx="336550" cy="368300"/>
            <a:chOff x="1304" y="2377"/>
            <a:chExt cx="212" cy="232"/>
          </a:xfrm>
        </p:grpSpPr>
        <p:sp>
          <p:nvSpPr>
            <p:cNvPr id="158803" name="Oval 8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04" name="Text Box 8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8805" name="Line 85"/>
          <p:cNvSpPr>
            <a:spLocks noChangeShapeType="1"/>
          </p:cNvSpPr>
          <p:nvPr/>
        </p:nvSpPr>
        <p:spPr bwMode="auto">
          <a:xfrm flipH="1">
            <a:off x="7551738" y="4240213"/>
            <a:ext cx="228600" cy="376237"/>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06" name="Text Box 86"/>
          <p:cNvSpPr txBox="1">
            <a:spLocks noChangeArrowheads="1"/>
          </p:cNvSpPr>
          <p:nvPr/>
        </p:nvSpPr>
        <p:spPr bwMode="auto">
          <a:xfrm>
            <a:off x="7653338" y="46101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8807" name="Group 87"/>
          <p:cNvGrpSpPr>
            <a:grpSpLocks/>
          </p:cNvGrpSpPr>
          <p:nvPr/>
        </p:nvGrpSpPr>
        <p:grpSpPr bwMode="auto">
          <a:xfrm>
            <a:off x="8740775" y="5341938"/>
            <a:ext cx="406400" cy="344487"/>
            <a:chOff x="2615" y="3521"/>
            <a:chExt cx="256" cy="217"/>
          </a:xfrm>
        </p:grpSpPr>
        <p:sp>
          <p:nvSpPr>
            <p:cNvPr id="158808" name="Oval 8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09" name="Text Box 8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8810" name="Line 90"/>
          <p:cNvSpPr>
            <a:spLocks noChangeShapeType="1"/>
          </p:cNvSpPr>
          <p:nvPr/>
        </p:nvSpPr>
        <p:spPr bwMode="auto">
          <a:xfrm flipH="1">
            <a:off x="8232775" y="4881563"/>
            <a:ext cx="214313" cy="511175"/>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11" name="Line 91"/>
          <p:cNvSpPr>
            <a:spLocks noChangeShapeType="1"/>
          </p:cNvSpPr>
          <p:nvPr/>
        </p:nvSpPr>
        <p:spPr bwMode="auto">
          <a:xfrm>
            <a:off x="8636000" y="4881563"/>
            <a:ext cx="295275" cy="469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812" name="Group 92"/>
          <p:cNvGrpSpPr>
            <a:grpSpLocks/>
          </p:cNvGrpSpPr>
          <p:nvPr/>
        </p:nvGrpSpPr>
        <p:grpSpPr bwMode="auto">
          <a:xfrm>
            <a:off x="8313738" y="4565650"/>
            <a:ext cx="406400" cy="344488"/>
            <a:chOff x="2615" y="3521"/>
            <a:chExt cx="256" cy="217"/>
          </a:xfrm>
        </p:grpSpPr>
        <p:sp>
          <p:nvSpPr>
            <p:cNvPr id="158813" name="Oval 93"/>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14" name="Text Box 94"/>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58815" name="Group 95"/>
          <p:cNvGrpSpPr>
            <a:grpSpLocks/>
          </p:cNvGrpSpPr>
          <p:nvPr/>
        </p:nvGrpSpPr>
        <p:grpSpPr bwMode="auto">
          <a:xfrm>
            <a:off x="7097713" y="5383213"/>
            <a:ext cx="336550" cy="368300"/>
            <a:chOff x="1304" y="2377"/>
            <a:chExt cx="212" cy="232"/>
          </a:xfrm>
        </p:grpSpPr>
        <p:sp>
          <p:nvSpPr>
            <p:cNvPr id="158816" name="Oval 9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17" name="Text Box 9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8818" name="Text Box 98"/>
          <p:cNvSpPr txBox="1">
            <a:spLocks noChangeArrowheads="1"/>
          </p:cNvSpPr>
          <p:nvPr/>
        </p:nvSpPr>
        <p:spPr bwMode="auto">
          <a:xfrm>
            <a:off x="1773238" y="36242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8819" name="Text Box 99"/>
          <p:cNvSpPr txBox="1">
            <a:spLocks noChangeArrowheads="1"/>
          </p:cNvSpPr>
          <p:nvPr/>
        </p:nvSpPr>
        <p:spPr bwMode="auto">
          <a:xfrm>
            <a:off x="2227263" y="42465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58820" name="Text Box 100"/>
          <p:cNvSpPr txBox="1">
            <a:spLocks noChangeArrowheads="1"/>
          </p:cNvSpPr>
          <p:nvPr/>
        </p:nvSpPr>
        <p:spPr bwMode="auto">
          <a:xfrm>
            <a:off x="1727200" y="50990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58821" name="Text Box 101"/>
          <p:cNvSpPr txBox="1">
            <a:spLocks noChangeArrowheads="1"/>
          </p:cNvSpPr>
          <p:nvPr/>
        </p:nvSpPr>
        <p:spPr bwMode="auto">
          <a:xfrm>
            <a:off x="8545513" y="5380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8822" name="Text Box 102"/>
          <p:cNvSpPr txBox="1">
            <a:spLocks noChangeArrowheads="1"/>
          </p:cNvSpPr>
          <p:nvPr/>
        </p:nvSpPr>
        <p:spPr bwMode="auto">
          <a:xfrm>
            <a:off x="7805738" y="54483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8823" name="Text Box 103"/>
          <p:cNvSpPr txBox="1">
            <a:spLocks noChangeArrowheads="1"/>
          </p:cNvSpPr>
          <p:nvPr/>
        </p:nvSpPr>
        <p:spPr bwMode="auto">
          <a:xfrm>
            <a:off x="7483475" y="39290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sp>
        <p:nvSpPr>
          <p:cNvPr id="158824" name="Text Box 104"/>
          <p:cNvSpPr txBox="1">
            <a:spLocks noChangeArrowheads="1"/>
          </p:cNvSpPr>
          <p:nvPr/>
        </p:nvSpPr>
        <p:spPr bwMode="auto">
          <a:xfrm>
            <a:off x="6775450" y="3127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8825" name="Group 105"/>
          <p:cNvGrpSpPr>
            <a:grpSpLocks/>
          </p:cNvGrpSpPr>
          <p:nvPr/>
        </p:nvGrpSpPr>
        <p:grpSpPr bwMode="auto">
          <a:xfrm>
            <a:off x="2155825" y="6129338"/>
            <a:ext cx="406400" cy="344487"/>
            <a:chOff x="2615" y="3521"/>
            <a:chExt cx="256" cy="217"/>
          </a:xfrm>
        </p:grpSpPr>
        <p:sp>
          <p:nvSpPr>
            <p:cNvPr id="158826" name="Oval 10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27" name="Text Box 10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58828" name="Line 108"/>
          <p:cNvSpPr>
            <a:spLocks noChangeShapeType="1"/>
          </p:cNvSpPr>
          <p:nvPr/>
        </p:nvSpPr>
        <p:spPr bwMode="auto">
          <a:xfrm>
            <a:off x="2028825" y="5772150"/>
            <a:ext cx="322263"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29" name="Text Box 109"/>
          <p:cNvSpPr txBox="1">
            <a:spLocks noChangeArrowheads="1"/>
          </p:cNvSpPr>
          <p:nvPr/>
        </p:nvSpPr>
        <p:spPr bwMode="auto">
          <a:xfrm>
            <a:off x="1920875" y="61547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30" name="Group 110"/>
          <p:cNvGrpSpPr>
            <a:grpSpLocks/>
          </p:cNvGrpSpPr>
          <p:nvPr/>
        </p:nvGrpSpPr>
        <p:grpSpPr bwMode="auto">
          <a:xfrm>
            <a:off x="8054975" y="5376863"/>
            <a:ext cx="406400" cy="344487"/>
            <a:chOff x="2615" y="3521"/>
            <a:chExt cx="256" cy="217"/>
          </a:xfrm>
        </p:grpSpPr>
        <p:sp>
          <p:nvSpPr>
            <p:cNvPr id="158831" name="Oval 11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32" name="Text Box 11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58833" name="Line 113"/>
          <p:cNvSpPr>
            <a:spLocks noChangeShapeType="1"/>
          </p:cNvSpPr>
          <p:nvPr/>
        </p:nvSpPr>
        <p:spPr bwMode="auto">
          <a:xfrm flipH="1">
            <a:off x="7277100" y="4948238"/>
            <a:ext cx="201613"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34" name="Text Box 114"/>
          <p:cNvSpPr txBox="1">
            <a:spLocks noChangeArrowheads="1"/>
          </p:cNvSpPr>
          <p:nvPr/>
        </p:nvSpPr>
        <p:spPr bwMode="auto">
          <a:xfrm>
            <a:off x="6869113" y="54387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8835" name="Text Box 115"/>
          <p:cNvSpPr txBox="1">
            <a:spLocks noChangeArrowheads="1"/>
          </p:cNvSpPr>
          <p:nvPr/>
        </p:nvSpPr>
        <p:spPr bwMode="auto">
          <a:xfrm>
            <a:off x="554038" y="1839913"/>
            <a:ext cx="3000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Right-left double rotation</a:t>
            </a:r>
          </a:p>
        </p:txBody>
      </p:sp>
      <p:grpSp>
        <p:nvGrpSpPr>
          <p:cNvPr id="158836" name="Group 116"/>
          <p:cNvGrpSpPr>
            <a:grpSpLocks/>
          </p:cNvGrpSpPr>
          <p:nvPr/>
        </p:nvGrpSpPr>
        <p:grpSpPr bwMode="auto">
          <a:xfrm>
            <a:off x="1158875" y="3192463"/>
            <a:ext cx="336550" cy="368300"/>
            <a:chOff x="1304" y="2377"/>
            <a:chExt cx="212" cy="232"/>
          </a:xfrm>
        </p:grpSpPr>
        <p:sp>
          <p:nvSpPr>
            <p:cNvPr id="158837" name="Oval 1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38" name="Text Box 11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8839" name="Group 119"/>
          <p:cNvGrpSpPr>
            <a:grpSpLocks/>
          </p:cNvGrpSpPr>
          <p:nvPr/>
        </p:nvGrpSpPr>
        <p:grpSpPr bwMode="auto">
          <a:xfrm>
            <a:off x="573088" y="3921125"/>
            <a:ext cx="336550" cy="368300"/>
            <a:chOff x="1304" y="2377"/>
            <a:chExt cx="212" cy="232"/>
          </a:xfrm>
        </p:grpSpPr>
        <p:sp>
          <p:nvSpPr>
            <p:cNvPr id="158840" name="Oval 1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41" name="Text Box 12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8842" name="Line 122"/>
          <p:cNvSpPr>
            <a:spLocks noChangeShapeType="1"/>
          </p:cNvSpPr>
          <p:nvPr/>
        </p:nvSpPr>
        <p:spPr bwMode="auto">
          <a:xfrm flipH="1">
            <a:off x="874713" y="3500438"/>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43" name="Text Box 123"/>
          <p:cNvSpPr txBox="1">
            <a:spLocks noChangeArrowheads="1"/>
          </p:cNvSpPr>
          <p:nvPr/>
        </p:nvSpPr>
        <p:spPr bwMode="auto">
          <a:xfrm>
            <a:off x="236538" y="39449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44" name="Group 124"/>
          <p:cNvGrpSpPr>
            <a:grpSpLocks/>
          </p:cNvGrpSpPr>
          <p:nvPr/>
        </p:nvGrpSpPr>
        <p:grpSpPr bwMode="auto">
          <a:xfrm>
            <a:off x="1724025" y="3951288"/>
            <a:ext cx="336550" cy="368300"/>
            <a:chOff x="1304" y="2377"/>
            <a:chExt cx="212" cy="232"/>
          </a:xfrm>
        </p:grpSpPr>
        <p:sp>
          <p:nvSpPr>
            <p:cNvPr id="158845" name="Oval 1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46" name="Text Box 12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8847" name="Text Box 127"/>
          <p:cNvSpPr txBox="1">
            <a:spLocks noChangeArrowheads="1"/>
          </p:cNvSpPr>
          <p:nvPr/>
        </p:nvSpPr>
        <p:spPr bwMode="auto">
          <a:xfrm>
            <a:off x="1922463" y="46482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8848" name="Group 128"/>
          <p:cNvGrpSpPr>
            <a:grpSpLocks/>
          </p:cNvGrpSpPr>
          <p:nvPr/>
        </p:nvGrpSpPr>
        <p:grpSpPr bwMode="auto">
          <a:xfrm>
            <a:off x="874713" y="4635500"/>
            <a:ext cx="336550" cy="368300"/>
            <a:chOff x="1304" y="2377"/>
            <a:chExt cx="212" cy="232"/>
          </a:xfrm>
        </p:grpSpPr>
        <p:sp>
          <p:nvSpPr>
            <p:cNvPr id="158849" name="Oval 12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50" name="Text Box 13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8851" name="Text Box 131"/>
          <p:cNvSpPr txBox="1">
            <a:spLocks noChangeArrowheads="1"/>
          </p:cNvSpPr>
          <p:nvPr/>
        </p:nvSpPr>
        <p:spPr bwMode="auto">
          <a:xfrm>
            <a:off x="582613" y="4652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52" name="Group 132"/>
          <p:cNvGrpSpPr>
            <a:grpSpLocks/>
          </p:cNvGrpSpPr>
          <p:nvPr/>
        </p:nvGrpSpPr>
        <p:grpSpPr bwMode="auto">
          <a:xfrm>
            <a:off x="223838" y="4632325"/>
            <a:ext cx="336550" cy="368300"/>
            <a:chOff x="1304" y="2377"/>
            <a:chExt cx="212" cy="232"/>
          </a:xfrm>
        </p:grpSpPr>
        <p:sp>
          <p:nvSpPr>
            <p:cNvPr id="158853" name="Oval 13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54" name="Text Box 13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8855" name="Text Box 135"/>
          <p:cNvSpPr txBox="1">
            <a:spLocks noChangeArrowheads="1"/>
          </p:cNvSpPr>
          <p:nvPr/>
        </p:nvSpPr>
        <p:spPr bwMode="auto">
          <a:xfrm>
            <a:off x="-41275" y="467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56" name="Group 136"/>
          <p:cNvGrpSpPr>
            <a:grpSpLocks/>
          </p:cNvGrpSpPr>
          <p:nvPr/>
        </p:nvGrpSpPr>
        <p:grpSpPr bwMode="auto">
          <a:xfrm>
            <a:off x="1325563" y="4640263"/>
            <a:ext cx="336550" cy="368300"/>
            <a:chOff x="1304" y="2377"/>
            <a:chExt cx="212" cy="232"/>
          </a:xfrm>
        </p:grpSpPr>
        <p:sp>
          <p:nvSpPr>
            <p:cNvPr id="158857" name="Oval 13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58" name="Text Box 13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8859" name="Line 139"/>
          <p:cNvSpPr>
            <a:spLocks noChangeShapeType="1"/>
          </p:cNvSpPr>
          <p:nvPr/>
        </p:nvSpPr>
        <p:spPr bwMode="auto">
          <a:xfrm flipH="1">
            <a:off x="1543050" y="4294188"/>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60" name="Text Box 140"/>
          <p:cNvSpPr txBox="1">
            <a:spLocks noChangeArrowheads="1"/>
          </p:cNvSpPr>
          <p:nvPr/>
        </p:nvSpPr>
        <p:spPr bwMode="auto">
          <a:xfrm>
            <a:off x="1644650" y="46640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61" name="Group 141"/>
          <p:cNvGrpSpPr>
            <a:grpSpLocks/>
          </p:cNvGrpSpPr>
          <p:nvPr/>
        </p:nvGrpSpPr>
        <p:grpSpPr bwMode="auto">
          <a:xfrm>
            <a:off x="2554288" y="5395913"/>
            <a:ext cx="406400" cy="344487"/>
            <a:chOff x="2615" y="3521"/>
            <a:chExt cx="256" cy="217"/>
          </a:xfrm>
        </p:grpSpPr>
        <p:sp>
          <p:nvSpPr>
            <p:cNvPr id="158862" name="Oval 142"/>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63" name="Text Box 143"/>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8864" name="Line 144"/>
          <p:cNvSpPr>
            <a:spLocks noChangeShapeType="1"/>
          </p:cNvSpPr>
          <p:nvPr/>
        </p:nvSpPr>
        <p:spPr bwMode="auto">
          <a:xfrm flipH="1">
            <a:off x="2046288" y="4935538"/>
            <a:ext cx="214312" cy="51117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65" name="Line 145"/>
          <p:cNvSpPr>
            <a:spLocks noChangeShapeType="1"/>
          </p:cNvSpPr>
          <p:nvPr/>
        </p:nvSpPr>
        <p:spPr bwMode="auto">
          <a:xfrm>
            <a:off x="2449513" y="4935538"/>
            <a:ext cx="295275" cy="469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8866" name="Group 146"/>
          <p:cNvGrpSpPr>
            <a:grpSpLocks/>
          </p:cNvGrpSpPr>
          <p:nvPr/>
        </p:nvGrpSpPr>
        <p:grpSpPr bwMode="auto">
          <a:xfrm>
            <a:off x="2127250" y="4619625"/>
            <a:ext cx="406400" cy="344488"/>
            <a:chOff x="2615" y="3521"/>
            <a:chExt cx="256" cy="217"/>
          </a:xfrm>
        </p:grpSpPr>
        <p:sp>
          <p:nvSpPr>
            <p:cNvPr id="158867" name="Oval 14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68" name="Text Box 14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58869" name="Group 149"/>
          <p:cNvGrpSpPr>
            <a:grpSpLocks/>
          </p:cNvGrpSpPr>
          <p:nvPr/>
        </p:nvGrpSpPr>
        <p:grpSpPr bwMode="auto">
          <a:xfrm>
            <a:off x="1876425" y="5422900"/>
            <a:ext cx="336550" cy="368300"/>
            <a:chOff x="1304" y="2377"/>
            <a:chExt cx="212" cy="232"/>
          </a:xfrm>
        </p:grpSpPr>
        <p:sp>
          <p:nvSpPr>
            <p:cNvPr id="158870" name="Oval 15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71" name="Text Box 15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8872" name="Text Box 152"/>
          <p:cNvSpPr txBox="1">
            <a:spLocks noChangeArrowheads="1"/>
          </p:cNvSpPr>
          <p:nvPr/>
        </p:nvSpPr>
        <p:spPr bwMode="auto">
          <a:xfrm>
            <a:off x="2359025" y="5434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8873" name="Text Box 153"/>
          <p:cNvSpPr txBox="1">
            <a:spLocks noChangeArrowheads="1"/>
          </p:cNvSpPr>
          <p:nvPr/>
        </p:nvSpPr>
        <p:spPr bwMode="auto">
          <a:xfrm>
            <a:off x="1619250" y="55022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8874" name="Text Box 154"/>
          <p:cNvSpPr txBox="1">
            <a:spLocks noChangeArrowheads="1"/>
          </p:cNvSpPr>
          <p:nvPr/>
        </p:nvSpPr>
        <p:spPr bwMode="auto">
          <a:xfrm>
            <a:off x="1474788" y="3983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sp>
        <p:nvSpPr>
          <p:cNvPr id="158875" name="Text Box 155"/>
          <p:cNvSpPr txBox="1">
            <a:spLocks noChangeArrowheads="1"/>
          </p:cNvSpPr>
          <p:nvPr/>
        </p:nvSpPr>
        <p:spPr bwMode="auto">
          <a:xfrm>
            <a:off x="911225" y="31813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8876" name="Line 156"/>
          <p:cNvSpPr>
            <a:spLocks noChangeShapeType="1"/>
          </p:cNvSpPr>
          <p:nvPr/>
        </p:nvSpPr>
        <p:spPr bwMode="auto">
          <a:xfrm flipH="1">
            <a:off x="396875" y="4238625"/>
            <a:ext cx="225425"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77" name="Line 157"/>
          <p:cNvSpPr>
            <a:spLocks noChangeShapeType="1"/>
          </p:cNvSpPr>
          <p:nvPr/>
        </p:nvSpPr>
        <p:spPr bwMode="auto">
          <a:xfrm>
            <a:off x="815975" y="4281488"/>
            <a:ext cx="193675" cy="409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78" name="Line 158"/>
          <p:cNvSpPr>
            <a:spLocks noChangeShapeType="1"/>
          </p:cNvSpPr>
          <p:nvPr/>
        </p:nvSpPr>
        <p:spPr bwMode="auto">
          <a:xfrm>
            <a:off x="1450975" y="3506788"/>
            <a:ext cx="387350" cy="5064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79" name="Line 159"/>
          <p:cNvSpPr>
            <a:spLocks noChangeShapeType="1"/>
          </p:cNvSpPr>
          <p:nvPr/>
        </p:nvSpPr>
        <p:spPr bwMode="auto">
          <a:xfrm>
            <a:off x="2000250" y="4281488"/>
            <a:ext cx="246063" cy="3667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80" name="Line 160"/>
          <p:cNvSpPr>
            <a:spLocks noChangeShapeType="1"/>
          </p:cNvSpPr>
          <p:nvPr/>
        </p:nvSpPr>
        <p:spPr bwMode="auto">
          <a:xfrm>
            <a:off x="2360613" y="4959350"/>
            <a:ext cx="22225" cy="1193800"/>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81" name="Freeform 161"/>
          <p:cNvSpPr>
            <a:spLocks/>
          </p:cNvSpPr>
          <p:nvPr/>
        </p:nvSpPr>
        <p:spPr bwMode="auto">
          <a:xfrm>
            <a:off x="1693863" y="5221288"/>
            <a:ext cx="657225" cy="1287462"/>
          </a:xfrm>
          <a:custGeom>
            <a:avLst/>
            <a:gdLst>
              <a:gd name="T0" fmla="*/ 0 w 414"/>
              <a:gd name="T1" fmla="*/ 485 h 811"/>
              <a:gd name="T2" fmla="*/ 203 w 414"/>
              <a:gd name="T3" fmla="*/ 438 h 811"/>
              <a:gd name="T4" fmla="*/ 312 w 414"/>
              <a:gd name="T5" fmla="*/ 370 h 811"/>
              <a:gd name="T6" fmla="*/ 352 w 414"/>
              <a:gd name="T7" fmla="*/ 242 h 811"/>
              <a:gd name="T8" fmla="*/ 312 w 414"/>
              <a:gd name="T9" fmla="*/ 106 h 811"/>
              <a:gd name="T10" fmla="*/ 346 w 414"/>
              <a:gd name="T11" fmla="*/ 11 h 811"/>
              <a:gd name="T12" fmla="*/ 386 w 414"/>
              <a:gd name="T13" fmla="*/ 38 h 811"/>
              <a:gd name="T14" fmla="*/ 386 w 414"/>
              <a:gd name="T15" fmla="*/ 167 h 811"/>
              <a:gd name="T16" fmla="*/ 393 w 414"/>
              <a:gd name="T17" fmla="*/ 425 h 811"/>
              <a:gd name="T18" fmla="*/ 258 w 414"/>
              <a:gd name="T19" fmla="*/ 567 h 811"/>
              <a:gd name="T20" fmla="*/ 129 w 414"/>
              <a:gd name="T21" fmla="*/ 709 h 811"/>
              <a:gd name="T22" fmla="*/ 129 w 414"/>
              <a:gd name="T23"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811">
                <a:moveTo>
                  <a:pt x="0" y="485"/>
                </a:moveTo>
                <a:cubicBezTo>
                  <a:pt x="75" y="471"/>
                  <a:pt x="151" y="457"/>
                  <a:pt x="203" y="438"/>
                </a:cubicBezTo>
                <a:cubicBezTo>
                  <a:pt x="255" y="419"/>
                  <a:pt x="287" y="403"/>
                  <a:pt x="312" y="370"/>
                </a:cubicBezTo>
                <a:cubicBezTo>
                  <a:pt x="337" y="337"/>
                  <a:pt x="352" y="286"/>
                  <a:pt x="352" y="242"/>
                </a:cubicBezTo>
                <a:cubicBezTo>
                  <a:pt x="352" y="198"/>
                  <a:pt x="313" y="144"/>
                  <a:pt x="312" y="106"/>
                </a:cubicBezTo>
                <a:cubicBezTo>
                  <a:pt x="311" y="68"/>
                  <a:pt x="334" y="22"/>
                  <a:pt x="346" y="11"/>
                </a:cubicBezTo>
                <a:cubicBezTo>
                  <a:pt x="358" y="0"/>
                  <a:pt x="379" y="12"/>
                  <a:pt x="386" y="38"/>
                </a:cubicBezTo>
                <a:cubicBezTo>
                  <a:pt x="393" y="64"/>
                  <a:pt x="385" y="103"/>
                  <a:pt x="386" y="167"/>
                </a:cubicBezTo>
                <a:cubicBezTo>
                  <a:pt x="387" y="231"/>
                  <a:pt x="414" y="358"/>
                  <a:pt x="393" y="425"/>
                </a:cubicBezTo>
                <a:cubicBezTo>
                  <a:pt x="372" y="492"/>
                  <a:pt x="302" y="520"/>
                  <a:pt x="258" y="567"/>
                </a:cubicBezTo>
                <a:cubicBezTo>
                  <a:pt x="214" y="614"/>
                  <a:pt x="151" y="668"/>
                  <a:pt x="129" y="709"/>
                </a:cubicBezTo>
                <a:cubicBezTo>
                  <a:pt x="107" y="750"/>
                  <a:pt x="118" y="780"/>
                  <a:pt x="129" y="811"/>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82" name="Text Box 162"/>
          <p:cNvSpPr txBox="1">
            <a:spLocks noChangeArrowheads="1"/>
          </p:cNvSpPr>
          <p:nvPr/>
        </p:nvSpPr>
        <p:spPr bwMode="auto">
          <a:xfrm>
            <a:off x="4578350" y="36909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8883" name="Text Box 163"/>
          <p:cNvSpPr txBox="1">
            <a:spLocks noChangeArrowheads="1"/>
          </p:cNvSpPr>
          <p:nvPr/>
        </p:nvSpPr>
        <p:spPr bwMode="auto">
          <a:xfrm>
            <a:off x="5032375" y="43132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58884" name="Text Box 164"/>
          <p:cNvSpPr txBox="1">
            <a:spLocks noChangeArrowheads="1"/>
          </p:cNvSpPr>
          <p:nvPr/>
        </p:nvSpPr>
        <p:spPr bwMode="auto">
          <a:xfrm>
            <a:off x="5319713" y="50466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58885" name="Text Box 165"/>
          <p:cNvSpPr txBox="1">
            <a:spLocks noChangeArrowheads="1"/>
          </p:cNvSpPr>
          <p:nvPr/>
        </p:nvSpPr>
        <p:spPr bwMode="auto">
          <a:xfrm>
            <a:off x="4781550" y="62214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86" name="Group 166"/>
          <p:cNvGrpSpPr>
            <a:grpSpLocks/>
          </p:cNvGrpSpPr>
          <p:nvPr/>
        </p:nvGrpSpPr>
        <p:grpSpPr bwMode="auto">
          <a:xfrm>
            <a:off x="3963988" y="3259138"/>
            <a:ext cx="336550" cy="368300"/>
            <a:chOff x="1304" y="2377"/>
            <a:chExt cx="212" cy="232"/>
          </a:xfrm>
        </p:grpSpPr>
        <p:sp>
          <p:nvSpPr>
            <p:cNvPr id="158887" name="Oval 16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88" name="Text Box 16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8889" name="Group 169"/>
          <p:cNvGrpSpPr>
            <a:grpSpLocks/>
          </p:cNvGrpSpPr>
          <p:nvPr/>
        </p:nvGrpSpPr>
        <p:grpSpPr bwMode="auto">
          <a:xfrm>
            <a:off x="3378200" y="3987800"/>
            <a:ext cx="336550" cy="368300"/>
            <a:chOff x="1304" y="2377"/>
            <a:chExt cx="212" cy="232"/>
          </a:xfrm>
        </p:grpSpPr>
        <p:sp>
          <p:nvSpPr>
            <p:cNvPr id="158890" name="Oval 17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91" name="Text Box 17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8892" name="Line 172"/>
          <p:cNvSpPr>
            <a:spLocks noChangeShapeType="1"/>
          </p:cNvSpPr>
          <p:nvPr/>
        </p:nvSpPr>
        <p:spPr bwMode="auto">
          <a:xfrm flipH="1">
            <a:off x="3679825" y="356711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893" name="Text Box 173"/>
          <p:cNvSpPr txBox="1">
            <a:spLocks noChangeArrowheads="1"/>
          </p:cNvSpPr>
          <p:nvPr/>
        </p:nvSpPr>
        <p:spPr bwMode="auto">
          <a:xfrm>
            <a:off x="3041650" y="40116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894" name="Group 174"/>
          <p:cNvGrpSpPr>
            <a:grpSpLocks/>
          </p:cNvGrpSpPr>
          <p:nvPr/>
        </p:nvGrpSpPr>
        <p:grpSpPr bwMode="auto">
          <a:xfrm>
            <a:off x="4529138" y="4017963"/>
            <a:ext cx="336550" cy="368300"/>
            <a:chOff x="1304" y="2377"/>
            <a:chExt cx="212" cy="232"/>
          </a:xfrm>
        </p:grpSpPr>
        <p:sp>
          <p:nvSpPr>
            <p:cNvPr id="158895" name="Oval 17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96" name="Text Box 17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grpSp>
        <p:nvGrpSpPr>
          <p:cNvPr id="158897" name="Group 177"/>
          <p:cNvGrpSpPr>
            <a:grpSpLocks/>
          </p:cNvGrpSpPr>
          <p:nvPr/>
        </p:nvGrpSpPr>
        <p:grpSpPr bwMode="auto">
          <a:xfrm>
            <a:off x="3679825" y="4702175"/>
            <a:ext cx="336550" cy="368300"/>
            <a:chOff x="1304" y="2377"/>
            <a:chExt cx="212" cy="232"/>
          </a:xfrm>
        </p:grpSpPr>
        <p:sp>
          <p:nvSpPr>
            <p:cNvPr id="158898" name="Oval 17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899" name="Text Box 17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8900" name="Text Box 180"/>
          <p:cNvSpPr txBox="1">
            <a:spLocks noChangeArrowheads="1"/>
          </p:cNvSpPr>
          <p:nvPr/>
        </p:nvSpPr>
        <p:spPr bwMode="auto">
          <a:xfrm>
            <a:off x="3387725" y="4719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901" name="Group 181"/>
          <p:cNvGrpSpPr>
            <a:grpSpLocks/>
          </p:cNvGrpSpPr>
          <p:nvPr/>
        </p:nvGrpSpPr>
        <p:grpSpPr bwMode="auto">
          <a:xfrm>
            <a:off x="3028950" y="4699000"/>
            <a:ext cx="336550" cy="368300"/>
            <a:chOff x="1304" y="2377"/>
            <a:chExt cx="212" cy="232"/>
          </a:xfrm>
        </p:grpSpPr>
        <p:sp>
          <p:nvSpPr>
            <p:cNvPr id="158902" name="Oval 18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03" name="Text Box 18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8904" name="Text Box 184"/>
          <p:cNvSpPr txBox="1">
            <a:spLocks noChangeArrowheads="1"/>
          </p:cNvSpPr>
          <p:nvPr/>
        </p:nvSpPr>
        <p:spPr bwMode="auto">
          <a:xfrm>
            <a:off x="2763838" y="47386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905" name="Group 185"/>
          <p:cNvGrpSpPr>
            <a:grpSpLocks/>
          </p:cNvGrpSpPr>
          <p:nvPr/>
        </p:nvGrpSpPr>
        <p:grpSpPr bwMode="auto">
          <a:xfrm>
            <a:off x="4130675" y="4706938"/>
            <a:ext cx="336550" cy="368300"/>
            <a:chOff x="1304" y="2377"/>
            <a:chExt cx="212" cy="232"/>
          </a:xfrm>
        </p:grpSpPr>
        <p:sp>
          <p:nvSpPr>
            <p:cNvPr id="158906" name="Oval 18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07" name="Text Box 18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8908" name="Line 188"/>
          <p:cNvSpPr>
            <a:spLocks noChangeShapeType="1"/>
          </p:cNvSpPr>
          <p:nvPr/>
        </p:nvSpPr>
        <p:spPr bwMode="auto">
          <a:xfrm flipH="1">
            <a:off x="4348163" y="436086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09" name="Text Box 189"/>
          <p:cNvSpPr txBox="1">
            <a:spLocks noChangeArrowheads="1"/>
          </p:cNvSpPr>
          <p:nvPr/>
        </p:nvSpPr>
        <p:spPr bwMode="auto">
          <a:xfrm>
            <a:off x="4449763" y="47307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910" name="Group 190"/>
          <p:cNvGrpSpPr>
            <a:grpSpLocks/>
          </p:cNvGrpSpPr>
          <p:nvPr/>
        </p:nvGrpSpPr>
        <p:grpSpPr bwMode="auto">
          <a:xfrm>
            <a:off x="4918075" y="4638675"/>
            <a:ext cx="336550" cy="368300"/>
            <a:chOff x="1304" y="2377"/>
            <a:chExt cx="212" cy="232"/>
          </a:xfrm>
        </p:grpSpPr>
        <p:sp>
          <p:nvSpPr>
            <p:cNvPr id="158911" name="Oval 19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12" name="Text Box 19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8913" name="Text Box 193"/>
          <p:cNvSpPr txBox="1">
            <a:spLocks noChangeArrowheads="1"/>
          </p:cNvSpPr>
          <p:nvPr/>
        </p:nvSpPr>
        <p:spPr bwMode="auto">
          <a:xfrm>
            <a:off x="3716338" y="32480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58914" name="Line 194"/>
          <p:cNvSpPr>
            <a:spLocks noChangeShapeType="1"/>
          </p:cNvSpPr>
          <p:nvPr/>
        </p:nvSpPr>
        <p:spPr bwMode="auto">
          <a:xfrm flipH="1">
            <a:off x="3201988" y="4305300"/>
            <a:ext cx="225425"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15" name="Line 195"/>
          <p:cNvSpPr>
            <a:spLocks noChangeShapeType="1"/>
          </p:cNvSpPr>
          <p:nvPr/>
        </p:nvSpPr>
        <p:spPr bwMode="auto">
          <a:xfrm>
            <a:off x="3621088" y="4348163"/>
            <a:ext cx="193675" cy="409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16" name="Line 196"/>
          <p:cNvSpPr>
            <a:spLocks noChangeShapeType="1"/>
          </p:cNvSpPr>
          <p:nvPr/>
        </p:nvSpPr>
        <p:spPr bwMode="auto">
          <a:xfrm>
            <a:off x="4256088" y="3573463"/>
            <a:ext cx="387350" cy="5064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17" name="Line 197"/>
          <p:cNvSpPr>
            <a:spLocks noChangeShapeType="1"/>
          </p:cNvSpPr>
          <p:nvPr/>
        </p:nvSpPr>
        <p:spPr bwMode="auto">
          <a:xfrm>
            <a:off x="4805363" y="4348163"/>
            <a:ext cx="246062" cy="3667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18" name="Text Box 198"/>
          <p:cNvSpPr txBox="1">
            <a:spLocks noChangeArrowheads="1"/>
          </p:cNvSpPr>
          <p:nvPr/>
        </p:nvSpPr>
        <p:spPr bwMode="auto">
          <a:xfrm>
            <a:off x="4995863" y="53816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919" name="Group 199"/>
          <p:cNvGrpSpPr>
            <a:grpSpLocks/>
          </p:cNvGrpSpPr>
          <p:nvPr/>
        </p:nvGrpSpPr>
        <p:grpSpPr bwMode="auto">
          <a:xfrm>
            <a:off x="5549900" y="6129338"/>
            <a:ext cx="406400" cy="344487"/>
            <a:chOff x="2615" y="3521"/>
            <a:chExt cx="256" cy="217"/>
          </a:xfrm>
        </p:grpSpPr>
        <p:sp>
          <p:nvSpPr>
            <p:cNvPr id="158920" name="Oval 200"/>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21" name="Text Box 201"/>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58922" name="Group 202"/>
          <p:cNvGrpSpPr>
            <a:grpSpLocks/>
          </p:cNvGrpSpPr>
          <p:nvPr/>
        </p:nvGrpSpPr>
        <p:grpSpPr bwMode="auto">
          <a:xfrm>
            <a:off x="5200650" y="5353050"/>
            <a:ext cx="406400" cy="344488"/>
            <a:chOff x="2615" y="3521"/>
            <a:chExt cx="256" cy="217"/>
          </a:xfrm>
        </p:grpSpPr>
        <p:sp>
          <p:nvSpPr>
            <p:cNvPr id="158923" name="Oval 203"/>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24" name="Text Box 204"/>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sp>
        <p:nvSpPr>
          <p:cNvPr id="158925" name="Text Box 205"/>
          <p:cNvSpPr txBox="1">
            <a:spLocks noChangeArrowheads="1"/>
          </p:cNvSpPr>
          <p:nvPr/>
        </p:nvSpPr>
        <p:spPr bwMode="auto">
          <a:xfrm>
            <a:off x="5354638" y="61674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8926" name="Group 206"/>
          <p:cNvGrpSpPr>
            <a:grpSpLocks/>
          </p:cNvGrpSpPr>
          <p:nvPr/>
        </p:nvGrpSpPr>
        <p:grpSpPr bwMode="auto">
          <a:xfrm>
            <a:off x="4997450" y="6164263"/>
            <a:ext cx="406400" cy="344487"/>
            <a:chOff x="2615" y="3521"/>
            <a:chExt cx="256" cy="217"/>
          </a:xfrm>
        </p:grpSpPr>
        <p:sp>
          <p:nvSpPr>
            <p:cNvPr id="158927" name="Oval 20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928" name="Text Box 20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58929" name="Line 209"/>
          <p:cNvSpPr>
            <a:spLocks noChangeShapeType="1"/>
          </p:cNvSpPr>
          <p:nvPr/>
        </p:nvSpPr>
        <p:spPr bwMode="auto">
          <a:xfrm flipH="1">
            <a:off x="5184775" y="5702300"/>
            <a:ext cx="173038" cy="473075"/>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0" name="Line 210"/>
          <p:cNvSpPr>
            <a:spLocks noChangeShapeType="1"/>
          </p:cNvSpPr>
          <p:nvPr/>
        </p:nvSpPr>
        <p:spPr bwMode="auto">
          <a:xfrm>
            <a:off x="5464175" y="5691188"/>
            <a:ext cx="247650" cy="4619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1" name="Line 211"/>
          <p:cNvSpPr>
            <a:spLocks noChangeShapeType="1"/>
          </p:cNvSpPr>
          <p:nvPr/>
        </p:nvSpPr>
        <p:spPr bwMode="auto">
          <a:xfrm>
            <a:off x="5141913" y="4991100"/>
            <a:ext cx="215900" cy="376238"/>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2" name="Freeform 212"/>
          <p:cNvSpPr>
            <a:spLocks/>
          </p:cNvSpPr>
          <p:nvPr/>
        </p:nvSpPr>
        <p:spPr bwMode="auto">
          <a:xfrm>
            <a:off x="4324350" y="4514850"/>
            <a:ext cx="727075" cy="1766888"/>
          </a:xfrm>
          <a:custGeom>
            <a:avLst/>
            <a:gdLst>
              <a:gd name="T0" fmla="*/ 278 w 458"/>
              <a:gd name="T1" fmla="*/ 1113 h 1113"/>
              <a:gd name="T2" fmla="*/ 420 w 458"/>
              <a:gd name="T3" fmla="*/ 842 h 1113"/>
              <a:gd name="T4" fmla="*/ 454 w 458"/>
              <a:gd name="T5" fmla="*/ 558 h 1113"/>
              <a:gd name="T6" fmla="*/ 393 w 458"/>
              <a:gd name="T7" fmla="*/ 341 h 1113"/>
              <a:gd name="T8" fmla="*/ 319 w 458"/>
              <a:gd name="T9" fmla="*/ 77 h 1113"/>
              <a:gd name="T10" fmla="*/ 183 w 458"/>
              <a:gd name="T11" fmla="*/ 36 h 1113"/>
              <a:gd name="T12" fmla="*/ 237 w 458"/>
              <a:gd name="T13" fmla="*/ 294 h 1113"/>
              <a:gd name="T14" fmla="*/ 142 w 458"/>
              <a:gd name="T15" fmla="*/ 551 h 1113"/>
              <a:gd name="T16" fmla="*/ 0 w 458"/>
              <a:gd name="T17" fmla="*/ 83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 h="1113">
                <a:moveTo>
                  <a:pt x="278" y="1113"/>
                </a:moveTo>
                <a:cubicBezTo>
                  <a:pt x="334" y="1023"/>
                  <a:pt x="391" y="934"/>
                  <a:pt x="420" y="842"/>
                </a:cubicBezTo>
                <a:cubicBezTo>
                  <a:pt x="449" y="750"/>
                  <a:pt x="458" y="641"/>
                  <a:pt x="454" y="558"/>
                </a:cubicBezTo>
                <a:cubicBezTo>
                  <a:pt x="450" y="475"/>
                  <a:pt x="416" y="421"/>
                  <a:pt x="393" y="341"/>
                </a:cubicBezTo>
                <a:cubicBezTo>
                  <a:pt x="370" y="261"/>
                  <a:pt x="354" y="128"/>
                  <a:pt x="319" y="77"/>
                </a:cubicBezTo>
                <a:cubicBezTo>
                  <a:pt x="284" y="26"/>
                  <a:pt x="197" y="0"/>
                  <a:pt x="183" y="36"/>
                </a:cubicBezTo>
                <a:cubicBezTo>
                  <a:pt x="169" y="72"/>
                  <a:pt x="244" y="208"/>
                  <a:pt x="237" y="294"/>
                </a:cubicBezTo>
                <a:cubicBezTo>
                  <a:pt x="230" y="380"/>
                  <a:pt x="182" y="461"/>
                  <a:pt x="142" y="551"/>
                </a:cubicBezTo>
                <a:cubicBezTo>
                  <a:pt x="102" y="641"/>
                  <a:pt x="51" y="738"/>
                  <a:pt x="0" y="836"/>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3" name="Line 213"/>
          <p:cNvSpPr>
            <a:spLocks noChangeShapeType="1"/>
          </p:cNvSpPr>
          <p:nvPr/>
        </p:nvSpPr>
        <p:spPr bwMode="auto">
          <a:xfrm flipH="1">
            <a:off x="6326188" y="4195763"/>
            <a:ext cx="160337"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4" name="Line 214"/>
          <p:cNvSpPr>
            <a:spLocks noChangeShapeType="1"/>
          </p:cNvSpPr>
          <p:nvPr/>
        </p:nvSpPr>
        <p:spPr bwMode="auto">
          <a:xfrm>
            <a:off x="6691313" y="4216400"/>
            <a:ext cx="236537" cy="398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5" name="Line 215"/>
          <p:cNvSpPr>
            <a:spLocks noChangeShapeType="1"/>
          </p:cNvSpPr>
          <p:nvPr/>
        </p:nvSpPr>
        <p:spPr bwMode="auto">
          <a:xfrm>
            <a:off x="2474913" y="3529013"/>
            <a:ext cx="93503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6" name="Line 216"/>
          <p:cNvSpPr>
            <a:spLocks noChangeShapeType="1"/>
          </p:cNvSpPr>
          <p:nvPr/>
        </p:nvSpPr>
        <p:spPr bwMode="auto">
          <a:xfrm>
            <a:off x="5260975" y="3549650"/>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937" name="Text Box 217"/>
          <p:cNvSpPr txBox="1">
            <a:spLocks noChangeArrowheads="1"/>
          </p:cNvSpPr>
          <p:nvPr/>
        </p:nvSpPr>
        <p:spPr bwMode="auto">
          <a:xfrm>
            <a:off x="7269163" y="42497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58938" name="Text Box 218"/>
          <p:cNvSpPr txBox="1">
            <a:spLocks noChangeArrowheads="1"/>
          </p:cNvSpPr>
          <p:nvPr/>
        </p:nvSpPr>
        <p:spPr bwMode="auto">
          <a:xfrm>
            <a:off x="7743825" y="35829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58939" name="Text Box 219"/>
          <p:cNvSpPr txBox="1">
            <a:spLocks noChangeArrowheads="1"/>
          </p:cNvSpPr>
          <p:nvPr/>
        </p:nvSpPr>
        <p:spPr bwMode="auto">
          <a:xfrm>
            <a:off x="8301038" y="42100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59747" name="Rectangle 3" descr="Rectangle: Click to edit Master text styles&#10;Second level&#10;Third level&#10;Fourth level&#10;Fifth level"/>
          <p:cNvSpPr>
            <a:spLocks noGrp="1" noChangeArrowheads="1"/>
          </p:cNvSpPr>
          <p:nvPr>
            <p:ph idx="1"/>
          </p:nvPr>
        </p:nvSpPr>
        <p:spPr>
          <a:xfrm>
            <a:off x="538163" y="698500"/>
            <a:ext cx="8213725" cy="522288"/>
          </a:xfrm>
        </p:spPr>
        <p:txBody>
          <a:bodyPr/>
          <a:lstStyle/>
          <a:p>
            <a:r>
              <a:rPr lang="en-US" sz="2000"/>
              <a:t>Insert the items 16, 15, 14, </a:t>
            </a:r>
            <a:r>
              <a:rPr lang="en-US" sz="2000">
                <a:solidFill>
                  <a:srgbClr val="FF00FF"/>
                </a:solidFill>
              </a:rPr>
              <a:t>13</a:t>
            </a:r>
            <a:r>
              <a:rPr lang="en-US" sz="2000"/>
              <a:t>, 12, 14.5</a:t>
            </a:r>
          </a:p>
          <a:p>
            <a:pPr>
              <a:buFont typeface="Wingdings" pitchFamily="2" charset="2"/>
              <a:buNone/>
            </a:pPr>
            <a:endParaRPr lang="en-US" sz="2000">
              <a:sym typeface="Symbol" pitchFamily="18" charset="2"/>
            </a:endParaRPr>
          </a:p>
        </p:txBody>
      </p:sp>
      <p:sp>
        <p:nvSpPr>
          <p:cNvPr id="159748" name="Text Box 4"/>
          <p:cNvSpPr txBox="1">
            <a:spLocks noChangeArrowheads="1"/>
          </p:cNvSpPr>
          <p:nvPr/>
        </p:nvSpPr>
        <p:spPr bwMode="auto">
          <a:xfrm>
            <a:off x="361950" y="260985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13:</a:t>
            </a:r>
          </a:p>
        </p:txBody>
      </p:sp>
      <p:grpSp>
        <p:nvGrpSpPr>
          <p:cNvPr id="159749" name="Group 5"/>
          <p:cNvGrpSpPr>
            <a:grpSpLocks/>
          </p:cNvGrpSpPr>
          <p:nvPr/>
        </p:nvGrpSpPr>
        <p:grpSpPr bwMode="auto">
          <a:xfrm>
            <a:off x="6789738" y="3252788"/>
            <a:ext cx="336550" cy="368300"/>
            <a:chOff x="1304" y="2377"/>
            <a:chExt cx="212" cy="232"/>
          </a:xfrm>
        </p:grpSpPr>
        <p:sp>
          <p:nvSpPr>
            <p:cNvPr id="159750"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1" name="Text Box 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59752" name="Group 8"/>
          <p:cNvGrpSpPr>
            <a:grpSpLocks/>
          </p:cNvGrpSpPr>
          <p:nvPr/>
        </p:nvGrpSpPr>
        <p:grpSpPr bwMode="auto">
          <a:xfrm>
            <a:off x="6203950" y="3981450"/>
            <a:ext cx="336550" cy="368300"/>
            <a:chOff x="1304" y="2377"/>
            <a:chExt cx="212" cy="232"/>
          </a:xfrm>
        </p:grpSpPr>
        <p:sp>
          <p:nvSpPr>
            <p:cNvPr id="159753"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4" name="Text Box 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59755" name="Line 11"/>
          <p:cNvSpPr>
            <a:spLocks noChangeShapeType="1"/>
          </p:cNvSpPr>
          <p:nvPr/>
        </p:nvSpPr>
        <p:spPr bwMode="auto">
          <a:xfrm flipH="1">
            <a:off x="6505575" y="3560763"/>
            <a:ext cx="322263" cy="525462"/>
          </a:xfrm>
          <a:prstGeom prst="line">
            <a:avLst/>
          </a:prstGeom>
          <a:noFill/>
          <a:ln w="127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56" name="Text Box 12"/>
          <p:cNvSpPr txBox="1">
            <a:spLocks noChangeArrowheads="1"/>
          </p:cNvSpPr>
          <p:nvPr/>
        </p:nvSpPr>
        <p:spPr bwMode="auto">
          <a:xfrm>
            <a:off x="5867400" y="40052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9757" name="Line 13"/>
          <p:cNvSpPr>
            <a:spLocks noChangeShapeType="1"/>
          </p:cNvSpPr>
          <p:nvPr/>
        </p:nvSpPr>
        <p:spPr bwMode="auto">
          <a:xfrm>
            <a:off x="7092950" y="3541713"/>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58" name="Line 14"/>
          <p:cNvSpPr>
            <a:spLocks noChangeShapeType="1"/>
          </p:cNvSpPr>
          <p:nvPr/>
        </p:nvSpPr>
        <p:spPr bwMode="auto">
          <a:xfrm>
            <a:off x="7791450" y="432276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59" name="Text Box 15"/>
          <p:cNvSpPr txBox="1">
            <a:spLocks noChangeArrowheads="1"/>
          </p:cNvSpPr>
          <p:nvPr/>
        </p:nvSpPr>
        <p:spPr bwMode="auto">
          <a:xfrm>
            <a:off x="7837488" y="47085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760" name="Group 16"/>
          <p:cNvGrpSpPr>
            <a:grpSpLocks/>
          </p:cNvGrpSpPr>
          <p:nvPr/>
        </p:nvGrpSpPr>
        <p:grpSpPr bwMode="auto">
          <a:xfrm>
            <a:off x="6524625" y="4695825"/>
            <a:ext cx="336550" cy="368300"/>
            <a:chOff x="1304" y="2377"/>
            <a:chExt cx="212" cy="232"/>
          </a:xfrm>
        </p:grpSpPr>
        <p:sp>
          <p:nvSpPr>
            <p:cNvPr id="159761" name="Oval 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2" name="Text Box 1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9763" name="Text Box 19"/>
          <p:cNvSpPr txBox="1">
            <a:spLocks noChangeArrowheads="1"/>
          </p:cNvSpPr>
          <p:nvPr/>
        </p:nvSpPr>
        <p:spPr bwMode="auto">
          <a:xfrm>
            <a:off x="6232525" y="47132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9764" name="Group 20"/>
          <p:cNvGrpSpPr>
            <a:grpSpLocks/>
          </p:cNvGrpSpPr>
          <p:nvPr/>
        </p:nvGrpSpPr>
        <p:grpSpPr bwMode="auto">
          <a:xfrm>
            <a:off x="5803900" y="4692650"/>
            <a:ext cx="336550" cy="368300"/>
            <a:chOff x="1304" y="2377"/>
            <a:chExt cx="212" cy="232"/>
          </a:xfrm>
        </p:grpSpPr>
        <p:sp>
          <p:nvSpPr>
            <p:cNvPr id="159765"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6" name="Text Box 2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9767" name="Text Box 23"/>
          <p:cNvSpPr txBox="1">
            <a:spLocks noChangeArrowheads="1"/>
          </p:cNvSpPr>
          <p:nvPr/>
        </p:nvSpPr>
        <p:spPr bwMode="auto">
          <a:xfrm>
            <a:off x="5538788" y="47323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9768" name="Line 24"/>
          <p:cNvSpPr>
            <a:spLocks noChangeShapeType="1"/>
          </p:cNvSpPr>
          <p:nvPr/>
        </p:nvSpPr>
        <p:spPr bwMode="auto">
          <a:xfrm flipH="1">
            <a:off x="7318375" y="435451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69" name="Text Box 25"/>
          <p:cNvSpPr txBox="1">
            <a:spLocks noChangeArrowheads="1"/>
          </p:cNvSpPr>
          <p:nvPr/>
        </p:nvSpPr>
        <p:spPr bwMode="auto">
          <a:xfrm>
            <a:off x="7419975" y="47244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9770" name="Group 26"/>
          <p:cNvGrpSpPr>
            <a:grpSpLocks/>
          </p:cNvGrpSpPr>
          <p:nvPr/>
        </p:nvGrpSpPr>
        <p:grpSpPr bwMode="auto">
          <a:xfrm>
            <a:off x="8050213" y="4689475"/>
            <a:ext cx="406400" cy="344488"/>
            <a:chOff x="2615" y="3521"/>
            <a:chExt cx="256" cy="217"/>
          </a:xfrm>
        </p:grpSpPr>
        <p:sp>
          <p:nvSpPr>
            <p:cNvPr id="159771" name="Oval 2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2" name="Text Box 2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59773" name="Group 29"/>
          <p:cNvGrpSpPr>
            <a:grpSpLocks/>
          </p:cNvGrpSpPr>
          <p:nvPr/>
        </p:nvGrpSpPr>
        <p:grpSpPr bwMode="auto">
          <a:xfrm>
            <a:off x="7450138" y="4033838"/>
            <a:ext cx="406400" cy="344487"/>
            <a:chOff x="2615" y="3521"/>
            <a:chExt cx="256" cy="217"/>
          </a:xfrm>
        </p:grpSpPr>
        <p:sp>
          <p:nvSpPr>
            <p:cNvPr id="159774" name="Oval 30"/>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5" name="Text Box 31"/>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59776" name="Group 32"/>
          <p:cNvGrpSpPr>
            <a:grpSpLocks/>
          </p:cNvGrpSpPr>
          <p:nvPr/>
        </p:nvGrpSpPr>
        <p:grpSpPr bwMode="auto">
          <a:xfrm>
            <a:off x="6408738" y="5335588"/>
            <a:ext cx="336550" cy="368300"/>
            <a:chOff x="1304" y="2377"/>
            <a:chExt cx="212" cy="232"/>
          </a:xfrm>
        </p:grpSpPr>
        <p:sp>
          <p:nvSpPr>
            <p:cNvPr id="159777" name="Oval 3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8" name="Text Box 3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9779" name="Text Box 35"/>
          <p:cNvSpPr txBox="1">
            <a:spLocks noChangeArrowheads="1"/>
          </p:cNvSpPr>
          <p:nvPr/>
        </p:nvSpPr>
        <p:spPr bwMode="auto">
          <a:xfrm>
            <a:off x="7250113" y="40433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9780" name="Text Box 36"/>
          <p:cNvSpPr txBox="1">
            <a:spLocks noChangeArrowheads="1"/>
          </p:cNvSpPr>
          <p:nvPr/>
        </p:nvSpPr>
        <p:spPr bwMode="auto">
          <a:xfrm>
            <a:off x="6542088" y="32416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59781" name="Group 37"/>
          <p:cNvGrpSpPr>
            <a:grpSpLocks/>
          </p:cNvGrpSpPr>
          <p:nvPr/>
        </p:nvGrpSpPr>
        <p:grpSpPr bwMode="auto">
          <a:xfrm>
            <a:off x="7094538" y="4737100"/>
            <a:ext cx="406400" cy="344488"/>
            <a:chOff x="2615" y="3521"/>
            <a:chExt cx="256" cy="217"/>
          </a:xfrm>
        </p:grpSpPr>
        <p:sp>
          <p:nvSpPr>
            <p:cNvPr id="159782" name="Oval 3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83" name="Text Box 3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59784" name="Text Box 40"/>
          <p:cNvSpPr txBox="1">
            <a:spLocks noChangeArrowheads="1"/>
          </p:cNvSpPr>
          <p:nvPr/>
        </p:nvSpPr>
        <p:spPr bwMode="auto">
          <a:xfrm>
            <a:off x="5116513" y="53911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785" name="Group 41"/>
          <p:cNvGrpSpPr>
            <a:grpSpLocks/>
          </p:cNvGrpSpPr>
          <p:nvPr/>
        </p:nvGrpSpPr>
        <p:grpSpPr bwMode="auto">
          <a:xfrm>
            <a:off x="1897063" y="2967038"/>
            <a:ext cx="336550" cy="368300"/>
            <a:chOff x="1304" y="2377"/>
            <a:chExt cx="212" cy="232"/>
          </a:xfrm>
        </p:grpSpPr>
        <p:sp>
          <p:nvSpPr>
            <p:cNvPr id="159786" name="Oval 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87" name="Text Box 4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grpSp>
        <p:nvGrpSpPr>
          <p:cNvPr id="159788" name="Group 44"/>
          <p:cNvGrpSpPr>
            <a:grpSpLocks/>
          </p:cNvGrpSpPr>
          <p:nvPr/>
        </p:nvGrpSpPr>
        <p:grpSpPr bwMode="auto">
          <a:xfrm>
            <a:off x="1311275" y="3695700"/>
            <a:ext cx="336550" cy="368300"/>
            <a:chOff x="1304" y="2377"/>
            <a:chExt cx="212" cy="232"/>
          </a:xfrm>
        </p:grpSpPr>
        <p:sp>
          <p:nvSpPr>
            <p:cNvPr id="159789" name="Oval 4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0" name="Text Box 4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59791" name="Line 47"/>
          <p:cNvSpPr>
            <a:spLocks noChangeShapeType="1"/>
          </p:cNvSpPr>
          <p:nvPr/>
        </p:nvSpPr>
        <p:spPr bwMode="auto">
          <a:xfrm flipH="1">
            <a:off x="1612900" y="327501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92" name="Text Box 48"/>
          <p:cNvSpPr txBox="1">
            <a:spLocks noChangeArrowheads="1"/>
          </p:cNvSpPr>
          <p:nvPr/>
        </p:nvSpPr>
        <p:spPr bwMode="auto">
          <a:xfrm>
            <a:off x="974725" y="37195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793" name="Group 49"/>
          <p:cNvGrpSpPr>
            <a:grpSpLocks/>
          </p:cNvGrpSpPr>
          <p:nvPr/>
        </p:nvGrpSpPr>
        <p:grpSpPr bwMode="auto">
          <a:xfrm>
            <a:off x="2606675" y="3725863"/>
            <a:ext cx="336550" cy="368300"/>
            <a:chOff x="1304" y="2377"/>
            <a:chExt cx="212" cy="232"/>
          </a:xfrm>
        </p:grpSpPr>
        <p:sp>
          <p:nvSpPr>
            <p:cNvPr id="159794" name="Oval 5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5" name="Text Box 5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sp>
        <p:nvSpPr>
          <p:cNvPr id="159796" name="Line 52"/>
          <p:cNvSpPr>
            <a:spLocks noChangeShapeType="1"/>
          </p:cNvSpPr>
          <p:nvPr/>
        </p:nvSpPr>
        <p:spPr bwMode="auto">
          <a:xfrm>
            <a:off x="2200275" y="3255963"/>
            <a:ext cx="484188" cy="52387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97" name="Line 53"/>
          <p:cNvSpPr>
            <a:spLocks noChangeShapeType="1"/>
          </p:cNvSpPr>
          <p:nvPr/>
        </p:nvSpPr>
        <p:spPr bwMode="auto">
          <a:xfrm>
            <a:off x="2898775" y="403701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798" name="Text Box 54"/>
          <p:cNvSpPr txBox="1">
            <a:spLocks noChangeArrowheads="1"/>
          </p:cNvSpPr>
          <p:nvPr/>
        </p:nvSpPr>
        <p:spPr bwMode="auto">
          <a:xfrm>
            <a:off x="2982913" y="44227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9799" name="Group 55"/>
          <p:cNvGrpSpPr>
            <a:grpSpLocks/>
          </p:cNvGrpSpPr>
          <p:nvPr/>
        </p:nvGrpSpPr>
        <p:grpSpPr bwMode="auto">
          <a:xfrm>
            <a:off x="1835150" y="4410075"/>
            <a:ext cx="336550" cy="368300"/>
            <a:chOff x="1304" y="2377"/>
            <a:chExt cx="212" cy="232"/>
          </a:xfrm>
        </p:grpSpPr>
        <p:sp>
          <p:nvSpPr>
            <p:cNvPr id="159800" name="Oval 5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01" name="Text Box 5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sp>
        <p:nvSpPr>
          <p:cNvPr id="159802" name="Text Box 58"/>
          <p:cNvSpPr txBox="1">
            <a:spLocks noChangeArrowheads="1"/>
          </p:cNvSpPr>
          <p:nvPr/>
        </p:nvSpPr>
        <p:spPr bwMode="auto">
          <a:xfrm>
            <a:off x="1543050" y="4427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803" name="Group 59"/>
          <p:cNvGrpSpPr>
            <a:grpSpLocks/>
          </p:cNvGrpSpPr>
          <p:nvPr/>
        </p:nvGrpSpPr>
        <p:grpSpPr bwMode="auto">
          <a:xfrm>
            <a:off x="695325" y="4406900"/>
            <a:ext cx="336550" cy="368300"/>
            <a:chOff x="1304" y="2377"/>
            <a:chExt cx="212" cy="232"/>
          </a:xfrm>
        </p:grpSpPr>
        <p:sp>
          <p:nvSpPr>
            <p:cNvPr id="159804" name="Oval 6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05" name="Text Box 6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9806" name="Line 62"/>
          <p:cNvSpPr>
            <a:spLocks noChangeShapeType="1"/>
          </p:cNvSpPr>
          <p:nvPr/>
        </p:nvSpPr>
        <p:spPr bwMode="auto">
          <a:xfrm flipH="1">
            <a:off x="919163" y="4002088"/>
            <a:ext cx="390525"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07" name="Line 63"/>
          <p:cNvSpPr>
            <a:spLocks noChangeShapeType="1"/>
          </p:cNvSpPr>
          <p:nvPr/>
        </p:nvSpPr>
        <p:spPr bwMode="auto">
          <a:xfrm>
            <a:off x="1604963" y="4002088"/>
            <a:ext cx="33655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08" name="Text Box 64"/>
          <p:cNvSpPr txBox="1">
            <a:spLocks noChangeArrowheads="1"/>
          </p:cNvSpPr>
          <p:nvPr/>
        </p:nvSpPr>
        <p:spPr bwMode="auto">
          <a:xfrm>
            <a:off x="430213" y="44465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809" name="Group 65"/>
          <p:cNvGrpSpPr>
            <a:grpSpLocks/>
          </p:cNvGrpSpPr>
          <p:nvPr/>
        </p:nvGrpSpPr>
        <p:grpSpPr bwMode="auto">
          <a:xfrm>
            <a:off x="2208213" y="4414838"/>
            <a:ext cx="336550" cy="368300"/>
            <a:chOff x="1304" y="2377"/>
            <a:chExt cx="212" cy="232"/>
          </a:xfrm>
        </p:grpSpPr>
        <p:sp>
          <p:nvSpPr>
            <p:cNvPr id="159810" name="Oval 6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11" name="Text Box 6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59812" name="Line 68"/>
          <p:cNvSpPr>
            <a:spLocks noChangeShapeType="1"/>
          </p:cNvSpPr>
          <p:nvPr/>
        </p:nvSpPr>
        <p:spPr bwMode="auto">
          <a:xfrm flipH="1">
            <a:off x="2425700" y="406876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13" name="Text Box 69"/>
          <p:cNvSpPr txBox="1">
            <a:spLocks noChangeArrowheads="1"/>
          </p:cNvSpPr>
          <p:nvPr/>
        </p:nvSpPr>
        <p:spPr bwMode="auto">
          <a:xfrm>
            <a:off x="2527300" y="4438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59814" name="Group 70"/>
          <p:cNvGrpSpPr>
            <a:grpSpLocks/>
          </p:cNvGrpSpPr>
          <p:nvPr/>
        </p:nvGrpSpPr>
        <p:grpSpPr bwMode="auto">
          <a:xfrm>
            <a:off x="3614738" y="5170488"/>
            <a:ext cx="406400" cy="344487"/>
            <a:chOff x="2615" y="3521"/>
            <a:chExt cx="256" cy="217"/>
          </a:xfrm>
        </p:grpSpPr>
        <p:sp>
          <p:nvSpPr>
            <p:cNvPr id="159815" name="Oval 7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16" name="Text Box 7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59817" name="Line 73"/>
          <p:cNvSpPr>
            <a:spLocks noChangeShapeType="1"/>
          </p:cNvSpPr>
          <p:nvPr/>
        </p:nvSpPr>
        <p:spPr bwMode="auto">
          <a:xfrm flipH="1">
            <a:off x="3106738" y="4710113"/>
            <a:ext cx="214312" cy="5111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18" name="Line 74"/>
          <p:cNvSpPr>
            <a:spLocks noChangeShapeType="1"/>
          </p:cNvSpPr>
          <p:nvPr/>
        </p:nvSpPr>
        <p:spPr bwMode="auto">
          <a:xfrm>
            <a:off x="3509963" y="4710113"/>
            <a:ext cx="295275" cy="469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19" name="Group 75"/>
          <p:cNvGrpSpPr>
            <a:grpSpLocks/>
          </p:cNvGrpSpPr>
          <p:nvPr/>
        </p:nvGrpSpPr>
        <p:grpSpPr bwMode="auto">
          <a:xfrm>
            <a:off x="3187700" y="4394200"/>
            <a:ext cx="406400" cy="344488"/>
            <a:chOff x="2615" y="3521"/>
            <a:chExt cx="256" cy="217"/>
          </a:xfrm>
        </p:grpSpPr>
        <p:sp>
          <p:nvSpPr>
            <p:cNvPr id="159820" name="Oval 7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21" name="Text Box 7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59822" name="Group 78"/>
          <p:cNvGrpSpPr>
            <a:grpSpLocks/>
          </p:cNvGrpSpPr>
          <p:nvPr/>
        </p:nvGrpSpPr>
        <p:grpSpPr bwMode="auto">
          <a:xfrm>
            <a:off x="1971675" y="5211763"/>
            <a:ext cx="336550" cy="368300"/>
            <a:chOff x="1304" y="2377"/>
            <a:chExt cx="212" cy="232"/>
          </a:xfrm>
        </p:grpSpPr>
        <p:sp>
          <p:nvSpPr>
            <p:cNvPr id="159823"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24" name="Text Box 8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59825" name="Text Box 81"/>
          <p:cNvSpPr txBox="1">
            <a:spLocks noChangeArrowheads="1"/>
          </p:cNvSpPr>
          <p:nvPr/>
        </p:nvSpPr>
        <p:spPr bwMode="auto">
          <a:xfrm>
            <a:off x="3419475" y="52085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9826" name="Text Box 82"/>
          <p:cNvSpPr txBox="1">
            <a:spLocks noChangeArrowheads="1"/>
          </p:cNvSpPr>
          <p:nvPr/>
        </p:nvSpPr>
        <p:spPr bwMode="auto">
          <a:xfrm>
            <a:off x="2679700" y="52768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59827" name="Text Box 83"/>
          <p:cNvSpPr txBox="1">
            <a:spLocks noChangeArrowheads="1"/>
          </p:cNvSpPr>
          <p:nvPr/>
        </p:nvSpPr>
        <p:spPr bwMode="auto">
          <a:xfrm>
            <a:off x="2905125" y="36925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59828" name="Text Box 84"/>
          <p:cNvSpPr txBox="1">
            <a:spLocks noChangeArrowheads="1"/>
          </p:cNvSpPr>
          <p:nvPr/>
        </p:nvSpPr>
        <p:spPr bwMode="auto">
          <a:xfrm>
            <a:off x="1649413" y="29559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59829" name="Group 85"/>
          <p:cNvGrpSpPr>
            <a:grpSpLocks/>
          </p:cNvGrpSpPr>
          <p:nvPr/>
        </p:nvGrpSpPr>
        <p:grpSpPr bwMode="auto">
          <a:xfrm>
            <a:off x="2928938" y="5205413"/>
            <a:ext cx="406400" cy="344487"/>
            <a:chOff x="2615" y="3521"/>
            <a:chExt cx="256" cy="217"/>
          </a:xfrm>
        </p:grpSpPr>
        <p:sp>
          <p:nvSpPr>
            <p:cNvPr id="159830" name="Oval 8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31" name="Text Box 8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59832" name="Line 88"/>
          <p:cNvSpPr>
            <a:spLocks noChangeShapeType="1"/>
          </p:cNvSpPr>
          <p:nvPr/>
        </p:nvSpPr>
        <p:spPr bwMode="auto">
          <a:xfrm flipH="1">
            <a:off x="2151063" y="4776788"/>
            <a:ext cx="201612"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33" name="Text Box 89"/>
          <p:cNvSpPr txBox="1">
            <a:spLocks noChangeArrowheads="1"/>
          </p:cNvSpPr>
          <p:nvPr/>
        </p:nvSpPr>
        <p:spPr bwMode="auto">
          <a:xfrm>
            <a:off x="1743075" y="52673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834" name="Group 90"/>
          <p:cNvGrpSpPr>
            <a:grpSpLocks/>
          </p:cNvGrpSpPr>
          <p:nvPr/>
        </p:nvGrpSpPr>
        <p:grpSpPr bwMode="auto">
          <a:xfrm>
            <a:off x="2543175" y="5888038"/>
            <a:ext cx="406400" cy="344487"/>
            <a:chOff x="2615" y="3521"/>
            <a:chExt cx="256" cy="217"/>
          </a:xfrm>
        </p:grpSpPr>
        <p:sp>
          <p:nvSpPr>
            <p:cNvPr id="159835" name="Oval 9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36" name="Text Box 9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59837" name="Line 93"/>
          <p:cNvSpPr>
            <a:spLocks noChangeShapeType="1"/>
          </p:cNvSpPr>
          <p:nvPr/>
        </p:nvSpPr>
        <p:spPr bwMode="auto">
          <a:xfrm flipH="1">
            <a:off x="2767013" y="5513388"/>
            <a:ext cx="268287" cy="390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38" name="Text Box 94"/>
          <p:cNvSpPr txBox="1">
            <a:spLocks noChangeArrowheads="1"/>
          </p:cNvSpPr>
          <p:nvPr/>
        </p:nvSpPr>
        <p:spPr bwMode="auto">
          <a:xfrm>
            <a:off x="2320925" y="58864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59839" name="Group 95"/>
          <p:cNvGrpSpPr>
            <a:grpSpLocks/>
          </p:cNvGrpSpPr>
          <p:nvPr/>
        </p:nvGrpSpPr>
        <p:grpSpPr bwMode="auto">
          <a:xfrm>
            <a:off x="4249738" y="1001713"/>
            <a:ext cx="4710112" cy="2128837"/>
            <a:chOff x="2677" y="823"/>
            <a:chExt cx="2967" cy="1341"/>
          </a:xfrm>
        </p:grpSpPr>
        <p:grpSp>
          <p:nvGrpSpPr>
            <p:cNvPr id="159840" name="Group 96"/>
            <p:cNvGrpSpPr>
              <a:grpSpLocks/>
            </p:cNvGrpSpPr>
            <p:nvPr/>
          </p:nvGrpSpPr>
          <p:grpSpPr bwMode="auto">
            <a:xfrm>
              <a:off x="3681" y="1563"/>
              <a:ext cx="372" cy="601"/>
              <a:chOff x="1940" y="3253"/>
              <a:chExt cx="372" cy="601"/>
            </a:xfrm>
          </p:grpSpPr>
          <p:sp>
            <p:nvSpPr>
              <p:cNvPr id="159841" name="Text Box 97"/>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9842" name="Freeform 98"/>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9843" name="Line 99"/>
            <p:cNvSpPr>
              <a:spLocks noChangeShapeType="1"/>
            </p:cNvSpPr>
            <p:nvPr/>
          </p:nvSpPr>
          <p:spPr bwMode="auto">
            <a:xfrm>
              <a:off x="3735" y="959"/>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44" name="Text Box 100"/>
            <p:cNvSpPr txBox="1">
              <a:spLocks noChangeArrowheads="1"/>
            </p:cNvSpPr>
            <p:nvPr/>
          </p:nvSpPr>
          <p:spPr bwMode="auto">
            <a:xfrm>
              <a:off x="4363" y="1935"/>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59845" name="Group 101"/>
            <p:cNvGrpSpPr>
              <a:grpSpLocks/>
            </p:cNvGrpSpPr>
            <p:nvPr/>
          </p:nvGrpSpPr>
          <p:grpSpPr bwMode="auto">
            <a:xfrm>
              <a:off x="2677" y="829"/>
              <a:ext cx="987" cy="741"/>
              <a:chOff x="815" y="2511"/>
              <a:chExt cx="987" cy="741"/>
            </a:xfrm>
          </p:grpSpPr>
          <p:grpSp>
            <p:nvGrpSpPr>
              <p:cNvPr id="159846" name="Group 102"/>
              <p:cNvGrpSpPr>
                <a:grpSpLocks/>
              </p:cNvGrpSpPr>
              <p:nvPr/>
            </p:nvGrpSpPr>
            <p:grpSpPr bwMode="auto">
              <a:xfrm>
                <a:off x="1552" y="2919"/>
                <a:ext cx="250" cy="232"/>
                <a:chOff x="1304" y="2377"/>
                <a:chExt cx="250" cy="232"/>
              </a:xfrm>
            </p:grpSpPr>
            <p:sp>
              <p:nvSpPr>
                <p:cNvPr id="159847" name="Oval 10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48" name="Text Box 10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9849" name="Group 105"/>
              <p:cNvGrpSpPr>
                <a:grpSpLocks/>
              </p:cNvGrpSpPr>
              <p:nvPr/>
            </p:nvGrpSpPr>
            <p:grpSpPr bwMode="auto">
              <a:xfrm>
                <a:off x="1227" y="2511"/>
                <a:ext cx="250" cy="232"/>
                <a:chOff x="1304" y="2377"/>
                <a:chExt cx="250" cy="232"/>
              </a:xfrm>
            </p:grpSpPr>
            <p:sp>
              <p:nvSpPr>
                <p:cNvPr id="159850" name="Oval 10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51" name="Text Box 10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9852" name="Line 108"/>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53" name="Line 109"/>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54" name="Group 110"/>
              <p:cNvGrpSpPr>
                <a:grpSpLocks/>
              </p:cNvGrpSpPr>
              <p:nvPr/>
            </p:nvGrpSpPr>
            <p:grpSpPr bwMode="auto">
              <a:xfrm>
                <a:off x="815" y="2948"/>
                <a:ext cx="372" cy="304"/>
                <a:chOff x="358" y="3253"/>
                <a:chExt cx="372" cy="304"/>
              </a:xfrm>
            </p:grpSpPr>
            <p:sp>
              <p:nvSpPr>
                <p:cNvPr id="159855" name="Freeform 11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56" name="Text Box 112"/>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59857" name="Group 113"/>
            <p:cNvGrpSpPr>
              <a:grpSpLocks/>
            </p:cNvGrpSpPr>
            <p:nvPr/>
          </p:nvGrpSpPr>
          <p:grpSpPr bwMode="auto">
            <a:xfrm>
              <a:off x="2996" y="1565"/>
              <a:ext cx="372" cy="296"/>
              <a:chOff x="1100" y="3264"/>
              <a:chExt cx="372" cy="296"/>
            </a:xfrm>
          </p:grpSpPr>
          <p:sp>
            <p:nvSpPr>
              <p:cNvPr id="159858" name="Freeform 114"/>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59" name="Text Box 115"/>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59860" name="Line 116"/>
            <p:cNvSpPr>
              <a:spLocks noChangeShapeType="1"/>
            </p:cNvSpPr>
            <p:nvPr/>
          </p:nvSpPr>
          <p:spPr bwMode="auto">
            <a:xfrm flipH="1">
              <a:off x="3175" y="140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61" name="Line 117"/>
            <p:cNvSpPr>
              <a:spLocks noChangeShapeType="1"/>
            </p:cNvSpPr>
            <p:nvPr/>
          </p:nvSpPr>
          <p:spPr bwMode="auto">
            <a:xfrm>
              <a:off x="3624" y="137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62" name="Group 118"/>
            <p:cNvGrpSpPr>
              <a:grpSpLocks/>
            </p:cNvGrpSpPr>
            <p:nvPr/>
          </p:nvGrpSpPr>
          <p:grpSpPr bwMode="auto">
            <a:xfrm>
              <a:off x="4949" y="823"/>
              <a:ext cx="250" cy="232"/>
              <a:chOff x="1304" y="2377"/>
              <a:chExt cx="250" cy="232"/>
            </a:xfrm>
          </p:grpSpPr>
          <p:sp>
            <p:nvSpPr>
              <p:cNvPr id="159863" name="Oval 11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64" name="Text Box 12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59865" name="Group 121"/>
            <p:cNvGrpSpPr>
              <a:grpSpLocks/>
            </p:cNvGrpSpPr>
            <p:nvPr/>
          </p:nvGrpSpPr>
          <p:grpSpPr bwMode="auto">
            <a:xfrm>
              <a:off x="4563" y="1217"/>
              <a:ext cx="250" cy="232"/>
              <a:chOff x="1304" y="2377"/>
              <a:chExt cx="250" cy="232"/>
            </a:xfrm>
          </p:grpSpPr>
          <p:sp>
            <p:nvSpPr>
              <p:cNvPr id="159866" name="Oval 12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67" name="Text Box 12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59868" name="Freeform 124"/>
            <p:cNvSpPr>
              <a:spLocks/>
            </p:cNvSpPr>
            <p:nvPr/>
          </p:nvSpPr>
          <p:spPr bwMode="auto">
            <a:xfrm>
              <a:off x="4801" y="15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69" name="Line 125"/>
            <p:cNvSpPr>
              <a:spLocks noChangeShapeType="1"/>
            </p:cNvSpPr>
            <p:nvPr/>
          </p:nvSpPr>
          <p:spPr bwMode="auto">
            <a:xfrm flipH="1">
              <a:off x="4255" y="1385"/>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70" name="Line 126"/>
            <p:cNvSpPr>
              <a:spLocks noChangeShapeType="1"/>
            </p:cNvSpPr>
            <p:nvPr/>
          </p:nvSpPr>
          <p:spPr bwMode="auto">
            <a:xfrm>
              <a:off x="4763" y="1385"/>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71" name="Line 127"/>
            <p:cNvSpPr>
              <a:spLocks noChangeShapeType="1"/>
            </p:cNvSpPr>
            <p:nvPr/>
          </p:nvSpPr>
          <p:spPr bwMode="auto">
            <a:xfrm flipH="1">
              <a:off x="4704" y="100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72" name="Text Box 128"/>
            <p:cNvSpPr txBox="1">
              <a:spLocks noChangeArrowheads="1"/>
            </p:cNvSpPr>
            <p:nvPr/>
          </p:nvSpPr>
          <p:spPr bwMode="auto">
            <a:xfrm>
              <a:off x="4894" y="163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59873" name="Group 129"/>
            <p:cNvGrpSpPr>
              <a:grpSpLocks/>
            </p:cNvGrpSpPr>
            <p:nvPr/>
          </p:nvGrpSpPr>
          <p:grpSpPr bwMode="auto">
            <a:xfrm>
              <a:off x="4085" y="1558"/>
              <a:ext cx="372" cy="297"/>
              <a:chOff x="4747" y="2953"/>
              <a:chExt cx="372" cy="297"/>
            </a:xfrm>
          </p:grpSpPr>
          <p:sp>
            <p:nvSpPr>
              <p:cNvPr id="159874" name="Freeform 130"/>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75" name="Text Box 131"/>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59876" name="Group 132"/>
            <p:cNvGrpSpPr>
              <a:grpSpLocks/>
            </p:cNvGrpSpPr>
            <p:nvPr/>
          </p:nvGrpSpPr>
          <p:grpSpPr bwMode="auto">
            <a:xfrm>
              <a:off x="5272" y="1255"/>
              <a:ext cx="372" cy="601"/>
              <a:chOff x="3617" y="3261"/>
              <a:chExt cx="372" cy="601"/>
            </a:xfrm>
          </p:grpSpPr>
          <p:sp>
            <p:nvSpPr>
              <p:cNvPr id="159877" name="Text Box 133"/>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59878" name="Freeform 134"/>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9879" name="Line 135"/>
            <p:cNvSpPr>
              <a:spLocks noChangeShapeType="1"/>
            </p:cNvSpPr>
            <p:nvPr/>
          </p:nvSpPr>
          <p:spPr bwMode="auto">
            <a:xfrm>
              <a:off x="5150" y="985"/>
              <a:ext cx="296"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9880" name="Line 136"/>
          <p:cNvSpPr>
            <a:spLocks noChangeShapeType="1"/>
          </p:cNvSpPr>
          <p:nvPr/>
        </p:nvSpPr>
        <p:spPr bwMode="auto">
          <a:xfrm flipH="1">
            <a:off x="5981700" y="4276725"/>
            <a:ext cx="255588"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81" name="Line 137"/>
          <p:cNvSpPr>
            <a:spLocks noChangeShapeType="1"/>
          </p:cNvSpPr>
          <p:nvPr/>
        </p:nvSpPr>
        <p:spPr bwMode="auto">
          <a:xfrm>
            <a:off x="6465888" y="4303713"/>
            <a:ext cx="215900" cy="430212"/>
          </a:xfrm>
          <a:prstGeom prst="line">
            <a:avLst/>
          </a:prstGeom>
          <a:noFill/>
          <a:ln w="127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82" name="Group 138"/>
          <p:cNvGrpSpPr>
            <a:grpSpLocks/>
          </p:cNvGrpSpPr>
          <p:nvPr/>
        </p:nvGrpSpPr>
        <p:grpSpPr bwMode="auto">
          <a:xfrm>
            <a:off x="5930900" y="5341938"/>
            <a:ext cx="336550" cy="368300"/>
            <a:chOff x="1304" y="2377"/>
            <a:chExt cx="212" cy="232"/>
          </a:xfrm>
        </p:grpSpPr>
        <p:sp>
          <p:nvSpPr>
            <p:cNvPr id="159883" name="Oval 13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84" name="Text Box 14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59885" name="Group 141"/>
          <p:cNvGrpSpPr>
            <a:grpSpLocks/>
          </p:cNvGrpSpPr>
          <p:nvPr/>
        </p:nvGrpSpPr>
        <p:grpSpPr bwMode="auto">
          <a:xfrm>
            <a:off x="5384800" y="5345113"/>
            <a:ext cx="336550" cy="368300"/>
            <a:chOff x="1304" y="2377"/>
            <a:chExt cx="212" cy="232"/>
          </a:xfrm>
        </p:grpSpPr>
        <p:sp>
          <p:nvSpPr>
            <p:cNvPr id="159886" name="Oval 14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87" name="Text Box 14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59888" name="Line 144"/>
          <p:cNvSpPr>
            <a:spLocks noChangeShapeType="1"/>
          </p:cNvSpPr>
          <p:nvPr/>
        </p:nvSpPr>
        <p:spPr bwMode="auto">
          <a:xfrm flipH="1">
            <a:off x="5551488" y="4975225"/>
            <a:ext cx="295275" cy="4175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89" name="Line 145"/>
          <p:cNvSpPr>
            <a:spLocks noChangeShapeType="1"/>
          </p:cNvSpPr>
          <p:nvPr/>
        </p:nvSpPr>
        <p:spPr bwMode="auto">
          <a:xfrm>
            <a:off x="6008688" y="5056188"/>
            <a:ext cx="936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90" name="Line 146"/>
          <p:cNvSpPr>
            <a:spLocks noChangeShapeType="1"/>
          </p:cNvSpPr>
          <p:nvPr/>
        </p:nvSpPr>
        <p:spPr bwMode="auto">
          <a:xfrm flipH="1">
            <a:off x="6600825" y="5083175"/>
            <a:ext cx="80963"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91" name="Group 147"/>
          <p:cNvGrpSpPr>
            <a:grpSpLocks/>
          </p:cNvGrpSpPr>
          <p:nvPr/>
        </p:nvGrpSpPr>
        <p:grpSpPr bwMode="auto">
          <a:xfrm>
            <a:off x="6870700" y="5359400"/>
            <a:ext cx="406400" cy="344488"/>
            <a:chOff x="2615" y="3521"/>
            <a:chExt cx="256" cy="217"/>
          </a:xfrm>
        </p:grpSpPr>
        <p:sp>
          <p:nvSpPr>
            <p:cNvPr id="159892" name="Oval 14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893" name="Text Box 14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59894" name="Line 150"/>
          <p:cNvSpPr>
            <a:spLocks noChangeShapeType="1"/>
          </p:cNvSpPr>
          <p:nvPr/>
        </p:nvSpPr>
        <p:spPr bwMode="auto">
          <a:xfrm flipH="1">
            <a:off x="7097713" y="5068888"/>
            <a:ext cx="174625"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59895" name="Group 151"/>
          <p:cNvGrpSpPr>
            <a:grpSpLocks/>
          </p:cNvGrpSpPr>
          <p:nvPr/>
        </p:nvGrpSpPr>
        <p:grpSpPr bwMode="auto">
          <a:xfrm>
            <a:off x="2065338" y="3335338"/>
            <a:ext cx="962025" cy="2025650"/>
            <a:chOff x="1301" y="2101"/>
            <a:chExt cx="606" cy="1276"/>
          </a:xfrm>
        </p:grpSpPr>
        <p:sp>
          <p:nvSpPr>
            <p:cNvPr id="159896" name="Line 152"/>
            <p:cNvSpPr>
              <a:spLocks noChangeShapeType="1"/>
            </p:cNvSpPr>
            <p:nvPr/>
          </p:nvSpPr>
          <p:spPr bwMode="auto">
            <a:xfrm flipH="1" flipV="1">
              <a:off x="1301" y="2101"/>
              <a:ext cx="156" cy="704"/>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9897" name="Freeform 153"/>
            <p:cNvSpPr>
              <a:spLocks/>
            </p:cNvSpPr>
            <p:nvPr/>
          </p:nvSpPr>
          <p:spPr bwMode="auto">
            <a:xfrm>
              <a:off x="1442" y="2311"/>
              <a:ext cx="465" cy="1066"/>
            </a:xfrm>
            <a:custGeom>
              <a:avLst/>
              <a:gdLst>
                <a:gd name="T0" fmla="*/ 198 w 465"/>
                <a:gd name="T1" fmla="*/ 1064 h 1066"/>
                <a:gd name="T2" fmla="*/ 232 w 465"/>
                <a:gd name="T3" fmla="*/ 1023 h 1066"/>
                <a:gd name="T4" fmla="*/ 435 w 465"/>
                <a:gd name="T5" fmla="*/ 806 h 1066"/>
                <a:gd name="T6" fmla="*/ 415 w 465"/>
                <a:gd name="T7" fmla="*/ 454 h 1066"/>
                <a:gd name="T8" fmla="*/ 171 w 465"/>
                <a:gd name="T9" fmla="*/ 237 h 1066"/>
                <a:gd name="T10" fmla="*/ 130 w 465"/>
                <a:gd name="T11" fmla="*/ 20 h 1066"/>
                <a:gd name="T12" fmla="*/ 8 w 465"/>
                <a:gd name="T13" fmla="*/ 115 h 1066"/>
                <a:gd name="T14" fmla="*/ 83 w 465"/>
                <a:gd name="T15" fmla="*/ 359 h 1066"/>
                <a:gd name="T16" fmla="*/ 198 w 465"/>
                <a:gd name="T17" fmla="*/ 549 h 1066"/>
                <a:gd name="T18" fmla="*/ 62 w 465"/>
                <a:gd name="T19" fmla="*/ 97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5" h="1066">
                  <a:moveTo>
                    <a:pt x="198" y="1064"/>
                  </a:moveTo>
                  <a:cubicBezTo>
                    <a:pt x="195" y="1065"/>
                    <a:pt x="193" y="1066"/>
                    <a:pt x="232" y="1023"/>
                  </a:cubicBezTo>
                  <a:cubicBezTo>
                    <a:pt x="271" y="980"/>
                    <a:pt x="405" y="901"/>
                    <a:pt x="435" y="806"/>
                  </a:cubicBezTo>
                  <a:cubicBezTo>
                    <a:pt x="465" y="711"/>
                    <a:pt x="459" y="549"/>
                    <a:pt x="415" y="454"/>
                  </a:cubicBezTo>
                  <a:cubicBezTo>
                    <a:pt x="371" y="359"/>
                    <a:pt x="218" y="309"/>
                    <a:pt x="171" y="237"/>
                  </a:cubicBezTo>
                  <a:cubicBezTo>
                    <a:pt x="124" y="165"/>
                    <a:pt x="157" y="40"/>
                    <a:pt x="130" y="20"/>
                  </a:cubicBezTo>
                  <a:cubicBezTo>
                    <a:pt x="103" y="0"/>
                    <a:pt x="16" y="59"/>
                    <a:pt x="8" y="115"/>
                  </a:cubicBezTo>
                  <a:cubicBezTo>
                    <a:pt x="0" y="171"/>
                    <a:pt x="51" y="287"/>
                    <a:pt x="83" y="359"/>
                  </a:cubicBezTo>
                  <a:cubicBezTo>
                    <a:pt x="115" y="431"/>
                    <a:pt x="201" y="446"/>
                    <a:pt x="198" y="549"/>
                  </a:cubicBezTo>
                  <a:cubicBezTo>
                    <a:pt x="195" y="652"/>
                    <a:pt x="128" y="814"/>
                    <a:pt x="62" y="976"/>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9895"/>
                                        </p:tgtEl>
                                        <p:attrNameLst>
                                          <p:attrName>style.visibility</p:attrName>
                                        </p:attrNameLst>
                                      </p:cBhvr>
                                      <p:to>
                                        <p:strVal val="visible"/>
                                      </p:to>
                                    </p:set>
                                    <p:animEffect transition="in" filter="blinds(horizontal)">
                                      <p:cBhvr>
                                        <p:cTn id="7" dur="500"/>
                                        <p:tgtEl>
                                          <p:spTgt spid="159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60771" name="Rectangle 3" descr="Rectangle: Click to edit Master text styles&#10;Second level&#10;Third level&#10;Fourth level&#10;Fifth level"/>
          <p:cNvSpPr>
            <a:spLocks noGrp="1" noChangeArrowheads="1"/>
          </p:cNvSpPr>
          <p:nvPr>
            <p:ph idx="1"/>
          </p:nvPr>
        </p:nvSpPr>
        <p:spPr>
          <a:xfrm>
            <a:off x="538163" y="698500"/>
            <a:ext cx="8213725" cy="522288"/>
          </a:xfrm>
        </p:spPr>
        <p:txBody>
          <a:bodyPr/>
          <a:lstStyle/>
          <a:p>
            <a:r>
              <a:rPr lang="en-US" sz="2000"/>
              <a:t>Insert the items 16, 15, 14, 13, </a:t>
            </a:r>
            <a:r>
              <a:rPr lang="en-US" sz="2000">
                <a:solidFill>
                  <a:srgbClr val="FF00FF"/>
                </a:solidFill>
              </a:rPr>
              <a:t>12</a:t>
            </a:r>
            <a:r>
              <a:rPr lang="en-US" sz="2000"/>
              <a:t>, 14.5</a:t>
            </a:r>
          </a:p>
          <a:p>
            <a:pPr>
              <a:buFont typeface="Wingdings" pitchFamily="2" charset="2"/>
              <a:buNone/>
            </a:pPr>
            <a:endParaRPr lang="en-US" sz="2000">
              <a:sym typeface="Symbol" pitchFamily="18" charset="2"/>
            </a:endParaRPr>
          </a:p>
        </p:txBody>
      </p:sp>
      <p:sp>
        <p:nvSpPr>
          <p:cNvPr id="160772" name="Text Box 4"/>
          <p:cNvSpPr txBox="1">
            <a:spLocks noChangeArrowheads="1"/>
          </p:cNvSpPr>
          <p:nvPr/>
        </p:nvSpPr>
        <p:spPr bwMode="auto">
          <a:xfrm>
            <a:off x="361950" y="260985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12:</a:t>
            </a:r>
          </a:p>
        </p:txBody>
      </p:sp>
      <p:grpSp>
        <p:nvGrpSpPr>
          <p:cNvPr id="160773" name="Group 5"/>
          <p:cNvGrpSpPr>
            <a:grpSpLocks/>
          </p:cNvGrpSpPr>
          <p:nvPr/>
        </p:nvGrpSpPr>
        <p:grpSpPr bwMode="auto">
          <a:xfrm>
            <a:off x="6011863" y="3252788"/>
            <a:ext cx="336550" cy="368300"/>
            <a:chOff x="1304" y="2377"/>
            <a:chExt cx="212" cy="232"/>
          </a:xfrm>
        </p:grpSpPr>
        <p:sp>
          <p:nvSpPr>
            <p:cNvPr id="160774"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5" name="Text Box 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60776" name="Group 8"/>
          <p:cNvGrpSpPr>
            <a:grpSpLocks/>
          </p:cNvGrpSpPr>
          <p:nvPr/>
        </p:nvGrpSpPr>
        <p:grpSpPr bwMode="auto">
          <a:xfrm>
            <a:off x="5426075" y="3981450"/>
            <a:ext cx="336550" cy="368300"/>
            <a:chOff x="1304" y="2377"/>
            <a:chExt cx="212" cy="232"/>
          </a:xfrm>
        </p:grpSpPr>
        <p:sp>
          <p:nvSpPr>
            <p:cNvPr id="160777"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8" name="Text Box 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60779" name="Line 11"/>
          <p:cNvSpPr>
            <a:spLocks noChangeShapeType="1"/>
          </p:cNvSpPr>
          <p:nvPr/>
        </p:nvSpPr>
        <p:spPr bwMode="auto">
          <a:xfrm flipH="1">
            <a:off x="5727700" y="3560763"/>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780" name="Text Box 12"/>
          <p:cNvSpPr txBox="1">
            <a:spLocks noChangeArrowheads="1"/>
          </p:cNvSpPr>
          <p:nvPr/>
        </p:nvSpPr>
        <p:spPr bwMode="auto">
          <a:xfrm>
            <a:off x="5089525" y="40052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781" name="Line 13"/>
          <p:cNvSpPr>
            <a:spLocks noChangeShapeType="1"/>
          </p:cNvSpPr>
          <p:nvPr/>
        </p:nvSpPr>
        <p:spPr bwMode="auto">
          <a:xfrm>
            <a:off x="6315075" y="3541713"/>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782" name="Line 14"/>
          <p:cNvSpPr>
            <a:spLocks noChangeShapeType="1"/>
          </p:cNvSpPr>
          <p:nvPr/>
        </p:nvSpPr>
        <p:spPr bwMode="auto">
          <a:xfrm>
            <a:off x="7013575" y="4322763"/>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783" name="Text Box 15"/>
          <p:cNvSpPr txBox="1">
            <a:spLocks noChangeArrowheads="1"/>
          </p:cNvSpPr>
          <p:nvPr/>
        </p:nvSpPr>
        <p:spPr bwMode="auto">
          <a:xfrm>
            <a:off x="7059613" y="47085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0784" name="Group 16"/>
          <p:cNvGrpSpPr>
            <a:grpSpLocks/>
          </p:cNvGrpSpPr>
          <p:nvPr/>
        </p:nvGrpSpPr>
        <p:grpSpPr bwMode="auto">
          <a:xfrm>
            <a:off x="5746750" y="4695825"/>
            <a:ext cx="336550" cy="368300"/>
            <a:chOff x="1304" y="2377"/>
            <a:chExt cx="212" cy="232"/>
          </a:xfrm>
        </p:grpSpPr>
        <p:sp>
          <p:nvSpPr>
            <p:cNvPr id="160785" name="Oval 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6" name="Text Box 1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60787" name="Text Box 19"/>
          <p:cNvSpPr txBox="1">
            <a:spLocks noChangeArrowheads="1"/>
          </p:cNvSpPr>
          <p:nvPr/>
        </p:nvSpPr>
        <p:spPr bwMode="auto">
          <a:xfrm>
            <a:off x="5454650" y="47132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0788" name="Group 20"/>
          <p:cNvGrpSpPr>
            <a:grpSpLocks/>
          </p:cNvGrpSpPr>
          <p:nvPr/>
        </p:nvGrpSpPr>
        <p:grpSpPr bwMode="auto">
          <a:xfrm>
            <a:off x="5026025" y="4692650"/>
            <a:ext cx="336550" cy="368300"/>
            <a:chOff x="1304" y="2377"/>
            <a:chExt cx="212" cy="232"/>
          </a:xfrm>
        </p:grpSpPr>
        <p:sp>
          <p:nvSpPr>
            <p:cNvPr id="160789" name="Oval 2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0" name="Text Box 2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60791" name="Text Box 23"/>
          <p:cNvSpPr txBox="1">
            <a:spLocks noChangeArrowheads="1"/>
          </p:cNvSpPr>
          <p:nvPr/>
        </p:nvSpPr>
        <p:spPr bwMode="auto">
          <a:xfrm>
            <a:off x="4760913" y="47323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792" name="Line 24"/>
          <p:cNvSpPr>
            <a:spLocks noChangeShapeType="1"/>
          </p:cNvSpPr>
          <p:nvPr/>
        </p:nvSpPr>
        <p:spPr bwMode="auto">
          <a:xfrm flipH="1">
            <a:off x="6540500" y="4354513"/>
            <a:ext cx="22860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793" name="Text Box 25"/>
          <p:cNvSpPr txBox="1">
            <a:spLocks noChangeArrowheads="1"/>
          </p:cNvSpPr>
          <p:nvPr/>
        </p:nvSpPr>
        <p:spPr bwMode="auto">
          <a:xfrm>
            <a:off x="6642100" y="47244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grpSp>
        <p:nvGrpSpPr>
          <p:cNvPr id="160794" name="Group 26"/>
          <p:cNvGrpSpPr>
            <a:grpSpLocks/>
          </p:cNvGrpSpPr>
          <p:nvPr/>
        </p:nvGrpSpPr>
        <p:grpSpPr bwMode="auto">
          <a:xfrm>
            <a:off x="7272338" y="4689475"/>
            <a:ext cx="406400" cy="344488"/>
            <a:chOff x="2615" y="3521"/>
            <a:chExt cx="256" cy="217"/>
          </a:xfrm>
        </p:grpSpPr>
        <p:sp>
          <p:nvSpPr>
            <p:cNvPr id="160795" name="Oval 2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6" name="Text Box 2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60797" name="Group 29"/>
          <p:cNvGrpSpPr>
            <a:grpSpLocks/>
          </p:cNvGrpSpPr>
          <p:nvPr/>
        </p:nvGrpSpPr>
        <p:grpSpPr bwMode="auto">
          <a:xfrm>
            <a:off x="6672263" y="4033838"/>
            <a:ext cx="406400" cy="344487"/>
            <a:chOff x="2615" y="3521"/>
            <a:chExt cx="256" cy="217"/>
          </a:xfrm>
        </p:grpSpPr>
        <p:sp>
          <p:nvSpPr>
            <p:cNvPr id="160798" name="Oval 30"/>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9" name="Text Box 31"/>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60800" name="Group 32"/>
          <p:cNvGrpSpPr>
            <a:grpSpLocks/>
          </p:cNvGrpSpPr>
          <p:nvPr/>
        </p:nvGrpSpPr>
        <p:grpSpPr bwMode="auto">
          <a:xfrm>
            <a:off x="5630863" y="5335588"/>
            <a:ext cx="336550" cy="368300"/>
            <a:chOff x="1304" y="2377"/>
            <a:chExt cx="212" cy="232"/>
          </a:xfrm>
        </p:grpSpPr>
        <p:sp>
          <p:nvSpPr>
            <p:cNvPr id="160801" name="Oval 3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02" name="Text Box 3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60803" name="Text Box 35"/>
          <p:cNvSpPr txBox="1">
            <a:spLocks noChangeArrowheads="1"/>
          </p:cNvSpPr>
          <p:nvPr/>
        </p:nvSpPr>
        <p:spPr bwMode="auto">
          <a:xfrm>
            <a:off x="6472238" y="40433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sp>
        <p:nvSpPr>
          <p:cNvPr id="160804" name="Text Box 36"/>
          <p:cNvSpPr txBox="1">
            <a:spLocks noChangeArrowheads="1"/>
          </p:cNvSpPr>
          <p:nvPr/>
        </p:nvSpPr>
        <p:spPr bwMode="auto">
          <a:xfrm>
            <a:off x="5764213" y="32416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0805" name="Group 37"/>
          <p:cNvGrpSpPr>
            <a:grpSpLocks/>
          </p:cNvGrpSpPr>
          <p:nvPr/>
        </p:nvGrpSpPr>
        <p:grpSpPr bwMode="auto">
          <a:xfrm>
            <a:off x="6316663" y="4737100"/>
            <a:ext cx="406400" cy="344488"/>
            <a:chOff x="2615" y="3521"/>
            <a:chExt cx="256" cy="217"/>
          </a:xfrm>
        </p:grpSpPr>
        <p:sp>
          <p:nvSpPr>
            <p:cNvPr id="160806" name="Oval 3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07" name="Text Box 3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60808" name="Text Box 40"/>
          <p:cNvSpPr txBox="1">
            <a:spLocks noChangeArrowheads="1"/>
          </p:cNvSpPr>
          <p:nvPr/>
        </p:nvSpPr>
        <p:spPr bwMode="auto">
          <a:xfrm>
            <a:off x="4338638" y="53911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809" name="Line 41"/>
          <p:cNvSpPr>
            <a:spLocks noChangeShapeType="1"/>
          </p:cNvSpPr>
          <p:nvPr/>
        </p:nvSpPr>
        <p:spPr bwMode="auto">
          <a:xfrm flipH="1">
            <a:off x="5203825" y="4276725"/>
            <a:ext cx="255588"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10" name="Line 42"/>
          <p:cNvSpPr>
            <a:spLocks noChangeShapeType="1"/>
          </p:cNvSpPr>
          <p:nvPr/>
        </p:nvSpPr>
        <p:spPr bwMode="auto">
          <a:xfrm>
            <a:off x="5688013" y="4303713"/>
            <a:ext cx="215900"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811" name="Group 43"/>
          <p:cNvGrpSpPr>
            <a:grpSpLocks/>
          </p:cNvGrpSpPr>
          <p:nvPr/>
        </p:nvGrpSpPr>
        <p:grpSpPr bwMode="auto">
          <a:xfrm>
            <a:off x="5153025" y="5341938"/>
            <a:ext cx="336550" cy="368300"/>
            <a:chOff x="1304" y="2377"/>
            <a:chExt cx="212" cy="232"/>
          </a:xfrm>
        </p:grpSpPr>
        <p:sp>
          <p:nvSpPr>
            <p:cNvPr id="160812"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13" name="Text Box 4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60814" name="Group 46"/>
          <p:cNvGrpSpPr>
            <a:grpSpLocks/>
          </p:cNvGrpSpPr>
          <p:nvPr/>
        </p:nvGrpSpPr>
        <p:grpSpPr bwMode="auto">
          <a:xfrm>
            <a:off x="4606925" y="5345113"/>
            <a:ext cx="336550" cy="368300"/>
            <a:chOff x="1304" y="2377"/>
            <a:chExt cx="212" cy="232"/>
          </a:xfrm>
        </p:grpSpPr>
        <p:sp>
          <p:nvSpPr>
            <p:cNvPr id="160815"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16" name="Text Box 4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60817" name="Line 49"/>
          <p:cNvSpPr>
            <a:spLocks noChangeShapeType="1"/>
          </p:cNvSpPr>
          <p:nvPr/>
        </p:nvSpPr>
        <p:spPr bwMode="auto">
          <a:xfrm flipH="1">
            <a:off x="4773613" y="4975225"/>
            <a:ext cx="295275" cy="4175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18" name="Line 50"/>
          <p:cNvSpPr>
            <a:spLocks noChangeShapeType="1"/>
          </p:cNvSpPr>
          <p:nvPr/>
        </p:nvSpPr>
        <p:spPr bwMode="auto">
          <a:xfrm>
            <a:off x="5230813" y="5056188"/>
            <a:ext cx="936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19" name="Line 51"/>
          <p:cNvSpPr>
            <a:spLocks noChangeShapeType="1"/>
          </p:cNvSpPr>
          <p:nvPr/>
        </p:nvSpPr>
        <p:spPr bwMode="auto">
          <a:xfrm flipH="1">
            <a:off x="5822950" y="5083175"/>
            <a:ext cx="80963"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820" name="Group 52"/>
          <p:cNvGrpSpPr>
            <a:grpSpLocks/>
          </p:cNvGrpSpPr>
          <p:nvPr/>
        </p:nvGrpSpPr>
        <p:grpSpPr bwMode="auto">
          <a:xfrm>
            <a:off x="6092825" y="5359400"/>
            <a:ext cx="406400" cy="344488"/>
            <a:chOff x="2615" y="3521"/>
            <a:chExt cx="256" cy="217"/>
          </a:xfrm>
        </p:grpSpPr>
        <p:sp>
          <p:nvSpPr>
            <p:cNvPr id="160821" name="Oval 53"/>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22" name="Text Box 54"/>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12</a:t>
              </a:r>
            </a:p>
          </p:txBody>
        </p:sp>
      </p:grpSp>
      <p:sp>
        <p:nvSpPr>
          <p:cNvPr id="160823" name="Line 55"/>
          <p:cNvSpPr>
            <a:spLocks noChangeShapeType="1"/>
          </p:cNvSpPr>
          <p:nvPr/>
        </p:nvSpPr>
        <p:spPr bwMode="auto">
          <a:xfrm flipH="1">
            <a:off x="6319838" y="5068888"/>
            <a:ext cx="174625"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824" name="Group 56"/>
          <p:cNvGrpSpPr>
            <a:grpSpLocks/>
          </p:cNvGrpSpPr>
          <p:nvPr/>
        </p:nvGrpSpPr>
        <p:grpSpPr bwMode="auto">
          <a:xfrm>
            <a:off x="3711575" y="1054100"/>
            <a:ext cx="5253038" cy="2138363"/>
            <a:chOff x="2338" y="856"/>
            <a:chExt cx="3309" cy="1347"/>
          </a:xfrm>
        </p:grpSpPr>
        <p:grpSp>
          <p:nvGrpSpPr>
            <p:cNvPr id="160825" name="Group 57"/>
            <p:cNvGrpSpPr>
              <a:grpSpLocks/>
            </p:cNvGrpSpPr>
            <p:nvPr/>
          </p:nvGrpSpPr>
          <p:grpSpPr bwMode="auto">
            <a:xfrm>
              <a:off x="2338" y="856"/>
              <a:ext cx="1502" cy="1347"/>
              <a:chOff x="1940" y="2507"/>
              <a:chExt cx="1502" cy="1347"/>
            </a:xfrm>
          </p:grpSpPr>
          <p:grpSp>
            <p:nvGrpSpPr>
              <p:cNvPr id="160826" name="Group 58"/>
              <p:cNvGrpSpPr>
                <a:grpSpLocks/>
              </p:cNvGrpSpPr>
              <p:nvPr/>
            </p:nvGrpSpPr>
            <p:grpSpPr bwMode="auto">
              <a:xfrm>
                <a:off x="2832" y="2507"/>
                <a:ext cx="250" cy="232"/>
                <a:chOff x="1304" y="2377"/>
                <a:chExt cx="250" cy="232"/>
              </a:xfrm>
            </p:grpSpPr>
            <p:sp>
              <p:nvSpPr>
                <p:cNvPr id="160827" name="Oval 5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28" name="Text Box 6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0829" name="Group 61"/>
              <p:cNvGrpSpPr>
                <a:grpSpLocks/>
              </p:cNvGrpSpPr>
              <p:nvPr/>
            </p:nvGrpSpPr>
            <p:grpSpPr bwMode="auto">
              <a:xfrm>
                <a:off x="2446" y="2901"/>
                <a:ext cx="250" cy="232"/>
                <a:chOff x="1304" y="2377"/>
                <a:chExt cx="250" cy="232"/>
              </a:xfrm>
            </p:grpSpPr>
            <p:sp>
              <p:nvSpPr>
                <p:cNvPr id="160830" name="Oval 6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31" name="Text Box 6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0832" name="Freeform 64"/>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3" name="Freeform 65"/>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4" name="Line 66"/>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5" name="Line 67"/>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6" name="Line 68"/>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7" name="Line 69"/>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38" name="Text Box 70"/>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60839" name="Text Box 71"/>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60840" name="Text Box 72"/>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60841" name="Freeform 73"/>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0842" name="Group 74"/>
            <p:cNvGrpSpPr>
              <a:grpSpLocks/>
            </p:cNvGrpSpPr>
            <p:nvPr/>
          </p:nvGrpSpPr>
          <p:grpSpPr bwMode="auto">
            <a:xfrm>
              <a:off x="4083" y="859"/>
              <a:ext cx="1564" cy="1047"/>
              <a:chOff x="3877" y="2510"/>
              <a:chExt cx="1564" cy="1047"/>
            </a:xfrm>
          </p:grpSpPr>
          <p:grpSp>
            <p:nvGrpSpPr>
              <p:cNvPr id="160843" name="Group 75"/>
              <p:cNvGrpSpPr>
                <a:grpSpLocks/>
              </p:cNvGrpSpPr>
              <p:nvPr/>
            </p:nvGrpSpPr>
            <p:grpSpPr bwMode="auto">
              <a:xfrm>
                <a:off x="4489" y="2510"/>
                <a:ext cx="250" cy="232"/>
                <a:chOff x="1304" y="2377"/>
                <a:chExt cx="250" cy="232"/>
              </a:xfrm>
            </p:grpSpPr>
            <p:sp>
              <p:nvSpPr>
                <p:cNvPr id="160844" name="Oval 7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45" name="Text Box 7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0846" name="Group 78"/>
              <p:cNvGrpSpPr>
                <a:grpSpLocks/>
              </p:cNvGrpSpPr>
              <p:nvPr/>
            </p:nvGrpSpPr>
            <p:grpSpPr bwMode="auto">
              <a:xfrm>
                <a:off x="4805" y="2914"/>
                <a:ext cx="250" cy="232"/>
                <a:chOff x="1304" y="2377"/>
                <a:chExt cx="250" cy="232"/>
              </a:xfrm>
            </p:grpSpPr>
            <p:sp>
              <p:nvSpPr>
                <p:cNvPr id="160847" name="Oval 7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48" name="Text Box 8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0849" name="Line 81"/>
              <p:cNvSpPr>
                <a:spLocks noChangeShapeType="1"/>
              </p:cNvSpPr>
              <p:nvPr/>
            </p:nvSpPr>
            <p:spPr bwMode="auto">
              <a:xfrm flipH="1">
                <a:off x="4490" y="3080"/>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50" name="Line 82"/>
              <p:cNvSpPr>
                <a:spLocks noChangeShapeType="1"/>
              </p:cNvSpPr>
              <p:nvPr/>
            </p:nvSpPr>
            <p:spPr bwMode="auto">
              <a:xfrm>
                <a:off x="5015" y="3072"/>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51" name="Line 83"/>
              <p:cNvSpPr>
                <a:spLocks noChangeShapeType="1"/>
              </p:cNvSpPr>
              <p:nvPr/>
            </p:nvSpPr>
            <p:spPr bwMode="auto">
              <a:xfrm>
                <a:off x="4684" y="2691"/>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852" name="Group 84"/>
              <p:cNvGrpSpPr>
                <a:grpSpLocks/>
              </p:cNvGrpSpPr>
              <p:nvPr/>
            </p:nvGrpSpPr>
            <p:grpSpPr bwMode="auto">
              <a:xfrm>
                <a:off x="5069" y="3261"/>
                <a:ext cx="372" cy="296"/>
                <a:chOff x="4357" y="3269"/>
                <a:chExt cx="372" cy="296"/>
              </a:xfrm>
            </p:grpSpPr>
            <p:sp>
              <p:nvSpPr>
                <p:cNvPr id="160853" name="Freeform 85"/>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54" name="Text Box 86"/>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60855" name="Group 87"/>
              <p:cNvGrpSpPr>
                <a:grpSpLocks/>
              </p:cNvGrpSpPr>
              <p:nvPr/>
            </p:nvGrpSpPr>
            <p:grpSpPr bwMode="auto">
              <a:xfrm>
                <a:off x="4329" y="3252"/>
                <a:ext cx="372" cy="297"/>
                <a:chOff x="4727" y="2956"/>
                <a:chExt cx="372" cy="297"/>
              </a:xfrm>
            </p:grpSpPr>
            <p:sp>
              <p:nvSpPr>
                <p:cNvPr id="160856" name="Freeform 88"/>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57" name="Text Box 89"/>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60858" name="Group 90"/>
              <p:cNvGrpSpPr>
                <a:grpSpLocks/>
              </p:cNvGrpSpPr>
              <p:nvPr/>
            </p:nvGrpSpPr>
            <p:grpSpPr bwMode="auto">
              <a:xfrm>
                <a:off x="3877" y="2952"/>
                <a:ext cx="372" cy="601"/>
                <a:chOff x="3597" y="3264"/>
                <a:chExt cx="372" cy="601"/>
              </a:xfrm>
            </p:grpSpPr>
            <p:sp>
              <p:nvSpPr>
                <p:cNvPr id="160859" name="Text Box 91"/>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60860" name="Freeform 92"/>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0861" name="Line 93"/>
              <p:cNvSpPr>
                <a:spLocks noChangeShapeType="1"/>
              </p:cNvSpPr>
              <p:nvPr/>
            </p:nvSpPr>
            <p:spPr bwMode="auto">
              <a:xfrm flipH="1">
                <a:off x="4057" y="2694"/>
                <a:ext cx="441"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0862" name="Line 94"/>
            <p:cNvSpPr>
              <a:spLocks noChangeShapeType="1"/>
            </p:cNvSpPr>
            <p:nvPr/>
          </p:nvSpPr>
          <p:spPr bwMode="auto">
            <a:xfrm>
              <a:off x="3752" y="1000"/>
              <a:ext cx="636" cy="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63" name="Text Box 95"/>
            <p:cNvSpPr txBox="1">
              <a:spLocks noChangeArrowheads="1"/>
            </p:cNvSpPr>
            <p:nvPr/>
          </p:nvSpPr>
          <p:spPr bwMode="auto">
            <a:xfrm>
              <a:off x="4321" y="1976"/>
              <a:ext cx="8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grpSp>
        <p:nvGrpSpPr>
          <p:cNvPr id="160864" name="Group 96"/>
          <p:cNvGrpSpPr>
            <a:grpSpLocks/>
          </p:cNvGrpSpPr>
          <p:nvPr/>
        </p:nvGrpSpPr>
        <p:grpSpPr bwMode="auto">
          <a:xfrm>
            <a:off x="2170113" y="3136900"/>
            <a:ext cx="336550" cy="368300"/>
            <a:chOff x="1304" y="2377"/>
            <a:chExt cx="212" cy="232"/>
          </a:xfrm>
        </p:grpSpPr>
        <p:sp>
          <p:nvSpPr>
            <p:cNvPr id="160865" name="Oval 9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66" name="Text Box 9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60867" name="Group 99"/>
          <p:cNvGrpSpPr>
            <a:grpSpLocks/>
          </p:cNvGrpSpPr>
          <p:nvPr/>
        </p:nvGrpSpPr>
        <p:grpSpPr bwMode="auto">
          <a:xfrm>
            <a:off x="1584325" y="3865563"/>
            <a:ext cx="336550" cy="368300"/>
            <a:chOff x="1304" y="2377"/>
            <a:chExt cx="212" cy="232"/>
          </a:xfrm>
        </p:grpSpPr>
        <p:sp>
          <p:nvSpPr>
            <p:cNvPr id="160868" name="Oval 10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69" name="Text Box 10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60870" name="Line 102"/>
          <p:cNvSpPr>
            <a:spLocks noChangeShapeType="1"/>
          </p:cNvSpPr>
          <p:nvPr/>
        </p:nvSpPr>
        <p:spPr bwMode="auto">
          <a:xfrm flipH="1">
            <a:off x="1885950" y="3444875"/>
            <a:ext cx="322263" cy="525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71" name="Text Box 103"/>
          <p:cNvSpPr txBox="1">
            <a:spLocks noChangeArrowheads="1"/>
          </p:cNvSpPr>
          <p:nvPr/>
        </p:nvSpPr>
        <p:spPr bwMode="auto">
          <a:xfrm>
            <a:off x="1247775" y="3889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872" name="Line 104"/>
          <p:cNvSpPr>
            <a:spLocks noChangeShapeType="1"/>
          </p:cNvSpPr>
          <p:nvPr/>
        </p:nvSpPr>
        <p:spPr bwMode="auto">
          <a:xfrm>
            <a:off x="2473325" y="3425825"/>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73" name="Line 105"/>
          <p:cNvSpPr>
            <a:spLocks noChangeShapeType="1"/>
          </p:cNvSpPr>
          <p:nvPr/>
        </p:nvSpPr>
        <p:spPr bwMode="auto">
          <a:xfrm>
            <a:off x="3171825" y="4206875"/>
            <a:ext cx="417513" cy="4032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74" name="Text Box 106"/>
          <p:cNvSpPr txBox="1">
            <a:spLocks noChangeArrowheads="1"/>
          </p:cNvSpPr>
          <p:nvPr/>
        </p:nvSpPr>
        <p:spPr bwMode="auto">
          <a:xfrm>
            <a:off x="3217863" y="45926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0875" name="Group 107"/>
          <p:cNvGrpSpPr>
            <a:grpSpLocks/>
          </p:cNvGrpSpPr>
          <p:nvPr/>
        </p:nvGrpSpPr>
        <p:grpSpPr bwMode="auto">
          <a:xfrm>
            <a:off x="1905000" y="4579938"/>
            <a:ext cx="336550" cy="368300"/>
            <a:chOff x="1304" y="2377"/>
            <a:chExt cx="212" cy="232"/>
          </a:xfrm>
        </p:grpSpPr>
        <p:sp>
          <p:nvSpPr>
            <p:cNvPr id="160876" name="Oval 10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77" name="Text Box 10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60878" name="Text Box 110"/>
          <p:cNvSpPr txBox="1">
            <a:spLocks noChangeArrowheads="1"/>
          </p:cNvSpPr>
          <p:nvPr/>
        </p:nvSpPr>
        <p:spPr bwMode="auto">
          <a:xfrm>
            <a:off x="1612900" y="45974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0879" name="Group 111"/>
          <p:cNvGrpSpPr>
            <a:grpSpLocks/>
          </p:cNvGrpSpPr>
          <p:nvPr/>
        </p:nvGrpSpPr>
        <p:grpSpPr bwMode="auto">
          <a:xfrm>
            <a:off x="1184275" y="4576763"/>
            <a:ext cx="336550" cy="368300"/>
            <a:chOff x="1304" y="2377"/>
            <a:chExt cx="212" cy="232"/>
          </a:xfrm>
        </p:grpSpPr>
        <p:sp>
          <p:nvSpPr>
            <p:cNvPr id="160880" name="Oval 1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81" name="Text Box 11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60882" name="Text Box 114"/>
          <p:cNvSpPr txBox="1">
            <a:spLocks noChangeArrowheads="1"/>
          </p:cNvSpPr>
          <p:nvPr/>
        </p:nvSpPr>
        <p:spPr bwMode="auto">
          <a:xfrm>
            <a:off x="919163" y="46164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883" name="Line 115"/>
          <p:cNvSpPr>
            <a:spLocks noChangeShapeType="1"/>
          </p:cNvSpPr>
          <p:nvPr/>
        </p:nvSpPr>
        <p:spPr bwMode="auto">
          <a:xfrm flipH="1">
            <a:off x="2698750" y="4238625"/>
            <a:ext cx="228600"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884" name="Text Box 116"/>
          <p:cNvSpPr txBox="1">
            <a:spLocks noChangeArrowheads="1"/>
          </p:cNvSpPr>
          <p:nvPr/>
        </p:nvSpPr>
        <p:spPr bwMode="auto">
          <a:xfrm>
            <a:off x="2800350" y="46085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2</a:t>
            </a:r>
          </a:p>
        </p:txBody>
      </p:sp>
      <p:grpSp>
        <p:nvGrpSpPr>
          <p:cNvPr id="160885" name="Group 117"/>
          <p:cNvGrpSpPr>
            <a:grpSpLocks/>
          </p:cNvGrpSpPr>
          <p:nvPr/>
        </p:nvGrpSpPr>
        <p:grpSpPr bwMode="auto">
          <a:xfrm>
            <a:off x="3430588" y="4573588"/>
            <a:ext cx="406400" cy="344487"/>
            <a:chOff x="2615" y="3521"/>
            <a:chExt cx="256" cy="217"/>
          </a:xfrm>
        </p:grpSpPr>
        <p:sp>
          <p:nvSpPr>
            <p:cNvPr id="160886" name="Oval 11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87" name="Text Box 11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60888" name="Group 120"/>
          <p:cNvGrpSpPr>
            <a:grpSpLocks/>
          </p:cNvGrpSpPr>
          <p:nvPr/>
        </p:nvGrpSpPr>
        <p:grpSpPr bwMode="auto">
          <a:xfrm>
            <a:off x="2830513" y="3917950"/>
            <a:ext cx="406400" cy="344488"/>
            <a:chOff x="2615" y="3521"/>
            <a:chExt cx="256" cy="217"/>
          </a:xfrm>
        </p:grpSpPr>
        <p:sp>
          <p:nvSpPr>
            <p:cNvPr id="160889" name="Oval 12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90" name="Text Box 12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60891" name="Group 123"/>
          <p:cNvGrpSpPr>
            <a:grpSpLocks/>
          </p:cNvGrpSpPr>
          <p:nvPr/>
        </p:nvGrpSpPr>
        <p:grpSpPr bwMode="auto">
          <a:xfrm>
            <a:off x="1789113" y="5219700"/>
            <a:ext cx="336550" cy="368300"/>
            <a:chOff x="1304" y="2377"/>
            <a:chExt cx="212" cy="232"/>
          </a:xfrm>
        </p:grpSpPr>
        <p:sp>
          <p:nvSpPr>
            <p:cNvPr id="160892" name="Oval 1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93" name="Text Box 12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60894" name="Text Box 126"/>
          <p:cNvSpPr txBox="1">
            <a:spLocks noChangeArrowheads="1"/>
          </p:cNvSpPr>
          <p:nvPr/>
        </p:nvSpPr>
        <p:spPr bwMode="auto">
          <a:xfrm>
            <a:off x="2630488" y="39274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1</a:t>
            </a:r>
          </a:p>
        </p:txBody>
      </p:sp>
      <p:sp>
        <p:nvSpPr>
          <p:cNvPr id="160895" name="Text Box 127"/>
          <p:cNvSpPr txBox="1">
            <a:spLocks noChangeArrowheads="1"/>
          </p:cNvSpPr>
          <p:nvPr/>
        </p:nvSpPr>
        <p:spPr bwMode="auto">
          <a:xfrm>
            <a:off x="1922463" y="31257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0</a:t>
            </a:r>
          </a:p>
        </p:txBody>
      </p:sp>
      <p:grpSp>
        <p:nvGrpSpPr>
          <p:cNvPr id="160896" name="Group 128"/>
          <p:cNvGrpSpPr>
            <a:grpSpLocks/>
          </p:cNvGrpSpPr>
          <p:nvPr/>
        </p:nvGrpSpPr>
        <p:grpSpPr bwMode="auto">
          <a:xfrm>
            <a:off x="2474913" y="4621213"/>
            <a:ext cx="406400" cy="344487"/>
            <a:chOff x="2615" y="3521"/>
            <a:chExt cx="256" cy="217"/>
          </a:xfrm>
        </p:grpSpPr>
        <p:sp>
          <p:nvSpPr>
            <p:cNvPr id="160897" name="Oval 129"/>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98" name="Text Box 130"/>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60899" name="Text Box 131"/>
          <p:cNvSpPr txBox="1">
            <a:spLocks noChangeArrowheads="1"/>
          </p:cNvSpPr>
          <p:nvPr/>
        </p:nvSpPr>
        <p:spPr bwMode="auto">
          <a:xfrm>
            <a:off x="496888" y="52752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900" name="Line 132"/>
          <p:cNvSpPr>
            <a:spLocks noChangeShapeType="1"/>
          </p:cNvSpPr>
          <p:nvPr/>
        </p:nvSpPr>
        <p:spPr bwMode="auto">
          <a:xfrm flipH="1">
            <a:off x="1362075" y="4160838"/>
            <a:ext cx="255588"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901" name="Line 133"/>
          <p:cNvSpPr>
            <a:spLocks noChangeShapeType="1"/>
          </p:cNvSpPr>
          <p:nvPr/>
        </p:nvSpPr>
        <p:spPr bwMode="auto">
          <a:xfrm>
            <a:off x="1846263" y="4187825"/>
            <a:ext cx="215900"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902" name="Group 134"/>
          <p:cNvGrpSpPr>
            <a:grpSpLocks/>
          </p:cNvGrpSpPr>
          <p:nvPr/>
        </p:nvGrpSpPr>
        <p:grpSpPr bwMode="auto">
          <a:xfrm>
            <a:off x="1311275" y="5226050"/>
            <a:ext cx="336550" cy="368300"/>
            <a:chOff x="1304" y="2377"/>
            <a:chExt cx="212" cy="232"/>
          </a:xfrm>
        </p:grpSpPr>
        <p:sp>
          <p:nvSpPr>
            <p:cNvPr id="160903" name="Oval 13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904" name="Text Box 13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60905" name="Group 137"/>
          <p:cNvGrpSpPr>
            <a:grpSpLocks/>
          </p:cNvGrpSpPr>
          <p:nvPr/>
        </p:nvGrpSpPr>
        <p:grpSpPr bwMode="auto">
          <a:xfrm>
            <a:off x="765175" y="5229225"/>
            <a:ext cx="336550" cy="368300"/>
            <a:chOff x="1304" y="2377"/>
            <a:chExt cx="212" cy="232"/>
          </a:xfrm>
        </p:grpSpPr>
        <p:sp>
          <p:nvSpPr>
            <p:cNvPr id="160906" name="Oval 13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907" name="Text Box 13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60908" name="Line 140"/>
          <p:cNvSpPr>
            <a:spLocks noChangeShapeType="1"/>
          </p:cNvSpPr>
          <p:nvPr/>
        </p:nvSpPr>
        <p:spPr bwMode="auto">
          <a:xfrm flipH="1">
            <a:off x="931863" y="4859338"/>
            <a:ext cx="295275" cy="4175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909" name="Line 141"/>
          <p:cNvSpPr>
            <a:spLocks noChangeShapeType="1"/>
          </p:cNvSpPr>
          <p:nvPr/>
        </p:nvSpPr>
        <p:spPr bwMode="auto">
          <a:xfrm>
            <a:off x="1389063" y="4940300"/>
            <a:ext cx="936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910" name="Line 142"/>
          <p:cNvSpPr>
            <a:spLocks noChangeShapeType="1"/>
          </p:cNvSpPr>
          <p:nvPr/>
        </p:nvSpPr>
        <p:spPr bwMode="auto">
          <a:xfrm flipH="1">
            <a:off x="1981200" y="4967288"/>
            <a:ext cx="80963"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911" name="Group 143"/>
          <p:cNvGrpSpPr>
            <a:grpSpLocks/>
          </p:cNvGrpSpPr>
          <p:nvPr/>
        </p:nvGrpSpPr>
        <p:grpSpPr bwMode="auto">
          <a:xfrm>
            <a:off x="2251075" y="5243513"/>
            <a:ext cx="406400" cy="344487"/>
            <a:chOff x="2615" y="3521"/>
            <a:chExt cx="256" cy="217"/>
          </a:xfrm>
        </p:grpSpPr>
        <p:sp>
          <p:nvSpPr>
            <p:cNvPr id="160912" name="Oval 144"/>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913" name="Text Box 145"/>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60914" name="Line 146"/>
          <p:cNvSpPr>
            <a:spLocks noChangeShapeType="1"/>
          </p:cNvSpPr>
          <p:nvPr/>
        </p:nvSpPr>
        <p:spPr bwMode="auto">
          <a:xfrm flipH="1">
            <a:off x="2478088" y="4953000"/>
            <a:ext cx="174625" cy="30956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0915" name="Group 147"/>
          <p:cNvGrpSpPr>
            <a:grpSpLocks/>
          </p:cNvGrpSpPr>
          <p:nvPr/>
        </p:nvGrpSpPr>
        <p:grpSpPr bwMode="auto">
          <a:xfrm>
            <a:off x="1985963" y="5892800"/>
            <a:ext cx="406400" cy="344488"/>
            <a:chOff x="2615" y="3521"/>
            <a:chExt cx="256" cy="217"/>
          </a:xfrm>
        </p:grpSpPr>
        <p:sp>
          <p:nvSpPr>
            <p:cNvPr id="160916" name="Oval 14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917" name="Text Box 14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12</a:t>
              </a:r>
            </a:p>
          </p:txBody>
        </p:sp>
      </p:grpSp>
      <p:sp>
        <p:nvSpPr>
          <p:cNvPr id="160918" name="Line 150"/>
          <p:cNvSpPr>
            <a:spLocks noChangeShapeType="1"/>
          </p:cNvSpPr>
          <p:nvPr/>
        </p:nvSpPr>
        <p:spPr bwMode="auto">
          <a:xfrm flipH="1">
            <a:off x="2192338" y="5594350"/>
            <a:ext cx="268287"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919" name="Text Box 151"/>
          <p:cNvSpPr txBox="1">
            <a:spLocks noChangeArrowheads="1"/>
          </p:cNvSpPr>
          <p:nvPr/>
        </p:nvSpPr>
        <p:spPr bwMode="auto">
          <a:xfrm>
            <a:off x="1747838" y="58943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0920" name="Text Box 152"/>
          <p:cNvSpPr txBox="1">
            <a:spLocks noChangeArrowheads="1"/>
          </p:cNvSpPr>
          <p:nvPr/>
        </p:nvSpPr>
        <p:spPr bwMode="auto">
          <a:xfrm>
            <a:off x="2127250" y="50260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0921" name="Group 153"/>
          <p:cNvGrpSpPr>
            <a:grpSpLocks/>
          </p:cNvGrpSpPr>
          <p:nvPr/>
        </p:nvGrpSpPr>
        <p:grpSpPr bwMode="auto">
          <a:xfrm>
            <a:off x="6616700" y="5360988"/>
            <a:ext cx="406400" cy="344487"/>
            <a:chOff x="2615" y="3521"/>
            <a:chExt cx="256" cy="217"/>
          </a:xfrm>
        </p:grpSpPr>
        <p:sp>
          <p:nvSpPr>
            <p:cNvPr id="160922" name="Oval 154"/>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923" name="Text Box 155"/>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60924" name="Line 156"/>
          <p:cNvSpPr>
            <a:spLocks noChangeShapeType="1"/>
          </p:cNvSpPr>
          <p:nvPr/>
        </p:nvSpPr>
        <p:spPr bwMode="auto">
          <a:xfrm>
            <a:off x="6616700" y="5029200"/>
            <a:ext cx="201613"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0925" name="Freeform 157"/>
          <p:cNvSpPr>
            <a:spLocks/>
          </p:cNvSpPr>
          <p:nvPr/>
        </p:nvSpPr>
        <p:spPr bwMode="auto">
          <a:xfrm>
            <a:off x="2420938" y="5035550"/>
            <a:ext cx="579437" cy="1300163"/>
          </a:xfrm>
          <a:custGeom>
            <a:avLst/>
            <a:gdLst>
              <a:gd name="T0" fmla="*/ 0 w 365"/>
              <a:gd name="T1" fmla="*/ 779 h 819"/>
              <a:gd name="T2" fmla="*/ 101 w 365"/>
              <a:gd name="T3" fmla="*/ 487 h 819"/>
              <a:gd name="T4" fmla="*/ 183 w 365"/>
              <a:gd name="T5" fmla="*/ 270 h 819"/>
              <a:gd name="T6" fmla="*/ 176 w 365"/>
              <a:gd name="T7" fmla="*/ 60 h 819"/>
              <a:gd name="T8" fmla="*/ 352 w 365"/>
              <a:gd name="T9" fmla="*/ 94 h 819"/>
              <a:gd name="T10" fmla="*/ 257 w 365"/>
              <a:gd name="T11" fmla="*/ 623 h 819"/>
              <a:gd name="T12" fmla="*/ 311 w 365"/>
              <a:gd name="T13" fmla="*/ 819 h 819"/>
            </a:gdLst>
            <a:ahLst/>
            <a:cxnLst>
              <a:cxn ang="0">
                <a:pos x="T0" y="T1"/>
              </a:cxn>
              <a:cxn ang="0">
                <a:pos x="T2" y="T3"/>
              </a:cxn>
              <a:cxn ang="0">
                <a:pos x="T4" y="T5"/>
              </a:cxn>
              <a:cxn ang="0">
                <a:pos x="T6" y="T7"/>
              </a:cxn>
              <a:cxn ang="0">
                <a:pos x="T8" y="T9"/>
              </a:cxn>
              <a:cxn ang="0">
                <a:pos x="T10" y="T11"/>
              </a:cxn>
              <a:cxn ang="0">
                <a:pos x="T12" y="T13"/>
              </a:cxn>
            </a:cxnLst>
            <a:rect l="0" t="0" r="r" b="b"/>
            <a:pathLst>
              <a:path w="365" h="819">
                <a:moveTo>
                  <a:pt x="0" y="779"/>
                </a:moveTo>
                <a:cubicBezTo>
                  <a:pt x="35" y="675"/>
                  <a:pt x="71" y="572"/>
                  <a:pt x="101" y="487"/>
                </a:cubicBezTo>
                <a:cubicBezTo>
                  <a:pt x="131" y="402"/>
                  <a:pt x="171" y="341"/>
                  <a:pt x="183" y="270"/>
                </a:cubicBezTo>
                <a:cubicBezTo>
                  <a:pt x="195" y="199"/>
                  <a:pt x="148" y="89"/>
                  <a:pt x="176" y="60"/>
                </a:cubicBezTo>
                <a:cubicBezTo>
                  <a:pt x="204" y="31"/>
                  <a:pt x="339" y="0"/>
                  <a:pt x="352" y="94"/>
                </a:cubicBezTo>
                <a:cubicBezTo>
                  <a:pt x="365" y="188"/>
                  <a:pt x="264" y="502"/>
                  <a:pt x="257" y="623"/>
                </a:cubicBezTo>
                <a:cubicBezTo>
                  <a:pt x="250" y="744"/>
                  <a:pt x="280" y="781"/>
                  <a:pt x="311" y="819"/>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925"/>
                                        </p:tgtEl>
                                        <p:attrNameLst>
                                          <p:attrName>style.visibility</p:attrName>
                                        </p:attrNameLst>
                                      </p:cBhvr>
                                      <p:to>
                                        <p:strVal val="visible"/>
                                      </p:to>
                                    </p:set>
                                    <p:animEffect transition="in" filter="blinds(horizontal)">
                                      <p:cBhvr>
                                        <p:cTn id="7" dur="500"/>
                                        <p:tgtEl>
                                          <p:spTgt spid="160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2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09600" y="304800"/>
            <a:ext cx="7772400" cy="334963"/>
          </a:xfrm>
        </p:spPr>
        <p:txBody>
          <a:bodyPr>
            <a:normAutofit fontScale="90000"/>
          </a:bodyPr>
          <a:lstStyle/>
          <a:p>
            <a:r>
              <a:rPr lang="en-US" sz="2800"/>
              <a:t>Examples: Double Rotation</a:t>
            </a:r>
          </a:p>
        </p:txBody>
      </p:sp>
      <p:sp>
        <p:nvSpPr>
          <p:cNvPr id="161795" name="Rectangle 3" descr="Rectangle: Click to edit Master text styles&#10;Second level&#10;Third level&#10;Fourth level&#10;Fifth level"/>
          <p:cNvSpPr>
            <a:spLocks noGrp="1" noChangeArrowheads="1"/>
          </p:cNvSpPr>
          <p:nvPr>
            <p:ph idx="1"/>
          </p:nvPr>
        </p:nvSpPr>
        <p:spPr>
          <a:xfrm>
            <a:off x="538163" y="698500"/>
            <a:ext cx="8213725" cy="522288"/>
          </a:xfrm>
        </p:spPr>
        <p:txBody>
          <a:bodyPr/>
          <a:lstStyle/>
          <a:p>
            <a:r>
              <a:rPr lang="en-US" sz="2000"/>
              <a:t>Insert the items 16, 15, 14, 13, 12, </a:t>
            </a:r>
            <a:r>
              <a:rPr lang="en-US" sz="2000">
                <a:solidFill>
                  <a:srgbClr val="FF00FF"/>
                </a:solidFill>
              </a:rPr>
              <a:t>14.5</a:t>
            </a:r>
          </a:p>
          <a:p>
            <a:pPr>
              <a:buFont typeface="Wingdings" pitchFamily="2" charset="2"/>
              <a:buNone/>
            </a:pPr>
            <a:endParaRPr lang="en-US" sz="2000">
              <a:sym typeface="Symbol" pitchFamily="18" charset="2"/>
            </a:endParaRPr>
          </a:p>
        </p:txBody>
      </p:sp>
      <p:sp>
        <p:nvSpPr>
          <p:cNvPr id="161796" name="Text Box 4"/>
          <p:cNvSpPr txBox="1">
            <a:spLocks noChangeArrowheads="1"/>
          </p:cNvSpPr>
          <p:nvPr/>
        </p:nvSpPr>
        <p:spPr bwMode="auto">
          <a:xfrm>
            <a:off x="361950" y="2609850"/>
            <a:ext cx="1504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Insert 14.5:</a:t>
            </a:r>
          </a:p>
        </p:txBody>
      </p:sp>
      <p:grpSp>
        <p:nvGrpSpPr>
          <p:cNvPr id="161797" name="Group 5"/>
          <p:cNvGrpSpPr>
            <a:grpSpLocks/>
          </p:cNvGrpSpPr>
          <p:nvPr/>
        </p:nvGrpSpPr>
        <p:grpSpPr bwMode="auto">
          <a:xfrm>
            <a:off x="7400925" y="3252788"/>
            <a:ext cx="336550" cy="368300"/>
            <a:chOff x="1304" y="2377"/>
            <a:chExt cx="212" cy="232"/>
          </a:xfrm>
        </p:grpSpPr>
        <p:sp>
          <p:nvSpPr>
            <p:cNvPr id="161798" name="Oval 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9" name="Text Box 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61800" name="Group 8"/>
          <p:cNvGrpSpPr>
            <a:grpSpLocks/>
          </p:cNvGrpSpPr>
          <p:nvPr/>
        </p:nvGrpSpPr>
        <p:grpSpPr bwMode="auto">
          <a:xfrm>
            <a:off x="6815138" y="3981450"/>
            <a:ext cx="336550" cy="368300"/>
            <a:chOff x="1304" y="2377"/>
            <a:chExt cx="212" cy="232"/>
          </a:xfrm>
        </p:grpSpPr>
        <p:sp>
          <p:nvSpPr>
            <p:cNvPr id="161801"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Text Box 1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61803" name="Line 11"/>
          <p:cNvSpPr>
            <a:spLocks noChangeShapeType="1"/>
          </p:cNvSpPr>
          <p:nvPr/>
        </p:nvSpPr>
        <p:spPr bwMode="auto">
          <a:xfrm flipH="1">
            <a:off x="7116763" y="3560763"/>
            <a:ext cx="322262"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04" name="Text Box 12"/>
          <p:cNvSpPr txBox="1">
            <a:spLocks noChangeArrowheads="1"/>
          </p:cNvSpPr>
          <p:nvPr/>
        </p:nvSpPr>
        <p:spPr bwMode="auto">
          <a:xfrm>
            <a:off x="6478588" y="40052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05" name="Line 13"/>
          <p:cNvSpPr>
            <a:spLocks noChangeShapeType="1"/>
          </p:cNvSpPr>
          <p:nvPr/>
        </p:nvSpPr>
        <p:spPr bwMode="auto">
          <a:xfrm>
            <a:off x="7704138" y="3541713"/>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06" name="Text Box 14"/>
          <p:cNvSpPr txBox="1">
            <a:spLocks noChangeArrowheads="1"/>
          </p:cNvSpPr>
          <p:nvPr/>
        </p:nvSpPr>
        <p:spPr bwMode="auto">
          <a:xfrm>
            <a:off x="8259763" y="46863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1807" name="Group 15"/>
          <p:cNvGrpSpPr>
            <a:grpSpLocks/>
          </p:cNvGrpSpPr>
          <p:nvPr/>
        </p:nvGrpSpPr>
        <p:grpSpPr bwMode="auto">
          <a:xfrm>
            <a:off x="7135813" y="4695825"/>
            <a:ext cx="336550" cy="368300"/>
            <a:chOff x="1304" y="2377"/>
            <a:chExt cx="212" cy="232"/>
          </a:xfrm>
        </p:grpSpPr>
        <p:sp>
          <p:nvSpPr>
            <p:cNvPr id="161808" name="Oval 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9" name="Text Box 1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61810" name="Text Box 18"/>
          <p:cNvSpPr txBox="1">
            <a:spLocks noChangeArrowheads="1"/>
          </p:cNvSpPr>
          <p:nvPr/>
        </p:nvSpPr>
        <p:spPr bwMode="auto">
          <a:xfrm>
            <a:off x="6843713" y="47132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811" name="Group 19"/>
          <p:cNvGrpSpPr>
            <a:grpSpLocks/>
          </p:cNvGrpSpPr>
          <p:nvPr/>
        </p:nvGrpSpPr>
        <p:grpSpPr bwMode="auto">
          <a:xfrm>
            <a:off x="6415088" y="4692650"/>
            <a:ext cx="336550" cy="368300"/>
            <a:chOff x="1304" y="2377"/>
            <a:chExt cx="212" cy="232"/>
          </a:xfrm>
        </p:grpSpPr>
        <p:sp>
          <p:nvSpPr>
            <p:cNvPr id="161812" name="Oval 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3" name="Text Box 2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61814" name="Text Box 22"/>
          <p:cNvSpPr txBox="1">
            <a:spLocks noChangeArrowheads="1"/>
          </p:cNvSpPr>
          <p:nvPr/>
        </p:nvSpPr>
        <p:spPr bwMode="auto">
          <a:xfrm>
            <a:off x="6149975" y="47323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15" name="Line 23"/>
          <p:cNvSpPr>
            <a:spLocks noChangeShapeType="1"/>
          </p:cNvSpPr>
          <p:nvPr/>
        </p:nvSpPr>
        <p:spPr bwMode="auto">
          <a:xfrm flipH="1">
            <a:off x="7929563" y="4354513"/>
            <a:ext cx="228600" cy="376237"/>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16" name="Text Box 24"/>
          <p:cNvSpPr txBox="1">
            <a:spLocks noChangeArrowheads="1"/>
          </p:cNvSpPr>
          <p:nvPr/>
        </p:nvSpPr>
        <p:spPr bwMode="auto">
          <a:xfrm>
            <a:off x="7997825" y="47244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817" name="Group 25"/>
          <p:cNvGrpSpPr>
            <a:grpSpLocks/>
          </p:cNvGrpSpPr>
          <p:nvPr/>
        </p:nvGrpSpPr>
        <p:grpSpPr bwMode="auto">
          <a:xfrm>
            <a:off x="8439150" y="4689475"/>
            <a:ext cx="406400" cy="344488"/>
            <a:chOff x="2615" y="3521"/>
            <a:chExt cx="256" cy="217"/>
          </a:xfrm>
        </p:grpSpPr>
        <p:sp>
          <p:nvSpPr>
            <p:cNvPr id="161818" name="Oval 2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9" name="Text Box 2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61820" name="Group 28"/>
          <p:cNvGrpSpPr>
            <a:grpSpLocks/>
          </p:cNvGrpSpPr>
          <p:nvPr/>
        </p:nvGrpSpPr>
        <p:grpSpPr bwMode="auto">
          <a:xfrm>
            <a:off x="8061325" y="4033838"/>
            <a:ext cx="406400" cy="344487"/>
            <a:chOff x="2615" y="3521"/>
            <a:chExt cx="256" cy="217"/>
          </a:xfrm>
        </p:grpSpPr>
        <p:sp>
          <p:nvSpPr>
            <p:cNvPr id="161821" name="Oval 29"/>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2" name="Text Box 30"/>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grpSp>
        <p:nvGrpSpPr>
          <p:cNvPr id="161823" name="Group 31"/>
          <p:cNvGrpSpPr>
            <a:grpSpLocks/>
          </p:cNvGrpSpPr>
          <p:nvPr/>
        </p:nvGrpSpPr>
        <p:grpSpPr bwMode="auto">
          <a:xfrm>
            <a:off x="7019925" y="5335588"/>
            <a:ext cx="336550" cy="368300"/>
            <a:chOff x="1304" y="2377"/>
            <a:chExt cx="212" cy="232"/>
          </a:xfrm>
        </p:grpSpPr>
        <p:sp>
          <p:nvSpPr>
            <p:cNvPr id="161824" name="Oval 3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5" name="Text Box 3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61826" name="Text Box 34"/>
          <p:cNvSpPr txBox="1">
            <a:spLocks noChangeArrowheads="1"/>
          </p:cNvSpPr>
          <p:nvPr/>
        </p:nvSpPr>
        <p:spPr bwMode="auto">
          <a:xfrm>
            <a:off x="7861300" y="40433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0</a:t>
            </a:r>
          </a:p>
        </p:txBody>
      </p:sp>
      <p:sp>
        <p:nvSpPr>
          <p:cNvPr id="161827" name="Text Box 35"/>
          <p:cNvSpPr txBox="1">
            <a:spLocks noChangeArrowheads="1"/>
          </p:cNvSpPr>
          <p:nvPr/>
        </p:nvSpPr>
        <p:spPr bwMode="auto">
          <a:xfrm>
            <a:off x="7153275" y="32416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1828" name="Group 36"/>
          <p:cNvGrpSpPr>
            <a:grpSpLocks/>
          </p:cNvGrpSpPr>
          <p:nvPr/>
        </p:nvGrpSpPr>
        <p:grpSpPr bwMode="auto">
          <a:xfrm>
            <a:off x="7705725" y="4737100"/>
            <a:ext cx="406400" cy="344488"/>
            <a:chOff x="2615" y="3521"/>
            <a:chExt cx="256" cy="217"/>
          </a:xfrm>
        </p:grpSpPr>
        <p:sp>
          <p:nvSpPr>
            <p:cNvPr id="161829" name="Oval 37"/>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0" name="Text Box 38"/>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61831" name="Text Box 39"/>
          <p:cNvSpPr txBox="1">
            <a:spLocks noChangeArrowheads="1"/>
          </p:cNvSpPr>
          <p:nvPr/>
        </p:nvSpPr>
        <p:spPr bwMode="auto">
          <a:xfrm>
            <a:off x="5861050" y="53911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32" name="Line 40"/>
          <p:cNvSpPr>
            <a:spLocks noChangeShapeType="1"/>
          </p:cNvSpPr>
          <p:nvPr/>
        </p:nvSpPr>
        <p:spPr bwMode="auto">
          <a:xfrm flipH="1">
            <a:off x="6592888" y="4276725"/>
            <a:ext cx="255587"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33" name="Line 41"/>
          <p:cNvSpPr>
            <a:spLocks noChangeShapeType="1"/>
          </p:cNvSpPr>
          <p:nvPr/>
        </p:nvSpPr>
        <p:spPr bwMode="auto">
          <a:xfrm>
            <a:off x="7077075" y="4303713"/>
            <a:ext cx="215900"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34" name="Group 42"/>
          <p:cNvGrpSpPr>
            <a:grpSpLocks/>
          </p:cNvGrpSpPr>
          <p:nvPr/>
        </p:nvGrpSpPr>
        <p:grpSpPr bwMode="auto">
          <a:xfrm>
            <a:off x="6542088" y="5341938"/>
            <a:ext cx="336550" cy="368300"/>
            <a:chOff x="1304" y="2377"/>
            <a:chExt cx="212" cy="232"/>
          </a:xfrm>
        </p:grpSpPr>
        <p:sp>
          <p:nvSpPr>
            <p:cNvPr id="161835" name="Oval 4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6" name="Text Box 4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61837" name="Group 45"/>
          <p:cNvGrpSpPr>
            <a:grpSpLocks/>
          </p:cNvGrpSpPr>
          <p:nvPr/>
        </p:nvGrpSpPr>
        <p:grpSpPr bwMode="auto">
          <a:xfrm>
            <a:off x="6129338" y="5345113"/>
            <a:ext cx="336550" cy="368300"/>
            <a:chOff x="1304" y="2377"/>
            <a:chExt cx="212" cy="232"/>
          </a:xfrm>
        </p:grpSpPr>
        <p:sp>
          <p:nvSpPr>
            <p:cNvPr id="161838" name="Oval 4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9" name="Text Box 47"/>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61840" name="Line 48"/>
          <p:cNvSpPr>
            <a:spLocks noChangeShapeType="1"/>
          </p:cNvSpPr>
          <p:nvPr/>
        </p:nvSpPr>
        <p:spPr bwMode="auto">
          <a:xfrm>
            <a:off x="6619875" y="5056188"/>
            <a:ext cx="93663"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41" name="Line 49"/>
          <p:cNvSpPr>
            <a:spLocks noChangeShapeType="1"/>
          </p:cNvSpPr>
          <p:nvPr/>
        </p:nvSpPr>
        <p:spPr bwMode="auto">
          <a:xfrm flipH="1">
            <a:off x="7212013" y="5083175"/>
            <a:ext cx="80962"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42" name="Group 50"/>
          <p:cNvGrpSpPr>
            <a:grpSpLocks/>
          </p:cNvGrpSpPr>
          <p:nvPr/>
        </p:nvGrpSpPr>
        <p:grpSpPr bwMode="auto">
          <a:xfrm>
            <a:off x="7481888" y="5359400"/>
            <a:ext cx="406400" cy="344488"/>
            <a:chOff x="2615" y="3521"/>
            <a:chExt cx="256" cy="217"/>
          </a:xfrm>
        </p:grpSpPr>
        <p:sp>
          <p:nvSpPr>
            <p:cNvPr id="161843" name="Oval 5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4" name="Text Box 5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12</a:t>
              </a:r>
            </a:p>
          </p:txBody>
        </p:sp>
      </p:grpSp>
      <p:sp>
        <p:nvSpPr>
          <p:cNvPr id="161845" name="Line 53"/>
          <p:cNvSpPr>
            <a:spLocks noChangeShapeType="1"/>
          </p:cNvSpPr>
          <p:nvPr/>
        </p:nvSpPr>
        <p:spPr bwMode="auto">
          <a:xfrm flipH="1">
            <a:off x="7708900" y="5068888"/>
            <a:ext cx="174625"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46" name="Group 54"/>
          <p:cNvGrpSpPr>
            <a:grpSpLocks/>
          </p:cNvGrpSpPr>
          <p:nvPr/>
        </p:nvGrpSpPr>
        <p:grpSpPr bwMode="auto">
          <a:xfrm>
            <a:off x="1582738" y="3230563"/>
            <a:ext cx="336550" cy="368300"/>
            <a:chOff x="1304" y="2377"/>
            <a:chExt cx="212" cy="232"/>
          </a:xfrm>
        </p:grpSpPr>
        <p:sp>
          <p:nvSpPr>
            <p:cNvPr id="161847" name="Oval 5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8" name="Text Box 5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61849" name="Group 57"/>
          <p:cNvGrpSpPr>
            <a:grpSpLocks/>
          </p:cNvGrpSpPr>
          <p:nvPr/>
        </p:nvGrpSpPr>
        <p:grpSpPr bwMode="auto">
          <a:xfrm>
            <a:off x="996950" y="3959225"/>
            <a:ext cx="336550" cy="368300"/>
            <a:chOff x="1304" y="2377"/>
            <a:chExt cx="212" cy="232"/>
          </a:xfrm>
        </p:grpSpPr>
        <p:sp>
          <p:nvSpPr>
            <p:cNvPr id="161850" name="Oval 5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1" name="Text Box 59"/>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61852" name="Line 60"/>
          <p:cNvSpPr>
            <a:spLocks noChangeShapeType="1"/>
          </p:cNvSpPr>
          <p:nvPr/>
        </p:nvSpPr>
        <p:spPr bwMode="auto">
          <a:xfrm flipH="1">
            <a:off x="1298575" y="3538538"/>
            <a:ext cx="322263" cy="5254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53" name="Text Box 61"/>
          <p:cNvSpPr txBox="1">
            <a:spLocks noChangeArrowheads="1"/>
          </p:cNvSpPr>
          <p:nvPr/>
        </p:nvSpPr>
        <p:spPr bwMode="auto">
          <a:xfrm>
            <a:off x="660400" y="3983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54" name="Line 62"/>
          <p:cNvSpPr>
            <a:spLocks noChangeShapeType="1"/>
          </p:cNvSpPr>
          <p:nvPr/>
        </p:nvSpPr>
        <p:spPr bwMode="auto">
          <a:xfrm>
            <a:off x="1885950" y="3519488"/>
            <a:ext cx="484188"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55" name="Text Box 63"/>
          <p:cNvSpPr txBox="1">
            <a:spLocks noChangeArrowheads="1"/>
          </p:cNvSpPr>
          <p:nvPr/>
        </p:nvSpPr>
        <p:spPr bwMode="auto">
          <a:xfrm>
            <a:off x="2397125" y="46751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grpSp>
        <p:nvGrpSpPr>
          <p:cNvPr id="161856" name="Group 64"/>
          <p:cNvGrpSpPr>
            <a:grpSpLocks/>
          </p:cNvGrpSpPr>
          <p:nvPr/>
        </p:nvGrpSpPr>
        <p:grpSpPr bwMode="auto">
          <a:xfrm>
            <a:off x="1317625" y="4673600"/>
            <a:ext cx="336550" cy="368300"/>
            <a:chOff x="1304" y="2377"/>
            <a:chExt cx="212" cy="232"/>
          </a:xfrm>
        </p:grpSpPr>
        <p:sp>
          <p:nvSpPr>
            <p:cNvPr id="161857" name="Oval 6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8" name="Text Box 6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61859" name="Text Box 67"/>
          <p:cNvSpPr txBox="1">
            <a:spLocks noChangeArrowheads="1"/>
          </p:cNvSpPr>
          <p:nvPr/>
        </p:nvSpPr>
        <p:spPr bwMode="auto">
          <a:xfrm>
            <a:off x="1025525" y="46910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860" name="Group 68"/>
          <p:cNvGrpSpPr>
            <a:grpSpLocks/>
          </p:cNvGrpSpPr>
          <p:nvPr/>
        </p:nvGrpSpPr>
        <p:grpSpPr bwMode="auto">
          <a:xfrm>
            <a:off x="596900" y="4670425"/>
            <a:ext cx="336550" cy="368300"/>
            <a:chOff x="1304" y="2377"/>
            <a:chExt cx="212" cy="232"/>
          </a:xfrm>
        </p:grpSpPr>
        <p:sp>
          <p:nvSpPr>
            <p:cNvPr id="161861" name="Oval 6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2" name="Text Box 7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61863" name="Text Box 71"/>
          <p:cNvSpPr txBox="1">
            <a:spLocks noChangeArrowheads="1"/>
          </p:cNvSpPr>
          <p:nvPr/>
        </p:nvSpPr>
        <p:spPr bwMode="auto">
          <a:xfrm>
            <a:off x="331788" y="47101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64" name="Line 72"/>
          <p:cNvSpPr>
            <a:spLocks noChangeShapeType="1"/>
          </p:cNvSpPr>
          <p:nvPr/>
        </p:nvSpPr>
        <p:spPr bwMode="auto">
          <a:xfrm flipH="1">
            <a:off x="2111375" y="4332288"/>
            <a:ext cx="228600" cy="376237"/>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65" name="Text Box 73"/>
          <p:cNvSpPr txBox="1">
            <a:spLocks noChangeArrowheads="1"/>
          </p:cNvSpPr>
          <p:nvPr/>
        </p:nvSpPr>
        <p:spPr bwMode="auto">
          <a:xfrm>
            <a:off x="2168525" y="46799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866" name="Group 74"/>
          <p:cNvGrpSpPr>
            <a:grpSpLocks/>
          </p:cNvGrpSpPr>
          <p:nvPr/>
        </p:nvGrpSpPr>
        <p:grpSpPr bwMode="auto">
          <a:xfrm>
            <a:off x="2576513" y="4667250"/>
            <a:ext cx="406400" cy="344488"/>
            <a:chOff x="2615" y="3521"/>
            <a:chExt cx="256" cy="217"/>
          </a:xfrm>
        </p:grpSpPr>
        <p:sp>
          <p:nvSpPr>
            <p:cNvPr id="161867" name="Oval 75"/>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8" name="Text Box 76"/>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61869" name="Group 77"/>
          <p:cNvGrpSpPr>
            <a:grpSpLocks/>
          </p:cNvGrpSpPr>
          <p:nvPr/>
        </p:nvGrpSpPr>
        <p:grpSpPr bwMode="auto">
          <a:xfrm>
            <a:off x="2243138" y="4011613"/>
            <a:ext cx="406400" cy="344487"/>
            <a:chOff x="2615" y="3521"/>
            <a:chExt cx="256" cy="217"/>
          </a:xfrm>
        </p:grpSpPr>
        <p:sp>
          <p:nvSpPr>
            <p:cNvPr id="161870" name="Oval 7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71" name="Text Box 7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61872" name="Group 80"/>
          <p:cNvGrpSpPr>
            <a:grpSpLocks/>
          </p:cNvGrpSpPr>
          <p:nvPr/>
        </p:nvGrpSpPr>
        <p:grpSpPr bwMode="auto">
          <a:xfrm>
            <a:off x="1201738" y="5313363"/>
            <a:ext cx="336550" cy="368300"/>
            <a:chOff x="1304" y="2377"/>
            <a:chExt cx="212" cy="232"/>
          </a:xfrm>
        </p:grpSpPr>
        <p:sp>
          <p:nvSpPr>
            <p:cNvPr id="161873" name="Oval 8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74" name="Text Box 82"/>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61875" name="Text Box 83"/>
          <p:cNvSpPr txBox="1">
            <a:spLocks noChangeArrowheads="1"/>
          </p:cNvSpPr>
          <p:nvPr/>
        </p:nvSpPr>
        <p:spPr bwMode="auto">
          <a:xfrm>
            <a:off x="2043113" y="40211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rPr>
              <a:t>2</a:t>
            </a:r>
          </a:p>
        </p:txBody>
      </p:sp>
      <p:sp>
        <p:nvSpPr>
          <p:cNvPr id="161876" name="Text Box 84"/>
          <p:cNvSpPr txBox="1">
            <a:spLocks noChangeArrowheads="1"/>
          </p:cNvSpPr>
          <p:nvPr/>
        </p:nvSpPr>
        <p:spPr bwMode="auto">
          <a:xfrm>
            <a:off x="1335088" y="32194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0</a:t>
            </a:r>
          </a:p>
        </p:txBody>
      </p:sp>
      <p:grpSp>
        <p:nvGrpSpPr>
          <p:cNvPr id="161877" name="Group 85"/>
          <p:cNvGrpSpPr>
            <a:grpSpLocks/>
          </p:cNvGrpSpPr>
          <p:nvPr/>
        </p:nvGrpSpPr>
        <p:grpSpPr bwMode="auto">
          <a:xfrm>
            <a:off x="1887538" y="4714875"/>
            <a:ext cx="406400" cy="344488"/>
            <a:chOff x="2615" y="3521"/>
            <a:chExt cx="256" cy="217"/>
          </a:xfrm>
        </p:grpSpPr>
        <p:sp>
          <p:nvSpPr>
            <p:cNvPr id="161878" name="Oval 8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79" name="Text Box 8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61880" name="Text Box 88"/>
          <p:cNvSpPr txBox="1">
            <a:spLocks noChangeArrowheads="1"/>
          </p:cNvSpPr>
          <p:nvPr/>
        </p:nvSpPr>
        <p:spPr bwMode="auto">
          <a:xfrm>
            <a:off x="42863" y="53689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881" name="Line 89"/>
          <p:cNvSpPr>
            <a:spLocks noChangeShapeType="1"/>
          </p:cNvSpPr>
          <p:nvPr/>
        </p:nvSpPr>
        <p:spPr bwMode="auto">
          <a:xfrm flipH="1">
            <a:off x="774700" y="4254500"/>
            <a:ext cx="255588"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82" name="Line 90"/>
          <p:cNvSpPr>
            <a:spLocks noChangeShapeType="1"/>
          </p:cNvSpPr>
          <p:nvPr/>
        </p:nvSpPr>
        <p:spPr bwMode="auto">
          <a:xfrm>
            <a:off x="1258888" y="4281488"/>
            <a:ext cx="215900" cy="4302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83" name="Group 91"/>
          <p:cNvGrpSpPr>
            <a:grpSpLocks/>
          </p:cNvGrpSpPr>
          <p:nvPr/>
        </p:nvGrpSpPr>
        <p:grpSpPr bwMode="auto">
          <a:xfrm>
            <a:off x="723900" y="5319713"/>
            <a:ext cx="336550" cy="368300"/>
            <a:chOff x="1304" y="2377"/>
            <a:chExt cx="212" cy="232"/>
          </a:xfrm>
        </p:grpSpPr>
        <p:sp>
          <p:nvSpPr>
            <p:cNvPr id="161884" name="Oval 9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5" name="Text Box 93"/>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61886" name="Group 94"/>
          <p:cNvGrpSpPr>
            <a:grpSpLocks/>
          </p:cNvGrpSpPr>
          <p:nvPr/>
        </p:nvGrpSpPr>
        <p:grpSpPr bwMode="auto">
          <a:xfrm>
            <a:off x="311150" y="5322888"/>
            <a:ext cx="336550" cy="368300"/>
            <a:chOff x="1304" y="2377"/>
            <a:chExt cx="212" cy="232"/>
          </a:xfrm>
        </p:grpSpPr>
        <p:sp>
          <p:nvSpPr>
            <p:cNvPr id="161887" name="Oval 9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8" name="Text Box 96"/>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61889" name="Line 97"/>
          <p:cNvSpPr>
            <a:spLocks noChangeShapeType="1"/>
          </p:cNvSpPr>
          <p:nvPr/>
        </p:nvSpPr>
        <p:spPr bwMode="auto">
          <a:xfrm>
            <a:off x="801688" y="5033963"/>
            <a:ext cx="936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890" name="Line 98"/>
          <p:cNvSpPr>
            <a:spLocks noChangeShapeType="1"/>
          </p:cNvSpPr>
          <p:nvPr/>
        </p:nvSpPr>
        <p:spPr bwMode="auto">
          <a:xfrm flipH="1">
            <a:off x="1393825" y="5060950"/>
            <a:ext cx="80963"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91" name="Group 99"/>
          <p:cNvGrpSpPr>
            <a:grpSpLocks/>
          </p:cNvGrpSpPr>
          <p:nvPr/>
        </p:nvGrpSpPr>
        <p:grpSpPr bwMode="auto">
          <a:xfrm>
            <a:off x="1663700" y="5337175"/>
            <a:ext cx="406400" cy="344488"/>
            <a:chOff x="2615" y="3521"/>
            <a:chExt cx="256" cy="217"/>
          </a:xfrm>
        </p:grpSpPr>
        <p:sp>
          <p:nvSpPr>
            <p:cNvPr id="161892" name="Oval 100"/>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3" name="Text Box 101"/>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12</a:t>
              </a:r>
            </a:p>
          </p:txBody>
        </p:sp>
      </p:grpSp>
      <p:sp>
        <p:nvSpPr>
          <p:cNvPr id="161894" name="Line 102"/>
          <p:cNvSpPr>
            <a:spLocks noChangeShapeType="1"/>
          </p:cNvSpPr>
          <p:nvPr/>
        </p:nvSpPr>
        <p:spPr bwMode="auto">
          <a:xfrm flipH="1">
            <a:off x="1890713" y="5046663"/>
            <a:ext cx="174625"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95" name="Group 103"/>
          <p:cNvGrpSpPr>
            <a:grpSpLocks/>
          </p:cNvGrpSpPr>
          <p:nvPr/>
        </p:nvGrpSpPr>
        <p:grpSpPr bwMode="auto">
          <a:xfrm>
            <a:off x="2187575" y="5338763"/>
            <a:ext cx="406400" cy="344487"/>
            <a:chOff x="2615" y="3521"/>
            <a:chExt cx="256" cy="217"/>
          </a:xfrm>
        </p:grpSpPr>
        <p:sp>
          <p:nvSpPr>
            <p:cNvPr id="161896" name="Oval 104"/>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7" name="Text Box 105"/>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sp>
        <p:nvSpPr>
          <p:cNvPr id="161898" name="Line 106"/>
          <p:cNvSpPr>
            <a:spLocks noChangeShapeType="1"/>
          </p:cNvSpPr>
          <p:nvPr/>
        </p:nvSpPr>
        <p:spPr bwMode="auto">
          <a:xfrm>
            <a:off x="2187575" y="5006975"/>
            <a:ext cx="201613" cy="3492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899" name="Group 107"/>
          <p:cNvGrpSpPr>
            <a:grpSpLocks/>
          </p:cNvGrpSpPr>
          <p:nvPr/>
        </p:nvGrpSpPr>
        <p:grpSpPr bwMode="auto">
          <a:xfrm>
            <a:off x="2382838" y="5946775"/>
            <a:ext cx="477837" cy="336550"/>
            <a:chOff x="1935" y="3746"/>
            <a:chExt cx="301" cy="212"/>
          </a:xfrm>
        </p:grpSpPr>
        <p:sp>
          <p:nvSpPr>
            <p:cNvPr id="161900" name="Oval 108"/>
            <p:cNvSpPr>
              <a:spLocks noChangeArrowheads="1"/>
            </p:cNvSpPr>
            <p:nvPr/>
          </p:nvSpPr>
          <p:spPr bwMode="auto">
            <a:xfrm>
              <a:off x="1973" y="374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01" name="Text Box 109"/>
            <p:cNvSpPr txBox="1">
              <a:spLocks noChangeArrowheads="1"/>
            </p:cNvSpPr>
            <p:nvPr/>
          </p:nvSpPr>
          <p:spPr bwMode="auto">
            <a:xfrm>
              <a:off x="1935" y="3758"/>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14.5</a:t>
              </a:r>
            </a:p>
          </p:txBody>
        </p:sp>
      </p:grpSp>
      <p:sp>
        <p:nvSpPr>
          <p:cNvPr id="161902" name="Text Box 110"/>
          <p:cNvSpPr txBox="1">
            <a:spLocks noChangeArrowheads="1"/>
          </p:cNvSpPr>
          <p:nvPr/>
        </p:nvSpPr>
        <p:spPr bwMode="auto">
          <a:xfrm>
            <a:off x="2187575" y="59356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903" name="Text Box 111"/>
          <p:cNvSpPr txBox="1">
            <a:spLocks noChangeArrowheads="1"/>
          </p:cNvSpPr>
          <p:nvPr/>
        </p:nvSpPr>
        <p:spPr bwMode="auto">
          <a:xfrm>
            <a:off x="2536825" y="53324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904" name="Group 112"/>
          <p:cNvGrpSpPr>
            <a:grpSpLocks/>
          </p:cNvGrpSpPr>
          <p:nvPr/>
        </p:nvGrpSpPr>
        <p:grpSpPr bwMode="auto">
          <a:xfrm>
            <a:off x="3727450" y="2097088"/>
            <a:ext cx="590550" cy="471487"/>
            <a:chOff x="4747" y="2953"/>
            <a:chExt cx="372" cy="297"/>
          </a:xfrm>
        </p:grpSpPr>
        <p:sp>
          <p:nvSpPr>
            <p:cNvPr id="161905" name="Freeform 113"/>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06" name="Text Box 114"/>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1907" name="Group 115"/>
          <p:cNvGrpSpPr>
            <a:grpSpLocks/>
          </p:cNvGrpSpPr>
          <p:nvPr/>
        </p:nvGrpSpPr>
        <p:grpSpPr bwMode="auto">
          <a:xfrm>
            <a:off x="4827588" y="1092200"/>
            <a:ext cx="396875" cy="368300"/>
            <a:chOff x="1304" y="2377"/>
            <a:chExt cx="250" cy="232"/>
          </a:xfrm>
        </p:grpSpPr>
        <p:sp>
          <p:nvSpPr>
            <p:cNvPr id="161908" name="Oval 11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09" name="Text Box 11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1910" name="Group 118"/>
          <p:cNvGrpSpPr>
            <a:grpSpLocks/>
          </p:cNvGrpSpPr>
          <p:nvPr/>
        </p:nvGrpSpPr>
        <p:grpSpPr bwMode="auto">
          <a:xfrm>
            <a:off x="5221288" y="1624013"/>
            <a:ext cx="590550" cy="482600"/>
            <a:chOff x="358" y="3253"/>
            <a:chExt cx="372" cy="304"/>
          </a:xfrm>
        </p:grpSpPr>
        <p:sp>
          <p:nvSpPr>
            <p:cNvPr id="161911" name="Freeform 11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12" name="Text Box 120"/>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61913" name="Line 121"/>
          <p:cNvSpPr>
            <a:spLocks noChangeShapeType="1"/>
          </p:cNvSpPr>
          <p:nvPr/>
        </p:nvSpPr>
        <p:spPr bwMode="auto">
          <a:xfrm>
            <a:off x="5135563" y="1344613"/>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14" name="Group 122"/>
          <p:cNvGrpSpPr>
            <a:grpSpLocks/>
          </p:cNvGrpSpPr>
          <p:nvPr/>
        </p:nvGrpSpPr>
        <p:grpSpPr bwMode="auto">
          <a:xfrm>
            <a:off x="4249738" y="1463675"/>
            <a:ext cx="396875" cy="368300"/>
            <a:chOff x="1304" y="2377"/>
            <a:chExt cx="250" cy="232"/>
          </a:xfrm>
        </p:grpSpPr>
        <p:sp>
          <p:nvSpPr>
            <p:cNvPr id="161915" name="Oval 12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16" name="Text Box 124"/>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1917" name="Group 125"/>
          <p:cNvGrpSpPr>
            <a:grpSpLocks/>
          </p:cNvGrpSpPr>
          <p:nvPr/>
        </p:nvGrpSpPr>
        <p:grpSpPr bwMode="auto">
          <a:xfrm>
            <a:off x="4724400" y="1908175"/>
            <a:ext cx="396875" cy="368300"/>
            <a:chOff x="1304" y="2377"/>
            <a:chExt cx="250" cy="232"/>
          </a:xfrm>
        </p:grpSpPr>
        <p:sp>
          <p:nvSpPr>
            <p:cNvPr id="161918" name="Oval 126"/>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19" name="Text Box 127"/>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1920" name="Line 128"/>
          <p:cNvSpPr>
            <a:spLocks noChangeShapeType="1"/>
          </p:cNvSpPr>
          <p:nvPr/>
        </p:nvSpPr>
        <p:spPr bwMode="auto">
          <a:xfrm flipH="1">
            <a:off x="4503738" y="1300163"/>
            <a:ext cx="322262" cy="2016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1" name="Line 129"/>
          <p:cNvSpPr>
            <a:spLocks noChangeShapeType="1"/>
          </p:cNvSpPr>
          <p:nvPr/>
        </p:nvSpPr>
        <p:spPr bwMode="auto">
          <a:xfrm>
            <a:off x="4557713" y="1771650"/>
            <a:ext cx="2286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2" name="Line 130"/>
          <p:cNvSpPr>
            <a:spLocks noChangeShapeType="1"/>
          </p:cNvSpPr>
          <p:nvPr/>
        </p:nvSpPr>
        <p:spPr bwMode="auto">
          <a:xfrm flipH="1">
            <a:off x="4006850" y="1771650"/>
            <a:ext cx="268288" cy="3222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3" name="Line 131"/>
          <p:cNvSpPr>
            <a:spLocks noChangeShapeType="1"/>
          </p:cNvSpPr>
          <p:nvPr/>
        </p:nvSpPr>
        <p:spPr bwMode="auto">
          <a:xfrm>
            <a:off x="4987925" y="2241550"/>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4" name="Line 132"/>
          <p:cNvSpPr>
            <a:spLocks noChangeShapeType="1"/>
          </p:cNvSpPr>
          <p:nvPr/>
        </p:nvSpPr>
        <p:spPr bwMode="auto">
          <a:xfrm flipH="1">
            <a:off x="4503738" y="2228850"/>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5" name="Freeform 133"/>
          <p:cNvSpPr>
            <a:spLocks/>
          </p:cNvSpPr>
          <p:nvPr/>
        </p:nvSpPr>
        <p:spPr bwMode="auto">
          <a:xfrm>
            <a:off x="4275138" y="2565400"/>
            <a:ext cx="471487"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6" name="Freeform 134"/>
          <p:cNvSpPr>
            <a:spLocks/>
          </p:cNvSpPr>
          <p:nvPr/>
        </p:nvSpPr>
        <p:spPr bwMode="auto">
          <a:xfrm>
            <a:off x="5127625" y="2584450"/>
            <a:ext cx="471488"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27" name="Text Box 135"/>
          <p:cNvSpPr txBox="1">
            <a:spLocks noChangeArrowheads="1"/>
          </p:cNvSpPr>
          <p:nvPr/>
        </p:nvSpPr>
        <p:spPr bwMode="auto">
          <a:xfrm>
            <a:off x="4370388" y="2624138"/>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61928" name="Text Box 136"/>
          <p:cNvSpPr txBox="1">
            <a:spLocks noChangeArrowheads="1"/>
          </p:cNvSpPr>
          <p:nvPr/>
        </p:nvSpPr>
        <p:spPr bwMode="auto">
          <a:xfrm>
            <a:off x="5219700" y="26241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nvGrpSpPr>
          <p:cNvPr id="161929" name="Group 137"/>
          <p:cNvGrpSpPr>
            <a:grpSpLocks/>
          </p:cNvGrpSpPr>
          <p:nvPr/>
        </p:nvGrpSpPr>
        <p:grpSpPr bwMode="auto">
          <a:xfrm>
            <a:off x="6203950" y="2074863"/>
            <a:ext cx="590550" cy="471487"/>
            <a:chOff x="4747" y="2953"/>
            <a:chExt cx="372" cy="297"/>
          </a:xfrm>
        </p:grpSpPr>
        <p:sp>
          <p:nvSpPr>
            <p:cNvPr id="161930" name="Freeform 138"/>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31" name="Text Box 139"/>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1932" name="Group 140"/>
          <p:cNvGrpSpPr>
            <a:grpSpLocks/>
          </p:cNvGrpSpPr>
          <p:nvPr/>
        </p:nvGrpSpPr>
        <p:grpSpPr bwMode="auto">
          <a:xfrm>
            <a:off x="7285038" y="1069975"/>
            <a:ext cx="396875" cy="368300"/>
            <a:chOff x="1304" y="2377"/>
            <a:chExt cx="250" cy="232"/>
          </a:xfrm>
        </p:grpSpPr>
        <p:sp>
          <p:nvSpPr>
            <p:cNvPr id="161933" name="Oval 1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34" name="Text Box 14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1935" name="Group 143"/>
          <p:cNvGrpSpPr>
            <a:grpSpLocks/>
          </p:cNvGrpSpPr>
          <p:nvPr/>
        </p:nvGrpSpPr>
        <p:grpSpPr bwMode="auto">
          <a:xfrm>
            <a:off x="8231188" y="2073275"/>
            <a:ext cx="590550" cy="482600"/>
            <a:chOff x="358" y="3253"/>
            <a:chExt cx="372" cy="304"/>
          </a:xfrm>
        </p:grpSpPr>
        <p:sp>
          <p:nvSpPr>
            <p:cNvPr id="161936" name="Freeform 144"/>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37" name="Text Box 145"/>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1938" name="Group 146"/>
          <p:cNvGrpSpPr>
            <a:grpSpLocks/>
          </p:cNvGrpSpPr>
          <p:nvPr/>
        </p:nvGrpSpPr>
        <p:grpSpPr bwMode="auto">
          <a:xfrm>
            <a:off x="6707188" y="1441450"/>
            <a:ext cx="396875" cy="368300"/>
            <a:chOff x="1304" y="2377"/>
            <a:chExt cx="250" cy="232"/>
          </a:xfrm>
        </p:grpSpPr>
        <p:sp>
          <p:nvSpPr>
            <p:cNvPr id="161939" name="Oval 1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40" name="Text Box 1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1941" name="Line 149"/>
          <p:cNvSpPr>
            <a:spLocks noChangeShapeType="1"/>
          </p:cNvSpPr>
          <p:nvPr/>
        </p:nvSpPr>
        <p:spPr bwMode="auto">
          <a:xfrm flipH="1">
            <a:off x="6961188" y="1277938"/>
            <a:ext cx="322262" cy="2016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42" name="Group 150"/>
          <p:cNvGrpSpPr>
            <a:grpSpLocks/>
          </p:cNvGrpSpPr>
          <p:nvPr/>
        </p:nvGrpSpPr>
        <p:grpSpPr bwMode="auto">
          <a:xfrm>
            <a:off x="7543800" y="2071688"/>
            <a:ext cx="471488" cy="455612"/>
            <a:chOff x="3941" y="3283"/>
            <a:chExt cx="297" cy="287"/>
          </a:xfrm>
        </p:grpSpPr>
        <p:sp>
          <p:nvSpPr>
            <p:cNvPr id="161943" name="Freeform 151"/>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44" name="Text Box 152"/>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61945" name="Group 153"/>
          <p:cNvGrpSpPr>
            <a:grpSpLocks/>
          </p:cNvGrpSpPr>
          <p:nvPr/>
        </p:nvGrpSpPr>
        <p:grpSpPr bwMode="auto">
          <a:xfrm>
            <a:off x="7046913" y="2076450"/>
            <a:ext cx="471487" cy="436563"/>
            <a:chOff x="4478" y="3295"/>
            <a:chExt cx="297" cy="275"/>
          </a:xfrm>
        </p:grpSpPr>
        <p:sp>
          <p:nvSpPr>
            <p:cNvPr id="161946" name="Freeform 154"/>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47" name="Text Box 155"/>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61948" name="Line 156"/>
          <p:cNvSpPr>
            <a:spLocks noChangeShapeType="1"/>
          </p:cNvSpPr>
          <p:nvPr/>
        </p:nvSpPr>
        <p:spPr bwMode="auto">
          <a:xfrm>
            <a:off x="7011988" y="1714500"/>
            <a:ext cx="282575"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49" name="Group 157"/>
          <p:cNvGrpSpPr>
            <a:grpSpLocks/>
          </p:cNvGrpSpPr>
          <p:nvPr/>
        </p:nvGrpSpPr>
        <p:grpSpPr bwMode="auto">
          <a:xfrm>
            <a:off x="7861300" y="1404938"/>
            <a:ext cx="396875" cy="368300"/>
            <a:chOff x="1304" y="2377"/>
            <a:chExt cx="250" cy="232"/>
          </a:xfrm>
        </p:grpSpPr>
        <p:sp>
          <p:nvSpPr>
            <p:cNvPr id="161950" name="Oval 15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51" name="Text Box 15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61952" name="Line 160"/>
          <p:cNvSpPr>
            <a:spLocks noChangeShapeType="1"/>
          </p:cNvSpPr>
          <p:nvPr/>
        </p:nvSpPr>
        <p:spPr bwMode="auto">
          <a:xfrm>
            <a:off x="7624763" y="1290638"/>
            <a:ext cx="376237"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53" name="Line 161"/>
          <p:cNvSpPr>
            <a:spLocks noChangeShapeType="1"/>
          </p:cNvSpPr>
          <p:nvPr/>
        </p:nvSpPr>
        <p:spPr bwMode="auto">
          <a:xfrm flipH="1">
            <a:off x="6481763" y="1720850"/>
            <a:ext cx="241300"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54" name="Line 162"/>
          <p:cNvSpPr>
            <a:spLocks noChangeShapeType="1"/>
          </p:cNvSpPr>
          <p:nvPr/>
        </p:nvSpPr>
        <p:spPr bwMode="auto">
          <a:xfrm flipH="1">
            <a:off x="7772400" y="1720850"/>
            <a:ext cx="120650"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55" name="Line 163"/>
          <p:cNvSpPr>
            <a:spLocks noChangeShapeType="1"/>
          </p:cNvSpPr>
          <p:nvPr/>
        </p:nvSpPr>
        <p:spPr bwMode="auto">
          <a:xfrm>
            <a:off x="8189913" y="1681163"/>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56" name="Line 164"/>
          <p:cNvSpPr>
            <a:spLocks noChangeShapeType="1"/>
          </p:cNvSpPr>
          <p:nvPr/>
        </p:nvSpPr>
        <p:spPr bwMode="auto">
          <a:xfrm>
            <a:off x="5808663" y="1384300"/>
            <a:ext cx="7000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57" name="Text Box 165"/>
          <p:cNvSpPr txBox="1">
            <a:spLocks noChangeArrowheads="1"/>
          </p:cNvSpPr>
          <p:nvPr/>
        </p:nvSpPr>
        <p:spPr bwMode="auto">
          <a:xfrm>
            <a:off x="2278063" y="37211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61958" name="Text Box 166"/>
          <p:cNvSpPr txBox="1">
            <a:spLocks noChangeArrowheads="1"/>
          </p:cNvSpPr>
          <p:nvPr/>
        </p:nvSpPr>
        <p:spPr bwMode="auto">
          <a:xfrm>
            <a:off x="1797050" y="43894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61959" name="Text Box 167"/>
          <p:cNvSpPr txBox="1">
            <a:spLocks noChangeArrowheads="1"/>
          </p:cNvSpPr>
          <p:nvPr/>
        </p:nvSpPr>
        <p:spPr bwMode="auto">
          <a:xfrm>
            <a:off x="2282825" y="5043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nvGrpSpPr>
          <p:cNvPr id="161960" name="Group 168"/>
          <p:cNvGrpSpPr>
            <a:grpSpLocks/>
          </p:cNvGrpSpPr>
          <p:nvPr/>
        </p:nvGrpSpPr>
        <p:grpSpPr bwMode="auto">
          <a:xfrm>
            <a:off x="8032750" y="5346700"/>
            <a:ext cx="477838" cy="336550"/>
            <a:chOff x="1935" y="3746"/>
            <a:chExt cx="301" cy="212"/>
          </a:xfrm>
        </p:grpSpPr>
        <p:sp>
          <p:nvSpPr>
            <p:cNvPr id="161961" name="Oval 169"/>
            <p:cNvSpPr>
              <a:spLocks noChangeArrowheads="1"/>
            </p:cNvSpPr>
            <p:nvPr/>
          </p:nvSpPr>
          <p:spPr bwMode="auto">
            <a:xfrm>
              <a:off x="1973" y="374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62" name="Text Box 170"/>
            <p:cNvSpPr txBox="1">
              <a:spLocks noChangeArrowheads="1"/>
            </p:cNvSpPr>
            <p:nvPr/>
          </p:nvSpPr>
          <p:spPr bwMode="auto">
            <a:xfrm>
              <a:off x="1935" y="3758"/>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14.5</a:t>
              </a:r>
            </a:p>
          </p:txBody>
        </p:sp>
      </p:grpSp>
      <p:sp>
        <p:nvSpPr>
          <p:cNvPr id="161963" name="Line 171"/>
          <p:cNvSpPr>
            <a:spLocks noChangeShapeType="1"/>
          </p:cNvSpPr>
          <p:nvPr/>
        </p:nvSpPr>
        <p:spPr bwMode="auto">
          <a:xfrm flipH="1">
            <a:off x="8266113" y="4962525"/>
            <a:ext cx="255587" cy="388938"/>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64" name="Text Box 172"/>
          <p:cNvSpPr txBox="1">
            <a:spLocks noChangeArrowheads="1"/>
          </p:cNvSpPr>
          <p:nvPr/>
        </p:nvSpPr>
        <p:spPr bwMode="auto">
          <a:xfrm>
            <a:off x="554038" y="1839913"/>
            <a:ext cx="300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Left-right double rotation</a:t>
            </a:r>
          </a:p>
        </p:txBody>
      </p:sp>
      <p:sp>
        <p:nvSpPr>
          <p:cNvPr id="161965" name="Line 173"/>
          <p:cNvSpPr>
            <a:spLocks noChangeShapeType="1"/>
          </p:cNvSpPr>
          <p:nvPr/>
        </p:nvSpPr>
        <p:spPr bwMode="auto">
          <a:xfrm>
            <a:off x="2524125" y="4324350"/>
            <a:ext cx="204788" cy="3667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66" name="Line 174"/>
          <p:cNvSpPr>
            <a:spLocks noChangeShapeType="1"/>
          </p:cNvSpPr>
          <p:nvPr/>
        </p:nvSpPr>
        <p:spPr bwMode="auto">
          <a:xfrm>
            <a:off x="2470150" y="5637213"/>
            <a:ext cx="139700" cy="311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67" name="Line 175"/>
          <p:cNvSpPr>
            <a:spLocks noChangeShapeType="1"/>
          </p:cNvSpPr>
          <p:nvPr/>
        </p:nvSpPr>
        <p:spPr bwMode="auto">
          <a:xfrm flipH="1">
            <a:off x="490538" y="4981575"/>
            <a:ext cx="139700" cy="3857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68" name="Line 176"/>
          <p:cNvSpPr>
            <a:spLocks noChangeShapeType="1"/>
          </p:cNvSpPr>
          <p:nvPr/>
        </p:nvSpPr>
        <p:spPr bwMode="auto">
          <a:xfrm flipH="1">
            <a:off x="6337300" y="5013325"/>
            <a:ext cx="128588" cy="3651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69" name="Line 177"/>
          <p:cNvSpPr>
            <a:spLocks noChangeShapeType="1"/>
          </p:cNvSpPr>
          <p:nvPr/>
        </p:nvSpPr>
        <p:spPr bwMode="auto">
          <a:xfrm>
            <a:off x="8359775" y="4346575"/>
            <a:ext cx="269875" cy="354013"/>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70" name="Freeform 178"/>
          <p:cNvSpPr>
            <a:spLocks/>
          </p:cNvSpPr>
          <p:nvPr/>
        </p:nvSpPr>
        <p:spPr bwMode="auto">
          <a:xfrm>
            <a:off x="1763713" y="5194300"/>
            <a:ext cx="461962" cy="1044575"/>
          </a:xfrm>
          <a:custGeom>
            <a:avLst/>
            <a:gdLst>
              <a:gd name="T0" fmla="*/ 48 w 291"/>
              <a:gd name="T1" fmla="*/ 658 h 658"/>
              <a:gd name="T2" fmla="*/ 210 w 291"/>
              <a:gd name="T3" fmla="*/ 543 h 658"/>
              <a:gd name="T4" fmla="*/ 271 w 291"/>
              <a:gd name="T5" fmla="*/ 374 h 658"/>
              <a:gd name="T6" fmla="*/ 258 w 291"/>
              <a:gd name="T7" fmla="*/ 157 h 658"/>
              <a:gd name="T8" fmla="*/ 285 w 291"/>
              <a:gd name="T9" fmla="*/ 69 h 658"/>
              <a:gd name="T10" fmla="*/ 224 w 291"/>
              <a:gd name="T11" fmla="*/ 1 h 658"/>
              <a:gd name="T12" fmla="*/ 163 w 291"/>
              <a:gd name="T13" fmla="*/ 62 h 658"/>
              <a:gd name="T14" fmla="*/ 204 w 291"/>
              <a:gd name="T15" fmla="*/ 211 h 658"/>
              <a:gd name="T16" fmla="*/ 204 w 291"/>
              <a:gd name="T17" fmla="*/ 313 h 658"/>
              <a:gd name="T18" fmla="*/ 0 w 291"/>
              <a:gd name="T19" fmla="*/ 49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658">
                <a:moveTo>
                  <a:pt x="48" y="658"/>
                </a:moveTo>
                <a:cubicBezTo>
                  <a:pt x="110" y="624"/>
                  <a:pt x="173" y="590"/>
                  <a:pt x="210" y="543"/>
                </a:cubicBezTo>
                <a:cubicBezTo>
                  <a:pt x="247" y="496"/>
                  <a:pt x="263" y="438"/>
                  <a:pt x="271" y="374"/>
                </a:cubicBezTo>
                <a:cubicBezTo>
                  <a:pt x="279" y="310"/>
                  <a:pt x="256" y="208"/>
                  <a:pt x="258" y="157"/>
                </a:cubicBezTo>
                <a:cubicBezTo>
                  <a:pt x="260" y="106"/>
                  <a:pt x="291" y="95"/>
                  <a:pt x="285" y="69"/>
                </a:cubicBezTo>
                <a:cubicBezTo>
                  <a:pt x="279" y="43"/>
                  <a:pt x="244" y="2"/>
                  <a:pt x="224" y="1"/>
                </a:cubicBezTo>
                <a:cubicBezTo>
                  <a:pt x="204" y="0"/>
                  <a:pt x="166" y="27"/>
                  <a:pt x="163" y="62"/>
                </a:cubicBezTo>
                <a:cubicBezTo>
                  <a:pt x="160" y="97"/>
                  <a:pt x="197" y="169"/>
                  <a:pt x="204" y="211"/>
                </a:cubicBezTo>
                <a:cubicBezTo>
                  <a:pt x="211" y="253"/>
                  <a:pt x="238" y="266"/>
                  <a:pt x="204" y="313"/>
                </a:cubicBezTo>
                <a:cubicBezTo>
                  <a:pt x="170" y="360"/>
                  <a:pt x="85" y="428"/>
                  <a:pt x="0" y="496"/>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71" name="Group 179"/>
          <p:cNvGrpSpPr>
            <a:grpSpLocks/>
          </p:cNvGrpSpPr>
          <p:nvPr/>
        </p:nvGrpSpPr>
        <p:grpSpPr bwMode="auto">
          <a:xfrm>
            <a:off x="4518025" y="3222625"/>
            <a:ext cx="336550" cy="368300"/>
            <a:chOff x="1304" y="2377"/>
            <a:chExt cx="212" cy="232"/>
          </a:xfrm>
        </p:grpSpPr>
        <p:sp>
          <p:nvSpPr>
            <p:cNvPr id="161972" name="Oval 18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73" name="Text Box 181"/>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7</a:t>
              </a:r>
            </a:p>
          </p:txBody>
        </p:sp>
      </p:grpSp>
      <p:grpSp>
        <p:nvGrpSpPr>
          <p:cNvPr id="161974" name="Group 182"/>
          <p:cNvGrpSpPr>
            <a:grpSpLocks/>
          </p:cNvGrpSpPr>
          <p:nvPr/>
        </p:nvGrpSpPr>
        <p:grpSpPr bwMode="auto">
          <a:xfrm>
            <a:off x="3932238" y="3951288"/>
            <a:ext cx="336550" cy="368300"/>
            <a:chOff x="1304" y="2377"/>
            <a:chExt cx="212" cy="232"/>
          </a:xfrm>
        </p:grpSpPr>
        <p:sp>
          <p:nvSpPr>
            <p:cNvPr id="161975" name="Oval 18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76" name="Text Box 18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p:txBody>
        </p:sp>
      </p:grpSp>
      <p:sp>
        <p:nvSpPr>
          <p:cNvPr id="161977" name="Line 185"/>
          <p:cNvSpPr>
            <a:spLocks noChangeShapeType="1"/>
          </p:cNvSpPr>
          <p:nvPr/>
        </p:nvSpPr>
        <p:spPr bwMode="auto">
          <a:xfrm flipH="1">
            <a:off x="4233863" y="3530600"/>
            <a:ext cx="322262" cy="5254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1978" name="Text Box 186"/>
          <p:cNvSpPr txBox="1">
            <a:spLocks noChangeArrowheads="1"/>
          </p:cNvSpPr>
          <p:nvPr/>
        </p:nvSpPr>
        <p:spPr bwMode="auto">
          <a:xfrm>
            <a:off x="3595688" y="397510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979" name="Line 187"/>
          <p:cNvSpPr>
            <a:spLocks noChangeShapeType="1"/>
          </p:cNvSpPr>
          <p:nvPr/>
        </p:nvSpPr>
        <p:spPr bwMode="auto">
          <a:xfrm>
            <a:off x="4821238" y="3511550"/>
            <a:ext cx="484187" cy="523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80" name="Group 188"/>
          <p:cNvGrpSpPr>
            <a:grpSpLocks/>
          </p:cNvGrpSpPr>
          <p:nvPr/>
        </p:nvGrpSpPr>
        <p:grpSpPr bwMode="auto">
          <a:xfrm>
            <a:off x="4252913" y="4665663"/>
            <a:ext cx="336550" cy="368300"/>
            <a:chOff x="1304" y="2377"/>
            <a:chExt cx="212" cy="232"/>
          </a:xfrm>
        </p:grpSpPr>
        <p:sp>
          <p:nvSpPr>
            <p:cNvPr id="161981" name="Oval 18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82" name="Text Box 190"/>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6</a:t>
              </a:r>
            </a:p>
          </p:txBody>
        </p:sp>
      </p:grpSp>
      <p:sp>
        <p:nvSpPr>
          <p:cNvPr id="161983" name="Text Box 191"/>
          <p:cNvSpPr txBox="1">
            <a:spLocks noChangeArrowheads="1"/>
          </p:cNvSpPr>
          <p:nvPr/>
        </p:nvSpPr>
        <p:spPr bwMode="auto">
          <a:xfrm>
            <a:off x="3960813" y="46831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1</a:t>
            </a:r>
          </a:p>
        </p:txBody>
      </p:sp>
      <p:grpSp>
        <p:nvGrpSpPr>
          <p:cNvPr id="161984" name="Group 192"/>
          <p:cNvGrpSpPr>
            <a:grpSpLocks/>
          </p:cNvGrpSpPr>
          <p:nvPr/>
        </p:nvGrpSpPr>
        <p:grpSpPr bwMode="auto">
          <a:xfrm>
            <a:off x="3532188" y="4662488"/>
            <a:ext cx="336550" cy="368300"/>
            <a:chOff x="1304" y="2377"/>
            <a:chExt cx="212" cy="232"/>
          </a:xfrm>
        </p:grpSpPr>
        <p:sp>
          <p:nvSpPr>
            <p:cNvPr id="161985" name="Oval 193"/>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86" name="Text Box 194"/>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p:txBody>
        </p:sp>
      </p:grpSp>
      <p:sp>
        <p:nvSpPr>
          <p:cNvPr id="161987" name="Text Box 195"/>
          <p:cNvSpPr txBox="1">
            <a:spLocks noChangeArrowheads="1"/>
          </p:cNvSpPr>
          <p:nvPr/>
        </p:nvSpPr>
        <p:spPr bwMode="auto">
          <a:xfrm>
            <a:off x="3267075" y="4702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1988" name="Line 196"/>
          <p:cNvSpPr>
            <a:spLocks noChangeShapeType="1"/>
          </p:cNvSpPr>
          <p:nvPr/>
        </p:nvSpPr>
        <p:spPr bwMode="auto">
          <a:xfrm flipH="1">
            <a:off x="4724400" y="5051425"/>
            <a:ext cx="228600" cy="376238"/>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1989" name="Group 197"/>
          <p:cNvGrpSpPr>
            <a:grpSpLocks/>
          </p:cNvGrpSpPr>
          <p:nvPr/>
        </p:nvGrpSpPr>
        <p:grpSpPr bwMode="auto">
          <a:xfrm>
            <a:off x="5511800" y="4659313"/>
            <a:ext cx="406400" cy="344487"/>
            <a:chOff x="2615" y="3521"/>
            <a:chExt cx="256" cy="217"/>
          </a:xfrm>
        </p:grpSpPr>
        <p:sp>
          <p:nvSpPr>
            <p:cNvPr id="161990" name="Oval 19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91" name="Text Box 19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grpSp>
        <p:nvGrpSpPr>
          <p:cNvPr id="161992" name="Group 200"/>
          <p:cNvGrpSpPr>
            <a:grpSpLocks/>
          </p:cNvGrpSpPr>
          <p:nvPr/>
        </p:nvGrpSpPr>
        <p:grpSpPr bwMode="auto">
          <a:xfrm>
            <a:off x="5178425" y="4003675"/>
            <a:ext cx="406400" cy="344488"/>
            <a:chOff x="2615" y="3521"/>
            <a:chExt cx="256" cy="217"/>
          </a:xfrm>
        </p:grpSpPr>
        <p:sp>
          <p:nvSpPr>
            <p:cNvPr id="161993" name="Oval 20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94" name="Text Box 20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15</a:t>
              </a:r>
            </a:p>
          </p:txBody>
        </p:sp>
      </p:grpSp>
      <p:grpSp>
        <p:nvGrpSpPr>
          <p:cNvPr id="161995" name="Group 203"/>
          <p:cNvGrpSpPr>
            <a:grpSpLocks/>
          </p:cNvGrpSpPr>
          <p:nvPr/>
        </p:nvGrpSpPr>
        <p:grpSpPr bwMode="auto">
          <a:xfrm>
            <a:off x="4137025" y="5305425"/>
            <a:ext cx="336550" cy="368300"/>
            <a:chOff x="1304" y="2377"/>
            <a:chExt cx="212" cy="232"/>
          </a:xfrm>
        </p:grpSpPr>
        <p:sp>
          <p:nvSpPr>
            <p:cNvPr id="161996" name="Oval 2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997" name="Text Box 20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5</a:t>
              </a:r>
            </a:p>
          </p:txBody>
        </p:sp>
      </p:grpSp>
      <p:sp>
        <p:nvSpPr>
          <p:cNvPr id="161998" name="Text Box 206"/>
          <p:cNvSpPr txBox="1">
            <a:spLocks noChangeArrowheads="1"/>
          </p:cNvSpPr>
          <p:nvPr/>
        </p:nvSpPr>
        <p:spPr bwMode="auto">
          <a:xfrm>
            <a:off x="4270375" y="32115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rPr>
              <a:t>0</a:t>
            </a:r>
          </a:p>
        </p:txBody>
      </p:sp>
      <p:grpSp>
        <p:nvGrpSpPr>
          <p:cNvPr id="161999" name="Group 207"/>
          <p:cNvGrpSpPr>
            <a:grpSpLocks/>
          </p:cNvGrpSpPr>
          <p:nvPr/>
        </p:nvGrpSpPr>
        <p:grpSpPr bwMode="auto">
          <a:xfrm>
            <a:off x="4500563" y="5411788"/>
            <a:ext cx="406400" cy="344487"/>
            <a:chOff x="2615" y="3521"/>
            <a:chExt cx="256" cy="217"/>
          </a:xfrm>
        </p:grpSpPr>
        <p:sp>
          <p:nvSpPr>
            <p:cNvPr id="162000" name="Oval 208"/>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01" name="Text Box 209"/>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13</a:t>
              </a:r>
            </a:p>
          </p:txBody>
        </p:sp>
      </p:grpSp>
      <p:sp>
        <p:nvSpPr>
          <p:cNvPr id="162002" name="Text Box 210"/>
          <p:cNvSpPr txBox="1">
            <a:spLocks noChangeArrowheads="1"/>
          </p:cNvSpPr>
          <p:nvPr/>
        </p:nvSpPr>
        <p:spPr bwMode="auto">
          <a:xfrm>
            <a:off x="2978150" y="53609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rPr>
              <a:t>0</a:t>
            </a:r>
          </a:p>
        </p:txBody>
      </p:sp>
      <p:sp>
        <p:nvSpPr>
          <p:cNvPr id="162003" name="Line 211"/>
          <p:cNvSpPr>
            <a:spLocks noChangeShapeType="1"/>
          </p:cNvSpPr>
          <p:nvPr/>
        </p:nvSpPr>
        <p:spPr bwMode="auto">
          <a:xfrm flipH="1">
            <a:off x="3709988" y="4246563"/>
            <a:ext cx="255587"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04" name="Line 212"/>
          <p:cNvSpPr>
            <a:spLocks noChangeShapeType="1"/>
          </p:cNvSpPr>
          <p:nvPr/>
        </p:nvSpPr>
        <p:spPr bwMode="auto">
          <a:xfrm>
            <a:off x="4194175" y="4273550"/>
            <a:ext cx="215900" cy="430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005" name="Group 213"/>
          <p:cNvGrpSpPr>
            <a:grpSpLocks/>
          </p:cNvGrpSpPr>
          <p:nvPr/>
        </p:nvGrpSpPr>
        <p:grpSpPr bwMode="auto">
          <a:xfrm>
            <a:off x="3659188" y="5311775"/>
            <a:ext cx="336550" cy="368300"/>
            <a:chOff x="1304" y="2377"/>
            <a:chExt cx="212" cy="232"/>
          </a:xfrm>
        </p:grpSpPr>
        <p:sp>
          <p:nvSpPr>
            <p:cNvPr id="162006" name="Oval 21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07" name="Text Box 215"/>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3</a:t>
              </a:r>
            </a:p>
          </p:txBody>
        </p:sp>
      </p:grpSp>
      <p:grpSp>
        <p:nvGrpSpPr>
          <p:cNvPr id="162008" name="Group 216"/>
          <p:cNvGrpSpPr>
            <a:grpSpLocks/>
          </p:cNvGrpSpPr>
          <p:nvPr/>
        </p:nvGrpSpPr>
        <p:grpSpPr bwMode="auto">
          <a:xfrm>
            <a:off x="3246438" y="5314950"/>
            <a:ext cx="336550" cy="368300"/>
            <a:chOff x="1304" y="2377"/>
            <a:chExt cx="212" cy="232"/>
          </a:xfrm>
        </p:grpSpPr>
        <p:sp>
          <p:nvSpPr>
            <p:cNvPr id="162009" name="Oval 2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10" name="Text Box 218"/>
            <p:cNvSpPr txBox="1">
              <a:spLocks noChangeArrowheads="1"/>
            </p:cNvSpPr>
            <p:nvPr/>
          </p:nvSpPr>
          <p:spPr bwMode="auto">
            <a:xfrm>
              <a:off x="1314" y="2377"/>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1</a:t>
              </a:r>
            </a:p>
          </p:txBody>
        </p:sp>
      </p:grpSp>
      <p:sp>
        <p:nvSpPr>
          <p:cNvPr id="162011" name="Line 219"/>
          <p:cNvSpPr>
            <a:spLocks noChangeShapeType="1"/>
          </p:cNvSpPr>
          <p:nvPr/>
        </p:nvSpPr>
        <p:spPr bwMode="auto">
          <a:xfrm>
            <a:off x="3736975" y="5026025"/>
            <a:ext cx="93663"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12" name="Line 220"/>
          <p:cNvSpPr>
            <a:spLocks noChangeShapeType="1"/>
          </p:cNvSpPr>
          <p:nvPr/>
        </p:nvSpPr>
        <p:spPr bwMode="auto">
          <a:xfrm flipH="1">
            <a:off x="4329113" y="5053013"/>
            <a:ext cx="80962"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013" name="Group 221"/>
          <p:cNvGrpSpPr>
            <a:grpSpLocks/>
          </p:cNvGrpSpPr>
          <p:nvPr/>
        </p:nvGrpSpPr>
        <p:grpSpPr bwMode="auto">
          <a:xfrm>
            <a:off x="4276725" y="6056313"/>
            <a:ext cx="406400" cy="344487"/>
            <a:chOff x="2615" y="3521"/>
            <a:chExt cx="256" cy="217"/>
          </a:xfrm>
        </p:grpSpPr>
        <p:sp>
          <p:nvSpPr>
            <p:cNvPr id="162014" name="Oval 222"/>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15" name="Text Box 223"/>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12</a:t>
              </a:r>
            </a:p>
          </p:txBody>
        </p:sp>
      </p:grpSp>
      <p:sp>
        <p:nvSpPr>
          <p:cNvPr id="162016" name="Line 224"/>
          <p:cNvSpPr>
            <a:spLocks noChangeShapeType="1"/>
          </p:cNvSpPr>
          <p:nvPr/>
        </p:nvSpPr>
        <p:spPr bwMode="auto">
          <a:xfrm flipH="1">
            <a:off x="4503738" y="5765800"/>
            <a:ext cx="174625"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017" name="Group 225"/>
          <p:cNvGrpSpPr>
            <a:grpSpLocks/>
          </p:cNvGrpSpPr>
          <p:nvPr/>
        </p:nvGrpSpPr>
        <p:grpSpPr bwMode="auto">
          <a:xfrm>
            <a:off x="4768850" y="4703763"/>
            <a:ext cx="406400" cy="344487"/>
            <a:chOff x="2615" y="3521"/>
            <a:chExt cx="256" cy="217"/>
          </a:xfrm>
        </p:grpSpPr>
        <p:sp>
          <p:nvSpPr>
            <p:cNvPr id="162018" name="Oval 226"/>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19" name="Text Box 227"/>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14</a:t>
              </a:r>
            </a:p>
          </p:txBody>
        </p:sp>
      </p:grpSp>
      <p:grpSp>
        <p:nvGrpSpPr>
          <p:cNvPr id="162020" name="Group 228"/>
          <p:cNvGrpSpPr>
            <a:grpSpLocks/>
          </p:cNvGrpSpPr>
          <p:nvPr/>
        </p:nvGrpSpPr>
        <p:grpSpPr bwMode="auto">
          <a:xfrm>
            <a:off x="4984750" y="5357813"/>
            <a:ext cx="477838" cy="336550"/>
            <a:chOff x="1935" y="3746"/>
            <a:chExt cx="301" cy="212"/>
          </a:xfrm>
        </p:grpSpPr>
        <p:sp>
          <p:nvSpPr>
            <p:cNvPr id="162021" name="Oval 229"/>
            <p:cNvSpPr>
              <a:spLocks noChangeArrowheads="1"/>
            </p:cNvSpPr>
            <p:nvPr/>
          </p:nvSpPr>
          <p:spPr bwMode="auto">
            <a:xfrm>
              <a:off x="1973" y="374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22" name="Text Box 230"/>
            <p:cNvSpPr txBox="1">
              <a:spLocks noChangeArrowheads="1"/>
            </p:cNvSpPr>
            <p:nvPr/>
          </p:nvSpPr>
          <p:spPr bwMode="auto">
            <a:xfrm>
              <a:off x="1935" y="3758"/>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14.5</a:t>
              </a:r>
            </a:p>
          </p:txBody>
        </p:sp>
      </p:grpSp>
      <p:sp>
        <p:nvSpPr>
          <p:cNvPr id="162023" name="Text Box 231"/>
          <p:cNvSpPr txBox="1">
            <a:spLocks noChangeArrowheads="1"/>
          </p:cNvSpPr>
          <p:nvPr/>
        </p:nvSpPr>
        <p:spPr bwMode="auto">
          <a:xfrm>
            <a:off x="5213350" y="37131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62024" name="Text Box 232"/>
          <p:cNvSpPr txBox="1">
            <a:spLocks noChangeArrowheads="1"/>
          </p:cNvSpPr>
          <p:nvPr/>
        </p:nvSpPr>
        <p:spPr bwMode="auto">
          <a:xfrm>
            <a:off x="4465638" y="506412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
        <p:nvSpPr>
          <p:cNvPr id="162025" name="Text Box 233"/>
          <p:cNvSpPr txBox="1">
            <a:spLocks noChangeArrowheads="1"/>
          </p:cNvSpPr>
          <p:nvPr/>
        </p:nvSpPr>
        <p:spPr bwMode="auto">
          <a:xfrm>
            <a:off x="4786313" y="43640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62026" name="Line 234"/>
          <p:cNvSpPr>
            <a:spLocks noChangeShapeType="1"/>
          </p:cNvSpPr>
          <p:nvPr/>
        </p:nvSpPr>
        <p:spPr bwMode="auto">
          <a:xfrm>
            <a:off x="5459413" y="4316413"/>
            <a:ext cx="204787" cy="3667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27" name="Line 235"/>
          <p:cNvSpPr>
            <a:spLocks noChangeShapeType="1"/>
          </p:cNvSpPr>
          <p:nvPr/>
        </p:nvSpPr>
        <p:spPr bwMode="auto">
          <a:xfrm>
            <a:off x="5072063" y="5048250"/>
            <a:ext cx="139700" cy="311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28" name="Line 236"/>
          <p:cNvSpPr>
            <a:spLocks noChangeShapeType="1"/>
          </p:cNvSpPr>
          <p:nvPr/>
        </p:nvSpPr>
        <p:spPr bwMode="auto">
          <a:xfrm flipH="1">
            <a:off x="3425825" y="4973638"/>
            <a:ext cx="139700" cy="3857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29" name="Line 237"/>
          <p:cNvSpPr>
            <a:spLocks noChangeShapeType="1"/>
          </p:cNvSpPr>
          <p:nvPr/>
        </p:nvSpPr>
        <p:spPr bwMode="auto">
          <a:xfrm flipH="1">
            <a:off x="5056188" y="4324350"/>
            <a:ext cx="214312" cy="39846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30" name="Line 238"/>
          <p:cNvSpPr>
            <a:spLocks noChangeShapeType="1"/>
          </p:cNvSpPr>
          <p:nvPr/>
        </p:nvSpPr>
        <p:spPr bwMode="auto">
          <a:xfrm flipH="1">
            <a:off x="5292725" y="4346575"/>
            <a:ext cx="85725" cy="10318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31" name="Freeform 239"/>
          <p:cNvSpPr>
            <a:spLocks/>
          </p:cNvSpPr>
          <p:nvPr/>
        </p:nvSpPr>
        <p:spPr bwMode="auto">
          <a:xfrm>
            <a:off x="4733925" y="4589463"/>
            <a:ext cx="558800" cy="1779587"/>
          </a:xfrm>
          <a:custGeom>
            <a:avLst/>
            <a:gdLst>
              <a:gd name="T0" fmla="*/ 0 w 352"/>
              <a:gd name="T1" fmla="*/ 1121 h 1121"/>
              <a:gd name="T2" fmla="*/ 61 w 352"/>
              <a:gd name="T3" fmla="*/ 843 h 1121"/>
              <a:gd name="T4" fmla="*/ 122 w 352"/>
              <a:gd name="T5" fmla="*/ 606 h 1121"/>
              <a:gd name="T6" fmla="*/ 115 w 352"/>
              <a:gd name="T7" fmla="*/ 429 h 1121"/>
              <a:gd name="T8" fmla="*/ 271 w 352"/>
              <a:gd name="T9" fmla="*/ 260 h 1121"/>
              <a:gd name="T10" fmla="*/ 264 w 352"/>
              <a:gd name="T11" fmla="*/ 64 h 1121"/>
              <a:gd name="T12" fmla="*/ 325 w 352"/>
              <a:gd name="T13" fmla="*/ 3 h 1121"/>
              <a:gd name="T14" fmla="*/ 352 w 352"/>
              <a:gd name="T15" fmla="*/ 84 h 1121"/>
              <a:gd name="T16" fmla="*/ 325 w 352"/>
              <a:gd name="T17" fmla="*/ 321 h 1121"/>
              <a:gd name="T18" fmla="*/ 203 w 352"/>
              <a:gd name="T19" fmla="*/ 477 h 1121"/>
              <a:gd name="T20" fmla="*/ 149 w 352"/>
              <a:gd name="T21" fmla="*/ 579 h 1121"/>
              <a:gd name="T22" fmla="*/ 189 w 352"/>
              <a:gd name="T23" fmla="*/ 870 h 1121"/>
              <a:gd name="T24" fmla="*/ 311 w 352"/>
              <a:gd name="T25" fmla="*/ 1053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1121">
                <a:moveTo>
                  <a:pt x="0" y="1121"/>
                </a:moveTo>
                <a:cubicBezTo>
                  <a:pt x="20" y="1025"/>
                  <a:pt x="41" y="929"/>
                  <a:pt x="61" y="843"/>
                </a:cubicBezTo>
                <a:cubicBezTo>
                  <a:pt x="81" y="757"/>
                  <a:pt x="113" y="675"/>
                  <a:pt x="122" y="606"/>
                </a:cubicBezTo>
                <a:cubicBezTo>
                  <a:pt x="131" y="537"/>
                  <a:pt x="90" y="487"/>
                  <a:pt x="115" y="429"/>
                </a:cubicBezTo>
                <a:cubicBezTo>
                  <a:pt x="140" y="371"/>
                  <a:pt x="246" y="321"/>
                  <a:pt x="271" y="260"/>
                </a:cubicBezTo>
                <a:cubicBezTo>
                  <a:pt x="296" y="199"/>
                  <a:pt x="255" y="107"/>
                  <a:pt x="264" y="64"/>
                </a:cubicBezTo>
                <a:cubicBezTo>
                  <a:pt x="273" y="21"/>
                  <a:pt x="310" y="0"/>
                  <a:pt x="325" y="3"/>
                </a:cubicBezTo>
                <a:cubicBezTo>
                  <a:pt x="340" y="6"/>
                  <a:pt x="352" y="31"/>
                  <a:pt x="352" y="84"/>
                </a:cubicBezTo>
                <a:cubicBezTo>
                  <a:pt x="352" y="137"/>
                  <a:pt x="350" y="255"/>
                  <a:pt x="325" y="321"/>
                </a:cubicBezTo>
                <a:cubicBezTo>
                  <a:pt x="300" y="387"/>
                  <a:pt x="232" y="434"/>
                  <a:pt x="203" y="477"/>
                </a:cubicBezTo>
                <a:cubicBezTo>
                  <a:pt x="174" y="520"/>
                  <a:pt x="151" y="514"/>
                  <a:pt x="149" y="579"/>
                </a:cubicBezTo>
                <a:cubicBezTo>
                  <a:pt x="147" y="644"/>
                  <a:pt x="162" y="791"/>
                  <a:pt x="189" y="870"/>
                </a:cubicBezTo>
                <a:cubicBezTo>
                  <a:pt x="216" y="949"/>
                  <a:pt x="263" y="1001"/>
                  <a:pt x="311" y="1053"/>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032" name="Group 240"/>
          <p:cNvGrpSpPr>
            <a:grpSpLocks/>
          </p:cNvGrpSpPr>
          <p:nvPr/>
        </p:nvGrpSpPr>
        <p:grpSpPr bwMode="auto">
          <a:xfrm>
            <a:off x="8650288" y="5383213"/>
            <a:ext cx="406400" cy="344487"/>
            <a:chOff x="2615" y="3521"/>
            <a:chExt cx="256" cy="217"/>
          </a:xfrm>
        </p:grpSpPr>
        <p:sp>
          <p:nvSpPr>
            <p:cNvPr id="162033" name="Oval 241"/>
            <p:cNvSpPr>
              <a:spLocks noChangeArrowheads="1"/>
            </p:cNvSpPr>
            <p:nvPr/>
          </p:nvSpPr>
          <p:spPr bwMode="auto">
            <a:xfrm>
              <a:off x="2637" y="3526"/>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34" name="Text Box 242"/>
            <p:cNvSpPr txBox="1">
              <a:spLocks noChangeArrowheads="1"/>
            </p:cNvSpPr>
            <p:nvPr/>
          </p:nvSpPr>
          <p:spPr bwMode="auto">
            <a:xfrm>
              <a:off x="2615" y="3521"/>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16</a:t>
              </a:r>
            </a:p>
          </p:txBody>
        </p:sp>
      </p:grpSp>
      <p:sp>
        <p:nvSpPr>
          <p:cNvPr id="162035" name="Line 243"/>
          <p:cNvSpPr>
            <a:spLocks noChangeShapeType="1"/>
          </p:cNvSpPr>
          <p:nvPr/>
        </p:nvSpPr>
        <p:spPr bwMode="auto">
          <a:xfrm>
            <a:off x="8720138" y="5013325"/>
            <a:ext cx="128587" cy="3762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36" name="Line 244"/>
          <p:cNvSpPr>
            <a:spLocks noChangeShapeType="1"/>
          </p:cNvSpPr>
          <p:nvPr/>
        </p:nvSpPr>
        <p:spPr bwMode="auto">
          <a:xfrm>
            <a:off x="2614613" y="3603625"/>
            <a:ext cx="1117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37" name="Line 245"/>
          <p:cNvSpPr>
            <a:spLocks noChangeShapeType="1"/>
          </p:cNvSpPr>
          <p:nvPr/>
        </p:nvSpPr>
        <p:spPr bwMode="auto">
          <a:xfrm>
            <a:off x="5583238" y="3592513"/>
            <a:ext cx="109696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038" name="Text Box 246"/>
          <p:cNvSpPr txBox="1">
            <a:spLocks noChangeArrowheads="1"/>
          </p:cNvSpPr>
          <p:nvPr/>
        </p:nvSpPr>
        <p:spPr bwMode="auto">
          <a:xfrm>
            <a:off x="8529638" y="43703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sp>
        <p:nvSpPr>
          <p:cNvPr id="162039" name="Text Box 247"/>
          <p:cNvSpPr txBox="1">
            <a:spLocks noChangeArrowheads="1"/>
          </p:cNvSpPr>
          <p:nvPr/>
        </p:nvSpPr>
        <p:spPr bwMode="auto">
          <a:xfrm>
            <a:off x="8080375" y="370681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sp>
        <p:nvSpPr>
          <p:cNvPr id="162040" name="Text Box 248"/>
          <p:cNvSpPr txBox="1">
            <a:spLocks noChangeArrowheads="1"/>
          </p:cNvSpPr>
          <p:nvPr/>
        </p:nvSpPr>
        <p:spPr bwMode="auto">
          <a:xfrm>
            <a:off x="7631113" y="43751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304800"/>
            <a:ext cx="7772400" cy="334963"/>
          </a:xfrm>
        </p:spPr>
        <p:txBody>
          <a:bodyPr>
            <a:normAutofit fontScale="90000"/>
          </a:bodyPr>
          <a:lstStyle/>
          <a:p>
            <a:r>
              <a:rPr lang="en-US" sz="2800"/>
              <a:t>In Summary</a:t>
            </a:r>
          </a:p>
        </p:txBody>
      </p:sp>
      <p:sp>
        <p:nvSpPr>
          <p:cNvPr id="162819" name="Rectangle 3" descr="Rectangle: Click to edit Master text styles&#10;Second level&#10;Third level&#10;Fourth level&#10;Fifth level"/>
          <p:cNvSpPr>
            <a:spLocks noGrp="1" noChangeArrowheads="1"/>
          </p:cNvSpPr>
          <p:nvPr>
            <p:ph idx="1"/>
          </p:nvPr>
        </p:nvSpPr>
        <p:spPr>
          <a:xfrm>
            <a:off x="538163" y="698500"/>
            <a:ext cx="8213725" cy="576263"/>
          </a:xfrm>
        </p:spPr>
        <p:txBody>
          <a:bodyPr/>
          <a:lstStyle/>
          <a:p>
            <a:r>
              <a:rPr lang="en-US" sz="2400"/>
              <a:t>Case 1): </a:t>
            </a:r>
            <a:r>
              <a:rPr lang="en-US" sz="2000">
                <a:solidFill>
                  <a:srgbClr val="FF00FF"/>
                </a:solidFill>
              </a:rPr>
              <a:t>An insertion into the left subtree of the left child of </a:t>
            </a:r>
            <a:r>
              <a:rPr lang="en-US" sz="2000">
                <a:solidFill>
                  <a:srgbClr val="FF00FF"/>
                </a:solidFill>
                <a:sym typeface="Symbol" pitchFamily="18" charset="2"/>
              </a:rPr>
              <a:t>.</a:t>
            </a:r>
            <a:endParaRPr lang="en-US" sz="2400">
              <a:solidFill>
                <a:srgbClr val="FF00FF"/>
              </a:solidFill>
            </a:endParaRPr>
          </a:p>
          <a:p>
            <a:pPr>
              <a:buFont typeface="Wingdings" pitchFamily="2" charset="2"/>
              <a:buNone/>
            </a:pPr>
            <a:endParaRPr lang="en-US" sz="2000">
              <a:sym typeface="Symbol" pitchFamily="18" charset="2"/>
            </a:endParaRPr>
          </a:p>
        </p:txBody>
      </p:sp>
      <p:sp>
        <p:nvSpPr>
          <p:cNvPr id="162820" name="Line 4"/>
          <p:cNvSpPr>
            <a:spLocks noChangeShapeType="1"/>
          </p:cNvSpPr>
          <p:nvPr/>
        </p:nvSpPr>
        <p:spPr bwMode="auto">
          <a:xfrm>
            <a:off x="755650" y="2344738"/>
            <a:ext cx="7624763"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1" name="Line 5"/>
          <p:cNvSpPr>
            <a:spLocks noChangeShapeType="1"/>
          </p:cNvSpPr>
          <p:nvPr/>
        </p:nvSpPr>
        <p:spPr bwMode="auto">
          <a:xfrm>
            <a:off x="755650" y="1846263"/>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2" name="Line 6"/>
          <p:cNvSpPr>
            <a:spLocks noChangeShapeType="1"/>
          </p:cNvSpPr>
          <p:nvPr/>
        </p:nvSpPr>
        <p:spPr bwMode="auto">
          <a:xfrm>
            <a:off x="755650" y="2814638"/>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3" name="Line 7"/>
          <p:cNvSpPr>
            <a:spLocks noChangeShapeType="1"/>
          </p:cNvSpPr>
          <p:nvPr/>
        </p:nvSpPr>
        <p:spPr bwMode="auto">
          <a:xfrm>
            <a:off x="755650" y="3286125"/>
            <a:ext cx="7624763"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824" name="Group 8"/>
          <p:cNvGrpSpPr>
            <a:grpSpLocks/>
          </p:cNvGrpSpPr>
          <p:nvPr/>
        </p:nvGrpSpPr>
        <p:grpSpPr bwMode="auto">
          <a:xfrm>
            <a:off x="4646613" y="1160463"/>
            <a:ext cx="396875" cy="368300"/>
            <a:chOff x="1304" y="2377"/>
            <a:chExt cx="250" cy="232"/>
          </a:xfrm>
        </p:grpSpPr>
        <p:sp>
          <p:nvSpPr>
            <p:cNvPr id="162825" name="Oval 9"/>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6" name="Text Box 10"/>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2827" name="Group 11"/>
          <p:cNvGrpSpPr>
            <a:grpSpLocks/>
          </p:cNvGrpSpPr>
          <p:nvPr/>
        </p:nvGrpSpPr>
        <p:grpSpPr bwMode="auto">
          <a:xfrm>
            <a:off x="4033838" y="1785938"/>
            <a:ext cx="396875" cy="368300"/>
            <a:chOff x="1304" y="2377"/>
            <a:chExt cx="250" cy="232"/>
          </a:xfrm>
        </p:grpSpPr>
        <p:sp>
          <p:nvSpPr>
            <p:cNvPr id="162828" name="Oval 1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9" name="Text Box 1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2830" name="Freeform 14"/>
          <p:cNvSpPr>
            <a:spLocks/>
          </p:cNvSpPr>
          <p:nvPr/>
        </p:nvSpPr>
        <p:spPr bwMode="auto">
          <a:xfrm>
            <a:off x="4437063" y="2352675"/>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1" name="Freeform 15"/>
          <p:cNvSpPr>
            <a:spLocks/>
          </p:cNvSpPr>
          <p:nvPr/>
        </p:nvSpPr>
        <p:spPr bwMode="auto">
          <a:xfrm>
            <a:off x="5024438" y="1855788"/>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2" name="Line 16"/>
          <p:cNvSpPr>
            <a:spLocks noChangeShapeType="1"/>
          </p:cNvSpPr>
          <p:nvPr/>
        </p:nvSpPr>
        <p:spPr bwMode="auto">
          <a:xfrm flipH="1">
            <a:off x="3544888" y="2052638"/>
            <a:ext cx="496887"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3" name="Line 17"/>
          <p:cNvSpPr>
            <a:spLocks noChangeShapeType="1"/>
          </p:cNvSpPr>
          <p:nvPr/>
        </p:nvSpPr>
        <p:spPr bwMode="auto">
          <a:xfrm>
            <a:off x="4351338" y="2052638"/>
            <a:ext cx="349250" cy="295275"/>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4" name="Line 18"/>
          <p:cNvSpPr>
            <a:spLocks noChangeShapeType="1"/>
          </p:cNvSpPr>
          <p:nvPr/>
        </p:nvSpPr>
        <p:spPr bwMode="auto">
          <a:xfrm flipH="1">
            <a:off x="4257675" y="1447800"/>
            <a:ext cx="415925" cy="376238"/>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5" name="Line 19"/>
          <p:cNvSpPr>
            <a:spLocks noChangeShapeType="1"/>
          </p:cNvSpPr>
          <p:nvPr/>
        </p:nvSpPr>
        <p:spPr bwMode="auto">
          <a:xfrm>
            <a:off x="4956175" y="1447800"/>
            <a:ext cx="363538"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36" name="Text Box 20"/>
          <p:cNvSpPr txBox="1">
            <a:spLocks noChangeArrowheads="1"/>
          </p:cNvSpPr>
          <p:nvPr/>
        </p:nvSpPr>
        <p:spPr bwMode="auto">
          <a:xfrm>
            <a:off x="3360738" y="29083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62837" name="Text Box 21"/>
          <p:cNvSpPr txBox="1">
            <a:spLocks noChangeArrowheads="1"/>
          </p:cNvSpPr>
          <p:nvPr/>
        </p:nvSpPr>
        <p:spPr bwMode="auto">
          <a:xfrm>
            <a:off x="4559300" y="2454275"/>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62838" name="Text Box 22"/>
          <p:cNvSpPr txBox="1">
            <a:spLocks noChangeArrowheads="1"/>
          </p:cNvSpPr>
          <p:nvPr/>
        </p:nvSpPr>
        <p:spPr bwMode="auto">
          <a:xfrm>
            <a:off x="5168900" y="1960563"/>
            <a:ext cx="312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62839" name="Freeform 23"/>
          <p:cNvSpPr>
            <a:spLocks/>
          </p:cNvSpPr>
          <p:nvPr/>
        </p:nvSpPr>
        <p:spPr bwMode="auto">
          <a:xfrm>
            <a:off x="3230563" y="2344738"/>
            <a:ext cx="590550" cy="954087"/>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840" name="Group 24"/>
          <p:cNvGrpSpPr>
            <a:grpSpLocks/>
          </p:cNvGrpSpPr>
          <p:nvPr/>
        </p:nvGrpSpPr>
        <p:grpSpPr bwMode="auto">
          <a:xfrm>
            <a:off x="6972300" y="1165225"/>
            <a:ext cx="396875" cy="368300"/>
            <a:chOff x="1304" y="2377"/>
            <a:chExt cx="250" cy="232"/>
          </a:xfrm>
        </p:grpSpPr>
        <p:sp>
          <p:nvSpPr>
            <p:cNvPr id="162841" name="Oval 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42" name="Text Box 2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2843" name="Group 27"/>
          <p:cNvGrpSpPr>
            <a:grpSpLocks/>
          </p:cNvGrpSpPr>
          <p:nvPr/>
        </p:nvGrpSpPr>
        <p:grpSpPr bwMode="auto">
          <a:xfrm>
            <a:off x="7473950" y="1806575"/>
            <a:ext cx="396875" cy="368300"/>
            <a:chOff x="1304" y="2377"/>
            <a:chExt cx="250" cy="232"/>
          </a:xfrm>
        </p:grpSpPr>
        <p:sp>
          <p:nvSpPr>
            <p:cNvPr id="162844" name="Oval 2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45" name="Text Box 2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2846" name="Line 30"/>
          <p:cNvSpPr>
            <a:spLocks noChangeShapeType="1"/>
          </p:cNvSpPr>
          <p:nvPr/>
        </p:nvSpPr>
        <p:spPr bwMode="auto">
          <a:xfrm flipH="1">
            <a:off x="6973888" y="2070100"/>
            <a:ext cx="496887" cy="2952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47" name="Line 31"/>
          <p:cNvSpPr>
            <a:spLocks noChangeShapeType="1"/>
          </p:cNvSpPr>
          <p:nvPr/>
        </p:nvSpPr>
        <p:spPr bwMode="auto">
          <a:xfrm>
            <a:off x="7807325" y="2057400"/>
            <a:ext cx="349250"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48" name="Line 32"/>
          <p:cNvSpPr>
            <a:spLocks noChangeShapeType="1"/>
          </p:cNvSpPr>
          <p:nvPr/>
        </p:nvSpPr>
        <p:spPr bwMode="auto">
          <a:xfrm>
            <a:off x="7281863" y="1452563"/>
            <a:ext cx="363537" cy="40322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849" name="Group 33"/>
          <p:cNvGrpSpPr>
            <a:grpSpLocks/>
          </p:cNvGrpSpPr>
          <p:nvPr/>
        </p:nvGrpSpPr>
        <p:grpSpPr bwMode="auto">
          <a:xfrm>
            <a:off x="7893050" y="2357438"/>
            <a:ext cx="590550" cy="469900"/>
            <a:chOff x="4357" y="3269"/>
            <a:chExt cx="372" cy="296"/>
          </a:xfrm>
        </p:grpSpPr>
        <p:sp>
          <p:nvSpPr>
            <p:cNvPr id="162850" name="Freeform 34"/>
            <p:cNvSpPr>
              <a:spLocks/>
            </p:cNvSpPr>
            <p:nvPr/>
          </p:nvSpPr>
          <p:spPr bwMode="auto">
            <a:xfrm>
              <a:off x="4357" y="3269"/>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51" name="Text Box 35"/>
            <p:cNvSpPr txBox="1">
              <a:spLocks noChangeArrowheads="1"/>
            </p:cNvSpPr>
            <p:nvPr/>
          </p:nvSpPr>
          <p:spPr bwMode="auto">
            <a:xfrm>
              <a:off x="4434" y="3333"/>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grpSp>
        <p:nvGrpSpPr>
          <p:cNvPr id="162852" name="Group 36"/>
          <p:cNvGrpSpPr>
            <a:grpSpLocks/>
          </p:cNvGrpSpPr>
          <p:nvPr/>
        </p:nvGrpSpPr>
        <p:grpSpPr bwMode="auto">
          <a:xfrm>
            <a:off x="6718300" y="2343150"/>
            <a:ext cx="590550" cy="471488"/>
            <a:chOff x="4727" y="2956"/>
            <a:chExt cx="372" cy="297"/>
          </a:xfrm>
        </p:grpSpPr>
        <p:sp>
          <p:nvSpPr>
            <p:cNvPr id="162853" name="Freeform 37"/>
            <p:cNvSpPr>
              <a:spLocks/>
            </p:cNvSpPr>
            <p:nvPr/>
          </p:nvSpPr>
          <p:spPr bwMode="auto">
            <a:xfrm>
              <a:off x="4727" y="2956"/>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54" name="Text Box 38"/>
            <p:cNvSpPr txBox="1">
              <a:spLocks noChangeArrowheads="1"/>
            </p:cNvSpPr>
            <p:nvPr/>
          </p:nvSpPr>
          <p:spPr bwMode="auto">
            <a:xfrm>
              <a:off x="4818" y="30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62855" name="Group 39"/>
          <p:cNvGrpSpPr>
            <a:grpSpLocks/>
          </p:cNvGrpSpPr>
          <p:nvPr/>
        </p:nvGrpSpPr>
        <p:grpSpPr bwMode="auto">
          <a:xfrm>
            <a:off x="6000750" y="1866900"/>
            <a:ext cx="590550" cy="954088"/>
            <a:chOff x="3597" y="3264"/>
            <a:chExt cx="372" cy="601"/>
          </a:xfrm>
        </p:grpSpPr>
        <p:sp>
          <p:nvSpPr>
            <p:cNvPr id="162856" name="Text Box 40"/>
            <p:cNvSpPr txBox="1">
              <a:spLocks noChangeArrowheads="1"/>
            </p:cNvSpPr>
            <p:nvPr/>
          </p:nvSpPr>
          <p:spPr bwMode="auto">
            <a:xfrm>
              <a:off x="3679" y="36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62857" name="Freeform 41"/>
            <p:cNvSpPr>
              <a:spLocks/>
            </p:cNvSpPr>
            <p:nvPr/>
          </p:nvSpPr>
          <p:spPr bwMode="auto">
            <a:xfrm>
              <a:off x="3597" y="3264"/>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2858" name="Line 42"/>
          <p:cNvSpPr>
            <a:spLocks noChangeShapeType="1"/>
          </p:cNvSpPr>
          <p:nvPr/>
        </p:nvSpPr>
        <p:spPr bwMode="auto">
          <a:xfrm flipH="1">
            <a:off x="6286500" y="1457325"/>
            <a:ext cx="700088"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59" name="Line 43"/>
          <p:cNvSpPr>
            <a:spLocks noChangeShapeType="1"/>
          </p:cNvSpPr>
          <p:nvPr/>
        </p:nvSpPr>
        <p:spPr bwMode="auto">
          <a:xfrm>
            <a:off x="3095625" y="1403350"/>
            <a:ext cx="954088"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60" name="Line 44"/>
          <p:cNvSpPr>
            <a:spLocks noChangeShapeType="1"/>
          </p:cNvSpPr>
          <p:nvPr/>
        </p:nvSpPr>
        <p:spPr bwMode="auto">
          <a:xfrm>
            <a:off x="5475288" y="1389063"/>
            <a:ext cx="1009650" cy="1587"/>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61" name="Text Box 45"/>
          <p:cNvSpPr txBox="1">
            <a:spLocks noChangeArrowheads="1"/>
          </p:cNvSpPr>
          <p:nvPr/>
        </p:nvSpPr>
        <p:spPr bwMode="auto">
          <a:xfrm>
            <a:off x="6378575" y="2938463"/>
            <a:ext cx="1363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62862" name="Group 46"/>
          <p:cNvGrpSpPr>
            <a:grpSpLocks/>
          </p:cNvGrpSpPr>
          <p:nvPr/>
        </p:nvGrpSpPr>
        <p:grpSpPr bwMode="auto">
          <a:xfrm>
            <a:off x="652463" y="1165225"/>
            <a:ext cx="2384425" cy="2138363"/>
            <a:chOff x="1940" y="2507"/>
            <a:chExt cx="1502" cy="1347"/>
          </a:xfrm>
        </p:grpSpPr>
        <p:grpSp>
          <p:nvGrpSpPr>
            <p:cNvPr id="162863" name="Group 47"/>
            <p:cNvGrpSpPr>
              <a:grpSpLocks/>
            </p:cNvGrpSpPr>
            <p:nvPr/>
          </p:nvGrpSpPr>
          <p:grpSpPr bwMode="auto">
            <a:xfrm>
              <a:off x="2832" y="2507"/>
              <a:ext cx="250" cy="232"/>
              <a:chOff x="1304" y="2377"/>
              <a:chExt cx="250" cy="232"/>
            </a:xfrm>
          </p:grpSpPr>
          <p:sp>
            <p:nvSpPr>
              <p:cNvPr id="162864" name="Oval 4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5" name="Text Box 4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2866" name="Group 50"/>
            <p:cNvGrpSpPr>
              <a:grpSpLocks/>
            </p:cNvGrpSpPr>
            <p:nvPr/>
          </p:nvGrpSpPr>
          <p:grpSpPr bwMode="auto">
            <a:xfrm>
              <a:off x="2446" y="2901"/>
              <a:ext cx="250" cy="232"/>
              <a:chOff x="1304" y="2377"/>
              <a:chExt cx="250" cy="232"/>
            </a:xfrm>
          </p:grpSpPr>
          <p:sp>
            <p:nvSpPr>
              <p:cNvPr id="162867" name="Oval 5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8" name="Text Box 5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2869" name="Freeform 53"/>
            <p:cNvSpPr>
              <a:spLocks/>
            </p:cNvSpPr>
            <p:nvPr/>
          </p:nvSpPr>
          <p:spPr bwMode="auto">
            <a:xfrm>
              <a:off x="2700" y="3258"/>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0" name="Freeform 54"/>
            <p:cNvSpPr>
              <a:spLocks/>
            </p:cNvSpPr>
            <p:nvPr/>
          </p:nvSpPr>
          <p:spPr bwMode="auto">
            <a:xfrm>
              <a:off x="3070" y="2945"/>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1" name="Line 55"/>
            <p:cNvSpPr>
              <a:spLocks noChangeShapeType="1"/>
            </p:cNvSpPr>
            <p:nvPr/>
          </p:nvSpPr>
          <p:spPr bwMode="auto">
            <a:xfrm flipH="1">
              <a:off x="2138" y="3069"/>
              <a:ext cx="313"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2" name="Line 56"/>
            <p:cNvSpPr>
              <a:spLocks noChangeShapeType="1"/>
            </p:cNvSpPr>
            <p:nvPr/>
          </p:nvSpPr>
          <p:spPr bwMode="auto">
            <a:xfrm>
              <a:off x="2646" y="3069"/>
              <a:ext cx="220" cy="1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3" name="Line 57"/>
            <p:cNvSpPr>
              <a:spLocks noChangeShapeType="1"/>
            </p:cNvSpPr>
            <p:nvPr/>
          </p:nvSpPr>
          <p:spPr bwMode="auto">
            <a:xfrm flipH="1">
              <a:off x="2587" y="2688"/>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4" name="Line 58"/>
            <p:cNvSpPr>
              <a:spLocks noChangeShapeType="1"/>
            </p:cNvSpPr>
            <p:nvPr/>
          </p:nvSpPr>
          <p:spPr bwMode="auto">
            <a:xfrm>
              <a:off x="3027" y="2688"/>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75" name="Text Box 59"/>
            <p:cNvSpPr txBox="1">
              <a:spLocks noChangeArrowheads="1"/>
            </p:cNvSpPr>
            <p:nvPr/>
          </p:nvSpPr>
          <p:spPr bwMode="auto">
            <a:xfrm>
              <a:off x="2022" y="3608"/>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162876" name="Text Box 60"/>
            <p:cNvSpPr txBox="1">
              <a:spLocks noChangeArrowheads="1"/>
            </p:cNvSpPr>
            <p:nvPr/>
          </p:nvSpPr>
          <p:spPr bwMode="auto">
            <a:xfrm>
              <a:off x="2777" y="3322"/>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sp>
          <p:nvSpPr>
            <p:cNvPr id="162877" name="Text Box 61"/>
            <p:cNvSpPr txBox="1">
              <a:spLocks noChangeArrowheads="1"/>
            </p:cNvSpPr>
            <p:nvPr/>
          </p:nvSpPr>
          <p:spPr bwMode="auto">
            <a:xfrm>
              <a:off x="3161" y="3011"/>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62878" name="Freeform 62"/>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2879" name="Line 63"/>
          <p:cNvSpPr>
            <a:spLocks noChangeShapeType="1"/>
          </p:cNvSpPr>
          <p:nvPr/>
        </p:nvSpPr>
        <p:spPr bwMode="auto">
          <a:xfrm flipH="1">
            <a:off x="4710113" y="1524000"/>
            <a:ext cx="106362" cy="820738"/>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80" name="Freeform 64"/>
          <p:cNvSpPr>
            <a:spLocks/>
          </p:cNvSpPr>
          <p:nvPr/>
        </p:nvSpPr>
        <p:spPr bwMode="auto">
          <a:xfrm>
            <a:off x="3821113" y="1612900"/>
            <a:ext cx="908050" cy="1592263"/>
          </a:xfrm>
          <a:custGeom>
            <a:avLst/>
            <a:gdLst>
              <a:gd name="T0" fmla="*/ 0 w 572"/>
              <a:gd name="T1" fmla="*/ 579 h 1003"/>
              <a:gd name="T2" fmla="*/ 322 w 572"/>
              <a:gd name="T3" fmla="*/ 410 h 1003"/>
              <a:gd name="T4" fmla="*/ 407 w 572"/>
              <a:gd name="T5" fmla="*/ 147 h 1003"/>
              <a:gd name="T6" fmla="*/ 509 w 572"/>
              <a:gd name="T7" fmla="*/ 20 h 1003"/>
              <a:gd name="T8" fmla="*/ 568 w 572"/>
              <a:gd name="T9" fmla="*/ 37 h 1003"/>
              <a:gd name="T10" fmla="*/ 534 w 572"/>
              <a:gd name="T11" fmla="*/ 240 h 1003"/>
              <a:gd name="T12" fmla="*/ 424 w 572"/>
              <a:gd name="T13" fmla="*/ 503 h 1003"/>
              <a:gd name="T14" fmla="*/ 322 w 572"/>
              <a:gd name="T15" fmla="*/ 706 h 1003"/>
              <a:gd name="T16" fmla="*/ 449 w 572"/>
              <a:gd name="T17"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1003">
                <a:moveTo>
                  <a:pt x="0" y="579"/>
                </a:moveTo>
                <a:cubicBezTo>
                  <a:pt x="127" y="530"/>
                  <a:pt x="254" y="482"/>
                  <a:pt x="322" y="410"/>
                </a:cubicBezTo>
                <a:cubicBezTo>
                  <a:pt x="390" y="338"/>
                  <a:pt x="376" y="212"/>
                  <a:pt x="407" y="147"/>
                </a:cubicBezTo>
                <a:cubicBezTo>
                  <a:pt x="438" y="82"/>
                  <a:pt x="482" y="38"/>
                  <a:pt x="509" y="20"/>
                </a:cubicBezTo>
                <a:cubicBezTo>
                  <a:pt x="536" y="2"/>
                  <a:pt x="564" y="0"/>
                  <a:pt x="568" y="37"/>
                </a:cubicBezTo>
                <a:cubicBezTo>
                  <a:pt x="572" y="74"/>
                  <a:pt x="558" y="162"/>
                  <a:pt x="534" y="240"/>
                </a:cubicBezTo>
                <a:cubicBezTo>
                  <a:pt x="510" y="318"/>
                  <a:pt x="459" y="425"/>
                  <a:pt x="424" y="503"/>
                </a:cubicBezTo>
                <a:cubicBezTo>
                  <a:pt x="389" y="581"/>
                  <a:pt x="318" y="623"/>
                  <a:pt x="322" y="706"/>
                </a:cubicBezTo>
                <a:cubicBezTo>
                  <a:pt x="326" y="789"/>
                  <a:pt x="387" y="896"/>
                  <a:pt x="449" y="1003"/>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81" name="Text Box 65"/>
          <p:cNvSpPr txBox="1">
            <a:spLocks noChangeArrowheads="1"/>
          </p:cNvSpPr>
          <p:nvPr/>
        </p:nvSpPr>
        <p:spPr bwMode="auto">
          <a:xfrm>
            <a:off x="3770313" y="1524000"/>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
        <p:nvSpPr>
          <p:cNvPr id="162882" name="Rectangle 66" descr="Rectangle: Click to edit Master text styles&#10;Second level&#10;Third level&#10;Fourth level&#10;Fifth level"/>
          <p:cNvSpPr>
            <a:spLocks noChangeArrowheads="1"/>
          </p:cNvSpPr>
          <p:nvPr/>
        </p:nvSpPr>
        <p:spPr bwMode="auto">
          <a:xfrm>
            <a:off x="625475" y="3690938"/>
            <a:ext cx="8213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en-US"/>
              <a:t>Case 4): </a:t>
            </a:r>
            <a:r>
              <a:rPr lang="en-US" sz="2000">
                <a:solidFill>
                  <a:srgbClr val="FF00FF"/>
                </a:solidFill>
              </a:rPr>
              <a:t>An insertion into the right subtree of the right child of </a:t>
            </a:r>
            <a:r>
              <a:rPr lang="en-US" sz="2000">
                <a:solidFill>
                  <a:srgbClr val="FF00FF"/>
                </a:solidFill>
                <a:sym typeface="Symbol" pitchFamily="18" charset="2"/>
              </a:rPr>
              <a:t>.</a:t>
            </a:r>
            <a:endParaRPr lang="en-US">
              <a:solidFill>
                <a:srgbClr val="FF00FF"/>
              </a:solidFill>
            </a:endParaRPr>
          </a:p>
          <a:p>
            <a:pPr marL="342900" indent="-342900">
              <a:spcBef>
                <a:spcPct val="20000"/>
              </a:spcBef>
              <a:buClr>
                <a:schemeClr val="hlink"/>
              </a:buClr>
              <a:buSzPct val="110000"/>
              <a:buFont typeface="Wingdings" pitchFamily="2" charset="2"/>
              <a:buNone/>
            </a:pPr>
            <a:endParaRPr lang="en-US" sz="2000">
              <a:sym typeface="Symbol" pitchFamily="18" charset="2"/>
            </a:endParaRPr>
          </a:p>
        </p:txBody>
      </p:sp>
      <p:sp>
        <p:nvSpPr>
          <p:cNvPr id="162883" name="Line 67"/>
          <p:cNvSpPr>
            <a:spLocks noChangeShapeType="1"/>
          </p:cNvSpPr>
          <p:nvPr/>
        </p:nvSpPr>
        <p:spPr bwMode="auto">
          <a:xfrm>
            <a:off x="757238" y="5397500"/>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84" name="Line 68"/>
          <p:cNvSpPr>
            <a:spLocks noChangeShapeType="1"/>
          </p:cNvSpPr>
          <p:nvPr/>
        </p:nvSpPr>
        <p:spPr bwMode="auto">
          <a:xfrm>
            <a:off x="757238" y="4899025"/>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85" name="Line 69"/>
          <p:cNvSpPr>
            <a:spLocks noChangeShapeType="1"/>
          </p:cNvSpPr>
          <p:nvPr/>
        </p:nvSpPr>
        <p:spPr bwMode="auto">
          <a:xfrm>
            <a:off x="757238" y="5867400"/>
            <a:ext cx="76517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86" name="Line 70"/>
          <p:cNvSpPr>
            <a:spLocks noChangeShapeType="1"/>
          </p:cNvSpPr>
          <p:nvPr/>
        </p:nvSpPr>
        <p:spPr bwMode="auto">
          <a:xfrm>
            <a:off x="757238" y="6338888"/>
            <a:ext cx="762476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887" name="Group 71"/>
          <p:cNvGrpSpPr>
            <a:grpSpLocks/>
          </p:cNvGrpSpPr>
          <p:nvPr/>
        </p:nvGrpSpPr>
        <p:grpSpPr bwMode="auto">
          <a:xfrm>
            <a:off x="4725988" y="5400675"/>
            <a:ext cx="590550" cy="954088"/>
            <a:chOff x="1940" y="3253"/>
            <a:chExt cx="372" cy="601"/>
          </a:xfrm>
        </p:grpSpPr>
        <p:sp>
          <p:nvSpPr>
            <p:cNvPr id="162888" name="Text Box 72"/>
            <p:cNvSpPr txBox="1">
              <a:spLocks noChangeArrowheads="1"/>
            </p:cNvSpPr>
            <p:nvPr/>
          </p:nvSpPr>
          <p:spPr bwMode="auto">
            <a:xfrm>
              <a:off x="2022" y="3608"/>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62889" name="Freeform 73"/>
            <p:cNvSpPr>
              <a:spLocks/>
            </p:cNvSpPr>
            <p:nvPr/>
          </p:nvSpPr>
          <p:spPr bwMode="auto">
            <a:xfrm>
              <a:off x="1940" y="3253"/>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2890" name="Line 74"/>
          <p:cNvSpPr>
            <a:spLocks noChangeShapeType="1"/>
          </p:cNvSpPr>
          <p:nvPr/>
        </p:nvSpPr>
        <p:spPr bwMode="auto">
          <a:xfrm>
            <a:off x="2330450" y="4429125"/>
            <a:ext cx="954088"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91" name="Line 75"/>
          <p:cNvSpPr>
            <a:spLocks noChangeShapeType="1"/>
          </p:cNvSpPr>
          <p:nvPr/>
        </p:nvSpPr>
        <p:spPr bwMode="auto">
          <a:xfrm>
            <a:off x="5383213" y="4441825"/>
            <a:ext cx="1009650" cy="1588"/>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92" name="Text Box 76"/>
          <p:cNvSpPr txBox="1">
            <a:spLocks noChangeArrowheads="1"/>
          </p:cNvSpPr>
          <p:nvPr/>
        </p:nvSpPr>
        <p:spPr bwMode="auto">
          <a:xfrm>
            <a:off x="1220788" y="5994400"/>
            <a:ext cx="158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before insertion</a:t>
            </a:r>
          </a:p>
        </p:txBody>
      </p:sp>
      <p:sp>
        <p:nvSpPr>
          <p:cNvPr id="162893" name="Text Box 77"/>
          <p:cNvSpPr txBox="1">
            <a:spLocks noChangeArrowheads="1"/>
          </p:cNvSpPr>
          <p:nvPr/>
        </p:nvSpPr>
        <p:spPr bwMode="auto">
          <a:xfrm>
            <a:off x="3281363" y="5999163"/>
            <a:ext cx="143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insertion</a:t>
            </a:r>
          </a:p>
        </p:txBody>
      </p:sp>
      <p:sp>
        <p:nvSpPr>
          <p:cNvPr id="162894" name="Text Box 78"/>
          <p:cNvSpPr txBox="1">
            <a:spLocks noChangeArrowheads="1"/>
          </p:cNvSpPr>
          <p:nvPr/>
        </p:nvSpPr>
        <p:spPr bwMode="auto">
          <a:xfrm>
            <a:off x="6380163" y="5991225"/>
            <a:ext cx="1363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after rotation</a:t>
            </a:r>
          </a:p>
        </p:txBody>
      </p:sp>
      <p:grpSp>
        <p:nvGrpSpPr>
          <p:cNvPr id="162895" name="Group 79"/>
          <p:cNvGrpSpPr>
            <a:grpSpLocks/>
          </p:cNvGrpSpPr>
          <p:nvPr/>
        </p:nvGrpSpPr>
        <p:grpSpPr bwMode="auto">
          <a:xfrm>
            <a:off x="666750" y="4232275"/>
            <a:ext cx="2157413" cy="1654175"/>
            <a:chOff x="324" y="2519"/>
            <a:chExt cx="1359" cy="1042"/>
          </a:xfrm>
        </p:grpSpPr>
        <p:grpSp>
          <p:nvGrpSpPr>
            <p:cNvPr id="162896" name="Group 80"/>
            <p:cNvGrpSpPr>
              <a:grpSpLocks/>
            </p:cNvGrpSpPr>
            <p:nvPr/>
          </p:nvGrpSpPr>
          <p:grpSpPr bwMode="auto">
            <a:xfrm>
              <a:off x="324" y="2519"/>
              <a:ext cx="987" cy="741"/>
              <a:chOff x="815" y="2511"/>
              <a:chExt cx="987" cy="741"/>
            </a:xfrm>
          </p:grpSpPr>
          <p:grpSp>
            <p:nvGrpSpPr>
              <p:cNvPr id="162897" name="Group 81"/>
              <p:cNvGrpSpPr>
                <a:grpSpLocks/>
              </p:cNvGrpSpPr>
              <p:nvPr/>
            </p:nvGrpSpPr>
            <p:grpSpPr bwMode="auto">
              <a:xfrm>
                <a:off x="1552" y="2919"/>
                <a:ext cx="250" cy="232"/>
                <a:chOff x="1304" y="2377"/>
                <a:chExt cx="250" cy="232"/>
              </a:xfrm>
            </p:grpSpPr>
            <p:sp>
              <p:nvSpPr>
                <p:cNvPr id="162898" name="Oval 8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99" name="Text Box 8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2900" name="Group 84"/>
              <p:cNvGrpSpPr>
                <a:grpSpLocks/>
              </p:cNvGrpSpPr>
              <p:nvPr/>
            </p:nvGrpSpPr>
            <p:grpSpPr bwMode="auto">
              <a:xfrm>
                <a:off x="1227" y="2511"/>
                <a:ext cx="250" cy="232"/>
                <a:chOff x="1304" y="2377"/>
                <a:chExt cx="250" cy="232"/>
              </a:xfrm>
            </p:grpSpPr>
            <p:sp>
              <p:nvSpPr>
                <p:cNvPr id="162901" name="Oval 8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02" name="Text Box 8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2903" name="Line 87"/>
              <p:cNvSpPr>
                <a:spLocks noChangeShapeType="1"/>
              </p:cNvSpPr>
              <p:nvPr/>
            </p:nvSpPr>
            <p:spPr bwMode="auto">
              <a:xfrm flipH="1">
                <a:off x="987" y="2694"/>
                <a:ext cx="262" cy="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04" name="Line 88"/>
              <p:cNvSpPr>
                <a:spLocks noChangeShapeType="1"/>
              </p:cNvSpPr>
              <p:nvPr/>
            </p:nvSpPr>
            <p:spPr bwMode="auto">
              <a:xfrm>
                <a:off x="1427" y="2694"/>
                <a:ext cx="229" cy="25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905" name="Group 89"/>
              <p:cNvGrpSpPr>
                <a:grpSpLocks/>
              </p:cNvGrpSpPr>
              <p:nvPr/>
            </p:nvGrpSpPr>
            <p:grpSpPr bwMode="auto">
              <a:xfrm>
                <a:off x="815" y="2948"/>
                <a:ext cx="372" cy="304"/>
                <a:chOff x="358" y="3253"/>
                <a:chExt cx="372" cy="304"/>
              </a:xfrm>
            </p:grpSpPr>
            <p:sp>
              <p:nvSpPr>
                <p:cNvPr id="162906" name="Freeform 90"/>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07" name="Text Box 91"/>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grpSp>
          <p:nvGrpSpPr>
            <p:cNvPr id="162908" name="Group 92"/>
            <p:cNvGrpSpPr>
              <a:grpSpLocks/>
            </p:cNvGrpSpPr>
            <p:nvPr/>
          </p:nvGrpSpPr>
          <p:grpSpPr bwMode="auto">
            <a:xfrm>
              <a:off x="643" y="3255"/>
              <a:ext cx="372" cy="296"/>
              <a:chOff x="1100" y="3264"/>
              <a:chExt cx="372" cy="296"/>
            </a:xfrm>
          </p:grpSpPr>
          <p:sp>
            <p:nvSpPr>
              <p:cNvPr id="162909" name="Freeform 93"/>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10" name="Text Box 94"/>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grpSp>
          <p:nvGrpSpPr>
            <p:cNvPr id="162911" name="Group 95"/>
            <p:cNvGrpSpPr>
              <a:grpSpLocks/>
            </p:cNvGrpSpPr>
            <p:nvPr/>
          </p:nvGrpSpPr>
          <p:grpSpPr bwMode="auto">
            <a:xfrm>
              <a:off x="1311" y="3264"/>
              <a:ext cx="372" cy="297"/>
              <a:chOff x="1470" y="2951"/>
              <a:chExt cx="372" cy="297"/>
            </a:xfrm>
          </p:grpSpPr>
          <p:sp>
            <p:nvSpPr>
              <p:cNvPr id="162912" name="Freeform 96"/>
              <p:cNvSpPr>
                <a:spLocks/>
              </p:cNvSpPr>
              <p:nvPr/>
            </p:nvSpPr>
            <p:spPr bwMode="auto">
              <a:xfrm>
                <a:off x="1470" y="2951"/>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13" name="Text Box 97"/>
              <p:cNvSpPr txBox="1">
                <a:spLocks noChangeArrowheads="1"/>
              </p:cNvSpPr>
              <p:nvPr/>
            </p:nvSpPr>
            <p:spPr bwMode="auto">
              <a:xfrm>
                <a:off x="1561" y="3017"/>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grpSp>
        <p:sp>
          <p:nvSpPr>
            <p:cNvPr id="162914" name="Line 98"/>
            <p:cNvSpPr>
              <a:spLocks noChangeShapeType="1"/>
            </p:cNvSpPr>
            <p:nvPr/>
          </p:nvSpPr>
          <p:spPr bwMode="auto">
            <a:xfrm flipH="1">
              <a:off x="822" y="3092"/>
              <a:ext cx="237" cy="16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15" name="Line 99"/>
            <p:cNvSpPr>
              <a:spLocks noChangeShapeType="1"/>
            </p:cNvSpPr>
            <p:nvPr/>
          </p:nvSpPr>
          <p:spPr bwMode="auto">
            <a:xfrm>
              <a:off x="1271" y="3066"/>
              <a:ext cx="228" cy="1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2916" name="Group 100"/>
          <p:cNvGrpSpPr>
            <a:grpSpLocks/>
          </p:cNvGrpSpPr>
          <p:nvPr/>
        </p:nvGrpSpPr>
        <p:grpSpPr bwMode="auto">
          <a:xfrm>
            <a:off x="4302125" y="4883150"/>
            <a:ext cx="396875" cy="368300"/>
            <a:chOff x="1304" y="2377"/>
            <a:chExt cx="250" cy="232"/>
          </a:xfrm>
        </p:grpSpPr>
        <p:sp>
          <p:nvSpPr>
            <p:cNvPr id="162917" name="Oval 10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8" name="Text Box 10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2919" name="Group 103"/>
          <p:cNvGrpSpPr>
            <a:grpSpLocks/>
          </p:cNvGrpSpPr>
          <p:nvPr/>
        </p:nvGrpSpPr>
        <p:grpSpPr bwMode="auto">
          <a:xfrm>
            <a:off x="3786188" y="4235450"/>
            <a:ext cx="396875" cy="368300"/>
            <a:chOff x="1304" y="2377"/>
            <a:chExt cx="250" cy="232"/>
          </a:xfrm>
        </p:grpSpPr>
        <p:sp>
          <p:nvSpPr>
            <p:cNvPr id="162920" name="Oval 1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 name="Text Box 10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2922" name="Line 106"/>
          <p:cNvSpPr>
            <a:spLocks noChangeShapeType="1"/>
          </p:cNvSpPr>
          <p:nvPr/>
        </p:nvSpPr>
        <p:spPr bwMode="auto">
          <a:xfrm flipH="1">
            <a:off x="3405188" y="4525963"/>
            <a:ext cx="415925"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23" name="Line 107"/>
          <p:cNvSpPr>
            <a:spLocks noChangeShapeType="1"/>
          </p:cNvSpPr>
          <p:nvPr/>
        </p:nvSpPr>
        <p:spPr bwMode="auto">
          <a:xfrm>
            <a:off x="4103688" y="4525963"/>
            <a:ext cx="363537" cy="40322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924" name="Group 108"/>
          <p:cNvGrpSpPr>
            <a:grpSpLocks/>
          </p:cNvGrpSpPr>
          <p:nvPr/>
        </p:nvGrpSpPr>
        <p:grpSpPr bwMode="auto">
          <a:xfrm>
            <a:off x="3132138" y="4929188"/>
            <a:ext cx="590550" cy="482600"/>
            <a:chOff x="358" y="3253"/>
            <a:chExt cx="372" cy="304"/>
          </a:xfrm>
        </p:grpSpPr>
        <p:sp>
          <p:nvSpPr>
            <p:cNvPr id="162925" name="Freeform 109"/>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26" name="Text Box 110"/>
            <p:cNvSpPr txBox="1">
              <a:spLocks noChangeArrowheads="1"/>
            </p:cNvSpPr>
            <p:nvPr/>
          </p:nvSpPr>
          <p:spPr bwMode="auto">
            <a:xfrm>
              <a:off x="430" y="332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62927" name="Group 111"/>
          <p:cNvGrpSpPr>
            <a:grpSpLocks/>
          </p:cNvGrpSpPr>
          <p:nvPr/>
        </p:nvGrpSpPr>
        <p:grpSpPr bwMode="auto">
          <a:xfrm>
            <a:off x="3638550" y="5403850"/>
            <a:ext cx="590550" cy="469900"/>
            <a:chOff x="1100" y="3264"/>
            <a:chExt cx="372" cy="296"/>
          </a:xfrm>
        </p:grpSpPr>
        <p:sp>
          <p:nvSpPr>
            <p:cNvPr id="162928" name="Freeform 112"/>
            <p:cNvSpPr>
              <a:spLocks/>
            </p:cNvSpPr>
            <p:nvPr/>
          </p:nvSpPr>
          <p:spPr bwMode="auto">
            <a:xfrm>
              <a:off x="1100" y="3264"/>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29" name="Text Box 113"/>
            <p:cNvSpPr txBox="1">
              <a:spLocks noChangeArrowheads="1"/>
            </p:cNvSpPr>
            <p:nvPr/>
          </p:nvSpPr>
          <p:spPr bwMode="auto">
            <a:xfrm>
              <a:off x="1177" y="3328"/>
              <a:ext cx="1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sp>
        <p:nvSpPr>
          <p:cNvPr id="162930" name="Line 114"/>
          <p:cNvSpPr>
            <a:spLocks noChangeShapeType="1"/>
          </p:cNvSpPr>
          <p:nvPr/>
        </p:nvSpPr>
        <p:spPr bwMode="auto">
          <a:xfrm flipH="1">
            <a:off x="3922713" y="5145088"/>
            <a:ext cx="376237" cy="268287"/>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31" name="Line 115"/>
          <p:cNvSpPr>
            <a:spLocks noChangeShapeType="1"/>
          </p:cNvSpPr>
          <p:nvPr/>
        </p:nvSpPr>
        <p:spPr bwMode="auto">
          <a:xfrm>
            <a:off x="4635500" y="5103813"/>
            <a:ext cx="361950" cy="296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2932" name="Group 116"/>
          <p:cNvGrpSpPr>
            <a:grpSpLocks/>
          </p:cNvGrpSpPr>
          <p:nvPr/>
        </p:nvGrpSpPr>
        <p:grpSpPr bwMode="auto">
          <a:xfrm>
            <a:off x="7310438" y="4225925"/>
            <a:ext cx="396875" cy="368300"/>
            <a:chOff x="1304" y="2377"/>
            <a:chExt cx="250" cy="232"/>
          </a:xfrm>
        </p:grpSpPr>
        <p:sp>
          <p:nvSpPr>
            <p:cNvPr id="162933" name="Oval 11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34" name="Text Box 11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2935" name="Group 119"/>
          <p:cNvGrpSpPr>
            <a:grpSpLocks/>
          </p:cNvGrpSpPr>
          <p:nvPr/>
        </p:nvGrpSpPr>
        <p:grpSpPr bwMode="auto">
          <a:xfrm>
            <a:off x="6697663" y="4851400"/>
            <a:ext cx="396875" cy="368300"/>
            <a:chOff x="1304" y="2377"/>
            <a:chExt cx="250" cy="232"/>
          </a:xfrm>
        </p:grpSpPr>
        <p:sp>
          <p:nvSpPr>
            <p:cNvPr id="162936" name="Oval 12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37" name="Text Box 12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2938" name="Freeform 122"/>
          <p:cNvSpPr>
            <a:spLocks/>
          </p:cNvSpPr>
          <p:nvPr/>
        </p:nvSpPr>
        <p:spPr bwMode="auto">
          <a:xfrm>
            <a:off x="7075488" y="5392738"/>
            <a:ext cx="590550" cy="469900"/>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39" name="Line 123"/>
          <p:cNvSpPr>
            <a:spLocks noChangeShapeType="1"/>
          </p:cNvSpPr>
          <p:nvPr/>
        </p:nvSpPr>
        <p:spPr bwMode="auto">
          <a:xfrm flipH="1">
            <a:off x="6208713" y="5118100"/>
            <a:ext cx="496887" cy="2952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40" name="Line 124"/>
          <p:cNvSpPr>
            <a:spLocks noChangeShapeType="1"/>
          </p:cNvSpPr>
          <p:nvPr/>
        </p:nvSpPr>
        <p:spPr bwMode="auto">
          <a:xfrm>
            <a:off x="7015163" y="5118100"/>
            <a:ext cx="349250" cy="295275"/>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41" name="Line 125"/>
          <p:cNvSpPr>
            <a:spLocks noChangeShapeType="1"/>
          </p:cNvSpPr>
          <p:nvPr/>
        </p:nvSpPr>
        <p:spPr bwMode="auto">
          <a:xfrm flipH="1">
            <a:off x="6921500" y="4513263"/>
            <a:ext cx="415925" cy="376237"/>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42" name="Text Box 126"/>
          <p:cNvSpPr txBox="1">
            <a:spLocks noChangeArrowheads="1"/>
          </p:cNvSpPr>
          <p:nvPr/>
        </p:nvSpPr>
        <p:spPr bwMode="auto">
          <a:xfrm>
            <a:off x="7223125" y="5519738"/>
            <a:ext cx="315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Y</a:t>
            </a:r>
          </a:p>
        </p:txBody>
      </p:sp>
      <p:grpSp>
        <p:nvGrpSpPr>
          <p:cNvPr id="162943" name="Group 127"/>
          <p:cNvGrpSpPr>
            <a:grpSpLocks/>
          </p:cNvGrpSpPr>
          <p:nvPr/>
        </p:nvGrpSpPr>
        <p:grpSpPr bwMode="auto">
          <a:xfrm>
            <a:off x="5938838" y="5392738"/>
            <a:ext cx="590550" cy="471487"/>
            <a:chOff x="4747" y="2953"/>
            <a:chExt cx="372" cy="297"/>
          </a:xfrm>
        </p:grpSpPr>
        <p:sp>
          <p:nvSpPr>
            <p:cNvPr id="162944" name="Freeform 128"/>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45" name="Text Box 129"/>
            <p:cNvSpPr txBox="1">
              <a:spLocks noChangeArrowheads="1"/>
            </p:cNvSpPr>
            <p:nvPr/>
          </p:nvSpPr>
          <p:spPr bwMode="auto">
            <a:xfrm>
              <a:off x="4838" y="301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grpSp>
      <p:grpSp>
        <p:nvGrpSpPr>
          <p:cNvPr id="162946" name="Group 130"/>
          <p:cNvGrpSpPr>
            <a:grpSpLocks/>
          </p:cNvGrpSpPr>
          <p:nvPr/>
        </p:nvGrpSpPr>
        <p:grpSpPr bwMode="auto">
          <a:xfrm>
            <a:off x="7823200" y="4911725"/>
            <a:ext cx="590550" cy="954088"/>
            <a:chOff x="3617" y="3261"/>
            <a:chExt cx="372" cy="601"/>
          </a:xfrm>
        </p:grpSpPr>
        <p:sp>
          <p:nvSpPr>
            <p:cNvPr id="162947" name="Text Box 131"/>
            <p:cNvSpPr txBox="1">
              <a:spLocks noChangeArrowheads="1"/>
            </p:cNvSpPr>
            <p:nvPr/>
          </p:nvSpPr>
          <p:spPr bwMode="auto">
            <a:xfrm>
              <a:off x="3699" y="3616"/>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Z</a:t>
              </a:r>
            </a:p>
          </p:txBody>
        </p:sp>
        <p:sp>
          <p:nvSpPr>
            <p:cNvPr id="162948" name="Freeform 132"/>
            <p:cNvSpPr>
              <a:spLocks/>
            </p:cNvSpPr>
            <p:nvPr/>
          </p:nvSpPr>
          <p:spPr bwMode="auto">
            <a:xfrm>
              <a:off x="3617" y="3261"/>
              <a:ext cx="372" cy="601"/>
            </a:xfrm>
            <a:custGeom>
              <a:avLst/>
              <a:gdLst>
                <a:gd name="T0" fmla="*/ 178 w 372"/>
                <a:gd name="T1" fmla="*/ 0 h 601"/>
                <a:gd name="T2" fmla="*/ 0 w 372"/>
                <a:gd name="T3" fmla="*/ 601 h 601"/>
                <a:gd name="T4" fmla="*/ 372 w 372"/>
                <a:gd name="T5" fmla="*/ 593 h 601"/>
                <a:gd name="T6" fmla="*/ 178 w 372"/>
                <a:gd name="T7" fmla="*/ 0 h 601"/>
              </a:gdLst>
              <a:ahLst/>
              <a:cxnLst>
                <a:cxn ang="0">
                  <a:pos x="T0" y="T1"/>
                </a:cxn>
                <a:cxn ang="0">
                  <a:pos x="T2" y="T3"/>
                </a:cxn>
                <a:cxn ang="0">
                  <a:pos x="T4" y="T5"/>
                </a:cxn>
                <a:cxn ang="0">
                  <a:pos x="T6" y="T7"/>
                </a:cxn>
              </a:cxnLst>
              <a:rect l="0" t="0" r="r" b="b"/>
              <a:pathLst>
                <a:path w="372" h="601">
                  <a:moveTo>
                    <a:pt x="178" y="0"/>
                  </a:moveTo>
                  <a:lnTo>
                    <a:pt x="0" y="601"/>
                  </a:lnTo>
                  <a:lnTo>
                    <a:pt x="372" y="593"/>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2949" name="Line 133"/>
          <p:cNvSpPr>
            <a:spLocks noChangeShapeType="1"/>
          </p:cNvSpPr>
          <p:nvPr/>
        </p:nvSpPr>
        <p:spPr bwMode="auto">
          <a:xfrm>
            <a:off x="7629525" y="4483100"/>
            <a:ext cx="46990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50" name="Line 134"/>
          <p:cNvSpPr>
            <a:spLocks noChangeShapeType="1"/>
          </p:cNvSpPr>
          <p:nvPr/>
        </p:nvSpPr>
        <p:spPr bwMode="auto">
          <a:xfrm flipH="1">
            <a:off x="3925888" y="4603750"/>
            <a:ext cx="14287" cy="820738"/>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51" name="Freeform 135"/>
          <p:cNvSpPr>
            <a:spLocks/>
          </p:cNvSpPr>
          <p:nvPr/>
        </p:nvSpPr>
        <p:spPr bwMode="auto">
          <a:xfrm>
            <a:off x="3967163" y="4640263"/>
            <a:ext cx="882650" cy="1455737"/>
          </a:xfrm>
          <a:custGeom>
            <a:avLst/>
            <a:gdLst>
              <a:gd name="T0" fmla="*/ 449 w 556"/>
              <a:gd name="T1" fmla="*/ 917 h 917"/>
              <a:gd name="T2" fmla="*/ 525 w 556"/>
              <a:gd name="T3" fmla="*/ 655 h 917"/>
              <a:gd name="T4" fmla="*/ 525 w 556"/>
              <a:gd name="T5" fmla="*/ 519 h 917"/>
              <a:gd name="T6" fmla="*/ 339 w 556"/>
              <a:gd name="T7" fmla="*/ 443 h 917"/>
              <a:gd name="T8" fmla="*/ 186 w 556"/>
              <a:gd name="T9" fmla="*/ 392 h 917"/>
              <a:gd name="T10" fmla="*/ 161 w 556"/>
              <a:gd name="T11" fmla="*/ 197 h 917"/>
              <a:gd name="T12" fmla="*/ 127 w 556"/>
              <a:gd name="T13" fmla="*/ 53 h 917"/>
              <a:gd name="T14" fmla="*/ 59 w 556"/>
              <a:gd name="T15" fmla="*/ 28 h 917"/>
              <a:gd name="T16" fmla="*/ 17 w 556"/>
              <a:gd name="T17" fmla="*/ 223 h 917"/>
              <a:gd name="T18" fmla="*/ 42 w 556"/>
              <a:gd name="T19" fmla="*/ 417 h 917"/>
              <a:gd name="T20" fmla="*/ 271 w 556"/>
              <a:gd name="T21" fmla="*/ 697 h 917"/>
              <a:gd name="T22" fmla="*/ 212 w 556"/>
              <a:gd name="T23" fmla="*/ 849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917">
                <a:moveTo>
                  <a:pt x="449" y="917"/>
                </a:moveTo>
                <a:cubicBezTo>
                  <a:pt x="480" y="819"/>
                  <a:pt x="512" y="721"/>
                  <a:pt x="525" y="655"/>
                </a:cubicBezTo>
                <a:cubicBezTo>
                  <a:pt x="538" y="589"/>
                  <a:pt x="556" y="554"/>
                  <a:pt x="525" y="519"/>
                </a:cubicBezTo>
                <a:cubicBezTo>
                  <a:pt x="494" y="484"/>
                  <a:pt x="395" y="464"/>
                  <a:pt x="339" y="443"/>
                </a:cubicBezTo>
                <a:cubicBezTo>
                  <a:pt x="283" y="422"/>
                  <a:pt x="216" y="433"/>
                  <a:pt x="186" y="392"/>
                </a:cubicBezTo>
                <a:cubicBezTo>
                  <a:pt x="156" y="351"/>
                  <a:pt x="171" y="253"/>
                  <a:pt x="161" y="197"/>
                </a:cubicBezTo>
                <a:cubicBezTo>
                  <a:pt x="151" y="141"/>
                  <a:pt x="144" y="81"/>
                  <a:pt x="127" y="53"/>
                </a:cubicBezTo>
                <a:cubicBezTo>
                  <a:pt x="110" y="25"/>
                  <a:pt x="77" y="0"/>
                  <a:pt x="59" y="28"/>
                </a:cubicBezTo>
                <a:cubicBezTo>
                  <a:pt x="41" y="56"/>
                  <a:pt x="20" y="158"/>
                  <a:pt x="17" y="223"/>
                </a:cubicBezTo>
                <a:cubicBezTo>
                  <a:pt x="14" y="288"/>
                  <a:pt x="0" y="338"/>
                  <a:pt x="42" y="417"/>
                </a:cubicBezTo>
                <a:cubicBezTo>
                  <a:pt x="84" y="496"/>
                  <a:pt x="243" y="625"/>
                  <a:pt x="271" y="697"/>
                </a:cubicBezTo>
                <a:cubicBezTo>
                  <a:pt x="299" y="769"/>
                  <a:pt x="255" y="809"/>
                  <a:pt x="212" y="849"/>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952" name="Text Box 136"/>
          <p:cNvSpPr txBox="1">
            <a:spLocks noChangeArrowheads="1"/>
          </p:cNvSpPr>
          <p:nvPr/>
        </p:nvSpPr>
        <p:spPr bwMode="auto">
          <a:xfrm>
            <a:off x="4340225" y="4565650"/>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09600" y="304800"/>
            <a:ext cx="7772400" cy="334963"/>
          </a:xfrm>
        </p:spPr>
        <p:txBody>
          <a:bodyPr>
            <a:normAutofit fontScale="90000"/>
          </a:bodyPr>
          <a:lstStyle/>
          <a:p>
            <a:r>
              <a:rPr lang="en-US" sz="2800"/>
              <a:t>In Summary</a:t>
            </a:r>
          </a:p>
        </p:txBody>
      </p:sp>
      <p:sp>
        <p:nvSpPr>
          <p:cNvPr id="163843" name="Rectangle 3" descr="Rectangle: Click to edit Master text styles&#10;Second level&#10;Third level&#10;Fourth level&#10;Fifth level"/>
          <p:cNvSpPr>
            <a:spLocks noGrp="1" noChangeArrowheads="1"/>
          </p:cNvSpPr>
          <p:nvPr>
            <p:ph idx="1"/>
          </p:nvPr>
        </p:nvSpPr>
        <p:spPr>
          <a:xfrm>
            <a:off x="538163" y="698500"/>
            <a:ext cx="8213725" cy="576263"/>
          </a:xfrm>
        </p:spPr>
        <p:txBody>
          <a:bodyPr/>
          <a:lstStyle/>
          <a:p>
            <a:r>
              <a:rPr lang="en-US" sz="2400"/>
              <a:t>Case 2): </a:t>
            </a:r>
            <a:r>
              <a:rPr lang="en-US" sz="2000">
                <a:solidFill>
                  <a:srgbClr val="FF00FF"/>
                </a:solidFill>
              </a:rPr>
              <a:t>An insertion into the right subtree of the left child of </a:t>
            </a:r>
            <a:r>
              <a:rPr lang="en-US" sz="2000">
                <a:solidFill>
                  <a:srgbClr val="FF00FF"/>
                </a:solidFill>
                <a:sym typeface="Symbol" pitchFamily="18" charset="2"/>
              </a:rPr>
              <a:t>.</a:t>
            </a:r>
            <a:endParaRPr lang="en-US" sz="2400">
              <a:solidFill>
                <a:srgbClr val="FF00FF"/>
              </a:solidFill>
            </a:endParaRPr>
          </a:p>
          <a:p>
            <a:pPr>
              <a:buFont typeface="Wingdings" pitchFamily="2" charset="2"/>
              <a:buNone/>
            </a:pPr>
            <a:endParaRPr lang="en-US" sz="2000">
              <a:sym typeface="Symbol" pitchFamily="18" charset="2"/>
            </a:endParaRPr>
          </a:p>
        </p:txBody>
      </p:sp>
      <p:grpSp>
        <p:nvGrpSpPr>
          <p:cNvPr id="163844" name="Group 4"/>
          <p:cNvGrpSpPr>
            <a:grpSpLocks/>
          </p:cNvGrpSpPr>
          <p:nvPr/>
        </p:nvGrpSpPr>
        <p:grpSpPr bwMode="auto">
          <a:xfrm>
            <a:off x="601663" y="2724150"/>
            <a:ext cx="590550" cy="471488"/>
            <a:chOff x="4747" y="2953"/>
            <a:chExt cx="372" cy="297"/>
          </a:xfrm>
        </p:grpSpPr>
        <p:sp>
          <p:nvSpPr>
            <p:cNvPr id="163845" name="Freeform 5"/>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6" name="Text Box 6"/>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3847" name="Group 7"/>
          <p:cNvGrpSpPr>
            <a:grpSpLocks/>
          </p:cNvGrpSpPr>
          <p:nvPr/>
        </p:nvGrpSpPr>
        <p:grpSpPr bwMode="auto">
          <a:xfrm>
            <a:off x="1701800" y="1719263"/>
            <a:ext cx="396875" cy="368300"/>
            <a:chOff x="1304" y="2377"/>
            <a:chExt cx="250" cy="232"/>
          </a:xfrm>
        </p:grpSpPr>
        <p:sp>
          <p:nvSpPr>
            <p:cNvPr id="163848" name="Oval 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9" name="Text Box 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3850" name="Group 10"/>
          <p:cNvGrpSpPr>
            <a:grpSpLocks/>
          </p:cNvGrpSpPr>
          <p:nvPr/>
        </p:nvGrpSpPr>
        <p:grpSpPr bwMode="auto">
          <a:xfrm>
            <a:off x="2095500" y="2251075"/>
            <a:ext cx="590550" cy="482600"/>
            <a:chOff x="358" y="3253"/>
            <a:chExt cx="372" cy="304"/>
          </a:xfrm>
        </p:grpSpPr>
        <p:sp>
          <p:nvSpPr>
            <p:cNvPr id="163851" name="Freeform 1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52" name="Text Box 12"/>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63853" name="Line 13"/>
          <p:cNvSpPr>
            <a:spLocks noChangeShapeType="1"/>
          </p:cNvSpPr>
          <p:nvPr/>
        </p:nvSpPr>
        <p:spPr bwMode="auto">
          <a:xfrm>
            <a:off x="2009775" y="1971675"/>
            <a:ext cx="36353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854" name="Group 14"/>
          <p:cNvGrpSpPr>
            <a:grpSpLocks/>
          </p:cNvGrpSpPr>
          <p:nvPr/>
        </p:nvGrpSpPr>
        <p:grpSpPr bwMode="auto">
          <a:xfrm>
            <a:off x="1123950" y="2090738"/>
            <a:ext cx="396875" cy="368300"/>
            <a:chOff x="1304" y="2377"/>
            <a:chExt cx="250" cy="232"/>
          </a:xfrm>
        </p:grpSpPr>
        <p:sp>
          <p:nvSpPr>
            <p:cNvPr id="163855" name="Oval 1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6" name="Text Box 1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3857" name="Group 17"/>
          <p:cNvGrpSpPr>
            <a:grpSpLocks/>
          </p:cNvGrpSpPr>
          <p:nvPr/>
        </p:nvGrpSpPr>
        <p:grpSpPr bwMode="auto">
          <a:xfrm>
            <a:off x="1598613" y="2535238"/>
            <a:ext cx="396875" cy="368300"/>
            <a:chOff x="1304" y="2377"/>
            <a:chExt cx="250" cy="232"/>
          </a:xfrm>
        </p:grpSpPr>
        <p:sp>
          <p:nvSpPr>
            <p:cNvPr id="163858" name="Oval 1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9" name="Text Box 1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3860" name="Line 20"/>
          <p:cNvSpPr>
            <a:spLocks noChangeShapeType="1"/>
          </p:cNvSpPr>
          <p:nvPr/>
        </p:nvSpPr>
        <p:spPr bwMode="auto">
          <a:xfrm>
            <a:off x="450850" y="2254250"/>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1" name="Line 21"/>
          <p:cNvSpPr>
            <a:spLocks noChangeShapeType="1"/>
          </p:cNvSpPr>
          <p:nvPr/>
        </p:nvSpPr>
        <p:spPr bwMode="auto">
          <a:xfrm>
            <a:off x="427038" y="2719388"/>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2" name="Line 22"/>
          <p:cNvSpPr>
            <a:spLocks noChangeShapeType="1"/>
          </p:cNvSpPr>
          <p:nvPr/>
        </p:nvSpPr>
        <p:spPr bwMode="auto">
          <a:xfrm>
            <a:off x="396875" y="3192463"/>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3" name="Line 23"/>
          <p:cNvSpPr>
            <a:spLocks noChangeShapeType="1"/>
          </p:cNvSpPr>
          <p:nvPr/>
        </p:nvSpPr>
        <p:spPr bwMode="auto">
          <a:xfrm>
            <a:off x="382588" y="3663950"/>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4" name="Line 24"/>
          <p:cNvSpPr>
            <a:spLocks noChangeShapeType="1"/>
          </p:cNvSpPr>
          <p:nvPr/>
        </p:nvSpPr>
        <p:spPr bwMode="auto">
          <a:xfrm flipH="1">
            <a:off x="1377950" y="1927225"/>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5" name="Line 25"/>
          <p:cNvSpPr>
            <a:spLocks noChangeShapeType="1"/>
          </p:cNvSpPr>
          <p:nvPr/>
        </p:nvSpPr>
        <p:spPr bwMode="auto">
          <a:xfrm>
            <a:off x="1431925" y="2398713"/>
            <a:ext cx="2286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6" name="Line 26"/>
          <p:cNvSpPr>
            <a:spLocks noChangeShapeType="1"/>
          </p:cNvSpPr>
          <p:nvPr/>
        </p:nvSpPr>
        <p:spPr bwMode="auto">
          <a:xfrm flipH="1">
            <a:off x="881063" y="2398713"/>
            <a:ext cx="268287" cy="322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7" name="Line 27"/>
          <p:cNvSpPr>
            <a:spLocks noChangeShapeType="1"/>
          </p:cNvSpPr>
          <p:nvPr/>
        </p:nvSpPr>
        <p:spPr bwMode="auto">
          <a:xfrm>
            <a:off x="1862138" y="2868613"/>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8" name="Line 28"/>
          <p:cNvSpPr>
            <a:spLocks noChangeShapeType="1"/>
          </p:cNvSpPr>
          <p:nvPr/>
        </p:nvSpPr>
        <p:spPr bwMode="auto">
          <a:xfrm flipH="1">
            <a:off x="1377950" y="2855913"/>
            <a:ext cx="255588"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69" name="Freeform 29"/>
          <p:cNvSpPr>
            <a:spLocks/>
          </p:cNvSpPr>
          <p:nvPr/>
        </p:nvSpPr>
        <p:spPr bwMode="auto">
          <a:xfrm>
            <a:off x="1149350" y="3192463"/>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70" name="Freeform 30"/>
          <p:cNvSpPr>
            <a:spLocks/>
          </p:cNvSpPr>
          <p:nvPr/>
        </p:nvSpPr>
        <p:spPr bwMode="auto">
          <a:xfrm>
            <a:off x="2001838" y="3211513"/>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71" name="Text Box 31"/>
          <p:cNvSpPr txBox="1">
            <a:spLocks noChangeArrowheads="1"/>
          </p:cNvSpPr>
          <p:nvPr/>
        </p:nvSpPr>
        <p:spPr bwMode="auto">
          <a:xfrm>
            <a:off x="1244600" y="3251200"/>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63872" name="Text Box 32"/>
          <p:cNvSpPr txBox="1">
            <a:spLocks noChangeArrowheads="1"/>
          </p:cNvSpPr>
          <p:nvPr/>
        </p:nvSpPr>
        <p:spPr bwMode="auto">
          <a:xfrm>
            <a:off x="2093913" y="325120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nvGrpSpPr>
          <p:cNvPr id="163873" name="Group 33"/>
          <p:cNvGrpSpPr>
            <a:grpSpLocks/>
          </p:cNvGrpSpPr>
          <p:nvPr/>
        </p:nvGrpSpPr>
        <p:grpSpPr bwMode="auto">
          <a:xfrm>
            <a:off x="2919413" y="2727325"/>
            <a:ext cx="590550" cy="471488"/>
            <a:chOff x="4747" y="2953"/>
            <a:chExt cx="372" cy="297"/>
          </a:xfrm>
        </p:grpSpPr>
        <p:sp>
          <p:nvSpPr>
            <p:cNvPr id="163874" name="Freeform 34"/>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75" name="Text Box 35"/>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3876" name="Group 36"/>
          <p:cNvGrpSpPr>
            <a:grpSpLocks/>
          </p:cNvGrpSpPr>
          <p:nvPr/>
        </p:nvGrpSpPr>
        <p:grpSpPr bwMode="auto">
          <a:xfrm>
            <a:off x="4019550" y="1722438"/>
            <a:ext cx="396875" cy="368300"/>
            <a:chOff x="1304" y="2377"/>
            <a:chExt cx="250" cy="232"/>
          </a:xfrm>
        </p:grpSpPr>
        <p:sp>
          <p:nvSpPr>
            <p:cNvPr id="163877" name="Oval 3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8" name="Text Box 3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3879" name="Group 39"/>
          <p:cNvGrpSpPr>
            <a:grpSpLocks/>
          </p:cNvGrpSpPr>
          <p:nvPr/>
        </p:nvGrpSpPr>
        <p:grpSpPr bwMode="auto">
          <a:xfrm>
            <a:off x="4413250" y="2254250"/>
            <a:ext cx="590550" cy="482600"/>
            <a:chOff x="358" y="3253"/>
            <a:chExt cx="372" cy="304"/>
          </a:xfrm>
        </p:grpSpPr>
        <p:sp>
          <p:nvSpPr>
            <p:cNvPr id="163880" name="Freeform 40"/>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81" name="Text Box 41"/>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63882" name="Line 42"/>
          <p:cNvSpPr>
            <a:spLocks noChangeShapeType="1"/>
          </p:cNvSpPr>
          <p:nvPr/>
        </p:nvSpPr>
        <p:spPr bwMode="auto">
          <a:xfrm>
            <a:off x="4327525" y="1974850"/>
            <a:ext cx="36353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883" name="Group 43"/>
          <p:cNvGrpSpPr>
            <a:grpSpLocks/>
          </p:cNvGrpSpPr>
          <p:nvPr/>
        </p:nvGrpSpPr>
        <p:grpSpPr bwMode="auto">
          <a:xfrm>
            <a:off x="3441700" y="2093913"/>
            <a:ext cx="396875" cy="368300"/>
            <a:chOff x="1304" y="2377"/>
            <a:chExt cx="250" cy="232"/>
          </a:xfrm>
        </p:grpSpPr>
        <p:sp>
          <p:nvSpPr>
            <p:cNvPr id="163884" name="Oval 4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5" name="Text Box 4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3886" name="Group 46"/>
          <p:cNvGrpSpPr>
            <a:grpSpLocks/>
          </p:cNvGrpSpPr>
          <p:nvPr/>
        </p:nvGrpSpPr>
        <p:grpSpPr bwMode="auto">
          <a:xfrm>
            <a:off x="3916363" y="2538413"/>
            <a:ext cx="396875" cy="368300"/>
            <a:chOff x="1304" y="2377"/>
            <a:chExt cx="250" cy="232"/>
          </a:xfrm>
        </p:grpSpPr>
        <p:sp>
          <p:nvSpPr>
            <p:cNvPr id="163887"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8"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3889" name="Line 49"/>
          <p:cNvSpPr>
            <a:spLocks noChangeShapeType="1"/>
          </p:cNvSpPr>
          <p:nvPr/>
        </p:nvSpPr>
        <p:spPr bwMode="auto">
          <a:xfrm flipH="1">
            <a:off x="3695700" y="1930400"/>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0" name="Line 50"/>
          <p:cNvSpPr>
            <a:spLocks noChangeShapeType="1"/>
          </p:cNvSpPr>
          <p:nvPr/>
        </p:nvSpPr>
        <p:spPr bwMode="auto">
          <a:xfrm>
            <a:off x="3749675" y="2401888"/>
            <a:ext cx="228600" cy="2286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1" name="Line 51"/>
          <p:cNvSpPr>
            <a:spLocks noChangeShapeType="1"/>
          </p:cNvSpPr>
          <p:nvPr/>
        </p:nvSpPr>
        <p:spPr bwMode="auto">
          <a:xfrm flipH="1">
            <a:off x="3198813" y="2401888"/>
            <a:ext cx="268287" cy="322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2" name="Line 52"/>
          <p:cNvSpPr>
            <a:spLocks noChangeShapeType="1"/>
          </p:cNvSpPr>
          <p:nvPr/>
        </p:nvSpPr>
        <p:spPr bwMode="auto">
          <a:xfrm>
            <a:off x="4179888" y="2871788"/>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3" name="Line 53"/>
          <p:cNvSpPr>
            <a:spLocks noChangeShapeType="1"/>
          </p:cNvSpPr>
          <p:nvPr/>
        </p:nvSpPr>
        <p:spPr bwMode="auto">
          <a:xfrm flipH="1">
            <a:off x="3695700" y="2859088"/>
            <a:ext cx="255588"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4" name="Freeform 54"/>
          <p:cNvSpPr>
            <a:spLocks/>
          </p:cNvSpPr>
          <p:nvPr/>
        </p:nvSpPr>
        <p:spPr bwMode="auto">
          <a:xfrm>
            <a:off x="3467100" y="3195638"/>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5" name="Freeform 55"/>
          <p:cNvSpPr>
            <a:spLocks/>
          </p:cNvSpPr>
          <p:nvPr/>
        </p:nvSpPr>
        <p:spPr bwMode="auto">
          <a:xfrm>
            <a:off x="4319588" y="3214688"/>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6" name="Text Box 56"/>
          <p:cNvSpPr txBox="1">
            <a:spLocks noChangeArrowheads="1"/>
          </p:cNvSpPr>
          <p:nvPr/>
        </p:nvSpPr>
        <p:spPr bwMode="auto">
          <a:xfrm>
            <a:off x="3562350" y="3254375"/>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63897" name="Text Box 57"/>
          <p:cNvSpPr txBox="1">
            <a:spLocks noChangeArrowheads="1"/>
          </p:cNvSpPr>
          <p:nvPr/>
        </p:nvSpPr>
        <p:spPr bwMode="auto">
          <a:xfrm>
            <a:off x="4411663" y="325437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63898" name="Line 58"/>
          <p:cNvSpPr>
            <a:spLocks noChangeShapeType="1"/>
          </p:cNvSpPr>
          <p:nvPr/>
        </p:nvSpPr>
        <p:spPr bwMode="auto">
          <a:xfrm>
            <a:off x="3636963" y="2465388"/>
            <a:ext cx="68262" cy="72707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9" name="Freeform 59"/>
          <p:cNvSpPr>
            <a:spLocks/>
          </p:cNvSpPr>
          <p:nvPr/>
        </p:nvSpPr>
        <p:spPr bwMode="auto">
          <a:xfrm>
            <a:off x="3684588" y="2490788"/>
            <a:ext cx="717550" cy="1252537"/>
          </a:xfrm>
          <a:custGeom>
            <a:avLst/>
            <a:gdLst>
              <a:gd name="T0" fmla="*/ 351 w 452"/>
              <a:gd name="T1" fmla="*/ 679 h 789"/>
              <a:gd name="T2" fmla="*/ 445 w 452"/>
              <a:gd name="T3" fmla="*/ 467 h 789"/>
              <a:gd name="T4" fmla="*/ 309 w 452"/>
              <a:gd name="T5" fmla="*/ 357 h 789"/>
              <a:gd name="T6" fmla="*/ 123 w 452"/>
              <a:gd name="T7" fmla="*/ 264 h 789"/>
              <a:gd name="T8" fmla="*/ 123 w 452"/>
              <a:gd name="T9" fmla="*/ 77 h 789"/>
              <a:gd name="T10" fmla="*/ 21 w 452"/>
              <a:gd name="T11" fmla="*/ 27 h 789"/>
              <a:gd name="T12" fmla="*/ 30 w 452"/>
              <a:gd name="T13" fmla="*/ 238 h 789"/>
              <a:gd name="T14" fmla="*/ 199 w 452"/>
              <a:gd name="T15" fmla="*/ 628 h 789"/>
              <a:gd name="T16" fmla="*/ 131 w 452"/>
              <a:gd name="T17"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789">
                <a:moveTo>
                  <a:pt x="351" y="679"/>
                </a:moveTo>
                <a:cubicBezTo>
                  <a:pt x="401" y="600"/>
                  <a:pt x="452" y="521"/>
                  <a:pt x="445" y="467"/>
                </a:cubicBezTo>
                <a:cubicBezTo>
                  <a:pt x="438" y="413"/>
                  <a:pt x="363" y="391"/>
                  <a:pt x="309" y="357"/>
                </a:cubicBezTo>
                <a:cubicBezTo>
                  <a:pt x="255" y="323"/>
                  <a:pt x="154" y="311"/>
                  <a:pt x="123" y="264"/>
                </a:cubicBezTo>
                <a:cubicBezTo>
                  <a:pt x="92" y="217"/>
                  <a:pt x="140" y="117"/>
                  <a:pt x="123" y="77"/>
                </a:cubicBezTo>
                <a:cubicBezTo>
                  <a:pt x="106" y="37"/>
                  <a:pt x="36" y="0"/>
                  <a:pt x="21" y="27"/>
                </a:cubicBezTo>
                <a:cubicBezTo>
                  <a:pt x="6" y="54"/>
                  <a:pt x="0" y="138"/>
                  <a:pt x="30" y="238"/>
                </a:cubicBezTo>
                <a:cubicBezTo>
                  <a:pt x="60" y="338"/>
                  <a:pt x="182" y="536"/>
                  <a:pt x="199" y="628"/>
                </a:cubicBezTo>
                <a:cubicBezTo>
                  <a:pt x="216" y="720"/>
                  <a:pt x="173" y="754"/>
                  <a:pt x="131" y="789"/>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00" name="Group 60"/>
          <p:cNvGrpSpPr>
            <a:grpSpLocks/>
          </p:cNvGrpSpPr>
          <p:nvPr/>
        </p:nvGrpSpPr>
        <p:grpSpPr bwMode="auto">
          <a:xfrm>
            <a:off x="5478463" y="3189288"/>
            <a:ext cx="590550" cy="471487"/>
            <a:chOff x="4747" y="2953"/>
            <a:chExt cx="372" cy="297"/>
          </a:xfrm>
        </p:grpSpPr>
        <p:sp>
          <p:nvSpPr>
            <p:cNvPr id="163901" name="Freeform 6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02" name="Text Box 6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3903" name="Group 63"/>
          <p:cNvGrpSpPr>
            <a:grpSpLocks/>
          </p:cNvGrpSpPr>
          <p:nvPr/>
        </p:nvGrpSpPr>
        <p:grpSpPr bwMode="auto">
          <a:xfrm>
            <a:off x="6896100" y="1712913"/>
            <a:ext cx="396875" cy="368300"/>
            <a:chOff x="1304" y="2377"/>
            <a:chExt cx="250" cy="232"/>
          </a:xfrm>
        </p:grpSpPr>
        <p:sp>
          <p:nvSpPr>
            <p:cNvPr id="163904" name="Oval 6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5" name="Text Box 6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3906" name="Group 66"/>
          <p:cNvGrpSpPr>
            <a:grpSpLocks/>
          </p:cNvGrpSpPr>
          <p:nvPr/>
        </p:nvGrpSpPr>
        <p:grpSpPr bwMode="auto">
          <a:xfrm>
            <a:off x="7289800" y="2244725"/>
            <a:ext cx="590550" cy="482600"/>
            <a:chOff x="358" y="3253"/>
            <a:chExt cx="372" cy="304"/>
          </a:xfrm>
        </p:grpSpPr>
        <p:sp>
          <p:nvSpPr>
            <p:cNvPr id="163907" name="Freeform 6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08" name="Text Box 6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63909" name="Line 69"/>
          <p:cNvSpPr>
            <a:spLocks noChangeShapeType="1"/>
          </p:cNvSpPr>
          <p:nvPr/>
        </p:nvSpPr>
        <p:spPr bwMode="auto">
          <a:xfrm>
            <a:off x="7204075" y="1965325"/>
            <a:ext cx="363538"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10" name="Group 70"/>
          <p:cNvGrpSpPr>
            <a:grpSpLocks/>
          </p:cNvGrpSpPr>
          <p:nvPr/>
        </p:nvGrpSpPr>
        <p:grpSpPr bwMode="auto">
          <a:xfrm>
            <a:off x="6318250" y="2084388"/>
            <a:ext cx="396875" cy="368300"/>
            <a:chOff x="1304" y="2377"/>
            <a:chExt cx="250" cy="232"/>
          </a:xfrm>
        </p:grpSpPr>
        <p:sp>
          <p:nvSpPr>
            <p:cNvPr id="163911" name="Oval 7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2" name="Text Box 7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3913" name="Group 73"/>
          <p:cNvGrpSpPr>
            <a:grpSpLocks/>
          </p:cNvGrpSpPr>
          <p:nvPr/>
        </p:nvGrpSpPr>
        <p:grpSpPr bwMode="auto">
          <a:xfrm>
            <a:off x="5903913" y="2528888"/>
            <a:ext cx="396875" cy="368300"/>
            <a:chOff x="1304" y="2377"/>
            <a:chExt cx="250" cy="232"/>
          </a:xfrm>
        </p:grpSpPr>
        <p:sp>
          <p:nvSpPr>
            <p:cNvPr id="163914" name="Oval 7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5" name="Text Box 7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3916" name="Line 76"/>
          <p:cNvSpPr>
            <a:spLocks noChangeShapeType="1"/>
          </p:cNvSpPr>
          <p:nvPr/>
        </p:nvSpPr>
        <p:spPr bwMode="auto">
          <a:xfrm flipH="1">
            <a:off x="6572250" y="1920875"/>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17" name="Group 77"/>
          <p:cNvGrpSpPr>
            <a:grpSpLocks/>
          </p:cNvGrpSpPr>
          <p:nvPr/>
        </p:nvGrpSpPr>
        <p:grpSpPr bwMode="auto">
          <a:xfrm>
            <a:off x="6267450" y="3186113"/>
            <a:ext cx="471488" cy="455612"/>
            <a:chOff x="3941" y="3283"/>
            <a:chExt cx="297" cy="287"/>
          </a:xfrm>
        </p:grpSpPr>
        <p:sp>
          <p:nvSpPr>
            <p:cNvPr id="163918" name="Freeform 78"/>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19" name="Text Box 79"/>
            <p:cNvSpPr txBox="1">
              <a:spLocks noChangeArrowheads="1"/>
            </p:cNvSpPr>
            <p:nvPr/>
          </p:nvSpPr>
          <p:spPr bwMode="auto">
            <a:xfrm>
              <a:off x="4001"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63920" name="Group 80"/>
          <p:cNvGrpSpPr>
            <a:grpSpLocks/>
          </p:cNvGrpSpPr>
          <p:nvPr/>
        </p:nvGrpSpPr>
        <p:grpSpPr bwMode="auto">
          <a:xfrm>
            <a:off x="6657975" y="2719388"/>
            <a:ext cx="471488" cy="436562"/>
            <a:chOff x="4478" y="3295"/>
            <a:chExt cx="297" cy="275"/>
          </a:xfrm>
        </p:grpSpPr>
        <p:sp>
          <p:nvSpPr>
            <p:cNvPr id="163921" name="Freeform 81"/>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2" name="Text Box 82"/>
            <p:cNvSpPr txBox="1">
              <a:spLocks noChangeArrowheads="1"/>
            </p:cNvSpPr>
            <p:nvPr/>
          </p:nvSpPr>
          <p:spPr bwMode="auto">
            <a:xfrm>
              <a:off x="4536"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63923" name="Line 83"/>
          <p:cNvSpPr>
            <a:spLocks noChangeShapeType="1"/>
          </p:cNvSpPr>
          <p:nvPr/>
        </p:nvSpPr>
        <p:spPr bwMode="auto">
          <a:xfrm>
            <a:off x="6623050" y="235743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4" name="Line 84"/>
          <p:cNvSpPr>
            <a:spLocks noChangeShapeType="1"/>
          </p:cNvSpPr>
          <p:nvPr/>
        </p:nvSpPr>
        <p:spPr bwMode="auto">
          <a:xfrm flipH="1">
            <a:off x="5762625" y="2801938"/>
            <a:ext cx="160338"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5" name="Line 85"/>
          <p:cNvSpPr>
            <a:spLocks noChangeShapeType="1"/>
          </p:cNvSpPr>
          <p:nvPr/>
        </p:nvSpPr>
        <p:spPr bwMode="auto">
          <a:xfrm>
            <a:off x="6219825" y="2828925"/>
            <a:ext cx="295275"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6" name="Line 86"/>
          <p:cNvSpPr>
            <a:spLocks noChangeShapeType="1"/>
          </p:cNvSpPr>
          <p:nvPr/>
        </p:nvSpPr>
        <p:spPr bwMode="auto">
          <a:xfrm>
            <a:off x="657225" y="4325938"/>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7" name="Line 87"/>
          <p:cNvSpPr>
            <a:spLocks noChangeShapeType="1"/>
          </p:cNvSpPr>
          <p:nvPr/>
        </p:nvSpPr>
        <p:spPr bwMode="auto">
          <a:xfrm>
            <a:off x="633413" y="4791075"/>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8" name="Line 88"/>
          <p:cNvSpPr>
            <a:spLocks noChangeShapeType="1"/>
          </p:cNvSpPr>
          <p:nvPr/>
        </p:nvSpPr>
        <p:spPr bwMode="auto">
          <a:xfrm>
            <a:off x="603250" y="5264150"/>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29" name="Line 89"/>
          <p:cNvSpPr>
            <a:spLocks noChangeShapeType="1"/>
          </p:cNvSpPr>
          <p:nvPr/>
        </p:nvSpPr>
        <p:spPr bwMode="auto">
          <a:xfrm>
            <a:off x="588963" y="5735638"/>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30" name="Group 90"/>
          <p:cNvGrpSpPr>
            <a:grpSpLocks/>
          </p:cNvGrpSpPr>
          <p:nvPr/>
        </p:nvGrpSpPr>
        <p:grpSpPr bwMode="auto">
          <a:xfrm>
            <a:off x="615950" y="5273675"/>
            <a:ext cx="590550" cy="471488"/>
            <a:chOff x="4747" y="2953"/>
            <a:chExt cx="372" cy="297"/>
          </a:xfrm>
        </p:grpSpPr>
        <p:sp>
          <p:nvSpPr>
            <p:cNvPr id="163931" name="Freeform 9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32" name="Text Box 9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3933" name="Group 93"/>
          <p:cNvGrpSpPr>
            <a:grpSpLocks/>
          </p:cNvGrpSpPr>
          <p:nvPr/>
        </p:nvGrpSpPr>
        <p:grpSpPr bwMode="auto">
          <a:xfrm>
            <a:off x="2033588" y="3797300"/>
            <a:ext cx="396875" cy="368300"/>
            <a:chOff x="1304" y="2377"/>
            <a:chExt cx="250" cy="232"/>
          </a:xfrm>
        </p:grpSpPr>
        <p:sp>
          <p:nvSpPr>
            <p:cNvPr id="163934" name="Oval 9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5" name="Text Box 9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3936" name="Group 96"/>
          <p:cNvGrpSpPr>
            <a:grpSpLocks/>
          </p:cNvGrpSpPr>
          <p:nvPr/>
        </p:nvGrpSpPr>
        <p:grpSpPr bwMode="auto">
          <a:xfrm>
            <a:off x="2427288" y="4329113"/>
            <a:ext cx="590550" cy="482600"/>
            <a:chOff x="358" y="3253"/>
            <a:chExt cx="372" cy="304"/>
          </a:xfrm>
        </p:grpSpPr>
        <p:sp>
          <p:nvSpPr>
            <p:cNvPr id="163937" name="Freeform 9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38" name="Text Box 9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sp>
        <p:nvSpPr>
          <p:cNvPr id="163939" name="Line 99"/>
          <p:cNvSpPr>
            <a:spLocks noChangeShapeType="1"/>
          </p:cNvSpPr>
          <p:nvPr/>
        </p:nvSpPr>
        <p:spPr bwMode="auto">
          <a:xfrm>
            <a:off x="2341563" y="4049713"/>
            <a:ext cx="363537"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40" name="Group 100"/>
          <p:cNvGrpSpPr>
            <a:grpSpLocks/>
          </p:cNvGrpSpPr>
          <p:nvPr/>
        </p:nvGrpSpPr>
        <p:grpSpPr bwMode="auto">
          <a:xfrm>
            <a:off x="1455738" y="4168775"/>
            <a:ext cx="396875" cy="368300"/>
            <a:chOff x="1304" y="2377"/>
            <a:chExt cx="250" cy="232"/>
          </a:xfrm>
        </p:grpSpPr>
        <p:sp>
          <p:nvSpPr>
            <p:cNvPr id="163941" name="Oval 10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2" name="Text Box 10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3943" name="Group 103"/>
          <p:cNvGrpSpPr>
            <a:grpSpLocks/>
          </p:cNvGrpSpPr>
          <p:nvPr/>
        </p:nvGrpSpPr>
        <p:grpSpPr bwMode="auto">
          <a:xfrm>
            <a:off x="1041400" y="4613275"/>
            <a:ext cx="396875" cy="368300"/>
            <a:chOff x="1304" y="2377"/>
            <a:chExt cx="250" cy="232"/>
          </a:xfrm>
        </p:grpSpPr>
        <p:sp>
          <p:nvSpPr>
            <p:cNvPr id="163944" name="Oval 1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5" name="Text Box 10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3946" name="Line 106"/>
          <p:cNvSpPr>
            <a:spLocks noChangeShapeType="1"/>
          </p:cNvSpPr>
          <p:nvPr/>
        </p:nvSpPr>
        <p:spPr bwMode="auto">
          <a:xfrm flipH="1">
            <a:off x="1709738" y="4005263"/>
            <a:ext cx="322262" cy="2016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47" name="Group 107"/>
          <p:cNvGrpSpPr>
            <a:grpSpLocks/>
          </p:cNvGrpSpPr>
          <p:nvPr/>
        </p:nvGrpSpPr>
        <p:grpSpPr bwMode="auto">
          <a:xfrm>
            <a:off x="1404938" y="5270500"/>
            <a:ext cx="471487" cy="455613"/>
            <a:chOff x="3941" y="3283"/>
            <a:chExt cx="297" cy="287"/>
          </a:xfrm>
        </p:grpSpPr>
        <p:sp>
          <p:nvSpPr>
            <p:cNvPr id="163948" name="Freeform 108"/>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49" name="Text Box 109"/>
            <p:cNvSpPr txBox="1">
              <a:spLocks noChangeArrowheads="1"/>
            </p:cNvSpPr>
            <p:nvPr/>
          </p:nvSpPr>
          <p:spPr bwMode="auto">
            <a:xfrm>
              <a:off x="4001"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63950" name="Group 110"/>
          <p:cNvGrpSpPr>
            <a:grpSpLocks/>
          </p:cNvGrpSpPr>
          <p:nvPr/>
        </p:nvGrpSpPr>
        <p:grpSpPr bwMode="auto">
          <a:xfrm>
            <a:off x="1795463" y="4803775"/>
            <a:ext cx="471487" cy="436563"/>
            <a:chOff x="4478" y="3295"/>
            <a:chExt cx="297" cy="275"/>
          </a:xfrm>
        </p:grpSpPr>
        <p:sp>
          <p:nvSpPr>
            <p:cNvPr id="163951" name="Freeform 111"/>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2" name="Text Box 112"/>
            <p:cNvSpPr txBox="1">
              <a:spLocks noChangeArrowheads="1"/>
            </p:cNvSpPr>
            <p:nvPr/>
          </p:nvSpPr>
          <p:spPr bwMode="auto">
            <a:xfrm>
              <a:off x="4536"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63953" name="Line 113"/>
          <p:cNvSpPr>
            <a:spLocks noChangeShapeType="1"/>
          </p:cNvSpPr>
          <p:nvPr/>
        </p:nvSpPr>
        <p:spPr bwMode="auto">
          <a:xfrm>
            <a:off x="1760538" y="4441825"/>
            <a:ext cx="282575" cy="363538"/>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4" name="Line 114"/>
          <p:cNvSpPr>
            <a:spLocks noChangeShapeType="1"/>
          </p:cNvSpPr>
          <p:nvPr/>
        </p:nvSpPr>
        <p:spPr bwMode="auto">
          <a:xfrm flipH="1">
            <a:off x="900113" y="4886325"/>
            <a:ext cx="160337"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5" name="Line 115"/>
          <p:cNvSpPr>
            <a:spLocks noChangeShapeType="1"/>
          </p:cNvSpPr>
          <p:nvPr/>
        </p:nvSpPr>
        <p:spPr bwMode="auto">
          <a:xfrm>
            <a:off x="1357313" y="4913313"/>
            <a:ext cx="2952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6" name="Line 116"/>
          <p:cNvSpPr>
            <a:spLocks noChangeShapeType="1"/>
          </p:cNvSpPr>
          <p:nvPr/>
        </p:nvSpPr>
        <p:spPr bwMode="auto">
          <a:xfrm flipH="1">
            <a:off x="2036763" y="4164013"/>
            <a:ext cx="161925" cy="646112"/>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7" name="Freeform 117"/>
          <p:cNvSpPr>
            <a:spLocks/>
          </p:cNvSpPr>
          <p:nvPr/>
        </p:nvSpPr>
        <p:spPr bwMode="auto">
          <a:xfrm>
            <a:off x="1427163" y="4144963"/>
            <a:ext cx="1000125" cy="1646237"/>
          </a:xfrm>
          <a:custGeom>
            <a:avLst/>
            <a:gdLst>
              <a:gd name="T0" fmla="*/ 333 w 630"/>
              <a:gd name="T1" fmla="*/ 986 h 1037"/>
              <a:gd name="T2" fmla="*/ 223 w 630"/>
              <a:gd name="T3" fmla="*/ 766 h 1037"/>
              <a:gd name="T4" fmla="*/ 20 w 630"/>
              <a:gd name="T5" fmla="*/ 495 h 1037"/>
              <a:gd name="T6" fmla="*/ 105 w 630"/>
              <a:gd name="T7" fmla="*/ 326 h 1037"/>
              <a:gd name="T8" fmla="*/ 257 w 630"/>
              <a:gd name="T9" fmla="*/ 241 h 1037"/>
              <a:gd name="T10" fmla="*/ 283 w 630"/>
              <a:gd name="T11" fmla="*/ 80 h 1037"/>
              <a:gd name="T12" fmla="*/ 359 w 630"/>
              <a:gd name="T13" fmla="*/ 4 h 1037"/>
              <a:gd name="T14" fmla="*/ 427 w 630"/>
              <a:gd name="T15" fmla="*/ 55 h 1037"/>
              <a:gd name="T16" fmla="*/ 393 w 630"/>
              <a:gd name="T17" fmla="*/ 182 h 1037"/>
              <a:gd name="T18" fmla="*/ 333 w 630"/>
              <a:gd name="T19" fmla="*/ 351 h 1037"/>
              <a:gd name="T20" fmla="*/ 206 w 630"/>
              <a:gd name="T21" fmla="*/ 537 h 1037"/>
              <a:gd name="T22" fmla="*/ 181 w 630"/>
              <a:gd name="T23" fmla="*/ 605 h 1037"/>
              <a:gd name="T24" fmla="*/ 232 w 630"/>
              <a:gd name="T25" fmla="*/ 707 h 1037"/>
              <a:gd name="T26" fmla="*/ 630 w 630"/>
              <a:gd name="T27" fmla="*/ 103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1037">
                <a:moveTo>
                  <a:pt x="333" y="986"/>
                </a:moveTo>
                <a:cubicBezTo>
                  <a:pt x="304" y="917"/>
                  <a:pt x="275" y="848"/>
                  <a:pt x="223" y="766"/>
                </a:cubicBezTo>
                <a:cubicBezTo>
                  <a:pt x="171" y="684"/>
                  <a:pt x="40" y="568"/>
                  <a:pt x="20" y="495"/>
                </a:cubicBezTo>
                <a:cubicBezTo>
                  <a:pt x="0" y="422"/>
                  <a:pt x="66" y="368"/>
                  <a:pt x="105" y="326"/>
                </a:cubicBezTo>
                <a:cubicBezTo>
                  <a:pt x="144" y="284"/>
                  <a:pt x="227" y="282"/>
                  <a:pt x="257" y="241"/>
                </a:cubicBezTo>
                <a:cubicBezTo>
                  <a:pt x="287" y="200"/>
                  <a:pt x="266" y="119"/>
                  <a:pt x="283" y="80"/>
                </a:cubicBezTo>
                <a:cubicBezTo>
                  <a:pt x="300" y="41"/>
                  <a:pt x="335" y="8"/>
                  <a:pt x="359" y="4"/>
                </a:cubicBezTo>
                <a:cubicBezTo>
                  <a:pt x="383" y="0"/>
                  <a:pt x="421" y="25"/>
                  <a:pt x="427" y="55"/>
                </a:cubicBezTo>
                <a:cubicBezTo>
                  <a:pt x="433" y="85"/>
                  <a:pt x="409" y="133"/>
                  <a:pt x="393" y="182"/>
                </a:cubicBezTo>
                <a:cubicBezTo>
                  <a:pt x="377" y="231"/>
                  <a:pt x="364" y="292"/>
                  <a:pt x="333" y="351"/>
                </a:cubicBezTo>
                <a:cubicBezTo>
                  <a:pt x="302" y="410"/>
                  <a:pt x="231" y="495"/>
                  <a:pt x="206" y="537"/>
                </a:cubicBezTo>
                <a:cubicBezTo>
                  <a:pt x="181" y="579"/>
                  <a:pt x="177" y="577"/>
                  <a:pt x="181" y="605"/>
                </a:cubicBezTo>
                <a:cubicBezTo>
                  <a:pt x="185" y="633"/>
                  <a:pt x="157" y="635"/>
                  <a:pt x="232" y="707"/>
                </a:cubicBezTo>
                <a:cubicBezTo>
                  <a:pt x="307" y="779"/>
                  <a:pt x="468" y="908"/>
                  <a:pt x="630" y="1037"/>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8" name="Line 118"/>
          <p:cNvSpPr>
            <a:spLocks noChangeShapeType="1"/>
          </p:cNvSpPr>
          <p:nvPr/>
        </p:nvSpPr>
        <p:spPr bwMode="auto">
          <a:xfrm flipH="1">
            <a:off x="6111875" y="2355850"/>
            <a:ext cx="201613" cy="1873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59" name="Line 119"/>
          <p:cNvSpPr>
            <a:spLocks noChangeShapeType="1"/>
          </p:cNvSpPr>
          <p:nvPr/>
        </p:nvSpPr>
        <p:spPr bwMode="auto">
          <a:xfrm flipH="1">
            <a:off x="1217613" y="4487863"/>
            <a:ext cx="268287" cy="1603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60" name="Group 120"/>
          <p:cNvGrpSpPr>
            <a:grpSpLocks/>
          </p:cNvGrpSpPr>
          <p:nvPr/>
        </p:nvGrpSpPr>
        <p:grpSpPr bwMode="auto">
          <a:xfrm>
            <a:off x="4838700" y="4800600"/>
            <a:ext cx="590550" cy="471488"/>
            <a:chOff x="4747" y="2953"/>
            <a:chExt cx="372" cy="297"/>
          </a:xfrm>
        </p:grpSpPr>
        <p:sp>
          <p:nvSpPr>
            <p:cNvPr id="163961" name="Freeform 12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62" name="Text Box 12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3963" name="Group 123"/>
          <p:cNvGrpSpPr>
            <a:grpSpLocks/>
          </p:cNvGrpSpPr>
          <p:nvPr/>
        </p:nvGrpSpPr>
        <p:grpSpPr bwMode="auto">
          <a:xfrm>
            <a:off x="5919788" y="3795713"/>
            <a:ext cx="396875" cy="368300"/>
            <a:chOff x="1304" y="2377"/>
            <a:chExt cx="250" cy="232"/>
          </a:xfrm>
        </p:grpSpPr>
        <p:sp>
          <p:nvSpPr>
            <p:cNvPr id="163964" name="Oval 1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5" name="Text Box 12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3966" name="Group 126"/>
          <p:cNvGrpSpPr>
            <a:grpSpLocks/>
          </p:cNvGrpSpPr>
          <p:nvPr/>
        </p:nvGrpSpPr>
        <p:grpSpPr bwMode="auto">
          <a:xfrm>
            <a:off x="6865938" y="4799013"/>
            <a:ext cx="590550" cy="482600"/>
            <a:chOff x="358" y="3253"/>
            <a:chExt cx="372" cy="304"/>
          </a:xfrm>
        </p:grpSpPr>
        <p:sp>
          <p:nvSpPr>
            <p:cNvPr id="163967" name="Freeform 12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68" name="Text Box 12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3969" name="Group 129"/>
          <p:cNvGrpSpPr>
            <a:grpSpLocks/>
          </p:cNvGrpSpPr>
          <p:nvPr/>
        </p:nvGrpSpPr>
        <p:grpSpPr bwMode="auto">
          <a:xfrm>
            <a:off x="5341938" y="4167188"/>
            <a:ext cx="396875" cy="368300"/>
            <a:chOff x="1304" y="2377"/>
            <a:chExt cx="250" cy="232"/>
          </a:xfrm>
        </p:grpSpPr>
        <p:sp>
          <p:nvSpPr>
            <p:cNvPr id="163970" name="Oval 13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1" name="Text Box 13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3972" name="Line 132"/>
          <p:cNvSpPr>
            <a:spLocks noChangeShapeType="1"/>
          </p:cNvSpPr>
          <p:nvPr/>
        </p:nvSpPr>
        <p:spPr bwMode="auto">
          <a:xfrm flipH="1">
            <a:off x="5595938" y="4003675"/>
            <a:ext cx="322262"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73" name="Group 133"/>
          <p:cNvGrpSpPr>
            <a:grpSpLocks/>
          </p:cNvGrpSpPr>
          <p:nvPr/>
        </p:nvGrpSpPr>
        <p:grpSpPr bwMode="auto">
          <a:xfrm>
            <a:off x="6178550" y="4797425"/>
            <a:ext cx="471488" cy="455613"/>
            <a:chOff x="3941" y="3283"/>
            <a:chExt cx="297" cy="287"/>
          </a:xfrm>
        </p:grpSpPr>
        <p:sp>
          <p:nvSpPr>
            <p:cNvPr id="163974" name="Freeform 134"/>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75" name="Text Box 135"/>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63976" name="Group 136"/>
          <p:cNvGrpSpPr>
            <a:grpSpLocks/>
          </p:cNvGrpSpPr>
          <p:nvPr/>
        </p:nvGrpSpPr>
        <p:grpSpPr bwMode="auto">
          <a:xfrm>
            <a:off x="5681663" y="4802188"/>
            <a:ext cx="471487" cy="436562"/>
            <a:chOff x="4478" y="3295"/>
            <a:chExt cx="297" cy="275"/>
          </a:xfrm>
        </p:grpSpPr>
        <p:sp>
          <p:nvSpPr>
            <p:cNvPr id="163977" name="Freeform 137"/>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78" name="Text Box 138"/>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63979" name="Line 139"/>
          <p:cNvSpPr>
            <a:spLocks noChangeShapeType="1"/>
          </p:cNvSpPr>
          <p:nvPr/>
        </p:nvSpPr>
        <p:spPr bwMode="auto">
          <a:xfrm>
            <a:off x="5646738" y="444023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80" name="Group 140"/>
          <p:cNvGrpSpPr>
            <a:grpSpLocks/>
          </p:cNvGrpSpPr>
          <p:nvPr/>
        </p:nvGrpSpPr>
        <p:grpSpPr bwMode="auto">
          <a:xfrm>
            <a:off x="6496050" y="4130675"/>
            <a:ext cx="396875" cy="368300"/>
            <a:chOff x="1304" y="2377"/>
            <a:chExt cx="250" cy="232"/>
          </a:xfrm>
        </p:grpSpPr>
        <p:sp>
          <p:nvSpPr>
            <p:cNvPr id="163981" name="Oval 1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2" name="Text Box 14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63983" name="Line 143"/>
          <p:cNvSpPr>
            <a:spLocks noChangeShapeType="1"/>
          </p:cNvSpPr>
          <p:nvPr/>
        </p:nvSpPr>
        <p:spPr bwMode="auto">
          <a:xfrm>
            <a:off x="6259513" y="4016375"/>
            <a:ext cx="376237"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84" name="Line 144"/>
          <p:cNvSpPr>
            <a:spLocks noChangeShapeType="1"/>
          </p:cNvSpPr>
          <p:nvPr/>
        </p:nvSpPr>
        <p:spPr bwMode="auto">
          <a:xfrm flipH="1">
            <a:off x="5116513" y="4446588"/>
            <a:ext cx="241300"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85" name="Line 145"/>
          <p:cNvSpPr>
            <a:spLocks noChangeShapeType="1"/>
          </p:cNvSpPr>
          <p:nvPr/>
        </p:nvSpPr>
        <p:spPr bwMode="auto">
          <a:xfrm flipH="1">
            <a:off x="6407150" y="4446588"/>
            <a:ext cx="12065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86" name="Line 146"/>
          <p:cNvSpPr>
            <a:spLocks noChangeShapeType="1"/>
          </p:cNvSpPr>
          <p:nvPr/>
        </p:nvSpPr>
        <p:spPr bwMode="auto">
          <a:xfrm>
            <a:off x="6824663" y="4406900"/>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87" name="Text Box 147"/>
          <p:cNvSpPr txBox="1">
            <a:spLocks noChangeArrowheads="1"/>
          </p:cNvSpPr>
          <p:nvPr/>
        </p:nvSpPr>
        <p:spPr bwMode="auto">
          <a:xfrm>
            <a:off x="3902075" y="2279650"/>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
        <p:nvSpPr>
          <p:cNvPr id="163988" name="Text Box 148"/>
          <p:cNvSpPr txBox="1">
            <a:spLocks noChangeArrowheads="1"/>
          </p:cNvSpPr>
          <p:nvPr/>
        </p:nvSpPr>
        <p:spPr bwMode="auto">
          <a:xfrm>
            <a:off x="1103313" y="3860800"/>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09600" y="304800"/>
            <a:ext cx="7772400" cy="334963"/>
          </a:xfrm>
        </p:spPr>
        <p:txBody>
          <a:bodyPr>
            <a:normAutofit fontScale="90000"/>
          </a:bodyPr>
          <a:lstStyle/>
          <a:p>
            <a:r>
              <a:rPr lang="en-US" sz="2800"/>
              <a:t>In Summary</a:t>
            </a:r>
          </a:p>
        </p:txBody>
      </p:sp>
      <p:sp>
        <p:nvSpPr>
          <p:cNvPr id="164867" name="Rectangle 3" descr="Rectangle: Click to edit Master text styles&#10;Second level&#10;Third level&#10;Fourth level&#10;Fifth level"/>
          <p:cNvSpPr>
            <a:spLocks noGrp="1" noChangeArrowheads="1"/>
          </p:cNvSpPr>
          <p:nvPr>
            <p:ph idx="1"/>
          </p:nvPr>
        </p:nvSpPr>
        <p:spPr>
          <a:xfrm>
            <a:off x="538163" y="698500"/>
            <a:ext cx="8213725" cy="576263"/>
          </a:xfrm>
        </p:spPr>
        <p:txBody>
          <a:bodyPr/>
          <a:lstStyle/>
          <a:p>
            <a:r>
              <a:rPr lang="en-US" sz="2400"/>
              <a:t>Case 3): </a:t>
            </a:r>
            <a:r>
              <a:rPr lang="en-US" sz="2000">
                <a:solidFill>
                  <a:srgbClr val="FF00FF"/>
                </a:solidFill>
              </a:rPr>
              <a:t>An insertion into the left subtree of the right child of </a:t>
            </a:r>
            <a:r>
              <a:rPr lang="en-US" sz="2000">
                <a:solidFill>
                  <a:srgbClr val="FF00FF"/>
                </a:solidFill>
                <a:sym typeface="Symbol" pitchFamily="18" charset="2"/>
              </a:rPr>
              <a:t>.</a:t>
            </a:r>
            <a:endParaRPr lang="en-US" sz="2400">
              <a:solidFill>
                <a:srgbClr val="FF00FF"/>
              </a:solidFill>
            </a:endParaRPr>
          </a:p>
          <a:p>
            <a:pPr>
              <a:buFont typeface="Wingdings" pitchFamily="2" charset="2"/>
              <a:buNone/>
            </a:pPr>
            <a:endParaRPr lang="en-US" sz="2000">
              <a:sym typeface="Symbol" pitchFamily="18" charset="2"/>
            </a:endParaRPr>
          </a:p>
        </p:txBody>
      </p:sp>
      <p:grpSp>
        <p:nvGrpSpPr>
          <p:cNvPr id="164868" name="Group 4"/>
          <p:cNvGrpSpPr>
            <a:grpSpLocks/>
          </p:cNvGrpSpPr>
          <p:nvPr/>
        </p:nvGrpSpPr>
        <p:grpSpPr bwMode="auto">
          <a:xfrm>
            <a:off x="1277938" y="1566863"/>
            <a:ext cx="396875" cy="368300"/>
            <a:chOff x="1304" y="2377"/>
            <a:chExt cx="250" cy="232"/>
          </a:xfrm>
        </p:grpSpPr>
        <p:sp>
          <p:nvSpPr>
            <p:cNvPr id="164869" name="Oval 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Text Box 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4871" name="Group 7"/>
          <p:cNvGrpSpPr>
            <a:grpSpLocks/>
          </p:cNvGrpSpPr>
          <p:nvPr/>
        </p:nvGrpSpPr>
        <p:grpSpPr bwMode="auto">
          <a:xfrm>
            <a:off x="439738" y="2098675"/>
            <a:ext cx="590550" cy="482600"/>
            <a:chOff x="358" y="3253"/>
            <a:chExt cx="372" cy="304"/>
          </a:xfrm>
        </p:grpSpPr>
        <p:sp>
          <p:nvSpPr>
            <p:cNvPr id="164872" name="Freeform 8"/>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3" name="Text Box 9"/>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sp>
        <p:nvSpPr>
          <p:cNvPr id="164874" name="Line 10"/>
          <p:cNvSpPr>
            <a:spLocks noChangeShapeType="1"/>
          </p:cNvSpPr>
          <p:nvPr/>
        </p:nvSpPr>
        <p:spPr bwMode="auto">
          <a:xfrm>
            <a:off x="395288" y="2101850"/>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5" name="Line 11"/>
          <p:cNvSpPr>
            <a:spLocks noChangeShapeType="1"/>
          </p:cNvSpPr>
          <p:nvPr/>
        </p:nvSpPr>
        <p:spPr bwMode="auto">
          <a:xfrm>
            <a:off x="371475" y="2566988"/>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6" name="Line 12"/>
          <p:cNvSpPr>
            <a:spLocks noChangeShapeType="1"/>
          </p:cNvSpPr>
          <p:nvPr/>
        </p:nvSpPr>
        <p:spPr bwMode="auto">
          <a:xfrm>
            <a:off x="341313" y="3040063"/>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7" name="Line 13"/>
          <p:cNvSpPr>
            <a:spLocks noChangeShapeType="1"/>
          </p:cNvSpPr>
          <p:nvPr/>
        </p:nvSpPr>
        <p:spPr bwMode="auto">
          <a:xfrm>
            <a:off x="327025" y="3511550"/>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8" name="Line 14"/>
          <p:cNvSpPr>
            <a:spLocks noChangeShapeType="1"/>
          </p:cNvSpPr>
          <p:nvPr/>
        </p:nvSpPr>
        <p:spPr bwMode="auto">
          <a:xfrm>
            <a:off x="601663" y="4173538"/>
            <a:ext cx="82423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9" name="Line 15"/>
          <p:cNvSpPr>
            <a:spLocks noChangeShapeType="1"/>
          </p:cNvSpPr>
          <p:nvPr/>
        </p:nvSpPr>
        <p:spPr bwMode="auto">
          <a:xfrm>
            <a:off x="577850" y="4638675"/>
            <a:ext cx="828357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80" name="Line 16"/>
          <p:cNvSpPr>
            <a:spLocks noChangeShapeType="1"/>
          </p:cNvSpPr>
          <p:nvPr/>
        </p:nvSpPr>
        <p:spPr bwMode="auto">
          <a:xfrm>
            <a:off x="547688" y="5111750"/>
            <a:ext cx="835025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81" name="Line 17"/>
          <p:cNvSpPr>
            <a:spLocks noChangeShapeType="1"/>
          </p:cNvSpPr>
          <p:nvPr/>
        </p:nvSpPr>
        <p:spPr bwMode="auto">
          <a:xfrm>
            <a:off x="533400" y="5583238"/>
            <a:ext cx="8378825"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882" name="Group 18"/>
          <p:cNvGrpSpPr>
            <a:grpSpLocks/>
          </p:cNvGrpSpPr>
          <p:nvPr/>
        </p:nvGrpSpPr>
        <p:grpSpPr bwMode="auto">
          <a:xfrm>
            <a:off x="2286000" y="2571750"/>
            <a:ext cx="590550" cy="471488"/>
            <a:chOff x="4747" y="2953"/>
            <a:chExt cx="372" cy="297"/>
          </a:xfrm>
        </p:grpSpPr>
        <p:sp>
          <p:nvSpPr>
            <p:cNvPr id="164883" name="Freeform 19"/>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84" name="Text Box 20"/>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4885" name="Group 21"/>
          <p:cNvGrpSpPr>
            <a:grpSpLocks/>
          </p:cNvGrpSpPr>
          <p:nvPr/>
        </p:nvGrpSpPr>
        <p:grpSpPr bwMode="auto">
          <a:xfrm>
            <a:off x="1817688" y="1938338"/>
            <a:ext cx="396875" cy="368300"/>
            <a:chOff x="1304" y="2377"/>
            <a:chExt cx="250" cy="232"/>
          </a:xfrm>
        </p:grpSpPr>
        <p:sp>
          <p:nvSpPr>
            <p:cNvPr id="164886" name="Oval 2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7" name="Text Box 2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4888" name="Group 24"/>
          <p:cNvGrpSpPr>
            <a:grpSpLocks/>
          </p:cNvGrpSpPr>
          <p:nvPr/>
        </p:nvGrpSpPr>
        <p:grpSpPr bwMode="auto">
          <a:xfrm>
            <a:off x="1339850" y="2395538"/>
            <a:ext cx="396875" cy="368300"/>
            <a:chOff x="1304" y="2377"/>
            <a:chExt cx="250" cy="232"/>
          </a:xfrm>
        </p:grpSpPr>
        <p:sp>
          <p:nvSpPr>
            <p:cNvPr id="164889" name="Oval 2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0" name="Text Box 2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4891" name="Line 27"/>
          <p:cNvSpPr>
            <a:spLocks noChangeShapeType="1"/>
          </p:cNvSpPr>
          <p:nvPr/>
        </p:nvSpPr>
        <p:spPr bwMode="auto">
          <a:xfrm>
            <a:off x="1603375" y="2728913"/>
            <a:ext cx="390525"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2" name="Line 28"/>
          <p:cNvSpPr>
            <a:spLocks noChangeShapeType="1"/>
          </p:cNvSpPr>
          <p:nvPr/>
        </p:nvSpPr>
        <p:spPr bwMode="auto">
          <a:xfrm flipH="1">
            <a:off x="1119188" y="2716213"/>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3" name="Freeform 29"/>
          <p:cNvSpPr>
            <a:spLocks/>
          </p:cNvSpPr>
          <p:nvPr/>
        </p:nvSpPr>
        <p:spPr bwMode="auto">
          <a:xfrm>
            <a:off x="890588" y="3052763"/>
            <a:ext cx="471487"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4" name="Freeform 30"/>
          <p:cNvSpPr>
            <a:spLocks/>
          </p:cNvSpPr>
          <p:nvPr/>
        </p:nvSpPr>
        <p:spPr bwMode="auto">
          <a:xfrm>
            <a:off x="1743075" y="3071813"/>
            <a:ext cx="471488" cy="376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5" name="Text Box 31"/>
          <p:cNvSpPr txBox="1">
            <a:spLocks noChangeArrowheads="1"/>
          </p:cNvSpPr>
          <p:nvPr/>
        </p:nvSpPr>
        <p:spPr bwMode="auto">
          <a:xfrm>
            <a:off x="985838" y="3111500"/>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64896" name="Text Box 32"/>
          <p:cNvSpPr txBox="1">
            <a:spLocks noChangeArrowheads="1"/>
          </p:cNvSpPr>
          <p:nvPr/>
        </p:nvSpPr>
        <p:spPr bwMode="auto">
          <a:xfrm>
            <a:off x="1835150" y="311150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64897" name="Line 33"/>
          <p:cNvSpPr>
            <a:spLocks noChangeShapeType="1"/>
          </p:cNvSpPr>
          <p:nvPr/>
        </p:nvSpPr>
        <p:spPr bwMode="auto">
          <a:xfrm>
            <a:off x="2112963" y="2251075"/>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8" name="Line 34"/>
          <p:cNvSpPr>
            <a:spLocks noChangeShapeType="1"/>
          </p:cNvSpPr>
          <p:nvPr/>
        </p:nvSpPr>
        <p:spPr bwMode="auto">
          <a:xfrm flipH="1">
            <a:off x="1547813" y="2182813"/>
            <a:ext cx="268287"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9" name="Line 35"/>
          <p:cNvSpPr>
            <a:spLocks noChangeShapeType="1"/>
          </p:cNvSpPr>
          <p:nvPr/>
        </p:nvSpPr>
        <p:spPr bwMode="auto">
          <a:xfrm flipH="1">
            <a:off x="725488" y="1806575"/>
            <a:ext cx="550862"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00" name="Line 36"/>
          <p:cNvSpPr>
            <a:spLocks noChangeShapeType="1"/>
          </p:cNvSpPr>
          <p:nvPr/>
        </p:nvSpPr>
        <p:spPr bwMode="auto">
          <a:xfrm>
            <a:off x="1612900" y="1806575"/>
            <a:ext cx="296863" cy="1889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901" name="Group 37"/>
          <p:cNvGrpSpPr>
            <a:grpSpLocks/>
          </p:cNvGrpSpPr>
          <p:nvPr/>
        </p:nvGrpSpPr>
        <p:grpSpPr bwMode="auto">
          <a:xfrm>
            <a:off x="3903663" y="1571625"/>
            <a:ext cx="396875" cy="368300"/>
            <a:chOff x="1304" y="2377"/>
            <a:chExt cx="250" cy="232"/>
          </a:xfrm>
        </p:grpSpPr>
        <p:sp>
          <p:nvSpPr>
            <p:cNvPr id="164902" name="Oval 38"/>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03" name="Text Box 39"/>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4904" name="Group 40"/>
          <p:cNvGrpSpPr>
            <a:grpSpLocks/>
          </p:cNvGrpSpPr>
          <p:nvPr/>
        </p:nvGrpSpPr>
        <p:grpSpPr bwMode="auto">
          <a:xfrm>
            <a:off x="3065463" y="2103438"/>
            <a:ext cx="590550" cy="482600"/>
            <a:chOff x="358" y="3253"/>
            <a:chExt cx="372" cy="304"/>
          </a:xfrm>
        </p:grpSpPr>
        <p:sp>
          <p:nvSpPr>
            <p:cNvPr id="164905" name="Freeform 41"/>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06" name="Text Box 42"/>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4907" name="Group 43"/>
          <p:cNvGrpSpPr>
            <a:grpSpLocks/>
          </p:cNvGrpSpPr>
          <p:nvPr/>
        </p:nvGrpSpPr>
        <p:grpSpPr bwMode="auto">
          <a:xfrm>
            <a:off x="4911725" y="2576513"/>
            <a:ext cx="590550" cy="471487"/>
            <a:chOff x="4747" y="2953"/>
            <a:chExt cx="372" cy="297"/>
          </a:xfrm>
        </p:grpSpPr>
        <p:sp>
          <p:nvSpPr>
            <p:cNvPr id="164908" name="Freeform 44"/>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09" name="Text Box 45"/>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4910" name="Group 46"/>
          <p:cNvGrpSpPr>
            <a:grpSpLocks/>
          </p:cNvGrpSpPr>
          <p:nvPr/>
        </p:nvGrpSpPr>
        <p:grpSpPr bwMode="auto">
          <a:xfrm>
            <a:off x="4443413" y="1943100"/>
            <a:ext cx="396875" cy="368300"/>
            <a:chOff x="1304" y="2377"/>
            <a:chExt cx="250" cy="232"/>
          </a:xfrm>
        </p:grpSpPr>
        <p:sp>
          <p:nvSpPr>
            <p:cNvPr id="164911" name="Oval 4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12" name="Text Box 4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4913" name="Group 49"/>
          <p:cNvGrpSpPr>
            <a:grpSpLocks/>
          </p:cNvGrpSpPr>
          <p:nvPr/>
        </p:nvGrpSpPr>
        <p:grpSpPr bwMode="auto">
          <a:xfrm>
            <a:off x="3965575" y="2400300"/>
            <a:ext cx="396875" cy="368300"/>
            <a:chOff x="1304" y="2377"/>
            <a:chExt cx="250" cy="232"/>
          </a:xfrm>
        </p:grpSpPr>
        <p:sp>
          <p:nvSpPr>
            <p:cNvPr id="164914" name="Oval 5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15" name="Text Box 5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sp>
        <p:nvSpPr>
          <p:cNvPr id="164916" name="Line 52"/>
          <p:cNvSpPr>
            <a:spLocks noChangeShapeType="1"/>
          </p:cNvSpPr>
          <p:nvPr/>
        </p:nvSpPr>
        <p:spPr bwMode="auto">
          <a:xfrm>
            <a:off x="4229100" y="2733675"/>
            <a:ext cx="390525"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17" name="Line 53"/>
          <p:cNvSpPr>
            <a:spLocks noChangeShapeType="1"/>
          </p:cNvSpPr>
          <p:nvPr/>
        </p:nvSpPr>
        <p:spPr bwMode="auto">
          <a:xfrm flipH="1">
            <a:off x="3744913" y="2720975"/>
            <a:ext cx="255587"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18" name="Freeform 54"/>
          <p:cNvSpPr>
            <a:spLocks/>
          </p:cNvSpPr>
          <p:nvPr/>
        </p:nvSpPr>
        <p:spPr bwMode="auto">
          <a:xfrm>
            <a:off x="3516313" y="3057525"/>
            <a:ext cx="471487"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19" name="Freeform 55"/>
          <p:cNvSpPr>
            <a:spLocks/>
          </p:cNvSpPr>
          <p:nvPr/>
        </p:nvSpPr>
        <p:spPr bwMode="auto">
          <a:xfrm>
            <a:off x="4368800" y="3076575"/>
            <a:ext cx="471488" cy="376238"/>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0" name="Text Box 56"/>
          <p:cNvSpPr txBox="1">
            <a:spLocks noChangeArrowheads="1"/>
          </p:cNvSpPr>
          <p:nvPr/>
        </p:nvSpPr>
        <p:spPr bwMode="auto">
          <a:xfrm>
            <a:off x="3611563" y="3116263"/>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sp>
        <p:nvSpPr>
          <p:cNvPr id="164921" name="Text Box 57"/>
          <p:cNvSpPr txBox="1">
            <a:spLocks noChangeArrowheads="1"/>
          </p:cNvSpPr>
          <p:nvPr/>
        </p:nvSpPr>
        <p:spPr bwMode="auto">
          <a:xfrm>
            <a:off x="4460875" y="3116263"/>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sp>
        <p:nvSpPr>
          <p:cNvPr id="164922" name="Line 58"/>
          <p:cNvSpPr>
            <a:spLocks noChangeShapeType="1"/>
          </p:cNvSpPr>
          <p:nvPr/>
        </p:nvSpPr>
        <p:spPr bwMode="auto">
          <a:xfrm>
            <a:off x="4738688" y="2255838"/>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3" name="Line 59"/>
          <p:cNvSpPr>
            <a:spLocks noChangeShapeType="1"/>
          </p:cNvSpPr>
          <p:nvPr/>
        </p:nvSpPr>
        <p:spPr bwMode="auto">
          <a:xfrm flipH="1">
            <a:off x="4173538" y="2187575"/>
            <a:ext cx="268287" cy="2286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4" name="Line 60"/>
          <p:cNvSpPr>
            <a:spLocks noChangeShapeType="1"/>
          </p:cNvSpPr>
          <p:nvPr/>
        </p:nvSpPr>
        <p:spPr bwMode="auto">
          <a:xfrm flipH="1">
            <a:off x="3351213" y="1811338"/>
            <a:ext cx="550862"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5" name="Line 61"/>
          <p:cNvSpPr>
            <a:spLocks noChangeShapeType="1"/>
          </p:cNvSpPr>
          <p:nvPr/>
        </p:nvSpPr>
        <p:spPr bwMode="auto">
          <a:xfrm>
            <a:off x="4238625" y="1811338"/>
            <a:ext cx="296863"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6" name="Line 62"/>
          <p:cNvSpPr>
            <a:spLocks noChangeShapeType="1"/>
          </p:cNvSpPr>
          <p:nvPr/>
        </p:nvSpPr>
        <p:spPr bwMode="auto">
          <a:xfrm flipH="1">
            <a:off x="4625975" y="2305050"/>
            <a:ext cx="12700" cy="779463"/>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27" name="Freeform 63"/>
          <p:cNvSpPr>
            <a:spLocks/>
          </p:cNvSpPr>
          <p:nvPr/>
        </p:nvSpPr>
        <p:spPr bwMode="auto">
          <a:xfrm>
            <a:off x="3940175" y="2341563"/>
            <a:ext cx="677863" cy="1281112"/>
          </a:xfrm>
          <a:custGeom>
            <a:avLst/>
            <a:gdLst>
              <a:gd name="T0" fmla="*/ 0 w 427"/>
              <a:gd name="T1" fmla="*/ 773 h 807"/>
              <a:gd name="T2" fmla="*/ 76 w 427"/>
              <a:gd name="T3" fmla="*/ 680 h 807"/>
              <a:gd name="T4" fmla="*/ 17 w 427"/>
              <a:gd name="T5" fmla="*/ 493 h 807"/>
              <a:gd name="T6" fmla="*/ 127 w 427"/>
              <a:gd name="T7" fmla="*/ 332 h 807"/>
              <a:gd name="T8" fmla="*/ 211 w 427"/>
              <a:gd name="T9" fmla="*/ 298 h 807"/>
              <a:gd name="T10" fmla="*/ 296 w 427"/>
              <a:gd name="T11" fmla="*/ 188 h 807"/>
              <a:gd name="T12" fmla="*/ 254 w 427"/>
              <a:gd name="T13" fmla="*/ 36 h 807"/>
              <a:gd name="T14" fmla="*/ 406 w 427"/>
              <a:gd name="T15" fmla="*/ 27 h 807"/>
              <a:gd name="T16" fmla="*/ 381 w 427"/>
              <a:gd name="T17" fmla="*/ 197 h 807"/>
              <a:gd name="T18" fmla="*/ 381 w 427"/>
              <a:gd name="T19" fmla="*/ 400 h 807"/>
              <a:gd name="T20" fmla="*/ 254 w 427"/>
              <a:gd name="T21" fmla="*/ 586 h 807"/>
              <a:gd name="T22" fmla="*/ 237 w 427"/>
              <a:gd name="T23" fmla="*/ 713 h 807"/>
              <a:gd name="T24" fmla="*/ 296 w 427"/>
              <a:gd name="T25"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807">
                <a:moveTo>
                  <a:pt x="0" y="773"/>
                </a:moveTo>
                <a:cubicBezTo>
                  <a:pt x="36" y="750"/>
                  <a:pt x="73" y="727"/>
                  <a:pt x="76" y="680"/>
                </a:cubicBezTo>
                <a:cubicBezTo>
                  <a:pt x="79" y="633"/>
                  <a:pt x="9" y="551"/>
                  <a:pt x="17" y="493"/>
                </a:cubicBezTo>
                <a:cubicBezTo>
                  <a:pt x="25" y="435"/>
                  <a:pt x="95" y="365"/>
                  <a:pt x="127" y="332"/>
                </a:cubicBezTo>
                <a:cubicBezTo>
                  <a:pt x="159" y="299"/>
                  <a:pt x="183" y="322"/>
                  <a:pt x="211" y="298"/>
                </a:cubicBezTo>
                <a:cubicBezTo>
                  <a:pt x="239" y="274"/>
                  <a:pt x="289" y="232"/>
                  <a:pt x="296" y="188"/>
                </a:cubicBezTo>
                <a:cubicBezTo>
                  <a:pt x="303" y="144"/>
                  <a:pt x="236" y="63"/>
                  <a:pt x="254" y="36"/>
                </a:cubicBezTo>
                <a:cubicBezTo>
                  <a:pt x="272" y="9"/>
                  <a:pt x="385" y="0"/>
                  <a:pt x="406" y="27"/>
                </a:cubicBezTo>
                <a:cubicBezTo>
                  <a:pt x="427" y="54"/>
                  <a:pt x="385" y="135"/>
                  <a:pt x="381" y="197"/>
                </a:cubicBezTo>
                <a:cubicBezTo>
                  <a:pt x="377" y="259"/>
                  <a:pt x="402" y="335"/>
                  <a:pt x="381" y="400"/>
                </a:cubicBezTo>
                <a:cubicBezTo>
                  <a:pt x="360" y="465"/>
                  <a:pt x="278" y="534"/>
                  <a:pt x="254" y="586"/>
                </a:cubicBezTo>
                <a:cubicBezTo>
                  <a:pt x="230" y="638"/>
                  <a:pt x="230" y="676"/>
                  <a:pt x="237" y="713"/>
                </a:cubicBezTo>
                <a:cubicBezTo>
                  <a:pt x="244" y="750"/>
                  <a:pt x="270" y="778"/>
                  <a:pt x="296" y="807"/>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928" name="Group 64"/>
          <p:cNvGrpSpPr>
            <a:grpSpLocks/>
          </p:cNvGrpSpPr>
          <p:nvPr/>
        </p:nvGrpSpPr>
        <p:grpSpPr bwMode="auto">
          <a:xfrm>
            <a:off x="6569075" y="1571625"/>
            <a:ext cx="396875" cy="368300"/>
            <a:chOff x="1304" y="2377"/>
            <a:chExt cx="250" cy="232"/>
          </a:xfrm>
        </p:grpSpPr>
        <p:sp>
          <p:nvSpPr>
            <p:cNvPr id="164929" name="Oval 65"/>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30" name="Text Box 66"/>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4931" name="Group 67"/>
          <p:cNvGrpSpPr>
            <a:grpSpLocks/>
          </p:cNvGrpSpPr>
          <p:nvPr/>
        </p:nvGrpSpPr>
        <p:grpSpPr bwMode="auto">
          <a:xfrm>
            <a:off x="5730875" y="2103438"/>
            <a:ext cx="590550" cy="482600"/>
            <a:chOff x="358" y="3253"/>
            <a:chExt cx="372" cy="304"/>
          </a:xfrm>
        </p:grpSpPr>
        <p:sp>
          <p:nvSpPr>
            <p:cNvPr id="164932" name="Freeform 68"/>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33" name="Text Box 69"/>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4934" name="Group 70"/>
          <p:cNvGrpSpPr>
            <a:grpSpLocks/>
          </p:cNvGrpSpPr>
          <p:nvPr/>
        </p:nvGrpSpPr>
        <p:grpSpPr bwMode="auto">
          <a:xfrm>
            <a:off x="8159750" y="3048000"/>
            <a:ext cx="590550" cy="471488"/>
            <a:chOff x="4747" y="2953"/>
            <a:chExt cx="372" cy="297"/>
          </a:xfrm>
        </p:grpSpPr>
        <p:sp>
          <p:nvSpPr>
            <p:cNvPr id="164935" name="Freeform 7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36" name="Text Box 72"/>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4937" name="Group 73"/>
          <p:cNvGrpSpPr>
            <a:grpSpLocks/>
          </p:cNvGrpSpPr>
          <p:nvPr/>
        </p:nvGrpSpPr>
        <p:grpSpPr bwMode="auto">
          <a:xfrm>
            <a:off x="7108825" y="1943100"/>
            <a:ext cx="396875" cy="368300"/>
            <a:chOff x="1304" y="2377"/>
            <a:chExt cx="250" cy="232"/>
          </a:xfrm>
        </p:grpSpPr>
        <p:sp>
          <p:nvSpPr>
            <p:cNvPr id="164938" name="Oval 7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39" name="Text Box 7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4940" name="Group 76"/>
          <p:cNvGrpSpPr>
            <a:grpSpLocks/>
          </p:cNvGrpSpPr>
          <p:nvPr/>
        </p:nvGrpSpPr>
        <p:grpSpPr bwMode="auto">
          <a:xfrm>
            <a:off x="7735888" y="2400300"/>
            <a:ext cx="396875" cy="368300"/>
            <a:chOff x="1304" y="2377"/>
            <a:chExt cx="250" cy="232"/>
          </a:xfrm>
        </p:grpSpPr>
        <p:sp>
          <p:nvSpPr>
            <p:cNvPr id="164941" name="Oval 77"/>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42" name="Text Box 78"/>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4943" name="Group 79"/>
          <p:cNvGrpSpPr>
            <a:grpSpLocks/>
          </p:cNvGrpSpPr>
          <p:nvPr/>
        </p:nvGrpSpPr>
        <p:grpSpPr bwMode="auto">
          <a:xfrm>
            <a:off x="6586538" y="2573338"/>
            <a:ext cx="471487" cy="455612"/>
            <a:chOff x="4106" y="2482"/>
            <a:chExt cx="297" cy="287"/>
          </a:xfrm>
        </p:grpSpPr>
        <p:sp>
          <p:nvSpPr>
            <p:cNvPr id="164944" name="Freeform 80"/>
            <p:cNvSpPr>
              <a:spLocks/>
            </p:cNvSpPr>
            <p:nvPr/>
          </p:nvSpPr>
          <p:spPr bwMode="auto">
            <a:xfrm>
              <a:off x="4106" y="2482"/>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45" name="Text Box 81"/>
            <p:cNvSpPr txBox="1">
              <a:spLocks noChangeArrowheads="1"/>
            </p:cNvSpPr>
            <p:nvPr/>
          </p:nvSpPr>
          <p:spPr bwMode="auto">
            <a:xfrm>
              <a:off x="4166" y="2519"/>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64946" name="Group 82"/>
          <p:cNvGrpSpPr>
            <a:grpSpLocks/>
          </p:cNvGrpSpPr>
          <p:nvPr/>
        </p:nvGrpSpPr>
        <p:grpSpPr bwMode="auto">
          <a:xfrm>
            <a:off x="7173913" y="3063875"/>
            <a:ext cx="471487" cy="436563"/>
            <a:chOff x="4643" y="2494"/>
            <a:chExt cx="297" cy="275"/>
          </a:xfrm>
        </p:grpSpPr>
        <p:sp>
          <p:nvSpPr>
            <p:cNvPr id="164947" name="Freeform 83"/>
            <p:cNvSpPr>
              <a:spLocks/>
            </p:cNvSpPr>
            <p:nvPr/>
          </p:nvSpPr>
          <p:spPr bwMode="auto">
            <a:xfrm>
              <a:off x="4643" y="2494"/>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48" name="Text Box 84"/>
            <p:cNvSpPr txBox="1">
              <a:spLocks noChangeArrowheads="1"/>
            </p:cNvSpPr>
            <p:nvPr/>
          </p:nvSpPr>
          <p:spPr bwMode="auto">
            <a:xfrm>
              <a:off x="4701" y="251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64949" name="Line 85"/>
          <p:cNvSpPr>
            <a:spLocks noChangeShapeType="1"/>
          </p:cNvSpPr>
          <p:nvPr/>
        </p:nvSpPr>
        <p:spPr bwMode="auto">
          <a:xfrm>
            <a:off x="7404100" y="2255838"/>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50" name="Line 86"/>
          <p:cNvSpPr>
            <a:spLocks noChangeShapeType="1"/>
          </p:cNvSpPr>
          <p:nvPr/>
        </p:nvSpPr>
        <p:spPr bwMode="auto">
          <a:xfrm flipH="1">
            <a:off x="6016625" y="1811338"/>
            <a:ext cx="550863" cy="3095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51" name="Line 87"/>
          <p:cNvSpPr>
            <a:spLocks noChangeShapeType="1"/>
          </p:cNvSpPr>
          <p:nvPr/>
        </p:nvSpPr>
        <p:spPr bwMode="auto">
          <a:xfrm>
            <a:off x="6904038" y="1811338"/>
            <a:ext cx="296862" cy="188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52" name="Line 88"/>
          <p:cNvSpPr>
            <a:spLocks noChangeShapeType="1"/>
          </p:cNvSpPr>
          <p:nvPr/>
        </p:nvSpPr>
        <p:spPr bwMode="auto">
          <a:xfrm flipH="1">
            <a:off x="6843713" y="2236788"/>
            <a:ext cx="296862" cy="336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53" name="Line 89"/>
          <p:cNvSpPr>
            <a:spLocks noChangeShapeType="1"/>
          </p:cNvSpPr>
          <p:nvPr/>
        </p:nvSpPr>
        <p:spPr bwMode="auto">
          <a:xfrm flipH="1">
            <a:off x="7423150" y="2693988"/>
            <a:ext cx="349250"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54" name="Line 90"/>
          <p:cNvSpPr>
            <a:spLocks noChangeShapeType="1"/>
          </p:cNvSpPr>
          <p:nvPr/>
        </p:nvSpPr>
        <p:spPr bwMode="auto">
          <a:xfrm>
            <a:off x="8040688" y="2681288"/>
            <a:ext cx="417512" cy="3619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955" name="Group 91"/>
          <p:cNvGrpSpPr>
            <a:grpSpLocks/>
          </p:cNvGrpSpPr>
          <p:nvPr/>
        </p:nvGrpSpPr>
        <p:grpSpPr bwMode="auto">
          <a:xfrm>
            <a:off x="1476375" y="3633788"/>
            <a:ext cx="396875" cy="368300"/>
            <a:chOff x="1304" y="2377"/>
            <a:chExt cx="250" cy="232"/>
          </a:xfrm>
        </p:grpSpPr>
        <p:sp>
          <p:nvSpPr>
            <p:cNvPr id="164956" name="Oval 92"/>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57" name="Text Box 93"/>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grpSp>
        <p:nvGrpSpPr>
          <p:cNvPr id="164958" name="Group 94"/>
          <p:cNvGrpSpPr>
            <a:grpSpLocks/>
          </p:cNvGrpSpPr>
          <p:nvPr/>
        </p:nvGrpSpPr>
        <p:grpSpPr bwMode="auto">
          <a:xfrm>
            <a:off x="638175" y="4165600"/>
            <a:ext cx="590550" cy="482600"/>
            <a:chOff x="358" y="3253"/>
            <a:chExt cx="372" cy="304"/>
          </a:xfrm>
        </p:grpSpPr>
        <p:sp>
          <p:nvSpPr>
            <p:cNvPr id="164959" name="Freeform 95"/>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60" name="Text Box 96"/>
            <p:cNvSpPr txBox="1">
              <a:spLocks noChangeArrowheads="1"/>
            </p:cNvSpPr>
            <p:nvPr/>
          </p:nvSpPr>
          <p:spPr bwMode="auto">
            <a:xfrm>
              <a:off x="430" y="332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4961" name="Group 97"/>
          <p:cNvGrpSpPr>
            <a:grpSpLocks/>
          </p:cNvGrpSpPr>
          <p:nvPr/>
        </p:nvGrpSpPr>
        <p:grpSpPr bwMode="auto">
          <a:xfrm>
            <a:off x="3067050" y="5110163"/>
            <a:ext cx="590550" cy="471487"/>
            <a:chOff x="4747" y="2953"/>
            <a:chExt cx="372" cy="297"/>
          </a:xfrm>
        </p:grpSpPr>
        <p:sp>
          <p:nvSpPr>
            <p:cNvPr id="164962" name="Freeform 98"/>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63" name="Text Box 99"/>
            <p:cNvSpPr txBox="1">
              <a:spLocks noChangeArrowheads="1"/>
            </p:cNvSpPr>
            <p:nvPr/>
          </p:nvSpPr>
          <p:spPr bwMode="auto">
            <a:xfrm>
              <a:off x="4838" y="3019"/>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4964" name="Group 100"/>
          <p:cNvGrpSpPr>
            <a:grpSpLocks/>
          </p:cNvGrpSpPr>
          <p:nvPr/>
        </p:nvGrpSpPr>
        <p:grpSpPr bwMode="auto">
          <a:xfrm>
            <a:off x="2016125" y="4005263"/>
            <a:ext cx="396875" cy="368300"/>
            <a:chOff x="1304" y="2377"/>
            <a:chExt cx="250" cy="232"/>
          </a:xfrm>
        </p:grpSpPr>
        <p:sp>
          <p:nvSpPr>
            <p:cNvPr id="164965" name="Oval 10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66" name="Text Box 10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4967" name="Group 103"/>
          <p:cNvGrpSpPr>
            <a:grpSpLocks/>
          </p:cNvGrpSpPr>
          <p:nvPr/>
        </p:nvGrpSpPr>
        <p:grpSpPr bwMode="auto">
          <a:xfrm>
            <a:off x="2643188" y="4462463"/>
            <a:ext cx="396875" cy="368300"/>
            <a:chOff x="1304" y="2377"/>
            <a:chExt cx="250" cy="232"/>
          </a:xfrm>
        </p:grpSpPr>
        <p:sp>
          <p:nvSpPr>
            <p:cNvPr id="164968" name="Oval 10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69" name="Text Box 10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grpSp>
        <p:nvGrpSpPr>
          <p:cNvPr id="164970" name="Group 106"/>
          <p:cNvGrpSpPr>
            <a:grpSpLocks/>
          </p:cNvGrpSpPr>
          <p:nvPr/>
        </p:nvGrpSpPr>
        <p:grpSpPr bwMode="auto">
          <a:xfrm>
            <a:off x="1493838" y="4635500"/>
            <a:ext cx="471487" cy="455613"/>
            <a:chOff x="4106" y="2482"/>
            <a:chExt cx="297" cy="287"/>
          </a:xfrm>
        </p:grpSpPr>
        <p:sp>
          <p:nvSpPr>
            <p:cNvPr id="164971" name="Freeform 107"/>
            <p:cNvSpPr>
              <a:spLocks/>
            </p:cNvSpPr>
            <p:nvPr/>
          </p:nvSpPr>
          <p:spPr bwMode="auto">
            <a:xfrm>
              <a:off x="4106" y="2482"/>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72" name="Text Box 108"/>
            <p:cNvSpPr txBox="1">
              <a:spLocks noChangeArrowheads="1"/>
            </p:cNvSpPr>
            <p:nvPr/>
          </p:nvSpPr>
          <p:spPr bwMode="auto">
            <a:xfrm>
              <a:off x="4166" y="2519"/>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grpSp>
        <p:nvGrpSpPr>
          <p:cNvPr id="164973" name="Group 109"/>
          <p:cNvGrpSpPr>
            <a:grpSpLocks/>
          </p:cNvGrpSpPr>
          <p:nvPr/>
        </p:nvGrpSpPr>
        <p:grpSpPr bwMode="auto">
          <a:xfrm>
            <a:off x="2081213" y="5126038"/>
            <a:ext cx="471487" cy="436562"/>
            <a:chOff x="4643" y="2494"/>
            <a:chExt cx="297" cy="275"/>
          </a:xfrm>
        </p:grpSpPr>
        <p:sp>
          <p:nvSpPr>
            <p:cNvPr id="164974" name="Freeform 110"/>
            <p:cNvSpPr>
              <a:spLocks/>
            </p:cNvSpPr>
            <p:nvPr/>
          </p:nvSpPr>
          <p:spPr bwMode="auto">
            <a:xfrm>
              <a:off x="4643" y="2494"/>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75" name="Text Box 111"/>
            <p:cNvSpPr txBox="1">
              <a:spLocks noChangeArrowheads="1"/>
            </p:cNvSpPr>
            <p:nvPr/>
          </p:nvSpPr>
          <p:spPr bwMode="auto">
            <a:xfrm>
              <a:off x="4701" y="251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sp>
        <p:nvSpPr>
          <p:cNvPr id="164976" name="Line 112"/>
          <p:cNvSpPr>
            <a:spLocks noChangeShapeType="1"/>
          </p:cNvSpPr>
          <p:nvPr/>
        </p:nvSpPr>
        <p:spPr bwMode="auto">
          <a:xfrm>
            <a:off x="2311400" y="4318000"/>
            <a:ext cx="457200" cy="307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77" name="Line 113"/>
          <p:cNvSpPr>
            <a:spLocks noChangeShapeType="1"/>
          </p:cNvSpPr>
          <p:nvPr/>
        </p:nvSpPr>
        <p:spPr bwMode="auto">
          <a:xfrm flipH="1">
            <a:off x="923925" y="3873500"/>
            <a:ext cx="550863" cy="3095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78" name="Line 114"/>
          <p:cNvSpPr>
            <a:spLocks noChangeShapeType="1"/>
          </p:cNvSpPr>
          <p:nvPr/>
        </p:nvSpPr>
        <p:spPr bwMode="auto">
          <a:xfrm>
            <a:off x="1811338" y="3873500"/>
            <a:ext cx="296862" cy="18891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79" name="Line 115"/>
          <p:cNvSpPr>
            <a:spLocks noChangeShapeType="1"/>
          </p:cNvSpPr>
          <p:nvPr/>
        </p:nvSpPr>
        <p:spPr bwMode="auto">
          <a:xfrm flipH="1">
            <a:off x="1751013" y="4298950"/>
            <a:ext cx="296862" cy="33655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80" name="Line 116"/>
          <p:cNvSpPr>
            <a:spLocks noChangeShapeType="1"/>
          </p:cNvSpPr>
          <p:nvPr/>
        </p:nvSpPr>
        <p:spPr bwMode="auto">
          <a:xfrm flipH="1">
            <a:off x="2330450" y="4756150"/>
            <a:ext cx="349250" cy="3492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81" name="Line 117"/>
          <p:cNvSpPr>
            <a:spLocks noChangeShapeType="1"/>
          </p:cNvSpPr>
          <p:nvPr/>
        </p:nvSpPr>
        <p:spPr bwMode="auto">
          <a:xfrm>
            <a:off x="2947988" y="4743450"/>
            <a:ext cx="417512" cy="3619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82" name="Freeform 118"/>
          <p:cNvSpPr>
            <a:spLocks/>
          </p:cNvSpPr>
          <p:nvPr/>
        </p:nvSpPr>
        <p:spPr bwMode="auto">
          <a:xfrm>
            <a:off x="1577975" y="4030663"/>
            <a:ext cx="955675" cy="1649412"/>
          </a:xfrm>
          <a:custGeom>
            <a:avLst/>
            <a:gdLst>
              <a:gd name="T0" fmla="*/ 195 w 602"/>
              <a:gd name="T1" fmla="*/ 1039 h 1039"/>
              <a:gd name="T2" fmla="*/ 322 w 602"/>
              <a:gd name="T3" fmla="*/ 810 h 1039"/>
              <a:gd name="T4" fmla="*/ 500 w 602"/>
              <a:gd name="T5" fmla="*/ 573 h 1039"/>
              <a:gd name="T6" fmla="*/ 593 w 602"/>
              <a:gd name="T7" fmla="*/ 480 h 1039"/>
              <a:gd name="T8" fmla="*/ 551 w 602"/>
              <a:gd name="T9" fmla="*/ 361 h 1039"/>
              <a:gd name="T10" fmla="*/ 390 w 602"/>
              <a:gd name="T11" fmla="*/ 268 h 1039"/>
              <a:gd name="T12" fmla="*/ 229 w 602"/>
              <a:gd name="T13" fmla="*/ 192 h 1039"/>
              <a:gd name="T14" fmla="*/ 220 w 602"/>
              <a:gd name="T15" fmla="*/ 98 h 1039"/>
              <a:gd name="T16" fmla="*/ 153 w 602"/>
              <a:gd name="T17" fmla="*/ 5 h 1039"/>
              <a:gd name="T18" fmla="*/ 68 w 602"/>
              <a:gd name="T19" fmla="*/ 65 h 1039"/>
              <a:gd name="T20" fmla="*/ 144 w 602"/>
              <a:gd name="T21" fmla="*/ 217 h 1039"/>
              <a:gd name="T22" fmla="*/ 254 w 602"/>
              <a:gd name="T23" fmla="*/ 412 h 1039"/>
              <a:gd name="T24" fmla="*/ 322 w 602"/>
              <a:gd name="T25" fmla="*/ 547 h 1039"/>
              <a:gd name="T26" fmla="*/ 263 w 602"/>
              <a:gd name="T27" fmla="*/ 700 h 1039"/>
              <a:gd name="T28" fmla="*/ 0 w 602"/>
              <a:gd name="T29" fmla="*/ 90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2" h="1039">
                <a:moveTo>
                  <a:pt x="195" y="1039"/>
                </a:moveTo>
                <a:cubicBezTo>
                  <a:pt x="233" y="963"/>
                  <a:pt x="271" y="888"/>
                  <a:pt x="322" y="810"/>
                </a:cubicBezTo>
                <a:cubicBezTo>
                  <a:pt x="373" y="732"/>
                  <a:pt x="455" y="628"/>
                  <a:pt x="500" y="573"/>
                </a:cubicBezTo>
                <a:cubicBezTo>
                  <a:pt x="545" y="518"/>
                  <a:pt x="584" y="515"/>
                  <a:pt x="593" y="480"/>
                </a:cubicBezTo>
                <a:cubicBezTo>
                  <a:pt x="602" y="445"/>
                  <a:pt x="585" y="396"/>
                  <a:pt x="551" y="361"/>
                </a:cubicBezTo>
                <a:cubicBezTo>
                  <a:pt x="517" y="326"/>
                  <a:pt x="444" y="296"/>
                  <a:pt x="390" y="268"/>
                </a:cubicBezTo>
                <a:cubicBezTo>
                  <a:pt x="336" y="240"/>
                  <a:pt x="257" y="220"/>
                  <a:pt x="229" y="192"/>
                </a:cubicBezTo>
                <a:cubicBezTo>
                  <a:pt x="201" y="164"/>
                  <a:pt x="233" y="129"/>
                  <a:pt x="220" y="98"/>
                </a:cubicBezTo>
                <a:cubicBezTo>
                  <a:pt x="207" y="67"/>
                  <a:pt x="178" y="10"/>
                  <a:pt x="153" y="5"/>
                </a:cubicBezTo>
                <a:cubicBezTo>
                  <a:pt x="128" y="0"/>
                  <a:pt x="70" y="30"/>
                  <a:pt x="68" y="65"/>
                </a:cubicBezTo>
                <a:cubicBezTo>
                  <a:pt x="66" y="100"/>
                  <a:pt x="113" y="159"/>
                  <a:pt x="144" y="217"/>
                </a:cubicBezTo>
                <a:cubicBezTo>
                  <a:pt x="175" y="275"/>
                  <a:pt x="224" y="357"/>
                  <a:pt x="254" y="412"/>
                </a:cubicBezTo>
                <a:cubicBezTo>
                  <a:pt x="284" y="467"/>
                  <a:pt x="320" y="499"/>
                  <a:pt x="322" y="547"/>
                </a:cubicBezTo>
                <a:cubicBezTo>
                  <a:pt x="324" y="595"/>
                  <a:pt x="317" y="641"/>
                  <a:pt x="263" y="700"/>
                </a:cubicBezTo>
                <a:cubicBezTo>
                  <a:pt x="209" y="759"/>
                  <a:pt x="104" y="831"/>
                  <a:pt x="0" y="903"/>
                </a:cubicBezTo>
              </a:path>
            </a:pathLst>
          </a:custGeom>
          <a:noFill/>
          <a:ln w="2857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83" name="Line 119"/>
          <p:cNvSpPr>
            <a:spLocks noChangeShapeType="1"/>
          </p:cNvSpPr>
          <p:nvPr/>
        </p:nvSpPr>
        <p:spPr bwMode="auto">
          <a:xfrm>
            <a:off x="1604963" y="3998913"/>
            <a:ext cx="147637" cy="644525"/>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984" name="Group 120"/>
          <p:cNvGrpSpPr>
            <a:grpSpLocks/>
          </p:cNvGrpSpPr>
          <p:nvPr/>
        </p:nvGrpSpPr>
        <p:grpSpPr bwMode="auto">
          <a:xfrm>
            <a:off x="4783138" y="4648200"/>
            <a:ext cx="590550" cy="471488"/>
            <a:chOff x="4747" y="2953"/>
            <a:chExt cx="372" cy="297"/>
          </a:xfrm>
        </p:grpSpPr>
        <p:sp>
          <p:nvSpPr>
            <p:cNvPr id="164985" name="Freeform 121"/>
            <p:cNvSpPr>
              <a:spLocks/>
            </p:cNvSpPr>
            <p:nvPr/>
          </p:nvSpPr>
          <p:spPr bwMode="auto">
            <a:xfrm>
              <a:off x="4747" y="29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86" name="Text Box 122"/>
            <p:cNvSpPr txBox="1">
              <a:spLocks noChangeArrowheads="1"/>
            </p:cNvSpPr>
            <p:nvPr/>
          </p:nvSpPr>
          <p:spPr bwMode="auto">
            <a:xfrm>
              <a:off x="4838" y="3019"/>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a:t>
              </a:r>
            </a:p>
          </p:txBody>
        </p:sp>
      </p:grpSp>
      <p:grpSp>
        <p:nvGrpSpPr>
          <p:cNvPr id="164987" name="Group 123"/>
          <p:cNvGrpSpPr>
            <a:grpSpLocks/>
          </p:cNvGrpSpPr>
          <p:nvPr/>
        </p:nvGrpSpPr>
        <p:grpSpPr bwMode="auto">
          <a:xfrm>
            <a:off x="5864225" y="3643313"/>
            <a:ext cx="396875" cy="368300"/>
            <a:chOff x="1304" y="2377"/>
            <a:chExt cx="250" cy="232"/>
          </a:xfrm>
        </p:grpSpPr>
        <p:sp>
          <p:nvSpPr>
            <p:cNvPr id="164988" name="Oval 124"/>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89" name="Text Box 125"/>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2</a:t>
              </a:r>
              <a:endParaRPr lang="en-US" sz="1800"/>
            </a:p>
          </p:txBody>
        </p:sp>
      </p:grpSp>
      <p:grpSp>
        <p:nvGrpSpPr>
          <p:cNvPr id="164990" name="Group 126"/>
          <p:cNvGrpSpPr>
            <a:grpSpLocks/>
          </p:cNvGrpSpPr>
          <p:nvPr/>
        </p:nvGrpSpPr>
        <p:grpSpPr bwMode="auto">
          <a:xfrm>
            <a:off x="6810375" y="4646613"/>
            <a:ext cx="590550" cy="482600"/>
            <a:chOff x="358" y="3253"/>
            <a:chExt cx="372" cy="304"/>
          </a:xfrm>
        </p:grpSpPr>
        <p:sp>
          <p:nvSpPr>
            <p:cNvPr id="164991" name="Freeform 127"/>
            <p:cNvSpPr>
              <a:spLocks/>
            </p:cNvSpPr>
            <p:nvPr/>
          </p:nvSpPr>
          <p:spPr bwMode="auto">
            <a:xfrm>
              <a:off x="358" y="3253"/>
              <a:ext cx="372" cy="296"/>
            </a:xfrm>
            <a:custGeom>
              <a:avLst/>
              <a:gdLst>
                <a:gd name="T0" fmla="*/ 178 w 372"/>
                <a:gd name="T1" fmla="*/ 0 h 296"/>
                <a:gd name="T2" fmla="*/ 0 w 372"/>
                <a:gd name="T3" fmla="*/ 296 h 296"/>
                <a:gd name="T4" fmla="*/ 372 w 372"/>
                <a:gd name="T5" fmla="*/ 296 h 296"/>
                <a:gd name="T6" fmla="*/ 178 w 372"/>
                <a:gd name="T7" fmla="*/ 0 h 296"/>
              </a:gdLst>
              <a:ahLst/>
              <a:cxnLst>
                <a:cxn ang="0">
                  <a:pos x="T0" y="T1"/>
                </a:cxn>
                <a:cxn ang="0">
                  <a:pos x="T2" y="T3"/>
                </a:cxn>
                <a:cxn ang="0">
                  <a:pos x="T4" y="T5"/>
                </a:cxn>
                <a:cxn ang="0">
                  <a:pos x="T6" y="T7"/>
                </a:cxn>
              </a:cxnLst>
              <a:rect l="0" t="0" r="r" b="b"/>
              <a:pathLst>
                <a:path w="372" h="296">
                  <a:moveTo>
                    <a:pt x="178" y="0"/>
                  </a:moveTo>
                  <a:lnTo>
                    <a:pt x="0" y="296"/>
                  </a:lnTo>
                  <a:lnTo>
                    <a:pt x="372" y="296"/>
                  </a:lnTo>
                  <a:lnTo>
                    <a:pt x="178"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92" name="Text Box 128"/>
            <p:cNvSpPr txBox="1">
              <a:spLocks noChangeArrowheads="1"/>
            </p:cNvSpPr>
            <p:nvPr/>
          </p:nvSpPr>
          <p:spPr bwMode="auto">
            <a:xfrm>
              <a:off x="430" y="3326"/>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D</a:t>
              </a:r>
            </a:p>
          </p:txBody>
        </p:sp>
      </p:grpSp>
      <p:grpSp>
        <p:nvGrpSpPr>
          <p:cNvPr id="164993" name="Group 129"/>
          <p:cNvGrpSpPr>
            <a:grpSpLocks/>
          </p:cNvGrpSpPr>
          <p:nvPr/>
        </p:nvGrpSpPr>
        <p:grpSpPr bwMode="auto">
          <a:xfrm>
            <a:off x="5286375" y="4014788"/>
            <a:ext cx="396875" cy="368300"/>
            <a:chOff x="1304" y="2377"/>
            <a:chExt cx="250" cy="232"/>
          </a:xfrm>
        </p:grpSpPr>
        <p:sp>
          <p:nvSpPr>
            <p:cNvPr id="164994" name="Oval 130"/>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95" name="Text Box 131"/>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1</a:t>
              </a:r>
              <a:endParaRPr lang="en-US" sz="1800"/>
            </a:p>
          </p:txBody>
        </p:sp>
      </p:grpSp>
      <p:sp>
        <p:nvSpPr>
          <p:cNvPr id="164996" name="Line 132"/>
          <p:cNvSpPr>
            <a:spLocks noChangeShapeType="1"/>
          </p:cNvSpPr>
          <p:nvPr/>
        </p:nvSpPr>
        <p:spPr bwMode="auto">
          <a:xfrm flipH="1">
            <a:off x="5540375" y="3851275"/>
            <a:ext cx="322263" cy="2016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4997" name="Group 133"/>
          <p:cNvGrpSpPr>
            <a:grpSpLocks/>
          </p:cNvGrpSpPr>
          <p:nvPr/>
        </p:nvGrpSpPr>
        <p:grpSpPr bwMode="auto">
          <a:xfrm>
            <a:off x="6122988" y="4645025"/>
            <a:ext cx="471487" cy="455613"/>
            <a:chOff x="3941" y="3283"/>
            <a:chExt cx="297" cy="287"/>
          </a:xfrm>
        </p:grpSpPr>
        <p:sp>
          <p:nvSpPr>
            <p:cNvPr id="164998" name="Freeform 134"/>
            <p:cNvSpPr>
              <a:spLocks/>
            </p:cNvSpPr>
            <p:nvPr/>
          </p:nvSpPr>
          <p:spPr bwMode="auto">
            <a:xfrm>
              <a:off x="3941" y="3283"/>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99" name="Text Box 135"/>
            <p:cNvSpPr txBox="1">
              <a:spLocks noChangeArrowheads="1"/>
            </p:cNvSpPr>
            <p:nvPr/>
          </p:nvSpPr>
          <p:spPr bwMode="auto">
            <a:xfrm>
              <a:off x="4001" y="332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a:t>
              </a:r>
            </a:p>
          </p:txBody>
        </p:sp>
      </p:grpSp>
      <p:grpSp>
        <p:nvGrpSpPr>
          <p:cNvPr id="165000" name="Group 136"/>
          <p:cNvGrpSpPr>
            <a:grpSpLocks/>
          </p:cNvGrpSpPr>
          <p:nvPr/>
        </p:nvGrpSpPr>
        <p:grpSpPr bwMode="auto">
          <a:xfrm>
            <a:off x="5626100" y="4649788"/>
            <a:ext cx="471488" cy="436562"/>
            <a:chOff x="4478" y="3295"/>
            <a:chExt cx="297" cy="275"/>
          </a:xfrm>
        </p:grpSpPr>
        <p:sp>
          <p:nvSpPr>
            <p:cNvPr id="165001" name="Freeform 137"/>
            <p:cNvSpPr>
              <a:spLocks/>
            </p:cNvSpPr>
            <p:nvPr/>
          </p:nvSpPr>
          <p:spPr bwMode="auto">
            <a:xfrm>
              <a:off x="4478" y="3295"/>
              <a:ext cx="297" cy="237"/>
            </a:xfrm>
            <a:custGeom>
              <a:avLst/>
              <a:gdLst>
                <a:gd name="T0" fmla="*/ 153 w 297"/>
                <a:gd name="T1" fmla="*/ 0 h 237"/>
                <a:gd name="T2" fmla="*/ 0 w 297"/>
                <a:gd name="T3" fmla="*/ 237 h 237"/>
                <a:gd name="T4" fmla="*/ 297 w 297"/>
                <a:gd name="T5" fmla="*/ 237 h 237"/>
                <a:gd name="T6" fmla="*/ 153 w 297"/>
                <a:gd name="T7" fmla="*/ 0 h 237"/>
              </a:gdLst>
              <a:ahLst/>
              <a:cxnLst>
                <a:cxn ang="0">
                  <a:pos x="T0" y="T1"/>
                </a:cxn>
                <a:cxn ang="0">
                  <a:pos x="T2" y="T3"/>
                </a:cxn>
                <a:cxn ang="0">
                  <a:pos x="T4" y="T5"/>
                </a:cxn>
                <a:cxn ang="0">
                  <a:pos x="T6" y="T7"/>
                </a:cxn>
              </a:cxnLst>
              <a:rect l="0" t="0" r="r" b="b"/>
              <a:pathLst>
                <a:path w="297" h="237">
                  <a:moveTo>
                    <a:pt x="153" y="0"/>
                  </a:moveTo>
                  <a:lnTo>
                    <a:pt x="0" y="237"/>
                  </a:lnTo>
                  <a:lnTo>
                    <a:pt x="297" y="237"/>
                  </a:lnTo>
                  <a:lnTo>
                    <a:pt x="153" y="0"/>
                  </a:lnTo>
                  <a:close/>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02" name="Text Box 138"/>
            <p:cNvSpPr txBox="1">
              <a:spLocks noChangeArrowheads="1"/>
            </p:cNvSpPr>
            <p:nvPr/>
          </p:nvSpPr>
          <p:spPr bwMode="auto">
            <a:xfrm>
              <a:off x="4536" y="3320"/>
              <a:ext cx="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B</a:t>
              </a:r>
            </a:p>
          </p:txBody>
        </p:sp>
      </p:grpSp>
      <p:sp>
        <p:nvSpPr>
          <p:cNvPr id="165003" name="Line 139"/>
          <p:cNvSpPr>
            <a:spLocks noChangeShapeType="1"/>
          </p:cNvSpPr>
          <p:nvPr/>
        </p:nvSpPr>
        <p:spPr bwMode="auto">
          <a:xfrm>
            <a:off x="5591175" y="4287838"/>
            <a:ext cx="282575"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5004" name="Group 140"/>
          <p:cNvGrpSpPr>
            <a:grpSpLocks/>
          </p:cNvGrpSpPr>
          <p:nvPr/>
        </p:nvGrpSpPr>
        <p:grpSpPr bwMode="auto">
          <a:xfrm>
            <a:off x="6440488" y="3978275"/>
            <a:ext cx="396875" cy="368300"/>
            <a:chOff x="1304" y="2377"/>
            <a:chExt cx="250" cy="232"/>
          </a:xfrm>
        </p:grpSpPr>
        <p:sp>
          <p:nvSpPr>
            <p:cNvPr id="165005" name="Oval 141"/>
            <p:cNvSpPr>
              <a:spLocks noChangeArrowheads="1"/>
            </p:cNvSpPr>
            <p:nvPr/>
          </p:nvSpPr>
          <p:spPr bwMode="auto">
            <a:xfrm>
              <a:off x="1304" y="2397"/>
              <a:ext cx="212" cy="2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006" name="Text Box 142"/>
            <p:cNvSpPr txBox="1">
              <a:spLocks noChangeArrowheads="1"/>
            </p:cNvSpPr>
            <p:nvPr/>
          </p:nvSpPr>
          <p:spPr bwMode="auto">
            <a:xfrm>
              <a:off x="1314" y="237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k</a:t>
              </a:r>
              <a:r>
                <a:rPr lang="en-US" sz="1800" baseline="-25000"/>
                <a:t>3</a:t>
              </a:r>
              <a:endParaRPr lang="en-US" sz="1800"/>
            </a:p>
          </p:txBody>
        </p:sp>
      </p:grpSp>
      <p:sp>
        <p:nvSpPr>
          <p:cNvPr id="165007" name="Line 143"/>
          <p:cNvSpPr>
            <a:spLocks noChangeShapeType="1"/>
          </p:cNvSpPr>
          <p:nvPr/>
        </p:nvSpPr>
        <p:spPr bwMode="auto">
          <a:xfrm>
            <a:off x="6203950" y="3863975"/>
            <a:ext cx="376238" cy="161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08" name="Line 144"/>
          <p:cNvSpPr>
            <a:spLocks noChangeShapeType="1"/>
          </p:cNvSpPr>
          <p:nvPr/>
        </p:nvSpPr>
        <p:spPr bwMode="auto">
          <a:xfrm flipH="1">
            <a:off x="5060950" y="4294188"/>
            <a:ext cx="241300" cy="3635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09" name="Line 145"/>
          <p:cNvSpPr>
            <a:spLocks noChangeShapeType="1"/>
          </p:cNvSpPr>
          <p:nvPr/>
        </p:nvSpPr>
        <p:spPr bwMode="auto">
          <a:xfrm flipH="1">
            <a:off x="6351588" y="4294188"/>
            <a:ext cx="120650" cy="3762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10" name="Line 146"/>
          <p:cNvSpPr>
            <a:spLocks noChangeShapeType="1"/>
          </p:cNvSpPr>
          <p:nvPr/>
        </p:nvSpPr>
        <p:spPr bwMode="auto">
          <a:xfrm>
            <a:off x="6769100" y="4254500"/>
            <a:ext cx="336550" cy="403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11" name="Text Box 147"/>
          <p:cNvSpPr txBox="1">
            <a:spLocks noChangeArrowheads="1"/>
          </p:cNvSpPr>
          <p:nvPr/>
        </p:nvSpPr>
        <p:spPr bwMode="auto">
          <a:xfrm>
            <a:off x="3640138" y="2116138"/>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
        <p:nvSpPr>
          <p:cNvPr id="165012" name="Text Box 148"/>
          <p:cNvSpPr txBox="1">
            <a:spLocks noChangeArrowheads="1"/>
          </p:cNvSpPr>
          <p:nvPr/>
        </p:nvSpPr>
        <p:spPr bwMode="auto">
          <a:xfrm>
            <a:off x="1962150" y="3697288"/>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pivot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304800"/>
            <a:ext cx="7772400" cy="536575"/>
          </a:xfrm>
        </p:spPr>
        <p:txBody>
          <a:bodyPr>
            <a:normAutofit fontScale="90000"/>
          </a:bodyPr>
          <a:lstStyle/>
          <a:p>
            <a:r>
              <a:rPr lang="en-US" sz="3200"/>
              <a:t>Depth and Height</a:t>
            </a:r>
          </a:p>
        </p:txBody>
      </p:sp>
      <p:sp>
        <p:nvSpPr>
          <p:cNvPr id="92163"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For any node n</a:t>
            </a:r>
            <a:r>
              <a:rPr lang="en-US" sz="2400" baseline="-25000"/>
              <a:t>i</a:t>
            </a:r>
            <a:r>
              <a:rPr lang="en-US" sz="2400"/>
              <a:t>, the </a:t>
            </a:r>
            <a:r>
              <a:rPr lang="en-US" sz="2400" i="1">
                <a:solidFill>
                  <a:schemeClr val="hlink"/>
                </a:solidFill>
              </a:rPr>
              <a:t>depth</a:t>
            </a:r>
            <a:r>
              <a:rPr lang="en-US" sz="2400"/>
              <a:t> of n</a:t>
            </a:r>
            <a:r>
              <a:rPr lang="en-US" sz="2400" baseline="-25000"/>
              <a:t>i</a:t>
            </a:r>
            <a:r>
              <a:rPr lang="en-US" sz="2400"/>
              <a:t> is the length of the unique path from the root to n</a:t>
            </a:r>
            <a:r>
              <a:rPr lang="en-US" sz="2400" baseline="-25000"/>
              <a:t>i</a:t>
            </a:r>
            <a:r>
              <a:rPr lang="en-US" sz="2400"/>
              <a:t>. </a:t>
            </a:r>
          </a:p>
          <a:p>
            <a:r>
              <a:rPr lang="en-US" sz="2400"/>
              <a:t>The depth of the root is 0.</a:t>
            </a:r>
          </a:p>
          <a:p>
            <a:r>
              <a:rPr lang="en-US" sz="2400"/>
              <a:t>The </a:t>
            </a:r>
            <a:r>
              <a:rPr lang="en-US" sz="2400" i="1">
                <a:solidFill>
                  <a:schemeClr val="hlink"/>
                </a:solidFill>
              </a:rPr>
              <a:t>height</a:t>
            </a:r>
            <a:r>
              <a:rPr lang="en-US" sz="2400"/>
              <a:t> of n</a:t>
            </a:r>
            <a:r>
              <a:rPr lang="en-US" sz="2400" baseline="-25000"/>
              <a:t>i</a:t>
            </a:r>
            <a:r>
              <a:rPr lang="en-US" sz="2400"/>
              <a:t> is the length of the longest path from n</a:t>
            </a:r>
            <a:r>
              <a:rPr lang="en-US" sz="2400" baseline="-25000"/>
              <a:t>i</a:t>
            </a:r>
            <a:r>
              <a:rPr lang="en-US" sz="2400"/>
              <a:t> to a leaf.</a:t>
            </a:r>
          </a:p>
          <a:p>
            <a:r>
              <a:rPr lang="en-US" sz="2400"/>
              <a:t>All leaves are at height 0.</a:t>
            </a:r>
          </a:p>
          <a:p>
            <a:r>
              <a:rPr lang="en-US" sz="2400"/>
              <a:t>The </a:t>
            </a:r>
            <a:r>
              <a:rPr lang="en-US" sz="2400">
                <a:solidFill>
                  <a:schemeClr val="hlink"/>
                </a:solidFill>
              </a:rPr>
              <a:t>height of a tree</a:t>
            </a:r>
            <a:r>
              <a:rPr lang="en-US" sz="2400"/>
              <a:t> is equal to the height of the root.</a:t>
            </a:r>
          </a:p>
          <a:p>
            <a:r>
              <a:rPr lang="en-US" sz="2400"/>
              <a:t>The </a:t>
            </a:r>
            <a:r>
              <a:rPr lang="en-US" sz="2400">
                <a:solidFill>
                  <a:schemeClr val="hlink"/>
                </a:solidFill>
              </a:rPr>
              <a:t>depth of a tree</a:t>
            </a:r>
            <a:r>
              <a:rPr lang="en-US" sz="2400"/>
              <a:t> is equal to the depth of the deepest leaf; this is always equal to the height of the tree.</a:t>
            </a:r>
            <a:endParaRPr lang="en-US" sz="2400" i="1"/>
          </a:p>
        </p:txBody>
      </p:sp>
      <p:pic>
        <p:nvPicPr>
          <p:cNvPr id="92164" name="Picture 4"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163" y="4859338"/>
            <a:ext cx="5715000" cy="1836737"/>
          </a:xfrm>
          <a:prstGeom prst="rect">
            <a:avLst/>
          </a:prstGeom>
          <a:noFill/>
          <a:extLst>
            <a:ext uri="{909E8E84-426E-40DD-AFC4-6F175D3DCCD1}">
              <a14:hiddenFill xmlns:a14="http://schemas.microsoft.com/office/drawing/2010/main">
                <a:solidFill>
                  <a:srgbClr val="FFFFFF"/>
                </a:solidFill>
              </a14:hiddenFill>
            </a:ext>
          </a:extLst>
        </p:spPr>
      </p:pic>
      <p:sp>
        <p:nvSpPr>
          <p:cNvPr id="92165" name="Freeform 5"/>
          <p:cNvSpPr>
            <a:spLocks/>
          </p:cNvSpPr>
          <p:nvPr/>
        </p:nvSpPr>
        <p:spPr bwMode="auto">
          <a:xfrm>
            <a:off x="4341813" y="5014913"/>
            <a:ext cx="539750" cy="1466850"/>
          </a:xfrm>
          <a:custGeom>
            <a:avLst/>
            <a:gdLst>
              <a:gd name="T0" fmla="*/ 1 w 340"/>
              <a:gd name="T1" fmla="*/ 0 h 924"/>
              <a:gd name="T2" fmla="*/ 18 w 340"/>
              <a:gd name="T3" fmla="*/ 314 h 924"/>
              <a:gd name="T4" fmla="*/ 111 w 340"/>
              <a:gd name="T5" fmla="*/ 636 h 924"/>
              <a:gd name="T6" fmla="*/ 340 w 340"/>
              <a:gd name="T7" fmla="*/ 924 h 924"/>
            </a:gdLst>
            <a:ahLst/>
            <a:cxnLst>
              <a:cxn ang="0">
                <a:pos x="T0" y="T1"/>
              </a:cxn>
              <a:cxn ang="0">
                <a:pos x="T2" y="T3"/>
              </a:cxn>
              <a:cxn ang="0">
                <a:pos x="T4" y="T5"/>
              </a:cxn>
              <a:cxn ang="0">
                <a:pos x="T6" y="T7"/>
              </a:cxn>
            </a:cxnLst>
            <a:rect l="0" t="0" r="r" b="b"/>
            <a:pathLst>
              <a:path w="340" h="924">
                <a:moveTo>
                  <a:pt x="1" y="0"/>
                </a:moveTo>
                <a:cubicBezTo>
                  <a:pt x="0" y="104"/>
                  <a:pt x="0" y="208"/>
                  <a:pt x="18" y="314"/>
                </a:cubicBezTo>
                <a:cubicBezTo>
                  <a:pt x="36" y="420"/>
                  <a:pt x="57" y="535"/>
                  <a:pt x="111" y="636"/>
                </a:cubicBezTo>
                <a:cubicBezTo>
                  <a:pt x="165" y="737"/>
                  <a:pt x="252" y="830"/>
                  <a:pt x="340" y="924"/>
                </a:cubicBezTo>
              </a:path>
            </a:pathLst>
          </a:custGeom>
          <a:noFill/>
          <a:ln w="28575"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blinds(horizontal)">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descr="Rectangle: Click to edit Master text styles&#10;Second level&#10;Third level&#10;Fourth level&#10;Fifth level"/>
          <p:cNvSpPr>
            <a:spLocks noGrp="1" noChangeArrowheads="1"/>
          </p:cNvSpPr>
          <p:nvPr>
            <p:ph idx="1"/>
          </p:nvPr>
        </p:nvSpPr>
        <p:spPr>
          <a:xfrm>
            <a:off x="838200" y="298450"/>
            <a:ext cx="7772400" cy="5721350"/>
          </a:xfrm>
        </p:spPr>
        <p:txBody>
          <a:bodyPr/>
          <a:lstStyle/>
          <a:p>
            <a:pPr>
              <a:lnSpc>
                <a:spcPct val="80000"/>
              </a:lnSpc>
              <a:buFont typeface="Wingdings" pitchFamily="2" charset="2"/>
              <a:buNone/>
            </a:pPr>
            <a:r>
              <a:rPr lang="en-US" sz="2000"/>
              <a:t>struct AvlNode</a:t>
            </a:r>
          </a:p>
          <a:p>
            <a:pPr>
              <a:lnSpc>
                <a:spcPct val="80000"/>
              </a:lnSpc>
              <a:buFont typeface="Wingdings" pitchFamily="2" charset="2"/>
              <a:buNone/>
            </a:pPr>
            <a:r>
              <a:rPr lang="en-US" sz="2000"/>
              <a:t>{</a:t>
            </a:r>
          </a:p>
          <a:p>
            <a:pPr>
              <a:lnSpc>
                <a:spcPct val="80000"/>
              </a:lnSpc>
              <a:buFont typeface="Wingdings" pitchFamily="2" charset="2"/>
              <a:buNone/>
            </a:pPr>
            <a:r>
              <a:rPr lang="en-US" sz="2000"/>
              <a:t>	 Comparable element; </a:t>
            </a:r>
          </a:p>
          <a:p>
            <a:pPr>
              <a:lnSpc>
                <a:spcPct val="80000"/>
              </a:lnSpc>
              <a:buFont typeface="Wingdings" pitchFamily="2" charset="2"/>
              <a:buNone/>
            </a:pPr>
            <a:r>
              <a:rPr lang="en-US" sz="2000"/>
              <a:t>	AvlNode * left; </a:t>
            </a:r>
          </a:p>
          <a:p>
            <a:pPr>
              <a:lnSpc>
                <a:spcPct val="80000"/>
              </a:lnSpc>
              <a:buFont typeface="Wingdings" pitchFamily="2" charset="2"/>
              <a:buNone/>
            </a:pPr>
            <a:r>
              <a:rPr lang="en-US" sz="2000"/>
              <a:t>	AvLNode * right; </a:t>
            </a:r>
          </a:p>
          <a:p>
            <a:pPr>
              <a:lnSpc>
                <a:spcPct val="80000"/>
              </a:lnSpc>
              <a:buFont typeface="Wingdings" pitchFamily="2" charset="2"/>
              <a:buNone/>
            </a:pPr>
            <a:r>
              <a:rPr lang="en-US" sz="2000"/>
              <a:t>	int 	height; </a:t>
            </a:r>
          </a:p>
          <a:p>
            <a:pPr>
              <a:lnSpc>
                <a:spcPct val="80000"/>
              </a:lnSpc>
              <a:buFont typeface="Wingdings" pitchFamily="2" charset="2"/>
              <a:buNone/>
            </a:pPr>
            <a:r>
              <a:rPr lang="en-US" sz="2000"/>
              <a:t>	AvlNode (const Comparable &amp; theElement, </a:t>
            </a:r>
          </a:p>
          <a:p>
            <a:pPr>
              <a:lnSpc>
                <a:spcPct val="80000"/>
              </a:lnSpc>
              <a:buFont typeface="Wingdings" pitchFamily="2" charset="2"/>
              <a:buNone/>
            </a:pPr>
            <a:r>
              <a:rPr lang="en-US" sz="2000"/>
              <a:t>		       AvlNode *lt, AvlNode *rt, int h=0): 				       element(theElement), </a:t>
            </a:r>
          </a:p>
          <a:p>
            <a:pPr>
              <a:lnSpc>
                <a:spcPct val="80000"/>
              </a:lnSpc>
              <a:buFont typeface="Wingdings" pitchFamily="2" charset="2"/>
              <a:buNone/>
            </a:pPr>
            <a:r>
              <a:rPr lang="en-US" sz="2000"/>
              <a:t>		       left (lt), right(rt), height(h){ } </a:t>
            </a:r>
          </a:p>
          <a:p>
            <a:pPr>
              <a:lnSpc>
                <a:spcPct val="80000"/>
              </a:lnSpc>
              <a:buFont typeface="Wingdings" pitchFamily="2" charset="2"/>
              <a:buNone/>
            </a:pPr>
            <a:r>
              <a:rPr lang="en-US" sz="2000"/>
              <a:t>}; </a:t>
            </a:r>
          </a:p>
          <a:p>
            <a:pPr>
              <a:lnSpc>
                <a:spcPct val="80000"/>
              </a:lnSpc>
              <a:buFont typeface="Wingdings" pitchFamily="2" charset="2"/>
              <a:buNone/>
            </a:pPr>
            <a:endParaRPr lang="en-US" sz="2000"/>
          </a:p>
          <a:p>
            <a:pPr>
              <a:lnSpc>
                <a:spcPct val="80000"/>
              </a:lnSpc>
              <a:buFont typeface="Wingdings" pitchFamily="2" charset="2"/>
              <a:buNone/>
            </a:pPr>
            <a:r>
              <a:rPr lang="en-US" sz="2000"/>
              <a:t>/*return the height of node t to -1 if null*/</a:t>
            </a:r>
          </a:p>
          <a:p>
            <a:pPr>
              <a:lnSpc>
                <a:spcPct val="80000"/>
              </a:lnSpc>
              <a:buFont typeface="Wingdings" pitchFamily="2" charset="2"/>
              <a:buNone/>
            </a:pPr>
            <a:r>
              <a:rPr lang="en-US" sz="2000"/>
              <a:t>int height(AvlNode * t)</a:t>
            </a:r>
          </a:p>
          <a:p>
            <a:pPr>
              <a:lnSpc>
                <a:spcPct val="80000"/>
              </a:lnSpc>
              <a:buFont typeface="Wingdings" pitchFamily="2" charset="2"/>
              <a:buNone/>
            </a:pPr>
            <a:r>
              <a:rPr lang="en-US" sz="2000"/>
              <a:t>{</a:t>
            </a:r>
          </a:p>
          <a:p>
            <a:pPr>
              <a:lnSpc>
                <a:spcPct val="80000"/>
              </a:lnSpc>
              <a:buFont typeface="Wingdings" pitchFamily="2" charset="2"/>
              <a:buNone/>
            </a:pPr>
            <a:r>
              <a:rPr lang="en-US" sz="2000"/>
              <a:t>	return t==NULL? -1 : t-&gt;height;</a:t>
            </a:r>
          </a:p>
          <a:p>
            <a:pPr>
              <a:lnSpc>
                <a:spcPct val="80000"/>
              </a:lnSpc>
              <a:buFont typeface="Wingdings" pitchFamily="2" charset="2"/>
              <a:buNone/>
            </a:pPr>
            <a:r>
              <a:rPr lang="en-US" sz="2000"/>
              <a:t>}</a:t>
            </a:r>
          </a:p>
          <a:p>
            <a:pPr>
              <a:lnSpc>
                <a:spcPct val="80000"/>
              </a:lnSpc>
              <a:buFont typeface="Wingdings" pitchFamily="2" charset="2"/>
              <a:buNone/>
            </a:pPr>
            <a:endParaRPr lang="en-US"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descr="Rectangle: Click to edit Master text styles&#10;Second level&#10;Third level&#10;Fourth level&#10;Fifth level"/>
          <p:cNvSpPr>
            <a:spLocks noGrp="1" noChangeArrowheads="1"/>
          </p:cNvSpPr>
          <p:nvPr>
            <p:ph idx="1"/>
          </p:nvPr>
        </p:nvSpPr>
        <p:spPr>
          <a:xfrm>
            <a:off x="838200" y="336550"/>
            <a:ext cx="7772400" cy="5683250"/>
          </a:xfrm>
        </p:spPr>
        <p:txBody>
          <a:bodyPr/>
          <a:lstStyle/>
          <a:p>
            <a:pPr>
              <a:lnSpc>
                <a:spcPct val="80000"/>
              </a:lnSpc>
              <a:buFont typeface="Wingdings" pitchFamily="2" charset="2"/>
              <a:buNone/>
            </a:pPr>
            <a:r>
              <a:rPr lang="en-US" sz="1200"/>
              <a:t>/*AVL tree insert*/</a:t>
            </a:r>
          </a:p>
          <a:p>
            <a:pPr>
              <a:lnSpc>
                <a:spcPct val="80000"/>
              </a:lnSpc>
              <a:buFont typeface="Wingdings" pitchFamily="2" charset="2"/>
              <a:buNone/>
            </a:pPr>
            <a:r>
              <a:rPr lang="en-US" sz="1200"/>
              <a:t>Void insert(const Comparable &amp; x,  AvlNode *&amp;t)</a:t>
            </a:r>
          </a:p>
          <a:p>
            <a:pPr>
              <a:lnSpc>
                <a:spcPct val="80000"/>
              </a:lnSpc>
              <a:buFont typeface="Wingdings" pitchFamily="2" charset="2"/>
              <a:buNone/>
            </a:pPr>
            <a:r>
              <a:rPr lang="en-US" sz="1200"/>
              <a:t>{</a:t>
            </a:r>
          </a:p>
          <a:p>
            <a:pPr>
              <a:lnSpc>
                <a:spcPct val="80000"/>
              </a:lnSpc>
              <a:buFont typeface="Wingdings" pitchFamily="2" charset="2"/>
              <a:buNone/>
            </a:pPr>
            <a:r>
              <a:rPr lang="en-US" sz="1200"/>
              <a:t>	if(t==NULL)</a:t>
            </a:r>
          </a:p>
          <a:p>
            <a:pPr>
              <a:lnSpc>
                <a:spcPct val="80000"/>
              </a:lnSpc>
              <a:buFont typeface="Wingdings" pitchFamily="2" charset="2"/>
              <a:buNone/>
            </a:pPr>
            <a:r>
              <a:rPr lang="en-US" sz="1200"/>
              <a:t>		t=new AvlNode(x, NULL, NULL); </a:t>
            </a:r>
          </a:p>
          <a:p>
            <a:pPr>
              <a:lnSpc>
                <a:spcPct val="80000"/>
              </a:lnSpc>
              <a:buFont typeface="Wingdings" pitchFamily="2" charset="2"/>
              <a:buNone/>
            </a:pPr>
            <a:r>
              <a:rPr lang="en-US" sz="1200"/>
              <a:t>	else if ( x &lt; t-&gt;element )</a:t>
            </a:r>
          </a:p>
          <a:p>
            <a:pPr>
              <a:lnSpc>
                <a:spcPct val="80000"/>
              </a:lnSpc>
              <a:buFont typeface="Wingdings" pitchFamily="2" charset="2"/>
              <a:buNone/>
            </a:pPr>
            <a:r>
              <a:rPr lang="en-US" sz="1200"/>
              <a:t>	{</a:t>
            </a:r>
          </a:p>
          <a:p>
            <a:pPr>
              <a:lnSpc>
                <a:spcPct val="80000"/>
              </a:lnSpc>
              <a:buFont typeface="Wingdings" pitchFamily="2" charset="2"/>
              <a:buNone/>
            </a:pPr>
            <a:r>
              <a:rPr lang="en-US" sz="1200"/>
              <a:t>		insert(x, t-&gt;left); </a:t>
            </a:r>
          </a:p>
          <a:p>
            <a:pPr>
              <a:lnSpc>
                <a:spcPct val="80000"/>
              </a:lnSpc>
              <a:buFont typeface="Wingdings" pitchFamily="2" charset="2"/>
              <a:buNone/>
            </a:pPr>
            <a:r>
              <a:rPr lang="en-US" sz="1200"/>
              <a:t>		if (height(t-&gt;left) – height(t-&gt;right)==2)		</a:t>
            </a:r>
          </a:p>
          <a:p>
            <a:pPr>
              <a:lnSpc>
                <a:spcPct val="80000"/>
              </a:lnSpc>
              <a:buFont typeface="Wingdings" pitchFamily="2" charset="2"/>
              <a:buNone/>
            </a:pPr>
            <a:r>
              <a:rPr lang="en-US" sz="1200"/>
              <a:t>			if (x  &lt;  t-&gt;left-&gt;element)</a:t>
            </a:r>
          </a:p>
          <a:p>
            <a:pPr>
              <a:lnSpc>
                <a:spcPct val="80000"/>
              </a:lnSpc>
              <a:buFont typeface="Wingdings" pitchFamily="2" charset="2"/>
              <a:buNone/>
            </a:pPr>
            <a:r>
              <a:rPr lang="en-US" sz="1200"/>
              <a:t>				rotateWithLeftChild(t); </a:t>
            </a:r>
          </a:p>
          <a:p>
            <a:pPr>
              <a:lnSpc>
                <a:spcPct val="80000"/>
              </a:lnSpc>
              <a:buFont typeface="Wingdings" pitchFamily="2" charset="2"/>
              <a:buNone/>
            </a:pPr>
            <a:r>
              <a:rPr lang="en-US" sz="1200"/>
              <a:t>			else</a:t>
            </a:r>
          </a:p>
          <a:p>
            <a:pPr>
              <a:lnSpc>
                <a:spcPct val="80000"/>
              </a:lnSpc>
              <a:buFont typeface="Wingdings" pitchFamily="2" charset="2"/>
              <a:buNone/>
            </a:pPr>
            <a:r>
              <a:rPr lang="en-US" sz="1200"/>
              <a:t>				DoubleRotateWithLeftChild(t); </a:t>
            </a:r>
          </a:p>
          <a:p>
            <a:pPr>
              <a:lnSpc>
                <a:spcPct val="80000"/>
              </a:lnSpc>
              <a:buFont typeface="Wingdings" pitchFamily="2" charset="2"/>
              <a:buNone/>
            </a:pPr>
            <a:r>
              <a:rPr lang="en-US" sz="1200"/>
              <a:t> 	} </a:t>
            </a:r>
          </a:p>
          <a:p>
            <a:pPr>
              <a:lnSpc>
                <a:spcPct val="80000"/>
              </a:lnSpc>
              <a:buFont typeface="Wingdings" pitchFamily="2" charset="2"/>
              <a:buNone/>
            </a:pPr>
            <a:r>
              <a:rPr lang="en-US" sz="1200"/>
              <a:t>	else if ( t-&gt; element &lt;x)</a:t>
            </a:r>
          </a:p>
          <a:p>
            <a:pPr>
              <a:lnSpc>
                <a:spcPct val="80000"/>
              </a:lnSpc>
              <a:buFont typeface="Wingdings" pitchFamily="2" charset="2"/>
              <a:buNone/>
            </a:pPr>
            <a:r>
              <a:rPr lang="en-US" sz="1200"/>
              <a:t>	{		 </a:t>
            </a:r>
          </a:p>
          <a:p>
            <a:pPr>
              <a:lnSpc>
                <a:spcPct val="80000"/>
              </a:lnSpc>
              <a:buFont typeface="Wingdings" pitchFamily="2" charset="2"/>
              <a:buNone/>
            </a:pPr>
            <a:r>
              <a:rPr lang="en-US" sz="1200"/>
              <a:t>		insert(x, t-&gt;right); </a:t>
            </a:r>
          </a:p>
          <a:p>
            <a:pPr>
              <a:lnSpc>
                <a:spcPct val="80000"/>
              </a:lnSpc>
              <a:buFont typeface="Wingdings" pitchFamily="2" charset="2"/>
              <a:buNone/>
            </a:pPr>
            <a:r>
              <a:rPr lang="en-US" sz="1200"/>
              <a:t>		if (height(t-&gt;right) – height(t-&gt;left)==2)	</a:t>
            </a:r>
          </a:p>
          <a:p>
            <a:pPr>
              <a:lnSpc>
                <a:spcPct val="80000"/>
              </a:lnSpc>
              <a:buFont typeface="Wingdings" pitchFamily="2" charset="2"/>
              <a:buNone/>
            </a:pPr>
            <a:r>
              <a:rPr lang="en-US" sz="1200"/>
              <a:t>		if (x  &lt;  t-&gt;right-&gt;element)</a:t>
            </a:r>
          </a:p>
          <a:p>
            <a:pPr>
              <a:lnSpc>
                <a:spcPct val="80000"/>
              </a:lnSpc>
              <a:buFont typeface="Wingdings" pitchFamily="2" charset="2"/>
              <a:buNone/>
            </a:pPr>
            <a:r>
              <a:rPr lang="en-US" sz="1200"/>
              <a:t>				rotateWithRightChild(t); </a:t>
            </a:r>
          </a:p>
          <a:p>
            <a:pPr>
              <a:lnSpc>
                <a:spcPct val="80000"/>
              </a:lnSpc>
              <a:buFont typeface="Wingdings" pitchFamily="2" charset="2"/>
              <a:buNone/>
            </a:pPr>
            <a:r>
              <a:rPr lang="en-US" sz="1200"/>
              <a:t>			else</a:t>
            </a:r>
          </a:p>
          <a:p>
            <a:pPr>
              <a:lnSpc>
                <a:spcPct val="80000"/>
              </a:lnSpc>
              <a:buFont typeface="Wingdings" pitchFamily="2" charset="2"/>
              <a:buNone/>
            </a:pPr>
            <a:r>
              <a:rPr lang="en-US" sz="1200"/>
              <a:t>				DoubleRotateWithRightChild(t); </a:t>
            </a:r>
          </a:p>
          <a:p>
            <a:pPr>
              <a:lnSpc>
                <a:spcPct val="80000"/>
              </a:lnSpc>
              <a:buFont typeface="Wingdings" pitchFamily="2" charset="2"/>
              <a:buNone/>
            </a:pPr>
            <a:r>
              <a:rPr lang="en-US" sz="1200"/>
              <a:t>	}</a:t>
            </a:r>
          </a:p>
          <a:p>
            <a:pPr>
              <a:lnSpc>
                <a:spcPct val="80000"/>
              </a:lnSpc>
              <a:buFont typeface="Wingdings" pitchFamily="2" charset="2"/>
              <a:buNone/>
            </a:pPr>
            <a:r>
              <a:rPr lang="en-US" sz="1200"/>
              <a:t>	else ; //duplication. Do nothing.</a:t>
            </a:r>
          </a:p>
          <a:p>
            <a:pPr>
              <a:lnSpc>
                <a:spcPct val="80000"/>
              </a:lnSpc>
              <a:buFont typeface="Wingdings" pitchFamily="2" charset="2"/>
              <a:buNone/>
            </a:pPr>
            <a:r>
              <a:rPr lang="en-US" sz="1200"/>
              <a:t>	t -&gt; height = max(height(t-&gt;left), height(t-&gt;right))+1; </a:t>
            </a:r>
          </a:p>
          <a:p>
            <a:pPr>
              <a:lnSpc>
                <a:spcPct val="80000"/>
              </a:lnSpc>
              <a:buFont typeface="Wingdings" pitchFamily="2" charset="2"/>
              <a:buNone/>
            </a:pPr>
            <a:r>
              <a:rPr lang="en-US" sz="1200"/>
              <a:t>}</a:t>
            </a:r>
          </a:p>
          <a:p>
            <a:pPr>
              <a:lnSpc>
                <a:spcPct val="80000"/>
              </a:lnSpc>
              <a:buFont typeface="Wingdings" pitchFamily="2" charset="2"/>
              <a:buNone/>
            </a:pPr>
            <a:r>
              <a:rPr lang="en-US" sz="120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descr="Rectangle: Click to edit Master text styles&#10;Second level&#10;Third level&#10;Fourth level&#10;Fifth level"/>
          <p:cNvSpPr>
            <a:spLocks noGrp="1" noChangeArrowheads="1"/>
          </p:cNvSpPr>
          <p:nvPr>
            <p:ph idx="1"/>
          </p:nvPr>
        </p:nvSpPr>
        <p:spPr>
          <a:xfrm>
            <a:off x="838200" y="363538"/>
            <a:ext cx="7772400" cy="5656262"/>
          </a:xfrm>
        </p:spPr>
        <p:txBody>
          <a:bodyPr/>
          <a:lstStyle/>
          <a:p>
            <a:pPr>
              <a:lnSpc>
                <a:spcPct val="90000"/>
              </a:lnSpc>
              <a:buFont typeface="Wingdings" pitchFamily="2" charset="2"/>
              <a:buNone/>
            </a:pPr>
            <a:r>
              <a:rPr lang="en-US" sz="2800"/>
              <a:t>/* single left rotation*/</a:t>
            </a:r>
          </a:p>
          <a:p>
            <a:pPr>
              <a:lnSpc>
                <a:spcPct val="90000"/>
              </a:lnSpc>
              <a:buFont typeface="Wingdings" pitchFamily="2" charset="2"/>
              <a:buNone/>
            </a:pPr>
            <a:r>
              <a:rPr lang="en-US" sz="2800"/>
              <a:t>void rotateWithLeftChild(AvlNode *&amp;k2)</a:t>
            </a:r>
          </a:p>
          <a:p>
            <a:pPr>
              <a:lnSpc>
                <a:spcPct val="90000"/>
              </a:lnSpc>
              <a:buFont typeface="Wingdings" pitchFamily="2" charset="2"/>
              <a:buNone/>
            </a:pPr>
            <a:r>
              <a:rPr lang="en-US" sz="2800"/>
              <a:t>{</a:t>
            </a:r>
          </a:p>
          <a:p>
            <a:pPr>
              <a:lnSpc>
                <a:spcPct val="90000"/>
              </a:lnSpc>
              <a:buFont typeface="Wingdings" pitchFamily="2" charset="2"/>
              <a:buNone/>
            </a:pPr>
            <a:r>
              <a:rPr lang="en-US" sz="2800"/>
              <a:t>	AvlNode *k1=k2-&gt;left; </a:t>
            </a:r>
          </a:p>
          <a:p>
            <a:pPr>
              <a:lnSpc>
                <a:spcPct val="90000"/>
              </a:lnSpc>
              <a:buFont typeface="Wingdings" pitchFamily="2" charset="2"/>
              <a:buNone/>
            </a:pPr>
            <a:r>
              <a:rPr lang="en-US" sz="2800"/>
              <a:t>	k2-&gt;left=k1-&gt;right; </a:t>
            </a:r>
          </a:p>
          <a:p>
            <a:pPr>
              <a:lnSpc>
                <a:spcPct val="90000"/>
              </a:lnSpc>
              <a:buFont typeface="Wingdings" pitchFamily="2" charset="2"/>
              <a:buNone/>
            </a:pPr>
            <a:r>
              <a:rPr lang="en-US" sz="2800"/>
              <a:t>	k1-&gt;right=k2; </a:t>
            </a:r>
          </a:p>
          <a:p>
            <a:pPr>
              <a:lnSpc>
                <a:spcPct val="90000"/>
              </a:lnSpc>
              <a:buFont typeface="Wingdings" pitchFamily="2" charset="2"/>
              <a:buNone/>
            </a:pPr>
            <a:r>
              <a:rPr lang="en-US" sz="2800"/>
              <a:t>	k2-&gt;height=max(height(k2-&gt;left, 			height(k2-&gt;right)) + 1; </a:t>
            </a:r>
          </a:p>
          <a:p>
            <a:pPr>
              <a:lnSpc>
                <a:spcPct val="90000"/>
              </a:lnSpc>
              <a:buFont typeface="Wingdings" pitchFamily="2" charset="2"/>
              <a:buNone/>
            </a:pPr>
            <a:r>
              <a:rPr lang="en-US" sz="2800"/>
              <a:t>	k1-&gt;height=max(height(k1-&gt;left), </a:t>
            </a:r>
          </a:p>
          <a:p>
            <a:pPr>
              <a:lnSpc>
                <a:spcPct val="90000"/>
              </a:lnSpc>
              <a:buFont typeface="Wingdings" pitchFamily="2" charset="2"/>
              <a:buNone/>
            </a:pPr>
            <a:r>
              <a:rPr lang="en-US" sz="2800"/>
              <a:t>		k2-&gt;height) + 1; </a:t>
            </a:r>
          </a:p>
          <a:p>
            <a:pPr>
              <a:lnSpc>
                <a:spcPct val="90000"/>
              </a:lnSpc>
              <a:buFont typeface="Wingdings" pitchFamily="2" charset="2"/>
              <a:buNone/>
            </a:pPr>
            <a:r>
              <a:rPr lang="en-US" sz="2800"/>
              <a:t>	K2=k1;</a:t>
            </a:r>
          </a:p>
          <a:p>
            <a:pPr>
              <a:lnSpc>
                <a:spcPct val="90000"/>
              </a:lnSpc>
              <a:buFont typeface="Wingdings" pitchFamily="2" charset="2"/>
              <a:buNone/>
            </a:pPr>
            <a:r>
              <a:rPr lang="en-US" sz="2800"/>
              <a:t>} </a:t>
            </a:r>
          </a:p>
          <a:p>
            <a:pPr>
              <a:lnSpc>
                <a:spcPct val="90000"/>
              </a:lnSpc>
              <a:buFont typeface="Wingdings" pitchFamily="2" charset="2"/>
              <a:buNone/>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descr="Rectangle: Click to edit Master text styles&#10;Second level&#10;Third level&#10;Fourth level&#10;Fifth level"/>
          <p:cNvSpPr>
            <a:spLocks noGrp="1" noChangeArrowheads="1"/>
          </p:cNvSpPr>
          <p:nvPr>
            <p:ph idx="1"/>
          </p:nvPr>
        </p:nvSpPr>
        <p:spPr>
          <a:xfrm>
            <a:off x="838200" y="285750"/>
            <a:ext cx="7772400" cy="5734050"/>
          </a:xfrm>
        </p:spPr>
        <p:txBody>
          <a:bodyPr/>
          <a:lstStyle/>
          <a:p>
            <a:pPr>
              <a:lnSpc>
                <a:spcPct val="90000"/>
              </a:lnSpc>
              <a:buFont typeface="Wingdings" pitchFamily="2" charset="2"/>
              <a:buNone/>
            </a:pPr>
            <a:r>
              <a:rPr lang="en-US" sz="2800"/>
              <a:t>/*single right rotation*/</a:t>
            </a:r>
          </a:p>
          <a:p>
            <a:pPr>
              <a:lnSpc>
                <a:spcPct val="90000"/>
              </a:lnSpc>
              <a:buFont typeface="Wingdings" pitchFamily="2" charset="2"/>
              <a:buNone/>
            </a:pPr>
            <a:r>
              <a:rPr lang="en-US" sz="2800"/>
              <a:t>void rotateWithRightChild(AvlNode *&amp;k2)</a:t>
            </a:r>
          </a:p>
          <a:p>
            <a:pPr>
              <a:lnSpc>
                <a:spcPct val="90000"/>
              </a:lnSpc>
              <a:buFont typeface="Wingdings" pitchFamily="2" charset="2"/>
              <a:buNone/>
            </a:pPr>
            <a:r>
              <a:rPr lang="en-US" sz="2800"/>
              <a:t>{</a:t>
            </a:r>
          </a:p>
          <a:p>
            <a:pPr>
              <a:lnSpc>
                <a:spcPct val="90000"/>
              </a:lnSpc>
              <a:buFont typeface="Wingdings" pitchFamily="2" charset="2"/>
              <a:buNone/>
            </a:pPr>
            <a:r>
              <a:rPr lang="en-US" sz="2800"/>
              <a:t>	AvlNode *k1=k2-&gt;right; </a:t>
            </a:r>
          </a:p>
          <a:p>
            <a:pPr>
              <a:lnSpc>
                <a:spcPct val="90000"/>
              </a:lnSpc>
              <a:buFont typeface="Wingdings" pitchFamily="2" charset="2"/>
              <a:buNone/>
            </a:pPr>
            <a:r>
              <a:rPr lang="en-US" sz="2800"/>
              <a:t>	k2-&gt;right=k1-&gt;left; </a:t>
            </a:r>
          </a:p>
          <a:p>
            <a:pPr>
              <a:lnSpc>
                <a:spcPct val="90000"/>
              </a:lnSpc>
              <a:buFont typeface="Wingdings" pitchFamily="2" charset="2"/>
              <a:buNone/>
            </a:pPr>
            <a:r>
              <a:rPr lang="en-US" sz="2800"/>
              <a:t>	k1-&gt;left=k2; </a:t>
            </a:r>
          </a:p>
          <a:p>
            <a:pPr>
              <a:lnSpc>
                <a:spcPct val="90000"/>
              </a:lnSpc>
              <a:buFont typeface="Wingdings" pitchFamily="2" charset="2"/>
              <a:buNone/>
            </a:pPr>
            <a:r>
              <a:rPr lang="en-US" sz="2800"/>
              <a:t>	k2-&gt;height=max(height(k2-&gt;left, 			height(k2-&gt;right)) + 1; </a:t>
            </a:r>
          </a:p>
          <a:p>
            <a:pPr>
              <a:lnSpc>
                <a:spcPct val="90000"/>
              </a:lnSpc>
              <a:buFont typeface="Wingdings" pitchFamily="2" charset="2"/>
              <a:buNone/>
            </a:pPr>
            <a:r>
              <a:rPr lang="en-US" sz="2800"/>
              <a:t>	k1-&gt;height=max(height(k1-&gt;right), </a:t>
            </a:r>
          </a:p>
          <a:p>
            <a:pPr>
              <a:lnSpc>
                <a:spcPct val="90000"/>
              </a:lnSpc>
              <a:buFont typeface="Wingdings" pitchFamily="2" charset="2"/>
              <a:buNone/>
            </a:pPr>
            <a:r>
              <a:rPr lang="en-US" sz="2800"/>
              <a:t>		k2-&gt;height) + 1; </a:t>
            </a:r>
          </a:p>
          <a:p>
            <a:pPr>
              <a:lnSpc>
                <a:spcPct val="90000"/>
              </a:lnSpc>
              <a:buFont typeface="Wingdings" pitchFamily="2" charset="2"/>
              <a:buNone/>
            </a:pPr>
            <a:r>
              <a:rPr lang="en-US" sz="2800"/>
              <a:t>	K2=k1;</a:t>
            </a:r>
          </a:p>
          <a:p>
            <a:pPr>
              <a:lnSpc>
                <a:spcPct val="90000"/>
              </a:lnSpc>
              <a:buFont typeface="Wingdings" pitchFamily="2" charset="2"/>
              <a:buNone/>
            </a:pPr>
            <a:r>
              <a:rPr lang="en-US" sz="2800"/>
              <a:t>} </a:t>
            </a:r>
          </a:p>
          <a:p>
            <a:pPr>
              <a:lnSpc>
                <a:spcPct val="90000"/>
              </a:lnSpc>
              <a:buFont typeface="Wingdings" pitchFamily="2" charset="2"/>
              <a:buNone/>
            </a:pP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descr="Rectangle: Click to edit Master text styles&#10;Second level&#10;Third level&#10;Fourth level&#10;Fifth level"/>
          <p:cNvSpPr>
            <a:spLocks noGrp="1" noChangeArrowheads="1"/>
          </p:cNvSpPr>
          <p:nvPr>
            <p:ph idx="1"/>
          </p:nvPr>
        </p:nvSpPr>
        <p:spPr>
          <a:xfrm>
            <a:off x="838200" y="285750"/>
            <a:ext cx="7772400" cy="5734050"/>
          </a:xfrm>
        </p:spPr>
        <p:txBody>
          <a:bodyPr/>
          <a:lstStyle/>
          <a:p>
            <a:pPr>
              <a:buFont typeface="Wingdings" pitchFamily="2" charset="2"/>
              <a:buNone/>
            </a:pPr>
            <a:r>
              <a:rPr lang="en-US"/>
              <a:t>/*double left rotation*/</a:t>
            </a:r>
          </a:p>
          <a:p>
            <a:pPr>
              <a:buFont typeface="Wingdings" pitchFamily="2" charset="2"/>
              <a:buNone/>
            </a:pPr>
            <a:r>
              <a:rPr lang="en-US"/>
              <a:t>void doubleWithLeftChild(AvlNode *&amp;k3)</a:t>
            </a:r>
          </a:p>
          <a:p>
            <a:pPr>
              <a:buFont typeface="Wingdings" pitchFamily="2" charset="2"/>
              <a:buNone/>
            </a:pPr>
            <a:r>
              <a:rPr lang="en-US"/>
              <a:t>{</a:t>
            </a:r>
          </a:p>
          <a:p>
            <a:pPr>
              <a:buFont typeface="Wingdings" pitchFamily="2" charset="2"/>
              <a:buNone/>
            </a:pPr>
            <a:r>
              <a:rPr lang="en-US"/>
              <a:t>	rotateWithRightChild(k3-&gt;left); </a:t>
            </a:r>
          </a:p>
          <a:p>
            <a:pPr>
              <a:buFont typeface="Wingdings" pitchFamily="2" charset="2"/>
              <a:buNone/>
            </a:pPr>
            <a:r>
              <a:rPr lang="en-US"/>
              <a:t>	rotateWithLeftChild(k3); 	</a:t>
            </a:r>
          </a:p>
          <a:p>
            <a:pPr>
              <a:buFont typeface="Wingdings" pitchFamily="2" charset="2"/>
              <a:buNone/>
            </a:pPr>
            <a:r>
              <a:rPr lang="en-US"/>
              <a:t>} </a:t>
            </a:r>
          </a:p>
          <a:p>
            <a:pPr>
              <a:buFont typeface="Wingdings" pitchFamily="2" charset="2"/>
              <a:buNone/>
            </a:pP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descr="Rectangle: Click to edit Master text styles&#10;Second level&#10;Third level&#10;Fourth level&#10;Fifth level"/>
          <p:cNvSpPr>
            <a:spLocks noGrp="1" noChangeArrowheads="1"/>
          </p:cNvSpPr>
          <p:nvPr>
            <p:ph idx="1"/>
          </p:nvPr>
        </p:nvSpPr>
        <p:spPr>
          <a:xfrm>
            <a:off x="838200" y="285750"/>
            <a:ext cx="7772400" cy="5734050"/>
          </a:xfrm>
        </p:spPr>
        <p:txBody>
          <a:bodyPr/>
          <a:lstStyle/>
          <a:p>
            <a:pPr>
              <a:buFont typeface="Wingdings" pitchFamily="2" charset="2"/>
              <a:buNone/>
            </a:pPr>
            <a:r>
              <a:rPr lang="en-US"/>
              <a:t>/*double right rotation*/</a:t>
            </a:r>
          </a:p>
          <a:p>
            <a:pPr>
              <a:buFont typeface="Wingdings" pitchFamily="2" charset="2"/>
              <a:buNone/>
            </a:pPr>
            <a:r>
              <a:rPr lang="en-US"/>
              <a:t>void doubleWithRightChild(AvlNode *&amp;k3)</a:t>
            </a:r>
          </a:p>
          <a:p>
            <a:pPr>
              <a:buFont typeface="Wingdings" pitchFamily="2" charset="2"/>
              <a:buNone/>
            </a:pPr>
            <a:r>
              <a:rPr lang="en-US"/>
              <a:t>{</a:t>
            </a:r>
          </a:p>
          <a:p>
            <a:pPr>
              <a:buFont typeface="Wingdings" pitchFamily="2" charset="2"/>
              <a:buNone/>
            </a:pPr>
            <a:r>
              <a:rPr lang="en-US"/>
              <a:t>	rotateWithLeftChild(k3-&gt;left); </a:t>
            </a:r>
          </a:p>
          <a:p>
            <a:pPr>
              <a:buFont typeface="Wingdings" pitchFamily="2" charset="2"/>
              <a:buNone/>
            </a:pPr>
            <a:r>
              <a:rPr lang="en-US"/>
              <a:t>	rotateWithRightChild(k3); 	</a:t>
            </a:r>
          </a:p>
          <a:p>
            <a:pPr>
              <a:buFont typeface="Wingdings" pitchFamily="2" charset="2"/>
              <a:buNone/>
            </a:pPr>
            <a:r>
              <a:rPr lang="en-US"/>
              <a:t>} </a:t>
            </a:r>
          </a:p>
          <a:p>
            <a:pPr>
              <a:buFont typeface="Wingdings" pitchFamily="2" charset="2"/>
              <a:buNone/>
            </a:pP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B-Trees</a:t>
            </a:r>
          </a:p>
        </p:txBody>
      </p:sp>
      <p:sp>
        <p:nvSpPr>
          <p:cNvPr id="3" name="Content Placeholder 2"/>
          <p:cNvSpPr>
            <a:spLocks noGrp="1"/>
          </p:cNvSpPr>
          <p:nvPr>
            <p:ph idx="1"/>
          </p:nvPr>
        </p:nvSpPr>
        <p:spPr/>
        <p:txBody>
          <a:bodyPr/>
          <a:lstStyle/>
          <a:p>
            <a:r>
              <a:rPr lang="en-US" dirty="0"/>
              <a:t>Aim at reducing disk accesses for large data sets that cannot be loaded into main memory.</a:t>
            </a:r>
          </a:p>
          <a:p>
            <a:r>
              <a:rPr lang="en-US" dirty="0"/>
              <a:t>The goal to limit disk accesses to 3 or 4 times.</a:t>
            </a:r>
          </a:p>
          <a:p>
            <a:r>
              <a:rPr lang="en-US" dirty="0"/>
              <a:t>Binary trees and AVL trees won’t work.</a:t>
            </a:r>
          </a:p>
          <a:p>
            <a:r>
              <a:rPr lang="en-US" dirty="0"/>
              <a:t>Solution: </a:t>
            </a:r>
          </a:p>
          <a:p>
            <a:pPr lvl="1"/>
            <a:r>
              <a:rPr lang="en-US" dirty="0"/>
              <a:t>Make a tree flat and shallow, with about 3 to 4 layers. </a:t>
            </a:r>
          </a:p>
        </p:txBody>
      </p:sp>
    </p:spTree>
    <p:extLst>
      <p:ext uri="{BB962C8B-B14F-4D97-AF65-F5344CB8AC3E}">
        <p14:creationId xmlns:p14="http://schemas.microsoft.com/office/powerpoint/2010/main" val="2063399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B-Tree Definition</a:t>
            </a:r>
          </a:p>
        </p:txBody>
      </p:sp>
      <p:sp>
        <p:nvSpPr>
          <p:cNvPr id="3" name="Content Placeholder 2"/>
          <p:cNvSpPr>
            <a:spLocks noGrp="1"/>
          </p:cNvSpPr>
          <p:nvPr>
            <p:ph idx="1"/>
          </p:nvPr>
        </p:nvSpPr>
        <p:spPr/>
        <p:txBody>
          <a:bodyPr>
            <a:normAutofit fontScale="85000" lnSpcReduction="10000"/>
          </a:bodyPr>
          <a:lstStyle/>
          <a:p>
            <a:r>
              <a:rPr lang="en-US" dirty="0"/>
              <a:t>A B-tree of order M is an M-</a:t>
            </a:r>
            <a:r>
              <a:rPr lang="en-US" dirty="0" err="1"/>
              <a:t>ary</a:t>
            </a:r>
            <a:r>
              <a:rPr lang="en-US" dirty="0"/>
              <a:t> tree with the following properties:</a:t>
            </a:r>
          </a:p>
          <a:p>
            <a:pPr lvl="1"/>
            <a:r>
              <a:rPr lang="en-US" dirty="0"/>
              <a:t>The data items are stored at leaves.</a:t>
            </a:r>
          </a:p>
          <a:p>
            <a:pPr lvl="1"/>
            <a:r>
              <a:rPr lang="en-US" dirty="0"/>
              <a:t>The </a:t>
            </a:r>
            <a:r>
              <a:rPr lang="en-US" dirty="0" err="1"/>
              <a:t>nonleaf</a:t>
            </a:r>
            <a:r>
              <a:rPr lang="en-US" dirty="0"/>
              <a:t> nodes store up to M – 1 keys to guide the searching; key </a:t>
            </a:r>
            <a:r>
              <a:rPr lang="en-US" dirty="0" err="1"/>
              <a:t>i</a:t>
            </a:r>
            <a:r>
              <a:rPr lang="en-US" dirty="0"/>
              <a:t> represents the smallest key in subtree </a:t>
            </a:r>
            <a:r>
              <a:rPr lang="en-US" dirty="0" err="1"/>
              <a:t>i</a:t>
            </a:r>
            <a:r>
              <a:rPr lang="en-US" dirty="0"/>
              <a:t> + 1.</a:t>
            </a:r>
          </a:p>
          <a:p>
            <a:pPr lvl="1"/>
            <a:r>
              <a:rPr lang="en-US" dirty="0"/>
              <a:t>The root is either a leaf or has between two to M children.</a:t>
            </a:r>
          </a:p>
          <a:p>
            <a:pPr lvl="1"/>
            <a:r>
              <a:rPr lang="en-US" dirty="0"/>
              <a:t>All </a:t>
            </a:r>
            <a:r>
              <a:rPr lang="en-US" dirty="0" err="1"/>
              <a:t>nonleaf</a:t>
            </a:r>
            <a:r>
              <a:rPr lang="en-US" dirty="0"/>
              <a:t> nodes (except the root) have between          </a:t>
            </a:r>
          </a:p>
          <a:p>
            <a:pPr marL="457200" lvl="1" indent="0">
              <a:buNone/>
            </a:pPr>
            <a:r>
              <a:rPr lang="en-US" dirty="0"/>
              <a:t>    and M children</a:t>
            </a:r>
          </a:p>
          <a:p>
            <a:pPr lvl="1"/>
            <a:r>
              <a:rPr lang="en-US" dirty="0"/>
              <a:t>All leaves are at the same depth and have between      </a:t>
            </a:r>
          </a:p>
          <a:p>
            <a:pPr marL="457200" lvl="1" indent="0">
              <a:buNone/>
            </a:pPr>
            <a:r>
              <a:rPr lang="en-US" dirty="0"/>
              <a:t>    and  L  data items, for some L.  </a:t>
            </a:r>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15658161"/>
              </p:ext>
            </p:extLst>
          </p:nvPr>
        </p:nvGraphicFramePr>
        <p:xfrm>
          <a:off x="7540624" y="4324349"/>
          <a:ext cx="593725" cy="278309"/>
        </p:xfrm>
        <a:graphic>
          <a:graphicData uri="http://schemas.openxmlformats.org/presentationml/2006/ole">
            <mc:AlternateContent xmlns:mc="http://schemas.openxmlformats.org/markup-compatibility/2006">
              <mc:Choice xmlns:v="urn:schemas-microsoft-com:vml" Requires="v">
                <p:oleObj spid="_x0000_s138298" name="Equation" r:id="rId3" imgW="406080" imgH="190440" progId="Equation.3">
                  <p:embed/>
                </p:oleObj>
              </mc:Choice>
              <mc:Fallback>
                <p:oleObj name="Equation" r:id="rId3" imgW="406080" imgH="190440" progId="Equation.3">
                  <p:embed/>
                  <p:pic>
                    <p:nvPicPr>
                      <p:cNvPr id="0" name=""/>
                      <p:cNvPicPr/>
                      <p:nvPr/>
                    </p:nvPicPr>
                    <p:blipFill>
                      <a:blip r:embed="rId4"/>
                      <a:stretch>
                        <a:fillRect/>
                      </a:stretch>
                    </p:blipFill>
                    <p:spPr>
                      <a:xfrm>
                        <a:off x="7540624" y="4324349"/>
                        <a:ext cx="593725" cy="27830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4398790"/>
              </p:ext>
            </p:extLst>
          </p:nvPr>
        </p:nvGraphicFramePr>
        <p:xfrm>
          <a:off x="7681913" y="5153025"/>
          <a:ext cx="519112" cy="277813"/>
        </p:xfrm>
        <a:graphic>
          <a:graphicData uri="http://schemas.openxmlformats.org/presentationml/2006/ole">
            <mc:AlternateContent xmlns:mc="http://schemas.openxmlformats.org/markup-compatibility/2006">
              <mc:Choice xmlns:v="urn:schemas-microsoft-com:vml" Requires="v">
                <p:oleObj spid="_x0000_s138299" name="Equation" r:id="rId5" imgW="355320" imgH="190440" progId="Equation.3">
                  <p:embed/>
                </p:oleObj>
              </mc:Choice>
              <mc:Fallback>
                <p:oleObj name="Equation" r:id="rId5" imgW="355320" imgH="190440" progId="Equation.3">
                  <p:embed/>
                  <p:pic>
                    <p:nvPicPr>
                      <p:cNvPr id="0" name="Object 4"/>
                      <p:cNvPicPr>
                        <a:picLocks noChangeAspect="1" noChangeArrowheads="1"/>
                      </p:cNvPicPr>
                      <p:nvPr/>
                    </p:nvPicPr>
                    <p:blipFill>
                      <a:blip r:embed="rId6"/>
                      <a:srcRect/>
                      <a:stretch>
                        <a:fillRect/>
                      </a:stretch>
                    </p:blipFill>
                    <p:spPr bwMode="auto">
                      <a:xfrm>
                        <a:off x="7681913" y="5153025"/>
                        <a:ext cx="519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0042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Choose M and L?</a:t>
            </a:r>
          </a:p>
        </p:txBody>
      </p:sp>
      <p:sp>
        <p:nvSpPr>
          <p:cNvPr id="3" name="Content Placeholder 2"/>
          <p:cNvSpPr>
            <a:spLocks noGrp="1"/>
          </p:cNvSpPr>
          <p:nvPr>
            <p:ph idx="1"/>
          </p:nvPr>
        </p:nvSpPr>
        <p:spPr/>
        <p:txBody>
          <a:bodyPr/>
          <a:lstStyle/>
          <a:p>
            <a:r>
              <a:rPr lang="en-US" sz="2000" dirty="0"/>
              <a:t>Disk block size:   </a:t>
            </a:r>
            <a:r>
              <a:rPr lang="en-US" sz="2000" dirty="0" err="1"/>
              <a:t>dbs</a:t>
            </a:r>
            <a:r>
              <a:rPr lang="en-US" sz="2000" dirty="0"/>
              <a:t> = 8,192 bytes</a:t>
            </a:r>
          </a:p>
          <a:p>
            <a:r>
              <a:rPr lang="en-US" sz="2000" dirty="0"/>
              <a:t>Key size:   </a:t>
            </a:r>
            <a:r>
              <a:rPr lang="en-US" sz="2000" dirty="0" err="1"/>
              <a:t>ks</a:t>
            </a:r>
            <a:r>
              <a:rPr lang="en-US" sz="2000" dirty="0"/>
              <a:t> = 32 bytes</a:t>
            </a:r>
          </a:p>
          <a:p>
            <a:r>
              <a:rPr lang="en-US" sz="2000" dirty="0"/>
              <a:t>Record size:  </a:t>
            </a:r>
            <a:r>
              <a:rPr lang="en-US" sz="2000" dirty="0" err="1"/>
              <a:t>rs</a:t>
            </a:r>
            <a:r>
              <a:rPr lang="en-US" sz="2000" dirty="0"/>
              <a:t> = 256 bytes</a:t>
            </a:r>
          </a:p>
          <a:p>
            <a:r>
              <a:rPr lang="en-US" sz="2000" dirty="0"/>
              <a:t>Record number:  N = 10,000,000</a:t>
            </a:r>
          </a:p>
          <a:p>
            <a:r>
              <a:rPr lang="en-US" sz="2000" dirty="0"/>
              <a:t>Address size: 	as = 4 bytes</a:t>
            </a:r>
          </a:p>
          <a:p>
            <a:r>
              <a:rPr lang="en-US" sz="2000" dirty="0"/>
              <a:t>Calculation: </a:t>
            </a:r>
          </a:p>
          <a:p>
            <a:pPr marL="0" indent="0">
              <a:buNone/>
            </a:pPr>
            <a:endParaRPr lang="en-US" sz="2000" dirty="0"/>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7357008"/>
              </p:ext>
            </p:extLst>
          </p:nvPr>
        </p:nvGraphicFramePr>
        <p:xfrm>
          <a:off x="1112797" y="3933825"/>
          <a:ext cx="6345278" cy="2362200"/>
        </p:xfrm>
        <a:graphic>
          <a:graphicData uri="http://schemas.openxmlformats.org/presentationml/2006/ole">
            <mc:AlternateContent xmlns:mc="http://schemas.openxmlformats.org/markup-compatibility/2006">
              <mc:Choice xmlns:v="urn:schemas-microsoft-com:vml" Requires="v">
                <p:oleObj spid="_x0000_s139289" name="Equation" r:id="rId3" imgW="2997000" imgH="1206360" progId="Equation.3">
                  <p:embed/>
                </p:oleObj>
              </mc:Choice>
              <mc:Fallback>
                <p:oleObj name="Equation" r:id="rId3" imgW="2997000" imgH="1206360" progId="Equation.3">
                  <p:embed/>
                  <p:pic>
                    <p:nvPicPr>
                      <p:cNvPr id="0" name=""/>
                      <p:cNvPicPr/>
                      <p:nvPr/>
                    </p:nvPicPr>
                    <p:blipFill>
                      <a:blip r:embed="rId4"/>
                      <a:stretch>
                        <a:fillRect/>
                      </a:stretch>
                    </p:blipFill>
                    <p:spPr>
                      <a:xfrm>
                        <a:off x="1112797" y="3933825"/>
                        <a:ext cx="6345278" cy="2362200"/>
                      </a:xfrm>
                      <a:prstGeom prst="rect">
                        <a:avLst/>
                      </a:prstGeom>
                    </p:spPr>
                  </p:pic>
                </p:oleObj>
              </mc:Fallback>
            </mc:AlternateContent>
          </a:graphicData>
        </a:graphic>
      </p:graphicFrame>
    </p:spTree>
    <p:extLst>
      <p:ext uri="{BB962C8B-B14F-4D97-AF65-F5344CB8AC3E}">
        <p14:creationId xmlns:p14="http://schemas.microsoft.com/office/powerpoint/2010/main" val="3258450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B-tree with M=5, L =5</a:t>
            </a:r>
          </a:p>
        </p:txBody>
      </p:sp>
      <p:pic>
        <p:nvPicPr>
          <p:cNvPr id="140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675" y="1649949"/>
            <a:ext cx="8286750" cy="280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3049" y="4610100"/>
            <a:ext cx="6696075" cy="1569660"/>
          </a:xfrm>
          <a:prstGeom prst="rect">
            <a:avLst/>
          </a:prstGeom>
          <a:noFill/>
        </p:spPr>
        <p:txBody>
          <a:bodyPr wrap="square" rtlCol="0">
            <a:spAutoFit/>
          </a:bodyPr>
          <a:lstStyle/>
          <a:p>
            <a:pPr marL="342900" indent="-342900">
              <a:buFont typeface="Arial" panose="020B0604020202020204" pitchFamily="34" charset="0"/>
              <a:buChar char="•"/>
            </a:pPr>
            <a:r>
              <a:rPr lang="en-US" dirty="0"/>
              <a:t>All </a:t>
            </a:r>
            <a:r>
              <a:rPr lang="en-US" dirty="0" err="1"/>
              <a:t>nonleaf</a:t>
            </a:r>
            <a:r>
              <a:rPr lang="en-US" dirty="0"/>
              <a:t> nodes must have at least 3 children nodes</a:t>
            </a:r>
          </a:p>
          <a:p>
            <a:pPr marL="342900" indent="-342900">
              <a:buFont typeface="Arial" panose="020B0604020202020204" pitchFamily="34" charset="0"/>
              <a:buChar char="•"/>
            </a:pPr>
            <a:r>
              <a:rPr lang="en-US" dirty="0"/>
              <a:t>All leaves are at the same depth</a:t>
            </a:r>
          </a:p>
          <a:p>
            <a:pPr marL="342900" indent="-342900">
              <a:buFont typeface="Arial" panose="020B0604020202020204" pitchFamily="34" charset="0"/>
              <a:buChar char="•"/>
            </a:pPr>
            <a:r>
              <a:rPr lang="en-US" dirty="0"/>
              <a:t>All leaves have between 3 and 5 data items</a:t>
            </a:r>
          </a:p>
        </p:txBody>
      </p:sp>
    </p:spTree>
    <p:extLst>
      <p:ext uri="{BB962C8B-B14F-4D97-AF65-F5344CB8AC3E}">
        <p14:creationId xmlns:p14="http://schemas.microsoft.com/office/powerpoint/2010/main" val="18418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304800"/>
            <a:ext cx="7772400" cy="536575"/>
          </a:xfrm>
        </p:spPr>
        <p:txBody>
          <a:bodyPr>
            <a:normAutofit fontScale="90000"/>
          </a:bodyPr>
          <a:lstStyle/>
          <a:p>
            <a:r>
              <a:rPr lang="en-US" sz="3200"/>
              <a:t>Ancestors and Descendants</a:t>
            </a:r>
          </a:p>
        </p:txBody>
      </p:sp>
      <p:sp>
        <p:nvSpPr>
          <p:cNvPr id="91139" name="Rectangle 3" descr="Rectangle: Click to edit Master text styles&#10;Second level&#10;Third level&#10;Fourth level&#10;Fifth level"/>
          <p:cNvSpPr>
            <a:spLocks noGrp="1" noChangeArrowheads="1"/>
          </p:cNvSpPr>
          <p:nvPr>
            <p:ph idx="1"/>
          </p:nvPr>
        </p:nvSpPr>
        <p:spPr>
          <a:xfrm>
            <a:off x="609600" y="1071563"/>
            <a:ext cx="8216900" cy="4948237"/>
          </a:xfrm>
          <a:ln/>
          <a:extLst>
            <a:ext uri="{91240B29-F687-4F45-9708-019B960494DF}">
              <a14:hiddenLine xmlns:a14="http://schemas.microsoft.com/office/drawing/2010/main" w="9525">
                <a:solidFill>
                  <a:schemeClr val="hlink"/>
                </a:solidFill>
                <a:miter lim="800000"/>
                <a:headEnd/>
                <a:tailEnd/>
              </a14:hiddenLine>
            </a:ext>
          </a:extLst>
        </p:spPr>
        <p:txBody>
          <a:bodyPr/>
          <a:lstStyle/>
          <a:p>
            <a:r>
              <a:rPr lang="en-US" sz="2400"/>
              <a:t>If there is a path from n</a:t>
            </a:r>
            <a:r>
              <a:rPr lang="en-US" sz="2400" baseline="-25000"/>
              <a:t>1</a:t>
            </a:r>
            <a:r>
              <a:rPr lang="en-US" sz="2400"/>
              <a:t> to n</a:t>
            </a:r>
            <a:r>
              <a:rPr lang="en-US" sz="2400" baseline="-25000"/>
              <a:t>2</a:t>
            </a:r>
            <a:r>
              <a:rPr lang="en-US" sz="2400"/>
              <a:t>, then n</a:t>
            </a:r>
            <a:r>
              <a:rPr lang="en-US" sz="2400" baseline="-25000"/>
              <a:t>1</a:t>
            </a:r>
            <a:r>
              <a:rPr lang="en-US" sz="2400"/>
              <a:t> is an </a:t>
            </a:r>
            <a:r>
              <a:rPr lang="en-US" sz="2400" i="1">
                <a:solidFill>
                  <a:schemeClr val="hlink"/>
                </a:solidFill>
              </a:rPr>
              <a:t>ancestor</a:t>
            </a:r>
            <a:r>
              <a:rPr lang="en-US" sz="2400"/>
              <a:t> of  n</a:t>
            </a:r>
            <a:r>
              <a:rPr lang="en-US" sz="2400" baseline="-25000"/>
              <a:t>2</a:t>
            </a:r>
            <a:r>
              <a:rPr lang="en-US" sz="2400"/>
              <a:t> and n</a:t>
            </a:r>
            <a:r>
              <a:rPr lang="en-US" sz="2400" baseline="-25000"/>
              <a:t>2</a:t>
            </a:r>
            <a:r>
              <a:rPr lang="en-US" sz="2400"/>
              <a:t> is a </a:t>
            </a:r>
            <a:r>
              <a:rPr lang="en-US" sz="2400" i="1">
                <a:solidFill>
                  <a:schemeClr val="hlink"/>
                </a:solidFill>
              </a:rPr>
              <a:t>descendant</a:t>
            </a:r>
            <a:r>
              <a:rPr lang="en-US" sz="2400"/>
              <a:t> of n</a:t>
            </a:r>
            <a:r>
              <a:rPr lang="en-US" sz="2400" baseline="-25000"/>
              <a:t>1</a:t>
            </a:r>
            <a:r>
              <a:rPr lang="en-US" sz="2400"/>
              <a:t>. </a:t>
            </a:r>
          </a:p>
          <a:p>
            <a:r>
              <a:rPr lang="en-US" sz="2400"/>
              <a:t>If there is a path from n</a:t>
            </a:r>
            <a:r>
              <a:rPr lang="en-US" sz="2400" baseline="-25000"/>
              <a:t>1</a:t>
            </a:r>
            <a:r>
              <a:rPr lang="en-US" sz="2400"/>
              <a:t> to n</a:t>
            </a:r>
            <a:r>
              <a:rPr lang="en-US" sz="2400" baseline="-25000"/>
              <a:t>2</a:t>
            </a:r>
            <a:r>
              <a:rPr lang="en-US" sz="2400"/>
              <a:t> and n</a:t>
            </a:r>
            <a:r>
              <a:rPr lang="en-US" sz="2400" baseline="-25000"/>
              <a:t>1 </a:t>
            </a:r>
            <a:r>
              <a:rPr lang="en-US" sz="2400">
                <a:sym typeface="Symbol" pitchFamily="18" charset="2"/>
              </a:rPr>
              <a:t> </a:t>
            </a:r>
            <a:r>
              <a:rPr lang="en-US" sz="2400"/>
              <a:t>n</a:t>
            </a:r>
            <a:r>
              <a:rPr lang="en-US" sz="2400" baseline="-25000"/>
              <a:t>2</a:t>
            </a:r>
            <a:r>
              <a:rPr lang="en-US" sz="2400"/>
              <a:t>, then n</a:t>
            </a:r>
            <a:r>
              <a:rPr lang="en-US" sz="2400" baseline="-25000"/>
              <a:t>1</a:t>
            </a:r>
            <a:r>
              <a:rPr lang="en-US" sz="2400"/>
              <a:t> is an </a:t>
            </a:r>
            <a:r>
              <a:rPr lang="en-US" sz="2400" i="1">
                <a:solidFill>
                  <a:schemeClr val="hlink"/>
                </a:solidFill>
              </a:rPr>
              <a:t>proper ancestor</a:t>
            </a:r>
            <a:r>
              <a:rPr lang="en-US" sz="2400"/>
              <a:t> of  n</a:t>
            </a:r>
            <a:r>
              <a:rPr lang="en-US" sz="2400" baseline="-25000"/>
              <a:t>2</a:t>
            </a:r>
            <a:r>
              <a:rPr lang="en-US" sz="2400"/>
              <a:t> and n</a:t>
            </a:r>
            <a:r>
              <a:rPr lang="en-US" sz="2400" baseline="-25000"/>
              <a:t>2</a:t>
            </a:r>
            <a:r>
              <a:rPr lang="en-US" sz="2400"/>
              <a:t> is a </a:t>
            </a:r>
            <a:r>
              <a:rPr lang="en-US" sz="2400" i="1">
                <a:solidFill>
                  <a:schemeClr val="hlink"/>
                </a:solidFill>
              </a:rPr>
              <a:t>proper descendant</a:t>
            </a:r>
            <a:r>
              <a:rPr lang="en-US" sz="2400"/>
              <a:t> of n</a:t>
            </a:r>
            <a:r>
              <a:rPr lang="en-US" sz="2400" baseline="-25000"/>
              <a:t>1</a:t>
            </a:r>
            <a:r>
              <a:rPr lang="en-US" sz="2400"/>
              <a:t>. </a:t>
            </a:r>
          </a:p>
          <a:p>
            <a:endParaRPr lang="en-US" sz="2400"/>
          </a:p>
        </p:txBody>
      </p:sp>
      <p:pic>
        <p:nvPicPr>
          <p:cNvPr id="91140" name="Picture 4"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3648075"/>
            <a:ext cx="5715000" cy="1836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is easy</a:t>
            </a:r>
          </a:p>
        </p:txBody>
      </p:sp>
      <p:sp>
        <p:nvSpPr>
          <p:cNvPr id="3" name="Content Placeholder 2"/>
          <p:cNvSpPr>
            <a:spLocks noGrp="1"/>
          </p:cNvSpPr>
          <p:nvPr>
            <p:ph idx="1"/>
          </p:nvPr>
        </p:nvSpPr>
        <p:spPr/>
        <p:txBody>
          <a:bodyPr/>
          <a:lstStyle/>
          <a:p>
            <a:r>
              <a:rPr lang="en-US" dirty="0"/>
              <a:t>Starting at the root, do binary search at each internal node to get to a leave and then search for the target in the leave.</a:t>
            </a:r>
          </a:p>
        </p:txBody>
      </p:sp>
    </p:spTree>
    <p:extLst>
      <p:ext uri="{BB962C8B-B14F-4D97-AF65-F5344CB8AC3E}">
        <p14:creationId xmlns:p14="http://schemas.microsoft.com/office/powerpoint/2010/main" val="2199264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 no node splitting</a:t>
            </a:r>
          </a:p>
        </p:txBody>
      </p:sp>
      <p:sp>
        <p:nvSpPr>
          <p:cNvPr id="3" name="Content Placeholder 2"/>
          <p:cNvSpPr>
            <a:spLocks noGrp="1"/>
          </p:cNvSpPr>
          <p:nvPr>
            <p:ph idx="1"/>
          </p:nvPr>
        </p:nvSpPr>
        <p:spPr/>
        <p:txBody>
          <a:bodyPr>
            <a:normAutofit/>
          </a:bodyPr>
          <a:lstStyle/>
          <a:p>
            <a:r>
              <a:rPr lang="en-US" sz="2800" dirty="0"/>
              <a:t>First search for the leave to add a new data item. If the leave is not full, then just insert the item.</a:t>
            </a:r>
          </a:p>
          <a:p>
            <a:r>
              <a:rPr lang="en-US" sz="2800" dirty="0"/>
              <a:t>See figure below.</a:t>
            </a: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6" y="3152775"/>
            <a:ext cx="78200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17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 node splitting</a:t>
            </a:r>
          </a:p>
        </p:txBody>
      </p:sp>
      <p:sp>
        <p:nvSpPr>
          <p:cNvPr id="3" name="Content Placeholder 2"/>
          <p:cNvSpPr>
            <a:spLocks noGrp="1"/>
          </p:cNvSpPr>
          <p:nvPr>
            <p:ph idx="1"/>
          </p:nvPr>
        </p:nvSpPr>
        <p:spPr/>
        <p:txBody>
          <a:bodyPr>
            <a:normAutofit/>
          </a:bodyPr>
          <a:lstStyle/>
          <a:p>
            <a:r>
              <a:rPr lang="en-US" sz="2000" dirty="0"/>
              <a:t>If the leave is full, then split it into two, first one with          and the second one with                 data items.</a:t>
            </a:r>
          </a:p>
          <a:p>
            <a:r>
              <a:rPr lang="en-US" sz="2000" dirty="0"/>
              <a:t>Update the parent node. If the parent node becomes full, then split it. </a:t>
            </a:r>
          </a:p>
          <a:p>
            <a:r>
              <a:rPr lang="en-US" sz="2000" dirty="0"/>
              <a:t>Continue the above until no more splitting is needed.  (The worse case is to split the root.)</a:t>
            </a:r>
          </a:p>
          <a:p>
            <a:r>
              <a:rPr lang="en-US" sz="2000" dirty="0"/>
              <a:t>Example 1: No parent splitting after insertion.</a:t>
            </a:r>
          </a:p>
        </p:txBody>
      </p:sp>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4" y="3714749"/>
            <a:ext cx="8124825" cy="280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668921994"/>
              </p:ext>
            </p:extLst>
          </p:nvPr>
        </p:nvGraphicFramePr>
        <p:xfrm>
          <a:off x="6375400" y="1704974"/>
          <a:ext cx="444500" cy="238125"/>
        </p:xfrm>
        <a:graphic>
          <a:graphicData uri="http://schemas.openxmlformats.org/presentationml/2006/ole">
            <mc:AlternateContent xmlns:mc="http://schemas.openxmlformats.org/markup-compatibility/2006">
              <mc:Choice xmlns:v="urn:schemas-microsoft-com:vml" Requires="v">
                <p:oleObj spid="_x0000_s142378" name="Equation" r:id="rId4" imgW="355320" imgH="190440" progId="Equation.3">
                  <p:embed/>
                </p:oleObj>
              </mc:Choice>
              <mc:Fallback>
                <p:oleObj name="Equation" r:id="rId4" imgW="355320" imgH="190440" progId="Equation.3">
                  <p:embed/>
                  <p:pic>
                    <p:nvPicPr>
                      <p:cNvPr id="0" name=""/>
                      <p:cNvPicPr/>
                      <p:nvPr/>
                    </p:nvPicPr>
                    <p:blipFill>
                      <a:blip r:embed="rId5"/>
                      <a:stretch>
                        <a:fillRect/>
                      </a:stretch>
                    </p:blipFill>
                    <p:spPr>
                      <a:xfrm>
                        <a:off x="6375400" y="1704974"/>
                        <a:ext cx="444500" cy="2381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81005518"/>
              </p:ext>
            </p:extLst>
          </p:nvPr>
        </p:nvGraphicFramePr>
        <p:xfrm>
          <a:off x="1903413" y="2009775"/>
          <a:ext cx="682625" cy="238125"/>
        </p:xfrm>
        <a:graphic>
          <a:graphicData uri="http://schemas.openxmlformats.org/presentationml/2006/ole">
            <mc:AlternateContent xmlns:mc="http://schemas.openxmlformats.org/markup-compatibility/2006">
              <mc:Choice xmlns:v="urn:schemas-microsoft-com:vml" Requires="v">
                <p:oleObj spid="_x0000_s142379" name="Equation" r:id="rId6" imgW="545760" imgH="190440" progId="Equation.3">
                  <p:embed/>
                </p:oleObj>
              </mc:Choice>
              <mc:Fallback>
                <p:oleObj name="Equation" r:id="rId6" imgW="545760" imgH="190440" progId="Equation.3">
                  <p:embed/>
                  <p:pic>
                    <p:nvPicPr>
                      <p:cNvPr id="0" name="Object 3"/>
                      <p:cNvPicPr>
                        <a:picLocks noChangeAspect="1" noChangeArrowheads="1"/>
                      </p:cNvPicPr>
                      <p:nvPr/>
                    </p:nvPicPr>
                    <p:blipFill>
                      <a:blip r:embed="rId7"/>
                      <a:srcRect/>
                      <a:stretch>
                        <a:fillRect/>
                      </a:stretch>
                    </p:blipFill>
                    <p:spPr bwMode="auto">
                      <a:xfrm>
                        <a:off x="1903413" y="2009775"/>
                        <a:ext cx="6826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7291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 node splitting</a:t>
            </a:r>
          </a:p>
        </p:txBody>
      </p:sp>
      <p:sp>
        <p:nvSpPr>
          <p:cNvPr id="3" name="Content Placeholder 2"/>
          <p:cNvSpPr>
            <a:spLocks noGrp="1"/>
          </p:cNvSpPr>
          <p:nvPr>
            <p:ph idx="1"/>
          </p:nvPr>
        </p:nvSpPr>
        <p:spPr/>
        <p:txBody>
          <a:bodyPr/>
          <a:lstStyle/>
          <a:p>
            <a:r>
              <a:rPr lang="en-US" dirty="0"/>
              <a:t>Example: parent splitting after insertion</a:t>
            </a:r>
          </a:p>
        </p:txBody>
      </p:sp>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339973"/>
            <a:ext cx="8166100" cy="317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9714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Deletion – </a:t>
            </a:r>
            <a:br>
              <a:rPr lang="en-US" dirty="0"/>
            </a:br>
            <a:r>
              <a:rPr lang="en-US" dirty="0"/>
              <a:t>no node merging  vs no merging</a:t>
            </a:r>
          </a:p>
        </p:txBody>
      </p:sp>
      <p:sp>
        <p:nvSpPr>
          <p:cNvPr id="3" name="Content Placeholder 2"/>
          <p:cNvSpPr>
            <a:spLocks noGrp="1"/>
          </p:cNvSpPr>
          <p:nvPr>
            <p:ph idx="1"/>
          </p:nvPr>
        </p:nvSpPr>
        <p:spPr/>
        <p:txBody>
          <a:bodyPr/>
          <a:lstStyle/>
          <a:p>
            <a:r>
              <a:rPr lang="en-US" dirty="0"/>
              <a:t>Use binary search to find the leave and find the data item to delete. </a:t>
            </a:r>
          </a:p>
          <a:p>
            <a:r>
              <a:rPr lang="en-US" dirty="0"/>
              <a:t>If items in the leave is still between       and L items, then no merge is needed. </a:t>
            </a:r>
          </a:p>
          <a:p>
            <a:r>
              <a:rPr lang="en-US" dirty="0"/>
              <a:t>If the leave is below      , then need to merge it with the previous leave. After merging, need to update the parent. Parent merge may also needed. </a:t>
            </a:r>
          </a:p>
        </p:txBody>
      </p:sp>
      <p:graphicFrame>
        <p:nvGraphicFramePr>
          <p:cNvPr id="4" name="Object 3"/>
          <p:cNvGraphicFramePr>
            <a:graphicFrameLocks noChangeAspect="1"/>
          </p:cNvGraphicFramePr>
          <p:nvPr>
            <p:extLst>
              <p:ext uri="{D42A27DB-BD31-4B8C-83A1-F6EECF244321}">
                <p14:modId xmlns:p14="http://schemas.microsoft.com/office/powerpoint/2010/main" val="573506549"/>
              </p:ext>
            </p:extLst>
          </p:nvPr>
        </p:nvGraphicFramePr>
        <p:xfrm>
          <a:off x="6756400" y="2847975"/>
          <a:ext cx="444500" cy="238125"/>
        </p:xfrm>
        <a:graphic>
          <a:graphicData uri="http://schemas.openxmlformats.org/presentationml/2006/ole">
            <mc:AlternateContent xmlns:mc="http://schemas.openxmlformats.org/markup-compatibility/2006">
              <mc:Choice xmlns:v="urn:schemas-microsoft-com:vml" Requires="v">
                <p:oleObj spid="_x0000_s144422" name="Equation" r:id="rId3" imgW="355320" imgH="190440" progId="Equation.3">
                  <p:embed/>
                </p:oleObj>
              </mc:Choice>
              <mc:Fallback>
                <p:oleObj name="Equation" r:id="rId3" imgW="355320" imgH="1904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2847975"/>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52095163"/>
              </p:ext>
            </p:extLst>
          </p:nvPr>
        </p:nvGraphicFramePr>
        <p:xfrm>
          <a:off x="4251325" y="3905250"/>
          <a:ext cx="444500" cy="238125"/>
        </p:xfrm>
        <a:graphic>
          <a:graphicData uri="http://schemas.openxmlformats.org/presentationml/2006/ole">
            <mc:AlternateContent xmlns:mc="http://schemas.openxmlformats.org/markup-compatibility/2006">
              <mc:Choice xmlns:v="urn:schemas-microsoft-com:vml" Requires="v">
                <p:oleObj spid="_x0000_s144423" name="Equation" r:id="rId5" imgW="355320" imgH="190440" progId="Equation.3">
                  <p:embed/>
                </p:oleObj>
              </mc:Choice>
              <mc:Fallback>
                <p:oleObj name="Equation" r:id="rId5" imgW="355320" imgH="1904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3905250"/>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8262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 – an example</a:t>
            </a:r>
          </a:p>
        </p:txBody>
      </p:sp>
      <p:pic>
        <p:nvPicPr>
          <p:cNvPr id="145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19301"/>
            <a:ext cx="8229600" cy="32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506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38188"/>
            <a:ext cx="7772400" cy="404812"/>
          </a:xfrm>
        </p:spPr>
        <p:txBody>
          <a:bodyPr>
            <a:normAutofit fontScale="90000"/>
          </a:bodyPr>
          <a:lstStyle/>
          <a:p>
            <a:pPr eaLnBrk="1" hangingPunct="1"/>
            <a:r>
              <a:rPr lang="en-US" altLang="en-US"/>
              <a:t>Sets</a:t>
            </a:r>
          </a:p>
        </p:txBody>
      </p:sp>
      <p:sp>
        <p:nvSpPr>
          <p:cNvPr id="8195" name="Rectangle 3"/>
          <p:cNvSpPr>
            <a:spLocks noGrp="1" noChangeArrowheads="1"/>
          </p:cNvSpPr>
          <p:nvPr>
            <p:ph type="body" idx="1"/>
          </p:nvPr>
        </p:nvSpPr>
        <p:spPr/>
        <p:txBody>
          <a:bodyPr/>
          <a:lstStyle/>
          <a:p>
            <a:pPr eaLnBrk="1" hangingPunct="1"/>
            <a:r>
              <a:rPr lang="en-US" altLang="en-US" sz="2000" dirty="0"/>
              <a:t>Sorted associative containers</a:t>
            </a:r>
          </a:p>
          <a:p>
            <a:pPr eaLnBrk="1" hangingPunct="1"/>
            <a:endParaRPr lang="en-US" altLang="en-US" sz="2000" dirty="0"/>
          </a:p>
          <a:p>
            <a:pPr eaLnBrk="1" hangingPunct="1"/>
            <a:r>
              <a:rPr lang="en-US" altLang="en-US" sz="2000" dirty="0"/>
              <a:t>Set</a:t>
            </a:r>
          </a:p>
          <a:p>
            <a:pPr lvl="1" eaLnBrk="1" hangingPunct="1"/>
            <a:r>
              <a:rPr lang="en-US" altLang="en-US" sz="1800" dirty="0"/>
              <a:t>A sorted associative container that does not allow duplicates</a:t>
            </a:r>
          </a:p>
          <a:p>
            <a:pPr lvl="1" eaLnBrk="1" hangingPunct="1"/>
            <a:r>
              <a:rPr lang="en-US" altLang="en-US" sz="1800" dirty="0"/>
              <a:t>Stores objects</a:t>
            </a:r>
          </a:p>
          <a:p>
            <a:pPr lvl="1" eaLnBrk="1" hangingPunct="1"/>
            <a:r>
              <a:rPr lang="en-US" altLang="en-US" sz="1800" dirty="0"/>
              <a:t>Unimodal:  duplicate objects not allowed</a:t>
            </a:r>
          </a:p>
          <a:p>
            <a:pPr lvl="1" eaLnBrk="1" hangingPunct="1">
              <a:buFontTx/>
              <a:buNone/>
            </a:pPr>
            <a:endParaRPr lang="en-US" altLang="en-US" sz="1800" dirty="0"/>
          </a:p>
        </p:txBody>
      </p:sp>
    </p:spTree>
    <p:extLst>
      <p:ext uri="{BB962C8B-B14F-4D97-AF65-F5344CB8AC3E}">
        <p14:creationId xmlns:p14="http://schemas.microsoft.com/office/powerpoint/2010/main" val="4010201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The STL Set Template</a:t>
            </a:r>
          </a:p>
        </p:txBody>
      </p:sp>
      <p:sp>
        <p:nvSpPr>
          <p:cNvPr id="9219" name="Rectangle 3"/>
          <p:cNvSpPr>
            <a:spLocks noGrp="1" noChangeArrowheads="1"/>
          </p:cNvSpPr>
          <p:nvPr>
            <p:ph type="body" idx="1"/>
          </p:nvPr>
        </p:nvSpPr>
        <p:spPr>
          <a:xfrm>
            <a:off x="533400" y="1219200"/>
            <a:ext cx="8077200" cy="4953000"/>
          </a:xfrm>
        </p:spPr>
        <p:txBody>
          <a:bodyPr/>
          <a:lstStyle/>
          <a:p>
            <a:pPr eaLnBrk="1" hangingPunct="1">
              <a:lnSpc>
                <a:spcPct val="80000"/>
              </a:lnSpc>
            </a:pPr>
            <a:r>
              <a:rPr lang="en-US" altLang="en-US" sz="1800">
                <a:solidFill>
                  <a:srgbClr val="0000FF"/>
                </a:solidFill>
              </a:rPr>
              <a:t>set</a:t>
            </a:r>
            <a:r>
              <a:rPr lang="en-US" altLang="en-US" sz="1800"/>
              <a:t>()  // Creates an empty set. </a:t>
            </a:r>
          </a:p>
          <a:p>
            <a:pPr eaLnBrk="1" hangingPunct="1">
              <a:lnSpc>
                <a:spcPct val="80000"/>
              </a:lnSpc>
            </a:pPr>
            <a:r>
              <a:rPr lang="en-US" altLang="en-US" sz="1800">
                <a:solidFill>
                  <a:srgbClr val="0000FF"/>
                </a:solidFill>
              </a:rPr>
              <a:t>set</a:t>
            </a:r>
            <a:r>
              <a:rPr lang="en-US" altLang="en-US" sz="1800"/>
              <a:t>(const key_compare&amp; comp)  //Creates an empty set, use comp for key comparison</a:t>
            </a:r>
          </a:p>
          <a:p>
            <a:pPr eaLnBrk="1" hangingPunct="1">
              <a:lnSpc>
                <a:spcPct val="80000"/>
              </a:lnSpc>
            </a:pPr>
            <a:endParaRPr lang="en-US" altLang="en-US" sz="1800"/>
          </a:p>
          <a:p>
            <a:pPr eaLnBrk="1" hangingPunct="1">
              <a:lnSpc>
                <a:spcPct val="80000"/>
              </a:lnSpc>
            </a:pPr>
            <a:endParaRPr lang="en-US" altLang="en-US" sz="900"/>
          </a:p>
          <a:p>
            <a:pPr eaLnBrk="1" hangingPunct="1">
              <a:lnSpc>
                <a:spcPct val="80000"/>
              </a:lnSpc>
            </a:pPr>
            <a:r>
              <a:rPr lang="en-US" altLang="en-US" sz="1800"/>
              <a:t>pair&lt;iterator, bool&gt; </a:t>
            </a:r>
            <a:r>
              <a:rPr lang="en-US" altLang="en-US" sz="1800">
                <a:solidFill>
                  <a:srgbClr val="0000FF"/>
                </a:solidFill>
              </a:rPr>
              <a:t>insert</a:t>
            </a:r>
            <a:r>
              <a:rPr lang="en-US" altLang="en-US" sz="1800"/>
              <a:t>(const value_type&amp; x) </a:t>
            </a:r>
          </a:p>
          <a:p>
            <a:pPr eaLnBrk="1" hangingPunct="1">
              <a:lnSpc>
                <a:spcPct val="80000"/>
              </a:lnSpc>
            </a:pPr>
            <a:r>
              <a:rPr lang="en-US" altLang="en-US" sz="1800"/>
              <a:t>iterator </a:t>
            </a:r>
            <a:r>
              <a:rPr lang="en-US" altLang="en-US" sz="1800">
                <a:solidFill>
                  <a:srgbClr val="0000FF"/>
                </a:solidFill>
              </a:rPr>
              <a:t>insert</a:t>
            </a:r>
            <a:r>
              <a:rPr lang="en-US" altLang="en-US" sz="1800"/>
              <a:t>(iterator pos, const value_type&amp; x) </a:t>
            </a:r>
          </a:p>
          <a:p>
            <a:pPr lvl="1" eaLnBrk="1" hangingPunct="1">
              <a:lnSpc>
                <a:spcPct val="80000"/>
              </a:lnSpc>
            </a:pPr>
            <a:r>
              <a:rPr lang="en-US" altLang="en-US" sz="1600"/>
              <a:t>Inserts x into the set, using pos as a hint to where it will be inserted. </a:t>
            </a:r>
          </a:p>
          <a:p>
            <a:pPr eaLnBrk="1" hangingPunct="1">
              <a:lnSpc>
                <a:spcPct val="80000"/>
              </a:lnSpc>
            </a:pPr>
            <a:endParaRPr lang="en-US" altLang="en-US" sz="1000"/>
          </a:p>
          <a:p>
            <a:pPr eaLnBrk="1" hangingPunct="1">
              <a:lnSpc>
                <a:spcPct val="80000"/>
              </a:lnSpc>
            </a:pPr>
            <a:r>
              <a:rPr lang="en-US" altLang="en-US" sz="1800"/>
              <a:t>void </a:t>
            </a:r>
            <a:r>
              <a:rPr lang="en-US" altLang="en-US" sz="1800">
                <a:solidFill>
                  <a:srgbClr val="0000FF"/>
                </a:solidFill>
              </a:rPr>
              <a:t>erase</a:t>
            </a:r>
            <a:r>
              <a:rPr lang="en-US" altLang="en-US" sz="1800"/>
              <a:t>(iterator pos) </a:t>
            </a:r>
          </a:p>
          <a:p>
            <a:pPr lvl="1" eaLnBrk="1" hangingPunct="1">
              <a:lnSpc>
                <a:spcPct val="80000"/>
              </a:lnSpc>
            </a:pPr>
            <a:r>
              <a:rPr lang="en-US" altLang="en-US" sz="1600"/>
              <a:t>Erases the element pointed to by pos. </a:t>
            </a:r>
          </a:p>
          <a:p>
            <a:pPr eaLnBrk="1" hangingPunct="1">
              <a:lnSpc>
                <a:spcPct val="80000"/>
              </a:lnSpc>
            </a:pPr>
            <a:r>
              <a:rPr lang="en-US" altLang="en-US" sz="1800"/>
              <a:t>size_type </a:t>
            </a:r>
            <a:r>
              <a:rPr lang="en-US" altLang="en-US" sz="1800">
                <a:solidFill>
                  <a:srgbClr val="0000FF"/>
                </a:solidFill>
              </a:rPr>
              <a:t>erase</a:t>
            </a:r>
            <a:r>
              <a:rPr lang="en-US" altLang="en-US" sz="1800"/>
              <a:t>(const key_type&amp; k) </a:t>
            </a:r>
          </a:p>
          <a:p>
            <a:pPr lvl="1" eaLnBrk="1" hangingPunct="1">
              <a:lnSpc>
                <a:spcPct val="80000"/>
              </a:lnSpc>
            </a:pPr>
            <a:r>
              <a:rPr lang="en-US" altLang="en-US" sz="1600"/>
              <a:t>Erases the element whose key is k</a:t>
            </a:r>
          </a:p>
          <a:p>
            <a:pPr eaLnBrk="1" hangingPunct="1">
              <a:lnSpc>
                <a:spcPct val="80000"/>
              </a:lnSpc>
            </a:pPr>
            <a:r>
              <a:rPr lang="en-US" altLang="en-US" sz="1800"/>
              <a:t>void </a:t>
            </a:r>
            <a:r>
              <a:rPr lang="en-US" altLang="en-US" sz="1800">
                <a:solidFill>
                  <a:srgbClr val="0000FF"/>
                </a:solidFill>
              </a:rPr>
              <a:t>erase</a:t>
            </a:r>
            <a:r>
              <a:rPr lang="en-US" altLang="en-US" sz="1800"/>
              <a:t>(iterator first, iterator last) </a:t>
            </a:r>
          </a:p>
          <a:p>
            <a:pPr lvl="1" eaLnBrk="1" hangingPunct="1">
              <a:lnSpc>
                <a:spcPct val="80000"/>
              </a:lnSpc>
            </a:pPr>
            <a:r>
              <a:rPr lang="en-US" altLang="en-US" sz="1600"/>
              <a:t>Erases all elements in a range</a:t>
            </a:r>
          </a:p>
          <a:p>
            <a:pPr eaLnBrk="1" hangingPunct="1">
              <a:lnSpc>
                <a:spcPct val="80000"/>
              </a:lnSpc>
            </a:pPr>
            <a:endParaRPr lang="en-US" altLang="en-US" sz="800"/>
          </a:p>
          <a:p>
            <a:pPr eaLnBrk="1" hangingPunct="1">
              <a:lnSpc>
                <a:spcPct val="80000"/>
              </a:lnSpc>
            </a:pPr>
            <a:r>
              <a:rPr lang="en-US" altLang="en-US" sz="1800"/>
              <a:t>iterator </a:t>
            </a:r>
            <a:r>
              <a:rPr lang="en-US" altLang="en-US" sz="1800">
                <a:solidFill>
                  <a:srgbClr val="0000FF"/>
                </a:solidFill>
              </a:rPr>
              <a:t>find</a:t>
            </a:r>
            <a:r>
              <a:rPr lang="en-US" altLang="en-US" sz="1800"/>
              <a:t>(const key_type&amp; k) const </a:t>
            </a:r>
          </a:p>
          <a:p>
            <a:pPr lvl="1" eaLnBrk="1" hangingPunct="1">
              <a:lnSpc>
                <a:spcPct val="80000"/>
              </a:lnSpc>
            </a:pPr>
            <a:r>
              <a:rPr lang="en-US" altLang="en-US" sz="1600"/>
              <a:t>Finds an element whose key is k</a:t>
            </a:r>
          </a:p>
          <a:p>
            <a:pPr lvl="1" eaLnBrk="1" hangingPunct="1">
              <a:lnSpc>
                <a:spcPct val="80000"/>
              </a:lnSpc>
            </a:pPr>
            <a:endParaRPr lang="en-US" altLang="en-US" sz="1800"/>
          </a:p>
          <a:p>
            <a:pPr eaLnBrk="1" hangingPunct="1">
              <a:lnSpc>
                <a:spcPct val="80000"/>
              </a:lnSpc>
            </a:pPr>
            <a:r>
              <a:rPr lang="en-US" altLang="en-US" sz="1800"/>
              <a:t>Logarithmic complexity for insertion, remove, search</a:t>
            </a:r>
            <a:endParaRPr lang="en-US" altLang="en-US" sz="1400"/>
          </a:p>
        </p:txBody>
      </p:sp>
    </p:spTree>
    <p:extLst>
      <p:ext uri="{BB962C8B-B14F-4D97-AF65-F5344CB8AC3E}">
        <p14:creationId xmlns:p14="http://schemas.microsoft.com/office/powerpoint/2010/main" val="4140470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a:t>
            </a:r>
          </a:p>
        </p:txBody>
      </p:sp>
      <p:sp>
        <p:nvSpPr>
          <p:cNvPr id="4" name="Rectangle 3"/>
          <p:cNvSpPr/>
          <p:nvPr/>
        </p:nvSpPr>
        <p:spPr>
          <a:xfrm>
            <a:off x="2247900" y="1579751"/>
            <a:ext cx="4733926" cy="4985980"/>
          </a:xfrm>
          <a:prstGeom prst="rect">
            <a:avLst/>
          </a:prstGeom>
        </p:spPr>
        <p:txBody>
          <a:bodyPr wrap="square">
            <a:spAutoFit/>
          </a:bodyPr>
          <a:lstStyle/>
          <a:p>
            <a:pPr lvl="1"/>
            <a:endParaRPr lang="en-US" sz="1400" dirty="0">
              <a:latin typeface="Shruti" panose="020B0502040204020203" pitchFamily="34" charset="0"/>
              <a:cs typeface="Shruti" panose="020B0502040204020203" pitchFamily="34" charset="0"/>
            </a:endParaRPr>
          </a:p>
          <a:p>
            <a:pPr lvl="1"/>
            <a:r>
              <a:rPr lang="en-US" sz="1400" dirty="0">
                <a:latin typeface="Shruti" panose="020B0502040204020203" pitchFamily="34" charset="0"/>
                <a:cs typeface="Shruti" panose="020B0502040204020203" pitchFamily="34" charset="0"/>
              </a:rPr>
              <a:t>set&lt;</a:t>
            </a:r>
            <a:r>
              <a:rPr lang="en-US" sz="1400" dirty="0" err="1">
                <a:latin typeface="Shruti" panose="020B0502040204020203" pitchFamily="34" charset="0"/>
                <a:cs typeface="Shruti" panose="020B0502040204020203" pitchFamily="34" charset="0"/>
              </a:rPr>
              <a:t>int</a:t>
            </a:r>
            <a:r>
              <a:rPr lang="en-US" sz="1400" dirty="0">
                <a:latin typeface="Shruti" panose="020B0502040204020203" pitchFamily="34" charset="0"/>
                <a:cs typeface="Shruti" panose="020B0502040204020203" pitchFamily="34" charset="0"/>
              </a:rPr>
              <a:t>&gt; s;</a:t>
            </a:r>
          </a:p>
          <a:p>
            <a:pPr lvl="1"/>
            <a:r>
              <a:rPr lang="en-US" sz="1400" dirty="0" err="1">
                <a:latin typeface="Shruti" panose="020B0502040204020203" pitchFamily="34" charset="0"/>
                <a:cs typeface="Shruti" panose="020B0502040204020203" pitchFamily="34" charset="0"/>
              </a:rPr>
              <a:t>int</a:t>
            </a:r>
            <a:r>
              <a:rPr lang="en-US" sz="1400" dirty="0">
                <a:latin typeface="Shruti" panose="020B0502040204020203" pitchFamily="34" charset="0"/>
                <a:cs typeface="Shruti" panose="020B0502040204020203" pitchFamily="34" charset="0"/>
              </a:rPr>
              <a:t> </a:t>
            </a:r>
            <a:r>
              <a:rPr lang="en-US" sz="1400" dirty="0" err="1">
                <a:latin typeface="Shruti" panose="020B0502040204020203" pitchFamily="34" charset="0"/>
                <a:cs typeface="Shruti" panose="020B0502040204020203" pitchFamily="34" charset="0"/>
              </a:rPr>
              <a:t>i</a:t>
            </a:r>
            <a:r>
              <a:rPr lang="en-US" sz="1400" dirty="0">
                <a:latin typeface="Shruti" panose="020B0502040204020203" pitchFamily="34" charset="0"/>
                <a:cs typeface="Shruti" panose="020B0502040204020203" pitchFamily="34" charset="0"/>
              </a:rPr>
              <a:t>; </a:t>
            </a:r>
          </a:p>
          <a:p>
            <a:pPr lvl="1"/>
            <a:r>
              <a:rPr lang="en-US" sz="1400" dirty="0">
                <a:latin typeface="Shruti" panose="020B0502040204020203" pitchFamily="34" charset="0"/>
                <a:cs typeface="Shruti" panose="020B0502040204020203" pitchFamily="34" charset="0"/>
              </a:rPr>
              <a:t>set&lt;</a:t>
            </a:r>
            <a:r>
              <a:rPr lang="en-US" sz="1400" dirty="0" err="1">
                <a:latin typeface="Shruti" panose="020B0502040204020203" pitchFamily="34" charset="0"/>
                <a:cs typeface="Shruti" panose="020B0502040204020203" pitchFamily="34" charset="0"/>
              </a:rPr>
              <a:t>int</a:t>
            </a:r>
            <a:r>
              <a:rPr lang="en-US" sz="1400" dirty="0">
                <a:latin typeface="Shruti" panose="020B0502040204020203" pitchFamily="34" charset="0"/>
                <a:cs typeface="Shruti" panose="020B0502040204020203" pitchFamily="34" charset="0"/>
              </a:rPr>
              <a:t>&gt;::iterator </a:t>
            </a:r>
            <a:r>
              <a:rPr lang="en-US" sz="1400" dirty="0" err="1">
                <a:latin typeface="Shruti" panose="020B0502040204020203" pitchFamily="34" charset="0"/>
                <a:cs typeface="Shruti" panose="020B0502040204020203" pitchFamily="34" charset="0"/>
              </a:rPr>
              <a:t>itr</a:t>
            </a:r>
            <a:r>
              <a:rPr lang="en-US" sz="1400" dirty="0">
                <a:latin typeface="Shruti" panose="020B0502040204020203" pitchFamily="34" charset="0"/>
                <a:cs typeface="Shruti" panose="020B0502040204020203" pitchFamily="34" charset="0"/>
              </a:rPr>
              <a:t>; </a:t>
            </a:r>
          </a:p>
          <a:p>
            <a:pPr lvl="1"/>
            <a:endParaRPr lang="en-US" sz="1400" dirty="0">
              <a:latin typeface="Shruti" panose="020B0502040204020203" pitchFamily="34" charset="0"/>
              <a:cs typeface="Shruti" panose="020B0502040204020203" pitchFamily="34" charset="0"/>
            </a:endParaRPr>
          </a:p>
          <a:p>
            <a:pPr lvl="1"/>
            <a:r>
              <a:rPr lang="nn-NO" sz="1400" dirty="0">
                <a:latin typeface="Shruti" panose="020B0502040204020203" pitchFamily="34" charset="0"/>
                <a:cs typeface="Shruti" panose="020B0502040204020203" pitchFamily="34" charset="0"/>
              </a:rPr>
              <a:t>for (i =0; i&lt;10; i++)</a:t>
            </a:r>
          </a:p>
          <a:p>
            <a:pPr lvl="1"/>
            <a:r>
              <a:rPr lang="en-US" sz="1400" dirty="0" err="1">
                <a:latin typeface="Shruti" panose="020B0502040204020203" pitchFamily="34" charset="0"/>
                <a:cs typeface="Shruti" panose="020B0502040204020203" pitchFamily="34" charset="0"/>
              </a:rPr>
              <a:t>s.insert</a:t>
            </a:r>
            <a:r>
              <a:rPr lang="en-US" sz="1400" dirty="0">
                <a:latin typeface="Shruti" panose="020B0502040204020203" pitchFamily="34" charset="0"/>
                <a:cs typeface="Shruti" panose="020B0502040204020203" pitchFamily="34" charset="0"/>
              </a:rPr>
              <a:t>(</a:t>
            </a:r>
            <a:r>
              <a:rPr lang="en-US" sz="1400" dirty="0" err="1">
                <a:latin typeface="Shruti" panose="020B0502040204020203" pitchFamily="34" charset="0"/>
                <a:cs typeface="Shruti" panose="020B0502040204020203" pitchFamily="34" charset="0"/>
              </a:rPr>
              <a:t>s.end</a:t>
            </a:r>
            <a:r>
              <a:rPr lang="en-US" sz="1400" dirty="0">
                <a:latin typeface="Shruti" panose="020B0502040204020203" pitchFamily="34" charset="0"/>
                <a:cs typeface="Shruti" panose="020B0502040204020203" pitchFamily="34" charset="0"/>
              </a:rPr>
              <a:t>(), </a:t>
            </a:r>
            <a:r>
              <a:rPr lang="en-US" sz="1400" dirty="0" err="1">
                <a:latin typeface="Shruti" panose="020B0502040204020203" pitchFamily="34" charset="0"/>
                <a:cs typeface="Shruti" panose="020B0502040204020203" pitchFamily="34" charset="0"/>
              </a:rPr>
              <a:t>i</a:t>
            </a:r>
            <a:r>
              <a:rPr lang="en-US" sz="1400" dirty="0">
                <a:latin typeface="Shruti" panose="020B0502040204020203" pitchFamily="34" charset="0"/>
                <a:cs typeface="Shruti" panose="020B0502040204020203" pitchFamily="34" charset="0"/>
              </a:rPr>
              <a:t>); </a:t>
            </a:r>
          </a:p>
          <a:p>
            <a:pPr lvl="1"/>
            <a:r>
              <a:rPr lang="en-US" sz="1400" dirty="0">
                <a:latin typeface="Shruti" panose="020B0502040204020203" pitchFamily="34" charset="0"/>
                <a:cs typeface="Shruti" panose="020B0502040204020203" pitchFamily="34" charset="0"/>
              </a:rPr>
              <a:t>for (</a:t>
            </a:r>
            <a:r>
              <a:rPr lang="en-US" sz="1400" dirty="0" err="1">
                <a:latin typeface="Shruti" panose="020B0502040204020203" pitchFamily="34" charset="0"/>
                <a:cs typeface="Shruti" panose="020B0502040204020203" pitchFamily="34" charset="0"/>
              </a:rPr>
              <a:t>itr</a:t>
            </a:r>
            <a:r>
              <a:rPr lang="en-US" sz="1400" dirty="0">
                <a:latin typeface="Shruti" panose="020B0502040204020203" pitchFamily="34" charset="0"/>
                <a:cs typeface="Shruti" panose="020B0502040204020203" pitchFamily="34" charset="0"/>
              </a:rPr>
              <a:t>=</a:t>
            </a:r>
            <a:r>
              <a:rPr lang="en-US" sz="1400" dirty="0" err="1">
                <a:latin typeface="Shruti" panose="020B0502040204020203" pitchFamily="34" charset="0"/>
                <a:cs typeface="Shruti" panose="020B0502040204020203" pitchFamily="34" charset="0"/>
              </a:rPr>
              <a:t>s.begin</a:t>
            </a:r>
            <a:r>
              <a:rPr lang="en-US" sz="1400" dirty="0">
                <a:latin typeface="Shruti" panose="020B0502040204020203" pitchFamily="34" charset="0"/>
                <a:cs typeface="Shruti" panose="020B0502040204020203" pitchFamily="34" charset="0"/>
              </a:rPr>
              <a:t>(); </a:t>
            </a:r>
            <a:r>
              <a:rPr lang="en-US" sz="1400" dirty="0" err="1">
                <a:latin typeface="Shruti" panose="020B0502040204020203" pitchFamily="34" charset="0"/>
                <a:cs typeface="Shruti" panose="020B0502040204020203" pitchFamily="34" charset="0"/>
              </a:rPr>
              <a:t>itr</a:t>
            </a:r>
            <a:r>
              <a:rPr lang="en-US" sz="1400" dirty="0">
                <a:latin typeface="Shruti" panose="020B0502040204020203" pitchFamily="34" charset="0"/>
                <a:cs typeface="Shruti" panose="020B0502040204020203" pitchFamily="34" charset="0"/>
              </a:rPr>
              <a:t> !=</a:t>
            </a:r>
            <a:r>
              <a:rPr lang="en-US" sz="1400" dirty="0" err="1">
                <a:latin typeface="Shruti" panose="020B0502040204020203" pitchFamily="34" charset="0"/>
                <a:cs typeface="Shruti" panose="020B0502040204020203" pitchFamily="34" charset="0"/>
              </a:rPr>
              <a:t>s.end</a:t>
            </a:r>
            <a:r>
              <a:rPr lang="en-US" sz="1400" dirty="0">
                <a:latin typeface="Shruti" panose="020B0502040204020203" pitchFamily="34" charset="0"/>
                <a:cs typeface="Shruti" panose="020B0502040204020203" pitchFamily="34" charset="0"/>
              </a:rPr>
              <a:t>(); </a:t>
            </a:r>
            <a:r>
              <a:rPr lang="en-US" sz="1400" dirty="0" err="1">
                <a:latin typeface="Shruti" panose="020B0502040204020203" pitchFamily="34" charset="0"/>
                <a:cs typeface="Shruti" panose="020B0502040204020203" pitchFamily="34" charset="0"/>
              </a:rPr>
              <a:t>itr</a:t>
            </a:r>
            <a:r>
              <a:rPr lang="en-US" sz="1400" dirty="0">
                <a:latin typeface="Shruti" panose="020B0502040204020203" pitchFamily="34" charset="0"/>
                <a:cs typeface="Shruti" panose="020B0502040204020203" pitchFamily="34" charset="0"/>
              </a:rPr>
              <a:t>++)</a:t>
            </a:r>
          </a:p>
          <a:p>
            <a:pPr lvl="1"/>
            <a:r>
              <a:rPr lang="en-US" sz="1400" dirty="0" err="1">
                <a:latin typeface="Shruti" panose="020B0502040204020203" pitchFamily="34" charset="0"/>
                <a:cs typeface="Shruti" panose="020B0502040204020203" pitchFamily="34" charset="0"/>
              </a:rPr>
              <a:t>cout</a:t>
            </a:r>
            <a:r>
              <a:rPr lang="en-US" sz="1400" dirty="0">
                <a:latin typeface="Shruti" panose="020B0502040204020203" pitchFamily="34" charset="0"/>
                <a:cs typeface="Shruti" panose="020B0502040204020203" pitchFamily="34" charset="0"/>
              </a:rPr>
              <a:t>&lt;&lt;*</a:t>
            </a:r>
            <a:r>
              <a:rPr lang="en-US" sz="1400" dirty="0" err="1">
                <a:latin typeface="Shruti" panose="020B0502040204020203" pitchFamily="34" charset="0"/>
                <a:cs typeface="Shruti" panose="020B0502040204020203" pitchFamily="34" charset="0"/>
              </a:rPr>
              <a:t>itr</a:t>
            </a:r>
            <a:r>
              <a:rPr lang="en-US" sz="1400" dirty="0">
                <a:latin typeface="Shruti" panose="020B0502040204020203" pitchFamily="34" charset="0"/>
                <a:cs typeface="Shruti" panose="020B0502040204020203" pitchFamily="34" charset="0"/>
              </a:rPr>
              <a:t>&lt;&lt;</a:t>
            </a:r>
            <a:r>
              <a:rPr lang="en-US" sz="1400" dirty="0" err="1">
                <a:latin typeface="Shruti" panose="020B0502040204020203" pitchFamily="34" charset="0"/>
                <a:cs typeface="Shruti" panose="020B0502040204020203" pitchFamily="34" charset="0"/>
              </a:rPr>
              <a:t>endl</a:t>
            </a:r>
            <a:r>
              <a:rPr lang="en-US" sz="1400" dirty="0">
                <a:latin typeface="Shruti" panose="020B0502040204020203" pitchFamily="34" charset="0"/>
                <a:cs typeface="Shruti" panose="020B0502040204020203" pitchFamily="34" charset="0"/>
              </a:rPr>
              <a:t>; </a:t>
            </a:r>
          </a:p>
          <a:p>
            <a:pPr lvl="1"/>
            <a:r>
              <a:rPr lang="en-US" sz="1400" dirty="0" err="1">
                <a:latin typeface="Shruti" panose="020B0502040204020203" pitchFamily="34" charset="0"/>
                <a:cs typeface="Shruti" panose="020B0502040204020203" pitchFamily="34" charset="0"/>
              </a:rPr>
              <a:t>cout</a:t>
            </a:r>
            <a:r>
              <a:rPr lang="en-US" sz="1400" dirty="0">
                <a:latin typeface="Shruti" panose="020B0502040204020203" pitchFamily="34" charset="0"/>
                <a:cs typeface="Shruti" panose="020B0502040204020203" pitchFamily="34" charset="0"/>
              </a:rPr>
              <a:t>&lt;&lt;</a:t>
            </a:r>
            <a:r>
              <a:rPr lang="en-US" sz="1400" dirty="0" err="1">
                <a:latin typeface="Shruti" panose="020B0502040204020203" pitchFamily="34" charset="0"/>
                <a:cs typeface="Shruti" panose="020B0502040204020203" pitchFamily="34" charset="0"/>
              </a:rPr>
              <a:t>endl</a:t>
            </a:r>
            <a:r>
              <a:rPr lang="en-US" sz="1400" dirty="0">
                <a:latin typeface="Shruti" panose="020B0502040204020203" pitchFamily="34" charset="0"/>
                <a:cs typeface="Shruti" panose="020B0502040204020203" pitchFamily="34" charset="0"/>
              </a:rPr>
              <a:t>;</a:t>
            </a:r>
          </a:p>
          <a:p>
            <a:pPr lvl="1"/>
            <a:endParaRPr lang="en-US" sz="1400" dirty="0">
              <a:latin typeface="Shruti" panose="020B0502040204020203" pitchFamily="34" charset="0"/>
              <a:cs typeface="Shruti" panose="020B0502040204020203" pitchFamily="34" charset="0"/>
            </a:endParaRPr>
          </a:p>
          <a:p>
            <a:pPr lvl="1"/>
            <a:r>
              <a:rPr lang="en-US" sz="1400" dirty="0" err="1">
                <a:latin typeface="Shruti" panose="020B0502040204020203" pitchFamily="34" charset="0"/>
                <a:cs typeface="Shruti" panose="020B0502040204020203" pitchFamily="34" charset="0"/>
              </a:rPr>
              <a:t>s.insert</a:t>
            </a:r>
            <a:r>
              <a:rPr lang="en-US" sz="1400" dirty="0">
                <a:latin typeface="Shruti" panose="020B0502040204020203" pitchFamily="34" charset="0"/>
                <a:cs typeface="Shruti" panose="020B0502040204020203" pitchFamily="34" charset="0"/>
              </a:rPr>
              <a:t>(108); </a:t>
            </a:r>
          </a:p>
          <a:p>
            <a:pPr lvl="1"/>
            <a:r>
              <a:rPr lang="en-US" sz="1400" dirty="0" err="1">
                <a:latin typeface="Shruti" panose="020B0502040204020203" pitchFamily="34" charset="0"/>
                <a:cs typeface="Shruti" panose="020B0502040204020203" pitchFamily="34" charset="0"/>
              </a:rPr>
              <a:t>s.insert</a:t>
            </a:r>
            <a:r>
              <a:rPr lang="en-US" sz="1400" dirty="0">
                <a:latin typeface="Shruti" panose="020B0502040204020203" pitchFamily="34" charset="0"/>
                <a:cs typeface="Shruti" panose="020B0502040204020203" pitchFamily="34" charset="0"/>
              </a:rPr>
              <a:t>(</a:t>
            </a:r>
            <a:r>
              <a:rPr lang="en-US" sz="1400" dirty="0" err="1">
                <a:latin typeface="Shruti" panose="020B0502040204020203" pitchFamily="34" charset="0"/>
                <a:cs typeface="Shruti" panose="020B0502040204020203" pitchFamily="34" charset="0"/>
              </a:rPr>
              <a:t>s.end</a:t>
            </a:r>
            <a:r>
              <a:rPr lang="en-US" sz="1400" dirty="0">
                <a:latin typeface="Shruti" panose="020B0502040204020203" pitchFamily="34" charset="0"/>
                <a:cs typeface="Shruti" panose="020B0502040204020203" pitchFamily="34" charset="0"/>
              </a:rPr>
              <a:t>(), 222);</a:t>
            </a:r>
          </a:p>
          <a:p>
            <a:pPr lvl="1"/>
            <a:endParaRPr lang="en-US" sz="1400" dirty="0">
              <a:latin typeface="Shruti" panose="020B0502040204020203" pitchFamily="34" charset="0"/>
              <a:cs typeface="Shruti" panose="020B0502040204020203" pitchFamily="34" charset="0"/>
            </a:endParaRPr>
          </a:p>
          <a:p>
            <a:pPr lvl="1"/>
            <a:r>
              <a:rPr lang="en-US" sz="1400" dirty="0">
                <a:latin typeface="Shruti" panose="020B0502040204020203" pitchFamily="34" charset="0"/>
                <a:cs typeface="Shruti" panose="020B0502040204020203" pitchFamily="34" charset="0"/>
              </a:rPr>
              <a:t>for (auto x=</a:t>
            </a:r>
            <a:r>
              <a:rPr lang="en-US" sz="1400" dirty="0" err="1">
                <a:latin typeface="Shruti" panose="020B0502040204020203" pitchFamily="34" charset="0"/>
                <a:cs typeface="Shruti" panose="020B0502040204020203" pitchFamily="34" charset="0"/>
              </a:rPr>
              <a:t>s.begin</a:t>
            </a:r>
            <a:r>
              <a:rPr lang="en-US" sz="1400" dirty="0">
                <a:latin typeface="Shruti" panose="020B0502040204020203" pitchFamily="34" charset="0"/>
                <a:cs typeface="Shruti" panose="020B0502040204020203" pitchFamily="34" charset="0"/>
              </a:rPr>
              <a:t>(); x!=</a:t>
            </a:r>
            <a:r>
              <a:rPr lang="en-US" sz="1400" dirty="0" err="1">
                <a:latin typeface="Shruti" panose="020B0502040204020203" pitchFamily="34" charset="0"/>
                <a:cs typeface="Shruti" panose="020B0502040204020203" pitchFamily="34" charset="0"/>
              </a:rPr>
              <a:t>s.end</a:t>
            </a:r>
            <a:r>
              <a:rPr lang="en-US" sz="1400" dirty="0">
                <a:latin typeface="Shruti" panose="020B0502040204020203" pitchFamily="34" charset="0"/>
                <a:cs typeface="Shruti" panose="020B0502040204020203" pitchFamily="34" charset="0"/>
              </a:rPr>
              <a:t>(); x++)</a:t>
            </a:r>
          </a:p>
          <a:p>
            <a:pPr lvl="1"/>
            <a:r>
              <a:rPr lang="en-US" sz="1400" dirty="0" err="1">
                <a:latin typeface="Shruti" panose="020B0502040204020203" pitchFamily="34" charset="0"/>
                <a:cs typeface="Shruti" panose="020B0502040204020203" pitchFamily="34" charset="0"/>
              </a:rPr>
              <a:t>cout</a:t>
            </a:r>
            <a:r>
              <a:rPr lang="en-US" sz="1400" dirty="0">
                <a:latin typeface="Shruti" panose="020B0502040204020203" pitchFamily="34" charset="0"/>
                <a:cs typeface="Shruti" panose="020B0502040204020203" pitchFamily="34" charset="0"/>
              </a:rPr>
              <a:t>&lt;&lt;*x&lt;&lt;</a:t>
            </a:r>
            <a:r>
              <a:rPr lang="en-US" sz="1400" dirty="0" err="1">
                <a:latin typeface="Shruti" panose="020B0502040204020203" pitchFamily="34" charset="0"/>
                <a:cs typeface="Shruti" panose="020B0502040204020203" pitchFamily="34" charset="0"/>
              </a:rPr>
              <a:t>endl</a:t>
            </a:r>
            <a:r>
              <a:rPr lang="en-US" sz="1400" dirty="0">
                <a:latin typeface="Shruti" panose="020B0502040204020203" pitchFamily="34" charset="0"/>
                <a:cs typeface="Shruti" panose="020B0502040204020203" pitchFamily="34" charset="0"/>
              </a:rPr>
              <a:t>; </a:t>
            </a:r>
          </a:p>
          <a:p>
            <a:pPr lvl="1"/>
            <a:endParaRPr lang="en-US" sz="1400" dirty="0">
              <a:latin typeface="Shruti" panose="020B0502040204020203" pitchFamily="34" charset="0"/>
              <a:cs typeface="Shruti" panose="020B0502040204020203" pitchFamily="34" charset="0"/>
            </a:endParaRPr>
          </a:p>
          <a:p>
            <a:pPr lvl="1"/>
            <a:r>
              <a:rPr lang="en-US" sz="1400" dirty="0" err="1">
                <a:latin typeface="Shruti" panose="020B0502040204020203" pitchFamily="34" charset="0"/>
                <a:cs typeface="Shruti" panose="020B0502040204020203" pitchFamily="34" charset="0"/>
              </a:rPr>
              <a:t>s.erase</a:t>
            </a:r>
            <a:r>
              <a:rPr lang="en-US" sz="1400" dirty="0">
                <a:latin typeface="Shruti" panose="020B0502040204020203" pitchFamily="34" charset="0"/>
                <a:cs typeface="Shruti" panose="020B0502040204020203" pitchFamily="34" charset="0"/>
              </a:rPr>
              <a:t>(222); </a:t>
            </a:r>
          </a:p>
          <a:p>
            <a:pPr lvl="1"/>
            <a:endParaRPr lang="en-US" sz="1400" dirty="0">
              <a:latin typeface="Shruti" panose="020B0502040204020203" pitchFamily="34" charset="0"/>
              <a:cs typeface="Shruti" panose="020B0502040204020203" pitchFamily="34" charset="0"/>
            </a:endParaRPr>
          </a:p>
          <a:p>
            <a:pPr lvl="1"/>
            <a:r>
              <a:rPr lang="en-US" sz="1400" dirty="0">
                <a:latin typeface="Shruti" panose="020B0502040204020203" pitchFamily="34" charset="0"/>
                <a:cs typeface="Shruti" panose="020B0502040204020203" pitchFamily="34" charset="0"/>
              </a:rPr>
              <a:t>for (auto x=</a:t>
            </a:r>
            <a:r>
              <a:rPr lang="en-US" sz="1400" dirty="0" err="1">
                <a:latin typeface="Shruti" panose="020B0502040204020203" pitchFamily="34" charset="0"/>
                <a:cs typeface="Shruti" panose="020B0502040204020203" pitchFamily="34" charset="0"/>
              </a:rPr>
              <a:t>s.begin</a:t>
            </a:r>
            <a:r>
              <a:rPr lang="en-US" sz="1400" dirty="0">
                <a:latin typeface="Shruti" panose="020B0502040204020203" pitchFamily="34" charset="0"/>
                <a:cs typeface="Shruti" panose="020B0502040204020203" pitchFamily="34" charset="0"/>
              </a:rPr>
              <a:t>(); x!=</a:t>
            </a:r>
            <a:r>
              <a:rPr lang="en-US" sz="1400" dirty="0" err="1">
                <a:latin typeface="Shruti" panose="020B0502040204020203" pitchFamily="34" charset="0"/>
                <a:cs typeface="Shruti" panose="020B0502040204020203" pitchFamily="34" charset="0"/>
              </a:rPr>
              <a:t>s.end</a:t>
            </a:r>
            <a:r>
              <a:rPr lang="en-US" sz="1400" dirty="0">
                <a:latin typeface="Shruti" panose="020B0502040204020203" pitchFamily="34" charset="0"/>
                <a:cs typeface="Shruti" panose="020B0502040204020203" pitchFamily="34" charset="0"/>
              </a:rPr>
              <a:t>(); x++)</a:t>
            </a:r>
          </a:p>
          <a:p>
            <a:pPr lvl="1"/>
            <a:r>
              <a:rPr lang="en-US" sz="1400" dirty="0" err="1">
                <a:latin typeface="Shruti" panose="020B0502040204020203" pitchFamily="34" charset="0"/>
                <a:cs typeface="Shruti" panose="020B0502040204020203" pitchFamily="34" charset="0"/>
              </a:rPr>
              <a:t>cout</a:t>
            </a:r>
            <a:r>
              <a:rPr lang="en-US" sz="1400" dirty="0">
                <a:latin typeface="Shruti" panose="020B0502040204020203" pitchFamily="34" charset="0"/>
                <a:cs typeface="Shruti" panose="020B0502040204020203" pitchFamily="34" charset="0"/>
              </a:rPr>
              <a:t>&lt;&lt;*x&lt;&lt;</a:t>
            </a:r>
            <a:r>
              <a:rPr lang="en-US" sz="1400" dirty="0" err="1">
                <a:latin typeface="Shruti" panose="020B0502040204020203" pitchFamily="34" charset="0"/>
                <a:cs typeface="Shruti" panose="020B0502040204020203" pitchFamily="34" charset="0"/>
              </a:rPr>
              <a:t>endl</a:t>
            </a:r>
            <a:r>
              <a:rPr lang="en-US" sz="1400" dirty="0">
                <a:latin typeface="Shruti" panose="020B0502040204020203" pitchFamily="34" charset="0"/>
                <a:cs typeface="Shruti" panose="020B0502040204020203" pitchFamily="34" charset="0"/>
              </a:rPr>
              <a:t>; </a:t>
            </a:r>
          </a:p>
          <a:p>
            <a:endParaRPr lang="en-US" dirty="0"/>
          </a:p>
        </p:txBody>
      </p:sp>
    </p:spTree>
    <p:extLst>
      <p:ext uri="{BB962C8B-B14F-4D97-AF65-F5344CB8AC3E}">
        <p14:creationId xmlns:p14="http://schemas.microsoft.com/office/powerpoint/2010/main" val="3513793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38188"/>
            <a:ext cx="7772400" cy="404812"/>
          </a:xfrm>
        </p:spPr>
        <p:txBody>
          <a:bodyPr>
            <a:normAutofit fontScale="90000"/>
          </a:bodyPr>
          <a:lstStyle/>
          <a:p>
            <a:pPr eaLnBrk="1" hangingPunct="1"/>
            <a:r>
              <a:rPr lang="en-US" altLang="en-US"/>
              <a:t>Maps</a:t>
            </a:r>
          </a:p>
        </p:txBody>
      </p:sp>
      <p:sp>
        <p:nvSpPr>
          <p:cNvPr id="11267" name="Rectangle 3"/>
          <p:cNvSpPr>
            <a:spLocks noGrp="1" noChangeArrowheads="1"/>
          </p:cNvSpPr>
          <p:nvPr>
            <p:ph type="body" idx="1"/>
          </p:nvPr>
        </p:nvSpPr>
        <p:spPr/>
        <p:txBody>
          <a:bodyPr/>
          <a:lstStyle/>
          <a:p>
            <a:pPr eaLnBrk="1" hangingPunct="1"/>
            <a:r>
              <a:rPr lang="en-US" altLang="en-US"/>
              <a:t>Associative container that associates objects of type </a:t>
            </a:r>
            <a:r>
              <a:rPr lang="en-US" altLang="en-US" i="1">
                <a:solidFill>
                  <a:srgbClr val="0000FF"/>
                </a:solidFill>
              </a:rPr>
              <a:t>Key</a:t>
            </a:r>
            <a:r>
              <a:rPr lang="en-US" altLang="en-US"/>
              <a:t> with objects of type </a:t>
            </a:r>
            <a:r>
              <a:rPr lang="en-US" altLang="en-US" i="1">
                <a:solidFill>
                  <a:srgbClr val="0000FF"/>
                </a:solidFill>
              </a:rPr>
              <a:t>Data</a:t>
            </a:r>
            <a:r>
              <a:rPr lang="en-US" altLang="en-US"/>
              <a:t> </a:t>
            </a:r>
            <a:endParaRPr lang="en-US" altLang="en-US" sz="2000"/>
          </a:p>
          <a:p>
            <a:pPr lvl="1" eaLnBrk="1" hangingPunct="1"/>
            <a:r>
              <a:rPr lang="en-US" altLang="en-US"/>
              <a:t>Sorted according to keys</a:t>
            </a:r>
          </a:p>
          <a:p>
            <a:pPr eaLnBrk="1" hangingPunct="1"/>
            <a:endParaRPr lang="en-US" altLang="en-US" sz="2000"/>
          </a:p>
          <a:p>
            <a:pPr eaLnBrk="1" hangingPunct="1"/>
            <a:r>
              <a:rPr lang="en-US" altLang="en-US"/>
              <a:t>Map</a:t>
            </a:r>
          </a:p>
          <a:p>
            <a:pPr lvl="1" eaLnBrk="1" hangingPunct="1"/>
            <a:r>
              <a:rPr lang="en-US" altLang="en-US"/>
              <a:t>Stores (key, object) pairs</a:t>
            </a:r>
          </a:p>
          <a:p>
            <a:pPr lvl="1" eaLnBrk="1" hangingPunct="1"/>
            <a:r>
              <a:rPr lang="en-US" altLang="en-US"/>
              <a:t>Unimodal:  duplicate keys not allowed</a:t>
            </a:r>
          </a:p>
          <a:p>
            <a:pPr lvl="1" eaLnBrk="1" hangingPunct="1"/>
            <a:r>
              <a:rPr lang="en-US" altLang="en-US"/>
              <a:t>AKA:  table, associative array</a:t>
            </a:r>
          </a:p>
        </p:txBody>
      </p:sp>
    </p:spTree>
    <p:extLst>
      <p:ext uri="{BB962C8B-B14F-4D97-AF65-F5344CB8AC3E}">
        <p14:creationId xmlns:p14="http://schemas.microsoft.com/office/powerpoint/2010/main" val="84966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304800"/>
            <a:ext cx="7772400" cy="536575"/>
          </a:xfrm>
        </p:spPr>
        <p:txBody>
          <a:bodyPr>
            <a:normAutofit fontScale="90000"/>
          </a:bodyPr>
          <a:lstStyle/>
          <a:p>
            <a:r>
              <a:rPr lang="en-US" sz="3200"/>
              <a:t>Implementation of Trees</a:t>
            </a:r>
          </a:p>
        </p:txBody>
      </p:sp>
      <p:sp>
        <p:nvSpPr>
          <p:cNvPr id="93187"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One way to implement a tree would be to have in each node, besides its data, a link to each child of the node. (</a:t>
            </a:r>
            <a:r>
              <a:rPr lang="en-US" sz="2400" i="1">
                <a:solidFill>
                  <a:srgbClr val="F217EA"/>
                </a:solidFill>
              </a:rPr>
              <a:t>Any problem?</a:t>
            </a:r>
            <a:r>
              <a:rPr lang="en-US" sz="2400"/>
              <a:t>)</a:t>
            </a:r>
          </a:p>
          <a:p>
            <a:r>
              <a:rPr lang="en-US" sz="2400" i="1"/>
              <a:t>Wasted space</a:t>
            </a:r>
            <a:r>
              <a:rPr lang="en-US" sz="2400"/>
              <a:t>: Since the number of children per node can vary so greatly and is not known in advance, it might be infeasible to make the children direct links in the data structure.</a:t>
            </a:r>
          </a:p>
          <a:p>
            <a:endParaRPr lang="en-US" sz="2400"/>
          </a:p>
        </p:txBody>
      </p:sp>
      <p:pic>
        <p:nvPicPr>
          <p:cNvPr id="93188" name="Picture 4" descr="F:\teaching\AlgDataStr\tree.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4187825"/>
            <a:ext cx="5715000" cy="1836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The STL Map Template</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altLang="en-US"/>
              <a:t>map() </a:t>
            </a:r>
          </a:p>
          <a:p>
            <a:pPr eaLnBrk="1" hangingPunct="1">
              <a:lnSpc>
                <a:spcPct val="80000"/>
              </a:lnSpc>
            </a:pPr>
            <a:r>
              <a:rPr lang="en-US" altLang="en-US"/>
              <a:t>map(const key_compare&amp; comp) </a:t>
            </a:r>
          </a:p>
          <a:p>
            <a:pPr eaLnBrk="1" hangingPunct="1">
              <a:lnSpc>
                <a:spcPct val="80000"/>
              </a:lnSpc>
            </a:pPr>
            <a:endParaRPr lang="en-US" altLang="en-US"/>
          </a:p>
          <a:p>
            <a:pPr eaLnBrk="1" hangingPunct="1">
              <a:lnSpc>
                <a:spcPct val="80000"/>
              </a:lnSpc>
            </a:pPr>
            <a:r>
              <a:rPr lang="en-US" altLang="en-US"/>
              <a:t>pair&lt;iterator, bool&gt; </a:t>
            </a:r>
            <a:r>
              <a:rPr lang="en-US" altLang="en-US">
                <a:solidFill>
                  <a:srgbClr val="0000FF"/>
                </a:solidFill>
              </a:rPr>
              <a:t>insert</a:t>
            </a:r>
            <a:r>
              <a:rPr lang="en-US" altLang="en-US"/>
              <a:t>(const value_type&amp; x) </a:t>
            </a:r>
          </a:p>
          <a:p>
            <a:pPr lvl="1" eaLnBrk="1" hangingPunct="1">
              <a:lnSpc>
                <a:spcPct val="80000"/>
              </a:lnSpc>
            </a:pPr>
            <a:r>
              <a:rPr lang="en-US" altLang="en-US" sz="2400"/>
              <a:t>Inserts x into the map</a:t>
            </a:r>
          </a:p>
          <a:p>
            <a:pPr eaLnBrk="1" hangingPunct="1">
              <a:lnSpc>
                <a:spcPct val="80000"/>
              </a:lnSpc>
            </a:pPr>
            <a:r>
              <a:rPr lang="en-US" altLang="en-US"/>
              <a:t>iterator </a:t>
            </a:r>
            <a:r>
              <a:rPr lang="en-US" altLang="en-US">
                <a:solidFill>
                  <a:srgbClr val="0000FF"/>
                </a:solidFill>
              </a:rPr>
              <a:t>insert</a:t>
            </a:r>
            <a:r>
              <a:rPr lang="en-US" altLang="en-US"/>
              <a:t>(iterator pos, const value_type&amp; x) </a:t>
            </a:r>
          </a:p>
          <a:p>
            <a:pPr lvl="1" eaLnBrk="1" hangingPunct="1">
              <a:lnSpc>
                <a:spcPct val="80000"/>
              </a:lnSpc>
            </a:pPr>
            <a:r>
              <a:rPr lang="en-US" altLang="en-US" sz="2400"/>
              <a:t>Inserts x into the map, using pos as a hint to where it will be inserted </a:t>
            </a:r>
          </a:p>
          <a:p>
            <a:pPr eaLnBrk="1" hangingPunct="1">
              <a:lnSpc>
                <a:spcPct val="80000"/>
              </a:lnSpc>
            </a:pPr>
            <a:r>
              <a:rPr lang="en-US" altLang="en-US"/>
              <a:t>void </a:t>
            </a:r>
            <a:r>
              <a:rPr lang="en-US" altLang="en-US">
                <a:solidFill>
                  <a:srgbClr val="0000FF"/>
                </a:solidFill>
              </a:rPr>
              <a:t>insert</a:t>
            </a:r>
            <a:r>
              <a:rPr lang="en-US" altLang="en-US"/>
              <a:t>(iterator, iterator) </a:t>
            </a:r>
          </a:p>
          <a:p>
            <a:pPr lvl="1" eaLnBrk="1" hangingPunct="1">
              <a:lnSpc>
                <a:spcPct val="80000"/>
              </a:lnSpc>
            </a:pPr>
            <a:r>
              <a:rPr lang="en-US" altLang="en-US" sz="2400"/>
              <a:t>Inserts a range into the map </a:t>
            </a:r>
          </a:p>
          <a:p>
            <a:pPr eaLnBrk="1" hangingPunct="1">
              <a:lnSpc>
                <a:spcPct val="80000"/>
              </a:lnSpc>
            </a:pPr>
            <a:endParaRPr lang="en-US" altLang="en-US" sz="1600"/>
          </a:p>
        </p:txBody>
      </p:sp>
    </p:spTree>
    <p:extLst>
      <p:ext uri="{BB962C8B-B14F-4D97-AF65-F5344CB8AC3E}">
        <p14:creationId xmlns:p14="http://schemas.microsoft.com/office/powerpoint/2010/main" val="471186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STL Map Template</a:t>
            </a:r>
          </a:p>
        </p:txBody>
      </p:sp>
      <p:sp>
        <p:nvSpPr>
          <p:cNvPr id="13315"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altLang="en-US" sz="2000"/>
              <a:t>void </a:t>
            </a:r>
            <a:r>
              <a:rPr lang="en-US" altLang="en-US" sz="2000">
                <a:solidFill>
                  <a:srgbClr val="0000FF"/>
                </a:solidFill>
              </a:rPr>
              <a:t>erase</a:t>
            </a:r>
            <a:r>
              <a:rPr lang="en-US" altLang="en-US" sz="2000"/>
              <a:t>(iterator pos) </a:t>
            </a:r>
          </a:p>
          <a:p>
            <a:pPr lvl="1" eaLnBrk="1" hangingPunct="1">
              <a:lnSpc>
                <a:spcPct val="80000"/>
              </a:lnSpc>
            </a:pPr>
            <a:r>
              <a:rPr lang="en-US" altLang="en-US"/>
              <a:t>Erases the element pointed to by pos</a:t>
            </a:r>
          </a:p>
          <a:p>
            <a:pPr eaLnBrk="1" hangingPunct="1">
              <a:lnSpc>
                <a:spcPct val="80000"/>
              </a:lnSpc>
            </a:pPr>
            <a:r>
              <a:rPr lang="en-US" altLang="en-US" sz="2000"/>
              <a:t>size_type </a:t>
            </a:r>
            <a:r>
              <a:rPr lang="en-US" altLang="en-US" sz="2000">
                <a:solidFill>
                  <a:srgbClr val="0000FF"/>
                </a:solidFill>
              </a:rPr>
              <a:t>erase</a:t>
            </a:r>
            <a:r>
              <a:rPr lang="en-US" altLang="en-US" sz="2000"/>
              <a:t>(const key_type&amp; k)</a:t>
            </a:r>
          </a:p>
          <a:p>
            <a:pPr lvl="1" eaLnBrk="1" hangingPunct="1">
              <a:lnSpc>
                <a:spcPct val="80000"/>
              </a:lnSpc>
            </a:pPr>
            <a:r>
              <a:rPr lang="en-US" altLang="en-US"/>
              <a:t>Erases the element whose key is k </a:t>
            </a:r>
          </a:p>
          <a:p>
            <a:pPr eaLnBrk="1" hangingPunct="1">
              <a:lnSpc>
                <a:spcPct val="80000"/>
              </a:lnSpc>
            </a:pPr>
            <a:r>
              <a:rPr lang="en-US" altLang="en-US" sz="2000"/>
              <a:t>void </a:t>
            </a:r>
            <a:r>
              <a:rPr lang="en-US" altLang="en-US" sz="2000">
                <a:solidFill>
                  <a:srgbClr val="0000FF"/>
                </a:solidFill>
              </a:rPr>
              <a:t>erase</a:t>
            </a:r>
            <a:r>
              <a:rPr lang="en-US" altLang="en-US" sz="2000"/>
              <a:t>(iterator first, iterator last)  </a:t>
            </a:r>
          </a:p>
          <a:p>
            <a:pPr lvl="1" eaLnBrk="1" hangingPunct="1">
              <a:lnSpc>
                <a:spcPct val="80000"/>
              </a:lnSpc>
            </a:pPr>
            <a:r>
              <a:rPr lang="en-US" altLang="en-US"/>
              <a:t>Erases all elements in a range </a:t>
            </a:r>
          </a:p>
          <a:p>
            <a:pPr eaLnBrk="1" hangingPunct="1">
              <a:lnSpc>
                <a:spcPct val="80000"/>
              </a:lnSpc>
            </a:pPr>
            <a:endParaRPr lang="en-US" altLang="en-US" sz="2000"/>
          </a:p>
          <a:p>
            <a:pPr eaLnBrk="1" hangingPunct="1">
              <a:lnSpc>
                <a:spcPct val="80000"/>
              </a:lnSpc>
            </a:pPr>
            <a:r>
              <a:rPr lang="en-US" altLang="en-US" sz="2000"/>
              <a:t>iterator </a:t>
            </a:r>
            <a:r>
              <a:rPr lang="en-US" altLang="en-US" sz="2000">
                <a:solidFill>
                  <a:srgbClr val="0000FF"/>
                </a:solidFill>
              </a:rPr>
              <a:t>find</a:t>
            </a:r>
            <a:r>
              <a:rPr lang="en-US" altLang="en-US" sz="2000"/>
              <a:t>(const key_type&amp; k) </a:t>
            </a:r>
          </a:p>
          <a:p>
            <a:pPr lvl="1" eaLnBrk="1" hangingPunct="1">
              <a:lnSpc>
                <a:spcPct val="80000"/>
              </a:lnSpc>
            </a:pPr>
            <a:r>
              <a:rPr lang="en-US" altLang="en-US"/>
              <a:t>Finds an element whose key is k.</a:t>
            </a:r>
          </a:p>
          <a:p>
            <a:pPr eaLnBrk="1" hangingPunct="1">
              <a:lnSpc>
                <a:spcPct val="80000"/>
              </a:lnSpc>
            </a:pPr>
            <a:r>
              <a:rPr lang="en-US" altLang="en-US" sz="2000"/>
              <a:t>data_type&amp; </a:t>
            </a:r>
            <a:r>
              <a:rPr lang="en-US" altLang="en-US" sz="2000">
                <a:solidFill>
                  <a:srgbClr val="0000FF"/>
                </a:solidFill>
              </a:rPr>
              <a:t>operator[]</a:t>
            </a:r>
            <a:r>
              <a:rPr lang="en-US" altLang="en-US" sz="2000"/>
              <a:t>(const key_type&amp; k)</a:t>
            </a:r>
          </a:p>
          <a:p>
            <a:pPr lvl="1" eaLnBrk="1" hangingPunct="1">
              <a:lnSpc>
                <a:spcPct val="80000"/>
              </a:lnSpc>
            </a:pPr>
            <a:r>
              <a:rPr lang="en-US" altLang="en-US"/>
              <a:t>Returns a reference to the object that is associated with a particular key. </a:t>
            </a:r>
          </a:p>
          <a:p>
            <a:pPr lvl="1" eaLnBrk="1" hangingPunct="1">
              <a:lnSpc>
                <a:spcPct val="80000"/>
              </a:lnSpc>
            </a:pPr>
            <a:r>
              <a:rPr lang="en-US" altLang="en-US">
                <a:solidFill>
                  <a:srgbClr val="0000FF"/>
                </a:solidFill>
              </a:rPr>
              <a:t>If the map does not already contain such an object, operator[] inserts the default object data_type()</a:t>
            </a:r>
            <a:r>
              <a:rPr lang="en-US" altLang="en-US" sz="1600">
                <a:solidFill>
                  <a:srgbClr val="0000FF"/>
                </a:solidFill>
              </a:rPr>
              <a:t> </a:t>
            </a:r>
          </a:p>
          <a:p>
            <a:pPr eaLnBrk="1" hangingPunct="1"/>
            <a:endParaRPr lang="en-US" altLang="en-US" sz="1600">
              <a:solidFill>
                <a:srgbClr val="0000FF"/>
              </a:solidFill>
            </a:endParaRPr>
          </a:p>
        </p:txBody>
      </p:sp>
    </p:spTree>
    <p:extLst>
      <p:ext uri="{BB962C8B-B14F-4D97-AF65-F5344CB8AC3E}">
        <p14:creationId xmlns:p14="http://schemas.microsoft.com/office/powerpoint/2010/main" val="31358923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a:t>
            </a:r>
          </a:p>
        </p:txBody>
      </p:sp>
      <p:sp>
        <p:nvSpPr>
          <p:cNvPr id="4" name="Rectangle 3"/>
          <p:cNvSpPr/>
          <p:nvPr/>
        </p:nvSpPr>
        <p:spPr>
          <a:xfrm>
            <a:off x="1762125" y="2245341"/>
            <a:ext cx="5562600" cy="2893100"/>
          </a:xfrm>
          <a:prstGeom prst="rect">
            <a:avLst/>
          </a:prstGeom>
        </p:spPr>
        <p:txBody>
          <a:bodyPr wrap="square">
            <a:spAutoFit/>
          </a:bodyPr>
          <a:lstStyle/>
          <a:p>
            <a:r>
              <a:rPr lang="en-US" sz="1400" dirty="0"/>
              <a:t>map&lt;string, double&gt; salaries; </a:t>
            </a:r>
          </a:p>
          <a:p>
            <a:r>
              <a:rPr lang="en-US" sz="1400" dirty="0"/>
              <a:t>salaries["Pat"] = 75000.00;</a:t>
            </a:r>
          </a:p>
          <a:p>
            <a:r>
              <a:rPr lang="en-US" sz="1400" dirty="0" err="1"/>
              <a:t>cout</a:t>
            </a:r>
            <a:r>
              <a:rPr lang="en-US" sz="1400" dirty="0"/>
              <a:t>&lt;&lt;salaries["Pat"]&lt;&lt;</a:t>
            </a:r>
            <a:r>
              <a:rPr lang="en-US" sz="1400" dirty="0" err="1"/>
              <a:t>endl</a:t>
            </a:r>
            <a:r>
              <a:rPr lang="en-US" sz="1400" dirty="0"/>
              <a:t>; </a:t>
            </a:r>
          </a:p>
          <a:p>
            <a:r>
              <a:rPr lang="en-US" sz="1400" dirty="0" err="1"/>
              <a:t>cout</a:t>
            </a:r>
            <a:r>
              <a:rPr lang="en-US" sz="1400" dirty="0"/>
              <a:t>&lt;&lt;salaries["Jan"]&lt;&lt;</a:t>
            </a:r>
            <a:r>
              <a:rPr lang="en-US" sz="1400" dirty="0" err="1"/>
              <a:t>endl</a:t>
            </a:r>
            <a:r>
              <a:rPr lang="en-US" sz="1400" dirty="0"/>
              <a:t>; </a:t>
            </a:r>
          </a:p>
          <a:p>
            <a:endParaRPr lang="en-US" sz="1400" dirty="0"/>
          </a:p>
          <a:p>
            <a:r>
              <a:rPr lang="en-US" sz="1400" dirty="0"/>
              <a:t>map&lt;</a:t>
            </a:r>
            <a:r>
              <a:rPr lang="en-US" sz="1400" dirty="0" err="1"/>
              <a:t>string,double</a:t>
            </a:r>
            <a:r>
              <a:rPr lang="en-US" sz="1400" dirty="0"/>
              <a:t>&gt;::</a:t>
            </a:r>
            <a:r>
              <a:rPr lang="en-US" sz="1400" dirty="0" err="1"/>
              <a:t>const_iterator</a:t>
            </a:r>
            <a:r>
              <a:rPr lang="en-US" sz="1400" dirty="0"/>
              <a:t> </a:t>
            </a:r>
            <a:r>
              <a:rPr lang="en-US" sz="1400" dirty="0" err="1"/>
              <a:t>itr</a:t>
            </a:r>
            <a:r>
              <a:rPr lang="en-US" sz="1400" dirty="0"/>
              <a:t>; </a:t>
            </a:r>
          </a:p>
          <a:p>
            <a:endParaRPr lang="en-US" sz="1400" dirty="0"/>
          </a:p>
          <a:p>
            <a:r>
              <a:rPr lang="en-US" sz="1400" dirty="0" err="1"/>
              <a:t>itr</a:t>
            </a:r>
            <a:r>
              <a:rPr lang="en-US" sz="1400" dirty="0"/>
              <a:t> = </a:t>
            </a:r>
            <a:r>
              <a:rPr lang="en-US" sz="1400" dirty="0" err="1"/>
              <a:t>salaries.find</a:t>
            </a:r>
            <a:r>
              <a:rPr lang="en-US" sz="1400" dirty="0"/>
              <a:t>("Chris"); </a:t>
            </a:r>
          </a:p>
          <a:p>
            <a:endParaRPr lang="en-US" sz="1400" dirty="0"/>
          </a:p>
          <a:p>
            <a:r>
              <a:rPr lang="en-US" sz="1400" dirty="0"/>
              <a:t>if (</a:t>
            </a:r>
            <a:r>
              <a:rPr lang="en-US" sz="1400" dirty="0" err="1"/>
              <a:t>itr</a:t>
            </a:r>
            <a:r>
              <a:rPr lang="en-US" sz="1400" dirty="0"/>
              <a:t>==</a:t>
            </a:r>
            <a:r>
              <a:rPr lang="en-US" sz="1400" dirty="0" err="1"/>
              <a:t>salaries.end</a:t>
            </a:r>
            <a:r>
              <a:rPr lang="en-US" sz="1400" dirty="0"/>
              <a:t>())</a:t>
            </a:r>
          </a:p>
          <a:p>
            <a:r>
              <a:rPr lang="en-US" sz="1400" dirty="0"/>
              <a:t>        </a:t>
            </a:r>
            <a:r>
              <a:rPr lang="en-US" sz="1400" dirty="0" err="1"/>
              <a:t>cout</a:t>
            </a:r>
            <a:r>
              <a:rPr lang="en-US" sz="1400" dirty="0"/>
              <a:t>&lt;&lt;"Not an employee of this company!"&lt;&lt;</a:t>
            </a:r>
            <a:r>
              <a:rPr lang="en-US" sz="1400" dirty="0" err="1"/>
              <a:t>endl</a:t>
            </a:r>
            <a:r>
              <a:rPr lang="en-US" sz="1400" dirty="0"/>
              <a:t>;</a:t>
            </a:r>
          </a:p>
          <a:p>
            <a:r>
              <a:rPr lang="en-US" sz="1400" dirty="0"/>
              <a:t>else</a:t>
            </a:r>
          </a:p>
          <a:p>
            <a:r>
              <a:rPr lang="en-US" sz="1400" dirty="0"/>
              <a:t>        </a:t>
            </a:r>
            <a:r>
              <a:rPr lang="en-US" sz="1400" dirty="0" err="1"/>
              <a:t>cout</a:t>
            </a:r>
            <a:r>
              <a:rPr lang="en-US" sz="1400" dirty="0"/>
              <a:t>&lt;&lt;</a:t>
            </a:r>
            <a:r>
              <a:rPr lang="en-US" sz="1400" dirty="0" err="1"/>
              <a:t>itr</a:t>
            </a:r>
            <a:r>
              <a:rPr lang="en-US" sz="1400" dirty="0"/>
              <a:t>-&gt;second&lt;&lt;</a:t>
            </a:r>
            <a:r>
              <a:rPr lang="en-US" sz="1400" dirty="0" err="1"/>
              <a:t>endl</a:t>
            </a:r>
            <a:r>
              <a:rPr lang="en-US" sz="1400" dirty="0"/>
              <a:t>; </a:t>
            </a:r>
          </a:p>
        </p:txBody>
      </p:sp>
    </p:spTree>
    <p:extLst>
      <p:ext uri="{BB962C8B-B14F-4D97-AF65-F5344CB8AC3E}">
        <p14:creationId xmlns:p14="http://schemas.microsoft.com/office/powerpoint/2010/main" val="237372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5915</TotalTime>
  <Words>5984</Words>
  <Application>Microsoft Office PowerPoint</Application>
  <PresentationFormat>On-screen Show (4:3)</PresentationFormat>
  <Paragraphs>1752</Paragraphs>
  <Slides>92</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3" baseType="lpstr">
      <vt:lpstr>Batang</vt:lpstr>
      <vt:lpstr>굴림</vt:lpstr>
      <vt:lpstr>Arial</vt:lpstr>
      <vt:lpstr>Arial Narrow</vt:lpstr>
      <vt:lpstr>Calibri</vt:lpstr>
      <vt:lpstr>Shruti</vt:lpstr>
      <vt:lpstr>Tahoma</vt:lpstr>
      <vt:lpstr>Times New Roman</vt:lpstr>
      <vt:lpstr>Wingdings</vt:lpstr>
      <vt:lpstr>Office Theme</vt:lpstr>
      <vt:lpstr>Equation</vt:lpstr>
      <vt:lpstr>Trees</vt:lpstr>
      <vt:lpstr>Examples: Trees</vt:lpstr>
      <vt:lpstr>What Is a Tree?</vt:lpstr>
      <vt:lpstr>Children and Parents</vt:lpstr>
      <vt:lpstr>Leaves and Siblings</vt:lpstr>
      <vt:lpstr>Paths</vt:lpstr>
      <vt:lpstr>Depth and Height</vt:lpstr>
      <vt:lpstr>Ancestors and Descendants</vt:lpstr>
      <vt:lpstr>Implementation of Trees</vt:lpstr>
      <vt:lpstr>Implementation of Trees (cont.)</vt:lpstr>
      <vt:lpstr>Implementation of Trees (cont.)</vt:lpstr>
      <vt:lpstr>Tree Traversals</vt:lpstr>
      <vt:lpstr>Preorder Traversal</vt:lpstr>
      <vt:lpstr>Postorder Traversal</vt:lpstr>
      <vt:lpstr>Binary Trees</vt:lpstr>
      <vt:lpstr>Implementation of Binary Trees</vt:lpstr>
      <vt:lpstr>An Example: Expression Trees</vt:lpstr>
      <vt:lpstr>Inorder Traversal of Binary Trees</vt:lpstr>
      <vt:lpstr>Traversals of Expression Trees</vt:lpstr>
      <vt:lpstr>Converting a Postfix Expression into an Expression Tree</vt:lpstr>
      <vt:lpstr>An Example: Constructing an Expression Tree</vt:lpstr>
      <vt:lpstr>An Example: Constructing an Expression Tree (cont.)</vt:lpstr>
      <vt:lpstr>An Example: Constructing an Expression Tree (cont.)</vt:lpstr>
      <vt:lpstr>Binary Search Trees</vt:lpstr>
      <vt:lpstr>The BinaryNode Class</vt:lpstr>
      <vt:lpstr>BinarySearchTree class</vt:lpstr>
      <vt:lpstr>The Find Operation</vt:lpstr>
      <vt:lpstr>find()---Internal Member Function</vt:lpstr>
      <vt:lpstr>findMin() and findMax()</vt:lpstr>
      <vt:lpstr>findMin() and findMax()</vt:lpstr>
      <vt:lpstr>insert()</vt:lpstr>
      <vt:lpstr>Issues about Insertion</vt:lpstr>
      <vt:lpstr>remove()</vt:lpstr>
      <vt:lpstr>remove()</vt:lpstr>
      <vt:lpstr>remove()</vt:lpstr>
      <vt:lpstr>Destructor</vt:lpstr>
      <vt:lpstr>Copy Assignment Operator</vt:lpstr>
      <vt:lpstr>Average-Case Analysis for Binary Search Trees</vt:lpstr>
      <vt:lpstr>Average Depth of Binary Search Trees </vt:lpstr>
      <vt:lpstr>Average Depth of Binary Search Trees (cont.)</vt:lpstr>
      <vt:lpstr>Solving D(N)</vt:lpstr>
      <vt:lpstr>Solving D(N)  (cont.)</vt:lpstr>
      <vt:lpstr>AVL Trees</vt:lpstr>
      <vt:lpstr>Building AVL Trees</vt:lpstr>
      <vt:lpstr>Detect the Unbalanced Node</vt:lpstr>
      <vt:lpstr>Four Violation Cases</vt:lpstr>
      <vt:lpstr>Single Rotation: fixes case 1)</vt:lpstr>
      <vt:lpstr>Single Rotation: fixes case 1) (cont.)</vt:lpstr>
      <vt:lpstr>Single Rotation: fixes case 1) (cont.)</vt:lpstr>
      <vt:lpstr>Examples: fixes case 1) </vt:lpstr>
      <vt:lpstr>Single Rotation: fixes case 4)</vt:lpstr>
      <vt:lpstr>Single Rotation: fixes case 4) (cont.)</vt:lpstr>
      <vt:lpstr>Single Rotation: fixes case 4) (cont.)</vt:lpstr>
      <vt:lpstr>Examples: Single Rotation</vt:lpstr>
      <vt:lpstr>Examples: Single Rotation (cont.)</vt:lpstr>
      <vt:lpstr>Examples: Single Rotation (cont.)</vt:lpstr>
      <vt:lpstr>Examples: Single Rotation (cont.)</vt:lpstr>
      <vt:lpstr>Double Rotation: fixes case 2)</vt:lpstr>
      <vt:lpstr>Double Rotation: fixes case 2) (cont.)</vt:lpstr>
      <vt:lpstr>Double Rotation: fixes case 3)</vt:lpstr>
      <vt:lpstr>Examples: Double Rotation</vt:lpstr>
      <vt:lpstr>Examples: Double Rotation</vt:lpstr>
      <vt:lpstr>Examples: Double Rotation</vt:lpstr>
      <vt:lpstr>Examples: Double Rotation</vt:lpstr>
      <vt:lpstr>Examples: Double Rotation</vt:lpstr>
      <vt:lpstr>Examples: Double Rotation</vt:lpstr>
      <vt:lpstr>In Summary</vt:lpstr>
      <vt:lpstr>In Summary</vt:lpstr>
      <vt:lpstr>In Summary</vt:lpstr>
      <vt:lpstr>PowerPoint Presentation</vt:lpstr>
      <vt:lpstr>PowerPoint Presentation</vt:lpstr>
      <vt:lpstr>PowerPoint Presentation</vt:lpstr>
      <vt:lpstr>PowerPoint Presentation</vt:lpstr>
      <vt:lpstr>PowerPoint Presentation</vt:lpstr>
      <vt:lpstr>PowerPoint Presentation</vt:lpstr>
      <vt:lpstr>B-Trees</vt:lpstr>
      <vt:lpstr>B-Tree Definition</vt:lpstr>
      <vt:lpstr>How to Choose M and L?</vt:lpstr>
      <vt:lpstr>A B-tree with M=5, L =5</vt:lpstr>
      <vt:lpstr>Search is easy</vt:lpstr>
      <vt:lpstr>Insertion – no node splitting</vt:lpstr>
      <vt:lpstr>Insertion – node splitting</vt:lpstr>
      <vt:lpstr>Insertion – node splitting</vt:lpstr>
      <vt:lpstr>Deletion –  no node merging  vs no merging</vt:lpstr>
      <vt:lpstr>Deletion – an example</vt:lpstr>
      <vt:lpstr>Sets</vt:lpstr>
      <vt:lpstr>The STL Set Template</vt:lpstr>
      <vt:lpstr>An Example</vt:lpstr>
      <vt:lpstr>Maps</vt:lpstr>
      <vt:lpstr>The STL Map Template</vt:lpstr>
      <vt:lpstr>STL Map Template</vt:lpstr>
      <vt:lpstr>An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CSCI6370: Topics in Computer Science  Advanced Topics in Algorithms and Applications  Fall Semester, 2002</dc:title>
  <dc:creator>zchen</dc:creator>
  <cp:lastModifiedBy>Zhixiang Chen</cp:lastModifiedBy>
  <cp:revision>223</cp:revision>
  <dcterms:created xsi:type="dcterms:W3CDTF">2002-08-21T01:49:00Z</dcterms:created>
  <dcterms:modified xsi:type="dcterms:W3CDTF">2019-09-18T15:11:21Z</dcterms:modified>
</cp:coreProperties>
</file>