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3"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4A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05" autoAdjust="0"/>
    <p:restoredTop sz="90929"/>
  </p:normalViewPr>
  <p:slideViewPr>
    <p:cSldViewPr snapToGrid="0">
      <p:cViewPr varScale="1">
        <p:scale>
          <a:sx n="80" d="100"/>
          <a:sy n="80" d="100"/>
        </p:scale>
        <p:origin x="-137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01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1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9CA45B6-ED32-4879-BDE1-0AD647793AD4}" type="slidenum">
              <a:rPr lang="en-US"/>
              <a:pPr/>
              <a:t>‹#›</a:t>
            </a:fld>
            <a:endParaRPr lang="en-US"/>
          </a:p>
        </p:txBody>
      </p:sp>
    </p:spTree>
    <p:extLst>
      <p:ext uri="{BB962C8B-B14F-4D97-AF65-F5344CB8AC3E}">
        <p14:creationId xmlns:p14="http://schemas.microsoft.com/office/powerpoint/2010/main" val="29870195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66AC8-3007-4D6F-805F-55DDBF29E05B}" type="slidenum">
              <a:rPr lang="en-US"/>
              <a:pPr/>
              <a:t>27</a:t>
            </a:fld>
            <a:endParaRPr lang="en-US"/>
          </a:p>
        </p:txBody>
      </p:sp>
      <p:sp>
        <p:nvSpPr>
          <p:cNvPr id="91138"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9"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8E190-724E-4B02-B76D-6A5B0418CC62}" type="slidenum">
              <a:rPr lang="en-US"/>
              <a:pPr/>
              <a:t>36</a:t>
            </a:fld>
            <a:endParaRPr lang="en-US"/>
          </a:p>
        </p:txBody>
      </p:sp>
      <p:sp>
        <p:nvSpPr>
          <p:cNvPr id="109570"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1"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85C91-C6C3-409E-BA9D-055764B32203}" type="slidenum">
              <a:rPr lang="en-US"/>
              <a:pPr/>
              <a:t>37</a:t>
            </a:fld>
            <a:endParaRPr lang="en-US"/>
          </a:p>
        </p:txBody>
      </p:sp>
      <p:sp>
        <p:nvSpPr>
          <p:cNvPr id="111618"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9"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F237F-A692-4336-BFCD-134B6777ABB5}" type="slidenum">
              <a:rPr lang="en-US"/>
              <a:pPr/>
              <a:t>38</a:t>
            </a:fld>
            <a:endParaRPr lang="en-US"/>
          </a:p>
        </p:txBody>
      </p:sp>
      <p:sp>
        <p:nvSpPr>
          <p:cNvPr id="113666"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7"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3EF10-30B6-4C0A-8695-AC29C759F753}" type="slidenum">
              <a:rPr lang="en-US"/>
              <a:pPr/>
              <a:t>39</a:t>
            </a:fld>
            <a:endParaRPr lang="en-US"/>
          </a:p>
        </p:txBody>
      </p:sp>
      <p:sp>
        <p:nvSpPr>
          <p:cNvPr id="115714"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5"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31F3F-7741-4C75-8A39-613AC6EC23B0}" type="slidenum">
              <a:rPr lang="en-US"/>
              <a:pPr/>
              <a:t>40</a:t>
            </a:fld>
            <a:endParaRPr lang="en-US"/>
          </a:p>
        </p:txBody>
      </p:sp>
      <p:sp>
        <p:nvSpPr>
          <p:cNvPr id="117762"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3"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F4295-B983-4723-A026-A2D67DD9BD72}" type="slidenum">
              <a:rPr lang="en-US"/>
              <a:pPr/>
              <a:t>41</a:t>
            </a:fld>
            <a:endParaRPr lang="en-US"/>
          </a:p>
        </p:txBody>
      </p:sp>
      <p:sp>
        <p:nvSpPr>
          <p:cNvPr id="119810"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1"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46BEE-4FF3-41B3-8CC8-042DF1D11D20}" type="slidenum">
              <a:rPr lang="en-US"/>
              <a:pPr/>
              <a:t>42</a:t>
            </a:fld>
            <a:endParaRPr lang="en-US"/>
          </a:p>
        </p:txBody>
      </p:sp>
      <p:sp>
        <p:nvSpPr>
          <p:cNvPr id="121858"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9"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AA38C-E083-4E83-81EA-07C04C9E59C1}" type="slidenum">
              <a:rPr lang="en-US"/>
              <a:pPr/>
              <a:t>43</a:t>
            </a:fld>
            <a:endParaRPr lang="en-US"/>
          </a:p>
        </p:txBody>
      </p:sp>
      <p:sp>
        <p:nvSpPr>
          <p:cNvPr id="123906"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7"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0A92A-82DB-4469-928C-BBC997F1B7CE}" type="slidenum">
              <a:rPr lang="en-US"/>
              <a:pPr/>
              <a:t>28</a:t>
            </a:fld>
            <a:endParaRPr lang="en-US"/>
          </a:p>
        </p:txBody>
      </p:sp>
      <p:sp>
        <p:nvSpPr>
          <p:cNvPr id="93186"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C1E68-C51F-431E-B111-A4CD667BCF09}" type="slidenum">
              <a:rPr lang="en-US"/>
              <a:pPr/>
              <a:t>29</a:t>
            </a:fld>
            <a:endParaRPr lang="en-US"/>
          </a:p>
        </p:txBody>
      </p:sp>
      <p:sp>
        <p:nvSpPr>
          <p:cNvPr id="95234"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F9E3E-2496-4A08-8316-8B80B82D377C}" type="slidenum">
              <a:rPr lang="en-US"/>
              <a:pPr/>
              <a:t>30</a:t>
            </a:fld>
            <a:endParaRPr lang="en-US"/>
          </a:p>
        </p:txBody>
      </p:sp>
      <p:sp>
        <p:nvSpPr>
          <p:cNvPr id="97282"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3"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DC3D2-89C7-4387-8545-B1383B943679}" type="slidenum">
              <a:rPr lang="en-US"/>
              <a:pPr/>
              <a:t>31</a:t>
            </a:fld>
            <a:endParaRPr lang="en-US"/>
          </a:p>
        </p:txBody>
      </p:sp>
      <p:sp>
        <p:nvSpPr>
          <p:cNvPr id="99330"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1"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C6187-CD2B-4101-A233-1F88BF386C20}" type="slidenum">
              <a:rPr lang="en-US"/>
              <a:pPr/>
              <a:t>32</a:t>
            </a:fld>
            <a:endParaRPr lang="en-US"/>
          </a:p>
        </p:txBody>
      </p:sp>
      <p:sp>
        <p:nvSpPr>
          <p:cNvPr id="101378"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9"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B3641-9714-4633-A14C-29550FE9B0E9}" type="slidenum">
              <a:rPr lang="en-US"/>
              <a:pPr/>
              <a:t>33</a:t>
            </a:fld>
            <a:endParaRPr lang="en-US"/>
          </a:p>
        </p:txBody>
      </p:sp>
      <p:sp>
        <p:nvSpPr>
          <p:cNvPr id="103426"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7"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25A06-51A1-4A2F-8C74-5DD8C9EC8C8D}" type="slidenum">
              <a:rPr lang="en-US"/>
              <a:pPr/>
              <a:t>34</a:t>
            </a:fld>
            <a:endParaRPr lang="en-US"/>
          </a:p>
        </p:txBody>
      </p:sp>
      <p:sp>
        <p:nvSpPr>
          <p:cNvPr id="105474"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5"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AADFE-41D7-46A4-804C-1056A672A400}" type="slidenum">
              <a:rPr lang="en-US"/>
              <a:pPr/>
              <a:t>35</a:t>
            </a:fld>
            <a:endParaRPr lang="en-US"/>
          </a:p>
        </p:txBody>
      </p:sp>
      <p:sp>
        <p:nvSpPr>
          <p:cNvPr id="107522" name="Rectangle 2"/>
          <p:cNvSpPr>
            <a:spLocks noChangeArrowheads="1"/>
          </p:cNvSpPr>
          <p:nvPr>
            <p:ph type="sldImg"/>
          </p:nvPr>
        </p:nvSpPr>
        <p:spPr bwMode="auto">
          <a:xfrm>
            <a:off x="1150938" y="692150"/>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5" tIns="46738" rIns="93475" bIns="467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D3EE-0DE1-44FD-A634-420A4E9DEFCA}" type="slidenum">
              <a:rPr lang="en-US" smtClean="0"/>
              <a:pPr/>
              <a:t>‹#›</a:t>
            </a:fld>
            <a:endParaRPr lang="en-US"/>
          </a:p>
        </p:txBody>
      </p:sp>
    </p:spTree>
    <p:extLst>
      <p:ext uri="{BB962C8B-B14F-4D97-AF65-F5344CB8AC3E}">
        <p14:creationId xmlns:p14="http://schemas.microsoft.com/office/powerpoint/2010/main" val="308651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E1E3E-A19A-4BEA-8FC3-26F3E8929094}" type="slidenum">
              <a:rPr lang="en-US" smtClean="0"/>
              <a:pPr/>
              <a:t>‹#›</a:t>
            </a:fld>
            <a:endParaRPr lang="en-US"/>
          </a:p>
        </p:txBody>
      </p:sp>
    </p:spTree>
    <p:extLst>
      <p:ext uri="{BB962C8B-B14F-4D97-AF65-F5344CB8AC3E}">
        <p14:creationId xmlns:p14="http://schemas.microsoft.com/office/powerpoint/2010/main" val="207698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289C-B97B-4E64-B98C-551A27E5E1D3}" type="slidenum">
              <a:rPr lang="en-US" smtClean="0"/>
              <a:pPr/>
              <a:t>‹#›</a:t>
            </a:fld>
            <a:endParaRPr lang="en-US"/>
          </a:p>
        </p:txBody>
      </p:sp>
    </p:spTree>
    <p:extLst>
      <p:ext uri="{BB962C8B-B14F-4D97-AF65-F5344CB8AC3E}">
        <p14:creationId xmlns:p14="http://schemas.microsoft.com/office/powerpoint/2010/main" val="11510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74444-CA20-4104-899C-5095ABC29609}" type="slidenum">
              <a:rPr lang="en-US" smtClean="0"/>
              <a:pPr/>
              <a:t>‹#›</a:t>
            </a:fld>
            <a:endParaRPr lang="en-US"/>
          </a:p>
        </p:txBody>
      </p:sp>
    </p:spTree>
    <p:extLst>
      <p:ext uri="{BB962C8B-B14F-4D97-AF65-F5344CB8AC3E}">
        <p14:creationId xmlns:p14="http://schemas.microsoft.com/office/powerpoint/2010/main" val="527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916E0-F50F-41EE-9A19-0E6672973056}" type="slidenum">
              <a:rPr lang="en-US" smtClean="0"/>
              <a:pPr/>
              <a:t>‹#›</a:t>
            </a:fld>
            <a:endParaRPr lang="en-US"/>
          </a:p>
        </p:txBody>
      </p:sp>
    </p:spTree>
    <p:extLst>
      <p:ext uri="{BB962C8B-B14F-4D97-AF65-F5344CB8AC3E}">
        <p14:creationId xmlns:p14="http://schemas.microsoft.com/office/powerpoint/2010/main" val="72297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6D2C4-3B41-43DD-878C-86CF6E83DBBD}" type="slidenum">
              <a:rPr lang="en-US" smtClean="0"/>
              <a:pPr/>
              <a:t>‹#›</a:t>
            </a:fld>
            <a:endParaRPr lang="en-US"/>
          </a:p>
        </p:txBody>
      </p:sp>
    </p:spTree>
    <p:extLst>
      <p:ext uri="{BB962C8B-B14F-4D97-AF65-F5344CB8AC3E}">
        <p14:creationId xmlns:p14="http://schemas.microsoft.com/office/powerpoint/2010/main" val="30701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17F47-16CB-4E1A-B562-0FBA0714FC02}" type="slidenum">
              <a:rPr lang="en-US" smtClean="0"/>
              <a:pPr/>
              <a:t>‹#›</a:t>
            </a:fld>
            <a:endParaRPr lang="en-US"/>
          </a:p>
        </p:txBody>
      </p:sp>
    </p:spTree>
    <p:extLst>
      <p:ext uri="{BB962C8B-B14F-4D97-AF65-F5344CB8AC3E}">
        <p14:creationId xmlns:p14="http://schemas.microsoft.com/office/powerpoint/2010/main" val="11668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6E13F-CA20-4C48-A87E-59986C9CC8EE}" type="slidenum">
              <a:rPr lang="en-US" smtClean="0"/>
              <a:pPr/>
              <a:t>‹#›</a:t>
            </a:fld>
            <a:endParaRPr lang="en-US"/>
          </a:p>
        </p:txBody>
      </p:sp>
    </p:spTree>
    <p:extLst>
      <p:ext uri="{BB962C8B-B14F-4D97-AF65-F5344CB8AC3E}">
        <p14:creationId xmlns:p14="http://schemas.microsoft.com/office/powerpoint/2010/main" val="90858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6E2EC-17E6-4F62-BE13-BC4820177A2D}" type="slidenum">
              <a:rPr lang="en-US" smtClean="0"/>
              <a:pPr/>
              <a:t>‹#›</a:t>
            </a:fld>
            <a:endParaRPr lang="en-US"/>
          </a:p>
        </p:txBody>
      </p:sp>
    </p:spTree>
    <p:extLst>
      <p:ext uri="{BB962C8B-B14F-4D97-AF65-F5344CB8AC3E}">
        <p14:creationId xmlns:p14="http://schemas.microsoft.com/office/powerpoint/2010/main" val="184865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A4869-04BA-4D3D-B2C1-B532287A91CB}" type="slidenum">
              <a:rPr lang="en-US" smtClean="0"/>
              <a:pPr/>
              <a:t>‹#›</a:t>
            </a:fld>
            <a:endParaRPr lang="en-US"/>
          </a:p>
        </p:txBody>
      </p:sp>
    </p:spTree>
    <p:extLst>
      <p:ext uri="{BB962C8B-B14F-4D97-AF65-F5344CB8AC3E}">
        <p14:creationId xmlns:p14="http://schemas.microsoft.com/office/powerpoint/2010/main" val="366474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3CD9F-B3A2-4521-AE7C-8F4F7EA88FAD}" type="slidenum">
              <a:rPr lang="en-US" smtClean="0"/>
              <a:pPr/>
              <a:t>‹#›</a:t>
            </a:fld>
            <a:endParaRPr lang="en-US"/>
          </a:p>
        </p:txBody>
      </p:sp>
    </p:spTree>
    <p:extLst>
      <p:ext uri="{BB962C8B-B14F-4D97-AF65-F5344CB8AC3E}">
        <p14:creationId xmlns:p14="http://schemas.microsoft.com/office/powerpoint/2010/main" val="23199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FAB25-7C05-4AAE-B6B3-92A0C749F089}" type="slidenum">
              <a:rPr lang="en-US" smtClean="0"/>
              <a:pPr/>
              <a:t>‹#›</a:t>
            </a:fld>
            <a:endParaRPr lang="en-US"/>
          </a:p>
        </p:txBody>
      </p:sp>
    </p:spTree>
    <p:extLst>
      <p:ext uri="{BB962C8B-B14F-4D97-AF65-F5344CB8AC3E}">
        <p14:creationId xmlns:p14="http://schemas.microsoft.com/office/powerpoint/2010/main" val="24436293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792163"/>
            <a:ext cx="7772400" cy="579437"/>
          </a:xfrm>
        </p:spPr>
        <p:txBody>
          <a:bodyPr/>
          <a:lstStyle/>
          <a:p>
            <a:r>
              <a:rPr lang="en-US" sz="3200"/>
              <a:t>Lists, Stacks, and Queues</a:t>
            </a:r>
          </a:p>
        </p:txBody>
      </p:sp>
      <p:sp>
        <p:nvSpPr>
          <p:cNvPr id="3075" name="Rectangle 3" descr="Rectangle: Click to edit Master text styles&#10;Second level&#10;Third level&#10;Fourth level&#10;Fifth level"/>
          <p:cNvSpPr>
            <a:spLocks noGrp="1" noChangeArrowheads="1"/>
          </p:cNvSpPr>
          <p:nvPr>
            <p:ph idx="1"/>
          </p:nvPr>
        </p:nvSpPr>
        <p:spPr>
          <a:xfrm>
            <a:off x="609600" y="1524000"/>
            <a:ext cx="8001000" cy="4572000"/>
          </a:xfrm>
        </p:spPr>
        <p:txBody>
          <a:bodyPr/>
          <a:lstStyle/>
          <a:p>
            <a:r>
              <a:rPr lang="en-US" altLang="ko-KR" sz="2800">
                <a:ea typeface="굴림" pitchFamily="50" charset="-127"/>
              </a:rPr>
              <a:t>Abstract Data Types (ADTs)</a:t>
            </a:r>
          </a:p>
          <a:p>
            <a:r>
              <a:rPr lang="en-US" altLang="ko-KR" sz="2800">
                <a:ea typeface="굴림" pitchFamily="50" charset="-127"/>
              </a:rPr>
              <a:t>The List ADT</a:t>
            </a:r>
          </a:p>
          <a:p>
            <a:r>
              <a:rPr lang="en-US" altLang="ko-KR" sz="2800">
                <a:ea typeface="굴림" pitchFamily="50" charset="-127"/>
              </a:rPr>
              <a:t>The Stack ADT</a:t>
            </a:r>
          </a:p>
          <a:p>
            <a:r>
              <a:rPr lang="en-US" altLang="ko-KR" sz="2800">
                <a:ea typeface="굴림" pitchFamily="50" charset="-127"/>
              </a:rPr>
              <a:t>The Queue ADT</a:t>
            </a:r>
            <a:endParaRPr lang="en-US" altLang="ko-KR">
              <a:ea typeface="굴림" pitchFamily="50"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descr="Rectangle: Click to edit Master text styles&#10;Second level&#10;Third level&#10;Fourth level&#10;Fifth level"/>
          <p:cNvSpPr>
            <a:spLocks noGrp="1" noChangeArrowheads="1"/>
          </p:cNvSpPr>
          <p:nvPr>
            <p:ph idx="1"/>
          </p:nvPr>
        </p:nvSpPr>
        <p:spPr>
          <a:xfrm>
            <a:off x="623888" y="506413"/>
            <a:ext cx="8027987" cy="5795962"/>
          </a:xfrm>
        </p:spPr>
        <p:txBody>
          <a:bodyPr/>
          <a:lstStyle/>
          <a:p>
            <a:r>
              <a:rPr lang="en-US" sz="2400">
                <a:latin typeface="Batang" pitchFamily="18" charset="-127"/>
              </a:rPr>
              <a:t>List</a:t>
            </a:r>
            <a:r>
              <a:rPr lang="en-US" sz="2400"/>
              <a:t> class interface</a:t>
            </a:r>
          </a:p>
        </p:txBody>
      </p:sp>
      <p:pic>
        <p:nvPicPr>
          <p:cNvPr id="68612" name="Picture 4" descr="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0775"/>
            <a:ext cx="6889750" cy="4473575"/>
          </a:xfrm>
          <a:prstGeom prst="rect">
            <a:avLst/>
          </a:prstGeom>
          <a:noFill/>
          <a:extLst>
            <a:ext uri="{909E8E84-426E-40DD-AFC4-6F175D3DCCD1}">
              <a14:hiddenFill xmlns:a14="http://schemas.microsoft.com/office/drawing/2010/main">
                <a:solidFill>
                  <a:srgbClr val="FFFFFF"/>
                </a:solidFill>
              </a14:hiddenFill>
            </a:ext>
          </a:extLst>
        </p:spPr>
      </p:pic>
      <p:sp>
        <p:nvSpPr>
          <p:cNvPr id="68613" name="Text Box 5"/>
          <p:cNvSpPr txBox="1">
            <a:spLocks noChangeArrowheads="1"/>
          </p:cNvSpPr>
          <p:nvPr/>
        </p:nvSpPr>
        <p:spPr bwMode="auto">
          <a:xfrm>
            <a:off x="3767138" y="5008563"/>
            <a:ext cx="40719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The data member is a pointer to the header node</a:t>
            </a:r>
          </a:p>
          <a:p>
            <a:r>
              <a:rPr lang="en-US" sz="1400"/>
              <a:t>that is allocated by the constructor.</a:t>
            </a:r>
          </a:p>
        </p:txBody>
      </p:sp>
      <p:sp>
        <p:nvSpPr>
          <p:cNvPr id="68614" name="Text Box 6"/>
          <p:cNvSpPr txBox="1">
            <a:spLocks noChangeArrowheads="1"/>
          </p:cNvSpPr>
          <p:nvPr/>
        </p:nvSpPr>
        <p:spPr bwMode="auto">
          <a:xfrm>
            <a:off x="3175000" y="2587625"/>
            <a:ext cx="271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Test if the list is logically empty.</a:t>
            </a:r>
          </a:p>
        </p:txBody>
      </p:sp>
      <p:sp>
        <p:nvSpPr>
          <p:cNvPr id="68615" name="Text Box 7"/>
          <p:cNvSpPr txBox="1">
            <a:spLocks noChangeArrowheads="1"/>
          </p:cNvSpPr>
          <p:nvPr/>
        </p:nvSpPr>
        <p:spPr bwMode="auto">
          <a:xfrm>
            <a:off x="3914775" y="3005138"/>
            <a:ext cx="3914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Return an iterator corresponding to the header.</a:t>
            </a:r>
          </a:p>
        </p:txBody>
      </p:sp>
      <p:sp>
        <p:nvSpPr>
          <p:cNvPr id="68616" name="Text Box 8"/>
          <p:cNvSpPr txBox="1">
            <a:spLocks noChangeArrowheads="1"/>
          </p:cNvSpPr>
          <p:nvPr/>
        </p:nvSpPr>
        <p:spPr bwMode="auto">
          <a:xfrm>
            <a:off x="3914775" y="3206750"/>
            <a:ext cx="4357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Return an iterator corresponding to the first element.</a:t>
            </a:r>
          </a:p>
        </p:txBody>
      </p:sp>
      <p:sp>
        <p:nvSpPr>
          <p:cNvPr id="68617" name="Text Box 9"/>
          <p:cNvSpPr txBox="1">
            <a:spLocks noChangeArrowheads="1"/>
          </p:cNvSpPr>
          <p:nvPr/>
        </p:nvSpPr>
        <p:spPr bwMode="auto">
          <a:xfrm>
            <a:off x="3646488" y="1781175"/>
            <a:ext cx="173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Default constructor.</a:t>
            </a:r>
          </a:p>
        </p:txBody>
      </p:sp>
      <p:sp>
        <p:nvSpPr>
          <p:cNvPr id="68618" name="Text Box 10"/>
          <p:cNvSpPr txBox="1">
            <a:spLocks noChangeArrowheads="1"/>
          </p:cNvSpPr>
          <p:nvPr/>
        </p:nvSpPr>
        <p:spPr bwMode="auto">
          <a:xfrm>
            <a:off x="3659188" y="2009775"/>
            <a:ext cx="1539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copy constructor.</a:t>
            </a:r>
          </a:p>
        </p:txBody>
      </p:sp>
      <p:sp>
        <p:nvSpPr>
          <p:cNvPr id="68619" name="Text Box 11"/>
          <p:cNvSpPr txBox="1">
            <a:spLocks noChangeArrowheads="1"/>
          </p:cNvSpPr>
          <p:nvPr/>
        </p:nvSpPr>
        <p:spPr bwMode="auto">
          <a:xfrm>
            <a:off x="3659188" y="2238375"/>
            <a:ext cx="1054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Destructor.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1516063"/>
            <a:ext cx="7699375" cy="3189287"/>
          </a:xfrm>
          <a:prstGeom prst="rect">
            <a:avLst/>
          </a:prstGeom>
          <a:noFill/>
          <a:extLst>
            <a:ext uri="{909E8E84-426E-40DD-AFC4-6F175D3DCCD1}">
              <a14:hiddenFill xmlns:a14="http://schemas.microsoft.com/office/drawing/2010/main">
                <a:solidFill>
                  <a:srgbClr val="FFFFFF"/>
                </a:solidFill>
              </a14:hiddenFill>
            </a:ext>
          </a:extLst>
        </p:spPr>
      </p:pic>
      <p:sp>
        <p:nvSpPr>
          <p:cNvPr id="69635" name="Rectangle 3" descr="Rectangle: Click to edit Master text styles&#10;Second level&#10;Third level&#10;Fourth level&#10;Fifth level"/>
          <p:cNvSpPr>
            <a:spLocks noGrp="1" noChangeArrowheads="1"/>
          </p:cNvSpPr>
          <p:nvPr>
            <p:ph idx="1"/>
          </p:nvPr>
        </p:nvSpPr>
        <p:spPr>
          <a:xfrm>
            <a:off x="622300" y="723900"/>
            <a:ext cx="8108950" cy="5632450"/>
          </a:xfrm>
        </p:spPr>
        <p:txBody>
          <a:bodyPr/>
          <a:lstStyle/>
          <a:p>
            <a:r>
              <a:rPr lang="en-US" sz="2400">
                <a:latin typeface="Batang" pitchFamily="18" charset="-127"/>
              </a:rPr>
              <a:t>find</a:t>
            </a:r>
            <a:r>
              <a:rPr lang="en-US" sz="2400"/>
              <a:t> method</a:t>
            </a:r>
          </a:p>
          <a:p>
            <a:pPr lvl="1"/>
            <a:r>
              <a:rPr lang="en-US" sz="2000"/>
              <a:t>Find the first node containing an item x.</a:t>
            </a:r>
          </a:p>
        </p:txBody>
      </p:sp>
      <p:sp>
        <p:nvSpPr>
          <p:cNvPr id="69637" name="Text Box 5"/>
          <p:cNvSpPr txBox="1">
            <a:spLocks noChangeArrowheads="1"/>
          </p:cNvSpPr>
          <p:nvPr/>
        </p:nvSpPr>
        <p:spPr bwMode="auto">
          <a:xfrm>
            <a:off x="5475288" y="2903538"/>
            <a:ext cx="3094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Searching from the first node in </a:t>
            </a:r>
          </a:p>
          <a:p>
            <a:r>
              <a:rPr lang="en-US" sz="1600"/>
              <a:t>the list.</a:t>
            </a:r>
          </a:p>
        </p:txBody>
      </p:sp>
      <p:sp>
        <p:nvSpPr>
          <p:cNvPr id="69638" name="Line 6"/>
          <p:cNvSpPr>
            <a:spLocks noChangeShapeType="1"/>
          </p:cNvSpPr>
          <p:nvPr/>
        </p:nvSpPr>
        <p:spPr bwMode="auto">
          <a:xfrm flipH="1">
            <a:off x="5002213" y="3213100"/>
            <a:ext cx="523875" cy="5397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640" name="Text Box 8"/>
          <p:cNvSpPr txBox="1">
            <a:spLocks noChangeArrowheads="1"/>
          </p:cNvSpPr>
          <p:nvPr/>
        </p:nvSpPr>
        <p:spPr bwMode="auto">
          <a:xfrm>
            <a:off x="5487988" y="3451225"/>
            <a:ext cx="34591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Traversing the list until we occur the</a:t>
            </a:r>
          </a:p>
          <a:p>
            <a:r>
              <a:rPr lang="en-US" sz="1600"/>
              <a:t>first node containing the item x, or </a:t>
            </a:r>
          </a:p>
          <a:p>
            <a:r>
              <a:rPr lang="en-US" sz="1600"/>
              <a:t>reach the end of the list.</a:t>
            </a:r>
          </a:p>
        </p:txBody>
      </p:sp>
      <p:sp>
        <p:nvSpPr>
          <p:cNvPr id="69641" name="Text Box 9"/>
          <p:cNvSpPr txBox="1">
            <a:spLocks noChangeArrowheads="1"/>
          </p:cNvSpPr>
          <p:nvPr/>
        </p:nvSpPr>
        <p:spPr bwMode="auto">
          <a:xfrm>
            <a:off x="5487988" y="4335463"/>
            <a:ext cx="3243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Return the corresponding iterator.</a:t>
            </a:r>
          </a:p>
        </p:txBody>
      </p:sp>
      <p:sp>
        <p:nvSpPr>
          <p:cNvPr id="69642" name="Line 10"/>
          <p:cNvSpPr>
            <a:spLocks noChangeShapeType="1"/>
          </p:cNvSpPr>
          <p:nvPr/>
        </p:nvSpPr>
        <p:spPr bwMode="auto">
          <a:xfrm flipH="1" flipV="1">
            <a:off x="4397375" y="4316413"/>
            <a:ext cx="1116013" cy="2016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644" name="AutoShape 12"/>
          <p:cNvSpPr>
            <a:spLocks/>
          </p:cNvSpPr>
          <p:nvPr/>
        </p:nvSpPr>
        <p:spPr bwMode="auto">
          <a:xfrm>
            <a:off x="5284788" y="3644900"/>
            <a:ext cx="88900" cy="388938"/>
          </a:xfrm>
          <a:prstGeom prst="rightBrace">
            <a:avLst>
              <a:gd name="adj1" fmla="val 36458"/>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2138363"/>
            <a:ext cx="7383462" cy="3440112"/>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descr="Rectangle: Click to edit Master text styles&#10;Second level&#10;Third level&#10;Fourth level&#10;Fifth level"/>
          <p:cNvSpPr>
            <a:spLocks noGrp="1" noChangeArrowheads="1"/>
          </p:cNvSpPr>
          <p:nvPr>
            <p:ph idx="1"/>
          </p:nvPr>
        </p:nvSpPr>
        <p:spPr>
          <a:xfrm>
            <a:off x="273050" y="414338"/>
            <a:ext cx="8539163" cy="5565775"/>
          </a:xfrm>
        </p:spPr>
        <p:txBody>
          <a:bodyPr/>
          <a:lstStyle/>
          <a:p>
            <a:r>
              <a:rPr lang="en-US" sz="2400">
                <a:latin typeface="Batang" pitchFamily="18" charset="-127"/>
              </a:rPr>
              <a:t>remove</a:t>
            </a:r>
            <a:r>
              <a:rPr lang="en-US" sz="2400"/>
              <a:t> method</a:t>
            </a:r>
          </a:p>
          <a:p>
            <a:pPr lvl="1"/>
            <a:r>
              <a:rPr lang="en-US" sz="2000"/>
              <a:t>Remove some element x from the list L.</a:t>
            </a:r>
          </a:p>
          <a:p>
            <a:pPr lvl="1"/>
            <a:r>
              <a:rPr lang="en-US" sz="2000" i="1">
                <a:solidFill>
                  <a:srgbClr val="C804AC"/>
                </a:solidFill>
              </a:rPr>
              <a:t>Consideration</a:t>
            </a:r>
            <a:r>
              <a:rPr lang="en-US" sz="2000" i="1"/>
              <a:t>: </a:t>
            </a:r>
            <a:r>
              <a:rPr lang="en-US" sz="2000"/>
              <a:t>what to do if x occurs more than once or not at all.</a:t>
            </a:r>
          </a:p>
          <a:p>
            <a:pPr lvl="1"/>
            <a:r>
              <a:rPr lang="en-US" sz="2000"/>
              <a:t>Our routine removes the first occurrence of x and does nothing if x is not in the list.</a:t>
            </a:r>
            <a:endParaRPr lang="en-US" sz="2000" i="1"/>
          </a:p>
        </p:txBody>
      </p:sp>
      <p:sp>
        <p:nvSpPr>
          <p:cNvPr id="70662" name="Text Box 6"/>
          <p:cNvSpPr txBox="1">
            <a:spLocks noChangeArrowheads="1"/>
          </p:cNvSpPr>
          <p:nvPr/>
        </p:nvSpPr>
        <p:spPr bwMode="auto">
          <a:xfrm>
            <a:off x="4910138" y="3376613"/>
            <a:ext cx="41671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Find the element prior to the one containing x</a:t>
            </a:r>
          </a:p>
          <a:p>
            <a:r>
              <a:rPr lang="en-US" sz="1400"/>
              <a:t>via a call to </a:t>
            </a:r>
            <a:r>
              <a:rPr lang="en-US" sz="1400">
                <a:latin typeface="Batang" pitchFamily="18" charset="-127"/>
              </a:rPr>
              <a:t>findPrevious</a:t>
            </a:r>
            <a:r>
              <a:rPr lang="en-US" sz="1400"/>
              <a:t>. Note that </a:t>
            </a:r>
            <a:r>
              <a:rPr lang="en-US" sz="1400">
                <a:latin typeface="Batang" pitchFamily="18" charset="-127"/>
              </a:rPr>
              <a:t>findPrevious</a:t>
            </a:r>
          </a:p>
          <a:p>
            <a:r>
              <a:rPr lang="en-US" sz="1400"/>
              <a:t>Return the corresponding iterator.</a:t>
            </a:r>
          </a:p>
        </p:txBody>
      </p:sp>
      <p:grpSp>
        <p:nvGrpSpPr>
          <p:cNvPr id="70665" name="Group 9"/>
          <p:cNvGrpSpPr>
            <a:grpSpLocks/>
          </p:cNvGrpSpPr>
          <p:nvPr/>
        </p:nvGrpSpPr>
        <p:grpSpPr bwMode="auto">
          <a:xfrm>
            <a:off x="2411413" y="5594350"/>
            <a:ext cx="1109662" cy="552450"/>
            <a:chOff x="912" y="3312"/>
            <a:chExt cx="720" cy="497"/>
          </a:xfrm>
        </p:grpSpPr>
        <p:grpSp>
          <p:nvGrpSpPr>
            <p:cNvPr id="70666" name="Group 10"/>
            <p:cNvGrpSpPr>
              <a:grpSpLocks/>
            </p:cNvGrpSpPr>
            <p:nvPr/>
          </p:nvGrpSpPr>
          <p:grpSpPr bwMode="auto">
            <a:xfrm>
              <a:off x="912" y="3312"/>
              <a:ext cx="720" cy="480"/>
              <a:chOff x="912" y="3312"/>
              <a:chExt cx="720" cy="480"/>
            </a:xfrm>
          </p:grpSpPr>
          <p:sp>
            <p:nvSpPr>
              <p:cNvPr id="70667" name="Line 11"/>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8" name="Line 12"/>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9" name="Line 13"/>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0" name="Line 14"/>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 name="Line 15"/>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72" name="Rectangle 16"/>
            <p:cNvSpPr>
              <a:spLocks noChangeArrowheads="1"/>
            </p:cNvSpPr>
            <p:nvPr/>
          </p:nvSpPr>
          <p:spPr bwMode="auto">
            <a:xfrm>
              <a:off x="1094" y="3398"/>
              <a:ext cx="120"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kumimoji="1" lang="en-US" altLang="ko-KR">
                <a:latin typeface="Times New Roman" charset="0"/>
                <a:ea typeface="굴림" pitchFamily="50" charset="-127"/>
              </a:endParaRPr>
            </a:p>
          </p:txBody>
        </p:sp>
      </p:grpSp>
      <p:grpSp>
        <p:nvGrpSpPr>
          <p:cNvPr id="70673" name="Group 17"/>
          <p:cNvGrpSpPr>
            <a:grpSpLocks/>
          </p:cNvGrpSpPr>
          <p:nvPr/>
        </p:nvGrpSpPr>
        <p:grpSpPr bwMode="auto">
          <a:xfrm>
            <a:off x="3817938" y="5594350"/>
            <a:ext cx="1109662" cy="552450"/>
            <a:chOff x="1824" y="3312"/>
            <a:chExt cx="720" cy="497"/>
          </a:xfrm>
        </p:grpSpPr>
        <p:grpSp>
          <p:nvGrpSpPr>
            <p:cNvPr id="70674" name="Group 18"/>
            <p:cNvGrpSpPr>
              <a:grpSpLocks/>
            </p:cNvGrpSpPr>
            <p:nvPr/>
          </p:nvGrpSpPr>
          <p:grpSpPr bwMode="auto">
            <a:xfrm>
              <a:off x="1824" y="3312"/>
              <a:ext cx="720" cy="480"/>
              <a:chOff x="1824" y="3312"/>
              <a:chExt cx="720" cy="480"/>
            </a:xfrm>
          </p:grpSpPr>
          <p:sp>
            <p:nvSpPr>
              <p:cNvPr id="70675" name="Line 19"/>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6" name="Line 20"/>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7" name="Line 21"/>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8" name="Line 22"/>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9" name="Line 23"/>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80" name="Rectangle 24"/>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70681" name="Group 25"/>
          <p:cNvGrpSpPr>
            <a:grpSpLocks/>
          </p:cNvGrpSpPr>
          <p:nvPr/>
        </p:nvGrpSpPr>
        <p:grpSpPr bwMode="auto">
          <a:xfrm>
            <a:off x="5297488" y="5594350"/>
            <a:ext cx="1109662" cy="552450"/>
            <a:chOff x="2784" y="3312"/>
            <a:chExt cx="720" cy="497"/>
          </a:xfrm>
        </p:grpSpPr>
        <p:grpSp>
          <p:nvGrpSpPr>
            <p:cNvPr id="70682" name="Group 26"/>
            <p:cNvGrpSpPr>
              <a:grpSpLocks/>
            </p:cNvGrpSpPr>
            <p:nvPr/>
          </p:nvGrpSpPr>
          <p:grpSpPr bwMode="auto">
            <a:xfrm>
              <a:off x="2784" y="3312"/>
              <a:ext cx="720" cy="480"/>
              <a:chOff x="2784" y="3312"/>
              <a:chExt cx="720" cy="480"/>
            </a:xfrm>
          </p:grpSpPr>
          <p:sp>
            <p:nvSpPr>
              <p:cNvPr id="70683" name="Line 27"/>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4" name="Line 28"/>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5" name="Line 29"/>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6" name="Line 30"/>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7" name="Line 31"/>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88" name="Rectangle 32"/>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70689" name="Group 33"/>
          <p:cNvGrpSpPr>
            <a:grpSpLocks/>
          </p:cNvGrpSpPr>
          <p:nvPr/>
        </p:nvGrpSpPr>
        <p:grpSpPr bwMode="auto">
          <a:xfrm>
            <a:off x="6702425" y="5594350"/>
            <a:ext cx="1109663" cy="552450"/>
            <a:chOff x="3696" y="3312"/>
            <a:chExt cx="720" cy="497"/>
          </a:xfrm>
        </p:grpSpPr>
        <p:grpSp>
          <p:nvGrpSpPr>
            <p:cNvPr id="70690" name="Group 34"/>
            <p:cNvGrpSpPr>
              <a:grpSpLocks/>
            </p:cNvGrpSpPr>
            <p:nvPr/>
          </p:nvGrpSpPr>
          <p:grpSpPr bwMode="auto">
            <a:xfrm>
              <a:off x="3696" y="3312"/>
              <a:ext cx="720" cy="480"/>
              <a:chOff x="3696" y="3312"/>
              <a:chExt cx="720" cy="480"/>
            </a:xfrm>
          </p:grpSpPr>
          <p:sp>
            <p:nvSpPr>
              <p:cNvPr id="70691" name="Line 35"/>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2" name="Line 36"/>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 name="Line 37"/>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 name="Line 38"/>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5" name="Line 39"/>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96" name="Rectangle 40"/>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sp>
        <p:nvSpPr>
          <p:cNvPr id="70697" name="Line 41"/>
          <p:cNvSpPr>
            <a:spLocks noChangeShapeType="1"/>
          </p:cNvSpPr>
          <p:nvPr/>
        </p:nvSpPr>
        <p:spPr bwMode="auto">
          <a:xfrm>
            <a:off x="3373438" y="5861050"/>
            <a:ext cx="4445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8" name="Line 42"/>
          <p:cNvSpPr>
            <a:spLocks noChangeShapeType="1"/>
          </p:cNvSpPr>
          <p:nvPr/>
        </p:nvSpPr>
        <p:spPr bwMode="auto">
          <a:xfrm>
            <a:off x="4778375" y="5861050"/>
            <a:ext cx="519113" cy="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9" name="Line 43"/>
          <p:cNvSpPr>
            <a:spLocks noChangeShapeType="1"/>
          </p:cNvSpPr>
          <p:nvPr/>
        </p:nvSpPr>
        <p:spPr bwMode="auto">
          <a:xfrm>
            <a:off x="6259513" y="5861050"/>
            <a:ext cx="4429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0" name="Line 44"/>
          <p:cNvSpPr>
            <a:spLocks noChangeShapeType="1"/>
          </p:cNvSpPr>
          <p:nvPr/>
        </p:nvSpPr>
        <p:spPr bwMode="auto">
          <a:xfrm>
            <a:off x="7664450" y="5861050"/>
            <a:ext cx="44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1" name="Line 45"/>
          <p:cNvSpPr>
            <a:spLocks noChangeShapeType="1"/>
          </p:cNvSpPr>
          <p:nvPr/>
        </p:nvSpPr>
        <p:spPr bwMode="auto">
          <a:xfrm>
            <a:off x="8108950" y="5861050"/>
            <a:ext cx="0" cy="1063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2" name="Line 46"/>
          <p:cNvSpPr>
            <a:spLocks noChangeShapeType="1"/>
          </p:cNvSpPr>
          <p:nvPr/>
        </p:nvSpPr>
        <p:spPr bwMode="auto">
          <a:xfrm>
            <a:off x="7961313" y="6021388"/>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3" name="Line 47"/>
          <p:cNvSpPr>
            <a:spLocks noChangeShapeType="1"/>
          </p:cNvSpPr>
          <p:nvPr/>
        </p:nvSpPr>
        <p:spPr bwMode="auto">
          <a:xfrm>
            <a:off x="7961313" y="5967413"/>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4" name="Text Box 48"/>
          <p:cNvSpPr txBox="1">
            <a:spLocks noChangeArrowheads="1"/>
          </p:cNvSpPr>
          <p:nvPr/>
        </p:nvSpPr>
        <p:spPr bwMode="auto">
          <a:xfrm>
            <a:off x="1103313" y="567055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header</a:t>
            </a:r>
          </a:p>
        </p:txBody>
      </p:sp>
      <p:sp>
        <p:nvSpPr>
          <p:cNvPr id="70705" name="Line 49"/>
          <p:cNvSpPr>
            <a:spLocks noChangeShapeType="1"/>
          </p:cNvSpPr>
          <p:nvPr/>
        </p:nvSpPr>
        <p:spPr bwMode="auto">
          <a:xfrm>
            <a:off x="1895475" y="5862638"/>
            <a:ext cx="4968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08" name="Text Box 52"/>
          <p:cNvSpPr txBox="1">
            <a:spLocks noChangeArrowheads="1"/>
          </p:cNvSpPr>
          <p:nvPr/>
        </p:nvSpPr>
        <p:spPr bwMode="auto">
          <a:xfrm>
            <a:off x="3876675" y="6245225"/>
            <a:ext cx="998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p.current</a:t>
            </a:r>
          </a:p>
        </p:txBody>
      </p:sp>
      <p:sp>
        <p:nvSpPr>
          <p:cNvPr id="70709" name="Text Box 53"/>
          <p:cNvSpPr txBox="1">
            <a:spLocks noChangeArrowheads="1"/>
          </p:cNvSpPr>
          <p:nvPr/>
        </p:nvSpPr>
        <p:spPr bwMode="auto">
          <a:xfrm>
            <a:off x="5346700" y="6213475"/>
            <a:ext cx="919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oldNode</a:t>
            </a:r>
          </a:p>
        </p:txBody>
      </p:sp>
      <p:sp>
        <p:nvSpPr>
          <p:cNvPr id="70710" name="Text Box 54"/>
          <p:cNvSpPr txBox="1">
            <a:spLocks noChangeArrowheads="1"/>
          </p:cNvSpPr>
          <p:nvPr/>
        </p:nvSpPr>
        <p:spPr bwMode="auto">
          <a:xfrm>
            <a:off x="6361113" y="6264275"/>
            <a:ext cx="2217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p.current-&gt;next-&gt;next</a:t>
            </a:r>
          </a:p>
        </p:txBody>
      </p:sp>
      <p:sp>
        <p:nvSpPr>
          <p:cNvPr id="70711" name="Freeform 55"/>
          <p:cNvSpPr>
            <a:spLocks/>
          </p:cNvSpPr>
          <p:nvPr/>
        </p:nvSpPr>
        <p:spPr bwMode="auto">
          <a:xfrm>
            <a:off x="4760913" y="5284788"/>
            <a:ext cx="1935162" cy="592137"/>
          </a:xfrm>
          <a:custGeom>
            <a:avLst/>
            <a:gdLst>
              <a:gd name="T0" fmla="*/ 0 w 1219"/>
              <a:gd name="T1" fmla="*/ 373 h 373"/>
              <a:gd name="T2" fmla="*/ 279 w 1219"/>
              <a:gd name="T3" fmla="*/ 93 h 373"/>
              <a:gd name="T4" fmla="*/ 830 w 1219"/>
              <a:gd name="T5" fmla="*/ 42 h 373"/>
              <a:gd name="T6" fmla="*/ 1219 w 1219"/>
              <a:gd name="T7" fmla="*/ 347 h 373"/>
            </a:gdLst>
            <a:ahLst/>
            <a:cxnLst>
              <a:cxn ang="0">
                <a:pos x="T0" y="T1"/>
              </a:cxn>
              <a:cxn ang="0">
                <a:pos x="T2" y="T3"/>
              </a:cxn>
              <a:cxn ang="0">
                <a:pos x="T4" y="T5"/>
              </a:cxn>
              <a:cxn ang="0">
                <a:pos x="T6" y="T7"/>
              </a:cxn>
            </a:cxnLst>
            <a:rect l="0" t="0" r="r" b="b"/>
            <a:pathLst>
              <a:path w="1219" h="373">
                <a:moveTo>
                  <a:pt x="0" y="373"/>
                </a:moveTo>
                <a:cubicBezTo>
                  <a:pt x="70" y="260"/>
                  <a:pt x="141" y="148"/>
                  <a:pt x="279" y="93"/>
                </a:cubicBezTo>
                <a:cubicBezTo>
                  <a:pt x="417" y="38"/>
                  <a:pt x="673" y="0"/>
                  <a:pt x="830" y="42"/>
                </a:cubicBezTo>
                <a:cubicBezTo>
                  <a:pt x="987" y="84"/>
                  <a:pt x="1154" y="296"/>
                  <a:pt x="1219" y="347"/>
                </a:cubicBezTo>
              </a:path>
            </a:pathLst>
          </a:custGeom>
          <a:noFill/>
          <a:ln w="19050" cap="flat" cmpd="sng">
            <a:solidFill>
              <a:srgbClr val="FF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712" name="Text Box 56"/>
          <p:cNvSpPr txBox="1">
            <a:spLocks noChangeArrowheads="1"/>
          </p:cNvSpPr>
          <p:nvPr/>
        </p:nvSpPr>
        <p:spPr bwMode="auto">
          <a:xfrm>
            <a:off x="3417888" y="4819650"/>
            <a:ext cx="161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Reclaim </a:t>
            </a:r>
            <a:r>
              <a:rPr lang="en-US" sz="1400">
                <a:latin typeface="Batang" pitchFamily="18" charset="-127"/>
              </a:rPr>
              <a:t>oldNode</a:t>
            </a:r>
            <a:r>
              <a:rPr lang="en-US" sz="140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descr="Rectangle: Click to edit Master text styles&#10;Second level&#10;Third level&#10;Fourth level&#10;Fifth level"/>
          <p:cNvSpPr>
            <a:spLocks noGrp="1" noChangeArrowheads="1"/>
          </p:cNvSpPr>
          <p:nvPr>
            <p:ph idx="1"/>
          </p:nvPr>
        </p:nvSpPr>
        <p:spPr>
          <a:xfrm>
            <a:off x="609600" y="600075"/>
            <a:ext cx="8162925" cy="5419725"/>
          </a:xfrm>
        </p:spPr>
        <p:txBody>
          <a:bodyPr/>
          <a:lstStyle/>
          <a:p>
            <a:r>
              <a:rPr lang="en-US" sz="2400">
                <a:latin typeface="Batang" pitchFamily="18" charset="-127"/>
              </a:rPr>
              <a:t>Insert</a:t>
            </a:r>
            <a:r>
              <a:rPr lang="en-US" sz="2400"/>
              <a:t> method</a:t>
            </a:r>
          </a:p>
          <a:p>
            <a:pPr lvl="1"/>
            <a:r>
              <a:rPr lang="en-US" sz="2000"/>
              <a:t>Insert an element x after the position p.</a:t>
            </a:r>
          </a:p>
        </p:txBody>
      </p:sp>
      <p:pic>
        <p:nvPicPr>
          <p:cNvPr id="71684" name="Picture 4" descr="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1684338"/>
            <a:ext cx="6289675" cy="1792287"/>
          </a:xfrm>
          <a:prstGeom prst="rect">
            <a:avLst/>
          </a:prstGeom>
          <a:noFill/>
          <a:extLst>
            <a:ext uri="{909E8E84-426E-40DD-AFC4-6F175D3DCCD1}">
              <a14:hiddenFill xmlns:a14="http://schemas.microsoft.com/office/drawing/2010/main">
                <a:solidFill>
                  <a:srgbClr val="FFFFFF"/>
                </a:solidFill>
              </a14:hiddenFill>
            </a:ext>
          </a:extLst>
        </p:spPr>
      </p:pic>
      <p:grpSp>
        <p:nvGrpSpPr>
          <p:cNvPr id="71685" name="Group 5"/>
          <p:cNvGrpSpPr>
            <a:grpSpLocks/>
          </p:cNvGrpSpPr>
          <p:nvPr/>
        </p:nvGrpSpPr>
        <p:grpSpPr bwMode="auto">
          <a:xfrm>
            <a:off x="1862138" y="3887788"/>
            <a:ext cx="1109662" cy="552450"/>
            <a:chOff x="912" y="3312"/>
            <a:chExt cx="720" cy="497"/>
          </a:xfrm>
        </p:grpSpPr>
        <p:grpSp>
          <p:nvGrpSpPr>
            <p:cNvPr id="71686" name="Group 6"/>
            <p:cNvGrpSpPr>
              <a:grpSpLocks/>
            </p:cNvGrpSpPr>
            <p:nvPr/>
          </p:nvGrpSpPr>
          <p:grpSpPr bwMode="auto">
            <a:xfrm>
              <a:off x="912" y="3312"/>
              <a:ext cx="720" cy="480"/>
              <a:chOff x="912" y="3312"/>
              <a:chExt cx="720" cy="480"/>
            </a:xfrm>
          </p:grpSpPr>
          <p:sp>
            <p:nvSpPr>
              <p:cNvPr id="71687" name="Line 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Line 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9" name="Line 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Line 1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1" name="Line 1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692" name="Rectangle 12"/>
            <p:cNvSpPr>
              <a:spLocks noChangeArrowheads="1"/>
            </p:cNvSpPr>
            <p:nvPr/>
          </p:nvSpPr>
          <p:spPr bwMode="auto">
            <a:xfrm>
              <a:off x="1094" y="3398"/>
              <a:ext cx="120"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kumimoji="1" lang="en-US" altLang="ko-KR">
                <a:latin typeface="Times New Roman" charset="0"/>
                <a:ea typeface="굴림" pitchFamily="50" charset="-127"/>
              </a:endParaRPr>
            </a:p>
          </p:txBody>
        </p:sp>
      </p:grpSp>
      <p:grpSp>
        <p:nvGrpSpPr>
          <p:cNvPr id="71693" name="Group 13"/>
          <p:cNvGrpSpPr>
            <a:grpSpLocks/>
          </p:cNvGrpSpPr>
          <p:nvPr/>
        </p:nvGrpSpPr>
        <p:grpSpPr bwMode="auto">
          <a:xfrm>
            <a:off x="3268663" y="3887788"/>
            <a:ext cx="1109662" cy="552450"/>
            <a:chOff x="1824" y="3312"/>
            <a:chExt cx="720" cy="497"/>
          </a:xfrm>
        </p:grpSpPr>
        <p:grpSp>
          <p:nvGrpSpPr>
            <p:cNvPr id="71694" name="Group 14"/>
            <p:cNvGrpSpPr>
              <a:grpSpLocks/>
            </p:cNvGrpSpPr>
            <p:nvPr/>
          </p:nvGrpSpPr>
          <p:grpSpPr bwMode="auto">
            <a:xfrm>
              <a:off x="1824" y="3312"/>
              <a:ext cx="720" cy="480"/>
              <a:chOff x="1824" y="3312"/>
              <a:chExt cx="720" cy="480"/>
            </a:xfrm>
          </p:grpSpPr>
          <p:sp>
            <p:nvSpPr>
              <p:cNvPr id="71695" name="Line 1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6" name="Line 1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7" name="Line 1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Line 1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9" name="Line 1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00" name="Rectangle 20"/>
            <p:cNvSpPr>
              <a:spLocks noChangeArrowheads="1"/>
            </p:cNvSpPr>
            <p:nvPr/>
          </p:nvSpPr>
          <p:spPr bwMode="auto">
            <a:xfrm>
              <a:off x="2007"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71701" name="Group 21"/>
          <p:cNvGrpSpPr>
            <a:grpSpLocks/>
          </p:cNvGrpSpPr>
          <p:nvPr/>
        </p:nvGrpSpPr>
        <p:grpSpPr bwMode="auto">
          <a:xfrm>
            <a:off x="4748213" y="3887788"/>
            <a:ext cx="1109662" cy="552450"/>
            <a:chOff x="2784" y="3312"/>
            <a:chExt cx="720" cy="497"/>
          </a:xfrm>
        </p:grpSpPr>
        <p:grpSp>
          <p:nvGrpSpPr>
            <p:cNvPr id="71702" name="Group 22"/>
            <p:cNvGrpSpPr>
              <a:grpSpLocks/>
            </p:cNvGrpSpPr>
            <p:nvPr/>
          </p:nvGrpSpPr>
          <p:grpSpPr bwMode="auto">
            <a:xfrm>
              <a:off x="2784" y="3312"/>
              <a:ext cx="720" cy="480"/>
              <a:chOff x="2784" y="3312"/>
              <a:chExt cx="720" cy="480"/>
            </a:xfrm>
          </p:grpSpPr>
          <p:sp>
            <p:nvSpPr>
              <p:cNvPr id="71703" name="Line 2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4" name="Line 2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5" name="Line 2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6" name="Line 2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7" name="Line 2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08" name="Rectangle 28"/>
            <p:cNvSpPr>
              <a:spLocks noChangeArrowheads="1"/>
            </p:cNvSpPr>
            <p:nvPr/>
          </p:nvSpPr>
          <p:spPr bwMode="auto">
            <a:xfrm>
              <a:off x="2967"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71709" name="Group 29"/>
          <p:cNvGrpSpPr>
            <a:grpSpLocks/>
          </p:cNvGrpSpPr>
          <p:nvPr/>
        </p:nvGrpSpPr>
        <p:grpSpPr bwMode="auto">
          <a:xfrm>
            <a:off x="6153150" y="3887788"/>
            <a:ext cx="1109663" cy="552450"/>
            <a:chOff x="3696" y="3312"/>
            <a:chExt cx="720" cy="497"/>
          </a:xfrm>
        </p:grpSpPr>
        <p:grpSp>
          <p:nvGrpSpPr>
            <p:cNvPr id="71710" name="Group 30"/>
            <p:cNvGrpSpPr>
              <a:grpSpLocks/>
            </p:cNvGrpSpPr>
            <p:nvPr/>
          </p:nvGrpSpPr>
          <p:grpSpPr bwMode="auto">
            <a:xfrm>
              <a:off x="3696" y="3312"/>
              <a:ext cx="720" cy="480"/>
              <a:chOff x="3696" y="3312"/>
              <a:chExt cx="720" cy="480"/>
            </a:xfrm>
          </p:grpSpPr>
          <p:sp>
            <p:nvSpPr>
              <p:cNvPr id="71711" name="Line 3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2" name="Line 3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3" name="Line 3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4" name="Line 3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5" name="Line 3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16" name="Rectangle 36"/>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sp>
        <p:nvSpPr>
          <p:cNvPr id="71717" name="Line 37"/>
          <p:cNvSpPr>
            <a:spLocks noChangeShapeType="1"/>
          </p:cNvSpPr>
          <p:nvPr/>
        </p:nvSpPr>
        <p:spPr bwMode="auto">
          <a:xfrm>
            <a:off x="2824163" y="4154488"/>
            <a:ext cx="4445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8" name="Line 38"/>
          <p:cNvSpPr>
            <a:spLocks noChangeShapeType="1"/>
          </p:cNvSpPr>
          <p:nvPr/>
        </p:nvSpPr>
        <p:spPr bwMode="auto">
          <a:xfrm>
            <a:off x="4229100" y="4154488"/>
            <a:ext cx="519113" cy="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9" name="Line 39"/>
          <p:cNvSpPr>
            <a:spLocks noChangeShapeType="1"/>
          </p:cNvSpPr>
          <p:nvPr/>
        </p:nvSpPr>
        <p:spPr bwMode="auto">
          <a:xfrm>
            <a:off x="5710238" y="4154488"/>
            <a:ext cx="4429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0" name="Line 40"/>
          <p:cNvSpPr>
            <a:spLocks noChangeShapeType="1"/>
          </p:cNvSpPr>
          <p:nvPr/>
        </p:nvSpPr>
        <p:spPr bwMode="auto">
          <a:xfrm>
            <a:off x="7115175" y="4154488"/>
            <a:ext cx="44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1" name="Line 41"/>
          <p:cNvSpPr>
            <a:spLocks noChangeShapeType="1"/>
          </p:cNvSpPr>
          <p:nvPr/>
        </p:nvSpPr>
        <p:spPr bwMode="auto">
          <a:xfrm>
            <a:off x="7559675" y="4154488"/>
            <a:ext cx="0" cy="106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2" name="Line 42"/>
          <p:cNvSpPr>
            <a:spLocks noChangeShapeType="1"/>
          </p:cNvSpPr>
          <p:nvPr/>
        </p:nvSpPr>
        <p:spPr bwMode="auto">
          <a:xfrm>
            <a:off x="7412038" y="4314825"/>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3" name="Line 43"/>
          <p:cNvSpPr>
            <a:spLocks noChangeShapeType="1"/>
          </p:cNvSpPr>
          <p:nvPr/>
        </p:nvSpPr>
        <p:spPr bwMode="auto">
          <a:xfrm>
            <a:off x="7412038" y="4260850"/>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4" name="Rectangle 44"/>
          <p:cNvSpPr>
            <a:spLocks noChangeArrowheads="1"/>
          </p:cNvSpPr>
          <p:nvPr/>
        </p:nvSpPr>
        <p:spPr bwMode="auto">
          <a:xfrm>
            <a:off x="3963988" y="4948238"/>
            <a:ext cx="941387" cy="390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5" name="Line 45"/>
          <p:cNvSpPr>
            <a:spLocks noChangeShapeType="1"/>
          </p:cNvSpPr>
          <p:nvPr/>
        </p:nvSpPr>
        <p:spPr bwMode="auto">
          <a:xfrm>
            <a:off x="4610100" y="4948238"/>
            <a:ext cx="0" cy="3905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26" name="Text Box 46"/>
          <p:cNvSpPr txBox="1">
            <a:spLocks noChangeArrowheads="1"/>
          </p:cNvSpPr>
          <p:nvPr/>
        </p:nvSpPr>
        <p:spPr bwMode="auto">
          <a:xfrm>
            <a:off x="4110038" y="4957763"/>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71727" name="Line 47"/>
          <p:cNvSpPr>
            <a:spLocks noChangeShapeType="1"/>
          </p:cNvSpPr>
          <p:nvPr/>
        </p:nvSpPr>
        <p:spPr bwMode="auto">
          <a:xfrm>
            <a:off x="4233863" y="4156075"/>
            <a:ext cx="0" cy="792163"/>
          </a:xfrm>
          <a:prstGeom prst="line">
            <a:avLst/>
          </a:prstGeom>
          <a:noFill/>
          <a:ln w="190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28" name="Line 48"/>
          <p:cNvSpPr>
            <a:spLocks noChangeShapeType="1"/>
          </p:cNvSpPr>
          <p:nvPr/>
        </p:nvSpPr>
        <p:spPr bwMode="auto">
          <a:xfrm flipV="1">
            <a:off x="4757738" y="4424363"/>
            <a:ext cx="174625" cy="725487"/>
          </a:xfrm>
          <a:prstGeom prst="line">
            <a:avLst/>
          </a:prstGeom>
          <a:noFill/>
          <a:ln w="190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29" name="Text Box 49"/>
          <p:cNvSpPr txBox="1">
            <a:spLocks noChangeArrowheads="1"/>
          </p:cNvSpPr>
          <p:nvPr/>
        </p:nvSpPr>
        <p:spPr bwMode="auto">
          <a:xfrm>
            <a:off x="576263" y="3976688"/>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header</a:t>
            </a:r>
          </a:p>
        </p:txBody>
      </p:sp>
      <p:sp>
        <p:nvSpPr>
          <p:cNvPr id="71730" name="Line 50"/>
          <p:cNvSpPr>
            <a:spLocks noChangeShapeType="1"/>
          </p:cNvSpPr>
          <p:nvPr/>
        </p:nvSpPr>
        <p:spPr bwMode="auto">
          <a:xfrm>
            <a:off x="1368425" y="4168775"/>
            <a:ext cx="4968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31" name="Text Box 51"/>
          <p:cNvSpPr txBox="1">
            <a:spLocks noChangeArrowheads="1"/>
          </p:cNvSpPr>
          <p:nvPr/>
        </p:nvSpPr>
        <p:spPr bwMode="auto">
          <a:xfrm>
            <a:off x="2382838" y="4900613"/>
            <a:ext cx="998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p.current</a:t>
            </a:r>
          </a:p>
        </p:txBody>
      </p:sp>
      <p:sp>
        <p:nvSpPr>
          <p:cNvPr id="71732" name="Line 52"/>
          <p:cNvSpPr>
            <a:spLocks noChangeShapeType="1"/>
          </p:cNvSpPr>
          <p:nvPr/>
        </p:nvSpPr>
        <p:spPr bwMode="auto">
          <a:xfrm flipV="1">
            <a:off x="2984500" y="4505325"/>
            <a:ext cx="444500" cy="4429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888" y="2998788"/>
            <a:ext cx="3178175" cy="1689100"/>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descr="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50" y="4645025"/>
            <a:ext cx="2973388" cy="1909763"/>
          </a:xfrm>
          <a:prstGeom prst="rect">
            <a:avLst/>
          </a:prstGeom>
          <a:noFill/>
          <a:extLst>
            <a:ext uri="{909E8E84-426E-40DD-AFC4-6F175D3DCCD1}">
              <a14:hiddenFill xmlns:a14="http://schemas.microsoft.com/office/drawing/2010/main">
                <a:solidFill>
                  <a:srgbClr val="FFFFFF"/>
                </a:solidFill>
              </a14:hiddenFill>
            </a:ext>
          </a:extLst>
        </p:spPr>
      </p:pic>
      <p:grpSp>
        <p:nvGrpSpPr>
          <p:cNvPr id="72724" name="Group 20"/>
          <p:cNvGrpSpPr>
            <a:grpSpLocks/>
          </p:cNvGrpSpPr>
          <p:nvPr/>
        </p:nvGrpSpPr>
        <p:grpSpPr bwMode="auto">
          <a:xfrm>
            <a:off x="5437188" y="3470275"/>
            <a:ext cx="1109662" cy="552450"/>
            <a:chOff x="912" y="3312"/>
            <a:chExt cx="720" cy="497"/>
          </a:xfrm>
        </p:grpSpPr>
        <p:grpSp>
          <p:nvGrpSpPr>
            <p:cNvPr id="72725" name="Group 21"/>
            <p:cNvGrpSpPr>
              <a:grpSpLocks/>
            </p:cNvGrpSpPr>
            <p:nvPr/>
          </p:nvGrpSpPr>
          <p:grpSpPr bwMode="auto">
            <a:xfrm>
              <a:off x="912" y="3312"/>
              <a:ext cx="720" cy="480"/>
              <a:chOff x="912" y="3312"/>
              <a:chExt cx="720" cy="480"/>
            </a:xfrm>
          </p:grpSpPr>
          <p:sp>
            <p:nvSpPr>
              <p:cNvPr id="72726" name="Line 22"/>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7" name="Line 23"/>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8" name="Line 24"/>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9" name="Line 25"/>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0" name="Line 26"/>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31" name="Rectangle 27"/>
            <p:cNvSpPr>
              <a:spLocks noChangeArrowheads="1"/>
            </p:cNvSpPr>
            <p:nvPr/>
          </p:nvSpPr>
          <p:spPr bwMode="auto">
            <a:xfrm>
              <a:off x="1094" y="3398"/>
              <a:ext cx="120"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kumimoji="1" lang="en-US" altLang="ko-KR">
                <a:latin typeface="Times New Roman" charset="0"/>
                <a:ea typeface="굴림" pitchFamily="50" charset="-127"/>
              </a:endParaRPr>
            </a:p>
          </p:txBody>
        </p:sp>
      </p:grpSp>
      <p:grpSp>
        <p:nvGrpSpPr>
          <p:cNvPr id="72732" name="Group 28"/>
          <p:cNvGrpSpPr>
            <a:grpSpLocks/>
          </p:cNvGrpSpPr>
          <p:nvPr/>
        </p:nvGrpSpPr>
        <p:grpSpPr bwMode="auto">
          <a:xfrm>
            <a:off x="6410325" y="3736975"/>
            <a:ext cx="592138" cy="160338"/>
            <a:chOff x="4837" y="3343"/>
            <a:chExt cx="373" cy="101"/>
          </a:xfrm>
        </p:grpSpPr>
        <p:sp>
          <p:nvSpPr>
            <p:cNvPr id="72733" name="Line 29"/>
            <p:cNvSpPr>
              <a:spLocks noChangeShapeType="1"/>
            </p:cNvSpPr>
            <p:nvPr/>
          </p:nvSpPr>
          <p:spPr bwMode="auto">
            <a:xfrm>
              <a:off x="4837" y="3343"/>
              <a:ext cx="2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4" name="Line 30"/>
            <p:cNvSpPr>
              <a:spLocks noChangeShapeType="1"/>
            </p:cNvSpPr>
            <p:nvPr/>
          </p:nvSpPr>
          <p:spPr bwMode="auto">
            <a:xfrm>
              <a:off x="5117" y="3343"/>
              <a:ext cx="0" cy="6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5" name="Line 31"/>
            <p:cNvSpPr>
              <a:spLocks noChangeShapeType="1"/>
            </p:cNvSpPr>
            <p:nvPr/>
          </p:nvSpPr>
          <p:spPr bwMode="auto">
            <a:xfrm>
              <a:off x="5024" y="3444"/>
              <a:ext cx="18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6" name="Line 32"/>
            <p:cNvSpPr>
              <a:spLocks noChangeShapeType="1"/>
            </p:cNvSpPr>
            <p:nvPr/>
          </p:nvSpPr>
          <p:spPr bwMode="auto">
            <a:xfrm>
              <a:off x="5024" y="3410"/>
              <a:ext cx="18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37" name="Text Box 33"/>
          <p:cNvSpPr txBox="1">
            <a:spLocks noChangeArrowheads="1"/>
          </p:cNvSpPr>
          <p:nvPr/>
        </p:nvSpPr>
        <p:spPr bwMode="auto">
          <a:xfrm>
            <a:off x="4129088" y="3546475"/>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header</a:t>
            </a:r>
          </a:p>
        </p:txBody>
      </p:sp>
      <p:sp>
        <p:nvSpPr>
          <p:cNvPr id="72738" name="Line 34"/>
          <p:cNvSpPr>
            <a:spLocks noChangeShapeType="1"/>
          </p:cNvSpPr>
          <p:nvPr/>
        </p:nvSpPr>
        <p:spPr bwMode="auto">
          <a:xfrm>
            <a:off x="4921250" y="3741738"/>
            <a:ext cx="49847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2707" name="Rectangle 3" descr="Rectangle: Click to edit Master text styles&#10;Second level&#10;Third level&#10;Fourth level&#10;Fifth level"/>
          <p:cNvSpPr>
            <a:spLocks noGrp="1" noChangeArrowheads="1"/>
          </p:cNvSpPr>
          <p:nvPr>
            <p:ph idx="1"/>
          </p:nvPr>
        </p:nvSpPr>
        <p:spPr>
          <a:xfrm>
            <a:off x="595313" y="641350"/>
            <a:ext cx="8175625" cy="5727700"/>
          </a:xfrm>
        </p:spPr>
        <p:txBody>
          <a:bodyPr/>
          <a:lstStyle/>
          <a:p>
            <a:r>
              <a:rPr lang="en-US" sz="2400">
                <a:latin typeface="Batang" pitchFamily="18" charset="-127"/>
              </a:rPr>
              <a:t>makeEmpty</a:t>
            </a:r>
            <a:r>
              <a:rPr lang="en-US" sz="2400"/>
              <a:t> and </a:t>
            </a:r>
            <a:r>
              <a:rPr lang="en-US" sz="2400">
                <a:latin typeface="Batang" pitchFamily="18" charset="-127"/>
              </a:rPr>
              <a:t>List</a:t>
            </a:r>
            <a:r>
              <a:rPr lang="en-US" sz="2400"/>
              <a:t> destructor</a:t>
            </a:r>
          </a:p>
          <a:p>
            <a:pPr lvl="1"/>
            <a:r>
              <a:rPr lang="en-US" sz="2000"/>
              <a:t>Since the insertion routines consistently allocate </a:t>
            </a:r>
            <a:r>
              <a:rPr lang="en-US" sz="2000">
                <a:latin typeface="Batang" pitchFamily="18" charset="-127"/>
              </a:rPr>
              <a:t>ListNode</a:t>
            </a:r>
            <a:r>
              <a:rPr lang="en-US" sz="2000"/>
              <a:t> objects via calls to </a:t>
            </a:r>
            <a:r>
              <a:rPr lang="en-US" sz="2000">
                <a:solidFill>
                  <a:srgbClr val="C804AC"/>
                </a:solidFill>
                <a:latin typeface="Batang" pitchFamily="18" charset="-127"/>
              </a:rPr>
              <a:t>new</a:t>
            </a:r>
            <a:r>
              <a:rPr lang="en-US" sz="2000"/>
              <a:t>, it it important that these objects be reclaimed when they are no longer referenced.</a:t>
            </a:r>
          </a:p>
          <a:p>
            <a:pPr lvl="1"/>
            <a:r>
              <a:rPr lang="en-US" sz="2000">
                <a:latin typeface="Batang" pitchFamily="18" charset="-127"/>
              </a:rPr>
              <a:t>makeEmpty</a:t>
            </a:r>
            <a:r>
              <a:rPr lang="en-US" sz="2000"/>
              <a:t> remove N nodes in the list, and the destructor remove N+1 nodes.</a:t>
            </a:r>
          </a:p>
          <a:p>
            <a:pPr lvl="1"/>
            <a:r>
              <a:rPr lang="en-US" sz="2000"/>
              <a:t>Default destructor is unacceptable.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4541838"/>
            <a:ext cx="4238625" cy="2100262"/>
          </a:xfrm>
          <a:prstGeom prst="rect">
            <a:avLst/>
          </a:prstGeom>
          <a:noFill/>
          <a:extLst>
            <a:ext uri="{909E8E84-426E-40DD-AFC4-6F175D3DCCD1}">
              <a14:hiddenFill xmlns:a14="http://schemas.microsoft.com/office/drawing/2010/main">
                <a:solidFill>
                  <a:srgbClr val="FFFFFF"/>
                </a:solidFill>
              </a14:hiddenFill>
            </a:ext>
          </a:extLst>
        </p:spPr>
      </p:pic>
      <p:sp>
        <p:nvSpPr>
          <p:cNvPr id="73731" name="Rectangle 3" descr="Rectangle: Click to edit Master text styles&#10;Second level&#10;Third level&#10;Fourth level&#10;Fifth level"/>
          <p:cNvSpPr>
            <a:spLocks noGrp="1" noChangeArrowheads="1"/>
          </p:cNvSpPr>
          <p:nvPr>
            <p:ph idx="1"/>
          </p:nvPr>
        </p:nvSpPr>
        <p:spPr>
          <a:xfrm>
            <a:off x="582613" y="641350"/>
            <a:ext cx="8229600" cy="5715000"/>
          </a:xfrm>
        </p:spPr>
        <p:txBody>
          <a:bodyPr/>
          <a:lstStyle/>
          <a:p>
            <a:r>
              <a:rPr lang="en-US" sz="2400">
                <a:latin typeface="Batang" pitchFamily="18" charset="-127"/>
              </a:rPr>
              <a:t>operator</a:t>
            </a:r>
            <a:r>
              <a:rPr lang="en-US" sz="2400"/>
              <a:t>= and copy constructor</a:t>
            </a:r>
          </a:p>
          <a:p>
            <a:pPr lvl="1"/>
            <a:r>
              <a:rPr lang="en-US" sz="2000"/>
              <a:t>The default </a:t>
            </a:r>
            <a:r>
              <a:rPr lang="en-US" sz="2000">
                <a:latin typeface="Batang" pitchFamily="18" charset="-127"/>
              </a:rPr>
              <a:t>operator</a:t>
            </a:r>
            <a:r>
              <a:rPr lang="en-US" sz="2000"/>
              <a:t>= and copy constructor are unacceptable.</a:t>
            </a:r>
          </a:p>
          <a:p>
            <a:pPr lvl="1"/>
            <a:endParaRPr lang="en-US" sz="2000"/>
          </a:p>
          <a:p>
            <a:endParaRPr lang="en-US" sz="2400"/>
          </a:p>
        </p:txBody>
      </p:sp>
      <p:pic>
        <p:nvPicPr>
          <p:cNvPr id="73732" name="Picture 4" descr="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13" y="1441450"/>
            <a:ext cx="5995987" cy="3287713"/>
          </a:xfrm>
          <a:prstGeom prst="rect">
            <a:avLst/>
          </a:prstGeom>
          <a:noFill/>
          <a:extLst>
            <a:ext uri="{909E8E84-426E-40DD-AFC4-6F175D3DCCD1}">
              <a14:hiddenFill xmlns:a14="http://schemas.microsoft.com/office/drawing/2010/main">
                <a:solidFill>
                  <a:srgbClr val="FFFFFF"/>
                </a:solidFill>
              </a14:hiddenFill>
            </a:ext>
          </a:extLst>
        </p:spPr>
      </p:pic>
      <p:sp>
        <p:nvSpPr>
          <p:cNvPr id="73734" name="Text Box 6"/>
          <p:cNvSpPr txBox="1">
            <a:spLocks noChangeArrowheads="1"/>
          </p:cNvSpPr>
          <p:nvPr/>
        </p:nvSpPr>
        <p:spPr bwMode="auto">
          <a:xfrm>
            <a:off x="2973388" y="2749550"/>
            <a:ext cx="5233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Make the current list empty to avoid leaking memory previously </a:t>
            </a:r>
          </a:p>
          <a:p>
            <a:r>
              <a:rPr lang="en-US" sz="1400"/>
              <a:t>allocated for the list.</a:t>
            </a:r>
          </a:p>
        </p:txBody>
      </p:sp>
      <p:sp>
        <p:nvSpPr>
          <p:cNvPr id="73735" name="Text Box 7"/>
          <p:cNvSpPr txBox="1">
            <a:spLocks noChangeArrowheads="1"/>
          </p:cNvSpPr>
          <p:nvPr/>
        </p:nvSpPr>
        <p:spPr bwMode="auto">
          <a:xfrm>
            <a:off x="2973388" y="2466975"/>
            <a:ext cx="2217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Do the usual aliasing test.</a:t>
            </a:r>
          </a:p>
        </p:txBody>
      </p:sp>
      <p:sp>
        <p:nvSpPr>
          <p:cNvPr id="73736" name="AutoShape 8"/>
          <p:cNvSpPr>
            <a:spLocks/>
          </p:cNvSpPr>
          <p:nvPr/>
        </p:nvSpPr>
        <p:spPr bwMode="auto">
          <a:xfrm>
            <a:off x="6388100" y="3389313"/>
            <a:ext cx="120650" cy="604837"/>
          </a:xfrm>
          <a:prstGeom prst="rightBrace">
            <a:avLst>
              <a:gd name="adj1" fmla="val 41776"/>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7" name="Text Box 9"/>
          <p:cNvSpPr txBox="1">
            <a:spLocks noChangeArrowheads="1"/>
          </p:cNvSpPr>
          <p:nvPr/>
        </p:nvSpPr>
        <p:spPr bwMode="auto">
          <a:xfrm>
            <a:off x="6537325" y="3341688"/>
            <a:ext cx="25765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Create the first node and</a:t>
            </a:r>
          </a:p>
          <a:p>
            <a:r>
              <a:rPr lang="en-US" sz="1400"/>
              <a:t>then go down </a:t>
            </a:r>
            <a:r>
              <a:rPr lang="en-US" sz="1400">
                <a:latin typeface="Batang" pitchFamily="18" charset="-127"/>
              </a:rPr>
              <a:t>rhs</a:t>
            </a:r>
            <a:r>
              <a:rPr lang="en-US" sz="1400"/>
              <a:t>, appending </a:t>
            </a:r>
          </a:p>
          <a:p>
            <a:r>
              <a:rPr lang="en-US" sz="1400"/>
              <a:t>new </a:t>
            </a:r>
            <a:r>
              <a:rPr lang="en-US" sz="1400">
                <a:latin typeface="Batang" pitchFamily="18" charset="-127"/>
              </a:rPr>
              <a:t>ListNodes</a:t>
            </a:r>
            <a:r>
              <a:rPr lang="en-US" sz="1400"/>
              <a:t> to the end of </a:t>
            </a:r>
          </a:p>
          <a:p>
            <a:r>
              <a:rPr lang="en-US" sz="1400"/>
              <a:t>the target list.</a:t>
            </a:r>
          </a:p>
        </p:txBody>
      </p:sp>
      <p:sp>
        <p:nvSpPr>
          <p:cNvPr id="73738" name="Text Box 10"/>
          <p:cNvSpPr txBox="1">
            <a:spLocks noChangeArrowheads="1"/>
          </p:cNvSpPr>
          <p:nvPr/>
        </p:nvSpPr>
        <p:spPr bwMode="auto">
          <a:xfrm>
            <a:off x="4022725" y="5788025"/>
            <a:ext cx="5073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Create an empty list by calling </a:t>
            </a:r>
            <a:r>
              <a:rPr lang="en-US" sz="1400">
                <a:latin typeface="Batang" pitchFamily="18" charset="-127"/>
              </a:rPr>
              <a:t>new</a:t>
            </a:r>
            <a:r>
              <a:rPr lang="en-US" sz="1400"/>
              <a:t> to allocate a header node.</a:t>
            </a:r>
          </a:p>
        </p:txBody>
      </p:sp>
      <p:sp>
        <p:nvSpPr>
          <p:cNvPr id="73739" name="Text Box 11"/>
          <p:cNvSpPr txBox="1">
            <a:spLocks noChangeArrowheads="1"/>
          </p:cNvSpPr>
          <p:nvPr/>
        </p:nvSpPr>
        <p:spPr bwMode="auto">
          <a:xfrm>
            <a:off x="4010025" y="6043613"/>
            <a:ext cx="2543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Using </a:t>
            </a:r>
            <a:r>
              <a:rPr lang="en-US" sz="1400">
                <a:latin typeface="Batang" pitchFamily="18" charset="-127"/>
              </a:rPr>
              <a:t>operator</a:t>
            </a:r>
            <a:r>
              <a:rPr lang="en-US" sz="1400"/>
              <a:t>= to copy </a:t>
            </a:r>
            <a:r>
              <a:rPr lang="en-US" sz="1400">
                <a:latin typeface="Batang" pitchFamily="18" charset="-127"/>
              </a:rPr>
              <a:t>rhs</a:t>
            </a:r>
            <a:r>
              <a:rPr lang="en-US" sz="140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304800"/>
            <a:ext cx="7772400" cy="631825"/>
          </a:xfrm>
        </p:spPr>
        <p:txBody>
          <a:bodyPr/>
          <a:lstStyle/>
          <a:p>
            <a:r>
              <a:rPr lang="en-US" sz="3200"/>
              <a:t>Doubly Linked Lists</a:t>
            </a:r>
          </a:p>
        </p:txBody>
      </p:sp>
      <p:sp>
        <p:nvSpPr>
          <p:cNvPr id="74755" name="Rectangle 3" descr="Rectangle: Click to edit Master text styles&#10;Second level&#10;Third level&#10;Fourth level&#10;Fifth level"/>
          <p:cNvSpPr>
            <a:spLocks noGrp="1" noChangeArrowheads="1"/>
          </p:cNvSpPr>
          <p:nvPr>
            <p:ph idx="1"/>
          </p:nvPr>
        </p:nvSpPr>
        <p:spPr>
          <a:xfrm>
            <a:off x="650875" y="1085850"/>
            <a:ext cx="7959725" cy="4933950"/>
          </a:xfrm>
        </p:spPr>
        <p:txBody>
          <a:bodyPr/>
          <a:lstStyle/>
          <a:p>
            <a:r>
              <a:rPr lang="en-US" sz="2400"/>
              <a:t>Sometimes it is convenient to traverse lists backwards.</a:t>
            </a:r>
          </a:p>
          <a:p>
            <a:r>
              <a:rPr lang="en-US" sz="2400" i="1"/>
              <a:t>How?: </a:t>
            </a:r>
            <a:r>
              <a:rPr lang="en-US" sz="2400"/>
              <a:t>add to the node an extra data member that stores a link to the previous node.</a:t>
            </a:r>
          </a:p>
          <a:p>
            <a:r>
              <a:rPr lang="en-US" sz="2400"/>
              <a:t>Increases the space requirement and doubles the cost of insertions and deletions as there are more links to fix.</a:t>
            </a:r>
          </a:p>
          <a:p>
            <a:r>
              <a:rPr lang="en-US" sz="2400"/>
              <a:t>It simplifies deletion as no longer needs to find the previous node.</a:t>
            </a:r>
            <a:endParaRPr lang="en-US" sz="2400" i="1"/>
          </a:p>
        </p:txBody>
      </p:sp>
      <p:grpSp>
        <p:nvGrpSpPr>
          <p:cNvPr id="74757" name="Group 5"/>
          <p:cNvGrpSpPr>
            <a:grpSpLocks/>
          </p:cNvGrpSpPr>
          <p:nvPr/>
        </p:nvGrpSpPr>
        <p:grpSpPr bwMode="auto">
          <a:xfrm>
            <a:off x="1298575" y="4705350"/>
            <a:ext cx="1109663" cy="552450"/>
            <a:chOff x="912" y="3312"/>
            <a:chExt cx="720" cy="497"/>
          </a:xfrm>
        </p:grpSpPr>
        <p:grpSp>
          <p:nvGrpSpPr>
            <p:cNvPr id="74758" name="Group 6"/>
            <p:cNvGrpSpPr>
              <a:grpSpLocks/>
            </p:cNvGrpSpPr>
            <p:nvPr/>
          </p:nvGrpSpPr>
          <p:grpSpPr bwMode="auto">
            <a:xfrm>
              <a:off x="912" y="3312"/>
              <a:ext cx="720" cy="480"/>
              <a:chOff x="912" y="3312"/>
              <a:chExt cx="720" cy="480"/>
            </a:xfrm>
          </p:grpSpPr>
          <p:sp>
            <p:nvSpPr>
              <p:cNvPr id="74759" name="Line 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 name="Line 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Line 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 name="Line 1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 name="Line 1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64" name="Rectangle 12"/>
            <p:cNvSpPr>
              <a:spLocks noChangeArrowheads="1"/>
            </p:cNvSpPr>
            <p:nvPr/>
          </p:nvSpPr>
          <p:spPr bwMode="auto">
            <a:xfrm>
              <a:off x="1094"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74765" name="Group 13"/>
          <p:cNvGrpSpPr>
            <a:grpSpLocks/>
          </p:cNvGrpSpPr>
          <p:nvPr/>
        </p:nvGrpSpPr>
        <p:grpSpPr bwMode="auto">
          <a:xfrm>
            <a:off x="2705100" y="4705350"/>
            <a:ext cx="1109663" cy="552450"/>
            <a:chOff x="1824" y="3312"/>
            <a:chExt cx="720" cy="497"/>
          </a:xfrm>
        </p:grpSpPr>
        <p:grpSp>
          <p:nvGrpSpPr>
            <p:cNvPr id="74766" name="Group 14"/>
            <p:cNvGrpSpPr>
              <a:grpSpLocks/>
            </p:cNvGrpSpPr>
            <p:nvPr/>
          </p:nvGrpSpPr>
          <p:grpSpPr bwMode="auto">
            <a:xfrm>
              <a:off x="1824" y="3312"/>
              <a:ext cx="720" cy="480"/>
              <a:chOff x="1824" y="3312"/>
              <a:chExt cx="720" cy="480"/>
            </a:xfrm>
          </p:grpSpPr>
          <p:sp>
            <p:nvSpPr>
              <p:cNvPr id="74767" name="Line 1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8" name="Line 1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9" name="Line 1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0" name="Line 1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1" name="Line 1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72" name="Rectangle 20"/>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74773" name="Group 21"/>
          <p:cNvGrpSpPr>
            <a:grpSpLocks/>
          </p:cNvGrpSpPr>
          <p:nvPr/>
        </p:nvGrpSpPr>
        <p:grpSpPr bwMode="auto">
          <a:xfrm>
            <a:off x="4184650" y="4705350"/>
            <a:ext cx="1109663" cy="552450"/>
            <a:chOff x="2784" y="3312"/>
            <a:chExt cx="720" cy="497"/>
          </a:xfrm>
        </p:grpSpPr>
        <p:grpSp>
          <p:nvGrpSpPr>
            <p:cNvPr id="74774" name="Group 22"/>
            <p:cNvGrpSpPr>
              <a:grpSpLocks/>
            </p:cNvGrpSpPr>
            <p:nvPr/>
          </p:nvGrpSpPr>
          <p:grpSpPr bwMode="auto">
            <a:xfrm>
              <a:off x="2784" y="3312"/>
              <a:ext cx="720" cy="480"/>
              <a:chOff x="2784" y="3312"/>
              <a:chExt cx="720" cy="480"/>
            </a:xfrm>
          </p:grpSpPr>
          <p:sp>
            <p:nvSpPr>
              <p:cNvPr id="74775" name="Line 2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6" name="Line 2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7" name="Line 2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8" name="Line 2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9" name="Line 2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80" name="Rectangle 28"/>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grpSp>
        <p:nvGrpSpPr>
          <p:cNvPr id="74781" name="Group 29"/>
          <p:cNvGrpSpPr>
            <a:grpSpLocks/>
          </p:cNvGrpSpPr>
          <p:nvPr/>
        </p:nvGrpSpPr>
        <p:grpSpPr bwMode="auto">
          <a:xfrm>
            <a:off x="5589588" y="4705350"/>
            <a:ext cx="1109662" cy="552450"/>
            <a:chOff x="3696" y="3312"/>
            <a:chExt cx="720" cy="497"/>
          </a:xfrm>
        </p:grpSpPr>
        <p:grpSp>
          <p:nvGrpSpPr>
            <p:cNvPr id="74782" name="Group 30"/>
            <p:cNvGrpSpPr>
              <a:grpSpLocks/>
            </p:cNvGrpSpPr>
            <p:nvPr/>
          </p:nvGrpSpPr>
          <p:grpSpPr bwMode="auto">
            <a:xfrm>
              <a:off x="3696" y="3312"/>
              <a:ext cx="720" cy="480"/>
              <a:chOff x="3696" y="3312"/>
              <a:chExt cx="720" cy="480"/>
            </a:xfrm>
          </p:grpSpPr>
          <p:sp>
            <p:nvSpPr>
              <p:cNvPr id="74783" name="Line 3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4" name="Line 3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5" name="Line 3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6" name="Line 3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7" name="Line 3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88" name="Rectangle 36"/>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4</a:t>
              </a:r>
              <a:endParaRPr kumimoji="1" lang="en-US" altLang="ko-KR">
                <a:latin typeface="Times New Roman" charset="0"/>
                <a:ea typeface="굴림" pitchFamily="50" charset="-127"/>
              </a:endParaRPr>
            </a:p>
          </p:txBody>
        </p:sp>
      </p:grpSp>
      <p:sp>
        <p:nvSpPr>
          <p:cNvPr id="74789" name="Line 37"/>
          <p:cNvSpPr>
            <a:spLocks noChangeShapeType="1"/>
          </p:cNvSpPr>
          <p:nvPr/>
        </p:nvSpPr>
        <p:spPr bwMode="auto">
          <a:xfrm>
            <a:off x="2260600" y="4895850"/>
            <a:ext cx="4445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0" name="Line 38"/>
          <p:cNvSpPr>
            <a:spLocks noChangeShapeType="1"/>
          </p:cNvSpPr>
          <p:nvPr/>
        </p:nvSpPr>
        <p:spPr bwMode="auto">
          <a:xfrm>
            <a:off x="3665538" y="4895850"/>
            <a:ext cx="5191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1" name="Line 39"/>
          <p:cNvSpPr>
            <a:spLocks noChangeShapeType="1"/>
          </p:cNvSpPr>
          <p:nvPr/>
        </p:nvSpPr>
        <p:spPr bwMode="auto">
          <a:xfrm>
            <a:off x="5146675" y="4895850"/>
            <a:ext cx="44291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2" name="Line 40"/>
          <p:cNvSpPr>
            <a:spLocks noChangeShapeType="1"/>
          </p:cNvSpPr>
          <p:nvPr/>
        </p:nvSpPr>
        <p:spPr bwMode="auto">
          <a:xfrm>
            <a:off x="6551613" y="4972050"/>
            <a:ext cx="44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3" name="Line 41"/>
          <p:cNvSpPr>
            <a:spLocks noChangeShapeType="1"/>
          </p:cNvSpPr>
          <p:nvPr/>
        </p:nvSpPr>
        <p:spPr bwMode="auto">
          <a:xfrm>
            <a:off x="6996113" y="4972050"/>
            <a:ext cx="0" cy="1063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4" name="Line 42"/>
          <p:cNvSpPr>
            <a:spLocks noChangeShapeType="1"/>
          </p:cNvSpPr>
          <p:nvPr/>
        </p:nvSpPr>
        <p:spPr bwMode="auto">
          <a:xfrm>
            <a:off x="6848475" y="5132388"/>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5" name="Line 43"/>
          <p:cNvSpPr>
            <a:spLocks noChangeShapeType="1"/>
          </p:cNvSpPr>
          <p:nvPr/>
        </p:nvSpPr>
        <p:spPr bwMode="auto">
          <a:xfrm>
            <a:off x="6848475" y="5078413"/>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7" name="Line 45"/>
          <p:cNvSpPr>
            <a:spLocks noChangeShapeType="1"/>
          </p:cNvSpPr>
          <p:nvPr/>
        </p:nvSpPr>
        <p:spPr bwMode="auto">
          <a:xfrm>
            <a:off x="1506538" y="4706938"/>
            <a:ext cx="0" cy="5508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798" name="Line 46"/>
          <p:cNvSpPr>
            <a:spLocks noChangeShapeType="1"/>
          </p:cNvSpPr>
          <p:nvPr/>
        </p:nvSpPr>
        <p:spPr bwMode="auto">
          <a:xfrm>
            <a:off x="2903538" y="4706938"/>
            <a:ext cx="0" cy="5508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799" name="Line 47"/>
          <p:cNvSpPr>
            <a:spLocks noChangeShapeType="1"/>
          </p:cNvSpPr>
          <p:nvPr/>
        </p:nvSpPr>
        <p:spPr bwMode="auto">
          <a:xfrm>
            <a:off x="4410075" y="4719638"/>
            <a:ext cx="0" cy="5111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0" name="Line 48"/>
          <p:cNvSpPr>
            <a:spLocks noChangeShapeType="1"/>
          </p:cNvSpPr>
          <p:nvPr/>
        </p:nvSpPr>
        <p:spPr bwMode="auto">
          <a:xfrm>
            <a:off x="5835650" y="4706938"/>
            <a:ext cx="0" cy="5508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1" name="Line 49"/>
          <p:cNvSpPr>
            <a:spLocks noChangeShapeType="1"/>
          </p:cNvSpPr>
          <p:nvPr/>
        </p:nvSpPr>
        <p:spPr bwMode="auto">
          <a:xfrm flipH="1">
            <a:off x="5284788" y="5056188"/>
            <a:ext cx="37623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2" name="Line 50"/>
          <p:cNvSpPr>
            <a:spLocks noChangeShapeType="1"/>
          </p:cNvSpPr>
          <p:nvPr/>
        </p:nvSpPr>
        <p:spPr bwMode="auto">
          <a:xfrm flipH="1">
            <a:off x="3819525" y="5056188"/>
            <a:ext cx="430213"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3" name="Line 51"/>
          <p:cNvSpPr>
            <a:spLocks noChangeShapeType="1"/>
          </p:cNvSpPr>
          <p:nvPr/>
        </p:nvSpPr>
        <p:spPr bwMode="auto">
          <a:xfrm flipH="1">
            <a:off x="2406650" y="5041900"/>
            <a:ext cx="36353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4" name="Line 52"/>
          <p:cNvSpPr>
            <a:spLocks noChangeShapeType="1"/>
          </p:cNvSpPr>
          <p:nvPr/>
        </p:nvSpPr>
        <p:spPr bwMode="auto">
          <a:xfrm flipH="1">
            <a:off x="1008063" y="5068888"/>
            <a:ext cx="388937"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5" name="Line 53"/>
          <p:cNvSpPr>
            <a:spLocks noChangeShapeType="1"/>
          </p:cNvSpPr>
          <p:nvPr/>
        </p:nvSpPr>
        <p:spPr bwMode="auto">
          <a:xfrm>
            <a:off x="995363" y="5068888"/>
            <a:ext cx="0"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6" name="Line 54"/>
          <p:cNvSpPr>
            <a:spLocks noChangeShapeType="1"/>
          </p:cNvSpPr>
          <p:nvPr/>
        </p:nvSpPr>
        <p:spPr bwMode="auto">
          <a:xfrm>
            <a:off x="833438" y="5365750"/>
            <a:ext cx="29686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4807" name="Line 55"/>
          <p:cNvSpPr>
            <a:spLocks noChangeShapeType="1"/>
          </p:cNvSpPr>
          <p:nvPr/>
        </p:nvSpPr>
        <p:spPr bwMode="auto">
          <a:xfrm>
            <a:off x="874713" y="5446713"/>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304800"/>
            <a:ext cx="7772400" cy="536575"/>
          </a:xfrm>
        </p:spPr>
        <p:txBody>
          <a:bodyPr>
            <a:normAutofit fontScale="90000"/>
          </a:bodyPr>
          <a:lstStyle/>
          <a:p>
            <a:r>
              <a:rPr lang="en-US" sz="3200"/>
              <a:t>Circular Linked Lists</a:t>
            </a:r>
          </a:p>
        </p:txBody>
      </p:sp>
      <p:sp>
        <p:nvSpPr>
          <p:cNvPr id="75779" name="Rectangle 3" descr="Rectangle: Click to edit Master text styles&#10;Second level&#10;Third level&#10;Fourth level&#10;Fifth level"/>
          <p:cNvSpPr>
            <a:spLocks noGrp="1" noChangeArrowheads="1"/>
          </p:cNvSpPr>
          <p:nvPr>
            <p:ph idx="1"/>
          </p:nvPr>
        </p:nvSpPr>
        <p:spPr>
          <a:xfrm>
            <a:off x="609600" y="1071563"/>
            <a:ext cx="8216900" cy="4948237"/>
          </a:xfrm>
        </p:spPr>
        <p:txBody>
          <a:bodyPr/>
          <a:lstStyle/>
          <a:p>
            <a:r>
              <a:rPr lang="en-US" sz="2400"/>
              <a:t>A popular convention is to have the last node keep a link back to the first.</a:t>
            </a:r>
          </a:p>
          <a:p>
            <a:endParaRPr lang="en-US" sz="2400"/>
          </a:p>
          <a:p>
            <a:endParaRPr lang="en-US" sz="2400"/>
          </a:p>
          <a:p>
            <a:r>
              <a:rPr lang="en-US" sz="2400"/>
              <a:t>This can be done with or without a header (if the header is present, the last node links to it)</a:t>
            </a:r>
          </a:p>
          <a:p>
            <a:endParaRPr lang="en-US" sz="2400"/>
          </a:p>
          <a:p>
            <a:endParaRPr lang="en-US" sz="2400"/>
          </a:p>
          <a:p>
            <a:r>
              <a:rPr lang="en-US" sz="2400"/>
              <a:t>It can also be done with doubly linked lists (the first cell’s previous link is to the last cell).</a:t>
            </a:r>
          </a:p>
          <a:p>
            <a:pPr>
              <a:buFont typeface="Wingdings" pitchFamily="2" charset="2"/>
              <a:buNone/>
            </a:pPr>
            <a:endParaRPr lang="en-US" sz="2400"/>
          </a:p>
        </p:txBody>
      </p:sp>
      <p:grpSp>
        <p:nvGrpSpPr>
          <p:cNvPr id="75859" name="Group 83"/>
          <p:cNvGrpSpPr>
            <a:grpSpLocks/>
          </p:cNvGrpSpPr>
          <p:nvPr/>
        </p:nvGrpSpPr>
        <p:grpSpPr bwMode="auto">
          <a:xfrm>
            <a:off x="1781175" y="3606800"/>
            <a:ext cx="5935663" cy="781050"/>
            <a:chOff x="762" y="2272"/>
            <a:chExt cx="3739" cy="492"/>
          </a:xfrm>
        </p:grpSpPr>
        <p:grpSp>
          <p:nvGrpSpPr>
            <p:cNvPr id="75781" name="Group 5"/>
            <p:cNvGrpSpPr>
              <a:grpSpLocks/>
            </p:cNvGrpSpPr>
            <p:nvPr/>
          </p:nvGrpSpPr>
          <p:grpSpPr bwMode="auto">
            <a:xfrm>
              <a:off x="912" y="2416"/>
              <a:ext cx="699" cy="348"/>
              <a:chOff x="912" y="3312"/>
              <a:chExt cx="720" cy="497"/>
            </a:xfrm>
          </p:grpSpPr>
          <p:grpSp>
            <p:nvGrpSpPr>
              <p:cNvPr id="75782" name="Group 6"/>
              <p:cNvGrpSpPr>
                <a:grpSpLocks/>
              </p:cNvGrpSpPr>
              <p:nvPr/>
            </p:nvGrpSpPr>
            <p:grpSpPr bwMode="auto">
              <a:xfrm>
                <a:off x="912" y="3312"/>
                <a:ext cx="720" cy="480"/>
                <a:chOff x="912" y="3312"/>
                <a:chExt cx="720" cy="480"/>
              </a:xfrm>
            </p:grpSpPr>
            <p:sp>
              <p:nvSpPr>
                <p:cNvPr id="75783" name="Line 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Line 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5" name="Line 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6" name="Line 1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7" name="Line 1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88" name="Rectangle 12"/>
              <p:cNvSpPr>
                <a:spLocks noChangeArrowheads="1"/>
              </p:cNvSpPr>
              <p:nvPr/>
            </p:nvSpPr>
            <p:spPr bwMode="auto">
              <a:xfrm>
                <a:off x="1094" y="3398"/>
                <a:ext cx="120"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kumimoji="1" lang="en-US" altLang="ko-KR">
                  <a:latin typeface="Times New Roman" charset="0"/>
                  <a:ea typeface="굴림" pitchFamily="50" charset="-127"/>
                </a:endParaRPr>
              </a:p>
            </p:txBody>
          </p:sp>
        </p:grpSp>
        <p:grpSp>
          <p:nvGrpSpPr>
            <p:cNvPr id="75789" name="Group 13"/>
            <p:cNvGrpSpPr>
              <a:grpSpLocks/>
            </p:cNvGrpSpPr>
            <p:nvPr/>
          </p:nvGrpSpPr>
          <p:grpSpPr bwMode="auto">
            <a:xfrm>
              <a:off x="1798" y="2416"/>
              <a:ext cx="699" cy="348"/>
              <a:chOff x="1824" y="3312"/>
              <a:chExt cx="720" cy="497"/>
            </a:xfrm>
          </p:grpSpPr>
          <p:grpSp>
            <p:nvGrpSpPr>
              <p:cNvPr id="75790" name="Group 14"/>
              <p:cNvGrpSpPr>
                <a:grpSpLocks/>
              </p:cNvGrpSpPr>
              <p:nvPr/>
            </p:nvGrpSpPr>
            <p:grpSpPr bwMode="auto">
              <a:xfrm>
                <a:off x="1824" y="3312"/>
                <a:ext cx="720" cy="480"/>
                <a:chOff x="1824" y="3312"/>
                <a:chExt cx="720" cy="480"/>
              </a:xfrm>
            </p:grpSpPr>
            <p:sp>
              <p:nvSpPr>
                <p:cNvPr id="75791" name="Line 1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2" name="Line 1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3" name="Line 1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4" name="Line 1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Line 1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96" name="Rectangle 20"/>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75797" name="Group 21"/>
            <p:cNvGrpSpPr>
              <a:grpSpLocks/>
            </p:cNvGrpSpPr>
            <p:nvPr/>
          </p:nvGrpSpPr>
          <p:grpSpPr bwMode="auto">
            <a:xfrm>
              <a:off x="2730" y="2416"/>
              <a:ext cx="699" cy="348"/>
              <a:chOff x="2784" y="3312"/>
              <a:chExt cx="720" cy="497"/>
            </a:xfrm>
          </p:grpSpPr>
          <p:grpSp>
            <p:nvGrpSpPr>
              <p:cNvPr id="75798" name="Group 22"/>
              <p:cNvGrpSpPr>
                <a:grpSpLocks/>
              </p:cNvGrpSpPr>
              <p:nvPr/>
            </p:nvGrpSpPr>
            <p:grpSpPr bwMode="auto">
              <a:xfrm>
                <a:off x="2784" y="3312"/>
                <a:ext cx="720" cy="480"/>
                <a:chOff x="2784" y="3312"/>
                <a:chExt cx="720" cy="480"/>
              </a:xfrm>
            </p:grpSpPr>
            <p:sp>
              <p:nvSpPr>
                <p:cNvPr id="75799" name="Line 2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0" name="Line 2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1" name="Line 2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2" name="Line 2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Line 2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04" name="Rectangle 28"/>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75805" name="Group 29"/>
            <p:cNvGrpSpPr>
              <a:grpSpLocks/>
            </p:cNvGrpSpPr>
            <p:nvPr/>
          </p:nvGrpSpPr>
          <p:grpSpPr bwMode="auto">
            <a:xfrm>
              <a:off x="3615" y="2416"/>
              <a:ext cx="699" cy="348"/>
              <a:chOff x="3696" y="3312"/>
              <a:chExt cx="720" cy="497"/>
            </a:xfrm>
          </p:grpSpPr>
          <p:grpSp>
            <p:nvGrpSpPr>
              <p:cNvPr id="75806" name="Group 30"/>
              <p:cNvGrpSpPr>
                <a:grpSpLocks/>
              </p:cNvGrpSpPr>
              <p:nvPr/>
            </p:nvGrpSpPr>
            <p:grpSpPr bwMode="auto">
              <a:xfrm>
                <a:off x="3696" y="3312"/>
                <a:ext cx="720" cy="480"/>
                <a:chOff x="3696" y="3312"/>
                <a:chExt cx="720" cy="480"/>
              </a:xfrm>
            </p:grpSpPr>
            <p:sp>
              <p:nvSpPr>
                <p:cNvPr id="75807" name="Line 3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8" name="Line 3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Line 3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0" name="Line 3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1" name="Line 3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12" name="Rectangle 36"/>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sp>
          <p:nvSpPr>
            <p:cNvPr id="75813" name="Line 37"/>
            <p:cNvSpPr>
              <a:spLocks noChangeShapeType="1"/>
            </p:cNvSpPr>
            <p:nvPr/>
          </p:nvSpPr>
          <p:spPr bwMode="auto">
            <a:xfrm>
              <a:off x="1518" y="2584"/>
              <a:ext cx="2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4" name="Line 38"/>
            <p:cNvSpPr>
              <a:spLocks noChangeShapeType="1"/>
            </p:cNvSpPr>
            <p:nvPr/>
          </p:nvSpPr>
          <p:spPr bwMode="auto">
            <a:xfrm>
              <a:off x="2403" y="2584"/>
              <a:ext cx="32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5" name="Line 39"/>
            <p:cNvSpPr>
              <a:spLocks noChangeShapeType="1"/>
            </p:cNvSpPr>
            <p:nvPr/>
          </p:nvSpPr>
          <p:spPr bwMode="auto">
            <a:xfrm>
              <a:off x="3336" y="2584"/>
              <a:ext cx="2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6" name="Line 40"/>
            <p:cNvSpPr>
              <a:spLocks noChangeShapeType="1"/>
            </p:cNvSpPr>
            <p:nvPr/>
          </p:nvSpPr>
          <p:spPr bwMode="auto">
            <a:xfrm>
              <a:off x="4221" y="2584"/>
              <a:ext cx="2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0" name="Freeform 44"/>
            <p:cNvSpPr>
              <a:spLocks/>
            </p:cNvSpPr>
            <p:nvPr/>
          </p:nvSpPr>
          <p:spPr bwMode="auto">
            <a:xfrm>
              <a:off x="762" y="2272"/>
              <a:ext cx="3736" cy="338"/>
            </a:xfrm>
            <a:custGeom>
              <a:avLst/>
              <a:gdLst>
                <a:gd name="T0" fmla="*/ 3727 w 3736"/>
                <a:gd name="T1" fmla="*/ 313 h 338"/>
                <a:gd name="T2" fmla="*/ 3736 w 3736"/>
                <a:gd name="T3" fmla="*/ 8 h 338"/>
                <a:gd name="T4" fmla="*/ 0 w 3736"/>
                <a:gd name="T5" fmla="*/ 0 h 338"/>
                <a:gd name="T6" fmla="*/ 0 w 3736"/>
                <a:gd name="T7" fmla="*/ 338 h 338"/>
                <a:gd name="T8" fmla="*/ 161 w 3736"/>
                <a:gd name="T9" fmla="*/ 338 h 338"/>
              </a:gdLst>
              <a:ahLst/>
              <a:cxnLst>
                <a:cxn ang="0">
                  <a:pos x="T0" y="T1"/>
                </a:cxn>
                <a:cxn ang="0">
                  <a:pos x="T2" y="T3"/>
                </a:cxn>
                <a:cxn ang="0">
                  <a:pos x="T4" y="T5"/>
                </a:cxn>
                <a:cxn ang="0">
                  <a:pos x="T6" y="T7"/>
                </a:cxn>
                <a:cxn ang="0">
                  <a:pos x="T8" y="T9"/>
                </a:cxn>
              </a:cxnLst>
              <a:rect l="0" t="0" r="r" b="b"/>
              <a:pathLst>
                <a:path w="3736" h="338">
                  <a:moveTo>
                    <a:pt x="3727" y="313"/>
                  </a:moveTo>
                  <a:lnTo>
                    <a:pt x="3736" y="8"/>
                  </a:lnTo>
                  <a:lnTo>
                    <a:pt x="0" y="0"/>
                  </a:lnTo>
                  <a:lnTo>
                    <a:pt x="0" y="338"/>
                  </a:lnTo>
                  <a:lnTo>
                    <a:pt x="161" y="338"/>
                  </a:ln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75858" name="Group 82"/>
          <p:cNvGrpSpPr>
            <a:grpSpLocks/>
          </p:cNvGrpSpPr>
          <p:nvPr/>
        </p:nvGrpSpPr>
        <p:grpSpPr bwMode="auto">
          <a:xfrm>
            <a:off x="1362075" y="1917700"/>
            <a:ext cx="5935663" cy="781050"/>
            <a:chOff x="858" y="1816"/>
            <a:chExt cx="3739" cy="492"/>
          </a:xfrm>
        </p:grpSpPr>
        <p:grpSp>
          <p:nvGrpSpPr>
            <p:cNvPr id="75821" name="Group 45"/>
            <p:cNvGrpSpPr>
              <a:grpSpLocks/>
            </p:cNvGrpSpPr>
            <p:nvPr/>
          </p:nvGrpSpPr>
          <p:grpSpPr bwMode="auto">
            <a:xfrm>
              <a:off x="1008" y="1960"/>
              <a:ext cx="699" cy="348"/>
              <a:chOff x="912" y="3312"/>
              <a:chExt cx="720" cy="497"/>
            </a:xfrm>
          </p:grpSpPr>
          <p:grpSp>
            <p:nvGrpSpPr>
              <p:cNvPr id="75822" name="Group 46"/>
              <p:cNvGrpSpPr>
                <a:grpSpLocks/>
              </p:cNvGrpSpPr>
              <p:nvPr/>
            </p:nvGrpSpPr>
            <p:grpSpPr bwMode="auto">
              <a:xfrm>
                <a:off x="912" y="3312"/>
                <a:ext cx="720" cy="480"/>
                <a:chOff x="912" y="3312"/>
                <a:chExt cx="720" cy="480"/>
              </a:xfrm>
            </p:grpSpPr>
            <p:sp>
              <p:nvSpPr>
                <p:cNvPr id="75823" name="Line 4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4" name="Line 4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5" name="Line 4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6" name="Line 5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7" name="Line 5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28" name="Rectangle 52"/>
              <p:cNvSpPr>
                <a:spLocks noChangeArrowheads="1"/>
              </p:cNvSpPr>
              <p:nvPr/>
            </p:nvSpPr>
            <p:spPr bwMode="auto">
              <a:xfrm>
                <a:off x="1094"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75829" name="Group 53"/>
            <p:cNvGrpSpPr>
              <a:grpSpLocks/>
            </p:cNvGrpSpPr>
            <p:nvPr/>
          </p:nvGrpSpPr>
          <p:grpSpPr bwMode="auto">
            <a:xfrm>
              <a:off x="1894" y="1960"/>
              <a:ext cx="699" cy="348"/>
              <a:chOff x="1824" y="3312"/>
              <a:chExt cx="720" cy="497"/>
            </a:xfrm>
          </p:grpSpPr>
          <p:grpSp>
            <p:nvGrpSpPr>
              <p:cNvPr id="75830" name="Group 54"/>
              <p:cNvGrpSpPr>
                <a:grpSpLocks/>
              </p:cNvGrpSpPr>
              <p:nvPr/>
            </p:nvGrpSpPr>
            <p:grpSpPr bwMode="auto">
              <a:xfrm>
                <a:off x="1824" y="3312"/>
                <a:ext cx="720" cy="480"/>
                <a:chOff x="1824" y="3312"/>
                <a:chExt cx="720" cy="480"/>
              </a:xfrm>
            </p:grpSpPr>
            <p:sp>
              <p:nvSpPr>
                <p:cNvPr id="75831" name="Line 5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2" name="Line 5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3" name="Line 5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4" name="Line 5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5" name="Line 5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36" name="Rectangle 60"/>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75837" name="Group 61"/>
            <p:cNvGrpSpPr>
              <a:grpSpLocks/>
            </p:cNvGrpSpPr>
            <p:nvPr/>
          </p:nvGrpSpPr>
          <p:grpSpPr bwMode="auto">
            <a:xfrm>
              <a:off x="2826" y="1960"/>
              <a:ext cx="699" cy="348"/>
              <a:chOff x="2784" y="3312"/>
              <a:chExt cx="720" cy="497"/>
            </a:xfrm>
          </p:grpSpPr>
          <p:grpSp>
            <p:nvGrpSpPr>
              <p:cNvPr id="75838" name="Group 62"/>
              <p:cNvGrpSpPr>
                <a:grpSpLocks/>
              </p:cNvGrpSpPr>
              <p:nvPr/>
            </p:nvGrpSpPr>
            <p:grpSpPr bwMode="auto">
              <a:xfrm>
                <a:off x="2784" y="3312"/>
                <a:ext cx="720" cy="480"/>
                <a:chOff x="2784" y="3312"/>
                <a:chExt cx="720" cy="480"/>
              </a:xfrm>
            </p:grpSpPr>
            <p:sp>
              <p:nvSpPr>
                <p:cNvPr id="75839" name="Line 6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0" name="Line 6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1" name="Line 6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2" name="Line 6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3" name="Line 6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44" name="Rectangle 68"/>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grpSp>
          <p:nvGrpSpPr>
            <p:cNvPr id="75845" name="Group 69"/>
            <p:cNvGrpSpPr>
              <a:grpSpLocks/>
            </p:cNvGrpSpPr>
            <p:nvPr/>
          </p:nvGrpSpPr>
          <p:grpSpPr bwMode="auto">
            <a:xfrm>
              <a:off x="3711" y="1960"/>
              <a:ext cx="699" cy="348"/>
              <a:chOff x="3696" y="3312"/>
              <a:chExt cx="720" cy="497"/>
            </a:xfrm>
          </p:grpSpPr>
          <p:grpSp>
            <p:nvGrpSpPr>
              <p:cNvPr id="75846" name="Group 70"/>
              <p:cNvGrpSpPr>
                <a:grpSpLocks/>
              </p:cNvGrpSpPr>
              <p:nvPr/>
            </p:nvGrpSpPr>
            <p:grpSpPr bwMode="auto">
              <a:xfrm>
                <a:off x="3696" y="3312"/>
                <a:ext cx="720" cy="480"/>
                <a:chOff x="3696" y="3312"/>
                <a:chExt cx="720" cy="480"/>
              </a:xfrm>
            </p:grpSpPr>
            <p:sp>
              <p:nvSpPr>
                <p:cNvPr id="75847" name="Line 7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8" name="Line 7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9" name="Line 7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0" name="Line 7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1" name="Line 7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52" name="Rectangle 76"/>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4</a:t>
                </a:r>
                <a:endParaRPr kumimoji="1" lang="en-US" altLang="ko-KR">
                  <a:latin typeface="Times New Roman" charset="0"/>
                  <a:ea typeface="굴림" pitchFamily="50" charset="-127"/>
                </a:endParaRPr>
              </a:p>
            </p:txBody>
          </p:sp>
        </p:grpSp>
        <p:sp>
          <p:nvSpPr>
            <p:cNvPr id="75853" name="Line 77"/>
            <p:cNvSpPr>
              <a:spLocks noChangeShapeType="1"/>
            </p:cNvSpPr>
            <p:nvPr/>
          </p:nvSpPr>
          <p:spPr bwMode="auto">
            <a:xfrm>
              <a:off x="1614" y="2128"/>
              <a:ext cx="2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4" name="Line 78"/>
            <p:cNvSpPr>
              <a:spLocks noChangeShapeType="1"/>
            </p:cNvSpPr>
            <p:nvPr/>
          </p:nvSpPr>
          <p:spPr bwMode="auto">
            <a:xfrm>
              <a:off x="2499" y="2128"/>
              <a:ext cx="32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5" name="Line 79"/>
            <p:cNvSpPr>
              <a:spLocks noChangeShapeType="1"/>
            </p:cNvSpPr>
            <p:nvPr/>
          </p:nvSpPr>
          <p:spPr bwMode="auto">
            <a:xfrm>
              <a:off x="3432" y="2128"/>
              <a:ext cx="2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6" name="Line 80"/>
            <p:cNvSpPr>
              <a:spLocks noChangeShapeType="1"/>
            </p:cNvSpPr>
            <p:nvPr/>
          </p:nvSpPr>
          <p:spPr bwMode="auto">
            <a:xfrm>
              <a:off x="4317" y="2128"/>
              <a:ext cx="2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7" name="Freeform 81"/>
            <p:cNvSpPr>
              <a:spLocks/>
            </p:cNvSpPr>
            <p:nvPr/>
          </p:nvSpPr>
          <p:spPr bwMode="auto">
            <a:xfrm>
              <a:off x="858" y="1816"/>
              <a:ext cx="3736" cy="338"/>
            </a:xfrm>
            <a:custGeom>
              <a:avLst/>
              <a:gdLst>
                <a:gd name="T0" fmla="*/ 3727 w 3736"/>
                <a:gd name="T1" fmla="*/ 313 h 338"/>
                <a:gd name="T2" fmla="*/ 3736 w 3736"/>
                <a:gd name="T3" fmla="*/ 8 h 338"/>
                <a:gd name="T4" fmla="*/ 0 w 3736"/>
                <a:gd name="T5" fmla="*/ 0 h 338"/>
                <a:gd name="T6" fmla="*/ 0 w 3736"/>
                <a:gd name="T7" fmla="*/ 338 h 338"/>
                <a:gd name="T8" fmla="*/ 161 w 3736"/>
                <a:gd name="T9" fmla="*/ 338 h 338"/>
              </a:gdLst>
              <a:ahLst/>
              <a:cxnLst>
                <a:cxn ang="0">
                  <a:pos x="T0" y="T1"/>
                </a:cxn>
                <a:cxn ang="0">
                  <a:pos x="T2" y="T3"/>
                </a:cxn>
                <a:cxn ang="0">
                  <a:pos x="T4" y="T5"/>
                </a:cxn>
                <a:cxn ang="0">
                  <a:pos x="T6" y="T7"/>
                </a:cxn>
                <a:cxn ang="0">
                  <a:pos x="T8" y="T9"/>
                </a:cxn>
              </a:cxnLst>
              <a:rect l="0" t="0" r="r" b="b"/>
              <a:pathLst>
                <a:path w="3736" h="338">
                  <a:moveTo>
                    <a:pt x="3727" y="313"/>
                  </a:moveTo>
                  <a:lnTo>
                    <a:pt x="3736" y="8"/>
                  </a:lnTo>
                  <a:lnTo>
                    <a:pt x="0" y="0"/>
                  </a:lnTo>
                  <a:lnTo>
                    <a:pt x="0" y="338"/>
                  </a:lnTo>
                  <a:lnTo>
                    <a:pt x="161" y="338"/>
                  </a:ln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5860" name="Text Box 84"/>
          <p:cNvSpPr txBox="1">
            <a:spLocks noChangeArrowheads="1"/>
          </p:cNvSpPr>
          <p:nvPr/>
        </p:nvSpPr>
        <p:spPr bwMode="auto">
          <a:xfrm>
            <a:off x="741363" y="4067175"/>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header</a:t>
            </a:r>
          </a:p>
        </p:txBody>
      </p:sp>
      <p:sp>
        <p:nvSpPr>
          <p:cNvPr id="75862" name="Line 86"/>
          <p:cNvSpPr>
            <a:spLocks noChangeShapeType="1"/>
          </p:cNvSpPr>
          <p:nvPr/>
        </p:nvSpPr>
        <p:spPr bwMode="auto">
          <a:xfrm>
            <a:off x="1533525" y="4276725"/>
            <a:ext cx="48418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75863" name="Group 87"/>
          <p:cNvGrpSpPr>
            <a:grpSpLocks/>
          </p:cNvGrpSpPr>
          <p:nvPr/>
        </p:nvGrpSpPr>
        <p:grpSpPr bwMode="auto">
          <a:xfrm>
            <a:off x="1298575" y="5594350"/>
            <a:ext cx="1109663" cy="552450"/>
            <a:chOff x="912" y="3312"/>
            <a:chExt cx="720" cy="497"/>
          </a:xfrm>
        </p:grpSpPr>
        <p:grpSp>
          <p:nvGrpSpPr>
            <p:cNvPr id="75864" name="Group 88"/>
            <p:cNvGrpSpPr>
              <a:grpSpLocks/>
            </p:cNvGrpSpPr>
            <p:nvPr/>
          </p:nvGrpSpPr>
          <p:grpSpPr bwMode="auto">
            <a:xfrm>
              <a:off x="912" y="3312"/>
              <a:ext cx="720" cy="480"/>
              <a:chOff x="912" y="3312"/>
              <a:chExt cx="720" cy="480"/>
            </a:xfrm>
          </p:grpSpPr>
          <p:sp>
            <p:nvSpPr>
              <p:cNvPr id="75865" name="Line 89"/>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6" name="Line 90"/>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7" name="Line 91"/>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8" name="Line 92"/>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9" name="Line 93"/>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70" name="Rectangle 94"/>
            <p:cNvSpPr>
              <a:spLocks noChangeArrowheads="1"/>
            </p:cNvSpPr>
            <p:nvPr/>
          </p:nvSpPr>
          <p:spPr bwMode="auto">
            <a:xfrm>
              <a:off x="1094"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75871" name="Group 95"/>
          <p:cNvGrpSpPr>
            <a:grpSpLocks/>
          </p:cNvGrpSpPr>
          <p:nvPr/>
        </p:nvGrpSpPr>
        <p:grpSpPr bwMode="auto">
          <a:xfrm>
            <a:off x="2705100" y="5594350"/>
            <a:ext cx="1109663" cy="552450"/>
            <a:chOff x="1824" y="3312"/>
            <a:chExt cx="720" cy="497"/>
          </a:xfrm>
        </p:grpSpPr>
        <p:grpSp>
          <p:nvGrpSpPr>
            <p:cNvPr id="75872" name="Group 96"/>
            <p:cNvGrpSpPr>
              <a:grpSpLocks/>
            </p:cNvGrpSpPr>
            <p:nvPr/>
          </p:nvGrpSpPr>
          <p:grpSpPr bwMode="auto">
            <a:xfrm>
              <a:off x="1824" y="3312"/>
              <a:ext cx="720" cy="480"/>
              <a:chOff x="1824" y="3312"/>
              <a:chExt cx="720" cy="480"/>
            </a:xfrm>
          </p:grpSpPr>
          <p:sp>
            <p:nvSpPr>
              <p:cNvPr id="75873" name="Line 97"/>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4" name="Line 98"/>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5" name="Line 99"/>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6" name="Line 100"/>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7" name="Line 101"/>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78" name="Rectangle 102"/>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75879" name="Group 103"/>
          <p:cNvGrpSpPr>
            <a:grpSpLocks/>
          </p:cNvGrpSpPr>
          <p:nvPr/>
        </p:nvGrpSpPr>
        <p:grpSpPr bwMode="auto">
          <a:xfrm>
            <a:off x="4184650" y="5594350"/>
            <a:ext cx="1109663" cy="552450"/>
            <a:chOff x="2784" y="3312"/>
            <a:chExt cx="720" cy="497"/>
          </a:xfrm>
        </p:grpSpPr>
        <p:grpSp>
          <p:nvGrpSpPr>
            <p:cNvPr id="75880" name="Group 104"/>
            <p:cNvGrpSpPr>
              <a:grpSpLocks/>
            </p:cNvGrpSpPr>
            <p:nvPr/>
          </p:nvGrpSpPr>
          <p:grpSpPr bwMode="auto">
            <a:xfrm>
              <a:off x="2784" y="3312"/>
              <a:ext cx="720" cy="480"/>
              <a:chOff x="2784" y="3312"/>
              <a:chExt cx="720" cy="480"/>
            </a:xfrm>
          </p:grpSpPr>
          <p:sp>
            <p:nvSpPr>
              <p:cNvPr id="75881" name="Line 105"/>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 name="Line 106"/>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3" name="Line 107"/>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4" name="Line 108"/>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5" name="Line 109"/>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86" name="Rectangle 110"/>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grpSp>
        <p:nvGrpSpPr>
          <p:cNvPr id="75887" name="Group 111"/>
          <p:cNvGrpSpPr>
            <a:grpSpLocks/>
          </p:cNvGrpSpPr>
          <p:nvPr/>
        </p:nvGrpSpPr>
        <p:grpSpPr bwMode="auto">
          <a:xfrm>
            <a:off x="5589588" y="5594350"/>
            <a:ext cx="1109662" cy="552450"/>
            <a:chOff x="3696" y="3312"/>
            <a:chExt cx="720" cy="497"/>
          </a:xfrm>
        </p:grpSpPr>
        <p:grpSp>
          <p:nvGrpSpPr>
            <p:cNvPr id="75888" name="Group 112"/>
            <p:cNvGrpSpPr>
              <a:grpSpLocks/>
            </p:cNvGrpSpPr>
            <p:nvPr/>
          </p:nvGrpSpPr>
          <p:grpSpPr bwMode="auto">
            <a:xfrm>
              <a:off x="3696" y="3312"/>
              <a:ext cx="720" cy="480"/>
              <a:chOff x="3696" y="3312"/>
              <a:chExt cx="720" cy="480"/>
            </a:xfrm>
          </p:grpSpPr>
          <p:sp>
            <p:nvSpPr>
              <p:cNvPr id="75889" name="Line 113"/>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0" name="Line 114"/>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1" name="Line 115"/>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2" name="Line 116"/>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3" name="Line 117"/>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94" name="Rectangle 118"/>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4</a:t>
              </a:r>
              <a:endParaRPr kumimoji="1" lang="en-US" altLang="ko-KR">
                <a:latin typeface="Times New Roman" charset="0"/>
                <a:ea typeface="굴림" pitchFamily="50" charset="-127"/>
              </a:endParaRPr>
            </a:p>
          </p:txBody>
        </p:sp>
      </p:grpSp>
      <p:sp>
        <p:nvSpPr>
          <p:cNvPr id="75895" name="Line 119"/>
          <p:cNvSpPr>
            <a:spLocks noChangeShapeType="1"/>
          </p:cNvSpPr>
          <p:nvPr/>
        </p:nvSpPr>
        <p:spPr bwMode="auto">
          <a:xfrm>
            <a:off x="2260600" y="5784850"/>
            <a:ext cx="4445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6" name="Line 120"/>
          <p:cNvSpPr>
            <a:spLocks noChangeShapeType="1"/>
          </p:cNvSpPr>
          <p:nvPr/>
        </p:nvSpPr>
        <p:spPr bwMode="auto">
          <a:xfrm>
            <a:off x="3665538" y="5784850"/>
            <a:ext cx="5191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7" name="Line 121"/>
          <p:cNvSpPr>
            <a:spLocks noChangeShapeType="1"/>
          </p:cNvSpPr>
          <p:nvPr/>
        </p:nvSpPr>
        <p:spPr bwMode="auto">
          <a:xfrm>
            <a:off x="5146675" y="5784850"/>
            <a:ext cx="44291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8" name="Line 122"/>
          <p:cNvSpPr>
            <a:spLocks noChangeShapeType="1"/>
          </p:cNvSpPr>
          <p:nvPr/>
        </p:nvSpPr>
        <p:spPr bwMode="auto">
          <a:xfrm>
            <a:off x="6551613" y="5861050"/>
            <a:ext cx="44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2" name="Line 126"/>
          <p:cNvSpPr>
            <a:spLocks noChangeShapeType="1"/>
          </p:cNvSpPr>
          <p:nvPr/>
        </p:nvSpPr>
        <p:spPr bwMode="auto">
          <a:xfrm>
            <a:off x="1506538" y="5595938"/>
            <a:ext cx="0" cy="5508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03" name="Line 127"/>
          <p:cNvSpPr>
            <a:spLocks noChangeShapeType="1"/>
          </p:cNvSpPr>
          <p:nvPr/>
        </p:nvSpPr>
        <p:spPr bwMode="auto">
          <a:xfrm>
            <a:off x="2903538" y="5595938"/>
            <a:ext cx="0" cy="5508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04" name="Line 128"/>
          <p:cNvSpPr>
            <a:spLocks noChangeShapeType="1"/>
          </p:cNvSpPr>
          <p:nvPr/>
        </p:nvSpPr>
        <p:spPr bwMode="auto">
          <a:xfrm>
            <a:off x="4410075" y="5608638"/>
            <a:ext cx="0" cy="5111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05" name="Line 129"/>
          <p:cNvSpPr>
            <a:spLocks noChangeShapeType="1"/>
          </p:cNvSpPr>
          <p:nvPr/>
        </p:nvSpPr>
        <p:spPr bwMode="auto">
          <a:xfrm>
            <a:off x="5835650" y="5595938"/>
            <a:ext cx="0" cy="5508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06" name="Line 130"/>
          <p:cNvSpPr>
            <a:spLocks noChangeShapeType="1"/>
          </p:cNvSpPr>
          <p:nvPr/>
        </p:nvSpPr>
        <p:spPr bwMode="auto">
          <a:xfrm flipH="1">
            <a:off x="5284788" y="5945188"/>
            <a:ext cx="37623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07" name="Line 131"/>
          <p:cNvSpPr>
            <a:spLocks noChangeShapeType="1"/>
          </p:cNvSpPr>
          <p:nvPr/>
        </p:nvSpPr>
        <p:spPr bwMode="auto">
          <a:xfrm flipH="1">
            <a:off x="3819525" y="5945188"/>
            <a:ext cx="430213"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08" name="Line 132"/>
          <p:cNvSpPr>
            <a:spLocks noChangeShapeType="1"/>
          </p:cNvSpPr>
          <p:nvPr/>
        </p:nvSpPr>
        <p:spPr bwMode="auto">
          <a:xfrm flipH="1">
            <a:off x="2406650" y="5930900"/>
            <a:ext cx="363538"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09" name="Line 133"/>
          <p:cNvSpPr>
            <a:spLocks noChangeShapeType="1"/>
          </p:cNvSpPr>
          <p:nvPr/>
        </p:nvSpPr>
        <p:spPr bwMode="auto">
          <a:xfrm flipH="1">
            <a:off x="1008063" y="5957888"/>
            <a:ext cx="388937"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10" name="Line 134"/>
          <p:cNvSpPr>
            <a:spLocks noChangeShapeType="1"/>
          </p:cNvSpPr>
          <p:nvPr/>
        </p:nvSpPr>
        <p:spPr bwMode="auto">
          <a:xfrm>
            <a:off x="995363" y="5957888"/>
            <a:ext cx="0" cy="2825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14" name="Freeform 138"/>
          <p:cNvSpPr>
            <a:spLocks/>
          </p:cNvSpPr>
          <p:nvPr/>
        </p:nvSpPr>
        <p:spPr bwMode="auto">
          <a:xfrm>
            <a:off x="914400" y="5405438"/>
            <a:ext cx="6064250" cy="457200"/>
          </a:xfrm>
          <a:custGeom>
            <a:avLst/>
            <a:gdLst>
              <a:gd name="T0" fmla="*/ 3820 w 3820"/>
              <a:gd name="T1" fmla="*/ 288 h 288"/>
              <a:gd name="T2" fmla="*/ 3820 w 3820"/>
              <a:gd name="T3" fmla="*/ 0 h 288"/>
              <a:gd name="T4" fmla="*/ 0 w 3820"/>
              <a:gd name="T5" fmla="*/ 0 h 288"/>
              <a:gd name="T6" fmla="*/ 0 w 3820"/>
              <a:gd name="T7" fmla="*/ 271 h 288"/>
              <a:gd name="T8" fmla="*/ 246 w 3820"/>
              <a:gd name="T9" fmla="*/ 271 h 288"/>
            </a:gdLst>
            <a:ahLst/>
            <a:cxnLst>
              <a:cxn ang="0">
                <a:pos x="T0" y="T1"/>
              </a:cxn>
              <a:cxn ang="0">
                <a:pos x="T2" y="T3"/>
              </a:cxn>
              <a:cxn ang="0">
                <a:pos x="T4" y="T5"/>
              </a:cxn>
              <a:cxn ang="0">
                <a:pos x="T6" y="T7"/>
              </a:cxn>
              <a:cxn ang="0">
                <a:pos x="T8" y="T9"/>
              </a:cxn>
            </a:cxnLst>
            <a:rect l="0" t="0" r="r" b="b"/>
            <a:pathLst>
              <a:path w="3820" h="288">
                <a:moveTo>
                  <a:pt x="3820" y="288"/>
                </a:moveTo>
                <a:lnTo>
                  <a:pt x="3820" y="0"/>
                </a:lnTo>
                <a:lnTo>
                  <a:pt x="0" y="0"/>
                </a:lnTo>
                <a:lnTo>
                  <a:pt x="0" y="271"/>
                </a:lnTo>
                <a:lnTo>
                  <a:pt x="246" y="271"/>
                </a:ln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915" name="Freeform 139"/>
          <p:cNvSpPr>
            <a:spLocks/>
          </p:cNvSpPr>
          <p:nvPr/>
        </p:nvSpPr>
        <p:spPr bwMode="auto">
          <a:xfrm>
            <a:off x="995363" y="5956300"/>
            <a:ext cx="6010275" cy="471488"/>
          </a:xfrm>
          <a:custGeom>
            <a:avLst/>
            <a:gdLst>
              <a:gd name="T0" fmla="*/ 0 w 3786"/>
              <a:gd name="T1" fmla="*/ 170 h 297"/>
              <a:gd name="T2" fmla="*/ 8 w 3786"/>
              <a:gd name="T3" fmla="*/ 297 h 297"/>
              <a:gd name="T4" fmla="*/ 3786 w 3786"/>
              <a:gd name="T5" fmla="*/ 280 h 297"/>
              <a:gd name="T6" fmla="*/ 3786 w 3786"/>
              <a:gd name="T7" fmla="*/ 0 h 297"/>
              <a:gd name="T8" fmla="*/ 3583 w 3786"/>
              <a:gd name="T9" fmla="*/ 0 h 297"/>
            </a:gdLst>
            <a:ahLst/>
            <a:cxnLst>
              <a:cxn ang="0">
                <a:pos x="T0" y="T1"/>
              </a:cxn>
              <a:cxn ang="0">
                <a:pos x="T2" y="T3"/>
              </a:cxn>
              <a:cxn ang="0">
                <a:pos x="T4" y="T5"/>
              </a:cxn>
              <a:cxn ang="0">
                <a:pos x="T6" y="T7"/>
              </a:cxn>
              <a:cxn ang="0">
                <a:pos x="T8" y="T9"/>
              </a:cxn>
            </a:cxnLst>
            <a:rect l="0" t="0" r="r" b="b"/>
            <a:pathLst>
              <a:path w="3786" h="297">
                <a:moveTo>
                  <a:pt x="0" y="170"/>
                </a:moveTo>
                <a:lnTo>
                  <a:pt x="8" y="297"/>
                </a:lnTo>
                <a:lnTo>
                  <a:pt x="3786" y="280"/>
                </a:lnTo>
                <a:lnTo>
                  <a:pt x="3786" y="0"/>
                </a:lnTo>
                <a:lnTo>
                  <a:pt x="3583" y="0"/>
                </a:ln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304800"/>
            <a:ext cx="7772400" cy="577850"/>
          </a:xfrm>
        </p:spPr>
        <p:txBody>
          <a:bodyPr>
            <a:normAutofit fontScale="90000"/>
          </a:bodyPr>
          <a:lstStyle/>
          <a:p>
            <a:r>
              <a:rPr lang="en-US" altLang="ko-KR" sz="3200">
                <a:ea typeface="굴림" pitchFamily="50" charset="-127"/>
              </a:rPr>
              <a:t>Radix sort</a:t>
            </a:r>
            <a:endParaRPr lang="en-US" sz="3200">
              <a:ea typeface="굴림" pitchFamily="50" charset="-127"/>
            </a:endParaRPr>
          </a:p>
        </p:txBody>
      </p:sp>
      <p:sp>
        <p:nvSpPr>
          <p:cNvPr id="76803" name="Rectangle 3" descr="Rectangle: Click to edit Master text styles&#10;Second level&#10;Third level&#10;Fourth level&#10;Fifth level"/>
          <p:cNvSpPr>
            <a:spLocks noGrp="1" noChangeArrowheads="1"/>
          </p:cNvSpPr>
          <p:nvPr>
            <p:ph idx="1"/>
          </p:nvPr>
        </p:nvSpPr>
        <p:spPr>
          <a:xfrm>
            <a:off x="636588" y="1004888"/>
            <a:ext cx="7772400" cy="5445125"/>
          </a:xfrm>
        </p:spPr>
        <p:txBody>
          <a:bodyPr/>
          <a:lstStyle/>
          <a:p>
            <a:r>
              <a:rPr lang="en-US" sz="2400"/>
              <a:t>Radix sort is the algorithm used by the card-sorting machines you now find only in computer museums.</a:t>
            </a:r>
          </a:p>
          <a:p>
            <a:r>
              <a:rPr lang="en-US" sz="2400"/>
              <a:t>Bucket sort</a:t>
            </a:r>
          </a:p>
          <a:p>
            <a:pPr lvl="1"/>
            <a:r>
              <a:rPr lang="en-US" sz="2000"/>
              <a:t>Given N integers in the range 1 to M (M = </a:t>
            </a:r>
            <a:r>
              <a:rPr lang="en-US" sz="2000">
                <a:sym typeface="Symbol" pitchFamily="18" charset="2"/>
              </a:rPr>
              <a:t>(N)), find a sorted order for these N integers.</a:t>
            </a:r>
          </a:p>
          <a:p>
            <a:pPr lvl="1">
              <a:buFont typeface="Wingdings" pitchFamily="2" charset="2"/>
              <a:buNone/>
            </a:pPr>
            <a:r>
              <a:rPr lang="en-US" sz="2000"/>
              <a:t>	a</a:t>
            </a:r>
            <a:r>
              <a:rPr lang="en-US" sz="2000" baseline="-25000"/>
              <a:t>1</a:t>
            </a:r>
            <a:r>
              <a:rPr lang="en-US" sz="2000"/>
              <a:t>, a</a:t>
            </a:r>
            <a:r>
              <a:rPr lang="en-US" sz="2000" baseline="-25000"/>
              <a:t>2</a:t>
            </a:r>
            <a:r>
              <a:rPr lang="en-US" sz="2000"/>
              <a:t>, a</a:t>
            </a:r>
            <a:r>
              <a:rPr lang="en-US" sz="2000" baseline="-25000"/>
              <a:t>3</a:t>
            </a:r>
            <a:r>
              <a:rPr lang="en-US" sz="2000"/>
              <a:t>, … a</a:t>
            </a:r>
            <a:r>
              <a:rPr lang="en-US" sz="2000" baseline="-25000"/>
              <a:t>n</a:t>
            </a:r>
          </a:p>
          <a:p>
            <a:pPr lvl="1">
              <a:buFont typeface="Wingdings" pitchFamily="2" charset="2"/>
              <a:buNone/>
            </a:pPr>
            <a:endParaRPr lang="en-US" sz="2000" baseline="-25000"/>
          </a:p>
          <a:p>
            <a:pPr lvl="1">
              <a:buFont typeface="Wingdings" pitchFamily="2" charset="2"/>
              <a:buNone/>
            </a:pPr>
            <a:endParaRPr lang="en-US" sz="2000" baseline="-25000"/>
          </a:p>
          <a:p>
            <a:pPr lvl="1">
              <a:buFont typeface="Wingdings" pitchFamily="2" charset="2"/>
              <a:buNone/>
            </a:pPr>
            <a:endParaRPr lang="en-US" sz="2000" baseline="-25000"/>
          </a:p>
          <a:p>
            <a:pPr lvl="1">
              <a:buFont typeface="Wingdings" pitchFamily="2" charset="2"/>
              <a:buNone/>
            </a:pPr>
            <a:endParaRPr lang="en-US" sz="2000" baseline="-25000"/>
          </a:p>
          <a:p>
            <a:pPr lvl="1">
              <a:buFont typeface="Wingdings" pitchFamily="2" charset="2"/>
              <a:buNone/>
            </a:pPr>
            <a:endParaRPr lang="en-US" sz="2000" baseline="-25000"/>
          </a:p>
          <a:p>
            <a:pPr lvl="1">
              <a:buFont typeface="Wingdings" pitchFamily="2" charset="2"/>
              <a:buNone/>
            </a:pPr>
            <a:r>
              <a:rPr lang="en-US" sz="2000"/>
              <a:t>If a</a:t>
            </a:r>
            <a:r>
              <a:rPr lang="en-US" sz="2000" baseline="-25000"/>
              <a:t>i</a:t>
            </a:r>
            <a:r>
              <a:rPr lang="en-US" sz="2000"/>
              <a:t> = k, then throw it to bucket </a:t>
            </a:r>
            <a:r>
              <a:rPr lang="en-US" sz="2000">
                <a:latin typeface="Batang" pitchFamily="18" charset="-127"/>
              </a:rPr>
              <a:t>count</a:t>
            </a:r>
            <a:r>
              <a:rPr lang="en-US" sz="2000"/>
              <a:t>[k].</a:t>
            </a:r>
          </a:p>
          <a:p>
            <a:pPr lvl="1">
              <a:buFont typeface="Wingdings" pitchFamily="2" charset="2"/>
              <a:buNone/>
            </a:pPr>
            <a:r>
              <a:rPr lang="en-US" sz="2000"/>
              <a:t>After all the input is read, scan the </a:t>
            </a:r>
            <a:r>
              <a:rPr lang="en-US" sz="2000">
                <a:latin typeface="Batang" pitchFamily="18" charset="-127"/>
              </a:rPr>
              <a:t>count</a:t>
            </a:r>
            <a:r>
              <a:rPr lang="en-US" sz="2000"/>
              <a:t> array, printing out a representation of the sorted list.</a:t>
            </a:r>
          </a:p>
          <a:p>
            <a:pPr lvl="1">
              <a:buFont typeface="Wingdings" pitchFamily="2" charset="2"/>
              <a:buNone/>
            </a:pPr>
            <a:r>
              <a:rPr lang="en-US" sz="2000"/>
              <a:t>The algorithm takes O(M+N) time.</a:t>
            </a:r>
          </a:p>
          <a:p>
            <a:pPr lvl="1">
              <a:buFont typeface="Wingdings" pitchFamily="2" charset="2"/>
              <a:buNone/>
            </a:pPr>
            <a:endParaRPr lang="en-US" sz="2000" baseline="-25000"/>
          </a:p>
          <a:p>
            <a:pPr lvl="1">
              <a:buFont typeface="Wingdings" pitchFamily="2" charset="2"/>
              <a:buNone/>
            </a:pPr>
            <a:endParaRPr lang="en-US" sz="2000" baseline="-25000"/>
          </a:p>
        </p:txBody>
      </p:sp>
      <p:grpSp>
        <p:nvGrpSpPr>
          <p:cNvPr id="76804" name="Group 4"/>
          <p:cNvGrpSpPr>
            <a:grpSpLocks/>
          </p:cNvGrpSpPr>
          <p:nvPr/>
        </p:nvGrpSpPr>
        <p:grpSpPr bwMode="auto">
          <a:xfrm>
            <a:off x="1184275" y="3630613"/>
            <a:ext cx="949325" cy="839787"/>
            <a:chOff x="746" y="2287"/>
            <a:chExt cx="598" cy="529"/>
          </a:xfrm>
        </p:grpSpPr>
        <p:grpSp>
          <p:nvGrpSpPr>
            <p:cNvPr id="76805" name="Group 5"/>
            <p:cNvGrpSpPr>
              <a:grpSpLocks/>
            </p:cNvGrpSpPr>
            <p:nvPr/>
          </p:nvGrpSpPr>
          <p:grpSpPr bwMode="auto">
            <a:xfrm>
              <a:off x="906" y="2287"/>
              <a:ext cx="314" cy="288"/>
              <a:chOff x="906" y="2287"/>
              <a:chExt cx="314" cy="288"/>
            </a:xfrm>
          </p:grpSpPr>
          <p:sp>
            <p:nvSpPr>
              <p:cNvPr id="76806" name="Line 6"/>
              <p:cNvSpPr>
                <a:spLocks noChangeShapeType="1"/>
              </p:cNvSpPr>
              <p:nvPr/>
            </p:nvSpPr>
            <p:spPr bwMode="auto">
              <a:xfrm>
                <a:off x="906"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07" name="Line 7"/>
              <p:cNvSpPr>
                <a:spLocks noChangeShapeType="1"/>
              </p:cNvSpPr>
              <p:nvPr/>
            </p:nvSpPr>
            <p:spPr bwMode="auto">
              <a:xfrm>
                <a:off x="906" y="2575"/>
                <a:ext cx="305"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08" name="Line 8"/>
              <p:cNvSpPr>
                <a:spLocks noChangeShapeType="1"/>
              </p:cNvSpPr>
              <p:nvPr/>
            </p:nvSpPr>
            <p:spPr bwMode="auto">
              <a:xfrm flipV="1">
                <a:off x="1220"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6809" name="Text Box 9"/>
            <p:cNvSpPr txBox="1">
              <a:spLocks noChangeArrowheads="1"/>
            </p:cNvSpPr>
            <p:nvPr/>
          </p:nvSpPr>
          <p:spPr bwMode="auto">
            <a:xfrm>
              <a:off x="746" y="2604"/>
              <a:ext cx="5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count[1]</a:t>
              </a:r>
            </a:p>
          </p:txBody>
        </p:sp>
      </p:grpSp>
      <p:grpSp>
        <p:nvGrpSpPr>
          <p:cNvPr id="76810" name="Group 10"/>
          <p:cNvGrpSpPr>
            <a:grpSpLocks/>
          </p:cNvGrpSpPr>
          <p:nvPr/>
        </p:nvGrpSpPr>
        <p:grpSpPr bwMode="auto">
          <a:xfrm>
            <a:off x="2174875" y="3605213"/>
            <a:ext cx="949325" cy="839787"/>
            <a:chOff x="746" y="2287"/>
            <a:chExt cx="598" cy="529"/>
          </a:xfrm>
        </p:grpSpPr>
        <p:grpSp>
          <p:nvGrpSpPr>
            <p:cNvPr id="76811" name="Group 11"/>
            <p:cNvGrpSpPr>
              <a:grpSpLocks/>
            </p:cNvGrpSpPr>
            <p:nvPr/>
          </p:nvGrpSpPr>
          <p:grpSpPr bwMode="auto">
            <a:xfrm>
              <a:off x="906" y="2287"/>
              <a:ext cx="314" cy="288"/>
              <a:chOff x="906" y="2287"/>
              <a:chExt cx="314" cy="288"/>
            </a:xfrm>
          </p:grpSpPr>
          <p:sp>
            <p:nvSpPr>
              <p:cNvPr id="76812" name="Line 12"/>
              <p:cNvSpPr>
                <a:spLocks noChangeShapeType="1"/>
              </p:cNvSpPr>
              <p:nvPr/>
            </p:nvSpPr>
            <p:spPr bwMode="auto">
              <a:xfrm>
                <a:off x="906"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13" name="Line 13"/>
              <p:cNvSpPr>
                <a:spLocks noChangeShapeType="1"/>
              </p:cNvSpPr>
              <p:nvPr/>
            </p:nvSpPr>
            <p:spPr bwMode="auto">
              <a:xfrm>
                <a:off x="906" y="2575"/>
                <a:ext cx="305"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14" name="Line 14"/>
              <p:cNvSpPr>
                <a:spLocks noChangeShapeType="1"/>
              </p:cNvSpPr>
              <p:nvPr/>
            </p:nvSpPr>
            <p:spPr bwMode="auto">
              <a:xfrm flipV="1">
                <a:off x="1220"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6815" name="Text Box 15"/>
            <p:cNvSpPr txBox="1">
              <a:spLocks noChangeArrowheads="1"/>
            </p:cNvSpPr>
            <p:nvPr/>
          </p:nvSpPr>
          <p:spPr bwMode="auto">
            <a:xfrm>
              <a:off x="746" y="2604"/>
              <a:ext cx="5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count[2]</a:t>
              </a:r>
            </a:p>
          </p:txBody>
        </p:sp>
      </p:grpSp>
      <p:grpSp>
        <p:nvGrpSpPr>
          <p:cNvPr id="76816" name="Group 16"/>
          <p:cNvGrpSpPr>
            <a:grpSpLocks/>
          </p:cNvGrpSpPr>
          <p:nvPr/>
        </p:nvGrpSpPr>
        <p:grpSpPr bwMode="auto">
          <a:xfrm>
            <a:off x="3190875" y="3605213"/>
            <a:ext cx="949325" cy="839787"/>
            <a:chOff x="746" y="2287"/>
            <a:chExt cx="598" cy="529"/>
          </a:xfrm>
        </p:grpSpPr>
        <p:grpSp>
          <p:nvGrpSpPr>
            <p:cNvPr id="76817" name="Group 17"/>
            <p:cNvGrpSpPr>
              <a:grpSpLocks/>
            </p:cNvGrpSpPr>
            <p:nvPr/>
          </p:nvGrpSpPr>
          <p:grpSpPr bwMode="auto">
            <a:xfrm>
              <a:off x="906" y="2287"/>
              <a:ext cx="314" cy="288"/>
              <a:chOff x="906" y="2287"/>
              <a:chExt cx="314" cy="288"/>
            </a:xfrm>
          </p:grpSpPr>
          <p:sp>
            <p:nvSpPr>
              <p:cNvPr id="76818" name="Line 18"/>
              <p:cNvSpPr>
                <a:spLocks noChangeShapeType="1"/>
              </p:cNvSpPr>
              <p:nvPr/>
            </p:nvSpPr>
            <p:spPr bwMode="auto">
              <a:xfrm>
                <a:off x="906"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19" name="Line 19"/>
              <p:cNvSpPr>
                <a:spLocks noChangeShapeType="1"/>
              </p:cNvSpPr>
              <p:nvPr/>
            </p:nvSpPr>
            <p:spPr bwMode="auto">
              <a:xfrm>
                <a:off x="906" y="2575"/>
                <a:ext cx="305"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20" name="Line 20"/>
              <p:cNvSpPr>
                <a:spLocks noChangeShapeType="1"/>
              </p:cNvSpPr>
              <p:nvPr/>
            </p:nvSpPr>
            <p:spPr bwMode="auto">
              <a:xfrm flipV="1">
                <a:off x="1220"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6821" name="Text Box 21"/>
            <p:cNvSpPr txBox="1">
              <a:spLocks noChangeArrowheads="1"/>
            </p:cNvSpPr>
            <p:nvPr/>
          </p:nvSpPr>
          <p:spPr bwMode="auto">
            <a:xfrm>
              <a:off x="746" y="2604"/>
              <a:ext cx="5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count[3]</a:t>
              </a:r>
            </a:p>
          </p:txBody>
        </p:sp>
      </p:grpSp>
      <p:sp>
        <p:nvSpPr>
          <p:cNvPr id="76822" name="Text Box 22"/>
          <p:cNvSpPr txBox="1">
            <a:spLocks noChangeArrowheads="1"/>
          </p:cNvSpPr>
          <p:nvPr/>
        </p:nvSpPr>
        <p:spPr bwMode="auto">
          <a:xfrm>
            <a:off x="4305300" y="3503613"/>
            <a:ext cx="847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a:t>
            </a:r>
          </a:p>
        </p:txBody>
      </p:sp>
      <p:grpSp>
        <p:nvGrpSpPr>
          <p:cNvPr id="76823" name="Group 23"/>
          <p:cNvGrpSpPr>
            <a:grpSpLocks/>
          </p:cNvGrpSpPr>
          <p:nvPr/>
        </p:nvGrpSpPr>
        <p:grpSpPr bwMode="auto">
          <a:xfrm>
            <a:off x="5299075" y="3605213"/>
            <a:ext cx="498475" cy="457200"/>
            <a:chOff x="906" y="2287"/>
            <a:chExt cx="314" cy="288"/>
          </a:xfrm>
        </p:grpSpPr>
        <p:sp>
          <p:nvSpPr>
            <p:cNvPr id="76824" name="Line 24"/>
            <p:cNvSpPr>
              <a:spLocks noChangeShapeType="1"/>
            </p:cNvSpPr>
            <p:nvPr/>
          </p:nvSpPr>
          <p:spPr bwMode="auto">
            <a:xfrm>
              <a:off x="906"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25" name="Line 25"/>
            <p:cNvSpPr>
              <a:spLocks noChangeShapeType="1"/>
            </p:cNvSpPr>
            <p:nvPr/>
          </p:nvSpPr>
          <p:spPr bwMode="auto">
            <a:xfrm>
              <a:off x="906" y="2575"/>
              <a:ext cx="305"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26" name="Line 26"/>
            <p:cNvSpPr>
              <a:spLocks noChangeShapeType="1"/>
            </p:cNvSpPr>
            <p:nvPr/>
          </p:nvSpPr>
          <p:spPr bwMode="auto">
            <a:xfrm flipV="1">
              <a:off x="1220"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6827" name="Text Box 27"/>
          <p:cNvSpPr txBox="1">
            <a:spLocks noChangeArrowheads="1"/>
          </p:cNvSpPr>
          <p:nvPr/>
        </p:nvSpPr>
        <p:spPr bwMode="auto">
          <a:xfrm>
            <a:off x="4956175" y="4108450"/>
            <a:ext cx="1181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count[M-1]</a:t>
            </a:r>
          </a:p>
        </p:txBody>
      </p:sp>
      <p:grpSp>
        <p:nvGrpSpPr>
          <p:cNvPr id="76828" name="Group 28"/>
          <p:cNvGrpSpPr>
            <a:grpSpLocks/>
          </p:cNvGrpSpPr>
          <p:nvPr/>
        </p:nvGrpSpPr>
        <p:grpSpPr bwMode="auto">
          <a:xfrm>
            <a:off x="6276975" y="3605213"/>
            <a:ext cx="498475" cy="457200"/>
            <a:chOff x="906" y="2287"/>
            <a:chExt cx="314" cy="288"/>
          </a:xfrm>
        </p:grpSpPr>
        <p:sp>
          <p:nvSpPr>
            <p:cNvPr id="76829" name="Line 29"/>
            <p:cNvSpPr>
              <a:spLocks noChangeShapeType="1"/>
            </p:cNvSpPr>
            <p:nvPr/>
          </p:nvSpPr>
          <p:spPr bwMode="auto">
            <a:xfrm>
              <a:off x="906"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30" name="Line 30"/>
            <p:cNvSpPr>
              <a:spLocks noChangeShapeType="1"/>
            </p:cNvSpPr>
            <p:nvPr/>
          </p:nvSpPr>
          <p:spPr bwMode="auto">
            <a:xfrm>
              <a:off x="906" y="2575"/>
              <a:ext cx="305"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6831" name="Line 31"/>
            <p:cNvSpPr>
              <a:spLocks noChangeShapeType="1"/>
            </p:cNvSpPr>
            <p:nvPr/>
          </p:nvSpPr>
          <p:spPr bwMode="auto">
            <a:xfrm flipV="1">
              <a:off x="1220" y="2287"/>
              <a:ext cx="0" cy="288"/>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6832" name="Text Box 32"/>
          <p:cNvSpPr txBox="1">
            <a:spLocks noChangeArrowheads="1"/>
          </p:cNvSpPr>
          <p:nvPr/>
        </p:nvSpPr>
        <p:spPr bwMode="auto">
          <a:xfrm>
            <a:off x="6086475" y="4108450"/>
            <a:ext cx="995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count[M]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descr="Rectangle: Click to edit Master text styles&#10;Second level&#10;Third level&#10;Fourth level&#10;Fifth level"/>
          <p:cNvSpPr>
            <a:spLocks noGrp="1" noChangeArrowheads="1"/>
          </p:cNvSpPr>
          <p:nvPr>
            <p:ph idx="1"/>
          </p:nvPr>
        </p:nvSpPr>
        <p:spPr>
          <a:xfrm>
            <a:off x="582613" y="373063"/>
            <a:ext cx="8256587" cy="6051550"/>
          </a:xfrm>
        </p:spPr>
        <p:txBody>
          <a:bodyPr/>
          <a:lstStyle/>
          <a:p>
            <a:pPr>
              <a:lnSpc>
                <a:spcPct val="90000"/>
              </a:lnSpc>
            </a:pPr>
            <a:r>
              <a:rPr lang="en-US" sz="2400"/>
              <a:t>Radix sort is a generalization of bucket sort. </a:t>
            </a:r>
          </a:p>
          <a:p>
            <a:pPr>
              <a:lnSpc>
                <a:spcPct val="90000"/>
              </a:lnSpc>
              <a:buFont typeface="Wingdings" pitchFamily="2" charset="2"/>
              <a:buNone/>
            </a:pPr>
            <a:r>
              <a:rPr lang="en-US" sz="2400"/>
              <a:t>	</a:t>
            </a:r>
            <a:r>
              <a:rPr lang="en-US" sz="2400" i="1"/>
              <a:t>Examples</a:t>
            </a:r>
            <a:r>
              <a:rPr lang="en-US" sz="2400"/>
              <a:t>: </a:t>
            </a:r>
            <a:r>
              <a:rPr lang="en-US" sz="2000"/>
              <a:t>Suppose we have 10 (N) numbers, in the range of 0 to 999 (M), that we would like to sort.</a:t>
            </a:r>
          </a:p>
          <a:p>
            <a:pPr>
              <a:lnSpc>
                <a:spcPct val="90000"/>
              </a:lnSpc>
              <a:buFont typeface="Wingdings" pitchFamily="2" charset="2"/>
              <a:buNone/>
            </a:pPr>
            <a:r>
              <a:rPr lang="en-US" sz="2000"/>
              <a:t>	In general, this is N numbers in the range 0 to N</a:t>
            </a:r>
            <a:r>
              <a:rPr lang="en-US" sz="2000" baseline="50000"/>
              <a:t>p</a:t>
            </a:r>
            <a:r>
              <a:rPr lang="en-US" sz="2000"/>
              <a:t>-1 for some constant P.</a:t>
            </a:r>
          </a:p>
          <a:p>
            <a:pPr lvl="1">
              <a:lnSpc>
                <a:spcPct val="90000"/>
              </a:lnSpc>
            </a:pPr>
            <a:r>
              <a:rPr lang="en-US" sz="2000"/>
              <a:t>Too many buckets to use bucket sort.</a:t>
            </a:r>
          </a:p>
          <a:p>
            <a:pPr lvl="1">
              <a:lnSpc>
                <a:spcPct val="90000"/>
              </a:lnSpc>
            </a:pPr>
            <a:r>
              <a:rPr lang="en-US" sz="2000"/>
              <a:t>Basic ideas:</a:t>
            </a:r>
          </a:p>
          <a:p>
            <a:pPr lvl="2">
              <a:lnSpc>
                <a:spcPct val="90000"/>
              </a:lnSpc>
            </a:pPr>
            <a:r>
              <a:rPr lang="en-US" sz="1800"/>
              <a:t>Perform bucket sorts on the least significant digit first.</a:t>
            </a:r>
          </a:p>
          <a:p>
            <a:pPr lvl="2">
              <a:lnSpc>
                <a:spcPct val="90000"/>
              </a:lnSpc>
            </a:pPr>
            <a:r>
              <a:rPr lang="en-US" sz="1800"/>
              <a:t>The numbers are then combined into a single sequence, with the numbers in the bucket 1 preceding the the numbers in the bucket 2, and so on. </a:t>
            </a:r>
          </a:p>
          <a:p>
            <a:pPr lvl="2">
              <a:lnSpc>
                <a:spcPct val="90000"/>
              </a:lnSpc>
            </a:pPr>
            <a:r>
              <a:rPr lang="en-US" sz="1800"/>
              <a:t>Then the entire number sequence is sorted again on the second least-significant digit and recombined in a like manner.</a:t>
            </a:r>
          </a:p>
          <a:p>
            <a:pPr lvl="2">
              <a:lnSpc>
                <a:spcPct val="90000"/>
              </a:lnSpc>
            </a:pPr>
            <a:r>
              <a:rPr lang="en-US" sz="1800"/>
              <a:t>The process continues until the numbers have been sorted on the most significant digit.</a:t>
            </a:r>
          </a:p>
          <a:p>
            <a:pPr lvl="1">
              <a:lnSpc>
                <a:spcPct val="90000"/>
              </a:lnSpc>
              <a:buFont typeface="Wingdings" pitchFamily="2" charset="2"/>
              <a:buNone/>
            </a:pPr>
            <a:r>
              <a:rPr lang="en-US" sz="1800"/>
              <a:t>More than one number could fall into the same bucket and, unlike the original bucket sort, these numbers could be different, so we keep them in a linked list.</a:t>
            </a:r>
          </a:p>
          <a:p>
            <a:pPr lvl="1">
              <a:lnSpc>
                <a:spcPct val="90000"/>
              </a:lnSpc>
              <a:buFont typeface="Wingdings" pitchFamily="2" charset="2"/>
              <a:buNone/>
            </a:pPr>
            <a:r>
              <a:rPr lang="en-US" sz="1800">
                <a:solidFill>
                  <a:srgbClr val="C804AC"/>
                </a:solidFill>
              </a:rPr>
              <a:t>Using an array to store the list for each bucket is not suitable. </a:t>
            </a:r>
            <a:r>
              <a:rPr lang="en-US" sz="1800">
                <a:solidFill>
                  <a:schemeClr val="hlink"/>
                </a:solidFill>
              </a:rPr>
              <a:t>Why?</a:t>
            </a:r>
          </a:p>
          <a:p>
            <a:pPr>
              <a:lnSpc>
                <a:spcPct val="90000"/>
              </a:lnSpc>
              <a:buFont typeface="Wingdings" pitchFamily="2" charset="2"/>
              <a:buNone/>
            </a:pPr>
            <a:r>
              <a:rPr lang="en-US" sz="20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304800"/>
            <a:ext cx="7772400" cy="725488"/>
          </a:xfrm>
        </p:spPr>
        <p:txBody>
          <a:bodyPr/>
          <a:lstStyle/>
          <a:p>
            <a:r>
              <a:rPr lang="en-US" sz="3200"/>
              <a:t>Abstract Data Types (ADTs)</a:t>
            </a:r>
          </a:p>
        </p:txBody>
      </p:sp>
      <p:sp>
        <p:nvSpPr>
          <p:cNvPr id="60419" name="Rectangle 3" descr="Rectangle: Click to edit Master text styles&#10;Second level&#10;Third level&#10;Fourth level&#10;Fifth level"/>
          <p:cNvSpPr>
            <a:spLocks noGrp="1" noChangeArrowheads="1"/>
          </p:cNvSpPr>
          <p:nvPr>
            <p:ph idx="1"/>
          </p:nvPr>
        </p:nvSpPr>
        <p:spPr>
          <a:xfrm>
            <a:off x="622300" y="1219200"/>
            <a:ext cx="7772400" cy="5097463"/>
          </a:xfrm>
        </p:spPr>
        <p:txBody>
          <a:bodyPr/>
          <a:lstStyle/>
          <a:p>
            <a:r>
              <a:rPr lang="en-US" sz="2000"/>
              <a:t>Definition: An </a:t>
            </a:r>
            <a:r>
              <a:rPr lang="en-US" sz="2000" i="1">
                <a:solidFill>
                  <a:schemeClr val="hlink"/>
                </a:solidFill>
              </a:rPr>
              <a:t>abstract data type</a:t>
            </a:r>
            <a:r>
              <a:rPr lang="en-US" sz="2000" i="1"/>
              <a:t> </a:t>
            </a:r>
            <a:r>
              <a:rPr lang="en-US" sz="2000"/>
              <a:t>(ADT) is a set of objects together with a set of operations for processing the objects. </a:t>
            </a:r>
            <a:r>
              <a:rPr lang="en-US" sz="2000" i="1"/>
              <a:t>Examples:</a:t>
            </a:r>
            <a:endParaRPr lang="en-US" sz="2000"/>
          </a:p>
          <a:p>
            <a:pPr lvl="1"/>
            <a:r>
              <a:rPr lang="en-US" sz="1800"/>
              <a:t>Objects such as lists, sets, and graphs, along with their operations, can be viewed as abstract data types.</a:t>
            </a:r>
          </a:p>
          <a:p>
            <a:pPr lvl="1"/>
            <a:r>
              <a:rPr lang="en-US" sz="1800"/>
              <a:t>Integers, real, and Booleans have operations associated with them, and so are abstract data types.</a:t>
            </a:r>
          </a:p>
          <a:p>
            <a:r>
              <a:rPr lang="en-US" sz="2000"/>
              <a:t>The definition of an ADT makes no mention of how the set of operations is implemented.</a:t>
            </a:r>
          </a:p>
          <a:p>
            <a:r>
              <a:rPr lang="en-US" sz="2000"/>
              <a:t>There is </a:t>
            </a:r>
            <a:r>
              <a:rPr lang="en-US" sz="2000">
                <a:solidFill>
                  <a:srgbClr val="C804AC"/>
                </a:solidFill>
              </a:rPr>
              <a:t>no rule</a:t>
            </a:r>
            <a:r>
              <a:rPr lang="en-US" sz="2000"/>
              <a:t> telling us which operations must be supported for each ADT; this is a design decision.</a:t>
            </a:r>
          </a:p>
          <a:p>
            <a:r>
              <a:rPr lang="en-US" sz="2000"/>
              <a:t>The C++ class allows for the implementation of ADTs, with appropriate hiding of implementation details. That is, any other part of the program that needs to perform an operation on the ADT can do so by calling the appropriate function.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radix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625" y="1371600"/>
            <a:ext cx="6278563" cy="912813"/>
          </a:xfrm>
          <a:prstGeom prst="rect">
            <a:avLst/>
          </a:prstGeom>
          <a:noFill/>
          <a:extLst>
            <a:ext uri="{909E8E84-426E-40DD-AFC4-6F175D3DCCD1}">
              <a14:hiddenFill xmlns:a14="http://schemas.microsoft.com/office/drawing/2010/main">
                <a:solidFill>
                  <a:srgbClr val="FFFFFF"/>
                </a:solidFill>
              </a14:hiddenFill>
            </a:ext>
          </a:extLst>
        </p:spPr>
      </p:pic>
      <p:sp>
        <p:nvSpPr>
          <p:cNvPr id="78851" name="Rectangle 3" descr="Rectangle: Click to edit Master text styles&#10;Second level&#10;Third level&#10;Fourth level&#10;Fifth level"/>
          <p:cNvSpPr>
            <a:spLocks noGrp="1" noChangeArrowheads="1"/>
          </p:cNvSpPr>
          <p:nvPr>
            <p:ph idx="1"/>
          </p:nvPr>
        </p:nvSpPr>
        <p:spPr>
          <a:xfrm>
            <a:off x="596900" y="317500"/>
            <a:ext cx="7986713" cy="6540500"/>
          </a:xfrm>
        </p:spPr>
        <p:txBody>
          <a:bodyPr/>
          <a:lstStyle/>
          <a:p>
            <a:r>
              <a:rPr lang="en-US" sz="2400"/>
              <a:t>Examples</a:t>
            </a:r>
          </a:p>
          <a:p>
            <a:pPr lvl="1">
              <a:buFont typeface="Wingdings" pitchFamily="2" charset="2"/>
              <a:buNone/>
            </a:pPr>
            <a:r>
              <a:rPr lang="en-US" sz="2000"/>
              <a:t>64  8  216  512  27  729  0  1  343  125</a:t>
            </a:r>
          </a:p>
          <a:p>
            <a:pPr lvl="1"/>
            <a:r>
              <a:rPr lang="en-US" sz="2000"/>
              <a:t>Buckets after first step of radix sort</a:t>
            </a:r>
          </a:p>
          <a:p>
            <a:pPr lvl="1"/>
            <a:endParaRPr lang="en-US" sz="2000"/>
          </a:p>
          <a:p>
            <a:pPr lvl="1"/>
            <a:endParaRPr lang="en-US" sz="2000"/>
          </a:p>
          <a:p>
            <a:pPr lvl="1"/>
            <a:r>
              <a:rPr lang="en-US" sz="2000"/>
              <a:t>Buckets after the second pass of radix sort</a:t>
            </a:r>
          </a:p>
          <a:p>
            <a:pPr lvl="1"/>
            <a:endParaRPr lang="en-US" sz="2000"/>
          </a:p>
          <a:p>
            <a:pPr lvl="1"/>
            <a:endParaRPr lang="en-US" sz="2000"/>
          </a:p>
          <a:p>
            <a:pPr lvl="1"/>
            <a:endParaRPr lang="en-US" sz="2000"/>
          </a:p>
          <a:p>
            <a:pPr lvl="1"/>
            <a:r>
              <a:rPr lang="en-US" sz="2000"/>
              <a:t>Buckets after the second pass of radix sort</a:t>
            </a:r>
          </a:p>
          <a:p>
            <a:pPr lvl="1">
              <a:buFont typeface="Wingdings" pitchFamily="2" charset="2"/>
              <a:buNone/>
            </a:pPr>
            <a:endParaRPr lang="en-US" sz="2000"/>
          </a:p>
          <a:p>
            <a:pPr lvl="1">
              <a:buFont typeface="Wingdings" pitchFamily="2" charset="2"/>
              <a:buNone/>
            </a:pPr>
            <a:endParaRPr lang="en-US" sz="2000"/>
          </a:p>
          <a:p>
            <a:pPr lvl="1">
              <a:buFont typeface="Wingdings" pitchFamily="2" charset="2"/>
              <a:buNone/>
            </a:pPr>
            <a:endParaRPr lang="en-US" sz="2000"/>
          </a:p>
          <a:p>
            <a:pPr lvl="1">
              <a:buFont typeface="Wingdings" pitchFamily="2" charset="2"/>
              <a:buNone/>
            </a:pPr>
            <a:endParaRPr lang="en-US" sz="2000"/>
          </a:p>
          <a:p>
            <a:pPr lvl="1">
              <a:buFont typeface="Wingdings" pitchFamily="2" charset="2"/>
              <a:buNone/>
            </a:pPr>
            <a:r>
              <a:rPr lang="en-US" sz="1800" i="1">
                <a:solidFill>
                  <a:srgbClr val="C804AC"/>
                </a:solidFill>
              </a:rPr>
              <a:t>Correctness</a:t>
            </a:r>
            <a:r>
              <a:rPr lang="en-US" sz="1800"/>
              <a:t>: The only possible failure would occur if two numbers came out of the same bucket in the wrong order. But the previous passes ensure that when several numbers enter a bucket, they enter in sorted order.</a:t>
            </a:r>
          </a:p>
          <a:p>
            <a:pPr lvl="1"/>
            <a:endParaRPr lang="en-US" sz="1800"/>
          </a:p>
        </p:txBody>
      </p:sp>
      <p:pic>
        <p:nvPicPr>
          <p:cNvPr id="78852" name="Picture 4" descr="radix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700" y="2511425"/>
            <a:ext cx="6232525" cy="1254125"/>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radix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650" y="3995738"/>
            <a:ext cx="5957888"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0-#ppt_w/2"/>
                                          </p:val>
                                        </p:tav>
                                        <p:tav tm="100000">
                                          <p:val>
                                            <p:strVal val="#ppt_x"/>
                                          </p:val>
                                        </p:tav>
                                      </p:tavLst>
                                    </p:anim>
                                    <p:anim calcmode="lin" valueType="num">
                                      <p:cBhvr additive="base">
                                        <p:cTn id="8"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8850"/>
                                        </p:tgtEl>
                                        <p:attrNameLst>
                                          <p:attrName>style.visibility</p:attrName>
                                        </p:attrNameLst>
                                      </p:cBhvr>
                                      <p:to>
                                        <p:strVal val="visible"/>
                                      </p:to>
                                    </p:set>
                                    <p:anim calcmode="lin" valueType="num">
                                      <p:cBhvr additive="base">
                                        <p:cTn id="13" dur="500" fill="hold"/>
                                        <p:tgtEl>
                                          <p:spTgt spid="78850"/>
                                        </p:tgtEl>
                                        <p:attrNameLst>
                                          <p:attrName>ppt_x</p:attrName>
                                        </p:attrNameLst>
                                      </p:cBhvr>
                                      <p:tavLst>
                                        <p:tav tm="0">
                                          <p:val>
                                            <p:strVal val="0-#ppt_w/2"/>
                                          </p:val>
                                        </p:tav>
                                        <p:tav tm="100000">
                                          <p:val>
                                            <p:strVal val="#ppt_x"/>
                                          </p:val>
                                        </p:tav>
                                      </p:tavLst>
                                    </p:anim>
                                    <p:anim calcmode="lin" valueType="num">
                                      <p:cBhvr additive="base">
                                        <p:cTn id="14"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Rectangle: Click to edit Master text styles&#10;Second level&#10;Third level&#10;Fourth level&#10;Fifth level"/>
          <p:cNvSpPr>
            <a:spLocks noGrp="1" noChangeArrowheads="1"/>
          </p:cNvSpPr>
          <p:nvPr>
            <p:ph idx="1"/>
          </p:nvPr>
        </p:nvSpPr>
        <p:spPr>
          <a:xfrm>
            <a:off x="730250" y="949325"/>
            <a:ext cx="7772400" cy="5122863"/>
          </a:xfrm>
        </p:spPr>
        <p:txBody>
          <a:bodyPr/>
          <a:lstStyle/>
          <a:p>
            <a:r>
              <a:rPr lang="en-US" sz="2400"/>
              <a:t>Running Time</a:t>
            </a:r>
          </a:p>
          <a:p>
            <a:pPr>
              <a:buFont typeface="Wingdings" pitchFamily="2" charset="2"/>
              <a:buNone/>
            </a:pPr>
            <a:r>
              <a:rPr lang="en-US" sz="2400"/>
              <a:t>	When each digit is in the range 1 to M,  each pass over N </a:t>
            </a:r>
            <a:r>
              <a:rPr lang="en-US" sz="2400" i="1"/>
              <a:t>d-</a:t>
            </a:r>
            <a:r>
              <a:rPr lang="en-US" sz="2400"/>
              <a:t>digit numbers then takes time </a:t>
            </a:r>
            <a:r>
              <a:rPr lang="en-US" sz="2400">
                <a:sym typeface="Symbol" pitchFamily="18" charset="2"/>
              </a:rPr>
              <a:t>O(N+M). There are d passes, so the total time for radix sort is O(d(N+M)). When d is constant and M = O(N), radix sort runs in linear time. </a:t>
            </a:r>
            <a:endParaRPr lang="en-US" sz="2400"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multili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538" y="2503488"/>
            <a:ext cx="5056187" cy="3221037"/>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3"/>
          <p:cNvSpPr>
            <a:spLocks noGrp="1" noChangeArrowheads="1"/>
          </p:cNvSpPr>
          <p:nvPr>
            <p:ph type="title"/>
          </p:nvPr>
        </p:nvSpPr>
        <p:spPr>
          <a:xfrm>
            <a:off x="609600" y="304800"/>
            <a:ext cx="7772400" cy="604838"/>
          </a:xfrm>
        </p:spPr>
        <p:txBody>
          <a:bodyPr/>
          <a:lstStyle/>
          <a:p>
            <a:r>
              <a:rPr lang="en-US" sz="3200"/>
              <a:t>Multilists</a:t>
            </a:r>
          </a:p>
        </p:txBody>
      </p:sp>
      <p:sp>
        <p:nvSpPr>
          <p:cNvPr id="80900" name="Rectangle 4" descr="Rectangle: Click to edit Master text styles&#10;Second level&#10;Third level&#10;Fourth level&#10;Fifth level"/>
          <p:cNvSpPr>
            <a:spLocks noGrp="1" noChangeArrowheads="1"/>
          </p:cNvSpPr>
          <p:nvPr>
            <p:ph idx="1"/>
          </p:nvPr>
        </p:nvSpPr>
        <p:spPr>
          <a:xfrm>
            <a:off x="622300" y="976313"/>
            <a:ext cx="7988300" cy="5527675"/>
          </a:xfrm>
        </p:spPr>
        <p:txBody>
          <a:bodyPr/>
          <a:lstStyle/>
          <a:p>
            <a:pPr>
              <a:lnSpc>
                <a:spcPct val="90000"/>
              </a:lnSpc>
              <a:buFont typeface="Wingdings" pitchFamily="2" charset="2"/>
              <a:buNone/>
            </a:pPr>
            <a:r>
              <a:rPr lang="en-US" sz="2000"/>
              <a:t>A university with 40,000 students and 2,500 courses needs to be able to generate two types of reports.</a:t>
            </a:r>
          </a:p>
          <a:p>
            <a:pPr>
              <a:lnSpc>
                <a:spcPct val="90000"/>
              </a:lnSpc>
              <a:buFontTx/>
              <a:buChar char="•"/>
            </a:pPr>
            <a:r>
              <a:rPr lang="en-US" sz="2000"/>
              <a:t>Lists the registration for each class</a:t>
            </a:r>
          </a:p>
          <a:p>
            <a:pPr>
              <a:lnSpc>
                <a:spcPct val="90000"/>
              </a:lnSpc>
              <a:buFontTx/>
              <a:buChar char="•"/>
            </a:pPr>
            <a:r>
              <a:rPr lang="en-US" sz="2000"/>
              <a:t>Lists the classes that each student is registered for</a:t>
            </a:r>
          </a:p>
          <a:p>
            <a:pPr>
              <a:lnSpc>
                <a:spcPct val="90000"/>
              </a:lnSpc>
              <a:buFontTx/>
              <a:buChar char="•"/>
            </a:pPr>
            <a:endParaRPr lang="en-US" sz="1000"/>
          </a:p>
          <a:p>
            <a:pPr>
              <a:lnSpc>
                <a:spcPct val="90000"/>
              </a:lnSpc>
              <a:buFont typeface="Wingdings" pitchFamily="2" charset="2"/>
              <a:buChar char="§"/>
            </a:pPr>
            <a:r>
              <a:rPr lang="en-US" sz="1800"/>
              <a:t>Using a two-dimensional</a:t>
            </a:r>
          </a:p>
          <a:p>
            <a:pPr>
              <a:lnSpc>
                <a:spcPct val="90000"/>
              </a:lnSpc>
              <a:buFont typeface="Wingdings" pitchFamily="2" charset="2"/>
              <a:buNone/>
            </a:pPr>
            <a:r>
              <a:rPr lang="en-US" sz="1800"/>
              <a:t>	array is not a good idea</a:t>
            </a:r>
            <a:r>
              <a:rPr lang="en-US" sz="2000"/>
              <a:t>.</a:t>
            </a:r>
          </a:p>
          <a:p>
            <a:pPr>
              <a:lnSpc>
                <a:spcPct val="90000"/>
              </a:lnSpc>
              <a:buFont typeface="Wingdings" pitchFamily="2" charset="2"/>
              <a:buNone/>
            </a:pPr>
            <a:r>
              <a:rPr lang="en-US" sz="2000"/>
              <a:t>	such an array would have</a:t>
            </a:r>
          </a:p>
          <a:p>
            <a:pPr>
              <a:lnSpc>
                <a:spcPct val="90000"/>
              </a:lnSpc>
              <a:buFont typeface="Wingdings" pitchFamily="2" charset="2"/>
              <a:buNone/>
            </a:pPr>
            <a:r>
              <a:rPr lang="en-US" sz="2000"/>
              <a:t>	100 million entries, and </a:t>
            </a:r>
          </a:p>
          <a:p>
            <a:pPr>
              <a:lnSpc>
                <a:spcPct val="90000"/>
              </a:lnSpc>
              <a:buFont typeface="Wingdings" pitchFamily="2" charset="2"/>
              <a:buNone/>
            </a:pPr>
            <a:r>
              <a:rPr lang="en-US" sz="2000"/>
              <a:t>	most entries are empty.</a:t>
            </a:r>
          </a:p>
          <a:p>
            <a:pPr>
              <a:lnSpc>
                <a:spcPct val="90000"/>
              </a:lnSpc>
              <a:buFont typeface="Wingdings" pitchFamily="2" charset="2"/>
              <a:buChar char="§"/>
            </a:pPr>
            <a:r>
              <a:rPr lang="en-US" sz="2000"/>
              <a:t>For each class, there is a list</a:t>
            </a:r>
          </a:p>
          <a:p>
            <a:pPr>
              <a:lnSpc>
                <a:spcPct val="90000"/>
              </a:lnSpc>
              <a:buFont typeface="Wingdings" pitchFamily="2" charset="2"/>
              <a:buNone/>
            </a:pPr>
            <a:r>
              <a:rPr lang="en-US" sz="2000"/>
              <a:t>	containing the students in </a:t>
            </a:r>
          </a:p>
          <a:p>
            <a:pPr>
              <a:lnSpc>
                <a:spcPct val="90000"/>
              </a:lnSpc>
              <a:buFont typeface="Wingdings" pitchFamily="2" charset="2"/>
              <a:buNone/>
            </a:pPr>
            <a:r>
              <a:rPr lang="en-US" sz="2000"/>
              <a:t>	the class.</a:t>
            </a:r>
          </a:p>
          <a:p>
            <a:pPr>
              <a:lnSpc>
                <a:spcPct val="90000"/>
              </a:lnSpc>
              <a:buFont typeface="Wingdings" pitchFamily="2" charset="2"/>
              <a:buChar char="§"/>
            </a:pPr>
            <a:r>
              <a:rPr lang="en-US" sz="2000"/>
              <a:t>For each student, there is a</a:t>
            </a:r>
          </a:p>
          <a:p>
            <a:pPr>
              <a:lnSpc>
                <a:spcPct val="90000"/>
              </a:lnSpc>
              <a:buFont typeface="Wingdings" pitchFamily="2" charset="2"/>
              <a:buNone/>
            </a:pPr>
            <a:r>
              <a:rPr lang="en-US" sz="2000"/>
              <a:t>	list containing the classes</a:t>
            </a:r>
          </a:p>
          <a:p>
            <a:pPr>
              <a:lnSpc>
                <a:spcPct val="90000"/>
              </a:lnSpc>
              <a:buFont typeface="Wingdings" pitchFamily="2" charset="2"/>
              <a:buNone/>
            </a:pPr>
            <a:r>
              <a:rPr lang="en-US" sz="2000"/>
              <a:t>	the student is registered for.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0-#ppt_w/2"/>
                                          </p:val>
                                        </p:tav>
                                        <p:tav tm="100000">
                                          <p:val>
                                            <p:strVal val="#ppt_x"/>
                                          </p:val>
                                        </p:tav>
                                      </p:tavLst>
                                    </p:anim>
                                    <p:anim calcmode="lin" valueType="num">
                                      <p:cBhvr additive="base">
                                        <p:cTn id="8" dur="500" fill="hold"/>
                                        <p:tgtEl>
                                          <p:spTgt spid="80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938" y="2433638"/>
            <a:ext cx="554037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Rectangle 3" descr="Rectangle: Click to edit Master text styles&#10;Second level&#10;Third level&#10;Fourth level&#10;Fifth level"/>
          <p:cNvSpPr>
            <a:spLocks noGrp="1" noChangeArrowheads="1"/>
          </p:cNvSpPr>
          <p:nvPr>
            <p:ph idx="1"/>
          </p:nvPr>
        </p:nvSpPr>
        <p:spPr>
          <a:xfrm>
            <a:off x="409575" y="344488"/>
            <a:ext cx="8199438" cy="6240462"/>
          </a:xfrm>
        </p:spPr>
        <p:txBody>
          <a:bodyPr/>
          <a:lstStyle/>
          <a:p>
            <a:r>
              <a:rPr lang="en-US" sz="2000"/>
              <a:t>All lists use a header and are circular.</a:t>
            </a:r>
          </a:p>
          <a:p>
            <a:r>
              <a:rPr lang="en-US" sz="2000"/>
              <a:t>To list all of the students in class C3, we start at C3 and traverse its list (by going right). The first cell belongs to student S1. This can be determined by following the student’s linked list until the header is reached. Then return to C3’s list and find another cell, and so on.</a:t>
            </a:r>
          </a:p>
          <a:p>
            <a:r>
              <a:rPr lang="en-US" sz="2000"/>
              <a:t>In a similar way, we can list all classes that a student is registered for.</a:t>
            </a:r>
          </a:p>
        </p:txBody>
      </p:sp>
      <p:grpSp>
        <p:nvGrpSpPr>
          <p:cNvPr id="81934" name="Group 14"/>
          <p:cNvGrpSpPr>
            <a:grpSpLocks/>
          </p:cNvGrpSpPr>
          <p:nvPr/>
        </p:nvGrpSpPr>
        <p:grpSpPr bwMode="auto">
          <a:xfrm>
            <a:off x="2878138" y="2917825"/>
            <a:ext cx="3025775" cy="1785938"/>
            <a:chOff x="1813" y="1838"/>
            <a:chExt cx="1906" cy="1125"/>
          </a:xfrm>
        </p:grpSpPr>
        <p:sp>
          <p:nvSpPr>
            <p:cNvPr id="81924" name="Line 4"/>
            <p:cNvSpPr>
              <a:spLocks noChangeShapeType="1"/>
            </p:cNvSpPr>
            <p:nvPr/>
          </p:nvSpPr>
          <p:spPr bwMode="auto">
            <a:xfrm flipH="1">
              <a:off x="1813" y="2744"/>
              <a:ext cx="288"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81925" name="Group 5"/>
            <p:cNvGrpSpPr>
              <a:grpSpLocks/>
            </p:cNvGrpSpPr>
            <p:nvPr/>
          </p:nvGrpSpPr>
          <p:grpSpPr bwMode="auto">
            <a:xfrm>
              <a:off x="1813" y="1838"/>
              <a:ext cx="1906" cy="1125"/>
              <a:chOff x="1813" y="1838"/>
              <a:chExt cx="1906" cy="1125"/>
            </a:xfrm>
          </p:grpSpPr>
          <p:sp>
            <p:nvSpPr>
              <p:cNvPr id="81926" name="Line 6"/>
              <p:cNvSpPr>
                <a:spLocks noChangeShapeType="1"/>
              </p:cNvSpPr>
              <p:nvPr/>
            </p:nvSpPr>
            <p:spPr bwMode="auto">
              <a:xfrm flipV="1">
                <a:off x="2101" y="1838"/>
                <a:ext cx="0" cy="873"/>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27" name="Line 7"/>
              <p:cNvSpPr>
                <a:spLocks noChangeShapeType="1"/>
              </p:cNvSpPr>
              <p:nvPr/>
            </p:nvSpPr>
            <p:spPr bwMode="auto">
              <a:xfrm flipV="1">
                <a:off x="2922" y="1838"/>
                <a:ext cx="0" cy="881"/>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28" name="Line 8"/>
              <p:cNvSpPr>
                <a:spLocks noChangeShapeType="1"/>
              </p:cNvSpPr>
              <p:nvPr/>
            </p:nvSpPr>
            <p:spPr bwMode="auto">
              <a:xfrm flipV="1">
                <a:off x="3312" y="1847"/>
                <a:ext cx="0" cy="87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29" name="Line 9"/>
              <p:cNvSpPr>
                <a:spLocks noChangeShapeType="1"/>
              </p:cNvSpPr>
              <p:nvPr/>
            </p:nvSpPr>
            <p:spPr bwMode="auto">
              <a:xfrm flipV="1">
                <a:off x="3719" y="1838"/>
                <a:ext cx="0" cy="873"/>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30" name="Freeform 10"/>
              <p:cNvSpPr>
                <a:spLocks/>
              </p:cNvSpPr>
              <p:nvPr/>
            </p:nvSpPr>
            <p:spPr bwMode="auto">
              <a:xfrm>
                <a:off x="1821" y="2761"/>
                <a:ext cx="966" cy="85"/>
              </a:xfrm>
              <a:custGeom>
                <a:avLst/>
                <a:gdLst>
                  <a:gd name="T0" fmla="*/ 966 w 966"/>
                  <a:gd name="T1" fmla="*/ 0 h 85"/>
                  <a:gd name="T2" fmla="*/ 695 w 966"/>
                  <a:gd name="T3" fmla="*/ 51 h 85"/>
                  <a:gd name="T4" fmla="*/ 229 w 966"/>
                  <a:gd name="T5" fmla="*/ 77 h 85"/>
                  <a:gd name="T6" fmla="*/ 0 w 966"/>
                  <a:gd name="T7" fmla="*/ 0 h 85"/>
                </a:gdLst>
                <a:ahLst/>
                <a:cxnLst>
                  <a:cxn ang="0">
                    <a:pos x="T0" y="T1"/>
                  </a:cxn>
                  <a:cxn ang="0">
                    <a:pos x="T2" y="T3"/>
                  </a:cxn>
                  <a:cxn ang="0">
                    <a:pos x="T4" y="T5"/>
                  </a:cxn>
                  <a:cxn ang="0">
                    <a:pos x="T6" y="T7"/>
                  </a:cxn>
                </a:cxnLst>
                <a:rect l="0" t="0" r="r" b="b"/>
                <a:pathLst>
                  <a:path w="966" h="85">
                    <a:moveTo>
                      <a:pt x="966" y="0"/>
                    </a:moveTo>
                    <a:cubicBezTo>
                      <a:pt x="892" y="19"/>
                      <a:pt x="818" y="38"/>
                      <a:pt x="695" y="51"/>
                    </a:cubicBezTo>
                    <a:cubicBezTo>
                      <a:pt x="572" y="64"/>
                      <a:pt x="345" y="85"/>
                      <a:pt x="229" y="77"/>
                    </a:cubicBezTo>
                    <a:cubicBezTo>
                      <a:pt x="113" y="69"/>
                      <a:pt x="56" y="34"/>
                      <a:pt x="0" y="0"/>
                    </a:cubicBezTo>
                  </a:path>
                </a:pathLst>
              </a:custGeom>
              <a:noFill/>
              <a:ln w="1905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31" name="Freeform 11"/>
              <p:cNvSpPr>
                <a:spLocks/>
              </p:cNvSpPr>
              <p:nvPr/>
            </p:nvSpPr>
            <p:spPr bwMode="auto">
              <a:xfrm>
                <a:off x="1813" y="2569"/>
                <a:ext cx="1372" cy="167"/>
              </a:xfrm>
              <a:custGeom>
                <a:avLst/>
                <a:gdLst>
                  <a:gd name="T0" fmla="*/ 1372 w 1372"/>
                  <a:gd name="T1" fmla="*/ 150 h 167"/>
                  <a:gd name="T2" fmla="*/ 1084 w 1372"/>
                  <a:gd name="T3" fmla="*/ 31 h 167"/>
                  <a:gd name="T4" fmla="*/ 398 w 1372"/>
                  <a:gd name="T5" fmla="*/ 23 h 167"/>
                  <a:gd name="T6" fmla="*/ 0 w 1372"/>
                  <a:gd name="T7" fmla="*/ 167 h 167"/>
                </a:gdLst>
                <a:ahLst/>
                <a:cxnLst>
                  <a:cxn ang="0">
                    <a:pos x="T0" y="T1"/>
                  </a:cxn>
                  <a:cxn ang="0">
                    <a:pos x="T2" y="T3"/>
                  </a:cxn>
                  <a:cxn ang="0">
                    <a:pos x="T4" y="T5"/>
                  </a:cxn>
                  <a:cxn ang="0">
                    <a:pos x="T6" y="T7"/>
                  </a:cxn>
                </a:cxnLst>
                <a:rect l="0" t="0" r="r" b="b"/>
                <a:pathLst>
                  <a:path w="1372" h="167">
                    <a:moveTo>
                      <a:pt x="1372" y="150"/>
                    </a:moveTo>
                    <a:cubicBezTo>
                      <a:pt x="1309" y="101"/>
                      <a:pt x="1246" y="52"/>
                      <a:pt x="1084" y="31"/>
                    </a:cubicBezTo>
                    <a:cubicBezTo>
                      <a:pt x="922" y="10"/>
                      <a:pt x="579" y="0"/>
                      <a:pt x="398" y="23"/>
                    </a:cubicBezTo>
                    <a:cubicBezTo>
                      <a:pt x="217" y="46"/>
                      <a:pt x="108" y="106"/>
                      <a:pt x="0" y="167"/>
                    </a:cubicBezTo>
                  </a:path>
                </a:pathLst>
              </a:custGeom>
              <a:noFill/>
              <a:ln w="1905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32" name="Freeform 12"/>
              <p:cNvSpPr>
                <a:spLocks/>
              </p:cNvSpPr>
              <p:nvPr/>
            </p:nvSpPr>
            <p:spPr bwMode="auto">
              <a:xfrm>
                <a:off x="1813" y="2753"/>
                <a:ext cx="1821" cy="210"/>
              </a:xfrm>
              <a:custGeom>
                <a:avLst/>
                <a:gdLst>
                  <a:gd name="T0" fmla="*/ 1821 w 1821"/>
                  <a:gd name="T1" fmla="*/ 0 h 210"/>
                  <a:gd name="T2" fmla="*/ 1050 w 1821"/>
                  <a:gd name="T3" fmla="*/ 152 h 210"/>
                  <a:gd name="T4" fmla="*/ 423 w 1821"/>
                  <a:gd name="T5" fmla="*/ 186 h 210"/>
                  <a:gd name="T6" fmla="*/ 0 w 1821"/>
                  <a:gd name="T7" fmla="*/ 8 h 210"/>
                </a:gdLst>
                <a:ahLst/>
                <a:cxnLst>
                  <a:cxn ang="0">
                    <a:pos x="T0" y="T1"/>
                  </a:cxn>
                  <a:cxn ang="0">
                    <a:pos x="T2" y="T3"/>
                  </a:cxn>
                  <a:cxn ang="0">
                    <a:pos x="T4" y="T5"/>
                  </a:cxn>
                  <a:cxn ang="0">
                    <a:pos x="T6" y="T7"/>
                  </a:cxn>
                </a:cxnLst>
                <a:rect l="0" t="0" r="r" b="b"/>
                <a:pathLst>
                  <a:path w="1821" h="210">
                    <a:moveTo>
                      <a:pt x="1821" y="0"/>
                    </a:moveTo>
                    <a:cubicBezTo>
                      <a:pt x="1552" y="60"/>
                      <a:pt x="1283" y="121"/>
                      <a:pt x="1050" y="152"/>
                    </a:cubicBezTo>
                    <a:cubicBezTo>
                      <a:pt x="817" y="183"/>
                      <a:pt x="598" y="210"/>
                      <a:pt x="423" y="186"/>
                    </a:cubicBezTo>
                    <a:cubicBezTo>
                      <a:pt x="248" y="162"/>
                      <a:pt x="124" y="85"/>
                      <a:pt x="0" y="8"/>
                    </a:cubicBezTo>
                  </a:path>
                </a:pathLst>
              </a:custGeom>
              <a:noFill/>
              <a:ln w="1905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81933" name="Text Box 13"/>
          <p:cNvSpPr txBox="1">
            <a:spLocks noChangeArrowheads="1"/>
          </p:cNvSpPr>
          <p:nvPr/>
        </p:nvSpPr>
        <p:spPr bwMode="auto">
          <a:xfrm>
            <a:off x="835025" y="5510213"/>
            <a:ext cx="7775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Each of the (nonheader) cell could have links directly back to the </a:t>
            </a:r>
          </a:p>
          <a:p>
            <a:r>
              <a:rPr lang="en-US" sz="2000"/>
              <a:t>student and class header. This would double the space requirement</a:t>
            </a:r>
          </a:p>
          <a:p>
            <a:r>
              <a:rPr lang="en-US" sz="2000"/>
              <a:t>but would simplify and speed the implementation.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3"/>
                                        </p:tgtEl>
                                        <p:attrNameLst>
                                          <p:attrName>style.visibility</p:attrName>
                                        </p:attrNameLst>
                                      </p:cBhvr>
                                      <p:to>
                                        <p:strVal val="visible"/>
                                      </p:to>
                                    </p:set>
                                    <p:animEffect transition="in" filter="blinds(horizontal)">
                                      <p:cBhvr>
                                        <p:cTn id="7" dur="500"/>
                                        <p:tgtEl>
                                          <p:spTgt spid="819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34"/>
                                        </p:tgtEl>
                                        <p:attrNameLst>
                                          <p:attrName>style.visibility</p:attrName>
                                        </p:attrNameLst>
                                      </p:cBhvr>
                                      <p:to>
                                        <p:strVal val="visible"/>
                                      </p:to>
                                    </p:set>
                                    <p:animEffect transition="in" filter="blinds(horizontal)">
                                      <p:cBhvr>
                                        <p:cTn id="12" dur="500"/>
                                        <p:tgtEl>
                                          <p:spTgt spid="81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304800"/>
            <a:ext cx="7772400" cy="498475"/>
          </a:xfrm>
        </p:spPr>
        <p:txBody>
          <a:bodyPr>
            <a:normAutofit fontScale="90000"/>
          </a:bodyPr>
          <a:lstStyle/>
          <a:p>
            <a:r>
              <a:rPr lang="en-US" sz="3200"/>
              <a:t>The Stack ADT</a:t>
            </a:r>
          </a:p>
        </p:txBody>
      </p:sp>
      <p:sp>
        <p:nvSpPr>
          <p:cNvPr id="84995" name="Rectangle 3" descr="Rectangle: Click to edit Master text styles&#10;Second level&#10;Third level&#10;Fourth level&#10;Fifth level"/>
          <p:cNvSpPr>
            <a:spLocks noGrp="1" noChangeArrowheads="1"/>
          </p:cNvSpPr>
          <p:nvPr>
            <p:ph idx="1"/>
          </p:nvPr>
        </p:nvSpPr>
        <p:spPr>
          <a:xfrm>
            <a:off x="596900" y="911225"/>
            <a:ext cx="8161338" cy="5391150"/>
          </a:xfrm>
        </p:spPr>
        <p:txBody>
          <a:bodyPr/>
          <a:lstStyle/>
          <a:p>
            <a:r>
              <a:rPr lang="en-US" sz="2400"/>
              <a:t>A </a:t>
            </a:r>
            <a:r>
              <a:rPr lang="en-US" sz="2400" i="1">
                <a:solidFill>
                  <a:srgbClr val="C804AC"/>
                </a:solidFill>
              </a:rPr>
              <a:t>stack</a:t>
            </a:r>
            <a:r>
              <a:rPr lang="en-US" sz="2400" i="1"/>
              <a:t> </a:t>
            </a:r>
            <a:r>
              <a:rPr lang="en-US" sz="2400"/>
              <a:t>is a list with the restriction that insertions and deletions can be performed in only one position, that is the end of the list, called the </a:t>
            </a:r>
            <a:r>
              <a:rPr lang="en-US" sz="2400" i="1">
                <a:solidFill>
                  <a:srgbClr val="C804AC"/>
                </a:solidFill>
              </a:rPr>
              <a:t>top</a:t>
            </a:r>
            <a:r>
              <a:rPr lang="en-US" sz="2400"/>
              <a:t>. </a:t>
            </a:r>
          </a:p>
          <a:p>
            <a:r>
              <a:rPr lang="en-US" sz="2400"/>
              <a:t>Fundamental operations</a:t>
            </a:r>
          </a:p>
          <a:p>
            <a:pPr lvl="1"/>
            <a:r>
              <a:rPr lang="en-US" sz="2000">
                <a:solidFill>
                  <a:srgbClr val="C804AC"/>
                </a:solidFill>
                <a:latin typeface="Batang" pitchFamily="18" charset="-127"/>
              </a:rPr>
              <a:t>push</a:t>
            </a:r>
            <a:r>
              <a:rPr lang="en-US" sz="2000"/>
              <a:t>: insert an element to the top of the stack.</a:t>
            </a:r>
          </a:p>
          <a:p>
            <a:pPr lvl="1"/>
            <a:r>
              <a:rPr lang="en-US" sz="2000">
                <a:solidFill>
                  <a:srgbClr val="C804AC"/>
                </a:solidFill>
                <a:latin typeface="Batang" pitchFamily="18" charset="-127"/>
              </a:rPr>
              <a:t>pop</a:t>
            </a:r>
            <a:r>
              <a:rPr lang="en-US" sz="2000"/>
              <a:t>: deletes the most recently inserted element.</a:t>
            </a:r>
          </a:p>
          <a:p>
            <a:pPr lvl="1"/>
            <a:r>
              <a:rPr lang="en-US" sz="2000">
                <a:solidFill>
                  <a:srgbClr val="C804AC"/>
                </a:solidFill>
                <a:latin typeface="Batang" pitchFamily="18" charset="-127"/>
              </a:rPr>
              <a:t>top</a:t>
            </a:r>
            <a:r>
              <a:rPr lang="en-US" sz="2000"/>
              <a:t>: reads the most recently inserted element.</a:t>
            </a:r>
          </a:p>
          <a:p>
            <a:r>
              <a:rPr lang="en-US" sz="2400"/>
              <a:t>A </a:t>
            </a:r>
            <a:r>
              <a:rPr lang="en-US" sz="2400">
                <a:latin typeface="Batang" pitchFamily="18" charset="-127"/>
              </a:rPr>
              <a:t>pop</a:t>
            </a:r>
            <a:r>
              <a:rPr lang="en-US" sz="2400"/>
              <a:t> or </a:t>
            </a:r>
            <a:r>
              <a:rPr lang="en-US" sz="2400">
                <a:latin typeface="Batang" pitchFamily="18" charset="-127"/>
              </a:rPr>
              <a:t>top</a:t>
            </a:r>
            <a:r>
              <a:rPr lang="en-US" sz="2400"/>
              <a:t> on an empty stack is generally considered an error in the stack ADT.</a:t>
            </a:r>
          </a:p>
          <a:p>
            <a:r>
              <a:rPr lang="en-US" sz="2400"/>
              <a:t>But running out of space when performing a </a:t>
            </a:r>
            <a:r>
              <a:rPr lang="en-US" sz="2400">
                <a:latin typeface="Batang" pitchFamily="18" charset="-127"/>
              </a:rPr>
              <a:t>push</a:t>
            </a:r>
            <a:r>
              <a:rPr lang="en-US" sz="2400"/>
              <a:t> is an implementation limit but not an ADT error.</a:t>
            </a:r>
          </a:p>
          <a:p>
            <a:r>
              <a:rPr lang="en-US" sz="2400"/>
              <a:t>Stacks are sometimes known as </a:t>
            </a:r>
            <a:r>
              <a:rPr lang="en-US" sz="2400">
                <a:solidFill>
                  <a:srgbClr val="C804AC"/>
                </a:solidFill>
                <a:latin typeface="Batang" pitchFamily="18" charset="-127"/>
              </a:rPr>
              <a:t>LIFO</a:t>
            </a:r>
            <a:r>
              <a:rPr lang="en-US" sz="2400"/>
              <a:t> (last in, first out) lists.</a:t>
            </a:r>
          </a:p>
        </p:txBody>
      </p:sp>
      <p:sp>
        <p:nvSpPr>
          <p:cNvPr id="84996" name="Freeform 4"/>
          <p:cNvSpPr>
            <a:spLocks/>
          </p:cNvSpPr>
          <p:nvPr/>
        </p:nvSpPr>
        <p:spPr bwMode="auto">
          <a:xfrm>
            <a:off x="7342188" y="2662238"/>
            <a:ext cx="914400" cy="901700"/>
          </a:xfrm>
          <a:custGeom>
            <a:avLst/>
            <a:gdLst>
              <a:gd name="T0" fmla="*/ 0 w 576"/>
              <a:gd name="T1" fmla="*/ 9 h 568"/>
              <a:gd name="T2" fmla="*/ 0 w 576"/>
              <a:gd name="T3" fmla="*/ 568 h 568"/>
              <a:gd name="T4" fmla="*/ 576 w 576"/>
              <a:gd name="T5" fmla="*/ 568 h 568"/>
              <a:gd name="T6" fmla="*/ 576 w 576"/>
              <a:gd name="T7" fmla="*/ 0 h 568"/>
            </a:gdLst>
            <a:ahLst/>
            <a:cxnLst>
              <a:cxn ang="0">
                <a:pos x="T0" y="T1"/>
              </a:cxn>
              <a:cxn ang="0">
                <a:pos x="T2" y="T3"/>
              </a:cxn>
              <a:cxn ang="0">
                <a:pos x="T4" y="T5"/>
              </a:cxn>
              <a:cxn ang="0">
                <a:pos x="T6" y="T7"/>
              </a:cxn>
            </a:cxnLst>
            <a:rect l="0" t="0" r="r" b="b"/>
            <a:pathLst>
              <a:path w="576" h="568">
                <a:moveTo>
                  <a:pt x="0" y="9"/>
                </a:moveTo>
                <a:lnTo>
                  <a:pt x="0" y="568"/>
                </a:lnTo>
                <a:lnTo>
                  <a:pt x="576" y="568"/>
                </a:lnTo>
                <a:lnTo>
                  <a:pt x="576" y="0"/>
                </a:lnTo>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4997" name="Freeform 5"/>
          <p:cNvSpPr>
            <a:spLocks/>
          </p:cNvSpPr>
          <p:nvPr/>
        </p:nvSpPr>
        <p:spPr bwMode="auto">
          <a:xfrm>
            <a:off x="6911975" y="2165350"/>
            <a:ext cx="752475" cy="685800"/>
          </a:xfrm>
          <a:custGeom>
            <a:avLst/>
            <a:gdLst>
              <a:gd name="T0" fmla="*/ 0 w 474"/>
              <a:gd name="T1" fmla="*/ 0 h 432"/>
              <a:gd name="T2" fmla="*/ 271 w 474"/>
              <a:gd name="T3" fmla="*/ 93 h 432"/>
              <a:gd name="T4" fmla="*/ 474 w 474"/>
              <a:gd name="T5" fmla="*/ 432 h 432"/>
            </a:gdLst>
            <a:ahLst/>
            <a:cxnLst>
              <a:cxn ang="0">
                <a:pos x="T0" y="T1"/>
              </a:cxn>
              <a:cxn ang="0">
                <a:pos x="T2" y="T3"/>
              </a:cxn>
              <a:cxn ang="0">
                <a:pos x="T4" y="T5"/>
              </a:cxn>
            </a:cxnLst>
            <a:rect l="0" t="0" r="r" b="b"/>
            <a:pathLst>
              <a:path w="474" h="432">
                <a:moveTo>
                  <a:pt x="0" y="0"/>
                </a:moveTo>
                <a:cubicBezTo>
                  <a:pt x="96" y="10"/>
                  <a:pt x="192" y="21"/>
                  <a:pt x="271" y="93"/>
                </a:cubicBezTo>
                <a:cubicBezTo>
                  <a:pt x="350" y="165"/>
                  <a:pt x="412" y="298"/>
                  <a:pt x="474" y="432"/>
                </a:cubicBezTo>
              </a:path>
            </a:pathLst>
          </a:custGeom>
          <a:noFill/>
          <a:ln w="3810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4998" name="Freeform 6"/>
          <p:cNvSpPr>
            <a:spLocks/>
          </p:cNvSpPr>
          <p:nvPr/>
        </p:nvSpPr>
        <p:spPr bwMode="auto">
          <a:xfrm>
            <a:off x="7835900" y="2070100"/>
            <a:ext cx="447675" cy="808038"/>
          </a:xfrm>
          <a:custGeom>
            <a:avLst/>
            <a:gdLst>
              <a:gd name="T0" fmla="*/ 11 w 282"/>
              <a:gd name="T1" fmla="*/ 509 h 509"/>
              <a:gd name="T2" fmla="*/ 45 w 282"/>
              <a:gd name="T3" fmla="*/ 212 h 509"/>
              <a:gd name="T4" fmla="*/ 282 w 282"/>
              <a:gd name="T5" fmla="*/ 0 h 509"/>
            </a:gdLst>
            <a:ahLst/>
            <a:cxnLst>
              <a:cxn ang="0">
                <a:pos x="T0" y="T1"/>
              </a:cxn>
              <a:cxn ang="0">
                <a:pos x="T2" y="T3"/>
              </a:cxn>
              <a:cxn ang="0">
                <a:pos x="T4" y="T5"/>
              </a:cxn>
            </a:cxnLst>
            <a:rect l="0" t="0" r="r" b="b"/>
            <a:pathLst>
              <a:path w="282" h="509">
                <a:moveTo>
                  <a:pt x="11" y="509"/>
                </a:moveTo>
                <a:cubicBezTo>
                  <a:pt x="5" y="403"/>
                  <a:pt x="0" y="297"/>
                  <a:pt x="45" y="212"/>
                </a:cubicBezTo>
                <a:cubicBezTo>
                  <a:pt x="90" y="127"/>
                  <a:pt x="241" y="35"/>
                  <a:pt x="282" y="0"/>
                </a:cubicBezTo>
              </a:path>
            </a:pathLst>
          </a:custGeom>
          <a:noFill/>
          <a:ln w="3810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4999" name="Text Box 7"/>
          <p:cNvSpPr txBox="1">
            <a:spLocks noChangeArrowheads="1"/>
          </p:cNvSpPr>
          <p:nvPr/>
        </p:nvSpPr>
        <p:spPr bwMode="auto">
          <a:xfrm>
            <a:off x="6726238" y="1801813"/>
            <a:ext cx="612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push</a:t>
            </a:r>
          </a:p>
        </p:txBody>
      </p:sp>
      <p:sp>
        <p:nvSpPr>
          <p:cNvPr id="85000" name="Text Box 8"/>
          <p:cNvSpPr txBox="1">
            <a:spLocks noChangeArrowheads="1"/>
          </p:cNvSpPr>
          <p:nvPr/>
        </p:nvSpPr>
        <p:spPr bwMode="auto">
          <a:xfrm>
            <a:off x="7697788" y="1744663"/>
            <a:ext cx="520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pop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Rectangle: Click to edit Master text styles&#10;Second level&#10;Third level&#10;Fourth level&#10;Fifth level"/>
          <p:cNvSpPr>
            <a:spLocks noGrp="1" noChangeArrowheads="1"/>
          </p:cNvSpPr>
          <p:nvPr>
            <p:ph idx="1"/>
          </p:nvPr>
        </p:nvSpPr>
        <p:spPr>
          <a:xfrm>
            <a:off x="623888" y="722313"/>
            <a:ext cx="8027987" cy="5378450"/>
          </a:xfrm>
        </p:spPr>
        <p:txBody>
          <a:bodyPr/>
          <a:lstStyle/>
          <a:p>
            <a:r>
              <a:rPr lang="en-US" sz="2400"/>
              <a:t>Implementation of stacks</a:t>
            </a:r>
          </a:p>
          <a:p>
            <a:pPr lvl="1"/>
            <a:r>
              <a:rPr lang="en-US" sz="2000"/>
              <a:t>Linked list implementation of stacks.</a:t>
            </a:r>
          </a:p>
          <a:p>
            <a:pPr lvl="1"/>
            <a:r>
              <a:rPr lang="en-US" sz="2000"/>
              <a:t>Array implementation of stacks</a:t>
            </a:r>
          </a:p>
          <a:p>
            <a:pPr lvl="1">
              <a:buFont typeface="Wingdings" pitchFamily="2" charset="2"/>
              <a:buNone/>
            </a:pPr>
            <a:r>
              <a:rPr lang="en-US" sz="2000"/>
              <a:t>	Associated with each stack is </a:t>
            </a:r>
            <a:r>
              <a:rPr lang="en-US" sz="2000">
                <a:latin typeface="Batang" pitchFamily="18" charset="-127"/>
              </a:rPr>
              <a:t>theArray</a:t>
            </a:r>
            <a:r>
              <a:rPr lang="en-US" sz="2000"/>
              <a:t> and </a:t>
            </a:r>
            <a:r>
              <a:rPr lang="en-US" sz="2000">
                <a:latin typeface="Batang" pitchFamily="18" charset="-127"/>
              </a:rPr>
              <a:t>topOfStack</a:t>
            </a:r>
            <a:r>
              <a:rPr lang="en-US" sz="2000"/>
              <a:t>, which is –1 for an empty stack. To push some element x onto the stack, we increment topOfStack and then set </a:t>
            </a:r>
            <a:r>
              <a:rPr lang="en-US" sz="2000">
                <a:latin typeface="Batang" pitchFamily="18" charset="-127"/>
              </a:rPr>
              <a:t>theArray</a:t>
            </a:r>
            <a:r>
              <a:rPr lang="en-US" sz="2000"/>
              <a:t>[</a:t>
            </a:r>
            <a:r>
              <a:rPr lang="en-US" sz="2000">
                <a:latin typeface="Batang" pitchFamily="18" charset="-127"/>
              </a:rPr>
              <a:t>topOfStack</a:t>
            </a:r>
            <a:r>
              <a:rPr lang="en-US" sz="2000"/>
              <a:t>] = x. To pop, we set the return value to </a:t>
            </a:r>
            <a:r>
              <a:rPr lang="en-US" sz="2000">
                <a:latin typeface="Batang" pitchFamily="18" charset="-127"/>
              </a:rPr>
              <a:t>theArray</a:t>
            </a:r>
            <a:r>
              <a:rPr lang="en-US" sz="2000"/>
              <a:t>[</a:t>
            </a:r>
            <a:r>
              <a:rPr lang="en-US" sz="2000">
                <a:latin typeface="Batang" pitchFamily="18" charset="-127"/>
              </a:rPr>
              <a:t>topOfStack</a:t>
            </a:r>
            <a:r>
              <a:rPr lang="en-US" sz="2000"/>
              <a:t>] and then decrement of </a:t>
            </a:r>
            <a:r>
              <a:rPr lang="en-US" sz="2000">
                <a:latin typeface="Batang" pitchFamily="18" charset="-127"/>
              </a:rPr>
              <a:t>topOfStack</a:t>
            </a:r>
            <a:r>
              <a:rPr lang="en-US" sz="2000"/>
              <a:t>.</a:t>
            </a:r>
          </a:p>
          <a:p>
            <a:pPr lvl="1">
              <a:buFont typeface="Wingdings" pitchFamily="2" charset="2"/>
              <a:buNone/>
            </a:pPr>
            <a:r>
              <a:rPr lang="en-US" sz="1400"/>
              <a:t>template &lt;class Object&gt;</a:t>
            </a:r>
          </a:p>
          <a:p>
            <a:pPr lvl="1">
              <a:buFont typeface="Wingdings" pitchFamily="2" charset="2"/>
              <a:buNone/>
            </a:pPr>
            <a:r>
              <a:rPr lang="en-US" sz="1400"/>
              <a:t>class Stack</a:t>
            </a:r>
          </a:p>
          <a:p>
            <a:pPr lvl="1">
              <a:buFont typeface="Wingdings" pitchFamily="2" charset="2"/>
              <a:buNone/>
            </a:pPr>
            <a:r>
              <a:rPr lang="en-US" sz="1400"/>
              <a:t>{</a:t>
            </a:r>
          </a:p>
          <a:p>
            <a:pPr lvl="1">
              <a:buFont typeface="Wingdings" pitchFamily="2" charset="2"/>
              <a:buNone/>
            </a:pPr>
            <a:r>
              <a:rPr lang="en-US" sz="1400"/>
              <a:t>	public:</a:t>
            </a:r>
          </a:p>
          <a:p>
            <a:pPr lvl="1">
              <a:buFont typeface="Wingdings" pitchFamily="2" charset="2"/>
              <a:buNone/>
            </a:pPr>
            <a:r>
              <a:rPr lang="en-US" sz="1400"/>
              <a:t>		………</a:t>
            </a:r>
          </a:p>
          <a:p>
            <a:pPr lvl="1">
              <a:buFont typeface="Wingdings" pitchFamily="2" charset="2"/>
              <a:buNone/>
            </a:pPr>
            <a:r>
              <a:rPr lang="en-US" sz="1400"/>
              <a:t>	private:</a:t>
            </a:r>
          </a:p>
          <a:p>
            <a:pPr lvl="1">
              <a:buFont typeface="Wingdings" pitchFamily="2" charset="2"/>
              <a:buNone/>
            </a:pPr>
            <a:r>
              <a:rPr lang="en-US" sz="1400"/>
              <a:t>		vector&lt;Object&gt; theArray;</a:t>
            </a:r>
          </a:p>
          <a:p>
            <a:pPr lvl="1">
              <a:buFont typeface="Wingdings" pitchFamily="2" charset="2"/>
              <a:buNone/>
            </a:pPr>
            <a:r>
              <a:rPr lang="en-US" sz="1400"/>
              <a:t>		int	       topOfStack;</a:t>
            </a:r>
          </a:p>
          <a:p>
            <a:pPr lvl="1">
              <a:buFont typeface="Wingdings" pitchFamily="2" charset="2"/>
              <a:buNone/>
            </a:pPr>
            <a:r>
              <a:rPr lang="en-US" sz="140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304800"/>
            <a:ext cx="7772400" cy="685800"/>
          </a:xfrm>
        </p:spPr>
        <p:txBody>
          <a:bodyPr/>
          <a:lstStyle/>
          <a:p>
            <a:r>
              <a:rPr lang="en-US" sz="3200"/>
              <a:t>The Queue ADT</a:t>
            </a:r>
          </a:p>
        </p:txBody>
      </p:sp>
      <p:sp>
        <p:nvSpPr>
          <p:cNvPr id="87043" name="Rectangle 3" descr="Rectangle: Click to edit Master text styles&#10;Second level&#10;Third level&#10;Fourth level&#10;Fifth level"/>
          <p:cNvSpPr>
            <a:spLocks noGrp="1" noChangeArrowheads="1"/>
          </p:cNvSpPr>
          <p:nvPr>
            <p:ph idx="1"/>
          </p:nvPr>
        </p:nvSpPr>
        <p:spPr>
          <a:xfrm>
            <a:off x="623888" y="1166813"/>
            <a:ext cx="7986712" cy="4852987"/>
          </a:xfrm>
        </p:spPr>
        <p:txBody>
          <a:bodyPr/>
          <a:lstStyle/>
          <a:p>
            <a:r>
              <a:rPr lang="en-US" sz="2400"/>
              <a:t>Queues are lists with insertion done at one end, whereas deletion performed at the other end. Maintain two positions: </a:t>
            </a:r>
            <a:r>
              <a:rPr lang="en-US" sz="2400">
                <a:latin typeface="Batang" pitchFamily="18" charset="-127"/>
              </a:rPr>
              <a:t>Front</a:t>
            </a:r>
            <a:r>
              <a:rPr lang="en-US" sz="2400"/>
              <a:t> and </a:t>
            </a:r>
            <a:r>
              <a:rPr lang="en-US" sz="2400">
                <a:latin typeface="Batang" pitchFamily="18" charset="-127"/>
              </a:rPr>
              <a:t>Back</a:t>
            </a:r>
            <a:r>
              <a:rPr lang="en-US" sz="2400"/>
              <a:t>.</a:t>
            </a:r>
          </a:p>
          <a:p>
            <a:endParaRPr lang="en-US" sz="2400"/>
          </a:p>
          <a:p>
            <a:endParaRPr lang="en-US" sz="2400"/>
          </a:p>
          <a:p>
            <a:r>
              <a:rPr lang="en-US" sz="2400"/>
              <a:t>Dequeue: advance Front. (Same as pop).</a:t>
            </a:r>
          </a:p>
          <a:p>
            <a:endParaRPr lang="en-US" sz="2400"/>
          </a:p>
          <a:p>
            <a:endParaRPr lang="en-US" sz="2400"/>
          </a:p>
          <a:p>
            <a:r>
              <a:rPr lang="en-US" sz="2400"/>
              <a:t>Enqueue: add at the end of queue, adjust Back.</a:t>
            </a:r>
          </a:p>
        </p:txBody>
      </p:sp>
      <p:grpSp>
        <p:nvGrpSpPr>
          <p:cNvPr id="87044" name="Group 4"/>
          <p:cNvGrpSpPr>
            <a:grpSpLocks/>
          </p:cNvGrpSpPr>
          <p:nvPr/>
        </p:nvGrpSpPr>
        <p:grpSpPr bwMode="auto">
          <a:xfrm>
            <a:off x="1379538" y="2298700"/>
            <a:ext cx="5643562" cy="949325"/>
            <a:chOff x="869" y="1448"/>
            <a:chExt cx="3555" cy="598"/>
          </a:xfrm>
        </p:grpSpPr>
        <p:grpSp>
          <p:nvGrpSpPr>
            <p:cNvPr id="87045" name="Group 5"/>
            <p:cNvGrpSpPr>
              <a:grpSpLocks/>
            </p:cNvGrpSpPr>
            <p:nvPr/>
          </p:nvGrpSpPr>
          <p:grpSpPr bwMode="auto">
            <a:xfrm>
              <a:off x="869" y="1705"/>
              <a:ext cx="3555" cy="341"/>
              <a:chOff x="912" y="3360"/>
              <a:chExt cx="3792" cy="551"/>
            </a:xfrm>
          </p:grpSpPr>
          <p:grpSp>
            <p:nvGrpSpPr>
              <p:cNvPr id="87046" name="Group 6"/>
              <p:cNvGrpSpPr>
                <a:grpSpLocks/>
              </p:cNvGrpSpPr>
              <p:nvPr/>
            </p:nvGrpSpPr>
            <p:grpSpPr bwMode="auto">
              <a:xfrm>
                <a:off x="912" y="3360"/>
                <a:ext cx="720" cy="551"/>
                <a:chOff x="912" y="3360"/>
                <a:chExt cx="720" cy="551"/>
              </a:xfrm>
            </p:grpSpPr>
            <p:grpSp>
              <p:nvGrpSpPr>
                <p:cNvPr id="87047" name="Group 7"/>
                <p:cNvGrpSpPr>
                  <a:grpSpLocks/>
                </p:cNvGrpSpPr>
                <p:nvPr/>
              </p:nvGrpSpPr>
              <p:grpSpPr bwMode="auto">
                <a:xfrm>
                  <a:off x="912" y="3360"/>
                  <a:ext cx="720" cy="480"/>
                  <a:chOff x="912" y="3360"/>
                  <a:chExt cx="720" cy="480"/>
                </a:xfrm>
              </p:grpSpPr>
              <p:sp>
                <p:nvSpPr>
                  <p:cNvPr id="87048" name="Line 8"/>
                  <p:cNvSpPr>
                    <a:spLocks noChangeShapeType="1"/>
                  </p:cNvSpPr>
                  <p:nvPr/>
                </p:nvSpPr>
                <p:spPr bwMode="auto">
                  <a:xfrm>
                    <a:off x="91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9" name="Line 9"/>
                  <p:cNvSpPr>
                    <a:spLocks noChangeShapeType="1"/>
                  </p:cNvSpPr>
                  <p:nvPr/>
                </p:nvSpPr>
                <p:spPr bwMode="auto">
                  <a:xfrm>
                    <a:off x="912"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0" name="Line 10"/>
                  <p:cNvSpPr>
                    <a:spLocks noChangeShapeType="1"/>
                  </p:cNvSpPr>
                  <p:nvPr/>
                </p:nvSpPr>
                <p:spPr bwMode="auto">
                  <a:xfrm>
                    <a:off x="163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1" name="Line 11"/>
                  <p:cNvSpPr>
                    <a:spLocks noChangeShapeType="1"/>
                  </p:cNvSpPr>
                  <p:nvPr/>
                </p:nvSpPr>
                <p:spPr bwMode="auto">
                  <a:xfrm>
                    <a:off x="912"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2" name="Line 12"/>
                  <p:cNvSpPr>
                    <a:spLocks noChangeShapeType="1"/>
                  </p:cNvSpPr>
                  <p:nvPr/>
                </p:nvSpPr>
                <p:spPr bwMode="auto">
                  <a:xfrm>
                    <a:off x="1440"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053" name="Rectangle 13"/>
                <p:cNvSpPr>
                  <a:spLocks noChangeArrowheads="1"/>
                </p:cNvSpPr>
                <p:nvPr/>
              </p:nvSpPr>
              <p:spPr bwMode="auto">
                <a:xfrm>
                  <a:off x="1094" y="3446"/>
                  <a:ext cx="27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p>
              </p:txBody>
            </p:sp>
          </p:grpSp>
          <p:grpSp>
            <p:nvGrpSpPr>
              <p:cNvPr id="87054" name="Group 14"/>
              <p:cNvGrpSpPr>
                <a:grpSpLocks/>
              </p:cNvGrpSpPr>
              <p:nvPr/>
            </p:nvGrpSpPr>
            <p:grpSpPr bwMode="auto">
              <a:xfrm>
                <a:off x="1824" y="3360"/>
                <a:ext cx="720" cy="551"/>
                <a:chOff x="1824" y="3360"/>
                <a:chExt cx="720" cy="551"/>
              </a:xfrm>
            </p:grpSpPr>
            <p:grpSp>
              <p:nvGrpSpPr>
                <p:cNvPr id="87055" name="Group 15"/>
                <p:cNvGrpSpPr>
                  <a:grpSpLocks/>
                </p:cNvGrpSpPr>
                <p:nvPr/>
              </p:nvGrpSpPr>
              <p:grpSpPr bwMode="auto">
                <a:xfrm>
                  <a:off x="1824" y="3360"/>
                  <a:ext cx="720" cy="480"/>
                  <a:chOff x="1824" y="3360"/>
                  <a:chExt cx="720" cy="480"/>
                </a:xfrm>
              </p:grpSpPr>
              <p:sp>
                <p:nvSpPr>
                  <p:cNvPr id="87056" name="Line 16"/>
                  <p:cNvSpPr>
                    <a:spLocks noChangeShapeType="1"/>
                  </p:cNvSpPr>
                  <p:nvPr/>
                </p:nvSpPr>
                <p:spPr bwMode="auto">
                  <a:xfrm>
                    <a:off x="182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7" name="Line 17"/>
                  <p:cNvSpPr>
                    <a:spLocks noChangeShapeType="1"/>
                  </p:cNvSpPr>
                  <p:nvPr/>
                </p:nvSpPr>
                <p:spPr bwMode="auto">
                  <a:xfrm>
                    <a:off x="1824"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8" name="Line 18"/>
                  <p:cNvSpPr>
                    <a:spLocks noChangeShapeType="1"/>
                  </p:cNvSpPr>
                  <p:nvPr/>
                </p:nvSpPr>
                <p:spPr bwMode="auto">
                  <a:xfrm>
                    <a:off x="254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9" name="Line 19"/>
                  <p:cNvSpPr>
                    <a:spLocks noChangeShapeType="1"/>
                  </p:cNvSpPr>
                  <p:nvPr/>
                </p:nvSpPr>
                <p:spPr bwMode="auto">
                  <a:xfrm>
                    <a:off x="1824"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0" name="Line 20"/>
                  <p:cNvSpPr>
                    <a:spLocks noChangeShapeType="1"/>
                  </p:cNvSpPr>
                  <p:nvPr/>
                </p:nvSpPr>
                <p:spPr bwMode="auto">
                  <a:xfrm>
                    <a:off x="235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061" name="Rectangle 21"/>
                <p:cNvSpPr>
                  <a:spLocks noChangeArrowheads="1"/>
                </p:cNvSpPr>
                <p:nvPr/>
              </p:nvSpPr>
              <p:spPr bwMode="auto">
                <a:xfrm>
                  <a:off x="2006" y="3446"/>
                  <a:ext cx="26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B</a:t>
                  </a:r>
                </a:p>
              </p:txBody>
            </p:sp>
          </p:grpSp>
          <p:grpSp>
            <p:nvGrpSpPr>
              <p:cNvPr id="87062" name="Group 22"/>
              <p:cNvGrpSpPr>
                <a:grpSpLocks/>
              </p:cNvGrpSpPr>
              <p:nvPr/>
            </p:nvGrpSpPr>
            <p:grpSpPr bwMode="auto">
              <a:xfrm>
                <a:off x="2784" y="3360"/>
                <a:ext cx="720" cy="551"/>
                <a:chOff x="2784" y="3360"/>
                <a:chExt cx="720" cy="551"/>
              </a:xfrm>
            </p:grpSpPr>
            <p:grpSp>
              <p:nvGrpSpPr>
                <p:cNvPr id="87063" name="Group 23"/>
                <p:cNvGrpSpPr>
                  <a:grpSpLocks/>
                </p:cNvGrpSpPr>
                <p:nvPr/>
              </p:nvGrpSpPr>
              <p:grpSpPr bwMode="auto">
                <a:xfrm>
                  <a:off x="2784" y="3360"/>
                  <a:ext cx="720" cy="480"/>
                  <a:chOff x="2784" y="3360"/>
                  <a:chExt cx="720" cy="480"/>
                </a:xfrm>
              </p:grpSpPr>
              <p:sp>
                <p:nvSpPr>
                  <p:cNvPr id="87064" name="Line 24"/>
                  <p:cNvSpPr>
                    <a:spLocks noChangeShapeType="1"/>
                  </p:cNvSpPr>
                  <p:nvPr/>
                </p:nvSpPr>
                <p:spPr bwMode="auto">
                  <a:xfrm>
                    <a:off x="278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5" name="Line 25"/>
                  <p:cNvSpPr>
                    <a:spLocks noChangeShapeType="1"/>
                  </p:cNvSpPr>
                  <p:nvPr/>
                </p:nvSpPr>
                <p:spPr bwMode="auto">
                  <a:xfrm>
                    <a:off x="2784"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6" name="Line 26"/>
                  <p:cNvSpPr>
                    <a:spLocks noChangeShapeType="1"/>
                  </p:cNvSpPr>
                  <p:nvPr/>
                </p:nvSpPr>
                <p:spPr bwMode="auto">
                  <a:xfrm>
                    <a:off x="350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7" name="Line 27"/>
                  <p:cNvSpPr>
                    <a:spLocks noChangeShapeType="1"/>
                  </p:cNvSpPr>
                  <p:nvPr/>
                </p:nvSpPr>
                <p:spPr bwMode="auto">
                  <a:xfrm>
                    <a:off x="2784"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8" name="Line 28"/>
                  <p:cNvSpPr>
                    <a:spLocks noChangeShapeType="1"/>
                  </p:cNvSpPr>
                  <p:nvPr/>
                </p:nvSpPr>
                <p:spPr bwMode="auto">
                  <a:xfrm>
                    <a:off x="331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069" name="Rectangle 29"/>
                <p:cNvSpPr>
                  <a:spLocks noChangeArrowheads="1"/>
                </p:cNvSpPr>
                <p:nvPr/>
              </p:nvSpPr>
              <p:spPr bwMode="auto">
                <a:xfrm>
                  <a:off x="2966" y="3446"/>
                  <a:ext cx="26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C</a:t>
                  </a:r>
                </a:p>
              </p:txBody>
            </p:sp>
          </p:grpSp>
          <p:grpSp>
            <p:nvGrpSpPr>
              <p:cNvPr id="87070" name="Group 30"/>
              <p:cNvGrpSpPr>
                <a:grpSpLocks/>
              </p:cNvGrpSpPr>
              <p:nvPr/>
            </p:nvGrpSpPr>
            <p:grpSpPr bwMode="auto">
              <a:xfrm>
                <a:off x="3696" y="3360"/>
                <a:ext cx="720" cy="551"/>
                <a:chOff x="3696" y="3360"/>
                <a:chExt cx="720" cy="551"/>
              </a:xfrm>
            </p:grpSpPr>
            <p:grpSp>
              <p:nvGrpSpPr>
                <p:cNvPr id="87071" name="Group 31"/>
                <p:cNvGrpSpPr>
                  <a:grpSpLocks/>
                </p:cNvGrpSpPr>
                <p:nvPr/>
              </p:nvGrpSpPr>
              <p:grpSpPr bwMode="auto">
                <a:xfrm>
                  <a:off x="3696" y="3360"/>
                  <a:ext cx="720" cy="480"/>
                  <a:chOff x="3696" y="3360"/>
                  <a:chExt cx="720" cy="480"/>
                </a:xfrm>
              </p:grpSpPr>
              <p:sp>
                <p:nvSpPr>
                  <p:cNvPr id="87072" name="Line 32"/>
                  <p:cNvSpPr>
                    <a:spLocks noChangeShapeType="1"/>
                  </p:cNvSpPr>
                  <p:nvPr/>
                </p:nvSpPr>
                <p:spPr bwMode="auto">
                  <a:xfrm>
                    <a:off x="3696"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3" name="Line 33"/>
                  <p:cNvSpPr>
                    <a:spLocks noChangeShapeType="1"/>
                  </p:cNvSpPr>
                  <p:nvPr/>
                </p:nvSpPr>
                <p:spPr bwMode="auto">
                  <a:xfrm>
                    <a:off x="3696"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4" name="Line 34"/>
                  <p:cNvSpPr>
                    <a:spLocks noChangeShapeType="1"/>
                  </p:cNvSpPr>
                  <p:nvPr/>
                </p:nvSpPr>
                <p:spPr bwMode="auto">
                  <a:xfrm>
                    <a:off x="4416"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5" name="Line 35"/>
                  <p:cNvSpPr>
                    <a:spLocks noChangeShapeType="1"/>
                  </p:cNvSpPr>
                  <p:nvPr/>
                </p:nvSpPr>
                <p:spPr bwMode="auto">
                  <a:xfrm>
                    <a:off x="3696"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6" name="Line 36"/>
                  <p:cNvSpPr>
                    <a:spLocks noChangeShapeType="1"/>
                  </p:cNvSpPr>
                  <p:nvPr/>
                </p:nvSpPr>
                <p:spPr bwMode="auto">
                  <a:xfrm>
                    <a:off x="422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077" name="Rectangle 37"/>
                <p:cNvSpPr>
                  <a:spLocks noChangeArrowheads="1"/>
                </p:cNvSpPr>
                <p:nvPr/>
              </p:nvSpPr>
              <p:spPr bwMode="auto">
                <a:xfrm>
                  <a:off x="3878" y="3446"/>
                  <a:ext cx="27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D</a:t>
                  </a:r>
                </a:p>
              </p:txBody>
            </p:sp>
          </p:grpSp>
          <p:sp>
            <p:nvSpPr>
              <p:cNvPr id="87078" name="Line 38"/>
              <p:cNvSpPr>
                <a:spLocks noChangeShapeType="1"/>
              </p:cNvSpPr>
              <p:nvPr/>
            </p:nvSpPr>
            <p:spPr bwMode="auto">
              <a:xfrm>
                <a:off x="1536" y="3600"/>
                <a:ext cx="288"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9" name="Line 39"/>
              <p:cNvSpPr>
                <a:spLocks noChangeShapeType="1"/>
              </p:cNvSpPr>
              <p:nvPr/>
            </p:nvSpPr>
            <p:spPr bwMode="auto">
              <a:xfrm>
                <a:off x="2448" y="3600"/>
                <a:ext cx="336"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0" name="Line 40"/>
              <p:cNvSpPr>
                <a:spLocks noChangeShapeType="1"/>
              </p:cNvSpPr>
              <p:nvPr/>
            </p:nvSpPr>
            <p:spPr bwMode="auto">
              <a:xfrm>
                <a:off x="3408" y="3600"/>
                <a:ext cx="288"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1" name="Line 41"/>
              <p:cNvSpPr>
                <a:spLocks noChangeShapeType="1"/>
              </p:cNvSpPr>
              <p:nvPr/>
            </p:nvSpPr>
            <p:spPr bwMode="auto">
              <a:xfrm>
                <a:off x="4320" y="3600"/>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2" name="Line 42"/>
              <p:cNvSpPr>
                <a:spLocks noChangeShapeType="1"/>
              </p:cNvSpPr>
              <p:nvPr/>
            </p:nvSpPr>
            <p:spPr bwMode="auto">
              <a:xfrm>
                <a:off x="4608" y="3600"/>
                <a:ext cx="0" cy="9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3" name="Line 43"/>
              <p:cNvSpPr>
                <a:spLocks noChangeShapeType="1"/>
              </p:cNvSpPr>
              <p:nvPr/>
            </p:nvSpPr>
            <p:spPr bwMode="auto">
              <a:xfrm>
                <a:off x="4512" y="3744"/>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4" name="Line 44"/>
              <p:cNvSpPr>
                <a:spLocks noChangeShapeType="1"/>
              </p:cNvSpPr>
              <p:nvPr/>
            </p:nvSpPr>
            <p:spPr bwMode="auto">
              <a:xfrm>
                <a:off x="4512" y="3696"/>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085" name="Rectangle 45"/>
            <p:cNvSpPr>
              <a:spLocks noChangeArrowheads="1"/>
            </p:cNvSpPr>
            <p:nvPr/>
          </p:nvSpPr>
          <p:spPr bwMode="auto">
            <a:xfrm>
              <a:off x="905" y="1448"/>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Front</a:t>
              </a:r>
            </a:p>
          </p:txBody>
        </p:sp>
        <p:sp>
          <p:nvSpPr>
            <p:cNvPr id="87086" name="Rectangle 46"/>
            <p:cNvSpPr>
              <a:spLocks noChangeArrowheads="1"/>
            </p:cNvSpPr>
            <p:nvPr/>
          </p:nvSpPr>
          <p:spPr bwMode="auto">
            <a:xfrm>
              <a:off x="3560" y="1448"/>
              <a:ext cx="5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Back</a:t>
              </a:r>
            </a:p>
          </p:txBody>
        </p:sp>
      </p:grpSp>
      <p:grpSp>
        <p:nvGrpSpPr>
          <p:cNvPr id="87087" name="Group 47"/>
          <p:cNvGrpSpPr>
            <a:grpSpLocks/>
          </p:cNvGrpSpPr>
          <p:nvPr/>
        </p:nvGrpSpPr>
        <p:grpSpPr bwMode="auto">
          <a:xfrm>
            <a:off x="1425575" y="4043363"/>
            <a:ext cx="1071563" cy="471487"/>
            <a:chOff x="912" y="3360"/>
            <a:chExt cx="720" cy="480"/>
          </a:xfrm>
        </p:grpSpPr>
        <p:sp>
          <p:nvSpPr>
            <p:cNvPr id="87088" name="Line 48"/>
            <p:cNvSpPr>
              <a:spLocks noChangeShapeType="1"/>
            </p:cNvSpPr>
            <p:nvPr/>
          </p:nvSpPr>
          <p:spPr bwMode="auto">
            <a:xfrm>
              <a:off x="912" y="3360"/>
              <a:ext cx="0" cy="48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89" name="Line 49"/>
            <p:cNvSpPr>
              <a:spLocks noChangeShapeType="1"/>
            </p:cNvSpPr>
            <p:nvPr/>
          </p:nvSpPr>
          <p:spPr bwMode="auto">
            <a:xfrm>
              <a:off x="912" y="3360"/>
              <a:ext cx="72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90" name="Line 50"/>
            <p:cNvSpPr>
              <a:spLocks noChangeShapeType="1"/>
            </p:cNvSpPr>
            <p:nvPr/>
          </p:nvSpPr>
          <p:spPr bwMode="auto">
            <a:xfrm>
              <a:off x="1632" y="3360"/>
              <a:ext cx="0" cy="48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91" name="Line 51"/>
            <p:cNvSpPr>
              <a:spLocks noChangeShapeType="1"/>
            </p:cNvSpPr>
            <p:nvPr/>
          </p:nvSpPr>
          <p:spPr bwMode="auto">
            <a:xfrm>
              <a:off x="912" y="3840"/>
              <a:ext cx="72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92" name="Line 52"/>
            <p:cNvSpPr>
              <a:spLocks noChangeShapeType="1"/>
            </p:cNvSpPr>
            <p:nvPr/>
          </p:nvSpPr>
          <p:spPr bwMode="auto">
            <a:xfrm>
              <a:off x="1440" y="3360"/>
              <a:ext cx="0" cy="48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093" name="Rectangle 53"/>
          <p:cNvSpPr>
            <a:spLocks noChangeArrowheads="1"/>
          </p:cNvSpPr>
          <p:nvPr/>
        </p:nvSpPr>
        <p:spPr bwMode="auto">
          <a:xfrm>
            <a:off x="1697038" y="41275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solidFill>
                  <a:schemeClr val="accent2"/>
                </a:solidFill>
                <a:latin typeface="Times New Roman" charset="0"/>
                <a:ea typeface="굴림" pitchFamily="50" charset="-127"/>
              </a:rPr>
              <a:t>A</a:t>
            </a:r>
          </a:p>
        </p:txBody>
      </p:sp>
      <p:grpSp>
        <p:nvGrpSpPr>
          <p:cNvPr id="87094" name="Group 54"/>
          <p:cNvGrpSpPr>
            <a:grpSpLocks/>
          </p:cNvGrpSpPr>
          <p:nvPr/>
        </p:nvGrpSpPr>
        <p:grpSpPr bwMode="auto">
          <a:xfrm>
            <a:off x="2782888" y="4043363"/>
            <a:ext cx="1071562" cy="541337"/>
            <a:chOff x="1824" y="3360"/>
            <a:chExt cx="720" cy="551"/>
          </a:xfrm>
        </p:grpSpPr>
        <p:grpSp>
          <p:nvGrpSpPr>
            <p:cNvPr id="87095" name="Group 55"/>
            <p:cNvGrpSpPr>
              <a:grpSpLocks/>
            </p:cNvGrpSpPr>
            <p:nvPr/>
          </p:nvGrpSpPr>
          <p:grpSpPr bwMode="auto">
            <a:xfrm>
              <a:off x="1824" y="3360"/>
              <a:ext cx="720" cy="480"/>
              <a:chOff x="1824" y="3360"/>
              <a:chExt cx="720" cy="480"/>
            </a:xfrm>
          </p:grpSpPr>
          <p:sp>
            <p:nvSpPr>
              <p:cNvPr id="87096" name="Line 56"/>
              <p:cNvSpPr>
                <a:spLocks noChangeShapeType="1"/>
              </p:cNvSpPr>
              <p:nvPr/>
            </p:nvSpPr>
            <p:spPr bwMode="auto">
              <a:xfrm>
                <a:off x="182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97" name="Line 57"/>
              <p:cNvSpPr>
                <a:spLocks noChangeShapeType="1"/>
              </p:cNvSpPr>
              <p:nvPr/>
            </p:nvSpPr>
            <p:spPr bwMode="auto">
              <a:xfrm>
                <a:off x="1824"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98" name="Line 58"/>
              <p:cNvSpPr>
                <a:spLocks noChangeShapeType="1"/>
              </p:cNvSpPr>
              <p:nvPr/>
            </p:nvSpPr>
            <p:spPr bwMode="auto">
              <a:xfrm>
                <a:off x="254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99" name="Line 59"/>
              <p:cNvSpPr>
                <a:spLocks noChangeShapeType="1"/>
              </p:cNvSpPr>
              <p:nvPr/>
            </p:nvSpPr>
            <p:spPr bwMode="auto">
              <a:xfrm>
                <a:off x="1824"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00" name="Line 60"/>
              <p:cNvSpPr>
                <a:spLocks noChangeShapeType="1"/>
              </p:cNvSpPr>
              <p:nvPr/>
            </p:nvSpPr>
            <p:spPr bwMode="auto">
              <a:xfrm>
                <a:off x="235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01" name="Rectangle 61"/>
            <p:cNvSpPr>
              <a:spLocks noChangeArrowheads="1"/>
            </p:cNvSpPr>
            <p:nvPr/>
          </p:nvSpPr>
          <p:spPr bwMode="auto">
            <a:xfrm>
              <a:off x="2006" y="3446"/>
              <a:ext cx="26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B</a:t>
              </a:r>
            </a:p>
          </p:txBody>
        </p:sp>
      </p:grpSp>
      <p:grpSp>
        <p:nvGrpSpPr>
          <p:cNvPr id="87102" name="Group 62"/>
          <p:cNvGrpSpPr>
            <a:grpSpLocks/>
          </p:cNvGrpSpPr>
          <p:nvPr/>
        </p:nvGrpSpPr>
        <p:grpSpPr bwMode="auto">
          <a:xfrm>
            <a:off x="4211638" y="4043363"/>
            <a:ext cx="1071562" cy="541337"/>
            <a:chOff x="2784" y="3360"/>
            <a:chExt cx="720" cy="551"/>
          </a:xfrm>
        </p:grpSpPr>
        <p:grpSp>
          <p:nvGrpSpPr>
            <p:cNvPr id="87103" name="Group 63"/>
            <p:cNvGrpSpPr>
              <a:grpSpLocks/>
            </p:cNvGrpSpPr>
            <p:nvPr/>
          </p:nvGrpSpPr>
          <p:grpSpPr bwMode="auto">
            <a:xfrm>
              <a:off x="2784" y="3360"/>
              <a:ext cx="720" cy="480"/>
              <a:chOff x="2784" y="3360"/>
              <a:chExt cx="720" cy="480"/>
            </a:xfrm>
          </p:grpSpPr>
          <p:sp>
            <p:nvSpPr>
              <p:cNvPr id="87104" name="Line 64"/>
              <p:cNvSpPr>
                <a:spLocks noChangeShapeType="1"/>
              </p:cNvSpPr>
              <p:nvPr/>
            </p:nvSpPr>
            <p:spPr bwMode="auto">
              <a:xfrm>
                <a:off x="278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05" name="Line 65"/>
              <p:cNvSpPr>
                <a:spLocks noChangeShapeType="1"/>
              </p:cNvSpPr>
              <p:nvPr/>
            </p:nvSpPr>
            <p:spPr bwMode="auto">
              <a:xfrm>
                <a:off x="2784"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06" name="Line 66"/>
              <p:cNvSpPr>
                <a:spLocks noChangeShapeType="1"/>
              </p:cNvSpPr>
              <p:nvPr/>
            </p:nvSpPr>
            <p:spPr bwMode="auto">
              <a:xfrm>
                <a:off x="350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07" name="Line 67"/>
              <p:cNvSpPr>
                <a:spLocks noChangeShapeType="1"/>
              </p:cNvSpPr>
              <p:nvPr/>
            </p:nvSpPr>
            <p:spPr bwMode="auto">
              <a:xfrm>
                <a:off x="2784"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08" name="Line 68"/>
              <p:cNvSpPr>
                <a:spLocks noChangeShapeType="1"/>
              </p:cNvSpPr>
              <p:nvPr/>
            </p:nvSpPr>
            <p:spPr bwMode="auto">
              <a:xfrm>
                <a:off x="331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09" name="Rectangle 69"/>
            <p:cNvSpPr>
              <a:spLocks noChangeArrowheads="1"/>
            </p:cNvSpPr>
            <p:nvPr/>
          </p:nvSpPr>
          <p:spPr bwMode="auto">
            <a:xfrm>
              <a:off x="2966" y="3446"/>
              <a:ext cx="26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C</a:t>
              </a:r>
            </a:p>
          </p:txBody>
        </p:sp>
      </p:grpSp>
      <p:grpSp>
        <p:nvGrpSpPr>
          <p:cNvPr id="87110" name="Group 70"/>
          <p:cNvGrpSpPr>
            <a:grpSpLocks/>
          </p:cNvGrpSpPr>
          <p:nvPr/>
        </p:nvGrpSpPr>
        <p:grpSpPr bwMode="auto">
          <a:xfrm>
            <a:off x="5568950" y="4043363"/>
            <a:ext cx="1071563" cy="541337"/>
            <a:chOff x="3696" y="3360"/>
            <a:chExt cx="720" cy="551"/>
          </a:xfrm>
        </p:grpSpPr>
        <p:grpSp>
          <p:nvGrpSpPr>
            <p:cNvPr id="87111" name="Group 71"/>
            <p:cNvGrpSpPr>
              <a:grpSpLocks/>
            </p:cNvGrpSpPr>
            <p:nvPr/>
          </p:nvGrpSpPr>
          <p:grpSpPr bwMode="auto">
            <a:xfrm>
              <a:off x="3696" y="3360"/>
              <a:ext cx="720" cy="480"/>
              <a:chOff x="3696" y="3360"/>
              <a:chExt cx="720" cy="480"/>
            </a:xfrm>
          </p:grpSpPr>
          <p:sp>
            <p:nvSpPr>
              <p:cNvPr id="87112" name="Line 72"/>
              <p:cNvSpPr>
                <a:spLocks noChangeShapeType="1"/>
              </p:cNvSpPr>
              <p:nvPr/>
            </p:nvSpPr>
            <p:spPr bwMode="auto">
              <a:xfrm>
                <a:off x="3696"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13" name="Line 73"/>
              <p:cNvSpPr>
                <a:spLocks noChangeShapeType="1"/>
              </p:cNvSpPr>
              <p:nvPr/>
            </p:nvSpPr>
            <p:spPr bwMode="auto">
              <a:xfrm>
                <a:off x="3696"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14" name="Line 74"/>
              <p:cNvSpPr>
                <a:spLocks noChangeShapeType="1"/>
              </p:cNvSpPr>
              <p:nvPr/>
            </p:nvSpPr>
            <p:spPr bwMode="auto">
              <a:xfrm>
                <a:off x="4416"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15" name="Line 75"/>
              <p:cNvSpPr>
                <a:spLocks noChangeShapeType="1"/>
              </p:cNvSpPr>
              <p:nvPr/>
            </p:nvSpPr>
            <p:spPr bwMode="auto">
              <a:xfrm>
                <a:off x="3696"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16" name="Line 76"/>
              <p:cNvSpPr>
                <a:spLocks noChangeShapeType="1"/>
              </p:cNvSpPr>
              <p:nvPr/>
            </p:nvSpPr>
            <p:spPr bwMode="auto">
              <a:xfrm>
                <a:off x="422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17" name="Rectangle 77"/>
            <p:cNvSpPr>
              <a:spLocks noChangeArrowheads="1"/>
            </p:cNvSpPr>
            <p:nvPr/>
          </p:nvSpPr>
          <p:spPr bwMode="auto">
            <a:xfrm>
              <a:off x="3878" y="3446"/>
              <a:ext cx="27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D</a:t>
              </a:r>
            </a:p>
          </p:txBody>
        </p:sp>
      </p:grpSp>
      <p:sp>
        <p:nvSpPr>
          <p:cNvPr id="87118" name="Line 78"/>
          <p:cNvSpPr>
            <a:spLocks noChangeShapeType="1"/>
          </p:cNvSpPr>
          <p:nvPr/>
        </p:nvSpPr>
        <p:spPr bwMode="auto">
          <a:xfrm>
            <a:off x="2354263" y="4279900"/>
            <a:ext cx="428625" cy="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19" name="Line 79"/>
          <p:cNvSpPr>
            <a:spLocks noChangeShapeType="1"/>
          </p:cNvSpPr>
          <p:nvPr/>
        </p:nvSpPr>
        <p:spPr bwMode="auto">
          <a:xfrm>
            <a:off x="3711575" y="4279900"/>
            <a:ext cx="5000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20" name="Line 80"/>
          <p:cNvSpPr>
            <a:spLocks noChangeShapeType="1"/>
          </p:cNvSpPr>
          <p:nvPr/>
        </p:nvSpPr>
        <p:spPr bwMode="auto">
          <a:xfrm>
            <a:off x="5140325" y="4279900"/>
            <a:ext cx="42862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21" name="Line 81"/>
          <p:cNvSpPr>
            <a:spLocks noChangeShapeType="1"/>
          </p:cNvSpPr>
          <p:nvPr/>
        </p:nvSpPr>
        <p:spPr bwMode="auto">
          <a:xfrm>
            <a:off x="6497638" y="4279900"/>
            <a:ext cx="4286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22" name="Line 82"/>
          <p:cNvSpPr>
            <a:spLocks noChangeShapeType="1"/>
          </p:cNvSpPr>
          <p:nvPr/>
        </p:nvSpPr>
        <p:spPr bwMode="auto">
          <a:xfrm>
            <a:off x="6926263" y="4279900"/>
            <a:ext cx="0" cy="93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23" name="Line 83"/>
          <p:cNvSpPr>
            <a:spLocks noChangeShapeType="1"/>
          </p:cNvSpPr>
          <p:nvPr/>
        </p:nvSpPr>
        <p:spPr bwMode="auto">
          <a:xfrm>
            <a:off x="6783388" y="4421188"/>
            <a:ext cx="2857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24" name="Line 84"/>
          <p:cNvSpPr>
            <a:spLocks noChangeShapeType="1"/>
          </p:cNvSpPr>
          <p:nvPr/>
        </p:nvSpPr>
        <p:spPr bwMode="auto">
          <a:xfrm>
            <a:off x="6783388" y="4373563"/>
            <a:ext cx="2857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25" name="Rectangle 85"/>
          <p:cNvSpPr>
            <a:spLocks noChangeArrowheads="1"/>
          </p:cNvSpPr>
          <p:nvPr/>
        </p:nvSpPr>
        <p:spPr bwMode="auto">
          <a:xfrm>
            <a:off x="2917825" y="363537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Front</a:t>
            </a:r>
          </a:p>
        </p:txBody>
      </p:sp>
      <p:sp>
        <p:nvSpPr>
          <p:cNvPr id="87126" name="Rectangle 86"/>
          <p:cNvSpPr>
            <a:spLocks noChangeArrowheads="1"/>
          </p:cNvSpPr>
          <p:nvPr/>
        </p:nvSpPr>
        <p:spPr bwMode="auto">
          <a:xfrm>
            <a:off x="5697538" y="3635375"/>
            <a:ext cx="80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Back</a:t>
            </a:r>
          </a:p>
        </p:txBody>
      </p:sp>
      <p:grpSp>
        <p:nvGrpSpPr>
          <p:cNvPr id="87127" name="Group 87"/>
          <p:cNvGrpSpPr>
            <a:grpSpLocks/>
          </p:cNvGrpSpPr>
          <p:nvPr/>
        </p:nvGrpSpPr>
        <p:grpSpPr bwMode="auto">
          <a:xfrm>
            <a:off x="1195388" y="5454650"/>
            <a:ext cx="1071562" cy="541338"/>
            <a:chOff x="912" y="3360"/>
            <a:chExt cx="720" cy="551"/>
          </a:xfrm>
        </p:grpSpPr>
        <p:grpSp>
          <p:nvGrpSpPr>
            <p:cNvPr id="87128" name="Group 88"/>
            <p:cNvGrpSpPr>
              <a:grpSpLocks/>
            </p:cNvGrpSpPr>
            <p:nvPr/>
          </p:nvGrpSpPr>
          <p:grpSpPr bwMode="auto">
            <a:xfrm>
              <a:off x="912" y="3360"/>
              <a:ext cx="720" cy="480"/>
              <a:chOff x="912" y="3360"/>
              <a:chExt cx="720" cy="480"/>
            </a:xfrm>
          </p:grpSpPr>
          <p:sp>
            <p:nvSpPr>
              <p:cNvPr id="87129" name="Line 89"/>
              <p:cNvSpPr>
                <a:spLocks noChangeShapeType="1"/>
              </p:cNvSpPr>
              <p:nvPr/>
            </p:nvSpPr>
            <p:spPr bwMode="auto">
              <a:xfrm>
                <a:off x="91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30" name="Line 90"/>
              <p:cNvSpPr>
                <a:spLocks noChangeShapeType="1"/>
              </p:cNvSpPr>
              <p:nvPr/>
            </p:nvSpPr>
            <p:spPr bwMode="auto">
              <a:xfrm>
                <a:off x="912"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31" name="Line 91"/>
              <p:cNvSpPr>
                <a:spLocks noChangeShapeType="1"/>
              </p:cNvSpPr>
              <p:nvPr/>
            </p:nvSpPr>
            <p:spPr bwMode="auto">
              <a:xfrm>
                <a:off x="163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32" name="Line 92"/>
              <p:cNvSpPr>
                <a:spLocks noChangeShapeType="1"/>
              </p:cNvSpPr>
              <p:nvPr/>
            </p:nvSpPr>
            <p:spPr bwMode="auto">
              <a:xfrm>
                <a:off x="912"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33" name="Line 93"/>
              <p:cNvSpPr>
                <a:spLocks noChangeShapeType="1"/>
              </p:cNvSpPr>
              <p:nvPr/>
            </p:nvSpPr>
            <p:spPr bwMode="auto">
              <a:xfrm>
                <a:off x="1440"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34" name="Rectangle 94"/>
            <p:cNvSpPr>
              <a:spLocks noChangeArrowheads="1"/>
            </p:cNvSpPr>
            <p:nvPr/>
          </p:nvSpPr>
          <p:spPr bwMode="auto">
            <a:xfrm>
              <a:off x="1094" y="3446"/>
              <a:ext cx="27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p>
          </p:txBody>
        </p:sp>
      </p:grpSp>
      <p:grpSp>
        <p:nvGrpSpPr>
          <p:cNvPr id="87135" name="Group 95"/>
          <p:cNvGrpSpPr>
            <a:grpSpLocks/>
          </p:cNvGrpSpPr>
          <p:nvPr/>
        </p:nvGrpSpPr>
        <p:grpSpPr bwMode="auto">
          <a:xfrm>
            <a:off x="2552700" y="5454650"/>
            <a:ext cx="1071563" cy="541338"/>
            <a:chOff x="1824" y="3360"/>
            <a:chExt cx="720" cy="551"/>
          </a:xfrm>
        </p:grpSpPr>
        <p:grpSp>
          <p:nvGrpSpPr>
            <p:cNvPr id="87136" name="Group 96"/>
            <p:cNvGrpSpPr>
              <a:grpSpLocks/>
            </p:cNvGrpSpPr>
            <p:nvPr/>
          </p:nvGrpSpPr>
          <p:grpSpPr bwMode="auto">
            <a:xfrm>
              <a:off x="1824" y="3360"/>
              <a:ext cx="720" cy="480"/>
              <a:chOff x="1824" y="3360"/>
              <a:chExt cx="720" cy="480"/>
            </a:xfrm>
          </p:grpSpPr>
          <p:sp>
            <p:nvSpPr>
              <p:cNvPr id="87137" name="Line 97"/>
              <p:cNvSpPr>
                <a:spLocks noChangeShapeType="1"/>
              </p:cNvSpPr>
              <p:nvPr/>
            </p:nvSpPr>
            <p:spPr bwMode="auto">
              <a:xfrm>
                <a:off x="182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38" name="Line 98"/>
              <p:cNvSpPr>
                <a:spLocks noChangeShapeType="1"/>
              </p:cNvSpPr>
              <p:nvPr/>
            </p:nvSpPr>
            <p:spPr bwMode="auto">
              <a:xfrm>
                <a:off x="1824"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39" name="Line 99"/>
              <p:cNvSpPr>
                <a:spLocks noChangeShapeType="1"/>
              </p:cNvSpPr>
              <p:nvPr/>
            </p:nvSpPr>
            <p:spPr bwMode="auto">
              <a:xfrm>
                <a:off x="254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40" name="Line 100"/>
              <p:cNvSpPr>
                <a:spLocks noChangeShapeType="1"/>
              </p:cNvSpPr>
              <p:nvPr/>
            </p:nvSpPr>
            <p:spPr bwMode="auto">
              <a:xfrm>
                <a:off x="1824"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41" name="Line 101"/>
              <p:cNvSpPr>
                <a:spLocks noChangeShapeType="1"/>
              </p:cNvSpPr>
              <p:nvPr/>
            </p:nvSpPr>
            <p:spPr bwMode="auto">
              <a:xfrm>
                <a:off x="235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42" name="Rectangle 102"/>
            <p:cNvSpPr>
              <a:spLocks noChangeArrowheads="1"/>
            </p:cNvSpPr>
            <p:nvPr/>
          </p:nvSpPr>
          <p:spPr bwMode="auto">
            <a:xfrm>
              <a:off x="2006" y="3446"/>
              <a:ext cx="26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B</a:t>
              </a:r>
            </a:p>
          </p:txBody>
        </p:sp>
      </p:grpSp>
      <p:grpSp>
        <p:nvGrpSpPr>
          <p:cNvPr id="87143" name="Group 103"/>
          <p:cNvGrpSpPr>
            <a:grpSpLocks/>
          </p:cNvGrpSpPr>
          <p:nvPr/>
        </p:nvGrpSpPr>
        <p:grpSpPr bwMode="auto">
          <a:xfrm>
            <a:off x="3981450" y="5454650"/>
            <a:ext cx="1071563" cy="541338"/>
            <a:chOff x="2784" y="3360"/>
            <a:chExt cx="720" cy="551"/>
          </a:xfrm>
        </p:grpSpPr>
        <p:grpSp>
          <p:nvGrpSpPr>
            <p:cNvPr id="87144" name="Group 104"/>
            <p:cNvGrpSpPr>
              <a:grpSpLocks/>
            </p:cNvGrpSpPr>
            <p:nvPr/>
          </p:nvGrpSpPr>
          <p:grpSpPr bwMode="auto">
            <a:xfrm>
              <a:off x="2784" y="3360"/>
              <a:ext cx="720" cy="480"/>
              <a:chOff x="2784" y="3360"/>
              <a:chExt cx="720" cy="480"/>
            </a:xfrm>
          </p:grpSpPr>
          <p:sp>
            <p:nvSpPr>
              <p:cNvPr id="87145" name="Line 105"/>
              <p:cNvSpPr>
                <a:spLocks noChangeShapeType="1"/>
              </p:cNvSpPr>
              <p:nvPr/>
            </p:nvSpPr>
            <p:spPr bwMode="auto">
              <a:xfrm>
                <a:off x="278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46" name="Line 106"/>
              <p:cNvSpPr>
                <a:spLocks noChangeShapeType="1"/>
              </p:cNvSpPr>
              <p:nvPr/>
            </p:nvSpPr>
            <p:spPr bwMode="auto">
              <a:xfrm>
                <a:off x="2784"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47" name="Line 107"/>
              <p:cNvSpPr>
                <a:spLocks noChangeShapeType="1"/>
              </p:cNvSpPr>
              <p:nvPr/>
            </p:nvSpPr>
            <p:spPr bwMode="auto">
              <a:xfrm>
                <a:off x="350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48" name="Line 108"/>
              <p:cNvSpPr>
                <a:spLocks noChangeShapeType="1"/>
              </p:cNvSpPr>
              <p:nvPr/>
            </p:nvSpPr>
            <p:spPr bwMode="auto">
              <a:xfrm>
                <a:off x="2784"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49" name="Line 109"/>
              <p:cNvSpPr>
                <a:spLocks noChangeShapeType="1"/>
              </p:cNvSpPr>
              <p:nvPr/>
            </p:nvSpPr>
            <p:spPr bwMode="auto">
              <a:xfrm>
                <a:off x="331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50" name="Rectangle 110"/>
            <p:cNvSpPr>
              <a:spLocks noChangeArrowheads="1"/>
            </p:cNvSpPr>
            <p:nvPr/>
          </p:nvSpPr>
          <p:spPr bwMode="auto">
            <a:xfrm>
              <a:off x="2966" y="3446"/>
              <a:ext cx="26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C</a:t>
              </a:r>
            </a:p>
          </p:txBody>
        </p:sp>
      </p:grpSp>
      <p:grpSp>
        <p:nvGrpSpPr>
          <p:cNvPr id="87151" name="Group 111"/>
          <p:cNvGrpSpPr>
            <a:grpSpLocks/>
          </p:cNvGrpSpPr>
          <p:nvPr/>
        </p:nvGrpSpPr>
        <p:grpSpPr bwMode="auto">
          <a:xfrm>
            <a:off x="5338763" y="5454650"/>
            <a:ext cx="1071562" cy="541338"/>
            <a:chOff x="3696" y="3360"/>
            <a:chExt cx="720" cy="551"/>
          </a:xfrm>
        </p:grpSpPr>
        <p:grpSp>
          <p:nvGrpSpPr>
            <p:cNvPr id="87152" name="Group 112"/>
            <p:cNvGrpSpPr>
              <a:grpSpLocks/>
            </p:cNvGrpSpPr>
            <p:nvPr/>
          </p:nvGrpSpPr>
          <p:grpSpPr bwMode="auto">
            <a:xfrm>
              <a:off x="3696" y="3360"/>
              <a:ext cx="720" cy="480"/>
              <a:chOff x="3696" y="3360"/>
              <a:chExt cx="720" cy="480"/>
            </a:xfrm>
          </p:grpSpPr>
          <p:sp>
            <p:nvSpPr>
              <p:cNvPr id="87153" name="Line 113"/>
              <p:cNvSpPr>
                <a:spLocks noChangeShapeType="1"/>
              </p:cNvSpPr>
              <p:nvPr/>
            </p:nvSpPr>
            <p:spPr bwMode="auto">
              <a:xfrm>
                <a:off x="3696"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54" name="Line 114"/>
              <p:cNvSpPr>
                <a:spLocks noChangeShapeType="1"/>
              </p:cNvSpPr>
              <p:nvPr/>
            </p:nvSpPr>
            <p:spPr bwMode="auto">
              <a:xfrm>
                <a:off x="3696"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55" name="Line 115"/>
              <p:cNvSpPr>
                <a:spLocks noChangeShapeType="1"/>
              </p:cNvSpPr>
              <p:nvPr/>
            </p:nvSpPr>
            <p:spPr bwMode="auto">
              <a:xfrm>
                <a:off x="4416"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56" name="Line 116"/>
              <p:cNvSpPr>
                <a:spLocks noChangeShapeType="1"/>
              </p:cNvSpPr>
              <p:nvPr/>
            </p:nvSpPr>
            <p:spPr bwMode="auto">
              <a:xfrm>
                <a:off x="3696"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57" name="Line 117"/>
              <p:cNvSpPr>
                <a:spLocks noChangeShapeType="1"/>
              </p:cNvSpPr>
              <p:nvPr/>
            </p:nvSpPr>
            <p:spPr bwMode="auto">
              <a:xfrm>
                <a:off x="4224"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58" name="Rectangle 118"/>
            <p:cNvSpPr>
              <a:spLocks noChangeArrowheads="1"/>
            </p:cNvSpPr>
            <p:nvPr/>
          </p:nvSpPr>
          <p:spPr bwMode="auto">
            <a:xfrm>
              <a:off x="3878" y="3446"/>
              <a:ext cx="27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D</a:t>
              </a:r>
            </a:p>
          </p:txBody>
        </p:sp>
      </p:grpSp>
      <p:sp>
        <p:nvSpPr>
          <p:cNvPr id="87159" name="Line 119"/>
          <p:cNvSpPr>
            <a:spLocks noChangeShapeType="1"/>
          </p:cNvSpPr>
          <p:nvPr/>
        </p:nvSpPr>
        <p:spPr bwMode="auto">
          <a:xfrm>
            <a:off x="2124075" y="5691188"/>
            <a:ext cx="42862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60" name="Line 120"/>
          <p:cNvSpPr>
            <a:spLocks noChangeShapeType="1"/>
          </p:cNvSpPr>
          <p:nvPr/>
        </p:nvSpPr>
        <p:spPr bwMode="auto">
          <a:xfrm>
            <a:off x="3481388" y="5691188"/>
            <a:ext cx="5000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61" name="Line 121"/>
          <p:cNvSpPr>
            <a:spLocks noChangeShapeType="1"/>
          </p:cNvSpPr>
          <p:nvPr/>
        </p:nvSpPr>
        <p:spPr bwMode="auto">
          <a:xfrm>
            <a:off x="4910138" y="5691188"/>
            <a:ext cx="42862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7162" name="Group 122"/>
          <p:cNvGrpSpPr>
            <a:grpSpLocks/>
          </p:cNvGrpSpPr>
          <p:nvPr/>
        </p:nvGrpSpPr>
        <p:grpSpPr bwMode="auto">
          <a:xfrm>
            <a:off x="7799388" y="5705475"/>
            <a:ext cx="571500" cy="141288"/>
            <a:chOff x="3948" y="3585"/>
            <a:chExt cx="360" cy="89"/>
          </a:xfrm>
        </p:grpSpPr>
        <p:sp>
          <p:nvSpPr>
            <p:cNvPr id="87163" name="Line 123"/>
            <p:cNvSpPr>
              <a:spLocks noChangeShapeType="1"/>
            </p:cNvSpPr>
            <p:nvPr/>
          </p:nvSpPr>
          <p:spPr bwMode="auto">
            <a:xfrm>
              <a:off x="3948" y="3585"/>
              <a:ext cx="27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64" name="Line 124"/>
            <p:cNvSpPr>
              <a:spLocks noChangeShapeType="1"/>
            </p:cNvSpPr>
            <p:nvPr/>
          </p:nvSpPr>
          <p:spPr bwMode="auto">
            <a:xfrm>
              <a:off x="4218" y="3585"/>
              <a:ext cx="0" cy="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65" name="Line 125"/>
            <p:cNvSpPr>
              <a:spLocks noChangeShapeType="1"/>
            </p:cNvSpPr>
            <p:nvPr/>
          </p:nvSpPr>
          <p:spPr bwMode="auto">
            <a:xfrm>
              <a:off x="4128" y="3674"/>
              <a:ext cx="1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66" name="Line 126"/>
            <p:cNvSpPr>
              <a:spLocks noChangeShapeType="1"/>
            </p:cNvSpPr>
            <p:nvPr/>
          </p:nvSpPr>
          <p:spPr bwMode="auto">
            <a:xfrm>
              <a:off x="4128" y="3644"/>
              <a:ext cx="1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67" name="Rectangle 127"/>
          <p:cNvSpPr>
            <a:spLocks noChangeArrowheads="1"/>
          </p:cNvSpPr>
          <p:nvPr/>
        </p:nvSpPr>
        <p:spPr bwMode="auto">
          <a:xfrm>
            <a:off x="1252538" y="5046663"/>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Front</a:t>
            </a:r>
          </a:p>
        </p:txBody>
      </p:sp>
      <p:sp>
        <p:nvSpPr>
          <p:cNvPr id="87168" name="Rectangle 128"/>
          <p:cNvSpPr>
            <a:spLocks noChangeArrowheads="1"/>
          </p:cNvSpPr>
          <p:nvPr/>
        </p:nvSpPr>
        <p:spPr bwMode="auto">
          <a:xfrm>
            <a:off x="6902450" y="5046663"/>
            <a:ext cx="80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Back</a:t>
            </a:r>
          </a:p>
        </p:txBody>
      </p:sp>
      <p:grpSp>
        <p:nvGrpSpPr>
          <p:cNvPr id="87169" name="Group 129"/>
          <p:cNvGrpSpPr>
            <a:grpSpLocks/>
          </p:cNvGrpSpPr>
          <p:nvPr/>
        </p:nvGrpSpPr>
        <p:grpSpPr bwMode="auto">
          <a:xfrm>
            <a:off x="6807200" y="5459413"/>
            <a:ext cx="1071563" cy="541337"/>
            <a:chOff x="912" y="3360"/>
            <a:chExt cx="720" cy="551"/>
          </a:xfrm>
        </p:grpSpPr>
        <p:grpSp>
          <p:nvGrpSpPr>
            <p:cNvPr id="87170" name="Group 130"/>
            <p:cNvGrpSpPr>
              <a:grpSpLocks/>
            </p:cNvGrpSpPr>
            <p:nvPr/>
          </p:nvGrpSpPr>
          <p:grpSpPr bwMode="auto">
            <a:xfrm>
              <a:off x="912" y="3360"/>
              <a:ext cx="720" cy="480"/>
              <a:chOff x="912" y="3360"/>
              <a:chExt cx="720" cy="480"/>
            </a:xfrm>
          </p:grpSpPr>
          <p:sp>
            <p:nvSpPr>
              <p:cNvPr id="87171" name="Line 131"/>
              <p:cNvSpPr>
                <a:spLocks noChangeShapeType="1"/>
              </p:cNvSpPr>
              <p:nvPr/>
            </p:nvSpPr>
            <p:spPr bwMode="auto">
              <a:xfrm>
                <a:off x="91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72" name="Line 132"/>
              <p:cNvSpPr>
                <a:spLocks noChangeShapeType="1"/>
              </p:cNvSpPr>
              <p:nvPr/>
            </p:nvSpPr>
            <p:spPr bwMode="auto">
              <a:xfrm>
                <a:off x="912" y="336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73" name="Line 133"/>
              <p:cNvSpPr>
                <a:spLocks noChangeShapeType="1"/>
              </p:cNvSpPr>
              <p:nvPr/>
            </p:nvSpPr>
            <p:spPr bwMode="auto">
              <a:xfrm>
                <a:off x="1632"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74" name="Line 134"/>
              <p:cNvSpPr>
                <a:spLocks noChangeShapeType="1"/>
              </p:cNvSpPr>
              <p:nvPr/>
            </p:nvSpPr>
            <p:spPr bwMode="auto">
              <a:xfrm>
                <a:off x="912" y="3840"/>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75" name="Line 135"/>
              <p:cNvSpPr>
                <a:spLocks noChangeShapeType="1"/>
              </p:cNvSpPr>
              <p:nvPr/>
            </p:nvSpPr>
            <p:spPr bwMode="auto">
              <a:xfrm>
                <a:off x="1440" y="336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176" name="Rectangle 136"/>
            <p:cNvSpPr>
              <a:spLocks noChangeArrowheads="1"/>
            </p:cNvSpPr>
            <p:nvPr/>
          </p:nvSpPr>
          <p:spPr bwMode="auto">
            <a:xfrm>
              <a:off x="1094" y="3446"/>
              <a:ext cx="27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X</a:t>
              </a:r>
            </a:p>
          </p:txBody>
        </p:sp>
      </p:grpSp>
      <p:sp>
        <p:nvSpPr>
          <p:cNvPr id="87177" name="Line 137"/>
          <p:cNvSpPr>
            <a:spLocks noChangeShapeType="1"/>
          </p:cNvSpPr>
          <p:nvPr/>
        </p:nvSpPr>
        <p:spPr bwMode="auto">
          <a:xfrm>
            <a:off x="6280150" y="5702300"/>
            <a:ext cx="52387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Infix Expressions</a:t>
            </a:r>
          </a:p>
        </p:txBody>
      </p:sp>
      <p:sp>
        <p:nvSpPr>
          <p:cNvPr id="89091"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a:ea typeface="굴림" pitchFamily="50" charset="-127"/>
              </a:rPr>
              <a:t>Example: </a:t>
            </a:r>
            <a:r>
              <a:rPr lang="en-US" altLang="ko-KR">
                <a:latin typeface="Courier New" pitchFamily="49" charset="0"/>
                <a:ea typeface="굴림" pitchFamily="50" charset="-127"/>
              </a:rPr>
              <a:t>1 + 2 * ( 3 + 4 )</a:t>
            </a:r>
            <a:endParaRPr lang="en-US" altLang="ko-KR">
              <a:ea typeface="굴림" pitchFamily="50" charset="-127"/>
            </a:endParaRPr>
          </a:p>
          <a:p>
            <a:r>
              <a:rPr lang="en-US" altLang="ko-KR">
                <a:solidFill>
                  <a:srgbClr val="C804AC"/>
                </a:solidFill>
                <a:ea typeface="굴림" pitchFamily="50" charset="-127"/>
              </a:rPr>
              <a:t>Operands</a:t>
            </a:r>
            <a:r>
              <a:rPr lang="en-US" altLang="ko-KR">
                <a:ea typeface="굴림" pitchFamily="50" charset="-127"/>
              </a:rPr>
              <a:t> appear both before and after </a:t>
            </a:r>
            <a:r>
              <a:rPr lang="en-US" altLang="ko-KR">
                <a:solidFill>
                  <a:srgbClr val="C804AC"/>
                </a:solidFill>
                <a:ea typeface="굴림" pitchFamily="50" charset="-127"/>
              </a:rPr>
              <a:t>operator</a:t>
            </a:r>
            <a:r>
              <a:rPr lang="en-US" altLang="ko-KR">
                <a:ea typeface="굴림" pitchFamily="50" charset="-127"/>
              </a:rPr>
              <a:t>.</a:t>
            </a:r>
          </a:p>
          <a:p>
            <a:r>
              <a:rPr lang="en-US" altLang="ko-KR">
                <a:ea typeface="굴림" pitchFamily="50" charset="-127"/>
              </a:rPr>
              <a:t>When there are several operators, </a:t>
            </a:r>
            <a:r>
              <a:rPr lang="en-US" altLang="ko-KR" i="1">
                <a:solidFill>
                  <a:srgbClr val="C804AC"/>
                </a:solidFill>
                <a:ea typeface="굴림" pitchFamily="50" charset="-127"/>
              </a:rPr>
              <a:t>precedence</a:t>
            </a:r>
            <a:r>
              <a:rPr lang="en-US" altLang="ko-KR">
                <a:ea typeface="굴림" pitchFamily="50" charset="-127"/>
              </a:rPr>
              <a:t> and </a:t>
            </a:r>
            <a:r>
              <a:rPr lang="en-US" altLang="ko-KR" i="1">
                <a:solidFill>
                  <a:srgbClr val="C804AC"/>
                </a:solidFill>
                <a:ea typeface="굴림" pitchFamily="50" charset="-127"/>
              </a:rPr>
              <a:t>associativity</a:t>
            </a:r>
            <a:r>
              <a:rPr lang="en-US" altLang="ko-KR">
                <a:ea typeface="굴림" pitchFamily="50" charset="-127"/>
              </a:rPr>
              <a:t> determine how operators are processed.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304800"/>
            <a:ext cx="7772400" cy="927100"/>
          </a:xfrm>
          <a:noFill/>
          <a:ln/>
        </p:spPr>
        <p:txBody>
          <a:bodyPr lIns="92075" tIns="46038" rIns="92075" bIns="46038" anchor="ctr"/>
          <a:lstStyle/>
          <a:p>
            <a:r>
              <a:rPr lang="en-US" altLang="ko-KR">
                <a:ea typeface="굴림" pitchFamily="50" charset="-127"/>
              </a:rPr>
              <a:t>Precedence and Associativity</a:t>
            </a:r>
          </a:p>
        </p:txBody>
      </p:sp>
      <p:sp>
        <p:nvSpPr>
          <p:cNvPr id="92163" name="Rectangle 3" descr="Rectangle: Click to edit Master text styles&#10;Second level&#10;Third level&#10;Fourth level&#10;Fifth level"/>
          <p:cNvSpPr>
            <a:spLocks noGrp="1" noChangeArrowheads="1"/>
          </p:cNvSpPr>
          <p:nvPr>
            <p:ph idx="1"/>
          </p:nvPr>
        </p:nvSpPr>
        <p:spPr>
          <a:xfrm>
            <a:off x="838200" y="1509713"/>
            <a:ext cx="7772400" cy="4921250"/>
          </a:xfrm>
          <a:noFill/>
          <a:ln/>
        </p:spPr>
        <p:txBody>
          <a:bodyPr lIns="92075" tIns="46038" rIns="92075" bIns="46038"/>
          <a:lstStyle/>
          <a:p>
            <a:r>
              <a:rPr lang="en-US" altLang="ko-KR" sz="2800" i="1">
                <a:solidFill>
                  <a:srgbClr val="C804AC"/>
                </a:solidFill>
                <a:ea typeface="굴림" pitchFamily="50" charset="-127"/>
              </a:rPr>
              <a:t>Precedence</a:t>
            </a:r>
            <a:r>
              <a:rPr lang="en-US" altLang="ko-KR" sz="2800">
                <a:ea typeface="굴림" pitchFamily="50" charset="-127"/>
              </a:rPr>
              <a:t>: used to decide which of two operators should be processed.</a:t>
            </a:r>
          </a:p>
          <a:p>
            <a:pPr lvl="2"/>
            <a:r>
              <a:rPr lang="en-US" altLang="ko-KR" sz="2000">
                <a:ea typeface="굴림" pitchFamily="50" charset="-127"/>
              </a:rPr>
              <a:t>Exponentiation</a:t>
            </a:r>
          </a:p>
          <a:p>
            <a:pPr lvl="2"/>
            <a:r>
              <a:rPr lang="en-US" altLang="ko-KR" sz="2000">
                <a:ea typeface="굴림" pitchFamily="50" charset="-127"/>
              </a:rPr>
              <a:t>Multiplication/Division</a:t>
            </a:r>
          </a:p>
          <a:p>
            <a:pPr lvl="2"/>
            <a:r>
              <a:rPr lang="en-US" altLang="ko-KR" sz="2000">
                <a:ea typeface="굴림" pitchFamily="50" charset="-127"/>
              </a:rPr>
              <a:t>Addition/Subtraction</a:t>
            </a:r>
          </a:p>
          <a:p>
            <a:r>
              <a:rPr lang="en-US" altLang="ko-KR" sz="2800" i="1">
                <a:solidFill>
                  <a:srgbClr val="C804AC"/>
                </a:solidFill>
                <a:ea typeface="굴림" pitchFamily="50" charset="-127"/>
              </a:rPr>
              <a:t>Associativity</a:t>
            </a:r>
            <a:r>
              <a:rPr lang="en-US" altLang="ko-KR" sz="2800">
                <a:ea typeface="굴림" pitchFamily="50" charset="-127"/>
              </a:rPr>
              <a:t>: used to decide which of two operators should be processed when both operators have same precedence.</a:t>
            </a:r>
          </a:p>
          <a:p>
            <a:pPr lvl="2"/>
            <a:r>
              <a:rPr lang="en-US" altLang="ko-KR" sz="2000">
                <a:ea typeface="굴림" pitchFamily="50" charset="-127"/>
              </a:rPr>
              <a:t>Exponentiation: Right to Left</a:t>
            </a:r>
          </a:p>
          <a:p>
            <a:pPr lvl="2"/>
            <a:r>
              <a:rPr lang="en-US" altLang="ko-KR" sz="2000">
                <a:ea typeface="굴림" pitchFamily="50" charset="-127"/>
              </a:rPr>
              <a:t>Multiplication/Division: Left to Right</a:t>
            </a:r>
          </a:p>
          <a:p>
            <a:pPr lvl="2"/>
            <a:r>
              <a:rPr lang="en-US" altLang="ko-KR" sz="2000">
                <a:ea typeface="굴림" pitchFamily="50" charset="-127"/>
              </a:rPr>
              <a:t>Addition/Subtraction: Left to Right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Examples</a:t>
            </a:r>
          </a:p>
        </p:txBody>
      </p:sp>
      <p:sp>
        <p:nvSpPr>
          <p:cNvPr id="94211"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a:ea typeface="굴림" pitchFamily="50" charset="-127"/>
              </a:rPr>
              <a:t>4-4-4 evaluates to -4</a:t>
            </a:r>
          </a:p>
          <a:p>
            <a:r>
              <a:rPr lang="en-US" altLang="ko-KR">
                <a:ea typeface="굴림" pitchFamily="50" charset="-127"/>
              </a:rPr>
              <a:t>2^2^3 evaluates to 256 (exponentiation)</a:t>
            </a:r>
          </a:p>
          <a:p>
            <a:r>
              <a:rPr lang="en-US" altLang="ko-KR">
                <a:ea typeface="굴림" pitchFamily="50" charset="-127"/>
              </a:rPr>
              <a:t>Parenthesis override precedence and associativity.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304800"/>
            <a:ext cx="7772400" cy="619125"/>
          </a:xfrm>
        </p:spPr>
        <p:txBody>
          <a:bodyPr/>
          <a:lstStyle/>
          <a:p>
            <a:r>
              <a:rPr lang="en-US" sz="3200"/>
              <a:t>The List ADT</a:t>
            </a:r>
          </a:p>
        </p:txBody>
      </p:sp>
      <p:sp>
        <p:nvSpPr>
          <p:cNvPr id="61443" name="Rectangle 3" descr="Rectangle: Click to edit Master text styles&#10;Second level&#10;Third level&#10;Fourth level&#10;Fifth level"/>
          <p:cNvSpPr>
            <a:spLocks noGrp="1" noChangeArrowheads="1"/>
          </p:cNvSpPr>
          <p:nvPr>
            <p:ph idx="1"/>
          </p:nvPr>
        </p:nvSpPr>
        <p:spPr>
          <a:xfrm>
            <a:off x="407988" y="1085850"/>
            <a:ext cx="8564562" cy="5364163"/>
          </a:xfrm>
        </p:spPr>
        <p:txBody>
          <a:bodyPr/>
          <a:lstStyle/>
          <a:p>
            <a:pPr>
              <a:lnSpc>
                <a:spcPct val="90000"/>
              </a:lnSpc>
            </a:pPr>
            <a:r>
              <a:rPr lang="en-US" sz="2400"/>
              <a:t>A </a:t>
            </a:r>
            <a:r>
              <a:rPr lang="en-US" sz="2400" i="1">
                <a:solidFill>
                  <a:schemeClr val="hlink"/>
                </a:solidFill>
              </a:rPr>
              <a:t>list</a:t>
            </a:r>
            <a:r>
              <a:rPr lang="en-US" sz="2400" i="1"/>
              <a:t> </a:t>
            </a:r>
            <a:r>
              <a:rPr lang="en-US" sz="2400"/>
              <a:t> is a dynamic </a:t>
            </a:r>
            <a:r>
              <a:rPr lang="en-US" sz="2400">
                <a:solidFill>
                  <a:srgbClr val="C804AC"/>
                </a:solidFill>
              </a:rPr>
              <a:t>ordered</a:t>
            </a:r>
            <a:r>
              <a:rPr lang="en-US" sz="2400"/>
              <a:t> sequence of </a:t>
            </a:r>
            <a:r>
              <a:rPr lang="en-US" sz="2400">
                <a:solidFill>
                  <a:srgbClr val="C804AC"/>
                </a:solidFill>
              </a:rPr>
              <a:t>homogeneous</a:t>
            </a:r>
            <a:r>
              <a:rPr lang="en-US" sz="2400"/>
              <a:t> elements: A</a:t>
            </a:r>
            <a:r>
              <a:rPr lang="en-US" sz="2400" baseline="-25000"/>
              <a:t>1</a:t>
            </a:r>
            <a:r>
              <a:rPr lang="en-US" sz="2400"/>
              <a:t>, A</a:t>
            </a:r>
            <a:r>
              <a:rPr lang="en-US" sz="2400" baseline="-25000"/>
              <a:t>2</a:t>
            </a:r>
            <a:r>
              <a:rPr lang="en-US" sz="2400"/>
              <a:t>, …, A</a:t>
            </a:r>
            <a:r>
              <a:rPr lang="en-US" sz="2400" baseline="-25000"/>
              <a:t>N</a:t>
            </a:r>
            <a:r>
              <a:rPr lang="en-US" sz="2400"/>
              <a:t>, where A</a:t>
            </a:r>
            <a:r>
              <a:rPr lang="en-US" sz="2400" baseline="-25000"/>
              <a:t>i</a:t>
            </a:r>
            <a:r>
              <a:rPr lang="en-US" sz="2400"/>
              <a:t> is the </a:t>
            </a:r>
            <a:r>
              <a:rPr lang="en-US" sz="2400" i="1"/>
              <a:t>i-</a:t>
            </a:r>
            <a:r>
              <a:rPr lang="en-US" sz="2400"/>
              <a:t>th element of the list.</a:t>
            </a:r>
          </a:p>
          <a:p>
            <a:pPr>
              <a:lnSpc>
                <a:spcPct val="90000"/>
              </a:lnSpc>
            </a:pPr>
            <a:r>
              <a:rPr lang="en-US" sz="2400"/>
              <a:t>The </a:t>
            </a:r>
            <a:r>
              <a:rPr lang="en-US" sz="2400" i="1"/>
              <a:t>size </a:t>
            </a:r>
            <a:r>
              <a:rPr lang="en-US" sz="2400"/>
              <a:t>of the list is N. A list of size 0 is an </a:t>
            </a:r>
            <a:r>
              <a:rPr lang="en-US" sz="2400" i="1">
                <a:solidFill>
                  <a:schemeClr val="hlink"/>
                </a:solidFill>
              </a:rPr>
              <a:t>empty list</a:t>
            </a:r>
            <a:r>
              <a:rPr lang="en-US" sz="2400"/>
              <a:t>.</a:t>
            </a:r>
          </a:p>
          <a:p>
            <a:pPr>
              <a:lnSpc>
                <a:spcPct val="90000"/>
              </a:lnSpc>
            </a:pPr>
            <a:r>
              <a:rPr lang="en-US" sz="2400"/>
              <a:t>The </a:t>
            </a:r>
            <a:r>
              <a:rPr lang="en-US" sz="2400" i="1">
                <a:solidFill>
                  <a:schemeClr val="hlink"/>
                </a:solidFill>
              </a:rPr>
              <a:t>position</a:t>
            </a:r>
            <a:r>
              <a:rPr lang="en-US" sz="2400" i="1"/>
              <a:t> </a:t>
            </a:r>
            <a:r>
              <a:rPr lang="en-US" sz="2400"/>
              <a:t>of element A</a:t>
            </a:r>
            <a:r>
              <a:rPr lang="en-US" sz="2400" baseline="-25000"/>
              <a:t>i</a:t>
            </a:r>
            <a:r>
              <a:rPr lang="en-US" sz="2400"/>
              <a:t> is i; positions range from 1 to N.</a:t>
            </a:r>
          </a:p>
          <a:p>
            <a:pPr>
              <a:lnSpc>
                <a:spcPct val="90000"/>
              </a:lnSpc>
            </a:pPr>
            <a:r>
              <a:rPr lang="en-US" sz="2400"/>
              <a:t>For any list except the empty list, we say that A</a:t>
            </a:r>
            <a:r>
              <a:rPr lang="en-US" sz="2400" baseline="-25000"/>
              <a:t>i+1</a:t>
            </a:r>
            <a:r>
              <a:rPr lang="en-US" sz="2400"/>
              <a:t> </a:t>
            </a:r>
            <a:r>
              <a:rPr lang="en-US" sz="2400">
                <a:solidFill>
                  <a:schemeClr val="hlink"/>
                </a:solidFill>
              </a:rPr>
              <a:t>succeeds</a:t>
            </a:r>
            <a:r>
              <a:rPr lang="en-US" sz="2400"/>
              <a:t> A</a:t>
            </a:r>
            <a:r>
              <a:rPr lang="en-US" sz="2400" baseline="-25000"/>
              <a:t>i</a:t>
            </a:r>
            <a:r>
              <a:rPr lang="en-US" sz="2400"/>
              <a:t> (i&lt;N) and that A</a:t>
            </a:r>
            <a:r>
              <a:rPr lang="en-US" sz="2400" baseline="-25000"/>
              <a:t>i-1</a:t>
            </a:r>
            <a:r>
              <a:rPr lang="en-US" sz="2400"/>
              <a:t> </a:t>
            </a:r>
            <a:r>
              <a:rPr lang="en-US" sz="2400">
                <a:solidFill>
                  <a:schemeClr val="hlink"/>
                </a:solidFill>
              </a:rPr>
              <a:t>precedes</a:t>
            </a:r>
            <a:r>
              <a:rPr lang="en-US" sz="2400"/>
              <a:t> A</a:t>
            </a:r>
            <a:r>
              <a:rPr lang="en-US" sz="2400" baseline="-25000"/>
              <a:t>i</a:t>
            </a:r>
            <a:r>
              <a:rPr lang="en-US" sz="2400"/>
              <a:t> (i&gt;1). We will not define the predecessor of A</a:t>
            </a:r>
            <a:r>
              <a:rPr lang="en-US" sz="2400" baseline="-25000"/>
              <a:t>1</a:t>
            </a:r>
            <a:r>
              <a:rPr lang="en-US" sz="2400"/>
              <a:t> or the successor of A</a:t>
            </a:r>
            <a:r>
              <a:rPr lang="en-US" sz="2400" baseline="-25000"/>
              <a:t>N</a:t>
            </a:r>
            <a:r>
              <a:rPr lang="en-US" sz="2400"/>
              <a:t>.</a:t>
            </a:r>
          </a:p>
          <a:p>
            <a:pPr>
              <a:lnSpc>
                <a:spcPct val="90000"/>
              </a:lnSpc>
            </a:pPr>
            <a:r>
              <a:rPr lang="en-US" sz="2400"/>
              <a:t>Some popular operations for a list</a:t>
            </a:r>
          </a:p>
          <a:p>
            <a:pPr lvl="1">
              <a:lnSpc>
                <a:spcPct val="90000"/>
              </a:lnSpc>
            </a:pPr>
            <a:r>
              <a:rPr lang="en-US" sz="2000">
                <a:solidFill>
                  <a:srgbClr val="C804AC"/>
                </a:solidFill>
                <a:latin typeface="Batang" pitchFamily="18" charset="-127"/>
              </a:rPr>
              <a:t>printList</a:t>
            </a:r>
            <a:r>
              <a:rPr lang="en-US" sz="2000"/>
              <a:t> and </a:t>
            </a:r>
            <a:r>
              <a:rPr lang="en-US" sz="2000">
                <a:solidFill>
                  <a:srgbClr val="C804AC"/>
                </a:solidFill>
                <a:latin typeface="Batang" pitchFamily="18" charset="-127"/>
              </a:rPr>
              <a:t>makeEmpty</a:t>
            </a:r>
          </a:p>
          <a:p>
            <a:pPr lvl="1">
              <a:lnSpc>
                <a:spcPct val="90000"/>
              </a:lnSpc>
            </a:pPr>
            <a:r>
              <a:rPr lang="en-US" sz="2000">
                <a:solidFill>
                  <a:srgbClr val="C804AC"/>
                </a:solidFill>
                <a:latin typeface="Batang" pitchFamily="18" charset="-127"/>
              </a:rPr>
              <a:t>find</a:t>
            </a:r>
            <a:r>
              <a:rPr lang="en-US" sz="2000"/>
              <a:t>: returns the position of the first occurrence of an element</a:t>
            </a:r>
          </a:p>
          <a:p>
            <a:pPr lvl="1">
              <a:lnSpc>
                <a:spcPct val="90000"/>
              </a:lnSpc>
            </a:pPr>
            <a:r>
              <a:rPr lang="en-US" sz="2000">
                <a:solidFill>
                  <a:srgbClr val="C804AC"/>
                </a:solidFill>
                <a:latin typeface="Batang" pitchFamily="18" charset="-127"/>
              </a:rPr>
              <a:t>insert</a:t>
            </a:r>
            <a:r>
              <a:rPr lang="en-US" sz="2000"/>
              <a:t> and </a:t>
            </a:r>
            <a:r>
              <a:rPr lang="en-US" sz="2000">
                <a:solidFill>
                  <a:srgbClr val="C804AC"/>
                </a:solidFill>
                <a:latin typeface="Batang" pitchFamily="18" charset="-127"/>
              </a:rPr>
              <a:t>remove</a:t>
            </a:r>
            <a:r>
              <a:rPr lang="en-US" sz="2000"/>
              <a:t>: generally inserts and removes some element from some position in the list</a:t>
            </a:r>
          </a:p>
          <a:p>
            <a:pPr lvl="1">
              <a:lnSpc>
                <a:spcPct val="90000"/>
              </a:lnSpc>
            </a:pPr>
            <a:r>
              <a:rPr lang="en-US" sz="2000">
                <a:solidFill>
                  <a:srgbClr val="C804AC"/>
                </a:solidFill>
                <a:latin typeface="Batang" pitchFamily="18" charset="-127"/>
              </a:rPr>
              <a:t>findKth</a:t>
            </a:r>
            <a:r>
              <a:rPr lang="en-US" sz="2000"/>
              <a:t>: returns the </a:t>
            </a:r>
            <a:r>
              <a:rPr lang="en-US" sz="2000" i="1"/>
              <a:t>k</a:t>
            </a:r>
            <a:r>
              <a:rPr lang="en-US" sz="2000"/>
              <a:t>th element in the list.</a:t>
            </a:r>
          </a:p>
          <a:p>
            <a:pPr lvl="1">
              <a:lnSpc>
                <a:spcPct val="9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Difficulty of Infix Evaluation</a:t>
            </a:r>
          </a:p>
        </p:txBody>
      </p:sp>
      <p:sp>
        <p:nvSpPr>
          <p:cNvPr id="96259"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sz="2800" dirty="0">
                <a:ea typeface="굴림" pitchFamily="50" charset="-127"/>
              </a:rPr>
              <a:t>Infix evaluation is difficult because of precedence rules: </a:t>
            </a:r>
            <a:r>
              <a:rPr lang="en-US" altLang="ko-KR" sz="2800" dirty="0">
                <a:solidFill>
                  <a:srgbClr val="C804AC"/>
                </a:solidFill>
                <a:ea typeface="굴림" pitchFamily="50" charset="-127"/>
              </a:rPr>
              <a:t>when an operator is seen, it may or may not need to be deferred</a:t>
            </a:r>
            <a:r>
              <a:rPr lang="en-US" altLang="ko-KR" sz="2800" dirty="0">
                <a:ea typeface="굴림" pitchFamily="50" charset="-127"/>
              </a:rPr>
              <a:t>.</a:t>
            </a:r>
          </a:p>
          <a:p>
            <a:pPr lvl="2"/>
            <a:r>
              <a:rPr lang="en-US" altLang="ko-KR" sz="2000" dirty="0">
                <a:ea typeface="굴림" pitchFamily="50" charset="-127"/>
              </a:rPr>
              <a:t>2 + 3 – 4</a:t>
            </a:r>
          </a:p>
          <a:p>
            <a:pPr lvl="2"/>
            <a:r>
              <a:rPr lang="en-US" altLang="ko-KR" sz="2000" dirty="0">
                <a:ea typeface="굴림" pitchFamily="50" charset="-127"/>
              </a:rPr>
              <a:t>2 – 4 / 5</a:t>
            </a:r>
          </a:p>
          <a:p>
            <a:r>
              <a:rPr lang="en-US" altLang="ko-KR" sz="2800" dirty="0">
                <a:ea typeface="굴림" pitchFamily="50" charset="-127"/>
              </a:rPr>
              <a:t>Even if operator needs to be used, the second operand has still not been processed.</a:t>
            </a:r>
          </a:p>
          <a:p>
            <a:pPr lvl="2"/>
            <a:r>
              <a:rPr lang="en-US" altLang="ko-KR" sz="2000" dirty="0">
                <a:ea typeface="굴림" pitchFamily="50" charset="-127"/>
              </a:rPr>
              <a:t>1 + 2 * …</a:t>
            </a:r>
          </a:p>
          <a:p>
            <a:r>
              <a:rPr lang="en-US" altLang="ko-KR" sz="2800" dirty="0">
                <a:ea typeface="굴림" pitchFamily="50" charset="-127"/>
              </a:rPr>
              <a:t>Alternate form is the </a:t>
            </a:r>
            <a:r>
              <a:rPr lang="en-US" altLang="ko-KR" sz="2800" i="1" dirty="0">
                <a:solidFill>
                  <a:srgbClr val="C804AC"/>
                </a:solidFill>
                <a:ea typeface="굴림" pitchFamily="50" charset="-127"/>
              </a:rPr>
              <a:t>postfix expression</a:t>
            </a:r>
            <a:r>
              <a:rPr lang="en-US" altLang="ko-KR" sz="2800" dirty="0">
                <a:solidFill>
                  <a:srgbClr val="C804AC"/>
                </a:solidFill>
                <a:ea typeface="굴림" pitchFamily="50" charset="-127"/>
              </a:rPr>
              <a:t>.</a:t>
            </a:r>
          </a:p>
        </p:txBody>
      </p:sp>
      <p:sp>
        <p:nvSpPr>
          <p:cNvPr id="96260" name="Oval 4"/>
          <p:cNvSpPr>
            <a:spLocks noChangeArrowheads="1"/>
          </p:cNvSpPr>
          <p:nvPr/>
        </p:nvSpPr>
        <p:spPr bwMode="auto">
          <a:xfrm>
            <a:off x="1838325" y="2916238"/>
            <a:ext cx="188913" cy="444500"/>
          </a:xfrm>
          <a:prstGeom prst="ellipse">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1" name="Oval 5"/>
          <p:cNvSpPr>
            <a:spLocks noChangeArrowheads="1"/>
          </p:cNvSpPr>
          <p:nvPr/>
        </p:nvSpPr>
        <p:spPr bwMode="auto">
          <a:xfrm>
            <a:off x="1836738" y="3360738"/>
            <a:ext cx="188913" cy="444500"/>
          </a:xfrm>
          <a:prstGeom prst="ellipse">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linds(horizontal)">
                                      <p:cBhvr>
                                        <p:cTn id="7" dur="5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blinds(horizontal)">
                                      <p:cBhvr>
                                        <p:cTn id="12"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P spid="962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Postfix Expression</a:t>
            </a:r>
          </a:p>
        </p:txBody>
      </p:sp>
      <p:sp>
        <p:nvSpPr>
          <p:cNvPr id="98307" name="Rectangle 3" descr="Rectangle: Click to edit Master text styles&#10;Second level&#10;Third level&#10;Fourth level&#10;Fifth level"/>
          <p:cNvSpPr>
            <a:spLocks noGrp="1" noChangeArrowheads="1"/>
          </p:cNvSpPr>
          <p:nvPr>
            <p:ph idx="1"/>
          </p:nvPr>
        </p:nvSpPr>
        <p:spPr>
          <a:xfrm>
            <a:off x="609600" y="1393825"/>
            <a:ext cx="7772400" cy="4854575"/>
          </a:xfrm>
          <a:noFill/>
          <a:ln/>
        </p:spPr>
        <p:txBody>
          <a:bodyPr lIns="92075" tIns="46038" rIns="92075" bIns="46038"/>
          <a:lstStyle/>
          <a:p>
            <a:pPr>
              <a:lnSpc>
                <a:spcPct val="90000"/>
              </a:lnSpc>
            </a:pPr>
            <a:r>
              <a:rPr lang="en-US" altLang="ko-KR">
                <a:ea typeface="굴림" pitchFamily="50" charset="-127"/>
              </a:rPr>
              <a:t>A </a:t>
            </a:r>
            <a:r>
              <a:rPr lang="en-US" altLang="ko-KR" i="1">
                <a:solidFill>
                  <a:srgbClr val="C804AC"/>
                </a:solidFill>
                <a:ea typeface="굴림" pitchFamily="50" charset="-127"/>
              </a:rPr>
              <a:t>postfix expression</a:t>
            </a:r>
            <a:r>
              <a:rPr lang="en-US" altLang="ko-KR">
                <a:ea typeface="굴림" pitchFamily="50" charset="-127"/>
              </a:rPr>
              <a:t> is a series of operators and operands. The operands are always known when an operator is about to be processed. </a:t>
            </a:r>
            <a:r>
              <a:rPr lang="en-US" altLang="ko-KR">
                <a:solidFill>
                  <a:srgbClr val="C804AC"/>
                </a:solidFill>
                <a:ea typeface="굴림" pitchFamily="50" charset="-127"/>
              </a:rPr>
              <a:t>A postfix expression requires no knowledge of precedence or associativity</a:t>
            </a:r>
            <a:r>
              <a:rPr lang="en-US" altLang="ko-KR">
                <a:ea typeface="굴림" pitchFamily="50" charset="-127"/>
              </a:rPr>
              <a:t>.</a:t>
            </a:r>
          </a:p>
          <a:p>
            <a:pPr>
              <a:lnSpc>
                <a:spcPct val="90000"/>
              </a:lnSpc>
            </a:pPr>
            <a:r>
              <a:rPr lang="en-US" altLang="ko-KR">
                <a:ea typeface="굴림" pitchFamily="50" charset="-127"/>
              </a:rPr>
              <a:t>Example of a postfix expression:</a:t>
            </a:r>
          </a:p>
          <a:p>
            <a:pPr lvl="2">
              <a:lnSpc>
                <a:spcPct val="90000"/>
              </a:lnSpc>
            </a:pPr>
            <a:r>
              <a:rPr lang="en-US" altLang="ko-KR">
                <a:ea typeface="굴림" pitchFamily="50" charset="-127"/>
              </a:rPr>
              <a:t>1 2 3 * +</a:t>
            </a:r>
          </a:p>
          <a:p>
            <a:pPr>
              <a:lnSpc>
                <a:spcPct val="90000"/>
              </a:lnSpc>
            </a:pPr>
            <a:r>
              <a:rPr lang="en-US" altLang="ko-KR">
                <a:ea typeface="굴림" pitchFamily="50" charset="-127"/>
              </a:rPr>
              <a:t>Use a </a:t>
            </a:r>
            <a:r>
              <a:rPr lang="en-US" altLang="ko-KR">
                <a:solidFill>
                  <a:srgbClr val="C804AC"/>
                </a:solidFill>
                <a:ea typeface="굴림" pitchFamily="50" charset="-127"/>
              </a:rPr>
              <a:t>stack</a:t>
            </a:r>
            <a:r>
              <a:rPr lang="en-US" altLang="ko-KR">
                <a:ea typeface="굴림" pitchFamily="50" charset="-127"/>
              </a:rPr>
              <a:t> to evaluate a postfix expression.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Postfix Machine</a:t>
            </a:r>
          </a:p>
        </p:txBody>
      </p:sp>
      <p:sp>
        <p:nvSpPr>
          <p:cNvPr id="100355"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sz="2800">
                <a:ea typeface="굴림" pitchFamily="50" charset="-127"/>
              </a:rPr>
              <a:t>When an </a:t>
            </a:r>
            <a:r>
              <a:rPr lang="en-US" altLang="ko-KR" sz="2800">
                <a:solidFill>
                  <a:srgbClr val="C804AC"/>
                </a:solidFill>
                <a:ea typeface="굴림" pitchFamily="50" charset="-127"/>
              </a:rPr>
              <a:t>operand</a:t>
            </a:r>
            <a:r>
              <a:rPr lang="en-US" altLang="ko-KR" sz="2800">
                <a:ea typeface="굴림" pitchFamily="50" charset="-127"/>
              </a:rPr>
              <a:t> is seen it is </a:t>
            </a:r>
            <a:r>
              <a:rPr lang="en-US" altLang="ko-KR" sz="2800">
                <a:solidFill>
                  <a:srgbClr val="C804AC"/>
                </a:solidFill>
                <a:ea typeface="굴림" pitchFamily="50" charset="-127"/>
              </a:rPr>
              <a:t>pushed</a:t>
            </a:r>
            <a:r>
              <a:rPr lang="en-US" altLang="ko-KR" sz="2800">
                <a:ea typeface="굴림" pitchFamily="50" charset="-127"/>
              </a:rPr>
              <a:t> onto a stack.</a:t>
            </a:r>
          </a:p>
          <a:p>
            <a:r>
              <a:rPr lang="en-US" altLang="ko-KR" sz="2800">
                <a:ea typeface="굴림" pitchFamily="50" charset="-127"/>
              </a:rPr>
              <a:t>When an </a:t>
            </a:r>
            <a:r>
              <a:rPr lang="en-US" altLang="ko-KR" sz="2800">
                <a:solidFill>
                  <a:srgbClr val="C804AC"/>
                </a:solidFill>
                <a:ea typeface="굴림" pitchFamily="50" charset="-127"/>
              </a:rPr>
              <a:t>operator</a:t>
            </a:r>
            <a:r>
              <a:rPr lang="en-US" altLang="ko-KR" sz="2800">
                <a:ea typeface="굴림" pitchFamily="50" charset="-127"/>
              </a:rPr>
              <a:t> is seen the </a:t>
            </a:r>
            <a:r>
              <a:rPr lang="en-US" altLang="ko-KR" sz="2800">
                <a:solidFill>
                  <a:srgbClr val="C804AC"/>
                </a:solidFill>
                <a:ea typeface="굴림" pitchFamily="50" charset="-127"/>
              </a:rPr>
              <a:t>operands are popped</a:t>
            </a:r>
            <a:r>
              <a:rPr lang="en-US" altLang="ko-KR" sz="2800">
                <a:ea typeface="굴림" pitchFamily="50" charset="-127"/>
              </a:rPr>
              <a:t>, the operators is evaluated, and the result is pushed onto the stack. </a:t>
            </a:r>
            <a:r>
              <a:rPr lang="en-US" altLang="ko-KR" sz="2800">
                <a:solidFill>
                  <a:schemeClr val="hlink"/>
                </a:solidFill>
                <a:ea typeface="굴림" pitchFamily="50" charset="-127"/>
              </a:rPr>
              <a:t>We assume binary operators</a:t>
            </a:r>
            <a:r>
              <a:rPr lang="en-US" altLang="ko-KR" sz="2800">
                <a:ea typeface="굴림" pitchFamily="50" charset="-127"/>
              </a:rPr>
              <a:t>.</a:t>
            </a:r>
          </a:p>
          <a:p>
            <a:r>
              <a:rPr lang="en-US" altLang="ko-KR" sz="2800">
                <a:ea typeface="굴림" pitchFamily="50" charset="-127"/>
              </a:rPr>
              <a:t>For binary operators, first popped item is second operand (matters for subtraction).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Postfix Example</a:t>
            </a:r>
          </a:p>
        </p:txBody>
      </p:sp>
      <p:sp>
        <p:nvSpPr>
          <p:cNvPr id="102403"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pPr>
              <a:lnSpc>
                <a:spcPct val="90000"/>
              </a:lnSpc>
            </a:pPr>
            <a:r>
              <a:rPr lang="en-US" altLang="ko-KR">
                <a:ea typeface="굴림" pitchFamily="50" charset="-127"/>
              </a:rPr>
              <a:t>1 2 3 * +</a:t>
            </a:r>
          </a:p>
          <a:p>
            <a:pPr>
              <a:lnSpc>
                <a:spcPct val="90000"/>
              </a:lnSpc>
            </a:pPr>
            <a:r>
              <a:rPr lang="en-US" altLang="ko-KR">
                <a:ea typeface="굴림" pitchFamily="50" charset="-127"/>
              </a:rPr>
              <a:t>Push 1, Push 2, Push 3.</a:t>
            </a:r>
          </a:p>
          <a:p>
            <a:pPr>
              <a:lnSpc>
                <a:spcPct val="90000"/>
              </a:lnSpc>
            </a:pPr>
            <a:r>
              <a:rPr lang="en-US" altLang="ko-KR">
                <a:ea typeface="굴림" pitchFamily="50" charset="-127"/>
              </a:rPr>
              <a:t>When * is seen, Pop 3, Pop 2, evaluate 2 * 3, and Push the result 6.</a:t>
            </a:r>
          </a:p>
          <a:p>
            <a:pPr>
              <a:lnSpc>
                <a:spcPct val="90000"/>
              </a:lnSpc>
            </a:pPr>
            <a:r>
              <a:rPr lang="en-US" altLang="ko-KR">
                <a:ea typeface="굴림" pitchFamily="50" charset="-127"/>
              </a:rPr>
              <a:t>When + is seen, Pop 6, Pop 1, evaluate 1 + 6, and Push the result 7.</a:t>
            </a:r>
          </a:p>
          <a:p>
            <a:pPr>
              <a:lnSpc>
                <a:spcPct val="90000"/>
              </a:lnSpc>
            </a:pPr>
            <a:r>
              <a:rPr lang="en-US" altLang="ko-KR">
                <a:ea typeface="굴림" pitchFamily="50" charset="-127"/>
              </a:rPr>
              <a:t>At end of expression, stack should have one item, which is the answer.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Postfix Example, Continued</a:t>
            </a:r>
          </a:p>
        </p:txBody>
      </p:sp>
      <p:sp>
        <p:nvSpPr>
          <p:cNvPr id="104451"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pPr>
              <a:buFont typeface="Wingdings" pitchFamily="2" charset="2"/>
              <a:buNone/>
            </a:pPr>
            <a:r>
              <a:rPr lang="en-US" altLang="ko-KR">
                <a:ea typeface="굴림" pitchFamily="50" charset="-127"/>
              </a:rPr>
              <a:t> </a:t>
            </a:r>
          </a:p>
        </p:txBody>
      </p:sp>
      <p:grpSp>
        <p:nvGrpSpPr>
          <p:cNvPr id="104452" name="Group 4"/>
          <p:cNvGrpSpPr>
            <a:grpSpLocks/>
          </p:cNvGrpSpPr>
          <p:nvPr/>
        </p:nvGrpSpPr>
        <p:grpSpPr bwMode="auto">
          <a:xfrm>
            <a:off x="1066800" y="3352800"/>
            <a:ext cx="609600" cy="974725"/>
            <a:chOff x="672" y="2112"/>
            <a:chExt cx="384" cy="614"/>
          </a:xfrm>
        </p:grpSpPr>
        <p:sp>
          <p:nvSpPr>
            <p:cNvPr id="104453" name="Line 5"/>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4" name="Line 6"/>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5" name="Line 7"/>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6" name="Rectangle 8"/>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457" name="Group 9"/>
          <p:cNvGrpSpPr>
            <a:grpSpLocks/>
          </p:cNvGrpSpPr>
          <p:nvPr/>
        </p:nvGrpSpPr>
        <p:grpSpPr bwMode="auto">
          <a:xfrm>
            <a:off x="6400800" y="3352800"/>
            <a:ext cx="609600" cy="974725"/>
            <a:chOff x="4032" y="2112"/>
            <a:chExt cx="384" cy="614"/>
          </a:xfrm>
        </p:grpSpPr>
        <p:sp>
          <p:nvSpPr>
            <p:cNvPr id="104458" name="Line 10"/>
            <p:cNvSpPr>
              <a:spLocks noChangeShapeType="1"/>
            </p:cNvSpPr>
            <p:nvPr/>
          </p:nvSpPr>
          <p:spPr bwMode="auto">
            <a:xfrm>
              <a:off x="403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9" name="Line 11"/>
            <p:cNvSpPr>
              <a:spLocks noChangeShapeType="1"/>
            </p:cNvSpPr>
            <p:nvPr/>
          </p:nvSpPr>
          <p:spPr bwMode="auto">
            <a:xfrm>
              <a:off x="403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0" name="Line 12"/>
            <p:cNvSpPr>
              <a:spLocks noChangeShapeType="1"/>
            </p:cNvSpPr>
            <p:nvPr/>
          </p:nvSpPr>
          <p:spPr bwMode="auto">
            <a:xfrm flipV="1">
              <a:off x="441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1" name="Rectangle 13"/>
            <p:cNvSpPr>
              <a:spLocks noChangeArrowheads="1"/>
            </p:cNvSpPr>
            <p:nvPr/>
          </p:nvSpPr>
          <p:spPr bwMode="auto">
            <a:xfrm>
              <a:off x="4166" y="243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7</a:t>
              </a:r>
            </a:p>
          </p:txBody>
        </p:sp>
      </p:grpSp>
      <p:grpSp>
        <p:nvGrpSpPr>
          <p:cNvPr id="104462" name="Group 14"/>
          <p:cNvGrpSpPr>
            <a:grpSpLocks/>
          </p:cNvGrpSpPr>
          <p:nvPr/>
        </p:nvGrpSpPr>
        <p:grpSpPr bwMode="auto">
          <a:xfrm>
            <a:off x="2133600" y="3352800"/>
            <a:ext cx="609600" cy="974725"/>
            <a:chOff x="1344" y="2112"/>
            <a:chExt cx="384" cy="614"/>
          </a:xfrm>
        </p:grpSpPr>
        <p:sp>
          <p:nvSpPr>
            <p:cNvPr id="104463" name="Line 15"/>
            <p:cNvSpPr>
              <a:spLocks noChangeShapeType="1"/>
            </p:cNvSpPr>
            <p:nvPr/>
          </p:nvSpPr>
          <p:spPr bwMode="auto">
            <a:xfrm>
              <a:off x="1344"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4" name="Line 16"/>
            <p:cNvSpPr>
              <a:spLocks noChangeShapeType="1"/>
            </p:cNvSpPr>
            <p:nvPr/>
          </p:nvSpPr>
          <p:spPr bwMode="auto">
            <a:xfrm>
              <a:off x="1344"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5" name="Line 17"/>
            <p:cNvSpPr>
              <a:spLocks noChangeShapeType="1"/>
            </p:cNvSpPr>
            <p:nvPr/>
          </p:nvSpPr>
          <p:spPr bwMode="auto">
            <a:xfrm flipV="1">
              <a:off x="1728"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6" name="Rectangle 18"/>
            <p:cNvSpPr>
              <a:spLocks noChangeArrowheads="1"/>
            </p:cNvSpPr>
            <p:nvPr/>
          </p:nvSpPr>
          <p:spPr bwMode="auto">
            <a:xfrm>
              <a:off x="1478" y="243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1</a:t>
              </a:r>
            </a:p>
          </p:txBody>
        </p:sp>
      </p:grpSp>
      <p:grpSp>
        <p:nvGrpSpPr>
          <p:cNvPr id="104467" name="Group 19"/>
          <p:cNvGrpSpPr>
            <a:grpSpLocks/>
          </p:cNvGrpSpPr>
          <p:nvPr/>
        </p:nvGrpSpPr>
        <p:grpSpPr bwMode="auto">
          <a:xfrm>
            <a:off x="3200400" y="3352800"/>
            <a:ext cx="609600" cy="974725"/>
            <a:chOff x="2016" y="2112"/>
            <a:chExt cx="384" cy="614"/>
          </a:xfrm>
        </p:grpSpPr>
        <p:sp>
          <p:nvSpPr>
            <p:cNvPr id="104468" name="Line 20"/>
            <p:cNvSpPr>
              <a:spLocks noChangeShapeType="1"/>
            </p:cNvSpPr>
            <p:nvPr/>
          </p:nvSpPr>
          <p:spPr bwMode="auto">
            <a:xfrm>
              <a:off x="201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9" name="Line 21"/>
            <p:cNvSpPr>
              <a:spLocks noChangeShapeType="1"/>
            </p:cNvSpPr>
            <p:nvPr/>
          </p:nvSpPr>
          <p:spPr bwMode="auto">
            <a:xfrm>
              <a:off x="2016"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0" name="Line 22"/>
            <p:cNvSpPr>
              <a:spLocks noChangeShapeType="1"/>
            </p:cNvSpPr>
            <p:nvPr/>
          </p:nvSpPr>
          <p:spPr bwMode="auto">
            <a:xfrm flipV="1">
              <a:off x="2400"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1" name="Rectangle 23"/>
            <p:cNvSpPr>
              <a:spLocks noChangeArrowheads="1"/>
            </p:cNvSpPr>
            <p:nvPr/>
          </p:nvSpPr>
          <p:spPr bwMode="auto">
            <a:xfrm>
              <a:off x="2150" y="243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1</a:t>
              </a:r>
            </a:p>
          </p:txBody>
        </p:sp>
      </p:grpSp>
      <p:grpSp>
        <p:nvGrpSpPr>
          <p:cNvPr id="104472" name="Group 24"/>
          <p:cNvGrpSpPr>
            <a:grpSpLocks/>
          </p:cNvGrpSpPr>
          <p:nvPr/>
        </p:nvGrpSpPr>
        <p:grpSpPr bwMode="auto">
          <a:xfrm>
            <a:off x="4267200" y="3352800"/>
            <a:ext cx="609600" cy="974725"/>
            <a:chOff x="2688" y="2112"/>
            <a:chExt cx="384" cy="614"/>
          </a:xfrm>
        </p:grpSpPr>
        <p:sp>
          <p:nvSpPr>
            <p:cNvPr id="104473" name="Line 25"/>
            <p:cNvSpPr>
              <a:spLocks noChangeShapeType="1"/>
            </p:cNvSpPr>
            <p:nvPr/>
          </p:nvSpPr>
          <p:spPr bwMode="auto">
            <a:xfrm>
              <a:off x="2688"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4" name="Line 26"/>
            <p:cNvSpPr>
              <a:spLocks noChangeShapeType="1"/>
            </p:cNvSpPr>
            <p:nvPr/>
          </p:nvSpPr>
          <p:spPr bwMode="auto">
            <a:xfrm>
              <a:off x="2688"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5" name="Line 27"/>
            <p:cNvSpPr>
              <a:spLocks noChangeShapeType="1"/>
            </p:cNvSpPr>
            <p:nvPr/>
          </p:nvSpPr>
          <p:spPr bwMode="auto">
            <a:xfrm flipV="1">
              <a:off x="30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6" name="Rectangle 28"/>
            <p:cNvSpPr>
              <a:spLocks noChangeArrowheads="1"/>
            </p:cNvSpPr>
            <p:nvPr/>
          </p:nvSpPr>
          <p:spPr bwMode="auto">
            <a:xfrm>
              <a:off x="2822" y="243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1</a:t>
              </a:r>
            </a:p>
          </p:txBody>
        </p:sp>
      </p:grpSp>
      <p:grpSp>
        <p:nvGrpSpPr>
          <p:cNvPr id="104477" name="Group 29"/>
          <p:cNvGrpSpPr>
            <a:grpSpLocks/>
          </p:cNvGrpSpPr>
          <p:nvPr/>
        </p:nvGrpSpPr>
        <p:grpSpPr bwMode="auto">
          <a:xfrm>
            <a:off x="5334000" y="3352800"/>
            <a:ext cx="609600" cy="974725"/>
            <a:chOff x="3360" y="2112"/>
            <a:chExt cx="384" cy="614"/>
          </a:xfrm>
        </p:grpSpPr>
        <p:sp>
          <p:nvSpPr>
            <p:cNvPr id="104478" name="Line 30"/>
            <p:cNvSpPr>
              <a:spLocks noChangeShapeType="1"/>
            </p:cNvSpPr>
            <p:nvPr/>
          </p:nvSpPr>
          <p:spPr bwMode="auto">
            <a:xfrm>
              <a:off x="3360"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9" name="Line 31"/>
            <p:cNvSpPr>
              <a:spLocks noChangeShapeType="1"/>
            </p:cNvSpPr>
            <p:nvPr/>
          </p:nvSpPr>
          <p:spPr bwMode="auto">
            <a:xfrm>
              <a:off x="3360"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0" name="Line 32"/>
            <p:cNvSpPr>
              <a:spLocks noChangeShapeType="1"/>
            </p:cNvSpPr>
            <p:nvPr/>
          </p:nvSpPr>
          <p:spPr bwMode="auto">
            <a:xfrm flipV="1">
              <a:off x="3744"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1" name="Rectangle 33"/>
            <p:cNvSpPr>
              <a:spLocks noChangeArrowheads="1"/>
            </p:cNvSpPr>
            <p:nvPr/>
          </p:nvSpPr>
          <p:spPr bwMode="auto">
            <a:xfrm>
              <a:off x="3494" y="243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1</a:t>
              </a:r>
            </a:p>
          </p:txBody>
        </p:sp>
      </p:grpSp>
      <p:sp>
        <p:nvSpPr>
          <p:cNvPr id="104482" name="Rectangle 34"/>
          <p:cNvSpPr>
            <a:spLocks noChangeArrowheads="1"/>
          </p:cNvSpPr>
          <p:nvPr/>
        </p:nvSpPr>
        <p:spPr bwMode="auto">
          <a:xfrm>
            <a:off x="3413125" y="3565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2</a:t>
            </a:r>
          </a:p>
        </p:txBody>
      </p:sp>
      <p:sp>
        <p:nvSpPr>
          <p:cNvPr id="104483" name="Rectangle 35"/>
          <p:cNvSpPr>
            <a:spLocks noChangeArrowheads="1"/>
          </p:cNvSpPr>
          <p:nvPr/>
        </p:nvSpPr>
        <p:spPr bwMode="auto">
          <a:xfrm>
            <a:off x="4479925" y="3565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2</a:t>
            </a:r>
          </a:p>
        </p:txBody>
      </p:sp>
      <p:sp>
        <p:nvSpPr>
          <p:cNvPr id="104484" name="Rectangle 36"/>
          <p:cNvSpPr>
            <a:spLocks noChangeArrowheads="1"/>
          </p:cNvSpPr>
          <p:nvPr/>
        </p:nvSpPr>
        <p:spPr bwMode="auto">
          <a:xfrm>
            <a:off x="4479925" y="3260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3</a:t>
            </a:r>
          </a:p>
        </p:txBody>
      </p:sp>
      <p:sp>
        <p:nvSpPr>
          <p:cNvPr id="104485" name="Rectangle 37"/>
          <p:cNvSpPr>
            <a:spLocks noChangeArrowheads="1"/>
          </p:cNvSpPr>
          <p:nvPr/>
        </p:nvSpPr>
        <p:spPr bwMode="auto">
          <a:xfrm>
            <a:off x="5546725" y="3565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6</a:t>
            </a:r>
          </a:p>
        </p:txBody>
      </p:sp>
      <p:sp>
        <p:nvSpPr>
          <p:cNvPr id="104486" name="Rectangle 38"/>
          <p:cNvSpPr>
            <a:spLocks noChangeArrowheads="1"/>
          </p:cNvSpPr>
          <p:nvPr/>
        </p:nvSpPr>
        <p:spPr bwMode="auto">
          <a:xfrm>
            <a:off x="2041525" y="4327525"/>
            <a:ext cx="100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Push 1</a:t>
            </a:r>
          </a:p>
        </p:txBody>
      </p:sp>
      <p:sp>
        <p:nvSpPr>
          <p:cNvPr id="104487" name="Rectangle 39"/>
          <p:cNvSpPr>
            <a:spLocks noChangeArrowheads="1"/>
          </p:cNvSpPr>
          <p:nvPr/>
        </p:nvSpPr>
        <p:spPr bwMode="auto">
          <a:xfrm>
            <a:off x="3032125" y="4327525"/>
            <a:ext cx="100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Push 2</a:t>
            </a:r>
          </a:p>
        </p:txBody>
      </p:sp>
      <p:sp>
        <p:nvSpPr>
          <p:cNvPr id="104488" name="Rectangle 40"/>
          <p:cNvSpPr>
            <a:spLocks noChangeArrowheads="1"/>
          </p:cNvSpPr>
          <p:nvPr/>
        </p:nvSpPr>
        <p:spPr bwMode="auto">
          <a:xfrm>
            <a:off x="4098925" y="4327525"/>
            <a:ext cx="100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Push 3</a:t>
            </a:r>
          </a:p>
        </p:txBody>
      </p:sp>
      <p:grpSp>
        <p:nvGrpSpPr>
          <p:cNvPr id="104489" name="Group 41"/>
          <p:cNvGrpSpPr>
            <a:grpSpLocks/>
          </p:cNvGrpSpPr>
          <p:nvPr/>
        </p:nvGrpSpPr>
        <p:grpSpPr bwMode="auto">
          <a:xfrm>
            <a:off x="5165725" y="4327525"/>
            <a:ext cx="1006475" cy="1219200"/>
            <a:chOff x="3254" y="2726"/>
            <a:chExt cx="634" cy="768"/>
          </a:xfrm>
        </p:grpSpPr>
        <p:sp>
          <p:nvSpPr>
            <p:cNvPr id="104490" name="Rectangle 42"/>
            <p:cNvSpPr>
              <a:spLocks noChangeArrowheads="1"/>
            </p:cNvSpPr>
            <p:nvPr/>
          </p:nvSpPr>
          <p:spPr bwMode="auto">
            <a:xfrm>
              <a:off x="3302" y="2726"/>
              <a:ext cx="5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Pop 3</a:t>
              </a:r>
            </a:p>
          </p:txBody>
        </p:sp>
        <p:sp>
          <p:nvSpPr>
            <p:cNvPr id="104491" name="Rectangle 43"/>
            <p:cNvSpPr>
              <a:spLocks noChangeArrowheads="1"/>
            </p:cNvSpPr>
            <p:nvPr/>
          </p:nvSpPr>
          <p:spPr bwMode="auto">
            <a:xfrm>
              <a:off x="3302" y="2966"/>
              <a:ext cx="5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Pop 2</a:t>
              </a:r>
            </a:p>
          </p:txBody>
        </p:sp>
        <p:sp>
          <p:nvSpPr>
            <p:cNvPr id="104492" name="Rectangle 44"/>
            <p:cNvSpPr>
              <a:spLocks noChangeArrowheads="1"/>
            </p:cNvSpPr>
            <p:nvPr/>
          </p:nvSpPr>
          <p:spPr bwMode="auto">
            <a:xfrm>
              <a:off x="3254" y="3206"/>
              <a:ext cx="6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Push 6</a:t>
              </a:r>
            </a:p>
          </p:txBody>
        </p:sp>
      </p:grpSp>
      <p:grpSp>
        <p:nvGrpSpPr>
          <p:cNvPr id="104493" name="Group 45"/>
          <p:cNvGrpSpPr>
            <a:grpSpLocks/>
          </p:cNvGrpSpPr>
          <p:nvPr/>
        </p:nvGrpSpPr>
        <p:grpSpPr bwMode="auto">
          <a:xfrm>
            <a:off x="6232525" y="4327525"/>
            <a:ext cx="1006475" cy="1219200"/>
            <a:chOff x="3926" y="2726"/>
            <a:chExt cx="634" cy="768"/>
          </a:xfrm>
        </p:grpSpPr>
        <p:sp>
          <p:nvSpPr>
            <p:cNvPr id="104494" name="Rectangle 46"/>
            <p:cNvSpPr>
              <a:spLocks noChangeArrowheads="1"/>
            </p:cNvSpPr>
            <p:nvPr/>
          </p:nvSpPr>
          <p:spPr bwMode="auto">
            <a:xfrm>
              <a:off x="3974" y="2726"/>
              <a:ext cx="5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Pop 6</a:t>
              </a:r>
            </a:p>
          </p:txBody>
        </p:sp>
        <p:sp>
          <p:nvSpPr>
            <p:cNvPr id="104495" name="Rectangle 47"/>
            <p:cNvSpPr>
              <a:spLocks noChangeArrowheads="1"/>
            </p:cNvSpPr>
            <p:nvPr/>
          </p:nvSpPr>
          <p:spPr bwMode="auto">
            <a:xfrm>
              <a:off x="3974" y="2966"/>
              <a:ext cx="5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Pop 1</a:t>
              </a:r>
            </a:p>
          </p:txBody>
        </p:sp>
        <p:sp>
          <p:nvSpPr>
            <p:cNvPr id="104496" name="Rectangle 48"/>
            <p:cNvSpPr>
              <a:spLocks noChangeArrowheads="1"/>
            </p:cNvSpPr>
            <p:nvPr/>
          </p:nvSpPr>
          <p:spPr bwMode="auto">
            <a:xfrm>
              <a:off x="3926" y="3206"/>
              <a:ext cx="6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Push 7</a:t>
              </a:r>
            </a:p>
          </p:txBody>
        </p:sp>
      </p:grpSp>
      <p:sp>
        <p:nvSpPr>
          <p:cNvPr id="104497" name="Rectangle 49"/>
          <p:cNvSpPr>
            <a:spLocks noChangeArrowheads="1"/>
          </p:cNvSpPr>
          <p:nvPr/>
        </p:nvSpPr>
        <p:spPr bwMode="auto">
          <a:xfrm>
            <a:off x="3032125" y="2408238"/>
            <a:ext cx="2379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3200">
                <a:latin typeface="Courier New" pitchFamily="49" charset="0"/>
                <a:ea typeface="굴림" pitchFamily="50" charset="-127"/>
              </a:rPr>
              <a:t>1 2 3 *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Infix to Postfix Conversion</a:t>
            </a:r>
          </a:p>
        </p:txBody>
      </p:sp>
      <p:sp>
        <p:nvSpPr>
          <p:cNvPr id="106499"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sz="2800">
                <a:ea typeface="굴림" pitchFamily="50" charset="-127"/>
              </a:rPr>
              <a:t>Converts infix expression to postfix expression, which is then easily evaluated.</a:t>
            </a:r>
          </a:p>
          <a:p>
            <a:r>
              <a:rPr lang="en-US" altLang="ko-KR" sz="2800">
                <a:ea typeface="굴림" pitchFamily="50" charset="-127"/>
              </a:rPr>
              <a:t>Basic algorithm is </a:t>
            </a:r>
            <a:r>
              <a:rPr lang="en-US" altLang="ko-KR" sz="2800" i="1">
                <a:solidFill>
                  <a:srgbClr val="C804AC"/>
                </a:solidFill>
                <a:ea typeface="굴림" pitchFamily="50" charset="-127"/>
              </a:rPr>
              <a:t>operator precedence parsing</a:t>
            </a:r>
            <a:r>
              <a:rPr lang="en-US" altLang="ko-KR" sz="2800">
                <a:ea typeface="굴림" pitchFamily="50" charset="-127"/>
              </a:rPr>
              <a:t>.</a:t>
            </a:r>
          </a:p>
          <a:p>
            <a:r>
              <a:rPr lang="en-US" altLang="ko-KR" sz="2800">
                <a:solidFill>
                  <a:srgbClr val="C804AC"/>
                </a:solidFill>
                <a:ea typeface="굴림" pitchFamily="50" charset="-127"/>
              </a:rPr>
              <a:t>When an operand is seen</a:t>
            </a:r>
            <a:r>
              <a:rPr lang="en-US" altLang="ko-KR" sz="2800">
                <a:ea typeface="굴림" pitchFamily="50" charset="-127"/>
              </a:rPr>
              <a:t>, it is immediately output.</a:t>
            </a:r>
          </a:p>
          <a:p>
            <a:r>
              <a:rPr lang="en-US" altLang="ko-KR" sz="2800">
                <a:ea typeface="굴림" pitchFamily="50" charset="-127"/>
              </a:rPr>
              <a:t>What happens when an operator is seen?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Infix Operators</a:t>
            </a:r>
          </a:p>
        </p:txBody>
      </p:sp>
      <p:sp>
        <p:nvSpPr>
          <p:cNvPr id="108547"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a:ea typeface="굴림" pitchFamily="50" charset="-127"/>
              </a:rPr>
              <a:t>When an operator is seen it can never be output immediately, because the second operand has not been seen yet.</a:t>
            </a:r>
          </a:p>
          <a:p>
            <a:r>
              <a:rPr lang="en-US" altLang="ko-KR">
                <a:ea typeface="굴림" pitchFamily="50" charset="-127"/>
              </a:rPr>
              <a:t>Therefore, operator must be saved, and eventually will be output.</a:t>
            </a:r>
          </a:p>
          <a:p>
            <a:r>
              <a:rPr lang="en-US" altLang="ko-KR">
                <a:ea typeface="굴림" pitchFamily="50" charset="-127"/>
              </a:rPr>
              <a:t>A </a:t>
            </a:r>
            <a:r>
              <a:rPr lang="en-US" altLang="ko-KR">
                <a:solidFill>
                  <a:srgbClr val="C804AC"/>
                </a:solidFill>
                <a:ea typeface="굴림" pitchFamily="50" charset="-127"/>
              </a:rPr>
              <a:t>stack</a:t>
            </a:r>
            <a:r>
              <a:rPr lang="en-US" altLang="ko-KR">
                <a:ea typeface="굴림" pitchFamily="50" charset="-127"/>
              </a:rPr>
              <a:t> is used to store operators that have been seen but not yet output.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304800"/>
            <a:ext cx="7772400" cy="685800"/>
          </a:xfrm>
          <a:noFill/>
          <a:ln/>
        </p:spPr>
        <p:txBody>
          <a:bodyPr lIns="92075" tIns="46038" rIns="92075" bIns="46038" anchor="ctr">
            <a:normAutofit fontScale="90000"/>
          </a:bodyPr>
          <a:lstStyle/>
          <a:p>
            <a:r>
              <a:rPr lang="en-US" altLang="ko-KR">
                <a:ea typeface="굴림" pitchFamily="50" charset="-127"/>
              </a:rPr>
              <a:t>Operator Stack</a:t>
            </a:r>
          </a:p>
        </p:txBody>
      </p:sp>
      <p:sp>
        <p:nvSpPr>
          <p:cNvPr id="110595" name="Rectangle 3" descr="Rectangle: Click to edit Master text styles&#10;Second level&#10;Third level&#10;Fourth level&#10;Fifth level"/>
          <p:cNvSpPr>
            <a:spLocks noGrp="1" noChangeArrowheads="1"/>
          </p:cNvSpPr>
          <p:nvPr>
            <p:ph idx="1"/>
          </p:nvPr>
        </p:nvSpPr>
        <p:spPr>
          <a:xfrm>
            <a:off x="676275" y="1058863"/>
            <a:ext cx="7772400" cy="4114800"/>
          </a:xfrm>
          <a:noFill/>
          <a:ln/>
        </p:spPr>
        <p:txBody>
          <a:bodyPr lIns="92075" tIns="46038" rIns="92075" bIns="46038"/>
          <a:lstStyle/>
          <a:p>
            <a:r>
              <a:rPr lang="en-US" altLang="ko-KR" sz="2800">
                <a:ea typeface="굴림" pitchFamily="50" charset="-127"/>
              </a:rPr>
              <a:t>In expression such as </a:t>
            </a:r>
            <a:r>
              <a:rPr lang="en-US" altLang="ko-KR" sz="2800">
                <a:latin typeface="Courier New" pitchFamily="49" charset="0"/>
                <a:ea typeface="굴림" pitchFamily="50" charset="-127"/>
              </a:rPr>
              <a:t>1+2*3^4+5</a:t>
            </a:r>
            <a:r>
              <a:rPr lang="en-US" altLang="ko-KR" sz="2800">
                <a:ea typeface="굴림" pitchFamily="50" charset="-127"/>
              </a:rPr>
              <a:t>, postfix expression is </a:t>
            </a:r>
            <a:r>
              <a:rPr lang="en-US" altLang="ko-KR" sz="2800">
                <a:latin typeface="Courier New" pitchFamily="49" charset="0"/>
                <a:ea typeface="굴림" pitchFamily="50" charset="-127"/>
              </a:rPr>
              <a:t>1 2 3 4 ^ * + 5 +</a:t>
            </a:r>
            <a:r>
              <a:rPr lang="en-US" altLang="ko-KR" sz="2800">
                <a:ea typeface="굴림" pitchFamily="50" charset="-127"/>
              </a:rPr>
              <a:t>.</a:t>
            </a:r>
          </a:p>
          <a:p>
            <a:r>
              <a:rPr lang="en-US" altLang="ko-KR" sz="2800">
                <a:ea typeface="굴림" pitchFamily="50" charset="-127"/>
              </a:rPr>
              <a:t>In expression such as </a:t>
            </a:r>
            <a:r>
              <a:rPr lang="en-US" altLang="ko-KR" sz="2800">
                <a:latin typeface="Courier New" pitchFamily="49" charset="0"/>
                <a:ea typeface="굴림" pitchFamily="50" charset="-127"/>
              </a:rPr>
              <a:t>1*2+3^4+5</a:t>
            </a:r>
            <a:r>
              <a:rPr lang="en-US" altLang="ko-KR" sz="2800">
                <a:ea typeface="굴림" pitchFamily="50" charset="-127"/>
              </a:rPr>
              <a:t>, postfix expression is </a:t>
            </a:r>
            <a:r>
              <a:rPr lang="en-US" altLang="ko-KR" sz="2800">
                <a:latin typeface="Courier New" pitchFamily="49" charset="0"/>
                <a:ea typeface="굴림" pitchFamily="50" charset="-127"/>
              </a:rPr>
              <a:t>1 2 * 3 4 ^ + 5 +</a:t>
            </a:r>
            <a:r>
              <a:rPr lang="en-US" altLang="ko-KR" sz="2800">
                <a:ea typeface="굴림" pitchFamily="50" charset="-127"/>
              </a:rPr>
              <a:t>.</a:t>
            </a:r>
          </a:p>
          <a:p>
            <a:r>
              <a:rPr lang="en-US" altLang="ko-KR" sz="2800">
                <a:ea typeface="굴림" pitchFamily="50" charset="-127"/>
              </a:rPr>
              <a:t>In both cases, when the second operator is about to be processed, we have output 1 2, and there is one operator on the stack. The question is: </a:t>
            </a:r>
            <a:r>
              <a:rPr lang="en-US" altLang="ko-KR" sz="2800" i="1">
                <a:solidFill>
                  <a:srgbClr val="C804AC"/>
                </a:solidFill>
                <a:ea typeface="굴림" pitchFamily="50" charset="-127"/>
              </a:rPr>
              <a:t>How operators exit the stack</a:t>
            </a:r>
            <a:r>
              <a:rPr lang="en-US" altLang="ko-KR" sz="2800">
                <a:ea typeface="굴림" pitchFamily="50" charset="-127"/>
              </a:rPr>
              <a:t>?</a:t>
            </a:r>
          </a:p>
        </p:txBody>
      </p:sp>
      <p:sp>
        <p:nvSpPr>
          <p:cNvPr id="110596" name="Line 4"/>
          <p:cNvSpPr>
            <a:spLocks noChangeShapeType="1"/>
          </p:cNvSpPr>
          <p:nvPr/>
        </p:nvSpPr>
        <p:spPr bwMode="auto">
          <a:xfrm>
            <a:off x="1765300" y="486886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 name="Line 5"/>
          <p:cNvSpPr>
            <a:spLocks noChangeShapeType="1"/>
          </p:cNvSpPr>
          <p:nvPr/>
        </p:nvSpPr>
        <p:spPr bwMode="auto">
          <a:xfrm flipV="1">
            <a:off x="2374900" y="486886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8" name="Rectangle 6"/>
          <p:cNvSpPr>
            <a:spLocks noChangeArrowheads="1"/>
          </p:cNvSpPr>
          <p:nvPr/>
        </p:nvSpPr>
        <p:spPr bwMode="auto">
          <a:xfrm>
            <a:off x="1978025" y="5386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599" name="Group 7"/>
          <p:cNvGrpSpPr>
            <a:grpSpLocks/>
          </p:cNvGrpSpPr>
          <p:nvPr/>
        </p:nvGrpSpPr>
        <p:grpSpPr bwMode="auto">
          <a:xfrm>
            <a:off x="2630488" y="4873625"/>
            <a:ext cx="609600" cy="974725"/>
            <a:chOff x="672" y="2112"/>
            <a:chExt cx="384" cy="614"/>
          </a:xfrm>
        </p:grpSpPr>
        <p:sp>
          <p:nvSpPr>
            <p:cNvPr id="110600" name="Line 8"/>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 name="Line 9"/>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2" name="Line 10"/>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3" name="Rectangle 11"/>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604" name="Line 12"/>
          <p:cNvSpPr>
            <a:spLocks noChangeShapeType="1"/>
          </p:cNvSpPr>
          <p:nvPr/>
        </p:nvSpPr>
        <p:spPr bwMode="auto">
          <a:xfrm>
            <a:off x="5065713" y="4845050"/>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5" name="Line 13"/>
          <p:cNvSpPr>
            <a:spLocks noChangeShapeType="1"/>
          </p:cNvSpPr>
          <p:nvPr/>
        </p:nvSpPr>
        <p:spPr bwMode="auto">
          <a:xfrm flipV="1">
            <a:off x="5675313" y="4845050"/>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6" name="Rectangle 14"/>
          <p:cNvSpPr>
            <a:spLocks noChangeArrowheads="1"/>
          </p:cNvSpPr>
          <p:nvPr/>
        </p:nvSpPr>
        <p:spPr bwMode="auto">
          <a:xfrm>
            <a:off x="5278438" y="53625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607" name="Group 15"/>
          <p:cNvGrpSpPr>
            <a:grpSpLocks/>
          </p:cNvGrpSpPr>
          <p:nvPr/>
        </p:nvGrpSpPr>
        <p:grpSpPr bwMode="auto">
          <a:xfrm>
            <a:off x="5930900" y="4849813"/>
            <a:ext cx="609600" cy="974725"/>
            <a:chOff x="672" y="2112"/>
            <a:chExt cx="384" cy="614"/>
          </a:xfrm>
        </p:grpSpPr>
        <p:sp>
          <p:nvSpPr>
            <p:cNvPr id="110608" name="Line 16"/>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9" name="Line 17"/>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0" name="Line 18"/>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11" name="Rectangle 19"/>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612" name="Rectangle 20"/>
          <p:cNvSpPr>
            <a:spLocks noChangeArrowheads="1"/>
          </p:cNvSpPr>
          <p:nvPr/>
        </p:nvSpPr>
        <p:spPr bwMode="auto">
          <a:xfrm>
            <a:off x="1558925" y="5946775"/>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1+2*3^4+5</a:t>
            </a:r>
            <a:endParaRPr lang="en-US">
              <a:latin typeface="Courier New" pitchFamily="49" charset="0"/>
              <a:ea typeface="굴림" pitchFamily="50" charset="-127"/>
            </a:endParaRPr>
          </a:p>
        </p:txBody>
      </p:sp>
      <p:sp>
        <p:nvSpPr>
          <p:cNvPr id="110613" name="Rectangle 21"/>
          <p:cNvSpPr>
            <a:spLocks noChangeArrowheads="1"/>
          </p:cNvSpPr>
          <p:nvPr/>
        </p:nvSpPr>
        <p:spPr bwMode="auto">
          <a:xfrm>
            <a:off x="4948238" y="5942013"/>
            <a:ext cx="182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1*2+3^4+5</a:t>
            </a:r>
            <a:endParaRPr lang="en-US">
              <a:latin typeface="Courier New" pitchFamily="49" charset="0"/>
              <a:ea typeface="굴림" pitchFamily="50" charset="-127"/>
            </a:endParaRPr>
          </a:p>
        </p:txBody>
      </p:sp>
      <p:sp>
        <p:nvSpPr>
          <p:cNvPr id="110614" name="Text Box 22"/>
          <p:cNvSpPr txBox="1">
            <a:spLocks noChangeArrowheads="1"/>
          </p:cNvSpPr>
          <p:nvPr/>
        </p:nvSpPr>
        <p:spPr bwMode="auto">
          <a:xfrm>
            <a:off x="1909763" y="5191125"/>
            <a:ext cx="309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1</a:t>
            </a:r>
          </a:p>
        </p:txBody>
      </p:sp>
      <p:sp>
        <p:nvSpPr>
          <p:cNvPr id="110615" name="Text Box 23"/>
          <p:cNvSpPr txBox="1">
            <a:spLocks noChangeArrowheads="1"/>
          </p:cNvSpPr>
          <p:nvPr/>
        </p:nvSpPr>
        <p:spPr bwMode="auto">
          <a:xfrm>
            <a:off x="5235575" y="5168900"/>
            <a:ext cx="309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1</a:t>
            </a:r>
          </a:p>
        </p:txBody>
      </p:sp>
      <p:sp>
        <p:nvSpPr>
          <p:cNvPr id="110616" name="Text Box 24"/>
          <p:cNvSpPr txBox="1">
            <a:spLocks noChangeArrowheads="1"/>
          </p:cNvSpPr>
          <p:nvPr/>
        </p:nvSpPr>
        <p:spPr bwMode="auto">
          <a:xfrm>
            <a:off x="2771775" y="540385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0617" name="Text Box 25"/>
          <p:cNvSpPr txBox="1">
            <a:spLocks noChangeArrowheads="1"/>
          </p:cNvSpPr>
          <p:nvPr/>
        </p:nvSpPr>
        <p:spPr bwMode="auto">
          <a:xfrm>
            <a:off x="6070600" y="5421313"/>
            <a:ext cx="322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0618" name="Text Box 26"/>
          <p:cNvSpPr txBox="1">
            <a:spLocks noChangeArrowheads="1"/>
          </p:cNvSpPr>
          <p:nvPr/>
        </p:nvSpPr>
        <p:spPr bwMode="auto">
          <a:xfrm>
            <a:off x="3357563" y="5475288"/>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0619" name="Text Box 27"/>
          <p:cNvSpPr txBox="1">
            <a:spLocks noChangeArrowheads="1"/>
          </p:cNvSpPr>
          <p:nvPr/>
        </p:nvSpPr>
        <p:spPr bwMode="auto">
          <a:xfrm>
            <a:off x="6635750" y="53689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09600" y="515938"/>
            <a:ext cx="7772400" cy="739775"/>
          </a:xfrm>
          <a:noFill/>
          <a:ln/>
        </p:spPr>
        <p:txBody>
          <a:bodyPr lIns="92075" tIns="46038" rIns="92075" bIns="46038" anchor="ctr">
            <a:normAutofit fontScale="90000"/>
          </a:bodyPr>
          <a:lstStyle/>
          <a:p>
            <a:r>
              <a:rPr lang="en-US" altLang="ko-KR">
                <a:ea typeface="굴림" pitchFamily="50" charset="-127"/>
              </a:rPr>
              <a:t>Exiting the Operator Stack</a:t>
            </a:r>
          </a:p>
        </p:txBody>
      </p:sp>
      <p:sp>
        <p:nvSpPr>
          <p:cNvPr id="112643" name="Rectangle 3" descr="Rectangle: Click to edit Master text styles&#10;Second level&#10;Third level&#10;Fourth level&#10;Fifth level"/>
          <p:cNvSpPr>
            <a:spLocks noGrp="1" noChangeArrowheads="1"/>
          </p:cNvSpPr>
          <p:nvPr>
            <p:ph idx="1"/>
          </p:nvPr>
        </p:nvSpPr>
        <p:spPr>
          <a:xfrm>
            <a:off x="677863" y="1558925"/>
            <a:ext cx="7772400" cy="3038475"/>
          </a:xfrm>
          <a:noFill/>
          <a:ln/>
        </p:spPr>
        <p:txBody>
          <a:bodyPr lIns="92075" tIns="46038" rIns="92075" bIns="46038"/>
          <a:lstStyle/>
          <a:p>
            <a:r>
              <a:rPr lang="en-US" altLang="ko-KR" sz="2400">
                <a:solidFill>
                  <a:srgbClr val="C804AC"/>
                </a:solidFill>
                <a:ea typeface="굴림" pitchFamily="50" charset="-127"/>
              </a:rPr>
              <a:t>An operator exits the stack</a:t>
            </a:r>
            <a:r>
              <a:rPr lang="en-US" altLang="ko-KR" sz="2400">
                <a:ea typeface="굴림" pitchFamily="50" charset="-127"/>
              </a:rPr>
              <a:t> if the precedence and associativity rules indicate that it should be processed instead of the current operator.</a:t>
            </a:r>
          </a:p>
          <a:p>
            <a:r>
              <a:rPr lang="en-US" altLang="ko-KR" sz="2400">
                <a:solidFill>
                  <a:srgbClr val="C804AC"/>
                </a:solidFill>
                <a:ea typeface="굴림" pitchFamily="50" charset="-127"/>
              </a:rPr>
              <a:t>Basic rule</a:t>
            </a:r>
            <a:r>
              <a:rPr lang="en-US" altLang="ko-KR" sz="2400">
                <a:ea typeface="굴림" pitchFamily="50" charset="-127"/>
              </a:rPr>
              <a:t>: If current operator has a lower precedence than the operator on the top of the stack, then the top of stack operator exits the stack.</a:t>
            </a:r>
          </a:p>
        </p:txBody>
      </p:sp>
      <p:sp>
        <p:nvSpPr>
          <p:cNvPr id="112644" name="Line 4"/>
          <p:cNvSpPr>
            <a:spLocks noChangeShapeType="1"/>
          </p:cNvSpPr>
          <p:nvPr/>
        </p:nvSpPr>
        <p:spPr bwMode="auto">
          <a:xfrm>
            <a:off x="342900" y="4562475"/>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 name="Line 5"/>
          <p:cNvSpPr>
            <a:spLocks noChangeShapeType="1"/>
          </p:cNvSpPr>
          <p:nvPr/>
        </p:nvSpPr>
        <p:spPr bwMode="auto">
          <a:xfrm flipV="1">
            <a:off x="952500" y="4562475"/>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6" name="Rectangle 6"/>
          <p:cNvSpPr>
            <a:spLocks noChangeArrowheads="1"/>
          </p:cNvSpPr>
          <p:nvPr/>
        </p:nvSpPr>
        <p:spPr bwMode="auto">
          <a:xfrm>
            <a:off x="555625" y="5080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47" name="Group 7"/>
          <p:cNvGrpSpPr>
            <a:grpSpLocks/>
          </p:cNvGrpSpPr>
          <p:nvPr/>
        </p:nvGrpSpPr>
        <p:grpSpPr bwMode="auto">
          <a:xfrm>
            <a:off x="1208088" y="4567238"/>
            <a:ext cx="609600" cy="974725"/>
            <a:chOff x="672" y="2112"/>
            <a:chExt cx="384" cy="614"/>
          </a:xfrm>
        </p:grpSpPr>
        <p:sp>
          <p:nvSpPr>
            <p:cNvPr id="112648" name="Line 8"/>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9" name="Line 9"/>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0" name="Line 10"/>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1" name="Rectangle 11"/>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52" name="Line 12"/>
          <p:cNvSpPr>
            <a:spLocks noChangeShapeType="1"/>
          </p:cNvSpPr>
          <p:nvPr/>
        </p:nvSpPr>
        <p:spPr bwMode="auto">
          <a:xfrm>
            <a:off x="4722813" y="453866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3" name="Line 13"/>
          <p:cNvSpPr>
            <a:spLocks noChangeShapeType="1"/>
          </p:cNvSpPr>
          <p:nvPr/>
        </p:nvSpPr>
        <p:spPr bwMode="auto">
          <a:xfrm flipV="1">
            <a:off x="5332413" y="453866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4" name="Rectangle 14"/>
          <p:cNvSpPr>
            <a:spLocks noChangeArrowheads="1"/>
          </p:cNvSpPr>
          <p:nvPr/>
        </p:nvSpPr>
        <p:spPr bwMode="auto">
          <a:xfrm>
            <a:off x="4935538" y="50561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55" name="Group 15"/>
          <p:cNvGrpSpPr>
            <a:grpSpLocks/>
          </p:cNvGrpSpPr>
          <p:nvPr/>
        </p:nvGrpSpPr>
        <p:grpSpPr bwMode="auto">
          <a:xfrm>
            <a:off x="5588000" y="4543425"/>
            <a:ext cx="609600" cy="974725"/>
            <a:chOff x="672" y="2112"/>
            <a:chExt cx="384" cy="614"/>
          </a:xfrm>
        </p:grpSpPr>
        <p:sp>
          <p:nvSpPr>
            <p:cNvPr id="112656" name="Line 16"/>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7" name="Line 17"/>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8" name="Line 18"/>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9" name="Rectangle 19"/>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60" name="Rectangle 20"/>
          <p:cNvSpPr>
            <a:spLocks noChangeArrowheads="1"/>
          </p:cNvSpPr>
          <p:nvPr/>
        </p:nvSpPr>
        <p:spPr bwMode="auto">
          <a:xfrm>
            <a:off x="136525" y="5640388"/>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1+2*3^4+5</a:t>
            </a:r>
            <a:endParaRPr lang="en-US">
              <a:latin typeface="Courier New" pitchFamily="49" charset="0"/>
              <a:ea typeface="굴림" pitchFamily="50" charset="-127"/>
            </a:endParaRPr>
          </a:p>
        </p:txBody>
      </p:sp>
      <p:sp>
        <p:nvSpPr>
          <p:cNvPr id="112661" name="Rectangle 21"/>
          <p:cNvSpPr>
            <a:spLocks noChangeArrowheads="1"/>
          </p:cNvSpPr>
          <p:nvPr/>
        </p:nvSpPr>
        <p:spPr bwMode="auto">
          <a:xfrm>
            <a:off x="4605338" y="5635625"/>
            <a:ext cx="182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1*2+3^4+5</a:t>
            </a:r>
            <a:endParaRPr lang="en-US">
              <a:latin typeface="Courier New" pitchFamily="49" charset="0"/>
              <a:ea typeface="굴림" pitchFamily="50" charset="-127"/>
            </a:endParaRPr>
          </a:p>
        </p:txBody>
      </p:sp>
      <p:sp>
        <p:nvSpPr>
          <p:cNvPr id="112662" name="Text Box 22"/>
          <p:cNvSpPr txBox="1">
            <a:spLocks noChangeArrowheads="1"/>
          </p:cNvSpPr>
          <p:nvPr/>
        </p:nvSpPr>
        <p:spPr bwMode="auto">
          <a:xfrm>
            <a:off x="487363" y="4884738"/>
            <a:ext cx="309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1</a:t>
            </a:r>
          </a:p>
        </p:txBody>
      </p:sp>
      <p:sp>
        <p:nvSpPr>
          <p:cNvPr id="112663" name="Text Box 23"/>
          <p:cNvSpPr txBox="1">
            <a:spLocks noChangeArrowheads="1"/>
          </p:cNvSpPr>
          <p:nvPr/>
        </p:nvSpPr>
        <p:spPr bwMode="auto">
          <a:xfrm>
            <a:off x="4892675" y="4862513"/>
            <a:ext cx="309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1</a:t>
            </a:r>
          </a:p>
        </p:txBody>
      </p:sp>
      <p:sp>
        <p:nvSpPr>
          <p:cNvPr id="112664" name="Text Box 24"/>
          <p:cNvSpPr txBox="1">
            <a:spLocks noChangeArrowheads="1"/>
          </p:cNvSpPr>
          <p:nvPr/>
        </p:nvSpPr>
        <p:spPr bwMode="auto">
          <a:xfrm>
            <a:off x="1349375" y="50974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2665" name="Text Box 25"/>
          <p:cNvSpPr txBox="1">
            <a:spLocks noChangeArrowheads="1"/>
          </p:cNvSpPr>
          <p:nvPr/>
        </p:nvSpPr>
        <p:spPr bwMode="auto">
          <a:xfrm>
            <a:off x="5727700" y="5114925"/>
            <a:ext cx="322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2666" name="Text Box 26"/>
          <p:cNvSpPr txBox="1">
            <a:spLocks noChangeArrowheads="1"/>
          </p:cNvSpPr>
          <p:nvPr/>
        </p:nvSpPr>
        <p:spPr bwMode="auto">
          <a:xfrm>
            <a:off x="1935163" y="5168900"/>
            <a:ext cx="322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2667" name="Text Box 27"/>
          <p:cNvSpPr txBox="1">
            <a:spLocks noChangeArrowheads="1"/>
          </p:cNvSpPr>
          <p:nvPr/>
        </p:nvSpPr>
        <p:spPr bwMode="auto">
          <a:xfrm>
            <a:off x="6292850" y="50625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grpSp>
        <p:nvGrpSpPr>
          <p:cNvPr id="112668" name="Group 28"/>
          <p:cNvGrpSpPr>
            <a:grpSpLocks/>
          </p:cNvGrpSpPr>
          <p:nvPr/>
        </p:nvGrpSpPr>
        <p:grpSpPr bwMode="auto">
          <a:xfrm>
            <a:off x="2171700" y="4572000"/>
            <a:ext cx="2354263" cy="1535113"/>
            <a:chOff x="1368" y="3265"/>
            <a:chExt cx="1483" cy="967"/>
          </a:xfrm>
        </p:grpSpPr>
        <p:sp>
          <p:nvSpPr>
            <p:cNvPr id="112669" name="Line 29"/>
            <p:cNvSpPr>
              <a:spLocks noChangeShapeType="1"/>
            </p:cNvSpPr>
            <p:nvPr/>
          </p:nvSpPr>
          <p:spPr bwMode="auto">
            <a:xfrm>
              <a:off x="1616" y="3265"/>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0" name="Line 30"/>
            <p:cNvSpPr>
              <a:spLocks noChangeShapeType="1"/>
            </p:cNvSpPr>
            <p:nvPr/>
          </p:nvSpPr>
          <p:spPr bwMode="auto">
            <a:xfrm flipV="1">
              <a:off x="2000" y="3265"/>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1" name="Rectangle 31"/>
            <p:cNvSpPr>
              <a:spLocks noChangeArrowheads="1"/>
            </p:cNvSpPr>
            <p:nvPr/>
          </p:nvSpPr>
          <p:spPr bwMode="auto">
            <a:xfrm>
              <a:off x="1750" y="3591"/>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72" name="Group 32"/>
            <p:cNvGrpSpPr>
              <a:grpSpLocks/>
            </p:cNvGrpSpPr>
            <p:nvPr/>
          </p:nvGrpSpPr>
          <p:grpSpPr bwMode="auto">
            <a:xfrm>
              <a:off x="2161" y="3268"/>
              <a:ext cx="384" cy="614"/>
              <a:chOff x="672" y="2112"/>
              <a:chExt cx="384" cy="614"/>
            </a:xfrm>
          </p:grpSpPr>
          <p:sp>
            <p:nvSpPr>
              <p:cNvPr id="112673" name="Line 33"/>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4" name="Line 34"/>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5" name="Line 35"/>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6" name="Rectangle 36"/>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77" name="Rectangle 37"/>
            <p:cNvSpPr>
              <a:spLocks noChangeArrowheads="1"/>
            </p:cNvSpPr>
            <p:nvPr/>
          </p:nvSpPr>
          <p:spPr bwMode="auto">
            <a:xfrm>
              <a:off x="1486" y="3944"/>
              <a:ext cx="11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1+2*3^4+5</a:t>
              </a:r>
              <a:endParaRPr lang="en-US">
                <a:latin typeface="Courier New" pitchFamily="49" charset="0"/>
                <a:ea typeface="굴림" pitchFamily="50" charset="-127"/>
              </a:endParaRPr>
            </a:p>
          </p:txBody>
        </p:sp>
        <p:sp>
          <p:nvSpPr>
            <p:cNvPr id="112678" name="Text Box 38"/>
            <p:cNvSpPr txBox="1">
              <a:spLocks noChangeArrowheads="1"/>
            </p:cNvSpPr>
            <p:nvPr/>
          </p:nvSpPr>
          <p:spPr bwMode="auto">
            <a:xfrm>
              <a:off x="1707" y="3468"/>
              <a:ext cx="1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1</a:t>
              </a:r>
            </a:p>
          </p:txBody>
        </p:sp>
        <p:sp>
          <p:nvSpPr>
            <p:cNvPr id="112679" name="Text Box 39"/>
            <p:cNvSpPr txBox="1">
              <a:spLocks noChangeArrowheads="1"/>
            </p:cNvSpPr>
            <p:nvPr/>
          </p:nvSpPr>
          <p:spPr bwMode="auto">
            <a:xfrm>
              <a:off x="2250" y="3442"/>
              <a:ext cx="2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a:p>
              <a:r>
                <a:rPr lang="en-US" sz="2000"/>
                <a:t>+</a:t>
              </a:r>
            </a:p>
          </p:txBody>
        </p:sp>
        <p:sp>
          <p:nvSpPr>
            <p:cNvPr id="112680" name="Text Box 40"/>
            <p:cNvSpPr txBox="1">
              <a:spLocks noChangeArrowheads="1"/>
            </p:cNvSpPr>
            <p:nvPr/>
          </p:nvSpPr>
          <p:spPr bwMode="auto">
            <a:xfrm>
              <a:off x="2619" y="364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2681" name="AutoShape 41"/>
            <p:cNvSpPr>
              <a:spLocks noChangeArrowheads="1"/>
            </p:cNvSpPr>
            <p:nvPr/>
          </p:nvSpPr>
          <p:spPr bwMode="auto">
            <a:xfrm>
              <a:off x="1368" y="3573"/>
              <a:ext cx="229" cy="85"/>
            </a:xfrm>
            <a:prstGeom prst="rightArrow">
              <a:avLst>
                <a:gd name="adj1" fmla="val 50000"/>
                <a:gd name="adj2" fmla="val 6735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682" name="Group 42"/>
          <p:cNvGrpSpPr>
            <a:grpSpLocks/>
          </p:cNvGrpSpPr>
          <p:nvPr/>
        </p:nvGrpSpPr>
        <p:grpSpPr bwMode="auto">
          <a:xfrm>
            <a:off x="6611938" y="4559300"/>
            <a:ext cx="2354262" cy="1535113"/>
            <a:chOff x="4165" y="3257"/>
            <a:chExt cx="1483" cy="967"/>
          </a:xfrm>
        </p:grpSpPr>
        <p:sp>
          <p:nvSpPr>
            <p:cNvPr id="112683" name="Line 43"/>
            <p:cNvSpPr>
              <a:spLocks noChangeShapeType="1"/>
            </p:cNvSpPr>
            <p:nvPr/>
          </p:nvSpPr>
          <p:spPr bwMode="auto">
            <a:xfrm>
              <a:off x="4413" y="3257"/>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4" name="Line 44"/>
            <p:cNvSpPr>
              <a:spLocks noChangeShapeType="1"/>
            </p:cNvSpPr>
            <p:nvPr/>
          </p:nvSpPr>
          <p:spPr bwMode="auto">
            <a:xfrm flipV="1">
              <a:off x="4797" y="3257"/>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5" name="Rectangle 45"/>
            <p:cNvSpPr>
              <a:spLocks noChangeArrowheads="1"/>
            </p:cNvSpPr>
            <p:nvPr/>
          </p:nvSpPr>
          <p:spPr bwMode="auto">
            <a:xfrm>
              <a:off x="4547" y="3583"/>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86" name="Group 46"/>
            <p:cNvGrpSpPr>
              <a:grpSpLocks/>
            </p:cNvGrpSpPr>
            <p:nvPr/>
          </p:nvGrpSpPr>
          <p:grpSpPr bwMode="auto">
            <a:xfrm>
              <a:off x="4958" y="3260"/>
              <a:ext cx="384" cy="614"/>
              <a:chOff x="672" y="2112"/>
              <a:chExt cx="384" cy="614"/>
            </a:xfrm>
          </p:grpSpPr>
          <p:sp>
            <p:nvSpPr>
              <p:cNvPr id="112687" name="Line 47"/>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8" name="Line 48"/>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9" name="Line 49"/>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0" name="Rectangle 50"/>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91" name="Rectangle 51"/>
            <p:cNvSpPr>
              <a:spLocks noChangeArrowheads="1"/>
            </p:cNvSpPr>
            <p:nvPr/>
          </p:nvSpPr>
          <p:spPr bwMode="auto">
            <a:xfrm>
              <a:off x="4283" y="3936"/>
              <a:ext cx="11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1*2+3^4+5</a:t>
              </a:r>
              <a:endParaRPr lang="en-US">
                <a:latin typeface="Courier New" pitchFamily="49" charset="0"/>
                <a:ea typeface="굴림" pitchFamily="50" charset="-127"/>
              </a:endParaRPr>
            </a:p>
          </p:txBody>
        </p:sp>
        <p:sp>
          <p:nvSpPr>
            <p:cNvPr id="112692" name="Text Box 52"/>
            <p:cNvSpPr txBox="1">
              <a:spLocks noChangeArrowheads="1"/>
            </p:cNvSpPr>
            <p:nvPr/>
          </p:nvSpPr>
          <p:spPr bwMode="auto">
            <a:xfrm>
              <a:off x="4504" y="3460"/>
              <a:ext cx="1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1</a:t>
              </a:r>
            </a:p>
          </p:txBody>
        </p:sp>
        <p:sp>
          <p:nvSpPr>
            <p:cNvPr id="112693" name="Text Box 53"/>
            <p:cNvSpPr txBox="1">
              <a:spLocks noChangeArrowheads="1"/>
            </p:cNvSpPr>
            <p:nvPr/>
          </p:nvSpPr>
          <p:spPr bwMode="auto">
            <a:xfrm>
              <a:off x="5047" y="3594"/>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2694" name="Text Box 54"/>
            <p:cNvSpPr txBox="1">
              <a:spLocks noChangeArrowheads="1"/>
            </p:cNvSpPr>
            <p:nvPr/>
          </p:nvSpPr>
          <p:spPr bwMode="auto">
            <a:xfrm>
              <a:off x="5416" y="3639"/>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2695" name="Text Box 55"/>
            <p:cNvSpPr txBox="1">
              <a:spLocks noChangeArrowheads="1"/>
            </p:cNvSpPr>
            <p:nvPr/>
          </p:nvSpPr>
          <p:spPr bwMode="auto">
            <a:xfrm>
              <a:off x="4482" y="3261"/>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2696" name="AutoShape 56"/>
            <p:cNvSpPr>
              <a:spLocks noChangeArrowheads="1"/>
            </p:cNvSpPr>
            <p:nvPr/>
          </p:nvSpPr>
          <p:spPr bwMode="auto">
            <a:xfrm>
              <a:off x="4165" y="3565"/>
              <a:ext cx="229" cy="85"/>
            </a:xfrm>
            <a:prstGeom prst="rightArrow">
              <a:avLst>
                <a:gd name="adj1" fmla="val 50000"/>
                <a:gd name="adj2" fmla="val 6735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97" name="Line 57"/>
          <p:cNvSpPr>
            <a:spLocks noChangeShapeType="1"/>
          </p:cNvSpPr>
          <p:nvPr/>
        </p:nvSpPr>
        <p:spPr bwMode="auto">
          <a:xfrm>
            <a:off x="4549775" y="4281488"/>
            <a:ext cx="0" cy="1839912"/>
          </a:xfrm>
          <a:prstGeom prst="line">
            <a:avLst/>
          </a:prstGeom>
          <a:noFill/>
          <a:ln w="19050">
            <a:solidFill>
              <a:srgbClr val="C804A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68"/>
                                        </p:tgtEl>
                                        <p:attrNameLst>
                                          <p:attrName>style.visibility</p:attrName>
                                        </p:attrNameLst>
                                      </p:cBhvr>
                                      <p:to>
                                        <p:strVal val="visible"/>
                                      </p:to>
                                    </p:set>
                                    <p:animEffect transition="in" filter="blinds(horizontal)">
                                      <p:cBhvr>
                                        <p:cTn id="7" dur="500"/>
                                        <p:tgtEl>
                                          <p:spTgt spid="112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82"/>
                                        </p:tgtEl>
                                        <p:attrNameLst>
                                          <p:attrName>style.visibility</p:attrName>
                                        </p:attrNameLst>
                                      </p:cBhvr>
                                      <p:to>
                                        <p:strVal val="visible"/>
                                      </p:to>
                                    </p:set>
                                    <p:animEffect transition="in" filter="blinds(horizontal)">
                                      <p:cBhvr>
                                        <p:cTn id="12" dur="500"/>
                                        <p:tgtEl>
                                          <p:spTgt spid="112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304800"/>
            <a:ext cx="7772400" cy="646113"/>
          </a:xfrm>
          <a:noFill/>
          <a:ln/>
        </p:spPr>
        <p:txBody>
          <a:bodyPr lIns="92075" tIns="46038" rIns="92075" bIns="46038" anchor="ctr">
            <a:normAutofit fontScale="90000"/>
          </a:bodyPr>
          <a:lstStyle/>
          <a:p>
            <a:r>
              <a:rPr lang="en-US" altLang="ko-KR">
                <a:ea typeface="굴림" pitchFamily="50" charset="-127"/>
              </a:rPr>
              <a:t>Equal precedence</a:t>
            </a:r>
          </a:p>
        </p:txBody>
      </p:sp>
      <p:sp>
        <p:nvSpPr>
          <p:cNvPr id="114691" name="Rectangle 3" descr="Rectangle: Click to edit Master text styles&#10;Second level&#10;Third level&#10;Fourth level&#10;Fifth level"/>
          <p:cNvSpPr>
            <a:spLocks noGrp="1" noChangeArrowheads="1"/>
          </p:cNvSpPr>
          <p:nvPr>
            <p:ph idx="1"/>
          </p:nvPr>
        </p:nvSpPr>
        <p:spPr>
          <a:xfrm>
            <a:off x="636588" y="1084263"/>
            <a:ext cx="7772400" cy="4114800"/>
          </a:xfrm>
          <a:noFill/>
          <a:ln/>
        </p:spPr>
        <p:txBody>
          <a:bodyPr lIns="92075" tIns="46038" rIns="92075" bIns="46038"/>
          <a:lstStyle/>
          <a:p>
            <a:r>
              <a:rPr lang="en-US" altLang="ko-KR" sz="2400">
                <a:solidFill>
                  <a:srgbClr val="C804AC"/>
                </a:solidFill>
                <a:ea typeface="굴림" pitchFamily="50" charset="-127"/>
              </a:rPr>
              <a:t>Associativity rules</a:t>
            </a:r>
            <a:r>
              <a:rPr lang="en-US" altLang="ko-KR" sz="2400">
                <a:ea typeface="굴림" pitchFamily="50" charset="-127"/>
              </a:rPr>
              <a:t> decide what to do if current operator has same precedence as operator on the top of stack.</a:t>
            </a:r>
          </a:p>
          <a:p>
            <a:r>
              <a:rPr lang="en-US" altLang="ko-KR" sz="2400">
                <a:ea typeface="굴림" pitchFamily="50" charset="-127"/>
              </a:rPr>
              <a:t>If operators are </a:t>
            </a:r>
            <a:r>
              <a:rPr lang="en-US" altLang="ko-KR" sz="2400">
                <a:solidFill>
                  <a:srgbClr val="C804AC"/>
                </a:solidFill>
                <a:ea typeface="굴림" pitchFamily="50" charset="-127"/>
              </a:rPr>
              <a:t>left associative</a:t>
            </a:r>
            <a:r>
              <a:rPr lang="en-US" altLang="ko-KR" sz="2400">
                <a:ea typeface="굴림" pitchFamily="50" charset="-127"/>
              </a:rPr>
              <a:t>, stack operator is popped</a:t>
            </a:r>
          </a:p>
          <a:p>
            <a:pPr lvl="2"/>
            <a:r>
              <a:rPr lang="en-US" altLang="ko-KR">
                <a:latin typeface="Courier New" pitchFamily="49" charset="0"/>
                <a:ea typeface="굴림" pitchFamily="50" charset="-127"/>
              </a:rPr>
              <a:t>4-4-4 =&gt; 4 4 - 4 -</a:t>
            </a:r>
          </a:p>
          <a:p>
            <a:r>
              <a:rPr lang="en-US" altLang="ko-KR" sz="2400">
                <a:ea typeface="굴림" pitchFamily="50" charset="-127"/>
              </a:rPr>
              <a:t>If operator are </a:t>
            </a:r>
            <a:r>
              <a:rPr lang="en-US" altLang="ko-KR" sz="2400">
                <a:solidFill>
                  <a:srgbClr val="C804AC"/>
                </a:solidFill>
                <a:ea typeface="굴림" pitchFamily="50" charset="-127"/>
              </a:rPr>
              <a:t>right associative</a:t>
            </a:r>
            <a:r>
              <a:rPr lang="en-US" altLang="ko-KR" sz="2400">
                <a:ea typeface="굴림" pitchFamily="50" charset="-127"/>
              </a:rPr>
              <a:t>, stack operator is not popped.</a:t>
            </a:r>
          </a:p>
          <a:p>
            <a:pPr lvl="2"/>
            <a:r>
              <a:rPr lang="en-US" altLang="ko-KR">
                <a:latin typeface="Courier New" pitchFamily="49" charset="0"/>
                <a:ea typeface="굴림" pitchFamily="50" charset="-127"/>
              </a:rPr>
              <a:t>2^2^3 =&gt; 2 2 3 ^ ^</a:t>
            </a:r>
          </a:p>
        </p:txBody>
      </p:sp>
      <p:sp>
        <p:nvSpPr>
          <p:cNvPr id="114692" name="Line 4"/>
          <p:cNvSpPr>
            <a:spLocks noChangeShapeType="1"/>
          </p:cNvSpPr>
          <p:nvPr/>
        </p:nvSpPr>
        <p:spPr bwMode="auto">
          <a:xfrm>
            <a:off x="342900" y="514826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3" name="Line 5"/>
          <p:cNvSpPr>
            <a:spLocks noChangeShapeType="1"/>
          </p:cNvSpPr>
          <p:nvPr/>
        </p:nvSpPr>
        <p:spPr bwMode="auto">
          <a:xfrm flipV="1">
            <a:off x="952500" y="514826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4" name="Rectangle 6"/>
          <p:cNvSpPr>
            <a:spLocks noChangeArrowheads="1"/>
          </p:cNvSpPr>
          <p:nvPr/>
        </p:nvSpPr>
        <p:spPr bwMode="auto">
          <a:xfrm>
            <a:off x="555625" y="56657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695" name="Group 7"/>
          <p:cNvGrpSpPr>
            <a:grpSpLocks/>
          </p:cNvGrpSpPr>
          <p:nvPr/>
        </p:nvGrpSpPr>
        <p:grpSpPr bwMode="auto">
          <a:xfrm>
            <a:off x="1208088" y="5153025"/>
            <a:ext cx="609600" cy="974725"/>
            <a:chOff x="672" y="2112"/>
            <a:chExt cx="384" cy="614"/>
          </a:xfrm>
        </p:grpSpPr>
        <p:sp>
          <p:nvSpPr>
            <p:cNvPr id="114696" name="Line 8"/>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7" name="Line 9"/>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8" name="Line 10"/>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9" name="Rectangle 11"/>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00" name="Line 12"/>
          <p:cNvSpPr>
            <a:spLocks noChangeShapeType="1"/>
          </p:cNvSpPr>
          <p:nvPr/>
        </p:nvSpPr>
        <p:spPr bwMode="auto">
          <a:xfrm>
            <a:off x="4722813" y="5124450"/>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1" name="Line 13"/>
          <p:cNvSpPr>
            <a:spLocks noChangeShapeType="1"/>
          </p:cNvSpPr>
          <p:nvPr/>
        </p:nvSpPr>
        <p:spPr bwMode="auto">
          <a:xfrm flipV="1">
            <a:off x="5332413" y="5124450"/>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2" name="Rectangle 14"/>
          <p:cNvSpPr>
            <a:spLocks noChangeArrowheads="1"/>
          </p:cNvSpPr>
          <p:nvPr/>
        </p:nvSpPr>
        <p:spPr bwMode="auto">
          <a:xfrm>
            <a:off x="4935538" y="56419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703" name="Group 15"/>
          <p:cNvGrpSpPr>
            <a:grpSpLocks/>
          </p:cNvGrpSpPr>
          <p:nvPr/>
        </p:nvGrpSpPr>
        <p:grpSpPr bwMode="auto">
          <a:xfrm>
            <a:off x="5588000" y="5129213"/>
            <a:ext cx="609600" cy="974725"/>
            <a:chOff x="672" y="2112"/>
            <a:chExt cx="384" cy="614"/>
          </a:xfrm>
        </p:grpSpPr>
        <p:sp>
          <p:nvSpPr>
            <p:cNvPr id="114704" name="Line 16"/>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5" name="Line 17"/>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6" name="Line 18"/>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7" name="Rectangle 19"/>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08" name="Rectangle 20"/>
          <p:cNvSpPr>
            <a:spLocks noChangeArrowheads="1"/>
          </p:cNvSpPr>
          <p:nvPr/>
        </p:nvSpPr>
        <p:spPr bwMode="auto">
          <a:xfrm>
            <a:off x="566738" y="6118225"/>
            <a:ext cx="109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4-4-4</a:t>
            </a:r>
            <a:endParaRPr lang="en-US">
              <a:latin typeface="Courier New" pitchFamily="49" charset="0"/>
              <a:ea typeface="굴림" pitchFamily="50" charset="-127"/>
            </a:endParaRPr>
          </a:p>
        </p:txBody>
      </p:sp>
      <p:sp>
        <p:nvSpPr>
          <p:cNvPr id="114709" name="Rectangle 21"/>
          <p:cNvSpPr>
            <a:spLocks noChangeArrowheads="1"/>
          </p:cNvSpPr>
          <p:nvPr/>
        </p:nvSpPr>
        <p:spPr bwMode="auto">
          <a:xfrm>
            <a:off x="4875213" y="6113463"/>
            <a:ext cx="109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2^2^3</a:t>
            </a:r>
            <a:endParaRPr lang="en-US">
              <a:latin typeface="Courier New" pitchFamily="49" charset="0"/>
              <a:ea typeface="굴림" pitchFamily="50" charset="-127"/>
            </a:endParaRPr>
          </a:p>
        </p:txBody>
      </p:sp>
      <p:sp>
        <p:nvSpPr>
          <p:cNvPr id="114710" name="Text Box 22"/>
          <p:cNvSpPr txBox="1">
            <a:spLocks noChangeArrowheads="1"/>
          </p:cNvSpPr>
          <p:nvPr/>
        </p:nvSpPr>
        <p:spPr bwMode="auto">
          <a:xfrm>
            <a:off x="487363" y="5470525"/>
            <a:ext cx="309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a:p>
            <a:r>
              <a:rPr lang="en-US" sz="1800"/>
              <a:t>4</a:t>
            </a:r>
          </a:p>
        </p:txBody>
      </p:sp>
      <p:sp>
        <p:nvSpPr>
          <p:cNvPr id="114711" name="Text Box 23"/>
          <p:cNvSpPr txBox="1">
            <a:spLocks noChangeArrowheads="1"/>
          </p:cNvSpPr>
          <p:nvPr/>
        </p:nvSpPr>
        <p:spPr bwMode="auto">
          <a:xfrm>
            <a:off x="4892675" y="5448300"/>
            <a:ext cx="309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2</a:t>
            </a:r>
          </a:p>
        </p:txBody>
      </p:sp>
      <p:sp>
        <p:nvSpPr>
          <p:cNvPr id="114712" name="Text Box 24"/>
          <p:cNvSpPr txBox="1">
            <a:spLocks noChangeArrowheads="1"/>
          </p:cNvSpPr>
          <p:nvPr/>
        </p:nvSpPr>
        <p:spPr bwMode="auto">
          <a:xfrm>
            <a:off x="1349375" y="5683250"/>
            <a:ext cx="276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4713" name="Text Box 25"/>
          <p:cNvSpPr txBox="1">
            <a:spLocks noChangeArrowheads="1"/>
          </p:cNvSpPr>
          <p:nvPr/>
        </p:nvSpPr>
        <p:spPr bwMode="auto">
          <a:xfrm>
            <a:off x="5727700" y="570071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4714" name="Text Box 26"/>
          <p:cNvSpPr txBox="1">
            <a:spLocks noChangeArrowheads="1"/>
          </p:cNvSpPr>
          <p:nvPr/>
        </p:nvSpPr>
        <p:spPr bwMode="auto">
          <a:xfrm>
            <a:off x="1833563" y="5691188"/>
            <a:ext cx="276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4715" name="Text Box 27"/>
          <p:cNvSpPr txBox="1">
            <a:spLocks noChangeArrowheads="1"/>
          </p:cNvSpPr>
          <p:nvPr/>
        </p:nvSpPr>
        <p:spPr bwMode="auto">
          <a:xfrm>
            <a:off x="6216650" y="57118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grpSp>
        <p:nvGrpSpPr>
          <p:cNvPr id="114716" name="Group 28"/>
          <p:cNvGrpSpPr>
            <a:grpSpLocks/>
          </p:cNvGrpSpPr>
          <p:nvPr/>
        </p:nvGrpSpPr>
        <p:grpSpPr bwMode="auto">
          <a:xfrm>
            <a:off x="6611938" y="5145088"/>
            <a:ext cx="1868487" cy="1454150"/>
            <a:chOff x="4165" y="3241"/>
            <a:chExt cx="1177" cy="916"/>
          </a:xfrm>
        </p:grpSpPr>
        <p:sp>
          <p:nvSpPr>
            <p:cNvPr id="114717" name="Line 29"/>
            <p:cNvSpPr>
              <a:spLocks noChangeShapeType="1"/>
            </p:cNvSpPr>
            <p:nvPr/>
          </p:nvSpPr>
          <p:spPr bwMode="auto">
            <a:xfrm>
              <a:off x="4413" y="3241"/>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8" name="Line 30"/>
            <p:cNvSpPr>
              <a:spLocks noChangeShapeType="1"/>
            </p:cNvSpPr>
            <p:nvPr/>
          </p:nvSpPr>
          <p:spPr bwMode="auto">
            <a:xfrm flipV="1">
              <a:off x="4797" y="3241"/>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9" name="Rectangle 31"/>
            <p:cNvSpPr>
              <a:spLocks noChangeArrowheads="1"/>
            </p:cNvSpPr>
            <p:nvPr/>
          </p:nvSpPr>
          <p:spPr bwMode="auto">
            <a:xfrm>
              <a:off x="4547" y="3567"/>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720" name="Group 32"/>
            <p:cNvGrpSpPr>
              <a:grpSpLocks/>
            </p:cNvGrpSpPr>
            <p:nvPr/>
          </p:nvGrpSpPr>
          <p:grpSpPr bwMode="auto">
            <a:xfrm>
              <a:off x="4958" y="3244"/>
              <a:ext cx="384" cy="614"/>
              <a:chOff x="672" y="2112"/>
              <a:chExt cx="384" cy="614"/>
            </a:xfrm>
          </p:grpSpPr>
          <p:sp>
            <p:nvSpPr>
              <p:cNvPr id="114721" name="Line 33"/>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2" name="Line 34"/>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3" name="Line 35"/>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4" name="Rectangle 36"/>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25" name="Rectangle 37"/>
            <p:cNvSpPr>
              <a:spLocks noChangeArrowheads="1"/>
            </p:cNvSpPr>
            <p:nvPr/>
          </p:nvSpPr>
          <p:spPr bwMode="auto">
            <a:xfrm>
              <a:off x="4571" y="3869"/>
              <a:ext cx="6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2^2^3</a:t>
              </a:r>
              <a:endParaRPr lang="en-US">
                <a:latin typeface="Courier New" pitchFamily="49" charset="0"/>
                <a:ea typeface="굴림" pitchFamily="50" charset="-127"/>
              </a:endParaRPr>
            </a:p>
          </p:txBody>
        </p:sp>
        <p:sp>
          <p:nvSpPr>
            <p:cNvPr id="114726" name="Text Box 38"/>
            <p:cNvSpPr txBox="1">
              <a:spLocks noChangeArrowheads="1"/>
            </p:cNvSpPr>
            <p:nvPr/>
          </p:nvSpPr>
          <p:spPr bwMode="auto">
            <a:xfrm>
              <a:off x="4504" y="3444"/>
              <a:ext cx="1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a:t>
              </a:r>
            </a:p>
            <a:p>
              <a:r>
                <a:rPr lang="en-US" sz="1800"/>
                <a:t>2</a:t>
              </a:r>
            </a:p>
          </p:txBody>
        </p:sp>
        <p:sp>
          <p:nvSpPr>
            <p:cNvPr id="114727" name="Text Box 39"/>
            <p:cNvSpPr txBox="1">
              <a:spLocks noChangeArrowheads="1"/>
            </p:cNvSpPr>
            <p:nvPr/>
          </p:nvSpPr>
          <p:spPr bwMode="auto">
            <a:xfrm>
              <a:off x="5047" y="3417"/>
              <a:ext cx="2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a:p>
              <a:r>
                <a:rPr lang="en-US" sz="2000"/>
                <a:t>^</a:t>
              </a:r>
            </a:p>
          </p:txBody>
        </p:sp>
        <p:sp>
          <p:nvSpPr>
            <p:cNvPr id="114728" name="AutoShape 40"/>
            <p:cNvSpPr>
              <a:spLocks noChangeArrowheads="1"/>
            </p:cNvSpPr>
            <p:nvPr/>
          </p:nvSpPr>
          <p:spPr bwMode="auto">
            <a:xfrm>
              <a:off x="4165" y="3549"/>
              <a:ext cx="229" cy="85"/>
            </a:xfrm>
            <a:prstGeom prst="rightArrow">
              <a:avLst>
                <a:gd name="adj1" fmla="val 50000"/>
                <a:gd name="adj2" fmla="val 6735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729" name="Group 41"/>
          <p:cNvGrpSpPr>
            <a:grpSpLocks/>
          </p:cNvGrpSpPr>
          <p:nvPr/>
        </p:nvGrpSpPr>
        <p:grpSpPr bwMode="auto">
          <a:xfrm>
            <a:off x="2171700" y="5157788"/>
            <a:ext cx="1868488" cy="1454150"/>
            <a:chOff x="1368" y="3249"/>
            <a:chExt cx="1177" cy="916"/>
          </a:xfrm>
        </p:grpSpPr>
        <p:sp>
          <p:nvSpPr>
            <p:cNvPr id="114730" name="Line 42"/>
            <p:cNvSpPr>
              <a:spLocks noChangeShapeType="1"/>
            </p:cNvSpPr>
            <p:nvPr/>
          </p:nvSpPr>
          <p:spPr bwMode="auto">
            <a:xfrm>
              <a:off x="1616" y="3249"/>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1" name="Line 43"/>
            <p:cNvSpPr>
              <a:spLocks noChangeShapeType="1"/>
            </p:cNvSpPr>
            <p:nvPr/>
          </p:nvSpPr>
          <p:spPr bwMode="auto">
            <a:xfrm flipV="1">
              <a:off x="2000" y="3249"/>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2" name="Rectangle 44"/>
            <p:cNvSpPr>
              <a:spLocks noChangeArrowheads="1"/>
            </p:cNvSpPr>
            <p:nvPr/>
          </p:nvSpPr>
          <p:spPr bwMode="auto">
            <a:xfrm>
              <a:off x="1750" y="3575"/>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733" name="Group 45"/>
            <p:cNvGrpSpPr>
              <a:grpSpLocks/>
            </p:cNvGrpSpPr>
            <p:nvPr/>
          </p:nvGrpSpPr>
          <p:grpSpPr bwMode="auto">
            <a:xfrm>
              <a:off x="2161" y="3252"/>
              <a:ext cx="384" cy="614"/>
              <a:chOff x="672" y="2112"/>
              <a:chExt cx="384" cy="614"/>
            </a:xfrm>
          </p:grpSpPr>
          <p:sp>
            <p:nvSpPr>
              <p:cNvPr id="114734" name="Line 46"/>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5" name="Line 47"/>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6" name="Line 48"/>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7" name="Rectangle 49"/>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38" name="Rectangle 50"/>
            <p:cNvSpPr>
              <a:spLocks noChangeArrowheads="1"/>
            </p:cNvSpPr>
            <p:nvPr/>
          </p:nvSpPr>
          <p:spPr bwMode="auto">
            <a:xfrm>
              <a:off x="1723" y="3877"/>
              <a:ext cx="6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itchFamily="49" charset="0"/>
                  <a:ea typeface="굴림" pitchFamily="50" charset="-127"/>
                </a:rPr>
                <a:t>4-4-4</a:t>
              </a:r>
              <a:endParaRPr lang="en-US">
                <a:latin typeface="Courier New" pitchFamily="49" charset="0"/>
                <a:ea typeface="굴림" pitchFamily="50" charset="-127"/>
              </a:endParaRPr>
            </a:p>
          </p:txBody>
        </p:sp>
        <p:sp>
          <p:nvSpPr>
            <p:cNvPr id="114739" name="Text Box 51"/>
            <p:cNvSpPr txBox="1">
              <a:spLocks noChangeArrowheads="1"/>
            </p:cNvSpPr>
            <p:nvPr/>
          </p:nvSpPr>
          <p:spPr bwMode="auto">
            <a:xfrm>
              <a:off x="1707" y="3452"/>
              <a:ext cx="1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4</a:t>
              </a:r>
            </a:p>
            <a:p>
              <a:r>
                <a:rPr lang="en-US" sz="1800"/>
                <a:t>4</a:t>
              </a:r>
            </a:p>
          </p:txBody>
        </p:sp>
        <p:sp>
          <p:nvSpPr>
            <p:cNvPr id="114740" name="Text Box 52"/>
            <p:cNvSpPr txBox="1">
              <a:spLocks noChangeArrowheads="1"/>
            </p:cNvSpPr>
            <p:nvPr/>
          </p:nvSpPr>
          <p:spPr bwMode="auto">
            <a:xfrm>
              <a:off x="2250" y="3587"/>
              <a:ext cx="1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14741" name="AutoShape 53"/>
            <p:cNvSpPr>
              <a:spLocks noChangeArrowheads="1"/>
            </p:cNvSpPr>
            <p:nvPr/>
          </p:nvSpPr>
          <p:spPr bwMode="auto">
            <a:xfrm>
              <a:off x="1368" y="3557"/>
              <a:ext cx="229" cy="85"/>
            </a:xfrm>
            <a:prstGeom prst="rightArrow">
              <a:avLst>
                <a:gd name="adj1" fmla="val 50000"/>
                <a:gd name="adj2" fmla="val 6735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2" name="Text Box 54"/>
            <p:cNvSpPr txBox="1">
              <a:spLocks noChangeArrowheads="1"/>
            </p:cNvSpPr>
            <p:nvPr/>
          </p:nvSpPr>
          <p:spPr bwMode="auto">
            <a:xfrm>
              <a:off x="1720" y="3286"/>
              <a:ext cx="1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729"/>
                                        </p:tgtEl>
                                        <p:attrNameLst>
                                          <p:attrName>style.visibility</p:attrName>
                                        </p:attrNameLst>
                                      </p:cBhvr>
                                      <p:to>
                                        <p:strVal val="visible"/>
                                      </p:to>
                                    </p:set>
                                    <p:animEffect transition="in" filter="blinds(horizontal)">
                                      <p:cBhvr>
                                        <p:cTn id="7" dur="500"/>
                                        <p:tgtEl>
                                          <p:spTgt spid="1147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4716"/>
                                        </p:tgtEl>
                                        <p:attrNameLst>
                                          <p:attrName>style.visibility</p:attrName>
                                        </p:attrNameLst>
                                      </p:cBhvr>
                                      <p:to>
                                        <p:strVal val="visible"/>
                                      </p:to>
                                    </p:set>
                                    <p:animEffect transition="in" filter="blinds(horizontal)">
                                      <p:cBhvr>
                                        <p:cTn id="12" dur="500"/>
                                        <p:tgtEl>
                                          <p:spTgt spid="114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304800"/>
            <a:ext cx="7772400" cy="550863"/>
          </a:xfrm>
        </p:spPr>
        <p:txBody>
          <a:bodyPr>
            <a:normAutofit fontScale="90000"/>
          </a:bodyPr>
          <a:lstStyle/>
          <a:p>
            <a:r>
              <a:rPr lang="en-US" sz="3200"/>
              <a:t>Array Implementation of Lists</a:t>
            </a:r>
          </a:p>
        </p:txBody>
      </p:sp>
      <p:sp>
        <p:nvSpPr>
          <p:cNvPr id="62467" name="Rectangle 3" descr="Rectangle: Click to edit Master text styles&#10;Second level&#10;Third level&#10;Fourth level&#10;Fifth level"/>
          <p:cNvSpPr>
            <a:spLocks noGrp="1" noChangeArrowheads="1"/>
          </p:cNvSpPr>
          <p:nvPr>
            <p:ph idx="1"/>
          </p:nvPr>
        </p:nvSpPr>
        <p:spPr>
          <a:xfrm>
            <a:off x="609600" y="1058863"/>
            <a:ext cx="7772400" cy="5270500"/>
          </a:xfrm>
        </p:spPr>
        <p:txBody>
          <a:bodyPr/>
          <a:lstStyle/>
          <a:p>
            <a:r>
              <a:rPr lang="en-US" sz="2400"/>
              <a:t>Use an array to implement a list. Need to know or to estimate the maximum size of the list in advance.</a:t>
            </a:r>
          </a:p>
          <a:p>
            <a:r>
              <a:rPr lang="en-US" sz="2400"/>
              <a:t>Allows </a:t>
            </a:r>
            <a:r>
              <a:rPr lang="en-US" sz="2400" i="1">
                <a:solidFill>
                  <a:srgbClr val="C804AC"/>
                </a:solidFill>
              </a:rPr>
              <a:t>printList</a:t>
            </a:r>
            <a:r>
              <a:rPr lang="en-US" sz="2400"/>
              <a:t> and </a:t>
            </a:r>
            <a:r>
              <a:rPr lang="en-US" sz="2400" i="1">
                <a:solidFill>
                  <a:srgbClr val="C804AC"/>
                </a:solidFill>
              </a:rPr>
              <a:t>find</a:t>
            </a:r>
            <a:r>
              <a:rPr lang="en-US" sz="2400"/>
              <a:t> to be carried out in linear time.</a:t>
            </a:r>
          </a:p>
          <a:p>
            <a:r>
              <a:rPr lang="en-US" sz="2400" i="1">
                <a:solidFill>
                  <a:srgbClr val="C804AC"/>
                </a:solidFill>
              </a:rPr>
              <a:t>findKth</a:t>
            </a:r>
            <a:r>
              <a:rPr lang="en-US" sz="2400"/>
              <a:t> takes constant time.</a:t>
            </a:r>
          </a:p>
          <a:p>
            <a:r>
              <a:rPr lang="en-US" sz="2400" i="1">
                <a:solidFill>
                  <a:srgbClr val="C804AC"/>
                </a:solidFill>
              </a:rPr>
              <a:t>insert</a:t>
            </a:r>
            <a:r>
              <a:rPr lang="en-US" sz="2400"/>
              <a:t> and </a:t>
            </a:r>
            <a:r>
              <a:rPr lang="en-US" sz="2400" i="1">
                <a:solidFill>
                  <a:srgbClr val="C804AC"/>
                </a:solidFill>
              </a:rPr>
              <a:t>remove</a:t>
            </a:r>
            <a:r>
              <a:rPr lang="en-US" sz="2400"/>
              <a:t> operations, in general, are of order O(N).</a:t>
            </a:r>
          </a:p>
          <a:p>
            <a:r>
              <a:rPr lang="en-US" sz="2400"/>
              <a:t>Since the running time for insertion and deletions is considerable large (and also the size of the array must be know in advance), array implementation of a list is </a:t>
            </a:r>
            <a:r>
              <a:rPr lang="en-US" sz="2400">
                <a:solidFill>
                  <a:srgbClr val="FF0000"/>
                </a:solidFill>
              </a:rPr>
              <a:t>not very suitable</a:t>
            </a:r>
            <a:r>
              <a:rPr lang="en-US" sz="2400"/>
              <a:t>.</a:t>
            </a:r>
          </a:p>
          <a:p>
            <a:endParaRPr lang="en-US" sz="2400"/>
          </a:p>
          <a:p>
            <a:endParaRPr 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Multiple Stack Exits</a:t>
            </a:r>
          </a:p>
        </p:txBody>
      </p:sp>
      <p:sp>
        <p:nvSpPr>
          <p:cNvPr id="116739"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dirty="0">
                <a:ea typeface="굴림" pitchFamily="50" charset="-127"/>
              </a:rPr>
              <a:t>In expression such as </a:t>
            </a:r>
            <a:r>
              <a:rPr lang="en-US" altLang="ko-KR" dirty="0">
                <a:latin typeface="Courier New" pitchFamily="49" charset="0"/>
                <a:ea typeface="굴림" pitchFamily="50" charset="-127"/>
              </a:rPr>
              <a:t>1+2*3^4+5</a:t>
            </a:r>
            <a:r>
              <a:rPr lang="en-US" altLang="ko-KR" dirty="0">
                <a:ea typeface="굴림" pitchFamily="50" charset="-127"/>
              </a:rPr>
              <a:t>, with postfix equivalent</a:t>
            </a:r>
          </a:p>
          <a:p>
            <a:pPr lvl="2">
              <a:buFont typeface="Wingdings" pitchFamily="2" charset="2"/>
              <a:buNone/>
            </a:pPr>
            <a:r>
              <a:rPr lang="en-US" altLang="ko-KR" dirty="0">
                <a:latin typeface="Courier New" pitchFamily="49" charset="0"/>
                <a:ea typeface="굴림" pitchFamily="50" charset="-127"/>
              </a:rPr>
              <a:t>1 2 3 4 ^ * + 5 +</a:t>
            </a:r>
          </a:p>
          <a:p>
            <a:pPr>
              <a:buFont typeface="Wingdings" pitchFamily="2" charset="2"/>
              <a:buNone/>
            </a:pPr>
            <a:r>
              <a:rPr lang="en-US" altLang="ko-KR" dirty="0">
                <a:ea typeface="굴림" pitchFamily="50" charset="-127"/>
              </a:rPr>
              <a:t>	</a:t>
            </a:r>
            <a:endParaRPr lang="en-US" altLang="ko-KR" dirty="0" smtClean="0">
              <a:ea typeface="굴림" pitchFamily="50" charset="-127"/>
            </a:endParaRPr>
          </a:p>
          <a:p>
            <a:pPr>
              <a:buFont typeface="Wingdings" pitchFamily="2" charset="2"/>
              <a:buNone/>
            </a:pPr>
            <a:r>
              <a:rPr lang="en-US" altLang="ko-KR" dirty="0">
                <a:ea typeface="굴림" pitchFamily="50" charset="-127"/>
              </a:rPr>
              <a:t>	</a:t>
            </a:r>
            <a:r>
              <a:rPr lang="en-US" altLang="ko-KR" dirty="0" smtClean="0">
                <a:ea typeface="굴림" pitchFamily="50" charset="-127"/>
              </a:rPr>
              <a:t>when </a:t>
            </a:r>
            <a:r>
              <a:rPr lang="en-US" altLang="ko-KR" dirty="0">
                <a:ea typeface="굴림" pitchFamily="50" charset="-127"/>
              </a:rPr>
              <a:t>second + is seen, ^ * + are all popped.</a:t>
            </a:r>
          </a:p>
          <a:p>
            <a:r>
              <a:rPr lang="en-US" altLang="ko-KR" dirty="0">
                <a:ea typeface="굴림" pitchFamily="50" charset="-127"/>
              </a:rPr>
              <a:t>Thus, several exits can occur on one symbol.</a:t>
            </a:r>
          </a:p>
        </p:txBody>
      </p:sp>
      <p:sp>
        <p:nvSpPr>
          <p:cNvPr id="116740" name="Line 4"/>
          <p:cNvSpPr>
            <a:spLocks noChangeShapeType="1"/>
          </p:cNvSpPr>
          <p:nvPr/>
        </p:nvSpPr>
        <p:spPr bwMode="auto">
          <a:xfrm>
            <a:off x="5695950" y="252571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1" name="Line 5"/>
          <p:cNvSpPr>
            <a:spLocks noChangeShapeType="1"/>
          </p:cNvSpPr>
          <p:nvPr/>
        </p:nvSpPr>
        <p:spPr bwMode="auto">
          <a:xfrm flipV="1">
            <a:off x="6305550" y="2525713"/>
            <a:ext cx="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Rectangle 6"/>
          <p:cNvSpPr>
            <a:spLocks noChangeArrowheads="1"/>
          </p:cNvSpPr>
          <p:nvPr/>
        </p:nvSpPr>
        <p:spPr bwMode="auto">
          <a:xfrm>
            <a:off x="5908675" y="3043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743" name="Group 7"/>
          <p:cNvGrpSpPr>
            <a:grpSpLocks/>
          </p:cNvGrpSpPr>
          <p:nvPr/>
        </p:nvGrpSpPr>
        <p:grpSpPr bwMode="auto">
          <a:xfrm>
            <a:off x="6561138" y="2530475"/>
            <a:ext cx="609600" cy="974725"/>
            <a:chOff x="672" y="2112"/>
            <a:chExt cx="384" cy="614"/>
          </a:xfrm>
        </p:grpSpPr>
        <p:sp>
          <p:nvSpPr>
            <p:cNvPr id="116744" name="Line 8"/>
            <p:cNvSpPr>
              <a:spLocks noChangeShapeType="1"/>
            </p:cNvSpPr>
            <p:nvPr/>
          </p:nvSpPr>
          <p:spPr bwMode="auto">
            <a:xfrm>
              <a:off x="672"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5" name="Line 9"/>
            <p:cNvSpPr>
              <a:spLocks noChangeShapeType="1"/>
            </p:cNvSpPr>
            <p:nvPr/>
          </p:nvSpPr>
          <p:spPr bwMode="auto">
            <a:xfrm>
              <a:off x="672" y="268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Line 10"/>
            <p:cNvSpPr>
              <a:spLocks noChangeShapeType="1"/>
            </p:cNvSpPr>
            <p:nvPr/>
          </p:nvSpPr>
          <p:spPr bwMode="auto">
            <a:xfrm flipV="1">
              <a:off x="1056" y="211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7" name="Rectangle 11"/>
            <p:cNvSpPr>
              <a:spLocks noChangeArrowheads="1"/>
            </p:cNvSpPr>
            <p:nvPr/>
          </p:nvSpPr>
          <p:spPr bwMode="auto">
            <a:xfrm>
              <a:off x="806" y="243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748" name="Text Box 12"/>
          <p:cNvSpPr txBox="1">
            <a:spLocks noChangeArrowheads="1"/>
          </p:cNvSpPr>
          <p:nvPr/>
        </p:nvSpPr>
        <p:spPr bwMode="auto">
          <a:xfrm>
            <a:off x="5881688" y="2625725"/>
            <a:ext cx="266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a:p>
            <a:r>
              <a:rPr lang="en-US" sz="1200"/>
              <a:t>3</a:t>
            </a:r>
          </a:p>
          <a:p>
            <a:r>
              <a:rPr lang="en-US" sz="1200"/>
              <a:t>2</a:t>
            </a:r>
          </a:p>
          <a:p>
            <a:r>
              <a:rPr lang="en-US" sz="1200"/>
              <a:t>1</a:t>
            </a:r>
          </a:p>
        </p:txBody>
      </p:sp>
      <p:sp>
        <p:nvSpPr>
          <p:cNvPr id="116749" name="Text Box 13"/>
          <p:cNvSpPr txBox="1">
            <a:spLocks noChangeArrowheads="1"/>
          </p:cNvSpPr>
          <p:nvPr/>
        </p:nvSpPr>
        <p:spPr bwMode="auto">
          <a:xfrm>
            <a:off x="6702425" y="2798763"/>
            <a:ext cx="295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t>
            </a:r>
          </a:p>
          <a:p>
            <a:r>
              <a:rPr lang="en-US" sz="1200"/>
              <a:t>*</a:t>
            </a:r>
          </a:p>
          <a:p>
            <a:r>
              <a:rPr lang="en-US" sz="1200"/>
              <a:t>+</a:t>
            </a:r>
          </a:p>
        </p:txBody>
      </p:sp>
      <p:sp>
        <p:nvSpPr>
          <p:cNvPr id="116750" name="Text Box 14"/>
          <p:cNvSpPr txBox="1">
            <a:spLocks noChangeArrowheads="1"/>
          </p:cNvSpPr>
          <p:nvPr/>
        </p:nvSpPr>
        <p:spPr bwMode="auto">
          <a:xfrm>
            <a:off x="7223125" y="3151188"/>
            <a:ext cx="29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Parentheses</a:t>
            </a:r>
          </a:p>
        </p:txBody>
      </p:sp>
      <p:sp>
        <p:nvSpPr>
          <p:cNvPr id="118787"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r>
              <a:rPr lang="en-US" altLang="ko-KR" sz="2800">
                <a:solidFill>
                  <a:srgbClr val="C804AC"/>
                </a:solidFill>
                <a:ea typeface="굴림" pitchFamily="50" charset="-127"/>
              </a:rPr>
              <a:t>Left parenthesis</a:t>
            </a:r>
            <a:r>
              <a:rPr lang="en-US" altLang="ko-KR" sz="2800">
                <a:ea typeface="굴림" pitchFamily="50" charset="-127"/>
              </a:rPr>
              <a:t> is a high precedence operator when it is an </a:t>
            </a:r>
            <a:r>
              <a:rPr lang="en-US" altLang="ko-KR" sz="2800" i="1">
                <a:solidFill>
                  <a:srgbClr val="C804AC"/>
                </a:solidFill>
                <a:ea typeface="굴림" pitchFamily="50" charset="-127"/>
              </a:rPr>
              <a:t>input symbol</a:t>
            </a:r>
            <a:r>
              <a:rPr lang="en-US" altLang="ko-KR" sz="2800">
                <a:ea typeface="굴림" pitchFamily="50" charset="-127"/>
              </a:rPr>
              <a:t> (meaning that nothing comes off the operator stack). Left parenthesis is a low precedence operator when it is </a:t>
            </a:r>
            <a:r>
              <a:rPr lang="en-US" altLang="ko-KR" sz="2800" i="1">
                <a:solidFill>
                  <a:srgbClr val="C804AC"/>
                </a:solidFill>
                <a:ea typeface="굴림" pitchFamily="50" charset="-127"/>
              </a:rPr>
              <a:t>on the stack</a:t>
            </a:r>
            <a:r>
              <a:rPr lang="en-US" altLang="ko-KR" sz="2800">
                <a:ea typeface="굴림" pitchFamily="50" charset="-127"/>
              </a:rPr>
              <a:t>.</a:t>
            </a:r>
          </a:p>
          <a:p>
            <a:r>
              <a:rPr lang="en-US" altLang="ko-KR" sz="2800">
                <a:solidFill>
                  <a:srgbClr val="C804AC"/>
                </a:solidFill>
                <a:ea typeface="굴림" pitchFamily="50" charset="-127"/>
              </a:rPr>
              <a:t>Right parenthesis</a:t>
            </a:r>
            <a:r>
              <a:rPr lang="en-US" altLang="ko-KR" sz="2800">
                <a:ea typeface="굴림" pitchFamily="50" charset="-127"/>
              </a:rPr>
              <a:t> pops the operator stack until a left parenthesis exits the stack. </a:t>
            </a:r>
            <a:r>
              <a:rPr lang="en-US" altLang="ko-KR" sz="2800">
                <a:solidFill>
                  <a:srgbClr val="C804AC"/>
                </a:solidFill>
                <a:ea typeface="굴림" pitchFamily="50" charset="-127"/>
              </a:rPr>
              <a:t>Operators are written, but parentheses are not.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Algorithm Summary</a:t>
            </a:r>
          </a:p>
        </p:txBody>
      </p:sp>
      <p:sp>
        <p:nvSpPr>
          <p:cNvPr id="120835" name="Rectangle 3" descr="Rectangle: Click to edit Master text styles&#10;Second level&#10;Third level&#10;Fourth level&#10;Fifth level"/>
          <p:cNvSpPr>
            <a:spLocks noGrp="1" noChangeArrowheads="1"/>
          </p:cNvSpPr>
          <p:nvPr>
            <p:ph idx="1"/>
          </p:nvPr>
        </p:nvSpPr>
        <p:spPr>
          <a:xfrm>
            <a:off x="744538" y="1649413"/>
            <a:ext cx="7772400" cy="4397375"/>
          </a:xfrm>
          <a:noFill/>
          <a:ln/>
        </p:spPr>
        <p:txBody>
          <a:bodyPr lIns="92075" tIns="46038" rIns="92075" bIns="46038"/>
          <a:lstStyle/>
          <a:p>
            <a:pPr>
              <a:lnSpc>
                <a:spcPct val="90000"/>
              </a:lnSpc>
            </a:pPr>
            <a:r>
              <a:rPr lang="en-US" altLang="ko-KR" i="1">
                <a:solidFill>
                  <a:srgbClr val="C804AC"/>
                </a:solidFill>
                <a:ea typeface="굴림" pitchFamily="50" charset="-127"/>
              </a:rPr>
              <a:t>Operands</a:t>
            </a:r>
            <a:r>
              <a:rPr lang="en-US" altLang="ko-KR">
                <a:ea typeface="굴림" pitchFamily="50" charset="-127"/>
              </a:rPr>
              <a:t>: Immediately output.</a:t>
            </a:r>
          </a:p>
          <a:p>
            <a:pPr>
              <a:lnSpc>
                <a:spcPct val="90000"/>
              </a:lnSpc>
            </a:pPr>
            <a:r>
              <a:rPr lang="en-US" altLang="ko-KR" i="1">
                <a:solidFill>
                  <a:srgbClr val="C804AC"/>
                </a:solidFill>
                <a:ea typeface="굴림" pitchFamily="50" charset="-127"/>
              </a:rPr>
              <a:t>Right parenthesis</a:t>
            </a:r>
            <a:r>
              <a:rPr lang="en-US" altLang="ko-KR">
                <a:ea typeface="굴림" pitchFamily="50" charset="-127"/>
              </a:rPr>
              <a:t>: Pop stack symbols until an left parenthesis is seen.</a:t>
            </a:r>
          </a:p>
          <a:p>
            <a:pPr>
              <a:lnSpc>
                <a:spcPct val="90000"/>
              </a:lnSpc>
            </a:pPr>
            <a:r>
              <a:rPr lang="en-US" altLang="ko-KR" i="1">
                <a:solidFill>
                  <a:srgbClr val="C804AC"/>
                </a:solidFill>
                <a:ea typeface="굴림" pitchFamily="50" charset="-127"/>
              </a:rPr>
              <a:t>Operator</a:t>
            </a:r>
            <a:r>
              <a:rPr lang="en-US" altLang="ko-KR">
                <a:ea typeface="굴림" pitchFamily="50" charset="-127"/>
              </a:rPr>
              <a:t>: Pop all stack operators until we see an operator of lower precedence, or a right-associative operator of equal precedence. Then push the operator.</a:t>
            </a:r>
          </a:p>
          <a:p>
            <a:pPr>
              <a:lnSpc>
                <a:spcPct val="90000"/>
              </a:lnSpc>
            </a:pPr>
            <a:r>
              <a:rPr lang="en-US" altLang="ko-KR" i="1">
                <a:solidFill>
                  <a:srgbClr val="C804AC"/>
                </a:solidFill>
                <a:ea typeface="굴림" pitchFamily="50" charset="-127"/>
              </a:rPr>
              <a:t>End of input</a:t>
            </a:r>
            <a:r>
              <a:rPr lang="en-US" altLang="ko-KR">
                <a:ea typeface="굴림" pitchFamily="50" charset="-127"/>
              </a:rPr>
              <a:t>: Pop all remaining operators.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a:ln/>
        </p:spPr>
        <p:txBody>
          <a:bodyPr lIns="92075" tIns="46038" rIns="92075" bIns="46038" anchor="ctr"/>
          <a:lstStyle/>
          <a:p>
            <a:r>
              <a:rPr lang="en-US" altLang="ko-KR">
                <a:ea typeface="굴림" pitchFamily="50" charset="-127"/>
              </a:rPr>
              <a:t>Infix to Postfix Example</a:t>
            </a:r>
          </a:p>
        </p:txBody>
      </p:sp>
      <p:sp>
        <p:nvSpPr>
          <p:cNvPr id="122883" name="Rectangle 3" descr="Rectangle: Click to edit Master text styles&#10;Second level&#10;Third level&#10;Fourth level&#10;Fifth level"/>
          <p:cNvSpPr>
            <a:spLocks noGrp="1" noChangeArrowheads="1"/>
          </p:cNvSpPr>
          <p:nvPr>
            <p:ph idx="1"/>
          </p:nvPr>
        </p:nvSpPr>
        <p:spPr>
          <a:noFill/>
          <a:ln/>
        </p:spPr>
        <p:txBody>
          <a:bodyPr lIns="92075" tIns="46038" rIns="92075" bIns="46038"/>
          <a:lstStyle/>
          <a:p>
            <a:pPr>
              <a:buFont typeface="Wingdings" pitchFamily="2" charset="2"/>
              <a:buNone/>
            </a:pPr>
            <a:r>
              <a:rPr lang="en-US" altLang="ko-KR">
                <a:ea typeface="굴림" pitchFamily="50" charset="-127"/>
              </a:rPr>
              <a:t> </a:t>
            </a:r>
          </a:p>
        </p:txBody>
      </p:sp>
      <p:grpSp>
        <p:nvGrpSpPr>
          <p:cNvPr id="122884" name="Group 4"/>
          <p:cNvGrpSpPr>
            <a:grpSpLocks/>
          </p:cNvGrpSpPr>
          <p:nvPr/>
        </p:nvGrpSpPr>
        <p:grpSpPr bwMode="auto">
          <a:xfrm>
            <a:off x="685800" y="2209800"/>
            <a:ext cx="7178675" cy="4084638"/>
            <a:chOff x="432" y="1392"/>
            <a:chExt cx="4522" cy="2573"/>
          </a:xfrm>
        </p:grpSpPr>
        <p:grpSp>
          <p:nvGrpSpPr>
            <p:cNvPr id="122885" name="Group 5"/>
            <p:cNvGrpSpPr>
              <a:grpSpLocks/>
            </p:cNvGrpSpPr>
            <p:nvPr/>
          </p:nvGrpSpPr>
          <p:grpSpPr bwMode="auto">
            <a:xfrm>
              <a:off x="432" y="1392"/>
              <a:ext cx="4330" cy="797"/>
              <a:chOff x="432" y="1392"/>
              <a:chExt cx="4330" cy="797"/>
            </a:xfrm>
          </p:grpSpPr>
          <p:grpSp>
            <p:nvGrpSpPr>
              <p:cNvPr id="122886" name="Group 6"/>
              <p:cNvGrpSpPr>
                <a:grpSpLocks/>
              </p:cNvGrpSpPr>
              <p:nvPr/>
            </p:nvGrpSpPr>
            <p:grpSpPr bwMode="auto">
              <a:xfrm>
                <a:off x="432" y="1392"/>
                <a:ext cx="538" cy="797"/>
                <a:chOff x="432" y="1392"/>
                <a:chExt cx="538" cy="797"/>
              </a:xfrm>
            </p:grpSpPr>
            <p:sp>
              <p:nvSpPr>
                <p:cNvPr id="122887" name="Rectangle 7"/>
                <p:cNvSpPr>
                  <a:spLocks noChangeArrowheads="1"/>
                </p:cNvSpPr>
                <p:nvPr/>
              </p:nvSpPr>
              <p:spPr bwMode="auto">
                <a:xfrm>
                  <a:off x="758" y="155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1</a:t>
                  </a:r>
                </a:p>
              </p:txBody>
            </p:sp>
            <p:grpSp>
              <p:nvGrpSpPr>
                <p:cNvPr id="122888" name="Group 8"/>
                <p:cNvGrpSpPr>
                  <a:grpSpLocks/>
                </p:cNvGrpSpPr>
                <p:nvPr/>
              </p:nvGrpSpPr>
              <p:grpSpPr bwMode="auto">
                <a:xfrm>
                  <a:off x="432" y="1392"/>
                  <a:ext cx="288" cy="797"/>
                  <a:chOff x="432" y="1392"/>
                  <a:chExt cx="288" cy="797"/>
                </a:xfrm>
              </p:grpSpPr>
              <p:sp>
                <p:nvSpPr>
                  <p:cNvPr id="122889" name="Line 9"/>
                  <p:cNvSpPr>
                    <a:spLocks noChangeShapeType="1"/>
                  </p:cNvSpPr>
                  <p:nvPr/>
                </p:nvSpPr>
                <p:spPr bwMode="auto">
                  <a:xfrm>
                    <a:off x="432"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0" name="Line 10"/>
                  <p:cNvSpPr>
                    <a:spLocks noChangeShapeType="1"/>
                  </p:cNvSpPr>
                  <p:nvPr/>
                </p:nvSpPr>
                <p:spPr bwMode="auto">
                  <a:xfrm>
                    <a:off x="432" y="1968"/>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1" name="Line 11"/>
                  <p:cNvSpPr>
                    <a:spLocks noChangeShapeType="1"/>
                  </p:cNvSpPr>
                  <p:nvPr/>
                </p:nvSpPr>
                <p:spPr bwMode="auto">
                  <a:xfrm flipV="1">
                    <a:off x="720"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2" name="Rectangle 12"/>
                  <p:cNvSpPr>
                    <a:spLocks noChangeArrowheads="1"/>
                  </p:cNvSpPr>
                  <p:nvPr/>
                </p:nvSpPr>
                <p:spPr bwMode="auto">
                  <a:xfrm>
                    <a:off x="470" y="193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1</a:t>
                    </a:r>
                  </a:p>
                </p:txBody>
              </p:sp>
              <p:sp>
                <p:nvSpPr>
                  <p:cNvPr id="122893" name="Rectangle 13"/>
                  <p:cNvSpPr>
                    <a:spLocks noChangeArrowheads="1"/>
                  </p:cNvSpPr>
                  <p:nvPr/>
                </p:nvSpPr>
                <p:spPr bwMode="auto">
                  <a:xfrm>
                    <a:off x="470" y="174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4" name="Rectangle 14"/>
                  <p:cNvSpPr>
                    <a:spLocks noChangeArrowheads="1"/>
                  </p:cNvSpPr>
                  <p:nvPr/>
                </p:nvSpPr>
                <p:spPr bwMode="auto">
                  <a:xfrm>
                    <a:off x="470" y="160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5" name="Rectangle 15"/>
                  <p:cNvSpPr>
                    <a:spLocks noChangeArrowheads="1"/>
                  </p:cNvSpPr>
                  <p:nvPr/>
                </p:nvSpPr>
                <p:spPr bwMode="auto">
                  <a:xfrm>
                    <a:off x="470" y="145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896" name="Group 16"/>
              <p:cNvGrpSpPr>
                <a:grpSpLocks/>
              </p:cNvGrpSpPr>
              <p:nvPr/>
            </p:nvGrpSpPr>
            <p:grpSpPr bwMode="auto">
              <a:xfrm>
                <a:off x="1152" y="1392"/>
                <a:ext cx="442" cy="797"/>
                <a:chOff x="1152" y="1392"/>
                <a:chExt cx="442" cy="797"/>
              </a:xfrm>
            </p:grpSpPr>
            <p:sp>
              <p:nvSpPr>
                <p:cNvPr id="122897" name="Rectangle 17"/>
                <p:cNvSpPr>
                  <a:spLocks noChangeArrowheads="1"/>
                </p:cNvSpPr>
                <p:nvPr/>
              </p:nvSpPr>
              <p:spPr bwMode="auto">
                <a:xfrm>
                  <a:off x="1478" y="1555"/>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898" name="Group 18"/>
                <p:cNvGrpSpPr>
                  <a:grpSpLocks/>
                </p:cNvGrpSpPr>
                <p:nvPr/>
              </p:nvGrpSpPr>
              <p:grpSpPr bwMode="auto">
                <a:xfrm>
                  <a:off x="1152" y="1392"/>
                  <a:ext cx="288" cy="797"/>
                  <a:chOff x="1152" y="1392"/>
                  <a:chExt cx="288" cy="797"/>
                </a:xfrm>
              </p:grpSpPr>
              <p:sp>
                <p:nvSpPr>
                  <p:cNvPr id="122899" name="Line 19"/>
                  <p:cNvSpPr>
                    <a:spLocks noChangeShapeType="1"/>
                  </p:cNvSpPr>
                  <p:nvPr/>
                </p:nvSpPr>
                <p:spPr bwMode="auto">
                  <a:xfrm>
                    <a:off x="1152"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0" name="Line 20"/>
                  <p:cNvSpPr>
                    <a:spLocks noChangeShapeType="1"/>
                  </p:cNvSpPr>
                  <p:nvPr/>
                </p:nvSpPr>
                <p:spPr bwMode="auto">
                  <a:xfrm>
                    <a:off x="1152" y="1968"/>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1" name="Line 21"/>
                  <p:cNvSpPr>
                    <a:spLocks noChangeShapeType="1"/>
                  </p:cNvSpPr>
                  <p:nvPr/>
                </p:nvSpPr>
                <p:spPr bwMode="auto">
                  <a:xfrm flipV="1">
                    <a:off x="1440"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2" name="Rectangle 22"/>
                  <p:cNvSpPr>
                    <a:spLocks noChangeArrowheads="1"/>
                  </p:cNvSpPr>
                  <p:nvPr/>
                </p:nvSpPr>
                <p:spPr bwMode="auto">
                  <a:xfrm>
                    <a:off x="1190" y="193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03" name="Rectangle 23"/>
                  <p:cNvSpPr>
                    <a:spLocks noChangeArrowheads="1"/>
                  </p:cNvSpPr>
                  <p:nvPr/>
                </p:nvSpPr>
                <p:spPr bwMode="auto">
                  <a:xfrm>
                    <a:off x="1190" y="174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04" name="Rectangle 24"/>
                  <p:cNvSpPr>
                    <a:spLocks noChangeArrowheads="1"/>
                  </p:cNvSpPr>
                  <p:nvPr/>
                </p:nvSpPr>
                <p:spPr bwMode="auto">
                  <a:xfrm>
                    <a:off x="1190" y="160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5" name="Rectangle 25"/>
                  <p:cNvSpPr>
                    <a:spLocks noChangeArrowheads="1"/>
                  </p:cNvSpPr>
                  <p:nvPr/>
                </p:nvSpPr>
                <p:spPr bwMode="auto">
                  <a:xfrm>
                    <a:off x="1190" y="145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06" name="Group 26"/>
              <p:cNvGrpSpPr>
                <a:grpSpLocks/>
              </p:cNvGrpSpPr>
              <p:nvPr/>
            </p:nvGrpSpPr>
            <p:grpSpPr bwMode="auto">
              <a:xfrm>
                <a:off x="1872" y="1392"/>
                <a:ext cx="538" cy="797"/>
                <a:chOff x="1872" y="1392"/>
                <a:chExt cx="538" cy="797"/>
              </a:xfrm>
            </p:grpSpPr>
            <p:sp>
              <p:nvSpPr>
                <p:cNvPr id="122907" name="Rectangle 27"/>
                <p:cNvSpPr>
                  <a:spLocks noChangeArrowheads="1"/>
                </p:cNvSpPr>
                <p:nvPr/>
              </p:nvSpPr>
              <p:spPr bwMode="auto">
                <a:xfrm>
                  <a:off x="2198" y="155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2</a:t>
                  </a:r>
                </a:p>
              </p:txBody>
            </p:sp>
            <p:grpSp>
              <p:nvGrpSpPr>
                <p:cNvPr id="122908" name="Group 28"/>
                <p:cNvGrpSpPr>
                  <a:grpSpLocks/>
                </p:cNvGrpSpPr>
                <p:nvPr/>
              </p:nvGrpSpPr>
              <p:grpSpPr bwMode="auto">
                <a:xfrm>
                  <a:off x="1872" y="1392"/>
                  <a:ext cx="288" cy="797"/>
                  <a:chOff x="1872" y="1392"/>
                  <a:chExt cx="288" cy="797"/>
                </a:xfrm>
              </p:grpSpPr>
              <p:sp>
                <p:nvSpPr>
                  <p:cNvPr id="122909" name="Line 29"/>
                  <p:cNvSpPr>
                    <a:spLocks noChangeShapeType="1"/>
                  </p:cNvSpPr>
                  <p:nvPr/>
                </p:nvSpPr>
                <p:spPr bwMode="auto">
                  <a:xfrm>
                    <a:off x="1872"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0" name="Line 30"/>
                  <p:cNvSpPr>
                    <a:spLocks noChangeShapeType="1"/>
                  </p:cNvSpPr>
                  <p:nvPr/>
                </p:nvSpPr>
                <p:spPr bwMode="auto">
                  <a:xfrm>
                    <a:off x="1872" y="1968"/>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1" name="Line 31"/>
                  <p:cNvSpPr>
                    <a:spLocks noChangeShapeType="1"/>
                  </p:cNvSpPr>
                  <p:nvPr/>
                </p:nvSpPr>
                <p:spPr bwMode="auto">
                  <a:xfrm flipV="1">
                    <a:off x="2160"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2" name="Rectangle 32"/>
                  <p:cNvSpPr>
                    <a:spLocks noChangeArrowheads="1"/>
                  </p:cNvSpPr>
                  <p:nvPr/>
                </p:nvSpPr>
                <p:spPr bwMode="auto">
                  <a:xfrm>
                    <a:off x="1910" y="193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2</a:t>
                    </a:r>
                  </a:p>
                </p:txBody>
              </p:sp>
              <p:sp>
                <p:nvSpPr>
                  <p:cNvPr id="122913" name="Rectangle 33"/>
                  <p:cNvSpPr>
                    <a:spLocks noChangeArrowheads="1"/>
                  </p:cNvSpPr>
                  <p:nvPr/>
                </p:nvSpPr>
                <p:spPr bwMode="auto">
                  <a:xfrm>
                    <a:off x="1910" y="174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14" name="Rectangle 34"/>
                  <p:cNvSpPr>
                    <a:spLocks noChangeArrowheads="1"/>
                  </p:cNvSpPr>
                  <p:nvPr/>
                </p:nvSpPr>
                <p:spPr bwMode="auto">
                  <a:xfrm>
                    <a:off x="1910" y="160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5" name="Rectangle 35"/>
                  <p:cNvSpPr>
                    <a:spLocks noChangeArrowheads="1"/>
                  </p:cNvSpPr>
                  <p:nvPr/>
                </p:nvSpPr>
                <p:spPr bwMode="auto">
                  <a:xfrm>
                    <a:off x="1910" y="145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16" name="Group 36"/>
              <p:cNvGrpSpPr>
                <a:grpSpLocks/>
              </p:cNvGrpSpPr>
              <p:nvPr/>
            </p:nvGrpSpPr>
            <p:grpSpPr bwMode="auto">
              <a:xfrm>
                <a:off x="2688" y="1392"/>
                <a:ext cx="442" cy="797"/>
                <a:chOff x="2688" y="1392"/>
                <a:chExt cx="442" cy="797"/>
              </a:xfrm>
            </p:grpSpPr>
            <p:sp>
              <p:nvSpPr>
                <p:cNvPr id="122917" name="Rectangle 37"/>
                <p:cNvSpPr>
                  <a:spLocks noChangeArrowheads="1"/>
                </p:cNvSpPr>
                <p:nvPr/>
              </p:nvSpPr>
              <p:spPr bwMode="auto">
                <a:xfrm>
                  <a:off x="3014" y="1555"/>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918" name="Group 38"/>
                <p:cNvGrpSpPr>
                  <a:grpSpLocks/>
                </p:cNvGrpSpPr>
                <p:nvPr/>
              </p:nvGrpSpPr>
              <p:grpSpPr bwMode="auto">
                <a:xfrm>
                  <a:off x="2688" y="1392"/>
                  <a:ext cx="288" cy="797"/>
                  <a:chOff x="2688" y="1392"/>
                  <a:chExt cx="288" cy="797"/>
                </a:xfrm>
              </p:grpSpPr>
              <p:sp>
                <p:nvSpPr>
                  <p:cNvPr id="122919" name="Line 39"/>
                  <p:cNvSpPr>
                    <a:spLocks noChangeShapeType="1"/>
                  </p:cNvSpPr>
                  <p:nvPr/>
                </p:nvSpPr>
                <p:spPr bwMode="auto">
                  <a:xfrm>
                    <a:off x="2688"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0" name="Line 40"/>
                  <p:cNvSpPr>
                    <a:spLocks noChangeShapeType="1"/>
                  </p:cNvSpPr>
                  <p:nvPr/>
                </p:nvSpPr>
                <p:spPr bwMode="auto">
                  <a:xfrm>
                    <a:off x="2688" y="1968"/>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1" name="Line 41"/>
                  <p:cNvSpPr>
                    <a:spLocks noChangeShapeType="1"/>
                  </p:cNvSpPr>
                  <p:nvPr/>
                </p:nvSpPr>
                <p:spPr bwMode="auto">
                  <a:xfrm flipV="1">
                    <a:off x="2976"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2" name="Rectangle 42"/>
                  <p:cNvSpPr>
                    <a:spLocks noChangeArrowheads="1"/>
                  </p:cNvSpPr>
                  <p:nvPr/>
                </p:nvSpPr>
                <p:spPr bwMode="auto">
                  <a:xfrm>
                    <a:off x="2726" y="193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23" name="Rectangle 43"/>
                  <p:cNvSpPr>
                    <a:spLocks noChangeArrowheads="1"/>
                  </p:cNvSpPr>
                  <p:nvPr/>
                </p:nvSpPr>
                <p:spPr bwMode="auto">
                  <a:xfrm>
                    <a:off x="2726" y="174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24" name="Rectangle 44"/>
                  <p:cNvSpPr>
                    <a:spLocks noChangeArrowheads="1"/>
                  </p:cNvSpPr>
                  <p:nvPr/>
                </p:nvSpPr>
                <p:spPr bwMode="auto">
                  <a:xfrm>
                    <a:off x="2726" y="160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2925" name="Rectangle 45"/>
                  <p:cNvSpPr>
                    <a:spLocks noChangeArrowheads="1"/>
                  </p:cNvSpPr>
                  <p:nvPr/>
                </p:nvSpPr>
                <p:spPr bwMode="auto">
                  <a:xfrm>
                    <a:off x="2726" y="145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26" name="Group 46"/>
              <p:cNvGrpSpPr>
                <a:grpSpLocks/>
              </p:cNvGrpSpPr>
              <p:nvPr/>
            </p:nvGrpSpPr>
            <p:grpSpPr bwMode="auto">
              <a:xfrm>
                <a:off x="3504" y="1392"/>
                <a:ext cx="538" cy="797"/>
                <a:chOff x="3504" y="1392"/>
                <a:chExt cx="538" cy="797"/>
              </a:xfrm>
            </p:grpSpPr>
            <p:sp>
              <p:nvSpPr>
                <p:cNvPr id="122927" name="Rectangle 47"/>
                <p:cNvSpPr>
                  <a:spLocks noChangeArrowheads="1"/>
                </p:cNvSpPr>
                <p:nvPr/>
              </p:nvSpPr>
              <p:spPr bwMode="auto">
                <a:xfrm>
                  <a:off x="3830" y="155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3</a:t>
                  </a:r>
                </a:p>
              </p:txBody>
            </p:sp>
            <p:grpSp>
              <p:nvGrpSpPr>
                <p:cNvPr id="122928" name="Group 48"/>
                <p:cNvGrpSpPr>
                  <a:grpSpLocks/>
                </p:cNvGrpSpPr>
                <p:nvPr/>
              </p:nvGrpSpPr>
              <p:grpSpPr bwMode="auto">
                <a:xfrm>
                  <a:off x="3504" y="1392"/>
                  <a:ext cx="288" cy="797"/>
                  <a:chOff x="3504" y="1392"/>
                  <a:chExt cx="288" cy="797"/>
                </a:xfrm>
              </p:grpSpPr>
              <p:sp>
                <p:nvSpPr>
                  <p:cNvPr id="122929" name="Line 49"/>
                  <p:cNvSpPr>
                    <a:spLocks noChangeShapeType="1"/>
                  </p:cNvSpPr>
                  <p:nvPr/>
                </p:nvSpPr>
                <p:spPr bwMode="auto">
                  <a:xfrm>
                    <a:off x="3504"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0" name="Line 50"/>
                  <p:cNvSpPr>
                    <a:spLocks noChangeShapeType="1"/>
                  </p:cNvSpPr>
                  <p:nvPr/>
                </p:nvSpPr>
                <p:spPr bwMode="auto">
                  <a:xfrm>
                    <a:off x="3504" y="1968"/>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1" name="Line 51"/>
                  <p:cNvSpPr>
                    <a:spLocks noChangeShapeType="1"/>
                  </p:cNvSpPr>
                  <p:nvPr/>
                </p:nvSpPr>
                <p:spPr bwMode="auto">
                  <a:xfrm flipV="1">
                    <a:off x="3792"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2" name="Rectangle 52"/>
                  <p:cNvSpPr>
                    <a:spLocks noChangeArrowheads="1"/>
                  </p:cNvSpPr>
                  <p:nvPr/>
                </p:nvSpPr>
                <p:spPr bwMode="auto">
                  <a:xfrm>
                    <a:off x="3542" y="193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3</a:t>
                    </a:r>
                  </a:p>
                </p:txBody>
              </p:sp>
              <p:sp>
                <p:nvSpPr>
                  <p:cNvPr id="122933" name="Rectangle 53"/>
                  <p:cNvSpPr>
                    <a:spLocks noChangeArrowheads="1"/>
                  </p:cNvSpPr>
                  <p:nvPr/>
                </p:nvSpPr>
                <p:spPr bwMode="auto">
                  <a:xfrm>
                    <a:off x="3542" y="174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34" name="Rectangle 54"/>
                  <p:cNvSpPr>
                    <a:spLocks noChangeArrowheads="1"/>
                  </p:cNvSpPr>
                  <p:nvPr/>
                </p:nvSpPr>
                <p:spPr bwMode="auto">
                  <a:xfrm>
                    <a:off x="3542" y="160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2935" name="Rectangle 55"/>
                  <p:cNvSpPr>
                    <a:spLocks noChangeArrowheads="1"/>
                  </p:cNvSpPr>
                  <p:nvPr/>
                </p:nvSpPr>
                <p:spPr bwMode="auto">
                  <a:xfrm>
                    <a:off x="3542" y="145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2936" name="Group 56"/>
              <p:cNvGrpSpPr>
                <a:grpSpLocks/>
              </p:cNvGrpSpPr>
              <p:nvPr/>
            </p:nvGrpSpPr>
            <p:grpSpPr bwMode="auto">
              <a:xfrm>
                <a:off x="4320" y="1392"/>
                <a:ext cx="442" cy="797"/>
                <a:chOff x="4320" y="1392"/>
                <a:chExt cx="442" cy="797"/>
              </a:xfrm>
            </p:grpSpPr>
            <p:sp>
              <p:nvSpPr>
                <p:cNvPr id="122937" name="Rectangle 57"/>
                <p:cNvSpPr>
                  <a:spLocks noChangeArrowheads="1"/>
                </p:cNvSpPr>
                <p:nvPr/>
              </p:nvSpPr>
              <p:spPr bwMode="auto">
                <a:xfrm>
                  <a:off x="4646" y="1555"/>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938" name="Group 58"/>
                <p:cNvGrpSpPr>
                  <a:grpSpLocks/>
                </p:cNvGrpSpPr>
                <p:nvPr/>
              </p:nvGrpSpPr>
              <p:grpSpPr bwMode="auto">
                <a:xfrm>
                  <a:off x="4320" y="1392"/>
                  <a:ext cx="288" cy="797"/>
                  <a:chOff x="4320" y="1392"/>
                  <a:chExt cx="288" cy="797"/>
                </a:xfrm>
              </p:grpSpPr>
              <p:sp>
                <p:nvSpPr>
                  <p:cNvPr id="122939" name="Line 59"/>
                  <p:cNvSpPr>
                    <a:spLocks noChangeShapeType="1"/>
                  </p:cNvSpPr>
                  <p:nvPr/>
                </p:nvSpPr>
                <p:spPr bwMode="auto">
                  <a:xfrm>
                    <a:off x="4320"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0" name="Line 60"/>
                  <p:cNvSpPr>
                    <a:spLocks noChangeShapeType="1"/>
                  </p:cNvSpPr>
                  <p:nvPr/>
                </p:nvSpPr>
                <p:spPr bwMode="auto">
                  <a:xfrm>
                    <a:off x="4320" y="1968"/>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1" name="Line 61"/>
                  <p:cNvSpPr>
                    <a:spLocks noChangeShapeType="1"/>
                  </p:cNvSpPr>
                  <p:nvPr/>
                </p:nvSpPr>
                <p:spPr bwMode="auto">
                  <a:xfrm flipV="1">
                    <a:off x="4608" y="1392"/>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2" name="Rectangle 62"/>
                  <p:cNvSpPr>
                    <a:spLocks noChangeArrowheads="1"/>
                  </p:cNvSpPr>
                  <p:nvPr/>
                </p:nvSpPr>
                <p:spPr bwMode="auto">
                  <a:xfrm>
                    <a:off x="4358" y="193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43" name="Rectangle 63"/>
                  <p:cNvSpPr>
                    <a:spLocks noChangeArrowheads="1"/>
                  </p:cNvSpPr>
                  <p:nvPr/>
                </p:nvSpPr>
                <p:spPr bwMode="auto">
                  <a:xfrm>
                    <a:off x="4358" y="174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44" name="Rectangle 64"/>
                  <p:cNvSpPr>
                    <a:spLocks noChangeArrowheads="1"/>
                  </p:cNvSpPr>
                  <p:nvPr/>
                </p:nvSpPr>
                <p:spPr bwMode="auto">
                  <a:xfrm>
                    <a:off x="4358" y="160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2945" name="Rectangle 65"/>
                  <p:cNvSpPr>
                    <a:spLocks noChangeArrowheads="1"/>
                  </p:cNvSpPr>
                  <p:nvPr/>
                </p:nvSpPr>
                <p:spPr bwMode="auto">
                  <a:xfrm>
                    <a:off x="4358" y="145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grpSp>
          </p:grpSp>
        </p:grpSp>
        <p:grpSp>
          <p:nvGrpSpPr>
            <p:cNvPr id="122946" name="Group 66"/>
            <p:cNvGrpSpPr>
              <a:grpSpLocks/>
            </p:cNvGrpSpPr>
            <p:nvPr/>
          </p:nvGrpSpPr>
          <p:grpSpPr bwMode="auto">
            <a:xfrm>
              <a:off x="432" y="2256"/>
              <a:ext cx="4426" cy="797"/>
              <a:chOff x="432" y="2256"/>
              <a:chExt cx="4426" cy="797"/>
            </a:xfrm>
          </p:grpSpPr>
          <p:sp>
            <p:nvSpPr>
              <p:cNvPr id="122947" name="Rectangle 67"/>
              <p:cNvSpPr>
                <a:spLocks noChangeArrowheads="1"/>
              </p:cNvSpPr>
              <p:nvPr/>
            </p:nvSpPr>
            <p:spPr bwMode="auto">
              <a:xfrm>
                <a:off x="758" y="241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3</a:t>
                </a:r>
              </a:p>
            </p:txBody>
          </p:sp>
          <p:sp>
            <p:nvSpPr>
              <p:cNvPr id="122948" name="Line 68"/>
              <p:cNvSpPr>
                <a:spLocks noChangeShapeType="1"/>
              </p:cNvSpPr>
              <p:nvPr/>
            </p:nvSpPr>
            <p:spPr bwMode="auto">
              <a:xfrm>
                <a:off x="432"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9" name="Line 69"/>
              <p:cNvSpPr>
                <a:spLocks noChangeShapeType="1"/>
              </p:cNvSpPr>
              <p:nvPr/>
            </p:nvSpPr>
            <p:spPr bwMode="auto">
              <a:xfrm>
                <a:off x="432" y="283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0" name="Line 70"/>
              <p:cNvSpPr>
                <a:spLocks noChangeShapeType="1"/>
              </p:cNvSpPr>
              <p:nvPr/>
            </p:nvSpPr>
            <p:spPr bwMode="auto">
              <a:xfrm flipV="1">
                <a:off x="720"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1" name="Rectangle 71"/>
              <p:cNvSpPr>
                <a:spLocks noChangeArrowheads="1"/>
              </p:cNvSpPr>
              <p:nvPr/>
            </p:nvSpPr>
            <p:spPr bwMode="auto">
              <a:xfrm>
                <a:off x="470" y="280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3</a:t>
                </a:r>
              </a:p>
            </p:txBody>
          </p:sp>
          <p:sp>
            <p:nvSpPr>
              <p:cNvPr id="122952" name="Rectangle 72"/>
              <p:cNvSpPr>
                <a:spLocks noChangeArrowheads="1"/>
              </p:cNvSpPr>
              <p:nvPr/>
            </p:nvSpPr>
            <p:spPr bwMode="auto">
              <a:xfrm>
                <a:off x="470" y="2611"/>
                <a:ext cx="1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a:latin typeface="Courier New" pitchFamily="49" charset="0"/>
                    <a:ea typeface="굴림" pitchFamily="50" charset="-127"/>
                  </a:rPr>
                  <a:t>-</a:t>
                </a:r>
              </a:p>
            </p:txBody>
          </p:sp>
          <p:sp>
            <p:nvSpPr>
              <p:cNvPr id="122953" name="Rectangle 73"/>
              <p:cNvSpPr>
                <a:spLocks noChangeArrowheads="1"/>
              </p:cNvSpPr>
              <p:nvPr/>
            </p:nvSpPr>
            <p:spPr bwMode="auto">
              <a:xfrm>
                <a:off x="470" y="2467"/>
                <a:ext cx="1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a:latin typeface="Times New Roman" charset="0"/>
                    <a:ea typeface="굴림" pitchFamily="50" charset="-127"/>
                  </a:rPr>
                  <a:t>^</a:t>
                </a:r>
              </a:p>
            </p:txBody>
          </p:sp>
          <p:sp>
            <p:nvSpPr>
              <p:cNvPr id="122954" name="Rectangle 74"/>
              <p:cNvSpPr>
                <a:spLocks noChangeArrowheads="1"/>
              </p:cNvSpPr>
              <p:nvPr/>
            </p:nvSpPr>
            <p:spPr bwMode="auto">
              <a:xfrm>
                <a:off x="470" y="2323"/>
                <a:ext cx="1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a:latin typeface="Times New Roman" charset="0"/>
                    <a:ea typeface="굴림" pitchFamily="50" charset="-127"/>
                  </a:rPr>
                  <a:t>^</a:t>
                </a:r>
              </a:p>
            </p:txBody>
          </p:sp>
          <p:sp>
            <p:nvSpPr>
              <p:cNvPr id="122955" name="Rectangle 75"/>
              <p:cNvSpPr>
                <a:spLocks noChangeArrowheads="1"/>
              </p:cNvSpPr>
              <p:nvPr/>
            </p:nvSpPr>
            <p:spPr bwMode="auto">
              <a:xfrm>
                <a:off x="1478" y="2419"/>
                <a:ext cx="4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b="1">
                    <a:latin typeface="Times New Roman" charset="0"/>
                    <a:ea typeface="굴림" pitchFamily="50" charset="-127"/>
                  </a:rPr>
                  <a:t>^^</a:t>
                </a:r>
                <a:r>
                  <a:rPr kumimoji="1" lang="en-US" altLang="ko-KR" b="1">
                    <a:latin typeface="Courier New" pitchFamily="49" charset="0"/>
                    <a:ea typeface="굴림" pitchFamily="50" charset="-127"/>
                  </a:rPr>
                  <a:t>-</a:t>
                </a:r>
              </a:p>
            </p:txBody>
          </p:sp>
          <p:grpSp>
            <p:nvGrpSpPr>
              <p:cNvPr id="122956" name="Group 76"/>
              <p:cNvGrpSpPr>
                <a:grpSpLocks/>
              </p:cNvGrpSpPr>
              <p:nvPr/>
            </p:nvGrpSpPr>
            <p:grpSpPr bwMode="auto">
              <a:xfrm>
                <a:off x="1152" y="2256"/>
                <a:ext cx="288" cy="797"/>
                <a:chOff x="1152" y="2256"/>
                <a:chExt cx="288" cy="797"/>
              </a:xfrm>
            </p:grpSpPr>
            <p:sp>
              <p:nvSpPr>
                <p:cNvPr id="122957" name="Line 77"/>
                <p:cNvSpPr>
                  <a:spLocks noChangeShapeType="1"/>
                </p:cNvSpPr>
                <p:nvPr/>
              </p:nvSpPr>
              <p:spPr bwMode="auto">
                <a:xfrm>
                  <a:off x="1152"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8" name="Line 78"/>
                <p:cNvSpPr>
                  <a:spLocks noChangeShapeType="1"/>
                </p:cNvSpPr>
                <p:nvPr/>
              </p:nvSpPr>
              <p:spPr bwMode="auto">
                <a:xfrm>
                  <a:off x="1152" y="283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9" name="Line 79"/>
                <p:cNvSpPr>
                  <a:spLocks noChangeShapeType="1"/>
                </p:cNvSpPr>
                <p:nvPr/>
              </p:nvSpPr>
              <p:spPr bwMode="auto">
                <a:xfrm flipV="1">
                  <a:off x="1440"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0" name="Rectangle 80"/>
                <p:cNvSpPr>
                  <a:spLocks noChangeArrowheads="1"/>
                </p:cNvSpPr>
                <p:nvPr/>
              </p:nvSpPr>
              <p:spPr bwMode="auto">
                <a:xfrm>
                  <a:off x="1190" y="280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61" name="Rectangle 81"/>
                <p:cNvSpPr>
                  <a:spLocks noChangeArrowheads="1"/>
                </p:cNvSpPr>
                <p:nvPr/>
              </p:nvSpPr>
              <p:spPr bwMode="auto">
                <a:xfrm>
                  <a:off x="1190" y="2611"/>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62" name="Rectangle 82"/>
                <p:cNvSpPr>
                  <a:spLocks noChangeArrowheads="1"/>
                </p:cNvSpPr>
                <p:nvPr/>
              </p:nvSpPr>
              <p:spPr bwMode="auto">
                <a:xfrm>
                  <a:off x="1190" y="246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3" name="Rectangle 83"/>
                <p:cNvSpPr>
                  <a:spLocks noChangeArrowheads="1"/>
                </p:cNvSpPr>
                <p:nvPr/>
              </p:nvSpPr>
              <p:spPr bwMode="auto">
                <a:xfrm>
                  <a:off x="1190" y="23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64" name="Line 84"/>
              <p:cNvSpPr>
                <a:spLocks noChangeShapeType="1"/>
              </p:cNvSpPr>
              <p:nvPr/>
            </p:nvSpPr>
            <p:spPr bwMode="auto">
              <a:xfrm>
                <a:off x="1872"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5" name="Line 85"/>
              <p:cNvSpPr>
                <a:spLocks noChangeShapeType="1"/>
              </p:cNvSpPr>
              <p:nvPr/>
            </p:nvSpPr>
            <p:spPr bwMode="auto">
              <a:xfrm>
                <a:off x="1872" y="283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6" name="Line 86"/>
              <p:cNvSpPr>
                <a:spLocks noChangeShapeType="1"/>
              </p:cNvSpPr>
              <p:nvPr/>
            </p:nvSpPr>
            <p:spPr bwMode="auto">
              <a:xfrm flipV="1">
                <a:off x="2160"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7" name="Rectangle 87"/>
              <p:cNvSpPr>
                <a:spLocks noChangeArrowheads="1"/>
              </p:cNvSpPr>
              <p:nvPr/>
            </p:nvSpPr>
            <p:spPr bwMode="auto">
              <a:xfrm>
                <a:off x="1910" y="280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68" name="Rectangle 88"/>
              <p:cNvSpPr>
                <a:spLocks noChangeArrowheads="1"/>
              </p:cNvSpPr>
              <p:nvPr/>
            </p:nvSpPr>
            <p:spPr bwMode="auto">
              <a:xfrm>
                <a:off x="1910" y="2611"/>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69" name="Rectangle 89"/>
              <p:cNvSpPr>
                <a:spLocks noChangeArrowheads="1"/>
              </p:cNvSpPr>
              <p:nvPr/>
            </p:nvSpPr>
            <p:spPr bwMode="auto">
              <a:xfrm>
                <a:off x="1910" y="246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sz="2000">
                    <a:latin typeface="Courier New" pitchFamily="49" charset="0"/>
                    <a:ea typeface="굴림" pitchFamily="50" charset="-127"/>
                  </a:rPr>
                  <a:t>(</a:t>
                </a:r>
              </a:p>
            </p:txBody>
          </p:sp>
          <p:sp>
            <p:nvSpPr>
              <p:cNvPr id="122970" name="Rectangle 90"/>
              <p:cNvSpPr>
                <a:spLocks noChangeArrowheads="1"/>
              </p:cNvSpPr>
              <p:nvPr/>
            </p:nvSpPr>
            <p:spPr bwMode="auto">
              <a:xfrm>
                <a:off x="1958" y="23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1" name="Rectangle 91"/>
              <p:cNvSpPr>
                <a:spLocks noChangeArrowheads="1"/>
              </p:cNvSpPr>
              <p:nvPr/>
            </p:nvSpPr>
            <p:spPr bwMode="auto">
              <a:xfrm>
                <a:off x="3014" y="2448"/>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4</a:t>
                </a:r>
              </a:p>
            </p:txBody>
          </p:sp>
          <p:sp>
            <p:nvSpPr>
              <p:cNvPr id="122972" name="Line 92"/>
              <p:cNvSpPr>
                <a:spLocks noChangeShapeType="1"/>
              </p:cNvSpPr>
              <p:nvPr/>
            </p:nvSpPr>
            <p:spPr bwMode="auto">
              <a:xfrm>
                <a:off x="2688"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3" name="Line 93"/>
              <p:cNvSpPr>
                <a:spLocks noChangeShapeType="1"/>
              </p:cNvSpPr>
              <p:nvPr/>
            </p:nvSpPr>
            <p:spPr bwMode="auto">
              <a:xfrm>
                <a:off x="2688" y="283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4" name="Line 94"/>
              <p:cNvSpPr>
                <a:spLocks noChangeShapeType="1"/>
              </p:cNvSpPr>
              <p:nvPr/>
            </p:nvSpPr>
            <p:spPr bwMode="auto">
              <a:xfrm flipV="1">
                <a:off x="2976"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5" name="Rectangle 95"/>
              <p:cNvSpPr>
                <a:spLocks noChangeArrowheads="1"/>
              </p:cNvSpPr>
              <p:nvPr/>
            </p:nvSpPr>
            <p:spPr bwMode="auto">
              <a:xfrm>
                <a:off x="2726" y="280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4</a:t>
                </a:r>
              </a:p>
            </p:txBody>
          </p:sp>
          <p:sp>
            <p:nvSpPr>
              <p:cNvPr id="122976" name="Rectangle 96"/>
              <p:cNvSpPr>
                <a:spLocks noChangeArrowheads="1"/>
              </p:cNvSpPr>
              <p:nvPr/>
            </p:nvSpPr>
            <p:spPr bwMode="auto">
              <a:xfrm>
                <a:off x="2726" y="2611"/>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77" name="Rectangle 97"/>
              <p:cNvSpPr>
                <a:spLocks noChangeArrowheads="1"/>
              </p:cNvSpPr>
              <p:nvPr/>
            </p:nvSpPr>
            <p:spPr bwMode="auto">
              <a:xfrm>
                <a:off x="2726" y="246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2978" name="Rectangle 98"/>
              <p:cNvSpPr>
                <a:spLocks noChangeArrowheads="1"/>
              </p:cNvSpPr>
              <p:nvPr/>
            </p:nvSpPr>
            <p:spPr bwMode="auto">
              <a:xfrm>
                <a:off x="2726" y="23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9" name="Line 99"/>
              <p:cNvSpPr>
                <a:spLocks noChangeShapeType="1"/>
              </p:cNvSpPr>
              <p:nvPr/>
            </p:nvSpPr>
            <p:spPr bwMode="auto">
              <a:xfrm>
                <a:off x="3504"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0" name="Line 100"/>
              <p:cNvSpPr>
                <a:spLocks noChangeShapeType="1"/>
              </p:cNvSpPr>
              <p:nvPr/>
            </p:nvSpPr>
            <p:spPr bwMode="auto">
              <a:xfrm>
                <a:off x="3504" y="283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1" name="Line 101"/>
              <p:cNvSpPr>
                <a:spLocks noChangeShapeType="1"/>
              </p:cNvSpPr>
              <p:nvPr/>
            </p:nvSpPr>
            <p:spPr bwMode="auto">
              <a:xfrm flipV="1">
                <a:off x="3792"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2" name="Rectangle 102"/>
              <p:cNvSpPr>
                <a:spLocks noChangeArrowheads="1"/>
              </p:cNvSpPr>
              <p:nvPr/>
            </p:nvSpPr>
            <p:spPr bwMode="auto">
              <a:xfrm>
                <a:off x="3542" y="280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83" name="Rectangle 103"/>
              <p:cNvSpPr>
                <a:spLocks noChangeArrowheads="1"/>
              </p:cNvSpPr>
              <p:nvPr/>
            </p:nvSpPr>
            <p:spPr bwMode="auto">
              <a:xfrm>
                <a:off x="3542" y="2611"/>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84" name="Rectangle 104"/>
              <p:cNvSpPr>
                <a:spLocks noChangeArrowheads="1"/>
              </p:cNvSpPr>
              <p:nvPr/>
            </p:nvSpPr>
            <p:spPr bwMode="auto">
              <a:xfrm>
                <a:off x="3542" y="246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2985" name="Rectangle 105"/>
              <p:cNvSpPr>
                <a:spLocks noChangeArrowheads="1"/>
              </p:cNvSpPr>
              <p:nvPr/>
            </p:nvSpPr>
            <p:spPr bwMode="auto">
              <a:xfrm>
                <a:off x="3542" y="2275"/>
                <a:ext cx="1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a:latin typeface="Times New Roman" charset="0"/>
                    <a:ea typeface="굴림" pitchFamily="50" charset="-127"/>
                  </a:rPr>
                  <a:t>+</a:t>
                </a:r>
              </a:p>
            </p:txBody>
          </p:sp>
          <p:sp>
            <p:nvSpPr>
              <p:cNvPr id="122986" name="Rectangle 106"/>
              <p:cNvSpPr>
                <a:spLocks noChangeArrowheads="1"/>
              </p:cNvSpPr>
              <p:nvPr/>
            </p:nvSpPr>
            <p:spPr bwMode="auto">
              <a:xfrm>
                <a:off x="4646" y="2448"/>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5</a:t>
                </a:r>
              </a:p>
            </p:txBody>
          </p:sp>
          <p:sp>
            <p:nvSpPr>
              <p:cNvPr id="122987" name="Line 107"/>
              <p:cNvSpPr>
                <a:spLocks noChangeShapeType="1"/>
              </p:cNvSpPr>
              <p:nvPr/>
            </p:nvSpPr>
            <p:spPr bwMode="auto">
              <a:xfrm>
                <a:off x="4320"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8" name="Line 108"/>
              <p:cNvSpPr>
                <a:spLocks noChangeShapeType="1"/>
              </p:cNvSpPr>
              <p:nvPr/>
            </p:nvSpPr>
            <p:spPr bwMode="auto">
              <a:xfrm>
                <a:off x="4320" y="283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9" name="Line 109"/>
              <p:cNvSpPr>
                <a:spLocks noChangeShapeType="1"/>
              </p:cNvSpPr>
              <p:nvPr/>
            </p:nvSpPr>
            <p:spPr bwMode="auto">
              <a:xfrm flipV="1">
                <a:off x="4608" y="2256"/>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0" name="Rectangle 110"/>
              <p:cNvSpPr>
                <a:spLocks noChangeArrowheads="1"/>
              </p:cNvSpPr>
              <p:nvPr/>
            </p:nvSpPr>
            <p:spPr bwMode="auto">
              <a:xfrm>
                <a:off x="4358" y="280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5</a:t>
                </a:r>
              </a:p>
            </p:txBody>
          </p:sp>
          <p:sp>
            <p:nvSpPr>
              <p:cNvPr id="122991" name="Rectangle 111"/>
              <p:cNvSpPr>
                <a:spLocks noChangeArrowheads="1"/>
              </p:cNvSpPr>
              <p:nvPr/>
            </p:nvSpPr>
            <p:spPr bwMode="auto">
              <a:xfrm>
                <a:off x="4358" y="2611"/>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92" name="Rectangle 112"/>
              <p:cNvSpPr>
                <a:spLocks noChangeArrowheads="1"/>
              </p:cNvSpPr>
              <p:nvPr/>
            </p:nvSpPr>
            <p:spPr bwMode="auto">
              <a:xfrm>
                <a:off x="4358" y="2467"/>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2993" name="Rectangle 113"/>
              <p:cNvSpPr>
                <a:spLocks noChangeArrowheads="1"/>
              </p:cNvSpPr>
              <p:nvPr/>
            </p:nvSpPr>
            <p:spPr bwMode="auto">
              <a:xfrm>
                <a:off x="4358" y="23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grpSp>
        <p:grpSp>
          <p:nvGrpSpPr>
            <p:cNvPr id="122994" name="Group 114"/>
            <p:cNvGrpSpPr>
              <a:grpSpLocks/>
            </p:cNvGrpSpPr>
            <p:nvPr/>
          </p:nvGrpSpPr>
          <p:grpSpPr bwMode="auto">
            <a:xfrm>
              <a:off x="432" y="3062"/>
              <a:ext cx="4522" cy="903"/>
              <a:chOff x="432" y="3062"/>
              <a:chExt cx="4522" cy="903"/>
            </a:xfrm>
          </p:grpSpPr>
          <p:sp>
            <p:nvSpPr>
              <p:cNvPr id="122995" name="Line 115"/>
              <p:cNvSpPr>
                <a:spLocks noChangeShapeType="1"/>
              </p:cNvSpPr>
              <p:nvPr/>
            </p:nvSpPr>
            <p:spPr bwMode="auto">
              <a:xfrm>
                <a:off x="432"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6" name="Line 116"/>
              <p:cNvSpPr>
                <a:spLocks noChangeShapeType="1"/>
              </p:cNvSpPr>
              <p:nvPr/>
            </p:nvSpPr>
            <p:spPr bwMode="auto">
              <a:xfrm>
                <a:off x="432" y="3744"/>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7" name="Line 117"/>
              <p:cNvSpPr>
                <a:spLocks noChangeShapeType="1"/>
              </p:cNvSpPr>
              <p:nvPr/>
            </p:nvSpPr>
            <p:spPr bwMode="auto">
              <a:xfrm flipV="1">
                <a:off x="720"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8" name="Rectangle 118"/>
              <p:cNvSpPr>
                <a:spLocks noChangeArrowheads="1"/>
              </p:cNvSpPr>
              <p:nvPr/>
            </p:nvSpPr>
            <p:spPr bwMode="auto">
              <a:xfrm>
                <a:off x="470" y="371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2999" name="Rectangle 119"/>
              <p:cNvSpPr>
                <a:spLocks noChangeArrowheads="1"/>
              </p:cNvSpPr>
              <p:nvPr/>
            </p:nvSpPr>
            <p:spPr bwMode="auto">
              <a:xfrm>
                <a:off x="470" y="35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sz="2000">
                    <a:latin typeface="Courier New" pitchFamily="49" charset="0"/>
                    <a:ea typeface="굴림" pitchFamily="50" charset="-127"/>
                  </a:rPr>
                  <a:t>-</a:t>
                </a:r>
              </a:p>
            </p:txBody>
          </p:sp>
          <p:sp>
            <p:nvSpPr>
              <p:cNvPr id="123000" name="Rectangle 120"/>
              <p:cNvSpPr>
                <a:spLocks noChangeArrowheads="1"/>
              </p:cNvSpPr>
              <p:nvPr/>
            </p:nvSpPr>
            <p:spPr bwMode="auto">
              <a:xfrm>
                <a:off x="1478" y="336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6</a:t>
                </a:r>
              </a:p>
            </p:txBody>
          </p:sp>
          <p:sp>
            <p:nvSpPr>
              <p:cNvPr id="123001" name="Line 121"/>
              <p:cNvSpPr>
                <a:spLocks noChangeShapeType="1"/>
              </p:cNvSpPr>
              <p:nvPr/>
            </p:nvSpPr>
            <p:spPr bwMode="auto">
              <a:xfrm>
                <a:off x="1152"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2" name="Line 122"/>
              <p:cNvSpPr>
                <a:spLocks noChangeShapeType="1"/>
              </p:cNvSpPr>
              <p:nvPr/>
            </p:nvSpPr>
            <p:spPr bwMode="auto">
              <a:xfrm>
                <a:off x="1152" y="3744"/>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3" name="Line 123"/>
              <p:cNvSpPr>
                <a:spLocks noChangeShapeType="1"/>
              </p:cNvSpPr>
              <p:nvPr/>
            </p:nvSpPr>
            <p:spPr bwMode="auto">
              <a:xfrm flipV="1">
                <a:off x="1440"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4" name="Rectangle 124"/>
              <p:cNvSpPr>
                <a:spLocks noChangeArrowheads="1"/>
              </p:cNvSpPr>
              <p:nvPr/>
            </p:nvSpPr>
            <p:spPr bwMode="auto">
              <a:xfrm>
                <a:off x="1190" y="371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6</a:t>
                </a:r>
              </a:p>
            </p:txBody>
          </p:sp>
          <p:sp>
            <p:nvSpPr>
              <p:cNvPr id="123005" name="Rectangle 125"/>
              <p:cNvSpPr>
                <a:spLocks noChangeArrowheads="1"/>
              </p:cNvSpPr>
              <p:nvPr/>
            </p:nvSpPr>
            <p:spPr bwMode="auto">
              <a:xfrm>
                <a:off x="1190" y="35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6" name="Rectangle 126"/>
              <p:cNvSpPr>
                <a:spLocks noChangeArrowheads="1"/>
              </p:cNvSpPr>
              <p:nvPr/>
            </p:nvSpPr>
            <p:spPr bwMode="auto">
              <a:xfrm>
                <a:off x="1190" y="337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7" name="Rectangle 127"/>
              <p:cNvSpPr>
                <a:spLocks noChangeArrowheads="1"/>
              </p:cNvSpPr>
              <p:nvPr/>
            </p:nvSpPr>
            <p:spPr bwMode="auto">
              <a:xfrm>
                <a:off x="1190" y="3235"/>
                <a:ext cx="1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a:latin typeface="Times New Roman" charset="0"/>
                    <a:ea typeface="굴림" pitchFamily="50" charset="-127"/>
                  </a:rPr>
                  <a:t>+</a:t>
                </a:r>
              </a:p>
            </p:txBody>
          </p:sp>
          <p:sp>
            <p:nvSpPr>
              <p:cNvPr id="123008" name="Rectangle 128"/>
              <p:cNvSpPr>
                <a:spLocks noChangeArrowheads="1"/>
              </p:cNvSpPr>
              <p:nvPr/>
            </p:nvSpPr>
            <p:spPr bwMode="auto">
              <a:xfrm>
                <a:off x="2198" y="3331"/>
                <a:ext cx="3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a:t>
                </a:r>
              </a:p>
            </p:txBody>
          </p:sp>
          <p:grpSp>
            <p:nvGrpSpPr>
              <p:cNvPr id="123009" name="Group 129"/>
              <p:cNvGrpSpPr>
                <a:grpSpLocks/>
              </p:cNvGrpSpPr>
              <p:nvPr/>
            </p:nvGrpSpPr>
            <p:grpSpPr bwMode="auto">
              <a:xfrm>
                <a:off x="1872" y="3168"/>
                <a:ext cx="288" cy="797"/>
                <a:chOff x="1872" y="3168"/>
                <a:chExt cx="288" cy="797"/>
              </a:xfrm>
            </p:grpSpPr>
            <p:sp>
              <p:nvSpPr>
                <p:cNvPr id="123010" name="Line 130"/>
                <p:cNvSpPr>
                  <a:spLocks noChangeShapeType="1"/>
                </p:cNvSpPr>
                <p:nvPr/>
              </p:nvSpPr>
              <p:spPr bwMode="auto">
                <a:xfrm>
                  <a:off x="1872"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1" name="Line 131"/>
                <p:cNvSpPr>
                  <a:spLocks noChangeShapeType="1"/>
                </p:cNvSpPr>
                <p:nvPr/>
              </p:nvSpPr>
              <p:spPr bwMode="auto">
                <a:xfrm>
                  <a:off x="1872" y="3744"/>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2" name="Line 132"/>
                <p:cNvSpPr>
                  <a:spLocks noChangeShapeType="1"/>
                </p:cNvSpPr>
                <p:nvPr/>
              </p:nvSpPr>
              <p:spPr bwMode="auto">
                <a:xfrm flipV="1">
                  <a:off x="2160"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3" name="Rectangle 133"/>
                <p:cNvSpPr>
                  <a:spLocks noChangeArrowheads="1"/>
                </p:cNvSpPr>
                <p:nvPr/>
              </p:nvSpPr>
              <p:spPr bwMode="auto">
                <a:xfrm>
                  <a:off x="1910" y="371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3014" name="Rectangle 134"/>
                <p:cNvSpPr>
                  <a:spLocks noChangeArrowheads="1"/>
                </p:cNvSpPr>
                <p:nvPr/>
              </p:nvSpPr>
              <p:spPr bwMode="auto">
                <a:xfrm>
                  <a:off x="1910" y="35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3015" name="Rectangle 135"/>
                <p:cNvSpPr>
                  <a:spLocks noChangeArrowheads="1"/>
                </p:cNvSpPr>
                <p:nvPr/>
              </p:nvSpPr>
              <p:spPr bwMode="auto">
                <a:xfrm>
                  <a:off x="1910" y="337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6" name="Rectangle 136"/>
                <p:cNvSpPr>
                  <a:spLocks noChangeArrowheads="1"/>
                </p:cNvSpPr>
                <p:nvPr/>
              </p:nvSpPr>
              <p:spPr bwMode="auto">
                <a:xfrm>
                  <a:off x="1910" y="3235"/>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017" name="Rectangle 137"/>
              <p:cNvSpPr>
                <a:spLocks noChangeArrowheads="1"/>
              </p:cNvSpPr>
              <p:nvPr/>
            </p:nvSpPr>
            <p:spPr bwMode="auto">
              <a:xfrm>
                <a:off x="3014" y="3331"/>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8" name="Line 138"/>
              <p:cNvSpPr>
                <a:spLocks noChangeShapeType="1"/>
              </p:cNvSpPr>
              <p:nvPr/>
            </p:nvSpPr>
            <p:spPr bwMode="auto">
              <a:xfrm>
                <a:off x="2688"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9" name="Line 139"/>
              <p:cNvSpPr>
                <a:spLocks noChangeShapeType="1"/>
              </p:cNvSpPr>
              <p:nvPr/>
            </p:nvSpPr>
            <p:spPr bwMode="auto">
              <a:xfrm>
                <a:off x="2688" y="3744"/>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0" name="Line 140"/>
              <p:cNvSpPr>
                <a:spLocks noChangeShapeType="1"/>
              </p:cNvSpPr>
              <p:nvPr/>
            </p:nvSpPr>
            <p:spPr bwMode="auto">
              <a:xfrm flipV="1">
                <a:off x="2976"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1" name="Rectangle 141"/>
              <p:cNvSpPr>
                <a:spLocks noChangeArrowheads="1"/>
              </p:cNvSpPr>
              <p:nvPr/>
            </p:nvSpPr>
            <p:spPr bwMode="auto">
              <a:xfrm>
                <a:off x="2726" y="371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3022" name="Rectangle 142"/>
              <p:cNvSpPr>
                <a:spLocks noChangeArrowheads="1"/>
              </p:cNvSpPr>
              <p:nvPr/>
            </p:nvSpPr>
            <p:spPr bwMode="auto">
              <a:xfrm>
                <a:off x="2726" y="35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3023" name="Rectangle 143"/>
              <p:cNvSpPr>
                <a:spLocks noChangeArrowheads="1"/>
              </p:cNvSpPr>
              <p:nvPr/>
            </p:nvSpPr>
            <p:spPr bwMode="auto">
              <a:xfrm>
                <a:off x="2726" y="337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3024" name="Rectangle 144"/>
              <p:cNvSpPr>
                <a:spLocks noChangeArrowheads="1"/>
              </p:cNvSpPr>
              <p:nvPr/>
            </p:nvSpPr>
            <p:spPr bwMode="auto">
              <a:xfrm>
                <a:off x="2726" y="3235"/>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5" name="Rectangle 145"/>
              <p:cNvSpPr>
                <a:spLocks noChangeArrowheads="1"/>
              </p:cNvSpPr>
              <p:nvPr/>
            </p:nvSpPr>
            <p:spPr bwMode="auto">
              <a:xfrm>
                <a:off x="3830" y="3331"/>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7</a:t>
                </a:r>
              </a:p>
            </p:txBody>
          </p:sp>
          <p:sp>
            <p:nvSpPr>
              <p:cNvPr id="123026" name="Line 146"/>
              <p:cNvSpPr>
                <a:spLocks noChangeShapeType="1"/>
              </p:cNvSpPr>
              <p:nvPr/>
            </p:nvSpPr>
            <p:spPr bwMode="auto">
              <a:xfrm>
                <a:off x="3504"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7" name="Line 147"/>
              <p:cNvSpPr>
                <a:spLocks noChangeShapeType="1"/>
              </p:cNvSpPr>
              <p:nvPr/>
            </p:nvSpPr>
            <p:spPr bwMode="auto">
              <a:xfrm>
                <a:off x="3504" y="3744"/>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8" name="Line 148"/>
              <p:cNvSpPr>
                <a:spLocks noChangeShapeType="1"/>
              </p:cNvSpPr>
              <p:nvPr/>
            </p:nvSpPr>
            <p:spPr bwMode="auto">
              <a:xfrm flipV="1">
                <a:off x="3792"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9" name="Rectangle 149"/>
              <p:cNvSpPr>
                <a:spLocks noChangeArrowheads="1"/>
              </p:cNvSpPr>
              <p:nvPr/>
            </p:nvSpPr>
            <p:spPr bwMode="auto">
              <a:xfrm>
                <a:off x="3542" y="3715"/>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7</a:t>
                </a:r>
              </a:p>
            </p:txBody>
          </p:sp>
          <p:sp>
            <p:nvSpPr>
              <p:cNvPr id="123030" name="Rectangle 150"/>
              <p:cNvSpPr>
                <a:spLocks noChangeArrowheads="1"/>
              </p:cNvSpPr>
              <p:nvPr/>
            </p:nvSpPr>
            <p:spPr bwMode="auto">
              <a:xfrm>
                <a:off x="3542" y="35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3031" name="Rectangle 151"/>
              <p:cNvSpPr>
                <a:spLocks noChangeArrowheads="1"/>
              </p:cNvSpPr>
              <p:nvPr/>
            </p:nvSpPr>
            <p:spPr bwMode="auto">
              <a:xfrm>
                <a:off x="3542" y="337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ko-KR" sz="2000">
                    <a:latin typeface="Times New Roman" charset="0"/>
                    <a:ea typeface="굴림" pitchFamily="50" charset="-127"/>
                  </a:rPr>
                  <a:t>*</a:t>
                </a:r>
              </a:p>
            </p:txBody>
          </p:sp>
          <p:sp>
            <p:nvSpPr>
              <p:cNvPr id="123032" name="Rectangle 152"/>
              <p:cNvSpPr>
                <a:spLocks noChangeArrowheads="1"/>
              </p:cNvSpPr>
              <p:nvPr/>
            </p:nvSpPr>
            <p:spPr bwMode="auto">
              <a:xfrm>
                <a:off x="3542" y="3235"/>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3" name="Rectangle 153"/>
              <p:cNvSpPr>
                <a:spLocks noChangeArrowheads="1"/>
              </p:cNvSpPr>
              <p:nvPr/>
            </p:nvSpPr>
            <p:spPr bwMode="auto">
              <a:xfrm>
                <a:off x="4646" y="3360"/>
                <a:ext cx="3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b="1">
                    <a:latin typeface="Courier New" pitchFamily="49" charset="0"/>
                    <a:ea typeface="굴림" pitchFamily="50" charset="-127"/>
                  </a:rPr>
                  <a:t>*-</a:t>
                </a:r>
              </a:p>
            </p:txBody>
          </p:sp>
          <p:grpSp>
            <p:nvGrpSpPr>
              <p:cNvPr id="123034" name="Group 154"/>
              <p:cNvGrpSpPr>
                <a:grpSpLocks/>
              </p:cNvGrpSpPr>
              <p:nvPr/>
            </p:nvGrpSpPr>
            <p:grpSpPr bwMode="auto">
              <a:xfrm>
                <a:off x="4320" y="3168"/>
                <a:ext cx="288" cy="797"/>
                <a:chOff x="4320" y="3168"/>
                <a:chExt cx="288" cy="797"/>
              </a:xfrm>
            </p:grpSpPr>
            <p:sp>
              <p:nvSpPr>
                <p:cNvPr id="123035" name="Line 155"/>
                <p:cNvSpPr>
                  <a:spLocks noChangeShapeType="1"/>
                </p:cNvSpPr>
                <p:nvPr/>
              </p:nvSpPr>
              <p:spPr bwMode="auto">
                <a:xfrm>
                  <a:off x="4320"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6" name="Line 156"/>
                <p:cNvSpPr>
                  <a:spLocks noChangeShapeType="1"/>
                </p:cNvSpPr>
                <p:nvPr/>
              </p:nvSpPr>
              <p:spPr bwMode="auto">
                <a:xfrm>
                  <a:off x="4320" y="3744"/>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7" name="Line 157"/>
                <p:cNvSpPr>
                  <a:spLocks noChangeShapeType="1"/>
                </p:cNvSpPr>
                <p:nvPr/>
              </p:nvSpPr>
              <p:spPr bwMode="auto">
                <a:xfrm flipV="1">
                  <a:off x="4608" y="3168"/>
                  <a:ext cx="0"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8" name="Rectangle 158"/>
                <p:cNvSpPr>
                  <a:spLocks noChangeArrowheads="1"/>
                </p:cNvSpPr>
                <p:nvPr/>
              </p:nvSpPr>
              <p:spPr bwMode="auto">
                <a:xfrm>
                  <a:off x="4358" y="3715"/>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9" name="Rectangle 159"/>
                <p:cNvSpPr>
                  <a:spLocks noChangeArrowheads="1"/>
                </p:cNvSpPr>
                <p:nvPr/>
              </p:nvSpPr>
              <p:spPr bwMode="auto">
                <a:xfrm>
                  <a:off x="4358" y="3523"/>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0" name="Rectangle 160"/>
                <p:cNvSpPr>
                  <a:spLocks noChangeArrowheads="1"/>
                </p:cNvSpPr>
                <p:nvPr/>
              </p:nvSpPr>
              <p:spPr bwMode="auto">
                <a:xfrm>
                  <a:off x="4358" y="337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1" name="Rectangle 161"/>
                <p:cNvSpPr>
                  <a:spLocks noChangeArrowheads="1"/>
                </p:cNvSpPr>
                <p:nvPr/>
              </p:nvSpPr>
              <p:spPr bwMode="auto">
                <a:xfrm>
                  <a:off x="4358" y="3235"/>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42" name="Group 162"/>
              <p:cNvGrpSpPr>
                <a:grpSpLocks/>
              </p:cNvGrpSpPr>
              <p:nvPr/>
            </p:nvGrpSpPr>
            <p:grpSpPr bwMode="auto">
              <a:xfrm>
                <a:off x="470" y="3062"/>
                <a:ext cx="212" cy="567"/>
                <a:chOff x="470" y="3062"/>
                <a:chExt cx="212" cy="567"/>
              </a:xfrm>
            </p:grpSpPr>
            <p:sp>
              <p:nvSpPr>
                <p:cNvPr id="123043" name="Rectangle 163"/>
                <p:cNvSpPr>
                  <a:spLocks noChangeArrowheads="1"/>
                </p:cNvSpPr>
                <p:nvPr/>
              </p:nvSpPr>
              <p:spPr bwMode="auto">
                <a:xfrm>
                  <a:off x="470" y="3379"/>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sz="2000">
                      <a:latin typeface="Courier New" pitchFamily="49" charset="0"/>
                      <a:ea typeface="굴림" pitchFamily="50" charset="-127"/>
                    </a:rPr>
                    <a:t>(</a:t>
                  </a:r>
                </a:p>
              </p:txBody>
            </p:sp>
            <p:sp>
              <p:nvSpPr>
                <p:cNvPr id="123044" name="Rectangle 164"/>
                <p:cNvSpPr>
                  <a:spLocks noChangeArrowheads="1"/>
                </p:cNvSpPr>
                <p:nvPr/>
              </p:nvSpPr>
              <p:spPr bwMode="auto">
                <a:xfrm>
                  <a:off x="470" y="3235"/>
                  <a:ext cx="1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kumimoji="1" lang="en-US" altLang="ko-KR" sz="2000">
                      <a:latin typeface="Courier New" pitchFamily="49" charset="0"/>
                      <a:ea typeface="굴림" pitchFamily="50" charset="-127"/>
                    </a:rPr>
                    <a:t>+</a:t>
                  </a:r>
                </a:p>
              </p:txBody>
            </p:sp>
            <p:sp>
              <p:nvSpPr>
                <p:cNvPr id="123045" name="Rectangle 165"/>
                <p:cNvSpPr>
                  <a:spLocks noChangeArrowheads="1"/>
                </p:cNvSpPr>
                <p:nvPr/>
              </p:nvSpPr>
              <p:spPr bwMode="auto">
                <a:xfrm>
                  <a:off x="470" y="306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t>
                  </a:r>
                </a:p>
              </p:txBody>
            </p:sp>
          </p:grpSp>
          <p:sp>
            <p:nvSpPr>
              <p:cNvPr id="123046" name="Rectangle 166"/>
              <p:cNvSpPr>
                <a:spLocks noChangeArrowheads="1"/>
              </p:cNvSpPr>
              <p:nvPr/>
            </p:nvSpPr>
            <p:spPr bwMode="auto">
              <a:xfrm>
                <a:off x="1190" y="352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3047" name="Rectangle 167"/>
              <p:cNvSpPr>
                <a:spLocks noChangeArrowheads="1"/>
              </p:cNvSpPr>
              <p:nvPr/>
            </p:nvSpPr>
            <p:spPr bwMode="auto">
              <a:xfrm>
                <a:off x="1190" y="3379"/>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sp>
            <p:nvSpPr>
              <p:cNvPr id="123048" name="Rectangle 168"/>
              <p:cNvSpPr>
                <a:spLocks noChangeArrowheads="1"/>
              </p:cNvSpPr>
              <p:nvPr/>
            </p:nvSpPr>
            <p:spPr bwMode="auto">
              <a:xfrm>
                <a:off x="1190" y="3091"/>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a:latin typeface="Courier New" pitchFamily="49" charset="0"/>
                    <a:ea typeface="굴림" pitchFamily="50" charset="-127"/>
                  </a:rPr>
                  <a:t>*</a:t>
                </a:r>
              </a:p>
            </p:txBody>
          </p:sp>
        </p:grpSp>
      </p:grpSp>
      <p:sp>
        <p:nvSpPr>
          <p:cNvPr id="123049" name="Rectangle 169"/>
          <p:cNvSpPr>
            <a:spLocks noChangeArrowheads="1"/>
          </p:cNvSpPr>
          <p:nvPr/>
        </p:nvSpPr>
        <p:spPr bwMode="auto">
          <a:xfrm>
            <a:off x="517525" y="1477963"/>
            <a:ext cx="5441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sz="2000" i="1">
                <a:latin typeface="Times New Roman" charset="0"/>
                <a:ea typeface="굴림" pitchFamily="50" charset="-127"/>
              </a:rPr>
              <a:t>Infix</a:t>
            </a:r>
            <a:r>
              <a:rPr kumimoji="1" lang="en-US" altLang="ko-KR" sz="2000">
                <a:latin typeface="Times New Roman" charset="0"/>
                <a:ea typeface="굴림" pitchFamily="50" charset="-127"/>
              </a:rPr>
              <a:t>:     </a:t>
            </a:r>
            <a:r>
              <a:rPr kumimoji="1" lang="en-US" altLang="ko-KR" sz="2000">
                <a:latin typeface="Courier New" pitchFamily="49" charset="0"/>
                <a:ea typeface="굴림" pitchFamily="50" charset="-127"/>
              </a:rPr>
              <a:t>1-2^3^3-(4+5*6)*7</a:t>
            </a:r>
            <a:endParaRPr kumimoji="1" lang="en-US" altLang="ko-KR" sz="2000">
              <a:latin typeface="Times New Roman" charset="0"/>
              <a:ea typeface="굴림" pitchFamily="50" charset="-127"/>
            </a:endParaRPr>
          </a:p>
          <a:p>
            <a:pPr eaLnBrk="0" hangingPunct="0"/>
            <a:r>
              <a:rPr kumimoji="1" lang="en-US" altLang="ko-KR" sz="2000" i="1">
                <a:latin typeface="Times New Roman" charset="0"/>
                <a:ea typeface="굴림" pitchFamily="50" charset="-127"/>
              </a:rPr>
              <a:t>Postfix</a:t>
            </a:r>
            <a:r>
              <a:rPr kumimoji="1" lang="en-US" altLang="ko-KR" sz="2000">
                <a:latin typeface="Times New Roman" charset="0"/>
                <a:ea typeface="굴림" pitchFamily="50" charset="-127"/>
              </a:rPr>
              <a:t>: </a:t>
            </a:r>
            <a:r>
              <a:rPr kumimoji="1" lang="en-US" altLang="ko-KR" sz="2000">
                <a:latin typeface="Courier New" pitchFamily="49" charset="0"/>
                <a:ea typeface="굴림" pitchFamily="50" charset="-127"/>
              </a:rPr>
              <a:t>1 2 3 3 ^ ^ - 4 5 6 * + 7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304800"/>
            <a:ext cx="7772400" cy="619125"/>
          </a:xfrm>
        </p:spPr>
        <p:txBody>
          <a:bodyPr/>
          <a:lstStyle/>
          <a:p>
            <a:r>
              <a:rPr lang="en-US" sz="3200"/>
              <a:t>Linked Lists</a:t>
            </a:r>
          </a:p>
        </p:txBody>
      </p:sp>
      <p:sp>
        <p:nvSpPr>
          <p:cNvPr id="63491" name="Rectangle 3" descr="Rectangle: Click to edit Master text styles&#10;Second level&#10;Third level&#10;Fourth level&#10;Fifth level"/>
          <p:cNvSpPr>
            <a:spLocks noGrp="1" noChangeArrowheads="1"/>
          </p:cNvSpPr>
          <p:nvPr>
            <p:ph idx="1"/>
          </p:nvPr>
        </p:nvSpPr>
        <p:spPr>
          <a:xfrm>
            <a:off x="636588" y="1085850"/>
            <a:ext cx="7772400" cy="5243513"/>
          </a:xfrm>
        </p:spPr>
        <p:txBody>
          <a:bodyPr/>
          <a:lstStyle/>
          <a:p>
            <a:r>
              <a:rPr lang="en-US" altLang="ko-KR" sz="2400">
                <a:ea typeface="굴림" pitchFamily="50" charset="-127"/>
              </a:rPr>
              <a:t>Stores a list of elements </a:t>
            </a:r>
            <a:r>
              <a:rPr lang="en-US" altLang="ko-KR" sz="2400">
                <a:solidFill>
                  <a:srgbClr val="FF0000"/>
                </a:solidFill>
                <a:ea typeface="굴림" pitchFamily="50" charset="-127"/>
              </a:rPr>
              <a:t>non-contiguously</a:t>
            </a:r>
            <a:r>
              <a:rPr lang="en-US" altLang="ko-KR" sz="2400">
                <a:ea typeface="굴림" pitchFamily="50" charset="-127"/>
              </a:rPr>
              <a:t>.</a:t>
            </a:r>
          </a:p>
          <a:p>
            <a:r>
              <a:rPr lang="en-US" altLang="ko-KR" sz="2400">
                <a:ea typeface="굴림" pitchFamily="50" charset="-127"/>
              </a:rPr>
              <a:t>Allows </a:t>
            </a:r>
            <a:r>
              <a:rPr lang="en-US" altLang="ko-KR" sz="2400">
                <a:solidFill>
                  <a:srgbClr val="C804AC"/>
                </a:solidFill>
                <a:ea typeface="굴림" pitchFamily="50" charset="-127"/>
              </a:rPr>
              <a:t>insertion</a:t>
            </a:r>
            <a:r>
              <a:rPr lang="en-US" altLang="ko-KR" sz="2400">
                <a:ea typeface="굴림" pitchFamily="50" charset="-127"/>
              </a:rPr>
              <a:t> or </a:t>
            </a:r>
            <a:r>
              <a:rPr lang="en-US" altLang="ko-KR" sz="2400">
                <a:solidFill>
                  <a:srgbClr val="C804AC"/>
                </a:solidFill>
                <a:ea typeface="굴림" pitchFamily="50" charset="-127"/>
              </a:rPr>
              <a:t>deletion</a:t>
            </a:r>
            <a:r>
              <a:rPr lang="en-US" altLang="ko-KR" sz="2400">
                <a:ea typeface="굴림" pitchFamily="50" charset="-127"/>
              </a:rPr>
              <a:t> of elements in the middle of the list with only a </a:t>
            </a:r>
            <a:r>
              <a:rPr lang="en-US" altLang="ko-KR" sz="2400">
                <a:solidFill>
                  <a:srgbClr val="FF0000"/>
                </a:solidFill>
                <a:ea typeface="굴림" pitchFamily="50" charset="-127"/>
              </a:rPr>
              <a:t>constant</a:t>
            </a:r>
            <a:r>
              <a:rPr lang="en-US" altLang="ko-KR" sz="2400">
                <a:ea typeface="굴림" pitchFamily="50" charset="-127"/>
              </a:rPr>
              <a:t> amount of </a:t>
            </a:r>
            <a:r>
              <a:rPr lang="en-US" altLang="ko-KR" sz="2400" b="1">
                <a:ea typeface="굴림" pitchFamily="50" charset="-127"/>
              </a:rPr>
              <a:t>data movement</a:t>
            </a:r>
            <a:r>
              <a:rPr lang="en-US" altLang="ko-KR" sz="2400">
                <a:ea typeface="굴림" pitchFamily="50" charset="-127"/>
              </a:rPr>
              <a:t>.</a:t>
            </a:r>
          </a:p>
          <a:p>
            <a:r>
              <a:rPr lang="en-US" sz="2400"/>
              <a:t>General ideas:</a:t>
            </a:r>
          </a:p>
          <a:p>
            <a:pPr lvl="1"/>
            <a:r>
              <a:rPr lang="en-US" altLang="ko-KR" sz="2000">
                <a:ea typeface="굴림" pitchFamily="50" charset="-127"/>
              </a:rPr>
              <a:t>Each element in the list is stored with an indication of where the next element is.</a:t>
            </a:r>
          </a:p>
          <a:p>
            <a:pPr lvl="1"/>
            <a:r>
              <a:rPr lang="en-US" altLang="ko-KR" sz="2000">
                <a:ea typeface="굴림" pitchFamily="50" charset="-127"/>
              </a:rPr>
              <a:t>Must know where first element is.</a:t>
            </a:r>
          </a:p>
          <a:p>
            <a:pPr lvl="1"/>
            <a:r>
              <a:rPr lang="en-US" altLang="ko-KR" sz="2000">
                <a:ea typeface="굴림" pitchFamily="50" charset="-127"/>
              </a:rPr>
              <a:t>The list will be a chain of objects of type </a:t>
            </a:r>
            <a:r>
              <a:rPr lang="en-US" altLang="ko-KR" sz="2000">
                <a:latin typeface="Courier New" pitchFamily="49" charset="0"/>
                <a:ea typeface="굴림" pitchFamily="50" charset="-127"/>
              </a:rPr>
              <a:t>ListNode</a:t>
            </a:r>
            <a:r>
              <a:rPr lang="en-US" altLang="ko-KR" sz="2000">
                <a:ea typeface="굴림" pitchFamily="50" charset="-127"/>
              </a:rPr>
              <a:t> that contain the data and a link to the next </a:t>
            </a:r>
            <a:r>
              <a:rPr lang="en-US" altLang="ko-KR" sz="2000">
                <a:latin typeface="Courier New" pitchFamily="49" charset="0"/>
                <a:ea typeface="굴림" pitchFamily="50" charset="-127"/>
              </a:rPr>
              <a:t>ListNode</a:t>
            </a:r>
            <a:r>
              <a:rPr lang="en-US" altLang="ko-KR" sz="2000">
                <a:ea typeface="굴림" pitchFamily="50" charset="-127"/>
              </a:rPr>
              <a:t> in the list.</a:t>
            </a:r>
            <a:endParaRPr lang="en-US" sz="2000"/>
          </a:p>
        </p:txBody>
      </p:sp>
      <p:grpSp>
        <p:nvGrpSpPr>
          <p:cNvPr id="63492" name="Group 4"/>
          <p:cNvGrpSpPr>
            <a:grpSpLocks/>
          </p:cNvGrpSpPr>
          <p:nvPr/>
        </p:nvGrpSpPr>
        <p:grpSpPr bwMode="auto">
          <a:xfrm>
            <a:off x="1447800" y="5257800"/>
            <a:ext cx="5845175" cy="552450"/>
            <a:chOff x="912" y="3312"/>
            <a:chExt cx="3792" cy="497"/>
          </a:xfrm>
        </p:grpSpPr>
        <p:grpSp>
          <p:nvGrpSpPr>
            <p:cNvPr id="63493" name="Group 5"/>
            <p:cNvGrpSpPr>
              <a:grpSpLocks/>
            </p:cNvGrpSpPr>
            <p:nvPr/>
          </p:nvGrpSpPr>
          <p:grpSpPr bwMode="auto">
            <a:xfrm>
              <a:off x="912" y="3312"/>
              <a:ext cx="720" cy="497"/>
              <a:chOff x="912" y="3312"/>
              <a:chExt cx="720" cy="497"/>
            </a:xfrm>
          </p:grpSpPr>
          <p:grpSp>
            <p:nvGrpSpPr>
              <p:cNvPr id="63494" name="Group 6"/>
              <p:cNvGrpSpPr>
                <a:grpSpLocks/>
              </p:cNvGrpSpPr>
              <p:nvPr/>
            </p:nvGrpSpPr>
            <p:grpSpPr bwMode="auto">
              <a:xfrm>
                <a:off x="912" y="3312"/>
                <a:ext cx="720" cy="480"/>
                <a:chOff x="912" y="3312"/>
                <a:chExt cx="720" cy="480"/>
              </a:xfrm>
            </p:grpSpPr>
            <p:sp>
              <p:nvSpPr>
                <p:cNvPr id="63495" name="Line 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Line 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Line 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8" name="Line 1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9" name="Line 1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00" name="Rectangle 12"/>
              <p:cNvSpPr>
                <a:spLocks noChangeArrowheads="1"/>
              </p:cNvSpPr>
              <p:nvPr/>
            </p:nvSpPr>
            <p:spPr bwMode="auto">
              <a:xfrm>
                <a:off x="1094"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63501" name="Group 13"/>
            <p:cNvGrpSpPr>
              <a:grpSpLocks/>
            </p:cNvGrpSpPr>
            <p:nvPr/>
          </p:nvGrpSpPr>
          <p:grpSpPr bwMode="auto">
            <a:xfrm>
              <a:off x="1824" y="3312"/>
              <a:ext cx="720" cy="497"/>
              <a:chOff x="1824" y="3312"/>
              <a:chExt cx="720" cy="497"/>
            </a:xfrm>
          </p:grpSpPr>
          <p:grpSp>
            <p:nvGrpSpPr>
              <p:cNvPr id="63502" name="Group 14"/>
              <p:cNvGrpSpPr>
                <a:grpSpLocks/>
              </p:cNvGrpSpPr>
              <p:nvPr/>
            </p:nvGrpSpPr>
            <p:grpSpPr bwMode="auto">
              <a:xfrm>
                <a:off x="1824" y="3312"/>
                <a:ext cx="720" cy="480"/>
                <a:chOff x="1824" y="3312"/>
                <a:chExt cx="720" cy="480"/>
              </a:xfrm>
            </p:grpSpPr>
            <p:sp>
              <p:nvSpPr>
                <p:cNvPr id="63503" name="Line 1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Line 1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Line 1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Line 1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Line 1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08" name="Rectangle 20"/>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63509" name="Group 21"/>
            <p:cNvGrpSpPr>
              <a:grpSpLocks/>
            </p:cNvGrpSpPr>
            <p:nvPr/>
          </p:nvGrpSpPr>
          <p:grpSpPr bwMode="auto">
            <a:xfrm>
              <a:off x="2784" y="3312"/>
              <a:ext cx="720" cy="497"/>
              <a:chOff x="2784" y="3312"/>
              <a:chExt cx="720" cy="497"/>
            </a:xfrm>
          </p:grpSpPr>
          <p:grpSp>
            <p:nvGrpSpPr>
              <p:cNvPr id="63510" name="Group 22"/>
              <p:cNvGrpSpPr>
                <a:grpSpLocks/>
              </p:cNvGrpSpPr>
              <p:nvPr/>
            </p:nvGrpSpPr>
            <p:grpSpPr bwMode="auto">
              <a:xfrm>
                <a:off x="2784" y="3312"/>
                <a:ext cx="720" cy="480"/>
                <a:chOff x="2784" y="3312"/>
                <a:chExt cx="720" cy="480"/>
              </a:xfrm>
            </p:grpSpPr>
            <p:sp>
              <p:nvSpPr>
                <p:cNvPr id="63511" name="Line 2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2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Line 2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Line 2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Line 2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16" name="Rectangle 28"/>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grpSp>
          <p:nvGrpSpPr>
            <p:cNvPr id="63517" name="Group 29"/>
            <p:cNvGrpSpPr>
              <a:grpSpLocks/>
            </p:cNvGrpSpPr>
            <p:nvPr/>
          </p:nvGrpSpPr>
          <p:grpSpPr bwMode="auto">
            <a:xfrm>
              <a:off x="3696" y="3312"/>
              <a:ext cx="720" cy="497"/>
              <a:chOff x="3696" y="3312"/>
              <a:chExt cx="720" cy="497"/>
            </a:xfrm>
          </p:grpSpPr>
          <p:grpSp>
            <p:nvGrpSpPr>
              <p:cNvPr id="63518" name="Group 30"/>
              <p:cNvGrpSpPr>
                <a:grpSpLocks/>
              </p:cNvGrpSpPr>
              <p:nvPr/>
            </p:nvGrpSpPr>
            <p:grpSpPr bwMode="auto">
              <a:xfrm>
                <a:off x="3696" y="3312"/>
                <a:ext cx="720" cy="480"/>
                <a:chOff x="3696" y="3312"/>
                <a:chExt cx="720" cy="480"/>
              </a:xfrm>
            </p:grpSpPr>
            <p:sp>
              <p:nvSpPr>
                <p:cNvPr id="63519" name="Line 3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Line 3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Line 3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Line 3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Line 3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24" name="Rectangle 36"/>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4</a:t>
                </a:r>
                <a:endParaRPr kumimoji="1" lang="en-US" altLang="ko-KR">
                  <a:latin typeface="Times New Roman" charset="0"/>
                  <a:ea typeface="굴림" pitchFamily="50" charset="-127"/>
                </a:endParaRPr>
              </a:p>
            </p:txBody>
          </p:sp>
        </p:grpSp>
        <p:sp>
          <p:nvSpPr>
            <p:cNvPr id="63525" name="Line 37"/>
            <p:cNvSpPr>
              <a:spLocks noChangeShapeType="1"/>
            </p:cNvSpPr>
            <p:nvPr/>
          </p:nvSpPr>
          <p:spPr bwMode="auto">
            <a:xfrm>
              <a:off x="1536" y="3552"/>
              <a:ext cx="288"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6" name="Line 38"/>
            <p:cNvSpPr>
              <a:spLocks noChangeShapeType="1"/>
            </p:cNvSpPr>
            <p:nvPr/>
          </p:nvSpPr>
          <p:spPr bwMode="auto">
            <a:xfrm>
              <a:off x="2448" y="3552"/>
              <a:ext cx="336"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7" name="Line 39"/>
            <p:cNvSpPr>
              <a:spLocks noChangeShapeType="1"/>
            </p:cNvSpPr>
            <p:nvPr/>
          </p:nvSpPr>
          <p:spPr bwMode="auto">
            <a:xfrm>
              <a:off x="3408" y="3552"/>
              <a:ext cx="288"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8" name="Line 40"/>
            <p:cNvSpPr>
              <a:spLocks noChangeShapeType="1"/>
            </p:cNvSpPr>
            <p:nvPr/>
          </p:nvSpPr>
          <p:spPr bwMode="auto">
            <a:xfrm>
              <a:off x="4320" y="3552"/>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9" name="Line 41"/>
            <p:cNvSpPr>
              <a:spLocks noChangeShapeType="1"/>
            </p:cNvSpPr>
            <p:nvPr/>
          </p:nvSpPr>
          <p:spPr bwMode="auto">
            <a:xfrm>
              <a:off x="4608" y="3552"/>
              <a:ext cx="0" cy="9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0" name="Line 42"/>
            <p:cNvSpPr>
              <a:spLocks noChangeShapeType="1"/>
            </p:cNvSpPr>
            <p:nvPr/>
          </p:nvSpPr>
          <p:spPr bwMode="auto">
            <a:xfrm>
              <a:off x="4512" y="3696"/>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1" name="Line 43"/>
            <p:cNvSpPr>
              <a:spLocks noChangeShapeType="1"/>
            </p:cNvSpPr>
            <p:nvPr/>
          </p:nvSpPr>
          <p:spPr bwMode="auto">
            <a:xfrm>
              <a:off x="4512" y="3648"/>
              <a:ext cx="1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32" name="AutoShape 44"/>
          <p:cNvSpPr>
            <a:spLocks/>
          </p:cNvSpPr>
          <p:nvPr/>
        </p:nvSpPr>
        <p:spPr bwMode="auto">
          <a:xfrm rot="-16200000">
            <a:off x="1949451" y="5459412"/>
            <a:ext cx="88900" cy="968375"/>
          </a:xfrm>
          <a:prstGeom prst="rightBrace">
            <a:avLst>
              <a:gd name="adj1" fmla="val 9077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3" name="Text Box 45"/>
          <p:cNvSpPr txBox="1">
            <a:spLocks noChangeArrowheads="1"/>
          </p:cNvSpPr>
          <p:nvPr/>
        </p:nvSpPr>
        <p:spPr bwMode="auto">
          <a:xfrm>
            <a:off x="1223963" y="6019800"/>
            <a:ext cx="1830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of type </a:t>
            </a:r>
            <a:r>
              <a:rPr lang="en-US" sz="1800" i="1"/>
              <a:t>ListNode</a:t>
            </a:r>
          </a:p>
        </p:txBody>
      </p:sp>
      <p:sp>
        <p:nvSpPr>
          <p:cNvPr id="63534" name="Text Box 46"/>
          <p:cNvSpPr txBox="1">
            <a:spLocks noChangeArrowheads="1"/>
          </p:cNvSpPr>
          <p:nvPr/>
        </p:nvSpPr>
        <p:spPr bwMode="auto">
          <a:xfrm>
            <a:off x="3956050" y="6034088"/>
            <a:ext cx="1433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the </a:t>
            </a:r>
            <a:r>
              <a:rPr lang="en-US" sz="1800" i="1"/>
              <a:t>next</a:t>
            </a:r>
            <a:r>
              <a:rPr lang="en-US" sz="1800"/>
              <a:t> link</a:t>
            </a:r>
          </a:p>
        </p:txBody>
      </p:sp>
      <p:sp>
        <p:nvSpPr>
          <p:cNvPr id="63535" name="Line 47"/>
          <p:cNvSpPr>
            <a:spLocks noChangeShapeType="1"/>
          </p:cNvSpPr>
          <p:nvPr/>
        </p:nvSpPr>
        <p:spPr bwMode="auto">
          <a:xfrm flipH="1" flipV="1">
            <a:off x="4154488" y="5554663"/>
            <a:ext cx="0" cy="577850"/>
          </a:xfrm>
          <a:prstGeom prst="line">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04800"/>
            <a:ext cx="7772400" cy="577850"/>
          </a:xfrm>
        </p:spPr>
        <p:txBody>
          <a:bodyPr>
            <a:normAutofit fontScale="90000"/>
          </a:bodyPr>
          <a:lstStyle/>
          <a:p>
            <a:r>
              <a:rPr lang="en-US" sz="3200"/>
              <a:t>Operations in Linked Lists</a:t>
            </a:r>
          </a:p>
        </p:txBody>
      </p:sp>
      <p:sp>
        <p:nvSpPr>
          <p:cNvPr id="64515" name="Rectangle 3" descr="Rectangle: Click to edit Master text styles&#10;Second level&#10;Third level&#10;Fourth level&#10;Fifth level"/>
          <p:cNvSpPr>
            <a:spLocks noGrp="1" noChangeArrowheads="1"/>
          </p:cNvSpPr>
          <p:nvPr>
            <p:ph idx="1"/>
          </p:nvPr>
        </p:nvSpPr>
        <p:spPr>
          <a:xfrm>
            <a:off x="649288" y="1003300"/>
            <a:ext cx="8135937" cy="5486400"/>
          </a:xfrm>
        </p:spPr>
        <p:txBody>
          <a:bodyPr/>
          <a:lstStyle/>
          <a:p>
            <a:r>
              <a:rPr lang="en-US" sz="2400">
                <a:solidFill>
                  <a:srgbClr val="C804AC"/>
                </a:solidFill>
              </a:rPr>
              <a:t>printList()</a:t>
            </a:r>
            <a:r>
              <a:rPr lang="en-US" sz="2400"/>
              <a:t> or </a:t>
            </a:r>
            <a:r>
              <a:rPr lang="en-US" sz="2400">
                <a:solidFill>
                  <a:srgbClr val="C804AC"/>
                </a:solidFill>
              </a:rPr>
              <a:t>find(x)</a:t>
            </a:r>
            <a:r>
              <a:rPr lang="en-US" sz="2400"/>
              <a:t>: start at the first node in the list and then traverse the list by following the </a:t>
            </a:r>
            <a:r>
              <a:rPr lang="en-US" sz="2400" i="1"/>
              <a:t>next</a:t>
            </a:r>
            <a:r>
              <a:rPr lang="en-US" sz="2400"/>
              <a:t> links. Clearly, it takes O(N) time.</a:t>
            </a:r>
          </a:p>
          <a:p>
            <a:r>
              <a:rPr lang="en-US" sz="2400">
                <a:solidFill>
                  <a:srgbClr val="C804AC"/>
                </a:solidFill>
              </a:rPr>
              <a:t>findKth(i)</a:t>
            </a:r>
            <a:r>
              <a:rPr lang="en-US" sz="2400"/>
              <a:t>: takes O(i) time and works by traversing down the list in the obvious manner.</a:t>
            </a:r>
          </a:p>
          <a:p>
            <a:r>
              <a:rPr lang="en-US" sz="2400">
                <a:solidFill>
                  <a:srgbClr val="C804AC"/>
                </a:solidFill>
              </a:rPr>
              <a:t>remove()</a:t>
            </a:r>
            <a:r>
              <a:rPr lang="en-US" sz="2400"/>
              <a:t>: can be executed in one </a:t>
            </a:r>
            <a:r>
              <a:rPr lang="en-US" sz="2400" i="1"/>
              <a:t>next</a:t>
            </a:r>
            <a:r>
              <a:rPr lang="en-US" sz="2400"/>
              <a:t> pointer change.</a:t>
            </a:r>
          </a:p>
          <a:p>
            <a:endParaRPr lang="en-US" sz="2400"/>
          </a:p>
          <a:p>
            <a:endParaRPr lang="en-US" sz="2400"/>
          </a:p>
          <a:p>
            <a:r>
              <a:rPr lang="en-US" sz="2400">
                <a:solidFill>
                  <a:srgbClr val="C804AC"/>
                </a:solidFill>
              </a:rPr>
              <a:t>insert()</a:t>
            </a:r>
            <a:r>
              <a:rPr lang="en-US" sz="2400"/>
              <a:t>: requires obtaining a new node from the system by using a </a:t>
            </a:r>
            <a:r>
              <a:rPr lang="en-US" sz="2400">
                <a:solidFill>
                  <a:srgbClr val="C804AC"/>
                </a:solidFill>
                <a:latin typeface="Batang" pitchFamily="18" charset="-127"/>
              </a:rPr>
              <a:t>new</a:t>
            </a:r>
            <a:r>
              <a:rPr lang="en-US" sz="2400"/>
              <a:t> call and then executing two </a:t>
            </a:r>
            <a:r>
              <a:rPr lang="en-US" sz="2400" i="1"/>
              <a:t>next</a:t>
            </a:r>
            <a:r>
              <a:rPr lang="en-US" sz="2400"/>
              <a:t> pointer maneuvers. </a:t>
            </a:r>
          </a:p>
        </p:txBody>
      </p:sp>
      <p:grpSp>
        <p:nvGrpSpPr>
          <p:cNvPr id="64517" name="Group 5"/>
          <p:cNvGrpSpPr>
            <a:grpSpLocks/>
          </p:cNvGrpSpPr>
          <p:nvPr/>
        </p:nvGrpSpPr>
        <p:grpSpPr bwMode="auto">
          <a:xfrm>
            <a:off x="1433513" y="3470275"/>
            <a:ext cx="1063625" cy="544513"/>
            <a:chOff x="912" y="3312"/>
            <a:chExt cx="720" cy="533"/>
          </a:xfrm>
        </p:grpSpPr>
        <p:grpSp>
          <p:nvGrpSpPr>
            <p:cNvPr id="64518" name="Group 6"/>
            <p:cNvGrpSpPr>
              <a:grpSpLocks/>
            </p:cNvGrpSpPr>
            <p:nvPr/>
          </p:nvGrpSpPr>
          <p:grpSpPr bwMode="auto">
            <a:xfrm>
              <a:off x="912" y="3312"/>
              <a:ext cx="720" cy="480"/>
              <a:chOff x="912" y="3312"/>
              <a:chExt cx="720" cy="480"/>
            </a:xfrm>
          </p:grpSpPr>
          <p:sp>
            <p:nvSpPr>
              <p:cNvPr id="64519" name="Line 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Line 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1" name="Line 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Line 1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3" name="Line 1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24" name="Rectangle 12"/>
            <p:cNvSpPr>
              <a:spLocks noChangeArrowheads="1"/>
            </p:cNvSpPr>
            <p:nvPr/>
          </p:nvSpPr>
          <p:spPr bwMode="auto">
            <a:xfrm>
              <a:off x="1094" y="3397"/>
              <a:ext cx="342"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64525" name="Group 13"/>
          <p:cNvGrpSpPr>
            <a:grpSpLocks/>
          </p:cNvGrpSpPr>
          <p:nvPr/>
        </p:nvGrpSpPr>
        <p:grpSpPr bwMode="auto">
          <a:xfrm>
            <a:off x="2781300" y="3470275"/>
            <a:ext cx="1063625" cy="544513"/>
            <a:chOff x="1824" y="3312"/>
            <a:chExt cx="720" cy="533"/>
          </a:xfrm>
        </p:grpSpPr>
        <p:grpSp>
          <p:nvGrpSpPr>
            <p:cNvPr id="64526" name="Group 14"/>
            <p:cNvGrpSpPr>
              <a:grpSpLocks/>
            </p:cNvGrpSpPr>
            <p:nvPr/>
          </p:nvGrpSpPr>
          <p:grpSpPr bwMode="auto">
            <a:xfrm>
              <a:off x="1824" y="3312"/>
              <a:ext cx="720" cy="480"/>
              <a:chOff x="1824" y="3312"/>
              <a:chExt cx="720" cy="480"/>
            </a:xfrm>
          </p:grpSpPr>
          <p:sp>
            <p:nvSpPr>
              <p:cNvPr id="64527" name="Line 1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8" name="Line 1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9" name="Line 1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0" name="Line 1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1" name="Line 1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32" name="Rectangle 20"/>
            <p:cNvSpPr>
              <a:spLocks noChangeArrowheads="1"/>
            </p:cNvSpPr>
            <p:nvPr/>
          </p:nvSpPr>
          <p:spPr bwMode="auto">
            <a:xfrm>
              <a:off x="2007" y="3397"/>
              <a:ext cx="342"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64533" name="Group 21"/>
          <p:cNvGrpSpPr>
            <a:grpSpLocks/>
          </p:cNvGrpSpPr>
          <p:nvPr/>
        </p:nvGrpSpPr>
        <p:grpSpPr bwMode="auto">
          <a:xfrm>
            <a:off x="4200525" y="3470275"/>
            <a:ext cx="1063625" cy="544513"/>
            <a:chOff x="2784" y="3312"/>
            <a:chExt cx="720" cy="533"/>
          </a:xfrm>
        </p:grpSpPr>
        <p:grpSp>
          <p:nvGrpSpPr>
            <p:cNvPr id="64534" name="Group 22"/>
            <p:cNvGrpSpPr>
              <a:grpSpLocks/>
            </p:cNvGrpSpPr>
            <p:nvPr/>
          </p:nvGrpSpPr>
          <p:grpSpPr bwMode="auto">
            <a:xfrm>
              <a:off x="2784" y="3312"/>
              <a:ext cx="720" cy="480"/>
              <a:chOff x="2784" y="3312"/>
              <a:chExt cx="720" cy="480"/>
            </a:xfrm>
          </p:grpSpPr>
          <p:sp>
            <p:nvSpPr>
              <p:cNvPr id="64535" name="Line 2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6" name="Line 2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7" name="Line 2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8" name="Line 2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9" name="Line 2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40" name="Rectangle 28"/>
            <p:cNvSpPr>
              <a:spLocks noChangeArrowheads="1"/>
            </p:cNvSpPr>
            <p:nvPr/>
          </p:nvSpPr>
          <p:spPr bwMode="auto">
            <a:xfrm>
              <a:off x="2967" y="3397"/>
              <a:ext cx="343"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grpSp>
        <p:nvGrpSpPr>
          <p:cNvPr id="64541" name="Group 29"/>
          <p:cNvGrpSpPr>
            <a:grpSpLocks/>
          </p:cNvGrpSpPr>
          <p:nvPr/>
        </p:nvGrpSpPr>
        <p:grpSpPr bwMode="auto">
          <a:xfrm>
            <a:off x="5548313" y="3470275"/>
            <a:ext cx="1063625" cy="544513"/>
            <a:chOff x="3696" y="3312"/>
            <a:chExt cx="720" cy="533"/>
          </a:xfrm>
        </p:grpSpPr>
        <p:grpSp>
          <p:nvGrpSpPr>
            <p:cNvPr id="64542" name="Group 30"/>
            <p:cNvGrpSpPr>
              <a:grpSpLocks/>
            </p:cNvGrpSpPr>
            <p:nvPr/>
          </p:nvGrpSpPr>
          <p:grpSpPr bwMode="auto">
            <a:xfrm>
              <a:off x="3696" y="3312"/>
              <a:ext cx="720" cy="480"/>
              <a:chOff x="3696" y="3312"/>
              <a:chExt cx="720" cy="480"/>
            </a:xfrm>
          </p:grpSpPr>
          <p:sp>
            <p:nvSpPr>
              <p:cNvPr id="64543" name="Line 3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4" name="Line 3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5" name="Line 3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6" name="Line 3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7" name="Line 3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48" name="Rectangle 36"/>
            <p:cNvSpPr>
              <a:spLocks noChangeArrowheads="1"/>
            </p:cNvSpPr>
            <p:nvPr/>
          </p:nvSpPr>
          <p:spPr bwMode="auto">
            <a:xfrm>
              <a:off x="3878" y="3397"/>
              <a:ext cx="343"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4</a:t>
              </a:r>
              <a:endParaRPr kumimoji="1" lang="en-US" altLang="ko-KR">
                <a:latin typeface="Times New Roman" charset="0"/>
                <a:ea typeface="굴림" pitchFamily="50" charset="-127"/>
              </a:endParaRPr>
            </a:p>
          </p:txBody>
        </p:sp>
      </p:grpSp>
      <p:sp>
        <p:nvSpPr>
          <p:cNvPr id="64549" name="Line 37"/>
          <p:cNvSpPr>
            <a:spLocks noChangeShapeType="1"/>
          </p:cNvSpPr>
          <p:nvPr/>
        </p:nvSpPr>
        <p:spPr bwMode="auto">
          <a:xfrm>
            <a:off x="2355850" y="3714750"/>
            <a:ext cx="4254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0" name="Line 38"/>
          <p:cNvSpPr>
            <a:spLocks noChangeShapeType="1"/>
          </p:cNvSpPr>
          <p:nvPr/>
        </p:nvSpPr>
        <p:spPr bwMode="auto">
          <a:xfrm>
            <a:off x="3703638" y="3714750"/>
            <a:ext cx="496887" cy="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1" name="Line 39"/>
          <p:cNvSpPr>
            <a:spLocks noChangeShapeType="1"/>
          </p:cNvSpPr>
          <p:nvPr/>
        </p:nvSpPr>
        <p:spPr bwMode="auto">
          <a:xfrm>
            <a:off x="5122863" y="3714750"/>
            <a:ext cx="4254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2" name="Line 40"/>
          <p:cNvSpPr>
            <a:spLocks noChangeShapeType="1"/>
          </p:cNvSpPr>
          <p:nvPr/>
        </p:nvSpPr>
        <p:spPr bwMode="auto">
          <a:xfrm>
            <a:off x="6470650" y="3714750"/>
            <a:ext cx="4254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3" name="Line 41"/>
          <p:cNvSpPr>
            <a:spLocks noChangeShapeType="1"/>
          </p:cNvSpPr>
          <p:nvPr/>
        </p:nvSpPr>
        <p:spPr bwMode="auto">
          <a:xfrm>
            <a:off x="6896100" y="3714750"/>
            <a:ext cx="0" cy="984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4" name="Line 42"/>
          <p:cNvSpPr>
            <a:spLocks noChangeShapeType="1"/>
          </p:cNvSpPr>
          <p:nvPr/>
        </p:nvSpPr>
        <p:spPr bwMode="auto">
          <a:xfrm>
            <a:off x="6753225" y="3862388"/>
            <a:ext cx="2841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5" name="Line 43"/>
          <p:cNvSpPr>
            <a:spLocks noChangeShapeType="1"/>
          </p:cNvSpPr>
          <p:nvPr/>
        </p:nvSpPr>
        <p:spPr bwMode="auto">
          <a:xfrm>
            <a:off x="6753225" y="3813175"/>
            <a:ext cx="2841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57" name="Group 45"/>
          <p:cNvGrpSpPr>
            <a:grpSpLocks/>
          </p:cNvGrpSpPr>
          <p:nvPr/>
        </p:nvGrpSpPr>
        <p:grpSpPr bwMode="auto">
          <a:xfrm>
            <a:off x="2792413" y="5205413"/>
            <a:ext cx="1109662" cy="552450"/>
            <a:chOff x="912" y="3312"/>
            <a:chExt cx="720" cy="497"/>
          </a:xfrm>
        </p:grpSpPr>
        <p:grpSp>
          <p:nvGrpSpPr>
            <p:cNvPr id="64558" name="Group 46"/>
            <p:cNvGrpSpPr>
              <a:grpSpLocks/>
            </p:cNvGrpSpPr>
            <p:nvPr/>
          </p:nvGrpSpPr>
          <p:grpSpPr bwMode="auto">
            <a:xfrm>
              <a:off x="912" y="3312"/>
              <a:ext cx="720" cy="480"/>
              <a:chOff x="912" y="3312"/>
              <a:chExt cx="720" cy="480"/>
            </a:xfrm>
          </p:grpSpPr>
          <p:sp>
            <p:nvSpPr>
              <p:cNvPr id="64559" name="Line 4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0" name="Line 4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1" name="Line 4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2" name="Line 5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3" name="Line 5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64" name="Rectangle 52"/>
            <p:cNvSpPr>
              <a:spLocks noChangeArrowheads="1"/>
            </p:cNvSpPr>
            <p:nvPr/>
          </p:nvSpPr>
          <p:spPr bwMode="auto">
            <a:xfrm>
              <a:off x="1094"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64565" name="Group 53"/>
          <p:cNvGrpSpPr>
            <a:grpSpLocks/>
          </p:cNvGrpSpPr>
          <p:nvPr/>
        </p:nvGrpSpPr>
        <p:grpSpPr bwMode="auto">
          <a:xfrm>
            <a:off x="4198938" y="5205413"/>
            <a:ext cx="1109662" cy="552450"/>
            <a:chOff x="1824" y="3312"/>
            <a:chExt cx="720" cy="497"/>
          </a:xfrm>
        </p:grpSpPr>
        <p:grpSp>
          <p:nvGrpSpPr>
            <p:cNvPr id="64566" name="Group 54"/>
            <p:cNvGrpSpPr>
              <a:grpSpLocks/>
            </p:cNvGrpSpPr>
            <p:nvPr/>
          </p:nvGrpSpPr>
          <p:grpSpPr bwMode="auto">
            <a:xfrm>
              <a:off x="1824" y="3312"/>
              <a:ext cx="720" cy="480"/>
              <a:chOff x="1824" y="3312"/>
              <a:chExt cx="720" cy="480"/>
            </a:xfrm>
          </p:grpSpPr>
          <p:sp>
            <p:nvSpPr>
              <p:cNvPr id="64567" name="Line 5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8" name="Line 5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9" name="Line 5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0" name="Line 5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1" name="Line 5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72" name="Rectangle 60"/>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64573" name="Group 61"/>
          <p:cNvGrpSpPr>
            <a:grpSpLocks/>
          </p:cNvGrpSpPr>
          <p:nvPr/>
        </p:nvGrpSpPr>
        <p:grpSpPr bwMode="auto">
          <a:xfrm>
            <a:off x="5678488" y="5205413"/>
            <a:ext cx="1109662" cy="552450"/>
            <a:chOff x="2784" y="3312"/>
            <a:chExt cx="720" cy="497"/>
          </a:xfrm>
        </p:grpSpPr>
        <p:grpSp>
          <p:nvGrpSpPr>
            <p:cNvPr id="64574" name="Group 62"/>
            <p:cNvGrpSpPr>
              <a:grpSpLocks/>
            </p:cNvGrpSpPr>
            <p:nvPr/>
          </p:nvGrpSpPr>
          <p:grpSpPr bwMode="auto">
            <a:xfrm>
              <a:off x="2784" y="3312"/>
              <a:ext cx="720" cy="480"/>
              <a:chOff x="2784" y="3312"/>
              <a:chExt cx="720" cy="480"/>
            </a:xfrm>
          </p:grpSpPr>
          <p:sp>
            <p:nvSpPr>
              <p:cNvPr id="64575" name="Line 6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6" name="Line 6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7" name="Line 6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8" name="Line 6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9" name="Line 6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80" name="Rectangle 68"/>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grpSp>
        <p:nvGrpSpPr>
          <p:cNvPr id="64581" name="Group 69"/>
          <p:cNvGrpSpPr>
            <a:grpSpLocks/>
          </p:cNvGrpSpPr>
          <p:nvPr/>
        </p:nvGrpSpPr>
        <p:grpSpPr bwMode="auto">
          <a:xfrm>
            <a:off x="7083425" y="5205413"/>
            <a:ext cx="1109663" cy="552450"/>
            <a:chOff x="3696" y="3312"/>
            <a:chExt cx="720" cy="497"/>
          </a:xfrm>
        </p:grpSpPr>
        <p:grpSp>
          <p:nvGrpSpPr>
            <p:cNvPr id="64582" name="Group 70"/>
            <p:cNvGrpSpPr>
              <a:grpSpLocks/>
            </p:cNvGrpSpPr>
            <p:nvPr/>
          </p:nvGrpSpPr>
          <p:grpSpPr bwMode="auto">
            <a:xfrm>
              <a:off x="3696" y="3312"/>
              <a:ext cx="720" cy="480"/>
              <a:chOff x="3696" y="3312"/>
              <a:chExt cx="720" cy="480"/>
            </a:xfrm>
          </p:grpSpPr>
          <p:sp>
            <p:nvSpPr>
              <p:cNvPr id="64583" name="Line 7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4" name="Line 7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5" name="Line 7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6" name="Line 7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7" name="Line 7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88" name="Rectangle 76"/>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4</a:t>
              </a:r>
              <a:endParaRPr kumimoji="1" lang="en-US" altLang="ko-KR">
                <a:latin typeface="Times New Roman" charset="0"/>
                <a:ea typeface="굴림" pitchFamily="50" charset="-127"/>
              </a:endParaRPr>
            </a:p>
          </p:txBody>
        </p:sp>
      </p:grpSp>
      <p:sp>
        <p:nvSpPr>
          <p:cNvPr id="64589" name="Line 77"/>
          <p:cNvSpPr>
            <a:spLocks noChangeShapeType="1"/>
          </p:cNvSpPr>
          <p:nvPr/>
        </p:nvSpPr>
        <p:spPr bwMode="auto">
          <a:xfrm>
            <a:off x="3754438" y="5472113"/>
            <a:ext cx="4445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0" name="Line 78"/>
          <p:cNvSpPr>
            <a:spLocks noChangeShapeType="1"/>
          </p:cNvSpPr>
          <p:nvPr/>
        </p:nvSpPr>
        <p:spPr bwMode="auto">
          <a:xfrm>
            <a:off x="5159375" y="5472113"/>
            <a:ext cx="519113" cy="0"/>
          </a:xfrm>
          <a:prstGeom prst="line">
            <a:avLst/>
          </a:prstGeom>
          <a:noFill/>
          <a:ln w="12700">
            <a:solidFill>
              <a:schemeClr val="tx1"/>
            </a:solidFill>
            <a:prstDash val="dash"/>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1" name="Line 79"/>
          <p:cNvSpPr>
            <a:spLocks noChangeShapeType="1"/>
          </p:cNvSpPr>
          <p:nvPr/>
        </p:nvSpPr>
        <p:spPr bwMode="auto">
          <a:xfrm>
            <a:off x="6640513" y="5472113"/>
            <a:ext cx="4429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2" name="Line 80"/>
          <p:cNvSpPr>
            <a:spLocks noChangeShapeType="1"/>
          </p:cNvSpPr>
          <p:nvPr/>
        </p:nvSpPr>
        <p:spPr bwMode="auto">
          <a:xfrm>
            <a:off x="8045450" y="5472113"/>
            <a:ext cx="44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3" name="Line 81"/>
          <p:cNvSpPr>
            <a:spLocks noChangeShapeType="1"/>
          </p:cNvSpPr>
          <p:nvPr/>
        </p:nvSpPr>
        <p:spPr bwMode="auto">
          <a:xfrm>
            <a:off x="8489950" y="5472113"/>
            <a:ext cx="0" cy="106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4" name="Line 82"/>
          <p:cNvSpPr>
            <a:spLocks noChangeShapeType="1"/>
          </p:cNvSpPr>
          <p:nvPr/>
        </p:nvSpPr>
        <p:spPr bwMode="auto">
          <a:xfrm>
            <a:off x="8342313" y="5632450"/>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5" name="Line 83"/>
          <p:cNvSpPr>
            <a:spLocks noChangeShapeType="1"/>
          </p:cNvSpPr>
          <p:nvPr/>
        </p:nvSpPr>
        <p:spPr bwMode="auto">
          <a:xfrm>
            <a:off x="8342313" y="5578475"/>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8" name="Freeform 86"/>
          <p:cNvSpPr>
            <a:spLocks/>
          </p:cNvSpPr>
          <p:nvPr/>
        </p:nvSpPr>
        <p:spPr bwMode="auto">
          <a:xfrm>
            <a:off x="3697288" y="3711575"/>
            <a:ext cx="1843087" cy="555625"/>
          </a:xfrm>
          <a:custGeom>
            <a:avLst/>
            <a:gdLst>
              <a:gd name="T0" fmla="*/ 0 w 1161"/>
              <a:gd name="T1" fmla="*/ 0 h 350"/>
              <a:gd name="T2" fmla="*/ 339 w 1161"/>
              <a:gd name="T3" fmla="*/ 279 h 350"/>
              <a:gd name="T4" fmla="*/ 864 w 1161"/>
              <a:gd name="T5" fmla="*/ 305 h 350"/>
              <a:gd name="T6" fmla="*/ 1161 w 1161"/>
              <a:gd name="T7" fmla="*/ 8 h 350"/>
            </a:gdLst>
            <a:ahLst/>
            <a:cxnLst>
              <a:cxn ang="0">
                <a:pos x="T0" y="T1"/>
              </a:cxn>
              <a:cxn ang="0">
                <a:pos x="T2" y="T3"/>
              </a:cxn>
              <a:cxn ang="0">
                <a:pos x="T4" y="T5"/>
              </a:cxn>
              <a:cxn ang="0">
                <a:pos x="T6" y="T7"/>
              </a:cxn>
            </a:cxnLst>
            <a:rect l="0" t="0" r="r" b="b"/>
            <a:pathLst>
              <a:path w="1161" h="350">
                <a:moveTo>
                  <a:pt x="0" y="0"/>
                </a:moveTo>
                <a:cubicBezTo>
                  <a:pt x="97" y="114"/>
                  <a:pt x="195" y="228"/>
                  <a:pt x="339" y="279"/>
                </a:cubicBezTo>
                <a:cubicBezTo>
                  <a:pt x="483" y="330"/>
                  <a:pt x="727" y="350"/>
                  <a:pt x="864" y="305"/>
                </a:cubicBezTo>
                <a:cubicBezTo>
                  <a:pt x="1001" y="260"/>
                  <a:pt x="1081" y="134"/>
                  <a:pt x="1161" y="8"/>
                </a:cubicBezTo>
              </a:path>
            </a:pathLst>
          </a:custGeom>
          <a:noFill/>
          <a:ln w="19050" cap="flat" cmpd="sng">
            <a:solidFill>
              <a:srgbClr val="FF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599" name="Rectangle 87"/>
          <p:cNvSpPr>
            <a:spLocks noChangeArrowheads="1"/>
          </p:cNvSpPr>
          <p:nvPr/>
        </p:nvSpPr>
        <p:spPr bwMode="auto">
          <a:xfrm>
            <a:off x="4894263" y="6265863"/>
            <a:ext cx="941387" cy="390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00" name="Line 88"/>
          <p:cNvSpPr>
            <a:spLocks noChangeShapeType="1"/>
          </p:cNvSpPr>
          <p:nvPr/>
        </p:nvSpPr>
        <p:spPr bwMode="auto">
          <a:xfrm>
            <a:off x="5540375" y="6265863"/>
            <a:ext cx="0" cy="3905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601" name="Text Box 89"/>
          <p:cNvSpPr txBox="1">
            <a:spLocks noChangeArrowheads="1"/>
          </p:cNvSpPr>
          <p:nvPr/>
        </p:nvSpPr>
        <p:spPr bwMode="auto">
          <a:xfrm>
            <a:off x="5040313" y="6275388"/>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X</a:t>
            </a:r>
          </a:p>
        </p:txBody>
      </p:sp>
      <p:sp>
        <p:nvSpPr>
          <p:cNvPr id="64602" name="Line 90"/>
          <p:cNvSpPr>
            <a:spLocks noChangeShapeType="1"/>
          </p:cNvSpPr>
          <p:nvPr/>
        </p:nvSpPr>
        <p:spPr bwMode="auto">
          <a:xfrm>
            <a:off x="5164138" y="5473700"/>
            <a:ext cx="0" cy="792163"/>
          </a:xfrm>
          <a:prstGeom prst="line">
            <a:avLst/>
          </a:prstGeom>
          <a:noFill/>
          <a:ln w="190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603" name="Line 91"/>
          <p:cNvSpPr>
            <a:spLocks noChangeShapeType="1"/>
          </p:cNvSpPr>
          <p:nvPr/>
        </p:nvSpPr>
        <p:spPr bwMode="auto">
          <a:xfrm flipV="1">
            <a:off x="5688013" y="5741988"/>
            <a:ext cx="174625" cy="725487"/>
          </a:xfrm>
          <a:prstGeom prst="line">
            <a:avLst/>
          </a:prstGeom>
          <a:noFill/>
          <a:ln w="190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304800"/>
            <a:ext cx="7772400" cy="685800"/>
          </a:xfrm>
        </p:spPr>
        <p:txBody>
          <a:bodyPr/>
          <a:lstStyle/>
          <a:p>
            <a:r>
              <a:rPr lang="en-US" sz="3200"/>
              <a:t>Header Nodes</a:t>
            </a:r>
          </a:p>
        </p:txBody>
      </p:sp>
      <p:sp>
        <p:nvSpPr>
          <p:cNvPr id="65539" name="Rectangle 3" descr="Rectangle: Click to edit Master text styles&#10;Second level&#10;Third level&#10;Fourth level&#10;Fifth level"/>
          <p:cNvSpPr>
            <a:spLocks noGrp="1" noChangeArrowheads="1"/>
          </p:cNvSpPr>
          <p:nvPr>
            <p:ph idx="1"/>
          </p:nvPr>
        </p:nvSpPr>
        <p:spPr>
          <a:xfrm>
            <a:off x="636588" y="1166813"/>
            <a:ext cx="7772400" cy="5257800"/>
          </a:xfrm>
        </p:spPr>
        <p:txBody>
          <a:bodyPr/>
          <a:lstStyle/>
          <a:p>
            <a:r>
              <a:rPr lang="en-US" sz="2400"/>
              <a:t>Deletion of first element and insertion of new first element are special case (since </a:t>
            </a:r>
            <a:r>
              <a:rPr lang="en-US" altLang="ko-KR" sz="2400">
                <a:ea typeface="굴림" pitchFamily="50" charset="-127"/>
              </a:rPr>
              <a:t>we must know where first element is).</a:t>
            </a:r>
          </a:p>
          <a:p>
            <a:r>
              <a:rPr lang="en-US" altLang="ko-KR" sz="2400">
                <a:ea typeface="굴림" pitchFamily="50" charset="-127"/>
              </a:rPr>
              <a:t>Can avoid by using </a:t>
            </a:r>
            <a:r>
              <a:rPr lang="en-US" altLang="ko-KR" sz="2400">
                <a:solidFill>
                  <a:srgbClr val="C804AC"/>
                </a:solidFill>
                <a:ea typeface="굴림" pitchFamily="50" charset="-127"/>
              </a:rPr>
              <a:t>header node</a:t>
            </a:r>
            <a:r>
              <a:rPr lang="en-US" altLang="ko-KR" sz="2400">
                <a:ea typeface="굴림" pitchFamily="50" charset="-127"/>
              </a:rPr>
              <a:t>; contains no data, but serves to ensure that first "real" node in linked list has a predecessor.</a:t>
            </a:r>
          </a:p>
          <a:p>
            <a:r>
              <a:rPr lang="en-US" altLang="ko-KR" sz="2400">
                <a:ea typeface="굴림" pitchFamily="50" charset="-127"/>
              </a:rPr>
              <a:t>Searching routines will skip header.</a:t>
            </a:r>
          </a:p>
          <a:p>
            <a:endParaRPr lang="en-US" sz="2400"/>
          </a:p>
        </p:txBody>
      </p:sp>
      <p:grpSp>
        <p:nvGrpSpPr>
          <p:cNvPr id="65584" name="Group 48"/>
          <p:cNvGrpSpPr>
            <a:grpSpLocks/>
          </p:cNvGrpSpPr>
          <p:nvPr/>
        </p:nvGrpSpPr>
        <p:grpSpPr bwMode="auto">
          <a:xfrm>
            <a:off x="2425700" y="5484813"/>
            <a:ext cx="1109663" cy="552450"/>
            <a:chOff x="912" y="3312"/>
            <a:chExt cx="720" cy="497"/>
          </a:xfrm>
        </p:grpSpPr>
        <p:grpSp>
          <p:nvGrpSpPr>
            <p:cNvPr id="65585" name="Group 49"/>
            <p:cNvGrpSpPr>
              <a:grpSpLocks/>
            </p:cNvGrpSpPr>
            <p:nvPr/>
          </p:nvGrpSpPr>
          <p:grpSpPr bwMode="auto">
            <a:xfrm>
              <a:off x="912" y="3312"/>
              <a:ext cx="720" cy="480"/>
              <a:chOff x="912" y="3312"/>
              <a:chExt cx="720" cy="480"/>
            </a:xfrm>
          </p:grpSpPr>
          <p:sp>
            <p:nvSpPr>
              <p:cNvPr id="65586" name="Line 50"/>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7" name="Line 51"/>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8" name="Line 52"/>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9" name="Line 53"/>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0" name="Line 54"/>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91" name="Rectangle 55"/>
            <p:cNvSpPr>
              <a:spLocks noChangeArrowheads="1"/>
            </p:cNvSpPr>
            <p:nvPr/>
          </p:nvSpPr>
          <p:spPr bwMode="auto">
            <a:xfrm>
              <a:off x="1094" y="3398"/>
              <a:ext cx="120"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kumimoji="1" lang="en-US" altLang="ko-KR">
                <a:latin typeface="Times New Roman" charset="0"/>
                <a:ea typeface="굴림" pitchFamily="50" charset="-127"/>
              </a:endParaRPr>
            </a:p>
          </p:txBody>
        </p:sp>
      </p:grpSp>
      <p:grpSp>
        <p:nvGrpSpPr>
          <p:cNvPr id="65625" name="Group 89"/>
          <p:cNvGrpSpPr>
            <a:grpSpLocks/>
          </p:cNvGrpSpPr>
          <p:nvPr/>
        </p:nvGrpSpPr>
        <p:grpSpPr bwMode="auto">
          <a:xfrm>
            <a:off x="3398838" y="5751513"/>
            <a:ext cx="592137" cy="160337"/>
            <a:chOff x="4837" y="3343"/>
            <a:chExt cx="373" cy="101"/>
          </a:xfrm>
        </p:grpSpPr>
        <p:sp>
          <p:nvSpPr>
            <p:cNvPr id="65619" name="Line 83"/>
            <p:cNvSpPr>
              <a:spLocks noChangeShapeType="1"/>
            </p:cNvSpPr>
            <p:nvPr/>
          </p:nvSpPr>
          <p:spPr bwMode="auto">
            <a:xfrm>
              <a:off x="4837" y="3343"/>
              <a:ext cx="2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0" name="Line 84"/>
            <p:cNvSpPr>
              <a:spLocks noChangeShapeType="1"/>
            </p:cNvSpPr>
            <p:nvPr/>
          </p:nvSpPr>
          <p:spPr bwMode="auto">
            <a:xfrm>
              <a:off x="5117" y="3343"/>
              <a:ext cx="0" cy="6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1" name="Line 85"/>
            <p:cNvSpPr>
              <a:spLocks noChangeShapeType="1"/>
            </p:cNvSpPr>
            <p:nvPr/>
          </p:nvSpPr>
          <p:spPr bwMode="auto">
            <a:xfrm>
              <a:off x="5024" y="3444"/>
              <a:ext cx="18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2" name="Line 86"/>
            <p:cNvSpPr>
              <a:spLocks noChangeShapeType="1"/>
            </p:cNvSpPr>
            <p:nvPr/>
          </p:nvSpPr>
          <p:spPr bwMode="auto">
            <a:xfrm>
              <a:off x="5024" y="3410"/>
              <a:ext cx="18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623" name="Text Box 87"/>
          <p:cNvSpPr txBox="1">
            <a:spLocks noChangeArrowheads="1"/>
          </p:cNvSpPr>
          <p:nvPr/>
        </p:nvSpPr>
        <p:spPr bwMode="auto">
          <a:xfrm>
            <a:off x="1117600" y="55610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header</a:t>
            </a:r>
          </a:p>
        </p:txBody>
      </p:sp>
      <p:grpSp>
        <p:nvGrpSpPr>
          <p:cNvPr id="65541" name="Group 5"/>
          <p:cNvGrpSpPr>
            <a:grpSpLocks/>
          </p:cNvGrpSpPr>
          <p:nvPr/>
        </p:nvGrpSpPr>
        <p:grpSpPr bwMode="auto">
          <a:xfrm>
            <a:off x="2425700" y="4075113"/>
            <a:ext cx="1109663" cy="552450"/>
            <a:chOff x="912" y="3312"/>
            <a:chExt cx="720" cy="497"/>
          </a:xfrm>
        </p:grpSpPr>
        <p:grpSp>
          <p:nvGrpSpPr>
            <p:cNvPr id="65542" name="Group 6"/>
            <p:cNvGrpSpPr>
              <a:grpSpLocks/>
            </p:cNvGrpSpPr>
            <p:nvPr/>
          </p:nvGrpSpPr>
          <p:grpSpPr bwMode="auto">
            <a:xfrm>
              <a:off x="912" y="3312"/>
              <a:ext cx="720" cy="480"/>
              <a:chOff x="912" y="3312"/>
              <a:chExt cx="720" cy="480"/>
            </a:xfrm>
          </p:grpSpPr>
          <p:sp>
            <p:nvSpPr>
              <p:cNvPr id="65543" name="Line 7"/>
              <p:cNvSpPr>
                <a:spLocks noChangeShapeType="1"/>
              </p:cNvSpPr>
              <p:nvPr/>
            </p:nvSpPr>
            <p:spPr bwMode="auto">
              <a:xfrm>
                <a:off x="9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Line 8"/>
              <p:cNvSpPr>
                <a:spLocks noChangeShapeType="1"/>
              </p:cNvSpPr>
              <p:nvPr/>
            </p:nvSpPr>
            <p:spPr bwMode="auto">
              <a:xfrm>
                <a:off x="912"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5" name="Line 9"/>
              <p:cNvSpPr>
                <a:spLocks noChangeShapeType="1"/>
              </p:cNvSpPr>
              <p:nvPr/>
            </p:nvSpPr>
            <p:spPr bwMode="auto">
              <a:xfrm>
                <a:off x="163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Line 10"/>
              <p:cNvSpPr>
                <a:spLocks noChangeShapeType="1"/>
              </p:cNvSpPr>
              <p:nvPr/>
            </p:nvSpPr>
            <p:spPr bwMode="auto">
              <a:xfrm>
                <a:off x="912"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Line 11"/>
              <p:cNvSpPr>
                <a:spLocks noChangeShapeType="1"/>
              </p:cNvSpPr>
              <p:nvPr/>
            </p:nvSpPr>
            <p:spPr bwMode="auto">
              <a:xfrm>
                <a:off x="1440"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8" name="Rectangle 12"/>
            <p:cNvSpPr>
              <a:spLocks noChangeArrowheads="1"/>
            </p:cNvSpPr>
            <p:nvPr/>
          </p:nvSpPr>
          <p:spPr bwMode="auto">
            <a:xfrm>
              <a:off x="1094" y="3398"/>
              <a:ext cx="120"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kumimoji="1" lang="en-US" altLang="ko-KR">
                <a:latin typeface="Times New Roman" charset="0"/>
                <a:ea typeface="굴림" pitchFamily="50" charset="-127"/>
              </a:endParaRPr>
            </a:p>
          </p:txBody>
        </p:sp>
      </p:grpSp>
      <p:grpSp>
        <p:nvGrpSpPr>
          <p:cNvPr id="65549" name="Group 13"/>
          <p:cNvGrpSpPr>
            <a:grpSpLocks/>
          </p:cNvGrpSpPr>
          <p:nvPr/>
        </p:nvGrpSpPr>
        <p:grpSpPr bwMode="auto">
          <a:xfrm>
            <a:off x="3832225" y="4075113"/>
            <a:ext cx="1109663" cy="552450"/>
            <a:chOff x="1824" y="3312"/>
            <a:chExt cx="720" cy="497"/>
          </a:xfrm>
        </p:grpSpPr>
        <p:grpSp>
          <p:nvGrpSpPr>
            <p:cNvPr id="65550" name="Group 14"/>
            <p:cNvGrpSpPr>
              <a:grpSpLocks/>
            </p:cNvGrpSpPr>
            <p:nvPr/>
          </p:nvGrpSpPr>
          <p:grpSpPr bwMode="auto">
            <a:xfrm>
              <a:off x="1824" y="3312"/>
              <a:ext cx="720" cy="480"/>
              <a:chOff x="1824" y="3312"/>
              <a:chExt cx="720" cy="480"/>
            </a:xfrm>
          </p:grpSpPr>
          <p:sp>
            <p:nvSpPr>
              <p:cNvPr id="65551" name="Line 15"/>
              <p:cNvSpPr>
                <a:spLocks noChangeShapeType="1"/>
              </p:cNvSpPr>
              <p:nvPr/>
            </p:nvSpPr>
            <p:spPr bwMode="auto">
              <a:xfrm>
                <a:off x="18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2" name="Line 16"/>
              <p:cNvSpPr>
                <a:spLocks noChangeShapeType="1"/>
              </p:cNvSpPr>
              <p:nvPr/>
            </p:nvSpPr>
            <p:spPr bwMode="auto">
              <a:xfrm>
                <a:off x="182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3" name="Line 17"/>
              <p:cNvSpPr>
                <a:spLocks noChangeShapeType="1"/>
              </p:cNvSpPr>
              <p:nvPr/>
            </p:nvSpPr>
            <p:spPr bwMode="auto">
              <a:xfrm>
                <a:off x="254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4" name="Line 18"/>
              <p:cNvSpPr>
                <a:spLocks noChangeShapeType="1"/>
              </p:cNvSpPr>
              <p:nvPr/>
            </p:nvSpPr>
            <p:spPr bwMode="auto">
              <a:xfrm>
                <a:off x="182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5" name="Line 19"/>
              <p:cNvSpPr>
                <a:spLocks noChangeShapeType="1"/>
              </p:cNvSpPr>
              <p:nvPr/>
            </p:nvSpPr>
            <p:spPr bwMode="auto">
              <a:xfrm>
                <a:off x="235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56" name="Rectangle 20"/>
            <p:cNvSpPr>
              <a:spLocks noChangeArrowheads="1"/>
            </p:cNvSpPr>
            <p:nvPr/>
          </p:nvSpPr>
          <p:spPr bwMode="auto">
            <a:xfrm>
              <a:off x="200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1</a:t>
              </a:r>
              <a:endParaRPr kumimoji="1" lang="en-US" altLang="ko-KR">
                <a:latin typeface="Times New Roman" charset="0"/>
                <a:ea typeface="굴림" pitchFamily="50" charset="-127"/>
              </a:endParaRPr>
            </a:p>
          </p:txBody>
        </p:sp>
      </p:grpSp>
      <p:grpSp>
        <p:nvGrpSpPr>
          <p:cNvPr id="65557" name="Group 21"/>
          <p:cNvGrpSpPr>
            <a:grpSpLocks/>
          </p:cNvGrpSpPr>
          <p:nvPr/>
        </p:nvGrpSpPr>
        <p:grpSpPr bwMode="auto">
          <a:xfrm>
            <a:off x="5311775" y="4075113"/>
            <a:ext cx="1109663" cy="552450"/>
            <a:chOff x="2784" y="3312"/>
            <a:chExt cx="720" cy="497"/>
          </a:xfrm>
        </p:grpSpPr>
        <p:grpSp>
          <p:nvGrpSpPr>
            <p:cNvPr id="65558" name="Group 22"/>
            <p:cNvGrpSpPr>
              <a:grpSpLocks/>
            </p:cNvGrpSpPr>
            <p:nvPr/>
          </p:nvGrpSpPr>
          <p:grpSpPr bwMode="auto">
            <a:xfrm>
              <a:off x="2784" y="3312"/>
              <a:ext cx="720" cy="480"/>
              <a:chOff x="2784" y="3312"/>
              <a:chExt cx="720" cy="480"/>
            </a:xfrm>
          </p:grpSpPr>
          <p:sp>
            <p:nvSpPr>
              <p:cNvPr id="65559" name="Line 23"/>
              <p:cNvSpPr>
                <a:spLocks noChangeShapeType="1"/>
              </p:cNvSpPr>
              <p:nvPr/>
            </p:nvSpPr>
            <p:spPr bwMode="auto">
              <a:xfrm>
                <a:off x="278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0" name="Line 24"/>
              <p:cNvSpPr>
                <a:spLocks noChangeShapeType="1"/>
              </p:cNvSpPr>
              <p:nvPr/>
            </p:nvSpPr>
            <p:spPr bwMode="auto">
              <a:xfrm>
                <a:off x="2784"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1" name="Line 25"/>
              <p:cNvSpPr>
                <a:spLocks noChangeShapeType="1"/>
              </p:cNvSpPr>
              <p:nvPr/>
            </p:nvSpPr>
            <p:spPr bwMode="auto">
              <a:xfrm>
                <a:off x="350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2" name="Line 26"/>
              <p:cNvSpPr>
                <a:spLocks noChangeShapeType="1"/>
              </p:cNvSpPr>
              <p:nvPr/>
            </p:nvSpPr>
            <p:spPr bwMode="auto">
              <a:xfrm>
                <a:off x="2784"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3" name="Line 27"/>
              <p:cNvSpPr>
                <a:spLocks noChangeShapeType="1"/>
              </p:cNvSpPr>
              <p:nvPr/>
            </p:nvSpPr>
            <p:spPr bwMode="auto">
              <a:xfrm>
                <a:off x="3312"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64" name="Rectangle 28"/>
            <p:cNvSpPr>
              <a:spLocks noChangeArrowheads="1"/>
            </p:cNvSpPr>
            <p:nvPr/>
          </p:nvSpPr>
          <p:spPr bwMode="auto">
            <a:xfrm>
              <a:off x="2967" y="3398"/>
              <a:ext cx="32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2</a:t>
              </a:r>
              <a:endParaRPr kumimoji="1" lang="en-US" altLang="ko-KR">
                <a:latin typeface="Times New Roman" charset="0"/>
                <a:ea typeface="굴림" pitchFamily="50" charset="-127"/>
              </a:endParaRPr>
            </a:p>
          </p:txBody>
        </p:sp>
      </p:grpSp>
      <p:grpSp>
        <p:nvGrpSpPr>
          <p:cNvPr id="65565" name="Group 29"/>
          <p:cNvGrpSpPr>
            <a:grpSpLocks/>
          </p:cNvGrpSpPr>
          <p:nvPr/>
        </p:nvGrpSpPr>
        <p:grpSpPr bwMode="auto">
          <a:xfrm>
            <a:off x="6716713" y="4075113"/>
            <a:ext cx="1109662" cy="552450"/>
            <a:chOff x="3696" y="3312"/>
            <a:chExt cx="720" cy="497"/>
          </a:xfrm>
        </p:grpSpPr>
        <p:grpSp>
          <p:nvGrpSpPr>
            <p:cNvPr id="65566" name="Group 30"/>
            <p:cNvGrpSpPr>
              <a:grpSpLocks/>
            </p:cNvGrpSpPr>
            <p:nvPr/>
          </p:nvGrpSpPr>
          <p:grpSpPr bwMode="auto">
            <a:xfrm>
              <a:off x="3696" y="3312"/>
              <a:ext cx="720" cy="480"/>
              <a:chOff x="3696" y="3312"/>
              <a:chExt cx="720" cy="480"/>
            </a:xfrm>
          </p:grpSpPr>
          <p:sp>
            <p:nvSpPr>
              <p:cNvPr id="65567" name="Line 31"/>
              <p:cNvSpPr>
                <a:spLocks noChangeShapeType="1"/>
              </p:cNvSpPr>
              <p:nvPr/>
            </p:nvSpPr>
            <p:spPr bwMode="auto">
              <a:xfrm>
                <a:off x="369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Line 32"/>
              <p:cNvSpPr>
                <a:spLocks noChangeShapeType="1"/>
              </p:cNvSpPr>
              <p:nvPr/>
            </p:nvSpPr>
            <p:spPr bwMode="auto">
              <a:xfrm>
                <a:off x="3696" y="331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9" name="Line 33"/>
              <p:cNvSpPr>
                <a:spLocks noChangeShapeType="1"/>
              </p:cNvSpPr>
              <p:nvPr/>
            </p:nvSpPr>
            <p:spPr bwMode="auto">
              <a:xfrm>
                <a:off x="4416"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0" name="Line 34"/>
              <p:cNvSpPr>
                <a:spLocks noChangeShapeType="1"/>
              </p:cNvSpPr>
              <p:nvPr/>
            </p:nvSpPr>
            <p:spPr bwMode="auto">
              <a:xfrm>
                <a:off x="3696" y="3792"/>
                <a:ext cx="72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1" name="Line 35"/>
              <p:cNvSpPr>
                <a:spLocks noChangeShapeType="1"/>
              </p:cNvSpPr>
              <p:nvPr/>
            </p:nvSpPr>
            <p:spPr bwMode="auto">
              <a:xfrm>
                <a:off x="4224" y="331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72" name="Rectangle 36"/>
            <p:cNvSpPr>
              <a:spLocks noChangeArrowheads="1"/>
            </p:cNvSpPr>
            <p:nvPr/>
          </p:nvSpPr>
          <p:spPr bwMode="auto">
            <a:xfrm>
              <a:off x="3878" y="3398"/>
              <a:ext cx="329"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latin typeface="Times New Roman" charset="0"/>
                  <a:ea typeface="굴림" pitchFamily="50" charset="-127"/>
                </a:rPr>
                <a:t>A</a:t>
              </a:r>
              <a:r>
                <a:rPr kumimoji="1" lang="en-US" altLang="ko-KR" baseline="-25000">
                  <a:latin typeface="Times New Roman" charset="0"/>
                  <a:ea typeface="굴림" pitchFamily="50" charset="-127"/>
                </a:rPr>
                <a:t>3</a:t>
              </a:r>
              <a:endParaRPr kumimoji="1" lang="en-US" altLang="ko-KR">
                <a:latin typeface="Times New Roman" charset="0"/>
                <a:ea typeface="굴림" pitchFamily="50" charset="-127"/>
              </a:endParaRPr>
            </a:p>
          </p:txBody>
        </p:sp>
      </p:grpSp>
      <p:sp>
        <p:nvSpPr>
          <p:cNvPr id="65573" name="Line 37"/>
          <p:cNvSpPr>
            <a:spLocks noChangeShapeType="1"/>
          </p:cNvSpPr>
          <p:nvPr/>
        </p:nvSpPr>
        <p:spPr bwMode="auto">
          <a:xfrm>
            <a:off x="3387725" y="4341813"/>
            <a:ext cx="4445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4" name="Line 38"/>
          <p:cNvSpPr>
            <a:spLocks noChangeShapeType="1"/>
          </p:cNvSpPr>
          <p:nvPr/>
        </p:nvSpPr>
        <p:spPr bwMode="auto">
          <a:xfrm>
            <a:off x="4792663" y="4341813"/>
            <a:ext cx="5191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5" name="Line 39"/>
          <p:cNvSpPr>
            <a:spLocks noChangeShapeType="1"/>
          </p:cNvSpPr>
          <p:nvPr/>
        </p:nvSpPr>
        <p:spPr bwMode="auto">
          <a:xfrm>
            <a:off x="6273800" y="4341813"/>
            <a:ext cx="44291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6" name="Line 40"/>
          <p:cNvSpPr>
            <a:spLocks noChangeShapeType="1"/>
          </p:cNvSpPr>
          <p:nvPr/>
        </p:nvSpPr>
        <p:spPr bwMode="auto">
          <a:xfrm>
            <a:off x="7678738" y="4341813"/>
            <a:ext cx="44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7" name="Line 41"/>
          <p:cNvSpPr>
            <a:spLocks noChangeShapeType="1"/>
          </p:cNvSpPr>
          <p:nvPr/>
        </p:nvSpPr>
        <p:spPr bwMode="auto">
          <a:xfrm>
            <a:off x="8123238" y="4341813"/>
            <a:ext cx="0" cy="106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8" name="Line 42"/>
          <p:cNvSpPr>
            <a:spLocks noChangeShapeType="1"/>
          </p:cNvSpPr>
          <p:nvPr/>
        </p:nvSpPr>
        <p:spPr bwMode="auto">
          <a:xfrm>
            <a:off x="7975600" y="4502150"/>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9" name="Line 43"/>
          <p:cNvSpPr>
            <a:spLocks noChangeShapeType="1"/>
          </p:cNvSpPr>
          <p:nvPr/>
        </p:nvSpPr>
        <p:spPr bwMode="auto">
          <a:xfrm>
            <a:off x="7975600" y="4448175"/>
            <a:ext cx="29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1" name="Text Box 45"/>
          <p:cNvSpPr txBox="1">
            <a:spLocks noChangeArrowheads="1"/>
          </p:cNvSpPr>
          <p:nvPr/>
        </p:nvSpPr>
        <p:spPr bwMode="auto">
          <a:xfrm>
            <a:off x="1117600" y="415131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header</a:t>
            </a:r>
          </a:p>
        </p:txBody>
      </p:sp>
      <p:sp>
        <p:nvSpPr>
          <p:cNvPr id="65582" name="Line 46"/>
          <p:cNvSpPr>
            <a:spLocks noChangeShapeType="1"/>
          </p:cNvSpPr>
          <p:nvPr/>
        </p:nvSpPr>
        <p:spPr bwMode="auto">
          <a:xfrm>
            <a:off x="1909763" y="4343400"/>
            <a:ext cx="49688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624" name="Line 88"/>
          <p:cNvSpPr>
            <a:spLocks noChangeShapeType="1"/>
          </p:cNvSpPr>
          <p:nvPr/>
        </p:nvSpPr>
        <p:spPr bwMode="auto">
          <a:xfrm>
            <a:off x="1909763" y="5764213"/>
            <a:ext cx="49688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626" name="Text Box 90"/>
          <p:cNvSpPr txBox="1">
            <a:spLocks noChangeArrowheads="1"/>
          </p:cNvSpPr>
          <p:nvPr/>
        </p:nvSpPr>
        <p:spPr bwMode="auto">
          <a:xfrm>
            <a:off x="4089400" y="5576888"/>
            <a:ext cx="2754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an empty list with header</a:t>
            </a:r>
          </a:p>
        </p:txBody>
      </p:sp>
      <p:grpSp>
        <p:nvGrpSpPr>
          <p:cNvPr id="65682" name="Group 146"/>
          <p:cNvGrpSpPr>
            <a:grpSpLocks/>
          </p:cNvGrpSpPr>
          <p:nvPr/>
        </p:nvGrpSpPr>
        <p:grpSpPr bwMode="auto">
          <a:xfrm>
            <a:off x="3384550" y="4071938"/>
            <a:ext cx="1924050" cy="561975"/>
            <a:chOff x="2230" y="2663"/>
            <a:chExt cx="1212" cy="354"/>
          </a:xfrm>
        </p:grpSpPr>
        <p:grpSp>
          <p:nvGrpSpPr>
            <p:cNvPr id="65672" name="Group 136"/>
            <p:cNvGrpSpPr>
              <a:grpSpLocks/>
            </p:cNvGrpSpPr>
            <p:nvPr/>
          </p:nvGrpSpPr>
          <p:grpSpPr bwMode="auto">
            <a:xfrm>
              <a:off x="2510" y="2663"/>
              <a:ext cx="699" cy="354"/>
              <a:chOff x="1824" y="3312"/>
              <a:chExt cx="720" cy="506"/>
            </a:xfrm>
          </p:grpSpPr>
          <p:grpSp>
            <p:nvGrpSpPr>
              <p:cNvPr id="65673" name="Group 137"/>
              <p:cNvGrpSpPr>
                <a:grpSpLocks/>
              </p:cNvGrpSpPr>
              <p:nvPr/>
            </p:nvGrpSpPr>
            <p:grpSpPr bwMode="auto">
              <a:xfrm>
                <a:off x="1824" y="3312"/>
                <a:ext cx="720" cy="480"/>
                <a:chOff x="1824" y="3312"/>
                <a:chExt cx="720" cy="480"/>
              </a:xfrm>
            </p:grpSpPr>
            <p:sp>
              <p:nvSpPr>
                <p:cNvPr id="65674" name="Line 138"/>
                <p:cNvSpPr>
                  <a:spLocks noChangeShapeType="1"/>
                </p:cNvSpPr>
                <p:nvPr/>
              </p:nvSpPr>
              <p:spPr bwMode="auto">
                <a:xfrm>
                  <a:off x="1824" y="3312"/>
                  <a:ext cx="0" cy="48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5" name="Line 139"/>
                <p:cNvSpPr>
                  <a:spLocks noChangeShapeType="1"/>
                </p:cNvSpPr>
                <p:nvPr/>
              </p:nvSpPr>
              <p:spPr bwMode="auto">
                <a:xfrm>
                  <a:off x="1824" y="3312"/>
                  <a:ext cx="720"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6" name="Line 140"/>
                <p:cNvSpPr>
                  <a:spLocks noChangeShapeType="1"/>
                </p:cNvSpPr>
                <p:nvPr/>
              </p:nvSpPr>
              <p:spPr bwMode="auto">
                <a:xfrm>
                  <a:off x="2544" y="3312"/>
                  <a:ext cx="0" cy="48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7" name="Line 141"/>
                <p:cNvSpPr>
                  <a:spLocks noChangeShapeType="1"/>
                </p:cNvSpPr>
                <p:nvPr/>
              </p:nvSpPr>
              <p:spPr bwMode="auto">
                <a:xfrm>
                  <a:off x="1824" y="3792"/>
                  <a:ext cx="720"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8" name="Line 142"/>
                <p:cNvSpPr>
                  <a:spLocks noChangeShapeType="1"/>
                </p:cNvSpPr>
                <p:nvPr/>
              </p:nvSpPr>
              <p:spPr bwMode="auto">
                <a:xfrm>
                  <a:off x="2352" y="3312"/>
                  <a:ext cx="0" cy="48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679" name="Rectangle 143"/>
              <p:cNvSpPr>
                <a:spLocks noChangeArrowheads="1"/>
              </p:cNvSpPr>
              <p:nvPr/>
            </p:nvSpPr>
            <p:spPr bwMode="auto">
              <a:xfrm>
                <a:off x="2007" y="3398"/>
                <a:ext cx="335" cy="42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kumimoji="1" lang="en-US" altLang="ko-KR">
                    <a:solidFill>
                      <a:schemeClr val="folHlink"/>
                    </a:solidFill>
                    <a:latin typeface="Times New Roman" charset="0"/>
                    <a:ea typeface="굴림" pitchFamily="50" charset="-127"/>
                  </a:rPr>
                  <a:t>A</a:t>
                </a:r>
                <a:r>
                  <a:rPr kumimoji="1" lang="en-US" altLang="ko-KR" baseline="-25000">
                    <a:solidFill>
                      <a:schemeClr val="folHlink"/>
                    </a:solidFill>
                    <a:latin typeface="Times New Roman" charset="0"/>
                    <a:ea typeface="굴림" pitchFamily="50" charset="-127"/>
                  </a:rPr>
                  <a:t>1</a:t>
                </a:r>
                <a:endParaRPr kumimoji="1" lang="en-US" altLang="ko-KR">
                  <a:solidFill>
                    <a:schemeClr val="folHlink"/>
                  </a:solidFill>
                  <a:latin typeface="Times New Roman" charset="0"/>
                  <a:ea typeface="굴림" pitchFamily="50" charset="-127"/>
                </a:endParaRPr>
              </a:p>
            </p:txBody>
          </p:sp>
        </p:grpSp>
        <p:sp>
          <p:nvSpPr>
            <p:cNvPr id="65680" name="Line 144"/>
            <p:cNvSpPr>
              <a:spLocks noChangeShapeType="1"/>
            </p:cNvSpPr>
            <p:nvPr/>
          </p:nvSpPr>
          <p:spPr bwMode="auto">
            <a:xfrm>
              <a:off x="2230" y="2831"/>
              <a:ext cx="280" cy="0"/>
            </a:xfrm>
            <a:prstGeom prst="line">
              <a:avLst/>
            </a:prstGeom>
            <a:noFill/>
            <a:ln w="12700">
              <a:solidFill>
                <a:schemeClr val="fo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1" name="Line 145"/>
            <p:cNvSpPr>
              <a:spLocks noChangeShapeType="1"/>
            </p:cNvSpPr>
            <p:nvPr/>
          </p:nvSpPr>
          <p:spPr bwMode="auto">
            <a:xfrm>
              <a:off x="3115" y="2831"/>
              <a:ext cx="327" cy="0"/>
            </a:xfrm>
            <a:prstGeom prst="line">
              <a:avLst/>
            </a:prstGeom>
            <a:noFill/>
            <a:ln w="12700">
              <a:solidFill>
                <a:schemeClr val="fo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683" name="Freeform 147"/>
          <p:cNvSpPr>
            <a:spLocks/>
          </p:cNvSpPr>
          <p:nvPr/>
        </p:nvSpPr>
        <p:spPr bwMode="auto">
          <a:xfrm>
            <a:off x="3378200" y="4346575"/>
            <a:ext cx="1925638" cy="573088"/>
          </a:xfrm>
          <a:custGeom>
            <a:avLst/>
            <a:gdLst>
              <a:gd name="T0" fmla="*/ 0 w 1213"/>
              <a:gd name="T1" fmla="*/ 0 h 361"/>
              <a:gd name="T2" fmla="*/ 122 w 1213"/>
              <a:gd name="T3" fmla="*/ 237 h 361"/>
              <a:gd name="T4" fmla="*/ 373 w 1213"/>
              <a:gd name="T5" fmla="*/ 339 h 361"/>
              <a:gd name="T6" fmla="*/ 799 w 1213"/>
              <a:gd name="T7" fmla="*/ 352 h 361"/>
              <a:gd name="T8" fmla="*/ 969 w 1213"/>
              <a:gd name="T9" fmla="*/ 284 h 361"/>
              <a:gd name="T10" fmla="*/ 1213 w 1213"/>
              <a:gd name="T11" fmla="*/ 6 h 361"/>
            </a:gdLst>
            <a:ahLst/>
            <a:cxnLst>
              <a:cxn ang="0">
                <a:pos x="T0" y="T1"/>
              </a:cxn>
              <a:cxn ang="0">
                <a:pos x="T2" y="T3"/>
              </a:cxn>
              <a:cxn ang="0">
                <a:pos x="T4" y="T5"/>
              </a:cxn>
              <a:cxn ang="0">
                <a:pos x="T6" y="T7"/>
              </a:cxn>
              <a:cxn ang="0">
                <a:pos x="T8" y="T9"/>
              </a:cxn>
              <a:cxn ang="0">
                <a:pos x="T10" y="T11"/>
              </a:cxn>
            </a:cxnLst>
            <a:rect l="0" t="0" r="r" b="b"/>
            <a:pathLst>
              <a:path w="1213" h="361">
                <a:moveTo>
                  <a:pt x="0" y="0"/>
                </a:moveTo>
                <a:cubicBezTo>
                  <a:pt x="30" y="90"/>
                  <a:pt x="60" y="181"/>
                  <a:pt x="122" y="237"/>
                </a:cubicBezTo>
                <a:cubicBezTo>
                  <a:pt x="184" y="293"/>
                  <a:pt x="260" y="320"/>
                  <a:pt x="373" y="339"/>
                </a:cubicBezTo>
                <a:cubicBezTo>
                  <a:pt x="486" y="358"/>
                  <a:pt x="700" y="361"/>
                  <a:pt x="799" y="352"/>
                </a:cubicBezTo>
                <a:cubicBezTo>
                  <a:pt x="898" y="343"/>
                  <a:pt x="900" y="342"/>
                  <a:pt x="969" y="284"/>
                </a:cubicBezTo>
                <a:cubicBezTo>
                  <a:pt x="1038" y="226"/>
                  <a:pt x="1125" y="116"/>
                  <a:pt x="1213" y="6"/>
                </a:cubicBezTo>
              </a:path>
            </a:pathLst>
          </a:custGeom>
          <a:noFill/>
          <a:ln w="19050" cap="flat" cmpd="sng">
            <a:solidFill>
              <a:srgbClr val="FF0000"/>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682"/>
                                        </p:tgtEl>
                                        <p:attrNameLst>
                                          <p:attrName>style.visibility</p:attrName>
                                        </p:attrNameLst>
                                      </p:cBhvr>
                                      <p:to>
                                        <p:strVal val="visible"/>
                                      </p:to>
                                    </p:set>
                                    <p:animEffect transition="in" filter="blinds(horizontal)">
                                      <p:cBhvr>
                                        <p:cTn id="7" dur="500"/>
                                        <p:tgtEl>
                                          <p:spTgt spid="65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683"/>
                                        </p:tgtEl>
                                        <p:attrNameLst>
                                          <p:attrName>style.visibility</p:attrName>
                                        </p:attrNameLst>
                                      </p:cBhvr>
                                      <p:to>
                                        <p:strVal val="visible"/>
                                      </p:to>
                                    </p:set>
                                    <p:animEffect transition="in" filter="blinds(horizontal)">
                                      <p:cBhvr>
                                        <p:cTn id="12" dur="500"/>
                                        <p:tgtEl>
                                          <p:spTgt spid="65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425" y="2997200"/>
            <a:ext cx="6229350" cy="3554413"/>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2"/>
          <p:cNvSpPr>
            <a:spLocks noGrp="1" noChangeArrowheads="1"/>
          </p:cNvSpPr>
          <p:nvPr>
            <p:ph type="title"/>
          </p:nvPr>
        </p:nvSpPr>
        <p:spPr>
          <a:xfrm>
            <a:off x="609600" y="304800"/>
            <a:ext cx="7772400" cy="577850"/>
          </a:xfrm>
        </p:spPr>
        <p:txBody>
          <a:bodyPr>
            <a:normAutofit fontScale="90000"/>
          </a:bodyPr>
          <a:lstStyle/>
          <a:p>
            <a:r>
              <a:rPr lang="en-US" sz="3200"/>
              <a:t>Illustration of a Complete List ADT</a:t>
            </a:r>
          </a:p>
        </p:txBody>
      </p:sp>
      <p:sp>
        <p:nvSpPr>
          <p:cNvPr id="66563" name="Rectangle 3" descr="Rectangle: Click to edit Master text styles&#10;Second level&#10;Third level&#10;Fourth level&#10;Fifth level"/>
          <p:cNvSpPr>
            <a:spLocks noGrp="1" noChangeArrowheads="1"/>
          </p:cNvSpPr>
          <p:nvPr>
            <p:ph idx="1"/>
          </p:nvPr>
        </p:nvSpPr>
        <p:spPr>
          <a:xfrm>
            <a:off x="609600" y="1058863"/>
            <a:ext cx="8053388" cy="5272087"/>
          </a:xfrm>
        </p:spPr>
        <p:txBody>
          <a:bodyPr/>
          <a:lstStyle/>
          <a:p>
            <a:r>
              <a:rPr lang="en-US" sz="2400"/>
              <a:t>The list ADT is implemented as </a:t>
            </a:r>
            <a:r>
              <a:rPr lang="en-US" sz="2400">
                <a:solidFill>
                  <a:srgbClr val="C804AC"/>
                </a:solidFill>
              </a:rPr>
              <a:t>three</a:t>
            </a:r>
            <a:r>
              <a:rPr lang="en-US" sz="2400"/>
              <a:t> separate classes: one class is the list itself (</a:t>
            </a:r>
            <a:r>
              <a:rPr lang="en-US" sz="2400">
                <a:latin typeface="Batang" pitchFamily="18" charset="-127"/>
              </a:rPr>
              <a:t>List</a:t>
            </a:r>
            <a:r>
              <a:rPr lang="en-US" sz="2400"/>
              <a:t>), another represents the node (</a:t>
            </a:r>
            <a:r>
              <a:rPr lang="en-US" sz="2400">
                <a:latin typeface="Batang" pitchFamily="18" charset="-127"/>
              </a:rPr>
              <a:t>ListNode</a:t>
            </a:r>
            <a:r>
              <a:rPr lang="en-US" sz="2400"/>
              <a:t>), and the third represents the position (</a:t>
            </a:r>
            <a:r>
              <a:rPr lang="en-US" sz="2400">
                <a:latin typeface="Batang" pitchFamily="18" charset="-127"/>
              </a:rPr>
              <a:t>ListItr</a:t>
            </a:r>
            <a:r>
              <a:rPr lang="en-US" sz="2400"/>
              <a:t>).</a:t>
            </a:r>
          </a:p>
          <a:p>
            <a:r>
              <a:rPr lang="en-US" sz="2400">
                <a:latin typeface="Batang" pitchFamily="18" charset="-127"/>
              </a:rPr>
              <a:t>ListNode</a:t>
            </a:r>
            <a:r>
              <a:rPr lang="en-US" sz="2400"/>
              <a:t> class</a:t>
            </a:r>
          </a:p>
          <a:p>
            <a:endParaRPr lang="en-US" sz="2400"/>
          </a:p>
        </p:txBody>
      </p:sp>
      <p:sp>
        <p:nvSpPr>
          <p:cNvPr id="66565" name="Text Box 5"/>
          <p:cNvSpPr txBox="1">
            <a:spLocks noChangeArrowheads="1"/>
          </p:cNvSpPr>
          <p:nvPr/>
        </p:nvSpPr>
        <p:spPr bwMode="auto">
          <a:xfrm>
            <a:off x="5178425" y="4900613"/>
            <a:ext cx="3387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only method is the constructor.</a:t>
            </a:r>
          </a:p>
        </p:txBody>
      </p:sp>
      <p:sp>
        <p:nvSpPr>
          <p:cNvPr id="66566" name="Line 6"/>
          <p:cNvSpPr>
            <a:spLocks noChangeShapeType="1"/>
          </p:cNvSpPr>
          <p:nvPr/>
        </p:nvSpPr>
        <p:spPr bwMode="auto">
          <a:xfrm flipH="1">
            <a:off x="4827588" y="5068888"/>
            <a:ext cx="40322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567" name="AutoShape 7"/>
          <p:cNvSpPr>
            <a:spLocks/>
          </p:cNvSpPr>
          <p:nvPr/>
        </p:nvSpPr>
        <p:spPr bwMode="auto">
          <a:xfrm>
            <a:off x="3119438" y="5378450"/>
            <a:ext cx="88900" cy="323850"/>
          </a:xfrm>
          <a:prstGeom prst="rightBrace">
            <a:avLst>
              <a:gd name="adj1" fmla="val 3035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Text Box 8"/>
          <p:cNvSpPr txBox="1">
            <a:spLocks noChangeArrowheads="1"/>
          </p:cNvSpPr>
          <p:nvPr/>
        </p:nvSpPr>
        <p:spPr bwMode="auto">
          <a:xfrm>
            <a:off x="3309938" y="5384800"/>
            <a:ext cx="4146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The data members of </a:t>
            </a:r>
            <a:r>
              <a:rPr lang="en-US" sz="1600">
                <a:latin typeface="Batang" pitchFamily="18" charset="-127"/>
              </a:rPr>
              <a:t>ListNode</a:t>
            </a:r>
            <a:r>
              <a:rPr lang="en-US" sz="1600"/>
              <a:t> are private.</a:t>
            </a:r>
          </a:p>
        </p:txBody>
      </p:sp>
      <p:sp>
        <p:nvSpPr>
          <p:cNvPr id="66569" name="AutoShape 9"/>
          <p:cNvSpPr>
            <a:spLocks/>
          </p:cNvSpPr>
          <p:nvPr/>
        </p:nvSpPr>
        <p:spPr bwMode="auto">
          <a:xfrm>
            <a:off x="4006850" y="5930900"/>
            <a:ext cx="88900" cy="280988"/>
          </a:xfrm>
          <a:prstGeom prst="rightBrace">
            <a:avLst>
              <a:gd name="adj1" fmla="val 26339"/>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0" name="Text Box 10"/>
          <p:cNvSpPr txBox="1">
            <a:spLocks noChangeArrowheads="1"/>
          </p:cNvSpPr>
          <p:nvPr/>
        </p:nvSpPr>
        <p:spPr bwMode="auto">
          <a:xfrm>
            <a:off x="4089400" y="5724525"/>
            <a:ext cx="49863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Since </a:t>
            </a:r>
            <a:r>
              <a:rPr lang="en-US" sz="1600">
                <a:latin typeface="Batang" pitchFamily="18" charset="-127"/>
              </a:rPr>
              <a:t>List</a:t>
            </a:r>
            <a:r>
              <a:rPr lang="en-US" sz="1600"/>
              <a:t> and </a:t>
            </a:r>
            <a:r>
              <a:rPr lang="en-US" sz="1600">
                <a:latin typeface="Batang" pitchFamily="18" charset="-127"/>
              </a:rPr>
              <a:t>ListItr</a:t>
            </a:r>
            <a:r>
              <a:rPr lang="en-US" sz="1600"/>
              <a:t> need access to these data</a:t>
            </a:r>
          </a:p>
          <a:p>
            <a:r>
              <a:rPr lang="en-US" sz="1600"/>
              <a:t>member, </a:t>
            </a:r>
            <a:r>
              <a:rPr lang="en-US" sz="1600">
                <a:latin typeface="Batang" pitchFamily="18" charset="-127"/>
              </a:rPr>
              <a:t>ListNode</a:t>
            </a:r>
            <a:r>
              <a:rPr lang="en-US" sz="1600"/>
              <a:t> declares that the </a:t>
            </a:r>
            <a:r>
              <a:rPr lang="en-US" sz="1600">
                <a:latin typeface="Batang" pitchFamily="18" charset="-127"/>
              </a:rPr>
              <a:t>List</a:t>
            </a:r>
            <a:r>
              <a:rPr lang="en-US" sz="1600"/>
              <a:t> and </a:t>
            </a:r>
            <a:r>
              <a:rPr lang="en-US" sz="1600">
                <a:latin typeface="Batang" pitchFamily="18" charset="-127"/>
              </a:rPr>
              <a:t>ListItr</a:t>
            </a:r>
          </a:p>
          <a:p>
            <a:r>
              <a:rPr lang="en-US" sz="1600"/>
              <a:t>classes are </a:t>
            </a:r>
            <a:r>
              <a:rPr lang="en-US" sz="1600" i="1"/>
              <a:t>friends</a:t>
            </a:r>
            <a:r>
              <a:rPr lang="en-US" sz="1600"/>
              <a:t>. </a:t>
            </a:r>
            <a:r>
              <a:rPr lang="en-US" sz="1600">
                <a:solidFill>
                  <a:srgbClr val="C804AC"/>
                </a:solidFill>
              </a:rPr>
              <a:t>A friend of a class is granted</a:t>
            </a:r>
          </a:p>
          <a:p>
            <a:r>
              <a:rPr lang="en-US" sz="1600">
                <a:solidFill>
                  <a:srgbClr val="C804AC"/>
                </a:solidFill>
              </a:rPr>
              <a:t>access to the class’ private section.</a:t>
            </a:r>
          </a:p>
        </p:txBody>
      </p:sp>
      <p:sp>
        <p:nvSpPr>
          <p:cNvPr id="66572" name="AutoShape 12"/>
          <p:cNvSpPr>
            <a:spLocks/>
          </p:cNvSpPr>
          <p:nvPr/>
        </p:nvSpPr>
        <p:spPr bwMode="auto">
          <a:xfrm>
            <a:off x="4948238" y="3213100"/>
            <a:ext cx="88900" cy="793750"/>
          </a:xfrm>
          <a:prstGeom prst="rightBrace">
            <a:avLst>
              <a:gd name="adj1" fmla="val 74405"/>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Text Box 13"/>
          <p:cNvSpPr txBox="1">
            <a:spLocks noChangeArrowheads="1"/>
          </p:cNvSpPr>
          <p:nvPr/>
        </p:nvSpPr>
        <p:spPr bwMode="auto">
          <a:xfrm>
            <a:off x="5099050" y="3179763"/>
            <a:ext cx="38576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To help the compiler to understand what</a:t>
            </a:r>
          </a:p>
          <a:p>
            <a:r>
              <a:rPr lang="en-US" sz="1600"/>
              <a:t>the friend declaration means, we provide</a:t>
            </a:r>
          </a:p>
          <a:p>
            <a:r>
              <a:rPr lang="en-US" sz="1600"/>
              <a:t>an incomplete class declaration prior to</a:t>
            </a:r>
          </a:p>
          <a:p>
            <a:r>
              <a:rPr lang="en-US" sz="1600"/>
              <a:t>the ListNode definition. </a:t>
            </a:r>
          </a:p>
          <a:p>
            <a:endParaRPr 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850" y="1941513"/>
            <a:ext cx="4310063" cy="4730750"/>
          </a:xfrm>
          <a:prstGeom prst="rect">
            <a:avLst/>
          </a:prstGeom>
          <a:noFill/>
          <a:extLst>
            <a:ext uri="{909E8E84-426E-40DD-AFC4-6F175D3DCCD1}">
              <a14:hiddenFill xmlns:a14="http://schemas.microsoft.com/office/drawing/2010/main">
                <a:solidFill>
                  <a:srgbClr val="FFFFFF"/>
                </a:solidFill>
              </a14:hiddenFill>
            </a:ext>
          </a:extLst>
        </p:spPr>
      </p:pic>
      <p:sp>
        <p:nvSpPr>
          <p:cNvPr id="67587" name="Rectangle 3" descr="Rectangle: Click to edit Master text styles&#10;Second level&#10;Third level&#10;Fourth level&#10;Fifth level"/>
          <p:cNvSpPr>
            <a:spLocks noGrp="1" noChangeArrowheads="1"/>
          </p:cNvSpPr>
          <p:nvPr>
            <p:ph idx="1"/>
          </p:nvPr>
        </p:nvSpPr>
        <p:spPr>
          <a:xfrm>
            <a:off x="285750" y="215900"/>
            <a:ext cx="8632825" cy="5929313"/>
          </a:xfrm>
        </p:spPr>
        <p:txBody>
          <a:bodyPr/>
          <a:lstStyle/>
          <a:p>
            <a:r>
              <a:rPr lang="en-US" sz="2400"/>
              <a:t>Iterator class (</a:t>
            </a:r>
            <a:r>
              <a:rPr lang="en-US" sz="2400">
                <a:latin typeface="Batang" pitchFamily="18" charset="-127"/>
              </a:rPr>
              <a:t>ListItr</a:t>
            </a:r>
            <a:r>
              <a:rPr lang="en-US" sz="2400"/>
              <a:t>)</a:t>
            </a:r>
          </a:p>
          <a:p>
            <a:pPr lvl="1"/>
            <a:r>
              <a:rPr lang="en-US" sz="2000">
                <a:latin typeface="Batang" pitchFamily="18" charset="-127"/>
              </a:rPr>
              <a:t>ListItr</a:t>
            </a:r>
            <a:r>
              <a:rPr lang="en-US" sz="2000"/>
              <a:t> implements the concept of position, i.e., maintains notion of the current position.</a:t>
            </a:r>
          </a:p>
          <a:p>
            <a:pPr lvl="1"/>
            <a:r>
              <a:rPr lang="en-US" sz="2000">
                <a:latin typeface="Batang" pitchFamily="18" charset="-127"/>
              </a:rPr>
              <a:t>ListItr</a:t>
            </a:r>
            <a:r>
              <a:rPr lang="en-US" sz="2000"/>
              <a:t> provides methods such as </a:t>
            </a:r>
            <a:r>
              <a:rPr lang="en-US" sz="2000">
                <a:solidFill>
                  <a:srgbClr val="C804AC"/>
                </a:solidFill>
              </a:rPr>
              <a:t>Advance</a:t>
            </a:r>
            <a:r>
              <a:rPr lang="en-US" sz="2000"/>
              <a:t>, </a:t>
            </a:r>
            <a:r>
              <a:rPr lang="en-US" sz="2000">
                <a:solidFill>
                  <a:srgbClr val="C804AC"/>
                </a:solidFill>
              </a:rPr>
              <a:t>Retrieve</a:t>
            </a:r>
            <a:r>
              <a:rPr lang="en-US" sz="2000"/>
              <a:t>, </a:t>
            </a:r>
            <a:r>
              <a:rPr lang="en-US" sz="2000">
                <a:solidFill>
                  <a:srgbClr val="C804AC"/>
                </a:solidFill>
              </a:rPr>
              <a:t>isPastEnd</a:t>
            </a:r>
            <a:r>
              <a:rPr lang="en-US" sz="2000"/>
              <a:t>, which act on the current position stored in the iterator.</a:t>
            </a:r>
          </a:p>
        </p:txBody>
      </p:sp>
      <p:sp>
        <p:nvSpPr>
          <p:cNvPr id="67589" name="Text Box 5"/>
          <p:cNvSpPr txBox="1">
            <a:spLocks noChangeArrowheads="1"/>
          </p:cNvSpPr>
          <p:nvPr/>
        </p:nvSpPr>
        <p:spPr bwMode="auto">
          <a:xfrm>
            <a:off x="3309938" y="2024063"/>
            <a:ext cx="5183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ListItr</a:t>
            </a:r>
            <a:r>
              <a:rPr lang="en-US" sz="1400"/>
              <a:t> stores a pointer to a </a:t>
            </a:r>
            <a:r>
              <a:rPr lang="en-US" sz="1400">
                <a:latin typeface="Batang" pitchFamily="18" charset="-127"/>
              </a:rPr>
              <a:t>ListNode</a:t>
            </a:r>
            <a:r>
              <a:rPr lang="en-US" sz="1400"/>
              <a:t>, representing the current</a:t>
            </a:r>
          </a:p>
          <a:p>
            <a:r>
              <a:rPr lang="en-US" sz="1400"/>
              <a:t>position of the iterator.</a:t>
            </a:r>
          </a:p>
        </p:txBody>
      </p:sp>
      <p:sp>
        <p:nvSpPr>
          <p:cNvPr id="67590" name="Text Box 6"/>
          <p:cNvSpPr txBox="1">
            <a:spLocks noChangeArrowheads="1"/>
          </p:cNvSpPr>
          <p:nvPr/>
        </p:nvSpPr>
        <p:spPr bwMode="auto">
          <a:xfrm>
            <a:off x="3349625" y="3032125"/>
            <a:ext cx="4811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isPastEnd</a:t>
            </a:r>
            <a:r>
              <a:rPr lang="en-US" sz="1400"/>
              <a:t> is </a:t>
            </a:r>
            <a:r>
              <a:rPr lang="en-US" sz="1400" b="1"/>
              <a:t>true</a:t>
            </a:r>
            <a:r>
              <a:rPr lang="en-US" sz="1400"/>
              <a:t> if the position is past the end of the list.</a:t>
            </a:r>
          </a:p>
        </p:txBody>
      </p:sp>
      <p:sp>
        <p:nvSpPr>
          <p:cNvPr id="67591" name="Text Box 7"/>
          <p:cNvSpPr txBox="1">
            <a:spLocks noChangeArrowheads="1"/>
          </p:cNvSpPr>
          <p:nvPr/>
        </p:nvSpPr>
        <p:spPr bwMode="auto">
          <a:xfrm>
            <a:off x="3502025" y="4556125"/>
            <a:ext cx="4849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retrieve</a:t>
            </a:r>
            <a:r>
              <a:rPr lang="en-US" sz="1400"/>
              <a:t> returns the element stored in the current position.</a:t>
            </a:r>
          </a:p>
        </p:txBody>
      </p:sp>
      <p:sp>
        <p:nvSpPr>
          <p:cNvPr id="67592" name="Text Box 8"/>
          <p:cNvSpPr txBox="1">
            <a:spLocks noChangeArrowheads="1"/>
          </p:cNvSpPr>
          <p:nvPr/>
        </p:nvSpPr>
        <p:spPr bwMode="auto">
          <a:xfrm>
            <a:off x="3362325" y="3730625"/>
            <a:ext cx="466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advance</a:t>
            </a:r>
            <a:r>
              <a:rPr lang="en-US" sz="1400"/>
              <a:t> advances the current position to the next node.</a:t>
            </a:r>
          </a:p>
        </p:txBody>
      </p:sp>
      <p:sp>
        <p:nvSpPr>
          <p:cNvPr id="67593" name="Text Box 9"/>
          <p:cNvSpPr txBox="1">
            <a:spLocks noChangeArrowheads="1"/>
          </p:cNvSpPr>
          <p:nvPr/>
        </p:nvSpPr>
        <p:spPr bwMode="auto">
          <a:xfrm>
            <a:off x="5170488" y="5826125"/>
            <a:ext cx="37893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This constructor for </a:t>
            </a:r>
            <a:r>
              <a:rPr lang="en-US" sz="1400">
                <a:latin typeface="Batang" pitchFamily="18" charset="-127"/>
              </a:rPr>
              <a:t>ListItr</a:t>
            </a:r>
            <a:r>
              <a:rPr lang="en-US" sz="1400"/>
              <a:t> requires a pointer </a:t>
            </a:r>
          </a:p>
          <a:p>
            <a:r>
              <a:rPr lang="en-US" sz="1400"/>
              <a:t>to a node that is to be the current node.</a:t>
            </a:r>
          </a:p>
        </p:txBody>
      </p:sp>
      <p:sp>
        <p:nvSpPr>
          <p:cNvPr id="67595" name="Text Box 11"/>
          <p:cNvSpPr txBox="1">
            <a:spLocks noChangeArrowheads="1"/>
          </p:cNvSpPr>
          <p:nvPr/>
        </p:nvSpPr>
        <p:spPr bwMode="auto">
          <a:xfrm>
            <a:off x="5192713" y="6262688"/>
            <a:ext cx="217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List</a:t>
            </a:r>
            <a:r>
              <a:rPr lang="en-US" sz="1400"/>
              <a:t> is a friend of </a:t>
            </a:r>
            <a:r>
              <a:rPr lang="en-US" sz="1400">
                <a:latin typeface="Batang" pitchFamily="18" charset="-127"/>
              </a:rPr>
              <a:t>ListItr</a:t>
            </a:r>
            <a:r>
              <a:rPr lang="en-US" sz="1400"/>
              <a:t>.</a:t>
            </a:r>
          </a:p>
        </p:txBody>
      </p:sp>
      <p:sp>
        <p:nvSpPr>
          <p:cNvPr id="67596" name="Text Box 12"/>
          <p:cNvSpPr txBox="1">
            <a:spLocks noChangeArrowheads="1"/>
          </p:cNvSpPr>
          <p:nvPr/>
        </p:nvSpPr>
        <p:spPr bwMode="auto">
          <a:xfrm>
            <a:off x="3324225" y="2520950"/>
            <a:ext cx="1744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Default constructor</a:t>
            </a:r>
            <a:r>
              <a:rPr lang="en-US" sz="160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4492</TotalTime>
  <Words>2903</Words>
  <Application>Microsoft Office PowerPoint</Application>
  <PresentationFormat>On-screen Show (4:3)</PresentationFormat>
  <Paragraphs>540</Paragraphs>
  <Slides>43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Times New Roman</vt:lpstr>
      <vt:lpstr>Tahoma</vt:lpstr>
      <vt:lpstr>Wingdings</vt:lpstr>
      <vt:lpstr>굴림</vt:lpstr>
      <vt:lpstr>Batang</vt:lpstr>
      <vt:lpstr>Courier New</vt:lpstr>
      <vt:lpstr>Symbol</vt:lpstr>
      <vt:lpstr>Office Theme</vt:lpstr>
      <vt:lpstr>Lists, Stacks, and Queues</vt:lpstr>
      <vt:lpstr>Abstract Data Types (ADTs)</vt:lpstr>
      <vt:lpstr>The List ADT</vt:lpstr>
      <vt:lpstr>Array Implementation of Lists</vt:lpstr>
      <vt:lpstr>Linked Lists</vt:lpstr>
      <vt:lpstr>Operations in Linked Lists</vt:lpstr>
      <vt:lpstr>Header Nodes</vt:lpstr>
      <vt:lpstr>Illustration of a Complete List ADT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Doubly Linked Lists</vt:lpstr>
      <vt:lpstr>Circular Linked Lists</vt:lpstr>
      <vt:lpstr>Radix sort</vt:lpstr>
      <vt:lpstr>PowerPoint Presentation</vt:lpstr>
      <vt:lpstr>PowerPoint Presentation</vt:lpstr>
      <vt:lpstr>PowerPoint Presentation</vt:lpstr>
      <vt:lpstr>Multilists</vt:lpstr>
      <vt:lpstr>PowerPoint Presentation</vt:lpstr>
      <vt:lpstr>The Stack ADT</vt:lpstr>
      <vt:lpstr>PowerPoint Presentation</vt:lpstr>
      <vt:lpstr>The Queue ADT</vt:lpstr>
      <vt:lpstr>Infix Expressions</vt:lpstr>
      <vt:lpstr>Precedence and Associativity</vt:lpstr>
      <vt:lpstr>Examples</vt:lpstr>
      <vt:lpstr>Difficulty of Infix Evaluation</vt:lpstr>
      <vt:lpstr>Postfix Expression</vt:lpstr>
      <vt:lpstr>Postfix Machine</vt:lpstr>
      <vt:lpstr>Postfix Example</vt:lpstr>
      <vt:lpstr>Postfix Example, Continued</vt:lpstr>
      <vt:lpstr>Infix to Postfix Conversion</vt:lpstr>
      <vt:lpstr>Infix Operators</vt:lpstr>
      <vt:lpstr>Operator Stack</vt:lpstr>
      <vt:lpstr>Exiting the Operator Stack</vt:lpstr>
      <vt:lpstr>Equal precedence</vt:lpstr>
      <vt:lpstr>Multiple Stack Exits</vt:lpstr>
      <vt:lpstr>Parentheses</vt:lpstr>
      <vt:lpstr>Algorithm Summary</vt:lpstr>
      <vt:lpstr>Infix to Postfix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CSCI6370: Topics in Computer Science  Advanced Topics in Algorithms and Applications  Fall Semester, 2002</dc:title>
  <dc:creator>zchen</dc:creator>
  <cp:lastModifiedBy>Zhixiang Chen</cp:lastModifiedBy>
  <cp:revision>166</cp:revision>
  <dcterms:created xsi:type="dcterms:W3CDTF">2002-08-21T01:49:00Z</dcterms:created>
  <dcterms:modified xsi:type="dcterms:W3CDTF">2013-08-22T17:08:34Z</dcterms:modified>
</cp:coreProperties>
</file>