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7" r:id="rId2"/>
    <p:sldId id="262" r:id="rId3"/>
    <p:sldId id="264" r:id="rId4"/>
    <p:sldId id="286" r:id="rId5"/>
    <p:sldId id="287" r:id="rId6"/>
    <p:sldId id="288" r:id="rId7"/>
    <p:sldId id="289" r:id="rId8"/>
    <p:sldId id="290" r:id="rId9"/>
    <p:sldId id="285" r:id="rId10"/>
    <p:sldId id="291" r:id="rId11"/>
    <p:sldId id="292" r:id="rId12"/>
    <p:sldId id="265" r:id="rId13"/>
    <p:sldId id="294" r:id="rId14"/>
    <p:sldId id="293" r:id="rId15"/>
    <p:sldId id="295" r:id="rId16"/>
    <p:sldId id="296" r:id="rId17"/>
    <p:sldId id="297" r:id="rId18"/>
    <p:sldId id="310" r:id="rId19"/>
    <p:sldId id="311" r:id="rId20"/>
    <p:sldId id="268" r:id="rId21"/>
    <p:sldId id="273" r:id="rId22"/>
    <p:sldId id="301" r:id="rId23"/>
    <p:sldId id="302" r:id="rId24"/>
    <p:sldId id="306" r:id="rId25"/>
    <p:sldId id="305" r:id="rId26"/>
    <p:sldId id="314" r:id="rId27"/>
    <p:sldId id="308" r:id="rId28"/>
    <p:sldId id="309" r:id="rId29"/>
    <p:sldId id="312" r:id="rId30"/>
    <p:sldId id="31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225"/>
    <a:srgbClr val="CA02C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05" autoAdjust="0"/>
    <p:restoredTop sz="90929"/>
  </p:normalViewPr>
  <p:slideViewPr>
    <p:cSldViewPr snapToGrid="0">
      <p:cViewPr varScale="1">
        <p:scale>
          <a:sx n="78" d="100"/>
          <a:sy n="78" d="100"/>
        </p:scale>
        <p:origin x="101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B9E5-6F40-43FF-921D-E309A734A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4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F8ED-0DE9-4BAB-9A05-8E2623139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1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EEDF-F22A-46F1-BBE4-3E495F924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4ED1-5222-4C3D-91C0-EFCC129B0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8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04A-EFA1-43D5-802A-4F2B34E16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4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9D9A-A1AE-459B-ABD9-03BBC13A5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9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514E-458F-4E2B-A7A0-2163B4086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1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408-305D-4BCD-ADE3-36683EB51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4274-F13B-4CFE-BC27-142CF60B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4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1FA-00A8-45E3-8449-BCCA069654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A9DC-8172-44CA-8140-8741857AB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9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8DAF-04C0-4563-A80C-B8D3C0169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7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92163"/>
            <a:ext cx="7772400" cy="579437"/>
          </a:xfrm>
        </p:spPr>
        <p:txBody>
          <a:bodyPr/>
          <a:lstStyle/>
          <a:p>
            <a:r>
              <a:rPr lang="en-US" sz="3200"/>
              <a:t>Algorithm Analysis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01000" cy="4572000"/>
          </a:xfrm>
        </p:spPr>
        <p:txBody>
          <a:bodyPr/>
          <a:lstStyle/>
          <a:p>
            <a:r>
              <a:rPr lang="en-US" sz="2400"/>
              <a:t>An </a:t>
            </a:r>
            <a:r>
              <a:rPr lang="en-US" sz="2400" i="1">
                <a:solidFill>
                  <a:schemeClr val="hlink"/>
                </a:solidFill>
              </a:rPr>
              <a:t>algorithm</a:t>
            </a:r>
            <a:r>
              <a:rPr lang="en-US" sz="2400" i="1"/>
              <a:t> </a:t>
            </a:r>
            <a:r>
              <a:rPr lang="en-US" sz="2400"/>
              <a:t>is a clearly specified set of simple instructions to be followed to solve a problem.</a:t>
            </a:r>
          </a:p>
          <a:p>
            <a:r>
              <a:rPr lang="en-US" sz="2400"/>
              <a:t>Three questions for algorithm analysis</a:t>
            </a:r>
          </a:p>
          <a:p>
            <a:pPr lvl="1"/>
            <a:r>
              <a:rPr lang="en-US" sz="2000" i="1">
                <a:solidFill>
                  <a:srgbClr val="CA02C5"/>
                </a:solidFill>
              </a:rPr>
              <a:t>What</a:t>
            </a:r>
            <a:r>
              <a:rPr lang="en-US" sz="2000" i="1"/>
              <a:t>:</a:t>
            </a:r>
            <a:r>
              <a:rPr lang="en-US" sz="2000"/>
              <a:t> What to analyze?</a:t>
            </a:r>
          </a:p>
          <a:p>
            <a:pPr lvl="1"/>
            <a:r>
              <a:rPr lang="en-US" sz="2000" i="1">
                <a:solidFill>
                  <a:srgbClr val="CA02C5"/>
                </a:solidFill>
              </a:rPr>
              <a:t>How</a:t>
            </a:r>
            <a:r>
              <a:rPr lang="en-US" sz="2000" i="1"/>
              <a:t>: </a:t>
            </a:r>
            <a:r>
              <a:rPr lang="en-US" sz="2000"/>
              <a:t>How to analyze?</a:t>
            </a:r>
          </a:p>
          <a:p>
            <a:pPr lvl="1"/>
            <a:r>
              <a:rPr lang="en-US" sz="2000" i="1">
                <a:solidFill>
                  <a:srgbClr val="CA02C5"/>
                </a:solidFill>
              </a:rPr>
              <a:t>Why</a:t>
            </a:r>
            <a:r>
              <a:rPr lang="en-US" sz="2000" i="1"/>
              <a:t>: </a:t>
            </a:r>
            <a:r>
              <a:rPr lang="en-US" sz="2000"/>
              <a:t>Why we need to do algorithm analysis?</a:t>
            </a:r>
          </a:p>
          <a:p>
            <a:pPr lvl="2"/>
            <a:r>
              <a:rPr lang="en-US" sz="2000"/>
              <a:t>Judge an algorithm is “good” or “bad”.</a:t>
            </a:r>
          </a:p>
          <a:p>
            <a:pPr lvl="2"/>
            <a:r>
              <a:rPr lang="en-US" sz="2000"/>
              <a:t>An algorithm with one year running time is hardly useful.</a:t>
            </a:r>
          </a:p>
          <a:p>
            <a:pPr lvl="2"/>
            <a:r>
              <a:rPr lang="en-US" sz="2000"/>
              <a:t>An algorithm that requires tens gigabytes of main memory is not (currently) useful on most machines.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sz="3200"/>
              <a:t>Order of Growth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4813" y="914400"/>
            <a:ext cx="8451850" cy="5464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Another abstraction to ease analysis and focus on the important features.</a:t>
            </a:r>
          </a:p>
          <a:p>
            <a:pPr>
              <a:lnSpc>
                <a:spcPct val="90000"/>
              </a:lnSpc>
            </a:pPr>
            <a:r>
              <a:rPr lang="en-US" sz="2000"/>
              <a:t>Look only at the leading term of the formula for running time.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Drop lower-order terms.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Ignore the constant coefficient in the leading term.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Ex. For insertion sort, we already abstracted away the actual statement costs to conclude that the worst-case running time is </a:t>
            </a:r>
            <a:r>
              <a:rPr lang="en-US" sz="2000" i="1">
                <a:solidFill>
                  <a:schemeClr val="hlink"/>
                </a:solidFill>
              </a:rPr>
              <a:t>an</a:t>
            </a:r>
            <a:r>
              <a:rPr lang="en-US" sz="2000" i="1" baseline="30000">
                <a:solidFill>
                  <a:schemeClr val="hlink"/>
                </a:solidFill>
              </a:rPr>
              <a:t>2</a:t>
            </a:r>
            <a:r>
              <a:rPr lang="en-US" sz="2000" i="1">
                <a:solidFill>
                  <a:schemeClr val="hlink"/>
                </a:solidFill>
              </a:rPr>
              <a:t>+bn+c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Drop lower-order terms </a:t>
            </a:r>
            <a:r>
              <a:rPr lang="en-US" sz="1800">
                <a:sym typeface="Symbol" pitchFamily="18" charset="2"/>
              </a:rPr>
              <a:t></a:t>
            </a:r>
            <a:r>
              <a:rPr lang="en-US" sz="1800"/>
              <a:t> </a:t>
            </a:r>
            <a:r>
              <a:rPr lang="en-US" sz="2000" i="1">
                <a:solidFill>
                  <a:schemeClr val="hlink"/>
                </a:solidFill>
              </a:rPr>
              <a:t>an</a:t>
            </a:r>
            <a:r>
              <a:rPr lang="en-US" sz="2000" i="1" baseline="30000">
                <a:solidFill>
                  <a:schemeClr val="hlink"/>
                </a:solidFill>
              </a:rPr>
              <a:t>2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Ignore constant coefficient </a:t>
            </a:r>
            <a:r>
              <a:rPr lang="en-US" sz="2000">
                <a:sym typeface="Symbol" pitchFamily="18" charset="2"/>
              </a:rPr>
              <a:t></a:t>
            </a:r>
            <a:r>
              <a:rPr lang="en-US" sz="2000" i="1">
                <a:solidFill>
                  <a:schemeClr val="hlink"/>
                </a:solidFill>
              </a:rPr>
              <a:t>n</a:t>
            </a:r>
            <a:r>
              <a:rPr lang="en-US" sz="2000" i="1" baseline="30000">
                <a:solidFill>
                  <a:schemeClr val="hlink"/>
                </a:solidFill>
              </a:rPr>
              <a:t>2</a:t>
            </a:r>
            <a:r>
              <a:rPr lang="en-US" sz="2000">
                <a:sym typeface="Symbol" pitchFamily="18" charset="2"/>
              </a:rPr>
              <a:t>.</a:t>
            </a:r>
            <a:r>
              <a:rPr lang="en-US" sz="2000">
                <a:cs typeface="Tahoma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We say the worst-case running time T(n) grows like </a:t>
            </a:r>
            <a:r>
              <a:rPr lang="en-US" sz="2000" i="1">
                <a:solidFill>
                  <a:schemeClr val="hlink"/>
                </a:solidFill>
                <a:cs typeface="Tahoma" pitchFamily="34" charset="0"/>
              </a:rPr>
              <a:t>n</a:t>
            </a:r>
            <a:r>
              <a:rPr lang="en-US" sz="2000" i="1" baseline="30000">
                <a:solidFill>
                  <a:schemeClr val="hlink"/>
                </a:solidFill>
                <a:cs typeface="Tahoma" pitchFamily="34" charset="0"/>
              </a:rPr>
              <a:t>2</a:t>
            </a:r>
            <a:r>
              <a:rPr lang="en-US" sz="2000"/>
              <a:t>, but it does not equal </a:t>
            </a:r>
            <a:r>
              <a:rPr lang="en-US" sz="2000" i="1">
                <a:solidFill>
                  <a:schemeClr val="hlink"/>
                </a:solidFill>
                <a:cs typeface="Tahoma" pitchFamily="34" charset="0"/>
              </a:rPr>
              <a:t>n</a:t>
            </a:r>
            <a:r>
              <a:rPr lang="en-US" sz="2000" i="1" baseline="30000">
                <a:solidFill>
                  <a:schemeClr val="hlink"/>
                </a:solidFill>
                <a:cs typeface="Tahoma" pitchFamily="34" charset="0"/>
              </a:rPr>
              <a:t>2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We say that the running time is </a:t>
            </a:r>
            <a:r>
              <a:rPr lang="en-US" sz="2000">
                <a:sym typeface="Symbol" pitchFamily="18" charset="2"/>
              </a:rPr>
              <a:t>(</a:t>
            </a:r>
            <a:r>
              <a:rPr lang="en-US" sz="2000" i="1">
                <a:cs typeface="Tahoma" pitchFamily="34" charset="0"/>
              </a:rPr>
              <a:t>n</a:t>
            </a:r>
            <a:r>
              <a:rPr lang="en-US" sz="2000" i="1" baseline="30000">
                <a:cs typeface="Tahoma" pitchFamily="34" charset="0"/>
              </a:rPr>
              <a:t>2</a:t>
            </a:r>
            <a:r>
              <a:rPr lang="en-US" sz="2000">
                <a:sym typeface="Symbol" pitchFamily="18" charset="2"/>
              </a:rPr>
              <a:t>) to capture the notion that the </a:t>
            </a:r>
            <a:r>
              <a:rPr lang="en-US" sz="2000">
                <a:solidFill>
                  <a:srgbClr val="CA02C5"/>
                </a:solidFill>
                <a:sym typeface="Symbol" pitchFamily="18" charset="2"/>
              </a:rPr>
              <a:t>order of growth</a:t>
            </a:r>
            <a:r>
              <a:rPr lang="en-US" sz="2000">
                <a:sym typeface="Symbol" pitchFamily="18" charset="2"/>
              </a:rPr>
              <a:t> is </a:t>
            </a:r>
            <a:r>
              <a:rPr lang="en-US" sz="2000" i="1">
                <a:solidFill>
                  <a:schemeClr val="hlink"/>
                </a:solidFill>
                <a:cs typeface="Tahoma" pitchFamily="34" charset="0"/>
              </a:rPr>
              <a:t>n</a:t>
            </a:r>
            <a:r>
              <a:rPr lang="en-US" sz="2000" i="1" baseline="30000">
                <a:solidFill>
                  <a:schemeClr val="hlink"/>
                </a:solidFill>
                <a:cs typeface="Tahoma" pitchFamily="34" charset="0"/>
              </a:rPr>
              <a:t>2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We usually consider one algorithm to be more </a:t>
            </a:r>
            <a:r>
              <a:rPr lang="en-US" sz="2000">
                <a:solidFill>
                  <a:srgbClr val="CA02C5"/>
                </a:solidFill>
              </a:rPr>
              <a:t>efficient</a:t>
            </a:r>
            <a:r>
              <a:rPr lang="en-US" sz="2000"/>
              <a:t> than another if its worst-case running time has a </a:t>
            </a:r>
            <a:r>
              <a:rPr lang="en-US" sz="2000">
                <a:solidFill>
                  <a:srgbClr val="CA02C5"/>
                </a:solidFill>
              </a:rPr>
              <a:t>smaller order of growth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sz="3200"/>
              <a:t>Growth of Functions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4813" y="1025525"/>
            <a:ext cx="8280400" cy="5110163"/>
          </a:xfrm>
        </p:spPr>
        <p:txBody>
          <a:bodyPr/>
          <a:lstStyle/>
          <a:p>
            <a:r>
              <a:rPr lang="en-US" sz="2400"/>
              <a:t>A way to describe behavior of functions </a:t>
            </a:r>
            <a:r>
              <a:rPr lang="en-US" sz="2400">
                <a:solidFill>
                  <a:srgbClr val="CA02C5"/>
                </a:solidFill>
              </a:rPr>
              <a:t>in the limit</a:t>
            </a:r>
            <a:r>
              <a:rPr lang="en-US" sz="2400"/>
              <a:t>, as the size of the input increases without bound.</a:t>
            </a:r>
          </a:p>
          <a:p>
            <a:r>
              <a:rPr lang="en-US" sz="2400">
                <a:cs typeface="Tahoma" pitchFamily="34" charset="0"/>
              </a:rPr>
              <a:t>We are studying </a:t>
            </a:r>
            <a:r>
              <a:rPr lang="en-US" sz="2400">
                <a:solidFill>
                  <a:srgbClr val="CA02C5"/>
                </a:solidFill>
                <a:cs typeface="Tahoma" pitchFamily="34" charset="0"/>
              </a:rPr>
              <a:t>asymptotic</a:t>
            </a:r>
            <a:r>
              <a:rPr lang="en-US" sz="2400">
                <a:cs typeface="Tahoma" pitchFamily="34" charset="0"/>
              </a:rPr>
              <a:t> efficiency, that is, we look at the running time of an algorithm when the input sizes are large enough to make only the order of growth of the running time relevant.</a:t>
            </a:r>
          </a:p>
          <a:p>
            <a:r>
              <a:rPr lang="en-US" sz="2400">
                <a:cs typeface="Tahoma" pitchFamily="34" charset="0"/>
              </a:rPr>
              <a:t>Describe </a:t>
            </a:r>
            <a:r>
              <a:rPr lang="en-US" sz="2400">
                <a:solidFill>
                  <a:srgbClr val="CA02C5"/>
                </a:solidFill>
                <a:cs typeface="Tahoma" pitchFamily="34" charset="0"/>
              </a:rPr>
              <a:t>growth</a:t>
            </a:r>
            <a:r>
              <a:rPr lang="en-US" sz="2400">
                <a:cs typeface="Tahoma" pitchFamily="34" charset="0"/>
              </a:rPr>
              <a:t> of functions.</a:t>
            </a:r>
          </a:p>
          <a:p>
            <a:r>
              <a:rPr lang="en-US" sz="2400">
                <a:cs typeface="Tahoma" pitchFamily="34" charset="0"/>
              </a:rPr>
              <a:t>Focus on what’s important by abstracting away low-order terms and constant factors.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z="3200"/>
              <a:t>Big-Oh Notation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077200" cy="5486400"/>
          </a:xfrm>
        </p:spPr>
        <p:txBody>
          <a:bodyPr/>
          <a:lstStyle/>
          <a:p>
            <a:r>
              <a:rPr lang="en-US" sz="2000">
                <a:solidFill>
                  <a:srgbClr val="CA02C5"/>
                </a:solidFill>
              </a:rPr>
              <a:t>f(</a:t>
            </a:r>
            <a:r>
              <a:rPr lang="en-US" sz="2000" i="1">
                <a:solidFill>
                  <a:srgbClr val="CA02C5"/>
                </a:solidFill>
              </a:rPr>
              <a:t>n</a:t>
            </a:r>
            <a:r>
              <a:rPr lang="en-US" sz="2000">
                <a:solidFill>
                  <a:srgbClr val="CA02C5"/>
                </a:solidFill>
              </a:rPr>
              <a:t>) = O(g(</a:t>
            </a:r>
            <a:r>
              <a:rPr lang="en-US" sz="2000" i="1">
                <a:solidFill>
                  <a:srgbClr val="CA02C5"/>
                </a:solidFill>
              </a:rPr>
              <a:t>n</a:t>
            </a:r>
            <a:r>
              <a:rPr lang="en-US" sz="2000">
                <a:solidFill>
                  <a:srgbClr val="CA02C5"/>
                </a:solidFill>
              </a:rPr>
              <a:t>)):</a:t>
            </a:r>
            <a:r>
              <a:rPr lang="en-US" sz="2000"/>
              <a:t>  if there are positive </a:t>
            </a:r>
            <a:r>
              <a:rPr lang="en-US" sz="2000" i="1">
                <a:solidFill>
                  <a:schemeClr val="hlink"/>
                </a:solidFill>
              </a:rPr>
              <a:t>constants c</a:t>
            </a:r>
            <a:r>
              <a:rPr lang="en-US" sz="2000" i="1"/>
              <a:t> </a:t>
            </a:r>
            <a:r>
              <a:rPr lang="en-US" sz="2000"/>
              <a:t>and </a:t>
            </a:r>
            <a:r>
              <a:rPr lang="en-US" sz="2000" i="1">
                <a:solidFill>
                  <a:schemeClr val="hlink"/>
                </a:solidFill>
              </a:rPr>
              <a:t>n</a:t>
            </a:r>
            <a:r>
              <a:rPr lang="en-US" sz="2000" i="1" baseline="-25000">
                <a:solidFill>
                  <a:schemeClr val="hlink"/>
                </a:solidFill>
              </a:rPr>
              <a:t>0</a:t>
            </a:r>
            <a:r>
              <a:rPr lang="en-US" sz="2000"/>
              <a:t> such that f(n) &lt;= </a:t>
            </a:r>
            <a:r>
              <a:rPr lang="en-US" sz="2000" i="1"/>
              <a:t>c </a:t>
            </a:r>
            <a:r>
              <a:rPr lang="en-US" sz="2000"/>
              <a:t>g(n) when n &gt;= </a:t>
            </a:r>
            <a:r>
              <a:rPr lang="en-US" sz="2000" i="1"/>
              <a:t>n</a:t>
            </a:r>
            <a:r>
              <a:rPr lang="en-US" sz="2000" i="1" baseline="-25000"/>
              <a:t>0</a:t>
            </a:r>
          </a:p>
          <a:p>
            <a:r>
              <a:rPr lang="en-US" sz="2000"/>
              <a:t>g(</a:t>
            </a:r>
            <a:r>
              <a:rPr lang="en-US" sz="2000" i="1"/>
              <a:t>n</a:t>
            </a:r>
            <a:r>
              <a:rPr lang="en-US" sz="2000"/>
              <a:t>) is an asymptotic upper bound for f(</a:t>
            </a:r>
            <a:r>
              <a:rPr lang="en-US" sz="2000" i="1"/>
              <a:t>n</a:t>
            </a:r>
            <a:r>
              <a:rPr lang="en-US" sz="2000"/>
              <a:t>). Think “at most”.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cg(</a:t>
            </a:r>
            <a:r>
              <a:rPr lang="en-US" sz="2000" i="1"/>
              <a:t>n</a:t>
            </a:r>
            <a:r>
              <a:rPr lang="en-US" sz="2000"/>
              <a:t>) dominates f(</a:t>
            </a:r>
            <a:r>
              <a:rPr lang="en-US" sz="2000" i="1"/>
              <a:t>n</a:t>
            </a:r>
            <a:r>
              <a:rPr lang="en-US" sz="2000"/>
              <a:t>) to right of </a:t>
            </a:r>
            <a:r>
              <a:rPr lang="en-US" sz="2000" i="1"/>
              <a:t>n</a:t>
            </a:r>
            <a:r>
              <a:rPr lang="en-US" sz="2000" i="1" baseline="-25000"/>
              <a:t>0</a:t>
            </a:r>
            <a:r>
              <a:rPr lang="en-US" sz="2000"/>
              <a:t>.</a:t>
            </a:r>
          </a:p>
          <a:p>
            <a:r>
              <a:rPr lang="en-US" sz="2000"/>
              <a:t>Example: 1000n</a:t>
            </a:r>
            <a:r>
              <a:rPr lang="en-US" sz="2000" baseline="30000"/>
              <a:t>2</a:t>
            </a:r>
            <a:r>
              <a:rPr lang="en-US" sz="2000"/>
              <a:t> = O(n</a:t>
            </a:r>
            <a:r>
              <a:rPr lang="en-US" sz="2000" baseline="30000"/>
              <a:t>3</a:t>
            </a:r>
            <a:r>
              <a:rPr lang="en-US" sz="2000"/>
              <a:t>), with c = 1 and n</a:t>
            </a:r>
            <a:r>
              <a:rPr lang="en-US" sz="2000" baseline="-25000"/>
              <a:t>0</a:t>
            </a:r>
            <a:r>
              <a:rPr lang="en-US" sz="2000"/>
              <a:t> = 1000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Examples of functions in O(n</a:t>
            </a:r>
            <a:r>
              <a:rPr lang="en-US" sz="2000" baseline="30000"/>
              <a:t>2</a:t>
            </a:r>
            <a:r>
              <a:rPr lang="en-US" sz="2000"/>
              <a:t>):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n</a:t>
            </a:r>
            <a:r>
              <a:rPr lang="en-US" sz="2000" baseline="30000"/>
              <a:t>2</a:t>
            </a:r>
            <a:r>
              <a:rPr lang="en-US" sz="2000"/>
              <a:t>, n</a:t>
            </a:r>
            <a:r>
              <a:rPr lang="en-US" sz="2000" baseline="30000"/>
              <a:t>2</a:t>
            </a:r>
            <a:r>
              <a:rPr lang="en-US" sz="2000"/>
              <a:t>+n, 1000n</a:t>
            </a:r>
            <a:r>
              <a:rPr lang="en-US" sz="2000" baseline="30000"/>
              <a:t>2</a:t>
            </a:r>
            <a:r>
              <a:rPr lang="en-US" sz="2000"/>
              <a:t>+1000n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n, n/1000, n</a:t>
            </a:r>
            <a:r>
              <a:rPr lang="en-US" sz="2000" baseline="30000"/>
              <a:t>1.9999</a:t>
            </a:r>
            <a:r>
              <a:rPr lang="en-US" sz="2000"/>
              <a:t>, n</a:t>
            </a:r>
            <a:r>
              <a:rPr lang="en-US" sz="2000" baseline="30000"/>
              <a:t>2</a:t>
            </a:r>
            <a:r>
              <a:rPr lang="en-US" sz="2000"/>
              <a:t>/logloglog</a:t>
            </a:r>
            <a:r>
              <a:rPr lang="en-US" sz="2000" i="1"/>
              <a:t>n</a:t>
            </a:r>
            <a:endParaRPr lang="en-US" sz="2000" i="1" baseline="-2500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114675" y="25717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114675" y="4324350"/>
            <a:ext cx="28606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3114675" y="3319463"/>
            <a:ext cx="2408238" cy="979487"/>
          </a:xfrm>
          <a:custGeom>
            <a:avLst/>
            <a:gdLst>
              <a:gd name="T0" fmla="*/ 0 w 1104"/>
              <a:gd name="T1" fmla="*/ 432 h 800"/>
              <a:gd name="T2" fmla="*/ 96 w 1104"/>
              <a:gd name="T3" fmla="*/ 480 h 800"/>
              <a:gd name="T4" fmla="*/ 192 w 1104"/>
              <a:gd name="T5" fmla="*/ 672 h 800"/>
              <a:gd name="T6" fmla="*/ 288 w 1104"/>
              <a:gd name="T7" fmla="*/ 768 h 800"/>
              <a:gd name="T8" fmla="*/ 336 w 1104"/>
              <a:gd name="T9" fmla="*/ 480 h 800"/>
              <a:gd name="T10" fmla="*/ 384 w 1104"/>
              <a:gd name="T11" fmla="*/ 336 h 800"/>
              <a:gd name="T12" fmla="*/ 576 w 1104"/>
              <a:gd name="T13" fmla="*/ 624 h 800"/>
              <a:gd name="T14" fmla="*/ 816 w 1104"/>
              <a:gd name="T15" fmla="*/ 576 h 800"/>
              <a:gd name="T16" fmla="*/ 1104 w 1104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4" h="800">
                <a:moveTo>
                  <a:pt x="0" y="432"/>
                </a:moveTo>
                <a:cubicBezTo>
                  <a:pt x="32" y="436"/>
                  <a:pt x="64" y="440"/>
                  <a:pt x="96" y="480"/>
                </a:cubicBezTo>
                <a:cubicBezTo>
                  <a:pt x="128" y="520"/>
                  <a:pt x="160" y="624"/>
                  <a:pt x="192" y="672"/>
                </a:cubicBezTo>
                <a:cubicBezTo>
                  <a:pt x="224" y="720"/>
                  <a:pt x="264" y="800"/>
                  <a:pt x="288" y="768"/>
                </a:cubicBezTo>
                <a:cubicBezTo>
                  <a:pt x="312" y="736"/>
                  <a:pt x="320" y="552"/>
                  <a:pt x="336" y="480"/>
                </a:cubicBezTo>
                <a:cubicBezTo>
                  <a:pt x="352" y="408"/>
                  <a:pt x="344" y="312"/>
                  <a:pt x="384" y="336"/>
                </a:cubicBezTo>
                <a:cubicBezTo>
                  <a:pt x="424" y="360"/>
                  <a:pt x="504" y="584"/>
                  <a:pt x="576" y="624"/>
                </a:cubicBezTo>
                <a:cubicBezTo>
                  <a:pt x="648" y="664"/>
                  <a:pt x="728" y="680"/>
                  <a:pt x="816" y="576"/>
                </a:cubicBezTo>
                <a:cubicBezTo>
                  <a:pt x="904" y="472"/>
                  <a:pt x="1004" y="236"/>
                  <a:pt x="110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3125788" y="2443163"/>
            <a:ext cx="1804987" cy="1725612"/>
          </a:xfrm>
          <a:custGeom>
            <a:avLst/>
            <a:gdLst>
              <a:gd name="T0" fmla="*/ 0 w 1056"/>
              <a:gd name="T1" fmla="*/ 960 h 1040"/>
              <a:gd name="T2" fmla="*/ 192 w 1056"/>
              <a:gd name="T3" fmla="*/ 816 h 1040"/>
              <a:gd name="T4" fmla="*/ 480 w 1056"/>
              <a:gd name="T5" fmla="*/ 960 h 1040"/>
              <a:gd name="T6" fmla="*/ 912 w 1056"/>
              <a:gd name="T7" fmla="*/ 336 h 1040"/>
              <a:gd name="T8" fmla="*/ 1056 w 1056"/>
              <a:gd name="T9" fmla="*/ 0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1040">
                <a:moveTo>
                  <a:pt x="0" y="960"/>
                </a:moveTo>
                <a:cubicBezTo>
                  <a:pt x="56" y="888"/>
                  <a:pt x="112" y="816"/>
                  <a:pt x="192" y="816"/>
                </a:cubicBezTo>
                <a:cubicBezTo>
                  <a:pt x="272" y="816"/>
                  <a:pt x="360" y="1040"/>
                  <a:pt x="480" y="960"/>
                </a:cubicBezTo>
                <a:cubicBezTo>
                  <a:pt x="600" y="880"/>
                  <a:pt x="816" y="496"/>
                  <a:pt x="912" y="336"/>
                </a:cubicBezTo>
                <a:cubicBezTo>
                  <a:pt x="1008" y="176"/>
                  <a:pt x="1032" y="88"/>
                  <a:pt x="105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451475" y="2982913"/>
            <a:ext cx="517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f(</a:t>
            </a:r>
            <a:r>
              <a:rPr lang="en-US" sz="1600" i="1"/>
              <a:t>n</a:t>
            </a:r>
            <a:r>
              <a:rPr lang="en-US" sz="1600"/>
              <a:t>)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951413" y="2344738"/>
            <a:ext cx="658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cg(</a:t>
            </a:r>
            <a:r>
              <a:rPr lang="en-US" sz="1600" i="1"/>
              <a:t>n</a:t>
            </a:r>
            <a:r>
              <a:rPr lang="en-US" sz="1600"/>
              <a:t>)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111625" y="3889375"/>
            <a:ext cx="0" cy="4238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954463" y="4252913"/>
            <a:ext cx="373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</a:t>
            </a:r>
            <a:r>
              <a:rPr lang="en-US" sz="1600" baseline="-25000"/>
              <a:t>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z="3200"/>
              <a:t>Big-Oh Notation</a:t>
            </a:r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077200" cy="54864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Big-Oh is an upper bound estimate, so it is good to say “running time is </a:t>
            </a:r>
            <a:r>
              <a:rPr lang="en-US" sz="2400" i="1">
                <a:sym typeface="Symbol" pitchFamily="18" charset="2"/>
              </a:rPr>
              <a:t>O</a:t>
            </a:r>
            <a:r>
              <a:rPr lang="en-US" sz="2400">
                <a:sym typeface="Symbol" pitchFamily="18" charset="2"/>
              </a:rPr>
              <a:t>(n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)”.</a:t>
            </a:r>
          </a:p>
          <a:p>
            <a:r>
              <a:rPr lang="en-US" sz="2400">
                <a:sym typeface="Symbol" pitchFamily="18" charset="2"/>
              </a:rPr>
              <a:t>But, we cannot say “running time is at least O(n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)”. Instead, we use  notation.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200"/>
              <a:t>Big Omega(</a:t>
            </a:r>
            <a:r>
              <a:rPr lang="en-US" sz="3600">
                <a:sym typeface="Symbol" pitchFamily="18" charset="2"/>
              </a:rPr>
              <a:t></a:t>
            </a:r>
            <a:r>
              <a:rPr lang="en-US" sz="3200"/>
              <a:t>) Notation</a:t>
            </a:r>
          </a:p>
        </p:txBody>
      </p:sp>
      <p:sp>
        <p:nvSpPr>
          <p:cNvPr id="5427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077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CA02C5"/>
                </a:solidFill>
              </a:rPr>
              <a:t>f(</a:t>
            </a:r>
            <a:r>
              <a:rPr lang="en-US" sz="2400" i="1">
                <a:solidFill>
                  <a:srgbClr val="CA02C5"/>
                </a:solidFill>
              </a:rPr>
              <a:t>n</a:t>
            </a:r>
            <a:r>
              <a:rPr lang="en-US" sz="2400">
                <a:solidFill>
                  <a:srgbClr val="CA02C5"/>
                </a:solidFill>
              </a:rPr>
              <a:t>) = </a:t>
            </a:r>
            <a:r>
              <a:rPr lang="en-US" sz="2400">
                <a:solidFill>
                  <a:srgbClr val="CA02C5"/>
                </a:solidFill>
                <a:sym typeface="Symbol" pitchFamily="18" charset="2"/>
              </a:rPr>
              <a:t></a:t>
            </a:r>
            <a:r>
              <a:rPr lang="en-US" sz="2400">
                <a:solidFill>
                  <a:srgbClr val="CA02C5"/>
                </a:solidFill>
              </a:rPr>
              <a:t>(g(</a:t>
            </a:r>
            <a:r>
              <a:rPr lang="en-US" sz="2400" i="1">
                <a:solidFill>
                  <a:srgbClr val="CA02C5"/>
                </a:solidFill>
              </a:rPr>
              <a:t>n</a:t>
            </a:r>
            <a:r>
              <a:rPr lang="en-US" sz="2400">
                <a:solidFill>
                  <a:srgbClr val="CA02C5"/>
                </a:solidFill>
              </a:rPr>
              <a:t>)):</a:t>
            </a:r>
            <a:r>
              <a:rPr lang="en-US" sz="2400"/>
              <a:t>  if there are positive </a:t>
            </a:r>
            <a:r>
              <a:rPr lang="en-US" sz="2400" i="1"/>
              <a:t>constants c </a:t>
            </a:r>
            <a:r>
              <a:rPr lang="en-US" sz="2400"/>
              <a:t>and </a:t>
            </a:r>
            <a:r>
              <a:rPr lang="en-US" sz="2400" i="1"/>
              <a:t>n</a:t>
            </a:r>
            <a:r>
              <a:rPr lang="en-US" sz="2400" i="1" baseline="-25000"/>
              <a:t>0</a:t>
            </a:r>
            <a:r>
              <a:rPr lang="en-US" sz="2400"/>
              <a:t> such that f(</a:t>
            </a:r>
            <a:r>
              <a:rPr lang="en-US" sz="2400" i="1"/>
              <a:t>n</a:t>
            </a:r>
            <a:r>
              <a:rPr lang="en-US" sz="2400"/>
              <a:t>) &gt;= </a:t>
            </a:r>
            <a:r>
              <a:rPr lang="en-US" sz="2400" i="1"/>
              <a:t>c</a:t>
            </a:r>
            <a:r>
              <a:rPr lang="en-US" sz="2400"/>
              <a:t>g(</a:t>
            </a:r>
            <a:r>
              <a:rPr lang="en-US" sz="2400" i="1"/>
              <a:t>n</a:t>
            </a:r>
            <a:r>
              <a:rPr lang="en-US" sz="2400"/>
              <a:t>) when n &gt;= </a:t>
            </a:r>
            <a:r>
              <a:rPr lang="en-US" sz="2400" i="1"/>
              <a:t>n</a:t>
            </a:r>
            <a:r>
              <a:rPr lang="en-US" sz="2400" i="1" baseline="-25000"/>
              <a:t>0</a:t>
            </a: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g(n) is an asymptotic lower bound for f(n). Think “at least”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 </a:t>
            </a:r>
            <a:r>
              <a:rPr lang="en-US" sz="2400" i="1"/>
              <a:t>n</a:t>
            </a:r>
            <a:r>
              <a:rPr lang="en-US" sz="2400" baseline="30000"/>
              <a:t>2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(</a:t>
            </a:r>
            <a:r>
              <a:rPr lang="en-US" sz="2400" i="1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log</a:t>
            </a:r>
            <a:r>
              <a:rPr lang="en-US" sz="2400" i="1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), with </a:t>
            </a:r>
            <a:r>
              <a:rPr lang="en-US" sz="2400" i="1">
                <a:sym typeface="Symbol" pitchFamily="18" charset="2"/>
              </a:rPr>
              <a:t>c</a:t>
            </a:r>
            <a:r>
              <a:rPr lang="en-US" sz="2400">
                <a:sym typeface="Symbol" pitchFamily="18" charset="2"/>
              </a:rPr>
              <a:t> = 1 and </a:t>
            </a:r>
            <a:r>
              <a:rPr lang="en-US" sz="2400" i="1"/>
              <a:t>n</a:t>
            </a:r>
            <a:r>
              <a:rPr lang="en-US" sz="2400" i="1" baseline="-25000"/>
              <a:t>0</a:t>
            </a:r>
            <a:r>
              <a:rPr lang="en-US" sz="2400">
                <a:sym typeface="Symbol" pitchFamily="18" charset="2"/>
              </a:rPr>
              <a:t> =1.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 i="1"/>
              <a:t>Examples </a:t>
            </a:r>
            <a:r>
              <a:rPr lang="en-US" sz="2000"/>
              <a:t>of functions in </a:t>
            </a:r>
            <a:r>
              <a:rPr lang="en-US" sz="2000">
                <a:sym typeface="Symbol" pitchFamily="18" charset="2"/>
              </a:rPr>
              <a:t>(</a:t>
            </a:r>
            <a:r>
              <a:rPr lang="en-US" sz="2000" i="1"/>
              <a:t>n</a:t>
            </a:r>
            <a:r>
              <a:rPr lang="en-US" sz="2000" baseline="30000"/>
              <a:t>2</a:t>
            </a:r>
            <a:r>
              <a:rPr lang="en-US" sz="2000">
                <a:sym typeface="Symbol" pitchFamily="18" charset="2"/>
              </a:rPr>
              <a:t>):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n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, n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 – n, 1000n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+1000n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n</a:t>
            </a:r>
            <a:r>
              <a:rPr lang="en-US" sz="2000" baseline="30000">
                <a:sym typeface="Symbol" pitchFamily="18" charset="2"/>
              </a:rPr>
              <a:t>3</a:t>
            </a:r>
            <a:r>
              <a:rPr lang="en-US" sz="2000">
                <a:sym typeface="Symbol" pitchFamily="18" charset="2"/>
              </a:rPr>
              <a:t>, n</a:t>
            </a:r>
            <a:r>
              <a:rPr lang="en-US" sz="2000" baseline="30000">
                <a:sym typeface="Symbol" pitchFamily="18" charset="2"/>
              </a:rPr>
              <a:t>2.00001</a:t>
            </a:r>
            <a:r>
              <a:rPr lang="en-US" sz="2000">
                <a:sym typeface="Symbol" pitchFamily="18" charset="2"/>
              </a:rPr>
              <a:t>, n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loglog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, 2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 baseline="60000">
                <a:sym typeface="Symbol" pitchFamily="18" charset="2"/>
              </a:rPr>
              <a:t>n</a:t>
            </a:r>
          </a:p>
        </p:txBody>
      </p:sp>
      <p:grpSp>
        <p:nvGrpSpPr>
          <p:cNvPr id="54302" name="Group 1054"/>
          <p:cNvGrpSpPr>
            <a:grpSpLocks/>
          </p:cNvGrpSpPr>
          <p:nvPr/>
        </p:nvGrpSpPr>
        <p:grpSpPr bwMode="auto">
          <a:xfrm>
            <a:off x="2787650" y="1920875"/>
            <a:ext cx="2314575" cy="2178050"/>
            <a:chOff x="2109" y="2830"/>
            <a:chExt cx="1458" cy="1372"/>
          </a:xfrm>
        </p:grpSpPr>
        <p:sp>
          <p:nvSpPr>
            <p:cNvPr id="54284" name="Line 1036"/>
            <p:cNvSpPr>
              <a:spLocks noChangeShapeType="1"/>
            </p:cNvSpPr>
            <p:nvPr/>
          </p:nvSpPr>
          <p:spPr bwMode="auto">
            <a:xfrm>
              <a:off x="2118" y="2848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5" name="Line 1037"/>
            <p:cNvSpPr>
              <a:spLocks noChangeShapeType="1"/>
            </p:cNvSpPr>
            <p:nvPr/>
          </p:nvSpPr>
          <p:spPr bwMode="auto">
            <a:xfrm>
              <a:off x="2109" y="4034"/>
              <a:ext cx="1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6" name="Freeform 1038"/>
            <p:cNvSpPr>
              <a:spLocks/>
            </p:cNvSpPr>
            <p:nvPr/>
          </p:nvSpPr>
          <p:spPr bwMode="auto">
            <a:xfrm>
              <a:off x="2118" y="2999"/>
              <a:ext cx="1092" cy="964"/>
            </a:xfrm>
            <a:custGeom>
              <a:avLst/>
              <a:gdLst>
                <a:gd name="T0" fmla="*/ 0 w 1092"/>
                <a:gd name="T1" fmla="*/ 830 h 964"/>
                <a:gd name="T2" fmla="*/ 76 w 1092"/>
                <a:gd name="T3" fmla="*/ 609 h 964"/>
                <a:gd name="T4" fmla="*/ 152 w 1092"/>
                <a:gd name="T5" fmla="*/ 711 h 964"/>
                <a:gd name="T6" fmla="*/ 220 w 1092"/>
                <a:gd name="T7" fmla="*/ 940 h 964"/>
                <a:gd name="T8" fmla="*/ 322 w 1092"/>
                <a:gd name="T9" fmla="*/ 567 h 964"/>
                <a:gd name="T10" fmla="*/ 567 w 1092"/>
                <a:gd name="T11" fmla="*/ 364 h 964"/>
                <a:gd name="T12" fmla="*/ 1092 w 1092"/>
                <a:gd name="T13" fmla="*/ 0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2" h="964">
                  <a:moveTo>
                    <a:pt x="0" y="830"/>
                  </a:moveTo>
                  <a:cubicBezTo>
                    <a:pt x="25" y="729"/>
                    <a:pt x="51" y="629"/>
                    <a:pt x="76" y="609"/>
                  </a:cubicBezTo>
                  <a:cubicBezTo>
                    <a:pt x="101" y="589"/>
                    <a:pt x="128" y="656"/>
                    <a:pt x="152" y="711"/>
                  </a:cubicBezTo>
                  <a:cubicBezTo>
                    <a:pt x="176" y="766"/>
                    <a:pt x="192" y="964"/>
                    <a:pt x="220" y="940"/>
                  </a:cubicBezTo>
                  <a:cubicBezTo>
                    <a:pt x="248" y="916"/>
                    <a:pt x="264" y="663"/>
                    <a:pt x="322" y="567"/>
                  </a:cubicBezTo>
                  <a:cubicBezTo>
                    <a:pt x="380" y="471"/>
                    <a:pt x="439" y="459"/>
                    <a:pt x="567" y="364"/>
                  </a:cubicBezTo>
                  <a:cubicBezTo>
                    <a:pt x="695" y="269"/>
                    <a:pt x="893" y="134"/>
                    <a:pt x="109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7" name="Freeform 1039"/>
            <p:cNvSpPr>
              <a:spLocks/>
            </p:cNvSpPr>
            <p:nvPr/>
          </p:nvSpPr>
          <p:spPr bwMode="auto">
            <a:xfrm>
              <a:off x="2118" y="3270"/>
              <a:ext cx="1118" cy="525"/>
            </a:xfrm>
            <a:custGeom>
              <a:avLst/>
              <a:gdLst>
                <a:gd name="T0" fmla="*/ 0 w 1118"/>
                <a:gd name="T1" fmla="*/ 76 h 525"/>
                <a:gd name="T2" fmla="*/ 135 w 1118"/>
                <a:gd name="T3" fmla="*/ 245 h 525"/>
                <a:gd name="T4" fmla="*/ 305 w 1118"/>
                <a:gd name="T5" fmla="*/ 161 h 525"/>
                <a:gd name="T6" fmla="*/ 432 w 1118"/>
                <a:gd name="T7" fmla="*/ 474 h 525"/>
                <a:gd name="T8" fmla="*/ 652 w 1118"/>
                <a:gd name="T9" fmla="*/ 466 h 525"/>
                <a:gd name="T10" fmla="*/ 804 w 1118"/>
                <a:gd name="T11" fmla="*/ 186 h 525"/>
                <a:gd name="T12" fmla="*/ 1118 w 1118"/>
                <a:gd name="T13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8" h="525">
                  <a:moveTo>
                    <a:pt x="0" y="76"/>
                  </a:moveTo>
                  <a:cubicBezTo>
                    <a:pt x="42" y="153"/>
                    <a:pt x="84" y="231"/>
                    <a:pt x="135" y="245"/>
                  </a:cubicBezTo>
                  <a:cubicBezTo>
                    <a:pt x="186" y="259"/>
                    <a:pt x="256" y="123"/>
                    <a:pt x="305" y="161"/>
                  </a:cubicBezTo>
                  <a:cubicBezTo>
                    <a:pt x="354" y="199"/>
                    <a:pt x="374" y="423"/>
                    <a:pt x="432" y="474"/>
                  </a:cubicBezTo>
                  <a:cubicBezTo>
                    <a:pt x="490" y="525"/>
                    <a:pt x="590" y="514"/>
                    <a:pt x="652" y="466"/>
                  </a:cubicBezTo>
                  <a:cubicBezTo>
                    <a:pt x="714" y="418"/>
                    <a:pt x="726" y="264"/>
                    <a:pt x="804" y="186"/>
                  </a:cubicBezTo>
                  <a:cubicBezTo>
                    <a:pt x="882" y="108"/>
                    <a:pt x="1000" y="54"/>
                    <a:pt x="111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8" name="Line 1040"/>
            <p:cNvSpPr>
              <a:spLocks noChangeShapeType="1"/>
            </p:cNvSpPr>
            <p:nvPr/>
          </p:nvSpPr>
          <p:spPr bwMode="auto">
            <a:xfrm>
              <a:off x="2465" y="3532"/>
              <a:ext cx="0" cy="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9" name="Text Box 1041"/>
            <p:cNvSpPr txBox="1">
              <a:spLocks noChangeArrowheads="1"/>
            </p:cNvSpPr>
            <p:nvPr/>
          </p:nvSpPr>
          <p:spPr bwMode="auto">
            <a:xfrm>
              <a:off x="3094" y="2830"/>
              <a:ext cx="32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f(n)</a:t>
              </a:r>
            </a:p>
          </p:txBody>
        </p:sp>
        <p:sp>
          <p:nvSpPr>
            <p:cNvPr id="54290" name="Text Box 1042"/>
            <p:cNvSpPr txBox="1">
              <a:spLocks noChangeArrowheads="1"/>
            </p:cNvSpPr>
            <p:nvPr/>
          </p:nvSpPr>
          <p:spPr bwMode="auto">
            <a:xfrm>
              <a:off x="3152" y="3094"/>
              <a:ext cx="4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cg(n)</a:t>
              </a:r>
            </a:p>
          </p:txBody>
        </p:sp>
        <p:sp>
          <p:nvSpPr>
            <p:cNvPr id="54291" name="Text Box 1043"/>
            <p:cNvSpPr txBox="1">
              <a:spLocks noChangeArrowheads="1"/>
            </p:cNvSpPr>
            <p:nvPr/>
          </p:nvSpPr>
          <p:spPr bwMode="auto">
            <a:xfrm>
              <a:off x="2365" y="3990"/>
              <a:ext cx="23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n</a:t>
              </a:r>
              <a:r>
                <a:rPr lang="en-US" sz="1600" baseline="-25000"/>
                <a:t>0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z="3200"/>
              <a:t>Big Theta(</a:t>
            </a:r>
            <a:r>
              <a:rPr lang="en-US" sz="3200">
                <a:sym typeface="Symbol" pitchFamily="18" charset="2"/>
              </a:rPr>
              <a:t></a:t>
            </a:r>
            <a:r>
              <a:rPr lang="en-US" sz="3200"/>
              <a:t>) Notation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077200" cy="5486400"/>
          </a:xfrm>
        </p:spPr>
        <p:txBody>
          <a:bodyPr/>
          <a:lstStyle/>
          <a:p>
            <a:r>
              <a:rPr lang="en-US" sz="2400"/>
              <a:t>f(</a:t>
            </a:r>
            <a:r>
              <a:rPr lang="en-US" sz="2400" i="1"/>
              <a:t>n</a:t>
            </a:r>
            <a:r>
              <a:rPr lang="en-US" sz="2400"/>
              <a:t>) = </a:t>
            </a:r>
            <a:r>
              <a:rPr lang="en-US" sz="2000">
                <a:sym typeface="Symbol" pitchFamily="18" charset="2"/>
              </a:rPr>
              <a:t></a:t>
            </a:r>
            <a:r>
              <a:rPr lang="en-US" sz="2400"/>
              <a:t>(g(</a:t>
            </a:r>
            <a:r>
              <a:rPr lang="en-US" sz="2400" i="1"/>
              <a:t>n</a:t>
            </a:r>
            <a:r>
              <a:rPr lang="en-US" sz="2400"/>
              <a:t>)):  if there exist positive </a:t>
            </a:r>
            <a:r>
              <a:rPr lang="en-US" sz="2400" i="1">
                <a:solidFill>
                  <a:schemeClr val="hlink"/>
                </a:solidFill>
              </a:rPr>
              <a:t>constants c</a:t>
            </a:r>
            <a:r>
              <a:rPr lang="en-US" sz="2400" i="1" baseline="-25000">
                <a:solidFill>
                  <a:schemeClr val="hlink"/>
                </a:solidFill>
              </a:rPr>
              <a:t>1</a:t>
            </a:r>
            <a:r>
              <a:rPr lang="en-US" sz="2400" i="1">
                <a:solidFill>
                  <a:schemeClr val="hlink"/>
                </a:solidFill>
              </a:rPr>
              <a:t>, c</a:t>
            </a:r>
            <a:r>
              <a:rPr lang="en-US" sz="2400" i="1" baseline="-25000">
                <a:solidFill>
                  <a:schemeClr val="hlink"/>
                </a:solidFill>
              </a:rPr>
              <a:t>2</a:t>
            </a:r>
            <a:r>
              <a:rPr lang="en-US" sz="2400" i="1">
                <a:solidFill>
                  <a:schemeClr val="hlink"/>
                </a:solidFill>
              </a:rPr>
              <a:t>, </a:t>
            </a:r>
            <a:r>
              <a:rPr lang="en-US" sz="2400" i="1"/>
              <a:t> </a:t>
            </a:r>
            <a:r>
              <a:rPr lang="en-US" sz="2400"/>
              <a:t>and </a:t>
            </a:r>
            <a:r>
              <a:rPr lang="en-US" sz="2400" i="1">
                <a:solidFill>
                  <a:schemeClr val="hlink"/>
                </a:solidFill>
              </a:rPr>
              <a:t>n</a:t>
            </a:r>
            <a:r>
              <a:rPr lang="en-US" sz="2400" i="1" baseline="-25000">
                <a:solidFill>
                  <a:schemeClr val="hlink"/>
                </a:solidFill>
              </a:rPr>
              <a:t>0</a:t>
            </a:r>
            <a:r>
              <a:rPr lang="en-US" sz="2400"/>
              <a:t> such that </a:t>
            </a:r>
            <a:r>
              <a:rPr lang="en-US" sz="2400" i="1"/>
              <a:t>c</a:t>
            </a:r>
            <a:r>
              <a:rPr lang="en-US" sz="2400" i="1" baseline="-25000"/>
              <a:t>1</a:t>
            </a:r>
            <a:r>
              <a:rPr lang="en-US" sz="2400"/>
              <a:t> g(n) &lt;= f(n) &lt;= </a:t>
            </a:r>
            <a:r>
              <a:rPr lang="en-US" sz="2400" i="1"/>
              <a:t>c</a:t>
            </a:r>
            <a:r>
              <a:rPr lang="en-US" sz="2400" i="1" baseline="-25000"/>
              <a:t>2</a:t>
            </a:r>
            <a:r>
              <a:rPr lang="en-US" sz="2400" i="1"/>
              <a:t> </a:t>
            </a:r>
            <a:r>
              <a:rPr lang="en-US" sz="2400"/>
              <a:t>g(n) when n &gt;= </a:t>
            </a:r>
            <a:r>
              <a:rPr lang="en-US" sz="2400" i="1"/>
              <a:t>n</a:t>
            </a:r>
            <a:r>
              <a:rPr lang="en-US" sz="2400" i="1" baseline="-25000"/>
              <a:t>0</a:t>
            </a:r>
          </a:p>
          <a:p>
            <a:endParaRPr lang="en-US" sz="2400" i="1" baseline="-25000"/>
          </a:p>
          <a:p>
            <a:endParaRPr lang="en-US" sz="2400" i="1" baseline="-25000"/>
          </a:p>
          <a:p>
            <a:endParaRPr lang="en-US" sz="2400" i="1" baseline="-25000"/>
          </a:p>
          <a:p>
            <a:endParaRPr lang="en-US" sz="2400" i="1" baseline="-25000"/>
          </a:p>
          <a:p>
            <a:endParaRPr lang="en-US" sz="2400" i="1" baseline="-25000"/>
          </a:p>
          <a:p>
            <a:endParaRPr lang="en-US" sz="2400" i="1" baseline="-25000"/>
          </a:p>
          <a:p>
            <a:endParaRPr lang="en-US" sz="2400" i="1" baseline="-25000"/>
          </a:p>
          <a:p>
            <a:endParaRPr lang="en-US" sz="2400"/>
          </a:p>
          <a:p>
            <a:r>
              <a:rPr lang="en-US" sz="2400"/>
              <a:t>g(n) is an asymptotically tight bound for f(n).</a:t>
            </a:r>
          </a:p>
          <a:p>
            <a:r>
              <a:rPr lang="en-US" sz="2400"/>
              <a:t>Example: n</a:t>
            </a:r>
            <a:r>
              <a:rPr lang="en-US" sz="2400" baseline="30000"/>
              <a:t>2</a:t>
            </a:r>
            <a:r>
              <a:rPr lang="en-US" sz="2400"/>
              <a:t>/2-2n = </a:t>
            </a:r>
            <a:r>
              <a:rPr lang="en-US" sz="2400">
                <a:sym typeface="Symbol" pitchFamily="18" charset="2"/>
              </a:rPr>
              <a:t>(n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), with </a:t>
            </a:r>
            <a:r>
              <a:rPr lang="en-US" sz="2400" i="1"/>
              <a:t>c</a:t>
            </a:r>
            <a:r>
              <a:rPr lang="en-US" sz="2400" i="1" baseline="-25000"/>
              <a:t>1</a:t>
            </a:r>
            <a:r>
              <a:rPr lang="en-US" sz="2400">
                <a:sym typeface="Symbol" pitchFamily="18" charset="2"/>
              </a:rPr>
              <a:t> = ¼, </a:t>
            </a:r>
            <a:r>
              <a:rPr lang="en-US" sz="2400" i="1"/>
              <a:t>c</a:t>
            </a:r>
            <a:r>
              <a:rPr lang="en-US" sz="2400" i="1" baseline="-25000"/>
              <a:t>2</a:t>
            </a:r>
            <a:r>
              <a:rPr lang="en-US" sz="2400">
                <a:sym typeface="Symbol" pitchFamily="18" charset="2"/>
              </a:rPr>
              <a:t> = ½, and </a:t>
            </a:r>
            <a:r>
              <a:rPr lang="en-US" sz="2400" i="1">
                <a:cs typeface="Tahoma" pitchFamily="34" charset="0"/>
              </a:rPr>
              <a:t>n</a:t>
            </a:r>
            <a:r>
              <a:rPr lang="en-US" sz="2400" i="1" baseline="-25000">
                <a:cs typeface="Tahoma" pitchFamily="34" charset="0"/>
              </a:rPr>
              <a:t>0 </a:t>
            </a:r>
            <a:r>
              <a:rPr lang="en-US" sz="2400">
                <a:sym typeface="Symbol" pitchFamily="18" charset="2"/>
              </a:rPr>
              <a:t>=8.</a:t>
            </a:r>
            <a:endParaRPr lang="en-US" sz="2400"/>
          </a:p>
          <a:p>
            <a:pPr lvl="1"/>
            <a:endParaRPr lang="en-US" sz="2400" i="1" baseline="-25000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2946400" y="2408238"/>
            <a:ext cx="0" cy="1841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2946400" y="4237038"/>
            <a:ext cx="18684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2" name="Freeform 22"/>
          <p:cNvSpPr>
            <a:spLocks/>
          </p:cNvSpPr>
          <p:nvPr/>
        </p:nvSpPr>
        <p:spPr bwMode="auto">
          <a:xfrm>
            <a:off x="2959100" y="3119438"/>
            <a:ext cx="1895475" cy="1103312"/>
          </a:xfrm>
          <a:custGeom>
            <a:avLst/>
            <a:gdLst>
              <a:gd name="T0" fmla="*/ 0 w 1194"/>
              <a:gd name="T1" fmla="*/ 695 h 695"/>
              <a:gd name="T2" fmla="*/ 186 w 1194"/>
              <a:gd name="T3" fmla="*/ 449 h 695"/>
              <a:gd name="T4" fmla="*/ 576 w 1194"/>
              <a:gd name="T5" fmla="*/ 322 h 695"/>
              <a:gd name="T6" fmla="*/ 839 w 1194"/>
              <a:gd name="T7" fmla="*/ 119 h 695"/>
              <a:gd name="T8" fmla="*/ 1194 w 1194"/>
              <a:gd name="T9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4" h="695">
                <a:moveTo>
                  <a:pt x="0" y="695"/>
                </a:moveTo>
                <a:cubicBezTo>
                  <a:pt x="45" y="603"/>
                  <a:pt x="90" y="511"/>
                  <a:pt x="186" y="449"/>
                </a:cubicBezTo>
                <a:cubicBezTo>
                  <a:pt x="282" y="387"/>
                  <a:pt x="467" y="377"/>
                  <a:pt x="576" y="322"/>
                </a:cubicBezTo>
                <a:cubicBezTo>
                  <a:pt x="685" y="267"/>
                  <a:pt x="736" y="173"/>
                  <a:pt x="839" y="119"/>
                </a:cubicBezTo>
                <a:cubicBezTo>
                  <a:pt x="942" y="65"/>
                  <a:pt x="1068" y="32"/>
                  <a:pt x="119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3" name="Freeform 23"/>
          <p:cNvSpPr>
            <a:spLocks/>
          </p:cNvSpPr>
          <p:nvPr/>
        </p:nvSpPr>
        <p:spPr bwMode="auto">
          <a:xfrm>
            <a:off x="2959100" y="2152650"/>
            <a:ext cx="1882775" cy="2070100"/>
          </a:xfrm>
          <a:custGeom>
            <a:avLst/>
            <a:gdLst>
              <a:gd name="T0" fmla="*/ 0 w 1186"/>
              <a:gd name="T1" fmla="*/ 1304 h 1304"/>
              <a:gd name="T2" fmla="*/ 85 w 1186"/>
              <a:gd name="T3" fmla="*/ 813 h 1304"/>
              <a:gd name="T4" fmla="*/ 186 w 1186"/>
              <a:gd name="T5" fmla="*/ 542 h 1304"/>
              <a:gd name="T6" fmla="*/ 381 w 1186"/>
              <a:gd name="T7" fmla="*/ 347 h 1304"/>
              <a:gd name="T8" fmla="*/ 601 w 1186"/>
              <a:gd name="T9" fmla="*/ 186 h 1304"/>
              <a:gd name="T10" fmla="*/ 1186 w 1186"/>
              <a:gd name="T11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6" h="1304">
                <a:moveTo>
                  <a:pt x="0" y="1304"/>
                </a:moveTo>
                <a:cubicBezTo>
                  <a:pt x="27" y="1122"/>
                  <a:pt x="54" y="940"/>
                  <a:pt x="85" y="813"/>
                </a:cubicBezTo>
                <a:cubicBezTo>
                  <a:pt x="116" y="686"/>
                  <a:pt x="137" y="620"/>
                  <a:pt x="186" y="542"/>
                </a:cubicBezTo>
                <a:cubicBezTo>
                  <a:pt x="235" y="464"/>
                  <a:pt x="312" y="406"/>
                  <a:pt x="381" y="347"/>
                </a:cubicBezTo>
                <a:cubicBezTo>
                  <a:pt x="450" y="288"/>
                  <a:pt x="467" y="244"/>
                  <a:pt x="601" y="186"/>
                </a:cubicBezTo>
                <a:cubicBezTo>
                  <a:pt x="735" y="128"/>
                  <a:pt x="960" y="64"/>
                  <a:pt x="118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4" name="Freeform 24"/>
          <p:cNvSpPr>
            <a:spLocks/>
          </p:cNvSpPr>
          <p:nvPr/>
        </p:nvSpPr>
        <p:spPr bwMode="auto">
          <a:xfrm>
            <a:off x="2959100" y="2582863"/>
            <a:ext cx="1895475" cy="1492250"/>
          </a:xfrm>
          <a:custGeom>
            <a:avLst/>
            <a:gdLst>
              <a:gd name="T0" fmla="*/ 0 w 1194"/>
              <a:gd name="T1" fmla="*/ 491 h 940"/>
              <a:gd name="T2" fmla="*/ 144 w 1194"/>
              <a:gd name="T3" fmla="*/ 677 h 940"/>
              <a:gd name="T4" fmla="*/ 271 w 1194"/>
              <a:gd name="T5" fmla="*/ 906 h 940"/>
              <a:gd name="T6" fmla="*/ 398 w 1194"/>
              <a:gd name="T7" fmla="*/ 474 h 940"/>
              <a:gd name="T8" fmla="*/ 1194 w 1194"/>
              <a:gd name="T9" fmla="*/ 0 h 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4" h="940">
                <a:moveTo>
                  <a:pt x="0" y="491"/>
                </a:moveTo>
                <a:cubicBezTo>
                  <a:pt x="49" y="549"/>
                  <a:pt x="99" y="608"/>
                  <a:pt x="144" y="677"/>
                </a:cubicBezTo>
                <a:cubicBezTo>
                  <a:pt x="189" y="746"/>
                  <a:pt x="229" y="940"/>
                  <a:pt x="271" y="906"/>
                </a:cubicBezTo>
                <a:cubicBezTo>
                  <a:pt x="313" y="872"/>
                  <a:pt x="244" y="625"/>
                  <a:pt x="398" y="474"/>
                </a:cubicBezTo>
                <a:cubicBezTo>
                  <a:pt x="552" y="323"/>
                  <a:pt x="873" y="161"/>
                  <a:pt x="119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3429000" y="2806700"/>
            <a:ext cx="0" cy="1430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3271838" y="4179888"/>
            <a:ext cx="373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</a:t>
            </a:r>
            <a:r>
              <a:rPr lang="en-US" sz="1600" baseline="-25000"/>
              <a:t>0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4746625" y="2411413"/>
            <a:ext cx="581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 f(n)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4764088" y="2862263"/>
            <a:ext cx="735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</a:t>
            </a:r>
            <a:r>
              <a:rPr lang="en-US" sz="1600" baseline="-25000"/>
              <a:t>1</a:t>
            </a:r>
            <a:r>
              <a:rPr lang="en-US" sz="1600"/>
              <a:t>g(n)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737100" y="1878013"/>
            <a:ext cx="735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</a:t>
            </a:r>
            <a:r>
              <a:rPr lang="en-US" sz="1600" baseline="-25000"/>
              <a:t>2</a:t>
            </a:r>
            <a:r>
              <a:rPr lang="en-US" sz="1600"/>
              <a:t>g(n)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z="3200"/>
              <a:t>Asymptotic Notations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4813" y="990600"/>
            <a:ext cx="8423275" cy="5486400"/>
          </a:xfrm>
        </p:spPr>
        <p:txBody>
          <a:bodyPr/>
          <a:lstStyle/>
          <a:p>
            <a:r>
              <a:rPr lang="en-US" sz="2000" dirty="0"/>
              <a:t>f(</a:t>
            </a:r>
            <a:r>
              <a:rPr lang="en-US" sz="2000" i="1" dirty="0"/>
              <a:t>n</a:t>
            </a:r>
            <a:r>
              <a:rPr lang="en-US" sz="2000" dirty="0"/>
              <a:t>) = </a:t>
            </a:r>
            <a:r>
              <a:rPr lang="en-US" sz="2000" dirty="0">
                <a:sym typeface="Symbol" pitchFamily="18" charset="2"/>
              </a:rPr>
              <a:t></a:t>
            </a:r>
            <a:r>
              <a:rPr lang="en-US" sz="2000" dirty="0"/>
              <a:t>(g(</a:t>
            </a:r>
            <a:r>
              <a:rPr lang="en-US" sz="2000" i="1" dirty="0"/>
              <a:t>n</a:t>
            </a:r>
            <a:r>
              <a:rPr lang="en-US" sz="2000" dirty="0"/>
              <a:t>)) means f(n) and g(n) grow at the same rate.  </a:t>
            </a:r>
            <a:r>
              <a:rPr lang="en-US" sz="2000" dirty="0">
                <a:solidFill>
                  <a:srgbClr val="CA02C5"/>
                </a:solidFill>
                <a:sym typeface="Symbol" pitchFamily="18" charset="2"/>
              </a:rPr>
              <a:t>  =</a:t>
            </a:r>
            <a:endParaRPr lang="en-US" sz="2000" dirty="0"/>
          </a:p>
          <a:p>
            <a:r>
              <a:rPr lang="en-US" sz="2000" dirty="0"/>
              <a:t>f(</a:t>
            </a:r>
            <a:r>
              <a:rPr lang="en-US" sz="2000" i="1" dirty="0"/>
              <a:t>n</a:t>
            </a:r>
            <a:r>
              <a:rPr lang="en-US" sz="2000" dirty="0"/>
              <a:t>) = </a:t>
            </a:r>
            <a:r>
              <a:rPr lang="en-US" sz="2000" dirty="0">
                <a:sym typeface="Symbol" pitchFamily="18" charset="2"/>
              </a:rPr>
              <a:t>O</a:t>
            </a:r>
            <a:r>
              <a:rPr lang="en-US" sz="2000" dirty="0"/>
              <a:t>(g(</a:t>
            </a:r>
            <a:r>
              <a:rPr lang="en-US" sz="2000" i="1" dirty="0"/>
              <a:t>n</a:t>
            </a:r>
            <a:r>
              <a:rPr lang="en-US" sz="2000" dirty="0"/>
              <a:t>)) means f(n) grows at a rate no faster than g(n). </a:t>
            </a:r>
            <a:r>
              <a:rPr lang="en-US" sz="2000" dirty="0">
                <a:solidFill>
                  <a:srgbClr val="CA02C5"/>
                </a:solidFill>
                <a:sym typeface="Symbol" pitchFamily="18" charset="2"/>
              </a:rPr>
              <a:t>O  </a:t>
            </a:r>
            <a:endParaRPr lang="en-US" sz="2000" dirty="0">
              <a:solidFill>
                <a:srgbClr val="CA02C5"/>
              </a:solidFill>
            </a:endParaRPr>
          </a:p>
          <a:p>
            <a:r>
              <a:rPr lang="en-US" sz="2000" dirty="0"/>
              <a:t>f(</a:t>
            </a:r>
            <a:r>
              <a:rPr lang="en-US" sz="2000" i="1" dirty="0"/>
              <a:t>n</a:t>
            </a:r>
            <a:r>
              <a:rPr lang="en-US" sz="2000" dirty="0"/>
              <a:t>) = </a:t>
            </a:r>
            <a:r>
              <a:rPr lang="en-US" sz="2000" dirty="0">
                <a:sym typeface="Symbol" pitchFamily="18" charset="2"/>
              </a:rPr>
              <a:t></a:t>
            </a:r>
            <a:r>
              <a:rPr lang="en-US" sz="2000" dirty="0"/>
              <a:t>(g(</a:t>
            </a:r>
            <a:r>
              <a:rPr lang="en-US" sz="2000" i="1" dirty="0"/>
              <a:t>n</a:t>
            </a:r>
            <a:r>
              <a:rPr lang="en-US" sz="2000" dirty="0"/>
              <a:t>)) means f(n) grows at a rate no slower than g(n). </a:t>
            </a:r>
            <a:r>
              <a:rPr lang="en-US" sz="2000" dirty="0">
                <a:solidFill>
                  <a:srgbClr val="CA02C5"/>
                </a:solidFill>
                <a:sym typeface="Symbol" pitchFamily="18" charset="2"/>
              </a:rPr>
              <a:t>  </a:t>
            </a:r>
          </a:p>
          <a:p>
            <a:r>
              <a:rPr lang="en-US" sz="2000" dirty="0"/>
              <a:t>Another way to determine the relative growth rates of two functions f(n) and g(n) is to compute</a:t>
            </a:r>
          </a:p>
          <a:p>
            <a:endParaRPr lang="en-US" sz="1200" dirty="0"/>
          </a:p>
          <a:p>
            <a:pPr lvl="1"/>
            <a:r>
              <a:rPr lang="en-US" sz="2000" dirty="0"/>
              <a:t>The limit is 0: </a:t>
            </a:r>
            <a:r>
              <a:rPr lang="en-US" sz="2000" dirty="0">
                <a:solidFill>
                  <a:srgbClr val="CA02C5"/>
                </a:solidFill>
              </a:rPr>
              <a:t>f(n) = O(g(n))</a:t>
            </a:r>
          </a:p>
          <a:p>
            <a:pPr lvl="1"/>
            <a:r>
              <a:rPr lang="en-US" sz="2000" dirty="0"/>
              <a:t>The limit is </a:t>
            </a:r>
            <a:r>
              <a:rPr lang="en-US" sz="2000" i="1" dirty="0"/>
              <a:t>c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 0: </a:t>
            </a:r>
            <a:r>
              <a:rPr lang="en-US" sz="2000" dirty="0">
                <a:solidFill>
                  <a:srgbClr val="CA02C5"/>
                </a:solidFill>
                <a:sym typeface="Symbol" pitchFamily="18" charset="2"/>
              </a:rPr>
              <a:t>f(n) = (g(n))</a:t>
            </a:r>
          </a:p>
          <a:p>
            <a:pPr lvl="1"/>
            <a:r>
              <a:rPr lang="en-US" sz="2000" dirty="0"/>
              <a:t>The limit is </a:t>
            </a:r>
            <a:r>
              <a:rPr lang="en-US" sz="2000" dirty="0">
                <a:sym typeface="Symbol" pitchFamily="18" charset="2"/>
              </a:rPr>
              <a:t>: </a:t>
            </a:r>
            <a:r>
              <a:rPr lang="en-US" sz="2000" dirty="0">
                <a:solidFill>
                  <a:srgbClr val="CA02C5"/>
                </a:solidFill>
                <a:sym typeface="Symbol" pitchFamily="18" charset="2"/>
              </a:rPr>
              <a:t>f(n) = (g(n))</a:t>
            </a:r>
          </a:p>
          <a:p>
            <a:pPr lvl="1"/>
            <a:r>
              <a:rPr lang="en-US" sz="2000" dirty="0"/>
              <a:t>The limit oscillates: no relation</a:t>
            </a:r>
          </a:p>
          <a:p>
            <a:pPr lvl="1">
              <a:buFont typeface="Wingdings" pitchFamily="2" charset="2"/>
              <a:buNone/>
            </a:pPr>
            <a:r>
              <a:rPr lang="en-US" sz="2400" b="1" dirty="0" err="1"/>
              <a:t>L’Hopital’s</a:t>
            </a:r>
            <a:r>
              <a:rPr lang="en-US" sz="2400" b="1" dirty="0"/>
              <a:t> rule:</a:t>
            </a:r>
          </a:p>
          <a:p>
            <a:pPr lvl="2">
              <a:buFont typeface="Wingdings" pitchFamily="2" charset="2"/>
              <a:buNone/>
            </a:pPr>
            <a:r>
              <a:rPr lang="en-US" b="1" dirty="0"/>
              <a:t>	</a:t>
            </a:r>
            <a:r>
              <a:rPr lang="en-US" sz="2000" dirty="0"/>
              <a:t>if      </a:t>
            </a:r>
            <a:r>
              <a:rPr lang="en-US" sz="2000" b="1" dirty="0"/>
              <a:t>                   </a:t>
            </a:r>
            <a:r>
              <a:rPr lang="en-US" sz="2000" dirty="0"/>
              <a:t>and</a:t>
            </a:r>
            <a:r>
              <a:rPr lang="en-US" sz="2000" b="1" dirty="0"/>
              <a:t>                         , </a:t>
            </a:r>
            <a:r>
              <a:rPr lang="en-US" sz="2000" dirty="0"/>
              <a:t>then</a:t>
            </a:r>
          </a:p>
          <a:p>
            <a:pPr lvl="2">
              <a:buFont typeface="Wingdings" pitchFamily="2" charset="2"/>
              <a:buNone/>
            </a:pPr>
            <a:endParaRPr lang="en-US" sz="900" dirty="0"/>
          </a:p>
          <a:p>
            <a:pPr lvl="2">
              <a:buFont typeface="Wingdings" pitchFamily="2" charset="2"/>
              <a:buNone/>
            </a:pPr>
            <a:r>
              <a:rPr lang="en-US" sz="2000" dirty="0"/>
              <a:t>where f’(n) and g’(n) are the derivatives of f(n) and g(n), respectively. </a:t>
            </a:r>
            <a:endParaRPr lang="en-US" sz="2000" dirty="0">
              <a:sym typeface="Symbol" pitchFamily="18" charset="2"/>
            </a:endParaRPr>
          </a:p>
        </p:txBody>
      </p:sp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1873250" y="5018088"/>
          <a:ext cx="12827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Equation" r:id="rId3" imgW="1054080" imgH="228600" progId="Equation.3">
                  <p:embed/>
                </p:oleObj>
              </mc:Choice>
              <mc:Fallback>
                <p:oleObj name="Equation" r:id="rId3" imgW="105408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5018088"/>
                        <a:ext cx="128270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3722688" y="5003800"/>
          <a:ext cx="12795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tion" r:id="rId5" imgW="1041120" imgH="228600" progId="Equation.3">
                  <p:embed/>
                </p:oleObj>
              </mc:Choice>
              <mc:Fallback>
                <p:oleObj name="Equation" r:id="rId5" imgW="104112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5003800"/>
                        <a:ext cx="12795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5697538" y="4884738"/>
          <a:ext cx="22256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7" imgW="1765080" imgH="444240" progId="Equation.3">
                  <p:embed/>
                </p:oleObj>
              </mc:Choice>
              <mc:Fallback>
                <p:oleObj name="Equation" r:id="rId7" imgW="1765080" imgH="444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38" y="4884738"/>
                        <a:ext cx="22256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3989388" y="2452688"/>
          <a:ext cx="10239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9" imgW="812520" imgH="419040" progId="Equation.3">
                  <p:embed/>
                </p:oleObj>
              </mc:Choice>
              <mc:Fallback>
                <p:oleObj name="Equation" r:id="rId9" imgW="81252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2452688"/>
                        <a:ext cx="1023937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17500"/>
            <a:ext cx="7772400" cy="609600"/>
          </a:xfrm>
        </p:spPr>
        <p:txBody>
          <a:bodyPr/>
          <a:lstStyle/>
          <a:p>
            <a:r>
              <a:rPr lang="en-US" sz="3200"/>
              <a:t>Properties of Asymptotic Notations</a:t>
            </a:r>
          </a:p>
        </p:txBody>
      </p:sp>
      <p:sp>
        <p:nvSpPr>
          <p:cNvPr id="5837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4813" y="1123950"/>
            <a:ext cx="8423275" cy="4711700"/>
          </a:xfrm>
        </p:spPr>
        <p:txBody>
          <a:bodyPr/>
          <a:lstStyle/>
          <a:p>
            <a:r>
              <a:rPr lang="en-US" sz="2000"/>
              <a:t>Three rules:</a:t>
            </a:r>
          </a:p>
          <a:p>
            <a:pPr lvl="1"/>
            <a:r>
              <a:rPr lang="en-US" sz="2000"/>
              <a:t>If T</a:t>
            </a:r>
            <a:r>
              <a:rPr lang="en-US" sz="2000" baseline="-25000"/>
              <a:t>1</a:t>
            </a:r>
            <a:r>
              <a:rPr lang="en-US" sz="2000"/>
              <a:t>(n) = O(f(n)) and T</a:t>
            </a:r>
            <a:r>
              <a:rPr lang="en-US" sz="2000" baseline="-25000"/>
              <a:t>2</a:t>
            </a:r>
            <a:r>
              <a:rPr lang="en-US" sz="2000"/>
              <a:t>(n) = O(g(n)), then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(a) T</a:t>
            </a:r>
            <a:r>
              <a:rPr lang="en-US" sz="2000" baseline="-25000"/>
              <a:t>1</a:t>
            </a:r>
            <a:r>
              <a:rPr lang="en-US" sz="2000"/>
              <a:t>(n) + T</a:t>
            </a:r>
            <a:r>
              <a:rPr lang="en-US" sz="2000" baseline="-25000"/>
              <a:t>2</a:t>
            </a:r>
            <a:r>
              <a:rPr lang="en-US" sz="2000"/>
              <a:t>(n) = </a:t>
            </a:r>
            <a:r>
              <a:rPr lang="en-US" sz="2000">
                <a:solidFill>
                  <a:srgbClr val="CA02C5"/>
                </a:solidFill>
              </a:rPr>
              <a:t>max</a:t>
            </a:r>
            <a:r>
              <a:rPr lang="en-US" sz="2000"/>
              <a:t>(O(f(n)), O(g(n))),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(b) T</a:t>
            </a:r>
            <a:r>
              <a:rPr lang="en-US" sz="2000" baseline="-25000"/>
              <a:t>1</a:t>
            </a:r>
            <a:r>
              <a:rPr lang="en-US" sz="2000"/>
              <a:t>(n)*T</a:t>
            </a:r>
            <a:r>
              <a:rPr lang="en-US" sz="2000" baseline="-25000"/>
              <a:t>2</a:t>
            </a:r>
            <a:r>
              <a:rPr lang="en-US" sz="2000"/>
              <a:t>(n) = O(f(n)*g(n)).</a:t>
            </a:r>
          </a:p>
          <a:p>
            <a:pPr lvl="1"/>
            <a:r>
              <a:rPr lang="en-US" sz="2000"/>
              <a:t>If T(n) is a polynomial of degree </a:t>
            </a:r>
            <a:r>
              <a:rPr lang="en-US" sz="2000" i="1"/>
              <a:t>k</a:t>
            </a:r>
            <a:r>
              <a:rPr lang="en-US" sz="2000"/>
              <a:t>, then T(n) = </a:t>
            </a:r>
            <a:r>
              <a:rPr lang="en-US" sz="2000">
                <a:sym typeface="Symbol" pitchFamily="18" charset="2"/>
              </a:rPr>
              <a:t>(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 i="1" baseline="30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).</a:t>
            </a:r>
            <a:endParaRPr lang="en-US" sz="2000"/>
          </a:p>
          <a:p>
            <a:pPr lvl="1"/>
            <a:r>
              <a:rPr lang="en-US" sz="2000"/>
              <a:t>log</a:t>
            </a:r>
            <a:r>
              <a:rPr lang="en-US" sz="2000" i="1" baseline="30000"/>
              <a:t>k</a:t>
            </a:r>
            <a:r>
              <a:rPr lang="en-US" sz="2000" i="1"/>
              <a:t>n</a:t>
            </a:r>
            <a:r>
              <a:rPr lang="en-US" sz="2000"/>
              <a:t> = O(</a:t>
            </a:r>
            <a:r>
              <a:rPr lang="en-US" sz="2000" i="1"/>
              <a:t>n</a:t>
            </a:r>
            <a:r>
              <a:rPr lang="en-US" sz="2000"/>
              <a:t>) for any constant </a:t>
            </a:r>
            <a:r>
              <a:rPr lang="en-US" sz="2000" i="1"/>
              <a:t>k</a:t>
            </a:r>
            <a:r>
              <a:rPr lang="en-US" sz="2000"/>
              <a:t>. This tells us that logarithms grow very slowly.</a:t>
            </a:r>
            <a:endParaRPr lang="en-US" sz="18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82613" y="752475"/>
            <a:ext cx="7772400" cy="609600"/>
          </a:xfrm>
        </p:spPr>
        <p:txBody>
          <a:bodyPr/>
          <a:lstStyle/>
          <a:p>
            <a:r>
              <a:rPr lang="en-US" sz="2800"/>
              <a:t>General Rules for Computing Running Time</a:t>
            </a:r>
          </a:p>
        </p:txBody>
      </p:sp>
      <p:sp>
        <p:nvSpPr>
          <p:cNvPr id="7885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77200" cy="5110163"/>
          </a:xfrm>
        </p:spPr>
        <p:txBody>
          <a:bodyPr/>
          <a:lstStyle/>
          <a:p>
            <a:r>
              <a:rPr lang="en-US" sz="2400"/>
              <a:t>Rule 1: FOR loops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The running time of a for loop is at most the running time of the statements inside the for loop (including tests) times the number of iterations.</a:t>
            </a:r>
            <a:endParaRPr lang="en-US" sz="2400"/>
          </a:p>
          <a:p>
            <a:r>
              <a:rPr lang="en-US" sz="2400"/>
              <a:t>Rule 2: Nested loops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Analyze these inside out. The total running time of a statement inside a group of nested loops is the running time of the statement multiplied by the product of the sizes of all the loops.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 i="1"/>
              <a:t>example: </a:t>
            </a:r>
            <a:r>
              <a:rPr lang="en-US" sz="2000"/>
              <a:t>for (i=0; i &lt; n; i ++)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for (j=0; j &lt; n; j++)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     k++;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Running time: T(N) = O(N</a:t>
            </a:r>
            <a:r>
              <a:rPr lang="en-US" sz="2000" baseline="30000"/>
              <a:t>2</a:t>
            </a:r>
            <a:r>
              <a:rPr lang="en-US" sz="200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49288" y="174625"/>
            <a:ext cx="7772400" cy="609600"/>
          </a:xfrm>
        </p:spPr>
        <p:txBody>
          <a:bodyPr/>
          <a:lstStyle/>
          <a:p>
            <a:r>
              <a:rPr lang="en-US" sz="2800"/>
              <a:t>General rules (cont.)</a:t>
            </a:r>
          </a:p>
        </p:txBody>
      </p:sp>
      <p:sp>
        <p:nvSpPr>
          <p:cNvPr id="79875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884238"/>
            <a:ext cx="8077200" cy="5610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Rule 3: Consecutive statements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000" dirty="0"/>
              <a:t>These just add ( which means that the maximum is the one that counts)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i="1" dirty="0"/>
              <a:t>example: </a:t>
            </a:r>
            <a:r>
              <a:rPr lang="en-US" sz="1800" dirty="0"/>
              <a:t>for (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 &lt; n; </a:t>
            </a:r>
            <a:r>
              <a:rPr lang="en-US" sz="1800" dirty="0" err="1"/>
              <a:t>i</a:t>
            </a:r>
            <a:r>
              <a:rPr lang="en-US" sz="1800" dirty="0"/>
              <a:t>++)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	a[</a:t>
            </a:r>
            <a:r>
              <a:rPr lang="en-US" sz="1800" dirty="0" err="1"/>
              <a:t>i</a:t>
            </a:r>
            <a:r>
              <a:rPr lang="en-US" sz="1800" dirty="0"/>
              <a:t>] =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      for (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 &lt; n; </a:t>
            </a:r>
            <a:r>
              <a:rPr lang="en-US" sz="1800" dirty="0" err="1"/>
              <a:t>i</a:t>
            </a:r>
            <a:r>
              <a:rPr lang="en-US" sz="1800" dirty="0"/>
              <a:t>++)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	for (j=0; j &lt; n; </a:t>
            </a:r>
            <a:r>
              <a:rPr lang="en-US" sz="1800" dirty="0" err="1"/>
              <a:t>j++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	    a[</a:t>
            </a:r>
            <a:r>
              <a:rPr lang="en-US" sz="1800" dirty="0" err="1"/>
              <a:t>i</a:t>
            </a:r>
            <a:r>
              <a:rPr lang="en-US" sz="1800" dirty="0"/>
              <a:t>] += a[j] + </a:t>
            </a:r>
            <a:r>
              <a:rPr lang="en-US" sz="1800" dirty="0" err="1"/>
              <a:t>i</a:t>
            </a:r>
            <a:r>
              <a:rPr lang="en-US" sz="1800" dirty="0"/>
              <a:t> + j;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Running Time: T(N) = O(N) + O(N</a:t>
            </a:r>
            <a:r>
              <a:rPr lang="en-US" sz="2000" baseline="30000" dirty="0"/>
              <a:t>2</a:t>
            </a:r>
            <a:r>
              <a:rPr lang="en-US" sz="2000" dirty="0"/>
              <a:t>) = O(N</a:t>
            </a:r>
            <a:r>
              <a:rPr lang="en-US" sz="2000" baseline="30000" dirty="0"/>
              <a:t>2</a:t>
            </a:r>
            <a:r>
              <a:rPr lang="en-US" sz="2000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Rule 4: IF/ELSE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For the fragment: 	</a:t>
            </a:r>
            <a:r>
              <a:rPr lang="en-US" sz="1800" dirty="0"/>
              <a:t>if (condition)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		     S1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		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		     S2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The running time of an if/else statement is never more than the running time of the test plus the larger of the running times of S1 and S2.</a:t>
            </a:r>
          </a:p>
        </p:txBody>
      </p:sp>
      <p:sp>
        <p:nvSpPr>
          <p:cNvPr id="79876" name="AutoShape 2052"/>
          <p:cNvSpPr>
            <a:spLocks/>
          </p:cNvSpPr>
          <p:nvPr/>
        </p:nvSpPr>
        <p:spPr bwMode="auto">
          <a:xfrm>
            <a:off x="5024438" y="1899444"/>
            <a:ext cx="88900" cy="390525"/>
          </a:xfrm>
          <a:prstGeom prst="rightBrace">
            <a:avLst>
              <a:gd name="adj1" fmla="val 3660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AutoShape 2053"/>
          <p:cNvSpPr>
            <a:spLocks/>
          </p:cNvSpPr>
          <p:nvPr/>
        </p:nvSpPr>
        <p:spPr bwMode="auto">
          <a:xfrm>
            <a:off x="5024438" y="2524918"/>
            <a:ext cx="95250" cy="671513"/>
          </a:xfrm>
          <a:prstGeom prst="rightBrace">
            <a:avLst>
              <a:gd name="adj1" fmla="val 5875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2054"/>
          <p:cNvSpPr txBox="1">
            <a:spLocks noChangeArrowheads="1"/>
          </p:cNvSpPr>
          <p:nvPr/>
        </p:nvSpPr>
        <p:spPr bwMode="auto">
          <a:xfrm>
            <a:off x="5164138" y="1899444"/>
            <a:ext cx="1335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Takes O(N)</a:t>
            </a:r>
          </a:p>
        </p:txBody>
      </p:sp>
      <p:sp>
        <p:nvSpPr>
          <p:cNvPr id="79879" name="Text Box 2055"/>
          <p:cNvSpPr txBox="1">
            <a:spLocks noChangeArrowheads="1"/>
          </p:cNvSpPr>
          <p:nvPr/>
        </p:nvSpPr>
        <p:spPr bwMode="auto">
          <a:xfrm>
            <a:off x="5194787" y="2677317"/>
            <a:ext cx="1417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Takes O(N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822325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sz="3200"/>
              <a:t>What to Analyze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98488" y="1517650"/>
            <a:ext cx="7772400" cy="3398838"/>
          </a:xfrm>
        </p:spPr>
        <p:txBody>
          <a:bodyPr/>
          <a:lstStyle/>
          <a:p>
            <a:r>
              <a:rPr lang="en-US" sz="2400" i="1"/>
              <a:t>Analyzing </a:t>
            </a:r>
            <a:r>
              <a:rPr lang="en-US" sz="2400"/>
              <a:t>an algorithm has come to mean </a:t>
            </a:r>
            <a:r>
              <a:rPr lang="en-US" sz="2400">
                <a:solidFill>
                  <a:srgbClr val="CA02C5"/>
                </a:solidFill>
              </a:rPr>
              <a:t>predicting the resources that the algorithm requires</a:t>
            </a:r>
            <a:r>
              <a:rPr lang="en-US" sz="2400"/>
              <a:t>, such as </a:t>
            </a:r>
            <a:r>
              <a:rPr lang="en-US" sz="2400" i="1">
                <a:solidFill>
                  <a:schemeClr val="hlink"/>
                </a:solidFill>
              </a:rPr>
              <a:t>running time, memory, communication bandwidth</a:t>
            </a:r>
            <a:r>
              <a:rPr lang="en-US" sz="2400"/>
              <a:t>, and </a:t>
            </a:r>
            <a:r>
              <a:rPr lang="en-US" sz="2400" i="1">
                <a:solidFill>
                  <a:schemeClr val="hlink"/>
                </a:solidFill>
              </a:rPr>
              <a:t>logic gates</a:t>
            </a:r>
            <a:r>
              <a:rPr lang="en-US" sz="2400"/>
              <a:t>.</a:t>
            </a:r>
            <a:endParaRPr lang="en-US" sz="2400" i="1"/>
          </a:p>
          <a:p>
            <a:r>
              <a:rPr lang="en-US" sz="2400"/>
              <a:t>The most important resource to analyze is </a:t>
            </a:r>
            <a:r>
              <a:rPr lang="en-US" sz="2400" i="1">
                <a:solidFill>
                  <a:srgbClr val="CA02C5"/>
                </a:solidFill>
              </a:rPr>
              <a:t>running time</a:t>
            </a:r>
            <a:r>
              <a:rPr lang="en-US" sz="2400"/>
              <a:t>.</a:t>
            </a:r>
            <a:endParaRPr lang="en-US" sz="2400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788988"/>
            <a:ext cx="7772400" cy="577850"/>
          </a:xfrm>
        </p:spPr>
        <p:txBody>
          <a:bodyPr>
            <a:normAutofit fontScale="90000"/>
          </a:bodyPr>
          <a:lstStyle/>
          <a:p>
            <a:r>
              <a:rPr lang="en-US" sz="3200"/>
              <a:t>Recurrences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2362200"/>
          </a:xfrm>
        </p:spPr>
        <p:txBody>
          <a:bodyPr/>
          <a:lstStyle/>
          <a:p>
            <a:r>
              <a:rPr lang="en-US" sz="2800"/>
              <a:t>Definition</a:t>
            </a:r>
          </a:p>
          <a:p>
            <a:r>
              <a:rPr lang="en-US" sz="2800"/>
              <a:t>Methods for solving recurrences</a:t>
            </a:r>
          </a:p>
          <a:p>
            <a:pPr lvl="1"/>
            <a:r>
              <a:rPr lang="en-US" sz="2400"/>
              <a:t>Substitution</a:t>
            </a:r>
          </a:p>
          <a:p>
            <a:pPr lvl="1"/>
            <a:r>
              <a:rPr lang="en-US" sz="2400"/>
              <a:t>The master method</a:t>
            </a:r>
          </a:p>
          <a:p>
            <a:pPr lvl="1"/>
            <a:endParaRPr lang="en-US" sz="2400"/>
          </a:p>
          <a:p>
            <a:pPr>
              <a:buFont typeface="Wingdings" pitchFamily="2" charset="2"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Definitions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r>
              <a:rPr lang="en-US" sz="2400"/>
              <a:t>When an algorithm contains a recursive call to itself, its running time can often be described by a recurrence.</a:t>
            </a:r>
          </a:p>
          <a:p>
            <a:r>
              <a:rPr lang="en-US" sz="2400"/>
              <a:t>A </a:t>
            </a:r>
            <a:r>
              <a:rPr lang="en-US" sz="2400" i="1">
                <a:solidFill>
                  <a:srgbClr val="CA02C5"/>
                </a:solidFill>
              </a:rPr>
              <a:t>recurrence</a:t>
            </a:r>
            <a:r>
              <a:rPr lang="en-US" sz="2400" i="1"/>
              <a:t> </a:t>
            </a:r>
            <a:r>
              <a:rPr lang="en-US" sz="2400"/>
              <a:t>is an equation or inequality that describes a function in terms of its value on smaller inputs. 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T(n) = T(m</a:t>
            </a:r>
            <a:r>
              <a:rPr lang="en-US" sz="2400" baseline="-25000"/>
              <a:t>1</a:t>
            </a:r>
            <a:r>
              <a:rPr lang="en-US" sz="2400"/>
              <a:t>) + T(m</a:t>
            </a:r>
            <a:r>
              <a:rPr lang="en-US" sz="2400" baseline="-25000"/>
              <a:t>2</a:t>
            </a:r>
            <a:r>
              <a:rPr lang="en-US" sz="2400"/>
              <a:t>) + … + T(m</a:t>
            </a:r>
            <a:r>
              <a:rPr lang="en-US" sz="2400" baseline="-25000"/>
              <a:t>k</a:t>
            </a:r>
            <a:r>
              <a:rPr lang="en-US" sz="2400"/>
              <a:t>) + f(n)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T(</a:t>
            </a:r>
            <a:r>
              <a:rPr lang="en-US" sz="2400" i="1"/>
              <a:t>a</a:t>
            </a:r>
            <a:r>
              <a:rPr lang="en-US" sz="2400"/>
              <a:t>) = </a:t>
            </a:r>
            <a:r>
              <a:rPr lang="en-US" sz="2400" i="1"/>
              <a:t>b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where m</a:t>
            </a:r>
            <a:r>
              <a:rPr lang="en-US" sz="2400" baseline="-25000"/>
              <a:t>1</a:t>
            </a:r>
            <a:r>
              <a:rPr lang="en-US" sz="2400"/>
              <a:t>, m</a:t>
            </a:r>
            <a:r>
              <a:rPr lang="en-US" sz="2400" baseline="-25000"/>
              <a:t>2</a:t>
            </a:r>
            <a:r>
              <a:rPr lang="en-US" sz="2400"/>
              <a:t>, …, m</a:t>
            </a:r>
            <a:r>
              <a:rPr lang="en-US" sz="2400" baseline="-25000"/>
              <a:t>k</a:t>
            </a:r>
            <a:r>
              <a:rPr lang="en-US" sz="2400"/>
              <a:t> &lt; n, and </a:t>
            </a:r>
            <a:r>
              <a:rPr lang="en-US" sz="2400" i="1"/>
              <a:t>a</a:t>
            </a:r>
            <a:r>
              <a:rPr lang="en-US" sz="2400"/>
              <a:t> and </a:t>
            </a:r>
            <a:r>
              <a:rPr lang="en-US" sz="2400" i="1"/>
              <a:t>b</a:t>
            </a:r>
            <a:r>
              <a:rPr lang="en-US" sz="2400"/>
              <a:t> are constants.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6763"/>
          </a:xfrm>
        </p:spPr>
        <p:txBody>
          <a:bodyPr/>
          <a:lstStyle/>
          <a:p>
            <a:r>
              <a:rPr lang="en-US" sz="3200"/>
              <a:t>Example Recurrences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868363" y="1287463"/>
          <a:ext cx="27638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3" imgW="1879560" imgH="457200" progId="Equation.3">
                  <p:embed/>
                </p:oleObj>
              </mc:Choice>
              <mc:Fallback>
                <p:oleObj name="Equation" r:id="rId3" imgW="18795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1287463"/>
                        <a:ext cx="27638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752475" y="2203450"/>
          <a:ext cx="29130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5" imgW="1981080" imgH="457200" progId="Equation.3">
                  <p:embed/>
                </p:oleObj>
              </mc:Choice>
              <mc:Fallback>
                <p:oleObj name="Equation" r:id="rId5" imgW="1981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203450"/>
                        <a:ext cx="29130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854075" y="3227388"/>
          <a:ext cx="26717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6" name="Equation" r:id="rId7" imgW="1815840" imgH="457200" progId="Equation.3">
                  <p:embed/>
                </p:oleObj>
              </mc:Choice>
              <mc:Fallback>
                <p:oleObj name="Equation" r:id="rId7" imgW="1815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3227388"/>
                        <a:ext cx="26717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787400" y="4240213"/>
          <a:ext cx="36988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7" name="Equation" r:id="rId9" imgW="2514600" imgH="457200" progId="Equation.3">
                  <p:embed/>
                </p:oleObj>
              </mc:Choice>
              <mc:Fallback>
                <p:oleObj name="Equation" r:id="rId9" imgW="25146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240213"/>
                        <a:ext cx="36988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786313" y="1379538"/>
            <a:ext cx="2224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Solution: T(n) = n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756150" y="2425700"/>
            <a:ext cx="3186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Solution: T(n) = nlog</a:t>
            </a:r>
            <a:r>
              <a:rPr lang="en-US" sz="2000" i="1"/>
              <a:t>n</a:t>
            </a:r>
            <a:r>
              <a:rPr lang="en-US" sz="2000"/>
              <a:t> + n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754563" y="3492500"/>
            <a:ext cx="2897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Solution: T(n) = loglog</a:t>
            </a:r>
            <a:r>
              <a:rPr lang="en-US" sz="2000" i="1"/>
              <a:t>n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789488" y="4387850"/>
            <a:ext cx="308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Solution: T(n) = </a:t>
            </a:r>
            <a:r>
              <a:rPr lang="en-US" sz="2000">
                <a:sym typeface="Symbol" pitchFamily="18" charset="2"/>
              </a:rPr>
              <a:t>(</a:t>
            </a:r>
            <a:r>
              <a:rPr lang="en-US" sz="2000"/>
              <a:t>nlog</a:t>
            </a:r>
            <a:r>
              <a:rPr lang="en-US" sz="2000" i="1"/>
              <a:t>n</a:t>
            </a:r>
            <a:r>
              <a:rPr lang="en-US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autoUpdateAnimBg="0"/>
      <p:bldP spid="62473" grpId="0" autoUpdateAnimBg="0"/>
      <p:bldP spid="62474" grpId="0" autoUpdateAnimBg="0"/>
      <p:bldP spid="6247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290513"/>
            <a:ext cx="7772400" cy="685800"/>
          </a:xfrm>
        </p:spPr>
        <p:txBody>
          <a:bodyPr/>
          <a:lstStyle/>
          <a:p>
            <a:r>
              <a:rPr lang="en-US" sz="3200"/>
              <a:t>Substitution</a:t>
            </a:r>
          </a:p>
        </p:txBody>
      </p:sp>
      <p:sp>
        <p:nvSpPr>
          <p:cNvPr id="63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2275" y="981075"/>
            <a:ext cx="8375650" cy="5257800"/>
          </a:xfrm>
        </p:spPr>
        <p:txBody>
          <a:bodyPr/>
          <a:lstStyle/>
          <a:p>
            <a:r>
              <a:rPr lang="en-US" sz="2400"/>
              <a:t>Basic Steps</a:t>
            </a:r>
          </a:p>
          <a:p>
            <a:pPr lvl="1"/>
            <a:r>
              <a:rPr lang="en-US" sz="2000"/>
              <a:t>Guess the solution.</a:t>
            </a:r>
          </a:p>
          <a:p>
            <a:pPr lvl="1"/>
            <a:r>
              <a:rPr lang="en-US" sz="2000"/>
              <a:t>Use induction to find the constants and show that the solution works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290513"/>
            <a:ext cx="7772400" cy="685800"/>
          </a:xfrm>
        </p:spPr>
        <p:txBody>
          <a:bodyPr/>
          <a:lstStyle/>
          <a:p>
            <a:r>
              <a:rPr lang="en-US" sz="3200"/>
              <a:t>Substitution</a:t>
            </a:r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2275" y="981075"/>
            <a:ext cx="8375650" cy="5592763"/>
          </a:xfrm>
        </p:spPr>
        <p:txBody>
          <a:bodyPr/>
          <a:lstStyle/>
          <a:p>
            <a:r>
              <a:rPr lang="en-US" sz="2400"/>
              <a:t>Examples 1: T(n) = 2T(n/2) + </a:t>
            </a:r>
            <a:r>
              <a:rPr lang="en-US" sz="2400">
                <a:sym typeface="Symbol" pitchFamily="18" charset="2"/>
              </a:rPr>
              <a:t>O(n)</a:t>
            </a:r>
            <a:endParaRPr lang="en-US" sz="2400"/>
          </a:p>
          <a:p>
            <a:pPr lvl="1"/>
            <a:r>
              <a:rPr lang="en-US" sz="2000"/>
              <a:t>Write T(n) &lt;= 2T(n/2)+c</a:t>
            </a:r>
            <a:r>
              <a:rPr lang="en-US" sz="2000" i="1"/>
              <a:t>n</a:t>
            </a:r>
            <a:r>
              <a:rPr lang="en-US" sz="2000"/>
              <a:t> for some positive constant c. </a:t>
            </a:r>
          </a:p>
          <a:p>
            <a:pPr lvl="2"/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Guess</a:t>
            </a:r>
            <a:r>
              <a:rPr lang="en-US" sz="1800">
                <a:sym typeface="Symbol" pitchFamily="18" charset="2"/>
              </a:rPr>
              <a:t>: T(n) &lt;= </a:t>
            </a:r>
            <a:r>
              <a:rPr lang="en-US" sz="1800" i="1">
                <a:sym typeface="Symbol" pitchFamily="18" charset="2"/>
              </a:rPr>
              <a:t>d </a:t>
            </a:r>
            <a:r>
              <a:rPr lang="en-US" sz="1800">
                <a:sym typeface="Symbol" pitchFamily="18" charset="2"/>
              </a:rPr>
              <a:t>nlog</a:t>
            </a:r>
            <a:r>
              <a:rPr lang="en-US" sz="1800" i="1">
                <a:sym typeface="Symbol" pitchFamily="18" charset="2"/>
              </a:rPr>
              <a:t>n</a:t>
            </a:r>
            <a:r>
              <a:rPr lang="en-US" sz="1800">
                <a:sym typeface="Symbol" pitchFamily="18" charset="2"/>
              </a:rPr>
              <a:t> for some positive constant </a:t>
            </a:r>
            <a:r>
              <a:rPr lang="en-US" sz="1800" i="1">
                <a:sym typeface="Symbol" pitchFamily="18" charset="2"/>
              </a:rPr>
              <a:t>d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2"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	Note: we need to choose an appropriate </a:t>
            </a:r>
            <a:r>
              <a:rPr lang="en-US" sz="1800" i="1">
                <a:sym typeface="Symbol" pitchFamily="18" charset="2"/>
              </a:rPr>
              <a:t>d</a:t>
            </a:r>
            <a:r>
              <a:rPr lang="en-US" sz="1800">
                <a:sym typeface="Symbol" pitchFamily="18" charset="2"/>
              </a:rPr>
              <a:t> and </a:t>
            </a:r>
            <a:r>
              <a:rPr lang="en-US" sz="1800" i="1">
                <a:sym typeface="Symbol" pitchFamily="18" charset="2"/>
              </a:rPr>
              <a:t>d</a:t>
            </a:r>
            <a:r>
              <a:rPr lang="en-US" sz="1800">
                <a:sym typeface="Symbol" pitchFamily="18" charset="2"/>
              </a:rPr>
              <a:t> may depends</a:t>
            </a:r>
          </a:p>
          <a:p>
            <a:pPr lvl="2"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	         on </a:t>
            </a:r>
            <a:r>
              <a:rPr lang="en-US" sz="1800" i="1">
                <a:sym typeface="Symbol" pitchFamily="18" charset="2"/>
              </a:rPr>
              <a:t>c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2"/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Substitution</a:t>
            </a:r>
            <a:r>
              <a:rPr lang="en-US" sz="1800">
                <a:sym typeface="Symbol" pitchFamily="18" charset="2"/>
              </a:rPr>
              <a:t>: 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028950" y="3065463"/>
          <a:ext cx="3814763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3" imgW="2679480" imgH="2209680" progId="Equation.3">
                  <p:embed/>
                </p:oleObj>
              </mc:Choice>
              <mc:Fallback>
                <p:oleObj name="Equation" r:id="rId3" imgW="2679480" imgH="220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065463"/>
                        <a:ext cx="3814763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876425" y="6138863"/>
            <a:ext cx="294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Therefore, T(n) = O(nlog</a:t>
            </a:r>
            <a:r>
              <a:rPr lang="en-US" sz="1800" i="1"/>
              <a:t>n</a:t>
            </a:r>
            <a:r>
              <a:rPr lang="en-US" sz="1800"/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290513"/>
            <a:ext cx="7772400" cy="685800"/>
          </a:xfrm>
        </p:spPr>
        <p:txBody>
          <a:bodyPr/>
          <a:lstStyle/>
          <a:p>
            <a:r>
              <a:rPr lang="en-US" sz="3200"/>
              <a:t>Substitution</a:t>
            </a:r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2275" y="981075"/>
            <a:ext cx="8375650" cy="5592763"/>
          </a:xfrm>
        </p:spPr>
        <p:txBody>
          <a:bodyPr/>
          <a:lstStyle/>
          <a:p>
            <a:r>
              <a:rPr lang="en-US" sz="2000"/>
              <a:t>Comments on examples 1</a:t>
            </a:r>
          </a:p>
          <a:p>
            <a:pPr lvl="1"/>
            <a:r>
              <a:rPr lang="en-US" sz="2000"/>
              <a:t>Generally, we use asymptotic notation. Thus, we would write T(n) = 2T(n/2)+</a:t>
            </a:r>
            <a:r>
              <a:rPr lang="en-US" sz="2000">
                <a:sym typeface="Symbol" pitchFamily="18" charset="2"/>
              </a:rPr>
              <a:t>O(n).</a:t>
            </a:r>
          </a:p>
          <a:p>
            <a:pPr lvl="1"/>
            <a:r>
              <a:rPr lang="en-US" sz="2000">
                <a:sym typeface="Symbol" pitchFamily="18" charset="2"/>
              </a:rPr>
              <a:t>We assume T(n) = O(1) for sufficiently small n.</a:t>
            </a:r>
          </a:p>
          <a:p>
            <a:pPr lvl="1"/>
            <a:r>
              <a:rPr lang="en-US" sz="2000">
                <a:sym typeface="Symbol" pitchFamily="18" charset="2"/>
              </a:rPr>
              <a:t>We express the solution by asymptotic notation: T(n) = O(nlog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)</a:t>
            </a:r>
          </a:p>
          <a:p>
            <a:pPr lvl="1"/>
            <a:r>
              <a:rPr lang="en-US" sz="2000">
                <a:sym typeface="Symbol" pitchFamily="18" charset="2"/>
              </a:rPr>
              <a:t>We do not worry about boundary cases, nor do we show base cases in the substitution proof.</a:t>
            </a:r>
          </a:p>
          <a:p>
            <a:pPr lvl="2"/>
            <a:r>
              <a:rPr lang="en-US" sz="2000">
                <a:sym typeface="Symbol" pitchFamily="18" charset="2"/>
              </a:rPr>
              <a:t>T(n) is always constant for any constant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lvl="2"/>
            <a:r>
              <a:rPr lang="en-US" sz="2000">
                <a:sym typeface="Symbol" pitchFamily="18" charset="2"/>
              </a:rPr>
              <a:t>Since we are ultimately interested in an asymptotic solution to a recurrence, it will always be possible to choose base cases that work.</a:t>
            </a:r>
          </a:p>
          <a:p>
            <a:pPr lvl="2"/>
            <a:r>
              <a:rPr lang="en-US" sz="2000">
                <a:sym typeface="Symbol" pitchFamily="18" charset="2"/>
              </a:rPr>
              <a:t>When we want an asymptotic solution to a recurrence, we do not worry about the base cases in our proofs.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68325" y="290513"/>
            <a:ext cx="7772400" cy="685800"/>
          </a:xfrm>
        </p:spPr>
        <p:txBody>
          <a:bodyPr/>
          <a:lstStyle/>
          <a:p>
            <a:r>
              <a:rPr lang="en-US" sz="3200"/>
              <a:t>Substitution</a:t>
            </a:r>
          </a:p>
        </p:txBody>
      </p:sp>
      <p:sp>
        <p:nvSpPr>
          <p:cNvPr id="8294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2275" y="981075"/>
            <a:ext cx="8375650" cy="5592763"/>
          </a:xfrm>
        </p:spPr>
        <p:txBody>
          <a:bodyPr/>
          <a:lstStyle/>
          <a:p>
            <a:r>
              <a:rPr lang="en-US" sz="2400"/>
              <a:t>Examples 2: T(n) = 2T(n/2) + </a:t>
            </a:r>
            <a:r>
              <a:rPr lang="en-US" sz="2400">
                <a:sym typeface="Symbol" pitchFamily="18" charset="2"/>
              </a:rPr>
              <a:t>(n)</a:t>
            </a:r>
            <a:endParaRPr lang="en-US" sz="2400"/>
          </a:p>
          <a:p>
            <a:pPr lvl="1"/>
            <a:r>
              <a:rPr lang="en-US" sz="2000"/>
              <a:t>Write T(n) &gt;= 2T(n/2)+c</a:t>
            </a:r>
            <a:r>
              <a:rPr lang="en-US" sz="2000" i="1"/>
              <a:t>n</a:t>
            </a:r>
            <a:r>
              <a:rPr lang="en-US" sz="2000"/>
              <a:t> for some positive constant c. </a:t>
            </a:r>
          </a:p>
          <a:p>
            <a:pPr lvl="2"/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Guess</a:t>
            </a:r>
            <a:r>
              <a:rPr lang="en-US" sz="1800">
                <a:sym typeface="Symbol" pitchFamily="18" charset="2"/>
              </a:rPr>
              <a:t>: T(n) &gt;= </a:t>
            </a:r>
            <a:r>
              <a:rPr lang="en-US" sz="1800" i="1">
                <a:sym typeface="Symbol" pitchFamily="18" charset="2"/>
              </a:rPr>
              <a:t>d </a:t>
            </a:r>
            <a:r>
              <a:rPr lang="en-US" sz="1800">
                <a:sym typeface="Symbol" pitchFamily="18" charset="2"/>
              </a:rPr>
              <a:t>nlog</a:t>
            </a:r>
            <a:r>
              <a:rPr lang="en-US" sz="1800" i="1">
                <a:sym typeface="Symbol" pitchFamily="18" charset="2"/>
              </a:rPr>
              <a:t>n</a:t>
            </a:r>
            <a:r>
              <a:rPr lang="en-US" sz="1800">
                <a:sym typeface="Symbol" pitchFamily="18" charset="2"/>
              </a:rPr>
              <a:t> for some positive constant </a:t>
            </a:r>
            <a:r>
              <a:rPr lang="en-US" sz="1800" i="1">
                <a:sym typeface="Symbol" pitchFamily="18" charset="2"/>
              </a:rPr>
              <a:t>d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2"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	Note: we need to choose an appropriate </a:t>
            </a:r>
            <a:r>
              <a:rPr lang="en-US" sz="1800" i="1">
                <a:sym typeface="Symbol" pitchFamily="18" charset="2"/>
              </a:rPr>
              <a:t>d,</a:t>
            </a:r>
            <a:r>
              <a:rPr lang="en-US" sz="1800">
                <a:sym typeface="Symbol" pitchFamily="18" charset="2"/>
              </a:rPr>
              <a:t> and </a:t>
            </a:r>
            <a:r>
              <a:rPr lang="en-US" sz="1800" i="1">
                <a:sym typeface="Symbol" pitchFamily="18" charset="2"/>
              </a:rPr>
              <a:t>d</a:t>
            </a:r>
            <a:r>
              <a:rPr lang="en-US" sz="1800">
                <a:sym typeface="Symbol" pitchFamily="18" charset="2"/>
              </a:rPr>
              <a:t> may</a:t>
            </a:r>
          </a:p>
          <a:p>
            <a:pPr lvl="2"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	         depends on </a:t>
            </a:r>
            <a:r>
              <a:rPr lang="en-US" sz="1800" i="1">
                <a:sym typeface="Symbol" pitchFamily="18" charset="2"/>
              </a:rPr>
              <a:t>c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2"/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Substitution</a:t>
            </a:r>
            <a:r>
              <a:rPr lang="en-US" sz="1800">
                <a:sym typeface="Symbol" pitchFamily="18" charset="2"/>
              </a:rPr>
              <a:t>: </a:t>
            </a:r>
          </a:p>
        </p:txBody>
      </p:sp>
      <p:graphicFrame>
        <p:nvGraphicFramePr>
          <p:cNvPr id="82948" name="Object 1028"/>
          <p:cNvGraphicFramePr>
            <a:graphicFrameLocks noChangeAspect="1"/>
          </p:cNvGraphicFramePr>
          <p:nvPr/>
        </p:nvGraphicFramePr>
        <p:xfrm>
          <a:off x="3028950" y="3060700"/>
          <a:ext cx="3814763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Equation" r:id="rId3" imgW="2679480" imgH="1981080" progId="Equation.3">
                  <p:embed/>
                </p:oleObj>
              </mc:Choice>
              <mc:Fallback>
                <p:oleObj name="Equation" r:id="rId3" imgW="2679480" imgH="19810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060700"/>
                        <a:ext cx="3814763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1824038" y="5795963"/>
            <a:ext cx="296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Therefore, T(n) = </a:t>
            </a:r>
            <a:r>
              <a:rPr lang="en-US" sz="1800">
                <a:sym typeface="Symbol" pitchFamily="18" charset="2"/>
              </a:rPr>
              <a:t></a:t>
            </a:r>
            <a:r>
              <a:rPr lang="en-US" sz="1800"/>
              <a:t>(nlog</a:t>
            </a:r>
            <a:r>
              <a:rPr lang="en-US" sz="1800" i="1"/>
              <a:t>n</a:t>
            </a:r>
            <a:r>
              <a:rPr lang="en-US" sz="1800"/>
              <a:t>)</a:t>
            </a:r>
          </a:p>
        </p:txBody>
      </p:sp>
      <p:sp>
        <p:nvSpPr>
          <p:cNvPr id="82950" name="Text Box 1030"/>
          <p:cNvSpPr txBox="1">
            <a:spLocks noChangeArrowheads="1"/>
          </p:cNvSpPr>
          <p:nvPr/>
        </p:nvSpPr>
        <p:spPr bwMode="auto">
          <a:xfrm>
            <a:off x="1101725" y="6173788"/>
            <a:ext cx="354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Therefore, T(n) = </a:t>
            </a:r>
            <a:r>
              <a:rPr lang="en-US">
                <a:sym typeface="Symbol" pitchFamily="18" charset="2"/>
              </a:rPr>
              <a:t>(nlog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290513"/>
            <a:ext cx="7772400" cy="685800"/>
          </a:xfrm>
        </p:spPr>
        <p:txBody>
          <a:bodyPr/>
          <a:lstStyle/>
          <a:p>
            <a:r>
              <a:rPr lang="en-US" sz="3200"/>
              <a:t>Substitution</a:t>
            </a:r>
          </a:p>
        </p:txBody>
      </p:sp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2275" y="981075"/>
            <a:ext cx="8375650" cy="5592763"/>
          </a:xfrm>
        </p:spPr>
        <p:txBody>
          <a:bodyPr/>
          <a:lstStyle/>
          <a:p>
            <a:r>
              <a:rPr lang="en-US" sz="2400"/>
              <a:t>Subtleties: There are times even when you can correctly guess at an asymptotic bound on the solution of a recurrence, but somehow the math doesn’t seem to work out in the induction.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Example: T(n) = 8T(n/2)+O(n</a:t>
            </a:r>
            <a:r>
              <a:rPr lang="en-US" sz="2400" baseline="30000"/>
              <a:t>2</a:t>
            </a:r>
            <a:r>
              <a:rPr lang="en-US" sz="240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000"/>
              <a:t>Let T(n) &lt;= 8T(n/2)+cn</a:t>
            </a:r>
            <a:r>
              <a:rPr lang="en-US" sz="2000" baseline="30000"/>
              <a:t>2</a:t>
            </a:r>
            <a:r>
              <a:rPr lang="en-US" sz="200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hlink"/>
                </a:solidFill>
              </a:rPr>
              <a:t>Guess</a:t>
            </a:r>
            <a:r>
              <a:rPr lang="en-US" sz="2000"/>
              <a:t>: T(n) &lt;= dn</a:t>
            </a:r>
            <a:r>
              <a:rPr lang="en-US" sz="2000" baseline="30000"/>
              <a:t>3</a:t>
            </a:r>
            <a:r>
              <a:rPr lang="en-US" sz="200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hlink"/>
                </a:solidFill>
              </a:rPr>
              <a:t>Substitution</a:t>
            </a:r>
            <a:r>
              <a:rPr lang="en-US" sz="2000"/>
              <a:t>: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301750" y="4146550"/>
          <a:ext cx="29654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4" name="Equation" r:id="rId3" imgW="2082600" imgH="1422360" progId="Equation.3">
                  <p:embed/>
                </p:oleObj>
              </mc:Choice>
              <mc:Fallback>
                <p:oleObj name="Equation" r:id="rId3" imgW="2082600" imgH="1422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4146550"/>
                        <a:ext cx="29654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9" name="Line 7"/>
          <p:cNvSpPr>
            <a:spLocks noChangeShapeType="1"/>
          </p:cNvSpPr>
          <p:nvPr/>
        </p:nvSpPr>
        <p:spPr bwMode="auto">
          <a:xfrm flipV="1">
            <a:off x="1797050" y="5916613"/>
            <a:ext cx="119063" cy="182562"/>
          </a:xfrm>
          <a:prstGeom prst="line">
            <a:avLst/>
          </a:prstGeom>
          <a:noFill/>
          <a:ln w="9525">
            <a:solidFill>
              <a:srgbClr val="11122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759325" y="5307013"/>
            <a:ext cx="3978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problem is that the inductive </a:t>
            </a:r>
          </a:p>
          <a:p>
            <a:r>
              <a:rPr lang="en-US" sz="2000"/>
              <a:t>assumption isn’t strong enough</a:t>
            </a:r>
          </a:p>
          <a:p>
            <a:r>
              <a:rPr lang="en-US" sz="2000"/>
              <a:t>to prove the detailed bound.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290513"/>
            <a:ext cx="7772400" cy="685800"/>
          </a:xfrm>
        </p:spPr>
        <p:txBody>
          <a:bodyPr/>
          <a:lstStyle/>
          <a:p>
            <a:r>
              <a:rPr lang="en-US" sz="3200"/>
              <a:t>Subtleties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2275" y="981075"/>
            <a:ext cx="8375650" cy="55927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Example: T(n) = 8T(n/2)+O(n</a:t>
            </a:r>
            <a:r>
              <a:rPr lang="en-US" sz="2400" baseline="30000"/>
              <a:t>2</a:t>
            </a:r>
            <a:r>
              <a:rPr lang="en-US" sz="240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000"/>
              <a:t>Let T(n) &lt;= 8T(n/2)+cn</a:t>
            </a:r>
            <a:r>
              <a:rPr lang="en-US" sz="2000" baseline="30000"/>
              <a:t>2</a:t>
            </a:r>
            <a:r>
              <a:rPr lang="en-US" sz="200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CA02C5"/>
                </a:solidFill>
              </a:rPr>
              <a:t>Remedy</a:t>
            </a:r>
            <a:r>
              <a:rPr lang="en-US" sz="2000"/>
              <a:t>: Subtract off a lower-order term.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hlink"/>
                </a:solidFill>
              </a:rPr>
              <a:t>Guess</a:t>
            </a:r>
            <a:r>
              <a:rPr lang="en-US" sz="2000"/>
              <a:t>: T(n) &lt;= dn</a:t>
            </a:r>
            <a:r>
              <a:rPr lang="en-US" sz="2000" baseline="30000"/>
              <a:t>3</a:t>
            </a:r>
            <a:r>
              <a:rPr lang="en-US" sz="2000"/>
              <a:t> – d’n</a:t>
            </a:r>
            <a:r>
              <a:rPr lang="en-US" sz="2000" baseline="30000"/>
              <a:t>2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hlink"/>
                </a:solidFill>
              </a:rPr>
              <a:t>Substitution</a:t>
            </a:r>
            <a:r>
              <a:rPr lang="en-US" sz="2000"/>
              <a:t>: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2320925" y="2816225"/>
          <a:ext cx="4519613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Equation" r:id="rId3" imgW="3174840" imgH="2234880" progId="Equation.3">
                  <p:embed/>
                </p:oleObj>
              </mc:Choice>
              <mc:Fallback>
                <p:oleObj name="Equation" r:id="rId3" imgW="3174840" imgH="223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2816225"/>
                        <a:ext cx="4519613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290513"/>
            <a:ext cx="7772400" cy="685800"/>
          </a:xfrm>
        </p:spPr>
        <p:txBody>
          <a:bodyPr/>
          <a:lstStyle/>
          <a:p>
            <a:r>
              <a:rPr lang="en-US" sz="3200"/>
              <a:t>The Master Method</a:t>
            </a:r>
          </a:p>
        </p:txBody>
      </p:sp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063625"/>
            <a:ext cx="7772400" cy="5413375"/>
          </a:xfrm>
          <a:noFill/>
          <a:ln/>
        </p:spPr>
        <p:txBody>
          <a:bodyPr/>
          <a:lstStyle/>
          <a:p>
            <a:r>
              <a:rPr lang="en-US" sz="2400"/>
              <a:t>The master method provides a “cookbook” method for solving recurrences of the form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	T(n) = aT(n/b) + f(n)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where a &gt;= 1 and b &gt; 1 are constants and f(n) is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an asymptotically positive function. </a:t>
            </a:r>
          </a:p>
          <a:p>
            <a:r>
              <a:rPr lang="en-US" sz="2400"/>
              <a:t>T(n) can be bounded asymptotically as follows.</a:t>
            </a:r>
          </a:p>
          <a:p>
            <a:pPr lvl="1"/>
            <a:r>
              <a:rPr lang="en-US" sz="2000"/>
              <a:t>If f(n) = O(n</a:t>
            </a:r>
            <a:r>
              <a:rPr lang="en-US" sz="2000" baseline="30000"/>
              <a:t>log</a:t>
            </a:r>
            <a:r>
              <a:rPr lang="en-US" sz="2000" baseline="6000"/>
              <a:t>b</a:t>
            </a:r>
            <a:r>
              <a:rPr lang="en-US" sz="2000" baseline="30000"/>
              <a:t>a-</a:t>
            </a:r>
            <a:r>
              <a:rPr lang="en-US" sz="2000" baseline="30000">
                <a:sym typeface="Symbol" pitchFamily="18" charset="2"/>
              </a:rPr>
              <a:t></a:t>
            </a:r>
            <a:r>
              <a:rPr lang="en-US" sz="2000">
                <a:sym typeface="Symbol" pitchFamily="18" charset="2"/>
              </a:rPr>
              <a:t>) for some constant  &gt; 0, 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then T(n) = (</a:t>
            </a:r>
            <a:r>
              <a:rPr lang="en-US" sz="2000"/>
              <a:t>n</a:t>
            </a:r>
            <a:r>
              <a:rPr lang="en-US" sz="2000" baseline="30000"/>
              <a:t>log</a:t>
            </a:r>
            <a:r>
              <a:rPr lang="en-US" sz="2000" baseline="6000"/>
              <a:t>b</a:t>
            </a:r>
            <a:r>
              <a:rPr lang="en-US" sz="2000" baseline="30000"/>
              <a:t>a</a:t>
            </a:r>
            <a:r>
              <a:rPr lang="en-US" sz="2000">
                <a:sym typeface="Symbol" pitchFamily="18" charset="2"/>
              </a:rPr>
              <a:t>) </a:t>
            </a:r>
          </a:p>
          <a:p>
            <a:pPr lvl="1"/>
            <a:r>
              <a:rPr lang="en-US" sz="2000">
                <a:sym typeface="Symbol" pitchFamily="18" charset="2"/>
              </a:rPr>
              <a:t>If f(n) = (</a:t>
            </a:r>
            <a:r>
              <a:rPr lang="en-US" sz="2000"/>
              <a:t>n</a:t>
            </a:r>
            <a:r>
              <a:rPr lang="en-US" sz="2000" baseline="30000"/>
              <a:t>log</a:t>
            </a:r>
            <a:r>
              <a:rPr lang="en-US" sz="2000" baseline="6000"/>
              <a:t>b</a:t>
            </a:r>
            <a:r>
              <a:rPr lang="en-US" sz="2000" baseline="30000"/>
              <a:t>a</a:t>
            </a:r>
            <a:r>
              <a:rPr lang="en-US" sz="2000"/>
              <a:t>), 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then T(n) = </a:t>
            </a:r>
            <a:r>
              <a:rPr lang="en-US" sz="2000">
                <a:sym typeface="Symbol" pitchFamily="18" charset="2"/>
              </a:rPr>
              <a:t>(</a:t>
            </a:r>
            <a:r>
              <a:rPr lang="en-US" sz="2000"/>
              <a:t>n</a:t>
            </a:r>
            <a:r>
              <a:rPr lang="en-US" sz="2000" baseline="30000"/>
              <a:t>log</a:t>
            </a:r>
            <a:r>
              <a:rPr lang="en-US" sz="2000" baseline="6000"/>
              <a:t>b</a:t>
            </a:r>
            <a:r>
              <a:rPr lang="en-US" sz="2000" baseline="30000"/>
              <a:t>a</a:t>
            </a:r>
            <a:r>
              <a:rPr lang="en-US" sz="2000"/>
              <a:t>log</a:t>
            </a:r>
            <a:r>
              <a:rPr lang="en-US" sz="2000" i="1"/>
              <a:t>n</a:t>
            </a:r>
            <a:r>
              <a:rPr lang="en-US" sz="2000"/>
              <a:t>)</a:t>
            </a:r>
          </a:p>
          <a:p>
            <a:pPr lvl="1"/>
            <a:r>
              <a:rPr lang="en-US" sz="2000"/>
              <a:t>If f(n) = </a:t>
            </a:r>
            <a:r>
              <a:rPr lang="en-US" sz="2000">
                <a:sym typeface="Symbol" pitchFamily="18" charset="2"/>
              </a:rPr>
              <a:t> </a:t>
            </a:r>
            <a:r>
              <a:rPr lang="en-US" sz="2000"/>
              <a:t>(n</a:t>
            </a:r>
            <a:r>
              <a:rPr lang="en-US" sz="2000" baseline="30000"/>
              <a:t>log</a:t>
            </a:r>
            <a:r>
              <a:rPr lang="en-US" sz="2000" baseline="6000"/>
              <a:t>b</a:t>
            </a:r>
            <a:r>
              <a:rPr lang="en-US" sz="2000" baseline="30000"/>
              <a:t>a+</a:t>
            </a:r>
            <a:r>
              <a:rPr lang="en-US" sz="2000" baseline="30000">
                <a:sym typeface="Symbol" pitchFamily="18" charset="2"/>
              </a:rPr>
              <a:t></a:t>
            </a:r>
            <a:r>
              <a:rPr lang="en-US" sz="2000">
                <a:sym typeface="Symbol" pitchFamily="18" charset="2"/>
              </a:rPr>
              <a:t>) for some constant  &gt; 0, and if af(n/b) &lt;= cf(n) for some constant c &lt; 1 and all sufficiently large n, then T(n) = (f(n))</a:t>
            </a: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r>
              <a:rPr lang="en-US" sz="3200"/>
              <a:t>Model of Computation</a:t>
            </a:r>
          </a:p>
        </p:txBody>
      </p:sp>
      <p:sp>
        <p:nvSpPr>
          <p:cNvPr id="1126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5334000"/>
          </a:xfrm>
        </p:spPr>
        <p:txBody>
          <a:bodyPr/>
          <a:lstStyle/>
          <a:p>
            <a:r>
              <a:rPr lang="en-US" sz="2400"/>
              <a:t>Our model is basically a normal computer, in which instructions are executed </a:t>
            </a:r>
            <a:r>
              <a:rPr lang="en-US" sz="2400">
                <a:solidFill>
                  <a:srgbClr val="CA02C5"/>
                </a:solidFill>
              </a:rPr>
              <a:t>sequentially</a:t>
            </a:r>
            <a:r>
              <a:rPr lang="en-US" sz="2400"/>
              <a:t>.</a:t>
            </a:r>
          </a:p>
          <a:p>
            <a:r>
              <a:rPr lang="en-US" sz="2400"/>
              <a:t>Our model has the standard set of simple instructions. Each of these instructions takes a constant amount of time.</a:t>
            </a:r>
          </a:p>
          <a:p>
            <a:pPr lvl="1"/>
            <a:r>
              <a:rPr lang="en-US" sz="2000"/>
              <a:t>Arithmetic: add, subtract, multiply, divide, remainder. Also, shift-left/shift-right (good for multiplying/dividing by 2</a:t>
            </a:r>
            <a:r>
              <a:rPr lang="en-US" sz="2000" baseline="30000"/>
              <a:t>k</a:t>
            </a:r>
            <a:r>
              <a:rPr lang="en-US" sz="2000"/>
              <a:t>).</a:t>
            </a:r>
          </a:p>
          <a:p>
            <a:pPr lvl="1"/>
            <a:r>
              <a:rPr lang="en-US" sz="2000"/>
              <a:t>Data movement: load, store, copy</a:t>
            </a:r>
          </a:p>
          <a:p>
            <a:pPr lvl="1"/>
            <a:r>
              <a:rPr lang="en-US" sz="2000"/>
              <a:t>Control: conditional/unconditional branch, subroutine call and return</a:t>
            </a:r>
          </a:p>
          <a:p>
            <a:r>
              <a:rPr lang="en-US" sz="2400"/>
              <a:t>Our model has </a:t>
            </a:r>
            <a:r>
              <a:rPr lang="en-US" sz="2400">
                <a:solidFill>
                  <a:srgbClr val="CA02C5"/>
                </a:solidFill>
              </a:rPr>
              <a:t>fixed-size</a:t>
            </a:r>
            <a:r>
              <a:rPr lang="en-US" sz="2400"/>
              <a:t> (say, 32-bit) </a:t>
            </a:r>
            <a:r>
              <a:rPr lang="en-US" sz="2400">
                <a:solidFill>
                  <a:srgbClr val="CA02C5"/>
                </a:solidFill>
              </a:rPr>
              <a:t>integers</a:t>
            </a:r>
            <a:r>
              <a:rPr lang="en-US" sz="2400"/>
              <a:t> and there are no fancy operations, such as matrix inversion or sorting.</a:t>
            </a:r>
          </a:p>
          <a:p>
            <a:r>
              <a:rPr lang="en-US" sz="2400"/>
              <a:t>We assume </a:t>
            </a:r>
            <a:r>
              <a:rPr lang="en-US" sz="2400">
                <a:solidFill>
                  <a:srgbClr val="CA02C5"/>
                </a:solidFill>
              </a:rPr>
              <a:t>infinite memory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31825" y="385763"/>
            <a:ext cx="7772400" cy="6057900"/>
          </a:xfrm>
        </p:spPr>
        <p:txBody>
          <a:bodyPr/>
          <a:lstStyle/>
          <a:p>
            <a:r>
              <a:rPr lang="en-US" sz="2400"/>
              <a:t> Examples</a:t>
            </a:r>
          </a:p>
          <a:p>
            <a:pPr lvl="1"/>
            <a:r>
              <a:rPr lang="en-US" sz="2400"/>
              <a:t>T(n) = 9T(n/3) + n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For this recurrence, we have a = 9, b = 3, f(n) = n, and thus n</a:t>
            </a:r>
            <a:r>
              <a:rPr lang="en-US" sz="2000" baseline="30000"/>
              <a:t>log</a:t>
            </a:r>
            <a:r>
              <a:rPr lang="en-US" sz="1600" baseline="6000"/>
              <a:t>b</a:t>
            </a:r>
            <a:r>
              <a:rPr lang="en-US" sz="2000" baseline="30000"/>
              <a:t>a</a:t>
            </a:r>
            <a:r>
              <a:rPr lang="en-US" sz="2000"/>
              <a:t>= n</a:t>
            </a:r>
            <a:r>
              <a:rPr lang="en-US" sz="2000" baseline="30000"/>
              <a:t>log</a:t>
            </a:r>
            <a:r>
              <a:rPr lang="en-US" sz="1600" baseline="6000"/>
              <a:t>3</a:t>
            </a:r>
            <a:r>
              <a:rPr lang="en-US" sz="2000" baseline="30000"/>
              <a:t>9</a:t>
            </a:r>
            <a:r>
              <a:rPr lang="en-US" sz="2000"/>
              <a:t> = </a:t>
            </a:r>
            <a:r>
              <a:rPr lang="en-US" sz="2000">
                <a:sym typeface="Symbol" pitchFamily="18" charset="2"/>
              </a:rPr>
              <a:t>(n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). Since f(n) = O(</a:t>
            </a:r>
            <a:r>
              <a:rPr lang="en-US" sz="2000"/>
              <a:t>n</a:t>
            </a:r>
            <a:r>
              <a:rPr lang="en-US" sz="2000" baseline="30000"/>
              <a:t>log</a:t>
            </a:r>
            <a:r>
              <a:rPr lang="en-US" sz="1600" baseline="6000"/>
              <a:t>3</a:t>
            </a:r>
            <a:r>
              <a:rPr lang="en-US" sz="2000" baseline="30000"/>
              <a:t>9-</a:t>
            </a:r>
            <a:r>
              <a:rPr lang="en-US" sz="2000" baseline="30000">
                <a:sym typeface="Symbol" pitchFamily="18" charset="2"/>
              </a:rPr>
              <a:t></a:t>
            </a:r>
            <a:r>
              <a:rPr lang="en-US" sz="2000">
                <a:sym typeface="Symbol" pitchFamily="18" charset="2"/>
              </a:rPr>
              <a:t>), where  = 1,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we can apply </a:t>
            </a:r>
            <a:r>
              <a:rPr lang="en-US" sz="2000">
                <a:solidFill>
                  <a:srgbClr val="CA02C5"/>
                </a:solidFill>
                <a:sym typeface="Symbol" pitchFamily="18" charset="2"/>
              </a:rPr>
              <a:t>case 1</a:t>
            </a:r>
            <a:r>
              <a:rPr lang="en-US" sz="2000">
                <a:sym typeface="Symbol" pitchFamily="18" charset="2"/>
              </a:rPr>
              <a:t> of the master method and conclude that the solution is T(n) = (n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). </a:t>
            </a:r>
          </a:p>
          <a:p>
            <a:pPr lvl="1"/>
            <a:r>
              <a:rPr lang="en-US" sz="2400"/>
              <a:t>T(n) = T(2n/3) + 1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a = 1, b = 3/2, f(n) = 1, and n</a:t>
            </a:r>
            <a:r>
              <a:rPr lang="en-US" sz="2000" baseline="30000"/>
              <a:t>log</a:t>
            </a:r>
            <a:r>
              <a:rPr lang="en-US" sz="1600" baseline="6000"/>
              <a:t>b</a:t>
            </a:r>
            <a:r>
              <a:rPr lang="en-US" sz="2000" baseline="30000"/>
              <a:t>a</a:t>
            </a:r>
            <a:r>
              <a:rPr lang="en-US" sz="2000"/>
              <a:t>= n</a:t>
            </a:r>
            <a:r>
              <a:rPr lang="en-US" sz="2000" baseline="30000"/>
              <a:t>log</a:t>
            </a:r>
            <a:r>
              <a:rPr lang="en-US" sz="1600" baseline="6000"/>
              <a:t>3/2</a:t>
            </a:r>
            <a:r>
              <a:rPr lang="en-US" sz="2000" baseline="30000"/>
              <a:t>1</a:t>
            </a:r>
            <a:r>
              <a:rPr lang="en-US" sz="2000"/>
              <a:t>= </a:t>
            </a:r>
            <a:r>
              <a:rPr lang="en-US" sz="2000">
                <a:sym typeface="Symbol" pitchFamily="18" charset="2"/>
              </a:rPr>
              <a:t>n</a:t>
            </a:r>
            <a:r>
              <a:rPr lang="en-US" sz="2000" baseline="30000">
                <a:sym typeface="Symbol" pitchFamily="18" charset="2"/>
              </a:rPr>
              <a:t>0 </a:t>
            </a:r>
            <a:r>
              <a:rPr lang="en-US" sz="2000">
                <a:sym typeface="Symbol" pitchFamily="18" charset="2"/>
              </a:rPr>
              <a:t>= 1. 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olidFill>
                  <a:srgbClr val="CA02C5"/>
                </a:solidFill>
                <a:sym typeface="Symbol" pitchFamily="18" charset="2"/>
              </a:rPr>
              <a:t>Case 2</a:t>
            </a:r>
            <a:r>
              <a:rPr lang="en-US" sz="2000">
                <a:sym typeface="Symbol" pitchFamily="18" charset="2"/>
              </a:rPr>
              <a:t> applies, since f(n) =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(</a:t>
            </a:r>
            <a:r>
              <a:rPr lang="en-US" sz="2000"/>
              <a:t>n</a:t>
            </a:r>
            <a:r>
              <a:rPr lang="en-US" sz="2000" baseline="30000"/>
              <a:t>log</a:t>
            </a:r>
            <a:r>
              <a:rPr lang="en-US" sz="1600" baseline="6000"/>
              <a:t>b</a:t>
            </a:r>
            <a:r>
              <a:rPr lang="en-US" sz="2000" baseline="30000"/>
              <a:t>a</a:t>
            </a:r>
            <a:r>
              <a:rPr lang="en-US" sz="2000"/>
              <a:t>) = </a:t>
            </a:r>
            <a:r>
              <a:rPr lang="en-US" sz="2000">
                <a:sym typeface="Symbol" pitchFamily="18" charset="2"/>
              </a:rPr>
              <a:t>(1), and thus the solution to the recurrence is T(n) = (log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) </a:t>
            </a:r>
          </a:p>
          <a:p>
            <a:pPr lvl="1"/>
            <a:r>
              <a:rPr lang="en-US" sz="2400"/>
              <a:t>T(n) = 3T(n/4) + nlog</a:t>
            </a:r>
            <a:r>
              <a:rPr lang="en-US" sz="2400" i="1"/>
              <a:t>n</a:t>
            </a:r>
            <a:r>
              <a:rPr lang="en-US" sz="2400"/>
              <a:t>  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We have a = 3, b = 4, f(n) = nlog</a:t>
            </a:r>
            <a:r>
              <a:rPr lang="en-US" sz="2000" i="1"/>
              <a:t>n,</a:t>
            </a:r>
            <a:r>
              <a:rPr lang="en-US" sz="2000"/>
              <a:t> and n</a:t>
            </a:r>
            <a:r>
              <a:rPr lang="en-US" sz="2000" baseline="30000"/>
              <a:t>log</a:t>
            </a:r>
            <a:r>
              <a:rPr lang="en-US" sz="1600" baseline="6000"/>
              <a:t>b</a:t>
            </a:r>
            <a:r>
              <a:rPr lang="en-US" sz="2000" baseline="30000"/>
              <a:t>a</a:t>
            </a:r>
            <a:r>
              <a:rPr lang="en-US" sz="2000"/>
              <a:t>= n</a:t>
            </a:r>
            <a:r>
              <a:rPr lang="en-US" sz="2000" baseline="30000"/>
              <a:t>log</a:t>
            </a:r>
            <a:r>
              <a:rPr lang="en-US" sz="1600" baseline="6000"/>
              <a:t>4</a:t>
            </a:r>
            <a:r>
              <a:rPr lang="en-US" sz="2000" baseline="30000"/>
              <a:t>3</a:t>
            </a:r>
            <a:r>
              <a:rPr lang="en-US" sz="2000"/>
              <a:t>=O(n</a:t>
            </a:r>
            <a:r>
              <a:rPr lang="en-US" sz="2000" baseline="30000"/>
              <a:t>0.793</a:t>
            </a:r>
            <a:r>
              <a:rPr lang="en-US" sz="2000"/>
              <a:t>). Since f(n) = </a:t>
            </a:r>
            <a:r>
              <a:rPr lang="en-US" sz="2000">
                <a:sym typeface="Symbol" pitchFamily="18" charset="2"/>
              </a:rPr>
              <a:t>(</a:t>
            </a:r>
            <a:r>
              <a:rPr lang="en-US" sz="2000"/>
              <a:t>n</a:t>
            </a:r>
            <a:r>
              <a:rPr lang="en-US" sz="2000" baseline="30000"/>
              <a:t>log</a:t>
            </a:r>
            <a:r>
              <a:rPr lang="en-US" sz="1600" baseline="6000"/>
              <a:t>4</a:t>
            </a:r>
            <a:r>
              <a:rPr lang="en-US" sz="2000" baseline="30000"/>
              <a:t>3+</a:t>
            </a:r>
            <a:r>
              <a:rPr lang="en-US" sz="2000" baseline="30000">
                <a:sym typeface="Symbol" pitchFamily="18" charset="2"/>
              </a:rPr>
              <a:t></a:t>
            </a:r>
            <a:r>
              <a:rPr lang="en-US" sz="2000">
                <a:sym typeface="Symbol" pitchFamily="18" charset="2"/>
              </a:rPr>
              <a:t>), where   0.2, and 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for sufficiently large n, af(n/b) = 3(n/4)log(n/4) &lt;= (</a:t>
            </a:r>
            <a:r>
              <a:rPr lang="en-US" sz="1800">
                <a:sym typeface="Symbol" pitchFamily="18" charset="2"/>
              </a:rPr>
              <a:t>3/4</a:t>
            </a:r>
            <a:r>
              <a:rPr lang="en-US" sz="2000">
                <a:sym typeface="Symbol" pitchFamily="18" charset="2"/>
              </a:rPr>
              <a:t>)nlog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= cf(n) for c = ¾, 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by </a:t>
            </a:r>
            <a:r>
              <a:rPr lang="en-US" sz="2000">
                <a:solidFill>
                  <a:srgbClr val="CA02C5"/>
                </a:solidFill>
                <a:sym typeface="Symbol" pitchFamily="18" charset="2"/>
              </a:rPr>
              <a:t>case 3</a:t>
            </a:r>
            <a:r>
              <a:rPr lang="en-US" sz="2000">
                <a:sym typeface="Symbol" pitchFamily="18" charset="2"/>
              </a:rPr>
              <a:t>, the solution to the recurrence is T(n) = (nlog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r>
              <a:rPr lang="en-US" sz="3200"/>
              <a:t>Running Time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5334000"/>
          </a:xfrm>
        </p:spPr>
        <p:txBody>
          <a:bodyPr/>
          <a:lstStyle/>
          <a:p>
            <a:r>
              <a:rPr lang="en-US" sz="2400"/>
              <a:t>The time taken by an algorithm depends on the input</a:t>
            </a:r>
          </a:p>
          <a:p>
            <a:pPr lvl="1"/>
            <a:r>
              <a:rPr lang="en-US" sz="2000"/>
              <a:t>We use function </a:t>
            </a:r>
            <a:r>
              <a:rPr lang="en-US" sz="2000" i="1"/>
              <a:t>T(n) </a:t>
            </a:r>
            <a:r>
              <a:rPr lang="en-US" sz="2000"/>
              <a:t>with respect to the size of the input </a:t>
            </a:r>
            <a:r>
              <a:rPr lang="en-US" sz="2000" i="1"/>
              <a:t>n,</a:t>
            </a:r>
            <a:r>
              <a:rPr lang="en-US" sz="2000"/>
              <a:t> to define the running time of an algorithm.</a:t>
            </a:r>
          </a:p>
          <a:p>
            <a:pPr lvl="1"/>
            <a:r>
              <a:rPr lang="en-US" sz="2000"/>
              <a:t>On a particular input, it is the number of primitive operations (steps) executed.</a:t>
            </a:r>
          </a:p>
          <a:p>
            <a:r>
              <a:rPr lang="en-US" sz="2400"/>
              <a:t>Input size: depends on the problem being studied.</a:t>
            </a:r>
          </a:p>
          <a:p>
            <a:pPr lvl="1"/>
            <a:r>
              <a:rPr lang="en-US" sz="2000"/>
              <a:t>Usually, the number of items in the input.</a:t>
            </a:r>
          </a:p>
          <a:p>
            <a:pPr lvl="1"/>
            <a:r>
              <a:rPr lang="en-US" sz="2000"/>
              <a:t>But could be something else. If multiplying two integers, could be the total number of bits in the two integers.</a:t>
            </a:r>
          </a:p>
          <a:p>
            <a:pPr lvl="1"/>
            <a:r>
              <a:rPr lang="en-US" sz="2000"/>
              <a:t>Could be described by more than one number.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r>
              <a:rPr lang="en-US" sz="3200"/>
              <a:t>More on Running Time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5334000"/>
          </a:xfrm>
        </p:spPr>
        <p:txBody>
          <a:bodyPr/>
          <a:lstStyle/>
          <a:p>
            <a:r>
              <a:rPr lang="en-US" sz="2400"/>
              <a:t>Want to define steps to be machine-independent</a:t>
            </a:r>
          </a:p>
          <a:p>
            <a:r>
              <a:rPr lang="en-US" sz="2400"/>
              <a:t>Figure that each line of pseudo-code requires a constant amount of time</a:t>
            </a:r>
          </a:p>
          <a:p>
            <a:r>
              <a:rPr lang="en-US" sz="2400"/>
              <a:t>One line may take a different amount of time than another, but each execution of line </a:t>
            </a:r>
            <a:r>
              <a:rPr lang="en-US" sz="2400" i="1"/>
              <a:t>i</a:t>
            </a:r>
            <a:r>
              <a:rPr lang="en-US" sz="2400"/>
              <a:t> takes the same amount of time </a:t>
            </a:r>
            <a:r>
              <a:rPr lang="en-US" sz="2400" i="1"/>
              <a:t>c</a:t>
            </a:r>
            <a:r>
              <a:rPr lang="en-US" sz="2400" i="1" baseline="-25000"/>
              <a:t>i</a:t>
            </a:r>
            <a:r>
              <a:rPr lang="en-US" sz="2400"/>
              <a:t>.</a:t>
            </a:r>
          </a:p>
          <a:p>
            <a:r>
              <a:rPr lang="en-US" sz="2400"/>
              <a:t>This is assuming that the line consists only of primitive operations.</a:t>
            </a:r>
          </a:p>
          <a:p>
            <a:pPr lvl="1"/>
            <a:r>
              <a:rPr lang="en-US" sz="2000"/>
              <a:t>If the line is a subroutine call, then the actual call takes constant time, but the execution of the subroutine being called might not.</a:t>
            </a:r>
          </a:p>
          <a:p>
            <a:pPr lvl="1"/>
            <a:r>
              <a:rPr lang="en-US" sz="2000"/>
              <a:t>If the line specifies operations other than primitive ones, then it might take more than constant time. 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Ex. “sort the points by </a:t>
            </a:r>
            <a:r>
              <a:rPr lang="en-US" sz="2000" i="1"/>
              <a:t>x</a:t>
            </a:r>
            <a:r>
              <a:rPr lang="en-US" sz="2000"/>
              <a:t>-coordinate.”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Z:\teaching\AlgDesign\indert-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5537200"/>
            <a:ext cx="4994275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139700"/>
            <a:ext cx="7772400" cy="685800"/>
          </a:xfrm>
        </p:spPr>
        <p:txBody>
          <a:bodyPr/>
          <a:lstStyle/>
          <a:p>
            <a:r>
              <a:rPr lang="en-US" sz="3200"/>
              <a:t>Analysis of Insertion Sort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3700" y="990600"/>
            <a:ext cx="8450263" cy="5548313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000" dirty="0"/>
              <a:t>Assume that the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 err="1"/>
              <a:t>th</a:t>
            </a:r>
            <a:r>
              <a:rPr lang="en-US" sz="2000" dirty="0"/>
              <a:t> line takes time </a:t>
            </a:r>
            <a:r>
              <a:rPr lang="en-US" sz="2000" i="1" dirty="0"/>
              <a:t>c</a:t>
            </a:r>
            <a:r>
              <a:rPr lang="en-US" sz="2000" i="1" baseline="-25000" dirty="0"/>
              <a:t>i </a:t>
            </a:r>
            <a:r>
              <a:rPr lang="en-US" sz="2000" dirty="0"/>
              <a:t>, which is a constant.</a:t>
            </a:r>
          </a:p>
          <a:p>
            <a:r>
              <a:rPr lang="en-US" sz="2000" dirty="0"/>
              <a:t>For </a:t>
            </a:r>
            <a:r>
              <a:rPr lang="en-US" sz="2000" i="1" dirty="0"/>
              <a:t>j</a:t>
            </a:r>
            <a:r>
              <a:rPr lang="en-US" sz="2000" dirty="0"/>
              <a:t> = 2, 3, …, n, let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j</a:t>
            </a:r>
            <a:r>
              <a:rPr lang="en-US" sz="2000" dirty="0"/>
              <a:t> be the number of times that the </a:t>
            </a:r>
            <a:r>
              <a:rPr lang="en-US" sz="2000" b="1" dirty="0"/>
              <a:t>while</a:t>
            </a:r>
            <a:r>
              <a:rPr lang="en-US" sz="2000" dirty="0"/>
              <a:t> loop test is executed for that value of </a:t>
            </a:r>
            <a:r>
              <a:rPr lang="en-US" sz="2000" i="1" dirty="0"/>
              <a:t>j</a:t>
            </a:r>
            <a:r>
              <a:rPr lang="en-US" sz="2000" dirty="0"/>
              <a:t>.</a:t>
            </a:r>
          </a:p>
          <a:p>
            <a:r>
              <a:rPr lang="en-US" sz="2000" dirty="0"/>
              <a:t>Note that when a </a:t>
            </a:r>
            <a:r>
              <a:rPr lang="en-US" sz="2000" b="1" dirty="0"/>
              <a:t>for</a:t>
            </a:r>
            <a:r>
              <a:rPr lang="en-US" sz="2000" dirty="0"/>
              <a:t> or </a:t>
            </a:r>
            <a:r>
              <a:rPr lang="en-US" sz="2000" b="1" dirty="0"/>
              <a:t>while</a:t>
            </a:r>
            <a:r>
              <a:rPr lang="en-US" sz="2000" dirty="0"/>
              <a:t> loop exits in the usual way </a:t>
            </a:r>
            <a:r>
              <a:rPr lang="en-US" sz="2000" dirty="0">
                <a:sym typeface="Symbol" pitchFamily="18" charset="2"/>
              </a:rPr>
              <a:t> due to </a:t>
            </a:r>
            <a:r>
              <a:rPr lang="en-US" sz="2000" dirty="0">
                <a:solidFill>
                  <a:srgbClr val="CA02C5"/>
                </a:solidFill>
                <a:sym typeface="Symbol" pitchFamily="18" charset="2"/>
              </a:rPr>
              <a:t>the test in the loop header</a:t>
            </a:r>
            <a:r>
              <a:rPr lang="en-US" sz="2000" dirty="0">
                <a:sym typeface="Symbol" pitchFamily="18" charset="2"/>
              </a:rPr>
              <a:t>  the test is executed one time more than the loop body.</a:t>
            </a:r>
          </a:p>
          <a:p>
            <a:r>
              <a:rPr lang="en-US" sz="2000" dirty="0">
                <a:sym typeface="Symbol" pitchFamily="18" charset="2"/>
              </a:rPr>
              <a:t>The total running time:</a:t>
            </a:r>
            <a:endParaRPr lang="en-US" sz="2000" dirty="0"/>
          </a:p>
        </p:txBody>
      </p:sp>
      <p:pic>
        <p:nvPicPr>
          <p:cNvPr id="49156" name="Picture 4" descr="Z:\teaching\AlgDesign\insert-co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915988"/>
            <a:ext cx="5775325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63575" y="139700"/>
            <a:ext cx="7772400" cy="685800"/>
          </a:xfrm>
        </p:spPr>
        <p:txBody>
          <a:bodyPr/>
          <a:lstStyle/>
          <a:p>
            <a:r>
              <a:rPr lang="en-US" sz="3200"/>
              <a:t>Best Case of Insertion Sort</a:t>
            </a:r>
          </a:p>
        </p:txBody>
      </p:sp>
      <p:sp>
        <p:nvSpPr>
          <p:cNvPr id="501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3700" y="990600"/>
            <a:ext cx="8450263" cy="5548313"/>
          </a:xfrm>
        </p:spPr>
        <p:txBody>
          <a:bodyPr/>
          <a:lstStyle/>
          <a:p>
            <a:r>
              <a:rPr lang="en-US" sz="2000">
                <a:sym typeface="Symbol" pitchFamily="18" charset="2"/>
              </a:rPr>
              <a:t>The array is already sorted</a:t>
            </a:r>
          </a:p>
          <a:p>
            <a:r>
              <a:rPr lang="en-US" sz="2000">
                <a:sym typeface="Symbol" pitchFamily="18" charset="2"/>
              </a:rPr>
              <a:t>Always find that </a:t>
            </a:r>
            <a:r>
              <a:rPr lang="en-US" sz="2000" i="1">
                <a:solidFill>
                  <a:schemeClr val="hlink"/>
                </a:solidFill>
                <a:sym typeface="Symbol" pitchFamily="18" charset="2"/>
              </a:rPr>
              <a:t>A[i] &lt;= key</a:t>
            </a:r>
            <a:r>
              <a:rPr lang="en-US" sz="2000">
                <a:sym typeface="Symbol" pitchFamily="18" charset="2"/>
              </a:rPr>
              <a:t> upon the first time the </a:t>
            </a:r>
            <a:r>
              <a:rPr lang="en-US" sz="2000" b="1">
                <a:sym typeface="Symbol" pitchFamily="18" charset="2"/>
              </a:rPr>
              <a:t>while</a:t>
            </a:r>
            <a:r>
              <a:rPr lang="en-US" sz="2000">
                <a:sym typeface="Symbol" pitchFamily="18" charset="2"/>
              </a:rPr>
              <a:t> loop test is run (when </a:t>
            </a:r>
            <a:r>
              <a:rPr lang="en-US" sz="2000" i="1">
                <a:solidFill>
                  <a:schemeClr val="hlink"/>
                </a:solidFill>
                <a:sym typeface="Symbol" pitchFamily="18" charset="2"/>
              </a:rPr>
              <a:t>i = j-1</a:t>
            </a:r>
            <a:r>
              <a:rPr lang="en-US" sz="2000">
                <a:sym typeface="Symbol" pitchFamily="18" charset="2"/>
              </a:rPr>
              <a:t>).</a:t>
            </a:r>
          </a:p>
          <a:p>
            <a:r>
              <a:rPr lang="en-US" sz="2000"/>
              <a:t>All </a:t>
            </a:r>
            <a:r>
              <a:rPr lang="en-US" sz="2000" i="1"/>
              <a:t>t</a:t>
            </a:r>
            <a:r>
              <a:rPr lang="en-US" sz="2000" i="1" baseline="-25000"/>
              <a:t>j</a:t>
            </a:r>
            <a:r>
              <a:rPr lang="en-US" sz="2000"/>
              <a:t> are 1.</a:t>
            </a:r>
          </a:p>
          <a:p>
            <a:r>
              <a:rPr lang="en-US" sz="2000"/>
              <a:t>Running time is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Can express T(</a:t>
            </a:r>
            <a:r>
              <a:rPr lang="en-US" sz="2000" i="1"/>
              <a:t>n</a:t>
            </a:r>
            <a:r>
              <a:rPr lang="en-US" sz="2000"/>
              <a:t>) as </a:t>
            </a:r>
            <a:r>
              <a:rPr lang="en-US" sz="2000">
                <a:solidFill>
                  <a:schemeClr val="hlink"/>
                </a:solidFill>
              </a:rPr>
              <a:t>a</a:t>
            </a:r>
            <a:r>
              <a:rPr lang="en-US" sz="2000" i="1">
                <a:solidFill>
                  <a:schemeClr val="hlink"/>
                </a:solidFill>
              </a:rPr>
              <a:t>n</a:t>
            </a:r>
            <a:r>
              <a:rPr lang="en-US" sz="2000">
                <a:solidFill>
                  <a:schemeClr val="hlink"/>
                </a:solidFill>
              </a:rPr>
              <a:t>+b</a:t>
            </a:r>
            <a:r>
              <a:rPr lang="en-US" sz="2000"/>
              <a:t> for constants </a:t>
            </a:r>
            <a:r>
              <a:rPr lang="en-US" sz="2000">
                <a:solidFill>
                  <a:schemeClr val="hlink"/>
                </a:solidFill>
              </a:rPr>
              <a:t>a</a:t>
            </a:r>
            <a:r>
              <a:rPr lang="en-US" sz="2000"/>
              <a:t> and </a:t>
            </a:r>
            <a:r>
              <a:rPr lang="en-US" sz="2000">
                <a:solidFill>
                  <a:schemeClr val="hlink"/>
                </a:solidFill>
              </a:rPr>
              <a:t>b</a:t>
            </a:r>
            <a:r>
              <a:rPr lang="en-US" sz="2000"/>
              <a:t> (that depend on the statement costs </a:t>
            </a:r>
            <a:r>
              <a:rPr lang="en-US" sz="2000" i="1"/>
              <a:t>c</a:t>
            </a:r>
            <a:r>
              <a:rPr lang="en-US" sz="2000" i="1" baseline="-25000"/>
              <a:t>i</a:t>
            </a:r>
            <a:r>
              <a:rPr lang="en-US" sz="2000"/>
              <a:t>) </a:t>
            </a:r>
            <a:r>
              <a:rPr lang="en-US" sz="2000">
                <a:sym typeface="Symbol" pitchFamily="18" charset="2"/>
              </a:rPr>
              <a:t> T(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) is a </a:t>
            </a:r>
            <a:r>
              <a:rPr lang="en-US" sz="2000">
                <a:solidFill>
                  <a:srgbClr val="CA02C5"/>
                </a:solidFill>
                <a:sym typeface="Symbol" pitchFamily="18" charset="2"/>
              </a:rPr>
              <a:t>linear function</a:t>
            </a:r>
            <a:r>
              <a:rPr lang="en-US" sz="2000">
                <a:sym typeface="Symbol" pitchFamily="18" charset="2"/>
              </a:rPr>
              <a:t> of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.</a:t>
            </a:r>
            <a:endParaRPr lang="en-US" sz="2000"/>
          </a:p>
        </p:txBody>
      </p:sp>
      <p:pic>
        <p:nvPicPr>
          <p:cNvPr id="50178" name="Picture 2" descr="Z:\teaching\AlgDesign\indert-t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4933950"/>
            <a:ext cx="5314950" cy="12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906463" y="2908300"/>
          <a:ext cx="531018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tion" r:id="rId4" imgW="3390840" imgH="457200" progId="Equation.3">
                  <p:embed/>
                </p:oleObj>
              </mc:Choice>
              <mc:Fallback>
                <p:oleObj name="Equation" r:id="rId4" imgW="3390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908300"/>
                        <a:ext cx="5310187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63575" y="139700"/>
            <a:ext cx="7772400" cy="685800"/>
          </a:xfrm>
        </p:spPr>
        <p:txBody>
          <a:bodyPr/>
          <a:lstStyle/>
          <a:p>
            <a:r>
              <a:rPr lang="en-US" sz="3200"/>
              <a:t>Worst Case of Insertion Sort</a:t>
            </a:r>
          </a:p>
        </p:txBody>
      </p:sp>
      <p:sp>
        <p:nvSpPr>
          <p:cNvPr id="5120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3700" y="990600"/>
            <a:ext cx="8450263" cy="5548313"/>
          </a:xfrm>
        </p:spPr>
        <p:txBody>
          <a:bodyPr/>
          <a:lstStyle/>
          <a:p>
            <a:r>
              <a:rPr lang="en-US" sz="2000">
                <a:sym typeface="Symbol" pitchFamily="18" charset="2"/>
              </a:rPr>
              <a:t>The array is in reverse sorted order.</a:t>
            </a:r>
          </a:p>
          <a:p>
            <a:r>
              <a:rPr lang="en-US" sz="2000">
                <a:sym typeface="Symbol" pitchFamily="18" charset="2"/>
              </a:rPr>
              <a:t>Always find that </a:t>
            </a:r>
            <a:r>
              <a:rPr lang="en-US" sz="2000" i="1">
                <a:solidFill>
                  <a:schemeClr val="hlink"/>
                </a:solidFill>
                <a:sym typeface="Symbol" pitchFamily="18" charset="2"/>
              </a:rPr>
              <a:t>A[i] &gt; key</a:t>
            </a:r>
            <a:r>
              <a:rPr lang="en-US" sz="2000">
                <a:sym typeface="Symbol" pitchFamily="18" charset="2"/>
              </a:rPr>
              <a:t>  in while loop test.</a:t>
            </a:r>
          </a:p>
          <a:p>
            <a:r>
              <a:rPr lang="en-US" sz="2000"/>
              <a:t>Have to compare </a:t>
            </a:r>
            <a:r>
              <a:rPr lang="en-US" sz="2000" i="1">
                <a:solidFill>
                  <a:schemeClr val="hlink"/>
                </a:solidFill>
              </a:rPr>
              <a:t>key</a:t>
            </a:r>
            <a:r>
              <a:rPr lang="en-US" sz="2000"/>
              <a:t> with all elements to the left of the </a:t>
            </a:r>
            <a:r>
              <a:rPr lang="en-US" sz="2000" i="1"/>
              <a:t>j </a:t>
            </a:r>
            <a:r>
              <a:rPr lang="en-US" sz="2000"/>
              <a:t>th position </a:t>
            </a:r>
            <a:r>
              <a:rPr lang="en-US" sz="2000">
                <a:sym typeface="Symbol" pitchFamily="18" charset="2"/>
              </a:rPr>
              <a:t></a:t>
            </a:r>
            <a:r>
              <a:rPr lang="en-US" sz="2000"/>
              <a:t> compare with </a:t>
            </a:r>
            <a:r>
              <a:rPr lang="en-US" sz="2000" i="1"/>
              <a:t>j </a:t>
            </a:r>
            <a:r>
              <a:rPr lang="en-US" sz="2000"/>
              <a:t>-1 elements.</a:t>
            </a:r>
          </a:p>
          <a:p>
            <a:r>
              <a:rPr lang="en-US" sz="2000"/>
              <a:t>Since the while loop exits because </a:t>
            </a:r>
            <a:r>
              <a:rPr lang="en-US" sz="2000" i="1"/>
              <a:t>i</a:t>
            </a:r>
            <a:r>
              <a:rPr lang="en-US" sz="2000"/>
              <a:t> reaches 0, there’s one additional test after the </a:t>
            </a:r>
            <a:r>
              <a:rPr lang="en-US" sz="2000" i="1"/>
              <a:t>j </a:t>
            </a:r>
            <a:r>
              <a:rPr lang="en-US" sz="2000"/>
              <a:t>-1 tests </a:t>
            </a:r>
            <a:r>
              <a:rPr lang="en-US" sz="2000">
                <a:sym typeface="Symbol" pitchFamily="18" charset="2"/>
              </a:rPr>
              <a:t></a:t>
            </a:r>
            <a:r>
              <a:rPr lang="en-US" sz="2000"/>
              <a:t> </a:t>
            </a:r>
            <a:r>
              <a:rPr lang="en-US" sz="2000" i="1"/>
              <a:t>t</a:t>
            </a:r>
            <a:r>
              <a:rPr lang="en-US" sz="2000" i="1" baseline="-25000"/>
              <a:t>j</a:t>
            </a:r>
            <a:r>
              <a:rPr lang="en-US" sz="2000"/>
              <a:t> = </a:t>
            </a:r>
            <a:r>
              <a:rPr lang="en-US" sz="2000" i="1"/>
              <a:t>j</a:t>
            </a:r>
            <a:r>
              <a:rPr lang="en-US" sz="2000"/>
              <a:t>.</a:t>
            </a:r>
          </a:p>
          <a:p>
            <a:r>
              <a:rPr lang="en-US" sz="2000"/>
              <a:t>Running time is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Can express T(</a:t>
            </a:r>
            <a:r>
              <a:rPr lang="en-US" sz="2000" i="1"/>
              <a:t>n</a:t>
            </a:r>
            <a:r>
              <a:rPr lang="en-US" sz="2000"/>
              <a:t>) as </a:t>
            </a:r>
            <a:r>
              <a:rPr lang="en-US" sz="2000">
                <a:solidFill>
                  <a:schemeClr val="hlink"/>
                </a:solidFill>
              </a:rPr>
              <a:t>a</a:t>
            </a:r>
            <a:r>
              <a:rPr lang="en-US" sz="2000" i="1">
                <a:solidFill>
                  <a:schemeClr val="hlink"/>
                </a:solidFill>
              </a:rPr>
              <a:t>n</a:t>
            </a:r>
            <a:r>
              <a:rPr lang="en-US" sz="2000" i="1" baseline="30000">
                <a:solidFill>
                  <a:schemeClr val="hlink"/>
                </a:solidFill>
              </a:rPr>
              <a:t>2</a:t>
            </a:r>
            <a:r>
              <a:rPr lang="en-US" sz="2000">
                <a:solidFill>
                  <a:schemeClr val="hlink"/>
                </a:solidFill>
              </a:rPr>
              <a:t>+b</a:t>
            </a:r>
            <a:r>
              <a:rPr lang="en-US" sz="2000" i="1">
                <a:solidFill>
                  <a:schemeClr val="hlink"/>
                </a:solidFill>
              </a:rPr>
              <a:t>n</a:t>
            </a:r>
            <a:r>
              <a:rPr lang="en-US" sz="2000">
                <a:solidFill>
                  <a:schemeClr val="hlink"/>
                </a:solidFill>
              </a:rPr>
              <a:t>+c</a:t>
            </a:r>
            <a:r>
              <a:rPr lang="en-US" sz="2000"/>
              <a:t> for constants </a:t>
            </a:r>
            <a:r>
              <a:rPr lang="en-US" sz="2000">
                <a:solidFill>
                  <a:schemeClr val="hlink"/>
                </a:solidFill>
              </a:rPr>
              <a:t>a, b,</a:t>
            </a:r>
            <a:r>
              <a:rPr lang="en-US" sz="2000"/>
              <a:t> and </a:t>
            </a:r>
            <a:r>
              <a:rPr lang="en-US" sz="2000">
                <a:solidFill>
                  <a:schemeClr val="hlink"/>
                </a:solidFill>
              </a:rPr>
              <a:t>c</a:t>
            </a:r>
            <a:r>
              <a:rPr lang="en-US" sz="2000"/>
              <a:t> (that depend on the statement costs </a:t>
            </a:r>
            <a:r>
              <a:rPr lang="en-US" sz="2000" i="1"/>
              <a:t>c</a:t>
            </a:r>
            <a:r>
              <a:rPr lang="en-US" sz="2000" i="1" baseline="-25000"/>
              <a:t>i</a:t>
            </a:r>
            <a:r>
              <a:rPr lang="en-US" sz="2000"/>
              <a:t>) </a:t>
            </a:r>
            <a:r>
              <a:rPr lang="en-US" sz="2000">
                <a:sym typeface="Symbol" pitchFamily="18" charset="2"/>
              </a:rPr>
              <a:t> T(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) is a </a:t>
            </a:r>
            <a:r>
              <a:rPr lang="en-US" sz="2000">
                <a:solidFill>
                  <a:srgbClr val="CA02C5"/>
                </a:solidFill>
                <a:sym typeface="Symbol" pitchFamily="18" charset="2"/>
              </a:rPr>
              <a:t>quadratic function</a:t>
            </a:r>
            <a:r>
              <a:rPr lang="en-US" sz="2000">
                <a:sym typeface="Symbol" pitchFamily="18" charset="2"/>
              </a:rPr>
              <a:t> of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.</a:t>
            </a:r>
          </a:p>
        </p:txBody>
      </p:sp>
      <p:pic>
        <p:nvPicPr>
          <p:cNvPr id="51206" name="Picture 6" descr="Z:\teaching\AlgDesign\indert-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363913"/>
            <a:ext cx="65119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sz="3200"/>
              <a:t>Worst-case Analysis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8170863" cy="5464175"/>
          </a:xfrm>
        </p:spPr>
        <p:txBody>
          <a:bodyPr/>
          <a:lstStyle/>
          <a:p>
            <a:r>
              <a:rPr lang="en-US" sz="2000"/>
              <a:t>Three kinds of running time</a:t>
            </a:r>
          </a:p>
          <a:p>
            <a:pPr lvl="1"/>
            <a:r>
              <a:rPr lang="en-US" sz="2000"/>
              <a:t>The </a:t>
            </a:r>
            <a:r>
              <a:rPr lang="en-US" sz="2000">
                <a:solidFill>
                  <a:schemeClr val="hlink"/>
                </a:solidFill>
              </a:rPr>
              <a:t>worst-case running time</a:t>
            </a:r>
            <a:r>
              <a:rPr lang="en-US" sz="2000"/>
              <a:t>: the longest running time for </a:t>
            </a:r>
            <a:r>
              <a:rPr lang="en-US" sz="2000" i="1">
                <a:solidFill>
                  <a:srgbClr val="CA02C5"/>
                </a:solidFill>
              </a:rPr>
              <a:t>any</a:t>
            </a:r>
            <a:r>
              <a:rPr lang="en-US" sz="2000"/>
              <a:t> input of size </a:t>
            </a:r>
            <a:r>
              <a:rPr lang="en-US" sz="2000" i="1"/>
              <a:t>n. </a:t>
            </a:r>
          </a:p>
          <a:p>
            <a:pPr lvl="1"/>
            <a:r>
              <a:rPr lang="en-US" sz="2000"/>
              <a:t>The </a:t>
            </a:r>
            <a:r>
              <a:rPr lang="en-US" sz="2000">
                <a:solidFill>
                  <a:schemeClr val="hlink"/>
                </a:solidFill>
              </a:rPr>
              <a:t>average running time</a:t>
            </a:r>
            <a:r>
              <a:rPr lang="en-US" sz="2000"/>
              <a:t>: the average running time over </a:t>
            </a:r>
            <a:r>
              <a:rPr lang="en-US" sz="2000" i="1">
                <a:solidFill>
                  <a:srgbClr val="CA02C5"/>
                </a:solidFill>
              </a:rPr>
              <a:t>all</a:t>
            </a:r>
            <a:r>
              <a:rPr lang="en-US" sz="2000" i="1"/>
              <a:t> </a:t>
            </a:r>
            <a:r>
              <a:rPr lang="en-US" sz="2000"/>
              <a:t>possible inputs of size </a:t>
            </a:r>
            <a:r>
              <a:rPr lang="en-US" sz="2000" i="1"/>
              <a:t>n. </a:t>
            </a:r>
          </a:p>
          <a:p>
            <a:pPr lvl="1"/>
            <a:r>
              <a:rPr lang="en-US" sz="2000"/>
              <a:t>The </a:t>
            </a:r>
            <a:r>
              <a:rPr lang="en-US" sz="2000">
                <a:solidFill>
                  <a:schemeClr val="hlink"/>
                </a:solidFill>
              </a:rPr>
              <a:t>best-case running time</a:t>
            </a:r>
            <a:r>
              <a:rPr lang="en-US" sz="2000"/>
              <a:t>: the shortest running time for </a:t>
            </a:r>
            <a:r>
              <a:rPr lang="en-US" sz="2000" i="1">
                <a:solidFill>
                  <a:srgbClr val="CA02C5"/>
                </a:solidFill>
              </a:rPr>
              <a:t>any</a:t>
            </a:r>
            <a:r>
              <a:rPr lang="en-US" sz="2000"/>
              <a:t> input of size </a:t>
            </a:r>
            <a:r>
              <a:rPr lang="en-US" sz="2000" i="1"/>
              <a:t>n.</a:t>
            </a:r>
          </a:p>
          <a:p>
            <a:r>
              <a:rPr lang="en-US" sz="2000"/>
              <a:t>We usually concentrate on finding the worst-cast running time.</a:t>
            </a:r>
          </a:p>
          <a:p>
            <a:pPr lvl="1"/>
            <a:r>
              <a:rPr lang="en-US" sz="2000"/>
              <a:t>The worst-case running time of an algorithm is an upper bound on the running time for any input. </a:t>
            </a:r>
            <a:r>
              <a:rPr lang="en-US" sz="2000">
                <a:solidFill>
                  <a:srgbClr val="CA02C5"/>
                </a:solidFill>
              </a:rPr>
              <a:t>Knowing it gives us a guarantee that the algorithms will never take any longer</a:t>
            </a:r>
            <a:r>
              <a:rPr lang="en-US" sz="2000"/>
              <a:t>.</a:t>
            </a:r>
          </a:p>
          <a:p>
            <a:pPr lvl="1"/>
            <a:r>
              <a:rPr lang="en-US" sz="2000"/>
              <a:t>For some algorithms, the worst case occurs fairly often.</a:t>
            </a:r>
          </a:p>
          <a:p>
            <a:pPr lvl="1"/>
            <a:r>
              <a:rPr lang="en-US" sz="2000"/>
              <a:t>The average case is often roughly as bad as the worst case, e.g., insertion sort.</a:t>
            </a:r>
          </a:p>
          <a:p>
            <a:pPr lvl="1"/>
            <a:endParaRPr 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4122</TotalTime>
  <Words>2195</Words>
  <Application>Microsoft Office PowerPoint</Application>
  <PresentationFormat>On-screen Show (4:3)</PresentationFormat>
  <Paragraphs>278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Tahoma</vt:lpstr>
      <vt:lpstr>Wingdings</vt:lpstr>
      <vt:lpstr>Office Theme</vt:lpstr>
      <vt:lpstr>Equation</vt:lpstr>
      <vt:lpstr>Algorithm Analysis</vt:lpstr>
      <vt:lpstr>What to Analyze</vt:lpstr>
      <vt:lpstr>Model of Computation</vt:lpstr>
      <vt:lpstr>Running Time</vt:lpstr>
      <vt:lpstr>More on Running Time</vt:lpstr>
      <vt:lpstr>Analysis of Insertion Sort</vt:lpstr>
      <vt:lpstr>Best Case of Insertion Sort</vt:lpstr>
      <vt:lpstr>Worst Case of Insertion Sort</vt:lpstr>
      <vt:lpstr>Worst-case Analysis</vt:lpstr>
      <vt:lpstr>Order of Growth</vt:lpstr>
      <vt:lpstr>Growth of Functions</vt:lpstr>
      <vt:lpstr>Big-Oh Notation</vt:lpstr>
      <vt:lpstr>Big-Oh Notation</vt:lpstr>
      <vt:lpstr>Big Omega() Notation</vt:lpstr>
      <vt:lpstr>Big Theta() Notation</vt:lpstr>
      <vt:lpstr>Asymptotic Notations</vt:lpstr>
      <vt:lpstr>Properties of Asymptotic Notations</vt:lpstr>
      <vt:lpstr>General Rules for Computing Running Time</vt:lpstr>
      <vt:lpstr>General rules (cont.)</vt:lpstr>
      <vt:lpstr>Recurrences</vt:lpstr>
      <vt:lpstr>Definitions</vt:lpstr>
      <vt:lpstr>Example Recurrences</vt:lpstr>
      <vt:lpstr>Substitution</vt:lpstr>
      <vt:lpstr>Substitution</vt:lpstr>
      <vt:lpstr>Substitution</vt:lpstr>
      <vt:lpstr>Substitution</vt:lpstr>
      <vt:lpstr>Substitution</vt:lpstr>
      <vt:lpstr>Subtleties</vt:lpstr>
      <vt:lpstr>The Master Method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CSCI6370: Topics in Computer Science  Advanced Topics in Algorithms and Applications  Fall Semester, 2002</dc:title>
  <dc:creator>zchen</dc:creator>
  <cp:lastModifiedBy>Zhixiang Chen</cp:lastModifiedBy>
  <cp:revision>153</cp:revision>
  <dcterms:created xsi:type="dcterms:W3CDTF">2002-08-21T01:49:00Z</dcterms:created>
  <dcterms:modified xsi:type="dcterms:W3CDTF">2019-09-04T15:37:26Z</dcterms:modified>
</cp:coreProperties>
</file>