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handoutMasterIdLst>
    <p:handoutMasterId r:id="rId84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89" r:id="rId16"/>
    <p:sldId id="39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63" r:id="rId60"/>
    <p:sldId id="364" r:id="rId61"/>
    <p:sldId id="365" r:id="rId62"/>
    <p:sldId id="366" r:id="rId63"/>
    <p:sldId id="367" r:id="rId64"/>
    <p:sldId id="368" r:id="rId65"/>
    <p:sldId id="369" r:id="rId66"/>
    <p:sldId id="370" r:id="rId67"/>
    <p:sldId id="371" r:id="rId68"/>
    <p:sldId id="372" r:id="rId69"/>
    <p:sldId id="373" r:id="rId70"/>
    <p:sldId id="374" r:id="rId71"/>
    <p:sldId id="375" r:id="rId72"/>
    <p:sldId id="376" r:id="rId73"/>
    <p:sldId id="377" r:id="rId74"/>
    <p:sldId id="378" r:id="rId75"/>
    <p:sldId id="379" r:id="rId76"/>
    <p:sldId id="380" r:id="rId77"/>
    <p:sldId id="381" r:id="rId78"/>
    <p:sldId id="382" r:id="rId79"/>
    <p:sldId id="383" r:id="rId80"/>
    <p:sldId id="385" r:id="rId81"/>
    <p:sldId id="386" r:id="rId82"/>
    <p:sldId id="388" r:id="rId8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D2D7"/>
    <a:srgbClr val="C606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05" autoAdjust="0"/>
    <p:restoredTop sz="90929"/>
  </p:normalViewPr>
  <p:slideViewPr>
    <p:cSldViewPr snapToGrid="0">
      <p:cViewPr varScale="1">
        <p:scale>
          <a:sx n="80" d="100"/>
          <a:sy n="80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10377-76DF-4C41-B798-B7D56BCF0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6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92F5-CBBF-486A-8C9D-82C4F6338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D86-1A29-4BD1-A5B5-0DCDD045F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8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5F3-62EE-46C0-B1AC-2C28ECA3C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9769-855A-4E7E-9C66-C5AB25F5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3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D1EF-43BA-412B-BDD9-F1C71B051E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6ABB-E8AF-4F60-B1E4-F1738466B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41D-A38F-4900-A082-D5105F2BE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2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1A9F-BC9C-47AC-98F4-AB1DDC4E2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6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E2D6-C306-47FB-8C01-3A2E8EA7E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8A69-ACB1-4B1A-A203-CE9BD60C8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DEE5-A7E2-4F23-8708-C03400E75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2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F4AB6-998C-48C3-B370-D6DCC8306E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C++ Classes – A Quick Introduction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/>
              <a:t>Many programming languages support OOP: SMALLTALK, CommonLisp Object System, C++</a:t>
            </a:r>
          </a:p>
          <a:p>
            <a:r>
              <a:rPr lang="en-US"/>
              <a:t>Advantages of C++:</a:t>
            </a:r>
          </a:p>
          <a:p>
            <a:pPr lvl="1"/>
            <a:r>
              <a:rPr lang="en-US"/>
              <a:t>C++ provides a well-designed set of mechanisms to fully support OOP needs</a:t>
            </a:r>
          </a:p>
          <a:p>
            <a:pPr lvl="1"/>
            <a:r>
              <a:rPr lang="en-US"/>
              <a:t>C++ is an extension of the already popular and standardized ANSI 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3850"/>
            <a:ext cx="7772400" cy="5695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void stack::init(){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top=-1;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void stack::push(char c){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if (full())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return;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item[++top]=c;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void stack::pop(){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if (empty())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return ‘$’; //’$’ indicates empty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return item[top--];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58763"/>
            <a:ext cx="7772400" cy="57610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int stack::full(){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if (top+1==100)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return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int stack::empty(){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if (top==-1)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return -1;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return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</a:t>
            </a:r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constructor is a special class method that can automatically initialize all the data members in a class. That is, whenever an object is created, the constructor is automatically invoked to do the initialization</a:t>
            </a:r>
          </a:p>
          <a:p>
            <a:pPr lvl="1"/>
            <a:r>
              <a:rPr lang="en-US"/>
              <a:t>Advantages of having a constructor?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Ex.</a:t>
            </a:r>
          </a:p>
        </p:txBody>
      </p:sp>
      <p:sp>
        <p:nvSpPr>
          <p:cNvPr id="109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class stack{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char item[100];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int top;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stack() </a:t>
            </a:r>
            <a:r>
              <a:rPr lang="en-US" sz="1800"/>
              <a:t>{top=-1</a:t>
            </a:r>
            <a:r>
              <a:rPr lang="en-US" sz="2000"/>
              <a:t>;}	//constructor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void push(char);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void pop();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//create a stack object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Stack myStack; 		//initialization is automatic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46063"/>
            <a:ext cx="7772400" cy="5773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 constructor’s name is the class’ name</a:t>
            </a:r>
          </a:p>
          <a:p>
            <a:pPr>
              <a:lnSpc>
                <a:spcPct val="80000"/>
              </a:lnSpc>
            </a:pPr>
            <a:r>
              <a:rPr lang="en-US" sz="2000"/>
              <a:t>A class may have more than one constructor</a:t>
            </a:r>
          </a:p>
          <a:p>
            <a:pPr>
              <a:lnSpc>
                <a:spcPct val="80000"/>
              </a:lnSpc>
            </a:pPr>
            <a:r>
              <a:rPr lang="en-US" sz="2000"/>
              <a:t>The default constructor is the one without parameters</a:t>
            </a:r>
          </a:p>
          <a:p>
            <a:pPr>
              <a:lnSpc>
                <a:spcPct val="80000"/>
              </a:lnSpc>
            </a:pPr>
            <a:r>
              <a:rPr lang="en-US" sz="20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class myColor{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float red, green, blue;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myColor(){red=green=blue=0;}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myColor(float, float, float);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myColor::myColor(float r, float g, float b){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red=r;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green=g;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blue=b;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myColor dog;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myColor cat(1.0, 5.5, 6.4);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Parameters</a:t>
            </a:r>
          </a:p>
        </p:txBody>
      </p:sp>
      <p:sp>
        <p:nvSpPr>
          <p:cNvPr id="184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class stack{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char item[100];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int top;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stack(int n=0) </a:t>
            </a:r>
            <a:r>
              <a:rPr lang="en-US" sz="1600"/>
              <a:t>{top=n</a:t>
            </a:r>
            <a:r>
              <a:rPr lang="en-US" sz="1800"/>
              <a:t>;}	//constructor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void push(char);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void pop();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//create stack objects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Stack myStack; 		//initialization using default parameter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Stack yourStack(100);       //initialization using non-default parameter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Explicit Constructors</a:t>
            </a:r>
          </a:p>
        </p:txBody>
      </p:sp>
      <p:sp>
        <p:nvSpPr>
          <p:cNvPr id="18534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52575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Ex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class intCell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explicit  intCell (int initialValue=0) 			{storedValue=initialValue;}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int read ( ) {return storedValue;}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void write (int x) {storedValue=x;}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int storedValue;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C++ has lenient rules allowing implicit type conversion for single parameter constructor, which is good in some cases but very bad at other cases.</a:t>
            </a:r>
          </a:p>
          <a:p>
            <a:pPr>
              <a:lnSpc>
                <a:spcPct val="80000"/>
              </a:lnSpc>
            </a:pPr>
            <a:r>
              <a:rPr lang="en-US" sz="1800"/>
              <a:t>Explicit constructor of single parameter is designed to prevent this kind of implicit type conversion.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IntCell test;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Test=10;      //error. If the constructor is not explicit, then it is okay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Constructor Initialization:</a:t>
            </a:r>
            <a:br>
              <a:rPr lang="en-US" sz="4000"/>
            </a:br>
            <a:r>
              <a:rPr lang="en-US" sz="4000"/>
              <a:t>	Three Styles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Style one: use assignment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class A{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int intA;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float floatA;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A(int a, float b){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intA=a;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floatA=b;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};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5750"/>
            <a:ext cx="7772400" cy="5734050"/>
          </a:xfrm>
        </p:spPr>
        <p:txBody>
          <a:bodyPr/>
          <a:lstStyle/>
          <a:p>
            <a:r>
              <a:rPr lang="en-US" sz="2800"/>
              <a:t>Style two: initialize in the header, body empty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B{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private: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int intB;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float floatB;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public: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B(int a, float b):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	intB(a), floatB(b){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}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71463"/>
            <a:ext cx="7772400" cy="5748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Style three: both header and body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class C{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private: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int intC;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float floatC;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C(int a, float b): intC(a){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floatC=b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};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OOP?</a:t>
            </a:r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central idea is to build program using software objects</a:t>
            </a:r>
          </a:p>
          <a:p>
            <a:r>
              <a:rPr lang="en-US"/>
              <a:t>Object  = data + operations</a:t>
            </a:r>
          </a:p>
          <a:p>
            <a:pPr>
              <a:buFont typeface="Wingdings" pitchFamily="2" charset="2"/>
              <a:buNone/>
            </a:pPr>
            <a:r>
              <a:rPr lang="en-US"/>
              <a:t>		      =  data members + methods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choose a style?</a:t>
            </a:r>
          </a:p>
        </p:txBody>
      </p:sp>
      <p:sp>
        <p:nvSpPr>
          <p:cNvPr id="114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data member is cosnt or object in the other class, then it must be initialized in the header.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Copy Constructor</a:t>
            </a:r>
            <a:br>
              <a:rPr lang="en-US" sz="4000"/>
            </a:br>
            <a:r>
              <a:rPr lang="en-US" sz="2400"/>
              <a:t>A class C constructor can take a C reference parameter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73200"/>
            <a:ext cx="7772400" cy="454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myColor{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private: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float red, green, blue;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myColor(){red=green=blue=0;}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myColor(myColor &amp;);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myColor::myColor(myColor&amp; t)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red=t.red;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green=t.green;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blue=t.blue;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12738"/>
            <a:ext cx="7772400" cy="5707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purpose of a copy constructor is to initialize a new object using an existing object</a:t>
            </a:r>
          </a:p>
          <a:p>
            <a:pPr lvl="1">
              <a:lnSpc>
                <a:spcPct val="90000"/>
              </a:lnSpc>
            </a:pPr>
            <a:r>
              <a:rPr lang="en-US"/>
              <a:t>Ex.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myColor dog (1.2, 6.4, 10.8);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myColor cat(dog);</a:t>
            </a:r>
          </a:p>
          <a:p>
            <a:pPr>
              <a:lnSpc>
                <a:spcPct val="90000"/>
              </a:lnSpc>
            </a:pPr>
            <a:r>
              <a:rPr lang="en-US"/>
              <a:t>Since the main job of a constructor is to initialize data members of a class, the constructor needs to dynamically allocate storage and then initialize the storage when a data member is a pointer type.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428625"/>
            <a:ext cx="7772400" cy="5591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class C{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char *text;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C::C(){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text=new char[40];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strcpy(text, “I like data structures.”);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</a:t>
            </a:r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destructor is a special class method that destroys (or reallocate) memory storage allocated for a class object </a:t>
            </a:r>
          </a:p>
          <a:p>
            <a:r>
              <a:rPr lang="en-US"/>
              <a:t>Destructor name: </a:t>
            </a:r>
          </a:p>
          <a:p>
            <a:pPr>
              <a:buFont typeface="Wingdings" pitchFamily="2" charset="2"/>
              <a:buNone/>
            </a:pPr>
            <a:r>
              <a:rPr lang="en-US"/>
              <a:t>		~class_name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5438"/>
            <a:ext cx="7772400" cy="5694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class C{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char *text;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C();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~C(){delete[] text;}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C::C(){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text=new char[40];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strcpy(text, “I like data structures.”);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}	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62125"/>
            <a:ext cx="7772400" cy="4257675"/>
          </a:xfrm>
        </p:spPr>
        <p:txBody>
          <a:bodyPr/>
          <a:lstStyle/>
          <a:p>
            <a:r>
              <a:rPr lang="en-US"/>
              <a:t>A destructor has no type, never returns a value, and have no arguments.</a:t>
            </a:r>
          </a:p>
          <a:p>
            <a:r>
              <a:rPr lang="en-US"/>
              <a:t>A class has only one destructor.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Operator Overloading</a:t>
            </a:r>
            <a:br>
              <a:rPr lang="en-US" sz="4000"/>
            </a:br>
            <a:r>
              <a:rPr lang="en-US" sz="3200"/>
              <a:t>-Redefine an Operator</a:t>
            </a:r>
          </a:p>
        </p:txBody>
      </p:sp>
      <p:sp>
        <p:nvSpPr>
          <p:cNvPr id="121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3250" y="1577975"/>
            <a:ext cx="8305800" cy="4454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class string{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private: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char *str;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string&amp; operator=(const string&amp;);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string&amp; operator+(const string) const;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string(char*);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string&amp; string::operator+(const string s) const{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char * tmp;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tmp=new char[strlen(str)+strlen(s.str)+1];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strcpy(tmp,str);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strcat(tmp, s.str);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return string(tmp);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5750"/>
            <a:ext cx="7772400" cy="5734050"/>
          </a:xfrm>
        </p:spPr>
        <p:txBody>
          <a:bodyPr/>
          <a:lstStyle/>
          <a:p>
            <a:r>
              <a:rPr lang="en-US"/>
              <a:t>In the above case, we overload + operator. In general, we need to use “operator” to overload an operator like +.</a:t>
            </a:r>
          </a:p>
          <a:p>
            <a:r>
              <a:rPr lang="en-US"/>
              <a:t>“const string s” in the argument list means s cannot be changed.</a:t>
            </a:r>
          </a:p>
          <a:p>
            <a:r>
              <a:rPr lang="en-US"/>
              <a:t>“const” after the argument list means the object invoking the + operator cannot be changed.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76238"/>
            <a:ext cx="7772400" cy="5643562"/>
          </a:xfrm>
        </p:spPr>
        <p:txBody>
          <a:bodyPr/>
          <a:lstStyle/>
          <a:p>
            <a:r>
              <a:rPr lang="en-US" sz="2800"/>
              <a:t>C++ supports any operator overloading except the following operators: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.		//member selection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.*	//member dereference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::	//scope resolution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?:	//conditional operator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	sizeof 	//size in bytes</a:t>
            </a:r>
          </a:p>
          <a:p>
            <a:r>
              <a:rPr lang="en-US" sz="2800"/>
              <a:t>Operator overloading is not easy</a:t>
            </a:r>
          </a:p>
          <a:p>
            <a:r>
              <a:rPr lang="en-US" sz="2800"/>
              <a:t>Note: Java does not support general operator overloading except a few cases such as + for string concatenation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401638"/>
            <a:ext cx="7772400" cy="5618162"/>
          </a:xfrm>
        </p:spPr>
        <p:txBody>
          <a:bodyPr/>
          <a:lstStyle/>
          <a:p>
            <a:r>
              <a:rPr lang="en-US"/>
              <a:t>Traditional programming deals with bytes, variables, arrays, pointers, and other programming artifacts that are difficult to relate to the problem at hand.</a:t>
            </a:r>
          </a:p>
          <a:p>
            <a:r>
              <a:rPr lang="en-US"/>
              <a:t>Traditional programming focuses mainly on the step-by-step procedures, called algorithms to achieve the desired tasks.</a:t>
            </a:r>
          </a:p>
          <a:p>
            <a:pPr lvl="1"/>
            <a:r>
              <a:rPr lang="en-US"/>
              <a:t>In this sense, traditional programming is called procedure-oriented programming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vs. Function</a:t>
            </a:r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operator is in essence a function</a:t>
            </a:r>
          </a:p>
          <a:p>
            <a:pPr lvl="1"/>
            <a:r>
              <a:rPr lang="en-US"/>
              <a:t>Ex.s?</a:t>
            </a:r>
          </a:p>
          <a:p>
            <a:r>
              <a:rPr lang="en-US"/>
              <a:t>An overloaded operator is a user-defined function that retains the convenience of the operator syntax.</a:t>
            </a:r>
          </a:p>
          <a:p>
            <a:pPr lvl="1"/>
            <a:r>
              <a:rPr lang="en-US"/>
              <a:t>In other words, we may live without operator overloading at all, or just a little overloading.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58763"/>
            <a:ext cx="7772400" cy="5761037"/>
          </a:xfrm>
        </p:spPr>
        <p:txBody>
          <a:bodyPr/>
          <a:lstStyle/>
          <a:p>
            <a:r>
              <a:rPr lang="en-US"/>
              <a:t>definition of the overloaded assignment operator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en-US" sz="2400"/>
              <a:t>string&amp; string::operator=(const string s){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//check whether object assigned to itself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if (this !=&amp;s){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	delete[] str;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	str=new char[strlen(s.str)+1];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	strcpy(str, s.str);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return *this;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}</a:t>
            </a:r>
          </a:p>
          <a:p>
            <a:r>
              <a:rPr lang="en-US" sz="2400"/>
              <a:t>Note </a:t>
            </a:r>
            <a:r>
              <a:rPr lang="en-US" sz="2400">
                <a:solidFill>
                  <a:srgbClr val="FF0000"/>
                </a:solidFill>
              </a:rPr>
              <a:t>this</a:t>
            </a:r>
            <a:r>
              <a:rPr lang="en-US" sz="240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46125" y="260350"/>
            <a:ext cx="7772400" cy="6296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Another 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intCell{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intCell(){storedValue=0;}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intCell(int a){storedValue=a;}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int read(){return storedValue;}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void write(int x){storedValue=x;}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//overload assignment operator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const intCell&amp; operator=(cont 	intCell&amp; rhs);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int storedValue;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//definition of the overloaded =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const intCell&amp; intCell::operator=(const intCell&amp; rhs){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if (this !=&amp;rhs)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	storedValue=rhs.storedValue;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return *this;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Friend Functions</a:t>
            </a:r>
          </a:p>
        </p:txBody>
      </p:sp>
      <p:sp>
        <p:nvSpPr>
          <p:cNvPr id="128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friend function of a class (or a few classes) is a normal function except:</a:t>
            </a:r>
          </a:p>
          <a:p>
            <a:pPr lvl="1"/>
            <a:r>
              <a:rPr lang="en-US"/>
              <a:t>It must be specified using “friend” in the public domain of the class (or classes).</a:t>
            </a:r>
          </a:p>
          <a:p>
            <a:pPr lvl="1"/>
            <a:r>
              <a:rPr lang="en-US"/>
              <a:t>It can access the private and protected members of the class (or classes).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50838"/>
            <a:ext cx="7772400" cy="5668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class point;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class pointStack{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point items[100];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public: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friend void printStack (pointStack);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};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class point{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private: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int x, y;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friend void printStack(pointStack);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…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void printStack(pointStack s){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for (int i=0; i&lt;100; i++)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cout&lt;&lt;</a:t>
            </a:r>
            <a:r>
              <a:rPr lang="en-US" sz="1400">
                <a:solidFill>
                  <a:srgbClr val="FF0000"/>
                </a:solidFill>
              </a:rPr>
              <a:t>s.items[i].</a:t>
            </a:r>
            <a:r>
              <a:rPr lang="en-US" sz="1400">
                <a:solidFill>
                  <a:schemeClr val="tx2"/>
                </a:solidFill>
              </a:rPr>
              <a:t>x</a:t>
            </a:r>
            <a:r>
              <a:rPr lang="en-US" sz="1400"/>
              <a:t> &lt;&lt;‘ ‘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      &lt;&lt;</a:t>
            </a:r>
            <a:r>
              <a:rPr lang="en-US" sz="1400">
                <a:solidFill>
                  <a:srgbClr val="FF0000"/>
                </a:solidFill>
              </a:rPr>
              <a:t>s.items[i].</a:t>
            </a:r>
            <a:r>
              <a:rPr lang="en-US" sz="1400"/>
              <a:t>y&lt;&lt;endl;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Generic Classes Using Templates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Purpose: Use templates to construct a class without specifying particular data types. When an object is created, we can specify data types in the object by specifying the desired types in the template.</a:t>
            </a:r>
          </a:p>
          <a:p>
            <a:r>
              <a:rPr lang="en-US"/>
              <a:t>Advantage: Support code reusability; promote code correctness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38138"/>
            <a:ext cx="7772400" cy="568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Ex. A class using parameters for data types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template&lt;class typePara, int maxStack&gt;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class stack{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private: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typePara items[maxStack];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int top;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stack();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void push(typePara);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typePara pop();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71463"/>
            <a:ext cx="7772400" cy="5748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template &lt;class typePara, int maxStack&gt;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stack&lt;typePara, maxStack&gt;::stack(){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top=-1;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template &lt;class typePara, int maxStack&gt;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void stack&lt;typePara, maxStack&gt;::push(typePara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items[++top]=x;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template &lt;class typePara, int maxStack&gt;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typePara stack&lt;typePara, maxStack&gt;::pop(){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return items[top--];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stack&lt;int, 100&gt; myStack;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stack&lt;char,1000&gt; yourStack;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stack&lt;char*, 10000&gt; herStack;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442913"/>
            <a:ext cx="7772400" cy="5576887"/>
          </a:xfrm>
        </p:spPr>
        <p:txBody>
          <a:bodyPr/>
          <a:lstStyle/>
          <a:p>
            <a:r>
              <a:rPr lang="en-US" sz="2800"/>
              <a:t>Class parameters listed in the angle brackets must be either a type parameter or a function-style parameter.</a:t>
            </a:r>
          </a:p>
          <a:p>
            <a:r>
              <a:rPr lang="en-US" sz="2800"/>
              <a:t>A type parameter is preceded by the keyword “class”, it must be replaced by an actual type when a particular class is constructed.</a:t>
            </a:r>
          </a:p>
          <a:p>
            <a:r>
              <a:rPr lang="en-US" sz="2800"/>
              <a:t>A function-style parameter follows the same syntax as function parameters, and it must be replaced by a value when a particular class is constructed.</a:t>
            </a:r>
          </a:p>
          <a:p>
            <a:r>
              <a:rPr lang="en-US" sz="2800"/>
              <a:t>Templates are similar to parameterized macros and serve the same general purpose.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49250"/>
            <a:ext cx="7772400" cy="5670550"/>
          </a:xfrm>
        </p:spPr>
        <p:txBody>
          <a:bodyPr/>
          <a:lstStyle/>
          <a:p>
            <a:r>
              <a:rPr lang="en-US"/>
              <a:t>Generic class such as templates provides yet another level of abstraction for programmers. Just as a class is an abstraction of a collection of object, so is a generic class an abstraction for a collection of classes.</a:t>
            </a:r>
          </a:p>
          <a:p>
            <a:r>
              <a:rPr lang="en-US"/>
              <a:t>Ex.</a:t>
            </a:r>
          </a:p>
          <a:p>
            <a:pPr>
              <a:buFont typeface="Wingdings" pitchFamily="2" charset="2"/>
              <a:buNone/>
            </a:pPr>
            <a:r>
              <a:rPr lang="en-US"/>
              <a:t>				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2938463" y="3748088"/>
            <a:ext cx="2992437" cy="4572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GenericStack Class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4152900" y="4795838"/>
            <a:ext cx="1868488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stringStack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2216150" y="4776788"/>
            <a:ext cx="1620838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charStack</a:t>
            </a: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661988" y="4776788"/>
            <a:ext cx="13589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IntStack</a:t>
            </a:r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6583363" y="4924425"/>
            <a:ext cx="249237" cy="223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7888288" y="487045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 flipH="1">
            <a:off x="1606550" y="4206875"/>
            <a:ext cx="2665413" cy="560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>
            <a:off x="3422650" y="4206875"/>
            <a:ext cx="862013" cy="522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>
            <a:off x="4297363" y="4206875"/>
            <a:ext cx="639762" cy="574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2" name="Line 18"/>
          <p:cNvSpPr>
            <a:spLocks noChangeShapeType="1"/>
          </p:cNvSpPr>
          <p:nvPr/>
        </p:nvSpPr>
        <p:spPr bwMode="auto">
          <a:xfrm>
            <a:off x="4310063" y="4206875"/>
            <a:ext cx="2417762" cy="6651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3" name="Line 19"/>
          <p:cNvSpPr>
            <a:spLocks noChangeShapeType="1"/>
          </p:cNvSpPr>
          <p:nvPr/>
        </p:nvSpPr>
        <p:spPr bwMode="auto">
          <a:xfrm>
            <a:off x="4324350" y="4192588"/>
            <a:ext cx="3643313" cy="641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4" name="Line 20"/>
          <p:cNvSpPr>
            <a:spLocks noChangeShapeType="1"/>
          </p:cNvSpPr>
          <p:nvPr/>
        </p:nvSpPr>
        <p:spPr bwMode="auto">
          <a:xfrm flipH="1">
            <a:off x="666750" y="5224463"/>
            <a:ext cx="627063" cy="693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5" name="Line 21"/>
          <p:cNvSpPr>
            <a:spLocks noChangeShapeType="1"/>
          </p:cNvSpPr>
          <p:nvPr/>
        </p:nvSpPr>
        <p:spPr bwMode="auto">
          <a:xfrm flipH="1">
            <a:off x="1254125" y="5238750"/>
            <a:ext cx="52388" cy="652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>
            <a:off x="1306513" y="5251450"/>
            <a:ext cx="430212" cy="652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 flipH="1">
            <a:off x="2651125" y="5238750"/>
            <a:ext cx="366713" cy="6000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8" name="Line 24"/>
          <p:cNvSpPr>
            <a:spLocks noChangeShapeType="1"/>
          </p:cNvSpPr>
          <p:nvPr/>
        </p:nvSpPr>
        <p:spPr bwMode="auto">
          <a:xfrm>
            <a:off x="3043238" y="52641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>
            <a:off x="3070225" y="5264150"/>
            <a:ext cx="352425" cy="5349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 flipH="1">
            <a:off x="4559300" y="5251450"/>
            <a:ext cx="417513" cy="547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1" name="Line 27"/>
          <p:cNvSpPr>
            <a:spLocks noChangeShapeType="1"/>
          </p:cNvSpPr>
          <p:nvPr/>
        </p:nvSpPr>
        <p:spPr bwMode="auto">
          <a:xfrm>
            <a:off x="4976813" y="5251450"/>
            <a:ext cx="0" cy="5349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2" name="Line 28"/>
          <p:cNvSpPr>
            <a:spLocks noChangeShapeType="1"/>
          </p:cNvSpPr>
          <p:nvPr/>
        </p:nvSpPr>
        <p:spPr bwMode="auto">
          <a:xfrm>
            <a:off x="4989513" y="5251450"/>
            <a:ext cx="352425" cy="4968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3" name="Line 29"/>
          <p:cNvSpPr>
            <a:spLocks noChangeShapeType="1"/>
          </p:cNvSpPr>
          <p:nvPr/>
        </p:nvSpPr>
        <p:spPr bwMode="auto">
          <a:xfrm flipH="1">
            <a:off x="6426200" y="5133975"/>
            <a:ext cx="287338" cy="627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4" name="Line 30"/>
          <p:cNvSpPr>
            <a:spLocks noChangeShapeType="1"/>
          </p:cNvSpPr>
          <p:nvPr/>
        </p:nvSpPr>
        <p:spPr bwMode="auto">
          <a:xfrm flipH="1">
            <a:off x="6713538" y="5133975"/>
            <a:ext cx="14287" cy="679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5" name="Line 31"/>
          <p:cNvSpPr>
            <a:spLocks noChangeShapeType="1"/>
          </p:cNvSpPr>
          <p:nvPr/>
        </p:nvSpPr>
        <p:spPr bwMode="auto">
          <a:xfrm>
            <a:off x="6740525" y="5146675"/>
            <a:ext cx="287338" cy="6016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H="1">
            <a:off x="7707313" y="5106988"/>
            <a:ext cx="287337" cy="62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>
            <a:off x="8020050" y="5121275"/>
            <a:ext cx="0" cy="639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78" name="Line 34"/>
          <p:cNvSpPr>
            <a:spLocks noChangeShapeType="1"/>
          </p:cNvSpPr>
          <p:nvPr/>
        </p:nvSpPr>
        <p:spPr bwMode="auto">
          <a:xfrm>
            <a:off x="8007350" y="5121275"/>
            <a:ext cx="314325" cy="587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50838"/>
            <a:ext cx="7772400" cy="5668962"/>
          </a:xfrm>
        </p:spPr>
        <p:txBody>
          <a:bodyPr/>
          <a:lstStyle/>
          <a:p>
            <a:r>
              <a:rPr lang="en-US"/>
              <a:t>The breakthrough concept of OOP is the attachment of program procedures to data items. This concept changes the traditional segregation between data and programs.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39725"/>
            <a:ext cx="7772400" cy="5680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Another 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//memoryCell template class interface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//for simulate a memory cell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template &lt;class obj&gt;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class memoryCell{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memoryCell(const obj&amp; initialValue=obj( 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const obj&amp; read() const;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void write(const obj&amp; 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const memoryCell&amp; operator=(cosnt memoryCell&amp;);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obj storedValue;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template &lt;class obj&gt;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const memoryCell&lt;obj&gt;&amp; memoryCell&lt;obj&gt;::operator=(const memoryCell&lt;obj&gt;&amp; rhs)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if (this != &amp;rhs)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storedValue=rhs.storedValue;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return *this;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Templates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function template is not an actual function, but instead is a pattern for what could become a function.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50838"/>
            <a:ext cx="7772400" cy="5668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template &lt;class typePara&gt;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const typePara&amp; findMax(const vector&lt;typePara&gt;&amp; a)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int maxIndex=0;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for (int i=0; i&lt;a.size(); i++)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if (a[maxIndex]&lt;a[i])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maxIndex=I;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return a[maxIndex];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38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key point about inheritance is that we use existing classes to define new classes. The new classes will share some (or all) of members in the existing classes.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Concepts and Syntax</a:t>
            </a:r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 and derived classes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344613" y="2873375"/>
            <a:ext cx="19081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Base Class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260475" y="4541838"/>
            <a:ext cx="23526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Derived Class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661025" y="4522788"/>
            <a:ext cx="19081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 Class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576888" y="2847975"/>
            <a:ext cx="22606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Vehicle Class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943350" y="3644900"/>
            <a:ext cx="190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Ex.</a:t>
            </a: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 flipV="1">
            <a:off x="2286000" y="3330575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6635750" y="3317875"/>
            <a:ext cx="0" cy="1214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4163"/>
            <a:ext cx="7772400" cy="5735637"/>
          </a:xfrm>
        </p:spPr>
        <p:txBody>
          <a:bodyPr/>
          <a:lstStyle/>
          <a:p>
            <a:r>
              <a:rPr lang="en-US"/>
              <a:t>Direct and indirect inheritance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Multiple inheritance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362450" y="1123950"/>
            <a:ext cx="24177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Vehicle Class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410075" y="1982788"/>
            <a:ext cx="24177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 Class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5149850" y="5503863"/>
            <a:ext cx="24177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Truck Class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1581150" y="5499100"/>
            <a:ext cx="24177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 Class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5259388" y="4086225"/>
            <a:ext cx="24177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Accessory Class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519238" y="4119563"/>
            <a:ext cx="24177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Vehicle Class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4397375" y="2713038"/>
            <a:ext cx="340995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Toyota 4Runner Class</a:t>
            </a:r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 flipV="1">
            <a:off x="5461000" y="1581150"/>
            <a:ext cx="12700" cy="3921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 flipV="1">
            <a:off x="5461000" y="2430463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V="1">
            <a:off x="2443163" y="4624388"/>
            <a:ext cx="0" cy="8747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 flipV="1">
            <a:off x="2443163" y="4559300"/>
            <a:ext cx="3879850" cy="93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 flipH="1" flipV="1">
            <a:off x="3200400" y="4597400"/>
            <a:ext cx="2573338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 Accessibility</a:t>
            </a:r>
          </a:p>
        </p:txBody>
      </p:sp>
      <p:sp>
        <p:nvSpPr>
          <p:cNvPr id="141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Private: Members may be accessed only by methods within its class or by friend functions</a:t>
            </a:r>
          </a:p>
          <a:p>
            <a:r>
              <a:rPr lang="en-US" sz="2800"/>
              <a:t>Protected: Members may be accessed only by methods within its certain class and within classes directly and indirectly derived from its own class, or by friend functions</a:t>
            </a:r>
          </a:p>
          <a:p>
            <a:r>
              <a:rPr lang="en-US" sz="2800"/>
              <a:t>Public: Members may be accessed globally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42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C++, all data members and methods of the base class, except for the constructors, the destructor, and the overloaded assignment operator, are always automatically included in the derived class.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for deriving a class</a:t>
            </a:r>
          </a:p>
        </p:txBody>
      </p:sp>
      <p:sp>
        <p:nvSpPr>
          <p:cNvPr id="143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Class BaseClass{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…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};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Class DerivedClass: accessSpecifier BaseClass{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…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5750"/>
            <a:ext cx="7772400" cy="5734050"/>
          </a:xfrm>
        </p:spPr>
        <p:txBody>
          <a:bodyPr/>
          <a:lstStyle/>
          <a:p>
            <a:r>
              <a:rPr lang="en-US"/>
              <a:t>Access Specifier:</a:t>
            </a:r>
          </a:p>
          <a:p>
            <a:pPr>
              <a:buFont typeface="Wingdings" pitchFamily="2" charset="2"/>
              <a:buNone/>
            </a:pPr>
            <a:r>
              <a:rPr lang="en-US"/>
              <a:t>	Control the type of access provided to the data members and methods inherited by the derived class from the base class.</a:t>
            </a:r>
          </a:p>
          <a:p>
            <a:r>
              <a:rPr lang="en-US"/>
              <a:t>Three types of specifiers:</a:t>
            </a:r>
          </a:p>
          <a:p>
            <a:pPr lvl="1"/>
            <a:r>
              <a:rPr lang="en-US"/>
              <a:t>private</a:t>
            </a:r>
          </a:p>
          <a:p>
            <a:pPr lvl="1"/>
            <a:r>
              <a:rPr lang="en-US"/>
              <a:t>protected</a:t>
            </a:r>
          </a:p>
          <a:p>
            <a:pPr lvl="1"/>
            <a:r>
              <a:rPr lang="en-US"/>
              <a:t>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Declaration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Like declare structure in C++</a:t>
            </a:r>
          </a:p>
          <a:p>
            <a:r>
              <a:rPr lang="en-US"/>
              <a:t>Ex</a:t>
            </a:r>
          </a:p>
          <a:p>
            <a:pPr lvl="1"/>
            <a:r>
              <a:rPr lang="en-US"/>
              <a:t>Class myClass{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 int x; 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 char y;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};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//create an object of myClass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myClass myObject;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5438"/>
            <a:ext cx="7772400" cy="5694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class vehicle{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float mph, cost, weight;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car: public vehicle{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public: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	char maker[100], model[1000];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>
              <a:lnSpc>
                <a:spcPct val="80000"/>
              </a:lnSpc>
            </a:pPr>
            <a:r>
              <a:rPr lang="en-US" sz="2400"/>
              <a:t>You can add new members to the derived class.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601663" y="4911725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Vehicle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647825" y="4219575"/>
            <a:ext cx="2925763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724025" y="4492625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mph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1744663" y="5075238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cost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754188" y="5749925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weight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5154613" y="4973638"/>
            <a:ext cx="61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</a:t>
            </a: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5876925" y="3757613"/>
            <a:ext cx="2873375" cy="288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5948363" y="3856038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mph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6007100" y="6086475"/>
            <a:ext cx="2378075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model</a:t>
            </a: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5978525" y="5559425"/>
            <a:ext cx="2378075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maker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5959475" y="5033963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weight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970588" y="4441825"/>
            <a:ext cx="237807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inheritance</a:t>
            </a:r>
          </a:p>
        </p:txBody>
      </p:sp>
      <p:sp>
        <p:nvSpPr>
          <p:cNvPr id="146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public member in the base class is public in the derived class</a:t>
            </a:r>
          </a:p>
          <a:p>
            <a:r>
              <a:rPr lang="en-US"/>
              <a:t>Protected </a:t>
            </a:r>
            <a:r>
              <a:rPr lang="en-US">
                <a:sym typeface="Wingdings" pitchFamily="2" charset="2"/>
              </a:rPr>
              <a:t> protected</a:t>
            </a:r>
          </a:p>
          <a:p>
            <a:r>
              <a:rPr lang="en-US">
                <a:sym typeface="Wingdings" pitchFamily="2" charset="2"/>
              </a:rPr>
              <a:t>Private  invisible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inheritance</a:t>
            </a:r>
          </a:p>
        </p:txBody>
      </p:sp>
      <p:sp>
        <p:nvSpPr>
          <p:cNvPr id="147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52575"/>
            <a:ext cx="7772400" cy="4467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Public </a:t>
            </a:r>
            <a:r>
              <a:rPr lang="en-US" sz="2400">
                <a:sym typeface="Wingdings" pitchFamily="2" charset="2"/>
              </a:rPr>
              <a:t> protected</a:t>
            </a:r>
          </a:p>
          <a:p>
            <a:pPr>
              <a:lnSpc>
                <a:spcPct val="90000"/>
              </a:lnSpc>
            </a:pPr>
            <a:r>
              <a:rPr lang="en-US" sz="2400"/>
              <a:t>Protected </a:t>
            </a:r>
            <a:r>
              <a:rPr lang="en-US" sz="2400">
                <a:sym typeface="Wingdings" pitchFamily="2" charset="2"/>
              </a:rPr>
              <a:t> protected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Private  invisible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Ex.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class B 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public: int x;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protected: int w;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private: int z;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class D: protected B{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public: int y;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inheritance</a:t>
            </a:r>
          </a:p>
        </p:txBody>
      </p:sp>
      <p:sp>
        <p:nvSpPr>
          <p:cNvPr id="148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Public </a:t>
            </a:r>
            <a:r>
              <a:rPr lang="en-US" sz="2400">
                <a:sym typeface="Wingdings" pitchFamily="2" charset="2"/>
              </a:rPr>
              <a:t> private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Protected  private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Private  invisible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Ex.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  class B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public: int x;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protected: int w;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private: int z;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D: private B{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public: int y;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12738"/>
            <a:ext cx="7772400" cy="5707062"/>
          </a:xfrm>
        </p:spPr>
        <p:txBody>
          <a:bodyPr/>
          <a:lstStyle/>
          <a:p>
            <a:r>
              <a:rPr lang="en-US" sz="2800"/>
              <a:t>Indirect inheritance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A{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protected: int x, y, z;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B: public A 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protected: char u, v;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C: public B 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private: float w, m;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 lvl="1"/>
            <a:r>
              <a:rPr lang="en-US" sz="2400"/>
              <a:t>What are the members and their statuses of 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Constructors under inheritance</a:t>
            </a:r>
          </a:p>
        </p:txBody>
      </p:sp>
      <p:sp>
        <p:nvSpPr>
          <p:cNvPr id="150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General rules:</a:t>
            </a:r>
          </a:p>
          <a:p>
            <a:pPr lvl="1"/>
            <a:r>
              <a:rPr lang="en-US"/>
              <a:t>The base class constructor handles initialization, dynamic storage allocation of the members inherited from the base class. </a:t>
            </a:r>
          </a:p>
          <a:p>
            <a:pPr lvl="1"/>
            <a:r>
              <a:rPr lang="en-US"/>
              <a:t>If the derived class has a constructor of its own, then this constructor handles the “added part” of the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731838" y="666750"/>
            <a:ext cx="3290887" cy="21002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class B {</a:t>
            </a:r>
          </a:p>
          <a:p>
            <a:pPr>
              <a:spcBef>
                <a:spcPct val="50000"/>
              </a:spcBef>
            </a:pPr>
            <a:r>
              <a:rPr lang="en-US"/>
              <a:t>  protected: int x, y;</a:t>
            </a:r>
          </a:p>
          <a:p>
            <a:pPr>
              <a:spcBef>
                <a:spcPct val="50000"/>
              </a:spcBef>
            </a:pPr>
            <a:r>
              <a:rPr lang="en-US"/>
              <a:t>  public: B(){x=y=1;}</a:t>
            </a:r>
          </a:p>
          <a:p>
            <a:pPr>
              <a:spcBef>
                <a:spcPct val="50000"/>
              </a:spcBef>
            </a:pPr>
            <a:r>
              <a:rPr lang="en-US"/>
              <a:t>};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318000" y="387350"/>
            <a:ext cx="4427538" cy="31956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class D: public B {</a:t>
            </a:r>
          </a:p>
          <a:p>
            <a:pPr>
              <a:spcBef>
                <a:spcPct val="50000"/>
              </a:spcBef>
            </a:pPr>
            <a:r>
              <a:rPr lang="en-US"/>
              <a:t>  public: </a:t>
            </a:r>
          </a:p>
          <a:p>
            <a:pPr>
              <a:spcBef>
                <a:spcPct val="50000"/>
              </a:spcBef>
            </a:pPr>
            <a:r>
              <a:rPr lang="en-US"/>
              <a:t>      void write() {</a:t>
            </a:r>
          </a:p>
          <a:p>
            <a:pPr>
              <a:spcBef>
                <a:spcPct val="50000"/>
              </a:spcBef>
            </a:pPr>
            <a:r>
              <a:rPr lang="en-US"/>
              <a:t>	cout&lt;&lt;x+y&lt;&lt;endl;</a:t>
            </a:r>
          </a:p>
          <a:p>
            <a:pPr>
              <a:spcBef>
                <a:spcPct val="50000"/>
              </a:spcBef>
            </a:pPr>
            <a:r>
              <a:rPr lang="en-US"/>
              <a:t>      } </a:t>
            </a:r>
          </a:p>
          <a:p>
            <a:pPr>
              <a:spcBef>
                <a:spcPct val="50000"/>
              </a:spcBef>
            </a:pPr>
            <a:r>
              <a:rPr lang="en-US"/>
              <a:t>};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81213" y="3960813"/>
            <a:ext cx="3290887" cy="21002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 main {</a:t>
            </a:r>
          </a:p>
          <a:p>
            <a:pPr>
              <a:spcBef>
                <a:spcPct val="50000"/>
              </a:spcBef>
            </a:pPr>
            <a:r>
              <a:rPr lang="en-US"/>
              <a:t>  D dog; </a:t>
            </a:r>
          </a:p>
          <a:p>
            <a:pPr>
              <a:spcBef>
                <a:spcPct val="50000"/>
              </a:spcBef>
            </a:pPr>
            <a:r>
              <a:rPr lang="en-US"/>
              <a:t>  dog.write();</a:t>
            </a:r>
          </a:p>
          <a:p>
            <a:pPr>
              <a:spcBef>
                <a:spcPct val="50000"/>
              </a:spcBef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73050"/>
            <a:ext cx="7772400" cy="5746750"/>
          </a:xfrm>
        </p:spPr>
        <p:txBody>
          <a:bodyPr/>
          <a:lstStyle/>
          <a:p>
            <a:r>
              <a:rPr lang="en-US"/>
              <a:t>Domino Effect – result in a chain invocation of constructors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03225" y="1411288"/>
            <a:ext cx="3684588" cy="29035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const int Max=100;</a:t>
            </a:r>
          </a:p>
          <a:p>
            <a:pPr>
              <a:spcBef>
                <a:spcPct val="50000"/>
              </a:spcBef>
            </a:pPr>
            <a:r>
              <a:rPr lang="en-US" sz="1600"/>
              <a:t>class A {</a:t>
            </a:r>
          </a:p>
          <a:p>
            <a:pPr>
              <a:spcBef>
                <a:spcPct val="50000"/>
              </a:spcBef>
            </a:pPr>
            <a:r>
              <a:rPr lang="en-US" sz="1600"/>
              <a:t>  protected: </a:t>
            </a:r>
          </a:p>
          <a:p>
            <a:pPr>
              <a:spcBef>
                <a:spcPct val="50000"/>
              </a:spcBef>
            </a:pPr>
            <a:r>
              <a:rPr lang="en-US" sz="1600"/>
              <a:t>	char test[Max+1];</a:t>
            </a:r>
          </a:p>
          <a:p>
            <a:pPr>
              <a:spcBef>
                <a:spcPct val="50000"/>
              </a:spcBef>
            </a:pPr>
            <a:r>
              <a:rPr lang="en-US" sz="1600"/>
              <a:t>  public:</a:t>
            </a:r>
          </a:p>
          <a:p>
            <a:pPr>
              <a:spcBef>
                <a:spcPct val="50000"/>
              </a:spcBef>
            </a:pPr>
            <a:r>
              <a:rPr lang="en-US" sz="1600"/>
              <a:t>	A(){strcpy(test, ”passed”);}</a:t>
            </a:r>
          </a:p>
          <a:p>
            <a:pPr>
              <a:spcBef>
                <a:spcPct val="50000"/>
              </a:spcBef>
            </a:pPr>
            <a:r>
              <a:rPr lang="en-US" sz="1600"/>
              <a:t>	A(char* s){strcpy(test, s);}</a:t>
            </a:r>
          </a:p>
          <a:p>
            <a:pPr>
              <a:spcBef>
                <a:spcPct val="50000"/>
              </a:spcBef>
            </a:pPr>
            <a:r>
              <a:rPr lang="en-US" sz="1600"/>
              <a:t>}; </a:t>
            </a:r>
            <a:endParaRPr lang="en-US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344988" y="1484313"/>
            <a:ext cx="4167187" cy="25368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class B: public A {</a:t>
            </a:r>
          </a:p>
          <a:p>
            <a:pPr>
              <a:spcBef>
                <a:spcPct val="50000"/>
              </a:spcBef>
            </a:pPr>
            <a:r>
              <a:rPr lang="en-US" sz="1600"/>
              <a:t>  protected: </a:t>
            </a:r>
          </a:p>
          <a:p>
            <a:pPr>
              <a:spcBef>
                <a:spcPct val="50000"/>
              </a:spcBef>
            </a:pPr>
            <a:r>
              <a:rPr lang="en-US" sz="1600"/>
              <a:t>	int dog;</a:t>
            </a:r>
          </a:p>
          <a:p>
            <a:pPr>
              <a:spcBef>
                <a:spcPct val="50000"/>
              </a:spcBef>
            </a:pPr>
            <a:r>
              <a:rPr lang="en-US" sz="1600"/>
              <a:t>  public:</a:t>
            </a:r>
          </a:p>
          <a:p>
            <a:pPr>
              <a:spcBef>
                <a:spcPct val="50000"/>
              </a:spcBef>
            </a:pPr>
            <a:r>
              <a:rPr lang="en-US" sz="1600"/>
              <a:t>	B(): A(“not sure”) { }</a:t>
            </a:r>
          </a:p>
          <a:p>
            <a:pPr>
              <a:spcBef>
                <a:spcPct val="50000"/>
              </a:spcBef>
            </a:pPr>
            <a:r>
              <a:rPr lang="en-US" sz="1600"/>
              <a:t>	B(int n): A(“no idea”){dog=n;}</a:t>
            </a:r>
          </a:p>
          <a:p>
            <a:pPr>
              <a:spcBef>
                <a:spcPct val="50000"/>
              </a:spcBef>
            </a:pPr>
            <a:r>
              <a:rPr lang="en-US" sz="1600"/>
              <a:t>}; </a:t>
            </a:r>
            <a:endParaRPr lang="en-US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436563" y="4613275"/>
            <a:ext cx="3671887" cy="1803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class C: public B {</a:t>
            </a:r>
          </a:p>
          <a:p>
            <a:pPr>
              <a:spcBef>
                <a:spcPct val="50000"/>
              </a:spcBef>
            </a:pPr>
            <a:r>
              <a:rPr lang="en-US" sz="1600"/>
              <a:t>   public:</a:t>
            </a:r>
          </a:p>
          <a:p>
            <a:pPr>
              <a:spcBef>
                <a:spcPct val="50000"/>
              </a:spcBef>
            </a:pPr>
            <a:r>
              <a:rPr lang="en-US" sz="1600"/>
              <a:t>	C(): B( ) { }</a:t>
            </a:r>
          </a:p>
          <a:p>
            <a:pPr>
              <a:spcBef>
                <a:spcPct val="50000"/>
              </a:spcBef>
            </a:pPr>
            <a:r>
              <a:rPr lang="en-US" sz="1600"/>
              <a:t>	C(int n): B(n) { }</a:t>
            </a:r>
          </a:p>
          <a:p>
            <a:pPr>
              <a:spcBef>
                <a:spcPct val="50000"/>
              </a:spcBef>
            </a:pPr>
            <a:r>
              <a:rPr lang="en-US" sz="1600"/>
              <a:t>}; </a:t>
            </a:r>
            <a:endParaRPr lang="en-US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5681663" y="4387850"/>
            <a:ext cx="13081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A::A(…)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703888" y="5834063"/>
            <a:ext cx="13081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C::C(…)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5673725" y="5124450"/>
            <a:ext cx="13081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B::B(…)</a:t>
            </a: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 flipH="1">
            <a:off x="6256338" y="4833938"/>
            <a:ext cx="14287" cy="300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 flipH="1">
            <a:off x="6230938" y="5564188"/>
            <a:ext cx="12700" cy="261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7315200" y="4886325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Firing chain</a:t>
            </a: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5251450" y="4284663"/>
            <a:ext cx="3108325" cy="2181225"/>
          </a:xfrm>
          <a:prstGeom prst="rect">
            <a:avLst/>
          </a:prstGeom>
          <a:solidFill>
            <a:schemeClr val="folHlink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Derived class constructor rule</a:t>
            </a:r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If a base class has constructors but no default constructor, then a derived class constructor must explicitly invoke some base class constructor.</a:t>
            </a:r>
          </a:p>
          <a:p>
            <a:pPr>
              <a:lnSpc>
                <a:spcPct val="80000"/>
              </a:lnSpc>
            </a:pPr>
            <a:r>
              <a:rPr lang="en-US" sz="1800"/>
              <a:t>Ex.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class B{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protected: int x, y;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  B(int a){x=a; y=a+100;}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  B(int a, int b){x=a; y=b;}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Class D: public B{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private: 	  int z;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public:	  D(int n) {z=n;}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};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//Any error? If so, how to correct?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Polymorphism and virtual methods</a:t>
            </a:r>
          </a:p>
        </p:txBody>
      </p:sp>
      <p:sp>
        <p:nvSpPr>
          <p:cNvPr id="15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Polymorphism is a technique that binds a pointer to a method at run-time</a:t>
            </a:r>
          </a:p>
          <a:p>
            <a:r>
              <a:rPr lang="en-US"/>
              <a:t>Ex. Suppose classes Circle and Retangle derived from base class Figure. 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241425" y="4818063"/>
            <a:ext cx="1593850" cy="10048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3940175" y="5626100"/>
            <a:ext cx="1541463" cy="10048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3989388" y="4276725"/>
            <a:ext cx="1541462" cy="10048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1320800" y="5354638"/>
            <a:ext cx="137160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Draw()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071938" y="6119813"/>
            <a:ext cx="137160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Draw()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4081463" y="4770438"/>
            <a:ext cx="137160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Draw()</a:t>
            </a: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>
            <a:off x="2835275" y="4767263"/>
            <a:ext cx="1149350" cy="4841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 flipH="1" flipV="1">
            <a:off x="2835275" y="5303838"/>
            <a:ext cx="1069975" cy="796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98450"/>
            <a:ext cx="7772400" cy="5721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 typical class has several data members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Provide internal representation</a:t>
            </a:r>
          </a:p>
          <a:p>
            <a:pPr>
              <a:lnSpc>
                <a:spcPct val="80000"/>
              </a:lnSpc>
            </a:pPr>
            <a:r>
              <a:rPr lang="en-US" sz="2800"/>
              <a:t>Ex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class intCell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intCell ( ) {storedValue=0;}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intCell (int initialValue) 	{storedValue=initialValue;}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int read ( ) (return storedValue;}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void write (int x) (storedValue=x;}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int storedValue;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80000"/>
              </a:lnSpc>
            </a:pPr>
            <a:r>
              <a:rPr lang="en-US" sz="2800"/>
              <a:t>Explain intCell class 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60350"/>
            <a:ext cx="7772400" cy="5759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Circle and Rectangle both redefine the method draw(). Suppose pointer ptr may point to either a Circle object or a Rectangle object. Now, look at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At compilation time, we don’t know ptr points to which draw: the Circle’s draw, or the Rectangle’s draw?</a:t>
            </a:r>
          </a:p>
          <a:p>
            <a:pPr>
              <a:lnSpc>
                <a:spcPct val="90000"/>
              </a:lnSpc>
            </a:pPr>
            <a:r>
              <a:rPr lang="en-US"/>
              <a:t>Until at run-time when we know which object ptr points to then we know which draw will be invoked.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938463" y="2390775"/>
            <a:ext cx="351472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ptr-&gt;draw();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63538"/>
            <a:ext cx="7772400" cy="5656262"/>
          </a:xfrm>
        </p:spPr>
        <p:txBody>
          <a:bodyPr/>
          <a:lstStyle/>
          <a:p>
            <a:r>
              <a:rPr lang="en-US"/>
              <a:t>C++ supports polymorphism through virtual methods and pointers.</a:t>
            </a:r>
          </a:p>
          <a:p>
            <a:r>
              <a:rPr lang="en-US"/>
              <a:t>A virtual method is like a traditional method except that we cannot determine whether to invoke  it at compilation time. Determination can only be made at run-time.</a:t>
            </a:r>
          </a:p>
          <a:p>
            <a:r>
              <a:rPr lang="en-US"/>
              <a:t>Pointer: In C++, a pointer to a base class is allowed to point its derived class objects without explicit type cast.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495300"/>
            <a:ext cx="7772400" cy="5524500"/>
          </a:xfrm>
        </p:spPr>
        <p:txBody>
          <a:bodyPr/>
          <a:lstStyle/>
          <a:p>
            <a:r>
              <a:rPr lang="en-US"/>
              <a:t>Ex.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int main () {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Figure *ptr;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Circle c;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ptr=&amp;c;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…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}</a:t>
            </a:r>
          </a:p>
          <a:p>
            <a:r>
              <a:rPr lang="en-US"/>
              <a:t>However, a pointer to a derived class object may not point to a base class object without explicit type cast.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declare a virtual method? </a:t>
            </a:r>
            <a:r>
              <a:rPr lang="en-US" sz="3200"/>
              <a:t>- Use “virtual” before declaration</a:t>
            </a:r>
          </a:p>
        </p:txBody>
      </p:sp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66863"/>
            <a:ext cx="7772400" cy="4452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class B{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virtual void g();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int h();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class D: public B{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void g();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	int h();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int main 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D dog;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B *ptr =&amp;dog;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ptr-&gt;h();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ptr-&gt;g();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50838"/>
            <a:ext cx="7772400" cy="5668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derived class doesn’t need to redefine a virtual method. If the virtual method is not redefined, it is simply inherited in the usual way by the derived class.</a:t>
            </a:r>
          </a:p>
          <a:p>
            <a:pPr>
              <a:lnSpc>
                <a:spcPct val="90000"/>
              </a:lnSpc>
            </a:pPr>
            <a:r>
              <a:rPr lang="en-US"/>
              <a:t>If a derived class redefines a virtual method in the base class, then the redefined method must have exactly the same prototype as the base class method; otherwise the derived class method hides the virtual method in the base class and compile-time binding is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520700"/>
            <a:ext cx="7772400" cy="549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Ex.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class B{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virtual void f (int);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class D: public B{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void f (float); //hides B’s 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D dog;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B *ptr=&amp;dog;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ptr-&gt;f(3.23);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5750"/>
            <a:ext cx="7772400" cy="573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/>
              <a:t>Class hierarchy – 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One{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void whoami(){cout&lt;&lt;“one”&lt;&lt;endl;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Two: public One{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void whoami(){cout&lt;&lt;“Two”&lt;&lt;endl;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Three: public Two{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void whoami(){cout&lt;&lt;“Three”&lt;&lt;endl;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One dog;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Two cat;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Three rat;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One * objPtr[3];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objPtr[0]=&amp;dog;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objPtr[1]=&amp;cat;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objPtr[2]=&amp;rat;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for(int i=0; i&lt;3;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           objPtr-&gt;whoami();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return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What is the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46063"/>
            <a:ext cx="7772400" cy="5773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/>
              <a:t>Class hierarchy – 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One{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virtual void whoami(){cout&lt;&lt;“one”&lt;&lt;endl;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Two: public One{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virtual void whoami(){cout&lt;&lt;“Two”&lt;&lt;endl;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class Two: public Two{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	void whoami(){cout&lt;&lt;“Three”&lt;&lt;endl;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One dog;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Two cat;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Three rat;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One * objPtr[3];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objPtr[0]=&amp;dog;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objPtr[1]=&amp;cat;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objPtr[2]=&amp;rat;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for(int i=0; i&lt;3;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           objPtr[i]-&gt;whoami();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	return 0;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1200"/>
              <a:t>What is the output?</a:t>
            </a:r>
          </a:p>
          <a:p>
            <a:pPr>
              <a:lnSpc>
                <a:spcPct val="80000"/>
              </a:lnSpc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Pure Virtual Methods and Abstract Classes</a:t>
            </a:r>
          </a:p>
        </p:txBody>
      </p:sp>
      <p:sp>
        <p:nvSpPr>
          <p:cNvPr id="163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Abstract Classes</a:t>
            </a:r>
          </a:p>
          <a:p>
            <a:pPr lvl="1"/>
            <a:r>
              <a:rPr lang="en-US"/>
              <a:t>A base class that is required to have a derived class</a:t>
            </a:r>
          </a:p>
          <a:p>
            <a:pPr lvl="1"/>
            <a:r>
              <a:rPr lang="en-US"/>
              <a:t>Because it is required to have a derived class, it is also called a partial class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declare an abstract class?</a:t>
            </a:r>
          </a:p>
        </p:txBody>
      </p:sp>
      <p:sp>
        <p:nvSpPr>
          <p:cNvPr id="164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Using pure virtual method</a:t>
            </a:r>
          </a:p>
          <a:p>
            <a:r>
              <a:rPr lang="en-US" sz="2800"/>
              <a:t>Ex.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AC{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public: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virtual void find (int)=0;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r>
              <a:rPr lang="en-US" sz="2800"/>
              <a:t>AC is abstract, because we declare </a:t>
            </a:r>
            <a:r>
              <a:rPr lang="en-US" sz="2800" b="1" i="1"/>
              <a:t>find</a:t>
            </a:r>
          </a:p>
          <a:p>
            <a:pPr>
              <a:buFont typeface="Wingdings" pitchFamily="2" charset="2"/>
              <a:buNone/>
            </a:pPr>
            <a:r>
              <a:rPr lang="en-US" sz="2800" b="1" i="1"/>
              <a:t>	</a:t>
            </a:r>
            <a:r>
              <a:rPr lang="en-US" sz="2800"/>
              <a:t>as a pure virtual method.</a:t>
            </a:r>
            <a:endParaRPr lang="en-US" sz="2800" b="1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Public, private, protected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are three statuses for class members</a:t>
            </a:r>
          </a:p>
          <a:p>
            <a:pPr lvl="1">
              <a:lnSpc>
                <a:spcPct val="90000"/>
              </a:lnSpc>
            </a:pPr>
            <a:r>
              <a:rPr lang="en-US"/>
              <a:t>public: can be accessed anywhere</a:t>
            </a:r>
          </a:p>
          <a:p>
            <a:pPr lvl="1">
              <a:lnSpc>
                <a:spcPct val="90000"/>
              </a:lnSpc>
            </a:pPr>
            <a:r>
              <a:rPr lang="en-US"/>
              <a:t>private: can be accessed by methods of the same class, or by friend functions to the class</a:t>
            </a:r>
          </a:p>
          <a:p>
            <a:pPr lvl="1">
              <a:lnSpc>
                <a:spcPct val="90000"/>
              </a:lnSpc>
            </a:pPr>
            <a:r>
              <a:rPr lang="en-US"/>
              <a:t>protected: cannot be accessed outside the class, but protected members allow inheritance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</a:t>
            </a:r>
          </a:p>
        </p:txBody>
      </p:sp>
      <p:sp>
        <p:nvSpPr>
          <p:cNvPr id="165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abstract class must have a derived class. We cannot use it to create objects directly.</a:t>
            </a:r>
          </a:p>
          <a:p>
            <a:r>
              <a:rPr lang="en-US"/>
              <a:t>A pure virtual method  must be redefined in the derived class.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5438"/>
            <a:ext cx="7772400" cy="5694362"/>
          </a:xfrm>
        </p:spPr>
        <p:txBody>
          <a:bodyPr/>
          <a:lstStyle/>
          <a:p>
            <a:r>
              <a:rPr lang="en-US" sz="2800"/>
              <a:t>Ex.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class AC{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public: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	virtual void find (int)=0;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class D: public AC{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public: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virtual void find (int i) {…}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};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Destructors under Inheritance</a:t>
            </a:r>
          </a:p>
        </p:txBody>
      </p:sp>
      <p:sp>
        <p:nvSpPr>
          <p:cNvPr id="167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destructor in an inheritance hierarchy fire in order from the derived class to the base class.</a:t>
            </a:r>
          </a:p>
          <a:p>
            <a:r>
              <a:rPr lang="en-US"/>
              <a:t>By firing in the reverse order of constructors, destructors ensure that the most recently allocated storage is the first storage to be freed.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3850"/>
            <a:ext cx="7772400" cy="5695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class A{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A(){cout&lt;&lt;“A’s constructor”;}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~A(){cout&lt;&lt;“A’s dectructor”;}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class B: public A{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B(){cout&lt;&lt;“B’s constructor”;}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~B(){cout&lt;&lt;“B’s destructor”;}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void fun(){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B bat;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fun();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}</a:t>
            </a:r>
          </a:p>
          <a:p>
            <a:pPr>
              <a:lnSpc>
                <a:spcPct val="80000"/>
              </a:lnSpc>
            </a:pPr>
            <a:r>
              <a:rPr lang="en-US" sz="1800"/>
              <a:t>What is the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Destructors</a:t>
            </a:r>
          </a:p>
        </p:txBody>
      </p:sp>
      <p:sp>
        <p:nvSpPr>
          <p:cNvPr id="169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Constructors may not be virtual. But Destructors may be.</a:t>
            </a:r>
          </a:p>
          <a:p>
            <a:pPr>
              <a:lnSpc>
                <a:spcPct val="80000"/>
              </a:lnSpc>
            </a:pPr>
            <a:r>
              <a:rPr lang="en-US" sz="1800"/>
              <a:t>Ex.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class B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private: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char *ptrB;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public: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B(){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     ptrB=new char[16];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     cout&lt;&lt;“B allocates 16 bytes”&lt;&lt;endl;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~B(){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     delecte[] ptrB;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	     cout&lt;&lt;“B frees 16 bytes”&lt;&lt;endl;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};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73050"/>
            <a:ext cx="7772400" cy="5746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class D: public B{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private: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char *ptrD;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D(){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ptrD=new char[1000];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cout&lt;&lt;“D allocates 1000 bytes”&lt;&lt;endl;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~D(){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delete[] prtD;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cout&lt;&lt;“D frees 1000 bytes” &lt;&lt;endl;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20663"/>
            <a:ext cx="7772400" cy="57991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const int Forever=1;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void fun();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while(Forever){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fun();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return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void fun(){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B* p=new D;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delete 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11150"/>
            <a:ext cx="7772400" cy="570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  entry to </a:t>
            </a:r>
            <a:r>
              <a:rPr lang="en-US" b="1" i="1"/>
              <a:t>fun</a:t>
            </a:r>
            <a:r>
              <a:rPr lang="en-US"/>
              <a:t>, B’s constructor allocates sixteen bytes and D’s constructor allocates 1000 bytes. When </a:t>
            </a:r>
            <a:r>
              <a:rPr lang="en-US" b="1" i="1"/>
              <a:t>fun</a:t>
            </a:r>
            <a:r>
              <a:rPr lang="en-US"/>
              <a:t> exits, the one thousand bytes allocated by D’s constructor are not freed; instead, only the sixteen bytes allocated by B’s constructor are freed. </a:t>
            </a:r>
          </a:p>
          <a:p>
            <a:pPr lvl="1">
              <a:lnSpc>
                <a:spcPct val="90000"/>
              </a:lnSpc>
            </a:pPr>
            <a:r>
              <a:rPr lang="en-US"/>
              <a:t>The reason: B’s destructor is non-virtual. This means that the system must bind the pointer </a:t>
            </a:r>
            <a:r>
              <a:rPr lang="en-US" b="1" i="1"/>
              <a:t>p</a:t>
            </a:r>
            <a:r>
              <a:rPr lang="en-US"/>
              <a:t> at compile time.</a:t>
            </a:r>
          </a:p>
          <a:p>
            <a:pPr lvl="1">
              <a:lnSpc>
                <a:spcPct val="90000"/>
              </a:lnSpc>
            </a:pPr>
            <a:r>
              <a:rPr lang="en-US"/>
              <a:t>How to solve the problem?</a:t>
            </a:r>
          </a:p>
          <a:p>
            <a:pPr lvl="2">
              <a:lnSpc>
                <a:spcPct val="90000"/>
              </a:lnSpc>
            </a:pPr>
            <a:r>
              <a:rPr lang="en-US" b="1" i="1"/>
              <a:t>Make B’s destructor virtual.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Two rules to make a destructor virtual </a:t>
            </a:r>
          </a:p>
        </p:txBody>
      </p:sp>
      <p:sp>
        <p:nvSpPr>
          <p:cNvPr id="174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Constructors in the base and derived classes dynamically allocate separate storage.</a:t>
            </a:r>
          </a:p>
          <a:p>
            <a:r>
              <a:rPr lang="en-US"/>
              <a:t>The program dynamically allocates a class object.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Inheritance</a:t>
            </a:r>
          </a:p>
        </p:txBody>
      </p:sp>
      <p:sp>
        <p:nvSpPr>
          <p:cNvPr id="175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Single inheritance: One base class</a:t>
            </a:r>
          </a:p>
          <a:p>
            <a:r>
              <a:rPr lang="en-US" sz="2400"/>
              <a:t>Multiple inheritance: More than one base class</a:t>
            </a:r>
          </a:p>
          <a:p>
            <a:r>
              <a:rPr lang="en-US" sz="2400"/>
              <a:t>In a multiple inheritance hierarchy, a derived class inherits members from all its base classes.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516063" y="4114800"/>
            <a:ext cx="6778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5743575" y="4016375"/>
            <a:ext cx="677863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B2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1519238" y="5346700"/>
            <a:ext cx="6778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4573588" y="4035425"/>
            <a:ext cx="6778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B1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5808663" y="5299075"/>
            <a:ext cx="6778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6824663" y="3975100"/>
            <a:ext cx="677862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B3</a:t>
            </a:r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V="1">
            <a:off x="1841500" y="4572000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 flipH="1" flipV="1">
            <a:off x="4911725" y="4494213"/>
            <a:ext cx="1227138" cy="796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 flipV="1">
            <a:off x="6138863" y="4454525"/>
            <a:ext cx="0" cy="822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6153150" y="4427538"/>
            <a:ext cx="966788" cy="849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 format</a:t>
            </a:r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class myDog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public: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myDog();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barkDog();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playDog();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protected: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ownDog();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Private: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char name[31];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char owner[31];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};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98450"/>
            <a:ext cx="7772400" cy="5721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class B1{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class B2{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class B3{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class D: public B1, protected B2, private B3{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};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Base Classes</a:t>
            </a:r>
          </a:p>
        </p:txBody>
      </p:sp>
      <p:sp>
        <p:nvSpPr>
          <p:cNvPr id="17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 a multiple inheritance hierarchy, a derived class may inherit a member multiple times from the same indirect class</a:t>
            </a:r>
          </a:p>
          <a:p>
            <a:pPr>
              <a:lnSpc>
                <a:spcPct val="80000"/>
              </a:lnSpc>
            </a:pPr>
            <a:r>
              <a:rPr lang="en-US" sz="2800"/>
              <a:t>Ex.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How to solve this problem?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make D1 and D2 virtual.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368675" y="3148013"/>
            <a:ext cx="120332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 …x…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2265363" y="3835400"/>
            <a:ext cx="668337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D1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4954588" y="3897313"/>
            <a:ext cx="62865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D2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3709988" y="4533900"/>
            <a:ext cx="471487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 flipV="1">
            <a:off x="2519363" y="3460750"/>
            <a:ext cx="8763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 flipH="1" flipV="1">
            <a:off x="4572000" y="3435350"/>
            <a:ext cx="782638" cy="4587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 flipH="1" flipV="1">
            <a:off x="2640013" y="4297363"/>
            <a:ext cx="1057275" cy="469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 flipV="1">
            <a:off x="4179888" y="4337050"/>
            <a:ext cx="914400" cy="471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46063"/>
            <a:ext cx="7772400" cy="5773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B{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protected: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int 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D1: public virtual B{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D2: public virtual B{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class C: public D1, public D2{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>
              <a:lnSpc>
                <a:spcPct val="80000"/>
              </a:lnSpc>
            </a:pPr>
            <a:r>
              <a:rPr lang="en-US" sz="2000"/>
              <a:t>C inherits</a:t>
            </a:r>
            <a:r>
              <a:rPr lang="en-US" sz="2000" i="1"/>
              <a:t> x </a:t>
            </a:r>
            <a:r>
              <a:rPr lang="en-US" sz="2000"/>
              <a:t>only once from B.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Ex.</a:t>
            </a:r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Class stack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private: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char items[100];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int top;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public: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void init();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void push(char);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char pop();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int empty();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int full();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6869</TotalTime>
  <Words>2015</Words>
  <Application>Microsoft Office PowerPoint</Application>
  <PresentationFormat>On-screen Show (4:3)</PresentationFormat>
  <Paragraphs>858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6" baseType="lpstr">
      <vt:lpstr>Times New Roman</vt:lpstr>
      <vt:lpstr>Tahoma</vt:lpstr>
      <vt:lpstr>Wingdings</vt:lpstr>
      <vt:lpstr>Office Theme</vt:lpstr>
      <vt:lpstr>C++ Classes – A Quick Introduction</vt:lpstr>
      <vt:lpstr>What is OOP?</vt:lpstr>
      <vt:lpstr>PowerPoint Presentation</vt:lpstr>
      <vt:lpstr>PowerPoint Presentation</vt:lpstr>
      <vt:lpstr>Class Declaration</vt:lpstr>
      <vt:lpstr>PowerPoint Presentation</vt:lpstr>
      <vt:lpstr>Public, private, protected</vt:lpstr>
      <vt:lpstr>Declaration format</vt:lpstr>
      <vt:lpstr>Ex.</vt:lpstr>
      <vt:lpstr>PowerPoint Presentation</vt:lpstr>
      <vt:lpstr>PowerPoint Presentation</vt:lpstr>
      <vt:lpstr>Constructor</vt:lpstr>
      <vt:lpstr>Ex.</vt:lpstr>
      <vt:lpstr>PowerPoint Presentation</vt:lpstr>
      <vt:lpstr>Default Parameters</vt:lpstr>
      <vt:lpstr>Explicit Constructors</vt:lpstr>
      <vt:lpstr>Constructor Initialization:  Three Styles</vt:lpstr>
      <vt:lpstr>PowerPoint Presentation</vt:lpstr>
      <vt:lpstr>PowerPoint Presentation</vt:lpstr>
      <vt:lpstr>How to choose a style?</vt:lpstr>
      <vt:lpstr>Copy Constructor A class C constructor can take a C reference parameter</vt:lpstr>
      <vt:lpstr>PowerPoint Presentation</vt:lpstr>
      <vt:lpstr>PowerPoint Presentation</vt:lpstr>
      <vt:lpstr>Destructor</vt:lpstr>
      <vt:lpstr>PowerPoint Presentation</vt:lpstr>
      <vt:lpstr>PowerPoint Presentation</vt:lpstr>
      <vt:lpstr>Operator Overloading -Redefine an Operator</vt:lpstr>
      <vt:lpstr>PowerPoint Presentation</vt:lpstr>
      <vt:lpstr>PowerPoint Presentation</vt:lpstr>
      <vt:lpstr>Operator vs. Function</vt:lpstr>
      <vt:lpstr>PowerPoint Presentation</vt:lpstr>
      <vt:lpstr>PowerPoint Presentation</vt:lpstr>
      <vt:lpstr>Friend Functions</vt:lpstr>
      <vt:lpstr>PowerPoint Presentation</vt:lpstr>
      <vt:lpstr>Generic Classes Using 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Templates</vt:lpstr>
      <vt:lpstr>PowerPoint Presentation</vt:lpstr>
      <vt:lpstr>Inheritance</vt:lpstr>
      <vt:lpstr>Basic Concepts and Syntax</vt:lpstr>
      <vt:lpstr>PowerPoint Presentation</vt:lpstr>
      <vt:lpstr>Member Accessibility</vt:lpstr>
      <vt:lpstr>Inheritance</vt:lpstr>
      <vt:lpstr>Syntax for deriving a class</vt:lpstr>
      <vt:lpstr>PowerPoint Presentation</vt:lpstr>
      <vt:lpstr>PowerPoint Presentation</vt:lpstr>
      <vt:lpstr>Public inheritance</vt:lpstr>
      <vt:lpstr>Protected inheritance</vt:lpstr>
      <vt:lpstr>Private inheritance</vt:lpstr>
      <vt:lpstr>PowerPoint Presentation</vt:lpstr>
      <vt:lpstr>Constructors under inheritance</vt:lpstr>
      <vt:lpstr>PowerPoint Presentation</vt:lpstr>
      <vt:lpstr>PowerPoint Presentation</vt:lpstr>
      <vt:lpstr>Derived class constructor rule</vt:lpstr>
      <vt:lpstr>Polymorphism and virtual methods</vt:lpstr>
      <vt:lpstr>PowerPoint Presentation</vt:lpstr>
      <vt:lpstr>PowerPoint Presentation</vt:lpstr>
      <vt:lpstr>PowerPoint Presentation</vt:lpstr>
      <vt:lpstr>How to declare a virtual method? - Use “virtual” before declaration</vt:lpstr>
      <vt:lpstr>PowerPoint Presentation</vt:lpstr>
      <vt:lpstr>PowerPoint Presentation</vt:lpstr>
      <vt:lpstr>PowerPoint Presentation</vt:lpstr>
      <vt:lpstr>PowerPoint Presentation</vt:lpstr>
      <vt:lpstr>Pure Virtual Methods and Abstract Classes</vt:lpstr>
      <vt:lpstr>How to declare an abstract class?</vt:lpstr>
      <vt:lpstr>Note</vt:lpstr>
      <vt:lpstr>PowerPoint Presentation</vt:lpstr>
      <vt:lpstr>Destructors under Inheritance</vt:lpstr>
      <vt:lpstr>PowerPoint Presentation</vt:lpstr>
      <vt:lpstr>Virtual Destructors</vt:lpstr>
      <vt:lpstr>PowerPoint Presentation</vt:lpstr>
      <vt:lpstr>PowerPoint Presentation</vt:lpstr>
      <vt:lpstr>PowerPoint Presentation</vt:lpstr>
      <vt:lpstr>Two rules to make a destructor virtual </vt:lpstr>
      <vt:lpstr>Multiple Inheritance</vt:lpstr>
      <vt:lpstr>PowerPoint Presentation</vt:lpstr>
      <vt:lpstr>Virtual Base Classes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229</cp:revision>
  <dcterms:created xsi:type="dcterms:W3CDTF">2002-08-21T01:49:00Z</dcterms:created>
  <dcterms:modified xsi:type="dcterms:W3CDTF">2013-08-22T16:42:49Z</dcterms:modified>
</cp:coreProperties>
</file>